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7" r:id="rId2"/>
    <p:sldId id="262" r:id="rId3"/>
    <p:sldId id="259" r:id="rId4"/>
    <p:sldId id="315" r:id="rId5"/>
    <p:sldId id="261" r:id="rId6"/>
    <p:sldId id="312" r:id="rId7"/>
    <p:sldId id="309" r:id="rId8"/>
    <p:sldId id="313" r:id="rId9"/>
    <p:sldId id="314" r:id="rId10"/>
    <p:sldId id="311" r:id="rId11"/>
    <p:sldId id="263" r:id="rId12"/>
    <p:sldId id="305" r:id="rId13"/>
    <p:sldId id="264" r:id="rId14"/>
    <p:sldId id="265" r:id="rId15"/>
    <p:sldId id="266" r:id="rId16"/>
    <p:sldId id="273" r:id="rId17"/>
    <p:sldId id="267" r:id="rId18"/>
    <p:sldId id="268" r:id="rId19"/>
    <p:sldId id="269" r:id="rId20"/>
    <p:sldId id="270" r:id="rId21"/>
    <p:sldId id="271" r:id="rId22"/>
    <p:sldId id="272" r:id="rId23"/>
    <p:sldId id="275" r:id="rId24"/>
    <p:sldId id="276" r:id="rId25"/>
    <p:sldId id="277" r:id="rId26"/>
    <p:sldId id="278" r:id="rId27"/>
    <p:sldId id="279" r:id="rId28"/>
    <p:sldId id="280" r:id="rId29"/>
    <p:sldId id="281" r:id="rId30"/>
    <p:sldId id="317" r:id="rId31"/>
    <p:sldId id="282" r:id="rId32"/>
    <p:sldId id="320" r:id="rId33"/>
    <p:sldId id="321" r:id="rId34"/>
    <p:sldId id="322" r:id="rId35"/>
    <p:sldId id="324" r:id="rId36"/>
    <p:sldId id="318" r:id="rId37"/>
    <p:sldId id="362" r:id="rId38"/>
    <p:sldId id="363" r:id="rId39"/>
    <p:sldId id="364" r:id="rId40"/>
    <p:sldId id="285" r:id="rId41"/>
    <p:sldId id="286" r:id="rId42"/>
    <p:sldId id="287" r:id="rId43"/>
    <p:sldId id="288" r:id="rId44"/>
    <p:sldId id="289" r:id="rId45"/>
    <p:sldId id="290" r:id="rId46"/>
    <p:sldId id="291" r:id="rId47"/>
    <p:sldId id="292"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274" r:id="rId61"/>
    <p:sldId id="340" r:id="rId62"/>
    <p:sldId id="341" r:id="rId63"/>
    <p:sldId id="342" r:id="rId64"/>
    <p:sldId id="343" r:id="rId65"/>
    <p:sldId id="344" r:id="rId66"/>
    <p:sldId id="345" r:id="rId67"/>
    <p:sldId id="346" r:id="rId68"/>
    <p:sldId id="349" r:id="rId69"/>
    <p:sldId id="256" r:id="rId70"/>
    <p:sldId id="258" r:id="rId71"/>
    <p:sldId id="350" r:id="rId72"/>
    <p:sldId id="351" r:id="rId73"/>
    <p:sldId id="352" r:id="rId74"/>
    <p:sldId id="353" r:id="rId75"/>
    <p:sldId id="354" r:id="rId76"/>
    <p:sldId id="306" r:id="rId77"/>
    <p:sldId id="355" r:id="rId78"/>
    <p:sldId id="356" r:id="rId79"/>
    <p:sldId id="357" r:id="rId80"/>
    <p:sldId id="358" r:id="rId81"/>
    <p:sldId id="359" r:id="rId82"/>
    <p:sldId id="307" r:id="rId83"/>
    <p:sldId id="360" r:id="rId84"/>
  </p:sldIdLst>
  <p:sldSz cx="12192000" cy="6858000"/>
  <p:notesSz cx="6858000" cy="9144000"/>
  <p:custDataLst>
    <p:tags r:id="rId86"/>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0"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FA400-47CD-4605-AE52-93348E813872}" type="datetimeFigureOut">
              <a:rPr lang="cs-CZ" smtClean="0"/>
              <a:t>19.11.2020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8E3AC-6A8E-49DE-9C55-6FF4B3302669}" type="slidenum">
              <a:rPr lang="cs-CZ" smtClean="0"/>
              <a:t>‹#›</a:t>
            </a:fld>
            <a:endParaRPr lang="cs-CZ"/>
          </a:p>
        </p:txBody>
      </p:sp>
    </p:spTree>
    <p:extLst>
      <p:ext uri="{BB962C8B-B14F-4D97-AF65-F5344CB8AC3E}">
        <p14:creationId xmlns:p14="http://schemas.microsoft.com/office/powerpoint/2010/main" val="274201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Czech proverb </a:t>
            </a:r>
            <a:r>
              <a:rPr lang="cs-CZ" dirty="0" err="1"/>
              <a:t>says</a:t>
            </a:r>
            <a:r>
              <a:rPr lang="cs-CZ" dirty="0"/>
              <a:t>: </a:t>
            </a:r>
            <a:r>
              <a:rPr lang="en-US" dirty="0"/>
              <a:t>repetition is the mother of wisdom</a:t>
            </a:r>
            <a:r>
              <a:rPr lang="cs-CZ" dirty="0"/>
              <a:t>…</a:t>
            </a:r>
            <a:r>
              <a:rPr lang="cs-CZ" dirty="0" err="1"/>
              <a:t>we</a:t>
            </a:r>
            <a:r>
              <a:rPr lang="cs-CZ" dirty="0"/>
              <a:t> </a:t>
            </a:r>
            <a:r>
              <a:rPr lang="cs-CZ" dirty="0" err="1"/>
              <a:t>will</a:t>
            </a:r>
            <a:r>
              <a:rPr lang="cs-CZ" dirty="0"/>
              <a:t> talk </a:t>
            </a:r>
            <a:r>
              <a:rPr lang="cs-CZ" dirty="0" err="1"/>
              <a:t>about</a:t>
            </a:r>
            <a:r>
              <a:rPr lang="cs-CZ" dirty="0"/>
              <a:t> basic </a:t>
            </a:r>
            <a:r>
              <a:rPr lang="cs-CZ" dirty="0" err="1"/>
              <a:t>characteristics</a:t>
            </a:r>
            <a:r>
              <a:rPr lang="cs-CZ" dirty="0"/>
              <a:t> </a:t>
            </a:r>
            <a:r>
              <a:rPr lang="cs-CZ" dirty="0" err="1"/>
              <a:t>of</a:t>
            </a:r>
            <a:r>
              <a:rPr lang="cs-CZ" dirty="0"/>
              <a:t> </a:t>
            </a:r>
            <a:r>
              <a:rPr lang="cs-CZ" dirty="0" err="1"/>
              <a:t>blood</a:t>
            </a:r>
            <a:r>
              <a:rPr lang="cs-CZ" dirty="0"/>
              <a:t> </a:t>
            </a:r>
            <a:r>
              <a:rPr lang="cs-CZ" dirty="0" err="1"/>
              <a:t>pressure</a:t>
            </a:r>
            <a:r>
              <a:rPr lang="cs-CZ" dirty="0"/>
              <a:t>:</a:t>
            </a:r>
          </a:p>
        </p:txBody>
      </p:sp>
      <p:sp>
        <p:nvSpPr>
          <p:cNvPr id="4" name="Zástupný symbol pro číslo snímku 3"/>
          <p:cNvSpPr>
            <a:spLocks noGrp="1"/>
          </p:cNvSpPr>
          <p:nvPr>
            <p:ph type="sldNum" sz="quarter" idx="5"/>
          </p:nvPr>
        </p:nvSpPr>
        <p:spPr/>
        <p:txBody>
          <a:bodyPr/>
          <a:lstStyle/>
          <a:p>
            <a:fld id="{14B8E3AC-6A8E-49DE-9C55-6FF4B3302669}" type="slidenum">
              <a:rPr lang="cs-CZ" smtClean="0"/>
              <a:t>3</a:t>
            </a:fld>
            <a:endParaRPr lang="cs-CZ"/>
          </a:p>
        </p:txBody>
      </p:sp>
    </p:spTree>
    <p:extLst>
      <p:ext uri="{BB962C8B-B14F-4D97-AF65-F5344CB8AC3E}">
        <p14:creationId xmlns:p14="http://schemas.microsoft.com/office/powerpoint/2010/main" val="104037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0725079F-F71D-4B03-9B7C-589261EE1F01}"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265541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725079F-F71D-4B03-9B7C-589261EE1F01}"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3100660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725079F-F71D-4B03-9B7C-589261EE1F01}"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401036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abulku 2"/>
          <p:cNvSpPr>
            <a:spLocks noGrp="1"/>
          </p:cNvSpPr>
          <p:nvPr>
            <p:ph type="tbl" idx="1"/>
          </p:nvPr>
        </p:nvSpPr>
        <p:spPr>
          <a:xfrm>
            <a:off x="609600" y="1600201"/>
            <a:ext cx="10972800" cy="4525963"/>
          </a:xfrm>
        </p:spPr>
        <p:txBody>
          <a:bodyPr/>
          <a:lstStyle/>
          <a:p>
            <a:pPr lvl="0"/>
            <a:endParaRPr lang="cs-CZ" noProof="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4601E46A-61E3-42D5-B227-F63718431340}" type="slidenum">
              <a:rPr lang="cs-CZ" altLang="cs-CZ"/>
              <a:pPr/>
              <a:t>‹#›</a:t>
            </a:fld>
            <a:endParaRPr lang="cs-CZ" altLang="cs-CZ"/>
          </a:p>
        </p:txBody>
      </p:sp>
    </p:spTree>
    <p:extLst>
      <p:ext uri="{BB962C8B-B14F-4D97-AF65-F5344CB8AC3E}">
        <p14:creationId xmlns:p14="http://schemas.microsoft.com/office/powerpoint/2010/main" val="296516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725079F-F71D-4B03-9B7C-589261EE1F01}"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148435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0725079F-F71D-4B03-9B7C-589261EE1F01}" type="datetimeFigureOut">
              <a:rPr lang="cs-CZ" smtClean="0"/>
              <a:t>19.11.2020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359166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725079F-F71D-4B03-9B7C-589261EE1F01}" type="datetimeFigureOut">
              <a:rPr lang="cs-CZ" smtClean="0"/>
              <a:t>19.11.2020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120559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725079F-F71D-4B03-9B7C-589261EE1F01}" type="datetimeFigureOut">
              <a:rPr lang="cs-CZ" smtClean="0"/>
              <a:t>19.11.2020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56205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725079F-F71D-4B03-9B7C-589261EE1F01}" type="datetimeFigureOut">
              <a:rPr lang="cs-CZ" smtClean="0"/>
              <a:t>19.11.2020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323512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725079F-F71D-4B03-9B7C-589261EE1F01}" type="datetimeFigureOut">
              <a:rPr lang="cs-CZ" smtClean="0"/>
              <a:t>19.11.2020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181735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725079F-F71D-4B03-9B7C-589261EE1F01}" type="datetimeFigureOut">
              <a:rPr lang="cs-CZ" smtClean="0"/>
              <a:t>19.11.2020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64769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0725079F-F71D-4B03-9B7C-589261EE1F01}" type="datetimeFigureOut">
              <a:rPr lang="cs-CZ" smtClean="0"/>
              <a:t>19.11.2020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87830C-7CDE-4C2B-9AD1-6BF707FA5972}" type="slidenum">
              <a:rPr lang="cs-CZ" smtClean="0"/>
              <a:t>‹#›</a:t>
            </a:fld>
            <a:endParaRPr lang="cs-CZ"/>
          </a:p>
        </p:txBody>
      </p:sp>
    </p:spTree>
    <p:extLst>
      <p:ext uri="{BB962C8B-B14F-4D97-AF65-F5344CB8AC3E}">
        <p14:creationId xmlns:p14="http://schemas.microsoft.com/office/powerpoint/2010/main" val="158778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5079F-F71D-4B03-9B7C-589261EE1F01}" type="datetimeFigureOut">
              <a:rPr lang="cs-CZ" smtClean="0"/>
              <a:t>19.11.2020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7830C-7CDE-4C2B-9AD1-6BF707FA5972}" type="slidenum">
              <a:rPr lang="cs-CZ" smtClean="0"/>
              <a:t>‹#›</a:t>
            </a:fld>
            <a:endParaRPr lang="cs-CZ"/>
          </a:p>
        </p:txBody>
      </p:sp>
    </p:spTree>
    <p:extLst>
      <p:ext uri="{BB962C8B-B14F-4D97-AF65-F5344CB8AC3E}">
        <p14:creationId xmlns:p14="http://schemas.microsoft.com/office/powerpoint/2010/main" val="148674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3.bin"/><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https://link.springer.com/article/10.1007/s11906-017-0780-8#citeas" TargetMode="External"/><Relationship Id="rId2" Type="http://schemas.openxmlformats.org/officeDocument/2006/relationships/hyperlink" Target="https://link.springer.com/journal/11906"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oi.org/10.1542/peds.2017-1904"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hyperlink" Target="https://static-content.springer.com/image/art:10.1007/s11906-017-0780-8/MediaObjects/11906_2017_780_Tab3d_HTML.gif" TargetMode="External"/><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hyperlink" Target="https://static-content.springer.com/image/art:10.1007/s11906-017-0780-8/MediaObjects/11906_2017_780_Tab3c_HTML.gif"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s://static-content.springer.com/image/art:10.1007/s11906-017-0780-8/MediaObjects/11906_2017_780_Tab3a_HTML.gif" TargetMode="External"/><Relationship Id="rId1" Type="http://schemas.openxmlformats.org/officeDocument/2006/relationships/slideLayout" Target="../slideLayouts/slideLayout7.xml"/><Relationship Id="rId5" Type="http://schemas.openxmlformats.org/officeDocument/2006/relationships/image" Target="../media/image36.gif"/><Relationship Id="rId4" Type="http://schemas.openxmlformats.org/officeDocument/2006/relationships/hyperlink" Target="https://static-content.springer.com/image/art:10.1007/s11906-017-0780-8/MediaObjects/11906_2017_780_Tab3b_HTML.gif"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normAutofit fontScale="90000"/>
          </a:bodyPr>
          <a:lstStyle/>
          <a:p>
            <a:pPr>
              <a:defRPr/>
            </a:pPr>
            <a:r>
              <a:rPr lang="cs-CZ" b="1" dirty="0">
                <a:solidFill>
                  <a:srgbClr val="FF0000"/>
                </a:solidFill>
                <a:effectLst>
                  <a:outerShdw blurRad="38100" dist="38100" dir="2700000" algn="tl">
                    <a:srgbClr val="000000"/>
                  </a:outerShdw>
                </a:effectLst>
              </a:rPr>
              <a:t>REGULATION/DYSREGULATION </a:t>
            </a:r>
            <a:br>
              <a:rPr lang="cs-CZ" b="1" dirty="0">
                <a:solidFill>
                  <a:srgbClr val="FF0000"/>
                </a:solidFill>
                <a:effectLst>
                  <a:outerShdw blurRad="38100" dist="38100" dir="2700000" algn="tl">
                    <a:srgbClr val="000000"/>
                  </a:outerShdw>
                </a:effectLst>
              </a:rPr>
            </a:br>
            <a:r>
              <a:rPr lang="cs-CZ" b="1" dirty="0">
                <a:solidFill>
                  <a:srgbClr val="FF0000"/>
                </a:solidFill>
                <a:effectLst>
                  <a:outerShdw blurRad="38100" dist="38100" dir="2700000" algn="tl">
                    <a:srgbClr val="000000"/>
                  </a:outerShdw>
                </a:effectLst>
              </a:rPr>
              <a:t>in BLOOD PRESSURE</a:t>
            </a:r>
          </a:p>
        </p:txBody>
      </p:sp>
    </p:spTree>
    <p:custDataLst>
      <p:tags r:id="rId1"/>
    </p:custDataLst>
    <p:extLst>
      <p:ext uri="{BB962C8B-B14F-4D97-AF65-F5344CB8AC3E}">
        <p14:creationId xmlns:p14="http://schemas.microsoft.com/office/powerpoint/2010/main" val="167660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556054"/>
            <a:ext cx="10515600" cy="5620909"/>
          </a:xfrm>
        </p:spPr>
        <p:txBody>
          <a:bodyPr>
            <a:normAutofit fontScale="92500" lnSpcReduction="10000"/>
          </a:bodyPr>
          <a:lstStyle/>
          <a:p>
            <a:r>
              <a:rPr lang="en-US" sz="3200" dirty="0">
                <a:latin typeface="AdvP3E7259"/>
              </a:rPr>
              <a:t>Definitions of hypertension according to</a:t>
            </a:r>
          </a:p>
          <a:p>
            <a:pPr marL="0" indent="0">
              <a:buNone/>
            </a:pPr>
            <a:r>
              <a:rPr lang="en-US" sz="3200" dirty="0">
                <a:latin typeface="AdvP3E7259"/>
              </a:rPr>
              <a:t>office, ambulatory, and home blood pressure levels</a:t>
            </a:r>
          </a:p>
          <a:p>
            <a:r>
              <a:rPr lang="cs-CZ" dirty="0" err="1">
                <a:latin typeface="AdvP3E7259"/>
              </a:rPr>
              <a:t>Category</a:t>
            </a:r>
            <a:r>
              <a:rPr lang="cs-CZ" dirty="0">
                <a:latin typeface="AdvP3E7259"/>
              </a:rPr>
              <a:t> SBP(</a:t>
            </a:r>
            <a:r>
              <a:rPr lang="cs-CZ" dirty="0" err="1">
                <a:latin typeface="AdvP3E7259"/>
              </a:rPr>
              <a:t>mmHg</a:t>
            </a:r>
            <a:r>
              <a:rPr lang="cs-CZ" dirty="0">
                <a:latin typeface="AdvP3E7259"/>
              </a:rPr>
              <a:t>)      DBP(</a:t>
            </a:r>
            <a:r>
              <a:rPr lang="cs-CZ" dirty="0" err="1">
                <a:latin typeface="AdvP3E7259"/>
              </a:rPr>
              <a:t>mmHg</a:t>
            </a:r>
            <a:r>
              <a:rPr lang="cs-CZ" dirty="0">
                <a:latin typeface="AdvP3E7259"/>
              </a:rPr>
              <a:t>)</a:t>
            </a:r>
          </a:p>
          <a:p>
            <a:r>
              <a:rPr lang="en-US" dirty="0">
                <a:latin typeface="AdvOTb7819099"/>
              </a:rPr>
              <a:t>Office </a:t>
            </a:r>
            <a:r>
              <a:rPr lang="en-US" dirty="0" err="1">
                <a:latin typeface="AdvOTb7819099"/>
              </a:rPr>
              <a:t>BP</a:t>
            </a:r>
            <a:r>
              <a:rPr lang="en-US" sz="800" dirty="0" err="1">
                <a:latin typeface="AdvOTb7819099"/>
              </a:rPr>
              <a:t>a</a:t>
            </a:r>
            <a:r>
              <a:rPr lang="en-US" sz="800" dirty="0">
                <a:latin typeface="AdvOTb7819099"/>
              </a:rPr>
              <a:t> </a:t>
            </a:r>
            <a:r>
              <a:rPr lang="en-US" dirty="0">
                <a:latin typeface="AdvOTb7819099"/>
              </a:rPr>
              <a:t>&gt;_140 </a:t>
            </a:r>
            <a:r>
              <a:rPr lang="cs-CZ" dirty="0">
                <a:latin typeface="AdvOTb7819099"/>
              </a:rPr>
              <a:t>     </a:t>
            </a:r>
            <a:r>
              <a:rPr lang="en-US" dirty="0">
                <a:latin typeface="AdvOTb7819099"/>
              </a:rPr>
              <a:t>and/or &gt;_90</a:t>
            </a:r>
          </a:p>
          <a:p>
            <a:r>
              <a:rPr lang="cs-CZ" dirty="0" err="1">
                <a:latin typeface="AdvOTb7819099"/>
              </a:rPr>
              <a:t>Ambulatory</a:t>
            </a:r>
            <a:r>
              <a:rPr lang="cs-CZ" dirty="0">
                <a:latin typeface="AdvOTb7819099"/>
              </a:rPr>
              <a:t> BP</a:t>
            </a:r>
          </a:p>
          <a:p>
            <a:pPr marL="0" indent="0">
              <a:buNone/>
            </a:pPr>
            <a:r>
              <a:rPr lang="cs-CZ" dirty="0">
                <a:latin typeface="AdvOTb7819099"/>
              </a:rPr>
              <a:t>  </a:t>
            </a:r>
            <a:r>
              <a:rPr lang="en-US" dirty="0">
                <a:latin typeface="AdvOTb7819099"/>
              </a:rPr>
              <a:t>Daytime (or awake) mean &gt;_135 and/or &gt;_85</a:t>
            </a:r>
          </a:p>
          <a:p>
            <a:pPr marL="0" indent="0">
              <a:buNone/>
            </a:pPr>
            <a:r>
              <a:rPr lang="cs-CZ" dirty="0">
                <a:latin typeface="AdvOTb7819099"/>
              </a:rPr>
              <a:t>  </a:t>
            </a:r>
            <a:r>
              <a:rPr lang="en-US" dirty="0">
                <a:latin typeface="AdvOTb7819099"/>
              </a:rPr>
              <a:t>Night-time (or asleep) mean &gt;_120 and/or &gt;_70</a:t>
            </a:r>
          </a:p>
          <a:p>
            <a:pPr marL="0" indent="0">
              <a:buNone/>
            </a:pPr>
            <a:r>
              <a:rPr lang="cs-CZ" dirty="0">
                <a:latin typeface="AdvOTb7819099"/>
              </a:rPr>
              <a:t>  </a:t>
            </a:r>
            <a:r>
              <a:rPr lang="en-US" dirty="0">
                <a:latin typeface="AdvOTb7819099"/>
              </a:rPr>
              <a:t>24 h mean &gt;_130 and/or &gt;_80</a:t>
            </a:r>
          </a:p>
          <a:p>
            <a:r>
              <a:rPr lang="en-US" dirty="0">
                <a:latin typeface="AdvOTb7819099"/>
              </a:rPr>
              <a:t>Home BP mean &gt;_135 and/or &gt;_85</a:t>
            </a:r>
            <a:endParaRPr lang="cs-CZ" dirty="0">
              <a:latin typeface="AdvOTb7819099"/>
            </a:endParaRPr>
          </a:p>
          <a:p>
            <a:endParaRPr lang="en-US" dirty="0">
              <a:latin typeface="AdvOTb7819099"/>
            </a:endParaRPr>
          </a:p>
          <a:p>
            <a:r>
              <a:rPr lang="en-US" sz="2000" dirty="0">
                <a:latin typeface="AdvOTb7819099"/>
              </a:rPr>
              <a:t>BP = blood pressure; DBP = diastolic blood pressure; SBP = systolic blood</a:t>
            </a:r>
          </a:p>
          <a:p>
            <a:r>
              <a:rPr lang="cs-CZ" sz="2000" dirty="0" err="1">
                <a:latin typeface="AdvOTb7819099"/>
              </a:rPr>
              <a:t>pressure</a:t>
            </a:r>
            <a:r>
              <a:rPr lang="cs-CZ" sz="2000" dirty="0">
                <a:latin typeface="AdvOTb7819099"/>
              </a:rPr>
              <a:t>.</a:t>
            </a:r>
          </a:p>
          <a:p>
            <a:r>
              <a:rPr lang="en-US" sz="2000" dirty="0" err="1">
                <a:latin typeface="AdvOTb7819099"/>
              </a:rPr>
              <a:t>aRefers</a:t>
            </a:r>
            <a:r>
              <a:rPr lang="en-US" sz="2000" dirty="0">
                <a:latin typeface="AdvOTb7819099"/>
              </a:rPr>
              <a:t> to conventional office BP rather than unattended office BP.</a:t>
            </a:r>
            <a:endParaRPr lang="cs-CZ" sz="2000" dirty="0"/>
          </a:p>
        </p:txBody>
      </p:sp>
    </p:spTree>
    <p:extLst>
      <p:ext uri="{BB962C8B-B14F-4D97-AF65-F5344CB8AC3E}">
        <p14:creationId xmlns:p14="http://schemas.microsoft.com/office/powerpoint/2010/main" val="4057051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gulatory mechanisms for blood pressure are targets for therapy in hyper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9" y="1124745"/>
            <a:ext cx="6884151" cy="531957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1524000" y="0"/>
            <a:ext cx="9141537" cy="782960"/>
          </a:xfrm>
          <a:solidFill>
            <a:schemeClr val="accent4">
              <a:lumMod val="60000"/>
              <a:lumOff val="40000"/>
            </a:schemeClr>
          </a:solidFill>
        </p:spPr>
        <p:txBody>
          <a:bodyPr>
            <a:noAutofit/>
          </a:bodyPr>
          <a:lstStyle/>
          <a:p>
            <a:r>
              <a:rPr lang="cs-CZ" sz="3200" b="1" dirty="0" err="1"/>
              <a:t>Regulation</a:t>
            </a:r>
            <a:r>
              <a:rPr lang="cs-CZ" sz="3200" b="1" dirty="0"/>
              <a:t> </a:t>
            </a:r>
            <a:r>
              <a:rPr lang="cs-CZ" sz="3200" b="1" dirty="0" err="1"/>
              <a:t>of</a:t>
            </a:r>
            <a:r>
              <a:rPr lang="cs-CZ" sz="3200" b="1" dirty="0"/>
              <a:t> </a:t>
            </a:r>
            <a:r>
              <a:rPr lang="cs-CZ" sz="3200" b="1" dirty="0" err="1"/>
              <a:t>blood</a:t>
            </a:r>
            <a:r>
              <a:rPr lang="cs-CZ" sz="3200" b="1" dirty="0"/>
              <a:t> </a:t>
            </a:r>
            <a:r>
              <a:rPr lang="cs-CZ" sz="3200" b="1" dirty="0" err="1"/>
              <a:t>pressure</a:t>
            </a:r>
            <a:r>
              <a:rPr lang="cs-CZ" sz="3200" b="1" dirty="0"/>
              <a:t> – </a:t>
            </a:r>
            <a:r>
              <a:rPr lang="cs-CZ" sz="3200" b="1" dirty="0" err="1"/>
              <a:t>complex</a:t>
            </a:r>
            <a:r>
              <a:rPr lang="cs-CZ" sz="3200" b="1" dirty="0"/>
              <a:t> </a:t>
            </a:r>
            <a:r>
              <a:rPr lang="cs-CZ" sz="3200" b="1" dirty="0" err="1"/>
              <a:t>process</a:t>
            </a:r>
            <a:endParaRPr lang="cs-CZ" sz="3200" b="1" dirty="0"/>
          </a:p>
        </p:txBody>
      </p:sp>
      <p:sp>
        <p:nvSpPr>
          <p:cNvPr id="10" name="Obdélník 9"/>
          <p:cNvSpPr/>
          <p:nvPr/>
        </p:nvSpPr>
        <p:spPr>
          <a:xfrm>
            <a:off x="2952030" y="3284984"/>
            <a:ext cx="1055738" cy="923330"/>
          </a:xfrm>
          <a:prstGeom prst="rect">
            <a:avLst/>
          </a:prstGeom>
        </p:spPr>
        <p:txBody>
          <a:bodyPr wrap="none">
            <a:spAutoFit/>
          </a:bodyPr>
          <a:lstStyle/>
          <a:p>
            <a:pPr algn="ctr"/>
            <a:r>
              <a:rPr lang="cs-CZ" dirty="0"/>
              <a:t>RAAS</a:t>
            </a:r>
          </a:p>
          <a:p>
            <a:pPr algn="ctr"/>
            <a:r>
              <a:rPr lang="cs-CZ" dirty="0"/>
              <a:t>ANP/BNP</a:t>
            </a:r>
          </a:p>
          <a:p>
            <a:pPr algn="ctr"/>
            <a:r>
              <a:rPr lang="cs-CZ" dirty="0"/>
              <a:t>ADH</a:t>
            </a:r>
          </a:p>
        </p:txBody>
      </p:sp>
      <p:sp>
        <p:nvSpPr>
          <p:cNvPr id="11" name="Obdélník 10"/>
          <p:cNvSpPr/>
          <p:nvPr/>
        </p:nvSpPr>
        <p:spPr>
          <a:xfrm>
            <a:off x="8760297" y="1128226"/>
            <a:ext cx="1905240" cy="1107996"/>
          </a:xfrm>
          <a:prstGeom prst="rect">
            <a:avLst/>
          </a:prstGeom>
          <a:solidFill>
            <a:schemeClr val="bg1">
              <a:lumMod val="95000"/>
            </a:schemeClr>
          </a:solidFill>
        </p:spPr>
        <p:txBody>
          <a:bodyPr wrap="square">
            <a:spAutoFit/>
          </a:bodyPr>
          <a:lstStyle/>
          <a:p>
            <a:pPr algn="ctr"/>
            <a:r>
              <a:rPr lang="cs-CZ" b="1" dirty="0" err="1"/>
              <a:t>Vasoconstriction</a:t>
            </a:r>
            <a:r>
              <a:rPr lang="cs-CZ" dirty="0"/>
              <a:t>: </a:t>
            </a:r>
            <a:r>
              <a:rPr lang="cs-CZ" sz="1200" dirty="0"/>
              <a:t>angiotensin II, vasopresin, </a:t>
            </a:r>
            <a:r>
              <a:rPr lang="cs-CZ" sz="1200" dirty="0" err="1"/>
              <a:t>epineprin</a:t>
            </a:r>
            <a:r>
              <a:rPr lang="cs-CZ" sz="1200" dirty="0"/>
              <a:t> (</a:t>
            </a:r>
            <a:r>
              <a:rPr lang="el-GR" sz="1200" dirty="0"/>
              <a:t>α</a:t>
            </a:r>
            <a:r>
              <a:rPr lang="cs-CZ" sz="1200" baseline="-25000" dirty="0"/>
              <a:t>1</a:t>
            </a:r>
            <a:r>
              <a:rPr lang="cs-CZ" sz="1200" dirty="0"/>
              <a:t>), serotonin, PGF/TXA</a:t>
            </a:r>
            <a:r>
              <a:rPr lang="cs-CZ" sz="1200" baseline="-25000" dirty="0"/>
              <a:t>2,</a:t>
            </a:r>
            <a:r>
              <a:rPr lang="cs-CZ" sz="1200" dirty="0"/>
              <a:t> </a:t>
            </a:r>
            <a:r>
              <a:rPr lang="cs-CZ" sz="1200" dirty="0" err="1"/>
              <a:t>endotelin</a:t>
            </a:r>
            <a:r>
              <a:rPr lang="cs-CZ" sz="1200" dirty="0"/>
              <a:t>, </a:t>
            </a:r>
            <a:r>
              <a:rPr lang="cs-CZ" sz="1200" dirty="0" err="1"/>
              <a:t>cofein</a:t>
            </a:r>
            <a:r>
              <a:rPr lang="cs-CZ" sz="1200" dirty="0"/>
              <a:t>, NPY</a:t>
            </a:r>
            <a:endParaRPr lang="cs-CZ" sz="1200" baseline="-25000" dirty="0"/>
          </a:p>
        </p:txBody>
      </p:sp>
      <p:sp>
        <p:nvSpPr>
          <p:cNvPr id="15" name="Obdélník 14"/>
          <p:cNvSpPr/>
          <p:nvPr/>
        </p:nvSpPr>
        <p:spPr>
          <a:xfrm>
            <a:off x="1847529" y="1628800"/>
            <a:ext cx="2016223" cy="923330"/>
          </a:xfrm>
          <a:prstGeom prst="rect">
            <a:avLst/>
          </a:prstGeom>
        </p:spPr>
        <p:txBody>
          <a:bodyPr wrap="square">
            <a:spAutoFit/>
          </a:bodyPr>
          <a:lstStyle/>
          <a:p>
            <a:pPr algn="ctr"/>
            <a:r>
              <a:rPr lang="cs-CZ" dirty="0"/>
              <a:t>sympatikus parasympatikus</a:t>
            </a:r>
          </a:p>
          <a:p>
            <a:pPr algn="ctr"/>
            <a:r>
              <a:rPr lang="cs-CZ" dirty="0" err="1"/>
              <a:t>baroreflex</a:t>
            </a:r>
            <a:endParaRPr lang="cs-CZ" dirty="0"/>
          </a:p>
        </p:txBody>
      </p:sp>
      <p:sp>
        <p:nvSpPr>
          <p:cNvPr id="16" name="Obdélník 15"/>
          <p:cNvSpPr/>
          <p:nvPr/>
        </p:nvSpPr>
        <p:spPr>
          <a:xfrm>
            <a:off x="7420762" y="1124745"/>
            <a:ext cx="1339535" cy="369332"/>
          </a:xfrm>
          <a:prstGeom prst="rect">
            <a:avLst/>
          </a:prstGeom>
        </p:spPr>
        <p:txBody>
          <a:bodyPr wrap="square">
            <a:spAutoFit/>
          </a:bodyPr>
          <a:lstStyle/>
          <a:p>
            <a:pPr algn="ctr"/>
            <a:r>
              <a:rPr lang="cs-CZ" dirty="0" err="1"/>
              <a:t>compliance</a:t>
            </a:r>
            <a:endParaRPr lang="cs-CZ" dirty="0"/>
          </a:p>
        </p:txBody>
      </p:sp>
      <p:sp>
        <p:nvSpPr>
          <p:cNvPr id="17" name="Obdélník 16"/>
          <p:cNvSpPr/>
          <p:nvPr/>
        </p:nvSpPr>
        <p:spPr>
          <a:xfrm>
            <a:off x="8760297" y="2492896"/>
            <a:ext cx="1756809" cy="1477328"/>
          </a:xfrm>
          <a:prstGeom prst="rect">
            <a:avLst/>
          </a:prstGeom>
          <a:solidFill>
            <a:schemeClr val="bg1">
              <a:lumMod val="95000"/>
            </a:schemeClr>
          </a:solidFill>
        </p:spPr>
        <p:txBody>
          <a:bodyPr wrap="square">
            <a:spAutoFit/>
          </a:bodyPr>
          <a:lstStyle/>
          <a:p>
            <a:pPr algn="ctr"/>
            <a:r>
              <a:rPr lang="cs-CZ" b="1" dirty="0" err="1"/>
              <a:t>Vasodilatation</a:t>
            </a:r>
            <a:r>
              <a:rPr lang="cs-CZ" dirty="0"/>
              <a:t>: </a:t>
            </a:r>
          </a:p>
          <a:p>
            <a:pPr algn="ctr"/>
            <a:r>
              <a:rPr lang="cs-CZ" sz="1200" dirty="0"/>
              <a:t>NO, adrenalin (</a:t>
            </a:r>
            <a:r>
              <a:rPr lang="el-GR" sz="1200" dirty="0"/>
              <a:t>β</a:t>
            </a:r>
            <a:r>
              <a:rPr lang="cs-CZ" sz="1200" baseline="-25000" dirty="0"/>
              <a:t>2</a:t>
            </a:r>
            <a:r>
              <a:rPr lang="cs-CZ" sz="1200" dirty="0"/>
              <a:t>), adenosin, </a:t>
            </a:r>
            <a:r>
              <a:rPr lang="cs-CZ" sz="1200" dirty="0" err="1"/>
              <a:t>acidosis</a:t>
            </a:r>
            <a:r>
              <a:rPr lang="cs-CZ" sz="1200" dirty="0"/>
              <a:t>, histamin, PGD</a:t>
            </a:r>
            <a:r>
              <a:rPr lang="cs-CZ" sz="1200" baseline="-25000" dirty="0"/>
              <a:t>2</a:t>
            </a:r>
            <a:r>
              <a:rPr lang="cs-CZ" sz="1200" dirty="0"/>
              <a:t>/PGE</a:t>
            </a:r>
            <a:r>
              <a:rPr lang="cs-CZ" sz="1200" baseline="-25000" dirty="0"/>
              <a:t>2</a:t>
            </a:r>
            <a:r>
              <a:rPr lang="cs-CZ" sz="1200" dirty="0"/>
              <a:t>/PGI</a:t>
            </a:r>
            <a:r>
              <a:rPr lang="cs-CZ" sz="1200" baseline="-25000" dirty="0"/>
              <a:t>2</a:t>
            </a:r>
            <a:r>
              <a:rPr lang="cs-CZ" sz="1200" dirty="0"/>
              <a:t>, </a:t>
            </a:r>
            <a:r>
              <a:rPr lang="cs-CZ" sz="1200" dirty="0" err="1"/>
              <a:t>prostacyclins</a:t>
            </a:r>
            <a:r>
              <a:rPr lang="cs-CZ" sz="1200" dirty="0"/>
              <a:t>, VIP, bradykinin</a:t>
            </a:r>
          </a:p>
        </p:txBody>
      </p:sp>
      <p:sp>
        <p:nvSpPr>
          <p:cNvPr id="19" name="Volný tvar 18"/>
          <p:cNvSpPr/>
          <p:nvPr/>
        </p:nvSpPr>
        <p:spPr>
          <a:xfrm>
            <a:off x="7062156" y="3517985"/>
            <a:ext cx="1266092" cy="511414"/>
          </a:xfrm>
          <a:custGeom>
            <a:avLst/>
            <a:gdLst>
              <a:gd name="connsiteX0" fmla="*/ 398585 w 1266092"/>
              <a:gd name="connsiteY0" fmla="*/ 3414 h 511414"/>
              <a:gd name="connsiteX1" fmla="*/ 359508 w 1266092"/>
              <a:gd name="connsiteY1" fmla="*/ 11230 h 511414"/>
              <a:gd name="connsiteX2" fmla="*/ 312616 w 1266092"/>
              <a:gd name="connsiteY2" fmla="*/ 34676 h 511414"/>
              <a:gd name="connsiteX3" fmla="*/ 273539 w 1266092"/>
              <a:gd name="connsiteY3" fmla="*/ 42491 h 511414"/>
              <a:gd name="connsiteX4" fmla="*/ 203200 w 1266092"/>
              <a:gd name="connsiteY4" fmla="*/ 58122 h 511414"/>
              <a:gd name="connsiteX5" fmla="*/ 156308 w 1266092"/>
              <a:gd name="connsiteY5" fmla="*/ 89384 h 511414"/>
              <a:gd name="connsiteX6" fmla="*/ 117231 w 1266092"/>
              <a:gd name="connsiteY6" fmla="*/ 136276 h 511414"/>
              <a:gd name="connsiteX7" fmla="*/ 125046 w 1266092"/>
              <a:gd name="connsiteY7" fmla="*/ 183168 h 511414"/>
              <a:gd name="connsiteX8" fmla="*/ 171939 w 1266092"/>
              <a:gd name="connsiteY8" fmla="*/ 222245 h 511414"/>
              <a:gd name="connsiteX9" fmla="*/ 140677 w 1266092"/>
              <a:gd name="connsiteY9" fmla="*/ 237876 h 511414"/>
              <a:gd name="connsiteX10" fmla="*/ 93785 w 1266092"/>
              <a:gd name="connsiteY10" fmla="*/ 253507 h 511414"/>
              <a:gd name="connsiteX11" fmla="*/ 23446 w 1266092"/>
              <a:gd name="connsiteY11" fmla="*/ 308214 h 511414"/>
              <a:gd name="connsiteX12" fmla="*/ 7816 w 1266092"/>
              <a:gd name="connsiteY12" fmla="*/ 331661 h 511414"/>
              <a:gd name="connsiteX13" fmla="*/ 0 w 1266092"/>
              <a:gd name="connsiteY13" fmla="*/ 355107 h 511414"/>
              <a:gd name="connsiteX14" fmla="*/ 15631 w 1266092"/>
              <a:gd name="connsiteY14" fmla="*/ 417630 h 511414"/>
              <a:gd name="connsiteX15" fmla="*/ 31262 w 1266092"/>
              <a:gd name="connsiteY15" fmla="*/ 441076 h 511414"/>
              <a:gd name="connsiteX16" fmla="*/ 78154 w 1266092"/>
              <a:gd name="connsiteY16" fmla="*/ 487968 h 511414"/>
              <a:gd name="connsiteX17" fmla="*/ 101600 w 1266092"/>
              <a:gd name="connsiteY17" fmla="*/ 495784 h 511414"/>
              <a:gd name="connsiteX18" fmla="*/ 156308 w 1266092"/>
              <a:gd name="connsiteY18" fmla="*/ 511414 h 511414"/>
              <a:gd name="connsiteX19" fmla="*/ 382954 w 1266092"/>
              <a:gd name="connsiteY19" fmla="*/ 495784 h 511414"/>
              <a:gd name="connsiteX20" fmla="*/ 406400 w 1266092"/>
              <a:gd name="connsiteY20" fmla="*/ 487968 h 511414"/>
              <a:gd name="connsiteX21" fmla="*/ 445477 w 1266092"/>
              <a:gd name="connsiteY21" fmla="*/ 480153 h 511414"/>
              <a:gd name="connsiteX22" fmla="*/ 468923 w 1266092"/>
              <a:gd name="connsiteY22" fmla="*/ 472337 h 511414"/>
              <a:gd name="connsiteX23" fmla="*/ 1227016 w 1266092"/>
              <a:gd name="connsiteY23" fmla="*/ 456707 h 511414"/>
              <a:gd name="connsiteX24" fmla="*/ 1250462 w 1266092"/>
              <a:gd name="connsiteY24" fmla="*/ 409814 h 511414"/>
              <a:gd name="connsiteX25" fmla="*/ 1266092 w 1266092"/>
              <a:gd name="connsiteY25" fmla="*/ 386368 h 511414"/>
              <a:gd name="connsiteX26" fmla="*/ 1250462 w 1266092"/>
              <a:gd name="connsiteY26" fmla="*/ 292584 h 511414"/>
              <a:gd name="connsiteX27" fmla="*/ 1234831 w 1266092"/>
              <a:gd name="connsiteY27" fmla="*/ 245691 h 511414"/>
              <a:gd name="connsiteX28" fmla="*/ 1187939 w 1266092"/>
              <a:gd name="connsiteY28" fmla="*/ 190984 h 511414"/>
              <a:gd name="connsiteX29" fmla="*/ 1180123 w 1266092"/>
              <a:gd name="connsiteY29" fmla="*/ 167537 h 511414"/>
              <a:gd name="connsiteX30" fmla="*/ 1164492 w 1266092"/>
              <a:gd name="connsiteY30" fmla="*/ 144091 h 511414"/>
              <a:gd name="connsiteX31" fmla="*/ 1101969 w 1266092"/>
              <a:gd name="connsiteY31" fmla="*/ 97199 h 511414"/>
              <a:gd name="connsiteX32" fmla="*/ 1086339 w 1266092"/>
              <a:gd name="connsiteY32" fmla="*/ 73753 h 511414"/>
              <a:gd name="connsiteX33" fmla="*/ 1039446 w 1266092"/>
              <a:gd name="connsiteY33" fmla="*/ 58122 h 511414"/>
              <a:gd name="connsiteX34" fmla="*/ 773723 w 1266092"/>
              <a:gd name="connsiteY34" fmla="*/ 42491 h 511414"/>
              <a:gd name="connsiteX35" fmla="*/ 719016 w 1266092"/>
              <a:gd name="connsiteY35" fmla="*/ 34676 h 511414"/>
              <a:gd name="connsiteX36" fmla="*/ 625231 w 1266092"/>
              <a:gd name="connsiteY36" fmla="*/ 19045 h 511414"/>
              <a:gd name="connsiteX37" fmla="*/ 554892 w 1266092"/>
              <a:gd name="connsiteY37" fmla="*/ 11230 h 511414"/>
              <a:gd name="connsiteX38" fmla="*/ 398585 w 1266092"/>
              <a:gd name="connsiteY38" fmla="*/ 3414 h 51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66092" h="511414">
                <a:moveTo>
                  <a:pt x="398585" y="3414"/>
                </a:moveTo>
                <a:cubicBezTo>
                  <a:pt x="366021" y="3414"/>
                  <a:pt x="371946" y="6566"/>
                  <a:pt x="359508" y="11230"/>
                </a:cubicBezTo>
                <a:cubicBezTo>
                  <a:pt x="283111" y="39880"/>
                  <a:pt x="385402" y="16480"/>
                  <a:pt x="312616" y="34676"/>
                </a:cubicBezTo>
                <a:cubicBezTo>
                  <a:pt x="299729" y="37898"/>
                  <a:pt x="286506" y="39609"/>
                  <a:pt x="273539" y="42491"/>
                </a:cubicBezTo>
                <a:cubicBezTo>
                  <a:pt x="174205" y="64565"/>
                  <a:pt x="321056" y="34552"/>
                  <a:pt x="203200" y="58122"/>
                </a:cubicBezTo>
                <a:cubicBezTo>
                  <a:pt x="187569" y="68543"/>
                  <a:pt x="166729" y="73753"/>
                  <a:pt x="156308" y="89384"/>
                </a:cubicBezTo>
                <a:cubicBezTo>
                  <a:pt x="134546" y="122026"/>
                  <a:pt x="147319" y="106188"/>
                  <a:pt x="117231" y="136276"/>
                </a:cubicBezTo>
                <a:cubicBezTo>
                  <a:pt x="119836" y="151907"/>
                  <a:pt x="118610" y="168687"/>
                  <a:pt x="125046" y="183168"/>
                </a:cubicBezTo>
                <a:cubicBezTo>
                  <a:pt x="131380" y="197421"/>
                  <a:pt x="159483" y="213941"/>
                  <a:pt x="171939" y="222245"/>
                </a:cubicBezTo>
                <a:cubicBezTo>
                  <a:pt x="161518" y="227455"/>
                  <a:pt x="151494" y="233549"/>
                  <a:pt x="140677" y="237876"/>
                </a:cubicBezTo>
                <a:cubicBezTo>
                  <a:pt x="125379" y="243995"/>
                  <a:pt x="107494" y="244368"/>
                  <a:pt x="93785" y="253507"/>
                </a:cubicBezTo>
                <a:cubicBezTo>
                  <a:pt x="61109" y="275290"/>
                  <a:pt x="46401" y="280667"/>
                  <a:pt x="23446" y="308214"/>
                </a:cubicBezTo>
                <a:cubicBezTo>
                  <a:pt x="17433" y="315430"/>
                  <a:pt x="12017" y="323260"/>
                  <a:pt x="7816" y="331661"/>
                </a:cubicBezTo>
                <a:cubicBezTo>
                  <a:pt x="4132" y="339029"/>
                  <a:pt x="2605" y="347292"/>
                  <a:pt x="0" y="355107"/>
                </a:cubicBezTo>
                <a:cubicBezTo>
                  <a:pt x="5210" y="375948"/>
                  <a:pt x="8289" y="397441"/>
                  <a:pt x="15631" y="417630"/>
                </a:cubicBezTo>
                <a:cubicBezTo>
                  <a:pt x="18841" y="426457"/>
                  <a:pt x="25022" y="434056"/>
                  <a:pt x="31262" y="441076"/>
                </a:cubicBezTo>
                <a:cubicBezTo>
                  <a:pt x="45948" y="457598"/>
                  <a:pt x="57183" y="480977"/>
                  <a:pt x="78154" y="487968"/>
                </a:cubicBezTo>
                <a:cubicBezTo>
                  <a:pt x="85969" y="490573"/>
                  <a:pt x="93679" y="493521"/>
                  <a:pt x="101600" y="495784"/>
                </a:cubicBezTo>
                <a:cubicBezTo>
                  <a:pt x="170320" y="515419"/>
                  <a:pt x="100073" y="492670"/>
                  <a:pt x="156308" y="511414"/>
                </a:cubicBezTo>
                <a:cubicBezTo>
                  <a:pt x="231857" y="506204"/>
                  <a:pt x="307557" y="502852"/>
                  <a:pt x="382954" y="495784"/>
                </a:cubicBezTo>
                <a:cubicBezTo>
                  <a:pt x="391156" y="495015"/>
                  <a:pt x="398408" y="489966"/>
                  <a:pt x="406400" y="487968"/>
                </a:cubicBezTo>
                <a:cubicBezTo>
                  <a:pt x="419287" y="484746"/>
                  <a:pt x="432590" y="483375"/>
                  <a:pt x="445477" y="480153"/>
                </a:cubicBezTo>
                <a:cubicBezTo>
                  <a:pt x="453469" y="478155"/>
                  <a:pt x="460689" y="472584"/>
                  <a:pt x="468923" y="472337"/>
                </a:cubicBezTo>
                <a:lnTo>
                  <a:pt x="1227016" y="456707"/>
                </a:lnTo>
                <a:cubicBezTo>
                  <a:pt x="1271808" y="389516"/>
                  <a:pt x="1218106" y="474528"/>
                  <a:pt x="1250462" y="409814"/>
                </a:cubicBezTo>
                <a:cubicBezTo>
                  <a:pt x="1254662" y="401413"/>
                  <a:pt x="1260882" y="394183"/>
                  <a:pt x="1266092" y="386368"/>
                </a:cubicBezTo>
                <a:cubicBezTo>
                  <a:pt x="1260882" y="355107"/>
                  <a:pt x="1257337" y="323522"/>
                  <a:pt x="1250462" y="292584"/>
                </a:cubicBezTo>
                <a:cubicBezTo>
                  <a:pt x="1246888" y="276500"/>
                  <a:pt x="1246482" y="257341"/>
                  <a:pt x="1234831" y="245691"/>
                </a:cubicBezTo>
                <a:cubicBezTo>
                  <a:pt x="1215599" y="226460"/>
                  <a:pt x="1199843" y="214792"/>
                  <a:pt x="1187939" y="190984"/>
                </a:cubicBezTo>
                <a:cubicBezTo>
                  <a:pt x="1184255" y="183615"/>
                  <a:pt x="1183807" y="174906"/>
                  <a:pt x="1180123" y="167537"/>
                </a:cubicBezTo>
                <a:cubicBezTo>
                  <a:pt x="1175922" y="159136"/>
                  <a:pt x="1171474" y="150375"/>
                  <a:pt x="1164492" y="144091"/>
                </a:cubicBezTo>
                <a:cubicBezTo>
                  <a:pt x="1145128" y="126664"/>
                  <a:pt x="1101969" y="97199"/>
                  <a:pt x="1101969" y="97199"/>
                </a:cubicBezTo>
                <a:cubicBezTo>
                  <a:pt x="1096759" y="89384"/>
                  <a:pt x="1094304" y="78731"/>
                  <a:pt x="1086339" y="73753"/>
                </a:cubicBezTo>
                <a:cubicBezTo>
                  <a:pt x="1072367" y="65020"/>
                  <a:pt x="1055894" y="59090"/>
                  <a:pt x="1039446" y="58122"/>
                </a:cubicBezTo>
                <a:lnTo>
                  <a:pt x="773723" y="42491"/>
                </a:lnTo>
                <a:lnTo>
                  <a:pt x="719016" y="34676"/>
                </a:lnTo>
                <a:cubicBezTo>
                  <a:pt x="687711" y="29733"/>
                  <a:pt x="656605" y="23527"/>
                  <a:pt x="625231" y="19045"/>
                </a:cubicBezTo>
                <a:cubicBezTo>
                  <a:pt x="601877" y="15709"/>
                  <a:pt x="578222" y="14729"/>
                  <a:pt x="554892" y="11230"/>
                </a:cubicBezTo>
                <a:cubicBezTo>
                  <a:pt x="425829" y="-8129"/>
                  <a:pt x="431149" y="3414"/>
                  <a:pt x="398585" y="3414"/>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p:cNvSpPr txBox="1"/>
          <p:nvPr/>
        </p:nvSpPr>
        <p:spPr>
          <a:xfrm>
            <a:off x="2999657" y="6588331"/>
            <a:ext cx="7665881" cy="253916"/>
          </a:xfrm>
          <a:prstGeom prst="rect">
            <a:avLst/>
          </a:prstGeom>
          <a:noFill/>
        </p:spPr>
        <p:txBody>
          <a:bodyPr wrap="none" rtlCol="0">
            <a:spAutoFit/>
          </a:bodyPr>
          <a:lstStyle/>
          <a:p>
            <a:pPr algn="r"/>
            <a:r>
              <a:rPr lang="cs-CZ" sz="1050" dirty="0"/>
              <a:t>Thomas M </a:t>
            </a:r>
            <a:r>
              <a:rPr lang="cs-CZ" sz="1050" dirty="0" err="1"/>
              <a:t>Coffman</a:t>
            </a:r>
            <a:r>
              <a:rPr lang="cs-CZ" sz="1050" dirty="0"/>
              <a:t>, </a:t>
            </a:r>
            <a:r>
              <a:rPr lang="en-US" sz="1050" b="1" dirty="0"/>
              <a:t>Under pressure: the search for the essential mechanisms of hypertension</a:t>
            </a:r>
            <a:r>
              <a:rPr lang="cs-CZ" sz="1050" dirty="0"/>
              <a:t> , </a:t>
            </a:r>
            <a:r>
              <a:rPr lang="cs-CZ" sz="1050" dirty="0" err="1"/>
              <a:t>Nature</a:t>
            </a:r>
            <a:r>
              <a:rPr lang="cs-CZ" sz="1050" dirty="0"/>
              <a:t> </a:t>
            </a:r>
            <a:r>
              <a:rPr lang="cs-CZ" sz="1050" dirty="0" err="1"/>
              <a:t>Medicine</a:t>
            </a:r>
            <a:r>
              <a:rPr lang="cs-CZ" sz="1050" dirty="0"/>
              <a:t> 17, 1402–1409 (2011)</a:t>
            </a:r>
            <a:endParaRPr lang="en-US" sz="1050" b="1" dirty="0"/>
          </a:p>
        </p:txBody>
      </p:sp>
    </p:spTree>
    <p:extLst>
      <p:ext uri="{BB962C8B-B14F-4D97-AF65-F5344CB8AC3E}">
        <p14:creationId xmlns:p14="http://schemas.microsoft.com/office/powerpoint/2010/main" val="2225491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8999" t="10373" r="46596" b="3868"/>
          <a:stretch/>
        </p:blipFill>
        <p:spPr>
          <a:xfrm>
            <a:off x="2783632" y="188640"/>
            <a:ext cx="6480720" cy="6408712"/>
          </a:xfrm>
          <a:prstGeom prst="rect">
            <a:avLst/>
          </a:prstGeom>
        </p:spPr>
      </p:pic>
      <p:sp>
        <p:nvSpPr>
          <p:cNvPr id="3" name="TextovéPole 2"/>
          <p:cNvSpPr txBox="1"/>
          <p:nvPr/>
        </p:nvSpPr>
        <p:spPr>
          <a:xfrm>
            <a:off x="8430567" y="6488668"/>
            <a:ext cx="3286156" cy="369332"/>
          </a:xfrm>
          <a:prstGeom prst="rect">
            <a:avLst/>
          </a:prstGeom>
          <a:noFill/>
        </p:spPr>
        <p:txBody>
          <a:bodyPr wrap="none" rtlCol="0">
            <a:spAutoFit/>
          </a:bodyPr>
          <a:lstStyle/>
          <a:p>
            <a:r>
              <a:rPr lang="en-US" dirty="0"/>
              <a:t>let me remark that 400 years ago</a:t>
            </a:r>
            <a:endParaRPr lang="cs-CZ" dirty="0"/>
          </a:p>
        </p:txBody>
      </p:sp>
    </p:spTree>
    <p:extLst>
      <p:ext uri="{BB962C8B-B14F-4D97-AF65-F5344CB8AC3E}">
        <p14:creationId xmlns:p14="http://schemas.microsoft.com/office/powerpoint/2010/main" val="284335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92852" y="682625"/>
            <a:ext cx="11244106" cy="1143000"/>
          </a:xfrm>
        </p:spPr>
        <p:txBody>
          <a:bodyPr>
            <a:noAutofit/>
          </a:bodyPr>
          <a:lstStyle/>
          <a:p>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REGULATION IN CARDIOVASCULAR  SYSTEM</a:t>
            </a:r>
            <a:endParaRPr lang="cs-CZ" sz="3600" dirty="0">
              <a:solidFill>
                <a:srgbClr val="FF0000"/>
              </a:solidFill>
            </a:endParaRPr>
          </a:p>
        </p:txBody>
      </p:sp>
      <p:sp>
        <p:nvSpPr>
          <p:cNvPr id="3" name="Zástupný symbol pro obsah 2"/>
          <p:cNvSpPr>
            <a:spLocks noGrp="1"/>
          </p:cNvSpPr>
          <p:nvPr>
            <p:ph idx="1"/>
          </p:nvPr>
        </p:nvSpPr>
        <p:spPr>
          <a:xfrm>
            <a:off x="1199941" y="2770170"/>
            <a:ext cx="9682424" cy="3138261"/>
          </a:xfrm>
        </p:spPr>
        <p:txBody>
          <a:bodyPr/>
          <a:lstStyle/>
          <a:p>
            <a:pPr marL="0" indent="0">
              <a:buNone/>
            </a:pPr>
            <a:r>
              <a:rPr lang="cs-CZ" dirty="0" err="1"/>
              <a:t>Main</a:t>
            </a:r>
            <a:r>
              <a:rPr lang="cs-CZ" dirty="0"/>
              <a:t> </a:t>
            </a:r>
            <a:r>
              <a:rPr lang="cs-CZ" dirty="0" err="1"/>
              <a:t>function</a:t>
            </a:r>
            <a:r>
              <a:rPr lang="cs-CZ" dirty="0"/>
              <a:t>:</a:t>
            </a:r>
          </a:p>
          <a:p>
            <a:endParaRPr lang="cs-CZ" dirty="0"/>
          </a:p>
          <a:p>
            <a:r>
              <a:rPr lang="cs-CZ" dirty="0"/>
              <a:t> </a:t>
            </a:r>
            <a:r>
              <a:rPr lang="cs-CZ" dirty="0" err="1"/>
              <a:t>keep</a:t>
            </a:r>
            <a:r>
              <a:rPr lang="cs-CZ" dirty="0"/>
              <a:t> </a:t>
            </a:r>
            <a:r>
              <a:rPr lang="cs-CZ" dirty="0" err="1"/>
              <a:t>relatively</a:t>
            </a:r>
            <a:r>
              <a:rPr lang="cs-CZ" dirty="0"/>
              <a:t> </a:t>
            </a:r>
            <a:r>
              <a:rPr lang="cs-CZ" dirty="0" err="1"/>
              <a:t>constantaneous</a:t>
            </a:r>
            <a:r>
              <a:rPr lang="cs-CZ" dirty="0"/>
              <a:t> </a:t>
            </a:r>
            <a:r>
              <a:rPr lang="cs-CZ" dirty="0" err="1"/>
              <a:t>arterial</a:t>
            </a:r>
            <a:r>
              <a:rPr lang="cs-CZ" dirty="0"/>
              <a:t> </a:t>
            </a:r>
            <a:r>
              <a:rPr lang="cs-CZ" dirty="0" err="1"/>
              <a:t>blood</a:t>
            </a:r>
            <a:r>
              <a:rPr lang="cs-CZ" dirty="0"/>
              <a:t> </a:t>
            </a:r>
            <a:r>
              <a:rPr lang="cs-CZ" dirty="0" err="1"/>
              <a:t>pressure</a:t>
            </a:r>
            <a:r>
              <a:rPr lang="cs-CZ" dirty="0"/>
              <a:t> </a:t>
            </a:r>
          </a:p>
          <a:p>
            <a:r>
              <a:rPr lang="cs-CZ" dirty="0" err="1"/>
              <a:t>keep</a:t>
            </a:r>
            <a:r>
              <a:rPr lang="cs-CZ" dirty="0"/>
              <a:t> </a:t>
            </a:r>
            <a:r>
              <a:rPr lang="cs-CZ" dirty="0" err="1"/>
              <a:t>perfusion</a:t>
            </a:r>
            <a:r>
              <a:rPr lang="cs-CZ" dirty="0"/>
              <a:t> </a:t>
            </a:r>
            <a:r>
              <a:rPr lang="cs-CZ" dirty="0" err="1"/>
              <a:t>of</a:t>
            </a:r>
            <a:r>
              <a:rPr lang="cs-CZ" dirty="0"/>
              <a:t> </a:t>
            </a:r>
            <a:r>
              <a:rPr lang="cs-CZ" dirty="0" err="1"/>
              <a:t>tissues</a:t>
            </a:r>
            <a:endParaRPr lang="cs-CZ" dirty="0"/>
          </a:p>
          <a:p>
            <a:pPr marL="0" indent="0">
              <a:buNone/>
            </a:pPr>
            <a:r>
              <a:rPr lang="cs-CZ" dirty="0"/>
              <a:t> </a:t>
            </a:r>
          </a:p>
        </p:txBody>
      </p:sp>
    </p:spTree>
    <p:extLst>
      <p:ext uri="{BB962C8B-B14F-4D97-AF65-F5344CB8AC3E}">
        <p14:creationId xmlns:p14="http://schemas.microsoft.com/office/powerpoint/2010/main" val="76967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Regulation</a:t>
            </a:r>
            <a:r>
              <a:rPr lang="cs-CZ"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of</a:t>
            </a:r>
            <a:r>
              <a:rPr lang="cs-CZ"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vessels</a:t>
            </a:r>
            <a:r>
              <a:rPr lang="cs-CZ"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tone</a:t>
            </a:r>
            <a:endParaRPr lang="cs-CZ" dirty="0">
              <a:solidFill>
                <a:srgbClr val="FF0000"/>
              </a:solidFill>
            </a:endParaRPr>
          </a:p>
        </p:txBody>
      </p:sp>
      <p:sp>
        <p:nvSpPr>
          <p:cNvPr id="3" name="Zástupný symbol pro obsah 2"/>
          <p:cNvSpPr>
            <a:spLocks noGrp="1"/>
          </p:cNvSpPr>
          <p:nvPr>
            <p:ph idx="1"/>
          </p:nvPr>
        </p:nvSpPr>
        <p:spPr/>
        <p:txBody>
          <a:bodyPr/>
          <a:lstStyle/>
          <a:p>
            <a:r>
              <a:rPr lang="cs-CZ" dirty="0"/>
              <a:t>Tone </a:t>
            </a:r>
            <a:r>
              <a:rPr lang="cs-CZ" dirty="0" err="1"/>
              <a:t>of</a:t>
            </a:r>
            <a:r>
              <a:rPr lang="cs-CZ" dirty="0"/>
              <a:t> </a:t>
            </a:r>
            <a:r>
              <a:rPr lang="cs-CZ" dirty="0" err="1"/>
              <a:t>the</a:t>
            </a:r>
            <a:r>
              <a:rPr lang="cs-CZ" dirty="0"/>
              <a:t> </a:t>
            </a:r>
            <a:r>
              <a:rPr lang="cs-CZ" dirty="0" err="1"/>
              <a:t>vessels</a:t>
            </a:r>
            <a:r>
              <a:rPr lang="cs-CZ" dirty="0"/>
              <a:t> = basic </a:t>
            </a:r>
            <a:r>
              <a:rPr lang="cs-CZ" dirty="0" err="1"/>
              <a:t>tension</a:t>
            </a:r>
            <a:r>
              <a:rPr lang="cs-CZ" dirty="0"/>
              <a:t> </a:t>
            </a:r>
            <a:r>
              <a:rPr lang="cs-CZ" dirty="0" err="1"/>
              <a:t>of</a:t>
            </a:r>
            <a:r>
              <a:rPr lang="cs-CZ" dirty="0"/>
              <a:t> </a:t>
            </a:r>
            <a:r>
              <a:rPr lang="cs-CZ" dirty="0" err="1"/>
              <a:t>the</a:t>
            </a:r>
            <a:r>
              <a:rPr lang="cs-CZ" dirty="0"/>
              <a:t> </a:t>
            </a:r>
            <a:r>
              <a:rPr lang="cs-CZ" dirty="0" err="1"/>
              <a:t>smooth</a:t>
            </a:r>
            <a:r>
              <a:rPr lang="cs-CZ" dirty="0"/>
              <a:t> </a:t>
            </a:r>
            <a:r>
              <a:rPr lang="cs-CZ" dirty="0" err="1"/>
              <a:t>muscle</a:t>
            </a:r>
            <a:r>
              <a:rPr lang="cs-CZ" dirty="0"/>
              <a:t> </a:t>
            </a:r>
            <a:r>
              <a:rPr lang="cs-CZ" dirty="0" err="1"/>
              <a:t>inside</a:t>
            </a:r>
            <a:r>
              <a:rPr lang="cs-CZ" dirty="0"/>
              <a:t> </a:t>
            </a:r>
            <a:r>
              <a:rPr lang="cs-CZ" dirty="0" err="1"/>
              <a:t>of</a:t>
            </a:r>
            <a:r>
              <a:rPr lang="cs-CZ" dirty="0"/>
              <a:t> </a:t>
            </a:r>
            <a:r>
              <a:rPr lang="cs-CZ" dirty="0" err="1"/>
              <a:t>the</a:t>
            </a:r>
            <a:r>
              <a:rPr lang="cs-CZ" dirty="0"/>
              <a:t> </a:t>
            </a:r>
            <a:r>
              <a:rPr lang="cs-CZ" dirty="0" err="1"/>
              <a:t>wall</a:t>
            </a:r>
            <a:endParaRPr lang="cs-CZ" dirty="0"/>
          </a:p>
          <a:p>
            <a:pPr marL="0" indent="0">
              <a:buNone/>
            </a:pPr>
            <a:r>
              <a:rPr lang="cs-CZ" dirty="0"/>
              <a:t>              (</a:t>
            </a:r>
            <a:r>
              <a:rPr lang="cs-CZ" dirty="0" err="1"/>
              <a:t>vasoconstriction</a:t>
            </a:r>
            <a:r>
              <a:rPr lang="cs-CZ" dirty="0"/>
              <a:t>   x   </a:t>
            </a:r>
            <a:r>
              <a:rPr lang="cs-CZ" dirty="0" err="1"/>
              <a:t>vasodilatation</a:t>
            </a:r>
            <a:r>
              <a:rPr lang="cs-CZ" dirty="0"/>
              <a:t>)</a:t>
            </a:r>
          </a:p>
          <a:p>
            <a:endParaRPr lang="cs-CZ" dirty="0"/>
          </a:p>
          <a:p>
            <a:r>
              <a:rPr lang="cs-CZ" dirty="0" err="1"/>
              <a:t>Regulation</a:t>
            </a:r>
            <a:r>
              <a:rPr lang="cs-CZ" dirty="0"/>
              <a:t> - </a:t>
            </a:r>
            <a:r>
              <a:rPr lang="cs-CZ" dirty="0" err="1"/>
              <a:t>local</a:t>
            </a:r>
            <a:r>
              <a:rPr lang="cs-CZ" dirty="0"/>
              <a:t> </a:t>
            </a:r>
            <a:r>
              <a:rPr lang="cs-CZ" dirty="0" err="1"/>
              <a:t>autoregulation</a:t>
            </a:r>
            <a:endParaRPr lang="cs-CZ" dirty="0"/>
          </a:p>
          <a:p>
            <a:pPr marL="0" indent="0">
              <a:buNone/>
            </a:pPr>
            <a:r>
              <a:rPr lang="cs-CZ" dirty="0"/>
              <a:t>                       - </a:t>
            </a:r>
            <a:r>
              <a:rPr lang="cs-CZ" dirty="0" err="1"/>
              <a:t>system</a:t>
            </a:r>
            <a:r>
              <a:rPr lang="cs-CZ" dirty="0"/>
              <a:t> </a:t>
            </a:r>
            <a:r>
              <a:rPr lang="cs-CZ" dirty="0" err="1"/>
              <a:t>regulation</a:t>
            </a:r>
            <a:endParaRPr lang="cs-CZ" dirty="0"/>
          </a:p>
        </p:txBody>
      </p:sp>
    </p:spTree>
    <p:extLst>
      <p:ext uri="{BB962C8B-B14F-4D97-AF65-F5344CB8AC3E}">
        <p14:creationId xmlns:p14="http://schemas.microsoft.com/office/powerpoint/2010/main" val="346005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Autoregulation</a:t>
            </a:r>
            <a:endParaRPr lang="cs-CZ"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r>
              <a:rPr lang="cs-CZ" dirty="0" err="1"/>
              <a:t>Autoregulation</a:t>
            </a:r>
            <a:r>
              <a:rPr lang="cs-CZ" dirty="0"/>
              <a:t> – </a:t>
            </a:r>
            <a:r>
              <a:rPr lang="cs-CZ" dirty="0" err="1"/>
              <a:t>the</a:t>
            </a:r>
            <a:r>
              <a:rPr lang="cs-CZ" dirty="0"/>
              <a:t> </a:t>
            </a:r>
            <a:r>
              <a:rPr lang="cs-CZ" dirty="0" err="1"/>
              <a:t>capacity</a:t>
            </a:r>
            <a:r>
              <a:rPr lang="cs-CZ" dirty="0"/>
              <a:t> </a:t>
            </a:r>
            <a:r>
              <a:rPr lang="cs-CZ" dirty="0" err="1"/>
              <a:t>of</a:t>
            </a:r>
            <a:r>
              <a:rPr lang="cs-CZ" dirty="0"/>
              <a:t> </a:t>
            </a:r>
            <a:r>
              <a:rPr lang="cs-CZ" dirty="0" err="1"/>
              <a:t>tissues</a:t>
            </a:r>
            <a:r>
              <a:rPr lang="cs-CZ" dirty="0"/>
              <a:t> to </a:t>
            </a:r>
            <a:r>
              <a:rPr lang="cs-CZ" dirty="0" err="1"/>
              <a:t>regulate</a:t>
            </a:r>
            <a:r>
              <a:rPr lang="cs-CZ" dirty="0"/>
              <a:t> </a:t>
            </a:r>
            <a:r>
              <a:rPr lang="cs-CZ" dirty="0" err="1"/>
              <a:t>their</a:t>
            </a:r>
            <a:r>
              <a:rPr lang="cs-CZ" dirty="0"/>
              <a:t> </a:t>
            </a:r>
            <a:r>
              <a:rPr lang="cs-CZ" dirty="0" err="1"/>
              <a:t>own</a:t>
            </a:r>
            <a:r>
              <a:rPr lang="cs-CZ" dirty="0"/>
              <a:t> </a:t>
            </a:r>
            <a:r>
              <a:rPr lang="cs-CZ" dirty="0" err="1"/>
              <a:t>blood</a:t>
            </a:r>
            <a:r>
              <a:rPr lang="cs-CZ" dirty="0"/>
              <a:t> </a:t>
            </a:r>
            <a:r>
              <a:rPr lang="cs-CZ" dirty="0" err="1"/>
              <a:t>flow</a:t>
            </a:r>
            <a:endParaRPr lang="cs-CZ" dirty="0"/>
          </a:p>
          <a:p>
            <a:pPr marL="0" indent="0">
              <a:buNone/>
            </a:pPr>
            <a:r>
              <a:rPr lang="cs-CZ" b="1" dirty="0" err="1">
                <a:solidFill>
                  <a:srgbClr val="FF0000"/>
                </a:solidFill>
              </a:rPr>
              <a:t>Myogenic</a:t>
            </a:r>
            <a:r>
              <a:rPr lang="cs-CZ" b="1" dirty="0">
                <a:solidFill>
                  <a:srgbClr val="FF0000"/>
                </a:solidFill>
              </a:rPr>
              <a:t> </a:t>
            </a:r>
            <a:r>
              <a:rPr lang="cs-CZ" b="1" dirty="0" err="1">
                <a:solidFill>
                  <a:srgbClr val="FF0000"/>
                </a:solidFill>
              </a:rPr>
              <a:t>theory</a:t>
            </a:r>
            <a:r>
              <a:rPr lang="cs-CZ" dirty="0"/>
              <a:t> – </a:t>
            </a:r>
            <a:r>
              <a:rPr lang="cs-CZ" dirty="0" err="1"/>
              <a:t>Bayliss</a:t>
            </a:r>
            <a:r>
              <a:rPr lang="cs-CZ" dirty="0"/>
              <a:t> </a:t>
            </a:r>
            <a:r>
              <a:rPr lang="cs-CZ" dirty="0" err="1"/>
              <a:t>phenomenon</a:t>
            </a:r>
            <a:r>
              <a:rPr lang="cs-CZ" dirty="0"/>
              <a:t> (as </a:t>
            </a:r>
            <a:r>
              <a:rPr lang="cs-CZ" dirty="0" err="1"/>
              <a:t>the</a:t>
            </a:r>
            <a:r>
              <a:rPr lang="cs-CZ" dirty="0"/>
              <a:t> </a:t>
            </a:r>
            <a:r>
              <a:rPr lang="cs-CZ" dirty="0" err="1"/>
              <a:t>pressure</a:t>
            </a:r>
            <a:r>
              <a:rPr lang="cs-CZ" dirty="0"/>
              <a:t> </a:t>
            </a:r>
            <a:r>
              <a:rPr lang="cs-CZ" dirty="0" err="1"/>
              <a:t>rises</a:t>
            </a:r>
            <a:r>
              <a:rPr lang="cs-CZ" dirty="0"/>
              <a:t>, </a:t>
            </a:r>
            <a:r>
              <a:rPr lang="cs-CZ" dirty="0" err="1"/>
              <a:t>the</a:t>
            </a:r>
            <a:r>
              <a:rPr lang="cs-CZ" dirty="0"/>
              <a:t> </a:t>
            </a:r>
            <a:r>
              <a:rPr lang="cs-CZ" dirty="0" err="1"/>
              <a:t>blood</a:t>
            </a:r>
            <a:r>
              <a:rPr lang="cs-CZ" dirty="0"/>
              <a:t> </a:t>
            </a:r>
            <a:r>
              <a:rPr lang="cs-CZ" dirty="0" err="1"/>
              <a:t>vessels</a:t>
            </a:r>
            <a:r>
              <a:rPr lang="cs-CZ" dirty="0"/>
              <a:t> are </a:t>
            </a:r>
            <a:r>
              <a:rPr lang="cs-CZ" dirty="0" err="1"/>
              <a:t>distended</a:t>
            </a:r>
            <a:r>
              <a:rPr lang="cs-CZ" dirty="0"/>
              <a:t> and </a:t>
            </a:r>
            <a:r>
              <a:rPr lang="cs-CZ" dirty="0" err="1"/>
              <a:t>the</a:t>
            </a:r>
            <a:r>
              <a:rPr lang="cs-CZ" dirty="0"/>
              <a:t> </a:t>
            </a:r>
            <a:r>
              <a:rPr lang="cs-CZ" dirty="0" err="1"/>
              <a:t>vascular</a:t>
            </a:r>
            <a:r>
              <a:rPr lang="cs-CZ" dirty="0"/>
              <a:t> </a:t>
            </a:r>
            <a:r>
              <a:rPr lang="cs-CZ" dirty="0" err="1"/>
              <a:t>smooth</a:t>
            </a:r>
            <a:r>
              <a:rPr lang="cs-CZ" dirty="0"/>
              <a:t> </a:t>
            </a:r>
            <a:r>
              <a:rPr lang="cs-CZ" dirty="0" err="1"/>
              <a:t>muscle</a:t>
            </a:r>
            <a:r>
              <a:rPr lang="cs-CZ" dirty="0"/>
              <a:t>  </a:t>
            </a:r>
            <a:r>
              <a:rPr lang="cs-CZ" dirty="0" err="1"/>
              <a:t>fibres</a:t>
            </a:r>
            <a:r>
              <a:rPr lang="cs-CZ" dirty="0"/>
              <a:t> </a:t>
            </a:r>
            <a:r>
              <a:rPr lang="cs-CZ" dirty="0" err="1"/>
              <a:t>that</a:t>
            </a:r>
            <a:r>
              <a:rPr lang="cs-CZ" dirty="0"/>
              <a:t> </a:t>
            </a:r>
            <a:r>
              <a:rPr lang="cs-CZ" dirty="0" err="1"/>
              <a:t>surround</a:t>
            </a:r>
            <a:r>
              <a:rPr lang="cs-CZ" dirty="0"/>
              <a:t> </a:t>
            </a:r>
            <a:r>
              <a:rPr lang="cs-CZ" dirty="0" err="1"/>
              <a:t>the</a:t>
            </a:r>
            <a:r>
              <a:rPr lang="cs-CZ" dirty="0"/>
              <a:t> </a:t>
            </a:r>
            <a:r>
              <a:rPr lang="cs-CZ" dirty="0" err="1"/>
              <a:t>vessels</a:t>
            </a:r>
            <a:r>
              <a:rPr lang="cs-CZ" dirty="0"/>
              <a:t> </a:t>
            </a:r>
            <a:r>
              <a:rPr lang="cs-CZ" dirty="0" err="1"/>
              <a:t>contract</a:t>
            </a:r>
            <a:r>
              <a:rPr lang="cs-CZ" dirty="0"/>
              <a:t>; </a:t>
            </a:r>
            <a:r>
              <a:rPr lang="cs-CZ" dirty="0" err="1"/>
              <a:t>the</a:t>
            </a:r>
            <a:r>
              <a:rPr lang="cs-CZ" dirty="0"/>
              <a:t> </a:t>
            </a:r>
            <a:r>
              <a:rPr lang="cs-CZ" dirty="0" err="1"/>
              <a:t>wall</a:t>
            </a:r>
            <a:r>
              <a:rPr lang="cs-CZ" dirty="0"/>
              <a:t> </a:t>
            </a:r>
            <a:r>
              <a:rPr lang="cs-CZ" dirty="0" err="1"/>
              <a:t>tension</a:t>
            </a:r>
            <a:r>
              <a:rPr lang="cs-CZ" dirty="0"/>
              <a:t>  </a:t>
            </a:r>
            <a:r>
              <a:rPr lang="cs-CZ" dirty="0" err="1"/>
              <a:t>is</a:t>
            </a:r>
            <a:r>
              <a:rPr lang="cs-CZ" dirty="0"/>
              <a:t> </a:t>
            </a:r>
            <a:r>
              <a:rPr lang="cs-CZ" dirty="0" err="1"/>
              <a:t>proportional</a:t>
            </a:r>
            <a:r>
              <a:rPr lang="cs-CZ" dirty="0"/>
              <a:t> to </a:t>
            </a:r>
            <a:r>
              <a:rPr lang="cs-CZ" dirty="0" err="1"/>
              <a:t>the</a:t>
            </a:r>
            <a:r>
              <a:rPr lang="cs-CZ" dirty="0"/>
              <a:t> </a:t>
            </a:r>
            <a:r>
              <a:rPr lang="cs-CZ" dirty="0" err="1"/>
              <a:t>distending</a:t>
            </a:r>
            <a:r>
              <a:rPr lang="cs-CZ" dirty="0"/>
              <a:t> </a:t>
            </a:r>
            <a:r>
              <a:rPr lang="cs-CZ" dirty="0" err="1"/>
              <a:t>pressure</a:t>
            </a:r>
            <a:r>
              <a:rPr lang="cs-CZ" dirty="0"/>
              <a:t> </a:t>
            </a:r>
            <a:r>
              <a:rPr lang="cs-CZ" dirty="0" err="1"/>
              <a:t>times</a:t>
            </a:r>
            <a:r>
              <a:rPr lang="cs-CZ" dirty="0"/>
              <a:t> </a:t>
            </a:r>
            <a:r>
              <a:rPr lang="cs-CZ" dirty="0" err="1"/>
              <a:t>the</a:t>
            </a:r>
            <a:r>
              <a:rPr lang="cs-CZ" dirty="0"/>
              <a:t> </a:t>
            </a:r>
            <a:r>
              <a:rPr lang="cs-CZ" dirty="0" err="1"/>
              <a:t>radius</a:t>
            </a:r>
            <a:r>
              <a:rPr lang="cs-CZ" dirty="0"/>
              <a:t> </a:t>
            </a:r>
            <a:r>
              <a:rPr lang="cs-CZ" dirty="0" err="1"/>
              <a:t>of</a:t>
            </a:r>
            <a:r>
              <a:rPr lang="cs-CZ" dirty="0"/>
              <a:t> </a:t>
            </a:r>
            <a:r>
              <a:rPr lang="cs-CZ" dirty="0" err="1"/>
              <a:t>the</a:t>
            </a:r>
            <a:r>
              <a:rPr lang="cs-CZ" dirty="0"/>
              <a:t> </a:t>
            </a:r>
            <a:r>
              <a:rPr lang="cs-CZ" dirty="0" err="1"/>
              <a:t>vessels</a:t>
            </a:r>
            <a:r>
              <a:rPr lang="cs-CZ" dirty="0"/>
              <a:t> – </a:t>
            </a:r>
            <a:r>
              <a:rPr lang="cs-CZ" dirty="0" err="1"/>
              <a:t>law</a:t>
            </a:r>
            <a:r>
              <a:rPr lang="cs-CZ" dirty="0"/>
              <a:t> </a:t>
            </a:r>
            <a:r>
              <a:rPr lang="cs-CZ" dirty="0" err="1"/>
              <a:t>of</a:t>
            </a:r>
            <a:r>
              <a:rPr lang="cs-CZ" dirty="0"/>
              <a:t> </a:t>
            </a:r>
            <a:r>
              <a:rPr lang="cs-CZ" dirty="0" err="1"/>
              <a:t>Laplace</a:t>
            </a:r>
            <a:r>
              <a:rPr lang="cs-CZ" dirty="0"/>
              <a:t>)</a:t>
            </a:r>
          </a:p>
          <a:p>
            <a:endParaRPr lang="cs-CZ" dirty="0"/>
          </a:p>
        </p:txBody>
      </p:sp>
    </p:spTree>
    <p:extLst>
      <p:ext uri="{BB962C8B-B14F-4D97-AF65-F5344CB8AC3E}">
        <p14:creationId xmlns:p14="http://schemas.microsoft.com/office/powerpoint/2010/main" val="1250485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a:srcRect l="10870" t="7434" r="10033" b="3295"/>
          <a:stretch/>
        </p:blipFill>
        <p:spPr>
          <a:xfrm>
            <a:off x="2567608" y="980729"/>
            <a:ext cx="7189076" cy="4564117"/>
          </a:xfrm>
          <a:prstGeom prst="rect">
            <a:avLst/>
          </a:prstGeom>
        </p:spPr>
      </p:pic>
    </p:spTree>
    <p:extLst>
      <p:ext uri="{BB962C8B-B14F-4D97-AF65-F5344CB8AC3E}">
        <p14:creationId xmlns:p14="http://schemas.microsoft.com/office/powerpoint/2010/main" val="130175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Autoregulation</a:t>
            </a:r>
            <a:endParaRPr lang="cs-CZ" dirty="0">
              <a:solidFill>
                <a:srgbClr val="FF0000"/>
              </a:solidFill>
            </a:endParaRPr>
          </a:p>
        </p:txBody>
      </p:sp>
      <p:sp>
        <p:nvSpPr>
          <p:cNvPr id="3" name="Zástupný symbol pro obsah 2"/>
          <p:cNvSpPr>
            <a:spLocks noGrp="1"/>
          </p:cNvSpPr>
          <p:nvPr>
            <p:ph idx="1"/>
          </p:nvPr>
        </p:nvSpPr>
        <p:spPr>
          <a:xfrm>
            <a:off x="1541069" y="2504552"/>
            <a:ext cx="8928992" cy="3876151"/>
          </a:xfrm>
        </p:spPr>
        <p:txBody>
          <a:bodyPr>
            <a:normAutofit/>
          </a:bodyPr>
          <a:lstStyle/>
          <a:p>
            <a:r>
              <a:rPr lang="cs-CZ" b="1" dirty="0" err="1">
                <a:solidFill>
                  <a:srgbClr val="FF0000"/>
                </a:solidFill>
              </a:rPr>
              <a:t>Metabolic</a:t>
            </a:r>
            <a:r>
              <a:rPr lang="cs-CZ" b="1" dirty="0">
                <a:solidFill>
                  <a:srgbClr val="FF0000"/>
                </a:solidFill>
              </a:rPr>
              <a:t> </a:t>
            </a:r>
            <a:r>
              <a:rPr lang="cs-CZ" b="1" dirty="0" err="1">
                <a:solidFill>
                  <a:srgbClr val="FF0000"/>
                </a:solidFill>
              </a:rPr>
              <a:t>theory</a:t>
            </a:r>
            <a:r>
              <a:rPr lang="cs-CZ" b="1" dirty="0">
                <a:solidFill>
                  <a:srgbClr val="FF0000"/>
                </a:solidFill>
              </a:rPr>
              <a:t> </a:t>
            </a:r>
            <a:r>
              <a:rPr lang="cs-CZ" b="1" dirty="0"/>
              <a:t>–</a:t>
            </a:r>
            <a:r>
              <a:rPr lang="cs-CZ" dirty="0"/>
              <a:t> </a:t>
            </a:r>
            <a:r>
              <a:rPr lang="cs-CZ" dirty="0" err="1"/>
              <a:t>vasodilator</a:t>
            </a:r>
            <a:r>
              <a:rPr lang="cs-CZ" dirty="0"/>
              <a:t> </a:t>
            </a:r>
            <a:r>
              <a:rPr lang="cs-CZ" dirty="0" err="1"/>
              <a:t>substances</a:t>
            </a:r>
            <a:r>
              <a:rPr lang="cs-CZ" dirty="0"/>
              <a:t> </a:t>
            </a:r>
            <a:r>
              <a:rPr lang="cs-CZ" dirty="0" err="1"/>
              <a:t>tend</a:t>
            </a:r>
            <a:r>
              <a:rPr lang="cs-CZ" dirty="0"/>
              <a:t> to </a:t>
            </a:r>
            <a:r>
              <a:rPr lang="cs-CZ" dirty="0" err="1"/>
              <a:t>accumulate</a:t>
            </a:r>
            <a:r>
              <a:rPr lang="cs-CZ" dirty="0"/>
              <a:t> in </a:t>
            </a:r>
            <a:r>
              <a:rPr lang="cs-CZ" dirty="0" err="1"/>
              <a:t>active</a:t>
            </a:r>
            <a:r>
              <a:rPr lang="cs-CZ" dirty="0"/>
              <a:t> </a:t>
            </a:r>
            <a:r>
              <a:rPr lang="cs-CZ" dirty="0" err="1"/>
              <a:t>tissue</a:t>
            </a:r>
            <a:r>
              <a:rPr lang="cs-CZ" dirty="0"/>
              <a:t>, and these </a:t>
            </a:r>
            <a:r>
              <a:rPr lang="cs-CZ" dirty="0" err="1"/>
              <a:t>metabolites</a:t>
            </a:r>
            <a:r>
              <a:rPr lang="cs-CZ" dirty="0"/>
              <a:t> </a:t>
            </a:r>
            <a:r>
              <a:rPr lang="cs-CZ" dirty="0" err="1"/>
              <a:t>also</a:t>
            </a:r>
            <a:r>
              <a:rPr lang="cs-CZ" dirty="0"/>
              <a:t> </a:t>
            </a:r>
            <a:r>
              <a:rPr lang="cs-CZ" dirty="0" err="1"/>
              <a:t>contribute</a:t>
            </a:r>
            <a:r>
              <a:rPr lang="cs-CZ" dirty="0"/>
              <a:t> to </a:t>
            </a:r>
            <a:r>
              <a:rPr lang="cs-CZ" dirty="0" err="1"/>
              <a:t>autoregulation</a:t>
            </a:r>
            <a:r>
              <a:rPr lang="cs-CZ" dirty="0"/>
              <a:t> </a:t>
            </a:r>
          </a:p>
          <a:p>
            <a:pPr lvl="1"/>
            <a:r>
              <a:rPr lang="cs-CZ" dirty="0" err="1"/>
              <a:t>ending</a:t>
            </a:r>
            <a:r>
              <a:rPr lang="cs-CZ" dirty="0"/>
              <a:t> </a:t>
            </a:r>
            <a:r>
              <a:rPr lang="cs-CZ" dirty="0" err="1"/>
              <a:t>products</a:t>
            </a:r>
            <a:r>
              <a:rPr lang="cs-CZ" dirty="0"/>
              <a:t> </a:t>
            </a:r>
            <a:r>
              <a:rPr lang="cs-CZ" dirty="0" err="1"/>
              <a:t>of</a:t>
            </a:r>
            <a:r>
              <a:rPr lang="cs-CZ" dirty="0"/>
              <a:t> </a:t>
            </a:r>
            <a:r>
              <a:rPr lang="cs-CZ" dirty="0" err="1"/>
              <a:t>energetic</a:t>
            </a:r>
            <a:r>
              <a:rPr lang="cs-CZ" dirty="0"/>
              <a:t> </a:t>
            </a:r>
            <a:r>
              <a:rPr lang="cs-CZ" dirty="0" err="1"/>
              <a:t>metabolism</a:t>
            </a:r>
            <a:r>
              <a:rPr lang="cs-CZ" dirty="0"/>
              <a:t> – CO</a:t>
            </a:r>
            <a:r>
              <a:rPr lang="cs-CZ" baseline="-25000" dirty="0"/>
              <a:t>2</a:t>
            </a:r>
            <a:r>
              <a:rPr lang="cs-CZ" dirty="0"/>
              <a:t>, </a:t>
            </a:r>
            <a:r>
              <a:rPr lang="cs-CZ" dirty="0" err="1"/>
              <a:t>lactate</a:t>
            </a:r>
            <a:r>
              <a:rPr lang="cs-CZ" dirty="0"/>
              <a:t> acid, K</a:t>
            </a:r>
            <a:r>
              <a:rPr lang="cs-CZ" baseline="30000" dirty="0"/>
              <a:t>+ </a:t>
            </a:r>
          </a:p>
          <a:p>
            <a:pPr lvl="1"/>
            <a:r>
              <a:rPr lang="cs-CZ" dirty="0" err="1"/>
              <a:t>effect</a:t>
            </a:r>
            <a:r>
              <a:rPr lang="cs-CZ" dirty="0"/>
              <a:t> </a:t>
            </a:r>
            <a:r>
              <a:rPr lang="cs-CZ" dirty="0" err="1"/>
              <a:t>of</a:t>
            </a:r>
            <a:r>
              <a:rPr lang="cs-CZ" dirty="0"/>
              <a:t> </a:t>
            </a:r>
            <a:r>
              <a:rPr lang="cs-CZ" dirty="0" err="1"/>
              <a:t>hypoxia</a:t>
            </a:r>
            <a:r>
              <a:rPr lang="cs-CZ" dirty="0"/>
              <a:t> </a:t>
            </a:r>
            <a:r>
              <a:rPr lang="cs-CZ" sz="1600" dirty="0"/>
              <a:t>(</a:t>
            </a:r>
            <a:r>
              <a:rPr lang="cs-CZ" sz="1600" dirty="0" err="1"/>
              <a:t>circulation</a:t>
            </a:r>
            <a:r>
              <a:rPr lang="cs-CZ" sz="1600" dirty="0"/>
              <a:t>: </a:t>
            </a:r>
            <a:r>
              <a:rPr lang="cs-CZ" sz="1600" dirty="0" err="1"/>
              <a:t>vasodilatation</a:t>
            </a:r>
            <a:r>
              <a:rPr lang="cs-CZ" sz="1600" dirty="0"/>
              <a:t>  x </a:t>
            </a:r>
            <a:r>
              <a:rPr lang="cs-CZ" sz="1600" dirty="0" err="1"/>
              <a:t>pulmonary</a:t>
            </a:r>
            <a:r>
              <a:rPr lang="cs-CZ" sz="1600" dirty="0"/>
              <a:t> </a:t>
            </a:r>
            <a:r>
              <a:rPr lang="cs-CZ" sz="1600" dirty="0" err="1"/>
              <a:t>circulation</a:t>
            </a:r>
            <a:r>
              <a:rPr lang="cs-CZ" sz="1600" dirty="0"/>
              <a:t>: </a:t>
            </a:r>
            <a:r>
              <a:rPr lang="cs-CZ" sz="1600" dirty="0" err="1"/>
              <a:t>vasoconstriction</a:t>
            </a:r>
            <a:r>
              <a:rPr lang="cs-CZ" sz="1600" dirty="0"/>
              <a:t>)</a:t>
            </a:r>
          </a:p>
          <a:p>
            <a:pPr lvl="1"/>
            <a:r>
              <a:rPr lang="cs-CZ" sz="2000" dirty="0"/>
              <a:t>Adenosin – </a:t>
            </a:r>
            <a:r>
              <a:rPr lang="cs-CZ" sz="2000" dirty="0" err="1"/>
              <a:t>coronary</a:t>
            </a:r>
            <a:r>
              <a:rPr lang="cs-CZ" sz="2000" dirty="0"/>
              <a:t> </a:t>
            </a:r>
            <a:r>
              <a:rPr lang="cs-CZ" sz="2000" dirty="0" err="1"/>
              <a:t>circulation</a:t>
            </a:r>
            <a:r>
              <a:rPr lang="cs-CZ" sz="2000" dirty="0"/>
              <a:t>: </a:t>
            </a:r>
            <a:r>
              <a:rPr lang="cs-CZ" sz="2000" dirty="0" err="1"/>
              <a:t>vasodilatation</a:t>
            </a:r>
            <a:endParaRPr lang="cs-CZ" sz="2000" dirty="0"/>
          </a:p>
          <a:p>
            <a:endParaRPr lang="cs-CZ" baseline="30000" dirty="0"/>
          </a:p>
        </p:txBody>
      </p:sp>
    </p:spTree>
    <p:extLst>
      <p:ext uri="{BB962C8B-B14F-4D97-AF65-F5344CB8AC3E}">
        <p14:creationId xmlns:p14="http://schemas.microsoft.com/office/powerpoint/2010/main" val="14649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Autoregulation</a:t>
            </a:r>
            <a:endParaRPr lang="cs-CZ" dirty="0">
              <a:solidFill>
                <a:srgbClr val="FF0000"/>
              </a:solidFill>
            </a:endParaRPr>
          </a:p>
        </p:txBody>
      </p:sp>
      <p:sp>
        <p:nvSpPr>
          <p:cNvPr id="3" name="Zástupný symbol pro obsah 2"/>
          <p:cNvSpPr>
            <a:spLocks noGrp="1"/>
          </p:cNvSpPr>
          <p:nvPr>
            <p:ph idx="1"/>
          </p:nvPr>
        </p:nvSpPr>
        <p:spPr>
          <a:xfrm>
            <a:off x="838200" y="2629493"/>
            <a:ext cx="10515600" cy="4351338"/>
          </a:xfrm>
        </p:spPr>
        <p:txBody>
          <a:bodyPr/>
          <a:lstStyle/>
          <a:p>
            <a:r>
              <a:rPr lang="cs-CZ" b="1" dirty="0">
                <a:solidFill>
                  <a:srgbClr val="FF0000"/>
                </a:solidFill>
              </a:rPr>
              <a:t>by </a:t>
            </a:r>
            <a:r>
              <a:rPr lang="cs-CZ" b="1" dirty="0" err="1">
                <a:solidFill>
                  <a:srgbClr val="FF0000"/>
                </a:solidFill>
              </a:rPr>
              <a:t>substances</a:t>
            </a:r>
            <a:r>
              <a:rPr lang="cs-CZ" b="1" dirty="0">
                <a:solidFill>
                  <a:srgbClr val="FF0000"/>
                </a:solidFill>
              </a:rPr>
              <a:t> </a:t>
            </a:r>
            <a:r>
              <a:rPr lang="cs-CZ" b="1" dirty="0" err="1">
                <a:solidFill>
                  <a:srgbClr val="FF0000"/>
                </a:solidFill>
              </a:rPr>
              <a:t>which</a:t>
            </a:r>
            <a:r>
              <a:rPr lang="cs-CZ" b="1" dirty="0">
                <a:solidFill>
                  <a:srgbClr val="FF0000"/>
                </a:solidFill>
              </a:rPr>
              <a:t> </a:t>
            </a:r>
            <a:r>
              <a:rPr lang="cs-CZ" b="1" dirty="0" err="1">
                <a:solidFill>
                  <a:srgbClr val="FF0000"/>
                </a:solidFill>
              </a:rPr>
              <a:t>releasing</a:t>
            </a:r>
            <a:r>
              <a:rPr lang="cs-CZ" b="1" dirty="0">
                <a:solidFill>
                  <a:srgbClr val="FF0000"/>
                </a:solidFill>
              </a:rPr>
              <a:t> </a:t>
            </a:r>
            <a:r>
              <a:rPr lang="cs-CZ" b="1" dirty="0" err="1">
                <a:solidFill>
                  <a:srgbClr val="FF0000"/>
                </a:solidFill>
              </a:rPr>
              <a:t>from</a:t>
            </a:r>
            <a:r>
              <a:rPr lang="cs-CZ" b="1" dirty="0">
                <a:solidFill>
                  <a:srgbClr val="FF0000"/>
                </a:solidFill>
              </a:rPr>
              <a:t>:</a:t>
            </a:r>
            <a:endParaRPr lang="cs-CZ" dirty="0"/>
          </a:p>
          <a:p>
            <a:pPr lvl="1"/>
            <a:r>
              <a:rPr lang="cs-CZ" dirty="0"/>
              <a:t> </a:t>
            </a:r>
            <a:r>
              <a:rPr lang="cs-CZ" dirty="0" err="1"/>
              <a:t>endothelium</a:t>
            </a:r>
            <a:endParaRPr lang="cs-CZ" dirty="0"/>
          </a:p>
          <a:p>
            <a:pPr lvl="1"/>
            <a:r>
              <a:rPr lang="cs-CZ" dirty="0"/>
              <a:t> </a:t>
            </a:r>
            <a:r>
              <a:rPr lang="cs-CZ" dirty="0" err="1"/>
              <a:t>tissues</a:t>
            </a:r>
            <a:endParaRPr lang="cs-CZ" dirty="0"/>
          </a:p>
        </p:txBody>
      </p:sp>
    </p:spTree>
    <p:extLst>
      <p:ext uri="{BB962C8B-B14F-4D97-AF65-F5344CB8AC3E}">
        <p14:creationId xmlns:p14="http://schemas.microsoft.com/office/powerpoint/2010/main" val="3609473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81200" y="453813"/>
            <a:ext cx="8229600" cy="5649491"/>
          </a:xfrm>
        </p:spPr>
        <p:txBody>
          <a:bodyPr>
            <a:normAutofit/>
          </a:bodyPr>
          <a:lstStyle/>
          <a:p>
            <a:pPr marL="0" indent="0">
              <a:buNone/>
            </a:pPr>
            <a:endParaRPr lang="cs-CZ" b="1" dirty="0">
              <a:solidFill>
                <a:srgbClr val="FF0000"/>
              </a:solidFill>
            </a:endParaRPr>
          </a:p>
          <a:p>
            <a:pPr marL="0" indent="0">
              <a:buNone/>
            </a:pPr>
            <a:r>
              <a:rPr lang="cs-CZ" b="1" dirty="0" err="1">
                <a:solidFill>
                  <a:srgbClr val="FF0000"/>
                </a:solidFill>
              </a:rPr>
              <a:t>Substances</a:t>
            </a:r>
            <a:r>
              <a:rPr lang="cs-CZ" b="1" dirty="0">
                <a:solidFill>
                  <a:srgbClr val="FF0000"/>
                </a:solidFill>
              </a:rPr>
              <a:t> </a:t>
            </a:r>
            <a:r>
              <a:rPr lang="cs-CZ" b="1" dirty="0" err="1">
                <a:solidFill>
                  <a:srgbClr val="FF0000"/>
                </a:solidFill>
              </a:rPr>
              <a:t>secreted</a:t>
            </a:r>
            <a:r>
              <a:rPr lang="cs-CZ" b="1" dirty="0">
                <a:solidFill>
                  <a:srgbClr val="FF0000"/>
                </a:solidFill>
              </a:rPr>
              <a:t> by </a:t>
            </a:r>
            <a:r>
              <a:rPr lang="cs-CZ" b="1" dirty="0" err="1">
                <a:solidFill>
                  <a:srgbClr val="FF0000"/>
                </a:solidFill>
              </a:rPr>
              <a:t>the</a:t>
            </a:r>
            <a:r>
              <a:rPr lang="cs-CZ" b="1" dirty="0">
                <a:solidFill>
                  <a:srgbClr val="FF0000"/>
                </a:solidFill>
              </a:rPr>
              <a:t> ENDOTHELIUM</a:t>
            </a:r>
          </a:p>
          <a:p>
            <a:pPr marL="0" indent="0">
              <a:buNone/>
            </a:pPr>
            <a:r>
              <a:rPr lang="cs-CZ" b="1" i="1" dirty="0" err="1"/>
              <a:t>Vasodilatation</a:t>
            </a:r>
            <a:r>
              <a:rPr lang="cs-CZ" b="1" i="1" dirty="0"/>
              <a:t>:</a:t>
            </a:r>
          </a:p>
          <a:p>
            <a:pPr marL="0" indent="0">
              <a:buNone/>
            </a:pPr>
            <a:r>
              <a:rPr lang="cs-CZ" dirty="0" err="1"/>
              <a:t>Nitric</a:t>
            </a:r>
            <a:r>
              <a:rPr lang="cs-CZ" dirty="0"/>
              <a:t> oxide (NO) </a:t>
            </a:r>
            <a:r>
              <a:rPr lang="cs-CZ" dirty="0" err="1"/>
              <a:t>from</a:t>
            </a:r>
            <a:r>
              <a:rPr lang="cs-CZ" dirty="0"/>
              <a:t> </a:t>
            </a:r>
            <a:r>
              <a:rPr lang="cs-CZ" dirty="0" err="1"/>
              <a:t>endothelial</a:t>
            </a:r>
            <a:r>
              <a:rPr lang="cs-CZ" dirty="0"/>
              <a:t> </a:t>
            </a:r>
            <a:r>
              <a:rPr lang="cs-CZ" dirty="0" err="1"/>
              <a:t>cells</a:t>
            </a:r>
            <a:endParaRPr lang="cs-CZ" dirty="0"/>
          </a:p>
          <a:p>
            <a:pPr marL="0" indent="0">
              <a:buNone/>
            </a:pPr>
            <a:r>
              <a:rPr lang="cs-CZ" dirty="0"/>
              <a:t>(</a:t>
            </a:r>
            <a:r>
              <a:rPr lang="cs-CZ" dirty="0" err="1"/>
              <a:t>originally</a:t>
            </a:r>
            <a:r>
              <a:rPr lang="cs-CZ" dirty="0"/>
              <a:t> </a:t>
            </a:r>
            <a:r>
              <a:rPr lang="cs-CZ" dirty="0" err="1"/>
              <a:t>called</a:t>
            </a:r>
            <a:r>
              <a:rPr lang="cs-CZ" dirty="0"/>
              <a:t>: EDRF)</a:t>
            </a:r>
          </a:p>
          <a:p>
            <a:pPr marL="0" indent="0">
              <a:buNone/>
            </a:pPr>
            <a:r>
              <a:rPr lang="cs-CZ" dirty="0" err="1"/>
              <a:t>Prostacyclin</a:t>
            </a:r>
            <a:r>
              <a:rPr lang="cs-CZ" dirty="0"/>
              <a:t> </a:t>
            </a:r>
            <a:r>
              <a:rPr lang="cs-CZ" dirty="0" err="1"/>
              <a:t>is</a:t>
            </a:r>
            <a:r>
              <a:rPr lang="cs-CZ" dirty="0"/>
              <a:t> </a:t>
            </a:r>
            <a:r>
              <a:rPr lang="cs-CZ" dirty="0" err="1"/>
              <a:t>produced</a:t>
            </a:r>
            <a:r>
              <a:rPr lang="cs-CZ" dirty="0"/>
              <a:t> by </a:t>
            </a:r>
            <a:r>
              <a:rPr lang="cs-CZ" dirty="0" err="1"/>
              <a:t>endothelial</a:t>
            </a:r>
            <a:r>
              <a:rPr lang="cs-CZ" dirty="0"/>
              <a:t> </a:t>
            </a:r>
            <a:r>
              <a:rPr lang="cs-CZ" dirty="0" err="1"/>
              <a:t>cells</a:t>
            </a:r>
            <a:endParaRPr lang="cs-CZ" dirty="0"/>
          </a:p>
          <a:p>
            <a:pPr marL="0" indent="0">
              <a:buNone/>
            </a:pPr>
            <a:endParaRPr lang="cs-CZ" dirty="0"/>
          </a:p>
          <a:p>
            <a:pPr marL="0" indent="0">
              <a:buNone/>
            </a:pPr>
            <a:endParaRPr lang="cs-CZ" b="1" i="1" dirty="0"/>
          </a:p>
          <a:p>
            <a:pPr marL="0" indent="0">
              <a:buNone/>
            </a:pPr>
            <a:r>
              <a:rPr lang="cs-CZ" b="1" i="1" dirty="0" err="1"/>
              <a:t>Vazoconstriction</a:t>
            </a:r>
            <a:r>
              <a:rPr lang="cs-CZ" b="1" i="1" dirty="0"/>
              <a:t>:</a:t>
            </a:r>
          </a:p>
          <a:p>
            <a:pPr marL="0" indent="0">
              <a:buNone/>
            </a:pPr>
            <a:r>
              <a:rPr lang="cs-CZ" dirty="0"/>
              <a:t>	</a:t>
            </a:r>
            <a:r>
              <a:rPr lang="cs-CZ" dirty="0" err="1"/>
              <a:t>Endothelins</a:t>
            </a:r>
            <a:r>
              <a:rPr lang="cs-CZ" dirty="0"/>
              <a:t> (</a:t>
            </a:r>
            <a:r>
              <a:rPr lang="cs-CZ" dirty="0" err="1"/>
              <a:t>polypeptids</a:t>
            </a:r>
            <a:r>
              <a:rPr lang="cs-CZ" dirty="0"/>
              <a:t> – 21peptides)</a:t>
            </a:r>
          </a:p>
          <a:p>
            <a:pPr marL="0" indent="0">
              <a:buNone/>
            </a:pPr>
            <a:r>
              <a:rPr lang="cs-CZ" dirty="0"/>
              <a:t>  		</a:t>
            </a:r>
            <a:r>
              <a:rPr lang="cs-CZ" dirty="0" err="1"/>
              <a:t>three</a:t>
            </a:r>
            <a:r>
              <a:rPr lang="cs-CZ" dirty="0"/>
              <a:t> </a:t>
            </a:r>
            <a:r>
              <a:rPr lang="cs-CZ" dirty="0" err="1"/>
              <a:t>isopeptides</a:t>
            </a:r>
            <a:r>
              <a:rPr lang="cs-CZ" dirty="0"/>
              <a:t>: ET 1, ET 2 , ET 3</a:t>
            </a:r>
          </a:p>
        </p:txBody>
      </p:sp>
    </p:spTree>
    <p:extLst>
      <p:ext uri="{BB962C8B-B14F-4D97-AF65-F5344CB8AC3E}">
        <p14:creationId xmlns:p14="http://schemas.microsoft.com/office/powerpoint/2010/main" val="3377519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3992" y="4653136"/>
            <a:ext cx="2060848" cy="2060848"/>
          </a:xfrm>
          <a:prstGeom prst="rect">
            <a:avLst/>
          </a:prstGeom>
        </p:spPr>
      </p:pic>
      <p:sp>
        <p:nvSpPr>
          <p:cNvPr id="4" name="Nadpis 1"/>
          <p:cNvSpPr>
            <a:spLocks noGrp="1"/>
          </p:cNvSpPr>
          <p:nvPr>
            <p:ph type="title"/>
          </p:nvPr>
        </p:nvSpPr>
        <p:spPr>
          <a:xfrm>
            <a:off x="1524000" y="-1"/>
            <a:ext cx="9141537" cy="1484785"/>
          </a:xfrm>
          <a:solidFill>
            <a:schemeClr val="accent4">
              <a:lumMod val="60000"/>
              <a:lumOff val="40000"/>
            </a:schemeClr>
          </a:solidFill>
        </p:spPr>
        <p:txBody>
          <a:bodyPr>
            <a:noAutofit/>
          </a:bodyPr>
          <a:lstStyle/>
          <a:p>
            <a:pPr algn="ctr"/>
            <a:r>
              <a:rPr lang="cs-CZ" sz="3200" b="1" dirty="0" err="1"/>
              <a:t>Blood</a:t>
            </a:r>
            <a:r>
              <a:rPr lang="cs-CZ" sz="3200" b="1" dirty="0"/>
              <a:t> </a:t>
            </a:r>
            <a:r>
              <a:rPr lang="cs-CZ" sz="3200" b="1" dirty="0" err="1"/>
              <a:t>pressure</a:t>
            </a:r>
            <a:r>
              <a:rPr lang="cs-CZ" sz="3200" b="1" dirty="0"/>
              <a:t> – </a:t>
            </a:r>
            <a:r>
              <a:rPr lang="cs-CZ" sz="3200" b="1" dirty="0" err="1"/>
              <a:t>the</a:t>
            </a:r>
            <a:r>
              <a:rPr lang="cs-CZ" sz="3200" b="1" dirty="0"/>
              <a:t> most </a:t>
            </a:r>
            <a:r>
              <a:rPr lang="cs-CZ" sz="3200" b="1" dirty="0" err="1"/>
              <a:t>important</a:t>
            </a:r>
            <a:r>
              <a:rPr lang="cs-CZ" sz="3200" b="1" dirty="0"/>
              <a:t> </a:t>
            </a:r>
            <a:r>
              <a:rPr lang="cs-CZ" sz="3200" b="1" dirty="0" err="1"/>
              <a:t>parameter</a:t>
            </a:r>
            <a:r>
              <a:rPr lang="cs-CZ" sz="3200" b="1" dirty="0"/>
              <a:t> in </a:t>
            </a:r>
            <a:r>
              <a:rPr lang="cs-CZ" sz="3200" b="1" dirty="0" err="1"/>
              <a:t>cardiovascular</a:t>
            </a:r>
            <a:r>
              <a:rPr lang="cs-CZ" sz="3200" b="1" dirty="0"/>
              <a:t> </a:t>
            </a:r>
            <a:r>
              <a:rPr lang="cs-CZ" sz="3200" b="1" dirty="0" err="1"/>
              <a:t>system</a:t>
            </a:r>
            <a:r>
              <a:rPr lang="cs-CZ" sz="3200" b="1" dirty="0"/>
              <a:t> – „</a:t>
            </a:r>
            <a:r>
              <a:rPr lang="cs-CZ" sz="3200" dirty="0" err="1"/>
              <a:t>high</a:t>
            </a:r>
            <a:r>
              <a:rPr lang="cs-CZ" sz="3200" dirty="0"/>
              <a:t>-profile“ </a:t>
            </a:r>
            <a:r>
              <a:rPr lang="cs-CZ" sz="3200" dirty="0" err="1"/>
              <a:t>parameter</a:t>
            </a:r>
            <a:br>
              <a:rPr lang="cs-CZ" sz="3200" b="1" dirty="0"/>
            </a:br>
            <a:endParaRPr lang="cs-CZ" sz="3200" b="1" dirty="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545" y="1484785"/>
            <a:ext cx="4248471" cy="3457193"/>
          </a:xfrm>
          <a:prstGeom prst="rect">
            <a:avLst/>
          </a:prstGeom>
        </p:spPr>
      </p:pic>
      <p:pic>
        <p:nvPicPr>
          <p:cNvPr id="6" name="Obrázek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0016" y="3212976"/>
            <a:ext cx="1872208" cy="1872208"/>
          </a:xfrm>
          <a:prstGeom prst="rect">
            <a:avLst/>
          </a:pr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0217" y="2636912"/>
            <a:ext cx="2057945" cy="2503182"/>
          </a:xfrm>
          <a:prstGeom prst="rect">
            <a:avLst/>
          </a:prstGeom>
        </p:spPr>
      </p:pic>
    </p:spTree>
    <p:extLst>
      <p:ext uri="{BB962C8B-B14F-4D97-AF65-F5344CB8AC3E}">
        <p14:creationId xmlns:p14="http://schemas.microsoft.com/office/powerpoint/2010/main" val="215191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617" y="1180056"/>
            <a:ext cx="8712968" cy="5029825"/>
          </a:xfrm>
        </p:spPr>
        <p:txBody>
          <a:bodyPr>
            <a:normAutofit/>
          </a:bodyPr>
          <a:lstStyle/>
          <a:p>
            <a:pPr marL="0" indent="0">
              <a:buNone/>
            </a:pPr>
            <a:r>
              <a:rPr lang="cs-CZ" b="1" dirty="0" err="1">
                <a:solidFill>
                  <a:srgbClr val="FF0000"/>
                </a:solidFill>
              </a:rPr>
              <a:t>Substances</a:t>
            </a:r>
            <a:r>
              <a:rPr lang="cs-CZ" b="1" dirty="0">
                <a:solidFill>
                  <a:srgbClr val="FF0000"/>
                </a:solidFill>
              </a:rPr>
              <a:t> </a:t>
            </a:r>
            <a:r>
              <a:rPr lang="cs-CZ" b="1" dirty="0" err="1">
                <a:solidFill>
                  <a:srgbClr val="FF0000"/>
                </a:solidFill>
              </a:rPr>
              <a:t>secreted</a:t>
            </a:r>
            <a:r>
              <a:rPr lang="cs-CZ" b="1" dirty="0">
                <a:solidFill>
                  <a:srgbClr val="FF0000"/>
                </a:solidFill>
              </a:rPr>
              <a:t> by </a:t>
            </a:r>
            <a:r>
              <a:rPr lang="cs-CZ" b="1" dirty="0" err="1">
                <a:solidFill>
                  <a:srgbClr val="FF0000"/>
                </a:solidFill>
              </a:rPr>
              <a:t>the</a:t>
            </a:r>
            <a:r>
              <a:rPr lang="cs-CZ" b="1" dirty="0">
                <a:solidFill>
                  <a:srgbClr val="FF0000"/>
                </a:solidFill>
              </a:rPr>
              <a:t> </a:t>
            </a:r>
            <a:r>
              <a:rPr lang="cs-CZ" b="1" dirty="0" err="1">
                <a:solidFill>
                  <a:srgbClr val="FF0000"/>
                </a:solidFill>
              </a:rPr>
              <a:t>tissues</a:t>
            </a:r>
            <a:r>
              <a:rPr lang="cs-CZ" b="1" dirty="0">
                <a:solidFill>
                  <a:srgbClr val="FF0000"/>
                </a:solidFill>
              </a:rPr>
              <a:t>:</a:t>
            </a:r>
          </a:p>
          <a:p>
            <a:pPr marL="0" indent="0">
              <a:buNone/>
            </a:pPr>
            <a:r>
              <a:rPr lang="cs-CZ" b="1" dirty="0"/>
              <a:t>Histamine </a:t>
            </a:r>
            <a:r>
              <a:rPr lang="cs-CZ" sz="2000" dirty="0"/>
              <a:t>–</a:t>
            </a:r>
            <a:r>
              <a:rPr lang="cs-CZ" b="1" dirty="0"/>
              <a:t> </a:t>
            </a:r>
            <a:r>
              <a:rPr lang="cs-CZ" b="1" dirty="0" err="1"/>
              <a:t>primarily</a:t>
            </a:r>
            <a:r>
              <a:rPr lang="cs-CZ" b="1" dirty="0"/>
              <a:t> </a:t>
            </a:r>
            <a:r>
              <a:rPr lang="cs-CZ" b="1" dirty="0" err="1"/>
              <a:t>tissue</a:t>
            </a:r>
            <a:r>
              <a:rPr lang="cs-CZ" b="1" dirty="0"/>
              <a:t> </a:t>
            </a:r>
            <a:r>
              <a:rPr lang="cs-CZ" b="1" dirty="0" err="1"/>
              <a:t>hormones</a:t>
            </a:r>
            <a:r>
              <a:rPr lang="cs-CZ" sz="2000" dirty="0"/>
              <a:t>.</a:t>
            </a:r>
          </a:p>
          <a:p>
            <a:pPr marL="0" indent="0">
              <a:buNone/>
            </a:pPr>
            <a:r>
              <a:rPr lang="cs-CZ" sz="2000" dirty="0"/>
              <a:t>General </a:t>
            </a:r>
            <a:r>
              <a:rPr lang="cs-CZ" sz="2000" dirty="0" err="1"/>
              <a:t>affect</a:t>
            </a:r>
            <a:r>
              <a:rPr lang="cs-CZ" sz="2000" dirty="0"/>
              <a:t>: </a:t>
            </a:r>
            <a:r>
              <a:rPr lang="cs-CZ" sz="2000" dirty="0" err="1"/>
              <a:t>vasodilatation</a:t>
            </a:r>
            <a:r>
              <a:rPr lang="cs-CZ" sz="2000" dirty="0"/>
              <a:t>  - </a:t>
            </a:r>
            <a:r>
              <a:rPr lang="cs-CZ" sz="2000" dirty="0" err="1"/>
              <a:t>decrease</a:t>
            </a:r>
            <a:r>
              <a:rPr lang="cs-CZ" sz="2000" dirty="0"/>
              <a:t> </a:t>
            </a:r>
            <a:r>
              <a:rPr lang="cs-CZ" sz="2000" dirty="0" err="1"/>
              <a:t>periphery</a:t>
            </a:r>
            <a:r>
              <a:rPr lang="cs-CZ" sz="2000" dirty="0"/>
              <a:t> resistence, </a:t>
            </a:r>
            <a:r>
              <a:rPr lang="cs-CZ" sz="2000" dirty="0" err="1"/>
              <a:t>blood</a:t>
            </a:r>
            <a:r>
              <a:rPr lang="cs-CZ" sz="2000" dirty="0"/>
              <a:t> </a:t>
            </a:r>
            <a:r>
              <a:rPr lang="cs-CZ" sz="2000" dirty="0" err="1"/>
              <a:t>pressure</a:t>
            </a:r>
            <a:endParaRPr lang="cs-CZ" sz="2000" dirty="0"/>
          </a:p>
          <a:p>
            <a:pPr marL="0" indent="0">
              <a:buNone/>
            </a:pPr>
            <a:endParaRPr lang="cs-CZ" b="1" dirty="0"/>
          </a:p>
          <a:p>
            <a:pPr marL="0" indent="0">
              <a:buNone/>
            </a:pPr>
            <a:r>
              <a:rPr lang="cs-CZ" b="1" dirty="0"/>
              <a:t>KININS:  2 </a:t>
            </a:r>
            <a:r>
              <a:rPr lang="cs-CZ" b="1" dirty="0" err="1"/>
              <a:t>related</a:t>
            </a:r>
            <a:r>
              <a:rPr lang="cs-CZ" b="1" dirty="0"/>
              <a:t> </a:t>
            </a:r>
            <a:r>
              <a:rPr lang="cs-CZ" b="1" dirty="0" err="1"/>
              <a:t>vasodilated</a:t>
            </a:r>
            <a:r>
              <a:rPr lang="cs-CZ" b="1" dirty="0"/>
              <a:t> </a:t>
            </a:r>
            <a:r>
              <a:rPr lang="cs-CZ" b="1" dirty="0" err="1"/>
              <a:t>peptides</a:t>
            </a:r>
            <a:endParaRPr lang="cs-CZ" b="1" dirty="0"/>
          </a:p>
          <a:p>
            <a:pPr marL="0" indent="0">
              <a:buNone/>
            </a:pPr>
            <a:r>
              <a:rPr lang="cs-CZ" b="1" dirty="0"/>
              <a:t>Bradykinin + </a:t>
            </a:r>
            <a:r>
              <a:rPr lang="cs-CZ" b="1" dirty="0" err="1"/>
              <a:t>lysylbradykinin</a:t>
            </a:r>
            <a:r>
              <a:rPr lang="cs-CZ" b="1" dirty="0"/>
              <a:t> (</a:t>
            </a:r>
            <a:r>
              <a:rPr lang="cs-CZ" b="1" dirty="0" err="1"/>
              <a:t>kallidin</a:t>
            </a:r>
            <a:r>
              <a:rPr lang="cs-CZ" b="1" dirty="0"/>
              <a:t>)</a:t>
            </a:r>
            <a:r>
              <a:rPr lang="cs-CZ" sz="2000" dirty="0"/>
              <a:t>. </a:t>
            </a:r>
          </a:p>
          <a:p>
            <a:pPr marL="0" indent="0">
              <a:buNone/>
            </a:pPr>
            <a:r>
              <a:rPr lang="cs-CZ" sz="2000" dirty="0" err="1"/>
              <a:t>Sweat</a:t>
            </a:r>
            <a:r>
              <a:rPr lang="cs-CZ" sz="2000" dirty="0"/>
              <a:t> </a:t>
            </a:r>
            <a:r>
              <a:rPr lang="cs-CZ" sz="2000" dirty="0" err="1"/>
              <a:t>glands</a:t>
            </a:r>
            <a:r>
              <a:rPr lang="cs-CZ" sz="2000" dirty="0"/>
              <a:t>, </a:t>
            </a:r>
            <a:r>
              <a:rPr lang="cs-CZ" sz="2000" dirty="0" err="1"/>
              <a:t>salivary</a:t>
            </a:r>
            <a:r>
              <a:rPr lang="cs-CZ" sz="2000" dirty="0"/>
              <a:t> </a:t>
            </a:r>
            <a:r>
              <a:rPr lang="cs-CZ" sz="2000" dirty="0" err="1"/>
              <a:t>glands</a:t>
            </a:r>
            <a:endParaRPr lang="cs-CZ" sz="2000" dirty="0"/>
          </a:p>
          <a:p>
            <a:pPr marL="0" indent="0">
              <a:buNone/>
            </a:pPr>
            <a:r>
              <a:rPr lang="cs-CZ" sz="2000" dirty="0"/>
              <a:t>10x </a:t>
            </a:r>
            <a:r>
              <a:rPr lang="cs-CZ" sz="2000" dirty="0" err="1"/>
              <a:t>strongers</a:t>
            </a:r>
            <a:r>
              <a:rPr lang="cs-CZ" sz="2000" dirty="0"/>
              <a:t> </a:t>
            </a:r>
            <a:r>
              <a:rPr lang="cs-CZ" sz="2000" dirty="0" err="1"/>
              <a:t>than</a:t>
            </a:r>
            <a:r>
              <a:rPr lang="cs-CZ" sz="2000" dirty="0"/>
              <a:t> histamine</a:t>
            </a:r>
          </a:p>
          <a:p>
            <a:pPr marL="0" indent="0">
              <a:buNone/>
            </a:pPr>
            <a:r>
              <a:rPr lang="cs-CZ" sz="2000" dirty="0" err="1"/>
              <a:t>Relaxation</a:t>
            </a:r>
            <a:r>
              <a:rPr lang="cs-CZ" sz="2000" dirty="0"/>
              <a:t> </a:t>
            </a:r>
            <a:r>
              <a:rPr lang="cs-CZ" sz="2000" dirty="0" err="1"/>
              <a:t>of</a:t>
            </a:r>
            <a:r>
              <a:rPr lang="cs-CZ" sz="2000" dirty="0"/>
              <a:t> </a:t>
            </a:r>
            <a:r>
              <a:rPr lang="cs-CZ" sz="2000" dirty="0" err="1"/>
              <a:t>smooth</a:t>
            </a:r>
            <a:r>
              <a:rPr lang="cs-CZ" sz="2000" dirty="0"/>
              <a:t> </a:t>
            </a:r>
            <a:r>
              <a:rPr lang="cs-CZ" sz="2000" dirty="0" err="1"/>
              <a:t>muscle</a:t>
            </a:r>
            <a:r>
              <a:rPr lang="cs-CZ" sz="2000" dirty="0"/>
              <a:t>, </a:t>
            </a:r>
            <a:r>
              <a:rPr lang="cs-CZ" sz="2000" dirty="0" err="1"/>
              <a:t>decrease</a:t>
            </a:r>
            <a:r>
              <a:rPr lang="cs-CZ" sz="2000" dirty="0"/>
              <a:t> </a:t>
            </a:r>
            <a:r>
              <a:rPr lang="cs-CZ" sz="2000" dirty="0" err="1"/>
              <a:t>blood</a:t>
            </a:r>
            <a:r>
              <a:rPr lang="cs-CZ" sz="2000" dirty="0"/>
              <a:t> </a:t>
            </a:r>
            <a:r>
              <a:rPr lang="cs-CZ" sz="2000" dirty="0" err="1"/>
              <a:t>pressure</a:t>
            </a:r>
            <a:endParaRPr lang="cs-CZ" sz="2000" dirty="0"/>
          </a:p>
          <a:p>
            <a:pPr marL="0" indent="0">
              <a:buNone/>
            </a:pPr>
            <a:endParaRPr lang="cs-CZ" b="1" dirty="0">
              <a:solidFill>
                <a:srgbClr val="FF0000"/>
              </a:solidFill>
            </a:endParaRPr>
          </a:p>
        </p:txBody>
      </p:sp>
    </p:spTree>
    <p:extLst>
      <p:ext uri="{BB962C8B-B14F-4D97-AF65-F5344CB8AC3E}">
        <p14:creationId xmlns:p14="http://schemas.microsoft.com/office/powerpoint/2010/main" val="2193981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Systemic</a:t>
            </a:r>
            <a:r>
              <a:rPr lang="cs-CZ"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regulation</a:t>
            </a:r>
            <a:endParaRPr lang="cs-CZ" dirty="0">
              <a:solidFill>
                <a:srgbClr val="FF0000"/>
              </a:solidFill>
            </a:endParaRPr>
          </a:p>
        </p:txBody>
      </p:sp>
      <p:sp>
        <p:nvSpPr>
          <p:cNvPr id="3" name="Zástupný symbol pro obsah 2"/>
          <p:cNvSpPr>
            <a:spLocks noGrp="1"/>
          </p:cNvSpPr>
          <p:nvPr>
            <p:ph idx="1"/>
          </p:nvPr>
        </p:nvSpPr>
        <p:spPr/>
        <p:txBody>
          <a:bodyPr>
            <a:normAutofit/>
          </a:bodyPr>
          <a:lstStyle/>
          <a:p>
            <a:endParaRPr lang="cs-CZ" dirty="0"/>
          </a:p>
          <a:p>
            <a:pPr marL="0" indent="0">
              <a:buNone/>
            </a:pPr>
            <a:r>
              <a:rPr lang="cs-CZ" b="1" dirty="0">
                <a:solidFill>
                  <a:srgbClr val="FF0000"/>
                </a:solidFill>
              </a:rPr>
              <a:t>By </a:t>
            </a:r>
            <a:r>
              <a:rPr lang="cs-CZ" b="1" dirty="0" err="1">
                <a:solidFill>
                  <a:srgbClr val="FF0000"/>
                </a:solidFill>
              </a:rPr>
              <a:t>hormones</a:t>
            </a:r>
            <a:endParaRPr lang="cs-CZ" b="1" dirty="0">
              <a:solidFill>
                <a:srgbClr val="FF0000"/>
              </a:solidFill>
            </a:endParaRPr>
          </a:p>
          <a:p>
            <a:pPr marL="0" indent="0">
              <a:buNone/>
            </a:pPr>
            <a:r>
              <a:rPr lang="cs-CZ" dirty="0" err="1"/>
              <a:t>Catecholamines</a:t>
            </a:r>
            <a:r>
              <a:rPr lang="cs-CZ" dirty="0"/>
              <a:t> – </a:t>
            </a:r>
            <a:r>
              <a:rPr lang="cs-CZ" dirty="0" err="1"/>
              <a:t>epinephrine</a:t>
            </a:r>
            <a:r>
              <a:rPr lang="cs-CZ" dirty="0"/>
              <a:t>, </a:t>
            </a:r>
            <a:r>
              <a:rPr lang="cs-CZ" dirty="0" err="1"/>
              <a:t>norepinephrine</a:t>
            </a:r>
            <a:r>
              <a:rPr lang="cs-CZ" dirty="0"/>
              <a:t>  - </a:t>
            </a:r>
            <a:r>
              <a:rPr lang="cs-CZ" dirty="0" err="1"/>
              <a:t>effect</a:t>
            </a:r>
            <a:r>
              <a:rPr lang="cs-CZ" dirty="0"/>
              <a:t> as </a:t>
            </a:r>
            <a:r>
              <a:rPr lang="cs-CZ" dirty="0" err="1"/>
              <a:t>activation</a:t>
            </a:r>
            <a:r>
              <a:rPr lang="cs-CZ" dirty="0"/>
              <a:t> </a:t>
            </a:r>
            <a:r>
              <a:rPr lang="cs-CZ" dirty="0" err="1"/>
              <a:t>of</a:t>
            </a:r>
            <a:r>
              <a:rPr lang="cs-CZ" dirty="0"/>
              <a:t> </a:t>
            </a:r>
            <a:r>
              <a:rPr lang="cs-CZ" dirty="0" err="1"/>
              <a:t>sympathetic</a:t>
            </a:r>
            <a:r>
              <a:rPr lang="cs-CZ" dirty="0"/>
              <a:t> </a:t>
            </a:r>
            <a:r>
              <a:rPr lang="cs-CZ" dirty="0" err="1"/>
              <a:t>system</a:t>
            </a:r>
            <a:r>
              <a:rPr lang="cs-CZ" dirty="0"/>
              <a:t> </a:t>
            </a:r>
          </a:p>
          <a:p>
            <a:pPr marL="0" indent="0">
              <a:buNone/>
            </a:pPr>
            <a:r>
              <a:rPr lang="cs-CZ" dirty="0"/>
              <a:t>RAAS - stress </a:t>
            </a:r>
            <a:r>
              <a:rPr lang="cs-CZ" dirty="0" err="1"/>
              <a:t>situation</a:t>
            </a:r>
            <a:endParaRPr lang="cs-CZ" dirty="0"/>
          </a:p>
          <a:p>
            <a:pPr marL="0" indent="0">
              <a:buNone/>
            </a:pPr>
            <a:r>
              <a:rPr lang="cs-CZ" dirty="0"/>
              <a:t>ADH - </a:t>
            </a:r>
            <a:r>
              <a:rPr lang="cs-CZ" dirty="0" err="1"/>
              <a:t>general</a:t>
            </a:r>
            <a:r>
              <a:rPr lang="cs-CZ" dirty="0"/>
              <a:t> </a:t>
            </a:r>
            <a:r>
              <a:rPr lang="cs-CZ" dirty="0" err="1"/>
              <a:t>vasoconstriction</a:t>
            </a:r>
            <a:endParaRPr lang="cs-CZ" dirty="0"/>
          </a:p>
          <a:p>
            <a:pPr marL="0" indent="0">
              <a:buNone/>
            </a:pPr>
            <a:r>
              <a:rPr lang="cs-CZ" dirty="0" err="1"/>
              <a:t>Natriuretic</a:t>
            </a:r>
            <a:r>
              <a:rPr lang="cs-CZ" dirty="0"/>
              <a:t> </a:t>
            </a:r>
            <a:r>
              <a:rPr lang="cs-CZ" dirty="0" err="1"/>
              <a:t>hormones</a:t>
            </a:r>
            <a:r>
              <a:rPr lang="cs-CZ" dirty="0"/>
              <a:t> - </a:t>
            </a:r>
            <a:r>
              <a:rPr lang="cs-CZ" dirty="0" err="1"/>
              <a:t>vasodilatation</a:t>
            </a:r>
            <a:endParaRPr lang="cs-CZ" sz="1900" dirty="0"/>
          </a:p>
        </p:txBody>
      </p:sp>
    </p:spTree>
    <p:extLst>
      <p:ext uri="{BB962C8B-B14F-4D97-AF65-F5344CB8AC3E}">
        <p14:creationId xmlns:p14="http://schemas.microsoft.com/office/powerpoint/2010/main" val="5587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Neural</a:t>
            </a:r>
            <a:r>
              <a:rPr lang="cs-CZ"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regulatory</a:t>
            </a:r>
            <a:r>
              <a:rPr lang="cs-CZ"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mechanism</a:t>
            </a:r>
            <a:endParaRPr lang="cs-CZ" dirty="0">
              <a:solidFill>
                <a:srgbClr val="FF0000"/>
              </a:solidFill>
            </a:endParaRPr>
          </a:p>
        </p:txBody>
      </p:sp>
      <p:sp>
        <p:nvSpPr>
          <p:cNvPr id="3" name="Zástupný symbol pro obsah 2"/>
          <p:cNvSpPr>
            <a:spLocks noGrp="1"/>
          </p:cNvSpPr>
          <p:nvPr>
            <p:ph idx="1"/>
          </p:nvPr>
        </p:nvSpPr>
        <p:spPr>
          <a:xfrm>
            <a:off x="1703512" y="1600200"/>
            <a:ext cx="8712968" cy="4997152"/>
          </a:xfrm>
        </p:spPr>
        <p:txBody>
          <a:bodyPr>
            <a:normAutofit/>
          </a:bodyPr>
          <a:lstStyle/>
          <a:p>
            <a:pPr marL="0" indent="0">
              <a:buNone/>
            </a:pPr>
            <a:r>
              <a:rPr lang="cs-CZ" b="1" dirty="0" err="1">
                <a:solidFill>
                  <a:srgbClr val="FF0000"/>
                </a:solidFill>
              </a:rPr>
              <a:t>Autonomic</a:t>
            </a:r>
            <a:r>
              <a:rPr lang="cs-CZ" b="1" dirty="0">
                <a:solidFill>
                  <a:srgbClr val="FF0000"/>
                </a:solidFill>
              </a:rPr>
              <a:t> </a:t>
            </a:r>
            <a:r>
              <a:rPr lang="cs-CZ" b="1" dirty="0" err="1">
                <a:solidFill>
                  <a:srgbClr val="FF0000"/>
                </a:solidFill>
              </a:rPr>
              <a:t>nervous</a:t>
            </a:r>
            <a:r>
              <a:rPr lang="cs-CZ" b="1" dirty="0">
                <a:solidFill>
                  <a:srgbClr val="FF0000"/>
                </a:solidFill>
              </a:rPr>
              <a:t> </a:t>
            </a:r>
            <a:r>
              <a:rPr lang="cs-CZ" b="1" dirty="0" err="1">
                <a:solidFill>
                  <a:srgbClr val="FF0000"/>
                </a:solidFill>
              </a:rPr>
              <a:t>system</a:t>
            </a:r>
            <a:endParaRPr lang="cs-CZ" b="1" dirty="0">
              <a:solidFill>
                <a:srgbClr val="FF0000"/>
              </a:solidFill>
            </a:endParaRPr>
          </a:p>
          <a:p>
            <a:pPr marL="0" indent="0">
              <a:buNone/>
            </a:pPr>
            <a:r>
              <a:rPr lang="cs-CZ" b="1" i="1" dirty="0" err="1">
                <a:solidFill>
                  <a:srgbClr val="FF0000"/>
                </a:solidFill>
              </a:rPr>
              <a:t>Sympathetic</a:t>
            </a:r>
            <a:r>
              <a:rPr lang="cs-CZ" b="1" i="1" dirty="0">
                <a:solidFill>
                  <a:srgbClr val="FF0000"/>
                </a:solidFill>
              </a:rPr>
              <a:t>: </a:t>
            </a:r>
            <a:r>
              <a:rPr lang="cs-CZ" b="1" i="1" dirty="0" err="1">
                <a:solidFill>
                  <a:srgbClr val="FF0000"/>
                </a:solidFill>
              </a:rPr>
              <a:t>vasoconstriction</a:t>
            </a:r>
            <a:endParaRPr lang="cs-CZ" b="1" i="1" dirty="0">
              <a:solidFill>
                <a:srgbClr val="FF0000"/>
              </a:solidFill>
            </a:endParaRPr>
          </a:p>
          <a:p>
            <a:pPr marL="0" indent="0">
              <a:buNone/>
            </a:pPr>
            <a:r>
              <a:rPr lang="cs-CZ" sz="3000" dirty="0" err="1"/>
              <a:t>All</a:t>
            </a:r>
            <a:r>
              <a:rPr lang="cs-CZ" sz="3000" dirty="0"/>
              <a:t> </a:t>
            </a:r>
            <a:r>
              <a:rPr lang="cs-CZ" sz="3000" dirty="0" err="1"/>
              <a:t>blood</a:t>
            </a:r>
            <a:r>
              <a:rPr lang="cs-CZ" sz="3000" dirty="0"/>
              <a:t> </a:t>
            </a:r>
            <a:r>
              <a:rPr lang="cs-CZ" sz="3000" dirty="0" err="1"/>
              <a:t>vessels</a:t>
            </a:r>
            <a:r>
              <a:rPr lang="cs-CZ" sz="3000" dirty="0"/>
              <a:t> </a:t>
            </a:r>
            <a:r>
              <a:rPr lang="cs-CZ" sz="3000" dirty="0" err="1"/>
              <a:t>except</a:t>
            </a:r>
            <a:r>
              <a:rPr lang="cs-CZ" sz="3000" dirty="0"/>
              <a:t> </a:t>
            </a:r>
            <a:r>
              <a:rPr lang="cs-CZ" sz="3000" dirty="0" err="1"/>
              <a:t>capillaries</a:t>
            </a:r>
            <a:r>
              <a:rPr lang="cs-CZ" sz="3000" dirty="0"/>
              <a:t> and </a:t>
            </a:r>
            <a:r>
              <a:rPr lang="cs-CZ" sz="3000" dirty="0" err="1"/>
              <a:t>venules</a:t>
            </a:r>
            <a:r>
              <a:rPr lang="cs-CZ" sz="3000" dirty="0"/>
              <a:t> </a:t>
            </a:r>
            <a:r>
              <a:rPr lang="cs-CZ" sz="3000" dirty="0" err="1"/>
              <a:t>contain</a:t>
            </a:r>
            <a:r>
              <a:rPr lang="cs-CZ" sz="3000" dirty="0"/>
              <a:t> </a:t>
            </a:r>
            <a:r>
              <a:rPr lang="cs-CZ" sz="3000" dirty="0" err="1"/>
              <a:t>smooth</a:t>
            </a:r>
            <a:r>
              <a:rPr lang="cs-CZ" sz="3000" dirty="0"/>
              <a:t> </a:t>
            </a:r>
            <a:r>
              <a:rPr lang="cs-CZ" sz="3000" dirty="0" err="1"/>
              <a:t>muscle</a:t>
            </a:r>
            <a:r>
              <a:rPr lang="cs-CZ" sz="3000" dirty="0"/>
              <a:t>  and </a:t>
            </a:r>
            <a:r>
              <a:rPr lang="cs-CZ" sz="3000" dirty="0" err="1"/>
              <a:t>receive</a:t>
            </a:r>
            <a:r>
              <a:rPr lang="cs-CZ" sz="3000" dirty="0"/>
              <a:t> motor nerve </a:t>
            </a:r>
            <a:r>
              <a:rPr lang="cs-CZ" sz="3000" dirty="0" err="1"/>
              <a:t>fibers</a:t>
            </a:r>
            <a:r>
              <a:rPr lang="cs-CZ" sz="3000" dirty="0"/>
              <a:t> </a:t>
            </a:r>
            <a:r>
              <a:rPr lang="cs-CZ" sz="3000" dirty="0" err="1"/>
              <a:t>from</a:t>
            </a:r>
            <a:r>
              <a:rPr lang="cs-CZ" sz="3000" dirty="0"/>
              <a:t> </a:t>
            </a:r>
            <a:r>
              <a:rPr lang="cs-CZ" sz="3000" dirty="0" err="1"/>
              <a:t>sympathetic</a:t>
            </a:r>
            <a:r>
              <a:rPr lang="cs-CZ" sz="3000" dirty="0"/>
              <a:t> </a:t>
            </a:r>
            <a:r>
              <a:rPr lang="cs-CZ" sz="3000" dirty="0" err="1"/>
              <a:t>division</a:t>
            </a:r>
            <a:r>
              <a:rPr lang="cs-CZ" sz="3000" dirty="0"/>
              <a:t> </a:t>
            </a:r>
            <a:r>
              <a:rPr lang="cs-CZ" sz="3000" dirty="0" err="1"/>
              <a:t>of</a:t>
            </a:r>
            <a:r>
              <a:rPr lang="cs-CZ" sz="3000" dirty="0"/>
              <a:t> ANS (</a:t>
            </a:r>
            <a:r>
              <a:rPr lang="cs-CZ" sz="3000" dirty="0" err="1"/>
              <a:t>noradrenergic</a:t>
            </a:r>
            <a:r>
              <a:rPr lang="cs-CZ" sz="3000" dirty="0"/>
              <a:t> </a:t>
            </a:r>
            <a:r>
              <a:rPr lang="cs-CZ" sz="3000" dirty="0" err="1"/>
              <a:t>fibers</a:t>
            </a:r>
            <a:r>
              <a:rPr lang="cs-CZ" sz="3000" dirty="0"/>
              <a:t>)</a:t>
            </a:r>
          </a:p>
          <a:p>
            <a:pPr>
              <a:buFontTx/>
              <a:buChar char="-"/>
            </a:pPr>
            <a:r>
              <a:rPr lang="cs-CZ" sz="3000" dirty="0" err="1"/>
              <a:t>Regulation</a:t>
            </a:r>
            <a:r>
              <a:rPr lang="cs-CZ" sz="3000" dirty="0"/>
              <a:t> </a:t>
            </a:r>
            <a:r>
              <a:rPr lang="cs-CZ" sz="3000" dirty="0" err="1"/>
              <a:t>of</a:t>
            </a:r>
            <a:r>
              <a:rPr lang="cs-CZ" sz="3000" dirty="0"/>
              <a:t> </a:t>
            </a:r>
            <a:r>
              <a:rPr lang="cs-CZ" sz="3000" dirty="0" err="1"/>
              <a:t>tissue</a:t>
            </a:r>
            <a:r>
              <a:rPr lang="cs-CZ" sz="3000" dirty="0"/>
              <a:t> </a:t>
            </a:r>
            <a:r>
              <a:rPr lang="cs-CZ" sz="3000" dirty="0" err="1"/>
              <a:t>blood</a:t>
            </a:r>
            <a:r>
              <a:rPr lang="cs-CZ" sz="3000" dirty="0"/>
              <a:t> </a:t>
            </a:r>
            <a:r>
              <a:rPr lang="cs-CZ" sz="3000" dirty="0" err="1"/>
              <a:t>flow</a:t>
            </a:r>
            <a:endParaRPr lang="cs-CZ" sz="3000" dirty="0"/>
          </a:p>
          <a:p>
            <a:pPr>
              <a:buFontTx/>
              <a:buChar char="-"/>
            </a:pPr>
            <a:r>
              <a:rPr lang="cs-CZ" sz="3000" dirty="0" err="1"/>
              <a:t>Regulation</a:t>
            </a:r>
            <a:r>
              <a:rPr lang="cs-CZ" sz="3000" dirty="0"/>
              <a:t> </a:t>
            </a:r>
            <a:r>
              <a:rPr lang="cs-CZ" sz="3000" dirty="0" err="1"/>
              <a:t>of</a:t>
            </a:r>
            <a:r>
              <a:rPr lang="cs-CZ" sz="3000" dirty="0"/>
              <a:t> </a:t>
            </a:r>
            <a:r>
              <a:rPr lang="cs-CZ" sz="3000" dirty="0" err="1"/>
              <a:t>blood</a:t>
            </a:r>
            <a:r>
              <a:rPr lang="cs-CZ" sz="3000" dirty="0"/>
              <a:t> </a:t>
            </a:r>
            <a:r>
              <a:rPr lang="cs-CZ" sz="3000" dirty="0" err="1"/>
              <a:t>pressure</a:t>
            </a:r>
            <a:endParaRPr lang="cs-CZ" sz="3000" dirty="0"/>
          </a:p>
          <a:p>
            <a:pPr marL="0" indent="0">
              <a:buNone/>
            </a:pPr>
            <a:r>
              <a:rPr lang="cs-CZ" b="1" i="1" dirty="0" err="1">
                <a:solidFill>
                  <a:srgbClr val="FF0000"/>
                </a:solidFill>
              </a:rPr>
              <a:t>Parasympathetic</a:t>
            </a:r>
            <a:r>
              <a:rPr lang="cs-CZ" b="1" i="1" dirty="0">
                <a:solidFill>
                  <a:srgbClr val="FF0000"/>
                </a:solidFill>
              </a:rPr>
              <a:t> part: </a:t>
            </a:r>
            <a:r>
              <a:rPr lang="cs-CZ" b="1" i="1" dirty="0" err="1">
                <a:solidFill>
                  <a:srgbClr val="FF0000"/>
                </a:solidFill>
              </a:rPr>
              <a:t>vasodilatation</a:t>
            </a:r>
            <a:endParaRPr lang="cs-CZ" b="1" i="1" dirty="0">
              <a:solidFill>
                <a:srgbClr val="FF0000"/>
              </a:solidFill>
            </a:endParaRPr>
          </a:p>
          <a:p>
            <a:pPr marL="0" indent="0">
              <a:buNone/>
            </a:pPr>
            <a:r>
              <a:rPr lang="cs-CZ" dirty="0" err="1"/>
              <a:t>Only</a:t>
            </a:r>
            <a:r>
              <a:rPr lang="cs-CZ" dirty="0"/>
              <a:t> </a:t>
            </a:r>
            <a:r>
              <a:rPr lang="cs-CZ" dirty="0" err="1"/>
              <a:t>sacral</a:t>
            </a:r>
            <a:r>
              <a:rPr lang="cs-CZ" dirty="0"/>
              <a:t> </a:t>
            </a:r>
            <a:r>
              <a:rPr lang="cs-CZ" dirty="0" err="1"/>
              <a:t>parasympathetic</a:t>
            </a:r>
            <a:r>
              <a:rPr lang="cs-CZ" dirty="0"/>
              <a:t> </a:t>
            </a:r>
            <a:r>
              <a:rPr lang="cs-CZ" dirty="0" err="1"/>
              <a:t>cholinergic</a:t>
            </a:r>
            <a:r>
              <a:rPr lang="cs-CZ" dirty="0"/>
              <a:t> </a:t>
            </a:r>
            <a:r>
              <a:rPr lang="cs-CZ" dirty="0" err="1"/>
              <a:t>fibres</a:t>
            </a:r>
            <a:r>
              <a:rPr lang="cs-CZ" dirty="0"/>
              <a:t> (Ach) </a:t>
            </a:r>
            <a:r>
              <a:rPr lang="cs-CZ" dirty="0" err="1"/>
              <a:t>inervated</a:t>
            </a:r>
            <a:r>
              <a:rPr lang="cs-CZ" dirty="0"/>
              <a:t> </a:t>
            </a:r>
            <a:r>
              <a:rPr lang="cs-CZ" dirty="0" err="1"/>
              <a:t>arteriols</a:t>
            </a:r>
            <a:r>
              <a:rPr lang="cs-CZ" dirty="0"/>
              <a:t> </a:t>
            </a:r>
            <a:r>
              <a:rPr lang="cs-CZ" dirty="0" err="1"/>
              <a:t>from</a:t>
            </a:r>
            <a:r>
              <a:rPr lang="cs-CZ" dirty="0"/>
              <a:t> </a:t>
            </a:r>
            <a:r>
              <a:rPr lang="cs-CZ" dirty="0" err="1"/>
              <a:t>external</a:t>
            </a:r>
            <a:r>
              <a:rPr lang="cs-CZ" dirty="0"/>
              <a:t> sex </a:t>
            </a:r>
            <a:r>
              <a:rPr lang="cs-CZ" dirty="0" err="1"/>
              <a:t>organs</a:t>
            </a:r>
            <a:endParaRPr lang="cs-CZ" dirty="0"/>
          </a:p>
          <a:p>
            <a:pPr marL="0" indent="0">
              <a:buNone/>
            </a:pPr>
            <a:endParaRPr lang="cs-CZ" b="1" i="1" dirty="0">
              <a:solidFill>
                <a:srgbClr val="FF0000"/>
              </a:solidFill>
            </a:endParaRPr>
          </a:p>
        </p:txBody>
      </p:sp>
    </p:spTree>
    <p:extLst>
      <p:ext uri="{BB962C8B-B14F-4D97-AF65-F5344CB8AC3E}">
        <p14:creationId xmlns:p14="http://schemas.microsoft.com/office/powerpoint/2010/main" val="353410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tudentconsult.com/common/showimage.cfm?mediaISBN=0721632564&amp;FigFile=S23283-015-f004.jpg&amp;size=fullsize"/>
          <p:cNvPicPr>
            <a:picLocks noChangeAspect="1" noChangeArrowheads="1"/>
          </p:cNvPicPr>
          <p:nvPr/>
        </p:nvPicPr>
        <p:blipFill>
          <a:blip r:embed="rId2" cstate="print"/>
          <a:srcRect b="2570"/>
          <a:stretch>
            <a:fillRect/>
          </a:stretch>
        </p:blipFill>
        <p:spPr bwMode="auto">
          <a:xfrm>
            <a:off x="3503713" y="-88"/>
            <a:ext cx="5100637" cy="6864350"/>
          </a:xfrm>
          <a:prstGeom prst="rect">
            <a:avLst/>
          </a:prstGeom>
          <a:noFill/>
          <a:ln w="9525">
            <a:noFill/>
            <a:miter lim="800000"/>
            <a:headEnd/>
            <a:tailEnd/>
          </a:ln>
        </p:spPr>
      </p:pic>
      <p:sp>
        <p:nvSpPr>
          <p:cNvPr id="5" name="TextovéPole 4"/>
          <p:cNvSpPr txBox="1"/>
          <p:nvPr/>
        </p:nvSpPr>
        <p:spPr>
          <a:xfrm>
            <a:off x="1524000" y="1"/>
            <a:ext cx="1907704" cy="10679847"/>
          </a:xfrm>
          <a:prstGeom prst="rect">
            <a:avLst/>
          </a:prstGeom>
          <a:noFill/>
        </p:spPr>
        <p:txBody>
          <a:bodyPr wrap="square" rtlCol="0">
            <a:spAutoFit/>
          </a:bodyPr>
          <a:lstStyle/>
          <a:p>
            <a:pPr algn="ctr"/>
            <a:r>
              <a:rPr lang="en-US" sz="2000" b="1" dirty="0" err="1"/>
              <a:t>Sympat</a:t>
            </a:r>
            <a:r>
              <a:rPr lang="cs-CZ" sz="2000" b="1" dirty="0" err="1"/>
              <a:t>hetic</a:t>
            </a:r>
            <a:r>
              <a:rPr lang="cs-CZ" sz="2000" b="1" dirty="0"/>
              <a:t> </a:t>
            </a:r>
            <a:r>
              <a:rPr lang="cs-CZ" sz="2000" b="1" dirty="0" err="1"/>
              <a:t>nervous</a:t>
            </a:r>
            <a:r>
              <a:rPr lang="cs-CZ" sz="2000" b="1" dirty="0"/>
              <a:t> </a:t>
            </a:r>
            <a:r>
              <a:rPr lang="cs-CZ" sz="2000" b="1" dirty="0" err="1"/>
              <a:t>system</a:t>
            </a:r>
            <a:endParaRPr lang="en-US" sz="2000" b="1" dirty="0"/>
          </a:p>
          <a:p>
            <a:endParaRPr lang="en-US" dirty="0"/>
          </a:p>
          <a:p>
            <a:pPr algn="ctr"/>
            <a:r>
              <a:rPr lang="en-US" dirty="0"/>
              <a:t>Fight or flight response</a:t>
            </a:r>
          </a:p>
          <a:p>
            <a:pPr algn="ctr"/>
            <a:endParaRPr lang="en-US" dirty="0"/>
          </a:p>
          <a:p>
            <a:pPr algn="ctr"/>
            <a:r>
              <a:rPr lang="en-US" dirty="0"/>
              <a:t>Energy/store consumption</a:t>
            </a:r>
          </a:p>
          <a:p>
            <a:pPr algn="ctr"/>
            <a:endParaRPr lang="en-US" dirty="0"/>
          </a:p>
          <a:p>
            <a:pPr algn="ctr"/>
            <a:endParaRPr lang="en-US" dirty="0"/>
          </a:p>
          <a:p>
            <a:pPr algn="ctr"/>
            <a:r>
              <a:rPr lang="en-US" dirty="0" err="1"/>
              <a:t>Preganglionic</a:t>
            </a:r>
            <a:r>
              <a:rPr lang="en-US" dirty="0"/>
              <a:t> neuron </a:t>
            </a:r>
          </a:p>
          <a:p>
            <a:pPr algn="ctr"/>
            <a:r>
              <a:rPr lang="en-US" sz="1600" dirty="0"/>
              <a:t>– </a:t>
            </a:r>
            <a:r>
              <a:rPr lang="en-US" sz="1400" dirty="0"/>
              <a:t>Spinal cord  </a:t>
            </a:r>
          </a:p>
          <a:p>
            <a:pPr algn="ctr"/>
            <a:r>
              <a:rPr lang="en-US" sz="1400" dirty="0"/>
              <a:t>-</a:t>
            </a:r>
            <a:r>
              <a:rPr lang="en-US" sz="1400" dirty="0" err="1"/>
              <a:t>Thora</a:t>
            </a:r>
            <a:r>
              <a:rPr lang="cs-CZ" sz="1400" dirty="0"/>
              <a:t>c</a:t>
            </a:r>
            <a:r>
              <a:rPr lang="en-US" sz="1400" dirty="0"/>
              <a:t>o - lumbar system</a:t>
            </a:r>
          </a:p>
          <a:p>
            <a:pPr algn="ctr"/>
            <a:endParaRPr lang="en-US" dirty="0"/>
          </a:p>
          <a:p>
            <a:pPr algn="ctr"/>
            <a:r>
              <a:rPr lang="en-US" dirty="0"/>
              <a:t>Ganglia </a:t>
            </a:r>
            <a:r>
              <a:rPr lang="en-US" i="1" dirty="0" err="1"/>
              <a:t>Paravertebral</a:t>
            </a:r>
            <a:endParaRPr lang="en-US" i="1" dirty="0"/>
          </a:p>
          <a:p>
            <a:pPr algn="ctr">
              <a:buFontTx/>
              <a:buChar char="-"/>
            </a:pPr>
            <a:r>
              <a:rPr lang="en-US" sz="1400" dirty="0" err="1"/>
              <a:t>Truncus</a:t>
            </a:r>
            <a:r>
              <a:rPr lang="en-US" sz="1400" dirty="0"/>
              <a:t> </a:t>
            </a:r>
            <a:r>
              <a:rPr lang="en-US" sz="1400" dirty="0" err="1"/>
              <a:t>sympathicus</a:t>
            </a:r>
            <a:endParaRPr lang="en-US" sz="1400" dirty="0"/>
          </a:p>
          <a:p>
            <a:pPr algn="ctr">
              <a:buFontTx/>
              <a:buChar char="-"/>
            </a:pPr>
            <a:r>
              <a:rPr lang="en-US" sz="1400" dirty="0"/>
              <a:t> Majority</a:t>
            </a:r>
          </a:p>
          <a:p>
            <a:pPr algn="ctr"/>
            <a:r>
              <a:rPr lang="en-US" i="1" dirty="0" err="1"/>
              <a:t>Prevertebral</a:t>
            </a:r>
            <a:endParaRPr lang="en-US" i="1" dirty="0"/>
          </a:p>
          <a:p>
            <a:pPr algn="ctr"/>
            <a:r>
              <a:rPr lang="en-US" dirty="0"/>
              <a:t> </a:t>
            </a:r>
            <a:r>
              <a:rPr lang="en-US" sz="1400" dirty="0"/>
              <a:t>-Plexus </a:t>
            </a:r>
            <a:r>
              <a:rPr lang="en-US" sz="1400" dirty="0" err="1"/>
              <a:t>aorticus</a:t>
            </a:r>
            <a:r>
              <a:rPr lang="en-US" sz="1400" dirty="0"/>
              <a:t> </a:t>
            </a:r>
          </a:p>
          <a:p>
            <a:pPr algn="ctr"/>
            <a:endParaRPr lang="en-US" dirty="0"/>
          </a:p>
          <a:p>
            <a:pPr algn="ctr"/>
            <a:r>
              <a:rPr lang="en-US" dirty="0"/>
              <a:t>Mostly diffuse effect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ovéPole 5"/>
          <p:cNvSpPr txBox="1"/>
          <p:nvPr/>
        </p:nvSpPr>
        <p:spPr>
          <a:xfrm>
            <a:off x="8616280" y="0"/>
            <a:ext cx="2051720" cy="10741402"/>
          </a:xfrm>
          <a:prstGeom prst="rect">
            <a:avLst/>
          </a:prstGeom>
          <a:noFill/>
        </p:spPr>
        <p:txBody>
          <a:bodyPr wrap="square" rtlCol="0">
            <a:spAutoFit/>
          </a:bodyPr>
          <a:lstStyle/>
          <a:p>
            <a:pPr algn="ctr"/>
            <a:r>
              <a:rPr lang="en-US" sz="2000" b="1" dirty="0" err="1"/>
              <a:t>Parasympat</a:t>
            </a:r>
            <a:r>
              <a:rPr lang="cs-CZ" sz="2000" b="1" dirty="0" err="1"/>
              <a:t>hetic</a:t>
            </a:r>
            <a:r>
              <a:rPr lang="cs-CZ" sz="2000" b="1" dirty="0"/>
              <a:t> </a:t>
            </a:r>
            <a:r>
              <a:rPr lang="cs-CZ" sz="2000" b="1" dirty="0" err="1"/>
              <a:t>nervous</a:t>
            </a:r>
            <a:r>
              <a:rPr lang="cs-CZ" sz="2000" b="1" dirty="0"/>
              <a:t> </a:t>
            </a:r>
            <a:r>
              <a:rPr lang="cs-CZ" sz="2000" b="1" dirty="0" err="1"/>
              <a:t>system</a:t>
            </a:r>
            <a:endParaRPr lang="en-US" sz="2000" b="1" dirty="0"/>
          </a:p>
          <a:p>
            <a:pPr algn="ctr"/>
            <a:endParaRPr lang="en-US" dirty="0"/>
          </a:p>
          <a:p>
            <a:pPr algn="ctr"/>
            <a:r>
              <a:rPr lang="en-US" dirty="0"/>
              <a:t>Rest and digest response</a:t>
            </a:r>
          </a:p>
          <a:p>
            <a:pPr algn="ctr"/>
            <a:endParaRPr lang="en-US" dirty="0"/>
          </a:p>
          <a:p>
            <a:pPr algn="ctr"/>
            <a:r>
              <a:rPr lang="en-US" dirty="0"/>
              <a:t>Energy conservation/en</a:t>
            </a:r>
            <a:r>
              <a:rPr lang="cs-CZ"/>
              <a:t>.</a:t>
            </a:r>
            <a:r>
              <a:rPr lang="en-US"/>
              <a:t> </a:t>
            </a:r>
            <a:r>
              <a:rPr lang="en-US" dirty="0"/>
              <a:t>store production</a:t>
            </a:r>
          </a:p>
          <a:p>
            <a:pPr algn="ctr"/>
            <a:endParaRPr lang="en-US" dirty="0"/>
          </a:p>
          <a:p>
            <a:pPr algn="ctr"/>
            <a:r>
              <a:rPr lang="en-US" dirty="0" err="1"/>
              <a:t>Preganglionic</a:t>
            </a:r>
            <a:r>
              <a:rPr lang="en-US" dirty="0"/>
              <a:t> neuron </a:t>
            </a:r>
          </a:p>
          <a:p>
            <a:pPr algn="ctr"/>
            <a:r>
              <a:rPr lang="en-US" sz="1400" dirty="0"/>
              <a:t>– Brain stem and spinal cord</a:t>
            </a:r>
          </a:p>
          <a:p>
            <a:pPr algn="ctr"/>
            <a:r>
              <a:rPr lang="en-US" sz="1400" dirty="0"/>
              <a:t>– </a:t>
            </a:r>
            <a:r>
              <a:rPr lang="en-US" sz="1400" dirty="0" err="1"/>
              <a:t>cranio</a:t>
            </a:r>
            <a:r>
              <a:rPr lang="en-US" sz="1400" dirty="0"/>
              <a:t>-sacral system</a:t>
            </a:r>
          </a:p>
          <a:p>
            <a:pPr algn="ctr"/>
            <a:endParaRPr lang="en-US" dirty="0"/>
          </a:p>
          <a:p>
            <a:pPr algn="ctr"/>
            <a:r>
              <a:rPr lang="en-US" dirty="0"/>
              <a:t>Ganglia </a:t>
            </a:r>
          </a:p>
          <a:p>
            <a:pPr algn="ctr"/>
            <a:r>
              <a:rPr lang="en-US" i="1" dirty="0"/>
              <a:t>Close to target organs or </a:t>
            </a:r>
            <a:r>
              <a:rPr lang="en-US" i="1" dirty="0" err="1"/>
              <a:t>intramurally</a:t>
            </a:r>
            <a:endParaRPr lang="en-US" i="1" dirty="0"/>
          </a:p>
          <a:p>
            <a:pPr algn="ctr"/>
            <a:endParaRPr lang="en-US" dirty="0"/>
          </a:p>
          <a:p>
            <a:pPr algn="ctr"/>
            <a:endParaRPr lang="en-US" dirty="0"/>
          </a:p>
          <a:p>
            <a:pPr algn="ctr"/>
            <a:r>
              <a:rPr lang="en-US" dirty="0"/>
              <a:t>Mostly local     effect</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000526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tudentconsult.com/common/showimage.cfm?mediaISBN=0721632564&amp;FigFile=S23283-015-f004.jpg&amp;size=fullsize"/>
          <p:cNvPicPr>
            <a:picLocks noChangeAspect="1" noChangeArrowheads="1"/>
          </p:cNvPicPr>
          <p:nvPr/>
        </p:nvPicPr>
        <p:blipFill>
          <a:blip r:embed="rId2" cstate="print"/>
          <a:srcRect b="2570"/>
          <a:stretch>
            <a:fillRect/>
          </a:stretch>
        </p:blipFill>
        <p:spPr bwMode="auto">
          <a:xfrm>
            <a:off x="3503713" y="-88"/>
            <a:ext cx="5100637" cy="6864350"/>
          </a:xfrm>
          <a:prstGeom prst="rect">
            <a:avLst/>
          </a:prstGeom>
          <a:noFill/>
          <a:ln w="9525">
            <a:noFill/>
            <a:miter lim="800000"/>
            <a:headEnd/>
            <a:tailEnd/>
          </a:ln>
        </p:spPr>
      </p:pic>
      <p:sp>
        <p:nvSpPr>
          <p:cNvPr id="5" name="TextovéPole 4"/>
          <p:cNvSpPr txBox="1"/>
          <p:nvPr/>
        </p:nvSpPr>
        <p:spPr>
          <a:xfrm>
            <a:off x="1524000" y="1"/>
            <a:ext cx="1907704" cy="10679847"/>
          </a:xfrm>
          <a:prstGeom prst="rect">
            <a:avLst/>
          </a:prstGeom>
          <a:noFill/>
        </p:spPr>
        <p:txBody>
          <a:bodyPr wrap="square" rtlCol="0">
            <a:spAutoFit/>
          </a:bodyPr>
          <a:lstStyle/>
          <a:p>
            <a:pPr algn="ctr"/>
            <a:r>
              <a:rPr lang="en-US" sz="2000" b="1" dirty="0" err="1"/>
              <a:t>Sympat</a:t>
            </a:r>
            <a:r>
              <a:rPr lang="cs-CZ" sz="2000" b="1" dirty="0" err="1"/>
              <a:t>thetic</a:t>
            </a:r>
            <a:r>
              <a:rPr lang="cs-CZ" sz="2000" b="1" dirty="0"/>
              <a:t> </a:t>
            </a:r>
            <a:r>
              <a:rPr lang="cs-CZ" sz="2000" b="1" dirty="0" err="1"/>
              <a:t>nervous</a:t>
            </a:r>
            <a:r>
              <a:rPr lang="cs-CZ" sz="2000" b="1" dirty="0"/>
              <a:t> </a:t>
            </a:r>
            <a:r>
              <a:rPr lang="cs-CZ" sz="2000" b="1" dirty="0" err="1"/>
              <a:t>system</a:t>
            </a:r>
            <a:endParaRPr lang="en-US" sz="2000" b="1" dirty="0"/>
          </a:p>
          <a:p>
            <a:endParaRPr lang="en-US" dirty="0"/>
          </a:p>
          <a:p>
            <a:pPr algn="ctr"/>
            <a:r>
              <a:rPr lang="en-US" dirty="0"/>
              <a:t>Fight or flight response</a:t>
            </a:r>
          </a:p>
          <a:p>
            <a:pPr algn="ctr"/>
            <a:endParaRPr lang="en-US" dirty="0"/>
          </a:p>
          <a:p>
            <a:pPr algn="ctr"/>
            <a:r>
              <a:rPr lang="en-US" dirty="0"/>
              <a:t>Energy/store consumption</a:t>
            </a:r>
          </a:p>
          <a:p>
            <a:pPr algn="ctr"/>
            <a:endParaRPr lang="en-US" dirty="0"/>
          </a:p>
          <a:p>
            <a:pPr algn="ctr"/>
            <a:endParaRPr lang="en-US" dirty="0"/>
          </a:p>
          <a:p>
            <a:pPr algn="ctr"/>
            <a:r>
              <a:rPr lang="en-US" dirty="0" err="1"/>
              <a:t>Preganglionic</a:t>
            </a:r>
            <a:r>
              <a:rPr lang="en-US" dirty="0"/>
              <a:t> neuron </a:t>
            </a:r>
          </a:p>
          <a:p>
            <a:pPr algn="ctr"/>
            <a:r>
              <a:rPr lang="en-US" sz="1600" dirty="0"/>
              <a:t>– </a:t>
            </a:r>
            <a:r>
              <a:rPr lang="en-US" sz="1400" dirty="0"/>
              <a:t>Spinal cord  </a:t>
            </a:r>
          </a:p>
          <a:p>
            <a:pPr algn="ctr"/>
            <a:r>
              <a:rPr lang="en-US" sz="1400" dirty="0"/>
              <a:t>-</a:t>
            </a:r>
            <a:r>
              <a:rPr lang="en-US" sz="1400" dirty="0" err="1"/>
              <a:t>Thora</a:t>
            </a:r>
            <a:r>
              <a:rPr lang="cs-CZ" sz="1400" dirty="0"/>
              <a:t>c</a:t>
            </a:r>
            <a:r>
              <a:rPr lang="en-US" sz="1400" dirty="0"/>
              <a:t>o - lumbar system</a:t>
            </a:r>
          </a:p>
          <a:p>
            <a:pPr algn="ctr"/>
            <a:endParaRPr lang="en-US" dirty="0"/>
          </a:p>
          <a:p>
            <a:pPr algn="ctr"/>
            <a:r>
              <a:rPr lang="en-US" dirty="0"/>
              <a:t>Ganglia </a:t>
            </a:r>
            <a:r>
              <a:rPr lang="en-US" i="1" dirty="0" err="1"/>
              <a:t>Paravertebral</a:t>
            </a:r>
            <a:endParaRPr lang="en-US" i="1" dirty="0"/>
          </a:p>
          <a:p>
            <a:pPr algn="ctr">
              <a:buFontTx/>
              <a:buChar char="-"/>
            </a:pPr>
            <a:r>
              <a:rPr lang="en-US" sz="1400" dirty="0" err="1"/>
              <a:t>Truncus</a:t>
            </a:r>
            <a:r>
              <a:rPr lang="en-US" sz="1400" dirty="0"/>
              <a:t> </a:t>
            </a:r>
            <a:r>
              <a:rPr lang="en-US" sz="1400" dirty="0" err="1"/>
              <a:t>sympathicus</a:t>
            </a:r>
            <a:endParaRPr lang="en-US" sz="1400" dirty="0"/>
          </a:p>
          <a:p>
            <a:pPr algn="ctr">
              <a:buFontTx/>
              <a:buChar char="-"/>
            </a:pPr>
            <a:r>
              <a:rPr lang="en-US" sz="1400" dirty="0"/>
              <a:t> Majority</a:t>
            </a:r>
          </a:p>
          <a:p>
            <a:pPr algn="ctr"/>
            <a:r>
              <a:rPr lang="en-US" i="1" dirty="0" err="1"/>
              <a:t>Prevertebral</a:t>
            </a:r>
            <a:endParaRPr lang="en-US" i="1" dirty="0"/>
          </a:p>
          <a:p>
            <a:pPr algn="ctr"/>
            <a:r>
              <a:rPr lang="en-US" dirty="0"/>
              <a:t> </a:t>
            </a:r>
            <a:r>
              <a:rPr lang="en-US" sz="1400" dirty="0"/>
              <a:t>-Plexus </a:t>
            </a:r>
            <a:r>
              <a:rPr lang="en-US" sz="1400" dirty="0" err="1"/>
              <a:t>aorticus</a:t>
            </a:r>
            <a:r>
              <a:rPr lang="en-US" sz="1400" dirty="0"/>
              <a:t> </a:t>
            </a:r>
          </a:p>
          <a:p>
            <a:pPr algn="ctr"/>
            <a:endParaRPr lang="en-US" dirty="0"/>
          </a:p>
          <a:p>
            <a:pPr algn="ctr"/>
            <a:r>
              <a:rPr lang="en-US" dirty="0"/>
              <a:t>Mostly diffuse effect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ovéPole 5"/>
          <p:cNvSpPr txBox="1"/>
          <p:nvPr/>
        </p:nvSpPr>
        <p:spPr>
          <a:xfrm>
            <a:off x="8616280" y="0"/>
            <a:ext cx="2051720" cy="10741402"/>
          </a:xfrm>
          <a:prstGeom prst="rect">
            <a:avLst/>
          </a:prstGeom>
          <a:noFill/>
        </p:spPr>
        <p:txBody>
          <a:bodyPr wrap="square" rtlCol="0">
            <a:spAutoFit/>
          </a:bodyPr>
          <a:lstStyle/>
          <a:p>
            <a:pPr algn="ctr"/>
            <a:r>
              <a:rPr lang="en-US" sz="2000" b="1" dirty="0" err="1"/>
              <a:t>Parasympat</a:t>
            </a:r>
            <a:r>
              <a:rPr lang="cs-CZ" sz="2000" b="1" dirty="0" err="1"/>
              <a:t>hetic</a:t>
            </a:r>
            <a:r>
              <a:rPr lang="cs-CZ" sz="2000" b="1" dirty="0"/>
              <a:t> </a:t>
            </a:r>
            <a:r>
              <a:rPr lang="cs-CZ" sz="2000" b="1" dirty="0" err="1"/>
              <a:t>nervous</a:t>
            </a:r>
            <a:r>
              <a:rPr lang="cs-CZ" sz="2000" b="1" dirty="0"/>
              <a:t> </a:t>
            </a:r>
            <a:r>
              <a:rPr lang="cs-CZ" sz="2000" b="1" dirty="0" err="1"/>
              <a:t>system</a:t>
            </a:r>
            <a:endParaRPr lang="en-US" sz="2000" b="1" dirty="0"/>
          </a:p>
          <a:p>
            <a:pPr algn="ctr"/>
            <a:endParaRPr lang="en-US" dirty="0"/>
          </a:p>
          <a:p>
            <a:pPr algn="ctr"/>
            <a:r>
              <a:rPr lang="en-US" dirty="0"/>
              <a:t>Rest and digest response</a:t>
            </a:r>
          </a:p>
          <a:p>
            <a:pPr algn="ctr"/>
            <a:endParaRPr lang="en-US" dirty="0"/>
          </a:p>
          <a:p>
            <a:pPr algn="ctr"/>
            <a:r>
              <a:rPr lang="en-US" dirty="0"/>
              <a:t>Energy conservation/energy store production</a:t>
            </a:r>
          </a:p>
          <a:p>
            <a:pPr algn="ctr"/>
            <a:endParaRPr lang="en-US" dirty="0"/>
          </a:p>
          <a:p>
            <a:pPr algn="ctr"/>
            <a:r>
              <a:rPr lang="en-US" dirty="0" err="1"/>
              <a:t>Preganglionic</a:t>
            </a:r>
            <a:r>
              <a:rPr lang="en-US" dirty="0"/>
              <a:t> neuron </a:t>
            </a:r>
          </a:p>
          <a:p>
            <a:pPr algn="ctr"/>
            <a:r>
              <a:rPr lang="en-US" sz="1400" dirty="0"/>
              <a:t>– Brain stem and spinal cord</a:t>
            </a:r>
          </a:p>
          <a:p>
            <a:pPr algn="ctr"/>
            <a:r>
              <a:rPr lang="en-US" sz="1400" dirty="0"/>
              <a:t>– </a:t>
            </a:r>
            <a:r>
              <a:rPr lang="en-US" sz="1400" dirty="0" err="1"/>
              <a:t>cranio</a:t>
            </a:r>
            <a:r>
              <a:rPr lang="en-US" sz="1400" dirty="0"/>
              <a:t>-sacral system</a:t>
            </a:r>
          </a:p>
          <a:p>
            <a:pPr algn="ctr"/>
            <a:endParaRPr lang="en-US" dirty="0"/>
          </a:p>
          <a:p>
            <a:pPr algn="ctr"/>
            <a:r>
              <a:rPr lang="en-US" dirty="0"/>
              <a:t>Ganglia </a:t>
            </a:r>
          </a:p>
          <a:p>
            <a:pPr algn="ctr"/>
            <a:r>
              <a:rPr lang="en-US" i="1" dirty="0"/>
              <a:t>Close to target organs or </a:t>
            </a:r>
            <a:r>
              <a:rPr lang="en-US" i="1" dirty="0" err="1"/>
              <a:t>intramurally</a:t>
            </a:r>
            <a:endParaRPr lang="en-US" i="1" dirty="0"/>
          </a:p>
          <a:p>
            <a:pPr algn="ctr"/>
            <a:endParaRPr lang="en-US" dirty="0"/>
          </a:p>
          <a:p>
            <a:pPr algn="ctr"/>
            <a:endParaRPr lang="en-US" dirty="0"/>
          </a:p>
          <a:p>
            <a:pPr algn="ctr"/>
            <a:r>
              <a:rPr lang="en-US" dirty="0"/>
              <a:t>Mostly local     effect</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7" name="Picture 2" descr="http://ccn.aacnjournals.org/content/27/1/30/T1.large.jpg"/>
          <p:cNvPicPr>
            <a:picLocks noChangeAspect="1" noChangeArrowheads="1"/>
          </p:cNvPicPr>
          <p:nvPr/>
        </p:nvPicPr>
        <p:blipFill>
          <a:blip r:embed="rId3" cstate="print"/>
          <a:srcRect/>
          <a:stretch>
            <a:fillRect/>
          </a:stretch>
        </p:blipFill>
        <p:spPr bwMode="auto">
          <a:xfrm>
            <a:off x="2460754" y="864096"/>
            <a:ext cx="7379662" cy="4869160"/>
          </a:xfrm>
          <a:prstGeom prst="rect">
            <a:avLst/>
          </a:prstGeom>
          <a:noFill/>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481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a:noAutofit/>
          </a:bodyPr>
          <a:lstStyle/>
          <a:p>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INTEGRATION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of</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regulation</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b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in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cardiovascular</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system</a:t>
            </a:r>
            <a:endParaRPr lang="cs-CZ" sz="3600"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r>
              <a:rPr lang="cs-CZ" b="1" i="1" dirty="0" err="1"/>
              <a:t>The</a:t>
            </a:r>
            <a:r>
              <a:rPr lang="cs-CZ" b="1" i="1" dirty="0"/>
              <a:t> </a:t>
            </a:r>
            <a:r>
              <a:rPr lang="cs-CZ" b="1" i="1" dirty="0" err="1"/>
              <a:t>regulation</a:t>
            </a:r>
            <a:r>
              <a:rPr lang="cs-CZ" b="1" i="1" dirty="0"/>
              <a:t> </a:t>
            </a:r>
            <a:r>
              <a:rPr lang="cs-CZ" b="1" i="1" dirty="0" err="1"/>
              <a:t>of</a:t>
            </a:r>
            <a:r>
              <a:rPr lang="cs-CZ" b="1" i="1" dirty="0"/>
              <a:t> </a:t>
            </a:r>
            <a:r>
              <a:rPr lang="cs-CZ" b="1" i="1" dirty="0" err="1"/>
              <a:t>the</a:t>
            </a:r>
            <a:r>
              <a:rPr lang="cs-CZ" b="1" i="1" dirty="0"/>
              <a:t> </a:t>
            </a:r>
            <a:r>
              <a:rPr lang="cs-CZ" b="1" i="1" dirty="0" err="1"/>
              <a:t>heart</a:t>
            </a:r>
            <a:r>
              <a:rPr lang="cs-CZ" b="1" i="1" dirty="0"/>
              <a:t>:</a:t>
            </a:r>
            <a:endParaRPr lang="cs-CZ" dirty="0"/>
          </a:p>
          <a:p>
            <a:pPr lvl="1"/>
            <a:r>
              <a:rPr lang="cs-CZ" dirty="0"/>
              <a:t>Rami </a:t>
            </a:r>
            <a:r>
              <a:rPr lang="cs-CZ" dirty="0" err="1"/>
              <a:t>cardiaci</a:t>
            </a:r>
            <a:r>
              <a:rPr lang="cs-CZ" dirty="0"/>
              <a:t> n. </a:t>
            </a:r>
            <a:r>
              <a:rPr lang="cs-CZ" dirty="0" err="1"/>
              <a:t>vagi</a:t>
            </a:r>
            <a:endParaRPr lang="cs-CZ" dirty="0"/>
          </a:p>
          <a:p>
            <a:pPr marL="0" indent="0">
              <a:buNone/>
            </a:pPr>
            <a:r>
              <a:rPr lang="cs-CZ" b="1" dirty="0" err="1">
                <a:solidFill>
                  <a:srgbClr val="7030A0"/>
                </a:solidFill>
              </a:rPr>
              <a:t>Cardiac</a:t>
            </a:r>
            <a:r>
              <a:rPr lang="cs-CZ" b="1" dirty="0">
                <a:solidFill>
                  <a:srgbClr val="7030A0"/>
                </a:solidFill>
              </a:rPr>
              <a:t> </a:t>
            </a:r>
            <a:r>
              <a:rPr lang="cs-CZ" b="1" dirty="0" err="1">
                <a:solidFill>
                  <a:srgbClr val="7030A0"/>
                </a:solidFill>
              </a:rPr>
              <a:t>decelerator</a:t>
            </a:r>
            <a:r>
              <a:rPr lang="cs-CZ" b="1" dirty="0">
                <a:solidFill>
                  <a:srgbClr val="7030A0"/>
                </a:solidFill>
              </a:rPr>
              <a:t> center  </a:t>
            </a:r>
            <a:r>
              <a:rPr lang="cs-CZ" b="1" dirty="0">
                <a:solidFill>
                  <a:schemeClr val="tx2"/>
                </a:solidFill>
              </a:rPr>
              <a:t>- </a:t>
            </a:r>
            <a:r>
              <a:rPr lang="cs-CZ" dirty="0"/>
              <a:t>medula </a:t>
            </a:r>
            <a:r>
              <a:rPr lang="cs-CZ" dirty="0" err="1"/>
              <a:t>oblongata</a:t>
            </a:r>
            <a:r>
              <a:rPr lang="cs-CZ" dirty="0"/>
              <a:t> (</a:t>
            </a:r>
            <a:r>
              <a:rPr lang="cs-CZ" dirty="0" err="1"/>
              <a:t>ncl.dorsalis</a:t>
            </a:r>
            <a:r>
              <a:rPr lang="cs-CZ" dirty="0"/>
              <a:t>, </a:t>
            </a:r>
            <a:r>
              <a:rPr lang="cs-CZ" dirty="0" err="1"/>
              <a:t>ncl</a:t>
            </a:r>
            <a:r>
              <a:rPr lang="cs-CZ" dirty="0"/>
              <a:t>. </a:t>
            </a:r>
            <a:r>
              <a:rPr lang="cs-CZ" dirty="0" err="1"/>
              <a:t>ambiguus</a:t>
            </a:r>
            <a:r>
              <a:rPr lang="cs-CZ" dirty="0"/>
              <a:t>) – </a:t>
            </a:r>
            <a:r>
              <a:rPr lang="cs-CZ" dirty="0" err="1"/>
              <a:t>parasympathetic</a:t>
            </a:r>
            <a:r>
              <a:rPr lang="cs-CZ" dirty="0"/>
              <a:t> </a:t>
            </a:r>
            <a:r>
              <a:rPr lang="cs-CZ" dirty="0" err="1"/>
              <a:t>fibres</a:t>
            </a:r>
            <a:r>
              <a:rPr lang="cs-CZ" dirty="0"/>
              <a:t> </a:t>
            </a:r>
            <a:r>
              <a:rPr lang="cs-CZ" dirty="0" err="1"/>
              <a:t>of</a:t>
            </a:r>
            <a:r>
              <a:rPr lang="cs-CZ" dirty="0"/>
              <a:t> </a:t>
            </a:r>
            <a:r>
              <a:rPr lang="cs-CZ" dirty="0" err="1"/>
              <a:t>nervus</a:t>
            </a:r>
            <a:r>
              <a:rPr lang="cs-CZ" dirty="0"/>
              <a:t> vagus</a:t>
            </a:r>
          </a:p>
          <a:p>
            <a:pPr marL="0" indent="0">
              <a:buNone/>
            </a:pPr>
            <a:r>
              <a:rPr lang="cs-CZ" dirty="0"/>
              <a:t>	:  </a:t>
            </a:r>
            <a:r>
              <a:rPr lang="cs-CZ" dirty="0" err="1"/>
              <a:t>vagal</a:t>
            </a:r>
            <a:r>
              <a:rPr lang="cs-CZ" dirty="0"/>
              <a:t> tone (</a:t>
            </a:r>
            <a:r>
              <a:rPr lang="cs-CZ" dirty="0" err="1"/>
              <a:t>tonic</a:t>
            </a:r>
            <a:r>
              <a:rPr lang="cs-CZ" dirty="0"/>
              <a:t> </a:t>
            </a:r>
            <a:r>
              <a:rPr lang="cs-CZ" dirty="0" err="1"/>
              <a:t>vagal</a:t>
            </a:r>
            <a:r>
              <a:rPr lang="cs-CZ" dirty="0"/>
              <a:t> </a:t>
            </a:r>
            <a:r>
              <a:rPr lang="cs-CZ" dirty="0" err="1"/>
              <a:t>discharge</a:t>
            </a:r>
            <a:r>
              <a:rPr lang="cs-CZ" dirty="0"/>
              <a:t>)</a:t>
            </a:r>
          </a:p>
          <a:p>
            <a:pPr marL="0" indent="0">
              <a:buNone/>
            </a:pPr>
            <a:endParaRPr lang="cs-CZ" dirty="0"/>
          </a:p>
          <a:p>
            <a:pPr marL="0" indent="0">
              <a:buNone/>
            </a:pPr>
            <a:r>
              <a:rPr lang="cs-CZ" dirty="0"/>
              <a:t>Negative </a:t>
            </a:r>
            <a:r>
              <a:rPr lang="cs-CZ" dirty="0" err="1"/>
              <a:t>chronotropic</a:t>
            </a:r>
            <a:r>
              <a:rPr lang="cs-CZ" dirty="0"/>
              <a:t> </a:t>
            </a:r>
            <a:r>
              <a:rPr lang="cs-CZ" dirty="0" err="1"/>
              <a:t>effect</a:t>
            </a:r>
            <a:r>
              <a:rPr lang="cs-CZ" dirty="0"/>
              <a:t> (on </a:t>
            </a:r>
            <a:r>
              <a:rPr lang="cs-CZ" dirty="0" err="1"/>
              <a:t>heart</a:t>
            </a:r>
            <a:r>
              <a:rPr lang="cs-CZ" dirty="0"/>
              <a:t> </a:t>
            </a:r>
            <a:r>
              <a:rPr lang="cs-CZ" dirty="0" err="1"/>
              <a:t>rate</a:t>
            </a:r>
            <a:r>
              <a:rPr lang="cs-CZ" dirty="0"/>
              <a:t>)</a:t>
            </a:r>
          </a:p>
          <a:p>
            <a:pPr marL="0" indent="0">
              <a:buNone/>
            </a:pPr>
            <a:r>
              <a:rPr lang="cs-CZ" dirty="0"/>
              <a:t>Negative </a:t>
            </a:r>
            <a:r>
              <a:rPr lang="cs-CZ" dirty="0" err="1"/>
              <a:t>inotropic</a:t>
            </a:r>
            <a:r>
              <a:rPr lang="cs-CZ" dirty="0"/>
              <a:t> </a:t>
            </a:r>
            <a:r>
              <a:rPr lang="cs-CZ" dirty="0" err="1"/>
              <a:t>effect</a:t>
            </a:r>
            <a:r>
              <a:rPr lang="cs-CZ" dirty="0"/>
              <a:t> (on </a:t>
            </a:r>
            <a:r>
              <a:rPr lang="cs-CZ" dirty="0" err="1"/>
              <a:t>contractility</a:t>
            </a:r>
            <a:r>
              <a:rPr lang="cs-CZ" dirty="0"/>
              <a:t>)</a:t>
            </a:r>
          </a:p>
          <a:p>
            <a:pPr marL="0" indent="0">
              <a:buNone/>
            </a:pPr>
            <a:r>
              <a:rPr lang="cs-CZ" dirty="0"/>
              <a:t>Negative </a:t>
            </a:r>
            <a:r>
              <a:rPr lang="cs-CZ" dirty="0" err="1"/>
              <a:t>dromotropic</a:t>
            </a:r>
            <a:r>
              <a:rPr lang="cs-CZ" dirty="0"/>
              <a:t> </a:t>
            </a:r>
            <a:r>
              <a:rPr lang="cs-CZ" dirty="0" err="1"/>
              <a:t>effect</a:t>
            </a:r>
            <a:r>
              <a:rPr lang="cs-CZ" dirty="0"/>
              <a:t> (on </a:t>
            </a:r>
            <a:r>
              <a:rPr lang="cs-CZ" dirty="0" err="1"/>
              <a:t>conductive</a:t>
            </a:r>
            <a:r>
              <a:rPr lang="cs-CZ" dirty="0"/>
              <a:t> </a:t>
            </a:r>
            <a:r>
              <a:rPr lang="cs-CZ" dirty="0" err="1"/>
              <a:t>tissue</a:t>
            </a:r>
            <a:r>
              <a:rPr lang="cs-CZ" dirty="0"/>
              <a:t>)</a:t>
            </a:r>
          </a:p>
          <a:p>
            <a:endParaRPr lang="cs-CZ" dirty="0"/>
          </a:p>
        </p:txBody>
      </p:sp>
    </p:spTree>
    <p:extLst>
      <p:ext uri="{BB962C8B-B14F-4D97-AF65-F5344CB8AC3E}">
        <p14:creationId xmlns:p14="http://schemas.microsoft.com/office/powerpoint/2010/main" val="335850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53754" y="264590"/>
            <a:ext cx="8856984" cy="1143000"/>
          </a:xfrm>
        </p:spPr>
        <p:txBody>
          <a:bodyPr>
            <a:noAutofit/>
          </a:bodyPr>
          <a:lstStyle/>
          <a:p>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INTEGRATION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of</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regulation</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b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in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cardiovascular</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system</a:t>
            </a:r>
            <a:endParaRPr lang="cs-CZ" sz="3600" dirty="0">
              <a:solidFill>
                <a:srgbClr val="FF0000"/>
              </a:solidFill>
            </a:endParaRPr>
          </a:p>
        </p:txBody>
      </p:sp>
      <p:sp>
        <p:nvSpPr>
          <p:cNvPr id="3" name="Zástupný symbol pro obsah 2"/>
          <p:cNvSpPr>
            <a:spLocks noGrp="1"/>
          </p:cNvSpPr>
          <p:nvPr>
            <p:ph idx="1"/>
          </p:nvPr>
        </p:nvSpPr>
        <p:spPr/>
        <p:txBody>
          <a:bodyPr>
            <a:normAutofit/>
          </a:bodyPr>
          <a:lstStyle/>
          <a:p>
            <a:pPr marL="0" indent="0">
              <a:buNone/>
            </a:pPr>
            <a:r>
              <a:rPr lang="cs-CZ" b="1" i="1" dirty="0" err="1"/>
              <a:t>The</a:t>
            </a:r>
            <a:r>
              <a:rPr lang="cs-CZ" b="1" i="1" dirty="0"/>
              <a:t> </a:t>
            </a:r>
            <a:r>
              <a:rPr lang="cs-CZ" b="1" i="1" dirty="0" err="1"/>
              <a:t>regulation</a:t>
            </a:r>
            <a:r>
              <a:rPr lang="cs-CZ" b="1" i="1" dirty="0"/>
              <a:t> </a:t>
            </a:r>
            <a:r>
              <a:rPr lang="cs-CZ" b="1" i="1" dirty="0" err="1"/>
              <a:t>of</a:t>
            </a:r>
            <a:r>
              <a:rPr lang="cs-CZ" b="1" i="1" dirty="0"/>
              <a:t> </a:t>
            </a:r>
            <a:r>
              <a:rPr lang="cs-CZ" b="1" i="1" dirty="0" err="1"/>
              <a:t>the</a:t>
            </a:r>
            <a:r>
              <a:rPr lang="cs-CZ" b="1" i="1" dirty="0"/>
              <a:t> </a:t>
            </a:r>
            <a:r>
              <a:rPr lang="cs-CZ" b="1" i="1" dirty="0" err="1"/>
              <a:t>heart</a:t>
            </a:r>
            <a:r>
              <a:rPr lang="cs-CZ" b="1" i="1" dirty="0"/>
              <a:t>:</a:t>
            </a:r>
            <a:endParaRPr lang="cs-CZ" dirty="0"/>
          </a:p>
          <a:p>
            <a:pPr lvl="1"/>
            <a:r>
              <a:rPr lang="cs-CZ" dirty="0"/>
              <a:t>  </a:t>
            </a:r>
            <a:r>
              <a:rPr lang="cs-CZ" dirty="0" err="1"/>
              <a:t>nn</a:t>
            </a:r>
            <a:r>
              <a:rPr lang="cs-CZ" dirty="0"/>
              <a:t>. </a:t>
            </a:r>
            <a:r>
              <a:rPr lang="cs-CZ" dirty="0" err="1"/>
              <a:t>cardiaci</a:t>
            </a:r>
            <a:r>
              <a:rPr lang="cs-CZ" dirty="0"/>
              <a:t> </a:t>
            </a:r>
          </a:p>
          <a:p>
            <a:pPr marL="0" indent="0">
              <a:buNone/>
            </a:pPr>
            <a:r>
              <a:rPr lang="cs-CZ" b="1" dirty="0" err="1">
                <a:solidFill>
                  <a:srgbClr val="7030A0"/>
                </a:solidFill>
              </a:rPr>
              <a:t>Cardiac</a:t>
            </a:r>
            <a:r>
              <a:rPr lang="cs-CZ" b="1" dirty="0">
                <a:solidFill>
                  <a:srgbClr val="7030A0"/>
                </a:solidFill>
              </a:rPr>
              <a:t> </a:t>
            </a:r>
            <a:r>
              <a:rPr lang="cs-CZ" b="1" dirty="0" err="1">
                <a:solidFill>
                  <a:srgbClr val="7030A0"/>
                </a:solidFill>
              </a:rPr>
              <a:t>accelerator</a:t>
            </a:r>
            <a:r>
              <a:rPr lang="cs-CZ" b="1" dirty="0">
                <a:solidFill>
                  <a:srgbClr val="7030A0"/>
                </a:solidFill>
              </a:rPr>
              <a:t> center </a:t>
            </a:r>
            <a:r>
              <a:rPr lang="cs-CZ" dirty="0">
                <a:solidFill>
                  <a:srgbClr val="7030A0"/>
                </a:solidFill>
              </a:rPr>
              <a:t>– </a:t>
            </a:r>
            <a:r>
              <a:rPr lang="cs-CZ" dirty="0" err="1"/>
              <a:t>spinal</a:t>
            </a:r>
            <a:r>
              <a:rPr lang="cs-CZ" dirty="0"/>
              <a:t> </a:t>
            </a:r>
            <a:r>
              <a:rPr lang="cs-CZ" dirty="0" err="1"/>
              <a:t>cord</a:t>
            </a:r>
            <a:r>
              <a:rPr lang="cs-CZ" dirty="0"/>
              <a:t>, </a:t>
            </a:r>
            <a:r>
              <a:rPr lang="cs-CZ" dirty="0" err="1"/>
              <a:t>sympathetic</a:t>
            </a:r>
            <a:r>
              <a:rPr lang="cs-CZ" dirty="0"/>
              <a:t> ganglia – </a:t>
            </a:r>
            <a:r>
              <a:rPr lang="cs-CZ" dirty="0" err="1"/>
              <a:t>sympathetic</a:t>
            </a:r>
            <a:r>
              <a:rPr lang="cs-CZ" dirty="0"/>
              <a:t> NS</a:t>
            </a:r>
          </a:p>
          <a:p>
            <a:pPr marL="0" indent="0">
              <a:buNone/>
            </a:pPr>
            <a:endParaRPr lang="cs-CZ" dirty="0"/>
          </a:p>
          <a:p>
            <a:pPr marL="0" indent="0">
              <a:buNone/>
            </a:pPr>
            <a:r>
              <a:rPr lang="cs-CZ" dirty="0"/>
              <a:t>Positive </a:t>
            </a:r>
            <a:r>
              <a:rPr lang="cs-CZ" dirty="0" err="1"/>
              <a:t>chronotropic</a:t>
            </a:r>
            <a:r>
              <a:rPr lang="cs-CZ" dirty="0"/>
              <a:t> </a:t>
            </a:r>
            <a:r>
              <a:rPr lang="cs-CZ" dirty="0" err="1"/>
              <a:t>effect</a:t>
            </a:r>
            <a:r>
              <a:rPr lang="cs-CZ" dirty="0"/>
              <a:t> (on </a:t>
            </a:r>
            <a:r>
              <a:rPr lang="cs-CZ" dirty="0" err="1"/>
              <a:t>heart</a:t>
            </a:r>
            <a:r>
              <a:rPr lang="cs-CZ" dirty="0"/>
              <a:t> </a:t>
            </a:r>
            <a:r>
              <a:rPr lang="cs-CZ" dirty="0" err="1"/>
              <a:t>rate</a:t>
            </a:r>
            <a:r>
              <a:rPr lang="cs-CZ" dirty="0"/>
              <a:t>)</a:t>
            </a:r>
          </a:p>
          <a:p>
            <a:pPr marL="0" indent="0">
              <a:buNone/>
            </a:pPr>
            <a:r>
              <a:rPr lang="cs-CZ" dirty="0"/>
              <a:t>Positive </a:t>
            </a:r>
            <a:r>
              <a:rPr lang="cs-CZ" dirty="0" err="1"/>
              <a:t>inotropic</a:t>
            </a:r>
            <a:r>
              <a:rPr lang="cs-CZ" dirty="0"/>
              <a:t> </a:t>
            </a:r>
            <a:r>
              <a:rPr lang="cs-CZ" dirty="0" err="1"/>
              <a:t>effect</a:t>
            </a:r>
            <a:r>
              <a:rPr lang="cs-CZ" dirty="0"/>
              <a:t> (on </a:t>
            </a:r>
            <a:r>
              <a:rPr lang="cs-CZ" dirty="0" err="1"/>
              <a:t>contractility</a:t>
            </a:r>
            <a:r>
              <a:rPr lang="cs-CZ" dirty="0"/>
              <a:t>)</a:t>
            </a:r>
          </a:p>
          <a:p>
            <a:pPr marL="0" indent="0">
              <a:buNone/>
            </a:pPr>
            <a:r>
              <a:rPr lang="cs-CZ" dirty="0"/>
              <a:t>Positive </a:t>
            </a:r>
            <a:r>
              <a:rPr lang="cs-CZ" dirty="0" err="1"/>
              <a:t>dromotropic</a:t>
            </a:r>
            <a:r>
              <a:rPr lang="cs-CZ" dirty="0"/>
              <a:t> </a:t>
            </a:r>
            <a:r>
              <a:rPr lang="cs-CZ" dirty="0" err="1"/>
              <a:t>effect</a:t>
            </a:r>
            <a:r>
              <a:rPr lang="cs-CZ" dirty="0"/>
              <a:t> (on </a:t>
            </a:r>
            <a:r>
              <a:rPr lang="cs-CZ" dirty="0" err="1"/>
              <a:t>conductive</a:t>
            </a:r>
            <a:r>
              <a:rPr lang="cs-CZ" dirty="0"/>
              <a:t> </a:t>
            </a:r>
            <a:r>
              <a:rPr lang="cs-CZ" dirty="0" err="1"/>
              <a:t>tissue</a:t>
            </a:r>
            <a:r>
              <a:rPr lang="cs-CZ" dirty="0"/>
              <a:t>)</a:t>
            </a:r>
          </a:p>
          <a:p>
            <a:pPr marL="0" indent="0">
              <a:buNone/>
            </a:pPr>
            <a:r>
              <a:rPr lang="cs-CZ" dirty="0"/>
              <a:t> </a:t>
            </a:r>
          </a:p>
          <a:p>
            <a:endParaRPr lang="cs-CZ" dirty="0"/>
          </a:p>
        </p:txBody>
      </p:sp>
    </p:spTree>
    <p:extLst>
      <p:ext uri="{BB962C8B-B14F-4D97-AF65-F5344CB8AC3E}">
        <p14:creationId xmlns:p14="http://schemas.microsoft.com/office/powerpoint/2010/main" val="3122427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a:noAutofit/>
          </a:bodyPr>
          <a:lstStyle/>
          <a:p>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INTEGRATION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of</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regulation</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b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in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cardiovascular</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system</a:t>
            </a:r>
            <a:endParaRPr lang="cs-CZ" sz="3600" dirty="0">
              <a:solidFill>
                <a:srgbClr val="FF0000"/>
              </a:solidFill>
            </a:endParaRPr>
          </a:p>
        </p:txBody>
      </p:sp>
      <p:sp>
        <p:nvSpPr>
          <p:cNvPr id="3" name="Zástupný symbol pro obsah 2"/>
          <p:cNvSpPr>
            <a:spLocks noGrp="1"/>
          </p:cNvSpPr>
          <p:nvPr>
            <p:ph idx="1"/>
          </p:nvPr>
        </p:nvSpPr>
        <p:spPr>
          <a:xfrm>
            <a:off x="1524000" y="1556793"/>
            <a:ext cx="9144000" cy="4525963"/>
          </a:xfrm>
        </p:spPr>
        <p:txBody>
          <a:bodyPr>
            <a:normAutofit/>
          </a:bodyPr>
          <a:lstStyle/>
          <a:p>
            <a:pPr marL="0" indent="0">
              <a:buNone/>
            </a:pPr>
            <a:r>
              <a:rPr lang="cs-CZ" b="1" i="1" dirty="0" err="1"/>
              <a:t>Vasomotor</a:t>
            </a:r>
            <a:r>
              <a:rPr lang="cs-CZ" b="1" i="1" dirty="0"/>
              <a:t> centre </a:t>
            </a:r>
            <a:r>
              <a:rPr lang="cs-CZ" dirty="0"/>
              <a:t>(</a:t>
            </a:r>
            <a:r>
              <a:rPr lang="cs-CZ" dirty="0" err="1"/>
              <a:t>regulation</a:t>
            </a:r>
            <a:r>
              <a:rPr lang="cs-CZ" dirty="0"/>
              <a:t> </a:t>
            </a:r>
            <a:r>
              <a:rPr lang="cs-CZ" dirty="0" err="1"/>
              <a:t>for</a:t>
            </a:r>
            <a:r>
              <a:rPr lang="cs-CZ" dirty="0"/>
              <a:t> </a:t>
            </a:r>
            <a:r>
              <a:rPr lang="cs-CZ" dirty="0" err="1"/>
              <a:t>function</a:t>
            </a:r>
            <a:r>
              <a:rPr lang="cs-CZ" dirty="0"/>
              <a:t> </a:t>
            </a:r>
            <a:r>
              <a:rPr lang="cs-CZ" dirty="0" err="1"/>
              <a:t>of</a:t>
            </a:r>
            <a:r>
              <a:rPr lang="cs-CZ" dirty="0"/>
              <a:t> </a:t>
            </a:r>
            <a:r>
              <a:rPr lang="cs-CZ" dirty="0" err="1"/>
              <a:t>vessels</a:t>
            </a:r>
            <a:r>
              <a:rPr lang="cs-CZ" dirty="0"/>
              <a:t>)</a:t>
            </a:r>
          </a:p>
          <a:p>
            <a:pPr marL="0" indent="0">
              <a:buNone/>
            </a:pPr>
            <a:r>
              <a:rPr lang="cs-CZ" dirty="0"/>
              <a:t>Medula </a:t>
            </a:r>
            <a:r>
              <a:rPr lang="cs-CZ" dirty="0" err="1"/>
              <a:t>oblongata</a:t>
            </a:r>
            <a:endParaRPr lang="cs-CZ" dirty="0"/>
          </a:p>
          <a:p>
            <a:pPr>
              <a:buFont typeface="Wingdings" panose="05000000000000000000" pitchFamily="2" charset="2"/>
              <a:buChar char="ü"/>
            </a:pPr>
            <a:r>
              <a:rPr lang="cs-CZ" i="1" dirty="0"/>
              <a:t> </a:t>
            </a:r>
            <a:r>
              <a:rPr lang="cs-CZ" i="1" dirty="0" err="1"/>
              <a:t>presoric</a:t>
            </a:r>
            <a:r>
              <a:rPr lang="cs-CZ" i="1" dirty="0"/>
              <a:t> area</a:t>
            </a:r>
            <a:r>
              <a:rPr lang="cs-CZ" dirty="0"/>
              <a:t> (</a:t>
            </a:r>
            <a:r>
              <a:rPr lang="cs-CZ" dirty="0" err="1"/>
              <a:t>rostral</a:t>
            </a:r>
            <a:r>
              <a:rPr lang="cs-CZ" dirty="0"/>
              <a:t> and </a:t>
            </a:r>
            <a:r>
              <a:rPr lang="cs-CZ" dirty="0" err="1"/>
              <a:t>lateral</a:t>
            </a:r>
            <a:r>
              <a:rPr lang="cs-CZ" dirty="0"/>
              <a:t> part –</a:t>
            </a:r>
            <a:r>
              <a:rPr lang="cs-CZ" dirty="0" err="1"/>
              <a:t>vasoconstriction</a:t>
            </a:r>
            <a:r>
              <a:rPr lang="cs-CZ" dirty="0"/>
              <a:t> – </a:t>
            </a:r>
            <a:r>
              <a:rPr lang="cs-CZ" dirty="0" err="1"/>
              <a:t>increase</a:t>
            </a:r>
            <a:r>
              <a:rPr lang="cs-CZ" dirty="0"/>
              <a:t> </a:t>
            </a:r>
            <a:r>
              <a:rPr lang="cs-CZ" dirty="0" err="1"/>
              <a:t>blood</a:t>
            </a:r>
            <a:r>
              <a:rPr lang="cs-CZ" dirty="0"/>
              <a:t> </a:t>
            </a:r>
            <a:r>
              <a:rPr lang="cs-CZ" dirty="0" err="1"/>
              <a:t>pressure</a:t>
            </a:r>
            <a:endParaRPr lang="cs-CZ" dirty="0"/>
          </a:p>
          <a:p>
            <a:pPr>
              <a:buFont typeface="Wingdings" panose="05000000000000000000" pitchFamily="2" charset="2"/>
              <a:buChar char="ü"/>
            </a:pPr>
            <a:endParaRPr lang="cs-CZ" dirty="0"/>
          </a:p>
          <a:p>
            <a:pPr>
              <a:buFont typeface="Wingdings" panose="05000000000000000000" pitchFamily="2" charset="2"/>
              <a:buChar char="ü"/>
            </a:pPr>
            <a:r>
              <a:rPr lang="cs-CZ" i="1" dirty="0" err="1"/>
              <a:t>depresoric</a:t>
            </a:r>
            <a:r>
              <a:rPr lang="cs-CZ" i="1" dirty="0"/>
              <a:t> area</a:t>
            </a:r>
            <a:r>
              <a:rPr lang="cs-CZ" dirty="0"/>
              <a:t> (</a:t>
            </a:r>
            <a:r>
              <a:rPr lang="cs-CZ" dirty="0" err="1"/>
              <a:t>medio-caudalis</a:t>
            </a:r>
            <a:r>
              <a:rPr lang="cs-CZ" dirty="0"/>
              <a:t> part – </a:t>
            </a:r>
            <a:r>
              <a:rPr lang="cs-CZ" dirty="0" err="1"/>
              <a:t>vasodilatation</a:t>
            </a:r>
            <a:r>
              <a:rPr lang="cs-CZ" dirty="0"/>
              <a:t>, </a:t>
            </a:r>
            <a:r>
              <a:rPr lang="cs-CZ" dirty="0" err="1"/>
              <a:t>decrease</a:t>
            </a:r>
            <a:r>
              <a:rPr lang="cs-CZ" dirty="0"/>
              <a:t> </a:t>
            </a:r>
            <a:r>
              <a:rPr lang="cs-CZ" dirty="0" err="1"/>
              <a:t>of</a:t>
            </a:r>
            <a:r>
              <a:rPr lang="cs-CZ" dirty="0"/>
              <a:t> </a:t>
            </a:r>
            <a:r>
              <a:rPr lang="cs-CZ" dirty="0" err="1"/>
              <a:t>blood</a:t>
            </a:r>
            <a:r>
              <a:rPr lang="cs-CZ" dirty="0"/>
              <a:t> </a:t>
            </a:r>
            <a:r>
              <a:rPr lang="cs-CZ" dirty="0" err="1"/>
              <a:t>pressure</a:t>
            </a:r>
            <a:r>
              <a:rPr lang="cs-CZ" dirty="0"/>
              <a:t>)</a:t>
            </a:r>
          </a:p>
          <a:p>
            <a:endParaRPr lang="cs-CZ" dirty="0"/>
          </a:p>
        </p:txBody>
      </p:sp>
    </p:spTree>
    <p:extLst>
      <p:ext uri="{BB962C8B-B14F-4D97-AF65-F5344CB8AC3E}">
        <p14:creationId xmlns:p14="http://schemas.microsoft.com/office/powerpoint/2010/main" val="2576677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a:noAutofit/>
          </a:bodyPr>
          <a:lstStyle/>
          <a:p>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INTEGRATION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of</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regulation</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b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in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cardiovascular</a:t>
            </a:r>
            <a:r>
              <a:rPr lang="cs-CZ" sz="3600" b="1" spc="50" dirty="0">
                <a:ln w="1143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cs-CZ" sz="3600" b="1" spc="50" dirty="0" err="1">
                <a:ln w="11430"/>
                <a:solidFill>
                  <a:srgbClr val="FF0000"/>
                </a:solidFill>
                <a:effectLst>
                  <a:outerShdw blurRad="38100" dist="38100" dir="2700000" algn="tl">
                    <a:srgbClr val="000000">
                      <a:alpha val="43137"/>
                    </a:srgbClr>
                  </a:outerShdw>
                </a:effectLst>
                <a:latin typeface="Arial" pitchFamily="34" charset="0"/>
                <a:cs typeface="Arial" pitchFamily="34" charset="0"/>
              </a:rPr>
              <a:t>system</a:t>
            </a:r>
            <a:endParaRPr lang="cs-CZ" sz="3600" dirty="0">
              <a:solidFill>
                <a:srgbClr val="FF0000"/>
              </a:solidFill>
            </a:endParaRPr>
          </a:p>
        </p:txBody>
      </p:sp>
      <p:sp>
        <p:nvSpPr>
          <p:cNvPr id="3" name="Zástupný symbol pro obsah 2"/>
          <p:cNvSpPr>
            <a:spLocks noGrp="1"/>
          </p:cNvSpPr>
          <p:nvPr>
            <p:ph idx="1"/>
          </p:nvPr>
        </p:nvSpPr>
        <p:spPr>
          <a:xfrm>
            <a:off x="1775520" y="1556793"/>
            <a:ext cx="8784976" cy="4525963"/>
          </a:xfrm>
        </p:spPr>
        <p:txBody>
          <a:bodyPr/>
          <a:lstStyle/>
          <a:p>
            <a:endParaRPr lang="cs-CZ" dirty="0"/>
          </a:p>
          <a:p>
            <a:endParaRPr lang="cs-CZ" dirty="0"/>
          </a:p>
          <a:p>
            <a:r>
              <a:rPr lang="cs-CZ" dirty="0"/>
              <a:t>Influence by </a:t>
            </a:r>
            <a:r>
              <a:rPr lang="cs-CZ" dirty="0" err="1"/>
              <a:t>central</a:t>
            </a:r>
            <a:r>
              <a:rPr lang="cs-CZ" dirty="0"/>
              <a:t> </a:t>
            </a:r>
            <a:r>
              <a:rPr lang="cs-CZ" dirty="0" err="1"/>
              <a:t>nervous</a:t>
            </a:r>
            <a:r>
              <a:rPr lang="cs-CZ" dirty="0"/>
              <a:t> </a:t>
            </a:r>
            <a:r>
              <a:rPr lang="cs-CZ" dirty="0" err="1"/>
              <a:t>system</a:t>
            </a:r>
            <a:r>
              <a:rPr lang="cs-CZ" dirty="0"/>
              <a:t> </a:t>
            </a:r>
          </a:p>
          <a:p>
            <a:pPr lvl="1"/>
            <a:r>
              <a:rPr lang="cs-CZ" dirty="0"/>
              <a:t> </a:t>
            </a:r>
            <a:r>
              <a:rPr lang="cs-CZ" dirty="0" err="1"/>
              <a:t>cerebral</a:t>
            </a:r>
            <a:r>
              <a:rPr lang="cs-CZ" dirty="0"/>
              <a:t> </a:t>
            </a:r>
            <a:r>
              <a:rPr lang="cs-CZ" dirty="0" err="1"/>
              <a:t>cortex</a:t>
            </a:r>
            <a:endParaRPr lang="cs-CZ" dirty="0"/>
          </a:p>
          <a:p>
            <a:pPr lvl="1"/>
            <a:r>
              <a:rPr lang="cs-CZ" dirty="0"/>
              <a:t> </a:t>
            </a:r>
            <a:r>
              <a:rPr lang="cs-CZ" dirty="0" err="1"/>
              <a:t>limbic</a:t>
            </a:r>
            <a:r>
              <a:rPr lang="cs-CZ" dirty="0"/>
              <a:t> </a:t>
            </a:r>
            <a:r>
              <a:rPr lang="cs-CZ" dirty="0" err="1"/>
              <a:t>cortex</a:t>
            </a:r>
            <a:endParaRPr lang="cs-CZ" dirty="0"/>
          </a:p>
          <a:p>
            <a:pPr lvl="1"/>
            <a:r>
              <a:rPr lang="cs-CZ" dirty="0"/>
              <a:t> </a:t>
            </a:r>
            <a:r>
              <a:rPr lang="cs-CZ" dirty="0" err="1"/>
              <a:t>hypothalamus</a:t>
            </a:r>
            <a:endParaRPr lang="cs-CZ" dirty="0"/>
          </a:p>
        </p:txBody>
      </p:sp>
    </p:spTree>
    <p:extLst>
      <p:ext uri="{BB962C8B-B14F-4D97-AF65-F5344CB8AC3E}">
        <p14:creationId xmlns:p14="http://schemas.microsoft.com/office/powerpoint/2010/main" val="1589704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1900238" y="1504951"/>
            <a:ext cx="184150" cy="366713"/>
          </a:xfrm>
          <a:prstGeom prst="rect">
            <a:avLst/>
          </a:prstGeom>
          <a:noFill/>
          <a:ln w="9525">
            <a:noFill/>
            <a:miter lim="800000"/>
            <a:headEnd/>
            <a:tailEnd/>
          </a:ln>
          <a:effectLst/>
        </p:spPr>
        <p:txBody>
          <a:bodyPr wrap="none">
            <a:spAutoFit/>
          </a:bodyPr>
          <a:lstStyle/>
          <a:p>
            <a:pPr fontAlgn="base">
              <a:spcBef>
                <a:spcPct val="0"/>
              </a:spcBef>
              <a:spcAft>
                <a:spcPct val="0"/>
              </a:spcAft>
            </a:pPr>
            <a:endParaRPr lang="cs-CZ">
              <a:solidFill>
                <a:prstClr val="black"/>
              </a:solidFill>
              <a:latin typeface="Arial" pitchFamily="34" charset="0"/>
            </a:endParaRPr>
          </a:p>
        </p:txBody>
      </p:sp>
      <p:sp>
        <p:nvSpPr>
          <p:cNvPr id="57348" name="Text Box 4"/>
          <p:cNvSpPr txBox="1">
            <a:spLocks noChangeArrowheads="1"/>
          </p:cNvSpPr>
          <p:nvPr/>
        </p:nvSpPr>
        <p:spPr bwMode="auto">
          <a:xfrm>
            <a:off x="1774825" y="549276"/>
            <a:ext cx="6596678" cy="646331"/>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3600" b="1" dirty="0" err="1">
                <a:solidFill>
                  <a:srgbClr val="FF3300"/>
                </a:solidFill>
                <a:latin typeface="Arial" pitchFamily="34" charset="0"/>
              </a:rPr>
              <a:t>Regulation</a:t>
            </a:r>
            <a:r>
              <a:rPr lang="cs-CZ" sz="3600" b="1" dirty="0">
                <a:solidFill>
                  <a:srgbClr val="FF3300"/>
                </a:solidFill>
                <a:latin typeface="Arial" pitchFamily="34" charset="0"/>
              </a:rPr>
              <a:t> </a:t>
            </a:r>
            <a:r>
              <a:rPr lang="cs-CZ" sz="3600" b="1" dirty="0" err="1">
                <a:solidFill>
                  <a:srgbClr val="FF3300"/>
                </a:solidFill>
                <a:latin typeface="Arial" pitchFamily="34" charset="0"/>
              </a:rPr>
              <a:t>of</a:t>
            </a:r>
            <a:r>
              <a:rPr lang="cs-CZ" sz="3600" b="1" dirty="0">
                <a:solidFill>
                  <a:srgbClr val="FF3300"/>
                </a:solidFill>
                <a:latin typeface="Arial" pitchFamily="34" charset="0"/>
              </a:rPr>
              <a:t> </a:t>
            </a:r>
            <a:r>
              <a:rPr lang="cs-CZ" sz="3600" b="1" dirty="0" err="1">
                <a:solidFill>
                  <a:srgbClr val="FF3300"/>
                </a:solidFill>
                <a:latin typeface="Arial" pitchFamily="34" charset="0"/>
              </a:rPr>
              <a:t>blood</a:t>
            </a:r>
            <a:r>
              <a:rPr lang="cs-CZ" sz="3600" b="1" dirty="0">
                <a:solidFill>
                  <a:srgbClr val="FF3300"/>
                </a:solidFill>
                <a:latin typeface="Arial" pitchFamily="34" charset="0"/>
              </a:rPr>
              <a:t> </a:t>
            </a:r>
            <a:r>
              <a:rPr lang="cs-CZ" sz="3600" b="1" dirty="0" err="1">
                <a:solidFill>
                  <a:srgbClr val="FF3300"/>
                </a:solidFill>
                <a:latin typeface="Arial" pitchFamily="34" charset="0"/>
              </a:rPr>
              <a:t>pressure</a:t>
            </a:r>
            <a:endParaRPr lang="cs-CZ" dirty="0">
              <a:solidFill>
                <a:prstClr val="black"/>
              </a:solidFill>
              <a:latin typeface="Arial" pitchFamily="34" charset="0"/>
            </a:endParaRPr>
          </a:p>
        </p:txBody>
      </p:sp>
      <p:sp>
        <p:nvSpPr>
          <p:cNvPr id="57349" name="Text Box 5"/>
          <p:cNvSpPr txBox="1">
            <a:spLocks noChangeArrowheads="1"/>
          </p:cNvSpPr>
          <p:nvPr/>
        </p:nvSpPr>
        <p:spPr bwMode="auto">
          <a:xfrm>
            <a:off x="2063750" y="1412876"/>
            <a:ext cx="8619924" cy="4585871"/>
          </a:xfrm>
          <a:prstGeom prst="rect">
            <a:avLst/>
          </a:prstGeom>
          <a:noFill/>
          <a:ln w="9525">
            <a:noFill/>
            <a:miter lim="800000"/>
            <a:headEnd/>
            <a:tailEnd/>
          </a:ln>
          <a:effectLst/>
        </p:spPr>
        <p:txBody>
          <a:bodyPr wrap="none">
            <a:spAutoFit/>
          </a:bodyPr>
          <a:lstStyle/>
          <a:p>
            <a:pPr fontAlgn="base">
              <a:spcBef>
                <a:spcPct val="0"/>
              </a:spcBef>
              <a:spcAft>
                <a:spcPct val="0"/>
              </a:spcAft>
            </a:pPr>
            <a:r>
              <a:rPr lang="cs-CZ" sz="2800" dirty="0" err="1">
                <a:solidFill>
                  <a:srgbClr val="FF0000"/>
                </a:solidFill>
              </a:rPr>
              <a:t>Short</a:t>
            </a:r>
            <a:r>
              <a:rPr lang="cs-CZ" sz="2800" dirty="0">
                <a:solidFill>
                  <a:srgbClr val="FF0000"/>
                </a:solidFill>
              </a:rPr>
              <a:t> - term </a:t>
            </a:r>
            <a:r>
              <a:rPr lang="cs-CZ" sz="2800" dirty="0" err="1">
                <a:solidFill>
                  <a:srgbClr val="FF0000"/>
                </a:solidFill>
              </a:rPr>
              <a:t>regulation</a:t>
            </a:r>
            <a:endParaRPr lang="cs-CZ" sz="2800" dirty="0">
              <a:solidFill>
                <a:srgbClr val="FF0000"/>
              </a:solidFill>
            </a:endParaRPr>
          </a:p>
          <a:p>
            <a:pPr fontAlgn="base">
              <a:spcBef>
                <a:spcPct val="0"/>
              </a:spcBef>
              <a:spcAft>
                <a:spcPct val="0"/>
              </a:spcAft>
            </a:pPr>
            <a:r>
              <a:rPr lang="cs-CZ" sz="2800" dirty="0">
                <a:solidFill>
                  <a:srgbClr val="FF0000"/>
                </a:solidFill>
              </a:rPr>
              <a:t>   -  </a:t>
            </a:r>
            <a:r>
              <a:rPr lang="cs-CZ" sz="2800" dirty="0" err="1">
                <a:solidFill>
                  <a:srgbClr val="FF0000"/>
                </a:solidFill>
              </a:rPr>
              <a:t>baroreflex</a:t>
            </a:r>
            <a:endParaRPr lang="cs-CZ" sz="2800" dirty="0">
              <a:solidFill>
                <a:srgbClr val="FF0000"/>
              </a:solidFill>
            </a:endParaRPr>
          </a:p>
          <a:p>
            <a:pPr fontAlgn="base">
              <a:spcBef>
                <a:spcPct val="0"/>
              </a:spcBef>
              <a:spcAft>
                <a:spcPct val="0"/>
              </a:spcAft>
            </a:pPr>
            <a:endParaRPr lang="cs-CZ" sz="2800" dirty="0">
              <a:solidFill>
                <a:srgbClr val="FF0000"/>
              </a:solidFill>
            </a:endParaRPr>
          </a:p>
          <a:p>
            <a:pPr fontAlgn="base">
              <a:spcBef>
                <a:spcPct val="0"/>
              </a:spcBef>
              <a:spcAft>
                <a:spcPct val="0"/>
              </a:spcAft>
            </a:pPr>
            <a:r>
              <a:rPr lang="cs-CZ" sz="2800" dirty="0" err="1">
                <a:solidFill>
                  <a:srgbClr val="FF0000"/>
                </a:solidFill>
              </a:rPr>
              <a:t>Middle</a:t>
            </a:r>
            <a:r>
              <a:rPr lang="cs-CZ" sz="2800" dirty="0">
                <a:solidFill>
                  <a:srgbClr val="FF0000"/>
                </a:solidFill>
              </a:rPr>
              <a:t> - term </a:t>
            </a:r>
            <a:r>
              <a:rPr lang="cs-CZ" sz="2800" dirty="0" err="1">
                <a:solidFill>
                  <a:srgbClr val="FF0000"/>
                </a:solidFill>
              </a:rPr>
              <a:t>regulation</a:t>
            </a:r>
            <a:endParaRPr lang="cs-CZ" sz="2800" dirty="0">
              <a:solidFill>
                <a:srgbClr val="FF0000"/>
              </a:solidFill>
            </a:endParaRPr>
          </a:p>
          <a:p>
            <a:pPr fontAlgn="base">
              <a:spcBef>
                <a:spcPct val="0"/>
              </a:spcBef>
              <a:spcAft>
                <a:spcPct val="0"/>
              </a:spcAft>
            </a:pPr>
            <a:r>
              <a:rPr lang="cs-CZ" sz="2800" dirty="0">
                <a:solidFill>
                  <a:srgbClr val="FF0000"/>
                </a:solidFill>
              </a:rPr>
              <a:t>  -  </a:t>
            </a:r>
            <a:r>
              <a:rPr lang="cs-CZ" sz="2800" dirty="0" err="1">
                <a:solidFill>
                  <a:srgbClr val="FF0000"/>
                </a:solidFill>
              </a:rPr>
              <a:t>humorals</a:t>
            </a:r>
            <a:r>
              <a:rPr lang="cs-CZ" sz="2800" dirty="0">
                <a:solidFill>
                  <a:srgbClr val="FF0000"/>
                </a:solidFill>
              </a:rPr>
              <a:t> </a:t>
            </a:r>
            <a:r>
              <a:rPr lang="cs-CZ" sz="2800" dirty="0" err="1">
                <a:solidFill>
                  <a:srgbClr val="FF0000"/>
                </a:solidFill>
              </a:rPr>
              <a:t>regulation</a:t>
            </a:r>
            <a:endParaRPr lang="cs-CZ" sz="2800" dirty="0">
              <a:solidFill>
                <a:srgbClr val="FF0000"/>
              </a:solidFill>
            </a:endParaRPr>
          </a:p>
          <a:p>
            <a:pPr fontAlgn="base">
              <a:spcBef>
                <a:spcPct val="0"/>
              </a:spcBef>
              <a:spcAft>
                <a:spcPct val="0"/>
              </a:spcAft>
              <a:buFontTx/>
              <a:buChar char="•"/>
            </a:pPr>
            <a:r>
              <a:rPr lang="cs-CZ" sz="2400" dirty="0">
                <a:solidFill>
                  <a:prstClr val="black"/>
                </a:solidFill>
              </a:rPr>
              <a:t> </a:t>
            </a:r>
            <a:r>
              <a:rPr lang="cs-CZ" sz="2400" dirty="0" err="1">
                <a:solidFill>
                  <a:prstClr val="black"/>
                </a:solidFill>
              </a:rPr>
              <a:t>sympathetic</a:t>
            </a:r>
            <a:r>
              <a:rPr lang="cs-CZ" sz="2400" dirty="0">
                <a:solidFill>
                  <a:prstClr val="black"/>
                </a:solidFill>
              </a:rPr>
              <a:t> - </a:t>
            </a:r>
            <a:r>
              <a:rPr lang="cs-CZ" sz="2400" dirty="0" err="1">
                <a:solidFill>
                  <a:prstClr val="black"/>
                </a:solidFill>
              </a:rPr>
              <a:t>catecholamines</a:t>
            </a:r>
            <a:endParaRPr lang="cs-CZ" sz="2400" dirty="0">
              <a:solidFill>
                <a:prstClr val="black"/>
              </a:solidFill>
            </a:endParaRPr>
          </a:p>
          <a:p>
            <a:pPr fontAlgn="base">
              <a:spcBef>
                <a:spcPct val="0"/>
              </a:spcBef>
              <a:spcAft>
                <a:spcPct val="0"/>
              </a:spcAft>
              <a:buFontTx/>
              <a:buChar char="•"/>
            </a:pPr>
            <a:r>
              <a:rPr lang="cs-CZ" sz="2400" dirty="0">
                <a:solidFill>
                  <a:prstClr val="black"/>
                </a:solidFill>
              </a:rPr>
              <a:t> RAAS (</a:t>
            </a:r>
            <a:r>
              <a:rPr lang="cs-CZ" sz="2400" dirty="0" err="1">
                <a:solidFill>
                  <a:prstClr val="black"/>
                </a:solidFill>
              </a:rPr>
              <a:t>decrease</a:t>
            </a:r>
            <a:r>
              <a:rPr lang="cs-CZ" sz="2400" dirty="0">
                <a:solidFill>
                  <a:prstClr val="black"/>
                </a:solidFill>
              </a:rPr>
              <a:t> </a:t>
            </a:r>
            <a:r>
              <a:rPr lang="cs-CZ" sz="2400" dirty="0" err="1">
                <a:solidFill>
                  <a:prstClr val="black"/>
                </a:solidFill>
              </a:rPr>
              <a:t>perfusion</a:t>
            </a:r>
            <a:r>
              <a:rPr lang="cs-CZ" sz="2400" dirty="0">
                <a:solidFill>
                  <a:prstClr val="black"/>
                </a:solidFill>
              </a:rPr>
              <a:t> </a:t>
            </a:r>
            <a:r>
              <a:rPr lang="cs-CZ" sz="2400" dirty="0" err="1">
                <a:solidFill>
                  <a:prstClr val="black"/>
                </a:solidFill>
              </a:rPr>
              <a:t>pressure</a:t>
            </a:r>
            <a:r>
              <a:rPr lang="cs-CZ" sz="2400" dirty="0">
                <a:solidFill>
                  <a:prstClr val="black"/>
                </a:solidFill>
              </a:rPr>
              <a:t> in </a:t>
            </a:r>
            <a:r>
              <a:rPr lang="cs-CZ" sz="2400" dirty="0" err="1">
                <a:solidFill>
                  <a:prstClr val="black"/>
                </a:solidFill>
              </a:rPr>
              <a:t>kidney</a:t>
            </a:r>
            <a:r>
              <a:rPr lang="cs-CZ" sz="2400" dirty="0">
                <a:solidFill>
                  <a:prstClr val="black"/>
                </a:solidFill>
              </a:rPr>
              <a:t> – </a:t>
            </a:r>
            <a:r>
              <a:rPr lang="cs-CZ" sz="2400" dirty="0" err="1">
                <a:solidFill>
                  <a:prstClr val="black"/>
                </a:solidFill>
              </a:rPr>
              <a:t>secretion</a:t>
            </a:r>
            <a:r>
              <a:rPr lang="cs-CZ" sz="2400" dirty="0">
                <a:solidFill>
                  <a:prstClr val="black"/>
                </a:solidFill>
              </a:rPr>
              <a:t> </a:t>
            </a:r>
            <a:r>
              <a:rPr lang="cs-CZ" sz="2400" dirty="0" err="1">
                <a:solidFill>
                  <a:prstClr val="black"/>
                </a:solidFill>
              </a:rPr>
              <a:t>of</a:t>
            </a:r>
            <a:r>
              <a:rPr lang="cs-CZ" sz="2400" dirty="0">
                <a:solidFill>
                  <a:prstClr val="black"/>
                </a:solidFill>
              </a:rPr>
              <a:t> renin) </a:t>
            </a:r>
          </a:p>
          <a:p>
            <a:pPr fontAlgn="base">
              <a:spcBef>
                <a:spcPct val="0"/>
              </a:spcBef>
              <a:spcAft>
                <a:spcPct val="0"/>
              </a:spcAft>
              <a:buFontTx/>
              <a:buChar char="•"/>
            </a:pPr>
            <a:r>
              <a:rPr lang="cs-CZ" sz="2400" dirty="0">
                <a:solidFill>
                  <a:prstClr val="black"/>
                </a:solidFill>
              </a:rPr>
              <a:t> ADH</a:t>
            </a:r>
          </a:p>
          <a:p>
            <a:pPr fontAlgn="base">
              <a:spcBef>
                <a:spcPct val="0"/>
              </a:spcBef>
              <a:spcAft>
                <a:spcPct val="0"/>
              </a:spcAft>
            </a:pPr>
            <a:endParaRPr lang="cs-CZ" sz="2400" dirty="0">
              <a:solidFill>
                <a:prstClr val="black"/>
              </a:solidFill>
            </a:endParaRPr>
          </a:p>
          <a:p>
            <a:pPr fontAlgn="base">
              <a:spcBef>
                <a:spcPct val="0"/>
              </a:spcBef>
              <a:spcAft>
                <a:spcPct val="0"/>
              </a:spcAft>
            </a:pPr>
            <a:r>
              <a:rPr lang="cs-CZ" sz="2800" dirty="0" err="1">
                <a:solidFill>
                  <a:srgbClr val="FF0000"/>
                </a:solidFill>
              </a:rPr>
              <a:t>Long</a:t>
            </a:r>
            <a:r>
              <a:rPr lang="cs-CZ" sz="2800" dirty="0">
                <a:solidFill>
                  <a:srgbClr val="FF0000"/>
                </a:solidFill>
              </a:rPr>
              <a:t> – term </a:t>
            </a:r>
            <a:r>
              <a:rPr lang="cs-CZ" sz="2800" dirty="0" err="1">
                <a:solidFill>
                  <a:srgbClr val="FF0000"/>
                </a:solidFill>
              </a:rPr>
              <a:t>regulation</a:t>
            </a:r>
            <a:endParaRPr lang="cs-CZ" sz="2800" dirty="0">
              <a:solidFill>
                <a:srgbClr val="FF0000"/>
              </a:solidFill>
            </a:endParaRPr>
          </a:p>
          <a:p>
            <a:pPr fontAlgn="base">
              <a:spcBef>
                <a:spcPct val="0"/>
              </a:spcBef>
              <a:spcAft>
                <a:spcPct val="0"/>
              </a:spcAft>
            </a:pPr>
            <a:r>
              <a:rPr lang="cs-CZ" sz="2800" dirty="0">
                <a:solidFill>
                  <a:srgbClr val="FF0000"/>
                </a:solidFill>
              </a:rPr>
              <a:t>  -  </a:t>
            </a:r>
            <a:r>
              <a:rPr lang="cs-CZ" sz="2800" dirty="0" err="1">
                <a:solidFill>
                  <a:srgbClr val="FF0000"/>
                </a:solidFill>
              </a:rPr>
              <a:t>kidney</a:t>
            </a:r>
            <a:r>
              <a:rPr lang="cs-CZ" sz="2800" dirty="0">
                <a:solidFill>
                  <a:srgbClr val="FF0000"/>
                </a:solidFill>
              </a:rPr>
              <a:t> </a:t>
            </a:r>
            <a:r>
              <a:rPr lang="cs-CZ" sz="2800" dirty="0" err="1">
                <a:solidFill>
                  <a:srgbClr val="FF0000"/>
                </a:solidFill>
              </a:rPr>
              <a:t>regulation</a:t>
            </a:r>
            <a:r>
              <a:rPr lang="cs-CZ" dirty="0">
                <a:solidFill>
                  <a:srgbClr val="FF0000"/>
                </a:solidFill>
              </a:rPr>
              <a:t> </a:t>
            </a:r>
          </a:p>
        </p:txBody>
      </p:sp>
    </p:spTree>
    <p:extLst>
      <p:ext uri="{BB962C8B-B14F-4D97-AF65-F5344CB8AC3E}">
        <p14:creationId xmlns:p14="http://schemas.microsoft.com/office/powerpoint/2010/main" val="427968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838200" y="1115367"/>
            <a:ext cx="10515600" cy="5061596"/>
          </a:xfrm>
        </p:spPr>
        <p:txBody>
          <a:bodyPr>
            <a:normAutofit/>
          </a:bodyPr>
          <a:lstStyle/>
          <a:p>
            <a:pPr eaLnBrk="1" hangingPunct="1">
              <a:defRPr/>
            </a:pP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(BP) – </a:t>
            </a:r>
            <a:r>
              <a:rPr lang="cs-CZ" b="1" dirty="0" err="1">
                <a:solidFill>
                  <a:srgbClr val="FF0000"/>
                </a:solidFill>
              </a:rPr>
              <a:t>pressure</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blood</a:t>
            </a:r>
            <a:r>
              <a:rPr lang="cs-CZ" b="1" dirty="0">
                <a:solidFill>
                  <a:srgbClr val="FF0000"/>
                </a:solidFill>
              </a:rPr>
              <a:t> to </a:t>
            </a:r>
            <a:r>
              <a:rPr lang="cs-CZ" b="1" dirty="0" err="1">
                <a:solidFill>
                  <a:srgbClr val="FF0000"/>
                </a:solidFill>
              </a:rPr>
              <a:t>the</a:t>
            </a:r>
            <a:r>
              <a:rPr lang="cs-CZ" b="1" dirty="0">
                <a:solidFill>
                  <a:srgbClr val="FF0000"/>
                </a:solidFill>
              </a:rPr>
              <a:t> </a:t>
            </a:r>
            <a:r>
              <a:rPr lang="cs-CZ" b="1" dirty="0" err="1">
                <a:solidFill>
                  <a:srgbClr val="FF0000"/>
                </a:solidFill>
              </a:rPr>
              <a:t>wall</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the</a:t>
            </a:r>
            <a:r>
              <a:rPr lang="cs-CZ" b="1" dirty="0">
                <a:solidFill>
                  <a:srgbClr val="FF0000"/>
                </a:solidFill>
              </a:rPr>
              <a:t> </a:t>
            </a:r>
            <a:r>
              <a:rPr lang="cs-CZ" b="1" dirty="0" err="1">
                <a:solidFill>
                  <a:srgbClr val="FF0000"/>
                </a:solidFill>
              </a:rPr>
              <a:t>vessels</a:t>
            </a:r>
            <a:endParaRPr lang="cs-CZ" b="1" dirty="0">
              <a:solidFill>
                <a:srgbClr val="FF0000"/>
              </a:solidFill>
            </a:endParaRPr>
          </a:p>
          <a:p>
            <a:pPr eaLnBrk="1" hangingPunct="1">
              <a:defRPr/>
            </a:pPr>
            <a:endParaRPr lang="cs-CZ" b="1" dirty="0">
              <a:solidFill>
                <a:srgbClr val="FF0000"/>
              </a:solidFill>
            </a:endParaRPr>
          </a:p>
          <a:p>
            <a:pPr eaLnBrk="1" hangingPunct="1">
              <a:defRPr/>
            </a:pPr>
            <a:r>
              <a:rPr lang="cs-CZ" b="1" dirty="0" err="1">
                <a:solidFill>
                  <a:srgbClr val="FF0000"/>
                </a:solidFill>
              </a:rPr>
              <a:t>Systolic</a:t>
            </a:r>
            <a:r>
              <a:rPr lang="cs-CZ" b="1" dirty="0">
                <a:solidFill>
                  <a:srgbClr val="FF0000"/>
                </a:solidFill>
              </a:rPr>
              <a:t> BP, </a:t>
            </a:r>
            <a:r>
              <a:rPr lang="cs-CZ" b="1" dirty="0" err="1">
                <a:solidFill>
                  <a:srgbClr val="FF0000"/>
                </a:solidFill>
              </a:rPr>
              <a:t>diastolic</a:t>
            </a:r>
            <a:r>
              <a:rPr lang="cs-CZ" b="1" dirty="0">
                <a:solidFill>
                  <a:srgbClr val="FF0000"/>
                </a:solidFill>
              </a:rPr>
              <a:t> </a:t>
            </a:r>
            <a:r>
              <a:rPr lang="cs-CZ" sz="2400" b="1" dirty="0">
                <a:solidFill>
                  <a:srgbClr val="FF0000"/>
                </a:solidFill>
              </a:rPr>
              <a:t>BP, pulse </a:t>
            </a:r>
            <a:r>
              <a:rPr lang="cs-CZ" sz="2400" b="1" dirty="0" err="1">
                <a:solidFill>
                  <a:srgbClr val="FF0000"/>
                </a:solidFill>
              </a:rPr>
              <a:t>pressure</a:t>
            </a:r>
            <a:r>
              <a:rPr lang="cs-CZ" sz="2400" b="1" dirty="0">
                <a:solidFill>
                  <a:srgbClr val="FF0000"/>
                </a:solidFill>
              </a:rPr>
              <a:t>, </a:t>
            </a:r>
            <a:r>
              <a:rPr lang="cs-CZ" sz="2400" b="1" dirty="0" err="1">
                <a:solidFill>
                  <a:srgbClr val="FF0000"/>
                </a:solidFill>
              </a:rPr>
              <a:t>mean</a:t>
            </a:r>
            <a:r>
              <a:rPr lang="cs-CZ" sz="2400" b="1" dirty="0">
                <a:solidFill>
                  <a:srgbClr val="FF0000"/>
                </a:solidFill>
              </a:rPr>
              <a:t> </a:t>
            </a:r>
            <a:r>
              <a:rPr lang="cs-CZ" sz="2400" b="1" dirty="0" err="1">
                <a:solidFill>
                  <a:srgbClr val="FF0000"/>
                </a:solidFill>
              </a:rPr>
              <a:t>arterial</a:t>
            </a:r>
            <a:r>
              <a:rPr lang="cs-CZ" sz="2400" b="1" dirty="0">
                <a:solidFill>
                  <a:srgbClr val="FF0000"/>
                </a:solidFill>
              </a:rPr>
              <a:t> </a:t>
            </a:r>
            <a:r>
              <a:rPr lang="cs-CZ" sz="2400" b="1" dirty="0" err="1">
                <a:solidFill>
                  <a:srgbClr val="FF0000"/>
                </a:solidFill>
              </a:rPr>
              <a:t>pressure</a:t>
            </a:r>
            <a:r>
              <a:rPr lang="cs-CZ" sz="2400" b="1" dirty="0">
                <a:solidFill>
                  <a:srgbClr val="FF0000"/>
                </a:solidFill>
              </a:rPr>
              <a:t> (MAP)</a:t>
            </a:r>
          </a:p>
          <a:p>
            <a:pPr eaLnBrk="1" hangingPunct="1">
              <a:buFontTx/>
              <a:buNone/>
              <a:defRPr/>
            </a:pPr>
            <a:endParaRPr lang="cs-CZ" sz="2400" b="1" dirty="0">
              <a:solidFill>
                <a:srgbClr val="FF0000"/>
              </a:solidFill>
              <a:effectLst>
                <a:outerShdw blurRad="38100" dist="38100" dir="2700000" algn="tl">
                  <a:srgbClr val="000000"/>
                </a:outerShdw>
              </a:effectLst>
            </a:endParaRPr>
          </a:p>
          <a:p>
            <a:pPr eaLnBrk="1" hangingPunct="1">
              <a:buFontTx/>
              <a:buNone/>
              <a:defRPr/>
            </a:pPr>
            <a:r>
              <a:rPr lang="cs-CZ" b="1" dirty="0">
                <a:solidFill>
                  <a:srgbClr val="FF0000"/>
                </a:solidFill>
                <a:effectLst>
                  <a:outerShdw blurRad="38100" dist="38100" dir="2700000" algn="tl">
                    <a:srgbClr val="000000"/>
                  </a:outerShdw>
                </a:effectLst>
              </a:rPr>
              <a:t>BP = CO x R</a:t>
            </a:r>
            <a:r>
              <a:rPr lang="cs-CZ" b="1" dirty="0">
                <a:solidFill>
                  <a:srgbClr val="FF0000"/>
                </a:solidFill>
              </a:rPr>
              <a:t>      CO – </a:t>
            </a:r>
            <a:r>
              <a:rPr lang="cs-CZ" b="1" dirty="0" err="1">
                <a:solidFill>
                  <a:srgbClr val="FF0000"/>
                </a:solidFill>
              </a:rPr>
              <a:t>cardiac</a:t>
            </a:r>
            <a:r>
              <a:rPr lang="cs-CZ" b="1" dirty="0">
                <a:solidFill>
                  <a:srgbClr val="FF0000"/>
                </a:solidFill>
              </a:rPr>
              <a:t> output, R – </a:t>
            </a:r>
            <a:r>
              <a:rPr lang="cs-CZ" b="1" dirty="0" err="1">
                <a:solidFill>
                  <a:srgbClr val="FF0000"/>
                </a:solidFill>
              </a:rPr>
              <a:t>resistance</a:t>
            </a:r>
            <a:r>
              <a:rPr lang="cs-CZ" b="1" dirty="0">
                <a:solidFill>
                  <a:srgbClr val="FF0000"/>
                </a:solidFill>
              </a:rPr>
              <a:t> </a:t>
            </a:r>
          </a:p>
          <a:p>
            <a:pPr eaLnBrk="1" hangingPunct="1">
              <a:buFontTx/>
              <a:buNone/>
              <a:defRPr/>
            </a:pPr>
            <a:endParaRPr lang="cs-CZ" sz="2400" b="1" dirty="0">
              <a:solidFill>
                <a:srgbClr val="FF0000"/>
              </a:solidFill>
            </a:endParaRPr>
          </a:p>
          <a:p>
            <a:pPr eaLnBrk="1" hangingPunct="1">
              <a:buFontTx/>
              <a:buNone/>
              <a:defRPr/>
            </a:pPr>
            <a:r>
              <a:rPr lang="cs-CZ" b="1" dirty="0">
                <a:solidFill>
                  <a:srgbClr val="FF0000"/>
                </a:solidFill>
                <a:effectLst>
                  <a:outerShdw blurRad="38100" dist="38100" dir="2700000" algn="tl">
                    <a:srgbClr val="000000"/>
                  </a:outerShdw>
                </a:effectLst>
              </a:rPr>
              <a:t>CO = SV x HR</a:t>
            </a:r>
            <a:r>
              <a:rPr lang="cs-CZ" b="1" dirty="0">
                <a:solidFill>
                  <a:srgbClr val="FF0000"/>
                </a:solidFill>
              </a:rPr>
              <a:t>    SV – </a:t>
            </a:r>
            <a:r>
              <a:rPr lang="cs-CZ" b="1" dirty="0" err="1">
                <a:solidFill>
                  <a:srgbClr val="FF0000"/>
                </a:solidFill>
              </a:rPr>
              <a:t>stroke</a:t>
            </a:r>
            <a:r>
              <a:rPr lang="cs-CZ" b="1" dirty="0">
                <a:solidFill>
                  <a:srgbClr val="FF0000"/>
                </a:solidFill>
              </a:rPr>
              <a:t> </a:t>
            </a:r>
            <a:r>
              <a:rPr lang="cs-CZ" b="1" dirty="0" err="1">
                <a:solidFill>
                  <a:srgbClr val="FF0000"/>
                </a:solidFill>
              </a:rPr>
              <a:t>volume</a:t>
            </a:r>
            <a:r>
              <a:rPr lang="cs-CZ" b="1" dirty="0">
                <a:solidFill>
                  <a:srgbClr val="FF0000"/>
                </a:solidFill>
              </a:rPr>
              <a:t>, HR – </a:t>
            </a:r>
            <a:r>
              <a:rPr lang="cs-CZ" b="1" dirty="0" err="1">
                <a:solidFill>
                  <a:srgbClr val="FF0000"/>
                </a:solidFill>
              </a:rPr>
              <a:t>heart</a:t>
            </a:r>
            <a:r>
              <a:rPr lang="cs-CZ" b="1" dirty="0">
                <a:solidFill>
                  <a:srgbClr val="FF0000"/>
                </a:solidFill>
              </a:rPr>
              <a:t> </a:t>
            </a:r>
            <a:r>
              <a:rPr lang="cs-CZ" b="1" dirty="0" err="1">
                <a:solidFill>
                  <a:srgbClr val="FF0000"/>
                </a:solidFill>
              </a:rPr>
              <a:t>rate</a:t>
            </a:r>
            <a:endParaRPr lang="cs-CZ" b="1" dirty="0">
              <a:solidFill>
                <a:srgbClr val="FF0000"/>
              </a:solidFill>
            </a:endParaRPr>
          </a:p>
          <a:p>
            <a:pPr eaLnBrk="1" hangingPunct="1">
              <a:buFontTx/>
              <a:buNone/>
              <a:defRPr/>
            </a:pPr>
            <a:r>
              <a:rPr lang="cs-CZ" sz="2400" b="1" dirty="0">
                <a:solidFill>
                  <a:schemeClr val="accent2"/>
                </a:solidFill>
              </a:rPr>
              <a:t>                              </a:t>
            </a:r>
          </a:p>
        </p:txBody>
      </p:sp>
    </p:spTree>
    <p:extLst>
      <p:ext uri="{BB962C8B-B14F-4D97-AF65-F5344CB8AC3E}">
        <p14:creationId xmlns:p14="http://schemas.microsoft.com/office/powerpoint/2010/main" val="684220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904042" y="44625"/>
            <a:ext cx="2383922"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3200" b="1" dirty="0">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BAROREFLEX</a:t>
            </a:r>
            <a:endParaRPr lang="cs-CZ" sz="2800" b="1" u="sng" dirty="0">
              <a:ln w="11430"/>
              <a:gradFill>
                <a:gsLst>
                  <a:gs pos="0">
                    <a:srgbClr val="8C0000"/>
                  </a:gs>
                  <a:gs pos="25000">
                    <a:srgbClr val="8C0000"/>
                  </a:gs>
                  <a:gs pos="50000">
                    <a:srgbClr val="8C0000"/>
                  </a:gs>
                  <a:gs pos="75000">
                    <a:srgbClr val="8C0000"/>
                  </a:gs>
                  <a:gs pos="100000">
                    <a:srgbClr val="8C0000"/>
                  </a:gs>
                </a:gsLst>
                <a:lin ang="5400000"/>
              </a:gradFill>
              <a:effectLst>
                <a:outerShdw blurRad="80000" dist="40000" dir="5040000" algn="tl">
                  <a:srgbClr val="000000">
                    <a:alpha val="30000"/>
                  </a:srgbClr>
                </a:outerShdw>
              </a:effectLst>
            </a:endParaRPr>
          </a:p>
        </p:txBody>
      </p:sp>
      <p:sp>
        <p:nvSpPr>
          <p:cNvPr id="3" name="TextovéPole 2"/>
          <p:cNvSpPr txBox="1"/>
          <p:nvPr/>
        </p:nvSpPr>
        <p:spPr>
          <a:xfrm>
            <a:off x="4988914" y="5842338"/>
            <a:ext cx="2383922" cy="584775"/>
          </a:xfrm>
          <a:prstGeom prst="rect">
            <a:avLst/>
          </a:prstGeom>
          <a:noFill/>
        </p:spPr>
        <p:txBody>
          <a:bodyPr wrap="none" rtlCol="0">
            <a:spAutoFit/>
            <a:scene3d>
              <a:camera prst="orthographicFront"/>
              <a:lightRig rig="glow" dir="tl">
                <a:rot lat="0" lon="0" rev="5400000"/>
              </a:lightRig>
            </a:scene3d>
            <a:sp3d contourW="12700">
              <a:bevelT w="25400" h="25400"/>
              <a:contourClr>
                <a:srgbClr val="3C82D7"/>
              </a:contourClr>
            </a:sp3d>
          </a:bodyPr>
          <a:lstStyle>
            <a:defPPr>
              <a:defRPr lang="cs-CZ"/>
            </a:defPPr>
            <a:lvl1pPr algn="ctr">
              <a:defRPr sz="5400" b="1">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defRPr>
            </a:lvl1pPr>
          </a:lstStyle>
          <a:p>
            <a:r>
              <a:rPr lang="cs-CZ" sz="3200" dirty="0">
                <a:gradFill>
                  <a:gsLst>
                    <a:gs pos="0">
                      <a:srgbClr val="0000C0"/>
                    </a:gs>
                    <a:gs pos="25000">
                      <a:srgbClr val="0000C0"/>
                    </a:gs>
                    <a:gs pos="50000">
                      <a:srgbClr val="0000C0"/>
                    </a:gs>
                    <a:gs pos="75000">
                      <a:srgbClr val="0000C0"/>
                    </a:gs>
                    <a:gs pos="100000">
                      <a:srgbClr val="0000C0"/>
                    </a:gs>
                  </a:gsLst>
                  <a:lin ang="5400000"/>
                </a:gradFill>
              </a:rPr>
              <a:t>BAROREFLEX</a:t>
            </a:r>
            <a:endParaRPr lang="en-US" sz="2800" u="sng" dirty="0">
              <a:gradFill>
                <a:gsLst>
                  <a:gs pos="0">
                    <a:srgbClr val="0000C0"/>
                  </a:gs>
                  <a:gs pos="25000">
                    <a:srgbClr val="0000C0"/>
                  </a:gs>
                  <a:gs pos="50000">
                    <a:srgbClr val="0000C0"/>
                  </a:gs>
                  <a:gs pos="75000">
                    <a:srgbClr val="0000C0"/>
                  </a:gs>
                  <a:gs pos="100000">
                    <a:srgbClr val="0000C0"/>
                  </a:gs>
                </a:gsLst>
                <a:lin ang="5400000"/>
              </a:gradFill>
            </a:endParaRPr>
          </a:p>
        </p:txBody>
      </p:sp>
      <p:graphicFrame>
        <p:nvGraphicFramePr>
          <p:cNvPr id="6" name="Object 4"/>
          <p:cNvGraphicFramePr>
            <a:graphicFrameLocks noChangeAspect="1"/>
          </p:cNvGraphicFramePr>
          <p:nvPr/>
        </p:nvGraphicFramePr>
        <p:xfrm>
          <a:off x="5087938" y="1773239"/>
          <a:ext cx="2646362" cy="3240087"/>
        </p:xfrm>
        <a:graphic>
          <a:graphicData uri="http://schemas.openxmlformats.org/presentationml/2006/ole">
            <mc:AlternateContent xmlns:mc="http://schemas.openxmlformats.org/markup-compatibility/2006">
              <mc:Choice xmlns:v="urn:schemas-microsoft-com:vml" Requires="v">
                <p:oleObj spid="_x0000_s1039" name="CorelDRAW" r:id="rId3" imgW="1817280" imgH="2255400" progId="CorelDraw.Graphic.12">
                  <p:embed/>
                </p:oleObj>
              </mc:Choice>
              <mc:Fallback>
                <p:oleObj name="CorelDRAW" r:id="rId3" imgW="1817280" imgH="2255400"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1773239"/>
                        <a:ext cx="2646362"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5"/>
          <p:cNvSpPr>
            <a:spLocks noChangeAspect="1" noChangeArrowheads="1"/>
          </p:cNvSpPr>
          <p:nvPr/>
        </p:nvSpPr>
        <p:spPr bwMode="auto">
          <a:xfrm rot="3671353">
            <a:off x="6058695" y="3294858"/>
            <a:ext cx="460375" cy="230187"/>
          </a:xfrm>
          <a:prstGeom prst="ellipse">
            <a:avLst/>
          </a:pr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 name="Oval 6"/>
          <p:cNvSpPr>
            <a:spLocks noChangeAspect="1" noChangeArrowheads="1"/>
          </p:cNvSpPr>
          <p:nvPr/>
        </p:nvSpPr>
        <p:spPr bwMode="auto">
          <a:xfrm rot="3671353">
            <a:off x="6344444" y="3734594"/>
            <a:ext cx="458788" cy="228600"/>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 name="Oval 7"/>
          <p:cNvSpPr>
            <a:spLocks noChangeAspect="1" noChangeArrowheads="1"/>
          </p:cNvSpPr>
          <p:nvPr/>
        </p:nvSpPr>
        <p:spPr bwMode="auto">
          <a:xfrm rot="3990225">
            <a:off x="6093619" y="3969544"/>
            <a:ext cx="388938" cy="184150"/>
          </a:xfrm>
          <a:prstGeom prst="ellipse">
            <a:avLst/>
          </a:pr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Oval 8"/>
          <p:cNvSpPr>
            <a:spLocks noChangeAspect="1" noChangeArrowheads="1"/>
          </p:cNvSpPr>
          <p:nvPr/>
        </p:nvSpPr>
        <p:spPr bwMode="auto">
          <a:xfrm rot="3990225">
            <a:off x="5844381" y="3855244"/>
            <a:ext cx="388938" cy="18415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Freeform 9"/>
          <p:cNvSpPr>
            <a:spLocks/>
          </p:cNvSpPr>
          <p:nvPr/>
        </p:nvSpPr>
        <p:spPr bwMode="auto">
          <a:xfrm rot="502278">
            <a:off x="6338889" y="3541713"/>
            <a:ext cx="280987" cy="360362"/>
          </a:xfrm>
          <a:custGeom>
            <a:avLst/>
            <a:gdLst>
              <a:gd name="T0" fmla="*/ 0 w 227"/>
              <a:gd name="T1" fmla="*/ 0 h 273"/>
              <a:gd name="T2" fmla="*/ 182 w 227"/>
              <a:gd name="T3" fmla="*/ 91 h 273"/>
              <a:gd name="T4" fmla="*/ 227 w 227"/>
              <a:gd name="T5" fmla="*/ 273 h 273"/>
            </a:gdLst>
            <a:ahLst/>
            <a:cxnLst>
              <a:cxn ang="0">
                <a:pos x="T0" y="T1"/>
              </a:cxn>
              <a:cxn ang="0">
                <a:pos x="T2" y="T3"/>
              </a:cxn>
              <a:cxn ang="0">
                <a:pos x="T4" y="T5"/>
              </a:cxn>
            </a:cxnLst>
            <a:rect l="0" t="0" r="r" b="b"/>
            <a:pathLst>
              <a:path w="227" h="273">
                <a:moveTo>
                  <a:pt x="0" y="0"/>
                </a:moveTo>
                <a:cubicBezTo>
                  <a:pt x="72" y="22"/>
                  <a:pt x="144" y="45"/>
                  <a:pt x="182" y="91"/>
                </a:cubicBezTo>
                <a:cubicBezTo>
                  <a:pt x="220" y="137"/>
                  <a:pt x="220" y="235"/>
                  <a:pt x="227" y="273"/>
                </a:cubicBezTo>
              </a:path>
            </a:pathLst>
          </a:custGeom>
          <a:noFill/>
          <a:ln w="19050" cmpd="sng">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 name="Freeform 10"/>
          <p:cNvSpPr>
            <a:spLocks/>
          </p:cNvSpPr>
          <p:nvPr/>
        </p:nvSpPr>
        <p:spPr bwMode="auto">
          <a:xfrm rot="2848331">
            <a:off x="6157913" y="3552825"/>
            <a:ext cx="271462" cy="433388"/>
          </a:xfrm>
          <a:custGeom>
            <a:avLst/>
            <a:gdLst>
              <a:gd name="T0" fmla="*/ 0 w 227"/>
              <a:gd name="T1" fmla="*/ 0 h 273"/>
              <a:gd name="T2" fmla="*/ 182 w 227"/>
              <a:gd name="T3" fmla="*/ 91 h 273"/>
              <a:gd name="T4" fmla="*/ 227 w 227"/>
              <a:gd name="T5" fmla="*/ 273 h 273"/>
            </a:gdLst>
            <a:ahLst/>
            <a:cxnLst>
              <a:cxn ang="0">
                <a:pos x="T0" y="T1"/>
              </a:cxn>
              <a:cxn ang="0">
                <a:pos x="T2" y="T3"/>
              </a:cxn>
              <a:cxn ang="0">
                <a:pos x="T4" y="T5"/>
              </a:cxn>
            </a:cxnLst>
            <a:rect l="0" t="0" r="r" b="b"/>
            <a:pathLst>
              <a:path w="227" h="273">
                <a:moveTo>
                  <a:pt x="0" y="0"/>
                </a:moveTo>
                <a:cubicBezTo>
                  <a:pt x="72" y="22"/>
                  <a:pt x="144" y="45"/>
                  <a:pt x="182" y="91"/>
                </a:cubicBezTo>
                <a:cubicBezTo>
                  <a:pt x="220" y="137"/>
                  <a:pt x="220" y="235"/>
                  <a:pt x="227" y="273"/>
                </a:cubicBezTo>
              </a:path>
            </a:pathLst>
          </a:custGeom>
          <a:noFill/>
          <a:ln w="19050" cmpd="sng">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Freeform 11"/>
          <p:cNvSpPr>
            <a:spLocks/>
          </p:cNvSpPr>
          <p:nvPr/>
        </p:nvSpPr>
        <p:spPr bwMode="auto">
          <a:xfrm rot="2214166">
            <a:off x="6108700" y="3432176"/>
            <a:ext cx="128588" cy="549275"/>
          </a:xfrm>
          <a:custGeom>
            <a:avLst/>
            <a:gdLst>
              <a:gd name="T0" fmla="*/ 0 w 227"/>
              <a:gd name="T1" fmla="*/ 0 h 273"/>
              <a:gd name="T2" fmla="*/ 182 w 227"/>
              <a:gd name="T3" fmla="*/ 91 h 273"/>
              <a:gd name="T4" fmla="*/ 227 w 227"/>
              <a:gd name="T5" fmla="*/ 273 h 273"/>
            </a:gdLst>
            <a:ahLst/>
            <a:cxnLst>
              <a:cxn ang="0">
                <a:pos x="T0" y="T1"/>
              </a:cxn>
              <a:cxn ang="0">
                <a:pos x="T2" y="T3"/>
              </a:cxn>
              <a:cxn ang="0">
                <a:pos x="T4" y="T5"/>
              </a:cxn>
            </a:cxnLst>
            <a:rect l="0" t="0" r="r" b="b"/>
            <a:pathLst>
              <a:path w="227" h="273">
                <a:moveTo>
                  <a:pt x="0" y="0"/>
                </a:moveTo>
                <a:cubicBezTo>
                  <a:pt x="72" y="22"/>
                  <a:pt x="144" y="45"/>
                  <a:pt x="182" y="91"/>
                </a:cubicBezTo>
                <a:cubicBezTo>
                  <a:pt x="220" y="137"/>
                  <a:pt x="220" y="235"/>
                  <a:pt x="227" y="273"/>
                </a:cubicBezTo>
              </a:path>
            </a:pathLst>
          </a:custGeom>
          <a:noFill/>
          <a:ln w="19050" cmpd="sng">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5550" y="2205039"/>
            <a:ext cx="162560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3"/>
          <p:cNvSpPr>
            <a:spLocks noChangeAspect="1" noChangeArrowheads="1"/>
          </p:cNvSpPr>
          <p:nvPr/>
        </p:nvSpPr>
        <p:spPr bwMode="auto">
          <a:xfrm rot="3593235">
            <a:off x="5537995" y="3304383"/>
            <a:ext cx="460375" cy="230187"/>
          </a:xfrm>
          <a:prstGeom prst="ellipse">
            <a:avLst/>
          </a:prstGeom>
          <a:solidFill>
            <a:srgbClr val="33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16" name="Picture 14"/>
          <p:cNvPicPr>
            <a:picLocks noChangeAspect="1" noChangeArrowheads="1"/>
          </p:cNvPicPr>
          <p:nvPr/>
        </p:nvPicPr>
        <p:blipFill>
          <a:blip r:embed="rId6" cstate="print">
            <a:lum bright="18000"/>
            <a:extLst>
              <a:ext uri="{28A0092B-C50C-407E-A947-70E740481C1C}">
                <a14:useLocalDpi xmlns:a14="http://schemas.microsoft.com/office/drawing/2010/main" val="0"/>
              </a:ext>
            </a:extLst>
          </a:blip>
          <a:srcRect/>
          <a:stretch>
            <a:fillRect/>
          </a:stretch>
        </p:blipFill>
        <p:spPr bwMode="auto">
          <a:xfrm>
            <a:off x="8975726" y="2060575"/>
            <a:ext cx="1109663"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15"/>
          <p:cNvSpPr>
            <a:spLocks/>
          </p:cNvSpPr>
          <p:nvPr/>
        </p:nvSpPr>
        <p:spPr bwMode="auto">
          <a:xfrm>
            <a:off x="6600826" y="2997201"/>
            <a:ext cx="2663825" cy="1019175"/>
          </a:xfrm>
          <a:custGeom>
            <a:avLst/>
            <a:gdLst>
              <a:gd name="T0" fmla="*/ 98 w 1776"/>
              <a:gd name="T1" fmla="*/ 590 h 642"/>
              <a:gd name="T2" fmla="*/ 143 w 1776"/>
              <a:gd name="T3" fmla="*/ 590 h 642"/>
              <a:gd name="T4" fmla="*/ 959 w 1776"/>
              <a:gd name="T5" fmla="*/ 544 h 642"/>
              <a:gd name="T6" fmla="*/ 1776 w 1776"/>
              <a:gd name="T7" fmla="*/ 0 h 642"/>
            </a:gdLst>
            <a:ahLst/>
            <a:cxnLst>
              <a:cxn ang="0">
                <a:pos x="T0" y="T1"/>
              </a:cxn>
              <a:cxn ang="0">
                <a:pos x="T2" y="T3"/>
              </a:cxn>
              <a:cxn ang="0">
                <a:pos x="T4" y="T5"/>
              </a:cxn>
              <a:cxn ang="0">
                <a:pos x="T6" y="T7"/>
              </a:cxn>
            </a:cxnLst>
            <a:rect l="0" t="0" r="r" b="b"/>
            <a:pathLst>
              <a:path w="1776" h="642">
                <a:moveTo>
                  <a:pt x="98" y="590"/>
                </a:moveTo>
                <a:cubicBezTo>
                  <a:pt x="49" y="594"/>
                  <a:pt x="0" y="598"/>
                  <a:pt x="143" y="590"/>
                </a:cubicBezTo>
                <a:cubicBezTo>
                  <a:pt x="286" y="582"/>
                  <a:pt x="687" y="642"/>
                  <a:pt x="959" y="544"/>
                </a:cubicBezTo>
                <a:cubicBezTo>
                  <a:pt x="1231" y="446"/>
                  <a:pt x="1503" y="223"/>
                  <a:pt x="1776" y="0"/>
                </a:cubicBezTo>
              </a:path>
            </a:pathLst>
          </a:custGeom>
          <a:noFill/>
          <a:ln w="28575" cmpd="sng">
            <a:solidFill>
              <a:srgbClr val="99000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 name="Freeform 16"/>
          <p:cNvSpPr>
            <a:spLocks/>
          </p:cNvSpPr>
          <p:nvPr/>
        </p:nvSpPr>
        <p:spPr bwMode="auto">
          <a:xfrm>
            <a:off x="6311900" y="3068639"/>
            <a:ext cx="3024188" cy="1177925"/>
          </a:xfrm>
          <a:custGeom>
            <a:avLst/>
            <a:gdLst>
              <a:gd name="T0" fmla="*/ 0 w 1905"/>
              <a:gd name="T1" fmla="*/ 636 h 742"/>
              <a:gd name="T2" fmla="*/ 953 w 1905"/>
              <a:gd name="T3" fmla="*/ 636 h 742"/>
              <a:gd name="T4" fmla="*/ 1905 w 1905"/>
              <a:gd name="T5" fmla="*/ 0 h 742"/>
            </a:gdLst>
            <a:ahLst/>
            <a:cxnLst>
              <a:cxn ang="0">
                <a:pos x="T0" y="T1"/>
              </a:cxn>
              <a:cxn ang="0">
                <a:pos x="T2" y="T3"/>
              </a:cxn>
              <a:cxn ang="0">
                <a:pos x="T4" y="T5"/>
              </a:cxn>
            </a:cxnLst>
            <a:rect l="0" t="0" r="r" b="b"/>
            <a:pathLst>
              <a:path w="1905" h="742">
                <a:moveTo>
                  <a:pt x="0" y="636"/>
                </a:moveTo>
                <a:cubicBezTo>
                  <a:pt x="318" y="689"/>
                  <a:pt x="636" y="742"/>
                  <a:pt x="953" y="636"/>
                </a:cubicBezTo>
                <a:cubicBezTo>
                  <a:pt x="1270" y="530"/>
                  <a:pt x="1746" y="98"/>
                  <a:pt x="1905" y="0"/>
                </a:cubicBezTo>
              </a:path>
            </a:pathLst>
          </a:custGeom>
          <a:noFill/>
          <a:ln w="28575" cap="flat" cmpd="sng">
            <a:solidFill>
              <a:srgbClr val="9900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19" name="Group 17"/>
          <p:cNvGrpSpPr>
            <a:grpSpLocks/>
          </p:cNvGrpSpPr>
          <p:nvPr/>
        </p:nvGrpSpPr>
        <p:grpSpPr bwMode="auto">
          <a:xfrm>
            <a:off x="5667375" y="3429001"/>
            <a:ext cx="311150" cy="487363"/>
            <a:chOff x="2610" y="2069"/>
            <a:chExt cx="196" cy="307"/>
          </a:xfrm>
        </p:grpSpPr>
        <p:sp>
          <p:nvSpPr>
            <p:cNvPr id="20" name="Freeform 18"/>
            <p:cNvSpPr>
              <a:spLocks/>
            </p:cNvSpPr>
            <p:nvPr/>
          </p:nvSpPr>
          <p:spPr bwMode="auto">
            <a:xfrm rot="10800000">
              <a:off x="2653" y="2069"/>
              <a:ext cx="153" cy="307"/>
            </a:xfrm>
            <a:custGeom>
              <a:avLst/>
              <a:gdLst>
                <a:gd name="T0" fmla="*/ 0 w 227"/>
                <a:gd name="T1" fmla="*/ 0 h 273"/>
                <a:gd name="T2" fmla="*/ 182 w 227"/>
                <a:gd name="T3" fmla="*/ 91 h 273"/>
                <a:gd name="T4" fmla="*/ 227 w 227"/>
                <a:gd name="T5" fmla="*/ 273 h 273"/>
              </a:gdLst>
              <a:ahLst/>
              <a:cxnLst>
                <a:cxn ang="0">
                  <a:pos x="T0" y="T1"/>
                </a:cxn>
                <a:cxn ang="0">
                  <a:pos x="T2" y="T3"/>
                </a:cxn>
                <a:cxn ang="0">
                  <a:pos x="T4" y="T5"/>
                </a:cxn>
              </a:cxnLst>
              <a:rect l="0" t="0" r="r" b="b"/>
              <a:pathLst>
                <a:path w="227" h="273">
                  <a:moveTo>
                    <a:pt x="0" y="0"/>
                  </a:moveTo>
                  <a:cubicBezTo>
                    <a:pt x="72" y="22"/>
                    <a:pt x="144" y="45"/>
                    <a:pt x="182" y="91"/>
                  </a:cubicBezTo>
                  <a:cubicBezTo>
                    <a:pt x="220" y="137"/>
                    <a:pt x="220" y="235"/>
                    <a:pt x="227" y="273"/>
                  </a:cubicBezTo>
                </a:path>
              </a:pathLst>
            </a:custGeom>
            <a:noFill/>
            <a:ln w="28575" cmpd="sng">
              <a:solidFill>
                <a:srgbClr val="006600"/>
              </a:solidFill>
              <a:round/>
              <a:headEn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 name="Line 19"/>
            <p:cNvSpPr>
              <a:spLocks noChangeShapeType="1"/>
            </p:cNvSpPr>
            <p:nvPr/>
          </p:nvSpPr>
          <p:spPr bwMode="auto">
            <a:xfrm>
              <a:off x="2610" y="2069"/>
              <a:ext cx="91"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2" name="Rectangle 20"/>
          <p:cNvSpPr>
            <a:spLocks noChangeArrowheads="1"/>
          </p:cNvSpPr>
          <p:nvPr/>
        </p:nvSpPr>
        <p:spPr bwMode="auto">
          <a:xfrm>
            <a:off x="8616951" y="4437063"/>
            <a:ext cx="1439863" cy="21590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dirty="0" err="1">
                <a:solidFill>
                  <a:schemeClr val="bg1"/>
                </a:solidFill>
                <a:effectLst>
                  <a:outerShdw blurRad="38100" dist="38100" dir="2700000" algn="tl">
                    <a:srgbClr val="000000"/>
                  </a:outerShdw>
                </a:effectLst>
                <a:latin typeface="Times New Roman" pitchFamily="18" charset="0"/>
              </a:rPr>
              <a:t>arteries</a:t>
            </a:r>
            <a:endParaRPr lang="en-US" b="1" dirty="0">
              <a:solidFill>
                <a:schemeClr val="bg1"/>
              </a:solidFill>
              <a:effectLst>
                <a:outerShdw blurRad="38100" dist="38100" dir="2700000" algn="tl">
                  <a:srgbClr val="000000"/>
                </a:outerShdw>
              </a:effectLst>
              <a:latin typeface="Times New Roman" pitchFamily="18" charset="0"/>
            </a:endParaRPr>
          </a:p>
        </p:txBody>
      </p:sp>
      <p:sp>
        <p:nvSpPr>
          <p:cNvPr id="23" name="Oval 21"/>
          <p:cNvSpPr>
            <a:spLocks noChangeArrowheads="1"/>
          </p:cNvSpPr>
          <p:nvPr/>
        </p:nvSpPr>
        <p:spPr bwMode="auto">
          <a:xfrm>
            <a:off x="9983788" y="4437063"/>
            <a:ext cx="144462" cy="215900"/>
          </a:xfrm>
          <a:prstGeom prst="ellipse">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Rectangle 22"/>
          <p:cNvSpPr>
            <a:spLocks noChangeArrowheads="1"/>
          </p:cNvSpPr>
          <p:nvPr/>
        </p:nvSpPr>
        <p:spPr bwMode="auto">
          <a:xfrm>
            <a:off x="8616951" y="4870450"/>
            <a:ext cx="1439863" cy="215900"/>
          </a:xfrm>
          <a:prstGeom prst="rect">
            <a:avLst/>
          </a:prstGeom>
          <a:solidFill>
            <a:srgbClr val="66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dirty="0" err="1">
                <a:effectLst>
                  <a:outerShdw blurRad="38100" dist="38100" dir="2700000" algn="tl">
                    <a:srgbClr val="FFFFFF"/>
                  </a:outerShdw>
                </a:effectLst>
                <a:latin typeface="Times New Roman" pitchFamily="18" charset="0"/>
              </a:rPr>
              <a:t>veins</a:t>
            </a:r>
            <a:endParaRPr lang="en-US" b="1" dirty="0">
              <a:effectLst>
                <a:outerShdw blurRad="38100" dist="38100" dir="2700000" algn="tl">
                  <a:srgbClr val="FFFFFF"/>
                </a:outerShdw>
              </a:effectLst>
              <a:latin typeface="Times New Roman" pitchFamily="18" charset="0"/>
            </a:endParaRPr>
          </a:p>
        </p:txBody>
      </p:sp>
      <p:sp>
        <p:nvSpPr>
          <p:cNvPr id="25" name="Oval 23"/>
          <p:cNvSpPr>
            <a:spLocks noChangeArrowheads="1"/>
          </p:cNvSpPr>
          <p:nvPr/>
        </p:nvSpPr>
        <p:spPr bwMode="auto">
          <a:xfrm>
            <a:off x="9983788" y="4870450"/>
            <a:ext cx="144462" cy="215900"/>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Freeform 24"/>
          <p:cNvSpPr>
            <a:spLocks/>
          </p:cNvSpPr>
          <p:nvPr/>
        </p:nvSpPr>
        <p:spPr bwMode="auto">
          <a:xfrm>
            <a:off x="6743701" y="4256088"/>
            <a:ext cx="2016125" cy="550862"/>
          </a:xfrm>
          <a:custGeom>
            <a:avLst/>
            <a:gdLst>
              <a:gd name="T0" fmla="*/ 0 w 1270"/>
              <a:gd name="T1" fmla="*/ 0 h 347"/>
              <a:gd name="T2" fmla="*/ 454 w 1270"/>
              <a:gd name="T3" fmla="*/ 317 h 347"/>
              <a:gd name="T4" fmla="*/ 1270 w 1270"/>
              <a:gd name="T5" fmla="*/ 181 h 347"/>
            </a:gdLst>
            <a:ahLst/>
            <a:cxnLst>
              <a:cxn ang="0">
                <a:pos x="T0" y="T1"/>
              </a:cxn>
              <a:cxn ang="0">
                <a:pos x="T2" y="T3"/>
              </a:cxn>
              <a:cxn ang="0">
                <a:pos x="T4" y="T5"/>
              </a:cxn>
            </a:cxnLst>
            <a:rect l="0" t="0" r="r" b="b"/>
            <a:pathLst>
              <a:path w="1270" h="347">
                <a:moveTo>
                  <a:pt x="0" y="0"/>
                </a:moveTo>
                <a:cubicBezTo>
                  <a:pt x="121" y="143"/>
                  <a:pt x="242" y="287"/>
                  <a:pt x="454" y="317"/>
                </a:cubicBezTo>
                <a:cubicBezTo>
                  <a:pt x="666" y="347"/>
                  <a:pt x="968" y="264"/>
                  <a:pt x="1270" y="181"/>
                </a:cubicBezTo>
              </a:path>
            </a:pathLst>
          </a:custGeom>
          <a:noFill/>
          <a:ln w="28575" cap="flat" cmpd="sng">
            <a:solidFill>
              <a:srgbClr val="0066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 name="Freeform 25"/>
          <p:cNvSpPr>
            <a:spLocks/>
          </p:cNvSpPr>
          <p:nvPr/>
        </p:nvSpPr>
        <p:spPr bwMode="auto">
          <a:xfrm rot="226834">
            <a:off x="6888164" y="4510089"/>
            <a:ext cx="2016125" cy="719137"/>
          </a:xfrm>
          <a:custGeom>
            <a:avLst/>
            <a:gdLst>
              <a:gd name="T0" fmla="*/ 0 w 1270"/>
              <a:gd name="T1" fmla="*/ 0 h 347"/>
              <a:gd name="T2" fmla="*/ 454 w 1270"/>
              <a:gd name="T3" fmla="*/ 317 h 347"/>
              <a:gd name="T4" fmla="*/ 1270 w 1270"/>
              <a:gd name="T5" fmla="*/ 181 h 347"/>
            </a:gdLst>
            <a:ahLst/>
            <a:cxnLst>
              <a:cxn ang="0">
                <a:pos x="T0" y="T1"/>
              </a:cxn>
              <a:cxn ang="0">
                <a:pos x="T2" y="T3"/>
              </a:cxn>
              <a:cxn ang="0">
                <a:pos x="T4" y="T5"/>
              </a:cxn>
            </a:cxnLst>
            <a:rect l="0" t="0" r="r" b="b"/>
            <a:pathLst>
              <a:path w="1270" h="347">
                <a:moveTo>
                  <a:pt x="0" y="0"/>
                </a:moveTo>
                <a:cubicBezTo>
                  <a:pt x="121" y="143"/>
                  <a:pt x="242" y="287"/>
                  <a:pt x="454" y="317"/>
                </a:cubicBezTo>
                <a:cubicBezTo>
                  <a:pt x="666" y="347"/>
                  <a:pt x="968" y="264"/>
                  <a:pt x="1270" y="181"/>
                </a:cubicBezTo>
              </a:path>
            </a:pathLst>
          </a:custGeom>
          <a:noFill/>
          <a:ln w="28575" cap="flat" cmpd="sng">
            <a:solidFill>
              <a:srgbClr val="0066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 name="Text Box 26"/>
          <p:cNvSpPr txBox="1">
            <a:spLocks noChangeArrowheads="1"/>
          </p:cNvSpPr>
          <p:nvPr/>
        </p:nvSpPr>
        <p:spPr bwMode="auto">
          <a:xfrm>
            <a:off x="5808663" y="2852739"/>
            <a:ext cx="679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b="1">
                <a:solidFill>
                  <a:srgbClr val="9900CC"/>
                </a:solidFill>
                <a:effectLst>
                  <a:outerShdw blurRad="38100" dist="38100" dir="2700000" algn="tl">
                    <a:srgbClr val="000000"/>
                  </a:outerShdw>
                </a:effectLst>
                <a:latin typeface="Times New Roman" pitchFamily="18" charset="0"/>
              </a:rPr>
              <a:t>NTS</a:t>
            </a:r>
            <a:endParaRPr lang="en-US" sz="2000" b="1">
              <a:solidFill>
                <a:srgbClr val="9900CC"/>
              </a:solidFill>
              <a:effectLst>
                <a:outerShdw blurRad="38100" dist="38100" dir="2700000" algn="tl">
                  <a:srgbClr val="000000"/>
                </a:outerShdw>
              </a:effectLst>
              <a:latin typeface="Times New Roman" pitchFamily="18" charset="0"/>
            </a:endParaRPr>
          </a:p>
        </p:txBody>
      </p:sp>
      <p:grpSp>
        <p:nvGrpSpPr>
          <p:cNvPr id="33" name="Group 31"/>
          <p:cNvGrpSpPr>
            <a:grpSpLocks/>
          </p:cNvGrpSpPr>
          <p:nvPr/>
        </p:nvGrpSpPr>
        <p:grpSpPr bwMode="auto">
          <a:xfrm>
            <a:off x="3432175" y="3357564"/>
            <a:ext cx="2808288" cy="936625"/>
            <a:chOff x="1202" y="2024"/>
            <a:chExt cx="1769" cy="590"/>
          </a:xfrm>
        </p:grpSpPr>
        <p:sp>
          <p:nvSpPr>
            <p:cNvPr id="34" name="Freeform 32"/>
            <p:cNvSpPr>
              <a:spLocks/>
            </p:cNvSpPr>
            <p:nvPr/>
          </p:nvSpPr>
          <p:spPr bwMode="auto">
            <a:xfrm>
              <a:off x="1202" y="2024"/>
              <a:ext cx="1769" cy="590"/>
            </a:xfrm>
            <a:custGeom>
              <a:avLst/>
              <a:gdLst>
                <a:gd name="T0" fmla="*/ 0 w 1769"/>
                <a:gd name="T1" fmla="*/ 590 h 590"/>
                <a:gd name="T2" fmla="*/ 1179 w 1769"/>
                <a:gd name="T3" fmla="*/ 454 h 590"/>
                <a:gd name="T4" fmla="*/ 1769 w 1769"/>
                <a:gd name="T5" fmla="*/ 0 h 590"/>
              </a:gdLst>
              <a:ahLst/>
              <a:cxnLst>
                <a:cxn ang="0">
                  <a:pos x="T0" y="T1"/>
                </a:cxn>
                <a:cxn ang="0">
                  <a:pos x="T2" y="T3"/>
                </a:cxn>
                <a:cxn ang="0">
                  <a:pos x="T4" y="T5"/>
                </a:cxn>
              </a:cxnLst>
              <a:rect l="0" t="0" r="r" b="b"/>
              <a:pathLst>
                <a:path w="1769" h="590">
                  <a:moveTo>
                    <a:pt x="0" y="590"/>
                  </a:moveTo>
                  <a:cubicBezTo>
                    <a:pt x="442" y="571"/>
                    <a:pt x="884" y="552"/>
                    <a:pt x="1179" y="454"/>
                  </a:cubicBezTo>
                  <a:cubicBezTo>
                    <a:pt x="1474" y="356"/>
                    <a:pt x="1678" y="68"/>
                    <a:pt x="1769" y="0"/>
                  </a:cubicBezTo>
                </a:path>
              </a:pathLst>
            </a:custGeom>
            <a:noFill/>
            <a:ln w="28575" cap="flat" cmpd="sng">
              <a:solidFill>
                <a:srgbClr val="9900CC"/>
              </a:solidFill>
              <a:prstDash val="solid"/>
              <a:round/>
              <a:headEnd type="diamond"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 name="Text Box 33"/>
            <p:cNvSpPr txBox="1">
              <a:spLocks noChangeArrowheads="1"/>
            </p:cNvSpPr>
            <p:nvPr/>
          </p:nvSpPr>
          <p:spPr bwMode="auto">
            <a:xfrm>
              <a:off x="1655" y="2341"/>
              <a:ext cx="2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b="1">
                  <a:solidFill>
                    <a:srgbClr val="9900CC"/>
                  </a:solidFill>
                  <a:effectLst>
                    <a:outerShdw blurRad="38100" dist="38100" dir="2700000" algn="tl">
                      <a:srgbClr val="000000"/>
                    </a:outerShdw>
                  </a:effectLst>
                  <a:latin typeface="Times New Roman" pitchFamily="18" charset="0"/>
                </a:rPr>
                <a:t>X.</a:t>
              </a:r>
              <a:endParaRPr lang="en-US" sz="2000" b="1">
                <a:solidFill>
                  <a:srgbClr val="9900CC"/>
                </a:solidFill>
                <a:effectLst>
                  <a:outerShdw blurRad="38100" dist="38100" dir="2700000" algn="tl">
                    <a:srgbClr val="000000"/>
                  </a:outerShdw>
                </a:effectLst>
                <a:latin typeface="Times New Roman" pitchFamily="18" charset="0"/>
              </a:endParaRPr>
            </a:p>
          </p:txBody>
        </p:sp>
      </p:grpSp>
      <p:grpSp>
        <p:nvGrpSpPr>
          <p:cNvPr id="36" name="Group 34"/>
          <p:cNvGrpSpPr>
            <a:grpSpLocks/>
          </p:cNvGrpSpPr>
          <p:nvPr/>
        </p:nvGrpSpPr>
        <p:grpSpPr bwMode="auto">
          <a:xfrm>
            <a:off x="2855913" y="2636839"/>
            <a:ext cx="3384550" cy="744537"/>
            <a:chOff x="839" y="1570"/>
            <a:chExt cx="2132" cy="469"/>
          </a:xfrm>
        </p:grpSpPr>
        <p:sp>
          <p:nvSpPr>
            <p:cNvPr id="37" name="Freeform 35"/>
            <p:cNvSpPr>
              <a:spLocks/>
            </p:cNvSpPr>
            <p:nvPr/>
          </p:nvSpPr>
          <p:spPr bwMode="auto">
            <a:xfrm>
              <a:off x="1565" y="1585"/>
              <a:ext cx="1406" cy="454"/>
            </a:xfrm>
            <a:custGeom>
              <a:avLst/>
              <a:gdLst>
                <a:gd name="T0" fmla="*/ 0 w 1406"/>
                <a:gd name="T1" fmla="*/ 0 h 454"/>
                <a:gd name="T2" fmla="*/ 408 w 1406"/>
                <a:gd name="T3" fmla="*/ 363 h 454"/>
                <a:gd name="T4" fmla="*/ 1406 w 1406"/>
                <a:gd name="T5" fmla="*/ 454 h 454"/>
              </a:gdLst>
              <a:ahLst/>
              <a:cxnLst>
                <a:cxn ang="0">
                  <a:pos x="T0" y="T1"/>
                </a:cxn>
                <a:cxn ang="0">
                  <a:pos x="T2" y="T3"/>
                </a:cxn>
                <a:cxn ang="0">
                  <a:pos x="T4" y="T5"/>
                </a:cxn>
              </a:cxnLst>
              <a:rect l="0" t="0" r="r" b="b"/>
              <a:pathLst>
                <a:path w="1406" h="454">
                  <a:moveTo>
                    <a:pt x="0" y="0"/>
                  </a:moveTo>
                  <a:cubicBezTo>
                    <a:pt x="87" y="143"/>
                    <a:pt x="174" y="287"/>
                    <a:pt x="408" y="363"/>
                  </a:cubicBezTo>
                  <a:cubicBezTo>
                    <a:pt x="642" y="439"/>
                    <a:pt x="1232" y="431"/>
                    <a:pt x="1406" y="454"/>
                  </a:cubicBezTo>
                </a:path>
              </a:pathLst>
            </a:custGeom>
            <a:noFill/>
            <a:ln w="28575" cap="flat" cmpd="sng">
              <a:solidFill>
                <a:srgbClr val="9900CC"/>
              </a:solidFill>
              <a:prstDash val="solid"/>
              <a:round/>
              <a:headEnd type="diamond"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8" name="Freeform 36"/>
            <p:cNvSpPr>
              <a:spLocks/>
            </p:cNvSpPr>
            <p:nvPr/>
          </p:nvSpPr>
          <p:spPr bwMode="auto">
            <a:xfrm>
              <a:off x="839" y="1570"/>
              <a:ext cx="2086" cy="454"/>
            </a:xfrm>
            <a:custGeom>
              <a:avLst/>
              <a:gdLst>
                <a:gd name="T0" fmla="*/ 0 w 2086"/>
                <a:gd name="T1" fmla="*/ 0 h 454"/>
                <a:gd name="T2" fmla="*/ 1088 w 2086"/>
                <a:gd name="T3" fmla="*/ 363 h 454"/>
                <a:gd name="T4" fmla="*/ 2086 w 2086"/>
                <a:gd name="T5" fmla="*/ 454 h 454"/>
              </a:gdLst>
              <a:ahLst/>
              <a:cxnLst>
                <a:cxn ang="0">
                  <a:pos x="T0" y="T1"/>
                </a:cxn>
                <a:cxn ang="0">
                  <a:pos x="T2" y="T3"/>
                </a:cxn>
                <a:cxn ang="0">
                  <a:pos x="T4" y="T5"/>
                </a:cxn>
              </a:cxnLst>
              <a:rect l="0" t="0" r="r" b="b"/>
              <a:pathLst>
                <a:path w="2086" h="454">
                  <a:moveTo>
                    <a:pt x="0" y="0"/>
                  </a:moveTo>
                  <a:cubicBezTo>
                    <a:pt x="370" y="143"/>
                    <a:pt x="740" y="287"/>
                    <a:pt x="1088" y="363"/>
                  </a:cubicBezTo>
                  <a:cubicBezTo>
                    <a:pt x="1436" y="439"/>
                    <a:pt x="1761" y="446"/>
                    <a:pt x="2086" y="454"/>
                  </a:cubicBezTo>
                </a:path>
              </a:pathLst>
            </a:custGeom>
            <a:noFill/>
            <a:ln w="28575" cap="flat" cmpd="sng">
              <a:solidFill>
                <a:srgbClr val="9900CC"/>
              </a:solidFill>
              <a:prstDash val="solid"/>
              <a:round/>
              <a:headEnd type="diamond"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 name="Text Box 37"/>
            <p:cNvSpPr txBox="1">
              <a:spLocks noChangeArrowheads="1"/>
            </p:cNvSpPr>
            <p:nvPr/>
          </p:nvSpPr>
          <p:spPr bwMode="auto">
            <a:xfrm>
              <a:off x="1746" y="1631"/>
              <a:ext cx="3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b="1">
                  <a:solidFill>
                    <a:srgbClr val="9900CC"/>
                  </a:solidFill>
                  <a:effectLst>
                    <a:outerShdw blurRad="38100" dist="38100" dir="2700000" algn="tl">
                      <a:srgbClr val="000000"/>
                    </a:outerShdw>
                  </a:effectLst>
                  <a:latin typeface="Times New Roman" pitchFamily="18" charset="0"/>
                </a:rPr>
                <a:t>IX.</a:t>
              </a:r>
              <a:endParaRPr lang="en-US" sz="2000" b="1">
                <a:solidFill>
                  <a:srgbClr val="9900CC"/>
                </a:solidFill>
                <a:effectLst>
                  <a:outerShdw blurRad="38100" dist="38100" dir="2700000" algn="tl">
                    <a:srgbClr val="000000"/>
                  </a:outerShdw>
                </a:effectLst>
                <a:latin typeface="Times New Roman" pitchFamily="18" charset="0"/>
              </a:endParaRPr>
            </a:p>
          </p:txBody>
        </p:sp>
      </p:grpSp>
      <p:sp>
        <p:nvSpPr>
          <p:cNvPr id="40" name="Freeform 38"/>
          <p:cNvSpPr>
            <a:spLocks/>
          </p:cNvSpPr>
          <p:nvPr/>
        </p:nvSpPr>
        <p:spPr bwMode="auto">
          <a:xfrm>
            <a:off x="5735639" y="3189289"/>
            <a:ext cx="3673475" cy="1284287"/>
          </a:xfrm>
          <a:custGeom>
            <a:avLst/>
            <a:gdLst>
              <a:gd name="T0" fmla="*/ 0 w 2314"/>
              <a:gd name="T1" fmla="*/ 106 h 809"/>
              <a:gd name="T2" fmla="*/ 136 w 2314"/>
              <a:gd name="T3" fmla="*/ 106 h 809"/>
              <a:gd name="T4" fmla="*/ 771 w 2314"/>
              <a:gd name="T5" fmla="*/ 741 h 809"/>
              <a:gd name="T6" fmla="*/ 1724 w 2314"/>
              <a:gd name="T7" fmla="*/ 514 h 809"/>
              <a:gd name="T8" fmla="*/ 2314 w 2314"/>
              <a:gd name="T9" fmla="*/ 15 h 809"/>
            </a:gdLst>
            <a:ahLst/>
            <a:cxnLst>
              <a:cxn ang="0">
                <a:pos x="T0" y="T1"/>
              </a:cxn>
              <a:cxn ang="0">
                <a:pos x="T2" y="T3"/>
              </a:cxn>
              <a:cxn ang="0">
                <a:pos x="T4" y="T5"/>
              </a:cxn>
              <a:cxn ang="0">
                <a:pos x="T6" y="T7"/>
              </a:cxn>
              <a:cxn ang="0">
                <a:pos x="T8" y="T9"/>
              </a:cxn>
            </a:cxnLst>
            <a:rect l="0" t="0" r="r" b="b"/>
            <a:pathLst>
              <a:path w="2314" h="809">
                <a:moveTo>
                  <a:pt x="0" y="106"/>
                </a:moveTo>
                <a:cubicBezTo>
                  <a:pt x="4" y="53"/>
                  <a:pt x="8" y="0"/>
                  <a:pt x="136" y="106"/>
                </a:cubicBezTo>
                <a:cubicBezTo>
                  <a:pt x="264" y="212"/>
                  <a:pt x="506" y="673"/>
                  <a:pt x="771" y="741"/>
                </a:cubicBezTo>
                <a:cubicBezTo>
                  <a:pt x="1036" y="809"/>
                  <a:pt x="1467" y="635"/>
                  <a:pt x="1724" y="514"/>
                </a:cubicBezTo>
                <a:cubicBezTo>
                  <a:pt x="1981" y="393"/>
                  <a:pt x="2223" y="98"/>
                  <a:pt x="2314" y="15"/>
                </a:cubicBezTo>
              </a:path>
            </a:pathLst>
          </a:custGeom>
          <a:noFill/>
          <a:ln w="28575" cap="flat" cmpd="sng">
            <a:solidFill>
              <a:srgbClr val="0066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4835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10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1000"/>
                                        <p:tgtEl>
                                          <p:spTgt spid="11"/>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1000"/>
                                        <p:tgtEl>
                                          <p:spTgt spid="4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1000"/>
                                        <p:tgtEl>
                                          <p:spTgt spid="2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18" grpId="0" animBg="1"/>
      <p:bldP spid="26" grpId="0" animBg="1"/>
      <p:bldP spid="27" grpId="0" animBg="1"/>
      <p:bldP spid="28" grpId="0"/>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dirty="0"/>
          </a:p>
          <a:p>
            <a:r>
              <a:rPr lang="cs-CZ" dirty="0" err="1"/>
              <a:t>Baroreflex</a:t>
            </a:r>
            <a:r>
              <a:rPr lang="cs-CZ" dirty="0"/>
              <a:t> – in </a:t>
            </a:r>
            <a:r>
              <a:rPr lang="cs-CZ" dirty="0" err="1"/>
              <a:t>every</a:t>
            </a:r>
            <a:r>
              <a:rPr lang="cs-CZ" dirty="0"/>
              <a:t> </a:t>
            </a:r>
            <a:r>
              <a:rPr lang="cs-CZ" dirty="0" err="1"/>
              <a:t>day</a:t>
            </a:r>
            <a:r>
              <a:rPr lang="cs-CZ" dirty="0"/>
              <a:t> </a:t>
            </a:r>
            <a:r>
              <a:rPr lang="cs-CZ" dirty="0" err="1"/>
              <a:t>life</a:t>
            </a:r>
            <a:r>
              <a:rPr lang="cs-CZ" dirty="0"/>
              <a:t>	</a:t>
            </a:r>
          </a:p>
          <a:p>
            <a:r>
              <a:rPr lang="cs-CZ" dirty="0" err="1"/>
              <a:t>Orthostatic</a:t>
            </a:r>
            <a:r>
              <a:rPr lang="cs-CZ" dirty="0"/>
              <a:t> – </a:t>
            </a:r>
            <a:r>
              <a:rPr lang="cs-CZ" dirty="0" err="1"/>
              <a:t>clinostatic</a:t>
            </a:r>
            <a:r>
              <a:rPr lang="cs-CZ" dirty="0"/>
              <a:t> </a:t>
            </a:r>
            <a:r>
              <a:rPr lang="cs-CZ" dirty="0" err="1"/>
              <a:t>reaction</a:t>
            </a:r>
            <a:r>
              <a:rPr lang="cs-CZ" dirty="0"/>
              <a:t> </a:t>
            </a:r>
          </a:p>
          <a:p>
            <a:r>
              <a:rPr lang="cs-CZ" dirty="0" err="1"/>
              <a:t>Valsalva</a:t>
            </a:r>
            <a:r>
              <a:rPr lang="cs-CZ" dirty="0"/>
              <a:t> </a:t>
            </a:r>
            <a:r>
              <a:rPr lang="cs-CZ" dirty="0" err="1"/>
              <a:t>maneuvre</a:t>
            </a:r>
            <a:r>
              <a:rPr lang="cs-CZ" dirty="0"/>
              <a:t> - </a:t>
            </a:r>
            <a:r>
              <a:rPr lang="cs-CZ" dirty="0" err="1"/>
              <a:t>defecation</a:t>
            </a:r>
            <a:endParaRPr lang="cs-CZ" dirty="0"/>
          </a:p>
        </p:txBody>
      </p:sp>
    </p:spTree>
    <p:extLst>
      <p:ext uri="{BB962C8B-B14F-4D97-AF65-F5344CB8AC3E}">
        <p14:creationId xmlns:p14="http://schemas.microsoft.com/office/powerpoint/2010/main" val="1757859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524000" y="1"/>
            <a:ext cx="4462184" cy="58477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cs-CZ" sz="3200" b="1" dirty="0">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CITLIVOST BAROREFLEXU</a:t>
            </a:r>
            <a:endParaRPr lang="cs-CZ" sz="2800" b="1" u="sng" dirty="0">
              <a:ln w="11430"/>
              <a:gradFill>
                <a:gsLst>
                  <a:gs pos="0">
                    <a:srgbClr val="8C0000"/>
                  </a:gs>
                  <a:gs pos="25000">
                    <a:srgbClr val="8C0000"/>
                  </a:gs>
                  <a:gs pos="50000">
                    <a:srgbClr val="8C0000"/>
                  </a:gs>
                  <a:gs pos="75000">
                    <a:srgbClr val="8C0000"/>
                  </a:gs>
                  <a:gs pos="100000">
                    <a:srgbClr val="8C0000"/>
                  </a:gs>
                </a:gsLst>
                <a:lin ang="5400000"/>
              </a:gradFill>
              <a:effectLst>
                <a:outerShdw blurRad="80000" dist="40000" dir="5040000" algn="tl">
                  <a:srgbClr val="000000">
                    <a:alpha val="30000"/>
                  </a:srgbClr>
                </a:outerShdw>
              </a:effectLst>
            </a:endParaRPr>
          </a:p>
        </p:txBody>
      </p:sp>
      <p:sp>
        <p:nvSpPr>
          <p:cNvPr id="3" name="TextovéPole 2"/>
          <p:cNvSpPr txBox="1"/>
          <p:nvPr/>
        </p:nvSpPr>
        <p:spPr>
          <a:xfrm>
            <a:off x="6142466" y="1"/>
            <a:ext cx="4525534" cy="584775"/>
          </a:xfrm>
          <a:prstGeom prst="rect">
            <a:avLst/>
          </a:prstGeom>
          <a:noFill/>
        </p:spPr>
        <p:txBody>
          <a:bodyPr wrap="none" rtlCol="0">
            <a:spAutoFit/>
            <a:scene3d>
              <a:camera prst="orthographicFront"/>
              <a:lightRig rig="glow" dir="tl">
                <a:rot lat="0" lon="0" rev="5400000"/>
              </a:lightRig>
            </a:scene3d>
            <a:sp3d contourW="12700">
              <a:bevelT w="25400" h="25400"/>
              <a:contourClr>
                <a:srgbClr val="3C82D7"/>
              </a:contourClr>
            </a:sp3d>
          </a:bodyPr>
          <a:lstStyle>
            <a:defPPr>
              <a:defRPr lang="cs-CZ"/>
            </a:defPPr>
            <a:lvl1pPr algn="ctr">
              <a:defRPr sz="5400" b="1">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defRPr>
            </a:lvl1pPr>
          </a:lstStyle>
          <a:p>
            <a:r>
              <a:rPr lang="cs-CZ" sz="3200" dirty="0">
                <a:gradFill>
                  <a:gsLst>
                    <a:gs pos="0">
                      <a:srgbClr val="0000C0"/>
                    </a:gs>
                    <a:gs pos="25000">
                      <a:srgbClr val="0000C0"/>
                    </a:gs>
                    <a:gs pos="50000">
                      <a:srgbClr val="0000C0"/>
                    </a:gs>
                    <a:gs pos="75000">
                      <a:srgbClr val="0000C0"/>
                    </a:gs>
                    <a:gs pos="100000">
                      <a:srgbClr val="0000C0"/>
                    </a:gs>
                  </a:gsLst>
                  <a:lin ang="5400000"/>
                </a:gradFill>
              </a:rPr>
              <a:t>BAROREFLEX SENSITIVITY</a:t>
            </a:r>
            <a:endParaRPr lang="en-US" sz="2800" u="sng" dirty="0">
              <a:gradFill>
                <a:gsLst>
                  <a:gs pos="0">
                    <a:srgbClr val="0000C0"/>
                  </a:gs>
                  <a:gs pos="25000">
                    <a:srgbClr val="0000C0"/>
                  </a:gs>
                  <a:gs pos="50000">
                    <a:srgbClr val="0000C0"/>
                  </a:gs>
                  <a:gs pos="75000">
                    <a:srgbClr val="0000C0"/>
                  </a:gs>
                  <a:gs pos="100000">
                    <a:srgbClr val="0000C0"/>
                  </a:gs>
                </a:gsLst>
                <a:lin ang="5400000"/>
              </a:gradFill>
            </a:endParaRPr>
          </a:p>
        </p:txBody>
      </p:sp>
      <p:sp>
        <p:nvSpPr>
          <p:cNvPr id="4" name="Text Box 4"/>
          <p:cNvSpPr txBox="1">
            <a:spLocks noChangeArrowheads="1"/>
          </p:cNvSpPr>
          <p:nvPr/>
        </p:nvSpPr>
        <p:spPr bwMode="auto">
          <a:xfrm>
            <a:off x="1559496" y="1901776"/>
            <a:ext cx="3214688" cy="519113"/>
          </a:xfrm>
          <a:prstGeom prst="rect">
            <a:avLst/>
          </a:prstGeom>
          <a:noFill/>
          <a:ln>
            <a:noFill/>
          </a:ln>
          <a:effectLst>
            <a:outerShdw dist="12700" algn="ctr" rotWithShape="0">
              <a:srgbClr val="3333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800" b="1" i="1" u="sng" dirty="0">
                <a:solidFill>
                  <a:srgbClr val="C00000"/>
                </a:solidFill>
                <a:effectLst>
                  <a:outerShdw blurRad="38100" dist="38100" dir="2700000" algn="tl">
                    <a:srgbClr val="000000"/>
                  </a:outerShdw>
                </a:effectLst>
                <a:latin typeface="Times New Roman" pitchFamily="18" charset="0"/>
              </a:rPr>
              <a:t>Laboratorní metody:</a:t>
            </a:r>
          </a:p>
        </p:txBody>
      </p:sp>
      <p:sp>
        <p:nvSpPr>
          <p:cNvPr id="5" name="Text Box 5"/>
          <p:cNvSpPr txBox="1">
            <a:spLocks noChangeArrowheads="1"/>
          </p:cNvSpPr>
          <p:nvPr/>
        </p:nvSpPr>
        <p:spPr bwMode="auto">
          <a:xfrm>
            <a:off x="1631505" y="4068721"/>
            <a:ext cx="2960687" cy="519113"/>
          </a:xfrm>
          <a:prstGeom prst="rect">
            <a:avLst/>
          </a:prstGeom>
          <a:noFill/>
          <a:ln>
            <a:noFill/>
          </a:ln>
          <a:effectLst>
            <a:outerShdw dist="12700" algn="ctr" rotWithShape="0">
              <a:srgbClr val="3333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r>
              <a:rPr lang="cs-CZ" sz="2800" b="1" i="1" u="sng" dirty="0">
                <a:solidFill>
                  <a:srgbClr val="C00000"/>
                </a:solidFill>
                <a:effectLst>
                  <a:outerShdw blurRad="38100" dist="38100" dir="2700000" algn="tl">
                    <a:srgbClr val="000000"/>
                  </a:outerShdw>
                </a:effectLst>
                <a:latin typeface="Times New Roman" pitchFamily="18" charset="0"/>
              </a:rPr>
              <a:t>Spontánní metody:</a:t>
            </a:r>
          </a:p>
        </p:txBody>
      </p:sp>
      <p:sp>
        <p:nvSpPr>
          <p:cNvPr id="6" name="Text Box 6"/>
          <p:cNvSpPr txBox="1">
            <a:spLocks noChangeArrowheads="1"/>
          </p:cNvSpPr>
          <p:nvPr/>
        </p:nvSpPr>
        <p:spPr bwMode="auto">
          <a:xfrm>
            <a:off x="1559496" y="5419329"/>
            <a:ext cx="3578224" cy="492443"/>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indent="381000">
              <a:defRPr>
                <a:solidFill>
                  <a:schemeClr val="tx1"/>
                </a:solidFill>
                <a:latin typeface="Arial" charset="0"/>
              </a:defRPr>
            </a:lvl1pPr>
            <a:lvl2pPr marL="6667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indent="269875">
              <a:buFont typeface="Wingdings" pitchFamily="2" charset="2"/>
              <a:buChar char="§"/>
            </a:pPr>
            <a:r>
              <a:rPr lang="cs-CZ" sz="2600" b="1" dirty="0">
                <a:effectLst>
                  <a:outerShdw blurRad="38100" dist="38100" dir="2700000" algn="tl">
                    <a:srgbClr val="FFFFFF"/>
                  </a:outerShdw>
                </a:effectLst>
                <a:latin typeface="Times New Roman" pitchFamily="18" charset="0"/>
              </a:rPr>
              <a:t> ve spektrální doméně</a:t>
            </a:r>
          </a:p>
        </p:txBody>
      </p:sp>
      <p:sp>
        <p:nvSpPr>
          <p:cNvPr id="7" name="Text Box 7"/>
          <p:cNvSpPr txBox="1">
            <a:spLocks noChangeArrowheads="1"/>
          </p:cNvSpPr>
          <p:nvPr/>
        </p:nvSpPr>
        <p:spPr bwMode="auto">
          <a:xfrm>
            <a:off x="1991544" y="4926112"/>
            <a:ext cx="2608406"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sekvenční analýza</a:t>
            </a:r>
          </a:p>
        </p:txBody>
      </p:sp>
      <p:sp>
        <p:nvSpPr>
          <p:cNvPr id="8" name="Text Box 8"/>
          <p:cNvSpPr txBox="1">
            <a:spLocks noChangeArrowheads="1"/>
          </p:cNvSpPr>
          <p:nvPr/>
        </p:nvSpPr>
        <p:spPr bwMode="auto">
          <a:xfrm>
            <a:off x="1991544" y="5862216"/>
            <a:ext cx="3844322"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vzájemná spektrální analýza</a:t>
            </a:r>
          </a:p>
        </p:txBody>
      </p:sp>
      <p:sp>
        <p:nvSpPr>
          <p:cNvPr id="9" name="Text Box 9"/>
          <p:cNvSpPr txBox="1">
            <a:spLocks noChangeArrowheads="1"/>
          </p:cNvSpPr>
          <p:nvPr/>
        </p:nvSpPr>
        <p:spPr bwMode="auto">
          <a:xfrm>
            <a:off x="1572197" y="4581129"/>
            <a:ext cx="2909771" cy="492443"/>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indent="381000">
              <a:defRPr>
                <a:solidFill>
                  <a:schemeClr val="tx1"/>
                </a:solidFill>
                <a:latin typeface="Arial" charset="0"/>
              </a:defRPr>
            </a:lvl1pPr>
            <a:lvl2pPr marL="6667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indent="269875">
              <a:buFont typeface="Wingdings" pitchFamily="2" charset="2"/>
              <a:buChar char="§"/>
            </a:pPr>
            <a:r>
              <a:rPr lang="cs-CZ" sz="2600" b="1" dirty="0">
                <a:effectLst>
                  <a:outerShdw blurRad="38100" dist="38100" dir="2700000" algn="tl">
                    <a:srgbClr val="FFFFFF"/>
                  </a:outerShdw>
                </a:effectLst>
                <a:latin typeface="Times New Roman" pitchFamily="18" charset="0"/>
              </a:rPr>
              <a:t> v časové doméně</a:t>
            </a:r>
          </a:p>
        </p:txBody>
      </p:sp>
      <p:sp>
        <p:nvSpPr>
          <p:cNvPr id="10" name="Text Box 10"/>
          <p:cNvSpPr txBox="1">
            <a:spLocks noChangeArrowheads="1"/>
          </p:cNvSpPr>
          <p:nvPr/>
        </p:nvSpPr>
        <p:spPr bwMode="auto">
          <a:xfrm>
            <a:off x="1991544" y="6309321"/>
            <a:ext cx="1343638"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sym typeface="Symbol" pitchFamily="18" charset="2"/>
              </a:rPr>
              <a:t>- -index</a:t>
            </a:r>
            <a:endParaRPr lang="cs-CZ" sz="2400" dirty="0">
              <a:latin typeface="Times New Roman" pitchFamily="18" charset="0"/>
            </a:endParaRPr>
          </a:p>
        </p:txBody>
      </p:sp>
      <p:sp>
        <p:nvSpPr>
          <p:cNvPr id="11" name="Text Box 11"/>
          <p:cNvSpPr txBox="1">
            <a:spLocks noChangeArrowheads="1"/>
          </p:cNvSpPr>
          <p:nvPr/>
        </p:nvSpPr>
        <p:spPr bwMode="auto">
          <a:xfrm>
            <a:off x="1921125" y="2924945"/>
            <a:ext cx="1909497"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a:t>
            </a:r>
            <a:r>
              <a:rPr lang="cs-CZ" sz="2400" dirty="0" err="1">
                <a:latin typeface="Times New Roman" pitchFamily="18" charset="0"/>
              </a:rPr>
              <a:t>neck</a:t>
            </a:r>
            <a:r>
              <a:rPr lang="cs-CZ" sz="2400" dirty="0">
                <a:latin typeface="Times New Roman" pitchFamily="18" charset="0"/>
              </a:rPr>
              <a:t> </a:t>
            </a:r>
            <a:r>
              <a:rPr lang="cs-CZ" sz="2400" dirty="0" err="1">
                <a:latin typeface="Times New Roman" pitchFamily="18" charset="0"/>
              </a:rPr>
              <a:t>suction</a:t>
            </a:r>
            <a:endParaRPr lang="cs-CZ" sz="2400" dirty="0">
              <a:latin typeface="Times New Roman" pitchFamily="18" charset="0"/>
            </a:endParaRPr>
          </a:p>
        </p:txBody>
      </p:sp>
      <p:sp>
        <p:nvSpPr>
          <p:cNvPr id="12" name="Text Box 12"/>
          <p:cNvSpPr txBox="1">
            <a:spLocks noChangeArrowheads="1"/>
          </p:cNvSpPr>
          <p:nvPr/>
        </p:nvSpPr>
        <p:spPr bwMode="auto">
          <a:xfrm>
            <a:off x="1930650" y="3552527"/>
            <a:ext cx="2570319"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a:latin typeface="Times New Roman" pitchFamily="18" charset="0"/>
              </a:rPr>
              <a:t>- Valsalvův manévr</a:t>
            </a:r>
          </a:p>
        </p:txBody>
      </p:sp>
      <p:sp>
        <p:nvSpPr>
          <p:cNvPr id="13" name="Text Box 13"/>
          <p:cNvSpPr txBox="1">
            <a:spLocks noChangeArrowheads="1"/>
          </p:cNvSpPr>
          <p:nvPr/>
        </p:nvSpPr>
        <p:spPr bwMode="auto">
          <a:xfrm>
            <a:off x="1919536" y="2474615"/>
            <a:ext cx="3239990"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aplikace </a:t>
            </a:r>
            <a:r>
              <a:rPr lang="cs-CZ" sz="2400" dirty="0" err="1">
                <a:latin typeface="Times New Roman" pitchFamily="18" charset="0"/>
              </a:rPr>
              <a:t>phenylephrinu</a:t>
            </a:r>
            <a:endParaRPr lang="cs-CZ" sz="2400" dirty="0">
              <a:latin typeface="Times New Roman" pitchFamily="18" charset="0"/>
            </a:endParaRPr>
          </a:p>
        </p:txBody>
      </p:sp>
      <p:sp>
        <p:nvSpPr>
          <p:cNvPr id="25" name="TextovéPole 24"/>
          <p:cNvSpPr txBox="1"/>
          <p:nvPr/>
        </p:nvSpPr>
        <p:spPr>
          <a:xfrm>
            <a:off x="1562651" y="692696"/>
            <a:ext cx="4114579" cy="1107996"/>
          </a:xfrm>
          <a:prstGeom prst="rect">
            <a:avLst/>
          </a:prstGeom>
          <a:noFill/>
        </p:spPr>
        <p:txBody>
          <a:bodyPr wrap="square" rtlCol="0">
            <a:spAutoFit/>
          </a:bodyPr>
          <a:lstStyle/>
          <a:p>
            <a:pPr algn="just"/>
            <a:r>
              <a:rPr lang="cs-CZ" sz="2200" b="1" i="1" dirty="0">
                <a:effectLst>
                  <a:outerShdw blurRad="38100" dist="38100" dir="2700000" algn="tl">
                    <a:srgbClr val="000000">
                      <a:alpha val="43137"/>
                    </a:srgbClr>
                  </a:outerShdw>
                </a:effectLst>
              </a:rPr>
              <a:t>změna délky tepového intervalu vyvolaná změnou systolického krevního tlaku o 1 </a:t>
            </a:r>
            <a:r>
              <a:rPr lang="cs-CZ" sz="2200" b="1" i="1" dirty="0" err="1">
                <a:effectLst>
                  <a:outerShdw blurRad="38100" dist="38100" dir="2700000" algn="tl">
                    <a:srgbClr val="000000">
                      <a:alpha val="43137"/>
                    </a:srgbClr>
                  </a:outerShdw>
                </a:effectLst>
              </a:rPr>
              <a:t>mmHg</a:t>
            </a:r>
            <a:endParaRPr lang="cs-CZ" sz="2200" b="1" i="1" dirty="0">
              <a:effectLst>
                <a:outerShdw blurRad="38100" dist="38100" dir="2700000" algn="tl">
                  <a:srgbClr val="000000">
                    <a:alpha val="43137"/>
                  </a:srgbClr>
                </a:outerShdw>
              </a:effectLst>
            </a:endParaRPr>
          </a:p>
        </p:txBody>
      </p:sp>
      <p:sp>
        <p:nvSpPr>
          <p:cNvPr id="26" name="TextovéPole 25"/>
          <p:cNvSpPr txBox="1"/>
          <p:nvPr/>
        </p:nvSpPr>
        <p:spPr>
          <a:xfrm>
            <a:off x="6600056" y="685145"/>
            <a:ext cx="4358594" cy="1107996"/>
          </a:xfrm>
          <a:prstGeom prst="rect">
            <a:avLst/>
          </a:prstGeom>
          <a:noFill/>
        </p:spPr>
        <p:txBody>
          <a:bodyPr wrap="square" rtlCol="0">
            <a:spAutoFit/>
          </a:bodyPr>
          <a:lstStyle/>
          <a:p>
            <a:pPr algn="just"/>
            <a:r>
              <a:rPr lang="en-US" sz="2200" b="1" i="1" dirty="0">
                <a:effectLst>
                  <a:outerShdw blurRad="38100" dist="38100" dir="2700000" algn="tl">
                    <a:srgbClr val="000000">
                      <a:alpha val="43137"/>
                    </a:srgbClr>
                  </a:outerShdw>
                </a:effectLst>
              </a:rPr>
              <a:t>A change of duration of pulse interval (in ms) due to a change of </a:t>
            </a:r>
            <a:r>
              <a:rPr lang="cs-CZ" sz="2200" b="1" i="1" dirty="0" err="1">
                <a:effectLst>
                  <a:outerShdw blurRad="38100" dist="38100" dir="2700000" algn="tl">
                    <a:srgbClr val="000000">
                      <a:alpha val="43137"/>
                    </a:srgbClr>
                  </a:outerShdw>
                </a:effectLst>
              </a:rPr>
              <a:t>systolic</a:t>
            </a:r>
            <a:r>
              <a:rPr lang="cs-CZ" sz="2200" b="1" i="1" dirty="0">
                <a:effectLst>
                  <a:outerShdw blurRad="38100" dist="38100" dir="2700000" algn="tl">
                    <a:srgbClr val="000000">
                      <a:alpha val="43137"/>
                    </a:srgbClr>
                  </a:outerShdw>
                </a:effectLst>
              </a:rPr>
              <a:t> </a:t>
            </a:r>
            <a:r>
              <a:rPr lang="en-US" sz="2200" b="1" i="1" dirty="0">
                <a:effectLst>
                  <a:outerShdw blurRad="38100" dist="38100" dir="2700000" algn="tl">
                    <a:srgbClr val="000000">
                      <a:alpha val="43137"/>
                    </a:srgbClr>
                  </a:outerShdw>
                </a:effectLst>
              </a:rPr>
              <a:t>blood pressure by 1 mmHg</a:t>
            </a:r>
            <a:endParaRPr lang="cs-CZ" sz="2200" b="1" i="1" dirty="0">
              <a:effectLst>
                <a:outerShdw blurRad="38100" dist="38100" dir="2700000" algn="tl">
                  <a:srgbClr val="000000">
                    <a:alpha val="43137"/>
                  </a:srgbClr>
                </a:outerShdw>
              </a:effectLst>
            </a:endParaRPr>
          </a:p>
        </p:txBody>
      </p:sp>
      <p:sp>
        <p:nvSpPr>
          <p:cNvPr id="37" name="Text Box 4"/>
          <p:cNvSpPr txBox="1">
            <a:spLocks noChangeArrowheads="1"/>
          </p:cNvSpPr>
          <p:nvPr/>
        </p:nvSpPr>
        <p:spPr bwMode="auto">
          <a:xfrm>
            <a:off x="6212118" y="1872158"/>
            <a:ext cx="3308598" cy="523220"/>
          </a:xfrm>
          <a:prstGeom prst="rect">
            <a:avLst/>
          </a:prstGeom>
          <a:noFill/>
          <a:ln>
            <a:noFill/>
          </a:ln>
          <a:effectLst>
            <a:outerShdw dist="12700" algn="ctr" rotWithShape="0">
              <a:srgbClr val="3333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800" b="1" i="1" u="sng">
                <a:solidFill>
                  <a:srgbClr val="0000C0"/>
                </a:solidFill>
                <a:effectLst>
                  <a:outerShdw blurRad="38100" dist="38100" dir="2700000" algn="tl">
                    <a:srgbClr val="000000"/>
                  </a:outerShdw>
                </a:effectLst>
                <a:latin typeface="Times New Roman" pitchFamily="18" charset="0"/>
              </a:rPr>
              <a:t>Laboratory methods:</a:t>
            </a:r>
          </a:p>
        </p:txBody>
      </p:sp>
      <p:sp>
        <p:nvSpPr>
          <p:cNvPr id="38" name="Text Box 5"/>
          <p:cNvSpPr txBox="1">
            <a:spLocks noChangeArrowheads="1"/>
          </p:cNvSpPr>
          <p:nvPr/>
        </p:nvSpPr>
        <p:spPr bwMode="auto">
          <a:xfrm>
            <a:off x="6284126" y="4039103"/>
            <a:ext cx="3557384" cy="523220"/>
          </a:xfrm>
          <a:prstGeom prst="rect">
            <a:avLst/>
          </a:prstGeom>
          <a:noFill/>
          <a:ln>
            <a:noFill/>
          </a:ln>
          <a:effectLst>
            <a:outerShdw dist="12700" algn="ctr" rotWithShape="0">
              <a:srgbClr val="3333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r>
              <a:rPr lang="en-US" sz="2800" b="1" i="1" u="sng">
                <a:solidFill>
                  <a:srgbClr val="0000C0"/>
                </a:solidFill>
                <a:effectLst>
                  <a:outerShdw blurRad="38100" dist="38100" dir="2700000" algn="tl">
                    <a:srgbClr val="000000"/>
                  </a:outerShdw>
                </a:effectLst>
                <a:latin typeface="Times New Roman" pitchFamily="18" charset="0"/>
              </a:rPr>
              <a:t>Spontaneous methods:</a:t>
            </a:r>
          </a:p>
        </p:txBody>
      </p:sp>
      <p:sp>
        <p:nvSpPr>
          <p:cNvPr id="39" name="Text Box 6"/>
          <p:cNvSpPr txBox="1">
            <a:spLocks noChangeArrowheads="1"/>
          </p:cNvSpPr>
          <p:nvPr/>
        </p:nvSpPr>
        <p:spPr bwMode="auto">
          <a:xfrm>
            <a:off x="6212119" y="5389712"/>
            <a:ext cx="3655553" cy="492443"/>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indent="381000">
              <a:defRPr>
                <a:solidFill>
                  <a:schemeClr val="tx1"/>
                </a:solidFill>
                <a:latin typeface="Arial" charset="0"/>
              </a:defRPr>
            </a:lvl1pPr>
            <a:lvl2pPr marL="6667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indent="269875">
              <a:buFont typeface="Wingdings" pitchFamily="2" charset="2"/>
              <a:buChar char="§"/>
            </a:pPr>
            <a:r>
              <a:rPr lang="cs-CZ" sz="2600" b="1" dirty="0">
                <a:effectLst>
                  <a:outerShdw blurRad="38100" dist="38100" dir="2700000" algn="tl">
                    <a:srgbClr val="FFFFFF"/>
                  </a:outerShdw>
                </a:effectLst>
                <a:latin typeface="Times New Roman" pitchFamily="18" charset="0"/>
              </a:rPr>
              <a:t> in </a:t>
            </a:r>
            <a:r>
              <a:rPr lang="cs-CZ" sz="2600" b="1" dirty="0" err="1">
                <a:effectLst>
                  <a:outerShdw blurRad="38100" dist="38100" dir="2700000" algn="tl">
                    <a:srgbClr val="FFFFFF"/>
                  </a:outerShdw>
                </a:effectLst>
                <a:latin typeface="Times New Roman" pitchFamily="18" charset="0"/>
              </a:rPr>
              <a:t>frequency</a:t>
            </a:r>
            <a:r>
              <a:rPr lang="cs-CZ" sz="2600" b="1" dirty="0">
                <a:effectLst>
                  <a:outerShdw blurRad="38100" dist="38100" dir="2700000" algn="tl">
                    <a:srgbClr val="FFFFFF"/>
                  </a:outerShdw>
                </a:effectLst>
                <a:latin typeface="Times New Roman" pitchFamily="18" charset="0"/>
              </a:rPr>
              <a:t>-</a:t>
            </a:r>
            <a:r>
              <a:rPr lang="cs-CZ" sz="2600" b="1" dirty="0" err="1">
                <a:effectLst>
                  <a:outerShdw blurRad="38100" dist="38100" dir="2700000" algn="tl">
                    <a:srgbClr val="FFFFFF"/>
                  </a:outerShdw>
                </a:effectLst>
                <a:latin typeface="Times New Roman" pitchFamily="18" charset="0"/>
              </a:rPr>
              <a:t>domeain</a:t>
            </a:r>
            <a:endParaRPr lang="cs-CZ" sz="2600" b="1" dirty="0">
              <a:effectLst>
                <a:outerShdw blurRad="38100" dist="38100" dir="2700000" algn="tl">
                  <a:srgbClr val="FFFFFF"/>
                </a:outerShdw>
              </a:effectLst>
              <a:latin typeface="Times New Roman" pitchFamily="18" charset="0"/>
            </a:endParaRPr>
          </a:p>
        </p:txBody>
      </p:sp>
      <p:sp>
        <p:nvSpPr>
          <p:cNvPr id="40" name="Text Box 7"/>
          <p:cNvSpPr txBox="1">
            <a:spLocks noChangeArrowheads="1"/>
          </p:cNvSpPr>
          <p:nvPr/>
        </p:nvSpPr>
        <p:spPr bwMode="auto">
          <a:xfrm>
            <a:off x="6644166" y="4896495"/>
            <a:ext cx="2610010"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a:t>
            </a:r>
            <a:r>
              <a:rPr lang="cs-CZ" sz="2400" dirty="0" err="1">
                <a:latin typeface="Times New Roman" pitchFamily="18" charset="0"/>
              </a:rPr>
              <a:t>Sequence</a:t>
            </a:r>
            <a:r>
              <a:rPr lang="cs-CZ" sz="2400" dirty="0">
                <a:latin typeface="Times New Roman" pitchFamily="18" charset="0"/>
              </a:rPr>
              <a:t> </a:t>
            </a:r>
            <a:r>
              <a:rPr lang="cs-CZ" sz="2400" dirty="0" err="1">
                <a:latin typeface="Times New Roman" pitchFamily="18" charset="0"/>
              </a:rPr>
              <a:t>analysis</a:t>
            </a:r>
            <a:endParaRPr lang="cs-CZ" sz="2400" dirty="0">
              <a:latin typeface="Times New Roman" pitchFamily="18" charset="0"/>
            </a:endParaRPr>
          </a:p>
        </p:txBody>
      </p:sp>
      <p:sp>
        <p:nvSpPr>
          <p:cNvPr id="41" name="Text Box 8"/>
          <p:cNvSpPr txBox="1">
            <a:spLocks noChangeArrowheads="1"/>
          </p:cNvSpPr>
          <p:nvPr/>
        </p:nvSpPr>
        <p:spPr bwMode="auto">
          <a:xfrm>
            <a:off x="6644167" y="5832599"/>
            <a:ext cx="3122971"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a:t>
            </a:r>
            <a:r>
              <a:rPr lang="cs-CZ" sz="2400" dirty="0" err="1">
                <a:latin typeface="Times New Roman" pitchFamily="18" charset="0"/>
              </a:rPr>
              <a:t>cross</a:t>
            </a:r>
            <a:r>
              <a:rPr lang="cs-CZ" sz="2400" dirty="0">
                <a:latin typeface="Times New Roman" pitchFamily="18" charset="0"/>
              </a:rPr>
              <a:t>-</a:t>
            </a:r>
            <a:r>
              <a:rPr lang="cs-CZ" sz="2400" dirty="0" err="1">
                <a:latin typeface="Times New Roman" pitchFamily="18" charset="0"/>
              </a:rPr>
              <a:t>spectral</a:t>
            </a:r>
            <a:r>
              <a:rPr lang="cs-CZ" sz="2400" dirty="0">
                <a:latin typeface="Times New Roman" pitchFamily="18" charset="0"/>
              </a:rPr>
              <a:t> </a:t>
            </a:r>
            <a:r>
              <a:rPr lang="cs-CZ" sz="2400" dirty="0" err="1">
                <a:latin typeface="Times New Roman" pitchFamily="18" charset="0"/>
              </a:rPr>
              <a:t>analysis</a:t>
            </a:r>
            <a:endParaRPr lang="cs-CZ" sz="2400" dirty="0">
              <a:latin typeface="Times New Roman" pitchFamily="18" charset="0"/>
            </a:endParaRPr>
          </a:p>
        </p:txBody>
      </p:sp>
      <p:sp>
        <p:nvSpPr>
          <p:cNvPr id="42" name="Text Box 9"/>
          <p:cNvSpPr txBox="1">
            <a:spLocks noChangeArrowheads="1"/>
          </p:cNvSpPr>
          <p:nvPr/>
        </p:nvSpPr>
        <p:spPr bwMode="auto">
          <a:xfrm>
            <a:off x="6224819" y="4551512"/>
            <a:ext cx="2717411" cy="492443"/>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indent="381000">
              <a:defRPr>
                <a:solidFill>
                  <a:schemeClr val="tx1"/>
                </a:solidFill>
                <a:latin typeface="Arial" charset="0"/>
              </a:defRPr>
            </a:lvl1pPr>
            <a:lvl2pPr marL="6667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indent="269875">
              <a:buFont typeface="Wingdings" pitchFamily="2" charset="2"/>
              <a:buChar char="§"/>
            </a:pPr>
            <a:r>
              <a:rPr lang="cs-CZ" sz="2600" b="1" dirty="0">
                <a:effectLst>
                  <a:outerShdw blurRad="38100" dist="38100" dir="2700000" algn="tl">
                    <a:srgbClr val="FFFFFF"/>
                  </a:outerShdw>
                </a:effectLst>
                <a:latin typeface="Times New Roman" pitchFamily="18" charset="0"/>
              </a:rPr>
              <a:t> in </a:t>
            </a:r>
            <a:r>
              <a:rPr lang="cs-CZ" sz="2600" b="1" dirty="0" err="1">
                <a:effectLst>
                  <a:outerShdw blurRad="38100" dist="38100" dir="2700000" algn="tl">
                    <a:srgbClr val="FFFFFF"/>
                  </a:outerShdw>
                </a:effectLst>
                <a:latin typeface="Times New Roman" pitchFamily="18" charset="0"/>
              </a:rPr>
              <a:t>time</a:t>
            </a:r>
            <a:r>
              <a:rPr lang="cs-CZ" sz="2600" b="1" dirty="0">
                <a:effectLst>
                  <a:outerShdw blurRad="38100" dist="38100" dir="2700000" algn="tl">
                    <a:srgbClr val="FFFFFF"/>
                  </a:outerShdw>
                </a:effectLst>
                <a:latin typeface="Times New Roman" pitchFamily="18" charset="0"/>
              </a:rPr>
              <a:t>-</a:t>
            </a:r>
            <a:r>
              <a:rPr lang="cs-CZ" sz="2600" b="1" dirty="0" err="1">
                <a:effectLst>
                  <a:outerShdw blurRad="38100" dist="38100" dir="2700000" algn="tl">
                    <a:srgbClr val="FFFFFF"/>
                  </a:outerShdw>
                </a:effectLst>
                <a:latin typeface="Times New Roman" pitchFamily="18" charset="0"/>
              </a:rPr>
              <a:t>domain</a:t>
            </a:r>
            <a:endParaRPr lang="cs-CZ" sz="2600" b="1" dirty="0">
              <a:effectLst>
                <a:outerShdw blurRad="38100" dist="38100" dir="2700000" algn="tl">
                  <a:srgbClr val="FFFFFF"/>
                </a:outerShdw>
              </a:effectLst>
              <a:latin typeface="Times New Roman" pitchFamily="18" charset="0"/>
            </a:endParaRPr>
          </a:p>
        </p:txBody>
      </p:sp>
      <p:sp>
        <p:nvSpPr>
          <p:cNvPr id="43" name="Text Box 10"/>
          <p:cNvSpPr txBox="1">
            <a:spLocks noChangeArrowheads="1"/>
          </p:cNvSpPr>
          <p:nvPr/>
        </p:nvSpPr>
        <p:spPr bwMode="auto">
          <a:xfrm>
            <a:off x="6644166" y="6279704"/>
            <a:ext cx="1343638"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sym typeface="Symbol" pitchFamily="18" charset="2"/>
              </a:rPr>
              <a:t>- -index</a:t>
            </a:r>
            <a:endParaRPr lang="cs-CZ" sz="2400" dirty="0">
              <a:latin typeface="Times New Roman" pitchFamily="18" charset="0"/>
            </a:endParaRPr>
          </a:p>
        </p:txBody>
      </p:sp>
      <p:sp>
        <p:nvSpPr>
          <p:cNvPr id="44" name="Text Box 11"/>
          <p:cNvSpPr txBox="1">
            <a:spLocks noChangeArrowheads="1"/>
          </p:cNvSpPr>
          <p:nvPr/>
        </p:nvSpPr>
        <p:spPr bwMode="auto">
          <a:xfrm>
            <a:off x="6573747" y="2895328"/>
            <a:ext cx="1909497"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a:t>
            </a:r>
            <a:r>
              <a:rPr lang="cs-CZ" sz="2400" dirty="0" err="1">
                <a:latin typeface="Times New Roman" pitchFamily="18" charset="0"/>
              </a:rPr>
              <a:t>neck</a:t>
            </a:r>
            <a:r>
              <a:rPr lang="cs-CZ" sz="2400" dirty="0">
                <a:latin typeface="Times New Roman" pitchFamily="18" charset="0"/>
              </a:rPr>
              <a:t> </a:t>
            </a:r>
            <a:r>
              <a:rPr lang="cs-CZ" sz="2400" dirty="0" err="1">
                <a:latin typeface="Times New Roman" pitchFamily="18" charset="0"/>
              </a:rPr>
              <a:t>suction</a:t>
            </a:r>
            <a:endParaRPr lang="cs-CZ" sz="2400" dirty="0">
              <a:latin typeface="Times New Roman" pitchFamily="18" charset="0"/>
            </a:endParaRPr>
          </a:p>
        </p:txBody>
      </p:sp>
      <p:sp>
        <p:nvSpPr>
          <p:cNvPr id="45" name="Text Box 12"/>
          <p:cNvSpPr txBox="1">
            <a:spLocks noChangeArrowheads="1"/>
          </p:cNvSpPr>
          <p:nvPr/>
        </p:nvSpPr>
        <p:spPr bwMode="auto">
          <a:xfrm>
            <a:off x="6583272" y="3522910"/>
            <a:ext cx="2722605"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a:t>
            </a:r>
            <a:r>
              <a:rPr lang="en-US" sz="2400" dirty="0" err="1">
                <a:latin typeface="Times New Roman" pitchFamily="18" charset="0"/>
              </a:rPr>
              <a:t>Valsalva</a:t>
            </a:r>
            <a:r>
              <a:rPr lang="cs-CZ" sz="2400" dirty="0">
                <a:latin typeface="Times New Roman" pitchFamily="18" charset="0"/>
              </a:rPr>
              <a:t> man</a:t>
            </a:r>
            <a:r>
              <a:rPr lang="en-US" sz="2400" dirty="0" err="1">
                <a:latin typeface="Times New Roman" pitchFamily="18" charset="0"/>
              </a:rPr>
              <a:t>oever</a:t>
            </a:r>
            <a:endParaRPr lang="cs-CZ" sz="2400" dirty="0">
              <a:latin typeface="Times New Roman" pitchFamily="18" charset="0"/>
            </a:endParaRPr>
          </a:p>
        </p:txBody>
      </p:sp>
      <p:sp>
        <p:nvSpPr>
          <p:cNvPr id="46" name="Text Box 13"/>
          <p:cNvSpPr txBox="1">
            <a:spLocks noChangeArrowheads="1"/>
          </p:cNvSpPr>
          <p:nvPr/>
        </p:nvSpPr>
        <p:spPr bwMode="auto">
          <a:xfrm>
            <a:off x="6572158" y="2444998"/>
            <a:ext cx="3291286" cy="461665"/>
          </a:xfrm>
          <a:prstGeom prst="rect">
            <a:avLst/>
          </a:prstGeom>
          <a:noFill/>
          <a:ln>
            <a:noFill/>
          </a:ln>
          <a:effectLst>
            <a:outerShdw dist="12700" algn="ctr" rotWithShape="0">
              <a:srgbClr val="3399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cs-CZ" sz="2400" dirty="0">
                <a:latin typeface="Times New Roman" pitchFamily="18" charset="0"/>
              </a:rPr>
              <a:t>- </a:t>
            </a:r>
            <a:r>
              <a:rPr lang="cs-CZ" sz="2400" dirty="0" err="1">
                <a:latin typeface="Times New Roman" pitchFamily="18" charset="0"/>
              </a:rPr>
              <a:t>Phenylephrin</a:t>
            </a:r>
            <a:r>
              <a:rPr lang="cs-CZ" sz="2400" dirty="0">
                <a:latin typeface="Times New Roman" pitchFamily="18" charset="0"/>
              </a:rPr>
              <a:t> </a:t>
            </a:r>
            <a:r>
              <a:rPr lang="cs-CZ" sz="2400" dirty="0" err="1">
                <a:latin typeface="Times New Roman" pitchFamily="18" charset="0"/>
              </a:rPr>
              <a:t>aplication</a:t>
            </a:r>
            <a:endParaRPr lang="cs-CZ" sz="2400" dirty="0">
              <a:latin typeface="Times New Roman" pitchFamily="18" charset="0"/>
            </a:endParaRPr>
          </a:p>
        </p:txBody>
      </p:sp>
    </p:spTree>
    <p:extLst>
      <p:ext uri="{BB962C8B-B14F-4D97-AF65-F5344CB8AC3E}">
        <p14:creationId xmlns:p14="http://schemas.microsoft.com/office/powerpoint/2010/main" val="19240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1"/>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utoUpdateAnimBg="0"/>
      <p:bldP spid="10" grpId="0" autoUpdateAnimBg="0"/>
      <p:bldP spid="40" grpId="0"/>
      <p:bldP spid="41" grpId="0" autoUpdateAnimBg="0"/>
      <p:bldP spid="4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918110" y="5842337"/>
            <a:ext cx="4525534" cy="1446550"/>
          </a:xfrm>
          <a:prstGeom prst="rect">
            <a:avLst/>
          </a:prstGeom>
          <a:noFill/>
        </p:spPr>
        <p:txBody>
          <a:bodyPr wrap="none" rtlCol="0">
            <a:spAutoFit/>
            <a:scene3d>
              <a:camera prst="orthographicFront"/>
              <a:lightRig rig="glow" dir="tl">
                <a:rot lat="0" lon="0" rev="5400000"/>
              </a:lightRig>
            </a:scene3d>
            <a:sp3d contourW="12700">
              <a:bevelT w="25400" h="25400"/>
              <a:contourClr>
                <a:srgbClr val="3C82D7"/>
              </a:contourClr>
            </a:sp3d>
          </a:bodyPr>
          <a:lstStyle>
            <a:defPPr>
              <a:defRPr lang="cs-CZ"/>
            </a:defPPr>
            <a:lvl1pPr algn="ctr">
              <a:defRPr sz="5400" b="1">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defRPr>
            </a:lvl1pPr>
          </a:lstStyle>
          <a:p>
            <a:r>
              <a:rPr lang="cs-CZ" sz="3200" dirty="0">
                <a:gradFill>
                  <a:gsLst>
                    <a:gs pos="0">
                      <a:srgbClr val="0000C0"/>
                    </a:gs>
                    <a:gs pos="25000">
                      <a:srgbClr val="0000C0"/>
                    </a:gs>
                    <a:gs pos="50000">
                      <a:srgbClr val="0000C0"/>
                    </a:gs>
                    <a:gs pos="75000">
                      <a:srgbClr val="0000C0"/>
                    </a:gs>
                    <a:gs pos="100000">
                      <a:srgbClr val="0000C0"/>
                    </a:gs>
                  </a:gsLst>
                  <a:lin ang="5400000"/>
                </a:gradFill>
              </a:rPr>
              <a:t>BAROREFLEX SENSITIVITY</a:t>
            </a:r>
          </a:p>
          <a:p>
            <a:r>
              <a:rPr lang="cs-CZ" sz="2800" u="sng" dirty="0">
                <a:gradFill>
                  <a:gsLst>
                    <a:gs pos="0">
                      <a:srgbClr val="0000C0"/>
                    </a:gs>
                    <a:gs pos="25000">
                      <a:srgbClr val="0000C0"/>
                    </a:gs>
                    <a:gs pos="50000">
                      <a:srgbClr val="0000C0"/>
                    </a:gs>
                    <a:gs pos="75000">
                      <a:srgbClr val="0000C0"/>
                    </a:gs>
                    <a:gs pos="100000">
                      <a:srgbClr val="0000C0"/>
                    </a:gs>
                  </a:gsLst>
                  <a:lin ang="5400000"/>
                </a:gradFill>
              </a:rPr>
              <a:t>- </a:t>
            </a:r>
            <a:r>
              <a:rPr lang="cs-CZ" sz="2800" u="sng" dirty="0" err="1">
                <a:gradFill>
                  <a:gsLst>
                    <a:gs pos="0">
                      <a:srgbClr val="0000C0"/>
                    </a:gs>
                    <a:gs pos="25000">
                      <a:srgbClr val="0000C0"/>
                    </a:gs>
                    <a:gs pos="50000">
                      <a:srgbClr val="0000C0"/>
                    </a:gs>
                    <a:gs pos="75000">
                      <a:srgbClr val="0000C0"/>
                    </a:gs>
                    <a:gs pos="100000">
                      <a:srgbClr val="0000C0"/>
                    </a:gs>
                  </a:gsLst>
                  <a:lin ang="5400000"/>
                </a:gradFill>
              </a:rPr>
              <a:t>Phenylephrin</a:t>
            </a:r>
            <a:r>
              <a:rPr lang="cs-CZ" sz="2800" u="sng" dirty="0">
                <a:gradFill>
                  <a:gsLst>
                    <a:gs pos="0">
                      <a:srgbClr val="0000C0"/>
                    </a:gs>
                    <a:gs pos="25000">
                      <a:srgbClr val="0000C0"/>
                    </a:gs>
                    <a:gs pos="50000">
                      <a:srgbClr val="0000C0"/>
                    </a:gs>
                    <a:gs pos="75000">
                      <a:srgbClr val="0000C0"/>
                    </a:gs>
                    <a:gs pos="100000">
                      <a:srgbClr val="0000C0"/>
                    </a:gs>
                  </a:gsLst>
                  <a:lin ang="5400000"/>
                </a:gradFill>
              </a:rPr>
              <a:t> </a:t>
            </a:r>
            <a:r>
              <a:rPr lang="cs-CZ" sz="2800" u="sng" dirty="0" err="1">
                <a:gradFill>
                  <a:gsLst>
                    <a:gs pos="0">
                      <a:srgbClr val="0000C0"/>
                    </a:gs>
                    <a:gs pos="25000">
                      <a:srgbClr val="0000C0"/>
                    </a:gs>
                    <a:gs pos="50000">
                      <a:srgbClr val="0000C0"/>
                    </a:gs>
                    <a:gs pos="75000">
                      <a:srgbClr val="0000C0"/>
                    </a:gs>
                    <a:gs pos="100000">
                      <a:srgbClr val="0000C0"/>
                    </a:gs>
                  </a:gsLst>
                  <a:lin ang="5400000"/>
                </a:gradFill>
              </a:rPr>
              <a:t>aplication</a:t>
            </a:r>
            <a:endParaRPr lang="cs-CZ" sz="2800" u="sng" dirty="0">
              <a:gradFill>
                <a:gsLst>
                  <a:gs pos="0">
                    <a:srgbClr val="0000C0"/>
                  </a:gs>
                  <a:gs pos="25000">
                    <a:srgbClr val="0000C0"/>
                  </a:gs>
                  <a:gs pos="50000">
                    <a:srgbClr val="0000C0"/>
                  </a:gs>
                  <a:gs pos="75000">
                    <a:srgbClr val="0000C0"/>
                  </a:gs>
                  <a:gs pos="100000">
                    <a:srgbClr val="0000C0"/>
                  </a:gs>
                </a:gsLst>
                <a:lin ang="5400000"/>
              </a:gradFill>
            </a:endParaRPr>
          </a:p>
          <a:p>
            <a:endParaRPr lang="en-US" sz="2800" u="sng" dirty="0">
              <a:gradFill>
                <a:gsLst>
                  <a:gs pos="0">
                    <a:srgbClr val="0000C0"/>
                  </a:gs>
                  <a:gs pos="25000">
                    <a:srgbClr val="0000C0"/>
                  </a:gs>
                  <a:gs pos="50000">
                    <a:srgbClr val="0000C0"/>
                  </a:gs>
                  <a:gs pos="75000">
                    <a:srgbClr val="0000C0"/>
                  </a:gs>
                  <a:gs pos="100000">
                    <a:srgbClr val="0000C0"/>
                  </a:gs>
                </a:gsLst>
                <a:lin ang="5400000"/>
              </a:gradFill>
            </a:endParaRPr>
          </a:p>
        </p:txBody>
      </p:sp>
      <p:pic>
        <p:nvPicPr>
          <p:cNvPr id="25" name="Picture 2" descr="E7C22FD0"/>
          <p:cNvPicPr>
            <a:picLocks noChangeAspect="1" noChangeArrowheads="1"/>
          </p:cNvPicPr>
          <p:nvPr/>
        </p:nvPicPr>
        <p:blipFill>
          <a:blip r:embed="rId2" cstate="print">
            <a:lum contrast="40000"/>
          </a:blip>
          <a:srcRect t="3926" b="16033"/>
          <a:stretch>
            <a:fillRect/>
          </a:stretch>
        </p:blipFill>
        <p:spPr bwMode="auto">
          <a:xfrm>
            <a:off x="2741929" y="1196752"/>
            <a:ext cx="6343408" cy="4464496"/>
          </a:xfrm>
          <a:prstGeom prst="rect">
            <a:avLst/>
          </a:prstGeom>
          <a:noFill/>
          <a:ln w="9525">
            <a:noFill/>
            <a:miter lim="800000"/>
            <a:headEnd/>
            <a:tailEnd/>
          </a:ln>
        </p:spPr>
      </p:pic>
    </p:spTree>
    <p:extLst>
      <p:ext uri="{BB962C8B-B14F-4D97-AF65-F5344CB8AC3E}">
        <p14:creationId xmlns:p14="http://schemas.microsoft.com/office/powerpoint/2010/main" val="2676665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918110" y="5842337"/>
            <a:ext cx="4525534" cy="1446550"/>
          </a:xfrm>
          <a:prstGeom prst="rect">
            <a:avLst/>
          </a:prstGeom>
          <a:noFill/>
        </p:spPr>
        <p:txBody>
          <a:bodyPr wrap="none" rtlCol="0">
            <a:spAutoFit/>
            <a:scene3d>
              <a:camera prst="orthographicFront"/>
              <a:lightRig rig="glow" dir="tl">
                <a:rot lat="0" lon="0" rev="5400000"/>
              </a:lightRig>
            </a:scene3d>
            <a:sp3d contourW="12700">
              <a:bevelT w="25400" h="25400"/>
              <a:contourClr>
                <a:srgbClr val="3C82D7"/>
              </a:contourClr>
            </a:sp3d>
          </a:bodyPr>
          <a:lstStyle>
            <a:defPPr>
              <a:defRPr lang="cs-CZ"/>
            </a:defPPr>
            <a:lvl1pPr algn="ctr">
              <a:defRPr sz="5400" b="1">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defRPr>
            </a:lvl1pPr>
          </a:lstStyle>
          <a:p>
            <a:r>
              <a:rPr lang="cs-CZ" sz="3200" dirty="0">
                <a:gradFill>
                  <a:gsLst>
                    <a:gs pos="0">
                      <a:srgbClr val="0000C0"/>
                    </a:gs>
                    <a:gs pos="25000">
                      <a:srgbClr val="0000C0"/>
                    </a:gs>
                    <a:gs pos="50000">
                      <a:srgbClr val="0000C0"/>
                    </a:gs>
                    <a:gs pos="75000">
                      <a:srgbClr val="0000C0"/>
                    </a:gs>
                    <a:gs pos="100000">
                      <a:srgbClr val="0000C0"/>
                    </a:gs>
                  </a:gsLst>
                  <a:lin ang="5400000"/>
                </a:gradFill>
              </a:rPr>
              <a:t>BAROREFLEX SENSITIVITY</a:t>
            </a:r>
          </a:p>
          <a:p>
            <a:r>
              <a:rPr lang="cs-CZ" sz="2800" dirty="0">
                <a:gradFill>
                  <a:gsLst>
                    <a:gs pos="0">
                      <a:srgbClr val="0000C0"/>
                    </a:gs>
                    <a:gs pos="25000">
                      <a:srgbClr val="0000C0"/>
                    </a:gs>
                    <a:gs pos="50000">
                      <a:srgbClr val="0000C0"/>
                    </a:gs>
                    <a:gs pos="75000">
                      <a:srgbClr val="0000C0"/>
                    </a:gs>
                    <a:gs pos="100000">
                      <a:srgbClr val="0000C0"/>
                    </a:gs>
                  </a:gsLst>
                  <a:lin ang="5400000"/>
                </a:gradFill>
              </a:rPr>
              <a:t>- </a:t>
            </a:r>
            <a:r>
              <a:rPr lang="cs-CZ" sz="2800" u="sng" dirty="0" err="1">
                <a:gradFill>
                  <a:gsLst>
                    <a:gs pos="0">
                      <a:srgbClr val="0000C0"/>
                    </a:gs>
                    <a:gs pos="25000">
                      <a:srgbClr val="0000C0"/>
                    </a:gs>
                    <a:gs pos="50000">
                      <a:srgbClr val="0000C0"/>
                    </a:gs>
                    <a:gs pos="75000">
                      <a:srgbClr val="0000C0"/>
                    </a:gs>
                    <a:gs pos="100000">
                      <a:srgbClr val="0000C0"/>
                    </a:gs>
                  </a:gsLst>
                  <a:lin ang="5400000"/>
                </a:gradFill>
              </a:rPr>
              <a:t>Neck</a:t>
            </a:r>
            <a:r>
              <a:rPr lang="cs-CZ" sz="2800" u="sng" dirty="0">
                <a:gradFill>
                  <a:gsLst>
                    <a:gs pos="0">
                      <a:srgbClr val="0000C0"/>
                    </a:gs>
                    <a:gs pos="25000">
                      <a:srgbClr val="0000C0"/>
                    </a:gs>
                    <a:gs pos="50000">
                      <a:srgbClr val="0000C0"/>
                    </a:gs>
                    <a:gs pos="75000">
                      <a:srgbClr val="0000C0"/>
                    </a:gs>
                    <a:gs pos="100000">
                      <a:srgbClr val="0000C0"/>
                    </a:gs>
                  </a:gsLst>
                  <a:lin ang="5400000"/>
                </a:gradFill>
              </a:rPr>
              <a:t> </a:t>
            </a:r>
            <a:r>
              <a:rPr lang="cs-CZ" sz="2800" u="sng" dirty="0" err="1">
                <a:gradFill>
                  <a:gsLst>
                    <a:gs pos="0">
                      <a:srgbClr val="0000C0"/>
                    </a:gs>
                    <a:gs pos="25000">
                      <a:srgbClr val="0000C0"/>
                    </a:gs>
                    <a:gs pos="50000">
                      <a:srgbClr val="0000C0"/>
                    </a:gs>
                    <a:gs pos="75000">
                      <a:srgbClr val="0000C0"/>
                    </a:gs>
                    <a:gs pos="100000">
                      <a:srgbClr val="0000C0"/>
                    </a:gs>
                  </a:gsLst>
                  <a:lin ang="5400000"/>
                </a:gradFill>
              </a:rPr>
              <a:t>suction</a:t>
            </a:r>
            <a:endParaRPr lang="cs-CZ" sz="2800" u="sng" dirty="0">
              <a:gradFill>
                <a:gsLst>
                  <a:gs pos="0">
                    <a:srgbClr val="0000C0"/>
                  </a:gs>
                  <a:gs pos="25000">
                    <a:srgbClr val="0000C0"/>
                  </a:gs>
                  <a:gs pos="50000">
                    <a:srgbClr val="0000C0"/>
                  </a:gs>
                  <a:gs pos="75000">
                    <a:srgbClr val="0000C0"/>
                  </a:gs>
                  <a:gs pos="100000">
                    <a:srgbClr val="0000C0"/>
                  </a:gs>
                </a:gsLst>
                <a:lin ang="5400000"/>
              </a:gradFill>
            </a:endParaRPr>
          </a:p>
          <a:p>
            <a:endParaRPr lang="en-US" sz="2800" u="sng" dirty="0">
              <a:gradFill>
                <a:gsLst>
                  <a:gs pos="0">
                    <a:srgbClr val="0000C0"/>
                  </a:gs>
                  <a:gs pos="25000">
                    <a:srgbClr val="0000C0"/>
                  </a:gs>
                  <a:gs pos="50000">
                    <a:srgbClr val="0000C0"/>
                  </a:gs>
                  <a:gs pos="75000">
                    <a:srgbClr val="0000C0"/>
                  </a:gs>
                  <a:gs pos="100000">
                    <a:srgbClr val="0000C0"/>
                  </a:gs>
                </a:gsLst>
                <a:lin ang="5400000"/>
              </a:gradFill>
            </a:endParaRPr>
          </a:p>
        </p:txBody>
      </p:sp>
      <p:pic>
        <p:nvPicPr>
          <p:cNvPr id="4" name="Picture 2"/>
          <p:cNvPicPr>
            <a:picLocks noChangeAspect="1" noChangeArrowheads="1"/>
          </p:cNvPicPr>
          <p:nvPr/>
        </p:nvPicPr>
        <p:blipFill>
          <a:blip r:embed="rId2" cstate="print"/>
          <a:srcRect/>
          <a:stretch>
            <a:fillRect/>
          </a:stretch>
        </p:blipFill>
        <p:spPr bwMode="auto">
          <a:xfrm>
            <a:off x="8688288" y="5373217"/>
            <a:ext cx="1752638" cy="876319"/>
          </a:xfrm>
          <a:prstGeom prst="rect">
            <a:avLst/>
          </a:prstGeom>
          <a:noFill/>
          <a:ln w="9525">
            <a:noFill/>
            <a:round/>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2495600" y="1196752"/>
            <a:ext cx="6984776" cy="3858380"/>
          </a:xfrm>
          <a:prstGeom prst="rect">
            <a:avLst/>
          </a:prstGeom>
          <a:noFill/>
          <a:ln w="9525">
            <a:noFill/>
            <a:round/>
            <a:headEnd/>
            <a:tailEnd/>
          </a:ln>
          <a:effectLst/>
        </p:spPr>
      </p:pic>
      <p:sp>
        <p:nvSpPr>
          <p:cNvPr id="6" name="Text Box 4"/>
          <p:cNvSpPr txBox="1">
            <a:spLocks noChangeArrowheads="1"/>
          </p:cNvSpPr>
          <p:nvPr/>
        </p:nvSpPr>
        <p:spPr bwMode="auto">
          <a:xfrm>
            <a:off x="2423592" y="5085185"/>
            <a:ext cx="3477036" cy="196827"/>
          </a:xfrm>
          <a:prstGeom prst="rect">
            <a:avLst/>
          </a:prstGeom>
          <a:noFill/>
          <a:ln w="9525">
            <a:noFill/>
            <a:round/>
            <a:headEnd/>
            <a:tailEnd/>
          </a:ln>
          <a:effectLst/>
        </p:spPr>
        <p:txBody>
          <a:bodyPr lIns="0" tIns="0" rIns="0" bIns="0"/>
          <a:lstStyle/>
          <a:p>
            <a:pPr>
              <a:tabLst>
                <a:tab pos="723900" algn="l"/>
                <a:tab pos="1447800" algn="l"/>
                <a:tab pos="2171700" algn="l"/>
                <a:tab pos="2895600" algn="l"/>
                <a:tab pos="3619500" algn="l"/>
              </a:tabLst>
            </a:pPr>
            <a:r>
              <a:rPr lang="en-GB" sz="1200" b="1" dirty="0" err="1">
                <a:solidFill>
                  <a:srgbClr val="000000"/>
                </a:solidFill>
                <a:latin typeface="Arial" charset="0"/>
                <a:ea typeface="msgothic" charset="0"/>
                <a:cs typeface="msgothic" charset="0"/>
              </a:rPr>
              <a:t>Furlan</a:t>
            </a:r>
            <a:r>
              <a:rPr lang="en-GB" sz="1200" b="1" dirty="0">
                <a:solidFill>
                  <a:srgbClr val="000000"/>
                </a:solidFill>
                <a:latin typeface="Arial" charset="0"/>
                <a:ea typeface="msgothic" charset="0"/>
                <a:cs typeface="msgothic" charset="0"/>
              </a:rPr>
              <a:t> R et al. Circulation 2003;108:717-723</a:t>
            </a:r>
          </a:p>
        </p:txBody>
      </p:sp>
    </p:spTree>
    <p:extLst>
      <p:ext uri="{BB962C8B-B14F-4D97-AF65-F5344CB8AC3E}">
        <p14:creationId xmlns:p14="http://schemas.microsoft.com/office/powerpoint/2010/main" val="3993726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918110" y="5842338"/>
            <a:ext cx="4525534" cy="1877437"/>
          </a:xfrm>
          <a:prstGeom prst="rect">
            <a:avLst/>
          </a:prstGeom>
          <a:noFill/>
        </p:spPr>
        <p:txBody>
          <a:bodyPr wrap="none" rtlCol="0">
            <a:spAutoFit/>
            <a:scene3d>
              <a:camera prst="orthographicFront"/>
              <a:lightRig rig="glow" dir="tl">
                <a:rot lat="0" lon="0" rev="5400000"/>
              </a:lightRig>
            </a:scene3d>
            <a:sp3d contourW="12700">
              <a:bevelT w="25400" h="25400"/>
              <a:contourClr>
                <a:srgbClr val="3C82D7"/>
              </a:contourClr>
            </a:sp3d>
          </a:bodyPr>
          <a:lstStyle>
            <a:defPPr>
              <a:defRPr lang="cs-CZ"/>
            </a:defPPr>
            <a:lvl1pPr algn="ctr">
              <a:defRPr sz="5400" b="1">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defRPr>
            </a:lvl1pPr>
          </a:lstStyle>
          <a:p>
            <a:r>
              <a:rPr lang="cs-CZ" sz="3200" dirty="0">
                <a:gradFill>
                  <a:gsLst>
                    <a:gs pos="0">
                      <a:srgbClr val="0000C0"/>
                    </a:gs>
                    <a:gs pos="25000">
                      <a:srgbClr val="0000C0"/>
                    </a:gs>
                    <a:gs pos="50000">
                      <a:srgbClr val="0000C0"/>
                    </a:gs>
                    <a:gs pos="75000">
                      <a:srgbClr val="0000C0"/>
                    </a:gs>
                    <a:gs pos="100000">
                      <a:srgbClr val="0000C0"/>
                    </a:gs>
                  </a:gsLst>
                  <a:lin ang="5400000"/>
                </a:gradFill>
              </a:rPr>
              <a:t>BAROREFLEX SENSITIVITY</a:t>
            </a:r>
          </a:p>
          <a:p>
            <a:r>
              <a:rPr lang="cs-CZ" sz="2800" dirty="0">
                <a:gradFill>
                  <a:gsLst>
                    <a:gs pos="0">
                      <a:srgbClr val="0000C0"/>
                    </a:gs>
                    <a:gs pos="25000">
                      <a:srgbClr val="0000C0"/>
                    </a:gs>
                    <a:gs pos="50000">
                      <a:srgbClr val="0000C0"/>
                    </a:gs>
                    <a:gs pos="75000">
                      <a:srgbClr val="0000C0"/>
                    </a:gs>
                    <a:gs pos="100000">
                      <a:srgbClr val="0000C0"/>
                    </a:gs>
                  </a:gsLst>
                  <a:lin ang="5400000"/>
                </a:gradFill>
              </a:rPr>
              <a:t>- </a:t>
            </a:r>
            <a:r>
              <a:rPr lang="en-US" sz="2800" u="sng" dirty="0" err="1">
                <a:gradFill>
                  <a:gsLst>
                    <a:gs pos="0">
                      <a:srgbClr val="0000C0"/>
                    </a:gs>
                    <a:gs pos="25000">
                      <a:srgbClr val="0000C0"/>
                    </a:gs>
                    <a:gs pos="50000">
                      <a:srgbClr val="0000C0"/>
                    </a:gs>
                    <a:gs pos="75000">
                      <a:srgbClr val="0000C0"/>
                    </a:gs>
                    <a:gs pos="100000">
                      <a:srgbClr val="0000C0"/>
                    </a:gs>
                  </a:gsLst>
                  <a:lin ang="5400000"/>
                </a:gradFill>
              </a:rPr>
              <a:t>Valsalva</a:t>
            </a:r>
            <a:r>
              <a:rPr lang="cs-CZ" sz="2800" u="sng" dirty="0">
                <a:gradFill>
                  <a:gsLst>
                    <a:gs pos="0">
                      <a:srgbClr val="0000C0"/>
                    </a:gs>
                    <a:gs pos="25000">
                      <a:srgbClr val="0000C0"/>
                    </a:gs>
                    <a:gs pos="50000">
                      <a:srgbClr val="0000C0"/>
                    </a:gs>
                    <a:gs pos="75000">
                      <a:srgbClr val="0000C0"/>
                    </a:gs>
                    <a:gs pos="100000">
                      <a:srgbClr val="0000C0"/>
                    </a:gs>
                  </a:gsLst>
                  <a:lin ang="5400000"/>
                </a:gradFill>
              </a:rPr>
              <a:t> man</a:t>
            </a:r>
            <a:r>
              <a:rPr lang="en-US" sz="2800" u="sng" dirty="0" err="1">
                <a:gradFill>
                  <a:gsLst>
                    <a:gs pos="0">
                      <a:srgbClr val="0000C0"/>
                    </a:gs>
                    <a:gs pos="25000">
                      <a:srgbClr val="0000C0"/>
                    </a:gs>
                    <a:gs pos="50000">
                      <a:srgbClr val="0000C0"/>
                    </a:gs>
                    <a:gs pos="75000">
                      <a:srgbClr val="0000C0"/>
                    </a:gs>
                    <a:gs pos="100000">
                      <a:srgbClr val="0000C0"/>
                    </a:gs>
                  </a:gsLst>
                  <a:lin ang="5400000"/>
                </a:gradFill>
              </a:rPr>
              <a:t>oever</a:t>
            </a:r>
            <a:endParaRPr lang="cs-CZ" sz="2800" u="sng" dirty="0">
              <a:gradFill>
                <a:gsLst>
                  <a:gs pos="0">
                    <a:srgbClr val="0000C0"/>
                  </a:gs>
                  <a:gs pos="25000">
                    <a:srgbClr val="0000C0"/>
                  </a:gs>
                  <a:gs pos="50000">
                    <a:srgbClr val="0000C0"/>
                  </a:gs>
                  <a:gs pos="75000">
                    <a:srgbClr val="0000C0"/>
                  </a:gs>
                  <a:gs pos="100000">
                    <a:srgbClr val="0000C0"/>
                  </a:gs>
                </a:gsLst>
                <a:lin ang="5400000"/>
              </a:gradFill>
            </a:endParaRPr>
          </a:p>
          <a:p>
            <a:endParaRPr lang="cs-CZ" sz="2800" u="sng" dirty="0">
              <a:gradFill>
                <a:gsLst>
                  <a:gs pos="0">
                    <a:srgbClr val="0000C0"/>
                  </a:gs>
                  <a:gs pos="25000">
                    <a:srgbClr val="0000C0"/>
                  </a:gs>
                  <a:gs pos="50000">
                    <a:srgbClr val="0000C0"/>
                  </a:gs>
                  <a:gs pos="75000">
                    <a:srgbClr val="0000C0"/>
                  </a:gs>
                  <a:gs pos="100000">
                    <a:srgbClr val="0000C0"/>
                  </a:gs>
                </a:gsLst>
                <a:lin ang="5400000"/>
              </a:gradFill>
            </a:endParaRPr>
          </a:p>
          <a:p>
            <a:endParaRPr lang="en-US" sz="2800" u="sng" dirty="0">
              <a:gradFill>
                <a:gsLst>
                  <a:gs pos="0">
                    <a:srgbClr val="0000C0"/>
                  </a:gs>
                  <a:gs pos="25000">
                    <a:srgbClr val="0000C0"/>
                  </a:gs>
                  <a:gs pos="50000">
                    <a:srgbClr val="0000C0"/>
                  </a:gs>
                  <a:gs pos="75000">
                    <a:srgbClr val="0000C0"/>
                  </a:gs>
                  <a:gs pos="100000">
                    <a:srgbClr val="0000C0"/>
                  </a:gs>
                </a:gsLst>
                <a:lin ang="5400000"/>
              </a:gradFill>
            </a:endParaRPr>
          </a:p>
        </p:txBody>
      </p:sp>
      <p:pic>
        <p:nvPicPr>
          <p:cNvPr id="4" name="Picture 2" descr="msoDBE03"/>
          <p:cNvPicPr>
            <a:picLocks noChangeAspect="1" noChangeArrowheads="1"/>
          </p:cNvPicPr>
          <p:nvPr/>
        </p:nvPicPr>
        <p:blipFill>
          <a:blip r:embed="rId2" cstate="print">
            <a:lum contrast="36000"/>
          </a:blip>
          <a:srcRect l="16138" r="17713" b="22639"/>
          <a:stretch>
            <a:fillRect/>
          </a:stretch>
        </p:blipFill>
        <p:spPr bwMode="auto">
          <a:xfrm>
            <a:off x="1847529" y="1340768"/>
            <a:ext cx="8554727" cy="4073082"/>
          </a:xfrm>
          <a:prstGeom prst="rect">
            <a:avLst/>
          </a:prstGeom>
          <a:noFill/>
          <a:ln w="9525">
            <a:noFill/>
            <a:miter lim="800000"/>
            <a:headEnd/>
            <a:tailEnd/>
          </a:ln>
        </p:spPr>
      </p:pic>
      <p:sp>
        <p:nvSpPr>
          <p:cNvPr id="5" name="Text Box 4"/>
          <p:cNvSpPr txBox="1">
            <a:spLocks noChangeArrowheads="1"/>
          </p:cNvSpPr>
          <p:nvPr/>
        </p:nvSpPr>
        <p:spPr bwMode="auto">
          <a:xfrm>
            <a:off x="2383942" y="1488776"/>
            <a:ext cx="7738068" cy="677108"/>
          </a:xfrm>
          <a:prstGeom prst="rect">
            <a:avLst/>
          </a:prstGeom>
          <a:noFill/>
          <a:ln w="9525">
            <a:noFill/>
            <a:miter lim="800000"/>
            <a:headEnd/>
            <a:tailEnd/>
          </a:ln>
          <a:effectLst/>
        </p:spPr>
        <p:txBody>
          <a:bodyPr wrap="square">
            <a:spAutoFit/>
          </a:bodyPr>
          <a:lstStyle/>
          <a:p>
            <a:r>
              <a:rPr lang="cs-CZ" sz="2400" dirty="0">
                <a:latin typeface="Times New Roman" pitchFamily="18" charset="0"/>
                <a:sym typeface="Wingdings 3" pitchFamily="18" charset="2"/>
              </a:rPr>
              <a:t>(BP)VRCOPPMAP        </a:t>
            </a:r>
            <a:r>
              <a:rPr lang="cs-CZ" sz="1400" dirty="0">
                <a:latin typeface="Times New Roman" pitchFamily="18" charset="0"/>
                <a:sym typeface="Wingdings 3" pitchFamily="18" charset="2"/>
              </a:rPr>
              <a:t>BP-</a:t>
            </a:r>
            <a:r>
              <a:rPr lang="cs-CZ" sz="1400" dirty="0" err="1">
                <a:latin typeface="Times New Roman" pitchFamily="18" charset="0"/>
                <a:sym typeface="Wingdings 3" pitchFamily="18" charset="2"/>
              </a:rPr>
              <a:t>blood</a:t>
            </a:r>
            <a:r>
              <a:rPr lang="cs-CZ" sz="1400" dirty="0">
                <a:latin typeface="Times New Roman" pitchFamily="18" charset="0"/>
                <a:sym typeface="Wingdings 3" pitchFamily="18" charset="2"/>
              </a:rPr>
              <a:t> </a:t>
            </a:r>
            <a:r>
              <a:rPr lang="cs-CZ" sz="1400" dirty="0" err="1">
                <a:latin typeface="Times New Roman" pitchFamily="18" charset="0"/>
                <a:sym typeface="Wingdings 3" pitchFamily="18" charset="2"/>
              </a:rPr>
              <a:t>pressure</a:t>
            </a:r>
            <a:r>
              <a:rPr lang="cs-CZ" sz="1400" dirty="0">
                <a:latin typeface="Times New Roman" pitchFamily="18" charset="0"/>
                <a:sym typeface="Wingdings 3" pitchFamily="18" charset="2"/>
              </a:rPr>
              <a:t>, VR-</a:t>
            </a:r>
            <a:r>
              <a:rPr lang="cs-CZ" sz="1400" dirty="0" err="1">
                <a:latin typeface="Times New Roman" pitchFamily="18" charset="0"/>
                <a:sym typeface="Wingdings 3" pitchFamily="18" charset="2"/>
              </a:rPr>
              <a:t>venous</a:t>
            </a:r>
            <a:r>
              <a:rPr lang="cs-CZ" sz="1400" dirty="0">
                <a:latin typeface="Times New Roman" pitchFamily="18" charset="0"/>
                <a:sym typeface="Wingdings 3" pitchFamily="18" charset="2"/>
              </a:rPr>
              <a:t> return, 		CO-</a:t>
            </a:r>
            <a:r>
              <a:rPr lang="cs-CZ" sz="1400" dirty="0" err="1">
                <a:latin typeface="Times New Roman" pitchFamily="18" charset="0"/>
                <a:sym typeface="Wingdings 3" pitchFamily="18" charset="2"/>
              </a:rPr>
              <a:t>cardiac</a:t>
            </a:r>
            <a:r>
              <a:rPr lang="cs-CZ" sz="1400" dirty="0">
                <a:latin typeface="Times New Roman" pitchFamily="18" charset="0"/>
                <a:sym typeface="Wingdings 3" pitchFamily="18" charset="2"/>
              </a:rPr>
              <a:t> output, PP – pulse </a:t>
            </a:r>
            <a:r>
              <a:rPr lang="cs-CZ" sz="1400" dirty="0" err="1">
                <a:latin typeface="Times New Roman" pitchFamily="18" charset="0"/>
                <a:sym typeface="Wingdings 3" pitchFamily="18" charset="2"/>
              </a:rPr>
              <a:t>pressure</a:t>
            </a:r>
            <a:r>
              <a:rPr lang="cs-CZ" sz="1400" dirty="0">
                <a:latin typeface="Times New Roman" pitchFamily="18" charset="0"/>
                <a:sym typeface="Wingdings 3" pitchFamily="18" charset="2"/>
              </a:rPr>
              <a:t>, MAP-</a:t>
            </a:r>
            <a:r>
              <a:rPr lang="cs-CZ" sz="1400" dirty="0" err="1">
                <a:latin typeface="Times New Roman" pitchFamily="18" charset="0"/>
                <a:sym typeface="Wingdings 3" pitchFamily="18" charset="2"/>
              </a:rPr>
              <a:t>mean</a:t>
            </a:r>
            <a:r>
              <a:rPr lang="cs-CZ" sz="1400" dirty="0">
                <a:latin typeface="Times New Roman" pitchFamily="18" charset="0"/>
                <a:sym typeface="Wingdings 3" pitchFamily="18" charset="2"/>
              </a:rPr>
              <a:t> </a:t>
            </a:r>
            <a:r>
              <a:rPr lang="cs-CZ" sz="1400" dirty="0" err="1">
                <a:latin typeface="Times New Roman" pitchFamily="18" charset="0"/>
                <a:sym typeface="Wingdings 3" pitchFamily="18" charset="2"/>
              </a:rPr>
              <a:t>arterial</a:t>
            </a:r>
            <a:r>
              <a:rPr lang="cs-CZ" sz="1400" dirty="0">
                <a:latin typeface="Times New Roman" pitchFamily="18" charset="0"/>
                <a:sym typeface="Wingdings 3" pitchFamily="18" charset="2"/>
              </a:rPr>
              <a:t> </a:t>
            </a:r>
            <a:r>
              <a:rPr lang="cs-CZ" sz="1400" dirty="0" err="1">
                <a:latin typeface="Times New Roman" pitchFamily="18" charset="0"/>
                <a:sym typeface="Wingdings 3" pitchFamily="18" charset="2"/>
              </a:rPr>
              <a:t>pressure</a:t>
            </a:r>
            <a:endParaRPr lang="cs-CZ" sz="2400" dirty="0">
              <a:latin typeface="Times New Roman" pitchFamily="18" charset="0"/>
            </a:endParaRPr>
          </a:p>
        </p:txBody>
      </p:sp>
    </p:spTree>
    <p:extLst>
      <p:ext uri="{BB962C8B-B14F-4D97-AF65-F5344CB8AC3E}">
        <p14:creationId xmlns:p14="http://schemas.microsoft.com/office/powerpoint/2010/main" val="101084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981200" y="260350"/>
            <a:ext cx="8218488" cy="1944688"/>
          </a:xfrm>
          <a:prstGeom prst="rect">
            <a:avLst/>
          </a:prstGeom>
          <a:noFill/>
          <a:ln w="9525">
            <a:noFill/>
            <a:miter lim="800000"/>
            <a:headEnd/>
            <a:tailEnd/>
          </a:ln>
          <a:effectLst/>
        </p:spPr>
        <p:txBody>
          <a:bodyPr anchor="ctr"/>
          <a:lstStyle/>
          <a:p>
            <a:pPr algn="ctr" fontAlgn="base">
              <a:lnSpc>
                <a:spcPct val="80000"/>
              </a:lnSpc>
              <a:spcBef>
                <a:spcPct val="0"/>
              </a:spcBef>
              <a:spcAft>
                <a:spcPct val="0"/>
              </a:spcAft>
            </a:pPr>
            <a:r>
              <a:rPr lang="cs-CZ" sz="4000" b="1" dirty="0" err="1">
                <a:solidFill>
                  <a:srgbClr val="CC3300"/>
                </a:solidFill>
                <a:effectLst>
                  <a:outerShdw blurRad="38100" dist="38100" dir="2700000" algn="tl">
                    <a:srgbClr val="C0C0C0"/>
                  </a:outerShdw>
                </a:effectLst>
              </a:rPr>
              <a:t>Records</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of</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circulatory</a:t>
            </a:r>
            <a:r>
              <a:rPr lang="cs-CZ" sz="4000" b="1" dirty="0">
                <a:solidFill>
                  <a:srgbClr val="CC3300"/>
                </a:solidFill>
                <a:effectLst>
                  <a:outerShdw blurRad="38100" dist="38100" dir="2700000" algn="tl">
                    <a:srgbClr val="C0C0C0"/>
                  </a:outerShdw>
                </a:effectLst>
              </a:rPr>
              <a:t> </a:t>
            </a:r>
            <a:r>
              <a:rPr lang="cs-CZ" sz="4000" b="1" dirty="0" err="1">
                <a:solidFill>
                  <a:srgbClr val="CC3300"/>
                </a:solidFill>
                <a:effectLst>
                  <a:outerShdw blurRad="38100" dist="38100" dir="2700000" algn="tl">
                    <a:srgbClr val="C0C0C0"/>
                  </a:outerShdw>
                </a:effectLst>
              </a:rPr>
              <a:t>parameters</a:t>
            </a:r>
            <a:endParaRPr lang="cs-CZ" sz="4000" b="1" dirty="0">
              <a:solidFill>
                <a:srgbClr val="CC3300"/>
              </a:solidFill>
              <a:effectLst>
                <a:outerShdw blurRad="38100" dist="38100" dir="2700000" algn="tl">
                  <a:srgbClr val="C0C0C0"/>
                </a:outerShdw>
              </a:effectLst>
            </a:endParaRPr>
          </a:p>
        </p:txBody>
      </p:sp>
      <p:pic>
        <p:nvPicPr>
          <p:cNvPr id="77827" name="Picture 3" descr="obr11"/>
          <p:cNvPicPr>
            <a:picLocks noChangeAspect="1" noChangeArrowheads="1"/>
          </p:cNvPicPr>
          <p:nvPr/>
        </p:nvPicPr>
        <p:blipFill>
          <a:blip r:embed="rId2" cstate="print"/>
          <a:srcRect/>
          <a:stretch>
            <a:fillRect/>
          </a:stretch>
        </p:blipFill>
        <p:spPr bwMode="auto">
          <a:xfrm>
            <a:off x="1992313" y="2565401"/>
            <a:ext cx="8208962" cy="3978275"/>
          </a:xfrm>
          <a:prstGeom prst="rect">
            <a:avLst/>
          </a:prstGeom>
          <a:noFill/>
          <a:ln w="9525">
            <a:noFill/>
            <a:miter lim="800000"/>
            <a:headEnd/>
            <a:tailEnd/>
          </a:ln>
        </p:spPr>
      </p:pic>
    </p:spTree>
    <p:extLst>
      <p:ext uri="{BB962C8B-B14F-4D97-AF65-F5344CB8AC3E}">
        <p14:creationId xmlns:p14="http://schemas.microsoft.com/office/powerpoint/2010/main" val="3554924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919536" y="476672"/>
            <a:ext cx="8894238" cy="6048672"/>
          </a:xfrm>
        </p:spPr>
        <p:txBody>
          <a:bodyPr>
            <a:normAutofit/>
          </a:bodyPr>
          <a:lstStyle/>
          <a:p>
            <a:r>
              <a:rPr lang="cs-CZ" b="1" dirty="0" err="1">
                <a:solidFill>
                  <a:srgbClr val="FF0000"/>
                </a:solidFill>
              </a:rPr>
              <a:t>Spectral</a:t>
            </a:r>
            <a:r>
              <a:rPr lang="cs-CZ" b="1" dirty="0">
                <a:solidFill>
                  <a:srgbClr val="FF0000"/>
                </a:solidFill>
              </a:rPr>
              <a:t> </a:t>
            </a:r>
            <a:r>
              <a:rPr lang="cs-CZ" b="1" dirty="0" err="1">
                <a:solidFill>
                  <a:srgbClr val="FF0000"/>
                </a:solidFill>
              </a:rPr>
              <a:t>analysis</a:t>
            </a:r>
            <a:r>
              <a:rPr lang="cs-CZ" b="1" dirty="0">
                <a:solidFill>
                  <a:srgbClr val="FF0000"/>
                </a:solidFill>
              </a:rPr>
              <a:t>:</a:t>
            </a:r>
          </a:p>
          <a:p>
            <a:r>
              <a:rPr lang="en-US" dirty="0"/>
              <a:t>Carried out under standard conditions at various maneuvers (supine, standing); evaluated with 300 representative intervals RR / NN /</a:t>
            </a:r>
            <a:endParaRPr lang="cs-CZ" dirty="0"/>
          </a:p>
          <a:p>
            <a:r>
              <a:rPr lang="en-US" dirty="0"/>
              <a:t>Another mathematical processing (Fourier transform) -length RR intervals are converted to cycles in Hz</a:t>
            </a:r>
            <a:endParaRPr lang="cs-CZ" dirty="0"/>
          </a:p>
          <a:p>
            <a:r>
              <a:rPr lang="en-US" dirty="0"/>
              <a:t>The spectrum is divided into several components – low</a:t>
            </a:r>
            <a:r>
              <a:rPr lang="cs-CZ" dirty="0"/>
              <a:t>  </a:t>
            </a:r>
            <a:r>
              <a:rPr lang="en-US" dirty="0"/>
              <a:t> (LF: the sympathetic modulation) and high frequency (HF: vagal modulation)</a:t>
            </a:r>
            <a:endParaRPr lang="cs-CZ" dirty="0"/>
          </a:p>
          <a:p>
            <a:r>
              <a:rPr lang="cs-CZ" dirty="0"/>
              <a:t> </a:t>
            </a:r>
            <a:r>
              <a:rPr lang="en-US" dirty="0">
                <a:solidFill>
                  <a:srgbClr val="FF0000"/>
                </a:solidFill>
              </a:rPr>
              <a:t>People with reduced heart rate variability have a 5 times higher risk of death</a:t>
            </a:r>
            <a:endParaRPr lang="cs-CZ" b="1" dirty="0">
              <a:solidFill>
                <a:srgbClr val="FF0000"/>
              </a:solidFill>
            </a:endParaRPr>
          </a:p>
        </p:txBody>
      </p:sp>
    </p:spTree>
    <p:extLst>
      <p:ext uri="{BB962C8B-B14F-4D97-AF65-F5344CB8AC3E}">
        <p14:creationId xmlns:p14="http://schemas.microsoft.com/office/powerpoint/2010/main" val="155451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2"/>
          <a:srcRect l="13361" t="7246" r="12727" b="4149"/>
          <a:stretch/>
        </p:blipFill>
        <p:spPr>
          <a:xfrm>
            <a:off x="2063553" y="620688"/>
            <a:ext cx="8115631" cy="5472608"/>
          </a:xfrm>
          <a:prstGeom prst="rect">
            <a:avLst/>
          </a:prstGeom>
        </p:spPr>
      </p:pic>
    </p:spTree>
    <p:extLst>
      <p:ext uri="{BB962C8B-B14F-4D97-AF65-F5344CB8AC3E}">
        <p14:creationId xmlns:p14="http://schemas.microsoft.com/office/powerpoint/2010/main" val="3638180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Volný tvar 20"/>
          <p:cNvSpPr/>
          <p:nvPr/>
        </p:nvSpPr>
        <p:spPr>
          <a:xfrm>
            <a:off x="5116220" y="4555791"/>
            <a:ext cx="2538413" cy="1072117"/>
          </a:xfrm>
          <a:custGeom>
            <a:avLst/>
            <a:gdLst>
              <a:gd name="connsiteX0" fmla="*/ 0 w 2538413"/>
              <a:gd name="connsiteY0" fmla="*/ 1252538 h 1252538"/>
              <a:gd name="connsiteX1" fmla="*/ 85725 w 2538413"/>
              <a:gd name="connsiteY1" fmla="*/ 1181100 h 1252538"/>
              <a:gd name="connsiteX2" fmla="*/ 171450 w 2538413"/>
              <a:gd name="connsiteY2" fmla="*/ 1166813 h 1252538"/>
              <a:gd name="connsiteX3" fmla="*/ 261938 w 2538413"/>
              <a:gd name="connsiteY3" fmla="*/ 1176338 h 1252538"/>
              <a:gd name="connsiteX4" fmla="*/ 347663 w 2538413"/>
              <a:gd name="connsiteY4" fmla="*/ 1209675 h 1252538"/>
              <a:gd name="connsiteX5" fmla="*/ 414338 w 2538413"/>
              <a:gd name="connsiteY5" fmla="*/ 1223963 h 1252538"/>
              <a:gd name="connsiteX6" fmla="*/ 519113 w 2538413"/>
              <a:gd name="connsiteY6" fmla="*/ 1209675 h 1252538"/>
              <a:gd name="connsiteX7" fmla="*/ 609600 w 2538413"/>
              <a:gd name="connsiteY7" fmla="*/ 1204913 h 1252538"/>
              <a:gd name="connsiteX8" fmla="*/ 728663 w 2538413"/>
              <a:gd name="connsiteY8" fmla="*/ 1209675 h 1252538"/>
              <a:gd name="connsiteX9" fmla="*/ 847725 w 2538413"/>
              <a:gd name="connsiteY9" fmla="*/ 1204913 h 1252538"/>
              <a:gd name="connsiteX10" fmla="*/ 962025 w 2538413"/>
              <a:gd name="connsiteY10" fmla="*/ 1190625 h 1252538"/>
              <a:gd name="connsiteX11" fmla="*/ 1028700 w 2538413"/>
              <a:gd name="connsiteY11" fmla="*/ 1200150 h 1252538"/>
              <a:gd name="connsiteX12" fmla="*/ 1138238 w 2538413"/>
              <a:gd name="connsiteY12" fmla="*/ 1209675 h 1252538"/>
              <a:gd name="connsiteX13" fmla="*/ 1271588 w 2538413"/>
              <a:gd name="connsiteY13" fmla="*/ 1185863 h 1252538"/>
              <a:gd name="connsiteX14" fmla="*/ 1390650 w 2538413"/>
              <a:gd name="connsiteY14" fmla="*/ 1166813 h 1252538"/>
              <a:gd name="connsiteX15" fmla="*/ 1504950 w 2538413"/>
              <a:gd name="connsiteY15" fmla="*/ 1195388 h 1252538"/>
              <a:gd name="connsiteX16" fmla="*/ 1614488 w 2538413"/>
              <a:gd name="connsiteY16" fmla="*/ 1243013 h 1252538"/>
              <a:gd name="connsiteX17" fmla="*/ 1685925 w 2538413"/>
              <a:gd name="connsiteY17" fmla="*/ 1223963 h 1252538"/>
              <a:gd name="connsiteX18" fmla="*/ 1724025 w 2538413"/>
              <a:gd name="connsiteY18" fmla="*/ 1209675 h 1252538"/>
              <a:gd name="connsiteX19" fmla="*/ 1785938 w 2538413"/>
              <a:gd name="connsiteY19" fmla="*/ 1233488 h 1252538"/>
              <a:gd name="connsiteX20" fmla="*/ 1824038 w 2538413"/>
              <a:gd name="connsiteY20" fmla="*/ 1243013 h 1252538"/>
              <a:gd name="connsiteX21" fmla="*/ 1900238 w 2538413"/>
              <a:gd name="connsiteY21" fmla="*/ 1190625 h 1252538"/>
              <a:gd name="connsiteX22" fmla="*/ 1957388 w 2538413"/>
              <a:gd name="connsiteY22" fmla="*/ 1090613 h 1252538"/>
              <a:gd name="connsiteX23" fmla="*/ 2005013 w 2538413"/>
              <a:gd name="connsiteY23" fmla="*/ 933450 h 1252538"/>
              <a:gd name="connsiteX24" fmla="*/ 2033588 w 2538413"/>
              <a:gd name="connsiteY24" fmla="*/ 728663 h 1252538"/>
              <a:gd name="connsiteX25" fmla="*/ 2057400 w 2538413"/>
              <a:gd name="connsiteY25" fmla="*/ 495300 h 1252538"/>
              <a:gd name="connsiteX26" fmla="*/ 2071688 w 2538413"/>
              <a:gd name="connsiteY26" fmla="*/ 271463 h 1252538"/>
              <a:gd name="connsiteX27" fmla="*/ 2100263 w 2538413"/>
              <a:gd name="connsiteY27" fmla="*/ 66675 h 1252538"/>
              <a:gd name="connsiteX28" fmla="*/ 2114550 w 2538413"/>
              <a:gd name="connsiteY28" fmla="*/ 14288 h 1252538"/>
              <a:gd name="connsiteX29" fmla="*/ 2171700 w 2538413"/>
              <a:gd name="connsiteY29" fmla="*/ 0 h 1252538"/>
              <a:gd name="connsiteX30" fmla="*/ 2228850 w 2538413"/>
              <a:gd name="connsiteY30" fmla="*/ 42863 h 1252538"/>
              <a:gd name="connsiteX31" fmla="*/ 2257425 w 2538413"/>
              <a:gd name="connsiteY31" fmla="*/ 152400 h 1252538"/>
              <a:gd name="connsiteX32" fmla="*/ 2271713 w 2538413"/>
              <a:gd name="connsiteY32" fmla="*/ 338138 h 1252538"/>
              <a:gd name="connsiteX33" fmla="*/ 2305050 w 2538413"/>
              <a:gd name="connsiteY33" fmla="*/ 609600 h 1252538"/>
              <a:gd name="connsiteX34" fmla="*/ 2319338 w 2538413"/>
              <a:gd name="connsiteY34" fmla="*/ 800100 h 1252538"/>
              <a:gd name="connsiteX35" fmla="*/ 2343150 w 2538413"/>
              <a:gd name="connsiteY35" fmla="*/ 962025 h 1252538"/>
              <a:gd name="connsiteX36" fmla="*/ 2366963 w 2538413"/>
              <a:gd name="connsiteY36" fmla="*/ 1057275 h 1252538"/>
              <a:gd name="connsiteX37" fmla="*/ 2419350 w 2538413"/>
              <a:gd name="connsiteY37" fmla="*/ 1162050 h 1252538"/>
              <a:gd name="connsiteX38" fmla="*/ 2505075 w 2538413"/>
              <a:gd name="connsiteY38" fmla="*/ 1214438 h 1252538"/>
              <a:gd name="connsiteX39" fmla="*/ 2538413 w 2538413"/>
              <a:gd name="connsiteY39" fmla="*/ 1247775 h 1252538"/>
              <a:gd name="connsiteX40" fmla="*/ 0 w 2538413"/>
              <a:gd name="connsiteY40" fmla="*/ 1252538 h 125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538413" h="1252538">
                <a:moveTo>
                  <a:pt x="0" y="1252538"/>
                </a:moveTo>
                <a:lnTo>
                  <a:pt x="85725" y="1181100"/>
                </a:lnTo>
                <a:lnTo>
                  <a:pt x="171450" y="1166813"/>
                </a:lnTo>
                <a:lnTo>
                  <a:pt x="261938" y="1176338"/>
                </a:lnTo>
                <a:lnTo>
                  <a:pt x="347663" y="1209675"/>
                </a:lnTo>
                <a:lnTo>
                  <a:pt x="414338" y="1223963"/>
                </a:lnTo>
                <a:lnTo>
                  <a:pt x="519113" y="1209675"/>
                </a:lnTo>
                <a:lnTo>
                  <a:pt x="609600" y="1204913"/>
                </a:lnTo>
                <a:lnTo>
                  <a:pt x="728663" y="1209675"/>
                </a:lnTo>
                <a:lnTo>
                  <a:pt x="847725" y="1204913"/>
                </a:lnTo>
                <a:lnTo>
                  <a:pt x="962025" y="1190625"/>
                </a:lnTo>
                <a:lnTo>
                  <a:pt x="1028700" y="1200150"/>
                </a:lnTo>
                <a:lnTo>
                  <a:pt x="1138238" y="1209675"/>
                </a:lnTo>
                <a:lnTo>
                  <a:pt x="1271588" y="1185863"/>
                </a:lnTo>
                <a:lnTo>
                  <a:pt x="1390650" y="1166813"/>
                </a:lnTo>
                <a:lnTo>
                  <a:pt x="1504950" y="1195388"/>
                </a:lnTo>
                <a:lnTo>
                  <a:pt x="1614488" y="1243013"/>
                </a:lnTo>
                <a:lnTo>
                  <a:pt x="1685925" y="1223963"/>
                </a:lnTo>
                <a:lnTo>
                  <a:pt x="1724025" y="1209675"/>
                </a:lnTo>
                <a:lnTo>
                  <a:pt x="1785938" y="1233488"/>
                </a:lnTo>
                <a:lnTo>
                  <a:pt x="1824038" y="1243013"/>
                </a:lnTo>
                <a:lnTo>
                  <a:pt x="1900238" y="1190625"/>
                </a:lnTo>
                <a:lnTo>
                  <a:pt x="1957388" y="1090613"/>
                </a:lnTo>
                <a:lnTo>
                  <a:pt x="2005013" y="933450"/>
                </a:lnTo>
                <a:lnTo>
                  <a:pt x="2033588" y="728663"/>
                </a:lnTo>
                <a:lnTo>
                  <a:pt x="2057400" y="495300"/>
                </a:lnTo>
                <a:lnTo>
                  <a:pt x="2071688" y="271463"/>
                </a:lnTo>
                <a:lnTo>
                  <a:pt x="2100263" y="66675"/>
                </a:lnTo>
                <a:lnTo>
                  <a:pt x="2114550" y="14288"/>
                </a:lnTo>
                <a:lnTo>
                  <a:pt x="2171700" y="0"/>
                </a:lnTo>
                <a:lnTo>
                  <a:pt x="2228850" y="42863"/>
                </a:lnTo>
                <a:lnTo>
                  <a:pt x="2257425" y="152400"/>
                </a:lnTo>
                <a:lnTo>
                  <a:pt x="2271713" y="338138"/>
                </a:lnTo>
                <a:lnTo>
                  <a:pt x="2305050" y="609600"/>
                </a:lnTo>
                <a:lnTo>
                  <a:pt x="2319338" y="800100"/>
                </a:lnTo>
                <a:lnTo>
                  <a:pt x="2343150" y="962025"/>
                </a:lnTo>
                <a:lnTo>
                  <a:pt x="2366963" y="1057275"/>
                </a:lnTo>
                <a:lnTo>
                  <a:pt x="2419350" y="1162050"/>
                </a:lnTo>
                <a:lnTo>
                  <a:pt x="2505075" y="1214438"/>
                </a:lnTo>
                <a:lnTo>
                  <a:pt x="2538413" y="1247775"/>
                </a:lnTo>
                <a:lnTo>
                  <a:pt x="0" y="1252538"/>
                </a:lnTo>
                <a:close/>
              </a:path>
            </a:pathLst>
          </a:custGeom>
          <a:solidFill>
            <a:srgbClr val="7030A0">
              <a:alpha val="6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15" name="Volný tvar 14"/>
          <p:cNvSpPr/>
          <p:nvPr/>
        </p:nvSpPr>
        <p:spPr>
          <a:xfrm>
            <a:off x="5019675" y="2358580"/>
            <a:ext cx="3100388" cy="485775"/>
          </a:xfrm>
          <a:custGeom>
            <a:avLst/>
            <a:gdLst>
              <a:gd name="connsiteX0" fmla="*/ 0 w 3100388"/>
              <a:gd name="connsiteY0" fmla="*/ 481012 h 485775"/>
              <a:gd name="connsiteX1" fmla="*/ 119063 w 3100388"/>
              <a:gd name="connsiteY1" fmla="*/ 419100 h 485775"/>
              <a:gd name="connsiteX2" fmla="*/ 214313 w 3100388"/>
              <a:gd name="connsiteY2" fmla="*/ 404812 h 485775"/>
              <a:gd name="connsiteX3" fmla="*/ 347663 w 3100388"/>
              <a:gd name="connsiteY3" fmla="*/ 438150 h 485775"/>
              <a:gd name="connsiteX4" fmla="*/ 485775 w 3100388"/>
              <a:gd name="connsiteY4" fmla="*/ 461962 h 485775"/>
              <a:gd name="connsiteX5" fmla="*/ 628650 w 3100388"/>
              <a:gd name="connsiteY5" fmla="*/ 447675 h 485775"/>
              <a:gd name="connsiteX6" fmla="*/ 742950 w 3100388"/>
              <a:gd name="connsiteY6" fmla="*/ 433387 h 485775"/>
              <a:gd name="connsiteX7" fmla="*/ 871538 w 3100388"/>
              <a:gd name="connsiteY7" fmla="*/ 447675 h 485775"/>
              <a:gd name="connsiteX8" fmla="*/ 971550 w 3100388"/>
              <a:gd name="connsiteY8" fmla="*/ 461962 h 485775"/>
              <a:gd name="connsiteX9" fmla="*/ 1090613 w 3100388"/>
              <a:gd name="connsiteY9" fmla="*/ 461962 h 485775"/>
              <a:gd name="connsiteX10" fmla="*/ 1366838 w 3100388"/>
              <a:gd name="connsiteY10" fmla="*/ 461962 h 485775"/>
              <a:gd name="connsiteX11" fmla="*/ 1600200 w 3100388"/>
              <a:gd name="connsiteY11" fmla="*/ 452437 h 485775"/>
              <a:gd name="connsiteX12" fmla="*/ 1757363 w 3100388"/>
              <a:gd name="connsiteY12" fmla="*/ 452437 h 485775"/>
              <a:gd name="connsiteX13" fmla="*/ 1843088 w 3100388"/>
              <a:gd name="connsiteY13" fmla="*/ 442912 h 485775"/>
              <a:gd name="connsiteX14" fmla="*/ 1909763 w 3100388"/>
              <a:gd name="connsiteY14" fmla="*/ 457200 h 485775"/>
              <a:gd name="connsiteX15" fmla="*/ 1957388 w 3100388"/>
              <a:gd name="connsiteY15" fmla="*/ 466725 h 485775"/>
              <a:gd name="connsiteX16" fmla="*/ 2066925 w 3100388"/>
              <a:gd name="connsiteY16" fmla="*/ 419100 h 485775"/>
              <a:gd name="connsiteX17" fmla="*/ 2105025 w 3100388"/>
              <a:gd name="connsiteY17" fmla="*/ 361950 h 485775"/>
              <a:gd name="connsiteX18" fmla="*/ 2147888 w 3100388"/>
              <a:gd name="connsiteY18" fmla="*/ 219075 h 485775"/>
              <a:gd name="connsiteX19" fmla="*/ 2214563 w 3100388"/>
              <a:gd name="connsiteY19" fmla="*/ 38100 h 485775"/>
              <a:gd name="connsiteX20" fmla="*/ 2281238 w 3100388"/>
              <a:gd name="connsiteY20" fmla="*/ 0 h 485775"/>
              <a:gd name="connsiteX21" fmla="*/ 2357438 w 3100388"/>
              <a:gd name="connsiteY21" fmla="*/ 42862 h 485775"/>
              <a:gd name="connsiteX22" fmla="*/ 2409825 w 3100388"/>
              <a:gd name="connsiteY22" fmla="*/ 176212 h 485775"/>
              <a:gd name="connsiteX23" fmla="*/ 2438400 w 3100388"/>
              <a:gd name="connsiteY23" fmla="*/ 295275 h 485775"/>
              <a:gd name="connsiteX24" fmla="*/ 2490788 w 3100388"/>
              <a:gd name="connsiteY24" fmla="*/ 400050 h 485775"/>
              <a:gd name="connsiteX25" fmla="*/ 2571750 w 3100388"/>
              <a:gd name="connsiteY25" fmla="*/ 476250 h 485775"/>
              <a:gd name="connsiteX26" fmla="*/ 2647950 w 3100388"/>
              <a:gd name="connsiteY26" fmla="*/ 485775 h 485775"/>
              <a:gd name="connsiteX27" fmla="*/ 2738438 w 3100388"/>
              <a:gd name="connsiteY27" fmla="*/ 457200 h 485775"/>
              <a:gd name="connsiteX28" fmla="*/ 2814638 w 3100388"/>
              <a:gd name="connsiteY28" fmla="*/ 461962 h 485775"/>
              <a:gd name="connsiteX29" fmla="*/ 3100388 w 3100388"/>
              <a:gd name="connsiteY29" fmla="*/ 485775 h 485775"/>
              <a:gd name="connsiteX30" fmla="*/ 0 w 3100388"/>
              <a:gd name="connsiteY30" fmla="*/ 48101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00388" h="485775">
                <a:moveTo>
                  <a:pt x="0" y="481012"/>
                </a:moveTo>
                <a:lnTo>
                  <a:pt x="119063" y="419100"/>
                </a:lnTo>
                <a:lnTo>
                  <a:pt x="214313" y="404812"/>
                </a:lnTo>
                <a:lnTo>
                  <a:pt x="347663" y="438150"/>
                </a:lnTo>
                <a:lnTo>
                  <a:pt x="485775" y="461962"/>
                </a:lnTo>
                <a:lnTo>
                  <a:pt x="628650" y="447675"/>
                </a:lnTo>
                <a:lnTo>
                  <a:pt x="742950" y="433387"/>
                </a:lnTo>
                <a:lnTo>
                  <a:pt x="871538" y="447675"/>
                </a:lnTo>
                <a:lnTo>
                  <a:pt x="971550" y="461962"/>
                </a:lnTo>
                <a:lnTo>
                  <a:pt x="1090613" y="461962"/>
                </a:lnTo>
                <a:lnTo>
                  <a:pt x="1366838" y="461962"/>
                </a:lnTo>
                <a:lnTo>
                  <a:pt x="1600200" y="452437"/>
                </a:lnTo>
                <a:lnTo>
                  <a:pt x="1757363" y="452437"/>
                </a:lnTo>
                <a:lnTo>
                  <a:pt x="1843088" y="442912"/>
                </a:lnTo>
                <a:lnTo>
                  <a:pt x="1909763" y="457200"/>
                </a:lnTo>
                <a:lnTo>
                  <a:pt x="1957388" y="466725"/>
                </a:lnTo>
                <a:lnTo>
                  <a:pt x="2066925" y="419100"/>
                </a:lnTo>
                <a:lnTo>
                  <a:pt x="2105025" y="361950"/>
                </a:lnTo>
                <a:lnTo>
                  <a:pt x="2147888" y="219075"/>
                </a:lnTo>
                <a:lnTo>
                  <a:pt x="2214563" y="38100"/>
                </a:lnTo>
                <a:lnTo>
                  <a:pt x="2281238" y="0"/>
                </a:lnTo>
                <a:lnTo>
                  <a:pt x="2357438" y="42862"/>
                </a:lnTo>
                <a:lnTo>
                  <a:pt x="2409825" y="176212"/>
                </a:lnTo>
                <a:lnTo>
                  <a:pt x="2438400" y="295275"/>
                </a:lnTo>
                <a:lnTo>
                  <a:pt x="2490788" y="400050"/>
                </a:lnTo>
                <a:lnTo>
                  <a:pt x="2571750" y="476250"/>
                </a:lnTo>
                <a:lnTo>
                  <a:pt x="2647950" y="485775"/>
                </a:lnTo>
                <a:lnTo>
                  <a:pt x="2738438" y="457200"/>
                </a:lnTo>
                <a:lnTo>
                  <a:pt x="2814638" y="461962"/>
                </a:lnTo>
                <a:lnTo>
                  <a:pt x="3100388" y="485775"/>
                </a:lnTo>
                <a:lnTo>
                  <a:pt x="0" y="481012"/>
                </a:lnTo>
                <a:close/>
              </a:path>
            </a:pathLst>
          </a:custGeom>
          <a:solidFill>
            <a:srgbClr val="7030A0">
              <a:alpha val="6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27" name="Volný tvar 26"/>
          <p:cNvSpPr/>
          <p:nvPr/>
        </p:nvSpPr>
        <p:spPr>
          <a:xfrm>
            <a:off x="3524251" y="4292154"/>
            <a:ext cx="1590675" cy="1338262"/>
          </a:xfrm>
          <a:custGeom>
            <a:avLst/>
            <a:gdLst>
              <a:gd name="connsiteX0" fmla="*/ 1590675 w 1590675"/>
              <a:gd name="connsiteY0" fmla="*/ 1338262 h 1338262"/>
              <a:gd name="connsiteX1" fmla="*/ 1457325 w 1590675"/>
              <a:gd name="connsiteY1" fmla="*/ 1295400 h 1338262"/>
              <a:gd name="connsiteX2" fmla="*/ 1352550 w 1590675"/>
              <a:gd name="connsiteY2" fmla="*/ 1243012 h 1338262"/>
              <a:gd name="connsiteX3" fmla="*/ 1247775 w 1590675"/>
              <a:gd name="connsiteY3" fmla="*/ 1219200 h 1338262"/>
              <a:gd name="connsiteX4" fmla="*/ 1090613 w 1590675"/>
              <a:gd name="connsiteY4" fmla="*/ 1095375 h 1338262"/>
              <a:gd name="connsiteX5" fmla="*/ 985838 w 1590675"/>
              <a:gd name="connsiteY5" fmla="*/ 1057275 h 1338262"/>
              <a:gd name="connsiteX6" fmla="*/ 890588 w 1590675"/>
              <a:gd name="connsiteY6" fmla="*/ 700087 h 1338262"/>
              <a:gd name="connsiteX7" fmla="*/ 833438 w 1590675"/>
              <a:gd name="connsiteY7" fmla="*/ 438150 h 1338262"/>
              <a:gd name="connsiteX8" fmla="*/ 766763 w 1590675"/>
              <a:gd name="connsiteY8" fmla="*/ 85725 h 1338262"/>
              <a:gd name="connsiteX9" fmla="*/ 738188 w 1590675"/>
              <a:gd name="connsiteY9" fmla="*/ 0 h 1338262"/>
              <a:gd name="connsiteX10" fmla="*/ 695325 w 1590675"/>
              <a:gd name="connsiteY10" fmla="*/ 90487 h 1338262"/>
              <a:gd name="connsiteX11" fmla="*/ 609600 w 1590675"/>
              <a:gd name="connsiteY11" fmla="*/ 547687 h 1338262"/>
              <a:gd name="connsiteX12" fmla="*/ 538163 w 1590675"/>
              <a:gd name="connsiteY12" fmla="*/ 885825 h 1338262"/>
              <a:gd name="connsiteX13" fmla="*/ 481013 w 1590675"/>
              <a:gd name="connsiteY13" fmla="*/ 1004887 h 1338262"/>
              <a:gd name="connsiteX14" fmla="*/ 471488 w 1590675"/>
              <a:gd name="connsiteY14" fmla="*/ 1004887 h 1338262"/>
              <a:gd name="connsiteX15" fmla="*/ 390525 w 1590675"/>
              <a:gd name="connsiteY15" fmla="*/ 838200 h 1338262"/>
              <a:gd name="connsiteX16" fmla="*/ 347663 w 1590675"/>
              <a:gd name="connsiteY16" fmla="*/ 757237 h 1338262"/>
              <a:gd name="connsiteX17" fmla="*/ 300038 w 1590675"/>
              <a:gd name="connsiteY17" fmla="*/ 757237 h 1338262"/>
              <a:gd name="connsiteX18" fmla="*/ 190500 w 1590675"/>
              <a:gd name="connsiteY18" fmla="*/ 852487 h 1338262"/>
              <a:gd name="connsiteX19" fmla="*/ 71438 w 1590675"/>
              <a:gd name="connsiteY19" fmla="*/ 962025 h 1338262"/>
              <a:gd name="connsiteX20" fmla="*/ 4763 w 1590675"/>
              <a:gd name="connsiteY20" fmla="*/ 1009650 h 1338262"/>
              <a:gd name="connsiteX21" fmla="*/ 0 w 1590675"/>
              <a:gd name="connsiteY21" fmla="*/ 1333500 h 1338262"/>
              <a:gd name="connsiteX22" fmla="*/ 1590675 w 1590675"/>
              <a:gd name="connsiteY22" fmla="*/ 1338262 h 133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90675" h="1338262">
                <a:moveTo>
                  <a:pt x="1590675" y="1338262"/>
                </a:moveTo>
                <a:lnTo>
                  <a:pt x="1457325" y="1295400"/>
                </a:lnTo>
                <a:lnTo>
                  <a:pt x="1352550" y="1243012"/>
                </a:lnTo>
                <a:lnTo>
                  <a:pt x="1247775" y="1219200"/>
                </a:lnTo>
                <a:lnTo>
                  <a:pt x="1090613" y="1095375"/>
                </a:lnTo>
                <a:lnTo>
                  <a:pt x="985838" y="1057275"/>
                </a:lnTo>
                <a:lnTo>
                  <a:pt x="890588" y="700087"/>
                </a:lnTo>
                <a:lnTo>
                  <a:pt x="833438" y="438150"/>
                </a:lnTo>
                <a:lnTo>
                  <a:pt x="766763" y="85725"/>
                </a:lnTo>
                <a:lnTo>
                  <a:pt x="738188" y="0"/>
                </a:lnTo>
                <a:lnTo>
                  <a:pt x="695325" y="90487"/>
                </a:lnTo>
                <a:lnTo>
                  <a:pt x="609600" y="547687"/>
                </a:lnTo>
                <a:lnTo>
                  <a:pt x="538163" y="885825"/>
                </a:lnTo>
                <a:lnTo>
                  <a:pt x="481013" y="1004887"/>
                </a:lnTo>
                <a:lnTo>
                  <a:pt x="471488" y="1004887"/>
                </a:lnTo>
                <a:lnTo>
                  <a:pt x="390525" y="838200"/>
                </a:lnTo>
                <a:lnTo>
                  <a:pt x="347663" y="757237"/>
                </a:lnTo>
                <a:lnTo>
                  <a:pt x="300038" y="757237"/>
                </a:lnTo>
                <a:lnTo>
                  <a:pt x="190500" y="852487"/>
                </a:lnTo>
                <a:lnTo>
                  <a:pt x="71438" y="962025"/>
                </a:lnTo>
                <a:lnTo>
                  <a:pt x="4763" y="1009650"/>
                </a:lnTo>
                <a:cubicBezTo>
                  <a:pt x="3175" y="1117600"/>
                  <a:pt x="1588" y="1225550"/>
                  <a:pt x="0" y="1333500"/>
                </a:cubicBezTo>
                <a:lnTo>
                  <a:pt x="1590675" y="1338262"/>
                </a:lnTo>
                <a:close/>
              </a:path>
            </a:pathLst>
          </a:custGeom>
          <a:solidFill>
            <a:srgbClr val="FFC000">
              <a:alpha val="7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28" name="Volný tvar 27"/>
          <p:cNvSpPr/>
          <p:nvPr/>
        </p:nvSpPr>
        <p:spPr>
          <a:xfrm>
            <a:off x="3552826" y="2210942"/>
            <a:ext cx="1476375" cy="638175"/>
          </a:xfrm>
          <a:custGeom>
            <a:avLst/>
            <a:gdLst>
              <a:gd name="connsiteX0" fmla="*/ 0 w 1476375"/>
              <a:gd name="connsiteY0" fmla="*/ 623888 h 638175"/>
              <a:gd name="connsiteX1" fmla="*/ 119063 w 1476375"/>
              <a:gd name="connsiteY1" fmla="*/ 600075 h 638175"/>
              <a:gd name="connsiteX2" fmla="*/ 242888 w 1476375"/>
              <a:gd name="connsiteY2" fmla="*/ 547688 h 638175"/>
              <a:gd name="connsiteX3" fmla="*/ 347663 w 1476375"/>
              <a:gd name="connsiteY3" fmla="*/ 552450 h 638175"/>
              <a:gd name="connsiteX4" fmla="*/ 438150 w 1476375"/>
              <a:gd name="connsiteY4" fmla="*/ 619125 h 638175"/>
              <a:gd name="connsiteX5" fmla="*/ 461963 w 1476375"/>
              <a:gd name="connsiteY5" fmla="*/ 619125 h 638175"/>
              <a:gd name="connsiteX6" fmla="*/ 514350 w 1476375"/>
              <a:gd name="connsiteY6" fmla="*/ 533400 h 638175"/>
              <a:gd name="connsiteX7" fmla="*/ 638175 w 1476375"/>
              <a:gd name="connsiteY7" fmla="*/ 185738 h 638175"/>
              <a:gd name="connsiteX8" fmla="*/ 690563 w 1476375"/>
              <a:gd name="connsiteY8" fmla="*/ 28575 h 638175"/>
              <a:gd name="connsiteX9" fmla="*/ 723900 w 1476375"/>
              <a:gd name="connsiteY9" fmla="*/ 0 h 638175"/>
              <a:gd name="connsiteX10" fmla="*/ 771525 w 1476375"/>
              <a:gd name="connsiteY10" fmla="*/ 33338 h 638175"/>
              <a:gd name="connsiteX11" fmla="*/ 828675 w 1476375"/>
              <a:gd name="connsiteY11" fmla="*/ 200025 h 638175"/>
              <a:gd name="connsiteX12" fmla="*/ 871538 w 1476375"/>
              <a:gd name="connsiteY12" fmla="*/ 309563 h 638175"/>
              <a:gd name="connsiteX13" fmla="*/ 909638 w 1476375"/>
              <a:gd name="connsiteY13" fmla="*/ 371475 h 638175"/>
              <a:gd name="connsiteX14" fmla="*/ 985838 w 1476375"/>
              <a:gd name="connsiteY14" fmla="*/ 457200 h 638175"/>
              <a:gd name="connsiteX15" fmla="*/ 1081088 w 1476375"/>
              <a:gd name="connsiteY15" fmla="*/ 452438 h 638175"/>
              <a:gd name="connsiteX16" fmla="*/ 1214438 w 1476375"/>
              <a:gd name="connsiteY16" fmla="*/ 533400 h 638175"/>
              <a:gd name="connsiteX17" fmla="*/ 1447800 w 1476375"/>
              <a:gd name="connsiteY17" fmla="*/ 600075 h 638175"/>
              <a:gd name="connsiteX18" fmla="*/ 1476375 w 1476375"/>
              <a:gd name="connsiteY18" fmla="*/ 638175 h 638175"/>
              <a:gd name="connsiteX19" fmla="*/ 0 w 1476375"/>
              <a:gd name="connsiteY19" fmla="*/ 623888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6375" h="638175">
                <a:moveTo>
                  <a:pt x="0" y="623888"/>
                </a:moveTo>
                <a:lnTo>
                  <a:pt x="119063" y="600075"/>
                </a:lnTo>
                <a:lnTo>
                  <a:pt x="242888" y="547688"/>
                </a:lnTo>
                <a:lnTo>
                  <a:pt x="347663" y="552450"/>
                </a:lnTo>
                <a:lnTo>
                  <a:pt x="438150" y="619125"/>
                </a:lnTo>
                <a:lnTo>
                  <a:pt x="461963" y="619125"/>
                </a:lnTo>
                <a:lnTo>
                  <a:pt x="514350" y="533400"/>
                </a:lnTo>
                <a:lnTo>
                  <a:pt x="638175" y="185738"/>
                </a:lnTo>
                <a:lnTo>
                  <a:pt x="690563" y="28575"/>
                </a:lnTo>
                <a:lnTo>
                  <a:pt x="723900" y="0"/>
                </a:lnTo>
                <a:lnTo>
                  <a:pt x="771525" y="33338"/>
                </a:lnTo>
                <a:lnTo>
                  <a:pt x="828675" y="200025"/>
                </a:lnTo>
                <a:lnTo>
                  <a:pt x="871538" y="309563"/>
                </a:lnTo>
                <a:lnTo>
                  <a:pt x="909638" y="371475"/>
                </a:lnTo>
                <a:lnTo>
                  <a:pt x="985838" y="457200"/>
                </a:lnTo>
                <a:lnTo>
                  <a:pt x="1081088" y="452438"/>
                </a:lnTo>
                <a:lnTo>
                  <a:pt x="1214438" y="533400"/>
                </a:lnTo>
                <a:lnTo>
                  <a:pt x="1447800" y="600075"/>
                </a:lnTo>
                <a:lnTo>
                  <a:pt x="1476375" y="638175"/>
                </a:lnTo>
                <a:lnTo>
                  <a:pt x="0" y="623888"/>
                </a:lnTo>
                <a:close/>
              </a:path>
            </a:pathLst>
          </a:custGeom>
          <a:solidFill>
            <a:srgbClr val="FFC000">
              <a:alpha val="7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29" name="Volný tvar 28"/>
          <p:cNvSpPr/>
          <p:nvPr/>
        </p:nvSpPr>
        <p:spPr>
          <a:xfrm>
            <a:off x="2767013" y="3701604"/>
            <a:ext cx="762000" cy="1928812"/>
          </a:xfrm>
          <a:custGeom>
            <a:avLst/>
            <a:gdLst>
              <a:gd name="connsiteX0" fmla="*/ 0 w 762000"/>
              <a:gd name="connsiteY0" fmla="*/ 1928812 h 1928812"/>
              <a:gd name="connsiteX1" fmla="*/ 0 w 762000"/>
              <a:gd name="connsiteY1" fmla="*/ 990600 h 1928812"/>
              <a:gd name="connsiteX2" fmla="*/ 47625 w 762000"/>
              <a:gd name="connsiteY2" fmla="*/ 533400 h 1928812"/>
              <a:gd name="connsiteX3" fmla="*/ 85725 w 762000"/>
              <a:gd name="connsiteY3" fmla="*/ 180975 h 1928812"/>
              <a:gd name="connsiteX4" fmla="*/ 123825 w 762000"/>
              <a:gd name="connsiteY4" fmla="*/ 0 h 1928812"/>
              <a:gd name="connsiteX5" fmla="*/ 152400 w 762000"/>
              <a:gd name="connsiteY5" fmla="*/ 4762 h 1928812"/>
              <a:gd name="connsiteX6" fmla="*/ 195262 w 762000"/>
              <a:gd name="connsiteY6" fmla="*/ 171450 h 1928812"/>
              <a:gd name="connsiteX7" fmla="*/ 242887 w 762000"/>
              <a:gd name="connsiteY7" fmla="*/ 481012 h 1928812"/>
              <a:gd name="connsiteX8" fmla="*/ 290512 w 762000"/>
              <a:gd name="connsiteY8" fmla="*/ 695325 h 1928812"/>
              <a:gd name="connsiteX9" fmla="*/ 328612 w 762000"/>
              <a:gd name="connsiteY9" fmla="*/ 881062 h 1928812"/>
              <a:gd name="connsiteX10" fmla="*/ 376237 w 762000"/>
              <a:gd name="connsiteY10" fmla="*/ 1076325 h 1928812"/>
              <a:gd name="connsiteX11" fmla="*/ 400050 w 762000"/>
              <a:gd name="connsiteY11" fmla="*/ 1133475 h 1928812"/>
              <a:gd name="connsiteX12" fmla="*/ 490537 w 762000"/>
              <a:gd name="connsiteY12" fmla="*/ 1200150 h 1928812"/>
              <a:gd name="connsiteX13" fmla="*/ 561975 w 762000"/>
              <a:gd name="connsiteY13" fmla="*/ 1347787 h 1928812"/>
              <a:gd name="connsiteX14" fmla="*/ 676275 w 762000"/>
              <a:gd name="connsiteY14" fmla="*/ 1557337 h 1928812"/>
              <a:gd name="connsiteX15" fmla="*/ 728662 w 762000"/>
              <a:gd name="connsiteY15" fmla="*/ 1600200 h 1928812"/>
              <a:gd name="connsiteX16" fmla="*/ 762000 w 762000"/>
              <a:gd name="connsiteY16" fmla="*/ 1604962 h 1928812"/>
              <a:gd name="connsiteX17" fmla="*/ 752475 w 762000"/>
              <a:gd name="connsiteY17" fmla="*/ 1924050 h 1928812"/>
              <a:gd name="connsiteX18" fmla="*/ 0 w 762000"/>
              <a:gd name="connsiteY18" fmla="*/ 1928812 h 192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1928812">
                <a:moveTo>
                  <a:pt x="0" y="1928812"/>
                </a:moveTo>
                <a:lnTo>
                  <a:pt x="0" y="990600"/>
                </a:lnTo>
                <a:lnTo>
                  <a:pt x="47625" y="533400"/>
                </a:lnTo>
                <a:lnTo>
                  <a:pt x="85725" y="180975"/>
                </a:lnTo>
                <a:lnTo>
                  <a:pt x="123825" y="0"/>
                </a:lnTo>
                <a:lnTo>
                  <a:pt x="152400" y="4762"/>
                </a:lnTo>
                <a:lnTo>
                  <a:pt x="195262" y="171450"/>
                </a:lnTo>
                <a:lnTo>
                  <a:pt x="242887" y="481012"/>
                </a:lnTo>
                <a:lnTo>
                  <a:pt x="290512" y="695325"/>
                </a:lnTo>
                <a:lnTo>
                  <a:pt x="328612" y="881062"/>
                </a:lnTo>
                <a:lnTo>
                  <a:pt x="376237" y="1076325"/>
                </a:lnTo>
                <a:lnTo>
                  <a:pt x="400050" y="1133475"/>
                </a:lnTo>
                <a:lnTo>
                  <a:pt x="490537" y="1200150"/>
                </a:lnTo>
                <a:lnTo>
                  <a:pt x="561975" y="1347787"/>
                </a:lnTo>
                <a:lnTo>
                  <a:pt x="676275" y="1557337"/>
                </a:lnTo>
                <a:lnTo>
                  <a:pt x="728662" y="1600200"/>
                </a:lnTo>
                <a:lnTo>
                  <a:pt x="762000" y="1604962"/>
                </a:lnTo>
                <a:lnTo>
                  <a:pt x="752475" y="1924050"/>
                </a:lnTo>
                <a:lnTo>
                  <a:pt x="0" y="1928812"/>
                </a:lnTo>
                <a:close/>
              </a:path>
            </a:pathLst>
          </a:custGeom>
          <a:solidFill>
            <a:srgbClr val="92D050">
              <a:alpha val="7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sp>
        <p:nvSpPr>
          <p:cNvPr id="30" name="Volný tvar 29"/>
          <p:cNvSpPr/>
          <p:nvPr/>
        </p:nvSpPr>
        <p:spPr>
          <a:xfrm>
            <a:off x="2795589" y="1248916"/>
            <a:ext cx="809625" cy="1595438"/>
          </a:xfrm>
          <a:custGeom>
            <a:avLst/>
            <a:gdLst>
              <a:gd name="connsiteX0" fmla="*/ 809625 w 809625"/>
              <a:gd name="connsiteY0" fmla="*/ 1585913 h 1595438"/>
              <a:gd name="connsiteX1" fmla="*/ 685800 w 809625"/>
              <a:gd name="connsiteY1" fmla="*/ 1452563 h 1595438"/>
              <a:gd name="connsiteX2" fmla="*/ 614362 w 809625"/>
              <a:gd name="connsiteY2" fmla="*/ 1390650 h 1595438"/>
              <a:gd name="connsiteX3" fmla="*/ 528637 w 809625"/>
              <a:gd name="connsiteY3" fmla="*/ 1390650 h 1595438"/>
              <a:gd name="connsiteX4" fmla="*/ 471487 w 809625"/>
              <a:gd name="connsiteY4" fmla="*/ 1323975 h 1595438"/>
              <a:gd name="connsiteX5" fmla="*/ 390525 w 809625"/>
              <a:gd name="connsiteY5" fmla="*/ 1152525 h 1595438"/>
              <a:gd name="connsiteX6" fmla="*/ 361950 w 809625"/>
              <a:gd name="connsiteY6" fmla="*/ 1023938 h 1595438"/>
              <a:gd name="connsiteX7" fmla="*/ 323850 w 809625"/>
              <a:gd name="connsiteY7" fmla="*/ 700088 h 1595438"/>
              <a:gd name="connsiteX8" fmla="*/ 280987 w 809625"/>
              <a:gd name="connsiteY8" fmla="*/ 276225 h 1595438"/>
              <a:gd name="connsiteX9" fmla="*/ 242887 w 809625"/>
              <a:gd name="connsiteY9" fmla="*/ 71438 h 1595438"/>
              <a:gd name="connsiteX10" fmla="*/ 176212 w 809625"/>
              <a:gd name="connsiteY10" fmla="*/ 4763 h 1595438"/>
              <a:gd name="connsiteX11" fmla="*/ 138112 w 809625"/>
              <a:gd name="connsiteY11" fmla="*/ 0 h 1595438"/>
              <a:gd name="connsiteX12" fmla="*/ 100012 w 809625"/>
              <a:gd name="connsiteY12" fmla="*/ 119063 h 1595438"/>
              <a:gd name="connsiteX13" fmla="*/ 66675 w 809625"/>
              <a:gd name="connsiteY13" fmla="*/ 361950 h 1595438"/>
              <a:gd name="connsiteX14" fmla="*/ 0 w 809625"/>
              <a:gd name="connsiteY14" fmla="*/ 1076325 h 1595438"/>
              <a:gd name="connsiteX15" fmla="*/ 0 w 809625"/>
              <a:gd name="connsiteY15" fmla="*/ 1595438 h 1595438"/>
              <a:gd name="connsiteX16" fmla="*/ 809625 w 809625"/>
              <a:gd name="connsiteY16" fmla="*/ 1585913 h 15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625" h="1595438">
                <a:moveTo>
                  <a:pt x="809625" y="1585913"/>
                </a:moveTo>
                <a:lnTo>
                  <a:pt x="685800" y="1452563"/>
                </a:lnTo>
                <a:lnTo>
                  <a:pt x="614362" y="1390650"/>
                </a:lnTo>
                <a:lnTo>
                  <a:pt x="528637" y="1390650"/>
                </a:lnTo>
                <a:lnTo>
                  <a:pt x="471487" y="1323975"/>
                </a:lnTo>
                <a:lnTo>
                  <a:pt x="390525" y="1152525"/>
                </a:lnTo>
                <a:lnTo>
                  <a:pt x="361950" y="1023938"/>
                </a:lnTo>
                <a:lnTo>
                  <a:pt x="323850" y="700088"/>
                </a:lnTo>
                <a:lnTo>
                  <a:pt x="280987" y="276225"/>
                </a:lnTo>
                <a:lnTo>
                  <a:pt x="242887" y="71438"/>
                </a:lnTo>
                <a:lnTo>
                  <a:pt x="176212" y="4763"/>
                </a:lnTo>
                <a:lnTo>
                  <a:pt x="138112" y="0"/>
                </a:lnTo>
                <a:lnTo>
                  <a:pt x="100012" y="119063"/>
                </a:lnTo>
                <a:lnTo>
                  <a:pt x="66675" y="361950"/>
                </a:lnTo>
                <a:lnTo>
                  <a:pt x="0" y="1076325"/>
                </a:lnTo>
                <a:lnTo>
                  <a:pt x="0" y="1595438"/>
                </a:lnTo>
                <a:lnTo>
                  <a:pt x="809625" y="1585913"/>
                </a:lnTo>
                <a:close/>
              </a:path>
            </a:pathLst>
          </a:custGeom>
          <a:solidFill>
            <a:srgbClr val="92D050">
              <a:alpha val="70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cs-CZ">
              <a:solidFill>
                <a:prstClr val="white"/>
              </a:solidFill>
            </a:endParaRPr>
          </a:p>
        </p:txBody>
      </p:sp>
      <p:graphicFrame>
        <p:nvGraphicFramePr>
          <p:cNvPr id="89108" name="Graf 19"/>
          <p:cNvGraphicFramePr>
            <a:graphicFrameLocks/>
          </p:cNvGraphicFramePr>
          <p:nvPr/>
        </p:nvGraphicFramePr>
        <p:xfrm>
          <a:off x="1652589" y="3208338"/>
          <a:ext cx="8886825" cy="3346450"/>
        </p:xfrm>
        <a:graphic>
          <a:graphicData uri="http://schemas.openxmlformats.org/presentationml/2006/ole">
            <mc:AlternateContent xmlns:mc="http://schemas.openxmlformats.org/markup-compatibility/2006">
              <mc:Choice xmlns:v="urn:schemas-microsoft-com:vml" Requires="v">
                <p:oleObj spid="_x0000_s5130" r:id="rId3" imgW="8888738" imgH="3346994" progId="Excel.Sheet.8">
                  <p:embed/>
                </p:oleObj>
              </mc:Choice>
              <mc:Fallback>
                <p:oleObj r:id="rId3" imgW="8888738" imgH="3346994" progId="Excel.Sheet.8">
                  <p:embed/>
                  <p:pic>
                    <p:nvPicPr>
                      <p:cNvPr id="89108" name="Graf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9" y="3208338"/>
                        <a:ext cx="8886825" cy="334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ovéPole 1"/>
          <p:cNvSpPr txBox="1"/>
          <p:nvPr/>
        </p:nvSpPr>
        <p:spPr>
          <a:xfrm>
            <a:off x="2765365" y="-46124"/>
            <a:ext cx="6661311"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cs-CZ" sz="3200" b="1" dirty="0">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VARIABILITY </a:t>
            </a:r>
            <a:r>
              <a:rPr lang="cs-CZ" sz="3200" b="1" dirty="0" err="1">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of</a:t>
            </a:r>
            <a:r>
              <a:rPr lang="cs-CZ" sz="3200" b="1" dirty="0">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 </a:t>
            </a:r>
            <a:r>
              <a:rPr lang="cs-CZ" sz="3200" b="1" dirty="0" err="1">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circulatory</a:t>
            </a:r>
            <a:r>
              <a:rPr lang="cs-CZ" sz="3200" b="1" dirty="0">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 </a:t>
            </a:r>
            <a:r>
              <a:rPr lang="cs-CZ" sz="3200" b="1" dirty="0" err="1">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rPr>
              <a:t>parameters</a:t>
            </a:r>
            <a:endParaRPr lang="cs-CZ" sz="3200" b="1" dirty="0">
              <a:ln w="11430"/>
              <a:gradFill>
                <a:gsLst>
                  <a:gs pos="0">
                    <a:srgbClr val="C00000"/>
                  </a:gs>
                  <a:gs pos="25000">
                    <a:srgbClr val="C00000"/>
                  </a:gs>
                  <a:gs pos="50000">
                    <a:srgbClr val="C00000"/>
                  </a:gs>
                  <a:gs pos="75000">
                    <a:srgbClr val="C00000"/>
                  </a:gs>
                  <a:gs pos="100000">
                    <a:srgbClr val="C00000"/>
                  </a:gs>
                </a:gsLst>
                <a:lin ang="5400000"/>
              </a:gradFill>
              <a:effectLst>
                <a:outerShdw blurRad="80000" dist="40000" dir="5040000" algn="tl">
                  <a:srgbClr val="000000">
                    <a:alpha val="30000"/>
                  </a:srgbClr>
                </a:outerShdw>
              </a:effectLst>
            </a:endParaRPr>
          </a:p>
        </p:txBody>
      </p:sp>
      <p:graphicFrame>
        <p:nvGraphicFramePr>
          <p:cNvPr id="89111" name="Graf 25"/>
          <p:cNvGraphicFramePr>
            <a:graphicFrameLocks/>
          </p:cNvGraphicFramePr>
          <p:nvPr/>
        </p:nvGraphicFramePr>
        <p:xfrm>
          <a:off x="1652589" y="438150"/>
          <a:ext cx="8886825" cy="3346450"/>
        </p:xfrm>
        <a:graphic>
          <a:graphicData uri="http://schemas.openxmlformats.org/presentationml/2006/ole">
            <mc:AlternateContent xmlns:mc="http://schemas.openxmlformats.org/markup-compatibility/2006">
              <mc:Choice xmlns:v="urn:schemas-microsoft-com:vml" Requires="v">
                <p:oleObj spid="_x0000_s5131" r:id="rId5" imgW="8888738" imgH="3346994" progId="Excel.Sheet.8">
                  <p:embed/>
                </p:oleObj>
              </mc:Choice>
              <mc:Fallback>
                <p:oleObj r:id="rId5" imgW="8888738" imgH="3346994" progId="Excel.Sheet.8">
                  <p:embed/>
                  <p:pic>
                    <p:nvPicPr>
                      <p:cNvPr id="89111" name="Graf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2589" y="438150"/>
                        <a:ext cx="8886825" cy="334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Šipka doleva 22"/>
          <p:cNvSpPr/>
          <p:nvPr/>
        </p:nvSpPr>
        <p:spPr>
          <a:xfrm rot="20438292">
            <a:off x="7514534" y="1958117"/>
            <a:ext cx="2995581" cy="361905"/>
          </a:xfrm>
          <a:prstGeom prst="leftArrow">
            <a:avLst/>
          </a:prstGeom>
          <a:solidFill>
            <a:srgbClr val="0000C0">
              <a:alpha val="83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1800"/>
              </a:lnSpc>
              <a:defRPr/>
            </a:pPr>
            <a:r>
              <a:rPr lang="en-US" sz="1600" b="1" dirty="0">
                <a:solidFill>
                  <a:prstClr val="white"/>
                </a:solidFill>
                <a:effectLst>
                  <a:outerShdw blurRad="38100" dist="38100" dir="2700000" algn="tl">
                    <a:srgbClr val="000000">
                      <a:alpha val="43137"/>
                    </a:srgbClr>
                  </a:outerShdw>
                </a:effectLst>
              </a:rPr>
              <a:t>Respiratory sinus arrhythmia</a:t>
            </a:r>
          </a:p>
        </p:txBody>
      </p:sp>
      <p:sp>
        <p:nvSpPr>
          <p:cNvPr id="16" name="Šipka doleva 15"/>
          <p:cNvSpPr/>
          <p:nvPr/>
        </p:nvSpPr>
        <p:spPr>
          <a:xfrm rot="20438292">
            <a:off x="7538754" y="4518415"/>
            <a:ext cx="3159234" cy="365777"/>
          </a:xfrm>
          <a:prstGeom prst="leftArrow">
            <a:avLst/>
          </a:prstGeom>
          <a:solidFill>
            <a:srgbClr val="0000C0">
              <a:alpha val="83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1800"/>
              </a:lnSpc>
              <a:defRPr/>
            </a:pPr>
            <a:r>
              <a:rPr lang="en-US" sz="1600" b="1" dirty="0">
                <a:solidFill>
                  <a:prstClr val="white"/>
                </a:solidFill>
                <a:effectLst>
                  <a:outerShdw blurRad="38100" dist="38100" dir="2700000" algn="tl">
                    <a:srgbClr val="000000">
                      <a:alpha val="43137"/>
                    </a:srgbClr>
                  </a:outerShdw>
                </a:effectLst>
              </a:rPr>
              <a:t>changes in </a:t>
            </a:r>
            <a:r>
              <a:rPr lang="en-US" sz="1600" b="1" dirty="0" err="1">
                <a:solidFill>
                  <a:prstClr val="white"/>
                </a:solidFill>
                <a:effectLst>
                  <a:outerShdw blurRad="38100" dist="38100" dir="2700000" algn="tl">
                    <a:srgbClr val="000000">
                      <a:alpha val="43137"/>
                    </a:srgbClr>
                  </a:outerShdw>
                </a:effectLst>
              </a:rPr>
              <a:t>intrathoracic</a:t>
            </a:r>
            <a:r>
              <a:rPr lang="en-US" sz="1600" b="1" dirty="0">
                <a:solidFill>
                  <a:prstClr val="white"/>
                </a:solidFill>
                <a:effectLst>
                  <a:outerShdw blurRad="38100" dist="38100" dir="2700000" algn="tl">
                    <a:srgbClr val="000000">
                      <a:alpha val="43137"/>
                    </a:srgbClr>
                  </a:outerShdw>
                </a:effectLst>
              </a:rPr>
              <a:t> pressure</a:t>
            </a:r>
          </a:p>
        </p:txBody>
      </p:sp>
      <p:sp>
        <p:nvSpPr>
          <p:cNvPr id="17" name="Šipka doleva 16"/>
          <p:cNvSpPr/>
          <p:nvPr/>
        </p:nvSpPr>
        <p:spPr>
          <a:xfrm>
            <a:off x="2855913" y="404813"/>
            <a:ext cx="7200900" cy="43180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prstClr val="black"/>
                </a:solidFill>
                <a:effectLst>
                  <a:outerShdw blurRad="38100" dist="38100" dir="2700000" algn="tl">
                    <a:srgbClr val="000000">
                      <a:alpha val="43137"/>
                    </a:srgbClr>
                  </a:outerShdw>
                </a:effectLst>
              </a:rPr>
              <a:t>Parasympat</a:t>
            </a:r>
            <a:r>
              <a:rPr lang="cs-CZ" b="1" dirty="0" err="1">
                <a:solidFill>
                  <a:prstClr val="black"/>
                </a:solidFill>
                <a:effectLst>
                  <a:outerShdw blurRad="38100" dist="38100" dir="2700000" algn="tl">
                    <a:srgbClr val="000000">
                      <a:alpha val="43137"/>
                    </a:srgbClr>
                  </a:outerShdw>
                </a:effectLst>
              </a:rPr>
              <a:t>het</a:t>
            </a:r>
            <a:r>
              <a:rPr lang="en-US" b="1" dirty="0" err="1">
                <a:solidFill>
                  <a:prstClr val="black"/>
                </a:solidFill>
                <a:effectLst>
                  <a:outerShdw blurRad="38100" dist="38100" dir="2700000" algn="tl">
                    <a:srgbClr val="000000">
                      <a:alpha val="43137"/>
                    </a:srgbClr>
                  </a:outerShdw>
                </a:effectLst>
              </a:rPr>
              <a:t>ic</a:t>
            </a:r>
            <a:r>
              <a:rPr lang="cs-CZ" b="1" dirty="0">
                <a:solidFill>
                  <a:prstClr val="black"/>
                </a:solidFill>
                <a:effectLst>
                  <a:outerShdw blurRad="38100" dist="38100" dir="2700000" algn="tl">
                    <a:srgbClr val="000000">
                      <a:alpha val="43137"/>
                    </a:srgbClr>
                  </a:outerShdw>
                </a:effectLst>
              </a:rPr>
              <a:t> NS</a:t>
            </a:r>
            <a:endParaRPr lang="en-US" b="1" dirty="0">
              <a:solidFill>
                <a:prstClr val="black"/>
              </a:solidFill>
              <a:effectLst>
                <a:outerShdw blurRad="38100" dist="38100" dir="2700000" algn="tl">
                  <a:srgbClr val="000000">
                    <a:alpha val="43137"/>
                  </a:srgbClr>
                </a:outerShdw>
              </a:effectLst>
            </a:endParaRPr>
          </a:p>
        </p:txBody>
      </p:sp>
      <p:sp>
        <p:nvSpPr>
          <p:cNvPr id="18" name="Šipka doleva 17"/>
          <p:cNvSpPr/>
          <p:nvPr/>
        </p:nvSpPr>
        <p:spPr>
          <a:xfrm>
            <a:off x="2798622" y="818780"/>
            <a:ext cx="2448272" cy="432048"/>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Sympat</a:t>
            </a:r>
            <a:r>
              <a:rPr lang="cs-CZ" dirty="0" err="1">
                <a:ln w="18415" cmpd="sng">
                  <a:solidFill>
                    <a:srgbClr val="FFFFFF"/>
                  </a:solidFill>
                  <a:prstDash val="solid"/>
                </a:ln>
                <a:solidFill>
                  <a:srgbClr val="FFFFFF"/>
                </a:solidFill>
                <a:effectLst>
                  <a:outerShdw blurRad="63500" dir="3600000" algn="tl" rotWithShape="0">
                    <a:srgbClr val="000000">
                      <a:alpha val="70000"/>
                    </a:srgbClr>
                  </a:outerShdw>
                </a:effectLst>
              </a:rPr>
              <a:t>het</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ic</a:t>
            </a:r>
            <a:r>
              <a:rPr lang="cs-CZ" dirty="0">
                <a:ln w="18415" cmpd="sng">
                  <a:solidFill>
                    <a:srgbClr val="FFFFFF"/>
                  </a:solidFill>
                  <a:prstDash val="solid"/>
                </a:ln>
                <a:solidFill>
                  <a:srgbClr val="FFFFFF"/>
                </a:solidFill>
                <a:effectLst>
                  <a:outerShdw blurRad="63500" dir="3600000" algn="tl" rotWithShape="0">
                    <a:srgbClr val="000000">
                      <a:alpha val="70000"/>
                    </a:srgbClr>
                  </a:outerShdw>
                </a:effectLst>
              </a:rPr>
              <a:t> 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Šipka doleva 21"/>
          <p:cNvSpPr/>
          <p:nvPr/>
        </p:nvSpPr>
        <p:spPr>
          <a:xfrm rot="20294897">
            <a:off x="4668429" y="1859603"/>
            <a:ext cx="1936531" cy="440010"/>
          </a:xfrm>
          <a:prstGeom prst="leftArrow">
            <a:avLst/>
          </a:prstGeom>
          <a:solidFill>
            <a:srgbClr val="FFC000">
              <a:alpha val="83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1800"/>
              </a:lnSpc>
              <a:defRPr/>
            </a:pPr>
            <a:r>
              <a:rPr lang="cs-CZ" sz="1600" dirty="0">
                <a:solidFill>
                  <a:prstClr val="black"/>
                </a:solidFill>
                <a:effectLst>
                  <a:outerShdw blurRad="38100" dist="38100" dir="2700000" algn="tl">
                    <a:srgbClr val="000000">
                      <a:alpha val="43137"/>
                    </a:srgbClr>
                  </a:outerShdw>
                </a:effectLst>
              </a:rPr>
              <a:t>Baroreflex</a:t>
            </a:r>
          </a:p>
        </p:txBody>
      </p:sp>
      <p:sp>
        <p:nvSpPr>
          <p:cNvPr id="24" name="Šipka doleva 23"/>
          <p:cNvSpPr/>
          <p:nvPr/>
        </p:nvSpPr>
        <p:spPr>
          <a:xfrm rot="20294897">
            <a:off x="4308390" y="3772160"/>
            <a:ext cx="1936531" cy="440010"/>
          </a:xfrm>
          <a:prstGeom prst="leftArrow">
            <a:avLst/>
          </a:prstGeom>
          <a:solidFill>
            <a:srgbClr val="FFC000">
              <a:alpha val="83000"/>
            </a:srgbClr>
          </a:solidFill>
          <a:ln>
            <a:noFill/>
          </a:ln>
          <a:effectLst>
            <a:softEdge rad="31750"/>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lnSpc>
                <a:spcPts val="1800"/>
              </a:lnSpc>
              <a:defRPr/>
            </a:pPr>
            <a:r>
              <a:rPr lang="cs-CZ" sz="1600" dirty="0">
                <a:solidFill>
                  <a:prstClr val="black"/>
                </a:solidFill>
                <a:effectLst>
                  <a:outerShdw blurRad="38100" dist="38100" dir="2700000" algn="tl">
                    <a:srgbClr val="000000">
                      <a:alpha val="43137"/>
                    </a:srgbClr>
                  </a:outerShdw>
                </a:effectLst>
              </a:rPr>
              <a:t>Baroreflex</a:t>
            </a:r>
          </a:p>
        </p:txBody>
      </p:sp>
    </p:spTree>
    <p:extLst>
      <p:ext uri="{BB962C8B-B14F-4D97-AF65-F5344CB8AC3E}">
        <p14:creationId xmlns:p14="http://schemas.microsoft.com/office/powerpoint/2010/main" val="8449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91978" y="1205770"/>
            <a:ext cx="11055179" cy="3847207"/>
          </a:xfrm>
          <a:prstGeom prst="rect">
            <a:avLst/>
          </a:prstGeom>
        </p:spPr>
        <p:txBody>
          <a:bodyPr wrap="square">
            <a:spAutoFit/>
          </a:bodyPr>
          <a:lstStyle/>
          <a:p>
            <a:r>
              <a:rPr lang="cs-CZ" b="1" dirty="0">
                <a:latin typeface="Plantin-Bold"/>
              </a:rPr>
              <a:t>ESH AND ESC GUIDELINES</a:t>
            </a:r>
          </a:p>
          <a:p>
            <a:r>
              <a:rPr lang="en-US" sz="3200" b="1" dirty="0">
                <a:latin typeface="Plantin-Bold"/>
              </a:rPr>
              <a:t>2013 ESH/ESC Guidelines for the management of arterial</a:t>
            </a:r>
          </a:p>
          <a:p>
            <a:r>
              <a:rPr lang="cs-CZ" sz="3200" b="1" dirty="0" err="1">
                <a:latin typeface="Plantin-Bold"/>
              </a:rPr>
              <a:t>hypertension</a:t>
            </a:r>
            <a:endParaRPr lang="cs-CZ" sz="3200" b="1" dirty="0">
              <a:latin typeface="Plantin-Bold"/>
            </a:endParaRPr>
          </a:p>
          <a:p>
            <a:r>
              <a:rPr lang="en-US" sz="2800" b="1" dirty="0">
                <a:latin typeface="Plantin-Bold"/>
              </a:rPr>
              <a:t>The Task Force for the management of arterial hypertension of the European</a:t>
            </a:r>
          </a:p>
          <a:p>
            <a:r>
              <a:rPr lang="en-US" sz="2800" b="1" dirty="0">
                <a:latin typeface="Plantin-Bold"/>
              </a:rPr>
              <a:t>Society of Hypertension (ESH) and of the European Society of Cardiology (ESC)</a:t>
            </a:r>
          </a:p>
          <a:p>
            <a:r>
              <a:rPr lang="en-US" b="1" dirty="0">
                <a:latin typeface="Plantin-Bold"/>
              </a:rPr>
              <a:t>Authors/Task Force Members: </a:t>
            </a:r>
            <a:r>
              <a:rPr lang="en-US" dirty="0">
                <a:latin typeface="Plantin"/>
              </a:rPr>
              <a:t>Giuseppe </a:t>
            </a:r>
            <a:r>
              <a:rPr lang="en-US" dirty="0" err="1">
                <a:latin typeface="Plantin"/>
              </a:rPr>
              <a:t>Mancia</a:t>
            </a:r>
            <a:r>
              <a:rPr lang="en-US" dirty="0">
                <a:latin typeface="Plantin"/>
              </a:rPr>
              <a:t> (Chairperson) (Italy) </a:t>
            </a:r>
            <a:r>
              <a:rPr lang="en-US" b="1" dirty="0">
                <a:latin typeface="Symbol-Bold"/>
              </a:rPr>
              <a:t>* </a:t>
            </a:r>
            <a:r>
              <a:rPr lang="en-US" dirty="0">
                <a:latin typeface="Plantin"/>
              </a:rPr>
              <a:t>, Robert </a:t>
            </a:r>
            <a:r>
              <a:rPr lang="en-US" dirty="0" err="1">
                <a:latin typeface="Plantin"/>
              </a:rPr>
              <a:t>Fagard</a:t>
            </a:r>
            <a:r>
              <a:rPr lang="en-US" dirty="0">
                <a:latin typeface="Plantin"/>
              </a:rPr>
              <a:t> (Chairperson)</a:t>
            </a:r>
          </a:p>
        </p:txBody>
      </p:sp>
    </p:spTree>
    <p:extLst>
      <p:ext uri="{BB962C8B-B14F-4D97-AF65-F5344CB8AC3E}">
        <p14:creationId xmlns:p14="http://schemas.microsoft.com/office/powerpoint/2010/main" val="1965026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rgbClr val="7030A0"/>
                </a:solidFill>
              </a:rPr>
              <a:t>Resetting</a:t>
            </a:r>
            <a:r>
              <a:rPr lang="cs-CZ" b="1" dirty="0">
                <a:solidFill>
                  <a:srgbClr val="7030A0"/>
                </a:solidFill>
              </a:rPr>
              <a:t> </a:t>
            </a:r>
            <a:r>
              <a:rPr lang="cs-CZ" b="1" dirty="0" err="1">
                <a:solidFill>
                  <a:srgbClr val="7030A0"/>
                </a:solidFill>
              </a:rPr>
              <a:t>of</a:t>
            </a:r>
            <a:r>
              <a:rPr lang="cs-CZ" b="1" dirty="0">
                <a:solidFill>
                  <a:srgbClr val="7030A0"/>
                </a:solidFill>
              </a:rPr>
              <a:t> </a:t>
            </a:r>
            <a:r>
              <a:rPr lang="cs-CZ" b="1" dirty="0" err="1">
                <a:solidFill>
                  <a:srgbClr val="7030A0"/>
                </a:solidFill>
              </a:rPr>
              <a:t>baroreflex</a:t>
            </a:r>
            <a:endParaRPr lang="cs-CZ" b="1" dirty="0">
              <a:solidFill>
                <a:srgbClr val="7030A0"/>
              </a:solidFill>
            </a:endParaRPr>
          </a:p>
        </p:txBody>
      </p:sp>
      <p:sp>
        <p:nvSpPr>
          <p:cNvPr id="3" name="Zástupný symbol pro obsah 2"/>
          <p:cNvSpPr>
            <a:spLocks noGrp="1"/>
          </p:cNvSpPr>
          <p:nvPr>
            <p:ph idx="1"/>
          </p:nvPr>
        </p:nvSpPr>
        <p:spPr/>
        <p:txBody>
          <a:bodyPr>
            <a:normAutofit fontScale="85000" lnSpcReduction="20000"/>
          </a:bodyPr>
          <a:lstStyle/>
          <a:p>
            <a:r>
              <a:rPr lang="en-US" dirty="0"/>
              <a:t>During repeated raising</a:t>
            </a:r>
            <a:r>
              <a:rPr lang="cs-CZ" dirty="0"/>
              <a:t> </a:t>
            </a:r>
            <a:r>
              <a:rPr lang="cs-CZ" dirty="0" err="1"/>
              <a:t>of</a:t>
            </a:r>
            <a:r>
              <a:rPr lang="en-US" dirty="0"/>
              <a:t> blood pressure </a:t>
            </a:r>
            <a:r>
              <a:rPr lang="cs-CZ" dirty="0"/>
              <a:t> - </a:t>
            </a:r>
            <a:r>
              <a:rPr lang="cs-CZ" b="1" dirty="0" err="1">
                <a:solidFill>
                  <a:srgbClr val="7030A0"/>
                </a:solidFill>
              </a:rPr>
              <a:t>e.g</a:t>
            </a:r>
            <a:r>
              <a:rPr lang="cs-CZ" b="1" dirty="0">
                <a:solidFill>
                  <a:srgbClr val="7030A0"/>
                </a:solidFill>
              </a:rPr>
              <a:t>. in </a:t>
            </a:r>
            <a:r>
              <a:rPr lang="cs-CZ" b="1" dirty="0" err="1">
                <a:solidFill>
                  <a:srgbClr val="7030A0"/>
                </a:solidFill>
              </a:rPr>
              <a:t>chronic</a:t>
            </a:r>
            <a:r>
              <a:rPr lang="cs-CZ" b="1" dirty="0">
                <a:solidFill>
                  <a:srgbClr val="7030A0"/>
                </a:solidFill>
              </a:rPr>
              <a:t> </a:t>
            </a:r>
            <a:r>
              <a:rPr lang="cs-CZ" b="1" dirty="0" err="1">
                <a:solidFill>
                  <a:srgbClr val="7030A0"/>
                </a:solidFill>
              </a:rPr>
              <a:t>hypertension</a:t>
            </a:r>
            <a:r>
              <a:rPr lang="cs-CZ" b="1" dirty="0">
                <a:solidFill>
                  <a:srgbClr val="7030A0"/>
                </a:solidFill>
              </a:rPr>
              <a:t> </a:t>
            </a:r>
            <a:r>
              <a:rPr lang="cs-CZ" dirty="0"/>
              <a:t>- </a:t>
            </a:r>
            <a:r>
              <a:rPr lang="cs-CZ" dirty="0" err="1"/>
              <a:t>the</a:t>
            </a:r>
            <a:r>
              <a:rPr lang="cs-CZ" dirty="0"/>
              <a:t> </a:t>
            </a:r>
            <a:r>
              <a:rPr lang="cs-CZ" dirty="0" err="1"/>
              <a:t>force</a:t>
            </a:r>
            <a:r>
              <a:rPr lang="cs-CZ" dirty="0"/>
              <a:t> </a:t>
            </a:r>
            <a:r>
              <a:rPr lang="cs-CZ" dirty="0" err="1"/>
              <a:t>of</a:t>
            </a:r>
            <a:r>
              <a:rPr lang="cs-CZ" dirty="0"/>
              <a:t> </a:t>
            </a:r>
            <a:r>
              <a:rPr lang="cs-CZ" dirty="0" err="1"/>
              <a:t>baroreflex</a:t>
            </a:r>
            <a:r>
              <a:rPr lang="cs-CZ" dirty="0"/>
              <a:t> </a:t>
            </a:r>
            <a:r>
              <a:rPr lang="cs-CZ" dirty="0" err="1"/>
              <a:t>reaction</a:t>
            </a:r>
            <a:r>
              <a:rPr lang="cs-CZ" dirty="0"/>
              <a:t> on </a:t>
            </a:r>
            <a:r>
              <a:rPr lang="cs-CZ" dirty="0" err="1"/>
              <a:t>systemic</a:t>
            </a:r>
            <a:r>
              <a:rPr lang="cs-CZ" dirty="0"/>
              <a:t> </a:t>
            </a:r>
            <a:r>
              <a:rPr lang="cs-CZ" dirty="0" err="1"/>
              <a:t>blood</a:t>
            </a:r>
            <a:r>
              <a:rPr lang="cs-CZ" dirty="0"/>
              <a:t> </a:t>
            </a:r>
            <a:r>
              <a:rPr lang="cs-CZ" dirty="0" err="1"/>
              <a:t>pressure</a:t>
            </a:r>
            <a:r>
              <a:rPr lang="cs-CZ" dirty="0"/>
              <a:t> </a:t>
            </a:r>
            <a:r>
              <a:rPr lang="cs-CZ" dirty="0" err="1"/>
              <a:t>is</a:t>
            </a:r>
            <a:r>
              <a:rPr lang="cs-CZ" dirty="0"/>
              <a:t> </a:t>
            </a:r>
            <a:r>
              <a:rPr lang="cs-CZ" dirty="0" err="1"/>
              <a:t>lower</a:t>
            </a:r>
            <a:r>
              <a:rPr lang="cs-CZ" dirty="0"/>
              <a:t> </a:t>
            </a:r>
          </a:p>
          <a:p>
            <a:r>
              <a:rPr lang="cs-CZ" dirty="0"/>
              <a:t>??? </a:t>
            </a:r>
            <a:r>
              <a:rPr lang="cs-CZ" dirty="0" err="1"/>
              <a:t>Why</a:t>
            </a:r>
            <a:r>
              <a:rPr lang="cs-CZ" dirty="0"/>
              <a:t>???</a:t>
            </a:r>
            <a:r>
              <a:rPr lang="cs-CZ" dirty="0" err="1"/>
              <a:t>mechanical</a:t>
            </a:r>
            <a:r>
              <a:rPr lang="cs-CZ" dirty="0"/>
              <a:t> </a:t>
            </a:r>
            <a:r>
              <a:rPr lang="cs-CZ" dirty="0" err="1"/>
              <a:t>changes</a:t>
            </a:r>
            <a:r>
              <a:rPr lang="cs-CZ" dirty="0"/>
              <a:t> in </a:t>
            </a:r>
            <a:r>
              <a:rPr lang="cs-CZ" dirty="0" err="1"/>
              <a:t>baroreceptors</a:t>
            </a:r>
            <a:r>
              <a:rPr lang="cs-CZ" dirty="0"/>
              <a:t> – </a:t>
            </a:r>
            <a:r>
              <a:rPr lang="cs-CZ" dirty="0" err="1"/>
              <a:t>decrease</a:t>
            </a:r>
            <a:r>
              <a:rPr lang="cs-CZ" dirty="0"/>
              <a:t> sensitivity </a:t>
            </a:r>
            <a:r>
              <a:rPr lang="cs-CZ" dirty="0" err="1"/>
              <a:t>due</a:t>
            </a:r>
            <a:r>
              <a:rPr lang="cs-CZ" dirty="0"/>
              <a:t> to </a:t>
            </a:r>
            <a:r>
              <a:rPr lang="cs-CZ" dirty="0" err="1"/>
              <a:t>structure</a:t>
            </a:r>
            <a:r>
              <a:rPr lang="cs-CZ" dirty="0"/>
              <a:t> </a:t>
            </a:r>
            <a:r>
              <a:rPr lang="cs-CZ" dirty="0" err="1"/>
              <a:t>changes</a:t>
            </a:r>
            <a:r>
              <a:rPr lang="cs-CZ" dirty="0"/>
              <a:t> on </a:t>
            </a:r>
            <a:r>
              <a:rPr lang="cs-CZ" dirty="0" err="1"/>
              <a:t>the</a:t>
            </a:r>
            <a:r>
              <a:rPr lang="cs-CZ" dirty="0"/>
              <a:t> </a:t>
            </a:r>
            <a:r>
              <a:rPr lang="cs-CZ" dirty="0" err="1"/>
              <a:t>vessels</a:t>
            </a:r>
            <a:r>
              <a:rPr lang="cs-CZ" dirty="0"/>
              <a:t> </a:t>
            </a:r>
            <a:r>
              <a:rPr lang="cs-CZ" dirty="0" err="1"/>
              <a:t>wall</a:t>
            </a:r>
            <a:r>
              <a:rPr lang="cs-CZ" dirty="0"/>
              <a:t>  OR  </a:t>
            </a:r>
            <a:r>
              <a:rPr lang="cs-CZ" dirty="0" err="1"/>
              <a:t>dysfunction</a:t>
            </a:r>
            <a:r>
              <a:rPr lang="cs-CZ" dirty="0"/>
              <a:t> </a:t>
            </a:r>
            <a:r>
              <a:rPr lang="cs-CZ" dirty="0" err="1"/>
              <a:t>of</a:t>
            </a:r>
            <a:r>
              <a:rPr lang="cs-CZ" dirty="0"/>
              <a:t> </a:t>
            </a:r>
            <a:r>
              <a:rPr lang="cs-CZ" dirty="0" err="1"/>
              <a:t>endotelium</a:t>
            </a:r>
            <a:r>
              <a:rPr lang="cs-CZ" dirty="0"/>
              <a:t> OR  </a:t>
            </a:r>
            <a:r>
              <a:rPr lang="cs-CZ" dirty="0" err="1"/>
              <a:t>down-regulation</a:t>
            </a:r>
            <a:r>
              <a:rPr lang="cs-CZ" dirty="0"/>
              <a:t> in </a:t>
            </a:r>
            <a:r>
              <a:rPr lang="cs-CZ" dirty="0" err="1"/>
              <a:t>the</a:t>
            </a:r>
            <a:r>
              <a:rPr lang="cs-CZ" dirty="0"/>
              <a:t> brain center </a:t>
            </a:r>
            <a:r>
              <a:rPr lang="cs-CZ" dirty="0" err="1"/>
              <a:t>due</a:t>
            </a:r>
            <a:r>
              <a:rPr lang="cs-CZ" dirty="0"/>
              <a:t> to </a:t>
            </a:r>
            <a:r>
              <a:rPr lang="cs-CZ" dirty="0" err="1"/>
              <a:t>their</a:t>
            </a:r>
            <a:r>
              <a:rPr lang="cs-CZ" dirty="0"/>
              <a:t> </a:t>
            </a:r>
            <a:r>
              <a:rPr lang="cs-CZ" dirty="0" err="1"/>
              <a:t>increasing</a:t>
            </a:r>
            <a:r>
              <a:rPr lang="cs-CZ" dirty="0"/>
              <a:t> </a:t>
            </a:r>
            <a:r>
              <a:rPr lang="cs-CZ" dirty="0" err="1"/>
              <a:t>frequency</a:t>
            </a:r>
            <a:r>
              <a:rPr lang="cs-CZ" dirty="0"/>
              <a:t> </a:t>
            </a:r>
            <a:r>
              <a:rPr lang="cs-CZ" dirty="0" err="1"/>
              <a:t>of</a:t>
            </a:r>
            <a:r>
              <a:rPr lang="cs-CZ" dirty="0"/>
              <a:t> </a:t>
            </a:r>
            <a:r>
              <a:rPr lang="cs-CZ" dirty="0" err="1"/>
              <a:t>stimulation</a:t>
            </a:r>
            <a:endParaRPr lang="cs-CZ" dirty="0"/>
          </a:p>
          <a:p>
            <a:r>
              <a:rPr lang="cs-CZ" dirty="0" err="1"/>
              <a:t>Resseting</a:t>
            </a:r>
            <a:r>
              <a:rPr lang="cs-CZ" dirty="0"/>
              <a:t> </a:t>
            </a:r>
            <a:r>
              <a:rPr lang="cs-CZ" dirty="0" err="1"/>
              <a:t>of</a:t>
            </a:r>
            <a:r>
              <a:rPr lang="cs-CZ" dirty="0"/>
              <a:t> </a:t>
            </a:r>
            <a:r>
              <a:rPr lang="cs-CZ" dirty="0" err="1"/>
              <a:t>baroreflex</a:t>
            </a:r>
            <a:r>
              <a:rPr lang="cs-CZ" dirty="0"/>
              <a:t> </a:t>
            </a:r>
            <a:r>
              <a:rPr lang="cs-CZ" dirty="0" err="1"/>
              <a:t>can</a:t>
            </a:r>
            <a:r>
              <a:rPr lang="cs-CZ" dirty="0"/>
              <a:t> </a:t>
            </a:r>
            <a:r>
              <a:rPr lang="cs-CZ" dirty="0" err="1"/>
              <a:t>regulate</a:t>
            </a:r>
            <a:r>
              <a:rPr lang="cs-CZ" dirty="0"/>
              <a:t> </a:t>
            </a:r>
            <a:r>
              <a:rPr lang="cs-CZ" dirty="0" err="1"/>
              <a:t>the</a:t>
            </a:r>
            <a:r>
              <a:rPr lang="cs-CZ" dirty="0"/>
              <a:t> </a:t>
            </a:r>
            <a:r>
              <a:rPr lang="cs-CZ" dirty="0" err="1"/>
              <a:t>changes</a:t>
            </a:r>
            <a:r>
              <a:rPr lang="cs-CZ" dirty="0"/>
              <a:t> in </a:t>
            </a:r>
            <a:r>
              <a:rPr lang="cs-CZ" dirty="0" err="1"/>
              <a:t>blood</a:t>
            </a:r>
            <a:r>
              <a:rPr lang="cs-CZ" dirty="0"/>
              <a:t> </a:t>
            </a:r>
            <a:r>
              <a:rPr lang="cs-CZ" dirty="0" err="1"/>
              <a:t>pressures</a:t>
            </a:r>
            <a:r>
              <a:rPr lang="cs-CZ" dirty="0"/>
              <a:t>, but </a:t>
            </a:r>
            <a:r>
              <a:rPr lang="cs-CZ" dirty="0" err="1"/>
              <a:t>the</a:t>
            </a:r>
            <a:r>
              <a:rPr lang="cs-CZ" dirty="0"/>
              <a:t> </a:t>
            </a:r>
            <a:r>
              <a:rPr lang="cs-CZ" dirty="0" err="1"/>
              <a:t>resseting</a:t>
            </a:r>
            <a:r>
              <a:rPr lang="cs-CZ" dirty="0"/>
              <a:t> </a:t>
            </a:r>
            <a:r>
              <a:rPr lang="cs-CZ" dirty="0" err="1"/>
              <a:t>is</a:t>
            </a:r>
            <a:r>
              <a:rPr lang="cs-CZ" dirty="0"/>
              <a:t> </a:t>
            </a:r>
            <a:r>
              <a:rPr lang="cs-CZ" dirty="0" err="1"/>
              <a:t>unable</a:t>
            </a:r>
            <a:r>
              <a:rPr lang="cs-CZ" dirty="0"/>
              <a:t> to go </a:t>
            </a:r>
            <a:r>
              <a:rPr lang="cs-CZ" dirty="0" err="1"/>
              <a:t>back</a:t>
            </a:r>
            <a:r>
              <a:rPr lang="cs-CZ" dirty="0"/>
              <a:t> on „</a:t>
            </a:r>
            <a:r>
              <a:rPr lang="cs-CZ" dirty="0" err="1"/>
              <a:t>normal</a:t>
            </a:r>
            <a:r>
              <a:rPr lang="cs-CZ" dirty="0"/>
              <a:t>“ </a:t>
            </a:r>
            <a:r>
              <a:rPr lang="cs-CZ" dirty="0" err="1"/>
              <a:t>level</a:t>
            </a:r>
            <a:endParaRPr lang="cs-CZ" dirty="0"/>
          </a:p>
          <a:p>
            <a:r>
              <a:rPr lang="cs-CZ" dirty="0" err="1"/>
              <a:t>Resetting</a:t>
            </a:r>
            <a:r>
              <a:rPr lang="cs-CZ" dirty="0"/>
              <a:t> </a:t>
            </a:r>
            <a:r>
              <a:rPr lang="cs-CZ" dirty="0" err="1"/>
              <a:t>is</a:t>
            </a:r>
            <a:r>
              <a:rPr lang="cs-CZ" dirty="0"/>
              <a:t> a </a:t>
            </a:r>
            <a:r>
              <a:rPr lang="cs-CZ" dirty="0" err="1"/>
              <a:t>partially</a:t>
            </a:r>
            <a:r>
              <a:rPr lang="cs-CZ" dirty="0"/>
              <a:t> </a:t>
            </a:r>
            <a:r>
              <a:rPr lang="cs-CZ" dirty="0" err="1"/>
              <a:t>reversible</a:t>
            </a:r>
            <a:r>
              <a:rPr lang="cs-CZ" dirty="0"/>
              <a:t> – </a:t>
            </a:r>
            <a:r>
              <a:rPr lang="cs-CZ" dirty="0" err="1"/>
              <a:t>during</a:t>
            </a:r>
            <a:r>
              <a:rPr lang="cs-CZ" dirty="0"/>
              <a:t> a </a:t>
            </a:r>
            <a:r>
              <a:rPr lang="cs-CZ" dirty="0" err="1"/>
              <a:t>short</a:t>
            </a:r>
            <a:r>
              <a:rPr lang="cs-CZ" dirty="0"/>
              <a:t>-term influence </a:t>
            </a:r>
            <a:r>
              <a:rPr lang="cs-CZ" dirty="0" err="1"/>
              <a:t>of</a:t>
            </a:r>
            <a:r>
              <a:rPr lang="cs-CZ" dirty="0"/>
              <a:t> </a:t>
            </a:r>
            <a:r>
              <a:rPr lang="cs-CZ" dirty="0" err="1"/>
              <a:t>raising</a:t>
            </a:r>
            <a:r>
              <a:rPr lang="cs-CZ" dirty="0"/>
              <a:t> </a:t>
            </a:r>
            <a:r>
              <a:rPr lang="cs-CZ" dirty="0" err="1"/>
              <a:t>blood</a:t>
            </a:r>
            <a:r>
              <a:rPr lang="cs-CZ" dirty="0"/>
              <a:t> </a:t>
            </a:r>
            <a:r>
              <a:rPr lang="cs-CZ" dirty="0" err="1"/>
              <a:t>pressure</a:t>
            </a:r>
            <a:endParaRPr lang="cs-CZ" dirty="0"/>
          </a:p>
          <a:p>
            <a:endParaRPr lang="cs-CZ" dirty="0"/>
          </a:p>
          <a:p>
            <a:r>
              <a:rPr lang="cs-CZ" i="1" dirty="0" err="1">
                <a:solidFill>
                  <a:srgbClr val="7030A0"/>
                </a:solidFill>
              </a:rPr>
              <a:t>Notice</a:t>
            </a:r>
            <a:r>
              <a:rPr lang="cs-CZ" i="1" dirty="0">
                <a:solidFill>
                  <a:srgbClr val="7030A0"/>
                </a:solidFill>
              </a:rPr>
              <a:t>: in </a:t>
            </a:r>
            <a:r>
              <a:rPr lang="cs-CZ" i="1" dirty="0" err="1">
                <a:solidFill>
                  <a:srgbClr val="7030A0"/>
                </a:solidFill>
              </a:rPr>
              <a:t>clinical</a:t>
            </a:r>
            <a:r>
              <a:rPr lang="cs-CZ" i="1" dirty="0">
                <a:solidFill>
                  <a:srgbClr val="7030A0"/>
                </a:solidFill>
              </a:rPr>
              <a:t> </a:t>
            </a:r>
            <a:r>
              <a:rPr lang="cs-CZ" i="1" dirty="0" err="1">
                <a:solidFill>
                  <a:srgbClr val="7030A0"/>
                </a:solidFill>
              </a:rPr>
              <a:t>practice</a:t>
            </a:r>
            <a:r>
              <a:rPr lang="cs-CZ" i="1" dirty="0">
                <a:solidFill>
                  <a:srgbClr val="7030A0"/>
                </a:solidFill>
              </a:rPr>
              <a:t>:</a:t>
            </a:r>
          </a:p>
          <a:p>
            <a:pPr marL="457200" lvl="1" indent="0">
              <a:buNone/>
            </a:pPr>
            <a:r>
              <a:rPr lang="cs-CZ" sz="3300" i="1" u="sng" dirty="0">
                <a:solidFill>
                  <a:srgbClr val="FF0000"/>
                </a:solidFill>
              </a:rPr>
              <a:t>!start </a:t>
            </a:r>
            <a:r>
              <a:rPr lang="cs-CZ" sz="3300" i="1" u="sng" dirty="0" err="1">
                <a:solidFill>
                  <a:srgbClr val="FF0000"/>
                </a:solidFill>
              </a:rPr>
              <a:t>treatment</a:t>
            </a:r>
            <a:r>
              <a:rPr lang="cs-CZ" sz="3300" i="1" u="sng" dirty="0">
                <a:solidFill>
                  <a:srgbClr val="FF0000"/>
                </a:solidFill>
              </a:rPr>
              <a:t> </a:t>
            </a:r>
            <a:r>
              <a:rPr lang="cs-CZ" sz="3300" i="1" u="sng" dirty="0" err="1">
                <a:solidFill>
                  <a:srgbClr val="FF0000"/>
                </a:solidFill>
              </a:rPr>
              <a:t>of</a:t>
            </a:r>
            <a:r>
              <a:rPr lang="cs-CZ" sz="3300" i="1" u="sng" dirty="0">
                <a:solidFill>
                  <a:srgbClr val="FF0000"/>
                </a:solidFill>
              </a:rPr>
              <a:t> </a:t>
            </a:r>
            <a:r>
              <a:rPr lang="cs-CZ" sz="3300" i="1" u="sng" dirty="0" err="1">
                <a:solidFill>
                  <a:srgbClr val="FF0000"/>
                </a:solidFill>
              </a:rPr>
              <a:t>hypertension</a:t>
            </a:r>
            <a:r>
              <a:rPr lang="cs-CZ" sz="3300" i="1" u="sng" dirty="0">
                <a:solidFill>
                  <a:srgbClr val="FF0000"/>
                </a:solidFill>
              </a:rPr>
              <a:t> in </a:t>
            </a:r>
            <a:r>
              <a:rPr lang="cs-CZ" sz="3300" i="1" u="sng" dirty="0" err="1">
                <a:solidFill>
                  <a:srgbClr val="FF0000"/>
                </a:solidFill>
              </a:rPr>
              <a:t>time</a:t>
            </a:r>
            <a:r>
              <a:rPr lang="cs-CZ" sz="3300" i="1" u="sng" dirty="0">
                <a:solidFill>
                  <a:srgbClr val="FF0000"/>
                </a:solidFill>
              </a:rPr>
              <a:t>!</a:t>
            </a:r>
          </a:p>
        </p:txBody>
      </p:sp>
    </p:spTree>
    <p:extLst>
      <p:ext uri="{BB962C8B-B14F-4D97-AF65-F5344CB8AC3E}">
        <p14:creationId xmlns:p14="http://schemas.microsoft.com/office/powerpoint/2010/main" val="2176627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err="1">
                <a:solidFill>
                  <a:srgbClr val="FF0000"/>
                </a:solidFill>
              </a:rPr>
              <a:t>Middle</a:t>
            </a:r>
            <a:r>
              <a:rPr lang="cs-CZ" dirty="0">
                <a:solidFill>
                  <a:srgbClr val="FF0000"/>
                </a:solidFill>
              </a:rPr>
              <a:t> – term </a:t>
            </a:r>
            <a:r>
              <a:rPr lang="cs-CZ" dirty="0" err="1">
                <a:solidFill>
                  <a:srgbClr val="FF0000"/>
                </a:solidFill>
              </a:rPr>
              <a:t>regulation</a:t>
            </a:r>
            <a:r>
              <a:rPr lang="cs-CZ" dirty="0">
                <a:solidFill>
                  <a:srgbClr val="FF0000"/>
                </a:solidFill>
              </a:rPr>
              <a:t> 1</a:t>
            </a:r>
            <a:br>
              <a:rPr lang="cs-CZ" dirty="0">
                <a:solidFill>
                  <a:srgbClr val="FF0000"/>
                </a:solidFill>
              </a:rPr>
            </a:br>
            <a:r>
              <a:rPr lang="cs-CZ" b="1" dirty="0" err="1">
                <a:solidFill>
                  <a:srgbClr val="7030A0"/>
                </a:solidFill>
              </a:rPr>
              <a:t>catecholamines</a:t>
            </a:r>
            <a:endParaRPr lang="cs-CZ" b="1" dirty="0">
              <a:solidFill>
                <a:srgbClr val="7030A0"/>
              </a:solidFill>
            </a:endParaRPr>
          </a:p>
        </p:txBody>
      </p:sp>
      <p:sp>
        <p:nvSpPr>
          <p:cNvPr id="3" name="Zástupný symbol pro obsah 2"/>
          <p:cNvSpPr>
            <a:spLocks noGrp="1"/>
          </p:cNvSpPr>
          <p:nvPr>
            <p:ph idx="1"/>
          </p:nvPr>
        </p:nvSpPr>
        <p:spPr/>
        <p:txBody>
          <a:bodyPr/>
          <a:lstStyle/>
          <a:p>
            <a:r>
              <a:rPr lang="cs-CZ" dirty="0" err="1"/>
              <a:t>Mediators</a:t>
            </a:r>
            <a:r>
              <a:rPr lang="cs-CZ" dirty="0"/>
              <a:t> </a:t>
            </a:r>
            <a:r>
              <a:rPr lang="cs-CZ" dirty="0" err="1"/>
              <a:t>of</a:t>
            </a:r>
            <a:r>
              <a:rPr lang="cs-CZ" dirty="0"/>
              <a:t> </a:t>
            </a:r>
            <a:r>
              <a:rPr lang="cs-CZ" dirty="0" err="1"/>
              <a:t>sympathetic</a:t>
            </a:r>
            <a:r>
              <a:rPr lang="cs-CZ" dirty="0"/>
              <a:t> </a:t>
            </a:r>
            <a:r>
              <a:rPr lang="cs-CZ" dirty="0" err="1"/>
              <a:t>nerves</a:t>
            </a:r>
            <a:r>
              <a:rPr lang="cs-CZ" dirty="0"/>
              <a:t> </a:t>
            </a:r>
            <a:r>
              <a:rPr lang="cs-CZ" dirty="0" err="1"/>
              <a:t>for</a:t>
            </a:r>
            <a:r>
              <a:rPr lang="cs-CZ" dirty="0"/>
              <a:t> </a:t>
            </a:r>
            <a:r>
              <a:rPr lang="cs-CZ" dirty="0" err="1"/>
              <a:t>baroreceptors</a:t>
            </a:r>
            <a:r>
              <a:rPr lang="cs-CZ" dirty="0"/>
              <a:t> and </a:t>
            </a:r>
            <a:r>
              <a:rPr lang="cs-CZ" dirty="0" err="1"/>
              <a:t>chemoreceptors</a:t>
            </a:r>
            <a:endParaRPr lang="cs-CZ" dirty="0"/>
          </a:p>
          <a:p>
            <a:r>
              <a:rPr lang="cs-CZ" dirty="0" err="1"/>
              <a:t>Sympathetic</a:t>
            </a:r>
            <a:r>
              <a:rPr lang="cs-CZ" dirty="0"/>
              <a:t> </a:t>
            </a:r>
            <a:r>
              <a:rPr lang="cs-CZ" dirty="0" err="1"/>
              <a:t>nervous</a:t>
            </a:r>
            <a:r>
              <a:rPr lang="cs-CZ" dirty="0"/>
              <a:t> </a:t>
            </a:r>
            <a:r>
              <a:rPr lang="cs-CZ" dirty="0" err="1"/>
              <a:t>system</a:t>
            </a:r>
            <a:r>
              <a:rPr lang="cs-CZ" dirty="0"/>
              <a:t> </a:t>
            </a:r>
            <a:r>
              <a:rPr lang="cs-CZ" dirty="0" err="1"/>
              <a:t>stimulates</a:t>
            </a:r>
            <a:r>
              <a:rPr lang="cs-CZ" dirty="0"/>
              <a:t> </a:t>
            </a:r>
            <a:r>
              <a:rPr lang="cs-CZ" dirty="0" err="1"/>
              <a:t>releasing</a:t>
            </a:r>
            <a:r>
              <a:rPr lang="cs-CZ" dirty="0"/>
              <a:t> </a:t>
            </a:r>
            <a:r>
              <a:rPr lang="cs-CZ" dirty="0" err="1"/>
              <a:t>of</a:t>
            </a:r>
            <a:r>
              <a:rPr lang="cs-CZ" dirty="0"/>
              <a:t> </a:t>
            </a:r>
            <a:r>
              <a:rPr lang="cs-CZ" dirty="0" err="1"/>
              <a:t>epinephrine</a:t>
            </a:r>
            <a:r>
              <a:rPr lang="cs-CZ" dirty="0"/>
              <a:t> and </a:t>
            </a:r>
            <a:r>
              <a:rPr lang="cs-CZ" dirty="0" err="1"/>
              <a:t>norepinephrine</a:t>
            </a:r>
            <a:r>
              <a:rPr lang="cs-CZ" dirty="0"/>
              <a:t> </a:t>
            </a:r>
            <a:r>
              <a:rPr lang="cs-CZ" dirty="0" err="1"/>
              <a:t>from</a:t>
            </a:r>
            <a:r>
              <a:rPr lang="cs-CZ" dirty="0"/>
              <a:t> </a:t>
            </a:r>
            <a:r>
              <a:rPr lang="cs-CZ" dirty="0" err="1"/>
              <a:t>adrenal</a:t>
            </a:r>
            <a:r>
              <a:rPr lang="cs-CZ" dirty="0"/>
              <a:t> </a:t>
            </a:r>
            <a:r>
              <a:rPr lang="cs-CZ" dirty="0" err="1"/>
              <a:t>medulla</a:t>
            </a:r>
            <a:r>
              <a:rPr lang="cs-CZ" dirty="0"/>
              <a:t> – </a:t>
            </a:r>
            <a:r>
              <a:rPr lang="cs-CZ" dirty="0" err="1"/>
              <a:t>main</a:t>
            </a:r>
            <a:r>
              <a:rPr lang="cs-CZ" dirty="0"/>
              <a:t> </a:t>
            </a:r>
            <a:r>
              <a:rPr lang="cs-CZ" dirty="0" err="1"/>
              <a:t>function</a:t>
            </a:r>
            <a:r>
              <a:rPr lang="cs-CZ" dirty="0"/>
              <a:t>: </a:t>
            </a:r>
            <a:r>
              <a:rPr lang="cs-CZ" dirty="0" err="1"/>
              <a:t>vasoconstriction</a:t>
            </a:r>
            <a:r>
              <a:rPr lang="cs-CZ" dirty="0"/>
              <a:t> – </a:t>
            </a:r>
            <a:r>
              <a:rPr lang="cs-CZ" dirty="0" err="1"/>
              <a:t>chronotropic</a:t>
            </a:r>
            <a:r>
              <a:rPr lang="cs-CZ" dirty="0"/>
              <a:t> </a:t>
            </a:r>
            <a:r>
              <a:rPr lang="cs-CZ" dirty="0" err="1"/>
              <a:t>effect</a:t>
            </a:r>
            <a:r>
              <a:rPr lang="cs-CZ" dirty="0"/>
              <a:t> – </a:t>
            </a:r>
            <a:r>
              <a:rPr lang="cs-CZ" dirty="0" err="1"/>
              <a:t>inotropic</a:t>
            </a:r>
            <a:r>
              <a:rPr lang="cs-CZ" dirty="0"/>
              <a:t> </a:t>
            </a:r>
            <a:r>
              <a:rPr lang="cs-CZ" dirty="0" err="1"/>
              <a:t>effect</a:t>
            </a:r>
            <a:endParaRPr lang="cs-CZ" dirty="0"/>
          </a:p>
          <a:p>
            <a:r>
              <a:rPr lang="cs-CZ" dirty="0" err="1"/>
              <a:t>Its</a:t>
            </a:r>
            <a:r>
              <a:rPr lang="cs-CZ" dirty="0"/>
              <a:t> </a:t>
            </a:r>
            <a:r>
              <a:rPr lang="cs-CZ" dirty="0" err="1"/>
              <a:t>function</a:t>
            </a:r>
            <a:r>
              <a:rPr lang="cs-CZ" dirty="0"/>
              <a:t> start </a:t>
            </a:r>
            <a:r>
              <a:rPr lang="cs-CZ" dirty="0" err="1"/>
              <a:t>during</a:t>
            </a:r>
            <a:r>
              <a:rPr lang="cs-CZ" dirty="0"/>
              <a:t> </a:t>
            </a:r>
            <a:r>
              <a:rPr lang="cs-CZ" dirty="0" err="1"/>
              <a:t>minutes</a:t>
            </a:r>
            <a:r>
              <a:rPr lang="cs-CZ" dirty="0"/>
              <a:t> </a:t>
            </a:r>
            <a:r>
              <a:rPr lang="cs-CZ" dirty="0" err="1"/>
              <a:t>or</a:t>
            </a:r>
            <a:r>
              <a:rPr lang="cs-CZ" dirty="0"/>
              <a:t> </a:t>
            </a:r>
            <a:r>
              <a:rPr lang="cs-CZ" dirty="0" err="1"/>
              <a:t>hours</a:t>
            </a:r>
            <a:endParaRPr lang="cs-CZ" dirty="0"/>
          </a:p>
        </p:txBody>
      </p:sp>
    </p:spTree>
    <p:extLst>
      <p:ext uri="{BB962C8B-B14F-4D97-AF65-F5344CB8AC3E}">
        <p14:creationId xmlns:p14="http://schemas.microsoft.com/office/powerpoint/2010/main" val="3106447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0000"/>
                </a:solidFill>
              </a:rPr>
              <a:t>Middle</a:t>
            </a:r>
            <a:r>
              <a:rPr lang="cs-CZ" dirty="0">
                <a:solidFill>
                  <a:srgbClr val="FF0000"/>
                </a:solidFill>
              </a:rPr>
              <a:t> – term </a:t>
            </a:r>
            <a:r>
              <a:rPr lang="cs-CZ" dirty="0" err="1">
                <a:solidFill>
                  <a:srgbClr val="FF0000"/>
                </a:solidFill>
              </a:rPr>
              <a:t>regulation</a:t>
            </a:r>
            <a:r>
              <a:rPr lang="cs-CZ" dirty="0">
                <a:solidFill>
                  <a:srgbClr val="FF0000"/>
                </a:solidFill>
              </a:rPr>
              <a:t> 2</a:t>
            </a:r>
            <a:br>
              <a:rPr lang="cs-CZ" dirty="0"/>
            </a:br>
            <a:r>
              <a:rPr lang="cs-CZ" b="1" dirty="0">
                <a:solidFill>
                  <a:srgbClr val="7030A0"/>
                </a:solidFill>
              </a:rPr>
              <a:t>Renin - angiotensin - aldosteron</a:t>
            </a:r>
          </a:p>
        </p:txBody>
      </p:sp>
      <p:sp>
        <p:nvSpPr>
          <p:cNvPr id="3" name="Zástupný symbol pro obsah 2"/>
          <p:cNvSpPr>
            <a:spLocks noGrp="1"/>
          </p:cNvSpPr>
          <p:nvPr>
            <p:ph idx="1"/>
          </p:nvPr>
        </p:nvSpPr>
        <p:spPr>
          <a:xfrm>
            <a:off x="838200" y="1848897"/>
            <a:ext cx="10515600" cy="4328066"/>
          </a:xfrm>
        </p:spPr>
        <p:txBody>
          <a:bodyPr>
            <a:normAutofit fontScale="70000" lnSpcReduction="20000"/>
          </a:bodyPr>
          <a:lstStyle/>
          <a:p>
            <a:r>
              <a:rPr lang="cs-CZ" dirty="0" err="1"/>
              <a:t>System</a:t>
            </a:r>
            <a:r>
              <a:rPr lang="cs-CZ" dirty="0"/>
              <a:t> in </a:t>
            </a:r>
            <a:r>
              <a:rPr lang="cs-CZ" dirty="0" err="1"/>
              <a:t>kidney</a:t>
            </a:r>
            <a:endParaRPr lang="cs-CZ" dirty="0"/>
          </a:p>
          <a:p>
            <a:pPr marL="0" indent="0">
              <a:buNone/>
            </a:pPr>
            <a:r>
              <a:rPr lang="cs-CZ" dirty="0"/>
              <a:t>+</a:t>
            </a:r>
          </a:p>
          <a:p>
            <a:pPr marL="0" indent="0">
              <a:buNone/>
            </a:pPr>
            <a:r>
              <a:rPr lang="cs-CZ" dirty="0" err="1"/>
              <a:t>extrarenal</a:t>
            </a:r>
            <a:r>
              <a:rPr lang="cs-CZ" dirty="0"/>
              <a:t> </a:t>
            </a:r>
            <a:r>
              <a:rPr lang="cs-CZ" dirty="0" err="1"/>
              <a:t>system</a:t>
            </a:r>
            <a:r>
              <a:rPr lang="cs-CZ" dirty="0"/>
              <a:t> (in </a:t>
            </a:r>
            <a:r>
              <a:rPr lang="cs-CZ" dirty="0" err="1"/>
              <a:t>other</a:t>
            </a:r>
            <a:r>
              <a:rPr lang="cs-CZ" dirty="0"/>
              <a:t> </a:t>
            </a:r>
            <a:r>
              <a:rPr lang="cs-CZ" dirty="0" err="1"/>
              <a:t>tissues</a:t>
            </a:r>
            <a:r>
              <a:rPr lang="cs-CZ" dirty="0"/>
              <a:t> – brain, </a:t>
            </a:r>
            <a:r>
              <a:rPr lang="cs-CZ" dirty="0" err="1"/>
              <a:t>adrenal</a:t>
            </a:r>
            <a:r>
              <a:rPr lang="cs-CZ" dirty="0"/>
              <a:t> </a:t>
            </a:r>
            <a:r>
              <a:rPr lang="cs-CZ" dirty="0" err="1"/>
              <a:t>medulla</a:t>
            </a:r>
            <a:r>
              <a:rPr lang="cs-CZ" dirty="0"/>
              <a:t>, </a:t>
            </a:r>
            <a:r>
              <a:rPr lang="cs-CZ" dirty="0" err="1"/>
              <a:t>gonades</a:t>
            </a:r>
            <a:r>
              <a:rPr lang="cs-CZ" dirty="0"/>
              <a:t>, </a:t>
            </a:r>
            <a:r>
              <a:rPr lang="cs-CZ" dirty="0" err="1"/>
              <a:t>eyes</a:t>
            </a:r>
            <a:r>
              <a:rPr lang="cs-CZ" dirty="0"/>
              <a:t>)</a:t>
            </a:r>
          </a:p>
          <a:p>
            <a:pPr marL="0" indent="0">
              <a:buNone/>
            </a:pPr>
            <a:r>
              <a:rPr lang="cs-CZ" dirty="0"/>
              <a:t>+</a:t>
            </a:r>
          </a:p>
          <a:p>
            <a:pPr marL="0" indent="0">
              <a:buNone/>
            </a:pPr>
            <a:r>
              <a:rPr lang="cs-CZ" dirty="0" err="1"/>
              <a:t>Intermediate</a:t>
            </a:r>
            <a:r>
              <a:rPr lang="cs-CZ" dirty="0"/>
              <a:t> </a:t>
            </a:r>
            <a:r>
              <a:rPr lang="cs-CZ" dirty="0" err="1"/>
              <a:t>system</a:t>
            </a:r>
            <a:r>
              <a:rPr lang="cs-CZ" dirty="0"/>
              <a:t> – </a:t>
            </a:r>
            <a:r>
              <a:rPr lang="cs-CZ" dirty="0" err="1"/>
              <a:t>heart</a:t>
            </a:r>
            <a:r>
              <a:rPr lang="cs-CZ" dirty="0"/>
              <a:t>, </a:t>
            </a:r>
            <a:r>
              <a:rPr lang="cs-CZ" dirty="0" err="1"/>
              <a:t>smooth</a:t>
            </a:r>
            <a:r>
              <a:rPr lang="cs-CZ" dirty="0"/>
              <a:t> </a:t>
            </a:r>
            <a:r>
              <a:rPr lang="cs-CZ" dirty="0" err="1"/>
              <a:t>muscles</a:t>
            </a:r>
            <a:endParaRPr lang="cs-CZ" dirty="0"/>
          </a:p>
          <a:p>
            <a:endParaRPr lang="cs-CZ" dirty="0"/>
          </a:p>
          <a:p>
            <a:r>
              <a:rPr lang="cs-CZ" dirty="0"/>
              <a:t>Renin – in </a:t>
            </a:r>
            <a:r>
              <a:rPr lang="cs-CZ" dirty="0" err="1"/>
              <a:t>juxtaglomerular</a:t>
            </a:r>
            <a:r>
              <a:rPr lang="cs-CZ" dirty="0"/>
              <a:t> </a:t>
            </a:r>
            <a:r>
              <a:rPr lang="cs-CZ" dirty="0" err="1"/>
              <a:t>cells</a:t>
            </a:r>
            <a:r>
              <a:rPr lang="cs-CZ" dirty="0"/>
              <a:t> in </a:t>
            </a:r>
            <a:r>
              <a:rPr lang="cs-CZ" dirty="0" err="1"/>
              <a:t>kidney</a:t>
            </a:r>
            <a:endParaRPr lang="cs-CZ" dirty="0"/>
          </a:p>
          <a:p>
            <a:r>
              <a:rPr lang="cs-CZ" dirty="0"/>
              <a:t>In liver – </a:t>
            </a:r>
            <a:r>
              <a:rPr lang="cs-CZ" dirty="0" err="1"/>
              <a:t>glycoprotein</a:t>
            </a:r>
            <a:r>
              <a:rPr lang="cs-CZ" dirty="0"/>
              <a:t> </a:t>
            </a:r>
            <a:r>
              <a:rPr lang="cs-CZ" dirty="0" err="1"/>
              <a:t>angiotensinogen</a:t>
            </a:r>
            <a:r>
              <a:rPr lang="cs-CZ" dirty="0"/>
              <a:t> – </a:t>
            </a:r>
            <a:r>
              <a:rPr lang="cs-CZ" dirty="0" err="1"/>
              <a:t>release</a:t>
            </a:r>
            <a:r>
              <a:rPr lang="cs-CZ" dirty="0"/>
              <a:t> angiotensin I (</a:t>
            </a:r>
            <a:r>
              <a:rPr lang="cs-CZ" dirty="0" err="1"/>
              <a:t>dekapeptid</a:t>
            </a:r>
            <a:r>
              <a:rPr lang="cs-CZ" dirty="0"/>
              <a:t>) – </a:t>
            </a:r>
            <a:r>
              <a:rPr lang="cs-CZ" dirty="0" err="1"/>
              <a:t>due</a:t>
            </a:r>
            <a:r>
              <a:rPr lang="cs-CZ" dirty="0"/>
              <a:t> to angiotensin </a:t>
            </a:r>
            <a:r>
              <a:rPr lang="cs-CZ" dirty="0" err="1"/>
              <a:t>converting</a:t>
            </a:r>
            <a:r>
              <a:rPr lang="cs-CZ" dirty="0"/>
              <a:t> </a:t>
            </a:r>
            <a:r>
              <a:rPr lang="cs-CZ" dirty="0" err="1"/>
              <a:t>ensyme</a:t>
            </a:r>
            <a:r>
              <a:rPr lang="cs-CZ" dirty="0"/>
              <a:t> to angiotensin II(</a:t>
            </a:r>
            <a:r>
              <a:rPr lang="cs-CZ" dirty="0" err="1"/>
              <a:t>oktapeptid</a:t>
            </a:r>
            <a:r>
              <a:rPr lang="cs-CZ" dirty="0"/>
              <a:t>) </a:t>
            </a:r>
            <a:r>
              <a:rPr lang="cs-CZ" dirty="0" err="1"/>
              <a:t>or</a:t>
            </a:r>
            <a:r>
              <a:rPr lang="cs-CZ" dirty="0"/>
              <a:t> angiotensin III (</a:t>
            </a:r>
            <a:r>
              <a:rPr lang="cs-CZ" dirty="0" err="1"/>
              <a:t>aminopeptidase</a:t>
            </a:r>
            <a:r>
              <a:rPr lang="cs-CZ" dirty="0"/>
              <a:t>)</a:t>
            </a:r>
          </a:p>
          <a:p>
            <a:endParaRPr lang="cs-CZ" dirty="0"/>
          </a:p>
          <a:p>
            <a:r>
              <a:rPr lang="cs-CZ" dirty="0"/>
              <a:t>Angiotensin II – </a:t>
            </a:r>
            <a:r>
              <a:rPr lang="cs-CZ" dirty="0" err="1"/>
              <a:t>other</a:t>
            </a:r>
            <a:r>
              <a:rPr lang="cs-CZ" dirty="0"/>
              <a:t> </a:t>
            </a:r>
            <a:r>
              <a:rPr lang="cs-CZ" dirty="0" err="1"/>
              <a:t>way</a:t>
            </a:r>
            <a:r>
              <a:rPr lang="cs-CZ" dirty="0"/>
              <a:t> – </a:t>
            </a:r>
            <a:r>
              <a:rPr lang="cs-CZ" dirty="0" err="1"/>
              <a:t>chymase</a:t>
            </a:r>
            <a:r>
              <a:rPr lang="cs-CZ" dirty="0"/>
              <a:t> – in </a:t>
            </a:r>
            <a:r>
              <a:rPr lang="cs-CZ" dirty="0" err="1"/>
              <a:t>th</a:t>
            </a:r>
            <a:r>
              <a:rPr lang="cs-CZ" dirty="0"/>
              <a:t> </a:t>
            </a:r>
            <a:r>
              <a:rPr lang="cs-CZ" dirty="0" err="1"/>
              <a:t>heart</a:t>
            </a:r>
            <a:r>
              <a:rPr lang="cs-CZ" dirty="0"/>
              <a:t> and </a:t>
            </a:r>
            <a:r>
              <a:rPr lang="cs-CZ" dirty="0" err="1"/>
              <a:t>arterioles</a:t>
            </a:r>
            <a:endParaRPr lang="cs-CZ" dirty="0"/>
          </a:p>
          <a:p>
            <a:r>
              <a:rPr lang="cs-CZ" dirty="0"/>
              <a:t>(</a:t>
            </a:r>
            <a:r>
              <a:rPr lang="cs-CZ" dirty="0" err="1"/>
              <a:t>it</a:t>
            </a:r>
            <a:r>
              <a:rPr lang="cs-CZ" dirty="0"/>
              <a:t>  </a:t>
            </a:r>
            <a:r>
              <a:rPr lang="cs-CZ" dirty="0" err="1"/>
              <a:t>is</a:t>
            </a:r>
            <a:r>
              <a:rPr lang="cs-CZ" dirty="0"/>
              <a:t> </a:t>
            </a:r>
            <a:r>
              <a:rPr lang="cs-CZ" dirty="0" err="1"/>
              <a:t>reason</a:t>
            </a:r>
            <a:r>
              <a:rPr lang="cs-CZ" dirty="0"/>
              <a:t> </a:t>
            </a:r>
            <a:r>
              <a:rPr lang="cs-CZ" dirty="0" err="1"/>
              <a:t>why</a:t>
            </a:r>
            <a:r>
              <a:rPr lang="cs-CZ" dirty="0"/>
              <a:t> </a:t>
            </a:r>
            <a:r>
              <a:rPr lang="cs-CZ" dirty="0" err="1"/>
              <a:t>during</a:t>
            </a:r>
            <a:r>
              <a:rPr lang="cs-CZ" dirty="0"/>
              <a:t> </a:t>
            </a:r>
            <a:r>
              <a:rPr lang="cs-CZ" dirty="0" err="1"/>
              <a:t>treatment</a:t>
            </a:r>
            <a:r>
              <a:rPr lang="cs-CZ" dirty="0"/>
              <a:t> by ACE </a:t>
            </a:r>
            <a:r>
              <a:rPr lang="cs-CZ" dirty="0" err="1"/>
              <a:t>blocatores</a:t>
            </a:r>
            <a:r>
              <a:rPr lang="cs-CZ" dirty="0"/>
              <a:t> – </a:t>
            </a:r>
            <a:r>
              <a:rPr lang="cs-CZ" dirty="0" err="1"/>
              <a:t>the</a:t>
            </a:r>
            <a:r>
              <a:rPr lang="cs-CZ" dirty="0"/>
              <a:t> angiotensin </a:t>
            </a:r>
            <a:r>
              <a:rPr lang="cs-CZ" dirty="0" err="1"/>
              <a:t>level</a:t>
            </a:r>
            <a:r>
              <a:rPr lang="cs-CZ" dirty="0"/>
              <a:t> </a:t>
            </a:r>
            <a:r>
              <a:rPr lang="cs-CZ" dirty="0" err="1"/>
              <a:t>is</a:t>
            </a:r>
            <a:r>
              <a:rPr lang="cs-CZ" dirty="0"/>
              <a:t> not </a:t>
            </a:r>
            <a:r>
              <a:rPr lang="cs-CZ" dirty="0" err="1"/>
              <a:t>reduce</a:t>
            </a:r>
            <a:r>
              <a:rPr lang="cs-CZ" dirty="0"/>
              <a:t>)</a:t>
            </a:r>
          </a:p>
        </p:txBody>
      </p:sp>
    </p:spTree>
    <p:extLst>
      <p:ext uri="{BB962C8B-B14F-4D97-AF65-F5344CB8AC3E}">
        <p14:creationId xmlns:p14="http://schemas.microsoft.com/office/powerpoint/2010/main" val="3731071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Secretion</a:t>
            </a:r>
            <a:r>
              <a:rPr lang="cs-CZ" dirty="0"/>
              <a:t> </a:t>
            </a:r>
            <a:r>
              <a:rPr lang="cs-CZ" dirty="0" err="1"/>
              <a:t>of</a:t>
            </a:r>
            <a:r>
              <a:rPr lang="cs-CZ" dirty="0"/>
              <a:t> renin </a:t>
            </a:r>
            <a:r>
              <a:rPr lang="cs-CZ" dirty="0" err="1"/>
              <a:t>is</a:t>
            </a:r>
            <a:r>
              <a:rPr lang="cs-CZ" dirty="0"/>
              <a:t> </a:t>
            </a:r>
            <a:r>
              <a:rPr lang="cs-CZ" dirty="0" err="1"/>
              <a:t>modulated</a:t>
            </a:r>
            <a:r>
              <a:rPr lang="cs-CZ" dirty="0"/>
              <a:t> by</a:t>
            </a:r>
            <a:br>
              <a:rPr lang="cs-CZ" dirty="0"/>
            </a:br>
            <a:endParaRPr lang="cs-CZ" dirty="0"/>
          </a:p>
        </p:txBody>
      </p:sp>
      <p:sp>
        <p:nvSpPr>
          <p:cNvPr id="3" name="Zástupný symbol pro obsah 2"/>
          <p:cNvSpPr>
            <a:spLocks noGrp="1"/>
          </p:cNvSpPr>
          <p:nvPr>
            <p:ph idx="1"/>
          </p:nvPr>
        </p:nvSpPr>
        <p:spPr>
          <a:xfrm>
            <a:off x="838200" y="1825625"/>
            <a:ext cx="10985390" cy="4351338"/>
          </a:xfrm>
        </p:spPr>
        <p:txBody>
          <a:bodyPr>
            <a:normAutofit fontScale="92500" lnSpcReduction="10000"/>
          </a:bodyPr>
          <a:lstStyle/>
          <a:p>
            <a:r>
              <a:rPr lang="cs-CZ" dirty="0" err="1"/>
              <a:t>Sympathetic</a:t>
            </a:r>
            <a:r>
              <a:rPr lang="cs-CZ" dirty="0"/>
              <a:t> </a:t>
            </a:r>
            <a:r>
              <a:rPr lang="cs-CZ" dirty="0" err="1"/>
              <a:t>nervous</a:t>
            </a:r>
            <a:r>
              <a:rPr lang="cs-CZ" dirty="0"/>
              <a:t> </a:t>
            </a:r>
            <a:r>
              <a:rPr lang="cs-CZ" dirty="0" err="1"/>
              <a:t>system</a:t>
            </a:r>
            <a:r>
              <a:rPr lang="cs-CZ" dirty="0"/>
              <a:t> – beta 1 </a:t>
            </a:r>
            <a:r>
              <a:rPr lang="cs-CZ" dirty="0" err="1"/>
              <a:t>receptors</a:t>
            </a:r>
            <a:r>
              <a:rPr lang="cs-CZ" dirty="0"/>
              <a:t> </a:t>
            </a:r>
            <a:r>
              <a:rPr lang="cs-CZ" dirty="0" err="1"/>
              <a:t>activation</a:t>
            </a:r>
            <a:r>
              <a:rPr lang="cs-CZ" dirty="0"/>
              <a:t> – </a:t>
            </a:r>
            <a:r>
              <a:rPr lang="cs-CZ" dirty="0" err="1"/>
              <a:t>main</a:t>
            </a:r>
            <a:r>
              <a:rPr lang="cs-CZ" dirty="0"/>
              <a:t> </a:t>
            </a:r>
            <a:r>
              <a:rPr lang="cs-CZ" dirty="0" err="1"/>
              <a:t>mechanism</a:t>
            </a:r>
            <a:r>
              <a:rPr lang="cs-CZ" dirty="0"/>
              <a:t> </a:t>
            </a:r>
            <a:r>
              <a:rPr lang="cs-CZ" dirty="0" err="1"/>
              <a:t>of</a:t>
            </a:r>
            <a:r>
              <a:rPr lang="cs-CZ" dirty="0"/>
              <a:t> </a:t>
            </a:r>
            <a:r>
              <a:rPr lang="cs-CZ" dirty="0" err="1"/>
              <a:t>secretion</a:t>
            </a:r>
            <a:r>
              <a:rPr lang="cs-CZ" dirty="0"/>
              <a:t> </a:t>
            </a:r>
            <a:r>
              <a:rPr lang="cs-CZ" dirty="0" err="1"/>
              <a:t>of</a:t>
            </a:r>
            <a:r>
              <a:rPr lang="cs-CZ" dirty="0"/>
              <a:t> renin</a:t>
            </a:r>
          </a:p>
          <a:p>
            <a:r>
              <a:rPr lang="cs-CZ" dirty="0"/>
              <a:t>Second </a:t>
            </a:r>
            <a:r>
              <a:rPr lang="cs-CZ" dirty="0" err="1"/>
              <a:t>way</a:t>
            </a:r>
            <a:r>
              <a:rPr lang="cs-CZ" dirty="0"/>
              <a:t> – by </a:t>
            </a:r>
            <a:r>
              <a:rPr lang="cs-CZ" dirty="0" err="1"/>
              <a:t>special</a:t>
            </a:r>
            <a:r>
              <a:rPr lang="cs-CZ" dirty="0"/>
              <a:t> </a:t>
            </a:r>
            <a:r>
              <a:rPr lang="cs-CZ" dirty="0" err="1"/>
              <a:t>mechanism</a:t>
            </a:r>
            <a:r>
              <a:rPr lang="cs-CZ" dirty="0"/>
              <a:t> </a:t>
            </a:r>
            <a:r>
              <a:rPr lang="cs-CZ" dirty="0" err="1"/>
              <a:t>due</a:t>
            </a:r>
            <a:r>
              <a:rPr lang="cs-CZ" dirty="0"/>
              <a:t> to sensitivity on </a:t>
            </a:r>
            <a:r>
              <a:rPr lang="cs-CZ" dirty="0" err="1"/>
              <a:t>sodium</a:t>
            </a:r>
            <a:endParaRPr lang="cs-CZ" dirty="0"/>
          </a:p>
          <a:p>
            <a:pPr lvl="1"/>
            <a:r>
              <a:rPr lang="cs-CZ" dirty="0" err="1"/>
              <a:t>exists</a:t>
            </a:r>
            <a:r>
              <a:rPr lang="cs-CZ" dirty="0"/>
              <a:t> a </a:t>
            </a:r>
            <a:r>
              <a:rPr lang="cs-CZ" dirty="0" err="1"/>
              <a:t>special</a:t>
            </a:r>
            <a:r>
              <a:rPr lang="cs-CZ" dirty="0"/>
              <a:t> </a:t>
            </a:r>
            <a:r>
              <a:rPr lang="cs-CZ" dirty="0" err="1"/>
              <a:t>intrarenal</a:t>
            </a:r>
            <a:r>
              <a:rPr lang="cs-CZ" dirty="0"/>
              <a:t> </a:t>
            </a:r>
            <a:r>
              <a:rPr lang="cs-CZ" dirty="0" err="1"/>
              <a:t>mechanism</a:t>
            </a:r>
            <a:r>
              <a:rPr lang="cs-CZ" dirty="0"/>
              <a:t> – negative </a:t>
            </a:r>
            <a:r>
              <a:rPr lang="cs-CZ" dirty="0" err="1"/>
              <a:t>sodium</a:t>
            </a:r>
            <a:r>
              <a:rPr lang="cs-CZ" dirty="0"/>
              <a:t> </a:t>
            </a:r>
            <a:r>
              <a:rPr lang="cs-CZ" dirty="0" err="1"/>
              <a:t>billance</a:t>
            </a:r>
            <a:r>
              <a:rPr lang="cs-CZ" dirty="0"/>
              <a:t> </a:t>
            </a:r>
            <a:r>
              <a:rPr lang="cs-CZ" dirty="0" err="1"/>
              <a:t>increase</a:t>
            </a:r>
            <a:r>
              <a:rPr lang="cs-CZ" dirty="0"/>
              <a:t> </a:t>
            </a:r>
            <a:r>
              <a:rPr lang="cs-CZ" dirty="0" err="1"/>
              <a:t>the</a:t>
            </a:r>
            <a:r>
              <a:rPr lang="cs-CZ" dirty="0"/>
              <a:t> renin </a:t>
            </a:r>
            <a:r>
              <a:rPr lang="cs-CZ" dirty="0" err="1"/>
              <a:t>secretion</a:t>
            </a:r>
            <a:r>
              <a:rPr lang="cs-CZ" dirty="0"/>
              <a:t> </a:t>
            </a:r>
          </a:p>
          <a:p>
            <a:pPr lvl="1"/>
            <a:r>
              <a:rPr lang="cs-CZ" dirty="0"/>
              <a:t>???? </a:t>
            </a:r>
            <a:r>
              <a:rPr lang="cs-CZ" dirty="0" err="1"/>
              <a:t>hypothesis</a:t>
            </a:r>
            <a:r>
              <a:rPr lang="cs-CZ" dirty="0"/>
              <a:t> – </a:t>
            </a:r>
            <a:r>
              <a:rPr lang="cs-CZ" dirty="0" err="1"/>
              <a:t>macula</a:t>
            </a:r>
            <a:r>
              <a:rPr lang="cs-CZ" dirty="0"/>
              <a:t> </a:t>
            </a:r>
            <a:r>
              <a:rPr lang="cs-CZ" dirty="0" err="1"/>
              <a:t>densa</a:t>
            </a:r>
            <a:r>
              <a:rPr lang="cs-CZ" dirty="0"/>
              <a:t> </a:t>
            </a:r>
            <a:r>
              <a:rPr lang="cs-CZ" dirty="0" err="1"/>
              <a:t>register</a:t>
            </a:r>
            <a:r>
              <a:rPr lang="cs-CZ" dirty="0"/>
              <a:t> </a:t>
            </a:r>
            <a:r>
              <a:rPr lang="cs-CZ" dirty="0" err="1"/>
              <a:t>of</a:t>
            </a:r>
            <a:r>
              <a:rPr lang="cs-CZ" dirty="0"/>
              <a:t> </a:t>
            </a:r>
            <a:r>
              <a:rPr lang="cs-CZ" dirty="0" err="1"/>
              <a:t>sodium</a:t>
            </a:r>
            <a:r>
              <a:rPr lang="cs-CZ" dirty="0"/>
              <a:t> </a:t>
            </a:r>
            <a:r>
              <a:rPr lang="cs-CZ" dirty="0" err="1"/>
              <a:t>concentration</a:t>
            </a:r>
            <a:r>
              <a:rPr lang="cs-CZ" dirty="0"/>
              <a:t> in </a:t>
            </a:r>
            <a:r>
              <a:rPr lang="cs-CZ" dirty="0" err="1"/>
              <a:t>renal</a:t>
            </a:r>
            <a:r>
              <a:rPr lang="cs-CZ" dirty="0"/>
              <a:t> </a:t>
            </a:r>
            <a:r>
              <a:rPr lang="cs-CZ" dirty="0" err="1"/>
              <a:t>tubular</a:t>
            </a:r>
            <a:r>
              <a:rPr lang="cs-CZ" dirty="0"/>
              <a:t> </a:t>
            </a:r>
            <a:r>
              <a:rPr lang="cs-CZ" dirty="0" err="1"/>
              <a:t>system</a:t>
            </a:r>
            <a:r>
              <a:rPr lang="cs-CZ" dirty="0"/>
              <a:t> – </a:t>
            </a:r>
            <a:r>
              <a:rPr lang="cs-CZ" dirty="0" err="1"/>
              <a:t>this</a:t>
            </a:r>
            <a:r>
              <a:rPr lang="cs-CZ" dirty="0"/>
              <a:t> </a:t>
            </a:r>
            <a:r>
              <a:rPr lang="cs-CZ" dirty="0" err="1"/>
              <a:t>information</a:t>
            </a:r>
            <a:r>
              <a:rPr lang="cs-CZ" dirty="0"/>
              <a:t> </a:t>
            </a:r>
            <a:r>
              <a:rPr lang="cs-CZ" dirty="0" err="1"/>
              <a:t>transports</a:t>
            </a:r>
            <a:r>
              <a:rPr lang="cs-CZ" dirty="0"/>
              <a:t> to </a:t>
            </a:r>
            <a:r>
              <a:rPr lang="cs-CZ" dirty="0" err="1"/>
              <a:t>juxtaglomerular</a:t>
            </a:r>
            <a:r>
              <a:rPr lang="cs-CZ" dirty="0"/>
              <a:t> </a:t>
            </a:r>
            <a:r>
              <a:rPr lang="cs-CZ" dirty="0" err="1"/>
              <a:t>cells</a:t>
            </a:r>
            <a:r>
              <a:rPr lang="cs-CZ" dirty="0"/>
              <a:t> </a:t>
            </a:r>
            <a:r>
              <a:rPr lang="cs-CZ" dirty="0" err="1"/>
              <a:t>where</a:t>
            </a:r>
            <a:r>
              <a:rPr lang="cs-CZ" dirty="0"/>
              <a:t> </a:t>
            </a:r>
            <a:r>
              <a:rPr lang="cs-CZ" dirty="0" err="1"/>
              <a:t>activated</a:t>
            </a:r>
            <a:r>
              <a:rPr lang="cs-CZ" dirty="0"/>
              <a:t> renin-angiotensin </a:t>
            </a:r>
            <a:r>
              <a:rPr lang="cs-CZ" dirty="0" err="1"/>
              <a:t>system</a:t>
            </a:r>
            <a:r>
              <a:rPr lang="cs-CZ" dirty="0"/>
              <a:t> (has </a:t>
            </a:r>
            <a:r>
              <a:rPr lang="cs-CZ" dirty="0" err="1"/>
              <a:t>an</a:t>
            </a:r>
            <a:r>
              <a:rPr lang="cs-CZ" dirty="0"/>
              <a:t> influence on </a:t>
            </a:r>
            <a:r>
              <a:rPr lang="cs-CZ" dirty="0" err="1"/>
              <a:t>secretion</a:t>
            </a:r>
            <a:r>
              <a:rPr lang="cs-CZ" dirty="0"/>
              <a:t> </a:t>
            </a:r>
            <a:r>
              <a:rPr lang="cs-CZ" dirty="0" err="1"/>
              <a:t>of</a:t>
            </a:r>
            <a:r>
              <a:rPr lang="cs-CZ" dirty="0"/>
              <a:t> renin – </a:t>
            </a:r>
            <a:r>
              <a:rPr lang="cs-CZ" dirty="0" err="1"/>
              <a:t>release</a:t>
            </a:r>
            <a:r>
              <a:rPr lang="cs-CZ" dirty="0"/>
              <a:t> angiotensin II ); </a:t>
            </a:r>
          </a:p>
          <a:p>
            <a:pPr lvl="1"/>
            <a:r>
              <a:rPr lang="cs-CZ" dirty="0" err="1"/>
              <a:t>Increse</a:t>
            </a:r>
            <a:r>
              <a:rPr lang="cs-CZ" dirty="0"/>
              <a:t> </a:t>
            </a:r>
            <a:r>
              <a:rPr lang="cs-CZ" dirty="0" err="1"/>
              <a:t>level</a:t>
            </a:r>
            <a:r>
              <a:rPr lang="cs-CZ" dirty="0"/>
              <a:t> </a:t>
            </a:r>
            <a:r>
              <a:rPr lang="cs-CZ" dirty="0" err="1"/>
              <a:t>of</a:t>
            </a:r>
            <a:r>
              <a:rPr lang="cs-CZ" dirty="0"/>
              <a:t> </a:t>
            </a:r>
            <a:r>
              <a:rPr lang="cs-CZ" dirty="0" err="1"/>
              <a:t>sodium</a:t>
            </a:r>
            <a:r>
              <a:rPr lang="cs-CZ" dirty="0"/>
              <a:t> – </a:t>
            </a:r>
            <a:r>
              <a:rPr lang="cs-CZ" dirty="0" err="1"/>
              <a:t>decrease</a:t>
            </a:r>
            <a:r>
              <a:rPr lang="cs-CZ" dirty="0"/>
              <a:t> </a:t>
            </a:r>
            <a:r>
              <a:rPr lang="cs-CZ" dirty="0" err="1"/>
              <a:t>releasing</a:t>
            </a:r>
            <a:r>
              <a:rPr lang="cs-CZ" dirty="0"/>
              <a:t> </a:t>
            </a:r>
            <a:r>
              <a:rPr lang="cs-CZ" dirty="0" err="1"/>
              <a:t>of</a:t>
            </a:r>
            <a:r>
              <a:rPr lang="cs-CZ" dirty="0"/>
              <a:t> renin (</a:t>
            </a:r>
            <a:r>
              <a:rPr lang="cs-CZ" dirty="0" err="1"/>
              <a:t>mediator</a:t>
            </a:r>
            <a:r>
              <a:rPr lang="cs-CZ" dirty="0"/>
              <a:t> – </a:t>
            </a:r>
            <a:r>
              <a:rPr lang="cs-CZ" dirty="0" err="1"/>
              <a:t>Nitric</a:t>
            </a:r>
            <a:r>
              <a:rPr lang="cs-CZ" dirty="0"/>
              <a:t> Oxide)</a:t>
            </a:r>
          </a:p>
          <a:p>
            <a:r>
              <a:rPr lang="cs-CZ" dirty="0"/>
              <a:t>???</a:t>
            </a:r>
            <a:r>
              <a:rPr lang="cs-CZ" dirty="0" err="1"/>
              <a:t>Arterial</a:t>
            </a:r>
            <a:r>
              <a:rPr lang="cs-CZ" dirty="0"/>
              <a:t> </a:t>
            </a:r>
            <a:r>
              <a:rPr lang="cs-CZ" dirty="0" err="1"/>
              <a:t>pressure</a:t>
            </a:r>
            <a:r>
              <a:rPr lang="cs-CZ" dirty="0"/>
              <a:t> – </a:t>
            </a:r>
            <a:r>
              <a:rPr lang="cs-CZ" dirty="0" err="1"/>
              <a:t>stretch</a:t>
            </a:r>
            <a:r>
              <a:rPr lang="cs-CZ" dirty="0"/>
              <a:t> </a:t>
            </a:r>
            <a:r>
              <a:rPr lang="cs-CZ" dirty="0" err="1"/>
              <a:t>receptors</a:t>
            </a:r>
            <a:r>
              <a:rPr lang="cs-CZ" dirty="0"/>
              <a:t> (baroreceptory) in </a:t>
            </a:r>
            <a:r>
              <a:rPr lang="cs-CZ" dirty="0" err="1"/>
              <a:t>vas</a:t>
            </a:r>
            <a:r>
              <a:rPr lang="cs-CZ" dirty="0"/>
              <a:t> </a:t>
            </a:r>
            <a:r>
              <a:rPr lang="cs-CZ" dirty="0" err="1"/>
              <a:t>afferens</a:t>
            </a:r>
            <a:r>
              <a:rPr lang="cs-CZ" dirty="0"/>
              <a:t> (</a:t>
            </a:r>
            <a:r>
              <a:rPr lang="cs-CZ" dirty="0" err="1"/>
              <a:t>juxtaglomerular</a:t>
            </a:r>
            <a:r>
              <a:rPr lang="cs-CZ" dirty="0"/>
              <a:t> </a:t>
            </a:r>
            <a:r>
              <a:rPr lang="cs-CZ" dirty="0" err="1"/>
              <a:t>cells</a:t>
            </a:r>
            <a:r>
              <a:rPr lang="cs-CZ" dirty="0"/>
              <a:t>) – influence on </a:t>
            </a:r>
            <a:r>
              <a:rPr lang="cs-CZ" dirty="0" err="1"/>
              <a:t>blood</a:t>
            </a:r>
            <a:r>
              <a:rPr lang="cs-CZ" dirty="0"/>
              <a:t> </a:t>
            </a:r>
            <a:r>
              <a:rPr lang="cs-CZ" dirty="0" err="1"/>
              <a:t>pressure</a:t>
            </a:r>
            <a:r>
              <a:rPr lang="cs-CZ" dirty="0"/>
              <a:t> in </a:t>
            </a:r>
            <a:r>
              <a:rPr lang="cs-CZ" dirty="0" err="1"/>
              <a:t>kidney</a:t>
            </a:r>
            <a:r>
              <a:rPr lang="cs-CZ" dirty="0"/>
              <a:t> </a:t>
            </a:r>
            <a:r>
              <a:rPr lang="cs-CZ" dirty="0" err="1"/>
              <a:t>or</a:t>
            </a:r>
            <a:r>
              <a:rPr lang="cs-CZ" dirty="0"/>
              <a:t> </a:t>
            </a:r>
            <a:r>
              <a:rPr lang="cs-CZ" dirty="0" err="1"/>
              <a:t>also</a:t>
            </a:r>
            <a:r>
              <a:rPr lang="cs-CZ" dirty="0"/>
              <a:t> in </a:t>
            </a:r>
            <a:r>
              <a:rPr lang="cs-CZ" dirty="0" err="1"/>
              <a:t>systemic</a:t>
            </a:r>
            <a:r>
              <a:rPr lang="cs-CZ" dirty="0"/>
              <a:t> </a:t>
            </a:r>
            <a:r>
              <a:rPr lang="cs-CZ" dirty="0" err="1"/>
              <a:t>circulation</a:t>
            </a:r>
            <a:r>
              <a:rPr lang="cs-CZ" dirty="0"/>
              <a:t>???</a:t>
            </a:r>
          </a:p>
        </p:txBody>
      </p:sp>
    </p:spTree>
    <p:extLst>
      <p:ext uri="{BB962C8B-B14F-4D97-AF65-F5344CB8AC3E}">
        <p14:creationId xmlns:p14="http://schemas.microsoft.com/office/powerpoint/2010/main" val="2175207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7030A0"/>
                </a:solidFill>
              </a:rPr>
              <a:t>Angiotensin II - </a:t>
            </a:r>
            <a:r>
              <a:rPr lang="cs-CZ" b="1" dirty="0" err="1">
                <a:solidFill>
                  <a:srgbClr val="7030A0"/>
                </a:solidFill>
              </a:rPr>
              <a:t>Effects</a:t>
            </a:r>
            <a:r>
              <a:rPr lang="cs-CZ" b="1" dirty="0">
                <a:solidFill>
                  <a:srgbClr val="7030A0"/>
                </a:solidFill>
              </a:rPr>
              <a:t> (</a:t>
            </a:r>
            <a:r>
              <a:rPr lang="cs-CZ" b="1" dirty="0" err="1">
                <a:solidFill>
                  <a:srgbClr val="7030A0"/>
                </a:solidFill>
              </a:rPr>
              <a:t>Owerview</a:t>
            </a:r>
            <a:r>
              <a:rPr lang="cs-CZ" b="1" dirty="0">
                <a:solidFill>
                  <a:srgbClr val="7030A0"/>
                </a:solidFill>
              </a:rPr>
              <a:t>)</a:t>
            </a:r>
          </a:p>
        </p:txBody>
      </p:sp>
      <p:sp>
        <p:nvSpPr>
          <p:cNvPr id="3" name="Zástupný symbol pro obsah 2"/>
          <p:cNvSpPr>
            <a:spLocks noGrp="1"/>
          </p:cNvSpPr>
          <p:nvPr>
            <p:ph idx="1"/>
          </p:nvPr>
        </p:nvSpPr>
        <p:spPr/>
        <p:txBody>
          <a:bodyPr>
            <a:normAutofit lnSpcReduction="10000"/>
          </a:bodyPr>
          <a:lstStyle/>
          <a:p>
            <a:r>
              <a:rPr lang="cs-CZ" dirty="0" err="1"/>
              <a:t>Vasoconstriction</a:t>
            </a:r>
            <a:endParaRPr lang="cs-CZ" dirty="0"/>
          </a:p>
          <a:p>
            <a:r>
              <a:rPr lang="cs-CZ" dirty="0" err="1"/>
              <a:t>Change</a:t>
            </a:r>
            <a:r>
              <a:rPr lang="cs-CZ" dirty="0"/>
              <a:t> in </a:t>
            </a:r>
            <a:r>
              <a:rPr lang="cs-CZ" dirty="0" err="1"/>
              <a:t>renal</a:t>
            </a:r>
            <a:r>
              <a:rPr lang="cs-CZ" dirty="0"/>
              <a:t> </a:t>
            </a:r>
            <a:r>
              <a:rPr lang="cs-CZ" dirty="0" err="1"/>
              <a:t>hemodynamics</a:t>
            </a:r>
            <a:r>
              <a:rPr lang="cs-CZ" dirty="0"/>
              <a:t> – </a:t>
            </a:r>
            <a:r>
              <a:rPr lang="cs-CZ" dirty="0" err="1"/>
              <a:t>decrease</a:t>
            </a:r>
            <a:r>
              <a:rPr lang="cs-CZ" dirty="0"/>
              <a:t> </a:t>
            </a:r>
            <a:r>
              <a:rPr lang="cs-CZ" dirty="0" err="1"/>
              <a:t>of</a:t>
            </a:r>
            <a:r>
              <a:rPr lang="cs-CZ" dirty="0"/>
              <a:t> </a:t>
            </a:r>
            <a:r>
              <a:rPr lang="cs-CZ" dirty="0" err="1"/>
              <a:t>blood</a:t>
            </a:r>
            <a:r>
              <a:rPr lang="cs-CZ" dirty="0"/>
              <a:t> </a:t>
            </a:r>
            <a:r>
              <a:rPr lang="cs-CZ" dirty="0" err="1"/>
              <a:t>flow</a:t>
            </a:r>
            <a:r>
              <a:rPr lang="cs-CZ" dirty="0"/>
              <a:t> in </a:t>
            </a:r>
            <a:r>
              <a:rPr lang="cs-CZ" dirty="0" err="1"/>
              <a:t>kidney</a:t>
            </a:r>
            <a:r>
              <a:rPr lang="cs-CZ" dirty="0"/>
              <a:t> and </a:t>
            </a:r>
            <a:r>
              <a:rPr lang="cs-CZ" dirty="0" err="1"/>
              <a:t>glomerular</a:t>
            </a:r>
            <a:r>
              <a:rPr lang="cs-CZ" dirty="0"/>
              <a:t> </a:t>
            </a:r>
            <a:r>
              <a:rPr lang="cs-CZ" dirty="0" err="1"/>
              <a:t>filtration</a:t>
            </a:r>
            <a:endParaRPr lang="cs-CZ" dirty="0"/>
          </a:p>
          <a:p>
            <a:r>
              <a:rPr lang="cs-CZ" dirty="0"/>
              <a:t>Influence on </a:t>
            </a:r>
            <a:r>
              <a:rPr lang="cs-CZ" dirty="0" err="1"/>
              <a:t>reabsorption</a:t>
            </a:r>
            <a:r>
              <a:rPr lang="cs-CZ" dirty="0"/>
              <a:t> </a:t>
            </a:r>
            <a:r>
              <a:rPr lang="cs-CZ" dirty="0" err="1"/>
              <a:t>of</a:t>
            </a:r>
            <a:r>
              <a:rPr lang="cs-CZ" dirty="0"/>
              <a:t> </a:t>
            </a:r>
            <a:r>
              <a:rPr lang="cs-CZ" dirty="0" err="1"/>
              <a:t>sodium</a:t>
            </a:r>
            <a:r>
              <a:rPr lang="cs-CZ" dirty="0"/>
              <a:t> in </a:t>
            </a:r>
            <a:r>
              <a:rPr lang="cs-CZ" dirty="0" err="1"/>
              <a:t>renal</a:t>
            </a:r>
            <a:r>
              <a:rPr lang="cs-CZ" dirty="0"/>
              <a:t> </a:t>
            </a:r>
            <a:r>
              <a:rPr lang="cs-CZ" dirty="0" err="1"/>
              <a:t>tubules</a:t>
            </a:r>
            <a:r>
              <a:rPr lang="cs-CZ" dirty="0"/>
              <a:t> </a:t>
            </a:r>
          </a:p>
          <a:p>
            <a:r>
              <a:rPr lang="en-US" dirty="0"/>
              <a:t>It invokes or enhances the presynaptic release of noradrenaline</a:t>
            </a:r>
          </a:p>
          <a:p>
            <a:r>
              <a:rPr lang="en-US" dirty="0"/>
              <a:t>Stimulates the release of ADH</a:t>
            </a:r>
          </a:p>
          <a:p>
            <a:endParaRPr lang="en-US" dirty="0"/>
          </a:p>
          <a:p>
            <a:pPr marL="0" indent="0">
              <a:buNone/>
            </a:pPr>
            <a:r>
              <a:rPr lang="en-US" b="1" dirty="0">
                <a:solidFill>
                  <a:srgbClr val="7030A0"/>
                </a:solidFill>
              </a:rPr>
              <a:t>Effect of ANGIOTEN</a:t>
            </a:r>
            <a:r>
              <a:rPr lang="cs-CZ" b="1" dirty="0">
                <a:solidFill>
                  <a:srgbClr val="7030A0"/>
                </a:solidFill>
              </a:rPr>
              <a:t>S</a:t>
            </a:r>
            <a:r>
              <a:rPr lang="en-US" b="1" dirty="0">
                <a:solidFill>
                  <a:srgbClr val="7030A0"/>
                </a:solidFill>
              </a:rPr>
              <a:t>IN III</a:t>
            </a:r>
          </a:p>
          <a:p>
            <a:r>
              <a:rPr lang="en-US" dirty="0"/>
              <a:t>Stimulation of aldosterone secretion from the adrenal cortex</a:t>
            </a:r>
            <a:endParaRPr lang="cs-CZ" dirty="0"/>
          </a:p>
        </p:txBody>
      </p:sp>
    </p:spTree>
    <p:extLst>
      <p:ext uri="{BB962C8B-B14F-4D97-AF65-F5344CB8AC3E}">
        <p14:creationId xmlns:p14="http://schemas.microsoft.com/office/powerpoint/2010/main" val="1350767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solidFill>
                  <a:srgbClr val="FF0000"/>
                </a:solidFill>
              </a:rPr>
              <a:t>Middle</a:t>
            </a:r>
            <a:r>
              <a:rPr lang="cs-CZ" dirty="0">
                <a:solidFill>
                  <a:srgbClr val="FF0000"/>
                </a:solidFill>
              </a:rPr>
              <a:t> – term </a:t>
            </a:r>
            <a:r>
              <a:rPr lang="cs-CZ" dirty="0" err="1">
                <a:solidFill>
                  <a:srgbClr val="FF0000"/>
                </a:solidFill>
              </a:rPr>
              <a:t>regulation</a:t>
            </a:r>
            <a:r>
              <a:rPr lang="cs-CZ" dirty="0">
                <a:solidFill>
                  <a:srgbClr val="FF0000"/>
                </a:solidFill>
              </a:rPr>
              <a:t> 3</a:t>
            </a:r>
            <a:br>
              <a:rPr lang="cs-CZ" dirty="0"/>
            </a:br>
            <a:r>
              <a:rPr lang="cs-CZ" b="1" dirty="0">
                <a:solidFill>
                  <a:srgbClr val="7030A0"/>
                </a:solidFill>
              </a:rPr>
              <a:t>ADH - </a:t>
            </a:r>
            <a:r>
              <a:rPr lang="cs-CZ" b="1" dirty="0" err="1">
                <a:solidFill>
                  <a:srgbClr val="7030A0"/>
                </a:solidFill>
              </a:rPr>
              <a:t>vasopressin</a:t>
            </a:r>
            <a:endParaRPr lang="cs-CZ" b="1" dirty="0">
              <a:solidFill>
                <a:srgbClr val="7030A0"/>
              </a:solidFill>
            </a:endParaRPr>
          </a:p>
        </p:txBody>
      </p:sp>
      <p:sp>
        <p:nvSpPr>
          <p:cNvPr id="3" name="Zástupný symbol pro obsah 2"/>
          <p:cNvSpPr>
            <a:spLocks noGrp="1"/>
          </p:cNvSpPr>
          <p:nvPr>
            <p:ph idx="1"/>
          </p:nvPr>
        </p:nvSpPr>
        <p:spPr/>
        <p:txBody>
          <a:bodyPr/>
          <a:lstStyle/>
          <a:p>
            <a:r>
              <a:rPr lang="cs-CZ" dirty="0" err="1"/>
              <a:t>During</a:t>
            </a:r>
            <a:r>
              <a:rPr lang="cs-CZ" dirty="0"/>
              <a:t> a </a:t>
            </a:r>
            <a:r>
              <a:rPr lang="cs-CZ" dirty="0" err="1"/>
              <a:t>strong</a:t>
            </a:r>
            <a:r>
              <a:rPr lang="cs-CZ" dirty="0"/>
              <a:t> </a:t>
            </a:r>
            <a:r>
              <a:rPr lang="cs-CZ" dirty="0" err="1"/>
              <a:t>decline</a:t>
            </a:r>
            <a:r>
              <a:rPr lang="cs-CZ" dirty="0"/>
              <a:t> </a:t>
            </a:r>
            <a:r>
              <a:rPr lang="cs-CZ" dirty="0" err="1"/>
              <a:t>of</a:t>
            </a:r>
            <a:r>
              <a:rPr lang="cs-CZ" dirty="0"/>
              <a:t> </a:t>
            </a:r>
            <a:r>
              <a:rPr lang="cs-CZ" dirty="0" err="1"/>
              <a:t>blood</a:t>
            </a:r>
            <a:r>
              <a:rPr lang="cs-CZ" dirty="0"/>
              <a:t> </a:t>
            </a:r>
            <a:r>
              <a:rPr lang="cs-CZ" dirty="0" err="1"/>
              <a:t>pressure</a:t>
            </a:r>
            <a:endParaRPr lang="cs-CZ" dirty="0"/>
          </a:p>
          <a:p>
            <a:pPr marL="0" indent="0">
              <a:buNone/>
            </a:pPr>
            <a:r>
              <a:rPr lang="cs-CZ" dirty="0"/>
              <a:t>	</a:t>
            </a:r>
            <a:r>
              <a:rPr lang="cs-CZ" dirty="0" err="1"/>
              <a:t>from</a:t>
            </a:r>
            <a:r>
              <a:rPr lang="cs-CZ" dirty="0"/>
              <a:t> </a:t>
            </a:r>
            <a:r>
              <a:rPr lang="cs-CZ" dirty="0" err="1"/>
              <a:t>posterior</a:t>
            </a:r>
            <a:r>
              <a:rPr lang="cs-CZ" dirty="0"/>
              <a:t> </a:t>
            </a:r>
            <a:r>
              <a:rPr lang="cs-CZ" dirty="0" err="1"/>
              <a:t>pituitary</a:t>
            </a:r>
            <a:r>
              <a:rPr lang="cs-CZ" dirty="0"/>
              <a:t> – </a:t>
            </a:r>
            <a:r>
              <a:rPr lang="cs-CZ" dirty="0" err="1"/>
              <a:t>vasoconstriction</a:t>
            </a:r>
            <a:endParaRPr lang="cs-CZ" dirty="0"/>
          </a:p>
          <a:p>
            <a:pPr marL="0" indent="0">
              <a:buNone/>
            </a:pPr>
            <a:endParaRPr lang="cs-CZ" dirty="0"/>
          </a:p>
          <a:p>
            <a:pPr marL="0" indent="0">
              <a:buNone/>
            </a:pPr>
            <a:r>
              <a:rPr lang="cs-CZ" dirty="0"/>
              <a:t>May </a:t>
            </a:r>
            <a:r>
              <a:rPr lang="cs-CZ" dirty="0" err="1"/>
              <a:t>be</a:t>
            </a:r>
            <a:r>
              <a:rPr lang="cs-CZ" dirty="0"/>
              <a:t>: </a:t>
            </a:r>
            <a:r>
              <a:rPr lang="cs-CZ" dirty="0" err="1"/>
              <a:t>slowly</a:t>
            </a:r>
            <a:r>
              <a:rPr lang="cs-CZ" dirty="0"/>
              <a:t> </a:t>
            </a:r>
            <a:r>
              <a:rPr lang="cs-CZ" dirty="0" err="1"/>
              <a:t>effect</a:t>
            </a:r>
            <a:r>
              <a:rPr lang="cs-CZ" dirty="0"/>
              <a:t> – </a:t>
            </a:r>
            <a:r>
              <a:rPr lang="cs-CZ" dirty="0" err="1"/>
              <a:t>retention</a:t>
            </a:r>
            <a:r>
              <a:rPr lang="cs-CZ" dirty="0"/>
              <a:t> </a:t>
            </a:r>
            <a:r>
              <a:rPr lang="cs-CZ" dirty="0" err="1"/>
              <a:t>of</a:t>
            </a:r>
            <a:r>
              <a:rPr lang="cs-CZ" dirty="0"/>
              <a:t> </a:t>
            </a:r>
            <a:r>
              <a:rPr lang="cs-CZ" dirty="0" err="1"/>
              <a:t>water</a:t>
            </a:r>
            <a:r>
              <a:rPr lang="cs-CZ" dirty="0"/>
              <a:t> in </a:t>
            </a:r>
            <a:r>
              <a:rPr lang="cs-CZ" dirty="0" err="1"/>
              <a:t>distal</a:t>
            </a:r>
            <a:r>
              <a:rPr lang="cs-CZ" dirty="0"/>
              <a:t> tubule and </a:t>
            </a:r>
            <a:r>
              <a:rPr lang="cs-CZ" dirty="0" err="1"/>
              <a:t>proximal</a:t>
            </a:r>
            <a:r>
              <a:rPr lang="cs-CZ" dirty="0"/>
              <a:t> part </a:t>
            </a:r>
            <a:r>
              <a:rPr lang="cs-CZ" dirty="0" err="1"/>
              <a:t>of</a:t>
            </a:r>
            <a:r>
              <a:rPr lang="cs-CZ" dirty="0"/>
              <a:t> </a:t>
            </a:r>
            <a:r>
              <a:rPr lang="cs-CZ" dirty="0" err="1"/>
              <a:t>collecting</a:t>
            </a:r>
            <a:r>
              <a:rPr lang="cs-CZ" dirty="0"/>
              <a:t> </a:t>
            </a:r>
            <a:r>
              <a:rPr lang="cs-CZ" dirty="0" err="1"/>
              <a:t>ducts</a:t>
            </a:r>
            <a:endParaRPr lang="cs-CZ" dirty="0"/>
          </a:p>
        </p:txBody>
      </p:sp>
    </p:spTree>
    <p:extLst>
      <p:ext uri="{BB962C8B-B14F-4D97-AF65-F5344CB8AC3E}">
        <p14:creationId xmlns:p14="http://schemas.microsoft.com/office/powerpoint/2010/main" val="3834557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42975" y="384175"/>
            <a:ext cx="10515600" cy="1325563"/>
          </a:xfrm>
        </p:spPr>
        <p:txBody>
          <a:bodyPr/>
          <a:lstStyle/>
          <a:p>
            <a:pPr algn="ctr"/>
            <a:r>
              <a:rPr lang="cs-CZ" dirty="0">
                <a:solidFill>
                  <a:srgbClr val="FF0000"/>
                </a:solidFill>
              </a:rPr>
              <a:t>Long – term </a:t>
            </a:r>
            <a:r>
              <a:rPr lang="cs-CZ" dirty="0" err="1">
                <a:solidFill>
                  <a:srgbClr val="FF0000"/>
                </a:solidFill>
              </a:rPr>
              <a:t>regulation</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err="1"/>
              <a:t>Little</a:t>
            </a:r>
            <a:r>
              <a:rPr lang="cs-CZ" dirty="0"/>
              <a:t> </a:t>
            </a:r>
            <a:r>
              <a:rPr lang="cs-CZ" dirty="0" err="1"/>
              <a:t>is</a:t>
            </a:r>
            <a:r>
              <a:rPr lang="cs-CZ" dirty="0"/>
              <a:t> </a:t>
            </a:r>
            <a:r>
              <a:rPr lang="cs-CZ" dirty="0" err="1"/>
              <a:t>known</a:t>
            </a:r>
            <a:r>
              <a:rPr lang="cs-CZ" dirty="0"/>
              <a:t> </a:t>
            </a:r>
            <a:r>
              <a:rPr lang="cs-CZ" dirty="0" err="1"/>
              <a:t>about</a:t>
            </a:r>
            <a:r>
              <a:rPr lang="cs-CZ" dirty="0"/>
              <a:t> </a:t>
            </a:r>
            <a:r>
              <a:rPr lang="cs-CZ" dirty="0" err="1"/>
              <a:t>how</a:t>
            </a:r>
            <a:r>
              <a:rPr lang="cs-CZ" dirty="0"/>
              <a:t> </a:t>
            </a:r>
            <a:r>
              <a:rPr lang="cs-CZ" dirty="0" err="1"/>
              <a:t>this</a:t>
            </a:r>
            <a:r>
              <a:rPr lang="cs-CZ" dirty="0"/>
              <a:t> </a:t>
            </a:r>
            <a:r>
              <a:rPr lang="cs-CZ" dirty="0" err="1"/>
              <a:t>occurs</a:t>
            </a:r>
            <a:endParaRPr lang="cs-CZ" dirty="0"/>
          </a:p>
          <a:p>
            <a:endParaRPr lang="cs-CZ" dirty="0"/>
          </a:p>
          <a:p>
            <a:r>
              <a:rPr lang="cs-CZ" b="1" dirty="0" err="1">
                <a:solidFill>
                  <a:srgbClr val="FF0000"/>
                </a:solidFill>
              </a:rPr>
              <a:t>Pressure</a:t>
            </a:r>
            <a:r>
              <a:rPr lang="cs-CZ" b="1" dirty="0">
                <a:solidFill>
                  <a:srgbClr val="FF0000"/>
                </a:solidFill>
              </a:rPr>
              <a:t> </a:t>
            </a:r>
            <a:r>
              <a:rPr lang="cs-CZ" b="1" dirty="0" err="1">
                <a:solidFill>
                  <a:srgbClr val="FF0000"/>
                </a:solidFill>
              </a:rPr>
              <a:t>diuresis</a:t>
            </a:r>
            <a:r>
              <a:rPr lang="cs-CZ" b="1" dirty="0">
                <a:solidFill>
                  <a:srgbClr val="FF0000"/>
                </a:solidFill>
              </a:rPr>
              <a:t> </a:t>
            </a:r>
            <a:r>
              <a:rPr lang="cs-CZ" dirty="0" err="1">
                <a:solidFill>
                  <a:srgbClr val="7030A0"/>
                </a:solidFill>
              </a:rPr>
              <a:t>regulates</a:t>
            </a:r>
            <a:r>
              <a:rPr lang="cs-CZ" dirty="0">
                <a:solidFill>
                  <a:srgbClr val="7030A0"/>
                </a:solidFill>
              </a:rPr>
              <a:t> </a:t>
            </a:r>
            <a:r>
              <a:rPr lang="cs-CZ" dirty="0" err="1">
                <a:solidFill>
                  <a:srgbClr val="7030A0"/>
                </a:solidFill>
              </a:rPr>
              <a:t>the</a:t>
            </a:r>
            <a:r>
              <a:rPr lang="cs-CZ" dirty="0">
                <a:solidFill>
                  <a:srgbClr val="7030A0"/>
                </a:solidFill>
              </a:rPr>
              <a:t> </a:t>
            </a:r>
            <a:r>
              <a:rPr lang="cs-CZ" dirty="0" err="1">
                <a:solidFill>
                  <a:srgbClr val="7030A0"/>
                </a:solidFill>
              </a:rPr>
              <a:t>volume</a:t>
            </a:r>
            <a:r>
              <a:rPr lang="cs-CZ" dirty="0">
                <a:solidFill>
                  <a:srgbClr val="7030A0"/>
                </a:solidFill>
              </a:rPr>
              <a:t> in </a:t>
            </a:r>
            <a:r>
              <a:rPr lang="cs-CZ" dirty="0" err="1">
                <a:solidFill>
                  <a:srgbClr val="7030A0"/>
                </a:solidFill>
              </a:rPr>
              <a:t>circulation</a:t>
            </a:r>
            <a:r>
              <a:rPr lang="cs-CZ" dirty="0">
                <a:solidFill>
                  <a:srgbClr val="7030A0"/>
                </a:solidFill>
              </a:rPr>
              <a:t> and </a:t>
            </a:r>
            <a:r>
              <a:rPr lang="cs-CZ" dirty="0" err="1">
                <a:solidFill>
                  <a:srgbClr val="7030A0"/>
                </a:solidFill>
              </a:rPr>
              <a:t>keep</a:t>
            </a:r>
            <a:r>
              <a:rPr lang="cs-CZ" dirty="0">
                <a:solidFill>
                  <a:srgbClr val="7030A0"/>
                </a:solidFill>
              </a:rPr>
              <a:t> „</a:t>
            </a:r>
            <a:r>
              <a:rPr lang="cs-CZ" dirty="0" err="1">
                <a:solidFill>
                  <a:srgbClr val="7030A0"/>
                </a:solidFill>
              </a:rPr>
              <a:t>pressure</a:t>
            </a:r>
            <a:r>
              <a:rPr lang="cs-CZ" dirty="0">
                <a:solidFill>
                  <a:srgbClr val="7030A0"/>
                </a:solidFill>
              </a:rPr>
              <a:t> </a:t>
            </a:r>
            <a:r>
              <a:rPr lang="cs-CZ" dirty="0" err="1">
                <a:solidFill>
                  <a:srgbClr val="7030A0"/>
                </a:solidFill>
              </a:rPr>
              <a:t>homeostasis</a:t>
            </a:r>
            <a:r>
              <a:rPr lang="cs-CZ" dirty="0">
                <a:solidFill>
                  <a:srgbClr val="7030A0"/>
                </a:solidFill>
              </a:rPr>
              <a:t>“</a:t>
            </a:r>
          </a:p>
          <a:p>
            <a:r>
              <a:rPr lang="cs-CZ" dirty="0" err="1"/>
              <a:t>Blood</a:t>
            </a:r>
            <a:r>
              <a:rPr lang="cs-CZ" dirty="0"/>
              <a:t> </a:t>
            </a:r>
            <a:r>
              <a:rPr lang="cs-CZ" dirty="0" err="1"/>
              <a:t>pressure</a:t>
            </a:r>
            <a:r>
              <a:rPr lang="cs-CZ" dirty="0"/>
              <a:t> </a:t>
            </a:r>
            <a:r>
              <a:rPr lang="cs-CZ" dirty="0" err="1"/>
              <a:t>increases</a:t>
            </a:r>
            <a:r>
              <a:rPr lang="cs-CZ" dirty="0"/>
              <a:t> </a:t>
            </a:r>
            <a:r>
              <a:rPr lang="cs-CZ" dirty="0" err="1"/>
              <a:t>longer</a:t>
            </a:r>
            <a:r>
              <a:rPr lang="cs-CZ" dirty="0"/>
              <a:t> </a:t>
            </a:r>
            <a:r>
              <a:rPr lang="cs-CZ" dirty="0" err="1"/>
              <a:t>than</a:t>
            </a:r>
            <a:r>
              <a:rPr lang="cs-CZ" dirty="0"/>
              <a:t> 2 </a:t>
            </a:r>
            <a:r>
              <a:rPr lang="cs-CZ" dirty="0" err="1"/>
              <a:t>hours</a:t>
            </a:r>
            <a:r>
              <a:rPr lang="cs-CZ" dirty="0"/>
              <a:t> (</a:t>
            </a:r>
            <a:r>
              <a:rPr lang="cs-CZ" dirty="0" err="1"/>
              <a:t>persistant</a:t>
            </a:r>
            <a:r>
              <a:rPr lang="cs-CZ" dirty="0"/>
              <a:t> </a:t>
            </a:r>
            <a:r>
              <a:rPr lang="cs-CZ" dirty="0" err="1"/>
              <a:t>increase</a:t>
            </a:r>
            <a:r>
              <a:rPr lang="cs-CZ" dirty="0"/>
              <a:t>)– </a:t>
            </a:r>
            <a:r>
              <a:rPr lang="cs-CZ" dirty="0" err="1"/>
              <a:t>started</a:t>
            </a:r>
            <a:r>
              <a:rPr lang="cs-CZ" dirty="0"/>
              <a:t> </a:t>
            </a:r>
            <a:r>
              <a:rPr lang="cs-CZ" dirty="0" err="1"/>
              <a:t>pressure</a:t>
            </a:r>
            <a:r>
              <a:rPr lang="cs-CZ" dirty="0"/>
              <a:t> </a:t>
            </a:r>
            <a:r>
              <a:rPr lang="cs-CZ" dirty="0" err="1"/>
              <a:t>diuresis</a:t>
            </a:r>
            <a:r>
              <a:rPr lang="cs-CZ" dirty="0"/>
              <a:t>, </a:t>
            </a:r>
            <a:r>
              <a:rPr lang="cs-CZ" dirty="0" err="1"/>
              <a:t>its</a:t>
            </a:r>
            <a:r>
              <a:rPr lang="cs-CZ" dirty="0"/>
              <a:t> </a:t>
            </a:r>
            <a:r>
              <a:rPr lang="cs-CZ" dirty="0" err="1"/>
              <a:t>time</a:t>
            </a:r>
            <a:r>
              <a:rPr lang="cs-CZ" dirty="0"/>
              <a:t> </a:t>
            </a:r>
            <a:r>
              <a:rPr lang="cs-CZ" dirty="0" err="1"/>
              <a:t>duration</a:t>
            </a:r>
            <a:r>
              <a:rPr lang="cs-CZ" dirty="0"/>
              <a:t> a lot </a:t>
            </a:r>
            <a:r>
              <a:rPr lang="cs-CZ" dirty="0" err="1"/>
              <a:t>of</a:t>
            </a:r>
            <a:r>
              <a:rPr lang="cs-CZ" dirty="0"/>
              <a:t> </a:t>
            </a:r>
            <a:r>
              <a:rPr lang="cs-CZ" dirty="0" err="1"/>
              <a:t>days</a:t>
            </a:r>
            <a:r>
              <a:rPr lang="cs-CZ" dirty="0"/>
              <a:t> (</a:t>
            </a:r>
            <a:r>
              <a:rPr lang="cs-CZ" dirty="0" err="1"/>
              <a:t>increase</a:t>
            </a:r>
            <a:r>
              <a:rPr lang="cs-CZ" dirty="0"/>
              <a:t> </a:t>
            </a:r>
            <a:r>
              <a:rPr lang="cs-CZ" dirty="0" err="1"/>
              <a:t>blood</a:t>
            </a:r>
            <a:r>
              <a:rPr lang="cs-CZ" dirty="0"/>
              <a:t> </a:t>
            </a:r>
            <a:r>
              <a:rPr lang="cs-CZ" dirty="0" err="1"/>
              <a:t>pressure</a:t>
            </a:r>
            <a:r>
              <a:rPr lang="cs-CZ" dirty="0"/>
              <a:t> – </a:t>
            </a:r>
            <a:r>
              <a:rPr lang="cs-CZ" dirty="0" err="1"/>
              <a:t>increase</a:t>
            </a:r>
            <a:r>
              <a:rPr lang="cs-CZ" dirty="0"/>
              <a:t> </a:t>
            </a:r>
            <a:r>
              <a:rPr lang="cs-CZ" dirty="0" err="1"/>
              <a:t>excretion</a:t>
            </a:r>
            <a:r>
              <a:rPr lang="cs-CZ" dirty="0"/>
              <a:t> </a:t>
            </a:r>
            <a:r>
              <a:rPr lang="cs-CZ" dirty="0" err="1"/>
              <a:t>of</a:t>
            </a:r>
            <a:r>
              <a:rPr lang="cs-CZ" dirty="0"/>
              <a:t> </a:t>
            </a:r>
            <a:r>
              <a:rPr lang="cs-CZ" dirty="0" err="1"/>
              <a:t>sodium</a:t>
            </a:r>
            <a:r>
              <a:rPr lang="cs-CZ" dirty="0"/>
              <a:t> -  </a:t>
            </a:r>
            <a:r>
              <a:rPr lang="cs-CZ" dirty="0" err="1"/>
              <a:t>osmotic</a:t>
            </a:r>
            <a:r>
              <a:rPr lang="cs-CZ" dirty="0"/>
              <a:t> </a:t>
            </a:r>
            <a:r>
              <a:rPr lang="cs-CZ" dirty="0" err="1"/>
              <a:t>activity</a:t>
            </a:r>
            <a:r>
              <a:rPr lang="cs-CZ" dirty="0"/>
              <a:t> – </a:t>
            </a:r>
            <a:r>
              <a:rPr lang="cs-CZ" dirty="0" err="1"/>
              <a:t>increase</a:t>
            </a:r>
            <a:r>
              <a:rPr lang="cs-CZ" dirty="0"/>
              <a:t> </a:t>
            </a:r>
            <a:r>
              <a:rPr lang="cs-CZ" dirty="0" err="1"/>
              <a:t>excretion</a:t>
            </a:r>
            <a:r>
              <a:rPr lang="cs-CZ" dirty="0"/>
              <a:t> </a:t>
            </a:r>
            <a:r>
              <a:rPr lang="cs-CZ" dirty="0" err="1"/>
              <a:t>of</a:t>
            </a:r>
            <a:r>
              <a:rPr lang="cs-CZ" dirty="0"/>
              <a:t> </a:t>
            </a:r>
            <a:r>
              <a:rPr lang="cs-CZ" dirty="0" err="1"/>
              <a:t>water</a:t>
            </a:r>
            <a:r>
              <a:rPr lang="cs-CZ" dirty="0"/>
              <a:t> ---</a:t>
            </a:r>
            <a:r>
              <a:rPr lang="cs-CZ" dirty="0" err="1"/>
              <a:t>decrease</a:t>
            </a:r>
            <a:r>
              <a:rPr lang="cs-CZ" dirty="0"/>
              <a:t> </a:t>
            </a:r>
            <a:r>
              <a:rPr lang="cs-CZ" dirty="0" err="1"/>
              <a:t>extravascular</a:t>
            </a:r>
            <a:r>
              <a:rPr lang="cs-CZ" dirty="0"/>
              <a:t> </a:t>
            </a:r>
            <a:r>
              <a:rPr lang="cs-CZ" dirty="0" err="1"/>
              <a:t>volume</a:t>
            </a:r>
            <a:r>
              <a:rPr lang="cs-CZ" dirty="0"/>
              <a:t> and </a:t>
            </a:r>
            <a:r>
              <a:rPr lang="cs-CZ" dirty="0" err="1"/>
              <a:t>decrease</a:t>
            </a:r>
            <a:r>
              <a:rPr lang="cs-CZ" dirty="0"/>
              <a:t> </a:t>
            </a:r>
            <a:r>
              <a:rPr lang="cs-CZ" dirty="0" err="1"/>
              <a:t>blood</a:t>
            </a:r>
            <a:r>
              <a:rPr lang="cs-CZ" dirty="0"/>
              <a:t> </a:t>
            </a:r>
            <a:r>
              <a:rPr lang="cs-CZ" dirty="0" err="1"/>
              <a:t>pressure</a:t>
            </a:r>
            <a:r>
              <a:rPr lang="cs-CZ" dirty="0"/>
              <a:t>)</a:t>
            </a:r>
          </a:p>
          <a:p>
            <a:r>
              <a:rPr lang="en-US" b="1" dirty="0">
                <a:solidFill>
                  <a:srgbClr val="FF0000"/>
                </a:solidFill>
              </a:rPr>
              <a:t>a single control system which is not subject to adaptation</a:t>
            </a:r>
            <a:r>
              <a:rPr lang="cs-CZ" b="1" dirty="0">
                <a:solidFill>
                  <a:srgbClr val="FF0000"/>
                </a:solidFill>
              </a:rPr>
              <a:t> </a:t>
            </a:r>
            <a:r>
              <a:rPr lang="cs-CZ" dirty="0"/>
              <a:t>– </a:t>
            </a:r>
            <a:r>
              <a:rPr lang="en-US" dirty="0"/>
              <a:t>the action takes as long as the pressure is returned to the original values (or if its action is not reversed by other mechanisms)</a:t>
            </a:r>
            <a:endParaRPr lang="cs-CZ" dirty="0"/>
          </a:p>
          <a:p>
            <a:r>
              <a:rPr lang="cs-CZ" dirty="0"/>
              <a:t> </a:t>
            </a:r>
            <a:r>
              <a:rPr lang="en-US" dirty="0"/>
              <a:t>With persistent decrease of </a:t>
            </a:r>
            <a:r>
              <a:rPr lang="cs-CZ" dirty="0"/>
              <a:t>BP</a:t>
            </a:r>
            <a:r>
              <a:rPr lang="en-US" dirty="0"/>
              <a:t> - the opposite effect</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2254302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dirty="0">
                <a:solidFill>
                  <a:srgbClr val="FF0000"/>
                </a:solidFill>
              </a:rPr>
              <a:t>Long – term</a:t>
            </a:r>
            <a:br>
              <a:rPr lang="cs-CZ" dirty="0">
                <a:solidFill>
                  <a:srgbClr val="FF0000"/>
                </a:solidFill>
              </a:rPr>
            </a:br>
            <a:r>
              <a:rPr lang="cs-CZ" b="1" dirty="0" err="1">
                <a:solidFill>
                  <a:srgbClr val="FF0000"/>
                </a:solidFill>
              </a:rPr>
              <a:t>system</a:t>
            </a:r>
            <a:r>
              <a:rPr lang="cs-CZ" b="1" dirty="0">
                <a:solidFill>
                  <a:srgbClr val="FF0000"/>
                </a:solidFill>
              </a:rPr>
              <a:t> </a:t>
            </a:r>
            <a:r>
              <a:rPr lang="cs-CZ" b="1" dirty="0" err="1">
                <a:solidFill>
                  <a:srgbClr val="FF0000"/>
                </a:solidFill>
              </a:rPr>
              <a:t>of</a:t>
            </a:r>
            <a:r>
              <a:rPr lang="cs-CZ" b="1" dirty="0">
                <a:solidFill>
                  <a:srgbClr val="FF0000"/>
                </a:solidFill>
              </a:rPr>
              <a:t> </a:t>
            </a:r>
            <a:r>
              <a:rPr lang="cs-CZ" b="1" dirty="0" err="1">
                <a:solidFill>
                  <a:srgbClr val="FF0000"/>
                </a:solidFill>
              </a:rPr>
              <a:t>pressure</a:t>
            </a:r>
            <a:r>
              <a:rPr lang="cs-CZ" b="1" dirty="0">
                <a:solidFill>
                  <a:srgbClr val="FF0000"/>
                </a:solidFill>
              </a:rPr>
              <a:t> </a:t>
            </a:r>
            <a:r>
              <a:rPr lang="cs-CZ" b="1" dirty="0" err="1">
                <a:solidFill>
                  <a:srgbClr val="FF0000"/>
                </a:solidFill>
              </a:rPr>
              <a:t>natriuresis</a:t>
            </a:r>
            <a:endParaRPr lang="cs-CZ" b="1" dirty="0"/>
          </a:p>
        </p:txBody>
      </p:sp>
      <p:sp>
        <p:nvSpPr>
          <p:cNvPr id="3" name="Zástupný symbol pro obsah 2"/>
          <p:cNvSpPr>
            <a:spLocks noGrp="1"/>
          </p:cNvSpPr>
          <p:nvPr>
            <p:ph idx="1"/>
          </p:nvPr>
        </p:nvSpPr>
        <p:spPr>
          <a:xfrm>
            <a:off x="231112" y="1815577"/>
            <a:ext cx="11715541" cy="4351338"/>
          </a:xfrm>
        </p:spPr>
        <p:txBody>
          <a:bodyPr>
            <a:noAutofit/>
          </a:bodyPr>
          <a:lstStyle/>
          <a:p>
            <a:r>
              <a:rPr lang="en-US" sz="2000" dirty="0"/>
              <a:t>It is a </a:t>
            </a:r>
            <a:r>
              <a:rPr lang="en-US" sz="2000" b="1" dirty="0">
                <a:solidFill>
                  <a:srgbClr val="7030A0"/>
                </a:solidFill>
              </a:rPr>
              <a:t>cascade of regulatory processes</a:t>
            </a:r>
            <a:r>
              <a:rPr lang="en-US" sz="2000" dirty="0"/>
              <a:t>:</a:t>
            </a:r>
            <a:endParaRPr lang="cs-CZ" sz="2000" dirty="0"/>
          </a:p>
          <a:p>
            <a:r>
              <a:rPr lang="en-US" sz="2000" dirty="0"/>
              <a:t> the mechanical effect of increased blood flow through the kidney ... increased blood flow in the kidney papilla - increased renal interstitial hydrostatic pressure - increased tight junction of epithelial cells of the renal tubules for sodium - increased sodium excretion - increased </a:t>
            </a:r>
            <a:r>
              <a:rPr lang="cs-CZ" sz="2000" dirty="0" err="1"/>
              <a:t>excretion</a:t>
            </a:r>
            <a:r>
              <a:rPr lang="en-US" sz="2000" dirty="0"/>
              <a:t> water - decrease in volume of </a:t>
            </a:r>
            <a:r>
              <a:rPr lang="en-US" sz="2000" dirty="0" err="1"/>
              <a:t>circulat</a:t>
            </a:r>
            <a:r>
              <a:rPr lang="cs-CZ" sz="2000" dirty="0" err="1"/>
              <a:t>ory</a:t>
            </a:r>
            <a:r>
              <a:rPr lang="en-US" sz="2000" dirty="0"/>
              <a:t> fluids - pressure drop in the systemic </a:t>
            </a:r>
            <a:r>
              <a:rPr lang="cs-CZ" sz="2000" dirty="0" err="1"/>
              <a:t>circulation</a:t>
            </a:r>
            <a:endParaRPr lang="cs-CZ" sz="2000" dirty="0"/>
          </a:p>
          <a:p>
            <a:r>
              <a:rPr lang="en-US" sz="2000" dirty="0"/>
              <a:t>System of internal renal baroreceptors ... pressure increase in vas </a:t>
            </a:r>
            <a:r>
              <a:rPr lang="en-US" sz="2000" dirty="0" err="1"/>
              <a:t>afferens</a:t>
            </a:r>
            <a:r>
              <a:rPr lang="en-US" sz="2000" dirty="0"/>
              <a:t> ... restriction of renin production - attenuation of renal sympathetic stimulation - decrease in sodium reabsorption, reduction of fluid volume - pressure drop</a:t>
            </a:r>
            <a:endParaRPr lang="cs-CZ" sz="2000" dirty="0"/>
          </a:p>
          <a:p>
            <a:r>
              <a:rPr lang="cs-CZ" sz="2000" dirty="0"/>
              <a:t>Na</a:t>
            </a:r>
            <a:r>
              <a:rPr lang="cs-CZ" sz="2000" baseline="30000" dirty="0"/>
              <a:t>+</a:t>
            </a:r>
            <a:r>
              <a:rPr lang="cs-CZ" sz="2000" dirty="0"/>
              <a:t>- K</a:t>
            </a:r>
            <a:r>
              <a:rPr lang="cs-CZ" sz="2000" baseline="30000" dirty="0"/>
              <a:t>+</a:t>
            </a:r>
            <a:r>
              <a:rPr lang="cs-CZ" sz="2000" dirty="0"/>
              <a:t> - </a:t>
            </a:r>
            <a:r>
              <a:rPr lang="cs-CZ" sz="2000" dirty="0" err="1"/>
              <a:t>ATPase</a:t>
            </a:r>
            <a:r>
              <a:rPr lang="cs-CZ" sz="2000" dirty="0"/>
              <a:t> inhibitory </a:t>
            </a:r>
            <a:r>
              <a:rPr lang="cs-CZ" sz="2000" dirty="0" err="1"/>
              <a:t>factor</a:t>
            </a:r>
            <a:r>
              <a:rPr lang="cs-CZ" sz="2000" dirty="0"/>
              <a:t> – </a:t>
            </a:r>
            <a:r>
              <a:rPr lang="en-US" sz="2000" dirty="0"/>
              <a:t>released from adrenal medulla (steroid-like digitalis - possibly </a:t>
            </a:r>
            <a:r>
              <a:rPr lang="en-US" sz="2000" dirty="0" err="1"/>
              <a:t>ouabain</a:t>
            </a:r>
            <a:r>
              <a:rPr lang="en-US" sz="2000" dirty="0"/>
              <a:t>)</a:t>
            </a:r>
            <a:endParaRPr lang="cs-CZ" sz="2000" dirty="0"/>
          </a:p>
          <a:p>
            <a:r>
              <a:rPr lang="en-US" sz="2000" dirty="0"/>
              <a:t>Increased </a:t>
            </a:r>
            <a:r>
              <a:rPr lang="cs-CZ" sz="2000" dirty="0"/>
              <a:t>AT</a:t>
            </a:r>
            <a:r>
              <a:rPr lang="cs-CZ" sz="2000" baseline="-25000" dirty="0"/>
              <a:t>2 </a:t>
            </a:r>
            <a:r>
              <a:rPr lang="en-US" sz="2000" dirty="0"/>
              <a:t> receptor expression for angiotensin II (may antagonize the effects of inadequate </a:t>
            </a:r>
            <a:r>
              <a:rPr lang="cs-CZ" sz="2000" dirty="0"/>
              <a:t>AT</a:t>
            </a:r>
            <a:r>
              <a:rPr lang="cs-CZ" sz="2000" baseline="-25000" dirty="0"/>
              <a:t>1 </a:t>
            </a:r>
            <a:r>
              <a:rPr lang="en-US" sz="2000" dirty="0"/>
              <a:t>receptor stimulation, in rat experiments demonstrated - increased sodium and water excretion)</a:t>
            </a:r>
            <a:endParaRPr lang="cs-CZ" sz="2000" dirty="0"/>
          </a:p>
          <a:p>
            <a:r>
              <a:rPr lang="cs-CZ" sz="2000" dirty="0" err="1"/>
              <a:t>Others</a:t>
            </a:r>
            <a:r>
              <a:rPr lang="cs-CZ" sz="2000" dirty="0"/>
              <a:t>: bradykinin, </a:t>
            </a:r>
            <a:r>
              <a:rPr lang="cs-CZ" sz="2000" dirty="0" err="1"/>
              <a:t>urodilatin</a:t>
            </a:r>
            <a:r>
              <a:rPr lang="cs-CZ" sz="2000" dirty="0"/>
              <a:t>, </a:t>
            </a:r>
            <a:r>
              <a:rPr lang="cs-CZ" sz="2000" dirty="0" err="1"/>
              <a:t>renal</a:t>
            </a:r>
            <a:r>
              <a:rPr lang="cs-CZ" sz="2000" dirty="0"/>
              <a:t> </a:t>
            </a:r>
            <a:r>
              <a:rPr lang="cs-CZ" sz="2000" dirty="0" err="1"/>
              <a:t>natriuretic</a:t>
            </a:r>
            <a:r>
              <a:rPr lang="cs-CZ" sz="2000" dirty="0"/>
              <a:t> </a:t>
            </a:r>
            <a:r>
              <a:rPr lang="cs-CZ" sz="2000" dirty="0" err="1"/>
              <a:t>peptides</a:t>
            </a:r>
            <a:endParaRPr lang="cs-CZ" sz="2000" dirty="0"/>
          </a:p>
        </p:txBody>
      </p:sp>
    </p:spTree>
    <p:extLst>
      <p:ext uri="{BB962C8B-B14F-4D97-AF65-F5344CB8AC3E}">
        <p14:creationId xmlns:p14="http://schemas.microsoft.com/office/powerpoint/2010/main" val="336424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D959EC4-FF73-4E10-B29D-B537EF828EFD}"/>
              </a:ext>
            </a:extLst>
          </p:cNvPr>
          <p:cNvSpPr txBox="1"/>
          <p:nvPr/>
        </p:nvSpPr>
        <p:spPr>
          <a:xfrm>
            <a:off x="811033" y="1630017"/>
            <a:ext cx="9987093" cy="2000548"/>
          </a:xfrm>
          <a:prstGeom prst="rect">
            <a:avLst/>
          </a:prstGeom>
          <a:noFill/>
        </p:spPr>
        <p:txBody>
          <a:bodyPr wrap="none" rtlCol="0">
            <a:spAutoFit/>
          </a:bodyPr>
          <a:lstStyle/>
          <a:p>
            <a:pPr algn="ctr"/>
            <a:r>
              <a:rPr lang="cs-CZ" sz="4000" b="1" dirty="0" err="1">
                <a:solidFill>
                  <a:srgbClr val="7030A0"/>
                </a:solidFill>
              </a:rPr>
              <a:t>Methodology</a:t>
            </a:r>
            <a:r>
              <a:rPr lang="cs-CZ" sz="4000" b="1" dirty="0">
                <a:solidFill>
                  <a:srgbClr val="7030A0"/>
                </a:solidFill>
              </a:rPr>
              <a:t> </a:t>
            </a:r>
            <a:r>
              <a:rPr lang="cs-CZ" sz="4000" b="1" dirty="0" err="1">
                <a:solidFill>
                  <a:srgbClr val="7030A0"/>
                </a:solidFill>
              </a:rPr>
              <a:t>of</a:t>
            </a:r>
            <a:r>
              <a:rPr lang="cs-CZ" sz="4000" b="1" dirty="0">
                <a:solidFill>
                  <a:srgbClr val="7030A0"/>
                </a:solidFill>
              </a:rPr>
              <a:t> </a:t>
            </a:r>
            <a:r>
              <a:rPr lang="cs-CZ" sz="4000" b="1" dirty="0" err="1">
                <a:solidFill>
                  <a:srgbClr val="7030A0"/>
                </a:solidFill>
              </a:rPr>
              <a:t>blood</a:t>
            </a:r>
            <a:r>
              <a:rPr lang="cs-CZ" sz="4000" b="1" dirty="0">
                <a:solidFill>
                  <a:srgbClr val="7030A0"/>
                </a:solidFill>
              </a:rPr>
              <a:t> </a:t>
            </a:r>
            <a:r>
              <a:rPr lang="cs-CZ" sz="4000" b="1" dirty="0" err="1">
                <a:solidFill>
                  <a:srgbClr val="7030A0"/>
                </a:solidFill>
              </a:rPr>
              <a:t>pressure</a:t>
            </a:r>
            <a:r>
              <a:rPr lang="cs-CZ" sz="4000" b="1" dirty="0">
                <a:solidFill>
                  <a:srgbClr val="7030A0"/>
                </a:solidFill>
              </a:rPr>
              <a:t> </a:t>
            </a:r>
            <a:r>
              <a:rPr lang="cs-CZ" sz="4000" b="1" dirty="0" err="1">
                <a:solidFill>
                  <a:srgbClr val="7030A0"/>
                </a:solidFill>
              </a:rPr>
              <a:t>measurement</a:t>
            </a:r>
            <a:endParaRPr lang="cs-CZ" sz="4000" b="1" dirty="0">
              <a:solidFill>
                <a:srgbClr val="7030A0"/>
              </a:solidFill>
            </a:endParaRPr>
          </a:p>
          <a:p>
            <a:pPr algn="ctr"/>
            <a:endParaRPr lang="cs-CZ" sz="2800" b="1" dirty="0">
              <a:solidFill>
                <a:srgbClr val="7030A0"/>
              </a:solidFill>
            </a:endParaRPr>
          </a:p>
          <a:p>
            <a:pPr algn="ctr"/>
            <a:endParaRPr lang="cs-CZ" sz="2800" b="1" dirty="0">
              <a:solidFill>
                <a:srgbClr val="7030A0"/>
              </a:solidFill>
            </a:endParaRPr>
          </a:p>
          <a:p>
            <a:pPr algn="ctr"/>
            <a:r>
              <a:rPr lang="cs-CZ" sz="2800" b="1" dirty="0" err="1">
                <a:solidFill>
                  <a:srgbClr val="7030A0"/>
                </a:solidFill>
              </a:rPr>
              <a:t>Misinterpretation</a:t>
            </a:r>
            <a:r>
              <a:rPr lang="cs-CZ" sz="2800" b="1" dirty="0">
                <a:solidFill>
                  <a:srgbClr val="7030A0"/>
                </a:solidFill>
              </a:rPr>
              <a:t> </a:t>
            </a:r>
            <a:r>
              <a:rPr lang="cs-CZ" sz="2800" b="1" dirty="0" err="1">
                <a:solidFill>
                  <a:srgbClr val="7030A0"/>
                </a:solidFill>
              </a:rPr>
              <a:t>of</a:t>
            </a:r>
            <a:r>
              <a:rPr lang="cs-CZ" sz="2800" b="1" dirty="0">
                <a:solidFill>
                  <a:srgbClr val="7030A0"/>
                </a:solidFill>
              </a:rPr>
              <a:t> </a:t>
            </a:r>
            <a:r>
              <a:rPr lang="cs-CZ" sz="2800" b="1" dirty="0" err="1">
                <a:solidFill>
                  <a:srgbClr val="7030A0"/>
                </a:solidFill>
              </a:rPr>
              <a:t>values</a:t>
            </a:r>
            <a:endParaRPr lang="cs-CZ" sz="2800" b="1" dirty="0">
              <a:solidFill>
                <a:srgbClr val="7030A0"/>
              </a:solidFill>
            </a:endParaRPr>
          </a:p>
        </p:txBody>
      </p:sp>
    </p:spTree>
    <p:extLst>
      <p:ext uri="{BB962C8B-B14F-4D97-AF65-F5344CB8AC3E}">
        <p14:creationId xmlns:p14="http://schemas.microsoft.com/office/powerpoint/2010/main" val="3456373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descr="C:\Documents and Settings\ja2\Dokumenty\DEMONSTRACE\krevní tlak u koně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
            <a:ext cx="5486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6071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274638"/>
            <a:ext cx="8229600" cy="633412"/>
          </a:xfrm>
        </p:spPr>
        <p:txBody>
          <a:bodyPr>
            <a:normAutofit fontScale="90000"/>
          </a:bodyPr>
          <a:lstStyle/>
          <a:p>
            <a:pPr eaLnBrk="1" hangingPunct="1">
              <a:defRPr/>
            </a:pPr>
            <a:r>
              <a:rPr lang="cs-CZ" sz="4000" b="1" dirty="0" err="1">
                <a:solidFill>
                  <a:srgbClr val="FF0000"/>
                </a:solidFill>
                <a:effectLst>
                  <a:outerShdw blurRad="38100" dist="38100" dir="2700000" algn="tl">
                    <a:srgbClr val="000000"/>
                  </a:outerShdw>
                </a:effectLst>
              </a:rPr>
              <a:t>Classification</a:t>
            </a:r>
            <a:r>
              <a:rPr lang="cs-CZ" sz="4000" b="1" dirty="0">
                <a:solidFill>
                  <a:srgbClr val="FF0000"/>
                </a:solidFill>
                <a:effectLst>
                  <a:outerShdw blurRad="38100" dist="38100" dir="2700000" algn="tl">
                    <a:srgbClr val="000000"/>
                  </a:outerShdw>
                </a:effectLst>
              </a:rPr>
              <a:t> BP </a:t>
            </a:r>
            <a:r>
              <a:rPr lang="cs-CZ" sz="4000" b="1" dirty="0" err="1">
                <a:solidFill>
                  <a:srgbClr val="FF0000"/>
                </a:solidFill>
                <a:effectLst>
                  <a:outerShdw blurRad="38100" dist="38100" dir="2700000" algn="tl">
                    <a:srgbClr val="000000"/>
                  </a:outerShdw>
                </a:effectLst>
              </a:rPr>
              <a:t>values</a:t>
            </a:r>
            <a:endParaRPr lang="cs-CZ" sz="4000" b="1" dirty="0">
              <a:solidFill>
                <a:srgbClr val="FF0000"/>
              </a:solidFill>
              <a:effectLst>
                <a:outerShdw blurRad="38100" dist="38100" dir="2700000" algn="tl">
                  <a:srgbClr val="000000"/>
                </a:outerShdw>
              </a:effectLst>
            </a:endParaRPr>
          </a:p>
        </p:txBody>
      </p:sp>
      <p:graphicFrame>
        <p:nvGraphicFramePr>
          <p:cNvPr id="38981" name="Group 69"/>
          <p:cNvGraphicFramePr>
            <a:graphicFrameLocks noGrp="1"/>
          </p:cNvGraphicFramePr>
          <p:nvPr>
            <p:ph idx="1"/>
            <p:extLst>
              <p:ext uri="{D42A27DB-BD31-4B8C-83A1-F6EECF244321}">
                <p14:modId xmlns:p14="http://schemas.microsoft.com/office/powerpoint/2010/main" val="1406374532"/>
              </p:ext>
            </p:extLst>
          </p:nvPr>
        </p:nvGraphicFramePr>
        <p:xfrm>
          <a:off x="1981200" y="1052513"/>
          <a:ext cx="8229600" cy="5233988"/>
        </p:xfrm>
        <a:graphic>
          <a:graphicData uri="http://schemas.openxmlformats.org/drawingml/2006/table">
            <a:tbl>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err="1">
                          <a:ln>
                            <a:noFill/>
                          </a:ln>
                          <a:solidFill>
                            <a:srgbClr val="FF0000"/>
                          </a:solidFill>
                          <a:effectLst/>
                          <a:latin typeface="Arial" charset="0"/>
                        </a:rPr>
                        <a:t>category</a:t>
                      </a:r>
                      <a:endParaRPr kumimoji="0" lang="cs-CZ" sz="2400" b="0" i="0" u="none" strike="no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Systolic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Diastolic BP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120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120 – 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80 –  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high normal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130 – 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85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140 – 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90 –  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160 – 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100 – 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severe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err="1">
                          <a:ln>
                            <a:noFill/>
                          </a:ln>
                          <a:solidFill>
                            <a:srgbClr val="FF0000"/>
                          </a:solidFill>
                          <a:effectLst/>
                          <a:latin typeface="Arial" charset="0"/>
                        </a:rPr>
                        <a:t>Isolated</a:t>
                      </a:r>
                      <a:r>
                        <a:rPr kumimoji="0" lang="cs-CZ" sz="2400" b="0" i="0" u="none" strike="noStrike" cap="none" normalizeH="0" baseline="0" dirty="0">
                          <a:ln>
                            <a:noFill/>
                          </a:ln>
                          <a:solidFill>
                            <a:srgbClr val="FF0000"/>
                          </a:solidFill>
                          <a:effectLst/>
                          <a:latin typeface="Arial" charset="0"/>
                        </a:rPr>
                        <a:t> </a:t>
                      </a:r>
                      <a:r>
                        <a:rPr kumimoji="0" lang="cs-CZ" sz="2400" b="0" i="0" u="none" strike="noStrike" cap="none" normalizeH="0" baseline="0" dirty="0" err="1">
                          <a:ln>
                            <a:noFill/>
                          </a:ln>
                          <a:solidFill>
                            <a:srgbClr val="FF0000"/>
                          </a:solidFill>
                          <a:effectLst/>
                          <a:latin typeface="Arial" charset="0"/>
                        </a:rPr>
                        <a:t>systolic</a:t>
                      </a:r>
                      <a:r>
                        <a:rPr kumimoji="0" lang="cs-CZ" sz="2400" b="0" i="0" u="none" strike="noStrike" cap="none" normalizeH="0" baseline="0" dirty="0">
                          <a:ln>
                            <a:noFill/>
                          </a:ln>
                          <a:solidFill>
                            <a:srgbClr val="FF0000"/>
                          </a:solidFill>
                          <a:effectLst/>
                          <a:latin typeface="Arial" charset="0"/>
                        </a:rPr>
                        <a:t> </a:t>
                      </a:r>
                      <a:r>
                        <a:rPr kumimoji="0" lang="cs-CZ" sz="2400" b="0" i="0" u="none" strike="noStrike" cap="none" normalizeH="0" baseline="0" dirty="0" err="1">
                          <a:ln>
                            <a:noFill/>
                          </a:ln>
                          <a:solidFill>
                            <a:srgbClr val="FF0000"/>
                          </a:solidFill>
                          <a:effectLst/>
                          <a:latin typeface="Arial" charset="0"/>
                        </a:rPr>
                        <a:t>hypertension</a:t>
                      </a:r>
                      <a:endParaRPr kumimoji="0" lang="cs-CZ" sz="2400" b="0" i="0" u="none" strike="noStrike" cap="none" normalizeH="0" baseline="0" dirty="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90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3700463" y="6256338"/>
            <a:ext cx="688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dirty="0" err="1">
                <a:solidFill>
                  <a:srgbClr val="FF0000"/>
                </a:solidFill>
                <a:effectLst>
                  <a:outerShdw blurRad="38100" dist="38100" dir="2700000" algn="tl">
                    <a:srgbClr val="000000"/>
                  </a:outerShdw>
                </a:effectLst>
                <a:latin typeface="Arial" charset="0"/>
              </a:rPr>
              <a:t>According</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the</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Guidelines</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European</a:t>
            </a:r>
            <a:r>
              <a:rPr lang="cs-CZ" dirty="0">
                <a:solidFill>
                  <a:srgbClr val="FF0000"/>
                </a:solidFill>
                <a:effectLst>
                  <a:outerShdw blurRad="38100" dist="38100" dir="2700000" algn="tl">
                    <a:srgbClr val="000000"/>
                  </a:outerShdw>
                </a:effectLst>
                <a:latin typeface="Arial" charset="0"/>
              </a:rPr>
              <a:t> Society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Cardiology</a:t>
            </a:r>
            <a:r>
              <a:rPr lang="cs-CZ" dirty="0">
                <a:solidFill>
                  <a:srgbClr val="FF0000"/>
                </a:solidFill>
                <a:effectLst>
                  <a:outerShdw blurRad="38100" dist="38100" dir="2700000" algn="tl">
                    <a:srgbClr val="000000"/>
                  </a:outerShdw>
                </a:effectLst>
                <a:latin typeface="Arial" charset="0"/>
              </a:rPr>
              <a:t> 2013</a:t>
            </a:r>
            <a:r>
              <a:rPr lang="cs-CZ" dirty="0">
                <a:latin typeface="Arial" charset="0"/>
              </a:rPr>
              <a:t> </a:t>
            </a:r>
          </a:p>
        </p:txBody>
      </p:sp>
    </p:spTree>
    <p:extLst>
      <p:ext uri="{BB962C8B-B14F-4D97-AF65-F5344CB8AC3E}">
        <p14:creationId xmlns:p14="http://schemas.microsoft.com/office/powerpoint/2010/main" val="1470716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solidFill>
                  <a:srgbClr val="C00000"/>
                </a:solidFill>
              </a:rPr>
              <a:t>Blood</a:t>
            </a:r>
            <a:r>
              <a:rPr lang="cs-CZ" b="1" dirty="0">
                <a:solidFill>
                  <a:srgbClr val="C00000"/>
                </a:solidFill>
              </a:rPr>
              <a:t> </a:t>
            </a:r>
            <a:r>
              <a:rPr lang="cs-CZ" b="1" dirty="0" err="1">
                <a:solidFill>
                  <a:srgbClr val="C00000"/>
                </a:solidFill>
              </a:rPr>
              <a:t>pressure</a:t>
            </a:r>
            <a:r>
              <a:rPr lang="cs-CZ" b="1" dirty="0">
                <a:solidFill>
                  <a:srgbClr val="C00000"/>
                </a:solidFill>
              </a:rPr>
              <a:t> </a:t>
            </a:r>
            <a:r>
              <a:rPr lang="cs-CZ" b="1" dirty="0" err="1">
                <a:solidFill>
                  <a:srgbClr val="C00000"/>
                </a:solidFill>
              </a:rPr>
              <a:t>measurement</a:t>
            </a:r>
            <a:endParaRPr lang="cs-CZ" b="1" dirty="0">
              <a:solidFill>
                <a:srgbClr val="C00000"/>
              </a:solidFill>
            </a:endParaRPr>
          </a:p>
        </p:txBody>
      </p:sp>
      <p:sp>
        <p:nvSpPr>
          <p:cNvPr id="3" name="Zástupný symbol pro obsah 2"/>
          <p:cNvSpPr>
            <a:spLocks noGrp="1"/>
          </p:cNvSpPr>
          <p:nvPr>
            <p:ph idx="1"/>
          </p:nvPr>
        </p:nvSpPr>
        <p:spPr/>
        <p:txBody>
          <a:bodyPr>
            <a:normAutofit fontScale="85000" lnSpcReduction="20000"/>
          </a:bodyPr>
          <a:lstStyle/>
          <a:p>
            <a:pPr marL="0" indent="0">
              <a:buNone/>
            </a:pPr>
            <a:r>
              <a:rPr lang="en-US" dirty="0"/>
              <a:t>The system pressure values are, for technical reasons, dependent on:</a:t>
            </a:r>
            <a:endParaRPr lang="cs-CZ" dirty="0"/>
          </a:p>
          <a:p>
            <a:r>
              <a:rPr lang="cs-CZ" dirty="0" err="1"/>
              <a:t>Measuring</a:t>
            </a:r>
            <a:r>
              <a:rPr lang="cs-CZ" dirty="0"/>
              <a:t> </a:t>
            </a:r>
            <a:r>
              <a:rPr lang="cs-CZ" dirty="0" err="1"/>
              <a:t>method</a:t>
            </a:r>
            <a:r>
              <a:rPr lang="cs-CZ" dirty="0"/>
              <a:t> </a:t>
            </a:r>
            <a:r>
              <a:rPr lang="cs-CZ" dirty="0" err="1"/>
              <a:t>used</a:t>
            </a:r>
            <a:endParaRPr lang="cs-CZ" dirty="0"/>
          </a:p>
          <a:p>
            <a:pPr lvl="1"/>
            <a:r>
              <a:rPr lang="cs-CZ" dirty="0"/>
              <a:t>Non-</a:t>
            </a:r>
            <a:r>
              <a:rPr lang="cs-CZ" dirty="0" err="1"/>
              <a:t>invasive</a:t>
            </a:r>
            <a:r>
              <a:rPr lang="cs-CZ" dirty="0"/>
              <a:t> </a:t>
            </a:r>
            <a:r>
              <a:rPr lang="cs-CZ" dirty="0" err="1"/>
              <a:t>methods</a:t>
            </a:r>
            <a:r>
              <a:rPr lang="cs-CZ" dirty="0"/>
              <a:t>:</a:t>
            </a:r>
          </a:p>
          <a:p>
            <a:pPr lvl="2"/>
            <a:r>
              <a:rPr lang="cs-CZ" dirty="0" err="1"/>
              <a:t>auscultatory</a:t>
            </a:r>
            <a:endParaRPr lang="cs-CZ" dirty="0"/>
          </a:p>
          <a:p>
            <a:pPr lvl="2"/>
            <a:r>
              <a:rPr lang="cs-CZ" dirty="0" err="1"/>
              <a:t>oscillometry</a:t>
            </a:r>
            <a:endParaRPr lang="cs-CZ" dirty="0"/>
          </a:p>
          <a:p>
            <a:pPr lvl="2"/>
            <a:r>
              <a:rPr lang="cs-CZ" dirty="0" err="1"/>
              <a:t>ultrasound</a:t>
            </a:r>
            <a:endParaRPr lang="cs-CZ" dirty="0"/>
          </a:p>
          <a:p>
            <a:pPr lvl="2"/>
            <a:r>
              <a:rPr lang="cs-CZ" dirty="0" err="1"/>
              <a:t>photopletysmography</a:t>
            </a:r>
            <a:endParaRPr lang="cs-CZ" dirty="0"/>
          </a:p>
          <a:p>
            <a:pPr lvl="1"/>
            <a:r>
              <a:rPr lang="cs-CZ" dirty="0" err="1"/>
              <a:t>Invasive</a:t>
            </a:r>
            <a:r>
              <a:rPr lang="cs-CZ" dirty="0"/>
              <a:t> </a:t>
            </a:r>
            <a:r>
              <a:rPr lang="cs-CZ" dirty="0" err="1"/>
              <a:t>methods</a:t>
            </a:r>
            <a:endParaRPr lang="cs-CZ" dirty="0"/>
          </a:p>
          <a:p>
            <a:pPr lvl="2"/>
            <a:r>
              <a:rPr lang="cs-CZ" dirty="0" err="1"/>
              <a:t>indirect</a:t>
            </a:r>
            <a:r>
              <a:rPr lang="cs-CZ" dirty="0"/>
              <a:t> – </a:t>
            </a:r>
            <a:r>
              <a:rPr lang="cs-CZ" dirty="0" err="1"/>
              <a:t>Swan-Ganz´s</a:t>
            </a:r>
            <a:r>
              <a:rPr lang="cs-CZ" dirty="0"/>
              <a:t> </a:t>
            </a:r>
            <a:r>
              <a:rPr lang="cs-CZ" dirty="0" err="1"/>
              <a:t>catheter</a:t>
            </a:r>
            <a:endParaRPr lang="cs-CZ" dirty="0"/>
          </a:p>
          <a:p>
            <a:pPr lvl="2"/>
            <a:r>
              <a:rPr lang="cs-CZ" dirty="0"/>
              <a:t>direct – c</a:t>
            </a:r>
            <a:r>
              <a:rPr lang="en-US" dirty="0" err="1"/>
              <a:t>atheter</a:t>
            </a:r>
            <a:r>
              <a:rPr lang="en-US" dirty="0"/>
              <a:t> with a pressure sensor at the end</a:t>
            </a:r>
            <a:endParaRPr lang="cs-CZ" dirty="0"/>
          </a:p>
          <a:p>
            <a:r>
              <a:rPr lang="cs-CZ" dirty="0" err="1"/>
              <a:t>Methodology</a:t>
            </a:r>
            <a:endParaRPr lang="cs-CZ" dirty="0"/>
          </a:p>
          <a:p>
            <a:pPr lvl="1"/>
            <a:r>
              <a:rPr lang="cs-CZ" dirty="0" err="1"/>
              <a:t>Clinical</a:t>
            </a:r>
            <a:r>
              <a:rPr lang="cs-CZ" dirty="0"/>
              <a:t> </a:t>
            </a:r>
            <a:r>
              <a:rPr lang="cs-CZ" dirty="0" err="1"/>
              <a:t>measurement</a:t>
            </a:r>
            <a:r>
              <a:rPr lang="cs-CZ" dirty="0"/>
              <a:t> – in ambulance - </a:t>
            </a:r>
            <a:r>
              <a:rPr lang="cs-CZ" dirty="0" err="1"/>
              <a:t>practitioner</a:t>
            </a:r>
            <a:endParaRPr lang="cs-CZ" dirty="0"/>
          </a:p>
          <a:p>
            <a:pPr lvl="1"/>
            <a:r>
              <a:rPr lang="cs-CZ" dirty="0" err="1"/>
              <a:t>Home</a:t>
            </a:r>
            <a:r>
              <a:rPr lang="cs-CZ" dirty="0"/>
              <a:t> </a:t>
            </a:r>
            <a:r>
              <a:rPr lang="cs-CZ" dirty="0" err="1"/>
              <a:t>measurement</a:t>
            </a:r>
            <a:endParaRPr lang="cs-CZ" dirty="0"/>
          </a:p>
          <a:p>
            <a:pPr lvl="1"/>
            <a:r>
              <a:rPr lang="cs-CZ" dirty="0"/>
              <a:t>24hour </a:t>
            </a:r>
            <a:r>
              <a:rPr lang="cs-CZ" dirty="0" err="1"/>
              <a:t>ambulatory</a:t>
            </a:r>
            <a:r>
              <a:rPr lang="cs-CZ" dirty="0"/>
              <a:t> </a:t>
            </a:r>
            <a:r>
              <a:rPr lang="cs-CZ" dirty="0" err="1"/>
              <a:t>blood</a:t>
            </a:r>
            <a:r>
              <a:rPr lang="cs-CZ" dirty="0"/>
              <a:t> </a:t>
            </a:r>
            <a:r>
              <a:rPr lang="cs-CZ" dirty="0" err="1"/>
              <a:t>pressure</a:t>
            </a:r>
            <a:r>
              <a:rPr lang="cs-CZ" dirty="0"/>
              <a:t> monitoring</a:t>
            </a:r>
          </a:p>
        </p:txBody>
      </p:sp>
    </p:spTree>
    <p:extLst>
      <p:ext uri="{BB962C8B-B14F-4D97-AF65-F5344CB8AC3E}">
        <p14:creationId xmlns:p14="http://schemas.microsoft.com/office/powerpoint/2010/main" val="2072503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2500314"/>
            <a:ext cx="42481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Obrázek 2"/>
          <p:cNvPicPr>
            <a:picLocks noChangeAspect="1"/>
          </p:cNvPicPr>
          <p:nvPr/>
        </p:nvPicPr>
        <p:blipFill>
          <a:blip r:embed="rId3">
            <a:extLst>
              <a:ext uri="{28A0092B-C50C-407E-A947-70E740481C1C}">
                <a14:useLocalDpi xmlns:a14="http://schemas.microsoft.com/office/drawing/2010/main" val="0"/>
              </a:ext>
            </a:extLst>
          </a:blip>
          <a:srcRect l="4054" r="7573"/>
          <a:stretch>
            <a:fillRect/>
          </a:stretch>
        </p:blipFill>
        <p:spPr bwMode="auto">
          <a:xfrm>
            <a:off x="7970839" y="1519238"/>
            <a:ext cx="26447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e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776" y="12701"/>
            <a:ext cx="278606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ovéPole 5"/>
          <p:cNvSpPr txBox="1">
            <a:spLocks noChangeArrowheads="1"/>
          </p:cNvSpPr>
          <p:nvPr/>
        </p:nvSpPr>
        <p:spPr bwMode="auto">
          <a:xfrm>
            <a:off x="1631951" y="908051"/>
            <a:ext cx="418306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err="1"/>
              <a:t>Austrian</a:t>
            </a:r>
            <a:r>
              <a:rPr lang="cs-CZ" altLang="cs-CZ" sz="2400" dirty="0"/>
              <a:t> Von </a:t>
            </a:r>
            <a:r>
              <a:rPr lang="cs-CZ" altLang="cs-CZ" sz="2400" dirty="0" err="1"/>
              <a:t>Basch</a:t>
            </a:r>
            <a:endParaRPr lang="cs-CZ" altLang="cs-CZ" sz="2400" dirty="0"/>
          </a:p>
          <a:p>
            <a:pPr eaLnBrk="1" hangingPunct="1">
              <a:spcBef>
                <a:spcPct val="0"/>
              </a:spcBef>
              <a:buFontTx/>
              <a:buNone/>
            </a:pPr>
            <a:r>
              <a:rPr lang="cs-CZ" altLang="cs-CZ" sz="2400" dirty="0"/>
              <a:t> „aneroid </a:t>
            </a:r>
            <a:r>
              <a:rPr lang="cs-CZ" altLang="cs-CZ" sz="2400" dirty="0" err="1"/>
              <a:t>sfygmomanometr</a:t>
            </a:r>
            <a:r>
              <a:rPr lang="cs-CZ" altLang="cs-CZ" sz="2400" dirty="0"/>
              <a:t>“</a:t>
            </a:r>
          </a:p>
          <a:p>
            <a:pPr eaLnBrk="1" hangingPunct="1">
              <a:spcBef>
                <a:spcPct val="0"/>
              </a:spcBef>
              <a:buFontTx/>
              <a:buNone/>
            </a:pPr>
            <a:r>
              <a:rPr lang="cs-CZ" altLang="cs-CZ" sz="2400" dirty="0" err="1"/>
              <a:t>With</a:t>
            </a:r>
            <a:r>
              <a:rPr lang="cs-CZ" altLang="cs-CZ" sz="2400" dirty="0"/>
              <a:t> </a:t>
            </a:r>
            <a:r>
              <a:rPr lang="cs-CZ" altLang="cs-CZ" sz="2400" dirty="0" err="1"/>
              <a:t>baloon</a:t>
            </a:r>
            <a:r>
              <a:rPr lang="cs-CZ" altLang="cs-CZ" sz="2400" dirty="0"/>
              <a:t> on </a:t>
            </a:r>
            <a:r>
              <a:rPr lang="cs-CZ" altLang="cs-CZ" sz="2400" dirty="0" err="1"/>
              <a:t>wrist</a:t>
            </a:r>
            <a:endParaRPr lang="cs-CZ" altLang="cs-CZ" sz="2400" dirty="0"/>
          </a:p>
          <a:p>
            <a:pPr eaLnBrk="1" hangingPunct="1">
              <a:spcBef>
                <a:spcPct val="0"/>
              </a:spcBef>
              <a:buFontTx/>
              <a:buNone/>
            </a:pPr>
            <a:r>
              <a:rPr lang="cs-CZ" altLang="cs-CZ" sz="2400" dirty="0"/>
              <a:t>1876</a:t>
            </a:r>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r>
              <a:rPr lang="cs-CZ" altLang="cs-CZ" sz="2400" dirty="0" err="1"/>
              <a:t>Italian</a:t>
            </a:r>
            <a:r>
              <a:rPr lang="cs-CZ" altLang="cs-CZ" sz="2400" dirty="0"/>
              <a:t> </a:t>
            </a:r>
            <a:r>
              <a:rPr lang="cs-CZ" altLang="cs-CZ" sz="2400" dirty="0" err="1"/>
              <a:t>physician</a:t>
            </a:r>
            <a:endParaRPr lang="cs-CZ" altLang="cs-CZ" sz="2400" dirty="0"/>
          </a:p>
          <a:p>
            <a:pPr eaLnBrk="1" hangingPunct="1">
              <a:spcBef>
                <a:spcPct val="0"/>
              </a:spcBef>
              <a:buFontTx/>
              <a:buNone/>
            </a:pPr>
            <a:r>
              <a:rPr lang="cs-CZ" altLang="cs-CZ" sz="2400" dirty="0" err="1"/>
              <a:t>Riva</a:t>
            </a:r>
            <a:r>
              <a:rPr lang="cs-CZ" altLang="cs-CZ" sz="2400" dirty="0"/>
              <a:t> </a:t>
            </a:r>
            <a:r>
              <a:rPr lang="cs-CZ" altLang="cs-CZ" sz="2400" dirty="0" err="1"/>
              <a:t>Rocci</a:t>
            </a:r>
            <a:endParaRPr lang="cs-CZ" altLang="cs-CZ" sz="2400" dirty="0"/>
          </a:p>
          <a:p>
            <a:pPr eaLnBrk="1" hangingPunct="1">
              <a:spcBef>
                <a:spcPct val="0"/>
              </a:spcBef>
              <a:buFontTx/>
              <a:buNone/>
            </a:pPr>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spcBef>
                <a:spcPct val="0"/>
              </a:spcBef>
              <a:buFontTx/>
              <a:buNone/>
            </a:pPr>
            <a:r>
              <a:rPr lang="cs-CZ" altLang="cs-CZ" sz="2400" dirty="0" err="1"/>
              <a:t>With</a:t>
            </a:r>
            <a:r>
              <a:rPr lang="cs-CZ" altLang="cs-CZ" sz="2400" dirty="0"/>
              <a:t>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r>
              <a:rPr lang="cs-CZ" altLang="cs-CZ" sz="2400" dirty="0"/>
              <a:t> </a:t>
            </a:r>
          </a:p>
          <a:p>
            <a:pPr eaLnBrk="1" hangingPunct="1">
              <a:spcBef>
                <a:spcPct val="0"/>
              </a:spcBef>
              <a:buFontTx/>
              <a:buNone/>
            </a:pPr>
            <a:r>
              <a:rPr lang="cs-CZ" altLang="cs-CZ" sz="2400" dirty="0"/>
              <a:t>1896</a:t>
            </a:r>
          </a:p>
        </p:txBody>
      </p:sp>
      <p:sp>
        <p:nvSpPr>
          <p:cNvPr id="8198" name="TextovéPole 6"/>
          <p:cNvSpPr txBox="1">
            <a:spLocks noChangeArrowheads="1"/>
          </p:cNvSpPr>
          <p:nvPr/>
        </p:nvSpPr>
        <p:spPr bwMode="auto">
          <a:xfrm>
            <a:off x="1847850" y="404814"/>
            <a:ext cx="32207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err="1">
                <a:solidFill>
                  <a:srgbClr val="FF0000"/>
                </a:solidFill>
              </a:rPr>
              <a:t>Palpatory</a:t>
            </a:r>
            <a:r>
              <a:rPr lang="cs-CZ" altLang="cs-CZ" sz="2800" b="1" dirty="0">
                <a:solidFill>
                  <a:srgbClr val="FF0000"/>
                </a:solidFill>
              </a:rPr>
              <a:t> </a:t>
            </a:r>
            <a:r>
              <a:rPr lang="cs-CZ" altLang="cs-CZ" sz="2800" b="1" dirty="0" err="1">
                <a:solidFill>
                  <a:srgbClr val="FF0000"/>
                </a:solidFill>
              </a:rPr>
              <a:t>method</a:t>
            </a:r>
            <a:endParaRPr lang="cs-CZ" altLang="cs-CZ" sz="2800" b="1" dirty="0">
              <a:solidFill>
                <a:srgbClr val="FF0000"/>
              </a:solidFill>
            </a:endParaRPr>
          </a:p>
        </p:txBody>
      </p:sp>
    </p:spTree>
    <p:extLst>
      <p:ext uri="{BB962C8B-B14F-4D97-AF65-F5344CB8AC3E}">
        <p14:creationId xmlns:p14="http://schemas.microsoft.com/office/powerpoint/2010/main" val="2499904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Auscultatory</a:t>
            </a:r>
            <a:r>
              <a:rPr lang="cs-CZ" dirty="0"/>
              <a:t> </a:t>
            </a:r>
            <a:r>
              <a:rPr lang="cs-CZ" dirty="0" err="1"/>
              <a:t>methods</a:t>
            </a:r>
            <a:endParaRPr lang="cs-CZ" dirty="0"/>
          </a:p>
        </p:txBody>
      </p:sp>
      <p:sp>
        <p:nvSpPr>
          <p:cNvPr id="3" name="Zástupný symbol pro obsah 2"/>
          <p:cNvSpPr>
            <a:spLocks noGrp="1"/>
          </p:cNvSpPr>
          <p:nvPr>
            <p:ph idx="1"/>
          </p:nvPr>
        </p:nvSpPr>
        <p:spPr/>
        <p:txBody>
          <a:bodyPr>
            <a:normAutofit/>
          </a:bodyPr>
          <a:lstStyle/>
          <a:p>
            <a:r>
              <a:rPr lang="cs-CZ" dirty="0" err="1"/>
              <a:t>based</a:t>
            </a:r>
            <a:r>
              <a:rPr lang="cs-CZ" dirty="0"/>
              <a:t> on </a:t>
            </a:r>
            <a:r>
              <a:rPr lang="cs-CZ" dirty="0" err="1"/>
              <a:t>detection</a:t>
            </a:r>
            <a:r>
              <a:rPr lang="cs-CZ" dirty="0"/>
              <a:t> </a:t>
            </a:r>
            <a:r>
              <a:rPr lang="cs-CZ" dirty="0" err="1"/>
              <a:t>of</a:t>
            </a:r>
            <a:r>
              <a:rPr lang="cs-CZ" dirty="0"/>
              <a:t> </a:t>
            </a:r>
            <a:r>
              <a:rPr lang="cs-CZ" dirty="0" err="1"/>
              <a:t>Korotkoff</a:t>
            </a:r>
            <a:r>
              <a:rPr lang="cs-CZ" dirty="0"/>
              <a:t> </a:t>
            </a:r>
            <a:r>
              <a:rPr lang="cs-CZ" dirty="0" err="1"/>
              <a:t>phenomenons</a:t>
            </a:r>
            <a:endParaRPr lang="cs-CZ" dirty="0"/>
          </a:p>
          <a:p>
            <a:r>
              <a:rPr lang="cs-CZ" dirty="0"/>
              <a:t>„</a:t>
            </a:r>
            <a:r>
              <a:rPr lang="cs-CZ" dirty="0" err="1"/>
              <a:t>gold</a:t>
            </a:r>
            <a:r>
              <a:rPr lang="cs-CZ" dirty="0"/>
              <a:t> standard“</a:t>
            </a:r>
          </a:p>
          <a:p>
            <a:r>
              <a:rPr lang="cs-CZ" dirty="0" err="1"/>
              <a:t>with</a:t>
            </a:r>
            <a:r>
              <a:rPr lang="cs-CZ" dirty="0"/>
              <a:t> </a:t>
            </a:r>
            <a:r>
              <a:rPr lang="cs-CZ" dirty="0" err="1"/>
              <a:t>comparison</a:t>
            </a:r>
            <a:r>
              <a:rPr lang="cs-CZ" dirty="0"/>
              <a:t> on intra-</a:t>
            </a:r>
            <a:r>
              <a:rPr lang="cs-CZ" dirty="0" err="1"/>
              <a:t>arterial</a:t>
            </a:r>
            <a:r>
              <a:rPr lang="cs-CZ" dirty="0"/>
              <a:t> </a:t>
            </a:r>
            <a:r>
              <a:rPr lang="cs-CZ" dirty="0" err="1"/>
              <a:t>measurement</a:t>
            </a:r>
            <a:r>
              <a:rPr lang="cs-CZ" dirty="0"/>
              <a:t> </a:t>
            </a:r>
            <a:r>
              <a:rPr lang="cs-CZ" dirty="0" err="1"/>
              <a:t>of</a:t>
            </a:r>
            <a:r>
              <a:rPr lang="cs-CZ" dirty="0"/>
              <a:t> </a:t>
            </a:r>
            <a:r>
              <a:rPr lang="cs-CZ" dirty="0" err="1"/>
              <a:t>blood</a:t>
            </a:r>
            <a:r>
              <a:rPr lang="cs-CZ" dirty="0"/>
              <a:t> </a:t>
            </a:r>
            <a:r>
              <a:rPr lang="cs-CZ" dirty="0" err="1"/>
              <a:t>pressure</a:t>
            </a:r>
            <a:r>
              <a:rPr lang="cs-CZ" dirty="0"/>
              <a:t> – </a:t>
            </a:r>
            <a:r>
              <a:rPr lang="cs-CZ" dirty="0" err="1"/>
              <a:t>we</a:t>
            </a:r>
            <a:r>
              <a:rPr lang="cs-CZ" dirty="0"/>
              <a:t> </a:t>
            </a:r>
            <a:r>
              <a:rPr lang="cs-CZ" dirty="0" err="1"/>
              <a:t>will</a:t>
            </a:r>
            <a:r>
              <a:rPr lang="cs-CZ" dirty="0"/>
              <a:t> </a:t>
            </a:r>
            <a:r>
              <a:rPr lang="cs-CZ" dirty="0" err="1"/>
              <a:t>find</a:t>
            </a:r>
            <a:r>
              <a:rPr lang="cs-CZ" dirty="0"/>
              <a:t>: </a:t>
            </a:r>
            <a:r>
              <a:rPr lang="cs-CZ" dirty="0" err="1"/>
              <a:t>lower</a:t>
            </a:r>
            <a:r>
              <a:rPr lang="cs-CZ" dirty="0"/>
              <a:t> </a:t>
            </a:r>
            <a:r>
              <a:rPr lang="cs-CZ" dirty="0" err="1"/>
              <a:t>values</a:t>
            </a:r>
            <a:r>
              <a:rPr lang="cs-CZ" dirty="0"/>
              <a:t> </a:t>
            </a:r>
            <a:r>
              <a:rPr lang="cs-CZ" dirty="0" err="1"/>
              <a:t>for</a:t>
            </a:r>
            <a:r>
              <a:rPr lang="cs-CZ" dirty="0"/>
              <a:t> SBP and </a:t>
            </a:r>
            <a:r>
              <a:rPr lang="cs-CZ" dirty="0" err="1"/>
              <a:t>higher</a:t>
            </a:r>
            <a:r>
              <a:rPr lang="cs-CZ" dirty="0"/>
              <a:t> </a:t>
            </a:r>
            <a:r>
              <a:rPr lang="cs-CZ" dirty="0" err="1"/>
              <a:t>values</a:t>
            </a:r>
            <a:r>
              <a:rPr lang="cs-CZ" dirty="0"/>
              <a:t> </a:t>
            </a:r>
            <a:r>
              <a:rPr lang="cs-CZ" dirty="0" err="1"/>
              <a:t>of</a:t>
            </a:r>
            <a:r>
              <a:rPr lang="cs-CZ" dirty="0"/>
              <a:t> DBP</a:t>
            </a:r>
          </a:p>
          <a:p>
            <a:pPr marL="0" indent="0">
              <a:buNone/>
            </a:pPr>
            <a:r>
              <a:rPr lang="cs-CZ" dirty="0"/>
              <a:t>	/</a:t>
            </a:r>
            <a:r>
              <a:rPr lang="cs-CZ" dirty="0" err="1"/>
              <a:t>this</a:t>
            </a:r>
            <a:r>
              <a:rPr lang="cs-CZ" dirty="0"/>
              <a:t> </a:t>
            </a:r>
            <a:r>
              <a:rPr lang="cs-CZ" dirty="0" err="1"/>
              <a:t>is</a:t>
            </a:r>
            <a:r>
              <a:rPr lang="cs-CZ" dirty="0"/>
              <a:t> </a:t>
            </a:r>
            <a:r>
              <a:rPr lang="cs-CZ" dirty="0" err="1"/>
              <a:t>only</a:t>
            </a:r>
            <a:r>
              <a:rPr lang="cs-CZ" dirty="0"/>
              <a:t> </a:t>
            </a:r>
            <a:r>
              <a:rPr lang="cs-CZ" dirty="0" err="1"/>
              <a:t>technical</a:t>
            </a:r>
            <a:r>
              <a:rPr lang="cs-CZ" dirty="0"/>
              <a:t> </a:t>
            </a:r>
            <a:r>
              <a:rPr lang="cs-CZ" dirty="0" err="1"/>
              <a:t>systemic</a:t>
            </a:r>
            <a:r>
              <a:rPr lang="cs-CZ" dirty="0"/>
              <a:t> </a:t>
            </a:r>
            <a:r>
              <a:rPr lang="cs-CZ" dirty="0" err="1"/>
              <a:t>mistake</a:t>
            </a:r>
            <a:r>
              <a:rPr lang="cs-CZ" dirty="0"/>
              <a:t> – </a:t>
            </a:r>
            <a:r>
              <a:rPr lang="cs-CZ" dirty="0" err="1"/>
              <a:t>does</a:t>
            </a:r>
            <a:r>
              <a:rPr lang="cs-CZ" dirty="0"/>
              <a:t> not </a:t>
            </a:r>
            <a:r>
              <a:rPr lang="cs-CZ" dirty="0" err="1"/>
              <a:t>matter</a:t>
            </a:r>
            <a:r>
              <a:rPr lang="cs-CZ" dirty="0"/>
              <a:t>/</a:t>
            </a:r>
          </a:p>
          <a:p>
            <a:r>
              <a:rPr lang="cs-CZ" dirty="0" err="1"/>
              <a:t>According</a:t>
            </a:r>
            <a:r>
              <a:rPr lang="cs-CZ" dirty="0"/>
              <a:t> a </a:t>
            </a:r>
            <a:r>
              <a:rPr lang="cs-CZ" dirty="0" err="1"/>
              <a:t>guidelines</a:t>
            </a:r>
            <a:r>
              <a:rPr lang="cs-CZ" dirty="0"/>
              <a:t> </a:t>
            </a:r>
            <a:r>
              <a:rPr lang="cs-CZ" dirty="0" err="1"/>
              <a:t>for</a:t>
            </a:r>
            <a:r>
              <a:rPr lang="cs-CZ" dirty="0"/>
              <a:t> </a:t>
            </a:r>
            <a:r>
              <a:rPr lang="cs-CZ" dirty="0" err="1"/>
              <a:t>diagnostic</a:t>
            </a:r>
            <a:r>
              <a:rPr lang="cs-CZ" dirty="0"/>
              <a:t> </a:t>
            </a:r>
            <a:r>
              <a:rPr lang="cs-CZ" dirty="0" err="1"/>
              <a:t>of</a:t>
            </a:r>
            <a:r>
              <a:rPr lang="cs-CZ" dirty="0"/>
              <a:t> </a:t>
            </a:r>
            <a:r>
              <a:rPr lang="cs-CZ" dirty="0" err="1"/>
              <a:t>arterial</a:t>
            </a:r>
            <a:r>
              <a:rPr lang="cs-CZ" dirty="0"/>
              <a:t> </a:t>
            </a:r>
            <a:r>
              <a:rPr lang="cs-CZ" dirty="0" err="1"/>
              <a:t>hypertension</a:t>
            </a:r>
            <a:r>
              <a:rPr lang="cs-CZ" dirty="0"/>
              <a:t>: </a:t>
            </a:r>
            <a:r>
              <a:rPr lang="cs-CZ" dirty="0" err="1"/>
              <a:t>we</a:t>
            </a:r>
            <a:r>
              <a:rPr lang="cs-CZ" dirty="0"/>
              <a:t> diagnose </a:t>
            </a:r>
            <a:r>
              <a:rPr lang="cs-CZ" dirty="0" err="1"/>
              <a:t>arterial</a:t>
            </a:r>
            <a:r>
              <a:rPr lang="cs-CZ" dirty="0"/>
              <a:t> </a:t>
            </a:r>
            <a:r>
              <a:rPr lang="cs-CZ" dirty="0" err="1"/>
              <a:t>hypertension</a:t>
            </a:r>
            <a:r>
              <a:rPr lang="cs-CZ" dirty="0"/>
              <a:t>: </a:t>
            </a:r>
            <a:r>
              <a:rPr lang="en-US" b="1" dirty="0">
                <a:solidFill>
                  <a:srgbClr val="FF0000"/>
                </a:solidFill>
              </a:rPr>
              <a:t>repeated blood pressure increase above 140/90mmHg, demonstrated at least in two out of three measurements using the auscultation method in the clinical setting</a:t>
            </a:r>
            <a:endParaRPr lang="cs-CZ" b="1" dirty="0">
              <a:solidFill>
                <a:srgbClr val="FF0000"/>
              </a:solidFill>
            </a:endParaRPr>
          </a:p>
        </p:txBody>
      </p:sp>
    </p:spTree>
    <p:extLst>
      <p:ext uri="{BB962C8B-B14F-4D97-AF65-F5344CB8AC3E}">
        <p14:creationId xmlns:p14="http://schemas.microsoft.com/office/powerpoint/2010/main" val="2027720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rázek 1"/>
          <p:cNvPicPr>
            <a:picLocks noChangeAspect="1"/>
          </p:cNvPicPr>
          <p:nvPr/>
        </p:nvPicPr>
        <p:blipFill>
          <a:blip r:embed="rId2">
            <a:extLst>
              <a:ext uri="{28A0092B-C50C-407E-A947-70E740481C1C}">
                <a14:useLocalDpi xmlns:a14="http://schemas.microsoft.com/office/drawing/2010/main" val="0"/>
              </a:ext>
            </a:extLst>
          </a:blip>
          <a:srcRect l="11832"/>
          <a:stretch>
            <a:fillRect/>
          </a:stretch>
        </p:blipFill>
        <p:spPr bwMode="auto">
          <a:xfrm>
            <a:off x="5808664" y="1363663"/>
            <a:ext cx="47132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ovéPole 2"/>
          <p:cNvSpPr txBox="1">
            <a:spLocks noChangeArrowheads="1"/>
          </p:cNvSpPr>
          <p:nvPr/>
        </p:nvSpPr>
        <p:spPr bwMode="auto">
          <a:xfrm>
            <a:off x="1919289" y="765175"/>
            <a:ext cx="4033837"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err="1">
                <a:solidFill>
                  <a:srgbClr val="FF0000"/>
                </a:solidFill>
              </a:rPr>
              <a:t>Auscultatory</a:t>
            </a:r>
            <a:r>
              <a:rPr lang="cs-CZ" altLang="cs-CZ" sz="2800" b="1" dirty="0">
                <a:solidFill>
                  <a:srgbClr val="FF0000"/>
                </a:solidFill>
              </a:rPr>
              <a:t> </a:t>
            </a:r>
            <a:r>
              <a:rPr lang="cs-CZ" altLang="cs-CZ" sz="2800" b="1" dirty="0" err="1">
                <a:solidFill>
                  <a:srgbClr val="FF0000"/>
                </a:solidFill>
              </a:rPr>
              <a:t>method</a:t>
            </a:r>
            <a:endParaRPr lang="cs-CZ" altLang="cs-CZ" sz="2400" b="1" dirty="0">
              <a:solidFill>
                <a:srgbClr val="FF0000"/>
              </a:solidFill>
            </a:endParaRPr>
          </a:p>
          <a:p>
            <a:pPr eaLnBrk="1" hangingPunct="1">
              <a:spcBef>
                <a:spcPct val="0"/>
              </a:spcBef>
              <a:buFontTx/>
              <a:buNone/>
            </a:pPr>
            <a:endParaRPr lang="cs-CZ" altLang="cs-CZ" sz="2400" b="1" dirty="0">
              <a:solidFill>
                <a:srgbClr val="FF0000"/>
              </a:solidFill>
            </a:endParaRPr>
          </a:p>
          <a:p>
            <a:pPr eaLnBrk="1" hangingPunct="1">
              <a:spcBef>
                <a:spcPct val="0"/>
              </a:spcBef>
              <a:buFontTx/>
              <a:buNone/>
            </a:pPr>
            <a:endParaRPr lang="cs-CZ" altLang="cs-CZ" sz="2400" b="1" dirty="0">
              <a:solidFill>
                <a:srgbClr val="FF0000"/>
              </a:solidFill>
            </a:endParaRPr>
          </a:p>
          <a:p>
            <a:pPr eaLnBrk="1" hangingPunct="1">
              <a:spcBef>
                <a:spcPct val="0"/>
              </a:spcBef>
              <a:buFontTx/>
              <a:buNone/>
            </a:pPr>
            <a:r>
              <a:rPr lang="cs-CZ" altLang="cs-CZ" sz="2400" dirty="0" err="1"/>
              <a:t>Russian</a:t>
            </a:r>
            <a:r>
              <a:rPr lang="cs-CZ" altLang="cs-CZ" sz="2400" dirty="0"/>
              <a:t> </a:t>
            </a:r>
            <a:r>
              <a:rPr lang="cs-CZ" altLang="cs-CZ" sz="2400" dirty="0" err="1"/>
              <a:t>army</a:t>
            </a:r>
            <a:r>
              <a:rPr lang="cs-CZ" altLang="cs-CZ" sz="2400" dirty="0"/>
              <a:t> </a:t>
            </a:r>
            <a:r>
              <a:rPr lang="cs-CZ" altLang="cs-CZ" sz="2400" dirty="0" err="1"/>
              <a:t>surgeon</a:t>
            </a:r>
            <a:endParaRPr lang="cs-CZ" altLang="cs-CZ" sz="2400" dirty="0"/>
          </a:p>
          <a:p>
            <a:pPr eaLnBrk="1" hangingPunct="1">
              <a:spcBef>
                <a:spcPct val="0"/>
              </a:spcBef>
              <a:buFontTx/>
              <a:buNone/>
            </a:pPr>
            <a:r>
              <a:rPr lang="cs-CZ" altLang="cs-CZ" sz="2400" dirty="0"/>
              <a:t>Nikolaj </a:t>
            </a:r>
            <a:r>
              <a:rPr lang="cs-CZ" altLang="cs-CZ" sz="2400" dirty="0" err="1"/>
              <a:t>Korotkoff</a:t>
            </a:r>
            <a:endParaRPr lang="cs-CZ" altLang="cs-CZ" sz="2400" dirty="0"/>
          </a:p>
          <a:p>
            <a:pPr eaLnBrk="1" hangingPunct="1">
              <a:spcBef>
                <a:spcPct val="0"/>
              </a:spcBef>
              <a:buFontTx/>
              <a:buNone/>
            </a:pPr>
            <a:r>
              <a:rPr lang="cs-CZ" altLang="cs-CZ" sz="2400" dirty="0"/>
              <a:t>1904</a:t>
            </a:r>
          </a:p>
          <a:p>
            <a:pPr eaLnBrk="1" hangingPunct="1">
              <a:spcBef>
                <a:spcPct val="0"/>
              </a:spcBef>
              <a:buFontTx/>
              <a:buNone/>
            </a:pPr>
            <a:endParaRPr lang="cs-CZ" altLang="cs-CZ" sz="2400" dirty="0"/>
          </a:p>
          <a:p>
            <a:pPr eaLnBrk="1" hangingPunct="1">
              <a:spcBef>
                <a:spcPct val="0"/>
              </a:spcBef>
              <a:buFontTx/>
              <a:buNone/>
            </a:pPr>
            <a:r>
              <a:rPr lang="cs-CZ" altLang="cs-CZ" sz="2400" dirty="0"/>
              <a:t>„</a:t>
            </a:r>
            <a:r>
              <a:rPr lang="cs-CZ" altLang="cs-CZ" sz="2400" dirty="0" err="1"/>
              <a:t>mercury</a:t>
            </a:r>
            <a:r>
              <a:rPr lang="cs-CZ" altLang="cs-CZ" sz="2400" dirty="0"/>
              <a:t> </a:t>
            </a:r>
            <a:r>
              <a:rPr lang="cs-CZ" altLang="cs-CZ" sz="2400" dirty="0" err="1"/>
              <a:t>sfygmomanometr</a:t>
            </a:r>
            <a:r>
              <a:rPr lang="cs-CZ" altLang="cs-CZ" sz="2400" dirty="0"/>
              <a:t>“</a:t>
            </a:r>
          </a:p>
          <a:p>
            <a:pPr eaLnBrk="1" hangingPunct="1">
              <a:spcBef>
                <a:spcPct val="0"/>
              </a:spcBef>
              <a:buFontTx/>
              <a:buNone/>
            </a:pPr>
            <a:r>
              <a:rPr lang="cs-CZ" altLang="cs-CZ" sz="2400" dirty="0" err="1"/>
              <a:t>The</a:t>
            </a:r>
            <a:r>
              <a:rPr lang="cs-CZ" altLang="cs-CZ" sz="2400" dirty="0"/>
              <a:t> </a:t>
            </a:r>
            <a:r>
              <a:rPr lang="cs-CZ" altLang="cs-CZ" sz="2400" dirty="0" err="1"/>
              <a:t>cuff</a:t>
            </a:r>
            <a:r>
              <a:rPr lang="cs-CZ" altLang="cs-CZ" sz="2400" dirty="0"/>
              <a:t> on </a:t>
            </a:r>
            <a:r>
              <a:rPr lang="cs-CZ" altLang="cs-CZ" sz="2400" dirty="0" err="1"/>
              <a:t>the</a:t>
            </a:r>
            <a:r>
              <a:rPr lang="cs-CZ" altLang="cs-CZ" sz="2400" dirty="0"/>
              <a:t> </a:t>
            </a:r>
            <a:r>
              <a:rPr lang="cs-CZ" altLang="cs-CZ" sz="2400" dirty="0" err="1"/>
              <a:t>arm</a:t>
            </a:r>
            <a:r>
              <a:rPr lang="cs-CZ" altLang="cs-CZ" sz="2400" dirty="0"/>
              <a:t>, </a:t>
            </a:r>
          </a:p>
          <a:p>
            <a:pPr eaLnBrk="1" hangingPunct="1">
              <a:spcBef>
                <a:spcPct val="0"/>
              </a:spcBef>
              <a:buFontTx/>
              <a:buNone/>
            </a:pPr>
            <a:r>
              <a:rPr lang="cs-CZ" altLang="cs-CZ" sz="2400" dirty="0" err="1"/>
              <a:t>stethoscope</a:t>
            </a:r>
            <a:r>
              <a:rPr lang="cs-CZ" altLang="cs-CZ" sz="2400" dirty="0"/>
              <a:t> </a:t>
            </a:r>
            <a:r>
              <a:rPr lang="en-US" sz="2400" dirty="0"/>
              <a:t>in the area of the elbow</a:t>
            </a:r>
            <a:endParaRPr lang="cs-CZ" altLang="cs-CZ" sz="2400" dirty="0"/>
          </a:p>
        </p:txBody>
      </p:sp>
    </p:spTree>
    <p:extLst>
      <p:ext uri="{BB962C8B-B14F-4D97-AF65-F5344CB8AC3E}">
        <p14:creationId xmlns:p14="http://schemas.microsoft.com/office/powerpoint/2010/main" val="3166472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Oscillometric</a:t>
            </a:r>
            <a:r>
              <a:rPr lang="cs-CZ" dirty="0"/>
              <a:t> </a:t>
            </a:r>
            <a:r>
              <a:rPr lang="cs-CZ" dirty="0" err="1"/>
              <a:t>method</a:t>
            </a:r>
            <a:endParaRPr lang="cs-CZ" dirty="0"/>
          </a:p>
        </p:txBody>
      </p:sp>
      <p:sp>
        <p:nvSpPr>
          <p:cNvPr id="3" name="Zástupný symbol pro obsah 2"/>
          <p:cNvSpPr>
            <a:spLocks noGrp="1"/>
          </p:cNvSpPr>
          <p:nvPr>
            <p:ph idx="1"/>
          </p:nvPr>
        </p:nvSpPr>
        <p:spPr/>
        <p:txBody>
          <a:bodyPr>
            <a:normAutofit fontScale="92500"/>
          </a:bodyPr>
          <a:lstStyle/>
          <a:p>
            <a:r>
              <a:rPr lang="cs-CZ" dirty="0" err="1"/>
              <a:t>Author</a:t>
            </a:r>
            <a:r>
              <a:rPr lang="cs-CZ" dirty="0"/>
              <a:t>: Mr. </a:t>
            </a:r>
            <a:r>
              <a:rPr lang="cs-CZ" dirty="0" err="1"/>
              <a:t>Marey</a:t>
            </a:r>
            <a:r>
              <a:rPr lang="cs-CZ" dirty="0"/>
              <a:t> – </a:t>
            </a:r>
            <a:r>
              <a:rPr lang="cs-CZ" dirty="0" err="1"/>
              <a:t>the</a:t>
            </a:r>
            <a:r>
              <a:rPr lang="cs-CZ" dirty="0"/>
              <a:t> </a:t>
            </a:r>
            <a:r>
              <a:rPr lang="cs-CZ" dirty="0" err="1"/>
              <a:t>first</a:t>
            </a:r>
            <a:r>
              <a:rPr lang="cs-CZ" dirty="0"/>
              <a:t> </a:t>
            </a:r>
            <a:r>
              <a:rPr lang="cs-CZ" dirty="0" err="1"/>
              <a:t>describe</a:t>
            </a:r>
            <a:r>
              <a:rPr lang="cs-CZ" dirty="0"/>
              <a:t> on 1876</a:t>
            </a:r>
          </a:p>
          <a:p>
            <a:r>
              <a:rPr lang="en-US" dirty="0"/>
              <a:t>It has been repeatedly demonstrated that the oscillation </a:t>
            </a:r>
            <a:r>
              <a:rPr lang="cs-CZ" dirty="0" err="1"/>
              <a:t>of</a:t>
            </a:r>
            <a:r>
              <a:rPr lang="cs-CZ" dirty="0"/>
              <a:t> BP</a:t>
            </a:r>
            <a:r>
              <a:rPr lang="en-US" dirty="0"/>
              <a:t> in the </a:t>
            </a:r>
            <a:r>
              <a:rPr lang="en-US" dirty="0" err="1"/>
              <a:t>sphygmomanometric</a:t>
            </a:r>
            <a:r>
              <a:rPr lang="en-US" dirty="0"/>
              <a:t> cuff is measured during its gradual discharge - </a:t>
            </a:r>
            <a:r>
              <a:rPr lang="en-US" b="1" dirty="0"/>
              <a:t>the point of maximum oscillation corresponds to the mean arterial pressure measured invasively</a:t>
            </a:r>
            <a:endParaRPr lang="cs-CZ" b="1" dirty="0"/>
          </a:p>
          <a:p>
            <a:r>
              <a:rPr lang="en-US" dirty="0"/>
              <a:t>Oscillations begin approximately around systolic pressure values and continue after d</a:t>
            </a:r>
            <a:r>
              <a:rPr lang="cs-CZ" dirty="0" err="1"/>
              <a:t>eflation</a:t>
            </a:r>
            <a:r>
              <a:rPr lang="cs-CZ" dirty="0"/>
              <a:t> </a:t>
            </a:r>
            <a:r>
              <a:rPr lang="cs-CZ" dirty="0" err="1"/>
              <a:t>of</a:t>
            </a:r>
            <a:r>
              <a:rPr lang="cs-CZ" dirty="0"/>
              <a:t> </a:t>
            </a:r>
            <a:r>
              <a:rPr lang="cs-CZ" dirty="0" err="1"/>
              <a:t>the</a:t>
            </a:r>
            <a:r>
              <a:rPr lang="cs-CZ" dirty="0"/>
              <a:t> </a:t>
            </a:r>
            <a:r>
              <a:rPr lang="cs-CZ" dirty="0" err="1"/>
              <a:t>cuff</a:t>
            </a:r>
            <a:r>
              <a:rPr lang="en-US" dirty="0"/>
              <a:t> = </a:t>
            </a:r>
            <a:r>
              <a:rPr lang="en-US" b="1" dirty="0"/>
              <a:t>both systolic and diastolic pressure is estimated only indirectly based on empirical derived algorithms</a:t>
            </a:r>
            <a:endParaRPr lang="cs-CZ" b="1" dirty="0"/>
          </a:p>
          <a:p>
            <a:pPr lvl="1"/>
            <a:r>
              <a:rPr lang="cs-CZ" u="sng" dirty="0" err="1"/>
              <a:t>Advantage</a:t>
            </a:r>
            <a:r>
              <a:rPr lang="cs-CZ" u="sng" dirty="0"/>
              <a:t>: </a:t>
            </a:r>
            <a:r>
              <a:rPr lang="en-US" dirty="0"/>
              <a:t>Less susceptible to external noise</a:t>
            </a:r>
            <a:br>
              <a:rPr lang="en-US" dirty="0"/>
            </a:br>
            <a:r>
              <a:rPr lang="en-US" u="sng" dirty="0"/>
              <a:t>Disadvantage</a:t>
            </a:r>
            <a:r>
              <a:rPr lang="cs-CZ" u="sng" dirty="0"/>
              <a:t>:</a:t>
            </a:r>
            <a:r>
              <a:rPr lang="en-US" dirty="0"/>
              <a:t> definitely unreliability in physical activity - distortion by motion artifacts + susceptible to low-frequency mechanical vibrations</a:t>
            </a:r>
            <a:endParaRPr lang="cs-CZ" dirty="0"/>
          </a:p>
        </p:txBody>
      </p:sp>
    </p:spTree>
    <p:extLst>
      <p:ext uri="{BB962C8B-B14F-4D97-AF65-F5344CB8AC3E}">
        <p14:creationId xmlns:p14="http://schemas.microsoft.com/office/powerpoint/2010/main" val="2710219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Ultrasound</a:t>
            </a:r>
            <a:r>
              <a:rPr lang="cs-CZ" dirty="0"/>
              <a:t> </a:t>
            </a:r>
            <a:r>
              <a:rPr lang="cs-CZ" dirty="0" err="1"/>
              <a:t>method</a:t>
            </a:r>
            <a:endParaRPr lang="cs-CZ" dirty="0"/>
          </a:p>
        </p:txBody>
      </p:sp>
      <p:sp>
        <p:nvSpPr>
          <p:cNvPr id="3" name="Zástupný symbol pro obsah 2"/>
          <p:cNvSpPr>
            <a:spLocks noGrp="1"/>
          </p:cNvSpPr>
          <p:nvPr>
            <p:ph idx="1"/>
          </p:nvPr>
        </p:nvSpPr>
        <p:spPr/>
        <p:txBody>
          <a:bodyPr>
            <a:normAutofit/>
          </a:bodyPr>
          <a:lstStyle/>
          <a:p>
            <a:r>
              <a:rPr lang="en-US" dirty="0"/>
              <a:t>The device includes an ultrasonic vibration generator and an ultrasonic sensor - placement via the brachial artery and under the </a:t>
            </a:r>
            <a:r>
              <a:rPr lang="en-US" dirty="0" err="1"/>
              <a:t>sphygmomanometric</a:t>
            </a:r>
            <a:r>
              <a:rPr lang="en-US" dirty="0"/>
              <a:t> cuff</a:t>
            </a:r>
            <a:br>
              <a:rPr lang="en-US" dirty="0"/>
            </a:br>
            <a:r>
              <a:rPr lang="en-US" dirty="0"/>
              <a:t>When </a:t>
            </a:r>
            <a:r>
              <a:rPr lang="cs-CZ" dirty="0" err="1"/>
              <a:t>deflate</a:t>
            </a:r>
            <a:r>
              <a:rPr lang="en-US" dirty="0"/>
              <a:t> the cuff, it induces a systolic movement of the </a:t>
            </a:r>
            <a:r>
              <a:rPr lang="cs-CZ" dirty="0" err="1"/>
              <a:t>arterial</a:t>
            </a:r>
            <a:r>
              <a:rPr lang="en-US" dirty="0"/>
              <a:t> wall that causes the Doppler phase shift in the transmitted </a:t>
            </a:r>
            <a:r>
              <a:rPr lang="cs-CZ" dirty="0" err="1"/>
              <a:t>ultrasound</a:t>
            </a:r>
            <a:r>
              <a:rPr lang="en-US" dirty="0"/>
              <a:t> signal; </a:t>
            </a:r>
            <a:r>
              <a:rPr lang="en-US" dirty="0" err="1"/>
              <a:t>dias</a:t>
            </a:r>
            <a:r>
              <a:rPr lang="cs-CZ" dirty="0"/>
              <a:t>to</a:t>
            </a:r>
            <a:r>
              <a:rPr lang="en-US" dirty="0" err="1"/>
              <a:t>lic</a:t>
            </a:r>
            <a:r>
              <a:rPr lang="en-US" dirty="0"/>
              <a:t> </a:t>
            </a:r>
            <a:r>
              <a:rPr lang="cs-CZ" dirty="0"/>
              <a:t> BP</a:t>
            </a:r>
            <a:r>
              <a:rPr lang="en-US" dirty="0"/>
              <a:t> is </a:t>
            </a:r>
            <a:r>
              <a:rPr lang="cs-CZ" dirty="0" err="1"/>
              <a:t>calculated</a:t>
            </a:r>
            <a:r>
              <a:rPr lang="en-US" dirty="0"/>
              <a:t> by a significant reduction in arterial wall motions</a:t>
            </a:r>
            <a:br>
              <a:rPr lang="en-US" dirty="0"/>
            </a:br>
            <a:endParaRPr lang="cs-CZ" dirty="0"/>
          </a:p>
          <a:p>
            <a:r>
              <a:rPr lang="cs-CZ" dirty="0" err="1"/>
              <a:t>Other</a:t>
            </a:r>
            <a:r>
              <a:rPr lang="cs-CZ" dirty="0"/>
              <a:t> </a:t>
            </a:r>
            <a:r>
              <a:rPr lang="en-US" dirty="0"/>
              <a:t>variant: systolic </a:t>
            </a:r>
            <a:r>
              <a:rPr lang="cs-CZ" dirty="0"/>
              <a:t>BP</a:t>
            </a:r>
            <a:r>
              <a:rPr lang="en-US" dirty="0"/>
              <a:t> based on blood flow detection - in newborns and </a:t>
            </a:r>
            <a:r>
              <a:rPr lang="cs-CZ" dirty="0" err="1"/>
              <a:t>small</a:t>
            </a:r>
            <a:r>
              <a:rPr lang="cs-CZ" dirty="0"/>
              <a:t> </a:t>
            </a:r>
            <a:r>
              <a:rPr lang="en-US" dirty="0"/>
              <a:t>children</a:t>
            </a:r>
            <a:endParaRPr lang="cs-CZ" dirty="0"/>
          </a:p>
        </p:txBody>
      </p:sp>
    </p:spTree>
    <p:extLst>
      <p:ext uri="{BB962C8B-B14F-4D97-AF65-F5344CB8AC3E}">
        <p14:creationId xmlns:p14="http://schemas.microsoft.com/office/powerpoint/2010/main" val="908525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Digital </a:t>
            </a:r>
            <a:r>
              <a:rPr lang="cs-CZ" dirty="0" err="1"/>
              <a:t>photoplethysmography</a:t>
            </a:r>
            <a:endParaRPr lang="cs-CZ" dirty="0"/>
          </a:p>
        </p:txBody>
      </p:sp>
      <p:sp>
        <p:nvSpPr>
          <p:cNvPr id="3" name="Zástupný symbol pro obsah 2"/>
          <p:cNvSpPr>
            <a:spLocks noGrp="1"/>
          </p:cNvSpPr>
          <p:nvPr>
            <p:ph idx="1"/>
          </p:nvPr>
        </p:nvSpPr>
        <p:spPr/>
        <p:txBody>
          <a:bodyPr>
            <a:normAutofit/>
          </a:bodyPr>
          <a:lstStyle/>
          <a:p>
            <a:r>
              <a:rPr lang="cs-CZ" dirty="0" err="1"/>
              <a:t>Continuously</a:t>
            </a:r>
            <a:r>
              <a:rPr lang="cs-CZ" dirty="0"/>
              <a:t> </a:t>
            </a:r>
            <a:r>
              <a:rPr lang="cs-CZ" dirty="0" err="1"/>
              <a:t>blood</a:t>
            </a:r>
            <a:r>
              <a:rPr lang="cs-CZ" dirty="0"/>
              <a:t> </a:t>
            </a:r>
            <a:r>
              <a:rPr lang="cs-CZ" dirty="0" err="1"/>
              <a:t>pressure</a:t>
            </a:r>
            <a:r>
              <a:rPr lang="cs-CZ" dirty="0"/>
              <a:t> </a:t>
            </a:r>
            <a:r>
              <a:rPr lang="cs-CZ" dirty="0" err="1"/>
              <a:t>measurement</a:t>
            </a:r>
            <a:r>
              <a:rPr lang="cs-CZ" dirty="0"/>
              <a:t>  - „beat to beat“ – </a:t>
            </a:r>
            <a:r>
              <a:rPr lang="cs-CZ" dirty="0" err="1"/>
              <a:t>from</a:t>
            </a:r>
            <a:r>
              <a:rPr lang="cs-CZ" dirty="0"/>
              <a:t> </a:t>
            </a:r>
            <a:r>
              <a:rPr lang="cs-CZ" dirty="0" err="1"/>
              <a:t>digital</a:t>
            </a:r>
            <a:r>
              <a:rPr lang="cs-CZ" dirty="0"/>
              <a:t> </a:t>
            </a:r>
            <a:r>
              <a:rPr lang="cs-CZ" dirty="0" err="1"/>
              <a:t>artery</a:t>
            </a:r>
            <a:endParaRPr lang="cs-CZ" dirty="0"/>
          </a:p>
          <a:p>
            <a:endParaRPr lang="cs-CZ" dirty="0"/>
          </a:p>
          <a:p>
            <a:r>
              <a:rPr lang="cs-CZ" dirty="0"/>
              <a:t>Profesor Jan Peňáz – Department </a:t>
            </a:r>
            <a:r>
              <a:rPr lang="cs-CZ" dirty="0" err="1"/>
              <a:t>of</a:t>
            </a:r>
            <a:r>
              <a:rPr lang="cs-CZ" dirty="0"/>
              <a:t> </a:t>
            </a:r>
            <a:r>
              <a:rPr lang="cs-CZ" dirty="0" err="1"/>
              <a:t>Physiology</a:t>
            </a:r>
            <a:r>
              <a:rPr lang="cs-CZ" dirty="0"/>
              <a:t> – Masaryk university in Brno - patent 1969</a:t>
            </a:r>
          </a:p>
          <a:p>
            <a:endParaRPr lang="cs-CZ" dirty="0"/>
          </a:p>
          <a:p>
            <a:r>
              <a:rPr lang="cs-CZ" dirty="0" err="1"/>
              <a:t>Disadvantage</a:t>
            </a:r>
            <a:r>
              <a:rPr lang="cs-CZ" dirty="0"/>
              <a:t>: </a:t>
            </a:r>
            <a:r>
              <a:rPr lang="en-US" dirty="0"/>
              <a:t>can not be used in conditions with peripheral vasoconstriction (shock states, </a:t>
            </a:r>
            <a:r>
              <a:rPr lang="en-US" dirty="0" err="1"/>
              <a:t>vasoneurosis</a:t>
            </a:r>
            <a:r>
              <a:rPr lang="en-US" dirty="0"/>
              <a:t>, diabetic </a:t>
            </a:r>
            <a:r>
              <a:rPr lang="en-US" dirty="0" err="1"/>
              <a:t>angiopathy</a:t>
            </a:r>
            <a:r>
              <a:rPr lang="en-US" dirty="0"/>
              <a:t>)</a:t>
            </a:r>
            <a:endParaRPr lang="cs-CZ" dirty="0"/>
          </a:p>
        </p:txBody>
      </p:sp>
    </p:spTree>
    <p:extLst>
      <p:ext uri="{BB962C8B-B14F-4D97-AF65-F5344CB8AC3E}">
        <p14:creationId xmlns:p14="http://schemas.microsoft.com/office/powerpoint/2010/main" val="298001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620713"/>
            <a:ext cx="6769100"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5386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1827556" y="906721"/>
            <a:ext cx="8229600" cy="5722937"/>
          </a:xfrm>
        </p:spPr>
        <p:txBody>
          <a:bodyPr/>
          <a:lstStyle/>
          <a:p>
            <a:pPr eaLnBrk="1" hangingPunct="1"/>
            <a:r>
              <a:rPr lang="cs-CZ" altLang="cs-CZ" dirty="0" err="1"/>
              <a:t>We</a:t>
            </a:r>
            <a:r>
              <a:rPr lang="cs-CZ" altLang="cs-CZ" dirty="0"/>
              <a:t> </a:t>
            </a:r>
            <a:r>
              <a:rPr lang="cs-CZ" altLang="cs-CZ" dirty="0" err="1"/>
              <a:t>need</a:t>
            </a:r>
            <a:r>
              <a:rPr lang="cs-CZ" altLang="cs-CZ" dirty="0"/>
              <a:t> </a:t>
            </a:r>
            <a:r>
              <a:rPr lang="cs-CZ" altLang="cs-CZ" dirty="0" err="1"/>
              <a:t>than</a:t>
            </a:r>
            <a:r>
              <a:rPr lang="cs-CZ" altLang="cs-CZ" dirty="0"/>
              <a:t> </a:t>
            </a:r>
            <a:r>
              <a:rPr lang="cs-CZ" altLang="cs-CZ" b="1" dirty="0" err="1"/>
              <a:t>pressure</a:t>
            </a:r>
            <a:r>
              <a:rPr lang="cs-CZ" altLang="cs-CZ" b="1" dirty="0"/>
              <a:t> in </a:t>
            </a:r>
            <a:r>
              <a:rPr lang="cs-CZ" altLang="cs-CZ" b="1" dirty="0" err="1"/>
              <a:t>the</a:t>
            </a:r>
            <a:r>
              <a:rPr lang="cs-CZ" altLang="cs-CZ" b="1" dirty="0"/>
              <a:t> </a:t>
            </a:r>
            <a:r>
              <a:rPr lang="cs-CZ" altLang="cs-CZ" b="1" dirty="0" err="1"/>
              <a:t>cuff</a:t>
            </a:r>
            <a:r>
              <a:rPr lang="cs-CZ" altLang="cs-CZ" b="1" dirty="0"/>
              <a:t> </a:t>
            </a:r>
            <a:r>
              <a:rPr lang="cs-CZ" altLang="cs-CZ" b="1" dirty="0" err="1"/>
              <a:t>corresponded</a:t>
            </a:r>
            <a:r>
              <a:rPr lang="cs-CZ" altLang="cs-CZ" b="1" dirty="0"/>
              <a:t> to </a:t>
            </a:r>
            <a:r>
              <a:rPr lang="cs-CZ" altLang="cs-CZ" b="1" dirty="0" err="1"/>
              <a:t>the</a:t>
            </a:r>
            <a:r>
              <a:rPr lang="cs-CZ" altLang="cs-CZ" b="1" dirty="0"/>
              <a:t> </a:t>
            </a:r>
            <a:r>
              <a:rPr lang="cs-CZ" altLang="cs-CZ" b="1" dirty="0" err="1"/>
              <a:t>pressure</a:t>
            </a:r>
            <a:r>
              <a:rPr lang="cs-CZ" altLang="cs-CZ" b="1" dirty="0"/>
              <a:t> </a:t>
            </a:r>
            <a:r>
              <a:rPr lang="cs-CZ" altLang="cs-CZ" b="1" dirty="0" err="1"/>
              <a:t>of</a:t>
            </a:r>
            <a:r>
              <a:rPr lang="cs-CZ" altLang="cs-CZ" b="1" dirty="0"/>
              <a:t> </a:t>
            </a:r>
            <a:r>
              <a:rPr lang="cs-CZ" altLang="cs-CZ" b="1" dirty="0" err="1"/>
              <a:t>the</a:t>
            </a:r>
            <a:r>
              <a:rPr lang="cs-CZ" altLang="cs-CZ" b="1" dirty="0"/>
              <a:t> </a:t>
            </a:r>
            <a:r>
              <a:rPr lang="cs-CZ" altLang="cs-CZ" b="1" dirty="0" err="1"/>
              <a:t>digital</a:t>
            </a:r>
            <a:r>
              <a:rPr lang="cs-CZ" altLang="cs-CZ" b="1" dirty="0"/>
              <a:t> </a:t>
            </a:r>
            <a:r>
              <a:rPr lang="cs-CZ" altLang="cs-CZ" b="1" dirty="0" err="1"/>
              <a:t>artery</a:t>
            </a:r>
            <a:endParaRPr lang="cs-CZ" altLang="cs-CZ" b="1" dirty="0"/>
          </a:p>
          <a:p>
            <a:pPr eaLnBrk="1" hangingPunct="1"/>
            <a:r>
              <a:rPr lang="cs-CZ" altLang="cs-CZ" b="1" dirty="0" err="1">
                <a:solidFill>
                  <a:srgbClr val="FF0000"/>
                </a:solidFill>
              </a:rPr>
              <a:t>Method</a:t>
            </a:r>
            <a:r>
              <a:rPr lang="cs-CZ" altLang="cs-CZ" b="1" dirty="0">
                <a:solidFill>
                  <a:srgbClr val="FF0000"/>
                </a:solidFill>
              </a:rPr>
              <a:t>: </a:t>
            </a:r>
            <a:r>
              <a:rPr lang="cs-CZ" altLang="cs-CZ" b="1" dirty="0" err="1">
                <a:solidFill>
                  <a:srgbClr val="FF0000"/>
                </a:solidFill>
              </a:rPr>
              <a:t>photopletysmography</a:t>
            </a:r>
            <a:endParaRPr lang="cs-CZ" altLang="cs-CZ" b="1" dirty="0">
              <a:solidFill>
                <a:srgbClr val="FF0000"/>
              </a:solidFill>
            </a:endParaRPr>
          </a:p>
          <a:p>
            <a:pPr eaLnBrk="1" hangingPunct="1"/>
            <a:r>
              <a:rPr lang="cs-CZ" altLang="cs-CZ" sz="2000" dirty="0" err="1"/>
              <a:t>Recorded</a:t>
            </a:r>
            <a:r>
              <a:rPr lang="cs-CZ" altLang="cs-CZ" sz="2000" dirty="0"/>
              <a:t> </a:t>
            </a:r>
            <a:r>
              <a:rPr lang="cs-CZ" altLang="cs-CZ" sz="2000" dirty="0" err="1"/>
              <a:t>photoelectric</a:t>
            </a:r>
            <a:r>
              <a:rPr lang="cs-CZ" altLang="cs-CZ" sz="2000" dirty="0"/>
              <a:t> </a:t>
            </a:r>
            <a:r>
              <a:rPr lang="cs-CZ" altLang="cs-CZ" sz="2000" dirty="0" err="1"/>
              <a:t>plethysmogram</a:t>
            </a:r>
            <a:endParaRPr lang="cs-CZ" altLang="cs-CZ" sz="2000" dirty="0"/>
          </a:p>
          <a:p>
            <a:pPr eaLnBrk="1" hangingPunct="1"/>
            <a:r>
              <a:rPr lang="cs-CZ" altLang="cs-CZ" dirty="0" err="1"/>
              <a:t>The</a:t>
            </a:r>
            <a:r>
              <a:rPr lang="cs-CZ" altLang="cs-CZ" dirty="0"/>
              <a:t> </a:t>
            </a:r>
            <a:r>
              <a:rPr lang="cs-CZ" altLang="cs-CZ" dirty="0" err="1"/>
              <a:t>new</a:t>
            </a:r>
            <a:r>
              <a:rPr lang="cs-CZ" altLang="cs-CZ" dirty="0"/>
              <a:t> term: </a:t>
            </a:r>
            <a:r>
              <a:rPr lang="cs-CZ" altLang="cs-CZ" b="1" dirty="0" err="1">
                <a:solidFill>
                  <a:srgbClr val="FF0000"/>
                </a:solidFill>
              </a:rPr>
              <a:t>Transmural</a:t>
            </a:r>
            <a:r>
              <a:rPr lang="cs-CZ" altLang="cs-CZ" b="1" dirty="0">
                <a:solidFill>
                  <a:srgbClr val="FF0000"/>
                </a:solidFill>
              </a:rPr>
              <a:t> </a:t>
            </a:r>
            <a:r>
              <a:rPr lang="cs-CZ" altLang="cs-CZ" b="1" dirty="0" err="1">
                <a:solidFill>
                  <a:srgbClr val="FF0000"/>
                </a:solidFill>
              </a:rPr>
              <a:t>pressure</a:t>
            </a:r>
            <a:r>
              <a:rPr lang="cs-CZ" altLang="cs-CZ" b="1" dirty="0">
                <a:solidFill>
                  <a:srgbClr val="FF0000"/>
                </a:solidFill>
              </a:rPr>
              <a:t> </a:t>
            </a:r>
            <a:r>
              <a:rPr lang="cs-CZ" altLang="cs-CZ" dirty="0"/>
              <a:t>– </a:t>
            </a:r>
            <a:r>
              <a:rPr lang="cs-CZ" altLang="cs-CZ" dirty="0" err="1"/>
              <a:t>Pt</a:t>
            </a:r>
            <a:r>
              <a:rPr lang="cs-CZ" altLang="cs-CZ" dirty="0"/>
              <a:t> </a:t>
            </a:r>
            <a:r>
              <a:rPr lang="cs-CZ" altLang="cs-CZ" sz="2000" dirty="0"/>
              <a:t>(</a:t>
            </a:r>
            <a:r>
              <a:rPr lang="cs-CZ" altLang="cs-CZ" sz="2000" dirty="0" err="1"/>
              <a:t>the</a:t>
            </a:r>
            <a:r>
              <a:rPr lang="cs-CZ" altLang="cs-CZ" sz="2000" dirty="0"/>
              <a:t> </a:t>
            </a:r>
            <a:r>
              <a:rPr lang="cs-CZ" altLang="cs-CZ" sz="2000" dirty="0" err="1"/>
              <a:t>pressure</a:t>
            </a:r>
            <a:r>
              <a:rPr lang="cs-CZ" altLang="cs-CZ" sz="2000" dirty="0"/>
              <a:t> </a:t>
            </a:r>
            <a:r>
              <a:rPr lang="cs-CZ" altLang="cs-CZ" sz="2000" dirty="0" err="1"/>
              <a:t>across</a:t>
            </a:r>
            <a:r>
              <a:rPr lang="cs-CZ" altLang="cs-CZ" sz="2000" dirty="0"/>
              <a:t> </a:t>
            </a:r>
            <a:r>
              <a:rPr lang="cs-CZ" altLang="cs-CZ" sz="2000" dirty="0" err="1"/>
              <a:t>the</a:t>
            </a:r>
            <a:r>
              <a:rPr lang="cs-CZ" altLang="cs-CZ" sz="2000" dirty="0"/>
              <a:t> </a:t>
            </a:r>
            <a:r>
              <a:rPr lang="cs-CZ" altLang="cs-CZ" sz="2000" dirty="0" err="1"/>
              <a:t>wall</a:t>
            </a:r>
            <a:r>
              <a:rPr lang="cs-CZ" altLang="cs-CZ" sz="2000" dirty="0"/>
              <a:t> </a:t>
            </a:r>
            <a:r>
              <a:rPr lang="cs-CZ" altLang="cs-CZ" sz="2000" dirty="0" err="1"/>
              <a:t>of</a:t>
            </a:r>
            <a:r>
              <a:rPr lang="cs-CZ" altLang="cs-CZ" sz="2000" dirty="0"/>
              <a:t> </a:t>
            </a:r>
            <a:r>
              <a:rPr lang="cs-CZ" altLang="cs-CZ" sz="2000" dirty="0" err="1"/>
              <a:t>the</a:t>
            </a:r>
            <a:r>
              <a:rPr lang="cs-CZ" altLang="cs-CZ" sz="2000" dirty="0"/>
              <a:t> </a:t>
            </a:r>
            <a:r>
              <a:rPr lang="cs-CZ" altLang="cs-CZ" sz="2000" dirty="0" err="1"/>
              <a:t>artery</a:t>
            </a:r>
            <a:r>
              <a:rPr lang="cs-CZ" altLang="cs-CZ" sz="2000" dirty="0"/>
              <a:t>)</a:t>
            </a:r>
          </a:p>
          <a:p>
            <a:pPr eaLnBrk="1" hangingPunct="1"/>
            <a:r>
              <a:rPr lang="cs-CZ" altLang="cs-CZ" dirty="0"/>
              <a:t>BP (</a:t>
            </a:r>
            <a:r>
              <a:rPr lang="cs-CZ" altLang="cs-CZ" dirty="0" err="1"/>
              <a:t>blood</a:t>
            </a:r>
            <a:r>
              <a:rPr lang="cs-CZ" altLang="cs-CZ" dirty="0"/>
              <a:t> </a:t>
            </a:r>
            <a:r>
              <a:rPr lang="cs-CZ" altLang="cs-CZ" dirty="0" err="1"/>
              <a:t>pressure</a:t>
            </a:r>
            <a:r>
              <a:rPr lang="cs-CZ" altLang="cs-CZ" dirty="0"/>
              <a:t> </a:t>
            </a:r>
            <a:r>
              <a:rPr lang="cs-CZ" altLang="cs-CZ" dirty="0" err="1"/>
              <a:t>inside</a:t>
            </a:r>
            <a:r>
              <a:rPr lang="cs-CZ" altLang="cs-CZ" dirty="0"/>
              <a:t> </a:t>
            </a:r>
            <a:r>
              <a:rPr lang="cs-CZ" altLang="cs-CZ" dirty="0" err="1"/>
              <a:t>artery</a:t>
            </a:r>
            <a:r>
              <a:rPr lang="cs-CZ" altLang="cs-CZ" dirty="0"/>
              <a:t>), </a:t>
            </a:r>
            <a:r>
              <a:rPr lang="cs-CZ" altLang="cs-CZ" dirty="0" err="1"/>
              <a:t>Pc</a:t>
            </a:r>
            <a:r>
              <a:rPr lang="cs-CZ" altLang="cs-CZ" dirty="0"/>
              <a:t> (</a:t>
            </a:r>
            <a:r>
              <a:rPr lang="cs-CZ" altLang="cs-CZ" dirty="0" err="1"/>
              <a:t>pressure</a:t>
            </a:r>
            <a:r>
              <a:rPr lang="cs-CZ" altLang="cs-CZ" dirty="0"/>
              <a:t> in </a:t>
            </a:r>
            <a:r>
              <a:rPr lang="cs-CZ" altLang="cs-CZ" dirty="0" err="1"/>
              <a:t>cuff</a:t>
            </a:r>
            <a:r>
              <a:rPr lang="cs-CZ" altLang="cs-CZ" dirty="0"/>
              <a:t>), </a:t>
            </a:r>
            <a:r>
              <a:rPr lang="cs-CZ" altLang="cs-CZ" dirty="0" err="1"/>
              <a:t>Pt</a:t>
            </a:r>
            <a:r>
              <a:rPr lang="cs-CZ" altLang="cs-CZ" dirty="0"/>
              <a:t> (</a:t>
            </a:r>
            <a:r>
              <a:rPr lang="cs-CZ" altLang="cs-CZ" dirty="0" err="1"/>
              <a:t>transmural</a:t>
            </a:r>
            <a:r>
              <a:rPr lang="cs-CZ" altLang="cs-CZ" dirty="0"/>
              <a:t> </a:t>
            </a:r>
            <a:r>
              <a:rPr lang="cs-CZ" altLang="cs-CZ" dirty="0" err="1"/>
              <a:t>pressure</a:t>
            </a:r>
            <a:r>
              <a:rPr lang="cs-CZ" altLang="cs-CZ" dirty="0"/>
              <a:t>)</a:t>
            </a:r>
          </a:p>
          <a:p>
            <a:pPr eaLnBrk="1" hangingPunct="1"/>
            <a:r>
              <a:rPr lang="cs-CZ" altLang="cs-CZ" dirty="0" err="1"/>
              <a:t>We</a:t>
            </a:r>
            <a:r>
              <a:rPr lang="cs-CZ" altLang="cs-CZ" dirty="0"/>
              <a:t> </a:t>
            </a:r>
            <a:r>
              <a:rPr lang="cs-CZ" altLang="cs-CZ" dirty="0" err="1"/>
              <a:t>estimated</a:t>
            </a:r>
            <a:r>
              <a:rPr lang="cs-CZ" altLang="cs-CZ" dirty="0"/>
              <a:t>: </a:t>
            </a:r>
            <a:r>
              <a:rPr lang="cs-CZ" altLang="cs-CZ" b="1" dirty="0">
                <a:solidFill>
                  <a:srgbClr val="FF0000"/>
                </a:solidFill>
              </a:rPr>
              <a:t>BP=</a:t>
            </a:r>
            <a:r>
              <a:rPr lang="cs-CZ" altLang="cs-CZ" b="1" dirty="0" err="1">
                <a:solidFill>
                  <a:srgbClr val="FF0000"/>
                </a:solidFill>
              </a:rPr>
              <a:t>Pc</a:t>
            </a:r>
            <a:r>
              <a:rPr lang="cs-CZ" altLang="cs-CZ" b="1" dirty="0">
                <a:solidFill>
                  <a:srgbClr val="FF0000"/>
                </a:solidFill>
              </a:rPr>
              <a:t> ….</a:t>
            </a:r>
            <a:r>
              <a:rPr lang="cs-CZ" altLang="cs-CZ" b="1" dirty="0" err="1">
                <a:solidFill>
                  <a:srgbClr val="FF0000"/>
                </a:solidFill>
              </a:rPr>
              <a:t>Pt</a:t>
            </a:r>
            <a:r>
              <a:rPr lang="cs-CZ" altLang="cs-CZ" b="1" dirty="0">
                <a:solidFill>
                  <a:srgbClr val="FF0000"/>
                </a:solidFill>
              </a:rPr>
              <a:t>=0 …..</a:t>
            </a:r>
            <a:r>
              <a:rPr lang="cs-CZ" altLang="cs-CZ" sz="2000" dirty="0" err="1"/>
              <a:t>photoplethysmogram</a:t>
            </a:r>
            <a:r>
              <a:rPr lang="cs-CZ" altLang="cs-CZ" sz="2000" dirty="0"/>
              <a:t> </a:t>
            </a:r>
            <a:r>
              <a:rPr lang="cs-CZ" altLang="cs-CZ" sz="2000" dirty="0" err="1"/>
              <a:t>registered</a:t>
            </a:r>
            <a:r>
              <a:rPr lang="cs-CZ" altLang="cs-CZ" sz="2000" dirty="0"/>
              <a:t> </a:t>
            </a:r>
            <a:r>
              <a:rPr lang="cs-CZ" altLang="cs-CZ" sz="2000" dirty="0" err="1"/>
              <a:t>the</a:t>
            </a:r>
            <a:r>
              <a:rPr lang="cs-CZ" altLang="cs-CZ" sz="2000" dirty="0"/>
              <a:t> </a:t>
            </a:r>
            <a:r>
              <a:rPr lang="cs-CZ" altLang="cs-CZ" sz="2000" dirty="0" err="1"/>
              <a:t>highest</a:t>
            </a:r>
            <a:r>
              <a:rPr lang="cs-CZ" altLang="cs-CZ" sz="2000" dirty="0"/>
              <a:t> </a:t>
            </a:r>
            <a:r>
              <a:rPr lang="cs-CZ" altLang="cs-CZ" sz="2000" dirty="0" err="1"/>
              <a:t>amplitude</a:t>
            </a:r>
            <a:r>
              <a:rPr lang="cs-CZ" altLang="cs-CZ" sz="2000" dirty="0"/>
              <a:t> </a:t>
            </a:r>
            <a:r>
              <a:rPr lang="cs-CZ" altLang="cs-CZ" sz="2000" dirty="0" err="1"/>
              <a:t>of</a:t>
            </a:r>
            <a:r>
              <a:rPr lang="cs-CZ" altLang="cs-CZ" sz="2000" dirty="0"/>
              <a:t> </a:t>
            </a:r>
            <a:r>
              <a:rPr lang="cs-CZ" altLang="cs-CZ" sz="2000" dirty="0" err="1"/>
              <a:t>oscilation</a:t>
            </a:r>
            <a:r>
              <a:rPr lang="cs-CZ" altLang="cs-CZ" sz="2000" dirty="0"/>
              <a:t> </a:t>
            </a:r>
          </a:p>
          <a:p>
            <a:pPr eaLnBrk="1" hangingPunct="1"/>
            <a:r>
              <a:rPr lang="cs-CZ" altLang="cs-CZ" dirty="0">
                <a:solidFill>
                  <a:srgbClr val="FF0000"/>
                </a:solidFill>
              </a:rPr>
              <a:t>Step by step </a:t>
            </a:r>
            <a:r>
              <a:rPr lang="cs-CZ" altLang="cs-CZ" dirty="0" err="1"/>
              <a:t>increase</a:t>
            </a:r>
            <a:r>
              <a:rPr lang="cs-CZ" altLang="cs-CZ" dirty="0"/>
              <a:t> </a:t>
            </a:r>
            <a:r>
              <a:rPr lang="cs-CZ" altLang="cs-CZ" dirty="0" err="1"/>
              <a:t>of</a:t>
            </a:r>
            <a:r>
              <a:rPr lang="cs-CZ" altLang="cs-CZ" dirty="0"/>
              <a:t> </a:t>
            </a:r>
            <a:r>
              <a:rPr lang="cs-CZ" altLang="cs-CZ" dirty="0" err="1"/>
              <a:t>Pc</a:t>
            </a:r>
            <a:r>
              <a:rPr lang="cs-CZ" altLang="cs-CZ" dirty="0"/>
              <a:t>, in </a:t>
            </a:r>
            <a:r>
              <a:rPr lang="cs-CZ" altLang="cs-CZ" dirty="0" err="1"/>
              <a:t>the</a:t>
            </a:r>
            <a:r>
              <a:rPr lang="cs-CZ" altLang="cs-CZ" dirty="0"/>
              <a:t> moment </a:t>
            </a:r>
            <a:r>
              <a:rPr lang="cs-CZ" altLang="cs-CZ" dirty="0" err="1"/>
              <a:t>of</a:t>
            </a:r>
            <a:r>
              <a:rPr lang="cs-CZ" altLang="cs-CZ" dirty="0"/>
              <a:t> </a:t>
            </a:r>
            <a:r>
              <a:rPr lang="cs-CZ" altLang="cs-CZ" dirty="0" err="1"/>
              <a:t>the</a:t>
            </a:r>
            <a:r>
              <a:rPr lang="cs-CZ" altLang="cs-CZ" dirty="0"/>
              <a:t> </a:t>
            </a:r>
            <a:r>
              <a:rPr lang="cs-CZ" altLang="cs-CZ" dirty="0" err="1"/>
              <a:t>highest</a:t>
            </a:r>
            <a:r>
              <a:rPr lang="cs-CZ" altLang="cs-CZ" dirty="0"/>
              <a:t> </a:t>
            </a:r>
            <a:r>
              <a:rPr lang="cs-CZ" altLang="cs-CZ" dirty="0" err="1"/>
              <a:t>amplitude</a:t>
            </a:r>
            <a:r>
              <a:rPr lang="cs-CZ" altLang="cs-CZ" dirty="0"/>
              <a:t> – </a:t>
            </a:r>
            <a:r>
              <a:rPr lang="cs-CZ" altLang="cs-CZ" b="1" dirty="0" err="1">
                <a:solidFill>
                  <a:srgbClr val="FF0000"/>
                </a:solidFill>
              </a:rPr>
              <a:t>feed-back</a:t>
            </a:r>
            <a:r>
              <a:rPr lang="cs-CZ" altLang="cs-CZ" b="1" dirty="0">
                <a:solidFill>
                  <a:srgbClr val="FF0000"/>
                </a:solidFill>
              </a:rPr>
              <a:t> </a:t>
            </a:r>
            <a:r>
              <a:rPr lang="cs-CZ" altLang="cs-CZ" b="1" dirty="0" err="1">
                <a:solidFill>
                  <a:srgbClr val="FF0000"/>
                </a:solidFill>
              </a:rPr>
              <a:t>loop</a:t>
            </a:r>
            <a:r>
              <a:rPr lang="cs-CZ" altLang="cs-CZ" b="1" dirty="0">
                <a:solidFill>
                  <a:srgbClr val="FF0000"/>
                </a:solidFill>
              </a:rPr>
              <a:t> </a:t>
            </a:r>
            <a:r>
              <a:rPr lang="cs-CZ" altLang="cs-CZ" dirty="0" err="1"/>
              <a:t>started</a:t>
            </a:r>
            <a:r>
              <a:rPr lang="cs-CZ" altLang="cs-CZ" dirty="0"/>
              <a:t> </a:t>
            </a:r>
            <a:r>
              <a:rPr lang="cs-CZ" altLang="cs-CZ" dirty="0" err="1"/>
              <a:t>for</a:t>
            </a:r>
            <a:r>
              <a:rPr lang="cs-CZ" altLang="cs-CZ" dirty="0"/>
              <a:t> </a:t>
            </a:r>
            <a:r>
              <a:rPr lang="cs-CZ" altLang="cs-CZ" dirty="0" err="1"/>
              <a:t>obtained</a:t>
            </a:r>
            <a:r>
              <a:rPr lang="cs-CZ" altLang="cs-CZ" dirty="0"/>
              <a:t>(</a:t>
            </a:r>
            <a:r>
              <a:rPr lang="cs-CZ" altLang="cs-CZ" dirty="0" err="1"/>
              <a:t>keeping</a:t>
            </a:r>
            <a:r>
              <a:rPr lang="cs-CZ" altLang="cs-CZ" dirty="0"/>
              <a:t>) </a:t>
            </a:r>
            <a:r>
              <a:rPr lang="cs-CZ" altLang="cs-CZ" dirty="0" err="1"/>
              <a:t>the</a:t>
            </a:r>
            <a:r>
              <a:rPr lang="cs-CZ" altLang="cs-CZ" dirty="0"/>
              <a:t> </a:t>
            </a:r>
            <a:r>
              <a:rPr lang="cs-CZ" altLang="cs-CZ" dirty="0" err="1"/>
              <a:t>constant</a:t>
            </a:r>
            <a:r>
              <a:rPr lang="cs-CZ" altLang="cs-CZ" dirty="0"/>
              <a:t> </a:t>
            </a:r>
            <a:r>
              <a:rPr lang="cs-CZ" altLang="cs-CZ" dirty="0" err="1"/>
              <a:t>volume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finger</a:t>
            </a:r>
            <a:endParaRPr lang="cs-CZ" altLang="cs-CZ" dirty="0"/>
          </a:p>
        </p:txBody>
      </p:sp>
    </p:spTree>
    <p:extLst>
      <p:ext uri="{BB962C8B-B14F-4D97-AF65-F5344CB8AC3E}">
        <p14:creationId xmlns:p14="http://schemas.microsoft.com/office/powerpoint/2010/main" val="815402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a:t>Penaz</a:t>
            </a:r>
            <a:r>
              <a:rPr lang="cs-CZ" dirty="0"/>
              <a:t> patent</a:t>
            </a:r>
          </a:p>
        </p:txBody>
      </p:sp>
      <p:sp>
        <p:nvSpPr>
          <p:cNvPr id="3" name="Zástupný symbol pro obsah 2"/>
          <p:cNvSpPr>
            <a:spLocks noGrp="1"/>
          </p:cNvSpPr>
          <p:nvPr>
            <p:ph idx="1"/>
          </p:nvPr>
        </p:nvSpPr>
        <p:spPr>
          <a:xfrm>
            <a:off x="1845276" y="1825625"/>
            <a:ext cx="7570573" cy="4351338"/>
          </a:xfrm>
        </p:spPr>
        <p:txBody>
          <a:bodyPr>
            <a:normAutofit fontScale="92500" lnSpcReduction="10000"/>
          </a:bodyPr>
          <a:lstStyle/>
          <a:p>
            <a:pPr>
              <a:lnSpc>
                <a:spcPct val="200000"/>
              </a:lnSpc>
            </a:pPr>
            <a:r>
              <a:rPr lang="en-US" sz="3200" dirty="0"/>
              <a:t>He used the signal from the photocell to control the </a:t>
            </a:r>
            <a:r>
              <a:rPr lang="cs-CZ" sz="3200" dirty="0" err="1"/>
              <a:t>external</a:t>
            </a:r>
            <a:r>
              <a:rPr lang="cs-CZ" sz="3200" dirty="0"/>
              <a:t> </a:t>
            </a:r>
            <a:r>
              <a:rPr lang="cs-CZ" sz="3200" dirty="0" err="1"/>
              <a:t>cuff</a:t>
            </a:r>
            <a:r>
              <a:rPr lang="cs-CZ" sz="3200" dirty="0"/>
              <a:t> </a:t>
            </a:r>
            <a:r>
              <a:rPr lang="en-US" sz="3200" dirty="0"/>
              <a:t>pressure </a:t>
            </a:r>
            <a:r>
              <a:rPr lang="cs-CZ" sz="3200" dirty="0"/>
              <a:t>and </a:t>
            </a:r>
            <a:r>
              <a:rPr lang="cs-CZ" sz="3200" dirty="0" err="1"/>
              <a:t>that</a:t>
            </a:r>
            <a:r>
              <a:rPr lang="en-US" sz="3200" dirty="0"/>
              <a:t> </a:t>
            </a:r>
            <a:r>
              <a:rPr lang="cs-CZ" sz="3200" dirty="0"/>
              <a:t>to </a:t>
            </a:r>
            <a:r>
              <a:rPr lang="cs-CZ" sz="3200" dirty="0" err="1"/>
              <a:t>keep</a:t>
            </a:r>
            <a:r>
              <a:rPr lang="cs-CZ" sz="3200" dirty="0"/>
              <a:t> </a:t>
            </a:r>
            <a:r>
              <a:rPr lang="cs-CZ" sz="3200" dirty="0" err="1"/>
              <a:t>the</a:t>
            </a:r>
            <a:r>
              <a:rPr lang="cs-CZ" sz="3200" dirty="0"/>
              <a:t> </a:t>
            </a:r>
            <a:r>
              <a:rPr lang="cs-CZ" sz="3200" dirty="0" err="1"/>
              <a:t>finger</a:t>
            </a:r>
            <a:r>
              <a:rPr lang="cs-CZ" sz="3200" dirty="0"/>
              <a:t> </a:t>
            </a:r>
            <a:r>
              <a:rPr lang="cs-CZ" sz="3200" dirty="0" err="1"/>
              <a:t>volume</a:t>
            </a:r>
            <a:r>
              <a:rPr lang="cs-CZ" sz="3200" dirty="0"/>
              <a:t> </a:t>
            </a:r>
            <a:r>
              <a:rPr lang="cs-CZ" sz="3200" dirty="0" err="1"/>
              <a:t>unchanged</a:t>
            </a:r>
            <a:r>
              <a:rPr lang="en-US" sz="3200" dirty="0"/>
              <a:t>. This has achieved that pressure in the cuff monitors blood </a:t>
            </a:r>
            <a:r>
              <a:rPr lang="en-US" sz="3200" dirty="0" err="1"/>
              <a:t>pressu</a:t>
            </a:r>
            <a:r>
              <a:rPr lang="cs-CZ" sz="3200" dirty="0"/>
              <a:t>r</a:t>
            </a:r>
            <a:r>
              <a:rPr lang="en-US" sz="3200" dirty="0"/>
              <a:t>e in the artery.</a:t>
            </a:r>
            <a:endParaRPr lang="cs-CZ" sz="3200" dirty="0"/>
          </a:p>
        </p:txBody>
      </p:sp>
    </p:spTree>
    <p:extLst>
      <p:ext uri="{BB962C8B-B14F-4D97-AF65-F5344CB8AC3E}">
        <p14:creationId xmlns:p14="http://schemas.microsoft.com/office/powerpoint/2010/main" val="106918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16690" y="494270"/>
            <a:ext cx="10985157" cy="5878532"/>
          </a:xfrm>
          <a:prstGeom prst="rect">
            <a:avLst/>
          </a:prstGeom>
          <a:noFill/>
        </p:spPr>
        <p:txBody>
          <a:bodyPr wrap="square" rtlCol="0">
            <a:spAutoFit/>
          </a:bodyPr>
          <a:lstStyle/>
          <a:p>
            <a:r>
              <a:rPr lang="en-US" sz="3200" b="1" dirty="0">
                <a:solidFill>
                  <a:srgbClr val="00B36E"/>
                </a:solidFill>
                <a:latin typeface="AdvP3E7259"/>
              </a:rPr>
              <a:t>2018 ESC/ESH Guidelines for the</a:t>
            </a:r>
            <a:r>
              <a:rPr lang="cs-CZ" sz="3200" b="1" dirty="0">
                <a:solidFill>
                  <a:srgbClr val="00B36E"/>
                </a:solidFill>
                <a:latin typeface="AdvP3E7259"/>
              </a:rPr>
              <a:t> </a:t>
            </a:r>
            <a:r>
              <a:rPr lang="en-US" sz="3200" b="1" dirty="0">
                <a:solidFill>
                  <a:srgbClr val="00B36E"/>
                </a:solidFill>
                <a:latin typeface="AdvP3E7259"/>
              </a:rPr>
              <a:t>management</a:t>
            </a:r>
          </a:p>
          <a:p>
            <a:r>
              <a:rPr lang="cs-CZ" sz="3200" b="1" dirty="0" err="1">
                <a:solidFill>
                  <a:srgbClr val="00B36E"/>
                </a:solidFill>
                <a:latin typeface="AdvP3E7259"/>
              </a:rPr>
              <a:t>of</a:t>
            </a:r>
            <a:r>
              <a:rPr lang="cs-CZ" sz="3200" b="1" dirty="0">
                <a:solidFill>
                  <a:srgbClr val="00B36E"/>
                </a:solidFill>
                <a:latin typeface="AdvP3E7259"/>
              </a:rPr>
              <a:t> </a:t>
            </a:r>
            <a:r>
              <a:rPr lang="cs-CZ" sz="3200" b="1" dirty="0" err="1">
                <a:solidFill>
                  <a:srgbClr val="00B36E"/>
                </a:solidFill>
                <a:latin typeface="AdvP3E7259"/>
              </a:rPr>
              <a:t>arterial</a:t>
            </a:r>
            <a:r>
              <a:rPr lang="cs-CZ" sz="3200" b="1" dirty="0">
                <a:solidFill>
                  <a:srgbClr val="00B36E"/>
                </a:solidFill>
                <a:latin typeface="AdvP3E7259"/>
              </a:rPr>
              <a:t> </a:t>
            </a:r>
            <a:r>
              <a:rPr lang="cs-CZ" sz="3200" b="1" dirty="0" err="1">
                <a:solidFill>
                  <a:srgbClr val="00B36E"/>
                </a:solidFill>
                <a:latin typeface="AdvP3E7259"/>
              </a:rPr>
              <a:t>hypertension</a:t>
            </a:r>
            <a:endParaRPr lang="cs-CZ" sz="3200" b="1" dirty="0">
              <a:solidFill>
                <a:srgbClr val="00B36E"/>
              </a:solidFill>
              <a:latin typeface="AdvP3E7259"/>
            </a:endParaRPr>
          </a:p>
          <a:p>
            <a:r>
              <a:rPr lang="en-US" sz="2000" b="1" dirty="0">
                <a:solidFill>
                  <a:srgbClr val="000000"/>
                </a:solidFill>
                <a:latin typeface="AdvP3E7259"/>
              </a:rPr>
              <a:t>The Task Force for the management of arterial hypertension of the</a:t>
            </a:r>
          </a:p>
          <a:p>
            <a:r>
              <a:rPr lang="en-US" sz="2000" b="1" dirty="0">
                <a:solidFill>
                  <a:srgbClr val="000000"/>
                </a:solidFill>
                <a:latin typeface="AdvP3E7259"/>
              </a:rPr>
              <a:t>European Society of Cardiology (ESC) and the European Society of</a:t>
            </a:r>
          </a:p>
          <a:p>
            <a:r>
              <a:rPr lang="cs-CZ" sz="2000" b="1" dirty="0" err="1">
                <a:solidFill>
                  <a:srgbClr val="000000"/>
                </a:solidFill>
                <a:latin typeface="AdvP3E7259"/>
              </a:rPr>
              <a:t>Hypertension</a:t>
            </a:r>
            <a:r>
              <a:rPr lang="cs-CZ" sz="2000" b="1" dirty="0">
                <a:solidFill>
                  <a:srgbClr val="000000"/>
                </a:solidFill>
                <a:latin typeface="AdvP3E7259"/>
              </a:rPr>
              <a:t> (ESH)</a:t>
            </a:r>
          </a:p>
          <a:p>
            <a:r>
              <a:rPr lang="en-US" dirty="0">
                <a:solidFill>
                  <a:srgbClr val="000000"/>
                </a:solidFill>
                <a:latin typeface="AdvP3E7259"/>
              </a:rPr>
              <a:t>Authors/Task Force Members: </a:t>
            </a:r>
            <a:r>
              <a:rPr lang="en-US" b="1" dirty="0">
                <a:solidFill>
                  <a:srgbClr val="000000"/>
                </a:solidFill>
                <a:latin typeface="AdvP3E7259"/>
              </a:rPr>
              <a:t>Bryan Williams* (ESC Chairperson</a:t>
            </a:r>
            <a:r>
              <a:rPr lang="en-US" dirty="0">
                <a:solidFill>
                  <a:srgbClr val="000000"/>
                </a:solidFill>
                <a:latin typeface="AdvP3E7259"/>
              </a:rPr>
              <a:t>) (UK),</a:t>
            </a:r>
          </a:p>
          <a:p>
            <a:r>
              <a:rPr lang="cs-CZ" b="1" dirty="0">
                <a:solidFill>
                  <a:srgbClr val="000000"/>
                </a:solidFill>
                <a:latin typeface="AdvP3E7259"/>
              </a:rPr>
              <a:t>Giuseppe </a:t>
            </a:r>
            <a:r>
              <a:rPr lang="cs-CZ" b="1" dirty="0" err="1">
                <a:solidFill>
                  <a:srgbClr val="000000"/>
                </a:solidFill>
                <a:latin typeface="AdvP3E7259"/>
              </a:rPr>
              <a:t>Mancia</a:t>
            </a:r>
            <a:r>
              <a:rPr lang="cs-CZ" b="1" dirty="0">
                <a:solidFill>
                  <a:srgbClr val="000000"/>
                </a:solidFill>
                <a:latin typeface="AdvP3E7259"/>
              </a:rPr>
              <a:t>* (ESH </a:t>
            </a:r>
            <a:r>
              <a:rPr lang="cs-CZ" b="1" dirty="0" err="1">
                <a:solidFill>
                  <a:srgbClr val="000000"/>
                </a:solidFill>
                <a:latin typeface="AdvP3E7259"/>
              </a:rPr>
              <a:t>Chairperson</a:t>
            </a:r>
            <a:r>
              <a:rPr lang="cs-CZ" dirty="0">
                <a:solidFill>
                  <a:srgbClr val="000000"/>
                </a:solidFill>
                <a:latin typeface="AdvP3E7259"/>
              </a:rPr>
              <a:t>) (Italy), </a:t>
            </a:r>
            <a:r>
              <a:rPr lang="cs-CZ" dirty="0" err="1">
                <a:solidFill>
                  <a:srgbClr val="000000"/>
                </a:solidFill>
                <a:latin typeface="AdvP3E7259"/>
              </a:rPr>
              <a:t>Wilko</a:t>
            </a:r>
            <a:r>
              <a:rPr lang="cs-CZ" dirty="0">
                <a:solidFill>
                  <a:srgbClr val="000000"/>
                </a:solidFill>
                <a:latin typeface="AdvP3E7259"/>
              </a:rPr>
              <a:t> </a:t>
            </a:r>
            <a:r>
              <a:rPr lang="cs-CZ" dirty="0" err="1">
                <a:solidFill>
                  <a:srgbClr val="000000"/>
                </a:solidFill>
                <a:latin typeface="AdvP3E7259"/>
              </a:rPr>
              <a:t>Spiering</a:t>
            </a:r>
            <a:r>
              <a:rPr lang="cs-CZ" dirty="0">
                <a:solidFill>
                  <a:srgbClr val="000000"/>
                </a:solidFill>
                <a:latin typeface="AdvP3E7259"/>
              </a:rPr>
              <a:t> (</a:t>
            </a:r>
            <a:r>
              <a:rPr lang="cs-CZ" dirty="0" err="1">
                <a:solidFill>
                  <a:srgbClr val="000000"/>
                </a:solidFill>
                <a:latin typeface="AdvP3E7259"/>
              </a:rPr>
              <a:t>The</a:t>
            </a:r>
            <a:r>
              <a:rPr lang="cs-CZ" dirty="0">
                <a:solidFill>
                  <a:srgbClr val="000000"/>
                </a:solidFill>
                <a:latin typeface="AdvP3E7259"/>
              </a:rPr>
              <a:t> </a:t>
            </a:r>
            <a:r>
              <a:rPr lang="cs-CZ" dirty="0" err="1">
                <a:solidFill>
                  <a:srgbClr val="000000"/>
                </a:solidFill>
                <a:latin typeface="AdvP3E7259"/>
              </a:rPr>
              <a:t>Netherlands</a:t>
            </a:r>
            <a:r>
              <a:rPr lang="cs-CZ" dirty="0">
                <a:solidFill>
                  <a:srgbClr val="000000"/>
                </a:solidFill>
                <a:latin typeface="AdvP3E7259"/>
              </a:rPr>
              <a:t>),</a:t>
            </a:r>
          </a:p>
          <a:p>
            <a:r>
              <a:rPr lang="cs-CZ" dirty="0">
                <a:solidFill>
                  <a:srgbClr val="000000"/>
                </a:solidFill>
                <a:latin typeface="AdvP3E7259"/>
              </a:rPr>
              <a:t>Enrico </a:t>
            </a:r>
            <a:r>
              <a:rPr lang="cs-CZ" dirty="0" err="1">
                <a:solidFill>
                  <a:srgbClr val="000000"/>
                </a:solidFill>
                <a:latin typeface="AdvP3E7259"/>
              </a:rPr>
              <a:t>Agabiti</a:t>
            </a:r>
            <a:r>
              <a:rPr lang="cs-CZ" dirty="0">
                <a:solidFill>
                  <a:srgbClr val="000000"/>
                </a:solidFill>
                <a:latin typeface="AdvP3E7259"/>
              </a:rPr>
              <a:t> Rosei (Italy), Michel </a:t>
            </a:r>
            <a:r>
              <a:rPr lang="cs-CZ" dirty="0" err="1">
                <a:solidFill>
                  <a:srgbClr val="000000"/>
                </a:solidFill>
                <a:latin typeface="AdvP3E7259"/>
              </a:rPr>
              <a:t>Azizi</a:t>
            </a:r>
            <a:r>
              <a:rPr lang="cs-CZ" dirty="0">
                <a:solidFill>
                  <a:srgbClr val="000000"/>
                </a:solidFill>
                <a:latin typeface="AdvP3E7259"/>
              </a:rPr>
              <a:t> (France), Michel </a:t>
            </a:r>
            <a:r>
              <a:rPr lang="cs-CZ" dirty="0" err="1">
                <a:solidFill>
                  <a:srgbClr val="000000"/>
                </a:solidFill>
                <a:latin typeface="AdvP3E7259"/>
              </a:rPr>
              <a:t>Burnier</a:t>
            </a:r>
            <a:r>
              <a:rPr lang="cs-CZ" dirty="0">
                <a:solidFill>
                  <a:srgbClr val="000000"/>
                </a:solidFill>
                <a:latin typeface="AdvP3E7259"/>
              </a:rPr>
              <a:t> (</a:t>
            </a:r>
            <a:r>
              <a:rPr lang="cs-CZ" dirty="0" err="1">
                <a:solidFill>
                  <a:srgbClr val="000000"/>
                </a:solidFill>
                <a:latin typeface="AdvP3E7259"/>
              </a:rPr>
              <a:t>Switzerland</a:t>
            </a:r>
            <a:r>
              <a:rPr lang="cs-CZ" dirty="0">
                <a:solidFill>
                  <a:srgbClr val="000000"/>
                </a:solidFill>
                <a:latin typeface="AdvP3E7259"/>
              </a:rPr>
              <a:t>),</a:t>
            </a:r>
          </a:p>
          <a:p>
            <a:r>
              <a:rPr lang="it-IT" dirty="0">
                <a:solidFill>
                  <a:srgbClr val="000000"/>
                </a:solidFill>
                <a:latin typeface="AdvP3E7259"/>
              </a:rPr>
              <a:t>Denis L. Clement (Belgium), Antonio Coca (Spain), Giovanni de Simone (Italy),</a:t>
            </a:r>
          </a:p>
          <a:p>
            <a:r>
              <a:rPr lang="en-US" dirty="0">
                <a:solidFill>
                  <a:srgbClr val="000000"/>
                </a:solidFill>
                <a:latin typeface="AdvP3E7259"/>
              </a:rPr>
              <a:t>Anna </a:t>
            </a:r>
            <a:r>
              <a:rPr lang="en-US" dirty="0" err="1">
                <a:solidFill>
                  <a:srgbClr val="000000"/>
                </a:solidFill>
                <a:latin typeface="AdvP3E7259"/>
              </a:rPr>
              <a:t>Dominiczak</a:t>
            </a:r>
            <a:r>
              <a:rPr lang="en-US" dirty="0">
                <a:solidFill>
                  <a:srgbClr val="000000"/>
                </a:solidFill>
                <a:latin typeface="AdvP3E7259"/>
              </a:rPr>
              <a:t> (UK), Thomas </a:t>
            </a:r>
            <a:r>
              <a:rPr lang="en-US" dirty="0" err="1">
                <a:solidFill>
                  <a:srgbClr val="000000"/>
                </a:solidFill>
                <a:latin typeface="AdvP3E7259"/>
              </a:rPr>
              <a:t>Kahan</a:t>
            </a:r>
            <a:r>
              <a:rPr lang="en-US" dirty="0">
                <a:solidFill>
                  <a:srgbClr val="000000"/>
                </a:solidFill>
                <a:latin typeface="AdvP3E7259"/>
              </a:rPr>
              <a:t> (Sweden), Felix </a:t>
            </a:r>
            <a:r>
              <a:rPr lang="en-US" dirty="0" err="1">
                <a:solidFill>
                  <a:srgbClr val="000000"/>
                </a:solidFill>
                <a:latin typeface="AdvP3E7259"/>
              </a:rPr>
              <a:t>Mahfoud</a:t>
            </a:r>
            <a:r>
              <a:rPr lang="en-US" dirty="0">
                <a:solidFill>
                  <a:srgbClr val="000000"/>
                </a:solidFill>
                <a:latin typeface="AdvP3E7259"/>
              </a:rPr>
              <a:t> (Germany),</a:t>
            </a:r>
          </a:p>
          <a:p>
            <a:r>
              <a:rPr lang="cs-CZ" dirty="0" err="1">
                <a:solidFill>
                  <a:srgbClr val="000000"/>
                </a:solidFill>
                <a:latin typeface="AdvP3E7259"/>
              </a:rPr>
              <a:t>Josep</a:t>
            </a:r>
            <a:r>
              <a:rPr lang="cs-CZ" dirty="0">
                <a:solidFill>
                  <a:srgbClr val="000000"/>
                </a:solidFill>
                <a:latin typeface="AdvP3E7259"/>
              </a:rPr>
              <a:t> </a:t>
            </a:r>
            <a:r>
              <a:rPr lang="cs-CZ" dirty="0" err="1">
                <a:solidFill>
                  <a:srgbClr val="000000"/>
                </a:solidFill>
                <a:latin typeface="AdvP3E7259"/>
              </a:rPr>
              <a:t>Redon</a:t>
            </a:r>
            <a:r>
              <a:rPr lang="cs-CZ" dirty="0">
                <a:solidFill>
                  <a:srgbClr val="000000"/>
                </a:solidFill>
                <a:latin typeface="AdvP3E7259"/>
              </a:rPr>
              <a:t> (</a:t>
            </a:r>
            <a:r>
              <a:rPr lang="cs-CZ" dirty="0" err="1">
                <a:solidFill>
                  <a:srgbClr val="000000"/>
                </a:solidFill>
                <a:latin typeface="AdvP3E7259"/>
              </a:rPr>
              <a:t>Spain</a:t>
            </a:r>
            <a:r>
              <a:rPr lang="cs-CZ" dirty="0">
                <a:solidFill>
                  <a:srgbClr val="000000"/>
                </a:solidFill>
                <a:latin typeface="AdvP3E7259"/>
              </a:rPr>
              <a:t>), Luis </a:t>
            </a:r>
            <a:r>
              <a:rPr lang="cs-CZ" dirty="0" err="1">
                <a:solidFill>
                  <a:srgbClr val="000000"/>
                </a:solidFill>
                <a:latin typeface="AdvP3E7259"/>
              </a:rPr>
              <a:t>Ruilope</a:t>
            </a:r>
            <a:r>
              <a:rPr lang="cs-CZ" dirty="0">
                <a:solidFill>
                  <a:srgbClr val="000000"/>
                </a:solidFill>
                <a:latin typeface="AdvP3E7259"/>
              </a:rPr>
              <a:t> (</a:t>
            </a:r>
            <a:r>
              <a:rPr lang="cs-CZ" dirty="0" err="1">
                <a:solidFill>
                  <a:srgbClr val="000000"/>
                </a:solidFill>
                <a:latin typeface="AdvP3E7259"/>
              </a:rPr>
              <a:t>Spain</a:t>
            </a:r>
            <a:r>
              <a:rPr lang="cs-CZ" dirty="0">
                <a:solidFill>
                  <a:srgbClr val="000000"/>
                </a:solidFill>
                <a:latin typeface="AdvP3E7259"/>
              </a:rPr>
              <a:t>), Alberto </a:t>
            </a:r>
            <a:r>
              <a:rPr lang="cs-CZ" dirty="0" err="1">
                <a:solidFill>
                  <a:srgbClr val="000000"/>
                </a:solidFill>
                <a:latin typeface="AdvP3E7259"/>
              </a:rPr>
              <a:t>Zanchetti</a:t>
            </a:r>
            <a:r>
              <a:rPr lang="cs-CZ" sz="1000" dirty="0">
                <a:solidFill>
                  <a:srgbClr val="000000"/>
                </a:solidFill>
                <a:latin typeface="AdvP3E7259"/>
              </a:rPr>
              <a:t>† </a:t>
            </a:r>
            <a:r>
              <a:rPr lang="cs-CZ" dirty="0">
                <a:solidFill>
                  <a:srgbClr val="000000"/>
                </a:solidFill>
                <a:latin typeface="AdvP3E7259"/>
              </a:rPr>
              <a:t>(Italy), Mary </a:t>
            </a:r>
            <a:r>
              <a:rPr lang="cs-CZ" dirty="0" err="1">
                <a:solidFill>
                  <a:srgbClr val="000000"/>
                </a:solidFill>
                <a:latin typeface="AdvP3E7259"/>
              </a:rPr>
              <a:t>Kerins</a:t>
            </a:r>
            <a:endParaRPr lang="cs-CZ" dirty="0">
              <a:solidFill>
                <a:srgbClr val="000000"/>
              </a:solidFill>
              <a:latin typeface="AdvP3E7259"/>
            </a:endParaRPr>
          </a:p>
          <a:p>
            <a:r>
              <a:rPr lang="cs-CZ" dirty="0">
                <a:solidFill>
                  <a:srgbClr val="000000"/>
                </a:solidFill>
                <a:latin typeface="AdvP3E7259"/>
              </a:rPr>
              <a:t>(</a:t>
            </a:r>
            <a:r>
              <a:rPr lang="cs-CZ" dirty="0" err="1">
                <a:solidFill>
                  <a:srgbClr val="000000"/>
                </a:solidFill>
                <a:latin typeface="AdvP3E7259"/>
              </a:rPr>
              <a:t>Ireland</a:t>
            </a:r>
            <a:r>
              <a:rPr lang="cs-CZ" dirty="0">
                <a:solidFill>
                  <a:srgbClr val="000000"/>
                </a:solidFill>
                <a:latin typeface="AdvP3E7259"/>
              </a:rPr>
              <a:t>), </a:t>
            </a:r>
            <a:r>
              <a:rPr lang="cs-CZ" dirty="0" err="1">
                <a:solidFill>
                  <a:srgbClr val="000000"/>
                </a:solidFill>
                <a:latin typeface="AdvP3E7259"/>
              </a:rPr>
              <a:t>Sverre</a:t>
            </a:r>
            <a:r>
              <a:rPr lang="cs-CZ" dirty="0">
                <a:solidFill>
                  <a:srgbClr val="000000"/>
                </a:solidFill>
                <a:latin typeface="AdvP3E7259"/>
              </a:rPr>
              <a:t> E. </a:t>
            </a:r>
            <a:r>
              <a:rPr lang="cs-CZ" dirty="0" err="1">
                <a:solidFill>
                  <a:srgbClr val="000000"/>
                </a:solidFill>
                <a:latin typeface="AdvP3E7259"/>
              </a:rPr>
              <a:t>Kjeldsen</a:t>
            </a:r>
            <a:r>
              <a:rPr lang="cs-CZ" dirty="0">
                <a:solidFill>
                  <a:srgbClr val="000000"/>
                </a:solidFill>
                <a:latin typeface="AdvP3E7259"/>
              </a:rPr>
              <a:t> (</a:t>
            </a:r>
            <a:r>
              <a:rPr lang="cs-CZ" dirty="0" err="1">
                <a:solidFill>
                  <a:srgbClr val="000000"/>
                </a:solidFill>
                <a:latin typeface="AdvP3E7259"/>
              </a:rPr>
              <a:t>Norway</a:t>
            </a:r>
            <a:r>
              <a:rPr lang="cs-CZ" dirty="0">
                <a:solidFill>
                  <a:srgbClr val="000000"/>
                </a:solidFill>
                <a:latin typeface="AdvP3E7259"/>
              </a:rPr>
              <a:t>), Reinhold </a:t>
            </a:r>
            <a:r>
              <a:rPr lang="cs-CZ" dirty="0" err="1">
                <a:solidFill>
                  <a:srgbClr val="000000"/>
                </a:solidFill>
                <a:latin typeface="AdvP3E7259"/>
              </a:rPr>
              <a:t>Kreutz</a:t>
            </a:r>
            <a:r>
              <a:rPr lang="cs-CZ" dirty="0">
                <a:solidFill>
                  <a:srgbClr val="000000"/>
                </a:solidFill>
                <a:latin typeface="AdvP3E7259"/>
              </a:rPr>
              <a:t> (</a:t>
            </a:r>
            <a:r>
              <a:rPr lang="cs-CZ" dirty="0" err="1">
                <a:solidFill>
                  <a:srgbClr val="000000"/>
                </a:solidFill>
                <a:latin typeface="AdvP3E7259"/>
              </a:rPr>
              <a:t>Germany</a:t>
            </a:r>
            <a:r>
              <a:rPr lang="cs-CZ" dirty="0">
                <a:solidFill>
                  <a:srgbClr val="000000"/>
                </a:solidFill>
                <a:latin typeface="AdvP3E7259"/>
              </a:rPr>
              <a:t>),</a:t>
            </a:r>
          </a:p>
          <a:p>
            <a:r>
              <a:rPr lang="cs-CZ" dirty="0">
                <a:solidFill>
                  <a:srgbClr val="000000"/>
                </a:solidFill>
                <a:latin typeface="AdvP3E7259"/>
              </a:rPr>
              <a:t>Stephane </a:t>
            </a:r>
            <a:r>
              <a:rPr lang="cs-CZ" dirty="0" err="1">
                <a:solidFill>
                  <a:srgbClr val="000000"/>
                </a:solidFill>
                <a:latin typeface="AdvP3E7259"/>
              </a:rPr>
              <a:t>Laurent</a:t>
            </a:r>
            <a:r>
              <a:rPr lang="cs-CZ" dirty="0">
                <a:solidFill>
                  <a:srgbClr val="000000"/>
                </a:solidFill>
                <a:latin typeface="AdvP3E7259"/>
              </a:rPr>
              <a:t> (France), Gregory Y. H. Lip (UK), Richard </a:t>
            </a:r>
            <a:r>
              <a:rPr lang="cs-CZ" dirty="0" err="1">
                <a:solidFill>
                  <a:srgbClr val="000000"/>
                </a:solidFill>
                <a:latin typeface="AdvP3E7259"/>
              </a:rPr>
              <a:t>McManus</a:t>
            </a:r>
            <a:r>
              <a:rPr lang="cs-CZ" dirty="0">
                <a:solidFill>
                  <a:srgbClr val="000000"/>
                </a:solidFill>
                <a:latin typeface="AdvP3E7259"/>
              </a:rPr>
              <a:t> (UK),</a:t>
            </a:r>
          </a:p>
          <a:p>
            <a:r>
              <a:rPr lang="cs-CZ" dirty="0">
                <a:solidFill>
                  <a:srgbClr val="000000"/>
                </a:solidFill>
                <a:latin typeface="AdvP3E7259"/>
              </a:rPr>
              <a:t>Krzysztof </a:t>
            </a:r>
            <a:r>
              <a:rPr lang="cs-CZ" dirty="0" err="1">
                <a:solidFill>
                  <a:srgbClr val="000000"/>
                </a:solidFill>
                <a:latin typeface="AdvP3E7259"/>
              </a:rPr>
              <a:t>Narkiewicz</a:t>
            </a:r>
            <a:r>
              <a:rPr lang="cs-CZ" dirty="0">
                <a:solidFill>
                  <a:srgbClr val="000000"/>
                </a:solidFill>
                <a:latin typeface="AdvP3E7259"/>
              </a:rPr>
              <a:t> (</a:t>
            </a:r>
            <a:r>
              <a:rPr lang="cs-CZ" dirty="0" err="1">
                <a:solidFill>
                  <a:srgbClr val="000000"/>
                </a:solidFill>
                <a:latin typeface="AdvP3E7259"/>
              </a:rPr>
              <a:t>Poland</a:t>
            </a:r>
            <a:r>
              <a:rPr lang="cs-CZ" dirty="0">
                <a:solidFill>
                  <a:srgbClr val="000000"/>
                </a:solidFill>
                <a:latin typeface="AdvP3E7259"/>
              </a:rPr>
              <a:t>), Frank </a:t>
            </a:r>
            <a:r>
              <a:rPr lang="cs-CZ" dirty="0" err="1">
                <a:solidFill>
                  <a:srgbClr val="000000"/>
                </a:solidFill>
                <a:latin typeface="AdvP3E7259"/>
              </a:rPr>
              <a:t>Ruschitzka</a:t>
            </a:r>
            <a:r>
              <a:rPr lang="cs-CZ" dirty="0">
                <a:solidFill>
                  <a:srgbClr val="000000"/>
                </a:solidFill>
                <a:latin typeface="AdvP3E7259"/>
              </a:rPr>
              <a:t> (</a:t>
            </a:r>
            <a:r>
              <a:rPr lang="cs-CZ" dirty="0" err="1">
                <a:solidFill>
                  <a:srgbClr val="000000"/>
                </a:solidFill>
                <a:latin typeface="AdvP3E7259"/>
              </a:rPr>
              <a:t>Switzerland</a:t>
            </a:r>
            <a:r>
              <a:rPr lang="cs-CZ" dirty="0">
                <a:solidFill>
                  <a:srgbClr val="000000"/>
                </a:solidFill>
                <a:latin typeface="AdvP3E7259"/>
              </a:rPr>
              <a:t>),</a:t>
            </a:r>
          </a:p>
          <a:p>
            <a:r>
              <a:rPr lang="cs-CZ" dirty="0">
                <a:solidFill>
                  <a:srgbClr val="000000"/>
                </a:solidFill>
                <a:latin typeface="AdvP3E7259"/>
              </a:rPr>
              <a:t>Roland E. </a:t>
            </a:r>
            <a:r>
              <a:rPr lang="cs-CZ" dirty="0" err="1">
                <a:solidFill>
                  <a:srgbClr val="000000"/>
                </a:solidFill>
                <a:latin typeface="AdvP3E7259"/>
              </a:rPr>
              <a:t>Schmieder</a:t>
            </a:r>
            <a:r>
              <a:rPr lang="cs-CZ" dirty="0">
                <a:solidFill>
                  <a:srgbClr val="000000"/>
                </a:solidFill>
                <a:latin typeface="AdvP3E7259"/>
              </a:rPr>
              <a:t> (</a:t>
            </a:r>
            <a:r>
              <a:rPr lang="cs-CZ" dirty="0" err="1">
                <a:solidFill>
                  <a:srgbClr val="000000"/>
                </a:solidFill>
                <a:latin typeface="AdvP3E7259"/>
              </a:rPr>
              <a:t>Germany</a:t>
            </a:r>
            <a:r>
              <a:rPr lang="cs-CZ" dirty="0">
                <a:solidFill>
                  <a:srgbClr val="000000"/>
                </a:solidFill>
                <a:latin typeface="AdvP3E7259"/>
              </a:rPr>
              <a:t>), </a:t>
            </a:r>
            <a:r>
              <a:rPr lang="cs-CZ" dirty="0" err="1">
                <a:solidFill>
                  <a:srgbClr val="000000"/>
                </a:solidFill>
                <a:latin typeface="AdvP3E7259"/>
              </a:rPr>
              <a:t>Evgeny</a:t>
            </a:r>
            <a:r>
              <a:rPr lang="cs-CZ" dirty="0">
                <a:solidFill>
                  <a:srgbClr val="000000"/>
                </a:solidFill>
                <a:latin typeface="AdvP3E7259"/>
              </a:rPr>
              <a:t> </a:t>
            </a:r>
            <a:r>
              <a:rPr lang="cs-CZ" dirty="0" err="1">
                <a:solidFill>
                  <a:srgbClr val="000000"/>
                </a:solidFill>
                <a:latin typeface="AdvP3E7259"/>
              </a:rPr>
              <a:t>Shlyakhto</a:t>
            </a:r>
            <a:r>
              <a:rPr lang="cs-CZ" dirty="0">
                <a:solidFill>
                  <a:srgbClr val="000000"/>
                </a:solidFill>
                <a:latin typeface="AdvP3E7259"/>
              </a:rPr>
              <a:t> (</a:t>
            </a:r>
            <a:r>
              <a:rPr lang="cs-CZ" dirty="0" err="1">
                <a:solidFill>
                  <a:srgbClr val="000000"/>
                </a:solidFill>
                <a:latin typeface="AdvP3E7259"/>
              </a:rPr>
              <a:t>Russia</a:t>
            </a:r>
            <a:r>
              <a:rPr lang="cs-CZ" dirty="0">
                <a:solidFill>
                  <a:srgbClr val="000000"/>
                </a:solidFill>
                <a:latin typeface="AdvP3E7259"/>
              </a:rPr>
              <a:t>), </a:t>
            </a:r>
            <a:r>
              <a:rPr lang="cs-CZ" dirty="0" err="1">
                <a:solidFill>
                  <a:srgbClr val="000000"/>
                </a:solidFill>
                <a:latin typeface="AdvP3E7259"/>
              </a:rPr>
              <a:t>Costas</a:t>
            </a:r>
            <a:r>
              <a:rPr lang="cs-CZ" dirty="0">
                <a:solidFill>
                  <a:srgbClr val="000000"/>
                </a:solidFill>
                <a:latin typeface="AdvP3E7259"/>
              </a:rPr>
              <a:t> </a:t>
            </a:r>
            <a:r>
              <a:rPr lang="cs-CZ" dirty="0" err="1">
                <a:solidFill>
                  <a:srgbClr val="000000"/>
                </a:solidFill>
                <a:latin typeface="AdvP3E7259"/>
              </a:rPr>
              <a:t>Tsioufis</a:t>
            </a:r>
            <a:endParaRPr lang="cs-CZ" dirty="0">
              <a:solidFill>
                <a:srgbClr val="000000"/>
              </a:solidFill>
              <a:latin typeface="AdvP3E7259"/>
            </a:endParaRPr>
          </a:p>
          <a:p>
            <a:r>
              <a:rPr lang="cs-CZ" dirty="0">
                <a:solidFill>
                  <a:srgbClr val="000000"/>
                </a:solidFill>
                <a:latin typeface="AdvP3E7259"/>
              </a:rPr>
              <a:t>(</a:t>
            </a:r>
            <a:r>
              <a:rPr lang="cs-CZ" dirty="0" err="1">
                <a:solidFill>
                  <a:srgbClr val="000000"/>
                </a:solidFill>
                <a:latin typeface="AdvP3E7259"/>
              </a:rPr>
              <a:t>Greece</a:t>
            </a:r>
            <a:r>
              <a:rPr lang="cs-CZ" dirty="0">
                <a:solidFill>
                  <a:srgbClr val="000000"/>
                </a:solidFill>
                <a:latin typeface="AdvP3E7259"/>
              </a:rPr>
              <a:t>), Victor </a:t>
            </a:r>
            <a:r>
              <a:rPr lang="cs-CZ" dirty="0" err="1">
                <a:solidFill>
                  <a:srgbClr val="000000"/>
                </a:solidFill>
                <a:latin typeface="AdvP3E7259"/>
              </a:rPr>
              <a:t>Aboyans</a:t>
            </a:r>
            <a:r>
              <a:rPr lang="cs-CZ" dirty="0">
                <a:solidFill>
                  <a:srgbClr val="000000"/>
                </a:solidFill>
                <a:latin typeface="AdvP3E7259"/>
              </a:rPr>
              <a:t> (France), and Ileana </a:t>
            </a:r>
            <a:r>
              <a:rPr lang="cs-CZ" dirty="0" err="1">
                <a:solidFill>
                  <a:srgbClr val="000000"/>
                </a:solidFill>
                <a:latin typeface="AdvP3E7259"/>
              </a:rPr>
              <a:t>Desormais</a:t>
            </a:r>
            <a:r>
              <a:rPr lang="cs-CZ" dirty="0">
                <a:solidFill>
                  <a:srgbClr val="000000"/>
                </a:solidFill>
                <a:latin typeface="AdvP3E7259"/>
              </a:rPr>
              <a:t> (France)</a:t>
            </a:r>
          </a:p>
          <a:p>
            <a:endParaRPr lang="cs-CZ" dirty="0">
              <a:solidFill>
                <a:srgbClr val="000000"/>
              </a:solidFill>
              <a:latin typeface="AdvP3E7259"/>
            </a:endParaRPr>
          </a:p>
          <a:p>
            <a:endParaRPr lang="cs-CZ" dirty="0">
              <a:solidFill>
                <a:srgbClr val="000000"/>
              </a:solidFill>
              <a:latin typeface="AdvP3E7259"/>
            </a:endParaRPr>
          </a:p>
          <a:p>
            <a:r>
              <a:rPr lang="en-US" b="1" dirty="0">
                <a:solidFill>
                  <a:srgbClr val="FF0000"/>
                </a:solidFill>
              </a:rPr>
              <a:t>European Heart Journal (2018) 39, 3021–3104</a:t>
            </a:r>
            <a:endParaRPr lang="cs-CZ" b="1" dirty="0">
              <a:solidFill>
                <a:srgbClr val="FF0000"/>
              </a:solidFill>
            </a:endParaRPr>
          </a:p>
        </p:txBody>
      </p:sp>
    </p:spTree>
    <p:extLst>
      <p:ext uri="{BB962C8B-B14F-4D97-AF65-F5344CB8AC3E}">
        <p14:creationId xmlns:p14="http://schemas.microsoft.com/office/powerpoint/2010/main" val="27216950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981200" y="260350"/>
            <a:ext cx="821848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1"/>
                </a:solidFill>
                <a:latin typeface="Calibri" panose="020F0502020204030204" pitchFamily="34" charset="0"/>
              </a:defRPr>
            </a:lvl1pPr>
            <a:lvl2pPr algn="ctr">
              <a:defRPr sz="4400">
                <a:solidFill>
                  <a:schemeClr val="tx1"/>
                </a:solidFill>
                <a:latin typeface="Calibri" panose="020F0502020204030204" pitchFamily="34" charset="0"/>
              </a:defRPr>
            </a:lvl2pPr>
            <a:lvl3pPr algn="ctr">
              <a:defRPr sz="4400">
                <a:solidFill>
                  <a:schemeClr val="tx1"/>
                </a:solidFill>
                <a:latin typeface="Calibri" panose="020F0502020204030204" pitchFamily="34" charset="0"/>
              </a:defRPr>
            </a:lvl3pPr>
            <a:lvl4pPr algn="ctr">
              <a:defRPr sz="4400">
                <a:solidFill>
                  <a:schemeClr val="tx1"/>
                </a:solidFill>
                <a:latin typeface="Calibri" panose="020F0502020204030204" pitchFamily="34" charset="0"/>
              </a:defRPr>
            </a:lvl4pPr>
            <a:lvl5pPr algn="ctr">
              <a:defRPr sz="4400">
                <a:solidFill>
                  <a:schemeClr val="tx1"/>
                </a:solidFill>
                <a:latin typeface="Calibri" panose="020F0502020204030204" pitchFamily="34" charset="0"/>
              </a:defRPr>
            </a:lvl5pPr>
            <a:lvl6pPr marL="457200" algn="ctr" fontAlgn="base">
              <a:spcBef>
                <a:spcPct val="0"/>
              </a:spcBef>
              <a:spcAft>
                <a:spcPct val="0"/>
              </a:spcAft>
              <a:defRPr sz="4400">
                <a:solidFill>
                  <a:schemeClr val="tx1"/>
                </a:solidFill>
                <a:latin typeface="Calibri" panose="020F0502020204030204" pitchFamily="34" charset="0"/>
              </a:defRPr>
            </a:lvl6pPr>
            <a:lvl7pPr marL="914400" algn="ctr" fontAlgn="base">
              <a:spcBef>
                <a:spcPct val="0"/>
              </a:spcBef>
              <a:spcAft>
                <a:spcPct val="0"/>
              </a:spcAft>
              <a:defRPr sz="4400">
                <a:solidFill>
                  <a:schemeClr val="tx1"/>
                </a:solidFill>
                <a:latin typeface="Calibri" panose="020F0502020204030204" pitchFamily="34" charset="0"/>
              </a:defRPr>
            </a:lvl7pPr>
            <a:lvl8pPr marL="1371600" algn="ctr" fontAlgn="base">
              <a:spcBef>
                <a:spcPct val="0"/>
              </a:spcBef>
              <a:spcAft>
                <a:spcPct val="0"/>
              </a:spcAft>
              <a:defRPr sz="4400">
                <a:solidFill>
                  <a:schemeClr val="tx1"/>
                </a:solidFill>
                <a:latin typeface="Calibri" panose="020F0502020204030204" pitchFamily="34" charset="0"/>
              </a:defRPr>
            </a:lvl8pPr>
            <a:lvl9pPr marL="1828800" algn="ctr" fontAlgn="base">
              <a:spcBef>
                <a:spcPct val="0"/>
              </a:spcBef>
              <a:spcAft>
                <a:spcPct val="0"/>
              </a:spcAft>
              <a:defRPr sz="4400">
                <a:solidFill>
                  <a:schemeClr val="tx1"/>
                </a:solidFill>
                <a:latin typeface="Calibri" panose="020F0502020204030204" pitchFamily="34" charset="0"/>
              </a:defRPr>
            </a:lvl9pPr>
          </a:lstStyle>
          <a:p>
            <a:pPr eaLnBrk="1" hangingPunct="1">
              <a:lnSpc>
                <a:spcPct val="80000"/>
              </a:lnSpc>
              <a:defRPr/>
            </a:pPr>
            <a:r>
              <a:rPr lang="cs-CZ" altLang="cs-CZ" sz="4000" b="1" dirty="0" err="1">
                <a:solidFill>
                  <a:srgbClr val="CC3300"/>
                </a:solidFill>
                <a:effectLst>
                  <a:outerShdw blurRad="38100" dist="38100" dir="2700000" algn="tl">
                    <a:srgbClr val="C0C0C0"/>
                  </a:outerShdw>
                </a:effectLst>
              </a:rPr>
              <a:t>Record</a:t>
            </a:r>
            <a:r>
              <a:rPr lang="cs-CZ" altLang="cs-CZ" sz="4000" b="1" dirty="0">
                <a:solidFill>
                  <a:srgbClr val="CC3300"/>
                </a:solidFill>
                <a:effectLst>
                  <a:outerShdw blurRad="38100" dist="38100" dir="2700000" algn="tl">
                    <a:srgbClr val="C0C0C0"/>
                  </a:outerShdw>
                </a:effectLst>
              </a:rPr>
              <a:t> </a:t>
            </a:r>
            <a:r>
              <a:rPr lang="cs-CZ" altLang="cs-CZ" sz="4000" b="1" dirty="0" err="1">
                <a:solidFill>
                  <a:srgbClr val="CC3300"/>
                </a:solidFill>
                <a:effectLst>
                  <a:outerShdw blurRad="38100" dist="38100" dir="2700000" algn="tl">
                    <a:srgbClr val="C0C0C0"/>
                  </a:outerShdw>
                </a:effectLst>
              </a:rPr>
              <a:t>of</a:t>
            </a:r>
            <a:r>
              <a:rPr lang="cs-CZ" altLang="cs-CZ" sz="4000" b="1" dirty="0">
                <a:solidFill>
                  <a:srgbClr val="CC3300"/>
                </a:solidFill>
                <a:effectLst>
                  <a:outerShdw blurRad="38100" dist="38100" dir="2700000" algn="tl">
                    <a:srgbClr val="C0C0C0"/>
                  </a:outerShdw>
                </a:effectLst>
              </a:rPr>
              <a:t> </a:t>
            </a:r>
            <a:r>
              <a:rPr lang="cs-CZ" altLang="cs-CZ" sz="4000" b="1" dirty="0" err="1">
                <a:solidFill>
                  <a:srgbClr val="CC3300"/>
                </a:solidFill>
                <a:effectLst>
                  <a:outerShdw blurRad="38100" dist="38100" dir="2700000" algn="tl">
                    <a:srgbClr val="C0C0C0"/>
                  </a:outerShdw>
                </a:effectLst>
              </a:rPr>
              <a:t>breathing</a:t>
            </a:r>
            <a:r>
              <a:rPr lang="cs-CZ" altLang="cs-CZ" sz="4000" b="1" dirty="0">
                <a:solidFill>
                  <a:srgbClr val="CC3300"/>
                </a:solidFill>
                <a:effectLst>
                  <a:outerShdw blurRad="38100" dist="38100" dir="2700000" algn="tl">
                    <a:srgbClr val="C0C0C0"/>
                  </a:outerShdw>
                </a:effectLst>
              </a:rPr>
              <a:t> and </a:t>
            </a:r>
            <a:r>
              <a:rPr lang="cs-CZ" altLang="cs-CZ" sz="4000" b="1" dirty="0" err="1">
                <a:solidFill>
                  <a:srgbClr val="CC3300"/>
                </a:solidFill>
                <a:effectLst>
                  <a:outerShdw blurRad="38100" dist="38100" dir="2700000" algn="tl">
                    <a:srgbClr val="C0C0C0"/>
                  </a:outerShdw>
                </a:effectLst>
              </a:rPr>
              <a:t>waves</a:t>
            </a:r>
            <a:r>
              <a:rPr lang="cs-CZ" altLang="cs-CZ" sz="4000" b="1" dirty="0">
                <a:solidFill>
                  <a:srgbClr val="CC3300"/>
                </a:solidFill>
                <a:effectLst>
                  <a:outerShdw blurRad="38100" dist="38100" dir="2700000" algn="tl">
                    <a:srgbClr val="C0C0C0"/>
                  </a:outerShdw>
                </a:effectLst>
              </a:rPr>
              <a:t> in </a:t>
            </a:r>
            <a:r>
              <a:rPr lang="cs-CZ" altLang="cs-CZ" sz="4000" b="1" dirty="0" err="1">
                <a:solidFill>
                  <a:srgbClr val="CC3300"/>
                </a:solidFill>
                <a:effectLst>
                  <a:outerShdw blurRad="38100" dist="38100" dir="2700000" algn="tl">
                    <a:srgbClr val="C0C0C0"/>
                  </a:outerShdw>
                </a:effectLst>
              </a:rPr>
              <a:t>circulatory</a:t>
            </a:r>
            <a:r>
              <a:rPr lang="cs-CZ" altLang="cs-CZ" sz="4000" b="1" dirty="0">
                <a:solidFill>
                  <a:srgbClr val="CC3300"/>
                </a:solidFill>
                <a:effectLst>
                  <a:outerShdw blurRad="38100" dist="38100" dir="2700000" algn="tl">
                    <a:srgbClr val="C0C0C0"/>
                  </a:outerShdw>
                </a:effectLst>
              </a:rPr>
              <a:t> </a:t>
            </a:r>
            <a:r>
              <a:rPr lang="cs-CZ" altLang="cs-CZ" sz="4000" b="1" dirty="0" err="1">
                <a:solidFill>
                  <a:srgbClr val="CC3300"/>
                </a:solidFill>
                <a:effectLst>
                  <a:outerShdw blurRad="38100" dist="38100" dir="2700000" algn="tl">
                    <a:srgbClr val="C0C0C0"/>
                  </a:outerShdw>
                </a:effectLst>
              </a:rPr>
              <a:t>parameters</a:t>
            </a:r>
            <a:r>
              <a:rPr lang="cs-CZ" altLang="cs-CZ" sz="4000" b="1" dirty="0">
                <a:solidFill>
                  <a:srgbClr val="CC3300"/>
                </a:solidFill>
                <a:effectLst>
                  <a:outerShdw blurRad="38100" dist="38100" dir="2700000" algn="tl">
                    <a:srgbClr val="C0C0C0"/>
                  </a:outerShdw>
                </a:effectLst>
              </a:rPr>
              <a:t> </a:t>
            </a:r>
            <a:br>
              <a:rPr lang="cs-CZ" altLang="cs-CZ" sz="4000" b="1" dirty="0">
                <a:solidFill>
                  <a:srgbClr val="CC3300"/>
                </a:solidFill>
                <a:effectLst>
                  <a:outerShdw blurRad="38100" dist="38100" dir="2700000" algn="tl">
                    <a:srgbClr val="C0C0C0"/>
                  </a:outerShdw>
                </a:effectLst>
              </a:rPr>
            </a:br>
            <a:r>
              <a:rPr lang="cs-CZ" altLang="cs-CZ" sz="4000" b="1" dirty="0">
                <a:solidFill>
                  <a:srgbClr val="CC3300"/>
                </a:solidFill>
                <a:effectLst>
                  <a:outerShdw blurRad="38100" dist="38100" dir="2700000" algn="tl">
                    <a:srgbClr val="C0C0C0"/>
                  </a:outerShdw>
                </a:effectLst>
              </a:rPr>
              <a:t>(</a:t>
            </a:r>
            <a:r>
              <a:rPr lang="cs-CZ" altLang="cs-CZ" sz="4000" b="1" dirty="0" err="1">
                <a:solidFill>
                  <a:srgbClr val="CC3300"/>
                </a:solidFill>
                <a:effectLst>
                  <a:outerShdw blurRad="38100" dist="38100" dir="2700000" algn="tl">
                    <a:srgbClr val="C0C0C0"/>
                  </a:outerShdw>
                </a:effectLst>
              </a:rPr>
              <a:t>Peňáz´s</a:t>
            </a:r>
            <a:r>
              <a:rPr lang="cs-CZ" altLang="cs-CZ" sz="4000" b="1" dirty="0">
                <a:solidFill>
                  <a:srgbClr val="CC3300"/>
                </a:solidFill>
                <a:effectLst>
                  <a:outerShdw blurRad="38100" dist="38100" dir="2700000" algn="tl">
                    <a:srgbClr val="C0C0C0"/>
                  </a:outerShdw>
                </a:effectLst>
              </a:rPr>
              <a:t> </a:t>
            </a:r>
            <a:r>
              <a:rPr lang="cs-CZ" altLang="cs-CZ" sz="4000" b="1" dirty="0" err="1">
                <a:solidFill>
                  <a:srgbClr val="CC3300"/>
                </a:solidFill>
                <a:effectLst>
                  <a:outerShdw blurRad="38100" dist="38100" dir="2700000" algn="tl">
                    <a:srgbClr val="C0C0C0"/>
                  </a:outerShdw>
                </a:effectLst>
              </a:rPr>
              <a:t>photoplethysmomanometr</a:t>
            </a:r>
            <a:r>
              <a:rPr lang="cs-CZ" altLang="cs-CZ" sz="4000" b="1" dirty="0">
                <a:solidFill>
                  <a:srgbClr val="CC3300"/>
                </a:solidFill>
                <a:effectLst>
                  <a:outerShdw blurRad="38100" dist="38100" dir="2700000" algn="tl">
                    <a:srgbClr val="C0C0C0"/>
                  </a:outerShdw>
                </a:effectLst>
              </a:rPr>
              <a:t>) </a:t>
            </a:r>
            <a:br>
              <a:rPr lang="cs-CZ" altLang="cs-CZ" sz="4000" b="1" dirty="0">
                <a:solidFill>
                  <a:srgbClr val="CC3300"/>
                </a:solidFill>
                <a:effectLst>
                  <a:outerShdw blurRad="38100" dist="38100" dir="2700000" algn="tl">
                    <a:srgbClr val="C0C0C0"/>
                  </a:outerShdw>
                </a:effectLst>
              </a:rPr>
            </a:br>
            <a:endParaRPr lang="cs-CZ" altLang="cs-CZ" sz="4000" b="1" dirty="0">
              <a:solidFill>
                <a:srgbClr val="CC3300"/>
              </a:solidFill>
              <a:effectLst>
                <a:outerShdw blurRad="38100" dist="38100" dir="2700000" algn="tl">
                  <a:srgbClr val="C0C0C0"/>
                </a:outerShdw>
              </a:effectLst>
            </a:endParaRPr>
          </a:p>
        </p:txBody>
      </p:sp>
      <p:pic>
        <p:nvPicPr>
          <p:cNvPr id="11267" name="Picture 3" descr="ob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565401"/>
            <a:ext cx="8208962"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4197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552700" y="188913"/>
            <a:ext cx="6496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altLang="cs-CZ" sz="4400" b="1">
                <a:solidFill>
                  <a:srgbClr val="CC3300"/>
                </a:solidFill>
                <a:effectLst>
                  <a:outerShdw blurRad="38100" dist="38100" dir="2700000" algn="tl">
                    <a:srgbClr val="C0C0C0"/>
                  </a:outerShdw>
                </a:effectLst>
                <a:latin typeface="Times New Roman" panose="02020603050405020304" pitchFamily="18" charset="0"/>
              </a:rPr>
              <a:t>Finapres (Ohmeda, USA)</a:t>
            </a:r>
          </a:p>
        </p:txBody>
      </p:sp>
      <p:pic>
        <p:nvPicPr>
          <p:cNvPr id="12291" name="Picture 3" descr="IMG_08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196976"/>
            <a:ext cx="7313613"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693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229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162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Invasive</a:t>
            </a:r>
            <a:r>
              <a:rPr lang="cs-CZ" dirty="0"/>
              <a:t> </a:t>
            </a:r>
            <a:r>
              <a:rPr lang="cs-CZ" dirty="0" err="1"/>
              <a:t>measurement</a:t>
            </a:r>
            <a:r>
              <a:rPr lang="cs-CZ" dirty="0"/>
              <a:t> </a:t>
            </a:r>
            <a:r>
              <a:rPr lang="cs-CZ" dirty="0" err="1"/>
              <a:t>of</a:t>
            </a:r>
            <a:r>
              <a:rPr lang="cs-CZ" dirty="0"/>
              <a:t> </a:t>
            </a:r>
            <a:r>
              <a:rPr lang="cs-CZ" dirty="0" err="1"/>
              <a:t>blood</a:t>
            </a:r>
            <a:r>
              <a:rPr lang="cs-CZ" dirty="0"/>
              <a:t> </a:t>
            </a:r>
            <a:r>
              <a:rPr lang="cs-CZ" dirty="0" err="1"/>
              <a:t>pressure</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The most accurate measurement method </a:t>
            </a:r>
            <a:r>
              <a:rPr lang="cs-CZ" dirty="0" err="1"/>
              <a:t>of</a:t>
            </a:r>
            <a:r>
              <a:rPr lang="cs-CZ" dirty="0"/>
              <a:t> BP</a:t>
            </a:r>
            <a:r>
              <a:rPr lang="en-US" dirty="0"/>
              <a:t> – </a:t>
            </a:r>
            <a:r>
              <a:rPr lang="cs-CZ" dirty="0"/>
              <a:t>BUT </a:t>
            </a:r>
            <a:r>
              <a:rPr lang="en-US" dirty="0"/>
              <a:t>HIGH RISK:</a:t>
            </a:r>
            <a:br>
              <a:rPr lang="en-US" dirty="0"/>
            </a:br>
            <a:r>
              <a:rPr lang="en-US" dirty="0"/>
              <a:t>- difficult accessibility, risk</a:t>
            </a:r>
            <a:r>
              <a:rPr lang="cs-CZ" dirty="0"/>
              <a:t> </a:t>
            </a:r>
            <a:r>
              <a:rPr lang="cs-CZ" dirty="0" err="1"/>
              <a:t>of</a:t>
            </a:r>
            <a:r>
              <a:rPr lang="cs-CZ" dirty="0"/>
              <a:t> </a:t>
            </a:r>
            <a:r>
              <a:rPr lang="cs-CZ" dirty="0" err="1"/>
              <a:t>infection</a:t>
            </a:r>
            <a:r>
              <a:rPr lang="cs-CZ" dirty="0"/>
              <a:t> </a:t>
            </a:r>
            <a:r>
              <a:rPr lang="cs-CZ" dirty="0" err="1"/>
              <a:t>diseases</a:t>
            </a:r>
            <a:br>
              <a:rPr lang="en-US" dirty="0"/>
            </a:br>
            <a:r>
              <a:rPr lang="en-US" dirty="0"/>
              <a:t>Usage: </a:t>
            </a:r>
            <a:r>
              <a:rPr lang="cs-CZ" dirty="0"/>
              <a:t>BP</a:t>
            </a:r>
            <a:r>
              <a:rPr lang="en-US" dirty="0"/>
              <a:t> monitoring in critical states (coronary units, </a:t>
            </a:r>
            <a:r>
              <a:rPr lang="cs-CZ" dirty="0" err="1"/>
              <a:t>intensive</a:t>
            </a:r>
            <a:r>
              <a:rPr lang="cs-CZ" dirty="0"/>
              <a:t> care </a:t>
            </a:r>
            <a:r>
              <a:rPr lang="cs-CZ" dirty="0" err="1"/>
              <a:t>units</a:t>
            </a:r>
            <a:r>
              <a:rPr lang="cs-CZ" dirty="0"/>
              <a:t>)</a:t>
            </a:r>
            <a:r>
              <a:rPr lang="en-US" dirty="0"/>
              <a:t>; in more complex therapeutic procedures</a:t>
            </a:r>
            <a:endParaRPr lang="cs-CZ" dirty="0"/>
          </a:p>
          <a:p>
            <a:pPr lvl="1"/>
            <a:r>
              <a:rPr lang="cs-CZ" dirty="0" err="1"/>
              <a:t>Indirect</a:t>
            </a:r>
            <a:r>
              <a:rPr lang="cs-CZ" dirty="0"/>
              <a:t> - </a:t>
            </a:r>
            <a:r>
              <a:rPr lang="en-US" dirty="0"/>
              <a:t>Swan-</a:t>
            </a:r>
            <a:r>
              <a:rPr lang="en-US" dirty="0" err="1"/>
              <a:t>Ganze</a:t>
            </a:r>
            <a:r>
              <a:rPr lang="en-US" dirty="0"/>
              <a:t> catheter - hollow tube, on the </a:t>
            </a:r>
            <a:r>
              <a:rPr lang="cs-CZ" dirty="0" err="1"/>
              <a:t>vessel</a:t>
            </a:r>
            <a:r>
              <a:rPr lang="en-US" dirty="0"/>
              <a:t> side with a hole, the other side connected to the sensor - filled with physiological solution - transfer of pressure changes from the vessel's light towards the sensor – inaccurate</a:t>
            </a:r>
            <a:endParaRPr lang="cs-CZ" dirty="0"/>
          </a:p>
          <a:p>
            <a:pPr lvl="1"/>
            <a:r>
              <a:rPr lang="cs-CZ" dirty="0"/>
              <a:t>Direct – </a:t>
            </a:r>
            <a:r>
              <a:rPr lang="cs-CZ" dirty="0" err="1"/>
              <a:t>special</a:t>
            </a:r>
            <a:r>
              <a:rPr lang="cs-CZ" dirty="0"/>
              <a:t> sensor – </a:t>
            </a:r>
            <a:r>
              <a:rPr lang="en-US" dirty="0"/>
              <a:t>special </a:t>
            </a:r>
            <a:r>
              <a:rPr lang="en-US" dirty="0" err="1"/>
              <a:t>microsensor</a:t>
            </a:r>
            <a:r>
              <a:rPr lang="en-US" dirty="0"/>
              <a:t> on the vessel side - the blood pressure signal is transmitted from it</a:t>
            </a:r>
            <a:endParaRPr lang="cs-CZ" dirty="0"/>
          </a:p>
          <a:p>
            <a:pPr lvl="1"/>
            <a:br>
              <a:rPr lang="en-US" dirty="0"/>
            </a:br>
            <a:r>
              <a:rPr lang="cs-CZ" dirty="0"/>
              <a:t>up</a:t>
            </a:r>
            <a:r>
              <a:rPr lang="en-US" dirty="0"/>
              <a:t>-</a:t>
            </a:r>
            <a:r>
              <a:rPr lang="cs-CZ" dirty="0"/>
              <a:t>to</a:t>
            </a:r>
            <a:r>
              <a:rPr lang="en-US" dirty="0"/>
              <a:t>-</a:t>
            </a:r>
            <a:r>
              <a:rPr lang="cs-CZ" dirty="0" err="1"/>
              <a:t>date</a:t>
            </a:r>
            <a:r>
              <a:rPr lang="cs-CZ" dirty="0"/>
              <a:t> c</a:t>
            </a:r>
            <a:r>
              <a:rPr lang="en-US" dirty="0" err="1"/>
              <a:t>atheters</a:t>
            </a:r>
            <a:r>
              <a:rPr lang="en-US" dirty="0"/>
              <a:t> - </a:t>
            </a:r>
            <a:r>
              <a:rPr lang="cs-CZ" dirty="0"/>
              <a:t>s</a:t>
            </a:r>
            <a:r>
              <a:rPr lang="en-US" dirty="0" err="1"/>
              <a:t>ignal</a:t>
            </a:r>
            <a:r>
              <a:rPr lang="en-US" dirty="0"/>
              <a:t> transmission via fiber optics</a:t>
            </a:r>
            <a:endParaRPr lang="cs-CZ" dirty="0"/>
          </a:p>
          <a:p>
            <a:pPr lvl="1"/>
            <a:br>
              <a:rPr lang="en-US" dirty="0"/>
            </a:br>
            <a:r>
              <a:rPr lang="en-US" b="1" dirty="0"/>
              <a:t>Important for the diagnosis of all forms of pulmonary hypertension</a:t>
            </a:r>
            <a:endParaRPr lang="cs-CZ" b="1" dirty="0"/>
          </a:p>
        </p:txBody>
      </p:sp>
    </p:spTree>
    <p:extLst>
      <p:ext uri="{BB962C8B-B14F-4D97-AF65-F5344CB8AC3E}">
        <p14:creationId xmlns:p14="http://schemas.microsoft.com/office/powerpoint/2010/main" val="26735349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Methodology</a:t>
            </a:r>
            <a:endParaRPr lang="cs-CZ" dirty="0"/>
          </a:p>
        </p:txBody>
      </p:sp>
      <p:sp>
        <p:nvSpPr>
          <p:cNvPr id="3" name="Zástupný symbol pro obsah 2"/>
          <p:cNvSpPr>
            <a:spLocks noGrp="1"/>
          </p:cNvSpPr>
          <p:nvPr>
            <p:ph idx="1"/>
          </p:nvPr>
        </p:nvSpPr>
        <p:spPr/>
        <p:txBody>
          <a:bodyPr>
            <a:normAutofit/>
          </a:bodyPr>
          <a:lstStyle/>
          <a:p>
            <a:pPr marL="0" indent="0">
              <a:buNone/>
            </a:pPr>
            <a:r>
              <a:rPr lang="cs-CZ" sz="3600" b="1" dirty="0" err="1">
                <a:solidFill>
                  <a:srgbClr val="FF0000"/>
                </a:solidFill>
              </a:rPr>
              <a:t>Clinical</a:t>
            </a:r>
            <a:r>
              <a:rPr lang="cs-CZ" sz="3600" b="1" dirty="0">
                <a:solidFill>
                  <a:srgbClr val="FF0000"/>
                </a:solidFill>
              </a:rPr>
              <a:t> </a:t>
            </a:r>
            <a:r>
              <a:rPr lang="cs-CZ" sz="3600" b="1" dirty="0" err="1">
                <a:solidFill>
                  <a:srgbClr val="FF0000"/>
                </a:solidFill>
              </a:rPr>
              <a:t>statement</a:t>
            </a:r>
            <a:endParaRPr lang="cs-CZ" sz="3600" b="1" dirty="0">
              <a:solidFill>
                <a:srgbClr val="FF0000"/>
              </a:solidFill>
            </a:endParaRPr>
          </a:p>
          <a:p>
            <a:r>
              <a:rPr lang="en-US" b="1" dirty="0"/>
              <a:t>In keeping with</a:t>
            </a:r>
            <a:r>
              <a:rPr lang="cs-CZ" b="1" dirty="0"/>
              <a:t> a</a:t>
            </a:r>
            <a:r>
              <a:rPr lang="en-US" b="1" dirty="0"/>
              <a:t> good practice is still auscultation method able to report reliable results</a:t>
            </a:r>
            <a:endParaRPr lang="cs-CZ" b="1" dirty="0"/>
          </a:p>
          <a:p>
            <a:endParaRPr lang="cs-CZ" b="1" dirty="0"/>
          </a:p>
          <a:p>
            <a:r>
              <a:rPr lang="en-US" dirty="0"/>
              <a:t>We must rely on </a:t>
            </a:r>
            <a:r>
              <a:rPr lang="en-US" i="1" dirty="0"/>
              <a:t>white-co</a:t>
            </a:r>
            <a:r>
              <a:rPr lang="cs-CZ" i="1" dirty="0" err="1"/>
              <a:t>at</a:t>
            </a:r>
            <a:r>
              <a:rPr lang="en-US" i="1" dirty="0"/>
              <a:t> hypertension </a:t>
            </a:r>
            <a:r>
              <a:rPr lang="en-US" dirty="0"/>
              <a:t>versus </a:t>
            </a:r>
            <a:r>
              <a:rPr lang="en-US" i="1" dirty="0"/>
              <a:t>masked hypertension </a:t>
            </a:r>
            <a:r>
              <a:rPr lang="en-US" dirty="0"/>
              <a:t>in some patients</a:t>
            </a:r>
            <a:br>
              <a:rPr lang="en-US" dirty="0"/>
            </a:br>
            <a:br>
              <a:rPr lang="en-US" dirty="0"/>
            </a:br>
            <a:r>
              <a:rPr lang="en-US" dirty="0"/>
              <a:t>There is always higher </a:t>
            </a:r>
            <a:r>
              <a:rPr lang="cs-CZ" dirty="0"/>
              <a:t>BP</a:t>
            </a:r>
            <a:r>
              <a:rPr lang="en-US" dirty="0"/>
              <a:t> in the case of </a:t>
            </a:r>
            <a:r>
              <a:rPr lang="cs-CZ" dirty="0"/>
              <a:t>BP</a:t>
            </a:r>
            <a:r>
              <a:rPr lang="en-US" dirty="0"/>
              <a:t> measurement by physician and lower values measured by nurse or technician</a:t>
            </a:r>
            <a:endParaRPr lang="cs-CZ" dirty="0"/>
          </a:p>
        </p:txBody>
      </p:sp>
    </p:spTree>
    <p:extLst>
      <p:ext uri="{BB962C8B-B14F-4D97-AF65-F5344CB8AC3E}">
        <p14:creationId xmlns:p14="http://schemas.microsoft.com/office/powerpoint/2010/main" val="32895673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Methodology</a:t>
            </a:r>
            <a:r>
              <a:rPr lang="cs-CZ" dirty="0"/>
              <a:t>   2</a:t>
            </a:r>
          </a:p>
        </p:txBody>
      </p:sp>
      <p:sp>
        <p:nvSpPr>
          <p:cNvPr id="3" name="Zástupný symbol pro obsah 2"/>
          <p:cNvSpPr>
            <a:spLocks noGrp="1"/>
          </p:cNvSpPr>
          <p:nvPr>
            <p:ph idx="1"/>
          </p:nvPr>
        </p:nvSpPr>
        <p:spPr>
          <a:xfrm>
            <a:off x="207389" y="1825625"/>
            <a:ext cx="11819853" cy="4351338"/>
          </a:xfrm>
        </p:spPr>
        <p:txBody>
          <a:bodyPr>
            <a:normAutofit fontScale="92500" lnSpcReduction="20000"/>
          </a:bodyPr>
          <a:lstStyle/>
          <a:p>
            <a:pPr marL="0" indent="0">
              <a:buNone/>
            </a:pPr>
            <a:r>
              <a:rPr lang="cs-CZ" sz="3600" b="1" dirty="0">
                <a:solidFill>
                  <a:srgbClr val="FF0000"/>
                </a:solidFill>
              </a:rPr>
              <a:t>„</a:t>
            </a:r>
            <a:r>
              <a:rPr lang="cs-CZ" sz="3600" b="1" dirty="0" err="1">
                <a:solidFill>
                  <a:srgbClr val="FF0000"/>
                </a:solidFill>
              </a:rPr>
              <a:t>Home</a:t>
            </a:r>
            <a:r>
              <a:rPr lang="cs-CZ" sz="3600" b="1" dirty="0">
                <a:solidFill>
                  <a:srgbClr val="FF0000"/>
                </a:solidFill>
              </a:rPr>
              <a:t>“ </a:t>
            </a:r>
            <a:r>
              <a:rPr lang="cs-CZ" sz="3600" b="1" dirty="0" err="1">
                <a:solidFill>
                  <a:srgbClr val="FF0000"/>
                </a:solidFill>
              </a:rPr>
              <a:t>blood</a:t>
            </a:r>
            <a:r>
              <a:rPr lang="cs-CZ" sz="3600" b="1" dirty="0">
                <a:solidFill>
                  <a:srgbClr val="FF0000"/>
                </a:solidFill>
              </a:rPr>
              <a:t> </a:t>
            </a:r>
            <a:r>
              <a:rPr lang="cs-CZ" sz="3600" b="1" dirty="0" err="1">
                <a:solidFill>
                  <a:srgbClr val="FF0000"/>
                </a:solidFill>
              </a:rPr>
              <a:t>presure</a:t>
            </a:r>
            <a:r>
              <a:rPr lang="cs-CZ" sz="3600" b="1" dirty="0">
                <a:solidFill>
                  <a:srgbClr val="FF0000"/>
                </a:solidFill>
              </a:rPr>
              <a:t> </a:t>
            </a:r>
            <a:r>
              <a:rPr lang="cs-CZ" sz="3600" b="1" dirty="0" err="1">
                <a:solidFill>
                  <a:srgbClr val="FF0000"/>
                </a:solidFill>
              </a:rPr>
              <a:t>measurement</a:t>
            </a:r>
            <a:endParaRPr lang="cs-CZ" sz="3600" b="1" dirty="0">
              <a:solidFill>
                <a:srgbClr val="FF0000"/>
              </a:solidFill>
            </a:endParaRPr>
          </a:p>
          <a:p>
            <a:r>
              <a:rPr lang="cs-CZ" dirty="0" err="1"/>
              <a:t>Advantage</a:t>
            </a:r>
            <a:r>
              <a:rPr lang="cs-CZ" dirty="0"/>
              <a:t>: </a:t>
            </a:r>
            <a:r>
              <a:rPr lang="cs-CZ" dirty="0" err="1"/>
              <a:t>measurement</a:t>
            </a:r>
            <a:r>
              <a:rPr lang="cs-CZ" dirty="0"/>
              <a:t> by </a:t>
            </a:r>
            <a:r>
              <a:rPr lang="cs-CZ" dirty="0" err="1"/>
              <a:t>patients</a:t>
            </a:r>
            <a:r>
              <a:rPr lang="cs-CZ" dirty="0"/>
              <a:t>, </a:t>
            </a:r>
            <a:r>
              <a:rPr lang="cs-CZ" dirty="0" err="1"/>
              <a:t>elimination</a:t>
            </a:r>
            <a:r>
              <a:rPr lang="cs-CZ" dirty="0"/>
              <a:t> </a:t>
            </a:r>
            <a:r>
              <a:rPr lang="cs-CZ" dirty="0" err="1"/>
              <a:t>of</a:t>
            </a:r>
            <a:r>
              <a:rPr lang="cs-CZ" dirty="0"/>
              <a:t> </a:t>
            </a:r>
            <a:r>
              <a:rPr lang="cs-CZ" dirty="0" err="1"/>
              <a:t>white-coat</a:t>
            </a:r>
            <a:r>
              <a:rPr lang="cs-CZ" dirty="0"/>
              <a:t> </a:t>
            </a:r>
            <a:r>
              <a:rPr lang="cs-CZ" dirty="0" err="1"/>
              <a:t>hypertension</a:t>
            </a:r>
            <a:r>
              <a:rPr lang="cs-CZ" dirty="0"/>
              <a:t> </a:t>
            </a:r>
            <a:r>
              <a:rPr lang="cs-CZ" dirty="0" err="1"/>
              <a:t>effect</a:t>
            </a:r>
            <a:r>
              <a:rPr lang="cs-CZ" dirty="0"/>
              <a:t>, </a:t>
            </a:r>
            <a:r>
              <a:rPr lang="cs-CZ" dirty="0" err="1"/>
              <a:t>measurement</a:t>
            </a:r>
            <a:r>
              <a:rPr lang="cs-CZ" dirty="0"/>
              <a:t> in long period</a:t>
            </a:r>
          </a:p>
          <a:p>
            <a:r>
              <a:rPr lang="cs-CZ" dirty="0" err="1"/>
              <a:t>Disadvantage</a:t>
            </a:r>
            <a:r>
              <a:rPr lang="cs-CZ" dirty="0"/>
              <a:t>: </a:t>
            </a:r>
            <a:r>
              <a:rPr lang="cs-CZ" dirty="0" err="1"/>
              <a:t>technical</a:t>
            </a:r>
            <a:r>
              <a:rPr lang="cs-CZ" dirty="0"/>
              <a:t> </a:t>
            </a:r>
            <a:r>
              <a:rPr lang="cs-CZ" dirty="0" err="1"/>
              <a:t>problem</a:t>
            </a:r>
            <a:r>
              <a:rPr lang="cs-CZ" dirty="0"/>
              <a:t>, </a:t>
            </a:r>
            <a:r>
              <a:rPr lang="cs-CZ" dirty="0" err="1"/>
              <a:t>correct</a:t>
            </a:r>
            <a:r>
              <a:rPr lang="cs-CZ" dirty="0"/>
              <a:t> </a:t>
            </a:r>
            <a:r>
              <a:rPr lang="cs-CZ" dirty="0" err="1"/>
              <a:t>measurement</a:t>
            </a:r>
            <a:r>
              <a:rPr lang="cs-CZ" dirty="0"/>
              <a:t> by </a:t>
            </a:r>
            <a:r>
              <a:rPr lang="cs-CZ" dirty="0" err="1"/>
              <a:t>patient</a:t>
            </a:r>
            <a:endParaRPr lang="cs-CZ" dirty="0"/>
          </a:p>
          <a:p>
            <a:r>
              <a:rPr lang="cs-CZ" dirty="0" err="1"/>
              <a:t>Classic</a:t>
            </a:r>
            <a:r>
              <a:rPr lang="cs-CZ" dirty="0"/>
              <a:t> </a:t>
            </a:r>
            <a:r>
              <a:rPr lang="cs-CZ" dirty="0" err="1"/>
              <a:t>oscillometry</a:t>
            </a:r>
            <a:r>
              <a:rPr lang="cs-CZ" dirty="0"/>
              <a:t> </a:t>
            </a:r>
            <a:r>
              <a:rPr lang="cs-CZ" dirty="0" err="1"/>
              <a:t>method</a:t>
            </a:r>
            <a:r>
              <a:rPr lang="cs-CZ" dirty="0"/>
              <a:t> – </a:t>
            </a:r>
            <a:r>
              <a:rPr lang="cs-CZ" dirty="0" err="1"/>
              <a:t>cuff</a:t>
            </a:r>
            <a:r>
              <a:rPr lang="cs-CZ" dirty="0"/>
              <a:t> on </a:t>
            </a:r>
            <a:r>
              <a:rPr lang="cs-CZ" dirty="0" err="1"/>
              <a:t>the</a:t>
            </a:r>
            <a:r>
              <a:rPr lang="cs-CZ" dirty="0"/>
              <a:t> </a:t>
            </a:r>
            <a:r>
              <a:rPr lang="cs-CZ" dirty="0" err="1"/>
              <a:t>arm</a:t>
            </a:r>
            <a:endParaRPr lang="cs-CZ" dirty="0"/>
          </a:p>
          <a:p>
            <a:pPr lvl="1"/>
            <a:r>
              <a:rPr lang="cs-CZ" dirty="0" err="1"/>
              <a:t>Attention</a:t>
            </a:r>
            <a:r>
              <a:rPr lang="cs-CZ" dirty="0"/>
              <a:t> on </a:t>
            </a:r>
            <a:r>
              <a:rPr lang="cs-CZ" dirty="0" err="1"/>
              <a:t>location</a:t>
            </a:r>
            <a:r>
              <a:rPr lang="cs-CZ" dirty="0"/>
              <a:t> </a:t>
            </a:r>
            <a:r>
              <a:rPr lang="cs-CZ" dirty="0" err="1"/>
              <a:t>of</a:t>
            </a:r>
            <a:r>
              <a:rPr lang="cs-CZ" dirty="0"/>
              <a:t> </a:t>
            </a:r>
            <a:r>
              <a:rPr lang="cs-CZ" dirty="0" err="1"/>
              <a:t>measurement</a:t>
            </a:r>
            <a:r>
              <a:rPr lang="cs-CZ" dirty="0"/>
              <a:t> on </a:t>
            </a:r>
            <a:r>
              <a:rPr lang="cs-CZ" dirty="0" err="1"/>
              <a:t>the</a:t>
            </a:r>
            <a:r>
              <a:rPr lang="cs-CZ" dirty="0"/>
              <a:t> </a:t>
            </a:r>
            <a:r>
              <a:rPr lang="en-US" dirty="0" err="1"/>
              <a:t>wri</a:t>
            </a:r>
            <a:r>
              <a:rPr lang="cs-CZ" dirty="0"/>
              <a:t>st</a:t>
            </a:r>
            <a:r>
              <a:rPr lang="en-US" dirty="0"/>
              <a:t> - in the vertical position - pressure </a:t>
            </a:r>
            <a:r>
              <a:rPr lang="cs-CZ" dirty="0" err="1"/>
              <a:t>above</a:t>
            </a:r>
            <a:r>
              <a:rPr lang="cs-CZ" dirty="0"/>
              <a:t> </a:t>
            </a:r>
            <a:r>
              <a:rPr lang="en-US" dirty="0"/>
              <a:t>15-20 mmHg higher than on the arm, even when in the heart position the </a:t>
            </a:r>
            <a:r>
              <a:rPr lang="cs-CZ" dirty="0"/>
              <a:t>SBP</a:t>
            </a:r>
            <a:r>
              <a:rPr lang="en-US" dirty="0"/>
              <a:t> is higher by 2-3mmHg than on the arm</a:t>
            </a:r>
            <a:endParaRPr lang="cs-CZ" dirty="0"/>
          </a:p>
          <a:p>
            <a:pPr lvl="1"/>
            <a:r>
              <a:rPr lang="en-US" dirty="0"/>
              <a:t>Finger </a:t>
            </a:r>
            <a:r>
              <a:rPr lang="cs-CZ" dirty="0" err="1"/>
              <a:t>position</a:t>
            </a:r>
            <a:r>
              <a:rPr lang="cs-CZ" dirty="0"/>
              <a:t> </a:t>
            </a:r>
            <a:r>
              <a:rPr lang="cs-CZ" dirty="0" err="1"/>
              <a:t>cuff</a:t>
            </a:r>
            <a:r>
              <a:rPr lang="en-US" dirty="0"/>
              <a:t> (non digital </a:t>
            </a:r>
            <a:r>
              <a:rPr lang="en-US" dirty="0" err="1"/>
              <a:t>photoplethysmography</a:t>
            </a:r>
            <a:r>
              <a:rPr lang="en-US" dirty="0"/>
              <a:t>) - Higher values of 4 mmHg than on the arm (another characteristic of the pulse curve in the finger artery)</a:t>
            </a:r>
            <a:endParaRPr lang="cs-CZ" dirty="0"/>
          </a:p>
          <a:p>
            <a:pPr marL="457200" lvl="1" indent="0">
              <a:buNone/>
            </a:pPr>
            <a:r>
              <a:rPr lang="en-US" sz="3200" b="1" dirty="0">
                <a:solidFill>
                  <a:srgbClr val="7030A0"/>
                </a:solidFill>
              </a:rPr>
              <a:t>Values at home measurements are always lower than in the clinical setting – </a:t>
            </a:r>
            <a:r>
              <a:rPr lang="cs-CZ" sz="3200" b="1" dirty="0" err="1">
                <a:solidFill>
                  <a:srgbClr val="7030A0"/>
                </a:solidFill>
              </a:rPr>
              <a:t>Hypertension</a:t>
            </a:r>
            <a:r>
              <a:rPr lang="cs-CZ" sz="3200" b="1" dirty="0">
                <a:solidFill>
                  <a:srgbClr val="7030A0"/>
                </a:solidFill>
              </a:rPr>
              <a:t> society </a:t>
            </a:r>
            <a:r>
              <a:rPr lang="en-US" sz="3200" b="1" dirty="0">
                <a:solidFill>
                  <a:srgbClr val="7030A0"/>
                </a:solidFill>
              </a:rPr>
              <a:t>recommendation: </a:t>
            </a:r>
            <a:r>
              <a:rPr lang="cs-CZ" sz="3200" b="1" dirty="0">
                <a:solidFill>
                  <a:srgbClr val="FF0000"/>
                </a:solidFill>
              </a:rPr>
              <a:t>BP</a:t>
            </a:r>
            <a:r>
              <a:rPr lang="en-US" sz="3200" b="1" dirty="0">
                <a:solidFill>
                  <a:srgbClr val="FF0000"/>
                </a:solidFill>
              </a:rPr>
              <a:t> </a:t>
            </a:r>
            <a:r>
              <a:rPr lang="cs-CZ" sz="3200" b="1" dirty="0" err="1">
                <a:solidFill>
                  <a:srgbClr val="FF0000"/>
                </a:solidFill>
              </a:rPr>
              <a:t>higher</a:t>
            </a:r>
            <a:r>
              <a:rPr lang="cs-CZ" sz="3200" b="1" dirty="0">
                <a:solidFill>
                  <a:srgbClr val="FF0000"/>
                </a:solidFill>
              </a:rPr>
              <a:t> </a:t>
            </a:r>
            <a:r>
              <a:rPr lang="cs-CZ" sz="3200" b="1" dirty="0" err="1">
                <a:solidFill>
                  <a:srgbClr val="FF0000"/>
                </a:solidFill>
              </a:rPr>
              <a:t>than</a:t>
            </a:r>
            <a:r>
              <a:rPr lang="en-US" sz="3200" b="1" dirty="0">
                <a:solidFill>
                  <a:srgbClr val="FF0000"/>
                </a:solidFill>
              </a:rPr>
              <a:t> 135/85mmHg - </a:t>
            </a:r>
            <a:r>
              <a:rPr lang="cs-CZ" sz="3200" b="1" dirty="0">
                <a:solidFill>
                  <a:srgbClr val="FF0000"/>
                </a:solidFill>
              </a:rPr>
              <a:t>are</a:t>
            </a:r>
            <a:r>
              <a:rPr lang="en-US" sz="3200" b="1" dirty="0">
                <a:solidFill>
                  <a:srgbClr val="FF0000"/>
                </a:solidFill>
              </a:rPr>
              <a:t> increase</a:t>
            </a:r>
            <a:r>
              <a:rPr lang="cs-CZ" sz="3200" b="1" dirty="0">
                <a:solidFill>
                  <a:srgbClr val="FF0000"/>
                </a:solidFill>
              </a:rPr>
              <a:t>d !</a:t>
            </a:r>
            <a:endParaRPr lang="cs-CZ" sz="3600" b="1" dirty="0">
              <a:solidFill>
                <a:srgbClr val="FF0000"/>
              </a:solidFill>
            </a:endParaRPr>
          </a:p>
        </p:txBody>
      </p:sp>
    </p:spTree>
    <p:extLst>
      <p:ext uri="{BB962C8B-B14F-4D97-AF65-F5344CB8AC3E}">
        <p14:creationId xmlns:p14="http://schemas.microsoft.com/office/powerpoint/2010/main" val="2054362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Methodology</a:t>
            </a:r>
            <a:r>
              <a:rPr lang="cs-CZ" dirty="0"/>
              <a:t>  3</a:t>
            </a:r>
          </a:p>
        </p:txBody>
      </p:sp>
      <p:sp>
        <p:nvSpPr>
          <p:cNvPr id="3" name="Zástupný symbol pro obsah 2"/>
          <p:cNvSpPr>
            <a:spLocks noGrp="1"/>
          </p:cNvSpPr>
          <p:nvPr>
            <p:ph idx="1"/>
          </p:nvPr>
        </p:nvSpPr>
        <p:spPr>
          <a:xfrm>
            <a:off x="230659" y="1825625"/>
            <a:ext cx="11730681" cy="4351338"/>
          </a:xfrm>
        </p:spPr>
        <p:txBody>
          <a:bodyPr>
            <a:normAutofit fontScale="55000" lnSpcReduction="20000"/>
          </a:bodyPr>
          <a:lstStyle/>
          <a:p>
            <a:pPr marL="0" indent="0">
              <a:buNone/>
            </a:pPr>
            <a:r>
              <a:rPr lang="cs-CZ" sz="5100" b="1" dirty="0">
                <a:solidFill>
                  <a:srgbClr val="FF0000"/>
                </a:solidFill>
              </a:rPr>
              <a:t>24 </a:t>
            </a:r>
            <a:r>
              <a:rPr lang="cs-CZ" sz="5100" b="1" dirty="0" err="1">
                <a:solidFill>
                  <a:srgbClr val="FF0000"/>
                </a:solidFill>
              </a:rPr>
              <a:t>hour</a:t>
            </a:r>
            <a:r>
              <a:rPr lang="cs-CZ" sz="5100" b="1" dirty="0">
                <a:solidFill>
                  <a:srgbClr val="FF0000"/>
                </a:solidFill>
              </a:rPr>
              <a:t> </a:t>
            </a:r>
            <a:r>
              <a:rPr lang="cs-CZ" sz="5100" b="1" dirty="0" err="1">
                <a:solidFill>
                  <a:srgbClr val="FF0000"/>
                </a:solidFill>
              </a:rPr>
              <a:t>ambulatory</a:t>
            </a:r>
            <a:r>
              <a:rPr lang="cs-CZ" sz="5100" b="1" dirty="0">
                <a:solidFill>
                  <a:srgbClr val="FF0000"/>
                </a:solidFill>
              </a:rPr>
              <a:t> </a:t>
            </a:r>
            <a:r>
              <a:rPr lang="cs-CZ" sz="5100" b="1" dirty="0" err="1">
                <a:solidFill>
                  <a:srgbClr val="FF0000"/>
                </a:solidFill>
              </a:rPr>
              <a:t>blood</a:t>
            </a:r>
            <a:r>
              <a:rPr lang="cs-CZ" sz="5100" b="1" dirty="0">
                <a:solidFill>
                  <a:srgbClr val="FF0000"/>
                </a:solidFill>
              </a:rPr>
              <a:t> </a:t>
            </a:r>
            <a:r>
              <a:rPr lang="cs-CZ" sz="5100" b="1" dirty="0" err="1">
                <a:solidFill>
                  <a:srgbClr val="FF0000"/>
                </a:solidFill>
              </a:rPr>
              <a:t>pressure</a:t>
            </a:r>
            <a:r>
              <a:rPr lang="cs-CZ" sz="5100" b="1" dirty="0">
                <a:solidFill>
                  <a:srgbClr val="FF0000"/>
                </a:solidFill>
              </a:rPr>
              <a:t> monitoring </a:t>
            </a:r>
          </a:p>
          <a:p>
            <a:r>
              <a:rPr lang="cs-CZ" sz="4200" dirty="0" err="1"/>
              <a:t>Advantage</a:t>
            </a:r>
            <a:r>
              <a:rPr lang="cs-CZ" sz="4200" dirty="0"/>
              <a:t>: </a:t>
            </a:r>
            <a:r>
              <a:rPr lang="en-US" sz="4200" dirty="0"/>
              <a:t>an overview of absolute values and variability in time-defined periods (! but still intermittent measurement!)</a:t>
            </a:r>
            <a:endParaRPr lang="cs-CZ" sz="4200" dirty="0"/>
          </a:p>
          <a:p>
            <a:r>
              <a:rPr lang="cs-CZ" sz="4200" dirty="0" err="1"/>
              <a:t>Oscillometric</a:t>
            </a:r>
            <a:r>
              <a:rPr lang="cs-CZ" sz="4200" dirty="0"/>
              <a:t> </a:t>
            </a:r>
            <a:r>
              <a:rPr lang="cs-CZ" sz="4200" dirty="0" err="1"/>
              <a:t>method</a:t>
            </a:r>
            <a:endParaRPr lang="cs-CZ" sz="4200" dirty="0"/>
          </a:p>
          <a:p>
            <a:r>
              <a:rPr lang="en-US" sz="4200" dirty="0"/>
              <a:t>Information: S</a:t>
            </a:r>
            <a:r>
              <a:rPr lang="cs-CZ" sz="4200" dirty="0"/>
              <a:t>BP, DBP</a:t>
            </a:r>
            <a:r>
              <a:rPr lang="en-US" sz="4200" dirty="0"/>
              <a:t>, pulse pressure, mean arterial pressure - </a:t>
            </a:r>
            <a:r>
              <a:rPr lang="cs-CZ" sz="4200" dirty="0"/>
              <a:t>profile</a:t>
            </a:r>
            <a:r>
              <a:rPr lang="en-US" sz="4200" dirty="0"/>
              <a:t> of absolute values at monitored intervals; average and </a:t>
            </a:r>
            <a:r>
              <a:rPr lang="cs-CZ" sz="4200" dirty="0"/>
              <a:t>standard </a:t>
            </a:r>
            <a:r>
              <a:rPr lang="cs-CZ" sz="4200" dirty="0" err="1"/>
              <a:t>deviation</a:t>
            </a:r>
            <a:r>
              <a:rPr lang="en-US" sz="4200" dirty="0"/>
              <a:t> for the period under review; % of the </a:t>
            </a:r>
            <a:r>
              <a:rPr lang="cs-CZ" sz="4200" dirty="0" err="1"/>
              <a:t>blood</a:t>
            </a:r>
            <a:r>
              <a:rPr lang="cs-CZ" sz="4200" dirty="0"/>
              <a:t> </a:t>
            </a:r>
            <a:r>
              <a:rPr lang="cs-CZ" sz="4200" dirty="0" err="1"/>
              <a:t>pressure</a:t>
            </a:r>
            <a:r>
              <a:rPr lang="en-US" sz="4200" dirty="0"/>
              <a:t> parameters above the specified upper limit; calculation of different </a:t>
            </a:r>
            <a:r>
              <a:rPr lang="en-US" sz="4200" dirty="0" err="1"/>
              <a:t>ind</a:t>
            </a:r>
            <a:r>
              <a:rPr lang="cs-CZ" sz="4200" dirty="0" err="1"/>
              <a:t>exis</a:t>
            </a:r>
            <a:r>
              <a:rPr lang="en-US" sz="4200" dirty="0"/>
              <a:t>; determination of variability</a:t>
            </a:r>
            <a:r>
              <a:rPr lang="cs-CZ" sz="4200" dirty="0"/>
              <a:t> </a:t>
            </a:r>
            <a:r>
              <a:rPr lang="cs-CZ" sz="4200" dirty="0" err="1"/>
              <a:t>of</a:t>
            </a:r>
            <a:r>
              <a:rPr lang="cs-CZ" sz="4200" dirty="0"/>
              <a:t> </a:t>
            </a:r>
            <a:r>
              <a:rPr lang="cs-CZ" sz="4200" dirty="0" err="1"/>
              <a:t>blood</a:t>
            </a:r>
            <a:r>
              <a:rPr lang="cs-CZ" sz="4200" dirty="0"/>
              <a:t> </a:t>
            </a:r>
            <a:r>
              <a:rPr lang="cs-CZ" sz="4200" dirty="0" err="1"/>
              <a:t>pressure</a:t>
            </a:r>
            <a:r>
              <a:rPr lang="cs-CZ" sz="4200" dirty="0"/>
              <a:t> </a:t>
            </a:r>
            <a:r>
              <a:rPr lang="cs-CZ" sz="4200" dirty="0" err="1"/>
              <a:t>fluctuation</a:t>
            </a:r>
            <a:endParaRPr lang="cs-CZ" sz="4200" dirty="0"/>
          </a:p>
          <a:p>
            <a:r>
              <a:rPr lang="en-US" sz="4200" dirty="0"/>
              <a:t>The number of </a:t>
            </a:r>
            <a:r>
              <a:rPr lang="cs-CZ" sz="4200" dirty="0"/>
              <a:t>BP</a:t>
            </a:r>
            <a:r>
              <a:rPr lang="en-US" sz="4200" dirty="0"/>
              <a:t> increases in more than 40% of all values in </a:t>
            </a:r>
            <a:r>
              <a:rPr lang="cs-CZ" sz="4200" dirty="0" err="1"/>
              <a:t>either</a:t>
            </a:r>
            <a:r>
              <a:rPr lang="cs-CZ" sz="4200" dirty="0"/>
              <a:t> on </a:t>
            </a:r>
            <a:r>
              <a:rPr lang="en-US" sz="4200" dirty="0"/>
              <a:t>night</a:t>
            </a:r>
            <a:r>
              <a:rPr lang="cs-CZ" sz="4200" dirty="0"/>
              <a:t> – </a:t>
            </a:r>
            <a:r>
              <a:rPr lang="cs-CZ" sz="4200" dirty="0" err="1"/>
              <a:t>or</a:t>
            </a:r>
            <a:r>
              <a:rPr lang="cs-CZ" sz="4200" dirty="0"/>
              <a:t> d</a:t>
            </a:r>
            <a:r>
              <a:rPr lang="en-US" sz="4200" dirty="0"/>
              <a:t>ay</a:t>
            </a:r>
            <a:r>
              <a:rPr lang="cs-CZ" sz="4200" dirty="0"/>
              <a:t>-</a:t>
            </a:r>
            <a:r>
              <a:rPr lang="en-US" sz="4200" dirty="0"/>
              <a:t>time </a:t>
            </a:r>
            <a:r>
              <a:rPr lang="cs-CZ" sz="4200" dirty="0"/>
              <a:t>interval – dg: </a:t>
            </a:r>
            <a:r>
              <a:rPr lang="en-US" sz="4200" dirty="0"/>
              <a:t>arterial hypertension</a:t>
            </a:r>
            <a:endParaRPr lang="cs-CZ" sz="4200" dirty="0"/>
          </a:p>
          <a:p>
            <a:r>
              <a:rPr lang="cs-CZ" sz="4200" dirty="0"/>
              <a:t> </a:t>
            </a:r>
            <a:r>
              <a:rPr lang="cs-CZ" sz="5100" b="1" dirty="0">
                <a:solidFill>
                  <a:srgbClr val="FF0000"/>
                </a:solidFill>
              </a:rPr>
              <a:t>AB</a:t>
            </a:r>
            <a:r>
              <a:rPr lang="en-US" sz="5100" b="1" dirty="0">
                <a:solidFill>
                  <a:srgbClr val="FF0000"/>
                </a:solidFill>
              </a:rPr>
              <a:t>PM values </a:t>
            </a:r>
            <a:r>
              <a:rPr lang="en-US" sz="5100" b="1" dirty="0">
                <a:solidFill>
                  <a:srgbClr val="7030A0"/>
                </a:solidFill>
              </a:rPr>
              <a:t>are lower than clinical values </a:t>
            </a:r>
            <a:r>
              <a:rPr lang="en-US" sz="5100" b="1" dirty="0">
                <a:solidFill>
                  <a:srgbClr val="FF0000"/>
                </a:solidFill>
              </a:rPr>
              <a:t>- recommendations:</a:t>
            </a:r>
            <a:endParaRPr lang="cs-CZ" sz="5100" b="1" dirty="0">
              <a:solidFill>
                <a:srgbClr val="FF0000"/>
              </a:solidFill>
            </a:endParaRPr>
          </a:p>
          <a:p>
            <a:pPr marL="0" indent="0">
              <a:buNone/>
            </a:pPr>
            <a:r>
              <a:rPr lang="en-US" sz="5100" b="1" dirty="0">
                <a:solidFill>
                  <a:srgbClr val="FF0000"/>
                </a:solidFill>
              </a:rPr>
              <a:t> normal: below 135/85 daily</a:t>
            </a:r>
            <a:r>
              <a:rPr lang="cs-CZ" sz="5100" b="1" dirty="0">
                <a:solidFill>
                  <a:srgbClr val="FF0000"/>
                </a:solidFill>
              </a:rPr>
              <a:t>  and  </a:t>
            </a:r>
            <a:r>
              <a:rPr lang="en-US" sz="5100" b="1" dirty="0">
                <a:solidFill>
                  <a:srgbClr val="FF0000"/>
                </a:solidFill>
              </a:rPr>
              <a:t>night under 120/70</a:t>
            </a:r>
            <a:r>
              <a:rPr lang="cs-CZ" sz="5100" b="1" dirty="0">
                <a:solidFill>
                  <a:srgbClr val="FF0000"/>
                </a:solidFill>
              </a:rPr>
              <a:t>; </a:t>
            </a:r>
            <a:r>
              <a:rPr lang="en-US" sz="5100" b="1" dirty="0">
                <a:solidFill>
                  <a:srgbClr val="FF0000"/>
                </a:solidFill>
              </a:rPr>
              <a:t>24 hour diameters 130/80 mmHg</a:t>
            </a:r>
            <a:endParaRPr lang="cs-CZ" sz="3900" b="1" dirty="0">
              <a:solidFill>
                <a:srgbClr val="FF0000"/>
              </a:solidFill>
            </a:endParaRPr>
          </a:p>
        </p:txBody>
      </p:sp>
    </p:spTree>
    <p:extLst>
      <p:ext uri="{BB962C8B-B14F-4D97-AF65-F5344CB8AC3E}">
        <p14:creationId xmlns:p14="http://schemas.microsoft.com/office/powerpoint/2010/main" val="2618661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1"/>
          <p:cNvPicPr>
            <a:picLocks noChangeAspect="1"/>
          </p:cNvPicPr>
          <p:nvPr/>
        </p:nvPicPr>
        <p:blipFill>
          <a:blip r:embed="rId2" cstate="print">
            <a:extLst>
              <a:ext uri="{28A0092B-C50C-407E-A947-70E740481C1C}">
                <a14:useLocalDpi xmlns:a14="http://schemas.microsoft.com/office/drawing/2010/main" val="0"/>
              </a:ext>
            </a:extLst>
          </a:blip>
          <a:srcRect b="20615"/>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88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Methodology</a:t>
            </a:r>
            <a:r>
              <a:rPr lang="cs-CZ" dirty="0"/>
              <a:t>   4</a:t>
            </a:r>
          </a:p>
        </p:txBody>
      </p:sp>
      <p:sp>
        <p:nvSpPr>
          <p:cNvPr id="3" name="Zástupný symbol pro obsah 2"/>
          <p:cNvSpPr>
            <a:spLocks noGrp="1"/>
          </p:cNvSpPr>
          <p:nvPr>
            <p:ph idx="1"/>
          </p:nvPr>
        </p:nvSpPr>
        <p:spPr/>
        <p:txBody>
          <a:bodyPr>
            <a:normAutofit lnSpcReduction="10000"/>
          </a:bodyPr>
          <a:lstStyle/>
          <a:p>
            <a:pPr marL="0" indent="0">
              <a:buNone/>
            </a:pPr>
            <a:r>
              <a:rPr lang="cs-CZ" sz="3600" b="1" dirty="0" err="1">
                <a:solidFill>
                  <a:srgbClr val="FF0000"/>
                </a:solidFill>
              </a:rPr>
              <a:t>Continuously</a:t>
            </a:r>
            <a:r>
              <a:rPr lang="cs-CZ" sz="3600" b="1" dirty="0">
                <a:solidFill>
                  <a:srgbClr val="FF0000"/>
                </a:solidFill>
              </a:rPr>
              <a:t> </a:t>
            </a:r>
            <a:r>
              <a:rPr lang="cs-CZ" sz="3600" b="1" dirty="0" err="1">
                <a:solidFill>
                  <a:srgbClr val="FF0000"/>
                </a:solidFill>
              </a:rPr>
              <a:t>blood</a:t>
            </a:r>
            <a:r>
              <a:rPr lang="cs-CZ" sz="3600" b="1" dirty="0">
                <a:solidFill>
                  <a:srgbClr val="FF0000"/>
                </a:solidFill>
              </a:rPr>
              <a:t> </a:t>
            </a:r>
            <a:r>
              <a:rPr lang="cs-CZ" sz="3600" b="1" dirty="0" err="1">
                <a:solidFill>
                  <a:srgbClr val="FF0000"/>
                </a:solidFill>
              </a:rPr>
              <a:t>pressure</a:t>
            </a:r>
            <a:r>
              <a:rPr lang="cs-CZ" sz="3600" b="1" dirty="0">
                <a:solidFill>
                  <a:srgbClr val="FF0000"/>
                </a:solidFill>
              </a:rPr>
              <a:t> </a:t>
            </a:r>
            <a:r>
              <a:rPr lang="cs-CZ" sz="3600" b="1" dirty="0" err="1">
                <a:solidFill>
                  <a:srgbClr val="FF0000"/>
                </a:solidFill>
              </a:rPr>
              <a:t>measurement</a:t>
            </a:r>
            <a:endParaRPr lang="cs-CZ" sz="3600" b="1" dirty="0">
              <a:solidFill>
                <a:srgbClr val="FF0000"/>
              </a:solidFill>
            </a:endParaRPr>
          </a:p>
          <a:p>
            <a:r>
              <a:rPr lang="cs-CZ" dirty="0"/>
              <a:t>Beat to beat </a:t>
            </a:r>
            <a:r>
              <a:rPr lang="cs-CZ" dirty="0" err="1"/>
              <a:t>record</a:t>
            </a:r>
            <a:r>
              <a:rPr lang="cs-CZ" dirty="0"/>
              <a:t> by </a:t>
            </a:r>
            <a:r>
              <a:rPr lang="cs-CZ" dirty="0" err="1"/>
              <a:t>Penaz</a:t>
            </a:r>
            <a:r>
              <a:rPr lang="cs-CZ" dirty="0"/>
              <a:t> </a:t>
            </a:r>
            <a:r>
              <a:rPr lang="cs-CZ" dirty="0" err="1"/>
              <a:t>method</a:t>
            </a:r>
            <a:endParaRPr lang="cs-CZ" dirty="0"/>
          </a:p>
          <a:p>
            <a:r>
              <a:rPr lang="cs-CZ" dirty="0"/>
              <a:t>BP </a:t>
            </a:r>
            <a:r>
              <a:rPr lang="cs-CZ" dirty="0" err="1"/>
              <a:t>is</a:t>
            </a:r>
            <a:r>
              <a:rPr lang="cs-CZ" dirty="0"/>
              <a:t> </a:t>
            </a:r>
            <a:r>
              <a:rPr lang="cs-CZ" dirty="0" err="1"/>
              <a:t>dynamic</a:t>
            </a:r>
            <a:r>
              <a:rPr lang="cs-CZ" dirty="0"/>
              <a:t> </a:t>
            </a:r>
            <a:r>
              <a:rPr lang="cs-CZ" dirty="0" err="1"/>
              <a:t>parameter</a:t>
            </a:r>
            <a:endParaRPr lang="cs-CZ" dirty="0"/>
          </a:p>
          <a:p>
            <a:pPr lvl="1"/>
            <a:r>
              <a:rPr lang="cs-CZ" dirty="0"/>
              <a:t> variability </a:t>
            </a:r>
            <a:r>
              <a:rPr lang="cs-CZ" dirty="0" err="1"/>
              <a:t>of</a:t>
            </a:r>
            <a:r>
              <a:rPr lang="cs-CZ" dirty="0"/>
              <a:t> </a:t>
            </a:r>
            <a:r>
              <a:rPr lang="cs-CZ" dirty="0" err="1"/>
              <a:t>fluctuation</a:t>
            </a:r>
            <a:r>
              <a:rPr lang="cs-CZ" dirty="0"/>
              <a:t> </a:t>
            </a:r>
            <a:r>
              <a:rPr lang="cs-CZ" dirty="0" err="1"/>
              <a:t>of</a:t>
            </a:r>
            <a:r>
              <a:rPr lang="cs-CZ" dirty="0"/>
              <a:t> </a:t>
            </a:r>
            <a:r>
              <a:rPr lang="cs-CZ" dirty="0" err="1"/>
              <a:t>heart</a:t>
            </a:r>
            <a:r>
              <a:rPr lang="cs-CZ" dirty="0"/>
              <a:t> </a:t>
            </a:r>
            <a:r>
              <a:rPr lang="cs-CZ" dirty="0" err="1"/>
              <a:t>rate</a:t>
            </a:r>
            <a:r>
              <a:rPr lang="cs-CZ" dirty="0"/>
              <a:t> and </a:t>
            </a:r>
            <a:r>
              <a:rPr lang="cs-CZ" dirty="0" err="1"/>
              <a:t>blood</a:t>
            </a:r>
            <a:r>
              <a:rPr lang="cs-CZ" dirty="0"/>
              <a:t> </a:t>
            </a:r>
            <a:r>
              <a:rPr lang="cs-CZ" dirty="0" err="1"/>
              <a:t>pressure</a:t>
            </a:r>
            <a:r>
              <a:rPr lang="cs-CZ" dirty="0"/>
              <a:t> – </a:t>
            </a:r>
            <a:r>
              <a:rPr lang="cs-CZ" dirty="0" err="1"/>
              <a:t>regulation</a:t>
            </a:r>
            <a:r>
              <a:rPr lang="cs-CZ" dirty="0"/>
              <a:t> by </a:t>
            </a:r>
            <a:r>
              <a:rPr lang="cs-CZ" dirty="0" err="1"/>
              <a:t>baroreflex</a:t>
            </a:r>
            <a:r>
              <a:rPr lang="cs-CZ" dirty="0"/>
              <a:t> – </a:t>
            </a:r>
            <a:r>
              <a:rPr lang="cs-CZ" dirty="0" err="1"/>
              <a:t>cooperation</a:t>
            </a:r>
            <a:r>
              <a:rPr lang="cs-CZ" dirty="0"/>
              <a:t> </a:t>
            </a:r>
            <a:r>
              <a:rPr lang="cs-CZ" dirty="0" err="1"/>
              <a:t>both</a:t>
            </a:r>
            <a:r>
              <a:rPr lang="cs-CZ" dirty="0"/>
              <a:t> </a:t>
            </a:r>
            <a:r>
              <a:rPr lang="cs-CZ" dirty="0" err="1"/>
              <a:t>parts</a:t>
            </a:r>
            <a:r>
              <a:rPr lang="cs-CZ" dirty="0"/>
              <a:t> </a:t>
            </a:r>
            <a:r>
              <a:rPr lang="cs-CZ" dirty="0" err="1"/>
              <a:t>of</a:t>
            </a:r>
            <a:r>
              <a:rPr lang="cs-CZ" dirty="0"/>
              <a:t> </a:t>
            </a:r>
            <a:r>
              <a:rPr lang="cs-CZ" dirty="0" err="1"/>
              <a:t>autonomic</a:t>
            </a:r>
            <a:r>
              <a:rPr lang="cs-CZ" dirty="0"/>
              <a:t> </a:t>
            </a:r>
            <a:r>
              <a:rPr lang="cs-CZ" dirty="0" err="1"/>
              <a:t>nervous</a:t>
            </a:r>
            <a:r>
              <a:rPr lang="cs-CZ" dirty="0"/>
              <a:t> </a:t>
            </a:r>
            <a:r>
              <a:rPr lang="cs-CZ" dirty="0" err="1"/>
              <a:t>system</a:t>
            </a:r>
            <a:r>
              <a:rPr lang="cs-CZ" dirty="0"/>
              <a:t> (</a:t>
            </a:r>
            <a:r>
              <a:rPr lang="cs-CZ" dirty="0" err="1"/>
              <a:t>symphathetic</a:t>
            </a:r>
            <a:r>
              <a:rPr lang="cs-CZ" dirty="0"/>
              <a:t> and </a:t>
            </a:r>
            <a:r>
              <a:rPr lang="cs-CZ" dirty="0" err="1"/>
              <a:t>parasymphathetic</a:t>
            </a:r>
            <a:r>
              <a:rPr lang="cs-CZ" dirty="0"/>
              <a:t> part)</a:t>
            </a:r>
          </a:p>
          <a:p>
            <a:pPr lvl="1"/>
            <a:r>
              <a:rPr lang="cs-CZ" dirty="0" err="1"/>
              <a:t>Necessary</a:t>
            </a:r>
            <a:r>
              <a:rPr lang="cs-CZ" dirty="0"/>
              <a:t> </a:t>
            </a:r>
            <a:r>
              <a:rPr lang="cs-CZ" dirty="0" err="1"/>
              <a:t>component</a:t>
            </a:r>
            <a:r>
              <a:rPr lang="cs-CZ" dirty="0"/>
              <a:t> in </a:t>
            </a:r>
            <a:r>
              <a:rPr lang="cs-CZ" dirty="0" err="1"/>
              <a:t>clinical</a:t>
            </a:r>
            <a:r>
              <a:rPr lang="cs-CZ" dirty="0"/>
              <a:t> </a:t>
            </a:r>
            <a:r>
              <a:rPr lang="cs-CZ" dirty="0" err="1"/>
              <a:t>tests</a:t>
            </a:r>
            <a:r>
              <a:rPr lang="cs-CZ" dirty="0"/>
              <a:t>  - </a:t>
            </a:r>
            <a:r>
              <a:rPr lang="cs-CZ" dirty="0" err="1"/>
              <a:t>head</a:t>
            </a:r>
            <a:r>
              <a:rPr lang="cs-CZ" dirty="0"/>
              <a:t> up table test (on </a:t>
            </a:r>
            <a:r>
              <a:rPr lang="cs-CZ" dirty="0" err="1"/>
              <a:t>inclined</a:t>
            </a:r>
            <a:r>
              <a:rPr lang="cs-CZ" dirty="0"/>
              <a:t> plane) and BP </a:t>
            </a:r>
            <a:r>
              <a:rPr lang="cs-CZ" dirty="0" err="1"/>
              <a:t>dysregulation</a:t>
            </a:r>
            <a:r>
              <a:rPr lang="cs-CZ" dirty="0"/>
              <a:t> in </a:t>
            </a:r>
            <a:r>
              <a:rPr lang="cs-CZ" dirty="0" err="1"/>
              <a:t>young</a:t>
            </a:r>
            <a:r>
              <a:rPr lang="cs-CZ" dirty="0"/>
              <a:t> </a:t>
            </a:r>
            <a:r>
              <a:rPr lang="cs-CZ" dirty="0" err="1"/>
              <a:t>subjects</a:t>
            </a:r>
            <a:r>
              <a:rPr lang="cs-CZ" dirty="0"/>
              <a:t> - </a:t>
            </a:r>
            <a:r>
              <a:rPr lang="cs-CZ" dirty="0" err="1"/>
              <a:t>dif.dg</a:t>
            </a:r>
            <a:r>
              <a:rPr lang="cs-CZ" dirty="0"/>
              <a:t> </a:t>
            </a:r>
            <a:r>
              <a:rPr lang="cs-CZ" dirty="0" err="1"/>
              <a:t>syncope</a:t>
            </a:r>
            <a:endParaRPr lang="cs-CZ" dirty="0"/>
          </a:p>
          <a:p>
            <a:pPr lvl="1"/>
            <a:r>
              <a:rPr lang="cs-CZ" dirty="0"/>
              <a:t>BP </a:t>
            </a:r>
            <a:r>
              <a:rPr lang="cs-CZ" dirty="0" err="1"/>
              <a:t>regulation</a:t>
            </a:r>
            <a:r>
              <a:rPr lang="cs-CZ" dirty="0"/>
              <a:t> </a:t>
            </a:r>
            <a:r>
              <a:rPr lang="cs-CZ" dirty="0" err="1"/>
              <a:t>research</a:t>
            </a:r>
            <a:r>
              <a:rPr lang="cs-CZ" dirty="0"/>
              <a:t> - </a:t>
            </a:r>
            <a:r>
              <a:rPr lang="cs-CZ" dirty="0" err="1"/>
              <a:t>maneuvers</a:t>
            </a:r>
            <a:r>
              <a:rPr lang="cs-CZ" dirty="0"/>
              <a:t> – </a:t>
            </a:r>
            <a:r>
              <a:rPr lang="cs-CZ" dirty="0" err="1"/>
              <a:t>Valsalva</a:t>
            </a:r>
            <a:r>
              <a:rPr lang="cs-CZ" dirty="0"/>
              <a:t> </a:t>
            </a:r>
            <a:r>
              <a:rPr lang="cs-CZ" dirty="0" err="1"/>
              <a:t>etc</a:t>
            </a:r>
            <a:r>
              <a:rPr lang="cs-CZ" dirty="0"/>
              <a:t>. ... ..</a:t>
            </a:r>
          </a:p>
          <a:p>
            <a:pPr lvl="1"/>
            <a:r>
              <a:rPr lang="cs-CZ" dirty="0"/>
              <a:t>BP </a:t>
            </a:r>
            <a:r>
              <a:rPr lang="cs-CZ" dirty="0" err="1"/>
              <a:t>measurement</a:t>
            </a:r>
            <a:r>
              <a:rPr lang="cs-CZ" dirty="0"/>
              <a:t> in </a:t>
            </a:r>
            <a:r>
              <a:rPr lang="cs-CZ" dirty="0" err="1"/>
              <a:t>extreme</a:t>
            </a:r>
            <a:r>
              <a:rPr lang="cs-CZ" dirty="0"/>
              <a:t> </a:t>
            </a:r>
            <a:r>
              <a:rPr lang="cs-CZ" dirty="0" err="1"/>
              <a:t>situations</a:t>
            </a:r>
            <a:r>
              <a:rPr lang="cs-CZ" dirty="0"/>
              <a:t>: </a:t>
            </a:r>
            <a:r>
              <a:rPr lang="cs-CZ" dirty="0" err="1"/>
              <a:t>supersonic</a:t>
            </a:r>
            <a:r>
              <a:rPr lang="cs-CZ" dirty="0"/>
              <a:t> </a:t>
            </a:r>
            <a:r>
              <a:rPr lang="cs-CZ" dirty="0" err="1"/>
              <a:t>airplane</a:t>
            </a:r>
            <a:r>
              <a:rPr lang="cs-CZ" dirty="0"/>
              <a:t> </a:t>
            </a:r>
            <a:r>
              <a:rPr lang="cs-CZ" dirty="0" err="1"/>
              <a:t>pilots</a:t>
            </a:r>
            <a:r>
              <a:rPr lang="cs-CZ" dirty="0"/>
              <a:t> – </a:t>
            </a:r>
            <a:r>
              <a:rPr lang="cs-CZ" dirty="0" err="1"/>
              <a:t>overload</a:t>
            </a:r>
            <a:r>
              <a:rPr lang="cs-CZ" dirty="0"/>
              <a:t> </a:t>
            </a:r>
            <a:r>
              <a:rPr lang="cs-CZ" dirty="0" err="1"/>
              <a:t>condition</a:t>
            </a:r>
            <a:r>
              <a:rPr lang="cs-CZ" dirty="0"/>
              <a:t>, </a:t>
            </a:r>
            <a:r>
              <a:rPr lang="cs-CZ" dirty="0" err="1"/>
              <a:t>the</a:t>
            </a:r>
            <a:r>
              <a:rPr lang="cs-CZ" dirty="0"/>
              <a:t> </a:t>
            </a:r>
            <a:r>
              <a:rPr lang="cs-CZ" dirty="0" err="1"/>
              <a:t>cosmic</a:t>
            </a:r>
            <a:r>
              <a:rPr lang="cs-CZ" dirty="0"/>
              <a:t> program – </a:t>
            </a:r>
            <a:r>
              <a:rPr lang="cs-CZ" dirty="0" err="1"/>
              <a:t>weightlessness</a:t>
            </a:r>
            <a:r>
              <a:rPr lang="cs-CZ" dirty="0"/>
              <a:t> </a:t>
            </a:r>
            <a:r>
              <a:rPr lang="cs-CZ" dirty="0" err="1"/>
              <a:t>condition</a:t>
            </a:r>
            <a:r>
              <a:rPr lang="cs-CZ" dirty="0"/>
              <a:t> </a:t>
            </a:r>
            <a:r>
              <a:rPr lang="cs-CZ" dirty="0" err="1"/>
              <a:t>etc</a:t>
            </a:r>
            <a:r>
              <a:rPr lang="cs-CZ" dirty="0"/>
              <a:t>. </a:t>
            </a:r>
          </a:p>
        </p:txBody>
      </p:sp>
    </p:spTree>
    <p:extLst>
      <p:ext uri="{BB962C8B-B14F-4D97-AF65-F5344CB8AC3E}">
        <p14:creationId xmlns:p14="http://schemas.microsoft.com/office/powerpoint/2010/main" val="540239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a:solidFill>
                  <a:srgbClr val="7030A0"/>
                </a:solidFill>
              </a:rPr>
              <a:t>Blood</a:t>
            </a:r>
            <a:r>
              <a:rPr lang="cs-CZ" b="1" dirty="0">
                <a:solidFill>
                  <a:srgbClr val="7030A0"/>
                </a:solidFill>
              </a:rPr>
              <a:t> </a:t>
            </a:r>
            <a:r>
              <a:rPr lang="cs-CZ" b="1" dirty="0" err="1">
                <a:solidFill>
                  <a:srgbClr val="7030A0"/>
                </a:solidFill>
              </a:rPr>
              <a:t>pressure</a:t>
            </a:r>
            <a:endParaRPr lang="cs-CZ" b="1" dirty="0">
              <a:solidFill>
                <a:srgbClr val="7030A0"/>
              </a:solidFill>
            </a:endParaRPr>
          </a:p>
        </p:txBody>
      </p:sp>
      <p:sp>
        <p:nvSpPr>
          <p:cNvPr id="3" name="Podnadpis 2"/>
          <p:cNvSpPr>
            <a:spLocks noGrp="1"/>
          </p:cNvSpPr>
          <p:nvPr>
            <p:ph type="subTitle" idx="1"/>
          </p:nvPr>
        </p:nvSpPr>
        <p:spPr/>
        <p:txBody>
          <a:bodyPr>
            <a:normAutofit/>
          </a:bodyPr>
          <a:lstStyle/>
          <a:p>
            <a:r>
              <a:rPr lang="cs-CZ" sz="4400" b="1" dirty="0">
                <a:solidFill>
                  <a:srgbClr val="7030A0"/>
                </a:solidFill>
              </a:rPr>
              <a:t>in </a:t>
            </a:r>
            <a:r>
              <a:rPr lang="cs-CZ" sz="4400" b="1" dirty="0" err="1">
                <a:solidFill>
                  <a:srgbClr val="7030A0"/>
                </a:solidFill>
              </a:rPr>
              <a:t>children</a:t>
            </a:r>
            <a:endParaRPr lang="cs-CZ" sz="4400" b="1" dirty="0">
              <a:solidFill>
                <a:srgbClr val="7030A0"/>
              </a:solidFill>
            </a:endParaRPr>
          </a:p>
        </p:txBody>
      </p:sp>
    </p:spTree>
    <p:extLst>
      <p:ext uri="{BB962C8B-B14F-4D97-AF65-F5344CB8AC3E}">
        <p14:creationId xmlns:p14="http://schemas.microsoft.com/office/powerpoint/2010/main" val="250367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err="1"/>
              <a:t>Classification</a:t>
            </a:r>
            <a:r>
              <a:rPr lang="cs-CZ" dirty="0"/>
              <a:t> </a:t>
            </a:r>
            <a:r>
              <a:rPr lang="cs-CZ" dirty="0" err="1"/>
              <a:t>of</a:t>
            </a:r>
            <a:r>
              <a:rPr lang="cs-CZ" dirty="0"/>
              <a:t> BP</a:t>
            </a:r>
          </a:p>
          <a:p>
            <a:r>
              <a:rPr lang="en-US" sz="3600" b="1" dirty="0"/>
              <a:t>It is recommended that BP be classified as</a:t>
            </a:r>
          </a:p>
          <a:p>
            <a:pPr marL="0" indent="0">
              <a:buNone/>
            </a:pPr>
            <a:r>
              <a:rPr lang="en-US" sz="3600" b="1" dirty="0"/>
              <a:t>optimal, normal, high–normal, or grades</a:t>
            </a:r>
          </a:p>
          <a:p>
            <a:pPr marL="0" indent="0">
              <a:buNone/>
            </a:pPr>
            <a:r>
              <a:rPr lang="en-US" sz="3600" b="1" dirty="0"/>
              <a:t>1–3 hypertension, according </a:t>
            </a:r>
            <a:r>
              <a:rPr lang="en-US" sz="3600" b="1" dirty="0">
                <a:solidFill>
                  <a:srgbClr val="FF0000"/>
                </a:solidFill>
              </a:rPr>
              <a:t>to office BP.</a:t>
            </a:r>
            <a:endParaRPr lang="cs-CZ" sz="3600" b="1" dirty="0">
              <a:solidFill>
                <a:srgbClr val="FF0000"/>
              </a:solidFill>
            </a:endParaRPr>
          </a:p>
        </p:txBody>
      </p:sp>
    </p:spTree>
    <p:extLst>
      <p:ext uri="{BB962C8B-B14F-4D97-AF65-F5344CB8AC3E}">
        <p14:creationId xmlns:p14="http://schemas.microsoft.com/office/powerpoint/2010/main" val="4848543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ja2\Dokumenty\LUHAČOVICE\grafy002.jpg"/>
          <p:cNvPicPr>
            <a:picLocks noChangeAspect="1" noChangeArrowheads="1"/>
          </p:cNvPicPr>
          <p:nvPr/>
        </p:nvPicPr>
        <p:blipFill>
          <a:blip r:embed="rId2">
            <a:extLst>
              <a:ext uri="{28A0092B-C50C-407E-A947-70E740481C1C}">
                <a14:useLocalDpi xmlns:a14="http://schemas.microsoft.com/office/drawing/2010/main" val="0"/>
              </a:ext>
            </a:extLst>
          </a:blip>
          <a:srcRect t="5022" b="15878"/>
          <a:stretch>
            <a:fillRect/>
          </a:stretch>
        </p:blipFill>
        <p:spPr bwMode="auto">
          <a:xfrm>
            <a:off x="2362200" y="1143000"/>
            <a:ext cx="7162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1736725" y="265113"/>
            <a:ext cx="5013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a:t>Age influence on </a:t>
            </a:r>
            <a:r>
              <a:rPr lang="cs-CZ" altLang="cs-CZ" dirty="0" err="1"/>
              <a:t>blood</a:t>
            </a:r>
            <a:r>
              <a:rPr lang="cs-CZ" altLang="cs-CZ" dirty="0"/>
              <a:t> </a:t>
            </a:r>
            <a:r>
              <a:rPr lang="cs-CZ" altLang="cs-CZ" dirty="0" err="1"/>
              <a:t>pressure</a:t>
            </a:r>
            <a:r>
              <a:rPr lang="cs-CZ" altLang="cs-CZ" dirty="0"/>
              <a:t> in man and </a:t>
            </a:r>
            <a:r>
              <a:rPr lang="cs-CZ" altLang="cs-CZ" dirty="0" err="1"/>
              <a:t>female</a:t>
            </a:r>
            <a:endParaRPr lang="cs-CZ" altLang="cs-CZ" dirty="0"/>
          </a:p>
        </p:txBody>
      </p:sp>
      <p:sp>
        <p:nvSpPr>
          <p:cNvPr id="34820" name="Text Box 4"/>
          <p:cNvSpPr txBox="1">
            <a:spLocks noChangeArrowheads="1"/>
          </p:cNvSpPr>
          <p:nvPr/>
        </p:nvSpPr>
        <p:spPr bwMode="auto">
          <a:xfrm>
            <a:off x="7696200" y="6477001"/>
            <a:ext cx="26452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000"/>
              <a:t>Fölsch et al., Patologická fyziologie, Grada 2003</a:t>
            </a:r>
          </a:p>
        </p:txBody>
      </p:sp>
    </p:spTree>
    <p:extLst>
      <p:ext uri="{BB962C8B-B14F-4D97-AF65-F5344CB8AC3E}">
        <p14:creationId xmlns:p14="http://schemas.microsoft.com/office/powerpoint/2010/main" val="3688716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274638"/>
            <a:ext cx="8229600" cy="633412"/>
          </a:xfrm>
        </p:spPr>
        <p:txBody>
          <a:bodyPr>
            <a:normAutofit fontScale="90000"/>
          </a:bodyPr>
          <a:lstStyle/>
          <a:p>
            <a:pPr eaLnBrk="1" hangingPunct="1">
              <a:defRPr/>
            </a:pPr>
            <a:r>
              <a:rPr lang="cs-CZ" sz="4000" b="1">
                <a:solidFill>
                  <a:srgbClr val="FF0000"/>
                </a:solidFill>
                <a:effectLst>
                  <a:outerShdw blurRad="38100" dist="38100" dir="2700000" algn="tl">
                    <a:srgbClr val="000000"/>
                  </a:outerShdw>
                </a:effectLst>
              </a:rPr>
              <a:t>Classification BP values</a:t>
            </a:r>
          </a:p>
        </p:txBody>
      </p:sp>
      <p:graphicFrame>
        <p:nvGraphicFramePr>
          <p:cNvPr id="38981" name="Group 69"/>
          <p:cNvGraphicFramePr>
            <a:graphicFrameLocks noGrp="1"/>
          </p:cNvGraphicFramePr>
          <p:nvPr>
            <p:ph idx="1"/>
          </p:nvPr>
        </p:nvGraphicFramePr>
        <p:xfrm>
          <a:off x="1981200" y="1052513"/>
          <a:ext cx="8229600" cy="5233988"/>
        </p:xfrm>
        <a:graphic>
          <a:graphicData uri="http://schemas.openxmlformats.org/drawingml/2006/table">
            <a:tbl>
              <a:tblPr/>
              <a:tblGrid>
                <a:gridCol w="4267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category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Systolic BP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Diastolic BP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(mmHg)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optimal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120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normal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120 – 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80 –  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8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high normal pressure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130 – 139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85 –  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mild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140 – 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90 –  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moderate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160 – 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100 – 109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Hypertension - severe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rPr>
                        <a:t>Izolated systolic hypertension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a:ln>
                            <a:noFill/>
                          </a:ln>
                          <a:solidFill>
                            <a:srgbClr val="FF0000"/>
                          </a:solidFill>
                          <a:effectLst/>
                          <a:latin typeface="Arial" charset="0"/>
                          <a:cs typeface="Arial" charset="0"/>
                        </a:rPr>
                        <a:t>≥ 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rgbClr val="FF0000"/>
                          </a:solidFill>
                          <a:effectLst/>
                          <a:latin typeface="Arial" charset="0"/>
                          <a:cs typeface="Arial" charset="0"/>
                        </a:rPr>
                        <a:t>&lt;</a:t>
                      </a:r>
                      <a:r>
                        <a:rPr kumimoji="0" lang="cs-CZ" sz="2400" b="0" i="0" u="none" strike="noStrike" cap="none" normalizeH="0" baseline="0">
                          <a:ln>
                            <a:noFill/>
                          </a:ln>
                          <a:solidFill>
                            <a:srgbClr val="FF0000"/>
                          </a:solidFill>
                          <a:effectLst/>
                          <a:latin typeface="Arial" charset="0"/>
                          <a:cs typeface="Arial" charset="0"/>
                        </a:rPr>
                        <a:t>  90</a:t>
                      </a:r>
                      <a:endParaRPr kumimoji="0" lang="en-US" sz="2400" b="0" i="0" u="none" strike="noStrike" cap="none" normalizeH="0" baseline="0">
                        <a:ln>
                          <a:noFill/>
                        </a:ln>
                        <a:solidFill>
                          <a:srgbClr val="FF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8957" name="Text Box 45"/>
          <p:cNvSpPr txBox="1">
            <a:spLocks noChangeArrowheads="1"/>
          </p:cNvSpPr>
          <p:nvPr/>
        </p:nvSpPr>
        <p:spPr bwMode="auto">
          <a:xfrm>
            <a:off x="3700463" y="6256338"/>
            <a:ext cx="688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cs-CZ" dirty="0" err="1">
                <a:solidFill>
                  <a:srgbClr val="FF0000"/>
                </a:solidFill>
                <a:effectLst>
                  <a:outerShdw blurRad="38100" dist="38100" dir="2700000" algn="tl">
                    <a:srgbClr val="000000"/>
                  </a:outerShdw>
                </a:effectLst>
                <a:latin typeface="Arial" charset="0"/>
              </a:rPr>
              <a:t>According</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the</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Guidelines</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European</a:t>
            </a:r>
            <a:r>
              <a:rPr lang="cs-CZ" dirty="0">
                <a:solidFill>
                  <a:srgbClr val="FF0000"/>
                </a:solidFill>
                <a:effectLst>
                  <a:outerShdw blurRad="38100" dist="38100" dir="2700000" algn="tl">
                    <a:srgbClr val="000000"/>
                  </a:outerShdw>
                </a:effectLst>
                <a:latin typeface="Arial" charset="0"/>
              </a:rPr>
              <a:t> Society </a:t>
            </a:r>
            <a:r>
              <a:rPr lang="cs-CZ" dirty="0" err="1">
                <a:solidFill>
                  <a:srgbClr val="FF0000"/>
                </a:solidFill>
                <a:effectLst>
                  <a:outerShdw blurRad="38100" dist="38100" dir="2700000" algn="tl">
                    <a:srgbClr val="000000"/>
                  </a:outerShdw>
                </a:effectLst>
                <a:latin typeface="Arial" charset="0"/>
              </a:rPr>
              <a:t>of</a:t>
            </a:r>
            <a:r>
              <a:rPr lang="cs-CZ" dirty="0">
                <a:solidFill>
                  <a:srgbClr val="FF0000"/>
                </a:solidFill>
                <a:effectLst>
                  <a:outerShdw blurRad="38100" dist="38100" dir="2700000" algn="tl">
                    <a:srgbClr val="000000"/>
                  </a:outerShdw>
                </a:effectLst>
                <a:latin typeface="Arial" charset="0"/>
              </a:rPr>
              <a:t> </a:t>
            </a:r>
            <a:r>
              <a:rPr lang="cs-CZ" dirty="0" err="1">
                <a:solidFill>
                  <a:srgbClr val="FF0000"/>
                </a:solidFill>
                <a:effectLst>
                  <a:outerShdw blurRad="38100" dist="38100" dir="2700000" algn="tl">
                    <a:srgbClr val="000000"/>
                  </a:outerShdw>
                </a:effectLst>
                <a:latin typeface="Arial" charset="0"/>
              </a:rPr>
              <a:t>Cardiology</a:t>
            </a:r>
            <a:r>
              <a:rPr lang="cs-CZ" dirty="0">
                <a:solidFill>
                  <a:srgbClr val="FF0000"/>
                </a:solidFill>
                <a:effectLst>
                  <a:outerShdw blurRad="38100" dist="38100" dir="2700000" algn="tl">
                    <a:srgbClr val="000000"/>
                  </a:outerShdw>
                </a:effectLst>
                <a:latin typeface="Arial" charset="0"/>
              </a:rPr>
              <a:t> 2013</a:t>
            </a:r>
            <a:r>
              <a:rPr lang="cs-CZ" dirty="0">
                <a:latin typeface="Arial" charset="0"/>
              </a:rPr>
              <a:t> </a:t>
            </a:r>
          </a:p>
        </p:txBody>
      </p:sp>
    </p:spTree>
    <p:extLst>
      <p:ext uri="{BB962C8B-B14F-4D97-AF65-F5344CB8AC3E}">
        <p14:creationId xmlns:p14="http://schemas.microsoft.com/office/powerpoint/2010/main" val="7254709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ja2\Dokumenty\LUHAČOVICE\grafy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685801"/>
            <a:ext cx="7924800" cy="562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075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61768" y="1034793"/>
            <a:ext cx="10515600" cy="4351338"/>
          </a:xfrm>
        </p:spPr>
        <p:txBody>
          <a:bodyPr>
            <a:normAutofit/>
          </a:bodyPr>
          <a:lstStyle/>
          <a:p>
            <a:r>
              <a:rPr lang="en-US" dirty="0">
                <a:hlinkClick r:id="rId2" tooltip="Current Hypertension Reports"/>
              </a:rPr>
              <a:t>Current Hypertension Reports</a:t>
            </a:r>
            <a:endParaRPr lang="en-US" dirty="0"/>
          </a:p>
          <a:p>
            <a:r>
              <a:rPr lang="en-US" dirty="0">
                <a:solidFill>
                  <a:srgbClr val="FF0000"/>
                </a:solidFill>
              </a:rPr>
              <a:t>October 2017, </a:t>
            </a:r>
            <a:r>
              <a:rPr lang="en-US" dirty="0"/>
              <a:t>19:84 | </a:t>
            </a:r>
            <a:r>
              <a:rPr lang="en-US" dirty="0">
                <a:hlinkClick r:id="rId3"/>
              </a:rPr>
              <a:t>Cite as</a:t>
            </a:r>
            <a:endParaRPr lang="en-US" dirty="0"/>
          </a:p>
          <a:p>
            <a:r>
              <a:rPr lang="en-US" b="1" dirty="0"/>
              <a:t>Updated Guideline May Improve the Recognition and Diagnosis of Hypertension in Children and Adolescents; Review of the 2017 AAP Blood Pressure Clinical Practice Guideline</a:t>
            </a:r>
          </a:p>
          <a:p>
            <a:r>
              <a:rPr lang="en-US" b="1" dirty="0">
                <a:solidFill>
                  <a:srgbClr val="FF0000"/>
                </a:solidFill>
              </a:rPr>
              <a:t>Janis M. Dionne</a:t>
            </a:r>
          </a:p>
          <a:p>
            <a:pPr lvl="1"/>
            <a:endParaRPr lang="en-US" dirty="0"/>
          </a:p>
          <a:p>
            <a:endParaRPr lang="cs-CZ" dirty="0"/>
          </a:p>
        </p:txBody>
      </p:sp>
    </p:spTree>
    <p:extLst>
      <p:ext uri="{BB962C8B-B14F-4D97-AF65-F5344CB8AC3E}">
        <p14:creationId xmlns:p14="http://schemas.microsoft.com/office/powerpoint/2010/main" val="9243992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5924" y="365125"/>
            <a:ext cx="11217876" cy="1325563"/>
          </a:xfrm>
        </p:spPr>
        <p:txBody>
          <a:bodyPr/>
          <a:lstStyle/>
          <a:p>
            <a:r>
              <a:rPr lang="cs-CZ" dirty="0" err="1"/>
              <a:t>For</a:t>
            </a:r>
            <a:r>
              <a:rPr lang="cs-CZ" dirty="0"/>
              <a:t> </a:t>
            </a:r>
            <a:r>
              <a:rPr lang="cs-CZ" dirty="0" err="1"/>
              <a:t>children</a:t>
            </a:r>
            <a:r>
              <a:rPr lang="cs-CZ" dirty="0"/>
              <a:t> </a:t>
            </a:r>
            <a:r>
              <a:rPr lang="cs-CZ" dirty="0" err="1"/>
              <a:t>aged</a:t>
            </a:r>
            <a:r>
              <a:rPr lang="cs-CZ" dirty="0"/>
              <a:t> 1 to 13 </a:t>
            </a:r>
            <a:r>
              <a:rPr lang="cs-CZ" dirty="0" err="1">
                <a:solidFill>
                  <a:srgbClr val="FF0000"/>
                </a:solidFill>
              </a:rPr>
              <a:t>years</a:t>
            </a:r>
            <a:r>
              <a:rPr lang="cs-CZ" dirty="0">
                <a:solidFill>
                  <a:srgbClr val="FF0000"/>
                </a:solidFill>
              </a:rPr>
              <a:t>/</a:t>
            </a:r>
            <a:r>
              <a:rPr lang="cs-CZ" dirty="0" err="1">
                <a:solidFill>
                  <a:srgbClr val="FF0000"/>
                </a:solidFill>
              </a:rPr>
              <a:t>aged</a:t>
            </a:r>
            <a:r>
              <a:rPr lang="cs-CZ" dirty="0">
                <a:solidFill>
                  <a:srgbClr val="FF0000"/>
                </a:solidFill>
              </a:rPr>
              <a:t> ≥13 </a:t>
            </a:r>
            <a:r>
              <a:rPr lang="cs-CZ" dirty="0" err="1">
                <a:solidFill>
                  <a:srgbClr val="FF0000"/>
                </a:solidFill>
              </a:rPr>
              <a:t>years</a:t>
            </a:r>
            <a:endParaRPr lang="cs-CZ" dirty="0">
              <a:solidFill>
                <a:srgbClr val="FF0000"/>
              </a:solidFill>
            </a:endParaRPr>
          </a:p>
        </p:txBody>
      </p:sp>
      <p:sp>
        <p:nvSpPr>
          <p:cNvPr id="3" name="Zástupný symbol pro obsah 2"/>
          <p:cNvSpPr>
            <a:spLocks noGrp="1"/>
          </p:cNvSpPr>
          <p:nvPr>
            <p:ph idx="1"/>
          </p:nvPr>
        </p:nvSpPr>
        <p:spPr>
          <a:xfrm>
            <a:off x="1" y="1825625"/>
            <a:ext cx="12097264" cy="4921164"/>
          </a:xfrm>
        </p:spPr>
        <p:txBody>
          <a:bodyPr>
            <a:normAutofit/>
          </a:bodyPr>
          <a:lstStyle/>
          <a:p>
            <a:r>
              <a:rPr lang="cs-CZ" b="1" dirty="0" err="1">
                <a:solidFill>
                  <a:srgbClr val="7030A0"/>
                </a:solidFill>
              </a:rPr>
              <a:t>Normal</a:t>
            </a:r>
            <a:r>
              <a:rPr lang="cs-CZ" b="1" dirty="0">
                <a:solidFill>
                  <a:srgbClr val="7030A0"/>
                </a:solidFill>
              </a:rPr>
              <a:t> BP: </a:t>
            </a:r>
            <a:r>
              <a:rPr lang="cs-CZ" dirty="0"/>
              <a:t>&lt;90th percentile // </a:t>
            </a:r>
            <a:r>
              <a:rPr lang="cs-CZ" dirty="0">
                <a:solidFill>
                  <a:srgbClr val="FF0000"/>
                </a:solidFill>
              </a:rPr>
              <a:t>&lt;120/ &lt;80 </a:t>
            </a:r>
            <a:r>
              <a:rPr lang="cs-CZ" dirty="0" err="1">
                <a:solidFill>
                  <a:srgbClr val="FF0000"/>
                </a:solidFill>
              </a:rPr>
              <a:t>mmHg</a:t>
            </a:r>
            <a:endParaRPr lang="cs-CZ" dirty="0">
              <a:solidFill>
                <a:srgbClr val="FF0000"/>
              </a:solidFill>
            </a:endParaRPr>
          </a:p>
          <a:p>
            <a:r>
              <a:rPr lang="cs-CZ" b="1" dirty="0" err="1">
                <a:solidFill>
                  <a:srgbClr val="7030A0"/>
                </a:solidFill>
              </a:rPr>
              <a:t>Elevated</a:t>
            </a:r>
            <a:r>
              <a:rPr lang="cs-CZ" b="1" dirty="0">
                <a:solidFill>
                  <a:srgbClr val="7030A0"/>
                </a:solidFill>
              </a:rPr>
              <a:t> BP: </a:t>
            </a:r>
            <a:r>
              <a:rPr lang="cs-CZ" dirty="0"/>
              <a:t>≥ 90th percentile to &lt;95th percentile//</a:t>
            </a:r>
            <a:r>
              <a:rPr lang="cs-CZ" dirty="0">
                <a:solidFill>
                  <a:srgbClr val="FF0000"/>
                </a:solidFill>
              </a:rPr>
              <a:t>120/ &lt;80 to 129/ &lt;80 </a:t>
            </a:r>
            <a:r>
              <a:rPr lang="cs-CZ" dirty="0" err="1">
                <a:solidFill>
                  <a:srgbClr val="FF0000"/>
                </a:solidFill>
              </a:rPr>
              <a:t>mmHg</a:t>
            </a:r>
            <a:endParaRPr lang="cs-CZ" dirty="0">
              <a:solidFill>
                <a:srgbClr val="FF0000"/>
              </a:solidFill>
            </a:endParaRPr>
          </a:p>
          <a:p>
            <a:pPr lvl="1"/>
            <a:r>
              <a:rPr lang="cs-CZ" dirty="0" err="1"/>
              <a:t>or</a:t>
            </a:r>
            <a:r>
              <a:rPr lang="cs-CZ" dirty="0"/>
              <a:t> 120/80 </a:t>
            </a:r>
            <a:r>
              <a:rPr lang="cs-CZ" dirty="0" err="1"/>
              <a:t>mmHg</a:t>
            </a:r>
            <a:r>
              <a:rPr lang="cs-CZ" dirty="0"/>
              <a:t> to &lt;95th percentile (</a:t>
            </a:r>
            <a:r>
              <a:rPr lang="cs-CZ" dirty="0" err="1"/>
              <a:t>whichever</a:t>
            </a:r>
            <a:r>
              <a:rPr lang="cs-CZ" dirty="0"/>
              <a:t> </a:t>
            </a:r>
            <a:r>
              <a:rPr lang="cs-CZ" dirty="0" err="1"/>
              <a:t>is</a:t>
            </a:r>
            <a:r>
              <a:rPr lang="cs-CZ" dirty="0"/>
              <a:t> </a:t>
            </a:r>
            <a:r>
              <a:rPr lang="cs-CZ" dirty="0" err="1"/>
              <a:t>lower</a:t>
            </a:r>
            <a:r>
              <a:rPr lang="cs-CZ" dirty="0"/>
              <a:t>)</a:t>
            </a:r>
          </a:p>
          <a:p>
            <a:pPr marL="228600" lvl="1">
              <a:spcBef>
                <a:spcPts val="1000"/>
              </a:spcBef>
            </a:pPr>
            <a:r>
              <a:rPr lang="cs-CZ" sz="2800" b="1" dirty="0" err="1">
                <a:solidFill>
                  <a:srgbClr val="7030A0"/>
                </a:solidFill>
              </a:rPr>
              <a:t>Stage</a:t>
            </a:r>
            <a:r>
              <a:rPr lang="cs-CZ" sz="2800" b="1" dirty="0">
                <a:solidFill>
                  <a:srgbClr val="7030A0"/>
                </a:solidFill>
              </a:rPr>
              <a:t> 1 HTN</a:t>
            </a:r>
            <a:r>
              <a:rPr lang="cs-CZ" sz="2800" dirty="0"/>
              <a:t>: : ≥ 95th percentile to &lt;95th percentile+12 </a:t>
            </a:r>
            <a:r>
              <a:rPr lang="cs-CZ" sz="2800" dirty="0" err="1"/>
              <a:t>mmHg</a:t>
            </a:r>
            <a:r>
              <a:rPr lang="cs-CZ" sz="2800" dirty="0"/>
              <a:t>//</a:t>
            </a:r>
            <a:r>
              <a:rPr lang="cs-CZ" sz="2800" dirty="0">
                <a:solidFill>
                  <a:srgbClr val="FF0000"/>
                </a:solidFill>
              </a:rPr>
              <a:t>130/80 to 139/89 </a:t>
            </a:r>
            <a:r>
              <a:rPr lang="cs-CZ" sz="2800" dirty="0" err="1">
                <a:solidFill>
                  <a:srgbClr val="FF0000"/>
                </a:solidFill>
              </a:rPr>
              <a:t>mmHg</a:t>
            </a:r>
            <a:endParaRPr lang="cs-CZ" sz="2800" dirty="0">
              <a:solidFill>
                <a:srgbClr val="FF0000"/>
              </a:solidFill>
            </a:endParaRPr>
          </a:p>
          <a:p>
            <a:pPr marL="685800" lvl="2">
              <a:spcBef>
                <a:spcPts val="1000"/>
              </a:spcBef>
            </a:pPr>
            <a:r>
              <a:rPr lang="cs-CZ" sz="2400" dirty="0" err="1"/>
              <a:t>Or</a:t>
            </a:r>
            <a:r>
              <a:rPr lang="cs-CZ" sz="2400" dirty="0"/>
              <a:t> 130/80 to 139/89 </a:t>
            </a:r>
            <a:r>
              <a:rPr lang="cs-CZ" sz="2400" dirty="0" err="1"/>
              <a:t>mmHg</a:t>
            </a:r>
            <a:r>
              <a:rPr lang="cs-CZ" sz="2400" dirty="0"/>
              <a:t> (</a:t>
            </a:r>
            <a:r>
              <a:rPr lang="cs-CZ" sz="2400" dirty="0" err="1"/>
              <a:t>whichever</a:t>
            </a:r>
            <a:r>
              <a:rPr lang="cs-CZ" sz="2400" dirty="0"/>
              <a:t> </a:t>
            </a:r>
            <a:r>
              <a:rPr lang="cs-CZ" sz="2400" dirty="0" err="1"/>
              <a:t>is</a:t>
            </a:r>
            <a:r>
              <a:rPr lang="cs-CZ" sz="2400" dirty="0"/>
              <a:t> </a:t>
            </a:r>
            <a:r>
              <a:rPr lang="cs-CZ" sz="2400" dirty="0" err="1"/>
              <a:t>lower</a:t>
            </a:r>
            <a:r>
              <a:rPr lang="cs-CZ" sz="2400" dirty="0"/>
              <a:t>)</a:t>
            </a:r>
          </a:p>
          <a:p>
            <a:pPr marL="228600" lvl="1">
              <a:spcBef>
                <a:spcPts val="1000"/>
              </a:spcBef>
            </a:pPr>
            <a:r>
              <a:rPr lang="cs-CZ" sz="2800" b="1" dirty="0" err="1">
                <a:solidFill>
                  <a:srgbClr val="7030A0"/>
                </a:solidFill>
              </a:rPr>
              <a:t>Stage</a:t>
            </a:r>
            <a:r>
              <a:rPr lang="cs-CZ" sz="2800" b="1" dirty="0">
                <a:solidFill>
                  <a:srgbClr val="7030A0"/>
                </a:solidFill>
              </a:rPr>
              <a:t> 2 HTN: </a:t>
            </a:r>
            <a:r>
              <a:rPr lang="cs-CZ" sz="2800" dirty="0"/>
              <a:t>≥ 95th percentile +12 </a:t>
            </a:r>
            <a:r>
              <a:rPr lang="cs-CZ" sz="2800" dirty="0" err="1"/>
              <a:t>mmHg</a:t>
            </a:r>
            <a:r>
              <a:rPr lang="cs-CZ" sz="2800" dirty="0"/>
              <a:t>// </a:t>
            </a:r>
            <a:r>
              <a:rPr lang="cs-CZ" sz="2800" dirty="0">
                <a:solidFill>
                  <a:srgbClr val="FF0000"/>
                </a:solidFill>
              </a:rPr>
              <a:t>≥140/90 </a:t>
            </a:r>
            <a:r>
              <a:rPr lang="cs-CZ" sz="2800" dirty="0" err="1">
                <a:solidFill>
                  <a:srgbClr val="FF0000"/>
                </a:solidFill>
              </a:rPr>
              <a:t>mmHg</a:t>
            </a:r>
            <a:endParaRPr lang="cs-CZ" sz="2800" dirty="0">
              <a:solidFill>
                <a:srgbClr val="FF0000"/>
              </a:solidFill>
            </a:endParaRPr>
          </a:p>
          <a:p>
            <a:pPr marL="685800" lvl="2">
              <a:spcBef>
                <a:spcPts val="1000"/>
              </a:spcBef>
            </a:pPr>
            <a:r>
              <a:rPr lang="cs-CZ" sz="2400" dirty="0" err="1"/>
              <a:t>Or</a:t>
            </a:r>
            <a:r>
              <a:rPr lang="cs-CZ" sz="2400" dirty="0"/>
              <a:t> ≥140/90 </a:t>
            </a:r>
            <a:r>
              <a:rPr lang="cs-CZ" sz="2400" dirty="0" err="1"/>
              <a:t>mmHg</a:t>
            </a:r>
            <a:r>
              <a:rPr lang="cs-CZ" sz="2400" dirty="0"/>
              <a:t> (</a:t>
            </a:r>
            <a:r>
              <a:rPr lang="cs-CZ" sz="2400" dirty="0" err="1"/>
              <a:t>whichever</a:t>
            </a:r>
            <a:r>
              <a:rPr lang="cs-CZ" sz="2400" dirty="0"/>
              <a:t> </a:t>
            </a:r>
            <a:r>
              <a:rPr lang="cs-CZ" sz="2400" dirty="0" err="1"/>
              <a:t>is</a:t>
            </a:r>
            <a:r>
              <a:rPr lang="cs-CZ" sz="2400" dirty="0"/>
              <a:t> </a:t>
            </a:r>
            <a:r>
              <a:rPr lang="cs-CZ" sz="2400" dirty="0" err="1"/>
              <a:t>lower</a:t>
            </a:r>
            <a:r>
              <a:rPr lang="cs-CZ" sz="2400" dirty="0"/>
              <a:t>)</a:t>
            </a:r>
          </a:p>
          <a:p>
            <a:pPr marL="914400" lvl="2" indent="0">
              <a:buNone/>
            </a:pPr>
            <a:r>
              <a:rPr lang="en-US" sz="1600" dirty="0"/>
              <a:t>Flynn JT, </a:t>
            </a:r>
            <a:r>
              <a:rPr lang="en-US" sz="1600" dirty="0" err="1"/>
              <a:t>Kaelber</a:t>
            </a:r>
            <a:r>
              <a:rPr lang="en-US" sz="1600" dirty="0"/>
              <a:t> DC, Baker-Smith CM, </a:t>
            </a:r>
            <a:r>
              <a:rPr lang="en-US" sz="1600" dirty="0" err="1"/>
              <a:t>Blowey</a:t>
            </a:r>
            <a:r>
              <a:rPr lang="en-US" sz="1600" dirty="0"/>
              <a:t> D, Carroll AE, Daniels SR, et al., for the Subcommittee on Screening and Management of High Blood Pressure in Children. Clinical practice guideline for screening and management of high blood pressure in children and adolescents. </a:t>
            </a:r>
            <a:r>
              <a:rPr lang="en-US" sz="1600" b="1" dirty="0">
                <a:solidFill>
                  <a:srgbClr val="FF0000"/>
                </a:solidFill>
              </a:rPr>
              <a:t>Pediatrics. 2017;140(3</a:t>
            </a:r>
            <a:r>
              <a:rPr lang="en-US" sz="1600" dirty="0"/>
              <a:t>):e20171904. </a:t>
            </a:r>
            <a:r>
              <a:rPr lang="en-US" sz="1600" dirty="0">
                <a:hlinkClick r:id="rId2"/>
              </a:rPr>
              <a:t>https://doi.org/10.1542/peds.2017-1904</a:t>
            </a:r>
            <a:r>
              <a:rPr lang="en-US" sz="1600" dirty="0"/>
              <a:t>.</a:t>
            </a:r>
            <a:endParaRPr lang="cs-CZ" sz="1600" dirty="0"/>
          </a:p>
        </p:txBody>
      </p:sp>
    </p:spTree>
    <p:extLst>
      <p:ext uri="{BB962C8B-B14F-4D97-AF65-F5344CB8AC3E}">
        <p14:creationId xmlns:p14="http://schemas.microsoft.com/office/powerpoint/2010/main" val="2037465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https://static-content.springer.com/image/art%3A10.1007%2Fs11906-017-0780-8/MediaObjects/11906_2017_780_Tab3d_HTML.gif">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17918" y="766119"/>
            <a:ext cx="5164481" cy="5537500"/>
          </a:xfrm>
          <a:prstGeom prst="rect">
            <a:avLst/>
          </a:prstGeom>
          <a:noFill/>
          <a:ln>
            <a:noFill/>
          </a:ln>
        </p:spPr>
      </p:pic>
      <p:pic>
        <p:nvPicPr>
          <p:cNvPr id="3" name="Obrázek 2" descr="https://static-content.springer.com/image/art%3A10.1007%2Fs11906-017-0780-8/MediaObjects/11906_2017_780_Tab3c_HTML.gif">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1837" y="210331"/>
            <a:ext cx="5817072" cy="6437337"/>
          </a:xfrm>
          <a:prstGeom prst="rect">
            <a:avLst/>
          </a:prstGeom>
          <a:noFill/>
          <a:ln>
            <a:noFill/>
          </a:ln>
        </p:spPr>
      </p:pic>
    </p:spTree>
    <p:extLst>
      <p:ext uri="{BB962C8B-B14F-4D97-AF65-F5344CB8AC3E}">
        <p14:creationId xmlns:p14="http://schemas.microsoft.com/office/powerpoint/2010/main" val="41200538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https://static-content.springer.com/image/art%3A10.1007%2Fs11906-017-0780-8/MediaObjects/11906_2017_780_Tab3a_HTML.gif">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344" y="148281"/>
            <a:ext cx="4785026" cy="6445019"/>
          </a:xfrm>
          <a:prstGeom prst="rect">
            <a:avLst/>
          </a:prstGeom>
          <a:noFill/>
          <a:ln>
            <a:noFill/>
          </a:ln>
        </p:spPr>
      </p:pic>
      <p:pic>
        <p:nvPicPr>
          <p:cNvPr id="3" name="Obrázek 2" descr="https://static-content.springer.com/image/art%3A10.1007%2Fs11906-017-0780-8/MediaObjects/11906_2017_780_Tab3b_HTML.gif">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24448" y="140044"/>
            <a:ext cx="4877866" cy="6450226"/>
          </a:xfrm>
          <a:prstGeom prst="rect">
            <a:avLst/>
          </a:prstGeom>
          <a:noFill/>
          <a:ln>
            <a:noFill/>
          </a:ln>
        </p:spPr>
      </p:pic>
    </p:spTree>
    <p:extLst>
      <p:ext uri="{BB962C8B-B14F-4D97-AF65-F5344CB8AC3E}">
        <p14:creationId xmlns:p14="http://schemas.microsoft.com/office/powerpoint/2010/main" val="17536179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b="1">
                <a:solidFill>
                  <a:srgbClr val="FF3300"/>
                </a:solidFill>
              </a:rPr>
              <a:t>Blood pressure</a:t>
            </a:r>
          </a:p>
        </p:txBody>
      </p:sp>
      <p:sp>
        <p:nvSpPr>
          <p:cNvPr id="49155" name="Rectangle 3"/>
          <p:cNvSpPr>
            <a:spLocks noGrp="1" noChangeArrowheads="1"/>
          </p:cNvSpPr>
          <p:nvPr>
            <p:ph type="body" idx="1"/>
          </p:nvPr>
        </p:nvSpPr>
        <p:spPr>
          <a:xfrm>
            <a:off x="1828800" y="1981200"/>
            <a:ext cx="8534400" cy="4572000"/>
          </a:xfrm>
        </p:spPr>
        <p:txBody>
          <a:bodyPr/>
          <a:lstStyle/>
          <a:p>
            <a:pPr eaLnBrk="1" hangingPunct="1"/>
            <a:r>
              <a:rPr lang="cs-CZ" altLang="cs-CZ">
                <a:solidFill>
                  <a:schemeClr val="accent2"/>
                </a:solidFill>
              </a:rPr>
              <a:t>Immediately after birth – high blood pressure:</a:t>
            </a:r>
          </a:p>
          <a:p>
            <a:pPr lvl="1" eaLnBrk="1" hangingPunct="1"/>
            <a:r>
              <a:rPr lang="cs-CZ" altLang="cs-CZ"/>
              <a:t>Stress after delivery, increase concentration  of catecholamine and cortizol</a:t>
            </a:r>
          </a:p>
          <a:p>
            <a:pPr eaLnBrk="1" hangingPunct="1"/>
            <a:r>
              <a:rPr lang="cs-CZ" altLang="cs-CZ"/>
              <a:t>After 1st day  …….. 70/50 mmHg:</a:t>
            </a:r>
          </a:p>
          <a:p>
            <a:pPr lvl="1" eaLnBrk="1" hangingPunct="1"/>
            <a:r>
              <a:rPr lang="cs-CZ" altLang="cs-CZ"/>
              <a:t>Open of pulmonary and intestine circulation</a:t>
            </a:r>
          </a:p>
          <a:p>
            <a:pPr eaLnBrk="1" hangingPunct="1"/>
            <a:r>
              <a:rPr lang="cs-CZ" altLang="cs-CZ">
                <a:solidFill>
                  <a:schemeClr val="accent2"/>
                </a:solidFill>
              </a:rPr>
              <a:t>During pubertas:</a:t>
            </a:r>
          </a:p>
          <a:p>
            <a:pPr lvl="1" eaLnBrk="1" hangingPunct="1"/>
            <a:r>
              <a:rPr lang="cs-CZ" altLang="cs-CZ"/>
              <a:t>Development of regulatory mechanism</a:t>
            </a:r>
          </a:p>
          <a:p>
            <a:pPr lvl="1" eaLnBrk="1" hangingPunct="1"/>
            <a:r>
              <a:rPr lang="cs-CZ" altLang="cs-CZ"/>
              <a:t>Stimulation of external world</a:t>
            </a:r>
          </a:p>
        </p:txBody>
      </p:sp>
    </p:spTree>
    <p:extLst>
      <p:ext uri="{BB962C8B-B14F-4D97-AF65-F5344CB8AC3E}">
        <p14:creationId xmlns:p14="http://schemas.microsoft.com/office/powerpoint/2010/main" val="1808133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1828800" y="990600"/>
            <a:ext cx="8458200" cy="5105400"/>
          </a:xfrm>
        </p:spPr>
        <p:txBody>
          <a:bodyPr/>
          <a:lstStyle/>
          <a:p>
            <a:pPr eaLnBrk="1" hangingPunct="1">
              <a:lnSpc>
                <a:spcPct val="185000"/>
              </a:lnSpc>
            </a:pPr>
            <a:r>
              <a:rPr lang="cs-CZ" altLang="cs-CZ" dirty="0" err="1"/>
              <a:t>Newborn</a:t>
            </a:r>
            <a:r>
              <a:rPr lang="cs-CZ" altLang="cs-CZ" dirty="0"/>
              <a:t> 	           </a:t>
            </a:r>
            <a:r>
              <a:rPr lang="cs-CZ" altLang="cs-CZ" b="1" dirty="0"/>
              <a:t>80/46 </a:t>
            </a:r>
            <a:r>
              <a:rPr lang="cs-CZ" altLang="cs-CZ" b="1" dirty="0" err="1"/>
              <a:t>mmHg</a:t>
            </a:r>
            <a:r>
              <a:rPr lang="cs-CZ" altLang="cs-CZ" dirty="0"/>
              <a:t>	          10.6/6.1 </a:t>
            </a:r>
            <a:r>
              <a:rPr lang="cs-CZ" altLang="cs-CZ" dirty="0" err="1"/>
              <a:t>kPa</a:t>
            </a:r>
            <a:endParaRPr lang="cs-CZ" altLang="cs-CZ" dirty="0"/>
          </a:p>
          <a:p>
            <a:pPr eaLnBrk="1" hangingPunct="1">
              <a:lnSpc>
                <a:spcPct val="185000"/>
              </a:lnSpc>
            </a:pPr>
            <a:r>
              <a:rPr lang="cs-CZ" altLang="cs-CZ" dirty="0"/>
              <a:t>3 </a:t>
            </a:r>
            <a:r>
              <a:rPr lang="cs-CZ" altLang="cs-CZ" dirty="0" err="1"/>
              <a:t>years</a:t>
            </a:r>
            <a:r>
              <a:rPr lang="cs-CZ" altLang="cs-CZ" dirty="0"/>
              <a:t>	               </a:t>
            </a:r>
            <a:r>
              <a:rPr lang="cs-CZ" altLang="cs-CZ" b="1" dirty="0"/>
              <a:t>100/67</a:t>
            </a:r>
            <a:r>
              <a:rPr lang="cs-CZ" altLang="cs-CZ" dirty="0"/>
              <a:t>		          13.3/8.9</a:t>
            </a:r>
          </a:p>
          <a:p>
            <a:pPr eaLnBrk="1" hangingPunct="1">
              <a:lnSpc>
                <a:spcPct val="185000"/>
              </a:lnSpc>
            </a:pPr>
            <a:r>
              <a:rPr lang="cs-CZ" altLang="cs-CZ" dirty="0"/>
              <a:t>10-11 </a:t>
            </a:r>
            <a:r>
              <a:rPr lang="cs-CZ" altLang="cs-CZ" dirty="0" err="1"/>
              <a:t>years</a:t>
            </a:r>
            <a:r>
              <a:rPr lang="cs-CZ" altLang="cs-CZ" dirty="0"/>
              <a:t>	    </a:t>
            </a:r>
            <a:r>
              <a:rPr lang="cs-CZ" altLang="cs-CZ" b="1" dirty="0"/>
              <a:t>111/58</a:t>
            </a:r>
            <a:r>
              <a:rPr lang="cs-CZ" altLang="cs-CZ" dirty="0"/>
              <a:t>	                      14.8/7.7</a:t>
            </a:r>
          </a:p>
          <a:p>
            <a:pPr eaLnBrk="1" hangingPunct="1">
              <a:lnSpc>
                <a:spcPct val="185000"/>
              </a:lnSpc>
            </a:pPr>
            <a:r>
              <a:rPr lang="cs-CZ" altLang="cs-CZ" dirty="0"/>
              <a:t>13-14 </a:t>
            </a:r>
            <a:r>
              <a:rPr lang="cs-CZ" altLang="cs-CZ" dirty="0" err="1"/>
              <a:t>years</a:t>
            </a:r>
            <a:r>
              <a:rPr lang="cs-CZ" altLang="cs-CZ" dirty="0"/>
              <a:t>	     </a:t>
            </a:r>
            <a:r>
              <a:rPr lang="cs-CZ" altLang="cs-CZ" b="1" dirty="0"/>
              <a:t>118/60</a:t>
            </a:r>
            <a:r>
              <a:rPr lang="cs-CZ" altLang="cs-CZ" dirty="0"/>
              <a:t>	                      15.7/8.0</a:t>
            </a:r>
          </a:p>
        </p:txBody>
      </p:sp>
    </p:spTree>
    <p:extLst>
      <p:ext uri="{BB962C8B-B14F-4D97-AF65-F5344CB8AC3E}">
        <p14:creationId xmlns:p14="http://schemas.microsoft.com/office/powerpoint/2010/main" val="20824287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0659" y="365125"/>
            <a:ext cx="11796584" cy="1325563"/>
          </a:xfrm>
        </p:spPr>
        <p:txBody>
          <a:bodyPr/>
          <a:lstStyle/>
          <a:p>
            <a:pPr algn="ctr"/>
            <a:r>
              <a:rPr lang="cs-CZ" dirty="0" err="1"/>
              <a:t>Blood</a:t>
            </a:r>
            <a:r>
              <a:rPr lang="cs-CZ" dirty="0"/>
              <a:t> </a:t>
            </a:r>
            <a:r>
              <a:rPr lang="cs-CZ" dirty="0" err="1"/>
              <a:t>presure</a:t>
            </a:r>
            <a:r>
              <a:rPr lang="cs-CZ" dirty="0"/>
              <a:t> </a:t>
            </a:r>
            <a:r>
              <a:rPr lang="cs-CZ" dirty="0" err="1"/>
              <a:t>measurement</a:t>
            </a:r>
            <a:r>
              <a:rPr lang="cs-CZ" dirty="0"/>
              <a:t> in </a:t>
            </a:r>
            <a:r>
              <a:rPr lang="cs-CZ" dirty="0" err="1"/>
              <a:t>newborn</a:t>
            </a:r>
            <a:br>
              <a:rPr lang="cs-CZ" dirty="0"/>
            </a:br>
            <a:r>
              <a:rPr lang="cs-CZ" dirty="0"/>
              <a:t> and </a:t>
            </a:r>
            <a:r>
              <a:rPr lang="cs-CZ" dirty="0" err="1"/>
              <a:t>children</a:t>
            </a:r>
            <a:endParaRPr lang="cs-CZ" dirty="0"/>
          </a:p>
        </p:txBody>
      </p:sp>
      <p:sp>
        <p:nvSpPr>
          <p:cNvPr id="3" name="Zástupný symbol pro obsah 2"/>
          <p:cNvSpPr>
            <a:spLocks noGrp="1"/>
          </p:cNvSpPr>
          <p:nvPr>
            <p:ph idx="1"/>
          </p:nvPr>
        </p:nvSpPr>
        <p:spPr/>
        <p:txBody>
          <a:bodyPr/>
          <a:lstStyle/>
          <a:p>
            <a:r>
              <a:rPr lang="cs-CZ" dirty="0" err="1"/>
              <a:t>Korotkoff</a:t>
            </a:r>
            <a:r>
              <a:rPr lang="cs-CZ" dirty="0"/>
              <a:t> </a:t>
            </a:r>
            <a:r>
              <a:rPr lang="cs-CZ" dirty="0" err="1"/>
              <a:t>method</a:t>
            </a:r>
            <a:r>
              <a:rPr lang="cs-CZ" dirty="0"/>
              <a:t> – </a:t>
            </a:r>
            <a:r>
              <a:rPr lang="cs-CZ" dirty="0" err="1"/>
              <a:t>for</a:t>
            </a:r>
            <a:r>
              <a:rPr lang="cs-CZ" dirty="0"/>
              <a:t> </a:t>
            </a:r>
            <a:r>
              <a:rPr lang="cs-CZ" dirty="0" err="1"/>
              <a:t>children</a:t>
            </a:r>
            <a:r>
              <a:rPr lang="cs-CZ" dirty="0"/>
              <a:t> </a:t>
            </a:r>
            <a:r>
              <a:rPr lang="cs-CZ" dirty="0" err="1"/>
              <a:t>over</a:t>
            </a:r>
            <a:r>
              <a:rPr lang="cs-CZ" dirty="0"/>
              <a:t> 1 </a:t>
            </a:r>
            <a:r>
              <a:rPr lang="cs-CZ" dirty="0" err="1"/>
              <a:t>year</a:t>
            </a:r>
            <a:r>
              <a:rPr lang="cs-CZ" dirty="0"/>
              <a:t> – use a </a:t>
            </a:r>
            <a:r>
              <a:rPr lang="cs-CZ" dirty="0" err="1"/>
              <a:t>correct</a:t>
            </a:r>
            <a:r>
              <a:rPr lang="cs-CZ" dirty="0"/>
              <a:t> </a:t>
            </a:r>
            <a:r>
              <a:rPr lang="cs-CZ" dirty="0" err="1"/>
              <a:t>size</a:t>
            </a:r>
            <a:r>
              <a:rPr lang="cs-CZ" dirty="0"/>
              <a:t> </a:t>
            </a:r>
            <a:r>
              <a:rPr lang="cs-CZ" dirty="0" err="1"/>
              <a:t>of</a:t>
            </a:r>
            <a:r>
              <a:rPr lang="cs-CZ" dirty="0"/>
              <a:t> </a:t>
            </a:r>
            <a:r>
              <a:rPr lang="cs-CZ" dirty="0" err="1"/>
              <a:t>cuff</a:t>
            </a:r>
            <a:endParaRPr lang="cs-CZ" dirty="0"/>
          </a:p>
          <a:p>
            <a:endParaRPr lang="cs-CZ" dirty="0"/>
          </a:p>
          <a:p>
            <a:r>
              <a:rPr lang="en-US" dirty="0"/>
              <a:t>In the newborns, auscultation phenomena are poorly audible - there may be an underestimation of </a:t>
            </a:r>
            <a:r>
              <a:rPr lang="cs-CZ" dirty="0"/>
              <a:t>SBP </a:t>
            </a:r>
          </a:p>
          <a:p>
            <a:endParaRPr lang="cs-CZ" dirty="0"/>
          </a:p>
          <a:p>
            <a:r>
              <a:rPr lang="en-US" dirty="0"/>
              <a:t>better use the ultrasound method of the blood flow detector</a:t>
            </a:r>
            <a:endParaRPr lang="cs-CZ" dirty="0"/>
          </a:p>
        </p:txBody>
      </p:sp>
    </p:spTree>
    <p:extLst>
      <p:ext uri="{BB962C8B-B14F-4D97-AF65-F5344CB8AC3E}">
        <p14:creationId xmlns:p14="http://schemas.microsoft.com/office/powerpoint/2010/main" val="23052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b="1" dirty="0" err="1">
                <a:solidFill>
                  <a:srgbClr val="FF0000"/>
                </a:solidFill>
                <a:latin typeface="AdvP3E7259"/>
              </a:rPr>
              <a:t>Changes</a:t>
            </a:r>
            <a:r>
              <a:rPr lang="cs-CZ" b="1" dirty="0">
                <a:solidFill>
                  <a:srgbClr val="FF0000"/>
                </a:solidFill>
                <a:latin typeface="AdvP3E7259"/>
              </a:rPr>
              <a:t> in </a:t>
            </a:r>
            <a:r>
              <a:rPr lang="cs-CZ" b="1" dirty="0" err="1">
                <a:solidFill>
                  <a:srgbClr val="FF0000"/>
                </a:solidFill>
                <a:latin typeface="AdvP3E7259"/>
              </a:rPr>
              <a:t>recommendations</a:t>
            </a:r>
            <a:endParaRPr lang="cs-CZ" b="1" dirty="0">
              <a:solidFill>
                <a:srgbClr val="FF0000"/>
              </a:solidFill>
              <a:latin typeface="AdvP3E7259"/>
            </a:endParaRPr>
          </a:p>
          <a:p>
            <a:r>
              <a:rPr lang="cs-CZ" dirty="0">
                <a:latin typeface="AdvP3E7259"/>
              </a:rPr>
              <a:t>2013 </a:t>
            </a:r>
          </a:p>
          <a:p>
            <a:r>
              <a:rPr lang="cs-CZ" dirty="0" err="1">
                <a:latin typeface="AdvP3E7259"/>
              </a:rPr>
              <a:t>Diagnosis</a:t>
            </a:r>
            <a:r>
              <a:rPr lang="cs-CZ" dirty="0">
                <a:latin typeface="AdvP3E7259"/>
              </a:rPr>
              <a:t>: </a:t>
            </a:r>
            <a:r>
              <a:rPr lang="en-US" b="1" dirty="0">
                <a:latin typeface="AdvOTb7819099"/>
              </a:rPr>
              <a:t>Office BP </a:t>
            </a:r>
            <a:r>
              <a:rPr lang="en-US" dirty="0">
                <a:latin typeface="AdvOTb7819099"/>
              </a:rPr>
              <a:t>is recommended for screening and diagnosis of</a:t>
            </a:r>
            <a:r>
              <a:rPr lang="cs-CZ" dirty="0">
                <a:latin typeface="AdvOTb7819099"/>
              </a:rPr>
              <a:t> </a:t>
            </a:r>
            <a:r>
              <a:rPr lang="cs-CZ" dirty="0" err="1">
                <a:latin typeface="AdvOTb7819099"/>
              </a:rPr>
              <a:t>hypertension</a:t>
            </a:r>
            <a:r>
              <a:rPr lang="cs-CZ" dirty="0">
                <a:latin typeface="AdvOTb7819099"/>
              </a:rPr>
              <a:t>.</a:t>
            </a:r>
          </a:p>
          <a:p>
            <a:endParaRPr lang="cs-CZ" dirty="0">
              <a:latin typeface="AdvOTb7819099"/>
            </a:endParaRPr>
          </a:p>
          <a:p>
            <a:r>
              <a:rPr lang="cs-CZ" dirty="0">
                <a:latin typeface="AdvOTb7819099"/>
              </a:rPr>
              <a:t>2018</a:t>
            </a:r>
          </a:p>
          <a:p>
            <a:r>
              <a:rPr lang="cs-CZ" dirty="0" err="1">
                <a:latin typeface="AdvP3E7259"/>
              </a:rPr>
              <a:t>Diagnosis</a:t>
            </a:r>
            <a:r>
              <a:rPr lang="cs-CZ" dirty="0">
                <a:latin typeface="AdvP3E7259"/>
              </a:rPr>
              <a:t>: </a:t>
            </a:r>
            <a:r>
              <a:rPr lang="en-US" dirty="0">
                <a:latin typeface="AdvOTb7819099"/>
              </a:rPr>
              <a:t>It is recommended to base the diagnosis of hypertension on:</a:t>
            </a:r>
          </a:p>
          <a:p>
            <a:pPr marL="0" indent="0">
              <a:buNone/>
            </a:pPr>
            <a:r>
              <a:rPr lang="en-US" b="1" dirty="0">
                <a:latin typeface="AdvOTb7819099"/>
              </a:rPr>
              <a:t>Repeated office BP </a:t>
            </a:r>
            <a:r>
              <a:rPr lang="en-US" dirty="0">
                <a:latin typeface="AdvOTb7819099"/>
              </a:rPr>
              <a:t>measurements; or</a:t>
            </a:r>
            <a:r>
              <a:rPr lang="cs-CZ" dirty="0">
                <a:latin typeface="AdvOTb7819099"/>
              </a:rPr>
              <a:t> </a:t>
            </a:r>
            <a:r>
              <a:rPr lang="en-US" b="1" dirty="0">
                <a:latin typeface="AdvOTb7819099"/>
              </a:rPr>
              <a:t>Out-of-office BP </a:t>
            </a:r>
            <a:r>
              <a:rPr lang="en-US" dirty="0">
                <a:latin typeface="AdvOTb7819099"/>
              </a:rPr>
              <a:t>measurement </a:t>
            </a:r>
            <a:r>
              <a:rPr lang="en-US" b="1" dirty="0">
                <a:latin typeface="AdvOTb7819099"/>
              </a:rPr>
              <a:t>with ABPM and/or HBPM </a:t>
            </a:r>
            <a:r>
              <a:rPr lang="en-US" dirty="0">
                <a:latin typeface="AdvOTb7819099"/>
              </a:rPr>
              <a:t>if logistically</a:t>
            </a:r>
            <a:r>
              <a:rPr lang="cs-CZ" dirty="0">
                <a:latin typeface="AdvOTb7819099"/>
              </a:rPr>
              <a:t> and </a:t>
            </a:r>
            <a:r>
              <a:rPr lang="cs-CZ" dirty="0" err="1">
                <a:latin typeface="AdvOTb7819099"/>
              </a:rPr>
              <a:t>economically</a:t>
            </a:r>
            <a:r>
              <a:rPr lang="cs-CZ" dirty="0">
                <a:latin typeface="AdvOTb7819099"/>
              </a:rPr>
              <a:t> </a:t>
            </a:r>
            <a:r>
              <a:rPr lang="cs-CZ" dirty="0" err="1">
                <a:latin typeface="AdvOTb7819099"/>
              </a:rPr>
              <a:t>feasible</a:t>
            </a:r>
            <a:r>
              <a:rPr lang="cs-CZ" dirty="0">
                <a:latin typeface="AdvOTb7819099"/>
              </a:rPr>
              <a:t>.</a:t>
            </a:r>
            <a:endParaRPr lang="cs-CZ" dirty="0"/>
          </a:p>
        </p:txBody>
      </p:sp>
    </p:spTree>
    <p:extLst>
      <p:ext uri="{BB962C8B-B14F-4D97-AF65-F5344CB8AC3E}">
        <p14:creationId xmlns:p14="http://schemas.microsoft.com/office/powerpoint/2010/main" val="1487057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1676400" y="419100"/>
            <a:ext cx="8839200" cy="6019800"/>
          </a:xfrm>
        </p:spPr>
        <p:txBody>
          <a:bodyPr/>
          <a:lstStyle/>
          <a:p>
            <a:pPr algn="ctr" eaLnBrk="1" hangingPunct="1">
              <a:buFontTx/>
              <a:buNone/>
            </a:pPr>
            <a:r>
              <a:rPr lang="cs-CZ" altLang="cs-CZ" b="1" dirty="0" err="1">
                <a:solidFill>
                  <a:schemeClr val="accent2"/>
                </a:solidFill>
              </a:rPr>
              <a:t>The</a:t>
            </a:r>
            <a:r>
              <a:rPr lang="cs-CZ" altLang="cs-CZ" b="1" dirty="0">
                <a:solidFill>
                  <a:schemeClr val="accent2"/>
                </a:solidFill>
              </a:rPr>
              <a:t> </a:t>
            </a:r>
            <a:r>
              <a:rPr lang="cs-CZ" altLang="cs-CZ" b="1" dirty="0" err="1">
                <a:solidFill>
                  <a:schemeClr val="accent2"/>
                </a:solidFill>
              </a:rPr>
              <a:t>size</a:t>
            </a:r>
            <a:r>
              <a:rPr lang="cs-CZ" altLang="cs-CZ" b="1" dirty="0">
                <a:solidFill>
                  <a:schemeClr val="accent2"/>
                </a:solidFill>
              </a:rPr>
              <a:t> </a:t>
            </a:r>
            <a:r>
              <a:rPr lang="cs-CZ" altLang="cs-CZ" b="1" dirty="0" err="1">
                <a:solidFill>
                  <a:schemeClr val="accent2"/>
                </a:solidFill>
              </a:rPr>
              <a:t>of</a:t>
            </a:r>
            <a:r>
              <a:rPr lang="cs-CZ" altLang="cs-CZ" b="1" dirty="0">
                <a:solidFill>
                  <a:schemeClr val="accent2"/>
                </a:solidFill>
              </a:rPr>
              <a:t> </a:t>
            </a:r>
            <a:r>
              <a:rPr lang="cs-CZ" altLang="cs-CZ" b="1" dirty="0" err="1">
                <a:solidFill>
                  <a:schemeClr val="accent2"/>
                </a:solidFill>
              </a:rPr>
              <a:t>cuff</a:t>
            </a:r>
            <a:endParaRPr lang="cs-CZ" altLang="cs-CZ" b="1" dirty="0">
              <a:solidFill>
                <a:schemeClr val="accent2"/>
              </a:solidFill>
            </a:endParaRPr>
          </a:p>
          <a:p>
            <a:pPr eaLnBrk="1" hangingPunct="1"/>
            <a:endParaRPr lang="cs-CZ" altLang="cs-CZ" b="1" dirty="0">
              <a:solidFill>
                <a:schemeClr val="accent2"/>
              </a:solidFill>
            </a:endParaRPr>
          </a:p>
          <a:p>
            <a:pPr eaLnBrk="1" hangingPunct="1">
              <a:buFontTx/>
              <a:buNone/>
            </a:pPr>
            <a:r>
              <a:rPr lang="cs-CZ" altLang="cs-CZ" u="sng" dirty="0">
                <a:solidFill>
                  <a:schemeClr val="accent2"/>
                </a:solidFill>
              </a:rPr>
              <a:t>Body </a:t>
            </a:r>
            <a:r>
              <a:rPr lang="cs-CZ" altLang="cs-CZ" u="sng" dirty="0" err="1">
                <a:solidFill>
                  <a:schemeClr val="accent2"/>
                </a:solidFill>
              </a:rPr>
              <a:t>weight</a:t>
            </a:r>
            <a:r>
              <a:rPr lang="cs-CZ" altLang="cs-CZ" u="sng" dirty="0">
                <a:solidFill>
                  <a:schemeClr val="accent2"/>
                </a:solidFill>
              </a:rPr>
              <a:t>	   </a:t>
            </a:r>
            <a:r>
              <a:rPr lang="cs-CZ" altLang="cs-CZ" u="sng" dirty="0" err="1">
                <a:solidFill>
                  <a:schemeClr val="accent2"/>
                </a:solidFill>
              </a:rPr>
              <a:t>age</a:t>
            </a:r>
            <a:r>
              <a:rPr lang="cs-CZ" altLang="cs-CZ" u="sng" dirty="0">
                <a:solidFill>
                  <a:schemeClr val="accent2"/>
                </a:solidFill>
              </a:rPr>
              <a:t>		            </a:t>
            </a:r>
            <a:r>
              <a:rPr lang="cs-CZ" altLang="cs-CZ" u="sng" dirty="0" err="1">
                <a:solidFill>
                  <a:schemeClr val="accent2"/>
                </a:solidFill>
              </a:rPr>
              <a:t>size</a:t>
            </a:r>
            <a:r>
              <a:rPr lang="cs-CZ" altLang="cs-CZ" u="sng" dirty="0">
                <a:solidFill>
                  <a:schemeClr val="accent2"/>
                </a:solidFill>
              </a:rPr>
              <a:t> </a:t>
            </a:r>
            <a:r>
              <a:rPr lang="cs-CZ" altLang="cs-CZ" u="sng" dirty="0" err="1">
                <a:solidFill>
                  <a:schemeClr val="accent2"/>
                </a:solidFill>
              </a:rPr>
              <a:t>of</a:t>
            </a:r>
            <a:r>
              <a:rPr lang="cs-CZ" altLang="cs-CZ" u="sng" dirty="0">
                <a:solidFill>
                  <a:schemeClr val="accent2"/>
                </a:solidFill>
              </a:rPr>
              <a:t> </a:t>
            </a:r>
            <a:r>
              <a:rPr lang="cs-CZ" altLang="cs-CZ" u="sng" dirty="0" err="1">
                <a:solidFill>
                  <a:schemeClr val="accent2"/>
                </a:solidFill>
              </a:rPr>
              <a:t>cuff</a:t>
            </a:r>
            <a:endParaRPr lang="cs-CZ" altLang="cs-CZ" u="sng" dirty="0">
              <a:solidFill>
                <a:schemeClr val="accent2"/>
              </a:solidFill>
            </a:endParaRPr>
          </a:p>
          <a:p>
            <a:pPr eaLnBrk="1" hangingPunct="1">
              <a:lnSpc>
                <a:spcPct val="130000"/>
              </a:lnSpc>
              <a:buFontTx/>
              <a:buNone/>
            </a:pPr>
            <a:r>
              <a:rPr lang="cs-CZ" altLang="cs-CZ" dirty="0"/>
              <a:t>1 500 g	</a:t>
            </a:r>
            <a:r>
              <a:rPr lang="cs-CZ" altLang="cs-CZ" dirty="0" err="1"/>
              <a:t>newborn</a:t>
            </a:r>
            <a:r>
              <a:rPr lang="cs-CZ" altLang="cs-CZ" dirty="0"/>
              <a:t>			2.5 cm</a:t>
            </a:r>
          </a:p>
          <a:p>
            <a:pPr eaLnBrk="1" hangingPunct="1">
              <a:lnSpc>
                <a:spcPct val="130000"/>
              </a:lnSpc>
              <a:buFontTx/>
              <a:buNone/>
            </a:pPr>
            <a:r>
              <a:rPr lang="cs-CZ" altLang="cs-CZ" dirty="0"/>
              <a:t>  5 kg		3 </a:t>
            </a:r>
            <a:r>
              <a:rPr lang="cs-CZ" altLang="cs-CZ" dirty="0" err="1"/>
              <a:t>month</a:t>
            </a:r>
            <a:r>
              <a:rPr lang="cs-CZ" altLang="cs-CZ" dirty="0"/>
              <a:t>			4.5 cm</a:t>
            </a:r>
          </a:p>
          <a:p>
            <a:pPr eaLnBrk="1" hangingPunct="1">
              <a:lnSpc>
                <a:spcPct val="130000"/>
              </a:lnSpc>
              <a:buFontTx/>
              <a:buNone/>
            </a:pPr>
            <a:r>
              <a:rPr lang="cs-CZ" altLang="cs-CZ" dirty="0"/>
              <a:t>10 kg		15 </a:t>
            </a:r>
            <a:r>
              <a:rPr lang="cs-CZ" altLang="cs-CZ" dirty="0" err="1"/>
              <a:t>month</a:t>
            </a:r>
            <a:r>
              <a:rPr lang="cs-CZ" altLang="cs-CZ" dirty="0"/>
              <a:t>			6 cm</a:t>
            </a:r>
          </a:p>
          <a:p>
            <a:pPr eaLnBrk="1" hangingPunct="1">
              <a:lnSpc>
                <a:spcPct val="130000"/>
              </a:lnSpc>
              <a:buFontTx/>
              <a:buNone/>
            </a:pPr>
            <a:r>
              <a:rPr lang="cs-CZ" altLang="cs-CZ" dirty="0"/>
              <a:t>30 kg		  9 </a:t>
            </a:r>
            <a:r>
              <a:rPr lang="cs-CZ" altLang="cs-CZ" dirty="0" err="1"/>
              <a:t>year</a:t>
            </a:r>
            <a:r>
              <a:rPr lang="cs-CZ" altLang="cs-CZ" dirty="0"/>
              <a:t>			7.5 cm</a:t>
            </a:r>
          </a:p>
          <a:p>
            <a:pPr eaLnBrk="1" hangingPunct="1">
              <a:lnSpc>
                <a:spcPct val="100000"/>
              </a:lnSpc>
              <a:spcBef>
                <a:spcPts val="0"/>
              </a:spcBef>
              <a:buFontTx/>
              <a:buNone/>
            </a:pPr>
            <a:r>
              <a:rPr lang="cs-CZ" altLang="cs-CZ" sz="1800" dirty="0"/>
              <a:t>more </a:t>
            </a:r>
            <a:r>
              <a:rPr lang="cs-CZ" altLang="cs-CZ" sz="1800" dirty="0" err="1"/>
              <a:t>than</a:t>
            </a:r>
            <a:endParaRPr lang="cs-CZ" altLang="cs-CZ" sz="1800" dirty="0"/>
          </a:p>
          <a:p>
            <a:pPr eaLnBrk="1" hangingPunct="1">
              <a:lnSpc>
                <a:spcPct val="100000"/>
              </a:lnSpc>
              <a:spcBef>
                <a:spcPts val="0"/>
              </a:spcBef>
              <a:buFontTx/>
              <a:buNone/>
            </a:pPr>
            <a:r>
              <a:rPr lang="cs-CZ" altLang="cs-CZ" sz="1800" dirty="0"/>
              <a:t> </a:t>
            </a:r>
            <a:r>
              <a:rPr lang="cs-CZ" altLang="cs-CZ" dirty="0"/>
              <a:t>30 kg		10 and more </a:t>
            </a:r>
            <a:r>
              <a:rPr lang="cs-CZ" altLang="cs-CZ" dirty="0" err="1"/>
              <a:t>years</a:t>
            </a:r>
            <a:r>
              <a:rPr lang="cs-CZ" altLang="cs-CZ" dirty="0"/>
              <a:t>		12 cm</a:t>
            </a:r>
          </a:p>
        </p:txBody>
      </p:sp>
    </p:spTree>
    <p:extLst>
      <p:ext uri="{BB962C8B-B14F-4D97-AF65-F5344CB8AC3E}">
        <p14:creationId xmlns:p14="http://schemas.microsoft.com/office/powerpoint/2010/main" val="33148954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Specific</a:t>
            </a:r>
            <a:r>
              <a:rPr lang="cs-CZ" dirty="0"/>
              <a:t> </a:t>
            </a:r>
            <a:r>
              <a:rPr lang="cs-CZ" dirty="0" err="1"/>
              <a:t>features</a:t>
            </a:r>
            <a:r>
              <a:rPr lang="cs-CZ" dirty="0"/>
              <a:t> </a:t>
            </a:r>
            <a:r>
              <a:rPr lang="cs-CZ" dirty="0" err="1"/>
              <a:t>measurement</a:t>
            </a:r>
            <a:endParaRPr lang="cs-CZ" dirty="0"/>
          </a:p>
        </p:txBody>
      </p:sp>
      <p:sp>
        <p:nvSpPr>
          <p:cNvPr id="3" name="Zástupný symbol pro obsah 2"/>
          <p:cNvSpPr>
            <a:spLocks noGrp="1"/>
          </p:cNvSpPr>
          <p:nvPr>
            <p:ph idx="1"/>
          </p:nvPr>
        </p:nvSpPr>
        <p:spPr>
          <a:xfrm>
            <a:off x="148536" y="1566133"/>
            <a:ext cx="11519555" cy="5118872"/>
          </a:xfrm>
        </p:spPr>
        <p:txBody>
          <a:bodyPr>
            <a:normAutofit fontScale="92500" lnSpcReduction="10000"/>
          </a:bodyPr>
          <a:lstStyle/>
          <a:p>
            <a:pPr marL="0" indent="0">
              <a:buNone/>
            </a:pPr>
            <a:r>
              <a:rPr lang="cs-CZ" sz="3000" b="1" dirty="0">
                <a:solidFill>
                  <a:srgbClr val="7030A0"/>
                </a:solidFill>
              </a:rPr>
              <a:t>     </a:t>
            </a:r>
            <a:r>
              <a:rPr lang="en-US" sz="3000" b="1" dirty="0">
                <a:solidFill>
                  <a:srgbClr val="7030A0"/>
                </a:solidFill>
              </a:rPr>
              <a:t>Pregnant women</a:t>
            </a:r>
            <a:endParaRPr lang="cs-CZ" sz="3000" b="1" dirty="0">
              <a:solidFill>
                <a:srgbClr val="7030A0"/>
              </a:solidFill>
            </a:endParaRPr>
          </a:p>
          <a:p>
            <a:pPr lvl="1"/>
            <a:r>
              <a:rPr lang="en-US" dirty="0"/>
              <a:t>Physiological </a:t>
            </a:r>
            <a:r>
              <a:rPr lang="cs-CZ" dirty="0"/>
              <a:t>profile</a:t>
            </a:r>
            <a:r>
              <a:rPr lang="en-US" dirty="0"/>
              <a:t> of pregnancy - decrease of </a:t>
            </a:r>
            <a:r>
              <a:rPr lang="cs-CZ" dirty="0"/>
              <a:t>BP</a:t>
            </a:r>
            <a:r>
              <a:rPr lang="en-US" dirty="0"/>
              <a:t> with increase in cardiac output and large decrease of peripheral resistance = special hyperkinetic conditions - </a:t>
            </a:r>
            <a:r>
              <a:rPr lang="cs-CZ" dirty="0" err="1"/>
              <a:t>Korotkoff</a:t>
            </a:r>
            <a:r>
              <a:rPr lang="en-US" dirty="0"/>
              <a:t> phenomena we </a:t>
            </a:r>
            <a:r>
              <a:rPr lang="cs-CZ" dirty="0" err="1"/>
              <a:t>auscultated</a:t>
            </a:r>
            <a:r>
              <a:rPr lang="en-US" dirty="0"/>
              <a:t> even after d</a:t>
            </a:r>
            <a:r>
              <a:rPr lang="cs-CZ" dirty="0" err="1"/>
              <a:t>eflation</a:t>
            </a:r>
            <a:r>
              <a:rPr lang="en-US" dirty="0"/>
              <a:t> of the cuff - diastolic </a:t>
            </a:r>
            <a:r>
              <a:rPr lang="cs-CZ" dirty="0"/>
              <a:t>BP</a:t>
            </a:r>
            <a:r>
              <a:rPr lang="en-US" dirty="0"/>
              <a:t> we </a:t>
            </a:r>
            <a:r>
              <a:rPr lang="cs-CZ" dirty="0" err="1"/>
              <a:t>estimated</a:t>
            </a:r>
            <a:r>
              <a:rPr lang="cs-CZ" dirty="0"/>
              <a:t> </a:t>
            </a:r>
            <a:r>
              <a:rPr lang="en-US" dirty="0"/>
              <a:t>in IV phase of </a:t>
            </a:r>
            <a:r>
              <a:rPr lang="cs-CZ" dirty="0" err="1"/>
              <a:t>Korotkoff</a:t>
            </a:r>
            <a:r>
              <a:rPr lang="cs-CZ" dirty="0"/>
              <a:t> </a:t>
            </a:r>
            <a:r>
              <a:rPr lang="en-US" dirty="0"/>
              <a:t>phenomena</a:t>
            </a:r>
            <a:endParaRPr lang="cs-CZ" dirty="0"/>
          </a:p>
          <a:p>
            <a:pPr lvl="1"/>
            <a:endParaRPr lang="cs-CZ" dirty="0"/>
          </a:p>
          <a:p>
            <a:pPr marL="457200" lvl="1" indent="0">
              <a:buNone/>
            </a:pPr>
            <a:r>
              <a:rPr lang="cs-CZ" sz="3000" b="1" dirty="0" err="1">
                <a:solidFill>
                  <a:srgbClr val="7030A0"/>
                </a:solidFill>
              </a:rPr>
              <a:t>Elderly</a:t>
            </a:r>
            <a:r>
              <a:rPr lang="cs-CZ" sz="3000" b="1" dirty="0">
                <a:solidFill>
                  <a:srgbClr val="7030A0"/>
                </a:solidFill>
              </a:rPr>
              <a:t> </a:t>
            </a:r>
            <a:r>
              <a:rPr lang="cs-CZ" sz="3000" b="1" dirty="0" err="1">
                <a:solidFill>
                  <a:srgbClr val="7030A0"/>
                </a:solidFill>
              </a:rPr>
              <a:t>people</a:t>
            </a:r>
            <a:r>
              <a:rPr lang="cs-CZ" sz="3000" b="1" dirty="0">
                <a:solidFill>
                  <a:srgbClr val="7030A0"/>
                </a:solidFill>
              </a:rPr>
              <a:t> </a:t>
            </a:r>
            <a:r>
              <a:rPr lang="cs-CZ" dirty="0" err="1"/>
              <a:t>with</a:t>
            </a:r>
            <a:r>
              <a:rPr lang="cs-CZ" dirty="0"/>
              <a:t> </a:t>
            </a:r>
            <a:r>
              <a:rPr lang="cs-CZ" dirty="0" err="1"/>
              <a:t>atherosclerosis</a:t>
            </a:r>
            <a:r>
              <a:rPr lang="cs-CZ" dirty="0"/>
              <a:t> - </a:t>
            </a:r>
            <a:r>
              <a:rPr lang="en-US" dirty="0"/>
              <a:t>poor compressibility of the artery wall by a compression cuff - we need to inflate more - so we measure falsely higher </a:t>
            </a:r>
            <a:r>
              <a:rPr lang="cs-CZ" dirty="0"/>
              <a:t>SBP </a:t>
            </a:r>
            <a:r>
              <a:rPr lang="en-US" dirty="0"/>
              <a:t>values</a:t>
            </a:r>
            <a:r>
              <a:rPr lang="cs-CZ" dirty="0"/>
              <a:t> - </a:t>
            </a:r>
            <a:r>
              <a:rPr lang="cs-CZ" b="1" dirty="0" err="1">
                <a:solidFill>
                  <a:srgbClr val="7030A0"/>
                </a:solidFill>
              </a:rPr>
              <a:t>pseudohypertension</a:t>
            </a:r>
            <a:endParaRPr lang="cs-CZ" b="1" dirty="0">
              <a:solidFill>
                <a:srgbClr val="7030A0"/>
              </a:solidFill>
            </a:endParaRPr>
          </a:p>
          <a:p>
            <a:pPr marL="457200" lvl="1" indent="0">
              <a:buNone/>
            </a:pPr>
            <a:endParaRPr lang="cs-CZ" b="1" dirty="0">
              <a:solidFill>
                <a:srgbClr val="7030A0"/>
              </a:solidFill>
            </a:endParaRPr>
          </a:p>
          <a:p>
            <a:pPr marL="457200" lvl="1" indent="0">
              <a:buNone/>
            </a:pPr>
            <a:r>
              <a:rPr lang="cs-CZ" sz="3000" b="1" dirty="0" err="1">
                <a:solidFill>
                  <a:srgbClr val="7030A0"/>
                </a:solidFill>
              </a:rPr>
              <a:t>Obese</a:t>
            </a:r>
            <a:r>
              <a:rPr lang="cs-CZ" sz="3000" b="1" dirty="0">
                <a:solidFill>
                  <a:srgbClr val="7030A0"/>
                </a:solidFill>
              </a:rPr>
              <a:t> </a:t>
            </a:r>
            <a:r>
              <a:rPr lang="cs-CZ" sz="3000" b="1" dirty="0" err="1">
                <a:solidFill>
                  <a:srgbClr val="7030A0"/>
                </a:solidFill>
              </a:rPr>
              <a:t>persons</a:t>
            </a:r>
            <a:r>
              <a:rPr lang="cs-CZ" sz="3000" dirty="0"/>
              <a:t> </a:t>
            </a:r>
            <a:r>
              <a:rPr lang="cs-CZ" dirty="0"/>
              <a:t>– </a:t>
            </a:r>
            <a:r>
              <a:rPr lang="en-US" dirty="0"/>
              <a:t>using the right size of the cuff !!!!! using a standard cuff – overstocking</a:t>
            </a:r>
            <a:r>
              <a:rPr lang="cs-CZ" dirty="0"/>
              <a:t> </a:t>
            </a:r>
            <a:r>
              <a:rPr lang="cs-CZ" dirty="0" err="1"/>
              <a:t>of</a:t>
            </a:r>
            <a:r>
              <a:rPr lang="cs-CZ" dirty="0"/>
              <a:t> SBP</a:t>
            </a:r>
            <a:endParaRPr lang="cs-CZ" b="1" dirty="0">
              <a:solidFill>
                <a:srgbClr val="7030A0"/>
              </a:solidFill>
            </a:endParaRPr>
          </a:p>
          <a:p>
            <a:pPr marL="457200" lvl="1" indent="0">
              <a:buNone/>
            </a:pPr>
            <a:r>
              <a:rPr lang="cs-CZ" sz="3000" b="1" dirty="0" err="1">
                <a:solidFill>
                  <a:srgbClr val="7030A0"/>
                </a:solidFill>
              </a:rPr>
              <a:t>Dynamic</a:t>
            </a:r>
            <a:r>
              <a:rPr lang="cs-CZ" sz="3000" b="1" dirty="0">
                <a:solidFill>
                  <a:srgbClr val="7030A0"/>
                </a:solidFill>
              </a:rPr>
              <a:t> </a:t>
            </a:r>
            <a:r>
              <a:rPr lang="cs-CZ" sz="3000" b="1" dirty="0" err="1">
                <a:solidFill>
                  <a:srgbClr val="7030A0"/>
                </a:solidFill>
              </a:rPr>
              <a:t>physical</a:t>
            </a:r>
            <a:r>
              <a:rPr lang="cs-CZ" sz="3000" b="1" dirty="0">
                <a:solidFill>
                  <a:srgbClr val="7030A0"/>
                </a:solidFill>
              </a:rPr>
              <a:t> </a:t>
            </a:r>
            <a:r>
              <a:rPr lang="cs-CZ" sz="3000" b="1" dirty="0" err="1">
                <a:solidFill>
                  <a:srgbClr val="7030A0"/>
                </a:solidFill>
              </a:rPr>
              <a:t>exercise</a:t>
            </a:r>
            <a:r>
              <a:rPr lang="cs-CZ" sz="3000" b="1" dirty="0">
                <a:solidFill>
                  <a:srgbClr val="7030A0"/>
                </a:solidFill>
              </a:rPr>
              <a:t> </a:t>
            </a:r>
            <a:r>
              <a:rPr lang="en-US" dirty="0"/>
              <a:t>- auscultation method may underestimate </a:t>
            </a:r>
            <a:r>
              <a:rPr lang="cs-CZ" dirty="0"/>
              <a:t>SBP</a:t>
            </a:r>
            <a:r>
              <a:rPr lang="en-US" dirty="0"/>
              <a:t> by 15 mmHg, during recovery phase - overstatement of up to 30mmHg S</a:t>
            </a:r>
            <a:r>
              <a:rPr lang="cs-CZ" dirty="0"/>
              <a:t>BP</a:t>
            </a:r>
            <a:r>
              <a:rPr lang="en-US" dirty="0"/>
              <a:t>; D</a:t>
            </a:r>
            <a:r>
              <a:rPr lang="cs-CZ" dirty="0"/>
              <a:t>BP</a:t>
            </a:r>
            <a:r>
              <a:rPr lang="en-US" dirty="0"/>
              <a:t> less frequently but falsely low - better use </a:t>
            </a:r>
            <a:r>
              <a:rPr lang="cs-CZ" dirty="0" err="1"/>
              <a:t>for</a:t>
            </a:r>
            <a:r>
              <a:rPr lang="cs-CZ" dirty="0"/>
              <a:t> DBP </a:t>
            </a:r>
            <a:r>
              <a:rPr lang="cs-CZ" dirty="0" err="1"/>
              <a:t>measurement</a:t>
            </a:r>
            <a:r>
              <a:rPr lang="cs-CZ" dirty="0"/>
              <a:t> r</a:t>
            </a:r>
            <a:r>
              <a:rPr lang="en-US" dirty="0" err="1"/>
              <a:t>eading</a:t>
            </a:r>
            <a:r>
              <a:rPr lang="en-US" dirty="0"/>
              <a:t> from </a:t>
            </a:r>
            <a:r>
              <a:rPr lang="cs-CZ" dirty="0" err="1"/>
              <a:t>phase</a:t>
            </a:r>
            <a:r>
              <a:rPr lang="cs-CZ" dirty="0"/>
              <a:t> I</a:t>
            </a:r>
            <a:r>
              <a:rPr lang="en-US" dirty="0"/>
              <a:t>V</a:t>
            </a:r>
            <a:r>
              <a:rPr lang="cs-CZ" dirty="0"/>
              <a:t> </a:t>
            </a:r>
            <a:r>
              <a:rPr lang="cs-CZ" dirty="0" err="1"/>
              <a:t>of</a:t>
            </a:r>
            <a:r>
              <a:rPr lang="cs-CZ" dirty="0"/>
              <a:t> </a:t>
            </a:r>
            <a:r>
              <a:rPr lang="cs-CZ" dirty="0" err="1"/>
              <a:t>Korotkoff</a:t>
            </a:r>
            <a:r>
              <a:rPr lang="cs-CZ" dirty="0"/>
              <a:t> </a:t>
            </a:r>
            <a:r>
              <a:rPr lang="cs-CZ" dirty="0" err="1"/>
              <a:t>sounds</a:t>
            </a:r>
            <a:endParaRPr lang="cs-CZ" dirty="0"/>
          </a:p>
        </p:txBody>
      </p:sp>
    </p:spTree>
    <p:extLst>
      <p:ext uri="{BB962C8B-B14F-4D97-AF65-F5344CB8AC3E}">
        <p14:creationId xmlns:p14="http://schemas.microsoft.com/office/powerpoint/2010/main" val="256259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a:solidFill>
                  <a:srgbClr val="FF0000"/>
                </a:solidFill>
              </a:rPr>
              <a:t>Actual</a:t>
            </a:r>
            <a:r>
              <a:rPr lang="cs-CZ" b="1" dirty="0">
                <a:solidFill>
                  <a:srgbClr val="FF0000"/>
                </a:solidFill>
              </a:rPr>
              <a:t> </a:t>
            </a:r>
            <a:r>
              <a:rPr lang="cs-CZ" b="1" dirty="0" err="1">
                <a:solidFill>
                  <a:srgbClr val="FF0000"/>
                </a:solidFill>
              </a:rPr>
              <a:t>blood</a:t>
            </a:r>
            <a:r>
              <a:rPr lang="cs-CZ" b="1" dirty="0">
                <a:solidFill>
                  <a:srgbClr val="FF0000"/>
                </a:solidFill>
              </a:rPr>
              <a:t> </a:t>
            </a:r>
            <a:r>
              <a:rPr lang="cs-CZ" b="1" dirty="0" err="1">
                <a:solidFill>
                  <a:srgbClr val="FF0000"/>
                </a:solidFill>
              </a:rPr>
              <a:t>pressure</a:t>
            </a:r>
            <a:r>
              <a:rPr lang="cs-CZ" b="1" dirty="0">
                <a:solidFill>
                  <a:srgbClr val="FF0000"/>
                </a:solidFill>
              </a:rPr>
              <a:t> </a:t>
            </a:r>
            <a:r>
              <a:rPr lang="cs-CZ" b="1" dirty="0" err="1">
                <a:solidFill>
                  <a:srgbClr val="FF0000"/>
                </a:solidFill>
              </a:rPr>
              <a:t>values</a:t>
            </a:r>
            <a:r>
              <a:rPr lang="cs-CZ" b="1" dirty="0">
                <a:solidFill>
                  <a:srgbClr val="FF0000"/>
                </a:solidFill>
              </a:rPr>
              <a:t> </a:t>
            </a:r>
            <a:r>
              <a:rPr lang="cs-CZ" dirty="0"/>
              <a:t>are </a:t>
            </a:r>
            <a:r>
              <a:rPr lang="cs-CZ" dirty="0" err="1"/>
              <a:t>dependent</a:t>
            </a:r>
            <a:r>
              <a:rPr lang="cs-CZ" dirty="0"/>
              <a:t> on:</a:t>
            </a:r>
            <a:br>
              <a:rPr lang="cs-CZ" dirty="0"/>
            </a:br>
            <a:endParaRPr lang="cs-CZ" b="1" dirty="0">
              <a:solidFill>
                <a:srgbClr val="FF0000"/>
              </a:solidFill>
            </a:endParaRPr>
          </a:p>
        </p:txBody>
      </p:sp>
      <p:sp>
        <p:nvSpPr>
          <p:cNvPr id="3" name="Zástupný symbol pro obsah 2"/>
          <p:cNvSpPr>
            <a:spLocks noGrp="1"/>
          </p:cNvSpPr>
          <p:nvPr>
            <p:ph idx="1"/>
          </p:nvPr>
        </p:nvSpPr>
        <p:spPr>
          <a:xfrm>
            <a:off x="251254" y="1529062"/>
            <a:ext cx="11689491" cy="5094159"/>
          </a:xfrm>
        </p:spPr>
        <p:txBody>
          <a:bodyPr>
            <a:normAutofit lnSpcReduction="10000"/>
          </a:bodyPr>
          <a:lstStyle/>
          <a:p>
            <a:r>
              <a:rPr lang="en-US" dirty="0"/>
              <a:t>factors that are conditioned by the organism</a:t>
            </a:r>
            <a:br>
              <a:rPr lang="en-US" dirty="0"/>
            </a:br>
            <a:endParaRPr lang="cs-CZ" dirty="0"/>
          </a:p>
          <a:p>
            <a:r>
              <a:rPr lang="en-US" dirty="0"/>
              <a:t>on the measurement method </a:t>
            </a:r>
            <a:endParaRPr lang="cs-CZ" dirty="0"/>
          </a:p>
          <a:p>
            <a:endParaRPr lang="cs-CZ" dirty="0"/>
          </a:p>
          <a:p>
            <a:r>
              <a:rPr lang="en-US" dirty="0"/>
              <a:t>in which conditions the measurements are performed (methodology)</a:t>
            </a:r>
            <a:endParaRPr lang="cs-CZ" dirty="0"/>
          </a:p>
          <a:p>
            <a:endParaRPr lang="cs-CZ" dirty="0"/>
          </a:p>
          <a:p>
            <a:r>
              <a:rPr lang="en-US" dirty="0"/>
              <a:t>even on accuracy and reliability of instruments (technical page - necessary tests and calibration of pressure </a:t>
            </a:r>
            <a:r>
              <a:rPr lang="cs-CZ" dirty="0" err="1"/>
              <a:t>device</a:t>
            </a:r>
            <a:r>
              <a:rPr lang="en-US" dirty="0"/>
              <a:t> / 1 year)</a:t>
            </a:r>
            <a:endParaRPr lang="cs-CZ" dirty="0"/>
          </a:p>
          <a:p>
            <a:endParaRPr lang="cs-CZ" dirty="0"/>
          </a:p>
          <a:p>
            <a:r>
              <a:rPr lang="cs-CZ" b="1" u="sng" dirty="0">
                <a:solidFill>
                  <a:srgbClr val="7030A0"/>
                </a:solidFill>
              </a:rPr>
              <a:t>T</a:t>
            </a:r>
            <a:r>
              <a:rPr lang="en-US" b="1" u="sng" dirty="0">
                <a:solidFill>
                  <a:srgbClr val="7030A0"/>
                </a:solidFill>
              </a:rPr>
              <a:t>HIS MUST BE ALLOWED TO CONSIDER AT THE MEASUREMENT IN CLINICAL PRACTICE</a:t>
            </a:r>
            <a:endParaRPr lang="cs-CZ" b="1" dirty="0">
              <a:solidFill>
                <a:srgbClr val="7030A0"/>
              </a:solidFill>
            </a:endParaRPr>
          </a:p>
        </p:txBody>
      </p:sp>
    </p:spTree>
    <p:extLst>
      <p:ext uri="{BB962C8B-B14F-4D97-AF65-F5344CB8AC3E}">
        <p14:creationId xmlns:p14="http://schemas.microsoft.com/office/powerpoint/2010/main" val="13018063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nvPr>
        </p:nvGraphicFramePr>
        <p:xfrm>
          <a:off x="762997" y="408495"/>
          <a:ext cx="10480249" cy="6449505"/>
        </p:xfrm>
        <a:graphic>
          <a:graphicData uri="http://schemas.openxmlformats.org/presentationml/2006/ole">
            <mc:AlternateContent xmlns:mc="http://schemas.openxmlformats.org/markup-compatibility/2006">
              <mc:Choice xmlns:v="urn:schemas-microsoft-com:vml" Requires="v">
                <p:oleObj spid="_x0000_s4101" name="Snímek" r:id="rId3" imgW="4413240" imgH="3309840" progId="PowerPoint.Slide.8">
                  <p:embed/>
                </p:oleObj>
              </mc:Choice>
              <mc:Fallback>
                <p:oleObj name="Snímek" r:id="rId3" imgW="4413240" imgH="3309840" progId="PowerPoint.Slide.8">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97" y="408495"/>
                        <a:ext cx="10480249" cy="6449505"/>
                      </a:xfrm>
                      <a:prstGeom prst="rect">
                        <a:avLst/>
                      </a:prstGeom>
                      <a:noFill/>
                      <a:ln>
                        <a:noFill/>
                      </a:ln>
                      <a:effectLst/>
                    </p:spPr>
                  </p:pic>
                </p:oleObj>
              </mc:Fallback>
            </mc:AlternateContent>
          </a:graphicData>
        </a:graphic>
      </p:graphicFrame>
      <p:sp>
        <p:nvSpPr>
          <p:cNvPr id="3" name="TextovéPole 2"/>
          <p:cNvSpPr txBox="1"/>
          <p:nvPr/>
        </p:nvSpPr>
        <p:spPr>
          <a:xfrm>
            <a:off x="2199504" y="-123567"/>
            <a:ext cx="7610545" cy="707886"/>
          </a:xfrm>
          <a:prstGeom prst="rect">
            <a:avLst/>
          </a:prstGeom>
          <a:noFill/>
        </p:spPr>
        <p:txBody>
          <a:bodyPr wrap="none" rtlCol="0">
            <a:spAutoFit/>
          </a:bodyPr>
          <a:lstStyle/>
          <a:p>
            <a:r>
              <a:rPr lang="cs-CZ" sz="4000" b="1" dirty="0">
                <a:solidFill>
                  <a:srgbClr val="C00000"/>
                </a:solidFill>
              </a:rPr>
              <a:t>THANK YOU FOR YOUR ATTENTION</a:t>
            </a:r>
          </a:p>
        </p:txBody>
      </p:sp>
    </p:spTree>
    <p:extLst>
      <p:ext uri="{BB962C8B-B14F-4D97-AF65-F5344CB8AC3E}">
        <p14:creationId xmlns:p14="http://schemas.microsoft.com/office/powerpoint/2010/main" val="244874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1277" y="1825625"/>
            <a:ext cx="11652420" cy="4351338"/>
          </a:xfrm>
        </p:spPr>
        <p:txBody>
          <a:bodyPr>
            <a:normAutofit lnSpcReduction="10000"/>
          </a:bodyPr>
          <a:lstStyle/>
          <a:p>
            <a:pPr marL="0" indent="0">
              <a:buNone/>
            </a:pPr>
            <a:r>
              <a:rPr lang="cs-CZ" sz="3200" b="1" dirty="0" err="1"/>
              <a:t>Treatment</a:t>
            </a:r>
            <a:r>
              <a:rPr lang="cs-CZ" sz="3200" b="1" dirty="0"/>
              <a:t> </a:t>
            </a:r>
            <a:r>
              <a:rPr lang="cs-CZ" sz="3200" b="1" dirty="0" err="1"/>
              <a:t>thresholds</a:t>
            </a:r>
            <a:endParaRPr lang="cs-CZ" sz="3200" b="1" dirty="0"/>
          </a:p>
          <a:p>
            <a:pPr marL="0" indent="0">
              <a:buNone/>
            </a:pPr>
            <a:r>
              <a:rPr lang="cs-CZ" sz="3200" b="1" dirty="0"/>
              <a:t>2013</a:t>
            </a:r>
          </a:p>
          <a:p>
            <a:r>
              <a:rPr lang="en-US" b="1" dirty="0" err="1"/>
              <a:t>Highnormal</a:t>
            </a:r>
            <a:r>
              <a:rPr lang="en-US" b="1" dirty="0"/>
              <a:t> BP (130–139/85–89 mmHg): </a:t>
            </a:r>
            <a:r>
              <a:rPr lang="en-US" dirty="0"/>
              <a:t>Unless the necessary</a:t>
            </a:r>
          </a:p>
          <a:p>
            <a:pPr marL="0" indent="0">
              <a:buNone/>
            </a:pPr>
            <a:r>
              <a:rPr lang="en-US" dirty="0"/>
              <a:t>evidence is obtained, </a:t>
            </a:r>
            <a:r>
              <a:rPr lang="en-US" b="1" dirty="0">
                <a:solidFill>
                  <a:srgbClr val="FF0000"/>
                </a:solidFill>
              </a:rPr>
              <a:t>it is not recommended to initiate</a:t>
            </a:r>
            <a:r>
              <a:rPr lang="cs-CZ" b="1" dirty="0">
                <a:solidFill>
                  <a:srgbClr val="FF0000"/>
                </a:solidFill>
              </a:rPr>
              <a:t> </a:t>
            </a:r>
            <a:r>
              <a:rPr lang="en-US" b="1" dirty="0">
                <a:solidFill>
                  <a:srgbClr val="FF0000"/>
                </a:solidFill>
              </a:rPr>
              <a:t>antihypertensive drug therapy at high–normal BP.</a:t>
            </a:r>
          </a:p>
          <a:p>
            <a:pPr marL="0" indent="0">
              <a:buNone/>
            </a:pPr>
            <a:r>
              <a:rPr lang="cs-CZ" sz="3200" b="1" dirty="0"/>
              <a:t>2018</a:t>
            </a:r>
          </a:p>
          <a:p>
            <a:r>
              <a:rPr lang="en-US" b="1" dirty="0" err="1"/>
              <a:t>Highnormal</a:t>
            </a:r>
            <a:r>
              <a:rPr lang="en-US" b="1" dirty="0"/>
              <a:t> BP (130–139/85–89 mmHg): </a:t>
            </a:r>
            <a:r>
              <a:rPr lang="en-US" b="1" dirty="0">
                <a:solidFill>
                  <a:srgbClr val="FF0000"/>
                </a:solidFill>
              </a:rPr>
              <a:t>Drug treatment may be</a:t>
            </a:r>
          </a:p>
          <a:p>
            <a:pPr marL="0" indent="0">
              <a:buNone/>
            </a:pPr>
            <a:r>
              <a:rPr lang="en-US" b="1" dirty="0">
                <a:solidFill>
                  <a:srgbClr val="FF0000"/>
                </a:solidFill>
              </a:rPr>
              <a:t>considered </a:t>
            </a:r>
            <a:r>
              <a:rPr lang="en-US" dirty="0"/>
              <a:t>when CV risk is very high due to established CVD, especially</a:t>
            </a:r>
          </a:p>
          <a:p>
            <a:pPr marL="0" indent="0">
              <a:buNone/>
            </a:pPr>
            <a:r>
              <a:rPr lang="cs-CZ" dirty="0"/>
              <a:t>CAD.</a:t>
            </a:r>
          </a:p>
        </p:txBody>
      </p:sp>
    </p:spTree>
    <p:extLst>
      <p:ext uri="{BB962C8B-B14F-4D97-AF65-F5344CB8AC3E}">
        <p14:creationId xmlns:p14="http://schemas.microsoft.com/office/powerpoint/2010/main" val="400753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71b9cc5f-8f72-4010-b5ae-111896dc884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PARA_SHOWWINDOW"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PARA_SHOWWINDOW"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4552</Words>
  <Application>Microsoft Office PowerPoint</Application>
  <PresentationFormat>Širokoúhlá obrazovka</PresentationFormat>
  <Paragraphs>645</Paragraphs>
  <Slides>83</Slides>
  <Notes>1</Notes>
  <HiddenSlides>0</HiddenSlides>
  <MMClips>0</MMClips>
  <ScaleCrop>false</ScaleCrop>
  <HeadingPairs>
    <vt:vector size="8" baseType="variant">
      <vt:variant>
        <vt:lpstr>Použitá písma</vt:lpstr>
      </vt:variant>
      <vt:variant>
        <vt:i4>13</vt:i4>
      </vt:variant>
      <vt:variant>
        <vt:lpstr>Motiv</vt:lpstr>
      </vt:variant>
      <vt:variant>
        <vt:i4>1</vt:i4>
      </vt:variant>
      <vt:variant>
        <vt:lpstr>Vložené servery OLE</vt:lpstr>
      </vt:variant>
      <vt:variant>
        <vt:i4>3</vt:i4>
      </vt:variant>
      <vt:variant>
        <vt:lpstr>Nadpisy snímků</vt:lpstr>
      </vt:variant>
      <vt:variant>
        <vt:i4>83</vt:i4>
      </vt:variant>
    </vt:vector>
  </HeadingPairs>
  <TitlesOfParts>
    <vt:vector size="100" baseType="lpstr">
      <vt:lpstr>AdvOTb7819099</vt:lpstr>
      <vt:lpstr>AdvP3E7259</vt:lpstr>
      <vt:lpstr>Arial</vt:lpstr>
      <vt:lpstr>Calibri</vt:lpstr>
      <vt:lpstr>Calibri Light</vt:lpstr>
      <vt:lpstr>msgothic</vt:lpstr>
      <vt:lpstr>Plantin</vt:lpstr>
      <vt:lpstr>Plantin-Bold</vt:lpstr>
      <vt:lpstr>Symbol</vt:lpstr>
      <vt:lpstr>Symbol-Bold</vt:lpstr>
      <vt:lpstr>Times New Roman</vt:lpstr>
      <vt:lpstr>Wingdings</vt:lpstr>
      <vt:lpstr>Wingdings 3</vt:lpstr>
      <vt:lpstr>Motiv Office</vt:lpstr>
      <vt:lpstr>CorelDRAW</vt:lpstr>
      <vt:lpstr>Microsoft Excel 97-2003 Worksheet</vt:lpstr>
      <vt:lpstr>Snímek</vt:lpstr>
      <vt:lpstr>REGULATION/DYSREGULATION  in BLOOD PRESSURE</vt:lpstr>
      <vt:lpstr>Blood pressure – the most important parameter in cardiovascular system – „high-profile“ parameter </vt:lpstr>
      <vt:lpstr>Prezentace aplikace PowerPoint</vt:lpstr>
      <vt:lpstr>Prezentace aplikace PowerPoint</vt:lpstr>
      <vt:lpstr>Classification BP values</vt:lpstr>
      <vt:lpstr>Prezentace aplikace PowerPoint</vt:lpstr>
      <vt:lpstr>Prezentace aplikace PowerPoint</vt:lpstr>
      <vt:lpstr>Prezentace aplikace PowerPoint</vt:lpstr>
      <vt:lpstr>Prezentace aplikace PowerPoint</vt:lpstr>
      <vt:lpstr>Prezentace aplikace PowerPoint</vt:lpstr>
      <vt:lpstr>Regulation of blood pressure – complex process</vt:lpstr>
      <vt:lpstr>Prezentace aplikace PowerPoint</vt:lpstr>
      <vt:lpstr>REGULATION IN CARDIOVASCULAR  SYSTEM</vt:lpstr>
      <vt:lpstr>Regulation of vessels tone</vt:lpstr>
      <vt:lpstr>Autoregulation</vt:lpstr>
      <vt:lpstr>Prezentace aplikace PowerPoint</vt:lpstr>
      <vt:lpstr>Autoregulation</vt:lpstr>
      <vt:lpstr>Autoregulation</vt:lpstr>
      <vt:lpstr>Prezentace aplikace PowerPoint</vt:lpstr>
      <vt:lpstr>Prezentace aplikace PowerPoint</vt:lpstr>
      <vt:lpstr>Systemic regulation</vt:lpstr>
      <vt:lpstr>Neural regulatory mechanism</vt:lpstr>
      <vt:lpstr>Prezentace aplikace PowerPoint</vt:lpstr>
      <vt:lpstr>Prezentace aplikace PowerPoint</vt:lpstr>
      <vt:lpstr>INTEGRATION of regulation  in cardiovascular system</vt:lpstr>
      <vt:lpstr>INTEGRATION of regulation  in cardiovascular system</vt:lpstr>
      <vt:lpstr>INTEGRATION of regulation  in cardiovascular system</vt:lpstr>
      <vt:lpstr>INTEGRATION of regulation  in cardiovascular system</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Resetting of baroreflex</vt:lpstr>
      <vt:lpstr>Middle – term regulation 1 catecholamines</vt:lpstr>
      <vt:lpstr>Middle – term regulation 2 Renin - angiotensin - aldosteron</vt:lpstr>
      <vt:lpstr>Secretion of renin is modulated by </vt:lpstr>
      <vt:lpstr>Angiotensin II - Effects (Owerview)</vt:lpstr>
      <vt:lpstr>Middle – term regulation 3 ADH - vasopressin</vt:lpstr>
      <vt:lpstr>Long – term regulation</vt:lpstr>
      <vt:lpstr>Long – term system of pressure natriuresis</vt:lpstr>
      <vt:lpstr>Prezentace aplikace PowerPoint</vt:lpstr>
      <vt:lpstr>Prezentace aplikace PowerPoint</vt:lpstr>
      <vt:lpstr>Blood pressure measurement</vt:lpstr>
      <vt:lpstr>Prezentace aplikace PowerPoint</vt:lpstr>
      <vt:lpstr>Auscultatory methods</vt:lpstr>
      <vt:lpstr>Prezentace aplikace PowerPoint</vt:lpstr>
      <vt:lpstr>Oscillometric method</vt:lpstr>
      <vt:lpstr>Ultrasound method</vt:lpstr>
      <vt:lpstr>Digital photoplethysmography</vt:lpstr>
      <vt:lpstr>Prezentace aplikace PowerPoint</vt:lpstr>
      <vt:lpstr>Prezentace aplikace PowerPoint</vt:lpstr>
      <vt:lpstr>Penaz patent</vt:lpstr>
      <vt:lpstr>Prezentace aplikace PowerPoint</vt:lpstr>
      <vt:lpstr>Prezentace aplikace PowerPoint</vt:lpstr>
      <vt:lpstr>Prezentace aplikace PowerPoint</vt:lpstr>
      <vt:lpstr>Invasive measurement of blood pressure</vt:lpstr>
      <vt:lpstr>Methodology</vt:lpstr>
      <vt:lpstr>Methodology   2</vt:lpstr>
      <vt:lpstr>Methodology  3</vt:lpstr>
      <vt:lpstr>Prezentace aplikace PowerPoint</vt:lpstr>
      <vt:lpstr>Methodology   4</vt:lpstr>
      <vt:lpstr>Blood pressure</vt:lpstr>
      <vt:lpstr>Prezentace aplikace PowerPoint</vt:lpstr>
      <vt:lpstr>Classification BP values</vt:lpstr>
      <vt:lpstr>Prezentace aplikace PowerPoint</vt:lpstr>
      <vt:lpstr>Prezentace aplikace PowerPoint</vt:lpstr>
      <vt:lpstr>For children aged 1 to 13 years/aged ≥13 years</vt:lpstr>
      <vt:lpstr>Prezentace aplikace PowerPoint</vt:lpstr>
      <vt:lpstr>Prezentace aplikace PowerPoint</vt:lpstr>
      <vt:lpstr>Blood pressure</vt:lpstr>
      <vt:lpstr>Prezentace aplikace PowerPoint</vt:lpstr>
      <vt:lpstr>Blood presure measurement in newborn  and children</vt:lpstr>
      <vt:lpstr>Prezentace aplikace PowerPoint</vt:lpstr>
      <vt:lpstr>Specific features measurement</vt:lpstr>
      <vt:lpstr>Actual blood pressure values are dependent on: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DYSREGULATION  in BLOOD PRESSURE</dc:title>
  <dc:creator>Zuzana-A-Mirek-Novak</dc:creator>
  <cp:lastModifiedBy>Zuzana Nováková</cp:lastModifiedBy>
  <cp:revision>53</cp:revision>
  <dcterms:created xsi:type="dcterms:W3CDTF">2017-11-02T20:01:34Z</dcterms:created>
  <dcterms:modified xsi:type="dcterms:W3CDTF">2020-11-19T16:35:08Z</dcterms:modified>
</cp:coreProperties>
</file>