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51EC-A78B-4572-85C0-8B3A7D816790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DAF028-A0F3-4D86-9D87-3119B9B33F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51EC-A78B-4572-85C0-8B3A7D816790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028-A0F3-4D86-9D87-3119B9B33F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51EC-A78B-4572-85C0-8B3A7D816790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028-A0F3-4D86-9D87-3119B9B33F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51EC-A78B-4572-85C0-8B3A7D816790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DAF028-A0F3-4D86-9D87-3119B9B33F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51EC-A78B-4572-85C0-8B3A7D816790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028-A0F3-4D86-9D87-3119B9B33F1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51EC-A78B-4572-85C0-8B3A7D816790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028-A0F3-4D86-9D87-3119B9B33F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51EC-A78B-4572-85C0-8B3A7D816790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DAF028-A0F3-4D86-9D87-3119B9B33F1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51EC-A78B-4572-85C0-8B3A7D816790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028-A0F3-4D86-9D87-3119B9B33F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51EC-A78B-4572-85C0-8B3A7D816790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028-A0F3-4D86-9D87-3119B9B33F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51EC-A78B-4572-85C0-8B3A7D816790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028-A0F3-4D86-9D87-3119B9B33F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51EC-A78B-4572-85C0-8B3A7D816790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028-A0F3-4D86-9D87-3119B9B33F1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E151EC-A78B-4572-85C0-8B3A7D816790}" type="datetimeFigureOut">
              <a:rPr lang="cs-CZ" smtClean="0"/>
              <a:pPr/>
              <a:t>21.11.2017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DAF028-A0F3-4D86-9D87-3119B9B33F1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Dif.dg</a:t>
            </a:r>
            <a:r>
              <a:rPr lang="cs-CZ" dirty="0" smtClean="0"/>
              <a:t>. bolestí na hrudi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5357826"/>
            <a:ext cx="8458200" cy="914400"/>
          </a:xfrm>
        </p:spPr>
        <p:txBody>
          <a:bodyPr/>
          <a:lstStyle/>
          <a:p>
            <a:pPr algn="r"/>
            <a:r>
              <a:rPr lang="cs-CZ" dirty="0" smtClean="0"/>
              <a:t>=jedna z nejčastějších situací na interní ambulanci</a:t>
            </a:r>
            <a:endParaRPr lang="cs-CZ" dirty="0"/>
          </a:p>
        </p:txBody>
      </p:sp>
      <p:pic>
        <p:nvPicPr>
          <p:cNvPr id="4" name="Obrázek 3" descr="chestp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571480"/>
            <a:ext cx="5458569" cy="354807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572232" y="6611779"/>
            <a:ext cx="25717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https://advanceer.com/chest-pain-know/</a:t>
            </a:r>
            <a:endParaRPr lang="cs-CZ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Dif.dg</a:t>
            </a:r>
            <a:r>
              <a:rPr lang="cs-CZ" dirty="0" smtClean="0"/>
              <a:t>. bolestí na hrudi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Akutní infarkt myokardu – STEMI, NSTEMI</a:t>
            </a:r>
          </a:p>
          <a:p>
            <a:pPr>
              <a:buNone/>
            </a:pPr>
            <a:r>
              <a:rPr lang="cs-CZ" dirty="0" err="1" smtClean="0"/>
              <a:t>Angina</a:t>
            </a:r>
            <a:r>
              <a:rPr lang="cs-CZ" dirty="0" smtClean="0"/>
              <a:t> </a:t>
            </a:r>
            <a:r>
              <a:rPr lang="cs-CZ" dirty="0" err="1" smtClean="0"/>
              <a:t>pectoris</a:t>
            </a:r>
            <a:r>
              <a:rPr lang="cs-CZ" dirty="0" smtClean="0"/>
              <a:t> – stabilní, nestabilní</a:t>
            </a:r>
          </a:p>
          <a:p>
            <a:pPr>
              <a:buNone/>
            </a:pPr>
            <a:r>
              <a:rPr lang="cs-CZ" dirty="0" smtClean="0"/>
              <a:t>Arytmie </a:t>
            </a:r>
          </a:p>
          <a:p>
            <a:pPr>
              <a:buNone/>
            </a:pPr>
            <a:r>
              <a:rPr lang="cs-CZ" dirty="0" smtClean="0"/>
              <a:t>Chlopenní vady – </a:t>
            </a:r>
            <a:r>
              <a:rPr lang="cs-CZ" dirty="0" err="1" smtClean="0"/>
              <a:t>Ao</a:t>
            </a:r>
            <a:r>
              <a:rPr lang="cs-CZ" dirty="0" smtClean="0"/>
              <a:t> </a:t>
            </a:r>
            <a:r>
              <a:rPr lang="cs-CZ" dirty="0" err="1" smtClean="0"/>
              <a:t>stenoza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Perikarditida</a:t>
            </a:r>
          </a:p>
          <a:p>
            <a:pPr>
              <a:buNone/>
            </a:pPr>
            <a:r>
              <a:rPr lang="cs-CZ" dirty="0" err="1" smtClean="0"/>
              <a:t>Disekce</a:t>
            </a:r>
            <a:r>
              <a:rPr lang="cs-CZ" dirty="0" smtClean="0"/>
              <a:t> aorty – náhlá, krutá bolest</a:t>
            </a:r>
          </a:p>
          <a:p>
            <a:pPr>
              <a:buNone/>
            </a:pPr>
            <a:r>
              <a:rPr lang="cs-CZ" dirty="0" smtClean="0"/>
              <a:t>  	RF: </a:t>
            </a:r>
            <a:r>
              <a:rPr lang="cs-CZ" dirty="0" err="1" smtClean="0"/>
              <a:t>art</a:t>
            </a:r>
            <a:r>
              <a:rPr lang="cs-CZ" dirty="0" smtClean="0"/>
              <a:t>. hypertenze, </a:t>
            </a:r>
            <a:r>
              <a:rPr lang="cs-CZ" dirty="0" err="1" smtClean="0"/>
              <a:t>Marfanův</a:t>
            </a:r>
            <a:r>
              <a:rPr lang="cs-CZ" dirty="0" smtClean="0"/>
              <a:t> syndrom, traumatická </a:t>
            </a:r>
            <a:r>
              <a:rPr lang="cs-CZ" dirty="0" err="1" smtClean="0"/>
              <a:t>disekce</a:t>
            </a:r>
            <a:r>
              <a:rPr lang="cs-CZ" dirty="0" smtClean="0"/>
              <a:t>, těhotenství</a:t>
            </a:r>
          </a:p>
          <a:p>
            <a:pPr>
              <a:buNone/>
            </a:pPr>
            <a:r>
              <a:rPr lang="cs-CZ" dirty="0" smtClean="0"/>
              <a:t>Kardiomyopatie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Plicní embolie – znehybnění (operace..), </a:t>
            </a:r>
            <a:r>
              <a:rPr lang="cs-CZ" dirty="0" err="1" smtClean="0"/>
              <a:t>hyperkoagulační</a:t>
            </a:r>
            <a:r>
              <a:rPr lang="cs-CZ" dirty="0" smtClean="0"/>
              <a:t> stav (malignity, kouření, HAK)</a:t>
            </a:r>
          </a:p>
          <a:p>
            <a:r>
              <a:rPr lang="cs-CZ" dirty="0" err="1" smtClean="0"/>
              <a:t>Pneumothorax</a:t>
            </a:r>
            <a:r>
              <a:rPr lang="cs-CZ" dirty="0" smtClean="0"/>
              <a:t> –CHOPN, emfyzém, zdraví mladí muži , typický fyzik. nález </a:t>
            </a:r>
          </a:p>
          <a:p>
            <a:r>
              <a:rPr lang="cs-CZ" dirty="0" smtClean="0"/>
              <a:t>Pleuritida – bolest závislá na dýchání</a:t>
            </a:r>
          </a:p>
          <a:p>
            <a:r>
              <a:rPr lang="cs-CZ" dirty="0" err="1" smtClean="0"/>
              <a:t>Muskuloskeletální</a:t>
            </a:r>
            <a:r>
              <a:rPr lang="cs-CZ" dirty="0" smtClean="0"/>
              <a:t> – 10-15 %</a:t>
            </a:r>
          </a:p>
          <a:p>
            <a:r>
              <a:rPr lang="cs-CZ" dirty="0" smtClean="0"/>
              <a:t>jícnové spasmy (vazba na jídlo),  GE </a:t>
            </a:r>
            <a:r>
              <a:rPr lang="cs-CZ" dirty="0" err="1" smtClean="0"/>
              <a:t>reflux</a:t>
            </a:r>
            <a:endParaRPr lang="cs-CZ" dirty="0" smtClean="0"/>
          </a:p>
          <a:p>
            <a:r>
              <a:rPr lang="cs-CZ" dirty="0" smtClean="0"/>
              <a:t>anémie</a:t>
            </a:r>
          </a:p>
          <a:p>
            <a:r>
              <a:rPr lang="cs-CZ" dirty="0" smtClean="0"/>
              <a:t>psychogenní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Dif.dg</a:t>
            </a:r>
            <a:r>
              <a:rPr lang="cs-CZ" dirty="0" smtClean="0"/>
              <a:t>. bolestí na hrudi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vyloučit život ohrožující stav</a:t>
            </a:r>
          </a:p>
          <a:p>
            <a:r>
              <a:rPr lang="cs-CZ" dirty="0" smtClean="0"/>
              <a:t>ANAMNÉZA</a:t>
            </a:r>
          </a:p>
          <a:p>
            <a:r>
              <a:rPr lang="cs-CZ" dirty="0" smtClean="0"/>
              <a:t>fyzikální vyšetření</a:t>
            </a:r>
          </a:p>
          <a:p>
            <a:r>
              <a:rPr lang="cs-CZ" dirty="0" smtClean="0"/>
              <a:t>EKG</a:t>
            </a:r>
          </a:p>
          <a:p>
            <a:r>
              <a:rPr lang="cs-CZ" dirty="0" smtClean="0"/>
              <a:t>laboratoř</a:t>
            </a:r>
          </a:p>
          <a:p>
            <a:r>
              <a:rPr lang="cs-CZ" dirty="0" smtClean="0"/>
              <a:t>RTG, </a:t>
            </a:r>
            <a:r>
              <a:rPr lang="cs-CZ" dirty="0" err="1" smtClean="0"/>
              <a:t>ECHOkg</a:t>
            </a:r>
            <a:r>
              <a:rPr lang="cs-CZ" dirty="0" smtClean="0"/>
              <a:t>, </a:t>
            </a:r>
            <a:r>
              <a:rPr lang="cs-CZ" dirty="0" err="1" smtClean="0"/>
              <a:t>CTAg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s odstupem – zátěžové testy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Anamnéza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rodinná anamnéza</a:t>
            </a:r>
          </a:p>
          <a:p>
            <a:r>
              <a:rPr lang="cs-CZ" dirty="0" smtClean="0"/>
              <a:t>rizikové faktory: </a:t>
            </a:r>
          </a:p>
          <a:p>
            <a:pPr>
              <a:buNone/>
            </a:pPr>
            <a:r>
              <a:rPr lang="cs-CZ" dirty="0" smtClean="0"/>
              <a:t>	mužské pohlaví, </a:t>
            </a:r>
            <a:r>
              <a:rPr lang="cs-CZ" dirty="0" err="1" smtClean="0"/>
              <a:t>art</a:t>
            </a:r>
            <a:r>
              <a:rPr lang="cs-CZ" dirty="0" smtClean="0"/>
              <a:t>. HT, kuřáctví, DM, </a:t>
            </a:r>
            <a:r>
              <a:rPr lang="cs-CZ" dirty="0" err="1" smtClean="0"/>
              <a:t>hypercholesterolémie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charakter bolestí (tlak, pálení, svírání..), lokalizace, iradiace, potíže klidové či </a:t>
            </a:r>
            <a:r>
              <a:rPr lang="cs-CZ" dirty="0" err="1" smtClean="0"/>
              <a:t>námahové</a:t>
            </a:r>
            <a:r>
              <a:rPr lang="cs-CZ" dirty="0" smtClean="0"/>
              <a:t>, závislost na poloze/nádechu/kašli, úlevová poloha, délka potíží</a:t>
            </a:r>
          </a:p>
          <a:p>
            <a:r>
              <a:rPr lang="cs-CZ" dirty="0" smtClean="0"/>
              <a:t>ostatní příznaky – dušnost, nauzea, zvracení, kašel, hemoptýza, pocení, palpitace..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fyzikální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TK, </a:t>
            </a:r>
            <a:r>
              <a:rPr lang="cs-CZ" dirty="0" err="1" smtClean="0"/>
              <a:t>Tf</a:t>
            </a:r>
            <a:r>
              <a:rPr lang="cs-CZ" dirty="0" smtClean="0"/>
              <a:t>, SpO2</a:t>
            </a:r>
          </a:p>
          <a:p>
            <a:r>
              <a:rPr lang="cs-CZ" dirty="0" smtClean="0"/>
              <a:t>významné: hypotenze, bradykardie, pocení, bledost, </a:t>
            </a:r>
            <a:r>
              <a:rPr lang="cs-CZ" dirty="0" err="1" smtClean="0"/>
              <a:t>cyanoza</a:t>
            </a:r>
            <a:endParaRPr lang="cs-CZ" dirty="0" smtClean="0"/>
          </a:p>
          <a:p>
            <a:r>
              <a:rPr lang="cs-CZ" dirty="0" smtClean="0"/>
              <a:t>náplň krčních žil, šelesty, </a:t>
            </a:r>
            <a:r>
              <a:rPr lang="cs-CZ" dirty="0" err="1" smtClean="0"/>
              <a:t>chrůpky</a:t>
            </a:r>
            <a:r>
              <a:rPr lang="cs-CZ" dirty="0" smtClean="0"/>
              <a:t>..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436318" y="6488668"/>
            <a:ext cx="370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http://new.propedeutika.cz/?p=219</a:t>
            </a:r>
            <a:endParaRPr lang="cs-CZ" dirty="0"/>
          </a:p>
        </p:txBody>
      </p:sp>
      <p:pic>
        <p:nvPicPr>
          <p:cNvPr id="5" name="Obrázek 4" descr="jugul.ve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6474" y="3861048"/>
            <a:ext cx="3334227" cy="25134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EKG</a:t>
            </a:r>
            <a:endParaRPr lang="cs-CZ" dirty="0"/>
          </a:p>
        </p:txBody>
      </p:sp>
      <p:pic>
        <p:nvPicPr>
          <p:cNvPr id="4" name="Zástupný symbol pro obsah 3" descr="EKG #1 - brad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150" y="2040731"/>
            <a:ext cx="7658100" cy="3552825"/>
          </a:xfrm>
        </p:spPr>
      </p:pic>
      <p:sp>
        <p:nvSpPr>
          <p:cNvPr id="5" name="Obdélník 4"/>
          <p:cNvSpPr/>
          <p:nvPr/>
        </p:nvSpPr>
        <p:spPr>
          <a:xfrm>
            <a:off x="1214414" y="6488668"/>
            <a:ext cx="7929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http://hqmeded-ecg.blogspot.cz/2016/01/inferior-stemi-with-av-block.html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EKG</a:t>
            </a:r>
            <a:endParaRPr lang="cs-CZ" dirty="0"/>
          </a:p>
        </p:txBody>
      </p:sp>
      <p:pic>
        <p:nvPicPr>
          <p:cNvPr id="4" name="Zástupný symbol pro obsah 3" descr="inferior-stemi-with-ch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85926"/>
            <a:ext cx="7148372" cy="4102912"/>
          </a:xfrm>
        </p:spPr>
      </p:pic>
      <p:sp>
        <p:nvSpPr>
          <p:cNvPr id="5" name="Obdélník 4"/>
          <p:cNvSpPr/>
          <p:nvPr/>
        </p:nvSpPr>
        <p:spPr>
          <a:xfrm>
            <a:off x="2643158" y="6488668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https://lifeinthefastlane.com/ecg-library/basics/inferior-stemi/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500430" y="6488668"/>
            <a:ext cx="5643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https://lifeinthefastlane.com/ecg-library/anterior-stemi/</a:t>
            </a:r>
            <a:endParaRPr lang="cs-CZ" dirty="0"/>
          </a:p>
        </p:txBody>
      </p:sp>
      <p:pic>
        <p:nvPicPr>
          <p:cNvPr id="9" name="Zástupný symbol pro obsah 8" descr="anteroseptal-m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911477"/>
            <a:ext cx="8686800" cy="381133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lateral-MI-1st-diago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03881"/>
            <a:ext cx="8686800" cy="3226526"/>
          </a:xfrm>
        </p:spPr>
      </p:pic>
      <p:sp>
        <p:nvSpPr>
          <p:cNvPr id="4" name="Obdélník 3"/>
          <p:cNvSpPr/>
          <p:nvPr/>
        </p:nvSpPr>
        <p:spPr>
          <a:xfrm>
            <a:off x="3286100" y="6488668"/>
            <a:ext cx="585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https://lifeinthefastlane.com/ecg-library/lateral-stemi/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96356" cy="614346"/>
          </a:xfrm>
        </p:spPr>
        <p:txBody>
          <a:bodyPr>
            <a:normAutofit/>
          </a:bodyPr>
          <a:lstStyle/>
          <a:p>
            <a:endParaRPr lang="cs-CZ" sz="1100" dirty="0"/>
          </a:p>
        </p:txBody>
      </p:sp>
      <p:pic>
        <p:nvPicPr>
          <p:cNvPr id="4" name="Zástupný symbol pro obsah 3" descr="s1q3t3_ecg_pulmonaryembolism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3214678" cy="2618698"/>
          </a:xfrm>
        </p:spPr>
      </p:pic>
      <p:pic>
        <p:nvPicPr>
          <p:cNvPr id="5" name="Obrázek 4" descr="pulmonaryembolismec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1" y="2539649"/>
            <a:ext cx="7786710" cy="431835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0" y="6611779"/>
            <a:ext cx="97869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https://www.healio.com/cardiology/learn-the-heart/ecg-review/ecg-archive/pulmonary-embolism-ecg-example-1</a:t>
            </a:r>
            <a:endParaRPr lang="cs-CZ" sz="1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</TotalTime>
  <Words>187</Words>
  <Application>Microsoft Office PowerPoint</Application>
  <PresentationFormat>Předvádění na obrazovce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Cesta</vt:lpstr>
      <vt:lpstr>Dif.dg. bolestí na hrudi</vt:lpstr>
      <vt:lpstr>Dif.dg. bolestí na hrudi</vt:lpstr>
      <vt:lpstr>Anamnéza</vt:lpstr>
      <vt:lpstr>fyzikální vyšetření</vt:lpstr>
      <vt:lpstr>EKG</vt:lpstr>
      <vt:lpstr>EKG</vt:lpstr>
      <vt:lpstr>Prezentace aplikace PowerPoint</vt:lpstr>
      <vt:lpstr>Prezentace aplikace PowerPoint</vt:lpstr>
      <vt:lpstr>Prezentace aplikace PowerPoint</vt:lpstr>
      <vt:lpstr>Dif.dg. bolestí na hrudi</vt:lpstr>
      <vt:lpstr>Prezentace aplikace PowerPoint</vt:lpstr>
      <vt:lpstr>Děkuji za pozornost.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Dif.dg. bolestí na hrudi</dc:title>
  <dc:creator>Šárka</dc:creator>
  <cp:lastModifiedBy>Buřilová Šárka</cp:lastModifiedBy>
  <cp:revision>13</cp:revision>
  <dcterms:created xsi:type="dcterms:W3CDTF">2017-10-22T12:07:27Z</dcterms:created>
  <dcterms:modified xsi:type="dcterms:W3CDTF">2017-11-21T11:25:23Z</dcterms:modified>
</cp:coreProperties>
</file>