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31"/>
  </p:notesMasterIdLst>
  <p:sldIdLst>
    <p:sldId id="316" r:id="rId3"/>
    <p:sldId id="324" r:id="rId4"/>
    <p:sldId id="326" r:id="rId5"/>
    <p:sldId id="327" r:id="rId6"/>
    <p:sldId id="329" r:id="rId7"/>
    <p:sldId id="330" r:id="rId8"/>
    <p:sldId id="304" r:id="rId9"/>
    <p:sldId id="293" r:id="rId10"/>
    <p:sldId id="321" r:id="rId11"/>
    <p:sldId id="323" r:id="rId12"/>
    <p:sldId id="318" r:id="rId13"/>
    <p:sldId id="319"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 id="356" r:id="rId27"/>
    <p:sldId id="357" r:id="rId28"/>
    <p:sldId id="358" r:id="rId29"/>
    <p:sldId id="360" r:id="rId3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2564" autoAdjust="0"/>
  </p:normalViewPr>
  <p:slideViewPr>
    <p:cSldViewPr>
      <p:cViewPr varScale="1">
        <p:scale>
          <a:sx n="95" d="100"/>
          <a:sy n="95" d="100"/>
        </p:scale>
        <p:origin x="2100"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List_aplikace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564652127528"/>
          <c:y val="0.198686908764174"/>
          <c:w val="0.498876371990781"/>
          <c:h val="0.74831462019133999"/>
        </c:manualLayout>
      </c:layout>
      <c:pieChart>
        <c:varyColors val="1"/>
        <c:ser>
          <c:idx val="0"/>
          <c:order val="0"/>
          <c:tx>
            <c:strRef>
              <c:f>Sheet1!$B$1</c:f>
              <c:strCache>
                <c:ptCount val="1"/>
                <c:pt idx="0">
                  <c:v>Column1</c:v>
                </c:pt>
              </c:strCache>
            </c:strRef>
          </c:tx>
          <c:spPr>
            <a:solidFill>
              <a:schemeClr val="tx2">
                <a:lumMod val="25000"/>
                <a:lumOff val="75000"/>
              </a:schemeClr>
            </a:solidFill>
            <a:ln>
              <a:noFill/>
            </a:ln>
          </c:spPr>
          <c:dPt>
            <c:idx val="0"/>
            <c:bubble3D val="0"/>
            <c:spPr>
              <a:solidFill>
                <a:schemeClr val="accent4">
                  <a:lumMod val="20000"/>
                  <a:lumOff val="80000"/>
                </a:schemeClr>
              </a:solidFill>
              <a:ln>
                <a:noFill/>
              </a:ln>
            </c:spPr>
            <c:extLst>
              <c:ext xmlns:c16="http://schemas.microsoft.com/office/drawing/2014/chart" uri="{C3380CC4-5D6E-409C-BE32-E72D297353CC}">
                <c16:uniqueId val="{00000001-62DD-4DBC-AFDE-8936BCCE1768}"/>
              </c:ext>
            </c:extLst>
          </c:dPt>
          <c:dPt>
            <c:idx val="1"/>
            <c:bubble3D val="0"/>
            <c:spPr>
              <a:solidFill>
                <a:schemeClr val="accent4">
                  <a:lumMod val="40000"/>
                  <a:lumOff val="60000"/>
                </a:schemeClr>
              </a:solidFill>
              <a:ln>
                <a:noFill/>
              </a:ln>
            </c:spPr>
            <c:extLst>
              <c:ext xmlns:c16="http://schemas.microsoft.com/office/drawing/2014/chart" uri="{C3380CC4-5D6E-409C-BE32-E72D297353CC}">
                <c16:uniqueId val="{00000003-62DD-4DBC-AFDE-8936BCCE1768}"/>
              </c:ext>
            </c:extLst>
          </c:dPt>
          <c:dPt>
            <c:idx val="2"/>
            <c:bubble3D val="0"/>
            <c:spPr>
              <a:solidFill>
                <a:schemeClr val="accent4">
                  <a:lumMod val="60000"/>
                  <a:lumOff val="40000"/>
                </a:schemeClr>
              </a:solidFill>
              <a:ln>
                <a:noFill/>
              </a:ln>
            </c:spPr>
            <c:extLst>
              <c:ext xmlns:c16="http://schemas.microsoft.com/office/drawing/2014/chart" uri="{C3380CC4-5D6E-409C-BE32-E72D297353CC}">
                <c16:uniqueId val="{00000005-62DD-4DBC-AFDE-8936BCCE1768}"/>
              </c:ext>
            </c:extLst>
          </c:dPt>
          <c:dPt>
            <c:idx val="3"/>
            <c:bubble3D val="0"/>
            <c:spPr>
              <a:solidFill>
                <a:schemeClr val="accent4"/>
              </a:solidFill>
              <a:ln>
                <a:noFill/>
              </a:ln>
            </c:spPr>
            <c:extLst>
              <c:ext xmlns:c16="http://schemas.microsoft.com/office/drawing/2014/chart" uri="{C3380CC4-5D6E-409C-BE32-E72D297353CC}">
                <c16:uniqueId val="{00000007-62DD-4DBC-AFDE-8936BCCE1768}"/>
              </c:ext>
            </c:extLst>
          </c:dPt>
          <c:dPt>
            <c:idx val="4"/>
            <c:bubble3D val="0"/>
            <c:spPr>
              <a:solidFill>
                <a:schemeClr val="bg1">
                  <a:lumMod val="65000"/>
                </a:schemeClr>
              </a:solidFill>
              <a:ln>
                <a:noFill/>
              </a:ln>
            </c:spPr>
            <c:extLst>
              <c:ext xmlns:c16="http://schemas.microsoft.com/office/drawing/2014/chart" uri="{C3380CC4-5D6E-409C-BE32-E72D297353CC}">
                <c16:uniqueId val="{00000009-62DD-4DBC-AFDE-8936BCCE1768}"/>
              </c:ext>
            </c:extLst>
          </c:dPt>
          <c:dPt>
            <c:idx val="5"/>
            <c:bubble3D val="0"/>
            <c:spPr>
              <a:solidFill>
                <a:schemeClr val="bg1">
                  <a:lumMod val="50000"/>
                </a:schemeClr>
              </a:solidFill>
              <a:ln>
                <a:noFill/>
              </a:ln>
            </c:spPr>
            <c:extLst>
              <c:ext xmlns:c16="http://schemas.microsoft.com/office/drawing/2014/chart" uri="{C3380CC4-5D6E-409C-BE32-E72D297353CC}">
                <c16:uniqueId val="{0000000B-62DD-4DBC-AFDE-8936BCCE1768}"/>
              </c:ext>
            </c:extLst>
          </c:dPt>
          <c:dPt>
            <c:idx val="6"/>
            <c:bubble3D val="0"/>
            <c:spPr>
              <a:solidFill>
                <a:schemeClr val="bg2">
                  <a:lumMod val="65000"/>
                </a:schemeClr>
              </a:solidFill>
              <a:ln>
                <a:noFill/>
              </a:ln>
            </c:spPr>
            <c:extLst>
              <c:ext xmlns:c16="http://schemas.microsoft.com/office/drawing/2014/chart" uri="{C3380CC4-5D6E-409C-BE32-E72D297353CC}">
                <c16:uniqueId val="{0000000D-62DD-4DBC-AFDE-8936BCCE1768}"/>
              </c:ext>
            </c:extLst>
          </c:dPt>
          <c:dPt>
            <c:idx val="7"/>
            <c:bubble3D val="0"/>
            <c:spPr>
              <a:solidFill>
                <a:schemeClr val="tx2">
                  <a:lumMod val="75000"/>
                  <a:lumOff val="25000"/>
                </a:schemeClr>
              </a:solidFill>
              <a:ln>
                <a:noFill/>
              </a:ln>
            </c:spPr>
            <c:extLst>
              <c:ext xmlns:c16="http://schemas.microsoft.com/office/drawing/2014/chart" uri="{C3380CC4-5D6E-409C-BE32-E72D297353CC}">
                <c16:uniqueId val="{0000000F-62DD-4DBC-AFDE-8936BCCE1768}"/>
              </c:ext>
            </c:extLst>
          </c:dPt>
          <c:dPt>
            <c:idx val="8"/>
            <c:bubble3D val="0"/>
            <c:spPr>
              <a:solidFill>
                <a:schemeClr val="bg2">
                  <a:lumMod val="50000"/>
                </a:schemeClr>
              </a:solidFill>
              <a:ln>
                <a:noFill/>
              </a:ln>
            </c:spPr>
            <c:extLst>
              <c:ext xmlns:c16="http://schemas.microsoft.com/office/drawing/2014/chart" uri="{C3380CC4-5D6E-409C-BE32-E72D297353CC}">
                <c16:uniqueId val="{00000011-62DD-4DBC-AFDE-8936BCCE1768}"/>
              </c:ext>
            </c:extLst>
          </c:dPt>
          <c:dLbls>
            <c:dLbl>
              <c:idx val="0"/>
              <c:layout>
                <c:manualLayout>
                  <c:x val="-1.1155646877058899E-3"/>
                  <c:y val="-3.1338974500034499E-2"/>
                </c:manualLayout>
              </c:layout>
              <c:tx>
                <c:rich>
                  <a:bodyPr/>
                  <a:lstStyle/>
                  <a:p>
                    <a:r>
                      <a:rPr lang="en-US" i="1" dirty="0"/>
                      <a:t>MET </a:t>
                    </a:r>
                    <a:r>
                      <a:rPr lang="en-US" dirty="0"/>
                      <a:t>+ T790M
3%</a:t>
                    </a:r>
                  </a:p>
                </c:rich>
              </c:tx>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62DD-4DBC-AFDE-8936BCCE1768}"/>
                </c:ext>
              </c:extLst>
            </c:dLbl>
            <c:dLbl>
              <c:idx val="1"/>
              <c:layout>
                <c:manualLayout>
                  <c:x val="9.3840270754698599E-2"/>
                  <c:y val="-8.2742154657678094E-3"/>
                </c:manualLayout>
              </c:layout>
              <c:tx>
                <c:rich>
                  <a:bodyPr/>
                  <a:lstStyle/>
                  <a:p>
                    <a:r>
                      <a:rPr lang="en-US" i="1" dirty="0"/>
                      <a:t>HER2</a:t>
                    </a:r>
                    <a:r>
                      <a:rPr lang="en-US" dirty="0"/>
                      <a:t> + T790M
4%</a:t>
                    </a:r>
                  </a:p>
                </c:rich>
              </c:tx>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62DD-4DBC-AFDE-8936BCCE1768}"/>
                </c:ext>
              </c:extLst>
            </c:dLbl>
            <c:dLbl>
              <c:idx val="2"/>
              <c:layout>
                <c:manualLayout>
                  <c:x val="0.17699625101593899"/>
                  <c:y val="0.20419618710524601"/>
                </c:manualLayout>
              </c:layout>
              <c:tx>
                <c:rich>
                  <a:bodyPr/>
                  <a:lstStyle/>
                  <a:p>
                    <a:pPr>
                      <a:defRPr lang="cs-CZ" sz="1200" noProof="0">
                        <a:solidFill>
                          <a:schemeClr val="tx1"/>
                        </a:solidFill>
                      </a:defRPr>
                    </a:pPr>
                    <a:r>
                      <a:rPr lang="en-US" noProof="0" dirty="0"/>
                      <a:t>Malobuněčná transformace + T790M
2%</a:t>
                    </a:r>
                  </a:p>
                </c:rich>
              </c:tx>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62DD-4DBC-AFDE-8936BCCE1768}"/>
                </c:ext>
              </c:extLst>
            </c:dLbl>
            <c:dLbl>
              <c:idx val="3"/>
              <c:layout>
                <c:manualLayout>
                  <c:x val="-0.113195401213422"/>
                  <c:y val="-0.174041073565678"/>
                </c:manualLayout>
              </c:layout>
              <c:spPr/>
              <c:txPr>
                <a:bodyPr/>
                <a:lstStyle/>
                <a:p>
                  <a:pPr>
                    <a:defRPr sz="1400">
                      <a:solidFill>
                        <a:schemeClr val="bg1"/>
                      </a:solidFill>
                    </a:defRPr>
                  </a:pPr>
                  <a:endParaRPr lang="cs-CZ"/>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62DD-4DBC-AFDE-8936BCCE1768}"/>
                </c:ext>
              </c:extLst>
            </c:dLbl>
            <c:dLbl>
              <c:idx val="4"/>
              <c:layout>
                <c:manualLayout>
                  <c:x val="-5.30043941434062E-2"/>
                  <c:y val="8.24600035517285E-2"/>
                </c:manualLayout>
              </c:layout>
              <c:tx>
                <c:rich>
                  <a:bodyPr/>
                  <a:lstStyle/>
                  <a:p>
                    <a:r>
                      <a:rPr lang="en-US" i="1" dirty="0"/>
                      <a:t>HER2</a:t>
                    </a:r>
                    <a:r>
                      <a:rPr lang="en-US" dirty="0"/>
                      <a:t>
8%</a:t>
                    </a:r>
                  </a:p>
                </c:rich>
              </c:tx>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62DD-4DBC-AFDE-8936BCCE1768}"/>
                </c:ext>
              </c:extLst>
            </c:dLbl>
            <c:dLbl>
              <c:idx val="5"/>
              <c:layout>
                <c:manualLayout>
                  <c:x val="-0.13063131465276101"/>
                  <c:y val="6.2441549127806702E-2"/>
                </c:manualLayout>
              </c:layout>
              <c:tx>
                <c:rich>
                  <a:bodyPr/>
                  <a:lstStyle/>
                  <a:p>
                    <a:r>
                      <a:rPr lang="en-US" dirty="0"/>
                      <a:t>Malobuněčná</a:t>
                    </a:r>
                    <a:r>
                      <a:rPr lang="en-US" baseline="0" dirty="0"/>
                      <a:t> transformace</a:t>
                    </a:r>
                    <a:r>
                      <a:rPr lang="en-US" dirty="0"/>
                      <a:t>
1%</a:t>
                    </a:r>
                  </a:p>
                </c:rich>
              </c:tx>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62DD-4DBC-AFDE-8936BCCE1768}"/>
                </c:ext>
              </c:extLst>
            </c:dLbl>
            <c:dLbl>
              <c:idx val="6"/>
              <c:layout>
                <c:manualLayout>
                  <c:x val="-9.5055927366354001E-2"/>
                  <c:y val="-9.5280103848052702E-2"/>
                </c:manualLayout>
              </c:layout>
              <c:tx>
                <c:rich>
                  <a:bodyPr/>
                  <a:lstStyle/>
                  <a:p>
                    <a:r>
                      <a:rPr lang="en-US" dirty="0"/>
                      <a:t>Malobuněčná transformace</a:t>
                    </a:r>
                    <a:r>
                      <a:rPr lang="en-US" baseline="0" dirty="0"/>
                      <a:t> </a:t>
                    </a:r>
                    <a:r>
                      <a:rPr lang="en-US" dirty="0"/>
                      <a:t> </a:t>
                    </a:r>
                  </a:p>
                  <a:p>
                    <a:r>
                      <a:rPr lang="en-US" dirty="0"/>
                      <a:t>+ </a:t>
                    </a:r>
                    <a:r>
                      <a:rPr lang="en-US" i="1" dirty="0"/>
                      <a:t>MET</a:t>
                    </a:r>
                    <a:r>
                      <a:rPr lang="en-US" dirty="0"/>
                      <a:t>
1%</a:t>
                    </a:r>
                  </a:p>
                </c:rich>
              </c:tx>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62DD-4DBC-AFDE-8936BCCE1768}"/>
                </c:ext>
              </c:extLst>
            </c:dLbl>
            <c:dLbl>
              <c:idx val="7"/>
              <c:layout>
                <c:manualLayout>
                  <c:x val="-7.6001480437037097E-2"/>
                  <c:y val="-0.238453521765185"/>
                </c:manualLayout>
              </c:layout>
              <c:tx>
                <c:rich>
                  <a:bodyPr/>
                  <a:lstStyle/>
                  <a:p>
                    <a:pPr>
                      <a:defRPr lang="cs-CZ" sz="1200" noProof="0">
                        <a:solidFill>
                          <a:schemeClr val="tx1"/>
                        </a:solidFill>
                      </a:defRPr>
                    </a:pPr>
                    <a:r>
                      <a:rPr lang="en-US" i="1" noProof="0" dirty="0"/>
                      <a:t>MET</a:t>
                    </a:r>
                    <a:r>
                      <a:rPr lang="en-US" noProof="0" dirty="0"/>
                      <a:t> amplifikace
3%</a:t>
                    </a:r>
                  </a:p>
                </c:rich>
              </c:tx>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62DD-4DBC-AFDE-8936BCCE1768}"/>
                </c:ext>
              </c:extLst>
            </c:dLbl>
            <c:dLbl>
              <c:idx val="8"/>
              <c:layout>
                <c:manualLayout>
                  <c:x val="-1.41141496197338E-3"/>
                  <c:y val="-0.119364254753739"/>
                </c:manualLayout>
              </c:layout>
              <c:tx>
                <c:rich>
                  <a:bodyPr/>
                  <a:lstStyle/>
                  <a:p>
                    <a:pPr>
                      <a:defRPr lang="cs-CZ" sz="1200" noProof="0">
                        <a:solidFill>
                          <a:schemeClr val="tx1"/>
                        </a:solidFill>
                      </a:defRPr>
                    </a:pPr>
                    <a:r>
                      <a:rPr lang="en-US" noProof="0" dirty="0"/>
                      <a:t>Neznámo
18%</a:t>
                    </a:r>
                  </a:p>
                </c:rich>
              </c:tx>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1-62DD-4DBC-AFDE-8936BCCE1768}"/>
                </c:ext>
              </c:extLst>
            </c:dLbl>
            <c:spPr>
              <a:noFill/>
              <a:ln>
                <a:noFill/>
              </a:ln>
              <a:effectLst/>
            </c:spPr>
            <c:txPr>
              <a:bodyPr/>
              <a:lstStyle/>
              <a:p>
                <a:pPr>
                  <a:defRPr sz="1200">
                    <a:solidFill>
                      <a:schemeClr val="tx1"/>
                    </a:solidFill>
                  </a:defRPr>
                </a:pPr>
                <a:endParaRPr lang="cs-CZ"/>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Sheet1!$A$2:$A$11</c:f>
              <c:strCache>
                <c:ptCount val="9"/>
                <c:pt idx="0">
                  <c:v>MET + T790M</c:v>
                </c:pt>
                <c:pt idx="1">
                  <c:v>HER2 + T790M</c:v>
                </c:pt>
                <c:pt idx="2">
                  <c:v>Small cell + T790M</c:v>
                </c:pt>
                <c:pt idx="3">
                  <c:v>T790M</c:v>
                </c:pt>
                <c:pt idx="4">
                  <c:v>HER2</c:v>
                </c:pt>
                <c:pt idx="5">
                  <c:v>Small cell</c:v>
                </c:pt>
                <c:pt idx="6">
                  <c:v>Small cell + MET</c:v>
                </c:pt>
                <c:pt idx="7">
                  <c:v>MET amplification</c:v>
                </c:pt>
                <c:pt idx="8">
                  <c:v>Unknown</c:v>
                </c:pt>
              </c:strCache>
            </c:strRef>
          </c:cat>
          <c:val>
            <c:numRef>
              <c:f>Sheet1!$B$2:$B$11</c:f>
              <c:numCache>
                <c:formatCode>0%</c:formatCode>
                <c:ptCount val="10"/>
                <c:pt idx="0">
                  <c:v>0.03</c:v>
                </c:pt>
                <c:pt idx="1">
                  <c:v>0.04</c:v>
                </c:pt>
                <c:pt idx="2">
                  <c:v>0.02</c:v>
                </c:pt>
                <c:pt idx="3">
                  <c:v>0.6</c:v>
                </c:pt>
                <c:pt idx="4">
                  <c:v>0.08</c:v>
                </c:pt>
                <c:pt idx="5">
                  <c:v>0.01</c:v>
                </c:pt>
                <c:pt idx="6">
                  <c:v>0.01</c:v>
                </c:pt>
                <c:pt idx="7">
                  <c:v>0.03</c:v>
                </c:pt>
                <c:pt idx="8">
                  <c:v>0.18</c:v>
                </c:pt>
              </c:numCache>
            </c:numRef>
          </c:val>
          <c:extLst>
            <c:ext xmlns:c16="http://schemas.microsoft.com/office/drawing/2014/chart" uri="{C3380CC4-5D6E-409C-BE32-E72D297353CC}">
              <c16:uniqueId val="{00000012-62DD-4DBC-AFDE-8936BCCE1768}"/>
            </c:ext>
          </c:extLst>
        </c:ser>
        <c:dLbls>
          <c:showLegendKey val="0"/>
          <c:showVal val="0"/>
          <c:showCatName val="0"/>
          <c:showSerName val="0"/>
          <c:showPercent val="0"/>
          <c:showBubbleSize val="0"/>
          <c:showLeaderLines val="1"/>
        </c:dLbls>
        <c:firstSliceAng val="360"/>
      </c:pieChart>
    </c:plotArea>
    <c:plotVisOnly val="1"/>
    <c:dispBlanksAs val="gap"/>
    <c:showDLblsOverMax val="0"/>
  </c:chart>
  <c:txPr>
    <a:bodyPr/>
    <a:lstStyle/>
    <a:p>
      <a:pPr>
        <a:defRPr sz="1800"/>
      </a:pPr>
      <a:endParaRPr lang="cs-CZ"/>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F9829A-4C6C-4E0C-BF6A-1915E750FBD2}" type="doc">
      <dgm:prSet loTypeId="urn:microsoft.com/office/officeart/2005/8/layout/chevron1" loCatId="process" qsTypeId="urn:microsoft.com/office/officeart/2005/8/quickstyle/simple1" qsCatId="simple" csTypeId="urn:microsoft.com/office/officeart/2005/8/colors/colorful2" csCatId="colorful" phldr="1"/>
      <dgm:spPr/>
    </dgm:pt>
    <dgm:pt modelId="{4E146297-DF96-403F-A120-2B9B5F13D66A}">
      <dgm:prSet phldrT="[Text]" custT="1"/>
      <dgm:spPr/>
      <dgm:t>
        <a:bodyPr/>
        <a:lstStyle/>
        <a:p>
          <a:pPr algn="ctr"/>
          <a:r>
            <a:rPr lang="cs-CZ" sz="2400" dirty="0" err="1"/>
            <a:t>Afatinib</a:t>
          </a:r>
          <a:r>
            <a:rPr lang="cs-CZ" sz="2400" dirty="0"/>
            <a:t> 4/2016 – 7/2017</a:t>
          </a:r>
          <a:r>
            <a:rPr lang="cs-CZ" sz="1800" dirty="0"/>
            <a:t> (15 měsíců)</a:t>
          </a:r>
        </a:p>
      </dgm:t>
    </dgm:pt>
    <dgm:pt modelId="{FD6E1273-0870-4C5B-B495-9959D70DA2B5}" type="parTrans" cxnId="{260CCEC1-9B90-46FF-9C9E-BFCDF121D146}">
      <dgm:prSet/>
      <dgm:spPr/>
      <dgm:t>
        <a:bodyPr/>
        <a:lstStyle/>
        <a:p>
          <a:endParaRPr lang="cs-CZ"/>
        </a:p>
      </dgm:t>
    </dgm:pt>
    <dgm:pt modelId="{AB33ECCB-0117-4AB2-A232-792630C1E749}" type="sibTrans" cxnId="{260CCEC1-9B90-46FF-9C9E-BFCDF121D146}">
      <dgm:prSet/>
      <dgm:spPr/>
      <dgm:t>
        <a:bodyPr/>
        <a:lstStyle/>
        <a:p>
          <a:endParaRPr lang="cs-CZ"/>
        </a:p>
      </dgm:t>
    </dgm:pt>
    <dgm:pt modelId="{E479D6D8-CF68-408C-BAFE-96D1D8E5B8EF}" type="pres">
      <dgm:prSet presAssocID="{74F9829A-4C6C-4E0C-BF6A-1915E750FBD2}" presName="Name0" presStyleCnt="0">
        <dgm:presLayoutVars>
          <dgm:dir/>
          <dgm:animLvl val="lvl"/>
          <dgm:resizeHandles val="exact"/>
        </dgm:presLayoutVars>
      </dgm:prSet>
      <dgm:spPr/>
    </dgm:pt>
    <dgm:pt modelId="{798428E4-1644-4CE9-916E-ABD95C81535F}" type="pres">
      <dgm:prSet presAssocID="{4E146297-DF96-403F-A120-2B9B5F13D66A}" presName="parTxOnly" presStyleLbl="node1" presStyleIdx="0" presStyleCnt="1" custScaleY="36421" custLinFactNeighborX="-264" custLinFactNeighborY="17975">
        <dgm:presLayoutVars>
          <dgm:chMax val="0"/>
          <dgm:chPref val="0"/>
          <dgm:bulletEnabled val="1"/>
        </dgm:presLayoutVars>
      </dgm:prSet>
      <dgm:spPr/>
      <dgm:t>
        <a:bodyPr/>
        <a:lstStyle/>
        <a:p>
          <a:endParaRPr lang="cs-CZ"/>
        </a:p>
      </dgm:t>
    </dgm:pt>
  </dgm:ptLst>
  <dgm:cxnLst>
    <dgm:cxn modelId="{0BDC93BA-D66C-4A1C-A613-CE0F6754ED17}" type="presOf" srcId="{4E146297-DF96-403F-A120-2B9B5F13D66A}" destId="{798428E4-1644-4CE9-916E-ABD95C81535F}" srcOrd="0" destOrd="0" presId="urn:microsoft.com/office/officeart/2005/8/layout/chevron1"/>
    <dgm:cxn modelId="{260CCEC1-9B90-46FF-9C9E-BFCDF121D146}" srcId="{74F9829A-4C6C-4E0C-BF6A-1915E750FBD2}" destId="{4E146297-DF96-403F-A120-2B9B5F13D66A}" srcOrd="0" destOrd="0" parTransId="{FD6E1273-0870-4C5B-B495-9959D70DA2B5}" sibTransId="{AB33ECCB-0117-4AB2-A232-792630C1E749}"/>
    <dgm:cxn modelId="{BCF9486E-8265-4AE3-AC75-2CBA86CF2F1E}" type="presOf" srcId="{74F9829A-4C6C-4E0C-BF6A-1915E750FBD2}" destId="{E479D6D8-CF68-408C-BAFE-96D1D8E5B8EF}" srcOrd="0" destOrd="0" presId="urn:microsoft.com/office/officeart/2005/8/layout/chevron1"/>
    <dgm:cxn modelId="{D8CDAB0E-B159-4B2A-9FB1-82341FEB038A}" type="presParOf" srcId="{E479D6D8-CF68-408C-BAFE-96D1D8E5B8EF}" destId="{798428E4-1644-4CE9-916E-ABD95C81535F}"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F9829A-4C6C-4E0C-BF6A-1915E750FBD2}" type="doc">
      <dgm:prSet loTypeId="urn:microsoft.com/office/officeart/2005/8/layout/chevron1" loCatId="process" qsTypeId="urn:microsoft.com/office/officeart/2005/8/quickstyle/simple1" qsCatId="simple" csTypeId="urn:microsoft.com/office/officeart/2005/8/colors/colorful2" csCatId="colorful" phldr="1"/>
      <dgm:spPr/>
    </dgm:pt>
    <dgm:pt modelId="{708BAFBB-6ACD-489C-8DD7-22A2DDCAEFD9}">
      <dgm:prSet custT="1"/>
      <dgm:spPr>
        <a:solidFill>
          <a:srgbClr val="7030A0"/>
        </a:solidFill>
        <a:effectLst>
          <a:outerShdw blurRad="50800" dist="50800" dir="5400000" algn="ctr" rotWithShape="0">
            <a:schemeClr val="accent3"/>
          </a:outerShdw>
        </a:effectLst>
      </dgm:spPr>
      <dgm:t>
        <a:bodyPr/>
        <a:lstStyle/>
        <a:p>
          <a:endParaRPr lang="cs-CZ" sz="1800" dirty="0"/>
        </a:p>
        <a:p>
          <a:r>
            <a:rPr lang="cs-CZ" sz="1800" dirty="0" err="1"/>
            <a:t>Osimertinib</a:t>
          </a:r>
          <a:r>
            <a:rPr lang="cs-CZ" sz="1800" dirty="0"/>
            <a:t> 8/2017 – 4/2018</a:t>
          </a:r>
        </a:p>
        <a:p>
          <a:endParaRPr lang="cs-CZ" sz="900" dirty="0"/>
        </a:p>
      </dgm:t>
    </dgm:pt>
    <dgm:pt modelId="{8100FEAB-564F-4A44-B755-7CA332DBB356}" type="parTrans" cxnId="{0DB4C1C3-C507-4D99-B2C9-BD229CB07652}">
      <dgm:prSet/>
      <dgm:spPr/>
      <dgm:t>
        <a:bodyPr/>
        <a:lstStyle/>
        <a:p>
          <a:endParaRPr lang="cs-CZ"/>
        </a:p>
      </dgm:t>
    </dgm:pt>
    <dgm:pt modelId="{AD943D7F-5A93-4D5E-9FA9-D3BD5CAE2C9F}" type="sibTrans" cxnId="{0DB4C1C3-C507-4D99-B2C9-BD229CB07652}">
      <dgm:prSet/>
      <dgm:spPr/>
      <dgm:t>
        <a:bodyPr/>
        <a:lstStyle/>
        <a:p>
          <a:endParaRPr lang="cs-CZ"/>
        </a:p>
      </dgm:t>
    </dgm:pt>
    <dgm:pt modelId="{E479D6D8-CF68-408C-BAFE-96D1D8E5B8EF}" type="pres">
      <dgm:prSet presAssocID="{74F9829A-4C6C-4E0C-BF6A-1915E750FBD2}" presName="Name0" presStyleCnt="0">
        <dgm:presLayoutVars>
          <dgm:dir/>
          <dgm:animLvl val="lvl"/>
          <dgm:resizeHandles val="exact"/>
        </dgm:presLayoutVars>
      </dgm:prSet>
      <dgm:spPr/>
    </dgm:pt>
    <dgm:pt modelId="{BF0C5C63-F7A3-4FF5-A099-32E438DD3531}" type="pres">
      <dgm:prSet presAssocID="{708BAFBB-6ACD-489C-8DD7-22A2DDCAEFD9}" presName="parTxOnly" presStyleLbl="node1" presStyleIdx="0" presStyleCnt="1" custScaleX="100098" custScaleY="47383" custLinFactNeighborX="-22832" custLinFactNeighborY="-40318">
        <dgm:presLayoutVars>
          <dgm:chMax val="0"/>
          <dgm:chPref val="0"/>
          <dgm:bulletEnabled val="1"/>
        </dgm:presLayoutVars>
      </dgm:prSet>
      <dgm:spPr/>
      <dgm:t>
        <a:bodyPr/>
        <a:lstStyle/>
        <a:p>
          <a:endParaRPr lang="cs-CZ"/>
        </a:p>
      </dgm:t>
    </dgm:pt>
  </dgm:ptLst>
  <dgm:cxnLst>
    <dgm:cxn modelId="{7F5124B2-C3B4-4E43-B6E4-8967977BE09A}" type="presOf" srcId="{708BAFBB-6ACD-489C-8DD7-22A2DDCAEFD9}" destId="{BF0C5C63-F7A3-4FF5-A099-32E438DD3531}" srcOrd="0" destOrd="0" presId="urn:microsoft.com/office/officeart/2005/8/layout/chevron1"/>
    <dgm:cxn modelId="{0DB4C1C3-C507-4D99-B2C9-BD229CB07652}" srcId="{74F9829A-4C6C-4E0C-BF6A-1915E750FBD2}" destId="{708BAFBB-6ACD-489C-8DD7-22A2DDCAEFD9}" srcOrd="0" destOrd="0" parTransId="{8100FEAB-564F-4A44-B755-7CA332DBB356}" sibTransId="{AD943D7F-5A93-4D5E-9FA9-D3BD5CAE2C9F}"/>
    <dgm:cxn modelId="{BCF9486E-8265-4AE3-AC75-2CBA86CF2F1E}" type="presOf" srcId="{74F9829A-4C6C-4E0C-BF6A-1915E750FBD2}" destId="{E479D6D8-CF68-408C-BAFE-96D1D8E5B8EF}" srcOrd="0" destOrd="0" presId="urn:microsoft.com/office/officeart/2005/8/layout/chevron1"/>
    <dgm:cxn modelId="{EB2BF960-2A06-4A87-8372-57FE193104CC}" type="presParOf" srcId="{E479D6D8-CF68-408C-BAFE-96D1D8E5B8EF}" destId="{BF0C5C63-F7A3-4FF5-A099-32E438DD3531}" srcOrd="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AEA4FC-5A4B-4035-A0F8-5F11685E470A}" type="doc">
      <dgm:prSet loTypeId="urn:microsoft.com/office/officeart/2005/8/layout/hProcess11" loCatId="process" qsTypeId="urn:microsoft.com/office/officeart/2005/8/quickstyle/simple1" qsCatId="simple" csTypeId="urn:microsoft.com/office/officeart/2005/8/colors/colorful1" csCatId="colorful" phldr="1"/>
      <dgm:spPr/>
      <dgm:t>
        <a:bodyPr/>
        <a:lstStyle/>
        <a:p>
          <a:endParaRPr lang="cs-CZ"/>
        </a:p>
      </dgm:t>
    </dgm:pt>
    <dgm:pt modelId="{E24D8841-62A8-43B8-A9FD-10BA510F95EB}">
      <dgm:prSet phldrT="[Text]" custT="1"/>
      <dgm:spPr/>
      <dgm:t>
        <a:bodyPr vert="vert270" anchor="ctr" anchorCtr="1">
          <a:scene3d>
            <a:camera prst="orthographicFront">
              <a:rot lat="0" lon="1800000" rev="0"/>
            </a:camera>
            <a:lightRig rig="threePt" dir="t"/>
          </a:scene3d>
        </a:bodyPr>
        <a:lstStyle/>
        <a:p>
          <a:r>
            <a:rPr lang="cs-CZ" sz="1200" b="1" dirty="0"/>
            <a:t>1/2016 počátek potíží</a:t>
          </a:r>
        </a:p>
      </dgm:t>
    </dgm:pt>
    <dgm:pt modelId="{F4EE2EFE-BCBE-48C2-8FF1-FE535946630C}" type="parTrans" cxnId="{F8B3CEDE-4E7B-4D7E-AD8F-780C805478E4}">
      <dgm:prSet/>
      <dgm:spPr/>
      <dgm:t>
        <a:bodyPr/>
        <a:lstStyle/>
        <a:p>
          <a:endParaRPr lang="cs-CZ"/>
        </a:p>
      </dgm:t>
    </dgm:pt>
    <dgm:pt modelId="{4471DD9E-137A-4BC3-B6A0-3D4A92AEB9FE}" type="sibTrans" cxnId="{F8B3CEDE-4E7B-4D7E-AD8F-780C805478E4}">
      <dgm:prSet/>
      <dgm:spPr/>
      <dgm:t>
        <a:bodyPr/>
        <a:lstStyle/>
        <a:p>
          <a:endParaRPr lang="cs-CZ"/>
        </a:p>
      </dgm:t>
    </dgm:pt>
    <dgm:pt modelId="{CA916952-055D-4EFC-92D3-6FDA21033470}">
      <dgm:prSet phldrT="[Text]" custT="1"/>
      <dgm:spPr/>
      <dgm:t>
        <a:bodyPr vert="vert270" anchor="ctr" anchorCtr="1">
          <a:scene3d>
            <a:camera prst="orthographicFront">
              <a:rot lat="0" lon="1800000" rev="0"/>
            </a:camera>
            <a:lightRig rig="threePt" dir="t"/>
          </a:scene3d>
        </a:bodyPr>
        <a:lstStyle/>
        <a:p>
          <a:r>
            <a:rPr lang="cs-CZ" sz="1200" b="1" dirty="0"/>
            <a:t>3/2016 </a:t>
          </a:r>
          <a:r>
            <a:rPr lang="cs-CZ" sz="1200" b="1" dirty="0" err="1"/>
            <a:t>Mukoepidermoidní</a:t>
          </a:r>
          <a:r>
            <a:rPr lang="cs-CZ" sz="1200" b="1" dirty="0"/>
            <a:t> karcinom, IV klin. stadium</a:t>
          </a:r>
        </a:p>
      </dgm:t>
    </dgm:pt>
    <dgm:pt modelId="{F6A465BB-7D13-4E7D-99E1-1C46B0661EAC}" type="parTrans" cxnId="{0B75C6B1-E9FB-4818-90AD-0FE86562241B}">
      <dgm:prSet/>
      <dgm:spPr/>
      <dgm:t>
        <a:bodyPr/>
        <a:lstStyle/>
        <a:p>
          <a:endParaRPr lang="cs-CZ"/>
        </a:p>
      </dgm:t>
    </dgm:pt>
    <dgm:pt modelId="{B5C8FD83-2EC7-49F9-9B88-8EC86CF9F698}" type="sibTrans" cxnId="{0B75C6B1-E9FB-4818-90AD-0FE86562241B}">
      <dgm:prSet/>
      <dgm:spPr/>
      <dgm:t>
        <a:bodyPr/>
        <a:lstStyle/>
        <a:p>
          <a:endParaRPr lang="cs-CZ"/>
        </a:p>
      </dgm:t>
    </dgm:pt>
    <dgm:pt modelId="{E6BBD8BC-4CD7-44D9-B914-2C768D46EC1E}">
      <dgm:prSet phldrT="[Text]" custT="1"/>
      <dgm:spPr/>
      <dgm:t>
        <a:bodyPr vert="vert270" anchor="ctr" anchorCtr="1">
          <a:scene3d>
            <a:camera prst="orthographicFront">
              <a:rot lat="0" lon="1800000" rev="0"/>
            </a:camera>
            <a:lightRig rig="threePt" dir="t"/>
          </a:scene3d>
        </a:bodyPr>
        <a:lstStyle/>
        <a:p>
          <a:r>
            <a:rPr lang="cs-CZ" sz="1200" b="1" dirty="0"/>
            <a:t>6/2016 efekt výrazná PR</a:t>
          </a:r>
        </a:p>
      </dgm:t>
    </dgm:pt>
    <dgm:pt modelId="{D164E532-C55F-49BE-9515-BD1830D35FF0}" type="parTrans" cxnId="{9C567C61-E030-4AC8-835A-643ACAA04EB9}">
      <dgm:prSet/>
      <dgm:spPr/>
      <dgm:t>
        <a:bodyPr/>
        <a:lstStyle/>
        <a:p>
          <a:endParaRPr lang="cs-CZ"/>
        </a:p>
      </dgm:t>
    </dgm:pt>
    <dgm:pt modelId="{EAD65C50-37B6-4468-95D9-6276CA47C4EF}" type="sibTrans" cxnId="{9C567C61-E030-4AC8-835A-643ACAA04EB9}">
      <dgm:prSet/>
      <dgm:spPr/>
      <dgm:t>
        <a:bodyPr/>
        <a:lstStyle/>
        <a:p>
          <a:endParaRPr lang="cs-CZ"/>
        </a:p>
      </dgm:t>
    </dgm:pt>
    <dgm:pt modelId="{E8BA206F-1BCF-4766-8CFF-67E91E519E00}">
      <dgm:prSet custT="1"/>
      <dgm:spPr/>
      <dgm:t>
        <a:bodyPr vert="vert270" anchor="ctr" anchorCtr="1">
          <a:scene3d>
            <a:camera prst="orthographicFront">
              <a:rot lat="0" lon="1800000" rev="0"/>
            </a:camera>
            <a:lightRig rig="threePt" dir="t"/>
          </a:scene3d>
        </a:bodyPr>
        <a:lstStyle/>
        <a:p>
          <a:r>
            <a:rPr lang="cs-CZ" sz="1200" b="1" dirty="0"/>
            <a:t>3-5/2016 souběžná chemoterapie </a:t>
          </a:r>
          <a:r>
            <a:rPr lang="cs-CZ" sz="1200" b="1" dirty="0" err="1"/>
            <a:t>cisplatina+vinorelbin</a:t>
          </a:r>
          <a:r>
            <a:rPr lang="cs-CZ" sz="1200" b="1" dirty="0"/>
            <a:t> a radioterapie hrudníku v dávce 52 </a:t>
          </a:r>
          <a:r>
            <a:rPr lang="cs-CZ" sz="1200" b="1" dirty="0" err="1"/>
            <a:t>Gy</a:t>
          </a:r>
          <a:endParaRPr lang="cs-CZ" sz="1200" b="1" dirty="0"/>
        </a:p>
      </dgm:t>
    </dgm:pt>
    <dgm:pt modelId="{D9E400D8-BEAD-4AC1-ABF9-B7248E77A391}" type="parTrans" cxnId="{102A155F-941F-49EF-99E3-E8766184EDFD}">
      <dgm:prSet/>
      <dgm:spPr/>
      <dgm:t>
        <a:bodyPr/>
        <a:lstStyle/>
        <a:p>
          <a:endParaRPr lang="cs-CZ"/>
        </a:p>
      </dgm:t>
    </dgm:pt>
    <dgm:pt modelId="{E3B3DA0C-7962-41DE-9A67-9AC0993E64F3}" type="sibTrans" cxnId="{102A155F-941F-49EF-99E3-E8766184EDFD}">
      <dgm:prSet/>
      <dgm:spPr/>
      <dgm:t>
        <a:bodyPr/>
        <a:lstStyle/>
        <a:p>
          <a:endParaRPr lang="cs-CZ"/>
        </a:p>
      </dgm:t>
    </dgm:pt>
    <dgm:pt modelId="{5EDD3B53-ED6B-4F39-8AF9-B9247758C3C2}">
      <dgm:prSet custT="1"/>
      <dgm:spPr/>
      <dgm:t>
        <a:bodyPr vert="vert270" anchor="ctr" anchorCtr="1">
          <a:scene3d>
            <a:camera prst="orthographicFront">
              <a:rot lat="0" lon="1800000" rev="0"/>
            </a:camera>
            <a:lightRig rig="threePt" dir="t"/>
          </a:scene3d>
        </a:bodyPr>
        <a:lstStyle/>
        <a:p>
          <a:r>
            <a:rPr lang="cs-CZ" sz="1200" b="1" dirty="0"/>
            <a:t>12/2016 progrese v hrudníku dle CT a bronchoskopie</a:t>
          </a:r>
        </a:p>
      </dgm:t>
    </dgm:pt>
    <dgm:pt modelId="{1CD58EB0-A8E5-44AE-92A3-F151FCADB6D0}" type="parTrans" cxnId="{5AB04A35-3C5D-48AC-BB16-4A8E328076A8}">
      <dgm:prSet/>
      <dgm:spPr/>
      <dgm:t>
        <a:bodyPr/>
        <a:lstStyle/>
        <a:p>
          <a:endParaRPr lang="cs-CZ"/>
        </a:p>
      </dgm:t>
    </dgm:pt>
    <dgm:pt modelId="{8E5F6DDB-0507-4275-98CE-4B8E885449B1}" type="sibTrans" cxnId="{5AB04A35-3C5D-48AC-BB16-4A8E328076A8}">
      <dgm:prSet/>
      <dgm:spPr/>
      <dgm:t>
        <a:bodyPr/>
        <a:lstStyle/>
        <a:p>
          <a:endParaRPr lang="cs-CZ"/>
        </a:p>
      </dgm:t>
    </dgm:pt>
    <dgm:pt modelId="{C8C70877-305C-4E4D-8D80-F3261D2CFA39}">
      <dgm:prSet custT="1"/>
      <dgm:spPr/>
      <dgm:t>
        <a:bodyPr vert="vert270" anchor="ctr" anchorCtr="1">
          <a:scene3d>
            <a:camera prst="orthographicFront">
              <a:rot lat="0" lon="1800000" rev="0"/>
            </a:camera>
            <a:lightRig rig="threePt" dir="t"/>
          </a:scene3d>
        </a:bodyPr>
        <a:lstStyle/>
        <a:p>
          <a:r>
            <a:rPr lang="cs-CZ" sz="1200" b="1" dirty="0"/>
            <a:t>6-9/2016 </a:t>
          </a:r>
          <a:r>
            <a:rPr lang="cs-CZ" sz="1200" b="1" dirty="0" err="1"/>
            <a:t>maintenance</a:t>
          </a:r>
          <a:r>
            <a:rPr lang="cs-CZ" sz="1200" b="1" dirty="0"/>
            <a:t> </a:t>
          </a:r>
          <a:r>
            <a:rPr lang="cs-CZ" sz="1200" b="1" dirty="0" err="1"/>
            <a:t>vinorelbin</a:t>
          </a:r>
          <a:endParaRPr lang="cs-CZ" sz="1200" b="1" dirty="0"/>
        </a:p>
      </dgm:t>
    </dgm:pt>
    <dgm:pt modelId="{80A1697B-5A15-4108-A39A-A5F2ADEE84F8}" type="parTrans" cxnId="{55C351D3-CADE-4C99-B4C4-D6FFD9DB16C2}">
      <dgm:prSet/>
      <dgm:spPr/>
      <dgm:t>
        <a:bodyPr/>
        <a:lstStyle/>
        <a:p>
          <a:endParaRPr lang="cs-CZ"/>
        </a:p>
      </dgm:t>
    </dgm:pt>
    <dgm:pt modelId="{A3AEC537-AD15-4BE5-BC59-44F62C8EAFDE}" type="sibTrans" cxnId="{55C351D3-CADE-4C99-B4C4-D6FFD9DB16C2}">
      <dgm:prSet/>
      <dgm:spPr/>
      <dgm:t>
        <a:bodyPr/>
        <a:lstStyle/>
        <a:p>
          <a:endParaRPr lang="cs-CZ"/>
        </a:p>
      </dgm:t>
    </dgm:pt>
    <dgm:pt modelId="{592F90F1-926C-4BB7-B923-7F5DCDF1BD05}">
      <dgm:prSet custT="1"/>
      <dgm:spPr/>
      <dgm:t>
        <a:bodyPr vert="vert270" anchor="ctr" anchorCtr="1">
          <a:scene3d>
            <a:camera prst="orthographicFront">
              <a:rot lat="0" lon="1800000" rev="0"/>
            </a:camera>
            <a:lightRig rig="threePt" dir="t"/>
          </a:scene3d>
        </a:bodyPr>
        <a:lstStyle/>
        <a:p>
          <a:r>
            <a:rPr lang="cs-CZ" sz="1200" b="1" dirty="0"/>
            <a:t>2/2017 – progrese, febrilní </a:t>
          </a:r>
          <a:r>
            <a:rPr lang="cs-CZ" sz="1200" b="1" dirty="0" err="1"/>
            <a:t>neutropenie</a:t>
          </a:r>
          <a:r>
            <a:rPr lang="cs-CZ" sz="1200" b="1" dirty="0"/>
            <a:t>, úmrtí</a:t>
          </a:r>
        </a:p>
      </dgm:t>
    </dgm:pt>
    <dgm:pt modelId="{6462A8A8-D72D-47EB-AB84-4C3BDE581FC0}" type="parTrans" cxnId="{521ADFCF-98F5-49AA-B083-F5C0465539DB}">
      <dgm:prSet/>
      <dgm:spPr/>
      <dgm:t>
        <a:bodyPr/>
        <a:lstStyle/>
        <a:p>
          <a:endParaRPr lang="cs-CZ"/>
        </a:p>
      </dgm:t>
    </dgm:pt>
    <dgm:pt modelId="{C5182AAC-C15D-40C5-9F6C-7EB5CA45BCF6}" type="sibTrans" cxnId="{521ADFCF-98F5-49AA-B083-F5C0465539DB}">
      <dgm:prSet/>
      <dgm:spPr/>
      <dgm:t>
        <a:bodyPr/>
        <a:lstStyle/>
        <a:p>
          <a:endParaRPr lang="cs-CZ"/>
        </a:p>
      </dgm:t>
    </dgm:pt>
    <dgm:pt modelId="{D280C163-C296-4914-AE3F-B9AA6F25D0DA}">
      <dgm:prSet custT="1"/>
      <dgm:spPr/>
      <dgm:t>
        <a:bodyPr vert="vert270" anchor="ctr" anchorCtr="1">
          <a:scene3d>
            <a:camera prst="orthographicFront">
              <a:rot lat="0" lon="1800000" rev="0"/>
            </a:camera>
            <a:lightRig rig="threePt" dir="t"/>
          </a:scene3d>
        </a:bodyPr>
        <a:lstStyle/>
        <a:p>
          <a:r>
            <a:rPr lang="cs-CZ" sz="1200" b="1" dirty="0"/>
            <a:t>10/2016 </a:t>
          </a:r>
          <a:r>
            <a:rPr lang="cs-CZ" sz="1200" b="1" dirty="0" err="1"/>
            <a:t>Suicidiální</a:t>
          </a:r>
          <a:r>
            <a:rPr lang="cs-CZ" sz="1200" b="1" dirty="0"/>
            <a:t> pokus, resuscitace, amputace levé nohy</a:t>
          </a:r>
        </a:p>
      </dgm:t>
    </dgm:pt>
    <dgm:pt modelId="{38C98BB3-A6B1-4D83-9299-BC8CBC5C4441}" type="parTrans" cxnId="{02705176-209A-458A-A9F1-71F9EF62BA3F}">
      <dgm:prSet/>
      <dgm:spPr/>
      <dgm:t>
        <a:bodyPr/>
        <a:lstStyle/>
        <a:p>
          <a:endParaRPr lang="cs-CZ"/>
        </a:p>
      </dgm:t>
    </dgm:pt>
    <dgm:pt modelId="{7BE14CD2-F66C-4A7E-BD7C-52E2580FC792}" type="sibTrans" cxnId="{02705176-209A-458A-A9F1-71F9EF62BA3F}">
      <dgm:prSet/>
      <dgm:spPr/>
      <dgm:t>
        <a:bodyPr/>
        <a:lstStyle/>
        <a:p>
          <a:endParaRPr lang="cs-CZ"/>
        </a:p>
      </dgm:t>
    </dgm:pt>
    <dgm:pt modelId="{C8904065-0FB6-46D9-9190-69798C3C7B55}">
      <dgm:prSet/>
      <dgm:spPr/>
      <dgm:t>
        <a:bodyPr vert="vert270" anchor="ctr" anchorCtr="1">
          <a:scene3d>
            <a:camera prst="orthographicFront">
              <a:rot lat="0" lon="1800000" rev="0"/>
            </a:camera>
            <a:lightRig rig="threePt" dir="t"/>
          </a:scene3d>
        </a:bodyPr>
        <a:lstStyle/>
        <a:p>
          <a:r>
            <a:rPr lang="cs-CZ" b="1" dirty="0"/>
            <a:t>1/2017 – chemoterapie II. linie </a:t>
          </a:r>
          <a:r>
            <a:rPr lang="cs-CZ" b="1" dirty="0" err="1"/>
            <a:t>docetaxelem</a:t>
          </a:r>
          <a:endParaRPr lang="cs-CZ" dirty="0"/>
        </a:p>
      </dgm:t>
    </dgm:pt>
    <dgm:pt modelId="{41AD98E1-B699-4060-9BEF-1E324D2C84A5}" type="parTrans" cxnId="{6466B8E8-1921-4755-9AE1-FD2053B8D6AE}">
      <dgm:prSet/>
      <dgm:spPr/>
      <dgm:t>
        <a:bodyPr/>
        <a:lstStyle/>
        <a:p>
          <a:endParaRPr lang="cs-CZ"/>
        </a:p>
      </dgm:t>
    </dgm:pt>
    <dgm:pt modelId="{F493D48C-6DA2-4C89-A434-D40AEAEA8BC0}" type="sibTrans" cxnId="{6466B8E8-1921-4755-9AE1-FD2053B8D6AE}">
      <dgm:prSet/>
      <dgm:spPr/>
      <dgm:t>
        <a:bodyPr/>
        <a:lstStyle/>
        <a:p>
          <a:endParaRPr lang="cs-CZ"/>
        </a:p>
      </dgm:t>
    </dgm:pt>
    <dgm:pt modelId="{16AC4E5E-BC50-40BA-8B34-26AC06B520CD}" type="pres">
      <dgm:prSet presAssocID="{2BAEA4FC-5A4B-4035-A0F8-5F11685E470A}" presName="Name0" presStyleCnt="0">
        <dgm:presLayoutVars>
          <dgm:dir/>
          <dgm:resizeHandles val="exact"/>
        </dgm:presLayoutVars>
      </dgm:prSet>
      <dgm:spPr/>
      <dgm:t>
        <a:bodyPr/>
        <a:lstStyle/>
        <a:p>
          <a:endParaRPr lang="cs-CZ"/>
        </a:p>
      </dgm:t>
    </dgm:pt>
    <dgm:pt modelId="{25FAE489-A459-4B05-9E8D-D535346F1992}" type="pres">
      <dgm:prSet presAssocID="{2BAEA4FC-5A4B-4035-A0F8-5F11685E470A}" presName="arrow" presStyleLbl="bgShp" presStyleIdx="0" presStyleCnt="1"/>
      <dgm:spPr/>
    </dgm:pt>
    <dgm:pt modelId="{47EBD5B5-1862-4F08-A4D5-F951AB289959}" type="pres">
      <dgm:prSet presAssocID="{2BAEA4FC-5A4B-4035-A0F8-5F11685E470A}" presName="points" presStyleCnt="0"/>
      <dgm:spPr/>
    </dgm:pt>
    <dgm:pt modelId="{30584FD5-924A-4547-BF13-D430947C0B3C}" type="pres">
      <dgm:prSet presAssocID="{E24D8841-62A8-43B8-A9FD-10BA510F95EB}" presName="compositeA" presStyleCnt="0"/>
      <dgm:spPr/>
    </dgm:pt>
    <dgm:pt modelId="{FDF746F9-F8DA-4B10-AC18-41B0812EA969}" type="pres">
      <dgm:prSet presAssocID="{E24D8841-62A8-43B8-A9FD-10BA510F95EB}" presName="textA" presStyleLbl="revTx" presStyleIdx="0" presStyleCnt="9">
        <dgm:presLayoutVars>
          <dgm:bulletEnabled val="1"/>
        </dgm:presLayoutVars>
      </dgm:prSet>
      <dgm:spPr/>
      <dgm:t>
        <a:bodyPr/>
        <a:lstStyle/>
        <a:p>
          <a:endParaRPr lang="cs-CZ"/>
        </a:p>
      </dgm:t>
    </dgm:pt>
    <dgm:pt modelId="{0D7052B5-E759-4ADA-9C8C-2ABF2F40417A}" type="pres">
      <dgm:prSet presAssocID="{E24D8841-62A8-43B8-A9FD-10BA510F95EB}" presName="circleA" presStyleLbl="node1" presStyleIdx="0" presStyleCnt="9"/>
      <dgm:spPr/>
    </dgm:pt>
    <dgm:pt modelId="{346D9237-86DC-409B-9A44-0C55C2023D2B}" type="pres">
      <dgm:prSet presAssocID="{E24D8841-62A8-43B8-A9FD-10BA510F95EB}" presName="spaceA" presStyleCnt="0"/>
      <dgm:spPr/>
    </dgm:pt>
    <dgm:pt modelId="{9D44C846-2A55-4EBA-ACDD-9156CB53292E}" type="pres">
      <dgm:prSet presAssocID="{4471DD9E-137A-4BC3-B6A0-3D4A92AEB9FE}" presName="space" presStyleCnt="0"/>
      <dgm:spPr/>
    </dgm:pt>
    <dgm:pt modelId="{75EE5FCA-50DE-45A3-B81D-F70172699C39}" type="pres">
      <dgm:prSet presAssocID="{CA916952-055D-4EFC-92D3-6FDA21033470}" presName="compositeB" presStyleCnt="0"/>
      <dgm:spPr/>
    </dgm:pt>
    <dgm:pt modelId="{A41EC62A-3308-47D0-8736-CE3CEF15BA99}" type="pres">
      <dgm:prSet presAssocID="{CA916952-055D-4EFC-92D3-6FDA21033470}" presName="textB" presStyleLbl="revTx" presStyleIdx="1" presStyleCnt="9">
        <dgm:presLayoutVars>
          <dgm:bulletEnabled val="1"/>
        </dgm:presLayoutVars>
      </dgm:prSet>
      <dgm:spPr/>
      <dgm:t>
        <a:bodyPr/>
        <a:lstStyle/>
        <a:p>
          <a:endParaRPr lang="cs-CZ"/>
        </a:p>
      </dgm:t>
    </dgm:pt>
    <dgm:pt modelId="{E3192228-FBD1-47E5-901A-E0D60287398E}" type="pres">
      <dgm:prSet presAssocID="{CA916952-055D-4EFC-92D3-6FDA21033470}" presName="circleB" presStyleLbl="node1" presStyleIdx="1" presStyleCnt="9"/>
      <dgm:spPr/>
    </dgm:pt>
    <dgm:pt modelId="{35271E28-1AE7-4D18-95E3-07B5EB41C9F1}" type="pres">
      <dgm:prSet presAssocID="{CA916952-055D-4EFC-92D3-6FDA21033470}" presName="spaceB" presStyleCnt="0"/>
      <dgm:spPr/>
    </dgm:pt>
    <dgm:pt modelId="{81FAAADA-0E7A-47B1-8F94-D294E4E6D0B6}" type="pres">
      <dgm:prSet presAssocID="{B5C8FD83-2EC7-49F9-9B88-8EC86CF9F698}" presName="space" presStyleCnt="0"/>
      <dgm:spPr/>
    </dgm:pt>
    <dgm:pt modelId="{7BAA1CC6-C138-49AD-8CEE-B08DA87CC7E1}" type="pres">
      <dgm:prSet presAssocID="{E8BA206F-1BCF-4766-8CFF-67E91E519E00}" presName="compositeA" presStyleCnt="0"/>
      <dgm:spPr/>
    </dgm:pt>
    <dgm:pt modelId="{87718D79-D6A9-4E81-8963-363261D4FE50}" type="pres">
      <dgm:prSet presAssocID="{E8BA206F-1BCF-4766-8CFF-67E91E519E00}" presName="textA" presStyleLbl="revTx" presStyleIdx="2" presStyleCnt="9">
        <dgm:presLayoutVars>
          <dgm:bulletEnabled val="1"/>
        </dgm:presLayoutVars>
      </dgm:prSet>
      <dgm:spPr/>
      <dgm:t>
        <a:bodyPr/>
        <a:lstStyle/>
        <a:p>
          <a:endParaRPr lang="cs-CZ"/>
        </a:p>
      </dgm:t>
    </dgm:pt>
    <dgm:pt modelId="{ED7B6CF0-DDA0-497A-BC62-0BFBDBDBE082}" type="pres">
      <dgm:prSet presAssocID="{E8BA206F-1BCF-4766-8CFF-67E91E519E00}" presName="circleA" presStyleLbl="node1" presStyleIdx="2" presStyleCnt="9"/>
      <dgm:spPr/>
    </dgm:pt>
    <dgm:pt modelId="{CD8E9D80-3BA7-4FAC-B980-FC8916E8D3C0}" type="pres">
      <dgm:prSet presAssocID="{E8BA206F-1BCF-4766-8CFF-67E91E519E00}" presName="spaceA" presStyleCnt="0"/>
      <dgm:spPr/>
    </dgm:pt>
    <dgm:pt modelId="{34EBCC83-823B-4D77-97E8-9AF1CFFCA03D}" type="pres">
      <dgm:prSet presAssocID="{E3B3DA0C-7962-41DE-9A67-9AC0993E64F3}" presName="space" presStyleCnt="0"/>
      <dgm:spPr/>
    </dgm:pt>
    <dgm:pt modelId="{2AB1B294-2AAD-45B7-BD04-64AFC17A71DB}" type="pres">
      <dgm:prSet presAssocID="{E6BBD8BC-4CD7-44D9-B914-2C768D46EC1E}" presName="compositeB" presStyleCnt="0"/>
      <dgm:spPr/>
    </dgm:pt>
    <dgm:pt modelId="{29156DB6-7F6F-41F0-BD19-A0FB135C49C7}" type="pres">
      <dgm:prSet presAssocID="{E6BBD8BC-4CD7-44D9-B914-2C768D46EC1E}" presName="textB" presStyleLbl="revTx" presStyleIdx="3" presStyleCnt="9">
        <dgm:presLayoutVars>
          <dgm:bulletEnabled val="1"/>
        </dgm:presLayoutVars>
      </dgm:prSet>
      <dgm:spPr/>
      <dgm:t>
        <a:bodyPr/>
        <a:lstStyle/>
        <a:p>
          <a:endParaRPr lang="cs-CZ"/>
        </a:p>
      </dgm:t>
    </dgm:pt>
    <dgm:pt modelId="{7D41A6A5-3A92-4441-9B7F-1F9906205EB0}" type="pres">
      <dgm:prSet presAssocID="{E6BBD8BC-4CD7-44D9-B914-2C768D46EC1E}" presName="circleB" presStyleLbl="node1" presStyleIdx="3" presStyleCnt="9"/>
      <dgm:spPr/>
    </dgm:pt>
    <dgm:pt modelId="{C8255315-0718-44F0-9D71-6A08EF36F326}" type="pres">
      <dgm:prSet presAssocID="{E6BBD8BC-4CD7-44D9-B914-2C768D46EC1E}" presName="spaceB" presStyleCnt="0"/>
      <dgm:spPr/>
    </dgm:pt>
    <dgm:pt modelId="{A88767B1-0F66-43A5-B6DC-69F0D12ABC89}" type="pres">
      <dgm:prSet presAssocID="{EAD65C50-37B6-4468-95D9-6276CA47C4EF}" presName="space" presStyleCnt="0"/>
      <dgm:spPr/>
    </dgm:pt>
    <dgm:pt modelId="{3A603B3A-243A-4088-ABDE-7CD787375890}" type="pres">
      <dgm:prSet presAssocID="{C8C70877-305C-4E4D-8D80-F3261D2CFA39}" presName="compositeA" presStyleCnt="0"/>
      <dgm:spPr/>
    </dgm:pt>
    <dgm:pt modelId="{D8AE015F-5B36-4318-A4EC-1A194AEAB6C8}" type="pres">
      <dgm:prSet presAssocID="{C8C70877-305C-4E4D-8D80-F3261D2CFA39}" presName="textA" presStyleLbl="revTx" presStyleIdx="4" presStyleCnt="9">
        <dgm:presLayoutVars>
          <dgm:bulletEnabled val="1"/>
        </dgm:presLayoutVars>
      </dgm:prSet>
      <dgm:spPr/>
      <dgm:t>
        <a:bodyPr/>
        <a:lstStyle/>
        <a:p>
          <a:endParaRPr lang="cs-CZ"/>
        </a:p>
      </dgm:t>
    </dgm:pt>
    <dgm:pt modelId="{4D3E5356-9AEA-4AFE-8D16-D9D274A68A4D}" type="pres">
      <dgm:prSet presAssocID="{C8C70877-305C-4E4D-8D80-F3261D2CFA39}" presName="circleA" presStyleLbl="node1" presStyleIdx="4" presStyleCnt="9"/>
      <dgm:spPr/>
    </dgm:pt>
    <dgm:pt modelId="{9759D691-E3AE-4857-87AC-78B16CADDE88}" type="pres">
      <dgm:prSet presAssocID="{C8C70877-305C-4E4D-8D80-F3261D2CFA39}" presName="spaceA" presStyleCnt="0"/>
      <dgm:spPr/>
    </dgm:pt>
    <dgm:pt modelId="{1E08AC9C-E6BC-4A42-A7D7-516AD8127F01}" type="pres">
      <dgm:prSet presAssocID="{A3AEC537-AD15-4BE5-BC59-44F62C8EAFDE}" presName="space" presStyleCnt="0"/>
      <dgm:spPr/>
    </dgm:pt>
    <dgm:pt modelId="{A4F93270-3002-4844-A1C4-067892018B60}" type="pres">
      <dgm:prSet presAssocID="{D280C163-C296-4914-AE3F-B9AA6F25D0DA}" presName="compositeB" presStyleCnt="0"/>
      <dgm:spPr/>
    </dgm:pt>
    <dgm:pt modelId="{B779480C-C69F-4268-888E-131C85C5B2BA}" type="pres">
      <dgm:prSet presAssocID="{D280C163-C296-4914-AE3F-B9AA6F25D0DA}" presName="textB" presStyleLbl="revTx" presStyleIdx="5" presStyleCnt="9">
        <dgm:presLayoutVars>
          <dgm:bulletEnabled val="1"/>
        </dgm:presLayoutVars>
      </dgm:prSet>
      <dgm:spPr/>
      <dgm:t>
        <a:bodyPr/>
        <a:lstStyle/>
        <a:p>
          <a:endParaRPr lang="cs-CZ"/>
        </a:p>
      </dgm:t>
    </dgm:pt>
    <dgm:pt modelId="{8043C58D-74CF-44D1-883A-8B2D98F7889C}" type="pres">
      <dgm:prSet presAssocID="{D280C163-C296-4914-AE3F-B9AA6F25D0DA}" presName="circleB" presStyleLbl="node1" presStyleIdx="5" presStyleCnt="9"/>
      <dgm:spPr/>
    </dgm:pt>
    <dgm:pt modelId="{EAADB2F4-33C9-4990-8395-FD6123975FFA}" type="pres">
      <dgm:prSet presAssocID="{D280C163-C296-4914-AE3F-B9AA6F25D0DA}" presName="spaceB" presStyleCnt="0"/>
      <dgm:spPr/>
    </dgm:pt>
    <dgm:pt modelId="{EC876FD8-8561-4FDC-8C2D-E666FCB45316}" type="pres">
      <dgm:prSet presAssocID="{7BE14CD2-F66C-4A7E-BD7C-52E2580FC792}" presName="space" presStyleCnt="0"/>
      <dgm:spPr/>
    </dgm:pt>
    <dgm:pt modelId="{211B2CD2-2F83-4FEF-A08D-72BD72AA5902}" type="pres">
      <dgm:prSet presAssocID="{5EDD3B53-ED6B-4F39-8AF9-B9247758C3C2}" presName="compositeA" presStyleCnt="0"/>
      <dgm:spPr/>
    </dgm:pt>
    <dgm:pt modelId="{409AD11B-132B-4FEB-AD81-29C4B24E5760}" type="pres">
      <dgm:prSet presAssocID="{5EDD3B53-ED6B-4F39-8AF9-B9247758C3C2}" presName="textA" presStyleLbl="revTx" presStyleIdx="6" presStyleCnt="9">
        <dgm:presLayoutVars>
          <dgm:bulletEnabled val="1"/>
        </dgm:presLayoutVars>
      </dgm:prSet>
      <dgm:spPr/>
      <dgm:t>
        <a:bodyPr/>
        <a:lstStyle/>
        <a:p>
          <a:endParaRPr lang="cs-CZ"/>
        </a:p>
      </dgm:t>
    </dgm:pt>
    <dgm:pt modelId="{97C6F303-C9BB-4695-8DC1-C6F69B597D41}" type="pres">
      <dgm:prSet presAssocID="{5EDD3B53-ED6B-4F39-8AF9-B9247758C3C2}" presName="circleA" presStyleLbl="node1" presStyleIdx="6" presStyleCnt="9"/>
      <dgm:spPr/>
    </dgm:pt>
    <dgm:pt modelId="{161FB7AE-C526-4BD4-B9B7-354DB467DA1A}" type="pres">
      <dgm:prSet presAssocID="{5EDD3B53-ED6B-4F39-8AF9-B9247758C3C2}" presName="spaceA" presStyleCnt="0"/>
      <dgm:spPr/>
    </dgm:pt>
    <dgm:pt modelId="{D333A910-3B85-4092-8058-D035317BB8B9}" type="pres">
      <dgm:prSet presAssocID="{8E5F6DDB-0507-4275-98CE-4B8E885449B1}" presName="space" presStyleCnt="0"/>
      <dgm:spPr/>
    </dgm:pt>
    <dgm:pt modelId="{835B11E8-4131-45F9-81A0-776F8BDDEB15}" type="pres">
      <dgm:prSet presAssocID="{C8904065-0FB6-46D9-9190-69798C3C7B55}" presName="compositeB" presStyleCnt="0"/>
      <dgm:spPr/>
    </dgm:pt>
    <dgm:pt modelId="{0A172C12-0920-46CD-AD10-6C506BFBAD12}" type="pres">
      <dgm:prSet presAssocID="{C8904065-0FB6-46D9-9190-69798C3C7B55}" presName="textB" presStyleLbl="revTx" presStyleIdx="7" presStyleCnt="9">
        <dgm:presLayoutVars>
          <dgm:bulletEnabled val="1"/>
        </dgm:presLayoutVars>
      </dgm:prSet>
      <dgm:spPr/>
      <dgm:t>
        <a:bodyPr/>
        <a:lstStyle/>
        <a:p>
          <a:endParaRPr lang="cs-CZ"/>
        </a:p>
      </dgm:t>
    </dgm:pt>
    <dgm:pt modelId="{F16BE394-8962-4A61-A16F-361A8B6584C7}" type="pres">
      <dgm:prSet presAssocID="{C8904065-0FB6-46D9-9190-69798C3C7B55}" presName="circleB" presStyleLbl="node1" presStyleIdx="7" presStyleCnt="9"/>
      <dgm:spPr/>
    </dgm:pt>
    <dgm:pt modelId="{4911E05E-E2C2-4E25-B7F3-E35966097784}" type="pres">
      <dgm:prSet presAssocID="{C8904065-0FB6-46D9-9190-69798C3C7B55}" presName="spaceB" presStyleCnt="0"/>
      <dgm:spPr/>
    </dgm:pt>
    <dgm:pt modelId="{830906D9-1C4D-455F-8D9E-F299D3FFFCFF}" type="pres">
      <dgm:prSet presAssocID="{F493D48C-6DA2-4C89-A434-D40AEAEA8BC0}" presName="space" presStyleCnt="0"/>
      <dgm:spPr/>
    </dgm:pt>
    <dgm:pt modelId="{1DAEBAD3-4F68-4817-9994-FF115E2A3F0F}" type="pres">
      <dgm:prSet presAssocID="{592F90F1-926C-4BB7-B923-7F5DCDF1BD05}" presName="compositeA" presStyleCnt="0"/>
      <dgm:spPr/>
    </dgm:pt>
    <dgm:pt modelId="{69AF16A2-9B0A-4153-8C0B-F68A46A33EF5}" type="pres">
      <dgm:prSet presAssocID="{592F90F1-926C-4BB7-B923-7F5DCDF1BD05}" presName="textA" presStyleLbl="revTx" presStyleIdx="8" presStyleCnt="9">
        <dgm:presLayoutVars>
          <dgm:bulletEnabled val="1"/>
        </dgm:presLayoutVars>
      </dgm:prSet>
      <dgm:spPr/>
      <dgm:t>
        <a:bodyPr/>
        <a:lstStyle/>
        <a:p>
          <a:endParaRPr lang="cs-CZ"/>
        </a:p>
      </dgm:t>
    </dgm:pt>
    <dgm:pt modelId="{81E92099-5BD1-45EE-9A44-626F5718E1B8}" type="pres">
      <dgm:prSet presAssocID="{592F90F1-926C-4BB7-B923-7F5DCDF1BD05}" presName="circleA" presStyleLbl="node1" presStyleIdx="8" presStyleCnt="9"/>
      <dgm:spPr/>
    </dgm:pt>
    <dgm:pt modelId="{8885EB26-5538-4DC5-AFF6-FD7EFF30E9F6}" type="pres">
      <dgm:prSet presAssocID="{592F90F1-926C-4BB7-B923-7F5DCDF1BD05}" presName="spaceA" presStyleCnt="0"/>
      <dgm:spPr/>
    </dgm:pt>
  </dgm:ptLst>
  <dgm:cxnLst>
    <dgm:cxn modelId="{7073CF16-E39A-407F-B04F-E46467187FB9}" type="presOf" srcId="{592F90F1-926C-4BB7-B923-7F5DCDF1BD05}" destId="{69AF16A2-9B0A-4153-8C0B-F68A46A33EF5}" srcOrd="0" destOrd="0" presId="urn:microsoft.com/office/officeart/2005/8/layout/hProcess11"/>
    <dgm:cxn modelId="{F8B3CEDE-4E7B-4D7E-AD8F-780C805478E4}" srcId="{2BAEA4FC-5A4B-4035-A0F8-5F11685E470A}" destId="{E24D8841-62A8-43B8-A9FD-10BA510F95EB}" srcOrd="0" destOrd="0" parTransId="{F4EE2EFE-BCBE-48C2-8FF1-FE535946630C}" sibTransId="{4471DD9E-137A-4BC3-B6A0-3D4A92AEB9FE}"/>
    <dgm:cxn modelId="{521ADFCF-98F5-49AA-B083-F5C0465539DB}" srcId="{2BAEA4FC-5A4B-4035-A0F8-5F11685E470A}" destId="{592F90F1-926C-4BB7-B923-7F5DCDF1BD05}" srcOrd="8" destOrd="0" parTransId="{6462A8A8-D72D-47EB-AB84-4C3BDE581FC0}" sibTransId="{C5182AAC-C15D-40C5-9F6C-7EB5CA45BCF6}"/>
    <dgm:cxn modelId="{02705176-209A-458A-A9F1-71F9EF62BA3F}" srcId="{2BAEA4FC-5A4B-4035-A0F8-5F11685E470A}" destId="{D280C163-C296-4914-AE3F-B9AA6F25D0DA}" srcOrd="5" destOrd="0" parTransId="{38C98BB3-A6B1-4D83-9299-BC8CBC5C4441}" sibTransId="{7BE14CD2-F66C-4A7E-BD7C-52E2580FC792}"/>
    <dgm:cxn modelId="{E4EFDB5E-F653-46D9-A0F8-727B2198CDF1}" type="presOf" srcId="{C8904065-0FB6-46D9-9190-69798C3C7B55}" destId="{0A172C12-0920-46CD-AD10-6C506BFBAD12}" srcOrd="0" destOrd="0" presId="urn:microsoft.com/office/officeart/2005/8/layout/hProcess11"/>
    <dgm:cxn modelId="{0B75C6B1-E9FB-4818-90AD-0FE86562241B}" srcId="{2BAEA4FC-5A4B-4035-A0F8-5F11685E470A}" destId="{CA916952-055D-4EFC-92D3-6FDA21033470}" srcOrd="1" destOrd="0" parTransId="{F6A465BB-7D13-4E7D-99E1-1C46B0661EAC}" sibTransId="{B5C8FD83-2EC7-49F9-9B88-8EC86CF9F698}"/>
    <dgm:cxn modelId="{646A24F5-C0BD-47DA-9A6B-25C99AA7F229}" type="presOf" srcId="{E8BA206F-1BCF-4766-8CFF-67E91E519E00}" destId="{87718D79-D6A9-4E81-8963-363261D4FE50}" srcOrd="0" destOrd="0" presId="urn:microsoft.com/office/officeart/2005/8/layout/hProcess11"/>
    <dgm:cxn modelId="{5AB04A35-3C5D-48AC-BB16-4A8E328076A8}" srcId="{2BAEA4FC-5A4B-4035-A0F8-5F11685E470A}" destId="{5EDD3B53-ED6B-4F39-8AF9-B9247758C3C2}" srcOrd="6" destOrd="0" parTransId="{1CD58EB0-A8E5-44AE-92A3-F151FCADB6D0}" sibTransId="{8E5F6DDB-0507-4275-98CE-4B8E885449B1}"/>
    <dgm:cxn modelId="{9C567C61-E030-4AC8-835A-643ACAA04EB9}" srcId="{2BAEA4FC-5A4B-4035-A0F8-5F11685E470A}" destId="{E6BBD8BC-4CD7-44D9-B914-2C768D46EC1E}" srcOrd="3" destOrd="0" parTransId="{D164E532-C55F-49BE-9515-BD1830D35FF0}" sibTransId="{EAD65C50-37B6-4468-95D9-6276CA47C4EF}"/>
    <dgm:cxn modelId="{356D31D3-AA5D-49D3-88B8-5DAEE181B21F}" type="presOf" srcId="{CA916952-055D-4EFC-92D3-6FDA21033470}" destId="{A41EC62A-3308-47D0-8736-CE3CEF15BA99}" srcOrd="0" destOrd="0" presId="urn:microsoft.com/office/officeart/2005/8/layout/hProcess11"/>
    <dgm:cxn modelId="{55C351D3-CADE-4C99-B4C4-D6FFD9DB16C2}" srcId="{2BAEA4FC-5A4B-4035-A0F8-5F11685E470A}" destId="{C8C70877-305C-4E4D-8D80-F3261D2CFA39}" srcOrd="4" destOrd="0" parTransId="{80A1697B-5A15-4108-A39A-A5F2ADEE84F8}" sibTransId="{A3AEC537-AD15-4BE5-BC59-44F62C8EAFDE}"/>
    <dgm:cxn modelId="{6466B8E8-1921-4755-9AE1-FD2053B8D6AE}" srcId="{2BAEA4FC-5A4B-4035-A0F8-5F11685E470A}" destId="{C8904065-0FB6-46D9-9190-69798C3C7B55}" srcOrd="7" destOrd="0" parTransId="{41AD98E1-B699-4060-9BEF-1E324D2C84A5}" sibTransId="{F493D48C-6DA2-4C89-A434-D40AEAEA8BC0}"/>
    <dgm:cxn modelId="{4354FFD9-7965-4260-A941-B484D280E530}" type="presOf" srcId="{C8C70877-305C-4E4D-8D80-F3261D2CFA39}" destId="{D8AE015F-5B36-4318-A4EC-1A194AEAB6C8}" srcOrd="0" destOrd="0" presId="urn:microsoft.com/office/officeart/2005/8/layout/hProcess11"/>
    <dgm:cxn modelId="{D7A13369-B97E-41A0-9696-E46E8BA82C4A}" type="presOf" srcId="{5EDD3B53-ED6B-4F39-8AF9-B9247758C3C2}" destId="{409AD11B-132B-4FEB-AD81-29C4B24E5760}" srcOrd="0" destOrd="0" presId="urn:microsoft.com/office/officeart/2005/8/layout/hProcess11"/>
    <dgm:cxn modelId="{AF57510A-1A68-4B34-AFB8-9D8149E777FF}" type="presOf" srcId="{E6BBD8BC-4CD7-44D9-B914-2C768D46EC1E}" destId="{29156DB6-7F6F-41F0-BD19-A0FB135C49C7}" srcOrd="0" destOrd="0" presId="urn:microsoft.com/office/officeart/2005/8/layout/hProcess11"/>
    <dgm:cxn modelId="{C7F55CA0-9248-4359-BEE8-B5AEEC5F7083}" type="presOf" srcId="{D280C163-C296-4914-AE3F-B9AA6F25D0DA}" destId="{B779480C-C69F-4268-888E-131C85C5B2BA}" srcOrd="0" destOrd="0" presId="urn:microsoft.com/office/officeart/2005/8/layout/hProcess11"/>
    <dgm:cxn modelId="{102A155F-941F-49EF-99E3-E8766184EDFD}" srcId="{2BAEA4FC-5A4B-4035-A0F8-5F11685E470A}" destId="{E8BA206F-1BCF-4766-8CFF-67E91E519E00}" srcOrd="2" destOrd="0" parTransId="{D9E400D8-BEAD-4AC1-ABF9-B7248E77A391}" sibTransId="{E3B3DA0C-7962-41DE-9A67-9AC0993E64F3}"/>
    <dgm:cxn modelId="{BD280A39-12B5-4D3E-9D5D-95A052BEE02F}" type="presOf" srcId="{2BAEA4FC-5A4B-4035-A0F8-5F11685E470A}" destId="{16AC4E5E-BC50-40BA-8B34-26AC06B520CD}" srcOrd="0" destOrd="0" presId="urn:microsoft.com/office/officeart/2005/8/layout/hProcess11"/>
    <dgm:cxn modelId="{0A37D331-CB68-4540-B8CD-6C34D9C6F9FD}" type="presOf" srcId="{E24D8841-62A8-43B8-A9FD-10BA510F95EB}" destId="{FDF746F9-F8DA-4B10-AC18-41B0812EA969}" srcOrd="0" destOrd="0" presId="urn:microsoft.com/office/officeart/2005/8/layout/hProcess11"/>
    <dgm:cxn modelId="{8F0F7183-DA9A-437C-BF88-9E61F5180C31}" type="presParOf" srcId="{16AC4E5E-BC50-40BA-8B34-26AC06B520CD}" destId="{25FAE489-A459-4B05-9E8D-D535346F1992}" srcOrd="0" destOrd="0" presId="urn:microsoft.com/office/officeart/2005/8/layout/hProcess11"/>
    <dgm:cxn modelId="{067BDB9D-3B9D-4381-88A2-3D570F1A3121}" type="presParOf" srcId="{16AC4E5E-BC50-40BA-8B34-26AC06B520CD}" destId="{47EBD5B5-1862-4F08-A4D5-F951AB289959}" srcOrd="1" destOrd="0" presId="urn:microsoft.com/office/officeart/2005/8/layout/hProcess11"/>
    <dgm:cxn modelId="{925E0BDD-4D51-434C-9368-897B1C9E2743}" type="presParOf" srcId="{47EBD5B5-1862-4F08-A4D5-F951AB289959}" destId="{30584FD5-924A-4547-BF13-D430947C0B3C}" srcOrd="0" destOrd="0" presId="urn:microsoft.com/office/officeart/2005/8/layout/hProcess11"/>
    <dgm:cxn modelId="{63A85C51-1739-45C7-A7B5-3611A6666885}" type="presParOf" srcId="{30584FD5-924A-4547-BF13-D430947C0B3C}" destId="{FDF746F9-F8DA-4B10-AC18-41B0812EA969}" srcOrd="0" destOrd="0" presId="urn:microsoft.com/office/officeart/2005/8/layout/hProcess11"/>
    <dgm:cxn modelId="{D15E7587-C4AE-488F-A7B8-CC0A23CADE23}" type="presParOf" srcId="{30584FD5-924A-4547-BF13-D430947C0B3C}" destId="{0D7052B5-E759-4ADA-9C8C-2ABF2F40417A}" srcOrd="1" destOrd="0" presId="urn:microsoft.com/office/officeart/2005/8/layout/hProcess11"/>
    <dgm:cxn modelId="{C73A0957-0030-4026-9935-01A5BA74DBA5}" type="presParOf" srcId="{30584FD5-924A-4547-BF13-D430947C0B3C}" destId="{346D9237-86DC-409B-9A44-0C55C2023D2B}" srcOrd="2" destOrd="0" presId="urn:microsoft.com/office/officeart/2005/8/layout/hProcess11"/>
    <dgm:cxn modelId="{C80ECEE8-E073-44CD-AD5D-5401A0166387}" type="presParOf" srcId="{47EBD5B5-1862-4F08-A4D5-F951AB289959}" destId="{9D44C846-2A55-4EBA-ACDD-9156CB53292E}" srcOrd="1" destOrd="0" presId="urn:microsoft.com/office/officeart/2005/8/layout/hProcess11"/>
    <dgm:cxn modelId="{94F736CF-A5C7-423C-A20F-B4A8A831EEEA}" type="presParOf" srcId="{47EBD5B5-1862-4F08-A4D5-F951AB289959}" destId="{75EE5FCA-50DE-45A3-B81D-F70172699C39}" srcOrd="2" destOrd="0" presId="urn:microsoft.com/office/officeart/2005/8/layout/hProcess11"/>
    <dgm:cxn modelId="{628E5BAF-6EB3-4F6D-B18E-DE5ED6CAE472}" type="presParOf" srcId="{75EE5FCA-50DE-45A3-B81D-F70172699C39}" destId="{A41EC62A-3308-47D0-8736-CE3CEF15BA99}" srcOrd="0" destOrd="0" presId="urn:microsoft.com/office/officeart/2005/8/layout/hProcess11"/>
    <dgm:cxn modelId="{5403AA71-5C67-402E-9820-50BCCAB54AD9}" type="presParOf" srcId="{75EE5FCA-50DE-45A3-B81D-F70172699C39}" destId="{E3192228-FBD1-47E5-901A-E0D60287398E}" srcOrd="1" destOrd="0" presId="urn:microsoft.com/office/officeart/2005/8/layout/hProcess11"/>
    <dgm:cxn modelId="{3D22669B-B563-4841-82B5-8E7A9DD62523}" type="presParOf" srcId="{75EE5FCA-50DE-45A3-B81D-F70172699C39}" destId="{35271E28-1AE7-4D18-95E3-07B5EB41C9F1}" srcOrd="2" destOrd="0" presId="urn:microsoft.com/office/officeart/2005/8/layout/hProcess11"/>
    <dgm:cxn modelId="{1B708E44-9161-4E0A-807F-6A45DE3D78EA}" type="presParOf" srcId="{47EBD5B5-1862-4F08-A4D5-F951AB289959}" destId="{81FAAADA-0E7A-47B1-8F94-D294E4E6D0B6}" srcOrd="3" destOrd="0" presId="urn:microsoft.com/office/officeart/2005/8/layout/hProcess11"/>
    <dgm:cxn modelId="{C8B19EF2-91DE-40AE-A4B6-E8AF1CD5F904}" type="presParOf" srcId="{47EBD5B5-1862-4F08-A4D5-F951AB289959}" destId="{7BAA1CC6-C138-49AD-8CEE-B08DA87CC7E1}" srcOrd="4" destOrd="0" presId="urn:microsoft.com/office/officeart/2005/8/layout/hProcess11"/>
    <dgm:cxn modelId="{59A2D72E-7DF8-4530-A012-F5C278885D52}" type="presParOf" srcId="{7BAA1CC6-C138-49AD-8CEE-B08DA87CC7E1}" destId="{87718D79-D6A9-4E81-8963-363261D4FE50}" srcOrd="0" destOrd="0" presId="urn:microsoft.com/office/officeart/2005/8/layout/hProcess11"/>
    <dgm:cxn modelId="{5C87F65B-8FF9-44A7-ADA8-97F9E0DC8EBA}" type="presParOf" srcId="{7BAA1CC6-C138-49AD-8CEE-B08DA87CC7E1}" destId="{ED7B6CF0-DDA0-497A-BC62-0BFBDBDBE082}" srcOrd="1" destOrd="0" presId="urn:microsoft.com/office/officeart/2005/8/layout/hProcess11"/>
    <dgm:cxn modelId="{CDCB22DE-65BB-408E-8BBA-EB6B8694D201}" type="presParOf" srcId="{7BAA1CC6-C138-49AD-8CEE-B08DA87CC7E1}" destId="{CD8E9D80-3BA7-4FAC-B980-FC8916E8D3C0}" srcOrd="2" destOrd="0" presId="urn:microsoft.com/office/officeart/2005/8/layout/hProcess11"/>
    <dgm:cxn modelId="{3938DAF5-0567-4991-A82B-45029DF72DDD}" type="presParOf" srcId="{47EBD5B5-1862-4F08-A4D5-F951AB289959}" destId="{34EBCC83-823B-4D77-97E8-9AF1CFFCA03D}" srcOrd="5" destOrd="0" presId="urn:microsoft.com/office/officeart/2005/8/layout/hProcess11"/>
    <dgm:cxn modelId="{A6D22CF4-5EF9-4D2D-AAF6-A08FFD2580D8}" type="presParOf" srcId="{47EBD5B5-1862-4F08-A4D5-F951AB289959}" destId="{2AB1B294-2AAD-45B7-BD04-64AFC17A71DB}" srcOrd="6" destOrd="0" presId="urn:microsoft.com/office/officeart/2005/8/layout/hProcess11"/>
    <dgm:cxn modelId="{7F9A38D8-4638-4A7C-8EE4-5D1FCDFF42CF}" type="presParOf" srcId="{2AB1B294-2AAD-45B7-BD04-64AFC17A71DB}" destId="{29156DB6-7F6F-41F0-BD19-A0FB135C49C7}" srcOrd="0" destOrd="0" presId="urn:microsoft.com/office/officeart/2005/8/layout/hProcess11"/>
    <dgm:cxn modelId="{27CB6150-D21A-49D7-9DA1-C2979AE5D915}" type="presParOf" srcId="{2AB1B294-2AAD-45B7-BD04-64AFC17A71DB}" destId="{7D41A6A5-3A92-4441-9B7F-1F9906205EB0}" srcOrd="1" destOrd="0" presId="urn:microsoft.com/office/officeart/2005/8/layout/hProcess11"/>
    <dgm:cxn modelId="{8926C6C2-A8A3-416F-A94B-B5CA8B692B87}" type="presParOf" srcId="{2AB1B294-2AAD-45B7-BD04-64AFC17A71DB}" destId="{C8255315-0718-44F0-9D71-6A08EF36F326}" srcOrd="2" destOrd="0" presId="urn:microsoft.com/office/officeart/2005/8/layout/hProcess11"/>
    <dgm:cxn modelId="{579068DC-4D54-406D-A3D0-A32EE1A02883}" type="presParOf" srcId="{47EBD5B5-1862-4F08-A4D5-F951AB289959}" destId="{A88767B1-0F66-43A5-B6DC-69F0D12ABC89}" srcOrd="7" destOrd="0" presId="urn:microsoft.com/office/officeart/2005/8/layout/hProcess11"/>
    <dgm:cxn modelId="{B47AD1F4-2D94-451B-AFA6-E4BCB1780BDB}" type="presParOf" srcId="{47EBD5B5-1862-4F08-A4D5-F951AB289959}" destId="{3A603B3A-243A-4088-ABDE-7CD787375890}" srcOrd="8" destOrd="0" presId="urn:microsoft.com/office/officeart/2005/8/layout/hProcess11"/>
    <dgm:cxn modelId="{E5E38AF6-0495-4DBF-AC06-446924AFD33F}" type="presParOf" srcId="{3A603B3A-243A-4088-ABDE-7CD787375890}" destId="{D8AE015F-5B36-4318-A4EC-1A194AEAB6C8}" srcOrd="0" destOrd="0" presId="urn:microsoft.com/office/officeart/2005/8/layout/hProcess11"/>
    <dgm:cxn modelId="{3C023898-12B9-43D2-848C-5CEB9FA8EA82}" type="presParOf" srcId="{3A603B3A-243A-4088-ABDE-7CD787375890}" destId="{4D3E5356-9AEA-4AFE-8D16-D9D274A68A4D}" srcOrd="1" destOrd="0" presId="urn:microsoft.com/office/officeart/2005/8/layout/hProcess11"/>
    <dgm:cxn modelId="{52866DD2-4EA9-4514-B12E-C478BC11DEDA}" type="presParOf" srcId="{3A603B3A-243A-4088-ABDE-7CD787375890}" destId="{9759D691-E3AE-4857-87AC-78B16CADDE88}" srcOrd="2" destOrd="0" presId="urn:microsoft.com/office/officeart/2005/8/layout/hProcess11"/>
    <dgm:cxn modelId="{856B6065-C034-4497-B0AC-9D1D9BC2FBC6}" type="presParOf" srcId="{47EBD5B5-1862-4F08-A4D5-F951AB289959}" destId="{1E08AC9C-E6BC-4A42-A7D7-516AD8127F01}" srcOrd="9" destOrd="0" presId="urn:microsoft.com/office/officeart/2005/8/layout/hProcess11"/>
    <dgm:cxn modelId="{55562F96-F731-4DD3-868F-97DDE4EC033E}" type="presParOf" srcId="{47EBD5B5-1862-4F08-A4D5-F951AB289959}" destId="{A4F93270-3002-4844-A1C4-067892018B60}" srcOrd="10" destOrd="0" presId="urn:microsoft.com/office/officeart/2005/8/layout/hProcess11"/>
    <dgm:cxn modelId="{DEE3E647-28A8-44C2-B4E8-51A991A779DC}" type="presParOf" srcId="{A4F93270-3002-4844-A1C4-067892018B60}" destId="{B779480C-C69F-4268-888E-131C85C5B2BA}" srcOrd="0" destOrd="0" presId="urn:microsoft.com/office/officeart/2005/8/layout/hProcess11"/>
    <dgm:cxn modelId="{2B711BD9-A023-42B6-8785-F44907286CA3}" type="presParOf" srcId="{A4F93270-3002-4844-A1C4-067892018B60}" destId="{8043C58D-74CF-44D1-883A-8B2D98F7889C}" srcOrd="1" destOrd="0" presId="urn:microsoft.com/office/officeart/2005/8/layout/hProcess11"/>
    <dgm:cxn modelId="{A36E4011-FC7E-4E8B-8E14-B9921E931FBD}" type="presParOf" srcId="{A4F93270-3002-4844-A1C4-067892018B60}" destId="{EAADB2F4-33C9-4990-8395-FD6123975FFA}" srcOrd="2" destOrd="0" presId="urn:microsoft.com/office/officeart/2005/8/layout/hProcess11"/>
    <dgm:cxn modelId="{26D374D4-156B-4870-85DC-D0DE092E0E15}" type="presParOf" srcId="{47EBD5B5-1862-4F08-A4D5-F951AB289959}" destId="{EC876FD8-8561-4FDC-8C2D-E666FCB45316}" srcOrd="11" destOrd="0" presId="urn:microsoft.com/office/officeart/2005/8/layout/hProcess11"/>
    <dgm:cxn modelId="{A7E8CDBF-8474-4C82-99B1-E79720BCF09E}" type="presParOf" srcId="{47EBD5B5-1862-4F08-A4D5-F951AB289959}" destId="{211B2CD2-2F83-4FEF-A08D-72BD72AA5902}" srcOrd="12" destOrd="0" presId="urn:microsoft.com/office/officeart/2005/8/layout/hProcess11"/>
    <dgm:cxn modelId="{6AD94F3C-4D9D-4172-8EF3-89D378D16029}" type="presParOf" srcId="{211B2CD2-2F83-4FEF-A08D-72BD72AA5902}" destId="{409AD11B-132B-4FEB-AD81-29C4B24E5760}" srcOrd="0" destOrd="0" presId="urn:microsoft.com/office/officeart/2005/8/layout/hProcess11"/>
    <dgm:cxn modelId="{9CEB4376-9354-4908-830C-DF16C87B26BF}" type="presParOf" srcId="{211B2CD2-2F83-4FEF-A08D-72BD72AA5902}" destId="{97C6F303-C9BB-4695-8DC1-C6F69B597D41}" srcOrd="1" destOrd="0" presId="urn:microsoft.com/office/officeart/2005/8/layout/hProcess11"/>
    <dgm:cxn modelId="{722215D1-74D8-4EFA-A2CF-F04B37E761F8}" type="presParOf" srcId="{211B2CD2-2F83-4FEF-A08D-72BD72AA5902}" destId="{161FB7AE-C526-4BD4-B9B7-354DB467DA1A}" srcOrd="2" destOrd="0" presId="urn:microsoft.com/office/officeart/2005/8/layout/hProcess11"/>
    <dgm:cxn modelId="{7638FC1F-C0EB-4F3C-97B2-EE82BE07000A}" type="presParOf" srcId="{47EBD5B5-1862-4F08-A4D5-F951AB289959}" destId="{D333A910-3B85-4092-8058-D035317BB8B9}" srcOrd="13" destOrd="0" presId="urn:microsoft.com/office/officeart/2005/8/layout/hProcess11"/>
    <dgm:cxn modelId="{7726C483-E1BA-4013-A0B4-7093C6FBCBF3}" type="presParOf" srcId="{47EBD5B5-1862-4F08-A4D5-F951AB289959}" destId="{835B11E8-4131-45F9-81A0-776F8BDDEB15}" srcOrd="14" destOrd="0" presId="urn:microsoft.com/office/officeart/2005/8/layout/hProcess11"/>
    <dgm:cxn modelId="{2EE6CCE5-6BDD-47C2-8BB0-9298F6B350B2}" type="presParOf" srcId="{835B11E8-4131-45F9-81A0-776F8BDDEB15}" destId="{0A172C12-0920-46CD-AD10-6C506BFBAD12}" srcOrd="0" destOrd="0" presId="urn:microsoft.com/office/officeart/2005/8/layout/hProcess11"/>
    <dgm:cxn modelId="{C2519762-E22B-4BF7-A5C9-B23E7FA1FE92}" type="presParOf" srcId="{835B11E8-4131-45F9-81A0-776F8BDDEB15}" destId="{F16BE394-8962-4A61-A16F-361A8B6584C7}" srcOrd="1" destOrd="0" presId="urn:microsoft.com/office/officeart/2005/8/layout/hProcess11"/>
    <dgm:cxn modelId="{6D95CCA0-8AA1-4DF4-B9C9-806021D736A0}" type="presParOf" srcId="{835B11E8-4131-45F9-81A0-776F8BDDEB15}" destId="{4911E05E-E2C2-4E25-B7F3-E35966097784}" srcOrd="2" destOrd="0" presId="urn:microsoft.com/office/officeart/2005/8/layout/hProcess11"/>
    <dgm:cxn modelId="{A0C11741-11E3-431A-BF78-38BA81CD4E53}" type="presParOf" srcId="{47EBD5B5-1862-4F08-A4D5-F951AB289959}" destId="{830906D9-1C4D-455F-8D9E-F299D3FFFCFF}" srcOrd="15" destOrd="0" presId="urn:microsoft.com/office/officeart/2005/8/layout/hProcess11"/>
    <dgm:cxn modelId="{5F53E2AF-5D92-49D2-A015-7AD8A05A3E5A}" type="presParOf" srcId="{47EBD5B5-1862-4F08-A4D5-F951AB289959}" destId="{1DAEBAD3-4F68-4817-9994-FF115E2A3F0F}" srcOrd="16" destOrd="0" presId="urn:microsoft.com/office/officeart/2005/8/layout/hProcess11"/>
    <dgm:cxn modelId="{13F6D56C-9E0B-42B7-954A-2771A0D3D9F6}" type="presParOf" srcId="{1DAEBAD3-4F68-4817-9994-FF115E2A3F0F}" destId="{69AF16A2-9B0A-4153-8C0B-F68A46A33EF5}" srcOrd="0" destOrd="0" presId="urn:microsoft.com/office/officeart/2005/8/layout/hProcess11"/>
    <dgm:cxn modelId="{130CDCA3-C222-4F53-8257-ED92DBF9F457}" type="presParOf" srcId="{1DAEBAD3-4F68-4817-9994-FF115E2A3F0F}" destId="{81E92099-5BD1-45EE-9A44-626F5718E1B8}" srcOrd="1" destOrd="0" presId="urn:microsoft.com/office/officeart/2005/8/layout/hProcess11"/>
    <dgm:cxn modelId="{C8474CDE-A400-4E31-B7AA-B44CC8DA021C}" type="presParOf" srcId="{1DAEBAD3-4F68-4817-9994-FF115E2A3F0F}" destId="{8885EB26-5538-4DC5-AFF6-FD7EFF30E9F6}"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428E4-1644-4CE9-916E-ABD95C81535F}">
      <dsp:nvSpPr>
        <dsp:cNvPr id="0" name=""/>
        <dsp:cNvSpPr/>
      </dsp:nvSpPr>
      <dsp:spPr>
        <a:xfrm>
          <a:off x="0" y="1487206"/>
          <a:ext cx="5157352" cy="751343"/>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cs-CZ" sz="2400" kern="1200" dirty="0" err="1"/>
            <a:t>Afatinib</a:t>
          </a:r>
          <a:r>
            <a:rPr lang="cs-CZ" sz="2400" kern="1200" dirty="0"/>
            <a:t> 4/2016 – 7/2017</a:t>
          </a:r>
          <a:r>
            <a:rPr lang="cs-CZ" sz="1800" kern="1200" dirty="0"/>
            <a:t> (15 měsíců)</a:t>
          </a:r>
        </a:p>
      </dsp:txBody>
      <dsp:txXfrm>
        <a:off x="375672" y="1487206"/>
        <a:ext cx="4406009" cy="7513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C5C63-F7A3-4FF5-A099-32E438DD3531}">
      <dsp:nvSpPr>
        <dsp:cNvPr id="0" name=""/>
        <dsp:cNvSpPr/>
      </dsp:nvSpPr>
      <dsp:spPr>
        <a:xfrm>
          <a:off x="0" y="76099"/>
          <a:ext cx="3114165" cy="589656"/>
        </a:xfrm>
        <a:prstGeom prst="chevron">
          <a:avLst/>
        </a:prstGeom>
        <a:solidFill>
          <a:srgbClr val="7030A0"/>
        </a:solidFill>
        <a:ln w="25400" cap="flat" cmpd="sng" algn="ctr">
          <a:solidFill>
            <a:schemeClr val="lt1">
              <a:hueOff val="0"/>
              <a:satOff val="0"/>
              <a:lumOff val="0"/>
              <a:alphaOff val="0"/>
            </a:schemeClr>
          </a:solidFill>
          <a:prstDash val="solid"/>
        </a:ln>
        <a:effectLst>
          <a:outerShdw blurRad="50800" dist="50800" dir="5400000" algn="ctr" rotWithShape="0">
            <a:schemeClr val="accent3"/>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endParaRPr lang="cs-CZ" sz="1800" kern="1200" dirty="0"/>
        </a:p>
        <a:p>
          <a:pPr lvl="0" algn="ctr" defTabSz="800100">
            <a:lnSpc>
              <a:spcPct val="90000"/>
            </a:lnSpc>
            <a:spcBef>
              <a:spcPct val="0"/>
            </a:spcBef>
            <a:spcAft>
              <a:spcPct val="35000"/>
            </a:spcAft>
          </a:pPr>
          <a:r>
            <a:rPr lang="cs-CZ" sz="1800" kern="1200" dirty="0" err="1"/>
            <a:t>Osimertinib</a:t>
          </a:r>
          <a:r>
            <a:rPr lang="cs-CZ" sz="1800" kern="1200" dirty="0"/>
            <a:t> 8/2017 – 4/2018</a:t>
          </a:r>
        </a:p>
        <a:p>
          <a:pPr lvl="0" algn="ctr" defTabSz="800100">
            <a:lnSpc>
              <a:spcPct val="90000"/>
            </a:lnSpc>
            <a:spcBef>
              <a:spcPct val="0"/>
            </a:spcBef>
            <a:spcAft>
              <a:spcPct val="35000"/>
            </a:spcAft>
          </a:pPr>
          <a:endParaRPr lang="cs-CZ" sz="900" kern="1200" dirty="0"/>
        </a:p>
      </dsp:txBody>
      <dsp:txXfrm>
        <a:off x="294828" y="76099"/>
        <a:ext cx="2524509" cy="5896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FAE489-A459-4B05-9E8D-D535346F1992}">
      <dsp:nvSpPr>
        <dsp:cNvPr id="0" name=""/>
        <dsp:cNvSpPr/>
      </dsp:nvSpPr>
      <dsp:spPr>
        <a:xfrm>
          <a:off x="0" y="1360646"/>
          <a:ext cx="7354887" cy="1814194"/>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F746F9-F8DA-4B10-AC18-41B0812EA969}">
      <dsp:nvSpPr>
        <dsp:cNvPr id="0" name=""/>
        <dsp:cNvSpPr/>
      </dsp:nvSpPr>
      <dsp:spPr>
        <a:xfrm>
          <a:off x="1858" y="0"/>
          <a:ext cx="703795" cy="1814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85344" tIns="85344" rIns="85344" bIns="85344" numCol="1" spcCol="1270" anchor="ctr" anchorCtr="1">
          <a:noAutofit/>
          <a:scene3d>
            <a:camera prst="orthographicFront">
              <a:rot lat="0" lon="1800000" rev="0"/>
            </a:camera>
            <a:lightRig rig="threePt" dir="t"/>
          </a:scene3d>
        </a:bodyPr>
        <a:lstStyle/>
        <a:p>
          <a:pPr lvl="0" algn="ctr" defTabSz="533400">
            <a:lnSpc>
              <a:spcPct val="90000"/>
            </a:lnSpc>
            <a:spcBef>
              <a:spcPct val="0"/>
            </a:spcBef>
            <a:spcAft>
              <a:spcPct val="35000"/>
            </a:spcAft>
          </a:pPr>
          <a:r>
            <a:rPr lang="cs-CZ" sz="1200" b="1" kern="1200" dirty="0"/>
            <a:t>1/2016 počátek potíží</a:t>
          </a:r>
        </a:p>
      </dsp:txBody>
      <dsp:txXfrm>
        <a:off x="1858" y="0"/>
        <a:ext cx="703795" cy="1814194"/>
      </dsp:txXfrm>
    </dsp:sp>
    <dsp:sp modelId="{0D7052B5-E759-4ADA-9C8C-2ABF2F40417A}">
      <dsp:nvSpPr>
        <dsp:cNvPr id="0" name=""/>
        <dsp:cNvSpPr/>
      </dsp:nvSpPr>
      <dsp:spPr>
        <a:xfrm>
          <a:off x="126982" y="2040969"/>
          <a:ext cx="453548" cy="45354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1EC62A-3308-47D0-8736-CE3CEF15BA99}">
      <dsp:nvSpPr>
        <dsp:cNvPr id="0" name=""/>
        <dsp:cNvSpPr/>
      </dsp:nvSpPr>
      <dsp:spPr>
        <a:xfrm>
          <a:off x="740844" y="2721292"/>
          <a:ext cx="703795" cy="1814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85344" tIns="85344" rIns="85344" bIns="85344" numCol="1" spcCol="1270" anchor="ctr" anchorCtr="1">
          <a:noAutofit/>
          <a:scene3d>
            <a:camera prst="orthographicFront">
              <a:rot lat="0" lon="1800000" rev="0"/>
            </a:camera>
            <a:lightRig rig="threePt" dir="t"/>
          </a:scene3d>
        </a:bodyPr>
        <a:lstStyle/>
        <a:p>
          <a:pPr lvl="0" algn="ctr" defTabSz="533400">
            <a:lnSpc>
              <a:spcPct val="90000"/>
            </a:lnSpc>
            <a:spcBef>
              <a:spcPct val="0"/>
            </a:spcBef>
            <a:spcAft>
              <a:spcPct val="35000"/>
            </a:spcAft>
          </a:pPr>
          <a:r>
            <a:rPr lang="cs-CZ" sz="1200" b="1" kern="1200" dirty="0"/>
            <a:t>3/2016 </a:t>
          </a:r>
          <a:r>
            <a:rPr lang="cs-CZ" sz="1200" b="1" kern="1200" dirty="0" err="1"/>
            <a:t>Mukoepidermoidní</a:t>
          </a:r>
          <a:r>
            <a:rPr lang="cs-CZ" sz="1200" b="1" kern="1200" dirty="0"/>
            <a:t> karcinom, IV klin. stadium</a:t>
          </a:r>
        </a:p>
      </dsp:txBody>
      <dsp:txXfrm>
        <a:off x="740844" y="2721292"/>
        <a:ext cx="703795" cy="1814194"/>
      </dsp:txXfrm>
    </dsp:sp>
    <dsp:sp modelId="{E3192228-FBD1-47E5-901A-E0D60287398E}">
      <dsp:nvSpPr>
        <dsp:cNvPr id="0" name=""/>
        <dsp:cNvSpPr/>
      </dsp:nvSpPr>
      <dsp:spPr>
        <a:xfrm>
          <a:off x="865967" y="2040969"/>
          <a:ext cx="453548" cy="45354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718D79-D6A9-4E81-8963-363261D4FE50}">
      <dsp:nvSpPr>
        <dsp:cNvPr id="0" name=""/>
        <dsp:cNvSpPr/>
      </dsp:nvSpPr>
      <dsp:spPr>
        <a:xfrm>
          <a:off x="1479829" y="0"/>
          <a:ext cx="703795" cy="1814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85344" tIns="85344" rIns="85344" bIns="85344" numCol="1" spcCol="1270" anchor="ctr" anchorCtr="1">
          <a:noAutofit/>
          <a:scene3d>
            <a:camera prst="orthographicFront">
              <a:rot lat="0" lon="1800000" rev="0"/>
            </a:camera>
            <a:lightRig rig="threePt" dir="t"/>
          </a:scene3d>
        </a:bodyPr>
        <a:lstStyle/>
        <a:p>
          <a:pPr lvl="0" algn="ctr" defTabSz="533400">
            <a:lnSpc>
              <a:spcPct val="90000"/>
            </a:lnSpc>
            <a:spcBef>
              <a:spcPct val="0"/>
            </a:spcBef>
            <a:spcAft>
              <a:spcPct val="35000"/>
            </a:spcAft>
          </a:pPr>
          <a:r>
            <a:rPr lang="cs-CZ" sz="1200" b="1" kern="1200" dirty="0"/>
            <a:t>3-5/2016 souběžná chemoterapie </a:t>
          </a:r>
          <a:r>
            <a:rPr lang="cs-CZ" sz="1200" b="1" kern="1200" dirty="0" err="1"/>
            <a:t>cisplatina+vinorelbin</a:t>
          </a:r>
          <a:r>
            <a:rPr lang="cs-CZ" sz="1200" b="1" kern="1200" dirty="0"/>
            <a:t> a radioterapie hrudníku v dávce 52 </a:t>
          </a:r>
          <a:r>
            <a:rPr lang="cs-CZ" sz="1200" b="1" kern="1200" dirty="0" err="1"/>
            <a:t>Gy</a:t>
          </a:r>
          <a:endParaRPr lang="cs-CZ" sz="1200" b="1" kern="1200" dirty="0"/>
        </a:p>
      </dsp:txBody>
      <dsp:txXfrm>
        <a:off x="1479829" y="0"/>
        <a:ext cx="703795" cy="1814194"/>
      </dsp:txXfrm>
    </dsp:sp>
    <dsp:sp modelId="{ED7B6CF0-DDA0-497A-BC62-0BFBDBDBE082}">
      <dsp:nvSpPr>
        <dsp:cNvPr id="0" name=""/>
        <dsp:cNvSpPr/>
      </dsp:nvSpPr>
      <dsp:spPr>
        <a:xfrm>
          <a:off x="1604953" y="2040969"/>
          <a:ext cx="453548" cy="45354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156DB6-7F6F-41F0-BD19-A0FB135C49C7}">
      <dsp:nvSpPr>
        <dsp:cNvPr id="0" name=""/>
        <dsp:cNvSpPr/>
      </dsp:nvSpPr>
      <dsp:spPr>
        <a:xfrm>
          <a:off x="2218815" y="2721292"/>
          <a:ext cx="703795" cy="1814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85344" tIns="85344" rIns="85344" bIns="85344" numCol="1" spcCol="1270" anchor="ctr" anchorCtr="1">
          <a:noAutofit/>
          <a:scene3d>
            <a:camera prst="orthographicFront">
              <a:rot lat="0" lon="1800000" rev="0"/>
            </a:camera>
            <a:lightRig rig="threePt" dir="t"/>
          </a:scene3d>
        </a:bodyPr>
        <a:lstStyle/>
        <a:p>
          <a:pPr lvl="0" algn="ctr" defTabSz="533400">
            <a:lnSpc>
              <a:spcPct val="90000"/>
            </a:lnSpc>
            <a:spcBef>
              <a:spcPct val="0"/>
            </a:spcBef>
            <a:spcAft>
              <a:spcPct val="35000"/>
            </a:spcAft>
          </a:pPr>
          <a:r>
            <a:rPr lang="cs-CZ" sz="1200" b="1" kern="1200" dirty="0"/>
            <a:t>6/2016 efekt výrazná PR</a:t>
          </a:r>
        </a:p>
      </dsp:txBody>
      <dsp:txXfrm>
        <a:off x="2218815" y="2721292"/>
        <a:ext cx="703795" cy="1814194"/>
      </dsp:txXfrm>
    </dsp:sp>
    <dsp:sp modelId="{7D41A6A5-3A92-4441-9B7F-1F9906205EB0}">
      <dsp:nvSpPr>
        <dsp:cNvPr id="0" name=""/>
        <dsp:cNvSpPr/>
      </dsp:nvSpPr>
      <dsp:spPr>
        <a:xfrm>
          <a:off x="2343939" y="2040969"/>
          <a:ext cx="453548" cy="45354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AE015F-5B36-4318-A4EC-1A194AEAB6C8}">
      <dsp:nvSpPr>
        <dsp:cNvPr id="0" name=""/>
        <dsp:cNvSpPr/>
      </dsp:nvSpPr>
      <dsp:spPr>
        <a:xfrm>
          <a:off x="2957801" y="0"/>
          <a:ext cx="703795" cy="1814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85344" tIns="85344" rIns="85344" bIns="85344" numCol="1" spcCol="1270" anchor="ctr" anchorCtr="1">
          <a:noAutofit/>
          <a:scene3d>
            <a:camera prst="orthographicFront">
              <a:rot lat="0" lon="1800000" rev="0"/>
            </a:camera>
            <a:lightRig rig="threePt" dir="t"/>
          </a:scene3d>
        </a:bodyPr>
        <a:lstStyle/>
        <a:p>
          <a:pPr lvl="0" algn="ctr" defTabSz="533400">
            <a:lnSpc>
              <a:spcPct val="90000"/>
            </a:lnSpc>
            <a:spcBef>
              <a:spcPct val="0"/>
            </a:spcBef>
            <a:spcAft>
              <a:spcPct val="35000"/>
            </a:spcAft>
          </a:pPr>
          <a:r>
            <a:rPr lang="cs-CZ" sz="1200" b="1" kern="1200" dirty="0"/>
            <a:t>6-9/2016 </a:t>
          </a:r>
          <a:r>
            <a:rPr lang="cs-CZ" sz="1200" b="1" kern="1200" dirty="0" err="1"/>
            <a:t>maintenance</a:t>
          </a:r>
          <a:r>
            <a:rPr lang="cs-CZ" sz="1200" b="1" kern="1200" dirty="0"/>
            <a:t> </a:t>
          </a:r>
          <a:r>
            <a:rPr lang="cs-CZ" sz="1200" b="1" kern="1200" dirty="0" err="1"/>
            <a:t>vinorelbin</a:t>
          </a:r>
          <a:endParaRPr lang="cs-CZ" sz="1200" b="1" kern="1200" dirty="0"/>
        </a:p>
      </dsp:txBody>
      <dsp:txXfrm>
        <a:off x="2957801" y="0"/>
        <a:ext cx="703795" cy="1814194"/>
      </dsp:txXfrm>
    </dsp:sp>
    <dsp:sp modelId="{4D3E5356-9AEA-4AFE-8D16-D9D274A68A4D}">
      <dsp:nvSpPr>
        <dsp:cNvPr id="0" name=""/>
        <dsp:cNvSpPr/>
      </dsp:nvSpPr>
      <dsp:spPr>
        <a:xfrm>
          <a:off x="3082924" y="2040969"/>
          <a:ext cx="453548" cy="453548"/>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79480C-C69F-4268-888E-131C85C5B2BA}">
      <dsp:nvSpPr>
        <dsp:cNvPr id="0" name=""/>
        <dsp:cNvSpPr/>
      </dsp:nvSpPr>
      <dsp:spPr>
        <a:xfrm>
          <a:off x="3696786" y="2721292"/>
          <a:ext cx="703795" cy="1814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85344" tIns="85344" rIns="85344" bIns="85344" numCol="1" spcCol="1270" anchor="ctr" anchorCtr="1">
          <a:noAutofit/>
          <a:scene3d>
            <a:camera prst="orthographicFront">
              <a:rot lat="0" lon="1800000" rev="0"/>
            </a:camera>
            <a:lightRig rig="threePt" dir="t"/>
          </a:scene3d>
        </a:bodyPr>
        <a:lstStyle/>
        <a:p>
          <a:pPr lvl="0" algn="ctr" defTabSz="533400">
            <a:lnSpc>
              <a:spcPct val="90000"/>
            </a:lnSpc>
            <a:spcBef>
              <a:spcPct val="0"/>
            </a:spcBef>
            <a:spcAft>
              <a:spcPct val="35000"/>
            </a:spcAft>
          </a:pPr>
          <a:r>
            <a:rPr lang="cs-CZ" sz="1200" b="1" kern="1200" dirty="0"/>
            <a:t>10/2016 </a:t>
          </a:r>
          <a:r>
            <a:rPr lang="cs-CZ" sz="1200" b="1" kern="1200" dirty="0" err="1"/>
            <a:t>Suicidiální</a:t>
          </a:r>
          <a:r>
            <a:rPr lang="cs-CZ" sz="1200" b="1" kern="1200" dirty="0"/>
            <a:t> pokus, resuscitace, amputace levé nohy</a:t>
          </a:r>
        </a:p>
      </dsp:txBody>
      <dsp:txXfrm>
        <a:off x="3696786" y="2721292"/>
        <a:ext cx="703795" cy="1814194"/>
      </dsp:txXfrm>
    </dsp:sp>
    <dsp:sp modelId="{8043C58D-74CF-44D1-883A-8B2D98F7889C}">
      <dsp:nvSpPr>
        <dsp:cNvPr id="0" name=""/>
        <dsp:cNvSpPr/>
      </dsp:nvSpPr>
      <dsp:spPr>
        <a:xfrm>
          <a:off x="3821910" y="2040969"/>
          <a:ext cx="453548" cy="45354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9AD11B-132B-4FEB-AD81-29C4B24E5760}">
      <dsp:nvSpPr>
        <dsp:cNvPr id="0" name=""/>
        <dsp:cNvSpPr/>
      </dsp:nvSpPr>
      <dsp:spPr>
        <a:xfrm>
          <a:off x="4435772" y="0"/>
          <a:ext cx="703795" cy="1814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85344" tIns="85344" rIns="85344" bIns="85344" numCol="1" spcCol="1270" anchor="ctr" anchorCtr="1">
          <a:noAutofit/>
          <a:scene3d>
            <a:camera prst="orthographicFront">
              <a:rot lat="0" lon="1800000" rev="0"/>
            </a:camera>
            <a:lightRig rig="threePt" dir="t"/>
          </a:scene3d>
        </a:bodyPr>
        <a:lstStyle/>
        <a:p>
          <a:pPr lvl="0" algn="ctr" defTabSz="533400">
            <a:lnSpc>
              <a:spcPct val="90000"/>
            </a:lnSpc>
            <a:spcBef>
              <a:spcPct val="0"/>
            </a:spcBef>
            <a:spcAft>
              <a:spcPct val="35000"/>
            </a:spcAft>
          </a:pPr>
          <a:r>
            <a:rPr lang="cs-CZ" sz="1200" b="1" kern="1200" dirty="0"/>
            <a:t>12/2016 progrese v hrudníku dle CT a bronchoskopie</a:t>
          </a:r>
        </a:p>
      </dsp:txBody>
      <dsp:txXfrm>
        <a:off x="4435772" y="0"/>
        <a:ext cx="703795" cy="1814194"/>
      </dsp:txXfrm>
    </dsp:sp>
    <dsp:sp modelId="{97C6F303-C9BB-4695-8DC1-C6F69B597D41}">
      <dsp:nvSpPr>
        <dsp:cNvPr id="0" name=""/>
        <dsp:cNvSpPr/>
      </dsp:nvSpPr>
      <dsp:spPr>
        <a:xfrm>
          <a:off x="4560896" y="2040969"/>
          <a:ext cx="453548" cy="45354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172C12-0920-46CD-AD10-6C506BFBAD12}">
      <dsp:nvSpPr>
        <dsp:cNvPr id="0" name=""/>
        <dsp:cNvSpPr/>
      </dsp:nvSpPr>
      <dsp:spPr>
        <a:xfrm>
          <a:off x="5174758" y="2721292"/>
          <a:ext cx="703795" cy="1814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92456" tIns="92456" rIns="92456" bIns="92456" numCol="1" spcCol="1270" anchor="ctr" anchorCtr="1">
          <a:noAutofit/>
          <a:scene3d>
            <a:camera prst="orthographicFront">
              <a:rot lat="0" lon="1800000" rev="0"/>
            </a:camera>
            <a:lightRig rig="threePt" dir="t"/>
          </a:scene3d>
        </a:bodyPr>
        <a:lstStyle/>
        <a:p>
          <a:pPr lvl="0" algn="ctr" defTabSz="577850">
            <a:lnSpc>
              <a:spcPct val="90000"/>
            </a:lnSpc>
            <a:spcBef>
              <a:spcPct val="0"/>
            </a:spcBef>
            <a:spcAft>
              <a:spcPct val="35000"/>
            </a:spcAft>
          </a:pPr>
          <a:r>
            <a:rPr lang="cs-CZ" sz="1300" b="1" kern="1200" dirty="0"/>
            <a:t>1/2017 – chemoterapie II. linie </a:t>
          </a:r>
          <a:r>
            <a:rPr lang="cs-CZ" sz="1300" b="1" kern="1200" dirty="0" err="1"/>
            <a:t>docetaxelem</a:t>
          </a:r>
          <a:endParaRPr lang="cs-CZ" sz="1300" kern="1200" dirty="0"/>
        </a:p>
      </dsp:txBody>
      <dsp:txXfrm>
        <a:off x="5174758" y="2721292"/>
        <a:ext cx="703795" cy="1814194"/>
      </dsp:txXfrm>
    </dsp:sp>
    <dsp:sp modelId="{F16BE394-8962-4A61-A16F-361A8B6584C7}">
      <dsp:nvSpPr>
        <dsp:cNvPr id="0" name=""/>
        <dsp:cNvSpPr/>
      </dsp:nvSpPr>
      <dsp:spPr>
        <a:xfrm>
          <a:off x="5299881" y="2040969"/>
          <a:ext cx="453548" cy="45354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AF16A2-9B0A-4153-8C0B-F68A46A33EF5}">
      <dsp:nvSpPr>
        <dsp:cNvPr id="0" name=""/>
        <dsp:cNvSpPr/>
      </dsp:nvSpPr>
      <dsp:spPr>
        <a:xfrm>
          <a:off x="5913743" y="0"/>
          <a:ext cx="703795" cy="1814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85344" tIns="85344" rIns="85344" bIns="85344" numCol="1" spcCol="1270" anchor="ctr" anchorCtr="1">
          <a:noAutofit/>
          <a:scene3d>
            <a:camera prst="orthographicFront">
              <a:rot lat="0" lon="1800000" rev="0"/>
            </a:camera>
            <a:lightRig rig="threePt" dir="t"/>
          </a:scene3d>
        </a:bodyPr>
        <a:lstStyle/>
        <a:p>
          <a:pPr lvl="0" algn="ctr" defTabSz="533400">
            <a:lnSpc>
              <a:spcPct val="90000"/>
            </a:lnSpc>
            <a:spcBef>
              <a:spcPct val="0"/>
            </a:spcBef>
            <a:spcAft>
              <a:spcPct val="35000"/>
            </a:spcAft>
          </a:pPr>
          <a:r>
            <a:rPr lang="cs-CZ" sz="1200" b="1" kern="1200" dirty="0"/>
            <a:t>2/2017 – progrese, febrilní </a:t>
          </a:r>
          <a:r>
            <a:rPr lang="cs-CZ" sz="1200" b="1" kern="1200" dirty="0" err="1"/>
            <a:t>neutropenie</a:t>
          </a:r>
          <a:r>
            <a:rPr lang="cs-CZ" sz="1200" b="1" kern="1200" dirty="0"/>
            <a:t>, úmrtí</a:t>
          </a:r>
        </a:p>
      </dsp:txBody>
      <dsp:txXfrm>
        <a:off x="5913743" y="0"/>
        <a:ext cx="703795" cy="1814194"/>
      </dsp:txXfrm>
    </dsp:sp>
    <dsp:sp modelId="{81E92099-5BD1-45EE-9A44-626F5718E1B8}">
      <dsp:nvSpPr>
        <dsp:cNvPr id="0" name=""/>
        <dsp:cNvSpPr/>
      </dsp:nvSpPr>
      <dsp:spPr>
        <a:xfrm>
          <a:off x="6038867" y="2040969"/>
          <a:ext cx="453548" cy="45354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65257C-0CD4-4209-B8D5-EA26C673C6DF}" type="datetimeFigureOut">
              <a:rPr lang="cs-CZ" smtClean="0"/>
              <a:t>07.05.2020</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9E08F3-9747-4147-8CF7-D60BB7DF4E15}" type="slidenum">
              <a:rPr lang="cs-CZ" smtClean="0"/>
              <a:t>‹#›</a:t>
            </a:fld>
            <a:endParaRPr lang="cs-CZ"/>
          </a:p>
        </p:txBody>
      </p:sp>
    </p:spTree>
    <p:extLst>
      <p:ext uri="{BB962C8B-B14F-4D97-AF65-F5344CB8AC3E}">
        <p14:creationId xmlns:p14="http://schemas.microsoft.com/office/powerpoint/2010/main" val="1964663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7" name="Shape 10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dirty="0"/>
          </a:p>
        </p:txBody>
      </p:sp>
      <p:sp>
        <p:nvSpPr>
          <p:cNvPr id="108" name="Shape 10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r>
              <a:rPr kumimoji="0" lang="cs-CZ" sz="1800" b="0" i="0" u="none" strike="noStrike" kern="0" cap="none" spc="0" normalizeH="0" baseline="0" noProof="0">
                <a:ln>
                  <a:noFill/>
                </a:ln>
                <a:solidFill>
                  <a:sysClr val="windowText" lastClr="000000"/>
                </a:solidFill>
                <a:effectLst/>
                <a:uLnTx/>
                <a:uFillTx/>
              </a:rPr>
              <a:t> </a:t>
            </a:r>
          </a:p>
        </p:txBody>
      </p:sp>
    </p:spTree>
    <p:extLst>
      <p:ext uri="{BB962C8B-B14F-4D97-AF65-F5344CB8AC3E}">
        <p14:creationId xmlns:p14="http://schemas.microsoft.com/office/powerpoint/2010/main" val="750092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Regrese </a:t>
            </a:r>
            <a:r>
              <a:rPr lang="cs-CZ" dirty="0"/>
              <a:t>plicního tumoru,  pleurálních </a:t>
            </a:r>
            <a:r>
              <a:rPr lang="cs-CZ" dirty="0" err="1"/>
              <a:t>nodularit</a:t>
            </a:r>
            <a:r>
              <a:rPr lang="cs-CZ" dirty="0"/>
              <a:t> i výpotku.</a:t>
            </a:r>
          </a:p>
        </p:txBody>
      </p:sp>
      <p:sp>
        <p:nvSpPr>
          <p:cNvPr id="4" name="Zástupný symbol pro číslo snímku 3"/>
          <p:cNvSpPr>
            <a:spLocks noGrp="1"/>
          </p:cNvSpPr>
          <p:nvPr>
            <p:ph type="sldNum" sz="quarter" idx="10"/>
          </p:nvPr>
        </p:nvSpPr>
        <p:spPr/>
        <p:txBody>
          <a:bodyPr/>
          <a:lstStyle/>
          <a:p>
            <a:fld id="{659E08F3-9747-4147-8CF7-D60BB7DF4E15}" type="slidenum">
              <a:rPr lang="cs-CZ" smtClean="0"/>
              <a:t>11</a:t>
            </a:fld>
            <a:endParaRPr lang="cs-CZ"/>
          </a:p>
        </p:txBody>
      </p:sp>
    </p:spTree>
    <p:extLst>
      <p:ext uri="{BB962C8B-B14F-4D97-AF65-F5344CB8AC3E}">
        <p14:creationId xmlns:p14="http://schemas.microsoft.com/office/powerpoint/2010/main" val="4077534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Zástupný symbol pro obrázek snímku 1"/>
          <p:cNvSpPr>
            <a:spLocks noGrp="1" noRot="1" noChangeAspect="1" noTextEdit="1"/>
          </p:cNvSpPr>
          <p:nvPr>
            <p:ph type="sldImg"/>
          </p:nvPr>
        </p:nvSpPr>
        <p:spPr>
          <a:ln/>
        </p:spPr>
      </p:sp>
      <p:sp>
        <p:nvSpPr>
          <p:cNvPr id="21094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
        <p:nvSpPr>
          <p:cNvPr id="210948"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fld id="{C0694549-78C8-4850-A133-5C0176B64563}" type="slidenum">
              <a:rPr lang="cs-CZ" altLang="cs-CZ" sz="1200" smtClean="0">
                <a:latin typeface="Times New Roman" pitchFamily="18" charset="0"/>
              </a:rPr>
              <a:pPr/>
              <a:t>18</a:t>
            </a:fld>
            <a:endParaRPr lang="cs-CZ" altLang="cs-CZ" sz="1200">
              <a:latin typeface="Times New Roman" pitchFamily="18" charset="0"/>
            </a:endParaRPr>
          </a:p>
        </p:txBody>
      </p:sp>
    </p:spTree>
    <p:extLst>
      <p:ext uri="{BB962C8B-B14F-4D97-AF65-F5344CB8AC3E}">
        <p14:creationId xmlns:p14="http://schemas.microsoft.com/office/powerpoint/2010/main" val="4293751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Zástupný symbol pro obrázek snímku 1"/>
          <p:cNvSpPr>
            <a:spLocks noGrp="1" noRot="1" noChangeAspect="1" noTextEdit="1"/>
          </p:cNvSpPr>
          <p:nvPr>
            <p:ph type="sldImg"/>
          </p:nvPr>
        </p:nvSpPr>
        <p:spPr>
          <a:ln/>
        </p:spPr>
      </p:sp>
      <p:sp>
        <p:nvSpPr>
          <p:cNvPr id="211971"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
        <p:nvSpPr>
          <p:cNvPr id="211972"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fld id="{84B08FBE-972E-403A-9C4D-133E196BA1E5}" type="slidenum">
              <a:rPr lang="cs-CZ" altLang="cs-CZ" sz="1200" smtClean="0">
                <a:latin typeface="Times New Roman" pitchFamily="18" charset="0"/>
              </a:rPr>
              <a:pPr/>
              <a:t>19</a:t>
            </a:fld>
            <a:endParaRPr lang="cs-CZ" altLang="cs-CZ" sz="1200">
              <a:latin typeface="Times New Roman" pitchFamily="18" charset="0"/>
            </a:endParaRPr>
          </a:p>
        </p:txBody>
      </p:sp>
    </p:spTree>
    <p:extLst>
      <p:ext uri="{BB962C8B-B14F-4D97-AF65-F5344CB8AC3E}">
        <p14:creationId xmlns:p14="http://schemas.microsoft.com/office/powerpoint/2010/main" val="458235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Zástupný symbol pro obrázek snímku 1"/>
          <p:cNvSpPr>
            <a:spLocks noGrp="1" noRot="1" noChangeAspect="1" noTextEdit="1"/>
          </p:cNvSpPr>
          <p:nvPr>
            <p:ph type="sldImg"/>
          </p:nvPr>
        </p:nvSpPr>
        <p:spPr>
          <a:ln/>
        </p:spPr>
      </p:sp>
      <p:sp>
        <p:nvSpPr>
          <p:cNvPr id="21299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
        <p:nvSpPr>
          <p:cNvPr id="21299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fld id="{DF2D87BE-1A85-4498-AB6F-71C845C4A353}" type="slidenum">
              <a:rPr lang="cs-CZ" altLang="cs-CZ" sz="1200" smtClean="0">
                <a:latin typeface="Times New Roman" pitchFamily="18" charset="0"/>
              </a:rPr>
              <a:pPr/>
              <a:t>20</a:t>
            </a:fld>
            <a:endParaRPr lang="cs-CZ" altLang="cs-CZ" sz="1200">
              <a:latin typeface="Times New Roman" pitchFamily="18" charset="0"/>
            </a:endParaRPr>
          </a:p>
        </p:txBody>
      </p:sp>
    </p:spTree>
    <p:extLst>
      <p:ext uri="{BB962C8B-B14F-4D97-AF65-F5344CB8AC3E}">
        <p14:creationId xmlns:p14="http://schemas.microsoft.com/office/powerpoint/2010/main" val="1653003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Zástupný symbol pro obrázek snímku 1"/>
          <p:cNvSpPr>
            <a:spLocks noGrp="1" noRot="1" noChangeAspect="1" noTextEdit="1"/>
          </p:cNvSpPr>
          <p:nvPr>
            <p:ph type="sldImg"/>
          </p:nvPr>
        </p:nvSpPr>
        <p:spPr>
          <a:ln/>
        </p:spPr>
      </p:sp>
      <p:sp>
        <p:nvSpPr>
          <p:cNvPr id="21401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
        <p:nvSpPr>
          <p:cNvPr id="21402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fld id="{22FAFD0F-06EB-4486-BFE1-948C1C61A1BB}" type="slidenum">
              <a:rPr lang="cs-CZ" altLang="cs-CZ" sz="1200" smtClean="0">
                <a:latin typeface="Times New Roman" pitchFamily="18" charset="0"/>
              </a:rPr>
              <a:pPr/>
              <a:t>21</a:t>
            </a:fld>
            <a:endParaRPr lang="cs-CZ" altLang="cs-CZ" sz="1200">
              <a:latin typeface="Times New Roman" pitchFamily="18" charset="0"/>
            </a:endParaRPr>
          </a:p>
        </p:txBody>
      </p:sp>
    </p:spTree>
    <p:extLst>
      <p:ext uri="{BB962C8B-B14F-4D97-AF65-F5344CB8AC3E}">
        <p14:creationId xmlns:p14="http://schemas.microsoft.com/office/powerpoint/2010/main" val="1112304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Zástupný symbol pro obrázek snímku 1"/>
          <p:cNvSpPr>
            <a:spLocks noGrp="1" noRot="1" noChangeAspect="1" noTextEdit="1"/>
          </p:cNvSpPr>
          <p:nvPr>
            <p:ph type="sldImg"/>
          </p:nvPr>
        </p:nvSpPr>
        <p:spPr>
          <a:ln/>
        </p:spPr>
      </p:sp>
      <p:sp>
        <p:nvSpPr>
          <p:cNvPr id="215043"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
        <p:nvSpPr>
          <p:cNvPr id="215044"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fld id="{220C8FB4-33A2-4D91-992F-49BC78FC3E38}" type="slidenum">
              <a:rPr lang="cs-CZ" altLang="cs-CZ" sz="1200" smtClean="0">
                <a:latin typeface="Times New Roman" pitchFamily="18" charset="0"/>
              </a:rPr>
              <a:pPr/>
              <a:t>22</a:t>
            </a:fld>
            <a:endParaRPr lang="cs-CZ" altLang="cs-CZ" sz="1200">
              <a:latin typeface="Times New Roman" pitchFamily="18" charset="0"/>
            </a:endParaRPr>
          </a:p>
        </p:txBody>
      </p:sp>
    </p:spTree>
    <p:extLst>
      <p:ext uri="{BB962C8B-B14F-4D97-AF65-F5344CB8AC3E}">
        <p14:creationId xmlns:p14="http://schemas.microsoft.com/office/powerpoint/2010/main" val="1387617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Zástupný symbol pro obrázek snímku 1"/>
          <p:cNvSpPr>
            <a:spLocks noGrp="1" noRot="1" noChangeAspect="1" noTextEdit="1"/>
          </p:cNvSpPr>
          <p:nvPr>
            <p:ph type="sldImg"/>
          </p:nvPr>
        </p:nvSpPr>
        <p:spPr>
          <a:ln/>
        </p:spPr>
      </p:sp>
      <p:sp>
        <p:nvSpPr>
          <p:cNvPr id="21606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
        <p:nvSpPr>
          <p:cNvPr id="216068"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fld id="{FC23DA45-4BA5-4D8E-8D05-60A743AABC2F}" type="slidenum">
              <a:rPr lang="cs-CZ" altLang="cs-CZ" sz="1200" smtClean="0">
                <a:latin typeface="Times New Roman" pitchFamily="18" charset="0"/>
              </a:rPr>
              <a:pPr/>
              <a:t>24</a:t>
            </a:fld>
            <a:endParaRPr lang="cs-CZ" altLang="cs-CZ" sz="1200">
              <a:latin typeface="Times New Roman" pitchFamily="18" charset="0"/>
            </a:endParaRPr>
          </a:p>
        </p:txBody>
      </p:sp>
    </p:spTree>
    <p:extLst>
      <p:ext uri="{BB962C8B-B14F-4D97-AF65-F5344CB8AC3E}">
        <p14:creationId xmlns:p14="http://schemas.microsoft.com/office/powerpoint/2010/main" val="85241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098" y="4343704"/>
            <a:ext cx="5485805" cy="4113892"/>
          </a:xfrm>
          <a:prstGeom prst="rect">
            <a:avLst/>
          </a:prstGeom>
        </p:spPr>
        <p:txBody>
          <a:bodyPr/>
          <a:lstStyle/>
          <a:p>
            <a:pPr lvl="0"/>
            <a:r>
              <a:rPr lang="cs-CZ" sz="1200" kern="1200" dirty="0">
                <a:solidFill>
                  <a:schemeClr val="tx1"/>
                </a:solidFill>
                <a:effectLst/>
                <a:latin typeface="arial" panose="020B0604020202020204" pitchFamily="34" charset="0"/>
                <a:ea typeface="+mn-ea"/>
                <a:cs typeface="+mn-cs"/>
              </a:rPr>
              <a:t>Tradiční histologická subtypizace NSCLC ustupuje určování molekulárního profilu </a:t>
            </a:r>
            <a:endParaRPr lang="en-US" sz="1200" kern="1200" dirty="0">
              <a:solidFill>
                <a:schemeClr val="tx1"/>
              </a:solidFill>
              <a:effectLst/>
              <a:latin typeface="arial" panose="020B0604020202020204" pitchFamily="34" charset="0"/>
              <a:ea typeface="+mn-ea"/>
              <a:cs typeface="+mn-cs"/>
            </a:endParaRPr>
          </a:p>
          <a:p>
            <a:pPr lvl="0"/>
            <a:r>
              <a:rPr lang="cs-CZ" sz="1200" kern="1200" dirty="0">
                <a:solidFill>
                  <a:schemeClr val="tx1"/>
                </a:solidFill>
                <a:effectLst/>
                <a:latin typeface="arial" panose="020B0604020202020204" pitchFamily="34" charset="0"/>
                <a:ea typeface="+mn-ea"/>
                <a:cs typeface="+mn-cs"/>
              </a:rPr>
              <a:t>&gt;50% adenokarcinomů vykazuje přítomnost řídících mutací, proti některým lze specificky zacílit léčbu </a:t>
            </a:r>
            <a:endParaRPr lang="en-US" sz="1200" kern="1200" dirty="0">
              <a:solidFill>
                <a:schemeClr val="tx1"/>
              </a:solidFill>
              <a:effectLst/>
              <a:latin typeface="arial" panose="020B0604020202020204" pitchFamily="34" charset="0"/>
              <a:ea typeface="+mn-ea"/>
              <a:cs typeface="+mn-cs"/>
            </a:endParaRPr>
          </a:p>
          <a:p>
            <a:pPr lvl="0"/>
            <a:r>
              <a:rPr lang="cs-CZ" sz="1200" kern="1200" dirty="0">
                <a:solidFill>
                  <a:schemeClr val="tx1"/>
                </a:solidFill>
                <a:effectLst/>
                <a:latin typeface="arial" panose="020B0604020202020204" pitchFamily="34" charset="0"/>
                <a:ea typeface="+mn-ea"/>
                <a:cs typeface="+mn-cs"/>
              </a:rPr>
              <a:t>EGFR mutace patří k těm nejčastějším a rovněž jsou nejčastějším cílem specificky zacílené léčby </a:t>
            </a:r>
            <a:endParaRPr lang="en-US" sz="1200" kern="1200" dirty="0">
              <a:solidFill>
                <a:schemeClr val="tx1"/>
              </a:solidFill>
              <a:effectLst/>
              <a:latin typeface="arial" panose="020B0604020202020204" pitchFamily="34" charset="0"/>
              <a:ea typeface="+mn-ea"/>
              <a:cs typeface="+mn-cs"/>
            </a:endParaRPr>
          </a:p>
          <a:p>
            <a:pPr marL="0" indent="0" defTabSz="864931" eaLnBrk="0" fontAlgn="base" hangingPunct="0">
              <a:lnSpc>
                <a:spcPct val="100000"/>
              </a:lnSpc>
              <a:spcBef>
                <a:spcPct val="30000"/>
              </a:spcBef>
              <a:spcAft>
                <a:spcPct val="0"/>
              </a:spcAft>
              <a:buNone/>
              <a:defRPr/>
            </a:pPr>
            <a:endParaRPr lang="en-US" sz="1100" b="1" dirty="0">
              <a:solidFill>
                <a:prstClr val="black"/>
              </a:solidFill>
              <a:latin typeface="+mn-lt"/>
            </a:endParaRPr>
          </a:p>
          <a:p>
            <a:pPr marL="0" indent="0" defTabSz="864931" eaLnBrk="0" fontAlgn="base" hangingPunct="0">
              <a:lnSpc>
                <a:spcPct val="100000"/>
              </a:lnSpc>
              <a:spcBef>
                <a:spcPct val="30000"/>
              </a:spcBef>
              <a:spcAft>
                <a:spcPct val="0"/>
              </a:spcAft>
              <a:buNone/>
              <a:defRPr/>
            </a:pPr>
            <a:r>
              <a:rPr lang="en-US" sz="1100" b="1" dirty="0">
                <a:solidFill>
                  <a:prstClr val="black"/>
                </a:solidFill>
                <a:latin typeface="+mn-lt"/>
              </a:rPr>
              <a:t>Reference</a:t>
            </a:r>
            <a:endParaRPr lang="en-US" sz="1100" dirty="0">
              <a:solidFill>
                <a:prstClr val="black"/>
              </a:solidFill>
              <a:latin typeface="+mn-lt"/>
            </a:endParaRPr>
          </a:p>
          <a:p>
            <a:pPr marL="0" indent="0" defTabSz="864931" eaLnBrk="0" fontAlgn="base" hangingPunct="0">
              <a:lnSpc>
                <a:spcPct val="100000"/>
              </a:lnSpc>
              <a:spcBef>
                <a:spcPct val="30000"/>
              </a:spcBef>
              <a:spcAft>
                <a:spcPct val="0"/>
              </a:spcAft>
              <a:buNone/>
              <a:defRPr/>
            </a:pPr>
            <a:r>
              <a:rPr lang="en-US" sz="1100" dirty="0">
                <a:solidFill>
                  <a:srgbClr val="000000"/>
                </a:solidFill>
                <a:latin typeface="+mn-lt"/>
              </a:rPr>
              <a:t>Li T, Kung HJ, Mack PC, Gandara DR. Genotyping and genomic profiling of non-small-cell lung cancer: implications for current and future therapies. </a:t>
            </a:r>
            <a:r>
              <a:rPr lang="en-US" sz="1100" i="1" dirty="0">
                <a:solidFill>
                  <a:srgbClr val="000000"/>
                </a:solidFill>
                <a:latin typeface="+mn-lt"/>
              </a:rPr>
              <a:t>J Clin Oncol</a:t>
            </a:r>
            <a:r>
              <a:rPr lang="en-US" sz="1100" dirty="0">
                <a:solidFill>
                  <a:srgbClr val="000000"/>
                </a:solidFill>
                <a:latin typeface="+mn-lt"/>
              </a:rPr>
              <a:t>. 2013;31(8):1039-1049.</a:t>
            </a:r>
          </a:p>
          <a:p>
            <a:endParaRPr lang="en-US" dirty="0"/>
          </a:p>
        </p:txBody>
      </p:sp>
      <p:sp>
        <p:nvSpPr>
          <p:cNvPr id="4" name="Slide Number Placeholder 3"/>
          <p:cNvSpPr>
            <a:spLocks noGrp="1"/>
          </p:cNvSpPr>
          <p:nvPr>
            <p:ph type="sldNum" sz="quarter" idx="10"/>
          </p:nvPr>
        </p:nvSpPr>
        <p:spPr/>
        <p:txBody>
          <a:bodyPr/>
          <a:lstStyle/>
          <a:p>
            <a:pPr>
              <a:defRPr/>
            </a:pPr>
            <a:fld id="{1982D488-22CF-45C0-B577-4173C1845E6E}"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4280024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098" y="4343704"/>
            <a:ext cx="5485805" cy="4113892"/>
          </a:xfrm>
          <a:prstGeom prst="rect">
            <a:avLst/>
          </a:prstGeom>
        </p:spPr>
        <p:txBody>
          <a:bodyPr/>
          <a:lstStyle/>
          <a:p>
            <a:pPr lvl="0"/>
            <a:r>
              <a:rPr lang="cs-CZ" sz="1200" kern="1200" dirty="0">
                <a:solidFill>
                  <a:schemeClr val="tx1"/>
                </a:solidFill>
                <a:effectLst/>
                <a:latin typeface="arial" panose="020B0604020202020204" pitchFamily="34" charset="0"/>
                <a:ea typeface="+mn-ea"/>
                <a:cs typeface="+mn-cs"/>
              </a:rPr>
              <a:t>U většiny pacientů dojde po úvodní odpovědi na léčbu  TKI k rozvoji </a:t>
            </a:r>
            <a:r>
              <a:rPr lang="cs-CZ" sz="1200" kern="1200" baseline="30000" dirty="0">
                <a:solidFill>
                  <a:schemeClr val="tx1"/>
                </a:solidFill>
                <a:effectLst/>
                <a:latin typeface="arial" panose="020B0604020202020204" pitchFamily="34" charset="0"/>
                <a:ea typeface="+mn-ea"/>
                <a:cs typeface="+mn-cs"/>
              </a:rPr>
              <a:t>1,2</a:t>
            </a:r>
            <a:endParaRPr lang="en-US" sz="1200" kern="1200" dirty="0">
              <a:solidFill>
                <a:schemeClr val="tx1"/>
              </a:solidFill>
              <a:effectLst/>
              <a:latin typeface="arial" panose="020B0604020202020204" pitchFamily="34" charset="0"/>
              <a:ea typeface="+mn-ea"/>
              <a:cs typeface="+mn-cs"/>
            </a:endParaRPr>
          </a:p>
          <a:p>
            <a:pPr lvl="0"/>
            <a:r>
              <a:rPr lang="cs-CZ" sz="1200" kern="1200" dirty="0">
                <a:solidFill>
                  <a:schemeClr val="tx1"/>
                </a:solidFill>
                <a:effectLst/>
                <a:latin typeface="arial" panose="020B0604020202020204" pitchFamily="34" charset="0"/>
                <a:ea typeface="+mn-ea"/>
                <a:cs typeface="+mn-cs"/>
              </a:rPr>
              <a:t>Cílená léčba vytváří selekční tlak na populaci nádorových buněk, čímž umožňuje množení a růst jiných mutovaných buněčných typů. Tím dochází ke zmnožení vůči léčbě refrakterních nádorových buněk a progresi nádoru </a:t>
            </a:r>
            <a:r>
              <a:rPr lang="cs-CZ" sz="1200" kern="1200" baseline="30000" dirty="0">
                <a:solidFill>
                  <a:schemeClr val="tx1"/>
                </a:solidFill>
                <a:effectLst/>
                <a:latin typeface="arial" panose="020B0604020202020204" pitchFamily="34" charset="0"/>
                <a:ea typeface="+mn-ea"/>
                <a:cs typeface="+mn-cs"/>
              </a:rPr>
              <a:t>2</a:t>
            </a:r>
            <a:endParaRPr lang="en-US" sz="1200" kern="1200" dirty="0">
              <a:solidFill>
                <a:schemeClr val="tx1"/>
              </a:solidFill>
              <a:effectLst/>
              <a:latin typeface="arial" panose="020B0604020202020204" pitchFamily="34" charset="0"/>
              <a:ea typeface="+mn-ea"/>
              <a:cs typeface="+mn-cs"/>
            </a:endParaRPr>
          </a:p>
          <a:p>
            <a:pPr lvl="0"/>
            <a:r>
              <a:rPr lang="cs-CZ" sz="1200" kern="1200" dirty="0">
                <a:solidFill>
                  <a:schemeClr val="tx1"/>
                </a:solidFill>
                <a:effectLst/>
                <a:latin typeface="arial" panose="020B0604020202020204" pitchFamily="34" charset="0"/>
                <a:ea typeface="+mn-ea"/>
                <a:cs typeface="+mn-cs"/>
              </a:rPr>
              <a:t>Klinicky se progrese projeví v okamžiku, kdy bylo dosaženo kritického množství refrakterních buněk </a:t>
            </a:r>
            <a:r>
              <a:rPr lang="cs-CZ" sz="1200" kern="1200" baseline="30000" dirty="0">
                <a:solidFill>
                  <a:schemeClr val="tx1"/>
                </a:solidFill>
                <a:effectLst/>
                <a:latin typeface="arial" panose="020B0604020202020204" pitchFamily="34" charset="0"/>
                <a:ea typeface="+mn-ea"/>
                <a:cs typeface="+mn-cs"/>
              </a:rPr>
              <a:t>3,4</a:t>
            </a:r>
            <a:endParaRPr lang="en-US" sz="1200" kern="1200" dirty="0">
              <a:solidFill>
                <a:schemeClr val="tx1"/>
              </a:solidFill>
              <a:effectLst/>
              <a:latin typeface="arial" panose="020B0604020202020204" pitchFamily="34" charset="0"/>
              <a:ea typeface="+mn-ea"/>
              <a:cs typeface="+mn-cs"/>
            </a:endParaRPr>
          </a:p>
          <a:p>
            <a:r>
              <a:rPr lang="cs-CZ" sz="1200" kern="1200" dirty="0">
                <a:solidFill>
                  <a:schemeClr val="tx1"/>
                </a:solidFill>
                <a:effectLst/>
                <a:latin typeface="arial" panose="020B0604020202020204" pitchFamily="34" charset="0"/>
                <a:ea typeface="+mn-ea"/>
                <a:cs typeface="+mn-cs"/>
              </a:rPr>
              <a:t> </a:t>
            </a:r>
            <a:endParaRPr lang="en-US" sz="1200" kern="1200" dirty="0">
              <a:solidFill>
                <a:schemeClr val="tx1"/>
              </a:solidFill>
              <a:effectLst/>
              <a:latin typeface="arial" panose="020B0604020202020204" pitchFamily="34" charset="0"/>
              <a:ea typeface="+mn-ea"/>
              <a:cs typeface="+mn-cs"/>
            </a:endParaRPr>
          </a:p>
          <a:p>
            <a:pPr marL="0" indent="0" defTabSz="864931" eaLnBrk="0" fontAlgn="base" hangingPunct="0">
              <a:lnSpc>
                <a:spcPct val="100000"/>
              </a:lnSpc>
              <a:spcBef>
                <a:spcPct val="30000"/>
              </a:spcBef>
              <a:spcAft>
                <a:spcPct val="0"/>
              </a:spcAft>
              <a:buNone/>
              <a:defRPr/>
            </a:pPr>
            <a:r>
              <a:rPr lang="en-US" sz="1100" b="1" dirty="0">
                <a:solidFill>
                  <a:prstClr val="black"/>
                </a:solidFill>
                <a:latin typeface="+mn-lt"/>
              </a:rPr>
              <a:t>References</a:t>
            </a:r>
          </a:p>
          <a:p>
            <a:pPr marL="228580" indent="-228580" defTabSz="864931" eaLnBrk="0" fontAlgn="base" hangingPunct="0">
              <a:lnSpc>
                <a:spcPct val="100000"/>
              </a:lnSpc>
              <a:spcBef>
                <a:spcPct val="30000"/>
              </a:spcBef>
              <a:spcAft>
                <a:spcPct val="0"/>
              </a:spcAft>
              <a:buFont typeface="+mj-lt"/>
              <a:buAutoNum type="arabicPeriod"/>
              <a:defRPr/>
            </a:pPr>
            <a:r>
              <a:rPr lang="en-US" sz="1100" dirty="0">
                <a:solidFill>
                  <a:prstClr val="black"/>
                </a:solidFill>
                <a:latin typeface="+mn-lt"/>
              </a:rPr>
              <a:t>Sacher AG, Jänne PA, Oxnard GR. Management of acquired resistance to epidermal growth factor receptor kinase inhibitors in patients with advanced non-small cell lung cancer. </a:t>
            </a:r>
            <a:r>
              <a:rPr lang="en-US" sz="1100" i="1" dirty="0">
                <a:solidFill>
                  <a:prstClr val="black"/>
                </a:solidFill>
                <a:latin typeface="+mn-lt"/>
              </a:rPr>
              <a:t>Cancer</a:t>
            </a:r>
            <a:r>
              <a:rPr lang="en-US" sz="1100" dirty="0">
                <a:solidFill>
                  <a:prstClr val="black"/>
                </a:solidFill>
                <a:latin typeface="+mn-lt"/>
              </a:rPr>
              <a:t>. 2014;120(15):2289-2298.</a:t>
            </a:r>
            <a:endParaRPr lang="en-GB" altLang="en-US" sz="1100" dirty="0">
              <a:solidFill>
                <a:prstClr val="black"/>
              </a:solidFill>
              <a:latin typeface="+mn-lt"/>
            </a:endParaRPr>
          </a:p>
          <a:p>
            <a:pPr marL="228580" indent="-228580" defTabSz="457159" eaLnBrk="0" fontAlgn="base" hangingPunct="0">
              <a:lnSpc>
                <a:spcPct val="100000"/>
              </a:lnSpc>
              <a:spcBef>
                <a:spcPct val="0"/>
              </a:spcBef>
              <a:spcAft>
                <a:spcPct val="0"/>
              </a:spcAft>
              <a:buFont typeface="+mj-lt"/>
              <a:buAutoNum type="arabicPeriod"/>
              <a:defRPr/>
            </a:pPr>
            <a:r>
              <a:rPr lang="en-GB" altLang="en-US" sz="1100" dirty="0">
                <a:solidFill>
                  <a:prstClr val="black"/>
                </a:solidFill>
                <a:latin typeface="+mn-lt"/>
              </a:rPr>
              <a:t>Kosaka T, Yamaki E, Mogi A, Kuwano H. </a:t>
            </a:r>
            <a:r>
              <a:rPr lang="en-US" sz="1100" dirty="0">
                <a:solidFill>
                  <a:prstClr val="black"/>
                </a:solidFill>
                <a:latin typeface="+mn-lt"/>
              </a:rPr>
              <a:t>Mechanisms of resistance to EGFR TKIs and development of a new generation of drugs in non-small-cell lung cancer.</a:t>
            </a:r>
            <a:r>
              <a:rPr lang="en-GB" altLang="en-US" sz="1100" dirty="0">
                <a:solidFill>
                  <a:prstClr val="black"/>
                </a:solidFill>
                <a:latin typeface="+mn-lt"/>
              </a:rPr>
              <a:t> </a:t>
            </a:r>
            <a:r>
              <a:rPr lang="en-GB" altLang="en-US" sz="1100" i="1" dirty="0">
                <a:solidFill>
                  <a:prstClr val="black"/>
                </a:solidFill>
                <a:latin typeface="+mn-lt"/>
              </a:rPr>
              <a:t>J Biomed Biotechnol. </a:t>
            </a:r>
            <a:r>
              <a:rPr lang="en-GB" altLang="en-US" sz="1100" dirty="0">
                <a:solidFill>
                  <a:prstClr val="black"/>
                </a:solidFill>
                <a:latin typeface="+mn-lt"/>
              </a:rPr>
              <a:t>2011;2011:165214. </a:t>
            </a:r>
          </a:p>
          <a:p>
            <a:pPr marL="228580" indent="-228580" defTabSz="457159" eaLnBrk="0" fontAlgn="base" hangingPunct="0">
              <a:lnSpc>
                <a:spcPct val="100000"/>
              </a:lnSpc>
              <a:spcBef>
                <a:spcPct val="0"/>
              </a:spcBef>
              <a:spcAft>
                <a:spcPct val="0"/>
              </a:spcAft>
              <a:buFont typeface="+mj-lt"/>
              <a:buAutoNum type="arabicPeriod"/>
              <a:defRPr/>
            </a:pPr>
            <a:r>
              <a:rPr lang="en-GB" altLang="en-US" sz="1100" dirty="0">
                <a:solidFill>
                  <a:prstClr val="black"/>
                </a:solidFill>
                <a:latin typeface="+mn-lt"/>
              </a:rPr>
              <a:t>Kwak EL, Sordella R, Bell DW, et al. </a:t>
            </a:r>
            <a:r>
              <a:rPr lang="en-US" sz="1100" dirty="0">
                <a:solidFill>
                  <a:prstClr val="black"/>
                </a:solidFill>
                <a:latin typeface="+mn-lt"/>
              </a:rPr>
              <a:t>Irreversible inhibitors of the EGF receptor may circumvent acquired resistance to gefitinib. </a:t>
            </a:r>
            <a:r>
              <a:rPr lang="en-GB" altLang="en-US" sz="1100" i="1" dirty="0">
                <a:solidFill>
                  <a:prstClr val="black"/>
                </a:solidFill>
                <a:latin typeface="+mn-lt"/>
              </a:rPr>
              <a:t>Proc Natl Acad Sci U S A</a:t>
            </a:r>
            <a:r>
              <a:rPr lang="en-GB" altLang="en-US" sz="1100" dirty="0">
                <a:solidFill>
                  <a:prstClr val="black"/>
                </a:solidFill>
                <a:latin typeface="+mn-lt"/>
              </a:rPr>
              <a:t>. 2005;102(21):7665-7670. </a:t>
            </a:r>
          </a:p>
          <a:p>
            <a:pPr marL="228580" indent="-228580" defTabSz="457159" eaLnBrk="0" fontAlgn="base" hangingPunct="0">
              <a:lnSpc>
                <a:spcPct val="100000"/>
              </a:lnSpc>
              <a:spcBef>
                <a:spcPct val="0"/>
              </a:spcBef>
              <a:spcAft>
                <a:spcPct val="0"/>
              </a:spcAft>
              <a:buFont typeface="+mj-lt"/>
              <a:buAutoNum type="arabicPeriod"/>
              <a:defRPr/>
            </a:pPr>
            <a:r>
              <a:rPr lang="en-GB" altLang="en-US" sz="1100" dirty="0">
                <a:solidFill>
                  <a:prstClr val="black"/>
                </a:solidFill>
                <a:latin typeface="+mn-lt"/>
              </a:rPr>
              <a:t>Landi L, Cappuzzo F. Irreversible EGFR-TKIs: dreaming perfection. </a:t>
            </a:r>
            <a:r>
              <a:rPr lang="en-GB" altLang="en-US" sz="1100" i="1" dirty="0">
                <a:solidFill>
                  <a:prstClr val="black"/>
                </a:solidFill>
                <a:latin typeface="+mn-lt"/>
              </a:rPr>
              <a:t>Transl Lung Cancer Res</a:t>
            </a:r>
            <a:r>
              <a:rPr lang="en-GB" altLang="en-US" sz="1100" dirty="0">
                <a:solidFill>
                  <a:prstClr val="black"/>
                </a:solidFill>
                <a:latin typeface="+mn-lt"/>
              </a:rPr>
              <a:t>. 2013;2(1):40-49.</a:t>
            </a:r>
            <a:endParaRPr lang="fr-FR" altLang="en-US" sz="1100" dirty="0">
              <a:solidFill>
                <a:prstClr val="black"/>
              </a:solidFill>
              <a:latin typeface="+mn-lt"/>
            </a:endParaRPr>
          </a:p>
          <a:p>
            <a:endParaRPr lang="en-US" dirty="0"/>
          </a:p>
        </p:txBody>
      </p:sp>
      <p:sp>
        <p:nvSpPr>
          <p:cNvPr id="4" name="Slide Number Placeholder 3"/>
          <p:cNvSpPr>
            <a:spLocks noGrp="1"/>
          </p:cNvSpPr>
          <p:nvPr>
            <p:ph type="sldNum" sz="quarter" idx="10"/>
          </p:nvPr>
        </p:nvSpPr>
        <p:spPr/>
        <p:txBody>
          <a:bodyPr/>
          <a:lstStyle/>
          <a:p>
            <a:pPr>
              <a:defRPr/>
            </a:pPr>
            <a:fld id="{1982D488-22CF-45C0-B577-4173C1845E6E}"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2306609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098" y="4343704"/>
            <a:ext cx="5485805" cy="4113892"/>
          </a:xfrm>
          <a:prstGeom prst="rect">
            <a:avLst/>
          </a:prstGeom>
        </p:spPr>
        <p:txBody>
          <a:bodyPr/>
          <a:lstStyle/>
          <a:p>
            <a:pPr lvl="0"/>
            <a:r>
              <a:rPr lang="cs-CZ" sz="1200" kern="1200" dirty="0">
                <a:solidFill>
                  <a:schemeClr val="tx1"/>
                </a:solidFill>
                <a:effectLst/>
                <a:latin typeface="arial" panose="020B0604020202020204" pitchFamily="34" charset="0"/>
                <a:ea typeface="+mn-ea"/>
                <a:cs typeface="+mn-cs"/>
              </a:rPr>
              <a:t>Ve studii se 155 pacienty s EGFRm NSCLC a radiografickou progresí , vznikající po úvodní odpovědi nebo stabilizaci onemocnění při léčbě první generací EGFR-TKI, byla mutace EGFR T790M nejčastější příčinou získané rezistence vůči TKI, která byla pozorována zhruba u 2/3 léčených pacientů (95%CI 55%-70%)</a:t>
            </a:r>
            <a:r>
              <a:rPr lang="cs-CZ" sz="1200" kern="1200" baseline="30000" dirty="0">
                <a:solidFill>
                  <a:schemeClr val="tx1"/>
                </a:solidFill>
                <a:effectLst/>
                <a:latin typeface="arial" panose="020B0604020202020204" pitchFamily="34" charset="0"/>
                <a:ea typeface="+mn-ea"/>
                <a:cs typeface="+mn-cs"/>
              </a:rPr>
              <a:t>1</a:t>
            </a:r>
            <a:endParaRPr lang="en-US" sz="1200" kern="1200" dirty="0">
              <a:solidFill>
                <a:schemeClr val="tx1"/>
              </a:solidFill>
              <a:effectLst/>
              <a:latin typeface="arial" panose="020B0604020202020204" pitchFamily="34" charset="0"/>
              <a:ea typeface="+mn-ea"/>
              <a:cs typeface="+mn-cs"/>
            </a:endParaRPr>
          </a:p>
          <a:p>
            <a:pPr lvl="0"/>
            <a:r>
              <a:rPr lang="cs-CZ" sz="1200" kern="1200" dirty="0">
                <a:solidFill>
                  <a:schemeClr val="tx1"/>
                </a:solidFill>
                <a:effectLst/>
                <a:latin typeface="arial" panose="020B0604020202020204" pitchFamily="34" charset="0"/>
                <a:ea typeface="+mn-ea"/>
                <a:cs typeface="+mn-cs"/>
              </a:rPr>
              <a:t>Jinými příčinami vzniku rezistence byly mimo jiné amplifikace HER2 a MET</a:t>
            </a:r>
            <a:r>
              <a:rPr lang="cs-CZ" sz="1200" kern="1200" baseline="30000" dirty="0">
                <a:solidFill>
                  <a:schemeClr val="tx1"/>
                </a:solidFill>
                <a:effectLst/>
                <a:latin typeface="arial" panose="020B0604020202020204" pitchFamily="34" charset="0"/>
                <a:ea typeface="+mn-ea"/>
                <a:cs typeface="+mn-cs"/>
              </a:rPr>
              <a:t>1</a:t>
            </a:r>
            <a:endParaRPr lang="en-US" sz="1200" kern="1200" dirty="0">
              <a:solidFill>
                <a:schemeClr val="tx1"/>
              </a:solidFill>
              <a:effectLst/>
              <a:latin typeface="arial" panose="020B0604020202020204" pitchFamily="34" charset="0"/>
              <a:ea typeface="+mn-ea"/>
              <a:cs typeface="+mn-cs"/>
            </a:endParaRPr>
          </a:p>
          <a:p>
            <a:pPr lvl="0"/>
            <a:r>
              <a:rPr lang="cs-CZ" sz="1200" kern="1200" dirty="0">
                <a:solidFill>
                  <a:schemeClr val="tx1"/>
                </a:solidFill>
                <a:effectLst/>
                <a:latin typeface="arial" panose="020B0604020202020204" pitchFamily="34" charset="0"/>
                <a:ea typeface="+mn-ea"/>
                <a:cs typeface="+mn-cs"/>
              </a:rPr>
              <a:t>Vzácnými mechanismy vedoucími k rozvoji rezistence jsou mutace </a:t>
            </a:r>
            <a:r>
              <a:rPr lang="cs-CZ" sz="1200" i="1" kern="1200" dirty="0">
                <a:solidFill>
                  <a:schemeClr val="tx1"/>
                </a:solidFill>
                <a:effectLst/>
                <a:latin typeface="arial" panose="020B0604020202020204" pitchFamily="34" charset="0"/>
                <a:ea typeface="+mn-ea"/>
                <a:cs typeface="+mn-cs"/>
              </a:rPr>
              <a:t>PIK3CA, BRAF, FGFR</a:t>
            </a:r>
            <a:r>
              <a:rPr lang="cs-CZ" sz="1200" kern="1200" dirty="0">
                <a:solidFill>
                  <a:schemeClr val="tx1"/>
                </a:solidFill>
                <a:effectLst/>
                <a:latin typeface="arial" panose="020B0604020202020204" pitchFamily="34" charset="0"/>
                <a:ea typeface="+mn-ea"/>
                <a:cs typeface="+mn-cs"/>
              </a:rPr>
              <a:t>, a transformace nádorových buněk na malobuněčný typ</a:t>
            </a:r>
            <a:r>
              <a:rPr lang="cs-CZ" sz="1200" kern="1200" baseline="30000" dirty="0">
                <a:solidFill>
                  <a:schemeClr val="tx1"/>
                </a:solidFill>
                <a:effectLst/>
                <a:latin typeface="arial" panose="020B0604020202020204" pitchFamily="34" charset="0"/>
                <a:ea typeface="+mn-ea"/>
                <a:cs typeface="+mn-cs"/>
              </a:rPr>
              <a:t>2</a:t>
            </a:r>
            <a:endParaRPr lang="en-US" sz="1200" kern="1200" dirty="0">
              <a:solidFill>
                <a:schemeClr val="tx1"/>
              </a:solidFill>
              <a:effectLst/>
              <a:latin typeface="arial" panose="020B0604020202020204" pitchFamily="34" charset="0"/>
              <a:ea typeface="+mn-ea"/>
              <a:cs typeface="+mn-cs"/>
            </a:endParaRPr>
          </a:p>
          <a:p>
            <a:endParaRPr lang="cs-CZ" sz="1200" b="0" kern="1200" dirty="0">
              <a:solidFill>
                <a:schemeClr val="tx1"/>
              </a:solidFill>
              <a:effectLst/>
              <a:latin typeface="arial" panose="020B0604020202020204" pitchFamily="34" charset="0"/>
              <a:ea typeface="+mn-ea"/>
              <a:cs typeface="+mn-cs"/>
            </a:endParaRPr>
          </a:p>
          <a:p>
            <a:pPr marL="0" indent="0">
              <a:buNone/>
            </a:pPr>
            <a:endParaRPr lang="en-US" sz="1100" b="1" dirty="0">
              <a:solidFill>
                <a:prstClr val="black"/>
              </a:solidFill>
              <a:latin typeface="+mn-lt"/>
            </a:endParaRPr>
          </a:p>
          <a:p>
            <a:pPr marL="0" indent="0" defTabSz="864931" eaLnBrk="0" fontAlgn="base" hangingPunct="0">
              <a:lnSpc>
                <a:spcPct val="100000"/>
              </a:lnSpc>
              <a:spcBef>
                <a:spcPct val="30000"/>
              </a:spcBef>
              <a:spcAft>
                <a:spcPct val="0"/>
              </a:spcAft>
              <a:buNone/>
              <a:defRPr/>
            </a:pPr>
            <a:r>
              <a:rPr lang="en-US" sz="1100" b="1" dirty="0">
                <a:solidFill>
                  <a:prstClr val="black"/>
                </a:solidFill>
                <a:latin typeface="+mn-lt"/>
              </a:rPr>
              <a:t>References</a:t>
            </a:r>
            <a:endParaRPr lang="en-US" sz="1100" dirty="0">
              <a:solidFill>
                <a:prstClr val="black"/>
              </a:solidFill>
              <a:latin typeface="+mn-lt"/>
            </a:endParaRPr>
          </a:p>
          <a:p>
            <a:pPr marL="228580" indent="-228580" defTabSz="864931" eaLnBrk="0" fontAlgn="base" hangingPunct="0">
              <a:lnSpc>
                <a:spcPct val="100000"/>
              </a:lnSpc>
              <a:spcBef>
                <a:spcPct val="30000"/>
              </a:spcBef>
              <a:spcAft>
                <a:spcPct val="0"/>
              </a:spcAft>
              <a:buFont typeface="+mj-lt"/>
              <a:buAutoNum type="arabicPeriod"/>
              <a:defRPr/>
            </a:pPr>
            <a:r>
              <a:rPr lang="en-US" sz="1100" dirty="0">
                <a:solidFill>
                  <a:prstClr val="black"/>
                </a:solidFill>
                <a:latin typeface="+mn-lt"/>
              </a:rPr>
              <a:t>Yu HA, Arcila MA, Rekhtman N, et al. Analysis of tumor specimens at the time of acquired resistance to EGFR TKI therapy in 155 patients with EGFR-mutant lung cancers. </a:t>
            </a:r>
            <a:r>
              <a:rPr lang="en-US" sz="1100" i="1" dirty="0">
                <a:solidFill>
                  <a:prstClr val="black"/>
                </a:solidFill>
                <a:latin typeface="+mn-lt"/>
              </a:rPr>
              <a:t>Clin Cancer Res</a:t>
            </a:r>
            <a:r>
              <a:rPr lang="en-US" sz="1100" dirty="0">
                <a:solidFill>
                  <a:prstClr val="black"/>
                </a:solidFill>
                <a:latin typeface="+mn-lt"/>
              </a:rPr>
              <a:t>. 2013;19(8):2240-2247. </a:t>
            </a:r>
          </a:p>
          <a:p>
            <a:pPr marL="228580" indent="-228580" defTabSz="864931" eaLnBrk="0" fontAlgn="base" hangingPunct="0">
              <a:lnSpc>
                <a:spcPct val="100000"/>
              </a:lnSpc>
              <a:spcBef>
                <a:spcPct val="30000"/>
              </a:spcBef>
              <a:spcAft>
                <a:spcPct val="0"/>
              </a:spcAft>
              <a:buFont typeface="+mj-lt"/>
              <a:buAutoNum type="arabicPeriod"/>
              <a:defRPr/>
            </a:pPr>
            <a:r>
              <a:rPr lang="en-US" sz="1000" dirty="0">
                <a:solidFill>
                  <a:prstClr val="black"/>
                </a:solidFill>
                <a:latin typeface="+mn-lt"/>
              </a:rPr>
              <a:t>Gerber D, Gandhi L, Costa DB. Management and Future Directions in Non-Small-Cell Lung Cancer with Known Activating Mutations</a:t>
            </a:r>
            <a:r>
              <a:rPr lang="en-US" sz="1000" b="1" dirty="0">
                <a:solidFill>
                  <a:prstClr val="black"/>
                </a:solidFill>
                <a:latin typeface="+mn-lt"/>
              </a:rPr>
              <a:t>. </a:t>
            </a:r>
            <a:r>
              <a:rPr lang="en-US" sz="1000" i="1" dirty="0">
                <a:solidFill>
                  <a:prstClr val="black"/>
                </a:solidFill>
                <a:latin typeface="+mn-lt"/>
              </a:rPr>
              <a:t>ASCO Educational Book. </a:t>
            </a:r>
            <a:r>
              <a:rPr lang="en-US" sz="1000" dirty="0">
                <a:solidFill>
                  <a:prstClr val="black"/>
                </a:solidFill>
                <a:latin typeface="+mn-lt"/>
              </a:rPr>
              <a:t>2014; e353-e365.</a:t>
            </a:r>
            <a:endParaRPr lang="en-US" sz="1100" dirty="0">
              <a:solidFill>
                <a:prstClr val="black"/>
              </a:solidFill>
              <a:latin typeface="+mn-lt"/>
            </a:endParaRPr>
          </a:p>
          <a:p>
            <a:endParaRPr lang="en-US" dirty="0"/>
          </a:p>
        </p:txBody>
      </p:sp>
      <p:sp>
        <p:nvSpPr>
          <p:cNvPr id="4" name="Slide Number Placeholder 3"/>
          <p:cNvSpPr>
            <a:spLocks noGrp="1"/>
          </p:cNvSpPr>
          <p:nvPr>
            <p:ph type="sldNum" sz="quarter" idx="10"/>
          </p:nvPr>
        </p:nvSpPr>
        <p:spPr/>
        <p:txBody>
          <a:bodyPr/>
          <a:lstStyle/>
          <a:p>
            <a:pPr>
              <a:defRPr/>
            </a:pPr>
            <a:fld id="{1982D488-22CF-45C0-B577-4173C1845E6E}"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2926595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098" y="4343704"/>
            <a:ext cx="5485805" cy="4113892"/>
          </a:xfrm>
          <a:prstGeom prst="rect">
            <a:avLst/>
          </a:prstGeom>
        </p:spPr>
        <p:txBody>
          <a:bodyPr/>
          <a:lstStyle/>
          <a:p>
            <a:pPr lvl="0"/>
            <a:r>
              <a:rPr lang="cs-CZ" sz="1200" kern="1200" dirty="0">
                <a:solidFill>
                  <a:schemeClr val="tx1"/>
                </a:solidFill>
                <a:effectLst/>
                <a:latin typeface="arial" panose="020B0604020202020204" pitchFamily="34" charset="0"/>
                <a:ea typeface="+mn-ea"/>
                <a:cs typeface="+mn-cs"/>
              </a:rPr>
              <a:t>TAGRISSO je inhibitor EGFR kinázy, který se nevratně váže na specifické mutované formy EGFR (T790M, L858R, delece exonu 19) ve zhruba 9x nižších koncentracích než jaké jsou zapotřebí k navázání na divoký typ EGFR </a:t>
            </a:r>
            <a:r>
              <a:rPr lang="cs-CZ" sz="1200" kern="1200" baseline="30000" dirty="0">
                <a:solidFill>
                  <a:schemeClr val="tx1"/>
                </a:solidFill>
                <a:effectLst/>
                <a:latin typeface="arial" panose="020B0604020202020204" pitchFamily="34" charset="0"/>
                <a:ea typeface="+mn-ea"/>
                <a:cs typeface="+mn-cs"/>
              </a:rPr>
              <a:t>1</a:t>
            </a:r>
            <a:endParaRPr lang="en-US" sz="1200" kern="1200" dirty="0">
              <a:solidFill>
                <a:schemeClr val="tx1"/>
              </a:solidFill>
              <a:effectLst/>
              <a:latin typeface="arial" panose="020B0604020202020204" pitchFamily="34" charset="0"/>
              <a:ea typeface="+mn-ea"/>
              <a:cs typeface="+mn-cs"/>
            </a:endParaRPr>
          </a:p>
          <a:p>
            <a:pPr lvl="0"/>
            <a:r>
              <a:rPr lang="cs-CZ" sz="1200" kern="1200" dirty="0">
                <a:solidFill>
                  <a:schemeClr val="tx1"/>
                </a:solidFill>
                <a:effectLst/>
                <a:latin typeface="arial" panose="020B0604020202020204" pitchFamily="34" charset="0"/>
                <a:ea typeface="+mn-ea"/>
                <a:cs typeface="+mn-cs"/>
              </a:rPr>
              <a:t>V buněčných kulturách i u zvířecích modelů s implantovanými nádory, TAGRISSO vykazoval protinádorovou aktivitu u buněk NSCLC, které nesly specifické mutace EGFR (T790M/L858R, L858R, T790M/delece exonu 19 nebo delecí exonu 19). V menší míře byl aktivní i u buněk s amplifikací WT EGFR </a:t>
            </a:r>
            <a:r>
              <a:rPr lang="cs-CZ" sz="1200" kern="1200" baseline="30000" dirty="0">
                <a:solidFill>
                  <a:schemeClr val="tx1"/>
                </a:solidFill>
                <a:effectLst/>
                <a:latin typeface="arial" panose="020B0604020202020204" pitchFamily="34" charset="0"/>
                <a:ea typeface="+mn-ea"/>
                <a:cs typeface="+mn-cs"/>
              </a:rPr>
              <a:t>1</a:t>
            </a:r>
            <a:endParaRPr lang="en-US" sz="1200" kern="1200" dirty="0">
              <a:solidFill>
                <a:schemeClr val="tx1"/>
              </a:solidFill>
              <a:effectLst/>
              <a:latin typeface="arial" panose="020B0604020202020204" pitchFamily="34" charset="0"/>
              <a:ea typeface="+mn-ea"/>
              <a:cs typeface="+mn-cs"/>
            </a:endParaRPr>
          </a:p>
          <a:p>
            <a:pPr lvl="0"/>
            <a:r>
              <a:rPr lang="cs-CZ" sz="1200" kern="1200" dirty="0">
                <a:solidFill>
                  <a:schemeClr val="tx1"/>
                </a:solidFill>
                <a:effectLst/>
                <a:latin typeface="arial" panose="020B0604020202020204" pitchFamily="34" charset="0"/>
                <a:ea typeface="+mn-ea"/>
                <a:cs typeface="+mn-cs"/>
              </a:rPr>
              <a:t>TAGRISSO byl připraven tak, aby měl minimální aktivitu vůči IR nebo IGFR</a:t>
            </a:r>
            <a:r>
              <a:rPr lang="cs-CZ" sz="1200" kern="1200" baseline="30000" dirty="0">
                <a:solidFill>
                  <a:schemeClr val="tx1"/>
                </a:solidFill>
                <a:effectLst/>
                <a:latin typeface="arial" panose="020B0604020202020204" pitchFamily="34" charset="0"/>
                <a:ea typeface="+mn-ea"/>
                <a:cs typeface="+mn-cs"/>
              </a:rPr>
              <a:t>2</a:t>
            </a:r>
            <a:endParaRPr lang="en-US" sz="1200" kern="1200" dirty="0">
              <a:solidFill>
                <a:schemeClr val="tx1"/>
              </a:solidFill>
              <a:effectLst/>
              <a:latin typeface="arial" panose="020B0604020202020204" pitchFamily="34" charset="0"/>
              <a:ea typeface="+mn-ea"/>
              <a:cs typeface="+mn-cs"/>
            </a:endParaRPr>
          </a:p>
          <a:p>
            <a:pPr marL="0" indent="0">
              <a:buNone/>
            </a:pPr>
            <a:endParaRPr lang="en-US" dirty="0"/>
          </a:p>
          <a:p>
            <a:pPr marL="0" indent="0">
              <a:buNone/>
            </a:pPr>
            <a:endParaRPr lang="en-US" dirty="0"/>
          </a:p>
          <a:p>
            <a:pPr marL="0" indent="0" defTabSz="864931" eaLnBrk="0" fontAlgn="base" hangingPunct="0">
              <a:lnSpc>
                <a:spcPct val="100000"/>
              </a:lnSpc>
              <a:spcBef>
                <a:spcPct val="30000"/>
              </a:spcBef>
              <a:spcAft>
                <a:spcPct val="0"/>
              </a:spcAft>
              <a:buNone/>
              <a:defRPr/>
            </a:pPr>
            <a:r>
              <a:rPr lang="en-US" b="1" dirty="0"/>
              <a:t>Reference</a:t>
            </a:r>
            <a:endParaRPr lang="en-US" dirty="0"/>
          </a:p>
          <a:p>
            <a:pPr marL="216233" indent="-216233" defTabSz="864931" eaLnBrk="0" fontAlgn="base" hangingPunct="0">
              <a:lnSpc>
                <a:spcPct val="100000"/>
              </a:lnSpc>
              <a:spcBef>
                <a:spcPct val="30000"/>
              </a:spcBef>
              <a:spcAft>
                <a:spcPct val="0"/>
              </a:spcAft>
              <a:buAutoNum type="arabicPeriod"/>
              <a:defRPr/>
            </a:pPr>
            <a:r>
              <a:rPr lang="en-US" dirty="0"/>
              <a:t>TAGRISSO [Package insert]. Wilmington, DE: AstraZeneca Pharmaceuticals LP; 2015.</a:t>
            </a:r>
          </a:p>
          <a:p>
            <a:pPr marL="216233" indent="-216233" defTabSz="864931" eaLnBrk="0" fontAlgn="base" hangingPunct="0">
              <a:lnSpc>
                <a:spcPct val="100000"/>
              </a:lnSpc>
              <a:spcBef>
                <a:spcPct val="30000"/>
              </a:spcBef>
              <a:spcAft>
                <a:spcPct val="0"/>
              </a:spcAft>
              <a:buAutoNum type="arabicPeriod"/>
              <a:defRPr/>
            </a:pPr>
            <a:r>
              <a:rPr lang="en-US" dirty="0"/>
              <a:t>Cross DA, Ashton</a:t>
            </a:r>
            <a:r>
              <a:rPr lang="en-US" baseline="0" dirty="0"/>
              <a:t> SE, Ghiorghiu S, et al. AZD9291, an irreversible EGFR TKI, overcomes T790M-mediated resistance to EGFR inhibitors in lung cancer. </a:t>
            </a:r>
            <a:r>
              <a:rPr lang="en-US" i="1" baseline="0" dirty="0"/>
              <a:t>Cancer Discov.</a:t>
            </a:r>
            <a:r>
              <a:rPr lang="en-US" baseline="0" dirty="0"/>
              <a:t> 2014;4(9):1046-1061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1982D488-22CF-45C0-B577-4173C1845E6E}"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1255603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098" y="4343704"/>
            <a:ext cx="5485805" cy="4113892"/>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82D488-22CF-45C0-B577-4173C1845E6E}"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713415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Jedná o mladou dosud zcela zdravou ženu s vysokoškolským vzděláním zaměstnanou jako učitelka angličtiny, žijící v úplné rodině s dvěma nezletilými dětmi, nekuřačka. V době zjištění </a:t>
            </a:r>
            <a:r>
              <a:rPr lang="cs-CZ" sz="1200" kern="1200" dirty="0" err="1">
                <a:solidFill>
                  <a:schemeClr val="tx1"/>
                </a:solidFill>
                <a:effectLst/>
                <a:latin typeface="+mn-lt"/>
                <a:ea typeface="+mn-ea"/>
                <a:cs typeface="+mn-cs"/>
              </a:rPr>
              <a:t>diagnozy</a:t>
            </a:r>
            <a:r>
              <a:rPr lang="cs-CZ" sz="1200" kern="1200" dirty="0">
                <a:solidFill>
                  <a:schemeClr val="tx1"/>
                </a:solidFill>
                <a:effectLst/>
                <a:latin typeface="+mn-lt"/>
                <a:ea typeface="+mn-ea"/>
                <a:cs typeface="+mn-cs"/>
              </a:rPr>
              <a:t> této ženě bylo 46 let. Onemocnění se projevilo bolestmi skeletu zejména horní části pravé stehenní kosti, vyšetřována byla od února 2016. Při celkovém vyšetření bylo zjištěno na </a:t>
            </a:r>
            <a:r>
              <a:rPr lang="cs-CZ" sz="1200" kern="1200" dirty="0" err="1">
                <a:solidFill>
                  <a:schemeClr val="tx1"/>
                </a:solidFill>
                <a:effectLst/>
                <a:latin typeface="+mn-lt"/>
                <a:ea typeface="+mn-ea"/>
                <a:cs typeface="+mn-cs"/>
              </a:rPr>
              <a:t>rtg</a:t>
            </a:r>
            <a:r>
              <a:rPr lang="cs-CZ" sz="1200" kern="1200" dirty="0">
                <a:solidFill>
                  <a:schemeClr val="tx1"/>
                </a:solidFill>
                <a:effectLst/>
                <a:latin typeface="+mn-lt"/>
                <a:ea typeface="+mn-ea"/>
                <a:cs typeface="+mn-cs"/>
              </a:rPr>
              <a:t> ložisko v horním laloku levé plíce a při CT vyšetření hrudníku včetně skeletu bylo potvrzeno maligní ložisko v plicním parenchymu v segmentu 3 vlevo </a:t>
            </a:r>
            <a:r>
              <a:rPr lang="cs-CZ" sz="1200" kern="1200" dirty="0" err="1">
                <a:solidFill>
                  <a:schemeClr val="tx1"/>
                </a:solidFill>
                <a:effectLst/>
                <a:latin typeface="+mn-lt"/>
                <a:ea typeface="+mn-ea"/>
                <a:cs typeface="+mn-cs"/>
              </a:rPr>
              <a:t>subpleurálně</a:t>
            </a:r>
            <a:r>
              <a:rPr lang="cs-CZ" sz="1200" kern="1200" dirty="0">
                <a:solidFill>
                  <a:schemeClr val="tx1"/>
                </a:solidFill>
                <a:effectLst/>
                <a:latin typeface="+mn-lt"/>
                <a:ea typeface="+mn-ea"/>
                <a:cs typeface="+mn-cs"/>
              </a:rPr>
              <a:t> velikosti asi 17 mm, popisováno jako velká </a:t>
            </a:r>
            <a:r>
              <a:rPr lang="cs-CZ" sz="1200" kern="1200" dirty="0" err="1">
                <a:solidFill>
                  <a:schemeClr val="tx1"/>
                </a:solidFill>
                <a:effectLst/>
                <a:latin typeface="+mn-lt"/>
                <a:ea typeface="+mn-ea"/>
                <a:cs typeface="+mn-cs"/>
              </a:rPr>
              <a:t>měkkotkáňová</a:t>
            </a:r>
            <a:r>
              <a:rPr lang="cs-CZ" sz="1200" kern="1200" dirty="0">
                <a:solidFill>
                  <a:schemeClr val="tx1"/>
                </a:solidFill>
                <a:effectLst/>
                <a:latin typeface="+mn-lt"/>
                <a:ea typeface="+mn-ea"/>
                <a:cs typeface="+mn-cs"/>
              </a:rPr>
              <a:t> patologická formace výrazně cípatých kontur s adhezí ke hrudní stěně, </a:t>
            </a:r>
            <a:r>
              <a:rPr lang="cs-CZ" sz="1200" kern="1200" dirty="0" err="1">
                <a:solidFill>
                  <a:schemeClr val="tx1"/>
                </a:solidFill>
                <a:effectLst/>
                <a:latin typeface="+mn-lt"/>
                <a:ea typeface="+mn-ea"/>
                <a:cs typeface="+mn-cs"/>
              </a:rPr>
              <a:t>postkontrastně</a:t>
            </a:r>
            <a:r>
              <a:rPr lang="cs-CZ" sz="1200" kern="1200" dirty="0">
                <a:solidFill>
                  <a:schemeClr val="tx1"/>
                </a:solidFill>
                <a:effectLst/>
                <a:latin typeface="+mn-lt"/>
                <a:ea typeface="+mn-ea"/>
                <a:cs typeface="+mn-cs"/>
              </a:rPr>
              <a:t> dochází k jejímu zřetelnému sycení (Obr. 5+6). Na CT dále byla patrna destrukce </a:t>
            </a:r>
            <a:r>
              <a:rPr lang="cs-CZ" sz="1200" kern="1200" dirty="0" err="1">
                <a:solidFill>
                  <a:schemeClr val="tx1"/>
                </a:solidFill>
                <a:effectLst/>
                <a:latin typeface="+mn-lt"/>
                <a:ea typeface="+mn-ea"/>
                <a:cs typeface="+mn-cs"/>
              </a:rPr>
              <a:t>pediklu</a:t>
            </a:r>
            <a:r>
              <a:rPr lang="cs-CZ" sz="1200" kern="1200" dirty="0">
                <a:solidFill>
                  <a:schemeClr val="tx1"/>
                </a:solidFill>
                <a:effectLst/>
                <a:latin typeface="+mn-lt"/>
                <a:ea typeface="+mn-ea"/>
                <a:cs typeface="+mn-cs"/>
              </a:rPr>
              <a:t> a levé strany obratle L2, drobné ložisko bylo v lopatě kosti kyčelní vlevo, nepravidelných kontur byla kost křížová oboustranně výrazněji vlevo v oblasti synchondrózy - snad v rámci </a:t>
            </a:r>
            <a:r>
              <a:rPr lang="cs-CZ" sz="1200" kern="1200" dirty="0" err="1">
                <a:solidFill>
                  <a:schemeClr val="tx1"/>
                </a:solidFill>
                <a:effectLst/>
                <a:latin typeface="+mn-lt"/>
                <a:ea typeface="+mn-ea"/>
                <a:cs typeface="+mn-cs"/>
              </a:rPr>
              <a:t>arthrotických</a:t>
            </a:r>
            <a:r>
              <a:rPr lang="cs-CZ" sz="1200" kern="1200" dirty="0">
                <a:solidFill>
                  <a:schemeClr val="tx1"/>
                </a:solidFill>
                <a:effectLst/>
                <a:latin typeface="+mn-lt"/>
                <a:ea typeface="+mn-ea"/>
                <a:cs typeface="+mn-cs"/>
              </a:rPr>
              <a:t> změn, objemné patologické ložisko velikosti cca 35 mm meta charakteru v krčku kosti kyčelní vlevo. Scintigrafie skeletu potvrzovalo patologicky zvýšenou aktivita v hlavici, krčku a diafyzální části levé kosti stehenní, v levé lopatě kosti kyčelní a v L2. Při bronchoskopickém vyšetření makroskopicky nebyly shledány známky patologie, bylo provedeno 5 </a:t>
            </a:r>
            <a:r>
              <a:rPr lang="cs-CZ" sz="1200" kern="1200" dirty="0" err="1">
                <a:solidFill>
                  <a:schemeClr val="tx1"/>
                </a:solidFill>
                <a:effectLst/>
                <a:latin typeface="+mn-lt"/>
                <a:ea typeface="+mn-ea"/>
                <a:cs typeface="+mn-cs"/>
              </a:rPr>
              <a:t>transbronchiálních</a:t>
            </a:r>
            <a:r>
              <a:rPr lang="cs-CZ" sz="1200" kern="1200" dirty="0">
                <a:solidFill>
                  <a:schemeClr val="tx1"/>
                </a:solidFill>
                <a:effectLst/>
                <a:latin typeface="+mn-lt"/>
                <a:ea typeface="+mn-ea"/>
                <a:cs typeface="+mn-cs"/>
              </a:rPr>
              <a:t> biopsií z oblasti bronchu pro segment 3 levé plíce, histologicky byly zachyceny nádorové buňky nízce diferencovaného nemalobuněčného karcinomu nejspíše adenokarcinomu. V mezidobí jsme již nálezy na CT zkonzultovali, zda by bylo možné provést biopsii plic pod CT z důvodu většího dostatku materiálu včetně možnosti genetického vyšetření na stav mutace EGFR. Tato biopsie byla provedena bez komplikací, z původního materiálu z bronchoskopie sice byl patologem nádorový materiál poslán do Centra molekulární biologie a genové terapie (CMBGT) ve FDN, ale materiál nebyl vhodný ke stanovení mutační analýzy, navíc nešlo bezpečně vyšetřit ani přestavbu genu ALK (anaplastické lymfomové kinázy), nicméně na cestě již byl bioptický materiál z </a:t>
            </a:r>
            <a:r>
              <a:rPr lang="cs-CZ" sz="1200" kern="1200" dirty="0" err="1">
                <a:solidFill>
                  <a:schemeClr val="tx1"/>
                </a:solidFill>
                <a:effectLst/>
                <a:latin typeface="+mn-lt"/>
                <a:ea typeface="+mn-ea"/>
                <a:cs typeface="+mn-cs"/>
              </a:rPr>
              <a:t>transtorakální</a:t>
            </a:r>
            <a:r>
              <a:rPr lang="cs-CZ" sz="1200" kern="1200" dirty="0">
                <a:solidFill>
                  <a:schemeClr val="tx1"/>
                </a:solidFill>
                <a:effectLst/>
                <a:latin typeface="+mn-lt"/>
                <a:ea typeface="+mn-ea"/>
                <a:cs typeface="+mn-cs"/>
              </a:rPr>
              <a:t> punkce pod CT, kde byl potvrzen primárně plicní adenokarcinom středně diferencovaný a z tohoto materiálu byla zjištěna EGFR pozitivní mutace, opět běžný typ mutace delece exonu 19. Pokročilost nádorového onemocnění s metastatickým postižením skeletu byla dle TNM klasifikace určena jako T2N0M1b - stádium IV, byla splněna indikace k zahájení biologické cílené léčby </a:t>
            </a:r>
            <a:r>
              <a:rPr lang="cs-CZ" sz="1200" kern="1200" dirty="0" err="1">
                <a:solidFill>
                  <a:schemeClr val="tx1"/>
                </a:solidFill>
                <a:effectLst/>
                <a:latin typeface="+mn-lt"/>
                <a:ea typeface="+mn-ea"/>
                <a:cs typeface="+mn-cs"/>
              </a:rPr>
              <a:t>afatinibem</a:t>
            </a:r>
            <a:r>
              <a:rPr lang="cs-CZ" sz="1200" kern="1200" dirty="0">
                <a:solidFill>
                  <a:schemeClr val="tx1"/>
                </a:solidFill>
                <a:effectLst/>
                <a:latin typeface="+mn-lt"/>
                <a:ea typeface="+mn-ea"/>
                <a:cs typeface="+mn-cs"/>
              </a:rPr>
              <a:t> od konce března 2016 současně s pravidelnou aplikací </a:t>
            </a:r>
            <a:r>
              <a:rPr lang="cs-CZ" sz="1200" kern="1200" dirty="0" err="1">
                <a:solidFill>
                  <a:schemeClr val="tx1"/>
                </a:solidFill>
                <a:effectLst/>
                <a:latin typeface="+mn-lt"/>
                <a:ea typeface="+mn-ea"/>
                <a:cs typeface="+mn-cs"/>
              </a:rPr>
              <a:t>denosumabu</a:t>
            </a:r>
            <a:r>
              <a:rPr lang="cs-CZ" sz="1200" kern="1200" dirty="0">
                <a:solidFill>
                  <a:schemeClr val="tx1"/>
                </a:solidFill>
                <a:effectLst/>
                <a:latin typeface="+mn-lt"/>
                <a:ea typeface="+mn-ea"/>
                <a:cs typeface="+mn-cs"/>
              </a:rPr>
              <a:t> v rámci prevence komplikací metastatického postižení skeletu. U pacientky hned na začátku léčby v dubnu 2016 dochází ke komplikaci a to k patologické </a:t>
            </a:r>
            <a:r>
              <a:rPr lang="cs-CZ" sz="1200" kern="1200" dirty="0" err="1">
                <a:solidFill>
                  <a:schemeClr val="tx1"/>
                </a:solidFill>
                <a:effectLst/>
                <a:latin typeface="+mn-lt"/>
                <a:ea typeface="+mn-ea"/>
                <a:cs typeface="+mn-cs"/>
              </a:rPr>
              <a:t>subkapitální</a:t>
            </a:r>
            <a:r>
              <a:rPr lang="cs-CZ" sz="1200" kern="1200" dirty="0">
                <a:solidFill>
                  <a:schemeClr val="tx1"/>
                </a:solidFill>
                <a:effectLst/>
                <a:latin typeface="+mn-lt"/>
                <a:ea typeface="+mn-ea"/>
                <a:cs typeface="+mn-cs"/>
              </a:rPr>
              <a:t> fraktuře stehenní kosti vlevo v místě metastatického postižení, která byla řešena totální endoprotézou na ortopedické klinice Fakultní nemocnice u sv. Anny. Pacientka nadále pokračovala v terapii </a:t>
            </a:r>
            <a:r>
              <a:rPr lang="cs-CZ" sz="1200" kern="1200" dirty="0" err="1">
                <a:solidFill>
                  <a:schemeClr val="tx1"/>
                </a:solidFill>
                <a:effectLst/>
                <a:latin typeface="+mn-lt"/>
                <a:ea typeface="+mn-ea"/>
                <a:cs typeface="+mn-cs"/>
              </a:rPr>
              <a:t>afatinibem</a:t>
            </a:r>
            <a:r>
              <a:rPr lang="cs-CZ" sz="1200" kern="1200" dirty="0">
                <a:solidFill>
                  <a:schemeClr val="tx1"/>
                </a:solidFill>
                <a:effectLst/>
                <a:latin typeface="+mn-lt"/>
                <a:ea typeface="+mn-ea"/>
                <a:cs typeface="+mn-cs"/>
              </a:rPr>
              <a:t> a </a:t>
            </a:r>
            <a:r>
              <a:rPr lang="cs-CZ" sz="1200" kern="1200" dirty="0" err="1">
                <a:solidFill>
                  <a:schemeClr val="tx1"/>
                </a:solidFill>
                <a:effectLst/>
                <a:latin typeface="+mn-lt"/>
                <a:ea typeface="+mn-ea"/>
                <a:cs typeface="+mn-cs"/>
              </a:rPr>
              <a:t>denosumabem</a:t>
            </a:r>
            <a:r>
              <a:rPr lang="cs-CZ" sz="1200" kern="1200" dirty="0">
                <a:solidFill>
                  <a:schemeClr val="tx1"/>
                </a:solidFill>
                <a:effectLst/>
                <a:latin typeface="+mn-lt"/>
                <a:ea typeface="+mn-ea"/>
                <a:cs typeface="+mn-cs"/>
              </a:rPr>
              <a:t> se zlepšením na kontrolním CT hrudníku i na </a:t>
            </a:r>
            <a:r>
              <a:rPr lang="cs-CZ" sz="1200" kern="1200" dirty="0" err="1">
                <a:solidFill>
                  <a:schemeClr val="tx1"/>
                </a:solidFill>
                <a:effectLst/>
                <a:latin typeface="+mn-lt"/>
                <a:ea typeface="+mn-ea"/>
                <a:cs typeface="+mn-cs"/>
              </a:rPr>
              <a:t>zadopředních</a:t>
            </a:r>
            <a:r>
              <a:rPr lang="cs-CZ" sz="1200" kern="1200" dirty="0">
                <a:solidFill>
                  <a:schemeClr val="tx1"/>
                </a:solidFill>
                <a:effectLst/>
                <a:latin typeface="+mn-lt"/>
                <a:ea typeface="+mn-ea"/>
                <a:cs typeface="+mn-cs"/>
              </a:rPr>
              <a:t> skiagramech, končetinu nejprve odlehčovala první měsíce pomocí berlí, dále pak plně zatěžovala. Její zdravotní stav se během léčby </a:t>
            </a:r>
            <a:r>
              <a:rPr lang="cs-CZ" sz="1200" kern="1200" dirty="0" err="1">
                <a:solidFill>
                  <a:schemeClr val="tx1"/>
                </a:solidFill>
                <a:effectLst/>
                <a:latin typeface="+mn-lt"/>
                <a:ea typeface="+mn-ea"/>
                <a:cs typeface="+mn-cs"/>
              </a:rPr>
              <a:t>afatinibem</a:t>
            </a:r>
            <a:r>
              <a:rPr lang="cs-CZ" sz="1200" kern="1200" dirty="0">
                <a:solidFill>
                  <a:schemeClr val="tx1"/>
                </a:solidFill>
                <a:effectLst/>
                <a:latin typeface="+mn-lt"/>
                <a:ea typeface="+mn-ea"/>
                <a:cs typeface="+mn-cs"/>
              </a:rPr>
              <a:t> a </a:t>
            </a:r>
            <a:r>
              <a:rPr lang="cs-CZ" sz="1200" kern="1200" dirty="0" err="1">
                <a:solidFill>
                  <a:schemeClr val="tx1"/>
                </a:solidFill>
                <a:effectLst/>
                <a:latin typeface="+mn-lt"/>
                <a:ea typeface="+mn-ea"/>
                <a:cs typeface="+mn-cs"/>
              </a:rPr>
              <a:t>denosumabem</a:t>
            </a:r>
            <a:r>
              <a:rPr lang="cs-CZ" sz="1200" kern="1200" dirty="0">
                <a:solidFill>
                  <a:schemeClr val="tx1"/>
                </a:solidFill>
                <a:effectLst/>
                <a:latin typeface="+mn-lt"/>
                <a:ea typeface="+mn-ea"/>
                <a:cs typeface="+mn-cs"/>
              </a:rPr>
              <a:t> natolik zlepšil, že vyžadovala návrat do práce, tedy zpět do školy k žákům, což jí bylo umožněno a zlepšilo tak i její kvalitu života a spokojenost. Léčebná odpověď parciální regrese v plicích trvala do července 2017 (celkem 16 měsíců), nově při </a:t>
            </a:r>
            <a:r>
              <a:rPr lang="cs-CZ" sz="1200" kern="1200" dirty="0" err="1">
                <a:solidFill>
                  <a:schemeClr val="tx1"/>
                </a:solidFill>
                <a:effectLst/>
                <a:latin typeface="+mn-lt"/>
                <a:ea typeface="+mn-ea"/>
                <a:cs typeface="+mn-cs"/>
              </a:rPr>
              <a:t>zadopředním</a:t>
            </a:r>
            <a:r>
              <a:rPr lang="cs-CZ" sz="1200" kern="1200" dirty="0">
                <a:solidFill>
                  <a:schemeClr val="tx1"/>
                </a:solidFill>
                <a:effectLst/>
                <a:latin typeface="+mn-lt"/>
                <a:ea typeface="+mn-ea"/>
                <a:cs typeface="+mn-cs"/>
              </a:rPr>
              <a:t> a bočním skiagramu hrudníku byl zjištěn malý pohrudniční výpotek (obr.7), současně na pravidelných CT vyšetřeních hrudníku po 3 měsících po celou dobu léčby byly rovněž nově popsány kromě výpotku i </a:t>
            </a:r>
            <a:r>
              <a:rPr lang="cs-CZ" sz="1200" kern="1200" dirty="0" err="1">
                <a:solidFill>
                  <a:schemeClr val="tx1"/>
                </a:solidFill>
                <a:effectLst/>
                <a:latin typeface="+mn-lt"/>
                <a:ea typeface="+mn-ea"/>
                <a:cs typeface="+mn-cs"/>
              </a:rPr>
              <a:t>noduly</a:t>
            </a:r>
            <a:r>
              <a:rPr lang="cs-CZ" sz="1200" kern="1200" dirty="0">
                <a:solidFill>
                  <a:schemeClr val="tx1"/>
                </a:solidFill>
                <a:effectLst/>
                <a:latin typeface="+mn-lt"/>
                <a:ea typeface="+mn-ea"/>
                <a:cs typeface="+mn-cs"/>
              </a:rPr>
              <a:t> s až drobnými sytícími se ložisky na pleuře, jinak stacionární obraz regrese patologického ložiska v horním laloku levé plíce (obr.8). Nadále na CT bez patologické </a:t>
            </a:r>
            <a:r>
              <a:rPr lang="cs-CZ" sz="1200" kern="1200" dirty="0" err="1">
                <a:solidFill>
                  <a:schemeClr val="tx1"/>
                </a:solidFill>
                <a:effectLst/>
                <a:latin typeface="+mn-lt"/>
                <a:ea typeface="+mn-ea"/>
                <a:cs typeface="+mn-cs"/>
              </a:rPr>
              <a:t>lymfadenopathie</a:t>
            </a:r>
            <a:r>
              <a:rPr lang="cs-CZ" sz="1200" kern="1200" dirty="0">
                <a:solidFill>
                  <a:schemeClr val="tx1"/>
                </a:solidFill>
                <a:effectLst/>
                <a:latin typeface="+mn-lt"/>
                <a:ea typeface="+mn-ea"/>
                <a:cs typeface="+mn-cs"/>
              </a:rPr>
              <a:t> mediastina a hilů, bez čerstvých ložisek na skeletu, bez expanze nadledvin či v jaterním parenchymu. Tentokrát jsme si vystačili s probatorní pleurální punkcí a zasláním materiálu na cytologii a znovu požadovanou mutační analýzu se zjištěním mutačního stavu EGFR. V odebraném výpotku byly potvrzeny nádorové buňky adenokarcinomu a v CMBGT znovu provedeno testování – kromě již přítomné delece exonu 19 byla zjištěna rezistentní mutace T790M. Opět jsme rychle reagovali žádostí o schválení úhrady pro </a:t>
            </a:r>
            <a:r>
              <a:rPr lang="cs-CZ" sz="1200" kern="1200" dirty="0" err="1">
                <a:solidFill>
                  <a:schemeClr val="tx1"/>
                </a:solidFill>
                <a:effectLst/>
                <a:latin typeface="+mn-lt"/>
                <a:ea typeface="+mn-ea"/>
                <a:cs typeface="+mn-cs"/>
              </a:rPr>
              <a:t>osimertinib</a:t>
            </a:r>
            <a:r>
              <a:rPr lang="cs-CZ" sz="1200" kern="1200" dirty="0">
                <a:solidFill>
                  <a:schemeClr val="tx1"/>
                </a:solidFill>
                <a:effectLst/>
                <a:latin typeface="+mn-lt"/>
                <a:ea typeface="+mn-ea"/>
                <a:cs typeface="+mn-cs"/>
              </a:rPr>
              <a:t> pro nemocnou ženu, která klinicky cítila oblast levého </a:t>
            </a:r>
            <a:r>
              <a:rPr lang="cs-CZ" sz="1200" kern="1200" dirty="0" err="1">
                <a:solidFill>
                  <a:schemeClr val="tx1"/>
                </a:solidFill>
                <a:effectLst/>
                <a:latin typeface="+mn-lt"/>
                <a:ea typeface="+mn-ea"/>
                <a:cs typeface="+mn-cs"/>
              </a:rPr>
              <a:t>hemitoraxu</a:t>
            </a:r>
            <a:r>
              <a:rPr lang="cs-CZ" sz="1200" kern="1200" dirty="0">
                <a:solidFill>
                  <a:schemeClr val="tx1"/>
                </a:solidFill>
                <a:effectLst/>
                <a:latin typeface="+mn-lt"/>
                <a:ea typeface="+mn-ea"/>
                <a:cs typeface="+mn-cs"/>
              </a:rPr>
              <a:t> jako citlivější, bolestivější a lehce se zhoršenou dušnost. Se </a:t>
            </a:r>
            <a:r>
              <a:rPr lang="cs-CZ" sz="1200" kern="1200" dirty="0" err="1">
                <a:solidFill>
                  <a:schemeClr val="tx1"/>
                </a:solidFill>
                <a:effectLst/>
                <a:latin typeface="+mn-lt"/>
                <a:ea typeface="+mn-ea"/>
                <a:cs typeface="+mn-cs"/>
              </a:rPr>
              <a:t>žadostí</a:t>
            </a:r>
            <a:r>
              <a:rPr lang="cs-CZ" sz="1200" kern="1200" dirty="0">
                <a:solidFill>
                  <a:schemeClr val="tx1"/>
                </a:solidFill>
                <a:effectLst/>
                <a:latin typeface="+mn-lt"/>
                <a:ea typeface="+mn-ea"/>
                <a:cs typeface="+mn-cs"/>
              </a:rPr>
              <a:t> na pojišťovnu jsme opět nebyli úspěšní, byla doporučena chemoterapie, což pro ženu vykonávající povolání učitelky by nebylo vhodné z důvodu vyššího rizika infekce, větší únavy a nutnosti přerušení této pracovní činnosti. Opět jsme s povděkem využili vzorky </a:t>
            </a:r>
            <a:r>
              <a:rPr lang="cs-CZ" sz="1200" kern="1200" dirty="0" err="1">
                <a:solidFill>
                  <a:schemeClr val="tx1"/>
                </a:solidFill>
                <a:effectLst/>
                <a:latin typeface="+mn-lt"/>
                <a:ea typeface="+mn-ea"/>
                <a:cs typeface="+mn-cs"/>
              </a:rPr>
              <a:t>osimertinibu</a:t>
            </a:r>
            <a:r>
              <a:rPr lang="cs-CZ" sz="1200" kern="1200" dirty="0">
                <a:solidFill>
                  <a:schemeClr val="tx1"/>
                </a:solidFill>
                <a:effectLst/>
                <a:latin typeface="+mn-lt"/>
                <a:ea typeface="+mn-ea"/>
                <a:cs typeface="+mn-cs"/>
              </a:rPr>
              <a:t> poskytnuté firmou a po nasazení již na dalším </a:t>
            </a:r>
            <a:r>
              <a:rPr lang="cs-CZ" sz="1200" kern="1200" dirty="0" err="1">
                <a:solidFill>
                  <a:schemeClr val="tx1"/>
                </a:solidFill>
                <a:effectLst/>
                <a:latin typeface="+mn-lt"/>
                <a:ea typeface="+mn-ea"/>
                <a:cs typeface="+mn-cs"/>
              </a:rPr>
              <a:t>rtg</a:t>
            </a:r>
            <a:r>
              <a:rPr lang="cs-CZ" sz="1200" kern="1200" dirty="0">
                <a:solidFill>
                  <a:schemeClr val="tx1"/>
                </a:solidFill>
                <a:effectLst/>
                <a:latin typeface="+mn-lt"/>
                <a:ea typeface="+mn-ea"/>
                <a:cs typeface="+mn-cs"/>
              </a:rPr>
              <a:t> hrudníku levostranný nález zcela </a:t>
            </a:r>
            <a:r>
              <a:rPr lang="cs-CZ" sz="1200" kern="1200" dirty="0" err="1">
                <a:solidFill>
                  <a:schemeClr val="tx1"/>
                </a:solidFill>
                <a:effectLst/>
                <a:latin typeface="+mn-lt"/>
                <a:ea typeface="+mn-ea"/>
                <a:cs typeface="+mn-cs"/>
              </a:rPr>
              <a:t>zregredoval</a:t>
            </a:r>
            <a:r>
              <a:rPr lang="cs-CZ" sz="1200" kern="1200" dirty="0">
                <a:solidFill>
                  <a:schemeClr val="tx1"/>
                </a:solidFill>
                <a:effectLst/>
                <a:latin typeface="+mn-lt"/>
                <a:ea typeface="+mn-ea"/>
                <a:cs typeface="+mn-cs"/>
              </a:rPr>
              <a:t>, což se za další měsíc potvrdilo i na CT. Nadále pokračuje i v současné pravidelné aplikaci </a:t>
            </a:r>
            <a:r>
              <a:rPr lang="cs-CZ" sz="1200" kern="1200" dirty="0" err="1">
                <a:solidFill>
                  <a:schemeClr val="tx1"/>
                </a:solidFill>
                <a:effectLst/>
                <a:latin typeface="+mn-lt"/>
                <a:ea typeface="+mn-ea"/>
                <a:cs typeface="+mn-cs"/>
              </a:rPr>
              <a:t>denosumabu</a:t>
            </a:r>
            <a:r>
              <a:rPr lang="cs-CZ" sz="1200" kern="1200" dirty="0">
                <a:solidFill>
                  <a:schemeClr val="tx1"/>
                </a:solidFill>
                <a:effectLst/>
                <a:latin typeface="+mn-lt"/>
                <a:ea typeface="+mn-ea"/>
                <a:cs typeface="+mn-cs"/>
              </a:rPr>
              <a:t> pro postižení skeletu, které se klinicky nezhoršuje. Nemocná přípravek </a:t>
            </a:r>
            <a:r>
              <a:rPr lang="cs-CZ" sz="1200" kern="1200" dirty="0" err="1">
                <a:solidFill>
                  <a:schemeClr val="tx1"/>
                </a:solidFill>
                <a:effectLst/>
                <a:latin typeface="+mn-lt"/>
                <a:ea typeface="+mn-ea"/>
                <a:cs typeface="+mn-cs"/>
              </a:rPr>
              <a:t>Tagrisso</a:t>
            </a:r>
            <a:r>
              <a:rPr lang="cs-CZ" sz="1200" kern="1200" dirty="0">
                <a:solidFill>
                  <a:schemeClr val="tx1"/>
                </a:solidFill>
                <a:effectLst/>
                <a:latin typeface="+mn-lt"/>
                <a:ea typeface="+mn-ea"/>
                <a:cs typeface="+mn-cs"/>
              </a:rPr>
              <a:t> užívá od srpna 2017 dosud s trvající léčebnou odpovědí parciální regrese původního nálezu na plicích, nové změny – </a:t>
            </a:r>
            <a:r>
              <a:rPr lang="cs-CZ" sz="1200" kern="1200" dirty="0" err="1">
                <a:solidFill>
                  <a:schemeClr val="tx1"/>
                </a:solidFill>
                <a:effectLst/>
                <a:latin typeface="+mn-lt"/>
                <a:ea typeface="+mn-ea"/>
                <a:cs typeface="+mn-cs"/>
              </a:rPr>
              <a:t>nodularity</a:t>
            </a:r>
            <a:r>
              <a:rPr lang="cs-CZ" sz="1200" kern="1200" dirty="0">
                <a:solidFill>
                  <a:schemeClr val="tx1"/>
                </a:solidFill>
                <a:effectLst/>
                <a:latin typeface="+mn-lt"/>
                <a:ea typeface="+mn-ea"/>
                <a:cs typeface="+mn-cs"/>
              </a:rPr>
              <a:t> na pohrudnici a pleurální výpotek vlevo zcela </a:t>
            </a:r>
            <a:r>
              <a:rPr lang="cs-CZ" sz="1200" kern="1200" dirty="0" err="1">
                <a:solidFill>
                  <a:schemeClr val="tx1"/>
                </a:solidFill>
                <a:effectLst/>
                <a:latin typeface="+mn-lt"/>
                <a:ea typeface="+mn-ea"/>
                <a:cs typeface="+mn-cs"/>
              </a:rPr>
              <a:t>zregredovaly</a:t>
            </a:r>
            <a:r>
              <a:rPr lang="cs-CZ" sz="1200" kern="1200" dirty="0">
                <a:solidFill>
                  <a:schemeClr val="tx1"/>
                </a:solidFill>
                <a:effectLst/>
                <a:latin typeface="+mn-lt"/>
                <a:ea typeface="+mn-ea"/>
                <a:cs typeface="+mn-cs"/>
              </a:rPr>
              <a:t> dle  RTG i CT (obr. 9). Nadále vykonává svoji profesi, léčbu TKI 3. generace snáší zcela bez vedlejších účinků.</a:t>
            </a:r>
          </a:p>
          <a:p>
            <a:endParaRPr lang="cs-CZ" dirty="0"/>
          </a:p>
        </p:txBody>
      </p:sp>
      <p:sp>
        <p:nvSpPr>
          <p:cNvPr id="4" name="Zástupný symbol pro číslo snímku 3"/>
          <p:cNvSpPr>
            <a:spLocks noGrp="1"/>
          </p:cNvSpPr>
          <p:nvPr>
            <p:ph type="sldNum" sz="quarter" idx="10"/>
          </p:nvPr>
        </p:nvSpPr>
        <p:spPr/>
        <p:txBody>
          <a:bodyPr/>
          <a:lstStyle/>
          <a:p>
            <a:fld id="{659E08F3-9747-4147-8CF7-D60BB7DF4E15}" type="slidenum">
              <a:rPr lang="cs-CZ" smtClean="0"/>
              <a:t>7</a:t>
            </a:fld>
            <a:endParaRPr lang="cs-CZ"/>
          </a:p>
        </p:txBody>
      </p:sp>
    </p:spTree>
    <p:extLst>
      <p:ext uri="{BB962C8B-B14F-4D97-AF65-F5344CB8AC3E}">
        <p14:creationId xmlns:p14="http://schemas.microsoft.com/office/powerpoint/2010/main" val="2750020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59E08F3-9747-4147-8CF7-D60BB7DF4E15}" type="slidenum">
              <a:rPr lang="cs-CZ" smtClean="0"/>
              <a:t>8</a:t>
            </a:fld>
            <a:endParaRPr lang="cs-CZ"/>
          </a:p>
        </p:txBody>
      </p:sp>
    </p:spTree>
    <p:extLst>
      <p:ext uri="{BB962C8B-B14F-4D97-AF65-F5344CB8AC3E}">
        <p14:creationId xmlns:p14="http://schemas.microsoft.com/office/powerpoint/2010/main" val="2338089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59E08F3-9747-4147-8CF7-D60BB7DF4E15}" type="slidenum">
              <a:rPr lang="cs-CZ" smtClean="0"/>
              <a:t>9</a:t>
            </a:fld>
            <a:endParaRPr lang="cs-CZ"/>
          </a:p>
        </p:txBody>
      </p:sp>
    </p:spTree>
    <p:extLst>
      <p:ext uri="{BB962C8B-B14F-4D97-AF65-F5344CB8AC3E}">
        <p14:creationId xmlns:p14="http://schemas.microsoft.com/office/powerpoint/2010/main" val="2554269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4A1E01D2-8B9D-4B86-BB8F-B9F18C97736F}" type="datetimeFigureOut">
              <a:rPr lang="cs-CZ" smtClean="0"/>
              <a:t>07.05.2020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672999-C8F6-47E7-9A40-467883796028}" type="slidenum">
              <a:rPr lang="cs-CZ" smtClean="0"/>
              <a:t>‹#›</a:t>
            </a:fld>
            <a:endParaRPr lang="cs-CZ"/>
          </a:p>
        </p:txBody>
      </p:sp>
    </p:spTree>
    <p:extLst>
      <p:ext uri="{BB962C8B-B14F-4D97-AF65-F5344CB8AC3E}">
        <p14:creationId xmlns:p14="http://schemas.microsoft.com/office/powerpoint/2010/main" val="4199762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A1E01D2-8B9D-4B86-BB8F-B9F18C97736F}" type="datetimeFigureOut">
              <a:rPr lang="cs-CZ" smtClean="0"/>
              <a:t>07.05.2020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672999-C8F6-47E7-9A40-467883796028}" type="slidenum">
              <a:rPr lang="cs-CZ" smtClean="0"/>
              <a:t>‹#›</a:t>
            </a:fld>
            <a:endParaRPr lang="cs-CZ"/>
          </a:p>
        </p:txBody>
      </p:sp>
    </p:spTree>
    <p:extLst>
      <p:ext uri="{BB962C8B-B14F-4D97-AF65-F5344CB8AC3E}">
        <p14:creationId xmlns:p14="http://schemas.microsoft.com/office/powerpoint/2010/main" val="672795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A1E01D2-8B9D-4B86-BB8F-B9F18C97736F}" type="datetimeFigureOut">
              <a:rPr lang="cs-CZ" smtClean="0"/>
              <a:t>07.05.2020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672999-C8F6-47E7-9A40-467883796028}" type="slidenum">
              <a:rPr lang="cs-CZ" smtClean="0"/>
              <a:t>‹#›</a:t>
            </a:fld>
            <a:endParaRPr lang="cs-CZ"/>
          </a:p>
        </p:txBody>
      </p:sp>
    </p:spTree>
    <p:extLst>
      <p:ext uri="{BB962C8B-B14F-4D97-AF65-F5344CB8AC3E}">
        <p14:creationId xmlns:p14="http://schemas.microsoft.com/office/powerpoint/2010/main" val="2635217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850"/>
            <a:ext cx="8229600" cy="1143000"/>
          </a:xfrm>
        </p:spPr>
        <p:txBody>
          <a:bodyPr/>
          <a:lstStyle/>
          <a:p>
            <a:r>
              <a:rPr lang="en-US"/>
              <a:t>Klepnutím lze upravit styl předlohy nadpisů.</a:t>
            </a:r>
            <a:endParaRPr lang="cs-CZ"/>
          </a:p>
        </p:txBody>
      </p:sp>
      <p:sp>
        <p:nvSpPr>
          <p:cNvPr id="3" name="Zástupný symbol pro obsah 2"/>
          <p:cNvSpPr>
            <a:spLocks noGrp="1"/>
          </p:cNvSpPr>
          <p:nvPr>
            <p:ph sz="half" idx="1"/>
          </p:nvPr>
        </p:nvSpPr>
        <p:spPr>
          <a:xfrm>
            <a:off x="457200" y="1935163"/>
            <a:ext cx="4038600" cy="4389437"/>
          </a:xfrm>
        </p:spPr>
        <p:txBody>
          <a:bodyPr/>
          <a:lstStyle/>
          <a:p>
            <a:pPr lvl="0"/>
            <a:r>
              <a:rPr lang="en-US"/>
              <a:t>Klepnutím lze upravit styly předlohy textu.</a:t>
            </a:r>
          </a:p>
          <a:p>
            <a:pPr lvl="1"/>
            <a:r>
              <a:rPr lang="en-US"/>
              <a:t>Druhá úroveň</a:t>
            </a:r>
          </a:p>
          <a:p>
            <a:pPr lvl="2"/>
            <a:r>
              <a:rPr lang="en-US"/>
              <a:t>Třetí úroveň</a:t>
            </a:r>
          </a:p>
          <a:p>
            <a:pPr lvl="3"/>
            <a:r>
              <a:rPr lang="en-US"/>
              <a:t>Čtvrtá úroveň</a:t>
            </a:r>
          </a:p>
          <a:p>
            <a:pPr lvl="4"/>
            <a:r>
              <a:rPr lang="en-US"/>
              <a:t>Pátá úroveň</a:t>
            </a:r>
            <a:endParaRPr lang="cs-CZ"/>
          </a:p>
        </p:txBody>
      </p:sp>
      <p:sp>
        <p:nvSpPr>
          <p:cNvPr id="4" name="Zástupný symbol pro obsah 3"/>
          <p:cNvSpPr>
            <a:spLocks noGrp="1"/>
          </p:cNvSpPr>
          <p:nvPr>
            <p:ph sz="quarter" idx="2"/>
          </p:nvPr>
        </p:nvSpPr>
        <p:spPr>
          <a:xfrm>
            <a:off x="4648200" y="1935163"/>
            <a:ext cx="4038600" cy="2117725"/>
          </a:xfrm>
        </p:spPr>
        <p:txBody>
          <a:bodyPr/>
          <a:lstStyle/>
          <a:p>
            <a:pPr lvl="0"/>
            <a:r>
              <a:rPr lang="en-US"/>
              <a:t>Klepnutím lze upravit styly předlohy textu.</a:t>
            </a:r>
          </a:p>
          <a:p>
            <a:pPr lvl="1"/>
            <a:r>
              <a:rPr lang="en-US"/>
              <a:t>Druhá úroveň</a:t>
            </a:r>
          </a:p>
          <a:p>
            <a:pPr lvl="2"/>
            <a:r>
              <a:rPr lang="en-US"/>
              <a:t>Třetí úroveň</a:t>
            </a:r>
          </a:p>
          <a:p>
            <a:pPr lvl="3"/>
            <a:r>
              <a:rPr lang="en-US"/>
              <a:t>Čtvrtá úroveň</a:t>
            </a:r>
          </a:p>
          <a:p>
            <a:pPr lvl="4"/>
            <a:r>
              <a:rPr lang="en-US"/>
              <a:t>Pátá úroveň</a:t>
            </a:r>
            <a:endParaRPr lang="cs-CZ"/>
          </a:p>
        </p:txBody>
      </p:sp>
      <p:sp>
        <p:nvSpPr>
          <p:cNvPr id="5" name="Zástupný symbol pro obsah 4"/>
          <p:cNvSpPr>
            <a:spLocks noGrp="1"/>
          </p:cNvSpPr>
          <p:nvPr>
            <p:ph sz="quarter" idx="3"/>
          </p:nvPr>
        </p:nvSpPr>
        <p:spPr>
          <a:xfrm>
            <a:off x="4648200" y="4205288"/>
            <a:ext cx="4038600" cy="2119312"/>
          </a:xfrm>
        </p:spPr>
        <p:txBody>
          <a:bodyPr/>
          <a:lstStyle/>
          <a:p>
            <a:pPr lvl="0"/>
            <a:r>
              <a:rPr lang="en-US"/>
              <a:t>Klepnutím lze upravit styly předlohy textu.</a:t>
            </a:r>
          </a:p>
          <a:p>
            <a:pPr lvl="1"/>
            <a:r>
              <a:rPr lang="en-US"/>
              <a:t>Druhá úroveň</a:t>
            </a:r>
          </a:p>
          <a:p>
            <a:pPr lvl="2"/>
            <a:r>
              <a:rPr lang="en-US"/>
              <a:t>Třetí úroveň</a:t>
            </a:r>
          </a:p>
          <a:p>
            <a:pPr lvl="3"/>
            <a:r>
              <a:rPr lang="en-US"/>
              <a:t>Čtvrtá úroveň</a:t>
            </a:r>
          </a:p>
          <a:p>
            <a:pPr lvl="4"/>
            <a:r>
              <a:rPr lang="en-US"/>
              <a:t>Pátá úroveň</a:t>
            </a:r>
            <a:endParaRPr lang="cs-CZ"/>
          </a:p>
        </p:txBody>
      </p:sp>
      <p:sp>
        <p:nvSpPr>
          <p:cNvPr id="6" name="Date Placeholder 9"/>
          <p:cNvSpPr>
            <a:spLocks noGrp="1"/>
          </p:cNvSpPr>
          <p:nvPr>
            <p:ph type="dt" sz="half" idx="10"/>
          </p:nvPr>
        </p:nvSpPr>
        <p:spPr/>
        <p:txBody>
          <a:bodyPr/>
          <a:lstStyle>
            <a:lvl1pPr>
              <a:defRPr/>
            </a:lvl1pPr>
          </a:lstStyle>
          <a:p>
            <a:pPr>
              <a:defRPr/>
            </a:pPr>
            <a:fld id="{68D7D910-F5F1-47A1-94E3-DA96E94A26CE}" type="datetime1">
              <a:rPr lang="en-US" smtClean="0"/>
              <a:t>5/7/2020</a:t>
            </a:fld>
            <a:endParaRPr lang="en-US" dirty="0"/>
          </a:p>
        </p:txBody>
      </p:sp>
      <p:sp>
        <p:nvSpPr>
          <p:cNvPr id="7" name="Footer Placeholder 21"/>
          <p:cNvSpPr>
            <a:spLocks noGrp="1"/>
          </p:cNvSpPr>
          <p:nvPr>
            <p:ph type="ftr" sz="quarter" idx="11"/>
          </p:nvPr>
        </p:nvSpPr>
        <p:spPr/>
        <p:txBody>
          <a:bodyPr/>
          <a:lstStyle>
            <a:lvl1pPr>
              <a:defRPr/>
            </a:lvl1pPr>
          </a:lstStyle>
          <a:p>
            <a:pPr>
              <a:defRPr/>
            </a:pPr>
            <a:endParaRPr lang="en-US" dirty="0"/>
          </a:p>
        </p:txBody>
      </p:sp>
      <p:sp>
        <p:nvSpPr>
          <p:cNvPr id="8" name="Slide Number Placeholder 17"/>
          <p:cNvSpPr>
            <a:spLocks noGrp="1"/>
          </p:cNvSpPr>
          <p:nvPr>
            <p:ph type="sldNum" sz="quarter" idx="12"/>
          </p:nvPr>
        </p:nvSpPr>
        <p:spPr/>
        <p:txBody>
          <a:bodyPr/>
          <a:lstStyle>
            <a:lvl1pPr>
              <a:defRPr/>
            </a:lvl1pPr>
          </a:lstStyle>
          <a:p>
            <a:pPr>
              <a:defRPr/>
            </a:pPr>
            <a:fld id="{3D4E0DD1-A6CC-49BE-A93B-1805CB86F60C}" type="slidenum">
              <a:rPr lang="en-US"/>
              <a:pPr>
                <a:defRPr/>
              </a:pPr>
              <a:t>‹#›</a:t>
            </a:fld>
            <a:endParaRPr lang="en-US" dirty="0"/>
          </a:p>
        </p:txBody>
      </p:sp>
    </p:spTree>
    <p:extLst>
      <p:ext uri="{BB962C8B-B14F-4D97-AF65-F5344CB8AC3E}">
        <p14:creationId xmlns:p14="http://schemas.microsoft.com/office/powerpoint/2010/main" val="2589542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Section Brea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40" y="3310"/>
            <a:ext cx="9143998" cy="6857999"/>
          </a:xfrm>
          <a:prstGeom prst="rect">
            <a:avLst/>
          </a:prstGeom>
        </p:spPr>
      </p:pic>
      <p:sp>
        <p:nvSpPr>
          <p:cNvPr id="2" name="Title 1"/>
          <p:cNvSpPr>
            <a:spLocks noGrp="1"/>
          </p:cNvSpPr>
          <p:nvPr>
            <p:ph type="ctrTitle"/>
          </p:nvPr>
        </p:nvSpPr>
        <p:spPr>
          <a:xfrm>
            <a:off x="455613" y="1204747"/>
            <a:ext cx="8280400" cy="965366"/>
          </a:xfrm>
        </p:spPr>
        <p:txBody>
          <a:bodyPr/>
          <a:lstStyle>
            <a:lvl1pPr algn="l">
              <a:lnSpc>
                <a:spcPct val="90000"/>
              </a:lnSpc>
              <a:defRPr sz="32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455612" y="2258527"/>
            <a:ext cx="8280400" cy="937596"/>
          </a:xfrm>
        </p:spPr>
        <p:txBody>
          <a:bodyPr/>
          <a:lstStyle>
            <a:lvl1pPr marL="0" indent="0" algn="l">
              <a:lnSpc>
                <a:spcPct val="90000"/>
              </a:lnSpc>
              <a:buNone/>
              <a:defRPr sz="24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84832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Break Plain">
    <p:bg>
      <p:bgPr>
        <a:solidFill>
          <a:schemeClr val="accent1"/>
        </a:solidFill>
        <a:effectLst/>
      </p:bgPr>
    </p:bg>
    <p:spTree>
      <p:nvGrpSpPr>
        <p:cNvPr id="1" name=""/>
        <p:cNvGrpSpPr/>
        <p:nvPr/>
      </p:nvGrpSpPr>
      <p:grpSpPr>
        <a:xfrm>
          <a:off x="0" y="0"/>
          <a:ext cx="0" cy="0"/>
          <a:chOff x="0" y="0"/>
          <a:chExt cx="0" cy="0"/>
        </a:xfrm>
      </p:grpSpPr>
      <p:sp>
        <p:nvSpPr>
          <p:cNvPr id="7" name="Subtitle 2"/>
          <p:cNvSpPr>
            <a:spLocks noGrp="1"/>
          </p:cNvSpPr>
          <p:nvPr>
            <p:ph type="subTitle" idx="1"/>
          </p:nvPr>
        </p:nvSpPr>
        <p:spPr>
          <a:xfrm>
            <a:off x="1721582" y="3700857"/>
            <a:ext cx="5824664" cy="1267968"/>
          </a:xfrm>
          <a:noFill/>
          <a:ln w="9525" algn="ctr">
            <a:noFill/>
            <a:miter lim="800000"/>
            <a:headEnd/>
            <a:tailEnd/>
          </a:ln>
          <a:effectLst/>
        </p:spPr>
        <p:txBody>
          <a:bodyPr vert="horz" wrap="square" lIns="0" tIns="0" rIns="0" bIns="0" numCol="1" anchor="t" anchorCtr="0" compatLnSpc="1">
            <a:prstTxWarp prst="textNoShape">
              <a:avLst/>
            </a:prstTxWarp>
          </a:bodyPr>
          <a:lstStyle>
            <a:lvl1pPr marL="0" indent="0" algn="ctr" rtl="0" fontAlgn="base">
              <a:lnSpc>
                <a:spcPct val="90000"/>
              </a:lnSpc>
              <a:spcBef>
                <a:spcPct val="0"/>
              </a:spcBef>
              <a:spcAft>
                <a:spcPct val="0"/>
              </a:spcAft>
              <a:buClr>
                <a:schemeClr val="accent1"/>
              </a:buClr>
              <a:buFont typeface="Wingdings" pitchFamily="2" charset="2"/>
              <a:buNone/>
              <a:defRPr lang="en-US" sz="2000" cap="none" baseline="0" dirty="0">
                <a:solidFill>
                  <a:schemeClr val="bg1"/>
                </a:solidFill>
                <a:latin typeface="arial" panose="020B0604020202020204"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itle 3"/>
          <p:cNvSpPr>
            <a:spLocks noGrp="1"/>
          </p:cNvSpPr>
          <p:nvPr>
            <p:ph type="title"/>
          </p:nvPr>
        </p:nvSpPr>
        <p:spPr>
          <a:xfrm>
            <a:off x="547689" y="1706893"/>
            <a:ext cx="8172450" cy="1828800"/>
          </a:xfrm>
        </p:spPr>
        <p:txBody>
          <a:bodyPr/>
          <a:lstStyle>
            <a:lvl1pPr algn="ctr">
              <a:lnSpc>
                <a:spcPct val="90000"/>
              </a:lnSpc>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869524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5613" y="1491916"/>
            <a:ext cx="8237537" cy="4719682"/>
          </a:xfrm>
        </p:spPr>
        <p:txBody>
          <a:bodyPr/>
          <a:lstStyle>
            <a:lvl1pPr>
              <a:buClr>
                <a:schemeClr val="accent3"/>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48128" y="6697854"/>
            <a:ext cx="292608" cy="132637"/>
          </a:xfrm>
        </p:spPr>
        <p:txBody>
          <a:bodyPr/>
          <a:lstStyle/>
          <a:p>
            <a:fld id="{5E1C433D-8363-43BC-82F4-06D05EDC9C3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82840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le and Content NO LOG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5613" y="1491916"/>
            <a:ext cx="8237537" cy="4719682"/>
          </a:xfrm>
        </p:spPr>
        <p:txBody>
          <a:bodyPr/>
          <a:lstStyle>
            <a:lvl1pPr>
              <a:buClr>
                <a:schemeClr val="accent3"/>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48128" y="6697854"/>
            <a:ext cx="292608" cy="132637"/>
          </a:xfrm>
        </p:spPr>
        <p:txBody>
          <a:bodyPr/>
          <a:lstStyle/>
          <a:p>
            <a:fld id="{5E1C433D-8363-43BC-82F4-06D05EDC9C3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13514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5E1C433D-8363-43BC-82F4-06D05EDC9C3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676768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NO 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5E1C433D-8363-43BC-82F4-06D05EDC9C3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29507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A1E01D2-8B9D-4B86-BB8F-B9F18C97736F}" type="datetimeFigureOut">
              <a:rPr lang="cs-CZ" smtClean="0"/>
              <a:t>07.05.2020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672999-C8F6-47E7-9A40-467883796028}" type="slidenum">
              <a:rPr lang="cs-CZ" smtClean="0"/>
              <a:t>‹#›</a:t>
            </a:fld>
            <a:endParaRPr lang="cs-CZ"/>
          </a:p>
        </p:txBody>
      </p:sp>
    </p:spTree>
    <p:extLst>
      <p:ext uri="{BB962C8B-B14F-4D97-AF65-F5344CB8AC3E}">
        <p14:creationId xmlns:p14="http://schemas.microsoft.com/office/powerpoint/2010/main" val="3397294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4A1E01D2-8B9D-4B86-BB8F-B9F18C97736F}" type="datetimeFigureOut">
              <a:rPr lang="cs-CZ" smtClean="0"/>
              <a:t>07.05.2020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672999-C8F6-47E7-9A40-467883796028}" type="slidenum">
              <a:rPr lang="cs-CZ" smtClean="0"/>
              <a:t>‹#›</a:t>
            </a:fld>
            <a:endParaRPr lang="cs-CZ"/>
          </a:p>
        </p:txBody>
      </p:sp>
    </p:spTree>
    <p:extLst>
      <p:ext uri="{BB962C8B-B14F-4D97-AF65-F5344CB8AC3E}">
        <p14:creationId xmlns:p14="http://schemas.microsoft.com/office/powerpoint/2010/main" val="2979471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4A1E01D2-8B9D-4B86-BB8F-B9F18C97736F}" type="datetimeFigureOut">
              <a:rPr lang="cs-CZ" smtClean="0"/>
              <a:t>07.05.2020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4672999-C8F6-47E7-9A40-467883796028}" type="slidenum">
              <a:rPr lang="cs-CZ" smtClean="0"/>
              <a:t>‹#›</a:t>
            </a:fld>
            <a:endParaRPr lang="cs-CZ"/>
          </a:p>
        </p:txBody>
      </p:sp>
    </p:spTree>
    <p:extLst>
      <p:ext uri="{BB962C8B-B14F-4D97-AF65-F5344CB8AC3E}">
        <p14:creationId xmlns:p14="http://schemas.microsoft.com/office/powerpoint/2010/main" val="171973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4A1E01D2-8B9D-4B86-BB8F-B9F18C97736F}" type="datetimeFigureOut">
              <a:rPr lang="cs-CZ" smtClean="0"/>
              <a:t>07.05.2020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4672999-C8F6-47E7-9A40-467883796028}" type="slidenum">
              <a:rPr lang="cs-CZ" smtClean="0"/>
              <a:t>‹#›</a:t>
            </a:fld>
            <a:endParaRPr lang="cs-CZ"/>
          </a:p>
        </p:txBody>
      </p:sp>
    </p:spTree>
    <p:extLst>
      <p:ext uri="{BB962C8B-B14F-4D97-AF65-F5344CB8AC3E}">
        <p14:creationId xmlns:p14="http://schemas.microsoft.com/office/powerpoint/2010/main" val="2817142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4A1E01D2-8B9D-4B86-BB8F-B9F18C97736F}" type="datetimeFigureOut">
              <a:rPr lang="cs-CZ" smtClean="0"/>
              <a:t>07.05.2020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4672999-C8F6-47E7-9A40-467883796028}" type="slidenum">
              <a:rPr lang="cs-CZ" smtClean="0"/>
              <a:t>‹#›</a:t>
            </a:fld>
            <a:endParaRPr lang="cs-CZ"/>
          </a:p>
        </p:txBody>
      </p:sp>
    </p:spTree>
    <p:extLst>
      <p:ext uri="{BB962C8B-B14F-4D97-AF65-F5344CB8AC3E}">
        <p14:creationId xmlns:p14="http://schemas.microsoft.com/office/powerpoint/2010/main" val="4158987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A1E01D2-8B9D-4B86-BB8F-B9F18C97736F}" type="datetimeFigureOut">
              <a:rPr lang="cs-CZ" smtClean="0"/>
              <a:t>07.05.2020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4672999-C8F6-47E7-9A40-467883796028}" type="slidenum">
              <a:rPr lang="cs-CZ" smtClean="0"/>
              <a:t>‹#›</a:t>
            </a:fld>
            <a:endParaRPr lang="cs-CZ"/>
          </a:p>
        </p:txBody>
      </p:sp>
    </p:spTree>
    <p:extLst>
      <p:ext uri="{BB962C8B-B14F-4D97-AF65-F5344CB8AC3E}">
        <p14:creationId xmlns:p14="http://schemas.microsoft.com/office/powerpoint/2010/main" val="1672239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A1E01D2-8B9D-4B86-BB8F-B9F18C97736F}" type="datetimeFigureOut">
              <a:rPr lang="cs-CZ" smtClean="0"/>
              <a:t>07.05.2020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4672999-C8F6-47E7-9A40-467883796028}" type="slidenum">
              <a:rPr lang="cs-CZ" smtClean="0"/>
              <a:t>‹#›</a:t>
            </a:fld>
            <a:endParaRPr lang="cs-CZ"/>
          </a:p>
        </p:txBody>
      </p:sp>
    </p:spTree>
    <p:extLst>
      <p:ext uri="{BB962C8B-B14F-4D97-AF65-F5344CB8AC3E}">
        <p14:creationId xmlns:p14="http://schemas.microsoft.com/office/powerpoint/2010/main" val="1878512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A1E01D2-8B9D-4B86-BB8F-B9F18C97736F}" type="datetimeFigureOut">
              <a:rPr lang="cs-CZ" smtClean="0"/>
              <a:t>07.05.2020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4672999-C8F6-47E7-9A40-467883796028}" type="slidenum">
              <a:rPr lang="cs-CZ" smtClean="0"/>
              <a:t>‹#›</a:t>
            </a:fld>
            <a:endParaRPr lang="cs-CZ"/>
          </a:p>
        </p:txBody>
      </p:sp>
    </p:spTree>
    <p:extLst>
      <p:ext uri="{BB962C8B-B14F-4D97-AF65-F5344CB8AC3E}">
        <p14:creationId xmlns:p14="http://schemas.microsoft.com/office/powerpoint/2010/main" val="1559610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E01D2-8B9D-4B86-BB8F-B9F18C97736F}" type="datetimeFigureOut">
              <a:rPr lang="cs-CZ" smtClean="0"/>
              <a:t>07.05.2020</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672999-C8F6-47E7-9A40-467883796028}" type="slidenum">
              <a:rPr lang="cs-CZ" smtClean="0"/>
              <a:t>‹#›</a:t>
            </a:fld>
            <a:endParaRPr lang="cs-CZ"/>
          </a:p>
        </p:txBody>
      </p:sp>
      <p:sp>
        <p:nvSpPr>
          <p:cNvPr id="7" name="Rectangle 6">
            <a:extLst>
              <a:ext uri="{FF2B5EF4-FFF2-40B4-BE49-F238E27FC236}">
                <a16:creationId xmlns:a16="http://schemas.microsoft.com/office/drawing/2014/main" id="{F72E61E8-704D-45BB-9C4F-B2A51CB5D737}"/>
              </a:ext>
            </a:extLst>
          </p:cNvPr>
          <p:cNvSpPr/>
          <p:nvPr userDrawn="1"/>
        </p:nvSpPr>
        <p:spPr>
          <a:xfrm rot="16200000">
            <a:off x="-268680" y="6162828"/>
            <a:ext cx="917239" cy="200055"/>
          </a:xfrm>
          <a:prstGeom prst="rect">
            <a:avLst/>
          </a:prstGeom>
        </p:spPr>
        <p:txBody>
          <a:bodyPr wrap="none">
            <a:spAutoFit/>
          </a:bodyPr>
          <a:lstStyle/>
          <a:p>
            <a:pPr>
              <a:spcAft>
                <a:spcPts val="0"/>
              </a:spcAft>
            </a:pPr>
            <a:r>
              <a:rPr lang="cs-CZ" sz="700" dirty="0">
                <a:solidFill>
                  <a:schemeClr val="tx1">
                    <a:lumMod val="50000"/>
                    <a:lumOff val="50000"/>
                  </a:schemeClr>
                </a:solidFill>
                <a:effectLst/>
                <a:latin typeface="Calibri" panose="020F0502020204030204" pitchFamily="34" charset="0"/>
                <a:ea typeface="Calibri" panose="020F0502020204030204" pitchFamily="34" charset="0"/>
              </a:rPr>
              <a:t>ETAG0074CZ042018</a:t>
            </a:r>
          </a:p>
        </p:txBody>
      </p:sp>
    </p:spTree>
    <p:extLst>
      <p:ext uri="{BB962C8B-B14F-4D97-AF65-F5344CB8AC3E}">
        <p14:creationId xmlns:p14="http://schemas.microsoft.com/office/powerpoint/2010/main" val="1806613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2" name="Title Placeholder 1"/>
          <p:cNvSpPr>
            <a:spLocks noGrp="1"/>
          </p:cNvSpPr>
          <p:nvPr>
            <p:ph type="title"/>
          </p:nvPr>
        </p:nvSpPr>
        <p:spPr>
          <a:xfrm>
            <a:off x="455613" y="155643"/>
            <a:ext cx="8237537" cy="953373"/>
          </a:xfrm>
          <a:prstGeom prst="rect">
            <a:avLst/>
          </a:prstGeom>
        </p:spPr>
        <p:txBody>
          <a:bodyPr vert="horz" lIns="0" tIns="0" rIns="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455613" y="1491916"/>
            <a:ext cx="8237537" cy="471968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8128" y="6697854"/>
            <a:ext cx="292608" cy="132637"/>
          </a:xfrm>
          <a:prstGeom prst="rect">
            <a:avLst/>
          </a:prstGeom>
        </p:spPr>
        <p:txBody>
          <a:bodyPr vert="horz" lIns="0" tIns="0" rIns="0" bIns="0" rtlCol="0" anchor="b" anchorCtr="0"/>
          <a:lstStyle>
            <a:lvl1pPr algn="l">
              <a:defRPr sz="800">
                <a:solidFill>
                  <a:schemeClr val="bg1"/>
                </a:solidFill>
                <a:latin typeface="+mj-lt"/>
              </a:defRPr>
            </a:lvl1pPr>
          </a:lstStyle>
          <a:p>
            <a:fld id="{5E1C433D-8363-43BC-82F4-06D05EDC9C3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01697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l" defTabSz="914400" rtl="0" eaLnBrk="1" latinLnBrk="0" hangingPunct="1">
        <a:lnSpc>
          <a:spcPct val="95000"/>
        </a:lnSpc>
        <a:spcBef>
          <a:spcPct val="0"/>
        </a:spcBef>
        <a:buNone/>
        <a:defRPr sz="2400" b="1" kern="1200" cap="none" baseline="0">
          <a:solidFill>
            <a:schemeClr val="accent1"/>
          </a:solidFill>
          <a:latin typeface="+mj-lt"/>
          <a:ea typeface="+mj-ea"/>
          <a:cs typeface="+mj-cs"/>
        </a:defRPr>
      </a:lvl1pPr>
    </p:titleStyle>
    <p:bodyStyle>
      <a:lvl1pPr marL="173038" indent="-173038" algn="l" defTabSz="914400" rtl="0" eaLnBrk="1" latinLnBrk="0" hangingPunct="1">
        <a:lnSpc>
          <a:spcPct val="95000"/>
        </a:lnSpc>
        <a:spcBef>
          <a:spcPts val="900"/>
        </a:spcBef>
        <a:spcAft>
          <a:spcPts val="600"/>
        </a:spcAft>
        <a:buClr>
          <a:schemeClr val="accent3"/>
        </a:buClr>
        <a:buFont typeface="Arial" panose="020B0604020202020204" pitchFamily="34" charset="0"/>
        <a:buChar char="•"/>
        <a:defRPr sz="2000" kern="1200">
          <a:solidFill>
            <a:schemeClr val="tx2"/>
          </a:solidFill>
          <a:latin typeface="+mj-lt"/>
          <a:ea typeface="+mn-ea"/>
          <a:cs typeface="+mn-cs"/>
        </a:defRPr>
      </a:lvl1pPr>
      <a:lvl2pPr marL="361950" indent="-180975" algn="l" defTabSz="914400" rtl="0" eaLnBrk="1" latinLnBrk="0" hangingPunct="1">
        <a:lnSpc>
          <a:spcPct val="95000"/>
        </a:lnSpc>
        <a:spcBef>
          <a:spcPts val="0"/>
        </a:spcBef>
        <a:spcAft>
          <a:spcPts val="600"/>
        </a:spcAft>
        <a:buClr>
          <a:schemeClr val="accent3"/>
        </a:buClr>
        <a:buFont typeface="Arial Narrow" panose="020B0606020202030204" pitchFamily="34" charset="0"/>
        <a:buChar char="–"/>
        <a:defRPr sz="1800" kern="1200">
          <a:solidFill>
            <a:schemeClr val="tx2"/>
          </a:solidFill>
          <a:latin typeface="+mj-lt"/>
          <a:ea typeface="+mn-ea"/>
          <a:cs typeface="+mn-cs"/>
        </a:defRPr>
      </a:lvl2pPr>
      <a:lvl3pPr marL="577850" indent="-173038" algn="l" defTabSz="914400" rtl="0" eaLnBrk="1" latinLnBrk="0" hangingPunct="1">
        <a:lnSpc>
          <a:spcPct val="95000"/>
        </a:lnSpc>
        <a:spcBef>
          <a:spcPts val="0"/>
        </a:spcBef>
        <a:spcAft>
          <a:spcPts val="600"/>
        </a:spcAft>
        <a:buClr>
          <a:schemeClr val="accent3"/>
        </a:buClr>
        <a:buFont typeface="Arial" panose="020B0604020202020204" pitchFamily="34" charset="0"/>
        <a:buChar char="•"/>
        <a:defRPr sz="1600" kern="1200">
          <a:solidFill>
            <a:schemeClr val="tx2"/>
          </a:solidFill>
          <a:latin typeface="+mj-lt"/>
          <a:ea typeface="+mn-ea"/>
          <a:cs typeface="+mn-cs"/>
        </a:defRPr>
      </a:lvl3pPr>
      <a:lvl4pPr marL="741363" indent="-171450" algn="l" defTabSz="914400" rtl="0" eaLnBrk="1" latinLnBrk="0" hangingPunct="1">
        <a:lnSpc>
          <a:spcPct val="95000"/>
        </a:lnSpc>
        <a:spcBef>
          <a:spcPts val="0"/>
        </a:spcBef>
        <a:spcAft>
          <a:spcPts val="600"/>
        </a:spcAft>
        <a:buClr>
          <a:schemeClr val="accent3"/>
        </a:buClr>
        <a:buFont typeface="Arial Narrow" panose="020B0606020202030204" pitchFamily="34" charset="0"/>
        <a:buChar char="–"/>
        <a:defRPr sz="1600" kern="1200">
          <a:solidFill>
            <a:schemeClr val="tx2"/>
          </a:solidFill>
          <a:latin typeface="+mj-lt"/>
          <a:ea typeface="+mn-ea"/>
          <a:cs typeface="+mn-cs"/>
        </a:defRPr>
      </a:lvl4pPr>
      <a:lvl5pPr marL="896938" indent="-138113" algn="l" defTabSz="914400" rtl="0" eaLnBrk="1" latinLnBrk="0" hangingPunct="1">
        <a:lnSpc>
          <a:spcPct val="95000"/>
        </a:lnSpc>
        <a:spcBef>
          <a:spcPts val="0"/>
        </a:spcBef>
        <a:spcAft>
          <a:spcPts val="600"/>
        </a:spcAft>
        <a:buClr>
          <a:schemeClr val="accent3"/>
        </a:buClr>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27.jpeg"/><Relationship Id="rId7" Type="http://schemas.openxmlformats.org/officeDocument/2006/relationships/diagramData" Target="../diagrams/data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png"/><Relationship Id="rId11" Type="http://schemas.microsoft.com/office/2007/relationships/diagramDrawing" Target="../diagrams/drawing2.xml"/><Relationship Id="rId5" Type="http://schemas.openxmlformats.org/officeDocument/2006/relationships/image" Target="../media/image29.png"/><Relationship Id="rId10" Type="http://schemas.openxmlformats.org/officeDocument/2006/relationships/diagramColors" Target="../diagrams/colors2.xml"/><Relationship Id="rId4" Type="http://schemas.openxmlformats.org/officeDocument/2006/relationships/image" Target="../media/image28.jpeg"/><Relationship Id="rId9"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 Id="rId5" Type="http://schemas.openxmlformats.org/officeDocument/2006/relationships/image" Target="../media/image51.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52.png"/><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8" Type="http://schemas.openxmlformats.org/officeDocument/2006/relationships/image" Target="../media/image55.jpeg"/><Relationship Id="rId13" Type="http://schemas.openxmlformats.org/officeDocument/2006/relationships/image" Target="../media/image60.jpeg"/><Relationship Id="rId3" Type="http://schemas.openxmlformats.org/officeDocument/2006/relationships/diagramLayout" Target="../diagrams/layout3.xml"/><Relationship Id="rId7" Type="http://schemas.openxmlformats.org/officeDocument/2006/relationships/image" Target="../media/image54.png"/><Relationship Id="rId12" Type="http://schemas.openxmlformats.org/officeDocument/2006/relationships/image" Target="../media/image59.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image" Target="../media/image58.jpeg"/><Relationship Id="rId5" Type="http://schemas.openxmlformats.org/officeDocument/2006/relationships/diagramColors" Target="../diagrams/colors3.xml"/><Relationship Id="rId10" Type="http://schemas.openxmlformats.org/officeDocument/2006/relationships/image" Target="../media/image57.jpeg"/><Relationship Id="rId4" Type="http://schemas.openxmlformats.org/officeDocument/2006/relationships/diagramQuickStyle" Target="../diagrams/quickStyle3.xml"/><Relationship Id="rId9" Type="http://schemas.openxmlformats.org/officeDocument/2006/relationships/image" Target="../media/image56.png"/><Relationship Id="rId14" Type="http://schemas.openxmlformats.org/officeDocument/2006/relationships/image" Target="../media/image6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1.png"/><Relationship Id="rId12" Type="http://schemas.microsoft.com/office/2007/relationships/hdphoto" Target="../media/hdphoto5.wdp"/><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microsoft.com/office/2007/relationships/hdphoto" Target="../media/hdphoto2.wdp"/><Relationship Id="rId11" Type="http://schemas.openxmlformats.org/officeDocument/2006/relationships/image" Target="../media/image13.png"/><Relationship Id="rId5" Type="http://schemas.openxmlformats.org/officeDocument/2006/relationships/image" Target="../media/image10.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2.png"/><Relationship Id="rId14" Type="http://schemas.microsoft.com/office/2007/relationships/hdphoto" Target="../media/hdphoto6.wdp"/></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ctrTitle"/>
          </p:nvPr>
        </p:nvSpPr>
        <p:spPr>
          <a:xfrm>
            <a:off x="811560" y="1285394"/>
            <a:ext cx="7772400" cy="1470025"/>
          </a:xfrm>
          <a:prstGeom prst="rect">
            <a:avLst/>
          </a:prstGeom>
          <a:noFill/>
          <a:ln>
            <a:noFill/>
          </a:ln>
        </p:spPr>
        <p:txBody>
          <a:bodyPr lIns="91425" tIns="45700" rIns="91425" bIns="45700" anchor="ctr" anchorCtr="0">
            <a:noAutofit/>
          </a:bodyPr>
          <a:lstStyle/>
          <a:p>
            <a:pPr lvl="0" algn="ctr">
              <a:buSzPct val="25000"/>
            </a:pPr>
            <a:r>
              <a:rPr lang="cs-CZ" sz="4400" cap="small" dirty="0" smtClean="0">
                <a:solidFill>
                  <a:srgbClr val="7030A0"/>
                </a:solidFill>
              </a:rPr>
              <a:t>Kazuistika paní učitelky</a:t>
            </a:r>
            <a:endParaRPr lang="cs-CZ" sz="4400" b="0" i="0" u="none" strike="noStrike" cap="small" dirty="0">
              <a:solidFill>
                <a:srgbClr val="7030A0"/>
              </a:solidFill>
              <a:sym typeface="Arial"/>
            </a:endParaRPr>
          </a:p>
        </p:txBody>
      </p:sp>
      <p:sp>
        <p:nvSpPr>
          <p:cNvPr id="111" name="Shape 111"/>
          <p:cNvSpPr txBox="1">
            <a:spLocks noGrp="1"/>
          </p:cNvSpPr>
          <p:nvPr>
            <p:ph type="subTitle" idx="1"/>
          </p:nvPr>
        </p:nvSpPr>
        <p:spPr>
          <a:prstGeom prst="rect">
            <a:avLst/>
          </a:prstGeom>
          <a:noFill/>
          <a:ln>
            <a:noFill/>
          </a:ln>
        </p:spPr>
        <p:txBody>
          <a:bodyPr lIns="91425" tIns="45700" rIns="91425" bIns="45700" anchor="ctr" anchorCtr="0">
            <a:noAutofit/>
          </a:bodyPr>
          <a:lstStyle/>
          <a:p>
            <a:pPr marL="0" marR="0" lvl="0" indent="0" algn="l" rtl="0">
              <a:lnSpc>
                <a:spcPct val="80000"/>
              </a:lnSpc>
              <a:spcBef>
                <a:spcPts val="0"/>
              </a:spcBef>
              <a:spcAft>
                <a:spcPts val="0"/>
              </a:spcAft>
              <a:buClr>
                <a:schemeClr val="accent2"/>
              </a:buClr>
              <a:buSzPct val="25000"/>
              <a:buFont typeface="Arial"/>
              <a:buNone/>
            </a:pPr>
            <a:r>
              <a:rPr lang="cs-CZ" sz="2000" b="0" i="0" u="none" strike="noStrike" cap="none" dirty="0">
                <a:solidFill>
                  <a:srgbClr val="FFFFFF"/>
                </a:solidFill>
                <a:latin typeface="Arial"/>
                <a:ea typeface="Arial"/>
                <a:cs typeface="Arial"/>
                <a:sym typeface="Arial"/>
              </a:rPr>
              <a:t>Bohdan KADLEC, Jana SKŘIČKOVÁ</a:t>
            </a:r>
          </a:p>
          <a:p>
            <a:pPr marL="0" marR="0" lvl="0" indent="0" algn="l" rtl="0">
              <a:lnSpc>
                <a:spcPct val="80000"/>
              </a:lnSpc>
              <a:spcBef>
                <a:spcPts val="700"/>
              </a:spcBef>
              <a:spcAft>
                <a:spcPts val="0"/>
              </a:spcAft>
              <a:buClr>
                <a:schemeClr val="accent2"/>
              </a:buClr>
              <a:buSzPct val="25000"/>
              <a:buFont typeface="Arial"/>
              <a:buNone/>
            </a:pPr>
            <a:r>
              <a:rPr lang="cs-CZ" sz="2000" b="0" i="0" u="none" strike="noStrike" cap="none" dirty="0">
                <a:solidFill>
                  <a:srgbClr val="FFFFFF"/>
                </a:solidFill>
                <a:latin typeface="Arial"/>
                <a:ea typeface="Arial"/>
                <a:cs typeface="Arial"/>
                <a:sym typeface="Arial"/>
              </a:rPr>
              <a:t>Klinika nemocí plic a tuberkulózy LF MU a FN Brno</a:t>
            </a:r>
          </a:p>
        </p:txBody>
      </p:sp>
      <p:sp>
        <p:nvSpPr>
          <p:cNvPr id="2" name="Obdélník 1"/>
          <p:cNvSpPr/>
          <p:nvPr/>
        </p:nvSpPr>
        <p:spPr>
          <a:xfrm>
            <a:off x="2411760" y="3190417"/>
            <a:ext cx="4572000" cy="978729"/>
          </a:xfrm>
          <a:prstGeom prst="rect">
            <a:avLst/>
          </a:prstGeom>
        </p:spPr>
        <p:txBody>
          <a:bodyPr>
            <a:spAutoFit/>
          </a:bodyPr>
          <a:lstStyle/>
          <a:p>
            <a:pPr lvl="0" algn="ctr">
              <a:lnSpc>
                <a:spcPct val="80000"/>
              </a:lnSpc>
              <a:buClr>
                <a:schemeClr val="accent2"/>
              </a:buClr>
              <a:buSzPct val="25000"/>
            </a:pPr>
            <a:r>
              <a:rPr lang="cs-CZ" u="sng" dirty="0" smtClean="0">
                <a:latin typeface="Arial"/>
                <a:ea typeface="Arial"/>
                <a:cs typeface="Arial"/>
                <a:sym typeface="Arial"/>
              </a:rPr>
              <a:t>MUDr. Bohdan Kadlec, Ph.D.</a:t>
            </a:r>
            <a:r>
              <a:rPr lang="cs-CZ" dirty="0">
                <a:latin typeface="Arial"/>
                <a:ea typeface="Arial"/>
                <a:cs typeface="Arial"/>
                <a:sym typeface="Arial"/>
              </a:rPr>
              <a:t/>
            </a:r>
            <a:br>
              <a:rPr lang="cs-CZ" dirty="0">
                <a:latin typeface="Arial"/>
                <a:ea typeface="Arial"/>
                <a:cs typeface="Arial"/>
                <a:sym typeface="Arial"/>
              </a:rPr>
            </a:br>
            <a:endParaRPr lang="cs-CZ" dirty="0" smtClean="0">
              <a:latin typeface="Arial"/>
              <a:ea typeface="Arial"/>
              <a:cs typeface="Arial"/>
              <a:sym typeface="Arial"/>
            </a:endParaRPr>
          </a:p>
          <a:p>
            <a:pPr lvl="0" algn="ctr">
              <a:lnSpc>
                <a:spcPct val="80000"/>
              </a:lnSpc>
              <a:buClr>
                <a:schemeClr val="accent2"/>
              </a:buClr>
              <a:buSzPct val="25000"/>
            </a:pPr>
            <a:r>
              <a:rPr lang="cs-CZ" dirty="0" smtClean="0">
                <a:latin typeface="Arial"/>
                <a:ea typeface="Arial"/>
                <a:cs typeface="Arial"/>
                <a:sym typeface="Arial"/>
              </a:rPr>
              <a:t>Klinika </a:t>
            </a:r>
            <a:r>
              <a:rPr lang="cs-CZ" dirty="0">
                <a:latin typeface="Arial"/>
                <a:ea typeface="Arial"/>
                <a:cs typeface="Arial"/>
                <a:sym typeface="Arial"/>
              </a:rPr>
              <a:t>nemocí plic a tuberkulózy LF MU a FN Brno</a:t>
            </a:r>
          </a:p>
        </p:txBody>
      </p:sp>
    </p:spTree>
    <p:extLst>
      <p:ext uri="{BB962C8B-B14F-4D97-AF65-F5344CB8AC3E}">
        <p14:creationId xmlns:p14="http://schemas.microsoft.com/office/powerpoint/2010/main" val="12046771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Cílená léčba </a:t>
            </a:r>
            <a:r>
              <a:rPr lang="cs-CZ" dirty="0" err="1"/>
              <a:t>osimertinibem</a:t>
            </a:r>
            <a:endParaRPr lang="cs-CZ" dirty="0"/>
          </a:p>
        </p:txBody>
      </p:sp>
      <p:sp>
        <p:nvSpPr>
          <p:cNvPr id="3" name="Zástupný symbol pro obsah 2"/>
          <p:cNvSpPr>
            <a:spLocks noGrp="1"/>
          </p:cNvSpPr>
          <p:nvPr>
            <p:ph sz="half" idx="1"/>
          </p:nvPr>
        </p:nvSpPr>
        <p:spPr/>
        <p:txBody>
          <a:bodyPr>
            <a:normAutofit/>
          </a:bodyPr>
          <a:lstStyle/>
          <a:p>
            <a:r>
              <a:rPr lang="cs-CZ" dirty="0">
                <a:solidFill>
                  <a:srgbClr val="7030A0"/>
                </a:solidFill>
              </a:rPr>
              <a:t>zahájena v dávce 80 mg 1x denně od 8/2017</a:t>
            </a:r>
          </a:p>
          <a:p>
            <a:r>
              <a:rPr lang="cs-CZ" dirty="0"/>
              <a:t>při léčbě došlo k regresi pleurálního výpotku</a:t>
            </a:r>
          </a:p>
          <a:p>
            <a:r>
              <a:rPr lang="cs-CZ" dirty="0">
                <a:solidFill>
                  <a:srgbClr val="7030A0"/>
                </a:solidFill>
              </a:rPr>
              <a:t>došlo k zlepšení bolestí </a:t>
            </a:r>
            <a:br>
              <a:rPr lang="cs-CZ" dirty="0">
                <a:solidFill>
                  <a:srgbClr val="7030A0"/>
                </a:solidFill>
              </a:rPr>
            </a:br>
            <a:r>
              <a:rPr lang="cs-CZ" dirty="0">
                <a:solidFill>
                  <a:srgbClr val="7030A0"/>
                </a:solidFill>
              </a:rPr>
              <a:t>i dušnosti</a:t>
            </a:r>
          </a:p>
        </p:txBody>
      </p:sp>
      <p:pic>
        <p:nvPicPr>
          <p:cNvPr id="5" name="Content Placeholder 4"/>
          <p:cNvPicPr>
            <a:picLocks noGrp="1" noChangeAspect="1"/>
          </p:cNvPicPr>
          <p:nvPr>
            <p:ph sz="half" idx="2"/>
          </p:nvPr>
        </p:nvPicPr>
        <p:blipFill>
          <a:blip r:embed="rId2"/>
          <a:stretch>
            <a:fillRect/>
          </a:stretch>
        </p:blipFill>
        <p:spPr>
          <a:xfrm>
            <a:off x="4788024" y="2348880"/>
            <a:ext cx="4038600" cy="2217455"/>
          </a:xfrm>
          <a:prstGeom prst="rect">
            <a:avLst/>
          </a:prstGeom>
        </p:spPr>
      </p:pic>
    </p:spTree>
    <p:extLst>
      <p:ext uri="{BB962C8B-B14F-4D97-AF65-F5344CB8AC3E}">
        <p14:creationId xmlns:p14="http://schemas.microsoft.com/office/powerpoint/2010/main" val="3348415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80143" y="6888"/>
            <a:ext cx="8229600" cy="1143000"/>
          </a:xfrm>
        </p:spPr>
        <p:txBody>
          <a:bodyPr>
            <a:normAutofit fontScale="90000"/>
          </a:bodyPr>
          <a:lstStyle/>
          <a:p>
            <a:r>
              <a:rPr lang="cs-CZ" dirty="0"/>
              <a:t>Cílená léčba </a:t>
            </a:r>
            <a:r>
              <a:rPr lang="cs-CZ" dirty="0" err="1"/>
              <a:t>osimertinibem</a:t>
            </a:r>
            <a:r>
              <a:rPr lang="cs-CZ" dirty="0"/>
              <a:t> - </a:t>
            </a:r>
            <a:r>
              <a:rPr lang="cs-CZ" dirty="0" err="1"/>
              <a:t>Tagrisso</a:t>
            </a:r>
            <a:r>
              <a:rPr lang="cs-CZ" dirty="0"/>
              <a:t>®</a:t>
            </a:r>
          </a:p>
        </p:txBody>
      </p:sp>
      <p:pic>
        <p:nvPicPr>
          <p:cNvPr id="1027" name="Picture 3" descr="F:\Grycová_Spacil_tagrisso\RTG 8_2017_P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994" y="941271"/>
            <a:ext cx="4312528" cy="27037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Grycová_Spacil_tagrisso\RTG 1_2018_C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1999" y="941270"/>
            <a:ext cx="4378251" cy="282392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137" y="3861048"/>
            <a:ext cx="4301786" cy="2713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9093" y="3854222"/>
            <a:ext cx="4331157" cy="2720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Zástupný symbol pro obsah 3"/>
          <p:cNvGraphicFramePr>
            <a:graphicFrameLocks noGrp="1"/>
          </p:cNvGraphicFramePr>
          <p:nvPr>
            <p:ph idx="1"/>
            <p:extLst>
              <p:ext uri="{D42A27DB-BD31-4B8C-83A1-F6EECF244321}">
                <p14:modId xmlns:p14="http://schemas.microsoft.com/office/powerpoint/2010/main" val="3332125"/>
              </p:ext>
            </p:extLst>
          </p:nvPr>
        </p:nvGraphicFramePr>
        <p:xfrm>
          <a:off x="3060490" y="3356992"/>
          <a:ext cx="3117205" cy="174532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26178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Závěr</a:t>
            </a:r>
          </a:p>
        </p:txBody>
      </p:sp>
      <p:sp>
        <p:nvSpPr>
          <p:cNvPr id="3" name="Zástupný symbol pro obsah 2"/>
          <p:cNvSpPr>
            <a:spLocks noGrp="1"/>
          </p:cNvSpPr>
          <p:nvPr>
            <p:ph idx="1"/>
          </p:nvPr>
        </p:nvSpPr>
        <p:spPr/>
        <p:txBody>
          <a:bodyPr>
            <a:normAutofit/>
          </a:bodyPr>
          <a:lstStyle/>
          <a:p>
            <a:endParaRPr lang="cs-CZ" sz="2800" dirty="0">
              <a:solidFill>
                <a:srgbClr val="7030A0"/>
              </a:solidFill>
            </a:endParaRPr>
          </a:p>
          <a:p>
            <a:endParaRPr lang="cs-CZ" sz="2800" dirty="0">
              <a:solidFill>
                <a:srgbClr val="7030A0"/>
              </a:solidFill>
            </a:endParaRPr>
          </a:p>
          <a:p>
            <a:pPr marL="0" indent="0" algn="ctr">
              <a:buNone/>
            </a:pPr>
            <a:r>
              <a:rPr lang="cs-CZ" sz="2800" dirty="0">
                <a:solidFill>
                  <a:srgbClr val="7030A0"/>
                </a:solidFill>
              </a:rPr>
              <a:t>Uvedená kazuistika dokládá léčebné </a:t>
            </a:r>
            <a:r>
              <a:rPr lang="cs-CZ" sz="2800" dirty="0" smtClean="0">
                <a:solidFill>
                  <a:srgbClr val="7030A0"/>
                </a:solidFill>
              </a:rPr>
              <a:t>možnosti cílené léčby - </a:t>
            </a:r>
            <a:r>
              <a:rPr lang="cs-CZ" sz="2800" dirty="0" err="1" smtClean="0">
                <a:solidFill>
                  <a:srgbClr val="7030A0"/>
                </a:solidFill>
              </a:rPr>
              <a:t>osimertinibu</a:t>
            </a:r>
            <a:r>
              <a:rPr lang="cs-CZ" sz="2800" dirty="0" smtClean="0">
                <a:solidFill>
                  <a:srgbClr val="7030A0"/>
                </a:solidFill>
              </a:rPr>
              <a:t> </a:t>
            </a:r>
            <a:r>
              <a:rPr lang="cs-CZ" sz="2800" dirty="0">
                <a:solidFill>
                  <a:srgbClr val="7030A0"/>
                </a:solidFill>
              </a:rPr>
              <a:t>u </a:t>
            </a:r>
            <a:r>
              <a:rPr lang="cs-CZ" sz="2800" dirty="0" smtClean="0">
                <a:solidFill>
                  <a:srgbClr val="7030A0"/>
                </a:solidFill>
              </a:rPr>
              <a:t>metastazujícího nádoru </a:t>
            </a:r>
            <a:r>
              <a:rPr lang="cs-CZ" sz="2800" dirty="0">
                <a:solidFill>
                  <a:srgbClr val="7030A0"/>
                </a:solidFill>
              </a:rPr>
              <a:t>plic s výskytem mutace </a:t>
            </a:r>
            <a:r>
              <a:rPr lang="cs-CZ" sz="2800" dirty="0" smtClean="0">
                <a:solidFill>
                  <a:srgbClr val="7030A0"/>
                </a:solidFill>
              </a:rPr>
              <a:t>T790M, ukazuje oproti konvenční léčbě chemoterapií významně vyšší přežití při komfortním perorálním podání a významně </a:t>
            </a:r>
            <a:r>
              <a:rPr lang="cs-CZ" sz="2800" dirty="0">
                <a:solidFill>
                  <a:srgbClr val="7030A0"/>
                </a:solidFill>
              </a:rPr>
              <a:t>nižší </a:t>
            </a:r>
            <a:r>
              <a:rPr lang="cs-CZ" sz="2800" dirty="0" smtClean="0">
                <a:solidFill>
                  <a:srgbClr val="7030A0"/>
                </a:solidFill>
              </a:rPr>
              <a:t>toxicitě.</a:t>
            </a:r>
            <a:endParaRPr lang="cs-CZ" sz="2800" dirty="0"/>
          </a:p>
          <a:p>
            <a:endParaRPr lang="cs-CZ" b="1" dirty="0"/>
          </a:p>
        </p:txBody>
      </p:sp>
    </p:spTree>
    <p:extLst>
      <p:ext uri="{BB962C8B-B14F-4D97-AF65-F5344CB8AC3E}">
        <p14:creationId xmlns:p14="http://schemas.microsoft.com/office/powerpoint/2010/main" val="1410414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Nadpis 1"/>
          <p:cNvSpPr>
            <a:spLocks noGrp="1"/>
          </p:cNvSpPr>
          <p:nvPr>
            <p:ph type="title"/>
          </p:nvPr>
        </p:nvSpPr>
        <p:spPr>
          <a:xfrm>
            <a:off x="251520" y="188640"/>
            <a:ext cx="8229600" cy="1143000"/>
          </a:xfrm>
        </p:spPr>
        <p:txBody>
          <a:bodyPr/>
          <a:lstStyle/>
          <a:p>
            <a:pPr algn="ctr"/>
            <a:r>
              <a:rPr lang="cs-CZ" altLang="cs-CZ" dirty="0" smtClean="0"/>
              <a:t>Kazuistika vietnamské dívky</a:t>
            </a:r>
            <a:endParaRPr lang="cs-CZ" altLang="cs-CZ" dirty="0"/>
          </a:p>
        </p:txBody>
      </p:sp>
      <p:sp>
        <p:nvSpPr>
          <p:cNvPr id="124931" name="Zástupný symbol pro obsah 2"/>
          <p:cNvSpPr>
            <a:spLocks noGrp="1"/>
          </p:cNvSpPr>
          <p:nvPr>
            <p:ph sz="half" idx="1"/>
          </p:nvPr>
        </p:nvSpPr>
        <p:spPr>
          <a:xfrm>
            <a:off x="395536" y="1484784"/>
            <a:ext cx="3527425" cy="4537075"/>
          </a:xfrm>
        </p:spPr>
        <p:txBody>
          <a:bodyPr>
            <a:normAutofit fontScale="92500"/>
          </a:bodyPr>
          <a:lstStyle/>
          <a:p>
            <a:endParaRPr lang="cs-CZ" altLang="cs-CZ"/>
          </a:p>
        </p:txBody>
      </p:sp>
      <p:sp>
        <p:nvSpPr>
          <p:cNvPr id="124932" name="Zástupný symbol pro obsah 3"/>
          <p:cNvSpPr>
            <a:spLocks noGrp="1"/>
          </p:cNvSpPr>
          <p:nvPr>
            <p:ph sz="half" idx="2"/>
          </p:nvPr>
        </p:nvSpPr>
        <p:spPr>
          <a:xfrm>
            <a:off x="4932040" y="1484784"/>
            <a:ext cx="4027327" cy="4537075"/>
          </a:xfrm>
        </p:spPr>
        <p:txBody>
          <a:bodyPr>
            <a:normAutofit fontScale="92500"/>
          </a:bodyPr>
          <a:lstStyle/>
          <a:p>
            <a:r>
              <a:rPr lang="cs-CZ" altLang="cs-CZ" sz="2400" dirty="0"/>
              <a:t>Žena, 22 let, </a:t>
            </a:r>
            <a:r>
              <a:rPr lang="cs-CZ" altLang="cs-CZ" sz="2400" dirty="0" err="1"/>
              <a:t>vietnamka</a:t>
            </a:r>
            <a:endParaRPr lang="cs-CZ" altLang="cs-CZ" sz="2400" dirty="0"/>
          </a:p>
          <a:p>
            <a:r>
              <a:rPr lang="cs-CZ" altLang="cs-CZ" sz="2400" dirty="0"/>
              <a:t>Anamnesticky – v rodině bez výskytu závažnějších onemocnění, nekuřačka, alergie na trávy pyly a roztoče.</a:t>
            </a:r>
          </a:p>
          <a:p>
            <a:endParaRPr lang="cs-CZ" altLang="cs-CZ" sz="2400" dirty="0"/>
          </a:p>
          <a:p>
            <a:r>
              <a:rPr lang="cs-CZ" altLang="cs-CZ" sz="2400" dirty="0"/>
              <a:t>Déle než  měsíc potíže s dýcháním, kašle, sípe, při menší námaze lapá po dechu, přes noc je to horší, pozoruje  tlak na hrudníku, bolesti neudává.</a:t>
            </a:r>
          </a:p>
          <a:p>
            <a:endParaRPr lang="cs-CZ" altLang="cs-CZ" dirty="0"/>
          </a:p>
        </p:txBody>
      </p:sp>
      <p:sp>
        <p:nvSpPr>
          <p:cNvPr id="124933" name="Zástupný symbol pro číslo snímk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fld id="{E66AB2D2-D90A-4FA4-80A6-403B639EAB65}" type="slidenum">
              <a:rPr lang="cs-CZ" altLang="cs-CZ" sz="1200" smtClean="0">
                <a:solidFill>
                  <a:srgbClr val="898989"/>
                </a:solidFill>
                <a:latin typeface="Calibri" pitchFamily="34" charset="0"/>
              </a:rPr>
              <a:pPr/>
              <a:t>13</a:t>
            </a:fld>
            <a:endParaRPr lang="cs-CZ" altLang="cs-CZ" sz="1200">
              <a:solidFill>
                <a:srgbClr val="898989"/>
              </a:solidFill>
              <a:latin typeface="Calibri" pitchFamily="34" charset="0"/>
            </a:endParaRPr>
          </a:p>
        </p:txBody>
      </p:sp>
      <p:pic>
        <p:nvPicPr>
          <p:cNvPr id="1249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76474"/>
            <a:ext cx="3384550" cy="324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26418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Nadpis 1"/>
          <p:cNvSpPr>
            <a:spLocks noGrp="1"/>
          </p:cNvSpPr>
          <p:nvPr>
            <p:ph type="title"/>
          </p:nvPr>
        </p:nvSpPr>
        <p:spPr>
          <a:xfrm>
            <a:off x="1243806" y="620688"/>
            <a:ext cx="7354888" cy="627063"/>
          </a:xfrm>
        </p:spPr>
        <p:txBody>
          <a:bodyPr>
            <a:normAutofit fontScale="90000"/>
          </a:bodyPr>
          <a:lstStyle/>
          <a:p>
            <a:r>
              <a:rPr lang="cs-CZ" altLang="cs-CZ" dirty="0" smtClean="0"/>
              <a:t>Klinické a zobrazovací vyšetření </a:t>
            </a:r>
            <a:endParaRPr lang="cs-CZ" altLang="cs-CZ" dirty="0"/>
          </a:p>
        </p:txBody>
      </p:sp>
      <p:sp>
        <p:nvSpPr>
          <p:cNvPr id="125955" name="Zástupný symbol pro obsah 3"/>
          <p:cNvSpPr>
            <a:spLocks noGrp="1"/>
          </p:cNvSpPr>
          <p:nvPr>
            <p:ph sz="half" idx="2"/>
          </p:nvPr>
        </p:nvSpPr>
        <p:spPr>
          <a:xfrm>
            <a:off x="5003800" y="1700213"/>
            <a:ext cx="3683000" cy="4537075"/>
          </a:xfrm>
        </p:spPr>
        <p:txBody>
          <a:bodyPr>
            <a:normAutofit lnSpcReduction="10000"/>
          </a:bodyPr>
          <a:lstStyle/>
          <a:p>
            <a:r>
              <a:rPr lang="cs-CZ" altLang="cs-CZ" sz="2200" dirty="0"/>
              <a:t>Klinicky četné pískoty a vrzoty oboustranně.</a:t>
            </a:r>
          </a:p>
          <a:p>
            <a:r>
              <a:rPr lang="cs-CZ" altLang="cs-CZ" sz="2200" dirty="0"/>
              <a:t>CRP 21, KP bez respirační insuficience, ostatní laboratorní vyšetření v normě.</a:t>
            </a:r>
          </a:p>
          <a:p>
            <a:r>
              <a:rPr lang="cs-CZ" altLang="cs-CZ" sz="2200" dirty="0"/>
              <a:t>Nasazena ATB léčba, podány bronchodilatační infuze včetně kortikoidů, bronchodilatační léčba a inhalační kortikoidy</a:t>
            </a:r>
          </a:p>
          <a:p>
            <a:r>
              <a:rPr lang="cs-CZ" altLang="cs-CZ" sz="2200" dirty="0"/>
              <a:t>Do týdne přijata pro nelepšící se potíže</a:t>
            </a:r>
          </a:p>
        </p:txBody>
      </p:sp>
      <p:sp>
        <p:nvSpPr>
          <p:cNvPr id="125956" name="Zástupný symbol pro číslo snímk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fld id="{2E524F27-AC00-4617-828A-1D476E5F00F8}" type="slidenum">
              <a:rPr lang="cs-CZ" altLang="cs-CZ" sz="1200" smtClean="0">
                <a:solidFill>
                  <a:srgbClr val="898989"/>
                </a:solidFill>
                <a:latin typeface="Calibri" pitchFamily="34" charset="0"/>
              </a:rPr>
              <a:pPr/>
              <a:t>14</a:t>
            </a:fld>
            <a:endParaRPr lang="cs-CZ" altLang="cs-CZ" sz="1200">
              <a:solidFill>
                <a:srgbClr val="898989"/>
              </a:solidFill>
              <a:latin typeface="Calibri" pitchFamily="34" charset="0"/>
            </a:endParaRPr>
          </a:p>
        </p:txBody>
      </p:sp>
      <p:sp>
        <p:nvSpPr>
          <p:cNvPr id="125957" name="Zástupný symbol pro obsah 6"/>
          <p:cNvSpPr>
            <a:spLocks noGrp="1"/>
          </p:cNvSpPr>
          <p:nvPr>
            <p:ph sz="half" idx="1"/>
          </p:nvPr>
        </p:nvSpPr>
        <p:spPr>
          <a:xfrm>
            <a:off x="1331913" y="1700213"/>
            <a:ext cx="3527425" cy="4537075"/>
          </a:xfrm>
        </p:spPr>
        <p:txBody>
          <a:bodyPr>
            <a:normAutofit lnSpcReduction="10000"/>
          </a:bodyPr>
          <a:lstStyle/>
          <a:p>
            <a:endParaRPr lang="cs-CZ" altLang="cs-CZ"/>
          </a:p>
        </p:txBody>
      </p:sp>
      <p:pic>
        <p:nvPicPr>
          <p:cNvPr id="1259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700213"/>
            <a:ext cx="3949700" cy="423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4165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Nadpis 1"/>
          <p:cNvSpPr>
            <a:spLocks noGrp="1"/>
          </p:cNvSpPr>
          <p:nvPr>
            <p:ph type="title"/>
          </p:nvPr>
        </p:nvSpPr>
        <p:spPr>
          <a:xfrm>
            <a:off x="611560" y="476672"/>
            <a:ext cx="8229600" cy="867122"/>
          </a:xfrm>
        </p:spPr>
        <p:txBody>
          <a:bodyPr/>
          <a:lstStyle/>
          <a:p>
            <a:pPr algn="ctr"/>
            <a:r>
              <a:rPr lang="cs-CZ" altLang="cs-CZ" dirty="0"/>
              <a:t>Návrh dalšího </a:t>
            </a:r>
            <a:r>
              <a:rPr lang="cs-CZ" altLang="cs-CZ" dirty="0" smtClean="0"/>
              <a:t>vyšetření?</a:t>
            </a:r>
            <a:endParaRPr lang="cs-CZ" altLang="cs-CZ" dirty="0"/>
          </a:p>
        </p:txBody>
      </p:sp>
      <p:sp>
        <p:nvSpPr>
          <p:cNvPr id="126979" name="Zástupný symbol pro obsah 2"/>
          <p:cNvSpPr>
            <a:spLocks noGrp="1"/>
          </p:cNvSpPr>
          <p:nvPr>
            <p:ph idx="1"/>
          </p:nvPr>
        </p:nvSpPr>
        <p:spPr>
          <a:xfrm>
            <a:off x="971600" y="2276872"/>
            <a:ext cx="7354887" cy="3312368"/>
          </a:xfrm>
        </p:spPr>
        <p:txBody>
          <a:bodyPr/>
          <a:lstStyle/>
          <a:p>
            <a:r>
              <a:rPr lang="cs-CZ" altLang="cs-CZ" dirty="0"/>
              <a:t>A) spirometrie a bronchodilatační test</a:t>
            </a:r>
          </a:p>
          <a:p>
            <a:r>
              <a:rPr lang="cs-CZ" altLang="cs-CZ" dirty="0"/>
              <a:t>B) bronchoskopie</a:t>
            </a:r>
          </a:p>
          <a:p>
            <a:r>
              <a:rPr lang="cs-CZ" altLang="cs-CZ" dirty="0"/>
              <a:t>C) CT hrudníku</a:t>
            </a:r>
          </a:p>
          <a:p>
            <a:r>
              <a:rPr lang="cs-CZ" altLang="cs-CZ" dirty="0"/>
              <a:t>D) PET-CT</a:t>
            </a:r>
          </a:p>
          <a:p>
            <a:r>
              <a:rPr lang="cs-CZ" altLang="cs-CZ" dirty="0"/>
              <a:t>E) PET-MR</a:t>
            </a:r>
          </a:p>
          <a:p>
            <a:endParaRPr lang="cs-CZ" altLang="cs-CZ" dirty="0"/>
          </a:p>
        </p:txBody>
      </p:sp>
      <p:sp>
        <p:nvSpPr>
          <p:cNvPr id="126980"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fld id="{232E618E-9A66-4CE9-823D-2F4E4BC6D36F}" type="slidenum">
              <a:rPr lang="cs-CZ" altLang="cs-CZ" sz="1200" smtClean="0">
                <a:solidFill>
                  <a:srgbClr val="898989"/>
                </a:solidFill>
                <a:latin typeface="Calibri" pitchFamily="34" charset="0"/>
              </a:rPr>
              <a:pPr/>
              <a:t>15</a:t>
            </a:fld>
            <a:endParaRPr lang="cs-CZ" altLang="cs-CZ" sz="1200">
              <a:solidFill>
                <a:srgbClr val="898989"/>
              </a:solidFill>
              <a:latin typeface="Calibri" pitchFamily="34" charset="0"/>
            </a:endParaRPr>
          </a:p>
        </p:txBody>
      </p:sp>
    </p:spTree>
    <p:extLst>
      <p:ext uri="{BB962C8B-B14F-4D97-AF65-F5344CB8AC3E}">
        <p14:creationId xmlns:p14="http://schemas.microsoft.com/office/powerpoint/2010/main" val="493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26979">
                                            <p:txEl>
                                              <p:pRg st="0" end="0"/>
                                            </p:txEl>
                                          </p:spTgt>
                                        </p:tgtEl>
                                        <p:attrNameLst>
                                          <p:attrName>style.color</p:attrName>
                                        </p:attrNameLst>
                                      </p:cBhvr>
                                      <p:to>
                                        <a:srgbClr val="F92B15"/>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Nadpis 1"/>
          <p:cNvSpPr>
            <a:spLocks noGrp="1"/>
          </p:cNvSpPr>
          <p:nvPr>
            <p:ph type="title"/>
          </p:nvPr>
        </p:nvSpPr>
        <p:spPr>
          <a:xfrm>
            <a:off x="539552" y="116632"/>
            <a:ext cx="8229600" cy="1143000"/>
          </a:xfrm>
        </p:spPr>
        <p:txBody>
          <a:bodyPr/>
          <a:lstStyle/>
          <a:p>
            <a:pPr algn="ctr"/>
            <a:r>
              <a:rPr lang="cs-CZ" altLang="cs-CZ" dirty="0"/>
              <a:t>Spirometrie</a:t>
            </a:r>
          </a:p>
        </p:txBody>
      </p:sp>
      <p:sp>
        <p:nvSpPr>
          <p:cNvPr id="128003" name="Zástupný symbol pro obsah 3"/>
          <p:cNvSpPr>
            <a:spLocks noGrp="1"/>
          </p:cNvSpPr>
          <p:nvPr>
            <p:ph sz="half" idx="2"/>
          </p:nvPr>
        </p:nvSpPr>
        <p:spPr>
          <a:xfrm>
            <a:off x="5003800" y="1700213"/>
            <a:ext cx="3683000" cy="4537075"/>
          </a:xfrm>
        </p:spPr>
        <p:txBody>
          <a:bodyPr/>
          <a:lstStyle/>
          <a:p>
            <a:endParaRPr lang="cs-CZ" altLang="cs-CZ"/>
          </a:p>
        </p:txBody>
      </p:sp>
      <p:sp>
        <p:nvSpPr>
          <p:cNvPr id="128004" name="Zástupný symbol pro číslo snímk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fld id="{D0188EC6-7A3D-48D3-9482-FF48D7681FD7}" type="slidenum">
              <a:rPr lang="cs-CZ" altLang="cs-CZ" sz="1200" smtClean="0">
                <a:solidFill>
                  <a:srgbClr val="898989"/>
                </a:solidFill>
                <a:latin typeface="Calibri" pitchFamily="34" charset="0"/>
              </a:rPr>
              <a:pPr/>
              <a:t>16</a:t>
            </a:fld>
            <a:endParaRPr lang="cs-CZ" altLang="cs-CZ" sz="1200">
              <a:solidFill>
                <a:srgbClr val="898989"/>
              </a:solidFill>
              <a:latin typeface="Calibri" pitchFamily="34" charset="0"/>
            </a:endParaRPr>
          </a:p>
        </p:txBody>
      </p:sp>
      <p:pic>
        <p:nvPicPr>
          <p:cNvPr id="128005" name="Zástupný symbol pro obsah 9"/>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162872" y="1340768"/>
            <a:ext cx="3217863" cy="1116013"/>
          </a:xfrm>
        </p:spPr>
      </p:pic>
      <p:pic>
        <p:nvPicPr>
          <p:cNvPr id="1280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988840"/>
            <a:ext cx="2879725" cy="266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0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5026025"/>
            <a:ext cx="1479550" cy="124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00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8037" y="2560711"/>
            <a:ext cx="3390900" cy="273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00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0650" y="5301208"/>
            <a:ext cx="3402013"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9380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Nadpis 4"/>
          <p:cNvSpPr>
            <a:spLocks noGrp="1"/>
          </p:cNvSpPr>
          <p:nvPr>
            <p:ph type="title"/>
          </p:nvPr>
        </p:nvSpPr>
        <p:spPr>
          <a:xfrm>
            <a:off x="539552" y="260648"/>
            <a:ext cx="8229600" cy="1143000"/>
          </a:xfrm>
        </p:spPr>
        <p:txBody>
          <a:bodyPr/>
          <a:lstStyle/>
          <a:p>
            <a:pPr algn="ctr"/>
            <a:r>
              <a:rPr lang="cs-CZ" altLang="cs-CZ" dirty="0"/>
              <a:t>Hospitalizace</a:t>
            </a:r>
          </a:p>
        </p:txBody>
      </p:sp>
      <p:sp>
        <p:nvSpPr>
          <p:cNvPr id="8" name="Zástupný symbol pro text 7"/>
          <p:cNvSpPr>
            <a:spLocks noGrp="1"/>
          </p:cNvSpPr>
          <p:nvPr>
            <p:ph type="body" idx="1"/>
          </p:nvPr>
        </p:nvSpPr>
        <p:spPr>
          <a:xfrm>
            <a:off x="1331913" y="1700213"/>
            <a:ext cx="3600450" cy="639762"/>
          </a:xfrm>
        </p:spPr>
        <p:txBody>
          <a:bodyPr/>
          <a:lstStyle/>
          <a:p>
            <a:pPr>
              <a:defRPr/>
            </a:pPr>
            <a:r>
              <a:rPr lang="cs-CZ" dirty="0"/>
              <a:t>Laboratoř:</a:t>
            </a:r>
          </a:p>
        </p:txBody>
      </p:sp>
      <p:sp>
        <p:nvSpPr>
          <p:cNvPr id="129028" name="Zástupný symbol pro obsah 5"/>
          <p:cNvSpPr>
            <a:spLocks noGrp="1"/>
          </p:cNvSpPr>
          <p:nvPr>
            <p:ph sz="half" idx="2"/>
          </p:nvPr>
        </p:nvSpPr>
        <p:spPr>
          <a:xfrm>
            <a:off x="1331913" y="2420938"/>
            <a:ext cx="3600450" cy="3705225"/>
          </a:xfrm>
        </p:spPr>
        <p:txBody>
          <a:bodyPr/>
          <a:lstStyle/>
          <a:p>
            <a:r>
              <a:rPr lang="cs-CZ" altLang="cs-CZ"/>
              <a:t>IgE  </a:t>
            </a:r>
            <a:r>
              <a:rPr lang="cs-CZ" altLang="cs-CZ">
                <a:solidFill>
                  <a:srgbClr val="FF0000"/>
                </a:solidFill>
              </a:rPr>
              <a:t>233</a:t>
            </a:r>
            <a:r>
              <a:rPr lang="cs-CZ" altLang="cs-CZ"/>
              <a:t> (0-90)</a:t>
            </a:r>
          </a:p>
          <a:p>
            <a:r>
              <a:rPr lang="cs-CZ" altLang="cs-CZ"/>
              <a:t>hCG  menší než 2 ( 0 - 5 ) SCCA  0.7  ( 0 - 1.5 ) </a:t>
            </a:r>
          </a:p>
          <a:p>
            <a:r>
              <a:rPr lang="cs-CZ" altLang="cs-CZ"/>
              <a:t>AFP  1.08   ( 0.74 - 7.29 )                </a:t>
            </a:r>
          </a:p>
          <a:p>
            <a:r>
              <a:rPr lang="cs-CZ" altLang="cs-CZ"/>
              <a:t>CYFRA  </a:t>
            </a:r>
            <a:r>
              <a:rPr lang="cs-CZ" altLang="cs-CZ">
                <a:solidFill>
                  <a:srgbClr val="FF0000"/>
                </a:solidFill>
              </a:rPr>
              <a:t>7.99</a:t>
            </a:r>
            <a:r>
              <a:rPr lang="cs-CZ" altLang="cs-CZ"/>
              <a:t> ( 0 - 3.3 ) </a:t>
            </a:r>
          </a:p>
          <a:p>
            <a:r>
              <a:rPr lang="cs-CZ" altLang="cs-CZ"/>
              <a:t>NSE  </a:t>
            </a:r>
            <a:r>
              <a:rPr lang="cs-CZ" altLang="cs-CZ">
                <a:solidFill>
                  <a:srgbClr val="FF0000"/>
                </a:solidFill>
              </a:rPr>
              <a:t>25.5</a:t>
            </a:r>
            <a:r>
              <a:rPr lang="cs-CZ" altLang="cs-CZ"/>
              <a:t>   ( 0 - 16.3 )</a:t>
            </a:r>
          </a:p>
        </p:txBody>
      </p:sp>
      <p:sp>
        <p:nvSpPr>
          <p:cNvPr id="9" name="Zástupný symbol pro text 8"/>
          <p:cNvSpPr>
            <a:spLocks noGrp="1"/>
          </p:cNvSpPr>
          <p:nvPr>
            <p:ph type="body" sz="quarter" idx="3"/>
          </p:nvPr>
        </p:nvSpPr>
        <p:spPr>
          <a:xfrm>
            <a:off x="5148263" y="1700213"/>
            <a:ext cx="3538537" cy="639762"/>
          </a:xfrm>
        </p:spPr>
        <p:txBody>
          <a:bodyPr/>
          <a:lstStyle/>
          <a:p>
            <a:pPr>
              <a:defRPr/>
            </a:pPr>
            <a:r>
              <a:rPr lang="cs-CZ" dirty="0"/>
              <a:t>Bronchoskopie</a:t>
            </a:r>
          </a:p>
        </p:txBody>
      </p:sp>
      <p:sp>
        <p:nvSpPr>
          <p:cNvPr id="129030" name="Zástupný symbol pro obsah 9"/>
          <p:cNvSpPr>
            <a:spLocks noGrp="1"/>
          </p:cNvSpPr>
          <p:nvPr>
            <p:ph sz="quarter" idx="4"/>
          </p:nvPr>
        </p:nvSpPr>
        <p:spPr>
          <a:xfrm>
            <a:off x="5148263" y="2420938"/>
            <a:ext cx="3538537" cy="3705225"/>
          </a:xfrm>
        </p:spPr>
        <p:txBody>
          <a:bodyPr>
            <a:normAutofit fontScale="92500" lnSpcReduction="10000"/>
          </a:bodyPr>
          <a:lstStyle/>
          <a:p>
            <a:r>
              <a:rPr lang="cs-CZ" altLang="cs-CZ"/>
              <a:t>trachea je volná</a:t>
            </a:r>
          </a:p>
          <a:p>
            <a:r>
              <a:rPr lang="cs-CZ" altLang="cs-CZ"/>
              <a:t>hlavní karina není  identifikovatelná, je zavzata do hrbolaté na dotyk lehce krvácející infiltrace, která se šíří do obou hlavních bronchů tak, že jsou ze 2/3  obturovány  a dorzálně zbývá štěrbina, která umožňuje ventilaci </a:t>
            </a:r>
          </a:p>
        </p:txBody>
      </p:sp>
      <p:sp>
        <p:nvSpPr>
          <p:cNvPr id="129031"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fld id="{4F42825D-B5BC-418A-9024-DBB3D5DCE4A1}" type="slidenum">
              <a:rPr lang="cs-CZ" altLang="cs-CZ" sz="1200" smtClean="0">
                <a:solidFill>
                  <a:srgbClr val="898989"/>
                </a:solidFill>
                <a:latin typeface="Calibri" pitchFamily="34" charset="0"/>
              </a:rPr>
              <a:pPr/>
              <a:t>17</a:t>
            </a:fld>
            <a:endParaRPr lang="cs-CZ" altLang="cs-CZ" sz="1200">
              <a:solidFill>
                <a:srgbClr val="898989"/>
              </a:solidFill>
              <a:latin typeface="Calibri" pitchFamily="34" charset="0"/>
            </a:endParaRPr>
          </a:p>
        </p:txBody>
      </p:sp>
    </p:spTree>
    <p:extLst>
      <p:ext uri="{BB962C8B-B14F-4D97-AF65-F5344CB8AC3E}">
        <p14:creationId xmlns:p14="http://schemas.microsoft.com/office/powerpoint/2010/main" val="27333931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Nadpis 1"/>
          <p:cNvSpPr>
            <a:spLocks noGrp="1"/>
          </p:cNvSpPr>
          <p:nvPr>
            <p:ph type="title"/>
          </p:nvPr>
        </p:nvSpPr>
        <p:spPr>
          <a:xfrm>
            <a:off x="1619250" y="260648"/>
            <a:ext cx="8229600" cy="1143000"/>
          </a:xfrm>
        </p:spPr>
        <p:txBody>
          <a:bodyPr/>
          <a:lstStyle/>
          <a:p>
            <a:r>
              <a:rPr lang="cs-CZ" altLang="cs-CZ" dirty="0"/>
              <a:t>CT hrudníku vstupní</a:t>
            </a:r>
          </a:p>
        </p:txBody>
      </p:sp>
      <p:sp>
        <p:nvSpPr>
          <p:cNvPr id="130051" name="Zástupný symbol pro obsah 2"/>
          <p:cNvSpPr>
            <a:spLocks noGrp="1"/>
          </p:cNvSpPr>
          <p:nvPr>
            <p:ph sz="half" idx="1"/>
          </p:nvPr>
        </p:nvSpPr>
        <p:spPr>
          <a:xfrm>
            <a:off x="755576" y="1698625"/>
            <a:ext cx="3527425" cy="4537075"/>
          </a:xfrm>
        </p:spPr>
        <p:txBody>
          <a:bodyPr/>
          <a:lstStyle/>
          <a:p>
            <a:endParaRPr lang="cs-CZ" altLang="cs-CZ" dirty="0"/>
          </a:p>
        </p:txBody>
      </p:sp>
      <p:sp>
        <p:nvSpPr>
          <p:cNvPr id="130052" name="Zástupný symbol pro obsah 3"/>
          <p:cNvSpPr>
            <a:spLocks noGrp="1"/>
          </p:cNvSpPr>
          <p:nvPr>
            <p:ph sz="half" idx="2"/>
          </p:nvPr>
        </p:nvSpPr>
        <p:spPr>
          <a:xfrm>
            <a:off x="5003800" y="1700213"/>
            <a:ext cx="3683000" cy="4537075"/>
          </a:xfrm>
        </p:spPr>
        <p:txBody>
          <a:bodyPr/>
          <a:lstStyle/>
          <a:p>
            <a:endParaRPr lang="cs-CZ" altLang="cs-CZ"/>
          </a:p>
        </p:txBody>
      </p:sp>
      <p:sp>
        <p:nvSpPr>
          <p:cNvPr id="130053" name="Zástupný symbol pro číslo snímk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fld id="{4919188A-9300-42A4-A8DE-A6DC656DAFD0}" type="slidenum">
              <a:rPr lang="cs-CZ" altLang="cs-CZ" sz="1200" smtClean="0">
                <a:solidFill>
                  <a:srgbClr val="898989"/>
                </a:solidFill>
                <a:latin typeface="Calibri" pitchFamily="34" charset="0"/>
              </a:rPr>
              <a:pPr/>
              <a:t>18</a:t>
            </a:fld>
            <a:endParaRPr lang="cs-CZ" altLang="cs-CZ" sz="1200">
              <a:solidFill>
                <a:srgbClr val="898989"/>
              </a:solidFill>
              <a:latin typeface="Calibri" pitchFamily="34" charset="0"/>
            </a:endParaRPr>
          </a:p>
        </p:txBody>
      </p:sp>
      <p:pic>
        <p:nvPicPr>
          <p:cNvPr id="1300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746693"/>
            <a:ext cx="2874963" cy="213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05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454" y="3980971"/>
            <a:ext cx="2905125" cy="218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0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1746692"/>
            <a:ext cx="2952750" cy="213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05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8013" y="3980971"/>
            <a:ext cx="2447925"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09301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Nadpis 1"/>
          <p:cNvSpPr>
            <a:spLocks noGrp="1"/>
          </p:cNvSpPr>
          <p:nvPr>
            <p:ph type="title"/>
          </p:nvPr>
        </p:nvSpPr>
        <p:spPr>
          <a:xfrm>
            <a:off x="467544" y="332656"/>
            <a:ext cx="8229600" cy="1143000"/>
          </a:xfrm>
        </p:spPr>
        <p:txBody>
          <a:bodyPr/>
          <a:lstStyle/>
          <a:p>
            <a:pPr algn="ctr"/>
            <a:r>
              <a:rPr lang="cs-CZ" altLang="cs-CZ" dirty="0"/>
              <a:t>Diferenciální </a:t>
            </a:r>
            <a:r>
              <a:rPr lang="cs-CZ" altLang="cs-CZ" dirty="0" smtClean="0"/>
              <a:t>diagnostika?</a:t>
            </a:r>
            <a:endParaRPr lang="cs-CZ" altLang="cs-CZ" dirty="0"/>
          </a:p>
        </p:txBody>
      </p:sp>
      <p:sp>
        <p:nvSpPr>
          <p:cNvPr id="131075" name="Zástupný symbol pro obsah 2"/>
          <p:cNvSpPr>
            <a:spLocks noGrp="1"/>
          </p:cNvSpPr>
          <p:nvPr>
            <p:ph idx="1"/>
          </p:nvPr>
        </p:nvSpPr>
        <p:spPr>
          <a:xfrm>
            <a:off x="1547664" y="2636912"/>
            <a:ext cx="6120407" cy="3095922"/>
          </a:xfrm>
        </p:spPr>
        <p:txBody>
          <a:bodyPr/>
          <a:lstStyle/>
          <a:p>
            <a:r>
              <a:rPr lang="cs-CZ" altLang="cs-CZ" dirty="0"/>
              <a:t>A) Lymfom</a:t>
            </a:r>
          </a:p>
          <a:p>
            <a:r>
              <a:rPr lang="cs-CZ" altLang="cs-CZ" dirty="0"/>
              <a:t>B) </a:t>
            </a:r>
            <a:r>
              <a:rPr lang="cs-CZ" altLang="cs-CZ" dirty="0" err="1"/>
              <a:t>Germinální</a:t>
            </a:r>
            <a:r>
              <a:rPr lang="cs-CZ" altLang="cs-CZ" dirty="0"/>
              <a:t> tumor (teratom)</a:t>
            </a:r>
          </a:p>
          <a:p>
            <a:r>
              <a:rPr lang="cs-CZ" altLang="cs-CZ" dirty="0"/>
              <a:t>C) Karcinom plic (NSCLC/SCLC)</a:t>
            </a:r>
          </a:p>
          <a:p>
            <a:r>
              <a:rPr lang="cs-CZ" altLang="cs-CZ" dirty="0"/>
              <a:t>D) </a:t>
            </a:r>
            <a:r>
              <a:rPr lang="cs-CZ" altLang="cs-CZ" dirty="0" err="1"/>
              <a:t>Karcinoid</a:t>
            </a:r>
            <a:endParaRPr lang="cs-CZ" altLang="cs-CZ" dirty="0"/>
          </a:p>
          <a:p>
            <a:r>
              <a:rPr lang="cs-CZ" altLang="cs-CZ" dirty="0"/>
              <a:t>E) Jiný primární plicní tumor</a:t>
            </a:r>
          </a:p>
          <a:p>
            <a:endParaRPr lang="cs-CZ" altLang="cs-CZ" dirty="0"/>
          </a:p>
        </p:txBody>
      </p:sp>
      <p:sp>
        <p:nvSpPr>
          <p:cNvPr id="131076"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fld id="{80C15CFB-D7CD-4F1F-A7CD-721AEBC7FF4B}" type="slidenum">
              <a:rPr lang="cs-CZ" altLang="cs-CZ" sz="1200" smtClean="0">
                <a:solidFill>
                  <a:srgbClr val="898989"/>
                </a:solidFill>
                <a:latin typeface="Calibri" pitchFamily="34" charset="0"/>
              </a:rPr>
              <a:pPr/>
              <a:t>19</a:t>
            </a:fld>
            <a:endParaRPr lang="cs-CZ" altLang="cs-CZ" sz="1200">
              <a:solidFill>
                <a:srgbClr val="898989"/>
              </a:solidFill>
              <a:latin typeface="Calibri" pitchFamily="34" charset="0"/>
            </a:endParaRPr>
          </a:p>
        </p:txBody>
      </p:sp>
    </p:spTree>
    <p:extLst>
      <p:ext uri="{BB962C8B-B14F-4D97-AF65-F5344CB8AC3E}">
        <p14:creationId xmlns:p14="http://schemas.microsoft.com/office/powerpoint/2010/main" val="1067440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000000">
            <a:off x="3223171" y="1600465"/>
            <a:ext cx="2529641" cy="2600380"/>
          </a:xfrm>
          <a:prstGeom prst="rect">
            <a:avLst/>
          </a:prstGeom>
        </p:spPr>
      </p:pic>
      <p:sp>
        <p:nvSpPr>
          <p:cNvPr id="5" name="Title 4"/>
          <p:cNvSpPr>
            <a:spLocks noGrp="1"/>
          </p:cNvSpPr>
          <p:nvPr>
            <p:ph type="title"/>
          </p:nvPr>
        </p:nvSpPr>
        <p:spPr>
          <a:xfrm>
            <a:off x="349887" y="136075"/>
            <a:ext cx="8343264" cy="972941"/>
          </a:xfrm>
        </p:spPr>
        <p:txBody>
          <a:bodyPr/>
          <a:lstStyle/>
          <a:p>
            <a:r>
              <a:rPr lang="cs-CZ" dirty="0"/>
              <a:t>Klasifikace NSCLC se vyvíjí směrem od histologické</a:t>
            </a:r>
            <a:br>
              <a:rPr lang="cs-CZ" dirty="0"/>
            </a:br>
            <a:r>
              <a:rPr lang="cs-CZ" dirty="0"/>
              <a:t>k molekulární subtypizaci nádoru</a:t>
            </a:r>
          </a:p>
        </p:txBody>
      </p:sp>
      <p:sp>
        <p:nvSpPr>
          <p:cNvPr id="7" name="Content Placeholder 6"/>
          <p:cNvSpPr>
            <a:spLocks noGrp="1"/>
          </p:cNvSpPr>
          <p:nvPr>
            <p:ph idx="1"/>
          </p:nvPr>
        </p:nvSpPr>
        <p:spPr>
          <a:xfrm>
            <a:off x="1425460" y="4842013"/>
            <a:ext cx="6816289" cy="568574"/>
          </a:xfrm>
        </p:spPr>
        <p:txBody>
          <a:bodyPr/>
          <a:lstStyle/>
          <a:p>
            <a:r>
              <a:rPr lang="cs-CZ" sz="1600" dirty="0"/>
              <a:t>EGFR mutaci vykazuje přibližně 10 % NSCLC v „západní“ populaci a </a:t>
            </a:r>
            <a:br>
              <a:rPr lang="cs-CZ" sz="1600" dirty="0"/>
            </a:br>
            <a:r>
              <a:rPr lang="cs-CZ" sz="1600" dirty="0"/>
              <a:t>30 % – 40 % nádorů v asijské populaci</a:t>
            </a:r>
          </a:p>
        </p:txBody>
      </p:sp>
      <p:sp>
        <p:nvSpPr>
          <p:cNvPr id="2" name="Slide Number Placeholder 1"/>
          <p:cNvSpPr>
            <a:spLocks noGrp="1"/>
          </p:cNvSpPr>
          <p:nvPr>
            <p:ph type="sldNum" sz="quarter" idx="12"/>
          </p:nvPr>
        </p:nvSpPr>
        <p:spPr/>
        <p:txBody>
          <a:bodyPr/>
          <a:lstStyle/>
          <a:p>
            <a:fld id="{5E1C433D-8363-43BC-82F4-06D05EDC9C3A}" type="slidenum">
              <a:rPr lang="en-US" smtClean="0">
                <a:solidFill>
                  <a:prstClr val="white"/>
                </a:solidFill>
              </a:rPr>
              <a:pPr/>
              <a:t>2</a:t>
            </a:fld>
            <a:endParaRPr lang="en-US" dirty="0">
              <a:solidFill>
                <a:prstClr val="white"/>
              </a:solidFill>
            </a:endParaRPr>
          </a:p>
        </p:txBody>
      </p:sp>
      <p:sp>
        <p:nvSpPr>
          <p:cNvPr id="90" name="Rectangle 89"/>
          <p:cNvSpPr/>
          <p:nvPr/>
        </p:nvSpPr>
        <p:spPr>
          <a:xfrm>
            <a:off x="455612" y="6579363"/>
            <a:ext cx="8237537" cy="124650"/>
          </a:xfrm>
          <a:prstGeom prst="rect">
            <a:avLst/>
          </a:prstGeom>
        </p:spPr>
        <p:txBody>
          <a:bodyPr wrap="square" lIns="0" tIns="0" rIns="0" bIns="0" anchor="b" anchorCtr="0">
            <a:spAutoFit/>
          </a:bodyPr>
          <a:lstStyle/>
          <a:p>
            <a:pPr>
              <a:lnSpc>
                <a:spcPct val="90000"/>
              </a:lnSpc>
              <a:spcAft>
                <a:spcPts val="300"/>
              </a:spcAft>
            </a:pPr>
            <a:r>
              <a:rPr lang="en-US" sz="900" dirty="0">
                <a:solidFill>
                  <a:srgbClr val="292929"/>
                </a:solidFill>
              </a:rPr>
              <a:t>Li T, King H-J, Mack DC, et al. </a:t>
            </a:r>
            <a:r>
              <a:rPr lang="en-US" sz="900" i="1" dirty="0">
                <a:solidFill>
                  <a:srgbClr val="292929"/>
                </a:solidFill>
              </a:rPr>
              <a:t>J Clin Oncol</a:t>
            </a:r>
            <a:r>
              <a:rPr lang="en-US" sz="900" dirty="0">
                <a:solidFill>
                  <a:srgbClr val="292929"/>
                </a:solidFill>
              </a:rPr>
              <a:t>. 2013;31:1039-1049.</a:t>
            </a:r>
          </a:p>
        </p:txBody>
      </p:sp>
      <p:sp>
        <p:nvSpPr>
          <p:cNvPr id="71" name="Text Box 90"/>
          <p:cNvSpPr txBox="1">
            <a:spLocks noChangeArrowheads="1"/>
          </p:cNvSpPr>
          <p:nvPr/>
        </p:nvSpPr>
        <p:spPr bwMode="auto">
          <a:xfrm>
            <a:off x="1550505" y="1491185"/>
            <a:ext cx="6042992" cy="19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b="1">
                <a:solidFill>
                  <a:schemeClr val="tx1"/>
                </a:solidFill>
                <a:latin typeface="Arial" panose="020B0604020202020204" pitchFamily="34" charset="0"/>
                <a:ea typeface="ヒラギノ角ゴ Pro W3" pitchFamily="-110" charset="-128"/>
              </a:defRPr>
            </a:lvl1pPr>
            <a:lvl2pPr marL="742950" indent="-285750" eaLnBrk="0" hangingPunct="0">
              <a:defRPr sz="2400" b="1">
                <a:solidFill>
                  <a:schemeClr val="tx1"/>
                </a:solidFill>
                <a:latin typeface="Arial" panose="020B0604020202020204" pitchFamily="34" charset="0"/>
                <a:ea typeface="ヒラギノ角ゴ Pro W3" pitchFamily="-110" charset="-128"/>
              </a:defRPr>
            </a:lvl2pPr>
            <a:lvl3pPr marL="1143000" indent="-228600" eaLnBrk="0" hangingPunct="0">
              <a:defRPr sz="2400" b="1">
                <a:solidFill>
                  <a:schemeClr val="tx1"/>
                </a:solidFill>
                <a:latin typeface="Arial" panose="020B0604020202020204" pitchFamily="34" charset="0"/>
                <a:ea typeface="ヒラギノ角ゴ Pro W3" pitchFamily="-110" charset="-128"/>
              </a:defRPr>
            </a:lvl3pPr>
            <a:lvl4pPr marL="1600200" indent="-228600" eaLnBrk="0" hangingPunct="0">
              <a:defRPr sz="2400" b="1">
                <a:solidFill>
                  <a:schemeClr val="tx1"/>
                </a:solidFill>
                <a:latin typeface="Arial" panose="020B0604020202020204" pitchFamily="34" charset="0"/>
                <a:ea typeface="ヒラギノ角ゴ Pro W3" pitchFamily="-110" charset="-128"/>
              </a:defRPr>
            </a:lvl4pPr>
            <a:lvl5pPr marL="2057400" indent="-228600" eaLnBrk="0" hangingPunct="0">
              <a:defRPr sz="2400" b="1">
                <a:solidFill>
                  <a:schemeClr val="tx1"/>
                </a:solidFill>
                <a:latin typeface="Arial" panose="020B0604020202020204" pitchFamily="34" charset="0"/>
                <a:ea typeface="ヒラギノ角ゴ Pro W3" pitchFamily="-110"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9pPr>
          </a:lstStyle>
          <a:p>
            <a:pPr algn="ctr" eaLnBrk="1" hangingPunct="1">
              <a:lnSpc>
                <a:spcPct val="90000"/>
              </a:lnSpc>
            </a:pPr>
            <a:r>
              <a:rPr lang="cs-CZ" altLang="en-US" sz="1400" dirty="0">
                <a:solidFill>
                  <a:srgbClr val="B4D7D7">
                    <a:lumMod val="50000"/>
                  </a:srgbClr>
                </a:solidFill>
                <a:latin typeface="Arial"/>
                <a:ea typeface="MS PGothic" panose="020B0600070205080204" pitchFamily="34" charset="-128"/>
              </a:rPr>
              <a:t> Histologické podtypy  NSCLC</a:t>
            </a:r>
          </a:p>
        </p:txBody>
      </p:sp>
      <p:sp>
        <p:nvSpPr>
          <p:cNvPr id="25" name="TextBox 24"/>
          <p:cNvSpPr txBox="1"/>
          <p:nvPr/>
        </p:nvSpPr>
        <p:spPr>
          <a:xfrm>
            <a:off x="233257" y="5495776"/>
            <a:ext cx="8494444" cy="660181"/>
          </a:xfrm>
          <a:prstGeom prst="rect">
            <a:avLst/>
          </a:prstGeom>
          <a:noFill/>
        </p:spPr>
        <p:txBody>
          <a:bodyPr wrap="square" lIns="0" tIns="0" rIns="0" bIns="0" rtlCol="0" anchor="b">
            <a:spAutoFit/>
          </a:bodyPr>
          <a:lstStyle/>
          <a:p>
            <a:pPr>
              <a:lnSpc>
                <a:spcPct val="120000"/>
              </a:lnSpc>
              <a:spcAft>
                <a:spcPts val="300"/>
              </a:spcAft>
            </a:pPr>
            <a:r>
              <a:rPr lang="cs-CZ" sz="900" dirty="0">
                <a:solidFill>
                  <a:srgbClr val="292929"/>
                </a:solidFill>
              </a:rPr>
              <a:t>AKT, proteinová kináza B;  ALK, kináza anaplastického lymfomu;  Amp, amplifikace; BRAF, serin-treoninová kináza typu B; DDR2, receptorová tyrozinová kináza typu 2; FGFR, receptor pro fibroblastový růstový faktor; HER2,receptor pro lidský epidermální růstový faktor typu 2; KRAS, plasmatická tyrozinová kináza; MAP2K1mitogenem aktivovaná proteinová kináza typu1; NRAS, plasmatická tyrozinová kináza; </a:t>
            </a:r>
            <a:r>
              <a:rPr lang="cs-CZ" sz="900" kern="0" dirty="0">
                <a:solidFill>
                  <a:srgbClr val="292929"/>
                </a:solidFill>
              </a:rPr>
              <a:t>PIK3CA, </a:t>
            </a:r>
            <a:r>
              <a:rPr lang="cs-CZ" sz="900" dirty="0">
                <a:solidFill>
                  <a:srgbClr val="292929"/>
                </a:solidFill>
              </a:rPr>
              <a:t>katalytická podjednotka alfa -4,5-difosfát 3-kinázy; RET, receptorová tyrozinová kináza; ROS1, receptorová tyrozinová kináza</a:t>
            </a: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1451" y="2722767"/>
            <a:ext cx="2057404" cy="2036067"/>
          </a:xfrm>
          <a:prstGeom prst="rect">
            <a:avLst/>
          </a:prstGeom>
        </p:spPr>
      </p:pic>
      <p:grpSp>
        <p:nvGrpSpPr>
          <p:cNvPr id="27" name="Group 26"/>
          <p:cNvGrpSpPr/>
          <p:nvPr/>
        </p:nvGrpSpPr>
        <p:grpSpPr>
          <a:xfrm>
            <a:off x="382283" y="3024220"/>
            <a:ext cx="989984" cy="1971663"/>
            <a:chOff x="1925840" y="3876311"/>
            <a:chExt cx="916653" cy="1979388"/>
          </a:xfrm>
        </p:grpSpPr>
        <p:pic>
          <p:nvPicPr>
            <p:cNvPr id="28" name="Picture 27" descr="4 top.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25840" y="3903035"/>
              <a:ext cx="74892" cy="1872299"/>
            </a:xfrm>
            <a:prstGeom prst="rect">
              <a:avLst/>
            </a:prstGeom>
          </p:spPr>
        </p:pic>
        <p:sp>
          <p:nvSpPr>
            <p:cNvPr id="29" name="TextBox 28"/>
            <p:cNvSpPr txBox="1"/>
            <p:nvPr/>
          </p:nvSpPr>
          <p:spPr>
            <a:xfrm>
              <a:off x="2035411" y="3876311"/>
              <a:ext cx="807082" cy="1979388"/>
            </a:xfrm>
            <a:prstGeom prst="rect">
              <a:avLst/>
            </a:prstGeom>
            <a:noFill/>
          </p:spPr>
          <p:txBody>
            <a:bodyPr wrap="square" lIns="0" tIns="0" rIns="0" bIns="0" rtlCol="0">
              <a:spAutoFit/>
            </a:bodyPr>
            <a:lstStyle/>
            <a:p>
              <a:pPr>
                <a:spcAft>
                  <a:spcPts val="225"/>
                </a:spcAft>
                <a:defRPr/>
              </a:pPr>
              <a:r>
                <a:rPr lang="cs-CZ" sz="900" kern="0" dirty="0">
                  <a:solidFill>
                    <a:srgbClr val="292929"/>
                  </a:solidFill>
                </a:rPr>
                <a:t>ALK</a:t>
              </a:r>
            </a:p>
            <a:p>
              <a:pPr>
                <a:spcAft>
                  <a:spcPts val="225"/>
                </a:spcAft>
                <a:defRPr/>
              </a:pPr>
              <a:r>
                <a:rPr lang="cs-CZ" sz="900" kern="0" dirty="0">
                  <a:solidFill>
                    <a:srgbClr val="292929"/>
                  </a:solidFill>
                </a:rPr>
                <a:t>HER2</a:t>
              </a:r>
            </a:p>
            <a:p>
              <a:pPr>
                <a:spcAft>
                  <a:spcPts val="225"/>
                </a:spcAft>
                <a:defRPr/>
              </a:pPr>
              <a:r>
                <a:rPr lang="cs-CZ" sz="900" kern="0" dirty="0">
                  <a:solidFill>
                    <a:srgbClr val="292929"/>
                  </a:solidFill>
                </a:rPr>
                <a:t>BRAF</a:t>
              </a:r>
            </a:p>
            <a:p>
              <a:pPr>
                <a:spcAft>
                  <a:spcPts val="225"/>
                </a:spcAft>
                <a:defRPr/>
              </a:pPr>
              <a:r>
                <a:rPr lang="cs-CZ" sz="900" kern="0" dirty="0">
                  <a:solidFill>
                    <a:srgbClr val="292929"/>
                  </a:solidFill>
                </a:rPr>
                <a:t>PIK3CA</a:t>
              </a:r>
            </a:p>
            <a:p>
              <a:pPr>
                <a:spcAft>
                  <a:spcPts val="225"/>
                </a:spcAft>
                <a:defRPr/>
              </a:pPr>
              <a:r>
                <a:rPr lang="cs-CZ" sz="900" kern="0" dirty="0">
                  <a:solidFill>
                    <a:srgbClr val="292929"/>
                  </a:solidFill>
                </a:rPr>
                <a:t>AKT1</a:t>
              </a:r>
            </a:p>
            <a:p>
              <a:pPr>
                <a:spcAft>
                  <a:spcPts val="225"/>
                </a:spcAft>
                <a:defRPr/>
              </a:pPr>
              <a:r>
                <a:rPr lang="cs-CZ" sz="900" kern="0" dirty="0">
                  <a:solidFill>
                    <a:srgbClr val="292929"/>
                  </a:solidFill>
                </a:rPr>
                <a:t>MAP2K1</a:t>
              </a:r>
            </a:p>
            <a:p>
              <a:pPr>
                <a:spcAft>
                  <a:spcPts val="225"/>
                </a:spcAft>
                <a:defRPr/>
              </a:pPr>
              <a:r>
                <a:rPr lang="cs-CZ" sz="900" kern="0" dirty="0">
                  <a:solidFill>
                    <a:srgbClr val="292929"/>
                  </a:solidFill>
                </a:rPr>
                <a:t>NRAS</a:t>
              </a:r>
            </a:p>
            <a:p>
              <a:pPr>
                <a:spcAft>
                  <a:spcPts val="225"/>
                </a:spcAft>
                <a:defRPr/>
              </a:pPr>
              <a:r>
                <a:rPr lang="cs-CZ" sz="900" kern="0" dirty="0">
                  <a:solidFill>
                    <a:srgbClr val="292929"/>
                  </a:solidFill>
                </a:rPr>
                <a:t>ROS1</a:t>
              </a:r>
            </a:p>
            <a:p>
              <a:pPr>
                <a:spcAft>
                  <a:spcPts val="225"/>
                </a:spcAft>
                <a:defRPr/>
              </a:pPr>
              <a:r>
                <a:rPr lang="cs-CZ" sz="900" kern="0" dirty="0">
                  <a:solidFill>
                    <a:srgbClr val="292929"/>
                  </a:solidFill>
                </a:rPr>
                <a:t>RET</a:t>
              </a:r>
            </a:p>
            <a:p>
              <a:pPr>
                <a:spcAft>
                  <a:spcPts val="225"/>
                </a:spcAft>
                <a:defRPr/>
              </a:pPr>
              <a:r>
                <a:rPr lang="cs-CZ" sz="900" kern="0" dirty="0">
                  <a:solidFill>
                    <a:srgbClr val="292929"/>
                  </a:solidFill>
                </a:rPr>
                <a:t>EGFR</a:t>
              </a:r>
            </a:p>
            <a:p>
              <a:pPr>
                <a:spcAft>
                  <a:spcPts val="225"/>
                </a:spcAft>
                <a:defRPr/>
              </a:pPr>
              <a:r>
                <a:rPr lang="cs-CZ" sz="900" kern="0" dirty="0">
                  <a:solidFill>
                    <a:srgbClr val="292929"/>
                  </a:solidFill>
                </a:rPr>
                <a:t>KRAS</a:t>
              </a:r>
            </a:p>
            <a:p>
              <a:pPr>
                <a:spcAft>
                  <a:spcPts val="225"/>
                </a:spcAft>
                <a:defRPr/>
              </a:pPr>
              <a:r>
                <a:rPr lang="cs-CZ" sz="900" kern="0" dirty="0">
                  <a:solidFill>
                    <a:srgbClr val="292929"/>
                  </a:solidFill>
                </a:rPr>
                <a:t>Neznámo</a:t>
              </a:r>
            </a:p>
          </p:txBody>
        </p:sp>
      </p:grpSp>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3215" y="2893611"/>
            <a:ext cx="2057404" cy="2036068"/>
          </a:xfrm>
          <a:prstGeom prst="rect">
            <a:avLst/>
          </a:prstGeom>
        </p:spPr>
      </p:pic>
      <p:sp>
        <p:nvSpPr>
          <p:cNvPr id="32" name="Rectangle 31"/>
          <p:cNvSpPr/>
          <p:nvPr/>
        </p:nvSpPr>
        <p:spPr>
          <a:xfrm>
            <a:off x="2819458" y="3826689"/>
            <a:ext cx="392736" cy="169277"/>
          </a:xfrm>
          <a:prstGeom prst="rect">
            <a:avLst/>
          </a:prstGeom>
        </p:spPr>
        <p:txBody>
          <a:bodyPr wrap="none" lIns="0" tIns="0" rIns="0" bIns="0" anchor="ctr" anchorCtr="0">
            <a:spAutoFit/>
          </a:bodyPr>
          <a:lstStyle/>
          <a:p>
            <a:pPr>
              <a:spcAft>
                <a:spcPts val="225"/>
              </a:spcAft>
              <a:defRPr/>
            </a:pPr>
            <a:r>
              <a:rPr lang="en-US" sz="1100" b="1" kern="0" dirty="0">
                <a:solidFill>
                  <a:srgbClr val="C71E62"/>
                </a:solidFill>
              </a:rPr>
              <a:t>EGFR</a:t>
            </a:r>
          </a:p>
        </p:txBody>
      </p:sp>
      <p:sp>
        <p:nvSpPr>
          <p:cNvPr id="33" name="Rectangle 32"/>
          <p:cNvSpPr/>
          <p:nvPr/>
        </p:nvSpPr>
        <p:spPr>
          <a:xfrm>
            <a:off x="7696200" y="2820845"/>
            <a:ext cx="392736" cy="169277"/>
          </a:xfrm>
          <a:prstGeom prst="rect">
            <a:avLst/>
          </a:prstGeom>
        </p:spPr>
        <p:txBody>
          <a:bodyPr wrap="none" lIns="0" tIns="0" rIns="0" bIns="0" anchor="ctr" anchorCtr="0">
            <a:spAutoFit/>
          </a:bodyPr>
          <a:lstStyle/>
          <a:p>
            <a:pPr>
              <a:spcAft>
                <a:spcPts val="225"/>
              </a:spcAft>
              <a:defRPr/>
            </a:pPr>
            <a:r>
              <a:rPr lang="en-US" sz="1100" b="1" kern="0" dirty="0">
                <a:solidFill>
                  <a:srgbClr val="C71E62"/>
                </a:solidFill>
              </a:rPr>
              <a:t>EGFR</a:t>
            </a:r>
          </a:p>
        </p:txBody>
      </p:sp>
      <p:sp>
        <p:nvSpPr>
          <p:cNvPr id="36" name="Text Box 90"/>
          <p:cNvSpPr txBox="1">
            <a:spLocks noChangeArrowheads="1"/>
          </p:cNvSpPr>
          <p:nvPr/>
        </p:nvSpPr>
        <p:spPr bwMode="auto">
          <a:xfrm>
            <a:off x="1778000" y="1887621"/>
            <a:ext cx="1809750" cy="15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sz="2400" b="1">
                <a:solidFill>
                  <a:schemeClr val="tx1"/>
                </a:solidFill>
                <a:latin typeface="Arial" panose="020B0604020202020204" pitchFamily="34" charset="0"/>
                <a:ea typeface="ヒラギノ角ゴ Pro W3" pitchFamily="-110" charset="-128"/>
              </a:defRPr>
            </a:lvl1pPr>
            <a:lvl2pPr marL="742950" indent="-285750" eaLnBrk="0" hangingPunct="0">
              <a:defRPr sz="2400" b="1">
                <a:solidFill>
                  <a:schemeClr val="tx1"/>
                </a:solidFill>
                <a:latin typeface="Arial" panose="020B0604020202020204" pitchFamily="34" charset="0"/>
                <a:ea typeface="ヒラギノ角ゴ Pro W3" pitchFamily="-110" charset="-128"/>
              </a:defRPr>
            </a:lvl2pPr>
            <a:lvl3pPr marL="1143000" indent="-228600" eaLnBrk="0" hangingPunct="0">
              <a:defRPr sz="2400" b="1">
                <a:solidFill>
                  <a:schemeClr val="tx1"/>
                </a:solidFill>
                <a:latin typeface="Arial" panose="020B0604020202020204" pitchFamily="34" charset="0"/>
                <a:ea typeface="ヒラギノ角ゴ Pro W3" pitchFamily="-110" charset="-128"/>
              </a:defRPr>
            </a:lvl3pPr>
            <a:lvl4pPr marL="1600200" indent="-228600" eaLnBrk="0" hangingPunct="0">
              <a:defRPr sz="2400" b="1">
                <a:solidFill>
                  <a:schemeClr val="tx1"/>
                </a:solidFill>
                <a:latin typeface="Arial" panose="020B0604020202020204" pitchFamily="34" charset="0"/>
                <a:ea typeface="ヒラギノ角ゴ Pro W3" pitchFamily="-110" charset="-128"/>
              </a:defRPr>
            </a:lvl4pPr>
            <a:lvl5pPr marL="2057400" indent="-228600" eaLnBrk="0" hangingPunct="0">
              <a:defRPr sz="2400" b="1">
                <a:solidFill>
                  <a:schemeClr val="tx1"/>
                </a:solidFill>
                <a:latin typeface="Arial" panose="020B0604020202020204" pitchFamily="34" charset="0"/>
                <a:ea typeface="ヒラギノ角ゴ Pro W3" pitchFamily="-110"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9pPr>
          </a:lstStyle>
          <a:p>
            <a:pPr algn="ctr" eaLnBrk="1" hangingPunct="1">
              <a:lnSpc>
                <a:spcPct val="90000"/>
              </a:lnSpc>
            </a:pPr>
            <a:r>
              <a:rPr lang="cs-CZ" altLang="en-US" sz="1100" dirty="0">
                <a:solidFill>
                  <a:srgbClr val="292929"/>
                </a:solidFill>
                <a:latin typeface="Arial"/>
                <a:ea typeface="MS PGothic" panose="020B0600070205080204" pitchFamily="34" charset="-128"/>
              </a:rPr>
              <a:t>Adenokarcinom</a:t>
            </a:r>
          </a:p>
        </p:txBody>
      </p:sp>
      <p:sp>
        <p:nvSpPr>
          <p:cNvPr id="37" name="Text Box 90"/>
          <p:cNvSpPr txBox="1">
            <a:spLocks noChangeArrowheads="1"/>
          </p:cNvSpPr>
          <p:nvPr/>
        </p:nvSpPr>
        <p:spPr bwMode="auto">
          <a:xfrm>
            <a:off x="5370218" y="1887619"/>
            <a:ext cx="1844675" cy="15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sz="2400" b="1">
                <a:solidFill>
                  <a:schemeClr val="tx1"/>
                </a:solidFill>
                <a:latin typeface="Arial" panose="020B0604020202020204" pitchFamily="34" charset="0"/>
                <a:ea typeface="ヒラギノ角ゴ Pro W3" pitchFamily="-110" charset="-128"/>
              </a:defRPr>
            </a:lvl1pPr>
            <a:lvl2pPr marL="742950" indent="-285750" eaLnBrk="0" hangingPunct="0">
              <a:defRPr sz="2400" b="1">
                <a:solidFill>
                  <a:schemeClr val="tx1"/>
                </a:solidFill>
                <a:latin typeface="Arial" panose="020B0604020202020204" pitchFamily="34" charset="0"/>
                <a:ea typeface="ヒラギノ角ゴ Pro W3" pitchFamily="-110" charset="-128"/>
              </a:defRPr>
            </a:lvl2pPr>
            <a:lvl3pPr marL="1143000" indent="-228600" eaLnBrk="0" hangingPunct="0">
              <a:defRPr sz="2400" b="1">
                <a:solidFill>
                  <a:schemeClr val="tx1"/>
                </a:solidFill>
                <a:latin typeface="Arial" panose="020B0604020202020204" pitchFamily="34" charset="0"/>
                <a:ea typeface="ヒラギノ角ゴ Pro W3" pitchFamily="-110" charset="-128"/>
              </a:defRPr>
            </a:lvl3pPr>
            <a:lvl4pPr marL="1600200" indent="-228600" eaLnBrk="0" hangingPunct="0">
              <a:defRPr sz="2400" b="1">
                <a:solidFill>
                  <a:schemeClr val="tx1"/>
                </a:solidFill>
                <a:latin typeface="Arial" panose="020B0604020202020204" pitchFamily="34" charset="0"/>
                <a:ea typeface="ヒラギノ角ゴ Pro W3" pitchFamily="-110" charset="-128"/>
              </a:defRPr>
            </a:lvl4pPr>
            <a:lvl5pPr marL="2057400" indent="-228600" eaLnBrk="0" hangingPunct="0">
              <a:defRPr sz="2400" b="1">
                <a:solidFill>
                  <a:schemeClr val="tx1"/>
                </a:solidFill>
                <a:latin typeface="Arial" panose="020B0604020202020204" pitchFamily="34" charset="0"/>
                <a:ea typeface="ヒラギノ角ゴ Pro W3" pitchFamily="-110"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9pPr>
          </a:lstStyle>
          <a:p>
            <a:pPr algn="ctr" eaLnBrk="1" hangingPunct="1">
              <a:lnSpc>
                <a:spcPct val="90000"/>
              </a:lnSpc>
            </a:pPr>
            <a:r>
              <a:rPr lang="cs-CZ" altLang="en-US" sz="1100" dirty="0">
                <a:solidFill>
                  <a:srgbClr val="292929"/>
                </a:solidFill>
                <a:latin typeface="Arial"/>
                <a:ea typeface="MS PGothic" panose="020B0600070205080204" pitchFamily="34" charset="-128"/>
              </a:rPr>
              <a:t>Skvamózní karcinom</a:t>
            </a:r>
          </a:p>
        </p:txBody>
      </p:sp>
      <p:grpSp>
        <p:nvGrpSpPr>
          <p:cNvPr id="39" name="Group 38"/>
          <p:cNvGrpSpPr/>
          <p:nvPr/>
        </p:nvGrpSpPr>
        <p:grpSpPr>
          <a:xfrm flipH="1">
            <a:off x="5359139" y="2046178"/>
            <a:ext cx="1790701" cy="882153"/>
            <a:chOff x="2885915" y="3061252"/>
            <a:chExt cx="1790701" cy="882153"/>
          </a:xfrm>
        </p:grpSpPr>
        <p:cxnSp>
          <p:nvCxnSpPr>
            <p:cNvPr id="43" name="Straight Connector 42"/>
            <p:cNvCxnSpPr/>
            <p:nvPr/>
          </p:nvCxnSpPr>
          <p:spPr>
            <a:xfrm>
              <a:off x="2885915" y="3061252"/>
              <a:ext cx="1790701"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2892587" y="3061252"/>
              <a:ext cx="0" cy="882153"/>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1765299" y="2072097"/>
            <a:ext cx="1790701" cy="882153"/>
            <a:chOff x="2885915" y="3061252"/>
            <a:chExt cx="1790701" cy="882153"/>
          </a:xfrm>
        </p:grpSpPr>
        <p:cxnSp>
          <p:nvCxnSpPr>
            <p:cNvPr id="41" name="Straight Connector 40"/>
            <p:cNvCxnSpPr/>
            <p:nvPr/>
          </p:nvCxnSpPr>
          <p:spPr>
            <a:xfrm>
              <a:off x="2885915" y="3061252"/>
              <a:ext cx="1790701"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2886711" y="3061252"/>
              <a:ext cx="0" cy="882153"/>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7845330" y="3352658"/>
            <a:ext cx="73152" cy="867377"/>
            <a:chOff x="7845330" y="4341813"/>
            <a:chExt cx="73152" cy="867377"/>
          </a:xfrm>
        </p:grpSpPr>
        <p:pic>
          <p:nvPicPr>
            <p:cNvPr id="46" name="Picture 45" descr="5 top.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45330" y="4341813"/>
              <a:ext cx="73152" cy="867377"/>
            </a:xfrm>
            <a:prstGeom prst="rect">
              <a:avLst/>
            </a:prstGeom>
          </p:spPr>
        </p:pic>
        <p:sp>
          <p:nvSpPr>
            <p:cNvPr id="47" name="Rectangle 46"/>
            <p:cNvSpPr/>
            <p:nvPr/>
          </p:nvSpPr>
          <p:spPr>
            <a:xfrm>
              <a:off x="7846220" y="4648201"/>
              <a:ext cx="70644" cy="100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8" name="Rectangle 47"/>
            <p:cNvSpPr/>
            <p:nvPr/>
          </p:nvSpPr>
          <p:spPr>
            <a:xfrm>
              <a:off x="7846220" y="4663281"/>
              <a:ext cx="70644" cy="66675"/>
            </a:xfrm>
            <a:prstGeom prst="rect">
              <a:avLst/>
            </a:prstGeom>
            <a:solidFill>
              <a:srgbClr val="C71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49" name="TextBox 48"/>
          <p:cNvSpPr txBox="1"/>
          <p:nvPr/>
        </p:nvSpPr>
        <p:spPr>
          <a:xfrm>
            <a:off x="7968673" y="3319658"/>
            <a:ext cx="641326" cy="975267"/>
          </a:xfrm>
          <a:prstGeom prst="rect">
            <a:avLst/>
          </a:prstGeom>
          <a:noFill/>
        </p:spPr>
        <p:txBody>
          <a:bodyPr wrap="none" lIns="0" tIns="0" rIns="0" bIns="0" rtlCol="0">
            <a:spAutoFit/>
          </a:bodyPr>
          <a:lstStyle/>
          <a:p>
            <a:pPr>
              <a:spcAft>
                <a:spcPts val="225"/>
              </a:spcAft>
            </a:pPr>
            <a:r>
              <a:rPr lang="cs-CZ" sz="900" dirty="0">
                <a:solidFill>
                  <a:srgbClr val="292929"/>
                </a:solidFill>
                <a:sym typeface="Wingdings"/>
              </a:rPr>
              <a:t>EGFRvIII</a:t>
            </a:r>
            <a:endParaRPr lang="cs-CZ" sz="900" dirty="0">
              <a:solidFill>
                <a:srgbClr val="292929"/>
              </a:solidFill>
            </a:endParaRPr>
          </a:p>
          <a:p>
            <a:pPr>
              <a:spcAft>
                <a:spcPts val="225"/>
              </a:spcAft>
            </a:pPr>
            <a:r>
              <a:rPr lang="cs-CZ" sz="900" dirty="0">
                <a:solidFill>
                  <a:srgbClr val="292929"/>
                </a:solidFill>
              </a:rPr>
              <a:t>PIK3CA</a:t>
            </a:r>
          </a:p>
          <a:p>
            <a:pPr>
              <a:spcAft>
                <a:spcPts val="225"/>
              </a:spcAft>
            </a:pPr>
            <a:r>
              <a:rPr lang="cs-CZ" sz="900" dirty="0">
                <a:solidFill>
                  <a:srgbClr val="292929"/>
                </a:solidFill>
              </a:rPr>
              <a:t>EGFR</a:t>
            </a:r>
          </a:p>
          <a:p>
            <a:pPr>
              <a:spcAft>
                <a:spcPts val="225"/>
              </a:spcAft>
            </a:pPr>
            <a:r>
              <a:rPr lang="cs-CZ" sz="900" dirty="0">
                <a:solidFill>
                  <a:srgbClr val="292929"/>
                </a:solidFill>
              </a:rPr>
              <a:t>DDR2</a:t>
            </a:r>
          </a:p>
          <a:p>
            <a:pPr>
              <a:spcAft>
                <a:spcPts val="225"/>
              </a:spcAft>
            </a:pPr>
            <a:r>
              <a:rPr lang="cs-CZ" sz="900" dirty="0">
                <a:solidFill>
                  <a:srgbClr val="292929"/>
                </a:solidFill>
              </a:rPr>
              <a:t>FGFR1 Amp</a:t>
            </a:r>
          </a:p>
          <a:p>
            <a:pPr>
              <a:spcAft>
                <a:spcPts val="225"/>
              </a:spcAft>
            </a:pPr>
            <a:r>
              <a:rPr lang="cs-CZ" sz="900" dirty="0">
                <a:solidFill>
                  <a:srgbClr val="292929"/>
                </a:solidFill>
              </a:rPr>
              <a:t>Neznámo</a:t>
            </a:r>
          </a:p>
        </p:txBody>
      </p:sp>
      <p:sp>
        <p:nvSpPr>
          <p:cNvPr id="52" name="Text Box 90"/>
          <p:cNvSpPr txBox="1">
            <a:spLocks noChangeArrowheads="1"/>
          </p:cNvSpPr>
          <p:nvPr/>
        </p:nvSpPr>
        <p:spPr bwMode="auto">
          <a:xfrm>
            <a:off x="3252640" y="2190153"/>
            <a:ext cx="1649968" cy="42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anose="020B0604020202020204" pitchFamily="34" charset="0"/>
                <a:ea typeface="ヒラギノ角ゴ Pro W3" pitchFamily="-110" charset="-128"/>
              </a:defRPr>
            </a:lvl1pPr>
            <a:lvl2pPr marL="742950" indent="-285750" eaLnBrk="0" hangingPunct="0">
              <a:defRPr sz="2400" b="1">
                <a:solidFill>
                  <a:schemeClr val="tx1"/>
                </a:solidFill>
                <a:latin typeface="Arial" panose="020B0604020202020204" pitchFamily="34" charset="0"/>
                <a:ea typeface="ヒラギノ角ゴ Pro W3" pitchFamily="-110" charset="-128"/>
              </a:defRPr>
            </a:lvl2pPr>
            <a:lvl3pPr marL="1143000" indent="-228600" eaLnBrk="0" hangingPunct="0">
              <a:defRPr sz="2400" b="1">
                <a:solidFill>
                  <a:schemeClr val="tx1"/>
                </a:solidFill>
                <a:latin typeface="Arial" panose="020B0604020202020204" pitchFamily="34" charset="0"/>
                <a:ea typeface="ヒラギノ角ゴ Pro W3" pitchFamily="-110" charset="-128"/>
              </a:defRPr>
            </a:lvl3pPr>
            <a:lvl4pPr marL="1600200" indent="-228600" eaLnBrk="0" hangingPunct="0">
              <a:defRPr sz="2400" b="1">
                <a:solidFill>
                  <a:schemeClr val="tx1"/>
                </a:solidFill>
                <a:latin typeface="Arial" panose="020B0604020202020204" pitchFamily="34" charset="0"/>
                <a:ea typeface="ヒラギノ角ゴ Pro W3" pitchFamily="-110" charset="-128"/>
              </a:defRPr>
            </a:lvl4pPr>
            <a:lvl5pPr marL="2057400" indent="-228600" eaLnBrk="0" hangingPunct="0">
              <a:defRPr sz="2400" b="1">
                <a:solidFill>
                  <a:schemeClr val="tx1"/>
                </a:solidFill>
                <a:latin typeface="Arial" panose="020B0604020202020204" pitchFamily="34" charset="0"/>
                <a:ea typeface="ヒラギノ角ゴ Pro W3" pitchFamily="-110"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9pPr>
          </a:lstStyle>
          <a:p>
            <a:pPr algn="ctr" eaLnBrk="1" hangingPunct="1">
              <a:lnSpc>
                <a:spcPct val="90000"/>
              </a:lnSpc>
            </a:pPr>
            <a:r>
              <a:rPr lang="en-US" altLang="en-US" sz="1200" b="0" dirty="0">
                <a:solidFill>
                  <a:prstClr val="white"/>
                </a:solidFill>
                <a:latin typeface="Arial"/>
                <a:ea typeface="MS PGothic" panose="020B0600070205080204" pitchFamily="34" charset="-128"/>
              </a:rPr>
              <a:t>Adenokarcinom</a:t>
            </a:r>
          </a:p>
          <a:p>
            <a:pPr algn="ctr" eaLnBrk="1" hangingPunct="1">
              <a:lnSpc>
                <a:spcPct val="90000"/>
              </a:lnSpc>
            </a:pPr>
            <a:r>
              <a:rPr lang="en-US" altLang="en-US" sz="1200" b="0" dirty="0">
                <a:solidFill>
                  <a:prstClr val="white"/>
                </a:solidFill>
                <a:latin typeface="Arial"/>
                <a:ea typeface="MS PGothic" panose="020B0600070205080204" pitchFamily="34" charset="-128"/>
              </a:rPr>
              <a:t>55%</a:t>
            </a:r>
            <a:endParaRPr lang="en-GB" altLang="en-US" sz="1200" b="0" dirty="0">
              <a:solidFill>
                <a:prstClr val="white"/>
              </a:solidFill>
              <a:latin typeface="Arial"/>
              <a:ea typeface="MS PGothic" panose="020B0600070205080204" pitchFamily="34" charset="-128"/>
            </a:endParaRPr>
          </a:p>
        </p:txBody>
      </p:sp>
      <p:sp>
        <p:nvSpPr>
          <p:cNvPr id="53" name="Text Box 90"/>
          <p:cNvSpPr txBox="1">
            <a:spLocks noChangeArrowheads="1"/>
          </p:cNvSpPr>
          <p:nvPr/>
        </p:nvSpPr>
        <p:spPr bwMode="auto">
          <a:xfrm>
            <a:off x="4176080" y="3525795"/>
            <a:ext cx="859493" cy="42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anose="020B0604020202020204" pitchFamily="34" charset="0"/>
                <a:ea typeface="ヒラギノ角ゴ Pro W3" pitchFamily="-110" charset="-128"/>
              </a:defRPr>
            </a:lvl1pPr>
            <a:lvl2pPr marL="742950" indent="-285750" eaLnBrk="0" hangingPunct="0">
              <a:defRPr sz="2400" b="1">
                <a:solidFill>
                  <a:schemeClr val="tx1"/>
                </a:solidFill>
                <a:latin typeface="Arial" panose="020B0604020202020204" pitchFamily="34" charset="0"/>
                <a:ea typeface="ヒラギノ角ゴ Pro W3" pitchFamily="-110" charset="-128"/>
              </a:defRPr>
            </a:lvl2pPr>
            <a:lvl3pPr marL="1143000" indent="-228600" eaLnBrk="0" hangingPunct="0">
              <a:defRPr sz="2400" b="1">
                <a:solidFill>
                  <a:schemeClr val="tx1"/>
                </a:solidFill>
                <a:latin typeface="Arial" panose="020B0604020202020204" pitchFamily="34" charset="0"/>
                <a:ea typeface="ヒラギノ角ゴ Pro W3" pitchFamily="-110" charset="-128"/>
              </a:defRPr>
            </a:lvl3pPr>
            <a:lvl4pPr marL="1600200" indent="-228600" eaLnBrk="0" hangingPunct="0">
              <a:defRPr sz="2400" b="1">
                <a:solidFill>
                  <a:schemeClr val="tx1"/>
                </a:solidFill>
                <a:latin typeface="Arial" panose="020B0604020202020204" pitchFamily="34" charset="0"/>
                <a:ea typeface="ヒラギノ角ゴ Pro W3" pitchFamily="-110" charset="-128"/>
              </a:defRPr>
            </a:lvl4pPr>
            <a:lvl5pPr marL="2057400" indent="-228600" eaLnBrk="0" hangingPunct="0">
              <a:defRPr sz="2400" b="1">
                <a:solidFill>
                  <a:schemeClr val="tx1"/>
                </a:solidFill>
                <a:latin typeface="Arial" panose="020B0604020202020204" pitchFamily="34" charset="0"/>
                <a:ea typeface="ヒラギノ角ゴ Pro W3" pitchFamily="-110"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9pPr>
          </a:lstStyle>
          <a:p>
            <a:pPr algn="ctr" eaLnBrk="1" hangingPunct="1">
              <a:lnSpc>
                <a:spcPct val="90000"/>
              </a:lnSpc>
            </a:pPr>
            <a:r>
              <a:rPr lang="en-US" altLang="en-US" sz="1200" dirty="0">
                <a:solidFill>
                  <a:srgbClr val="292929"/>
                </a:solidFill>
                <a:latin typeface="Arial"/>
                <a:ea typeface="MS PGothic" panose="020B0600070205080204" pitchFamily="34" charset="-128"/>
              </a:rPr>
              <a:t>Jiné</a:t>
            </a:r>
            <a:br>
              <a:rPr lang="en-US" altLang="en-US" sz="1200" dirty="0">
                <a:solidFill>
                  <a:srgbClr val="292929"/>
                </a:solidFill>
                <a:latin typeface="Arial"/>
                <a:ea typeface="MS PGothic" panose="020B0600070205080204" pitchFamily="34" charset="-128"/>
              </a:rPr>
            </a:br>
            <a:r>
              <a:rPr lang="en-US" altLang="en-US" sz="1200" dirty="0">
                <a:solidFill>
                  <a:srgbClr val="292929"/>
                </a:solidFill>
                <a:latin typeface="Arial"/>
                <a:ea typeface="MS PGothic" panose="020B0600070205080204" pitchFamily="34" charset="-128"/>
              </a:rPr>
              <a:t>11%</a:t>
            </a:r>
            <a:endParaRPr lang="en-GB" altLang="en-US" sz="1200" dirty="0">
              <a:solidFill>
                <a:srgbClr val="292929"/>
              </a:solidFill>
              <a:latin typeface="Arial"/>
              <a:ea typeface="MS PGothic" panose="020B0600070205080204" pitchFamily="34" charset="-128"/>
            </a:endParaRPr>
          </a:p>
        </p:txBody>
      </p:sp>
      <p:sp>
        <p:nvSpPr>
          <p:cNvPr id="54" name="Text Box 90"/>
          <p:cNvSpPr txBox="1">
            <a:spLocks noChangeArrowheads="1"/>
          </p:cNvSpPr>
          <p:nvPr/>
        </p:nvSpPr>
        <p:spPr bwMode="auto">
          <a:xfrm>
            <a:off x="4605497" y="2629311"/>
            <a:ext cx="1056944" cy="59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anose="020B0604020202020204" pitchFamily="34" charset="0"/>
                <a:ea typeface="ヒラギノ角ゴ Pro W3" pitchFamily="-110" charset="-128"/>
              </a:defRPr>
            </a:lvl1pPr>
            <a:lvl2pPr marL="742950" indent="-285750" eaLnBrk="0" hangingPunct="0">
              <a:defRPr sz="2400" b="1">
                <a:solidFill>
                  <a:schemeClr val="tx1"/>
                </a:solidFill>
                <a:latin typeface="Arial" panose="020B0604020202020204" pitchFamily="34" charset="0"/>
                <a:ea typeface="ヒラギノ角ゴ Pro W3" pitchFamily="-110" charset="-128"/>
              </a:defRPr>
            </a:lvl2pPr>
            <a:lvl3pPr marL="1143000" indent="-228600" eaLnBrk="0" hangingPunct="0">
              <a:defRPr sz="2400" b="1">
                <a:solidFill>
                  <a:schemeClr val="tx1"/>
                </a:solidFill>
                <a:latin typeface="Arial" panose="020B0604020202020204" pitchFamily="34" charset="0"/>
                <a:ea typeface="ヒラギノ角ゴ Pro W3" pitchFamily="-110" charset="-128"/>
              </a:defRPr>
            </a:lvl3pPr>
            <a:lvl4pPr marL="1600200" indent="-228600" eaLnBrk="0" hangingPunct="0">
              <a:defRPr sz="2400" b="1">
                <a:solidFill>
                  <a:schemeClr val="tx1"/>
                </a:solidFill>
                <a:latin typeface="Arial" panose="020B0604020202020204" pitchFamily="34" charset="0"/>
                <a:ea typeface="ヒラギノ角ゴ Pro W3" pitchFamily="-110" charset="-128"/>
              </a:defRPr>
            </a:lvl4pPr>
            <a:lvl5pPr marL="2057400" indent="-228600" eaLnBrk="0" hangingPunct="0">
              <a:defRPr sz="2400" b="1">
                <a:solidFill>
                  <a:schemeClr val="tx1"/>
                </a:solidFill>
                <a:latin typeface="Arial" panose="020B0604020202020204" pitchFamily="34" charset="0"/>
                <a:ea typeface="ヒラギノ角ゴ Pro W3" pitchFamily="-110"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9pPr>
          </a:lstStyle>
          <a:p>
            <a:pPr algn="ctr" eaLnBrk="1" hangingPunct="1">
              <a:lnSpc>
                <a:spcPct val="90000"/>
              </a:lnSpc>
            </a:pPr>
            <a:r>
              <a:rPr lang="en-US" altLang="en-US" sz="1200" b="0" dirty="0">
                <a:solidFill>
                  <a:prstClr val="white"/>
                </a:solidFill>
                <a:latin typeface="Arial"/>
                <a:ea typeface="MS PGothic" panose="020B0600070205080204" pitchFamily="34" charset="-128"/>
              </a:rPr>
              <a:t>Skvamózní</a:t>
            </a:r>
          </a:p>
          <a:p>
            <a:pPr algn="ctr" eaLnBrk="1" hangingPunct="1">
              <a:lnSpc>
                <a:spcPct val="90000"/>
              </a:lnSpc>
            </a:pPr>
            <a:r>
              <a:rPr lang="en-US" altLang="en-US" sz="1200" b="0" dirty="0">
                <a:solidFill>
                  <a:prstClr val="white"/>
                </a:solidFill>
                <a:latin typeface="Arial"/>
                <a:ea typeface="MS PGothic" panose="020B0600070205080204" pitchFamily="34" charset="-128"/>
              </a:rPr>
              <a:t>karcinom</a:t>
            </a:r>
          </a:p>
          <a:p>
            <a:pPr algn="ctr" eaLnBrk="1" hangingPunct="1">
              <a:lnSpc>
                <a:spcPct val="90000"/>
              </a:lnSpc>
            </a:pPr>
            <a:r>
              <a:rPr lang="en-US" altLang="en-US" sz="1200" b="0" dirty="0">
                <a:solidFill>
                  <a:prstClr val="white"/>
                </a:solidFill>
                <a:latin typeface="Arial"/>
                <a:ea typeface="MS PGothic" panose="020B0600070205080204" pitchFamily="34" charset="-128"/>
              </a:rPr>
              <a:t>34%</a:t>
            </a:r>
            <a:endParaRPr lang="en-GB" altLang="en-US" sz="1200" b="0" dirty="0">
              <a:solidFill>
                <a:prstClr val="white"/>
              </a:solidFill>
              <a:latin typeface="Arial"/>
              <a:ea typeface="MS PGothic" panose="020B0600070205080204" pitchFamily="34" charset="-128"/>
            </a:endParaRPr>
          </a:p>
        </p:txBody>
      </p:sp>
    </p:spTree>
    <p:extLst>
      <p:ext uri="{BB962C8B-B14F-4D97-AF65-F5344CB8AC3E}">
        <p14:creationId xmlns:p14="http://schemas.microsoft.com/office/powerpoint/2010/main" val="3301592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4"/>
          <p:cNvSpPr>
            <a:spLocks noGrp="1"/>
          </p:cNvSpPr>
          <p:nvPr>
            <p:ph type="title"/>
          </p:nvPr>
        </p:nvSpPr>
        <p:spPr>
          <a:xfrm>
            <a:off x="467544" y="404664"/>
            <a:ext cx="8229600" cy="1143000"/>
          </a:xfrm>
        </p:spPr>
        <p:txBody>
          <a:bodyPr/>
          <a:lstStyle/>
          <a:p>
            <a:pPr algn="ctr" eaLnBrk="1" hangingPunct="1"/>
            <a:r>
              <a:rPr lang="cs-CZ" altLang="cs-CZ" sz="4600" dirty="0"/>
              <a:t>B- lymfom</a:t>
            </a:r>
          </a:p>
        </p:txBody>
      </p:sp>
      <p:pic>
        <p:nvPicPr>
          <p:cNvPr id="132099"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47813" y="1935163"/>
            <a:ext cx="5784850" cy="4597400"/>
          </a:xfrm>
        </p:spPr>
      </p:pic>
      <p:sp>
        <p:nvSpPr>
          <p:cNvPr id="132100" name="Zástupný symbol pro číslo snímk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fld id="{2728B9F4-CA29-4F0E-92FB-F9BA240753D7}" type="slidenum">
              <a:rPr lang="en-US" altLang="cs-CZ" sz="1200" smtClean="0">
                <a:solidFill>
                  <a:srgbClr val="898989"/>
                </a:solidFill>
                <a:latin typeface="Calibri" pitchFamily="34" charset="0"/>
              </a:rPr>
              <a:pPr/>
              <a:t>20</a:t>
            </a:fld>
            <a:endParaRPr lang="en-US" altLang="cs-CZ" sz="1200">
              <a:solidFill>
                <a:srgbClr val="898989"/>
              </a:solidFill>
              <a:latin typeface="Calibri" pitchFamily="34" charset="0"/>
            </a:endParaRPr>
          </a:p>
        </p:txBody>
      </p:sp>
    </p:spTree>
    <p:extLst>
      <p:ext uri="{BB962C8B-B14F-4D97-AF65-F5344CB8AC3E}">
        <p14:creationId xmlns:p14="http://schemas.microsoft.com/office/powerpoint/2010/main" val="30629059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Nadpis 1"/>
          <p:cNvSpPr>
            <a:spLocks noGrp="1"/>
          </p:cNvSpPr>
          <p:nvPr>
            <p:ph type="title"/>
          </p:nvPr>
        </p:nvSpPr>
        <p:spPr>
          <a:xfrm>
            <a:off x="467544" y="404664"/>
            <a:ext cx="8229600" cy="1143000"/>
          </a:xfrm>
        </p:spPr>
        <p:txBody>
          <a:bodyPr/>
          <a:lstStyle/>
          <a:p>
            <a:pPr algn="ctr"/>
            <a:r>
              <a:rPr lang="cs-CZ" altLang="cs-CZ" dirty="0" err="1"/>
              <a:t>Intrapulmonární</a:t>
            </a:r>
            <a:r>
              <a:rPr lang="cs-CZ" altLang="cs-CZ" dirty="0"/>
              <a:t> teratom</a:t>
            </a:r>
          </a:p>
        </p:txBody>
      </p:sp>
      <p:sp>
        <p:nvSpPr>
          <p:cNvPr id="133123" name="Zástupný symbol pro obsah 6"/>
          <p:cNvSpPr>
            <a:spLocks noGrp="1"/>
          </p:cNvSpPr>
          <p:nvPr>
            <p:ph sz="half" idx="1"/>
          </p:nvPr>
        </p:nvSpPr>
        <p:spPr>
          <a:xfrm>
            <a:off x="467544" y="1628800"/>
            <a:ext cx="4691062" cy="4389438"/>
          </a:xfrm>
        </p:spPr>
        <p:txBody>
          <a:bodyPr/>
          <a:lstStyle/>
          <a:p>
            <a:r>
              <a:rPr lang="cs-CZ" altLang="cs-CZ" sz="2400" dirty="0"/>
              <a:t>Vzácný </a:t>
            </a:r>
            <a:r>
              <a:rPr lang="cs-CZ" altLang="cs-CZ" sz="2400" dirty="0" err="1"/>
              <a:t>germinální</a:t>
            </a:r>
            <a:r>
              <a:rPr lang="cs-CZ" altLang="cs-CZ" sz="2400" dirty="0"/>
              <a:t> nádor.</a:t>
            </a:r>
          </a:p>
          <a:p>
            <a:r>
              <a:rPr lang="cs-CZ" altLang="cs-CZ" sz="2400" dirty="0"/>
              <a:t>Způsobuje bolesti, kašel a hemoptýzu.</a:t>
            </a:r>
          </a:p>
          <a:p>
            <a:r>
              <a:rPr lang="cs-CZ" altLang="cs-CZ" sz="2400" dirty="0"/>
              <a:t>Základní léčba je chirurgická</a:t>
            </a:r>
          </a:p>
        </p:txBody>
      </p:sp>
      <p:pic>
        <p:nvPicPr>
          <p:cNvPr id="133124" name="Zástupný symbol pro obsah 8"/>
          <p:cNvPicPr>
            <a:picLocks noGrp="1" noChangeAspect="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932040" y="2348880"/>
            <a:ext cx="3673475" cy="3024187"/>
          </a:xfrm>
        </p:spPr>
      </p:pic>
      <p:pic>
        <p:nvPicPr>
          <p:cNvPr id="133125" name="Zástupný symbol pro obsah 10"/>
          <p:cNvPicPr>
            <a:picLocks noGrp="1" noChangeAspect="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476375" y="3644900"/>
            <a:ext cx="2663825" cy="2714625"/>
          </a:xfrm>
        </p:spPr>
      </p:pic>
      <p:sp>
        <p:nvSpPr>
          <p:cNvPr id="133126"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fld id="{6A665537-4AE9-4D81-AF72-FD6E6B90FC21}" type="slidenum">
              <a:rPr lang="en-US" altLang="cs-CZ" sz="1200" smtClean="0">
                <a:solidFill>
                  <a:srgbClr val="898989"/>
                </a:solidFill>
                <a:latin typeface="Calibri" pitchFamily="34" charset="0"/>
              </a:rPr>
              <a:pPr/>
              <a:t>21</a:t>
            </a:fld>
            <a:endParaRPr lang="en-US" altLang="cs-CZ" sz="1200">
              <a:solidFill>
                <a:srgbClr val="898989"/>
              </a:solidFill>
              <a:latin typeface="Calibri" pitchFamily="34" charset="0"/>
            </a:endParaRPr>
          </a:p>
        </p:txBody>
      </p:sp>
    </p:spTree>
    <p:extLst>
      <p:ext uri="{BB962C8B-B14F-4D97-AF65-F5344CB8AC3E}">
        <p14:creationId xmlns:p14="http://schemas.microsoft.com/office/powerpoint/2010/main" val="9177512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Nadpis 1"/>
          <p:cNvSpPr>
            <a:spLocks noGrp="1"/>
          </p:cNvSpPr>
          <p:nvPr>
            <p:ph type="title"/>
          </p:nvPr>
        </p:nvSpPr>
        <p:spPr>
          <a:xfrm>
            <a:off x="467544" y="260648"/>
            <a:ext cx="8229600" cy="1143000"/>
          </a:xfrm>
        </p:spPr>
        <p:txBody>
          <a:bodyPr/>
          <a:lstStyle/>
          <a:p>
            <a:pPr algn="ctr" eaLnBrk="1" hangingPunct="1"/>
            <a:r>
              <a:rPr lang="cs-CZ" altLang="cs-CZ" dirty="0"/>
              <a:t>Plicní </a:t>
            </a:r>
            <a:r>
              <a:rPr lang="cs-CZ" altLang="cs-CZ" dirty="0" err="1"/>
              <a:t>karcinoidy</a:t>
            </a:r>
            <a:endParaRPr lang="cs-CZ" altLang="cs-CZ" dirty="0"/>
          </a:p>
        </p:txBody>
      </p:sp>
      <p:sp>
        <p:nvSpPr>
          <p:cNvPr id="3" name="Zástupný symbol pro obsah 2"/>
          <p:cNvSpPr>
            <a:spLocks noGrp="1"/>
          </p:cNvSpPr>
          <p:nvPr>
            <p:ph sz="half" idx="1"/>
          </p:nvPr>
        </p:nvSpPr>
        <p:spPr>
          <a:xfrm>
            <a:off x="611560" y="1630437"/>
            <a:ext cx="3527425" cy="4537075"/>
          </a:xfrm>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cs-CZ" sz="2400" dirty="0"/>
              <a:t>Tvoří cca 1 % plicních nádorů, incidence 0,5-1,5/10</a:t>
            </a:r>
            <a:r>
              <a:rPr lang="cs-CZ" sz="2400" baseline="30000" dirty="0"/>
              <a:t>5 </a:t>
            </a:r>
            <a:r>
              <a:rPr lang="cs-CZ" sz="2400" dirty="0"/>
              <a:t>.</a:t>
            </a:r>
            <a:endParaRPr lang="cs-CZ" sz="2400" baseline="30000" dirty="0"/>
          </a:p>
          <a:p>
            <a:pPr marL="274320" indent="-274320" eaLnBrk="1" fontAlgn="auto" hangingPunct="1">
              <a:spcAft>
                <a:spcPts val="0"/>
              </a:spcAft>
              <a:buClr>
                <a:schemeClr val="accent3"/>
              </a:buClr>
              <a:buFont typeface="Wingdings 2"/>
              <a:buChar char=""/>
              <a:defRPr/>
            </a:pPr>
            <a:r>
              <a:rPr lang="cs-CZ" sz="2400" dirty="0"/>
              <a:t>Řadí se k maligním plicním nádorům.</a:t>
            </a:r>
          </a:p>
          <a:p>
            <a:pPr marL="274320" indent="-274320" eaLnBrk="1" fontAlgn="auto" hangingPunct="1">
              <a:spcAft>
                <a:spcPts val="0"/>
              </a:spcAft>
              <a:buClr>
                <a:schemeClr val="accent3"/>
              </a:buClr>
              <a:buFont typeface="Wingdings 2"/>
              <a:buChar char=""/>
              <a:defRPr/>
            </a:pPr>
            <a:r>
              <a:rPr lang="cs-CZ" sz="2400" dirty="0"/>
              <a:t>Typické karcinoidy se vyskytují spíše u mladších, atypické u starších.</a:t>
            </a:r>
          </a:p>
          <a:p>
            <a:pPr marL="274320" indent="-274320" eaLnBrk="1" fontAlgn="auto" hangingPunct="1">
              <a:spcAft>
                <a:spcPts val="0"/>
              </a:spcAft>
              <a:buClr>
                <a:schemeClr val="accent3"/>
              </a:buClr>
              <a:buFont typeface="Wingdings 2"/>
              <a:buChar char=""/>
              <a:defRPr/>
            </a:pPr>
            <a:r>
              <a:rPr lang="cs-CZ" sz="2400" dirty="0"/>
              <a:t>Převažuje centrální lokalizace (&gt;80%), zbylé periferně, mohou metastazovat do jater, kostí, mozku, nadledvin a ovarií</a:t>
            </a:r>
          </a:p>
          <a:p>
            <a:pPr marL="274320" indent="-274320" eaLnBrk="1" fontAlgn="auto" hangingPunct="1">
              <a:spcAft>
                <a:spcPts val="0"/>
              </a:spcAft>
              <a:buClr>
                <a:schemeClr val="accent3"/>
              </a:buClr>
              <a:buFont typeface="Wingdings 2"/>
              <a:buChar char=""/>
              <a:defRPr/>
            </a:pPr>
            <a:endParaRPr lang="cs-CZ" dirty="0"/>
          </a:p>
        </p:txBody>
      </p:sp>
      <p:sp>
        <p:nvSpPr>
          <p:cNvPr id="134148" name="Zástupný symbol pro obsah 3"/>
          <p:cNvSpPr>
            <a:spLocks noGrp="1"/>
          </p:cNvSpPr>
          <p:nvPr>
            <p:ph sz="half" idx="2"/>
          </p:nvPr>
        </p:nvSpPr>
        <p:spPr>
          <a:xfrm>
            <a:off x="5003800" y="1700213"/>
            <a:ext cx="3683000" cy="4537075"/>
          </a:xfrm>
        </p:spPr>
        <p:txBody>
          <a:bodyPr>
            <a:normAutofit fontScale="92500" lnSpcReduction="10000"/>
          </a:bodyPr>
          <a:lstStyle/>
          <a:p>
            <a:pPr eaLnBrk="1" hangingPunct="1"/>
            <a:endParaRPr lang="cs-CZ" altLang="cs-CZ" dirty="0"/>
          </a:p>
          <a:p>
            <a:pPr eaLnBrk="1" hangingPunct="1"/>
            <a:endParaRPr lang="cs-CZ" altLang="cs-CZ" dirty="0"/>
          </a:p>
          <a:p>
            <a:pPr eaLnBrk="1" hangingPunct="1"/>
            <a:endParaRPr lang="cs-CZ" altLang="cs-CZ" dirty="0"/>
          </a:p>
          <a:p>
            <a:pPr eaLnBrk="1" hangingPunct="1"/>
            <a:endParaRPr lang="cs-CZ" altLang="cs-CZ" dirty="0"/>
          </a:p>
          <a:p>
            <a:pPr eaLnBrk="1" hangingPunct="1"/>
            <a:endParaRPr lang="cs-CZ" altLang="cs-CZ" dirty="0"/>
          </a:p>
          <a:p>
            <a:pPr eaLnBrk="1" hangingPunct="1"/>
            <a:endParaRPr lang="cs-CZ" altLang="cs-CZ" dirty="0"/>
          </a:p>
          <a:p>
            <a:endParaRPr lang="cs-CZ" altLang="cs-CZ" dirty="0"/>
          </a:p>
          <a:p>
            <a:endParaRPr lang="cs-CZ" altLang="cs-CZ" dirty="0"/>
          </a:p>
        </p:txBody>
      </p:sp>
      <p:sp>
        <p:nvSpPr>
          <p:cNvPr id="134149" name="Zástupný symbol pro číslo snímk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fld id="{79E4AD05-BC39-4DF1-9A87-9A38EFF0317D}" type="slidenum">
              <a:rPr lang="en-US" altLang="cs-CZ" sz="1200" smtClean="0">
                <a:solidFill>
                  <a:srgbClr val="898989"/>
                </a:solidFill>
                <a:latin typeface="Calibri" pitchFamily="34" charset="0"/>
              </a:rPr>
              <a:pPr/>
              <a:t>22</a:t>
            </a:fld>
            <a:endParaRPr lang="en-US" altLang="cs-CZ" sz="1200">
              <a:solidFill>
                <a:srgbClr val="898989"/>
              </a:solidFill>
              <a:latin typeface="Calibri" pitchFamily="34" charset="0"/>
            </a:endParaRPr>
          </a:p>
        </p:txBody>
      </p:sp>
      <p:pic>
        <p:nvPicPr>
          <p:cNvPr id="134150" name="Picture 2" descr="https://c1.staticflickr.com/9/8074/8268010336_91690be44f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484784"/>
            <a:ext cx="3225341" cy="2591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1" name="Picture 7" descr="pic_pulmonary_carcinoid_bronch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4293096"/>
            <a:ext cx="2693616" cy="205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40523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Nadpis 1"/>
          <p:cNvSpPr>
            <a:spLocks noGrp="1"/>
          </p:cNvSpPr>
          <p:nvPr>
            <p:ph type="title"/>
          </p:nvPr>
        </p:nvSpPr>
        <p:spPr>
          <a:xfrm>
            <a:off x="971600" y="764704"/>
            <a:ext cx="7354887" cy="627063"/>
          </a:xfrm>
        </p:spPr>
        <p:txBody>
          <a:bodyPr>
            <a:normAutofit fontScale="90000"/>
          </a:bodyPr>
          <a:lstStyle/>
          <a:p>
            <a:pPr algn="ctr"/>
            <a:r>
              <a:rPr lang="cs-CZ" altLang="cs-CZ" dirty="0"/>
              <a:t>Histologie</a:t>
            </a:r>
          </a:p>
        </p:txBody>
      </p:sp>
      <p:sp>
        <p:nvSpPr>
          <p:cNvPr id="135171" name="Zástupný symbol pro obsah 2"/>
          <p:cNvSpPr>
            <a:spLocks noGrp="1"/>
          </p:cNvSpPr>
          <p:nvPr>
            <p:ph sz="half" idx="1"/>
          </p:nvPr>
        </p:nvSpPr>
        <p:spPr>
          <a:xfrm>
            <a:off x="683568" y="1916832"/>
            <a:ext cx="3527425" cy="4537075"/>
          </a:xfrm>
        </p:spPr>
        <p:txBody>
          <a:bodyPr/>
          <a:lstStyle/>
          <a:p>
            <a:r>
              <a:rPr lang="cs-CZ" altLang="cs-CZ" sz="1800" dirty="0"/>
              <a:t>nekrotický tumor tvořený dominantně splývajícími </a:t>
            </a:r>
            <a:r>
              <a:rPr lang="cs-CZ" altLang="cs-CZ" sz="1800" dirty="0" err="1"/>
              <a:t>skvamózními</a:t>
            </a:r>
            <a:r>
              <a:rPr lang="cs-CZ" altLang="cs-CZ" sz="1800" dirty="0"/>
              <a:t> nádorovými čepy </a:t>
            </a:r>
            <a:r>
              <a:rPr lang="cs-CZ" altLang="cs-CZ" sz="1800" dirty="0" err="1"/>
              <a:t>okrskovitě</a:t>
            </a:r>
            <a:r>
              <a:rPr lang="cs-CZ" altLang="cs-CZ" sz="1800" dirty="0"/>
              <a:t> s </a:t>
            </a:r>
            <a:r>
              <a:rPr lang="cs-CZ" altLang="cs-CZ" sz="1800" dirty="0" err="1"/>
              <a:t>monocelulární</a:t>
            </a:r>
            <a:r>
              <a:rPr lang="cs-CZ" altLang="cs-CZ" sz="1800" dirty="0"/>
              <a:t> keratinizací. Součástí nádoru jsou řídce roztroušeny světlé buňky s drobnějšími tmavými jádry odpovídající buňkám </a:t>
            </a:r>
            <a:r>
              <a:rPr lang="cs-CZ" altLang="cs-CZ" sz="1800" dirty="0" err="1"/>
              <a:t>mucinózním</a:t>
            </a:r>
            <a:r>
              <a:rPr lang="cs-CZ" altLang="cs-CZ" sz="1800" dirty="0"/>
              <a:t>, které jsou pozitivní při barvení na hlen. </a:t>
            </a:r>
          </a:p>
          <a:p>
            <a:r>
              <a:rPr lang="cs-CZ" altLang="cs-CZ" sz="1800" dirty="0" err="1"/>
              <a:t>Imuno</a:t>
            </a:r>
            <a:r>
              <a:rPr lang="cs-CZ" altLang="cs-CZ" sz="1800" dirty="0"/>
              <a:t>: p63+, CK5/6+, TTF1-, CD5-, CD117-, CK7+, </a:t>
            </a:r>
            <a:br>
              <a:rPr lang="cs-CZ" altLang="cs-CZ" sz="1800" dirty="0"/>
            </a:br>
            <a:r>
              <a:rPr lang="cs-CZ" altLang="cs-CZ" sz="1800" dirty="0"/>
              <a:t>CK20 </a:t>
            </a:r>
            <a:r>
              <a:rPr lang="cs-CZ" altLang="cs-CZ" sz="1800" dirty="0" err="1"/>
              <a:t>fok</a:t>
            </a:r>
            <a:r>
              <a:rPr lang="cs-CZ" altLang="cs-CZ" sz="1800" dirty="0"/>
              <a:t>.+, </a:t>
            </a:r>
            <a:r>
              <a:rPr lang="cs-CZ" altLang="cs-CZ" sz="1800" dirty="0" err="1"/>
              <a:t>chromogranin</a:t>
            </a:r>
            <a:r>
              <a:rPr lang="cs-CZ" altLang="cs-CZ" sz="1800" dirty="0"/>
              <a:t>-, </a:t>
            </a:r>
            <a:r>
              <a:rPr lang="cs-CZ" altLang="cs-CZ" sz="1800" dirty="0" err="1"/>
              <a:t>synaptofyzin</a:t>
            </a:r>
            <a:r>
              <a:rPr lang="cs-CZ" altLang="cs-CZ" sz="1800" dirty="0"/>
              <a:t>-</a:t>
            </a:r>
          </a:p>
          <a:p>
            <a:endParaRPr lang="cs-CZ" altLang="cs-CZ" sz="2400" dirty="0"/>
          </a:p>
        </p:txBody>
      </p:sp>
      <p:sp>
        <p:nvSpPr>
          <p:cNvPr id="135172" name="Zástupný symbol pro obsah 4"/>
          <p:cNvSpPr>
            <a:spLocks noGrp="1"/>
          </p:cNvSpPr>
          <p:nvPr>
            <p:ph sz="half" idx="2"/>
          </p:nvPr>
        </p:nvSpPr>
        <p:spPr>
          <a:xfrm>
            <a:off x="5003800" y="1916832"/>
            <a:ext cx="3683000" cy="4537075"/>
          </a:xfrm>
        </p:spPr>
        <p:txBody>
          <a:bodyPr/>
          <a:lstStyle/>
          <a:p>
            <a:endParaRPr lang="cs-CZ" altLang="cs-CZ" sz="2000" dirty="0"/>
          </a:p>
          <a:p>
            <a:endParaRPr lang="cs-CZ" altLang="cs-CZ" sz="2000" dirty="0"/>
          </a:p>
          <a:p>
            <a:endParaRPr lang="cs-CZ" altLang="cs-CZ" sz="2000" dirty="0"/>
          </a:p>
          <a:p>
            <a:endParaRPr lang="cs-CZ" altLang="cs-CZ" sz="2000" dirty="0"/>
          </a:p>
          <a:p>
            <a:endParaRPr lang="cs-CZ" altLang="cs-CZ" sz="2000" dirty="0"/>
          </a:p>
          <a:p>
            <a:endParaRPr lang="cs-CZ" altLang="cs-CZ" sz="2000" dirty="0"/>
          </a:p>
          <a:p>
            <a:endParaRPr lang="cs-CZ" altLang="cs-CZ" sz="2000" dirty="0"/>
          </a:p>
          <a:p>
            <a:endParaRPr lang="cs-CZ" altLang="cs-CZ" sz="2000" dirty="0"/>
          </a:p>
          <a:p>
            <a:r>
              <a:rPr lang="cs-CZ" altLang="cs-CZ" sz="2000" dirty="0"/>
              <a:t>Závěr: </a:t>
            </a:r>
            <a:r>
              <a:rPr lang="cs-CZ" altLang="cs-CZ" sz="2000" dirty="0" err="1">
                <a:solidFill>
                  <a:srgbClr val="FF0000"/>
                </a:solidFill>
              </a:rPr>
              <a:t>mukoepidermoidní</a:t>
            </a:r>
            <a:r>
              <a:rPr lang="cs-CZ" altLang="cs-CZ" sz="2000" dirty="0">
                <a:solidFill>
                  <a:srgbClr val="FF0000"/>
                </a:solidFill>
              </a:rPr>
              <a:t> karcinom (</a:t>
            </a:r>
            <a:r>
              <a:rPr lang="cs-CZ" altLang="cs-CZ" sz="2000" dirty="0" err="1">
                <a:solidFill>
                  <a:srgbClr val="FF0000"/>
                </a:solidFill>
              </a:rPr>
              <a:t>high</a:t>
            </a:r>
            <a:r>
              <a:rPr lang="cs-CZ" altLang="cs-CZ" sz="2000" dirty="0">
                <a:solidFill>
                  <a:srgbClr val="FF0000"/>
                </a:solidFill>
              </a:rPr>
              <a:t> grade)</a:t>
            </a:r>
          </a:p>
          <a:p>
            <a:endParaRPr lang="cs-CZ" altLang="cs-CZ" dirty="0"/>
          </a:p>
        </p:txBody>
      </p:sp>
      <p:sp>
        <p:nvSpPr>
          <p:cNvPr id="135173"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fld id="{20A978D9-5BEC-4AC9-A202-B0FA30FBD69C}" type="slidenum">
              <a:rPr lang="cs-CZ" altLang="cs-CZ" sz="1200" smtClean="0">
                <a:solidFill>
                  <a:srgbClr val="898989"/>
                </a:solidFill>
                <a:latin typeface="Calibri" pitchFamily="34" charset="0"/>
              </a:rPr>
              <a:pPr/>
              <a:t>23</a:t>
            </a:fld>
            <a:endParaRPr lang="cs-CZ" altLang="cs-CZ" sz="1200">
              <a:solidFill>
                <a:srgbClr val="898989"/>
              </a:solidFill>
              <a:latin typeface="Calibri" pitchFamily="34" charset="0"/>
            </a:endParaRPr>
          </a:p>
        </p:txBody>
      </p:sp>
      <p:pic>
        <p:nvPicPr>
          <p:cNvPr id="1351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4813" y="2204864"/>
            <a:ext cx="3251200"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479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5172">
                                            <p:txEl>
                                              <p:pRg st="8" end="8"/>
                                            </p:txEl>
                                          </p:spTgt>
                                        </p:tgtEl>
                                        <p:attrNameLst>
                                          <p:attrName>style.visibility</p:attrName>
                                        </p:attrNameLst>
                                      </p:cBhvr>
                                      <p:to>
                                        <p:strVal val="visible"/>
                                      </p:to>
                                    </p:set>
                                    <p:anim calcmode="lin" valueType="num">
                                      <p:cBhvr additive="base">
                                        <p:cTn id="7" dur="500" fill="hold"/>
                                        <p:tgtEl>
                                          <p:spTgt spid="135172">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17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Nadpis 1"/>
          <p:cNvSpPr>
            <a:spLocks noGrp="1"/>
          </p:cNvSpPr>
          <p:nvPr>
            <p:ph type="title"/>
          </p:nvPr>
        </p:nvSpPr>
        <p:spPr>
          <a:xfrm>
            <a:off x="683568" y="332656"/>
            <a:ext cx="8229600" cy="1143000"/>
          </a:xfrm>
        </p:spPr>
        <p:txBody>
          <a:bodyPr/>
          <a:lstStyle/>
          <a:p>
            <a:r>
              <a:rPr lang="cs-CZ" altLang="cs-CZ" dirty="0" err="1"/>
              <a:t>Mukoepidermoidní</a:t>
            </a:r>
            <a:r>
              <a:rPr lang="cs-CZ" altLang="cs-CZ" dirty="0"/>
              <a:t> karcinom</a:t>
            </a:r>
          </a:p>
        </p:txBody>
      </p:sp>
      <p:sp>
        <p:nvSpPr>
          <p:cNvPr id="136195" name="Zástupný symbol pro obsah 2"/>
          <p:cNvSpPr>
            <a:spLocks noGrp="1"/>
          </p:cNvSpPr>
          <p:nvPr>
            <p:ph idx="1"/>
          </p:nvPr>
        </p:nvSpPr>
        <p:spPr>
          <a:xfrm>
            <a:off x="1115616" y="1700808"/>
            <a:ext cx="7354887" cy="4535487"/>
          </a:xfrm>
        </p:spPr>
        <p:txBody>
          <a:bodyPr/>
          <a:lstStyle/>
          <a:p>
            <a:r>
              <a:rPr lang="cs-CZ" altLang="cs-CZ" sz="2400" dirty="0">
                <a:solidFill>
                  <a:schemeClr val="accent1"/>
                </a:solidFill>
              </a:rPr>
              <a:t>Vzácný maligní tumor ze slinných žláz  </a:t>
            </a:r>
            <a:br>
              <a:rPr lang="cs-CZ" altLang="cs-CZ" sz="2400" dirty="0">
                <a:solidFill>
                  <a:schemeClr val="accent1"/>
                </a:solidFill>
              </a:rPr>
            </a:br>
            <a:r>
              <a:rPr lang="cs-CZ" altLang="cs-CZ" sz="2400" dirty="0">
                <a:solidFill>
                  <a:schemeClr val="accent1"/>
                </a:solidFill>
              </a:rPr>
              <a:t>(&lt; 1% ), vzniká v malých slinných žlázkách bronchů.</a:t>
            </a:r>
          </a:p>
          <a:p>
            <a:r>
              <a:rPr lang="cs-CZ" altLang="cs-CZ" sz="2400" dirty="0"/>
              <a:t>Vyskytuje se u mladých lidí, není spojován s kouřením. </a:t>
            </a:r>
          </a:p>
          <a:p>
            <a:r>
              <a:rPr lang="cs-CZ" altLang="cs-CZ" sz="2400" dirty="0">
                <a:solidFill>
                  <a:schemeClr val="accent1"/>
                </a:solidFill>
              </a:rPr>
              <a:t>Symptomy jsou kašel, hemoptýza, bronchitida, pískoty, teploty, bolesti na hrudníku a proto bývá často diagnostikován jako astma, CHOPN nebo pneumonie.</a:t>
            </a:r>
          </a:p>
          <a:p>
            <a:r>
              <a:rPr lang="cs-CZ" altLang="cs-CZ" sz="2400" dirty="0"/>
              <a:t>Histologicky se rozlišuje na </a:t>
            </a:r>
            <a:r>
              <a:rPr lang="cs-CZ" altLang="cs-CZ" sz="2400" dirty="0" err="1"/>
              <a:t>low</a:t>
            </a:r>
            <a:r>
              <a:rPr lang="cs-CZ" altLang="cs-CZ" sz="2400" dirty="0"/>
              <a:t>-grade a </a:t>
            </a:r>
            <a:r>
              <a:rPr lang="cs-CZ" altLang="cs-CZ" sz="2400" dirty="0" err="1"/>
              <a:t>high</a:t>
            </a:r>
            <a:r>
              <a:rPr lang="cs-CZ" altLang="cs-CZ" sz="2400" dirty="0"/>
              <a:t> grade.</a:t>
            </a:r>
          </a:p>
          <a:p>
            <a:r>
              <a:rPr lang="cs-CZ" altLang="cs-CZ" sz="2400" dirty="0">
                <a:solidFill>
                  <a:schemeClr val="accent1"/>
                </a:solidFill>
              </a:rPr>
              <a:t>Léčba – podobná jako NSCLC, nejlépe operace.</a:t>
            </a:r>
          </a:p>
          <a:p>
            <a:r>
              <a:rPr lang="cs-CZ" altLang="cs-CZ" sz="2400" dirty="0"/>
              <a:t>Prognóza: 95% pacientů s </a:t>
            </a:r>
            <a:r>
              <a:rPr lang="cs-CZ" altLang="cs-CZ" sz="2400" dirty="0" err="1"/>
              <a:t>low</a:t>
            </a:r>
            <a:r>
              <a:rPr lang="cs-CZ" altLang="cs-CZ" sz="2400" dirty="0"/>
              <a:t>-grade přežívá 5 let, u </a:t>
            </a:r>
            <a:r>
              <a:rPr lang="cs-CZ" altLang="cs-CZ" sz="2400" dirty="0" err="1"/>
              <a:t>high</a:t>
            </a:r>
            <a:r>
              <a:rPr lang="cs-CZ" altLang="cs-CZ" sz="2400" dirty="0"/>
              <a:t> grade je 5-leté přežití &lt; 10%.</a:t>
            </a:r>
          </a:p>
          <a:p>
            <a:endParaRPr lang="cs-CZ" altLang="cs-CZ" sz="2400" dirty="0"/>
          </a:p>
          <a:p>
            <a:endParaRPr lang="cs-CZ" altLang="cs-CZ" dirty="0"/>
          </a:p>
          <a:p>
            <a:endParaRPr lang="cs-CZ" altLang="cs-CZ" dirty="0"/>
          </a:p>
          <a:p>
            <a:endParaRPr lang="cs-CZ" altLang="cs-CZ" dirty="0"/>
          </a:p>
        </p:txBody>
      </p:sp>
      <p:sp>
        <p:nvSpPr>
          <p:cNvPr id="136196"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fld id="{B834762B-FA4D-4297-A574-03F4AB0CBCAD}" type="slidenum">
              <a:rPr lang="cs-CZ" altLang="cs-CZ" sz="1200" smtClean="0">
                <a:solidFill>
                  <a:srgbClr val="898989"/>
                </a:solidFill>
                <a:latin typeface="Calibri" pitchFamily="34" charset="0"/>
              </a:rPr>
              <a:pPr/>
              <a:t>24</a:t>
            </a:fld>
            <a:endParaRPr lang="cs-CZ" altLang="cs-CZ" sz="1200">
              <a:solidFill>
                <a:srgbClr val="898989"/>
              </a:solidFill>
              <a:latin typeface="Calibri" pitchFamily="34" charset="0"/>
            </a:endParaRPr>
          </a:p>
        </p:txBody>
      </p:sp>
    </p:spTree>
    <p:extLst>
      <p:ext uri="{BB962C8B-B14F-4D97-AF65-F5344CB8AC3E}">
        <p14:creationId xmlns:p14="http://schemas.microsoft.com/office/powerpoint/2010/main" val="26206718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Nadpis 6"/>
          <p:cNvSpPr>
            <a:spLocks noGrp="1"/>
          </p:cNvSpPr>
          <p:nvPr>
            <p:ph type="title"/>
          </p:nvPr>
        </p:nvSpPr>
        <p:spPr>
          <a:xfrm>
            <a:off x="467544" y="476672"/>
            <a:ext cx="8229600" cy="864096"/>
          </a:xfrm>
        </p:spPr>
        <p:txBody>
          <a:bodyPr/>
          <a:lstStyle/>
          <a:p>
            <a:pPr algn="ctr"/>
            <a:r>
              <a:rPr lang="cs-CZ" altLang="cs-CZ" sz="4000" dirty="0"/>
              <a:t>CT regrese po </a:t>
            </a:r>
            <a:r>
              <a:rPr lang="cs-CZ" altLang="cs-CZ" sz="4000" dirty="0" err="1"/>
              <a:t>chemoradioterapii</a:t>
            </a:r>
            <a:endParaRPr lang="cs-CZ" altLang="cs-CZ" sz="4000" dirty="0"/>
          </a:p>
        </p:txBody>
      </p:sp>
      <p:sp>
        <p:nvSpPr>
          <p:cNvPr id="137219" name="Zástupný symbol pro obsah 7"/>
          <p:cNvSpPr>
            <a:spLocks noGrp="1"/>
          </p:cNvSpPr>
          <p:nvPr>
            <p:ph sz="half" idx="1"/>
          </p:nvPr>
        </p:nvSpPr>
        <p:spPr>
          <a:xfrm>
            <a:off x="1331913" y="1700213"/>
            <a:ext cx="3527425" cy="4537075"/>
          </a:xfrm>
        </p:spPr>
        <p:txBody>
          <a:bodyPr/>
          <a:lstStyle/>
          <a:p>
            <a:endParaRPr lang="cs-CZ" altLang="cs-CZ"/>
          </a:p>
        </p:txBody>
      </p:sp>
      <p:sp>
        <p:nvSpPr>
          <p:cNvPr id="137220" name="Zástupný symbol pro obsah 8"/>
          <p:cNvSpPr>
            <a:spLocks noGrp="1"/>
          </p:cNvSpPr>
          <p:nvPr>
            <p:ph sz="half" idx="2"/>
          </p:nvPr>
        </p:nvSpPr>
        <p:spPr>
          <a:xfrm>
            <a:off x="5003800" y="1700213"/>
            <a:ext cx="3683000" cy="4537075"/>
          </a:xfrm>
        </p:spPr>
        <p:txBody>
          <a:bodyPr/>
          <a:lstStyle/>
          <a:p>
            <a:endParaRPr lang="cs-CZ" altLang="cs-CZ"/>
          </a:p>
        </p:txBody>
      </p:sp>
      <p:sp>
        <p:nvSpPr>
          <p:cNvPr id="137221"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fld id="{FA5AFB8C-5C36-49EA-9695-55A980F2D89B}" type="slidenum">
              <a:rPr lang="cs-CZ" altLang="cs-CZ" sz="1200" smtClean="0">
                <a:solidFill>
                  <a:srgbClr val="898989"/>
                </a:solidFill>
                <a:latin typeface="Calibri" pitchFamily="34" charset="0"/>
              </a:rPr>
              <a:pPr/>
              <a:t>25</a:t>
            </a:fld>
            <a:endParaRPr lang="cs-CZ" altLang="cs-CZ" sz="1200">
              <a:solidFill>
                <a:srgbClr val="898989"/>
              </a:solidFill>
              <a:latin typeface="Calibri" pitchFamily="34" charset="0"/>
            </a:endParaRPr>
          </a:p>
        </p:txBody>
      </p:sp>
      <p:pic>
        <p:nvPicPr>
          <p:cNvPr id="1372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767165"/>
            <a:ext cx="2824163" cy="211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72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694508"/>
            <a:ext cx="3168650" cy="215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72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3957677"/>
            <a:ext cx="2325688" cy="218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722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2412" y="4075873"/>
            <a:ext cx="2522537" cy="20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27385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Nadpis 1"/>
          <p:cNvSpPr>
            <a:spLocks noGrp="1"/>
          </p:cNvSpPr>
          <p:nvPr>
            <p:ph type="title"/>
          </p:nvPr>
        </p:nvSpPr>
        <p:spPr>
          <a:xfrm>
            <a:off x="827584" y="332656"/>
            <a:ext cx="8229600" cy="1143000"/>
          </a:xfrm>
        </p:spPr>
        <p:txBody>
          <a:bodyPr/>
          <a:lstStyle/>
          <a:p>
            <a:r>
              <a:rPr lang="cs-CZ" altLang="cs-CZ" dirty="0"/>
              <a:t>Spirometrie před a po léčbě</a:t>
            </a:r>
          </a:p>
        </p:txBody>
      </p:sp>
      <p:sp>
        <p:nvSpPr>
          <p:cNvPr id="138243" name="Zástupný symbol pro obsah 2"/>
          <p:cNvSpPr>
            <a:spLocks noGrp="1"/>
          </p:cNvSpPr>
          <p:nvPr>
            <p:ph sz="half" idx="1"/>
          </p:nvPr>
        </p:nvSpPr>
        <p:spPr>
          <a:xfrm>
            <a:off x="1331913" y="1700213"/>
            <a:ext cx="3527425" cy="4537075"/>
          </a:xfrm>
        </p:spPr>
        <p:txBody>
          <a:bodyPr/>
          <a:lstStyle/>
          <a:p>
            <a:r>
              <a:rPr lang="cs-CZ" altLang="cs-CZ"/>
              <a:t>Před léčbou</a:t>
            </a:r>
          </a:p>
        </p:txBody>
      </p:sp>
      <p:sp>
        <p:nvSpPr>
          <p:cNvPr id="138244" name="Zástupný symbol pro obsah 3"/>
          <p:cNvSpPr>
            <a:spLocks noGrp="1"/>
          </p:cNvSpPr>
          <p:nvPr>
            <p:ph sz="half" idx="2"/>
          </p:nvPr>
        </p:nvSpPr>
        <p:spPr>
          <a:xfrm>
            <a:off x="5003800" y="1700213"/>
            <a:ext cx="3683000" cy="4537075"/>
          </a:xfrm>
        </p:spPr>
        <p:txBody>
          <a:bodyPr/>
          <a:lstStyle/>
          <a:p>
            <a:r>
              <a:rPr lang="cs-CZ" altLang="cs-CZ"/>
              <a:t>Po kombinované léčbě</a:t>
            </a:r>
          </a:p>
        </p:txBody>
      </p:sp>
      <p:sp>
        <p:nvSpPr>
          <p:cNvPr id="138245" name="Zástupný symbol pro číslo snímk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fld id="{3DE9B32E-D3BA-46ED-9E01-C1AD053D72AA}" type="slidenum">
              <a:rPr lang="cs-CZ" altLang="cs-CZ" sz="1200" smtClean="0">
                <a:solidFill>
                  <a:srgbClr val="898989"/>
                </a:solidFill>
                <a:latin typeface="Calibri" pitchFamily="34" charset="0"/>
              </a:rPr>
              <a:pPr/>
              <a:t>26</a:t>
            </a:fld>
            <a:endParaRPr lang="cs-CZ" altLang="cs-CZ" sz="1200">
              <a:solidFill>
                <a:srgbClr val="898989"/>
              </a:solidFill>
              <a:latin typeface="Calibri" pitchFamily="34" charset="0"/>
            </a:endParaRPr>
          </a:p>
        </p:txBody>
      </p:sp>
      <p:pic>
        <p:nvPicPr>
          <p:cNvPr id="1382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2420938"/>
            <a:ext cx="3244850" cy="286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8247" name="Zástupný symbol pro obsah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5445125"/>
            <a:ext cx="3217863"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7013" y="2420938"/>
            <a:ext cx="3101975" cy="286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96559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Nadpis 1"/>
          <p:cNvSpPr>
            <a:spLocks noGrp="1"/>
          </p:cNvSpPr>
          <p:nvPr>
            <p:ph type="title"/>
          </p:nvPr>
        </p:nvSpPr>
        <p:spPr>
          <a:xfrm>
            <a:off x="1475656" y="352892"/>
            <a:ext cx="7354887" cy="627063"/>
          </a:xfrm>
        </p:spPr>
        <p:txBody>
          <a:bodyPr>
            <a:normAutofit fontScale="90000"/>
          </a:bodyPr>
          <a:lstStyle/>
          <a:p>
            <a:r>
              <a:rPr lang="cs-CZ" altLang="cs-CZ" dirty="0"/>
              <a:t>Průběh onemocnění</a:t>
            </a:r>
          </a:p>
        </p:txBody>
      </p:sp>
      <p:graphicFrame>
        <p:nvGraphicFramePr>
          <p:cNvPr id="5" name="Zástupný symbol pro obsah 4"/>
          <p:cNvGraphicFramePr>
            <a:graphicFrameLocks noGrp="1"/>
          </p:cNvGraphicFramePr>
          <p:nvPr>
            <p:ph idx="1"/>
          </p:nvPr>
        </p:nvGraphicFramePr>
        <p:xfrm>
          <a:off x="1331913" y="1773238"/>
          <a:ext cx="7354887" cy="4535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9268"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fld id="{902CB23A-A10F-42D5-A610-E287D9B21A3F}" type="slidenum">
              <a:rPr lang="cs-CZ" altLang="cs-CZ" sz="1200" smtClean="0">
                <a:solidFill>
                  <a:srgbClr val="898989"/>
                </a:solidFill>
                <a:latin typeface="Calibri" pitchFamily="34" charset="0"/>
              </a:rPr>
              <a:pPr/>
              <a:t>27</a:t>
            </a:fld>
            <a:endParaRPr lang="cs-CZ" altLang="cs-CZ" sz="1200">
              <a:solidFill>
                <a:srgbClr val="898989"/>
              </a:solidFill>
              <a:latin typeface="Calibri" pitchFamily="34" charset="0"/>
            </a:endParaRPr>
          </a:p>
        </p:txBody>
      </p:sp>
      <p:pic>
        <p:nvPicPr>
          <p:cNvPr id="139269" name="Obrázek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770063" y="1416050"/>
            <a:ext cx="690562"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7672729" flipH="1">
            <a:off x="2522537" y="5875338"/>
            <a:ext cx="1057275"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71" name="Obrázek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3828295">
            <a:off x="3416300" y="1408113"/>
            <a:ext cx="1360488"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2" name="Picture 2" descr="Výsledek obrázku pro radiotherap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63938" y="2711450"/>
            <a:ext cx="841375"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3" name="Picture 4" descr="Výsledek obrázku pro suicidium jump"/>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575013">
            <a:off x="5607050" y="5680075"/>
            <a:ext cx="78422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4" name="Obrázek 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3859598">
            <a:off x="6973094" y="5923757"/>
            <a:ext cx="12001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5" name="Picture 6" descr="Výsledek obrázku pro rake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2969902">
            <a:off x="7876404" y="1836606"/>
            <a:ext cx="1884362"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6" name="Picture 8" descr="Výsledek obrázku pro lung cancer progressio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3375568">
            <a:off x="6257131" y="1135857"/>
            <a:ext cx="1474787"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37899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Závěr</a:t>
            </a:r>
          </a:p>
        </p:txBody>
      </p:sp>
      <p:sp>
        <p:nvSpPr>
          <p:cNvPr id="3" name="Zástupný symbol pro obsah 2"/>
          <p:cNvSpPr>
            <a:spLocks noGrp="1"/>
          </p:cNvSpPr>
          <p:nvPr>
            <p:ph idx="1"/>
          </p:nvPr>
        </p:nvSpPr>
        <p:spPr/>
        <p:txBody>
          <a:bodyPr>
            <a:normAutofit lnSpcReduction="10000"/>
          </a:bodyPr>
          <a:lstStyle/>
          <a:p>
            <a:endParaRPr lang="cs-CZ" sz="2800" dirty="0">
              <a:solidFill>
                <a:srgbClr val="7030A0"/>
              </a:solidFill>
            </a:endParaRPr>
          </a:p>
          <a:p>
            <a:endParaRPr lang="cs-CZ" sz="2800" dirty="0">
              <a:solidFill>
                <a:srgbClr val="7030A0"/>
              </a:solidFill>
            </a:endParaRPr>
          </a:p>
          <a:p>
            <a:pPr marL="0" indent="0" algn="ctr">
              <a:buNone/>
            </a:pPr>
            <a:r>
              <a:rPr lang="cs-CZ" sz="2800" dirty="0">
                <a:solidFill>
                  <a:srgbClr val="7030A0"/>
                </a:solidFill>
              </a:rPr>
              <a:t>Uvedená </a:t>
            </a:r>
            <a:r>
              <a:rPr lang="cs-CZ" sz="2800" dirty="0" smtClean="0">
                <a:solidFill>
                  <a:srgbClr val="7030A0"/>
                </a:solidFill>
              </a:rPr>
              <a:t>kazuistika ukazuje případ maligního nádorového onemocnění v dýchacích cestách, který klinicky připomíná obstrukční nemoc – astma </a:t>
            </a:r>
            <a:r>
              <a:rPr lang="cs-CZ" sz="2800" dirty="0" err="1" smtClean="0">
                <a:solidFill>
                  <a:srgbClr val="7030A0"/>
                </a:solidFill>
              </a:rPr>
              <a:t>bronchiale</a:t>
            </a:r>
            <a:r>
              <a:rPr lang="cs-CZ" sz="2800" dirty="0" smtClean="0">
                <a:solidFill>
                  <a:srgbClr val="7030A0"/>
                </a:solidFill>
              </a:rPr>
              <a:t>. Ukazuje na nutnost myslet  na toto onemocnění a provést vyšetření k jeho vyloučení </a:t>
            </a:r>
            <a:r>
              <a:rPr lang="cs-CZ" sz="2800" dirty="0" err="1" smtClean="0">
                <a:solidFill>
                  <a:srgbClr val="7030A0"/>
                </a:solidFill>
              </a:rPr>
              <a:t>vrámci</a:t>
            </a:r>
            <a:r>
              <a:rPr lang="cs-CZ" sz="2800" dirty="0" smtClean="0">
                <a:solidFill>
                  <a:srgbClr val="7030A0"/>
                </a:solidFill>
              </a:rPr>
              <a:t> počáteční diferenciální diagnostiky, zvláště při přetrvávajících potížích při nasazené bronchodilatační léčbě.</a:t>
            </a:r>
            <a:endParaRPr lang="cs-CZ" b="1" dirty="0"/>
          </a:p>
        </p:txBody>
      </p:sp>
    </p:spTree>
    <p:extLst>
      <p:ext uri="{BB962C8B-B14F-4D97-AF65-F5344CB8AC3E}">
        <p14:creationId xmlns:p14="http://schemas.microsoft.com/office/powerpoint/2010/main" val="1375533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5613" y="155643"/>
            <a:ext cx="8237537" cy="784157"/>
          </a:xfrm>
        </p:spPr>
        <p:txBody>
          <a:bodyPr/>
          <a:lstStyle/>
          <a:p>
            <a:r>
              <a:rPr lang="cs-CZ" dirty="0"/>
              <a:t>Rezistence v důsledku získané mutace je nejčastější příčinou progrese onemocnění </a:t>
            </a:r>
            <a:r>
              <a:rPr lang="cs-CZ" baseline="30000" dirty="0"/>
              <a:t>1</a:t>
            </a:r>
          </a:p>
        </p:txBody>
      </p:sp>
      <p:sp>
        <p:nvSpPr>
          <p:cNvPr id="2" name="Slide Number Placeholder 1"/>
          <p:cNvSpPr>
            <a:spLocks noGrp="1"/>
          </p:cNvSpPr>
          <p:nvPr>
            <p:ph type="sldNum" sz="quarter" idx="12"/>
          </p:nvPr>
        </p:nvSpPr>
        <p:spPr/>
        <p:txBody>
          <a:bodyPr/>
          <a:lstStyle/>
          <a:p>
            <a:fld id="{5E1C433D-8363-43BC-82F4-06D05EDC9C3A}" type="slidenum">
              <a:rPr lang="en-US" smtClean="0">
                <a:solidFill>
                  <a:prstClr val="white"/>
                </a:solidFill>
              </a:rPr>
              <a:pPr/>
              <a:t>3</a:t>
            </a:fld>
            <a:endParaRPr lang="en-US" dirty="0">
              <a:solidFill>
                <a:prstClr val="white"/>
              </a:solidFill>
            </a:endParaRPr>
          </a:p>
        </p:txBody>
      </p:sp>
      <p:sp>
        <p:nvSpPr>
          <p:cNvPr id="5" name="Rectangle 4"/>
          <p:cNvSpPr/>
          <p:nvPr/>
        </p:nvSpPr>
        <p:spPr>
          <a:xfrm>
            <a:off x="395288" y="1504142"/>
            <a:ext cx="8437562" cy="33078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6" name="Straight Connector 5"/>
          <p:cNvCxnSpPr/>
          <p:nvPr/>
        </p:nvCxnSpPr>
        <p:spPr>
          <a:xfrm>
            <a:off x="401638" y="1485694"/>
            <a:ext cx="8424862"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sp>
        <p:nvSpPr>
          <p:cNvPr id="7" name="Round Same Side Corner Rectangle 6"/>
          <p:cNvSpPr/>
          <p:nvPr/>
        </p:nvSpPr>
        <p:spPr>
          <a:xfrm>
            <a:off x="3810000" y="1651196"/>
            <a:ext cx="1490579" cy="1117601"/>
          </a:xfrm>
          <a:prstGeom prst="round2Same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5B305D"/>
              </a:solidFill>
            </a:endParaRPr>
          </a:p>
        </p:txBody>
      </p:sp>
      <p:sp>
        <p:nvSpPr>
          <p:cNvPr id="8" name="Round Same Side Corner Rectangle 7"/>
          <p:cNvSpPr/>
          <p:nvPr/>
        </p:nvSpPr>
        <p:spPr>
          <a:xfrm>
            <a:off x="5384800" y="1651196"/>
            <a:ext cx="1490579" cy="1117601"/>
          </a:xfrm>
          <a:prstGeom prst="round2Same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5B305D"/>
              </a:solidFill>
            </a:endParaRPr>
          </a:p>
        </p:txBody>
      </p:sp>
      <p:sp>
        <p:nvSpPr>
          <p:cNvPr id="9" name="Round Same Side Corner Rectangle 8"/>
          <p:cNvSpPr/>
          <p:nvPr/>
        </p:nvSpPr>
        <p:spPr>
          <a:xfrm>
            <a:off x="7162800" y="1651196"/>
            <a:ext cx="1490579" cy="1117601"/>
          </a:xfrm>
          <a:prstGeom prst="round2Same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5B305D"/>
              </a:solidFill>
            </a:endParaRPr>
          </a:p>
        </p:txBody>
      </p:sp>
      <p:sp>
        <p:nvSpPr>
          <p:cNvPr id="10" name="Round Same Side Corner Rectangle 9"/>
          <p:cNvSpPr/>
          <p:nvPr/>
        </p:nvSpPr>
        <p:spPr>
          <a:xfrm>
            <a:off x="2154321" y="1651196"/>
            <a:ext cx="1490579" cy="1117601"/>
          </a:xfrm>
          <a:prstGeom prst="round2Same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5B305D"/>
              </a:solidFill>
            </a:endParaRPr>
          </a:p>
        </p:txBody>
      </p:sp>
      <p:sp>
        <p:nvSpPr>
          <p:cNvPr id="11" name="Isosceles Triangle 10"/>
          <p:cNvSpPr/>
          <p:nvPr/>
        </p:nvSpPr>
        <p:spPr>
          <a:xfrm rot="10800000">
            <a:off x="2816343" y="2795629"/>
            <a:ext cx="166535" cy="143565"/>
          </a:xfrm>
          <a:prstGeom prst="triangle">
            <a:avLst/>
          </a:prstGeom>
          <a:solidFill>
            <a:srgbClr val="5B30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5B305D"/>
              </a:solidFill>
            </a:endParaRPr>
          </a:p>
        </p:txBody>
      </p:sp>
      <p:cxnSp>
        <p:nvCxnSpPr>
          <p:cNvPr id="12" name="Straight Connector 11"/>
          <p:cNvCxnSpPr/>
          <p:nvPr/>
        </p:nvCxnSpPr>
        <p:spPr>
          <a:xfrm>
            <a:off x="401638" y="4657294"/>
            <a:ext cx="8424862"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sp>
        <p:nvSpPr>
          <p:cNvPr id="13" name="Right Arrow 12"/>
          <p:cNvSpPr/>
          <p:nvPr/>
        </p:nvSpPr>
        <p:spPr>
          <a:xfrm>
            <a:off x="568556" y="2773442"/>
            <a:ext cx="7002458" cy="1756229"/>
          </a:xfrm>
          <a:prstGeom prst="rightArrow">
            <a:avLst>
              <a:gd name="adj1" fmla="val 76446"/>
              <a:gd name="adj2" fmla="val 43388"/>
            </a:avLst>
          </a:prstGeom>
          <a:solidFill>
            <a:srgbClr val="FFFFFF">
              <a:alpha val="94000"/>
            </a:srgbClr>
          </a:solidFill>
          <a:ln>
            <a:solidFill>
              <a:schemeClr val="bg1">
                <a:lumMod val="85000"/>
              </a:schemeClr>
            </a:solidFill>
          </a:ln>
          <a:effectLst>
            <a:outerShdw blurRad="139700" dist="50800" dir="5580000" rotWithShape="0">
              <a:schemeClr val="accent1">
                <a:lumMod val="50000"/>
                <a:alpha val="8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nvGrpSpPr>
          <p:cNvPr id="14" name="Group 13"/>
          <p:cNvGrpSpPr/>
          <p:nvPr/>
        </p:nvGrpSpPr>
        <p:grpSpPr>
          <a:xfrm>
            <a:off x="856702" y="3238805"/>
            <a:ext cx="907810" cy="949324"/>
            <a:chOff x="4142373" y="1426633"/>
            <a:chExt cx="789400" cy="825499"/>
          </a:xfrm>
        </p:grpSpPr>
        <p:pic>
          <p:nvPicPr>
            <p:cNvPr id="15" name="Picture 14" descr="1.png"/>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4416938" y="1426633"/>
              <a:ext cx="264362" cy="254194"/>
            </a:xfrm>
            <a:prstGeom prst="rect">
              <a:avLst/>
            </a:prstGeom>
            <a:effectLst>
              <a:glow rad="25400">
                <a:srgbClr val="6AAA73">
                  <a:alpha val="30000"/>
                </a:srgbClr>
              </a:glow>
            </a:effectLst>
          </p:spPr>
        </p:pic>
        <p:pic>
          <p:nvPicPr>
            <p:cNvPr id="16" name="Picture 15" descr="2.png"/>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4243239" y="1593002"/>
              <a:ext cx="241994" cy="252161"/>
            </a:xfrm>
            <a:prstGeom prst="rect">
              <a:avLst/>
            </a:prstGeom>
            <a:effectLst>
              <a:glow rad="25400">
                <a:srgbClr val="6AAA73">
                  <a:alpha val="30000"/>
                </a:srgbClr>
              </a:glow>
            </a:effectLst>
          </p:spPr>
        </p:pic>
        <p:pic>
          <p:nvPicPr>
            <p:cNvPr id="17" name="Picture 16" descr="3.png"/>
            <p:cNvPicPr>
              <a:picLocks noChangeAspect="1"/>
            </p:cNvPicPr>
            <p:nvPr/>
          </p:nvPicPr>
          <p:blipFill>
            <a:blip r:embed="rId7" cstate="print">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tretch>
              <a:fillRect/>
            </a:stretch>
          </p:blipFill>
          <p:spPr>
            <a:xfrm rot="19315538">
              <a:off x="4578930" y="1993871"/>
              <a:ext cx="237926" cy="258261"/>
            </a:xfrm>
            <a:prstGeom prst="rect">
              <a:avLst/>
            </a:prstGeom>
            <a:effectLst>
              <a:glow rad="25400">
                <a:srgbClr val="6AAA73">
                  <a:alpha val="30000"/>
                </a:srgbClr>
              </a:glow>
            </a:effectLst>
          </p:spPr>
        </p:pic>
        <p:pic>
          <p:nvPicPr>
            <p:cNvPr id="18" name="Picture 17" descr="4.png"/>
            <p:cNvPicPr>
              <a:picLocks noChangeAspect="1"/>
            </p:cNvPicPr>
            <p:nvPr/>
          </p:nvPicPr>
          <p:blipFill>
            <a:blip r:embed="rId9" cstate="print">
              <a:extLst>
                <a:ext uri="{BEBA8EAE-BF5A-486C-A8C5-ECC9F3942E4B}">
                  <a14:imgProps xmlns:a14="http://schemas.microsoft.com/office/drawing/2010/main">
                    <a14:imgLayer r:embed="rId10">
                      <a14:imgEffect>
                        <a14:saturation sat="400000"/>
                      </a14:imgEffect>
                    </a14:imgLayer>
                  </a14:imgProps>
                </a:ext>
                <a:ext uri="{28A0092B-C50C-407E-A947-70E740481C1C}">
                  <a14:useLocalDpi xmlns:a14="http://schemas.microsoft.com/office/drawing/2010/main" val="0"/>
                </a:ext>
              </a:extLst>
            </a:blip>
            <a:stretch>
              <a:fillRect/>
            </a:stretch>
          </p:blipFill>
          <p:spPr>
            <a:xfrm>
              <a:off x="4377092" y="1874467"/>
              <a:ext cx="233859" cy="231825"/>
            </a:xfrm>
            <a:prstGeom prst="rect">
              <a:avLst/>
            </a:prstGeom>
            <a:effectLst>
              <a:glow rad="25400">
                <a:srgbClr val="6AAA73">
                  <a:alpha val="30000"/>
                </a:srgbClr>
              </a:glow>
            </a:effectLst>
          </p:spPr>
        </p:pic>
        <p:pic>
          <p:nvPicPr>
            <p:cNvPr id="19" name="Picture 18" descr="6.png"/>
            <p:cNvPicPr>
              <a:picLocks noChangeAspect="1"/>
            </p:cNvPicPr>
            <p:nvPr/>
          </p:nvPicPr>
          <p:blipFill>
            <a:blip r:embed="rId11" cstate="print">
              <a:extLst>
                <a:ext uri="{BEBA8EAE-BF5A-486C-A8C5-ECC9F3942E4B}">
                  <a14:imgProps xmlns:a14="http://schemas.microsoft.com/office/drawing/2010/main">
                    <a14:imgLayer r:embed="rId12">
                      <a14:imgEffect>
                        <a14:saturation sat="400000"/>
                      </a14:imgEffect>
                    </a14:imgLayer>
                  </a14:imgProps>
                </a:ext>
                <a:ext uri="{28A0092B-C50C-407E-A947-70E740481C1C}">
                  <a14:useLocalDpi xmlns:a14="http://schemas.microsoft.com/office/drawing/2010/main" val="0"/>
                </a:ext>
              </a:extLst>
            </a:blip>
            <a:stretch>
              <a:fillRect/>
            </a:stretch>
          </p:blipFill>
          <p:spPr>
            <a:xfrm>
              <a:off x="4683679" y="1553050"/>
              <a:ext cx="248094" cy="250127"/>
            </a:xfrm>
            <a:prstGeom prst="rect">
              <a:avLst/>
            </a:prstGeom>
            <a:effectLst>
              <a:glow rad="25400">
                <a:srgbClr val="6AAA73">
                  <a:alpha val="30000"/>
                </a:srgbClr>
              </a:glow>
            </a:effectLst>
          </p:spPr>
        </p:pic>
        <p:pic>
          <p:nvPicPr>
            <p:cNvPr id="20" name="Picture 19" descr="6.png"/>
            <p:cNvPicPr>
              <a:picLocks noChangeAspect="1"/>
            </p:cNvPicPr>
            <p:nvPr/>
          </p:nvPicPr>
          <p:blipFill>
            <a:blip r:embed="rId11" cstate="print">
              <a:extLst>
                <a:ext uri="{BEBA8EAE-BF5A-486C-A8C5-ECC9F3942E4B}">
                  <a14:imgProps xmlns:a14="http://schemas.microsoft.com/office/drawing/2010/main">
                    <a14:imgLayer r:embed="rId12">
                      <a14:imgEffect>
                        <a14:saturation sat="400000"/>
                      </a14:imgEffect>
                    </a14:imgLayer>
                  </a14:imgProps>
                </a:ext>
                <a:ext uri="{28A0092B-C50C-407E-A947-70E740481C1C}">
                  <a14:useLocalDpi xmlns:a14="http://schemas.microsoft.com/office/drawing/2010/main" val="0"/>
                </a:ext>
              </a:extLst>
            </a:blip>
            <a:stretch>
              <a:fillRect/>
            </a:stretch>
          </p:blipFill>
          <p:spPr>
            <a:xfrm>
              <a:off x="4142373" y="1797082"/>
              <a:ext cx="248094" cy="250127"/>
            </a:xfrm>
            <a:prstGeom prst="rect">
              <a:avLst/>
            </a:prstGeom>
            <a:effectLst>
              <a:glow rad="25400">
                <a:srgbClr val="6AAA73">
                  <a:alpha val="30000"/>
                </a:srgbClr>
              </a:glow>
            </a:effectLst>
          </p:spPr>
        </p:pic>
        <p:pic>
          <p:nvPicPr>
            <p:cNvPr id="21" name="Picture 20" descr="4.png"/>
            <p:cNvPicPr>
              <a:picLocks noChangeAspect="1"/>
            </p:cNvPicPr>
            <p:nvPr/>
          </p:nvPicPr>
          <p:blipFill>
            <a:blip r:embed="rId9" cstate="print">
              <a:extLst>
                <a:ext uri="{BEBA8EAE-BF5A-486C-A8C5-ECC9F3942E4B}">
                  <a14:imgProps xmlns:a14="http://schemas.microsoft.com/office/drawing/2010/main">
                    <a14:imgLayer r:embed="rId10">
                      <a14:imgEffect>
                        <a14:saturation sat="400000"/>
                      </a14:imgEffect>
                    </a14:imgLayer>
                  </a14:imgProps>
                </a:ext>
                <a:ext uri="{28A0092B-C50C-407E-A947-70E740481C1C}">
                  <a14:useLocalDpi xmlns:a14="http://schemas.microsoft.com/office/drawing/2010/main" val="0"/>
                </a:ext>
              </a:extLst>
            </a:blip>
            <a:stretch>
              <a:fillRect/>
            </a:stretch>
          </p:blipFill>
          <p:spPr>
            <a:xfrm>
              <a:off x="4457589" y="1702625"/>
              <a:ext cx="233859" cy="231825"/>
            </a:xfrm>
            <a:prstGeom prst="rect">
              <a:avLst/>
            </a:prstGeom>
            <a:effectLst>
              <a:glow rad="25400">
                <a:srgbClr val="6AAA73">
                  <a:alpha val="30000"/>
                </a:srgbClr>
              </a:glow>
            </a:effectLst>
          </p:spPr>
        </p:pic>
        <p:pic>
          <p:nvPicPr>
            <p:cNvPr id="22" name="Picture 21" descr="1.png"/>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4656371" y="1768886"/>
              <a:ext cx="264362" cy="254194"/>
            </a:xfrm>
            <a:prstGeom prst="rect">
              <a:avLst/>
            </a:prstGeom>
            <a:effectLst>
              <a:glow rad="25400">
                <a:srgbClr val="6AAA73">
                  <a:alpha val="30000"/>
                </a:srgbClr>
              </a:glow>
            </a:effectLst>
          </p:spPr>
        </p:pic>
      </p:grpSp>
      <p:cxnSp>
        <p:nvCxnSpPr>
          <p:cNvPr id="23" name="Straight Connector 22"/>
          <p:cNvCxnSpPr/>
          <p:nvPr/>
        </p:nvCxnSpPr>
        <p:spPr>
          <a:xfrm>
            <a:off x="2126680" y="2997396"/>
            <a:ext cx="0" cy="1337245"/>
          </a:xfrm>
          <a:prstGeom prst="line">
            <a:avLst/>
          </a:prstGeom>
        </p:spPr>
        <p:style>
          <a:lnRef idx="2">
            <a:schemeClr val="accent1"/>
          </a:lnRef>
          <a:fillRef idx="0">
            <a:schemeClr val="accent1"/>
          </a:fillRef>
          <a:effectRef idx="1">
            <a:schemeClr val="accent1"/>
          </a:effectRef>
          <a:fontRef idx="minor">
            <a:schemeClr val="tx1"/>
          </a:fontRef>
        </p:style>
      </p:cxnSp>
      <p:grpSp>
        <p:nvGrpSpPr>
          <p:cNvPr id="4" name="Group 3"/>
          <p:cNvGrpSpPr>
            <a:grpSpLocks/>
          </p:cNvGrpSpPr>
          <p:nvPr/>
        </p:nvGrpSpPr>
        <p:grpSpPr>
          <a:xfrm>
            <a:off x="813280" y="4713161"/>
            <a:ext cx="457200" cy="457200"/>
            <a:chOff x="875772" y="4906604"/>
            <a:chExt cx="846666" cy="846666"/>
          </a:xfrm>
        </p:grpSpPr>
        <p:sp>
          <p:nvSpPr>
            <p:cNvPr id="24" name="Rectangle 23"/>
            <p:cNvSpPr/>
            <p:nvPr/>
          </p:nvSpPr>
          <p:spPr>
            <a:xfrm>
              <a:off x="875772" y="4906604"/>
              <a:ext cx="846666" cy="84666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25" name="Picture 24" descr="6.png"/>
            <p:cNvPicPr>
              <a:picLocks noChangeAspect="1"/>
            </p:cNvPicPr>
            <p:nvPr/>
          </p:nvPicPr>
          <p:blipFill>
            <a:blip r:embed="rId13" cstate="print">
              <a:extLst>
                <a:ext uri="{BEBA8EAE-BF5A-486C-A8C5-ECC9F3942E4B}">
                  <a14:imgProps xmlns:a14="http://schemas.microsoft.com/office/drawing/2010/main">
                    <a14:imgLayer r:embed="rId14">
                      <a14:imgEffect>
                        <a14:saturation sat="400000"/>
                      </a14:imgEffect>
                    </a14:imgLayer>
                  </a14:imgProps>
                </a:ext>
                <a:ext uri="{28A0092B-C50C-407E-A947-70E740481C1C}">
                  <a14:useLocalDpi xmlns:a14="http://schemas.microsoft.com/office/drawing/2010/main" val="0"/>
                </a:ext>
              </a:extLst>
            </a:blip>
            <a:stretch>
              <a:fillRect/>
            </a:stretch>
          </p:blipFill>
          <p:spPr>
            <a:xfrm>
              <a:off x="989570" y="5040470"/>
              <a:ext cx="621440" cy="626534"/>
            </a:xfrm>
            <a:prstGeom prst="rect">
              <a:avLst/>
            </a:prstGeom>
            <a:effectLst>
              <a:glow rad="25400">
                <a:srgbClr val="6AAA73">
                  <a:alpha val="30000"/>
                </a:srgbClr>
              </a:glow>
            </a:effectLst>
          </p:spPr>
        </p:pic>
      </p:grpSp>
      <p:grpSp>
        <p:nvGrpSpPr>
          <p:cNvPr id="26" name="Group 25"/>
          <p:cNvGrpSpPr/>
          <p:nvPr/>
        </p:nvGrpSpPr>
        <p:grpSpPr>
          <a:xfrm>
            <a:off x="2562100" y="3246065"/>
            <a:ext cx="775655" cy="949324"/>
            <a:chOff x="4142373" y="1426633"/>
            <a:chExt cx="674483" cy="825499"/>
          </a:xfrm>
        </p:grpSpPr>
        <p:pic>
          <p:nvPicPr>
            <p:cNvPr id="27" name="Picture 26" descr="1.png"/>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4416938" y="1426633"/>
              <a:ext cx="264362" cy="254194"/>
            </a:xfrm>
            <a:prstGeom prst="rect">
              <a:avLst/>
            </a:prstGeom>
            <a:effectLst>
              <a:glow rad="25400">
                <a:srgbClr val="6AAA73">
                  <a:alpha val="30000"/>
                </a:srgbClr>
              </a:glow>
            </a:effectLst>
          </p:spPr>
        </p:pic>
        <p:pic>
          <p:nvPicPr>
            <p:cNvPr id="28" name="Picture 27" descr="3.png"/>
            <p:cNvPicPr>
              <a:picLocks noChangeAspect="1"/>
            </p:cNvPicPr>
            <p:nvPr/>
          </p:nvPicPr>
          <p:blipFill>
            <a:blip r:embed="rId7" cstate="print">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tretch>
              <a:fillRect/>
            </a:stretch>
          </p:blipFill>
          <p:spPr>
            <a:xfrm rot="19315538">
              <a:off x="4578930" y="1993871"/>
              <a:ext cx="237926" cy="258261"/>
            </a:xfrm>
            <a:prstGeom prst="rect">
              <a:avLst/>
            </a:prstGeom>
            <a:effectLst>
              <a:glow rad="25400">
                <a:srgbClr val="6AAA73">
                  <a:alpha val="30000"/>
                </a:srgbClr>
              </a:glow>
            </a:effectLst>
          </p:spPr>
        </p:pic>
        <p:pic>
          <p:nvPicPr>
            <p:cNvPr id="29" name="Picture 28" descr="6.png"/>
            <p:cNvPicPr>
              <a:picLocks noChangeAspect="1"/>
            </p:cNvPicPr>
            <p:nvPr/>
          </p:nvPicPr>
          <p:blipFill>
            <a:blip r:embed="rId11" cstate="print">
              <a:extLst>
                <a:ext uri="{BEBA8EAE-BF5A-486C-A8C5-ECC9F3942E4B}">
                  <a14:imgProps xmlns:a14="http://schemas.microsoft.com/office/drawing/2010/main">
                    <a14:imgLayer r:embed="rId12">
                      <a14:imgEffect>
                        <a14:saturation sat="400000"/>
                      </a14:imgEffect>
                    </a14:imgLayer>
                  </a14:imgProps>
                </a:ext>
                <a:ext uri="{28A0092B-C50C-407E-A947-70E740481C1C}">
                  <a14:useLocalDpi xmlns:a14="http://schemas.microsoft.com/office/drawing/2010/main" val="0"/>
                </a:ext>
              </a:extLst>
            </a:blip>
            <a:stretch>
              <a:fillRect/>
            </a:stretch>
          </p:blipFill>
          <p:spPr>
            <a:xfrm>
              <a:off x="4142373" y="1797082"/>
              <a:ext cx="248094" cy="250127"/>
            </a:xfrm>
            <a:prstGeom prst="rect">
              <a:avLst/>
            </a:prstGeom>
            <a:effectLst>
              <a:glow rad="25400">
                <a:srgbClr val="6AAA73">
                  <a:alpha val="30000"/>
                </a:srgbClr>
              </a:glow>
            </a:effectLst>
          </p:spPr>
        </p:pic>
        <p:pic>
          <p:nvPicPr>
            <p:cNvPr id="30" name="Picture 29" descr="1.png"/>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4380656" y="1695145"/>
              <a:ext cx="264362" cy="254194"/>
            </a:xfrm>
            <a:prstGeom prst="rect">
              <a:avLst/>
            </a:prstGeom>
            <a:effectLst>
              <a:glow rad="25400">
                <a:srgbClr val="6AAA73">
                  <a:alpha val="30000"/>
                </a:srgbClr>
              </a:glow>
            </a:effectLst>
          </p:spPr>
        </p:pic>
      </p:grpSp>
      <p:sp>
        <p:nvSpPr>
          <p:cNvPr id="31" name="Text Box 90"/>
          <p:cNvSpPr txBox="1">
            <a:spLocks noChangeArrowheads="1"/>
          </p:cNvSpPr>
          <p:nvPr/>
        </p:nvSpPr>
        <p:spPr bwMode="auto">
          <a:xfrm>
            <a:off x="1324460" y="4714791"/>
            <a:ext cx="26027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anose="020B0604020202020204" pitchFamily="34" charset="0"/>
                <a:ea typeface="ヒラギノ角ゴ Pro W3" pitchFamily="-110" charset="-128"/>
              </a:defRPr>
            </a:lvl1pPr>
            <a:lvl2pPr marL="742950" indent="-285750" eaLnBrk="0" hangingPunct="0">
              <a:defRPr sz="2400" b="1">
                <a:solidFill>
                  <a:schemeClr val="tx1"/>
                </a:solidFill>
                <a:latin typeface="Arial" panose="020B0604020202020204" pitchFamily="34" charset="0"/>
                <a:ea typeface="ヒラギノ角ゴ Pro W3" pitchFamily="-110" charset="-128"/>
              </a:defRPr>
            </a:lvl2pPr>
            <a:lvl3pPr marL="1143000" indent="-228600" eaLnBrk="0" hangingPunct="0">
              <a:defRPr sz="2400" b="1">
                <a:solidFill>
                  <a:schemeClr val="tx1"/>
                </a:solidFill>
                <a:latin typeface="Arial" panose="020B0604020202020204" pitchFamily="34" charset="0"/>
                <a:ea typeface="ヒラギノ角ゴ Pro W3" pitchFamily="-110" charset="-128"/>
              </a:defRPr>
            </a:lvl3pPr>
            <a:lvl4pPr marL="1600200" indent="-228600" eaLnBrk="0" hangingPunct="0">
              <a:defRPr sz="2400" b="1">
                <a:solidFill>
                  <a:schemeClr val="tx1"/>
                </a:solidFill>
                <a:latin typeface="Arial" panose="020B0604020202020204" pitchFamily="34" charset="0"/>
                <a:ea typeface="ヒラギノ角ゴ Pro W3" pitchFamily="-110" charset="-128"/>
              </a:defRPr>
            </a:lvl4pPr>
            <a:lvl5pPr marL="2057400" indent="-228600" eaLnBrk="0" hangingPunct="0">
              <a:defRPr sz="2400" b="1">
                <a:solidFill>
                  <a:schemeClr val="tx1"/>
                </a:solidFill>
                <a:latin typeface="Arial" panose="020B0604020202020204" pitchFamily="34" charset="0"/>
                <a:ea typeface="ヒラギノ角ゴ Pro W3" pitchFamily="-110"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9pPr>
          </a:lstStyle>
          <a:p>
            <a:pPr algn="ctr" eaLnBrk="1" hangingPunct="1"/>
            <a:r>
              <a:rPr lang="cs-CZ" altLang="en-US" sz="1200" dirty="0">
                <a:solidFill>
                  <a:srgbClr val="292929"/>
                </a:solidFill>
                <a:latin typeface="arial" panose="020B0604020202020204" pitchFamily="34" charset="0"/>
                <a:ea typeface="MS PGothic" panose="020B0600070205080204" pitchFamily="34" charset="-128"/>
              </a:rPr>
              <a:t>Buňka plicního karcinomu</a:t>
            </a:r>
            <a:br>
              <a:rPr lang="cs-CZ" altLang="en-US" sz="1200" dirty="0">
                <a:solidFill>
                  <a:srgbClr val="292929"/>
                </a:solidFill>
                <a:latin typeface="arial" panose="020B0604020202020204" pitchFamily="34" charset="0"/>
                <a:ea typeface="MS PGothic" panose="020B0600070205080204" pitchFamily="34" charset="-128"/>
              </a:rPr>
            </a:br>
            <a:r>
              <a:rPr lang="cs-CZ" altLang="en-US" sz="1200" dirty="0">
                <a:solidFill>
                  <a:srgbClr val="292929"/>
                </a:solidFill>
                <a:latin typeface="arial" panose="020B0604020202020204" pitchFamily="34" charset="0"/>
                <a:ea typeface="MS PGothic" panose="020B0600070205080204" pitchFamily="34" charset="-128"/>
              </a:rPr>
              <a:t>se senzitivní mutací EGFR</a:t>
            </a:r>
          </a:p>
        </p:txBody>
      </p:sp>
      <p:grpSp>
        <p:nvGrpSpPr>
          <p:cNvPr id="32" name="Group 31"/>
          <p:cNvGrpSpPr/>
          <p:nvPr/>
        </p:nvGrpSpPr>
        <p:grpSpPr>
          <a:xfrm>
            <a:off x="4194928" y="3238811"/>
            <a:ext cx="778335" cy="949324"/>
            <a:chOff x="4142373" y="1426633"/>
            <a:chExt cx="676813" cy="825499"/>
          </a:xfrm>
        </p:grpSpPr>
        <p:pic>
          <p:nvPicPr>
            <p:cNvPr id="33" name="Picture 32" descr="1.png"/>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4416938" y="1426633"/>
              <a:ext cx="264362" cy="254194"/>
            </a:xfrm>
            <a:prstGeom prst="rect">
              <a:avLst/>
            </a:prstGeom>
            <a:effectLst>
              <a:glow rad="25400">
                <a:srgbClr val="6AAA73">
                  <a:alpha val="30000"/>
                </a:srgbClr>
              </a:glow>
            </a:effectLst>
          </p:spPr>
        </p:pic>
        <p:pic>
          <p:nvPicPr>
            <p:cNvPr id="34" name="Picture 33" descr="3.png"/>
            <p:cNvPicPr>
              <a:picLocks noChangeAspect="1"/>
            </p:cNvPicPr>
            <p:nvPr/>
          </p:nvPicPr>
          <p:blipFill>
            <a:blip r:embed="rId7" cstate="print">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tretch>
              <a:fillRect/>
            </a:stretch>
          </p:blipFill>
          <p:spPr>
            <a:xfrm rot="19315538">
              <a:off x="4578930" y="1993871"/>
              <a:ext cx="237926" cy="258261"/>
            </a:xfrm>
            <a:prstGeom prst="rect">
              <a:avLst/>
            </a:prstGeom>
            <a:effectLst>
              <a:glow rad="25400">
                <a:srgbClr val="6AAA73">
                  <a:alpha val="30000"/>
                </a:srgbClr>
              </a:glow>
            </a:effectLst>
          </p:spPr>
        </p:pic>
        <p:pic>
          <p:nvPicPr>
            <p:cNvPr id="35" name="Picture 34" descr="6.png"/>
            <p:cNvPicPr>
              <a:picLocks noChangeAspect="1"/>
            </p:cNvPicPr>
            <p:nvPr/>
          </p:nvPicPr>
          <p:blipFill>
            <a:blip r:embed="rId11" cstate="print">
              <a:extLst>
                <a:ext uri="{BEBA8EAE-BF5A-486C-A8C5-ECC9F3942E4B}">
                  <a14:imgProps xmlns:a14="http://schemas.microsoft.com/office/drawing/2010/main">
                    <a14:imgLayer r:embed="rId12">
                      <a14:imgEffect>
                        <a14:saturation sat="400000"/>
                      </a14:imgEffect>
                    </a14:imgLayer>
                  </a14:imgProps>
                </a:ext>
                <a:ext uri="{28A0092B-C50C-407E-A947-70E740481C1C}">
                  <a14:useLocalDpi xmlns:a14="http://schemas.microsoft.com/office/drawing/2010/main" val="0"/>
                </a:ext>
              </a:extLst>
            </a:blip>
            <a:stretch>
              <a:fillRect/>
            </a:stretch>
          </p:blipFill>
          <p:spPr>
            <a:xfrm>
              <a:off x="4142373" y="1797082"/>
              <a:ext cx="248094" cy="250127"/>
            </a:xfrm>
            <a:prstGeom prst="rect">
              <a:avLst/>
            </a:prstGeom>
            <a:effectLst>
              <a:glow rad="25400">
                <a:srgbClr val="6AAA73">
                  <a:alpha val="30000"/>
                </a:srgbClr>
              </a:glow>
            </a:effectLst>
          </p:spPr>
        </p:pic>
        <p:pic>
          <p:nvPicPr>
            <p:cNvPr id="36" name="Picture 35" descr="1.png"/>
            <p:cNvPicPr>
              <a:picLocks noChangeAspect="1"/>
            </p:cNvPicPr>
            <p:nvPr/>
          </p:nvPicPr>
          <p:blipFill>
            <a:blip r:embed="rId3" cstate="print">
              <a:duotone>
                <a:prstClr val="black"/>
                <a:schemeClr val="accent1">
                  <a:lumMod val="60000"/>
                  <a:lumOff val="40000"/>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4554824" y="1695145"/>
              <a:ext cx="264362" cy="254194"/>
            </a:xfrm>
            <a:prstGeom prst="rect">
              <a:avLst/>
            </a:prstGeom>
            <a:effectLst>
              <a:glow rad="25400">
                <a:srgbClr val="6AAA73">
                  <a:alpha val="30000"/>
                </a:srgbClr>
              </a:glow>
            </a:effectLst>
          </p:spPr>
        </p:pic>
        <p:pic>
          <p:nvPicPr>
            <p:cNvPr id="37" name="Picture 36" descr="1.png"/>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4322600" y="1651603"/>
              <a:ext cx="264362" cy="254194"/>
            </a:xfrm>
            <a:prstGeom prst="rect">
              <a:avLst/>
            </a:prstGeom>
            <a:effectLst>
              <a:glow rad="25400">
                <a:srgbClr val="6AAA73">
                  <a:alpha val="30000"/>
                </a:srgbClr>
              </a:glow>
            </a:effectLst>
          </p:spPr>
        </p:pic>
      </p:grpSp>
      <p:grpSp>
        <p:nvGrpSpPr>
          <p:cNvPr id="38" name="Group 37"/>
          <p:cNvGrpSpPr/>
          <p:nvPr/>
        </p:nvGrpSpPr>
        <p:grpSpPr>
          <a:xfrm>
            <a:off x="5653588" y="3260585"/>
            <a:ext cx="845099" cy="949324"/>
            <a:chOff x="4098831" y="1426633"/>
            <a:chExt cx="734869" cy="825499"/>
          </a:xfrm>
        </p:grpSpPr>
        <p:pic>
          <p:nvPicPr>
            <p:cNvPr id="39" name="Picture 38" descr="1.png"/>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4416938" y="1426633"/>
              <a:ext cx="264362" cy="254194"/>
            </a:xfrm>
            <a:prstGeom prst="rect">
              <a:avLst/>
            </a:prstGeom>
            <a:effectLst>
              <a:glow rad="25400">
                <a:srgbClr val="6AAA73">
                  <a:alpha val="30000"/>
                </a:srgbClr>
              </a:glow>
            </a:effectLst>
          </p:spPr>
        </p:pic>
        <p:pic>
          <p:nvPicPr>
            <p:cNvPr id="40" name="Picture 39" descr="3.png"/>
            <p:cNvPicPr>
              <a:picLocks noChangeAspect="1"/>
            </p:cNvPicPr>
            <p:nvPr/>
          </p:nvPicPr>
          <p:blipFill>
            <a:blip r:embed="rId7" cstate="print">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tretch>
              <a:fillRect/>
            </a:stretch>
          </p:blipFill>
          <p:spPr>
            <a:xfrm rot="19315538">
              <a:off x="4578930" y="1993871"/>
              <a:ext cx="237926" cy="258261"/>
            </a:xfrm>
            <a:prstGeom prst="rect">
              <a:avLst/>
            </a:prstGeom>
            <a:effectLst>
              <a:glow rad="25400">
                <a:srgbClr val="6AAA73">
                  <a:alpha val="30000"/>
                </a:srgbClr>
              </a:glow>
            </a:effectLst>
          </p:spPr>
        </p:pic>
        <p:pic>
          <p:nvPicPr>
            <p:cNvPr id="41" name="Picture 40" descr="6.png"/>
            <p:cNvPicPr>
              <a:picLocks noChangeAspect="1"/>
            </p:cNvPicPr>
            <p:nvPr/>
          </p:nvPicPr>
          <p:blipFill>
            <a:blip r:embed="rId11" cstate="print">
              <a:extLst>
                <a:ext uri="{BEBA8EAE-BF5A-486C-A8C5-ECC9F3942E4B}">
                  <a14:imgProps xmlns:a14="http://schemas.microsoft.com/office/drawing/2010/main">
                    <a14:imgLayer r:embed="rId12">
                      <a14:imgEffect>
                        <a14:saturation sat="400000"/>
                      </a14:imgEffect>
                    </a14:imgLayer>
                  </a14:imgProps>
                </a:ext>
                <a:ext uri="{28A0092B-C50C-407E-A947-70E740481C1C}">
                  <a14:useLocalDpi xmlns:a14="http://schemas.microsoft.com/office/drawing/2010/main" val="0"/>
                </a:ext>
              </a:extLst>
            </a:blip>
            <a:stretch>
              <a:fillRect/>
            </a:stretch>
          </p:blipFill>
          <p:spPr>
            <a:xfrm>
              <a:off x="4098831" y="1840624"/>
              <a:ext cx="248094" cy="250127"/>
            </a:xfrm>
            <a:prstGeom prst="rect">
              <a:avLst/>
            </a:prstGeom>
            <a:effectLst>
              <a:glow rad="25400">
                <a:srgbClr val="6AAA73">
                  <a:alpha val="30000"/>
                </a:srgbClr>
              </a:glow>
            </a:effectLst>
          </p:spPr>
        </p:pic>
        <p:pic>
          <p:nvPicPr>
            <p:cNvPr id="42" name="Picture 41" descr="1.png"/>
            <p:cNvPicPr>
              <a:picLocks noChangeAspect="1"/>
            </p:cNvPicPr>
            <p:nvPr/>
          </p:nvPicPr>
          <p:blipFill>
            <a:blip r:embed="rId3" cstate="print">
              <a:duotone>
                <a:prstClr val="black"/>
                <a:schemeClr val="accent1">
                  <a:lumMod val="60000"/>
                  <a:lumOff val="40000"/>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4569338" y="1695145"/>
              <a:ext cx="264362" cy="254194"/>
            </a:xfrm>
            <a:prstGeom prst="rect">
              <a:avLst/>
            </a:prstGeom>
            <a:effectLst>
              <a:glow rad="25400">
                <a:srgbClr val="6AAA73">
                  <a:alpha val="30000"/>
                </a:srgbClr>
              </a:glow>
            </a:effectLst>
          </p:spPr>
        </p:pic>
        <p:pic>
          <p:nvPicPr>
            <p:cNvPr id="43" name="Picture 42" descr="1.png"/>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4221002" y="1579033"/>
              <a:ext cx="264362" cy="254194"/>
            </a:xfrm>
            <a:prstGeom prst="rect">
              <a:avLst/>
            </a:prstGeom>
            <a:effectLst>
              <a:glow rad="25400">
                <a:srgbClr val="6AAA73">
                  <a:alpha val="30000"/>
                </a:srgbClr>
              </a:glow>
            </a:effectLst>
          </p:spPr>
        </p:pic>
      </p:grpSp>
      <p:pic>
        <p:nvPicPr>
          <p:cNvPr id="44" name="Picture 43" descr="1.png"/>
          <p:cNvPicPr>
            <a:picLocks noChangeAspect="1"/>
          </p:cNvPicPr>
          <p:nvPr/>
        </p:nvPicPr>
        <p:blipFill>
          <a:blip r:embed="rId3" cstate="print">
            <a:duotone>
              <a:prstClr val="black"/>
              <a:schemeClr val="accent1">
                <a:lumMod val="60000"/>
                <a:lumOff val="40000"/>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5899131" y="3884694"/>
            <a:ext cx="264362" cy="254194"/>
          </a:xfrm>
          <a:prstGeom prst="rect">
            <a:avLst/>
          </a:prstGeom>
          <a:effectLst>
            <a:glow rad="25400">
              <a:srgbClr val="6AAA73">
                <a:alpha val="30000"/>
              </a:srgbClr>
            </a:glow>
          </a:effectLst>
        </p:spPr>
      </p:pic>
      <p:pic>
        <p:nvPicPr>
          <p:cNvPr id="45" name="Picture 44" descr="1.png"/>
          <p:cNvPicPr>
            <a:picLocks noChangeAspect="1"/>
          </p:cNvPicPr>
          <p:nvPr/>
        </p:nvPicPr>
        <p:blipFill>
          <a:blip r:embed="rId3" cstate="print">
            <a:duotone>
              <a:prstClr val="black"/>
              <a:schemeClr val="accent1">
                <a:lumMod val="60000"/>
                <a:lumOff val="40000"/>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5881885" y="3646627"/>
            <a:ext cx="264362" cy="254194"/>
          </a:xfrm>
          <a:prstGeom prst="rect">
            <a:avLst/>
          </a:prstGeom>
          <a:effectLst>
            <a:glow rad="25400">
              <a:srgbClr val="6AAA73">
                <a:alpha val="30000"/>
              </a:srgbClr>
            </a:glow>
          </a:effectLst>
        </p:spPr>
      </p:pic>
      <p:sp>
        <p:nvSpPr>
          <p:cNvPr id="46" name="Text Box 90"/>
          <p:cNvSpPr txBox="1">
            <a:spLocks noChangeArrowheads="1"/>
          </p:cNvSpPr>
          <p:nvPr/>
        </p:nvSpPr>
        <p:spPr bwMode="auto">
          <a:xfrm>
            <a:off x="2203940" y="1727076"/>
            <a:ext cx="1396510" cy="615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b="1">
                <a:solidFill>
                  <a:schemeClr val="tx1"/>
                </a:solidFill>
                <a:latin typeface="Arial" panose="020B0604020202020204" pitchFamily="34" charset="0"/>
                <a:ea typeface="ヒラギノ角ゴ Pro W3" pitchFamily="-110" charset="-128"/>
              </a:defRPr>
            </a:lvl1pPr>
            <a:lvl2pPr marL="742950" indent="-285750" eaLnBrk="0" hangingPunct="0">
              <a:defRPr sz="2400" b="1">
                <a:solidFill>
                  <a:schemeClr val="tx1"/>
                </a:solidFill>
                <a:latin typeface="Arial" panose="020B0604020202020204" pitchFamily="34" charset="0"/>
                <a:ea typeface="ヒラギノ角ゴ Pro W3" pitchFamily="-110" charset="-128"/>
              </a:defRPr>
            </a:lvl2pPr>
            <a:lvl3pPr marL="1143000" indent="-228600" eaLnBrk="0" hangingPunct="0">
              <a:defRPr sz="2400" b="1">
                <a:solidFill>
                  <a:schemeClr val="tx1"/>
                </a:solidFill>
                <a:latin typeface="Arial" panose="020B0604020202020204" pitchFamily="34" charset="0"/>
                <a:ea typeface="ヒラギノ角ゴ Pro W3" pitchFamily="-110" charset="-128"/>
              </a:defRPr>
            </a:lvl3pPr>
            <a:lvl4pPr marL="1600200" indent="-228600" eaLnBrk="0" hangingPunct="0">
              <a:defRPr sz="2400" b="1">
                <a:solidFill>
                  <a:schemeClr val="tx1"/>
                </a:solidFill>
                <a:latin typeface="Arial" panose="020B0604020202020204" pitchFamily="34" charset="0"/>
                <a:ea typeface="ヒラギノ角ゴ Pro W3" pitchFamily="-110" charset="-128"/>
              </a:defRPr>
            </a:lvl4pPr>
            <a:lvl5pPr marL="2057400" indent="-228600" eaLnBrk="0" hangingPunct="0">
              <a:defRPr sz="2400" b="1">
                <a:solidFill>
                  <a:schemeClr val="tx1"/>
                </a:solidFill>
                <a:latin typeface="Arial" panose="020B0604020202020204" pitchFamily="34" charset="0"/>
                <a:ea typeface="ヒラギノ角ゴ Pro W3" pitchFamily="-110"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9pPr>
          </a:lstStyle>
          <a:p>
            <a:pPr algn="ctr" eaLnBrk="1" hangingPunct="1">
              <a:lnSpc>
                <a:spcPct val="95000"/>
              </a:lnSpc>
            </a:pPr>
            <a:r>
              <a:rPr lang="cs-CZ" altLang="en-US" sz="1400" b="0" dirty="0">
                <a:solidFill>
                  <a:srgbClr val="F8F8FF"/>
                </a:solidFill>
                <a:latin typeface="arial" panose="020B0604020202020204" pitchFamily="34" charset="0"/>
                <a:ea typeface="MS PGothic" panose="020B0600070205080204" pitchFamily="34" charset="-128"/>
              </a:rPr>
              <a:t>Počáteční odpověď</a:t>
            </a:r>
          </a:p>
          <a:p>
            <a:pPr algn="ctr" eaLnBrk="1" hangingPunct="1">
              <a:lnSpc>
                <a:spcPct val="95000"/>
              </a:lnSpc>
            </a:pPr>
            <a:r>
              <a:rPr lang="cs-CZ" altLang="en-US" sz="1400" b="0" dirty="0">
                <a:solidFill>
                  <a:srgbClr val="F8F8FF"/>
                </a:solidFill>
                <a:latin typeface="arial" panose="020B0604020202020204" pitchFamily="34" charset="0"/>
                <a:ea typeface="MS PGothic" panose="020B0600070205080204" pitchFamily="34" charset="-128"/>
              </a:rPr>
              <a:t> na TKI</a:t>
            </a:r>
          </a:p>
        </p:txBody>
      </p:sp>
      <p:sp>
        <p:nvSpPr>
          <p:cNvPr id="47" name="Text Box 90"/>
          <p:cNvSpPr txBox="1">
            <a:spLocks noChangeArrowheads="1"/>
          </p:cNvSpPr>
          <p:nvPr/>
        </p:nvSpPr>
        <p:spPr bwMode="auto">
          <a:xfrm>
            <a:off x="3809999" y="1727076"/>
            <a:ext cx="1486907" cy="82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b="1">
                <a:solidFill>
                  <a:schemeClr val="tx1"/>
                </a:solidFill>
                <a:latin typeface="Arial" panose="020B0604020202020204" pitchFamily="34" charset="0"/>
                <a:ea typeface="ヒラギノ角ゴ Pro W3" pitchFamily="-110" charset="-128"/>
              </a:defRPr>
            </a:lvl1pPr>
            <a:lvl2pPr marL="742950" indent="-285750" eaLnBrk="0" hangingPunct="0">
              <a:defRPr sz="2400" b="1">
                <a:solidFill>
                  <a:schemeClr val="tx1"/>
                </a:solidFill>
                <a:latin typeface="Arial" panose="020B0604020202020204" pitchFamily="34" charset="0"/>
                <a:ea typeface="ヒラギノ角ゴ Pro W3" pitchFamily="-110" charset="-128"/>
              </a:defRPr>
            </a:lvl2pPr>
            <a:lvl3pPr marL="1143000" indent="-228600" eaLnBrk="0" hangingPunct="0">
              <a:defRPr sz="2400" b="1">
                <a:solidFill>
                  <a:schemeClr val="tx1"/>
                </a:solidFill>
                <a:latin typeface="Arial" panose="020B0604020202020204" pitchFamily="34" charset="0"/>
                <a:ea typeface="ヒラギノ角ゴ Pro W3" pitchFamily="-110" charset="-128"/>
              </a:defRPr>
            </a:lvl3pPr>
            <a:lvl4pPr marL="1600200" indent="-228600" eaLnBrk="0" hangingPunct="0">
              <a:defRPr sz="2400" b="1">
                <a:solidFill>
                  <a:schemeClr val="tx1"/>
                </a:solidFill>
                <a:latin typeface="Arial" panose="020B0604020202020204" pitchFamily="34" charset="0"/>
                <a:ea typeface="ヒラギノ角ゴ Pro W3" pitchFamily="-110" charset="-128"/>
              </a:defRPr>
            </a:lvl4pPr>
            <a:lvl5pPr marL="2057400" indent="-228600" eaLnBrk="0" hangingPunct="0">
              <a:defRPr sz="2400" b="1">
                <a:solidFill>
                  <a:schemeClr val="tx1"/>
                </a:solidFill>
                <a:latin typeface="Arial" panose="020B0604020202020204" pitchFamily="34" charset="0"/>
                <a:ea typeface="ヒラギノ角ゴ Pro W3" pitchFamily="-110"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9pPr>
          </a:lstStyle>
          <a:p>
            <a:pPr algn="ctr" eaLnBrk="1" hangingPunct="1">
              <a:lnSpc>
                <a:spcPct val="95000"/>
              </a:lnSpc>
            </a:pPr>
            <a:r>
              <a:rPr lang="cs-CZ" altLang="en-US" sz="1400" b="0" dirty="0">
                <a:solidFill>
                  <a:srgbClr val="F8F8FF"/>
                </a:solidFill>
                <a:latin typeface="arial" panose="020B0604020202020204" pitchFamily="34" charset="0"/>
                <a:ea typeface="MS PGothic" panose="020B0600070205080204" pitchFamily="34" charset="-128"/>
              </a:rPr>
              <a:t>Objevení se získané mutace, například </a:t>
            </a:r>
          </a:p>
          <a:p>
            <a:pPr algn="ctr" eaLnBrk="1" hangingPunct="1">
              <a:lnSpc>
                <a:spcPct val="95000"/>
              </a:lnSpc>
            </a:pPr>
            <a:r>
              <a:rPr lang="en-GB" altLang="en-US" sz="1400" b="0" dirty="0">
                <a:solidFill>
                  <a:srgbClr val="F8F8FF"/>
                </a:solidFill>
                <a:latin typeface="arial" panose="020B0604020202020204" pitchFamily="34" charset="0"/>
                <a:ea typeface="MS PGothic" panose="020B0600070205080204" pitchFamily="34" charset="-128"/>
              </a:rPr>
              <a:t>T790M</a:t>
            </a:r>
          </a:p>
        </p:txBody>
      </p:sp>
      <p:sp>
        <p:nvSpPr>
          <p:cNvPr id="48" name="Text Box 90"/>
          <p:cNvSpPr txBox="1">
            <a:spLocks noChangeArrowheads="1"/>
          </p:cNvSpPr>
          <p:nvPr/>
        </p:nvSpPr>
        <p:spPr bwMode="auto">
          <a:xfrm>
            <a:off x="5317198" y="1727076"/>
            <a:ext cx="1554480" cy="4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b="1">
                <a:solidFill>
                  <a:schemeClr val="tx1"/>
                </a:solidFill>
                <a:latin typeface="Arial" panose="020B0604020202020204" pitchFamily="34" charset="0"/>
                <a:ea typeface="ヒラギノ角ゴ Pro W3" pitchFamily="-110" charset="-128"/>
              </a:defRPr>
            </a:lvl1pPr>
            <a:lvl2pPr marL="742950" indent="-285750" eaLnBrk="0" hangingPunct="0">
              <a:defRPr sz="2400" b="1">
                <a:solidFill>
                  <a:schemeClr val="tx1"/>
                </a:solidFill>
                <a:latin typeface="Arial" panose="020B0604020202020204" pitchFamily="34" charset="0"/>
                <a:ea typeface="ヒラギノ角ゴ Pro W3" pitchFamily="-110" charset="-128"/>
              </a:defRPr>
            </a:lvl2pPr>
            <a:lvl3pPr marL="1143000" indent="-228600" eaLnBrk="0" hangingPunct="0">
              <a:defRPr sz="2400" b="1">
                <a:solidFill>
                  <a:schemeClr val="tx1"/>
                </a:solidFill>
                <a:latin typeface="Arial" panose="020B0604020202020204" pitchFamily="34" charset="0"/>
                <a:ea typeface="ヒラギノ角ゴ Pro W3" pitchFamily="-110" charset="-128"/>
              </a:defRPr>
            </a:lvl3pPr>
            <a:lvl4pPr marL="1600200" indent="-228600" eaLnBrk="0" hangingPunct="0">
              <a:defRPr sz="2400" b="1">
                <a:solidFill>
                  <a:schemeClr val="tx1"/>
                </a:solidFill>
                <a:latin typeface="Arial" panose="020B0604020202020204" pitchFamily="34" charset="0"/>
                <a:ea typeface="ヒラギノ角ゴ Pro W3" pitchFamily="-110" charset="-128"/>
              </a:defRPr>
            </a:lvl4pPr>
            <a:lvl5pPr marL="2057400" indent="-228600" eaLnBrk="0" hangingPunct="0">
              <a:defRPr sz="2400" b="1">
                <a:solidFill>
                  <a:schemeClr val="tx1"/>
                </a:solidFill>
                <a:latin typeface="Arial" panose="020B0604020202020204" pitchFamily="34" charset="0"/>
                <a:ea typeface="ヒラギノ角ゴ Pro W3" pitchFamily="-110"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9pPr>
          </a:lstStyle>
          <a:p>
            <a:pPr algn="ctr" eaLnBrk="1" hangingPunct="1">
              <a:lnSpc>
                <a:spcPct val="95000"/>
              </a:lnSpc>
            </a:pPr>
            <a:r>
              <a:rPr lang="cs-CZ" altLang="en-US" sz="1400" b="0" dirty="0">
                <a:solidFill>
                  <a:srgbClr val="F8F8FF"/>
                </a:solidFill>
                <a:latin typeface="arial" panose="020B0604020202020204" pitchFamily="34" charset="0"/>
                <a:ea typeface="MS PGothic" panose="020B0600070205080204" pitchFamily="34" charset="-128"/>
              </a:rPr>
              <a:t>Progrese </a:t>
            </a:r>
          </a:p>
          <a:p>
            <a:pPr algn="ctr" eaLnBrk="1" hangingPunct="1">
              <a:lnSpc>
                <a:spcPct val="95000"/>
              </a:lnSpc>
            </a:pPr>
            <a:r>
              <a:rPr lang="cs-CZ" altLang="en-US" sz="1400" b="0" dirty="0">
                <a:solidFill>
                  <a:srgbClr val="F8F8FF"/>
                </a:solidFill>
                <a:latin typeface="arial" panose="020B0604020202020204" pitchFamily="34" charset="0"/>
                <a:ea typeface="MS PGothic" panose="020B0600070205080204" pitchFamily="34" charset="-128"/>
              </a:rPr>
              <a:t>při léčbě TKI</a:t>
            </a:r>
          </a:p>
        </p:txBody>
      </p:sp>
      <p:grpSp>
        <p:nvGrpSpPr>
          <p:cNvPr id="49" name="Group 48"/>
          <p:cNvGrpSpPr/>
          <p:nvPr/>
        </p:nvGrpSpPr>
        <p:grpSpPr>
          <a:xfrm>
            <a:off x="7600088" y="3093250"/>
            <a:ext cx="1258597" cy="1092318"/>
            <a:chOff x="3857794" y="1423935"/>
            <a:chExt cx="1094431" cy="949842"/>
          </a:xfrm>
        </p:grpSpPr>
        <p:pic>
          <p:nvPicPr>
            <p:cNvPr id="50" name="Picture 49" descr="1.png"/>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4416938" y="1426633"/>
              <a:ext cx="264362" cy="254194"/>
            </a:xfrm>
            <a:prstGeom prst="rect">
              <a:avLst/>
            </a:prstGeom>
            <a:effectLst>
              <a:glow rad="25400">
                <a:srgbClr val="6AAA73">
                  <a:alpha val="30000"/>
                </a:srgbClr>
              </a:glow>
            </a:effectLst>
          </p:spPr>
        </p:pic>
        <p:pic>
          <p:nvPicPr>
            <p:cNvPr id="51" name="Picture 50" descr="3.png"/>
            <p:cNvPicPr>
              <a:picLocks noChangeAspect="1"/>
            </p:cNvPicPr>
            <p:nvPr/>
          </p:nvPicPr>
          <p:blipFill>
            <a:blip r:embed="rId7" cstate="print">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tretch>
              <a:fillRect/>
            </a:stretch>
          </p:blipFill>
          <p:spPr>
            <a:xfrm rot="19315538">
              <a:off x="4578930" y="1993871"/>
              <a:ext cx="237926" cy="258261"/>
            </a:xfrm>
            <a:prstGeom prst="rect">
              <a:avLst/>
            </a:prstGeom>
            <a:effectLst>
              <a:glow rad="25400">
                <a:srgbClr val="6AAA73">
                  <a:alpha val="30000"/>
                </a:srgbClr>
              </a:glow>
            </a:effectLst>
          </p:spPr>
        </p:pic>
        <p:pic>
          <p:nvPicPr>
            <p:cNvPr id="52" name="Picture 51" descr="6.png"/>
            <p:cNvPicPr>
              <a:picLocks noChangeAspect="1"/>
            </p:cNvPicPr>
            <p:nvPr/>
          </p:nvPicPr>
          <p:blipFill>
            <a:blip r:embed="rId11" cstate="print">
              <a:extLst>
                <a:ext uri="{BEBA8EAE-BF5A-486C-A8C5-ECC9F3942E4B}">
                  <a14:imgProps xmlns:a14="http://schemas.microsoft.com/office/drawing/2010/main">
                    <a14:imgLayer r:embed="rId12">
                      <a14:imgEffect>
                        <a14:saturation sat="400000"/>
                      </a14:imgEffect>
                    </a14:imgLayer>
                  </a14:imgProps>
                </a:ext>
                <a:ext uri="{28A0092B-C50C-407E-A947-70E740481C1C}">
                  <a14:useLocalDpi xmlns:a14="http://schemas.microsoft.com/office/drawing/2010/main" val="0"/>
                </a:ext>
              </a:extLst>
            </a:blip>
            <a:stretch>
              <a:fillRect/>
            </a:stretch>
          </p:blipFill>
          <p:spPr>
            <a:xfrm>
              <a:off x="4098831" y="1840624"/>
              <a:ext cx="248094" cy="250127"/>
            </a:xfrm>
            <a:prstGeom prst="rect">
              <a:avLst/>
            </a:prstGeom>
            <a:effectLst>
              <a:glow rad="25400">
                <a:srgbClr val="6AAA73">
                  <a:alpha val="30000"/>
                </a:srgbClr>
              </a:glow>
            </a:effectLst>
          </p:spPr>
        </p:pic>
        <p:pic>
          <p:nvPicPr>
            <p:cNvPr id="53" name="Picture 52" descr="1.png"/>
            <p:cNvPicPr>
              <a:picLocks noChangeAspect="1"/>
            </p:cNvPicPr>
            <p:nvPr/>
          </p:nvPicPr>
          <p:blipFill>
            <a:blip r:embed="rId3" cstate="print">
              <a:duotone>
                <a:prstClr val="black"/>
                <a:schemeClr val="accent1">
                  <a:lumMod val="60000"/>
                  <a:lumOff val="40000"/>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4569338" y="1695145"/>
              <a:ext cx="264362" cy="254194"/>
            </a:xfrm>
            <a:prstGeom prst="rect">
              <a:avLst/>
            </a:prstGeom>
            <a:effectLst>
              <a:glow rad="25400">
                <a:srgbClr val="6AAA73">
                  <a:alpha val="30000"/>
                </a:srgbClr>
              </a:glow>
            </a:effectLst>
          </p:spPr>
        </p:pic>
        <p:pic>
          <p:nvPicPr>
            <p:cNvPr id="54" name="Picture 53" descr="1.png"/>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4221002" y="1579033"/>
              <a:ext cx="264362" cy="254194"/>
            </a:xfrm>
            <a:prstGeom prst="rect">
              <a:avLst/>
            </a:prstGeom>
            <a:effectLst>
              <a:glow rad="25400">
                <a:srgbClr val="6AAA73">
                  <a:alpha val="30000"/>
                </a:srgbClr>
              </a:glow>
            </a:effectLst>
          </p:spPr>
        </p:pic>
        <p:pic>
          <p:nvPicPr>
            <p:cNvPr id="55" name="Picture 54" descr="1.png"/>
            <p:cNvPicPr>
              <a:picLocks noChangeAspect="1"/>
            </p:cNvPicPr>
            <p:nvPr/>
          </p:nvPicPr>
          <p:blipFill>
            <a:blip r:embed="rId3" cstate="print">
              <a:duotone>
                <a:prstClr val="black"/>
                <a:schemeClr val="accent1">
                  <a:lumMod val="60000"/>
                  <a:lumOff val="40000"/>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4358888" y="1818517"/>
              <a:ext cx="264362" cy="254194"/>
            </a:xfrm>
            <a:prstGeom prst="rect">
              <a:avLst/>
            </a:prstGeom>
            <a:effectLst>
              <a:glow rad="25400">
                <a:srgbClr val="6AAA73">
                  <a:alpha val="30000"/>
                </a:srgbClr>
              </a:glow>
            </a:effectLst>
          </p:spPr>
        </p:pic>
        <p:pic>
          <p:nvPicPr>
            <p:cNvPr id="56" name="Picture 55" descr="1.png"/>
            <p:cNvPicPr>
              <a:picLocks noChangeAspect="1"/>
            </p:cNvPicPr>
            <p:nvPr/>
          </p:nvPicPr>
          <p:blipFill>
            <a:blip r:embed="rId3" cstate="print">
              <a:duotone>
                <a:prstClr val="black"/>
                <a:schemeClr val="accent1">
                  <a:lumMod val="60000"/>
                  <a:lumOff val="40000"/>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4337120" y="2101543"/>
              <a:ext cx="264362" cy="254194"/>
            </a:xfrm>
            <a:prstGeom prst="rect">
              <a:avLst/>
            </a:prstGeom>
            <a:effectLst>
              <a:glow rad="25400">
                <a:srgbClr val="6AAA73">
                  <a:alpha val="30000"/>
                </a:srgbClr>
              </a:glow>
            </a:effectLst>
          </p:spPr>
        </p:pic>
        <p:pic>
          <p:nvPicPr>
            <p:cNvPr id="57" name="Picture 56" descr="1.png"/>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3984920" y="1423935"/>
              <a:ext cx="264362" cy="254194"/>
            </a:xfrm>
            <a:prstGeom prst="rect">
              <a:avLst/>
            </a:prstGeom>
            <a:effectLst>
              <a:glow rad="25400">
                <a:srgbClr val="6AAA73">
                  <a:alpha val="30000"/>
                </a:srgbClr>
              </a:glow>
            </a:effectLst>
          </p:spPr>
        </p:pic>
        <p:pic>
          <p:nvPicPr>
            <p:cNvPr id="59" name="Picture 58" descr="6.png"/>
            <p:cNvPicPr>
              <a:picLocks noChangeAspect="1"/>
            </p:cNvPicPr>
            <p:nvPr/>
          </p:nvPicPr>
          <p:blipFill>
            <a:blip r:embed="rId11" cstate="print">
              <a:extLst>
                <a:ext uri="{BEBA8EAE-BF5A-486C-A8C5-ECC9F3942E4B}">
                  <a14:imgProps xmlns:a14="http://schemas.microsoft.com/office/drawing/2010/main">
                    <a14:imgLayer r:embed="rId12">
                      <a14:imgEffect>
                        <a14:saturation sat="400000"/>
                      </a14:imgEffect>
                    </a14:imgLayer>
                  </a14:imgProps>
                </a:ext>
                <a:ext uri="{28A0092B-C50C-407E-A947-70E740481C1C}">
                  <a14:useLocalDpi xmlns:a14="http://schemas.microsoft.com/office/drawing/2010/main" val="0"/>
                </a:ext>
              </a:extLst>
            </a:blip>
            <a:stretch>
              <a:fillRect/>
            </a:stretch>
          </p:blipFill>
          <p:spPr>
            <a:xfrm>
              <a:off x="4048035" y="2123650"/>
              <a:ext cx="248094" cy="250127"/>
            </a:xfrm>
            <a:prstGeom prst="rect">
              <a:avLst/>
            </a:prstGeom>
            <a:effectLst>
              <a:glow rad="25400">
                <a:srgbClr val="6AAA73">
                  <a:alpha val="30000"/>
                </a:srgbClr>
              </a:glow>
            </a:effectLst>
          </p:spPr>
        </p:pic>
        <p:pic>
          <p:nvPicPr>
            <p:cNvPr id="62" name="Picture 61" descr="1.png"/>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3857794" y="1687899"/>
              <a:ext cx="264362" cy="254194"/>
            </a:xfrm>
            <a:prstGeom prst="rect">
              <a:avLst/>
            </a:prstGeom>
            <a:effectLst>
              <a:glow rad="25400">
                <a:srgbClr val="6AAA73">
                  <a:alpha val="30000"/>
                </a:srgbClr>
              </a:glow>
            </a:effectLst>
          </p:spPr>
        </p:pic>
        <p:pic>
          <p:nvPicPr>
            <p:cNvPr id="78" name="Picture 77" descr="1.png"/>
            <p:cNvPicPr>
              <a:picLocks noChangeAspect="1"/>
            </p:cNvPicPr>
            <p:nvPr/>
          </p:nvPicPr>
          <p:blipFill>
            <a:blip r:embed="rId3" cstate="print">
              <a:duotone>
                <a:prstClr val="black"/>
                <a:schemeClr val="accent1">
                  <a:lumMod val="60000"/>
                  <a:lumOff val="40000"/>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4687863" y="1441312"/>
              <a:ext cx="264362" cy="254194"/>
            </a:xfrm>
            <a:prstGeom prst="rect">
              <a:avLst/>
            </a:prstGeom>
            <a:effectLst>
              <a:glow rad="25400">
                <a:srgbClr val="6AAA73">
                  <a:alpha val="30000"/>
                </a:srgbClr>
              </a:glow>
            </a:effectLst>
          </p:spPr>
        </p:pic>
      </p:grpSp>
      <p:sp>
        <p:nvSpPr>
          <p:cNvPr id="63" name="Text Box 90"/>
          <p:cNvSpPr txBox="1">
            <a:spLocks noChangeArrowheads="1"/>
          </p:cNvSpPr>
          <p:nvPr/>
        </p:nvSpPr>
        <p:spPr bwMode="auto">
          <a:xfrm>
            <a:off x="7039548" y="1727076"/>
            <a:ext cx="1753420" cy="82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b="1">
                <a:solidFill>
                  <a:schemeClr val="tx1"/>
                </a:solidFill>
                <a:latin typeface="Arial" panose="020B0604020202020204" pitchFamily="34" charset="0"/>
                <a:ea typeface="ヒラギノ角ゴ Pro W3" pitchFamily="-110" charset="-128"/>
              </a:defRPr>
            </a:lvl1pPr>
            <a:lvl2pPr marL="742950" indent="-285750" eaLnBrk="0" hangingPunct="0">
              <a:defRPr sz="2400" b="1">
                <a:solidFill>
                  <a:schemeClr val="tx1"/>
                </a:solidFill>
                <a:latin typeface="Arial" panose="020B0604020202020204" pitchFamily="34" charset="0"/>
                <a:ea typeface="ヒラギノ角ゴ Pro W3" pitchFamily="-110" charset="-128"/>
              </a:defRPr>
            </a:lvl2pPr>
            <a:lvl3pPr marL="1143000" indent="-228600" eaLnBrk="0" hangingPunct="0">
              <a:defRPr sz="2400" b="1">
                <a:solidFill>
                  <a:schemeClr val="tx1"/>
                </a:solidFill>
                <a:latin typeface="Arial" panose="020B0604020202020204" pitchFamily="34" charset="0"/>
                <a:ea typeface="ヒラギノ角ゴ Pro W3" pitchFamily="-110" charset="-128"/>
              </a:defRPr>
            </a:lvl3pPr>
            <a:lvl4pPr marL="1600200" indent="-228600" eaLnBrk="0" hangingPunct="0">
              <a:defRPr sz="2400" b="1">
                <a:solidFill>
                  <a:schemeClr val="tx1"/>
                </a:solidFill>
                <a:latin typeface="Arial" panose="020B0604020202020204" pitchFamily="34" charset="0"/>
                <a:ea typeface="ヒラギノ角ゴ Pro W3" pitchFamily="-110" charset="-128"/>
              </a:defRPr>
            </a:lvl4pPr>
            <a:lvl5pPr marL="2057400" indent="-228600" eaLnBrk="0" hangingPunct="0">
              <a:defRPr sz="2400" b="1">
                <a:solidFill>
                  <a:schemeClr val="tx1"/>
                </a:solidFill>
                <a:latin typeface="Arial" panose="020B0604020202020204" pitchFamily="34" charset="0"/>
                <a:ea typeface="ヒラギノ角ゴ Pro W3" pitchFamily="-110"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9pPr>
          </a:lstStyle>
          <a:p>
            <a:pPr algn="ctr" eaLnBrk="1" hangingPunct="1">
              <a:lnSpc>
                <a:spcPct val="95000"/>
              </a:lnSpc>
            </a:pPr>
            <a:r>
              <a:rPr lang="cs-CZ" altLang="en-US" sz="1400" b="0" dirty="0">
                <a:solidFill>
                  <a:srgbClr val="FFFF00"/>
                </a:solidFill>
                <a:latin typeface="arial" panose="020B0604020202020204" pitchFamily="34" charset="0"/>
                <a:ea typeface="MS PGothic" panose="020B0600070205080204" pitchFamily="34" charset="-128"/>
              </a:rPr>
              <a:t>Ukončení </a:t>
            </a:r>
          </a:p>
          <a:p>
            <a:pPr algn="ctr" eaLnBrk="1" hangingPunct="1">
              <a:lnSpc>
                <a:spcPct val="95000"/>
              </a:lnSpc>
            </a:pPr>
            <a:r>
              <a:rPr lang="cs-CZ" altLang="en-US" sz="1400" b="0" dirty="0">
                <a:solidFill>
                  <a:srgbClr val="FFFF00"/>
                </a:solidFill>
                <a:latin typeface="arial" panose="020B0604020202020204" pitchFamily="34" charset="0"/>
                <a:ea typeface="MS PGothic" panose="020B0600070205080204" pitchFamily="34" charset="-128"/>
              </a:rPr>
              <a:t>léčby TKI – </a:t>
            </a:r>
          </a:p>
          <a:p>
            <a:pPr algn="ctr" eaLnBrk="1" hangingPunct="1">
              <a:lnSpc>
                <a:spcPct val="95000"/>
              </a:lnSpc>
            </a:pPr>
            <a:r>
              <a:rPr lang="cs-CZ" altLang="en-US" sz="1400" b="0" dirty="0">
                <a:solidFill>
                  <a:srgbClr val="FFFF00"/>
                </a:solidFill>
                <a:latin typeface="arial" panose="020B0604020202020204" pitchFamily="34" charset="0"/>
                <a:ea typeface="MS PGothic" panose="020B0600070205080204" pitchFamily="34" charset="-128"/>
              </a:rPr>
              <a:t>další progrese </a:t>
            </a:r>
          </a:p>
          <a:p>
            <a:pPr algn="ctr" eaLnBrk="1" hangingPunct="1">
              <a:lnSpc>
                <a:spcPct val="95000"/>
              </a:lnSpc>
            </a:pPr>
            <a:r>
              <a:rPr lang="cs-CZ" altLang="en-US" sz="1400" b="0" dirty="0">
                <a:solidFill>
                  <a:srgbClr val="FFFF00"/>
                </a:solidFill>
                <a:latin typeface="arial" panose="020B0604020202020204" pitchFamily="34" charset="0"/>
                <a:ea typeface="MS PGothic" panose="020B0600070205080204" pitchFamily="34" charset="-128"/>
              </a:rPr>
              <a:t>nádoru</a:t>
            </a:r>
          </a:p>
        </p:txBody>
      </p:sp>
      <p:cxnSp>
        <p:nvCxnSpPr>
          <p:cNvPr id="64" name="Straight Connector 63"/>
          <p:cNvCxnSpPr/>
          <p:nvPr/>
        </p:nvCxnSpPr>
        <p:spPr>
          <a:xfrm>
            <a:off x="3721100" y="2997396"/>
            <a:ext cx="0" cy="1337245"/>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5321300" y="2997396"/>
            <a:ext cx="0" cy="1337245"/>
          </a:xfrm>
          <a:prstGeom prst="line">
            <a:avLst/>
          </a:prstGeom>
        </p:spPr>
        <p:style>
          <a:lnRef idx="2">
            <a:schemeClr val="accent1"/>
          </a:lnRef>
          <a:fillRef idx="0">
            <a:schemeClr val="accent1"/>
          </a:fillRef>
          <a:effectRef idx="1">
            <a:schemeClr val="accent1"/>
          </a:effectRef>
          <a:fontRef idx="minor">
            <a:schemeClr val="tx1"/>
          </a:fontRef>
        </p:style>
      </p:cxnSp>
      <p:sp>
        <p:nvSpPr>
          <p:cNvPr id="66" name="Isosceles Triangle 65"/>
          <p:cNvSpPr/>
          <p:nvPr/>
        </p:nvSpPr>
        <p:spPr>
          <a:xfrm rot="10800000">
            <a:off x="4472022" y="2795629"/>
            <a:ext cx="166535" cy="143565"/>
          </a:xfrm>
          <a:prstGeom prst="triangle">
            <a:avLst/>
          </a:prstGeom>
          <a:solidFill>
            <a:srgbClr val="5B30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5B305D"/>
              </a:solidFill>
            </a:endParaRPr>
          </a:p>
        </p:txBody>
      </p:sp>
      <p:sp>
        <p:nvSpPr>
          <p:cNvPr id="67" name="Isosceles Triangle 66"/>
          <p:cNvSpPr/>
          <p:nvPr/>
        </p:nvSpPr>
        <p:spPr>
          <a:xfrm rot="10800000">
            <a:off x="6046822" y="2795629"/>
            <a:ext cx="166535" cy="143565"/>
          </a:xfrm>
          <a:prstGeom prst="triangle">
            <a:avLst/>
          </a:prstGeom>
          <a:solidFill>
            <a:srgbClr val="5B30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5B305D"/>
              </a:solidFill>
            </a:endParaRPr>
          </a:p>
        </p:txBody>
      </p:sp>
      <p:sp>
        <p:nvSpPr>
          <p:cNvPr id="68" name="Isosceles Triangle 67"/>
          <p:cNvSpPr/>
          <p:nvPr/>
        </p:nvSpPr>
        <p:spPr>
          <a:xfrm rot="10800000">
            <a:off x="7824822" y="2795629"/>
            <a:ext cx="166535" cy="143565"/>
          </a:xfrm>
          <a:prstGeom prst="triangle">
            <a:avLst/>
          </a:prstGeom>
          <a:solidFill>
            <a:srgbClr val="0089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5B305D"/>
              </a:solidFill>
            </a:endParaRPr>
          </a:p>
        </p:txBody>
      </p:sp>
      <p:grpSp>
        <p:nvGrpSpPr>
          <p:cNvPr id="58" name="Group 57"/>
          <p:cNvGrpSpPr>
            <a:grpSpLocks noChangeAspect="1"/>
          </p:cNvGrpSpPr>
          <p:nvPr/>
        </p:nvGrpSpPr>
        <p:grpSpPr>
          <a:xfrm>
            <a:off x="4811133" y="4747027"/>
            <a:ext cx="457200" cy="457200"/>
            <a:chOff x="4191996" y="4930988"/>
            <a:chExt cx="846666" cy="846666"/>
          </a:xfrm>
        </p:grpSpPr>
        <p:sp>
          <p:nvSpPr>
            <p:cNvPr id="71" name="Rectangle 70"/>
            <p:cNvSpPr/>
            <p:nvPr/>
          </p:nvSpPr>
          <p:spPr>
            <a:xfrm>
              <a:off x="4191996" y="4930988"/>
              <a:ext cx="846666" cy="84666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2" name="Picture 71" descr="6.png"/>
            <p:cNvPicPr>
              <a:picLocks noChangeAspect="1"/>
            </p:cNvPicPr>
            <p:nvPr/>
          </p:nvPicPr>
          <p:blipFill>
            <a:blip r:embed="rId13" cstate="print">
              <a:duotone>
                <a:prstClr val="black"/>
                <a:schemeClr val="accent1">
                  <a:lumMod val="60000"/>
                  <a:lumOff val="40000"/>
                  <a:tint val="45000"/>
                  <a:satMod val="400000"/>
                </a:schemeClr>
              </a:duotone>
              <a:extLst>
                <a:ext uri="{BEBA8EAE-BF5A-486C-A8C5-ECC9F3942E4B}">
                  <a14:imgProps xmlns:a14="http://schemas.microsoft.com/office/drawing/2010/main">
                    <a14:imgLayer r:embed="rId14">
                      <a14:imgEffect>
                        <a14:saturation sat="400000"/>
                      </a14:imgEffect>
                    </a14:imgLayer>
                  </a14:imgProps>
                </a:ext>
                <a:ext uri="{28A0092B-C50C-407E-A947-70E740481C1C}">
                  <a14:useLocalDpi xmlns:a14="http://schemas.microsoft.com/office/drawing/2010/main" val="0"/>
                </a:ext>
              </a:extLst>
            </a:blip>
            <a:stretch>
              <a:fillRect/>
            </a:stretch>
          </p:blipFill>
          <p:spPr>
            <a:xfrm rot="4355880">
              <a:off x="4305794" y="5064854"/>
              <a:ext cx="621440" cy="626534"/>
            </a:xfrm>
            <a:prstGeom prst="rect">
              <a:avLst/>
            </a:prstGeom>
            <a:effectLst>
              <a:glow rad="25400">
                <a:srgbClr val="6AAA73">
                  <a:alpha val="30000"/>
                </a:srgbClr>
              </a:glow>
            </a:effectLst>
          </p:spPr>
        </p:pic>
      </p:grpSp>
      <p:sp>
        <p:nvSpPr>
          <p:cNvPr id="73" name="Text Box 90"/>
          <p:cNvSpPr txBox="1">
            <a:spLocks noChangeArrowheads="1"/>
          </p:cNvSpPr>
          <p:nvPr/>
        </p:nvSpPr>
        <p:spPr bwMode="auto">
          <a:xfrm>
            <a:off x="5313508" y="4692261"/>
            <a:ext cx="23742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anose="020B0604020202020204" pitchFamily="34" charset="0"/>
                <a:ea typeface="ヒラギノ角ゴ Pro W3" pitchFamily="-110" charset="-128"/>
              </a:defRPr>
            </a:lvl1pPr>
            <a:lvl2pPr marL="742950" indent="-285750" eaLnBrk="0" hangingPunct="0">
              <a:defRPr sz="2400" b="1">
                <a:solidFill>
                  <a:schemeClr val="tx1"/>
                </a:solidFill>
                <a:latin typeface="Arial" panose="020B0604020202020204" pitchFamily="34" charset="0"/>
                <a:ea typeface="ヒラギノ角ゴ Pro W3" pitchFamily="-110" charset="-128"/>
              </a:defRPr>
            </a:lvl2pPr>
            <a:lvl3pPr marL="1143000" indent="-228600" eaLnBrk="0" hangingPunct="0">
              <a:defRPr sz="2400" b="1">
                <a:solidFill>
                  <a:schemeClr val="tx1"/>
                </a:solidFill>
                <a:latin typeface="Arial" panose="020B0604020202020204" pitchFamily="34" charset="0"/>
                <a:ea typeface="ヒラギノ角ゴ Pro W3" pitchFamily="-110" charset="-128"/>
              </a:defRPr>
            </a:lvl3pPr>
            <a:lvl4pPr marL="1600200" indent="-228600" eaLnBrk="0" hangingPunct="0">
              <a:defRPr sz="2400" b="1">
                <a:solidFill>
                  <a:schemeClr val="tx1"/>
                </a:solidFill>
                <a:latin typeface="Arial" panose="020B0604020202020204" pitchFamily="34" charset="0"/>
                <a:ea typeface="ヒラギノ角ゴ Pro W3" pitchFamily="-110" charset="-128"/>
              </a:defRPr>
            </a:lvl4pPr>
            <a:lvl5pPr marL="2057400" indent="-228600" eaLnBrk="0" hangingPunct="0">
              <a:defRPr sz="2400" b="1">
                <a:solidFill>
                  <a:schemeClr val="tx1"/>
                </a:solidFill>
                <a:latin typeface="Arial" panose="020B0604020202020204" pitchFamily="34" charset="0"/>
                <a:ea typeface="ヒラギノ角ゴ Pro W3" pitchFamily="-110"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9pPr>
          </a:lstStyle>
          <a:p>
            <a:pPr algn="ctr" eaLnBrk="1" hangingPunct="1"/>
            <a:r>
              <a:rPr lang="cs-CZ" altLang="en-US" sz="1200" dirty="0">
                <a:solidFill>
                  <a:srgbClr val="292929"/>
                </a:solidFill>
                <a:latin typeface="arial" panose="020B0604020202020204" pitchFamily="34" charset="0"/>
                <a:ea typeface="MS PGothic" panose="020B0600070205080204" pitchFamily="34" charset="-128"/>
              </a:rPr>
              <a:t>Buňka plicního karcinomu</a:t>
            </a:r>
          </a:p>
          <a:p>
            <a:pPr algn="ctr" eaLnBrk="1" hangingPunct="1"/>
            <a:r>
              <a:rPr lang="cs-CZ" altLang="en-US" sz="1200" dirty="0">
                <a:solidFill>
                  <a:srgbClr val="292929"/>
                </a:solidFill>
                <a:latin typeface="arial" panose="020B0604020202020204" pitchFamily="34" charset="0"/>
                <a:ea typeface="MS PGothic" panose="020B0600070205080204" pitchFamily="34" charset="-128"/>
              </a:rPr>
              <a:t>se získanou rezistentní mutací</a:t>
            </a:r>
          </a:p>
        </p:txBody>
      </p:sp>
      <p:sp>
        <p:nvSpPr>
          <p:cNvPr id="75" name="Round Same Side Corner Rectangle 74"/>
          <p:cNvSpPr/>
          <p:nvPr/>
        </p:nvSpPr>
        <p:spPr>
          <a:xfrm>
            <a:off x="568035" y="1651196"/>
            <a:ext cx="1490579" cy="1117601"/>
          </a:xfrm>
          <a:prstGeom prst="round2Same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5B305D"/>
              </a:solidFill>
            </a:endParaRPr>
          </a:p>
        </p:txBody>
      </p:sp>
      <p:sp>
        <p:nvSpPr>
          <p:cNvPr id="76" name="Isosceles Triangle 75"/>
          <p:cNvSpPr/>
          <p:nvPr/>
        </p:nvSpPr>
        <p:spPr>
          <a:xfrm rot="10800000">
            <a:off x="1230057" y="2795629"/>
            <a:ext cx="166535" cy="143565"/>
          </a:xfrm>
          <a:prstGeom prst="triangle">
            <a:avLst/>
          </a:prstGeom>
          <a:solidFill>
            <a:srgbClr val="5B30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5B305D"/>
              </a:solidFill>
            </a:endParaRPr>
          </a:p>
        </p:txBody>
      </p:sp>
      <p:sp>
        <p:nvSpPr>
          <p:cNvPr id="77" name="Text Box 90"/>
          <p:cNvSpPr txBox="1">
            <a:spLocks noChangeArrowheads="1"/>
          </p:cNvSpPr>
          <p:nvPr/>
        </p:nvSpPr>
        <p:spPr bwMode="auto">
          <a:xfrm>
            <a:off x="617654" y="1727076"/>
            <a:ext cx="1396510" cy="40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b="1">
                <a:solidFill>
                  <a:schemeClr val="tx1"/>
                </a:solidFill>
                <a:latin typeface="Arial" panose="020B0604020202020204" pitchFamily="34" charset="0"/>
                <a:ea typeface="ヒラギノ角ゴ Pro W3" pitchFamily="-110" charset="-128"/>
              </a:defRPr>
            </a:lvl1pPr>
            <a:lvl2pPr marL="742950" indent="-285750" eaLnBrk="0" hangingPunct="0">
              <a:defRPr sz="2400" b="1">
                <a:solidFill>
                  <a:schemeClr val="tx1"/>
                </a:solidFill>
                <a:latin typeface="Arial" panose="020B0604020202020204" pitchFamily="34" charset="0"/>
                <a:ea typeface="ヒラギノ角ゴ Pro W3" pitchFamily="-110" charset="-128"/>
              </a:defRPr>
            </a:lvl2pPr>
            <a:lvl3pPr marL="1143000" indent="-228600" eaLnBrk="0" hangingPunct="0">
              <a:defRPr sz="2400" b="1">
                <a:solidFill>
                  <a:schemeClr val="tx1"/>
                </a:solidFill>
                <a:latin typeface="Arial" panose="020B0604020202020204" pitchFamily="34" charset="0"/>
                <a:ea typeface="ヒラギノ角ゴ Pro W3" pitchFamily="-110" charset="-128"/>
              </a:defRPr>
            </a:lvl3pPr>
            <a:lvl4pPr marL="1600200" indent="-228600" eaLnBrk="0" hangingPunct="0">
              <a:defRPr sz="2400" b="1">
                <a:solidFill>
                  <a:schemeClr val="tx1"/>
                </a:solidFill>
                <a:latin typeface="Arial" panose="020B0604020202020204" pitchFamily="34" charset="0"/>
                <a:ea typeface="ヒラギノ角ゴ Pro W3" pitchFamily="-110" charset="-128"/>
              </a:defRPr>
            </a:lvl4pPr>
            <a:lvl5pPr marL="2057400" indent="-228600" eaLnBrk="0" hangingPunct="0">
              <a:defRPr sz="2400" b="1">
                <a:solidFill>
                  <a:schemeClr val="tx1"/>
                </a:solidFill>
                <a:latin typeface="Arial" panose="020B0604020202020204" pitchFamily="34" charset="0"/>
                <a:ea typeface="ヒラギノ角ゴ Pro W3" pitchFamily="-110"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0" charset="-128"/>
              </a:defRPr>
            </a:lvl9pPr>
          </a:lstStyle>
          <a:p>
            <a:pPr algn="ctr" eaLnBrk="1" hangingPunct="1">
              <a:lnSpc>
                <a:spcPct val="95000"/>
              </a:lnSpc>
            </a:pPr>
            <a:r>
              <a:rPr lang="cs-CZ" altLang="en-US" sz="1400" b="0" dirty="0">
                <a:solidFill>
                  <a:srgbClr val="F8F8FF"/>
                </a:solidFill>
                <a:latin typeface="arial" panose="020B0604020202020204" pitchFamily="34" charset="0"/>
                <a:ea typeface="MS PGothic" panose="020B0600070205080204" pitchFamily="34" charset="-128"/>
              </a:rPr>
              <a:t>Metastazující</a:t>
            </a:r>
          </a:p>
          <a:p>
            <a:pPr algn="ctr" eaLnBrk="1" hangingPunct="1">
              <a:lnSpc>
                <a:spcPct val="95000"/>
              </a:lnSpc>
            </a:pPr>
            <a:r>
              <a:rPr lang="cs-CZ" altLang="en-US" sz="1400" b="0" dirty="0">
                <a:solidFill>
                  <a:srgbClr val="F8F8FF"/>
                </a:solidFill>
                <a:latin typeface="arial" panose="020B0604020202020204" pitchFamily="34" charset="0"/>
                <a:ea typeface="MS PGothic" panose="020B0600070205080204" pitchFamily="34" charset="-128"/>
              </a:rPr>
              <a:t>EGFRm NSCLC</a:t>
            </a:r>
          </a:p>
        </p:txBody>
      </p:sp>
      <p:sp>
        <p:nvSpPr>
          <p:cNvPr id="79" name="Rounded Rectangle 78"/>
          <p:cNvSpPr/>
          <p:nvPr/>
        </p:nvSpPr>
        <p:spPr>
          <a:xfrm>
            <a:off x="347132" y="5451823"/>
            <a:ext cx="8720667" cy="655356"/>
          </a:xfrm>
          <a:prstGeom prst="roundRect">
            <a:avLst>
              <a:gd name="adj" fmla="val 0"/>
            </a:avLst>
          </a:prstGeom>
          <a:solidFill>
            <a:srgbClr val="008995">
              <a:alpha val="19000"/>
            </a:srgbClr>
          </a:solidFill>
          <a:ln w="381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defRPr/>
            </a:pPr>
            <a:r>
              <a:rPr lang="cs-CZ" kern="0" dirty="0">
                <a:solidFill>
                  <a:srgbClr val="0A5B63"/>
                </a:solidFill>
              </a:rPr>
              <a:t> U většiny pacientů s metastazujícím EGFRm NSCLC </a:t>
            </a:r>
            <a:br>
              <a:rPr lang="cs-CZ" kern="0" dirty="0">
                <a:solidFill>
                  <a:srgbClr val="0A5B63"/>
                </a:solidFill>
              </a:rPr>
            </a:br>
            <a:r>
              <a:rPr lang="cs-CZ" kern="0" dirty="0">
                <a:solidFill>
                  <a:srgbClr val="0A5B63"/>
                </a:solidFill>
              </a:rPr>
              <a:t>dojde v průběhu léčby TKI v 1. linii k progresi v průběhu 8–14 měsíců</a:t>
            </a:r>
            <a:r>
              <a:rPr lang="cs-CZ" kern="0" baseline="30000" dirty="0">
                <a:solidFill>
                  <a:srgbClr val="0A5B63"/>
                </a:solidFill>
              </a:rPr>
              <a:t>2</a:t>
            </a:r>
          </a:p>
        </p:txBody>
      </p:sp>
      <p:sp>
        <p:nvSpPr>
          <p:cNvPr id="80" name="TextBox 79"/>
          <p:cNvSpPr txBox="1"/>
          <p:nvPr/>
        </p:nvSpPr>
        <p:spPr>
          <a:xfrm>
            <a:off x="455613" y="6579363"/>
            <a:ext cx="8023369" cy="124650"/>
          </a:xfrm>
          <a:prstGeom prst="rect">
            <a:avLst/>
          </a:prstGeom>
          <a:noFill/>
        </p:spPr>
        <p:txBody>
          <a:bodyPr wrap="square" lIns="0" tIns="0" rIns="0" bIns="0" rtlCol="0" anchor="b">
            <a:spAutoFit/>
          </a:bodyPr>
          <a:lstStyle/>
          <a:p>
            <a:pPr>
              <a:lnSpc>
                <a:spcPct val="90000"/>
              </a:lnSpc>
              <a:spcAft>
                <a:spcPts val="300"/>
              </a:spcAft>
            </a:pPr>
            <a:r>
              <a:rPr lang="en-US" sz="900" b="1" dirty="0">
                <a:solidFill>
                  <a:srgbClr val="292929"/>
                </a:solidFill>
              </a:rPr>
              <a:t>1. </a:t>
            </a:r>
            <a:r>
              <a:rPr lang="en-US" sz="900" dirty="0">
                <a:solidFill>
                  <a:srgbClr val="292929"/>
                </a:solidFill>
              </a:rPr>
              <a:t>Diagram adapted from Sacher AG, J</a:t>
            </a:r>
            <a:r>
              <a:rPr lang="az-Cyrl-AZ" sz="900" dirty="0">
                <a:solidFill>
                  <a:srgbClr val="292929"/>
                </a:solidFill>
              </a:rPr>
              <a:t>ӓ</a:t>
            </a:r>
            <a:r>
              <a:rPr lang="en-US" sz="900" dirty="0">
                <a:solidFill>
                  <a:srgbClr val="292929"/>
                </a:solidFill>
              </a:rPr>
              <a:t>nne PA, Oxnard GR. </a:t>
            </a:r>
            <a:r>
              <a:rPr lang="en-US" sz="900" i="1" dirty="0">
                <a:solidFill>
                  <a:srgbClr val="292929"/>
                </a:solidFill>
              </a:rPr>
              <a:t>Cancer. </a:t>
            </a:r>
            <a:r>
              <a:rPr lang="en-US" sz="900" dirty="0">
                <a:solidFill>
                  <a:srgbClr val="292929"/>
                </a:solidFill>
              </a:rPr>
              <a:t>2014;120:2289-2298.</a:t>
            </a:r>
            <a:r>
              <a:rPr lang="en-US" sz="900" b="1" dirty="0">
                <a:solidFill>
                  <a:srgbClr val="292929"/>
                </a:solidFill>
                <a:cs typeface="Arial" charset="0"/>
              </a:rPr>
              <a:t> 2.</a:t>
            </a:r>
            <a:r>
              <a:rPr lang="en-US" sz="900" dirty="0">
                <a:solidFill>
                  <a:srgbClr val="292929"/>
                </a:solidFill>
              </a:rPr>
              <a:t> Langer CJ. </a:t>
            </a:r>
            <a:r>
              <a:rPr lang="en-US" sz="900" i="1" dirty="0">
                <a:solidFill>
                  <a:srgbClr val="292929"/>
                </a:solidFill>
              </a:rPr>
              <a:t>J Clin Oncol</a:t>
            </a:r>
            <a:r>
              <a:rPr lang="en-US" sz="900" dirty="0">
                <a:solidFill>
                  <a:srgbClr val="292929"/>
                </a:solidFill>
              </a:rPr>
              <a:t>. 2013;31:3303-3306. </a:t>
            </a:r>
            <a:endParaRPr lang="en-US" sz="900" dirty="0">
              <a:solidFill>
                <a:srgbClr val="292929"/>
              </a:solidFill>
              <a:cs typeface="Arial" charset="0"/>
            </a:endParaRPr>
          </a:p>
        </p:txBody>
      </p:sp>
    </p:spTree>
    <p:extLst>
      <p:ext uri="{BB962C8B-B14F-4D97-AF65-F5344CB8AC3E}">
        <p14:creationId xmlns:p14="http://schemas.microsoft.com/office/powerpoint/2010/main" val="1342495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2467" y="155643"/>
            <a:ext cx="8788400" cy="953373"/>
          </a:xfrm>
        </p:spPr>
        <p:txBody>
          <a:bodyPr>
            <a:noAutofit/>
          </a:bodyPr>
          <a:lstStyle/>
          <a:p>
            <a:pPr>
              <a:lnSpc>
                <a:spcPts val="2790"/>
              </a:lnSpc>
            </a:pPr>
            <a:r>
              <a:rPr lang="en-US" dirty="0"/>
              <a:t>Mutace EGFR T790M patří k nejčastějším příčinám získané rezistence vůči léčbě EGFR TKI</a:t>
            </a:r>
          </a:p>
        </p:txBody>
      </p:sp>
      <p:sp>
        <p:nvSpPr>
          <p:cNvPr id="4" name="Content Placeholder 3"/>
          <p:cNvSpPr>
            <a:spLocks noGrp="1"/>
          </p:cNvSpPr>
          <p:nvPr>
            <p:ph idx="1"/>
          </p:nvPr>
        </p:nvSpPr>
        <p:spPr>
          <a:xfrm>
            <a:off x="347133" y="1398784"/>
            <a:ext cx="8796867" cy="641684"/>
          </a:xfrm>
        </p:spPr>
        <p:txBody>
          <a:bodyPr/>
          <a:lstStyle/>
          <a:p>
            <a:pPr marL="0" lvl="0" indent="0">
              <a:lnSpc>
                <a:spcPct val="100000"/>
              </a:lnSpc>
              <a:spcBef>
                <a:spcPts val="0"/>
              </a:spcBef>
              <a:spcAft>
                <a:spcPts val="0"/>
              </a:spcAft>
              <a:buNone/>
            </a:pPr>
            <a:r>
              <a:rPr lang="en-US" sz="1800" dirty="0">
                <a:solidFill>
                  <a:schemeClr val="accent6">
                    <a:lumMod val="50000"/>
                  </a:schemeClr>
                </a:solidFill>
                <a:latin typeface="arial" panose="020B0604020202020204" pitchFamily="34" charset="0"/>
              </a:rPr>
              <a:t>Téměř dvě třetiny pacientů s metastazujícím EGFRm NSCLC, u kterých došlo při léčbě EGFR TKI k progresi,  vykazovaly přítomnost získané mutace EGFR T790M</a:t>
            </a:r>
          </a:p>
        </p:txBody>
      </p:sp>
      <p:sp>
        <p:nvSpPr>
          <p:cNvPr id="2" name="Slide Number Placeholder 1"/>
          <p:cNvSpPr>
            <a:spLocks noGrp="1"/>
          </p:cNvSpPr>
          <p:nvPr>
            <p:ph type="sldNum" sz="quarter" idx="12"/>
          </p:nvPr>
        </p:nvSpPr>
        <p:spPr/>
        <p:txBody>
          <a:bodyPr/>
          <a:lstStyle/>
          <a:p>
            <a:fld id="{5E1C433D-8363-43BC-82F4-06D05EDC9C3A}" type="slidenum">
              <a:rPr lang="en-US" smtClean="0">
                <a:solidFill>
                  <a:prstClr val="white"/>
                </a:solidFill>
              </a:rPr>
              <a:pPr/>
              <a:t>4</a:t>
            </a:fld>
            <a:endParaRPr lang="en-US" dirty="0">
              <a:solidFill>
                <a:prstClr val="white"/>
              </a:solidFill>
            </a:endParaRPr>
          </a:p>
        </p:txBody>
      </p:sp>
      <p:sp>
        <p:nvSpPr>
          <p:cNvPr id="25" name="TextBox 24"/>
          <p:cNvSpPr txBox="1"/>
          <p:nvPr/>
        </p:nvSpPr>
        <p:spPr>
          <a:xfrm>
            <a:off x="455613" y="6579363"/>
            <a:ext cx="8434388" cy="124650"/>
          </a:xfrm>
          <a:prstGeom prst="rect">
            <a:avLst/>
          </a:prstGeom>
          <a:noFill/>
        </p:spPr>
        <p:txBody>
          <a:bodyPr wrap="square" lIns="0" tIns="0" rIns="0" bIns="0" rtlCol="0" anchor="b">
            <a:spAutoFit/>
          </a:bodyPr>
          <a:lstStyle/>
          <a:p>
            <a:pPr>
              <a:lnSpc>
                <a:spcPct val="90000"/>
              </a:lnSpc>
              <a:spcAft>
                <a:spcPts val="300"/>
              </a:spcAft>
            </a:pPr>
            <a:r>
              <a:rPr lang="en-US" altLang="en-US" sz="900" dirty="0">
                <a:solidFill>
                  <a:srgbClr val="292929"/>
                </a:solidFill>
                <a:cs typeface="Arial" panose="020B0604020202020204" pitchFamily="34" charset="0"/>
              </a:rPr>
              <a:t>Yu HA, Arcila ME, Rekhtman N, et al. </a:t>
            </a:r>
            <a:r>
              <a:rPr lang="en-US" altLang="en-US" sz="900" i="1" dirty="0">
                <a:solidFill>
                  <a:srgbClr val="292929"/>
                </a:solidFill>
                <a:cs typeface="Arial" panose="020B0604020202020204" pitchFamily="34" charset="0"/>
              </a:rPr>
              <a:t>Clin Cancer Res</a:t>
            </a:r>
            <a:r>
              <a:rPr lang="en-US" altLang="en-US" sz="900" dirty="0">
                <a:solidFill>
                  <a:srgbClr val="292929"/>
                </a:solidFill>
                <a:cs typeface="Arial" panose="020B0604020202020204" pitchFamily="34" charset="0"/>
              </a:rPr>
              <a:t>. 2013;19:2240-2247. </a:t>
            </a:r>
            <a:endParaRPr lang="en-US" sz="900" dirty="0">
              <a:solidFill>
                <a:srgbClr val="292929"/>
              </a:solidFill>
              <a:cs typeface="Arial" charset="0"/>
            </a:endParaRPr>
          </a:p>
        </p:txBody>
      </p:sp>
      <p:sp>
        <p:nvSpPr>
          <p:cNvPr id="24" name="TextBox 23"/>
          <p:cNvSpPr txBox="1"/>
          <p:nvPr/>
        </p:nvSpPr>
        <p:spPr>
          <a:xfrm>
            <a:off x="2691606" y="2334202"/>
            <a:ext cx="4014787" cy="197490"/>
          </a:xfrm>
          <a:prstGeom prst="rect">
            <a:avLst/>
          </a:prstGeom>
          <a:noFill/>
        </p:spPr>
        <p:txBody>
          <a:bodyPr wrap="square" lIns="0" tIns="0" rIns="0" bIns="0" rtlCol="0" anchor="b">
            <a:spAutoFit/>
          </a:bodyPr>
          <a:lstStyle/>
          <a:p>
            <a:pPr>
              <a:lnSpc>
                <a:spcPct val="90000"/>
              </a:lnSpc>
              <a:spcBef>
                <a:spcPct val="0"/>
              </a:spcBef>
              <a:spcAft>
                <a:spcPts val="300"/>
              </a:spcAft>
              <a:defRPr/>
            </a:pPr>
            <a:r>
              <a:rPr lang="cs-CZ" altLang="en-US" sz="1400" dirty="0">
                <a:solidFill>
                  <a:srgbClr val="292929"/>
                </a:solidFill>
              </a:rPr>
              <a:t>Četnosti různých mechanismů získané rezistence. </a:t>
            </a:r>
          </a:p>
        </p:txBody>
      </p:sp>
      <p:graphicFrame>
        <p:nvGraphicFramePr>
          <p:cNvPr id="27" name="Chart 26"/>
          <p:cNvGraphicFramePr/>
          <p:nvPr>
            <p:extLst>
              <p:ext uri="{D42A27DB-BD31-4B8C-83A1-F6EECF244321}">
                <p14:modId xmlns:p14="http://schemas.microsoft.com/office/powerpoint/2010/main" val="1265070058"/>
              </p:ext>
            </p:extLst>
          </p:nvPr>
        </p:nvGraphicFramePr>
        <p:xfrm>
          <a:off x="1630171" y="2686143"/>
          <a:ext cx="6506296" cy="37146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8391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t="17143" b="33783"/>
          <a:stretch/>
        </p:blipFill>
        <p:spPr>
          <a:xfrm>
            <a:off x="203196" y="2032000"/>
            <a:ext cx="9144000" cy="3365500"/>
          </a:xfrm>
          <a:prstGeom prst="rect">
            <a:avLst/>
          </a:prstGeom>
        </p:spPr>
      </p:pic>
      <p:sp>
        <p:nvSpPr>
          <p:cNvPr id="3" name="Title 2"/>
          <p:cNvSpPr>
            <a:spLocks noGrp="1"/>
          </p:cNvSpPr>
          <p:nvPr>
            <p:ph type="title"/>
          </p:nvPr>
        </p:nvSpPr>
        <p:spPr>
          <a:xfrm>
            <a:off x="438680" y="287867"/>
            <a:ext cx="8237537" cy="665506"/>
          </a:xfrm>
        </p:spPr>
        <p:txBody>
          <a:bodyPr anchor="ctr"/>
          <a:lstStyle/>
          <a:p>
            <a:pPr algn="ctr"/>
            <a:r>
              <a:rPr lang="cs-CZ" dirty="0"/>
              <a:t>Získaná rezistence vůči léčbě EGFR TKI</a:t>
            </a:r>
          </a:p>
        </p:txBody>
      </p:sp>
      <p:sp>
        <p:nvSpPr>
          <p:cNvPr id="6" name="Content Placeholder 5"/>
          <p:cNvSpPr>
            <a:spLocks noGrp="1"/>
          </p:cNvSpPr>
          <p:nvPr>
            <p:ph idx="1"/>
          </p:nvPr>
        </p:nvSpPr>
        <p:spPr>
          <a:xfrm>
            <a:off x="694267" y="5591175"/>
            <a:ext cx="2364847" cy="696623"/>
          </a:xfrm>
        </p:spPr>
        <p:txBody>
          <a:bodyPr/>
          <a:lstStyle/>
          <a:p>
            <a:r>
              <a:rPr lang="cs-CZ" sz="1400" dirty="0"/>
              <a:t>1. a 2. generace TKI inhibuje EGFR signalizaci</a:t>
            </a:r>
          </a:p>
        </p:txBody>
      </p:sp>
      <p:sp>
        <p:nvSpPr>
          <p:cNvPr id="4" name="Slide Number Placeholder 3"/>
          <p:cNvSpPr>
            <a:spLocks noGrp="1"/>
          </p:cNvSpPr>
          <p:nvPr>
            <p:ph type="sldNum" sz="quarter" idx="12"/>
          </p:nvPr>
        </p:nvSpPr>
        <p:spPr/>
        <p:txBody>
          <a:bodyPr/>
          <a:lstStyle/>
          <a:p>
            <a:fld id="{5E1C433D-8363-43BC-82F4-06D05EDC9C3A}" type="slidenum">
              <a:rPr lang="en-US" smtClean="0">
                <a:solidFill>
                  <a:prstClr val="white"/>
                </a:solidFill>
              </a:rPr>
              <a:pPr/>
              <a:t>5</a:t>
            </a:fld>
            <a:endParaRPr lang="en-US" dirty="0">
              <a:solidFill>
                <a:prstClr val="white"/>
              </a:solidFill>
            </a:endParaRPr>
          </a:p>
        </p:txBody>
      </p:sp>
      <p:sp>
        <p:nvSpPr>
          <p:cNvPr id="7" name="TextBox 6"/>
          <p:cNvSpPr txBox="1"/>
          <p:nvPr/>
        </p:nvSpPr>
        <p:spPr>
          <a:xfrm>
            <a:off x="896622" y="1494189"/>
            <a:ext cx="2232660" cy="391389"/>
          </a:xfrm>
          <a:prstGeom prst="rect">
            <a:avLst/>
          </a:prstGeom>
          <a:noFill/>
        </p:spPr>
        <p:txBody>
          <a:bodyPr wrap="square" lIns="0" tIns="0" rIns="0" bIns="0" rtlCol="0">
            <a:spAutoFit/>
          </a:bodyPr>
          <a:lstStyle/>
          <a:p>
            <a:pPr algn="ctr">
              <a:lnSpc>
                <a:spcPct val="90000"/>
              </a:lnSpc>
            </a:pPr>
            <a:r>
              <a:rPr lang="cs-CZ" sz="1400" b="1" dirty="0">
                <a:solidFill>
                  <a:srgbClr val="138996"/>
                </a:solidFill>
              </a:rPr>
              <a:t>Léčba 1. linie</a:t>
            </a:r>
          </a:p>
          <a:p>
            <a:pPr algn="ctr">
              <a:lnSpc>
                <a:spcPct val="90000"/>
              </a:lnSpc>
            </a:pPr>
            <a:r>
              <a:rPr lang="cs-CZ" sz="1400" b="1" dirty="0">
                <a:solidFill>
                  <a:srgbClr val="138996"/>
                </a:solidFill>
              </a:rPr>
              <a:t>EGFR TKI </a:t>
            </a:r>
            <a:endParaRPr lang="cs-CZ" sz="1400" dirty="0">
              <a:solidFill>
                <a:srgbClr val="138996"/>
              </a:solidFill>
            </a:endParaRPr>
          </a:p>
        </p:txBody>
      </p:sp>
      <p:sp>
        <p:nvSpPr>
          <p:cNvPr id="8" name="TextBox 7"/>
          <p:cNvSpPr txBox="1"/>
          <p:nvPr/>
        </p:nvSpPr>
        <p:spPr>
          <a:xfrm>
            <a:off x="3415931" y="1494189"/>
            <a:ext cx="2475923" cy="391389"/>
          </a:xfrm>
          <a:prstGeom prst="rect">
            <a:avLst/>
          </a:prstGeom>
          <a:noFill/>
        </p:spPr>
        <p:txBody>
          <a:bodyPr wrap="square" lIns="0" tIns="0" rIns="0" bIns="0" rtlCol="0">
            <a:spAutoFit/>
          </a:bodyPr>
          <a:lstStyle/>
          <a:p>
            <a:pPr algn="ctr">
              <a:lnSpc>
                <a:spcPct val="90000"/>
              </a:lnSpc>
            </a:pPr>
            <a:r>
              <a:rPr lang="cs-CZ" sz="1400" b="1" dirty="0">
                <a:solidFill>
                  <a:srgbClr val="138996"/>
                </a:solidFill>
              </a:rPr>
              <a:t>Získaná mutace EGFR T790M</a:t>
            </a:r>
            <a:br>
              <a:rPr lang="cs-CZ" sz="1400" b="1" dirty="0">
                <a:solidFill>
                  <a:srgbClr val="138996"/>
                </a:solidFill>
              </a:rPr>
            </a:br>
            <a:r>
              <a:rPr lang="cs-CZ" sz="1400" b="1" dirty="0">
                <a:solidFill>
                  <a:srgbClr val="138996"/>
                </a:solidFill>
              </a:rPr>
              <a:t>odpovědná za rezistenci</a:t>
            </a:r>
            <a:endParaRPr lang="cs-CZ" sz="1400" dirty="0">
              <a:solidFill>
                <a:srgbClr val="138996"/>
              </a:solidFill>
            </a:endParaRPr>
          </a:p>
        </p:txBody>
      </p:sp>
      <p:sp>
        <p:nvSpPr>
          <p:cNvPr id="9" name="TextBox 8"/>
          <p:cNvSpPr txBox="1"/>
          <p:nvPr/>
        </p:nvSpPr>
        <p:spPr>
          <a:xfrm>
            <a:off x="5946498" y="1591139"/>
            <a:ext cx="2232660" cy="193899"/>
          </a:xfrm>
          <a:prstGeom prst="rect">
            <a:avLst/>
          </a:prstGeom>
          <a:noFill/>
        </p:spPr>
        <p:txBody>
          <a:bodyPr wrap="square" lIns="0" tIns="0" rIns="0" bIns="0" rtlCol="0">
            <a:spAutoFit/>
          </a:bodyPr>
          <a:lstStyle/>
          <a:p>
            <a:pPr algn="ctr">
              <a:lnSpc>
                <a:spcPct val="90000"/>
              </a:lnSpc>
            </a:pPr>
            <a:r>
              <a:rPr lang="en-US" sz="1400" b="1" dirty="0">
                <a:solidFill>
                  <a:srgbClr val="138996"/>
                </a:solidFill>
              </a:rPr>
              <a:t>TAGRISSO</a:t>
            </a:r>
            <a:endParaRPr lang="en-US" sz="1400" dirty="0">
              <a:solidFill>
                <a:srgbClr val="138996"/>
              </a:solidFill>
            </a:endParaRPr>
          </a:p>
        </p:txBody>
      </p:sp>
      <p:sp>
        <p:nvSpPr>
          <p:cNvPr id="11" name="TextBox 10"/>
          <p:cNvSpPr txBox="1"/>
          <p:nvPr/>
        </p:nvSpPr>
        <p:spPr>
          <a:xfrm>
            <a:off x="914944" y="2803455"/>
            <a:ext cx="769620" cy="166199"/>
          </a:xfrm>
          <a:prstGeom prst="rect">
            <a:avLst/>
          </a:prstGeom>
          <a:noFill/>
        </p:spPr>
        <p:txBody>
          <a:bodyPr wrap="square" lIns="0" tIns="0" rIns="0" bIns="0" rtlCol="0">
            <a:spAutoFit/>
          </a:bodyPr>
          <a:lstStyle/>
          <a:p>
            <a:pPr>
              <a:lnSpc>
                <a:spcPct val="90000"/>
              </a:lnSpc>
            </a:pPr>
            <a:r>
              <a:rPr lang="en-US" sz="1200" b="1" dirty="0">
                <a:solidFill>
                  <a:srgbClr val="138996"/>
                </a:solidFill>
              </a:rPr>
              <a:t>EGFRm</a:t>
            </a:r>
            <a:endParaRPr lang="en-US" sz="1400" dirty="0">
              <a:solidFill>
                <a:srgbClr val="138996"/>
              </a:solidFill>
            </a:endParaRPr>
          </a:p>
        </p:txBody>
      </p:sp>
      <p:sp>
        <p:nvSpPr>
          <p:cNvPr id="12" name="TextBox 11"/>
          <p:cNvSpPr txBox="1"/>
          <p:nvPr/>
        </p:nvSpPr>
        <p:spPr>
          <a:xfrm>
            <a:off x="3109186" y="2803455"/>
            <a:ext cx="1028700" cy="166199"/>
          </a:xfrm>
          <a:prstGeom prst="rect">
            <a:avLst/>
          </a:prstGeom>
          <a:noFill/>
        </p:spPr>
        <p:txBody>
          <a:bodyPr wrap="square" lIns="0" tIns="0" rIns="0" bIns="0" rtlCol="0">
            <a:spAutoFit/>
          </a:bodyPr>
          <a:lstStyle/>
          <a:p>
            <a:pPr>
              <a:lnSpc>
                <a:spcPct val="90000"/>
              </a:lnSpc>
            </a:pPr>
            <a:r>
              <a:rPr lang="en-US" sz="1200" b="1" dirty="0">
                <a:solidFill>
                  <a:srgbClr val="5C305F">
                    <a:lumMod val="75000"/>
                    <a:lumOff val="25000"/>
                    <a:alpha val="50000"/>
                  </a:srgbClr>
                </a:solidFill>
              </a:rPr>
              <a:t>EGFR T790M</a:t>
            </a:r>
            <a:endParaRPr lang="en-US" sz="1400" dirty="0">
              <a:solidFill>
                <a:srgbClr val="5C305F">
                  <a:lumMod val="75000"/>
                  <a:lumOff val="25000"/>
                  <a:alpha val="50000"/>
                </a:srgbClr>
              </a:solidFill>
            </a:endParaRPr>
          </a:p>
        </p:txBody>
      </p:sp>
      <p:sp>
        <p:nvSpPr>
          <p:cNvPr id="13" name="TextBox 12"/>
          <p:cNvSpPr txBox="1"/>
          <p:nvPr/>
        </p:nvSpPr>
        <p:spPr>
          <a:xfrm>
            <a:off x="5570099" y="2803455"/>
            <a:ext cx="1028700" cy="166199"/>
          </a:xfrm>
          <a:prstGeom prst="rect">
            <a:avLst/>
          </a:prstGeom>
          <a:noFill/>
        </p:spPr>
        <p:txBody>
          <a:bodyPr wrap="square" lIns="0" tIns="0" rIns="0" bIns="0" rtlCol="0">
            <a:spAutoFit/>
          </a:bodyPr>
          <a:lstStyle/>
          <a:p>
            <a:pPr>
              <a:lnSpc>
                <a:spcPct val="90000"/>
              </a:lnSpc>
            </a:pPr>
            <a:r>
              <a:rPr lang="en-US" sz="1200" b="1" dirty="0">
                <a:solidFill>
                  <a:srgbClr val="5C305F">
                    <a:lumMod val="75000"/>
                    <a:lumOff val="25000"/>
                    <a:alpha val="50000"/>
                  </a:srgbClr>
                </a:solidFill>
              </a:rPr>
              <a:t>EGFR T790M</a:t>
            </a:r>
            <a:endParaRPr lang="en-US" sz="1400" dirty="0">
              <a:solidFill>
                <a:srgbClr val="5C305F">
                  <a:lumMod val="75000"/>
                  <a:lumOff val="25000"/>
                  <a:alpha val="50000"/>
                </a:srgbClr>
              </a:solidFill>
            </a:endParaRPr>
          </a:p>
        </p:txBody>
      </p:sp>
      <p:sp>
        <p:nvSpPr>
          <p:cNvPr id="14" name="TextBox 13"/>
          <p:cNvSpPr txBox="1"/>
          <p:nvPr/>
        </p:nvSpPr>
        <p:spPr>
          <a:xfrm>
            <a:off x="1770380" y="4672930"/>
            <a:ext cx="487680" cy="138499"/>
          </a:xfrm>
          <a:prstGeom prst="rect">
            <a:avLst/>
          </a:prstGeom>
          <a:noFill/>
        </p:spPr>
        <p:txBody>
          <a:bodyPr wrap="square" lIns="0" tIns="0" rIns="0" bIns="0" rtlCol="0">
            <a:spAutoFit/>
          </a:bodyPr>
          <a:lstStyle/>
          <a:p>
            <a:pPr algn="ctr">
              <a:lnSpc>
                <a:spcPct val="90000"/>
              </a:lnSpc>
            </a:pPr>
            <a:r>
              <a:rPr lang="en-US" sz="1000" b="1" dirty="0">
                <a:solidFill>
                  <a:srgbClr val="5C305F"/>
                </a:solidFill>
              </a:rPr>
              <a:t>TKI</a:t>
            </a:r>
            <a:endParaRPr lang="en-US" sz="1400" dirty="0">
              <a:solidFill>
                <a:srgbClr val="5C305F"/>
              </a:solidFill>
            </a:endParaRPr>
          </a:p>
        </p:txBody>
      </p:sp>
      <p:sp>
        <p:nvSpPr>
          <p:cNvPr id="15" name="TextBox 14"/>
          <p:cNvSpPr txBox="1"/>
          <p:nvPr/>
        </p:nvSpPr>
        <p:spPr>
          <a:xfrm>
            <a:off x="4329430" y="5123180"/>
            <a:ext cx="487680" cy="138499"/>
          </a:xfrm>
          <a:prstGeom prst="rect">
            <a:avLst/>
          </a:prstGeom>
          <a:noFill/>
        </p:spPr>
        <p:txBody>
          <a:bodyPr wrap="square" lIns="0" tIns="0" rIns="0" bIns="0" rtlCol="0">
            <a:spAutoFit/>
          </a:bodyPr>
          <a:lstStyle/>
          <a:p>
            <a:pPr algn="ctr">
              <a:lnSpc>
                <a:spcPct val="90000"/>
              </a:lnSpc>
            </a:pPr>
            <a:r>
              <a:rPr lang="en-US" sz="1000" b="1" dirty="0">
                <a:solidFill>
                  <a:srgbClr val="5C305F"/>
                </a:solidFill>
              </a:rPr>
              <a:t>TKI</a:t>
            </a:r>
            <a:endParaRPr lang="en-US" sz="1400" dirty="0">
              <a:solidFill>
                <a:srgbClr val="5C305F"/>
              </a:solidFill>
            </a:endParaRPr>
          </a:p>
        </p:txBody>
      </p:sp>
      <p:sp>
        <p:nvSpPr>
          <p:cNvPr id="16" name="TextBox 15"/>
          <p:cNvSpPr txBox="1"/>
          <p:nvPr/>
        </p:nvSpPr>
        <p:spPr>
          <a:xfrm>
            <a:off x="6709768" y="4671660"/>
            <a:ext cx="731520" cy="138499"/>
          </a:xfrm>
          <a:prstGeom prst="rect">
            <a:avLst/>
          </a:prstGeom>
          <a:noFill/>
        </p:spPr>
        <p:txBody>
          <a:bodyPr wrap="square" lIns="0" tIns="0" rIns="0" bIns="0" rtlCol="0">
            <a:spAutoFit/>
          </a:bodyPr>
          <a:lstStyle/>
          <a:p>
            <a:pPr algn="ctr">
              <a:lnSpc>
                <a:spcPct val="90000"/>
              </a:lnSpc>
            </a:pPr>
            <a:r>
              <a:rPr lang="en-US" sz="1000" b="1" dirty="0">
                <a:solidFill>
                  <a:prstClr val="white"/>
                </a:solidFill>
              </a:rPr>
              <a:t>TAGRISSO</a:t>
            </a:r>
            <a:endParaRPr lang="en-US" sz="1400" dirty="0">
              <a:solidFill>
                <a:prstClr val="white"/>
              </a:solidFill>
            </a:endParaRPr>
          </a:p>
        </p:txBody>
      </p:sp>
      <p:sp>
        <p:nvSpPr>
          <p:cNvPr id="17" name="Content Placeholder 5"/>
          <p:cNvSpPr txBox="1">
            <a:spLocks/>
          </p:cNvSpPr>
          <p:nvPr/>
        </p:nvSpPr>
        <p:spPr>
          <a:xfrm>
            <a:off x="3643632" y="5591175"/>
            <a:ext cx="1814193" cy="696623"/>
          </a:xfrm>
          <a:prstGeom prst="rect">
            <a:avLst/>
          </a:prstGeom>
        </p:spPr>
        <p:txBody>
          <a:bodyPr vert="horz" lIns="0" tIns="0" rIns="0" bIns="0" rtlCol="0">
            <a:noAutofit/>
          </a:bodyPr>
          <a:lstStyle>
            <a:lvl1pPr marL="173038" indent="-173038" algn="l" defTabSz="914400" rtl="0" eaLnBrk="1" latinLnBrk="0" hangingPunct="1">
              <a:lnSpc>
                <a:spcPct val="90000"/>
              </a:lnSpc>
              <a:spcBef>
                <a:spcPts val="900"/>
              </a:spcBef>
              <a:spcAft>
                <a:spcPts val="600"/>
              </a:spcAft>
              <a:buClr>
                <a:schemeClr val="accent3"/>
              </a:buClr>
              <a:buFont typeface="Arial" panose="020B0604020202020204" pitchFamily="34" charset="0"/>
              <a:buChar char="•"/>
              <a:defRPr sz="2000" kern="1200">
                <a:solidFill>
                  <a:schemeClr val="tx2"/>
                </a:solidFill>
                <a:latin typeface="+mj-lt"/>
                <a:ea typeface="+mn-ea"/>
                <a:cs typeface="+mn-cs"/>
              </a:defRPr>
            </a:lvl1pPr>
            <a:lvl2pPr marL="361950" indent="-180975" algn="l" defTabSz="914400" rtl="0" eaLnBrk="1" latinLnBrk="0" hangingPunct="1">
              <a:lnSpc>
                <a:spcPct val="90000"/>
              </a:lnSpc>
              <a:spcBef>
                <a:spcPts val="0"/>
              </a:spcBef>
              <a:spcAft>
                <a:spcPts val="600"/>
              </a:spcAft>
              <a:buClr>
                <a:schemeClr val="accent3"/>
              </a:buClr>
              <a:buFont typeface="Arial Narrow" panose="020B0606020202030204" pitchFamily="34" charset="0"/>
              <a:buChar char="–"/>
              <a:defRPr sz="1800" kern="1200">
                <a:solidFill>
                  <a:schemeClr val="tx2"/>
                </a:solidFill>
                <a:latin typeface="+mj-lt"/>
                <a:ea typeface="+mn-ea"/>
                <a:cs typeface="+mn-cs"/>
              </a:defRPr>
            </a:lvl2pPr>
            <a:lvl3pPr marL="577850" indent="-173038" algn="l" defTabSz="914400" rtl="0" eaLnBrk="1" latinLnBrk="0" hangingPunct="1">
              <a:lnSpc>
                <a:spcPct val="90000"/>
              </a:lnSpc>
              <a:spcBef>
                <a:spcPts val="0"/>
              </a:spcBef>
              <a:spcAft>
                <a:spcPts val="600"/>
              </a:spcAft>
              <a:buClr>
                <a:schemeClr val="accent3"/>
              </a:buClr>
              <a:buFont typeface="Arial" panose="020B0604020202020204" pitchFamily="34" charset="0"/>
              <a:buChar char="•"/>
              <a:defRPr sz="1600" kern="1200">
                <a:solidFill>
                  <a:schemeClr val="tx2"/>
                </a:solidFill>
                <a:latin typeface="+mj-lt"/>
                <a:ea typeface="+mn-ea"/>
                <a:cs typeface="+mn-cs"/>
              </a:defRPr>
            </a:lvl3pPr>
            <a:lvl4pPr marL="741363" indent="-171450" algn="l" defTabSz="914400" rtl="0" eaLnBrk="1" latinLnBrk="0" hangingPunct="1">
              <a:lnSpc>
                <a:spcPct val="90000"/>
              </a:lnSpc>
              <a:spcBef>
                <a:spcPts val="0"/>
              </a:spcBef>
              <a:spcAft>
                <a:spcPts val="600"/>
              </a:spcAft>
              <a:buClr>
                <a:schemeClr val="accent3"/>
              </a:buClr>
              <a:buFont typeface="Arial Narrow" panose="020B0606020202030204" pitchFamily="34" charset="0"/>
              <a:buChar char="–"/>
              <a:defRPr sz="1600" kern="1200">
                <a:solidFill>
                  <a:schemeClr val="tx2"/>
                </a:solidFill>
                <a:latin typeface="+mj-lt"/>
                <a:ea typeface="+mn-ea"/>
                <a:cs typeface="+mn-cs"/>
              </a:defRPr>
            </a:lvl4pPr>
            <a:lvl5pPr marL="896938" indent="-138113" algn="l" defTabSz="914400" rtl="0" eaLnBrk="1" latinLnBrk="0" hangingPunct="1">
              <a:lnSpc>
                <a:spcPct val="90000"/>
              </a:lnSpc>
              <a:spcBef>
                <a:spcPts val="0"/>
              </a:spcBef>
              <a:spcAft>
                <a:spcPts val="600"/>
              </a:spcAft>
              <a:buClr>
                <a:schemeClr val="accent3"/>
              </a:buClr>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Clr>
                <a:srgbClr val="138996"/>
              </a:buClr>
            </a:pPr>
            <a:r>
              <a:rPr lang="cs-CZ" sz="1400" dirty="0">
                <a:solidFill>
                  <a:srgbClr val="292929"/>
                </a:solidFill>
              </a:rPr>
              <a:t>Mutace T790M   vede k rozvoji získané rezistence </a:t>
            </a:r>
          </a:p>
        </p:txBody>
      </p:sp>
      <p:sp>
        <p:nvSpPr>
          <p:cNvPr id="18" name="Content Placeholder 5"/>
          <p:cNvSpPr txBox="1">
            <a:spLocks/>
          </p:cNvSpPr>
          <p:nvPr/>
        </p:nvSpPr>
        <p:spPr>
          <a:xfrm>
            <a:off x="6036733" y="5311775"/>
            <a:ext cx="2819400" cy="916305"/>
          </a:xfrm>
          <a:prstGeom prst="rect">
            <a:avLst/>
          </a:prstGeom>
        </p:spPr>
        <p:txBody>
          <a:bodyPr vert="horz" lIns="0" tIns="0" rIns="0" bIns="0" rtlCol="0">
            <a:noAutofit/>
          </a:bodyPr>
          <a:lstStyle>
            <a:lvl1pPr marL="173038" indent="-173038" algn="l" defTabSz="914400" rtl="0" eaLnBrk="1" latinLnBrk="0" hangingPunct="1">
              <a:lnSpc>
                <a:spcPct val="90000"/>
              </a:lnSpc>
              <a:spcBef>
                <a:spcPts val="900"/>
              </a:spcBef>
              <a:spcAft>
                <a:spcPts val="600"/>
              </a:spcAft>
              <a:buClr>
                <a:schemeClr val="accent3"/>
              </a:buClr>
              <a:buFont typeface="Arial" panose="020B0604020202020204" pitchFamily="34" charset="0"/>
              <a:buChar char="•"/>
              <a:defRPr sz="2000" kern="1200">
                <a:solidFill>
                  <a:schemeClr val="tx2"/>
                </a:solidFill>
                <a:latin typeface="+mj-lt"/>
                <a:ea typeface="+mn-ea"/>
                <a:cs typeface="+mn-cs"/>
              </a:defRPr>
            </a:lvl1pPr>
            <a:lvl2pPr marL="361950" indent="-180975" algn="l" defTabSz="914400" rtl="0" eaLnBrk="1" latinLnBrk="0" hangingPunct="1">
              <a:lnSpc>
                <a:spcPct val="90000"/>
              </a:lnSpc>
              <a:spcBef>
                <a:spcPts val="0"/>
              </a:spcBef>
              <a:spcAft>
                <a:spcPts val="600"/>
              </a:spcAft>
              <a:buClr>
                <a:schemeClr val="accent3"/>
              </a:buClr>
              <a:buFont typeface="Arial Narrow" panose="020B0606020202030204" pitchFamily="34" charset="0"/>
              <a:buChar char="–"/>
              <a:defRPr sz="1800" kern="1200">
                <a:solidFill>
                  <a:schemeClr val="tx2"/>
                </a:solidFill>
                <a:latin typeface="+mj-lt"/>
                <a:ea typeface="+mn-ea"/>
                <a:cs typeface="+mn-cs"/>
              </a:defRPr>
            </a:lvl2pPr>
            <a:lvl3pPr marL="577850" indent="-173038" algn="l" defTabSz="914400" rtl="0" eaLnBrk="1" latinLnBrk="0" hangingPunct="1">
              <a:lnSpc>
                <a:spcPct val="90000"/>
              </a:lnSpc>
              <a:spcBef>
                <a:spcPts val="0"/>
              </a:spcBef>
              <a:spcAft>
                <a:spcPts val="600"/>
              </a:spcAft>
              <a:buClr>
                <a:schemeClr val="accent3"/>
              </a:buClr>
              <a:buFont typeface="Arial" panose="020B0604020202020204" pitchFamily="34" charset="0"/>
              <a:buChar char="•"/>
              <a:defRPr sz="1600" kern="1200">
                <a:solidFill>
                  <a:schemeClr val="tx2"/>
                </a:solidFill>
                <a:latin typeface="+mj-lt"/>
                <a:ea typeface="+mn-ea"/>
                <a:cs typeface="+mn-cs"/>
              </a:defRPr>
            </a:lvl3pPr>
            <a:lvl4pPr marL="741363" indent="-171450" algn="l" defTabSz="914400" rtl="0" eaLnBrk="1" latinLnBrk="0" hangingPunct="1">
              <a:lnSpc>
                <a:spcPct val="90000"/>
              </a:lnSpc>
              <a:spcBef>
                <a:spcPts val="0"/>
              </a:spcBef>
              <a:spcAft>
                <a:spcPts val="600"/>
              </a:spcAft>
              <a:buClr>
                <a:schemeClr val="accent3"/>
              </a:buClr>
              <a:buFont typeface="Arial Narrow" panose="020B0606020202030204" pitchFamily="34" charset="0"/>
              <a:buChar char="–"/>
              <a:defRPr sz="1600" kern="1200">
                <a:solidFill>
                  <a:schemeClr val="tx2"/>
                </a:solidFill>
                <a:latin typeface="+mj-lt"/>
                <a:ea typeface="+mn-ea"/>
                <a:cs typeface="+mn-cs"/>
              </a:defRPr>
            </a:lvl4pPr>
            <a:lvl5pPr marL="896938" indent="-138113" algn="l" defTabSz="914400" rtl="0" eaLnBrk="1" latinLnBrk="0" hangingPunct="1">
              <a:lnSpc>
                <a:spcPct val="90000"/>
              </a:lnSpc>
              <a:spcBef>
                <a:spcPts val="0"/>
              </a:spcBef>
              <a:spcAft>
                <a:spcPts val="600"/>
              </a:spcAft>
              <a:buClr>
                <a:schemeClr val="accent3"/>
              </a:buClr>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spcBef>
                <a:spcPts val="0"/>
              </a:spcBef>
              <a:spcAft>
                <a:spcPts val="0"/>
              </a:spcAft>
              <a:buClr>
                <a:srgbClr val="138996"/>
              </a:buClr>
            </a:pPr>
            <a:r>
              <a:rPr lang="cs-CZ" sz="1400" dirty="0">
                <a:solidFill>
                  <a:srgbClr val="292929"/>
                </a:solidFill>
              </a:rPr>
              <a:t>TAGRISSO inhibuje jak EGFR- senzitivní mutace, tak mutaci EGFR T790M, odpovědnou za rezistenci vůči TKI 1./2. generace</a:t>
            </a:r>
          </a:p>
        </p:txBody>
      </p:sp>
      <p:sp>
        <p:nvSpPr>
          <p:cNvPr id="21" name="TextBox 20"/>
          <p:cNvSpPr txBox="1"/>
          <p:nvPr/>
        </p:nvSpPr>
        <p:spPr>
          <a:xfrm>
            <a:off x="467742" y="6560411"/>
            <a:ext cx="8434388" cy="138499"/>
          </a:xfrm>
          <a:prstGeom prst="rect">
            <a:avLst/>
          </a:prstGeom>
          <a:noFill/>
        </p:spPr>
        <p:txBody>
          <a:bodyPr wrap="square" lIns="0" tIns="0" rIns="0" bIns="0" rtlCol="0" anchor="b">
            <a:spAutoFit/>
          </a:bodyPr>
          <a:lstStyle/>
          <a:p>
            <a:r>
              <a:rPr lang="cs-CZ" sz="900" dirty="0">
                <a:solidFill>
                  <a:srgbClr val="292929"/>
                </a:solidFill>
              </a:rPr>
              <a:t>SPC Tagrisso.</a:t>
            </a:r>
          </a:p>
        </p:txBody>
      </p:sp>
    </p:spTree>
    <p:extLst>
      <p:ext uri="{BB962C8B-B14F-4D97-AF65-F5344CB8AC3E}">
        <p14:creationId xmlns:p14="http://schemas.microsoft.com/office/powerpoint/2010/main" val="2443879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144" y="304603"/>
            <a:ext cx="8237537" cy="592667"/>
          </a:xfrm>
        </p:spPr>
        <p:txBody>
          <a:bodyPr/>
          <a:lstStyle/>
          <a:p>
            <a:pPr>
              <a:lnSpc>
                <a:spcPct val="100000"/>
              </a:lnSpc>
            </a:pPr>
            <a:r>
              <a:rPr lang="cs-CZ" dirty="0"/>
              <a:t>TAGRISSO</a:t>
            </a:r>
            <a:r>
              <a:rPr lang="cs-CZ" baseline="30000" dirty="0"/>
              <a:t>®</a:t>
            </a:r>
            <a:r>
              <a:rPr lang="cs-CZ" dirty="0"/>
              <a:t> (osimertinib): Léčebné indikace </a:t>
            </a:r>
          </a:p>
        </p:txBody>
      </p:sp>
      <p:sp>
        <p:nvSpPr>
          <p:cNvPr id="5" name="Content Placeholder 3"/>
          <p:cNvSpPr>
            <a:spLocks noGrp="1"/>
          </p:cNvSpPr>
          <p:nvPr>
            <p:ph idx="4294967295"/>
          </p:nvPr>
        </p:nvSpPr>
        <p:spPr>
          <a:xfrm>
            <a:off x="447144" y="2076450"/>
            <a:ext cx="3007255" cy="2783417"/>
          </a:xfrm>
        </p:spPr>
        <p:txBody>
          <a:bodyPr/>
          <a:lstStyle/>
          <a:p>
            <a:pPr marL="0" indent="0">
              <a:buNone/>
            </a:pPr>
            <a:r>
              <a:rPr lang="cs-CZ" sz="1800" b="1" dirty="0">
                <a:solidFill>
                  <a:schemeClr val="tx1"/>
                </a:solidFill>
              </a:rPr>
              <a:t>Indikace</a:t>
            </a:r>
            <a:endParaRPr lang="cs-CZ" sz="1600" b="1" dirty="0">
              <a:solidFill>
                <a:schemeClr val="tx1"/>
              </a:solidFill>
            </a:endParaRPr>
          </a:p>
          <a:p>
            <a:pPr marL="0" indent="0">
              <a:lnSpc>
                <a:spcPct val="120000"/>
              </a:lnSpc>
              <a:spcBef>
                <a:spcPts val="0"/>
              </a:spcBef>
              <a:spcAft>
                <a:spcPts val="0"/>
              </a:spcAft>
              <a:buNone/>
            </a:pPr>
            <a:r>
              <a:rPr lang="cs-CZ" sz="1600" dirty="0"/>
              <a:t>TAGRISSO je indikován k léčbě dospělých pacientů s lokálně pokročilým nebo metastazujícím nemalobuněčným karcinomem plic s prokázanou mutací T790M receptoru pro epidermální růstový faktor (EGFR).</a:t>
            </a:r>
          </a:p>
        </p:txBody>
      </p:sp>
      <p:sp>
        <p:nvSpPr>
          <p:cNvPr id="8" name="TextBox 7"/>
          <p:cNvSpPr txBox="1"/>
          <p:nvPr/>
        </p:nvSpPr>
        <p:spPr>
          <a:xfrm>
            <a:off x="755609" y="6626368"/>
            <a:ext cx="6195525" cy="138499"/>
          </a:xfrm>
          <a:prstGeom prst="rect">
            <a:avLst/>
          </a:prstGeom>
          <a:noFill/>
        </p:spPr>
        <p:txBody>
          <a:bodyPr wrap="square" lIns="0" tIns="0" rIns="0" bIns="0" rtlCol="0" anchor="b">
            <a:spAutoFit/>
          </a:bodyPr>
          <a:lstStyle/>
          <a:p>
            <a:pPr>
              <a:spcBef>
                <a:spcPct val="0"/>
              </a:spcBef>
            </a:pPr>
            <a:r>
              <a:rPr lang="cs-CZ" sz="900" dirty="0">
                <a:solidFill>
                  <a:srgbClr val="292929"/>
                </a:solidFill>
              </a:rPr>
              <a:t>SPC Tagrisso</a:t>
            </a:r>
            <a:endParaRPr lang="en-US" sz="900" dirty="0">
              <a:solidFill>
                <a:srgbClr val="292929"/>
              </a:solidFill>
            </a:endParaRPr>
          </a:p>
        </p:txBody>
      </p:sp>
      <p:sp>
        <p:nvSpPr>
          <p:cNvPr id="4" name="Slide Number Placeholder 3"/>
          <p:cNvSpPr>
            <a:spLocks noGrp="1"/>
          </p:cNvSpPr>
          <p:nvPr>
            <p:ph type="sldNum" sz="quarter" idx="12"/>
          </p:nvPr>
        </p:nvSpPr>
        <p:spPr/>
        <p:txBody>
          <a:bodyPr/>
          <a:lstStyle/>
          <a:p>
            <a:fld id="{5E1C433D-8363-43BC-82F4-06D05EDC9C3A}" type="slidenum">
              <a:rPr lang="en-US" smtClean="0">
                <a:solidFill>
                  <a:prstClr val="white"/>
                </a:solidFill>
              </a:rPr>
              <a:pPr/>
              <a:t>6</a:t>
            </a:fld>
            <a:endParaRPr lang="en-US" dirty="0">
              <a:solidFill>
                <a:prstClr val="white"/>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6142" y="1323328"/>
            <a:ext cx="5784783" cy="5150834"/>
          </a:xfrm>
          <a:prstGeom prst="rect">
            <a:avLst/>
          </a:prstGeom>
        </p:spPr>
      </p:pic>
      <p:sp>
        <p:nvSpPr>
          <p:cNvPr id="3" name="TextBox 2"/>
          <p:cNvSpPr txBox="1"/>
          <p:nvPr/>
        </p:nvSpPr>
        <p:spPr>
          <a:xfrm>
            <a:off x="4411134" y="1419098"/>
            <a:ext cx="4080932" cy="446276"/>
          </a:xfrm>
          <a:prstGeom prst="rect">
            <a:avLst/>
          </a:prstGeom>
          <a:solidFill>
            <a:schemeClr val="bg1"/>
          </a:solidFill>
        </p:spPr>
        <p:txBody>
          <a:bodyPr wrap="square" rtlCol="0">
            <a:spAutoFit/>
          </a:bodyPr>
          <a:lstStyle/>
          <a:p>
            <a:pPr algn="ctr"/>
            <a:r>
              <a:rPr lang="cs-CZ" sz="1100" b="1" dirty="0">
                <a:solidFill>
                  <a:srgbClr val="B4D7D7">
                    <a:lumMod val="50000"/>
                  </a:srgbClr>
                </a:solidFill>
              </a:rPr>
              <a:t>Obvyklý léčebný postup</a:t>
            </a:r>
          </a:p>
          <a:p>
            <a:pPr algn="ctr"/>
            <a:r>
              <a:rPr lang="cs-CZ" sz="1200" b="1" dirty="0">
                <a:solidFill>
                  <a:srgbClr val="800000"/>
                </a:solidFill>
              </a:rPr>
              <a:t>Lokálně pokročilý nebo metastazující EGFRm NSCLC</a:t>
            </a:r>
          </a:p>
        </p:txBody>
      </p:sp>
      <p:sp>
        <p:nvSpPr>
          <p:cNvPr id="6" name="TextBox 5"/>
          <p:cNvSpPr txBox="1"/>
          <p:nvPr/>
        </p:nvSpPr>
        <p:spPr>
          <a:xfrm>
            <a:off x="4690533" y="3221116"/>
            <a:ext cx="3522134" cy="430887"/>
          </a:xfrm>
          <a:prstGeom prst="rect">
            <a:avLst/>
          </a:prstGeom>
          <a:solidFill>
            <a:schemeClr val="bg1"/>
          </a:solidFill>
        </p:spPr>
        <p:txBody>
          <a:bodyPr wrap="square" rtlCol="0">
            <a:spAutoFit/>
          </a:bodyPr>
          <a:lstStyle/>
          <a:p>
            <a:pPr algn="ctr"/>
            <a:r>
              <a:rPr lang="cs-CZ" sz="1100" b="1" dirty="0">
                <a:solidFill>
                  <a:srgbClr val="800000"/>
                </a:solidFill>
              </a:rPr>
              <a:t>Vyšetření EGFR T790M mutace při progresi</a:t>
            </a:r>
          </a:p>
          <a:p>
            <a:pPr algn="ctr"/>
            <a:r>
              <a:rPr lang="cs-CZ" sz="1100" b="1" dirty="0">
                <a:solidFill>
                  <a:srgbClr val="800000"/>
                </a:solidFill>
              </a:rPr>
              <a:t>(v plasmě nebo v nádorové tkáni)</a:t>
            </a:r>
          </a:p>
        </p:txBody>
      </p:sp>
      <p:sp>
        <p:nvSpPr>
          <p:cNvPr id="9" name="TextBox 8"/>
          <p:cNvSpPr txBox="1"/>
          <p:nvPr/>
        </p:nvSpPr>
        <p:spPr>
          <a:xfrm>
            <a:off x="4724399" y="6197600"/>
            <a:ext cx="1514443" cy="276999"/>
          </a:xfrm>
          <a:prstGeom prst="rect">
            <a:avLst/>
          </a:prstGeom>
          <a:solidFill>
            <a:schemeClr val="bg1"/>
          </a:solidFill>
        </p:spPr>
        <p:txBody>
          <a:bodyPr wrap="square" rtlCol="0">
            <a:spAutoFit/>
          </a:bodyPr>
          <a:lstStyle/>
          <a:p>
            <a:pPr algn="ctr"/>
            <a:r>
              <a:rPr lang="cs-CZ" sz="1200" b="1" dirty="0">
                <a:solidFill>
                  <a:srgbClr val="660066"/>
                </a:solidFill>
              </a:rPr>
              <a:t>Alternativní léčba</a:t>
            </a:r>
          </a:p>
        </p:txBody>
      </p:sp>
      <p:sp>
        <p:nvSpPr>
          <p:cNvPr id="10" name="TextBox 9"/>
          <p:cNvSpPr txBox="1"/>
          <p:nvPr/>
        </p:nvSpPr>
        <p:spPr>
          <a:xfrm>
            <a:off x="5891855" y="2727239"/>
            <a:ext cx="430265" cy="215444"/>
          </a:xfrm>
          <a:prstGeom prst="rect">
            <a:avLst/>
          </a:prstGeom>
          <a:solidFill>
            <a:schemeClr val="bg1"/>
          </a:solidFill>
        </p:spPr>
        <p:txBody>
          <a:bodyPr wrap="square" rtlCol="0">
            <a:spAutoFit/>
          </a:bodyPr>
          <a:lstStyle/>
          <a:p>
            <a:endParaRPr lang="cs-CZ" sz="800" dirty="0">
              <a:solidFill>
                <a:srgbClr val="292929"/>
              </a:solidFill>
            </a:endParaRPr>
          </a:p>
        </p:txBody>
      </p:sp>
      <p:sp>
        <p:nvSpPr>
          <p:cNvPr id="11" name="Oval 10"/>
          <p:cNvSpPr/>
          <p:nvPr/>
        </p:nvSpPr>
        <p:spPr>
          <a:xfrm rot="21184119">
            <a:off x="8286604" y="5682605"/>
            <a:ext cx="129050" cy="10473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prstClr val="white"/>
              </a:solidFill>
            </a:endParaRPr>
          </a:p>
        </p:txBody>
      </p:sp>
      <p:sp>
        <p:nvSpPr>
          <p:cNvPr id="12" name="Rectangle 11"/>
          <p:cNvSpPr/>
          <p:nvPr/>
        </p:nvSpPr>
        <p:spPr>
          <a:xfrm>
            <a:off x="5570082" y="2232686"/>
            <a:ext cx="1796902" cy="58983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cs-CZ" sz="1200" dirty="0">
                <a:solidFill>
                  <a:srgbClr val="118492"/>
                </a:solidFill>
              </a:rPr>
              <a:t>gefitinib</a:t>
            </a:r>
          </a:p>
          <a:p>
            <a:pPr algn="ctr"/>
            <a:r>
              <a:rPr lang="cs-CZ" sz="1200" dirty="0">
                <a:solidFill>
                  <a:srgbClr val="118492"/>
                </a:solidFill>
              </a:rPr>
              <a:t>afatinib</a:t>
            </a:r>
          </a:p>
          <a:p>
            <a:pPr algn="ctr"/>
            <a:r>
              <a:rPr lang="cs-CZ" sz="1200" dirty="0">
                <a:solidFill>
                  <a:srgbClr val="118492"/>
                </a:solidFill>
              </a:rPr>
              <a:t>erlotinib</a:t>
            </a:r>
          </a:p>
        </p:txBody>
      </p:sp>
    </p:spTree>
    <p:extLst>
      <p:ext uri="{BB962C8B-B14F-4D97-AF65-F5344CB8AC3E}">
        <p14:creationId xmlns:p14="http://schemas.microsoft.com/office/powerpoint/2010/main" val="616440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Kazuistika </a:t>
            </a:r>
            <a:endParaRPr lang="cs-CZ" dirty="0">
              <a:solidFill>
                <a:schemeClr val="tx2"/>
              </a:solidFill>
            </a:endParaRPr>
          </a:p>
        </p:txBody>
      </p:sp>
      <p:sp>
        <p:nvSpPr>
          <p:cNvPr id="4" name="Shape 660"/>
          <p:cNvSpPr txBox="1"/>
          <p:nvPr/>
        </p:nvSpPr>
        <p:spPr>
          <a:xfrm>
            <a:off x="3995936" y="1406887"/>
            <a:ext cx="5328592" cy="434357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B0F0"/>
              </a:buClr>
              <a:buSzPct val="100000"/>
              <a:buFont typeface="Cambria"/>
              <a:buChar char="•"/>
            </a:pPr>
            <a:r>
              <a:rPr lang="cs-CZ" sz="2000" b="1" dirty="0">
                <a:solidFill>
                  <a:srgbClr val="7030A0"/>
                </a:solidFill>
                <a:latin typeface="Cambria"/>
                <a:ea typeface="Cambria"/>
                <a:cs typeface="Cambria"/>
                <a:sym typeface="Cambria"/>
              </a:rPr>
              <a:t>žena</a:t>
            </a:r>
            <a:r>
              <a:rPr lang="cs-CZ" sz="2000" b="1" i="0" u="none" strike="noStrike" cap="none" dirty="0">
                <a:solidFill>
                  <a:srgbClr val="7030A0"/>
                </a:solidFill>
                <a:latin typeface="Cambria"/>
                <a:ea typeface="Cambria"/>
                <a:cs typeface="Cambria"/>
                <a:sym typeface="Cambria"/>
              </a:rPr>
              <a:t>, 46 let</a:t>
            </a:r>
          </a:p>
          <a:p>
            <a:pPr marL="342900" marR="0" lvl="0" indent="-342900" algn="l" rtl="0">
              <a:spcBef>
                <a:spcPts val="0"/>
              </a:spcBef>
              <a:spcAft>
                <a:spcPts val="0"/>
              </a:spcAft>
              <a:buClr>
                <a:srgbClr val="00B0F0"/>
              </a:buClr>
              <a:buSzPct val="100000"/>
              <a:buFont typeface="Cambria"/>
              <a:buChar char="•"/>
            </a:pPr>
            <a:r>
              <a:rPr lang="cs-CZ" sz="2000" b="1" dirty="0">
                <a:latin typeface="Cambria"/>
                <a:ea typeface="Cambria"/>
                <a:cs typeface="Cambria"/>
                <a:sym typeface="Cambria"/>
              </a:rPr>
              <a:t>učitelka angličtiny</a:t>
            </a:r>
            <a:endParaRPr lang="cs-CZ" sz="2000" b="1" i="0" u="none" strike="noStrike" cap="none" dirty="0">
              <a:latin typeface="Cambria"/>
              <a:ea typeface="Cambria"/>
              <a:cs typeface="Cambria"/>
              <a:sym typeface="Cambria"/>
            </a:endParaRPr>
          </a:p>
          <a:p>
            <a:pPr marL="342900" indent="-342900">
              <a:buClr>
                <a:srgbClr val="00B0F0"/>
              </a:buClr>
              <a:buSzPct val="100000"/>
              <a:buFont typeface="Cambria"/>
              <a:buChar char="•"/>
            </a:pPr>
            <a:r>
              <a:rPr lang="cs-CZ" sz="2000" b="1" dirty="0">
                <a:solidFill>
                  <a:srgbClr val="7030A0"/>
                </a:solidFill>
                <a:latin typeface="Cambria"/>
                <a:ea typeface="Cambria"/>
                <a:cs typeface="Cambria"/>
                <a:sym typeface="Cambria"/>
              </a:rPr>
              <a:t>nikdy nekouřila, dosud </a:t>
            </a:r>
            <a:r>
              <a:rPr lang="cs-CZ" sz="2000" b="1" dirty="0" smtClean="0">
                <a:solidFill>
                  <a:srgbClr val="7030A0"/>
                </a:solidFill>
                <a:latin typeface="Cambria"/>
                <a:ea typeface="Cambria"/>
                <a:cs typeface="Cambria"/>
                <a:sym typeface="Cambria"/>
              </a:rPr>
              <a:t>zdravá</a:t>
            </a:r>
            <a:r>
              <a:rPr lang="cs-CZ" sz="2000" b="1" dirty="0">
                <a:solidFill>
                  <a:srgbClr val="7030A0"/>
                </a:solidFill>
                <a:latin typeface="Cambria"/>
                <a:ea typeface="Cambria"/>
                <a:cs typeface="Cambria"/>
                <a:sym typeface="Cambria"/>
              </a:rPr>
              <a:t>, PS1</a:t>
            </a:r>
          </a:p>
          <a:p>
            <a:pPr marL="342900" marR="0" lvl="0" indent="-342900" algn="l" rtl="0">
              <a:spcBef>
                <a:spcPts val="0"/>
              </a:spcBef>
              <a:spcAft>
                <a:spcPts val="0"/>
              </a:spcAft>
              <a:buClr>
                <a:srgbClr val="00B0F0"/>
              </a:buClr>
              <a:buSzPct val="100000"/>
              <a:buFont typeface="Cambria"/>
              <a:buChar char="•"/>
            </a:pPr>
            <a:r>
              <a:rPr lang="cs-CZ" sz="2000" b="1" i="0" u="none" strike="noStrike" cap="none" dirty="0">
                <a:latin typeface="Cambria"/>
                <a:ea typeface="Cambria"/>
                <a:cs typeface="Cambria"/>
                <a:sym typeface="Cambria"/>
              </a:rPr>
              <a:t>3/2016 dg. </a:t>
            </a:r>
            <a:r>
              <a:rPr lang="cs-CZ" sz="2000" b="1" dirty="0">
                <a:latin typeface="Cambria"/>
                <a:ea typeface="Cambria"/>
                <a:cs typeface="Cambria"/>
                <a:sym typeface="Cambria"/>
              </a:rPr>
              <a:t>nízce diferencovaný </a:t>
            </a:r>
            <a:r>
              <a:rPr lang="cs-CZ" sz="2000" b="1" i="0" u="none" strike="noStrike" cap="none" dirty="0">
                <a:latin typeface="Cambria"/>
                <a:ea typeface="Cambria"/>
                <a:cs typeface="Cambria"/>
                <a:sym typeface="Cambria"/>
              </a:rPr>
              <a:t>adenokarcinom horního laloku levé plíce, klin. st. IV s maligním pleurálním výpotkem a metastázami skeletu</a:t>
            </a:r>
          </a:p>
          <a:p>
            <a:pPr marL="342900" marR="0" lvl="0" indent="-342900" algn="l" rtl="0">
              <a:spcBef>
                <a:spcPts val="0"/>
              </a:spcBef>
              <a:spcAft>
                <a:spcPts val="0"/>
              </a:spcAft>
              <a:buClr>
                <a:srgbClr val="00B0F0"/>
              </a:buClr>
              <a:buSzPct val="100000"/>
              <a:buFont typeface="Cambria"/>
              <a:buChar char="•"/>
            </a:pPr>
            <a:r>
              <a:rPr lang="cs-CZ" sz="2000" b="1" i="0" u="none" strike="noStrike" cap="none" dirty="0">
                <a:solidFill>
                  <a:srgbClr val="7030A0"/>
                </a:solidFill>
                <a:latin typeface="Cambria"/>
                <a:ea typeface="Cambria"/>
                <a:cs typeface="Cambria"/>
                <a:sym typeface="Cambria"/>
              </a:rPr>
              <a:t>EGFR M+ </a:t>
            </a:r>
            <a:r>
              <a:rPr lang="cs-CZ" sz="2000" b="1" dirty="0">
                <a:solidFill>
                  <a:srgbClr val="7030A0"/>
                </a:solidFill>
                <a:latin typeface="Cambria"/>
                <a:ea typeface="Cambria"/>
                <a:cs typeface="Cambria"/>
                <a:sym typeface="Cambria"/>
              </a:rPr>
              <a:t>delece</a:t>
            </a:r>
            <a:r>
              <a:rPr lang="cs-CZ" sz="2000" b="1" i="0" u="none" strike="noStrike" cap="none" dirty="0">
                <a:solidFill>
                  <a:srgbClr val="7030A0"/>
                </a:solidFill>
                <a:latin typeface="Cambria"/>
                <a:ea typeface="Cambria"/>
                <a:cs typeface="Cambria"/>
                <a:sym typeface="Cambria"/>
              </a:rPr>
              <a:t> v exonu </a:t>
            </a:r>
            <a:r>
              <a:rPr lang="cs-CZ" sz="2000" b="1" dirty="0">
                <a:solidFill>
                  <a:srgbClr val="7030A0"/>
                </a:solidFill>
                <a:latin typeface="Cambria"/>
                <a:ea typeface="Cambria"/>
                <a:cs typeface="Cambria"/>
                <a:sym typeface="Cambria"/>
              </a:rPr>
              <a:t>19</a:t>
            </a:r>
            <a:endParaRPr lang="cs-CZ" sz="2000" b="1" i="0" u="none" strike="noStrike" cap="none" dirty="0">
              <a:solidFill>
                <a:srgbClr val="7030A0"/>
              </a:solidFill>
              <a:latin typeface="Cambria"/>
              <a:ea typeface="Cambria"/>
              <a:cs typeface="Cambria"/>
              <a:sym typeface="Cambria"/>
            </a:endParaRPr>
          </a:p>
          <a:p>
            <a:pPr marL="342900" marR="0" lvl="0" indent="-342900" algn="l" rtl="0">
              <a:spcBef>
                <a:spcPts val="0"/>
              </a:spcBef>
              <a:spcAft>
                <a:spcPts val="0"/>
              </a:spcAft>
              <a:buClr>
                <a:srgbClr val="00B0F0"/>
              </a:buClr>
              <a:buSzPct val="100000"/>
              <a:buFont typeface="Cambria"/>
              <a:buChar char="•"/>
            </a:pPr>
            <a:r>
              <a:rPr lang="cs-CZ" sz="2000" b="1" dirty="0">
                <a:latin typeface="Cambria"/>
                <a:ea typeface="Cambria"/>
                <a:cs typeface="Cambria"/>
                <a:sym typeface="Cambria"/>
              </a:rPr>
              <a:t>symptomy: bolesti, dušnost, </a:t>
            </a:r>
          </a:p>
          <a:p>
            <a:pPr marL="342900" marR="0" lvl="0" indent="-342900" algn="l" rtl="0">
              <a:spcBef>
                <a:spcPts val="0"/>
              </a:spcBef>
              <a:spcAft>
                <a:spcPts val="0"/>
              </a:spcAft>
              <a:buClr>
                <a:srgbClr val="00B0F0"/>
              </a:buClr>
              <a:buSzPct val="100000"/>
              <a:buFont typeface="Cambria"/>
              <a:buChar char="•"/>
            </a:pPr>
            <a:r>
              <a:rPr lang="cs-CZ" sz="2000" b="1" dirty="0">
                <a:solidFill>
                  <a:srgbClr val="7030A0"/>
                </a:solidFill>
                <a:latin typeface="Cambria"/>
                <a:ea typeface="Cambria"/>
                <a:cs typeface="Cambria"/>
                <a:sym typeface="Cambria"/>
              </a:rPr>
              <a:t>v dubnu 2016 dochází k patologické </a:t>
            </a:r>
            <a:r>
              <a:rPr lang="cs-CZ" sz="2000" b="1" dirty="0" err="1">
                <a:solidFill>
                  <a:srgbClr val="7030A0"/>
                </a:solidFill>
                <a:latin typeface="Cambria"/>
                <a:ea typeface="Cambria"/>
                <a:cs typeface="Cambria"/>
                <a:sym typeface="Cambria"/>
              </a:rPr>
              <a:t>subkapitální</a:t>
            </a:r>
            <a:r>
              <a:rPr lang="cs-CZ" sz="2000" b="1" dirty="0">
                <a:solidFill>
                  <a:srgbClr val="7030A0"/>
                </a:solidFill>
                <a:latin typeface="Cambria"/>
                <a:ea typeface="Cambria"/>
                <a:cs typeface="Cambria"/>
                <a:sym typeface="Cambria"/>
              </a:rPr>
              <a:t> fraktuře stehenní kosti vlevo, která byla řešena totální endoprotézou</a:t>
            </a:r>
          </a:p>
          <a:p>
            <a:pPr marL="342900" marR="0" lvl="0" indent="-342900" algn="l" rtl="0">
              <a:spcBef>
                <a:spcPts val="0"/>
              </a:spcBef>
              <a:spcAft>
                <a:spcPts val="0"/>
              </a:spcAft>
              <a:buClr>
                <a:srgbClr val="00B0F0"/>
              </a:buClr>
              <a:buSzPct val="100000"/>
              <a:buFont typeface="Cambria"/>
              <a:buChar char="•"/>
            </a:pPr>
            <a:r>
              <a:rPr lang="cs-CZ" sz="2000" b="1" dirty="0">
                <a:latin typeface="Cambria"/>
                <a:ea typeface="Cambria"/>
                <a:cs typeface="Cambria"/>
                <a:sym typeface="Cambria"/>
              </a:rPr>
              <a:t>ECOG – PS 1-2</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06887"/>
            <a:ext cx="3300109" cy="3522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VÃ½sledek obrÃ¡zku pro metastasis proximal femur">
            <a:extLst>
              <a:ext uri="{FF2B5EF4-FFF2-40B4-BE49-F238E27FC236}">
                <a16:creationId xmlns:a16="http://schemas.microsoft.com/office/drawing/2014/main" id="{4ED271A6-F62E-45EA-9C99-23D86D091F4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441" y="5303853"/>
            <a:ext cx="1631102" cy="1279509"/>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2">
            <a:extLst>
              <a:ext uri="{FF2B5EF4-FFF2-40B4-BE49-F238E27FC236}">
                <a16:creationId xmlns:a16="http://schemas.microsoft.com/office/drawing/2014/main" id="{F4E80078-D30F-4738-9138-7E8A98D658D0}"/>
              </a:ext>
            </a:extLst>
          </p:cNvPr>
          <p:cNvPicPr>
            <a:picLocks noChangeAspect="1"/>
          </p:cNvPicPr>
          <p:nvPr/>
        </p:nvPicPr>
        <p:blipFill>
          <a:blip r:embed="rId5"/>
          <a:stretch>
            <a:fillRect/>
          </a:stretch>
        </p:blipFill>
        <p:spPr>
          <a:xfrm>
            <a:off x="2127658" y="5303853"/>
            <a:ext cx="819176" cy="1279510"/>
          </a:xfrm>
          <a:prstGeom prst="rect">
            <a:avLst/>
          </a:prstGeom>
        </p:spPr>
      </p:pic>
      <p:pic>
        <p:nvPicPr>
          <p:cNvPr id="1028" name="Picture 4" descr="VÃ½sledek obrÃ¡zku pro francouzskÃ© berle">
            <a:extLst>
              <a:ext uri="{FF2B5EF4-FFF2-40B4-BE49-F238E27FC236}">
                <a16:creationId xmlns:a16="http://schemas.microsoft.com/office/drawing/2014/main" id="{2CA33C49-1790-4C3A-BFE8-32B24A7ADC7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46834" y="5084890"/>
            <a:ext cx="1049102" cy="170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095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1"/>
            <p:extLst>
              <p:ext uri="{D42A27DB-BD31-4B8C-83A1-F6EECF244321}">
                <p14:modId xmlns:p14="http://schemas.microsoft.com/office/powerpoint/2010/main" val="3646574429"/>
              </p:ext>
            </p:extLst>
          </p:nvPr>
        </p:nvGraphicFramePr>
        <p:xfrm>
          <a:off x="1993323" y="-74427"/>
          <a:ext cx="5157353" cy="2984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Nadpis 4"/>
          <p:cNvSpPr>
            <a:spLocks noGrp="1"/>
          </p:cNvSpPr>
          <p:nvPr>
            <p:ph type="title"/>
          </p:nvPr>
        </p:nvSpPr>
        <p:spPr/>
        <p:txBody>
          <a:bodyPr>
            <a:normAutofit fontScale="90000"/>
          </a:bodyPr>
          <a:lstStyle/>
          <a:p>
            <a:r>
              <a:rPr lang="cs-CZ" dirty="0"/>
              <a:t>Zahájení léčby </a:t>
            </a:r>
            <a:r>
              <a:rPr lang="cs-CZ" dirty="0" err="1"/>
              <a:t>afatinibem</a:t>
            </a:r>
            <a:r>
              <a:rPr lang="cs-CZ" dirty="0"/>
              <a:t> a </a:t>
            </a:r>
            <a:r>
              <a:rPr lang="cs-CZ" dirty="0" err="1"/>
              <a:t>denosumabem</a:t>
            </a:r>
            <a:endParaRPr lang="cs-CZ" dirty="0"/>
          </a:p>
        </p:txBody>
      </p:sp>
      <p:pic>
        <p:nvPicPr>
          <p:cNvPr id="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612" y="2636913"/>
            <a:ext cx="4536329"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Obrázek 10">
            <a:extLst>
              <a:ext uri="{FF2B5EF4-FFF2-40B4-BE49-F238E27FC236}">
                <a16:creationId xmlns:a16="http://schemas.microsoft.com/office/drawing/2014/main" id="{D0BDAD62-B0A5-45C9-A352-D9889DA1F7D6}"/>
              </a:ext>
            </a:extLst>
          </p:cNvPr>
          <p:cNvPicPr>
            <a:picLocks noChangeAspect="1"/>
          </p:cNvPicPr>
          <p:nvPr/>
        </p:nvPicPr>
        <p:blipFill>
          <a:blip r:embed="rId9"/>
          <a:stretch>
            <a:fillRect/>
          </a:stretch>
        </p:blipFill>
        <p:spPr>
          <a:xfrm>
            <a:off x="4782522" y="2631435"/>
            <a:ext cx="4287371" cy="3029814"/>
          </a:xfrm>
          <a:prstGeom prst="rect">
            <a:avLst/>
          </a:prstGeom>
        </p:spPr>
      </p:pic>
    </p:spTree>
    <p:extLst>
      <p:ext uri="{BB962C8B-B14F-4D97-AF65-F5344CB8AC3E}">
        <p14:creationId xmlns:p14="http://schemas.microsoft.com/office/powerpoint/2010/main" val="3981976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Průkaz rezistentní mutace</a:t>
            </a:r>
          </a:p>
        </p:txBody>
      </p:sp>
      <p:sp>
        <p:nvSpPr>
          <p:cNvPr id="3" name="Zástupný symbol pro obsah 2"/>
          <p:cNvSpPr>
            <a:spLocks noGrp="1"/>
          </p:cNvSpPr>
          <p:nvPr>
            <p:ph sz="half" idx="1"/>
          </p:nvPr>
        </p:nvSpPr>
        <p:spPr/>
        <p:txBody>
          <a:bodyPr>
            <a:normAutofit/>
          </a:bodyPr>
          <a:lstStyle/>
          <a:p>
            <a:r>
              <a:rPr lang="cs-CZ" dirty="0"/>
              <a:t>7/2017 klinické </a:t>
            </a:r>
            <a:r>
              <a:rPr lang="cs-CZ" dirty="0" smtClean="0"/>
              <a:t>zhoršení </a:t>
            </a:r>
            <a:r>
              <a:rPr lang="cs-CZ" dirty="0"/>
              <a:t>stavu, pleurální bolest, zjištěn pleurální výpotek vlevo</a:t>
            </a:r>
          </a:p>
          <a:p>
            <a:endParaRPr lang="cs-CZ" dirty="0">
              <a:solidFill>
                <a:srgbClr val="7030A0"/>
              </a:solidFill>
            </a:endParaRPr>
          </a:p>
          <a:p>
            <a:r>
              <a:rPr lang="cs-CZ" dirty="0">
                <a:solidFill>
                  <a:srgbClr val="7030A0"/>
                </a:solidFill>
              </a:rPr>
              <a:t>provedena probatorní punkce pleurálního výpotku z níž prokázána mutace T790M</a:t>
            </a:r>
          </a:p>
        </p:txBody>
      </p:sp>
      <p:pic>
        <p:nvPicPr>
          <p:cNvPr id="6" name="Picture 1"/>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1772816"/>
            <a:ext cx="3142047" cy="1833067"/>
          </a:xfrm>
          <a:prstGeom prst="rect">
            <a:avLst/>
          </a:prstGeom>
          <a:ln>
            <a:noFill/>
          </a:ln>
          <a:effectLst>
            <a:outerShdw blurRad="292100" dist="139700" dir="2700000" algn="tl" rotWithShape="0">
              <a:srgbClr val="333333">
                <a:alpha val="65000"/>
              </a:srgbClr>
            </a:outerShdw>
          </a:effectLst>
          <a:extLst/>
        </p:spPr>
      </p:pic>
      <p:pic>
        <p:nvPicPr>
          <p:cNvPr id="7"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4077072"/>
            <a:ext cx="3178878" cy="1933320"/>
          </a:xfrm>
          <a:prstGeom prst="rect">
            <a:avLst/>
          </a:prstGeom>
          <a:ln>
            <a:noFill/>
          </a:ln>
          <a:effectLst>
            <a:outerShdw blurRad="292100" dist="139700" dir="2700000" algn="tl" rotWithShape="0">
              <a:srgbClr val="333333">
                <a:alpha val="65000"/>
              </a:srgbClr>
            </a:outerShdw>
          </a:effectLst>
          <a:extLst/>
        </p:spPr>
      </p:pic>
      <p:sp>
        <p:nvSpPr>
          <p:cNvPr id="8" name="Rectangle 7"/>
          <p:cNvSpPr/>
          <p:nvPr/>
        </p:nvSpPr>
        <p:spPr>
          <a:xfrm>
            <a:off x="7524328" y="3298106"/>
            <a:ext cx="760144" cy="307777"/>
          </a:xfrm>
          <a:prstGeom prst="rect">
            <a:avLst/>
          </a:prstGeom>
        </p:spPr>
        <p:txBody>
          <a:bodyPr wrap="none">
            <a:spAutoFit/>
          </a:bodyPr>
          <a:lstStyle/>
          <a:p>
            <a:pPr>
              <a:defRPr/>
            </a:pPr>
            <a:r>
              <a:rPr lang="en-GB" sz="1400" dirty="0" err="1">
                <a:solidFill>
                  <a:schemeClr val="bg1"/>
                </a:solidFill>
                <a:effectLst>
                  <a:outerShdw blurRad="38100" dist="38100" dir="2700000" algn="tl">
                    <a:srgbClr val="000000">
                      <a:alpha val="43137"/>
                    </a:srgbClr>
                  </a:outerShdw>
                </a:effectLst>
                <a:latin typeface="Century Gothic" panose="020B0502020202020204" pitchFamily="34" charset="0"/>
              </a:rPr>
              <a:t>ctDNA</a:t>
            </a:r>
            <a:endParaRPr lang="en-GB" sz="1400"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pic>
        <p:nvPicPr>
          <p:cNvPr id="9" name="Picture 3">
            <a:extLst>
              <a:ext uri="{FF2B5EF4-FFF2-40B4-BE49-F238E27FC236}">
                <a16:creationId xmlns:a16="http://schemas.microsoft.com/office/drawing/2014/main" id="{48F73604-195B-4FF0-84FD-CD8AB9FBF2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1" y="1417638"/>
            <a:ext cx="3142047" cy="2188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2213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randed Template">
  <a:themeElements>
    <a:clrScheme name="Custom 107">
      <a:dk1>
        <a:srgbClr val="292929"/>
      </a:dk1>
      <a:lt1>
        <a:sysClr val="window" lastClr="FFFFFF"/>
      </a:lt1>
      <a:dk2>
        <a:srgbClr val="292929"/>
      </a:dk2>
      <a:lt2>
        <a:srgbClr val="FFFFFF"/>
      </a:lt2>
      <a:accent1>
        <a:srgbClr val="5C305F"/>
      </a:accent1>
      <a:accent2>
        <a:srgbClr val="CFDB03"/>
      </a:accent2>
      <a:accent3>
        <a:srgbClr val="138996"/>
      </a:accent3>
      <a:accent4>
        <a:srgbClr val="573B71"/>
      </a:accent4>
      <a:accent5>
        <a:srgbClr val="E8ED9C"/>
      </a:accent5>
      <a:accent6>
        <a:srgbClr val="B4D7D7"/>
      </a:accent6>
      <a:hlink>
        <a:srgbClr val="5C305F"/>
      </a:hlink>
      <a:folHlink>
        <a:srgbClr val="5C305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2842</Words>
  <Application>Microsoft Office PowerPoint</Application>
  <PresentationFormat>Předvádění na obrazovce (4:3)</PresentationFormat>
  <Paragraphs>281</Paragraphs>
  <Slides>28</Slides>
  <Notes>16</Notes>
  <HiddenSlides>0</HiddenSlides>
  <MMClips>0</MMClips>
  <ScaleCrop>false</ScaleCrop>
  <HeadingPairs>
    <vt:vector size="6" baseType="variant">
      <vt:variant>
        <vt:lpstr>Použitá písma</vt:lpstr>
      </vt:variant>
      <vt:variant>
        <vt:i4>10</vt:i4>
      </vt:variant>
      <vt:variant>
        <vt:lpstr>Motiv</vt:lpstr>
      </vt:variant>
      <vt:variant>
        <vt:i4>2</vt:i4>
      </vt:variant>
      <vt:variant>
        <vt:lpstr>Nadpisy snímků</vt:lpstr>
      </vt:variant>
      <vt:variant>
        <vt:i4>28</vt:i4>
      </vt:variant>
    </vt:vector>
  </HeadingPairs>
  <TitlesOfParts>
    <vt:vector size="40" baseType="lpstr">
      <vt:lpstr>MS PGothic</vt:lpstr>
      <vt:lpstr>Arial</vt:lpstr>
      <vt:lpstr>Arial</vt:lpstr>
      <vt:lpstr>Arial Narrow</vt:lpstr>
      <vt:lpstr>Calibri</vt:lpstr>
      <vt:lpstr>Cambria</vt:lpstr>
      <vt:lpstr>Century Gothic</vt:lpstr>
      <vt:lpstr>Times New Roman</vt:lpstr>
      <vt:lpstr>Wingdings</vt:lpstr>
      <vt:lpstr>Wingdings 2</vt:lpstr>
      <vt:lpstr>Motiv systému Office</vt:lpstr>
      <vt:lpstr>Branded Template</vt:lpstr>
      <vt:lpstr>Kazuistika paní učitelky</vt:lpstr>
      <vt:lpstr>Klasifikace NSCLC se vyvíjí směrem od histologické k molekulární subtypizaci nádoru</vt:lpstr>
      <vt:lpstr>Rezistence v důsledku získané mutace je nejčastější příčinou progrese onemocnění 1</vt:lpstr>
      <vt:lpstr>Mutace EGFR T790M patří k nejčastějším příčinám získané rezistence vůči léčbě EGFR TKI</vt:lpstr>
      <vt:lpstr>Získaná rezistence vůči léčbě EGFR TKI</vt:lpstr>
      <vt:lpstr>TAGRISSO® (osimertinib): Léčebné indikace </vt:lpstr>
      <vt:lpstr>Kazuistika </vt:lpstr>
      <vt:lpstr>Zahájení léčby afatinibem a denosumabem</vt:lpstr>
      <vt:lpstr>Průkaz rezistentní mutace</vt:lpstr>
      <vt:lpstr>Cílená léčba osimertinibem</vt:lpstr>
      <vt:lpstr>Cílená léčba osimertinibem - Tagrisso®</vt:lpstr>
      <vt:lpstr>Závěr</vt:lpstr>
      <vt:lpstr>Kazuistika vietnamské dívky</vt:lpstr>
      <vt:lpstr>Klinické a zobrazovací vyšetření </vt:lpstr>
      <vt:lpstr>Návrh dalšího vyšetření?</vt:lpstr>
      <vt:lpstr>Spirometrie</vt:lpstr>
      <vt:lpstr>Hospitalizace</vt:lpstr>
      <vt:lpstr>CT hrudníku vstupní</vt:lpstr>
      <vt:lpstr>Diferenciální diagnostika?</vt:lpstr>
      <vt:lpstr>B- lymfom</vt:lpstr>
      <vt:lpstr>Intrapulmonární teratom</vt:lpstr>
      <vt:lpstr>Plicní karcinoidy</vt:lpstr>
      <vt:lpstr>Histologie</vt:lpstr>
      <vt:lpstr>Mukoepidermoidní karcinom</vt:lpstr>
      <vt:lpstr>CT regrese po chemoradioterapii</vt:lpstr>
      <vt:lpstr>Spirometrie před a po léčbě</vt:lpstr>
      <vt:lpstr>Průběh onemocnění</vt:lpstr>
      <vt:lpstr>Závěr</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
  <cp:lastModifiedBy/>
  <cp:revision>105</cp:revision>
  <dcterms:created xsi:type="dcterms:W3CDTF">2017-01-04T08:07:17Z</dcterms:created>
  <dcterms:modified xsi:type="dcterms:W3CDTF">2020-05-07T08:51:32Z</dcterms:modified>
</cp:coreProperties>
</file>