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716" r:id="rId3"/>
    <p:sldId id="257" r:id="rId4"/>
    <p:sldId id="719" r:id="rId5"/>
    <p:sldId id="755" r:id="rId6"/>
    <p:sldId id="756" r:id="rId7"/>
    <p:sldId id="258" r:id="rId8"/>
    <p:sldId id="717" r:id="rId9"/>
    <p:sldId id="709" r:id="rId10"/>
    <p:sldId id="718" r:id="rId11"/>
    <p:sldId id="673" r:id="rId12"/>
    <p:sldId id="259" r:id="rId13"/>
    <p:sldId id="728" r:id="rId14"/>
    <p:sldId id="702" r:id="rId15"/>
    <p:sldId id="752" r:id="rId16"/>
    <p:sldId id="672" r:id="rId17"/>
    <p:sldId id="668" r:id="rId18"/>
    <p:sldId id="748" r:id="rId19"/>
    <p:sldId id="708" r:id="rId20"/>
    <p:sldId id="260" r:id="rId21"/>
    <p:sldId id="261" r:id="rId22"/>
    <p:sldId id="661" r:id="rId23"/>
    <p:sldId id="730" r:id="rId24"/>
    <p:sldId id="605" r:id="rId25"/>
    <p:sldId id="612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6A6EE-CBBD-44A4-B18F-50EFE5D1B7C4}" v="94" dt="2020-04-08T09:50:16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93E2F-164F-406B-B7CF-C035E7E1F304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4175C-40D0-4861-B616-D4B26D155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40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8E367BB5-E80C-4269-9525-D263592ECF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ADBAC13-6FF4-40E6-B91C-5F2B08C08890}" type="slidenum">
              <a:rPr lang="cs-CZ" altLang="cs-CZ" sz="1200" b="0">
                <a:latin typeface="Arial" panose="020B0604020202020204" pitchFamily="34" charset="0"/>
              </a:rPr>
              <a:pPr algn="r" eaLnBrk="1" hangingPunct="1"/>
              <a:t>5</a:t>
            </a:fld>
            <a:endParaRPr lang="cs-CZ" altLang="cs-CZ" sz="1200" b="0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D0678D4-C19E-4A6B-B818-CCB3E1807F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F7518700-7C46-431D-AE62-11AA20092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450BC148-6E31-472D-A17A-FEAB3BA477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40B424-F9D0-4704-9539-FFBD134C5FB2}" type="slidenum">
              <a:rPr lang="cs-CZ" altLang="cs-CZ" b="0">
                <a:latin typeface="Arial" panose="020B0604020202020204" pitchFamily="34" charset="0"/>
              </a:rPr>
              <a:pPr eaLnBrk="1" hangingPunct="1"/>
              <a:t>6</a:t>
            </a:fld>
            <a:endParaRPr lang="cs-CZ" altLang="cs-CZ" b="0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F72572D-1088-4D0D-9D3A-D1148842D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1FD8598-7842-414C-AEE8-796AB370E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7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175C-40D0-4861-B616-D4B26D155C0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00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FAA01C88-43FD-449D-9917-150BD9E15D1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935C719-45D8-40D0-8677-75EC586B91E3}" type="slidenum">
              <a:rPr lang="cs-CZ" altLang="cs-CZ" sz="1200" b="0">
                <a:latin typeface="Arial" panose="020B0604020202020204" pitchFamily="34" charset="0"/>
              </a:rPr>
              <a:pPr algn="r" eaLnBrk="1" hangingPunct="1"/>
              <a:t>23</a:t>
            </a:fld>
            <a:endParaRPr lang="cs-CZ" altLang="cs-CZ" sz="1200" b="0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2DF38DD5-325C-4DA6-A01B-D07D8F107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2EC3516-A1D7-4CFA-96C6-2AB393AA8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9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DBDF1BA-5357-4622-BC87-E67D449A87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11C1002-1D7C-4E7F-AC7A-75A841B57805}" type="slidenum">
              <a:rPr lang="cs-CZ" altLang="cs-CZ" sz="1200" b="0">
                <a:latin typeface="Arial" panose="020B0604020202020204" pitchFamily="34" charset="0"/>
              </a:rPr>
              <a:pPr algn="r" eaLnBrk="1" hangingPunct="1"/>
              <a:t>24</a:t>
            </a:fld>
            <a:endParaRPr lang="cs-CZ" altLang="cs-CZ" sz="1200" b="0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8CF784C-5259-4868-ABB4-8741675A7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55AA2C1-42BA-44B1-81B0-3A4ABCA31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17D4B29A-0735-4690-A5E6-B0CF5E0899E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73E6487-AF87-4849-9E66-6E50E2E06D54}" type="slidenum">
              <a:rPr lang="cs-CZ" altLang="cs-CZ" sz="1200" b="0">
                <a:latin typeface="Arial" panose="020B0604020202020204" pitchFamily="34" charset="0"/>
              </a:rPr>
              <a:pPr algn="r" eaLnBrk="1" hangingPunct="1"/>
              <a:t>25</a:t>
            </a:fld>
            <a:endParaRPr lang="cs-CZ" altLang="cs-CZ" sz="1200" b="0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51A70EA-FB62-49DA-8D90-B11BBF20A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00DE9348-34B8-4D2A-BBE3-E53079F3F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BED42-EC22-45D3-8CEB-990A744DE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9A2DE5-8E34-4DB9-96C0-AF5BFD55D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AAF69D-4D46-41A0-86FA-7F691C66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610678-229C-4177-943F-CD07759A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70FFA1-3797-4753-8DCB-D5BA7726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26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BDF8D-7D2D-4F76-AAE9-F4406E119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29930B-BB2E-404A-A2AC-BC96CB0F2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B97EB2-3678-4303-A811-D71943E8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913221-85C8-4C71-8CD9-16C90527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FDCC44-74C7-45A2-9518-16EC4A53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92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DA0DA4-F0FC-42E6-A788-A1B24FED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953DC9-82F5-47A1-A8C9-79624FB22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AE62E2-34DB-48BC-864F-E8DDF173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D2078F-EF73-48D8-B141-24A2A0BDE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4E9FE1-3881-4AEB-B3B6-06674986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6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6966A-2D20-4AA1-963C-566CA06D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6DD90-EA6D-4108-8B17-D1E0D0A56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3D763F-9D5F-419B-923F-3E162148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3508C7-D8B1-4145-A292-E7E41C6A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AC57AE-DA8C-4A77-AFEC-233BF3FF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74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E687C-AFE1-4760-85B4-810CA2DE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98A0E0-DBDB-45E9-A1E6-7E983368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506D6C-B9F5-49D5-8D78-9F996BC9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8D1082-D06B-4F80-9E39-40A867ED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E6F4E8-8E4A-4087-AAA1-8C3BEFD6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62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99BF9-43D0-4D01-88D8-80CA5CE0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249634-C71A-4279-8C1C-F3ACA6E9F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89F96A-843A-4291-A111-145DCB67C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4FCD48-B6B8-4FC9-9342-CE3DD540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426604-102A-4333-B8DD-93F8CBBC2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84D6B2-5465-421B-A246-8D11349A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76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EE713-53E7-4F9C-806D-041D4F52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AF303E-3776-4D4E-B127-1286DEC11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399D8C-834A-45EC-8A94-EA5C7C3A4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DA6C24-FBFA-4217-9C48-E2A91846F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13244B5-E879-45D4-AD5B-5D5BAA705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FCB7916-5F08-48E1-A869-83B141C8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EEE2767-104A-40E7-83E0-ACFB5DE5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765346E-FF7F-46F0-B7DB-A79846E1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80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D9393-6BAA-40D2-9DB9-C0EC7709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419E8F-5503-4A76-8DCC-DCA24CBE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9BDCF5-AFAB-45ED-951E-ED6B9894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D53176-05B5-4693-A6A4-5B6DA62E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F818F15-72BD-4C7B-801E-A8A6368C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85E4AC-B45A-46C4-8772-E25A38B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24A442-7B7C-448C-8054-2D84195A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40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EFFC8-77C1-4C36-98B3-EEEB6DE3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424D9E-58F6-4CD0-A767-610B2C29E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DEE3FB2-3951-44C3-8A95-989015751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3A4471-AE0D-40B1-AA97-C1F6D3F8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652D2A-6C4A-4E12-BA17-8543B8839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A9033D-8096-41E6-B5C5-D4F2C1B4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48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B4A39-4E27-4E63-93B1-DDBDECFF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054836-9E5E-48E0-96A8-EA4A958BD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769382-BC42-4D3E-8C52-14F06B35E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8C176C-7DBD-40BA-9768-7E37FFBD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4D1419-E646-453D-BD13-FAC654C8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518B76-056B-4D51-85BA-3F446E1D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63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32B952A-B76C-4767-9B2A-3817116E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ED20A8-9628-4A72-A2F8-F00333296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ACBC26-67E9-4880-A7E8-FCBEA5B8F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FE493-44E7-42E9-A17A-DC3F3CD1A1BD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CAD38F-AA9A-4D39-9A4A-5D53EFC23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C2C741-3AEA-4FE7-9507-156720BEB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7DFFB-9537-4640-8A98-66C4F34696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07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7B079-6334-4118-A1E0-A0AA854859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Obstrukční spánková apnoe</a:t>
            </a:r>
            <a:br>
              <a:rPr lang="cs-CZ" dirty="0"/>
            </a:br>
            <a:r>
              <a:rPr lang="cs-CZ" b="1" dirty="0"/>
              <a:t>(OSA)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7499F88-92FF-479B-B9EA-13DF4BCEC631}"/>
              </a:ext>
            </a:extLst>
          </p:cNvPr>
          <p:cNvSpPr txBox="1"/>
          <p:nvPr/>
        </p:nvSpPr>
        <p:spPr>
          <a:xfrm>
            <a:off x="8928100" y="6172200"/>
            <a:ext cx="31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P. Turčáni, KNPT, FN Brno, 2020 </a:t>
            </a:r>
          </a:p>
        </p:txBody>
      </p:sp>
    </p:spTree>
    <p:extLst>
      <p:ext uri="{BB962C8B-B14F-4D97-AF65-F5344CB8AC3E}">
        <p14:creationId xmlns:p14="http://schemas.microsoft.com/office/powerpoint/2010/main" val="1561438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20137-8B80-4615-AB8A-6023958A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Patologické konsekvence OSA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DEBE7-279A-4614-AE79-2B217CE5E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/>
              <a:t>Hypertenze</a:t>
            </a:r>
          </a:p>
          <a:p>
            <a:r>
              <a:rPr lang="cs-CZ" altLang="cs-CZ" dirty="0"/>
              <a:t>Srdeční selhání</a:t>
            </a:r>
          </a:p>
          <a:p>
            <a:r>
              <a:rPr lang="cs-CZ" altLang="cs-CZ" dirty="0"/>
              <a:t>Infarkt myokardu</a:t>
            </a:r>
          </a:p>
          <a:p>
            <a:r>
              <a:rPr lang="cs-CZ" altLang="cs-CZ" dirty="0"/>
              <a:t>Srdeční arytmie</a:t>
            </a:r>
          </a:p>
          <a:p>
            <a:r>
              <a:rPr lang="cs-CZ" altLang="cs-CZ" dirty="0"/>
              <a:t>Plicní hypertenze</a:t>
            </a:r>
          </a:p>
          <a:p>
            <a:r>
              <a:rPr lang="cs-CZ" altLang="cs-CZ" dirty="0"/>
              <a:t>Cévní mozková příhoda</a:t>
            </a:r>
          </a:p>
          <a:p>
            <a:r>
              <a:rPr lang="cs-CZ" altLang="cs-CZ" dirty="0"/>
              <a:t>Deprese</a:t>
            </a:r>
          </a:p>
          <a:p>
            <a:r>
              <a:rPr lang="cs-CZ" altLang="cs-CZ" dirty="0"/>
              <a:t>Poruchy v sexuální oblasti</a:t>
            </a:r>
          </a:p>
          <a:p>
            <a:r>
              <a:rPr lang="cs-CZ" altLang="cs-CZ" dirty="0"/>
              <a:t>Diabetes </a:t>
            </a:r>
            <a:r>
              <a:rPr lang="cs-CZ" altLang="cs-CZ" dirty="0" err="1"/>
              <a:t>mellitus</a:t>
            </a:r>
            <a:r>
              <a:rPr lang="cs-CZ" altLang="cs-CZ" dirty="0"/>
              <a:t> 2. typu</a:t>
            </a:r>
          </a:p>
          <a:p>
            <a:r>
              <a:rPr lang="cs-CZ" altLang="cs-CZ" dirty="0"/>
              <a:t>Zvýšený výskyt dopravních nehod, ospalost při řízení motorových vozidel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87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délník 1">
            <a:extLst>
              <a:ext uri="{FF2B5EF4-FFF2-40B4-BE49-F238E27FC236}">
                <a16:creationId xmlns:a16="http://schemas.microsoft.com/office/drawing/2014/main" id="{FB5F8979-2E69-46D4-B1E5-5E6467C99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700" y="1957388"/>
            <a:ext cx="73977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800" b="0" dirty="0"/>
              <a:t>Nejdůležitějším diagnostickým krokem</a:t>
            </a:r>
          </a:p>
          <a:p>
            <a:pPr algn="ctr" eaLnBrk="1" hangingPunct="1"/>
            <a:r>
              <a:rPr lang="cs-CZ" altLang="cs-CZ" sz="2800" b="0" dirty="0"/>
              <a:t>je průkaz výskytu apnoí nebo </a:t>
            </a:r>
            <a:r>
              <a:rPr lang="cs-CZ" altLang="cs-CZ" sz="2800" b="0" dirty="0" err="1"/>
              <a:t>hypopnoí</a:t>
            </a:r>
            <a:r>
              <a:rPr lang="cs-CZ" altLang="cs-CZ" sz="2800" b="0" dirty="0"/>
              <a:t> během spánku, průkaz jejich obstrukčního původu a přítomnost symptomů choroby  </a:t>
            </a:r>
          </a:p>
        </p:txBody>
      </p:sp>
      <p:sp>
        <p:nvSpPr>
          <p:cNvPr id="17411" name="TextovéPole 2">
            <a:extLst>
              <a:ext uri="{FF2B5EF4-FFF2-40B4-BE49-F238E27FC236}">
                <a16:creationId xmlns:a16="http://schemas.microsoft.com/office/drawing/2014/main" id="{B4C4A35A-7ADD-46A0-9BFB-BC0CDBF8D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13" y="784226"/>
            <a:ext cx="3689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/>
              <a:t>Diagnostika OSA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B404BA9-B98A-4A3A-8746-18710CB0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Vyšetření, </a:t>
            </a:r>
            <a:r>
              <a:rPr lang="cs-CZ" sz="4000" dirty="0" err="1">
                <a:solidFill>
                  <a:srgbClr val="FFFFFF"/>
                </a:solidFill>
              </a:rPr>
              <a:t>polysomnografie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A330F-E5AB-4E08-8979-9FB45F87E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6" y="2463282"/>
            <a:ext cx="4905762" cy="375900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altLang="cs-CZ" sz="2200" dirty="0"/>
              <a:t>zlatý standard</a:t>
            </a:r>
          </a:p>
          <a:p>
            <a:pPr>
              <a:buFontTx/>
              <a:buChar char="-"/>
            </a:pPr>
            <a:r>
              <a:rPr lang="cs-CZ" altLang="cs-CZ" sz="2200" dirty="0"/>
              <a:t>základním prvkem vyšetření je EEG</a:t>
            </a:r>
          </a:p>
          <a:p>
            <a:pPr>
              <a:buFontTx/>
              <a:buChar char="-"/>
            </a:pPr>
            <a:r>
              <a:rPr lang="cs-CZ" altLang="cs-CZ" sz="2200" dirty="0"/>
              <a:t>zahrnuje : elektroencefalogram, </a:t>
            </a:r>
            <a:r>
              <a:rPr lang="cs-CZ" altLang="cs-CZ" sz="2200" dirty="0" err="1"/>
              <a:t>elektrookulogram</a:t>
            </a:r>
            <a:r>
              <a:rPr lang="cs-CZ" altLang="cs-CZ" sz="2200" dirty="0"/>
              <a:t>, elektromyografii svalů brady, proudění vzduchu nosem, dýchací pohyby hrudníku a břicha, SAT kyslíkem, EKG, dýchací zvuky, polohu trupu, elektromyografii </a:t>
            </a:r>
            <a:r>
              <a:rPr lang="cs-CZ" altLang="cs-CZ" sz="2200" dirty="0" err="1"/>
              <a:t>mm.tibiales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anteriores</a:t>
            </a:r>
            <a:r>
              <a:rPr lang="cs-CZ" altLang="cs-CZ" sz="2200" dirty="0"/>
              <a:t>, obrazový videozáznam</a:t>
            </a:r>
            <a:endParaRPr lang="en-GB" altLang="cs-CZ" sz="2200" dirty="0"/>
          </a:p>
          <a:p>
            <a:endParaRPr lang="cs-CZ" altLang="cs-CZ" sz="2200" dirty="0"/>
          </a:p>
          <a:p>
            <a:endParaRPr lang="cs-CZ" sz="22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7FCB4E5-28FA-4CCD-801B-05F98CD4D0FF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r="8057"/>
          <a:stretch/>
        </p:blipFill>
        <p:spPr bwMode="auto">
          <a:xfrm>
            <a:off x="6808019" y="2635605"/>
            <a:ext cx="3707582" cy="29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0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B404BA9-B98A-4A3A-8746-18710CB0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Vyšetření, jednoduchá polygrafie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A330F-E5AB-4E08-8979-9FB45F87E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altLang="cs-CZ" sz="2400" dirty="0"/>
              <a:t>používá se za hospitalizace</a:t>
            </a:r>
          </a:p>
          <a:p>
            <a:pPr>
              <a:buFontTx/>
              <a:buChar char="-"/>
            </a:pPr>
            <a:r>
              <a:rPr lang="cs-CZ" altLang="cs-CZ" sz="2400" dirty="0"/>
              <a:t>pacient je při ní vidován personálem </a:t>
            </a:r>
          </a:p>
          <a:p>
            <a:pPr>
              <a:buFontTx/>
              <a:buChar char="-"/>
            </a:pPr>
            <a:r>
              <a:rPr lang="cs-CZ" altLang="cs-CZ" sz="2400" dirty="0"/>
              <a:t>zahrnuje: proud vzduchu nosem, dýchací pohyby hrudníku a břicha, SAT kyslíkem, polohu trupu, dýchací zvuky (ideální je kombinace s kamerou s možností nočního vidění)</a:t>
            </a:r>
          </a:p>
          <a:p>
            <a:pPr>
              <a:buFontTx/>
              <a:buChar char="-"/>
            </a:pPr>
            <a:endParaRPr lang="cs-CZ" altLang="cs-CZ" sz="2400" dirty="0"/>
          </a:p>
          <a:p>
            <a:pPr marL="0" indent="0">
              <a:buNone/>
            </a:pPr>
            <a:endParaRPr lang="en-GB" alt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Picture 8" descr="N:\LN\Turčáni\fota-skeny\Skeny_spánková\Ospalec02.gif">
            <a:extLst>
              <a:ext uri="{FF2B5EF4-FFF2-40B4-BE49-F238E27FC236}">
                <a16:creationId xmlns:a16="http://schemas.microsoft.com/office/drawing/2014/main" id="{5C273B80-31D6-423F-A6C8-93C644AC174E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13800" r="2794" b="12004"/>
          <a:stretch/>
        </p:blipFill>
        <p:spPr bwMode="auto">
          <a:xfrm>
            <a:off x="6223518" y="2492376"/>
            <a:ext cx="4543578" cy="35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28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691B5604-77E7-4DB3-97E9-622D0500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0" b="19962"/>
          <a:stretch>
            <a:fillRect/>
          </a:stretch>
        </p:blipFill>
        <p:spPr bwMode="auto">
          <a:xfrm>
            <a:off x="2206430" y="284972"/>
            <a:ext cx="812800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BF0AAEB-3CC5-45A7-835C-0C45A1A65FF7}"/>
              </a:ext>
            </a:extLst>
          </p:cNvPr>
          <p:cNvSpPr txBox="1"/>
          <p:nvPr/>
        </p:nvSpPr>
        <p:spPr>
          <a:xfrm>
            <a:off x="4744098" y="5959669"/>
            <a:ext cx="3540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Jednoduchá polygrafie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B404BA9-B98A-4A3A-8746-18710CB0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Vyšetření, </a:t>
            </a:r>
            <a:r>
              <a:rPr lang="cs-CZ" sz="4000" dirty="0" err="1">
                <a:solidFill>
                  <a:srgbClr val="FFFFFF"/>
                </a:solidFill>
              </a:rPr>
              <a:t>skríning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A330F-E5AB-4E08-8979-9FB45F87E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altLang="cs-CZ" sz="2400" dirty="0"/>
              <a:t>provádí se za hospitalizace nebo ambulantně</a:t>
            </a:r>
          </a:p>
          <a:p>
            <a:pPr>
              <a:buFontTx/>
              <a:buChar char="-"/>
            </a:pPr>
            <a:r>
              <a:rPr lang="cs-CZ" altLang="cs-CZ" sz="2400" dirty="0"/>
              <a:t>nejčastěji se zaznamenává  saturace a tepová frekvence </a:t>
            </a:r>
          </a:p>
          <a:p>
            <a:pPr>
              <a:buFontTx/>
              <a:buChar char="-"/>
            </a:pPr>
            <a:r>
              <a:rPr lang="cs-CZ" altLang="cs-CZ" sz="2400" dirty="0"/>
              <a:t>není vhodné k vyloučení nebo potvrzení lehkých stadií OSA</a:t>
            </a:r>
          </a:p>
          <a:p>
            <a:pPr>
              <a:buFontTx/>
              <a:buChar char="-"/>
            </a:pPr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590A76-E574-4156-B13C-B9C95F0F9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6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07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délník 1">
            <a:extLst>
              <a:ext uri="{FF2B5EF4-FFF2-40B4-BE49-F238E27FC236}">
                <a16:creationId xmlns:a16="http://schemas.microsoft.com/office/drawing/2014/main" id="{056C536F-BA9F-4F4A-B856-EC829169E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2278064"/>
            <a:ext cx="64516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/>
              <a:t>AHI (apnoe/</a:t>
            </a:r>
            <a:r>
              <a:rPr lang="cs-CZ" altLang="cs-CZ" sz="2400" dirty="0" err="1"/>
              <a:t>hypopnoe</a:t>
            </a:r>
            <a:r>
              <a:rPr lang="cs-CZ" altLang="cs-CZ" sz="2400" dirty="0"/>
              <a:t> index) – </a:t>
            </a:r>
            <a:r>
              <a:rPr lang="cs-CZ" altLang="cs-CZ" sz="2400" b="0" dirty="0"/>
              <a:t>index počtu apnoí a </a:t>
            </a:r>
            <a:r>
              <a:rPr lang="cs-CZ" altLang="cs-CZ" sz="2400" b="0" dirty="0" err="1"/>
              <a:t>hypopnoí</a:t>
            </a:r>
            <a:r>
              <a:rPr lang="cs-CZ" altLang="cs-CZ" sz="2400" b="0" dirty="0"/>
              <a:t> </a:t>
            </a:r>
            <a:r>
              <a:rPr lang="en-GB" altLang="cs-CZ" sz="2400" b="0" dirty="0"/>
              <a:t>z</a:t>
            </a:r>
            <a:r>
              <a:rPr lang="cs-CZ" altLang="cs-CZ" sz="2400" b="0" dirty="0"/>
              <a:t>a</a:t>
            </a:r>
            <a:r>
              <a:rPr lang="en-GB" altLang="cs-CZ" sz="2400" b="0" dirty="0"/>
              <a:t> </a:t>
            </a:r>
            <a:r>
              <a:rPr lang="cs-CZ" altLang="cs-CZ" sz="2400" b="0" dirty="0"/>
              <a:t>hodinu spánku</a:t>
            </a:r>
            <a:endParaRPr lang="en-GB" altLang="cs-CZ" sz="2400" b="0" dirty="0"/>
          </a:p>
          <a:p>
            <a:pPr eaLnBrk="1" hangingPunct="1"/>
            <a:endParaRPr lang="cs-CZ" altLang="cs-CZ" sz="2400" dirty="0"/>
          </a:p>
          <a:p>
            <a:pPr eaLnBrk="1" hangingPunct="1"/>
            <a:r>
              <a:rPr lang="en-GB" altLang="cs-CZ" sz="2400" dirty="0"/>
              <a:t>ODI</a:t>
            </a:r>
            <a:r>
              <a:rPr lang="cs-CZ" altLang="cs-CZ" sz="2400" dirty="0"/>
              <a:t> </a:t>
            </a:r>
            <a:r>
              <a:rPr lang="en-GB" altLang="cs-CZ" sz="2400" dirty="0"/>
              <a:t>(oxygen desaturation index)</a:t>
            </a:r>
            <a:r>
              <a:rPr lang="cs-CZ" altLang="cs-CZ" sz="2400" dirty="0"/>
              <a:t> – </a:t>
            </a:r>
            <a:r>
              <a:rPr lang="cs-CZ" altLang="cs-CZ" sz="2400" b="0" dirty="0"/>
              <a:t>index počtu </a:t>
            </a:r>
            <a:r>
              <a:rPr lang="en-GB" altLang="cs-CZ" sz="2400" b="0" dirty="0" err="1"/>
              <a:t>desaturací</a:t>
            </a:r>
            <a:r>
              <a:rPr lang="en-GB" altLang="cs-CZ" sz="2400" b="0" dirty="0"/>
              <a:t> z</a:t>
            </a:r>
            <a:r>
              <a:rPr lang="cs-CZ" altLang="cs-CZ" sz="2400" b="0" dirty="0"/>
              <a:t>a</a:t>
            </a:r>
            <a:r>
              <a:rPr lang="en-GB" altLang="cs-CZ" sz="2400" b="0" dirty="0"/>
              <a:t> </a:t>
            </a:r>
            <a:r>
              <a:rPr lang="cs-CZ" altLang="cs-CZ" sz="2400" b="0" dirty="0"/>
              <a:t>hodinu spánku</a:t>
            </a:r>
            <a:endParaRPr lang="en-GB" altLang="cs-CZ" sz="2400" b="0" dirty="0"/>
          </a:p>
          <a:p>
            <a:pPr eaLnBrk="1" hangingPunct="1"/>
            <a:r>
              <a:rPr lang="cs-CZ" altLang="cs-CZ" sz="2400" dirty="0"/>
              <a:t> </a:t>
            </a:r>
          </a:p>
          <a:p>
            <a:pPr eaLnBrk="1" hangingPunct="1"/>
            <a:r>
              <a:rPr lang="en-GB" altLang="cs-CZ" sz="2400" dirty="0"/>
              <a:t>T90</a:t>
            </a:r>
            <a:r>
              <a:rPr lang="cs-CZ" altLang="cs-CZ" sz="2400" dirty="0"/>
              <a:t> – </a:t>
            </a:r>
            <a:r>
              <a:rPr lang="en-GB" altLang="cs-CZ" sz="2400" b="0" dirty="0"/>
              <a:t>d</a:t>
            </a:r>
            <a:r>
              <a:rPr lang="cs-CZ" altLang="cs-CZ" sz="2400" b="0" dirty="0"/>
              <a:t>oba strávená nemocným při SAT pod 90 %</a:t>
            </a:r>
          </a:p>
        </p:txBody>
      </p:sp>
      <p:sp>
        <p:nvSpPr>
          <p:cNvPr id="21507" name="TextovéPole 2">
            <a:extLst>
              <a:ext uri="{FF2B5EF4-FFF2-40B4-BE49-F238E27FC236}">
                <a16:creationId xmlns:a16="http://schemas.microsoft.com/office/drawing/2014/main" id="{2E1BAD1F-A12A-4BAD-A6BC-EDC9504B7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327" y="886397"/>
            <a:ext cx="81913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000" dirty="0"/>
              <a:t>Nejdůležitější výsledky z</a:t>
            </a:r>
            <a:r>
              <a:rPr lang="en-GB" altLang="cs-CZ" sz="4000" dirty="0"/>
              <a:t> dg.</a:t>
            </a:r>
            <a:r>
              <a:rPr lang="cs-CZ" altLang="cs-CZ" sz="4000" dirty="0"/>
              <a:t> vyšetření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délník 1">
            <a:extLst>
              <a:ext uri="{FF2B5EF4-FFF2-40B4-BE49-F238E27FC236}">
                <a16:creationId xmlns:a16="http://schemas.microsoft.com/office/drawing/2014/main" id="{40F05978-F6DD-48CE-94F5-6694A87C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713"/>
            <a:ext cx="4572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200" b="0" dirty="0"/>
              <a:t>&lt; 5 Norma</a:t>
            </a:r>
          </a:p>
          <a:p>
            <a:pPr algn="ctr" eaLnBrk="1" hangingPunct="1"/>
            <a:r>
              <a:rPr lang="cs-CZ" altLang="cs-CZ" sz="3200" b="0" dirty="0"/>
              <a:t>5-15 AHI mírná OSA</a:t>
            </a:r>
          </a:p>
          <a:p>
            <a:pPr algn="ctr" eaLnBrk="1" hangingPunct="1"/>
            <a:r>
              <a:rPr lang="cs-CZ" altLang="cs-CZ" sz="3200" b="0" dirty="0"/>
              <a:t>15-30 AHI střední OSA</a:t>
            </a:r>
          </a:p>
          <a:p>
            <a:pPr algn="ctr" eaLnBrk="1" hangingPunct="1"/>
            <a:r>
              <a:rPr lang="cs-CZ" altLang="cs-CZ" sz="3200" b="0" dirty="0"/>
              <a:t>&gt; 30 AHI těžká OSA</a:t>
            </a:r>
          </a:p>
        </p:txBody>
      </p:sp>
      <p:sp>
        <p:nvSpPr>
          <p:cNvPr id="22531" name="TextovéPole 2">
            <a:extLst>
              <a:ext uri="{FF2B5EF4-FFF2-40B4-BE49-F238E27FC236}">
                <a16:creationId xmlns:a16="http://schemas.microsoft.com/office/drawing/2014/main" id="{0ECF4A2D-ED37-4DE6-A480-594D8ED90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22375"/>
            <a:ext cx="449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 dirty="0"/>
              <a:t>Tíže OSA, klasifikace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580B6-001F-437C-BAD1-835AF543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cs-CZ" altLang="cs-CZ" b="1" dirty="0" err="1"/>
              <a:t>Epworthská</a:t>
            </a:r>
            <a:r>
              <a:rPr lang="cs-CZ" altLang="cs-CZ" b="1" dirty="0"/>
              <a:t> škála spavosti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F6665-4343-4A08-BDAE-5479191B6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Jednoduchý nástroj (dotazník) použitelný v praxi</a:t>
            </a:r>
          </a:p>
          <a:p>
            <a:r>
              <a:rPr lang="cs-CZ" dirty="0"/>
              <a:t>Výsledek vypovídá o tom, nakolik mají patologické noční události vliv na běžné denní aktivity</a:t>
            </a:r>
          </a:p>
          <a:p>
            <a:r>
              <a:rPr lang="cs-CZ" dirty="0"/>
              <a:t>Vyjadřuje pravděpodobnost usnutí v 8 specifických situacích  </a:t>
            </a:r>
          </a:p>
        </p:txBody>
      </p:sp>
    </p:spTree>
    <p:extLst>
      <p:ext uri="{BB962C8B-B14F-4D97-AF65-F5344CB8AC3E}">
        <p14:creationId xmlns:p14="http://schemas.microsoft.com/office/powerpoint/2010/main" val="2745687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ovéPole 1">
            <a:extLst>
              <a:ext uri="{FF2B5EF4-FFF2-40B4-BE49-F238E27FC236}">
                <a16:creationId xmlns:a16="http://schemas.microsoft.com/office/drawing/2014/main" id="{3D929200-654F-4C72-8F62-15504E743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9" y="652463"/>
            <a:ext cx="5191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dirty="0" err="1"/>
              <a:t>Epworthská</a:t>
            </a:r>
            <a:r>
              <a:rPr lang="cs-CZ" altLang="cs-CZ" sz="3600" dirty="0"/>
              <a:t> škála spavosti</a:t>
            </a:r>
          </a:p>
        </p:txBody>
      </p:sp>
      <p:pic>
        <p:nvPicPr>
          <p:cNvPr id="11267" name="Picture 3" descr="D:\Dokumenty\!!!_Secretary_2016\Říjen\EpworthScale.gif">
            <a:extLst>
              <a:ext uri="{FF2B5EF4-FFF2-40B4-BE49-F238E27FC236}">
                <a16:creationId xmlns:a16="http://schemas.microsoft.com/office/drawing/2014/main" id="{465E8E52-2DB7-4FE0-BFFE-48A023E8E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427164"/>
            <a:ext cx="505460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D1D99-BFF1-4E72-8A5C-83912717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5D916C-25C8-44D4-B3AD-F419B5DDA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altLang="cs-CZ" dirty="0"/>
              <a:t>J</a:t>
            </a:r>
            <a:r>
              <a:rPr lang="cs-CZ" altLang="cs-CZ" dirty="0"/>
              <a:t>e charakterizován opakujícími se epizodami obstrukce dýchacích cest</a:t>
            </a:r>
            <a:br>
              <a:rPr lang="cs-CZ" altLang="cs-CZ" dirty="0"/>
            </a:br>
            <a:r>
              <a:rPr lang="cs-CZ" altLang="cs-CZ" dirty="0"/>
              <a:t>ve spánku, které vedou k apnoím a/nebo </a:t>
            </a:r>
            <a:r>
              <a:rPr lang="cs-CZ" altLang="cs-CZ" dirty="0" err="1"/>
              <a:t>hypopnoím</a:t>
            </a:r>
            <a:r>
              <a:rPr lang="cs-CZ" altLang="cs-CZ" dirty="0"/>
              <a:t> a k probuzením, resp. k probouzením reakcím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altLang="cs-CZ" dirty="0"/>
              <a:t>Přítomnost spánkové apnoe u osob s OSA negativně ovlivňuje jejich výkonnost, kvalitu vědomí, kvalitu života, kardiovaskulární morbiditu a mortalitu 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17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22A18-D419-4825-BBA5-10354221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Diferenciální diagnostika OSA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400950-D150-4003-994B-F87A008E1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prostá </a:t>
            </a:r>
            <a:r>
              <a:rPr lang="cs-CZ" altLang="cs-CZ" dirty="0" err="1"/>
              <a:t>ronchopatie</a:t>
            </a:r>
            <a:endParaRPr lang="cs-CZ" altLang="cs-CZ" dirty="0"/>
          </a:p>
          <a:p>
            <a:r>
              <a:rPr lang="cs-CZ" altLang="cs-CZ" dirty="0"/>
              <a:t>chronické plicní choroby (CHOPN, astma)</a:t>
            </a:r>
          </a:p>
          <a:p>
            <a:r>
              <a:rPr lang="cs-CZ" altLang="cs-CZ" dirty="0" err="1"/>
              <a:t>gastroesofageální</a:t>
            </a:r>
            <a:r>
              <a:rPr lang="cs-CZ" altLang="cs-CZ" dirty="0"/>
              <a:t> reflux</a:t>
            </a:r>
          </a:p>
          <a:p>
            <a:r>
              <a:rPr lang="cs-CZ" altLang="cs-CZ" dirty="0"/>
              <a:t>hypoventilace z obezity</a:t>
            </a:r>
          </a:p>
          <a:p>
            <a:r>
              <a:rPr lang="cs-CZ" altLang="cs-CZ" dirty="0"/>
              <a:t>psychiatrické choroby</a:t>
            </a:r>
          </a:p>
          <a:p>
            <a:r>
              <a:rPr lang="cs-CZ" altLang="cs-CZ" dirty="0"/>
              <a:t>choroby spojené s denní spavostí obecně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24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3916F-7D49-48AA-852C-5B2715F0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ABBD7F-4CAD-4E83-B885-36F839F9C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Redukce hmotnosti a režimová opatření</a:t>
            </a:r>
          </a:p>
          <a:p>
            <a:r>
              <a:rPr lang="cs-CZ" altLang="cs-CZ" dirty="0"/>
              <a:t>Léčba komorbidit</a:t>
            </a:r>
          </a:p>
          <a:p>
            <a:r>
              <a:rPr lang="cs-CZ" altLang="cs-CZ" dirty="0"/>
              <a:t>Základem léčby OSA je přetlak (PAP) v dýchacích cestách</a:t>
            </a:r>
            <a:r>
              <a:rPr lang="en-GB" altLang="cs-CZ" dirty="0"/>
              <a:t> </a:t>
            </a:r>
            <a:r>
              <a:rPr lang="cs-CZ" altLang="cs-CZ" dirty="0"/>
              <a:t>během spánku. PAP eliminuje symptomy choroby, denní spavost a zlepšuje kvalitu života. Je nákladově efektivní, redukuje kardiovaskulární morbiditu a mortalitu i riziko dopravních nehod</a:t>
            </a:r>
          </a:p>
          <a:p>
            <a:r>
              <a:rPr lang="cs-CZ" altLang="cs-CZ" dirty="0"/>
              <a:t>Alternativou k léčbě přetlakem je léčba chirurgická (zlepšení průsvitu horních dýchacích cest) </a:t>
            </a:r>
          </a:p>
          <a:p>
            <a:r>
              <a:rPr lang="cs-CZ" altLang="cs-CZ" dirty="0"/>
              <a:t>U vybrané skupiny nemocných (netolerujících CPAP a nevhodných k chirurgické léčbě) lze použít mandibulární protraktory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084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:\LN\Turčáni\fota-skeny\Skeny_spánková\CPAP+popisek.gif">
            <a:extLst>
              <a:ext uri="{FF2B5EF4-FFF2-40B4-BE49-F238E27FC236}">
                <a16:creationId xmlns:a16="http://schemas.microsoft.com/office/drawing/2014/main" id="{4647BE96-3E18-4A9E-91AE-B3DB496D1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5281" r="3726" b="20447"/>
          <a:stretch>
            <a:fillRect/>
          </a:stretch>
        </p:blipFill>
        <p:spPr bwMode="auto">
          <a:xfrm>
            <a:off x="1765300" y="658814"/>
            <a:ext cx="83820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A6126CF-98E3-497D-9F81-3F7435E6D5E9}"/>
              </a:ext>
            </a:extLst>
          </p:cNvPr>
          <p:cNvSpPr txBox="1"/>
          <p:nvPr/>
        </p:nvSpPr>
        <p:spPr>
          <a:xfrm>
            <a:off x="559648" y="5767386"/>
            <a:ext cx="11632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Mechanismus účinku PAP, PAP působí ve faryngu jako „pneumatický stent“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Spa_0006">
            <a:extLst>
              <a:ext uri="{FF2B5EF4-FFF2-40B4-BE49-F238E27FC236}">
                <a16:creationId xmlns:a16="http://schemas.microsoft.com/office/drawing/2014/main" id="{5A0D3B88-AE0D-4E54-9926-20A1D65E978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t="3340" r="2844" b="11522"/>
          <a:stretch/>
        </p:blipFill>
        <p:spPr bwMode="auto">
          <a:xfrm>
            <a:off x="2179637" y="1885804"/>
            <a:ext cx="7832725" cy="362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ovéPole 2">
            <a:extLst>
              <a:ext uri="{FF2B5EF4-FFF2-40B4-BE49-F238E27FC236}">
                <a16:creationId xmlns:a16="http://schemas.microsoft.com/office/drawing/2014/main" id="{D81D31D2-95FA-4942-9297-2948653A0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736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000" dirty="0"/>
              <a:t>Princip přístroje, který poskytuje přetlak</a:t>
            </a:r>
            <a:endParaRPr lang="en-GB" altLang="cs-CZ" sz="4000" dirty="0"/>
          </a:p>
        </p:txBody>
      </p:sp>
    </p:spTree>
    <p:extLst>
      <p:ext uri="{BB962C8B-B14F-4D97-AF65-F5344CB8AC3E}">
        <p14:creationId xmlns:p14="http://schemas.microsoft.com/office/powerpoint/2010/main" val="372402745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18masek">
            <a:extLst>
              <a:ext uri="{FF2B5EF4-FFF2-40B4-BE49-F238E27FC236}">
                <a16:creationId xmlns:a16="http://schemas.microsoft.com/office/drawing/2014/main" id="{F162CEFA-352B-431E-8F92-68922B471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r="10187" b="-2"/>
          <a:stretch/>
        </p:blipFill>
        <p:spPr bwMode="auto">
          <a:xfrm>
            <a:off x="888391" y="621043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D:\Dokumenty\!!!_Secretary_2016\Říjen\S9autoSET.jpg">
            <a:extLst>
              <a:ext uri="{FF2B5EF4-FFF2-40B4-BE49-F238E27FC236}">
                <a16:creationId xmlns:a16="http://schemas.microsoft.com/office/drawing/2014/main" id="{D482A1A1-FCAD-47F2-A0AA-9F9B15F03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2" b="2"/>
          <a:stretch/>
        </p:blipFill>
        <p:spPr bwMode="auto">
          <a:xfrm>
            <a:off x="6256867" y="686357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22B177A-86DA-4CA0-9616-53EDCD5D5B7D}"/>
              </a:ext>
            </a:extLst>
          </p:cNvPr>
          <p:cNvSpPr txBox="1"/>
          <p:nvPr/>
        </p:nvSpPr>
        <p:spPr>
          <a:xfrm>
            <a:off x="3075653" y="5802637"/>
            <a:ext cx="6040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Lze využít desítky typů masek a přístrojů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7" name="Rectangle 5">
            <a:extLst>
              <a:ext uri="{FF2B5EF4-FFF2-40B4-BE49-F238E27FC236}">
                <a16:creationId xmlns:a16="http://schemas.microsoft.com/office/drawing/2014/main" id="{302A9BBE-A290-4EEF-B516-1694A8AB1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127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Děkuji Vám za pozornost</a:t>
            </a:r>
          </a:p>
        </p:txBody>
      </p:sp>
      <p:pic>
        <p:nvPicPr>
          <p:cNvPr id="36867" name="Picture 3" descr="Spa_0003">
            <a:extLst>
              <a:ext uri="{FF2B5EF4-FFF2-40B4-BE49-F238E27FC236}">
                <a16:creationId xmlns:a16="http://schemas.microsoft.com/office/drawing/2014/main" id="{3CEA4AE2-6B25-4ED3-843A-E53460AB3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4" y="2165351"/>
            <a:ext cx="329247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95434-3E59-486F-8375-34C90EB4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Epidemiologie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390DBF-C3D5-4A82-B360-5ECF704E6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Prevalence OSA postupně roste s věkem, svého plató dosahuje v šedesáti-sedmdesáti letech věku   </a:t>
            </a:r>
          </a:p>
          <a:p>
            <a:r>
              <a:rPr lang="cs-CZ" altLang="cs-CZ" dirty="0"/>
              <a:t>Minimální prevalence OSA dětského věku je 2-3%, prevalence prostého chrápání je ve stejné populaci asi 20%   </a:t>
            </a:r>
          </a:p>
          <a:p>
            <a:r>
              <a:rPr lang="cs-CZ" altLang="cs-CZ" dirty="0"/>
              <a:t>Prevalence obstrukční spánkové apnoe založená na výsledku diagnostických vyšetření (AHI &gt; 5) je u dospělých žen asi 9 %, u dospělých mužů asi 24 %.  Prevalence (založená na přítomnosti symptomů a výsledku diagnostického vyšetření) je u žen asi 2%, u mužů asi 4%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98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4AC48-FACF-4FF1-A18B-3ADFF241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Patofyziologie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D0BAD-7124-44F3-B6CB-8280AAC66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Základním předpokladem vzniku OSA je neprůchodnost horních dýchacích cest (HCD). Kritickým místem je hltan. K obstrukci mohou vést strukturální změny a fyzikální vlastnosti HCD, změny řízení dýchání včetně řízení lumen HCD.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1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Spa_0004">
            <a:extLst>
              <a:ext uri="{FF2B5EF4-FFF2-40B4-BE49-F238E27FC236}">
                <a16:creationId xmlns:a16="http://schemas.microsoft.com/office/drawing/2014/main" id="{B19B8F27-8D7B-458F-BFC4-4CA4E6BD5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7659" r="2376" b="56156"/>
          <a:stretch/>
        </p:blipFill>
        <p:spPr bwMode="auto">
          <a:xfrm>
            <a:off x="2237174" y="1296138"/>
            <a:ext cx="8253099" cy="38972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B28A0B43-AFDE-4EB3-8571-7AD2CD2B97F5}"/>
              </a:ext>
            </a:extLst>
          </p:cNvPr>
          <p:cNvSpPr/>
          <p:nvPr/>
        </p:nvSpPr>
        <p:spPr>
          <a:xfrm>
            <a:off x="6889072" y="2684385"/>
            <a:ext cx="1482571" cy="14892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0843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BrainCOSI">
            <a:extLst>
              <a:ext uri="{FF2B5EF4-FFF2-40B4-BE49-F238E27FC236}">
                <a16:creationId xmlns:a16="http://schemas.microsoft.com/office/drawing/2014/main" id="{1E77E391-7571-41D4-8885-C08D41BA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4" y="620713"/>
            <a:ext cx="50958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251FE652-02FC-43F8-977E-8A7E602FE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495" y="4180114"/>
            <a:ext cx="865362" cy="8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9465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04C74B-0711-4D4B-AEC7-CC8C53C2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Symptomy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D7DF85-AA59-4B70-98A1-31386BDC8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Nejčastější (&gt;60 %): </a:t>
            </a:r>
            <a:r>
              <a:rPr lang="cs-CZ" altLang="cs-CZ" sz="2400" dirty="0"/>
              <a:t>silné chrápání, nadměrná denní spavost, neklidný spánek, neosvěžující spánek, noční polyurie, zjevné změny osobnosti, referovaná apnoe</a:t>
            </a:r>
          </a:p>
          <a:p>
            <a:endParaRPr lang="cs-CZ" altLang="cs-CZ" dirty="0"/>
          </a:p>
          <a:p>
            <a:r>
              <a:rPr lang="cs-CZ" altLang="cs-CZ" dirty="0"/>
              <a:t>Méně časté (10 % - 60 %): </a:t>
            </a:r>
            <a:r>
              <a:rPr lang="cs-CZ" altLang="cs-CZ" sz="2400" dirty="0"/>
              <a:t>dechová nouze v noci, snížené libido, noční pocení, ranní </a:t>
            </a:r>
            <a:r>
              <a:rPr lang="cs-CZ" altLang="cs-CZ" sz="2400" dirty="0" err="1"/>
              <a:t>cefalea</a:t>
            </a:r>
            <a:endParaRPr lang="cs-CZ" altLang="cs-CZ" sz="2400" dirty="0"/>
          </a:p>
          <a:p>
            <a:endParaRPr lang="cs-CZ" altLang="cs-CZ" dirty="0"/>
          </a:p>
          <a:p>
            <a:r>
              <a:rPr lang="cs-CZ" altLang="cs-CZ" dirty="0"/>
              <a:t>Vzácné (&lt;10 %): </a:t>
            </a:r>
            <a:r>
              <a:rPr lang="cs-CZ" altLang="cs-CZ" sz="2400" dirty="0"/>
              <a:t>pomočování, opakovaná probuzení nebo insomnie, noční kašel, symptomatický </a:t>
            </a:r>
            <a:r>
              <a:rPr lang="cs-CZ" altLang="cs-CZ" sz="2400" dirty="0" err="1"/>
              <a:t>gastroezofageální</a:t>
            </a:r>
            <a:r>
              <a:rPr lang="cs-CZ" altLang="cs-CZ" sz="2400" dirty="0"/>
              <a:t> reflux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054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AF706-258F-41D5-8CEB-B674A9FF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Rizikové faktory OSA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46F929-FAB7-4799-BCF8-ECB8BCB9C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/>
              <a:t>obezita</a:t>
            </a:r>
          </a:p>
          <a:p>
            <a:r>
              <a:rPr lang="cs-CZ" altLang="cs-CZ" dirty="0"/>
              <a:t>široký krk</a:t>
            </a:r>
          </a:p>
          <a:p>
            <a:r>
              <a:rPr lang="cs-CZ" altLang="cs-CZ" dirty="0"/>
              <a:t>zkrácená mandibula</a:t>
            </a:r>
          </a:p>
          <a:p>
            <a:r>
              <a:rPr lang="cs-CZ" altLang="cs-CZ" dirty="0"/>
              <a:t>neprůchodnost nosu</a:t>
            </a:r>
          </a:p>
          <a:p>
            <a:r>
              <a:rPr lang="cs-CZ" altLang="cs-CZ" dirty="0"/>
              <a:t>úzký hltan, velké tonzily</a:t>
            </a:r>
          </a:p>
          <a:p>
            <a:r>
              <a:rPr lang="cs-CZ" altLang="cs-CZ" dirty="0"/>
              <a:t>dlouhá uvula</a:t>
            </a:r>
          </a:p>
          <a:p>
            <a:r>
              <a:rPr lang="cs-CZ" altLang="cs-CZ" dirty="0"/>
              <a:t>prodloužené měkké patro</a:t>
            </a:r>
          </a:p>
          <a:p>
            <a:r>
              <a:rPr lang="cs-CZ" dirty="0"/>
              <a:t>vyšší věk, mužské pohlaví</a:t>
            </a:r>
          </a:p>
          <a:p>
            <a:r>
              <a:rPr lang="cs-CZ" dirty="0"/>
              <a:t>kouření</a:t>
            </a:r>
          </a:p>
          <a:p>
            <a:r>
              <a:rPr lang="cs-CZ" dirty="0"/>
              <a:t>anamnéza OSA v rodině  </a:t>
            </a:r>
          </a:p>
        </p:txBody>
      </p:sp>
    </p:spTree>
    <p:extLst>
      <p:ext uri="{BB962C8B-B14F-4D97-AF65-F5344CB8AC3E}">
        <p14:creationId xmlns:p14="http://schemas.microsoft.com/office/powerpoint/2010/main" val="4023180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>
            <a:extLst>
              <a:ext uri="{FF2B5EF4-FFF2-40B4-BE49-F238E27FC236}">
                <a16:creationId xmlns:a16="http://schemas.microsoft.com/office/drawing/2014/main" id="{413E201A-2B13-433B-A3EC-8D0E12150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696913"/>
            <a:ext cx="4025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/>
              <a:t>Mallampatiho skóre</a:t>
            </a:r>
          </a:p>
        </p:txBody>
      </p:sp>
      <p:sp>
        <p:nvSpPr>
          <p:cNvPr id="13315" name="TextovéPole 1">
            <a:extLst>
              <a:ext uri="{FF2B5EF4-FFF2-40B4-BE49-F238E27FC236}">
                <a16:creationId xmlns:a16="http://schemas.microsoft.com/office/drawing/2014/main" id="{CDF46241-8723-4079-99D1-5E296227B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1" y="1668462"/>
            <a:ext cx="728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            I.                                 II.                                 III.                                 IV.</a:t>
            </a:r>
          </a:p>
        </p:txBody>
      </p:sp>
      <p:sp>
        <p:nvSpPr>
          <p:cNvPr id="13316" name="TextovéPole 4">
            <a:extLst>
              <a:ext uri="{FF2B5EF4-FFF2-40B4-BE49-F238E27FC236}">
                <a16:creationId xmlns:a16="http://schemas.microsoft.com/office/drawing/2014/main" id="{3068FD5C-B219-4BCD-A177-757194DAD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041" y="4738688"/>
            <a:ext cx="22050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/>
              <a:t>je vidět měkké patro,</a:t>
            </a:r>
          </a:p>
          <a:p>
            <a:pPr algn="ctr" eaLnBrk="1" hangingPunct="1"/>
            <a:r>
              <a:rPr lang="cs-CZ" altLang="cs-CZ" sz="1600" dirty="0"/>
              <a:t>uvula, hltan, přední</a:t>
            </a:r>
          </a:p>
          <a:p>
            <a:pPr algn="ctr" eaLnBrk="1" hangingPunct="1"/>
            <a:r>
              <a:rPr lang="cs-CZ" altLang="cs-CZ" sz="1600" dirty="0"/>
              <a:t>i zadní lůžko tonzil</a:t>
            </a:r>
          </a:p>
        </p:txBody>
      </p:sp>
      <p:sp>
        <p:nvSpPr>
          <p:cNvPr id="13317" name="TextovéPole 5">
            <a:extLst>
              <a:ext uri="{FF2B5EF4-FFF2-40B4-BE49-F238E27FC236}">
                <a16:creationId xmlns:a16="http://schemas.microsoft.com/office/drawing/2014/main" id="{80304BBB-B7BA-41E2-A21F-5A870CC8B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020" y="4821238"/>
            <a:ext cx="14430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/>
              <a:t>je vidět</a:t>
            </a:r>
          </a:p>
          <a:p>
            <a:pPr algn="ctr" eaLnBrk="1" hangingPunct="1"/>
            <a:r>
              <a:rPr lang="cs-CZ" altLang="cs-CZ" sz="1600" dirty="0"/>
              <a:t>měkké patro</a:t>
            </a:r>
          </a:p>
          <a:p>
            <a:pPr algn="ctr" eaLnBrk="1" hangingPunct="1"/>
            <a:r>
              <a:rPr lang="cs-CZ" altLang="cs-CZ" sz="1600" dirty="0"/>
              <a:t>a uvula</a:t>
            </a:r>
          </a:p>
        </p:txBody>
      </p:sp>
      <p:pic>
        <p:nvPicPr>
          <p:cNvPr id="13318" name="Picture 4" descr="D:\Dokumenty\!!!_Secretary_2016\Říjen\MallampatiScorePixOnly.jpg">
            <a:extLst>
              <a:ext uri="{FF2B5EF4-FFF2-40B4-BE49-F238E27FC236}">
                <a16:creationId xmlns:a16="http://schemas.microsoft.com/office/drawing/2014/main" id="{89C0E260-9E0D-4F23-BD8E-55E0C5BC7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2228850"/>
            <a:ext cx="7296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ovéPole 7">
            <a:extLst>
              <a:ext uri="{FF2B5EF4-FFF2-40B4-BE49-F238E27FC236}">
                <a16:creationId xmlns:a16="http://schemas.microsoft.com/office/drawing/2014/main" id="{34D6B04C-FDEB-4069-8362-0C4ED3DD9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002" y="4806550"/>
            <a:ext cx="14430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cs-CZ" sz="1600" dirty="0"/>
              <a:t>je </a:t>
            </a:r>
            <a:r>
              <a:rPr lang="fr-FR" altLang="cs-CZ" sz="1600" dirty="0" err="1"/>
              <a:t>vidět</a:t>
            </a:r>
            <a:endParaRPr lang="fr-FR" altLang="cs-CZ" sz="1600" dirty="0"/>
          </a:p>
          <a:p>
            <a:pPr algn="ctr" eaLnBrk="1" hangingPunct="1"/>
            <a:r>
              <a:rPr lang="fr-FR" altLang="cs-CZ" sz="1600" dirty="0" err="1"/>
              <a:t>měkké</a:t>
            </a:r>
            <a:r>
              <a:rPr lang="fr-FR" altLang="cs-CZ" sz="1600" dirty="0"/>
              <a:t> patro</a:t>
            </a:r>
          </a:p>
          <a:p>
            <a:pPr algn="ctr" eaLnBrk="1" hangingPunct="1"/>
            <a:r>
              <a:rPr lang="fr-FR" altLang="cs-CZ" sz="1600" dirty="0"/>
              <a:t>a </a:t>
            </a:r>
            <a:r>
              <a:rPr lang="fr-FR" altLang="cs-CZ" sz="1600" dirty="0" err="1"/>
              <a:t>kořen</a:t>
            </a:r>
            <a:r>
              <a:rPr lang="fr-FR" altLang="cs-CZ" sz="1600" dirty="0"/>
              <a:t> </a:t>
            </a:r>
            <a:r>
              <a:rPr lang="fr-FR" altLang="cs-CZ" sz="1600" dirty="0" err="1"/>
              <a:t>uvuly</a:t>
            </a:r>
            <a:endParaRPr lang="cs-CZ" altLang="cs-CZ" sz="1600" dirty="0"/>
          </a:p>
        </p:txBody>
      </p:sp>
      <p:sp>
        <p:nvSpPr>
          <p:cNvPr id="13320" name="TextovéPole 8">
            <a:extLst>
              <a:ext uri="{FF2B5EF4-FFF2-40B4-BE49-F238E27FC236}">
                <a16:creationId xmlns:a16="http://schemas.microsoft.com/office/drawing/2014/main" id="{5861EBD6-F545-4A49-AD91-6781389A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984" y="4738688"/>
            <a:ext cx="14430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cs-CZ" sz="1600" dirty="0" err="1"/>
              <a:t>není</a:t>
            </a:r>
            <a:r>
              <a:rPr lang="fr-FR" altLang="cs-CZ" sz="1600" dirty="0"/>
              <a:t> </a:t>
            </a:r>
            <a:r>
              <a:rPr lang="fr-FR" altLang="cs-CZ" sz="1600" dirty="0" err="1"/>
              <a:t>vidět</a:t>
            </a:r>
            <a:endParaRPr lang="fr-FR" altLang="cs-CZ" sz="1600" dirty="0"/>
          </a:p>
          <a:p>
            <a:pPr algn="ctr" eaLnBrk="1" hangingPunct="1"/>
            <a:r>
              <a:rPr lang="fr-FR" altLang="cs-CZ" sz="1600" dirty="0" err="1"/>
              <a:t>ani</a:t>
            </a:r>
            <a:r>
              <a:rPr lang="fr-FR" altLang="cs-CZ" sz="1600" dirty="0"/>
              <a:t> celé</a:t>
            </a:r>
          </a:p>
          <a:p>
            <a:pPr algn="ctr" eaLnBrk="1" hangingPunct="1"/>
            <a:r>
              <a:rPr lang="fr-FR" altLang="cs-CZ" sz="1600" dirty="0" err="1"/>
              <a:t>měkké</a:t>
            </a:r>
            <a:r>
              <a:rPr lang="fr-FR" altLang="cs-CZ" sz="1600" dirty="0"/>
              <a:t> patro</a:t>
            </a:r>
            <a:endParaRPr lang="cs-CZ" altLang="cs-CZ" sz="16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A641EF1-1494-4931-B910-47EF96125F49}"/>
              </a:ext>
            </a:extLst>
          </p:cNvPr>
          <p:cNvSpPr txBox="1"/>
          <p:nvPr/>
        </p:nvSpPr>
        <p:spPr>
          <a:xfrm>
            <a:off x="824643" y="5829317"/>
            <a:ext cx="11186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Ke zhodnocení zúžení HCD může sloužit </a:t>
            </a:r>
            <a:r>
              <a:rPr lang="cs-CZ" sz="2400" dirty="0" err="1"/>
              <a:t>Mallapatiho</a:t>
            </a:r>
            <a:r>
              <a:rPr lang="cs-CZ" sz="2400" dirty="0"/>
              <a:t> klasifikace. Hodnota římské číslovky</a:t>
            </a:r>
          </a:p>
          <a:p>
            <a:pPr algn="ctr"/>
            <a:r>
              <a:rPr lang="cs-CZ" sz="2400" dirty="0"/>
              <a:t>koreluje s tíží OSA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769</Words>
  <Application>Microsoft Office PowerPoint</Application>
  <PresentationFormat>Širokoúhlá obrazovka</PresentationFormat>
  <Paragraphs>112</Paragraphs>
  <Slides>25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Obstrukční spánková apnoe (OSA)</vt:lpstr>
      <vt:lpstr>Definice</vt:lpstr>
      <vt:lpstr>Epidemiologie</vt:lpstr>
      <vt:lpstr>Patofyziologie</vt:lpstr>
      <vt:lpstr>Prezentace aplikace PowerPoint</vt:lpstr>
      <vt:lpstr>Prezentace aplikace PowerPoint</vt:lpstr>
      <vt:lpstr>Symptomy</vt:lpstr>
      <vt:lpstr>Rizikové faktory OSA</vt:lpstr>
      <vt:lpstr>Prezentace aplikace PowerPoint</vt:lpstr>
      <vt:lpstr> Patologické konsekvence OSA </vt:lpstr>
      <vt:lpstr>Prezentace aplikace PowerPoint</vt:lpstr>
      <vt:lpstr>Vyšetření, polysomnografie </vt:lpstr>
      <vt:lpstr>Vyšetření, jednoduchá polygrafie </vt:lpstr>
      <vt:lpstr>Prezentace aplikace PowerPoint</vt:lpstr>
      <vt:lpstr>Vyšetření, skríning </vt:lpstr>
      <vt:lpstr>Prezentace aplikace PowerPoint</vt:lpstr>
      <vt:lpstr>Prezentace aplikace PowerPoint</vt:lpstr>
      <vt:lpstr>Epworthská škála spavosti </vt:lpstr>
      <vt:lpstr>Prezentace aplikace PowerPoint</vt:lpstr>
      <vt:lpstr>Diferenciální diagnostika OSA</vt:lpstr>
      <vt:lpstr>Léčba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Obstrukční spánková apnoe</dc:title>
  <dc:creator>Pavel Turčáni</dc:creator>
  <cp:lastModifiedBy>Doubková Martina</cp:lastModifiedBy>
  <cp:revision>13</cp:revision>
  <dcterms:created xsi:type="dcterms:W3CDTF">2020-04-07T13:21:28Z</dcterms:created>
  <dcterms:modified xsi:type="dcterms:W3CDTF">2020-04-11T12:55:59Z</dcterms:modified>
</cp:coreProperties>
</file>