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  <p:sldMasterId id="2147483689" r:id="rId4"/>
    <p:sldMasterId id="2147483704" r:id="rId5"/>
    <p:sldMasterId id="2147483716" r:id="rId6"/>
    <p:sldMasterId id="2147483728" r:id="rId7"/>
    <p:sldMasterId id="2147483740" r:id="rId8"/>
    <p:sldMasterId id="2147483752" r:id="rId9"/>
    <p:sldMasterId id="2147483764" r:id="rId10"/>
    <p:sldMasterId id="2147483776" r:id="rId11"/>
  </p:sldMasterIdLst>
  <p:notesMasterIdLst>
    <p:notesMasterId r:id="rId41"/>
  </p:notesMasterIdLst>
  <p:sldIdLst>
    <p:sldId id="29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266" r:id="rId21"/>
    <p:sldId id="265" r:id="rId22"/>
    <p:sldId id="292" r:id="rId23"/>
    <p:sldId id="271" r:id="rId24"/>
    <p:sldId id="308" r:id="rId25"/>
    <p:sldId id="279" r:id="rId26"/>
    <p:sldId id="309" r:id="rId27"/>
    <p:sldId id="280" r:id="rId28"/>
    <p:sldId id="284" r:id="rId29"/>
    <p:sldId id="294" r:id="rId30"/>
    <p:sldId id="295" r:id="rId31"/>
    <p:sldId id="296" r:id="rId32"/>
    <p:sldId id="288" r:id="rId33"/>
    <p:sldId id="318" r:id="rId34"/>
    <p:sldId id="319" r:id="rId35"/>
    <p:sldId id="320" r:id="rId36"/>
    <p:sldId id="321" r:id="rId37"/>
    <p:sldId id="322" r:id="rId38"/>
    <p:sldId id="323" r:id="rId39"/>
    <p:sldId id="324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0207" autoAdjust="0"/>
  </p:normalViewPr>
  <p:slideViewPr>
    <p:cSldViewPr snapToGrid="0">
      <p:cViewPr varScale="1">
        <p:scale>
          <a:sx n="92" d="100"/>
          <a:sy n="92" d="100"/>
        </p:scale>
        <p:origin x="12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5930E-E2C1-48B0-BDA4-7151E233FB97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6375B-518A-455B-8252-A176711D4F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720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CD9AD2-F68C-4173-9290-8CC8F012DBAF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925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6375B-518A-455B-8252-A176711D4F04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380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62BAA8-2BF7-44A6-8FE6-CD8D40E9D711}" type="slidenum">
              <a:rPr lang="cs-CZ" altLang="cs-CZ">
                <a:solidFill>
                  <a:prstClr val="black"/>
                </a:solidFill>
              </a:rPr>
              <a:pPr/>
              <a:t>25</a:t>
            </a:fld>
            <a:endParaRPr lang="cs-CZ" altLang="cs-CZ">
              <a:solidFill>
                <a:prstClr val="black"/>
              </a:solidFill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0306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C97B7A-96D0-4B59-9FD4-A8149351B89A}" type="slidenum">
              <a:rPr lang="cs-CZ" altLang="cs-CZ">
                <a:solidFill>
                  <a:prstClr val="black"/>
                </a:solidFill>
              </a:rPr>
              <a:pPr/>
              <a:t>28</a:t>
            </a:fld>
            <a:endParaRPr lang="cs-CZ" altLang="cs-CZ">
              <a:solidFill>
                <a:prstClr val="black"/>
              </a:solidFill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5820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2659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5711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5284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6319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1269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6375B-518A-455B-8252-A176711D4F04}" type="slidenum">
              <a:rPr lang="cs-CZ" smtClean="0">
                <a:solidFill>
                  <a:prstClr val="black"/>
                </a:solidFill>
              </a:rPr>
              <a:pPr/>
              <a:t>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14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6375B-518A-455B-8252-A176711D4F0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772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6375B-518A-455B-8252-A176711D4F04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007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71123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652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880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959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520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938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538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392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926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74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45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50785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639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035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950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617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899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856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7867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919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207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9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AAEE2-6CAC-4C45-AEF3-A8471E37344B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1723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441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974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7591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453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538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139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4026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212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61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F6448-23EB-4219-A906-9CE78BEA7F1E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7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70F9B-E104-4394-B50D-AFECEB72A06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118A9-40BC-4FEC-877B-2DBBC4B58339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338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B38DD-88BB-4D27-A840-E72FC7799D0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09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E6204-2E36-4519-B404-493116F1C1F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10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05E42-35F6-4DCC-9962-3B8D71832F46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16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AE2DD-2E22-482B-A6F7-FF1C3B57011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5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0022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76691-8E22-4A83-A67C-91EA5E35048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77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A0560-429C-4068-B110-2382496723A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17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7E7E5-C7B7-4235-9FD1-ED2C19C8C0A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57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A05DF2E-17E1-4DAC-925D-34A3D2806103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01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D31A41C-CEBF-44B7-87F7-1470C633EC2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36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54A76C0-969F-4DA1-94A1-CDC3A725B39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33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DBAD-D302-4439-8947-9F2C03831951}" type="slidenum">
              <a:rPr lang="cs-CZ" altLang="en-US" smtClean="0">
                <a:solidFill>
                  <a:srgbClr val="000000"/>
                </a:solidFill>
              </a:rPr>
              <a:pPr/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15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C8039E-8098-44A7-8BBC-78038A7D693D}" type="slidenum">
              <a:rPr lang="cs-CZ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12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30206-7F46-4F7B-8E1E-C77840A22938}" type="slidenum">
              <a:rPr lang="cs-CZ" altLang="en-US" smtClean="0">
                <a:solidFill>
                  <a:srgbClr val="000000"/>
                </a:solidFill>
              </a:rPr>
              <a:pPr/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50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3788A-1838-44FF-988D-7FA98EBE5ED6}" type="slidenum">
              <a:rPr lang="cs-CZ" altLang="en-US" smtClean="0">
                <a:solidFill>
                  <a:srgbClr val="000000"/>
                </a:solidFill>
              </a:rPr>
              <a:pPr/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4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111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7B283-A1FA-42A3-BB14-C00F5203F0F0}" type="slidenum">
              <a:rPr lang="cs-CZ" altLang="en-US" smtClean="0">
                <a:solidFill>
                  <a:srgbClr val="000000"/>
                </a:solidFill>
              </a:rPr>
              <a:pPr/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75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6D86-4246-42A1-9AE4-270B0A72A0C3}" type="slidenum">
              <a:rPr lang="cs-CZ" altLang="en-US" smtClean="0">
                <a:solidFill>
                  <a:srgbClr val="000000"/>
                </a:solidFill>
              </a:rPr>
              <a:pPr/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22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262ED-34E3-41E1-BD08-C2C3BDC259AC}" type="slidenum">
              <a:rPr lang="cs-CZ" altLang="en-US" smtClean="0">
                <a:solidFill>
                  <a:srgbClr val="000000"/>
                </a:solidFill>
              </a:rPr>
              <a:pPr/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70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00731-FED7-4D3E-B474-7DCD97DADDCB}" type="slidenum">
              <a:rPr lang="cs-CZ" altLang="en-US" smtClean="0">
                <a:solidFill>
                  <a:srgbClr val="000000"/>
                </a:solidFill>
              </a:rPr>
              <a:pPr/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05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FCEE6-1BC0-4674-8A14-F333509F75A4}" type="slidenum">
              <a:rPr lang="cs-CZ" altLang="en-US" smtClean="0">
                <a:solidFill>
                  <a:srgbClr val="000000"/>
                </a:solidFill>
              </a:rPr>
              <a:pPr/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93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F0B3A-9605-4BDC-A74B-47F0734536E1}" type="slidenum">
              <a:rPr lang="cs-CZ" altLang="en-US" smtClean="0">
                <a:solidFill>
                  <a:srgbClr val="000000"/>
                </a:solidFill>
              </a:rPr>
              <a:pPr/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361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40D23-3146-42CD-B31F-D7FFB4CF6E7C}" type="slidenum">
              <a:rPr lang="cs-CZ" altLang="en-US" smtClean="0">
                <a:solidFill>
                  <a:srgbClr val="000000"/>
                </a:solidFill>
              </a:rPr>
              <a:pPr/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025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en-US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C97A12FE-6E6F-43D1-B9A0-0BC34F01F93D}" type="slidenum">
              <a:rPr lang="cs-CZ" altLang="en-US">
                <a:solidFill>
                  <a:srgbClr val="000000"/>
                </a:solidFill>
              </a:rPr>
              <a:pPr/>
              <a:t>‹#›</a:t>
            </a:fld>
            <a:endParaRPr lang="cs-CZ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426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8FA004-9749-43EC-BBDF-47E5B42C2D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9954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17AF566-C221-4623-95DC-CD9BB047BB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3191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5215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678DFE-8EC6-4957-8578-9C3A5273B00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01843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623F1D7-93F8-49BF-9715-CEA45345AAD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9286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8E2F909-8228-40CB-A7E2-53569B0FD7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9704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7D9421C-3507-4C59-8D5F-DB00972A402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4193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C144718-8A1A-4BFB-A438-9054D25E9D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9601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06C299B-7A97-449A-B9E2-69FA3D75ED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66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2222CEB-2599-47EF-AA98-6BF5106169E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05335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78B3319-AABF-417B-BF51-AA8CBCEB1A4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916436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1" y="128589"/>
            <a:ext cx="2741084" cy="599598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28589"/>
            <a:ext cx="8026400" cy="599598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AE590C8-27CE-42B2-AEB5-9F2AD5C304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20657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5F7F18F6-D881-45C0-82F2-90C292E2A0C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3822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6746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55A2D9CD-360B-4440-8390-93FEABEFBB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54593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FDE7BB6C-C03A-4D5F-A786-30AD3F2A84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3368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574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992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94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49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735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931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6512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6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71963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127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393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45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3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309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64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119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320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50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21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6269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586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142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542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918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56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012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548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046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987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933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92976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454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399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099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119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926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0348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908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260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701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6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0952-BEED-4DE7-8E58-8EE56FDDB844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6891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725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418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325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466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944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370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986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039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488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2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60952-BEED-4DE7-8E58-8EE56FDDB844}" type="datetimeFigureOut">
              <a:rPr lang="cs-CZ" smtClean="0"/>
              <a:t>11.11.2020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B109C-777A-41EC-BD27-E3F9FD3B8D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68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9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3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487165-6FB4-4B8E-8A8A-3030EC7C191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4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9ED944A7-8982-4825-BAAC-C9953A9379E5}" type="slidenum">
              <a:rPr lang="cs-CZ" altLang="cs-CZ" smtClean="0">
                <a:solidFill>
                  <a:prstClr val="black">
                    <a:tint val="75000"/>
                  </a:prstClr>
                </a:solidFill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cs-CZ" alt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0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128588"/>
            <a:ext cx="10970684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9601" y="6245226"/>
            <a:ext cx="28426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65601" y="6245226"/>
            <a:ext cx="38586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245226"/>
            <a:ext cx="28426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9ED944A7-8982-4825-BAAC-C9953A9379E5}" type="slidenum">
              <a:rPr lang="cs-CZ" altLang="cs-CZ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063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6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99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4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11.11.2020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8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tudyblue.com/notes/note/n/dr-das-oral-histology2/deck/10896450" TargetMode="Externa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lipart.com/download.php?iid=25409&amp;submit=&amp;keys=Microscope&amp;notkeys=&amp;start=0&amp;andor=AND&amp;colour=&amp;s1=&amp;s2=&amp;release1=&amp;release2=&amp;previewcheck=&amp;cat=All&amp;type=&amp;rows=5&amp;jump=0&amp;period=&amp;collection=&amp;tl=clipar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tbiomed.com/content/3/1/9/figure/F3?highres=y" TargetMode="External"/><Relationship Id="rId1" Type="http://schemas.openxmlformats.org/officeDocument/2006/relationships/slideLayout" Target="../slideLayouts/slideLayout1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119063"/>
            <a:ext cx="77343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ovéPole 4"/>
          <p:cNvSpPr txBox="1">
            <a:spLocks noChangeArrowheads="1"/>
          </p:cNvSpPr>
          <p:nvPr/>
        </p:nvSpPr>
        <p:spPr bwMode="auto">
          <a:xfrm>
            <a:off x="3368635" y="1097373"/>
            <a:ext cx="52701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5400" dirty="0"/>
              <a:t>TRÁVICÍ SYSTÉM 3</a:t>
            </a:r>
          </a:p>
        </p:txBody>
      </p:sp>
      <p:sp>
        <p:nvSpPr>
          <p:cNvPr id="6" name="Obdélník 5"/>
          <p:cNvSpPr/>
          <p:nvPr/>
        </p:nvSpPr>
        <p:spPr>
          <a:xfrm>
            <a:off x="1787703" y="2200502"/>
            <a:ext cx="97501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4000" dirty="0"/>
              <a:t>Velké slinné žlázy          </a:t>
            </a:r>
            <a:r>
              <a:rPr lang="cs-CZ" sz="4000" dirty="0" err="1"/>
              <a:t>gl</a:t>
            </a:r>
            <a:r>
              <a:rPr lang="cs-CZ" sz="4000" dirty="0"/>
              <a:t>. </a:t>
            </a:r>
            <a:r>
              <a:rPr lang="cs-CZ" sz="4000" dirty="0" err="1"/>
              <a:t>parotis</a:t>
            </a:r>
            <a:endParaRPr lang="cs-CZ" sz="4000" dirty="0"/>
          </a:p>
          <a:p>
            <a:pPr>
              <a:defRPr/>
            </a:pPr>
            <a:r>
              <a:rPr lang="cs-CZ" sz="4000" dirty="0"/>
              <a:t>                                             </a:t>
            </a:r>
            <a:r>
              <a:rPr lang="cs-CZ" sz="4000" dirty="0" err="1"/>
              <a:t>gl</a:t>
            </a:r>
            <a:r>
              <a:rPr lang="cs-CZ" sz="4000" dirty="0"/>
              <a:t>. </a:t>
            </a:r>
            <a:r>
              <a:rPr lang="cs-CZ" sz="4000" dirty="0" err="1"/>
              <a:t>submandibularis</a:t>
            </a:r>
            <a:endParaRPr lang="cs-CZ" sz="4000" dirty="0"/>
          </a:p>
          <a:p>
            <a:pPr>
              <a:defRPr/>
            </a:pPr>
            <a:r>
              <a:rPr lang="cs-CZ" sz="4000" dirty="0"/>
              <a:t>                                             </a:t>
            </a:r>
            <a:r>
              <a:rPr lang="cs-CZ" sz="4000" dirty="0" err="1"/>
              <a:t>gl</a:t>
            </a:r>
            <a:r>
              <a:rPr lang="cs-CZ" sz="4000" dirty="0"/>
              <a:t>. </a:t>
            </a:r>
            <a:r>
              <a:rPr lang="cs-CZ" sz="4000" dirty="0" err="1"/>
              <a:t>sublingualis</a:t>
            </a:r>
            <a:endParaRPr lang="cs-CZ" sz="4000" dirty="0"/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cs-CZ" sz="4000" dirty="0"/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4000" dirty="0"/>
              <a:t>Játra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4000" dirty="0"/>
              <a:t>Žlučník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4000" dirty="0"/>
              <a:t>Slinivka břišní</a:t>
            </a:r>
          </a:p>
        </p:txBody>
      </p:sp>
      <p:cxnSp>
        <p:nvCxnSpPr>
          <p:cNvPr id="3" name="Přímá spojnice 2"/>
          <p:cNvCxnSpPr/>
          <p:nvPr/>
        </p:nvCxnSpPr>
        <p:spPr>
          <a:xfrm>
            <a:off x="6003715" y="2650732"/>
            <a:ext cx="914400" cy="9863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6003715" y="2630184"/>
            <a:ext cx="914400" cy="5137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6003715" y="2619910"/>
            <a:ext cx="914400" cy="205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254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3" descr="LiverAni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1268" y="1430336"/>
            <a:ext cx="7920038" cy="5281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872502" y="4739942"/>
            <a:ext cx="3696146" cy="1914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42353" y="562315"/>
            <a:ext cx="8229600" cy="693737"/>
          </a:xfrm>
        </p:spPr>
        <p:txBody>
          <a:bodyPr>
            <a:normAutofit fontScale="90000"/>
          </a:bodyPr>
          <a:lstStyle/>
          <a:p>
            <a:r>
              <a:rPr lang="cs-CZ" altLang="cs-CZ" b="1" dirty="0"/>
              <a:t>Lalůček centrální vény </a:t>
            </a:r>
            <a:br>
              <a:rPr lang="cs-CZ" altLang="cs-CZ" b="1" dirty="0"/>
            </a:br>
            <a:r>
              <a:rPr lang="cs-CZ" altLang="cs-CZ" dirty="0"/>
              <a:t>(</a:t>
            </a:r>
            <a:r>
              <a:rPr lang="cs-CZ" altLang="cs-CZ" dirty="0" err="1"/>
              <a:t>lobulus</a:t>
            </a:r>
            <a:r>
              <a:rPr lang="cs-CZ" altLang="cs-CZ" dirty="0"/>
              <a:t> </a:t>
            </a:r>
            <a:r>
              <a:rPr lang="cs-CZ" altLang="cs-CZ" dirty="0" err="1"/>
              <a:t>venae</a:t>
            </a:r>
            <a:r>
              <a:rPr lang="cs-CZ" altLang="cs-CZ" dirty="0"/>
              <a:t> </a:t>
            </a:r>
            <a:r>
              <a:rPr lang="cs-CZ" altLang="cs-CZ" dirty="0" err="1"/>
              <a:t>centralis</a:t>
            </a:r>
            <a:r>
              <a:rPr lang="cs-CZ" altLang="cs-CZ" dirty="0"/>
              <a:t>)</a:t>
            </a:r>
          </a:p>
        </p:txBody>
      </p:sp>
      <p:graphicFrame>
        <p:nvGraphicFramePr>
          <p:cNvPr id="4" name="Object 31" descr="liver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549462"/>
              </p:ext>
            </p:extLst>
          </p:nvPr>
        </p:nvGraphicFramePr>
        <p:xfrm>
          <a:off x="8012185" y="0"/>
          <a:ext cx="3919537" cy="479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Rastrový obrázek" r:id="rId5" imgW="3866667" imgH="4734586" progId="Paint.Picture">
                  <p:embed/>
                </p:oleObj>
              </mc:Choice>
              <mc:Fallback>
                <p:oleObj name="Rastrový obrázek" r:id="rId5" imgW="3866667" imgH="473458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2185" y="0"/>
                        <a:ext cx="3919537" cy="479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/>
          <p:cNvSpPr/>
          <p:nvPr/>
        </p:nvSpPr>
        <p:spPr>
          <a:xfrm>
            <a:off x="5163041" y="4623141"/>
            <a:ext cx="27158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2000" dirty="0" err="1">
                <a:solidFill>
                  <a:schemeClr val="accent2"/>
                </a:solidFill>
              </a:rPr>
              <a:t>vena</a:t>
            </a:r>
            <a:r>
              <a:rPr lang="cs-CZ" altLang="cs-CZ" sz="2000" dirty="0">
                <a:solidFill>
                  <a:schemeClr val="accent2"/>
                </a:solidFill>
              </a:rPr>
              <a:t> </a:t>
            </a:r>
            <a:r>
              <a:rPr lang="cs-CZ" altLang="cs-CZ" sz="2000" dirty="0" err="1">
                <a:solidFill>
                  <a:schemeClr val="accent2"/>
                </a:solidFill>
              </a:rPr>
              <a:t>centralis</a:t>
            </a:r>
            <a:r>
              <a:rPr lang="cs-CZ" altLang="cs-CZ" sz="2000" dirty="0">
                <a:solidFill>
                  <a:srgbClr val="0000FF"/>
                </a:solidFill>
              </a:rPr>
              <a:t>                                 </a:t>
            </a:r>
            <a:r>
              <a:rPr lang="cs-CZ" altLang="cs-CZ" sz="2000" dirty="0"/>
              <a:t>– v ose lalůčku</a:t>
            </a:r>
            <a:endParaRPr lang="cs-CZ" altLang="cs-CZ" sz="20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accent2"/>
                </a:solidFill>
              </a:rPr>
              <a:t>trámce </a:t>
            </a:r>
            <a:r>
              <a:rPr lang="cs-CZ" altLang="cs-CZ" sz="2000" dirty="0" err="1">
                <a:solidFill>
                  <a:schemeClr val="accent2"/>
                </a:solidFill>
              </a:rPr>
              <a:t>hepatocytů</a:t>
            </a:r>
            <a:r>
              <a:rPr lang="cs-CZ" altLang="cs-CZ" sz="2000" dirty="0"/>
              <a:t>    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-radiálně uspořádané kolem centrální vény</a:t>
            </a:r>
            <a:endParaRPr lang="cs-CZ" altLang="cs-CZ" sz="2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accent2"/>
                </a:solidFill>
              </a:rPr>
              <a:t>jaterní sinusoidy</a:t>
            </a:r>
            <a:r>
              <a:rPr lang="cs-CZ" altLang="cs-CZ" sz="2000" dirty="0">
                <a:solidFill>
                  <a:srgbClr val="0000FF"/>
                </a:solidFill>
              </a:rPr>
              <a:t>                                 </a:t>
            </a:r>
            <a:r>
              <a:rPr lang="cs-CZ" altLang="cs-CZ" sz="2000" dirty="0"/>
              <a:t>– mezi trámci</a:t>
            </a:r>
            <a:endParaRPr lang="cs-CZ" altLang="cs-CZ" sz="2000" dirty="0">
              <a:solidFill>
                <a:srgbClr val="FFFF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125424" y="4971709"/>
            <a:ext cx="39467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2000" dirty="0">
                <a:solidFill>
                  <a:schemeClr val="accent6"/>
                </a:solidFill>
              </a:rPr>
              <a:t>žlučové kapiláry                                             </a:t>
            </a:r>
            <a:r>
              <a:rPr lang="cs-CZ" altLang="cs-CZ" sz="2000" dirty="0"/>
              <a:t>– každá mezi 2 </a:t>
            </a:r>
            <a:r>
              <a:rPr lang="cs-CZ" altLang="cs-CZ" sz="2000" dirty="0" err="1"/>
              <a:t>hepatocyty</a:t>
            </a:r>
            <a:r>
              <a:rPr lang="cs-CZ" altLang="cs-CZ" sz="2000" dirty="0"/>
              <a:t> uvnitř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   trámce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- jejich stěnu tvoří buněčná membrána  </a:t>
            </a:r>
            <a:r>
              <a:rPr lang="cs-CZ" altLang="cs-CZ" sz="2000" dirty="0" err="1"/>
              <a:t>hepatocytů</a:t>
            </a:r>
            <a:endParaRPr lang="cs-CZ" alt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5891094" y="1432564"/>
            <a:ext cx="22343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dirty="0" err="1">
                <a:solidFill>
                  <a:srgbClr val="0000FF"/>
                </a:solidFill>
              </a:rPr>
              <a:t>portobiliární</a:t>
            </a:r>
            <a:r>
              <a:rPr lang="cs-CZ" altLang="cs-CZ" sz="2000" dirty="0">
                <a:solidFill>
                  <a:srgbClr val="0000FF"/>
                </a:solidFill>
              </a:rPr>
              <a:t> oblast </a:t>
            </a:r>
            <a:endParaRPr lang="cs-CZ" sz="2000" dirty="0"/>
          </a:p>
        </p:txBody>
      </p:sp>
      <p:cxnSp>
        <p:nvCxnSpPr>
          <p:cNvPr id="9" name="Přímá spojnice se šipkou 8"/>
          <p:cNvCxnSpPr/>
          <p:nvPr/>
        </p:nvCxnSpPr>
        <p:spPr>
          <a:xfrm flipH="1">
            <a:off x="6082301" y="1818367"/>
            <a:ext cx="438641" cy="4253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6520942" y="1818385"/>
            <a:ext cx="2581961" cy="13255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3821987" y="1818367"/>
            <a:ext cx="2698955" cy="18495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430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P_img6-14-34hep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3" descr="játr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2924176"/>
            <a:ext cx="3851275" cy="39338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822" y="0"/>
            <a:ext cx="9740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98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56330" name="Picture 10" descr="liv40h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8876" y="188913"/>
            <a:ext cx="4429125" cy="5903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1992314" y="6165851"/>
            <a:ext cx="8675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latin typeface="Verdana" panose="020B0604030504040204" pitchFamily="34" charset="0"/>
              </a:rPr>
              <a:t>trias hepatis /Glissonova triáda/</a:t>
            </a:r>
          </a:p>
        </p:txBody>
      </p:sp>
      <p:pic>
        <p:nvPicPr>
          <p:cNvPr id="56336" name="Picture 16" descr="liv11h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0850" y="188913"/>
            <a:ext cx="4427538" cy="5903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94" y="0"/>
            <a:ext cx="10437981" cy="71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10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2239"/>
            <a:ext cx="7543800" cy="642937"/>
          </a:xfrm>
        </p:spPr>
        <p:txBody>
          <a:bodyPr/>
          <a:lstStyle/>
          <a:p>
            <a:pPr algn="ctr"/>
            <a:r>
              <a:rPr lang="cs-CZ" altLang="cs-CZ" sz="3500"/>
              <a:t>Játra – portální triáda</a:t>
            </a:r>
          </a:p>
        </p:txBody>
      </p:sp>
      <p:pic>
        <p:nvPicPr>
          <p:cNvPr id="21509" name="Picture 5" descr="HP_img6-14-35hepa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785813"/>
            <a:ext cx="8064500" cy="6049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7" y="0"/>
            <a:ext cx="9648825" cy="703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27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7" y="0"/>
            <a:ext cx="10952252" cy="684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78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765175"/>
          </a:xfrm>
        </p:spPr>
        <p:txBody>
          <a:bodyPr/>
          <a:lstStyle/>
          <a:p>
            <a:pPr algn="ctr"/>
            <a:r>
              <a:rPr lang="cs-CZ" altLang="cs-CZ"/>
              <a:t>Žlučník /vesica fellea/</a:t>
            </a:r>
          </a:p>
        </p:txBody>
      </p:sp>
      <p:pic>
        <p:nvPicPr>
          <p:cNvPr id="29701" name="Picture 5" descr="HP_img6-14-37v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787400"/>
            <a:ext cx="8135937" cy="6103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5" y="1"/>
            <a:ext cx="9620250" cy="702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20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4" b="5182"/>
          <a:stretch/>
        </p:blipFill>
        <p:spPr>
          <a:xfrm>
            <a:off x="-1" y="0"/>
            <a:ext cx="11846103" cy="698642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805899" y="6069727"/>
            <a:ext cx="2563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dirty="0">
                <a:solidFill>
                  <a:srgbClr val="0000FF"/>
                </a:solidFill>
              </a:rPr>
              <a:t>žlučník s hlenem </a:t>
            </a:r>
            <a:endParaRPr lang="cs-CZ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09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Trávící systém III - 16 Žlučový měchýř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490538"/>
            <a:ext cx="9001125" cy="636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682750" y="65088"/>
            <a:ext cx="27717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Vesica fellea – slizniční řasy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7119939" y="825501"/>
            <a:ext cx="3152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simple columnar epithelium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556000" y="5824538"/>
            <a:ext cx="24488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lamina propria mucosae</a:t>
            </a: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 flipH="1">
            <a:off x="7248525" y="1196976"/>
            <a:ext cx="64770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334" y="1"/>
            <a:ext cx="9685333" cy="75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38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p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9276"/>
            <a:ext cx="9144000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718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37" y="-176213"/>
            <a:ext cx="9686925" cy="721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85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65597" y="1408757"/>
            <a:ext cx="7405817" cy="4588476"/>
          </a:xfrm>
        </p:spPr>
        <p:txBody>
          <a:bodyPr>
            <a:normAutofit/>
          </a:bodyPr>
          <a:lstStyle/>
          <a:p>
            <a:r>
              <a:rPr lang="cs-CZ" altLang="cs-CZ" sz="2400" dirty="0">
                <a:solidFill>
                  <a:srgbClr val="0000FF"/>
                </a:solidFill>
              </a:rPr>
              <a:t>Vazivo              </a:t>
            </a:r>
            <a:r>
              <a:rPr lang="cs-CZ" altLang="cs-CZ" sz="2400" dirty="0" err="1">
                <a:solidFill>
                  <a:srgbClr val="0000FF"/>
                </a:solidFill>
              </a:rPr>
              <a:t>capsula</a:t>
            </a:r>
            <a:r>
              <a:rPr lang="cs-CZ" altLang="cs-CZ" sz="2400" dirty="0">
                <a:solidFill>
                  <a:srgbClr val="0000FF"/>
                </a:solidFill>
              </a:rPr>
              <a:t> </a:t>
            </a:r>
            <a:r>
              <a:rPr lang="cs-CZ" altLang="cs-CZ" sz="2400" dirty="0" err="1">
                <a:solidFill>
                  <a:srgbClr val="0000FF"/>
                </a:solidFill>
              </a:rPr>
              <a:t>fibrosa</a:t>
            </a:r>
            <a:endParaRPr lang="cs-CZ" altLang="cs-CZ" sz="2400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cs-CZ" altLang="cs-CZ" sz="2400" dirty="0">
                <a:solidFill>
                  <a:srgbClr val="0000FF"/>
                </a:solidFill>
              </a:rPr>
              <a:t>                            septa</a:t>
            </a:r>
          </a:p>
          <a:p>
            <a:pPr marL="0" indent="0">
              <a:buNone/>
            </a:pPr>
            <a:endParaRPr lang="cs-CZ" altLang="cs-CZ" dirty="0"/>
          </a:p>
          <a:p>
            <a:r>
              <a:rPr lang="cs-CZ" altLang="cs-CZ" sz="2400" dirty="0">
                <a:solidFill>
                  <a:srgbClr val="0000FF"/>
                </a:solidFill>
              </a:rPr>
              <a:t>Parenchym     lalůčky      </a:t>
            </a:r>
            <a:r>
              <a:rPr lang="cs-CZ" altLang="cs-CZ" sz="2400" b="1" dirty="0">
                <a:solidFill>
                  <a:srgbClr val="008000"/>
                </a:solidFill>
              </a:rPr>
              <a:t>sekreční oddíly</a:t>
            </a:r>
          </a:p>
          <a:p>
            <a:pPr>
              <a:buNone/>
            </a:pPr>
            <a:r>
              <a:rPr lang="cs-CZ" altLang="cs-CZ" sz="2400" dirty="0"/>
              <a:t>     </a:t>
            </a:r>
            <a:r>
              <a:rPr lang="cs-CZ" altLang="cs-CZ" sz="2400" dirty="0">
                <a:solidFill>
                  <a:srgbClr val="0000FF"/>
                </a:solidFill>
              </a:rPr>
              <a:t>/epitel/                             </a:t>
            </a:r>
            <a:r>
              <a:rPr lang="cs-CZ" altLang="cs-CZ" sz="1800" i="1" dirty="0"/>
              <a:t>(serózní aciny, </a:t>
            </a:r>
            <a:r>
              <a:rPr lang="cs-CZ" altLang="cs-CZ" sz="1800" i="1" dirty="0" err="1"/>
              <a:t>mucinózní</a:t>
            </a:r>
            <a:endParaRPr lang="cs-CZ" altLang="cs-CZ" sz="1800" i="1" dirty="0"/>
          </a:p>
          <a:p>
            <a:pPr>
              <a:buNone/>
            </a:pPr>
            <a:r>
              <a:rPr lang="cs-CZ" altLang="cs-CZ" sz="1800" i="1" dirty="0"/>
              <a:t>                                                                 tubuly, </a:t>
            </a:r>
            <a:r>
              <a:rPr lang="cs-CZ" altLang="cs-CZ" sz="1800" i="1" dirty="0" err="1"/>
              <a:t>Gianuzziho</a:t>
            </a:r>
            <a:r>
              <a:rPr lang="cs-CZ" altLang="cs-CZ" sz="1800" i="1" dirty="0"/>
              <a:t> lunuly</a:t>
            </a:r>
            <a:r>
              <a:rPr lang="cs-CZ" altLang="cs-CZ" sz="2000" i="1" dirty="0"/>
              <a:t>)</a:t>
            </a:r>
            <a:endParaRPr lang="cs-CZ" altLang="cs-CZ" dirty="0"/>
          </a:p>
          <a:p>
            <a:pPr>
              <a:buNone/>
            </a:pPr>
            <a:r>
              <a:rPr lang="cs-CZ" altLang="cs-CZ" dirty="0"/>
              <a:t>                                            </a:t>
            </a:r>
            <a:r>
              <a:rPr lang="cs-CZ" altLang="cs-CZ" sz="2400" b="1" dirty="0">
                <a:solidFill>
                  <a:srgbClr val="008000"/>
                </a:solidFill>
              </a:rPr>
              <a:t>žlázové vývody</a:t>
            </a:r>
          </a:p>
          <a:p>
            <a:pPr>
              <a:buNone/>
            </a:pPr>
            <a:r>
              <a:rPr lang="cs-CZ" altLang="cs-CZ" sz="1800" dirty="0">
                <a:solidFill>
                  <a:srgbClr val="0000FF"/>
                </a:solidFill>
              </a:rPr>
              <a:t>                                                                   </a:t>
            </a:r>
            <a:r>
              <a:rPr lang="cs-CZ" altLang="cs-CZ" sz="1800" dirty="0"/>
              <a:t>(</a:t>
            </a:r>
            <a:r>
              <a:rPr lang="cs-CZ" altLang="cs-CZ" sz="1800" i="1" dirty="0"/>
              <a:t>vsunuté </a:t>
            </a:r>
            <a:r>
              <a:rPr lang="en-US" altLang="cs-CZ" sz="1800" i="1" dirty="0">
                <a:cs typeface="Arial" panose="020B0604020202020204" pitchFamily="34" charset="0"/>
              </a:rPr>
              <a:t>±</a:t>
            </a:r>
            <a:r>
              <a:rPr lang="cs-CZ" altLang="cs-CZ" sz="1800" i="1" dirty="0"/>
              <a:t>, žíhané, </a:t>
            </a:r>
          </a:p>
          <a:p>
            <a:pPr>
              <a:buNone/>
            </a:pPr>
            <a:r>
              <a:rPr lang="cs-CZ" altLang="cs-CZ" sz="1800" i="1" dirty="0"/>
              <a:t>                                                                     </a:t>
            </a:r>
            <a:r>
              <a:rPr lang="cs-CZ" altLang="cs-CZ" sz="1800" i="1" dirty="0" err="1"/>
              <a:t>interlobulární</a:t>
            </a:r>
            <a:r>
              <a:rPr lang="cs-CZ" altLang="cs-CZ" sz="1800" i="1" dirty="0"/>
              <a:t>, hlavní</a:t>
            </a:r>
            <a:r>
              <a:rPr lang="cs-CZ" altLang="cs-CZ" sz="1800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Obecná stavba velkých slinných žláz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1540476" y="1647568"/>
            <a:ext cx="782594" cy="5025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1540476" y="1647568"/>
            <a:ext cx="8155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Šipka dolů 16"/>
          <p:cNvSpPr/>
          <p:nvPr/>
        </p:nvSpPr>
        <p:spPr>
          <a:xfrm>
            <a:off x="2543775" y="2247816"/>
            <a:ext cx="247135" cy="552491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8" name="Line 6"/>
          <p:cNvSpPr>
            <a:spLocks noChangeShapeType="1"/>
          </p:cNvSpPr>
          <p:nvPr/>
        </p:nvSpPr>
        <p:spPr bwMode="auto">
          <a:xfrm flipV="1">
            <a:off x="2050363" y="3055595"/>
            <a:ext cx="314754" cy="75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29" name="Line 7"/>
          <p:cNvSpPr>
            <a:spLocks noChangeShapeType="1"/>
          </p:cNvSpPr>
          <p:nvPr/>
        </p:nvSpPr>
        <p:spPr bwMode="auto">
          <a:xfrm>
            <a:off x="3244722" y="3063190"/>
            <a:ext cx="42935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3248712" y="3055595"/>
            <a:ext cx="730163" cy="14010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prstClr val="black"/>
              </a:solidFill>
            </a:endParaRPr>
          </a:p>
        </p:txBody>
      </p:sp>
      <p:pic>
        <p:nvPicPr>
          <p:cNvPr id="11" name="Picture 2" descr="https://classconnection.s3.amazonaws.com/686/flashcards/4143686/png/picture_19-1458F39EB7421FACB76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"/>
          <a:stretch/>
        </p:blipFill>
        <p:spPr bwMode="auto">
          <a:xfrm>
            <a:off x="6392562" y="1898821"/>
            <a:ext cx="5689408" cy="451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258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0"/>
            <a:ext cx="9667875" cy="706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50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0"/>
            <a:ext cx="9677400" cy="70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98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971675" y="1365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703389" y="56138"/>
            <a:ext cx="8605837" cy="68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600" b="1" dirty="0"/>
              <a:t>3. </a:t>
            </a:r>
          </a:p>
          <a:p>
            <a:pPr algn="ctr"/>
            <a:r>
              <a:rPr lang="cs-CZ" altLang="cs-CZ" sz="3600" b="1" dirty="0"/>
              <a:t>Trávicí systém - III</a:t>
            </a:r>
          </a:p>
          <a:p>
            <a:endParaRPr lang="cs-CZ" altLang="cs-CZ" sz="1600" dirty="0"/>
          </a:p>
          <a:p>
            <a:r>
              <a:rPr lang="cs-CZ" altLang="cs-CZ" sz="2800" b="1" u="sng" dirty="0"/>
              <a:t>       </a:t>
            </a:r>
            <a:r>
              <a:rPr lang="cs-CZ" altLang="cs-CZ" sz="2400" b="1" u="sng" dirty="0"/>
              <a:t>Preparáty</a:t>
            </a:r>
            <a:r>
              <a:rPr lang="cs-CZ" altLang="cs-CZ" sz="2400" b="1" dirty="0"/>
              <a:t>:</a:t>
            </a:r>
          </a:p>
          <a:p>
            <a:r>
              <a:rPr lang="cs-CZ" altLang="cs-CZ" sz="2400" b="1" dirty="0"/>
              <a:t>8. </a:t>
            </a:r>
            <a:r>
              <a:rPr lang="cs-CZ" altLang="cs-CZ" sz="2400" b="1" dirty="0" err="1"/>
              <a:t>Gl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parotis</a:t>
            </a:r>
            <a:r>
              <a:rPr lang="cs-CZ" altLang="cs-CZ" sz="2400" b="1" dirty="0"/>
              <a:t> (HE)</a:t>
            </a:r>
          </a:p>
          <a:p>
            <a:r>
              <a:rPr lang="cs-CZ" altLang="cs-CZ" sz="2400" b="1" dirty="0"/>
              <a:t>9. </a:t>
            </a:r>
            <a:r>
              <a:rPr lang="cs-CZ" altLang="cs-CZ" sz="2400" b="1" dirty="0" err="1"/>
              <a:t>Gl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submandibularis</a:t>
            </a:r>
            <a:r>
              <a:rPr lang="cs-CZ" altLang="cs-CZ" sz="2400" b="1" dirty="0"/>
              <a:t> (HE)</a:t>
            </a:r>
          </a:p>
          <a:p>
            <a:r>
              <a:rPr lang="cs-CZ" altLang="cs-CZ" sz="2400" b="1" dirty="0"/>
              <a:t>10. </a:t>
            </a:r>
            <a:r>
              <a:rPr lang="cs-CZ" altLang="cs-CZ" sz="2400" b="1" dirty="0" err="1"/>
              <a:t>Gl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sublingualis</a:t>
            </a:r>
            <a:r>
              <a:rPr lang="cs-CZ" altLang="cs-CZ" sz="2400" b="1" dirty="0"/>
              <a:t> (HE)</a:t>
            </a:r>
          </a:p>
          <a:p>
            <a:r>
              <a:rPr lang="cs-CZ" altLang="cs-CZ" sz="2400" b="1" dirty="0"/>
              <a:t>20. </a:t>
            </a:r>
            <a:r>
              <a:rPr lang="cs-CZ" altLang="cs-CZ" sz="2400" b="1" dirty="0" err="1"/>
              <a:t>Hepar</a:t>
            </a:r>
            <a:r>
              <a:rPr lang="cs-CZ" altLang="cs-CZ" sz="2400" b="1" dirty="0"/>
              <a:t>(HE)</a:t>
            </a:r>
          </a:p>
          <a:p>
            <a:r>
              <a:rPr lang="cs-CZ" altLang="cs-CZ" sz="2400" b="1" dirty="0"/>
              <a:t>21. </a:t>
            </a:r>
            <a:r>
              <a:rPr lang="cs-CZ" altLang="cs-CZ" sz="2400" b="1" dirty="0" err="1"/>
              <a:t>Hepar</a:t>
            </a:r>
            <a:r>
              <a:rPr lang="cs-CZ" altLang="cs-CZ" sz="2400" b="1" dirty="0"/>
              <a:t> (AZAN)</a:t>
            </a:r>
          </a:p>
          <a:p>
            <a:r>
              <a:rPr lang="cs-CZ" altLang="cs-CZ" sz="2400" b="1" dirty="0"/>
              <a:t>22. </a:t>
            </a:r>
            <a:r>
              <a:rPr lang="cs-CZ" altLang="cs-CZ" sz="2400" b="1" dirty="0" err="1"/>
              <a:t>Vesica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fellea</a:t>
            </a:r>
            <a:r>
              <a:rPr lang="cs-CZ" altLang="cs-CZ" sz="2400" b="1" dirty="0"/>
              <a:t> (HE)</a:t>
            </a:r>
          </a:p>
          <a:p>
            <a:r>
              <a:rPr lang="cs-CZ" altLang="cs-CZ" sz="2400" b="1" dirty="0"/>
              <a:t>23. </a:t>
            </a:r>
            <a:r>
              <a:rPr lang="cs-CZ" altLang="cs-CZ" sz="2400" b="1" dirty="0" err="1"/>
              <a:t>Pancreas</a:t>
            </a:r>
            <a:r>
              <a:rPr lang="cs-CZ" altLang="cs-CZ" sz="1600" dirty="0"/>
              <a:t> </a:t>
            </a:r>
            <a:r>
              <a:rPr lang="cs-CZ" altLang="cs-CZ" sz="2400" b="1" dirty="0"/>
              <a:t>(HE)</a:t>
            </a:r>
          </a:p>
          <a:p>
            <a:endParaRPr lang="cs-CZ" altLang="cs-CZ" sz="3200" b="1" dirty="0"/>
          </a:p>
          <a:p>
            <a:r>
              <a:rPr lang="cs-CZ" altLang="cs-CZ" sz="2400" b="1" u="sng" dirty="0"/>
              <a:t>        Atlas EM</a:t>
            </a:r>
            <a:r>
              <a:rPr lang="cs-CZ" altLang="cs-CZ" sz="2400" b="1" dirty="0"/>
              <a:t>:</a:t>
            </a:r>
          </a:p>
          <a:p>
            <a:r>
              <a:rPr lang="cs-CZ" altLang="cs-CZ" sz="1600" dirty="0"/>
              <a:t>            </a:t>
            </a:r>
            <a:r>
              <a:rPr lang="cs-CZ" altLang="cs-CZ" sz="2400" b="1" dirty="0"/>
              <a:t>Žlučový kanálek/Žlučová kapilára (9)</a:t>
            </a:r>
          </a:p>
          <a:p>
            <a:r>
              <a:rPr lang="cs-CZ" altLang="cs-CZ" sz="2400" b="1" dirty="0" err="1"/>
              <a:t>Hepar</a:t>
            </a:r>
            <a:r>
              <a:rPr lang="cs-CZ" altLang="cs-CZ" sz="2400" b="1" dirty="0"/>
              <a:t> – </a:t>
            </a:r>
            <a:r>
              <a:rPr lang="cs-CZ" altLang="cs-CZ" sz="2400" b="1" dirty="0" err="1"/>
              <a:t>Kupfferovy</a:t>
            </a:r>
            <a:r>
              <a:rPr lang="cs-CZ" altLang="cs-CZ" sz="2400" b="1" dirty="0"/>
              <a:t> buňky (67)</a:t>
            </a:r>
          </a:p>
          <a:p>
            <a:r>
              <a:rPr lang="cs-CZ" altLang="cs-CZ" sz="2400" b="1" dirty="0"/>
              <a:t>Pankreas – Langerhansovy ostrůvky (66)</a:t>
            </a:r>
          </a:p>
          <a:p>
            <a:r>
              <a:rPr lang="cs-CZ" altLang="cs-CZ" sz="2400" b="1" dirty="0"/>
              <a:t>Vývoj pankreatu (85)</a:t>
            </a:r>
          </a:p>
        </p:txBody>
      </p:sp>
      <p:pic>
        <p:nvPicPr>
          <p:cNvPr id="78852" name="Picture 4" descr="Pre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43" y="1030722"/>
            <a:ext cx="5397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 descr="cosmetic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81" y="4742152"/>
            <a:ext cx="827087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44585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rávící systém II -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16833"/>
            <a:ext cx="9001125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275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rávící systém II -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"/>
            <a:ext cx="7272337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Trávící systém II -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3284538"/>
            <a:ext cx="489585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Freeform 4"/>
          <p:cNvSpPr>
            <a:spLocks/>
          </p:cNvSpPr>
          <p:nvPr/>
        </p:nvSpPr>
        <p:spPr bwMode="auto">
          <a:xfrm>
            <a:off x="1771651" y="153989"/>
            <a:ext cx="2009775" cy="1392237"/>
          </a:xfrm>
          <a:custGeom>
            <a:avLst/>
            <a:gdLst>
              <a:gd name="T0" fmla="*/ 1932960638 w 1266"/>
              <a:gd name="T1" fmla="*/ 1507052896 h 877"/>
              <a:gd name="T2" fmla="*/ 2048887825 w 1266"/>
              <a:gd name="T3" fmla="*/ 1229835808 h 877"/>
              <a:gd name="T4" fmla="*/ 2119452200 w 1266"/>
              <a:gd name="T5" fmla="*/ 1207153616 h 877"/>
              <a:gd name="T6" fmla="*/ 2147483646 w 1266"/>
              <a:gd name="T7" fmla="*/ 1023183070 h 877"/>
              <a:gd name="T8" fmla="*/ 2147483646 w 1266"/>
              <a:gd name="T9" fmla="*/ 839210936 h 877"/>
              <a:gd name="T10" fmla="*/ 2147483646 w 1266"/>
              <a:gd name="T11" fmla="*/ 745965982 h 877"/>
              <a:gd name="T12" fmla="*/ 2147483646 w 1266"/>
              <a:gd name="T13" fmla="*/ 630038836 h 877"/>
              <a:gd name="T14" fmla="*/ 2147483646 w 1266"/>
              <a:gd name="T15" fmla="*/ 307458952 h 877"/>
              <a:gd name="T16" fmla="*/ 2147483646 w 1266"/>
              <a:gd name="T17" fmla="*/ 216733360 h 877"/>
              <a:gd name="T18" fmla="*/ 2147483646 w 1266"/>
              <a:gd name="T19" fmla="*/ 171370563 h 877"/>
              <a:gd name="T20" fmla="*/ 2147483646 w 1266"/>
              <a:gd name="T21" fmla="*/ 32761226 h 877"/>
              <a:gd name="T22" fmla="*/ 965220638 w 1266"/>
              <a:gd name="T23" fmla="*/ 100806214 h 877"/>
              <a:gd name="T24" fmla="*/ 667842200 w 1266"/>
              <a:gd name="T25" fmla="*/ 307458952 h 877"/>
              <a:gd name="T26" fmla="*/ 619958438 w 1266"/>
              <a:gd name="T27" fmla="*/ 355341110 h 877"/>
              <a:gd name="T28" fmla="*/ 551915013 w 1266"/>
              <a:gd name="T29" fmla="*/ 378023302 h 877"/>
              <a:gd name="T30" fmla="*/ 458668438 w 1266"/>
              <a:gd name="T31" fmla="*/ 493950448 h 877"/>
              <a:gd name="T32" fmla="*/ 252015625 w 1266"/>
              <a:gd name="T33" fmla="*/ 677920994 h 877"/>
              <a:gd name="T34" fmla="*/ 229335013 w 1266"/>
              <a:gd name="T35" fmla="*/ 745965982 h 877"/>
              <a:gd name="T36" fmla="*/ 158770638 w 1266"/>
              <a:gd name="T37" fmla="*/ 791328778 h 877"/>
              <a:gd name="T38" fmla="*/ 113407825 w 1266"/>
              <a:gd name="T39" fmla="*/ 929936529 h 877"/>
              <a:gd name="T40" fmla="*/ 90725625 w 1266"/>
              <a:gd name="T41" fmla="*/ 1000500878 h 877"/>
              <a:gd name="T42" fmla="*/ 68045013 w 1266"/>
              <a:gd name="T43" fmla="*/ 1968240531 h 877"/>
              <a:gd name="T44" fmla="*/ 136088438 w 1266"/>
              <a:gd name="T45" fmla="*/ 2013603327 h 877"/>
              <a:gd name="T46" fmla="*/ 367942813 w 1266"/>
              <a:gd name="T47" fmla="*/ 2147483646 h 877"/>
              <a:gd name="T48" fmla="*/ 435987825 w 1266"/>
              <a:gd name="T49" fmla="*/ 2147483646 h 877"/>
              <a:gd name="T50" fmla="*/ 1126510638 w 1266"/>
              <a:gd name="T51" fmla="*/ 2106849868 h 877"/>
              <a:gd name="T52" fmla="*/ 1358365013 w 1266"/>
              <a:gd name="T53" fmla="*/ 2013603327 h 877"/>
              <a:gd name="T54" fmla="*/ 1496972813 w 1266"/>
              <a:gd name="T55" fmla="*/ 1968240531 h 877"/>
              <a:gd name="T56" fmla="*/ 1658262813 w 1266"/>
              <a:gd name="T57" fmla="*/ 1829632780 h 877"/>
              <a:gd name="T58" fmla="*/ 1703625625 w 1266"/>
              <a:gd name="T59" fmla="*/ 1759068431 h 877"/>
              <a:gd name="T60" fmla="*/ 1771670638 w 1266"/>
              <a:gd name="T61" fmla="*/ 1736386239 h 877"/>
              <a:gd name="T62" fmla="*/ 1819552813 w 1266"/>
              <a:gd name="T63" fmla="*/ 1691023443 h 87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266" h="877">
                <a:moveTo>
                  <a:pt x="767" y="598"/>
                </a:moveTo>
                <a:cubicBezTo>
                  <a:pt x="804" y="563"/>
                  <a:pt x="792" y="509"/>
                  <a:pt x="813" y="488"/>
                </a:cubicBezTo>
                <a:cubicBezTo>
                  <a:pt x="820" y="481"/>
                  <a:pt x="832" y="482"/>
                  <a:pt x="841" y="479"/>
                </a:cubicBezTo>
                <a:cubicBezTo>
                  <a:pt x="889" y="407"/>
                  <a:pt x="969" y="412"/>
                  <a:pt x="1051" y="406"/>
                </a:cubicBezTo>
                <a:cubicBezTo>
                  <a:pt x="1098" y="390"/>
                  <a:pt x="1130" y="349"/>
                  <a:pt x="1179" y="333"/>
                </a:cubicBezTo>
                <a:cubicBezTo>
                  <a:pt x="1188" y="326"/>
                  <a:pt x="1218" y="308"/>
                  <a:pt x="1225" y="296"/>
                </a:cubicBezTo>
                <a:cubicBezTo>
                  <a:pt x="1266" y="229"/>
                  <a:pt x="1200" y="305"/>
                  <a:pt x="1252" y="250"/>
                </a:cubicBezTo>
                <a:cubicBezTo>
                  <a:pt x="1241" y="141"/>
                  <a:pt x="1260" y="174"/>
                  <a:pt x="1197" y="122"/>
                </a:cubicBezTo>
                <a:cubicBezTo>
                  <a:pt x="1182" y="110"/>
                  <a:pt x="1168" y="95"/>
                  <a:pt x="1151" y="86"/>
                </a:cubicBezTo>
                <a:cubicBezTo>
                  <a:pt x="1134" y="78"/>
                  <a:pt x="1097" y="68"/>
                  <a:pt x="1097" y="68"/>
                </a:cubicBezTo>
                <a:cubicBezTo>
                  <a:pt x="1062" y="33"/>
                  <a:pt x="1007" y="25"/>
                  <a:pt x="959" y="13"/>
                </a:cubicBezTo>
                <a:cubicBezTo>
                  <a:pt x="858" y="16"/>
                  <a:pt x="508" y="0"/>
                  <a:pt x="383" y="40"/>
                </a:cubicBezTo>
                <a:cubicBezTo>
                  <a:pt x="341" y="68"/>
                  <a:pt x="315" y="105"/>
                  <a:pt x="265" y="122"/>
                </a:cubicBezTo>
                <a:cubicBezTo>
                  <a:pt x="259" y="128"/>
                  <a:pt x="254" y="136"/>
                  <a:pt x="246" y="141"/>
                </a:cubicBezTo>
                <a:cubicBezTo>
                  <a:pt x="238" y="146"/>
                  <a:pt x="226" y="144"/>
                  <a:pt x="219" y="150"/>
                </a:cubicBezTo>
                <a:cubicBezTo>
                  <a:pt x="204" y="162"/>
                  <a:pt x="196" y="182"/>
                  <a:pt x="182" y="196"/>
                </a:cubicBezTo>
                <a:cubicBezTo>
                  <a:pt x="170" y="233"/>
                  <a:pt x="137" y="257"/>
                  <a:pt x="100" y="269"/>
                </a:cubicBezTo>
                <a:cubicBezTo>
                  <a:pt x="97" y="278"/>
                  <a:pt x="97" y="289"/>
                  <a:pt x="91" y="296"/>
                </a:cubicBezTo>
                <a:cubicBezTo>
                  <a:pt x="84" y="305"/>
                  <a:pt x="69" y="305"/>
                  <a:pt x="63" y="314"/>
                </a:cubicBezTo>
                <a:cubicBezTo>
                  <a:pt x="53" y="330"/>
                  <a:pt x="51" y="351"/>
                  <a:pt x="45" y="369"/>
                </a:cubicBezTo>
                <a:cubicBezTo>
                  <a:pt x="42" y="378"/>
                  <a:pt x="36" y="397"/>
                  <a:pt x="36" y="397"/>
                </a:cubicBezTo>
                <a:cubicBezTo>
                  <a:pt x="17" y="555"/>
                  <a:pt x="0" y="551"/>
                  <a:pt x="27" y="781"/>
                </a:cubicBezTo>
                <a:cubicBezTo>
                  <a:pt x="28" y="792"/>
                  <a:pt x="45" y="792"/>
                  <a:pt x="54" y="799"/>
                </a:cubicBezTo>
                <a:cubicBezTo>
                  <a:pt x="95" y="831"/>
                  <a:pt x="87" y="835"/>
                  <a:pt x="146" y="854"/>
                </a:cubicBezTo>
                <a:cubicBezTo>
                  <a:pt x="155" y="857"/>
                  <a:pt x="173" y="863"/>
                  <a:pt x="173" y="863"/>
                </a:cubicBezTo>
                <a:cubicBezTo>
                  <a:pt x="399" y="854"/>
                  <a:pt x="327" y="877"/>
                  <a:pt x="447" y="836"/>
                </a:cubicBezTo>
                <a:cubicBezTo>
                  <a:pt x="480" y="825"/>
                  <a:pt x="505" y="809"/>
                  <a:pt x="539" y="799"/>
                </a:cubicBezTo>
                <a:cubicBezTo>
                  <a:pt x="558" y="794"/>
                  <a:pt x="594" y="781"/>
                  <a:pt x="594" y="781"/>
                </a:cubicBezTo>
                <a:cubicBezTo>
                  <a:pt x="614" y="760"/>
                  <a:pt x="640" y="748"/>
                  <a:pt x="658" y="726"/>
                </a:cubicBezTo>
                <a:cubicBezTo>
                  <a:pt x="665" y="717"/>
                  <a:pt x="667" y="705"/>
                  <a:pt x="676" y="698"/>
                </a:cubicBezTo>
                <a:cubicBezTo>
                  <a:pt x="683" y="692"/>
                  <a:pt x="694" y="692"/>
                  <a:pt x="703" y="689"/>
                </a:cubicBezTo>
                <a:cubicBezTo>
                  <a:pt x="709" y="683"/>
                  <a:pt x="722" y="671"/>
                  <a:pt x="722" y="67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079625" y="754063"/>
            <a:ext cx="776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prstClr val="black"/>
                </a:solidFill>
              </a:rPr>
              <a:t>liver</a:t>
            </a:r>
          </a:p>
        </p:txBody>
      </p:sp>
    </p:spTree>
    <p:extLst>
      <p:ext uri="{BB962C8B-B14F-4D97-AF65-F5344CB8AC3E}">
        <p14:creationId xmlns:p14="http://schemas.microsoft.com/office/powerpoint/2010/main" val="2502633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oelom - 12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95500"/>
            <a:ext cx="9144000" cy="476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905000" y="533400"/>
            <a:ext cx="8534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dirty="0">
                <a:solidFill>
                  <a:prstClr val="black"/>
                </a:solidFill>
              </a:rPr>
              <a:t>Pankreas</a:t>
            </a:r>
            <a:r>
              <a:rPr lang="cs-CZ" altLang="cs-CZ" dirty="0">
                <a:solidFill>
                  <a:prstClr val="black"/>
                </a:solidFill>
              </a:rPr>
              <a:t> – proliferací entodermu duodenální kličky do dorzálního </a:t>
            </a:r>
            <a:r>
              <a:rPr lang="cs-CZ" altLang="cs-CZ" dirty="0" err="1">
                <a:solidFill>
                  <a:prstClr val="black"/>
                </a:solidFill>
              </a:rPr>
              <a:t>mezoduodena</a:t>
            </a:r>
            <a:r>
              <a:rPr lang="cs-CZ" altLang="cs-CZ" dirty="0">
                <a:solidFill>
                  <a:prstClr val="black"/>
                </a:solidFill>
              </a:rPr>
              <a:t> a </a:t>
            </a:r>
            <a:r>
              <a:rPr lang="cs-CZ" altLang="cs-CZ" dirty="0" err="1">
                <a:solidFill>
                  <a:prstClr val="black"/>
                </a:solidFill>
              </a:rPr>
              <a:t>mezogastria</a:t>
            </a:r>
            <a:r>
              <a:rPr lang="cs-CZ" altLang="cs-CZ" dirty="0">
                <a:solidFill>
                  <a:prstClr val="black"/>
                </a:solidFill>
              </a:rPr>
              <a:t>;</a:t>
            </a:r>
          </a:p>
          <a:p>
            <a:r>
              <a:rPr lang="cs-CZ" altLang="cs-CZ" dirty="0">
                <a:solidFill>
                  <a:prstClr val="black"/>
                </a:solidFill>
              </a:rPr>
              <a:t>Při rotaci žaludku a duodena – </a:t>
            </a:r>
            <a:r>
              <a:rPr lang="cs-CZ" altLang="cs-CZ" u="sng" dirty="0">
                <a:solidFill>
                  <a:prstClr val="black"/>
                </a:solidFill>
              </a:rPr>
              <a:t>duodenum + pankreas – </a:t>
            </a:r>
            <a:r>
              <a:rPr lang="cs-CZ" altLang="cs-CZ" u="sng" dirty="0" err="1">
                <a:solidFill>
                  <a:prstClr val="black"/>
                </a:solidFill>
              </a:rPr>
              <a:t>retroperitoneálně</a:t>
            </a:r>
            <a:r>
              <a:rPr lang="cs-CZ" altLang="cs-CZ" dirty="0">
                <a:solidFill>
                  <a:prstClr val="black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001783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25" y="1462088"/>
            <a:ext cx="59245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27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1209675"/>
            <a:ext cx="60579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97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oelom - 10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47850"/>
            <a:ext cx="9144000" cy="501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965325" y="188913"/>
            <a:ext cx="747095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prstClr val="black"/>
                </a:solidFill>
              </a:rPr>
              <a:t>Slezina</a:t>
            </a:r>
            <a:r>
              <a:rPr lang="cs-CZ" altLang="cs-CZ">
                <a:solidFill>
                  <a:prstClr val="black"/>
                </a:solidFill>
              </a:rPr>
              <a:t> – proliferací mezodermových buněk v dorzálním mezogastriu, z něhož </a:t>
            </a:r>
          </a:p>
          <a:p>
            <a:r>
              <a:rPr lang="cs-CZ" altLang="cs-CZ">
                <a:solidFill>
                  <a:prstClr val="black"/>
                </a:solidFill>
              </a:rPr>
              <a:t>se odškrcuje za vzniku lig. gastrolienalis a lig. lienorenalis </a:t>
            </a:r>
          </a:p>
          <a:p>
            <a:endParaRPr lang="cs-CZ" alt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00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1742-4682-3-9-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2348880"/>
            <a:ext cx="8751764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5735960" y="296255"/>
            <a:ext cx="3691136" cy="1474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dirty="0">
                <a:solidFill>
                  <a:prstClr val="black"/>
                </a:solidFill>
              </a:rPr>
              <a:t>Na vývoji bránice se podílí:</a:t>
            </a:r>
          </a:p>
          <a:p>
            <a:pPr>
              <a:buFontTx/>
              <a:buAutoNum type="arabicPeriod"/>
            </a:pPr>
            <a:r>
              <a:rPr lang="cs-CZ" altLang="cs-CZ" dirty="0">
                <a:solidFill>
                  <a:prstClr val="black"/>
                </a:solidFill>
              </a:rPr>
              <a:t>septum </a:t>
            </a:r>
            <a:r>
              <a:rPr lang="cs-CZ" altLang="cs-CZ" dirty="0" err="1">
                <a:solidFill>
                  <a:prstClr val="black"/>
                </a:solidFill>
              </a:rPr>
              <a:t>transversum</a:t>
            </a:r>
            <a:r>
              <a:rPr lang="cs-CZ" altLang="cs-CZ" dirty="0">
                <a:solidFill>
                  <a:prstClr val="black"/>
                </a:solidFill>
              </a:rPr>
              <a:t>  </a:t>
            </a:r>
          </a:p>
          <a:p>
            <a:pPr>
              <a:buFontTx/>
              <a:buAutoNum type="arabicPeriod"/>
            </a:pPr>
            <a:r>
              <a:rPr lang="cs-CZ" altLang="cs-CZ" dirty="0" err="1">
                <a:solidFill>
                  <a:prstClr val="black"/>
                </a:solidFill>
              </a:rPr>
              <a:t>plicae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pleuroperitoneales</a:t>
            </a:r>
            <a:r>
              <a:rPr lang="cs-CZ" altLang="cs-CZ" dirty="0">
                <a:solidFill>
                  <a:prstClr val="black"/>
                </a:solidFill>
              </a:rPr>
              <a:t>, </a:t>
            </a:r>
          </a:p>
          <a:p>
            <a:pPr>
              <a:buFontTx/>
              <a:buAutoNum type="arabicPeriod"/>
            </a:pPr>
            <a:r>
              <a:rPr lang="cs-CZ" altLang="cs-CZ" dirty="0" err="1">
                <a:solidFill>
                  <a:prstClr val="black"/>
                </a:solidFill>
              </a:rPr>
              <a:t>mesooesophageum</a:t>
            </a:r>
            <a:r>
              <a:rPr lang="cs-CZ" altLang="cs-CZ" dirty="0">
                <a:solidFill>
                  <a:prstClr val="black"/>
                </a:solidFill>
              </a:rPr>
              <a:t> dorsale,       </a:t>
            </a:r>
          </a:p>
          <a:p>
            <a:pPr>
              <a:buFontTx/>
              <a:buAutoNum type="arabicPeriod"/>
            </a:pPr>
            <a:r>
              <a:rPr lang="cs-CZ" altLang="cs-CZ" dirty="0" err="1">
                <a:solidFill>
                  <a:prstClr val="black"/>
                </a:solidFill>
              </a:rPr>
              <a:t>dorzolaterální</a:t>
            </a:r>
            <a:r>
              <a:rPr lang="cs-CZ" altLang="cs-CZ" dirty="0">
                <a:solidFill>
                  <a:prstClr val="black"/>
                </a:solidFill>
              </a:rPr>
              <a:t> stěna tělní. 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524000" y="1920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dirty="0">
                <a:solidFill>
                  <a:prstClr val="black"/>
                </a:solidFill>
              </a:rPr>
              <a:t>                  Vývoj bránice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1991545" y="2340144"/>
            <a:ext cx="57751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dirty="0">
                <a:solidFill>
                  <a:prstClr val="black"/>
                </a:solidFill>
              </a:rPr>
              <a:t>5. týden                                                                                           4. měsíc</a:t>
            </a:r>
            <a:endParaRPr lang="cs-CZ" altLang="cs-CZ" dirty="0">
              <a:solidFill>
                <a:prstClr val="black"/>
              </a:solidFill>
            </a:endParaRP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V="1">
            <a:off x="2133600" y="41148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 flipH="1" flipV="1">
            <a:off x="2971800" y="41148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>
            <a:off x="2057400" y="34290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49164" name="Line 12"/>
          <p:cNvSpPr>
            <a:spLocks noChangeShapeType="1"/>
          </p:cNvSpPr>
          <p:nvPr/>
        </p:nvSpPr>
        <p:spPr bwMode="auto">
          <a:xfrm flipH="1">
            <a:off x="3200400" y="34290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43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Sekreční oddíly slinných žláz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serózní acinus</a:t>
            </a:r>
          </a:p>
          <a:p>
            <a:r>
              <a:rPr lang="cs-CZ" altLang="cs-CZ" dirty="0"/>
              <a:t>mucin. tubulus</a:t>
            </a:r>
          </a:p>
          <a:p>
            <a:r>
              <a:rPr lang="cs-CZ" altLang="cs-CZ" dirty="0"/>
              <a:t>lunula                           </a:t>
            </a:r>
          </a:p>
          <a:p>
            <a:r>
              <a:rPr lang="cs-CZ" altLang="cs-CZ" dirty="0"/>
              <a:t>      (</a:t>
            </a:r>
            <a:r>
              <a:rPr lang="cs-CZ" altLang="cs-CZ" dirty="0" err="1"/>
              <a:t>Gianuzzi</a:t>
            </a:r>
            <a:r>
              <a:rPr lang="cs-CZ" altLang="cs-CZ" dirty="0"/>
              <a:t>)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125538"/>
            <a:ext cx="2130939" cy="214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1916113"/>
            <a:ext cx="2916237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33826"/>
            <a:ext cx="2843213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4367213" y="1844675"/>
            <a:ext cx="3313112" cy="1588"/>
          </a:xfrm>
          <a:prstGeom prst="line">
            <a:avLst/>
          </a:prstGeom>
          <a:noFill/>
          <a:ln w="38227">
            <a:solidFill>
              <a:srgbClr val="00008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4295776" y="2349500"/>
            <a:ext cx="358775" cy="1588"/>
          </a:xfrm>
          <a:prstGeom prst="line">
            <a:avLst/>
          </a:prstGeom>
          <a:noFill/>
          <a:ln w="38227">
            <a:solidFill>
              <a:srgbClr val="00008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2" name="Obdélník 1"/>
          <p:cNvSpPr/>
          <p:nvPr/>
        </p:nvSpPr>
        <p:spPr bwMode="auto">
          <a:xfrm>
            <a:off x="5717208" y="2279478"/>
            <a:ext cx="334607" cy="140044"/>
          </a:xfrm>
          <a:prstGeom prst="rect">
            <a:avLst/>
          </a:prstGeom>
          <a:solidFill>
            <a:srgbClr val="FFCCCC"/>
          </a:solidFill>
          <a:ln w="9525" cap="flat" cmpd="sng" algn="ctr">
            <a:solidFill>
              <a:srgbClr val="FFCC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266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0" y="1"/>
            <a:ext cx="5003800" cy="12948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400" b="1" dirty="0" err="1"/>
              <a:t>Glandula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parotis</a:t>
            </a:r>
            <a:endParaRPr lang="cs-CZ" altLang="cs-CZ" sz="24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dirty="0"/>
              <a:t>složená, </a:t>
            </a:r>
            <a:r>
              <a:rPr lang="cs-CZ" altLang="cs-CZ" dirty="0">
                <a:solidFill>
                  <a:srgbClr val="3333CC"/>
                </a:solidFill>
              </a:rPr>
              <a:t>čistě </a:t>
            </a:r>
            <a:r>
              <a:rPr lang="cs-CZ" altLang="cs-CZ" b="1" u="sng" dirty="0">
                <a:solidFill>
                  <a:srgbClr val="3333CC"/>
                </a:solidFill>
              </a:rPr>
              <a:t>serózní</a:t>
            </a:r>
            <a:r>
              <a:rPr lang="cs-CZ" altLang="cs-CZ" dirty="0">
                <a:solidFill>
                  <a:srgbClr val="3333CC"/>
                </a:solidFill>
              </a:rPr>
              <a:t> žláza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dirty="0"/>
              <a:t>vývody – vsunuté, žíhané, </a:t>
            </a:r>
            <a:r>
              <a:rPr lang="cs-CZ" altLang="cs-CZ" dirty="0" err="1"/>
              <a:t>interlobulární</a:t>
            </a:r>
            <a:r>
              <a:rPr lang="cs-CZ" altLang="cs-CZ" dirty="0"/>
              <a:t>, hlavní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dirty="0"/>
              <a:t>tukové </a:t>
            </a:r>
            <a:r>
              <a:rPr lang="cs-CZ" altLang="cs-CZ" dirty="0" err="1"/>
              <a:t>bb</a:t>
            </a:r>
            <a:endParaRPr lang="cs-CZ" altLang="cs-CZ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18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996" t="21383" r="16086" b="9430"/>
          <a:stretch/>
        </p:blipFill>
        <p:spPr>
          <a:xfrm>
            <a:off x="1160011" y="515087"/>
            <a:ext cx="9869864" cy="662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1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524000" y="1"/>
            <a:ext cx="5422900" cy="7408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400" b="1" dirty="0" err="1"/>
              <a:t>Glandula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submandibularis</a:t>
            </a:r>
            <a:endParaRPr lang="cs-CZ" altLang="cs-CZ" sz="24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dirty="0"/>
              <a:t>složená, </a:t>
            </a:r>
            <a:r>
              <a:rPr lang="cs-CZ" altLang="cs-CZ" dirty="0">
                <a:solidFill>
                  <a:srgbClr val="3333CC"/>
                </a:solidFill>
              </a:rPr>
              <a:t>smíšená žláza s převahou serózní složky</a:t>
            </a:r>
          </a:p>
        </p:txBody>
      </p:sp>
    </p:spTree>
    <p:extLst>
      <p:ext uri="{BB962C8B-B14F-4D97-AF65-F5344CB8AC3E}">
        <p14:creationId xmlns:p14="http://schemas.microsoft.com/office/powerpoint/2010/main" val="1897086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3492500" cy="620713"/>
          </a:xfrm>
          <a:ln/>
        </p:spPr>
        <p:txBody>
          <a:bodyPr/>
          <a:lstStyle/>
          <a:p>
            <a:pPr algn="l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000" b="1"/>
              <a:t>Glandula submandibularis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9276"/>
            <a:ext cx="9144000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79511" y="2264031"/>
            <a:ext cx="2159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b="1" dirty="0" err="1">
                <a:solidFill>
                  <a:srgbClr val="000000"/>
                </a:solidFill>
              </a:rPr>
              <a:t>Gianuzziho</a:t>
            </a:r>
            <a:r>
              <a:rPr lang="cs-CZ" altLang="cs-CZ" b="1" dirty="0">
                <a:solidFill>
                  <a:srgbClr val="000000"/>
                </a:solidFill>
              </a:rPr>
              <a:t> lunuly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 b="1" dirty="0">
              <a:solidFill>
                <a:srgbClr val="00000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 bwMode="auto">
          <a:xfrm>
            <a:off x="4339077" y="2487827"/>
            <a:ext cx="545961" cy="18123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Přímá spojnice se šipkou 6"/>
          <p:cNvCxnSpPr/>
          <p:nvPr/>
        </p:nvCxnSpPr>
        <p:spPr bwMode="auto">
          <a:xfrm>
            <a:off x="4339077" y="2487827"/>
            <a:ext cx="414155" cy="121581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Obdélník 8"/>
          <p:cNvSpPr/>
          <p:nvPr/>
        </p:nvSpPr>
        <p:spPr>
          <a:xfrm>
            <a:off x="2016250" y="5237891"/>
            <a:ext cx="139333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altLang="cs-CZ" sz="1600" dirty="0">
                <a:solidFill>
                  <a:srgbClr val="000000"/>
                </a:solidFill>
              </a:rPr>
              <a:t>serózní aciny</a:t>
            </a:r>
            <a:endParaRPr lang="cs-CZ" sz="1600" dirty="0">
              <a:solidFill>
                <a:srgbClr val="000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7410039" y="2911066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rgbClr val="0000FF"/>
                </a:solidFill>
              </a:rPr>
              <a:t>mucinózní</a:t>
            </a:r>
            <a:r>
              <a:rPr lang="cs-CZ" altLang="cs-CZ" b="1" dirty="0">
                <a:solidFill>
                  <a:srgbClr val="0000FF"/>
                </a:solidFill>
              </a:rPr>
              <a:t> tubuly</a:t>
            </a:r>
            <a:endParaRPr lang="cs-CZ" dirty="0">
              <a:solidFill>
                <a:srgbClr val="0000FF"/>
              </a:solidFill>
            </a:endParaRPr>
          </a:p>
        </p:txBody>
      </p:sp>
      <p:cxnSp>
        <p:nvCxnSpPr>
          <p:cNvPr id="13" name="Přímá spojnice se šipkou 12"/>
          <p:cNvCxnSpPr/>
          <p:nvPr/>
        </p:nvCxnSpPr>
        <p:spPr bwMode="auto">
          <a:xfrm flipH="1" flipV="1">
            <a:off x="6777872" y="2669059"/>
            <a:ext cx="632167" cy="42667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se šipkou 15"/>
          <p:cNvCxnSpPr/>
          <p:nvPr/>
        </p:nvCxnSpPr>
        <p:spPr bwMode="auto">
          <a:xfrm flipH="1">
            <a:off x="5624435" y="3095732"/>
            <a:ext cx="1770097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06845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524001" y="1"/>
            <a:ext cx="5580063" cy="7408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400" b="1" dirty="0" err="1"/>
              <a:t>Glandula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sublingualis</a:t>
            </a:r>
            <a:endParaRPr lang="cs-CZ" altLang="cs-CZ" sz="24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dirty="0"/>
              <a:t>složená, </a:t>
            </a:r>
            <a:r>
              <a:rPr lang="cs-CZ" altLang="cs-CZ" dirty="0">
                <a:solidFill>
                  <a:srgbClr val="3333CC"/>
                </a:solidFill>
              </a:rPr>
              <a:t>smíšená žláza s převahou </a:t>
            </a:r>
            <a:r>
              <a:rPr lang="cs-CZ" altLang="cs-CZ" dirty="0" err="1">
                <a:solidFill>
                  <a:srgbClr val="3333CC"/>
                </a:solidFill>
              </a:rPr>
              <a:t>mucinózní</a:t>
            </a:r>
            <a:r>
              <a:rPr lang="cs-CZ" altLang="cs-CZ" dirty="0">
                <a:solidFill>
                  <a:srgbClr val="3333CC"/>
                </a:solidFill>
              </a:rPr>
              <a:t> složky</a:t>
            </a:r>
          </a:p>
        </p:txBody>
      </p:sp>
    </p:spTree>
    <p:extLst>
      <p:ext uri="{BB962C8B-B14F-4D97-AF65-F5344CB8AC3E}">
        <p14:creationId xmlns:p14="http://schemas.microsoft.com/office/powerpoint/2010/main" val="32453983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088241" y="0"/>
            <a:ext cx="8229600" cy="1143000"/>
          </a:xfrm>
        </p:spPr>
        <p:txBody>
          <a:bodyPr>
            <a:normAutofit/>
          </a:bodyPr>
          <a:lstStyle/>
          <a:p>
            <a:r>
              <a:rPr lang="cs-CZ" altLang="cs-CZ" b="1" dirty="0"/>
              <a:t>Játra (</a:t>
            </a:r>
            <a:r>
              <a:rPr lang="cs-CZ" altLang="cs-CZ" b="1" dirty="0" err="1"/>
              <a:t>hepar</a:t>
            </a:r>
            <a:r>
              <a:rPr lang="cs-CZ" altLang="cs-CZ" b="1" dirty="0"/>
              <a:t>)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4189" y="875872"/>
            <a:ext cx="11210817" cy="5668766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80000"/>
              </a:lnSpc>
            </a:pPr>
            <a:endParaRPr lang="cs-CZ" altLang="cs-CZ" sz="17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3000" b="1" dirty="0">
                <a:solidFill>
                  <a:srgbClr val="C00000"/>
                </a:solidFill>
              </a:rPr>
              <a:t>Vazivová složka</a:t>
            </a:r>
          </a:p>
          <a:p>
            <a:pPr>
              <a:lnSpc>
                <a:spcPct val="80000"/>
              </a:lnSpc>
            </a:pPr>
            <a:r>
              <a:rPr lang="cs-CZ" altLang="cs-CZ" sz="2600" dirty="0"/>
              <a:t>povrch – </a:t>
            </a:r>
            <a:r>
              <a:rPr lang="cs-CZ" altLang="cs-CZ" sz="2600" b="1" dirty="0">
                <a:solidFill>
                  <a:schemeClr val="accent2"/>
                </a:solidFill>
              </a:rPr>
              <a:t>seróza +</a:t>
            </a:r>
            <a:r>
              <a:rPr lang="cs-CZ" altLang="cs-CZ" sz="2600" dirty="0"/>
              <a:t> </a:t>
            </a:r>
            <a:r>
              <a:rPr lang="cs-CZ" altLang="cs-CZ" sz="2600" b="1" dirty="0" err="1">
                <a:solidFill>
                  <a:schemeClr val="accent2"/>
                </a:solidFill>
              </a:rPr>
              <a:t>capsula</a:t>
            </a:r>
            <a:r>
              <a:rPr lang="cs-CZ" altLang="cs-CZ" sz="2600" b="1" dirty="0">
                <a:solidFill>
                  <a:schemeClr val="accent2"/>
                </a:solidFill>
              </a:rPr>
              <a:t> </a:t>
            </a:r>
            <a:r>
              <a:rPr lang="cs-CZ" altLang="cs-CZ" sz="2600" b="1" dirty="0" err="1">
                <a:solidFill>
                  <a:schemeClr val="accent2"/>
                </a:solidFill>
              </a:rPr>
              <a:t>fibrosa</a:t>
            </a:r>
            <a:r>
              <a:rPr lang="cs-CZ" altLang="cs-CZ" sz="2600" b="1" dirty="0">
                <a:solidFill>
                  <a:schemeClr val="accent2"/>
                </a:solidFill>
              </a:rPr>
              <a:t> </a:t>
            </a:r>
            <a:r>
              <a:rPr lang="cs-CZ" altLang="cs-CZ" sz="2600" b="1" dirty="0" err="1">
                <a:solidFill>
                  <a:schemeClr val="accent2"/>
                </a:solidFill>
              </a:rPr>
              <a:t>hepatis</a:t>
            </a:r>
            <a:r>
              <a:rPr lang="cs-CZ" altLang="cs-CZ" sz="2600" dirty="0"/>
              <a:t> ( husté kolagenní vazivo) – zesiluje v </a:t>
            </a:r>
            <a:r>
              <a:rPr lang="cs-CZ" altLang="cs-CZ" sz="2600" dirty="0" err="1"/>
              <a:t>obl</a:t>
            </a:r>
            <a:r>
              <a:rPr lang="cs-CZ" altLang="cs-CZ" sz="2600" dirty="0"/>
              <a:t>. porta </a:t>
            </a:r>
            <a:r>
              <a:rPr lang="cs-CZ" altLang="cs-CZ" sz="2600" dirty="0" err="1"/>
              <a:t>hepatis</a:t>
            </a:r>
            <a:r>
              <a:rPr lang="cs-CZ" altLang="cs-CZ" sz="2600" dirty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600" dirty="0"/>
              <a:t>          </a:t>
            </a:r>
          </a:p>
          <a:p>
            <a:pPr>
              <a:lnSpc>
                <a:spcPct val="80000"/>
              </a:lnSpc>
            </a:pPr>
            <a:r>
              <a:rPr lang="cs-CZ" altLang="cs-CZ" sz="2600" dirty="0"/>
              <a:t> </a:t>
            </a:r>
            <a:r>
              <a:rPr lang="cs-CZ" altLang="cs-CZ" sz="2600" dirty="0">
                <a:solidFill>
                  <a:schemeClr val="accent2"/>
                </a:solidFill>
              </a:rPr>
              <a:t>intersticiální vazivo</a:t>
            </a:r>
            <a:r>
              <a:rPr lang="cs-CZ" altLang="cs-CZ" sz="2600" dirty="0"/>
              <a:t> (řídké kolagenní vazivo)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600" dirty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600" dirty="0">
                <a:solidFill>
                  <a:srgbClr val="0000FF"/>
                </a:solidFill>
              </a:rPr>
              <a:t>            area </a:t>
            </a:r>
            <a:r>
              <a:rPr lang="cs-CZ" altLang="cs-CZ" sz="2600" dirty="0" err="1">
                <a:solidFill>
                  <a:srgbClr val="0000FF"/>
                </a:solidFill>
              </a:rPr>
              <a:t>periportalis</a:t>
            </a:r>
            <a:r>
              <a:rPr lang="cs-CZ" altLang="cs-CZ" sz="2600" dirty="0">
                <a:solidFill>
                  <a:srgbClr val="0000FF"/>
                </a:solidFill>
              </a:rPr>
              <a:t>/</a:t>
            </a:r>
            <a:r>
              <a:rPr lang="cs-CZ" altLang="cs-CZ" sz="2600" dirty="0" err="1">
                <a:solidFill>
                  <a:srgbClr val="0000FF"/>
                </a:solidFill>
              </a:rPr>
              <a:t>portobiliaris</a:t>
            </a:r>
            <a:r>
              <a:rPr lang="cs-CZ" altLang="cs-CZ" sz="2600" dirty="0">
                <a:solidFill>
                  <a:srgbClr val="0000FF"/>
                </a:solidFill>
              </a:rPr>
              <a:t> = </a:t>
            </a:r>
            <a:r>
              <a:rPr lang="cs-CZ" altLang="cs-CZ" sz="2600" dirty="0" err="1">
                <a:solidFill>
                  <a:srgbClr val="0000FF"/>
                </a:solidFill>
              </a:rPr>
              <a:t>Glissonova</a:t>
            </a:r>
            <a:r>
              <a:rPr lang="cs-CZ" altLang="cs-CZ" sz="2600" dirty="0">
                <a:solidFill>
                  <a:srgbClr val="0000FF"/>
                </a:solidFill>
              </a:rPr>
              <a:t> oblast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600" dirty="0">
                <a:solidFill>
                  <a:srgbClr val="0000FF"/>
                </a:solidFill>
              </a:rPr>
              <a:t>                                              </a:t>
            </a:r>
            <a:r>
              <a:rPr lang="cs-CZ" altLang="cs-CZ" sz="2600" dirty="0"/>
              <a:t>obsahuje: </a:t>
            </a:r>
            <a:r>
              <a:rPr lang="cs-CZ" altLang="cs-CZ" sz="2600" dirty="0" err="1">
                <a:solidFill>
                  <a:srgbClr val="FF0000"/>
                </a:solidFill>
              </a:rPr>
              <a:t>interlobulární</a:t>
            </a:r>
            <a:r>
              <a:rPr lang="cs-CZ" altLang="cs-CZ" sz="2600" dirty="0">
                <a:solidFill>
                  <a:srgbClr val="FF0000"/>
                </a:solidFill>
              </a:rPr>
              <a:t> arterii</a:t>
            </a:r>
          </a:p>
          <a:p>
            <a:pPr marL="457200" lvl="1" indent="0">
              <a:buNone/>
            </a:pPr>
            <a:r>
              <a:rPr lang="cs-CZ" altLang="cs-CZ" sz="2600" dirty="0">
                <a:solidFill>
                  <a:srgbClr val="FF0000"/>
                </a:solidFill>
              </a:rPr>
              <a:t>                                                          </a:t>
            </a:r>
            <a:r>
              <a:rPr lang="cs-CZ" altLang="cs-CZ" sz="2600" dirty="0" err="1">
                <a:solidFill>
                  <a:schemeClr val="accent2"/>
                </a:solidFill>
              </a:rPr>
              <a:t>interlobulární</a:t>
            </a:r>
            <a:r>
              <a:rPr lang="cs-CZ" altLang="cs-CZ" sz="2600" dirty="0">
                <a:solidFill>
                  <a:schemeClr val="accent2"/>
                </a:solidFill>
              </a:rPr>
              <a:t> vénu</a:t>
            </a:r>
          </a:p>
          <a:p>
            <a:pPr marL="0" indent="0">
              <a:buNone/>
            </a:pPr>
            <a:r>
              <a:rPr lang="cs-CZ" altLang="cs-CZ" sz="2600" dirty="0">
                <a:solidFill>
                  <a:srgbClr val="669900"/>
                </a:solidFill>
              </a:rPr>
              <a:t>                                                                 </a:t>
            </a:r>
            <a:r>
              <a:rPr lang="cs-CZ" altLang="cs-CZ" sz="2600" dirty="0" err="1">
                <a:solidFill>
                  <a:srgbClr val="669900"/>
                </a:solidFill>
              </a:rPr>
              <a:t>interlobulární</a:t>
            </a:r>
            <a:r>
              <a:rPr lang="cs-CZ" altLang="cs-CZ" sz="2600" dirty="0">
                <a:solidFill>
                  <a:srgbClr val="669900"/>
                </a:solidFill>
              </a:rPr>
              <a:t> žlučovod</a:t>
            </a:r>
          </a:p>
          <a:p>
            <a:pPr>
              <a:lnSpc>
                <a:spcPct val="80000"/>
              </a:lnSpc>
            </a:pPr>
            <a:endParaRPr lang="cs-CZ" altLang="cs-CZ" sz="26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3000" b="1" dirty="0">
                <a:solidFill>
                  <a:srgbClr val="C00000"/>
                </a:solidFill>
              </a:rPr>
              <a:t>Jaterní parenchym</a:t>
            </a:r>
          </a:p>
          <a:p>
            <a:pPr>
              <a:lnSpc>
                <a:spcPct val="80000"/>
              </a:lnSpc>
            </a:pPr>
            <a:r>
              <a:rPr lang="cs-CZ" altLang="cs-CZ" sz="2600" dirty="0"/>
              <a:t>trámce </a:t>
            </a:r>
            <a:r>
              <a:rPr lang="cs-CZ" altLang="cs-CZ" sz="2600" dirty="0" err="1"/>
              <a:t>hepatocytů</a:t>
            </a:r>
            <a:r>
              <a:rPr lang="cs-CZ" altLang="cs-CZ" sz="2600" dirty="0"/>
              <a:t> vytvářejí tzv. </a:t>
            </a:r>
            <a:r>
              <a:rPr lang="cs-CZ" altLang="cs-CZ" sz="2600" b="1" dirty="0">
                <a:solidFill>
                  <a:srgbClr val="FF0000"/>
                </a:solidFill>
              </a:rPr>
              <a:t>lalůček centrální vény = morfologická jednotka jater – </a:t>
            </a:r>
            <a:r>
              <a:rPr lang="cs-CZ" altLang="cs-CZ" sz="2600" dirty="0"/>
              <a:t>šestiboký hranol - 1x 2,5mm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47722087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19_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445</Words>
  <Application>Microsoft Office PowerPoint</Application>
  <PresentationFormat>Širokoúhlá obrazovka</PresentationFormat>
  <Paragraphs>101</Paragraphs>
  <Slides>29</Slides>
  <Notes>12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48" baseType="lpstr">
      <vt:lpstr>Arial</vt:lpstr>
      <vt:lpstr>Arial Unicode MS</vt:lpstr>
      <vt:lpstr>Calibri</vt:lpstr>
      <vt:lpstr>Calibri Light</vt:lpstr>
      <vt:lpstr>Times New Roman</vt:lpstr>
      <vt:lpstr>Verdana</vt:lpstr>
      <vt:lpstr>Wingdings</vt:lpstr>
      <vt:lpstr>Motiv Office</vt:lpstr>
      <vt:lpstr>Výchozí návrh</vt:lpstr>
      <vt:lpstr>1_Office Theme</vt:lpstr>
      <vt:lpstr>19_Motiv Office</vt:lpstr>
      <vt:lpstr>Motiv systému Office</vt:lpstr>
      <vt:lpstr>1_Motiv systému Office</vt:lpstr>
      <vt:lpstr>2_Motiv systému Office</vt:lpstr>
      <vt:lpstr>3_Motiv systému Office</vt:lpstr>
      <vt:lpstr>4_Motiv systému Office</vt:lpstr>
      <vt:lpstr>5_Motiv systému Office</vt:lpstr>
      <vt:lpstr>6_Motiv systému Office</vt:lpstr>
      <vt:lpstr>Rastrový obrázek</vt:lpstr>
      <vt:lpstr>Prezentace aplikace PowerPoint</vt:lpstr>
      <vt:lpstr>Obecná stavba velkých slinných žláz</vt:lpstr>
      <vt:lpstr>Sekreční oddíly slinných žláz</vt:lpstr>
      <vt:lpstr>Prezentace aplikace PowerPoint</vt:lpstr>
      <vt:lpstr>Prezentace aplikace PowerPoint</vt:lpstr>
      <vt:lpstr>Prezentace aplikace PowerPoint</vt:lpstr>
      <vt:lpstr>Glandula submandibularis</vt:lpstr>
      <vt:lpstr>Prezentace aplikace PowerPoint</vt:lpstr>
      <vt:lpstr>Játra (hepar)</vt:lpstr>
      <vt:lpstr>Lalůček centrální vény  (lobulus venae centralis)</vt:lpstr>
      <vt:lpstr>Prezentace aplikace PowerPoint</vt:lpstr>
      <vt:lpstr>Prezentace aplikace PowerPoint</vt:lpstr>
      <vt:lpstr>Játra – portální triáda</vt:lpstr>
      <vt:lpstr>Prezentace aplikace PowerPoint</vt:lpstr>
      <vt:lpstr>Žlučník /vesica fellea/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Trávicí systém III</dc:title>
  <dc:creator>Ivana Baltasová</dc:creator>
  <cp:lastModifiedBy>ucitel</cp:lastModifiedBy>
  <cp:revision>65</cp:revision>
  <dcterms:created xsi:type="dcterms:W3CDTF">2015-08-18T08:51:43Z</dcterms:created>
  <dcterms:modified xsi:type="dcterms:W3CDTF">2020-11-11T06:52:56Z</dcterms:modified>
</cp:coreProperties>
</file>