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320" r:id="rId7"/>
    <p:sldId id="267" r:id="rId8"/>
    <p:sldId id="276" r:id="rId9"/>
    <p:sldId id="275" r:id="rId10"/>
    <p:sldId id="273" r:id="rId11"/>
    <p:sldId id="261" r:id="rId12"/>
    <p:sldId id="274" r:id="rId13"/>
    <p:sldId id="278" r:id="rId14"/>
    <p:sldId id="268" r:id="rId15"/>
    <p:sldId id="262" r:id="rId16"/>
    <p:sldId id="323" r:id="rId17"/>
    <p:sldId id="324" r:id="rId18"/>
    <p:sldId id="339" r:id="rId19"/>
    <p:sldId id="340" r:id="rId20"/>
    <p:sldId id="279" r:id="rId21"/>
    <p:sldId id="283" r:id="rId22"/>
    <p:sldId id="326" r:id="rId23"/>
    <p:sldId id="284" r:id="rId24"/>
    <p:sldId id="286" r:id="rId25"/>
    <p:sldId id="269" r:id="rId26"/>
    <p:sldId id="327" r:id="rId27"/>
    <p:sldId id="328" r:id="rId28"/>
    <p:sldId id="329" r:id="rId29"/>
    <p:sldId id="330" r:id="rId30"/>
    <p:sldId id="331" r:id="rId31"/>
    <p:sldId id="332" r:id="rId32"/>
    <p:sldId id="321" r:id="rId33"/>
    <p:sldId id="336" r:id="rId34"/>
    <p:sldId id="308" r:id="rId35"/>
    <p:sldId id="313" r:id="rId36"/>
    <p:sldId id="314" r:id="rId37"/>
    <p:sldId id="300" r:id="rId38"/>
    <p:sldId id="322" r:id="rId39"/>
    <p:sldId id="337" r:id="rId40"/>
    <p:sldId id="338" r:id="rId41"/>
    <p:sldId id="266" r:id="rId42"/>
    <p:sldId id="317" r:id="rId43"/>
    <p:sldId id="318" r:id="rId44"/>
    <p:sldId id="31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621" autoAdjust="0"/>
    <p:restoredTop sz="94660"/>
  </p:normalViewPr>
  <p:slideViewPr>
    <p:cSldViewPr>
      <p:cViewPr varScale="1">
        <p:scale>
          <a:sx n="95" d="100"/>
          <a:sy n="95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4498-C3DE-4851-A021-252C0BBCD846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086C-1B61-4A7A-B1F9-F8F2493F9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0B12E0-025D-493E-98F1-BEC2165D95B2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6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36197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5560B4C4-0D48-45F0-B347-7C06DF8586AF}" type="slidenum">
              <a:rPr lang="ar-SA" altLang="cs-CZ" sz="1200">
                <a:latin typeface="Arial" charset="0"/>
              </a:rPr>
              <a:pPr eaLnBrk="1" hangingPunct="1"/>
              <a:t>7</a:t>
            </a:fld>
            <a:endParaRPr lang="ar-SA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61A787-3105-4B42-A47D-F76103423E5B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1ACCFD96-70AE-44A2-8F25-8C6C851B81BD}" type="slidenum">
              <a:rPr lang="ar-SA" altLang="cs-CZ" sz="1200">
                <a:latin typeface="Arial" charset="0"/>
              </a:rPr>
              <a:pPr eaLnBrk="1" hangingPunct="1"/>
              <a:t>22</a:t>
            </a:fld>
            <a:endParaRPr lang="ar-SA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DB0DA6-EA23-4504-8419-E2B2B59B006A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168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6896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632B3D60-3465-4AEF-9E53-6BF22CB3C153}" type="slidenum">
              <a:rPr lang="ar-SA" altLang="cs-CZ" sz="1200">
                <a:latin typeface="Times New Roman" pitchFamily="18" charset="0"/>
              </a:rPr>
              <a:pPr eaLnBrk="1" hangingPunct="1"/>
              <a:t>34</a:t>
            </a:fld>
            <a:endParaRPr lang="ar-SA" alt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ABB0B-AB33-49A1-BA2A-191D529144C0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174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altLang="cs-CZ" smtClean="0">
              <a:latin typeface="Arial" charset="0"/>
            </a:endParaRPr>
          </a:p>
        </p:txBody>
      </p:sp>
      <p:sp>
        <p:nvSpPr>
          <p:cNvPr id="17408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BC50E34B-3205-4930-BB02-70ED407774FC}" type="slidenum">
              <a:rPr lang="ar-SA" altLang="cs-CZ" sz="1200">
                <a:latin typeface="Times New Roman" pitchFamily="18" charset="0"/>
              </a:rPr>
              <a:pPr eaLnBrk="1" hangingPunct="1"/>
              <a:t>36</a:t>
            </a:fld>
            <a:endParaRPr lang="ar-SA" alt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35070E-62F4-4F8A-9C46-10E6869A3BF0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068B0A-CFA1-4EB8-AC2F-BCA5C7320849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9B5A378-1118-4B58-8F33-F757ECDDBE2A}" type="slidenum">
              <a:rPr lang="en-US" altLang="cs-CZ" sz="1200">
                <a:latin typeface="Arial" charset="0"/>
              </a:rPr>
              <a:pPr algn="r" eaLnBrk="1" hangingPunct="1"/>
              <a:t>43</a:t>
            </a:fld>
            <a:endParaRPr lang="en-US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C824-DD0D-40E8-8BBF-FDEB111B1E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40DA-81BE-47D6-A197-ADDB7AB476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3869D87-8CF1-45C1-B3EB-AB452A8EE1C3}" type="datetimeFigureOut">
              <a:rPr lang="cs-CZ" smtClean="0"/>
              <a:pPr/>
              <a:t>4.11.2020</a:t>
            </a:fld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smtClean="0"/>
              <a:t>Bělavé a pigmentované léze ústní dutiny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 smtClean="0"/>
              <a:t>V. </a:t>
            </a:r>
            <a:r>
              <a:rPr lang="cs-CZ" dirty="0" err="1" smtClean="0"/>
              <a:t>Žampachová</a:t>
            </a:r>
            <a:endParaRPr lang="cs-CZ" dirty="0" smtClean="0"/>
          </a:p>
          <a:p>
            <a:r>
              <a:rPr lang="cs-CZ" dirty="0" smtClean="0"/>
              <a:t>I. PAÚ</a:t>
            </a:r>
            <a:endParaRPr lang="cs-CZ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leukoplakie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bílé ložisko, které nelze klinicky/histologicky klasifikovat jako jinou chorobu, nemá jednoznačnou fyzikální či chemickou příčinu s výjimkou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abuzu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tabáku</a:t>
            </a:r>
          </a:p>
          <a:p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nelze jej lehce seškrábnout, projev keratinizace až hyperkeratózy dlaždicového epitelu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dysplastické nebo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nedysplastické</a:t>
            </a:r>
            <a:r>
              <a:rPr lang="cs-CZ" altLang="cs-CZ" sz="2800" dirty="0" smtClean="0">
                <a:solidFill>
                  <a:srgbClr val="FFFF00"/>
                </a:solidFill>
              </a:rPr>
              <a:t> léze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neznámá/nejistá biologická povaha</a:t>
            </a:r>
          </a:p>
          <a:p>
            <a:endParaRPr lang="cs-CZ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akantóza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rozšíření str.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spinosum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často s prodloužením/rozšířením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stromálních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papil –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papilomatózou</a:t>
            </a:r>
            <a:endParaRPr lang="cs-CZ" sz="2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keratinizace</a:t>
            </a:r>
            <a:r>
              <a:rPr lang="cs-CZ" sz="2800" dirty="0" smtClean="0">
                <a:solidFill>
                  <a:srgbClr val="FFFF00"/>
                </a:solidFill>
              </a:rPr>
              <a:t>: rohovění vrstevnatého </a:t>
            </a:r>
            <a:r>
              <a:rPr lang="cs-CZ" sz="2800" dirty="0" err="1" smtClean="0">
                <a:solidFill>
                  <a:srgbClr val="FFFF00"/>
                </a:solidFill>
              </a:rPr>
              <a:t>dlaždicobuněčného</a:t>
            </a:r>
            <a:r>
              <a:rPr lang="cs-CZ" sz="2800" dirty="0" smtClean="0">
                <a:solidFill>
                  <a:srgbClr val="FFFF00"/>
                </a:solidFill>
              </a:rPr>
              <a:t> epitelu, v případě ústní sliznice metaplastická změna.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hyperkeratóza</a:t>
            </a:r>
            <a:r>
              <a:rPr lang="cs-CZ" sz="2800" dirty="0" smtClean="0">
                <a:solidFill>
                  <a:srgbClr val="FFFF00"/>
                </a:solidFill>
              </a:rPr>
              <a:t>: zesílení keratinové vrstvy/zmnožení keratinových lamel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parakeratóza</a:t>
            </a:r>
            <a:r>
              <a:rPr lang="cs-CZ" sz="2800" dirty="0" smtClean="0">
                <a:solidFill>
                  <a:srgbClr val="FFFF00"/>
                </a:solidFill>
              </a:rPr>
              <a:t>: inkompletní maturace </a:t>
            </a:r>
            <a:r>
              <a:rPr lang="cs-CZ" sz="2800" dirty="0" err="1" smtClean="0">
                <a:solidFill>
                  <a:srgbClr val="FFFF00"/>
                </a:solidFill>
              </a:rPr>
              <a:t>epitelií</a:t>
            </a:r>
            <a:r>
              <a:rPr lang="cs-CZ" sz="2800" dirty="0" smtClean="0">
                <a:solidFill>
                  <a:srgbClr val="FFFF00"/>
                </a:solidFill>
              </a:rPr>
              <a:t> s reziduálními plochými zbytky jader</a:t>
            </a:r>
          </a:p>
          <a:p>
            <a:r>
              <a:rPr lang="cs-CZ" sz="2800" dirty="0" err="1" smtClean="0">
                <a:solidFill>
                  <a:srgbClr val="FF0000"/>
                </a:solidFill>
              </a:rPr>
              <a:t>hyperparakeratóza</a:t>
            </a:r>
            <a:r>
              <a:rPr lang="cs-CZ" sz="2800" dirty="0" smtClean="0">
                <a:solidFill>
                  <a:srgbClr val="FFFF00"/>
                </a:solidFill>
              </a:rPr>
              <a:t>: kombinace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err="1" smtClean="0">
                <a:solidFill>
                  <a:srgbClr val="FF0000"/>
                </a:solidFill>
              </a:rPr>
              <a:t>dyskeratóza</a:t>
            </a:r>
            <a:r>
              <a:rPr lang="cs-CZ" sz="2800" dirty="0" smtClean="0">
                <a:solidFill>
                  <a:srgbClr val="FFFF00"/>
                </a:solidFill>
              </a:rPr>
              <a:t>: </a:t>
            </a:r>
            <a:r>
              <a:rPr lang="cs-CZ" sz="2800" dirty="0" err="1" smtClean="0">
                <a:solidFill>
                  <a:srgbClr val="FFFF00"/>
                </a:solidFill>
              </a:rPr>
              <a:t>monocelulární</a:t>
            </a:r>
            <a:r>
              <a:rPr lang="cs-CZ" sz="2800" dirty="0" smtClean="0">
                <a:solidFill>
                  <a:srgbClr val="FFFF00"/>
                </a:solidFill>
              </a:rPr>
              <a:t> keratinizace </a:t>
            </a:r>
            <a:r>
              <a:rPr lang="cs-CZ" sz="2800" dirty="0" err="1" smtClean="0">
                <a:solidFill>
                  <a:srgbClr val="FFFF00"/>
                </a:solidFill>
              </a:rPr>
              <a:t>epitelií</a:t>
            </a:r>
            <a:r>
              <a:rPr lang="cs-CZ" sz="2800" dirty="0" smtClean="0">
                <a:solidFill>
                  <a:srgbClr val="FFFF00"/>
                </a:solidFill>
              </a:rPr>
              <a:t> v nižších vrstvách epitelu, projev poruchy maturace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rázek 6" descr="psoriáza1, 100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5526512" cy="41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Epiteliální změny</a:t>
            </a:r>
            <a:endParaRPr lang="cs-CZ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4357688"/>
            <a:ext cx="357188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43625" y="4214813"/>
            <a:ext cx="357188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15188" y="3714750"/>
            <a:ext cx="357187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7188" y="5589240"/>
            <a:ext cx="485775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lain"/>
              <a:defRPr/>
            </a:pPr>
            <a:r>
              <a:rPr lang="cs-CZ" sz="1800" i="0" dirty="0" err="1">
                <a:solidFill>
                  <a:srgbClr val="002060"/>
                </a:solidFill>
                <a:latin typeface="+mn-lt"/>
              </a:rPr>
              <a:t>Akantóza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  <a:p>
            <a:pPr marL="457200" indent="-457200" algn="l">
              <a:buFontTx/>
              <a:buAutoNum type="arabicPlain"/>
              <a:defRPr/>
            </a:pPr>
            <a:r>
              <a:rPr lang="cs-CZ" sz="1800" i="0" dirty="0" err="1" smtClean="0">
                <a:solidFill>
                  <a:srgbClr val="002060"/>
                </a:solidFill>
                <a:latin typeface="+mn-lt"/>
              </a:rPr>
              <a:t>Papilomatóza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  <a:p>
            <a:pPr marL="457200" indent="-457200" algn="l">
              <a:buFontTx/>
              <a:buAutoNum type="arabicPlain"/>
              <a:defRPr/>
            </a:pPr>
            <a:r>
              <a:rPr lang="cs-CZ" sz="1800" i="0" dirty="0">
                <a:solidFill>
                  <a:srgbClr val="002060"/>
                </a:solidFill>
                <a:latin typeface="+mn-lt"/>
              </a:rPr>
              <a:t>Hyperkeratóza, </a:t>
            </a:r>
            <a:r>
              <a:rPr lang="cs-CZ" sz="1800" i="0" dirty="0" err="1" smtClean="0">
                <a:solidFill>
                  <a:srgbClr val="002060"/>
                </a:solidFill>
                <a:latin typeface="+mn-lt"/>
              </a:rPr>
              <a:t>parakeratóza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Hyperkeratotické</a:t>
            </a:r>
            <a:r>
              <a:rPr lang="cs-CZ" dirty="0" smtClean="0"/>
              <a:t>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Keratin má po osušení drsný nebo zrnitý povrch.</a:t>
            </a:r>
          </a:p>
          <a:p>
            <a:r>
              <a:rPr lang="cs-CZ" sz="2800" dirty="0" err="1" smtClean="0"/>
              <a:t>Adherující</a:t>
            </a:r>
            <a:r>
              <a:rPr lang="cs-CZ" sz="2800" dirty="0" smtClean="0"/>
              <a:t> </a:t>
            </a:r>
            <a:r>
              <a:rPr lang="cs-CZ" sz="2800" dirty="0" err="1" smtClean="0"/>
              <a:t>hyperkeratotickou</a:t>
            </a:r>
            <a:r>
              <a:rPr lang="cs-CZ" sz="2800" dirty="0" smtClean="0"/>
              <a:t> vrstvu lze někdy opatrně odstranit, u reaktivní hyperkeratózy je epitel nepoškozený – léze nebolestivá, necitlivá</a:t>
            </a:r>
          </a:p>
          <a:p>
            <a:r>
              <a:rPr lang="cs-CZ" sz="2800" dirty="0" smtClean="0"/>
              <a:t>Jiný povrchový materiál – zbytky jídla, excesivní zubní plak – lze snadno setřít, nebolestivý</a:t>
            </a:r>
          </a:p>
          <a:p>
            <a:r>
              <a:rPr lang="cs-CZ" sz="2800" dirty="0" smtClean="0"/>
              <a:t>Měkký rozplývavý materiál nad bolestivou/pálící  lézí – </a:t>
            </a:r>
            <a:r>
              <a:rPr lang="cs-CZ" sz="2800" dirty="0" err="1" smtClean="0"/>
              <a:t>pseudomembranózní</a:t>
            </a:r>
            <a:r>
              <a:rPr lang="cs-CZ" sz="2800" dirty="0" smtClean="0"/>
              <a:t> zánět, nebo buněčný detritus kryjící ulceraci</a:t>
            </a: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Běžné bělavé slizniční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iritační keratóza vč. </a:t>
            </a:r>
            <a:r>
              <a:rPr lang="cs-CZ" sz="2800" dirty="0" err="1" smtClean="0"/>
              <a:t>morsicatio</a:t>
            </a:r>
            <a:r>
              <a:rPr lang="cs-CZ" sz="2800" dirty="0" smtClean="0"/>
              <a:t> </a:t>
            </a:r>
            <a:r>
              <a:rPr lang="cs-CZ" sz="2800" dirty="0" err="1" smtClean="0"/>
              <a:t>buccarum</a:t>
            </a:r>
            <a:r>
              <a:rPr lang="cs-CZ" sz="2800" dirty="0" smtClean="0"/>
              <a:t> – fokální, homogenní, ostře ohraničená</a:t>
            </a:r>
          </a:p>
          <a:p>
            <a:r>
              <a:rPr lang="cs-CZ" sz="2800" dirty="0" smtClean="0"/>
              <a:t>infekce, zvl. akutní </a:t>
            </a:r>
            <a:r>
              <a:rPr lang="cs-CZ" sz="2800" dirty="0" err="1" smtClean="0"/>
              <a:t>pseudomembranózní</a:t>
            </a:r>
            <a:r>
              <a:rPr lang="cs-CZ" sz="2800" dirty="0" smtClean="0"/>
              <a:t> kandidóza – často </a:t>
            </a:r>
            <a:r>
              <a:rPr lang="cs-CZ" sz="2800" dirty="0" err="1" smtClean="0"/>
              <a:t>multifokální</a:t>
            </a:r>
            <a:r>
              <a:rPr lang="cs-CZ" sz="2800" dirty="0" smtClean="0"/>
              <a:t>, vč. jazyka</a:t>
            </a:r>
          </a:p>
          <a:p>
            <a:r>
              <a:rPr lang="cs-CZ" sz="2800" dirty="0" smtClean="0"/>
              <a:t>orální leukoplakie – heterogenní vzhled, neostré ohraničení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r>
              <a:rPr lang="cs-CZ" sz="2800" dirty="0" smtClean="0"/>
              <a:t> – typický vzhled, často symetrický síťovitý na bukální sliznici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Bělavé léze, které lze seškrábnout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bílý povlak jazyka</a:t>
            </a:r>
          </a:p>
          <a:p>
            <a:r>
              <a:rPr lang="cs-CZ" sz="2800" dirty="0" err="1" smtClean="0"/>
              <a:t>pseudomembranózní</a:t>
            </a:r>
            <a:r>
              <a:rPr lang="cs-CZ" sz="2800" dirty="0" smtClean="0"/>
              <a:t> kandidóza</a:t>
            </a:r>
          </a:p>
          <a:p>
            <a:r>
              <a:rPr lang="cs-CZ" sz="2800" dirty="0" smtClean="0"/>
              <a:t>detritus kryjící popáleninu (termální, chemickou)</a:t>
            </a:r>
          </a:p>
          <a:p>
            <a:r>
              <a:rPr lang="cs-CZ" sz="2800" dirty="0" smtClean="0"/>
              <a:t>alergická kontaktní stomatitida (s povrchovou deskvamací)</a:t>
            </a:r>
          </a:p>
          <a:p>
            <a:r>
              <a:rPr lang="cs-CZ" sz="2800" dirty="0" smtClean="0"/>
              <a:t>difterie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Bělavé léze, které nelze seškrábnout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frikční/ iritační hyperkeratózy, např. linea alba, </a:t>
            </a:r>
            <a:r>
              <a:rPr lang="cs-CZ" sz="2800" dirty="0" err="1" smtClean="0"/>
              <a:t>morsicatio</a:t>
            </a:r>
            <a:r>
              <a:rPr lang="cs-CZ" sz="2800" dirty="0" smtClean="0"/>
              <a:t> </a:t>
            </a:r>
            <a:r>
              <a:rPr lang="cs-CZ" sz="2800" dirty="0" err="1" smtClean="0"/>
              <a:t>buccarum</a:t>
            </a:r>
            <a:endParaRPr lang="cs-CZ" sz="2800" dirty="0" smtClean="0"/>
          </a:p>
          <a:p>
            <a:r>
              <a:rPr lang="cs-CZ" sz="2800" dirty="0" smtClean="0"/>
              <a:t>keratóza a leukoplakie vč. vestibulárních a bukálních lézí u uživatelů žvýkacího tabáku, aktinická </a:t>
            </a:r>
            <a:r>
              <a:rPr lang="cs-CZ" sz="2800" dirty="0" err="1" smtClean="0"/>
              <a:t>cheilitida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kuřácká </a:t>
            </a:r>
            <a:r>
              <a:rPr lang="cs-CZ" sz="2800" dirty="0" err="1" smtClean="0"/>
              <a:t>leukokeratóza</a:t>
            </a:r>
            <a:r>
              <a:rPr lang="cs-CZ" sz="2800" dirty="0" smtClean="0"/>
              <a:t> patra</a:t>
            </a:r>
          </a:p>
          <a:p>
            <a:r>
              <a:rPr lang="cs-CZ" sz="2800" dirty="0" err="1" smtClean="0"/>
              <a:t>verukózní</a:t>
            </a:r>
            <a:r>
              <a:rPr lang="cs-CZ" sz="2800" dirty="0" smtClean="0"/>
              <a:t> </a:t>
            </a:r>
            <a:r>
              <a:rPr lang="cs-CZ" sz="2800" dirty="0" err="1" smtClean="0"/>
              <a:t>dlaždicobuněčný</a:t>
            </a:r>
            <a:r>
              <a:rPr lang="cs-CZ" sz="2800" dirty="0" smtClean="0"/>
              <a:t> karcinom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r>
              <a:rPr lang="cs-CZ" sz="2800" dirty="0" smtClean="0"/>
              <a:t>hyperplastická kandidóza</a:t>
            </a:r>
          </a:p>
          <a:p>
            <a:r>
              <a:rPr lang="cs-CZ" sz="2800" dirty="0" smtClean="0"/>
              <a:t>některé hereditární léze (</a:t>
            </a:r>
            <a:r>
              <a:rPr lang="cs-CZ" sz="2800" dirty="0" err="1" smtClean="0"/>
              <a:t>nevus</a:t>
            </a:r>
            <a:r>
              <a:rPr lang="cs-CZ" sz="2800" dirty="0" smtClean="0"/>
              <a:t> </a:t>
            </a:r>
            <a:r>
              <a:rPr lang="cs-CZ" sz="2800" dirty="0" err="1" smtClean="0"/>
              <a:t>spongiosus</a:t>
            </a:r>
            <a:r>
              <a:rPr lang="cs-CZ" sz="2800" dirty="0" smtClean="0"/>
              <a:t> </a:t>
            </a:r>
            <a:r>
              <a:rPr lang="cs-CZ" sz="2800" dirty="0" err="1" smtClean="0"/>
              <a:t>albus</a:t>
            </a:r>
            <a:r>
              <a:rPr lang="cs-CZ" sz="2800" dirty="0" smtClean="0"/>
              <a:t>, </a:t>
            </a:r>
            <a:r>
              <a:rPr lang="cs-CZ" sz="2800" dirty="0" err="1" smtClean="0"/>
              <a:t>genodermatózy</a:t>
            </a:r>
            <a:r>
              <a:rPr lang="cs-CZ" sz="2800" dirty="0" smtClean="0"/>
              <a:t>, aj.)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Bělavé léze bukální </a:t>
            </a:r>
            <a:r>
              <a:rPr lang="cs-CZ" sz="3600" dirty="0" err="1" smtClean="0"/>
              <a:t>bilat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nevus</a:t>
            </a:r>
            <a:r>
              <a:rPr lang="cs-CZ" sz="2800" dirty="0" smtClean="0"/>
              <a:t> </a:t>
            </a:r>
            <a:r>
              <a:rPr lang="cs-CZ" sz="2800" dirty="0" err="1" smtClean="0"/>
              <a:t>spongiosus</a:t>
            </a:r>
            <a:r>
              <a:rPr lang="cs-CZ" sz="2800" dirty="0" smtClean="0"/>
              <a:t> </a:t>
            </a:r>
            <a:r>
              <a:rPr lang="cs-CZ" sz="2800" dirty="0" err="1" smtClean="0"/>
              <a:t>albus</a:t>
            </a:r>
            <a:endParaRPr lang="cs-CZ" sz="2800" dirty="0" smtClean="0"/>
          </a:p>
          <a:p>
            <a:pPr lvl="1"/>
            <a:r>
              <a:rPr lang="cs-CZ" sz="2400" dirty="0" smtClean="0"/>
              <a:t>hereditární, při natažení sliznice nemizí, při </a:t>
            </a:r>
            <a:r>
              <a:rPr lang="cs-CZ" sz="2400" dirty="0" err="1" smtClean="0"/>
              <a:t>susp</a:t>
            </a:r>
            <a:r>
              <a:rPr lang="cs-CZ" sz="2400" dirty="0" smtClean="0"/>
              <a:t>. biopsie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pPr lvl="1"/>
            <a:r>
              <a:rPr lang="cs-CZ" sz="2400" dirty="0" err="1" smtClean="0"/>
              <a:t>bilat</a:t>
            </a:r>
            <a:r>
              <a:rPr lang="cs-CZ" sz="2400" dirty="0" smtClean="0"/>
              <a:t>. bílé retikulární úseky, eroze, atrofie, + kožní léze; biopsie</a:t>
            </a:r>
          </a:p>
          <a:p>
            <a:r>
              <a:rPr lang="cs-CZ" sz="2800" dirty="0" err="1" smtClean="0"/>
              <a:t>lichenoidní</a:t>
            </a:r>
            <a:r>
              <a:rPr lang="cs-CZ" sz="2800" dirty="0" smtClean="0"/>
              <a:t> poléková reakce</a:t>
            </a:r>
          </a:p>
          <a:p>
            <a:pPr lvl="1"/>
            <a:r>
              <a:rPr lang="cs-CZ" sz="2400" dirty="0" smtClean="0"/>
              <a:t>bílé léze, často asymetrické, + anamnéza nového léku</a:t>
            </a:r>
          </a:p>
          <a:p>
            <a:r>
              <a:rPr lang="cs-CZ" sz="2800" dirty="0" smtClean="0"/>
              <a:t>frikční hyperkeratóza, přikusování tváří</a:t>
            </a:r>
          </a:p>
          <a:p>
            <a:pPr lvl="1"/>
            <a:r>
              <a:rPr lang="cs-CZ" sz="2400" dirty="0" smtClean="0"/>
              <a:t>nepravidelné nehomogenní bílé léze, anamnéza</a:t>
            </a:r>
          </a:p>
          <a:p>
            <a:r>
              <a:rPr lang="cs-CZ" sz="2800" dirty="0" smtClean="0"/>
              <a:t>kandidóza</a:t>
            </a:r>
          </a:p>
          <a:p>
            <a:pPr lvl="1"/>
            <a:r>
              <a:rPr lang="cs-CZ" sz="2400" dirty="0" smtClean="0"/>
              <a:t>lze setřít, predispoziční faktory, reaguje na antimykotika</a:t>
            </a: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Solitární bílé léze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frikční hyperkeratóza</a:t>
            </a:r>
          </a:p>
          <a:p>
            <a:pPr lvl="1"/>
            <a:r>
              <a:rPr lang="cs-CZ" sz="2400" dirty="0" smtClean="0"/>
              <a:t>asociace s příčinou – trauma, stav dentice, při </a:t>
            </a:r>
            <a:r>
              <a:rPr lang="cs-CZ" sz="2400" dirty="0" err="1" smtClean="0"/>
              <a:t>susp</a:t>
            </a:r>
            <a:r>
              <a:rPr lang="cs-CZ" sz="2400" dirty="0" smtClean="0"/>
              <a:t>. biopsie</a:t>
            </a:r>
          </a:p>
          <a:p>
            <a:r>
              <a:rPr lang="cs-CZ" sz="2800" dirty="0" smtClean="0"/>
              <a:t>dysplazie, in </a:t>
            </a:r>
            <a:r>
              <a:rPr lang="cs-CZ" sz="2800" dirty="0" err="1" smtClean="0"/>
              <a:t>situ</a:t>
            </a:r>
            <a:r>
              <a:rPr lang="cs-CZ" sz="2800" dirty="0" smtClean="0"/>
              <a:t> karcinom, invazivní karcinom</a:t>
            </a:r>
          </a:p>
          <a:p>
            <a:pPr lvl="1"/>
            <a:r>
              <a:rPr lang="cs-CZ" sz="2400" dirty="0" smtClean="0"/>
              <a:t>posouzení rizikových faktorů, biopsie</a:t>
            </a:r>
          </a:p>
          <a:p>
            <a:r>
              <a:rPr lang="cs-CZ" sz="2800" dirty="0" smtClean="0"/>
              <a:t>chemické poškození/popálení</a:t>
            </a:r>
          </a:p>
          <a:p>
            <a:pPr lvl="1"/>
            <a:r>
              <a:rPr lang="cs-CZ" sz="2400" dirty="0" smtClean="0"/>
              <a:t>lokální použití aspirinu aj. v místě léze</a:t>
            </a:r>
          </a:p>
          <a:p>
            <a:r>
              <a:rPr lang="cs-CZ" sz="2800" dirty="0" smtClean="0"/>
              <a:t>systémový lupus</a:t>
            </a:r>
          </a:p>
          <a:p>
            <a:pPr lvl="1"/>
            <a:r>
              <a:rPr lang="cs-CZ" sz="2400" dirty="0" smtClean="0"/>
              <a:t>jemné radiální bílé proužky, většinou jednostranný, biopsie</a:t>
            </a:r>
          </a:p>
          <a:p>
            <a:r>
              <a:rPr lang="cs-CZ" sz="2800" dirty="0" smtClean="0"/>
              <a:t>vlasatá leukoplakie</a:t>
            </a:r>
          </a:p>
          <a:p>
            <a:pPr lvl="1"/>
            <a:r>
              <a:rPr lang="cs-CZ" sz="2400" dirty="0" smtClean="0"/>
              <a:t>laterální okraj jazyka, nepravidelný povrch, lze </a:t>
            </a:r>
            <a:r>
              <a:rPr lang="cs-CZ" sz="2400" dirty="0" err="1" smtClean="0"/>
              <a:t>bilat</a:t>
            </a:r>
            <a:r>
              <a:rPr lang="cs-CZ" sz="2400" dirty="0" smtClean="0"/>
              <a:t>., anamnéza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 smtClean="0"/>
              <a:t>první část GIT, vystavena různým zevním i vnitřním vlivům</a:t>
            </a:r>
          </a:p>
          <a:p>
            <a:r>
              <a:rPr lang="cs-CZ" dirty="0" smtClean="0"/>
              <a:t>delší působení zevní noxy může vést k reaktivním změnám, nutná diferenciální diagnostika vůči maligním lézím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Frikční iritační keratóza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dirty="0" smtClean="0"/>
              <a:t>dlouhodobé mechanické dráždění sliznice</a:t>
            </a:r>
          </a:p>
          <a:p>
            <a:pPr lvl="1"/>
            <a:r>
              <a:rPr lang="cs-CZ" sz="2400" dirty="0" smtClean="0"/>
              <a:t>ostrý okraj zubu</a:t>
            </a:r>
          </a:p>
          <a:p>
            <a:pPr lvl="1"/>
            <a:r>
              <a:rPr lang="cs-CZ" sz="2400" dirty="0" smtClean="0"/>
              <a:t>problematická protéza</a:t>
            </a:r>
          </a:p>
          <a:p>
            <a:pPr lvl="1"/>
            <a:r>
              <a:rPr lang="cs-CZ" sz="2400" dirty="0" smtClean="0"/>
              <a:t>ortodontický aparát, zvl. fixní</a:t>
            </a:r>
          </a:p>
          <a:p>
            <a:pPr lvl="1"/>
            <a:r>
              <a:rPr lang="cs-CZ" sz="2400" dirty="0" smtClean="0"/>
              <a:t>přikusování (</a:t>
            </a:r>
            <a:r>
              <a:rPr lang="cs-CZ" sz="2400" dirty="0" err="1" smtClean="0"/>
              <a:t>morsicatio</a:t>
            </a:r>
            <a:r>
              <a:rPr lang="cs-CZ" sz="2400" dirty="0" smtClean="0"/>
              <a:t> </a:t>
            </a:r>
            <a:r>
              <a:rPr lang="cs-CZ" sz="2400" dirty="0" err="1" smtClean="0"/>
              <a:t>buccarum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jiné fokusy chronické traumatizace (rty, okraje jazyka)</a:t>
            </a:r>
          </a:p>
          <a:p>
            <a:r>
              <a:rPr lang="cs-CZ" sz="2800" dirty="0" smtClean="0"/>
              <a:t>různá lokalizace dle vyvolávající příčiny</a:t>
            </a:r>
          </a:p>
          <a:p>
            <a:r>
              <a:rPr lang="cs-CZ" sz="2800" dirty="0" smtClean="0"/>
              <a:t>bělavé zhrubělé plošky</a:t>
            </a:r>
          </a:p>
          <a:p>
            <a:r>
              <a:rPr lang="cs-CZ" sz="2800" dirty="0" err="1" smtClean="0"/>
              <a:t>mikro</a:t>
            </a:r>
            <a:r>
              <a:rPr lang="cs-CZ" sz="2800" dirty="0" smtClean="0"/>
              <a:t> hyperkeratóza, někdy hyperplazie epitelu</a:t>
            </a:r>
          </a:p>
          <a:p>
            <a:r>
              <a:rPr lang="cs-CZ" sz="2800" dirty="0" smtClean="0"/>
              <a:t>regrese po odstranění příčiny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dirty="0" smtClean="0"/>
              <a:t>L</a:t>
            </a:r>
            <a:r>
              <a:rPr lang="cs-CZ" altLang="cs-CZ" sz="4000" dirty="0" err="1" smtClean="0"/>
              <a:t>inea</a:t>
            </a:r>
            <a:r>
              <a:rPr lang="cs-CZ" altLang="cs-CZ" sz="4000" dirty="0" smtClean="0"/>
              <a:t> alba</a:t>
            </a:r>
            <a:endParaRPr lang="en-US" altLang="cs-CZ" sz="4000" dirty="0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bílá linie na tvářové sliznici v rovině okluze, většinou bilaterální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iritační hyper</a:t>
            </a:r>
            <a:r>
              <a:rPr lang="en-US" altLang="cs-CZ" sz="2800" dirty="0" err="1" smtClean="0"/>
              <a:t>kerat</a:t>
            </a:r>
            <a:r>
              <a:rPr lang="cs-CZ" altLang="cs-CZ" sz="2800" dirty="0" err="1" smtClean="0"/>
              <a:t>óza</a:t>
            </a:r>
            <a:r>
              <a:rPr lang="en-US" altLang="cs-CZ" sz="2800" dirty="0" smtClean="0"/>
              <a:t> (</a:t>
            </a:r>
            <a:r>
              <a:rPr lang="cs-CZ" altLang="cs-CZ" sz="2800" dirty="0" smtClean="0"/>
              <a:t>přímý tlak zubů vč. ostrých okrajů, podtlak při nasávání tváří, mírná opakovaná traumatizace epitelu</a:t>
            </a:r>
            <a:r>
              <a:rPr lang="en-US" altLang="cs-CZ" sz="2800" dirty="0" smtClean="0"/>
              <a:t>)</a:t>
            </a:r>
            <a:r>
              <a:rPr lang="cs-CZ" altLang="cs-CZ" sz="2800" dirty="0" smtClean="0"/>
              <a:t> </a:t>
            </a:r>
          </a:p>
          <a:p>
            <a:pPr eaLnBrk="1" hangingPunct="1">
              <a:defRPr/>
            </a:pPr>
            <a:r>
              <a:rPr lang="cs-CZ" altLang="cs-CZ" sz="2800" dirty="0" smtClean="0"/>
              <a:t>běžný nález, asymptomatická</a:t>
            </a:r>
          </a:p>
          <a:p>
            <a:pPr eaLnBrk="1" hangingPunct="1">
              <a:defRPr/>
            </a:pPr>
            <a:r>
              <a:rPr lang="cs-CZ" altLang="cs-CZ" sz="2800" dirty="0" smtClean="0"/>
              <a:t>možná spontánní regrese</a:t>
            </a:r>
          </a:p>
          <a:p>
            <a:pPr eaLnBrk="1" hangingPunct="1">
              <a:defRPr/>
            </a:pPr>
            <a:r>
              <a:rPr lang="cs-CZ" altLang="cs-CZ" sz="2800" dirty="0" err="1" smtClean="0"/>
              <a:t>neprogreduje</a:t>
            </a:r>
            <a:endParaRPr lang="en-US" altLang="cs-CZ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kerato"/>
          <p:cNvPicPr>
            <a:picLocks noChangeAspect="1" noChangeArrowheads="1"/>
          </p:cNvPicPr>
          <p:nvPr/>
        </p:nvPicPr>
        <p:blipFill>
          <a:blip r:embed="rId3" cstate="print"/>
          <a:srcRect l="2928" r="2858" b="6862"/>
          <a:stretch>
            <a:fillRect/>
          </a:stretch>
        </p:blipFill>
        <p:spPr bwMode="auto">
          <a:xfrm>
            <a:off x="323850" y="1484313"/>
            <a:ext cx="4103688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cs-CZ" sz="4000" smtClean="0">
                <a:solidFill>
                  <a:srgbClr val="FF0000"/>
                </a:solidFill>
              </a:rPr>
              <a:t>Linea alba</a:t>
            </a:r>
            <a:br>
              <a:rPr lang="en-GB" altLang="cs-CZ" sz="4000" smtClean="0">
                <a:solidFill>
                  <a:srgbClr val="FF0000"/>
                </a:solidFill>
              </a:rPr>
            </a:br>
            <a:endParaRPr lang="en-US" altLang="cs-CZ" sz="4000" smtClean="0">
              <a:solidFill>
                <a:srgbClr val="FF0000"/>
              </a:solidFill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5734050"/>
            <a:ext cx="4318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000" smtClean="0">
                <a:cs typeface="Times New Roman" panose="02020603050405020304" pitchFamily="18" charset="0"/>
              </a:rPr>
              <a:t>copy</a:t>
            </a:r>
            <a:endParaRPr lang="en-US" altLang="cs-CZ" sz="1000" smtClean="0">
              <a:cs typeface="Times New Roman" panose="02020603050405020304" pitchFamily="18" charset="0"/>
            </a:endParaRP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557338"/>
            <a:ext cx="4248150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4000" dirty="0" smtClean="0"/>
              <a:t>M</a:t>
            </a:r>
            <a:r>
              <a:rPr lang="cs-CZ" altLang="cs-CZ" sz="4000" dirty="0" err="1" smtClean="0"/>
              <a:t>orsicatio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buccarum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(</a:t>
            </a:r>
            <a:r>
              <a:rPr lang="cs-CZ" altLang="cs-CZ" sz="4000" dirty="0" err="1" smtClean="0"/>
              <a:t>stomatitis</a:t>
            </a:r>
            <a:r>
              <a:rPr lang="cs-CZ" altLang="cs-CZ" sz="4000" dirty="0" smtClean="0"/>
              <a:t> z přikusování)</a:t>
            </a:r>
            <a:endParaRPr lang="en-US" altLang="cs-CZ" sz="4000" dirty="0" smtClean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565400"/>
            <a:ext cx="4140200" cy="356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nepravidelné světlé úseky, někdy s hyperemickými ložisky až ulcerací</a:t>
            </a:r>
            <a:endParaRPr lang="en-US" alt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žvýkaní nebo přikusování tváří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obdobné léze možné na sliznici vestibula nebo hraně jazyka</a:t>
            </a:r>
            <a:endParaRPr lang="en-US" altLang="cs-CZ" sz="2800" dirty="0" smtClean="0"/>
          </a:p>
        </p:txBody>
      </p:sp>
      <p:pic>
        <p:nvPicPr>
          <p:cNvPr id="32772" name="Picture 4" descr="slid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711450"/>
            <a:ext cx="4800600" cy="3244850"/>
          </a:xfrm>
          <a:noFill/>
        </p:spPr>
      </p:pic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4479925" y="5713413"/>
            <a:ext cx="419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 txBox="1">
            <a:spLocks noGrp="1"/>
          </p:cNvSpPr>
          <p:nvPr/>
        </p:nvSpPr>
        <p:spPr bwMode="auto">
          <a:xfrm>
            <a:off x="4643438" y="5445125"/>
            <a:ext cx="10080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en-US" altLang="cs-CZ" sz="1400">
              <a:latin typeface="Arial" charset="0"/>
            </a:endParaRPr>
          </a:p>
        </p:txBody>
      </p:sp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8686800" y="653415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cs-CZ" sz="1400">
              <a:latin typeface="Arial" charset="0"/>
            </a:endParaRPr>
          </a:p>
        </p:txBody>
      </p:sp>
      <p:sp>
        <p:nvSpPr>
          <p:cNvPr id="2191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Iritační protetická stomatitida</a:t>
            </a:r>
            <a:endParaRPr lang="en-US" altLang="cs-CZ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cs-CZ" dirty="0" smtClean="0"/>
              <a:t>zánět s erytémem až drobné ulcerace</a:t>
            </a:r>
            <a:r>
              <a:rPr lang="en-US" altLang="cs-CZ" dirty="0" smtClean="0"/>
              <a:t> → </a:t>
            </a:r>
            <a:r>
              <a:rPr lang="cs-CZ" altLang="cs-CZ" dirty="0" smtClean="0"/>
              <a:t>pokračující iritace</a:t>
            </a:r>
            <a:r>
              <a:rPr lang="en-US" altLang="cs-CZ" dirty="0" smtClean="0"/>
              <a:t> → </a:t>
            </a:r>
            <a:r>
              <a:rPr lang="cs-CZ" altLang="cs-CZ" dirty="0" smtClean="0"/>
              <a:t>slizniční hyperplazie s </a:t>
            </a:r>
            <a:r>
              <a:rPr lang="cs-CZ" altLang="cs-CZ" dirty="0" err="1" smtClean="0"/>
              <a:t>akantózou</a:t>
            </a:r>
            <a:r>
              <a:rPr lang="cs-CZ" altLang="cs-CZ" dirty="0" smtClean="0"/>
              <a:t> a keratinizací</a:t>
            </a:r>
          </a:p>
          <a:p>
            <a:pPr lvl="1" eaLnBrk="1" hangingPunct="1">
              <a:defRPr/>
            </a:pPr>
            <a:r>
              <a:rPr lang="cs-CZ" altLang="cs-CZ" dirty="0" smtClean="0"/>
              <a:t>zábrana normálního přístupu slin, často i horší ústní hygiena, sekundární kandidóza</a:t>
            </a:r>
          </a:p>
          <a:p>
            <a:pPr lvl="1" eaLnBrk="1" hangingPunct="1">
              <a:defRPr/>
            </a:pPr>
            <a:r>
              <a:rPr lang="cs-CZ" altLang="cs-CZ" dirty="0" smtClean="0"/>
              <a:t>typicky na patře, gingivách</a:t>
            </a:r>
            <a:endParaRPr lang="en-US" altLang="cs-CZ" dirty="0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9718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stomatitis</a:t>
            </a:r>
            <a:r>
              <a:rPr lang="cs-CZ" sz="2800" dirty="0" smtClean="0"/>
              <a:t> </a:t>
            </a:r>
            <a:r>
              <a:rPr lang="cs-CZ" sz="2800" dirty="0" err="1" smtClean="0"/>
              <a:t>nicotinica</a:t>
            </a:r>
            <a:endParaRPr lang="cs-CZ" sz="2800" dirty="0" smtClean="0"/>
          </a:p>
          <a:p>
            <a:r>
              <a:rPr lang="cs-CZ" sz="2800" dirty="0" smtClean="0"/>
              <a:t>spíše termální poškození u kuřáků dýmky či doutníků</a:t>
            </a:r>
          </a:p>
          <a:p>
            <a:r>
              <a:rPr lang="cs-CZ" sz="2800" dirty="0" smtClean="0"/>
              <a:t>vzácněji u opakovaného popíjení velmi horkých tekutin</a:t>
            </a:r>
          </a:p>
          <a:p>
            <a:r>
              <a:rPr lang="cs-CZ" sz="2800" dirty="0" smtClean="0"/>
              <a:t>tvrdé patro u starších mužů (dlouhá expozice)</a:t>
            </a:r>
          </a:p>
          <a:p>
            <a:r>
              <a:rPr lang="cs-CZ" sz="2800" dirty="0" smtClean="0"/>
              <a:t>zánět a dlaždicová metaplazie duktů drobných slinných </a:t>
            </a:r>
            <a:r>
              <a:rPr lang="cs-CZ" sz="2800" dirty="0" err="1" smtClean="0"/>
              <a:t>žlazek</a:t>
            </a:r>
            <a:r>
              <a:rPr lang="cs-CZ" sz="2800" dirty="0" smtClean="0"/>
              <a:t> + terén </a:t>
            </a:r>
            <a:r>
              <a:rPr lang="cs-CZ" sz="2800" dirty="0" err="1" smtClean="0"/>
              <a:t>hyperkeratotického</a:t>
            </a:r>
            <a:r>
              <a:rPr lang="cs-CZ" sz="2800" dirty="0" smtClean="0"/>
              <a:t> </a:t>
            </a:r>
            <a:r>
              <a:rPr lang="cs-CZ" sz="2800" dirty="0" err="1" smtClean="0"/>
              <a:t>akantotického</a:t>
            </a:r>
            <a:r>
              <a:rPr lang="cs-CZ" sz="2800" dirty="0" smtClean="0"/>
              <a:t> epitelu</a:t>
            </a:r>
          </a:p>
          <a:p>
            <a:r>
              <a:rPr lang="cs-CZ" sz="2800" dirty="0" smtClean="0"/>
              <a:t>difuzní šedobělavé zesílení sliznice s vystouplými papulami s červeným centrem (vývody </a:t>
            </a:r>
            <a:r>
              <a:rPr lang="cs-CZ" sz="2800" dirty="0" err="1" smtClean="0"/>
              <a:t>žlazek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pozvolný přechod do normální sliznice měkkého patra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pic>
        <p:nvPicPr>
          <p:cNvPr id="4" name="Picture 2" descr="stomatitisnicot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165" y="1916832"/>
            <a:ext cx="52597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dirty="0" smtClean="0"/>
              <a:t>možné úseky macerace a ulcerace, afty</a:t>
            </a:r>
          </a:p>
          <a:p>
            <a:r>
              <a:rPr lang="cs-CZ" sz="2800" dirty="0" smtClean="0"/>
              <a:t>erytém patrových oblouků</a:t>
            </a:r>
          </a:p>
          <a:p>
            <a:r>
              <a:rPr lang="cs-CZ" sz="2800" dirty="0" smtClean="0"/>
              <a:t>další známky kouření tabáku (zbarvení zubů, typický pach)</a:t>
            </a:r>
          </a:p>
          <a:p>
            <a:r>
              <a:rPr lang="cs-CZ" sz="2800" dirty="0" smtClean="0"/>
              <a:t>je reverzibilní</a:t>
            </a:r>
          </a:p>
          <a:p>
            <a:r>
              <a:rPr lang="cs-CZ" sz="2800" dirty="0" smtClean="0"/>
              <a:t>léze přetrvávající 1 měsíc po ukončení kouření je pravděpodobně pravá leukoplakie s rizikem progrese v ca</a:t>
            </a:r>
          </a:p>
          <a:p>
            <a:r>
              <a:rPr lang="cs-CZ" sz="2800" dirty="0" smtClean="0"/>
              <a:t>suspektní i nepravidelný vzhled, nehojící se ulcerace, </a:t>
            </a:r>
            <a:r>
              <a:rPr lang="cs-CZ" sz="2800" dirty="0" err="1" smtClean="0"/>
              <a:t>verukozní</a:t>
            </a:r>
            <a:r>
              <a:rPr lang="cs-CZ" sz="2800" dirty="0" smtClean="0"/>
              <a:t> léze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Keratóza u uživatelů orálního tabáku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různé formy bezkouřového tabáku</a:t>
            </a:r>
          </a:p>
          <a:p>
            <a:r>
              <a:rPr lang="cs-CZ" sz="2800" dirty="0" smtClean="0"/>
              <a:t>častý </a:t>
            </a:r>
            <a:r>
              <a:rPr lang="cs-CZ" sz="2800" dirty="0" err="1" smtClean="0"/>
              <a:t>snus</a:t>
            </a:r>
            <a:r>
              <a:rPr lang="cs-CZ" sz="2800" dirty="0" smtClean="0"/>
              <a:t> – vlhčený</a:t>
            </a:r>
          </a:p>
          <a:p>
            <a:r>
              <a:rPr lang="cs-CZ" sz="2800" dirty="0" smtClean="0"/>
              <a:t>léze orálního vestibula a/nebo bukální sliznice</a:t>
            </a:r>
          </a:p>
          <a:p>
            <a:r>
              <a:rPr lang="cs-CZ" sz="2800" dirty="0" smtClean="0"/>
              <a:t>bělavá ložiska zrnité až zřasené keratózy v místě přímého kontaktu + ochabnutí tkání („váček na tabák“)</a:t>
            </a:r>
          </a:p>
          <a:p>
            <a:r>
              <a:rPr lang="cs-CZ" sz="2800" dirty="0" smtClean="0"/>
              <a:t>nebolestivá regrese gingivy až alveolární kosti </a:t>
            </a:r>
          </a:p>
          <a:p>
            <a:r>
              <a:rPr lang="cs-CZ" sz="2800" dirty="0" smtClean="0"/>
              <a:t>Evropa, USA, Kanada – nižší stupeň progrese do ca, spíše </a:t>
            </a:r>
            <a:r>
              <a:rPr lang="cs-CZ" sz="2800" dirty="0" err="1" smtClean="0"/>
              <a:t>low</a:t>
            </a:r>
            <a:r>
              <a:rPr lang="cs-CZ" sz="2800" dirty="0" smtClean="0"/>
              <a:t> grade </a:t>
            </a:r>
            <a:r>
              <a:rPr lang="cs-CZ" sz="2800" dirty="0" err="1" smtClean="0"/>
              <a:t>dlaždicobuněčný</a:t>
            </a:r>
            <a:r>
              <a:rPr lang="cs-CZ" sz="2800" dirty="0" smtClean="0"/>
              <a:t> ca </a:t>
            </a:r>
            <a:r>
              <a:rPr lang="cs-CZ" sz="2800" dirty="0" err="1" smtClean="0"/>
              <a:t>verukózní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Asie – tabák + další karcinogeny – vyšší riziko ca</a:t>
            </a:r>
          </a:p>
          <a:p>
            <a:r>
              <a:rPr lang="cs-CZ" sz="2800" dirty="0" smtClean="0"/>
              <a:t>akcelerace </a:t>
            </a:r>
            <a:r>
              <a:rPr lang="cs-CZ" sz="2800" dirty="0" err="1" smtClean="0"/>
              <a:t>periodontitidy</a:t>
            </a:r>
            <a:r>
              <a:rPr lang="cs-CZ" sz="2800" dirty="0" smtClean="0"/>
              <a:t>, abraze zubů</a:t>
            </a:r>
            <a:endParaRPr lang="cs-CZ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léze (poleptání)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různá lokalizace, rozsah a vzhled podle typu a koncentrace chemikálie, délky působení</a:t>
            </a:r>
          </a:p>
          <a:p>
            <a:r>
              <a:rPr lang="cs-CZ" sz="2800" dirty="0" smtClean="0"/>
              <a:t>zpočátku často bělavý povrch (koagulační nekróza u kyselin), u rozsáhlejšího poškození deskvamace epitelu </a:t>
            </a:r>
            <a:r>
              <a:rPr kumimoji="1" lang="en-US" altLang="zh-CN" sz="2800" dirty="0" smtClean="0">
                <a:ea typeface="宋体" pitchFamily="2" charset="-122"/>
                <a:sym typeface="Symbol" pitchFamily="18" charset="2"/>
              </a:rPr>
              <a:t></a:t>
            </a:r>
            <a:r>
              <a:rPr kumimoji="1" lang="cs-CZ" altLang="zh-CN" sz="2800" dirty="0" smtClean="0">
                <a:ea typeface="宋体" pitchFamily="2" charset="-122"/>
                <a:sym typeface="Symbol" pitchFamily="18" charset="2"/>
              </a:rPr>
              <a:t> bolestivá eroze až vřed, v extrémních případech zasahuje i kost</a:t>
            </a:r>
          </a:p>
          <a:p>
            <a:r>
              <a:rPr kumimoji="1" lang="cs-CZ" altLang="zh-CN" sz="2800" dirty="0" smtClean="0">
                <a:ea typeface="宋体" pitchFamily="2" charset="-122"/>
                <a:sym typeface="Symbol" pitchFamily="18" charset="2"/>
              </a:rPr>
              <a:t>zředěné chemikálie – pouze erytém bez nekrózy</a:t>
            </a:r>
          </a:p>
          <a:p>
            <a:r>
              <a:rPr kumimoji="1" lang="cs-CZ" sz="2800" dirty="0" smtClean="0">
                <a:ea typeface="宋体" pitchFamily="2" charset="-122"/>
                <a:sym typeface="Symbol" pitchFamily="18" charset="2"/>
              </a:rPr>
              <a:t>nekomplikované léze se hojí během 1-2 týdnů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Patrné slizniční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Pouze makroskopický obraz většinou nedostačuje ke stanovení diagnózy</a:t>
            </a:r>
          </a:p>
          <a:p>
            <a:r>
              <a:rPr lang="cs-CZ" sz="2800" dirty="0" smtClean="0"/>
              <a:t>Nutno počítat s dynamikou léze – zachycena pouze „momentka“ ve vývoji léze</a:t>
            </a:r>
          </a:p>
          <a:p>
            <a:r>
              <a:rPr lang="cs-CZ" sz="2800" dirty="0" smtClean="0"/>
              <a:t>V první fázi pokus o odstranění přítomných možných vyvolávajících lokálních mechanických faktorů (poruchy dentice aj.)</a:t>
            </a:r>
          </a:p>
          <a:p>
            <a:r>
              <a:rPr lang="cs-CZ" sz="2800" dirty="0" smtClean="0"/>
              <a:t>Při podezření na zánětlivý proces možný terapeutický test s protizánětlivými prostředky</a:t>
            </a:r>
          </a:p>
          <a:p>
            <a:r>
              <a:rPr lang="cs-CZ" sz="2800" dirty="0" smtClean="0"/>
              <a:t>Pokud léze nemizí, vhodná/nutná biopsie</a:t>
            </a:r>
            <a:endParaRPr lang="cs-CZ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Poleptání peroxidem vodíku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881188"/>
            <a:ext cx="4752975" cy="3189287"/>
          </a:xfrm>
          <a:noFill/>
          <a:ln w="76200">
            <a:solidFill>
              <a:srgbClr val="FFEA18"/>
            </a:solidFill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6413" y="4849813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copy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léze (poleptání)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samoléčba (aspirin,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2, </a:t>
            </a:r>
            <a:r>
              <a:rPr lang="cs-CZ" dirty="0" smtClean="0"/>
              <a:t>AgNO</a:t>
            </a:r>
            <a:r>
              <a:rPr lang="cs-CZ" baseline="-25000" dirty="0" smtClean="0"/>
              <a:t>3</a:t>
            </a:r>
            <a:r>
              <a:rPr lang="cs-CZ" dirty="0" smtClean="0"/>
              <a:t>, aj.)</a:t>
            </a:r>
          </a:p>
          <a:p>
            <a:r>
              <a:rPr lang="cs-CZ" dirty="0" smtClean="0"/>
              <a:t>sebepoškození</a:t>
            </a:r>
          </a:p>
          <a:p>
            <a:r>
              <a:rPr lang="cs-CZ" dirty="0" smtClean="0"/>
              <a:t>náhodné léze</a:t>
            </a:r>
          </a:p>
          <a:p>
            <a:r>
              <a:rPr lang="cs-CZ" dirty="0" err="1" smtClean="0"/>
              <a:t>iatrogenní</a:t>
            </a:r>
            <a:r>
              <a:rPr lang="cs-CZ" dirty="0" smtClean="0"/>
              <a:t> – stomatologické procedury vč. endodontických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Červené léze ložiskové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nespecifická </a:t>
            </a:r>
            <a:r>
              <a:rPr lang="cs-CZ" sz="2400" dirty="0" err="1" smtClean="0"/>
              <a:t>mukozitida</a:t>
            </a:r>
            <a:endParaRPr lang="cs-CZ" sz="2400" dirty="0" smtClean="0"/>
          </a:p>
          <a:p>
            <a:r>
              <a:rPr lang="cs-CZ" sz="2400" dirty="0" smtClean="0"/>
              <a:t>termální léze (popálení)</a:t>
            </a:r>
          </a:p>
          <a:p>
            <a:r>
              <a:rPr lang="cs-CZ" sz="2400" dirty="0" smtClean="0"/>
              <a:t>benigní </a:t>
            </a:r>
            <a:r>
              <a:rPr lang="cs-CZ" sz="2400" dirty="0" err="1" smtClean="0"/>
              <a:t>migratorní</a:t>
            </a:r>
            <a:r>
              <a:rPr lang="cs-CZ" sz="2400" dirty="0" smtClean="0"/>
              <a:t> </a:t>
            </a:r>
            <a:r>
              <a:rPr lang="cs-CZ" sz="2400" dirty="0" err="1" smtClean="0"/>
              <a:t>glossitis</a:t>
            </a:r>
            <a:r>
              <a:rPr lang="cs-CZ" sz="2400" dirty="0" smtClean="0"/>
              <a:t> aj. léze jazyka (</a:t>
            </a:r>
            <a:r>
              <a:rPr lang="cs-CZ" sz="2400" dirty="0" err="1" smtClean="0"/>
              <a:t>předn</a:t>
            </a:r>
            <a:r>
              <a:rPr lang="cs-CZ" sz="2400" dirty="0" smtClean="0"/>
              <a:t>. LS)</a:t>
            </a:r>
          </a:p>
          <a:p>
            <a:r>
              <a:rPr lang="cs-CZ" sz="2400" dirty="0" err="1" smtClean="0"/>
              <a:t>erytroplakie</a:t>
            </a:r>
            <a:r>
              <a:rPr lang="cs-CZ" sz="2400" dirty="0" smtClean="0"/>
              <a:t> (!! většinou karcinom vč. in </a:t>
            </a:r>
            <a:r>
              <a:rPr lang="cs-CZ" sz="2400" dirty="0" err="1" smtClean="0"/>
              <a:t>situ</a:t>
            </a:r>
            <a:r>
              <a:rPr lang="cs-CZ" sz="2400" dirty="0" smtClean="0"/>
              <a:t>, či HG dysplazie)</a:t>
            </a:r>
          </a:p>
          <a:p>
            <a:r>
              <a:rPr lang="cs-CZ" sz="2400" dirty="0" smtClean="0"/>
              <a:t>hemoragie vč. purpury, petechií</a:t>
            </a:r>
          </a:p>
          <a:p>
            <a:r>
              <a:rPr lang="cs-CZ" sz="2400" dirty="0" smtClean="0"/>
              <a:t>nenádorové vaskulární léze – varixy</a:t>
            </a:r>
          </a:p>
          <a:p>
            <a:r>
              <a:rPr lang="cs-CZ" sz="2400" dirty="0" smtClean="0"/>
              <a:t>cévní nádory, zvl. hemangiom</a:t>
            </a:r>
          </a:p>
          <a:p>
            <a:r>
              <a:rPr lang="cs-CZ" sz="2400" dirty="0" smtClean="0"/>
              <a:t>vrozené léze, např. hereditární hemoragická </a:t>
            </a:r>
            <a:r>
              <a:rPr lang="cs-CZ" sz="2400" dirty="0" err="1" smtClean="0"/>
              <a:t>teleangiektazie</a:t>
            </a:r>
            <a:r>
              <a:rPr lang="cs-CZ" sz="2400" dirty="0" smtClean="0"/>
              <a:t>, jiné vaskulární malformace</a:t>
            </a:r>
            <a:endParaRPr lang="cs-CZ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Červené léze </a:t>
            </a:r>
            <a:r>
              <a:rPr lang="cs-CZ" dirty="0" err="1" smtClean="0"/>
              <a:t>multifokální</a:t>
            </a:r>
            <a:r>
              <a:rPr lang="cs-CZ" dirty="0" smtClean="0"/>
              <a:t>, nebo difuzní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infekce (faryngitis aj.)</a:t>
            </a:r>
          </a:p>
          <a:p>
            <a:r>
              <a:rPr lang="cs-CZ" sz="2800" dirty="0" smtClean="0"/>
              <a:t>alergická </a:t>
            </a:r>
            <a:r>
              <a:rPr lang="cs-CZ" sz="2800" dirty="0" err="1" smtClean="0"/>
              <a:t>mukozitida</a:t>
            </a:r>
            <a:endParaRPr lang="cs-CZ" sz="2800" dirty="0" smtClean="0"/>
          </a:p>
          <a:p>
            <a:r>
              <a:rPr lang="cs-CZ" sz="2800" dirty="0" smtClean="0"/>
              <a:t>avitaminózy (často ve formě glositidy)</a:t>
            </a:r>
          </a:p>
          <a:p>
            <a:r>
              <a:rPr lang="cs-CZ" sz="2800" dirty="0" smtClean="0"/>
              <a:t>systémový lupus</a:t>
            </a:r>
          </a:p>
          <a:p>
            <a:r>
              <a:rPr lang="cs-CZ" sz="2800" dirty="0" err="1" smtClean="0"/>
              <a:t>mukozitida</a:t>
            </a:r>
            <a:r>
              <a:rPr lang="cs-CZ" sz="2800" dirty="0" smtClean="0"/>
              <a:t> u xerostomie (</a:t>
            </a:r>
            <a:r>
              <a:rPr lang="cs-CZ" sz="2800" dirty="0" err="1" smtClean="0"/>
              <a:t>Sjögrenův</a:t>
            </a:r>
            <a:r>
              <a:rPr lang="cs-CZ" sz="2800" dirty="0" smtClean="0"/>
              <a:t> </a:t>
            </a:r>
            <a:r>
              <a:rPr lang="cs-CZ" sz="2800" dirty="0" err="1" smtClean="0"/>
              <a:t>sy</a:t>
            </a:r>
            <a:r>
              <a:rPr lang="cs-CZ" sz="2800" dirty="0" smtClean="0"/>
              <a:t>, aj.)</a:t>
            </a:r>
          </a:p>
          <a:p>
            <a:r>
              <a:rPr lang="cs-CZ" sz="2800" dirty="0" err="1" smtClean="0"/>
              <a:t>mukozitida</a:t>
            </a:r>
            <a:r>
              <a:rPr lang="cs-CZ" sz="2800" dirty="0" smtClean="0"/>
              <a:t> u </a:t>
            </a:r>
            <a:r>
              <a:rPr lang="cs-CZ" sz="2800" dirty="0" err="1" smtClean="0"/>
              <a:t>antineoplastické</a:t>
            </a:r>
            <a:r>
              <a:rPr lang="cs-CZ" sz="2800" dirty="0" smtClean="0"/>
              <a:t> terapie</a:t>
            </a:r>
            <a:endParaRPr lang="cs-CZ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382000" cy="719138"/>
          </a:xfrm>
        </p:spPr>
        <p:txBody>
          <a:bodyPr anchor="b"/>
          <a:lstStyle/>
          <a:p>
            <a:pPr>
              <a:defRPr/>
            </a:pPr>
            <a:r>
              <a:rPr lang="cs-CZ" sz="4000" dirty="0" smtClean="0"/>
              <a:t>Nespecifická </a:t>
            </a:r>
            <a:r>
              <a:rPr lang="cs-CZ" sz="4000" dirty="0" err="1" smtClean="0"/>
              <a:t>mukozitida</a:t>
            </a:r>
            <a:r>
              <a:rPr lang="cs-CZ" sz="4000" dirty="0" smtClean="0"/>
              <a:t> </a:t>
            </a:r>
            <a:r>
              <a:rPr lang="en-US" altLang="cs-CZ" sz="4000" dirty="0" err="1" smtClean="0"/>
              <a:t>irita</a:t>
            </a:r>
            <a:r>
              <a:rPr lang="cs-CZ" altLang="cs-CZ" sz="4000" dirty="0" smtClean="0"/>
              <a:t>ční</a:t>
            </a:r>
            <a:r>
              <a:rPr lang="en-US" altLang="cs-CZ" sz="4000" dirty="0" smtClean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just" eaLnBrk="1" hangingPunct="1">
              <a:defRPr/>
            </a:pPr>
            <a:r>
              <a:rPr lang="cs-CZ" altLang="cs-CZ" sz="2800" dirty="0" smtClean="0">
                <a:solidFill>
                  <a:srgbClr val="FFFF00"/>
                </a:solidFill>
              </a:rPr>
              <a:t>bolestivost, pálení</a:t>
            </a:r>
          </a:p>
          <a:p>
            <a:pPr marL="457200" indent="-457200" algn="just" eaLnBrk="1" hangingPunct="1">
              <a:defRPr/>
            </a:pPr>
            <a:r>
              <a:rPr lang="en-US" altLang="cs-CZ" sz="2800" dirty="0" smtClean="0">
                <a:solidFill>
                  <a:srgbClr val="FFFF00"/>
                </a:solidFill>
              </a:rPr>
              <a:t>D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ůležitá</a:t>
            </a:r>
            <a:r>
              <a:rPr lang="cs-CZ" altLang="cs-CZ" sz="2800" dirty="0" smtClean="0">
                <a:solidFill>
                  <a:srgbClr val="FFFF00"/>
                </a:solidFill>
              </a:rPr>
              <a:t> d</a:t>
            </a:r>
            <a:r>
              <a:rPr lang="en-US" altLang="cs-CZ" sz="2800" dirty="0" err="1" smtClean="0">
                <a:solidFill>
                  <a:srgbClr val="FFFF00"/>
                </a:solidFill>
              </a:rPr>
              <a:t>iferen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ciální</a:t>
            </a:r>
            <a:r>
              <a:rPr lang="en-US" altLang="cs-CZ" sz="2800" dirty="0" smtClean="0">
                <a:solidFill>
                  <a:srgbClr val="FFFF00"/>
                </a:solidFill>
              </a:rPr>
              <a:t> </a:t>
            </a:r>
            <a:r>
              <a:rPr lang="en-US" altLang="cs-CZ" sz="2800" dirty="0" err="1" smtClean="0">
                <a:solidFill>
                  <a:srgbClr val="FFFF00"/>
                </a:solidFill>
              </a:rPr>
              <a:t>diagnos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tika</a:t>
            </a:r>
            <a:r>
              <a:rPr lang="en-US" altLang="cs-CZ" sz="2800" dirty="0" smtClean="0">
                <a:solidFill>
                  <a:srgbClr val="FFFF00"/>
                </a:solidFill>
              </a:rPr>
              <a:t>:</a:t>
            </a:r>
          </a:p>
          <a:p>
            <a:pPr marL="1027113" lvl="1" indent="-455613" algn="just" eaLnBrk="1" hangingPunct="1">
              <a:defRPr/>
            </a:pPr>
            <a:r>
              <a:rPr lang="en-US" altLang="cs-CZ" dirty="0" err="1" smtClean="0"/>
              <a:t>erytroplaki</a:t>
            </a:r>
            <a:r>
              <a:rPr lang="cs-CZ" altLang="cs-CZ" dirty="0" smtClean="0"/>
              <a:t>e (červená ohraničená léze nejasného původu, často už </a:t>
            </a:r>
            <a:r>
              <a:rPr lang="cs-CZ" altLang="cs-CZ" dirty="0" err="1" smtClean="0"/>
              <a:t>intraepitelová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neoplazie</a:t>
            </a:r>
            <a:r>
              <a:rPr lang="cs-CZ" altLang="cs-CZ" dirty="0" smtClean="0"/>
              <a:t>)</a:t>
            </a:r>
            <a:endParaRPr lang="en-US" altLang="cs-CZ" dirty="0" smtClean="0"/>
          </a:p>
          <a:p>
            <a:pPr marL="457200" indent="-457200" algn="just" eaLnBrk="1" hangingPunct="1">
              <a:defRPr/>
            </a:pPr>
            <a:r>
              <a:rPr lang="cs-CZ" altLang="cs-CZ" sz="2800" dirty="0" smtClean="0">
                <a:solidFill>
                  <a:srgbClr val="FFFF00"/>
                </a:solidFill>
              </a:rPr>
              <a:t>Může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progredovat</a:t>
            </a:r>
            <a:r>
              <a:rPr lang="cs-CZ" altLang="cs-CZ" sz="2800" dirty="0" smtClean="0">
                <a:solidFill>
                  <a:srgbClr val="FFFF00"/>
                </a:solidFill>
              </a:rPr>
              <a:t> do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ulcerativní</a:t>
            </a:r>
            <a:r>
              <a:rPr lang="cs-CZ" altLang="cs-CZ" sz="2800" dirty="0" smtClean="0">
                <a:solidFill>
                  <a:srgbClr val="FFFF00"/>
                </a:solidFill>
              </a:rPr>
              <a:t> léze</a:t>
            </a:r>
            <a:r>
              <a:rPr lang="en-US" altLang="cs-CZ" sz="2800" dirty="0" smtClean="0">
                <a:solidFill>
                  <a:srgbClr val="FFFF00"/>
                </a:solidFill>
              </a:rPr>
              <a:t> </a:t>
            </a:r>
            <a:endParaRPr lang="cs-CZ" altLang="cs-CZ" sz="2800" dirty="0" smtClean="0">
              <a:solidFill>
                <a:srgbClr val="FFFF00"/>
              </a:solidFill>
            </a:endParaRPr>
          </a:p>
          <a:p>
            <a:pPr marL="457200" indent="-457200" algn="just" eaLnBrk="1" hangingPunct="1">
              <a:defRPr/>
            </a:pPr>
            <a:r>
              <a:rPr lang="en-US" altLang="cs-CZ" sz="2800" dirty="0" smtClean="0">
                <a:solidFill>
                  <a:srgbClr val="FFFF00"/>
                </a:solidFill>
              </a:rPr>
              <a:t>T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erapie</a:t>
            </a:r>
            <a:r>
              <a:rPr lang="en-US" altLang="cs-CZ" sz="2800" dirty="0" smtClean="0">
                <a:solidFill>
                  <a:srgbClr val="FFFF00"/>
                </a:solidFill>
              </a:rPr>
              <a:t>:</a:t>
            </a:r>
          </a:p>
          <a:p>
            <a:pPr marL="1027113" lvl="1" indent="-455613" algn="just" eaLnBrk="1" hangingPunct="1">
              <a:defRPr/>
            </a:pPr>
            <a:r>
              <a:rPr lang="cs-CZ" altLang="cs-CZ" dirty="0" smtClean="0"/>
              <a:t>odstranění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ir</a:t>
            </a:r>
            <a:r>
              <a:rPr lang="cs-CZ" altLang="cs-CZ" dirty="0" err="1" smtClean="0"/>
              <a:t>itujícího</a:t>
            </a:r>
            <a:r>
              <a:rPr lang="cs-CZ" altLang="cs-CZ" dirty="0" smtClean="0"/>
              <a:t> faktoru</a:t>
            </a:r>
            <a:endParaRPr lang="en-US" altLang="cs-CZ" dirty="0" smtClean="0"/>
          </a:p>
          <a:p>
            <a:pPr marL="1027113" lvl="1" indent="-455613" algn="just" eaLnBrk="1" hangingPunct="1">
              <a:defRPr/>
            </a:pPr>
            <a:r>
              <a:rPr lang="cs-CZ" altLang="cs-CZ" dirty="0" smtClean="0"/>
              <a:t>lokální analgetika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60350"/>
            <a:ext cx="7010400" cy="720725"/>
          </a:xfrm>
        </p:spPr>
        <p:txBody>
          <a:bodyPr/>
          <a:lstStyle/>
          <a:p>
            <a:pPr marL="609600" indent="-609600" algn="ctr">
              <a:buSzTx/>
              <a:buNone/>
              <a:defRPr/>
            </a:pPr>
            <a:r>
              <a:rPr lang="cs-CZ" altLang="cs-CZ" sz="4000" b="1" dirty="0" smtClean="0">
                <a:solidFill>
                  <a:srgbClr val="FF0000"/>
                </a:solidFill>
              </a:rPr>
              <a:t>Termální léze (popálení vč. elektrickým proudem)</a:t>
            </a:r>
            <a:endParaRPr lang="en-US" altLang="zh-CN" sz="4000" b="1" dirty="0" smtClean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052512"/>
            <a:ext cx="8153400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kumimoji="1" lang="en-US" altLang="zh-CN" sz="2800" b="1" dirty="0">
                <a:latin typeface="Times New Roman" pitchFamily="18" charset="0"/>
                <a:ea typeface="宋体" pitchFamily="2" charset="-122"/>
              </a:rPr>
              <a:t> </a:t>
            </a:r>
            <a:endParaRPr kumimoji="1" lang="cs-CZ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 smtClean="0">
                <a:latin typeface="Times New Roman" pitchFamily="18" charset="0"/>
                <a:ea typeface="宋体" pitchFamily="2" charset="-122"/>
              </a:rPr>
              <a:t> a</a:t>
            </a:r>
            <a:r>
              <a:rPr kumimoji="1" lang="cs-CZ" altLang="zh-CN" sz="2800" dirty="0" smtClean="0"/>
              <a:t>kutní léze </a:t>
            </a:r>
            <a:r>
              <a:rPr kumimoji="1" lang="cs-CZ" altLang="zh-CN" sz="2800" dirty="0"/>
              <a:t>(x </a:t>
            </a:r>
            <a:r>
              <a:rPr kumimoji="1" lang="cs-CZ" altLang="zh-CN" sz="2800" dirty="0" smtClean="0"/>
              <a:t>kuřácká </a:t>
            </a:r>
            <a:r>
              <a:rPr kumimoji="1" lang="cs-CZ" altLang="zh-CN" sz="2800" dirty="0" err="1" smtClean="0"/>
              <a:t>leukokeratóza</a:t>
            </a:r>
            <a:r>
              <a:rPr kumimoji="1" lang="cs-CZ" altLang="zh-CN" sz="2800" dirty="0" smtClean="0"/>
              <a:t>)</a:t>
            </a:r>
            <a:r>
              <a:rPr kumimoji="1" lang="cs-CZ" altLang="zh-CN" sz="2800" b="1" dirty="0" smtClean="0"/>
              <a:t> </a:t>
            </a:r>
            <a:r>
              <a:rPr kumimoji="1" lang="cs-CZ" altLang="zh-CN" sz="2800" dirty="0" smtClean="0"/>
              <a:t> </a:t>
            </a:r>
            <a:endParaRPr kumimoji="1" lang="cs-CZ" altLang="zh-CN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/>
              <a:t> </a:t>
            </a:r>
            <a:r>
              <a:rPr kumimoji="1" lang="en-US" altLang="zh-CN" sz="2800" dirty="0" smtClean="0">
                <a:ea typeface="宋体" pitchFamily="2" charset="-122"/>
              </a:rPr>
              <a:t>v</a:t>
            </a:r>
            <a:r>
              <a:rPr kumimoji="1" lang="cs-CZ" altLang="zh-CN" sz="2800" dirty="0" err="1" smtClean="0">
                <a:ea typeface="宋体" pitchFamily="2" charset="-122"/>
              </a:rPr>
              <a:t>elmi</a:t>
            </a:r>
            <a:r>
              <a:rPr kumimoji="1" lang="cs-CZ" altLang="zh-CN" sz="2800" dirty="0" smtClean="0">
                <a:ea typeface="宋体" pitchFamily="2" charset="-122"/>
              </a:rPr>
              <a:t> horká jídla (MW), nápoje,</a:t>
            </a:r>
            <a:r>
              <a:rPr kumimoji="1" lang="en-US" altLang="zh-CN" sz="2800" dirty="0" smtClean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horké kovové objekty, el. vedení zvláště nebezpečné (malé děti)</a:t>
            </a:r>
            <a:endParaRPr kumimoji="1" lang="cs-CZ" altLang="zh-CN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en-US" altLang="zh-CN" sz="2800" dirty="0" smtClean="0">
                <a:ea typeface="宋体" pitchFamily="2" charset="-122"/>
              </a:rPr>
              <a:t>p</a:t>
            </a:r>
            <a:r>
              <a:rPr kumimoji="1" lang="cs-CZ" altLang="zh-CN" sz="2800" dirty="0" err="1" smtClean="0">
                <a:ea typeface="宋体" pitchFamily="2" charset="-122"/>
              </a:rPr>
              <a:t>atro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rty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ústní spodina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jazyk</a:t>
            </a:r>
            <a:endParaRPr kumimoji="1" lang="cs-CZ" altLang="zh-CN" sz="2800" dirty="0"/>
          </a:p>
          <a:p>
            <a:pPr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/>
              <a:t> </a:t>
            </a:r>
            <a:r>
              <a:rPr kumimoji="1" lang="cs-CZ" altLang="zh-CN" sz="2800" dirty="0" smtClean="0"/>
              <a:t>masivní léze může být ze začátku nebolestivá, nekrvácí; rychlý rozvoj edému</a:t>
            </a:r>
            <a:endParaRPr kumimoji="1"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erytém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/>
              <a:t>nekróza s deskvamací →</a:t>
            </a:r>
            <a:r>
              <a:rPr kumimoji="1" lang="en-US" altLang="zh-CN" sz="2800" dirty="0" smtClean="0">
                <a:ea typeface="宋体" pitchFamily="2" charset="-122"/>
              </a:rPr>
              <a:t> </a:t>
            </a:r>
            <a:r>
              <a:rPr kumimoji="1" lang="en-US" altLang="zh-CN" sz="2800" dirty="0" err="1" smtClean="0">
                <a:ea typeface="宋体" pitchFamily="2" charset="-122"/>
              </a:rPr>
              <a:t>ero</a:t>
            </a:r>
            <a:r>
              <a:rPr kumimoji="1" lang="cs-CZ" altLang="zh-CN" sz="2800" dirty="0" smtClean="0">
                <a:ea typeface="宋体" pitchFamily="2" charset="-122"/>
              </a:rPr>
              <a:t>ze, vředy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 smtClean="0"/>
              <a:t> možné komplikace </a:t>
            </a:r>
            <a:r>
              <a:rPr kumimoji="1" lang="cs-CZ" altLang="zh-CN" sz="2800" dirty="0"/>
              <a:t>– </a:t>
            </a:r>
            <a:r>
              <a:rPr kumimoji="1" lang="cs-CZ" altLang="zh-CN" sz="2800" dirty="0" smtClean="0"/>
              <a:t>krvácení, infekce, hojení s cikatrizací – kontraktura, </a:t>
            </a:r>
            <a:r>
              <a:rPr kumimoji="1" lang="cs-CZ" altLang="zh-CN" sz="2800" dirty="0" err="1" smtClean="0"/>
              <a:t>mikrostomie</a:t>
            </a:r>
            <a:r>
              <a:rPr kumimoji="1" lang="cs-CZ" altLang="zh-CN" sz="2800" dirty="0" smtClean="0"/>
              <a:t> </a:t>
            </a:r>
            <a:endParaRPr kumimoji="1"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nekomplikované – zhojení cca za týden (!ostrá jídla)</a:t>
            </a:r>
            <a:endParaRPr kumimoji="1" lang="en-US" altLang="zh-CN" sz="2800" dirty="0"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Termální léze</a:t>
            </a:r>
            <a:endParaRPr lang="ar-SA" altLang="cs-CZ" dirty="0" smtClean="0">
              <a:solidFill>
                <a:srgbClr val="FF0000"/>
              </a:solidFill>
            </a:endParaRPr>
          </a:p>
        </p:txBody>
      </p:sp>
      <p:sp>
        <p:nvSpPr>
          <p:cNvPr id="4966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cs-CZ" dirty="0" err="1" smtClean="0"/>
              <a:t>Ero</a:t>
            </a:r>
            <a:r>
              <a:rPr lang="cs-CZ" altLang="cs-CZ" dirty="0" smtClean="0"/>
              <a:t>ze</a:t>
            </a:r>
            <a:r>
              <a:rPr lang="en-US" altLang="cs-CZ" dirty="0" smtClean="0"/>
              <a:t> </a:t>
            </a:r>
            <a:r>
              <a:rPr lang="cs-CZ" altLang="cs-CZ" dirty="0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dor</a:t>
            </a:r>
            <a:r>
              <a:rPr lang="cs-CZ" altLang="cs-CZ" dirty="0" smtClean="0"/>
              <a:t>z</a:t>
            </a:r>
            <a:r>
              <a:rPr lang="en-US" altLang="cs-CZ" dirty="0" smtClean="0"/>
              <a:t>u</a:t>
            </a:r>
            <a:r>
              <a:rPr lang="cs-CZ" altLang="cs-CZ" dirty="0" smtClean="0"/>
              <a:t> jazyka</a:t>
            </a:r>
            <a:r>
              <a:rPr lang="en-US" altLang="cs-CZ" dirty="0" smtClean="0"/>
              <a:t>, </a:t>
            </a:r>
            <a:r>
              <a:rPr lang="cs-CZ" altLang="cs-CZ" dirty="0" smtClean="0"/>
              <a:t>způsobené horkým jídlem</a:t>
            </a:r>
            <a:endParaRPr lang="ar-SA" altLang="cs-CZ" dirty="0" smtClean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4688"/>
            <a:ext cx="601558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/>
              <a:t>Benigní </a:t>
            </a:r>
            <a:r>
              <a:rPr lang="cs-CZ" altLang="cs-CZ" sz="3600" dirty="0" err="1" smtClean="0"/>
              <a:t>migratorní</a:t>
            </a:r>
            <a:r>
              <a:rPr lang="cs-CZ" altLang="cs-CZ" sz="3600" dirty="0" smtClean="0"/>
              <a:t> glositida – </a:t>
            </a:r>
            <a:r>
              <a:rPr lang="cs-CZ" altLang="cs-CZ" sz="3600" dirty="0" err="1" smtClean="0"/>
              <a:t>erythema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migrans</a:t>
            </a:r>
            <a:endParaRPr lang="es-ES" altLang="cs-CZ" sz="3600" dirty="0" smtClean="0"/>
          </a:p>
        </p:txBody>
      </p:sp>
      <p:pic>
        <p:nvPicPr>
          <p:cNvPr id="61443" name="Picture 3" descr="JG013.jpg (5566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259288" cy="41786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39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cs-CZ">
              <a:latin typeface="Arial" charset="0"/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56612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1-3% populace, Ž:M 2:1, etiologie?, možná hypersenzitivita + hormony + psychika + ??; benigní, </a:t>
            </a:r>
            <a:r>
              <a:rPr lang="cs-CZ" dirty="0" err="1" smtClean="0"/>
              <a:t>mikro</a:t>
            </a:r>
            <a:r>
              <a:rPr lang="cs-CZ" dirty="0" smtClean="0"/>
              <a:t>: „</a:t>
            </a:r>
            <a:r>
              <a:rPr lang="cs-CZ" dirty="0" err="1" smtClean="0"/>
              <a:t>psoriatiformní</a:t>
            </a:r>
            <a:r>
              <a:rPr lang="cs-CZ" dirty="0" smtClean="0"/>
              <a:t> </a:t>
            </a:r>
            <a:r>
              <a:rPr lang="cs-CZ" dirty="0" err="1" smtClean="0"/>
              <a:t>mukositis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Skvrnité / červenobílé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dirty="0" err="1" smtClean="0"/>
              <a:t>erythema</a:t>
            </a:r>
            <a:r>
              <a:rPr lang="cs-CZ" sz="2800" dirty="0" smtClean="0"/>
              <a:t> </a:t>
            </a:r>
            <a:r>
              <a:rPr lang="cs-CZ" sz="2800" dirty="0" err="1" smtClean="0"/>
              <a:t>migrans</a:t>
            </a:r>
            <a:endParaRPr lang="cs-CZ" sz="2800" dirty="0" smtClean="0"/>
          </a:p>
          <a:p>
            <a:r>
              <a:rPr lang="cs-CZ" sz="2800" dirty="0" smtClean="0"/>
              <a:t>skvrnitá </a:t>
            </a:r>
            <a:r>
              <a:rPr lang="cs-CZ" sz="2800" dirty="0" err="1" smtClean="0"/>
              <a:t>erytroplakie</a:t>
            </a:r>
            <a:endParaRPr lang="cs-CZ" sz="2800" dirty="0" smtClean="0"/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r>
              <a:rPr lang="cs-CZ" sz="2800" dirty="0" smtClean="0"/>
              <a:t>systémový lupus</a:t>
            </a:r>
          </a:p>
          <a:p>
            <a:r>
              <a:rPr lang="cs-CZ" sz="2800" dirty="0" err="1" smtClean="0"/>
              <a:t>lichenoidní</a:t>
            </a:r>
            <a:r>
              <a:rPr lang="cs-CZ" sz="2800" dirty="0" smtClean="0"/>
              <a:t> polékové reakce</a:t>
            </a:r>
          </a:p>
          <a:p>
            <a:r>
              <a:rPr lang="cs-CZ" sz="2800" dirty="0" smtClean="0"/>
              <a:t>některé formy kandidózy</a:t>
            </a:r>
          </a:p>
          <a:p>
            <a:r>
              <a:rPr lang="cs-CZ" sz="2800" dirty="0" smtClean="0"/>
              <a:t>puchýřnaté léze po ruptuře puchýře</a:t>
            </a:r>
          </a:p>
          <a:p>
            <a:r>
              <a:rPr lang="cs-CZ" sz="2800" dirty="0" smtClean="0"/>
              <a:t>jiné vč. popálení, některých infekcí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dlaždicobuněčný</a:t>
            </a:r>
            <a:r>
              <a:rPr lang="cs-CZ" dirty="0" smtClean="0">
                <a:solidFill>
                  <a:srgbClr val="FF0000"/>
                </a:solidFill>
              </a:rPr>
              <a:t> karcinom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šedé-hnědé-černé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tetováž</a:t>
            </a:r>
            <a:r>
              <a:rPr lang="cs-CZ" sz="2800" dirty="0" smtClean="0"/>
              <a:t> (intencionální, traumatická - tuha, amalgámová)</a:t>
            </a:r>
          </a:p>
          <a:p>
            <a:r>
              <a:rPr lang="cs-CZ" sz="2800" dirty="0" smtClean="0"/>
              <a:t>kuřácká melanóza (melaninová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zvl. gingivy)</a:t>
            </a:r>
          </a:p>
          <a:p>
            <a:r>
              <a:rPr lang="cs-CZ" sz="2800" dirty="0" smtClean="0"/>
              <a:t>polékové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(metabolity n. zvýšená produkce melaninu), mj. antimalarika, chemoterapeutika, </a:t>
            </a:r>
            <a:r>
              <a:rPr lang="cs-CZ" sz="2800" dirty="0" err="1" smtClean="0"/>
              <a:t>antivirotika</a:t>
            </a:r>
            <a:r>
              <a:rPr lang="cs-CZ" sz="2800" dirty="0" smtClean="0"/>
              <a:t>, hormony</a:t>
            </a:r>
          </a:p>
          <a:p>
            <a:r>
              <a:rPr lang="cs-CZ" sz="2800" dirty="0" smtClean="0"/>
              <a:t>metalické pigmentace gingivy z protetických materiálů</a:t>
            </a:r>
          </a:p>
          <a:p>
            <a:r>
              <a:rPr lang="cs-CZ" sz="2800" dirty="0" smtClean="0"/>
              <a:t>otrava těžkými kovy (olovo, arzén – voda, stříbro vč. koloidního, aj.)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Etiologie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Léze způsobené fyzikálními vlivy </a:t>
            </a:r>
          </a:p>
          <a:p>
            <a:pPr>
              <a:defRPr/>
            </a:pPr>
            <a:r>
              <a:rPr lang="cs-CZ" altLang="cs-CZ" dirty="0" smtClean="0"/>
              <a:t>Léze způsobené chemickými vlivy 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Infekce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Alergie, imunologicky podmíněné choroby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Hyperplazie, </a:t>
            </a:r>
            <a:r>
              <a:rPr lang="cs-CZ" altLang="cs-CZ" dirty="0" err="1" smtClean="0">
                <a:effectLst/>
              </a:rPr>
              <a:t>neoplazie</a:t>
            </a:r>
            <a:endParaRPr lang="cs-CZ" altLang="cs-CZ" dirty="0" smtClean="0">
              <a:effectLst/>
            </a:endParaRP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Vrozené léze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Kombinace vícečetných faktorů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Idiopatické léze</a:t>
            </a:r>
          </a:p>
          <a:p>
            <a:pPr eaLnBrk="1" hangingPunct="1">
              <a:defRPr/>
            </a:pPr>
            <a:endParaRPr lang="en-US" altLang="cs-CZ" b="1" dirty="0" smtClean="0">
              <a:effectLst/>
            </a:endParaRPr>
          </a:p>
          <a:p>
            <a:pPr eaLnBrk="1" hangingPunct="1">
              <a:defRPr/>
            </a:pPr>
            <a:endParaRPr lang="cs-CZ" altLang="cs-CZ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šedé-hnědé-černé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melanoplakie</a:t>
            </a:r>
            <a:r>
              <a:rPr lang="cs-CZ" sz="2800" dirty="0" smtClean="0"/>
              <a:t> – rasově podmíněná melaninová pigmentace zvl. bukální sliznice, gingivy</a:t>
            </a:r>
          </a:p>
          <a:p>
            <a:r>
              <a:rPr lang="cs-CZ" sz="2800" dirty="0" smtClean="0"/>
              <a:t>vrozené a získané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</a:t>
            </a:r>
            <a:r>
              <a:rPr lang="cs-CZ" sz="2800" dirty="0" err="1" smtClean="0"/>
              <a:t>keratinocytů</a:t>
            </a:r>
            <a:endParaRPr lang="cs-CZ" sz="2800" dirty="0" smtClean="0"/>
          </a:p>
          <a:p>
            <a:pPr lvl="1"/>
            <a:r>
              <a:rPr lang="cs-CZ" sz="2400" dirty="0" err="1" smtClean="0"/>
              <a:t>Peutz</a:t>
            </a:r>
            <a:r>
              <a:rPr lang="cs-CZ" sz="2400" dirty="0" smtClean="0"/>
              <a:t>-</a:t>
            </a:r>
            <a:r>
              <a:rPr lang="cs-CZ" sz="2400" dirty="0" err="1" smtClean="0"/>
              <a:t>Jeghersův</a:t>
            </a:r>
            <a:r>
              <a:rPr lang="cs-CZ" sz="2400" dirty="0" smtClean="0"/>
              <a:t> </a:t>
            </a:r>
            <a:r>
              <a:rPr lang="cs-CZ" sz="2400" dirty="0" smtClean="0"/>
              <a:t>syndrom – </a:t>
            </a:r>
            <a:r>
              <a:rPr lang="cs-CZ" sz="2400" dirty="0" err="1" smtClean="0"/>
              <a:t>melanotické</a:t>
            </a:r>
            <a:r>
              <a:rPr lang="cs-CZ" sz="2400" dirty="0" smtClean="0"/>
              <a:t> </a:t>
            </a:r>
            <a:r>
              <a:rPr lang="cs-CZ" sz="2400" dirty="0" err="1" smtClean="0"/>
              <a:t>makuly</a:t>
            </a:r>
            <a:endParaRPr lang="cs-CZ" sz="2400" dirty="0" smtClean="0"/>
          </a:p>
          <a:p>
            <a:pPr lvl="1"/>
            <a:r>
              <a:rPr lang="cs-CZ" sz="2400" dirty="0" err="1" smtClean="0"/>
              <a:t>neurofibromatóza</a:t>
            </a:r>
            <a:r>
              <a:rPr lang="cs-CZ" sz="2400" dirty="0" smtClean="0"/>
              <a:t> („skvrny barvy bílé kávy“)</a:t>
            </a:r>
          </a:p>
          <a:p>
            <a:pPr lvl="1"/>
            <a:r>
              <a:rPr lang="cs-CZ" sz="2400" dirty="0" err="1" smtClean="0"/>
              <a:t>Addisonova</a:t>
            </a:r>
            <a:r>
              <a:rPr lang="cs-CZ" sz="2400" dirty="0" smtClean="0"/>
              <a:t> choroba, aj</a:t>
            </a:r>
            <a:r>
              <a:rPr lang="cs-CZ" sz="2400" dirty="0" smtClean="0"/>
              <a:t>. </a:t>
            </a:r>
            <a:endParaRPr lang="cs-CZ" sz="2400" dirty="0" smtClean="0"/>
          </a:p>
          <a:p>
            <a:pPr lvl="1"/>
            <a:r>
              <a:rPr lang="cs-CZ" sz="2400" dirty="0" smtClean="0"/>
              <a:t>orální </a:t>
            </a:r>
            <a:r>
              <a:rPr lang="cs-CZ" sz="2400" dirty="0" smtClean="0"/>
              <a:t>melanóza u kuřáků </a:t>
            </a:r>
          </a:p>
          <a:p>
            <a:r>
              <a:rPr lang="cs-CZ" sz="2800" dirty="0" err="1" smtClean="0"/>
              <a:t>melanocytární</a:t>
            </a:r>
            <a:r>
              <a:rPr lang="cs-CZ" sz="2800" dirty="0" smtClean="0"/>
              <a:t> </a:t>
            </a:r>
            <a:r>
              <a:rPr lang="cs-CZ" sz="2800" dirty="0" smtClean="0"/>
              <a:t>proliferace a </a:t>
            </a:r>
            <a:r>
              <a:rPr lang="cs-CZ" sz="2800" dirty="0" err="1" smtClean="0"/>
              <a:t>neoplazie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lvl="1"/>
            <a:r>
              <a:rPr lang="cs-CZ" sz="2400" dirty="0" smtClean="0"/>
              <a:t>pigmentový </a:t>
            </a:r>
            <a:r>
              <a:rPr lang="cs-CZ" sz="2400" dirty="0" smtClean="0"/>
              <a:t>névus</a:t>
            </a:r>
          </a:p>
          <a:p>
            <a:pPr lvl="1"/>
            <a:r>
              <a:rPr lang="cs-CZ" sz="2400" dirty="0" smtClean="0"/>
              <a:t>maligní </a:t>
            </a:r>
            <a:r>
              <a:rPr lang="cs-CZ" sz="2400" dirty="0" smtClean="0"/>
              <a:t>melanom</a:t>
            </a:r>
          </a:p>
          <a:p>
            <a:r>
              <a:rPr lang="cs-CZ" sz="2800" dirty="0" smtClean="0"/>
              <a:t>polékové léze, </a:t>
            </a:r>
            <a:r>
              <a:rPr lang="cs-CZ" sz="2800" dirty="0" err="1" smtClean="0"/>
              <a:t>tetováž</a:t>
            </a:r>
            <a:r>
              <a:rPr lang="cs-CZ" sz="2800" dirty="0" smtClean="0"/>
              <a:t>, </a:t>
            </a:r>
            <a:r>
              <a:rPr lang="cs-CZ" sz="2800" smtClean="0"/>
              <a:t>těžké kovy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jiné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často exogenního původu (potrava, voda, léky, protetika)</a:t>
            </a:r>
          </a:p>
          <a:p>
            <a:r>
              <a:rPr lang="cs-CZ" sz="2800" dirty="0" smtClean="0"/>
              <a:t>hemochromatóza s depozicí </a:t>
            </a:r>
            <a:r>
              <a:rPr lang="cs-CZ" sz="2800" dirty="0" err="1" smtClean="0"/>
              <a:t>hemosiderinu</a:t>
            </a:r>
            <a:r>
              <a:rPr lang="cs-CZ" sz="2800" dirty="0" smtClean="0"/>
              <a:t> ve slinných </a:t>
            </a:r>
            <a:r>
              <a:rPr lang="cs-CZ" sz="2800" dirty="0" err="1" smtClean="0"/>
              <a:t>žlazkách</a:t>
            </a:r>
            <a:endParaRPr lang="cs-CZ" sz="2800" dirty="0" smtClean="0"/>
          </a:p>
          <a:p>
            <a:r>
              <a:rPr lang="cs-CZ" sz="2800" dirty="0" smtClean="0"/>
              <a:t>v rámci dalších metabolických lézí vč. žloutenky</a:t>
            </a:r>
          </a:p>
          <a:p>
            <a:r>
              <a:rPr lang="cs-CZ" sz="2800" dirty="0" smtClean="0"/>
              <a:t>tabák</a:t>
            </a:r>
            <a:endParaRPr lang="cs-CZ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dirty="0" err="1" smtClean="0"/>
              <a:t>Amalg</a:t>
            </a:r>
            <a:r>
              <a:rPr lang="cs-CZ" altLang="cs-CZ" dirty="0" smtClean="0"/>
              <a:t>á</a:t>
            </a:r>
            <a:r>
              <a:rPr lang="en-US" altLang="cs-CZ" dirty="0" smtClean="0"/>
              <a:t>m</a:t>
            </a:r>
            <a:r>
              <a:rPr lang="cs-CZ" altLang="cs-CZ" dirty="0" err="1" smtClean="0"/>
              <a:t>ová</a:t>
            </a:r>
            <a:r>
              <a:rPr lang="en-US" altLang="cs-CZ" dirty="0" smtClean="0"/>
              <a:t> t</a:t>
            </a:r>
            <a:r>
              <a:rPr lang="cs-CZ" altLang="cs-CZ" dirty="0" err="1" smtClean="0"/>
              <a:t>etováž</a:t>
            </a:r>
            <a:endParaRPr lang="en-US" altLang="cs-CZ" dirty="0" smtClean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modrý n. černý fokus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většinou v oblasti g</a:t>
            </a:r>
            <a:r>
              <a:rPr lang="en-US" altLang="cs-CZ" sz="2800" dirty="0" err="1" smtClean="0"/>
              <a:t>ingiv</a:t>
            </a:r>
            <a:r>
              <a:rPr lang="cs-CZ" altLang="cs-CZ" sz="2800" dirty="0" smtClean="0"/>
              <a:t>y v blízkosti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rozsáhlé výplně, aj.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Amalgámový </a:t>
            </a:r>
            <a:r>
              <a:rPr lang="en-US" altLang="cs-CZ" sz="2800" dirty="0" smtClean="0"/>
              <a:t>fragment</a:t>
            </a:r>
            <a:r>
              <a:rPr lang="cs-CZ" altLang="cs-CZ" sz="2800" dirty="0" smtClean="0"/>
              <a:t> zabořený/</a:t>
            </a:r>
            <a:r>
              <a:rPr lang="cs-CZ" altLang="cs-CZ" sz="2800" dirty="0" err="1" smtClean="0"/>
              <a:t>zavzatý</a:t>
            </a:r>
            <a:r>
              <a:rPr lang="cs-CZ" altLang="cs-CZ" sz="2800" dirty="0" smtClean="0"/>
              <a:t> do tkáně</a:t>
            </a:r>
            <a:endParaRPr lang="en-US" altLang="cs-CZ" sz="2800" dirty="0" smtClean="0"/>
          </a:p>
        </p:txBody>
      </p:sp>
      <p:pic>
        <p:nvPicPr>
          <p:cNvPr id="129028" name="Picture 4" descr="slid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16113"/>
            <a:ext cx="3429000" cy="2317750"/>
          </a:xfrm>
          <a:noFill/>
        </p:spPr>
      </p:pic>
      <p:pic>
        <p:nvPicPr>
          <p:cNvPr id="129029" name="Picture 5" descr="slid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352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224838" y="4057650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6000" dirty="0" smtClean="0"/>
              <a:t>Olovo</a:t>
            </a:r>
            <a:endParaRPr lang="en-US" altLang="cs-CZ" sz="6000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tč. už vzácnější</a:t>
            </a:r>
          </a:p>
          <a:p>
            <a:pPr eaLnBrk="1" hangingPunct="1">
              <a:defRPr/>
            </a:pPr>
            <a:r>
              <a:rPr lang="cs-CZ" altLang="cs-CZ" dirty="0" smtClean="0"/>
              <a:t>zdroj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olovnaté barvy</a:t>
            </a:r>
          </a:p>
          <a:p>
            <a:pPr lvl="1" eaLnBrk="1" hangingPunct="1">
              <a:defRPr/>
            </a:pPr>
            <a:r>
              <a:rPr lang="cs-CZ" altLang="cs-CZ" dirty="0" smtClean="0"/>
              <a:t>olověné vodovodní trubky (staré domy)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olovnaté glazury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průmyslový spad</a:t>
            </a:r>
            <a:endParaRPr lang="en-US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způsob expozice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en-US" altLang="cs-CZ" dirty="0" err="1" smtClean="0"/>
              <a:t>inhala</a:t>
            </a:r>
            <a:r>
              <a:rPr lang="cs-CZ" altLang="cs-CZ" dirty="0" err="1" smtClean="0"/>
              <a:t>ce</a:t>
            </a:r>
            <a:r>
              <a:rPr lang="en-US" altLang="cs-CZ" dirty="0" smtClean="0"/>
              <a:t> </a:t>
            </a:r>
            <a:r>
              <a:rPr lang="cs-CZ" altLang="cs-CZ" dirty="0" smtClean="0"/>
              <a:t>u průmyslového spadu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orální cesta u domácí kontaminace</a:t>
            </a:r>
            <a:endParaRPr lang="en-US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Otrava olovem</a:t>
            </a:r>
          </a:p>
        </p:txBody>
      </p:sp>
      <p:pic>
        <p:nvPicPr>
          <p:cNvPr id="131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196752"/>
            <a:ext cx="6034087" cy="4525963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6640513" y="5570538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dirty="0"/>
              <a:t>copy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891567" y="5909747"/>
            <a:ext cx="345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dirty="0" smtClean="0">
                <a:solidFill>
                  <a:srgbClr val="CCCC00"/>
                </a:solidFill>
              </a:rPr>
              <a:t>typický tmavý lem dásní – sirníky </a:t>
            </a:r>
            <a:r>
              <a:rPr lang="cs-CZ" altLang="cs-CZ" dirty="0" err="1" smtClean="0">
                <a:solidFill>
                  <a:srgbClr val="CCCC00"/>
                </a:solidFill>
              </a:rPr>
              <a:t>Pb</a:t>
            </a:r>
            <a:endParaRPr lang="cs-CZ" altLang="cs-CZ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architektonika léze – důležitá pro diagnózu</a:t>
            </a:r>
          </a:p>
          <a:p>
            <a:pPr lvl="1"/>
            <a:r>
              <a:rPr lang="cs-CZ" dirty="0" err="1" smtClean="0"/>
              <a:t>exofytická</a:t>
            </a:r>
            <a:r>
              <a:rPr lang="cs-CZ" dirty="0" smtClean="0"/>
              <a:t> x endofytická</a:t>
            </a:r>
          </a:p>
          <a:p>
            <a:pPr lvl="1"/>
            <a:r>
              <a:rPr lang="cs-CZ" dirty="0" smtClean="0"/>
              <a:t>plochá</a:t>
            </a:r>
          </a:p>
          <a:p>
            <a:pPr lvl="1"/>
            <a:r>
              <a:rPr lang="cs-CZ" dirty="0" smtClean="0"/>
              <a:t>eroze, ulcerace</a:t>
            </a:r>
          </a:p>
          <a:p>
            <a:r>
              <a:rPr lang="cs-CZ" dirty="0" smtClean="0"/>
              <a:t>rozsah a lokalizace léze</a:t>
            </a:r>
          </a:p>
          <a:p>
            <a:r>
              <a:rPr lang="cs-CZ" dirty="0" smtClean="0"/>
              <a:t>barva léze</a:t>
            </a:r>
          </a:p>
          <a:p>
            <a:pPr lvl="1"/>
            <a:r>
              <a:rPr lang="cs-CZ" dirty="0" smtClean="0"/>
              <a:t>bílá / bělavá</a:t>
            </a:r>
          </a:p>
          <a:p>
            <a:pPr lvl="1"/>
            <a:r>
              <a:rPr lang="cs-CZ" dirty="0" smtClean="0"/>
              <a:t>červená</a:t>
            </a:r>
          </a:p>
          <a:p>
            <a:pPr lvl="1"/>
            <a:r>
              <a:rPr lang="cs-CZ" dirty="0" smtClean="0"/>
              <a:t>skvrnitá / červenobílá</a:t>
            </a:r>
          </a:p>
          <a:p>
            <a:pPr lvl="1"/>
            <a:r>
              <a:rPr lang="cs-CZ" dirty="0" smtClean="0"/>
              <a:t>jinak pigmentovaná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Verukózní</a:t>
            </a:r>
            <a:r>
              <a:rPr lang="cs-CZ" dirty="0" smtClean="0"/>
              <a:t> leukoplakie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smtClean="0"/>
              <a:t>Bělavé slizniční léze</a:t>
            </a:r>
            <a:endParaRPr lang="ar-SA" altLang="cs-CZ" sz="4000" dirty="0" smtClean="0"/>
          </a:p>
        </p:txBody>
      </p:sp>
      <p:sp>
        <p:nvSpPr>
          <p:cNvPr id="262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dirty="0" smtClean="0"/>
              <a:t>Bělavý vzhled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kvůli překrytí normální růžové barvy sliznice</a:t>
            </a:r>
            <a:endParaRPr lang="en-US" alt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dirty="0" smtClean="0"/>
              <a:t>Možné důvody</a:t>
            </a:r>
            <a:r>
              <a:rPr lang="en-US" altLang="cs-CZ" sz="2800" dirty="0" smtClean="0"/>
              <a:t>: </a:t>
            </a:r>
          </a:p>
          <a:p>
            <a:pPr eaLnBrk="1" hangingPunct="1">
              <a:defRPr/>
            </a:pPr>
            <a:r>
              <a:rPr lang="cs-CZ" altLang="cs-CZ" sz="2800" dirty="0" smtClean="0"/>
              <a:t>povrchová vrstva jiného materiálu</a:t>
            </a:r>
            <a:r>
              <a:rPr lang="en-US" altLang="cs-CZ" sz="2800" dirty="0" smtClean="0"/>
              <a:t> 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zesílení / hyperkeratóza epitelu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slizniční / podslizniční změny vedoucí k redukci cévního řečiště, nebo lokální snížení krevního průtoku</a:t>
            </a:r>
          </a:p>
          <a:p>
            <a:pPr eaLnBrk="1" hangingPunct="1">
              <a:defRPr/>
            </a:pPr>
            <a:r>
              <a:rPr lang="cs-CZ" altLang="cs-CZ" sz="2800" dirty="0" smtClean="0"/>
              <a:t>kombinace</a:t>
            </a:r>
          </a:p>
          <a:p>
            <a:pPr eaLnBrk="1" hangingPunct="1">
              <a:defRPr/>
            </a:pPr>
            <a:r>
              <a:rPr lang="cs-CZ" altLang="cs-CZ" sz="2800" dirty="0" smtClean="0"/>
              <a:t>jiné</a:t>
            </a:r>
            <a:endParaRPr lang="ar-SA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80012"/>
                </a:solidFill>
              </a:rPr>
              <a:t>Etiologická klasifikace bělavých lézí 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Hereditární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epitelový névus (</a:t>
            </a:r>
            <a:r>
              <a:rPr lang="cs-CZ" altLang="cs-CZ" sz="1800" dirty="0" err="1" smtClean="0"/>
              <a:t>white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sponge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nevus</a:t>
            </a:r>
            <a:r>
              <a:rPr lang="cs-CZ" altLang="cs-CZ" sz="1800" dirty="0" smtClean="0"/>
              <a:t>)</a:t>
            </a:r>
            <a:endParaRPr lang="cs-CZ" altLang="cs-CZ" sz="1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manifestace jiných hereditárních onemocnění – </a:t>
            </a:r>
            <a:r>
              <a:rPr lang="cs-CZ" altLang="cs-CZ" sz="1800" dirty="0" err="1" smtClean="0"/>
              <a:t>genodermatóz</a:t>
            </a:r>
            <a:r>
              <a:rPr lang="cs-CZ" altLang="cs-CZ" sz="1800" dirty="0" smtClean="0"/>
              <a:t>  (viz přednášky LS)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Fordyceova</a:t>
            </a:r>
            <a:r>
              <a:rPr lang="cs-CZ" altLang="cs-CZ" sz="1800" dirty="0" smtClean="0"/>
              <a:t> choroba (</a:t>
            </a:r>
            <a:r>
              <a:rPr lang="cs-CZ" altLang="cs-CZ" sz="1800" dirty="0" err="1" smtClean="0"/>
              <a:t>heterotopie</a:t>
            </a:r>
            <a:r>
              <a:rPr lang="cs-CZ" altLang="cs-CZ" sz="1800" dirty="0" smtClean="0"/>
              <a:t> mazových </a:t>
            </a:r>
            <a:r>
              <a:rPr lang="cs-CZ" altLang="cs-CZ" sz="1800" dirty="0" err="1" smtClean="0"/>
              <a:t>žlazek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16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Traumatické-reaktivní </a:t>
            </a:r>
            <a:r>
              <a:rPr lang="cs-CZ" altLang="cs-CZ" sz="2400" dirty="0" smtClean="0"/>
              <a:t>(viz přednášky LS)</a:t>
            </a:r>
            <a:endParaRPr lang="cs-CZ" altLang="cs-CZ" sz="24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mechanická-frikční keratóza  - hyperplazie z chronické iritace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chemické  - poleptání, iritace žvýkacím tabákem, aj.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fyzikální - termální poškození, nikotinová stomatitida</a:t>
            </a:r>
          </a:p>
          <a:p>
            <a:pPr>
              <a:lnSpc>
                <a:spcPct val="80000"/>
              </a:lnSpc>
              <a:defRPr/>
            </a:pPr>
            <a:endParaRPr lang="cs-CZ" altLang="cs-CZ" sz="1600" dirty="0" smtClean="0"/>
          </a:p>
          <a:p>
            <a:pPr marL="342900" lvl="1" indent="-342900">
              <a:lnSpc>
                <a:spcPct val="80000"/>
              </a:lnSpc>
              <a:buClr>
                <a:schemeClr val="hlink"/>
              </a:buClr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Infekční </a:t>
            </a:r>
            <a:r>
              <a:rPr lang="cs-CZ" altLang="cs-CZ" sz="2400" dirty="0" smtClean="0"/>
              <a:t>(viz přednášky LS)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Kandidóza (akutní </a:t>
            </a:r>
            <a:r>
              <a:rPr lang="cs-CZ" altLang="cs-CZ" sz="1800" dirty="0" err="1" smtClean="0"/>
              <a:t>pseudomembranózní</a:t>
            </a:r>
            <a:r>
              <a:rPr lang="cs-CZ" altLang="cs-CZ" sz="1800" dirty="0" smtClean="0"/>
              <a:t>, chronická hyperplastická)	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Difterie (</a:t>
            </a:r>
            <a:r>
              <a:rPr lang="cs-CZ" altLang="cs-CZ" sz="1800" dirty="0" err="1" smtClean="0"/>
              <a:t>pseudomembranózní</a:t>
            </a:r>
            <a:r>
              <a:rPr lang="cs-CZ" altLang="cs-CZ" sz="1800" dirty="0" smtClean="0"/>
              <a:t> zánět)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Syfilitická leukoplakie (</a:t>
            </a:r>
            <a:r>
              <a:rPr lang="cs-CZ" altLang="cs-CZ" sz="1800" dirty="0" err="1" smtClean="0"/>
              <a:t>glossitis</a:t>
            </a:r>
            <a:r>
              <a:rPr lang="cs-CZ" altLang="cs-CZ" sz="1800" dirty="0" smtClean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vlasatá leukoplakie (EBV+HIV)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80012"/>
                </a:solidFill>
              </a:rPr>
              <a:t>Etiologická klasifikace bělavých lézí 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Idiopatické (leukoplakie) </a:t>
            </a:r>
            <a:r>
              <a:rPr lang="cs-CZ" altLang="cs-CZ" sz="2800" dirty="0" smtClean="0"/>
              <a:t>viz přednášky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16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Dermatologické </a:t>
            </a:r>
            <a:r>
              <a:rPr lang="cs-CZ" altLang="cs-CZ" sz="2800" dirty="0" smtClean="0"/>
              <a:t>viz přednášky ZS,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Lichen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planus</a:t>
            </a:r>
            <a:endParaRPr lang="cs-CZ" altLang="cs-CZ" sz="1800" dirty="0" smtClean="0"/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Lupus </a:t>
            </a:r>
            <a:r>
              <a:rPr lang="cs-CZ" altLang="cs-CZ" sz="1800" dirty="0" err="1" smtClean="0"/>
              <a:t>erythematodes</a:t>
            </a: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16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 smtClean="0">
                <a:solidFill>
                  <a:schemeClr val="hlink"/>
                </a:solidFill>
              </a:rPr>
              <a:t>Neoplastické</a:t>
            </a:r>
            <a:r>
              <a:rPr lang="cs-CZ" altLang="cs-CZ" sz="28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2800" dirty="0" smtClean="0"/>
              <a:t>viz přednášky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Carcinoma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in </a:t>
            </a:r>
            <a:r>
              <a:rPr lang="cs-CZ" altLang="cs-CZ" sz="1800" i="1" dirty="0" err="1" smtClean="0"/>
              <a:t>situ</a:t>
            </a:r>
            <a:endParaRPr lang="cs-CZ" altLang="cs-CZ" sz="1800" i="1" dirty="0" smtClean="0"/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Dlaždicobuněčný</a:t>
            </a:r>
            <a:r>
              <a:rPr lang="cs-CZ" altLang="cs-CZ" sz="1800" dirty="0" smtClean="0"/>
              <a:t> karcinom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jiné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ntální patologie17">
  <a:themeElements>
    <a:clrScheme name="Proudění 10">
      <a:dk1>
        <a:srgbClr val="000514"/>
      </a:dk1>
      <a:lt1>
        <a:srgbClr val="CCCC00"/>
      </a:lt1>
      <a:dk2>
        <a:srgbClr val="003399"/>
      </a:dk2>
      <a:lt2>
        <a:srgbClr val="CC0000"/>
      </a:lt2>
      <a:accent1>
        <a:srgbClr val="0099CC"/>
      </a:accent1>
      <a:accent2>
        <a:srgbClr val="A886E0"/>
      </a:accent2>
      <a:accent3>
        <a:srgbClr val="AAADCA"/>
      </a:accent3>
      <a:accent4>
        <a:srgbClr val="AEAE00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10">
        <a:dk1>
          <a:srgbClr val="000514"/>
        </a:dk1>
        <a:lt1>
          <a:srgbClr val="CCCC00"/>
        </a:lt1>
        <a:dk2>
          <a:srgbClr val="003399"/>
        </a:dk2>
        <a:lt2>
          <a:srgbClr val="CC00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AEAE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udění 10">
    <a:dk1>
      <a:srgbClr val="000514"/>
    </a:dk1>
    <a:lt1>
      <a:srgbClr val="CCCC00"/>
    </a:lt1>
    <a:dk2>
      <a:srgbClr val="003399"/>
    </a:dk2>
    <a:lt2>
      <a:srgbClr val="CC0000"/>
    </a:lt2>
    <a:accent1>
      <a:srgbClr val="0099CC"/>
    </a:accent1>
    <a:accent2>
      <a:srgbClr val="A886E0"/>
    </a:accent2>
    <a:accent3>
      <a:srgbClr val="AAADCA"/>
    </a:accent3>
    <a:accent4>
      <a:srgbClr val="AEAE00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1755</Words>
  <Application>Microsoft Office PowerPoint</Application>
  <PresentationFormat>Předvádění na obrazovce (4:3)</PresentationFormat>
  <Paragraphs>300</Paragraphs>
  <Slides>44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Dentální patologie17</vt:lpstr>
      <vt:lpstr>Bělavé a pigmentované léze ústní dutiny</vt:lpstr>
      <vt:lpstr>Ústní sliznice</vt:lpstr>
      <vt:lpstr>Patrné slizniční léze</vt:lpstr>
      <vt:lpstr>Etiologie</vt:lpstr>
      <vt:lpstr>Vzhled léze</vt:lpstr>
      <vt:lpstr>Verukózní leukoplakie</vt:lpstr>
      <vt:lpstr>Bělavé slizniční léze</vt:lpstr>
      <vt:lpstr>Etiologická klasifikace bělavých lézí ústní sliznice</vt:lpstr>
      <vt:lpstr>Etiologická klasifikace bělavých lézí ústní sliznice</vt:lpstr>
      <vt:lpstr>Terminologie epiteliálních změn</vt:lpstr>
      <vt:lpstr>Terminologie epiteliálních změn</vt:lpstr>
      <vt:lpstr>Terminologie epiteliálních změn</vt:lpstr>
      <vt:lpstr>Epiteliální změny</vt:lpstr>
      <vt:lpstr>Hyperkeratotické léze</vt:lpstr>
      <vt:lpstr>Běžné bělavé slizniční léze</vt:lpstr>
      <vt:lpstr>Bělavé léze, které lze seškrábnout</vt:lpstr>
      <vt:lpstr>Bělavé léze, které nelze seškrábnout</vt:lpstr>
      <vt:lpstr>Bělavé léze bukální bilat.</vt:lpstr>
      <vt:lpstr>Solitární bílé léze</vt:lpstr>
      <vt:lpstr>Frikční iritační keratóza</vt:lpstr>
      <vt:lpstr>Linea alba</vt:lpstr>
      <vt:lpstr>Linea alba </vt:lpstr>
      <vt:lpstr>Morsicatio buccarum (stomatitis z přikusování)</vt:lpstr>
      <vt:lpstr>Iritační protetická stomatitida</vt:lpstr>
      <vt:lpstr>Kuřácká leukokeratóza</vt:lpstr>
      <vt:lpstr>Kuřácká leukokeratóza</vt:lpstr>
      <vt:lpstr>Kuřácká leukokeratóza</vt:lpstr>
      <vt:lpstr>Keratóza u uživatelů orálního tabáku</vt:lpstr>
      <vt:lpstr>Chemické léze (poleptání)</vt:lpstr>
      <vt:lpstr>Poleptání peroxidem vodíku</vt:lpstr>
      <vt:lpstr>Chemické léze (poleptání)</vt:lpstr>
      <vt:lpstr>Červené léze ložiskové</vt:lpstr>
      <vt:lpstr>Červené léze multifokální, nebo difuzní</vt:lpstr>
      <vt:lpstr>Nespecifická mukozitida iritační </vt:lpstr>
      <vt:lpstr>Snímek 35</vt:lpstr>
      <vt:lpstr>Termální léze</vt:lpstr>
      <vt:lpstr>Benigní migratorní glositida – erythema migrans</vt:lpstr>
      <vt:lpstr>Skvrnité / červenobílé léze</vt:lpstr>
      <vt:lpstr>Pigmentované léze šedé-hnědé-černé</vt:lpstr>
      <vt:lpstr>Pigmentované léze šedé-hnědé-černé</vt:lpstr>
      <vt:lpstr>Pigmentované léze jiné</vt:lpstr>
      <vt:lpstr>Amalgámová tetováž</vt:lpstr>
      <vt:lpstr>Olovo</vt:lpstr>
      <vt:lpstr>Otrava olovem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83</cp:revision>
  <dcterms:created xsi:type="dcterms:W3CDTF">2017-11-14T20:06:40Z</dcterms:created>
  <dcterms:modified xsi:type="dcterms:W3CDTF">2020-11-04T11:56:09Z</dcterms:modified>
</cp:coreProperties>
</file>