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309" r:id="rId3"/>
    <p:sldId id="295" r:id="rId4"/>
    <p:sldId id="296" r:id="rId5"/>
    <p:sldId id="297" r:id="rId6"/>
    <p:sldId id="310" r:id="rId7"/>
    <p:sldId id="298" r:id="rId8"/>
    <p:sldId id="325" r:id="rId9"/>
    <p:sldId id="333" r:id="rId10"/>
    <p:sldId id="334" r:id="rId11"/>
    <p:sldId id="336" r:id="rId12"/>
    <p:sldId id="326" r:id="rId13"/>
    <p:sldId id="320" r:id="rId14"/>
    <p:sldId id="335" r:id="rId15"/>
    <p:sldId id="321" r:id="rId16"/>
    <p:sldId id="322" r:id="rId17"/>
    <p:sldId id="323" r:id="rId18"/>
    <p:sldId id="324" r:id="rId19"/>
    <p:sldId id="301" r:id="rId20"/>
    <p:sldId id="311" r:id="rId21"/>
    <p:sldId id="312" r:id="rId22"/>
    <p:sldId id="313" r:id="rId23"/>
    <p:sldId id="300" r:id="rId24"/>
    <p:sldId id="314" r:id="rId25"/>
    <p:sldId id="315" r:id="rId26"/>
    <p:sldId id="316" r:id="rId27"/>
    <p:sldId id="317" r:id="rId28"/>
    <p:sldId id="302" r:id="rId29"/>
    <p:sldId id="308" r:id="rId30"/>
    <p:sldId id="303" r:id="rId31"/>
    <p:sldId id="319" r:id="rId32"/>
    <p:sldId id="304" r:id="rId33"/>
    <p:sldId id="305" r:id="rId34"/>
    <p:sldId id="331" r:id="rId35"/>
    <p:sldId id="332" r:id="rId36"/>
    <p:sldId id="328" r:id="rId37"/>
    <p:sldId id="329" r:id="rId38"/>
    <p:sldId id="330" r:id="rId39"/>
    <p:sldId id="294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1BE8F-012C-4F0D-A71C-A00D0DBC5E06}" type="datetimeFigureOut">
              <a:rPr lang="cs-CZ" smtClean="0"/>
              <a:t>25. 10. 2018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2C8A-98E4-48BD-91FE-1FBBC91B8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42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25. 10. 2018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25. 10. 2018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2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25. 10. 2018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61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6A96635-F526-44C9-A4A9-FBD252A91B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43440FC-4F94-47CC-A0D1-F47B1F4B83C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9B91D-5807-489D-BAF2-1828E26F60B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478C755-9AF1-48C9-BD3B-ED3EE89A830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3221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F3D655E-918B-44C2-A242-CB9F6ACD4B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C23566E-291E-49DD-B811-E92A0A0AC7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B6827-1B35-4BF7-8FC3-D508AF6FB96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B5D6B49-EA74-4AA6-9749-78C4D1417F2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6625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4DBFACA-76E2-4FD2-982D-D350021CEC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0132EBE-F196-4CF5-BE68-5BBC16274D4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6E454-BC98-472E-8613-9C6B95AFEA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54E8B8D5-735F-4CC7-87C1-289276D96CF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3813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AA78F25-1161-4C08-9972-7189BE410C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352E626-A363-4932-8CB6-AECDE616E72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ED96F-FC05-426F-8616-FF6FF344A4B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26B41D47-CC63-40DB-9DD9-5E0360490AE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9711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25. 10. 2018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25. 10. 2018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8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25. 10. 2018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7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25. 10. 2018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5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25. 10. 2018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25. 10. 2018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4A03A5-1F30-4CD0-BDCF-8EABB86E4BD1}" type="datetimeFigureOut">
              <a:rPr lang="cs-CZ" smtClean="0"/>
              <a:t>25. 10. 2018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2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25. 10. 2018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31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A03A5-1F30-4CD0-BDCF-8EABB86E4BD1}" type="datetimeFigureOut">
              <a:rPr lang="cs-CZ" smtClean="0"/>
              <a:t>25. 10. 2018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9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45A1C-25A0-4C65-AC00-4641579A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269095"/>
            <a:ext cx="10058400" cy="3566160"/>
          </a:xfrm>
        </p:spPr>
        <p:txBody>
          <a:bodyPr>
            <a:normAutofit/>
          </a:bodyPr>
          <a:lstStyle/>
          <a:p>
            <a:r>
              <a:rPr lang="cs-CZ" sz="4800" b="1" dirty="0"/>
              <a:t/>
            </a:r>
            <a:br>
              <a:rPr lang="cs-CZ" sz="4800" b="1" dirty="0"/>
            </a:br>
            <a:r>
              <a:rPr lang="cs-CZ" sz="4800" b="1"/>
              <a:t/>
            </a:r>
            <a:br>
              <a:rPr lang="cs-CZ" sz="4800" b="1"/>
            </a:br>
            <a:r>
              <a:rPr lang="cs-CZ" sz="4800" b="1"/>
              <a:t>Obecná onkologie</a:t>
            </a:r>
            <a:r>
              <a:rPr lang="cs-CZ" sz="4800" b="1" dirty="0"/>
              <a:t/>
            </a:r>
            <a:br>
              <a:rPr lang="cs-CZ" sz="4800" b="1" dirty="0"/>
            </a:br>
            <a:endParaRPr lang="cs-CZ" sz="48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5D0F01-F7FE-4B54-B292-9A09A8C48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Markéta Hermanová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026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>
                <a:solidFill>
                  <a:schemeClr val="tx1"/>
                </a:solidFill>
                <a:latin typeface="+mn-lt"/>
              </a:rPr>
              <a:t>Premaligní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 léze</a:t>
            </a:r>
            <a:endParaRPr lang="cs-CZ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21921" y="1737360"/>
            <a:ext cx="10003972" cy="4924425"/>
          </a:xfrm>
        </p:spPr>
        <p:txBody>
          <a:bodyPr/>
          <a:lstStyle/>
          <a:p>
            <a:pPr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Dysplazie/</a:t>
            </a:r>
            <a:r>
              <a:rPr lang="cs-CZ" altLang="cs-CZ" b="1" dirty="0" err="1">
                <a:solidFill>
                  <a:schemeClr val="hlink"/>
                </a:solidFill>
              </a:rPr>
              <a:t>intraepiteliální</a:t>
            </a:r>
            <a:r>
              <a:rPr lang="cs-CZ" altLang="cs-CZ" b="1" dirty="0">
                <a:solidFill>
                  <a:schemeClr val="hlink"/>
                </a:solidFill>
              </a:rPr>
              <a:t> </a:t>
            </a:r>
            <a:r>
              <a:rPr lang="cs-CZ" altLang="cs-CZ" b="1" dirty="0" err="1">
                <a:solidFill>
                  <a:schemeClr val="hlink"/>
                </a:solidFill>
              </a:rPr>
              <a:t>neoplazie</a:t>
            </a:r>
            <a:r>
              <a:rPr lang="cs-CZ" altLang="cs-CZ" b="1" dirty="0">
                <a:solidFill>
                  <a:schemeClr val="hlink"/>
                </a:solidFill>
              </a:rPr>
              <a:t>:</a:t>
            </a:r>
            <a:r>
              <a:rPr lang="cs-CZ" altLang="cs-CZ" b="1" dirty="0">
                <a:solidFill>
                  <a:srgbClr val="F80012"/>
                </a:solidFill>
              </a:rPr>
              <a:t> </a:t>
            </a:r>
            <a:r>
              <a:rPr lang="cs-CZ" altLang="cs-CZ" dirty="0"/>
              <a:t>ztráta uniformity a architektonického uspořádání epitelových buněk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Progrese dysplastických změn/</a:t>
            </a:r>
            <a:r>
              <a:rPr lang="cs-CZ" altLang="cs-CZ" dirty="0" err="1"/>
              <a:t>intraepiteliálních</a:t>
            </a:r>
            <a:r>
              <a:rPr lang="cs-CZ" altLang="cs-CZ" dirty="0"/>
              <a:t> </a:t>
            </a:r>
            <a:r>
              <a:rPr lang="cs-CZ" altLang="cs-CZ" dirty="0" err="1"/>
              <a:t>neoplazií</a:t>
            </a:r>
            <a:r>
              <a:rPr lang="cs-CZ" altLang="cs-CZ" dirty="0"/>
              <a:t> v invazivní karcinom: </a:t>
            </a:r>
          </a:p>
          <a:p>
            <a:pPr marL="0" indent="0">
              <a:buNone/>
              <a:defRPr/>
            </a:pPr>
            <a:r>
              <a:rPr lang="cs-CZ" altLang="cs-CZ" dirty="0" err="1"/>
              <a:t>low</a:t>
            </a:r>
            <a:r>
              <a:rPr lang="cs-CZ" altLang="cs-CZ" dirty="0"/>
              <a:t> grade → </a:t>
            </a:r>
            <a:r>
              <a:rPr lang="cs-CZ" altLang="cs-CZ" dirty="0" err="1"/>
              <a:t>high</a:t>
            </a:r>
            <a:r>
              <a:rPr lang="cs-CZ" altLang="cs-CZ" dirty="0"/>
              <a:t> grade dysplazie → </a:t>
            </a:r>
            <a:r>
              <a:rPr lang="cs-CZ" altLang="cs-CZ" i="1" dirty="0" err="1"/>
              <a:t>carcinoma</a:t>
            </a:r>
            <a:r>
              <a:rPr lang="cs-CZ" altLang="cs-CZ" i="1" dirty="0"/>
              <a:t> in </a:t>
            </a:r>
            <a:r>
              <a:rPr lang="cs-CZ" altLang="cs-CZ" i="1" dirty="0" err="1"/>
              <a:t>situ</a:t>
            </a:r>
            <a:r>
              <a:rPr lang="cs-CZ" altLang="cs-CZ" dirty="0"/>
              <a:t> → invazivní karcinom </a:t>
            </a:r>
            <a:r>
              <a:rPr lang="cs-CZ" altLang="cs-CZ" dirty="0" smtClean="0"/>
              <a:t>(</a:t>
            </a:r>
            <a:r>
              <a:rPr lang="cs-CZ" altLang="cs-CZ" dirty="0"/>
              <a:t>s invazí přes bazální membránu)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i="1" dirty="0" err="1"/>
              <a:t>carcinoma</a:t>
            </a:r>
            <a:r>
              <a:rPr lang="cs-CZ" altLang="cs-CZ" i="1" dirty="0"/>
              <a:t> in </a:t>
            </a:r>
            <a:r>
              <a:rPr lang="cs-CZ" altLang="cs-CZ" i="1" dirty="0" err="1"/>
              <a:t>situ</a:t>
            </a:r>
            <a:r>
              <a:rPr lang="cs-CZ" altLang="cs-CZ" i="1" dirty="0"/>
              <a:t>:</a:t>
            </a:r>
            <a:r>
              <a:rPr lang="cs-CZ" altLang="cs-CZ" dirty="0"/>
              <a:t> dysplastické změny postihují celou tloušťku epitelu – </a:t>
            </a:r>
            <a:r>
              <a:rPr lang="cs-CZ" altLang="cs-CZ" dirty="0" err="1"/>
              <a:t>preinvazivní</a:t>
            </a:r>
            <a:r>
              <a:rPr lang="cs-CZ" altLang="cs-CZ" dirty="0"/>
              <a:t> </a:t>
            </a:r>
            <a:r>
              <a:rPr lang="cs-CZ" altLang="cs-CZ" dirty="0" err="1"/>
              <a:t>neoplazie</a:t>
            </a:r>
            <a:r>
              <a:rPr lang="cs-CZ" altLang="cs-CZ" dirty="0"/>
              <a:t>, riziko progrese v invazivní karcinom velmi vysoké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pozn. většina </a:t>
            </a:r>
            <a:r>
              <a:rPr lang="cs-CZ" altLang="cs-CZ" dirty="0" err="1"/>
              <a:t>low</a:t>
            </a:r>
            <a:r>
              <a:rPr lang="cs-CZ" altLang="cs-CZ" dirty="0"/>
              <a:t> grade dysplazií neprogreduje v karcinom</a:t>
            </a:r>
            <a:r>
              <a:rPr lang="cs-CZ" altLang="cs-CZ"/>
              <a:t>, </a:t>
            </a:r>
            <a:r>
              <a:rPr lang="cs-CZ" altLang="cs-CZ" smtClean="0"/>
              <a:t>naopak </a:t>
            </a:r>
            <a:r>
              <a:rPr lang="cs-CZ" altLang="cs-CZ" dirty="0"/>
              <a:t>riziko progrese </a:t>
            </a:r>
            <a:r>
              <a:rPr lang="cs-CZ" altLang="cs-CZ" dirty="0" err="1"/>
              <a:t>high</a:t>
            </a:r>
            <a:r>
              <a:rPr lang="cs-CZ" altLang="cs-CZ" dirty="0"/>
              <a:t> grade dysplazií a in </a:t>
            </a:r>
            <a:r>
              <a:rPr lang="cs-CZ" altLang="cs-CZ" dirty="0" err="1"/>
              <a:t>situ</a:t>
            </a:r>
            <a:r>
              <a:rPr lang="cs-CZ" altLang="cs-CZ" dirty="0"/>
              <a:t> karcinomů velmi vysoké  </a:t>
            </a:r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0952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60563" y="794204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Dysplazie/</a:t>
            </a:r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intraepitelová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neoplazie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: </a:t>
            </a:r>
            <a:br>
              <a:rPr lang="cs-CZ" altLang="cs-CZ" sz="3600" dirty="0">
                <a:solidFill>
                  <a:schemeClr val="tx1"/>
                </a:solidFill>
                <a:latin typeface="+mn-lt"/>
              </a:rPr>
            </a:br>
            <a:r>
              <a:rPr lang="cs-CZ" altLang="cs-CZ" sz="2700" dirty="0">
                <a:solidFill>
                  <a:schemeClr val="tx1"/>
                </a:solidFill>
                <a:latin typeface="+mn-lt"/>
              </a:rPr>
              <a:t>ztráta uniformity a architektonického uspořádání epitelových buněk </a:t>
            </a:r>
            <a:br>
              <a:rPr lang="cs-CZ" altLang="cs-CZ" sz="2700" dirty="0">
                <a:solidFill>
                  <a:schemeClr val="tx1"/>
                </a:solidFill>
                <a:latin typeface="+mn-lt"/>
              </a:rPr>
            </a:br>
            <a:r>
              <a:rPr lang="cs-CZ" altLang="cs-CZ" sz="2700" dirty="0">
                <a:solidFill>
                  <a:schemeClr val="tx1"/>
                </a:solidFill>
                <a:latin typeface="+mn-lt"/>
              </a:rPr>
              <a:t>reflektuje abnormality v proliferaci a diferenciaci buněk </a:t>
            </a:r>
            <a:br>
              <a:rPr lang="cs-CZ" altLang="cs-CZ" sz="2700" dirty="0">
                <a:solidFill>
                  <a:schemeClr val="tx1"/>
                </a:solidFill>
                <a:latin typeface="+mn-lt"/>
              </a:rPr>
            </a:br>
            <a:endParaRPr lang="cs-CZ" altLang="cs-CZ" sz="27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0563" y="184467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Mitózy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Proliferační aktivita i mimo bazální vrstvu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Ztráta polarity buněk a jejich </a:t>
            </a:r>
            <a:r>
              <a:rPr lang="cs-CZ" altLang="cs-CZ" sz="2400" dirty="0" err="1"/>
              <a:t>normálmní</a:t>
            </a:r>
            <a:r>
              <a:rPr lang="cs-CZ" altLang="cs-CZ" sz="2400" dirty="0"/>
              <a:t> orientace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Zvýšený N/C poměr (</a:t>
            </a:r>
            <a:r>
              <a:rPr lang="cs-CZ" altLang="cs-CZ" sz="2400" dirty="0" err="1"/>
              <a:t>nukleo</a:t>
            </a:r>
            <a:r>
              <a:rPr lang="cs-CZ" altLang="cs-CZ" sz="2400" dirty="0"/>
              <a:t>/cytoplazmatický)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Zvětšená nepravidelná jádra s </a:t>
            </a:r>
            <a:r>
              <a:rPr lang="cs-CZ" altLang="cs-CZ" sz="2400" dirty="0" err="1"/>
              <a:t>hyperchromazií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err="1"/>
              <a:t>Prominující</a:t>
            </a:r>
            <a:r>
              <a:rPr lang="cs-CZ" altLang="cs-CZ" sz="2400" dirty="0"/>
              <a:t> zvětšená jadérka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Nepravidelná stratifikace a abnormální maturace epitelu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Jaderný a buněčný pleomorfismus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Abnormální keratinizace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Redukce až ztráta </a:t>
            </a:r>
            <a:r>
              <a:rPr lang="cs-CZ" altLang="cs-CZ" sz="2400" dirty="0" err="1"/>
              <a:t>kohezivity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6076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8B3CFF-B97C-4A4A-AECD-9996284F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err="1"/>
              <a:t>High</a:t>
            </a:r>
            <a:r>
              <a:rPr lang="cs-CZ" sz="4400" b="1" dirty="0"/>
              <a:t> grade dysplazie/IN dlaždicového epitelu</a:t>
            </a:r>
          </a:p>
        </p:txBody>
      </p:sp>
      <p:pic>
        <p:nvPicPr>
          <p:cNvPr id="4" name="Picture 9" descr="10_01B">
            <a:extLst>
              <a:ext uri="{FF2B5EF4-FFF2-40B4-BE49-F238E27FC236}">
                <a16:creationId xmlns:a16="http://schemas.microsoft.com/office/drawing/2014/main" id="{1C94759E-71C0-4252-A41D-11C3444BF5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1579" y="1846263"/>
            <a:ext cx="5989168" cy="4022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830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E0316946-D690-404F-8569-8383A37BD36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079715" y="0"/>
            <a:ext cx="10058400" cy="145075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400" dirty="0">
                <a:solidFill>
                  <a:schemeClr val="tx1"/>
                </a:solidFill>
                <a:latin typeface="+mn-lt"/>
              </a:rPr>
              <a:t>Prekancerózy:</a:t>
            </a:r>
            <a:endParaRPr lang="cs-CZ" altLang="cs-CZ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1123" name="Rectangle 3">
            <a:extLst>
              <a:ext uri="{FF2B5EF4-FFF2-40B4-BE49-F238E27FC236}">
                <a16:creationId xmlns:a16="http://schemas.microsoft.com/office/drawing/2014/main" id="{761F43A4-9415-43FA-ADA5-C0F86D87C9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40378" y="1854882"/>
            <a:ext cx="9081408" cy="4562247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3400" b="1" dirty="0" err="1">
                <a:solidFill>
                  <a:schemeClr val="hlink"/>
                </a:solidFill>
              </a:rPr>
              <a:t>Premaligní</a:t>
            </a:r>
            <a:r>
              <a:rPr lang="cs-CZ" altLang="cs-CZ" sz="3400" b="1" dirty="0">
                <a:solidFill>
                  <a:schemeClr val="hlink"/>
                </a:solidFill>
              </a:rPr>
              <a:t> léze: </a:t>
            </a:r>
            <a:r>
              <a:rPr lang="cs-CZ" altLang="cs-CZ" sz="2900" dirty="0">
                <a:solidFill>
                  <a:schemeClr val="hlink"/>
                </a:solidFill>
              </a:rPr>
              <a:t>prekurzory příslušných karcinomů, jejich </a:t>
            </a:r>
            <a:r>
              <a:rPr lang="cs-CZ" altLang="cs-CZ" sz="2900" dirty="0" err="1">
                <a:solidFill>
                  <a:schemeClr val="hlink"/>
                </a:solidFill>
              </a:rPr>
              <a:t>preinvazivní</a:t>
            </a:r>
            <a:r>
              <a:rPr lang="cs-CZ" altLang="cs-CZ" sz="2900" dirty="0">
                <a:solidFill>
                  <a:schemeClr val="hlink"/>
                </a:solidFill>
              </a:rPr>
              <a:t> stádia (=dysplazie/IN)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Adenomatózní polyp tlustého střeva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CIN (cervikální IN) , VIN (</a:t>
            </a:r>
            <a:r>
              <a:rPr lang="cs-CZ" altLang="cs-CZ" dirty="0" err="1"/>
              <a:t>vulvární</a:t>
            </a:r>
            <a:r>
              <a:rPr lang="cs-CZ" altLang="cs-CZ" dirty="0"/>
              <a:t> IN), </a:t>
            </a:r>
            <a:r>
              <a:rPr lang="cs-CZ" altLang="cs-CZ" dirty="0" err="1"/>
              <a:t>PanIN</a:t>
            </a:r>
            <a:r>
              <a:rPr lang="cs-CZ" altLang="cs-CZ" dirty="0"/>
              <a:t> (pankreatická IN), PIN (prostatická IN)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Atypická </a:t>
            </a:r>
            <a:r>
              <a:rPr lang="cs-CZ" altLang="cs-CZ" dirty="0" err="1"/>
              <a:t>duktální</a:t>
            </a:r>
            <a:r>
              <a:rPr lang="cs-CZ" altLang="cs-CZ" dirty="0"/>
              <a:t> a lobulární hyperplazie </a:t>
            </a:r>
            <a:r>
              <a:rPr lang="cs-CZ" altLang="cs-CZ" dirty="0" err="1"/>
              <a:t>mammy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Atypická hyperplazie endometria (EIN)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3200" b="1" dirty="0">
                <a:solidFill>
                  <a:schemeClr val="hlink"/>
                </a:solidFill>
              </a:rPr>
              <a:t>Tkáňové změny a chronické záněty: </a:t>
            </a:r>
            <a:r>
              <a:rPr lang="cs-CZ" altLang="cs-CZ" sz="2900" dirty="0">
                <a:solidFill>
                  <a:schemeClr val="hlink"/>
                </a:solidFill>
              </a:rPr>
              <a:t>se zvýšeným rizikem rozvoje karcinomu v tomto terénu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Chronická B gastritida (</a:t>
            </a:r>
            <a:r>
              <a:rPr lang="cs-CZ" altLang="cs-CZ" dirty="0" err="1"/>
              <a:t>Helicobacter</a:t>
            </a:r>
            <a:r>
              <a:rPr lang="cs-CZ" altLang="cs-CZ" dirty="0"/>
              <a:t> </a:t>
            </a:r>
            <a:r>
              <a:rPr lang="cs-CZ" altLang="cs-CZ" dirty="0" err="1"/>
              <a:t>pylori</a:t>
            </a:r>
            <a:r>
              <a:rPr lang="cs-CZ" altLang="cs-CZ" dirty="0"/>
              <a:t>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Chronická atrofická gastritida (autoimunní)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/>
              <a:t>Barrettův</a:t>
            </a:r>
            <a:r>
              <a:rPr lang="cs-CZ" altLang="cs-CZ" dirty="0"/>
              <a:t> jícen (GERD)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Chronická hepatitida B, C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Chronická pankreatitida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Ulcerativní kolitida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/>
              <a:t>Céliakální</a:t>
            </a:r>
            <a:r>
              <a:rPr lang="cs-CZ" altLang="cs-CZ" dirty="0"/>
              <a:t> </a:t>
            </a:r>
            <a:r>
              <a:rPr lang="cs-CZ" altLang="cs-CZ" dirty="0" err="1"/>
              <a:t>sprue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6541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188913"/>
            <a:ext cx="9416143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Prekancerózní podmínky/fakultativní </a:t>
            </a:r>
            <a:r>
              <a:rPr lang="cs-CZ" altLang="cs-CZ" sz="2800" dirty="0" smtClean="0">
                <a:solidFill>
                  <a:schemeClr val="tx1"/>
                </a:solidFill>
                <a:latin typeface="+mn-lt"/>
              </a:rPr>
              <a:t>prekancerózy v orální oblasti</a:t>
            </a:r>
            <a:endParaRPr lang="cs-CZ" altLang="cs-CZ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8365"/>
            <a:ext cx="8578850" cy="4525963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i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/>
              <a:t>Stavy asociované s atrofií epitelu, např. </a:t>
            </a:r>
            <a:r>
              <a:rPr lang="cs-CZ" altLang="cs-CZ" sz="2400" b="1" dirty="0" err="1"/>
              <a:t>sideropenická</a:t>
            </a:r>
            <a:r>
              <a:rPr lang="cs-CZ" altLang="cs-CZ" sz="2400" b="1" dirty="0"/>
              <a:t> dysfagie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/>
              <a:t>Orální </a:t>
            </a:r>
            <a:r>
              <a:rPr lang="cs-CZ" altLang="cs-CZ" sz="2400" b="1" dirty="0" err="1"/>
              <a:t>submukózní</a:t>
            </a:r>
            <a:r>
              <a:rPr lang="cs-CZ" altLang="cs-CZ" sz="2400" b="1" dirty="0"/>
              <a:t> fibróza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 err="1"/>
              <a:t>Lichen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planus</a:t>
            </a:r>
            <a:endParaRPr lang="cs-CZ" altLang="cs-CZ" sz="24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Lupus </a:t>
            </a:r>
            <a:r>
              <a:rPr lang="cs-CZ" altLang="cs-CZ" dirty="0" err="1"/>
              <a:t>erytematodes</a:t>
            </a:r>
            <a:r>
              <a:rPr lang="cs-CZ" altLang="cs-CZ" dirty="0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cs-CZ" altLang="cs-CZ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 err="1"/>
              <a:t>Epidermolysis</a:t>
            </a:r>
            <a:r>
              <a:rPr lang="cs-CZ" altLang="cs-CZ" dirty="0"/>
              <a:t> </a:t>
            </a:r>
            <a:r>
              <a:rPr lang="cs-CZ" altLang="cs-CZ" dirty="0" err="1"/>
              <a:t>bullosa</a:t>
            </a:r>
            <a:endParaRPr lang="cs-CZ" altLang="cs-CZ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cs-CZ" altLang="cs-CZ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 err="1"/>
              <a:t>Xeroderma</a:t>
            </a:r>
            <a:r>
              <a:rPr lang="cs-CZ" altLang="cs-CZ" dirty="0"/>
              <a:t> </a:t>
            </a:r>
            <a:r>
              <a:rPr lang="cs-CZ" altLang="cs-CZ" dirty="0" err="1"/>
              <a:t>pigmentosum</a:t>
            </a:r>
            <a:r>
              <a:rPr lang="cs-CZ" altLang="cs-CZ" dirty="0"/>
              <a:t> (AR, defekt reparace DNA)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cs-CZ" altLang="cs-CZ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Syfilis </a:t>
            </a:r>
            <a:r>
              <a:rPr lang="cs-CZ" altLang="cs-CZ" sz="1800" dirty="0"/>
              <a:t>(popsán SCC v atrofickém epitelu při </a:t>
            </a:r>
            <a:r>
              <a:rPr lang="cs-CZ" altLang="cs-CZ" sz="1800" dirty="0" err="1"/>
              <a:t>glossitidě</a:t>
            </a:r>
            <a:r>
              <a:rPr lang="cs-CZ" altLang="cs-CZ" sz="1800" dirty="0"/>
              <a:t> ve 3. stádiu) </a:t>
            </a:r>
          </a:p>
        </p:txBody>
      </p:sp>
    </p:spTree>
    <p:extLst>
      <p:ext uri="{BB962C8B-B14F-4D97-AF65-F5344CB8AC3E}">
        <p14:creationId xmlns:p14="http://schemas.microsoft.com/office/powerpoint/2010/main" val="63623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D247A938-B13D-4908-B02F-07943EE849A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b="1" dirty="0">
                <a:solidFill>
                  <a:schemeClr val="tx1"/>
                </a:solidFill>
              </a:rPr>
              <a:t>Vztah chronického zánětu a karcinogeneze</a:t>
            </a:r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F2D65031-9D90-4EF5-A593-600D19ABBB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zvýšená produkce reaktivních oxidativních substancí, cytokinů, prozánětlivých transkripčních faktorů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800" b="1" dirty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mediátory zánětu: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800" dirty="0"/>
              <a:t>indukce genetického poškození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800" dirty="0"/>
              <a:t>indukce buněčné proliferace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800" dirty="0"/>
              <a:t>inhibice apoptózy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800" dirty="0"/>
              <a:t>regulace nádorové angiogeneze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68652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>
            <a:extLst>
              <a:ext uri="{FF2B5EF4-FFF2-40B4-BE49-F238E27FC236}">
                <a16:creationId xmlns:a16="http://schemas.microsoft.com/office/drawing/2014/main" id="{EB01DDCC-1FC0-4ABA-9DAD-CB572D50A22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74825" y="26035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Příklad onkogeneze: pankreatický </a:t>
            </a:r>
            <a:r>
              <a:rPr lang="cs-CZ" altLang="cs-CZ" sz="2800" b="1" dirty="0" err="1">
                <a:solidFill>
                  <a:schemeClr val="tx1"/>
                </a:solidFill>
              </a:rPr>
              <a:t>duktální</a:t>
            </a:r>
            <a:r>
              <a:rPr lang="cs-CZ" altLang="cs-CZ" sz="2800" b="1" dirty="0">
                <a:solidFill>
                  <a:schemeClr val="tx1"/>
                </a:solidFill>
              </a:rPr>
              <a:t> adenokarcinom: akceptovaný lineární model progrese</a:t>
            </a:r>
          </a:p>
        </p:txBody>
      </p:sp>
      <p:sp>
        <p:nvSpPr>
          <p:cNvPr id="336899" name="Rectangle 3">
            <a:extLst>
              <a:ext uri="{FF2B5EF4-FFF2-40B4-BE49-F238E27FC236}">
                <a16:creationId xmlns:a16="http://schemas.microsoft.com/office/drawing/2014/main" id="{86BDC68D-19EC-40FE-BBCC-E6999258249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61484" y="3992336"/>
            <a:ext cx="9160102" cy="2354406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3400" b="1" dirty="0"/>
              <a:t>Aktivace onkogenů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3400" i="1" dirty="0"/>
              <a:t>        K-ras, MYB, AKT2, AIB1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3400" b="1" dirty="0"/>
              <a:t>Inaktivace tumor supresorových genů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3400" i="1" dirty="0"/>
              <a:t>        p16, p53, DPC4, BRCA2, LKB1/STK11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3400" b="1" dirty="0"/>
              <a:t>Inaktivace DNA </a:t>
            </a:r>
            <a:r>
              <a:rPr lang="cs-CZ" altLang="cs-CZ" sz="3400" b="1" dirty="0" err="1"/>
              <a:t>Mismatch</a:t>
            </a:r>
            <a:r>
              <a:rPr lang="cs-CZ" altLang="cs-CZ" sz="3400" b="1" dirty="0"/>
              <a:t> </a:t>
            </a:r>
            <a:r>
              <a:rPr lang="cs-CZ" altLang="cs-CZ" sz="3400" b="1" dirty="0" err="1"/>
              <a:t>Repair</a:t>
            </a:r>
            <a:r>
              <a:rPr lang="cs-CZ" altLang="cs-CZ" sz="3400" b="1" dirty="0"/>
              <a:t> genů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3400" i="1" dirty="0"/>
              <a:t>        MSH2, MLH1,….</a:t>
            </a:r>
            <a:endParaRPr lang="cs-CZ" altLang="cs-CZ" sz="34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3400" b="1" dirty="0"/>
              <a:t>Epigenetické změny, </a:t>
            </a:r>
            <a:r>
              <a:rPr lang="cs-CZ" altLang="cs-CZ" sz="3400" b="1" dirty="0" err="1"/>
              <a:t>dysregulace</a:t>
            </a:r>
            <a:r>
              <a:rPr lang="cs-CZ" altLang="cs-CZ" sz="3400" b="1" dirty="0"/>
              <a:t> </a:t>
            </a:r>
            <a:r>
              <a:rPr lang="cs-CZ" altLang="cs-CZ" sz="3400" b="1" dirty="0" err="1"/>
              <a:t>onkoproteinů</a:t>
            </a:r>
            <a:r>
              <a:rPr lang="cs-CZ" altLang="cs-CZ" sz="3400" b="1" dirty="0"/>
              <a:t>, aktivace </a:t>
            </a:r>
            <a:r>
              <a:rPr lang="cs-CZ" altLang="cs-CZ" sz="3400" b="1" dirty="0" err="1"/>
              <a:t>Notch</a:t>
            </a:r>
            <a:r>
              <a:rPr lang="cs-CZ" altLang="cs-CZ" sz="3400" b="1" dirty="0"/>
              <a:t> a </a:t>
            </a:r>
            <a:r>
              <a:rPr lang="cs-CZ" altLang="cs-CZ" sz="3400" b="1" dirty="0" err="1"/>
              <a:t>Hedgehog</a:t>
            </a:r>
            <a:r>
              <a:rPr lang="cs-CZ" altLang="cs-CZ" sz="3400" b="1" dirty="0"/>
              <a:t> signálních drah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1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1400" dirty="0"/>
          </a:p>
        </p:txBody>
      </p:sp>
      <p:pic>
        <p:nvPicPr>
          <p:cNvPr id="12292" name="Picture 11">
            <a:extLst>
              <a:ext uri="{FF2B5EF4-FFF2-40B4-BE49-F238E27FC236}">
                <a16:creationId xmlns:a16="http://schemas.microsoft.com/office/drawing/2014/main" id="{B15BDE8B-DEC2-4AF7-BFD8-6520DB52380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3725" y="1822615"/>
            <a:ext cx="6522357" cy="28473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128DCF82-934E-42C7-A253-0A3B52415263}"/>
              </a:ext>
            </a:extLst>
          </p:cNvPr>
          <p:cNvCxnSpPr/>
          <p:nvPr/>
        </p:nvCxnSpPr>
        <p:spPr>
          <a:xfrm>
            <a:off x="9755814" y="3535136"/>
            <a:ext cx="102053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4A2FFA2F-309A-46B9-A3A5-3D855E077FE1}"/>
              </a:ext>
            </a:extLst>
          </p:cNvPr>
          <p:cNvSpPr txBox="1"/>
          <p:nvPr/>
        </p:nvSpPr>
        <p:spPr>
          <a:xfrm>
            <a:off x="10776350" y="3211970"/>
            <a:ext cx="105092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Invazivní </a:t>
            </a:r>
          </a:p>
          <a:p>
            <a:r>
              <a:rPr lang="cs-CZ" dirty="0"/>
              <a:t>karcinom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21582D7-B960-4F82-8C62-54D7BED0608D}"/>
              </a:ext>
            </a:extLst>
          </p:cNvPr>
          <p:cNvSpPr txBox="1"/>
          <p:nvPr/>
        </p:nvSpPr>
        <p:spPr>
          <a:xfrm>
            <a:off x="4955721" y="4984873"/>
            <a:ext cx="265339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Low</a:t>
            </a:r>
            <a:r>
              <a:rPr lang="cs-CZ" dirty="0"/>
              <a:t> grade dysplazie/IN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96BC7DB-ECFD-4E15-9F56-EBD6AF1BDAA0}"/>
              </a:ext>
            </a:extLst>
          </p:cNvPr>
          <p:cNvSpPr/>
          <p:nvPr/>
        </p:nvSpPr>
        <p:spPr>
          <a:xfrm>
            <a:off x="7992836" y="4984873"/>
            <a:ext cx="412296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 err="1"/>
              <a:t>High</a:t>
            </a:r>
            <a:r>
              <a:rPr lang="cs-CZ" dirty="0"/>
              <a:t> grade dysplazie/IN = in </a:t>
            </a:r>
            <a:r>
              <a:rPr lang="cs-CZ" dirty="0" err="1"/>
              <a:t>situ</a:t>
            </a:r>
            <a:r>
              <a:rPr lang="cs-CZ" dirty="0"/>
              <a:t> karcinom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1DBED436-BA60-40EF-8FED-AD775860C94E}"/>
              </a:ext>
            </a:extLst>
          </p:cNvPr>
          <p:cNvCxnSpPr>
            <a:cxnSpLocks/>
          </p:cNvCxnSpPr>
          <p:nvPr/>
        </p:nvCxnSpPr>
        <p:spPr>
          <a:xfrm flipH="1" flipV="1">
            <a:off x="5941165" y="3858302"/>
            <a:ext cx="215530" cy="1126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118ACB65-45CD-43A6-9BB1-4BBDB895BB4E}"/>
              </a:ext>
            </a:extLst>
          </p:cNvPr>
          <p:cNvCxnSpPr>
            <a:cxnSpLocks/>
          </p:cNvCxnSpPr>
          <p:nvPr/>
        </p:nvCxnSpPr>
        <p:spPr>
          <a:xfrm flipV="1">
            <a:off x="6523675" y="3690258"/>
            <a:ext cx="693554" cy="1294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C0819C96-D9EA-4C42-8F12-0E6E67104DF1}"/>
              </a:ext>
            </a:extLst>
          </p:cNvPr>
          <p:cNvCxnSpPr>
            <a:stCxn id="6" idx="0"/>
          </p:cNvCxnSpPr>
          <p:nvPr/>
        </p:nvCxnSpPr>
        <p:spPr>
          <a:xfrm flipH="1" flipV="1">
            <a:off x="9307286" y="3780064"/>
            <a:ext cx="747033" cy="1204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307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>
            <a:extLst>
              <a:ext uri="{FF2B5EF4-FFF2-40B4-BE49-F238E27FC236}">
                <a16:creationId xmlns:a16="http://schemas.microsoft.com/office/drawing/2014/main" id="{BD3C983E-BE75-4194-B884-A12DA9F58BD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32539" y="274638"/>
            <a:ext cx="10972800" cy="1143000"/>
          </a:xfrm>
        </p:spPr>
        <p:txBody>
          <a:bodyPr/>
          <a:lstStyle/>
          <a:p>
            <a:pPr>
              <a:defRPr/>
            </a:pPr>
            <a:r>
              <a:rPr lang="cs-CZ" altLang="cs-CZ" sz="4000" b="1" dirty="0">
                <a:solidFill>
                  <a:schemeClr val="tx1"/>
                </a:solidFill>
              </a:rPr>
              <a:t>Pankreatická </a:t>
            </a:r>
            <a:r>
              <a:rPr lang="cs-CZ" altLang="cs-CZ" sz="4000" b="1" dirty="0" err="1">
                <a:solidFill>
                  <a:schemeClr val="tx1"/>
                </a:solidFill>
              </a:rPr>
              <a:t>intraepiteliální</a:t>
            </a:r>
            <a:r>
              <a:rPr lang="cs-CZ" altLang="cs-CZ" sz="4000" b="1" dirty="0">
                <a:solidFill>
                  <a:schemeClr val="tx1"/>
                </a:solidFill>
              </a:rPr>
              <a:t> </a:t>
            </a:r>
            <a:r>
              <a:rPr lang="cs-CZ" altLang="cs-CZ" sz="4000" b="1" dirty="0" err="1">
                <a:solidFill>
                  <a:schemeClr val="tx1"/>
                </a:solidFill>
              </a:rPr>
              <a:t>neoplazie</a:t>
            </a:r>
            <a:r>
              <a:rPr lang="cs-CZ" altLang="cs-CZ" sz="4000" b="1" dirty="0">
                <a:solidFill>
                  <a:schemeClr val="tx1"/>
                </a:solidFill>
              </a:rPr>
              <a:t> (</a:t>
            </a:r>
            <a:r>
              <a:rPr lang="cs-CZ" altLang="cs-CZ" sz="4000" b="1" dirty="0" err="1">
                <a:solidFill>
                  <a:schemeClr val="tx1"/>
                </a:solidFill>
              </a:rPr>
              <a:t>PanIN</a:t>
            </a:r>
            <a:r>
              <a:rPr lang="cs-CZ" altLang="cs-CZ" sz="4000" b="1" dirty="0">
                <a:solidFill>
                  <a:schemeClr val="tx1"/>
                </a:solidFill>
              </a:rPr>
              <a:t>):  </a:t>
            </a:r>
            <a:br>
              <a:rPr lang="cs-CZ" altLang="cs-CZ" sz="4000" b="1" dirty="0">
                <a:solidFill>
                  <a:schemeClr val="tx1"/>
                </a:solidFill>
              </a:rPr>
            </a:br>
            <a:r>
              <a:rPr lang="cs-CZ" altLang="cs-CZ" sz="3200" b="1" dirty="0" err="1">
                <a:solidFill>
                  <a:schemeClr val="tx1"/>
                </a:solidFill>
              </a:rPr>
              <a:t>low</a:t>
            </a:r>
            <a:r>
              <a:rPr lang="cs-CZ" altLang="cs-CZ" sz="3200" b="1" dirty="0">
                <a:solidFill>
                  <a:schemeClr val="tx1"/>
                </a:solidFill>
              </a:rPr>
              <a:t> grade (1A, 1B) </a:t>
            </a:r>
            <a:r>
              <a:rPr lang="cs-CZ" altLang="cs-CZ" sz="3200" b="1" dirty="0" err="1">
                <a:solidFill>
                  <a:schemeClr val="tx1"/>
                </a:solidFill>
              </a:rPr>
              <a:t>vs</a:t>
            </a:r>
            <a:r>
              <a:rPr lang="cs-CZ" altLang="cs-CZ" sz="3200" b="1" dirty="0">
                <a:solidFill>
                  <a:schemeClr val="tx1"/>
                </a:solidFill>
              </a:rPr>
              <a:t> </a:t>
            </a:r>
            <a:r>
              <a:rPr lang="cs-CZ" altLang="cs-CZ" sz="3200" b="1" dirty="0" err="1">
                <a:solidFill>
                  <a:schemeClr val="tx1"/>
                </a:solidFill>
              </a:rPr>
              <a:t>high</a:t>
            </a:r>
            <a:r>
              <a:rPr lang="cs-CZ" altLang="cs-CZ" sz="3200" b="1" dirty="0">
                <a:solidFill>
                  <a:schemeClr val="tx1"/>
                </a:solidFill>
              </a:rPr>
              <a:t> grade (2,3)</a:t>
            </a:r>
          </a:p>
        </p:txBody>
      </p:sp>
      <p:sp>
        <p:nvSpPr>
          <p:cNvPr id="337923" name="Rectangle 3">
            <a:extLst>
              <a:ext uri="{FF2B5EF4-FFF2-40B4-BE49-F238E27FC236}">
                <a16:creationId xmlns:a16="http://schemas.microsoft.com/office/drawing/2014/main" id="{DC0EB01E-E21F-4E92-990E-245E0DBCE58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32539" y="1926774"/>
            <a:ext cx="4110911" cy="2261506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dirty="0"/>
              <a:t>PanIN-1A</a:t>
            </a:r>
          </a:p>
          <a:p>
            <a:pPr eaLnBrk="1" hangingPunct="1">
              <a:defRPr/>
            </a:pPr>
            <a:r>
              <a:rPr lang="cs-CZ" altLang="cs-CZ" sz="2800" dirty="0"/>
              <a:t>PanIN-1B</a:t>
            </a:r>
          </a:p>
          <a:p>
            <a:pPr eaLnBrk="1" hangingPunct="1">
              <a:defRPr/>
            </a:pPr>
            <a:r>
              <a:rPr lang="cs-CZ" altLang="cs-CZ" sz="2800" dirty="0"/>
              <a:t>PanIN-2</a:t>
            </a:r>
          </a:p>
          <a:p>
            <a:pPr eaLnBrk="1" hangingPunct="1">
              <a:defRPr/>
            </a:pPr>
            <a:r>
              <a:rPr lang="cs-CZ" altLang="cs-CZ" sz="2800" dirty="0"/>
              <a:t>PanIN-3 (</a:t>
            </a:r>
            <a:r>
              <a:rPr lang="cs-CZ" altLang="cs-CZ" sz="2800" i="1" dirty="0"/>
              <a:t>in </a:t>
            </a:r>
            <a:r>
              <a:rPr lang="cs-CZ" altLang="cs-CZ" sz="2800" i="1" dirty="0" err="1"/>
              <a:t>situ</a:t>
            </a:r>
            <a:r>
              <a:rPr lang="cs-CZ" altLang="cs-CZ" sz="2800" i="1" dirty="0"/>
              <a:t> </a:t>
            </a:r>
            <a:r>
              <a:rPr lang="cs-CZ" altLang="cs-CZ" sz="2800" dirty="0"/>
              <a:t>karcinom)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</p:txBody>
      </p:sp>
      <p:pic>
        <p:nvPicPr>
          <p:cNvPr id="13316" name="Picture 7" descr="panin">
            <a:extLst>
              <a:ext uri="{FF2B5EF4-FFF2-40B4-BE49-F238E27FC236}">
                <a16:creationId xmlns:a16="http://schemas.microsoft.com/office/drawing/2014/main" id="{8B2A8913-DDA0-4285-A6DC-A81CAAA61E8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8097" y="1926773"/>
            <a:ext cx="5915025" cy="3663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2AADB5A-31C1-40BD-8B6C-026C50416683}"/>
              </a:ext>
            </a:extLst>
          </p:cNvPr>
          <p:cNvSpPr txBox="1"/>
          <p:nvPr/>
        </p:nvSpPr>
        <p:spPr>
          <a:xfrm>
            <a:off x="277461" y="5609542"/>
            <a:ext cx="684996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High</a:t>
            </a:r>
            <a:r>
              <a:rPr lang="cs-CZ" dirty="0"/>
              <a:t> grade dysplazie/in </a:t>
            </a:r>
            <a:r>
              <a:rPr lang="cs-CZ" dirty="0" err="1"/>
              <a:t>situ</a:t>
            </a:r>
            <a:r>
              <a:rPr lang="cs-CZ" dirty="0"/>
              <a:t> karcinom: </a:t>
            </a:r>
            <a:r>
              <a:rPr lang="cs-CZ" dirty="0" err="1"/>
              <a:t>preinvazivní</a:t>
            </a:r>
            <a:r>
              <a:rPr lang="cs-CZ" dirty="0"/>
              <a:t> stádium karcinomu</a:t>
            </a:r>
          </a:p>
          <a:p>
            <a:r>
              <a:rPr lang="cs-CZ" dirty="0"/>
              <a:t>Invazivní karcinom: invaze přes bazální membránu</a:t>
            </a:r>
          </a:p>
        </p:txBody>
      </p:sp>
    </p:spTree>
    <p:extLst>
      <p:ext uri="{BB962C8B-B14F-4D97-AF65-F5344CB8AC3E}">
        <p14:creationId xmlns:p14="http://schemas.microsoft.com/office/powerpoint/2010/main" val="3044055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6" name="Rectangle 4">
            <a:extLst>
              <a:ext uri="{FF2B5EF4-FFF2-40B4-BE49-F238E27FC236}">
                <a16:creationId xmlns:a16="http://schemas.microsoft.com/office/drawing/2014/main" id="{8F7DC254-D1A1-4979-9683-D34C64D10B32}"/>
              </a:ext>
            </a:extLst>
          </p:cNvPr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Pankreatická </a:t>
            </a:r>
            <a:r>
              <a:rPr lang="cs-CZ" altLang="cs-CZ" sz="2400" b="1" dirty="0" err="1">
                <a:solidFill>
                  <a:schemeClr val="tx1"/>
                </a:solidFill>
              </a:rPr>
              <a:t>intraepiteliální</a:t>
            </a:r>
            <a:r>
              <a:rPr lang="cs-CZ" altLang="cs-CZ" sz="2400" b="1" dirty="0">
                <a:solidFill>
                  <a:schemeClr val="tx1"/>
                </a:solidFill>
              </a:rPr>
              <a:t> </a:t>
            </a:r>
            <a:r>
              <a:rPr lang="cs-CZ" altLang="cs-CZ" sz="2400" b="1" dirty="0" err="1">
                <a:solidFill>
                  <a:schemeClr val="tx1"/>
                </a:solidFill>
              </a:rPr>
              <a:t>neoplazie</a:t>
            </a:r>
            <a:r>
              <a:rPr lang="cs-CZ" altLang="cs-CZ" sz="2400" b="1" dirty="0">
                <a:solidFill>
                  <a:schemeClr val="tx1"/>
                </a:solidFill>
              </a:rPr>
              <a:t>: </a:t>
            </a:r>
            <a:r>
              <a:rPr lang="cs-CZ" altLang="cs-CZ" sz="2400" b="1" dirty="0" err="1">
                <a:solidFill>
                  <a:schemeClr val="tx1"/>
                </a:solidFill>
              </a:rPr>
              <a:t>low</a:t>
            </a:r>
            <a:r>
              <a:rPr lang="cs-CZ" altLang="cs-CZ" sz="2400" b="1" dirty="0">
                <a:solidFill>
                  <a:schemeClr val="tx1"/>
                </a:solidFill>
              </a:rPr>
              <a:t> grade (1A, 1B) </a:t>
            </a:r>
            <a:r>
              <a:rPr lang="cs-CZ" altLang="cs-CZ" sz="2400" b="1" dirty="0" err="1">
                <a:solidFill>
                  <a:schemeClr val="tx1"/>
                </a:solidFill>
              </a:rPr>
              <a:t>vs</a:t>
            </a:r>
            <a:r>
              <a:rPr lang="cs-CZ" altLang="cs-CZ" sz="2400" b="1" dirty="0">
                <a:solidFill>
                  <a:schemeClr val="tx1"/>
                </a:solidFill>
              </a:rPr>
              <a:t> </a:t>
            </a:r>
            <a:r>
              <a:rPr lang="cs-CZ" altLang="cs-CZ" sz="2400" b="1" dirty="0" err="1">
                <a:solidFill>
                  <a:schemeClr val="tx1"/>
                </a:solidFill>
              </a:rPr>
              <a:t>high</a:t>
            </a:r>
            <a:r>
              <a:rPr lang="cs-CZ" altLang="cs-CZ" sz="2400" b="1" dirty="0">
                <a:solidFill>
                  <a:schemeClr val="tx1"/>
                </a:solidFill>
              </a:rPr>
              <a:t> grade (2,3)</a:t>
            </a:r>
          </a:p>
        </p:txBody>
      </p:sp>
      <p:pic>
        <p:nvPicPr>
          <p:cNvPr id="14339" name="Picture 9" descr="PANIN_86">
            <a:extLst>
              <a:ext uri="{FF2B5EF4-FFF2-40B4-BE49-F238E27FC236}">
                <a16:creationId xmlns:a16="http://schemas.microsoft.com/office/drawing/2014/main" id="{08C6B82D-7AAF-4DCC-B6D9-886EABE8292C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" r="3477"/>
          <a:stretch>
            <a:fillRect/>
          </a:stretch>
        </p:blipFill>
        <p:spPr>
          <a:xfrm>
            <a:off x="2366964" y="1600200"/>
            <a:ext cx="3267075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10" descr="PANIN_19">
            <a:extLst>
              <a:ext uri="{FF2B5EF4-FFF2-40B4-BE49-F238E27FC236}">
                <a16:creationId xmlns:a16="http://schemas.microsoft.com/office/drawing/2014/main" id="{16FDEA9E-27B7-4718-BC5B-08E36DD20BB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"/>
          <a:stretch>
            <a:fillRect/>
          </a:stretch>
        </p:blipFill>
        <p:spPr>
          <a:xfrm>
            <a:off x="6534150" y="1600200"/>
            <a:ext cx="3314700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1" name="Picture 11" descr="PANIN_29">
            <a:extLst>
              <a:ext uri="{FF2B5EF4-FFF2-40B4-BE49-F238E27FC236}">
                <a16:creationId xmlns:a16="http://schemas.microsoft.com/office/drawing/2014/main" id="{4A0B1E3C-048F-4628-9894-A3AEB3F79869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6639" y="3938589"/>
            <a:ext cx="3387725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2" name="Picture 12" descr="PANIN_42">
            <a:extLst>
              <a:ext uri="{FF2B5EF4-FFF2-40B4-BE49-F238E27FC236}">
                <a16:creationId xmlns:a16="http://schemas.microsoft.com/office/drawing/2014/main" id="{F8C6C670-8DFA-4977-B286-5A2B14891C42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0025" y="3938589"/>
            <a:ext cx="3282950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3" name="Text Box 13">
            <a:extLst>
              <a:ext uri="{FF2B5EF4-FFF2-40B4-BE49-F238E27FC236}">
                <a16:creationId xmlns:a16="http://schemas.microsoft.com/office/drawing/2014/main" id="{472B81DD-09F8-4C9E-93B0-56986FEF9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3429001"/>
            <a:ext cx="42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</a:rPr>
              <a:t>1A</a:t>
            </a:r>
          </a:p>
        </p:txBody>
      </p:sp>
      <p:sp>
        <p:nvSpPr>
          <p:cNvPr id="14344" name="Text Box 14">
            <a:extLst>
              <a:ext uri="{FF2B5EF4-FFF2-40B4-BE49-F238E27FC236}">
                <a16:creationId xmlns:a16="http://schemas.microsoft.com/office/drawing/2014/main" id="{9D17D658-0EEA-46BE-B104-4603FA42A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9113" y="3429001"/>
            <a:ext cx="4302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</a:rPr>
              <a:t>1B</a:t>
            </a:r>
          </a:p>
        </p:txBody>
      </p:sp>
      <p:sp>
        <p:nvSpPr>
          <p:cNvPr id="14345" name="Text Box 15">
            <a:extLst>
              <a:ext uri="{FF2B5EF4-FFF2-40B4-BE49-F238E27FC236}">
                <a16:creationId xmlns:a16="http://schemas.microsoft.com/office/drawing/2014/main" id="{DF2FFDD4-B459-4E83-A229-C53C4946E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663" y="5694363"/>
            <a:ext cx="292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4346" name="Text Box 16">
            <a:extLst>
              <a:ext uri="{FF2B5EF4-FFF2-40B4-BE49-F238E27FC236}">
                <a16:creationId xmlns:a16="http://schemas.microsoft.com/office/drawing/2014/main" id="{F42F1AA5-FC05-4A95-9B9A-02A4C28A9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9913" y="5694363"/>
            <a:ext cx="292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</a:rPr>
              <a:t>3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9BA85A34-A617-4B39-A186-D8CD86B691F0}"/>
              </a:ext>
            </a:extLst>
          </p:cNvPr>
          <p:cNvCxnSpPr>
            <a:cxnSpLocks/>
          </p:cNvCxnSpPr>
          <p:nvPr/>
        </p:nvCxnSpPr>
        <p:spPr>
          <a:xfrm>
            <a:off x="9127671" y="5004707"/>
            <a:ext cx="930729" cy="8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79E6656E-B6F3-4753-8821-B989F251C9D8}"/>
              </a:ext>
            </a:extLst>
          </p:cNvPr>
          <p:cNvSpPr txBox="1"/>
          <p:nvPr/>
        </p:nvSpPr>
        <p:spPr>
          <a:xfrm>
            <a:off x="10058400" y="4828205"/>
            <a:ext cx="191411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Invazivní karcinom</a:t>
            </a:r>
          </a:p>
        </p:txBody>
      </p:sp>
    </p:spTree>
    <p:extLst>
      <p:ext uri="{BB962C8B-B14F-4D97-AF65-F5344CB8AC3E}">
        <p14:creationId xmlns:p14="http://schemas.microsoft.com/office/powerpoint/2010/main" val="2524882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>
            <a:extLst>
              <a:ext uri="{FF2B5EF4-FFF2-40B4-BE49-F238E27FC236}">
                <a16:creationId xmlns:a16="http://schemas.microsoft.com/office/drawing/2014/main" id="{F4CC9AC3-3575-4D85-93B5-59F13343D1C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Stavba nádoru a </a:t>
            </a:r>
            <a:r>
              <a:rPr lang="cs-CZ" altLang="cs-CZ" b="1" dirty="0" err="1">
                <a:solidFill>
                  <a:schemeClr val="tx1"/>
                </a:solidFill>
              </a:rPr>
              <a:t>typing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264195" name="Rectangle 3">
            <a:extLst>
              <a:ext uri="{FF2B5EF4-FFF2-40B4-BE49-F238E27FC236}">
                <a16:creationId xmlns:a16="http://schemas.microsoft.com/office/drawing/2014/main" id="{154451ED-B225-49CF-9DCA-F05BF4116F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3"/>
            <a:ext cx="10332720" cy="439942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>
                <a:solidFill>
                  <a:schemeClr val="accent2"/>
                </a:solidFill>
              </a:rPr>
              <a:t> </a:t>
            </a:r>
            <a:r>
              <a:rPr lang="cs-CZ" altLang="cs-CZ" sz="2400" b="1" dirty="0" err="1">
                <a:solidFill>
                  <a:schemeClr val="accent2"/>
                </a:solidFill>
              </a:rPr>
              <a:t>Typing</a:t>
            </a:r>
            <a:r>
              <a:rPr lang="cs-CZ" altLang="cs-CZ" sz="2400" b="1" dirty="0">
                <a:solidFill>
                  <a:schemeClr val="accent2"/>
                </a:solidFill>
              </a:rPr>
              <a:t>:</a:t>
            </a:r>
            <a:r>
              <a:rPr lang="cs-CZ" altLang="cs-CZ" sz="2400" dirty="0">
                <a:solidFill>
                  <a:schemeClr val="accent2"/>
                </a:solidFill>
              </a:rPr>
              <a:t> </a:t>
            </a:r>
            <a:r>
              <a:rPr lang="cs-CZ" altLang="cs-CZ" dirty="0"/>
              <a:t>začlenění nádoru do histogeneticky charakterizované diagnostické skupiny a jednotky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b="1" dirty="0">
                <a:solidFill>
                  <a:schemeClr val="accent2"/>
                </a:solidFill>
              </a:rPr>
              <a:t> Nádorový parenchym </a:t>
            </a:r>
            <a:r>
              <a:rPr lang="cs-CZ" altLang="cs-CZ" dirty="0">
                <a:solidFill>
                  <a:schemeClr val="tx1"/>
                </a:solidFill>
              </a:rPr>
              <a:t>(vlastní </a:t>
            </a:r>
            <a:r>
              <a:rPr lang="cs-CZ" altLang="cs-CZ" dirty="0" err="1">
                <a:solidFill>
                  <a:schemeClr val="tx1"/>
                </a:solidFill>
              </a:rPr>
              <a:t>proliferující</a:t>
            </a:r>
            <a:r>
              <a:rPr lang="cs-CZ" altLang="cs-CZ" dirty="0">
                <a:solidFill>
                  <a:schemeClr val="tx1"/>
                </a:solidFill>
              </a:rPr>
              <a:t> nádorové buňky)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b="1" dirty="0">
                <a:solidFill>
                  <a:schemeClr val="accent2"/>
                </a:solidFill>
              </a:rPr>
              <a:t> Nádorové stroma </a:t>
            </a:r>
            <a:r>
              <a:rPr lang="cs-CZ" altLang="cs-CZ" dirty="0">
                <a:solidFill>
                  <a:schemeClr val="tx1"/>
                </a:solidFill>
              </a:rPr>
              <a:t>(podpůrná tkáň nádoru, její nedílná součást)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accent2"/>
                </a:solidFill>
              </a:rPr>
              <a:t>Nádorové stroma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integrální součást komplexního nádorového procesu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komunikace mezi nádorovými buňkami a extracelulární matrix („vzájemně si prospívají“)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médium pro přenos humorálních mezibuněčných signálů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podíl na regulaci proliferace nádorového parenchymu – rezervoár pro růstové faktory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stromální</a:t>
            </a:r>
            <a:r>
              <a:rPr lang="cs-CZ" altLang="cs-CZ" dirty="0"/>
              <a:t> cévy – význam pro metastazování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defRPr/>
            </a:pPr>
            <a:endParaRPr lang="cs-CZ" altLang="cs-CZ" b="1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88224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02384B-6353-4174-A749-2237DC84F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Definice nádoru (</a:t>
            </a:r>
            <a:r>
              <a:rPr lang="cs-CZ" b="1" dirty="0" err="1"/>
              <a:t>neoplazie</a:t>
            </a:r>
            <a:r>
              <a:rPr lang="cs-CZ" b="1" dirty="0"/>
              <a:t>, tumoru)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30C454-1355-4EC2-AA99-6A40EB72D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Abnormální masa tkáně, jejíž abnormální a nekoordinovaný růst přetrvává i poté, co přestala působit příčina nádor vyvolávající (</a:t>
            </a:r>
            <a:r>
              <a:rPr lang="cs-CZ" dirty="0" err="1"/>
              <a:t>Willis</a:t>
            </a:r>
            <a:r>
              <a:rPr lang="cs-CZ" dirty="0"/>
              <a:t>) 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Nádor je nevratnou/ireverzibilní změnou tkáně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Nádor roste autonomně, nezávisle na fyziologických stimulech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Nádor představuje klonální proliferaci expanzi nádorově transformované buňky (=nádor je monoklonální)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5954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09A8A-58A4-497C-8502-4B9815E2D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Stavba nádoru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E58B00E-C579-488D-8C4D-ED9A401D2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36006"/>
            <a:ext cx="10058400" cy="402336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altLang="cs-CZ" b="1" dirty="0"/>
              <a:t>Nádory s abundantním parenchymem: měkké, medulární</a:t>
            </a:r>
          </a:p>
          <a:p>
            <a:pPr>
              <a:defRPr/>
            </a:pPr>
            <a:r>
              <a:rPr lang="cs-CZ" altLang="cs-CZ" b="1" dirty="0"/>
              <a:t>Nádory s abundantním kolagenním </a:t>
            </a:r>
            <a:r>
              <a:rPr lang="cs-CZ" altLang="cs-CZ" b="1" dirty="0" err="1"/>
              <a:t>stromatem</a:t>
            </a:r>
            <a:r>
              <a:rPr lang="cs-CZ" altLang="cs-CZ" b="1" dirty="0"/>
              <a:t> – s tzv. </a:t>
            </a:r>
            <a:r>
              <a:rPr lang="cs-CZ" altLang="cs-CZ" b="1" dirty="0" err="1"/>
              <a:t>desmoplastickým</a:t>
            </a:r>
            <a:r>
              <a:rPr lang="cs-CZ" altLang="cs-CZ" b="1" dirty="0"/>
              <a:t> </a:t>
            </a:r>
            <a:r>
              <a:rPr lang="cs-CZ" altLang="cs-CZ" b="1" dirty="0" err="1"/>
              <a:t>stromatem</a:t>
            </a:r>
            <a:r>
              <a:rPr lang="cs-CZ" altLang="cs-CZ" b="1" dirty="0"/>
              <a:t>: tuhé, </a:t>
            </a:r>
            <a:r>
              <a:rPr lang="cs-CZ" altLang="cs-CZ" b="1" dirty="0" err="1"/>
              <a:t>skirhotické</a:t>
            </a:r>
            <a:endParaRPr lang="cs-CZ" altLang="cs-CZ" b="1" dirty="0"/>
          </a:p>
          <a:p>
            <a:pPr>
              <a:defRPr/>
            </a:pPr>
            <a:endParaRPr lang="cs-CZ" altLang="cs-CZ" b="1" dirty="0"/>
          </a:p>
          <a:p>
            <a:pPr>
              <a:defRPr/>
            </a:pPr>
            <a:r>
              <a:rPr lang="cs-CZ" altLang="cs-CZ" b="1" dirty="0"/>
              <a:t>Nádory organoidní</a:t>
            </a:r>
            <a:r>
              <a:rPr lang="cs-CZ" altLang="cs-CZ" dirty="0"/>
              <a:t> (rozdíl mezi </a:t>
            </a:r>
            <a:r>
              <a:rPr lang="cs-CZ" altLang="cs-CZ" dirty="0" err="1"/>
              <a:t>stromatem</a:t>
            </a:r>
            <a:r>
              <a:rPr lang="cs-CZ" altLang="cs-CZ" dirty="0"/>
              <a:t> a parenchymem)</a:t>
            </a:r>
          </a:p>
          <a:p>
            <a:pPr>
              <a:defRPr/>
            </a:pPr>
            <a:r>
              <a:rPr lang="cs-CZ" altLang="cs-CZ" b="1" dirty="0"/>
              <a:t>Nádory </a:t>
            </a:r>
            <a:r>
              <a:rPr lang="cs-CZ" altLang="cs-CZ" b="1" dirty="0" err="1"/>
              <a:t>histoidní</a:t>
            </a:r>
            <a:r>
              <a:rPr lang="cs-CZ" altLang="cs-CZ" b="1" dirty="0">
                <a:solidFill>
                  <a:schemeClr val="hlink"/>
                </a:solidFill>
              </a:rPr>
              <a:t> </a:t>
            </a:r>
            <a:r>
              <a:rPr lang="cs-CZ" altLang="cs-CZ" dirty="0"/>
              <a:t>(setření </a:t>
            </a:r>
            <a:r>
              <a:rPr lang="cs-CZ" altLang="cs-CZ" dirty="0" err="1"/>
              <a:t>cytomorfologických</a:t>
            </a:r>
            <a:r>
              <a:rPr lang="cs-CZ" altLang="cs-CZ" dirty="0"/>
              <a:t> rozdílů mezi parenchymem a </a:t>
            </a:r>
            <a:r>
              <a:rPr lang="cs-CZ" altLang="cs-CZ" dirty="0" err="1"/>
              <a:t>stromatem</a:t>
            </a:r>
            <a:r>
              <a:rPr lang="cs-CZ" altLang="cs-CZ" dirty="0"/>
              <a:t>).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cs-CZ" altLang="cs-CZ" b="1" dirty="0"/>
              <a:t> </a:t>
            </a:r>
            <a:r>
              <a:rPr lang="cs-CZ" altLang="cs-CZ" dirty="0"/>
              <a:t>Nádory homologní (podoba s místními tkáněmi)</a:t>
            </a:r>
          </a:p>
          <a:p>
            <a:pPr>
              <a:buFontTx/>
              <a:buChar char="-"/>
              <a:defRPr/>
            </a:pPr>
            <a:r>
              <a:rPr lang="cs-CZ" altLang="cs-CZ" dirty="0"/>
              <a:t> Nádory heterologní (schází podoba s místní tkání: maligní tumory; </a:t>
            </a:r>
            <a:r>
              <a:rPr lang="cs-CZ" altLang="cs-CZ" dirty="0" err="1"/>
              <a:t>dysontogenetické</a:t>
            </a:r>
            <a:r>
              <a:rPr lang="cs-CZ" altLang="cs-CZ" dirty="0"/>
              <a:t> tumory,  </a:t>
            </a:r>
          </a:p>
          <a:p>
            <a:pPr marL="0" indent="0">
              <a:buNone/>
              <a:defRPr/>
            </a:pPr>
            <a:r>
              <a:rPr lang="cs-CZ" altLang="cs-CZ" dirty="0"/>
              <a:t>   metaplastické nádory)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9794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>
            <a:extLst>
              <a:ext uri="{FF2B5EF4-FFF2-40B4-BE49-F238E27FC236}">
                <a16:creationId xmlns:a16="http://schemas.microsoft.com/office/drawing/2014/main" id="{66F0BDBD-44D0-445C-9CFA-06BDE230DD4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97280" y="665982"/>
            <a:ext cx="10517546" cy="145075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/>
            </a:r>
            <a:br>
              <a:rPr lang="cs-CZ" altLang="cs-CZ" b="1" dirty="0">
                <a:solidFill>
                  <a:schemeClr val="hlink"/>
                </a:solidFill>
              </a:rPr>
            </a:br>
            <a:r>
              <a:rPr lang="cs-CZ" altLang="cs-CZ" b="1" dirty="0">
                <a:solidFill>
                  <a:schemeClr val="hlink"/>
                </a:solidFill>
              </a:rPr>
              <a:t/>
            </a:r>
            <a:br>
              <a:rPr lang="cs-CZ" altLang="cs-CZ" b="1" dirty="0">
                <a:solidFill>
                  <a:schemeClr val="hlink"/>
                </a:solidFill>
              </a:rPr>
            </a:br>
            <a:r>
              <a:rPr lang="cs-CZ" altLang="cs-CZ" b="1" dirty="0">
                <a:solidFill>
                  <a:schemeClr val="hlink"/>
                </a:solidFill>
              </a:rPr>
              <a:t/>
            </a:r>
            <a:br>
              <a:rPr lang="cs-CZ" altLang="cs-CZ" b="1" dirty="0">
                <a:solidFill>
                  <a:schemeClr val="hlink"/>
                </a:solidFill>
              </a:rPr>
            </a:br>
            <a:r>
              <a:rPr lang="cs-CZ" altLang="cs-CZ" b="1" dirty="0">
                <a:solidFill>
                  <a:schemeClr val="hlink"/>
                </a:solidFill>
              </a:rPr>
              <a:t/>
            </a:r>
            <a:br>
              <a:rPr lang="cs-CZ" altLang="cs-CZ" b="1" dirty="0">
                <a:solidFill>
                  <a:schemeClr val="hlink"/>
                </a:solidFill>
              </a:rPr>
            </a:br>
            <a:r>
              <a:rPr lang="cs-CZ" altLang="cs-CZ" b="1" dirty="0">
                <a:solidFill>
                  <a:schemeClr val="hlink"/>
                </a:solidFill>
              </a:rPr>
              <a:t/>
            </a:r>
            <a:br>
              <a:rPr lang="cs-CZ" altLang="cs-CZ" b="1" dirty="0">
                <a:solidFill>
                  <a:schemeClr val="hlink"/>
                </a:solidFill>
              </a:rPr>
            </a:br>
            <a:r>
              <a:rPr lang="cs-CZ" altLang="cs-CZ" b="1" dirty="0">
                <a:solidFill>
                  <a:schemeClr val="hlink"/>
                </a:solidFill>
              </a:rPr>
              <a:t/>
            </a:r>
            <a:br>
              <a:rPr lang="cs-CZ" altLang="cs-CZ" b="1" dirty="0">
                <a:solidFill>
                  <a:schemeClr val="hlink"/>
                </a:solidFill>
              </a:rPr>
            </a:br>
            <a:r>
              <a:rPr lang="cs-CZ" altLang="cs-CZ" b="1" dirty="0">
                <a:solidFill>
                  <a:schemeClr val="tx1"/>
                </a:solidFill>
              </a:rPr>
              <a:t>Nádorové kmenové buňky/</a:t>
            </a:r>
            <a:r>
              <a:rPr lang="cs-CZ" altLang="cs-CZ" b="1" dirty="0" err="1">
                <a:solidFill>
                  <a:schemeClr val="tx1"/>
                </a:solidFill>
              </a:rPr>
              <a:t>cancer</a:t>
            </a:r>
            <a:r>
              <a:rPr lang="cs-CZ" altLang="cs-CZ" b="1" dirty="0">
                <a:solidFill>
                  <a:schemeClr val="tx1"/>
                </a:solidFill>
              </a:rPr>
              <a:t> stem </a:t>
            </a:r>
            <a:r>
              <a:rPr lang="cs-CZ" altLang="cs-CZ" b="1" dirty="0" err="1">
                <a:solidFill>
                  <a:schemeClr val="tx1"/>
                </a:solidFill>
              </a:rPr>
              <a:t>cells</a:t>
            </a:r>
            <a:r>
              <a:rPr lang="cs-CZ" altLang="cs-CZ" b="1" dirty="0">
                <a:solidFill>
                  <a:schemeClr val="tx1"/>
                </a:solidFill>
              </a:rPr>
              <a:t>; CSC </a:t>
            </a:r>
            <a:br>
              <a:rPr lang="cs-CZ" altLang="cs-CZ" b="1" dirty="0">
                <a:solidFill>
                  <a:schemeClr val="tx1"/>
                </a:solidFill>
              </a:rPr>
            </a:br>
            <a:r>
              <a:rPr lang="cs-CZ" altLang="cs-CZ" sz="4000" b="1" dirty="0">
                <a:solidFill>
                  <a:schemeClr val="tx1"/>
                </a:solidFill>
              </a:rPr>
              <a:t>(tumor </a:t>
            </a:r>
            <a:r>
              <a:rPr lang="cs-CZ" altLang="cs-CZ" sz="4000" b="1" dirty="0" err="1">
                <a:solidFill>
                  <a:schemeClr val="tx1"/>
                </a:solidFill>
              </a:rPr>
              <a:t>initiating</a:t>
            </a:r>
            <a:r>
              <a:rPr lang="cs-CZ" altLang="cs-CZ" sz="4000" b="1" dirty="0">
                <a:solidFill>
                  <a:schemeClr val="tx1"/>
                </a:solidFill>
              </a:rPr>
              <a:t> stem </a:t>
            </a:r>
            <a:r>
              <a:rPr lang="cs-CZ" altLang="cs-CZ" sz="4000" b="1" dirty="0" err="1">
                <a:solidFill>
                  <a:schemeClr val="tx1"/>
                </a:solidFill>
              </a:rPr>
              <a:t>cells</a:t>
            </a:r>
            <a:r>
              <a:rPr lang="cs-CZ" altLang="cs-CZ" sz="4000" b="1" dirty="0">
                <a:solidFill>
                  <a:schemeClr val="tx1"/>
                </a:solidFill>
              </a:rPr>
              <a:t>; T-IS)</a:t>
            </a:r>
            <a:br>
              <a:rPr lang="cs-CZ" altLang="cs-CZ" sz="4000" b="1" dirty="0">
                <a:solidFill>
                  <a:schemeClr val="tx1"/>
                </a:solidFill>
              </a:rPr>
            </a:br>
            <a:endParaRPr lang="cs-CZ" altLang="cs-CZ" sz="4000" dirty="0">
              <a:solidFill>
                <a:schemeClr val="tx1"/>
              </a:solidFill>
            </a:endParaRPr>
          </a:p>
        </p:txBody>
      </p:sp>
      <p:sp>
        <p:nvSpPr>
          <p:cNvPr id="260099" name="Rectangle 3">
            <a:extLst>
              <a:ext uri="{FF2B5EF4-FFF2-40B4-BE49-F238E27FC236}">
                <a16:creationId xmlns:a16="http://schemas.microsoft.com/office/drawing/2014/main" id="{BDFAB4E8-4ED8-460C-A9EB-18649AF91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2116739"/>
            <a:ext cx="10058400" cy="402336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1800" dirty="0"/>
              <a:t> </a:t>
            </a:r>
            <a:r>
              <a:rPr lang="cs-CZ" altLang="cs-CZ" sz="2400" dirty="0" err="1"/>
              <a:t>tumorigenní</a:t>
            </a:r>
            <a:r>
              <a:rPr lang="cs-CZ" altLang="cs-CZ" sz="2400" dirty="0"/>
              <a:t> subpopulace nádorových buněk se schopností </a:t>
            </a:r>
            <a:r>
              <a:rPr lang="cs-CZ" altLang="cs-CZ" sz="2400" dirty="0" err="1"/>
              <a:t>samoobnovy</a:t>
            </a:r>
            <a:r>
              <a:rPr lang="cs-CZ" altLang="cs-CZ" sz="2400" dirty="0"/>
              <a:t> a diferenciace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CSC: buňky schopné iniciovat a udržovat nádor; </a:t>
            </a:r>
            <a:r>
              <a:rPr lang="cs-CZ" altLang="cs-CZ" sz="2400" dirty="0" err="1"/>
              <a:t>v.s</a:t>
            </a:r>
            <a:r>
              <a:rPr lang="cs-CZ" altLang="cs-CZ" sz="2400" dirty="0"/>
              <a:t>. iniciální cíle transformace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nádor: klonální proliferace transformované buňky (</a:t>
            </a:r>
            <a:r>
              <a:rPr lang="cs-CZ" altLang="cs-CZ" sz="2400" dirty="0" err="1"/>
              <a:t>v.s</a:t>
            </a:r>
            <a:r>
              <a:rPr lang="cs-CZ" altLang="cs-CZ" sz="2400" dirty="0"/>
              <a:t>. potomstvo T-IS)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CSC: identifikovány v celé řadě nádorů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CSC: nízká proliferační aktivita 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CSC: odolné vůči konvenční  terapii – příčina </a:t>
            </a:r>
            <a:r>
              <a:rPr lang="cs-CZ" altLang="cs-CZ" sz="2400" dirty="0" err="1"/>
              <a:t>rekurence</a:t>
            </a:r>
            <a:r>
              <a:rPr lang="cs-CZ" altLang="cs-CZ" sz="2400" dirty="0"/>
              <a:t> nádorových onemocnění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konvenční terapie malignit zaměřená na </a:t>
            </a:r>
            <a:r>
              <a:rPr lang="cs-CZ" altLang="cs-CZ" sz="2400" dirty="0" err="1"/>
              <a:t>proliferující</a:t>
            </a:r>
            <a:r>
              <a:rPr lang="cs-CZ" altLang="cs-CZ" sz="2400" dirty="0"/>
              <a:t> nádorové buňky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081320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C48C6FFD-5535-4A5D-92EA-C532A24A4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1" y="4292601"/>
            <a:ext cx="4824413" cy="504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27651" name="Picture 3" descr="origin scs">
            <a:extLst>
              <a:ext uri="{FF2B5EF4-FFF2-40B4-BE49-F238E27FC236}">
                <a16:creationId xmlns:a16="http://schemas.microsoft.com/office/drawing/2014/main" id="{8BEF22E3-1E88-4435-9A9D-900D519E0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97"/>
          <a:stretch>
            <a:fillRect/>
          </a:stretch>
        </p:blipFill>
        <p:spPr bwMode="auto">
          <a:xfrm>
            <a:off x="1703389" y="1557338"/>
            <a:ext cx="397192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therapy 2">
            <a:extLst>
              <a:ext uri="{FF2B5EF4-FFF2-40B4-BE49-F238E27FC236}">
                <a16:creationId xmlns:a16="http://schemas.microsoft.com/office/drawing/2014/main" id="{77FDFD1E-0980-4D8C-A43E-2A1B5654A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1" y="1844675"/>
            <a:ext cx="4748213" cy="35258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5637" name="Rectangle 5">
            <a:extLst>
              <a:ext uri="{FF2B5EF4-FFF2-40B4-BE49-F238E27FC236}">
                <a16:creationId xmlns:a16="http://schemas.microsoft.com/office/drawing/2014/main" id="{ECF758D3-51C5-4E07-A409-58FE501F3F3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b="1" dirty="0">
                <a:solidFill>
                  <a:schemeClr val="tx1"/>
                </a:solidFill>
              </a:rPr>
              <a:t>Teorie nádorových kmenových buněk</a:t>
            </a:r>
          </a:p>
        </p:txBody>
      </p:sp>
      <p:sp>
        <p:nvSpPr>
          <p:cNvPr id="325638" name="Rectangle 6">
            <a:extLst>
              <a:ext uri="{FF2B5EF4-FFF2-40B4-BE49-F238E27FC236}">
                <a16:creationId xmlns:a16="http://schemas.microsoft.com/office/drawing/2014/main" id="{9AAA23A3-551F-4AAF-9534-D47B168950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7280" y="1844675"/>
            <a:ext cx="10058400" cy="4023360"/>
          </a:xfrm>
        </p:spPr>
        <p:txBody>
          <a:bodyPr/>
          <a:lstStyle/>
          <a:p>
            <a:pPr eaLnBrk="1" hangingPunct="1"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6705750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>
            <a:extLst>
              <a:ext uri="{FF2B5EF4-FFF2-40B4-BE49-F238E27FC236}">
                <a16:creationId xmlns:a16="http://schemas.microsoft.com/office/drawing/2014/main" id="{22548C80-32A9-474C-BB8F-6D501DDE94C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Nádorová multiplicita</a:t>
            </a:r>
          </a:p>
        </p:txBody>
      </p:sp>
      <p:sp>
        <p:nvSpPr>
          <p:cNvPr id="262147" name="Rectangle 3">
            <a:extLst>
              <a:ext uri="{FF2B5EF4-FFF2-40B4-BE49-F238E27FC236}">
                <a16:creationId xmlns:a16="http://schemas.microsoft.com/office/drawing/2014/main" id="{4A9E0F78-CD46-4FC3-BAF2-5FD76F672A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altLang="cs-CZ" sz="2800" dirty="0"/>
              <a:t>Nález více nádorových ložisek</a:t>
            </a:r>
          </a:p>
          <a:p>
            <a:pPr eaLnBrk="1" hangingPunct="1">
              <a:defRPr/>
            </a:pPr>
            <a:r>
              <a:rPr lang="cs-CZ" altLang="cs-CZ" sz="2800" dirty="0"/>
              <a:t>Metastázy – sekundární multiplicita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  <a:p>
            <a:pPr eaLnBrk="1" hangingPunct="1"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Primární multiplicita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 primární simultánní multiplicita (výskyt několika nádorů současně; geneticky podmíněná náchylnost k nádorům určitého typu)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400"/>
              <a:t> </a:t>
            </a:r>
            <a:r>
              <a:rPr lang="cs-CZ" altLang="cs-CZ" sz="2400" smtClean="0"/>
              <a:t>primární </a:t>
            </a:r>
            <a:r>
              <a:rPr lang="cs-CZ" altLang="cs-CZ" sz="2400" dirty="0"/>
              <a:t>simultánní multiplicita lokální (kožní nádory po expozici 1 zevní karcinogenní noxe)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 primární sukcesivní multiplicity</a:t>
            </a:r>
          </a:p>
          <a:p>
            <a:pPr eaLnBrk="1" hangingPunct="1">
              <a:buFontTx/>
              <a:buChar char="-"/>
              <a:defRPr/>
            </a:pPr>
            <a:endParaRPr lang="cs-CZ" altLang="cs-CZ" sz="2400" dirty="0"/>
          </a:p>
          <a:p>
            <a:pPr eaLnBrk="1" hangingPunct="1">
              <a:buFontTx/>
              <a:buChar char="-"/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912409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>
            <a:extLst>
              <a:ext uri="{FF2B5EF4-FFF2-40B4-BE49-F238E27FC236}">
                <a16:creationId xmlns:a16="http://schemas.microsoft.com/office/drawing/2014/main" id="{B77425F1-0752-491F-8F9E-3EA94037CEA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Klasifikace a systematika nádorů</a:t>
            </a:r>
          </a:p>
        </p:txBody>
      </p:sp>
      <p:sp>
        <p:nvSpPr>
          <p:cNvPr id="246787" name="Rectangle 3">
            <a:extLst>
              <a:ext uri="{FF2B5EF4-FFF2-40B4-BE49-F238E27FC236}">
                <a16:creationId xmlns:a16="http://schemas.microsoft.com/office/drawing/2014/main" id="{ADFBB165-58FB-4451-A0A0-0311387460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1991649"/>
            <a:ext cx="10575911" cy="402336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Dělení podle biologického chování: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benigní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potencionálně maligní a </a:t>
            </a:r>
            <a:r>
              <a:rPr lang="cs-CZ" altLang="cs-CZ" dirty="0" err="1"/>
              <a:t>semimaligní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maligní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Histogenetická klasifikace (morfologická klasifikace dle tkáňového původu)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epitelové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mesenchymové</a:t>
            </a:r>
            <a:r>
              <a:rPr lang="cs-CZ" altLang="cs-CZ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neuroektodermové</a:t>
            </a:r>
            <a:r>
              <a:rPr lang="cs-CZ" altLang="cs-CZ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embryonální (</a:t>
            </a:r>
            <a:r>
              <a:rPr lang="cs-CZ" altLang="cs-CZ" dirty="0" err="1"/>
              <a:t>germinální</a:t>
            </a:r>
            <a:r>
              <a:rPr lang="cs-CZ" altLang="cs-CZ" dirty="0"/>
              <a:t> + orgánově specifické (</a:t>
            </a:r>
            <a:r>
              <a:rPr lang="cs-CZ" altLang="cs-CZ" dirty="0" err="1"/>
              <a:t>hepatoblastom</a:t>
            </a:r>
            <a:r>
              <a:rPr lang="cs-CZ" altLang="cs-CZ" dirty="0"/>
              <a:t>, </a:t>
            </a:r>
            <a:r>
              <a:rPr lang="cs-CZ" altLang="cs-CZ" dirty="0" err="1"/>
              <a:t>pankreatoblastom</a:t>
            </a:r>
            <a:r>
              <a:rPr lang="cs-CZ" altLang="cs-CZ" dirty="0"/>
              <a:t>, </a:t>
            </a:r>
            <a:r>
              <a:rPr lang="cs-CZ" altLang="cs-CZ" dirty="0" err="1"/>
              <a:t>nefroblastom</a:t>
            </a:r>
            <a:r>
              <a:rPr lang="cs-CZ" altLang="cs-CZ" dirty="0"/>
              <a:t>, …….))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smíšené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227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881" name="Group 73">
            <a:extLst>
              <a:ext uri="{FF2B5EF4-FFF2-40B4-BE49-F238E27FC236}">
                <a16:creationId xmlns:a16="http://schemas.microsoft.com/office/drawing/2014/main" id="{FC8A367A-E209-4595-B42C-2B2000FF25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579372"/>
              </p:ext>
            </p:extLst>
          </p:nvPr>
        </p:nvGraphicFramePr>
        <p:xfrm>
          <a:off x="1040860" y="136187"/>
          <a:ext cx="10301592" cy="6624535"/>
        </p:xfrm>
        <a:graphic>
          <a:graphicData uri="http://schemas.openxmlformats.org/drawingml/2006/table">
            <a:tbl>
              <a:tblPr/>
              <a:tblGrid>
                <a:gridCol w="343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3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3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45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Charakteristika nádoru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benigní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maligní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5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rychlost růstu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pomalá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relativně rychlá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7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mitotická aktivita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nízká; ojedinělé typické mitózy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vysoká; četné i atypické mitózy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5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diferenciace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diferencované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různý stupeň diferenciace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1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jaderná morfologie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často normální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hyperchromazie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, ↑N/C, jadérka, ↑bazofilie cytoplazmy, </a:t>
                      </a: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pleomorfie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jaderná i buněčná 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5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invazivní růst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ne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ano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5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metastazování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nikdy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často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17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ohraničení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ohraničené, opouzdřené, expanzivně rostoucí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špatné ohraničené, </a:t>
                      </a: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infiltrativní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růst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5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nekrózy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vzácně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často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117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ulcerace při růstu na kůži a sliznicích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vzácně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často na površích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45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charakter růstu 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často exofytický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často endofytický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505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8" name="Rectangle 4">
            <a:extLst>
              <a:ext uri="{FF2B5EF4-FFF2-40B4-BE49-F238E27FC236}">
                <a16:creationId xmlns:a16="http://schemas.microsoft.com/office/drawing/2014/main" id="{781F151C-2E0F-4F6D-8C73-B42390CEC5D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14101" y="0"/>
            <a:ext cx="8786023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b="1" dirty="0">
                <a:solidFill>
                  <a:schemeClr val="tx1"/>
                </a:solidFill>
              </a:rPr>
              <a:t>Benigní </a:t>
            </a:r>
            <a:r>
              <a:rPr lang="cs-CZ" altLang="cs-CZ" sz="4000" b="1" dirty="0" err="1">
                <a:solidFill>
                  <a:schemeClr val="tx1"/>
                </a:solidFill>
              </a:rPr>
              <a:t>leiomyom</a:t>
            </a:r>
            <a:r>
              <a:rPr lang="cs-CZ" altLang="cs-CZ" sz="4000" b="1" dirty="0">
                <a:solidFill>
                  <a:schemeClr val="tx1"/>
                </a:solidFill>
              </a:rPr>
              <a:t> </a:t>
            </a:r>
            <a:r>
              <a:rPr lang="cs-CZ" altLang="cs-CZ" sz="4000" b="1" dirty="0" err="1">
                <a:solidFill>
                  <a:schemeClr val="tx1"/>
                </a:solidFill>
              </a:rPr>
              <a:t>vs</a:t>
            </a:r>
            <a:r>
              <a:rPr lang="cs-CZ" altLang="cs-CZ" sz="4000" b="1" dirty="0">
                <a:solidFill>
                  <a:schemeClr val="tx1"/>
                </a:solidFill>
              </a:rPr>
              <a:t> maligní </a:t>
            </a:r>
            <a:r>
              <a:rPr lang="cs-CZ" altLang="cs-CZ" sz="4000" b="1" dirty="0" err="1">
                <a:solidFill>
                  <a:schemeClr val="tx1"/>
                </a:solidFill>
              </a:rPr>
              <a:t>leiomyosarkom</a:t>
            </a:r>
            <a:r>
              <a:rPr lang="cs-CZ" altLang="cs-CZ" sz="40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147" name="Picture 5">
            <a:extLst>
              <a:ext uri="{FF2B5EF4-FFF2-40B4-BE49-F238E27FC236}">
                <a16:creationId xmlns:a16="http://schemas.microsoft.com/office/drawing/2014/main" id="{64A22844-18B8-42D4-91BB-A5CE74B8D3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2060575"/>
            <a:ext cx="8229600" cy="4565650"/>
          </a:xfrm>
        </p:spPr>
      </p:pic>
    </p:spTree>
    <p:extLst>
      <p:ext uri="{BB962C8B-B14F-4D97-AF65-F5344CB8AC3E}">
        <p14:creationId xmlns:p14="http://schemas.microsoft.com/office/powerpoint/2010/main" val="1340250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>
            <a:extLst>
              <a:ext uri="{FF2B5EF4-FFF2-40B4-BE49-F238E27FC236}">
                <a16:creationId xmlns:a16="http://schemas.microsoft.com/office/drawing/2014/main" id="{F02B3758-45DD-451D-950B-D6985662216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29186" y="-131687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b="1" dirty="0" err="1">
                <a:solidFill>
                  <a:schemeClr val="tx1"/>
                </a:solidFill>
              </a:rPr>
              <a:t>Semimaligní</a:t>
            </a:r>
            <a:r>
              <a:rPr lang="cs-CZ" altLang="cs-CZ" sz="4000" b="1" dirty="0">
                <a:solidFill>
                  <a:schemeClr val="tx1"/>
                </a:solidFill>
              </a:rPr>
              <a:t> tumory </a:t>
            </a:r>
            <a:r>
              <a:rPr lang="cs-CZ" altLang="cs-CZ" sz="4000" b="1" dirty="0" err="1">
                <a:solidFill>
                  <a:schemeClr val="tx1"/>
                </a:solidFill>
              </a:rPr>
              <a:t>vs</a:t>
            </a:r>
            <a:r>
              <a:rPr lang="cs-CZ" altLang="cs-CZ" sz="4000" b="1" dirty="0">
                <a:solidFill>
                  <a:schemeClr val="tx1"/>
                </a:solidFill>
              </a:rPr>
              <a:t> potenciálně maligní tumory</a:t>
            </a:r>
          </a:p>
        </p:txBody>
      </p:sp>
      <p:sp>
        <p:nvSpPr>
          <p:cNvPr id="202756" name="Rectangle 4">
            <a:extLst>
              <a:ext uri="{FF2B5EF4-FFF2-40B4-BE49-F238E27FC236}">
                <a16:creationId xmlns:a16="http://schemas.microsoft.com/office/drawing/2014/main" id="{2C4E89D6-3B31-4479-AC31-E4FC0D9F620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91541" y="1901151"/>
            <a:ext cx="4038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Různá ztráta diferenciace</a:t>
            </a:r>
          </a:p>
          <a:p>
            <a:pPr eaLnBrk="1" hangingPunct="1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Často vyšší proliferační aktivita, atypické mitózy</a:t>
            </a:r>
          </a:p>
          <a:p>
            <a:pPr eaLnBrk="1" hangingPunct="1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Invazivní růst, špatné ohraničení, </a:t>
            </a:r>
            <a:r>
              <a:rPr lang="cs-CZ" altLang="cs-CZ" sz="2800" dirty="0" err="1">
                <a:solidFill>
                  <a:schemeClr val="tx1"/>
                </a:solidFill>
              </a:rPr>
              <a:t>invazivita</a:t>
            </a:r>
            <a:r>
              <a:rPr lang="cs-CZ" altLang="cs-CZ" sz="2800" dirty="0">
                <a:solidFill>
                  <a:schemeClr val="tx1"/>
                </a:solidFill>
              </a:rPr>
              <a:t>, někdy částečně expanzivní</a:t>
            </a:r>
          </a:p>
          <a:p>
            <a:pPr eaLnBrk="1" hangingPunct="1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Nemetastazují</a:t>
            </a:r>
          </a:p>
          <a:p>
            <a:pPr eaLnBrk="1" hangingPunct="1">
              <a:defRPr/>
            </a:pPr>
            <a:r>
              <a:rPr lang="cs-CZ" altLang="cs-CZ" sz="2800" i="1" dirty="0" err="1">
                <a:solidFill>
                  <a:schemeClr val="tx1"/>
                </a:solidFill>
              </a:rPr>
              <a:t>Basaliom</a:t>
            </a:r>
            <a:r>
              <a:rPr lang="cs-CZ" altLang="cs-CZ" sz="2800" i="1" dirty="0">
                <a:solidFill>
                  <a:schemeClr val="tx1"/>
                </a:solidFill>
              </a:rPr>
              <a:t> kůže</a:t>
            </a:r>
          </a:p>
        </p:txBody>
      </p:sp>
      <p:sp>
        <p:nvSpPr>
          <p:cNvPr id="202757" name="Rectangle 5">
            <a:extLst>
              <a:ext uri="{FF2B5EF4-FFF2-40B4-BE49-F238E27FC236}">
                <a16:creationId xmlns:a16="http://schemas.microsoft.com/office/drawing/2014/main" id="{D9CAADA9-F029-4DDD-9A97-C5D54FD2AD1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529253" y="1901150"/>
            <a:ext cx="4038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Diferencované</a:t>
            </a:r>
          </a:p>
          <a:p>
            <a:pPr eaLnBrk="1" hangingPunct="1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Bez tkáňové a buněčné atypie</a:t>
            </a:r>
          </a:p>
          <a:p>
            <a:pPr eaLnBrk="1" hangingPunct="1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Bez atypických mitóz</a:t>
            </a:r>
          </a:p>
          <a:p>
            <a:pPr eaLnBrk="1" hangingPunct="1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Expanzivně rostoucí, častou opouzdřené</a:t>
            </a:r>
          </a:p>
          <a:p>
            <a:pPr eaLnBrk="1" hangingPunct="1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Vzácně metastazující</a:t>
            </a:r>
          </a:p>
          <a:p>
            <a:pPr eaLnBrk="1" hangingPunct="1">
              <a:defRPr/>
            </a:pPr>
            <a:r>
              <a:rPr lang="cs-CZ" altLang="cs-CZ" sz="2800" i="1" dirty="0">
                <a:solidFill>
                  <a:schemeClr val="tx1"/>
                </a:solidFill>
              </a:rPr>
              <a:t>Pleomorfní adenom slinné žlázy</a:t>
            </a:r>
          </a:p>
        </p:txBody>
      </p:sp>
    </p:spTree>
    <p:extLst>
      <p:ext uri="{BB962C8B-B14F-4D97-AF65-F5344CB8AC3E}">
        <p14:creationId xmlns:p14="http://schemas.microsoft.com/office/powerpoint/2010/main" val="1999033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>
            <a:extLst>
              <a:ext uri="{FF2B5EF4-FFF2-40B4-BE49-F238E27FC236}">
                <a16:creationId xmlns:a16="http://schemas.microsoft.com/office/drawing/2014/main" id="{C176F7DD-BAD3-45EA-9E21-0801DAF5216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Diferenciace a </a:t>
            </a:r>
            <a:r>
              <a:rPr lang="cs-CZ" altLang="cs-CZ" b="1" dirty="0" err="1">
                <a:solidFill>
                  <a:schemeClr val="tx1"/>
                </a:solidFill>
              </a:rPr>
              <a:t>grading</a:t>
            </a:r>
            <a:r>
              <a:rPr lang="cs-CZ" altLang="cs-CZ" b="1" dirty="0">
                <a:solidFill>
                  <a:schemeClr val="tx1"/>
                </a:solidFill>
              </a:rPr>
              <a:t> tumorů</a:t>
            </a:r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F737E86F-33F7-45D4-8261-2C0F975E6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3200" dirty="0"/>
              <a:t>Grade 1: dobře diferencovaný nádor</a:t>
            </a:r>
          </a:p>
          <a:p>
            <a:pPr eaLnBrk="1" hangingPunct="1">
              <a:defRPr/>
            </a:pPr>
            <a:r>
              <a:rPr lang="cs-CZ" altLang="cs-CZ" sz="3200" dirty="0"/>
              <a:t>Grade 2: středně diferencovaný nádor</a:t>
            </a:r>
          </a:p>
          <a:p>
            <a:pPr eaLnBrk="1" hangingPunct="1">
              <a:defRPr/>
            </a:pPr>
            <a:r>
              <a:rPr lang="cs-CZ" altLang="cs-CZ" sz="3200" dirty="0"/>
              <a:t>Grade 3: málo diferencovaný nádor</a:t>
            </a:r>
          </a:p>
          <a:p>
            <a:pPr eaLnBrk="1" hangingPunct="1">
              <a:defRPr/>
            </a:pPr>
            <a:r>
              <a:rPr lang="cs-CZ" altLang="cs-CZ" sz="3200" dirty="0"/>
              <a:t>Grade 4: nediferencovaný nádor</a:t>
            </a:r>
          </a:p>
          <a:p>
            <a:pPr eaLnBrk="1" hangingPunct="1">
              <a:defRPr/>
            </a:pPr>
            <a:endParaRPr lang="cs-CZ" altLang="cs-CZ" sz="3200" dirty="0"/>
          </a:p>
          <a:p>
            <a:pPr eaLnBrk="1" hangingPunct="1">
              <a:defRPr/>
            </a:pPr>
            <a:r>
              <a:rPr lang="cs-CZ" altLang="cs-CZ" sz="3200" dirty="0"/>
              <a:t>Nádory vyššího gradu agresivnější, s horší prognózou.</a:t>
            </a:r>
          </a:p>
          <a:p>
            <a:pPr eaLnBrk="1" hangingPunct="1">
              <a:defRPr/>
            </a:pPr>
            <a:endParaRPr lang="cs-CZ" altLang="cs-CZ" sz="3200" dirty="0"/>
          </a:p>
        </p:txBody>
      </p:sp>
    </p:spTree>
    <p:extLst>
      <p:ext uri="{BB962C8B-B14F-4D97-AF65-F5344CB8AC3E}">
        <p14:creationId xmlns:p14="http://schemas.microsoft.com/office/powerpoint/2010/main" val="3924719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00" name="Rectangle 4">
            <a:extLst>
              <a:ext uri="{FF2B5EF4-FFF2-40B4-BE49-F238E27FC236}">
                <a16:creationId xmlns:a16="http://schemas.microsoft.com/office/drawing/2014/main" id="{472D0955-642A-477F-A9EC-C7454FC239F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97280" y="286603"/>
            <a:ext cx="10702371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Dobře diferencovaný adenokarcinom </a:t>
            </a:r>
            <a:r>
              <a:rPr lang="cs-CZ" altLang="cs-CZ" sz="2800" b="1" dirty="0" err="1">
                <a:solidFill>
                  <a:schemeClr val="tx1"/>
                </a:solidFill>
              </a:rPr>
              <a:t>vs</a:t>
            </a:r>
            <a:r>
              <a:rPr lang="cs-CZ" altLang="cs-CZ" sz="2800" b="1" dirty="0">
                <a:solidFill>
                  <a:schemeClr val="tx1"/>
                </a:solidFill>
              </a:rPr>
              <a:t> nízce diferencovaný adenokarcinom</a:t>
            </a:r>
          </a:p>
        </p:txBody>
      </p:sp>
      <p:pic>
        <p:nvPicPr>
          <p:cNvPr id="28675" name="Picture 7">
            <a:extLst>
              <a:ext uri="{FF2B5EF4-FFF2-40B4-BE49-F238E27FC236}">
                <a16:creationId xmlns:a16="http://schemas.microsoft.com/office/drawing/2014/main" id="{2AF9AA0D-F06B-4002-8D1A-73EFDE6DE21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354264"/>
            <a:ext cx="4038600" cy="3017837"/>
          </a:xfrm>
          <a:noFill/>
        </p:spPr>
      </p:pic>
      <p:pic>
        <p:nvPicPr>
          <p:cNvPr id="28676" name="Picture 8">
            <a:extLst>
              <a:ext uri="{FF2B5EF4-FFF2-40B4-BE49-F238E27FC236}">
                <a16:creationId xmlns:a16="http://schemas.microsoft.com/office/drawing/2014/main" id="{98EB9A68-86C4-4AEA-84D1-03376E63ED9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8115" y="2354264"/>
            <a:ext cx="4038600" cy="3017837"/>
          </a:xfrm>
          <a:noFill/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CD13227-7DC3-4114-8C9B-81D878B56458}"/>
              </a:ext>
            </a:extLst>
          </p:cNvPr>
          <p:cNvSpPr txBox="1"/>
          <p:nvPr/>
        </p:nvSpPr>
        <p:spPr>
          <a:xfrm>
            <a:off x="4385490" y="5619673"/>
            <a:ext cx="348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Duktální</a:t>
            </a:r>
            <a:r>
              <a:rPr lang="cs-CZ" dirty="0"/>
              <a:t> adenokarcinom pankreatu</a:t>
            </a: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7DE1E0BF-AF17-46F1-9C07-AD1CE4F30647}"/>
              </a:ext>
            </a:extLst>
          </p:cNvPr>
          <p:cNvCxnSpPr/>
          <p:nvPr/>
        </p:nvCxnSpPr>
        <p:spPr>
          <a:xfrm>
            <a:off x="3706238" y="1653702"/>
            <a:ext cx="554477" cy="19552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B48027A5-CDF9-44EE-8A2F-992546FB7DC2}"/>
              </a:ext>
            </a:extLst>
          </p:cNvPr>
          <p:cNvCxnSpPr/>
          <p:nvPr/>
        </p:nvCxnSpPr>
        <p:spPr>
          <a:xfrm flipH="1">
            <a:off x="8005864" y="1737360"/>
            <a:ext cx="1838527" cy="2338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51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>
            <a:extLst>
              <a:ext uri="{FF2B5EF4-FFF2-40B4-BE49-F238E27FC236}">
                <a16:creationId xmlns:a16="http://schemas.microsoft.com/office/drawing/2014/main" id="{07AEDCF6-67EE-4642-97E2-DC7FFB5B5DA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Příčiny </a:t>
            </a:r>
            <a:r>
              <a:rPr lang="cs-CZ" altLang="cs-CZ" b="1" dirty="0">
                <a:solidFill>
                  <a:schemeClr val="tx1"/>
                </a:solidFill>
              </a:rPr>
              <a:t>vzniku nádorů</a:t>
            </a:r>
          </a:p>
        </p:txBody>
      </p:sp>
      <p:sp>
        <p:nvSpPr>
          <p:cNvPr id="361475" name="Rectangle 3">
            <a:extLst>
              <a:ext uri="{FF2B5EF4-FFF2-40B4-BE49-F238E27FC236}">
                <a16:creationId xmlns:a16="http://schemas.microsoft.com/office/drawing/2014/main" id="{4D11996A-FC31-46DC-A434-C61C615A9D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2204963"/>
            <a:ext cx="10058400" cy="402336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b="1" dirty="0"/>
              <a:t>Genetické a regulační </a:t>
            </a:r>
            <a:r>
              <a:rPr lang="cs-CZ" altLang="cs-CZ" sz="2800" b="1" dirty="0" err="1"/>
              <a:t>změny→funkční</a:t>
            </a:r>
            <a:r>
              <a:rPr lang="cs-CZ" altLang="cs-CZ" sz="2800" b="1" dirty="0"/>
              <a:t> </a:t>
            </a:r>
            <a:r>
              <a:rPr lang="cs-CZ" altLang="cs-CZ" sz="2800" b="1" dirty="0" err="1"/>
              <a:t>dysregulace</a:t>
            </a:r>
            <a:r>
              <a:rPr lang="cs-CZ" altLang="cs-CZ" sz="2800" b="1" dirty="0"/>
              <a:t> dělení a přirozeného zániku buněk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 eaLnBrk="1" hangingPunct="1">
              <a:defRPr/>
            </a:pPr>
            <a:r>
              <a:rPr lang="cs-CZ" altLang="cs-CZ" sz="2800" dirty="0"/>
              <a:t>Změny vznikající: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800" dirty="0"/>
              <a:t>v průběhu života ve tkáni/orgánu, kde tumor vzniká tzv. </a:t>
            </a:r>
            <a:r>
              <a:rPr lang="cs-CZ" altLang="cs-CZ" sz="2800" b="1" dirty="0"/>
              <a:t>sporadickými mutacemi (mutacemi v somatických buňkách)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800" dirty="0"/>
              <a:t>vrozená mutace – </a:t>
            </a:r>
            <a:r>
              <a:rPr lang="cs-CZ" altLang="cs-CZ" sz="2800" b="1" dirty="0"/>
              <a:t>mutace v zárodeční linii</a:t>
            </a:r>
          </a:p>
          <a:p>
            <a:pPr eaLnBrk="1" hangingPunct="1">
              <a:buFontTx/>
              <a:buNone/>
              <a:defRPr/>
            </a:pP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3555168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>
            <a:extLst>
              <a:ext uri="{FF2B5EF4-FFF2-40B4-BE49-F238E27FC236}">
                <a16:creationId xmlns:a16="http://schemas.microsoft.com/office/drawing/2014/main" id="{CE9330F0-6AE2-4215-A0B8-E35553FE6EB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92313" y="593388"/>
            <a:ext cx="8892938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z="5300" b="1" dirty="0">
                <a:solidFill>
                  <a:schemeClr val="tx1"/>
                </a:solidFill>
              </a:rPr>
              <a:t>Metastazování</a:t>
            </a:r>
            <a:r>
              <a:rPr lang="cs-CZ" altLang="cs-CZ" sz="5300" dirty="0">
                <a:solidFill>
                  <a:srgbClr val="F80012"/>
                </a:solidFill>
              </a:rPr>
              <a:t> </a:t>
            </a:r>
            <a:br>
              <a:rPr lang="cs-CZ" altLang="cs-CZ" sz="5300" dirty="0">
                <a:solidFill>
                  <a:srgbClr val="F80012"/>
                </a:solidFill>
              </a:rPr>
            </a:br>
            <a:r>
              <a:rPr lang="cs-CZ" altLang="cs-CZ" sz="2700" dirty="0"/>
              <a:t>vytváření nových </a:t>
            </a:r>
            <a:r>
              <a:rPr lang="cs-CZ" altLang="cs-CZ" sz="2700" dirty="0" err="1"/>
              <a:t>dceřinných</a:t>
            </a:r>
            <a:r>
              <a:rPr lang="cs-CZ" altLang="cs-CZ" sz="2700" dirty="0"/>
              <a:t> (sekundárních) nádorových ložisek bez morfologické souvislosti s primárním tumorem</a:t>
            </a:r>
            <a:endParaRPr lang="cs-CZ" altLang="cs-CZ" sz="2700" dirty="0">
              <a:solidFill>
                <a:srgbClr val="F80012"/>
              </a:solidFill>
            </a:endParaRPr>
          </a:p>
        </p:txBody>
      </p:sp>
      <p:sp>
        <p:nvSpPr>
          <p:cNvPr id="253955" name="Rectangle 3">
            <a:extLst>
              <a:ext uri="{FF2B5EF4-FFF2-40B4-BE49-F238E27FC236}">
                <a16:creationId xmlns:a16="http://schemas.microsoft.com/office/drawing/2014/main" id="{A7BAFD07-9618-4F8A-966B-254EBF5BE2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941817"/>
            <a:ext cx="8229600" cy="56165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/>
              <a:t> Benigní nádory nemetastazují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cs-CZ" altLang="cs-CZ" sz="24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/>
              <a:t> </a:t>
            </a:r>
            <a:r>
              <a:rPr lang="cs-CZ" altLang="cs-CZ" sz="2400" b="1" dirty="0" err="1"/>
              <a:t>Invazivnost</a:t>
            </a:r>
            <a:r>
              <a:rPr lang="cs-CZ" altLang="cs-CZ" sz="2400" b="1" dirty="0"/>
              <a:t> maligním nádorů umožňuje metastatické šíření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cs-CZ" altLang="cs-CZ" sz="24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/>
              <a:t> 3 cesty metastatického šíření: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altLang="cs-CZ" dirty="0"/>
              <a:t>Hematogenní (do plic, jater, kostí, mozku,…..)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altLang="cs-CZ" dirty="0" err="1"/>
              <a:t>Lymfogenní</a:t>
            </a:r>
            <a:r>
              <a:rPr lang="cs-CZ" altLang="cs-CZ" dirty="0"/>
              <a:t> (do regionálních lymfatických uzlin)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altLang="cs-CZ" dirty="0" err="1"/>
              <a:t>Porogenní</a:t>
            </a:r>
            <a:r>
              <a:rPr lang="cs-CZ" altLang="cs-CZ" dirty="0"/>
              <a:t> (šíření preformovanými dutinami)</a:t>
            </a:r>
          </a:p>
        </p:txBody>
      </p:sp>
    </p:spTree>
    <p:extLst>
      <p:ext uri="{BB962C8B-B14F-4D97-AF65-F5344CB8AC3E}">
        <p14:creationId xmlns:p14="http://schemas.microsoft.com/office/powerpoint/2010/main" val="6556342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A5C007-0EB1-465D-A0B8-38C8D1FE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Metastázy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1EBC544-257B-424B-BC2C-D7B995065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2800" b="1" dirty="0" err="1">
                <a:solidFill>
                  <a:schemeClr val="hlink"/>
                </a:solidFill>
              </a:rPr>
              <a:t>Implatační</a:t>
            </a:r>
            <a:r>
              <a:rPr lang="cs-CZ" altLang="cs-CZ" sz="2800" b="1" dirty="0">
                <a:solidFill>
                  <a:schemeClr val="hlink"/>
                </a:solidFill>
              </a:rPr>
              <a:t> metastázy: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v serózních preformovaných dutinách (peritoneální (ca ovaria), </a:t>
            </a:r>
            <a:r>
              <a:rPr lang="cs-CZ" altLang="cs-CZ" dirty="0" err="1"/>
              <a:t>perikardiální</a:t>
            </a:r>
            <a:r>
              <a:rPr lang="cs-CZ" altLang="cs-CZ" dirty="0"/>
              <a:t>, pleurální)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v likvorových a kloubních prostorách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v prostředí epitelu dutých orgánů např. </a:t>
            </a:r>
            <a:r>
              <a:rPr lang="cs-CZ" altLang="cs-CZ" dirty="0" err="1"/>
              <a:t>bronších</a:t>
            </a:r>
            <a:r>
              <a:rPr lang="cs-CZ" altLang="cs-CZ" dirty="0"/>
              <a:t>, vývodných cestách močových, děloze </a:t>
            </a:r>
            <a:r>
              <a:rPr lang="cs-CZ" altLang="cs-CZ" dirty="0">
                <a:solidFill>
                  <a:schemeClr val="hlink"/>
                </a:solidFill>
              </a:rPr>
              <a:t>(</a:t>
            </a:r>
            <a:r>
              <a:rPr lang="cs-CZ" altLang="cs-CZ" dirty="0" err="1">
                <a:solidFill>
                  <a:schemeClr val="hlink"/>
                </a:solidFill>
              </a:rPr>
              <a:t>porogenní</a:t>
            </a:r>
            <a:r>
              <a:rPr lang="cs-CZ" altLang="cs-CZ" dirty="0">
                <a:solidFill>
                  <a:schemeClr val="hlink"/>
                </a:solidFill>
              </a:rPr>
              <a:t> šíření)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cs-CZ" altLang="cs-CZ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2800" b="1" dirty="0" err="1">
                <a:solidFill>
                  <a:schemeClr val="hlink"/>
                </a:solidFill>
              </a:rPr>
              <a:t>Lymfogenní</a:t>
            </a:r>
            <a:r>
              <a:rPr lang="cs-CZ" altLang="cs-CZ" sz="2800" b="1" dirty="0">
                <a:solidFill>
                  <a:schemeClr val="hlink"/>
                </a:solidFill>
              </a:rPr>
              <a:t> metastázy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Regionální lymfatické uzliny; typický pro karcinomy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Skip metastáza přímo do uzliny vyšší etáže (při obliteraci </a:t>
            </a:r>
            <a:r>
              <a:rPr lang="cs-CZ" altLang="cs-CZ" dirty="0" err="1"/>
              <a:t>lymfatik</a:t>
            </a:r>
            <a:r>
              <a:rPr lang="cs-CZ" altLang="cs-CZ" dirty="0"/>
              <a:t> (radiace, zánět); při anastomózách mezi lymfatickým a venózním řečištěm)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b="1" dirty="0"/>
              <a:t> </a:t>
            </a:r>
            <a:r>
              <a:rPr lang="cs-CZ" altLang="cs-CZ" b="1" dirty="0" err="1"/>
              <a:t>Sentinelová</a:t>
            </a:r>
            <a:r>
              <a:rPr lang="cs-CZ" altLang="cs-CZ" b="1" dirty="0"/>
              <a:t> uzlina</a:t>
            </a:r>
            <a:r>
              <a:rPr lang="cs-CZ" altLang="cs-CZ" dirty="0"/>
              <a:t> (1. uzlina lymfatického řečiště, do které se dostane lymfa z primárního tumoru; značení, histopatologické vyšetření – maligní melanomy, kolorektální karcinomy,….)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Zvětšení lymfatické uzliny (1. metastáza; 2. reaktivní změny v LU drénující tumor)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Retrográdní metastazování (při ucpání </a:t>
            </a:r>
            <a:r>
              <a:rPr lang="cs-CZ" altLang="cs-CZ" dirty="0" err="1"/>
              <a:t>lymfatik</a:t>
            </a:r>
            <a:r>
              <a:rPr lang="cs-CZ" altLang="cs-CZ" dirty="0"/>
              <a:t> a obrácení toku lymfy)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73951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>
            <a:extLst>
              <a:ext uri="{FF2B5EF4-FFF2-40B4-BE49-F238E27FC236}">
                <a16:creationId xmlns:a16="http://schemas.microsoft.com/office/drawing/2014/main" id="{7968ED62-B94F-4D02-9ECF-20BCAC6E424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/>
              <a:t>Metastázy</a:t>
            </a:r>
          </a:p>
        </p:txBody>
      </p:sp>
      <p:sp>
        <p:nvSpPr>
          <p:cNvPr id="338947" name="Rectangle 3">
            <a:extLst>
              <a:ext uri="{FF2B5EF4-FFF2-40B4-BE49-F238E27FC236}">
                <a16:creationId xmlns:a16="http://schemas.microsoft.com/office/drawing/2014/main" id="{B154EA5B-CCD0-4F7F-AEB2-635D3E7A4D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11680" y="1737360"/>
            <a:ext cx="8229600" cy="45259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Hematogenní metastazování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do </a:t>
            </a:r>
            <a:r>
              <a:rPr lang="cs-CZ" altLang="cs-CZ" sz="2400" dirty="0" err="1"/>
              <a:t>stromálních</a:t>
            </a:r>
            <a:r>
              <a:rPr lang="cs-CZ" altLang="cs-CZ" sz="2400" dirty="0"/>
              <a:t> cév nádoru nebo do cév v okolí nádoru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typický pro sarkomy, ale i u karcinomů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venózní metastazování (typ </a:t>
            </a:r>
            <a:r>
              <a:rPr lang="cs-CZ" altLang="cs-CZ" sz="2400" dirty="0" err="1"/>
              <a:t>vena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cava</a:t>
            </a:r>
            <a:r>
              <a:rPr lang="cs-CZ" altLang="cs-CZ" sz="2400" dirty="0"/>
              <a:t> do plic; typ </a:t>
            </a:r>
            <a:r>
              <a:rPr lang="cs-CZ" altLang="cs-CZ" sz="2400" dirty="0" err="1"/>
              <a:t>vena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portae</a:t>
            </a:r>
            <a:r>
              <a:rPr lang="cs-CZ" altLang="cs-CZ" sz="2400" dirty="0"/>
              <a:t> do jater)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arteriální metastazování (při průchodu nádorových buněk plicními kapilárami, při plicních A-V zkratech, otevřeném </a:t>
            </a:r>
            <a:r>
              <a:rPr lang="cs-CZ" altLang="cs-CZ" sz="2400" dirty="0" err="1"/>
              <a:t>foramen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ovale</a:t>
            </a:r>
            <a:r>
              <a:rPr lang="cs-CZ" altLang="cs-CZ" sz="2400" dirty="0"/>
              <a:t>, vytvořením nádorových embolů ve větvích plicních žil u již vytvořených plicních metastáz)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537106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id="{45933B3F-BC38-45E2-A844-2FF1D5607D6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Metastazování </a:t>
            </a:r>
          </a:p>
        </p:txBody>
      </p:sp>
      <p:sp>
        <p:nvSpPr>
          <p:cNvPr id="256003" name="Rectangle 3">
            <a:extLst>
              <a:ext uri="{FF2B5EF4-FFF2-40B4-BE49-F238E27FC236}">
                <a16:creationId xmlns:a16="http://schemas.microsoft.com/office/drawing/2014/main" id="{C885E460-463D-4C39-A3F7-71B96C8D7F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79" y="1845733"/>
            <a:ext cx="10877469" cy="4593978"/>
          </a:xfrm>
        </p:spPr>
        <p:txBody>
          <a:bodyPr>
            <a:normAutofit fontScale="3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6000" b="1" dirty="0">
                <a:solidFill>
                  <a:schemeClr val="hlink"/>
                </a:solidFill>
              </a:rPr>
              <a:t>Selektivní</a:t>
            </a:r>
            <a:r>
              <a:rPr lang="cs-CZ" altLang="cs-CZ" sz="6000" dirty="0">
                <a:solidFill>
                  <a:schemeClr val="hlink"/>
                </a:solidFill>
              </a:rPr>
              <a:t> </a:t>
            </a:r>
            <a:r>
              <a:rPr lang="cs-CZ" altLang="cs-CZ" sz="4900" dirty="0"/>
              <a:t>(nejčastější metastazování tumoru do určité vhodné tkáně či místa)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4900" dirty="0"/>
              <a:t> </a:t>
            </a:r>
            <a:r>
              <a:rPr lang="cs-CZ" altLang="cs-CZ" sz="4900" dirty="0" err="1"/>
              <a:t>arcinom</a:t>
            </a:r>
            <a:r>
              <a:rPr lang="cs-CZ" altLang="cs-CZ" sz="4900" dirty="0"/>
              <a:t> prostaty do kostí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4900" dirty="0"/>
              <a:t> bronchogenní karcinom do nadledvin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4900" dirty="0"/>
              <a:t> neuroblastom do jater a kostí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33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6000" b="1" dirty="0">
                <a:solidFill>
                  <a:schemeClr val="hlink"/>
                </a:solidFill>
              </a:rPr>
              <a:t>Systémové </a:t>
            </a:r>
            <a:r>
              <a:rPr lang="cs-CZ" altLang="cs-CZ" sz="4900" dirty="0"/>
              <a:t>(výhradní metastazování do jednoho systému)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4900" dirty="0"/>
              <a:t>četné kostní nádory (</a:t>
            </a:r>
            <a:r>
              <a:rPr lang="cs-CZ" altLang="cs-CZ" sz="4900" dirty="0" err="1"/>
              <a:t>Ewingův</a:t>
            </a:r>
            <a:r>
              <a:rPr lang="cs-CZ" altLang="cs-CZ" sz="4900" dirty="0"/>
              <a:t> sarkom), gliové nádory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33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6000" b="1" dirty="0" err="1">
                <a:solidFill>
                  <a:schemeClr val="hlink"/>
                </a:solidFill>
              </a:rPr>
              <a:t>Histohomologní</a:t>
            </a:r>
            <a:endParaRPr lang="cs-CZ" altLang="cs-CZ" sz="6000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4900" dirty="0"/>
              <a:t>do struktur jako byla výchozí tkáň (maligní lymfomy do lymfatických uzlin)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33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6000" b="1" dirty="0">
                <a:solidFill>
                  <a:schemeClr val="hlink"/>
                </a:solidFill>
              </a:rPr>
              <a:t>Solitární metastáza </a:t>
            </a:r>
            <a:r>
              <a:rPr lang="cs-CZ" altLang="cs-CZ" sz="4800" dirty="0"/>
              <a:t>(chirurgicky odstranitelná)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3300" dirty="0"/>
          </a:p>
          <a:p>
            <a:pPr>
              <a:lnSpc>
                <a:spcPct val="80000"/>
              </a:lnSpc>
              <a:defRPr/>
            </a:pPr>
            <a:r>
              <a:rPr lang="cs-CZ" altLang="cs-CZ" sz="6200" b="1" dirty="0">
                <a:solidFill>
                  <a:schemeClr val="hlink"/>
                </a:solidFill>
              </a:rPr>
              <a:t>Pozdní metastáza</a:t>
            </a:r>
            <a:r>
              <a:rPr lang="cs-CZ" altLang="cs-CZ" sz="3300" b="1" dirty="0">
                <a:solidFill>
                  <a:schemeClr val="hlink"/>
                </a:solidFill>
              </a:rPr>
              <a:t> </a:t>
            </a:r>
            <a:r>
              <a:rPr lang="cs-CZ" altLang="cs-CZ" sz="4800" dirty="0"/>
              <a:t>(maligní melanom, karcinom z renálních buněk 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849241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4C4622-BBFF-49DE-A072-B12CC8C68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 err="1">
                <a:solidFill>
                  <a:schemeClr val="tx1"/>
                </a:solidFill>
              </a:rPr>
              <a:t>Paraneoplastické</a:t>
            </a:r>
            <a:r>
              <a:rPr lang="cs-CZ" b="1" dirty="0">
                <a:solidFill>
                  <a:schemeClr val="tx1"/>
                </a:solidFill>
              </a:rPr>
              <a:t> projevy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F2D2D3-47E5-442B-8A9C-F5156112F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cs-CZ" b="1" dirty="0">
              <a:solidFill>
                <a:srgbClr val="FFC000"/>
              </a:solidFill>
            </a:endParaRPr>
          </a:p>
          <a:p>
            <a:pPr>
              <a:defRPr/>
            </a:pPr>
            <a:r>
              <a:rPr lang="cs-CZ" sz="3200" b="1" dirty="0">
                <a:solidFill>
                  <a:schemeClr val="tx1"/>
                </a:solidFill>
              </a:rPr>
              <a:t>Lokální projevy nádorového růstu </a:t>
            </a:r>
          </a:p>
          <a:p>
            <a:pPr>
              <a:defRPr/>
            </a:pPr>
            <a:endParaRPr lang="cs-CZ" sz="32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3200" b="1" dirty="0">
                <a:solidFill>
                  <a:schemeClr val="tx1"/>
                </a:solidFill>
              </a:rPr>
              <a:t>+</a:t>
            </a:r>
            <a:r>
              <a:rPr lang="cs-CZ" sz="3200" b="1" dirty="0" err="1">
                <a:solidFill>
                  <a:schemeClr val="tx1"/>
                </a:solidFill>
              </a:rPr>
              <a:t>paraneoplastické</a:t>
            </a:r>
            <a:r>
              <a:rPr lang="cs-CZ" sz="3200" b="1" dirty="0">
                <a:solidFill>
                  <a:schemeClr val="tx1"/>
                </a:solidFill>
              </a:rPr>
              <a:t> projevy nádorů  </a:t>
            </a:r>
          </a:p>
          <a:p>
            <a:pPr marL="0" indent="0">
              <a:buNone/>
              <a:defRPr/>
            </a:pPr>
            <a:r>
              <a:rPr lang="cs-CZ" sz="2800" dirty="0"/>
              <a:t>(=znaky a symptomy projevující se ve vztahu k primárnímu nádoru či jeho </a:t>
            </a:r>
            <a:r>
              <a:rPr lang="cs-CZ" sz="2800" dirty="0" err="1"/>
              <a:t>metastazám</a:t>
            </a:r>
            <a:r>
              <a:rPr lang="cs-CZ" sz="2800" dirty="0"/>
              <a:t>)</a:t>
            </a:r>
          </a:p>
          <a:p>
            <a:pPr>
              <a:defRPr/>
            </a:pPr>
            <a:endParaRPr lang="cs-CZ" dirty="0"/>
          </a:p>
          <a:p>
            <a:pPr marL="0" indent="0">
              <a:buNone/>
              <a:defRPr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2875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23E469-F8AD-4CF8-A411-87CADD4A4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177" y="481694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400" b="1" dirty="0">
                <a:solidFill>
                  <a:schemeClr val="tx1"/>
                </a:solidFill>
              </a:rPr>
              <a:t>Příčiny </a:t>
            </a:r>
            <a:r>
              <a:rPr lang="cs-CZ" sz="4400" b="1" dirty="0" err="1">
                <a:solidFill>
                  <a:schemeClr val="tx1"/>
                </a:solidFill>
              </a:rPr>
              <a:t>paraneoplastických</a:t>
            </a:r>
            <a:r>
              <a:rPr lang="cs-CZ" sz="4400" b="1" dirty="0">
                <a:solidFill>
                  <a:schemeClr val="tx1"/>
                </a:solidFill>
              </a:rPr>
              <a:t> syndromů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0A426D1-440D-4266-A1A9-59912E4E1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390" y="1902279"/>
            <a:ext cx="8893175" cy="4525963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cs-CZ" sz="2600" dirty="0" err="1"/>
              <a:t>Vasoaktivní</a:t>
            </a:r>
            <a:r>
              <a:rPr lang="cs-CZ" sz="2600" dirty="0"/>
              <a:t> látky produkované nádorovými buňkami (např. serotonin, histamin, katecholaminy, prostaglandiny,…)</a:t>
            </a:r>
          </a:p>
          <a:p>
            <a:pPr>
              <a:defRPr/>
            </a:pPr>
            <a:endParaRPr lang="cs-CZ" sz="2600" dirty="0"/>
          </a:p>
          <a:p>
            <a:pPr>
              <a:defRPr/>
            </a:pPr>
            <a:r>
              <a:rPr lang="cs-CZ" sz="2600" dirty="0"/>
              <a:t>Ektopická hormonální produkce nádorovými buňkami (ACTH v malobuněčném karcinomu plic – </a:t>
            </a:r>
            <a:r>
              <a:rPr lang="cs-CZ" sz="2600" dirty="0" err="1"/>
              <a:t>paraneoplastický</a:t>
            </a:r>
            <a:r>
              <a:rPr lang="cs-CZ" sz="2600" dirty="0"/>
              <a:t> </a:t>
            </a:r>
            <a:r>
              <a:rPr lang="cs-CZ" sz="2600" dirty="0" err="1"/>
              <a:t>Cushingův</a:t>
            </a:r>
            <a:r>
              <a:rPr lang="cs-CZ" sz="2600" dirty="0"/>
              <a:t> syndrom)</a:t>
            </a:r>
          </a:p>
          <a:p>
            <a:pPr>
              <a:defRPr/>
            </a:pPr>
            <a:endParaRPr lang="cs-CZ" sz="2600" dirty="0"/>
          </a:p>
          <a:p>
            <a:pPr>
              <a:defRPr/>
            </a:pPr>
            <a:r>
              <a:rPr lang="cs-CZ" sz="2600" dirty="0" err="1"/>
              <a:t>Osteolytické</a:t>
            </a:r>
            <a:r>
              <a:rPr lang="cs-CZ" sz="2600" dirty="0"/>
              <a:t> kostní metastázy způsobující </a:t>
            </a:r>
            <a:r>
              <a:rPr lang="cs-CZ" sz="2600" dirty="0" err="1"/>
              <a:t>hyperkalcémii</a:t>
            </a:r>
            <a:endParaRPr lang="cs-CZ" sz="2600" dirty="0"/>
          </a:p>
          <a:p>
            <a:pPr>
              <a:defRPr/>
            </a:pPr>
            <a:endParaRPr lang="cs-CZ" sz="2600" dirty="0"/>
          </a:p>
          <a:p>
            <a:pPr>
              <a:defRPr/>
            </a:pPr>
            <a:r>
              <a:rPr lang="cs-CZ" sz="2600" dirty="0"/>
              <a:t>Neidentifikované biologicky aktivní </a:t>
            </a:r>
            <a:r>
              <a:rPr lang="cs-CZ" sz="2600" dirty="0" err="1"/>
              <a:t>působky</a:t>
            </a:r>
            <a:r>
              <a:rPr lang="cs-CZ" sz="2600" dirty="0"/>
              <a:t> nádorových buněk nebo cirkulující imunokomplexy (vaskulitidy, nefritidy,…)</a:t>
            </a:r>
          </a:p>
          <a:p>
            <a:pPr>
              <a:defRPr/>
            </a:pPr>
            <a:endParaRPr lang="cs-CZ" sz="2600" dirty="0"/>
          </a:p>
          <a:p>
            <a:pPr>
              <a:defRPr/>
            </a:pPr>
            <a:r>
              <a:rPr lang="cs-CZ" sz="2600" dirty="0"/>
              <a:t>Produkce autoprotilátek nádorovými buňkami (</a:t>
            </a:r>
            <a:r>
              <a:rPr lang="cs-CZ" sz="2600" dirty="0" err="1"/>
              <a:t>paraneoplastická</a:t>
            </a:r>
            <a:r>
              <a:rPr lang="cs-CZ" sz="2600" dirty="0"/>
              <a:t> </a:t>
            </a:r>
            <a:r>
              <a:rPr lang="cs-CZ" sz="2600" dirty="0" err="1"/>
              <a:t>polymyositida</a:t>
            </a:r>
            <a:r>
              <a:rPr lang="cs-CZ" sz="2600" dirty="0"/>
              <a:t>, myastenické syndromy, </a:t>
            </a:r>
            <a:r>
              <a:rPr lang="cs-CZ" sz="2600" dirty="0" err="1"/>
              <a:t>sclerodermie</a:t>
            </a:r>
            <a:r>
              <a:rPr lang="cs-CZ" sz="2600" dirty="0"/>
              <a:t>,…) </a:t>
            </a:r>
          </a:p>
          <a:p>
            <a:pPr marL="0" indent="0">
              <a:buNone/>
              <a:defRPr/>
            </a:pPr>
            <a:endParaRPr lang="cs-CZ" sz="2600" dirty="0"/>
          </a:p>
          <a:p>
            <a:pPr marL="0" indent="0">
              <a:buNone/>
              <a:defRPr/>
            </a:pPr>
            <a:r>
              <a:rPr lang="cs-CZ" sz="2600" dirty="0"/>
              <a:t>* muskuloskeletální, neurologické a kožní projevy časté v rámci </a:t>
            </a:r>
            <a:r>
              <a:rPr lang="cs-CZ" sz="2600" dirty="0" err="1"/>
              <a:t>paraneoplastických</a:t>
            </a:r>
            <a:r>
              <a:rPr lang="cs-CZ" sz="2600" dirty="0"/>
              <a:t> syndromů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35403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C61F96-2EA4-47F5-877F-735E5C5BF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Terapie nádorových onemocnění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50AC1CC-86FE-4D43-88C3-BCD728995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viz prezentace z praktických cvičení</a:t>
            </a:r>
          </a:p>
        </p:txBody>
      </p:sp>
    </p:spTree>
    <p:extLst>
      <p:ext uri="{BB962C8B-B14F-4D97-AF65-F5344CB8AC3E}">
        <p14:creationId xmlns:p14="http://schemas.microsoft.com/office/powerpoint/2010/main" val="23995762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82AAFB-4269-4D2B-B247-1FA015D85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Nepravé nádory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672AAB-8F53-426D-BCBB-1AC384E05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 viz prezentace z praktických cvičení</a:t>
            </a:r>
          </a:p>
        </p:txBody>
      </p:sp>
    </p:spTree>
    <p:extLst>
      <p:ext uri="{BB962C8B-B14F-4D97-AF65-F5344CB8AC3E}">
        <p14:creationId xmlns:p14="http://schemas.microsoft.com/office/powerpoint/2010/main" val="26879839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A5A550-F955-4587-8DCA-3779754A4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Typing</a:t>
            </a:r>
            <a:r>
              <a:rPr lang="cs-CZ" b="1" dirty="0"/>
              <a:t> a </a:t>
            </a:r>
            <a:r>
              <a:rPr lang="cs-CZ" b="1" dirty="0" err="1"/>
              <a:t>staging</a:t>
            </a:r>
            <a:r>
              <a:rPr lang="cs-CZ" b="1" dirty="0"/>
              <a:t> nádorových onemocnění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57D70A-881F-4180-A0F6-FE92E4DC5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viz prezentace z praktických cvičení</a:t>
            </a:r>
          </a:p>
        </p:txBody>
      </p:sp>
    </p:spTree>
    <p:extLst>
      <p:ext uri="{BB962C8B-B14F-4D97-AF65-F5344CB8AC3E}">
        <p14:creationId xmlns:p14="http://schemas.microsoft.com/office/powerpoint/2010/main" val="4585146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D4B7A-B567-435B-A20D-4D34FCB5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F25419-EE1A-4895-8FCD-808DA3068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                                                                                     </a:t>
            </a:r>
            <a:r>
              <a:rPr lang="cs-CZ" sz="4400" i="1" dirty="0"/>
              <a:t>Děkuji za pozornost….</a:t>
            </a:r>
          </a:p>
        </p:txBody>
      </p:sp>
    </p:spTree>
    <p:extLst>
      <p:ext uri="{BB962C8B-B14F-4D97-AF65-F5344CB8AC3E}">
        <p14:creationId xmlns:p14="http://schemas.microsoft.com/office/powerpoint/2010/main" val="3514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>
            <a:extLst>
              <a:ext uri="{FF2B5EF4-FFF2-40B4-BE49-F238E27FC236}">
                <a16:creationId xmlns:a16="http://schemas.microsoft.com/office/drawing/2014/main" id="{5C809DB3-C389-4681-8054-F34917A6707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b="1" dirty="0">
                <a:solidFill>
                  <a:schemeClr val="tx1"/>
                </a:solidFill>
              </a:rPr>
              <a:t>Onkogeneze/karcinogeneze </a:t>
            </a:r>
            <a:br>
              <a:rPr lang="cs-CZ" altLang="cs-CZ" sz="4000" b="1" dirty="0">
                <a:solidFill>
                  <a:schemeClr val="tx1"/>
                </a:solidFill>
              </a:rPr>
            </a:br>
            <a:r>
              <a:rPr lang="cs-CZ" altLang="cs-CZ" sz="3200" b="1" dirty="0">
                <a:solidFill>
                  <a:schemeClr val="tx1"/>
                </a:solidFill>
              </a:rPr>
              <a:t>Molekulární podstata vzniku nádoru</a:t>
            </a:r>
          </a:p>
        </p:txBody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71E14E95-CB69-4F37-A467-C9FB5CAF09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 Onkogeneze je mnohostupňovým procesem na úrovní fenotypické i genotypické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cs-CZ" altLang="cs-CZ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 Neletální genetické poškození (nebo mutace)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faktory prostředí (chemické látky zevního prostředí, radiace, viry, hormonální faktory,…)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vnitřní faktory (působení toxických radikálů na DNA, ztráta schopnosti DNA reparace, nestabilita genomu, chromosomální přestavby…)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mutace v zárodečné linii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16300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>
            <a:extLst>
              <a:ext uri="{FF2B5EF4-FFF2-40B4-BE49-F238E27FC236}">
                <a16:creationId xmlns:a16="http://schemas.microsoft.com/office/drawing/2014/main" id="{4AEEA07B-B084-4FFB-9551-5A001EE7381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80952" y="0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Cílové geny genetického poškození</a:t>
            </a:r>
          </a:p>
        </p:txBody>
      </p:sp>
      <p:sp>
        <p:nvSpPr>
          <p:cNvPr id="363523" name="Rectangle 3">
            <a:extLst>
              <a:ext uri="{FF2B5EF4-FFF2-40B4-BE49-F238E27FC236}">
                <a16:creationId xmlns:a16="http://schemas.microsoft.com/office/drawing/2014/main" id="{5423D528-8838-4680-BF7C-30AB920E19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34243" y="1910444"/>
            <a:ext cx="86868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800" b="1" dirty="0">
                <a:solidFill>
                  <a:schemeClr val="accent2"/>
                </a:solidFill>
              </a:rPr>
              <a:t> </a:t>
            </a:r>
            <a:r>
              <a:rPr lang="cs-CZ" altLang="cs-CZ" sz="2800" b="1" dirty="0" err="1">
                <a:solidFill>
                  <a:schemeClr val="accent2"/>
                </a:solidFill>
              </a:rPr>
              <a:t>Protoonkogeny</a:t>
            </a:r>
            <a:r>
              <a:rPr lang="cs-CZ" altLang="cs-CZ" sz="2800" dirty="0"/>
              <a:t> (dominantní; podpora proliferace buněk)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800" b="1" dirty="0">
                <a:solidFill>
                  <a:schemeClr val="accent2"/>
                </a:solidFill>
              </a:rPr>
              <a:t> Tumor supresorové geny</a:t>
            </a:r>
            <a:r>
              <a:rPr lang="cs-CZ" altLang="cs-CZ" sz="2800" dirty="0">
                <a:solidFill>
                  <a:schemeClr val="accent2"/>
                </a:solidFill>
              </a:rPr>
              <a:t> </a:t>
            </a:r>
            <a:r>
              <a:rPr lang="cs-CZ" altLang="cs-CZ" sz="2800" dirty="0"/>
              <a:t>(recesivní; inhibice růstu)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800" b="1" dirty="0"/>
              <a:t> </a:t>
            </a:r>
            <a:r>
              <a:rPr lang="cs-CZ" altLang="cs-CZ" sz="2400" b="1" dirty="0"/>
              <a:t>Strážci genomu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gatekeepers</a:t>
            </a:r>
            <a:r>
              <a:rPr lang="cs-CZ" altLang="cs-CZ" sz="2400" dirty="0"/>
              <a:t>: </a:t>
            </a:r>
            <a:r>
              <a:rPr lang="cs-CZ" altLang="cs-CZ" sz="2400" i="1" dirty="0"/>
              <a:t>p53, RB</a:t>
            </a:r>
            <a:r>
              <a:rPr lang="cs-CZ" altLang="cs-CZ" sz="2400" dirty="0"/>
              <a:t>)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400" b="1" dirty="0"/>
              <a:t> Dozorčí geny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caretakers</a:t>
            </a:r>
            <a:r>
              <a:rPr lang="cs-CZ" altLang="cs-CZ" sz="2400" dirty="0"/>
              <a:t>: udržení integrity genomu a reparace DNA)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800" b="1" dirty="0">
                <a:solidFill>
                  <a:schemeClr val="accent2"/>
                </a:solidFill>
              </a:rPr>
              <a:t> Geny </a:t>
            </a:r>
            <a:r>
              <a:rPr lang="cs-CZ" altLang="cs-CZ" sz="2800" b="1">
                <a:solidFill>
                  <a:schemeClr val="accent2"/>
                </a:solidFill>
              </a:rPr>
              <a:t>regulující apoptózu</a:t>
            </a:r>
            <a:endParaRPr lang="cs-CZ" altLang="cs-CZ" sz="2800" b="1" dirty="0">
              <a:solidFill>
                <a:schemeClr val="accent2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800" b="1" dirty="0">
                <a:solidFill>
                  <a:schemeClr val="accent2"/>
                </a:solidFill>
              </a:rPr>
              <a:t> Geny řídící reparaci DNA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800" b="1" dirty="0">
                <a:solidFill>
                  <a:schemeClr val="accent2"/>
                </a:solidFill>
              </a:rPr>
              <a:t> Onkogenní </a:t>
            </a:r>
            <a:r>
              <a:rPr lang="cs-CZ" altLang="cs-CZ" sz="2800" b="1" dirty="0" err="1">
                <a:solidFill>
                  <a:schemeClr val="accent2"/>
                </a:solidFill>
              </a:rPr>
              <a:t>mikroRNA</a:t>
            </a:r>
            <a:endParaRPr lang="cs-CZ" altLang="cs-CZ" sz="2800" b="1" dirty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endParaRPr lang="cs-CZ" altLang="cs-CZ" sz="28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09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6" descr="onkol">
            <a:extLst>
              <a:ext uri="{FF2B5EF4-FFF2-40B4-BE49-F238E27FC236}">
                <a16:creationId xmlns:a16="http://schemas.microsoft.com/office/drawing/2014/main" id="{86EA2477-46EF-40AF-9BB6-74D08FE1E7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5625" y="1325391"/>
            <a:ext cx="4679950" cy="540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C015BB2-DA0F-4ACB-B1DF-EE2CDDD6F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5789" y="1280941"/>
            <a:ext cx="4608512" cy="544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99CA4881-6BB7-40F1-B33D-9790409EA305}"/>
              </a:ext>
            </a:extLst>
          </p:cNvPr>
          <p:cNvCxnSpPr/>
          <p:nvPr/>
        </p:nvCxnSpPr>
        <p:spPr>
          <a:xfrm flipV="1">
            <a:off x="5525575" y="2509736"/>
            <a:ext cx="0" cy="6712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4916F5FA-AC55-43A9-AFE5-6694E243779D}"/>
              </a:ext>
            </a:extLst>
          </p:cNvPr>
          <p:cNvCxnSpPr/>
          <p:nvPr/>
        </p:nvCxnSpPr>
        <p:spPr>
          <a:xfrm flipV="1">
            <a:off x="845625" y="1325391"/>
            <a:ext cx="0" cy="7757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F2FC3808-D58E-4EFD-BA44-B75D82211009}"/>
              </a:ext>
            </a:extLst>
          </p:cNvPr>
          <p:cNvSpPr txBox="1"/>
          <p:nvPr/>
        </p:nvSpPr>
        <p:spPr>
          <a:xfrm>
            <a:off x="1369936" y="593386"/>
            <a:ext cx="363132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/>
              <a:t>Molekulární základ nádoru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A3BE872-6F50-4C30-977D-55C43F472EA0}"/>
              </a:ext>
            </a:extLst>
          </p:cNvPr>
          <p:cNvSpPr txBox="1"/>
          <p:nvPr/>
        </p:nvSpPr>
        <p:spPr>
          <a:xfrm>
            <a:off x="7682142" y="593385"/>
            <a:ext cx="193580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/>
              <a:t>Role TSG p53</a:t>
            </a:r>
          </a:p>
        </p:txBody>
      </p:sp>
    </p:spTree>
    <p:extLst>
      <p:ext uri="{BB962C8B-B14F-4D97-AF65-F5344CB8AC3E}">
        <p14:creationId xmlns:p14="http://schemas.microsoft.com/office/powerpoint/2010/main" val="146328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>
            <a:extLst>
              <a:ext uri="{FF2B5EF4-FFF2-40B4-BE49-F238E27FC236}">
                <a16:creationId xmlns:a16="http://schemas.microsoft.com/office/drawing/2014/main" id="{F22B0920-91CF-4F15-BFB6-B1A0343C106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504545" y="-291830"/>
            <a:ext cx="9837906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Dědičná onemocnění/syndromy spojené se zvýšeným rizikem nádorů</a:t>
            </a:r>
          </a:p>
        </p:txBody>
      </p:sp>
      <p:sp>
        <p:nvSpPr>
          <p:cNvPr id="265219" name="Rectangle 3">
            <a:extLst>
              <a:ext uri="{FF2B5EF4-FFF2-40B4-BE49-F238E27FC236}">
                <a16:creationId xmlns:a16="http://schemas.microsoft.com/office/drawing/2014/main" id="{1F1627AE-1E9E-40F2-BF97-CCF693C683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61744" y="1215957"/>
            <a:ext cx="8651132" cy="5301574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600" b="1" dirty="0">
                <a:solidFill>
                  <a:schemeClr val="tx1"/>
                </a:solidFill>
              </a:rPr>
              <a:t>AD dědičné syndromy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/>
              <a:t>(alterované </a:t>
            </a:r>
            <a:r>
              <a:rPr lang="cs-CZ" altLang="cs-CZ" sz="1800" dirty="0" err="1"/>
              <a:t>antionkogeny</a:t>
            </a:r>
            <a:r>
              <a:rPr lang="cs-CZ" altLang="cs-CZ" sz="1800" dirty="0"/>
              <a:t>, tumor supresorové geny, </a:t>
            </a:r>
            <a:r>
              <a:rPr lang="cs-CZ" altLang="cs-CZ" sz="1800" dirty="0" err="1"/>
              <a:t>mismatch</a:t>
            </a:r>
            <a:r>
              <a:rPr lang="cs-CZ" altLang="cs-CZ" sz="1800" dirty="0"/>
              <a:t> </a:t>
            </a:r>
            <a:r>
              <a:rPr lang="cs-CZ" altLang="cs-CZ" sz="1800" dirty="0" err="1"/>
              <a:t>repair</a:t>
            </a:r>
            <a:r>
              <a:rPr lang="cs-CZ" altLang="cs-CZ" sz="1800" dirty="0"/>
              <a:t> geny; vrozená mutace v 1 alele TSG; 2. zásah v somatické buňce)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RB </a:t>
            </a:r>
            <a:r>
              <a:rPr lang="cs-CZ" altLang="cs-CZ" sz="1800" dirty="0"/>
              <a:t>(retinoblastom)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p53 </a:t>
            </a:r>
            <a:r>
              <a:rPr lang="cs-CZ" altLang="cs-CZ" sz="1800" dirty="0"/>
              <a:t>(různé tumory – syndrom </a:t>
            </a:r>
            <a:r>
              <a:rPr lang="cs-CZ" altLang="cs-CZ" sz="1800" dirty="0" err="1"/>
              <a:t>Li-Fraumeni</a:t>
            </a:r>
            <a:r>
              <a:rPr lang="cs-CZ" altLang="cs-CZ" sz="1800" dirty="0"/>
              <a:t>)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p16 </a:t>
            </a:r>
            <a:r>
              <a:rPr lang="cs-CZ" altLang="cs-CZ" sz="1800" dirty="0"/>
              <a:t>(melanom)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APC </a:t>
            </a:r>
            <a:r>
              <a:rPr lang="cs-CZ" altLang="cs-CZ" sz="1800" dirty="0"/>
              <a:t>(</a:t>
            </a:r>
            <a:r>
              <a:rPr lang="cs-CZ" altLang="cs-CZ" sz="1800" dirty="0" err="1"/>
              <a:t>familiální</a:t>
            </a:r>
            <a:r>
              <a:rPr lang="cs-CZ" altLang="cs-CZ" sz="1800" dirty="0"/>
              <a:t> adenomatózní </a:t>
            </a:r>
            <a:r>
              <a:rPr lang="cs-CZ" altLang="cs-CZ" sz="1800" dirty="0" err="1"/>
              <a:t>polypóza</a:t>
            </a:r>
            <a:r>
              <a:rPr lang="cs-CZ" altLang="cs-CZ" sz="1800" dirty="0"/>
              <a:t>/kolorektální karcinom)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NF1/NF2 </a:t>
            </a:r>
            <a:r>
              <a:rPr lang="cs-CZ" altLang="cs-CZ" sz="1800" dirty="0"/>
              <a:t>(</a:t>
            </a:r>
            <a:r>
              <a:rPr lang="cs-CZ" altLang="cs-CZ" sz="1800" dirty="0" err="1"/>
              <a:t>neurofibromatóza</a:t>
            </a:r>
            <a:r>
              <a:rPr lang="cs-CZ" altLang="cs-CZ" sz="1800" dirty="0"/>
              <a:t> 1a 2)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BRCA1/BRCA2 </a:t>
            </a:r>
            <a:r>
              <a:rPr lang="cs-CZ" altLang="cs-CZ" sz="1800" dirty="0"/>
              <a:t>(karcinom prsu a ovaria)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MEN1/RET </a:t>
            </a:r>
            <a:r>
              <a:rPr lang="cs-CZ" altLang="cs-CZ" sz="1800" dirty="0"/>
              <a:t>(syndrom mnohočetné endokrinní </a:t>
            </a:r>
            <a:r>
              <a:rPr lang="cs-CZ" altLang="cs-CZ" sz="1800" dirty="0" err="1"/>
              <a:t>neoplazie</a:t>
            </a:r>
            <a:r>
              <a:rPr lang="cs-CZ" altLang="cs-CZ" sz="1800" dirty="0"/>
              <a:t> 1 (</a:t>
            </a:r>
            <a:r>
              <a:rPr lang="cs-CZ" altLang="cs-CZ" sz="1800" dirty="0" err="1"/>
              <a:t>paratyreoidea</a:t>
            </a:r>
            <a:r>
              <a:rPr lang="cs-CZ" altLang="cs-CZ" sz="1800" dirty="0"/>
              <a:t>, pankreas, hypofýza) a MEN2 (medulární ca </a:t>
            </a:r>
            <a:r>
              <a:rPr lang="cs-CZ" altLang="cs-CZ" sz="1800" dirty="0" err="1"/>
              <a:t>št</a:t>
            </a:r>
            <a:r>
              <a:rPr lang="cs-CZ" altLang="cs-CZ" sz="1800" dirty="0"/>
              <a:t>. žlázy, </a:t>
            </a:r>
            <a:r>
              <a:rPr lang="cs-CZ" altLang="cs-CZ" sz="1800" dirty="0" err="1"/>
              <a:t>feochromocytom</a:t>
            </a:r>
            <a:r>
              <a:rPr lang="cs-CZ" altLang="cs-CZ" sz="1800" dirty="0"/>
              <a:t>,… 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MSH2, MLH1, MSH6</a:t>
            </a:r>
            <a:r>
              <a:rPr lang="cs-CZ" altLang="cs-CZ" sz="1800" dirty="0"/>
              <a:t> (Lynchův syndrom/hereditární </a:t>
            </a:r>
            <a:r>
              <a:rPr lang="cs-CZ" altLang="cs-CZ" sz="1800" dirty="0" err="1"/>
              <a:t>nepolypózní</a:t>
            </a:r>
            <a:r>
              <a:rPr lang="cs-CZ" altLang="cs-CZ" sz="1800" dirty="0"/>
              <a:t> karcinom tlustého střeva)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DPC4/SMAD4</a:t>
            </a:r>
            <a:r>
              <a:rPr lang="cs-CZ" altLang="cs-CZ" sz="1800" dirty="0"/>
              <a:t> (juvenilní </a:t>
            </a:r>
            <a:r>
              <a:rPr lang="cs-CZ" altLang="cs-CZ" sz="1800" dirty="0" err="1"/>
              <a:t>polypóza</a:t>
            </a:r>
            <a:r>
              <a:rPr lang="cs-CZ" altLang="cs-CZ" sz="1800" dirty="0"/>
              <a:t> střeva/kolorektální karcinom, karcinom endometria)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LKB/STK11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Peutz-Jeghersův</a:t>
            </a:r>
            <a:r>
              <a:rPr lang="cs-CZ" altLang="cs-CZ" sz="1800" dirty="0"/>
              <a:t> syndrom/ca žaludku a střev)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VHL</a:t>
            </a:r>
            <a:r>
              <a:rPr lang="cs-CZ" altLang="cs-CZ" sz="1800" dirty="0"/>
              <a:t> (von </a:t>
            </a:r>
            <a:r>
              <a:rPr lang="cs-CZ" altLang="cs-CZ" sz="1800" dirty="0" err="1"/>
              <a:t>Hippel</a:t>
            </a:r>
            <a:r>
              <a:rPr lang="cs-CZ" altLang="cs-CZ" sz="1800" dirty="0"/>
              <a:t> </a:t>
            </a:r>
            <a:r>
              <a:rPr lang="cs-CZ" altLang="cs-CZ" sz="1800" dirty="0" err="1"/>
              <a:t>Lindau</a:t>
            </a:r>
            <a:r>
              <a:rPr lang="cs-CZ" altLang="cs-CZ" sz="1800" dirty="0"/>
              <a:t>/ca ledvin)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9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900" b="1" dirty="0">
                <a:solidFill>
                  <a:schemeClr val="tx1"/>
                </a:solidFill>
              </a:rPr>
              <a:t>Familiárně se vyskytující karcinomy </a:t>
            </a:r>
            <a:r>
              <a:rPr lang="cs-CZ" altLang="cs-CZ" sz="1800" dirty="0"/>
              <a:t>(karcinomy prsu, ovaria a pankreatu)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900" b="1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900" b="1" dirty="0">
                <a:solidFill>
                  <a:schemeClr val="tx1"/>
                </a:solidFill>
              </a:rPr>
              <a:t>AR dědičné syndromy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/>
              <a:t>(defektní DNA reparace, DNA instabilita; př. </a:t>
            </a:r>
            <a:r>
              <a:rPr lang="cs-CZ" altLang="cs-CZ" sz="1800" dirty="0" err="1"/>
              <a:t>Fanconiho</a:t>
            </a:r>
            <a:r>
              <a:rPr lang="cs-CZ" altLang="cs-CZ" sz="1800" dirty="0"/>
              <a:t> anémie, </a:t>
            </a:r>
            <a:r>
              <a:rPr lang="cs-CZ" altLang="cs-CZ" sz="1800" dirty="0" err="1"/>
              <a:t>xeroderma</a:t>
            </a:r>
            <a:r>
              <a:rPr lang="cs-CZ" altLang="cs-CZ" sz="1800" dirty="0"/>
              <a:t> </a:t>
            </a:r>
            <a:r>
              <a:rPr lang="cs-CZ" altLang="cs-CZ" sz="1800" dirty="0" err="1"/>
              <a:t>pigmentosum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ataxia</a:t>
            </a:r>
            <a:r>
              <a:rPr lang="cs-CZ" altLang="cs-CZ" sz="1800" dirty="0"/>
              <a:t> </a:t>
            </a:r>
            <a:r>
              <a:rPr lang="cs-CZ" altLang="cs-CZ" sz="1800" dirty="0" err="1"/>
              <a:t>teleangiectasia</a:t>
            </a:r>
            <a:r>
              <a:rPr lang="cs-CZ" altLang="cs-CZ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18258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5C6B99B3-C5F3-4576-847F-F29CC1AC36D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Vysvětlení pojmů</a:t>
            </a: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BCC53A44-9BF6-41B2-AA31-5FFC941032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Diferenciace:</a:t>
            </a:r>
            <a:r>
              <a:rPr lang="cs-CZ" altLang="cs-CZ" sz="2400" dirty="0"/>
              <a:t> stupeň podobnosti nádorové a normální buňky původu (morfologicky i funkčně); podmiňuje grade tumoru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Anaplazie:</a:t>
            </a:r>
            <a:r>
              <a:rPr lang="cs-CZ" altLang="cs-CZ" sz="2400" b="1" dirty="0">
                <a:solidFill>
                  <a:srgbClr val="F80012"/>
                </a:solidFill>
              </a:rPr>
              <a:t> </a:t>
            </a:r>
            <a:r>
              <a:rPr lang="cs-CZ" altLang="cs-CZ" sz="2400" dirty="0"/>
              <a:t>ztráta diferenciace</a:t>
            </a:r>
            <a:r>
              <a:rPr lang="cs-CZ" altLang="cs-CZ" sz="2400" b="1" dirty="0">
                <a:solidFill>
                  <a:srgbClr val="F80012"/>
                </a:solidFill>
              </a:rPr>
              <a:t> </a:t>
            </a:r>
          </a:p>
          <a:p>
            <a:pPr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Dysplazie(=</a:t>
            </a:r>
            <a:r>
              <a:rPr lang="cs-CZ" altLang="cs-CZ" sz="2400" b="1" dirty="0" err="1">
                <a:solidFill>
                  <a:schemeClr val="hlink"/>
                </a:solidFill>
              </a:rPr>
              <a:t>intraepiteliální</a:t>
            </a:r>
            <a:r>
              <a:rPr lang="cs-CZ" altLang="cs-CZ" sz="2400" b="1" dirty="0">
                <a:solidFill>
                  <a:schemeClr val="hlink"/>
                </a:solidFill>
              </a:rPr>
              <a:t> </a:t>
            </a:r>
            <a:r>
              <a:rPr lang="cs-CZ" altLang="cs-CZ" sz="2400" b="1" dirty="0" err="1">
                <a:solidFill>
                  <a:schemeClr val="hlink"/>
                </a:solidFill>
              </a:rPr>
              <a:t>neoplazie</a:t>
            </a:r>
            <a:r>
              <a:rPr lang="cs-CZ" altLang="cs-CZ" sz="2400" b="1" dirty="0">
                <a:solidFill>
                  <a:schemeClr val="hlink"/>
                </a:solidFill>
              </a:rPr>
              <a:t> (IN)) :</a:t>
            </a:r>
            <a:r>
              <a:rPr lang="cs-CZ" altLang="cs-CZ" sz="2400" b="1" dirty="0">
                <a:solidFill>
                  <a:srgbClr val="F80012"/>
                </a:solidFill>
              </a:rPr>
              <a:t> </a:t>
            </a:r>
            <a:r>
              <a:rPr lang="cs-CZ" altLang="cs-CZ" sz="2400" dirty="0"/>
              <a:t>ztráta uniformity a architektonického uspořádání epitelových buněk; </a:t>
            </a:r>
            <a:r>
              <a:rPr lang="cs-CZ" altLang="cs-CZ" sz="2400" dirty="0" err="1"/>
              <a:t>low</a:t>
            </a:r>
            <a:r>
              <a:rPr lang="cs-CZ" altLang="cs-CZ" sz="2400" dirty="0"/>
              <a:t> grade → </a:t>
            </a:r>
            <a:r>
              <a:rPr lang="cs-CZ" altLang="cs-CZ" sz="2400" dirty="0" err="1"/>
              <a:t>high</a:t>
            </a:r>
            <a:r>
              <a:rPr lang="cs-CZ" altLang="cs-CZ" sz="2400" dirty="0"/>
              <a:t> grade dysplazie → </a:t>
            </a:r>
            <a:r>
              <a:rPr lang="cs-CZ" altLang="cs-CZ" sz="2400" i="1" dirty="0" err="1"/>
              <a:t>carcinoma</a:t>
            </a:r>
            <a:r>
              <a:rPr lang="cs-CZ" altLang="cs-CZ" sz="2400" i="1" dirty="0"/>
              <a:t> in </a:t>
            </a:r>
            <a:r>
              <a:rPr lang="cs-CZ" altLang="cs-CZ" sz="2400" i="1" dirty="0" err="1"/>
              <a:t>situ</a:t>
            </a:r>
            <a:r>
              <a:rPr lang="cs-CZ" altLang="cs-CZ" sz="2400" dirty="0"/>
              <a:t>  (dysplastické změny postihují celou tloušťku epitelu – </a:t>
            </a:r>
            <a:r>
              <a:rPr lang="cs-CZ" altLang="cs-CZ" sz="2400" dirty="0" err="1"/>
              <a:t>preinvazivní</a:t>
            </a:r>
            <a:r>
              <a:rPr lang="cs-CZ" altLang="cs-CZ" sz="2400" dirty="0"/>
              <a:t> </a:t>
            </a:r>
            <a:r>
              <a:rPr lang="cs-CZ" altLang="cs-CZ" sz="2400" dirty="0" err="1"/>
              <a:t>neoplazie</a:t>
            </a:r>
            <a:r>
              <a:rPr lang="cs-CZ" altLang="cs-CZ" sz="2400" dirty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 err="1">
                <a:solidFill>
                  <a:schemeClr val="hlink"/>
                </a:solidFill>
              </a:rPr>
              <a:t>Pleomorfie</a:t>
            </a:r>
            <a:r>
              <a:rPr lang="cs-CZ" altLang="cs-CZ" sz="2400" b="1" dirty="0">
                <a:solidFill>
                  <a:schemeClr val="hlink"/>
                </a:solidFill>
              </a:rPr>
              <a:t>:</a:t>
            </a:r>
            <a:r>
              <a:rPr lang="cs-CZ" altLang="cs-CZ" sz="2400" b="1" dirty="0">
                <a:solidFill>
                  <a:srgbClr val="F80012"/>
                </a:solidFill>
              </a:rPr>
              <a:t> </a:t>
            </a:r>
            <a:r>
              <a:rPr lang="cs-CZ" altLang="cs-CZ" sz="2400" dirty="0"/>
              <a:t>jaderná i buněčná variabilita tvarová i velikostní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Histogeneze:</a:t>
            </a:r>
            <a:r>
              <a:rPr lang="cs-CZ" altLang="cs-CZ" sz="2400" b="1" dirty="0">
                <a:solidFill>
                  <a:srgbClr val="F80012"/>
                </a:solidFill>
              </a:rPr>
              <a:t> </a:t>
            </a:r>
            <a:r>
              <a:rPr lang="cs-CZ" altLang="cs-CZ" sz="2400" dirty="0"/>
              <a:t>tkáňový původ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Metastáza:</a:t>
            </a:r>
            <a:r>
              <a:rPr lang="cs-CZ" altLang="cs-CZ" sz="2400" b="1" dirty="0">
                <a:solidFill>
                  <a:srgbClr val="F80012"/>
                </a:solidFill>
              </a:rPr>
              <a:t> </a:t>
            </a:r>
            <a:r>
              <a:rPr lang="cs-CZ" altLang="cs-CZ" sz="2400" dirty="0"/>
              <a:t>vytváření nových </a:t>
            </a:r>
            <a:r>
              <a:rPr lang="cs-CZ" altLang="cs-CZ" sz="2400" dirty="0" err="1"/>
              <a:t>dceřinných</a:t>
            </a:r>
            <a:r>
              <a:rPr lang="cs-CZ" altLang="cs-CZ" sz="2400" dirty="0"/>
              <a:t> (sekundárních) nádorových ložisek bez morfologické souvislosti s primárním tumorem</a:t>
            </a:r>
            <a:r>
              <a:rPr lang="cs-CZ" altLang="cs-CZ" sz="2400" b="1" dirty="0">
                <a:solidFill>
                  <a:srgbClr val="F80012"/>
                </a:solidFill>
              </a:rPr>
              <a:t> 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b="1" dirty="0">
              <a:solidFill>
                <a:srgbClr val="F800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396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613" y="1057276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Prekancerózy: </a:t>
            </a:r>
            <a:br>
              <a:rPr lang="cs-CZ" dirty="0" smtClean="0">
                <a:solidFill>
                  <a:schemeClr val="tx1"/>
                </a:solidFill>
                <a:latin typeface="+mn-lt"/>
              </a:rPr>
            </a:br>
            <a:r>
              <a:rPr lang="cs-CZ" altLang="cs-CZ" sz="2400" dirty="0" err="1" smtClean="0">
                <a:solidFill>
                  <a:schemeClr val="tx1"/>
                </a:solidFill>
                <a:latin typeface="+mn-lt"/>
              </a:rPr>
              <a:t>premaligní</a:t>
            </a:r>
            <a:r>
              <a:rPr lang="cs-CZ" altLang="cs-CZ" sz="2400" dirty="0" smtClean="0">
                <a:solidFill>
                  <a:schemeClr val="tx1"/>
                </a:solidFill>
                <a:latin typeface="+mn-lt"/>
              </a:rPr>
              <a:t> léze či tkáňové změny, ve kterých vznikají nádorové procesy statisticky významněji </a:t>
            </a:r>
            <a:r>
              <a:rPr lang="cs-CZ" altLang="cs-CZ" sz="6000" dirty="0">
                <a:solidFill>
                  <a:schemeClr val="tx1"/>
                </a:solidFill>
                <a:latin typeface="+mn-lt"/>
              </a:rPr>
              <a:t/>
            </a:r>
            <a:br>
              <a:rPr lang="cs-CZ" altLang="cs-CZ" sz="6000" dirty="0">
                <a:solidFill>
                  <a:schemeClr val="tx1"/>
                </a:solidFill>
                <a:latin typeface="+mn-lt"/>
              </a:rPr>
            </a:br>
            <a:endParaRPr lang="cs-CZ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9613" y="1359355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endParaRPr lang="cs-CZ" sz="4400" dirty="0">
              <a:solidFill>
                <a:srgbClr val="F80012"/>
              </a:solidFill>
            </a:endParaRPr>
          </a:p>
          <a:p>
            <a:pPr>
              <a:defRPr/>
            </a:pPr>
            <a:r>
              <a:rPr lang="cs-CZ" altLang="cs-CZ" b="1" dirty="0" err="1">
                <a:solidFill>
                  <a:schemeClr val="hlink"/>
                </a:solidFill>
              </a:rPr>
              <a:t>Premaligní</a:t>
            </a:r>
            <a:r>
              <a:rPr lang="cs-CZ" altLang="cs-CZ" b="1" dirty="0">
                <a:solidFill>
                  <a:schemeClr val="hlink"/>
                </a:solidFill>
              </a:rPr>
              <a:t> léze:</a:t>
            </a:r>
          </a:p>
          <a:p>
            <a:pPr>
              <a:buFontTx/>
              <a:buChar char="-"/>
              <a:defRPr/>
            </a:pPr>
            <a:r>
              <a:rPr lang="cs-CZ" altLang="cs-CZ" dirty="0"/>
              <a:t>dysplazie/</a:t>
            </a:r>
            <a:r>
              <a:rPr lang="cs-CZ" altLang="cs-CZ" dirty="0" err="1"/>
              <a:t>intraepitelové</a:t>
            </a:r>
            <a:r>
              <a:rPr lang="cs-CZ" altLang="cs-CZ" dirty="0"/>
              <a:t> </a:t>
            </a:r>
            <a:r>
              <a:rPr lang="cs-CZ" altLang="cs-CZ" dirty="0" err="1"/>
              <a:t>neoplazie</a:t>
            </a:r>
            <a:r>
              <a:rPr lang="cs-CZ" altLang="cs-CZ" dirty="0"/>
              <a:t> </a:t>
            </a:r>
          </a:p>
          <a:p>
            <a:pPr>
              <a:buFontTx/>
              <a:buChar char="-"/>
              <a:defRPr/>
            </a:pPr>
            <a:r>
              <a:rPr lang="cs-CZ" altLang="cs-CZ" i="1" dirty="0"/>
              <a:t>in </a:t>
            </a:r>
            <a:r>
              <a:rPr lang="cs-CZ" altLang="cs-CZ" i="1" dirty="0" err="1"/>
              <a:t>situ</a:t>
            </a:r>
            <a:r>
              <a:rPr lang="cs-CZ" altLang="cs-CZ" i="1" dirty="0"/>
              <a:t> </a:t>
            </a:r>
            <a:r>
              <a:rPr lang="cs-CZ" altLang="cs-CZ" dirty="0" smtClean="0"/>
              <a:t>karcinomy</a:t>
            </a:r>
          </a:p>
          <a:p>
            <a:pPr>
              <a:buFontTx/>
              <a:buChar char="-"/>
              <a:defRPr/>
            </a:pPr>
            <a:endParaRPr lang="cs-CZ" altLang="cs-CZ" dirty="0">
              <a:solidFill>
                <a:schemeClr val="hlink"/>
              </a:solidFill>
            </a:endParaRPr>
          </a:p>
          <a:p>
            <a:pPr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Tkáňové změny a chronické záněty</a:t>
            </a:r>
          </a:p>
          <a:p>
            <a:pPr>
              <a:buFontTx/>
              <a:buChar char="-"/>
              <a:defRPr/>
            </a:pPr>
            <a:r>
              <a:rPr lang="cs-CZ" altLang="cs-CZ" i="1" dirty="0">
                <a:solidFill>
                  <a:schemeClr val="accent1"/>
                </a:solidFill>
              </a:rPr>
              <a:t>synonyma:</a:t>
            </a:r>
            <a:r>
              <a:rPr lang="cs-CZ" altLang="cs-CZ" dirty="0">
                <a:solidFill>
                  <a:schemeClr val="accent1"/>
                </a:solidFill>
              </a:rPr>
              <a:t> prekancerózní podmínky, fakultativní prekancerózy, prekancerózy v širším smyslu </a:t>
            </a:r>
          </a:p>
          <a:p>
            <a:pPr>
              <a:buFontTx/>
              <a:buChar char="-"/>
              <a:defRPr/>
            </a:pPr>
            <a:r>
              <a:rPr lang="cs-CZ" altLang="cs-CZ" dirty="0"/>
              <a:t>nejeví morfologicky žádné znaky nádorové transformace, statisticky k němu však v těchto lézích častěji dochází</a:t>
            </a:r>
            <a:endParaRPr lang="cs-CZ" altLang="cs-CZ" dirty="0">
              <a:solidFill>
                <a:schemeClr val="hlink"/>
              </a:solidFill>
            </a:endParaRPr>
          </a:p>
          <a:p>
            <a:pPr marL="0" indent="0"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659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284</TotalTime>
  <Words>1956</Words>
  <Application>Microsoft Office PowerPoint</Application>
  <PresentationFormat>Širokoúhlá obrazovka</PresentationFormat>
  <Paragraphs>364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Garamond</vt:lpstr>
      <vt:lpstr>Wingdings</vt:lpstr>
      <vt:lpstr>Retrospektiva</vt:lpstr>
      <vt:lpstr>  Obecná onkologie </vt:lpstr>
      <vt:lpstr>Definice nádoru (neoplazie, tumoru)</vt:lpstr>
      <vt:lpstr>Příčiny vzniku nádorů</vt:lpstr>
      <vt:lpstr>Onkogeneze/karcinogeneze  Molekulární podstata vzniku nádoru</vt:lpstr>
      <vt:lpstr>Cílové geny genetického poškození</vt:lpstr>
      <vt:lpstr>Prezentace aplikace PowerPoint</vt:lpstr>
      <vt:lpstr>Dědičná onemocnění/syndromy spojené se zvýšeným rizikem nádorů</vt:lpstr>
      <vt:lpstr>Vysvětlení pojmů</vt:lpstr>
      <vt:lpstr>Prekancerózy:  premaligní léze či tkáňové změny, ve kterých vznikají nádorové procesy statisticky významněji  </vt:lpstr>
      <vt:lpstr>Premaligní léze</vt:lpstr>
      <vt:lpstr>Dysplazie/intraepitelová neoplazie:  ztráta uniformity a architektonického uspořádání epitelových buněk  reflektuje abnormality v proliferaci a diferenciaci buněk  </vt:lpstr>
      <vt:lpstr>High grade dysplazie/IN dlaždicového epitelu</vt:lpstr>
      <vt:lpstr>Prekancerózy:</vt:lpstr>
      <vt:lpstr>Prekancerózní podmínky/fakultativní prekancerózy v orální oblasti</vt:lpstr>
      <vt:lpstr>Vztah chronického zánětu a karcinogeneze</vt:lpstr>
      <vt:lpstr>Příklad onkogeneze: pankreatický duktální adenokarcinom: akceptovaný lineární model progrese</vt:lpstr>
      <vt:lpstr>Pankreatická intraepiteliální neoplazie (PanIN):   low grade (1A, 1B) vs high grade (2,3)</vt:lpstr>
      <vt:lpstr>Pankreatická intraepiteliální neoplazie: low grade (1A, 1B) vs high grade (2,3)</vt:lpstr>
      <vt:lpstr>Stavba nádoru a typing</vt:lpstr>
      <vt:lpstr>Stavba nádoru</vt:lpstr>
      <vt:lpstr>      Nádorové kmenové buňky/cancer stem cells; CSC  (tumor initiating stem cells; T-IS) </vt:lpstr>
      <vt:lpstr>Teorie nádorových kmenových buněk</vt:lpstr>
      <vt:lpstr>Nádorová multiplicita</vt:lpstr>
      <vt:lpstr>Klasifikace a systematika nádorů</vt:lpstr>
      <vt:lpstr>Prezentace aplikace PowerPoint</vt:lpstr>
      <vt:lpstr>Benigní leiomyom vs maligní leiomyosarkom </vt:lpstr>
      <vt:lpstr>Semimaligní tumory vs potenciálně maligní tumory</vt:lpstr>
      <vt:lpstr>Diferenciace a grading tumorů</vt:lpstr>
      <vt:lpstr>Dobře diferencovaný adenokarcinom vs nízce diferencovaný adenokarcinom</vt:lpstr>
      <vt:lpstr>Metastazování  vytváření nových dceřinných (sekundárních) nádorových ložisek bez morfologické souvislosti s primárním tumorem</vt:lpstr>
      <vt:lpstr>Metastázy</vt:lpstr>
      <vt:lpstr>Metastázy</vt:lpstr>
      <vt:lpstr>Metastazování </vt:lpstr>
      <vt:lpstr>Paraneoplastické projevy</vt:lpstr>
      <vt:lpstr>Příčiny paraneoplastických syndromů </vt:lpstr>
      <vt:lpstr>Terapie nádorových onemocnění</vt:lpstr>
      <vt:lpstr>Nepravé nádory</vt:lpstr>
      <vt:lpstr>Typing a staging nádorových onemocnění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problematiky: charakteristika oboru patologie v praxi.  Druhy vyšetření v patologii.</dc:title>
  <dc:creator>OLYMPUS</dc:creator>
  <cp:lastModifiedBy>OLYMPUS</cp:lastModifiedBy>
  <cp:revision>66</cp:revision>
  <dcterms:created xsi:type="dcterms:W3CDTF">2017-08-15T07:48:05Z</dcterms:created>
  <dcterms:modified xsi:type="dcterms:W3CDTF">2018-10-25T08:19:44Z</dcterms:modified>
</cp:coreProperties>
</file>