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psis" TargetMode="External"/><Relationship Id="rId2" Type="http://schemas.openxmlformats.org/officeDocument/2006/relationships/hyperlink" Target="https://en.wikipedia.org/wiki/Meningiti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Streptococcus_pneumoniae" TargetMode="External"/><Relationship Id="rId4" Type="http://schemas.openxmlformats.org/officeDocument/2006/relationships/hyperlink" Target="https://en.wikipedia.org/wiki/Bacterial_capsul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Neopioidn%C3%AD_analgetika" TargetMode="External"/><Relationship Id="rId2" Type="http://schemas.openxmlformats.org/officeDocument/2006/relationships/hyperlink" Target="https://www.wikiskripta.eu/w/Pepsi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www.wikiskripta.eu/w/Prostaglandiny" TargetMode="External"/><Relationship Id="rId4" Type="http://schemas.openxmlformats.org/officeDocument/2006/relationships/hyperlink" Target="https://www.wikiskripta.eu/w/Helicobacter_pylo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deals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abdominal</a:t>
            </a:r>
            <a:r>
              <a:rPr lang="cs-CZ" dirty="0" smtClean="0"/>
              <a:t> region and digestive </a:t>
            </a:r>
            <a:r>
              <a:rPr lang="cs-CZ" dirty="0" err="1" smtClean="0"/>
              <a:t>tract</a:t>
            </a: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b="1" dirty="0" err="1" smtClean="0"/>
              <a:t>Ulcus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ventriculi</a:t>
            </a:r>
            <a:r>
              <a:rPr lang="cs-CZ" sz="2200" dirty="0" smtClean="0"/>
              <a:t> – </a:t>
            </a:r>
            <a:r>
              <a:rPr lang="cs-CZ" sz="2200" dirty="0" err="1" smtClean="0"/>
              <a:t>pain</a:t>
            </a:r>
            <a:r>
              <a:rPr lang="cs-CZ" sz="2200" dirty="0" smtClean="0"/>
              <a:t> (</a:t>
            </a:r>
            <a:r>
              <a:rPr lang="cs-CZ" sz="2200" dirty="0" err="1" smtClean="0"/>
              <a:t>visceral</a:t>
            </a:r>
            <a:r>
              <a:rPr lang="cs-CZ" sz="2200" dirty="0" smtClean="0"/>
              <a:t>) in epigastrium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food</a:t>
            </a:r>
            <a:r>
              <a:rPr lang="cs-CZ" sz="2200" dirty="0" smtClean="0"/>
              <a:t>  (</a:t>
            </a:r>
            <a:r>
              <a:rPr lang="cs-CZ" sz="2200" dirty="0" err="1" smtClean="0"/>
              <a:t>antacidas</a:t>
            </a:r>
            <a:r>
              <a:rPr lang="cs-CZ" sz="2200" dirty="0" smtClean="0"/>
              <a:t>  not </a:t>
            </a:r>
            <a:r>
              <a:rPr lang="cs-CZ" sz="2200" dirty="0" err="1" smtClean="0"/>
              <a:t>leading</a:t>
            </a:r>
            <a:r>
              <a:rPr lang="cs-CZ" sz="2200" dirty="0" smtClean="0"/>
              <a:t> to </a:t>
            </a:r>
            <a:r>
              <a:rPr lang="cs-CZ" sz="2200" dirty="0" err="1" smtClean="0"/>
              <a:t>decrease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problems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dirty="0" err="1" smtClean="0"/>
              <a:t>Food</a:t>
            </a:r>
            <a:r>
              <a:rPr lang="cs-CZ" sz="2200" dirty="0" smtClean="0"/>
              <a:t> </a:t>
            </a:r>
            <a:r>
              <a:rPr lang="cs-CZ" sz="2200" dirty="0" err="1" smtClean="0"/>
              <a:t>aversion</a:t>
            </a:r>
            <a:r>
              <a:rPr lang="cs-CZ" sz="2200" dirty="0" smtClean="0"/>
              <a:t>, </a:t>
            </a:r>
            <a:r>
              <a:rPr lang="cs-CZ" sz="2200" dirty="0" err="1" smtClean="0"/>
              <a:t>fullness</a:t>
            </a:r>
            <a:r>
              <a:rPr lang="cs-CZ" sz="2200" dirty="0" smtClean="0"/>
              <a:t>, </a:t>
            </a:r>
            <a:r>
              <a:rPr lang="cs-CZ" sz="2200" dirty="0" err="1" smtClean="0"/>
              <a:t>heartburn</a:t>
            </a:r>
            <a:r>
              <a:rPr lang="cs-CZ" sz="2200" dirty="0" smtClean="0"/>
              <a:t>, </a:t>
            </a:r>
            <a:r>
              <a:rPr lang="cs-CZ" sz="2200" dirty="0" err="1" smtClean="0"/>
              <a:t>intermittent</a:t>
            </a:r>
            <a:r>
              <a:rPr lang="cs-CZ" sz="2200" dirty="0" smtClean="0"/>
              <a:t> </a:t>
            </a:r>
            <a:r>
              <a:rPr lang="cs-CZ" sz="2200" dirty="0" err="1" smtClean="0"/>
              <a:t>vomiting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bile</a:t>
            </a:r>
            <a:r>
              <a:rPr lang="cs-CZ" sz="2200" dirty="0" smtClean="0"/>
              <a:t> – 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patients</a:t>
            </a:r>
            <a:r>
              <a:rPr lang="cs-CZ" sz="2200" dirty="0" smtClean="0"/>
              <a:t> are </a:t>
            </a:r>
            <a:r>
              <a:rPr lang="cs-CZ" sz="2200" dirty="0" err="1" smtClean="0"/>
              <a:t>hungry</a:t>
            </a:r>
            <a:r>
              <a:rPr lang="cs-CZ" sz="2200" dirty="0" smtClean="0"/>
              <a:t> </a:t>
            </a:r>
            <a:r>
              <a:rPr lang="cs-CZ" sz="2200" dirty="0" err="1" smtClean="0"/>
              <a:t>from</a:t>
            </a:r>
            <a:r>
              <a:rPr lang="cs-CZ" sz="2200" dirty="0" smtClean="0"/>
              <a:t> </a:t>
            </a:r>
            <a:r>
              <a:rPr lang="cs-CZ" sz="2200" dirty="0" err="1" smtClean="0"/>
              <a:t>fear</a:t>
            </a:r>
            <a:r>
              <a:rPr lang="cs-CZ" sz="2200" dirty="0" smtClean="0"/>
              <a:t> </a:t>
            </a:r>
            <a:endParaRPr lang="cs-CZ" sz="2200" dirty="0"/>
          </a:p>
          <a:p>
            <a:r>
              <a:rPr lang="cs-CZ" sz="2200" dirty="0" err="1" smtClean="0"/>
              <a:t>Within</a:t>
            </a:r>
            <a:r>
              <a:rPr lang="cs-CZ" sz="2200" dirty="0" smtClean="0"/>
              <a:t> </a:t>
            </a:r>
            <a:r>
              <a:rPr lang="cs-CZ" sz="2200" dirty="0" err="1" smtClean="0"/>
              <a:t>elderly</a:t>
            </a:r>
            <a:r>
              <a:rPr lang="cs-CZ" sz="2200" dirty="0" smtClean="0"/>
              <a:t> </a:t>
            </a:r>
            <a:r>
              <a:rPr lang="cs-CZ" sz="2200" dirty="0" err="1" smtClean="0"/>
              <a:t>patients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200" b="1" dirty="0" err="1" smtClean="0"/>
              <a:t>Duodenal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ulcus</a:t>
            </a:r>
            <a:r>
              <a:rPr lang="cs-CZ" sz="2200" dirty="0" smtClean="0"/>
              <a:t> – </a:t>
            </a:r>
            <a:r>
              <a:rPr lang="cs-CZ" sz="2200" dirty="0" err="1" smtClean="0"/>
              <a:t>pain</a:t>
            </a:r>
            <a:r>
              <a:rPr lang="cs-CZ" sz="2200" dirty="0" smtClean="0"/>
              <a:t> in epigastrium in </a:t>
            </a:r>
            <a:r>
              <a:rPr lang="cs-CZ" sz="2200" dirty="0" err="1" smtClean="0"/>
              <a:t>hungry</a:t>
            </a:r>
            <a:r>
              <a:rPr lang="cs-CZ" sz="2200" dirty="0" smtClean="0"/>
              <a:t>  (</a:t>
            </a:r>
            <a:r>
              <a:rPr lang="cs-CZ" sz="2200" dirty="0" err="1" smtClean="0"/>
              <a:t>often</a:t>
            </a:r>
            <a:r>
              <a:rPr lang="cs-CZ" sz="2200" dirty="0" smtClean="0"/>
              <a:t> </a:t>
            </a:r>
            <a:r>
              <a:rPr lang="cs-CZ" sz="2200" dirty="0" err="1" smtClean="0"/>
              <a:t>leads</a:t>
            </a:r>
            <a:r>
              <a:rPr lang="cs-CZ" sz="2200" dirty="0" smtClean="0"/>
              <a:t> to </a:t>
            </a:r>
            <a:r>
              <a:rPr lang="cs-CZ" sz="2200" dirty="0" err="1" smtClean="0"/>
              <a:t>problems</a:t>
            </a:r>
            <a:r>
              <a:rPr lang="cs-CZ" sz="2200" dirty="0" smtClean="0"/>
              <a:t> in </a:t>
            </a:r>
            <a:r>
              <a:rPr lang="cs-CZ" sz="2200" dirty="0" err="1" smtClean="0"/>
              <a:t>the</a:t>
            </a:r>
            <a:r>
              <a:rPr lang="cs-CZ" sz="2200" dirty="0" smtClean="0"/>
              <a:t> night/</a:t>
            </a:r>
            <a:r>
              <a:rPr lang="cs-CZ" sz="2200" dirty="0" err="1" smtClean="0"/>
              <a:t>sleeping</a:t>
            </a:r>
            <a:r>
              <a:rPr lang="cs-CZ" sz="2200" dirty="0" smtClean="0"/>
              <a:t> </a:t>
            </a:r>
            <a:r>
              <a:rPr lang="cs-CZ" sz="2200" dirty="0"/>
              <a:t>– </a:t>
            </a:r>
            <a:r>
              <a:rPr lang="cs-CZ" sz="2200" dirty="0" smtClean="0"/>
              <a:t>„</a:t>
            </a:r>
            <a:r>
              <a:rPr lang="cs-CZ" sz="2200" dirty="0" smtClean="0"/>
              <a:t>night </a:t>
            </a:r>
            <a:r>
              <a:rPr lang="cs-CZ" sz="2200" dirty="0" err="1" smtClean="0"/>
              <a:t>hungry</a:t>
            </a:r>
            <a:r>
              <a:rPr lang="cs-CZ" sz="2200" dirty="0" smtClean="0"/>
              <a:t> </a:t>
            </a:r>
            <a:r>
              <a:rPr lang="cs-CZ" sz="2200" dirty="0" err="1" smtClean="0"/>
              <a:t>pain</a:t>
            </a:r>
            <a:r>
              <a:rPr lang="cs-CZ" sz="2200" dirty="0" smtClean="0"/>
              <a:t>“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dirty="0" err="1" smtClean="0"/>
              <a:t>Food</a:t>
            </a:r>
            <a:r>
              <a:rPr lang="cs-CZ" sz="2200" dirty="0" smtClean="0"/>
              <a:t> ant </a:t>
            </a:r>
            <a:r>
              <a:rPr lang="cs-CZ" sz="2200" dirty="0" err="1" smtClean="0"/>
              <a:t>antacids</a:t>
            </a:r>
            <a:r>
              <a:rPr lang="cs-CZ" sz="2200" dirty="0" smtClean="0"/>
              <a:t> </a:t>
            </a:r>
            <a:r>
              <a:rPr lang="cs-CZ" sz="2200" dirty="0" err="1" smtClean="0"/>
              <a:t>leading</a:t>
            </a:r>
            <a:r>
              <a:rPr lang="cs-CZ" sz="2200" dirty="0" smtClean="0"/>
              <a:t> to </a:t>
            </a:r>
            <a:r>
              <a:rPr lang="cs-CZ" sz="2200" dirty="0" err="1" smtClean="0"/>
              <a:t>relief</a:t>
            </a:r>
            <a:endParaRPr lang="cs-CZ" sz="2200" dirty="0"/>
          </a:p>
          <a:p>
            <a:r>
              <a:rPr lang="cs-CZ" sz="2200" dirty="0" err="1" smtClean="0"/>
              <a:t>Typical</a:t>
            </a:r>
            <a:r>
              <a:rPr lang="cs-CZ" sz="2200" dirty="0" smtClean="0"/>
              <a:t> </a:t>
            </a:r>
            <a:r>
              <a:rPr lang="cs-CZ" sz="2200" dirty="0" err="1" smtClean="0"/>
              <a:t>seasonal</a:t>
            </a:r>
            <a:r>
              <a:rPr lang="cs-CZ" sz="2200" dirty="0" smtClean="0"/>
              <a:t> incidence </a:t>
            </a:r>
            <a:r>
              <a:rPr lang="cs-CZ" sz="2200" dirty="0" err="1" smtClean="0"/>
              <a:t>for</a:t>
            </a:r>
            <a:r>
              <a:rPr lang="cs-CZ" sz="2200" dirty="0" smtClean="0"/>
              <a:t>  1–2 </a:t>
            </a:r>
            <a:r>
              <a:rPr lang="cs-CZ" sz="2200" dirty="0" err="1" smtClean="0"/>
              <a:t>weeks</a:t>
            </a:r>
            <a:r>
              <a:rPr lang="cs-CZ" sz="2200" dirty="0" smtClean="0"/>
              <a:t> in </a:t>
            </a:r>
            <a:r>
              <a:rPr lang="cs-CZ" sz="2200" dirty="0" err="1" smtClean="0"/>
              <a:t>spring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autumn</a:t>
            </a:r>
            <a:endParaRPr lang="cs-CZ" sz="2200" dirty="0"/>
          </a:p>
          <a:p>
            <a:r>
              <a:rPr lang="cs-CZ" sz="2200" dirty="0" err="1" smtClean="0"/>
              <a:t>Within</a:t>
            </a:r>
            <a:r>
              <a:rPr lang="cs-CZ" sz="2200" dirty="0" smtClean="0"/>
              <a:t> </a:t>
            </a:r>
            <a:r>
              <a:rPr lang="cs-CZ" sz="2200" dirty="0" err="1" smtClean="0"/>
              <a:t>younger</a:t>
            </a:r>
            <a:r>
              <a:rPr lang="cs-CZ" sz="2200" dirty="0" smtClean="0"/>
              <a:t> </a:t>
            </a:r>
            <a:r>
              <a:rPr lang="cs-CZ" sz="2200" dirty="0" err="1" smtClean="0"/>
              <a:t>patients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8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Ulcus</a:t>
            </a:r>
            <a:r>
              <a:rPr lang="cs-CZ" dirty="0" smtClean="0"/>
              <a:t> </a:t>
            </a:r>
            <a:r>
              <a:rPr lang="cs-CZ" dirty="0" err="1" smtClean="0"/>
              <a:t>desease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Diagnostic</a:t>
            </a:r>
            <a:r>
              <a:rPr lang="cs-CZ" sz="2000" dirty="0" smtClean="0"/>
              <a:t>: </a:t>
            </a:r>
            <a:r>
              <a:rPr lang="cs-CZ" sz="2000" dirty="0" err="1" smtClean="0"/>
              <a:t>endoskopic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, H. </a:t>
            </a:r>
            <a:r>
              <a:rPr lang="cs-CZ" sz="2000" dirty="0" err="1" smtClean="0"/>
              <a:t>pylori</a:t>
            </a:r>
            <a:r>
              <a:rPr lang="cs-CZ" sz="2000" dirty="0" smtClean="0"/>
              <a:t> </a:t>
            </a:r>
            <a:r>
              <a:rPr lang="cs-CZ" sz="2000" dirty="0" err="1" smtClean="0"/>
              <a:t>detection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err="1" smtClean="0"/>
              <a:t>Therapy</a:t>
            </a:r>
            <a:r>
              <a:rPr lang="cs-CZ" sz="2000" dirty="0" smtClean="0"/>
              <a:t>: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place</a:t>
            </a:r>
            <a:r>
              <a:rPr lang="cs-CZ" sz="2000" dirty="0" smtClean="0"/>
              <a:t> </a:t>
            </a:r>
            <a:r>
              <a:rPr lang="cs-CZ" sz="2000" dirty="0" err="1" smtClean="0"/>
              <a:t>conservative</a:t>
            </a:r>
            <a:r>
              <a:rPr lang="cs-CZ" sz="2000" dirty="0" smtClean="0"/>
              <a:t> (H. </a:t>
            </a:r>
            <a:r>
              <a:rPr lang="cs-CZ" sz="2000" dirty="0" err="1" smtClean="0"/>
              <a:t>Pylori</a:t>
            </a:r>
            <a:r>
              <a:rPr lang="cs-CZ" sz="2000" dirty="0" smtClean="0"/>
              <a:t> </a:t>
            </a:r>
            <a:r>
              <a:rPr lang="cs-CZ" sz="2000" dirty="0" err="1" smtClean="0"/>
              <a:t>eradication</a:t>
            </a:r>
            <a:r>
              <a:rPr lang="cs-CZ" sz="2000" dirty="0" smtClean="0"/>
              <a:t>, H2 </a:t>
            </a:r>
            <a:r>
              <a:rPr lang="cs-CZ" sz="2000" dirty="0" err="1" smtClean="0"/>
              <a:t>blockers</a:t>
            </a:r>
            <a:r>
              <a:rPr lang="cs-CZ" sz="2000" dirty="0" smtClean="0"/>
              <a:t>, PP </a:t>
            </a:r>
            <a:r>
              <a:rPr lang="cs-CZ" sz="2000" dirty="0" err="1" smtClean="0"/>
              <a:t>blockers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err="1" smtClean="0"/>
              <a:t>Surgical</a:t>
            </a:r>
            <a:r>
              <a:rPr lang="cs-CZ" sz="2000" dirty="0" smtClean="0"/>
              <a:t> </a:t>
            </a:r>
            <a:r>
              <a:rPr lang="cs-CZ" sz="2000" dirty="0" err="1" smtClean="0"/>
              <a:t>therapy</a:t>
            </a:r>
            <a:r>
              <a:rPr lang="cs-CZ" sz="2000" dirty="0" smtClean="0"/>
              <a:t>: </a:t>
            </a:r>
            <a:r>
              <a:rPr lang="cs-CZ" sz="2000" dirty="0" err="1" smtClean="0"/>
              <a:t>today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treating</a:t>
            </a:r>
            <a:r>
              <a:rPr lang="cs-CZ" sz="2000" dirty="0" smtClean="0"/>
              <a:t> 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complications</a:t>
            </a:r>
            <a:r>
              <a:rPr lang="cs-CZ" sz="2000" dirty="0" smtClean="0"/>
              <a:t> (</a:t>
            </a:r>
            <a:r>
              <a:rPr lang="cs-CZ" sz="2000" dirty="0" err="1" smtClean="0"/>
              <a:t>acute</a:t>
            </a:r>
            <a:r>
              <a:rPr lang="cs-CZ" sz="2000" dirty="0" smtClean="0"/>
              <a:t> </a:t>
            </a:r>
            <a:r>
              <a:rPr lang="cs-CZ" sz="2000" dirty="0" err="1" smtClean="0"/>
              <a:t>bleeding</a:t>
            </a:r>
            <a:r>
              <a:rPr lang="cs-CZ" sz="2000" dirty="0" smtClean="0"/>
              <a:t>/</a:t>
            </a:r>
            <a:r>
              <a:rPr lang="cs-CZ" sz="2000" dirty="0" err="1" smtClean="0"/>
              <a:t>perforation</a:t>
            </a:r>
            <a:r>
              <a:rPr lang="cs-CZ" sz="2000" dirty="0" smtClean="0"/>
              <a:t>,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</a:t>
            </a:r>
            <a:r>
              <a:rPr lang="cs-CZ" sz="2000" dirty="0" err="1" smtClean="0"/>
              <a:t>stenosis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2050" name="Picture 2" descr="Infekce Helicobacter pylori vede k narušení protektivní hlenové bariéry a tím vytváří teren pro vznik ulcerac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7638"/>
            <a:ext cx="4191000" cy="43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Ventrical</a:t>
            </a:r>
            <a:r>
              <a:rPr lang="cs-CZ" dirty="0" smtClean="0"/>
              <a:t> </a:t>
            </a:r>
            <a:r>
              <a:rPr lang="cs-CZ" dirty="0" err="1" smtClean="0"/>
              <a:t>tumors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Benig</a:t>
            </a:r>
            <a:r>
              <a:rPr lang="cs-CZ" dirty="0" smtClean="0"/>
              <a:t>: </a:t>
            </a:r>
            <a:r>
              <a:rPr lang="cs-CZ" dirty="0" err="1" smtClean="0"/>
              <a:t>polyps</a:t>
            </a:r>
            <a:endParaRPr lang="cs-CZ" dirty="0" smtClean="0"/>
          </a:p>
          <a:p>
            <a:r>
              <a:rPr lang="cs-CZ" dirty="0" err="1" smtClean="0"/>
              <a:t>Malign</a:t>
            </a:r>
            <a:r>
              <a:rPr lang="cs-CZ" dirty="0" smtClean="0"/>
              <a:t>: </a:t>
            </a:r>
            <a:r>
              <a:rPr lang="cs-CZ" dirty="0" err="1" smtClean="0"/>
              <a:t>AdenoCa</a:t>
            </a:r>
            <a:endParaRPr lang="cs-CZ" dirty="0" smtClean="0"/>
          </a:p>
          <a:p>
            <a:endParaRPr lang="cs-CZ" dirty="0"/>
          </a:p>
          <a:p>
            <a:r>
              <a:rPr lang="cs-CZ" sz="2000" dirty="0" err="1" smtClean="0"/>
              <a:t>Decreasing</a:t>
            </a:r>
            <a:r>
              <a:rPr lang="cs-CZ" sz="2000" dirty="0" smtClean="0"/>
              <a:t> incidence in CZ</a:t>
            </a:r>
          </a:p>
          <a:p>
            <a:r>
              <a:rPr lang="cs-CZ" sz="2000" dirty="0" err="1" smtClean="0"/>
              <a:t>Dominating</a:t>
            </a:r>
            <a:r>
              <a:rPr lang="cs-CZ" sz="2000" dirty="0" smtClean="0"/>
              <a:t> in </a:t>
            </a:r>
            <a:r>
              <a:rPr lang="cs-CZ" sz="2000" dirty="0" err="1" smtClean="0"/>
              <a:t>Asia</a:t>
            </a:r>
            <a:r>
              <a:rPr lang="cs-CZ" sz="2000" dirty="0" smtClean="0"/>
              <a:t> (Japan)</a:t>
            </a:r>
          </a:p>
          <a:p>
            <a:pPr marL="0" indent="0">
              <a:buNone/>
            </a:pPr>
            <a:r>
              <a:rPr lang="cs-CZ" sz="2000" dirty="0" smtClean="0"/>
              <a:t>	-  </a:t>
            </a:r>
            <a:r>
              <a:rPr lang="cs-CZ" sz="2000" dirty="0" err="1" smtClean="0"/>
              <a:t>another</a:t>
            </a:r>
            <a:r>
              <a:rPr lang="cs-CZ" sz="2000" dirty="0" smtClean="0"/>
              <a:t> </a:t>
            </a:r>
            <a:r>
              <a:rPr lang="cs-CZ" sz="2000" dirty="0" err="1" smtClean="0"/>
              <a:t>dietary</a:t>
            </a:r>
            <a:r>
              <a:rPr lang="cs-CZ" sz="2000" dirty="0" smtClean="0"/>
              <a:t> </a:t>
            </a:r>
            <a:r>
              <a:rPr lang="cs-CZ" sz="2000" dirty="0" err="1" smtClean="0"/>
              <a:t>usage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CAVE:  </a:t>
            </a:r>
            <a:r>
              <a:rPr lang="cs-CZ" sz="2000" dirty="0" err="1" smtClean="0"/>
              <a:t>often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clinical</a:t>
            </a:r>
            <a:r>
              <a:rPr lang="cs-CZ" sz="2000" dirty="0" smtClean="0"/>
              <a:t> </a:t>
            </a:r>
            <a:r>
              <a:rPr lang="cs-CZ" sz="2000" dirty="0" err="1" smtClean="0"/>
              <a:t>symtoms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a </a:t>
            </a:r>
            <a:r>
              <a:rPr lang="cs-CZ" sz="2000" dirty="0" err="1" smtClean="0"/>
              <a:t>long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5" name="operation_Billroth.jpeg" descr="operation_Billroth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55976" y="1772816"/>
            <a:ext cx="4330824" cy="34420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034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intestine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Congenital</a:t>
            </a:r>
            <a:r>
              <a:rPr lang="cs-CZ" sz="2000" dirty="0" smtClean="0"/>
              <a:t>: </a:t>
            </a:r>
            <a:r>
              <a:rPr lang="cs-CZ" sz="2000" dirty="0" err="1" smtClean="0"/>
              <a:t>Meckel</a:t>
            </a:r>
            <a:r>
              <a:rPr lang="cs-CZ" sz="2000" dirty="0" smtClean="0"/>
              <a:t>´s </a:t>
            </a:r>
            <a:r>
              <a:rPr lang="cs-CZ" sz="2000" dirty="0" err="1" smtClean="0"/>
              <a:t>diverticulum</a:t>
            </a:r>
            <a:r>
              <a:rPr lang="cs-CZ" sz="2000" dirty="0" smtClean="0"/>
              <a:t>, </a:t>
            </a:r>
            <a:r>
              <a:rPr lang="cs-CZ" sz="2000" dirty="0" err="1" smtClean="0"/>
              <a:t>malrotation</a:t>
            </a:r>
            <a:r>
              <a:rPr lang="cs-CZ" sz="2000" dirty="0" smtClean="0"/>
              <a:t>, </a:t>
            </a:r>
            <a:r>
              <a:rPr lang="cs-CZ" sz="2000" dirty="0" err="1" smtClean="0"/>
              <a:t>atrezia</a:t>
            </a:r>
            <a:r>
              <a:rPr lang="cs-CZ" sz="2000" dirty="0" smtClean="0"/>
              <a:t>, </a:t>
            </a:r>
            <a:r>
              <a:rPr lang="cs-CZ" sz="2000" dirty="0" err="1" smtClean="0"/>
              <a:t>Gasser</a:t>
            </a:r>
            <a:r>
              <a:rPr lang="cs-CZ" sz="2000" dirty="0" smtClean="0"/>
              <a:t>´s </a:t>
            </a:r>
            <a:r>
              <a:rPr lang="cs-CZ" sz="2000" dirty="0" err="1" smtClean="0"/>
              <a:t>divertikulum</a:t>
            </a:r>
            <a:r>
              <a:rPr lang="cs-CZ" sz="2000" dirty="0" smtClean="0"/>
              <a:t> (</a:t>
            </a:r>
            <a:r>
              <a:rPr lang="cs-CZ" sz="2000" dirty="0" err="1" smtClean="0"/>
              <a:t>spurious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err="1" smtClean="0"/>
              <a:t>Malabsorbtion</a:t>
            </a:r>
            <a:r>
              <a:rPr lang="cs-CZ" sz="2000" dirty="0" smtClean="0"/>
              <a:t>: </a:t>
            </a:r>
            <a:r>
              <a:rPr lang="cs-CZ" sz="2000" dirty="0" err="1" smtClean="0"/>
              <a:t>Celiakia</a:t>
            </a:r>
            <a:endParaRPr lang="cs-CZ" sz="2000" dirty="0" smtClean="0"/>
          </a:p>
          <a:p>
            <a:r>
              <a:rPr lang="cs-CZ" sz="2000" dirty="0" err="1" smtClean="0"/>
              <a:t>Maldigestion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M. Crohn (IBD): </a:t>
            </a:r>
            <a:r>
              <a:rPr lang="cs-CZ" sz="2000" dirty="0" err="1" smtClean="0"/>
              <a:t>multiorgan</a:t>
            </a:r>
            <a:r>
              <a:rPr lang="cs-CZ" sz="2000" dirty="0" smtClean="0"/>
              <a:t>/</a:t>
            </a:r>
            <a:r>
              <a:rPr lang="cs-CZ" sz="2000" dirty="0" err="1" smtClean="0"/>
              <a:t>system</a:t>
            </a:r>
            <a:r>
              <a:rPr lang="cs-CZ" sz="2000" dirty="0" smtClean="0"/>
              <a:t> </a:t>
            </a:r>
            <a:r>
              <a:rPr lang="cs-CZ" sz="2000" dirty="0" err="1" smtClean="0"/>
              <a:t>desease</a:t>
            </a:r>
            <a:r>
              <a:rPr lang="cs-CZ" sz="2000" dirty="0" smtClean="0"/>
              <a:t>, </a:t>
            </a:r>
            <a:r>
              <a:rPr lang="cs-CZ" sz="2000" dirty="0" err="1" smtClean="0"/>
              <a:t>mostly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digestive</a:t>
            </a:r>
            <a:r>
              <a:rPr lang="cs-CZ" sz="2000" dirty="0" smtClean="0"/>
              <a:t> </a:t>
            </a:r>
            <a:r>
              <a:rPr lang="cs-CZ" sz="2000" dirty="0" err="1" smtClean="0"/>
              <a:t>tract</a:t>
            </a:r>
            <a:r>
              <a:rPr lang="cs-CZ" sz="2000" dirty="0" smtClean="0"/>
              <a:t> region,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all</a:t>
            </a:r>
            <a:r>
              <a:rPr lang="cs-CZ" sz="2000" dirty="0" smtClean="0"/>
              <a:t> as </a:t>
            </a:r>
            <a:r>
              <a:rPr lang="cs-CZ" sz="2000" dirty="0" err="1" smtClean="0"/>
              <a:t>acute</a:t>
            </a:r>
            <a:r>
              <a:rPr lang="cs-CZ" sz="2000" dirty="0" smtClean="0"/>
              <a:t> </a:t>
            </a:r>
            <a:r>
              <a:rPr lang="cs-CZ" sz="2000" dirty="0" err="1" smtClean="0"/>
              <a:t>appendicitis</a:t>
            </a:r>
            <a:r>
              <a:rPr lang="cs-CZ" sz="2000" dirty="0" smtClean="0"/>
              <a:t> </a:t>
            </a:r>
            <a:r>
              <a:rPr lang="cs-CZ" sz="2000" dirty="0" err="1" smtClean="0"/>
              <a:t>signs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Tumos</a:t>
            </a:r>
            <a:endParaRPr lang="cs-CZ" sz="2000" dirty="0" smtClean="0"/>
          </a:p>
          <a:p>
            <a:pPr lvl="1"/>
            <a:r>
              <a:rPr lang="cs-CZ" dirty="0" err="1" smtClean="0"/>
              <a:t>Benign</a:t>
            </a:r>
            <a:r>
              <a:rPr lang="cs-CZ" dirty="0" smtClean="0"/>
              <a:t> (</a:t>
            </a:r>
            <a:r>
              <a:rPr lang="cs-CZ" dirty="0" err="1" smtClean="0"/>
              <a:t>polyps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Malign</a:t>
            </a:r>
            <a:r>
              <a:rPr lang="cs-CZ" dirty="0" smtClean="0"/>
              <a:t> (not </a:t>
            </a:r>
            <a:r>
              <a:rPr lang="cs-CZ" dirty="0" err="1" smtClean="0"/>
              <a:t>common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Carcinoid</a:t>
            </a:r>
            <a:r>
              <a:rPr lang="cs-CZ" sz="2000" dirty="0"/>
              <a:t>: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tumor </a:t>
            </a:r>
            <a:r>
              <a:rPr lang="cs-CZ" sz="2000" dirty="0" err="1" smtClean="0"/>
              <a:t>outgoing</a:t>
            </a:r>
            <a:r>
              <a:rPr lang="cs-CZ" sz="2000" dirty="0" smtClean="0"/>
              <a:t> </a:t>
            </a:r>
            <a:r>
              <a:rPr lang="cs-CZ" sz="2000" dirty="0" err="1" smtClean="0"/>
              <a:t>fron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1900" dirty="0" smtClean="0"/>
              <a:t>DNES </a:t>
            </a:r>
            <a:r>
              <a:rPr lang="cs-CZ" sz="1900" dirty="0"/>
              <a:t>(</a:t>
            </a:r>
            <a:r>
              <a:rPr lang="cs-CZ" sz="1900" dirty="0" smtClean="0"/>
              <a:t>difuse </a:t>
            </a:r>
            <a:r>
              <a:rPr lang="cs-CZ" sz="1900" dirty="0" err="1" smtClean="0"/>
              <a:t>neuroendocrine</a:t>
            </a:r>
            <a:r>
              <a:rPr lang="cs-CZ" sz="1900" dirty="0" smtClean="0"/>
              <a:t> </a:t>
            </a:r>
            <a:r>
              <a:rPr lang="cs-CZ" sz="1900" dirty="0" err="1" smtClean="0"/>
              <a:t>system</a:t>
            </a:r>
            <a:r>
              <a:rPr lang="cs-CZ" sz="1900" dirty="0" smtClean="0"/>
              <a:t>), </a:t>
            </a:r>
            <a:r>
              <a:rPr lang="cs-CZ" sz="1900" dirty="0" err="1" smtClean="0"/>
              <a:t>earlier</a:t>
            </a:r>
            <a:r>
              <a:rPr lang="cs-CZ" sz="1900" dirty="0" smtClean="0"/>
              <a:t> </a:t>
            </a:r>
            <a:r>
              <a:rPr lang="cs-CZ" sz="1900" dirty="0" err="1" smtClean="0"/>
              <a:t>called</a:t>
            </a:r>
            <a:r>
              <a:rPr lang="cs-CZ" sz="1900" dirty="0"/>
              <a:t> </a:t>
            </a:r>
            <a:r>
              <a:rPr lang="cs-CZ" sz="1900" dirty="0" smtClean="0"/>
              <a:t>APUD-</a:t>
            </a:r>
            <a:r>
              <a:rPr lang="cs-CZ" sz="1900" dirty="0" err="1" smtClean="0"/>
              <a:t>system</a:t>
            </a:r>
            <a:r>
              <a:rPr lang="cs-CZ" sz="1900" dirty="0"/>
              <a:t> (amine </a:t>
            </a:r>
            <a:r>
              <a:rPr lang="cs-CZ" sz="1900" dirty="0" err="1"/>
              <a:t>precursors</a:t>
            </a:r>
            <a:r>
              <a:rPr lang="cs-CZ" sz="1900" dirty="0"/>
              <a:t> </a:t>
            </a:r>
            <a:r>
              <a:rPr lang="cs-CZ" sz="1900" dirty="0" err="1"/>
              <a:t>uptake</a:t>
            </a:r>
            <a:r>
              <a:rPr lang="cs-CZ" sz="1900" dirty="0"/>
              <a:t> and </a:t>
            </a:r>
            <a:r>
              <a:rPr lang="cs-CZ" sz="1900" dirty="0" err="1"/>
              <a:t>decarboxylation</a:t>
            </a:r>
            <a:r>
              <a:rPr lang="cs-CZ" sz="1900" dirty="0"/>
              <a:t> </a:t>
            </a:r>
            <a:r>
              <a:rPr lang="cs-CZ" sz="1900" dirty="0" err="1"/>
              <a:t>system</a:t>
            </a:r>
            <a:r>
              <a:rPr lang="cs-CZ" sz="1900" dirty="0"/>
              <a:t>). </a:t>
            </a:r>
            <a:r>
              <a:rPr lang="cs-CZ" sz="1900" dirty="0" err="1" smtClean="0"/>
              <a:t>Relatively</a:t>
            </a:r>
            <a:r>
              <a:rPr lang="cs-CZ" sz="1900" dirty="0" smtClean="0"/>
              <a:t> </a:t>
            </a:r>
            <a:r>
              <a:rPr lang="cs-CZ" sz="1900" dirty="0" err="1" smtClean="0"/>
              <a:t>rare</a:t>
            </a:r>
            <a:r>
              <a:rPr lang="cs-CZ" sz="1900" dirty="0" smtClean="0"/>
              <a:t>, </a:t>
            </a:r>
            <a:r>
              <a:rPr lang="cs-CZ" sz="1900" dirty="0" err="1" smtClean="0"/>
              <a:t>but</a:t>
            </a:r>
            <a:r>
              <a:rPr lang="cs-CZ" sz="1900" dirty="0" smtClean="0"/>
              <a:t> </a:t>
            </a:r>
            <a:r>
              <a:rPr lang="cs-CZ" sz="1900" dirty="0" err="1" smtClean="0"/>
              <a:t>the</a:t>
            </a:r>
            <a:r>
              <a:rPr lang="cs-CZ" sz="1900" dirty="0" smtClean="0"/>
              <a:t> incidence </a:t>
            </a:r>
            <a:r>
              <a:rPr lang="cs-CZ" sz="1900" dirty="0" err="1" smtClean="0"/>
              <a:t>is</a:t>
            </a:r>
            <a:r>
              <a:rPr lang="cs-CZ" sz="1900" dirty="0" smtClean="0"/>
              <a:t> </a:t>
            </a:r>
            <a:r>
              <a:rPr lang="cs-CZ" sz="1900" dirty="0" err="1" smtClean="0"/>
              <a:t>increasing</a:t>
            </a:r>
            <a:r>
              <a:rPr lang="cs-CZ" sz="1900" dirty="0" smtClean="0"/>
              <a:t>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56288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bowel</a:t>
            </a:r>
            <a:endParaRPr lang="cs-CZ" dirty="0"/>
          </a:p>
        </p:txBody>
      </p:sp>
      <p:pic>
        <p:nvPicPr>
          <p:cNvPr id="5" name="K85.jpeg" descr="K85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04048" y="1196752"/>
            <a:ext cx="3682752" cy="51845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ivertikly  - Divertikulitída…"/>
          <p:cNvSpPr txBox="1">
            <a:spLocks noGrp="1"/>
          </p:cNvSpPr>
          <p:nvPr>
            <p:ph sz="half" idx="1"/>
          </p:nvPr>
        </p:nvSpPr>
        <p:spPr>
          <a:xfrm>
            <a:off x="457200" y="1196975"/>
            <a:ext cx="4038600" cy="517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</a:pPr>
            <a:r>
              <a:rPr sz="2000" dirty="0" err="1" smtClean="0"/>
              <a:t>Diverti</a:t>
            </a:r>
            <a:r>
              <a:rPr lang="cs-CZ" sz="2000" dirty="0" err="1" smtClean="0"/>
              <a:t>cls</a:t>
            </a:r>
            <a:r>
              <a:rPr sz="2000" dirty="0" smtClean="0"/>
              <a:t>  -</a:t>
            </a:r>
            <a:r>
              <a:rPr lang="cs-CZ" sz="2000" dirty="0" smtClean="0"/>
              <a:t> </a:t>
            </a:r>
            <a:r>
              <a:rPr lang="cs-CZ" sz="2000" dirty="0" err="1" smtClean="0"/>
              <a:t>higher</a:t>
            </a:r>
            <a:r>
              <a:rPr lang="cs-CZ" sz="2000" dirty="0" smtClean="0"/>
              <a:t> risk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inflamation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perforation</a:t>
            </a:r>
            <a:r>
              <a:rPr lang="cs-CZ" sz="2000" dirty="0" smtClean="0"/>
              <a:t>, </a:t>
            </a:r>
            <a:r>
              <a:rPr lang="cs-CZ" sz="2000" dirty="0" err="1" smtClean="0"/>
              <a:t>bleeding</a:t>
            </a:r>
            <a:endParaRPr sz="2000" dirty="0"/>
          </a:p>
          <a:p>
            <a:pPr>
              <a:spcBef>
                <a:spcPts val="1000"/>
              </a:spcBef>
            </a:pPr>
            <a:r>
              <a:rPr lang="cs-CZ" sz="2000" dirty="0" err="1" smtClean="0"/>
              <a:t>Colitis</a:t>
            </a:r>
            <a:r>
              <a:rPr lang="cs-CZ" sz="2000" dirty="0" smtClean="0"/>
              <a:t> </a:t>
            </a:r>
            <a:r>
              <a:rPr lang="cs-CZ" sz="2000" dirty="0" err="1" smtClean="0"/>
              <a:t>ulcerosa</a:t>
            </a:r>
            <a:r>
              <a:rPr lang="cs-CZ" sz="2000" dirty="0" smtClean="0"/>
              <a:t> (IBD) -</a:t>
            </a:r>
            <a:r>
              <a:rPr lang="cs-CZ" dirty="0" smtClean="0"/>
              <a:t>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</a:t>
            </a:r>
            <a:r>
              <a:rPr lang="cs-CZ" sz="2000" dirty="0" err="1" smtClean="0"/>
              <a:t>desease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bowel</a:t>
            </a:r>
            <a:r>
              <a:rPr lang="cs-CZ" sz="2000" dirty="0" smtClean="0"/>
              <a:t> </a:t>
            </a:r>
            <a:r>
              <a:rPr lang="cs-CZ" sz="2000" dirty="0" err="1" smtClean="0"/>
              <a:t>mucosa</a:t>
            </a:r>
            <a:r>
              <a:rPr lang="cs-CZ" sz="2000" dirty="0" smtClean="0"/>
              <a:t>.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 </a:t>
            </a:r>
            <a:r>
              <a:rPr lang="cs-CZ" sz="2000" dirty="0" err="1" smtClean="0"/>
              <a:t>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starting</a:t>
            </a:r>
            <a:r>
              <a:rPr lang="cs-CZ" sz="2000" dirty="0" smtClean="0"/>
              <a:t> in </a:t>
            </a:r>
            <a:r>
              <a:rPr lang="cs-CZ" sz="2000" dirty="0" err="1" smtClean="0"/>
              <a:t>anus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limited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large</a:t>
            </a:r>
            <a:r>
              <a:rPr lang="cs-CZ" sz="2000" dirty="0" smtClean="0"/>
              <a:t> </a:t>
            </a:r>
            <a:r>
              <a:rPr lang="cs-CZ" sz="2000" dirty="0" err="1" smtClean="0"/>
              <a:t>bowel</a:t>
            </a:r>
            <a:endParaRPr lang="cs-CZ" sz="2000" dirty="0" smtClean="0"/>
          </a:p>
          <a:p>
            <a:pPr lvl="1">
              <a:spcBef>
                <a:spcPts val="1000"/>
              </a:spcBef>
            </a:pPr>
            <a:r>
              <a:rPr lang="cs-CZ" sz="1400" dirty="0" smtClean="0"/>
              <a:t>CAVE: </a:t>
            </a:r>
            <a:r>
              <a:rPr lang="cs-CZ" sz="1400" dirty="0" err="1" smtClean="0"/>
              <a:t>System</a:t>
            </a:r>
            <a:r>
              <a:rPr lang="cs-CZ" sz="1400" dirty="0" smtClean="0"/>
              <a:t> </a:t>
            </a:r>
            <a:r>
              <a:rPr lang="cs-CZ" sz="1400" dirty="0" err="1" smtClean="0"/>
              <a:t>desease</a:t>
            </a:r>
            <a:r>
              <a:rPr lang="cs-CZ" sz="1400" dirty="0" smtClean="0"/>
              <a:t>,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problems</a:t>
            </a:r>
            <a:r>
              <a:rPr lang="cs-CZ" sz="1400" dirty="0" smtClean="0"/>
              <a:t> </a:t>
            </a:r>
            <a:r>
              <a:rPr lang="cs-CZ" sz="1400" dirty="0" err="1" smtClean="0"/>
              <a:t>could</a:t>
            </a:r>
            <a:r>
              <a:rPr lang="cs-CZ" sz="1400" dirty="0" smtClean="0"/>
              <a:t> </a:t>
            </a:r>
            <a:r>
              <a:rPr lang="cs-CZ" sz="1400" dirty="0" err="1" smtClean="0"/>
              <a:t>be</a:t>
            </a:r>
            <a:r>
              <a:rPr lang="cs-CZ" sz="1400" dirty="0" smtClean="0"/>
              <a:t> </a:t>
            </a:r>
            <a:r>
              <a:rPr lang="cs-CZ" sz="1400" dirty="0" err="1" smtClean="0"/>
              <a:t>out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digestive</a:t>
            </a:r>
            <a:r>
              <a:rPr lang="cs-CZ" sz="1400" dirty="0" smtClean="0"/>
              <a:t> systém </a:t>
            </a:r>
            <a:endParaRPr sz="1400" dirty="0"/>
          </a:p>
          <a:p>
            <a:pPr>
              <a:spcBef>
                <a:spcPts val="1000"/>
              </a:spcBef>
            </a:pPr>
            <a:r>
              <a:rPr lang="cs-CZ" sz="2000" dirty="0" err="1" smtClean="0"/>
              <a:t>Tumors</a:t>
            </a:r>
            <a:endParaRPr lang="cs-CZ" sz="2000" dirty="0" smtClean="0"/>
          </a:p>
          <a:p>
            <a:pPr lvl="1">
              <a:spcBef>
                <a:spcPts val="1000"/>
              </a:spcBef>
            </a:pPr>
            <a:r>
              <a:rPr lang="cs-CZ" sz="1600" dirty="0" err="1" smtClean="0"/>
              <a:t>Benign</a:t>
            </a:r>
            <a:r>
              <a:rPr lang="cs-CZ" sz="1600" dirty="0" smtClean="0"/>
              <a:t> (</a:t>
            </a:r>
            <a:r>
              <a:rPr lang="cs-CZ" sz="1600" dirty="0" err="1" smtClean="0"/>
              <a:t>polyps</a:t>
            </a:r>
            <a:r>
              <a:rPr lang="cs-CZ" sz="1600" dirty="0" smtClean="0"/>
              <a:t>/</a:t>
            </a:r>
            <a:r>
              <a:rPr lang="cs-CZ" sz="1600" dirty="0" err="1" smtClean="0"/>
              <a:t>adenomas</a:t>
            </a:r>
            <a:r>
              <a:rPr lang="cs-CZ" sz="1600" dirty="0" smtClean="0"/>
              <a:t>)</a:t>
            </a:r>
          </a:p>
          <a:p>
            <a:pPr lvl="1">
              <a:spcBef>
                <a:spcPts val="1000"/>
              </a:spcBef>
            </a:pPr>
            <a:r>
              <a:rPr lang="cs-CZ" sz="1600" dirty="0" err="1" smtClean="0"/>
              <a:t>Familiar</a:t>
            </a:r>
            <a:r>
              <a:rPr lang="cs-CZ" sz="1600" dirty="0" smtClean="0"/>
              <a:t> </a:t>
            </a:r>
            <a:r>
              <a:rPr lang="cs-CZ" sz="1600" dirty="0" err="1" smtClean="0"/>
              <a:t>polyposis</a:t>
            </a:r>
            <a:r>
              <a:rPr lang="cs-CZ" sz="1600" dirty="0" smtClean="0"/>
              <a:t> (</a:t>
            </a:r>
            <a:r>
              <a:rPr lang="cs-CZ" sz="1600" dirty="0" err="1" smtClean="0"/>
              <a:t>prekancerosis</a:t>
            </a:r>
            <a:r>
              <a:rPr lang="cs-CZ" sz="1600" dirty="0" smtClean="0"/>
              <a:t>)</a:t>
            </a:r>
          </a:p>
          <a:p>
            <a:pPr lvl="1">
              <a:spcBef>
                <a:spcPts val="1000"/>
              </a:spcBef>
            </a:pPr>
            <a:r>
              <a:rPr lang="cs-CZ" sz="1600" dirty="0" err="1" smtClean="0"/>
              <a:t>Malign</a:t>
            </a:r>
            <a:r>
              <a:rPr lang="cs-CZ" sz="1600" dirty="0" smtClean="0"/>
              <a:t> (</a:t>
            </a:r>
            <a:r>
              <a:rPr lang="cs-CZ" sz="1600" dirty="0" err="1" smtClean="0"/>
              <a:t>AdenoCa</a:t>
            </a:r>
            <a:r>
              <a:rPr lang="cs-CZ" sz="1600" dirty="0" smtClean="0"/>
              <a:t>)</a:t>
            </a:r>
          </a:p>
          <a:p>
            <a:pPr marL="0" indent="0">
              <a:spcBef>
                <a:spcPts val="1000"/>
              </a:spcBef>
              <a:buNone/>
            </a:pPr>
            <a:r>
              <a:rPr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00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red_2287_NH-21.jpeg" descr="shared_2287_NH-2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387" y="476250"/>
            <a:ext cx="3810001" cy="2790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red_2290_NH-22.jpeg" descr="shared_2290_NH-22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476250"/>
            <a:ext cx="3810000" cy="2771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hared_2292_NH-23.jpeg" descr="shared_2292_NH-23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0825" y="3429000"/>
            <a:ext cx="3905250" cy="301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hared_2294_NH-24.jpeg" descr="shared_2294_NH-24.jpe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43437" y="3644900"/>
            <a:ext cx="3810001" cy="2781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15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Anus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Atrezia</a:t>
            </a:r>
            <a:r>
              <a:rPr lang="cs-CZ" dirty="0" smtClean="0"/>
              <a:t>, </a:t>
            </a:r>
            <a:r>
              <a:rPr lang="cs-CZ" dirty="0" err="1" smtClean="0"/>
              <a:t>anal</a:t>
            </a:r>
            <a:r>
              <a:rPr lang="cs-CZ" dirty="0" smtClean="0"/>
              <a:t> </a:t>
            </a:r>
            <a:r>
              <a:rPr lang="cs-CZ" dirty="0" err="1" smtClean="0"/>
              <a:t>stenosis</a:t>
            </a:r>
            <a:endParaRPr lang="cs-CZ" dirty="0" smtClean="0"/>
          </a:p>
          <a:p>
            <a:r>
              <a:rPr lang="cs-CZ" dirty="0" err="1" smtClean="0"/>
              <a:t>Haemorrhoids</a:t>
            </a:r>
            <a:endParaRPr lang="cs-CZ" dirty="0" smtClean="0"/>
          </a:p>
          <a:p>
            <a:r>
              <a:rPr lang="cs-CZ" dirty="0" err="1" smtClean="0"/>
              <a:t>Sphincter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 (↑↓)</a:t>
            </a:r>
          </a:p>
          <a:p>
            <a:r>
              <a:rPr lang="cs-CZ" dirty="0" err="1" smtClean="0"/>
              <a:t>Fissura</a:t>
            </a:r>
            <a:r>
              <a:rPr lang="cs-CZ" dirty="0" smtClean="0"/>
              <a:t> ani</a:t>
            </a:r>
          </a:p>
          <a:p>
            <a:r>
              <a:rPr lang="cs-CZ" dirty="0" smtClean="0"/>
              <a:t>Fistula                  Absces</a:t>
            </a:r>
          </a:p>
          <a:p>
            <a:r>
              <a:rPr lang="cs-CZ" dirty="0" err="1" smtClean="0"/>
              <a:t>Condylomata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Tumors</a:t>
            </a:r>
            <a:endParaRPr lang="cs-CZ" dirty="0" smtClean="0"/>
          </a:p>
          <a:p>
            <a:pPr lvl="1"/>
            <a:r>
              <a:rPr lang="cs-CZ" dirty="0" err="1" smtClean="0"/>
              <a:t>Benign</a:t>
            </a:r>
            <a:endParaRPr lang="cs-CZ" dirty="0" smtClean="0"/>
          </a:p>
          <a:p>
            <a:pPr lvl="1"/>
            <a:r>
              <a:rPr lang="cs-CZ" dirty="0" err="1" smtClean="0"/>
              <a:t>Malign</a:t>
            </a:r>
            <a:r>
              <a:rPr lang="cs-CZ" dirty="0" smtClean="0"/>
              <a:t> (Spino x </a:t>
            </a:r>
            <a:r>
              <a:rPr lang="cs-CZ" dirty="0" err="1" smtClean="0"/>
              <a:t>Adeno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Obousměrná vodorovná šipka 6"/>
          <p:cNvSpPr/>
          <p:nvPr/>
        </p:nvSpPr>
        <p:spPr>
          <a:xfrm>
            <a:off x="2051720" y="3863181"/>
            <a:ext cx="1000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hemorrhoid.jpeg" descr="hemorrhoid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32040" y="274637"/>
            <a:ext cx="3754760" cy="3082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s://www.wikiskripta.eu/images/thumb/0/00/Periprokt.png/200px-Peripro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1"/>
            <a:ext cx="3168352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7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Biliary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Atrezia</a:t>
            </a:r>
            <a:endParaRPr lang="cs-CZ" dirty="0" smtClean="0"/>
          </a:p>
          <a:p>
            <a:r>
              <a:rPr lang="cs-CZ" dirty="0" err="1" smtClean="0"/>
              <a:t>Stenosis</a:t>
            </a:r>
            <a:endParaRPr lang="cs-CZ" dirty="0" smtClean="0"/>
          </a:p>
          <a:p>
            <a:r>
              <a:rPr lang="cs-CZ" dirty="0" err="1" smtClean="0"/>
              <a:t>Inflamation</a:t>
            </a:r>
            <a:endParaRPr lang="cs-CZ" dirty="0" smtClean="0"/>
          </a:p>
          <a:p>
            <a:r>
              <a:rPr lang="cs-CZ" dirty="0" err="1" smtClean="0"/>
              <a:t>Lithiasis</a:t>
            </a:r>
            <a:r>
              <a:rPr lang="cs-CZ" dirty="0" smtClean="0"/>
              <a:t>: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signs</a:t>
            </a:r>
            <a:r>
              <a:rPr lang="cs-CZ" sz="2000" dirty="0" smtClean="0"/>
              <a:t> in cca 60%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people</a:t>
            </a:r>
            <a:endParaRPr lang="cs-CZ" sz="2000" dirty="0" smtClean="0"/>
          </a:p>
          <a:p>
            <a:r>
              <a:rPr lang="cs-CZ" dirty="0" err="1" smtClean="0"/>
              <a:t>Tumors</a:t>
            </a:r>
            <a:r>
              <a:rPr lang="cs-CZ" dirty="0" smtClean="0"/>
              <a:t>: </a:t>
            </a:r>
            <a:r>
              <a:rPr lang="cs-CZ" dirty="0" err="1" smtClean="0"/>
              <a:t>cholangioCa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Icterus</a:t>
            </a:r>
            <a:r>
              <a:rPr lang="cs-CZ" dirty="0" smtClean="0"/>
              <a:t>≠</a:t>
            </a:r>
            <a:r>
              <a:rPr lang="cs-CZ" dirty="0" err="1" smtClean="0"/>
              <a:t>desease</a:t>
            </a:r>
            <a:r>
              <a:rPr lang="cs-CZ" dirty="0" smtClean="0"/>
              <a:t>=sign</a:t>
            </a:r>
            <a:endParaRPr lang="cs-CZ" dirty="0"/>
          </a:p>
        </p:txBody>
      </p:sp>
      <p:pic>
        <p:nvPicPr>
          <p:cNvPr id="5" name="20041104100419.jpeg" descr="20041104100419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4008" y="1600200"/>
            <a:ext cx="4392488" cy="46371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234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Inflamation</a:t>
            </a:r>
            <a:r>
              <a:rPr lang="cs-CZ" dirty="0" smtClean="0"/>
              <a:t> (</a:t>
            </a:r>
            <a:r>
              <a:rPr lang="cs-CZ" dirty="0" err="1" smtClean="0"/>
              <a:t>ethanol</a:t>
            </a:r>
            <a:r>
              <a:rPr lang="cs-CZ" dirty="0" smtClean="0"/>
              <a:t>, </a:t>
            </a:r>
            <a:r>
              <a:rPr lang="cs-CZ" dirty="0" err="1" smtClean="0"/>
              <a:t>viruses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Steatosis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Cirhosis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Cyst</a:t>
            </a:r>
          </a:p>
          <a:p>
            <a:r>
              <a:rPr lang="cs-CZ" dirty="0" err="1" smtClean="0"/>
              <a:t>Parasites</a:t>
            </a:r>
            <a:endParaRPr lang="cs-CZ" dirty="0" smtClean="0"/>
          </a:p>
          <a:p>
            <a:r>
              <a:rPr lang="cs-CZ" dirty="0" err="1" smtClean="0"/>
              <a:t>Abscess</a:t>
            </a:r>
            <a:r>
              <a:rPr lang="cs-CZ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imunocompromitation</a:t>
            </a:r>
            <a:r>
              <a:rPr lang="cs-CZ" sz="2000" dirty="0" smtClean="0"/>
              <a:t>)</a:t>
            </a:r>
          </a:p>
          <a:p>
            <a:r>
              <a:rPr lang="cs-CZ" dirty="0" err="1" smtClean="0"/>
              <a:t>Hemangiomas</a:t>
            </a:r>
            <a:endParaRPr lang="cs-CZ" dirty="0" smtClean="0"/>
          </a:p>
          <a:p>
            <a:r>
              <a:rPr lang="cs-CZ" dirty="0" err="1" smtClean="0"/>
              <a:t>Malignities</a:t>
            </a:r>
            <a:endParaRPr lang="cs-CZ" dirty="0" smtClean="0"/>
          </a:p>
          <a:p>
            <a:pPr lvl="1"/>
            <a:r>
              <a:rPr lang="cs-CZ" dirty="0" err="1" smtClean="0"/>
              <a:t>HepatocellularCa</a:t>
            </a:r>
            <a:endParaRPr lang="cs-CZ" dirty="0" smtClean="0"/>
          </a:p>
          <a:p>
            <a:pPr lvl="1"/>
            <a:r>
              <a:rPr lang="cs-CZ" dirty="0" err="1" smtClean="0"/>
              <a:t>Methastases</a:t>
            </a:r>
            <a:r>
              <a:rPr lang="cs-CZ" dirty="0" smtClean="0"/>
              <a:t> (</a:t>
            </a:r>
            <a:r>
              <a:rPr lang="cs-CZ" dirty="0" err="1" smtClean="0"/>
              <a:t>often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2267744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2339752" y="4077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51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Pankreas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err="1" smtClean="0"/>
              <a:t>Disorder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exocrine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r>
              <a:rPr lang="cs-CZ" sz="2000" dirty="0" err="1" smtClean="0"/>
              <a:t>Disorder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endocrine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r>
              <a:rPr lang="cs-CZ" sz="2000" dirty="0" err="1" smtClean="0"/>
              <a:t>Congenital</a:t>
            </a:r>
            <a:r>
              <a:rPr lang="cs-CZ" sz="2000" dirty="0" smtClean="0"/>
              <a:t>: pankreas </a:t>
            </a:r>
            <a:r>
              <a:rPr lang="cs-CZ" sz="2000" dirty="0" err="1" smtClean="0"/>
              <a:t>divisum</a:t>
            </a:r>
            <a:endParaRPr lang="cs-CZ" sz="2000" dirty="0" smtClean="0"/>
          </a:p>
          <a:p>
            <a:r>
              <a:rPr lang="cs-CZ" sz="2000" dirty="0" err="1" smtClean="0"/>
              <a:t>Inflamation</a:t>
            </a:r>
            <a:endParaRPr lang="cs-CZ" sz="2000" dirty="0" smtClean="0"/>
          </a:p>
          <a:p>
            <a:pPr marL="457200" lvl="1" indent="0">
              <a:buNone/>
            </a:pPr>
            <a:r>
              <a:rPr lang="cs-CZ" sz="2000" dirty="0" err="1" smtClean="0"/>
              <a:t>acute</a:t>
            </a:r>
            <a:r>
              <a:rPr lang="cs-CZ" sz="2000" dirty="0" smtClean="0"/>
              <a:t>                 </a:t>
            </a:r>
            <a:r>
              <a:rPr lang="cs-CZ" sz="2000" dirty="0" err="1" smtClean="0"/>
              <a:t>chronical</a:t>
            </a:r>
            <a:endParaRPr lang="cs-CZ" sz="2000" dirty="0"/>
          </a:p>
          <a:p>
            <a:r>
              <a:rPr lang="cs-CZ" sz="2000" dirty="0" smtClean="0"/>
              <a:t>Tumor</a:t>
            </a:r>
          </a:p>
          <a:p>
            <a:pPr lvl="1"/>
            <a:r>
              <a:rPr lang="cs-CZ" sz="2000" dirty="0" err="1" smtClean="0"/>
              <a:t>Adeno</a:t>
            </a:r>
            <a:r>
              <a:rPr lang="cs-CZ" sz="2000" dirty="0" smtClean="0"/>
              <a:t> Ca</a:t>
            </a:r>
          </a:p>
          <a:p>
            <a:pPr lvl="1"/>
            <a:r>
              <a:rPr lang="cs-CZ" sz="2000" dirty="0" err="1" smtClean="0"/>
              <a:t>Endocrine</a:t>
            </a:r>
            <a:r>
              <a:rPr lang="cs-CZ" sz="2000" dirty="0" smtClean="0"/>
              <a:t> </a:t>
            </a:r>
            <a:r>
              <a:rPr lang="cs-CZ" sz="2000" dirty="0" err="1" smtClean="0"/>
              <a:t>tumors</a:t>
            </a:r>
            <a:endParaRPr lang="cs-CZ" sz="2000" dirty="0" smtClean="0"/>
          </a:p>
          <a:p>
            <a:pPr lvl="2"/>
            <a:r>
              <a:rPr lang="cs-CZ" dirty="0" err="1" smtClean="0"/>
              <a:t>F.e</a:t>
            </a:r>
            <a:r>
              <a:rPr lang="cs-CZ" dirty="0" smtClean="0"/>
              <a:t>.: </a:t>
            </a:r>
            <a:r>
              <a:rPr lang="cs-CZ" dirty="0" err="1" smtClean="0"/>
              <a:t>Insulinoma</a:t>
            </a:r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f20-13at_pancreas_c.jpeg" descr="f20-13at_pancreas_c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8200" y="1600199"/>
            <a:ext cx="4038600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ousměrná vodorovná šipka 5"/>
          <p:cNvSpPr/>
          <p:nvPr/>
        </p:nvSpPr>
        <p:spPr>
          <a:xfrm>
            <a:off x="1768108" y="3212976"/>
            <a:ext cx="687352" cy="108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7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5608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8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Spleen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Renculisation</a:t>
            </a:r>
            <a:endParaRPr lang="cs-CZ" dirty="0" smtClean="0"/>
          </a:p>
          <a:p>
            <a:r>
              <a:rPr lang="cs-CZ" dirty="0" err="1" smtClean="0"/>
              <a:t>Abscesuss</a:t>
            </a:r>
            <a:endParaRPr lang="cs-CZ" dirty="0" smtClean="0"/>
          </a:p>
          <a:p>
            <a:r>
              <a:rPr lang="cs-CZ" dirty="0" err="1" smtClean="0"/>
              <a:t>Hematological</a:t>
            </a:r>
            <a:r>
              <a:rPr lang="cs-CZ" dirty="0" smtClean="0"/>
              <a:t> </a:t>
            </a:r>
            <a:r>
              <a:rPr lang="cs-CZ" dirty="0" err="1" smtClean="0"/>
              <a:t>deseases</a:t>
            </a:r>
            <a:endParaRPr lang="cs-CZ" dirty="0" smtClean="0"/>
          </a:p>
          <a:p>
            <a:r>
              <a:rPr lang="cs-CZ" dirty="0" smtClean="0"/>
              <a:t>Trauma!!!</a:t>
            </a:r>
          </a:p>
          <a:p>
            <a:pPr lvl="1"/>
            <a:r>
              <a:rPr lang="cs-CZ" dirty="0" err="1" smtClean="0"/>
              <a:t>Delayed</a:t>
            </a:r>
            <a:r>
              <a:rPr lang="cs-CZ" dirty="0" smtClean="0"/>
              <a:t> </a:t>
            </a:r>
            <a:r>
              <a:rPr lang="cs-CZ" dirty="0" err="1" smtClean="0"/>
              <a:t>rupture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OPSI</a:t>
            </a:r>
          </a:p>
          <a:p>
            <a:pPr lvl="1"/>
            <a:r>
              <a:rPr lang="cs-CZ" sz="2000" dirty="0"/>
              <a:t> </a:t>
            </a:r>
            <a:r>
              <a:rPr lang="cs-CZ" sz="2000" b="1" dirty="0" err="1"/>
              <a:t>overwhelming</a:t>
            </a:r>
            <a:r>
              <a:rPr lang="cs-CZ" sz="2000" b="1" dirty="0"/>
              <a:t> post-</a:t>
            </a:r>
            <a:r>
              <a:rPr lang="cs-CZ" sz="2000" b="1" dirty="0" err="1"/>
              <a:t>splenectomy</a:t>
            </a:r>
            <a:r>
              <a:rPr lang="cs-CZ" sz="2000" b="1" dirty="0"/>
              <a:t> </a:t>
            </a:r>
            <a:r>
              <a:rPr lang="cs-CZ" sz="2000" b="1" dirty="0" err="1" smtClean="0"/>
              <a:t>infection</a:t>
            </a:r>
            <a:endParaRPr lang="cs-CZ" sz="2000" b="1" dirty="0" smtClean="0"/>
          </a:p>
          <a:p>
            <a:pPr lvl="1"/>
            <a:r>
              <a:rPr lang="en-US" sz="2000" dirty="0"/>
              <a:t>typically characterized by either </a:t>
            </a:r>
            <a:r>
              <a:rPr lang="en-US" sz="2000" dirty="0">
                <a:hlinkClick r:id="rId2" tooltip="Meningitis"/>
              </a:rPr>
              <a:t>meningitis</a:t>
            </a:r>
            <a:r>
              <a:rPr lang="en-US" sz="2000" dirty="0"/>
              <a:t> or </a:t>
            </a:r>
            <a:r>
              <a:rPr lang="en-US" sz="2000" dirty="0">
                <a:hlinkClick r:id="rId3" tooltip="Sepsis"/>
              </a:rPr>
              <a:t>sepsis</a:t>
            </a:r>
            <a:r>
              <a:rPr lang="en-US" sz="2000" dirty="0"/>
              <a:t>, and are caused by </a:t>
            </a:r>
            <a:r>
              <a:rPr lang="en-US" sz="2000" dirty="0">
                <a:hlinkClick r:id="rId4" tooltip="Bacterial capsule"/>
              </a:rPr>
              <a:t>encapsulated organisms</a:t>
            </a:r>
            <a:r>
              <a:rPr lang="en-US" sz="2000" dirty="0"/>
              <a:t> including </a:t>
            </a:r>
            <a:r>
              <a:rPr lang="en-US" sz="2000" i="1" dirty="0">
                <a:hlinkClick r:id="rId5" tooltip="Streptococcus pneumoniae"/>
              </a:rPr>
              <a:t>Streptococcus </a:t>
            </a:r>
            <a:r>
              <a:rPr lang="en-US" sz="2000" i="1" dirty="0" err="1">
                <a:hlinkClick r:id="rId5" tooltip="Streptococcus pneumoniae"/>
              </a:rPr>
              <a:t>pneumoniae</a:t>
            </a:r>
            <a:r>
              <a:rPr lang="en-US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736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Omphalocoele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/</a:t>
            </a:r>
            <a:r>
              <a:rPr lang="cs-CZ" dirty="0" err="1" smtClean="0"/>
              <a:t>gastroschisis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Hernias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Inflamation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rare</a:t>
            </a:r>
            <a:r>
              <a:rPr lang="cs-CZ" dirty="0" smtClean="0"/>
              <a:t>  (</a:t>
            </a:r>
            <a:r>
              <a:rPr lang="cs-CZ" dirty="0" err="1" smtClean="0"/>
              <a:t>phlegmona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Trauma</a:t>
            </a:r>
          </a:p>
          <a:p>
            <a:pPr lvl="1"/>
            <a:r>
              <a:rPr lang="cs-CZ" dirty="0" err="1" smtClean="0"/>
              <a:t>Blow</a:t>
            </a:r>
            <a:r>
              <a:rPr lang="cs-CZ" dirty="0" smtClean="0"/>
              <a:t>  x  </a:t>
            </a:r>
            <a:r>
              <a:rPr lang="cs-CZ" dirty="0" err="1" smtClean="0"/>
              <a:t>Blunt</a:t>
            </a:r>
            <a:endParaRPr lang="cs-CZ" dirty="0" smtClean="0"/>
          </a:p>
          <a:p>
            <a:pPr lvl="1"/>
            <a:r>
              <a:rPr lang="cs-CZ" dirty="0" err="1" smtClean="0"/>
              <a:t>Penetrating</a:t>
            </a:r>
            <a:r>
              <a:rPr lang="cs-CZ" dirty="0" smtClean="0"/>
              <a:t> x Non-…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Right</a:t>
            </a:r>
            <a:r>
              <a:rPr lang="cs-CZ" dirty="0" smtClean="0"/>
              <a:t>  x  </a:t>
            </a:r>
            <a:r>
              <a:rPr lang="cs-CZ" dirty="0" err="1" smtClean="0"/>
              <a:t>False</a:t>
            </a:r>
            <a:r>
              <a:rPr lang="cs-CZ" dirty="0" smtClean="0"/>
              <a:t>/</a:t>
            </a:r>
            <a:r>
              <a:rPr lang="cs-CZ" dirty="0" err="1" smtClean="0"/>
              <a:t>wrong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Congenital</a:t>
            </a:r>
            <a:r>
              <a:rPr lang="cs-CZ" dirty="0" smtClean="0"/>
              <a:t>  x  </a:t>
            </a:r>
            <a:r>
              <a:rPr lang="cs-CZ" dirty="0" err="1" smtClean="0"/>
              <a:t>gained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External</a:t>
            </a:r>
            <a:r>
              <a:rPr lang="cs-CZ" dirty="0" smtClean="0"/>
              <a:t>  	x  </a:t>
            </a:r>
            <a:r>
              <a:rPr lang="cs-CZ" dirty="0" err="1" smtClean="0"/>
              <a:t>Intern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Rare</a:t>
            </a:r>
            <a:r>
              <a:rPr lang="cs-CZ" dirty="0" smtClean="0"/>
              <a:t>	x  </a:t>
            </a:r>
            <a:r>
              <a:rPr lang="cs-CZ" dirty="0" err="1" smtClean="0"/>
              <a:t>Common</a:t>
            </a:r>
            <a:endParaRPr lang="cs-CZ" dirty="0" smtClean="0"/>
          </a:p>
        </p:txBody>
      </p:sp>
      <p:sp>
        <p:nvSpPr>
          <p:cNvPr id="5" name="Šipka doprava 4"/>
          <p:cNvSpPr/>
          <p:nvPr/>
        </p:nvSpPr>
        <p:spPr>
          <a:xfrm>
            <a:off x="2987824" y="2852936"/>
            <a:ext cx="12283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1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nia-types-2.png" descr="hernia-types-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19" y="188640"/>
            <a:ext cx="3020171" cy="36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hernia-types.png" descr="hernia-types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80174" y="4216308"/>
            <a:ext cx="2663826" cy="266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nguinal hernia" descr="Inguinal hernia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r="36546"/>
          <a:stretch/>
        </p:blipFill>
        <p:spPr>
          <a:xfrm>
            <a:off x="3563888" y="2005900"/>
            <a:ext cx="2625130" cy="33099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833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RHB in </a:t>
            </a:r>
            <a:r>
              <a:rPr lang="cs-CZ" dirty="0" err="1" smtClean="0"/>
              <a:t>surgery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Importance</a:t>
            </a:r>
            <a:r>
              <a:rPr lang="cs-CZ" sz="2400" dirty="0" smtClean="0"/>
              <a:t>: </a:t>
            </a:r>
            <a:r>
              <a:rPr lang="cs-CZ" sz="2400" dirty="0" err="1" smtClean="0"/>
              <a:t>integral</a:t>
            </a:r>
            <a:r>
              <a:rPr lang="cs-CZ" sz="2400" dirty="0" smtClean="0"/>
              <a:t> part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!!!</a:t>
            </a:r>
          </a:p>
          <a:p>
            <a:pPr lvl="1"/>
            <a:r>
              <a:rPr lang="cs-CZ" sz="2000" dirty="0" err="1" smtClean="0"/>
              <a:t>Prevention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T-E/</a:t>
            </a:r>
            <a:r>
              <a:rPr lang="cs-CZ" sz="2000" dirty="0" err="1" smtClean="0"/>
              <a:t>dekubits</a:t>
            </a:r>
            <a:r>
              <a:rPr lang="cs-CZ" sz="2000" dirty="0" smtClean="0"/>
              <a:t>/</a:t>
            </a:r>
            <a:r>
              <a:rPr lang="cs-CZ" sz="2000" dirty="0" err="1" smtClean="0"/>
              <a:t>bronchopneumonia</a:t>
            </a:r>
            <a:endParaRPr lang="cs-CZ" sz="2000" dirty="0" smtClean="0"/>
          </a:p>
          <a:p>
            <a:pPr lvl="1"/>
            <a:r>
              <a:rPr lang="cs-CZ" sz="2000" dirty="0" err="1" smtClean="0"/>
              <a:t>Restore</a:t>
            </a:r>
            <a:r>
              <a:rPr lang="cs-CZ" sz="2000" dirty="0" smtClean="0"/>
              <a:t>/</a:t>
            </a:r>
            <a:r>
              <a:rPr lang="cs-CZ" sz="2000" dirty="0" err="1" smtClean="0"/>
              <a:t>preservation</a:t>
            </a:r>
            <a:r>
              <a:rPr lang="cs-CZ" sz="2000" dirty="0" smtClean="0"/>
              <a:t> 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pPr lvl="1"/>
            <a:r>
              <a:rPr lang="cs-CZ" sz="2000" dirty="0" err="1" smtClean="0"/>
              <a:t>Adaptation</a:t>
            </a:r>
            <a:r>
              <a:rPr lang="cs-CZ" sz="2000" dirty="0" smtClean="0"/>
              <a:t> to </a:t>
            </a:r>
            <a:r>
              <a:rPr lang="cs-CZ" sz="2000" dirty="0" err="1" smtClean="0"/>
              <a:t>changes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status/</a:t>
            </a:r>
            <a:r>
              <a:rPr lang="cs-CZ" sz="2000" dirty="0" err="1" smtClean="0"/>
              <a:t>ability</a:t>
            </a:r>
            <a:r>
              <a:rPr lang="cs-CZ" sz="2000" dirty="0" smtClean="0"/>
              <a:t>/</a:t>
            </a:r>
            <a:r>
              <a:rPr lang="cs-CZ" sz="2000" dirty="0" err="1" smtClean="0"/>
              <a:t>posibilities</a:t>
            </a:r>
            <a:endParaRPr lang="cs-CZ" sz="2000" dirty="0" smtClean="0"/>
          </a:p>
          <a:p>
            <a:endParaRPr lang="cs-CZ" sz="2400" dirty="0"/>
          </a:p>
          <a:p>
            <a:r>
              <a:rPr lang="cs-CZ" sz="2400" dirty="0" err="1" smtClean="0"/>
              <a:t>Curative</a:t>
            </a:r>
            <a:r>
              <a:rPr lang="cs-CZ" sz="2400" dirty="0" smtClean="0"/>
              <a:t> </a:t>
            </a:r>
            <a:r>
              <a:rPr lang="cs-CZ" sz="2400" dirty="0" err="1" smtClean="0"/>
              <a:t>physiotherapy</a:t>
            </a:r>
            <a:r>
              <a:rPr lang="cs-CZ" sz="2000" dirty="0" smtClean="0"/>
              <a:t>: </a:t>
            </a:r>
          </a:p>
          <a:p>
            <a:pPr lvl="1"/>
            <a:r>
              <a:rPr lang="cs-CZ" sz="2000" dirty="0" err="1" smtClean="0"/>
              <a:t>Mobilisation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considering</a:t>
            </a:r>
            <a:r>
              <a:rPr lang="cs-CZ" sz="2000" dirty="0" smtClean="0"/>
              <a:t> to </a:t>
            </a:r>
            <a:r>
              <a:rPr lang="cs-CZ" sz="2000" dirty="0" err="1" smtClean="0"/>
              <a:t>wounds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status </a:t>
            </a:r>
            <a:r>
              <a:rPr lang="cs-CZ" sz="2000" dirty="0" err="1" smtClean="0"/>
              <a:t>after</a:t>
            </a:r>
            <a:r>
              <a:rPr lang="cs-CZ" sz="2000" dirty="0" smtClean="0"/>
              <a:t> OP </a:t>
            </a:r>
          </a:p>
          <a:p>
            <a:pPr lvl="1"/>
            <a:r>
              <a:rPr lang="cs-CZ" sz="2000" dirty="0" smtClean="0"/>
              <a:t> </a:t>
            </a:r>
            <a:r>
              <a:rPr lang="cs-CZ" sz="2000" dirty="0" err="1" smtClean="0"/>
              <a:t>mobilisation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minimal</a:t>
            </a:r>
            <a:r>
              <a:rPr lang="cs-CZ" sz="2000" dirty="0" smtClean="0"/>
              <a:t> </a:t>
            </a:r>
            <a:r>
              <a:rPr lang="cs-CZ" sz="2000" dirty="0" err="1" smtClean="0"/>
              <a:t>pain</a:t>
            </a:r>
            <a:endParaRPr lang="cs-CZ" sz="2000" dirty="0" smtClean="0"/>
          </a:p>
          <a:p>
            <a:pPr lvl="1"/>
            <a:r>
              <a:rPr lang="cs-CZ" sz="2000" dirty="0" smtClean="0"/>
              <a:t> </a:t>
            </a:r>
            <a:r>
              <a:rPr lang="cs-CZ" sz="2000" dirty="0" err="1" smtClean="0"/>
              <a:t>breath</a:t>
            </a:r>
            <a:r>
              <a:rPr lang="cs-CZ" sz="2000" dirty="0" smtClean="0"/>
              <a:t> </a:t>
            </a:r>
            <a:r>
              <a:rPr lang="cs-CZ" sz="2000" dirty="0" err="1" smtClean="0"/>
              <a:t>rehabilitation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6417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yzikální léčba (fyzioterapie)…"/>
          <p:cNvSpPr txBox="1"/>
          <p:nvPr/>
        </p:nvSpPr>
        <p:spPr>
          <a:xfrm>
            <a:off x="827585" y="82550"/>
            <a:ext cx="7992888" cy="6494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b="1"/>
            </a:pPr>
            <a:r>
              <a:rPr dirty="0" err="1" smtClean="0"/>
              <a:t>Fyzi</a:t>
            </a:r>
            <a:r>
              <a:rPr lang="cs-CZ" dirty="0" smtClean="0"/>
              <a:t>kal  </a:t>
            </a:r>
            <a:r>
              <a:rPr dirty="0" err="1" smtClean="0"/>
              <a:t>fyziot</a:t>
            </a:r>
            <a:r>
              <a:rPr lang="cs-CZ" dirty="0" smtClean="0"/>
              <a:t>h</a:t>
            </a:r>
            <a:r>
              <a:rPr dirty="0" err="1" smtClean="0"/>
              <a:t>erap</a:t>
            </a:r>
            <a:r>
              <a:rPr lang="cs-CZ" dirty="0" smtClean="0"/>
              <a:t>y</a:t>
            </a:r>
            <a:endParaRPr dirty="0"/>
          </a:p>
          <a:p>
            <a:pPr>
              <a:defRPr sz="1600"/>
            </a:pPr>
            <a:r>
              <a:rPr dirty="0"/>
              <a:t>- 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reliefe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b="1" dirty="0" smtClean="0"/>
              <a:t> </a:t>
            </a:r>
            <a:endParaRPr b="1" dirty="0"/>
          </a:p>
          <a:p>
            <a:pPr>
              <a:defRPr sz="1600" b="1"/>
            </a:pPr>
            <a:r>
              <a:rPr dirty="0"/>
              <a:t>	</a:t>
            </a:r>
            <a:endParaRPr lang="cs-CZ" dirty="0" smtClean="0"/>
          </a:p>
          <a:p>
            <a:pPr>
              <a:defRPr sz="1600" b="1"/>
            </a:pPr>
            <a:r>
              <a:rPr lang="cs-CZ" dirty="0" smtClean="0"/>
              <a:t>	</a:t>
            </a:r>
            <a:r>
              <a:rPr dirty="0" err="1" smtClean="0"/>
              <a:t>elektroléčba</a:t>
            </a:r>
            <a:r>
              <a:rPr dirty="0" smtClean="0"/>
              <a:t> </a:t>
            </a:r>
            <a:r>
              <a:rPr b="0" dirty="0"/>
              <a:t>– el. proud </a:t>
            </a:r>
            <a:r>
              <a:rPr b="0" dirty="0" err="1"/>
              <a:t>způsobuje</a:t>
            </a:r>
            <a:r>
              <a:rPr b="0" dirty="0"/>
              <a:t> </a:t>
            </a:r>
            <a:r>
              <a:rPr b="0" dirty="0" err="1"/>
              <a:t>dráždění</a:t>
            </a:r>
            <a:r>
              <a:rPr b="0" dirty="0"/>
              <a:t> </a:t>
            </a:r>
            <a:r>
              <a:rPr b="0" dirty="0" err="1"/>
              <a:t>svalové</a:t>
            </a:r>
            <a:r>
              <a:rPr b="0" dirty="0"/>
              <a:t> </a:t>
            </a:r>
            <a:r>
              <a:rPr b="0" dirty="0" err="1"/>
              <a:t>tkáně</a:t>
            </a:r>
            <a:r>
              <a:rPr b="0" dirty="0"/>
              <a:t>, </a:t>
            </a:r>
            <a:r>
              <a:rPr b="0" dirty="0" err="1"/>
              <a:t>nervů</a:t>
            </a:r>
            <a:endParaRPr b="0" dirty="0"/>
          </a:p>
          <a:p>
            <a:pPr>
              <a:defRPr sz="1600"/>
            </a:pPr>
            <a:r>
              <a:rPr dirty="0"/>
              <a:t>		- </a:t>
            </a:r>
            <a:r>
              <a:rPr dirty="0" err="1"/>
              <a:t>využívá</a:t>
            </a:r>
            <a:r>
              <a:rPr dirty="0"/>
              <a:t> se </a:t>
            </a:r>
            <a:r>
              <a:rPr dirty="0" err="1"/>
              <a:t>tepelný</a:t>
            </a:r>
            <a:r>
              <a:rPr dirty="0"/>
              <a:t> </a:t>
            </a:r>
            <a:r>
              <a:rPr dirty="0" err="1"/>
              <a:t>účinek</a:t>
            </a:r>
            <a:endParaRPr b="1" dirty="0"/>
          </a:p>
          <a:p>
            <a:pPr>
              <a:defRPr sz="1600" b="1"/>
            </a:pPr>
            <a:r>
              <a:rPr dirty="0"/>
              <a:t>	SS proud</a:t>
            </a:r>
            <a:r>
              <a:rPr b="0" dirty="0"/>
              <a:t> – </a:t>
            </a:r>
            <a:r>
              <a:rPr b="0" dirty="0" err="1"/>
              <a:t>dráždí</a:t>
            </a:r>
            <a:r>
              <a:rPr b="0" dirty="0"/>
              <a:t> </a:t>
            </a:r>
            <a:r>
              <a:rPr b="0" dirty="0" err="1"/>
              <a:t>nerv</a:t>
            </a:r>
            <a:r>
              <a:rPr b="0" dirty="0"/>
              <a:t> </a:t>
            </a:r>
            <a:r>
              <a:rPr b="0" dirty="0" err="1"/>
              <a:t>při</a:t>
            </a:r>
            <a:r>
              <a:rPr b="0" dirty="0"/>
              <a:t> </a:t>
            </a:r>
            <a:r>
              <a:rPr b="0" dirty="0" err="1"/>
              <a:t>ochrnutí</a:t>
            </a:r>
            <a:endParaRPr b="0" dirty="0"/>
          </a:p>
          <a:p>
            <a:pPr>
              <a:defRPr sz="1600"/>
            </a:pPr>
            <a:r>
              <a:rPr dirty="0"/>
              <a:t>		- je to proud </a:t>
            </a:r>
            <a:r>
              <a:rPr dirty="0" err="1"/>
              <a:t>galvanický</a:t>
            </a:r>
            <a:r>
              <a:rPr dirty="0"/>
              <a:t> (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malou</a:t>
            </a:r>
            <a:r>
              <a:rPr dirty="0"/>
              <a:t> </a:t>
            </a:r>
            <a:r>
              <a:rPr dirty="0" err="1"/>
              <a:t>intenzitu</a:t>
            </a:r>
            <a:r>
              <a:rPr dirty="0"/>
              <a:t>)</a:t>
            </a:r>
          </a:p>
          <a:p>
            <a:pPr>
              <a:defRPr sz="1600"/>
            </a:pPr>
            <a:r>
              <a:rPr dirty="0"/>
              <a:t>		- </a:t>
            </a:r>
            <a:r>
              <a:rPr dirty="0" err="1"/>
              <a:t>zvyšuje</a:t>
            </a:r>
            <a:r>
              <a:rPr dirty="0"/>
              <a:t> </a:t>
            </a:r>
            <a:r>
              <a:rPr dirty="0" err="1"/>
              <a:t>metabolismus</a:t>
            </a:r>
            <a:r>
              <a:rPr dirty="0"/>
              <a:t> </a:t>
            </a:r>
            <a:r>
              <a:rPr dirty="0" err="1"/>
              <a:t>tkání</a:t>
            </a:r>
            <a:r>
              <a:rPr dirty="0"/>
              <a:t>, </a:t>
            </a:r>
            <a:r>
              <a:rPr dirty="0" err="1"/>
              <a:t>snižuje</a:t>
            </a:r>
            <a:r>
              <a:rPr dirty="0"/>
              <a:t> </a:t>
            </a:r>
            <a:r>
              <a:rPr dirty="0" err="1"/>
              <a:t>otoky</a:t>
            </a:r>
            <a:r>
              <a:rPr dirty="0"/>
              <a:t>, </a:t>
            </a:r>
            <a:r>
              <a:rPr dirty="0" err="1"/>
              <a:t>zmírňuje</a:t>
            </a:r>
            <a:r>
              <a:rPr dirty="0"/>
              <a:t> </a:t>
            </a:r>
            <a:r>
              <a:rPr dirty="0" err="1"/>
              <a:t>bolest</a:t>
            </a:r>
            <a:endParaRPr b="1" dirty="0"/>
          </a:p>
          <a:p>
            <a:pPr>
              <a:defRPr sz="1600" b="1"/>
            </a:pPr>
            <a:r>
              <a:rPr dirty="0"/>
              <a:t>	</a:t>
            </a:r>
            <a:r>
              <a:rPr dirty="0" err="1"/>
              <a:t>střídavý</a:t>
            </a:r>
            <a:r>
              <a:rPr dirty="0"/>
              <a:t> proud</a:t>
            </a:r>
            <a:r>
              <a:rPr b="0" dirty="0"/>
              <a:t> – je </a:t>
            </a:r>
            <a:r>
              <a:rPr b="0" dirty="0" err="1"/>
              <a:t>faradický</a:t>
            </a:r>
            <a:r>
              <a:rPr b="0" dirty="0"/>
              <a:t> (</a:t>
            </a:r>
            <a:r>
              <a:rPr b="0" dirty="0" err="1"/>
              <a:t>má</a:t>
            </a:r>
            <a:r>
              <a:rPr b="0" dirty="0"/>
              <a:t> </a:t>
            </a:r>
            <a:r>
              <a:rPr b="0" dirty="0" err="1"/>
              <a:t>malou</a:t>
            </a:r>
            <a:r>
              <a:rPr b="0" dirty="0"/>
              <a:t> </a:t>
            </a:r>
            <a:r>
              <a:rPr b="0" dirty="0" err="1"/>
              <a:t>frekvenci</a:t>
            </a:r>
            <a:r>
              <a:rPr b="0" dirty="0"/>
              <a:t>)</a:t>
            </a:r>
          </a:p>
          <a:p>
            <a:pPr>
              <a:defRPr sz="1600" b="1"/>
            </a:pPr>
            <a:r>
              <a:rPr dirty="0"/>
              <a:t>	</a:t>
            </a:r>
            <a:r>
              <a:rPr dirty="0" err="1"/>
              <a:t>diatermie</a:t>
            </a:r>
            <a:r>
              <a:rPr b="0" dirty="0"/>
              <a:t> – k </a:t>
            </a:r>
            <a:r>
              <a:rPr b="0" dirty="0" err="1"/>
              <a:t>prohřívání</a:t>
            </a:r>
            <a:r>
              <a:rPr b="0" dirty="0"/>
              <a:t> </a:t>
            </a:r>
            <a:r>
              <a:rPr b="0" dirty="0" err="1"/>
              <a:t>tkání</a:t>
            </a:r>
            <a:r>
              <a:rPr b="0" dirty="0"/>
              <a:t>, </a:t>
            </a:r>
            <a:r>
              <a:rPr b="0" dirty="0" err="1"/>
              <a:t>má</a:t>
            </a:r>
            <a:r>
              <a:rPr b="0" dirty="0"/>
              <a:t> </a:t>
            </a:r>
            <a:r>
              <a:rPr b="0" dirty="0" err="1"/>
              <a:t>vysokou</a:t>
            </a:r>
            <a:r>
              <a:rPr b="0" dirty="0"/>
              <a:t> </a:t>
            </a:r>
            <a:r>
              <a:rPr b="0" dirty="0" err="1"/>
              <a:t>frekvenci</a:t>
            </a:r>
            <a:endParaRPr b="0" dirty="0"/>
          </a:p>
          <a:p>
            <a:pPr>
              <a:defRPr sz="1600" b="1"/>
            </a:pPr>
            <a:r>
              <a:rPr dirty="0"/>
              <a:t>	DD proud</a:t>
            </a:r>
            <a:r>
              <a:rPr b="0" dirty="0"/>
              <a:t> </a:t>
            </a:r>
            <a:r>
              <a:rPr dirty="0"/>
              <a:t>(</a:t>
            </a:r>
            <a:r>
              <a:rPr dirty="0" err="1"/>
              <a:t>diadinamic</a:t>
            </a:r>
            <a:r>
              <a:rPr dirty="0"/>
              <a:t>)</a:t>
            </a:r>
            <a:r>
              <a:rPr b="0" dirty="0"/>
              <a:t> – </a:t>
            </a:r>
            <a:r>
              <a:rPr b="0" dirty="0" err="1"/>
              <a:t>stejnosměrný</a:t>
            </a:r>
            <a:r>
              <a:rPr b="0" dirty="0"/>
              <a:t> proud, </a:t>
            </a:r>
            <a:r>
              <a:rPr b="0" dirty="0" err="1"/>
              <a:t>zmírňuje</a:t>
            </a:r>
            <a:r>
              <a:rPr b="0" dirty="0"/>
              <a:t> </a:t>
            </a:r>
            <a:r>
              <a:rPr b="0" dirty="0" err="1"/>
              <a:t>bolest</a:t>
            </a:r>
            <a:endParaRPr b="0" dirty="0"/>
          </a:p>
          <a:p>
            <a:pPr>
              <a:defRPr sz="1600" b="1"/>
            </a:pPr>
            <a:r>
              <a:rPr dirty="0"/>
              <a:t>	UZ</a:t>
            </a:r>
            <a:r>
              <a:rPr b="0" dirty="0"/>
              <a:t> – </a:t>
            </a:r>
            <a:r>
              <a:rPr b="0" dirty="0" err="1"/>
              <a:t>vysokofrekvenční</a:t>
            </a:r>
            <a:r>
              <a:rPr b="0" dirty="0"/>
              <a:t> </a:t>
            </a:r>
            <a:r>
              <a:rPr b="0" dirty="0" err="1"/>
              <a:t>záření</a:t>
            </a:r>
            <a:r>
              <a:rPr b="0" dirty="0"/>
              <a:t>, </a:t>
            </a:r>
            <a:r>
              <a:rPr b="0" dirty="0" err="1"/>
              <a:t>uvolňování</a:t>
            </a:r>
            <a:r>
              <a:rPr b="0" dirty="0"/>
              <a:t> </a:t>
            </a:r>
            <a:r>
              <a:rPr b="0" dirty="0" err="1"/>
              <a:t>srůstů</a:t>
            </a:r>
            <a:r>
              <a:rPr b="0" dirty="0"/>
              <a:t>, </a:t>
            </a:r>
            <a:r>
              <a:rPr b="0" dirty="0" err="1"/>
              <a:t>svalových</a:t>
            </a:r>
            <a:r>
              <a:rPr b="0" dirty="0"/>
              <a:t> </a:t>
            </a:r>
            <a:r>
              <a:rPr b="0" dirty="0" err="1"/>
              <a:t>napětí</a:t>
            </a:r>
            <a:r>
              <a:rPr b="0" dirty="0"/>
              <a:t>, </a:t>
            </a:r>
            <a:r>
              <a:rPr b="0" dirty="0" err="1"/>
              <a:t>snižuje</a:t>
            </a:r>
            <a:r>
              <a:rPr b="0" dirty="0"/>
              <a:t> </a:t>
            </a:r>
            <a:r>
              <a:rPr b="0" dirty="0" err="1"/>
              <a:t>bolest</a:t>
            </a:r>
            <a:endParaRPr b="0" dirty="0"/>
          </a:p>
          <a:p>
            <a:pPr>
              <a:defRPr sz="1600" b="1"/>
            </a:pPr>
            <a:r>
              <a:rPr dirty="0"/>
              <a:t>	</a:t>
            </a:r>
          </a:p>
          <a:p>
            <a:pPr>
              <a:defRPr sz="1600" b="1"/>
            </a:pPr>
            <a:r>
              <a:rPr lang="cs-CZ" b="1" dirty="0" err="1" smtClean="0"/>
              <a:t>radiation</a:t>
            </a:r>
            <a:r>
              <a:rPr b="0" dirty="0" smtClean="0"/>
              <a:t> </a:t>
            </a:r>
            <a:r>
              <a:rPr b="0" dirty="0"/>
              <a:t>– UV (</a:t>
            </a:r>
            <a:r>
              <a:rPr b="0" dirty="0" err="1"/>
              <a:t>horské</a:t>
            </a:r>
            <a:r>
              <a:rPr b="0" dirty="0"/>
              <a:t> </a:t>
            </a:r>
            <a:r>
              <a:rPr b="0" dirty="0" err="1"/>
              <a:t>slunce</a:t>
            </a:r>
            <a:r>
              <a:rPr b="0" dirty="0"/>
              <a:t>) – </a:t>
            </a:r>
            <a:r>
              <a:rPr b="0" dirty="0" err="1"/>
              <a:t>zlepšuje</a:t>
            </a:r>
            <a:r>
              <a:rPr b="0" dirty="0"/>
              <a:t> </a:t>
            </a:r>
            <a:r>
              <a:rPr b="0" dirty="0" err="1"/>
              <a:t>prokrvení</a:t>
            </a:r>
            <a:r>
              <a:rPr b="0" dirty="0"/>
              <a:t>, </a:t>
            </a:r>
            <a:r>
              <a:rPr b="0" dirty="0" err="1"/>
              <a:t>tvorba</a:t>
            </a:r>
            <a:r>
              <a:rPr b="0" dirty="0"/>
              <a:t> </a:t>
            </a:r>
            <a:r>
              <a:rPr b="0" dirty="0" err="1"/>
              <a:t>vit</a:t>
            </a:r>
            <a:r>
              <a:rPr b="0" dirty="0"/>
              <a:t> D, </a:t>
            </a:r>
            <a:r>
              <a:rPr b="0" dirty="0" err="1"/>
              <a:t>celkové</a:t>
            </a:r>
            <a:r>
              <a:rPr b="0" dirty="0"/>
              <a:t> </a:t>
            </a:r>
            <a:r>
              <a:rPr b="0" dirty="0" err="1"/>
              <a:t>posílení</a:t>
            </a:r>
            <a:r>
              <a:rPr b="0" dirty="0"/>
              <a:t> </a:t>
            </a:r>
            <a:r>
              <a:rPr b="0" dirty="0" err="1"/>
              <a:t>organismu</a:t>
            </a:r>
            <a:r>
              <a:rPr b="0" dirty="0"/>
              <a:t>,</a:t>
            </a:r>
          </a:p>
          <a:p>
            <a:pPr>
              <a:defRPr sz="1600"/>
            </a:pPr>
            <a:r>
              <a:rPr dirty="0" err="1"/>
              <a:t>kožní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– </a:t>
            </a:r>
            <a:r>
              <a:rPr dirty="0" err="1"/>
              <a:t>lupénka</a:t>
            </a:r>
            <a:endParaRPr dirty="0"/>
          </a:p>
          <a:p>
            <a:pPr>
              <a:defRPr sz="1600"/>
            </a:pPr>
            <a:r>
              <a:rPr dirty="0"/>
              <a:t>- </a:t>
            </a:r>
            <a:r>
              <a:rPr dirty="0" err="1"/>
              <a:t>infračervené</a:t>
            </a:r>
            <a:r>
              <a:rPr dirty="0"/>
              <a:t> </a:t>
            </a:r>
            <a:r>
              <a:rPr dirty="0" err="1"/>
              <a:t>záření</a:t>
            </a:r>
            <a:r>
              <a:rPr dirty="0"/>
              <a:t> (</a:t>
            </a:r>
            <a:r>
              <a:rPr dirty="0" err="1"/>
              <a:t>solux</a:t>
            </a:r>
            <a:r>
              <a:rPr dirty="0"/>
              <a:t>) – </a:t>
            </a:r>
            <a:r>
              <a:rPr dirty="0" err="1"/>
              <a:t>zlepšuje</a:t>
            </a:r>
            <a:r>
              <a:rPr dirty="0"/>
              <a:t> </a:t>
            </a:r>
            <a:r>
              <a:rPr dirty="0" err="1"/>
              <a:t>prokrvení</a:t>
            </a:r>
            <a:r>
              <a:rPr dirty="0"/>
              <a:t>, </a:t>
            </a:r>
            <a:r>
              <a:rPr dirty="0" err="1"/>
              <a:t>napětí</a:t>
            </a:r>
            <a:r>
              <a:rPr dirty="0"/>
              <a:t> </a:t>
            </a:r>
            <a:r>
              <a:rPr dirty="0" err="1"/>
              <a:t>svalového</a:t>
            </a:r>
            <a:r>
              <a:rPr dirty="0"/>
              <a:t> </a:t>
            </a:r>
            <a:r>
              <a:rPr dirty="0" err="1"/>
              <a:t>tonu</a:t>
            </a:r>
            <a:endParaRPr b="1" dirty="0"/>
          </a:p>
          <a:p>
            <a:pPr>
              <a:defRPr sz="1600" b="1"/>
            </a:pPr>
            <a:r>
              <a:rPr lang="cs-CZ" b="1" dirty="0" err="1" smtClean="0"/>
              <a:t>heat</a:t>
            </a:r>
            <a:r>
              <a:rPr b="0" dirty="0" smtClean="0"/>
              <a:t> </a:t>
            </a:r>
            <a:r>
              <a:rPr b="0" dirty="0"/>
              <a:t>– </a:t>
            </a:r>
            <a:r>
              <a:rPr b="0" dirty="0" err="1"/>
              <a:t>rozšíření</a:t>
            </a:r>
            <a:r>
              <a:rPr b="0" dirty="0"/>
              <a:t> </a:t>
            </a:r>
            <a:r>
              <a:rPr b="0" dirty="0" err="1"/>
              <a:t>cév</a:t>
            </a:r>
            <a:r>
              <a:rPr b="0" dirty="0"/>
              <a:t>, </a:t>
            </a:r>
            <a:r>
              <a:rPr b="0" dirty="0" err="1"/>
              <a:t>lepší</a:t>
            </a:r>
            <a:r>
              <a:rPr b="0" dirty="0"/>
              <a:t> </a:t>
            </a:r>
            <a:r>
              <a:rPr b="0" dirty="0" err="1"/>
              <a:t>prokrvení</a:t>
            </a:r>
            <a:r>
              <a:rPr b="0" dirty="0"/>
              <a:t>, </a:t>
            </a:r>
            <a:r>
              <a:rPr b="0" dirty="0" err="1"/>
              <a:t>zvýšení</a:t>
            </a:r>
            <a:r>
              <a:rPr b="0" dirty="0"/>
              <a:t> </a:t>
            </a:r>
            <a:r>
              <a:rPr b="0" dirty="0" err="1"/>
              <a:t>metabolismu</a:t>
            </a:r>
            <a:r>
              <a:rPr b="0" dirty="0"/>
              <a:t>, </a:t>
            </a:r>
            <a:r>
              <a:rPr b="0" dirty="0" err="1"/>
              <a:t>podpora</a:t>
            </a:r>
            <a:r>
              <a:rPr b="0" dirty="0"/>
              <a:t> </a:t>
            </a:r>
            <a:r>
              <a:rPr b="0" dirty="0" err="1"/>
              <a:t>růstu</a:t>
            </a:r>
            <a:r>
              <a:rPr b="0" dirty="0"/>
              <a:t> </a:t>
            </a:r>
            <a:r>
              <a:rPr b="0" dirty="0" err="1"/>
              <a:t>buněk</a:t>
            </a:r>
            <a:r>
              <a:rPr b="0" dirty="0"/>
              <a:t>, </a:t>
            </a:r>
            <a:r>
              <a:rPr b="0" dirty="0" err="1"/>
              <a:t>uvolňuje</a:t>
            </a:r>
            <a:r>
              <a:rPr b="0" dirty="0"/>
              <a:t> </a:t>
            </a:r>
          </a:p>
          <a:p>
            <a:pPr>
              <a:defRPr sz="1600"/>
            </a:pPr>
            <a:r>
              <a:rPr dirty="0" err="1"/>
              <a:t>svalový</a:t>
            </a:r>
            <a:r>
              <a:rPr dirty="0"/>
              <a:t> </a:t>
            </a:r>
            <a:r>
              <a:rPr dirty="0" err="1"/>
              <a:t>spasmus</a:t>
            </a:r>
            <a:endParaRPr b="1" dirty="0"/>
          </a:p>
          <a:p>
            <a:pPr>
              <a:defRPr sz="1600" b="1"/>
            </a:pPr>
            <a:r>
              <a:rPr dirty="0" smtClean="0"/>
              <a:t>c</a:t>
            </a:r>
            <a:r>
              <a:rPr lang="cs-CZ" dirty="0" err="1" smtClean="0"/>
              <a:t>old</a:t>
            </a:r>
            <a:r>
              <a:rPr b="0" dirty="0" smtClean="0"/>
              <a:t> </a:t>
            </a:r>
            <a:r>
              <a:rPr b="0" dirty="0"/>
              <a:t>– </a:t>
            </a:r>
            <a:r>
              <a:rPr b="0" dirty="0" err="1"/>
              <a:t>zúžení</a:t>
            </a:r>
            <a:r>
              <a:rPr b="0" dirty="0"/>
              <a:t> </a:t>
            </a:r>
            <a:r>
              <a:rPr b="0" dirty="0" err="1"/>
              <a:t>cév</a:t>
            </a:r>
            <a:r>
              <a:rPr b="0" dirty="0"/>
              <a:t>, </a:t>
            </a:r>
            <a:r>
              <a:rPr b="0" dirty="0" err="1"/>
              <a:t>snížení</a:t>
            </a:r>
            <a:r>
              <a:rPr b="0" dirty="0"/>
              <a:t> </a:t>
            </a:r>
            <a:r>
              <a:rPr b="0" dirty="0" err="1"/>
              <a:t>prokrvení</a:t>
            </a:r>
            <a:r>
              <a:rPr b="0" dirty="0"/>
              <a:t>, </a:t>
            </a:r>
            <a:r>
              <a:rPr b="0" dirty="0" err="1"/>
              <a:t>snižuje</a:t>
            </a:r>
            <a:r>
              <a:rPr b="0" dirty="0"/>
              <a:t> </a:t>
            </a:r>
            <a:r>
              <a:rPr b="0" dirty="0" err="1"/>
              <a:t>matabolismus</a:t>
            </a:r>
            <a:endParaRPr b="0" dirty="0"/>
          </a:p>
          <a:p>
            <a:pPr>
              <a:defRPr sz="1600" b="1"/>
            </a:pPr>
            <a:r>
              <a:rPr lang="cs-CZ" b="1" dirty="0" err="1" smtClean="0"/>
              <a:t>Wather</a:t>
            </a:r>
            <a:r>
              <a:rPr lang="cs-CZ" b="1" dirty="0" smtClean="0"/>
              <a:t>-</a:t>
            </a:r>
            <a:r>
              <a:rPr lang="cs-CZ" b="1" dirty="0" err="1" smtClean="0"/>
              <a:t>therapy</a:t>
            </a:r>
            <a:r>
              <a:rPr b="0" dirty="0" smtClean="0"/>
              <a:t> </a:t>
            </a:r>
            <a:r>
              <a:rPr b="0" dirty="0"/>
              <a:t>– </a:t>
            </a:r>
            <a:r>
              <a:rPr b="0" dirty="0" err="1"/>
              <a:t>účinek</a:t>
            </a:r>
            <a:r>
              <a:rPr b="0" dirty="0"/>
              <a:t> </a:t>
            </a:r>
            <a:r>
              <a:rPr b="0" dirty="0" err="1"/>
              <a:t>na</a:t>
            </a:r>
            <a:r>
              <a:rPr b="0" dirty="0"/>
              <a:t> </a:t>
            </a:r>
            <a:r>
              <a:rPr b="0" dirty="0" err="1"/>
              <a:t>celý</a:t>
            </a:r>
            <a:r>
              <a:rPr b="0" dirty="0"/>
              <a:t> </a:t>
            </a:r>
            <a:r>
              <a:rPr b="0" dirty="0" err="1"/>
              <a:t>organismus</a:t>
            </a:r>
            <a:r>
              <a:rPr b="0" dirty="0"/>
              <a:t>, </a:t>
            </a:r>
            <a:r>
              <a:rPr b="0" dirty="0" err="1"/>
              <a:t>tepelná</a:t>
            </a:r>
            <a:r>
              <a:rPr b="0" dirty="0"/>
              <a:t>, </a:t>
            </a:r>
            <a:r>
              <a:rPr b="0" dirty="0" err="1"/>
              <a:t>chemická</a:t>
            </a:r>
            <a:r>
              <a:rPr b="0" dirty="0"/>
              <a:t> a </a:t>
            </a:r>
            <a:r>
              <a:rPr b="0" dirty="0" err="1"/>
              <a:t>mechanická</a:t>
            </a:r>
            <a:r>
              <a:rPr b="0" dirty="0"/>
              <a:t> </a:t>
            </a:r>
            <a:r>
              <a:rPr b="0" dirty="0" err="1"/>
              <a:t>složka</a:t>
            </a:r>
            <a:endParaRPr b="0" dirty="0"/>
          </a:p>
          <a:p>
            <a:pPr>
              <a:defRPr sz="1600"/>
            </a:pPr>
            <a:r>
              <a:rPr dirty="0"/>
              <a:t>- </a:t>
            </a:r>
            <a:r>
              <a:rPr dirty="0" err="1"/>
              <a:t>sprchy</a:t>
            </a:r>
            <a:r>
              <a:rPr dirty="0"/>
              <a:t>, </a:t>
            </a:r>
            <a:r>
              <a:rPr dirty="0" err="1"/>
              <a:t>střiky</a:t>
            </a:r>
            <a:r>
              <a:rPr dirty="0"/>
              <a:t>, </a:t>
            </a:r>
            <a:r>
              <a:rPr dirty="0" err="1"/>
              <a:t>otěry</a:t>
            </a:r>
            <a:r>
              <a:rPr dirty="0"/>
              <a:t>, </a:t>
            </a:r>
            <a:r>
              <a:rPr dirty="0" err="1"/>
              <a:t>obklady</a:t>
            </a:r>
            <a:endParaRPr b="1" dirty="0"/>
          </a:p>
          <a:p>
            <a:pPr>
              <a:defRPr sz="1600" b="1"/>
            </a:pPr>
            <a:r>
              <a:rPr dirty="0" err="1" smtClean="0"/>
              <a:t>mechanot</a:t>
            </a:r>
            <a:r>
              <a:rPr lang="cs-CZ" dirty="0" err="1" smtClean="0"/>
              <a:t>herapy</a:t>
            </a:r>
            <a:r>
              <a:rPr b="0" dirty="0" smtClean="0"/>
              <a:t> </a:t>
            </a:r>
            <a:r>
              <a:rPr b="0" dirty="0"/>
              <a:t>– </a:t>
            </a:r>
            <a:r>
              <a:rPr b="0" dirty="0" err="1"/>
              <a:t>přímý</a:t>
            </a:r>
            <a:r>
              <a:rPr b="0" dirty="0"/>
              <a:t> </a:t>
            </a:r>
            <a:r>
              <a:rPr b="0" dirty="0" err="1"/>
              <a:t>tah</a:t>
            </a:r>
            <a:r>
              <a:rPr b="0" dirty="0"/>
              <a:t> a </a:t>
            </a:r>
            <a:r>
              <a:rPr b="0" dirty="0" err="1" smtClean="0"/>
              <a:t>tlak</a:t>
            </a:r>
            <a:r>
              <a:rPr lang="cs-CZ" b="0" smtClean="0"/>
              <a:t>, </a:t>
            </a:r>
          </a:p>
          <a:p>
            <a:pPr>
              <a:defRPr sz="1600" b="1"/>
            </a:pPr>
            <a:r>
              <a:rPr smtClean="0"/>
              <a:t>masáž</a:t>
            </a:r>
            <a:r>
              <a:rPr dirty="0"/>
              <a:t>, </a:t>
            </a:r>
            <a:r>
              <a:rPr dirty="0" err="1"/>
              <a:t>akupunktura</a:t>
            </a:r>
            <a:endParaRPr dirty="0"/>
          </a:p>
          <a:p>
            <a:pPr>
              <a:buSzPct val="100000"/>
              <a:buChar char="-"/>
              <a:defRPr sz="1600"/>
            </a:pPr>
            <a:endParaRPr dirty="0"/>
          </a:p>
          <a:p>
            <a:pPr>
              <a:buSzPct val="100000"/>
              <a:buChar char="-"/>
              <a:defRPr sz="1600"/>
            </a:pPr>
            <a:endParaRPr dirty="0"/>
          </a:p>
          <a:p>
            <a:pPr>
              <a:buSzPct val="100000"/>
              <a:buChar char="-"/>
              <a:defRPr sz="1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93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Where</a:t>
            </a:r>
            <a:r>
              <a:rPr lang="cs-CZ" dirty="0" smtClean="0"/>
              <a:t> to start?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942597"/>
              </p:ext>
            </p:extLst>
          </p:nvPr>
        </p:nvGraphicFramePr>
        <p:xfrm>
          <a:off x="457200" y="1600200"/>
          <a:ext cx="82296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Inflamation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Tumors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Trauma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Morfologie/Fyziologie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Oesophagus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GERD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SpinoCa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Atrezia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Stomach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Ulcus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Hiatové</a:t>
                      </a:r>
                      <a:r>
                        <a:rPr lang="cs-CZ" dirty="0" smtClean="0"/>
                        <a:t> hernie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Intestine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M.Crohn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UC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</a:t>
                      </a:r>
                      <a:r>
                        <a:rPr lang="cs-CZ" dirty="0" smtClean="0"/>
                        <a:t> 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Divertikls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maldigestion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err="1" smtClean="0"/>
                        <a:t>malabsorption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UC, </a:t>
                      </a:r>
                      <a:r>
                        <a:rPr lang="cs-CZ" dirty="0" err="1" smtClean="0"/>
                        <a:t>Abscess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</a:t>
                      </a:r>
                      <a:r>
                        <a:rPr lang="cs-CZ" dirty="0" smtClean="0"/>
                        <a:t>/Spino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haemorrhoids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Biliary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tract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cholecystitis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cholangioCa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lithiasis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Hepar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Hepatitis,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err="1" smtClean="0"/>
                        <a:t>abscess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Meta, </a:t>
                      </a:r>
                      <a:r>
                        <a:rPr lang="cs-CZ" dirty="0" err="1" smtClean="0"/>
                        <a:t>hepatocellular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cyst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Pankreas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pancreatitis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AdenoCa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p. </a:t>
                      </a:r>
                      <a:r>
                        <a:rPr lang="cs-CZ" dirty="0" err="1" smtClean="0"/>
                        <a:t>divisum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Spleen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abscess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Hemalology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Delayed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rpt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Abdominal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wall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Blunt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err="1" smtClean="0"/>
                        <a:t>sharp</a:t>
                      </a:r>
                      <a:r>
                        <a:rPr lang="cs-CZ" dirty="0" smtClean="0"/>
                        <a:t>/….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Hernia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Diagnostics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Anamnesis</a:t>
            </a:r>
            <a:endParaRPr lang="cs-CZ" dirty="0" smtClean="0"/>
          </a:p>
          <a:p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 smtClean="0"/>
          </a:p>
          <a:p>
            <a:r>
              <a:rPr lang="cs-CZ" dirty="0" err="1" smtClean="0"/>
              <a:t>Laboratory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/</a:t>
            </a:r>
            <a:r>
              <a:rPr lang="cs-CZ" dirty="0" err="1" smtClean="0"/>
              <a:t>tests</a:t>
            </a:r>
            <a:endParaRPr lang="cs-CZ" dirty="0" smtClean="0"/>
          </a:p>
          <a:p>
            <a:r>
              <a:rPr lang="cs-CZ" dirty="0" err="1" smtClean="0"/>
              <a:t>Radiodiagnostics</a:t>
            </a:r>
            <a:r>
              <a:rPr lang="cs-CZ" dirty="0" smtClean="0"/>
              <a:t> (</a:t>
            </a:r>
            <a:r>
              <a:rPr lang="cs-CZ" dirty="0" err="1" smtClean="0"/>
              <a:t>sono</a:t>
            </a:r>
            <a:r>
              <a:rPr lang="cs-CZ" dirty="0" smtClean="0"/>
              <a:t>, RTG, CT, NMR, PET)</a:t>
            </a:r>
          </a:p>
          <a:p>
            <a:r>
              <a:rPr lang="cs-CZ" dirty="0" err="1" smtClean="0"/>
              <a:t>Endoskopic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 smtClean="0"/>
          </a:p>
          <a:p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r>
              <a:rPr lang="cs-CZ" dirty="0" smtClean="0"/>
              <a:t> (</a:t>
            </a:r>
            <a:r>
              <a:rPr lang="cs-CZ" dirty="0" smtClean="0"/>
              <a:t>manometry, </a:t>
            </a:r>
            <a:r>
              <a:rPr lang="cs-CZ" dirty="0" smtClean="0"/>
              <a:t>pH </a:t>
            </a:r>
            <a:r>
              <a:rPr lang="cs-CZ" dirty="0" smtClean="0"/>
              <a:t>metry…)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Therapy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226084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Conservative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Miniinvasive</a:t>
            </a:r>
            <a:r>
              <a:rPr lang="cs-CZ" dirty="0" smtClean="0"/>
              <a:t> (endoskopy, </a:t>
            </a:r>
            <a:r>
              <a:rPr lang="cs-CZ" dirty="0" err="1" smtClean="0"/>
              <a:t>angiografy</a:t>
            </a:r>
            <a:r>
              <a:rPr lang="cs-CZ" dirty="0" smtClean="0"/>
              <a:t>/</a:t>
            </a:r>
            <a:r>
              <a:rPr lang="cs-CZ" dirty="0" err="1" smtClean="0"/>
              <a:t>embolisation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cs-CZ" dirty="0" err="1" smtClean="0"/>
              <a:t>Invasive</a:t>
            </a:r>
            <a:r>
              <a:rPr lang="cs-CZ" dirty="0" smtClean="0"/>
              <a:t> (OP)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err="1" smtClean="0"/>
              <a:t>Curative</a:t>
            </a:r>
            <a:r>
              <a:rPr lang="cs-CZ" dirty="0" smtClean="0"/>
              <a:t> X Paliative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oby jícnu…"/>
          <p:cNvSpPr txBox="1"/>
          <p:nvPr/>
        </p:nvSpPr>
        <p:spPr>
          <a:xfrm>
            <a:off x="539552" y="620712"/>
            <a:ext cx="8208912" cy="595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/>
            </a:pPr>
            <a:r>
              <a:rPr lang="cs-CZ" dirty="0" err="1" smtClean="0"/>
              <a:t>Esophagus</a:t>
            </a:r>
            <a:endParaRPr dirty="0"/>
          </a:p>
          <a:p>
            <a:pPr algn="ctr">
              <a:defRPr sz="2400" b="1"/>
            </a:pPr>
            <a:endParaRPr dirty="0"/>
          </a:p>
          <a:p>
            <a:pPr>
              <a:lnSpc>
                <a:spcPct val="150000"/>
              </a:lnSpc>
              <a:defRPr b="1" i="1"/>
            </a:pPr>
            <a:r>
              <a:rPr lang="cs-CZ" b="1" i="1" dirty="0" smtClean="0"/>
              <a:t>GERD: </a:t>
            </a:r>
            <a:r>
              <a:rPr lang="cs-CZ" b="0" i="0" dirty="0" err="1" smtClean="0"/>
              <a:t>inflamation</a:t>
            </a:r>
            <a:r>
              <a:rPr lang="cs-CZ" b="0" i="0" dirty="0" smtClean="0"/>
              <a:t>…</a:t>
            </a:r>
            <a:r>
              <a:rPr lang="cs-CZ" b="0" i="0" dirty="0" err="1" smtClean="0"/>
              <a:t>overgrow</a:t>
            </a:r>
            <a:r>
              <a:rPr lang="cs-CZ" b="0" i="0" dirty="0" smtClean="0"/>
              <a:t> </a:t>
            </a:r>
            <a:r>
              <a:rPr lang="cs-CZ" b="0" i="0" dirty="0" err="1" smtClean="0"/>
              <a:t>of</a:t>
            </a:r>
            <a:r>
              <a:rPr lang="cs-CZ" b="0" i="0" dirty="0" smtClean="0"/>
              <a:t> </a:t>
            </a:r>
            <a:r>
              <a:rPr lang="cs-CZ" b="0" i="0" dirty="0" err="1" smtClean="0"/>
              <a:t>cylindric</a:t>
            </a:r>
            <a:r>
              <a:rPr lang="cs-CZ" b="0" i="0" dirty="0" smtClean="0"/>
              <a:t> </a:t>
            </a:r>
            <a:r>
              <a:rPr lang="cs-CZ" b="0" i="0" dirty="0" err="1" smtClean="0"/>
              <a:t>epithelium</a:t>
            </a:r>
            <a:r>
              <a:rPr lang="cs-CZ" b="0" i="0" dirty="0" smtClean="0"/>
              <a:t>…</a:t>
            </a:r>
            <a:r>
              <a:rPr lang="cs-CZ" b="0" i="0" dirty="0" err="1" smtClean="0"/>
              <a:t>Baret´s</a:t>
            </a:r>
            <a:r>
              <a:rPr lang="cs-CZ" b="0" i="0" dirty="0" smtClean="0"/>
              <a:t> </a:t>
            </a:r>
            <a:r>
              <a:rPr lang="cs-CZ" b="0" i="0" dirty="0" err="1" smtClean="0"/>
              <a:t>oesophagus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b="0" i="0" dirty="0" err="1" smtClean="0"/>
              <a:t>precancerosis</a:t>
            </a:r>
            <a:r>
              <a:rPr lang="cs-CZ" b="0" i="0" dirty="0" smtClean="0"/>
              <a:t>)</a:t>
            </a:r>
            <a:endParaRPr b="0" i="0" dirty="0"/>
          </a:p>
          <a:p>
            <a:pPr>
              <a:lnSpc>
                <a:spcPct val="150000"/>
              </a:lnSpc>
              <a:defRPr b="1" i="1"/>
            </a:pPr>
            <a:r>
              <a:rPr lang="cs-CZ" dirty="0" err="1" smtClean="0"/>
              <a:t>Esophageal</a:t>
            </a:r>
            <a:r>
              <a:rPr lang="cs-CZ" dirty="0" smtClean="0"/>
              <a:t> </a:t>
            </a:r>
            <a:r>
              <a:rPr dirty="0" err="1" smtClean="0"/>
              <a:t>Diverti</a:t>
            </a:r>
            <a:r>
              <a:rPr lang="cs-CZ" dirty="0" err="1" smtClean="0"/>
              <a:t>culum</a:t>
            </a:r>
            <a:endParaRPr lang="cs-CZ" b="0" i="0" dirty="0" smtClean="0"/>
          </a:p>
          <a:p>
            <a:r>
              <a:rPr lang="cs-CZ" b="1" dirty="0" smtClean="0"/>
              <a:t>* </a:t>
            </a:r>
            <a:r>
              <a:rPr lang="cs-CZ" b="1" dirty="0" err="1" smtClean="0"/>
              <a:t>true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layers</a:t>
            </a:r>
            <a:r>
              <a:rPr lang="cs-CZ" dirty="0" smtClean="0"/>
              <a:t>) </a:t>
            </a:r>
            <a:r>
              <a:rPr lang="cs-CZ" dirty="0"/>
              <a:t>x </a:t>
            </a:r>
            <a:r>
              <a:rPr lang="cs-CZ" b="1" dirty="0" err="1" smtClean="0"/>
              <a:t>spurious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mucosa</a:t>
            </a:r>
            <a:r>
              <a:rPr lang="cs-CZ" dirty="0" smtClean="0"/>
              <a:t> and </a:t>
            </a:r>
            <a:r>
              <a:rPr lang="cs-CZ" dirty="0" err="1" smtClean="0"/>
              <a:t>submucosa</a:t>
            </a:r>
            <a:r>
              <a:rPr lang="cs-CZ" dirty="0" smtClean="0"/>
              <a:t> are </a:t>
            </a:r>
            <a:r>
              <a:rPr lang="cs-CZ" dirty="0" err="1" smtClean="0"/>
              <a:t>going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 smtClean="0"/>
              <a:t>* </a:t>
            </a:r>
            <a:r>
              <a:rPr lang="cs-CZ" b="1" dirty="0" err="1" smtClean="0"/>
              <a:t>tractive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arising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traction</a:t>
            </a:r>
            <a:r>
              <a:rPr lang="cs-CZ" dirty="0" smtClean="0"/>
              <a:t>) </a:t>
            </a:r>
            <a:r>
              <a:rPr lang="cs-CZ" dirty="0"/>
              <a:t>x </a:t>
            </a:r>
            <a:r>
              <a:rPr lang="cs-CZ" b="1" dirty="0" smtClean="0"/>
              <a:t>pulsar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arising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intraluminar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 smtClean="0"/>
              <a:t>* </a:t>
            </a:r>
            <a:r>
              <a:rPr lang="cs-CZ" b="1" dirty="0" err="1" smtClean="0"/>
              <a:t>Faryngeal</a:t>
            </a:r>
            <a:r>
              <a:rPr lang="cs-CZ" b="1" dirty="0" smtClean="0"/>
              <a:t> (</a:t>
            </a:r>
            <a:r>
              <a:rPr lang="cs-CZ" b="1" dirty="0" err="1" smtClean="0"/>
              <a:t>Zenker</a:t>
            </a:r>
            <a:r>
              <a:rPr lang="cs-CZ" b="1" dirty="0" smtClean="0"/>
              <a:t>´s) </a:t>
            </a:r>
            <a:r>
              <a:rPr lang="cs-CZ" dirty="0" smtClean="0"/>
              <a:t>x </a:t>
            </a:r>
            <a:r>
              <a:rPr lang="cs-CZ" b="1" dirty="0" err="1" smtClean="0"/>
              <a:t>parabronchial</a:t>
            </a:r>
            <a:r>
              <a:rPr lang="cs-CZ" b="1" dirty="0" smtClean="0"/>
              <a:t> (</a:t>
            </a:r>
            <a:r>
              <a:rPr lang="cs-CZ" b="1" dirty="0" err="1" smtClean="0"/>
              <a:t>middle</a:t>
            </a:r>
            <a:r>
              <a:rPr lang="cs-CZ" b="1" dirty="0" smtClean="0"/>
              <a:t>) </a:t>
            </a:r>
            <a:r>
              <a:rPr lang="cs-CZ" b="1" dirty="0"/>
              <a:t>x </a:t>
            </a:r>
            <a:r>
              <a:rPr lang="cs-CZ" b="1" dirty="0" err="1" smtClean="0"/>
              <a:t>epifrenic</a:t>
            </a:r>
            <a:endParaRPr lang="cs-CZ" b="1" dirty="0"/>
          </a:p>
          <a:p>
            <a:pPr>
              <a:lnSpc>
                <a:spcPct val="150000"/>
              </a:lnSpc>
            </a:pPr>
            <a:endParaRPr lang="cs-CZ" b="1" i="1" dirty="0" smtClean="0"/>
          </a:p>
          <a:p>
            <a:pPr>
              <a:lnSpc>
                <a:spcPct val="150000"/>
              </a:lnSpc>
            </a:pPr>
            <a:r>
              <a:rPr lang="cs-CZ" b="1" i="1" dirty="0" err="1" smtClean="0"/>
              <a:t>Achalazia</a:t>
            </a:r>
            <a:r>
              <a:rPr lang="cs-CZ" b="1" i="1" dirty="0" smtClean="0"/>
              <a:t>: </a:t>
            </a:r>
            <a:r>
              <a:rPr lang="cs-CZ" dirty="0" smtClean="0"/>
              <a:t>motility </a:t>
            </a:r>
            <a:r>
              <a:rPr lang="cs-CZ" dirty="0" err="1" smtClean="0"/>
              <a:t>disorder</a:t>
            </a:r>
            <a:r>
              <a:rPr lang="cs-CZ" dirty="0" smtClean="0"/>
              <a:t>…</a:t>
            </a:r>
            <a:r>
              <a:rPr lang="cs-CZ" dirty="0" err="1" smtClean="0"/>
              <a:t>swellowing</a:t>
            </a:r>
            <a:r>
              <a:rPr lang="cs-CZ" dirty="0" smtClean="0"/>
              <a:t>/</a:t>
            </a:r>
            <a:r>
              <a:rPr lang="cs-CZ" dirty="0" err="1" smtClean="0"/>
              <a:t>passage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…</a:t>
            </a:r>
            <a:r>
              <a:rPr lang="cs-CZ" dirty="0" err="1" smtClean="0"/>
              <a:t>dilatation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i="1" dirty="0" err="1" smtClean="0"/>
              <a:t>Atrezia</a:t>
            </a:r>
            <a:r>
              <a:rPr lang="cs-CZ" b="1" i="1" dirty="0" smtClean="0"/>
              <a:t>: </a:t>
            </a:r>
            <a:r>
              <a:rPr lang="cs-CZ" dirty="0" err="1" smtClean="0"/>
              <a:t>embryonal</a:t>
            </a:r>
            <a:r>
              <a:rPr lang="cs-CZ" dirty="0" smtClean="0"/>
              <a:t>/</a:t>
            </a:r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impassibility</a:t>
            </a:r>
            <a:endParaRPr dirty="0"/>
          </a:p>
          <a:p>
            <a:pPr>
              <a:lnSpc>
                <a:spcPct val="150000"/>
              </a:lnSpc>
              <a:defRPr b="1" i="1"/>
            </a:pPr>
            <a:r>
              <a:rPr dirty="0" err="1" smtClean="0"/>
              <a:t>Vari</a:t>
            </a:r>
            <a:r>
              <a:rPr lang="cs-CZ" dirty="0" smtClean="0"/>
              <a:t>ces: </a:t>
            </a:r>
            <a:r>
              <a:rPr lang="cs-CZ" dirty="0" err="1" smtClean="0"/>
              <a:t>compound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portal</a:t>
            </a:r>
            <a:r>
              <a:rPr lang="cs-CZ" dirty="0" smtClean="0"/>
              <a:t> </a:t>
            </a:r>
            <a:r>
              <a:rPr lang="cs-CZ" dirty="0" err="1" smtClean="0"/>
              <a:t>hypertrnsion</a:t>
            </a:r>
            <a:endParaRPr dirty="0"/>
          </a:p>
          <a:p>
            <a:pPr>
              <a:lnSpc>
                <a:spcPct val="150000"/>
              </a:lnSpc>
              <a:defRPr b="1" i="1"/>
            </a:pPr>
            <a:r>
              <a:rPr lang="cs-CZ" dirty="0" err="1" smtClean="0"/>
              <a:t>Hernias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diaphragma</a:t>
            </a:r>
            <a:r>
              <a:rPr lang="cs-CZ" dirty="0" smtClean="0"/>
              <a:t>: slide x </a:t>
            </a:r>
            <a:r>
              <a:rPr lang="cs-CZ" dirty="0" err="1" smtClean="0"/>
              <a:t>paraesofageal</a:t>
            </a:r>
            <a:r>
              <a:rPr lang="cs-CZ" dirty="0" smtClean="0"/>
              <a:t>, </a:t>
            </a:r>
            <a:r>
              <a:rPr lang="cs-CZ" dirty="0" err="1" smtClean="0"/>
              <a:t>Hiss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endParaRPr dirty="0"/>
          </a:p>
          <a:p>
            <a:pPr>
              <a:lnSpc>
                <a:spcPct val="150000"/>
              </a:lnSpc>
              <a:defRPr b="1"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88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b/b6/Esophageal_varices_-_wale.jpg/300px-Esophageal_varices_-_w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191448" cy="20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Jícen" descr="Jíc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7544" y="332656"/>
            <a:ext cx="2440270" cy="2783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https://upload.wikimedia.org/wikipedia/commons/thumb/8/86/Hiatus_hernia.svg/250px-Hiatus_hern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18" y="1297605"/>
            <a:ext cx="2381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wikiskripta.eu/images/thumb/3/3d/Divertikly_j%C3%ADcnu.jpg/300px-Divertikly_j%C3%ADcn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857500" cy="34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kiskripta.eu/images/thumb/a/a9/Jicen_klasifikace.png/800px-Jicen_klasifika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9" y="4108887"/>
            <a:ext cx="597866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i="1" dirty="0" err="1" smtClean="0"/>
              <a:t>Esophageal</a:t>
            </a:r>
            <a:r>
              <a:rPr lang="cs-CZ" sz="2400" b="1" i="1" dirty="0" smtClean="0"/>
              <a:t> tumor</a:t>
            </a:r>
            <a:endParaRPr lang="cs-CZ" sz="2400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b="1" i="1" dirty="0" err="1" smtClean="0"/>
              <a:t>Benign</a:t>
            </a:r>
            <a:r>
              <a:rPr lang="cs-CZ" sz="2200" b="1" i="1" dirty="0" smtClean="0"/>
              <a:t>: </a:t>
            </a:r>
            <a:r>
              <a:rPr lang="cs-CZ" sz="2200" dirty="0" smtClean="0"/>
              <a:t>not </a:t>
            </a:r>
            <a:r>
              <a:rPr lang="cs-CZ" sz="2200" dirty="0" err="1" smtClean="0"/>
              <a:t>common</a:t>
            </a:r>
            <a:endParaRPr lang="cs-CZ" sz="2200" dirty="0" smtClean="0"/>
          </a:p>
          <a:p>
            <a:endParaRPr lang="cs-CZ" sz="2200" dirty="0"/>
          </a:p>
          <a:p>
            <a:r>
              <a:rPr lang="cs-CZ" sz="2200" b="1" i="1" dirty="0" err="1" smtClean="0"/>
              <a:t>Malign</a:t>
            </a:r>
            <a:r>
              <a:rPr lang="cs-CZ" sz="2200" b="1" i="1" dirty="0" smtClean="0"/>
              <a:t>: </a:t>
            </a:r>
            <a:r>
              <a:rPr lang="cs-CZ" sz="2200" dirty="0" err="1" smtClean="0"/>
              <a:t>mostly</a:t>
            </a:r>
            <a:r>
              <a:rPr lang="cs-CZ" sz="2200" dirty="0" smtClean="0"/>
              <a:t> in G-E </a:t>
            </a:r>
            <a:r>
              <a:rPr lang="cs-CZ" sz="2200" dirty="0" err="1" smtClean="0"/>
              <a:t>junction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	</a:t>
            </a:r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200" dirty="0" err="1" smtClean="0"/>
              <a:t>Spinocelular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	</a:t>
            </a:r>
            <a:r>
              <a:rPr lang="cs-CZ" sz="2200" dirty="0" err="1" smtClean="0"/>
              <a:t>AdenoCa</a:t>
            </a: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 err="1" smtClean="0"/>
              <a:t>Symptoms</a:t>
            </a:r>
            <a:r>
              <a:rPr lang="cs-CZ" sz="2200" dirty="0" smtClean="0"/>
              <a:t>: </a:t>
            </a:r>
            <a:r>
              <a:rPr lang="cs-CZ" sz="2200" dirty="0" err="1" smtClean="0"/>
              <a:t>dysphagia</a:t>
            </a:r>
            <a:r>
              <a:rPr lang="cs-CZ" sz="2200" dirty="0" smtClean="0"/>
              <a:t>, </a:t>
            </a:r>
            <a:r>
              <a:rPr lang="cs-CZ" sz="2200" dirty="0" err="1" smtClean="0"/>
              <a:t>bleeding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Dg: gastroskopy, </a:t>
            </a:r>
            <a:r>
              <a:rPr lang="cs-CZ" sz="2200" dirty="0" err="1" smtClean="0"/>
              <a:t>biopsy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err="1" smtClean="0"/>
              <a:t>Th</a:t>
            </a:r>
            <a:r>
              <a:rPr lang="cs-CZ" sz="2200" dirty="0" smtClean="0"/>
              <a:t>: </a:t>
            </a:r>
            <a:r>
              <a:rPr lang="cs-CZ" sz="2200" dirty="0" err="1" smtClean="0"/>
              <a:t>often</a:t>
            </a:r>
            <a:r>
              <a:rPr lang="cs-CZ" sz="2200" dirty="0" smtClean="0"/>
              <a:t> paliative (</a:t>
            </a:r>
            <a:r>
              <a:rPr lang="cs-CZ" sz="2200" dirty="0" err="1" smtClean="0"/>
              <a:t>stents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600199"/>
            <a:ext cx="40066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8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Stomach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HCl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r>
              <a:rPr lang="cs-CZ" sz="1900" b="1" dirty="0" err="1" smtClean="0"/>
              <a:t>ulcus</a:t>
            </a:r>
            <a:r>
              <a:rPr lang="cs-CZ" sz="1900" dirty="0"/>
              <a:t> – </a:t>
            </a:r>
            <a:r>
              <a:rPr lang="cs-CZ" sz="1900" dirty="0" smtClean="0"/>
              <a:t> </a:t>
            </a:r>
            <a:r>
              <a:rPr lang="cs-CZ" sz="1900" dirty="0" err="1" smtClean="0"/>
              <a:t>mucosal</a:t>
            </a:r>
            <a:r>
              <a:rPr lang="cs-CZ" sz="1900" dirty="0" smtClean="0"/>
              <a:t> defekt</a:t>
            </a:r>
            <a:r>
              <a:rPr lang="cs-CZ" sz="1900" dirty="0"/>
              <a:t>, </a:t>
            </a:r>
            <a:r>
              <a:rPr lang="cs-CZ" sz="1900" dirty="0" err="1" smtClean="0"/>
              <a:t>going</a:t>
            </a:r>
            <a:r>
              <a:rPr lang="cs-CZ" sz="1900" dirty="0" smtClean="0"/>
              <a:t> to </a:t>
            </a:r>
            <a:r>
              <a:rPr lang="cs-CZ" sz="1900" dirty="0" err="1" smtClean="0"/>
              <a:t>submukosa</a:t>
            </a:r>
            <a:r>
              <a:rPr lang="cs-CZ" sz="1900" dirty="0" smtClean="0"/>
              <a:t> </a:t>
            </a:r>
            <a:r>
              <a:rPr lang="cs-CZ" sz="1900" dirty="0" err="1" smtClean="0"/>
              <a:t>or</a:t>
            </a:r>
            <a:r>
              <a:rPr lang="cs-CZ" sz="1900" dirty="0" smtClean="0"/>
              <a:t> </a:t>
            </a:r>
            <a:r>
              <a:rPr lang="cs-CZ" sz="1900" dirty="0" err="1" smtClean="0"/>
              <a:t>deeply</a:t>
            </a:r>
            <a:endParaRPr lang="cs-CZ" sz="1900" dirty="0" smtClean="0"/>
          </a:p>
          <a:p>
            <a:r>
              <a:rPr lang="cs-CZ" sz="1900" b="1" dirty="0" err="1" smtClean="0"/>
              <a:t>erosion</a:t>
            </a:r>
            <a:r>
              <a:rPr lang="cs-CZ" sz="1900" dirty="0"/>
              <a:t> </a:t>
            </a:r>
            <a:r>
              <a:rPr lang="cs-CZ" sz="1900" dirty="0" smtClean="0"/>
              <a:t>– </a:t>
            </a:r>
            <a:r>
              <a:rPr lang="cs-CZ" sz="1900" dirty="0" err="1" smtClean="0"/>
              <a:t>mucosal</a:t>
            </a:r>
            <a:r>
              <a:rPr lang="cs-CZ" sz="1900" dirty="0" smtClean="0"/>
              <a:t> defekt limited in </a:t>
            </a:r>
            <a:r>
              <a:rPr lang="cs-CZ" sz="1900" dirty="0" err="1" smtClean="0"/>
              <a:t>mucosa</a:t>
            </a:r>
            <a:r>
              <a:rPr lang="cs-CZ" sz="1900" dirty="0" smtClean="0"/>
              <a:t> (not </a:t>
            </a:r>
            <a:r>
              <a:rPr lang="cs-CZ" sz="1900" dirty="0" err="1" smtClean="0"/>
              <a:t>through</a:t>
            </a:r>
            <a:r>
              <a:rPr lang="cs-CZ" sz="1900" dirty="0" smtClean="0"/>
              <a:t> </a:t>
            </a:r>
            <a:r>
              <a:rPr lang="cs-CZ" sz="1900" dirty="0" err="1"/>
              <a:t>muscularis</a:t>
            </a:r>
            <a:r>
              <a:rPr lang="cs-CZ" sz="1900" dirty="0"/>
              <a:t> interna </a:t>
            </a:r>
            <a:r>
              <a:rPr lang="cs-CZ" sz="1900" dirty="0" err="1" smtClean="0"/>
              <a:t>into</a:t>
            </a:r>
            <a:r>
              <a:rPr lang="cs-CZ" sz="1900" dirty="0" smtClean="0"/>
              <a:t> </a:t>
            </a:r>
            <a:r>
              <a:rPr lang="cs-CZ" sz="1900" dirty="0" err="1" smtClean="0"/>
              <a:t>submukosa</a:t>
            </a:r>
            <a:r>
              <a:rPr lang="cs-CZ" sz="1900" dirty="0" smtClean="0"/>
              <a:t>).</a:t>
            </a:r>
            <a:endParaRPr lang="cs-CZ" sz="1900" dirty="0"/>
          </a:p>
          <a:p>
            <a:pPr marL="0" indent="0" algn="ctr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b="1" dirty="0" err="1" smtClean="0"/>
              <a:t>Dysbalance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leading</a:t>
            </a:r>
            <a:r>
              <a:rPr lang="cs-CZ" sz="1800" b="1" dirty="0" smtClean="0"/>
              <a:t> to </a:t>
            </a:r>
            <a:r>
              <a:rPr lang="cs-CZ" sz="1800" b="1" dirty="0" err="1" smtClean="0"/>
              <a:t>desease</a:t>
            </a:r>
            <a:r>
              <a:rPr lang="cs-CZ" sz="1800" b="1" dirty="0" smtClean="0"/>
              <a:t>/</a:t>
            </a:r>
            <a:r>
              <a:rPr lang="cs-CZ" sz="1800" b="1" dirty="0" err="1" smtClean="0"/>
              <a:t>problems</a:t>
            </a:r>
            <a:endParaRPr lang="cs-CZ" sz="1800" b="1" dirty="0" smtClean="0"/>
          </a:p>
          <a:p>
            <a:pPr>
              <a:buFontTx/>
              <a:buChar char="-"/>
            </a:pPr>
            <a:endParaRPr lang="cs-CZ" sz="1800" dirty="0" smtClean="0"/>
          </a:p>
          <a:p>
            <a:r>
              <a:rPr lang="cs-CZ" sz="2100" b="1" dirty="0" err="1" smtClean="0"/>
              <a:t>Agresiv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factors</a:t>
            </a:r>
            <a:r>
              <a:rPr lang="cs-CZ" sz="2100" dirty="0"/>
              <a:t> </a:t>
            </a:r>
            <a:r>
              <a:rPr lang="cs-CZ" sz="2100" dirty="0" smtClean="0"/>
              <a:t>– </a:t>
            </a:r>
            <a:r>
              <a:rPr lang="cs-CZ" sz="2100" dirty="0" err="1" smtClean="0"/>
              <a:t>HCl</a:t>
            </a:r>
            <a:r>
              <a:rPr lang="cs-CZ" sz="2100" dirty="0" smtClean="0"/>
              <a:t>,</a:t>
            </a:r>
            <a:r>
              <a:rPr lang="cs-CZ" sz="2100" dirty="0"/>
              <a:t> </a:t>
            </a:r>
            <a:r>
              <a:rPr lang="cs-CZ" sz="2100" dirty="0">
                <a:hlinkClick r:id="rId2" tooltip="Pepsin"/>
              </a:rPr>
              <a:t>pepsin</a:t>
            </a:r>
            <a:r>
              <a:rPr lang="cs-CZ" sz="2100" dirty="0"/>
              <a:t>, </a:t>
            </a:r>
            <a:r>
              <a:rPr lang="cs-CZ" sz="2100" dirty="0">
                <a:hlinkClick r:id="rId3" tooltip="Neopioidní analgetika"/>
              </a:rPr>
              <a:t>NSA</a:t>
            </a:r>
            <a:r>
              <a:rPr lang="cs-CZ" sz="2100" dirty="0"/>
              <a:t>, </a:t>
            </a:r>
            <a:r>
              <a:rPr lang="cs-CZ" sz="2100" dirty="0" err="1" smtClean="0"/>
              <a:t>ethanol</a:t>
            </a:r>
            <a:r>
              <a:rPr lang="cs-CZ" sz="2100" dirty="0" smtClean="0"/>
              <a:t>,</a:t>
            </a:r>
            <a:r>
              <a:rPr lang="cs-CZ" sz="2100" dirty="0"/>
              <a:t> </a:t>
            </a:r>
            <a:r>
              <a:rPr lang="cs-CZ" sz="2100" dirty="0" smtClean="0"/>
              <a:t>smoking, </a:t>
            </a:r>
            <a:r>
              <a:rPr lang="cs-CZ" sz="2100" dirty="0" err="1" smtClean="0"/>
              <a:t>coffe</a:t>
            </a:r>
            <a:r>
              <a:rPr lang="cs-CZ" sz="2100" dirty="0" smtClean="0"/>
              <a:t>, </a:t>
            </a:r>
            <a:r>
              <a:rPr lang="cs-CZ" sz="2100" dirty="0" err="1" smtClean="0"/>
              <a:t>spicy</a:t>
            </a:r>
            <a:r>
              <a:rPr lang="cs-CZ" sz="2100" dirty="0" smtClean="0"/>
              <a:t> </a:t>
            </a:r>
            <a:r>
              <a:rPr lang="cs-CZ" sz="2100" dirty="0" smtClean="0"/>
              <a:t>food</a:t>
            </a:r>
            <a:r>
              <a:rPr lang="cs-CZ" sz="2100" dirty="0" smtClean="0"/>
              <a:t>, </a:t>
            </a:r>
            <a:r>
              <a:rPr lang="cs-CZ" sz="2100" i="1" dirty="0" err="1" smtClean="0">
                <a:hlinkClick r:id="rId4" tooltip="Helicobacter pylori"/>
              </a:rPr>
              <a:t>Helicobacter</a:t>
            </a:r>
            <a:r>
              <a:rPr lang="cs-CZ" sz="2100" i="1" dirty="0" smtClean="0">
                <a:hlinkClick r:id="rId4" tooltip="Helicobacter pylori"/>
              </a:rPr>
              <a:t> </a:t>
            </a:r>
            <a:r>
              <a:rPr lang="cs-CZ" sz="2100" i="1" dirty="0" err="1" smtClean="0">
                <a:hlinkClick r:id="rId4" tooltip="Helicobacter pylori"/>
              </a:rPr>
              <a:t>pylori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infection</a:t>
            </a:r>
            <a:endParaRPr lang="cs-CZ" sz="2100" dirty="0"/>
          </a:p>
          <a:p>
            <a:r>
              <a:rPr lang="cs-CZ" sz="2100" b="1" dirty="0" err="1" smtClean="0"/>
              <a:t>Protective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factors</a:t>
            </a:r>
            <a:r>
              <a:rPr lang="cs-CZ" sz="2100" dirty="0"/>
              <a:t> – </a:t>
            </a:r>
            <a:r>
              <a:rPr lang="cs-CZ" sz="2100" dirty="0" smtClean="0"/>
              <a:t>mucin/</a:t>
            </a:r>
            <a:r>
              <a:rPr lang="cs-CZ" sz="2100" dirty="0" err="1" smtClean="0"/>
              <a:t>phlegm</a:t>
            </a:r>
            <a:r>
              <a:rPr lang="cs-CZ" sz="2100" dirty="0" smtClean="0"/>
              <a:t>,</a:t>
            </a:r>
            <a:r>
              <a:rPr lang="cs-CZ" sz="2100" dirty="0"/>
              <a:t> </a:t>
            </a:r>
            <a:r>
              <a:rPr lang="cs-CZ" sz="2100" dirty="0" smtClean="0">
                <a:hlinkClick r:id="rId5" tooltip="Prostaglandiny"/>
              </a:rPr>
              <a:t>prostaglandin</a:t>
            </a:r>
            <a:r>
              <a:rPr lang="cs-CZ" sz="2100" dirty="0" smtClean="0"/>
              <a:t>, </a:t>
            </a:r>
            <a:r>
              <a:rPr lang="cs-CZ" sz="2100" dirty="0" err="1" smtClean="0"/>
              <a:t>secretion</a:t>
            </a:r>
            <a:r>
              <a:rPr lang="cs-CZ" sz="2100" dirty="0" smtClean="0"/>
              <a:t> </a:t>
            </a:r>
            <a:r>
              <a:rPr lang="cs-CZ" sz="2100" dirty="0"/>
              <a:t>HCO</a:t>
            </a:r>
            <a:r>
              <a:rPr lang="cs-CZ" sz="2100" baseline="-25000" dirty="0"/>
              <a:t>3</a:t>
            </a:r>
            <a:r>
              <a:rPr lang="cs-CZ" sz="2100" dirty="0" smtClean="0"/>
              <a:t>,  food</a:t>
            </a:r>
            <a:endParaRPr lang="cs-CZ" sz="2100" dirty="0"/>
          </a:p>
          <a:p>
            <a:pPr>
              <a:buFontTx/>
              <a:buChar char="-"/>
            </a:pPr>
            <a:endParaRPr lang="cs-CZ" sz="1800" dirty="0"/>
          </a:p>
        </p:txBody>
      </p:sp>
      <p:pic>
        <p:nvPicPr>
          <p:cNvPr id="5" name="f26-12a_gross_anatomy_o_c.jpeg" descr="f26-12a_gross_anatomy_o_c.jpe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48200" y="1600201"/>
            <a:ext cx="4038600" cy="45259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9260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1058</Words>
  <Application>Microsoft Office PowerPoint</Application>
  <PresentationFormat>Předvádění na obrazovce (4:3)</PresentationFormat>
  <Paragraphs>238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sady Office</vt:lpstr>
      <vt:lpstr>Abdominal surgery</vt:lpstr>
      <vt:lpstr>Prezentace aplikace PowerPoint</vt:lpstr>
      <vt:lpstr>Where to start?</vt:lpstr>
      <vt:lpstr>Diagnostics</vt:lpstr>
      <vt:lpstr>Therapy</vt:lpstr>
      <vt:lpstr>Prezentace aplikace PowerPoint</vt:lpstr>
      <vt:lpstr>Prezentace aplikace PowerPoint</vt:lpstr>
      <vt:lpstr>Esophageal tumor</vt:lpstr>
      <vt:lpstr>Stomach</vt:lpstr>
      <vt:lpstr>Prezentace aplikace PowerPoint</vt:lpstr>
      <vt:lpstr>Ulcus desease</vt:lpstr>
      <vt:lpstr>Ventrical tumors</vt:lpstr>
      <vt:lpstr>Small intestine</vt:lpstr>
      <vt:lpstr>Large bowel</vt:lpstr>
      <vt:lpstr>Prezentace aplikace PowerPoint</vt:lpstr>
      <vt:lpstr>Anus</vt:lpstr>
      <vt:lpstr>Biliary tract</vt:lpstr>
      <vt:lpstr>Liver</vt:lpstr>
      <vt:lpstr>Pankreas</vt:lpstr>
      <vt:lpstr>Spleen</vt:lpstr>
      <vt:lpstr>Abdominal Wall</vt:lpstr>
      <vt:lpstr>Prezentace aplikace PowerPoint</vt:lpstr>
      <vt:lpstr>RHB in surgery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Břišní chirurgie</dc:title>
  <dc:creator>doma</dc:creator>
  <cp:lastModifiedBy>Kábela Martin</cp:lastModifiedBy>
  <cp:revision>79</cp:revision>
  <dcterms:created xsi:type="dcterms:W3CDTF">2020-11-10T19:19:54Z</dcterms:created>
  <dcterms:modified xsi:type="dcterms:W3CDTF">2020-11-19T15:24:20Z</dcterms:modified>
</cp:coreProperties>
</file>