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4"/>
  </p:notesMasterIdLst>
  <p:sldIdLst>
    <p:sldId id="256" r:id="rId2"/>
    <p:sldId id="258" r:id="rId3"/>
    <p:sldId id="259" r:id="rId4"/>
    <p:sldId id="264" r:id="rId5"/>
    <p:sldId id="268" r:id="rId6"/>
    <p:sldId id="269" r:id="rId7"/>
    <p:sldId id="260" r:id="rId8"/>
    <p:sldId id="261" r:id="rId9"/>
    <p:sldId id="263" r:id="rId10"/>
    <p:sldId id="262" r:id="rId11"/>
    <p:sldId id="265" r:id="rId12"/>
    <p:sldId id="266" r:id="rId13"/>
    <p:sldId id="267" r:id="rId14"/>
    <p:sldId id="257" r:id="rId15"/>
    <p:sldId id="270" r:id="rId16"/>
    <p:sldId id="271" r:id="rId17"/>
    <p:sldId id="272" r:id="rId18"/>
    <p:sldId id="281" r:id="rId19"/>
    <p:sldId id="273" r:id="rId20"/>
    <p:sldId id="278" r:id="rId21"/>
    <p:sldId id="280" r:id="rId22"/>
    <p:sldId id="279" r:id="rId23"/>
    <p:sldId id="274" r:id="rId24"/>
    <p:sldId id="275" r:id="rId25"/>
    <p:sldId id="276" r:id="rId26"/>
    <p:sldId id="277" r:id="rId27"/>
    <p:sldId id="319" r:id="rId28"/>
    <p:sldId id="315" r:id="rId29"/>
    <p:sldId id="317" r:id="rId30"/>
    <p:sldId id="282" r:id="rId31"/>
    <p:sldId id="284" r:id="rId32"/>
    <p:sldId id="285" r:id="rId33"/>
    <p:sldId id="286" r:id="rId34"/>
    <p:sldId id="287" r:id="rId35"/>
    <p:sldId id="288" r:id="rId36"/>
    <p:sldId id="289" r:id="rId37"/>
    <p:sldId id="316" r:id="rId38"/>
    <p:sldId id="327" r:id="rId39"/>
    <p:sldId id="320" r:id="rId40"/>
    <p:sldId id="321" r:id="rId41"/>
    <p:sldId id="322" r:id="rId42"/>
    <p:sldId id="290" r:id="rId43"/>
    <p:sldId id="283" r:id="rId44"/>
    <p:sldId id="291" r:id="rId45"/>
    <p:sldId id="292" r:id="rId46"/>
    <p:sldId id="293" r:id="rId47"/>
    <p:sldId id="294" r:id="rId48"/>
    <p:sldId id="295" r:id="rId49"/>
    <p:sldId id="296" r:id="rId50"/>
    <p:sldId id="297" r:id="rId51"/>
    <p:sldId id="298" r:id="rId52"/>
    <p:sldId id="299" r:id="rId53"/>
    <p:sldId id="300" r:id="rId54"/>
    <p:sldId id="325" r:id="rId55"/>
    <p:sldId id="301" r:id="rId56"/>
    <p:sldId id="328" r:id="rId57"/>
    <p:sldId id="302" r:id="rId58"/>
    <p:sldId id="303" r:id="rId59"/>
    <p:sldId id="304" r:id="rId60"/>
    <p:sldId id="305" r:id="rId61"/>
    <p:sldId id="306" r:id="rId62"/>
    <p:sldId id="307" r:id="rId63"/>
    <p:sldId id="308" r:id="rId64"/>
    <p:sldId id="310" r:id="rId65"/>
    <p:sldId id="326" r:id="rId66"/>
    <p:sldId id="324" r:id="rId67"/>
    <p:sldId id="311" r:id="rId68"/>
    <p:sldId id="312" r:id="rId69"/>
    <p:sldId id="309" r:id="rId70"/>
    <p:sldId id="313" r:id="rId71"/>
    <p:sldId id="323" r:id="rId72"/>
    <p:sldId id="31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B03D9-CECE-425D-8D62-36D415136FAF}" type="datetimeFigureOut">
              <a:rPr lang="en-GB" smtClean="0"/>
              <a:t>30/11/2020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38DD0-A733-4761-88AB-C111C31538C0}" type="slidenum">
              <a:rPr lang="en-GB" smtClean="0"/>
              <a:t>‹#›</a:t>
            </a:fld>
            <a:endParaRPr lang="en-GB"/>
          </a:p>
        </p:txBody>
      </p:sp>
    </p:spTree>
    <p:extLst>
      <p:ext uri="{BB962C8B-B14F-4D97-AF65-F5344CB8AC3E}">
        <p14:creationId xmlns:p14="http://schemas.microsoft.com/office/powerpoint/2010/main" val="262570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2" name="Shape 222"/>
          <p:cNvSpPr txBox="1">
            <a:spLocks noGrp="1"/>
          </p:cNvSpPr>
          <p:nvPr>
            <p:ph type="body" idx="1"/>
          </p:nvPr>
        </p:nvSpPr>
        <p:spPr>
          <a:xfrm>
            <a:off x="914400" y="4343400"/>
            <a:ext cx="5029199" cy="4114800"/>
          </a:xfrm>
          <a:prstGeom prst="rect">
            <a:avLst/>
          </a:prstGeom>
          <a:noFill/>
          <a:ln>
            <a:noFill/>
          </a:ln>
        </p:spPr>
        <p:txBody>
          <a:bodyPr lIns="90350" tIns="44275" rIns="90350" bIns="44275" anchor="ctr"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11/30/2020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ormAutofit/>
          </a:bodyPr>
          <a:lstStyle/>
          <a:p>
            <a:r>
              <a:rPr lang="sk-SK" sz="3600" b="0" dirty="0" smtClean="0">
                <a:solidFill>
                  <a:schemeClr val="bg1"/>
                </a:solidFill>
              </a:rPr>
              <a:t>Internal environment, care in ICU, wound healing</a:t>
            </a:r>
            <a:endParaRPr lang="en-GB" sz="3600" b="0" dirty="0">
              <a:solidFill>
                <a:schemeClr val="bg1"/>
              </a:solidFill>
            </a:endParaRPr>
          </a:p>
        </p:txBody>
      </p:sp>
      <p:sp>
        <p:nvSpPr>
          <p:cNvPr id="3" name="Subtitle 2"/>
          <p:cNvSpPr>
            <a:spLocks noGrp="1"/>
          </p:cNvSpPr>
          <p:nvPr>
            <p:ph type="subTitle" idx="1"/>
          </p:nvPr>
        </p:nvSpPr>
        <p:spPr>
          <a:xfrm>
            <a:off x="2743200" y="5943600"/>
            <a:ext cx="6172200" cy="685800"/>
          </a:xfrm>
        </p:spPr>
        <p:txBody>
          <a:bodyPr>
            <a:normAutofit fontScale="92500"/>
          </a:bodyPr>
          <a:lstStyle/>
          <a:p>
            <a:r>
              <a:rPr lang="sk-SK" dirty="0"/>
              <a:t> </a:t>
            </a:r>
            <a:r>
              <a:rPr lang="sk-SK" dirty="0" smtClean="0"/>
              <a:t>                              	MUDr. </a:t>
            </a:r>
            <a:r>
              <a:rPr lang="sk-SK" dirty="0" smtClean="0"/>
              <a:t>Martin Petráš</a:t>
            </a:r>
            <a:endParaRPr lang="en-GB" dirty="0"/>
          </a:p>
        </p:txBody>
      </p:sp>
    </p:spTree>
    <p:extLst>
      <p:ext uri="{BB962C8B-B14F-4D97-AF65-F5344CB8AC3E}">
        <p14:creationId xmlns:p14="http://schemas.microsoft.com/office/powerpoint/2010/main" val="2917160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sk-SK" dirty="0" smtClean="0"/>
          </a:p>
          <a:p>
            <a:endParaRPr lang="sk-SK" dirty="0"/>
          </a:p>
          <a:p>
            <a:endParaRPr lang="sk-SK" dirty="0" smtClean="0"/>
          </a:p>
          <a:p>
            <a:endParaRPr lang="sk-SK" dirty="0" smtClean="0"/>
          </a:p>
          <a:p>
            <a:pPr marL="137160" indent="0">
              <a:buNone/>
            </a:pPr>
            <a:r>
              <a:rPr lang="sk-SK" dirty="0" smtClean="0"/>
              <a:t>In general, negative feedback system decreases the stimulus</a:t>
            </a:r>
            <a:endParaRPr lang="sk-SK" dirty="0"/>
          </a:p>
        </p:txBody>
      </p:sp>
      <p:pic>
        <p:nvPicPr>
          <p:cNvPr id="3075" name="Picture 3" descr="C:\Users\Kubenstein\Desktop\cc3804b927aea89c5690ddef707f9574d55fd2e5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9027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33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Another example?</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C:\Users\Kubenstein\Desktop\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8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4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239" y="228600"/>
            <a:ext cx="10588239" cy="1143000"/>
          </a:xfrm>
        </p:spPr>
        <p:txBody>
          <a:bodyPr>
            <a:normAutofit fontScale="90000"/>
          </a:bodyPr>
          <a:lstStyle/>
          <a:p>
            <a:r>
              <a:rPr lang="sk-SK" sz="3600" b="0" dirty="0" smtClean="0"/>
              <a:t>        Is there any „</a:t>
            </a:r>
            <a:r>
              <a:rPr lang="sk-SK" sz="3600" dirty="0" smtClean="0">
                <a:solidFill>
                  <a:srgbClr val="FF0000"/>
                </a:solidFill>
              </a:rPr>
              <a:t>possitive feedback</a:t>
            </a:r>
            <a:r>
              <a:rPr lang="sk-SK" sz="3600" b="0" dirty="0" smtClean="0"/>
              <a:t>“ system?</a:t>
            </a:r>
            <a:endParaRPr lang="en-GB" sz="3600" b="0" dirty="0"/>
          </a:p>
        </p:txBody>
      </p:sp>
      <p:sp>
        <p:nvSpPr>
          <p:cNvPr id="3" name="Content Placeholder 2"/>
          <p:cNvSpPr>
            <a:spLocks noGrp="1"/>
          </p:cNvSpPr>
          <p:nvPr>
            <p:ph idx="1"/>
          </p:nvPr>
        </p:nvSpPr>
        <p:spPr/>
        <p:txBody>
          <a:bodyPr/>
          <a:lstStyle/>
          <a:p>
            <a:pPr marL="137160" indent="0">
              <a:buNone/>
            </a:pPr>
            <a:r>
              <a:rPr lang="sk-SK" dirty="0" smtClean="0"/>
              <a:t>Oh yes there is </a:t>
            </a:r>
            <a:r>
              <a:rPr lang="sk-SK" dirty="0" smtClean="0">
                <a:sym typeface="Wingdings" pitchFamily="2" charset="2"/>
              </a:rPr>
              <a:t> </a:t>
            </a:r>
          </a:p>
          <a:p>
            <a:pPr marL="137160" indent="0">
              <a:buNone/>
            </a:pPr>
            <a:r>
              <a:rPr lang="sk-SK" dirty="0" smtClean="0">
                <a:sym typeface="Wingdings" pitchFamily="2" charset="2"/>
              </a:rPr>
              <a:t>Positive feedback systems are not that common in humans.</a:t>
            </a:r>
          </a:p>
          <a:p>
            <a:pPr marL="137160" indent="0">
              <a:buNone/>
            </a:pPr>
            <a:endParaRPr lang="sk-SK" dirty="0" smtClean="0">
              <a:sym typeface="Wingdings" pitchFamily="2" charset="2"/>
            </a:endParaRPr>
          </a:p>
          <a:p>
            <a:pPr marL="137160" indent="0">
              <a:buNone/>
            </a:pPr>
            <a:r>
              <a:rPr lang="sk-SK" dirty="0" smtClean="0">
                <a:sym typeface="Wingdings" pitchFamily="2" charset="2"/>
              </a:rPr>
              <a:t>In possitive feedback systems, the output enhances or exaggerates the original stimulus.</a:t>
            </a:r>
          </a:p>
          <a:p>
            <a:pPr marL="137160" indent="0">
              <a:buNone/>
            </a:pPr>
            <a:endParaRPr lang="sk-SK" dirty="0">
              <a:sym typeface="Wingdings" pitchFamily="2" charset="2"/>
            </a:endParaRPr>
          </a:p>
          <a:p>
            <a:pPr marL="137160" indent="0">
              <a:buNone/>
            </a:pPr>
            <a:r>
              <a:rPr lang="sk-SK" dirty="0" smtClean="0">
                <a:sym typeface="Wingdings" pitchFamily="2" charset="2"/>
              </a:rPr>
              <a:t>Can you think of at least one example?</a:t>
            </a:r>
            <a:endParaRPr lang="sk-SK" dirty="0">
              <a:sym typeface="Wingdings" pitchFamily="2" charset="2"/>
            </a:endParaRPr>
          </a:p>
        </p:txBody>
      </p:sp>
    </p:spTree>
    <p:extLst>
      <p:ext uri="{BB962C8B-B14F-4D97-AF65-F5344CB8AC3E}">
        <p14:creationId xmlns:p14="http://schemas.microsoft.com/office/powerpoint/2010/main" val="291427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r>
              <a:rPr lang="sk-SK" dirty="0" smtClean="0"/>
              <a:t>Positive feedback </a:t>
            </a:r>
            <a:endParaRPr lang="en-GB" dirty="0"/>
          </a:p>
        </p:txBody>
      </p:sp>
      <p:pic>
        <p:nvPicPr>
          <p:cNvPr id="5122" name="Picture 2" descr="C:\Users\Kubenstein\Desktop\106_Pregnancy-Positive_Feed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858000"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96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Thank you for your attention </a:t>
            </a:r>
            <a:r>
              <a:rPr lang="sk-SK" dirty="0" smtClean="0">
                <a:sym typeface="Wingdings" pitchFamily="2" charset="2"/>
              </a:rPr>
              <a:t></a:t>
            </a:r>
            <a:endParaRPr lang="en-GB" dirty="0"/>
          </a:p>
        </p:txBody>
      </p:sp>
      <p:sp>
        <p:nvSpPr>
          <p:cNvPr id="3" name="Content Placeholder 2"/>
          <p:cNvSpPr>
            <a:spLocks noGrp="1"/>
          </p:cNvSpPr>
          <p:nvPr>
            <p:ph idx="1"/>
          </p:nvPr>
        </p:nvSpPr>
        <p:spPr/>
        <p:txBody>
          <a:bodyPr/>
          <a:lstStyle/>
          <a:p>
            <a:pPr marL="137160" indent="0">
              <a:buNone/>
            </a:pPr>
            <a:endParaRPr lang="en-GB" dirty="0"/>
          </a:p>
        </p:txBody>
      </p:sp>
      <p:pic>
        <p:nvPicPr>
          <p:cNvPr id="6146" name="Picture 2" descr="C:\Users\Kubenstei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172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8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BREAK </a:t>
            </a:r>
            <a:r>
              <a:rPr lang="sk-SK" dirty="0" smtClean="0">
                <a:sym typeface="Wingdings" pitchFamily="2" charset="2"/>
              </a:rPr>
              <a:t></a:t>
            </a:r>
            <a:endParaRPr lang="en-GB" dirty="0"/>
          </a:p>
        </p:txBody>
      </p:sp>
      <p:sp>
        <p:nvSpPr>
          <p:cNvPr id="3" name="Content Placeholder 2"/>
          <p:cNvSpPr>
            <a:spLocks noGrp="1"/>
          </p:cNvSpPr>
          <p:nvPr>
            <p:ph idx="1"/>
          </p:nvPr>
        </p:nvSpPr>
        <p:spPr/>
        <p:txBody>
          <a:bodyPr/>
          <a:lstStyle/>
          <a:p>
            <a:pPr marL="137160" indent="0">
              <a:buNone/>
            </a:pPr>
            <a:endParaRPr lang="en-GB" dirty="0"/>
          </a:p>
        </p:txBody>
      </p:sp>
      <p:pic>
        <p:nvPicPr>
          <p:cNvPr id="4098" name="Picture 2" descr="C:\Users\Kubenstein\Desktop\main-qimg-d198a541e86532b46a12a6b5362b444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6082"/>
            <a:ext cx="6781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sk-SK" dirty="0" smtClean="0"/>
              <a:t>ICU </a:t>
            </a:r>
            <a:endParaRPr lang="en-GB" dirty="0"/>
          </a:p>
        </p:txBody>
      </p:sp>
      <p:sp>
        <p:nvSpPr>
          <p:cNvPr id="3" name="Content Placeholder 2"/>
          <p:cNvSpPr>
            <a:spLocks noGrp="1"/>
          </p:cNvSpPr>
          <p:nvPr>
            <p:ph idx="1"/>
          </p:nvPr>
        </p:nvSpPr>
        <p:spPr>
          <a:xfrm>
            <a:off x="457200" y="762000"/>
            <a:ext cx="8229600" cy="5547360"/>
          </a:xfrm>
        </p:spPr>
        <p:txBody>
          <a:bodyPr>
            <a:normAutofit fontScale="85000" lnSpcReduction="10000"/>
          </a:bodyPr>
          <a:lstStyle/>
          <a:p>
            <a:pPr marL="137160" indent="0">
              <a:buNone/>
            </a:pPr>
            <a:r>
              <a:rPr lang="sk-SK" sz="3600" b="1" dirty="0" smtClean="0"/>
              <a:t>Definition?</a:t>
            </a:r>
          </a:p>
          <a:p>
            <a:pPr marL="137160" indent="0">
              <a:buNone/>
            </a:pPr>
            <a:r>
              <a:rPr lang="en-GB" b="1" dirty="0"/>
              <a:t>Intensive care units</a:t>
            </a:r>
            <a:r>
              <a:rPr lang="en-GB" dirty="0"/>
              <a:t> cater to patients with </a:t>
            </a:r>
            <a:r>
              <a:rPr lang="en-GB" b="1" dirty="0"/>
              <a:t>severe and life-threatening illnesses and injuries</a:t>
            </a:r>
            <a:r>
              <a:rPr lang="en-GB" dirty="0"/>
              <a:t>, which require </a:t>
            </a:r>
            <a:r>
              <a:rPr lang="en-GB" b="1" dirty="0"/>
              <a:t>constant, close monitoring and support </a:t>
            </a:r>
            <a:r>
              <a:rPr lang="en-GB" dirty="0"/>
              <a:t>from </a:t>
            </a:r>
            <a:r>
              <a:rPr lang="en-GB" dirty="0" smtClean="0"/>
              <a:t>special </a:t>
            </a:r>
            <a:r>
              <a:rPr lang="en-GB" dirty="0"/>
              <a:t>equipment and </a:t>
            </a:r>
            <a:r>
              <a:rPr lang="en-GB" dirty="0" smtClean="0"/>
              <a:t>medications</a:t>
            </a:r>
            <a:r>
              <a:rPr lang="sk-SK" dirty="0" smtClean="0"/>
              <a:t>,</a:t>
            </a:r>
            <a:r>
              <a:rPr lang="en-GB" dirty="0" smtClean="0"/>
              <a:t> </a:t>
            </a:r>
            <a:r>
              <a:rPr lang="en-GB" dirty="0"/>
              <a:t>in order </a:t>
            </a:r>
            <a:r>
              <a:rPr lang="en-GB" b="1" dirty="0"/>
              <a:t>to ensure normal bodily functions</a:t>
            </a:r>
            <a:r>
              <a:rPr lang="en-GB" dirty="0"/>
              <a:t>. They are staffed by </a:t>
            </a:r>
            <a:r>
              <a:rPr lang="en-GB" b="1" dirty="0"/>
              <a:t>highly trained doctors and nurses</a:t>
            </a:r>
            <a:r>
              <a:rPr lang="en-GB" dirty="0"/>
              <a:t> who specialise in caring for critically ill patients. </a:t>
            </a:r>
            <a:endParaRPr lang="sk-SK" dirty="0" smtClean="0"/>
          </a:p>
          <a:p>
            <a:pPr marL="137160" indent="0">
              <a:buNone/>
            </a:pPr>
            <a:endParaRPr lang="sk-SK" dirty="0"/>
          </a:p>
          <a:p>
            <a:pPr marL="137160" indent="0">
              <a:buNone/>
            </a:pPr>
            <a:endParaRPr lang="sk-SK" dirty="0" smtClean="0"/>
          </a:p>
          <a:p>
            <a:pPr marL="137160" indent="0">
              <a:buNone/>
            </a:pPr>
            <a:r>
              <a:rPr lang="en-GB" dirty="0" smtClean="0"/>
              <a:t>Patients </a:t>
            </a:r>
            <a:r>
              <a:rPr lang="en-GB" dirty="0"/>
              <a:t>may be transferred directly to an intensive care unit from an emergency department if required, or from a ward if they rapidly deteriorate, or immediately after surgery if the surgery is very invasive and the patient is at high risk of </a:t>
            </a:r>
            <a:r>
              <a:rPr lang="en-GB" dirty="0" smtClean="0"/>
              <a:t>complications</a:t>
            </a:r>
            <a:r>
              <a:rPr lang="sk-SK" dirty="0" smtClean="0"/>
              <a:t>, or might be unstable</a:t>
            </a:r>
            <a:endParaRPr lang="en-GB" dirty="0"/>
          </a:p>
          <a:p>
            <a:pPr marL="137160" indent="0">
              <a:buNone/>
            </a:pPr>
            <a:endParaRPr lang="en-GB" dirty="0"/>
          </a:p>
        </p:txBody>
      </p:sp>
    </p:spTree>
    <p:extLst>
      <p:ext uri="{BB962C8B-B14F-4D97-AF65-F5344CB8AC3E}">
        <p14:creationId xmlns:p14="http://schemas.microsoft.com/office/powerpoint/2010/main" val="346141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Care in ICU</a:t>
            </a:r>
            <a:endParaRPr lang="en-GB" dirty="0"/>
          </a:p>
        </p:txBody>
      </p:sp>
      <p:sp>
        <p:nvSpPr>
          <p:cNvPr id="3" name="Content Placeholder 2"/>
          <p:cNvSpPr>
            <a:spLocks noGrp="1"/>
          </p:cNvSpPr>
          <p:nvPr>
            <p:ph idx="1"/>
          </p:nvPr>
        </p:nvSpPr>
        <p:spPr>
          <a:xfrm>
            <a:off x="457200" y="1143000"/>
            <a:ext cx="8229600" cy="5166360"/>
          </a:xfrm>
        </p:spPr>
        <p:txBody>
          <a:bodyPr/>
          <a:lstStyle/>
          <a:p>
            <a:pPr marL="137160" indent="0">
              <a:buNone/>
            </a:pPr>
            <a:r>
              <a:rPr lang="sk-SK" dirty="0" smtClean="0"/>
              <a:t>-critical care is a term used to describe as the care of patients who are extremely ill, and whose clinical condition is unstable, or potentially unstable, and may lead to death </a:t>
            </a:r>
          </a:p>
          <a:p>
            <a:pPr marL="137160" indent="0">
              <a:buNone/>
            </a:pPr>
            <a:endParaRPr lang="en-GB" dirty="0"/>
          </a:p>
        </p:txBody>
      </p:sp>
    </p:spTree>
    <p:extLst>
      <p:ext uri="{BB962C8B-B14F-4D97-AF65-F5344CB8AC3E}">
        <p14:creationId xmlns:p14="http://schemas.microsoft.com/office/powerpoint/2010/main" val="348942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ICU equipment</a:t>
            </a:r>
            <a:endParaRPr lang="en-GB" dirty="0"/>
          </a:p>
        </p:txBody>
      </p:sp>
      <p:sp>
        <p:nvSpPr>
          <p:cNvPr id="3" name="Content Placeholder 2"/>
          <p:cNvSpPr>
            <a:spLocks noGrp="1"/>
          </p:cNvSpPr>
          <p:nvPr>
            <p:ph idx="1"/>
          </p:nvPr>
        </p:nvSpPr>
        <p:spPr/>
        <p:txBody>
          <a:bodyPr/>
          <a:lstStyle/>
          <a:p>
            <a:pPr marL="137160" indent="0">
              <a:buNone/>
            </a:pPr>
            <a:r>
              <a:rPr lang="sk-SK" dirty="0" smtClean="0"/>
              <a:t>ICU equipment includes patients monitoring devices, respiratory and cardiac support, pain management applicators, emergency resuscitation devices, and other life-support equipment, designed to care for patients who are seriously injured, have a critical, or life- threatening illness, or have undergone a major surgical procedure, and require 24 hour monitoring</a:t>
            </a:r>
            <a:endParaRPr lang="en-GB" dirty="0"/>
          </a:p>
        </p:txBody>
      </p:sp>
    </p:spTree>
    <p:extLst>
      <p:ext uri="{BB962C8B-B14F-4D97-AF65-F5344CB8AC3E}">
        <p14:creationId xmlns:p14="http://schemas.microsoft.com/office/powerpoint/2010/main" val="3368070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Kubenstein\Desktop\IMG_035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01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sk-SK" dirty="0" smtClean="0"/>
              <a:t>Internal environment-homeostasis</a:t>
            </a:r>
            <a:endParaRPr lang="en-GB" dirty="0"/>
          </a:p>
        </p:txBody>
      </p:sp>
      <p:sp>
        <p:nvSpPr>
          <p:cNvPr id="3" name="Content Placeholder 2"/>
          <p:cNvSpPr>
            <a:spLocks noGrp="1"/>
          </p:cNvSpPr>
          <p:nvPr>
            <p:ph idx="1"/>
          </p:nvPr>
        </p:nvSpPr>
        <p:spPr>
          <a:xfrm>
            <a:off x="0" y="1600200"/>
            <a:ext cx="9144000" cy="4709160"/>
          </a:xfrm>
        </p:spPr>
        <p:txBody>
          <a:bodyPr/>
          <a:lstStyle/>
          <a:p>
            <a:pPr marL="137160" indent="0">
              <a:buNone/>
            </a:pPr>
            <a:r>
              <a:rPr lang="sk-SK" sz="2400" dirty="0" smtClean="0"/>
              <a:t>The human body is surrounded by </a:t>
            </a:r>
            <a:r>
              <a:rPr lang="sk-SK" sz="2400" b="1" dirty="0" smtClean="0">
                <a:solidFill>
                  <a:schemeClr val="bg1"/>
                </a:solidFill>
              </a:rPr>
              <a:t>external environment</a:t>
            </a:r>
            <a:r>
              <a:rPr lang="sk-SK" b="1" dirty="0" smtClean="0">
                <a:solidFill>
                  <a:schemeClr val="bg1"/>
                </a:solidFill>
              </a:rPr>
              <a:t>, </a:t>
            </a:r>
            <a:r>
              <a:rPr lang="sk-SK" sz="2400" dirty="0" smtClean="0"/>
              <a:t>that provides nutrients and oxygen that are necessary for life.</a:t>
            </a:r>
          </a:p>
          <a:p>
            <a:pPr marL="137160" indent="0">
              <a:buNone/>
            </a:pPr>
            <a:endParaRPr lang="sk-SK" sz="2400" dirty="0"/>
          </a:p>
          <a:p>
            <a:pPr marL="137160" indent="0">
              <a:buNone/>
            </a:pPr>
            <a:r>
              <a:rPr lang="sk-SK" sz="2400" dirty="0" smtClean="0"/>
              <a:t>The human body has an </a:t>
            </a:r>
            <a:r>
              <a:rPr lang="sk-SK" sz="2400" b="1" dirty="0" smtClean="0">
                <a:solidFill>
                  <a:schemeClr val="bg1"/>
                </a:solidFill>
              </a:rPr>
              <a:t>internal environment</a:t>
            </a:r>
            <a:r>
              <a:rPr lang="sk-SK" sz="2400" dirty="0" smtClean="0"/>
              <a:t>, which is maintained by dynamic processes</a:t>
            </a:r>
            <a:r>
              <a:rPr lang="sk-SK" sz="2400" dirty="0"/>
              <a:t> </a:t>
            </a:r>
            <a:r>
              <a:rPr lang="sk-SK" sz="2400" dirty="0" smtClean="0"/>
              <a:t>of biological regulatory-mechanisms.</a:t>
            </a:r>
          </a:p>
          <a:p>
            <a:pPr marL="137160" indent="0">
              <a:buNone/>
            </a:pPr>
            <a:endParaRPr lang="sk-SK" sz="2400" dirty="0"/>
          </a:p>
          <a:p>
            <a:pPr marL="137160" indent="0">
              <a:buNone/>
            </a:pPr>
            <a:r>
              <a:rPr lang="sk-SK" sz="2400" dirty="0" smtClean="0"/>
              <a:t>Dynamic constancy of internal environment is defined as </a:t>
            </a:r>
            <a:r>
              <a:rPr lang="sk-SK" sz="2400" b="1" dirty="0" smtClean="0">
                <a:solidFill>
                  <a:srgbClr val="FF0000"/>
                </a:solidFill>
              </a:rPr>
              <a:t>HOMEOSTASIS, </a:t>
            </a:r>
            <a:r>
              <a:rPr lang="sk-SK" sz="2400" dirty="0" smtClean="0"/>
              <a:t>and</a:t>
            </a:r>
            <a:r>
              <a:rPr lang="sk-SK" sz="2400" b="1" dirty="0" smtClean="0"/>
              <a:t> </a:t>
            </a:r>
            <a:r>
              <a:rPr lang="sk-SK" sz="2400" dirty="0" smtClean="0"/>
              <a:t>is carried out by organ systems working together</a:t>
            </a:r>
            <a:endParaRPr lang="en-GB" dirty="0">
              <a:solidFill>
                <a:srgbClr val="FF0000"/>
              </a:solidFill>
            </a:endParaRPr>
          </a:p>
        </p:txBody>
      </p:sp>
    </p:spTree>
    <p:extLst>
      <p:ext uri="{BB962C8B-B14F-4D97-AF65-F5344CB8AC3E}">
        <p14:creationId xmlns:p14="http://schemas.microsoft.com/office/powerpoint/2010/main" val="101416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ICU design</a:t>
            </a:r>
            <a:endParaRPr lang="en-GB" dirty="0"/>
          </a:p>
        </p:txBody>
      </p:sp>
      <p:sp>
        <p:nvSpPr>
          <p:cNvPr id="3" name="Content Placeholder 2"/>
          <p:cNvSpPr>
            <a:spLocks noGrp="1"/>
          </p:cNvSpPr>
          <p:nvPr>
            <p:ph idx="1"/>
          </p:nvPr>
        </p:nvSpPr>
        <p:spPr>
          <a:xfrm>
            <a:off x="457200" y="1219200"/>
            <a:ext cx="8229600" cy="5090160"/>
          </a:xfrm>
        </p:spPr>
        <p:txBody>
          <a:bodyPr/>
          <a:lstStyle/>
          <a:p>
            <a:pPr marL="137160" indent="0">
              <a:buNone/>
            </a:pPr>
            <a:r>
              <a:rPr lang="sk-SK" dirty="0" smtClean="0"/>
              <a:t>Difference in structure between ICU and standard department</a:t>
            </a:r>
            <a:endParaRPr lang="en-GB" dirty="0"/>
          </a:p>
        </p:txBody>
      </p:sp>
      <p:pic>
        <p:nvPicPr>
          <p:cNvPr id="4" name="Picture 2" descr="C:\Users\Kubenstein\Desktop\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62915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323" y="2212975"/>
            <a:ext cx="462756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160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Example</a:t>
            </a:r>
            <a:endParaRPr lang="en-GB" dirty="0"/>
          </a:p>
        </p:txBody>
      </p:sp>
      <p:sp>
        <p:nvSpPr>
          <p:cNvPr id="3" name="Content Placeholder 2"/>
          <p:cNvSpPr>
            <a:spLocks noGrp="1"/>
          </p:cNvSpPr>
          <p:nvPr>
            <p:ph idx="1"/>
          </p:nvPr>
        </p:nvSpPr>
        <p:spPr>
          <a:xfrm>
            <a:off x="457200" y="1600200"/>
            <a:ext cx="8229600" cy="5257800"/>
          </a:xfrm>
        </p:spPr>
        <p:txBody>
          <a:bodyPr>
            <a:normAutofit fontScale="92500"/>
          </a:bodyPr>
          <a:lstStyle/>
          <a:p>
            <a:endParaRPr lang="sk-SK" dirty="0" smtClean="0"/>
          </a:p>
          <a:p>
            <a:endParaRPr lang="sk-SK" dirty="0"/>
          </a:p>
          <a:p>
            <a:endParaRPr lang="sk-SK" dirty="0" smtClean="0"/>
          </a:p>
          <a:p>
            <a:endParaRPr lang="sk-SK" dirty="0"/>
          </a:p>
          <a:p>
            <a:endParaRPr lang="sk-SK" dirty="0" smtClean="0"/>
          </a:p>
          <a:p>
            <a:endParaRPr lang="sk-SK" dirty="0"/>
          </a:p>
          <a:p>
            <a:endParaRPr lang="sk-SK" dirty="0" smtClean="0"/>
          </a:p>
          <a:p>
            <a:endParaRPr lang="sk-SK" dirty="0"/>
          </a:p>
          <a:p>
            <a:endParaRPr lang="sk-SK" dirty="0" smtClean="0"/>
          </a:p>
          <a:p>
            <a:pPr marL="137160" indent="0">
              <a:buNone/>
            </a:pPr>
            <a:r>
              <a:rPr lang="sk-SK" dirty="0" smtClean="0"/>
              <a:t> </a:t>
            </a:r>
          </a:p>
          <a:p>
            <a:pPr marL="137160" indent="0">
              <a:buNone/>
            </a:pPr>
            <a:r>
              <a:rPr lang="sk-SK" dirty="0" smtClean="0"/>
              <a:t> Central station- place for bureaucracy, doctors,nurses</a:t>
            </a:r>
          </a:p>
        </p:txBody>
      </p:sp>
      <p:pic>
        <p:nvPicPr>
          <p:cNvPr id="2050" name="Picture 2" descr="C:\Users\Kubenstein\Desktop\_DSC5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4676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07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4000" dirty="0" smtClean="0"/>
              <a:t>Size of the ICU</a:t>
            </a:r>
            <a:endParaRPr lang="en-GB" sz="4000" dirty="0"/>
          </a:p>
        </p:txBody>
      </p:sp>
      <p:sp>
        <p:nvSpPr>
          <p:cNvPr id="3" name="Content Placeholder 2"/>
          <p:cNvSpPr>
            <a:spLocks noGrp="1"/>
          </p:cNvSpPr>
          <p:nvPr>
            <p:ph idx="1"/>
          </p:nvPr>
        </p:nvSpPr>
        <p:spPr/>
        <p:txBody>
          <a:bodyPr/>
          <a:lstStyle/>
          <a:p>
            <a:pPr marL="137160" indent="0">
              <a:buNone/>
            </a:pPr>
            <a:r>
              <a:rPr lang="sk-SK" dirty="0" smtClean="0"/>
              <a:t>Average size is 6-8 beds</a:t>
            </a:r>
          </a:p>
          <a:p>
            <a:pPr>
              <a:buFontTx/>
              <a:buChar char="-"/>
            </a:pPr>
            <a:r>
              <a:rPr lang="sk-SK" dirty="0" smtClean="0"/>
              <a:t>less than 6 beds is considered uneconomical</a:t>
            </a:r>
          </a:p>
          <a:p>
            <a:pPr>
              <a:buFontTx/>
              <a:buChar char="-"/>
            </a:pPr>
            <a:r>
              <a:rPr lang="sk-SK" dirty="0" smtClean="0"/>
              <a:t>it should not exceed 12 beds</a:t>
            </a:r>
          </a:p>
          <a:p>
            <a:pPr>
              <a:buFontTx/>
              <a:buChar char="-"/>
            </a:pPr>
            <a:endParaRPr lang="sk-SK" dirty="0"/>
          </a:p>
          <a:p>
            <a:pPr marL="137160" indent="0">
              <a:buNone/>
            </a:pPr>
            <a:r>
              <a:rPr lang="sk-SK" dirty="0" smtClean="0"/>
              <a:t>It is wiser to create several ICU units with less beds than vice-versa</a:t>
            </a:r>
            <a:endParaRPr lang="sk-SK" dirty="0"/>
          </a:p>
          <a:p>
            <a:pPr marL="137160" indent="0">
              <a:buNone/>
            </a:pPr>
            <a:endParaRPr lang="en-GB" dirty="0"/>
          </a:p>
        </p:txBody>
      </p:sp>
    </p:spTree>
    <p:extLst>
      <p:ext uri="{BB962C8B-B14F-4D97-AF65-F5344CB8AC3E}">
        <p14:creationId xmlns:p14="http://schemas.microsoft.com/office/powerpoint/2010/main" val="151679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Classification of ICU care units</a:t>
            </a:r>
            <a:endParaRPr lang="en-GB" dirty="0"/>
          </a:p>
        </p:txBody>
      </p:sp>
      <p:sp>
        <p:nvSpPr>
          <p:cNvPr id="3" name="Content Placeholder 2"/>
          <p:cNvSpPr>
            <a:spLocks noGrp="1"/>
          </p:cNvSpPr>
          <p:nvPr>
            <p:ph idx="1"/>
          </p:nvPr>
        </p:nvSpPr>
        <p:spPr>
          <a:xfrm>
            <a:off x="304800" y="1600200"/>
            <a:ext cx="8534400" cy="4709160"/>
          </a:xfrm>
        </p:spPr>
        <p:txBody>
          <a:bodyPr/>
          <a:lstStyle/>
          <a:p>
            <a:pPr marL="137160" indent="0">
              <a:buNone/>
            </a:pPr>
            <a:r>
              <a:rPr lang="sk-SK" dirty="0" smtClean="0"/>
              <a:t>Level - I unit:</a:t>
            </a:r>
          </a:p>
          <a:p>
            <a:pPr marL="137160" indent="0">
              <a:buNone/>
            </a:pPr>
            <a:r>
              <a:rPr lang="sk-SK" dirty="0" smtClean="0"/>
              <a:t>-provides monitoring, observation and short term ventilation.Nurse patient ratio is 1:3, and the medical staff are not present in the unit all the time.</a:t>
            </a:r>
          </a:p>
          <a:p>
            <a:pPr marL="137160" indent="0">
              <a:buNone/>
            </a:pPr>
            <a:endParaRPr lang="sk-SK" dirty="0"/>
          </a:p>
          <a:p>
            <a:pPr marL="137160" indent="0">
              <a:buNone/>
            </a:pPr>
            <a:r>
              <a:rPr lang="sk-SK" dirty="0" smtClean="0"/>
              <a:t>Level – II unit: </a:t>
            </a:r>
          </a:p>
          <a:p>
            <a:pPr marL="137160" indent="0">
              <a:buNone/>
            </a:pPr>
            <a:r>
              <a:rPr lang="sk-SK" dirty="0" smtClean="0"/>
              <a:t>-provides monitoring, observation, and long –term ventilation with resident doctors. The nurse patient ratio is 1:2, and usually the junior medical staff is available all the time (with consultations if needed)</a:t>
            </a:r>
            <a:endParaRPr lang="en-GB" dirty="0"/>
          </a:p>
        </p:txBody>
      </p:sp>
    </p:spTree>
    <p:extLst>
      <p:ext uri="{BB962C8B-B14F-4D97-AF65-F5344CB8AC3E}">
        <p14:creationId xmlns:p14="http://schemas.microsoft.com/office/powerpoint/2010/main" val="1814755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137160" indent="0">
              <a:buNone/>
            </a:pPr>
            <a:r>
              <a:rPr lang="sk-SK" dirty="0" smtClean="0"/>
              <a:t>Level III – unit: </a:t>
            </a:r>
          </a:p>
          <a:p>
            <a:pPr marL="137160" indent="0">
              <a:buNone/>
            </a:pPr>
            <a:r>
              <a:rPr lang="sk-SK" dirty="0" smtClean="0"/>
              <a:t>-provides all aspects of intensive care, including invasive haemodynamic monitoring, dialysis,etc... </a:t>
            </a:r>
          </a:p>
          <a:p>
            <a:pPr marL="137160" indent="0">
              <a:buNone/>
            </a:pPr>
            <a:r>
              <a:rPr lang="sk-SK" dirty="0" smtClean="0"/>
              <a:t>Nurse patient ratio is 1:1.</a:t>
            </a:r>
            <a:endParaRPr lang="en-GB" dirty="0"/>
          </a:p>
        </p:txBody>
      </p:sp>
    </p:spTree>
    <p:extLst>
      <p:ext uri="{BB962C8B-B14F-4D97-AF65-F5344CB8AC3E}">
        <p14:creationId xmlns:p14="http://schemas.microsoft.com/office/powerpoint/2010/main" val="230591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Types of ICU units</a:t>
            </a:r>
            <a:endParaRPr lang="en-GB" dirty="0"/>
          </a:p>
        </p:txBody>
      </p:sp>
      <p:sp>
        <p:nvSpPr>
          <p:cNvPr id="3" name="Content Placeholder 2"/>
          <p:cNvSpPr>
            <a:spLocks noGrp="1"/>
          </p:cNvSpPr>
          <p:nvPr>
            <p:ph idx="1"/>
          </p:nvPr>
        </p:nvSpPr>
        <p:spPr/>
        <p:txBody>
          <a:bodyPr/>
          <a:lstStyle/>
          <a:p>
            <a:pPr marL="137160" indent="0">
              <a:buNone/>
            </a:pPr>
            <a:r>
              <a:rPr lang="sk-SK" dirty="0" smtClean="0"/>
              <a:t>Neonatal intensive care unit (NICU)</a:t>
            </a:r>
          </a:p>
          <a:p>
            <a:pPr marL="137160" indent="0">
              <a:buNone/>
            </a:pPr>
            <a:r>
              <a:rPr lang="sk-SK" dirty="0" smtClean="0"/>
              <a:t>Paediatric intensive  care unit (PICU)</a:t>
            </a:r>
          </a:p>
          <a:p>
            <a:pPr marL="137160" indent="0">
              <a:buNone/>
            </a:pPr>
            <a:r>
              <a:rPr lang="sk-SK" dirty="0" smtClean="0"/>
              <a:t>Coronary care unit (CCU)</a:t>
            </a:r>
          </a:p>
          <a:p>
            <a:pPr marL="137160" indent="0">
              <a:buNone/>
            </a:pPr>
            <a:r>
              <a:rPr lang="sk-SK" dirty="0" smtClean="0"/>
              <a:t>Cardiovascular intensive care unit (CICU)</a:t>
            </a:r>
          </a:p>
          <a:p>
            <a:pPr marL="137160" indent="0">
              <a:buNone/>
            </a:pPr>
            <a:r>
              <a:rPr lang="sk-SK" dirty="0" smtClean="0"/>
              <a:t>Surgical intensive care unit (SICU)</a:t>
            </a:r>
          </a:p>
          <a:p>
            <a:pPr marL="137160" indent="0">
              <a:buNone/>
            </a:pPr>
            <a:r>
              <a:rPr lang="sk-SK" dirty="0" smtClean="0"/>
              <a:t>Trauma intensive care unit (TICU)</a:t>
            </a:r>
          </a:p>
          <a:p>
            <a:pPr marL="137160" indent="0">
              <a:buNone/>
            </a:pPr>
            <a:r>
              <a:rPr lang="sk-SK" dirty="0" smtClean="0"/>
              <a:t>.....</a:t>
            </a:r>
          </a:p>
          <a:p>
            <a:pPr marL="137160" indent="0">
              <a:buNone/>
            </a:pPr>
            <a:r>
              <a:rPr lang="sk-SK" dirty="0" smtClean="0"/>
              <a:t>........</a:t>
            </a:r>
          </a:p>
          <a:p>
            <a:pPr marL="137160" indent="0">
              <a:buNone/>
            </a:pPr>
            <a:r>
              <a:rPr lang="sk-SK" dirty="0" smtClean="0"/>
              <a:t>...........</a:t>
            </a:r>
            <a:endParaRPr lang="en-GB" dirty="0"/>
          </a:p>
        </p:txBody>
      </p:sp>
    </p:spTree>
    <p:extLst>
      <p:ext uri="{BB962C8B-B14F-4D97-AF65-F5344CB8AC3E}">
        <p14:creationId xmlns:p14="http://schemas.microsoft.com/office/powerpoint/2010/main" val="2766580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sk-SK" dirty="0" smtClean="0"/>
              <a:t>Care in ICU</a:t>
            </a:r>
            <a:endParaRPr lang="en-GB" dirty="0"/>
          </a:p>
        </p:txBody>
      </p:sp>
      <p:sp>
        <p:nvSpPr>
          <p:cNvPr id="3" name="Content Placeholder 2"/>
          <p:cNvSpPr>
            <a:spLocks noGrp="1"/>
          </p:cNvSpPr>
          <p:nvPr>
            <p:ph idx="1"/>
          </p:nvPr>
        </p:nvSpPr>
        <p:spPr>
          <a:xfrm>
            <a:off x="0" y="762000"/>
            <a:ext cx="9067800" cy="5943600"/>
          </a:xfrm>
        </p:spPr>
        <p:txBody>
          <a:bodyPr>
            <a:normAutofit/>
          </a:bodyPr>
          <a:lstStyle/>
          <a:p>
            <a:pPr marL="137160" indent="0">
              <a:buNone/>
            </a:pPr>
            <a:r>
              <a:rPr lang="en-GB" sz="2000" dirty="0"/>
              <a:t>Regardless of the underlying cause of the illness, the provision of meticulous supportive care is essential to the management of any critically ill patient. Back in 2005, Jean Louis Vincent popularised the </a:t>
            </a:r>
            <a:r>
              <a:rPr lang="en-GB" sz="2000" i="1" u="sng" dirty="0">
                <a:solidFill>
                  <a:srgbClr val="FF0000"/>
                </a:solidFill>
                <a:effectLst>
                  <a:outerShdw blurRad="38100" dist="38100" dir="2700000" algn="tl">
                    <a:srgbClr val="000000">
                      <a:alpha val="43137"/>
                    </a:srgbClr>
                  </a:outerShdw>
                </a:effectLst>
              </a:rPr>
              <a:t>FAST </a:t>
            </a:r>
            <a:r>
              <a:rPr lang="en-GB" sz="2000" i="1" u="sng" dirty="0" smtClean="0">
                <a:solidFill>
                  <a:srgbClr val="FF0000"/>
                </a:solidFill>
                <a:effectLst>
                  <a:outerShdw blurRad="38100" dist="38100" dir="2700000" algn="tl">
                    <a:srgbClr val="000000">
                      <a:alpha val="43137"/>
                    </a:srgbClr>
                  </a:outerShdw>
                </a:effectLst>
              </a:rPr>
              <a:t>HUG</a:t>
            </a:r>
            <a:r>
              <a:rPr lang="sk-SK" sz="2000" i="1" u="sng" dirty="0" smtClean="0">
                <a:solidFill>
                  <a:srgbClr val="FF0000"/>
                </a:solidFill>
                <a:effectLst>
                  <a:outerShdw blurRad="38100" dist="38100" dir="2700000" algn="tl">
                    <a:srgbClr val="000000">
                      <a:alpha val="43137"/>
                    </a:srgbClr>
                  </a:outerShdw>
                </a:effectLst>
              </a:rPr>
              <a:t>G</a:t>
            </a:r>
            <a:r>
              <a:rPr lang="en-GB" sz="2000" i="1" u="sng" dirty="0" smtClean="0">
                <a:solidFill>
                  <a:srgbClr val="FF0000"/>
                </a:solidFill>
                <a:effectLst>
                  <a:outerShdw blurRad="38100" dist="38100" dir="2700000" algn="tl">
                    <a:srgbClr val="000000">
                      <a:alpha val="43137"/>
                    </a:srgbClr>
                  </a:outerShdw>
                </a:effectLst>
              </a:rPr>
              <a:t>S</a:t>
            </a:r>
            <a:r>
              <a:rPr lang="en-GB" sz="2000" i="1" u="sng" dirty="0">
                <a:solidFill>
                  <a:srgbClr val="FF0000"/>
                </a:solidFill>
                <a:effectLst>
                  <a:outerShdw blurRad="38100" dist="38100" dir="2700000" algn="tl">
                    <a:srgbClr val="000000">
                      <a:alpha val="43137"/>
                    </a:srgbClr>
                  </a:outerShdw>
                </a:effectLst>
              </a:rPr>
              <a:t> </a:t>
            </a:r>
            <a:r>
              <a:rPr lang="en-GB" sz="2000" dirty="0"/>
              <a:t>mnemonic for recalling the key issues to review when looking after a critically ill patient</a:t>
            </a:r>
            <a:r>
              <a:rPr lang="en-GB" sz="2000" dirty="0" smtClean="0"/>
              <a:t>.</a:t>
            </a:r>
            <a:endParaRPr lang="sk-SK" sz="2000" dirty="0"/>
          </a:p>
          <a:p>
            <a:pPr marL="137160" indent="0">
              <a:buNone/>
            </a:pPr>
            <a:r>
              <a:rPr lang="sk-SK" sz="2000" dirty="0" smtClean="0"/>
              <a:t>                                      or you can extend it a little:  </a:t>
            </a:r>
            <a:r>
              <a:rPr lang="sk-SK" sz="2000" b="1" i="1" u="sng" dirty="0" smtClean="0">
                <a:solidFill>
                  <a:srgbClr val="FF0000"/>
                </a:solidFill>
                <a:effectLst>
                  <a:outerShdw blurRad="38100" dist="38100" dir="2700000" algn="tl">
                    <a:srgbClr val="000000">
                      <a:alpha val="43137"/>
                    </a:srgbClr>
                  </a:outerShdw>
                </a:effectLst>
              </a:rPr>
              <a:t>FAST HUGGS IN BED PLS</a:t>
            </a:r>
            <a:endParaRPr lang="sk-SK" sz="2000" b="1" i="1" u="sng" dirty="0">
              <a:solidFill>
                <a:srgbClr val="FF0000"/>
              </a:solidFill>
              <a:effectLst>
                <a:outerShdw blurRad="38100" dist="38100" dir="2700000" algn="tl">
                  <a:srgbClr val="000000">
                    <a:alpha val="43137"/>
                  </a:srgbClr>
                </a:outerShdw>
              </a:effectLst>
            </a:endParaRPr>
          </a:p>
          <a:p>
            <a:pPr marL="137160" indent="0">
              <a:buNone/>
            </a:pPr>
            <a:r>
              <a:rPr lang="sk-SK" sz="2000" b="1" dirty="0" smtClean="0">
                <a:solidFill>
                  <a:srgbClr val="FF0000"/>
                </a:solidFill>
              </a:rPr>
              <a:t>F </a:t>
            </a:r>
            <a:r>
              <a:rPr lang="sk-SK" sz="2000" b="1" dirty="0" smtClean="0">
                <a:solidFill>
                  <a:schemeClr val="bg1"/>
                </a:solidFill>
              </a:rPr>
              <a:t>eeding/fluids                                             </a:t>
            </a:r>
            <a:r>
              <a:rPr lang="sk-SK" sz="2000" b="1" dirty="0" smtClean="0">
                <a:solidFill>
                  <a:srgbClr val="FF0000"/>
                </a:solidFill>
              </a:rPr>
              <a:t>I  </a:t>
            </a:r>
            <a:r>
              <a:rPr lang="sk-SK" sz="2000" b="1" dirty="0" smtClean="0">
                <a:solidFill>
                  <a:schemeClr val="bg1"/>
                </a:solidFill>
              </a:rPr>
              <a:t>ndwelling catheter care/removal</a:t>
            </a:r>
            <a:endParaRPr lang="sk-SK" sz="2000" b="1" dirty="0" smtClean="0">
              <a:solidFill>
                <a:srgbClr val="FF0000"/>
              </a:solidFill>
            </a:endParaRPr>
          </a:p>
          <a:p>
            <a:pPr marL="137160" indent="0">
              <a:buNone/>
            </a:pPr>
            <a:r>
              <a:rPr lang="sk-SK" sz="2000" b="1" dirty="0" smtClean="0">
                <a:solidFill>
                  <a:srgbClr val="FF0000"/>
                </a:solidFill>
              </a:rPr>
              <a:t>A </a:t>
            </a:r>
            <a:r>
              <a:rPr lang="sk-SK" sz="2000" b="1" dirty="0" smtClean="0">
                <a:solidFill>
                  <a:schemeClr val="bg1"/>
                </a:solidFill>
              </a:rPr>
              <a:t>nalgesia                                                     </a:t>
            </a:r>
            <a:r>
              <a:rPr lang="sk-SK" sz="2000" b="1" dirty="0" smtClean="0">
                <a:solidFill>
                  <a:srgbClr val="FF0000"/>
                </a:solidFill>
              </a:rPr>
              <a:t>N  </a:t>
            </a:r>
            <a:r>
              <a:rPr lang="sk-SK" sz="2000" b="1" dirty="0" smtClean="0">
                <a:solidFill>
                  <a:schemeClr val="bg1"/>
                </a:solidFill>
              </a:rPr>
              <a:t>asogastric tube</a:t>
            </a:r>
            <a:endParaRPr lang="sk-SK" sz="2000" b="1" dirty="0" smtClean="0">
              <a:solidFill>
                <a:srgbClr val="FF0000"/>
              </a:solidFill>
            </a:endParaRPr>
          </a:p>
          <a:p>
            <a:pPr marL="137160" indent="0">
              <a:buNone/>
            </a:pPr>
            <a:r>
              <a:rPr lang="sk-SK" sz="2000" b="1" dirty="0" smtClean="0">
                <a:solidFill>
                  <a:srgbClr val="FF0000"/>
                </a:solidFill>
              </a:rPr>
              <a:t>S  </a:t>
            </a:r>
            <a:r>
              <a:rPr lang="sk-SK" sz="2000" b="1" dirty="0" smtClean="0">
                <a:solidFill>
                  <a:schemeClr val="bg1"/>
                </a:solidFill>
              </a:rPr>
              <a:t>sedation                                       </a:t>
            </a:r>
            <a:endParaRPr lang="sk-SK" sz="2000" b="1" dirty="0" smtClean="0">
              <a:solidFill>
                <a:srgbClr val="FF0000"/>
              </a:solidFill>
            </a:endParaRPr>
          </a:p>
          <a:p>
            <a:pPr marL="137160" indent="0">
              <a:buNone/>
            </a:pPr>
            <a:r>
              <a:rPr lang="sk-SK" sz="2000" b="1" dirty="0" smtClean="0">
                <a:solidFill>
                  <a:srgbClr val="FF0000"/>
                </a:solidFill>
              </a:rPr>
              <a:t>T  </a:t>
            </a:r>
            <a:r>
              <a:rPr lang="sk-SK" sz="2000" b="1" dirty="0" smtClean="0">
                <a:solidFill>
                  <a:schemeClr val="bg1"/>
                </a:solidFill>
              </a:rPr>
              <a:t>hromboprophylaxis                               </a:t>
            </a:r>
            <a:r>
              <a:rPr lang="sk-SK" sz="2000" b="1" dirty="0" smtClean="0">
                <a:solidFill>
                  <a:srgbClr val="FF0000"/>
                </a:solidFill>
              </a:rPr>
              <a:t>B  </a:t>
            </a:r>
            <a:r>
              <a:rPr lang="sk-SK" sz="2000" b="1" dirty="0" smtClean="0">
                <a:solidFill>
                  <a:schemeClr val="bg1"/>
                </a:solidFill>
              </a:rPr>
              <a:t>owel care</a:t>
            </a:r>
            <a:endParaRPr lang="sk-SK" sz="2000" b="1" dirty="0" smtClean="0">
              <a:solidFill>
                <a:srgbClr val="FF0000"/>
              </a:solidFill>
            </a:endParaRPr>
          </a:p>
          <a:p>
            <a:pPr marL="137160" indent="0">
              <a:buNone/>
            </a:pPr>
            <a:r>
              <a:rPr lang="sk-SK" sz="2000" b="1" dirty="0" smtClean="0">
                <a:solidFill>
                  <a:srgbClr val="FF0000"/>
                </a:solidFill>
              </a:rPr>
              <a:t>                                                                        E  </a:t>
            </a:r>
            <a:r>
              <a:rPr lang="sk-SK" sz="2000" b="1" dirty="0" smtClean="0">
                <a:solidFill>
                  <a:schemeClr val="bg1"/>
                </a:solidFill>
              </a:rPr>
              <a:t>nvironment</a:t>
            </a:r>
            <a:endParaRPr lang="sk-SK" sz="2000" b="1" dirty="0">
              <a:solidFill>
                <a:srgbClr val="FF0000"/>
              </a:solidFill>
            </a:endParaRPr>
          </a:p>
          <a:p>
            <a:pPr marL="137160" indent="0">
              <a:buNone/>
            </a:pPr>
            <a:r>
              <a:rPr lang="sk-SK" sz="2000" b="1" dirty="0" smtClean="0">
                <a:solidFill>
                  <a:srgbClr val="FF0000"/>
                </a:solidFill>
              </a:rPr>
              <a:t>H  </a:t>
            </a:r>
            <a:r>
              <a:rPr lang="sk-SK" sz="2000" b="1" dirty="0" smtClean="0">
                <a:solidFill>
                  <a:schemeClr val="bg1"/>
                </a:solidFill>
              </a:rPr>
              <a:t>ead –up position                                    </a:t>
            </a:r>
            <a:r>
              <a:rPr lang="sk-SK" sz="2000" b="1" dirty="0" smtClean="0">
                <a:solidFill>
                  <a:srgbClr val="FF0000"/>
                </a:solidFill>
              </a:rPr>
              <a:t>D  </a:t>
            </a:r>
            <a:r>
              <a:rPr lang="sk-SK" sz="2000" b="1" dirty="0" smtClean="0">
                <a:solidFill>
                  <a:schemeClr val="bg1"/>
                </a:solidFill>
              </a:rPr>
              <a:t>e-escalation of treatment/support</a:t>
            </a:r>
            <a:endParaRPr lang="sk-SK" sz="2000" b="1" dirty="0" smtClean="0">
              <a:solidFill>
                <a:srgbClr val="FF0000"/>
              </a:solidFill>
            </a:endParaRPr>
          </a:p>
          <a:p>
            <a:pPr marL="137160" indent="0">
              <a:buNone/>
            </a:pPr>
            <a:r>
              <a:rPr lang="sk-SK" sz="2000" b="1" dirty="0" smtClean="0">
                <a:solidFill>
                  <a:srgbClr val="FF0000"/>
                </a:solidFill>
              </a:rPr>
              <a:t>U  </a:t>
            </a:r>
            <a:r>
              <a:rPr lang="sk-SK" sz="2000" b="1" dirty="0" smtClean="0">
                <a:solidFill>
                  <a:schemeClr val="bg1"/>
                </a:solidFill>
              </a:rPr>
              <a:t>lcer prophylaxis   </a:t>
            </a:r>
            <a:endParaRPr lang="sk-SK" sz="2000" b="1" dirty="0" smtClean="0">
              <a:solidFill>
                <a:srgbClr val="FF0000"/>
              </a:solidFill>
            </a:endParaRPr>
          </a:p>
          <a:p>
            <a:pPr marL="137160" indent="0">
              <a:buNone/>
            </a:pPr>
            <a:r>
              <a:rPr lang="sk-SK" sz="2000" b="1" dirty="0" smtClean="0">
                <a:solidFill>
                  <a:srgbClr val="FF0000"/>
                </a:solidFill>
              </a:rPr>
              <a:t>G  </a:t>
            </a:r>
            <a:r>
              <a:rPr lang="sk-SK" sz="2000" b="1" dirty="0" smtClean="0">
                <a:solidFill>
                  <a:schemeClr val="bg1"/>
                </a:solidFill>
              </a:rPr>
              <a:t>lycemic control                                       </a:t>
            </a:r>
            <a:r>
              <a:rPr lang="sk-SK" sz="2000" b="1" dirty="0" smtClean="0">
                <a:solidFill>
                  <a:srgbClr val="FF0000"/>
                </a:solidFill>
              </a:rPr>
              <a:t>P  </a:t>
            </a:r>
            <a:r>
              <a:rPr lang="sk-SK" sz="2000" b="1" dirty="0" smtClean="0">
                <a:solidFill>
                  <a:schemeClr val="bg1"/>
                </a:solidFill>
              </a:rPr>
              <a:t>sychosocial help</a:t>
            </a:r>
          </a:p>
          <a:p>
            <a:pPr marL="137160" indent="0">
              <a:buNone/>
            </a:pPr>
            <a:r>
              <a:rPr lang="sk-SK" sz="2000" b="1" dirty="0" smtClean="0">
                <a:solidFill>
                  <a:srgbClr val="FF0000"/>
                </a:solidFill>
              </a:rPr>
              <a:t>G  </a:t>
            </a:r>
            <a:r>
              <a:rPr lang="sk-SK" sz="2000" b="1" dirty="0" smtClean="0">
                <a:solidFill>
                  <a:schemeClr val="bg1"/>
                </a:solidFill>
              </a:rPr>
              <a:t>ood infection control</a:t>
            </a:r>
            <a:endParaRPr lang="sk-SK" sz="2000" b="1" dirty="0" smtClean="0">
              <a:solidFill>
                <a:srgbClr val="FF0000"/>
              </a:solidFill>
            </a:endParaRPr>
          </a:p>
          <a:p>
            <a:pPr marL="137160" indent="0">
              <a:buNone/>
            </a:pPr>
            <a:r>
              <a:rPr lang="sk-SK" sz="2000" b="1" dirty="0" smtClean="0">
                <a:solidFill>
                  <a:srgbClr val="FF0000"/>
                </a:solidFill>
              </a:rPr>
              <a:t>S  </a:t>
            </a:r>
            <a:r>
              <a:rPr lang="sk-SK" sz="2000" b="1" dirty="0" smtClean="0">
                <a:solidFill>
                  <a:schemeClr val="bg1"/>
                </a:solidFill>
              </a:rPr>
              <a:t>pontaneus breathing  trial</a:t>
            </a:r>
            <a:endParaRPr lang="en-GB" sz="2000" b="1" dirty="0">
              <a:solidFill>
                <a:srgbClr val="FF0000"/>
              </a:solidFill>
            </a:endParaRPr>
          </a:p>
        </p:txBody>
      </p:sp>
    </p:spTree>
    <p:extLst>
      <p:ext uri="{BB962C8B-B14F-4D97-AF65-F5344CB8AC3E}">
        <p14:creationId xmlns:p14="http://schemas.microsoft.com/office/powerpoint/2010/main" val="1916435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GB" dirty="0"/>
          </a:p>
        </p:txBody>
      </p:sp>
      <p:sp>
        <p:nvSpPr>
          <p:cNvPr id="3" name="Content Placeholder 2"/>
          <p:cNvSpPr>
            <a:spLocks noGrp="1"/>
          </p:cNvSpPr>
          <p:nvPr>
            <p:ph idx="1"/>
          </p:nvPr>
        </p:nvSpPr>
        <p:spPr>
          <a:xfrm>
            <a:off x="-76200" y="0"/>
            <a:ext cx="9220200" cy="6934200"/>
          </a:xfrm>
        </p:spPr>
        <p:txBody>
          <a:bodyPr>
            <a:normAutofit/>
          </a:bodyPr>
          <a:lstStyle/>
          <a:p>
            <a:pPr marL="137160" indent="0">
              <a:buNone/>
            </a:pPr>
            <a:r>
              <a:rPr lang="sk-SK" sz="2400" b="1" dirty="0" smtClean="0">
                <a:solidFill>
                  <a:schemeClr val="accent4">
                    <a:lumMod val="75000"/>
                  </a:schemeClr>
                </a:solidFill>
              </a:rPr>
              <a:t>Fluids:  </a:t>
            </a:r>
            <a:r>
              <a:rPr lang="sk-SK" sz="2400" b="1" dirty="0" smtClean="0">
                <a:solidFill>
                  <a:schemeClr val="bg1"/>
                </a:solidFill>
              </a:rPr>
              <a:t>it is very easy to accidentaly overdose patient with fluids ! That can impact on morbitidy and mortality-be cautious</a:t>
            </a:r>
          </a:p>
          <a:p>
            <a:pPr marL="137160" indent="0">
              <a:buNone/>
            </a:pPr>
            <a:r>
              <a:rPr lang="sk-SK" sz="2400" b="1" dirty="0" smtClean="0">
                <a:solidFill>
                  <a:schemeClr val="accent4">
                    <a:lumMod val="75000"/>
                  </a:schemeClr>
                </a:solidFill>
              </a:rPr>
              <a:t>Feeding: </a:t>
            </a:r>
            <a:r>
              <a:rPr lang="sk-SK" sz="2400" b="1" dirty="0" smtClean="0">
                <a:solidFill>
                  <a:schemeClr val="bg1"/>
                </a:solidFill>
              </a:rPr>
              <a:t>always use p.o. </a:t>
            </a:r>
            <a:r>
              <a:rPr lang="sk-SK" sz="2400" b="1" dirty="0">
                <a:solidFill>
                  <a:schemeClr val="bg1"/>
                </a:solidFill>
              </a:rPr>
              <a:t>w</a:t>
            </a:r>
            <a:r>
              <a:rPr lang="sk-SK" sz="2400" b="1" dirty="0" smtClean="0">
                <a:solidFill>
                  <a:schemeClr val="bg1"/>
                </a:solidFill>
              </a:rPr>
              <a:t>ay if possible</a:t>
            </a:r>
          </a:p>
          <a:p>
            <a:pPr marL="137160" indent="0">
              <a:buNone/>
            </a:pPr>
            <a:r>
              <a:rPr lang="sk-SK" sz="2400" b="1" dirty="0" smtClean="0">
                <a:solidFill>
                  <a:schemeClr val="accent4">
                    <a:lumMod val="75000"/>
                  </a:schemeClr>
                </a:solidFill>
                <a:sym typeface="Wingdings" pitchFamily="2" charset="2"/>
              </a:rPr>
              <a:t>Analgesia: </a:t>
            </a:r>
            <a:r>
              <a:rPr lang="sk-SK" sz="2400" b="1" dirty="0" smtClean="0">
                <a:solidFill>
                  <a:schemeClr val="bg1"/>
                </a:solidFill>
                <a:sym typeface="Wingdings" pitchFamily="2" charset="2"/>
              </a:rPr>
              <a:t>critically ill patients are prone to intensive pain – better pain management, sooner release</a:t>
            </a:r>
          </a:p>
          <a:p>
            <a:pPr marL="137160" indent="0">
              <a:buNone/>
            </a:pPr>
            <a:r>
              <a:rPr lang="sk-SK" sz="2400" b="1" dirty="0" smtClean="0">
                <a:solidFill>
                  <a:schemeClr val="accent4">
                    <a:lumMod val="75000"/>
                  </a:schemeClr>
                </a:solidFill>
                <a:sym typeface="Wingdings" pitchFamily="2" charset="2"/>
              </a:rPr>
              <a:t>Sedation: </a:t>
            </a:r>
            <a:r>
              <a:rPr lang="sk-SK" sz="2400" b="1" dirty="0" smtClean="0">
                <a:solidFill>
                  <a:schemeClr val="bg1"/>
                </a:solidFill>
                <a:sym typeface="Wingdings" pitchFamily="2" charset="2"/>
              </a:rPr>
              <a:t>important in ventilated patients . In non-ventilated patients, helps to treat anxiousness  and delirium</a:t>
            </a:r>
          </a:p>
          <a:p>
            <a:pPr marL="137160" indent="0">
              <a:buNone/>
            </a:pPr>
            <a:r>
              <a:rPr lang="sk-SK" sz="2400" b="1" dirty="0" smtClean="0">
                <a:solidFill>
                  <a:schemeClr val="accent4">
                    <a:lumMod val="75000"/>
                  </a:schemeClr>
                </a:solidFill>
                <a:sym typeface="Wingdings" pitchFamily="2" charset="2"/>
              </a:rPr>
              <a:t>Tromboprophylaxis:  </a:t>
            </a:r>
            <a:r>
              <a:rPr lang="sk-SK" sz="2400" b="1" dirty="0" smtClean="0">
                <a:solidFill>
                  <a:schemeClr val="bg1"/>
                </a:solidFill>
                <a:sym typeface="Wingdings" pitchFamily="2" charset="2"/>
              </a:rPr>
              <a:t>patients are bed-bound-risk of DVT/PE</a:t>
            </a:r>
          </a:p>
          <a:p>
            <a:pPr marL="137160" indent="0">
              <a:buNone/>
            </a:pPr>
            <a:r>
              <a:rPr lang="sk-SK" sz="2400" b="1" dirty="0" smtClean="0">
                <a:solidFill>
                  <a:schemeClr val="accent4">
                    <a:lumMod val="75000"/>
                  </a:schemeClr>
                </a:solidFill>
                <a:sym typeface="Wingdings" pitchFamily="2" charset="2"/>
              </a:rPr>
              <a:t>Head –up position: </a:t>
            </a:r>
            <a:r>
              <a:rPr lang="sk-SK" sz="2400" b="1" dirty="0" smtClean="0">
                <a:solidFill>
                  <a:schemeClr val="bg1"/>
                </a:solidFill>
                <a:sym typeface="Wingdings" pitchFamily="2" charset="2"/>
              </a:rPr>
              <a:t>easier breathing, low risk of food aspiration</a:t>
            </a:r>
            <a:endParaRPr lang="sk-SK" sz="2400" b="1" dirty="0" smtClean="0">
              <a:solidFill>
                <a:schemeClr val="accent4">
                  <a:lumMod val="75000"/>
                </a:schemeClr>
              </a:solidFill>
              <a:sym typeface="Wingdings" pitchFamily="2" charset="2"/>
            </a:endParaRPr>
          </a:p>
          <a:p>
            <a:pPr marL="137160" indent="0">
              <a:buNone/>
            </a:pPr>
            <a:r>
              <a:rPr lang="sk-SK" sz="2400" b="1" dirty="0" smtClean="0">
                <a:solidFill>
                  <a:schemeClr val="accent4">
                    <a:lumMod val="75000"/>
                  </a:schemeClr>
                </a:solidFill>
                <a:sym typeface="Wingdings" pitchFamily="2" charset="2"/>
              </a:rPr>
              <a:t>Ulcers prophylaxis: </a:t>
            </a:r>
            <a:r>
              <a:rPr lang="sk-SK" sz="2400" b="1" dirty="0" smtClean="0">
                <a:solidFill>
                  <a:schemeClr val="bg1"/>
                </a:solidFill>
                <a:sym typeface="Wingdings" pitchFamily="2" charset="2"/>
              </a:rPr>
              <a:t>both gastric and pressure ulcers – prevent them, document them, treat them</a:t>
            </a:r>
          </a:p>
          <a:p>
            <a:pPr marL="137160" indent="0">
              <a:buNone/>
            </a:pPr>
            <a:r>
              <a:rPr lang="sk-SK" sz="2400" b="1" dirty="0" smtClean="0">
                <a:solidFill>
                  <a:schemeClr val="accent4">
                    <a:lumMod val="75000"/>
                  </a:schemeClr>
                </a:solidFill>
                <a:sym typeface="Wingdings" pitchFamily="2" charset="2"/>
              </a:rPr>
              <a:t>Glycemic control: </a:t>
            </a:r>
            <a:r>
              <a:rPr lang="sk-SK" sz="2400" b="1" dirty="0" smtClean="0">
                <a:solidFill>
                  <a:schemeClr val="bg1"/>
                </a:solidFill>
                <a:sym typeface="Wingdings" pitchFamily="2" charset="2"/>
              </a:rPr>
              <a:t>even in non-diabetic patients, blood glucose can change from hypoglycemia to hyperglycemia-measure, treat</a:t>
            </a:r>
          </a:p>
          <a:p>
            <a:pPr marL="137160" indent="0">
              <a:buNone/>
            </a:pPr>
            <a:r>
              <a:rPr lang="sk-SK" sz="2400" b="1" dirty="0" smtClean="0">
                <a:solidFill>
                  <a:schemeClr val="accent4">
                    <a:lumMod val="75000"/>
                  </a:schemeClr>
                </a:solidFill>
                <a:sym typeface="Wingdings" pitchFamily="2" charset="2"/>
              </a:rPr>
              <a:t>Good infection control: </a:t>
            </a:r>
            <a:r>
              <a:rPr lang="sk-SK" sz="2400" b="1" dirty="0" smtClean="0">
                <a:solidFill>
                  <a:schemeClr val="bg1"/>
                </a:solidFill>
                <a:sym typeface="Wingdings" pitchFamily="2" charset="2"/>
              </a:rPr>
              <a:t>proper antiseptic technique, ATBs – prophylaxis of VAP, CAUTI, CVCAS</a:t>
            </a:r>
          </a:p>
          <a:p>
            <a:pPr marL="137160" indent="0">
              <a:buNone/>
            </a:pPr>
            <a:r>
              <a:rPr lang="sk-SK" sz="2400" b="1" dirty="0" smtClean="0">
                <a:solidFill>
                  <a:schemeClr val="accent4">
                    <a:lumMod val="75000"/>
                  </a:schemeClr>
                </a:solidFill>
                <a:sym typeface="Wingdings" pitchFamily="2" charset="2"/>
              </a:rPr>
              <a:t>Spontaneous breathing trial: </a:t>
            </a:r>
            <a:r>
              <a:rPr lang="sk-SK" sz="2400" b="1" dirty="0" smtClean="0">
                <a:solidFill>
                  <a:schemeClr val="bg1"/>
                </a:solidFill>
                <a:sym typeface="Wingdings" pitchFamily="2" charset="2"/>
              </a:rPr>
              <a:t>or so called „sedative vacation“</a:t>
            </a:r>
            <a:endParaRPr lang="sk-SK" sz="2400" b="1" dirty="0" smtClean="0">
              <a:solidFill>
                <a:schemeClr val="accent4">
                  <a:lumMod val="75000"/>
                </a:schemeClr>
              </a:solidFill>
              <a:sym typeface="Wingdings" pitchFamily="2" charset="2"/>
            </a:endParaRPr>
          </a:p>
          <a:p>
            <a:pPr marL="137160" indent="0">
              <a:buNone/>
            </a:pPr>
            <a:endParaRPr lang="sk-SK" sz="2400" b="1" dirty="0" smtClean="0">
              <a:solidFill>
                <a:schemeClr val="accent4">
                  <a:lumMod val="75000"/>
                </a:schemeClr>
              </a:solidFill>
              <a:sym typeface="Wingdings" pitchFamily="2" charset="2"/>
            </a:endParaRPr>
          </a:p>
        </p:txBody>
      </p:sp>
    </p:spTree>
    <p:extLst>
      <p:ext uri="{BB962C8B-B14F-4D97-AF65-F5344CB8AC3E}">
        <p14:creationId xmlns:p14="http://schemas.microsoft.com/office/powerpoint/2010/main" val="52328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9372600" cy="4709160"/>
          </a:xfrm>
        </p:spPr>
        <p:txBody>
          <a:bodyPr/>
          <a:lstStyle/>
          <a:p>
            <a:r>
              <a:rPr lang="sk-SK" dirty="0" smtClean="0"/>
              <a:t>                                                         Daily review sheet</a:t>
            </a:r>
            <a:endParaRPr lang="en-GB" dirty="0"/>
          </a:p>
        </p:txBody>
      </p:sp>
      <p:pic>
        <p:nvPicPr>
          <p:cNvPr id="1026" name="Picture 2" descr="C:\Users\Kubenstein\Desktop\2a01bfd08d85f2775964b9da5881eba7.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501" y="76200"/>
            <a:ext cx="6119034"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77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Daily progress note</a:t>
            </a:r>
            <a:endParaRPr lang="en-GB"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137160" indent="0">
              <a:buNone/>
            </a:pPr>
            <a:r>
              <a:rPr lang="sk-SK" dirty="0" smtClean="0"/>
              <a:t>Subjective:  short narrative on how patient feel/did</a:t>
            </a:r>
          </a:p>
          <a:p>
            <a:pPr marL="137160" indent="0">
              <a:buNone/>
            </a:pPr>
            <a:endParaRPr lang="sk-SK" dirty="0"/>
          </a:p>
          <a:p>
            <a:pPr marL="137160" indent="0">
              <a:buNone/>
            </a:pPr>
            <a:r>
              <a:rPr lang="sk-SK" dirty="0" smtClean="0"/>
              <a:t>Objective:  vital signs and at least general physical overview – lung,cardio,abdomen, wounds,signs of TED, labs, control X-ray,etc...</a:t>
            </a:r>
          </a:p>
          <a:p>
            <a:pPr marL="137160" indent="0">
              <a:buNone/>
            </a:pPr>
            <a:endParaRPr lang="sk-SK" dirty="0"/>
          </a:p>
          <a:p>
            <a:pPr marL="137160" indent="0">
              <a:buNone/>
            </a:pPr>
            <a:r>
              <a:rPr lang="sk-SK" dirty="0" smtClean="0"/>
              <a:t>A/P (actions and plans): write down what has been done with a patient, and what is planned for him/her</a:t>
            </a:r>
          </a:p>
          <a:p>
            <a:pPr marL="137160" indent="0">
              <a:buNone/>
            </a:pPr>
            <a:endParaRPr lang="sk-SK" dirty="0"/>
          </a:p>
          <a:p>
            <a:pPr marL="137160" indent="0">
              <a:buNone/>
            </a:pPr>
            <a:r>
              <a:rPr lang="sk-SK" dirty="0" smtClean="0"/>
              <a:t>NEVER!!! NEVER just COPY and PASTE!!! – can result in a big f**k up </a:t>
            </a:r>
            <a:r>
              <a:rPr lang="sk-SK" dirty="0" smtClean="0">
                <a:sym typeface="Wingdings" pitchFamily="2" charset="2"/>
              </a:rPr>
              <a:t> (for the patient, and also for you)</a:t>
            </a:r>
            <a:endParaRPr lang="sk-SK" dirty="0" smtClean="0"/>
          </a:p>
          <a:p>
            <a:pPr marL="137160" indent="0">
              <a:buNone/>
            </a:pPr>
            <a:endParaRPr lang="sk-SK" dirty="0"/>
          </a:p>
          <a:p>
            <a:pPr marL="137160" indent="0">
              <a:buNone/>
            </a:pPr>
            <a:endParaRPr lang="en-GB" dirty="0"/>
          </a:p>
        </p:txBody>
      </p:sp>
    </p:spTree>
    <p:extLst>
      <p:ext uri="{BB962C8B-B14F-4D97-AF65-F5344CB8AC3E}">
        <p14:creationId xmlns:p14="http://schemas.microsoft.com/office/powerpoint/2010/main" val="349875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0" dirty="0" smtClean="0"/>
              <a:t>Internal environment</a:t>
            </a:r>
            <a:endParaRPr lang="en-GB" b="0" dirty="0"/>
          </a:p>
        </p:txBody>
      </p:sp>
      <p:sp>
        <p:nvSpPr>
          <p:cNvPr id="3" name="Content Placeholder 2"/>
          <p:cNvSpPr>
            <a:spLocks noGrp="1"/>
          </p:cNvSpPr>
          <p:nvPr>
            <p:ph idx="1"/>
          </p:nvPr>
        </p:nvSpPr>
        <p:spPr>
          <a:xfrm>
            <a:off x="0" y="1600200"/>
            <a:ext cx="9144000" cy="5181600"/>
          </a:xfrm>
        </p:spPr>
        <p:txBody>
          <a:bodyPr/>
          <a:lstStyle/>
          <a:p>
            <a:pPr marL="137160" indent="0">
              <a:buNone/>
            </a:pPr>
            <a:r>
              <a:rPr lang="sk-SK" dirty="0" smtClean="0"/>
              <a:t>Internal environment is maintained more or less constant, and within narrow </a:t>
            </a:r>
            <a:r>
              <a:rPr lang="sk-SK" b="1" i="1" dirty="0" smtClean="0"/>
              <a:t>range of limits</a:t>
            </a:r>
            <a:r>
              <a:rPr lang="sk-SK" dirty="0" smtClean="0"/>
              <a:t>.</a:t>
            </a:r>
          </a:p>
          <a:p>
            <a:pPr marL="137160" indent="0">
              <a:buNone/>
            </a:pPr>
            <a:endParaRPr lang="sk-SK" dirty="0"/>
          </a:p>
          <a:p>
            <a:pPr marL="137160" indent="0">
              <a:buNone/>
            </a:pPr>
            <a:r>
              <a:rPr lang="sk-SK" b="1" i="1" dirty="0" smtClean="0"/>
              <a:t>Disturbance</a:t>
            </a:r>
            <a:r>
              <a:rPr lang="sk-SK" dirty="0" smtClean="0"/>
              <a:t> or breach of these limits </a:t>
            </a:r>
            <a:r>
              <a:rPr lang="sk-SK" b="1" i="1" dirty="0" smtClean="0"/>
              <a:t>can cause disease, </a:t>
            </a:r>
            <a:r>
              <a:rPr lang="sk-SK" dirty="0" smtClean="0"/>
              <a:t>or can prove fatal. </a:t>
            </a:r>
          </a:p>
          <a:p>
            <a:pPr marL="137160" indent="0">
              <a:buNone/>
            </a:pPr>
            <a:endParaRPr lang="sk-SK" dirty="0"/>
          </a:p>
          <a:p>
            <a:pPr marL="137160" indent="0">
              <a:buNone/>
            </a:pPr>
            <a:r>
              <a:rPr lang="sk-SK" dirty="0" smtClean="0"/>
              <a:t>More specifically, internal environment is described as </a:t>
            </a:r>
            <a:r>
              <a:rPr lang="sk-SK" dirty="0" smtClean="0">
                <a:latin typeface="+mj-lt"/>
                <a:cs typeface="Aharoni" pitchFamily="2" charset="-79"/>
              </a:rPr>
              <a:t>extracellular fluids – </a:t>
            </a:r>
            <a:r>
              <a:rPr lang="sk-SK" b="1" u="sng" dirty="0" smtClean="0">
                <a:latin typeface="+mj-lt"/>
                <a:cs typeface="Aharoni" pitchFamily="2" charset="-79"/>
              </a:rPr>
              <a:t>blood plasma and interstitial fluids</a:t>
            </a:r>
            <a:endParaRPr lang="en-GB" b="1" u="sng" dirty="0"/>
          </a:p>
        </p:txBody>
      </p:sp>
    </p:spTree>
    <p:extLst>
      <p:ext uri="{BB962C8B-B14F-4D97-AF65-F5344CB8AC3E}">
        <p14:creationId xmlns:p14="http://schemas.microsoft.com/office/powerpoint/2010/main" val="50813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Role of physiotherapy in ICU</a:t>
            </a:r>
            <a:endParaRPr lang="en-GB" dirty="0"/>
          </a:p>
        </p:txBody>
      </p:sp>
      <p:sp>
        <p:nvSpPr>
          <p:cNvPr id="3" name="Content Placeholder 2"/>
          <p:cNvSpPr>
            <a:spLocks noGrp="1"/>
          </p:cNvSpPr>
          <p:nvPr>
            <p:ph idx="1"/>
          </p:nvPr>
        </p:nvSpPr>
        <p:spPr/>
        <p:txBody>
          <a:bodyPr/>
          <a:lstStyle/>
          <a:p>
            <a:pPr marL="137160" indent="0">
              <a:buNone/>
            </a:pPr>
            <a:r>
              <a:rPr lang="sk-SK" dirty="0" smtClean="0"/>
              <a:t>Physiotherapist role in the ICU can be separated into two key areas – respiratory and rehabilitation</a:t>
            </a:r>
          </a:p>
          <a:p>
            <a:pPr marL="137160" indent="0">
              <a:buNone/>
            </a:pPr>
            <a:endParaRPr lang="sk-SK" dirty="0"/>
          </a:p>
          <a:p>
            <a:pPr marL="137160" indent="0">
              <a:buNone/>
            </a:pPr>
            <a:r>
              <a:rPr lang="sk-SK" dirty="0" smtClean="0"/>
              <a:t>Physiotherapist plays an important role during „weaning“ – gradual process leading to extubation of the patient, leaving him to breath spontaneously</a:t>
            </a:r>
            <a:endParaRPr lang="en-GB" dirty="0"/>
          </a:p>
        </p:txBody>
      </p:sp>
    </p:spTree>
    <p:extLst>
      <p:ext uri="{BB962C8B-B14F-4D97-AF65-F5344CB8AC3E}">
        <p14:creationId xmlns:p14="http://schemas.microsoft.com/office/powerpoint/2010/main" val="933793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Respiratory physiotherapy</a:t>
            </a:r>
            <a:endParaRPr lang="en-GB" dirty="0"/>
          </a:p>
        </p:txBody>
      </p:sp>
      <p:sp>
        <p:nvSpPr>
          <p:cNvPr id="3" name="Content Placeholder 2"/>
          <p:cNvSpPr>
            <a:spLocks noGrp="1"/>
          </p:cNvSpPr>
          <p:nvPr>
            <p:ph idx="1"/>
          </p:nvPr>
        </p:nvSpPr>
        <p:spPr/>
        <p:txBody>
          <a:bodyPr/>
          <a:lstStyle/>
          <a:p>
            <a:pPr marL="137160" indent="0">
              <a:buNone/>
            </a:pPr>
            <a:r>
              <a:rPr lang="sk-SK" dirty="0" smtClean="0"/>
              <a:t>Patients in ICU may require mechanical ventilation to help them breath. However, this stops patient from coughing and clearing the daily load of sputum ( cca 100ml/day).</a:t>
            </a:r>
          </a:p>
          <a:p>
            <a:pPr marL="137160" indent="0">
              <a:buNone/>
            </a:pPr>
            <a:r>
              <a:rPr lang="sk-SK" dirty="0" smtClean="0"/>
              <a:t>In case of respiratory infection, this amount can be increased </a:t>
            </a:r>
            <a:r>
              <a:rPr lang="sk-SK" dirty="0"/>
              <a:t>significantly</a:t>
            </a:r>
            <a:r>
              <a:rPr lang="sk-SK" dirty="0" smtClean="0"/>
              <a:t>. </a:t>
            </a:r>
          </a:p>
          <a:p>
            <a:pPr marL="137160" indent="0">
              <a:buNone/>
            </a:pPr>
            <a:r>
              <a:rPr lang="sk-SK" dirty="0" smtClean="0"/>
              <a:t>Physiotherapists with their techniques help patient to clear the airways of built up sputum collection, and decrease the possible complications.</a:t>
            </a:r>
            <a:endParaRPr lang="en-GB" dirty="0"/>
          </a:p>
        </p:txBody>
      </p:sp>
    </p:spTree>
    <p:extLst>
      <p:ext uri="{BB962C8B-B14F-4D97-AF65-F5344CB8AC3E}">
        <p14:creationId xmlns:p14="http://schemas.microsoft.com/office/powerpoint/2010/main" val="3256852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Repiratory physiotherapy</a:t>
            </a:r>
            <a:endParaRPr lang="en-GB" dirty="0"/>
          </a:p>
        </p:txBody>
      </p:sp>
      <p:sp>
        <p:nvSpPr>
          <p:cNvPr id="3" name="Content Placeholder 2"/>
          <p:cNvSpPr>
            <a:spLocks noGrp="1"/>
          </p:cNvSpPr>
          <p:nvPr>
            <p:ph idx="1"/>
          </p:nvPr>
        </p:nvSpPr>
        <p:spPr/>
        <p:txBody>
          <a:bodyPr/>
          <a:lstStyle/>
          <a:p>
            <a:r>
              <a:rPr lang="sk-SK" b="1" dirty="0" smtClean="0"/>
              <a:t>Early activity:  </a:t>
            </a:r>
            <a:r>
              <a:rPr lang="sk-SK" b="1" dirty="0" smtClean="0">
                <a:solidFill>
                  <a:schemeClr val="bg1">
                    <a:lumMod val="95000"/>
                    <a:lumOff val="5000"/>
                  </a:schemeClr>
                </a:solidFill>
              </a:rPr>
              <a:t>such as getting into the chair or verticalisation/walk training – these encourage deep breaths and coughing</a:t>
            </a:r>
          </a:p>
          <a:p>
            <a:r>
              <a:rPr lang="sk-SK" b="1" dirty="0" smtClean="0"/>
              <a:t>Positioning: </a:t>
            </a:r>
            <a:r>
              <a:rPr lang="sk-SK" b="1" dirty="0" smtClean="0">
                <a:solidFill>
                  <a:schemeClr val="bg1"/>
                </a:solidFill>
              </a:rPr>
              <a:t>to allow gravity to help sputum to drain from the lungs</a:t>
            </a:r>
            <a:endParaRPr lang="sk-SK" b="1" dirty="0"/>
          </a:p>
          <a:p>
            <a:r>
              <a:rPr lang="sk-SK" b="1" dirty="0" smtClean="0"/>
              <a:t>Manual techniques (shaking, vibrations):</a:t>
            </a:r>
          </a:p>
          <a:p>
            <a:pPr marL="137160" indent="0">
              <a:buNone/>
            </a:pPr>
            <a:r>
              <a:rPr lang="sk-SK" b="1" dirty="0">
                <a:solidFill>
                  <a:schemeClr val="bg1"/>
                </a:solidFill>
              </a:rPr>
              <a:t>t</a:t>
            </a:r>
            <a:r>
              <a:rPr lang="sk-SK" b="1" dirty="0" smtClean="0">
                <a:solidFill>
                  <a:schemeClr val="bg1"/>
                </a:solidFill>
              </a:rPr>
              <a:t>hese are applied to the ribs to try to loosen and clear the sputum</a:t>
            </a:r>
          </a:p>
          <a:p>
            <a:pPr marL="137160" indent="0">
              <a:buNone/>
            </a:pPr>
            <a:endParaRPr lang="en-GB" b="1" dirty="0">
              <a:solidFill>
                <a:schemeClr val="bg1"/>
              </a:solidFill>
            </a:endParaRPr>
          </a:p>
        </p:txBody>
      </p:sp>
    </p:spTree>
    <p:extLst>
      <p:ext uri="{BB962C8B-B14F-4D97-AF65-F5344CB8AC3E}">
        <p14:creationId xmlns:p14="http://schemas.microsoft.com/office/powerpoint/2010/main" val="455248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81000" y="1143000"/>
            <a:ext cx="8229600" cy="5638800"/>
          </a:xfrm>
        </p:spPr>
        <p:txBody>
          <a:bodyPr/>
          <a:lstStyle/>
          <a:p>
            <a:endParaRPr lang="sk-SK" dirty="0" smtClean="0"/>
          </a:p>
          <a:p>
            <a:endParaRPr lang="sk-SK" dirty="0"/>
          </a:p>
          <a:p>
            <a:endParaRPr lang="sk-SK" dirty="0" smtClean="0"/>
          </a:p>
          <a:p>
            <a:endParaRPr lang="sk-SK" dirty="0"/>
          </a:p>
          <a:p>
            <a:endParaRPr lang="sk-SK" dirty="0" smtClean="0"/>
          </a:p>
          <a:p>
            <a:endParaRPr lang="sk-SK" dirty="0"/>
          </a:p>
          <a:p>
            <a:endParaRPr lang="sk-SK" dirty="0" smtClean="0"/>
          </a:p>
          <a:p>
            <a:endParaRPr lang="sk-SK" dirty="0"/>
          </a:p>
          <a:p>
            <a:pPr marL="137160" indent="0">
              <a:buNone/>
            </a:pPr>
            <a:endParaRPr lang="sk-SK" dirty="0" smtClean="0">
              <a:solidFill>
                <a:schemeClr val="bg1"/>
              </a:solidFill>
            </a:endParaRPr>
          </a:p>
          <a:p>
            <a:pPr marL="137160" indent="0">
              <a:buNone/>
            </a:pPr>
            <a:endParaRPr lang="sk-SK" dirty="0">
              <a:solidFill>
                <a:schemeClr val="bg1"/>
              </a:solidFill>
            </a:endParaRPr>
          </a:p>
          <a:p>
            <a:pPr marL="137160" indent="0">
              <a:buNone/>
            </a:pPr>
            <a:r>
              <a:rPr lang="sk-SK" dirty="0" smtClean="0">
                <a:solidFill>
                  <a:schemeClr val="bg1"/>
                </a:solidFill>
              </a:rPr>
              <a:t>Each position optimally for 10 minutes</a:t>
            </a:r>
          </a:p>
          <a:p>
            <a:pPr marL="137160" indent="0">
              <a:buNone/>
            </a:pPr>
            <a:endParaRPr lang="sk-SK" dirty="0" smtClean="0">
              <a:solidFill>
                <a:schemeClr val="bg1"/>
              </a:solidFill>
            </a:endParaRPr>
          </a:p>
        </p:txBody>
      </p:sp>
      <p:pic>
        <p:nvPicPr>
          <p:cNvPr id="5122" name="Picture 2" descr="C:\Users\Kubenstein\Desktop\B9780323059138000216_f021-002c-9780323059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3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43000"/>
            <a:ext cx="8229600" cy="5715000"/>
          </a:xfrm>
        </p:spPr>
        <p:txBody>
          <a:bodyPr>
            <a:normAutofit/>
          </a:bodyPr>
          <a:lstStyle/>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r>
              <a:rPr lang="sk-SK" sz="2400" dirty="0" smtClean="0">
                <a:solidFill>
                  <a:schemeClr val="bg1"/>
                </a:solidFill>
              </a:rPr>
              <a:t>Vibrations consist of a fine oscillation of the hands, directed inwards, against the chest, performed on exhalation after deep inhalation.</a:t>
            </a:r>
          </a:p>
          <a:p>
            <a:pPr marL="137160" indent="0">
              <a:buNone/>
            </a:pPr>
            <a:r>
              <a:rPr lang="sk-SK" sz="2400" dirty="0" smtClean="0">
                <a:solidFill>
                  <a:schemeClr val="bg1"/>
                </a:solidFill>
              </a:rPr>
              <a:t>Helps move loosened mucus towards larger airways</a:t>
            </a:r>
          </a:p>
          <a:p>
            <a:pPr marL="137160" indent="0">
              <a:buNone/>
            </a:pPr>
            <a:endParaRPr lang="en-GB" dirty="0"/>
          </a:p>
        </p:txBody>
      </p:sp>
      <p:pic>
        <p:nvPicPr>
          <p:cNvPr id="6146" name="Picture 2" descr="C:\Users\Kubenstein\Desktop\physiotherapy-for-critically-ill-patients-2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52400"/>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57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6200" y="1600200"/>
            <a:ext cx="8610600" cy="4953000"/>
          </a:xfrm>
        </p:spPr>
        <p:txBody>
          <a:bodyPr/>
          <a:lstStyle/>
          <a:p>
            <a:endParaRPr lang="sk-SK" dirty="0" smtClean="0"/>
          </a:p>
          <a:p>
            <a:endParaRPr lang="sk-SK" dirty="0"/>
          </a:p>
          <a:p>
            <a:endParaRPr lang="sk-SK" dirty="0" smtClean="0"/>
          </a:p>
          <a:p>
            <a:endParaRPr lang="sk-SK" dirty="0"/>
          </a:p>
          <a:p>
            <a:pPr marL="137160" indent="0">
              <a:buNone/>
            </a:pPr>
            <a:r>
              <a:rPr lang="sk-SK" sz="1600" dirty="0" smtClean="0"/>
              <a:t>Shaking is a coarser movement</a:t>
            </a:r>
          </a:p>
          <a:p>
            <a:pPr marL="137160" indent="0">
              <a:buNone/>
            </a:pPr>
            <a:r>
              <a:rPr lang="sk-SK" sz="1600" dirty="0"/>
              <a:t>i</a:t>
            </a:r>
            <a:r>
              <a:rPr lang="sk-SK" sz="1600" dirty="0" smtClean="0"/>
              <a:t>n which the chest wall is rhytmically</a:t>
            </a:r>
          </a:p>
          <a:p>
            <a:pPr marL="137160" indent="0">
              <a:buNone/>
            </a:pPr>
            <a:r>
              <a:rPr lang="sk-SK" sz="1600" dirty="0"/>
              <a:t>c</a:t>
            </a:r>
            <a:r>
              <a:rPr lang="sk-SK" sz="1600" dirty="0" smtClean="0"/>
              <a:t>ompressed. </a:t>
            </a:r>
          </a:p>
          <a:p>
            <a:pPr marL="137160" indent="0">
              <a:buNone/>
            </a:pPr>
            <a:r>
              <a:rPr lang="sk-SK" sz="1600" dirty="0"/>
              <a:t>D</a:t>
            </a:r>
            <a:r>
              <a:rPr lang="sk-SK" sz="1600" dirty="0" smtClean="0"/>
              <a:t>rainage, and also stimulates cough</a:t>
            </a:r>
            <a:endParaRPr lang="en-GB" sz="1600" dirty="0"/>
          </a:p>
        </p:txBody>
      </p:sp>
      <p:pic>
        <p:nvPicPr>
          <p:cNvPr id="7170" name="Picture 2" descr="C:\Users\Kubenstein\Desktop\physiotherapy-for-critically-ill-patients-25-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1"/>
            <a:ext cx="4760259" cy="3573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ubenstein\Desktop\lower-back-chest-lower-lobes-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73926"/>
            <a:ext cx="54864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24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sk-SK" dirty="0" smtClean="0"/>
              <a:t>Rehabilitation in ICU</a:t>
            </a:r>
            <a:endParaRPr lang="en-GB" dirty="0"/>
          </a:p>
        </p:txBody>
      </p:sp>
      <p:sp>
        <p:nvSpPr>
          <p:cNvPr id="3" name="Content Placeholder 2"/>
          <p:cNvSpPr>
            <a:spLocks noGrp="1"/>
          </p:cNvSpPr>
          <p:nvPr>
            <p:ph idx="1"/>
          </p:nvPr>
        </p:nvSpPr>
        <p:spPr/>
        <p:txBody>
          <a:bodyPr/>
          <a:lstStyle/>
          <a:p>
            <a:pPr marL="137160" indent="0">
              <a:buNone/>
            </a:pPr>
            <a:endParaRPr lang="sk-SK" dirty="0" smtClean="0"/>
          </a:p>
          <a:p>
            <a:pPr marL="137160" indent="0">
              <a:buNone/>
            </a:pPr>
            <a:endParaRPr lang="sk-SK" dirty="0"/>
          </a:p>
          <a:p>
            <a:pPr marL="137160" indent="0">
              <a:buNone/>
            </a:pPr>
            <a:r>
              <a:rPr lang="sk-SK" dirty="0" smtClean="0"/>
              <a:t>Gradual practice of</a:t>
            </a:r>
          </a:p>
          <a:p>
            <a:pPr marL="137160" indent="0">
              <a:buNone/>
            </a:pPr>
            <a:r>
              <a:rPr lang="sk-SK" dirty="0" smtClean="0"/>
              <a:t>walk</a:t>
            </a:r>
          </a:p>
        </p:txBody>
      </p:sp>
      <p:pic>
        <p:nvPicPr>
          <p:cNvPr id="1026" name="Picture 2" descr="C:\Users\Kubenstein\Desktop\patient-mobilising-in-johns-hopkins-hospit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4800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20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Prophylaxis or pressure ulcers </a:t>
            </a:r>
            <a:endParaRPr lang="en-GB" dirty="0"/>
          </a:p>
        </p:txBody>
      </p:sp>
      <p:sp>
        <p:nvSpPr>
          <p:cNvPr id="3" name="Content Placeholder 2"/>
          <p:cNvSpPr>
            <a:spLocks noGrp="1"/>
          </p:cNvSpPr>
          <p:nvPr>
            <p:ph idx="1"/>
          </p:nvPr>
        </p:nvSpPr>
        <p:spPr>
          <a:xfrm>
            <a:off x="-76200" y="1600200"/>
            <a:ext cx="9220200" cy="4709160"/>
          </a:xfrm>
        </p:spPr>
        <p:txBody>
          <a:bodyPr/>
          <a:lstStyle/>
          <a:p>
            <a:pPr marL="137160" indent="0">
              <a:buNone/>
            </a:pPr>
            <a:r>
              <a:rPr lang="sk-SK" dirty="0" smtClean="0"/>
              <a:t>Pressure ulcers are avoidable by proper positioning</a:t>
            </a:r>
            <a:endParaRPr lang="en-GB" dirty="0"/>
          </a:p>
        </p:txBody>
      </p:sp>
      <p:pic>
        <p:nvPicPr>
          <p:cNvPr id="2050" name="Picture 2" descr="C:\Users\Kubenstein\Desktop\PC_PositionPro_LF1_Tu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9" y="2209800"/>
            <a:ext cx="7391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26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sk-SK" dirty="0" smtClean="0"/>
              <a:t>Pressure ulcers</a:t>
            </a:r>
            <a:endParaRPr lang="en-GB" dirty="0"/>
          </a:p>
        </p:txBody>
      </p:sp>
      <p:sp>
        <p:nvSpPr>
          <p:cNvPr id="3" name="Content Placeholder 2"/>
          <p:cNvSpPr>
            <a:spLocks noGrp="1"/>
          </p:cNvSpPr>
          <p:nvPr>
            <p:ph idx="1"/>
          </p:nvPr>
        </p:nvSpPr>
        <p:spPr>
          <a:xfrm>
            <a:off x="0" y="838200"/>
            <a:ext cx="5105400" cy="4709160"/>
          </a:xfrm>
        </p:spPr>
        <p:txBody>
          <a:bodyPr>
            <a:normAutofit/>
          </a:bodyPr>
          <a:lstStyle/>
          <a:p>
            <a:pPr marL="137160" indent="0">
              <a:buNone/>
            </a:pPr>
            <a:r>
              <a:rPr lang="sk-SK" dirty="0" smtClean="0"/>
              <a:t>Patients turning schedule</a:t>
            </a:r>
            <a:endParaRPr lang="en-GB" dirty="0"/>
          </a:p>
        </p:txBody>
      </p:sp>
      <p:pic>
        <p:nvPicPr>
          <p:cNvPr id="6146" name="Picture 2" descr="C:\Users\Kubenstein\Desktop\davidpol_1505102769_patient-turning-schedule-clock-27386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53988"/>
            <a:ext cx="5867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70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Pressure ulcers, decubitus ulcer, bed sore</a:t>
            </a:r>
            <a:endParaRPr lang="en-GB" dirty="0"/>
          </a:p>
        </p:txBody>
      </p:sp>
      <p:sp>
        <p:nvSpPr>
          <p:cNvPr id="3" name="Content Placeholder 2"/>
          <p:cNvSpPr>
            <a:spLocks noGrp="1"/>
          </p:cNvSpPr>
          <p:nvPr>
            <p:ph idx="1"/>
          </p:nvPr>
        </p:nvSpPr>
        <p:spPr>
          <a:xfrm>
            <a:off x="457200" y="1600200"/>
            <a:ext cx="8229600" cy="5029200"/>
          </a:xfrm>
        </p:spPr>
        <p:txBody>
          <a:bodyPr/>
          <a:lstStyle/>
          <a:p>
            <a:pPr marL="137160" indent="0">
              <a:buNone/>
            </a:pPr>
            <a:endParaRPr lang="en-GB" dirty="0"/>
          </a:p>
        </p:txBody>
      </p:sp>
      <p:pic>
        <p:nvPicPr>
          <p:cNvPr id="1027" name="Picture 3" descr="C:\Users\Kubenstein\Desktop\bed-sore-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1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Shape 84"/>
          <p:cNvPicPr preferRelativeResize="0">
            <a:picLocks noGrp="1"/>
          </p:cNvPicPr>
          <p:nvPr>
            <p:ph idx="1"/>
          </p:nvPr>
        </p:nvPicPr>
        <p:blipFill rotWithShape="1">
          <a:blip r:embed="rId2">
            <a:alphaModFix/>
          </a:blip>
          <a:srcRect/>
          <a:stretch/>
        </p:blipFill>
        <p:spPr>
          <a:xfrm>
            <a:off x="1752600" y="152400"/>
            <a:ext cx="5867399" cy="6553200"/>
          </a:xfrm>
          <a:prstGeom prst="rect">
            <a:avLst/>
          </a:prstGeom>
          <a:noFill/>
          <a:ln>
            <a:noFill/>
          </a:ln>
        </p:spPr>
      </p:pic>
    </p:spTree>
    <p:extLst>
      <p:ext uri="{BB962C8B-B14F-4D97-AF65-F5344CB8AC3E}">
        <p14:creationId xmlns:p14="http://schemas.microsoft.com/office/powerpoint/2010/main" val="2751331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Kubenstein\Desktop\c0123841-stage-ii-pressure-ulcer-arrows-science-photo-library-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27947"/>
            <a:ext cx="556259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39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5" name="Picture 3" descr="C:\Users\Kubenstein\Desktop\coccyx-stage-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019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67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ICU rehabilitation</a:t>
            </a:r>
            <a:endParaRPr lang="en-GB" dirty="0"/>
          </a:p>
        </p:txBody>
      </p:sp>
      <p:sp>
        <p:nvSpPr>
          <p:cNvPr id="3" name="Content Placeholder 2"/>
          <p:cNvSpPr>
            <a:spLocks noGrp="1"/>
          </p:cNvSpPr>
          <p:nvPr>
            <p:ph idx="1"/>
          </p:nvPr>
        </p:nvSpPr>
        <p:spPr/>
        <p:txBody>
          <a:bodyPr/>
          <a:lstStyle/>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r>
              <a:rPr lang="sk-SK" dirty="0" smtClean="0"/>
              <a:t>Cycling in ICU</a:t>
            </a:r>
            <a:endParaRPr lang="en-GB" dirty="0"/>
          </a:p>
        </p:txBody>
      </p:sp>
      <p:pic>
        <p:nvPicPr>
          <p:cNvPr id="2051" name="Picture 3" descr="C:\Users\Kubenstein\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0000" cy="445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65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Short brake....really, a short one</a:t>
            </a:r>
            <a:endParaRPr lang="en-GB" dirty="0"/>
          </a:p>
        </p:txBody>
      </p:sp>
      <p:sp>
        <p:nvSpPr>
          <p:cNvPr id="3" name="Content Placeholder 2"/>
          <p:cNvSpPr>
            <a:spLocks noGrp="1"/>
          </p:cNvSpPr>
          <p:nvPr>
            <p:ph idx="1"/>
          </p:nvPr>
        </p:nvSpPr>
        <p:spPr/>
        <p:txBody>
          <a:bodyPr/>
          <a:lstStyle/>
          <a:p>
            <a:pPr marL="137160" indent="0">
              <a:buNone/>
            </a:pPr>
            <a:endParaRPr lang="en-GB" dirty="0"/>
          </a:p>
        </p:txBody>
      </p:sp>
      <p:pic>
        <p:nvPicPr>
          <p:cNvPr id="4098" name="Picture 2" descr="C:\Users\Kubenstein\Desktop\dc8d52eb50b5e30674247eae89ff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248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48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sk-SK" dirty="0" smtClean="0">
                <a:solidFill>
                  <a:schemeClr val="bg1"/>
                </a:solidFill>
              </a:rPr>
              <a:t>WOUND HEALING</a:t>
            </a:r>
            <a:endParaRPr lang="en-GB" dirty="0">
              <a:solidFill>
                <a:schemeClr val="bg1"/>
              </a:solidFill>
            </a:endParaRPr>
          </a:p>
        </p:txBody>
      </p:sp>
      <p:sp>
        <p:nvSpPr>
          <p:cNvPr id="3" name="Content Placeholder 2"/>
          <p:cNvSpPr>
            <a:spLocks noGrp="1"/>
          </p:cNvSpPr>
          <p:nvPr>
            <p:ph idx="1"/>
          </p:nvPr>
        </p:nvSpPr>
        <p:spPr>
          <a:xfrm>
            <a:off x="0" y="838200"/>
            <a:ext cx="9144000" cy="5471160"/>
          </a:xfrm>
        </p:spPr>
        <p:txBody>
          <a:bodyPr/>
          <a:lstStyle/>
          <a:p>
            <a:pPr marL="137160" indent="0">
              <a:buNone/>
            </a:pPr>
            <a:r>
              <a:rPr lang="sk-SK" dirty="0" smtClean="0">
                <a:solidFill>
                  <a:schemeClr val="bg1"/>
                </a:solidFill>
              </a:rPr>
              <a:t>What is a </a:t>
            </a:r>
            <a:r>
              <a:rPr lang="sk-SK" dirty="0" smtClean="0">
                <a:solidFill>
                  <a:srgbClr val="FF0000"/>
                </a:solidFill>
              </a:rPr>
              <a:t>wound? </a:t>
            </a:r>
            <a:r>
              <a:rPr lang="sk-SK" dirty="0" smtClean="0">
                <a:solidFill>
                  <a:schemeClr val="bg1"/>
                </a:solidFill>
              </a:rPr>
              <a:t>Wound is a breach in continuity of skin, mucosa or surface of an organ.</a:t>
            </a:r>
          </a:p>
          <a:p>
            <a:pPr marL="137160" indent="0">
              <a:buNone/>
            </a:pPr>
            <a:r>
              <a:rPr lang="sk-SK" dirty="0" smtClean="0">
                <a:solidFill>
                  <a:schemeClr val="bg1"/>
                </a:solidFill>
              </a:rPr>
              <a:t>There are many different categories of wounds, and they can be classified according to different aspects.</a:t>
            </a:r>
            <a:endParaRPr lang="en-GB" dirty="0">
              <a:solidFill>
                <a:srgbClr val="FF0000"/>
              </a:solidFill>
            </a:endParaRPr>
          </a:p>
        </p:txBody>
      </p:sp>
      <p:pic>
        <p:nvPicPr>
          <p:cNvPr id="1026" name="Picture 2" descr="C:\Users\Kubenstein\Desktop\_DSC4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200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54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u="sng" dirty="0" smtClean="0">
                <a:solidFill>
                  <a:schemeClr val="bg1"/>
                </a:solidFill>
              </a:rPr>
              <a:t>Wound types and classification</a:t>
            </a:r>
            <a:endParaRPr lang="en-GB" u="sng" dirty="0">
              <a:solidFill>
                <a:schemeClr val="bg1"/>
              </a:solidFill>
            </a:endParaRPr>
          </a:p>
        </p:txBody>
      </p:sp>
      <p:sp>
        <p:nvSpPr>
          <p:cNvPr id="3" name="Content Placeholder 2"/>
          <p:cNvSpPr>
            <a:spLocks noGrp="1"/>
          </p:cNvSpPr>
          <p:nvPr>
            <p:ph idx="1"/>
          </p:nvPr>
        </p:nvSpPr>
        <p:spPr>
          <a:xfrm>
            <a:off x="0" y="1219200"/>
            <a:ext cx="9144000" cy="5638800"/>
          </a:xfrm>
        </p:spPr>
        <p:txBody>
          <a:bodyPr/>
          <a:lstStyle/>
          <a:p>
            <a:pPr marL="137160" indent="0">
              <a:buNone/>
            </a:pPr>
            <a:r>
              <a:rPr lang="sk-SK" dirty="0" smtClean="0">
                <a:solidFill>
                  <a:schemeClr val="bg1"/>
                </a:solidFill>
              </a:rPr>
              <a:t>1.According to depth: </a:t>
            </a:r>
            <a:r>
              <a:rPr lang="sk-SK" dirty="0" smtClean="0"/>
              <a:t>superficial</a:t>
            </a:r>
            <a:r>
              <a:rPr lang="sk-SK" dirty="0" smtClean="0">
                <a:solidFill>
                  <a:schemeClr val="bg1"/>
                </a:solidFill>
              </a:rPr>
              <a:t> and </a:t>
            </a:r>
            <a:r>
              <a:rPr lang="sk-SK" dirty="0" smtClean="0"/>
              <a:t>deep</a:t>
            </a:r>
          </a:p>
          <a:p>
            <a:pPr marL="137160" indent="0">
              <a:buNone/>
            </a:pPr>
            <a:r>
              <a:rPr lang="sk-SK" dirty="0" smtClean="0">
                <a:solidFill>
                  <a:schemeClr val="bg1"/>
                </a:solidFill>
              </a:rPr>
              <a:t>2.According to complexity: </a:t>
            </a:r>
            <a:r>
              <a:rPr lang="sk-SK" dirty="0" smtClean="0"/>
              <a:t>simple </a:t>
            </a:r>
            <a:r>
              <a:rPr lang="sk-SK" dirty="0" smtClean="0">
                <a:solidFill>
                  <a:schemeClr val="bg1"/>
                </a:solidFill>
              </a:rPr>
              <a:t>and</a:t>
            </a:r>
            <a:r>
              <a:rPr lang="sk-SK" dirty="0" smtClean="0"/>
              <a:t> complicated</a:t>
            </a:r>
          </a:p>
          <a:p>
            <a:pPr marL="137160" indent="0">
              <a:buNone/>
            </a:pPr>
            <a:r>
              <a:rPr lang="sk-SK" dirty="0" smtClean="0">
                <a:solidFill>
                  <a:schemeClr val="bg1"/>
                </a:solidFill>
              </a:rPr>
              <a:t>3.According to their penetrance: </a:t>
            </a:r>
            <a:r>
              <a:rPr lang="sk-SK" dirty="0" smtClean="0"/>
              <a:t>(non) –penetrant</a:t>
            </a:r>
          </a:p>
          <a:p>
            <a:pPr marL="137160" indent="0">
              <a:buNone/>
            </a:pPr>
            <a:endParaRPr lang="sk-SK" dirty="0" smtClean="0"/>
          </a:p>
          <a:p>
            <a:pPr marL="137160" indent="0">
              <a:buNone/>
            </a:pPr>
            <a:r>
              <a:rPr lang="sk-SK" dirty="0" smtClean="0">
                <a:solidFill>
                  <a:schemeClr val="bg1"/>
                </a:solidFill>
              </a:rPr>
              <a:t>Division according to possible ways of treatment:</a:t>
            </a:r>
          </a:p>
          <a:p>
            <a:pPr marL="651510" indent="-514350">
              <a:buAutoNum type="arabicPeriod"/>
            </a:pPr>
            <a:r>
              <a:rPr lang="sk-SK" dirty="0" smtClean="0"/>
              <a:t>clean </a:t>
            </a:r>
            <a:r>
              <a:rPr lang="sk-SK" dirty="0" smtClean="0">
                <a:solidFill>
                  <a:schemeClr val="bg1"/>
                </a:solidFill>
              </a:rPr>
              <a:t>or </a:t>
            </a:r>
            <a:r>
              <a:rPr lang="sk-SK" dirty="0" smtClean="0"/>
              <a:t>mechanically contaminated</a:t>
            </a:r>
          </a:p>
          <a:p>
            <a:pPr marL="651510" indent="-514350">
              <a:buAutoNum type="arabicPeriod"/>
            </a:pPr>
            <a:r>
              <a:rPr lang="sk-SK" dirty="0"/>
              <a:t>a</a:t>
            </a:r>
            <a:r>
              <a:rPr lang="sk-SK" dirty="0" smtClean="0"/>
              <a:t>septic</a:t>
            </a:r>
            <a:r>
              <a:rPr lang="sk-SK" dirty="0" smtClean="0">
                <a:solidFill>
                  <a:schemeClr val="bg1"/>
                </a:solidFill>
              </a:rPr>
              <a:t> or </a:t>
            </a:r>
            <a:r>
              <a:rPr lang="sk-SK" dirty="0" smtClean="0"/>
              <a:t>septic </a:t>
            </a:r>
            <a:r>
              <a:rPr lang="sk-SK" dirty="0" smtClean="0">
                <a:solidFill>
                  <a:schemeClr val="bg1"/>
                </a:solidFill>
              </a:rPr>
              <a:t>(biologically clean or infected)</a:t>
            </a:r>
          </a:p>
          <a:p>
            <a:pPr marL="651510" indent="-514350">
              <a:buAutoNum type="arabicPeriod"/>
            </a:pPr>
            <a:r>
              <a:rPr lang="sk-SK" dirty="0"/>
              <a:t>p</a:t>
            </a:r>
            <a:r>
              <a:rPr lang="sk-SK" dirty="0" smtClean="0"/>
              <a:t>oisoned </a:t>
            </a:r>
            <a:r>
              <a:rPr lang="sk-SK" dirty="0" smtClean="0">
                <a:solidFill>
                  <a:schemeClr val="bg1"/>
                </a:solidFill>
              </a:rPr>
              <a:t>(animal or chemical poisons)</a:t>
            </a:r>
            <a:endParaRPr lang="sk-SK" dirty="0" smtClean="0"/>
          </a:p>
          <a:p>
            <a:pPr marL="137160" indent="0">
              <a:buNone/>
            </a:pPr>
            <a:endParaRPr lang="sk-SK" dirty="0"/>
          </a:p>
          <a:p>
            <a:pPr marL="137160" indent="0">
              <a:buNone/>
            </a:pPr>
            <a:endParaRPr lang="en-GB" dirty="0"/>
          </a:p>
        </p:txBody>
      </p:sp>
    </p:spTree>
    <p:extLst>
      <p:ext uri="{BB962C8B-B14F-4D97-AF65-F5344CB8AC3E}">
        <p14:creationId xmlns:p14="http://schemas.microsoft.com/office/powerpoint/2010/main" val="1259567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1143000"/>
          </a:xfrm>
        </p:spPr>
        <p:txBody>
          <a:bodyPr/>
          <a:lstStyle/>
          <a:p>
            <a:endParaRPr lang="en-GB" dirty="0">
              <a:solidFill>
                <a:schemeClr val="bg1"/>
              </a:solidFill>
            </a:endParaRPr>
          </a:p>
        </p:txBody>
      </p:sp>
      <p:sp>
        <p:nvSpPr>
          <p:cNvPr id="3" name="Content Placeholder 2"/>
          <p:cNvSpPr>
            <a:spLocks noGrp="1"/>
          </p:cNvSpPr>
          <p:nvPr>
            <p:ph idx="1"/>
          </p:nvPr>
        </p:nvSpPr>
        <p:spPr/>
        <p:txBody>
          <a:bodyPr/>
          <a:lstStyle/>
          <a:p>
            <a:endParaRPr lang="en-GB"/>
          </a:p>
        </p:txBody>
      </p:sp>
      <p:pic>
        <p:nvPicPr>
          <p:cNvPr id="2050" name="Picture 2" descr="C:\Users\Kubenstein\Desktop\types-wounds-illustration-medical-textbooks-publications-83801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05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6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solidFill>
                  <a:schemeClr val="bg1"/>
                </a:solidFill>
              </a:rPr>
              <a:t>Wound types</a:t>
            </a:r>
            <a:endParaRPr lang="en-GB" dirty="0">
              <a:solidFill>
                <a:schemeClr val="bg1"/>
              </a:solidFill>
            </a:endParaRPr>
          </a:p>
        </p:txBody>
      </p:sp>
      <p:sp>
        <p:nvSpPr>
          <p:cNvPr id="3" name="Content Placeholder 2"/>
          <p:cNvSpPr>
            <a:spLocks noGrp="1"/>
          </p:cNvSpPr>
          <p:nvPr>
            <p:ph idx="1"/>
          </p:nvPr>
        </p:nvSpPr>
        <p:spPr/>
        <p:txBody>
          <a:bodyPr/>
          <a:lstStyle/>
          <a:p>
            <a:pPr>
              <a:buFontTx/>
              <a:buChar char="-"/>
            </a:pPr>
            <a:r>
              <a:rPr lang="sk-SK" dirty="0" smtClean="0">
                <a:solidFill>
                  <a:schemeClr val="bg1"/>
                </a:solidFill>
              </a:rPr>
              <a:t>vulnus scissum (incision wound)</a:t>
            </a:r>
          </a:p>
          <a:p>
            <a:pPr>
              <a:buFontTx/>
              <a:buChar char="-"/>
            </a:pPr>
            <a:r>
              <a:rPr lang="sk-SK" dirty="0">
                <a:solidFill>
                  <a:schemeClr val="bg1"/>
                </a:solidFill>
              </a:rPr>
              <a:t>v</a:t>
            </a:r>
            <a:r>
              <a:rPr lang="sk-SK" dirty="0" smtClean="0">
                <a:solidFill>
                  <a:schemeClr val="bg1"/>
                </a:solidFill>
              </a:rPr>
              <a:t>ulnus sectum (cut wound)</a:t>
            </a:r>
          </a:p>
          <a:p>
            <a:pPr>
              <a:buFontTx/>
              <a:buChar char="-"/>
            </a:pPr>
            <a:r>
              <a:rPr lang="sk-SK" dirty="0">
                <a:solidFill>
                  <a:schemeClr val="bg1"/>
                </a:solidFill>
              </a:rPr>
              <a:t>v</a:t>
            </a:r>
            <a:r>
              <a:rPr lang="sk-SK" dirty="0" smtClean="0">
                <a:solidFill>
                  <a:schemeClr val="bg1"/>
                </a:solidFill>
              </a:rPr>
              <a:t>ulnus punctum (stab wound)</a:t>
            </a:r>
          </a:p>
          <a:p>
            <a:pPr>
              <a:buFontTx/>
              <a:buChar char="-"/>
            </a:pPr>
            <a:r>
              <a:rPr lang="sk-SK" dirty="0">
                <a:solidFill>
                  <a:schemeClr val="bg1"/>
                </a:solidFill>
              </a:rPr>
              <a:t>v</a:t>
            </a:r>
            <a:r>
              <a:rPr lang="sk-SK" dirty="0" smtClean="0">
                <a:solidFill>
                  <a:schemeClr val="bg1"/>
                </a:solidFill>
              </a:rPr>
              <a:t>ulnus sclopetarium (shot wound –GSW)</a:t>
            </a:r>
          </a:p>
          <a:p>
            <a:pPr>
              <a:buFontTx/>
              <a:buChar char="-"/>
            </a:pPr>
            <a:r>
              <a:rPr lang="sk-SK" dirty="0">
                <a:solidFill>
                  <a:schemeClr val="bg1"/>
                </a:solidFill>
              </a:rPr>
              <a:t>v</a:t>
            </a:r>
            <a:r>
              <a:rPr lang="sk-SK" dirty="0" smtClean="0">
                <a:solidFill>
                  <a:schemeClr val="bg1"/>
                </a:solidFill>
              </a:rPr>
              <a:t>ulnus morsum (bite wound)</a:t>
            </a:r>
          </a:p>
          <a:p>
            <a:pPr>
              <a:buFontTx/>
              <a:buChar char="-"/>
            </a:pPr>
            <a:r>
              <a:rPr lang="sk-SK" dirty="0">
                <a:solidFill>
                  <a:schemeClr val="bg1"/>
                </a:solidFill>
              </a:rPr>
              <a:t>v</a:t>
            </a:r>
            <a:r>
              <a:rPr lang="sk-SK" dirty="0" smtClean="0">
                <a:solidFill>
                  <a:schemeClr val="bg1"/>
                </a:solidFill>
              </a:rPr>
              <a:t>ulnus lacerum (tear wound)</a:t>
            </a:r>
          </a:p>
          <a:p>
            <a:pPr>
              <a:buFontTx/>
              <a:buChar char="-"/>
            </a:pPr>
            <a:r>
              <a:rPr lang="sk-SK" dirty="0">
                <a:solidFill>
                  <a:schemeClr val="bg1"/>
                </a:solidFill>
              </a:rPr>
              <a:t>v</a:t>
            </a:r>
            <a:r>
              <a:rPr lang="sk-SK" dirty="0" smtClean="0">
                <a:solidFill>
                  <a:schemeClr val="bg1"/>
                </a:solidFill>
              </a:rPr>
              <a:t>ulnus contusum ( contusion wound)</a:t>
            </a:r>
            <a:endParaRPr lang="en-GB" dirty="0">
              <a:solidFill>
                <a:schemeClr val="bg1"/>
              </a:solidFill>
            </a:endParaRPr>
          </a:p>
        </p:txBody>
      </p:sp>
    </p:spTree>
    <p:extLst>
      <p:ext uri="{BB962C8B-B14F-4D97-AF65-F5344CB8AC3E}">
        <p14:creationId xmlns:p14="http://schemas.microsoft.com/office/powerpoint/2010/main" val="2545222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sk-SK" u="sng" dirty="0" smtClean="0">
                <a:solidFill>
                  <a:schemeClr val="bg1"/>
                </a:solidFill>
              </a:rPr>
              <a:t>Wound healing</a:t>
            </a:r>
            <a:endParaRPr lang="en-GB" u="sng" dirty="0">
              <a:solidFill>
                <a:schemeClr val="bg1"/>
              </a:solidFill>
            </a:endParaRPr>
          </a:p>
        </p:txBody>
      </p:sp>
      <p:sp>
        <p:nvSpPr>
          <p:cNvPr id="3" name="Content Placeholder 2"/>
          <p:cNvSpPr>
            <a:spLocks noGrp="1"/>
          </p:cNvSpPr>
          <p:nvPr>
            <p:ph idx="1"/>
          </p:nvPr>
        </p:nvSpPr>
        <p:spPr>
          <a:xfrm>
            <a:off x="0" y="1066800"/>
            <a:ext cx="9144000" cy="5791200"/>
          </a:xfrm>
        </p:spPr>
        <p:txBody>
          <a:bodyPr/>
          <a:lstStyle/>
          <a:p>
            <a:pPr marL="137160" indent="0">
              <a:buNone/>
            </a:pPr>
            <a:r>
              <a:rPr lang="sk-SK" sz="2400" dirty="0" smtClean="0">
                <a:solidFill>
                  <a:schemeClr val="bg1"/>
                </a:solidFill>
              </a:rPr>
              <a:t>Two main types: </a:t>
            </a:r>
          </a:p>
          <a:p>
            <a:pPr marL="137160" indent="0">
              <a:buNone/>
            </a:pPr>
            <a:r>
              <a:rPr lang="sk-SK" sz="2400" b="1" u="sng" dirty="0" smtClean="0">
                <a:solidFill>
                  <a:srgbClr val="FF0000"/>
                </a:solidFill>
              </a:rPr>
              <a:t>primary</a:t>
            </a:r>
            <a:r>
              <a:rPr lang="sk-SK" sz="2400" b="1" u="sng" dirty="0" smtClean="0">
                <a:solidFill>
                  <a:schemeClr val="bg1"/>
                </a:solidFill>
              </a:rPr>
              <a:t> </a:t>
            </a:r>
            <a:r>
              <a:rPr lang="sk-SK" sz="2400" dirty="0" smtClean="0">
                <a:solidFill>
                  <a:schemeClr val="bg1"/>
                </a:solidFill>
              </a:rPr>
              <a:t>, </a:t>
            </a:r>
            <a:r>
              <a:rPr lang="sk-SK" sz="2400" b="1" u="sng" dirty="0" smtClean="0">
                <a:solidFill>
                  <a:srgbClr val="FF0000"/>
                </a:solidFill>
              </a:rPr>
              <a:t>secondary</a:t>
            </a:r>
            <a:r>
              <a:rPr lang="sk-SK" sz="2400" dirty="0" smtClean="0">
                <a:solidFill>
                  <a:schemeClr val="bg1"/>
                </a:solidFill>
              </a:rPr>
              <a:t>  or </a:t>
            </a:r>
            <a:r>
              <a:rPr lang="sk-SK" sz="2400" dirty="0" smtClean="0">
                <a:solidFill>
                  <a:srgbClr val="FF0000"/>
                </a:solidFill>
              </a:rPr>
              <a:t>tertiary </a:t>
            </a:r>
            <a:r>
              <a:rPr lang="sk-SK" sz="2400" dirty="0" smtClean="0">
                <a:solidFill>
                  <a:schemeClr val="bg1"/>
                </a:solidFill>
              </a:rPr>
              <a:t>wound healing </a:t>
            </a:r>
          </a:p>
          <a:p>
            <a:pPr marL="137160" indent="0">
              <a:buNone/>
            </a:pPr>
            <a:endParaRPr lang="sk-SK" sz="2400" dirty="0">
              <a:solidFill>
                <a:schemeClr val="bg1"/>
              </a:solidFill>
            </a:endParaRPr>
          </a:p>
          <a:p>
            <a:pPr marL="137160" indent="0">
              <a:buNone/>
            </a:pPr>
            <a:r>
              <a:rPr lang="sk-SK" sz="2400" b="1" u="sng" dirty="0" smtClean="0">
                <a:solidFill>
                  <a:schemeClr val="bg1"/>
                </a:solidFill>
              </a:rPr>
              <a:t>Primary wound healing (sanatio per primam intentionem):</a:t>
            </a:r>
          </a:p>
          <a:p>
            <a:pPr marL="137160" indent="0">
              <a:buNone/>
            </a:pPr>
            <a:r>
              <a:rPr lang="sk-SK" sz="2400" dirty="0" smtClean="0">
                <a:solidFill>
                  <a:schemeClr val="bg1"/>
                </a:solidFill>
              </a:rPr>
              <a:t>Ideal way of wound healing – when wound edges are in close contact, and inflammation is minimal. </a:t>
            </a:r>
          </a:p>
          <a:p>
            <a:pPr marL="137160" indent="0">
              <a:buNone/>
            </a:pPr>
            <a:r>
              <a:rPr lang="sk-SK" sz="2400" dirty="0" smtClean="0">
                <a:solidFill>
                  <a:schemeClr val="bg1"/>
                </a:solidFill>
              </a:rPr>
              <a:t>Primary healing occurs in six steps:</a:t>
            </a:r>
          </a:p>
          <a:p>
            <a:pPr marL="137160" indent="0">
              <a:buNone/>
            </a:pPr>
            <a:r>
              <a:rPr lang="sk-SK" sz="2400" u="sng" dirty="0" smtClean="0">
                <a:solidFill>
                  <a:schemeClr val="bg1"/>
                </a:solidFill>
              </a:rPr>
              <a:t>1.coagulation and inflammation </a:t>
            </a:r>
            <a:r>
              <a:rPr lang="sk-SK" sz="2400" dirty="0" smtClean="0">
                <a:solidFill>
                  <a:schemeClr val="bg1"/>
                </a:solidFill>
              </a:rPr>
              <a:t>– fibrin connection of w.edges</a:t>
            </a:r>
          </a:p>
          <a:p>
            <a:pPr marL="137160" indent="0">
              <a:buNone/>
            </a:pPr>
            <a:r>
              <a:rPr lang="sk-SK" sz="2400" dirty="0" smtClean="0">
                <a:solidFill>
                  <a:schemeClr val="bg1"/>
                </a:solidFill>
              </a:rPr>
              <a:t>-elevation of CO2 concentration, decrease in O2</a:t>
            </a:r>
          </a:p>
          <a:p>
            <a:pPr marL="137160" indent="0">
              <a:buNone/>
            </a:pPr>
            <a:r>
              <a:rPr lang="sk-SK" sz="2400" dirty="0" smtClean="0">
                <a:solidFill>
                  <a:schemeClr val="bg1"/>
                </a:solidFill>
              </a:rPr>
              <a:t>-leucocytes and macropages  migrate to wound site</a:t>
            </a:r>
          </a:p>
          <a:p>
            <a:pPr marL="137160" indent="0">
              <a:buNone/>
            </a:pPr>
            <a:r>
              <a:rPr lang="sk-SK" sz="2400" dirty="0" smtClean="0">
                <a:solidFill>
                  <a:schemeClr val="bg1"/>
                </a:solidFill>
              </a:rPr>
              <a:t>-hemostasis, production of sterile inflammation, angiogenesis, accumulation of colagene</a:t>
            </a:r>
          </a:p>
          <a:p>
            <a:pPr marL="137160" indent="0">
              <a:buNone/>
            </a:pPr>
            <a:endParaRPr lang="en-GB" dirty="0">
              <a:solidFill>
                <a:schemeClr val="bg1"/>
              </a:solidFill>
            </a:endParaRPr>
          </a:p>
        </p:txBody>
      </p:sp>
    </p:spTree>
    <p:extLst>
      <p:ext uri="{BB962C8B-B14F-4D97-AF65-F5344CB8AC3E}">
        <p14:creationId xmlns:p14="http://schemas.microsoft.com/office/powerpoint/2010/main" val="1472057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1"/>
            <a:ext cx="8229600" cy="45719"/>
          </a:xfrm>
        </p:spPr>
        <p:txBody>
          <a:bodyPr>
            <a:normAutofit fontScale="90000"/>
          </a:bodyPr>
          <a:lstStyle/>
          <a:p>
            <a:endParaRPr lang="en-GB" dirty="0">
              <a:solidFill>
                <a:schemeClr val="bg1"/>
              </a:solidFill>
            </a:endParaRPr>
          </a:p>
        </p:txBody>
      </p:sp>
      <p:sp>
        <p:nvSpPr>
          <p:cNvPr id="3" name="Content Placeholder 2"/>
          <p:cNvSpPr>
            <a:spLocks noGrp="1"/>
          </p:cNvSpPr>
          <p:nvPr>
            <p:ph idx="1"/>
          </p:nvPr>
        </p:nvSpPr>
        <p:spPr>
          <a:xfrm>
            <a:off x="0" y="76200"/>
            <a:ext cx="9144000" cy="6781800"/>
          </a:xfrm>
        </p:spPr>
        <p:txBody>
          <a:bodyPr>
            <a:normAutofit/>
          </a:bodyPr>
          <a:lstStyle/>
          <a:p>
            <a:pPr marL="137160" indent="0">
              <a:buNone/>
            </a:pPr>
            <a:r>
              <a:rPr lang="sk-SK" sz="2400" u="sng" dirty="0" smtClean="0">
                <a:solidFill>
                  <a:schemeClr val="bg1"/>
                </a:solidFill>
              </a:rPr>
              <a:t>2.Fibroplasia and matrix storage:</a:t>
            </a:r>
          </a:p>
          <a:p>
            <a:pPr marL="137160" indent="0">
              <a:buNone/>
            </a:pPr>
            <a:r>
              <a:rPr lang="sk-SK" sz="2400" dirty="0" smtClean="0">
                <a:solidFill>
                  <a:schemeClr val="bg1"/>
                </a:solidFill>
              </a:rPr>
              <a:t>-replication of fibroblasts, stimulated by several cell agents – IGF,TGF,PDGF – released from thrombocytes</a:t>
            </a:r>
          </a:p>
          <a:p>
            <a:pPr>
              <a:buFontTx/>
              <a:buChar char="-"/>
            </a:pPr>
            <a:r>
              <a:rPr lang="sk-SK" sz="2400" dirty="0" smtClean="0">
                <a:solidFill>
                  <a:schemeClr val="bg1"/>
                </a:solidFill>
              </a:rPr>
              <a:t>macrophage - cytokine production </a:t>
            </a:r>
          </a:p>
          <a:p>
            <a:pPr>
              <a:buFontTx/>
              <a:buChar char="-"/>
            </a:pPr>
            <a:r>
              <a:rPr lang="sk-SK" sz="2400" dirty="0" smtClean="0">
                <a:solidFill>
                  <a:schemeClr val="bg1"/>
                </a:solidFill>
              </a:rPr>
              <a:t>newly proliferated fibroblasts  excrete proteoglycans and colagene – these form the base matrix for wound connection</a:t>
            </a:r>
            <a:endParaRPr lang="en-GB" sz="2400" dirty="0">
              <a:solidFill>
                <a:schemeClr val="bg1"/>
              </a:solidFill>
            </a:endParaRPr>
          </a:p>
        </p:txBody>
      </p:sp>
      <p:pic>
        <p:nvPicPr>
          <p:cNvPr id="3074" name="Picture 2" descr="C:\Users\Kubenstein\Desktop\healing-of-wound-1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0" dirty="0" smtClean="0"/>
              <a:t>Body fluids</a:t>
            </a:r>
            <a:endParaRPr lang="en-GB" b="0" dirty="0"/>
          </a:p>
        </p:txBody>
      </p:sp>
      <p:sp>
        <p:nvSpPr>
          <p:cNvPr id="3" name="Content Placeholder 2"/>
          <p:cNvSpPr>
            <a:spLocks noGrp="1"/>
          </p:cNvSpPr>
          <p:nvPr>
            <p:ph idx="1"/>
          </p:nvPr>
        </p:nvSpPr>
        <p:spPr/>
        <p:txBody>
          <a:bodyPr>
            <a:normAutofit/>
          </a:bodyPr>
          <a:lstStyle/>
          <a:p>
            <a:pPr>
              <a:lnSpc>
                <a:spcPct val="90000"/>
              </a:lnSpc>
            </a:pPr>
            <a:r>
              <a:rPr lang="cs-CZ" dirty="0" smtClean="0"/>
              <a:t>circa </a:t>
            </a:r>
            <a:r>
              <a:rPr lang="cs-CZ" dirty="0"/>
              <a:t>60% </a:t>
            </a:r>
            <a:r>
              <a:rPr lang="cs-CZ" dirty="0" smtClean="0"/>
              <a:t>body weight</a:t>
            </a:r>
            <a:endParaRPr lang="cs-CZ" dirty="0"/>
          </a:p>
          <a:p>
            <a:pPr>
              <a:lnSpc>
                <a:spcPct val="90000"/>
              </a:lnSpc>
            </a:pPr>
            <a:r>
              <a:rPr lang="cs-CZ" dirty="0" smtClean="0"/>
              <a:t>Intracellular – 40%</a:t>
            </a:r>
          </a:p>
          <a:p>
            <a:pPr>
              <a:lnSpc>
                <a:spcPct val="90000"/>
              </a:lnSpc>
            </a:pPr>
            <a:r>
              <a:rPr lang="cs-CZ" dirty="0" smtClean="0"/>
              <a:t>Extracellular </a:t>
            </a:r>
            <a:r>
              <a:rPr lang="cs-CZ" dirty="0"/>
              <a:t>– 20%</a:t>
            </a:r>
          </a:p>
          <a:p>
            <a:pPr lvl="1">
              <a:lnSpc>
                <a:spcPct val="90000"/>
              </a:lnSpc>
            </a:pPr>
            <a:r>
              <a:rPr lang="cs-CZ" dirty="0" smtClean="0"/>
              <a:t>Interstitial</a:t>
            </a:r>
          </a:p>
          <a:p>
            <a:pPr lvl="1">
              <a:lnSpc>
                <a:spcPct val="90000"/>
              </a:lnSpc>
            </a:pPr>
            <a:r>
              <a:rPr lang="cs-CZ" dirty="0" smtClean="0"/>
              <a:t>Intravasal</a:t>
            </a:r>
            <a:endParaRPr lang="cs-CZ" dirty="0"/>
          </a:p>
          <a:p>
            <a:pPr>
              <a:lnSpc>
                <a:spcPct val="90000"/>
              </a:lnSpc>
            </a:pPr>
            <a:r>
              <a:rPr lang="cs-CZ" dirty="0" smtClean="0"/>
              <a:t>Transcelular </a:t>
            </a:r>
            <a:r>
              <a:rPr lang="cs-CZ" dirty="0"/>
              <a:t>– </a:t>
            </a:r>
            <a:r>
              <a:rPr lang="cs-CZ" dirty="0" smtClean="0"/>
              <a:t>cerebral spinal fluid (CSF), joint fluid, fluids of GI tract</a:t>
            </a:r>
            <a:endParaRPr lang="cs-CZ" dirty="0"/>
          </a:p>
          <a:p>
            <a:endParaRPr lang="sk-SK" dirty="0" smtClean="0"/>
          </a:p>
          <a:p>
            <a:pPr marL="137160" indent="0">
              <a:buNone/>
            </a:pPr>
            <a:r>
              <a:rPr lang="sk-SK" sz="4000" dirty="0" smtClean="0"/>
              <a:t>*</a:t>
            </a:r>
            <a:r>
              <a:rPr lang="sk-SK" sz="2400" dirty="0" smtClean="0"/>
              <a:t>plus „third space“ fluids  - patologic state</a:t>
            </a:r>
            <a:endParaRPr lang="en-GB" sz="4000" dirty="0"/>
          </a:p>
        </p:txBody>
      </p:sp>
    </p:spTree>
    <p:extLst>
      <p:ext uri="{BB962C8B-B14F-4D97-AF65-F5344CB8AC3E}">
        <p14:creationId xmlns:p14="http://schemas.microsoft.com/office/powerpoint/2010/main" val="2600660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
          </a:xfrm>
        </p:spPr>
        <p:txBody>
          <a:bodyPr>
            <a:normAutofit fontScale="90000"/>
          </a:bodyPr>
          <a:lstStyle/>
          <a:p>
            <a:endParaRPr lang="en-GB" dirty="0"/>
          </a:p>
        </p:txBody>
      </p:sp>
      <p:sp>
        <p:nvSpPr>
          <p:cNvPr id="3" name="Content Placeholder 2"/>
          <p:cNvSpPr>
            <a:spLocks noGrp="1"/>
          </p:cNvSpPr>
          <p:nvPr>
            <p:ph idx="1"/>
          </p:nvPr>
        </p:nvSpPr>
        <p:spPr>
          <a:xfrm>
            <a:off x="4272" y="228600"/>
            <a:ext cx="9139727" cy="6629400"/>
          </a:xfrm>
        </p:spPr>
        <p:txBody>
          <a:bodyPr>
            <a:normAutofit/>
          </a:bodyPr>
          <a:lstStyle/>
          <a:p>
            <a:pPr marL="137160" indent="0">
              <a:buNone/>
            </a:pPr>
            <a:r>
              <a:rPr lang="sk-SK" sz="2400" u="sng" dirty="0" smtClean="0">
                <a:solidFill>
                  <a:schemeClr val="bg1"/>
                </a:solidFill>
              </a:rPr>
              <a:t>3. Angiogenesis: </a:t>
            </a:r>
            <a:r>
              <a:rPr lang="sk-SK" sz="2400" dirty="0" smtClean="0">
                <a:solidFill>
                  <a:schemeClr val="bg1"/>
                </a:solidFill>
              </a:rPr>
              <a:t>- 2nd to 4th day after trauma </a:t>
            </a:r>
          </a:p>
          <a:p>
            <a:pPr marL="137160" indent="0">
              <a:buNone/>
            </a:pPr>
            <a:r>
              <a:rPr lang="sk-SK" sz="2400" dirty="0" smtClean="0">
                <a:solidFill>
                  <a:schemeClr val="bg1"/>
                </a:solidFill>
              </a:rPr>
              <a:t>-in PPI healing, blood vessels create anastomosis – they start to grow due to released cytokines and cell factors</a:t>
            </a:r>
          </a:p>
          <a:p>
            <a:pPr marL="137160" indent="0">
              <a:buNone/>
            </a:pPr>
            <a:endParaRPr lang="sk-SK" sz="2400" dirty="0">
              <a:solidFill>
                <a:schemeClr val="bg1"/>
              </a:solidFill>
            </a:endParaRPr>
          </a:p>
          <a:p>
            <a:pPr marL="137160" indent="0">
              <a:buNone/>
            </a:pPr>
            <a:r>
              <a:rPr lang="sk-SK" sz="2400" u="sng" dirty="0" smtClean="0">
                <a:solidFill>
                  <a:schemeClr val="bg1"/>
                </a:solidFill>
              </a:rPr>
              <a:t>4.Epitalisation: </a:t>
            </a:r>
            <a:r>
              <a:rPr lang="sk-SK" sz="2400" dirty="0" smtClean="0">
                <a:solidFill>
                  <a:schemeClr val="bg1"/>
                </a:solidFill>
              </a:rPr>
              <a:t>-replication of epithelial cells thanks to TGF factors</a:t>
            </a:r>
          </a:p>
          <a:p>
            <a:pPr marL="137160" indent="0">
              <a:buNone/>
            </a:pPr>
            <a:endParaRPr lang="sk-SK" sz="2400" u="sng" dirty="0">
              <a:solidFill>
                <a:schemeClr val="bg1"/>
              </a:solidFill>
            </a:endParaRPr>
          </a:p>
          <a:p>
            <a:pPr marL="137160" indent="0">
              <a:buNone/>
            </a:pPr>
            <a:r>
              <a:rPr lang="sk-SK" sz="2400" u="sng" dirty="0" smtClean="0">
                <a:solidFill>
                  <a:schemeClr val="bg1"/>
                </a:solidFill>
              </a:rPr>
              <a:t>5. Colagene fiber maturation: </a:t>
            </a:r>
            <a:r>
              <a:rPr lang="sk-SK" sz="2400" dirty="0" smtClean="0">
                <a:solidFill>
                  <a:schemeClr val="bg1"/>
                </a:solidFill>
              </a:rPr>
              <a:t>-fibroblasts and leukocytes produce colagenasis, which reduce the formation of primary colagene – this takes up to 18 months</a:t>
            </a:r>
          </a:p>
          <a:p>
            <a:pPr marL="137160" indent="0">
              <a:buNone/>
            </a:pPr>
            <a:endParaRPr lang="sk-SK" sz="2400" u="sng" dirty="0">
              <a:solidFill>
                <a:schemeClr val="bg1"/>
              </a:solidFill>
            </a:endParaRPr>
          </a:p>
          <a:p>
            <a:pPr marL="137160" indent="0">
              <a:buNone/>
            </a:pPr>
            <a:r>
              <a:rPr lang="sk-SK" sz="2400" u="sng" dirty="0" smtClean="0">
                <a:solidFill>
                  <a:schemeClr val="bg1"/>
                </a:solidFill>
              </a:rPr>
              <a:t>6. End of healing: </a:t>
            </a:r>
            <a:r>
              <a:rPr lang="sk-SK" sz="2400" dirty="0" smtClean="0">
                <a:solidFill>
                  <a:schemeClr val="bg1"/>
                </a:solidFill>
              </a:rPr>
              <a:t>- if growth factors and cytokines are not balanced, hypertrophy may occur – this can happen due to chronic or repeated inflammation, corpus alienum in wound, irritation</a:t>
            </a:r>
            <a:endParaRPr lang="en-GB" sz="2400" u="sng" dirty="0">
              <a:solidFill>
                <a:schemeClr val="bg1"/>
              </a:solidFill>
            </a:endParaRPr>
          </a:p>
        </p:txBody>
      </p:sp>
    </p:spTree>
    <p:extLst>
      <p:ext uri="{BB962C8B-B14F-4D97-AF65-F5344CB8AC3E}">
        <p14:creationId xmlns:p14="http://schemas.microsoft.com/office/powerpoint/2010/main" val="494352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C:\Users\Kubenstein\Desktop\24959870dc0ca9956fdd23eefc162e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07207"/>
            <a:ext cx="7543800"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75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sk-SK" dirty="0" smtClean="0">
                <a:solidFill>
                  <a:schemeClr val="bg1"/>
                </a:solidFill>
              </a:rPr>
              <a:t>Secondary wound healing</a:t>
            </a:r>
            <a:endParaRPr lang="en-GB"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marL="137160" indent="0">
              <a:buNone/>
            </a:pPr>
            <a:r>
              <a:rPr lang="en-GB" dirty="0">
                <a:solidFill>
                  <a:srgbClr val="FF0000"/>
                </a:solidFill>
              </a:rPr>
              <a:t>Secondary intention </a:t>
            </a:r>
            <a:r>
              <a:rPr lang="en-GB" dirty="0">
                <a:solidFill>
                  <a:schemeClr val="bg1"/>
                </a:solidFill>
              </a:rPr>
              <a:t>is implemented when primary intention is not possible.</a:t>
            </a:r>
          </a:p>
          <a:p>
            <a:pPr marL="137160" indent="0">
              <a:buNone/>
            </a:pPr>
            <a:r>
              <a:rPr lang="en-GB" dirty="0">
                <a:solidFill>
                  <a:schemeClr val="bg1"/>
                </a:solidFill>
              </a:rPr>
              <a:t>This is due to wounds being created by major trauma in which there has been a significant loss in tissue or tissue </a:t>
            </a:r>
            <a:r>
              <a:rPr lang="en-GB" dirty="0" smtClean="0">
                <a:solidFill>
                  <a:schemeClr val="bg1"/>
                </a:solidFill>
              </a:rPr>
              <a:t>damage</a:t>
            </a:r>
            <a:r>
              <a:rPr lang="sk-SK" dirty="0" smtClean="0">
                <a:solidFill>
                  <a:schemeClr val="bg1"/>
                </a:solidFill>
              </a:rPr>
              <a:t>, etc...</a:t>
            </a:r>
            <a:endParaRPr lang="en-GB" dirty="0">
              <a:solidFill>
                <a:schemeClr val="bg1"/>
              </a:solidFill>
            </a:endParaRPr>
          </a:p>
          <a:p>
            <a:pPr marL="137160" indent="0">
              <a:buNone/>
            </a:pPr>
            <a:r>
              <a:rPr lang="en-GB" dirty="0">
                <a:solidFill>
                  <a:schemeClr val="bg1"/>
                </a:solidFill>
              </a:rPr>
              <a:t>The wound is allowed to granulate.</a:t>
            </a:r>
          </a:p>
          <a:p>
            <a:pPr marL="137160" indent="0">
              <a:buNone/>
            </a:pPr>
            <a:r>
              <a:rPr lang="en-GB" dirty="0">
                <a:solidFill>
                  <a:schemeClr val="bg1"/>
                </a:solidFill>
              </a:rPr>
              <a:t>Surgeon may pack the wound with a gauze or use a drainage system.</a:t>
            </a:r>
          </a:p>
          <a:p>
            <a:pPr marL="137160" indent="0">
              <a:buNone/>
            </a:pPr>
            <a:r>
              <a:rPr lang="en-GB" dirty="0">
                <a:solidFill>
                  <a:schemeClr val="bg1"/>
                </a:solidFill>
              </a:rPr>
              <a:t>Granulation results in a broader scar.</a:t>
            </a:r>
          </a:p>
          <a:p>
            <a:pPr marL="137160" indent="0">
              <a:buNone/>
            </a:pPr>
            <a:r>
              <a:rPr lang="en-GB" dirty="0">
                <a:solidFill>
                  <a:schemeClr val="bg1"/>
                </a:solidFill>
              </a:rPr>
              <a:t>Healing process can be slow due to presence of drainage from infection.</a:t>
            </a:r>
          </a:p>
          <a:p>
            <a:pPr marL="137160" indent="0">
              <a:buNone/>
            </a:pPr>
            <a:r>
              <a:rPr lang="en-GB" dirty="0">
                <a:solidFill>
                  <a:schemeClr val="bg1"/>
                </a:solidFill>
              </a:rPr>
              <a:t>Wound care must be performed daily to encourage wound debris removal to allow for granulation tissue formation.</a:t>
            </a:r>
          </a:p>
          <a:p>
            <a:pPr marL="137160" indent="0">
              <a:buNone/>
            </a:pPr>
            <a:r>
              <a:rPr lang="en-GB" dirty="0">
                <a:solidFill>
                  <a:schemeClr val="bg1"/>
                </a:solidFill>
              </a:rPr>
              <a:t>Using antibiotics or antiseptics for the surgical wound healing by secondary intention is controversial</a:t>
            </a:r>
            <a:r>
              <a:rPr lang="en-GB" dirty="0" smtClean="0">
                <a:solidFill>
                  <a:schemeClr val="bg1"/>
                </a:solidFill>
              </a:rPr>
              <a:t>.</a:t>
            </a:r>
            <a:endParaRPr lang="en-GB" dirty="0">
              <a:solidFill>
                <a:schemeClr val="bg1"/>
              </a:solidFill>
            </a:endParaRPr>
          </a:p>
          <a:p>
            <a:pPr marL="137160" indent="0">
              <a:buNone/>
            </a:pPr>
            <a:r>
              <a:rPr lang="en-GB" dirty="0">
                <a:solidFill>
                  <a:schemeClr val="bg1"/>
                </a:solidFill>
              </a:rPr>
              <a:t>Examples: </a:t>
            </a:r>
            <a:r>
              <a:rPr lang="en-GB" dirty="0" err="1">
                <a:solidFill>
                  <a:schemeClr val="bg1"/>
                </a:solidFill>
              </a:rPr>
              <a:t>gingivectomy</a:t>
            </a:r>
            <a:r>
              <a:rPr lang="en-GB" dirty="0">
                <a:solidFill>
                  <a:schemeClr val="bg1"/>
                </a:solidFill>
              </a:rPr>
              <a:t>, </a:t>
            </a:r>
            <a:r>
              <a:rPr lang="en-GB" dirty="0" err="1">
                <a:solidFill>
                  <a:schemeClr val="bg1"/>
                </a:solidFill>
              </a:rPr>
              <a:t>gingivoplasty</a:t>
            </a:r>
            <a:r>
              <a:rPr lang="en-GB" dirty="0">
                <a:solidFill>
                  <a:schemeClr val="bg1"/>
                </a:solidFill>
              </a:rPr>
              <a:t>, </a:t>
            </a:r>
            <a:r>
              <a:rPr lang="en-GB" dirty="0" smtClean="0">
                <a:solidFill>
                  <a:schemeClr val="bg1"/>
                </a:solidFill>
              </a:rPr>
              <a:t>toot</a:t>
            </a:r>
            <a:r>
              <a:rPr lang="sk-SK" dirty="0" smtClean="0">
                <a:solidFill>
                  <a:schemeClr val="bg1"/>
                </a:solidFill>
              </a:rPr>
              <a:t>h </a:t>
            </a:r>
            <a:r>
              <a:rPr lang="en-GB" dirty="0" smtClean="0">
                <a:solidFill>
                  <a:schemeClr val="bg1"/>
                </a:solidFill>
              </a:rPr>
              <a:t>extraction</a:t>
            </a:r>
            <a:r>
              <a:rPr lang="en-GB" dirty="0">
                <a:solidFill>
                  <a:schemeClr val="bg1"/>
                </a:solidFill>
              </a:rPr>
              <a:t> </a:t>
            </a:r>
            <a:r>
              <a:rPr lang="en-GB" dirty="0" smtClean="0">
                <a:solidFill>
                  <a:schemeClr val="bg1"/>
                </a:solidFill>
              </a:rPr>
              <a:t>, </a:t>
            </a:r>
            <a:r>
              <a:rPr lang="en-GB" dirty="0">
                <a:solidFill>
                  <a:schemeClr val="bg1"/>
                </a:solidFill>
              </a:rPr>
              <a:t>poorly reduced fractures, burns, severe lacerations, pressure </a:t>
            </a:r>
            <a:r>
              <a:rPr lang="en-GB" dirty="0" smtClean="0">
                <a:solidFill>
                  <a:schemeClr val="bg1"/>
                </a:solidFill>
              </a:rPr>
              <a:t>ulcers</a:t>
            </a:r>
            <a:r>
              <a:rPr lang="sk-SK" dirty="0" smtClean="0">
                <a:solidFill>
                  <a:schemeClr val="bg1"/>
                </a:solidFill>
              </a:rPr>
              <a:t>, infected wounds, diabetic ulcers</a:t>
            </a:r>
            <a:endParaRPr lang="en-GB" dirty="0">
              <a:solidFill>
                <a:schemeClr val="bg1"/>
              </a:solidFill>
            </a:endParaRPr>
          </a:p>
          <a:p>
            <a:pPr marL="137160" indent="0">
              <a:buNone/>
            </a:pPr>
            <a:endParaRPr lang="en-GB" dirty="0">
              <a:solidFill>
                <a:schemeClr val="bg1"/>
              </a:solidFill>
            </a:endParaRPr>
          </a:p>
        </p:txBody>
      </p:sp>
    </p:spTree>
    <p:extLst>
      <p:ext uri="{BB962C8B-B14F-4D97-AF65-F5344CB8AC3E}">
        <p14:creationId xmlns:p14="http://schemas.microsoft.com/office/powerpoint/2010/main" val="2031503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C:\Users\Kubenstein\Desktop\wound-healing-2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8415"/>
            <a:ext cx="8382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descr="C:\Users\Kubenstein\Desktop\wound-for-c-i-1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1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87" y="6019800"/>
            <a:ext cx="8229600" cy="1143000"/>
          </a:xfrm>
        </p:spPr>
        <p:txBody>
          <a:bodyPr/>
          <a:lstStyle/>
          <a:p>
            <a:endParaRPr lang="en-GB" dirty="0"/>
          </a:p>
        </p:txBody>
      </p:sp>
      <p:sp>
        <p:nvSpPr>
          <p:cNvPr id="3" name="Content Placeholder 2"/>
          <p:cNvSpPr>
            <a:spLocks noGrp="1"/>
          </p:cNvSpPr>
          <p:nvPr>
            <p:ph idx="1"/>
          </p:nvPr>
        </p:nvSpPr>
        <p:spPr>
          <a:xfrm>
            <a:off x="152400" y="685800"/>
            <a:ext cx="8839200" cy="5943600"/>
          </a:xfrm>
        </p:spPr>
        <p:txBody>
          <a:bodyPr>
            <a:normAutofit/>
          </a:bodyPr>
          <a:lstStyle/>
          <a:p>
            <a:pPr marL="594360" indent="-457200">
              <a:buAutoNum type="arabicPeriod"/>
            </a:pPr>
            <a:r>
              <a:rPr lang="sk-SK" sz="2400" dirty="0" smtClean="0">
                <a:solidFill>
                  <a:schemeClr val="bg1"/>
                </a:solidFill>
              </a:rPr>
              <a:t>Not infected wound is quickly covered in layer of fibrine, surrounding tissue is blood soaked, immigration and exsudation of cell elements starts.</a:t>
            </a:r>
          </a:p>
          <a:p>
            <a:pPr marL="594360" indent="-457200">
              <a:buAutoNum type="arabicPeriod"/>
            </a:pPr>
            <a:r>
              <a:rPr lang="sk-SK" sz="2400" dirty="0" smtClean="0">
                <a:solidFill>
                  <a:schemeClr val="bg1"/>
                </a:solidFill>
              </a:rPr>
              <a:t>Around blood vessels, thin and delicate layer of granulation tissue is formed</a:t>
            </a:r>
          </a:p>
          <a:p>
            <a:pPr marL="594360" indent="-457200">
              <a:buAutoNum type="arabicPeriod"/>
            </a:pPr>
            <a:r>
              <a:rPr lang="sk-SK" sz="2400" dirty="0" smtClean="0">
                <a:solidFill>
                  <a:schemeClr val="bg1"/>
                </a:solidFill>
              </a:rPr>
              <a:t>Whole granulation tissue produces liquid of yellow colour-larger collection of this fluid forms </a:t>
            </a:r>
            <a:r>
              <a:rPr lang="sk-SK" sz="2400" b="1" u="sng" dirty="0" smtClean="0">
                <a:solidFill>
                  <a:schemeClr val="bg1"/>
                </a:solidFill>
              </a:rPr>
              <a:t>seroma. </a:t>
            </a:r>
            <a:r>
              <a:rPr lang="sk-SK" sz="2400" dirty="0" smtClean="0">
                <a:solidFill>
                  <a:schemeClr val="bg1"/>
                </a:solidFill>
              </a:rPr>
              <a:t>In combination with blood elements, it forms </a:t>
            </a:r>
            <a:r>
              <a:rPr lang="sk-SK" sz="2400" b="1" u="sng" dirty="0" smtClean="0">
                <a:solidFill>
                  <a:schemeClr val="bg1"/>
                </a:solidFill>
              </a:rPr>
              <a:t>scab.</a:t>
            </a:r>
            <a:endParaRPr lang="sk-SK" sz="2400" dirty="0" smtClean="0">
              <a:solidFill>
                <a:schemeClr val="bg1"/>
              </a:solidFill>
            </a:endParaRPr>
          </a:p>
          <a:p>
            <a:pPr marL="594360" indent="-457200">
              <a:buAutoNum type="arabicPeriod"/>
            </a:pPr>
            <a:r>
              <a:rPr lang="sk-SK" sz="2400" dirty="0" smtClean="0">
                <a:solidFill>
                  <a:schemeClr val="bg1"/>
                </a:solidFill>
              </a:rPr>
              <a:t>Granulation and epitelisation process continues under crust</a:t>
            </a:r>
          </a:p>
          <a:p>
            <a:pPr marL="594360" indent="-457200">
              <a:buAutoNum type="arabicPeriod"/>
            </a:pPr>
            <a:r>
              <a:rPr lang="sk-SK" sz="2400" dirty="0" smtClean="0">
                <a:solidFill>
                  <a:schemeClr val="bg1"/>
                </a:solidFill>
              </a:rPr>
              <a:t>Epitelisation stops in case of overproduction of granulation tissue from beneath – „caro luxurians“ image (proud flesh)</a:t>
            </a:r>
            <a:endParaRPr lang="en-GB" sz="2400" dirty="0">
              <a:solidFill>
                <a:schemeClr val="bg1"/>
              </a:solidFill>
            </a:endParaRPr>
          </a:p>
        </p:txBody>
      </p:sp>
    </p:spTree>
    <p:extLst>
      <p:ext uri="{BB962C8B-B14F-4D97-AF65-F5344CB8AC3E}">
        <p14:creationId xmlns:p14="http://schemas.microsoft.com/office/powerpoint/2010/main" val="1890204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sk-SK" dirty="0" smtClean="0"/>
              <a:t> 				    SEROMA</a:t>
            </a:r>
            <a:endParaRPr lang="sk-SK" dirty="0"/>
          </a:p>
          <a:p>
            <a:endParaRPr lang="sk-SK" dirty="0" smtClean="0"/>
          </a:p>
          <a:p>
            <a:endParaRPr lang="sk-SK" dirty="0"/>
          </a:p>
          <a:p>
            <a:endParaRPr lang="sk-SK" dirty="0" smtClean="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r>
              <a:rPr lang="sk-SK" dirty="0" smtClean="0"/>
              <a:t>             SCAB</a:t>
            </a:r>
            <a:endParaRPr lang="en-GB" dirty="0"/>
          </a:p>
        </p:txBody>
      </p:sp>
      <p:pic>
        <p:nvPicPr>
          <p:cNvPr id="7170" name="Picture 2" descr="C:\Users\Kubenstein\Desktop\Aspiration-of-sero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258"/>
            <a:ext cx="4509247" cy="34575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ubenstein\Desktop\2722675201_4904e017b1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72748"/>
            <a:ext cx="6285600" cy="390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38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8610600" cy="4709160"/>
          </a:xfrm>
        </p:spPr>
        <p:txBody>
          <a:bodyPr>
            <a:normAutofit/>
          </a:bodyPr>
          <a:lstStyle/>
          <a:p>
            <a:pPr marL="137160" indent="0">
              <a:buNone/>
            </a:pPr>
            <a:r>
              <a:rPr lang="sk-SK" dirty="0" smtClean="0"/>
              <a:t> </a:t>
            </a:r>
            <a:r>
              <a:rPr lang="sk-SK" sz="2400" dirty="0" smtClean="0"/>
              <a:t>Caro luxurians – over-production of granulation tissue. Epitelisation from sides is limited or not possible.</a:t>
            </a:r>
          </a:p>
          <a:p>
            <a:pPr marL="137160" indent="0">
              <a:buNone/>
            </a:pPr>
            <a:r>
              <a:rPr lang="sk-SK" sz="2400" dirty="0" smtClean="0"/>
              <a:t>            </a:t>
            </a:r>
            <a:endParaRPr lang="sk-SK" sz="2400" dirty="0"/>
          </a:p>
          <a:p>
            <a:pPr marL="137160" indent="0">
              <a:buNone/>
            </a:pPr>
            <a:endParaRPr lang="sk-SK" sz="2400" dirty="0" smtClean="0"/>
          </a:p>
          <a:p>
            <a:pPr marL="137160" indent="0">
              <a:buNone/>
            </a:pPr>
            <a:r>
              <a:rPr lang="sk-SK" sz="2400" dirty="0"/>
              <a:t> </a:t>
            </a:r>
            <a:r>
              <a:rPr lang="sk-SK" sz="2400" dirty="0" smtClean="0"/>
              <a:t>                             Wound healed by secondary</a:t>
            </a:r>
          </a:p>
          <a:p>
            <a:pPr marL="137160" indent="0">
              <a:buNone/>
            </a:pPr>
            <a:r>
              <a:rPr lang="sk-SK" sz="2400" dirty="0"/>
              <a:t> </a:t>
            </a:r>
            <a:r>
              <a:rPr lang="sk-SK" sz="2400" dirty="0" smtClean="0"/>
              <a:t>                              healing.</a:t>
            </a:r>
          </a:p>
          <a:p>
            <a:pPr marL="137160" indent="0">
              <a:buNone/>
            </a:pPr>
            <a:endParaRPr lang="sk-SK" sz="2400" dirty="0"/>
          </a:p>
          <a:p>
            <a:pPr marL="137160" indent="0">
              <a:buNone/>
            </a:pPr>
            <a:endParaRPr lang="sk-SK" sz="2400" dirty="0" smtClean="0"/>
          </a:p>
          <a:p>
            <a:pPr marL="137160" indent="0">
              <a:buNone/>
            </a:pPr>
            <a:endParaRPr lang="sk-SK" sz="2400" dirty="0"/>
          </a:p>
          <a:p>
            <a:pPr marL="137160" indent="0">
              <a:buNone/>
            </a:pPr>
            <a:r>
              <a:rPr lang="sk-SK" sz="2400" dirty="0" smtClean="0"/>
              <a:t>                            proud flesh</a:t>
            </a:r>
            <a:endParaRPr lang="en-GB" sz="2400" dirty="0"/>
          </a:p>
        </p:txBody>
      </p:sp>
      <p:pic>
        <p:nvPicPr>
          <p:cNvPr id="6146" name="Picture 2" descr="C:\Users\Kubenstein\Desktop\220px-Finger_with_granulation_tiss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 y="2971800"/>
            <a:ext cx="2794000" cy="37211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602194"/>
            <a:ext cx="20193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9829800" y="2005413"/>
            <a:ext cx="62716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143382" y="2073423"/>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1219200" y="2438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267200" y="3886200"/>
            <a:ext cx="2667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9191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sk-SK" u="sng" dirty="0" smtClean="0">
                <a:solidFill>
                  <a:schemeClr val="bg1"/>
                </a:solidFill>
              </a:rPr>
              <a:t>Tertiary healing</a:t>
            </a:r>
            <a:endParaRPr lang="en-GB" u="sng" dirty="0">
              <a:solidFill>
                <a:schemeClr val="bg1"/>
              </a:solidFill>
            </a:endParaRPr>
          </a:p>
        </p:txBody>
      </p:sp>
      <p:sp>
        <p:nvSpPr>
          <p:cNvPr id="3" name="Content Placeholder 2"/>
          <p:cNvSpPr>
            <a:spLocks noGrp="1"/>
          </p:cNvSpPr>
          <p:nvPr>
            <p:ph idx="1"/>
          </p:nvPr>
        </p:nvSpPr>
        <p:spPr>
          <a:xfrm>
            <a:off x="3561" y="762000"/>
            <a:ext cx="9140439" cy="5547360"/>
          </a:xfrm>
        </p:spPr>
        <p:txBody>
          <a:bodyPr>
            <a:normAutofit/>
          </a:bodyPr>
          <a:lstStyle/>
          <a:p>
            <a:pPr marL="137160" indent="0">
              <a:buNone/>
            </a:pPr>
            <a:r>
              <a:rPr lang="sk-SK" sz="2400" dirty="0" smtClean="0">
                <a:solidFill>
                  <a:schemeClr val="bg1"/>
                </a:solidFill>
              </a:rPr>
              <a:t>(Delayed primary closure/secondary closure)</a:t>
            </a:r>
          </a:p>
          <a:p>
            <a:pPr marL="137160" indent="0">
              <a:buNone/>
            </a:pPr>
            <a:r>
              <a:rPr lang="sk-SK" sz="2400" dirty="0" smtClean="0">
                <a:solidFill>
                  <a:schemeClr val="bg1"/>
                </a:solidFill>
              </a:rPr>
              <a:t>1.Initially the wound is cleaned, debrided and observed for 4-5 days, before closure. </a:t>
            </a:r>
          </a:p>
          <a:p>
            <a:pPr marL="137160" indent="0">
              <a:buNone/>
            </a:pPr>
            <a:r>
              <a:rPr lang="sk-SK" sz="2400" dirty="0" smtClean="0">
                <a:solidFill>
                  <a:schemeClr val="bg1"/>
                </a:solidFill>
              </a:rPr>
              <a:t>2. Wound remains unclosed on purpose.</a:t>
            </a:r>
          </a:p>
          <a:p>
            <a:pPr marL="137160" indent="0">
              <a:buNone/>
            </a:pPr>
            <a:r>
              <a:rPr lang="sk-SK" sz="2400" dirty="0" smtClean="0">
                <a:solidFill>
                  <a:schemeClr val="bg1"/>
                </a:solidFill>
              </a:rPr>
              <a:t>3. Basically its secondary tissue healing, followed by suture.</a:t>
            </a:r>
            <a:endParaRPr lang="en-GB" sz="2400" dirty="0">
              <a:solidFill>
                <a:schemeClr val="bg1"/>
              </a:solidFill>
            </a:endParaRPr>
          </a:p>
        </p:txBody>
      </p:sp>
      <p:pic>
        <p:nvPicPr>
          <p:cNvPr id="7170" name="Picture 2" descr="C:\Users\Kubenstein\Desktop\_4a88b4c5_140c98ff4b1__8000_0000696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 y="3748399"/>
            <a:ext cx="6667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727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u="sng" dirty="0" smtClean="0">
                <a:solidFill>
                  <a:schemeClr val="bg1"/>
                </a:solidFill>
              </a:rPr>
              <a:t>Complications of wound healing</a:t>
            </a:r>
            <a:endParaRPr lang="en-GB" u="sng" dirty="0">
              <a:solidFill>
                <a:schemeClr val="bg1"/>
              </a:solidFill>
            </a:endParaRPr>
          </a:p>
        </p:txBody>
      </p:sp>
      <p:sp>
        <p:nvSpPr>
          <p:cNvPr id="3" name="Content Placeholder 2"/>
          <p:cNvSpPr>
            <a:spLocks noGrp="1"/>
          </p:cNvSpPr>
          <p:nvPr>
            <p:ph idx="1"/>
          </p:nvPr>
        </p:nvSpPr>
        <p:spPr>
          <a:xfrm>
            <a:off x="76200" y="1219200"/>
            <a:ext cx="8991600" cy="5486400"/>
          </a:xfrm>
        </p:spPr>
        <p:txBody>
          <a:bodyPr>
            <a:normAutofit fontScale="77500" lnSpcReduction="20000"/>
          </a:bodyPr>
          <a:lstStyle/>
          <a:p>
            <a:pPr marL="137160" indent="0">
              <a:buNone/>
            </a:pPr>
            <a:r>
              <a:rPr lang="en-GB" dirty="0" smtClean="0"/>
              <a:t>De</a:t>
            </a:r>
            <a:r>
              <a:rPr lang="sk-SK" dirty="0" smtClean="0"/>
              <a:t>f</a:t>
            </a:r>
            <a:r>
              <a:rPr lang="en-GB" dirty="0" err="1" smtClean="0"/>
              <a:t>ficient</a:t>
            </a:r>
            <a:r>
              <a:rPr lang="en-GB" dirty="0" smtClean="0"/>
              <a:t> </a:t>
            </a:r>
            <a:r>
              <a:rPr lang="en-GB" dirty="0"/>
              <a:t>scar formation: Results in wound dehiscence or rupture of the wound due to inadequate formation of granulation tissue</a:t>
            </a:r>
            <a:r>
              <a:rPr lang="en-GB" dirty="0" smtClean="0"/>
              <a:t>.</a:t>
            </a:r>
            <a:endParaRPr lang="sk-SK" dirty="0" smtClean="0"/>
          </a:p>
          <a:p>
            <a:pPr marL="137160" indent="0">
              <a:buNone/>
            </a:pPr>
            <a:endParaRPr lang="en-GB" dirty="0"/>
          </a:p>
          <a:p>
            <a:pPr marL="137160" indent="0">
              <a:buNone/>
            </a:pPr>
            <a:r>
              <a:rPr lang="en-GB" dirty="0"/>
              <a:t>Excessive scar formation: Hypertrophic scar, keloid, </a:t>
            </a:r>
            <a:r>
              <a:rPr lang="en-GB" dirty="0" err="1"/>
              <a:t>desmoid</a:t>
            </a:r>
            <a:r>
              <a:rPr lang="en-GB" dirty="0" smtClean="0"/>
              <a:t>.</a:t>
            </a:r>
            <a:endParaRPr lang="sk-SK" dirty="0" smtClean="0"/>
          </a:p>
          <a:p>
            <a:pPr marL="137160" indent="0">
              <a:buNone/>
            </a:pPr>
            <a:endParaRPr lang="en-GB" dirty="0"/>
          </a:p>
          <a:p>
            <a:pPr marL="137160" indent="0">
              <a:buNone/>
            </a:pPr>
            <a:r>
              <a:rPr lang="en-GB" dirty="0"/>
              <a:t>Exuberant granulation (proud flesh).</a:t>
            </a:r>
          </a:p>
          <a:p>
            <a:pPr marL="137160" indent="0">
              <a:buNone/>
            </a:pPr>
            <a:endParaRPr lang="sk-SK" dirty="0" smtClean="0"/>
          </a:p>
          <a:p>
            <a:pPr marL="137160" indent="0">
              <a:buNone/>
            </a:pPr>
            <a:r>
              <a:rPr lang="en-GB" dirty="0" smtClean="0"/>
              <a:t>De</a:t>
            </a:r>
            <a:r>
              <a:rPr lang="sk-SK" dirty="0" smtClean="0"/>
              <a:t>f</a:t>
            </a:r>
            <a:r>
              <a:rPr lang="en-GB" dirty="0" err="1" smtClean="0"/>
              <a:t>ficient</a:t>
            </a:r>
            <a:r>
              <a:rPr lang="en-GB" dirty="0" smtClean="0"/>
              <a:t> </a:t>
            </a:r>
            <a:r>
              <a:rPr lang="en-GB" dirty="0"/>
              <a:t>contraction (in skin grafts) or excessive contraction (in burns).</a:t>
            </a:r>
          </a:p>
          <a:p>
            <a:pPr marL="137160" indent="0">
              <a:buNone/>
            </a:pPr>
            <a:endParaRPr lang="sk-SK" dirty="0" smtClean="0"/>
          </a:p>
          <a:p>
            <a:pPr marL="137160" indent="0">
              <a:buNone/>
            </a:pPr>
            <a:r>
              <a:rPr lang="en-GB" dirty="0" smtClean="0"/>
              <a:t>Others</a:t>
            </a:r>
            <a:r>
              <a:rPr lang="en-GB" dirty="0"/>
              <a:t>: Dystrophic calcification, </a:t>
            </a:r>
            <a:r>
              <a:rPr lang="en-GB" dirty="0" err="1"/>
              <a:t>pigmentary</a:t>
            </a:r>
            <a:r>
              <a:rPr lang="en-GB" dirty="0"/>
              <a:t> changes, painful scars, incisional hernia</a:t>
            </a:r>
          </a:p>
          <a:p>
            <a:pPr marL="137160" indent="0">
              <a:buNone/>
            </a:pPr>
            <a:endParaRPr lang="sk-SK" dirty="0" smtClean="0"/>
          </a:p>
          <a:p>
            <a:pPr marL="137160" indent="0">
              <a:buNone/>
            </a:pPr>
            <a:r>
              <a:rPr lang="en-GB" dirty="0" err="1" smtClean="0"/>
              <a:t>Marjolin's</a:t>
            </a:r>
            <a:r>
              <a:rPr lang="en-GB" dirty="0" smtClean="0"/>
              <a:t> </a:t>
            </a:r>
            <a:r>
              <a:rPr lang="en-GB" dirty="0"/>
              <a:t>ulcer</a:t>
            </a:r>
          </a:p>
          <a:p>
            <a:pPr marL="137160" indent="0">
              <a:buNone/>
            </a:pPr>
            <a:endParaRPr lang="sk-SK" dirty="0" smtClean="0"/>
          </a:p>
          <a:p>
            <a:pPr marL="137160" indent="0">
              <a:buNone/>
            </a:pPr>
            <a:r>
              <a:rPr lang="en-GB" u="sng" dirty="0" smtClean="0"/>
              <a:t>Infection</a:t>
            </a:r>
            <a:endParaRPr lang="en-GB" u="sng" dirty="0"/>
          </a:p>
          <a:p>
            <a:pPr marL="137160" indent="0">
              <a:buNone/>
            </a:pPr>
            <a:endParaRPr lang="en-GB" dirty="0"/>
          </a:p>
        </p:txBody>
      </p:sp>
    </p:spTree>
    <p:extLst>
      <p:ext uri="{BB962C8B-B14F-4D97-AF65-F5344CB8AC3E}">
        <p14:creationId xmlns:p14="http://schemas.microsoft.com/office/powerpoint/2010/main" val="84424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Fluid balance/24 hours:</a:t>
            </a:r>
            <a:endParaRPr lang="en-GB" dirty="0"/>
          </a:p>
        </p:txBody>
      </p:sp>
      <p:sp>
        <p:nvSpPr>
          <p:cNvPr id="3" name="Content Placeholder 2"/>
          <p:cNvSpPr>
            <a:spLocks noGrp="1"/>
          </p:cNvSpPr>
          <p:nvPr>
            <p:ph idx="1"/>
          </p:nvPr>
        </p:nvSpPr>
        <p:spPr/>
        <p:txBody>
          <a:bodyPr/>
          <a:lstStyle/>
          <a:p>
            <a:pPr marL="609600" indent="-609600">
              <a:lnSpc>
                <a:spcPct val="90000"/>
              </a:lnSpc>
              <a:buFont typeface="Wingdings" pitchFamily="2" charset="2"/>
              <a:buAutoNum type="arabicPeriod"/>
            </a:pPr>
            <a:r>
              <a:rPr lang="cs-CZ" dirty="0" smtClean="0"/>
              <a:t>Intake:</a:t>
            </a:r>
            <a:endParaRPr lang="cs-CZ" dirty="0"/>
          </a:p>
          <a:p>
            <a:pPr marL="990600" lvl="1" indent="-533400">
              <a:lnSpc>
                <a:spcPct val="90000"/>
              </a:lnSpc>
            </a:pPr>
            <a:r>
              <a:rPr lang="cs-CZ" dirty="0" smtClean="0"/>
              <a:t>Fluids (water)– </a:t>
            </a:r>
            <a:r>
              <a:rPr lang="cs-CZ" dirty="0"/>
              <a:t>1500ml</a:t>
            </a:r>
          </a:p>
          <a:p>
            <a:pPr marL="990600" lvl="1" indent="-533400">
              <a:lnSpc>
                <a:spcPct val="90000"/>
              </a:lnSpc>
            </a:pPr>
            <a:r>
              <a:rPr lang="cs-CZ" dirty="0" smtClean="0"/>
              <a:t>Water in food– </a:t>
            </a:r>
            <a:r>
              <a:rPr lang="cs-CZ" dirty="0"/>
              <a:t>700ml</a:t>
            </a:r>
          </a:p>
          <a:p>
            <a:pPr marL="990600" lvl="1" indent="-533400">
              <a:lnSpc>
                <a:spcPct val="90000"/>
              </a:lnSpc>
            </a:pPr>
            <a:r>
              <a:rPr lang="cs-CZ" dirty="0" smtClean="0"/>
              <a:t>Endogenous (metabolic) water– </a:t>
            </a:r>
            <a:r>
              <a:rPr lang="cs-CZ" dirty="0"/>
              <a:t>300ml</a:t>
            </a:r>
          </a:p>
          <a:p>
            <a:pPr marL="609600" indent="-609600">
              <a:lnSpc>
                <a:spcPct val="90000"/>
              </a:lnSpc>
              <a:buFont typeface="Wingdings" pitchFamily="2" charset="2"/>
              <a:buAutoNum type="arabicPeriod"/>
            </a:pPr>
            <a:r>
              <a:rPr lang="cs-CZ" dirty="0" smtClean="0"/>
              <a:t>Excretion:</a:t>
            </a:r>
            <a:endParaRPr lang="cs-CZ" dirty="0"/>
          </a:p>
          <a:p>
            <a:pPr marL="990600" lvl="1" indent="-533400">
              <a:lnSpc>
                <a:spcPct val="90000"/>
              </a:lnSpc>
            </a:pPr>
            <a:r>
              <a:rPr lang="cs-CZ" dirty="0" smtClean="0"/>
              <a:t>Diuresis </a:t>
            </a:r>
            <a:r>
              <a:rPr lang="cs-CZ" dirty="0"/>
              <a:t>– 1500ml</a:t>
            </a:r>
          </a:p>
          <a:p>
            <a:pPr marL="990600" lvl="1" indent="-533400">
              <a:lnSpc>
                <a:spcPct val="90000"/>
              </a:lnSpc>
            </a:pPr>
            <a:r>
              <a:rPr lang="cs-CZ" dirty="0" smtClean="0"/>
              <a:t>Breath </a:t>
            </a:r>
            <a:r>
              <a:rPr lang="cs-CZ" dirty="0"/>
              <a:t>– 400ml</a:t>
            </a:r>
          </a:p>
          <a:p>
            <a:pPr marL="990600" lvl="1" indent="-533400">
              <a:lnSpc>
                <a:spcPct val="90000"/>
              </a:lnSpc>
            </a:pPr>
            <a:r>
              <a:rPr lang="cs-CZ" dirty="0" smtClean="0"/>
              <a:t>Sweat– </a:t>
            </a:r>
            <a:r>
              <a:rPr lang="cs-CZ" dirty="0"/>
              <a:t>200ml</a:t>
            </a:r>
          </a:p>
          <a:p>
            <a:pPr marL="990600" lvl="1" indent="-533400">
              <a:lnSpc>
                <a:spcPct val="90000"/>
              </a:lnSpc>
            </a:pPr>
            <a:r>
              <a:rPr lang="cs-CZ" dirty="0" smtClean="0"/>
              <a:t>Stool </a:t>
            </a:r>
            <a:r>
              <a:rPr lang="cs-CZ" dirty="0"/>
              <a:t>– 200ml</a:t>
            </a:r>
          </a:p>
          <a:p>
            <a:endParaRPr lang="en-GB" dirty="0"/>
          </a:p>
        </p:txBody>
      </p:sp>
    </p:spTree>
    <p:extLst>
      <p:ext uri="{BB962C8B-B14F-4D97-AF65-F5344CB8AC3E}">
        <p14:creationId xmlns:p14="http://schemas.microsoft.com/office/powerpoint/2010/main" val="361472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458200" cy="4709160"/>
          </a:xfrm>
        </p:spPr>
        <p:txBody>
          <a:bodyPr/>
          <a:lstStyle/>
          <a:p>
            <a:r>
              <a:rPr lang="sk-SK" dirty="0" smtClean="0"/>
              <a:t>                                              Marjolins ulcer </a:t>
            </a:r>
          </a:p>
          <a:p>
            <a:r>
              <a:rPr lang="sk-SK" dirty="0"/>
              <a:t> </a:t>
            </a:r>
            <a:r>
              <a:rPr lang="sk-SK" dirty="0" smtClean="0"/>
              <a:t>                                            (squamous carcinoma)</a:t>
            </a:r>
          </a:p>
          <a:p>
            <a:endParaRPr lang="sk-SK" dirty="0"/>
          </a:p>
          <a:p>
            <a:endParaRPr lang="sk-SK" dirty="0" smtClean="0"/>
          </a:p>
          <a:p>
            <a:endParaRPr lang="sk-SK" dirty="0"/>
          </a:p>
          <a:p>
            <a:pPr marL="137160" indent="0">
              <a:buNone/>
            </a:pPr>
            <a:r>
              <a:rPr lang="sk-SK" dirty="0" smtClean="0"/>
              <a:t>Dehiscent wound</a:t>
            </a:r>
            <a:endParaRPr lang="en-GB" dirty="0"/>
          </a:p>
        </p:txBody>
      </p:sp>
      <p:pic>
        <p:nvPicPr>
          <p:cNvPr id="8194" name="Picture 2" descr="C:\Users\Kubenstein\Desktop\1280px-Marjolin_ul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5" y="10682"/>
            <a:ext cx="5089525" cy="377666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ubenstein\Desktop\wound-dehiscence-in-a-dog-CEEKG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96" y="3224942"/>
            <a:ext cx="4395600" cy="360101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581400" y="43434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4701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137160" indent="0">
              <a:buNone/>
            </a:pPr>
            <a:r>
              <a:rPr lang="sk-SK" dirty="0" smtClean="0"/>
              <a:t>Keloid wound</a:t>
            </a:r>
          </a:p>
          <a:p>
            <a:pPr marL="137160" indent="0">
              <a:buNone/>
            </a:pPr>
            <a:endParaRPr lang="sk-SK" dirty="0"/>
          </a:p>
          <a:p>
            <a:pPr marL="137160" indent="0">
              <a:buNone/>
            </a:pPr>
            <a:endParaRPr lang="sk-SK" dirty="0" smtClean="0"/>
          </a:p>
          <a:p>
            <a:pPr marL="137160" indent="0">
              <a:buNone/>
            </a:pPr>
            <a:endParaRPr lang="en-GB" dirty="0"/>
          </a:p>
        </p:txBody>
      </p:sp>
      <p:pic>
        <p:nvPicPr>
          <p:cNvPr id="9218" name="Picture 2" descr="C:\Users\Kubenstein\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124200" y="16764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descr="C:\Users\Kubenstein\Desktop\How-to-Get-Rid-of-Keloid-Scars-Fast-at-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 y="3048000"/>
            <a:ext cx="5539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600200" y="21336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1734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sk-SK" dirty="0" smtClean="0"/>
              <a:t>                                      Skin contracture in burn </a:t>
            </a:r>
          </a:p>
          <a:p>
            <a:r>
              <a:rPr lang="sk-SK" dirty="0"/>
              <a:t> </a:t>
            </a:r>
            <a:r>
              <a:rPr lang="sk-SK" dirty="0" smtClean="0"/>
              <a:t>                                     victim – inability to flex </a:t>
            </a:r>
          </a:p>
          <a:p>
            <a:r>
              <a:rPr lang="sk-SK" dirty="0"/>
              <a:t> </a:t>
            </a:r>
            <a:r>
              <a:rPr lang="sk-SK" dirty="0" smtClean="0"/>
              <a:t>                                     cubital joint due to huge               </a:t>
            </a:r>
          </a:p>
          <a:p>
            <a:r>
              <a:rPr lang="sk-SK" dirty="0"/>
              <a:t> </a:t>
            </a:r>
            <a:r>
              <a:rPr lang="sk-SK" dirty="0" smtClean="0"/>
              <a:t>                                     scar</a:t>
            </a:r>
          </a:p>
        </p:txBody>
      </p:sp>
      <p:pic>
        <p:nvPicPr>
          <p:cNvPr id="10242" name="Picture 2" descr="C:\Users\Kubenstein\Desktop\burn_contra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 y="4985"/>
            <a:ext cx="428625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82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u="sng" dirty="0" smtClean="0">
                <a:solidFill>
                  <a:schemeClr val="bg1"/>
                </a:solidFill>
              </a:rPr>
              <a:t>NPWT</a:t>
            </a:r>
            <a:endParaRPr lang="en-GB" u="sng" dirty="0">
              <a:solidFill>
                <a:schemeClr val="bg1"/>
              </a:solidFill>
            </a:endParaRPr>
          </a:p>
        </p:txBody>
      </p:sp>
      <p:sp>
        <p:nvSpPr>
          <p:cNvPr id="3" name="Content Placeholder 2"/>
          <p:cNvSpPr>
            <a:spLocks noGrp="1"/>
          </p:cNvSpPr>
          <p:nvPr>
            <p:ph idx="1"/>
          </p:nvPr>
        </p:nvSpPr>
        <p:spPr>
          <a:xfrm>
            <a:off x="457200" y="1295400"/>
            <a:ext cx="8229600" cy="5562600"/>
          </a:xfrm>
        </p:spPr>
        <p:txBody>
          <a:bodyPr>
            <a:normAutofit/>
          </a:bodyPr>
          <a:lstStyle/>
          <a:p>
            <a:pPr marL="137160" indent="0">
              <a:buNone/>
            </a:pPr>
            <a:r>
              <a:rPr lang="sk-SK" dirty="0" smtClean="0">
                <a:solidFill>
                  <a:schemeClr val="bg1"/>
                </a:solidFill>
              </a:rPr>
              <a:t>N</a:t>
            </a:r>
            <a:r>
              <a:rPr lang="sk-SK" dirty="0" smtClean="0"/>
              <a:t>egative </a:t>
            </a:r>
            <a:r>
              <a:rPr lang="sk-SK" dirty="0" smtClean="0">
                <a:solidFill>
                  <a:schemeClr val="bg1"/>
                </a:solidFill>
              </a:rPr>
              <a:t>P</a:t>
            </a:r>
            <a:r>
              <a:rPr lang="sk-SK" dirty="0" smtClean="0"/>
              <a:t>ressure </a:t>
            </a:r>
            <a:r>
              <a:rPr lang="sk-SK" dirty="0" smtClean="0">
                <a:solidFill>
                  <a:schemeClr val="bg1"/>
                </a:solidFill>
              </a:rPr>
              <a:t>W</a:t>
            </a:r>
            <a:r>
              <a:rPr lang="sk-SK" dirty="0" smtClean="0"/>
              <a:t>ound </a:t>
            </a:r>
            <a:r>
              <a:rPr lang="sk-SK" dirty="0" smtClean="0">
                <a:solidFill>
                  <a:schemeClr val="bg1"/>
                </a:solidFill>
              </a:rPr>
              <a:t>T</a:t>
            </a:r>
            <a:r>
              <a:rPr lang="sk-SK" dirty="0" smtClean="0"/>
              <a:t>herapy – </a:t>
            </a:r>
            <a:r>
              <a:rPr lang="sk-SK" dirty="0" smtClean="0">
                <a:solidFill>
                  <a:schemeClr val="bg1"/>
                </a:solidFill>
              </a:rPr>
              <a:t>therapeutic technique using vacuum with dressing, allowing promotion of healing in acute, chronic or burn wounds</a:t>
            </a:r>
          </a:p>
          <a:p>
            <a:pPr marL="137160" indent="0">
              <a:buNone/>
            </a:pPr>
            <a:r>
              <a:rPr lang="en-GB" dirty="0" smtClean="0">
                <a:solidFill>
                  <a:schemeClr val="bg1"/>
                </a:solidFill>
              </a:rPr>
              <a:t>The </a:t>
            </a:r>
            <a:r>
              <a:rPr lang="en-GB" dirty="0">
                <a:solidFill>
                  <a:schemeClr val="bg1"/>
                </a:solidFill>
              </a:rPr>
              <a:t>use of this technique in wound management increased dramatically over the </a:t>
            </a:r>
            <a:r>
              <a:rPr lang="en-GB" u="sng" dirty="0">
                <a:solidFill>
                  <a:schemeClr val="bg1"/>
                </a:solidFill>
              </a:rPr>
              <a:t>1990s and </a:t>
            </a:r>
            <a:r>
              <a:rPr lang="en-GB" u="sng" dirty="0" smtClean="0">
                <a:solidFill>
                  <a:schemeClr val="bg1"/>
                </a:solidFill>
              </a:rPr>
              <a:t>2000s</a:t>
            </a:r>
            <a:r>
              <a:rPr lang="sk-SK" baseline="30000" dirty="0">
                <a:solidFill>
                  <a:schemeClr val="bg1"/>
                </a:solidFill>
              </a:rPr>
              <a:t> </a:t>
            </a:r>
            <a:r>
              <a:rPr lang="en-GB" dirty="0" smtClean="0">
                <a:solidFill>
                  <a:schemeClr val="bg1"/>
                </a:solidFill>
              </a:rPr>
              <a:t>and </a:t>
            </a:r>
            <a:r>
              <a:rPr lang="en-GB" dirty="0">
                <a:solidFill>
                  <a:schemeClr val="bg1"/>
                </a:solidFill>
              </a:rPr>
              <a:t>a large number of studies have been published examining NPWT</a:t>
            </a:r>
            <a:r>
              <a:rPr lang="en-GB" dirty="0" smtClean="0">
                <a:solidFill>
                  <a:schemeClr val="bg1"/>
                </a:solidFill>
              </a:rPr>
              <a:t>.</a:t>
            </a:r>
            <a:r>
              <a:rPr lang="en-GB" dirty="0">
                <a:solidFill>
                  <a:schemeClr val="bg1"/>
                </a:solidFill>
              </a:rPr>
              <a:t> NPWT appears to be useful for diabetic </a:t>
            </a:r>
            <a:r>
              <a:rPr lang="en-GB" dirty="0" smtClean="0">
                <a:solidFill>
                  <a:schemeClr val="bg1"/>
                </a:solidFill>
              </a:rPr>
              <a:t>ulcers</a:t>
            </a:r>
            <a:r>
              <a:rPr lang="en-GB" dirty="0">
                <a:solidFill>
                  <a:schemeClr val="bg1"/>
                </a:solidFill>
              </a:rPr>
              <a:t> and management of the open abdomen (</a:t>
            </a:r>
            <a:r>
              <a:rPr lang="en-GB" dirty="0" smtClean="0">
                <a:solidFill>
                  <a:schemeClr val="bg1"/>
                </a:solidFill>
              </a:rPr>
              <a:t>laparotomy)</a:t>
            </a:r>
            <a:r>
              <a:rPr lang="sk-SK" dirty="0" smtClean="0">
                <a:solidFill>
                  <a:schemeClr val="bg1"/>
                </a:solidFill>
              </a:rPr>
              <a:t>, and other, especially chronic and inflammated wounds.</a:t>
            </a:r>
          </a:p>
          <a:p>
            <a:pPr marL="137160" indent="0">
              <a:buNone/>
            </a:pPr>
            <a:endParaRPr lang="sk-SK" dirty="0" smtClean="0">
              <a:solidFill>
                <a:schemeClr val="bg1"/>
              </a:solidFill>
            </a:endParaRPr>
          </a:p>
          <a:p>
            <a:pPr marL="137160" indent="0">
              <a:buNone/>
            </a:pPr>
            <a:endParaRPr lang="en-GB" dirty="0"/>
          </a:p>
        </p:txBody>
      </p:sp>
    </p:spTree>
    <p:extLst>
      <p:ext uri="{BB962C8B-B14F-4D97-AF65-F5344CB8AC3E}">
        <p14:creationId xmlns:p14="http://schemas.microsoft.com/office/powerpoint/2010/main" val="30580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0" name="Picture 2" descr="C:\Users\Kubenstein\Desktop\atmos-s_042_npwt_box_868_537_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67701"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63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372600" cy="4709160"/>
          </a:xfrm>
        </p:spPr>
        <p:txBody>
          <a:bodyPr/>
          <a:lstStyle/>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a:p>
          <a:p>
            <a:pPr marL="137160" indent="0">
              <a:buNone/>
            </a:pPr>
            <a:r>
              <a:rPr lang="sk-SK" sz="2400" b="1" dirty="0" smtClean="0">
                <a:solidFill>
                  <a:schemeClr val="bg1"/>
                </a:solidFill>
              </a:rPr>
              <a:t>NPWT system -coverage of extensive musculo-cutaneous defect</a:t>
            </a:r>
            <a:endParaRPr lang="en-GB" sz="2400" b="1" dirty="0">
              <a:solidFill>
                <a:schemeClr val="bg1"/>
              </a:solidFill>
            </a:endParaRPr>
          </a:p>
        </p:txBody>
      </p:sp>
      <p:pic>
        <p:nvPicPr>
          <p:cNvPr id="3074" name="Picture 2" descr="C:\Users\Kubenstein\Desktop\Negative-Pressure-Wound-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010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56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C:\Users\Kubenstein\Desktop\Figure-1.-Mechanism-of-NPW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65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descr="C:\Users\Kubenstein\Desktop\dlo150017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95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endParaRPr lang="sk-SK" dirty="0" smtClean="0"/>
          </a:p>
          <a:p>
            <a:pPr marL="137160" indent="0">
              <a:buNone/>
            </a:pPr>
            <a:endParaRPr lang="sk-SK" dirty="0"/>
          </a:p>
          <a:p>
            <a:pPr marL="137160" indent="0">
              <a:buNone/>
            </a:pPr>
            <a:r>
              <a:rPr lang="sk-SK" dirty="0" smtClean="0"/>
              <a:t>Umbilical wound treated by NPWT </a:t>
            </a:r>
            <a:endParaRPr lang="sk-SK" dirty="0"/>
          </a:p>
        </p:txBody>
      </p:sp>
      <p:pic>
        <p:nvPicPr>
          <p:cNvPr id="14338" name="Picture 2" descr="C:\Users\Kubenstein\Desktop\WCA0716_NegativePressureW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343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78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descr="C:\Users\Kubenstein\Desktop\negative-pressure-wound-therapy-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82"/>
            <a:ext cx="9144000" cy="684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4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0" dirty="0" smtClean="0"/>
              <a:t>Internal environment</a:t>
            </a:r>
            <a:endParaRPr lang="en-GB" b="0" dirty="0"/>
          </a:p>
        </p:txBody>
      </p:sp>
      <p:sp>
        <p:nvSpPr>
          <p:cNvPr id="3" name="Content Placeholder 2"/>
          <p:cNvSpPr>
            <a:spLocks noGrp="1"/>
          </p:cNvSpPr>
          <p:nvPr>
            <p:ph idx="1"/>
          </p:nvPr>
        </p:nvSpPr>
        <p:spPr>
          <a:xfrm>
            <a:off x="0" y="1600200"/>
            <a:ext cx="9144000" cy="4709160"/>
          </a:xfrm>
        </p:spPr>
        <p:txBody>
          <a:bodyPr>
            <a:normAutofit/>
          </a:bodyPr>
          <a:lstStyle/>
          <a:p>
            <a:pPr marL="137160" indent="0">
              <a:buNone/>
            </a:pPr>
            <a:r>
              <a:rPr lang="sk-SK" dirty="0" smtClean="0"/>
              <a:t>There are many factors that need to be maintained within narrow limits. Some of the most important are:</a:t>
            </a:r>
          </a:p>
          <a:p>
            <a:r>
              <a:rPr lang="sk-SK" dirty="0" smtClean="0"/>
              <a:t>temperature  -  35,5      37 ° C </a:t>
            </a:r>
          </a:p>
          <a:p>
            <a:r>
              <a:rPr lang="sk-SK" dirty="0"/>
              <a:t>w</a:t>
            </a:r>
            <a:r>
              <a:rPr lang="sk-SK" dirty="0" smtClean="0"/>
              <a:t>ater and electrolyte concentration – Na+,K+,Cl-</a:t>
            </a:r>
          </a:p>
          <a:p>
            <a:r>
              <a:rPr lang="sk-SK" dirty="0" smtClean="0"/>
              <a:t>p</a:t>
            </a:r>
            <a:r>
              <a:rPr lang="sk-SK" dirty="0"/>
              <a:t>H</a:t>
            </a:r>
            <a:r>
              <a:rPr lang="sk-SK" dirty="0" smtClean="0"/>
              <a:t> of body fluids – pH 7,36         7,44</a:t>
            </a:r>
          </a:p>
          <a:p>
            <a:r>
              <a:rPr lang="sk-SK" dirty="0"/>
              <a:t>b</a:t>
            </a:r>
            <a:r>
              <a:rPr lang="sk-SK" dirty="0" smtClean="0"/>
              <a:t>lood glucose level   -   3,9        7,2  (ideally 5,5)</a:t>
            </a:r>
          </a:p>
          <a:p>
            <a:r>
              <a:rPr lang="sk-SK" dirty="0"/>
              <a:t>b</a:t>
            </a:r>
            <a:r>
              <a:rPr lang="sk-SK" dirty="0" smtClean="0"/>
              <a:t>lood pressure  -  120/80           129/89</a:t>
            </a:r>
          </a:p>
          <a:p>
            <a:r>
              <a:rPr lang="sk-SK" dirty="0"/>
              <a:t>b</a:t>
            </a:r>
            <a:r>
              <a:rPr lang="sk-SK" dirty="0" smtClean="0"/>
              <a:t>lood and tissue oxygen and carbon dioxide levels</a:t>
            </a:r>
          </a:p>
          <a:p>
            <a:pPr marL="137160" indent="0">
              <a:buNone/>
            </a:pPr>
            <a:r>
              <a:rPr lang="sk-SK" dirty="0" smtClean="0"/>
              <a:t>sat. 95-100 % O2, paCO higher less than 75 mmHg</a:t>
            </a:r>
            <a:endParaRPr lang="en-GB" dirty="0"/>
          </a:p>
        </p:txBody>
      </p:sp>
      <p:sp>
        <p:nvSpPr>
          <p:cNvPr id="4" name="Left-Right Arrow 3"/>
          <p:cNvSpPr/>
          <p:nvPr/>
        </p:nvSpPr>
        <p:spPr>
          <a:xfrm>
            <a:off x="5105400" y="3697838"/>
            <a:ext cx="685800" cy="2428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Left-Right Arrow 4"/>
          <p:cNvSpPr/>
          <p:nvPr/>
        </p:nvSpPr>
        <p:spPr>
          <a:xfrm>
            <a:off x="3420454" y="269513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Right Arrow 5"/>
          <p:cNvSpPr/>
          <p:nvPr/>
        </p:nvSpPr>
        <p:spPr>
          <a:xfrm>
            <a:off x="4819650" y="4233727"/>
            <a:ext cx="571500" cy="2435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Right Arrow 6"/>
          <p:cNvSpPr/>
          <p:nvPr/>
        </p:nvSpPr>
        <p:spPr>
          <a:xfrm>
            <a:off x="4819650" y="4724400"/>
            <a:ext cx="62865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271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u="sng" dirty="0" smtClean="0">
                <a:solidFill>
                  <a:schemeClr val="bg1"/>
                </a:solidFill>
              </a:rPr>
              <a:t>Contraindications</a:t>
            </a:r>
            <a:endParaRPr lang="en-GB" u="sng" dirty="0">
              <a:solidFill>
                <a:schemeClr val="bg1"/>
              </a:solidFill>
            </a:endParaRPr>
          </a:p>
        </p:txBody>
      </p:sp>
      <p:sp>
        <p:nvSpPr>
          <p:cNvPr id="3" name="Content Placeholder 2"/>
          <p:cNvSpPr>
            <a:spLocks noGrp="1"/>
          </p:cNvSpPr>
          <p:nvPr>
            <p:ph idx="1"/>
          </p:nvPr>
        </p:nvSpPr>
        <p:spPr/>
        <p:txBody>
          <a:bodyPr/>
          <a:lstStyle/>
          <a:p>
            <a:pPr marL="137160" indent="0">
              <a:buNone/>
            </a:pPr>
            <a:r>
              <a:rPr lang="en-GB" dirty="0">
                <a:solidFill>
                  <a:schemeClr val="bg1"/>
                </a:solidFill>
              </a:rPr>
              <a:t>Malignancy in the wound</a:t>
            </a:r>
          </a:p>
          <a:p>
            <a:pPr marL="137160" indent="0">
              <a:buNone/>
            </a:pPr>
            <a:r>
              <a:rPr lang="en-GB" dirty="0">
                <a:solidFill>
                  <a:schemeClr val="bg1"/>
                </a:solidFill>
              </a:rPr>
              <a:t>Untreated osteomyelitis</a:t>
            </a:r>
          </a:p>
          <a:p>
            <a:pPr marL="137160" indent="0">
              <a:buNone/>
            </a:pPr>
            <a:r>
              <a:rPr lang="en-GB" dirty="0">
                <a:solidFill>
                  <a:schemeClr val="bg1"/>
                </a:solidFill>
              </a:rPr>
              <a:t>Non enteric and unexplored fistulas</a:t>
            </a:r>
          </a:p>
          <a:p>
            <a:pPr marL="137160" indent="0">
              <a:buNone/>
            </a:pPr>
            <a:r>
              <a:rPr lang="en-GB" dirty="0">
                <a:solidFill>
                  <a:schemeClr val="bg1"/>
                </a:solidFill>
              </a:rPr>
              <a:t>Necrotic tissue with </a:t>
            </a:r>
            <a:r>
              <a:rPr lang="en-GB" dirty="0" err="1">
                <a:solidFill>
                  <a:schemeClr val="bg1"/>
                </a:solidFill>
              </a:rPr>
              <a:t>eschar</a:t>
            </a:r>
            <a:r>
              <a:rPr lang="en-GB" dirty="0">
                <a:solidFill>
                  <a:schemeClr val="bg1"/>
                </a:solidFill>
              </a:rPr>
              <a:t> present</a:t>
            </a:r>
          </a:p>
          <a:p>
            <a:pPr marL="137160" indent="0">
              <a:buNone/>
            </a:pPr>
            <a:r>
              <a:rPr lang="en-GB" dirty="0">
                <a:solidFill>
                  <a:schemeClr val="bg1"/>
                </a:solidFill>
              </a:rPr>
              <a:t>Exposed blood vessels, anastomotic sites, organs and nerves in the </a:t>
            </a:r>
            <a:r>
              <a:rPr lang="en-GB" dirty="0" err="1">
                <a:solidFill>
                  <a:schemeClr val="bg1"/>
                </a:solidFill>
              </a:rPr>
              <a:t>periwound</a:t>
            </a:r>
            <a:r>
              <a:rPr lang="en-GB" dirty="0">
                <a:solidFill>
                  <a:schemeClr val="bg1"/>
                </a:solidFill>
              </a:rPr>
              <a:t> area (must avoid direct foam contact with these structures</a:t>
            </a:r>
          </a:p>
          <a:p>
            <a:pPr marL="137160" indent="0">
              <a:buNone/>
            </a:pPr>
            <a:endParaRPr lang="en-GB" dirty="0"/>
          </a:p>
        </p:txBody>
      </p:sp>
    </p:spTree>
    <p:extLst>
      <p:ext uri="{BB962C8B-B14F-4D97-AF65-F5344CB8AC3E}">
        <p14:creationId xmlns:p14="http://schemas.microsoft.com/office/powerpoint/2010/main" val="31164828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QUESTIONS? </a:t>
            </a:r>
            <a:endParaRPr lang="en-GB" dirty="0"/>
          </a:p>
        </p:txBody>
      </p:sp>
      <p:sp>
        <p:nvSpPr>
          <p:cNvPr id="3" name="Content Placeholder 2"/>
          <p:cNvSpPr>
            <a:spLocks noGrp="1"/>
          </p:cNvSpPr>
          <p:nvPr>
            <p:ph idx="1"/>
          </p:nvPr>
        </p:nvSpPr>
        <p:spPr/>
        <p:txBody>
          <a:bodyPr/>
          <a:lstStyle/>
          <a:p>
            <a:pPr marL="137160" indent="0">
              <a:buNone/>
            </a:pP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7244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400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448800" cy="1524000"/>
          </a:xfrm>
        </p:spPr>
        <p:txBody>
          <a:bodyPr>
            <a:normAutofit/>
          </a:bodyPr>
          <a:lstStyle/>
          <a:p>
            <a:r>
              <a:rPr lang="sk-SK" sz="3200" dirty="0" smtClean="0"/>
              <a:t>Thank you for your attention,and have a nice day </a:t>
            </a:r>
            <a:r>
              <a:rPr lang="sk-SK" sz="3200" dirty="0" smtClean="0">
                <a:sym typeface="Wingdings" pitchFamily="2" charset="2"/>
              </a:rPr>
              <a:t></a:t>
            </a:r>
            <a:endParaRPr lang="en-GB" sz="3200" dirty="0"/>
          </a:p>
        </p:txBody>
      </p:sp>
      <p:sp>
        <p:nvSpPr>
          <p:cNvPr id="3" name="Content Placeholder 2"/>
          <p:cNvSpPr>
            <a:spLocks noGrp="1"/>
          </p:cNvSpPr>
          <p:nvPr>
            <p:ph idx="1"/>
          </p:nvPr>
        </p:nvSpPr>
        <p:spPr/>
        <p:txBody>
          <a:bodyPr/>
          <a:lstStyle/>
          <a:p>
            <a:pPr marL="137160" indent="0">
              <a:buNone/>
            </a:pPr>
            <a:endParaRPr lang="en-GB" dirty="0"/>
          </a:p>
        </p:txBody>
      </p:sp>
      <p:pic>
        <p:nvPicPr>
          <p:cNvPr id="15362" name="Picture 2" descr="C:\Users\Kubenstein\Desktop\s135397403392331572_p130_i22_w64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47801"/>
            <a:ext cx="9124950" cy="54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3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sk-SK" dirty="0" smtClean="0"/>
              <a:t>Basic concept</a:t>
            </a:r>
            <a:endParaRPr lang="en-GB" dirty="0"/>
          </a:p>
        </p:txBody>
      </p:sp>
      <p:sp>
        <p:nvSpPr>
          <p:cNvPr id="3" name="Content Placeholder 2"/>
          <p:cNvSpPr>
            <a:spLocks noGrp="1"/>
          </p:cNvSpPr>
          <p:nvPr>
            <p:ph idx="1"/>
          </p:nvPr>
        </p:nvSpPr>
        <p:spPr>
          <a:xfrm>
            <a:off x="76200" y="609600"/>
            <a:ext cx="8915400" cy="6248400"/>
          </a:xfrm>
        </p:spPr>
        <p:txBody>
          <a:bodyPr/>
          <a:lstStyle/>
          <a:p>
            <a:pPr marL="137160" indent="0">
              <a:buNone/>
            </a:pPr>
            <a:r>
              <a:rPr lang="sk-SK" dirty="0" smtClean="0"/>
              <a:t>Majority of regulation processes work on „negative feedback“  system.</a:t>
            </a:r>
          </a:p>
          <a:p>
            <a:pPr marL="137160" indent="0">
              <a:buNone/>
            </a:pPr>
            <a:endParaRPr lang="sk-SK" dirty="0"/>
          </a:p>
          <a:p>
            <a:pPr marL="137160" indent="0">
              <a:buNone/>
            </a:pPr>
            <a:r>
              <a:rPr lang="sk-SK" dirty="0" smtClean="0"/>
              <a:t>e.g.  </a:t>
            </a:r>
            <a:r>
              <a:rPr lang="sk-SK" dirty="0"/>
              <a:t>b</a:t>
            </a:r>
            <a:r>
              <a:rPr lang="sk-SK" dirty="0" smtClean="0"/>
              <a:t>ody temperature should range from 35-37°C</a:t>
            </a:r>
          </a:p>
          <a:p>
            <a:pPr marL="137160" indent="0">
              <a:buNone/>
            </a:pPr>
            <a:endParaRPr lang="sk-SK" dirty="0"/>
          </a:p>
          <a:p>
            <a:pPr marL="137160" indent="0">
              <a:buNone/>
            </a:pPr>
            <a:endParaRPr lang="en-GB" dirty="0"/>
          </a:p>
        </p:txBody>
      </p:sp>
      <p:pic>
        <p:nvPicPr>
          <p:cNvPr id="5" name="Picture 2" descr="C:\Users\Kubenstein\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477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96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34" name="Shape 234"/>
          <p:cNvSpPr txBox="1"/>
          <p:nvPr/>
        </p:nvSpPr>
        <p:spPr>
          <a:xfrm>
            <a:off x="457200" y="304800"/>
            <a:ext cx="8026400" cy="581024"/>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FC0128"/>
              </a:buClr>
              <a:buSzPct val="25000"/>
              <a:buFont typeface="Times New Roman"/>
              <a:buNone/>
            </a:pPr>
            <a:endParaRPr lang="en-US" sz="3200" b="0" i="0" u="none" strike="noStrike" cap="none" dirty="0">
              <a:solidFill>
                <a:srgbClr val="000000"/>
              </a:solidFill>
              <a:latin typeface="Times New Roman"/>
              <a:ea typeface="Times New Roman"/>
              <a:cs typeface="Times New Roman"/>
              <a:sym typeface="Times New Roman"/>
            </a:endParaRPr>
          </a:p>
        </p:txBody>
      </p:sp>
      <p:sp>
        <p:nvSpPr>
          <p:cNvPr id="235" name="Shape 235"/>
          <p:cNvSpPr txBox="1"/>
          <p:nvPr/>
        </p:nvSpPr>
        <p:spPr>
          <a:xfrm>
            <a:off x="153986" y="6126162"/>
            <a:ext cx="3467099" cy="581024"/>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FC0128"/>
              </a:buClr>
              <a:buSzPct val="25000"/>
              <a:buFont typeface="Times New Roman"/>
              <a:buNone/>
            </a:pPr>
            <a:endParaRPr lang="en-US" sz="3200" b="0" i="0" u="none" strike="noStrike" cap="none" dirty="0">
              <a:solidFill>
                <a:srgbClr val="FC0128"/>
              </a:solidFill>
              <a:latin typeface="Times New Roman"/>
              <a:ea typeface="Times New Roman"/>
              <a:cs typeface="Times New Roman"/>
              <a:sym typeface="Times New Roman"/>
            </a:endParaRPr>
          </a:p>
        </p:txBody>
      </p:sp>
      <p:pic>
        <p:nvPicPr>
          <p:cNvPr id="15" name="Picture 2" descr="C:\Users\Kubenstein\Desktop\Homeosta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077200" cy="603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42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762</TotalTime>
  <Words>2383</Words>
  <Application>Microsoft Office PowerPoint</Application>
  <PresentationFormat>Předvádění na obrazovce (4:3)</PresentationFormat>
  <Paragraphs>348</Paragraphs>
  <Slides>72</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72</vt:i4>
      </vt:variant>
    </vt:vector>
  </HeadingPairs>
  <TitlesOfParts>
    <vt:vector size="81" baseType="lpstr">
      <vt:lpstr>Aharoni</vt:lpstr>
      <vt:lpstr>Book Antiqua</vt:lpstr>
      <vt:lpstr>Calibri</vt:lpstr>
      <vt:lpstr>Lucida Sans</vt:lpstr>
      <vt:lpstr>Times New Roman</vt:lpstr>
      <vt:lpstr>Wingdings</vt:lpstr>
      <vt:lpstr>Wingdings 2</vt:lpstr>
      <vt:lpstr>Wingdings 3</vt:lpstr>
      <vt:lpstr>Apex</vt:lpstr>
      <vt:lpstr>Internal environment, care in ICU, wound healing</vt:lpstr>
      <vt:lpstr>Internal environment-homeostasis</vt:lpstr>
      <vt:lpstr>Internal environment</vt:lpstr>
      <vt:lpstr>Prezentace aplikace PowerPoint</vt:lpstr>
      <vt:lpstr>Body fluids</vt:lpstr>
      <vt:lpstr>Fluid balance/24 hours:</vt:lpstr>
      <vt:lpstr>Internal environment</vt:lpstr>
      <vt:lpstr>Basic concept</vt:lpstr>
      <vt:lpstr>Prezentace aplikace PowerPoint</vt:lpstr>
      <vt:lpstr>Prezentace aplikace PowerPoint</vt:lpstr>
      <vt:lpstr>Another example?</vt:lpstr>
      <vt:lpstr>        Is there any „possitive feedback“ system?</vt:lpstr>
      <vt:lpstr>Prezentace aplikace PowerPoint</vt:lpstr>
      <vt:lpstr>Thank you for your attention </vt:lpstr>
      <vt:lpstr>BREAK </vt:lpstr>
      <vt:lpstr>ICU </vt:lpstr>
      <vt:lpstr>Care in ICU</vt:lpstr>
      <vt:lpstr>ICU equipment</vt:lpstr>
      <vt:lpstr>Prezentace aplikace PowerPoint</vt:lpstr>
      <vt:lpstr>ICU design</vt:lpstr>
      <vt:lpstr>Example</vt:lpstr>
      <vt:lpstr>Size of the ICU</vt:lpstr>
      <vt:lpstr>Classification of ICU care units</vt:lpstr>
      <vt:lpstr>Prezentace aplikace PowerPoint</vt:lpstr>
      <vt:lpstr>Types of ICU units</vt:lpstr>
      <vt:lpstr>Care in ICU</vt:lpstr>
      <vt:lpstr>Prezentace aplikace PowerPoint</vt:lpstr>
      <vt:lpstr>Prezentace aplikace PowerPoint</vt:lpstr>
      <vt:lpstr>Daily progress note</vt:lpstr>
      <vt:lpstr>Role of physiotherapy in ICU</vt:lpstr>
      <vt:lpstr>Respiratory physiotherapy</vt:lpstr>
      <vt:lpstr>Repiratory physiotherapy</vt:lpstr>
      <vt:lpstr>Prezentace aplikace PowerPoint</vt:lpstr>
      <vt:lpstr>Prezentace aplikace PowerPoint</vt:lpstr>
      <vt:lpstr>Prezentace aplikace PowerPoint</vt:lpstr>
      <vt:lpstr>Rehabilitation in ICU</vt:lpstr>
      <vt:lpstr>Prophylaxis or pressure ulcers </vt:lpstr>
      <vt:lpstr>Pressure ulcers</vt:lpstr>
      <vt:lpstr>Pressure ulcers, decubitus ulcer, bed sore</vt:lpstr>
      <vt:lpstr>Prezentace aplikace PowerPoint</vt:lpstr>
      <vt:lpstr>Prezentace aplikace PowerPoint</vt:lpstr>
      <vt:lpstr>ICU rehabilitation</vt:lpstr>
      <vt:lpstr>Short brake....really, a short one</vt:lpstr>
      <vt:lpstr>WOUND HEALING</vt:lpstr>
      <vt:lpstr>Wound types and classification</vt:lpstr>
      <vt:lpstr>Prezentace aplikace PowerPoint</vt:lpstr>
      <vt:lpstr>Wound types</vt:lpstr>
      <vt:lpstr>Wound healing</vt:lpstr>
      <vt:lpstr>Prezentace aplikace PowerPoint</vt:lpstr>
      <vt:lpstr>Prezentace aplikace PowerPoint</vt:lpstr>
      <vt:lpstr>Prezentace aplikace PowerPoint</vt:lpstr>
      <vt:lpstr>Secondary wound healing</vt:lpstr>
      <vt:lpstr>Prezentace aplikace PowerPoint</vt:lpstr>
      <vt:lpstr>Prezentace aplikace PowerPoint</vt:lpstr>
      <vt:lpstr>Prezentace aplikace PowerPoint</vt:lpstr>
      <vt:lpstr>Prezentace aplikace PowerPoint</vt:lpstr>
      <vt:lpstr>Prezentace aplikace PowerPoint</vt:lpstr>
      <vt:lpstr>Tertiary healing</vt:lpstr>
      <vt:lpstr>Complications of wound healing</vt:lpstr>
      <vt:lpstr>Prezentace aplikace PowerPoint</vt:lpstr>
      <vt:lpstr>Prezentace aplikace PowerPoint</vt:lpstr>
      <vt:lpstr>Prezentace aplikace PowerPoint</vt:lpstr>
      <vt:lpstr>NPWT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Contraindications</vt:lpstr>
      <vt:lpstr>QUESTIONS? </vt:lpstr>
      <vt:lpstr>Thank you for your attention,and have a nice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environment, care in ICU, wound healing</dc:title>
  <dc:creator>Kubenstein</dc:creator>
  <cp:lastModifiedBy>Ira Daniel</cp:lastModifiedBy>
  <cp:revision>67</cp:revision>
  <dcterms:created xsi:type="dcterms:W3CDTF">2006-08-16T00:00:00Z</dcterms:created>
  <dcterms:modified xsi:type="dcterms:W3CDTF">2020-11-30T09:18:03Z</dcterms:modified>
</cp:coreProperties>
</file>