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329" r:id="rId4"/>
    <p:sldId id="323" r:id="rId5"/>
    <p:sldId id="322" r:id="rId6"/>
    <p:sldId id="332" r:id="rId7"/>
    <p:sldId id="321" r:id="rId8"/>
    <p:sldId id="331" r:id="rId9"/>
    <p:sldId id="330" r:id="rId10"/>
    <p:sldId id="266" r:id="rId11"/>
    <p:sldId id="270" r:id="rId12"/>
    <p:sldId id="271" r:id="rId13"/>
    <p:sldId id="277" r:id="rId14"/>
    <p:sldId id="287" r:id="rId15"/>
    <p:sldId id="288" r:id="rId16"/>
    <p:sldId id="276" r:id="rId17"/>
    <p:sldId id="282" r:id="rId18"/>
    <p:sldId id="283" r:id="rId19"/>
    <p:sldId id="285" r:id="rId20"/>
    <p:sldId id="286" r:id="rId21"/>
    <p:sldId id="297" r:id="rId22"/>
    <p:sldId id="298" r:id="rId23"/>
    <p:sldId id="320" r:id="rId24"/>
    <p:sldId id="284" r:id="rId25"/>
    <p:sldId id="290" r:id="rId26"/>
    <p:sldId id="291" r:id="rId27"/>
    <p:sldId id="292" r:id="rId28"/>
    <p:sldId id="293" r:id="rId29"/>
    <p:sldId id="294" r:id="rId30"/>
    <p:sldId id="295" r:id="rId31"/>
    <p:sldId id="319" r:id="rId32"/>
    <p:sldId id="257" r:id="rId33"/>
    <p:sldId id="259" r:id="rId34"/>
    <p:sldId id="260" r:id="rId35"/>
    <p:sldId id="264" r:id="rId36"/>
    <p:sldId id="333" r:id="rId37"/>
    <p:sldId id="325" r:id="rId38"/>
    <p:sldId id="326" r:id="rId39"/>
    <p:sldId id="327" r:id="rId40"/>
    <p:sldId id="310" r:id="rId41"/>
    <p:sldId id="272" r:id="rId42"/>
    <p:sldId id="301" r:id="rId43"/>
    <p:sldId id="278" r:id="rId44"/>
    <p:sldId id="299" r:id="rId45"/>
    <p:sldId id="300" r:id="rId46"/>
    <p:sldId id="317" r:id="rId47"/>
    <p:sldId id="302" r:id="rId48"/>
    <p:sldId id="303" r:id="rId49"/>
    <p:sldId id="304" r:id="rId50"/>
    <p:sldId id="305" r:id="rId51"/>
    <p:sldId id="306" r:id="rId52"/>
    <p:sldId id="318" r:id="rId53"/>
    <p:sldId id="269" r:id="rId54"/>
    <p:sldId id="273" r:id="rId55"/>
    <p:sldId id="315" r:id="rId56"/>
    <p:sldId id="314" r:id="rId57"/>
    <p:sldId id="313" r:id="rId58"/>
    <p:sldId id="324" r:id="rId59"/>
    <p:sldId id="274" r:id="rId60"/>
    <p:sldId id="280" r:id="rId61"/>
    <p:sldId id="307" r:id="rId62"/>
    <p:sldId id="308" r:id="rId63"/>
    <p:sldId id="268" r:id="rId64"/>
    <p:sldId id="311" r:id="rId65"/>
    <p:sldId id="312" r:id="rId66"/>
    <p:sldId id="328" r:id="rId67"/>
    <p:sldId id="275" r:id="rId68"/>
    <p:sldId id="281" r:id="rId69"/>
    <p:sldId id="309" r:id="rId70"/>
    <p:sldId id="316" r:id="rId71"/>
    <p:sldId id="262" r:id="rId72"/>
    <p:sldId id="263" r:id="rId7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4F72B60D-5998-4967-8EBC-05AFE96B9D33}">
          <p14:sldIdLst>
            <p14:sldId id="256"/>
            <p14:sldId id="258"/>
            <p14:sldId id="329"/>
            <p14:sldId id="323"/>
            <p14:sldId id="322"/>
            <p14:sldId id="332"/>
            <p14:sldId id="321"/>
            <p14:sldId id="331"/>
            <p14:sldId id="330"/>
            <p14:sldId id="266"/>
            <p14:sldId id="270"/>
            <p14:sldId id="271"/>
            <p14:sldId id="277"/>
            <p14:sldId id="287"/>
            <p14:sldId id="288"/>
            <p14:sldId id="276"/>
            <p14:sldId id="282"/>
            <p14:sldId id="283"/>
            <p14:sldId id="285"/>
            <p14:sldId id="286"/>
            <p14:sldId id="297"/>
            <p14:sldId id="298"/>
            <p14:sldId id="320"/>
            <p14:sldId id="284"/>
            <p14:sldId id="290"/>
            <p14:sldId id="291"/>
            <p14:sldId id="292"/>
            <p14:sldId id="293"/>
            <p14:sldId id="294"/>
            <p14:sldId id="295"/>
            <p14:sldId id="319"/>
            <p14:sldId id="257"/>
            <p14:sldId id="259"/>
            <p14:sldId id="260"/>
            <p14:sldId id="264"/>
            <p14:sldId id="333"/>
            <p14:sldId id="325"/>
            <p14:sldId id="326"/>
            <p14:sldId id="327"/>
            <p14:sldId id="310"/>
            <p14:sldId id="272"/>
            <p14:sldId id="301"/>
            <p14:sldId id="278"/>
            <p14:sldId id="299"/>
            <p14:sldId id="300"/>
            <p14:sldId id="317"/>
            <p14:sldId id="302"/>
            <p14:sldId id="303"/>
            <p14:sldId id="304"/>
            <p14:sldId id="305"/>
            <p14:sldId id="306"/>
            <p14:sldId id="318"/>
            <p14:sldId id="269"/>
            <p14:sldId id="273"/>
            <p14:sldId id="315"/>
            <p14:sldId id="314"/>
            <p14:sldId id="313"/>
            <p14:sldId id="324"/>
            <p14:sldId id="274"/>
            <p14:sldId id="280"/>
            <p14:sldId id="307"/>
            <p14:sldId id="308"/>
            <p14:sldId id="268"/>
            <p14:sldId id="311"/>
            <p14:sldId id="312"/>
            <p14:sldId id="328"/>
            <p14:sldId id="275"/>
            <p14:sldId id="281"/>
            <p14:sldId id="309"/>
            <p14:sldId id="316"/>
            <p14:sldId id="262"/>
            <p14:sldId id="2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6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11.10.2020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11.10.2020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11.10.2020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11.10.2020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11.10.2020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11.10.2020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8A2481B-5154-415F-B752-558547769AA3}" type="datetimeFigureOut">
              <a:rPr lang="cs-CZ" smtClean="0"/>
              <a:pPr/>
              <a:t>11.10.2020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18A2481B-5154-415F-B752-558547769AA3}" type="datetimeFigureOut">
              <a:rPr lang="cs-CZ" smtClean="0"/>
              <a:pPr/>
              <a:t>11.10.2020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11.10.2020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11.10.2020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11.10.2020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481B-5154-415F-B752-558547769AA3}" type="datetimeFigureOut">
              <a:rPr lang="cs-CZ" smtClean="0"/>
              <a:pPr/>
              <a:t>11.10.2020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z/url?sa=i&amp;rct=j&amp;q=&amp;esrc=s&amp;source=images&amp;cd=&amp;cad=rja&amp;uact=8&amp;ved=0CAcQjRxqFQoTCOfql8OklMgCFcW3FAod-9UCqQ&amp;url=http://antranik.org/muscles-of-the-neck-and-vertebral-column/&amp;psig=AFQjCNEBEtrLVF8UeeShTG7HDtejO_JDzA&amp;ust=1443342473243285"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britannica.com/science/abdominal-cavity"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britannica.com/science/rectus-abdominis-muscle" TargetMode="External"/><Relationship Id="rId2" Type="http://schemas.openxmlformats.org/officeDocument/2006/relationships/hyperlink" Target="http://www.britannica.com/science/muscle"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oogle.cz/url?sa=i&amp;rct=j&amp;q=&amp;esrc=s&amp;source=images&amp;cd=&amp;cad=rja&amp;uact=8&amp;ved=2ahUKEwiMyMOWjb3eAhULjqQKHcgnD8cQjRx6BAgBEAU&amp;url=http://www.balancemotion.com/activate-your-glutes/&amp;psig=AOvVaw0IEaZZvJsSOhI16ICSetZD&amp;ust=1541502085406416" TargetMode="Externa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hyperlink" Target="http://www.google.cz/url?sa=i&amp;rct=j&amp;q=&amp;esrc=s&amp;source=images&amp;cd=&amp;cad=rja&amp;uact=8&amp;ved=2ahUKEwjyrfW8jb3eAhVPMewKHRP4BYMQjRx6BAgBEAU&amp;url=http://www.toledophysicaltherapy.com/725&amp;psig=AOvVaw1ED1WLE4L5I_SJ8xEyS8Oo&amp;ust=1541502229149597"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google.cz/url?sa=i&amp;rct=j&amp;q=&amp;esrc=s&amp;source=images&amp;cd=&amp;cad=rja&amp;uact=8&amp;ved=2ahUKEwiG0MrJjb3eAhVG_aQKHVZSBMgQjRx6BAgBEAU&amp;url=http://www.progressivecare.in/diastasis-recti-in-pregnant-and-post-partum-women/&amp;psig=AOvVaw1ED1WLE4L5I_SJ8xEyS8Oo&amp;ust=1541502229149597" TargetMode="Externa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https://www.google.cz/url?sa=i&amp;rct=j&amp;q=&amp;esrc=s&amp;source=images&amp;cd=&amp;cad=rja&amp;uact=8&amp;ved=2ahUKEwjTpbXijb3eAhWLNOwKHaPMCCcQjRx6BAgBEAU&amp;url=https://www.momsintofitness.com/pregnancy-diastasis-recti-and-flat-stomachs/&amp;psig=AOvVaw1FfT40-DS9z7OHmJN9R4Sp&amp;ust=1541502301866637"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google.cz/url?sa=i&amp;rct=j&amp;q=&amp;esrc=s&amp;source=images&amp;cd=&amp;cad=rja&amp;uact=8&amp;ved=2ahUKEwjH_avGjr3eAhWlsqQKHVJkBGoQjRx6BAgBEAU&amp;url=https://www.researchgate.net/project/Paralisis-de-la-musculatura-abdominal-tras-Herpes-Zoster-Serie-de-casos&amp;psig=AOvVaw3wtwQazq-0xCVHDoQcUCPE&amp;ust=1541502504223512" TargetMode="Externa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www.google.cz/url?sa=i&amp;rct=j&amp;q=&amp;esrc=s&amp;source=images&amp;cd=&amp;cad=rja&amp;uact=8&amp;ved=2ahUKEwjiybD2jr3eAhXNzqQKHbILCAYQjRx6BAgBEAU&amp;url=http://www.pain-manage.org.tw/ex/ex11.htm&amp;psig=AOvVaw2mDpA1NFxDyvjxlAo5bet3&amp;ust=1541502608843606"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en.wikipedia.org/wiki/Tendon" TargetMode="External"/><Relationship Id="rId2" Type="http://schemas.openxmlformats.org/officeDocument/2006/relationships/hyperlink" Target="https://en.wikipedia.org/wiki/Muscle" TargetMode="External"/><Relationship Id="rId1" Type="http://schemas.openxmlformats.org/officeDocument/2006/relationships/slideLayout" Target="../slideLayouts/slideLayout2.xml"/><Relationship Id="rId6" Type="http://schemas.openxmlformats.org/officeDocument/2006/relationships/hyperlink" Target="https://en.wikipedia.org/wiki/Nuchal_ligament" TargetMode="External"/><Relationship Id="rId5" Type="http://schemas.openxmlformats.org/officeDocument/2006/relationships/hyperlink" Target="https://en.wikipedia.org/wiki/Thoracolumbar_fascia" TargetMode="External"/><Relationship Id="rId4" Type="http://schemas.openxmlformats.org/officeDocument/2006/relationships/hyperlink" Target="https://en.wikipedia.org/wiki/Vertebral_column"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en.wikipedia.org/w/index.php?title=Erector_spinae_aponeurosis&amp;action=edit&amp;redlink=1" TargetMode="External"/><Relationship Id="rId7" Type="http://schemas.openxmlformats.org/officeDocument/2006/relationships/hyperlink" Target="https://en.wikipedia.org/wiki/Iliocostalis_cervicis" TargetMode="External"/><Relationship Id="rId2" Type="http://schemas.openxmlformats.org/officeDocument/2006/relationships/hyperlink" Target="https://en.wikipedia.org/wiki/Sacrum" TargetMode="External"/><Relationship Id="rId1" Type="http://schemas.openxmlformats.org/officeDocument/2006/relationships/slideLayout" Target="../slideLayouts/slideLayout2.xml"/><Relationship Id="rId6" Type="http://schemas.openxmlformats.org/officeDocument/2006/relationships/hyperlink" Target="https://en.wikipedia.org/wiki/Iliocostalis_thoracis" TargetMode="External"/><Relationship Id="rId5" Type="http://schemas.openxmlformats.org/officeDocument/2006/relationships/hyperlink" Target="https://en.wikipedia.org/wiki/Iliocostalis_lumborum" TargetMode="External"/><Relationship Id="rId4" Type="http://schemas.openxmlformats.org/officeDocument/2006/relationships/hyperlink" Target="https://en.wikipedia.org/wiki/Iliac_crest"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en.wikipedia.org/wiki/Longissimus_cervicis" TargetMode="External"/><Relationship Id="rId2" Type="http://schemas.openxmlformats.org/officeDocument/2006/relationships/hyperlink" Target="https://en.wikipedia.org/wiki/Longissimus_thoracis" TargetMode="External"/><Relationship Id="rId1" Type="http://schemas.openxmlformats.org/officeDocument/2006/relationships/slideLayout" Target="../slideLayouts/slideLayout2.xml"/><Relationship Id="rId4" Type="http://schemas.openxmlformats.org/officeDocument/2006/relationships/hyperlink" Target="https://en.wikipedia.org/wiki/Longissimus_capitis"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en.wikipedia.org/wiki/Spinalis_cervicis" TargetMode="External"/><Relationship Id="rId2" Type="http://schemas.openxmlformats.org/officeDocument/2006/relationships/hyperlink" Target="https://en.wikipedia.org/wiki/Spinalis_thoracis" TargetMode="External"/><Relationship Id="rId1" Type="http://schemas.openxmlformats.org/officeDocument/2006/relationships/slideLayout" Target="../slideLayouts/slideLayout2.xml"/><Relationship Id="rId4" Type="http://schemas.openxmlformats.org/officeDocument/2006/relationships/hyperlink" Target="https://en.wikipedia.org/wiki/Spinalis_capitis"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www.google.cz/url?sa=i&amp;rct=j&amp;q=&amp;esrc=s&amp;source=images&amp;cd=&amp;cad=rja&amp;uact=8&amp;ved=2ahUKEwj28P7NjL3eAhXF2aQKHWUxBJkQjRx6BAgBEAU&amp;url=http://fixtheneck.com/posture_types.html&amp;psig=AOvVaw3ifTUeZlljAfQIMZ74u7N3&amp;ust=1541501997662553" TargetMode="External"/><Relationship Id="rId3" Type="http://schemas.openxmlformats.org/officeDocument/2006/relationships/image" Target="../media/image46.jpeg"/><Relationship Id="rId7" Type="http://schemas.openxmlformats.org/officeDocument/2006/relationships/hyperlink" Target="https://www.enfusefitness.com/community/Blog/decreased-mobility-in-the-thoracic-spine-neck-shou/" TargetMode="External"/><Relationship Id="rId2" Type="http://schemas.openxmlformats.org/officeDocument/2006/relationships/hyperlink" Target="http://www.google.cz/url?sa=i&amp;rct=j&amp;q=&amp;esrc=s&amp;source=images&amp;cd=&amp;cad=rja&amp;uact=8&amp;ved=2ahUKEwiS9-fhi73eAhXR2qQKHRkrD5gQjRx6BAgBEAU&amp;url=http://physiorehab.in/article-hamstring-tightness/&amp;psig=AOvVaw3b86tjH1YXfZScqWupjgK1&amp;ust=1541501738578447" TargetMode="External"/><Relationship Id="rId1" Type="http://schemas.openxmlformats.org/officeDocument/2006/relationships/slideLayout" Target="../slideLayouts/slideLayout2.xml"/><Relationship Id="rId6" Type="http://schemas.openxmlformats.org/officeDocument/2006/relationships/hyperlink" Target="https://www.google.cz/url?sa=i&amp;rct=j&amp;q=&amp;esrc=s&amp;source=images&amp;cd=&amp;cad=rja&amp;uact=8&amp;ved=2ahUKEwjBu8mZjL3eAhXSKewKHbtdDaIQjRx6BAgBEAU&amp;url=https://www.enfusefitness.com/community/Blog/decreased-mobility-in-the-thoracic-spine-neck-shou/&amp;psig=AOvVaw3b86tjH1YXfZScqWupjgK1&amp;ust=1541501738578447" TargetMode="External"/><Relationship Id="rId5" Type="http://schemas.openxmlformats.org/officeDocument/2006/relationships/image" Target="../media/image47.jpeg"/><Relationship Id="rId4" Type="http://schemas.openxmlformats.org/officeDocument/2006/relationships/hyperlink" Target="https://www.google.cz/url?sa=i&amp;rct=j&amp;q=&amp;esrc=s&amp;source=images&amp;cd=&amp;cad=rja&amp;uact=8&amp;ved=2ahUKEwiS9-fhi73eAhXR2qQKHRkrD5gQjRx6BAgBEAU&amp;url=https://avenue-clinic.co.uk/low-back-pain/&amp;psig=AOvVaw3b86tjH1YXfZScqWupjgK1&amp;ust=1541501738578447" TargetMode="External"/><Relationship Id="rId9" Type="http://schemas.openxmlformats.org/officeDocument/2006/relationships/image" Target="../media/image48.jpeg"/></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eorthopod.com/dropped-head-syndrome/"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en.wikipedia.org/wiki/Transverse_processes" TargetMode="External"/><Relationship Id="rId3" Type="http://schemas.openxmlformats.org/officeDocument/2006/relationships/hyperlink" Target="https://en.wikipedia.org/wiki/Human_back" TargetMode="External"/><Relationship Id="rId7" Type="http://schemas.openxmlformats.org/officeDocument/2006/relationships/hyperlink" Target="https://en.wikipedia.org/wiki/Rib" TargetMode="External"/><Relationship Id="rId12" Type="http://schemas.openxmlformats.org/officeDocument/2006/relationships/image" Target="../media/image55.png"/><Relationship Id="rId2" Type="http://schemas.openxmlformats.org/officeDocument/2006/relationships/hyperlink" Target="https://en.wikipedia.org/wiki/Muscle" TargetMode="External"/><Relationship Id="rId1" Type="http://schemas.openxmlformats.org/officeDocument/2006/relationships/slideLayout" Target="../slideLayouts/slideLayout2.xml"/><Relationship Id="rId6" Type="http://schemas.openxmlformats.org/officeDocument/2006/relationships/hyperlink" Target="https://en.wikipedia.org/wiki/Iliac_crest" TargetMode="External"/><Relationship Id="rId11" Type="http://schemas.openxmlformats.org/officeDocument/2006/relationships/hyperlink" Target="https://upload.wikimedia.org/wikipedia/commons/8/8d/Quadratuslumborum.png" TargetMode="External"/><Relationship Id="rId5" Type="http://schemas.openxmlformats.org/officeDocument/2006/relationships/hyperlink" Target="https://en.wikipedia.org/wiki/Iliolumbar_ligament" TargetMode="External"/><Relationship Id="rId10" Type="http://schemas.openxmlformats.org/officeDocument/2006/relationships/hyperlink" Target="https://en.wikipedia.org/wiki/Lumbar_vertebr%C3%A6" TargetMode="External"/><Relationship Id="rId4" Type="http://schemas.openxmlformats.org/officeDocument/2006/relationships/hyperlink" Target="https://en.wikipedia.org/wiki/Aponeurotic" TargetMode="External"/><Relationship Id="rId9" Type="http://schemas.openxmlformats.org/officeDocument/2006/relationships/hyperlink" Target="https://en.wikipedia.org/wiki/Lumbar_vertebrae"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en.wikipedia.org/wiki/Muscle_contraction" TargetMode="External"/><Relationship Id="rId2" Type="http://schemas.openxmlformats.org/officeDocument/2006/relationships/hyperlink" Target="https://en.wikipedia.org/wiki/Ipsilateral" TargetMode="Externa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hyperlink" Target="https://www.google.cz/url?sa=i&amp;rct=j&amp;q=&amp;esrc=s&amp;source=images&amp;cd=&amp;cad=rja&amp;uact=8&amp;ved=0CAcQjRxqFQoTCIzFxa6qlMgCFQNSFAodjCMLQQ&amp;url=https://www.kenhub.com/en/library/anatomy/quadratus-lumborum-muscle&amp;psig=AFQjCNGSOW2gjrp-vWH6eU9imOlxeKbd_A&amp;ust=1443344125603242" TargetMode="External"/><Relationship Id="rId4" Type="http://schemas.openxmlformats.org/officeDocument/2006/relationships/hyperlink" Target="https://en.wikipedia.org/wiki/Ilium_(bon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google.cz/url?sa=i&amp;rct=j&amp;q=&amp;esrc=s&amp;source=images&amp;cd=&amp;cad=rja&amp;uact=8&amp;ved=2ahUKEwiaksTEj73eAhWHsaQKHVWbDoMQjRx6BAgBEAU&amp;url=http://sequencewiz.org/2014/05/21/dance-way-hip-pain-ql-tension/&amp;psig=AOvVaw25uRQ1gcqf2NpqRZEIOI9o&amp;ust=1541502762504605" TargetMode="Externa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hyperlink" Target="http://www.google.cz/url?sa=i&amp;rct=j&amp;q=&amp;esrc=s&amp;source=images&amp;cd=&amp;cad=rja&amp;uact=8&amp;ved=2ahUKEwiNl5GHkL3eAhXCzaQKHdl4B1cQjRx6BAgBEAU&amp;url=http://www.coretraining.cz/2018/09/quadratus-lumborum-mistr-funkcni-kompenzace/&amp;psig=AOvVaw24CesRcPmFtlhfprA3b3Ba&amp;ust=1541502851080273"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eorthopod.com/dropped-head-syndrome/"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en.wikipedia.org/wiki/Quadratus_lumborum_muscle" TargetMode="External"/><Relationship Id="rId2" Type="http://schemas.openxmlformats.org/officeDocument/2006/relationships/hyperlink" Target="http://www.britannica.com/science/abdominal-muscle" TargetMode="External"/><Relationship Id="rId1" Type="http://schemas.openxmlformats.org/officeDocument/2006/relationships/slideLayout" Target="../slideLayouts/slideLayout2.xml"/><Relationship Id="rId4" Type="http://schemas.openxmlformats.org/officeDocument/2006/relationships/hyperlink" Target="http://www.britannica.com/science/erector-spinae"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857224" y="0"/>
            <a:ext cx="7772400" cy="1470025"/>
          </a:xfrm>
        </p:spPr>
        <p:txBody>
          <a:bodyPr>
            <a:normAutofit/>
          </a:bodyPr>
          <a:lstStyle/>
          <a:p>
            <a:r>
              <a:rPr lang="cs-CZ" sz="2400" dirty="0" err="1"/>
              <a:t>Examination</a:t>
            </a:r>
            <a:r>
              <a:rPr lang="cs-CZ" sz="2400" dirty="0"/>
              <a:t> </a:t>
            </a:r>
            <a:r>
              <a:rPr lang="cs-CZ" sz="2400" dirty="0" err="1"/>
              <a:t>Methods</a:t>
            </a:r>
            <a:r>
              <a:rPr lang="cs-CZ" sz="2400" dirty="0"/>
              <a:t> in </a:t>
            </a:r>
            <a:r>
              <a:rPr lang="cs-CZ" sz="2400" dirty="0" err="1"/>
              <a:t>Rehabilitation</a:t>
            </a:r>
            <a:r>
              <a:rPr lang="cs-CZ" sz="2400" dirty="0"/>
              <a:t>, 12.10.2020</a:t>
            </a:r>
          </a:p>
        </p:txBody>
      </p:sp>
      <p:sp>
        <p:nvSpPr>
          <p:cNvPr id="3" name="Podnadpis 2"/>
          <p:cNvSpPr>
            <a:spLocks noGrp="1"/>
          </p:cNvSpPr>
          <p:nvPr>
            <p:ph type="subTitle" idx="1"/>
          </p:nvPr>
        </p:nvSpPr>
        <p:spPr>
          <a:xfrm>
            <a:off x="1142976" y="5857892"/>
            <a:ext cx="7200928" cy="685808"/>
          </a:xfrm>
        </p:spPr>
        <p:txBody>
          <a:bodyPr>
            <a:normAutofit/>
          </a:bodyPr>
          <a:lstStyle/>
          <a:p>
            <a:r>
              <a:rPr lang="cs-CZ" sz="2000" dirty="0"/>
              <a:t>Mgr. Veronika </a:t>
            </a:r>
            <a:r>
              <a:rPr lang="cs-CZ" sz="2000" dirty="0" err="1"/>
              <a:t>Mrkvicová</a:t>
            </a:r>
            <a:r>
              <a:rPr lang="cs-CZ" sz="2000" dirty="0"/>
              <a:t> (</a:t>
            </a:r>
            <a:r>
              <a:rPr lang="cs-CZ" sz="2000" dirty="0" err="1"/>
              <a:t>physiotherapist</a:t>
            </a:r>
            <a:r>
              <a:rPr lang="cs-CZ" sz="2000" dirty="0"/>
              <a:t>)</a:t>
            </a:r>
          </a:p>
        </p:txBody>
      </p:sp>
      <p:sp>
        <p:nvSpPr>
          <p:cNvPr id="4" name="Nadpis 1"/>
          <p:cNvSpPr txBox="1">
            <a:spLocks/>
          </p:cNvSpPr>
          <p:nvPr/>
        </p:nvSpPr>
        <p:spPr>
          <a:xfrm>
            <a:off x="827584" y="1412776"/>
            <a:ext cx="7772400"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4400" b="1" i="0" u="none" strike="noStrike" kern="1200" cap="none" spc="0" normalizeH="0" baseline="0" noProof="0" dirty="0" err="1">
                <a:ln>
                  <a:noFill/>
                </a:ln>
                <a:solidFill>
                  <a:schemeClr val="tx1"/>
                </a:solidFill>
                <a:effectLst/>
                <a:uLnTx/>
                <a:uFillTx/>
                <a:latin typeface="+mj-lt"/>
                <a:ea typeface="+mj-ea"/>
                <a:cs typeface="+mj-cs"/>
              </a:rPr>
              <a:t>Manual</a:t>
            </a:r>
            <a:r>
              <a:rPr kumimoji="0" lang="cs-CZ" sz="4400" b="1" i="0" u="none" strike="noStrike" kern="1200" cap="none" spc="0" normalizeH="0" baseline="0" noProof="0" dirty="0">
                <a:ln>
                  <a:noFill/>
                </a:ln>
                <a:solidFill>
                  <a:schemeClr val="tx1"/>
                </a:solidFill>
                <a:effectLst/>
                <a:uLnTx/>
                <a:uFillTx/>
                <a:latin typeface="+mj-lt"/>
                <a:ea typeface="+mj-ea"/>
                <a:cs typeface="+mj-cs"/>
              </a:rPr>
              <a:t> </a:t>
            </a:r>
            <a:r>
              <a:rPr kumimoji="0" lang="cs-CZ" sz="4400" b="1" i="0" u="none" strike="noStrike" kern="1200" cap="none" spc="0" normalizeH="0" baseline="0" noProof="0" dirty="0" err="1">
                <a:ln>
                  <a:noFill/>
                </a:ln>
                <a:solidFill>
                  <a:schemeClr val="tx1"/>
                </a:solidFill>
                <a:effectLst/>
                <a:uLnTx/>
                <a:uFillTx/>
                <a:latin typeface="+mj-lt"/>
                <a:ea typeface="+mj-ea"/>
                <a:cs typeface="+mj-cs"/>
              </a:rPr>
              <a:t>muscle</a:t>
            </a:r>
            <a:r>
              <a:rPr kumimoji="0" lang="cs-CZ" sz="4400" b="1" i="0" u="none" strike="noStrike" kern="1200" cap="none" spc="0" normalizeH="0" baseline="0" noProof="0" dirty="0">
                <a:ln>
                  <a:noFill/>
                </a:ln>
                <a:solidFill>
                  <a:schemeClr val="tx1"/>
                </a:solidFill>
                <a:effectLst/>
                <a:uLnTx/>
                <a:uFillTx/>
                <a:latin typeface="+mj-lt"/>
                <a:ea typeface="+mj-ea"/>
                <a:cs typeface="+mj-cs"/>
              </a:rPr>
              <a:t> test:</a:t>
            </a:r>
          </a:p>
          <a:p>
            <a:pPr marL="0" marR="0" lvl="0" indent="0" algn="ctr" defTabSz="914400" rtl="0" eaLnBrk="1" fontAlgn="auto" latinLnBrk="0" hangingPunct="1">
              <a:lnSpc>
                <a:spcPct val="100000"/>
              </a:lnSpc>
              <a:spcBef>
                <a:spcPct val="0"/>
              </a:spcBef>
              <a:spcAft>
                <a:spcPts val="0"/>
              </a:spcAft>
              <a:buClrTx/>
              <a:buSzTx/>
              <a:buFontTx/>
              <a:buNone/>
              <a:tabLst/>
              <a:defRPr/>
            </a:pPr>
            <a:r>
              <a:rPr lang="cs-CZ" sz="4400" b="1" dirty="0" err="1">
                <a:latin typeface="+mj-lt"/>
                <a:ea typeface="+mj-ea"/>
                <a:cs typeface="+mj-cs"/>
              </a:rPr>
              <a:t>Neck</a:t>
            </a:r>
            <a:r>
              <a:rPr lang="cs-CZ" sz="4400" b="1" dirty="0">
                <a:latin typeface="+mj-lt"/>
                <a:ea typeface="+mj-ea"/>
                <a:cs typeface="+mj-cs"/>
              </a:rPr>
              <a:t>, Trunk, </a:t>
            </a:r>
            <a:r>
              <a:rPr lang="cs-CZ" sz="4400" b="1" dirty="0" err="1">
                <a:latin typeface="+mj-lt"/>
                <a:ea typeface="+mj-ea"/>
                <a:cs typeface="+mj-cs"/>
              </a:rPr>
              <a:t>Pelvis</a:t>
            </a:r>
            <a:endParaRPr kumimoji="0" lang="cs-CZ" sz="4400" b="1" i="0" u="none" strike="noStrike" kern="1200" cap="none" spc="0" normalizeH="0" baseline="0" noProof="0" dirty="0">
              <a:ln>
                <a:noFill/>
              </a:ln>
              <a:solidFill>
                <a:schemeClr val="tx1"/>
              </a:solidFill>
              <a:effectLst/>
              <a:uLnTx/>
              <a:uFillTx/>
              <a:latin typeface="+mj-lt"/>
              <a:ea typeface="+mj-ea"/>
              <a:cs typeface="+mj-cs"/>
            </a:endParaRPr>
          </a:p>
        </p:txBody>
      </p:sp>
      <p:pic>
        <p:nvPicPr>
          <p:cNvPr id="60418" name="Picture 2" descr="CORE TRAINER"/>
          <p:cNvPicPr>
            <a:picLocks noChangeAspect="1" noChangeArrowheads="1"/>
          </p:cNvPicPr>
          <p:nvPr/>
        </p:nvPicPr>
        <p:blipFill>
          <a:blip r:embed="rId2" cstate="print"/>
          <a:srcRect b="22266"/>
          <a:stretch>
            <a:fillRect/>
          </a:stretch>
        </p:blipFill>
        <p:spPr bwMode="auto">
          <a:xfrm>
            <a:off x="2357422" y="3071810"/>
            <a:ext cx="4982608" cy="1869358"/>
          </a:xfrm>
          <a:prstGeom prst="rect">
            <a:avLst/>
          </a:prstGeom>
          <a:noFill/>
        </p:spPr>
      </p:pic>
      <p:sp>
        <p:nvSpPr>
          <p:cNvPr id="6" name="Nadpis 1"/>
          <p:cNvSpPr txBox="1">
            <a:spLocks/>
          </p:cNvSpPr>
          <p:nvPr/>
        </p:nvSpPr>
        <p:spPr>
          <a:xfrm>
            <a:off x="2987824" y="5013176"/>
            <a:ext cx="2808312" cy="50405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000" b="1" i="0" u="none" strike="noStrike" kern="1200" cap="none" spc="0" normalizeH="0" baseline="0" noProof="0" dirty="0" err="1">
                <a:ln>
                  <a:noFill/>
                </a:ln>
                <a:solidFill>
                  <a:schemeClr val="tx1"/>
                </a:solidFill>
                <a:effectLst/>
                <a:uLnTx/>
                <a:uFillTx/>
                <a:latin typeface="+mj-lt"/>
                <a:ea typeface="+mj-ea"/>
                <a:cs typeface="+mj-cs"/>
              </a:rPr>
              <a:t>Rectus</a:t>
            </a:r>
            <a:r>
              <a:rPr kumimoji="0" lang="cs-CZ" sz="2000" b="1" i="0" u="none" strike="noStrike" kern="1200" cap="none" spc="0" normalizeH="0" noProof="0" dirty="0">
                <a:ln>
                  <a:noFill/>
                </a:ln>
                <a:solidFill>
                  <a:schemeClr val="tx1"/>
                </a:solidFill>
                <a:effectLst/>
                <a:uLnTx/>
                <a:uFillTx/>
                <a:latin typeface="+mj-lt"/>
                <a:ea typeface="+mj-ea"/>
                <a:cs typeface="+mj-cs"/>
              </a:rPr>
              <a:t> </a:t>
            </a:r>
            <a:r>
              <a:rPr kumimoji="0" lang="cs-CZ" sz="2000" b="1" i="0" u="none" strike="noStrike" kern="1200" cap="none" spc="0" normalizeH="0" noProof="0" dirty="0" err="1">
                <a:ln>
                  <a:noFill/>
                </a:ln>
                <a:solidFill>
                  <a:schemeClr val="tx1"/>
                </a:solidFill>
                <a:effectLst/>
                <a:uLnTx/>
                <a:uFillTx/>
                <a:latin typeface="+mj-lt"/>
                <a:ea typeface="+mj-ea"/>
                <a:cs typeface="+mj-cs"/>
              </a:rPr>
              <a:t>abdominis</a:t>
            </a:r>
            <a:endParaRPr kumimoji="0" lang="cs-CZ" sz="2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Muscles</a:t>
            </a:r>
            <a:r>
              <a:rPr lang="cs-CZ" dirty="0"/>
              <a:t> </a:t>
            </a:r>
            <a:r>
              <a:rPr lang="cs-CZ" dirty="0" err="1"/>
              <a:t>of</a:t>
            </a:r>
            <a:r>
              <a:rPr lang="cs-CZ" dirty="0"/>
              <a:t> </a:t>
            </a:r>
            <a:r>
              <a:rPr lang="cs-CZ" dirty="0" err="1"/>
              <a:t>the</a:t>
            </a:r>
            <a:r>
              <a:rPr lang="cs-CZ" dirty="0"/>
              <a:t> </a:t>
            </a:r>
            <a:r>
              <a:rPr lang="cs-CZ" dirty="0" err="1"/>
              <a:t>neck</a:t>
            </a:r>
            <a:endParaRPr lang="cs-CZ" dirty="0"/>
          </a:p>
        </p:txBody>
      </p:sp>
      <p:pic>
        <p:nvPicPr>
          <p:cNvPr id="33794" name="Picture 2" descr="C:\Users\Verca\Desktop\anatomy-of-neck-muscles1.jpg"/>
          <p:cNvPicPr>
            <a:picLocks noGrp="1" noChangeAspect="1" noChangeArrowheads="1"/>
          </p:cNvPicPr>
          <p:nvPr>
            <p:ph idx="1"/>
          </p:nvPr>
        </p:nvPicPr>
        <p:blipFill>
          <a:blip r:embed="rId2" cstate="print"/>
          <a:srcRect/>
          <a:stretch>
            <a:fillRect/>
          </a:stretch>
        </p:blipFill>
        <p:spPr bwMode="auto">
          <a:xfrm>
            <a:off x="2143108" y="1428736"/>
            <a:ext cx="4962866" cy="48852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Neck</a:t>
            </a:r>
            <a:r>
              <a:rPr lang="cs-CZ" dirty="0"/>
              <a:t> </a:t>
            </a:r>
            <a:r>
              <a:rPr lang="cs-CZ" dirty="0" err="1"/>
              <a:t>flexion</a:t>
            </a:r>
            <a:r>
              <a:rPr lang="cs-CZ" dirty="0"/>
              <a:t> (</a:t>
            </a:r>
            <a:r>
              <a:rPr lang="cs-CZ" dirty="0" err="1"/>
              <a:t>bow</a:t>
            </a:r>
            <a:r>
              <a:rPr lang="cs-CZ" dirty="0"/>
              <a:t>)</a:t>
            </a:r>
          </a:p>
        </p:txBody>
      </p:sp>
      <p:sp>
        <p:nvSpPr>
          <p:cNvPr id="3" name="Zástupný symbol pro obsah 2"/>
          <p:cNvSpPr>
            <a:spLocks noGrp="1"/>
          </p:cNvSpPr>
          <p:nvPr>
            <p:ph idx="1"/>
          </p:nvPr>
        </p:nvSpPr>
        <p:spPr>
          <a:xfrm>
            <a:off x="571472" y="1643050"/>
            <a:ext cx="8229600" cy="4525963"/>
          </a:xfrm>
        </p:spPr>
        <p:txBody>
          <a:bodyPr>
            <a:normAutofit/>
          </a:bodyPr>
          <a:lstStyle/>
          <a:p>
            <a:r>
              <a:rPr lang="cs-CZ" sz="2400" dirty="0" err="1"/>
              <a:t>Scaleni</a:t>
            </a:r>
            <a:r>
              <a:rPr lang="cs-CZ" sz="2400" dirty="0"/>
              <a:t> </a:t>
            </a:r>
            <a:r>
              <a:rPr lang="cs-CZ" sz="2400" dirty="0" err="1"/>
              <a:t>muscles</a:t>
            </a:r>
            <a:r>
              <a:rPr lang="cs-CZ" sz="2400" dirty="0"/>
              <a:t> (ant., med., post.)</a:t>
            </a:r>
          </a:p>
          <a:p>
            <a:r>
              <a:rPr lang="cs-CZ" sz="2400" dirty="0" err="1"/>
              <a:t>Sternocleidomastoid</a:t>
            </a:r>
            <a:endParaRPr lang="cs-CZ" sz="2400" dirty="0"/>
          </a:p>
          <a:p>
            <a:r>
              <a:rPr lang="cs-CZ" sz="2400" dirty="0"/>
              <a:t>M. </a:t>
            </a:r>
            <a:r>
              <a:rPr lang="cs-CZ" sz="2400" dirty="0" err="1"/>
              <a:t>longus</a:t>
            </a:r>
            <a:r>
              <a:rPr lang="cs-CZ" sz="2400" dirty="0"/>
              <a:t> </a:t>
            </a:r>
            <a:r>
              <a:rPr lang="cs-CZ" sz="2400" dirty="0" err="1"/>
              <a:t>colli</a:t>
            </a:r>
            <a:r>
              <a:rPr lang="cs-CZ" sz="2400" dirty="0"/>
              <a:t>, m. </a:t>
            </a:r>
            <a:r>
              <a:rPr lang="cs-CZ" sz="2400" dirty="0" err="1"/>
              <a:t>longus</a:t>
            </a:r>
            <a:r>
              <a:rPr lang="cs-CZ" sz="2400" dirty="0"/>
              <a:t> </a:t>
            </a:r>
            <a:r>
              <a:rPr lang="cs-CZ" sz="2400" dirty="0" err="1"/>
              <a:t>capitis</a:t>
            </a:r>
            <a:endParaRPr lang="cs-CZ" sz="2400" dirty="0"/>
          </a:p>
        </p:txBody>
      </p:sp>
      <p:pic>
        <p:nvPicPr>
          <p:cNvPr id="43010" name="Picture 2" descr="http://antranik.org/wp-content/uploads/2011/10/sternocleidomastoid-and-scalenes-muscles-of-the-neck.jpg">
            <a:hlinkClick r:id="rId2"/>
          </p:cNvPr>
          <p:cNvPicPr>
            <a:picLocks noChangeAspect="1" noChangeArrowheads="1"/>
          </p:cNvPicPr>
          <p:nvPr/>
        </p:nvPicPr>
        <p:blipFill>
          <a:blip r:embed="rId3" cstate="print"/>
          <a:srcRect/>
          <a:stretch>
            <a:fillRect/>
          </a:stretch>
        </p:blipFill>
        <p:spPr bwMode="auto">
          <a:xfrm>
            <a:off x="3600450" y="3095624"/>
            <a:ext cx="5543550" cy="376237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Neck</a:t>
            </a:r>
            <a:r>
              <a:rPr lang="cs-CZ" dirty="0"/>
              <a:t> </a:t>
            </a:r>
            <a:r>
              <a:rPr lang="cs-CZ" dirty="0" err="1"/>
              <a:t>flexion</a:t>
            </a:r>
            <a:r>
              <a:rPr lang="cs-CZ" dirty="0"/>
              <a:t> (</a:t>
            </a:r>
            <a:r>
              <a:rPr lang="cs-CZ" dirty="0" err="1"/>
              <a:t>bow</a:t>
            </a:r>
            <a:r>
              <a:rPr lang="cs-CZ" dirty="0"/>
              <a:t>)</a:t>
            </a:r>
            <a:br>
              <a:rPr lang="cs-CZ" dirty="0"/>
            </a:br>
            <a:r>
              <a:rPr lang="cs-CZ" dirty="0"/>
              <a:t>Grade 5,4</a:t>
            </a:r>
          </a:p>
        </p:txBody>
      </p:sp>
      <p:sp>
        <p:nvSpPr>
          <p:cNvPr id="4" name="Zástupný symbol pro obsah 2"/>
          <p:cNvSpPr>
            <a:spLocks noGrp="1"/>
          </p:cNvSpPr>
          <p:nvPr>
            <p:ph idx="1"/>
          </p:nvPr>
        </p:nvSpPr>
        <p:spPr>
          <a:xfrm>
            <a:off x="500034" y="5000636"/>
            <a:ext cx="8643966" cy="1857364"/>
          </a:xfrm>
        </p:spPr>
        <p:txBody>
          <a:bodyPr>
            <a:normAutofit fontScale="62500" lnSpcReduction="20000"/>
          </a:bodyPr>
          <a:lstStyle/>
          <a:p>
            <a:r>
              <a:rPr lang="cs-CZ" dirty="0" err="1"/>
              <a:t>Position</a:t>
            </a:r>
            <a:r>
              <a:rPr lang="cs-CZ" dirty="0"/>
              <a:t>: </a:t>
            </a:r>
            <a:r>
              <a:rPr lang="cs-CZ" dirty="0" err="1"/>
              <a:t>supine</a:t>
            </a:r>
            <a:r>
              <a:rPr lang="cs-CZ" dirty="0"/>
              <a:t> </a:t>
            </a:r>
            <a:r>
              <a:rPr lang="cs-CZ" dirty="0" err="1"/>
              <a:t>position</a:t>
            </a:r>
            <a:r>
              <a:rPr lang="cs-CZ" dirty="0"/>
              <a:t>, </a:t>
            </a:r>
            <a:r>
              <a:rPr lang="cs-CZ" dirty="0" err="1"/>
              <a:t>lower</a:t>
            </a:r>
            <a:r>
              <a:rPr lang="cs-CZ" dirty="0"/>
              <a:t> </a:t>
            </a:r>
            <a:r>
              <a:rPr lang="cs-CZ" dirty="0" err="1"/>
              <a:t>limbs</a:t>
            </a:r>
            <a:r>
              <a:rPr lang="cs-CZ" dirty="0"/>
              <a:t> </a:t>
            </a:r>
            <a:r>
              <a:rPr lang="cs-CZ" dirty="0" err="1"/>
              <a:t>slightly</a:t>
            </a:r>
            <a:r>
              <a:rPr lang="cs-CZ" dirty="0"/>
              <a:t> </a:t>
            </a:r>
            <a:r>
              <a:rPr lang="cs-CZ" dirty="0" err="1"/>
              <a:t>bended</a:t>
            </a:r>
            <a:r>
              <a:rPr lang="cs-CZ" dirty="0"/>
              <a:t>, </a:t>
            </a:r>
            <a:r>
              <a:rPr lang="cs-CZ" dirty="0" err="1"/>
              <a:t>upper</a:t>
            </a:r>
            <a:r>
              <a:rPr lang="cs-CZ" dirty="0"/>
              <a:t> </a:t>
            </a:r>
            <a:r>
              <a:rPr lang="cs-CZ" dirty="0" err="1"/>
              <a:t>limbs</a:t>
            </a:r>
            <a:r>
              <a:rPr lang="cs-CZ" dirty="0"/>
              <a:t> </a:t>
            </a:r>
            <a:r>
              <a:rPr lang="cs-CZ" dirty="0" err="1"/>
              <a:t>relaxed</a:t>
            </a:r>
            <a:r>
              <a:rPr lang="cs-CZ" dirty="0"/>
              <a:t>, </a:t>
            </a:r>
            <a:r>
              <a:rPr lang="cs-CZ" dirty="0" err="1"/>
              <a:t>lying</a:t>
            </a:r>
            <a:r>
              <a:rPr lang="cs-CZ" dirty="0"/>
              <a:t> </a:t>
            </a:r>
            <a:r>
              <a:rPr lang="cs-CZ" dirty="0" err="1"/>
              <a:t>along</a:t>
            </a:r>
            <a:r>
              <a:rPr lang="cs-CZ" dirty="0"/>
              <a:t> </a:t>
            </a:r>
            <a:r>
              <a:rPr lang="cs-CZ" dirty="0" err="1"/>
              <a:t>the</a:t>
            </a:r>
            <a:r>
              <a:rPr lang="cs-CZ" dirty="0"/>
              <a:t> body </a:t>
            </a:r>
            <a:r>
              <a:rPr lang="cs-CZ" dirty="0" err="1"/>
              <a:t>side</a:t>
            </a:r>
            <a:endParaRPr lang="cs-CZ" dirty="0"/>
          </a:p>
          <a:p>
            <a:r>
              <a:rPr lang="cs-CZ" dirty="0" err="1"/>
              <a:t>Fixation</a:t>
            </a:r>
            <a:r>
              <a:rPr lang="cs-CZ" dirty="0"/>
              <a:t>: PT fix </a:t>
            </a:r>
            <a:r>
              <a:rPr lang="cs-CZ" dirty="0" err="1"/>
              <a:t>the</a:t>
            </a:r>
            <a:r>
              <a:rPr lang="cs-CZ" dirty="0"/>
              <a:t> </a:t>
            </a:r>
            <a:r>
              <a:rPr lang="cs-CZ" dirty="0" err="1"/>
              <a:t>patients</a:t>
            </a:r>
            <a:r>
              <a:rPr lang="cs-CZ" dirty="0"/>
              <a:t> </a:t>
            </a:r>
            <a:r>
              <a:rPr lang="cs-CZ" dirty="0" err="1"/>
              <a:t>lower</a:t>
            </a:r>
            <a:r>
              <a:rPr lang="cs-CZ" dirty="0"/>
              <a:t> part </a:t>
            </a:r>
            <a:r>
              <a:rPr lang="cs-CZ" dirty="0" err="1"/>
              <a:t>of</a:t>
            </a:r>
            <a:r>
              <a:rPr lang="cs-CZ" dirty="0"/>
              <a:t> </a:t>
            </a:r>
            <a:r>
              <a:rPr lang="cs-CZ" dirty="0" err="1"/>
              <a:t>the</a:t>
            </a:r>
            <a:r>
              <a:rPr lang="cs-CZ" dirty="0"/>
              <a:t> </a:t>
            </a:r>
            <a:r>
              <a:rPr lang="cs-CZ" dirty="0" err="1"/>
              <a:t>chest</a:t>
            </a:r>
            <a:r>
              <a:rPr lang="cs-CZ" dirty="0"/>
              <a:t> </a:t>
            </a:r>
            <a:r>
              <a:rPr lang="cs-CZ" dirty="0" err="1"/>
              <a:t>with</a:t>
            </a:r>
            <a:r>
              <a:rPr lang="cs-CZ" dirty="0"/>
              <a:t> </a:t>
            </a:r>
            <a:r>
              <a:rPr lang="cs-CZ" dirty="0" err="1"/>
              <a:t>one</a:t>
            </a:r>
            <a:r>
              <a:rPr lang="cs-CZ" dirty="0"/>
              <a:t> </a:t>
            </a:r>
            <a:r>
              <a:rPr lang="cs-CZ" dirty="0" err="1"/>
              <a:t>hand</a:t>
            </a:r>
            <a:endParaRPr lang="cs-CZ" dirty="0"/>
          </a:p>
          <a:p>
            <a:r>
              <a:rPr lang="cs-CZ" dirty="0" err="1"/>
              <a:t>Movement</a:t>
            </a:r>
            <a:r>
              <a:rPr lang="cs-CZ" dirty="0"/>
              <a:t>: </a:t>
            </a:r>
            <a:r>
              <a:rPr lang="cs-CZ" dirty="0" err="1"/>
              <a:t>fluent</a:t>
            </a:r>
            <a:r>
              <a:rPr lang="cs-CZ" dirty="0"/>
              <a:t> </a:t>
            </a:r>
            <a:r>
              <a:rPr lang="cs-CZ" dirty="0" err="1"/>
              <a:t>flexion</a:t>
            </a:r>
            <a:r>
              <a:rPr lang="cs-CZ" dirty="0"/>
              <a:t> </a:t>
            </a:r>
            <a:r>
              <a:rPr lang="cs-CZ" dirty="0" err="1"/>
              <a:t>of</a:t>
            </a:r>
            <a:r>
              <a:rPr lang="cs-CZ" dirty="0"/>
              <a:t> </a:t>
            </a:r>
            <a:r>
              <a:rPr lang="cs-CZ" dirty="0" err="1"/>
              <a:t>the</a:t>
            </a:r>
            <a:r>
              <a:rPr lang="cs-CZ" dirty="0"/>
              <a:t> </a:t>
            </a:r>
            <a:r>
              <a:rPr lang="cs-CZ" dirty="0" err="1"/>
              <a:t>neck</a:t>
            </a:r>
            <a:r>
              <a:rPr lang="cs-CZ" dirty="0"/>
              <a:t> </a:t>
            </a:r>
            <a:r>
              <a:rPr lang="cs-CZ" dirty="0" err="1"/>
              <a:t>spine</a:t>
            </a:r>
            <a:r>
              <a:rPr lang="cs-CZ" dirty="0"/>
              <a:t> (</a:t>
            </a:r>
            <a:r>
              <a:rPr lang="cs-CZ" dirty="0" err="1"/>
              <a:t>bow</a:t>
            </a:r>
            <a:r>
              <a:rPr lang="cs-CZ" dirty="0"/>
              <a:t>)</a:t>
            </a:r>
          </a:p>
          <a:p>
            <a:r>
              <a:rPr lang="cs-CZ" dirty="0" err="1"/>
              <a:t>Resistance</a:t>
            </a:r>
            <a:r>
              <a:rPr lang="cs-CZ" dirty="0"/>
              <a:t>: PT put </a:t>
            </a:r>
            <a:r>
              <a:rPr lang="cs-CZ" dirty="0" err="1"/>
              <a:t>resistance</a:t>
            </a:r>
            <a:r>
              <a:rPr lang="cs-CZ" dirty="0"/>
              <a:t> </a:t>
            </a:r>
            <a:r>
              <a:rPr lang="cs-CZ" dirty="0" err="1"/>
              <a:t>using</a:t>
            </a:r>
            <a:r>
              <a:rPr lang="cs-CZ" dirty="0"/>
              <a:t> </a:t>
            </a:r>
            <a:r>
              <a:rPr lang="cs-CZ" dirty="0" err="1"/>
              <a:t>one</a:t>
            </a:r>
            <a:r>
              <a:rPr lang="cs-CZ" dirty="0"/>
              <a:t> </a:t>
            </a:r>
            <a:r>
              <a:rPr lang="cs-CZ" dirty="0" err="1"/>
              <a:t>hand</a:t>
            </a:r>
            <a:r>
              <a:rPr lang="cs-CZ" dirty="0"/>
              <a:t> on </a:t>
            </a:r>
            <a:r>
              <a:rPr lang="cs-CZ" dirty="0" err="1"/>
              <a:t>the</a:t>
            </a:r>
            <a:r>
              <a:rPr lang="cs-CZ" dirty="0"/>
              <a:t> </a:t>
            </a:r>
            <a:r>
              <a:rPr lang="cs-CZ" dirty="0" err="1"/>
              <a:t>patients</a:t>
            </a:r>
            <a:r>
              <a:rPr lang="cs-CZ" dirty="0"/>
              <a:t>´ </a:t>
            </a:r>
            <a:r>
              <a:rPr lang="cs-CZ" dirty="0" err="1"/>
              <a:t>forehead</a:t>
            </a:r>
            <a:r>
              <a:rPr lang="cs-CZ" dirty="0"/>
              <a:t> (</a:t>
            </a:r>
            <a:r>
              <a:rPr lang="cs-CZ" dirty="0" err="1"/>
              <a:t>arched</a:t>
            </a:r>
            <a:r>
              <a:rPr lang="cs-CZ" dirty="0"/>
              <a:t>) </a:t>
            </a:r>
            <a:r>
              <a:rPr lang="cs-CZ" dirty="0" err="1"/>
              <a:t>against</a:t>
            </a:r>
            <a:r>
              <a:rPr lang="cs-CZ" dirty="0"/>
              <a:t> </a:t>
            </a:r>
            <a:r>
              <a:rPr lang="cs-CZ" dirty="0" err="1"/>
              <a:t>the</a:t>
            </a:r>
            <a:r>
              <a:rPr lang="cs-CZ" dirty="0"/>
              <a:t> </a:t>
            </a:r>
            <a:r>
              <a:rPr lang="cs-CZ" dirty="0" err="1"/>
              <a:t>movement</a:t>
            </a:r>
            <a:endParaRPr lang="cs-CZ" dirty="0"/>
          </a:p>
        </p:txBody>
      </p:sp>
      <p:pic>
        <p:nvPicPr>
          <p:cNvPr id="5" name="Picture 2" descr="C:\Users\Verca\Desktop\MMT fotky trup, krk\WP_20150926_003.jpg"/>
          <p:cNvPicPr>
            <a:picLocks noChangeAspect="1" noChangeArrowheads="1"/>
          </p:cNvPicPr>
          <p:nvPr/>
        </p:nvPicPr>
        <p:blipFill>
          <a:blip r:embed="rId2" cstate="print"/>
          <a:srcRect l="9794" r="8296" b="1732"/>
          <a:stretch>
            <a:fillRect/>
          </a:stretch>
        </p:blipFill>
        <p:spPr bwMode="auto">
          <a:xfrm>
            <a:off x="1928794" y="1428736"/>
            <a:ext cx="4968000" cy="3348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Neck</a:t>
            </a:r>
            <a:r>
              <a:rPr lang="cs-CZ" dirty="0"/>
              <a:t> </a:t>
            </a:r>
            <a:r>
              <a:rPr lang="cs-CZ" dirty="0" err="1"/>
              <a:t>flexion</a:t>
            </a:r>
            <a:r>
              <a:rPr lang="cs-CZ" dirty="0"/>
              <a:t> (</a:t>
            </a:r>
            <a:r>
              <a:rPr lang="cs-CZ" dirty="0" err="1"/>
              <a:t>bow</a:t>
            </a:r>
            <a:r>
              <a:rPr lang="cs-CZ" dirty="0"/>
              <a:t>) </a:t>
            </a:r>
            <a:br>
              <a:rPr lang="cs-CZ" dirty="0"/>
            </a:br>
            <a:r>
              <a:rPr lang="cs-CZ" dirty="0"/>
              <a:t>Grade 3</a:t>
            </a:r>
          </a:p>
        </p:txBody>
      </p:sp>
      <p:pic>
        <p:nvPicPr>
          <p:cNvPr id="18434" name="Picture 2" descr="C:\Users\Verca\Desktop\MMT fotky trup, krk\WP_20150926_004.jpg"/>
          <p:cNvPicPr>
            <a:picLocks noChangeAspect="1" noChangeArrowheads="1"/>
          </p:cNvPicPr>
          <p:nvPr/>
        </p:nvPicPr>
        <p:blipFill>
          <a:blip r:embed="rId2" cstate="print"/>
          <a:srcRect l="17417" r="13883" b="3537"/>
          <a:stretch>
            <a:fillRect/>
          </a:stretch>
        </p:blipFill>
        <p:spPr bwMode="auto">
          <a:xfrm>
            <a:off x="2285984" y="1571612"/>
            <a:ext cx="4614493" cy="3639600"/>
          </a:xfrm>
          <a:prstGeom prst="rect">
            <a:avLst/>
          </a:prstGeom>
          <a:noFill/>
        </p:spPr>
      </p:pic>
      <p:sp>
        <p:nvSpPr>
          <p:cNvPr id="5" name="Zástupný symbol pro obsah 2"/>
          <p:cNvSpPr txBox="1">
            <a:spLocks/>
          </p:cNvSpPr>
          <p:nvPr/>
        </p:nvSpPr>
        <p:spPr>
          <a:xfrm>
            <a:off x="500034" y="5286364"/>
            <a:ext cx="8643966" cy="1571636"/>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supine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lower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limbs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slightly</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bended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upper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limbs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relaxed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lying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along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body </a:t>
            </a:r>
            <a:r>
              <a:rPr kumimoji="0" lang="cs-CZ" sz="3200" b="0" i="0" u="none" strike="noStrike" kern="1200" cap="none" spc="0" normalizeH="0" baseline="0" noProof="0" dirty="0" err="1">
                <a:ln>
                  <a:noFill/>
                </a:ln>
                <a:solidFill>
                  <a:schemeClr val="tx1"/>
                </a:solidFill>
                <a:effectLst/>
                <a:uLnTx/>
                <a:uFillTx/>
                <a:latin typeface="+mn-lt"/>
                <a:ea typeface="+mn-ea"/>
                <a:cs typeface="+mn-cs"/>
              </a:rPr>
              <a:t>side</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Fixation</a:t>
            </a:r>
            <a:r>
              <a:rPr kumimoji="0" lang="cs-CZ" sz="3200" b="0" i="0" u="none" strike="noStrike" kern="1200" cap="none" spc="0" normalizeH="0" baseline="0" noProof="0" dirty="0">
                <a:ln>
                  <a:noFill/>
                </a:ln>
                <a:solidFill>
                  <a:schemeClr val="tx1"/>
                </a:solidFill>
                <a:effectLst/>
                <a:uLnTx/>
                <a:uFillTx/>
                <a:latin typeface="+mn-lt"/>
                <a:ea typeface="+mn-ea"/>
                <a:cs typeface="+mn-cs"/>
              </a:rPr>
              <a:t>: PT fix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patients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lower</a:t>
            </a:r>
            <a:r>
              <a:rPr kumimoji="0" lang="cs-CZ" sz="3200" b="0" i="0" u="none" strike="noStrike" kern="1200" cap="none" spc="0" normalizeH="0" baseline="0" noProof="0" dirty="0">
                <a:ln>
                  <a:noFill/>
                </a:ln>
                <a:solidFill>
                  <a:schemeClr val="tx1"/>
                </a:solidFill>
                <a:effectLst/>
                <a:uLnTx/>
                <a:uFillTx/>
                <a:latin typeface="+mn-lt"/>
                <a:ea typeface="+mn-ea"/>
                <a:cs typeface="+mn-cs"/>
              </a:rPr>
              <a:t> part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chest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with</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hand</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Movement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fluent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flexion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neck</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spine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bow</a:t>
            </a:r>
            <a:r>
              <a:rPr kumimoji="0" lang="cs-CZ" sz="3200" b="0" i="0" u="none" strike="noStrike" kern="1200" cap="none" spc="0" normalizeH="0" baseline="0" noProof="0" dirty="0">
                <a:ln>
                  <a:noFill/>
                </a:ln>
                <a:solidFill>
                  <a:schemeClr val="tx1"/>
                </a:solidFill>
                <a:effectLst/>
                <a:uLnTx/>
                <a:uFillTx/>
                <a:latin typeface="+mn-lt"/>
                <a:ea typeface="+mn-ea"/>
                <a:cs typeface="+mn-cs"/>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Neck</a:t>
            </a:r>
            <a:r>
              <a:rPr lang="cs-CZ" dirty="0"/>
              <a:t> </a:t>
            </a:r>
            <a:r>
              <a:rPr lang="cs-CZ" dirty="0" err="1"/>
              <a:t>flexion</a:t>
            </a:r>
            <a:r>
              <a:rPr lang="cs-CZ" dirty="0"/>
              <a:t> (</a:t>
            </a:r>
            <a:r>
              <a:rPr lang="cs-CZ" dirty="0" err="1"/>
              <a:t>bow</a:t>
            </a:r>
            <a:r>
              <a:rPr lang="cs-CZ" dirty="0"/>
              <a:t>)</a:t>
            </a:r>
            <a:br>
              <a:rPr lang="cs-CZ" dirty="0"/>
            </a:br>
            <a:r>
              <a:rPr lang="cs-CZ" dirty="0"/>
              <a:t>Grade 2</a:t>
            </a:r>
          </a:p>
        </p:txBody>
      </p:sp>
      <p:pic>
        <p:nvPicPr>
          <p:cNvPr id="19458" name="Picture 2" descr="C:\Users\Verca\Desktop\MMT fotky trup, krk\WP_20150926_006.jpg"/>
          <p:cNvPicPr>
            <a:picLocks noChangeAspect="1" noChangeArrowheads="1"/>
          </p:cNvPicPr>
          <p:nvPr/>
        </p:nvPicPr>
        <p:blipFill>
          <a:blip r:embed="rId2" cstate="print"/>
          <a:srcRect l="16953" t="16977" r="10995" b="9458"/>
          <a:stretch>
            <a:fillRect/>
          </a:stretch>
        </p:blipFill>
        <p:spPr bwMode="auto">
          <a:xfrm>
            <a:off x="2285984" y="1785926"/>
            <a:ext cx="4857784" cy="2786082"/>
          </a:xfrm>
          <a:prstGeom prst="rect">
            <a:avLst/>
          </a:prstGeom>
          <a:noFill/>
        </p:spPr>
      </p:pic>
      <p:sp>
        <p:nvSpPr>
          <p:cNvPr id="5" name="Zástupný symbol pro obsah 2"/>
          <p:cNvSpPr txBox="1">
            <a:spLocks/>
          </p:cNvSpPr>
          <p:nvPr/>
        </p:nvSpPr>
        <p:spPr>
          <a:xfrm>
            <a:off x="214282" y="5000636"/>
            <a:ext cx="8472518" cy="1571636"/>
          </a:xfrm>
          <a:prstGeom prst="rect">
            <a:avLst/>
          </a:prstGeom>
        </p:spPr>
        <p:txBody>
          <a:bodyPr vert="horz" lIns="91440" tIns="45720" rIns="91440" bIns="45720" rtlCol="0">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lying</a:t>
            </a:r>
            <a:r>
              <a:rPr kumimoji="0" lang="cs-CZ" sz="3200" b="0" i="0" u="none" strike="noStrike" kern="1200" cap="none" spc="0" normalizeH="0" baseline="0" noProof="0" dirty="0">
                <a:ln>
                  <a:noFill/>
                </a:ln>
                <a:solidFill>
                  <a:schemeClr val="tx1"/>
                </a:solidFill>
                <a:effectLst/>
                <a:uLnTx/>
                <a:uFillTx/>
                <a:latin typeface="+mn-lt"/>
                <a:ea typeface="+mn-ea"/>
                <a:cs typeface="+mn-cs"/>
              </a:rPr>
              <a:t> on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side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patient</a:t>
            </a:r>
            <a:r>
              <a:rPr kumimoji="0" lang="cs-CZ" sz="3200" b="0" i="0" u="none" strike="noStrike" kern="1200" cap="none" spc="0" normalizeH="0" baseline="0" noProof="0" dirty="0">
                <a:ln>
                  <a:noFill/>
                </a:ln>
                <a:solidFill>
                  <a:schemeClr val="tx1"/>
                </a:solidFill>
                <a:effectLst/>
                <a:uLnTx/>
                <a:uFillTx/>
                <a:latin typeface="+mn-lt"/>
                <a:ea typeface="+mn-ea"/>
                <a:cs typeface="+mn-cs"/>
              </a:rPr>
              <a:t> hold </a:t>
            </a:r>
            <a:r>
              <a:rPr kumimoji="0" lang="cs-CZ" sz="3200" b="0" i="0" u="none" strike="noStrike" kern="1200" cap="none" spc="0" normalizeH="0" baseline="0" noProof="0" dirty="0" err="1">
                <a:ln>
                  <a:noFill/>
                </a:ln>
                <a:solidFill>
                  <a:schemeClr val="tx1"/>
                </a:solidFill>
                <a:effectLst/>
                <a:uLnTx/>
                <a:uFillTx/>
                <a:latin typeface="+mn-lt"/>
                <a:ea typeface="+mn-ea"/>
                <a:cs typeface="+mn-cs"/>
              </a:rPr>
              <a:t>with</a:t>
            </a:r>
            <a:r>
              <a:rPr kumimoji="0" lang="cs-CZ" sz="3200" b="0" i="0" u="none" strike="noStrike" kern="1200" cap="none" spc="0" normalizeH="0" baseline="0" noProof="0" dirty="0">
                <a:ln>
                  <a:noFill/>
                </a:ln>
                <a:solidFill>
                  <a:schemeClr val="tx1"/>
                </a:solidFill>
                <a:effectLst/>
                <a:uLnTx/>
                <a:uFillTx/>
                <a:latin typeface="+mn-lt"/>
                <a:ea typeface="+mn-ea"/>
                <a:cs typeface="+mn-cs"/>
              </a:rPr>
              <a:t> his/her </a:t>
            </a:r>
            <a:r>
              <a:rPr kumimoji="0" lang="cs-CZ" sz="3200" b="0" i="0" u="none" strike="noStrike" kern="1200" cap="none" spc="0" normalizeH="0" baseline="0" noProof="0" dirty="0" err="1">
                <a:ln>
                  <a:noFill/>
                </a:ln>
                <a:solidFill>
                  <a:schemeClr val="tx1"/>
                </a:solidFill>
                <a:effectLst/>
                <a:uLnTx/>
                <a:uFillTx/>
                <a:latin typeface="+mn-lt"/>
                <a:ea typeface="+mn-ea"/>
                <a:cs typeface="+mn-cs"/>
              </a:rPr>
              <a:t>upper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hand</a:t>
            </a:r>
            <a:r>
              <a:rPr kumimoji="0" lang="cs-CZ" sz="3200" b="0" i="0" u="none" strike="noStrike" kern="1200" cap="none" spc="0" normalizeH="0" noProof="0" dirty="0">
                <a:ln>
                  <a:noFill/>
                </a:ln>
                <a:solidFill>
                  <a:schemeClr val="tx1"/>
                </a:solidFill>
                <a:effectLst/>
                <a:uLnTx/>
                <a:uFillTx/>
                <a:latin typeface="+mn-lt"/>
                <a:ea typeface="+mn-ea"/>
                <a:cs typeface="+mn-cs"/>
              </a:rPr>
              <a:t> </a:t>
            </a:r>
            <a:r>
              <a:rPr kumimoji="0" lang="cs-CZ" sz="3200" b="0" i="0" u="none" strike="noStrike" kern="1200" cap="none" spc="0" normalizeH="0" noProof="0" dirty="0" err="1">
                <a:ln>
                  <a:noFill/>
                </a:ln>
                <a:solidFill>
                  <a:schemeClr val="tx1"/>
                </a:solidFill>
                <a:effectLst/>
                <a:uLnTx/>
                <a:uFillTx/>
                <a:latin typeface="+mn-lt"/>
                <a:ea typeface="+mn-ea"/>
                <a:cs typeface="+mn-cs"/>
              </a:rPr>
              <a:t>the</a:t>
            </a:r>
            <a:r>
              <a:rPr kumimoji="0" lang="cs-CZ" sz="3200" b="0" i="0" u="none" strike="noStrike" kern="1200" cap="none" spc="0" normalizeH="0" noProof="0" dirty="0">
                <a:ln>
                  <a:noFill/>
                </a:ln>
                <a:solidFill>
                  <a:schemeClr val="tx1"/>
                </a:solidFill>
                <a:effectLst/>
                <a:uLnTx/>
                <a:uFillTx/>
                <a:latin typeface="+mn-lt"/>
                <a:ea typeface="+mn-ea"/>
                <a:cs typeface="+mn-cs"/>
              </a:rPr>
              <a:t> table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lower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hand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is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relaxed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lying</a:t>
            </a:r>
            <a:r>
              <a:rPr kumimoji="0" lang="cs-CZ" sz="3200" b="0" i="0" u="none" strike="noStrike" kern="1200" cap="none" spc="0" normalizeH="0" baseline="0" noProof="0" dirty="0">
                <a:ln>
                  <a:noFill/>
                </a:ln>
                <a:solidFill>
                  <a:schemeClr val="tx1"/>
                </a:solidFill>
                <a:effectLst/>
                <a:uLnTx/>
                <a:uFillTx/>
                <a:latin typeface="+mn-lt"/>
                <a:ea typeface="+mn-ea"/>
                <a:cs typeface="+mn-cs"/>
              </a:rPr>
              <a:t> in </a:t>
            </a:r>
            <a:r>
              <a:rPr kumimoji="0" lang="cs-CZ" sz="3200" b="0" i="0" u="none" strike="noStrike" kern="1200" cap="none" spc="0" normalizeH="0" baseline="0" noProof="0" dirty="0" err="1">
                <a:ln>
                  <a:noFill/>
                </a:ln>
                <a:solidFill>
                  <a:schemeClr val="tx1"/>
                </a:solidFill>
                <a:effectLst/>
                <a:uLnTx/>
                <a:uFillTx/>
                <a:latin typeface="+mn-lt"/>
                <a:ea typeface="+mn-ea"/>
                <a:cs typeface="+mn-cs"/>
              </a:rPr>
              <a:t>flexed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below</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patients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head</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Fixation</a:t>
            </a:r>
            <a:r>
              <a:rPr kumimoji="0" lang="cs-CZ" sz="3200" b="0" i="0" u="none" strike="noStrike" kern="1200" cap="none" spc="0" normalizeH="0" baseline="0" noProof="0" dirty="0">
                <a:ln>
                  <a:noFill/>
                </a:ln>
                <a:solidFill>
                  <a:schemeClr val="tx1"/>
                </a:solidFill>
                <a:effectLst/>
                <a:uLnTx/>
                <a:uFillTx/>
                <a:latin typeface="+mn-lt"/>
                <a:ea typeface="+mn-ea"/>
                <a:cs typeface="+mn-cs"/>
              </a:rPr>
              <a:t>: PT </a:t>
            </a:r>
            <a:r>
              <a:rPr kumimoji="0" lang="cs-CZ" sz="3200" b="0" i="0" u="none" strike="noStrike" kern="1200" cap="none" spc="0" normalizeH="0" baseline="0" noProof="0" dirty="0" err="1">
                <a:ln>
                  <a:noFill/>
                </a:ln>
                <a:solidFill>
                  <a:schemeClr val="tx1"/>
                </a:solidFill>
                <a:effectLst/>
                <a:uLnTx/>
                <a:uFillTx/>
                <a:latin typeface="+mn-lt"/>
                <a:ea typeface="+mn-ea"/>
                <a:cs typeface="+mn-cs"/>
              </a:rPr>
              <a:t>supports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patients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head</a:t>
            </a:r>
            <a:r>
              <a:rPr kumimoji="0" lang="cs-CZ" sz="3200" b="0" i="0" u="none" strike="noStrike" kern="1200" cap="none" spc="0" normalizeH="0" baseline="0" noProof="0" dirty="0">
                <a:ln>
                  <a:noFill/>
                </a:ln>
                <a:solidFill>
                  <a:schemeClr val="tx1"/>
                </a:solidFill>
                <a:effectLst/>
                <a:uLnTx/>
                <a:uFillTx/>
                <a:latin typeface="+mn-lt"/>
                <a:ea typeface="+mn-ea"/>
                <a:cs typeface="+mn-cs"/>
              </a:rPr>
              <a:t>, in </a:t>
            </a:r>
            <a:r>
              <a:rPr kumimoji="0" lang="cs-CZ" sz="3200" b="0" i="0" u="none" strike="noStrike" kern="1200" cap="none" spc="0" normalizeH="0" baseline="0" noProof="0" dirty="0" err="1">
                <a:ln>
                  <a:noFill/>
                </a:ln>
                <a:solidFill>
                  <a:schemeClr val="tx1"/>
                </a:solidFill>
                <a:effectLst/>
                <a:uLnTx/>
                <a:uFillTx/>
                <a:latin typeface="+mn-lt"/>
                <a:ea typeface="+mn-ea"/>
                <a:cs typeface="+mn-cs"/>
              </a:rPr>
              <a:t>central</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Movement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patient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flexes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neck</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spine</a:t>
            </a:r>
            <a:r>
              <a:rPr kumimoji="0" lang="cs-CZ" sz="3200" b="0" i="0" u="none" strike="noStrike" kern="1200" cap="none" spc="0" normalizeH="0" baseline="0" noProof="0" dirty="0">
                <a:ln>
                  <a:noFill/>
                </a:ln>
                <a:solidFill>
                  <a:schemeClr val="tx1"/>
                </a:solidFill>
                <a:effectLst/>
                <a:uLnTx/>
                <a:uFillTx/>
                <a:latin typeface="+mn-lt"/>
                <a:ea typeface="+mn-ea"/>
                <a:cs typeface="+mn-cs"/>
              </a:rPr>
              <a:t> in </a:t>
            </a:r>
            <a:r>
              <a:rPr kumimoji="0" lang="cs-CZ" sz="3200" b="0" i="0" u="none" strike="noStrike" kern="1200" cap="none" spc="0" normalizeH="0" baseline="0" noProof="0" dirty="0" err="1">
                <a:ln>
                  <a:noFill/>
                </a:ln>
                <a:solidFill>
                  <a:schemeClr val="tx1"/>
                </a:solidFill>
                <a:effectLst/>
                <a:uLnTx/>
                <a:uFillTx/>
                <a:latin typeface="+mn-lt"/>
                <a:ea typeface="+mn-ea"/>
                <a:cs typeface="+mn-cs"/>
              </a:rPr>
              <a:t>full</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range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motion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with</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constant</a:t>
            </a:r>
            <a:r>
              <a:rPr kumimoji="0" lang="cs-CZ" sz="3200" b="0" i="0" u="none" strike="noStrike" kern="1200" cap="none" spc="0" normalizeH="0" baseline="0" noProof="0" dirty="0">
                <a:ln>
                  <a:noFill/>
                </a:ln>
                <a:solidFill>
                  <a:schemeClr val="tx1"/>
                </a:solidFill>
                <a:effectLst/>
                <a:uLnTx/>
                <a:uFillTx/>
                <a:latin typeface="+mn-lt"/>
                <a:ea typeface="+mn-ea"/>
                <a:cs typeface="+mn-cs"/>
              </a:rPr>
              <a:t> support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PT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Neck</a:t>
            </a:r>
            <a:r>
              <a:rPr lang="cs-CZ" dirty="0"/>
              <a:t> </a:t>
            </a:r>
            <a:r>
              <a:rPr lang="cs-CZ" dirty="0" err="1"/>
              <a:t>flexion</a:t>
            </a:r>
            <a:r>
              <a:rPr lang="cs-CZ" dirty="0"/>
              <a:t> (</a:t>
            </a:r>
            <a:r>
              <a:rPr lang="cs-CZ" dirty="0" err="1"/>
              <a:t>bow</a:t>
            </a:r>
            <a:r>
              <a:rPr lang="cs-CZ" dirty="0"/>
              <a:t>)</a:t>
            </a:r>
            <a:br>
              <a:rPr lang="cs-CZ" dirty="0"/>
            </a:br>
            <a:r>
              <a:rPr lang="cs-CZ" dirty="0"/>
              <a:t>Grade 1,0</a:t>
            </a:r>
          </a:p>
        </p:txBody>
      </p:sp>
      <p:sp>
        <p:nvSpPr>
          <p:cNvPr id="4" name="Zástupný symbol pro obsah 2"/>
          <p:cNvSpPr>
            <a:spLocks noGrp="1"/>
          </p:cNvSpPr>
          <p:nvPr>
            <p:ph idx="1"/>
          </p:nvPr>
        </p:nvSpPr>
        <p:spPr>
          <a:xfrm>
            <a:off x="500034" y="5000636"/>
            <a:ext cx="8229600" cy="1239839"/>
          </a:xfrm>
        </p:spPr>
        <p:txBody>
          <a:bodyPr>
            <a:normAutofit fontScale="70000" lnSpcReduction="20000"/>
          </a:bodyPr>
          <a:lstStyle/>
          <a:p>
            <a:r>
              <a:rPr lang="cs-CZ" dirty="0" err="1"/>
              <a:t>Position</a:t>
            </a:r>
            <a:r>
              <a:rPr lang="cs-CZ" dirty="0"/>
              <a:t>: </a:t>
            </a:r>
            <a:r>
              <a:rPr lang="cs-CZ" dirty="0" err="1"/>
              <a:t>supine</a:t>
            </a:r>
            <a:r>
              <a:rPr lang="cs-CZ" dirty="0"/>
              <a:t> </a:t>
            </a:r>
            <a:r>
              <a:rPr lang="cs-CZ" dirty="0" err="1"/>
              <a:t>position</a:t>
            </a:r>
            <a:r>
              <a:rPr lang="cs-CZ" dirty="0"/>
              <a:t>, </a:t>
            </a:r>
            <a:r>
              <a:rPr lang="cs-CZ" dirty="0" err="1"/>
              <a:t>lower</a:t>
            </a:r>
            <a:r>
              <a:rPr lang="cs-CZ" dirty="0"/>
              <a:t> </a:t>
            </a:r>
            <a:r>
              <a:rPr lang="cs-CZ" dirty="0" err="1"/>
              <a:t>limbs</a:t>
            </a:r>
            <a:r>
              <a:rPr lang="cs-CZ" dirty="0"/>
              <a:t> </a:t>
            </a:r>
            <a:r>
              <a:rPr lang="cs-CZ" dirty="0" err="1"/>
              <a:t>slightly</a:t>
            </a:r>
            <a:r>
              <a:rPr lang="cs-CZ" dirty="0"/>
              <a:t> </a:t>
            </a:r>
            <a:r>
              <a:rPr lang="cs-CZ" dirty="0" err="1"/>
              <a:t>bended</a:t>
            </a:r>
            <a:r>
              <a:rPr lang="cs-CZ" dirty="0"/>
              <a:t>, </a:t>
            </a:r>
            <a:r>
              <a:rPr lang="cs-CZ" dirty="0" err="1"/>
              <a:t>upper</a:t>
            </a:r>
            <a:r>
              <a:rPr lang="cs-CZ" dirty="0"/>
              <a:t> </a:t>
            </a:r>
            <a:r>
              <a:rPr lang="cs-CZ" dirty="0" err="1"/>
              <a:t>limbs</a:t>
            </a:r>
            <a:r>
              <a:rPr lang="cs-CZ" dirty="0"/>
              <a:t> </a:t>
            </a:r>
            <a:r>
              <a:rPr lang="cs-CZ" dirty="0" err="1"/>
              <a:t>relaxed</a:t>
            </a:r>
            <a:r>
              <a:rPr lang="cs-CZ" dirty="0"/>
              <a:t>, </a:t>
            </a:r>
            <a:r>
              <a:rPr lang="cs-CZ" dirty="0" err="1"/>
              <a:t>lying</a:t>
            </a:r>
            <a:r>
              <a:rPr lang="cs-CZ" dirty="0"/>
              <a:t> </a:t>
            </a:r>
            <a:r>
              <a:rPr lang="cs-CZ" dirty="0" err="1"/>
              <a:t>along</a:t>
            </a:r>
            <a:r>
              <a:rPr lang="cs-CZ" dirty="0"/>
              <a:t> </a:t>
            </a:r>
            <a:r>
              <a:rPr lang="cs-CZ" dirty="0" err="1"/>
              <a:t>the</a:t>
            </a:r>
            <a:r>
              <a:rPr lang="cs-CZ" dirty="0"/>
              <a:t> body </a:t>
            </a:r>
            <a:r>
              <a:rPr lang="cs-CZ" dirty="0" err="1"/>
              <a:t>side</a:t>
            </a:r>
            <a:endParaRPr lang="cs-CZ" dirty="0"/>
          </a:p>
          <a:p>
            <a:r>
              <a:rPr lang="cs-CZ" dirty="0" err="1"/>
              <a:t>Attempt</a:t>
            </a:r>
            <a:r>
              <a:rPr lang="cs-CZ" dirty="0"/>
              <a:t> to </a:t>
            </a:r>
            <a:r>
              <a:rPr lang="cs-CZ" dirty="0" err="1"/>
              <a:t>move</a:t>
            </a:r>
            <a:r>
              <a:rPr lang="cs-CZ" dirty="0"/>
              <a:t>: </a:t>
            </a:r>
            <a:r>
              <a:rPr lang="cs-CZ" dirty="0" err="1"/>
              <a:t>patient</a:t>
            </a:r>
            <a:r>
              <a:rPr lang="cs-CZ" dirty="0"/>
              <a:t> </a:t>
            </a:r>
            <a:r>
              <a:rPr lang="cs-CZ" dirty="0" err="1"/>
              <a:t>tries</a:t>
            </a:r>
            <a:r>
              <a:rPr lang="cs-CZ" dirty="0"/>
              <a:t> to </a:t>
            </a:r>
            <a:r>
              <a:rPr lang="cs-CZ" dirty="0" err="1"/>
              <a:t>elevate</a:t>
            </a:r>
            <a:r>
              <a:rPr lang="cs-CZ" dirty="0"/>
              <a:t> </a:t>
            </a:r>
            <a:r>
              <a:rPr lang="cs-CZ" dirty="0" err="1"/>
              <a:t>the</a:t>
            </a:r>
            <a:r>
              <a:rPr lang="cs-CZ" dirty="0"/>
              <a:t> </a:t>
            </a:r>
            <a:r>
              <a:rPr lang="cs-CZ" dirty="0" err="1"/>
              <a:t>head</a:t>
            </a:r>
            <a:r>
              <a:rPr lang="cs-CZ" dirty="0"/>
              <a:t>, PT </a:t>
            </a:r>
            <a:r>
              <a:rPr lang="cs-CZ" dirty="0" err="1"/>
              <a:t>palpates</a:t>
            </a:r>
            <a:r>
              <a:rPr lang="cs-CZ" dirty="0"/>
              <a:t> </a:t>
            </a:r>
            <a:r>
              <a:rPr lang="cs-CZ" dirty="0" err="1"/>
              <a:t>the</a:t>
            </a:r>
            <a:r>
              <a:rPr lang="cs-CZ" dirty="0"/>
              <a:t> </a:t>
            </a:r>
            <a:r>
              <a:rPr lang="cs-CZ" dirty="0" err="1"/>
              <a:t>trace</a:t>
            </a:r>
            <a:r>
              <a:rPr lang="cs-CZ" dirty="0"/>
              <a:t> </a:t>
            </a:r>
            <a:r>
              <a:rPr lang="cs-CZ" dirty="0" err="1"/>
              <a:t>of</a:t>
            </a:r>
            <a:r>
              <a:rPr lang="cs-CZ" dirty="0"/>
              <a:t> </a:t>
            </a:r>
            <a:r>
              <a:rPr lang="cs-CZ" dirty="0" err="1"/>
              <a:t>contraction</a:t>
            </a:r>
            <a:r>
              <a:rPr lang="cs-CZ" dirty="0"/>
              <a:t> </a:t>
            </a:r>
            <a:r>
              <a:rPr lang="cs-CZ" dirty="0" err="1"/>
              <a:t>of</a:t>
            </a:r>
            <a:r>
              <a:rPr lang="cs-CZ" dirty="0"/>
              <a:t> </a:t>
            </a:r>
            <a:r>
              <a:rPr lang="cs-CZ" dirty="0" err="1"/>
              <a:t>the</a:t>
            </a:r>
            <a:r>
              <a:rPr lang="cs-CZ" dirty="0"/>
              <a:t> </a:t>
            </a:r>
            <a:r>
              <a:rPr lang="cs-CZ" dirty="0" err="1"/>
              <a:t>neck</a:t>
            </a:r>
            <a:r>
              <a:rPr lang="cs-CZ" dirty="0"/>
              <a:t> </a:t>
            </a:r>
            <a:r>
              <a:rPr lang="cs-CZ" dirty="0" err="1"/>
              <a:t>flexors</a:t>
            </a:r>
            <a:endParaRPr lang="cs-CZ" dirty="0"/>
          </a:p>
        </p:txBody>
      </p:sp>
      <p:pic>
        <p:nvPicPr>
          <p:cNvPr id="20482" name="Picture 2" descr="C:\Users\Verca\Desktop\MMT fotky trup, krk\WP_20150926_009.jpg"/>
          <p:cNvPicPr>
            <a:picLocks noChangeAspect="1" noChangeArrowheads="1"/>
          </p:cNvPicPr>
          <p:nvPr/>
        </p:nvPicPr>
        <p:blipFill>
          <a:blip r:embed="rId2" cstate="print"/>
          <a:srcRect l="19073" t="9432" r="14173" b="15116"/>
          <a:stretch>
            <a:fillRect/>
          </a:stretch>
        </p:blipFill>
        <p:spPr bwMode="auto">
          <a:xfrm>
            <a:off x="2214546" y="1571612"/>
            <a:ext cx="5068980" cy="32184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Neck</a:t>
            </a:r>
            <a:r>
              <a:rPr lang="cs-CZ" dirty="0"/>
              <a:t> </a:t>
            </a:r>
            <a:r>
              <a:rPr lang="cs-CZ" dirty="0" err="1"/>
              <a:t>flexion</a:t>
            </a:r>
            <a:r>
              <a:rPr lang="cs-CZ" dirty="0"/>
              <a:t> (</a:t>
            </a:r>
            <a:r>
              <a:rPr lang="cs-CZ" dirty="0" err="1"/>
              <a:t>move</a:t>
            </a:r>
            <a:r>
              <a:rPr lang="cs-CZ" dirty="0"/>
              <a:t> </a:t>
            </a:r>
            <a:r>
              <a:rPr lang="cs-CZ" dirty="0" err="1"/>
              <a:t>forward</a:t>
            </a:r>
            <a:r>
              <a:rPr lang="cs-CZ" dirty="0"/>
              <a:t>)</a:t>
            </a:r>
            <a:br>
              <a:rPr lang="cs-CZ" dirty="0"/>
            </a:br>
            <a:r>
              <a:rPr lang="cs-CZ" dirty="0" err="1"/>
              <a:t>Sternocleidomastoid</a:t>
            </a:r>
            <a:r>
              <a:rPr lang="cs-CZ" dirty="0"/>
              <a:t> </a:t>
            </a:r>
            <a:r>
              <a:rPr lang="cs-CZ" dirty="0" err="1"/>
              <a:t>muscle</a:t>
            </a:r>
            <a:endParaRPr lang="cs-CZ" dirty="0"/>
          </a:p>
        </p:txBody>
      </p:sp>
      <p:pic>
        <p:nvPicPr>
          <p:cNvPr id="39937" name="Picture 1" descr="C:\Users\Verca\Desktop\1117_Muscles_of_the_Neck_and_Back.jpg"/>
          <p:cNvPicPr>
            <a:picLocks noGrp="1" noChangeAspect="1" noChangeArrowheads="1"/>
          </p:cNvPicPr>
          <p:nvPr>
            <p:ph idx="1"/>
          </p:nvPr>
        </p:nvPicPr>
        <p:blipFill>
          <a:blip r:embed="rId2" cstate="print"/>
          <a:srcRect r="48166" b="72220"/>
          <a:stretch>
            <a:fillRect/>
          </a:stretch>
        </p:blipFill>
        <p:spPr bwMode="auto">
          <a:xfrm>
            <a:off x="1000100" y="1714488"/>
            <a:ext cx="7797751" cy="48564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14290"/>
            <a:ext cx="8229600" cy="1143000"/>
          </a:xfrm>
        </p:spPr>
        <p:txBody>
          <a:bodyPr>
            <a:normAutofit fontScale="90000"/>
          </a:bodyPr>
          <a:lstStyle/>
          <a:p>
            <a:r>
              <a:rPr lang="cs-CZ" dirty="0" err="1"/>
              <a:t>Neck</a:t>
            </a:r>
            <a:r>
              <a:rPr lang="cs-CZ" dirty="0"/>
              <a:t> </a:t>
            </a:r>
            <a:r>
              <a:rPr lang="cs-CZ" dirty="0" err="1"/>
              <a:t>flexion</a:t>
            </a:r>
            <a:r>
              <a:rPr lang="cs-CZ" dirty="0"/>
              <a:t> (</a:t>
            </a:r>
            <a:r>
              <a:rPr lang="cs-CZ" dirty="0" err="1"/>
              <a:t>move</a:t>
            </a:r>
            <a:r>
              <a:rPr lang="cs-CZ" dirty="0"/>
              <a:t> </a:t>
            </a:r>
            <a:r>
              <a:rPr lang="cs-CZ" dirty="0" err="1"/>
              <a:t>forward</a:t>
            </a:r>
            <a:r>
              <a:rPr lang="cs-CZ" dirty="0"/>
              <a:t>)</a:t>
            </a:r>
            <a:br>
              <a:rPr lang="cs-CZ" dirty="0"/>
            </a:br>
            <a:r>
              <a:rPr lang="cs-CZ" dirty="0"/>
              <a:t>Grade 5,4</a:t>
            </a:r>
          </a:p>
        </p:txBody>
      </p:sp>
      <p:pic>
        <p:nvPicPr>
          <p:cNvPr id="21506" name="Picture 2" descr="C:\Users\Verca\Desktop\MMT fotky trup, krk\WP_20150926_011.jpg"/>
          <p:cNvPicPr>
            <a:picLocks noChangeAspect="1" noChangeArrowheads="1"/>
          </p:cNvPicPr>
          <p:nvPr/>
        </p:nvPicPr>
        <p:blipFill>
          <a:blip r:embed="rId2" cstate="print"/>
          <a:srcRect l="22255" t="15503" r="20656" b="6982"/>
          <a:stretch>
            <a:fillRect/>
          </a:stretch>
        </p:blipFill>
        <p:spPr bwMode="auto">
          <a:xfrm>
            <a:off x="2571736" y="1428736"/>
            <a:ext cx="4214842" cy="3214710"/>
          </a:xfrm>
          <a:prstGeom prst="rect">
            <a:avLst/>
          </a:prstGeom>
          <a:noFill/>
        </p:spPr>
      </p:pic>
      <p:sp>
        <p:nvSpPr>
          <p:cNvPr id="6" name="Zástupný symbol pro obsah 2"/>
          <p:cNvSpPr txBox="1">
            <a:spLocks/>
          </p:cNvSpPr>
          <p:nvPr/>
        </p:nvSpPr>
        <p:spPr>
          <a:xfrm>
            <a:off x="500034" y="5000636"/>
            <a:ext cx="8643966" cy="1857364"/>
          </a:xfrm>
          <a:prstGeom prst="rect">
            <a:avLst/>
          </a:prstGeom>
        </p:spPr>
        <p:txBody>
          <a:bodyPr vert="horz" lIns="91440" tIns="45720" rIns="91440" bIns="45720" rtlCol="0">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supine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lower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limbs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slightly</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bended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upper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limbs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relaxed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lying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along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body </a:t>
            </a:r>
            <a:r>
              <a:rPr kumimoji="0" lang="cs-CZ" sz="3200" b="0" i="0" u="none" strike="noStrike" kern="1200" cap="none" spc="0" normalizeH="0" baseline="0" noProof="0" dirty="0" err="1">
                <a:ln>
                  <a:noFill/>
                </a:ln>
                <a:solidFill>
                  <a:schemeClr val="tx1"/>
                </a:solidFill>
                <a:effectLst/>
                <a:uLnTx/>
                <a:uFillTx/>
                <a:latin typeface="+mn-lt"/>
                <a:ea typeface="+mn-ea"/>
                <a:cs typeface="+mn-cs"/>
              </a:rPr>
              <a:t>side</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Fixation</a:t>
            </a:r>
            <a:r>
              <a:rPr kumimoji="0" lang="cs-CZ" sz="3200" b="0" i="0" u="none" strike="noStrike" kern="1200" cap="none" spc="0" normalizeH="0" baseline="0" noProof="0" dirty="0">
                <a:ln>
                  <a:noFill/>
                </a:ln>
                <a:solidFill>
                  <a:schemeClr val="tx1"/>
                </a:solidFill>
                <a:effectLst/>
                <a:uLnTx/>
                <a:uFillTx/>
                <a:latin typeface="+mn-lt"/>
                <a:ea typeface="+mn-ea"/>
                <a:cs typeface="+mn-cs"/>
              </a:rPr>
              <a:t>: PT fix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patients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lower</a:t>
            </a:r>
            <a:r>
              <a:rPr kumimoji="0" lang="cs-CZ" sz="3200" b="0" i="0" u="none" strike="noStrike" kern="1200" cap="none" spc="0" normalizeH="0" baseline="0" noProof="0" dirty="0">
                <a:ln>
                  <a:noFill/>
                </a:ln>
                <a:solidFill>
                  <a:schemeClr val="tx1"/>
                </a:solidFill>
                <a:effectLst/>
                <a:uLnTx/>
                <a:uFillTx/>
                <a:latin typeface="+mn-lt"/>
                <a:ea typeface="+mn-ea"/>
                <a:cs typeface="+mn-cs"/>
              </a:rPr>
              <a:t> part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chest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with</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hand</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Movement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flexion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neck</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spine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lang="cs-CZ" sz="3200" baseline="0" dirty="0"/>
              <a:t>–</a:t>
            </a:r>
            <a:r>
              <a:rPr lang="cs-CZ" sz="3200" dirty="0"/>
              <a:t> </a:t>
            </a:r>
            <a:r>
              <a:rPr lang="cs-CZ" sz="3200" dirty="0" err="1"/>
              <a:t>moving</a:t>
            </a:r>
            <a:r>
              <a:rPr lang="cs-CZ" sz="3200" dirty="0"/>
              <a:t> </a:t>
            </a:r>
            <a:r>
              <a:rPr lang="cs-CZ" sz="3200" dirty="0" err="1"/>
              <a:t>the</a:t>
            </a:r>
            <a:r>
              <a:rPr lang="cs-CZ" sz="3200" dirty="0"/>
              <a:t> </a:t>
            </a:r>
            <a:r>
              <a:rPr lang="cs-CZ" sz="3200" dirty="0" err="1"/>
              <a:t>head</a:t>
            </a:r>
            <a:r>
              <a:rPr lang="cs-CZ" sz="3200" dirty="0"/>
              <a:t> </a:t>
            </a:r>
            <a:r>
              <a:rPr lang="cs-CZ" sz="3200" dirty="0" err="1"/>
              <a:t>forward</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Resistance</a:t>
            </a:r>
            <a:r>
              <a:rPr kumimoji="0" lang="cs-CZ" sz="3200" b="0" i="0" u="none" strike="noStrike" kern="1200" cap="none" spc="0" normalizeH="0" baseline="0" noProof="0" dirty="0">
                <a:ln>
                  <a:noFill/>
                </a:ln>
                <a:solidFill>
                  <a:schemeClr val="tx1"/>
                </a:solidFill>
                <a:effectLst/>
                <a:uLnTx/>
                <a:uFillTx/>
                <a:latin typeface="+mn-lt"/>
                <a:ea typeface="+mn-ea"/>
                <a:cs typeface="+mn-cs"/>
              </a:rPr>
              <a:t>: PT put </a:t>
            </a:r>
            <a:r>
              <a:rPr kumimoji="0" lang="cs-CZ" sz="3200" b="0" i="0" u="none" strike="noStrike" kern="1200" cap="none" spc="0" normalizeH="0" baseline="0" noProof="0" dirty="0" err="1">
                <a:ln>
                  <a:noFill/>
                </a:ln>
                <a:solidFill>
                  <a:schemeClr val="tx1"/>
                </a:solidFill>
                <a:effectLst/>
                <a:uLnTx/>
                <a:uFillTx/>
                <a:latin typeface="+mn-lt"/>
                <a:ea typeface="+mn-ea"/>
                <a:cs typeface="+mn-cs"/>
              </a:rPr>
              <a:t>resistance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using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hand</a:t>
            </a:r>
            <a:r>
              <a:rPr kumimoji="0" lang="cs-CZ" sz="3200" b="0" i="0" u="none" strike="noStrike" kern="1200" cap="none" spc="0" normalizeH="0" baseline="0" noProof="0" dirty="0">
                <a:ln>
                  <a:noFill/>
                </a:ln>
                <a:solidFill>
                  <a:schemeClr val="tx1"/>
                </a:solidFill>
                <a:effectLst/>
                <a:uLnTx/>
                <a:uFillTx/>
                <a:latin typeface="+mn-lt"/>
                <a:ea typeface="+mn-ea"/>
                <a:cs typeface="+mn-cs"/>
              </a:rPr>
              <a:t> on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patients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forehead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against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movement</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14290"/>
            <a:ext cx="8229600" cy="1143000"/>
          </a:xfrm>
        </p:spPr>
        <p:txBody>
          <a:bodyPr>
            <a:normAutofit fontScale="90000"/>
          </a:bodyPr>
          <a:lstStyle/>
          <a:p>
            <a:r>
              <a:rPr lang="cs-CZ" dirty="0" err="1"/>
              <a:t>Neck</a:t>
            </a:r>
            <a:r>
              <a:rPr lang="cs-CZ" dirty="0"/>
              <a:t> </a:t>
            </a:r>
            <a:r>
              <a:rPr lang="cs-CZ" dirty="0" err="1"/>
              <a:t>flexion</a:t>
            </a:r>
            <a:r>
              <a:rPr lang="cs-CZ" dirty="0"/>
              <a:t> (</a:t>
            </a:r>
            <a:r>
              <a:rPr lang="cs-CZ" dirty="0" err="1"/>
              <a:t>move</a:t>
            </a:r>
            <a:r>
              <a:rPr lang="cs-CZ" dirty="0"/>
              <a:t> </a:t>
            </a:r>
            <a:r>
              <a:rPr lang="cs-CZ" dirty="0" err="1"/>
              <a:t>forward</a:t>
            </a:r>
            <a:r>
              <a:rPr lang="cs-CZ" dirty="0"/>
              <a:t>)</a:t>
            </a:r>
            <a:br>
              <a:rPr lang="cs-CZ" dirty="0"/>
            </a:br>
            <a:r>
              <a:rPr lang="cs-CZ" dirty="0"/>
              <a:t>Grade 3</a:t>
            </a:r>
          </a:p>
        </p:txBody>
      </p:sp>
      <p:pic>
        <p:nvPicPr>
          <p:cNvPr id="22530" name="Picture 2" descr="C:\Users\Verca\Desktop\MMT fotky trup, krk\WP_20150926_013.jpg"/>
          <p:cNvPicPr>
            <a:picLocks noChangeAspect="1" noChangeArrowheads="1"/>
          </p:cNvPicPr>
          <p:nvPr/>
        </p:nvPicPr>
        <p:blipFill>
          <a:blip r:embed="rId2" cstate="print"/>
          <a:srcRect l="23148" t="7925" r="19871" b="17581"/>
          <a:stretch>
            <a:fillRect/>
          </a:stretch>
        </p:blipFill>
        <p:spPr bwMode="auto">
          <a:xfrm>
            <a:off x="2357422" y="1500174"/>
            <a:ext cx="4572032" cy="3357586"/>
          </a:xfrm>
          <a:prstGeom prst="rect">
            <a:avLst/>
          </a:prstGeom>
          <a:noFill/>
        </p:spPr>
      </p:pic>
      <p:sp>
        <p:nvSpPr>
          <p:cNvPr id="5" name="Obdélník 4"/>
          <p:cNvSpPr/>
          <p:nvPr/>
        </p:nvSpPr>
        <p:spPr>
          <a:xfrm>
            <a:off x="357158" y="5143512"/>
            <a:ext cx="8572560" cy="1311128"/>
          </a:xfrm>
          <a:prstGeom prst="rect">
            <a:avLst/>
          </a:prstGeom>
        </p:spPr>
        <p:txBody>
          <a:bodyPr wrap="square">
            <a:spAutoFit/>
          </a:bodyPr>
          <a:lstStyle/>
          <a:p>
            <a:pPr marL="342900" lvl="0" indent="-342900">
              <a:spcBef>
                <a:spcPct val="20000"/>
              </a:spcBef>
              <a:buFont typeface="Arial" pitchFamily="34" charset="0"/>
              <a:buChar char="•"/>
              <a:defRPr/>
            </a:pPr>
            <a:r>
              <a:rPr lang="cs-CZ" dirty="0" err="1"/>
              <a:t>Position</a:t>
            </a:r>
            <a:r>
              <a:rPr lang="cs-CZ" dirty="0"/>
              <a:t>: </a:t>
            </a:r>
            <a:r>
              <a:rPr lang="cs-CZ" dirty="0" err="1"/>
              <a:t>supine</a:t>
            </a:r>
            <a:r>
              <a:rPr lang="cs-CZ" dirty="0"/>
              <a:t> </a:t>
            </a:r>
            <a:r>
              <a:rPr lang="cs-CZ" dirty="0" err="1"/>
              <a:t>position</a:t>
            </a:r>
            <a:r>
              <a:rPr lang="cs-CZ" dirty="0"/>
              <a:t>, </a:t>
            </a:r>
            <a:r>
              <a:rPr lang="cs-CZ" dirty="0" err="1"/>
              <a:t>lower</a:t>
            </a:r>
            <a:r>
              <a:rPr lang="cs-CZ" dirty="0"/>
              <a:t> </a:t>
            </a:r>
            <a:r>
              <a:rPr lang="cs-CZ" dirty="0" err="1"/>
              <a:t>limbs</a:t>
            </a:r>
            <a:r>
              <a:rPr lang="cs-CZ" dirty="0"/>
              <a:t> </a:t>
            </a:r>
            <a:r>
              <a:rPr lang="cs-CZ" dirty="0" err="1"/>
              <a:t>slightly</a:t>
            </a:r>
            <a:r>
              <a:rPr lang="cs-CZ" dirty="0"/>
              <a:t> </a:t>
            </a:r>
            <a:r>
              <a:rPr lang="cs-CZ" dirty="0" err="1"/>
              <a:t>bended</a:t>
            </a:r>
            <a:r>
              <a:rPr lang="cs-CZ" dirty="0"/>
              <a:t>, </a:t>
            </a:r>
            <a:r>
              <a:rPr lang="cs-CZ" dirty="0" err="1"/>
              <a:t>upper</a:t>
            </a:r>
            <a:r>
              <a:rPr lang="cs-CZ" dirty="0"/>
              <a:t> </a:t>
            </a:r>
            <a:r>
              <a:rPr lang="cs-CZ" dirty="0" err="1"/>
              <a:t>limbs</a:t>
            </a:r>
            <a:r>
              <a:rPr lang="cs-CZ" dirty="0"/>
              <a:t> </a:t>
            </a:r>
            <a:r>
              <a:rPr lang="cs-CZ" dirty="0" err="1"/>
              <a:t>relaxed</a:t>
            </a:r>
            <a:r>
              <a:rPr lang="cs-CZ" dirty="0"/>
              <a:t>, </a:t>
            </a:r>
            <a:r>
              <a:rPr lang="cs-CZ" dirty="0" err="1"/>
              <a:t>lying</a:t>
            </a:r>
            <a:r>
              <a:rPr lang="cs-CZ" dirty="0"/>
              <a:t> </a:t>
            </a:r>
            <a:r>
              <a:rPr lang="cs-CZ" dirty="0" err="1"/>
              <a:t>along</a:t>
            </a:r>
            <a:r>
              <a:rPr lang="cs-CZ" dirty="0"/>
              <a:t> </a:t>
            </a:r>
            <a:r>
              <a:rPr lang="cs-CZ" dirty="0" err="1"/>
              <a:t>the</a:t>
            </a:r>
            <a:r>
              <a:rPr lang="cs-CZ" dirty="0"/>
              <a:t> body </a:t>
            </a:r>
            <a:r>
              <a:rPr lang="cs-CZ" dirty="0" err="1"/>
              <a:t>side</a:t>
            </a:r>
            <a:endParaRPr lang="cs-CZ" dirty="0"/>
          </a:p>
          <a:p>
            <a:pPr marL="342900" lvl="0" indent="-342900">
              <a:spcBef>
                <a:spcPct val="20000"/>
              </a:spcBef>
              <a:buFont typeface="Arial" pitchFamily="34" charset="0"/>
              <a:buChar char="•"/>
              <a:defRPr/>
            </a:pPr>
            <a:r>
              <a:rPr lang="cs-CZ" dirty="0" err="1"/>
              <a:t>Fixation</a:t>
            </a:r>
            <a:r>
              <a:rPr lang="cs-CZ" dirty="0"/>
              <a:t>: PT fix </a:t>
            </a:r>
            <a:r>
              <a:rPr lang="cs-CZ" dirty="0" err="1"/>
              <a:t>the</a:t>
            </a:r>
            <a:r>
              <a:rPr lang="cs-CZ" dirty="0"/>
              <a:t> </a:t>
            </a:r>
            <a:r>
              <a:rPr lang="cs-CZ" dirty="0" err="1"/>
              <a:t>patients</a:t>
            </a:r>
            <a:r>
              <a:rPr lang="cs-CZ" dirty="0"/>
              <a:t> </a:t>
            </a:r>
            <a:r>
              <a:rPr lang="cs-CZ" dirty="0" err="1"/>
              <a:t>lower</a:t>
            </a:r>
            <a:r>
              <a:rPr lang="cs-CZ" dirty="0"/>
              <a:t> part </a:t>
            </a:r>
            <a:r>
              <a:rPr lang="cs-CZ" dirty="0" err="1"/>
              <a:t>of</a:t>
            </a:r>
            <a:r>
              <a:rPr lang="cs-CZ" dirty="0"/>
              <a:t> </a:t>
            </a:r>
            <a:r>
              <a:rPr lang="cs-CZ" dirty="0" err="1"/>
              <a:t>the</a:t>
            </a:r>
            <a:r>
              <a:rPr lang="cs-CZ" dirty="0"/>
              <a:t> </a:t>
            </a:r>
            <a:r>
              <a:rPr lang="cs-CZ" dirty="0" err="1"/>
              <a:t>chest</a:t>
            </a:r>
            <a:r>
              <a:rPr lang="cs-CZ" dirty="0"/>
              <a:t> </a:t>
            </a:r>
            <a:r>
              <a:rPr lang="cs-CZ" dirty="0" err="1"/>
              <a:t>with</a:t>
            </a:r>
            <a:r>
              <a:rPr lang="cs-CZ" dirty="0"/>
              <a:t> </a:t>
            </a:r>
            <a:r>
              <a:rPr lang="cs-CZ" dirty="0" err="1"/>
              <a:t>one</a:t>
            </a:r>
            <a:r>
              <a:rPr lang="cs-CZ" dirty="0"/>
              <a:t> </a:t>
            </a:r>
            <a:r>
              <a:rPr lang="cs-CZ" dirty="0" err="1"/>
              <a:t>hand</a:t>
            </a:r>
            <a:endParaRPr lang="cs-CZ" dirty="0"/>
          </a:p>
          <a:p>
            <a:pPr marL="342900" lvl="0" indent="-342900">
              <a:spcBef>
                <a:spcPct val="20000"/>
              </a:spcBef>
              <a:buFont typeface="Arial" pitchFamily="34" charset="0"/>
              <a:buChar char="•"/>
              <a:defRPr/>
            </a:pPr>
            <a:r>
              <a:rPr lang="cs-CZ" dirty="0" err="1"/>
              <a:t>Movement</a:t>
            </a:r>
            <a:r>
              <a:rPr lang="cs-CZ" dirty="0"/>
              <a:t>: </a:t>
            </a:r>
            <a:r>
              <a:rPr lang="cs-CZ" dirty="0" err="1"/>
              <a:t>flexion</a:t>
            </a:r>
            <a:r>
              <a:rPr lang="cs-CZ" dirty="0"/>
              <a:t> </a:t>
            </a:r>
            <a:r>
              <a:rPr lang="cs-CZ" dirty="0" err="1"/>
              <a:t>of</a:t>
            </a:r>
            <a:r>
              <a:rPr lang="cs-CZ" dirty="0"/>
              <a:t> </a:t>
            </a:r>
            <a:r>
              <a:rPr lang="cs-CZ" dirty="0" err="1"/>
              <a:t>the</a:t>
            </a:r>
            <a:r>
              <a:rPr lang="cs-CZ" dirty="0"/>
              <a:t> </a:t>
            </a:r>
            <a:r>
              <a:rPr lang="cs-CZ" dirty="0" err="1"/>
              <a:t>neck</a:t>
            </a:r>
            <a:r>
              <a:rPr lang="cs-CZ" dirty="0"/>
              <a:t> </a:t>
            </a:r>
            <a:r>
              <a:rPr lang="cs-CZ" dirty="0" err="1"/>
              <a:t>spine</a:t>
            </a:r>
            <a:r>
              <a:rPr lang="cs-CZ" dirty="0"/>
              <a:t> – </a:t>
            </a:r>
            <a:r>
              <a:rPr lang="cs-CZ" dirty="0" err="1"/>
              <a:t>moving</a:t>
            </a:r>
            <a:r>
              <a:rPr lang="cs-CZ" dirty="0"/>
              <a:t> </a:t>
            </a:r>
            <a:r>
              <a:rPr lang="cs-CZ" dirty="0" err="1"/>
              <a:t>the</a:t>
            </a:r>
            <a:r>
              <a:rPr lang="cs-CZ" dirty="0"/>
              <a:t> </a:t>
            </a:r>
            <a:r>
              <a:rPr lang="cs-CZ" dirty="0" err="1"/>
              <a:t>head</a:t>
            </a:r>
            <a:r>
              <a:rPr lang="cs-CZ" dirty="0"/>
              <a:t> </a:t>
            </a:r>
            <a:r>
              <a:rPr lang="cs-CZ" dirty="0" err="1"/>
              <a:t>forward</a:t>
            </a:r>
            <a:endParaRPr lang="cs-CZ"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14290"/>
            <a:ext cx="8229600" cy="1143000"/>
          </a:xfrm>
        </p:spPr>
        <p:txBody>
          <a:bodyPr>
            <a:normAutofit fontScale="90000"/>
          </a:bodyPr>
          <a:lstStyle/>
          <a:p>
            <a:r>
              <a:rPr lang="cs-CZ" dirty="0" err="1"/>
              <a:t>Neck</a:t>
            </a:r>
            <a:r>
              <a:rPr lang="cs-CZ" dirty="0"/>
              <a:t> </a:t>
            </a:r>
            <a:r>
              <a:rPr lang="cs-CZ" dirty="0" err="1"/>
              <a:t>flexion</a:t>
            </a:r>
            <a:r>
              <a:rPr lang="cs-CZ" dirty="0"/>
              <a:t> (</a:t>
            </a:r>
            <a:r>
              <a:rPr lang="cs-CZ" dirty="0" err="1"/>
              <a:t>move</a:t>
            </a:r>
            <a:r>
              <a:rPr lang="cs-CZ" dirty="0"/>
              <a:t> </a:t>
            </a:r>
            <a:r>
              <a:rPr lang="cs-CZ" dirty="0" err="1"/>
              <a:t>forward</a:t>
            </a:r>
            <a:r>
              <a:rPr lang="cs-CZ" dirty="0"/>
              <a:t>)</a:t>
            </a:r>
            <a:br>
              <a:rPr lang="cs-CZ" dirty="0"/>
            </a:br>
            <a:r>
              <a:rPr lang="cs-CZ" dirty="0"/>
              <a:t>Grade 2</a:t>
            </a:r>
          </a:p>
        </p:txBody>
      </p:sp>
      <p:pic>
        <p:nvPicPr>
          <p:cNvPr id="23554" name="Picture 2" descr="C:\Users\Verca\Desktop\MMT fotky trup, krk\WP_20150926_015.jpg"/>
          <p:cNvPicPr>
            <a:picLocks noChangeAspect="1" noChangeArrowheads="1"/>
          </p:cNvPicPr>
          <p:nvPr/>
        </p:nvPicPr>
        <p:blipFill>
          <a:blip r:embed="rId2" cstate="print"/>
          <a:srcRect l="12579" t="8613" r="10980" b="8704"/>
          <a:stretch>
            <a:fillRect/>
          </a:stretch>
        </p:blipFill>
        <p:spPr bwMode="auto">
          <a:xfrm>
            <a:off x="1643042" y="1428736"/>
            <a:ext cx="5643602" cy="3429024"/>
          </a:xfrm>
          <a:prstGeom prst="rect">
            <a:avLst/>
          </a:prstGeom>
          <a:noFill/>
        </p:spPr>
      </p:pic>
      <p:sp>
        <p:nvSpPr>
          <p:cNvPr id="5" name="Zástupný symbol pro obsah 2"/>
          <p:cNvSpPr txBox="1">
            <a:spLocks/>
          </p:cNvSpPr>
          <p:nvPr/>
        </p:nvSpPr>
        <p:spPr>
          <a:xfrm>
            <a:off x="214282" y="5000636"/>
            <a:ext cx="8472518" cy="1571636"/>
          </a:xfrm>
          <a:prstGeom prst="rect">
            <a:avLst/>
          </a:prstGeom>
        </p:spPr>
        <p:txBody>
          <a:bodyPr vert="horz" lIns="91440" tIns="45720" rIns="91440" bIns="45720" rtlCol="0">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lying</a:t>
            </a:r>
            <a:r>
              <a:rPr kumimoji="0" lang="cs-CZ" sz="3200" b="0" i="0" u="none" strike="noStrike" kern="1200" cap="none" spc="0" normalizeH="0" baseline="0" noProof="0" dirty="0">
                <a:ln>
                  <a:noFill/>
                </a:ln>
                <a:solidFill>
                  <a:schemeClr val="tx1"/>
                </a:solidFill>
                <a:effectLst/>
                <a:uLnTx/>
                <a:uFillTx/>
                <a:latin typeface="+mn-lt"/>
                <a:ea typeface="+mn-ea"/>
                <a:cs typeface="+mn-cs"/>
              </a:rPr>
              <a:t> on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side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patient</a:t>
            </a:r>
            <a:r>
              <a:rPr kumimoji="0" lang="cs-CZ" sz="3200" b="0" i="0" u="none" strike="noStrike" kern="1200" cap="none" spc="0" normalizeH="0" baseline="0" noProof="0" dirty="0">
                <a:ln>
                  <a:noFill/>
                </a:ln>
                <a:solidFill>
                  <a:schemeClr val="tx1"/>
                </a:solidFill>
                <a:effectLst/>
                <a:uLnTx/>
                <a:uFillTx/>
                <a:latin typeface="+mn-lt"/>
                <a:ea typeface="+mn-ea"/>
                <a:cs typeface="+mn-cs"/>
              </a:rPr>
              <a:t> hold </a:t>
            </a:r>
            <a:r>
              <a:rPr kumimoji="0" lang="cs-CZ" sz="3200" b="0" i="0" u="none" strike="noStrike" kern="1200" cap="none" spc="0" normalizeH="0" baseline="0" noProof="0" dirty="0" err="1">
                <a:ln>
                  <a:noFill/>
                </a:ln>
                <a:solidFill>
                  <a:schemeClr val="tx1"/>
                </a:solidFill>
                <a:effectLst/>
                <a:uLnTx/>
                <a:uFillTx/>
                <a:latin typeface="+mn-lt"/>
                <a:ea typeface="+mn-ea"/>
                <a:cs typeface="+mn-cs"/>
              </a:rPr>
              <a:t>with</a:t>
            </a:r>
            <a:r>
              <a:rPr kumimoji="0" lang="cs-CZ" sz="3200" b="0" i="0" u="none" strike="noStrike" kern="1200" cap="none" spc="0" normalizeH="0" baseline="0" noProof="0" dirty="0">
                <a:ln>
                  <a:noFill/>
                </a:ln>
                <a:solidFill>
                  <a:schemeClr val="tx1"/>
                </a:solidFill>
                <a:effectLst/>
                <a:uLnTx/>
                <a:uFillTx/>
                <a:latin typeface="+mn-lt"/>
                <a:ea typeface="+mn-ea"/>
                <a:cs typeface="+mn-cs"/>
              </a:rPr>
              <a:t> his/her </a:t>
            </a:r>
            <a:r>
              <a:rPr kumimoji="0" lang="cs-CZ" sz="3200" b="0" i="0" u="none" strike="noStrike" kern="1200" cap="none" spc="0" normalizeH="0" baseline="0" noProof="0" dirty="0" err="1">
                <a:ln>
                  <a:noFill/>
                </a:ln>
                <a:solidFill>
                  <a:schemeClr val="tx1"/>
                </a:solidFill>
                <a:effectLst/>
                <a:uLnTx/>
                <a:uFillTx/>
                <a:latin typeface="+mn-lt"/>
                <a:ea typeface="+mn-ea"/>
                <a:cs typeface="+mn-cs"/>
              </a:rPr>
              <a:t>upper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hand</a:t>
            </a:r>
            <a:r>
              <a:rPr kumimoji="0" lang="cs-CZ" sz="3200" b="0" i="0" u="none" strike="noStrike" kern="1200" cap="none" spc="0" normalizeH="0" noProof="0" dirty="0">
                <a:ln>
                  <a:noFill/>
                </a:ln>
                <a:solidFill>
                  <a:schemeClr val="tx1"/>
                </a:solidFill>
                <a:effectLst/>
                <a:uLnTx/>
                <a:uFillTx/>
                <a:latin typeface="+mn-lt"/>
                <a:ea typeface="+mn-ea"/>
                <a:cs typeface="+mn-cs"/>
              </a:rPr>
              <a:t> </a:t>
            </a:r>
            <a:r>
              <a:rPr kumimoji="0" lang="cs-CZ" sz="3200" b="0" i="0" u="none" strike="noStrike" kern="1200" cap="none" spc="0" normalizeH="0" noProof="0" dirty="0" err="1">
                <a:ln>
                  <a:noFill/>
                </a:ln>
                <a:solidFill>
                  <a:schemeClr val="tx1"/>
                </a:solidFill>
                <a:effectLst/>
                <a:uLnTx/>
                <a:uFillTx/>
                <a:latin typeface="+mn-lt"/>
                <a:ea typeface="+mn-ea"/>
                <a:cs typeface="+mn-cs"/>
              </a:rPr>
              <a:t>the</a:t>
            </a:r>
            <a:r>
              <a:rPr kumimoji="0" lang="cs-CZ" sz="3200" b="0" i="0" u="none" strike="noStrike" kern="1200" cap="none" spc="0" normalizeH="0" noProof="0" dirty="0">
                <a:ln>
                  <a:noFill/>
                </a:ln>
                <a:solidFill>
                  <a:schemeClr val="tx1"/>
                </a:solidFill>
                <a:effectLst/>
                <a:uLnTx/>
                <a:uFillTx/>
                <a:latin typeface="+mn-lt"/>
                <a:ea typeface="+mn-ea"/>
                <a:cs typeface="+mn-cs"/>
              </a:rPr>
              <a:t> table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lower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hand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is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relaxed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lying</a:t>
            </a:r>
            <a:r>
              <a:rPr kumimoji="0" lang="cs-CZ" sz="3200" b="0" i="0" u="none" strike="noStrike" kern="1200" cap="none" spc="0" normalizeH="0" baseline="0" noProof="0" dirty="0">
                <a:ln>
                  <a:noFill/>
                </a:ln>
                <a:solidFill>
                  <a:schemeClr val="tx1"/>
                </a:solidFill>
                <a:effectLst/>
                <a:uLnTx/>
                <a:uFillTx/>
                <a:latin typeface="+mn-lt"/>
                <a:ea typeface="+mn-ea"/>
                <a:cs typeface="+mn-cs"/>
              </a:rPr>
              <a:t> in </a:t>
            </a:r>
            <a:r>
              <a:rPr kumimoji="0" lang="cs-CZ" sz="3200" b="0" i="0" u="none" strike="noStrike" kern="1200" cap="none" spc="0" normalizeH="0" baseline="0" noProof="0" dirty="0" err="1">
                <a:ln>
                  <a:noFill/>
                </a:ln>
                <a:solidFill>
                  <a:schemeClr val="tx1"/>
                </a:solidFill>
                <a:effectLst/>
                <a:uLnTx/>
                <a:uFillTx/>
                <a:latin typeface="+mn-lt"/>
                <a:ea typeface="+mn-ea"/>
                <a:cs typeface="+mn-cs"/>
              </a:rPr>
              <a:t>flexed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below</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patients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head</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Fixation</a:t>
            </a:r>
            <a:r>
              <a:rPr kumimoji="0" lang="cs-CZ" sz="3200" b="0" i="0" u="none" strike="noStrike" kern="1200" cap="none" spc="0" normalizeH="0" baseline="0" noProof="0" dirty="0">
                <a:ln>
                  <a:noFill/>
                </a:ln>
                <a:solidFill>
                  <a:schemeClr val="tx1"/>
                </a:solidFill>
                <a:effectLst/>
                <a:uLnTx/>
                <a:uFillTx/>
                <a:latin typeface="+mn-lt"/>
                <a:ea typeface="+mn-ea"/>
                <a:cs typeface="+mn-cs"/>
              </a:rPr>
              <a:t>: PT </a:t>
            </a:r>
            <a:r>
              <a:rPr kumimoji="0" lang="cs-CZ" sz="3200" b="0" i="0" u="none" strike="noStrike" kern="1200" cap="none" spc="0" normalizeH="0" baseline="0" noProof="0" dirty="0" err="1">
                <a:ln>
                  <a:noFill/>
                </a:ln>
                <a:solidFill>
                  <a:schemeClr val="tx1"/>
                </a:solidFill>
                <a:effectLst/>
                <a:uLnTx/>
                <a:uFillTx/>
                <a:latin typeface="+mn-lt"/>
                <a:ea typeface="+mn-ea"/>
                <a:cs typeface="+mn-cs"/>
              </a:rPr>
              <a:t>supports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patients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head</a:t>
            </a:r>
            <a:r>
              <a:rPr kumimoji="0" lang="cs-CZ" sz="3200" b="0" i="0" u="none" strike="noStrike" kern="1200" cap="none" spc="0" normalizeH="0" baseline="0" noProof="0" dirty="0">
                <a:ln>
                  <a:noFill/>
                </a:ln>
                <a:solidFill>
                  <a:schemeClr val="tx1"/>
                </a:solidFill>
                <a:effectLst/>
                <a:uLnTx/>
                <a:uFillTx/>
                <a:latin typeface="+mn-lt"/>
                <a:ea typeface="+mn-ea"/>
                <a:cs typeface="+mn-cs"/>
              </a:rPr>
              <a:t>, in </a:t>
            </a:r>
            <a:r>
              <a:rPr kumimoji="0" lang="cs-CZ" sz="3200" b="0" i="0" u="none" strike="noStrike" kern="1200" cap="none" spc="0" normalizeH="0" baseline="0" noProof="0" dirty="0" err="1">
                <a:ln>
                  <a:noFill/>
                </a:ln>
                <a:solidFill>
                  <a:schemeClr val="tx1"/>
                </a:solidFill>
                <a:effectLst/>
                <a:uLnTx/>
                <a:uFillTx/>
                <a:latin typeface="+mn-lt"/>
                <a:ea typeface="+mn-ea"/>
                <a:cs typeface="+mn-cs"/>
              </a:rPr>
              <a:t>central</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Movement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patient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flexes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neck</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spine</a:t>
            </a:r>
            <a:r>
              <a:rPr kumimoji="0" lang="cs-CZ" sz="3200" b="0" i="0" u="none" strike="noStrike" kern="1200" cap="none" spc="0" normalizeH="0" baseline="0" noProof="0" dirty="0">
                <a:ln>
                  <a:noFill/>
                </a:ln>
                <a:solidFill>
                  <a:schemeClr val="tx1"/>
                </a:solidFill>
                <a:effectLst/>
                <a:uLnTx/>
                <a:uFillTx/>
                <a:latin typeface="+mn-lt"/>
                <a:ea typeface="+mn-ea"/>
                <a:cs typeface="+mn-cs"/>
              </a:rPr>
              <a:t> in </a:t>
            </a:r>
            <a:r>
              <a:rPr kumimoji="0" lang="cs-CZ" sz="3200" b="0" i="0" u="none" strike="noStrike" kern="1200" cap="none" spc="0" normalizeH="0" baseline="0" noProof="0" dirty="0" err="1">
                <a:ln>
                  <a:noFill/>
                </a:ln>
                <a:solidFill>
                  <a:schemeClr val="tx1"/>
                </a:solidFill>
                <a:effectLst/>
                <a:uLnTx/>
                <a:uFillTx/>
                <a:latin typeface="+mn-lt"/>
                <a:ea typeface="+mn-ea"/>
                <a:cs typeface="+mn-cs"/>
              </a:rPr>
              <a:t>full</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range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motion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moving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head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forward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with</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constant</a:t>
            </a:r>
            <a:r>
              <a:rPr kumimoji="0" lang="cs-CZ" sz="3200" b="0" i="0" u="none" strike="noStrike" kern="1200" cap="none" spc="0" normalizeH="0" baseline="0" noProof="0" dirty="0">
                <a:ln>
                  <a:noFill/>
                </a:ln>
                <a:solidFill>
                  <a:schemeClr val="tx1"/>
                </a:solidFill>
                <a:effectLst/>
                <a:uLnTx/>
                <a:uFillTx/>
                <a:latin typeface="+mn-lt"/>
                <a:ea typeface="+mn-ea"/>
                <a:cs typeface="+mn-cs"/>
              </a:rPr>
              <a:t> support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PT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Content</a:t>
            </a:r>
            <a:endParaRPr lang="cs-CZ" dirty="0"/>
          </a:p>
        </p:txBody>
      </p:sp>
      <p:sp>
        <p:nvSpPr>
          <p:cNvPr id="3" name="Zástupný symbol pro obsah 2"/>
          <p:cNvSpPr>
            <a:spLocks noGrp="1"/>
          </p:cNvSpPr>
          <p:nvPr>
            <p:ph idx="1"/>
          </p:nvPr>
        </p:nvSpPr>
        <p:spPr/>
        <p:txBody>
          <a:bodyPr/>
          <a:lstStyle/>
          <a:p>
            <a:r>
              <a:rPr lang="cs-CZ" dirty="0" err="1"/>
              <a:t>Neck</a:t>
            </a:r>
            <a:endParaRPr lang="cs-CZ" dirty="0"/>
          </a:p>
          <a:p>
            <a:r>
              <a:rPr lang="cs-CZ" dirty="0" err="1"/>
              <a:t>Back</a:t>
            </a:r>
            <a:endParaRPr lang="cs-CZ" dirty="0"/>
          </a:p>
          <a:p>
            <a:r>
              <a:rPr lang="cs-CZ" dirty="0"/>
              <a:t>Abdomen</a:t>
            </a:r>
          </a:p>
          <a:p>
            <a:r>
              <a:rPr lang="cs-CZ" dirty="0" err="1"/>
              <a:t>Pelvis</a:t>
            </a:r>
            <a:endParaRPr lang="cs-CZ"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14290"/>
            <a:ext cx="8229600" cy="1143000"/>
          </a:xfrm>
        </p:spPr>
        <p:txBody>
          <a:bodyPr>
            <a:normAutofit fontScale="90000"/>
          </a:bodyPr>
          <a:lstStyle/>
          <a:p>
            <a:r>
              <a:rPr lang="cs-CZ" dirty="0" err="1"/>
              <a:t>Neck</a:t>
            </a:r>
            <a:r>
              <a:rPr lang="cs-CZ" dirty="0"/>
              <a:t> </a:t>
            </a:r>
            <a:r>
              <a:rPr lang="cs-CZ" dirty="0" err="1"/>
              <a:t>flexion</a:t>
            </a:r>
            <a:r>
              <a:rPr lang="cs-CZ" dirty="0"/>
              <a:t> (</a:t>
            </a:r>
            <a:r>
              <a:rPr lang="cs-CZ" dirty="0" err="1"/>
              <a:t>move</a:t>
            </a:r>
            <a:r>
              <a:rPr lang="cs-CZ" dirty="0"/>
              <a:t> </a:t>
            </a:r>
            <a:r>
              <a:rPr lang="cs-CZ" dirty="0" err="1"/>
              <a:t>forward</a:t>
            </a:r>
            <a:r>
              <a:rPr lang="cs-CZ" dirty="0"/>
              <a:t>)</a:t>
            </a:r>
            <a:br>
              <a:rPr lang="cs-CZ" dirty="0"/>
            </a:br>
            <a:r>
              <a:rPr lang="cs-CZ" dirty="0"/>
              <a:t>Grade 1,0</a:t>
            </a:r>
          </a:p>
        </p:txBody>
      </p:sp>
      <p:pic>
        <p:nvPicPr>
          <p:cNvPr id="24578" name="Picture 2" descr="C:\Users\Verca\Desktop\MMT fotky trup, krk\WP_20150926_016.jpg"/>
          <p:cNvPicPr>
            <a:picLocks noChangeAspect="1" noChangeArrowheads="1"/>
          </p:cNvPicPr>
          <p:nvPr/>
        </p:nvPicPr>
        <p:blipFill>
          <a:blip r:embed="rId2" cstate="print"/>
          <a:srcRect l="14514" t="10335" r="10980" b="8704"/>
          <a:stretch>
            <a:fillRect/>
          </a:stretch>
        </p:blipFill>
        <p:spPr bwMode="auto">
          <a:xfrm>
            <a:off x="2000232" y="1428736"/>
            <a:ext cx="5500726" cy="3357586"/>
          </a:xfrm>
          <a:prstGeom prst="rect">
            <a:avLst/>
          </a:prstGeom>
          <a:noFill/>
        </p:spPr>
      </p:pic>
      <p:sp>
        <p:nvSpPr>
          <p:cNvPr id="5" name="Zástupný symbol pro obsah 2"/>
          <p:cNvSpPr txBox="1">
            <a:spLocks/>
          </p:cNvSpPr>
          <p:nvPr/>
        </p:nvSpPr>
        <p:spPr>
          <a:xfrm>
            <a:off x="500034" y="5000636"/>
            <a:ext cx="8229600" cy="1239839"/>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supine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lower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limbs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slightly</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bended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upper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limbs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relaxed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lying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along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body </a:t>
            </a:r>
            <a:r>
              <a:rPr kumimoji="0" lang="cs-CZ" sz="3200" b="0" i="0" u="none" strike="noStrike" kern="1200" cap="none" spc="0" normalizeH="0" baseline="0" noProof="0" dirty="0" err="1">
                <a:ln>
                  <a:noFill/>
                </a:ln>
                <a:solidFill>
                  <a:schemeClr val="tx1"/>
                </a:solidFill>
                <a:effectLst/>
                <a:uLnTx/>
                <a:uFillTx/>
                <a:latin typeface="+mn-lt"/>
                <a:ea typeface="+mn-ea"/>
                <a:cs typeface="+mn-cs"/>
              </a:rPr>
              <a:t>side</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Attempt</a:t>
            </a:r>
            <a:r>
              <a:rPr kumimoji="0" lang="cs-CZ" sz="3200" b="0" i="0" u="none" strike="noStrike" kern="1200" cap="none" spc="0" normalizeH="0" baseline="0" noProof="0" dirty="0">
                <a:ln>
                  <a:noFill/>
                </a:ln>
                <a:solidFill>
                  <a:schemeClr val="tx1"/>
                </a:solidFill>
                <a:effectLst/>
                <a:uLnTx/>
                <a:uFillTx/>
                <a:latin typeface="+mn-lt"/>
                <a:ea typeface="+mn-ea"/>
                <a:cs typeface="+mn-cs"/>
              </a:rPr>
              <a:t> to </a:t>
            </a:r>
            <a:r>
              <a:rPr kumimoji="0" lang="cs-CZ" sz="3200" b="0" i="0" u="none" strike="noStrike" kern="1200" cap="none" spc="0" normalizeH="0" baseline="0" noProof="0" dirty="0" err="1">
                <a:ln>
                  <a:noFill/>
                </a:ln>
                <a:solidFill>
                  <a:schemeClr val="tx1"/>
                </a:solidFill>
                <a:effectLst/>
                <a:uLnTx/>
                <a:uFillTx/>
                <a:latin typeface="+mn-lt"/>
                <a:ea typeface="+mn-ea"/>
                <a:cs typeface="+mn-cs"/>
              </a:rPr>
              <a:t>move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patient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tries</a:t>
            </a:r>
            <a:r>
              <a:rPr kumimoji="0" lang="cs-CZ" sz="3200" b="0" i="0" u="none" strike="noStrike" kern="1200" cap="none" spc="0" normalizeH="0" baseline="0" noProof="0" dirty="0">
                <a:ln>
                  <a:noFill/>
                </a:ln>
                <a:solidFill>
                  <a:schemeClr val="tx1"/>
                </a:solidFill>
                <a:effectLst/>
                <a:uLnTx/>
                <a:uFillTx/>
                <a:latin typeface="+mn-lt"/>
                <a:ea typeface="+mn-ea"/>
                <a:cs typeface="+mn-cs"/>
              </a:rPr>
              <a:t> to </a:t>
            </a:r>
            <a:r>
              <a:rPr kumimoji="0" lang="cs-CZ" sz="3200" b="0" i="0" u="none" strike="noStrike" kern="1200" cap="none" spc="0" normalizeH="0" baseline="0" noProof="0" dirty="0" err="1">
                <a:ln>
                  <a:noFill/>
                </a:ln>
                <a:solidFill>
                  <a:schemeClr val="tx1"/>
                </a:solidFill>
                <a:effectLst/>
                <a:uLnTx/>
                <a:uFillTx/>
                <a:latin typeface="+mn-lt"/>
                <a:ea typeface="+mn-ea"/>
                <a:cs typeface="+mn-cs"/>
              </a:rPr>
              <a:t>elevate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head</a:t>
            </a:r>
            <a:r>
              <a:rPr kumimoji="0" lang="cs-CZ" sz="3200" b="0" i="0" u="none" strike="noStrike" kern="1200" cap="none" spc="0" normalizeH="0" baseline="0" noProof="0" dirty="0">
                <a:ln>
                  <a:noFill/>
                </a:ln>
                <a:solidFill>
                  <a:schemeClr val="tx1"/>
                </a:solidFill>
                <a:effectLst/>
                <a:uLnTx/>
                <a:uFillTx/>
                <a:latin typeface="+mn-lt"/>
                <a:ea typeface="+mn-ea"/>
                <a:cs typeface="+mn-cs"/>
              </a:rPr>
              <a:t>, PT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palpates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trace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contraction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noProof="0" dirty="0">
                <a:ln>
                  <a:noFill/>
                </a:ln>
                <a:solidFill>
                  <a:schemeClr val="tx1"/>
                </a:solidFill>
                <a:effectLst/>
                <a:uLnTx/>
                <a:uFillTx/>
                <a:latin typeface="+mn-lt"/>
                <a:ea typeface="+mn-ea"/>
                <a:cs typeface="+mn-cs"/>
              </a:rPr>
              <a:t> </a:t>
            </a:r>
            <a:r>
              <a:rPr kumimoji="0" lang="cs-CZ" sz="3200" b="0" i="0" u="none" strike="noStrike" kern="1200" cap="none" spc="0" normalizeH="0" noProof="0" dirty="0" err="1">
                <a:ln>
                  <a:noFill/>
                </a:ln>
                <a:solidFill>
                  <a:schemeClr val="tx1"/>
                </a:solidFill>
                <a:effectLst/>
                <a:uLnTx/>
                <a:uFillTx/>
                <a:latin typeface="+mn-lt"/>
                <a:ea typeface="+mn-ea"/>
                <a:cs typeface="+mn-cs"/>
              </a:rPr>
              <a:t>sternocleidomastoideid</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14290"/>
            <a:ext cx="8229600" cy="1143000"/>
          </a:xfrm>
        </p:spPr>
        <p:txBody>
          <a:bodyPr>
            <a:normAutofit fontScale="90000"/>
          </a:bodyPr>
          <a:lstStyle/>
          <a:p>
            <a:r>
              <a:rPr lang="cs-CZ" dirty="0" err="1"/>
              <a:t>Neck</a:t>
            </a:r>
            <a:r>
              <a:rPr lang="cs-CZ" dirty="0"/>
              <a:t> </a:t>
            </a:r>
            <a:r>
              <a:rPr lang="cs-CZ" dirty="0" err="1"/>
              <a:t>flexion</a:t>
            </a:r>
            <a:r>
              <a:rPr lang="cs-CZ" dirty="0"/>
              <a:t> – </a:t>
            </a:r>
            <a:r>
              <a:rPr lang="cs-CZ" dirty="0" err="1"/>
              <a:t>unilateral</a:t>
            </a:r>
            <a:r>
              <a:rPr lang="cs-CZ" dirty="0"/>
              <a:t> test</a:t>
            </a:r>
            <a:br>
              <a:rPr lang="cs-CZ" dirty="0"/>
            </a:br>
            <a:r>
              <a:rPr lang="cs-CZ" dirty="0"/>
              <a:t>Grade 5,4</a:t>
            </a:r>
          </a:p>
        </p:txBody>
      </p:sp>
      <p:pic>
        <p:nvPicPr>
          <p:cNvPr id="25602" name="Picture 2" descr="C:\Users\Verca\Desktop\MMT fotky trup, krk\WP_20150926_017.jpg"/>
          <p:cNvPicPr>
            <a:picLocks noChangeAspect="1" noChangeArrowheads="1"/>
          </p:cNvPicPr>
          <p:nvPr/>
        </p:nvPicPr>
        <p:blipFill>
          <a:blip r:embed="rId2" cstate="print"/>
          <a:srcRect l="18385" r="11947" b="3537"/>
          <a:stretch>
            <a:fillRect/>
          </a:stretch>
        </p:blipFill>
        <p:spPr bwMode="auto">
          <a:xfrm>
            <a:off x="2357422" y="1285860"/>
            <a:ext cx="4679486" cy="3639600"/>
          </a:xfrm>
          <a:prstGeom prst="rect">
            <a:avLst/>
          </a:prstGeom>
          <a:noFill/>
        </p:spPr>
      </p:pic>
      <p:sp>
        <p:nvSpPr>
          <p:cNvPr id="5" name="Zástupný symbol pro obsah 2"/>
          <p:cNvSpPr txBox="1">
            <a:spLocks/>
          </p:cNvSpPr>
          <p:nvPr/>
        </p:nvSpPr>
        <p:spPr>
          <a:xfrm>
            <a:off x="500034" y="5000636"/>
            <a:ext cx="8643966" cy="1857364"/>
          </a:xfrm>
          <a:prstGeom prst="rect">
            <a:avLst/>
          </a:prstGeom>
        </p:spPr>
        <p:txBody>
          <a:bodyPr vert="horz" lIns="91440" tIns="45720" rIns="91440" bIns="45720" rtlCol="0">
            <a:normAutofit fontScale="5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supine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lower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limbs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slightly</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bended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upper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limbs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relaxed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lying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along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body </a:t>
            </a:r>
            <a:r>
              <a:rPr kumimoji="0" lang="cs-CZ" sz="3200" b="0" i="0" u="none" strike="noStrike" kern="1200" cap="none" spc="0" normalizeH="0" baseline="0" noProof="0" dirty="0" err="1">
                <a:ln>
                  <a:noFill/>
                </a:ln>
                <a:solidFill>
                  <a:schemeClr val="tx1"/>
                </a:solidFill>
                <a:effectLst/>
                <a:uLnTx/>
                <a:uFillTx/>
                <a:latin typeface="+mn-lt"/>
                <a:ea typeface="+mn-ea"/>
                <a:cs typeface="+mn-cs"/>
              </a:rPr>
              <a:t>side</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Fixation</a:t>
            </a:r>
            <a:r>
              <a:rPr kumimoji="0" lang="cs-CZ" sz="3200" b="0" i="0" u="none" strike="noStrike" kern="1200" cap="none" spc="0" normalizeH="0" baseline="0" noProof="0" dirty="0">
                <a:ln>
                  <a:noFill/>
                </a:ln>
                <a:solidFill>
                  <a:schemeClr val="tx1"/>
                </a:solidFill>
                <a:effectLst/>
                <a:uLnTx/>
                <a:uFillTx/>
                <a:latin typeface="+mn-lt"/>
                <a:ea typeface="+mn-ea"/>
                <a:cs typeface="+mn-cs"/>
              </a:rPr>
              <a:t>: PT fix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patients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lower</a:t>
            </a:r>
            <a:r>
              <a:rPr kumimoji="0" lang="cs-CZ" sz="3200" b="0" i="0" u="none" strike="noStrike" kern="1200" cap="none" spc="0" normalizeH="0" baseline="0" noProof="0" dirty="0">
                <a:ln>
                  <a:noFill/>
                </a:ln>
                <a:solidFill>
                  <a:schemeClr val="tx1"/>
                </a:solidFill>
                <a:effectLst/>
                <a:uLnTx/>
                <a:uFillTx/>
                <a:latin typeface="+mn-lt"/>
                <a:ea typeface="+mn-ea"/>
                <a:cs typeface="+mn-cs"/>
              </a:rPr>
              <a:t> part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chest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with</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hand</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Movement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flexion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neck</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spine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combined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with</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rotation</a:t>
            </a:r>
            <a:r>
              <a:rPr kumimoji="0" lang="cs-CZ" sz="3200" b="0" i="0" u="none" strike="noStrike" kern="1200" cap="none" spc="0" normalizeH="0" baseline="0" noProof="0" dirty="0">
                <a:ln>
                  <a:noFill/>
                </a:ln>
                <a:solidFill>
                  <a:schemeClr val="tx1"/>
                </a:solidFill>
                <a:effectLst/>
                <a:uLnTx/>
                <a:uFillTx/>
                <a:latin typeface="+mn-lt"/>
                <a:ea typeface="+mn-ea"/>
                <a:cs typeface="+mn-cs"/>
              </a:rPr>
              <a:t> to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untested</a:t>
            </a:r>
            <a:r>
              <a:rPr kumimoji="0" lang="cs-CZ" sz="3200" b="0" i="0" u="none" strike="noStrike" kern="1200" cap="none" spc="0" normalizeH="0" noProof="0" dirty="0">
                <a:ln>
                  <a:noFill/>
                </a:ln>
                <a:solidFill>
                  <a:schemeClr val="tx1"/>
                </a:solidFill>
                <a:effectLst/>
                <a:uLnTx/>
                <a:uFillTx/>
                <a:latin typeface="+mn-lt"/>
                <a:ea typeface="+mn-ea"/>
                <a:cs typeface="+mn-cs"/>
              </a:rPr>
              <a:t> </a:t>
            </a:r>
            <a:r>
              <a:rPr kumimoji="0" lang="cs-CZ" sz="3200" b="0" i="0" u="none" strike="noStrike" kern="1200" cap="none" spc="0" normalizeH="0" noProof="0" dirty="0" err="1">
                <a:ln>
                  <a:noFill/>
                </a:ln>
                <a:solidFill>
                  <a:schemeClr val="tx1"/>
                </a:solidFill>
                <a:effectLst/>
                <a:uLnTx/>
                <a:uFillTx/>
                <a:latin typeface="+mn-lt"/>
                <a:ea typeface="+mn-ea"/>
                <a:cs typeface="+mn-cs"/>
              </a:rPr>
              <a:t>side</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Resistance</a:t>
            </a:r>
            <a:r>
              <a:rPr kumimoji="0" lang="cs-CZ" sz="3200" b="0" i="0" u="none" strike="noStrike" kern="1200" cap="none" spc="0" normalizeH="0" baseline="0" noProof="0" dirty="0">
                <a:ln>
                  <a:noFill/>
                </a:ln>
                <a:solidFill>
                  <a:schemeClr val="tx1"/>
                </a:solidFill>
                <a:effectLst/>
                <a:uLnTx/>
                <a:uFillTx/>
                <a:latin typeface="+mn-lt"/>
                <a:ea typeface="+mn-ea"/>
                <a:cs typeface="+mn-cs"/>
              </a:rPr>
              <a:t>: PT put </a:t>
            </a:r>
            <a:r>
              <a:rPr kumimoji="0" lang="cs-CZ" sz="3200" b="0" i="0" u="none" strike="noStrike" kern="1200" cap="none" spc="0" normalizeH="0" baseline="0" noProof="0" dirty="0" err="1">
                <a:ln>
                  <a:noFill/>
                </a:ln>
                <a:solidFill>
                  <a:schemeClr val="tx1"/>
                </a:solidFill>
                <a:effectLst/>
                <a:uLnTx/>
                <a:uFillTx/>
                <a:latin typeface="+mn-lt"/>
                <a:ea typeface="+mn-ea"/>
                <a:cs typeface="+mn-cs"/>
              </a:rPr>
              <a:t>resistance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using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hand</a:t>
            </a:r>
            <a:r>
              <a:rPr kumimoji="0" lang="cs-CZ" sz="3200" b="0" i="0" u="none" strike="noStrike" kern="1200" cap="none" spc="0" normalizeH="0" baseline="0" noProof="0" dirty="0">
                <a:ln>
                  <a:noFill/>
                </a:ln>
                <a:solidFill>
                  <a:schemeClr val="tx1"/>
                </a:solidFill>
                <a:effectLst/>
                <a:uLnTx/>
                <a:uFillTx/>
                <a:latin typeface="+mn-lt"/>
                <a:ea typeface="+mn-ea"/>
                <a:cs typeface="+mn-cs"/>
              </a:rPr>
              <a:t> on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patients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lateral</a:t>
            </a:r>
            <a:r>
              <a:rPr kumimoji="0" lang="cs-CZ" sz="3200" b="0" i="0" u="none" strike="noStrike" kern="1200" cap="none" spc="0" normalizeH="0" baseline="0" noProof="0" dirty="0">
                <a:ln>
                  <a:noFill/>
                </a:ln>
                <a:solidFill>
                  <a:schemeClr val="tx1"/>
                </a:solidFill>
                <a:effectLst/>
                <a:uLnTx/>
                <a:uFillTx/>
                <a:latin typeface="+mn-lt"/>
                <a:ea typeface="+mn-ea"/>
                <a:cs typeface="+mn-cs"/>
              </a:rPr>
              <a:t> part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noProof="0" dirty="0">
                <a:ln>
                  <a:noFill/>
                </a:ln>
                <a:solidFill>
                  <a:schemeClr val="tx1"/>
                </a:solidFill>
                <a:effectLst/>
                <a:uLnTx/>
                <a:uFillTx/>
                <a:latin typeface="+mn-lt"/>
                <a:ea typeface="+mn-ea"/>
                <a:cs typeface="+mn-cs"/>
              </a:rPr>
              <a:t> </a:t>
            </a:r>
            <a:r>
              <a:rPr kumimoji="0" lang="cs-CZ" sz="3200" b="0" i="0" u="none" strike="noStrike" kern="1200" cap="none" spc="0" normalizeH="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forehead</a:t>
            </a:r>
            <a:r>
              <a:rPr kumimoji="0" lang="cs-CZ" sz="3200" b="0" i="0" u="none" strike="noStrike" kern="1200" cap="none" spc="0" normalizeH="0" noProof="0" dirty="0">
                <a:ln>
                  <a:noFill/>
                </a:ln>
                <a:solidFill>
                  <a:schemeClr val="tx1"/>
                </a:solidFill>
                <a:effectLst/>
                <a:uLnTx/>
                <a:uFillTx/>
                <a:latin typeface="+mn-lt"/>
                <a:ea typeface="+mn-ea"/>
                <a:cs typeface="+mn-cs"/>
              </a:rPr>
              <a:t> (on </a:t>
            </a:r>
            <a:r>
              <a:rPr kumimoji="0" lang="cs-CZ" sz="3200" b="0" i="0" u="none" strike="noStrike" kern="1200" cap="none" spc="0" normalizeH="0" noProof="0" dirty="0" err="1">
                <a:ln>
                  <a:noFill/>
                </a:ln>
                <a:solidFill>
                  <a:schemeClr val="tx1"/>
                </a:solidFill>
                <a:effectLst/>
                <a:uLnTx/>
                <a:uFillTx/>
                <a:latin typeface="+mn-lt"/>
                <a:ea typeface="+mn-ea"/>
                <a:cs typeface="+mn-cs"/>
              </a:rPr>
              <a:t>the</a:t>
            </a:r>
            <a:r>
              <a:rPr kumimoji="0" lang="cs-CZ" sz="3200" b="0" i="0" u="none" strike="noStrike" kern="1200" cap="none" spc="0" normalizeH="0" noProof="0" dirty="0">
                <a:ln>
                  <a:noFill/>
                </a:ln>
                <a:solidFill>
                  <a:schemeClr val="tx1"/>
                </a:solidFill>
                <a:effectLst/>
                <a:uLnTx/>
                <a:uFillTx/>
                <a:latin typeface="+mn-lt"/>
                <a:ea typeface="+mn-ea"/>
                <a:cs typeface="+mn-cs"/>
              </a:rPr>
              <a:t> </a:t>
            </a:r>
            <a:r>
              <a:rPr kumimoji="0" lang="cs-CZ" sz="3200" b="0" i="0" u="none" strike="noStrike" kern="1200" cap="none" spc="0" normalizeH="0" noProof="0" dirty="0" err="1">
                <a:ln>
                  <a:noFill/>
                </a:ln>
                <a:solidFill>
                  <a:schemeClr val="tx1"/>
                </a:solidFill>
                <a:effectLst/>
                <a:uLnTx/>
                <a:uFillTx/>
                <a:latin typeface="+mn-lt"/>
                <a:ea typeface="+mn-ea"/>
                <a:cs typeface="+mn-cs"/>
              </a:rPr>
              <a:t>tested</a:t>
            </a:r>
            <a:r>
              <a:rPr kumimoji="0" lang="cs-CZ" sz="3200" b="0" i="0" u="none" strike="noStrike" kern="1200" cap="none" spc="0" normalizeH="0" noProof="0" dirty="0">
                <a:ln>
                  <a:noFill/>
                </a:ln>
                <a:solidFill>
                  <a:schemeClr val="tx1"/>
                </a:solidFill>
                <a:effectLst/>
                <a:uLnTx/>
                <a:uFillTx/>
                <a:latin typeface="+mn-lt"/>
                <a:ea typeface="+mn-ea"/>
                <a:cs typeface="+mn-cs"/>
              </a:rPr>
              <a:t> </a:t>
            </a:r>
            <a:r>
              <a:rPr kumimoji="0" lang="cs-CZ" sz="3200" b="0" i="0" u="none" strike="noStrike" kern="1200" cap="none" spc="0" normalizeH="0" noProof="0" dirty="0" err="1">
                <a:ln>
                  <a:noFill/>
                </a:ln>
                <a:solidFill>
                  <a:schemeClr val="tx1"/>
                </a:solidFill>
                <a:effectLst/>
                <a:uLnTx/>
                <a:uFillTx/>
                <a:latin typeface="+mn-lt"/>
                <a:ea typeface="+mn-ea"/>
                <a:cs typeface="+mn-cs"/>
              </a:rPr>
              <a:t>side</a:t>
            </a:r>
            <a:r>
              <a:rPr kumimoji="0" lang="cs-CZ" sz="3200" b="0" i="0" u="none" strike="noStrike" kern="1200" cap="none" spc="0" normalizeH="0" noProof="0" dirty="0">
                <a:ln>
                  <a:noFill/>
                </a:ln>
                <a:solidFill>
                  <a:schemeClr val="tx1"/>
                </a:solidFill>
                <a:effectLst/>
                <a:uLnTx/>
                <a:uFillTx/>
                <a:latin typeface="+mn-lt"/>
                <a:ea typeface="+mn-ea"/>
                <a:cs typeface="+mn-cs"/>
              </a:rPr>
              <a:t>)</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14290"/>
            <a:ext cx="8229600" cy="1143000"/>
          </a:xfrm>
        </p:spPr>
        <p:txBody>
          <a:bodyPr>
            <a:normAutofit fontScale="90000"/>
          </a:bodyPr>
          <a:lstStyle/>
          <a:p>
            <a:r>
              <a:rPr lang="cs-CZ" dirty="0" err="1"/>
              <a:t>Neck</a:t>
            </a:r>
            <a:r>
              <a:rPr lang="cs-CZ" dirty="0"/>
              <a:t> </a:t>
            </a:r>
            <a:r>
              <a:rPr lang="cs-CZ" dirty="0" err="1"/>
              <a:t>flexion</a:t>
            </a:r>
            <a:r>
              <a:rPr lang="cs-CZ" dirty="0"/>
              <a:t> – </a:t>
            </a:r>
            <a:r>
              <a:rPr lang="cs-CZ" dirty="0" err="1"/>
              <a:t>unilateral</a:t>
            </a:r>
            <a:r>
              <a:rPr lang="cs-CZ" dirty="0"/>
              <a:t> test</a:t>
            </a:r>
            <a:br>
              <a:rPr lang="cs-CZ" dirty="0"/>
            </a:br>
            <a:r>
              <a:rPr lang="cs-CZ" dirty="0"/>
              <a:t>Grade 3</a:t>
            </a:r>
          </a:p>
        </p:txBody>
      </p:sp>
      <p:pic>
        <p:nvPicPr>
          <p:cNvPr id="26626" name="Picture 2" descr="C:\Users\Verca\Desktop\MMT fotky trup, krk\WP_20150926_018.jpg"/>
          <p:cNvPicPr>
            <a:picLocks noChangeAspect="1" noChangeArrowheads="1"/>
          </p:cNvPicPr>
          <p:nvPr/>
        </p:nvPicPr>
        <p:blipFill>
          <a:blip r:embed="rId2" cstate="print"/>
          <a:srcRect l="21287" t="6890" r="12915" b="3537"/>
          <a:stretch>
            <a:fillRect/>
          </a:stretch>
        </p:blipFill>
        <p:spPr bwMode="auto">
          <a:xfrm>
            <a:off x="2428860" y="1428736"/>
            <a:ext cx="4387569" cy="3355200"/>
          </a:xfrm>
          <a:prstGeom prst="rect">
            <a:avLst/>
          </a:prstGeom>
          <a:noFill/>
        </p:spPr>
      </p:pic>
      <p:sp>
        <p:nvSpPr>
          <p:cNvPr id="5" name="Zástupný symbol pro obsah 2"/>
          <p:cNvSpPr txBox="1">
            <a:spLocks/>
          </p:cNvSpPr>
          <p:nvPr/>
        </p:nvSpPr>
        <p:spPr>
          <a:xfrm>
            <a:off x="500034" y="5000636"/>
            <a:ext cx="8643966" cy="1857364"/>
          </a:xfrm>
          <a:prstGeom prst="rect">
            <a:avLst/>
          </a:prstGeom>
        </p:spPr>
        <p:txBody>
          <a:bodyPr vert="horz" lIns="91440" tIns="45720" rIns="91440" bIns="45720" rtlCol="0">
            <a:normAutofit fontScale="5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supine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lower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limbs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slightly</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bended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upper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limbs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relaxed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lying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along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body </a:t>
            </a:r>
            <a:r>
              <a:rPr kumimoji="0" lang="cs-CZ" sz="3200" b="0" i="0" u="none" strike="noStrike" kern="1200" cap="none" spc="0" normalizeH="0" baseline="0" noProof="0" dirty="0" err="1">
                <a:ln>
                  <a:noFill/>
                </a:ln>
                <a:solidFill>
                  <a:schemeClr val="tx1"/>
                </a:solidFill>
                <a:effectLst/>
                <a:uLnTx/>
                <a:uFillTx/>
                <a:latin typeface="+mn-lt"/>
                <a:ea typeface="+mn-ea"/>
                <a:cs typeface="+mn-cs"/>
              </a:rPr>
              <a:t>side</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Fixation</a:t>
            </a:r>
            <a:r>
              <a:rPr kumimoji="0" lang="cs-CZ" sz="3200" b="0" i="0" u="none" strike="noStrike" kern="1200" cap="none" spc="0" normalizeH="0" baseline="0" noProof="0" dirty="0">
                <a:ln>
                  <a:noFill/>
                </a:ln>
                <a:solidFill>
                  <a:schemeClr val="tx1"/>
                </a:solidFill>
                <a:effectLst/>
                <a:uLnTx/>
                <a:uFillTx/>
                <a:latin typeface="+mn-lt"/>
                <a:ea typeface="+mn-ea"/>
                <a:cs typeface="+mn-cs"/>
              </a:rPr>
              <a:t>: PT fix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patients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lower</a:t>
            </a:r>
            <a:r>
              <a:rPr kumimoji="0" lang="cs-CZ" sz="3200" b="0" i="0" u="none" strike="noStrike" kern="1200" cap="none" spc="0" normalizeH="0" baseline="0" noProof="0" dirty="0">
                <a:ln>
                  <a:noFill/>
                </a:ln>
                <a:solidFill>
                  <a:schemeClr val="tx1"/>
                </a:solidFill>
                <a:effectLst/>
                <a:uLnTx/>
                <a:uFillTx/>
                <a:latin typeface="+mn-lt"/>
                <a:ea typeface="+mn-ea"/>
                <a:cs typeface="+mn-cs"/>
              </a:rPr>
              <a:t> part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chest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with</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hand</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Movement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flexion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neck</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spine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combined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with</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rotation</a:t>
            </a:r>
            <a:r>
              <a:rPr kumimoji="0" lang="cs-CZ" sz="3200" b="0" i="0" u="none" strike="noStrike" kern="1200" cap="none" spc="0" normalizeH="0" baseline="0" noProof="0" dirty="0">
                <a:ln>
                  <a:noFill/>
                </a:ln>
                <a:solidFill>
                  <a:schemeClr val="tx1"/>
                </a:solidFill>
                <a:effectLst/>
                <a:uLnTx/>
                <a:uFillTx/>
                <a:latin typeface="+mn-lt"/>
                <a:ea typeface="+mn-ea"/>
                <a:cs typeface="+mn-cs"/>
              </a:rPr>
              <a:t> to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untested</a:t>
            </a:r>
            <a:r>
              <a:rPr kumimoji="0" lang="cs-CZ" sz="3200" b="0" i="0" u="none" strike="noStrike" kern="1200" cap="none" spc="0" normalizeH="0" noProof="0" dirty="0">
                <a:ln>
                  <a:noFill/>
                </a:ln>
                <a:solidFill>
                  <a:schemeClr val="tx1"/>
                </a:solidFill>
                <a:effectLst/>
                <a:uLnTx/>
                <a:uFillTx/>
                <a:latin typeface="+mn-lt"/>
                <a:ea typeface="+mn-ea"/>
                <a:cs typeface="+mn-cs"/>
              </a:rPr>
              <a:t> </a:t>
            </a:r>
            <a:r>
              <a:rPr kumimoji="0" lang="cs-CZ" sz="3200" b="0" i="0" u="none" strike="noStrike" kern="1200" cap="none" spc="0" normalizeH="0" noProof="0" dirty="0" err="1">
                <a:ln>
                  <a:noFill/>
                </a:ln>
                <a:solidFill>
                  <a:schemeClr val="tx1"/>
                </a:solidFill>
                <a:effectLst/>
                <a:uLnTx/>
                <a:uFillTx/>
                <a:latin typeface="+mn-lt"/>
                <a:ea typeface="+mn-ea"/>
                <a:cs typeface="+mn-cs"/>
              </a:rPr>
              <a:t>side</a:t>
            </a:r>
            <a:endParaRPr kumimoji="0" lang="cs-CZ" sz="3200" b="0" i="0" u="none" strike="noStrike" kern="1200" cap="none" spc="0" normalizeH="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cs-CZ" sz="3200" baseline="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noProof="0" dirty="0" err="1">
                <a:ln>
                  <a:noFill/>
                </a:ln>
                <a:solidFill>
                  <a:schemeClr val="tx1"/>
                </a:solidFill>
                <a:effectLst/>
                <a:uLnTx/>
                <a:uFillTx/>
                <a:latin typeface="+mn-lt"/>
                <a:ea typeface="+mn-ea"/>
                <a:cs typeface="+mn-cs"/>
              </a:rPr>
              <a:t>Note</a:t>
            </a:r>
            <a:r>
              <a:rPr kumimoji="0" lang="cs-CZ" sz="3200" b="0" i="0" u="none" strike="noStrike" kern="1200" cap="none" spc="0" normalizeH="0" noProof="0" dirty="0">
                <a:ln>
                  <a:noFill/>
                </a:ln>
                <a:solidFill>
                  <a:schemeClr val="tx1"/>
                </a:solidFill>
                <a:effectLst/>
                <a:uLnTx/>
                <a:uFillTx/>
                <a:latin typeface="+mn-lt"/>
                <a:ea typeface="+mn-ea"/>
                <a:cs typeface="+mn-cs"/>
              </a:rPr>
              <a:t>: grade 2, 1, 0 </a:t>
            </a:r>
            <a:r>
              <a:rPr kumimoji="0" lang="cs-CZ" sz="3200" b="0" i="0" u="none" strike="noStrike" kern="1200" cap="none" spc="0" normalizeH="0" noProof="0" dirty="0" err="1">
                <a:ln>
                  <a:noFill/>
                </a:ln>
                <a:solidFill>
                  <a:schemeClr val="tx1"/>
                </a:solidFill>
                <a:effectLst/>
                <a:uLnTx/>
                <a:uFillTx/>
                <a:latin typeface="+mn-lt"/>
                <a:ea typeface="+mn-ea"/>
                <a:cs typeface="+mn-cs"/>
              </a:rPr>
              <a:t>is</a:t>
            </a:r>
            <a:r>
              <a:rPr kumimoji="0" lang="cs-CZ" sz="3200" b="0" i="0" u="none" strike="noStrike" kern="1200" cap="none" spc="0" normalizeH="0" noProof="0" dirty="0">
                <a:ln>
                  <a:noFill/>
                </a:ln>
                <a:solidFill>
                  <a:schemeClr val="tx1"/>
                </a:solidFill>
                <a:effectLst/>
                <a:uLnTx/>
                <a:uFillTx/>
                <a:latin typeface="+mn-lt"/>
                <a:ea typeface="+mn-ea"/>
                <a:cs typeface="+mn-cs"/>
              </a:rPr>
              <a:t> not </a:t>
            </a:r>
            <a:r>
              <a:rPr kumimoji="0" lang="cs-CZ" sz="3200" b="0" i="0" u="none" strike="noStrike" kern="1200" cap="none" spc="0" normalizeH="0" noProof="0" dirty="0" err="1">
                <a:ln>
                  <a:noFill/>
                </a:ln>
                <a:solidFill>
                  <a:schemeClr val="tx1"/>
                </a:solidFill>
                <a:effectLst/>
                <a:uLnTx/>
                <a:uFillTx/>
                <a:latin typeface="+mn-lt"/>
                <a:ea typeface="+mn-ea"/>
                <a:cs typeface="+mn-cs"/>
              </a:rPr>
              <a:t>tested</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Neck</a:t>
            </a:r>
            <a:r>
              <a:rPr lang="cs-CZ" dirty="0"/>
              <a:t> </a:t>
            </a:r>
            <a:r>
              <a:rPr lang="cs-CZ" dirty="0" err="1"/>
              <a:t>flexion</a:t>
            </a:r>
            <a:r>
              <a:rPr lang="cs-CZ" dirty="0"/>
              <a:t> – notes:</a:t>
            </a:r>
          </a:p>
        </p:txBody>
      </p:sp>
      <p:sp>
        <p:nvSpPr>
          <p:cNvPr id="3" name="Zástupný symbol pro obsah 2"/>
          <p:cNvSpPr>
            <a:spLocks noGrp="1"/>
          </p:cNvSpPr>
          <p:nvPr>
            <p:ph idx="1"/>
          </p:nvPr>
        </p:nvSpPr>
        <p:spPr/>
        <p:txBody>
          <a:bodyPr>
            <a:normAutofit fontScale="85000" lnSpcReduction="10000"/>
          </a:bodyPr>
          <a:lstStyle/>
          <a:p>
            <a:r>
              <a:rPr lang="cs-CZ" dirty="0" err="1"/>
              <a:t>The</a:t>
            </a:r>
            <a:r>
              <a:rPr lang="cs-CZ" dirty="0"/>
              <a:t> </a:t>
            </a:r>
            <a:r>
              <a:rPr lang="cs-CZ" dirty="0" err="1"/>
              <a:t>movement</a:t>
            </a:r>
            <a:r>
              <a:rPr lang="cs-CZ" dirty="0"/>
              <a:t> </a:t>
            </a:r>
            <a:r>
              <a:rPr lang="cs-CZ" dirty="0" err="1"/>
              <a:t>should</a:t>
            </a:r>
            <a:r>
              <a:rPr lang="cs-CZ" dirty="0"/>
              <a:t> </a:t>
            </a:r>
            <a:r>
              <a:rPr lang="cs-CZ" dirty="0" err="1"/>
              <a:t>be</a:t>
            </a:r>
            <a:r>
              <a:rPr lang="cs-CZ" dirty="0"/>
              <a:t> </a:t>
            </a:r>
            <a:r>
              <a:rPr lang="cs-CZ" dirty="0" err="1"/>
              <a:t>done</a:t>
            </a:r>
            <a:r>
              <a:rPr lang="cs-CZ" dirty="0"/>
              <a:t> </a:t>
            </a:r>
            <a:r>
              <a:rPr lang="cs-CZ" dirty="0" err="1"/>
              <a:t>fluently</a:t>
            </a:r>
            <a:r>
              <a:rPr lang="cs-CZ" dirty="0"/>
              <a:t>, no </a:t>
            </a:r>
            <a:r>
              <a:rPr lang="cs-CZ" dirty="0" err="1"/>
              <a:t>rotation</a:t>
            </a:r>
            <a:r>
              <a:rPr lang="cs-CZ" dirty="0"/>
              <a:t> to </a:t>
            </a:r>
            <a:r>
              <a:rPr lang="cs-CZ" dirty="0" err="1"/>
              <a:t>the</a:t>
            </a:r>
            <a:r>
              <a:rPr lang="cs-CZ" dirty="0"/>
              <a:t> </a:t>
            </a:r>
            <a:r>
              <a:rPr lang="cs-CZ" dirty="0" err="1"/>
              <a:t>side</a:t>
            </a:r>
            <a:r>
              <a:rPr lang="cs-CZ" dirty="0"/>
              <a:t>, no </a:t>
            </a:r>
            <a:r>
              <a:rPr lang="cs-CZ" dirty="0" err="1"/>
              <a:t>asisstance</a:t>
            </a:r>
            <a:r>
              <a:rPr lang="cs-CZ" dirty="0"/>
              <a:t> </a:t>
            </a:r>
            <a:r>
              <a:rPr lang="cs-CZ" dirty="0" err="1"/>
              <a:t>of</a:t>
            </a:r>
            <a:r>
              <a:rPr lang="cs-CZ" dirty="0"/>
              <a:t> </a:t>
            </a:r>
            <a:r>
              <a:rPr lang="cs-CZ" dirty="0" err="1"/>
              <a:t>the</a:t>
            </a:r>
            <a:r>
              <a:rPr lang="cs-CZ" dirty="0"/>
              <a:t> </a:t>
            </a:r>
            <a:r>
              <a:rPr lang="cs-CZ" dirty="0" err="1"/>
              <a:t>arms</a:t>
            </a:r>
            <a:r>
              <a:rPr lang="cs-CZ" dirty="0"/>
              <a:t> </a:t>
            </a:r>
            <a:r>
              <a:rPr lang="cs-CZ" dirty="0" err="1"/>
              <a:t>of</a:t>
            </a:r>
            <a:r>
              <a:rPr lang="cs-CZ" dirty="0"/>
              <a:t> </a:t>
            </a:r>
            <a:r>
              <a:rPr lang="cs-CZ" dirty="0" err="1"/>
              <a:t>patient</a:t>
            </a:r>
            <a:r>
              <a:rPr lang="cs-CZ" dirty="0"/>
              <a:t> </a:t>
            </a:r>
          </a:p>
          <a:p>
            <a:r>
              <a:rPr lang="cs-CZ" dirty="0" err="1"/>
              <a:t>During</a:t>
            </a:r>
            <a:r>
              <a:rPr lang="cs-CZ" dirty="0"/>
              <a:t> </a:t>
            </a:r>
            <a:r>
              <a:rPr lang="cs-CZ" dirty="0" err="1"/>
              <a:t>one</a:t>
            </a:r>
            <a:r>
              <a:rPr lang="cs-CZ" dirty="0"/>
              <a:t>-</a:t>
            </a:r>
            <a:r>
              <a:rPr lang="cs-CZ" dirty="0" err="1"/>
              <a:t>side</a:t>
            </a:r>
            <a:r>
              <a:rPr lang="cs-CZ" dirty="0"/>
              <a:t> </a:t>
            </a:r>
            <a:r>
              <a:rPr lang="cs-CZ" dirty="0" err="1"/>
              <a:t>testing</a:t>
            </a:r>
            <a:r>
              <a:rPr lang="cs-CZ" dirty="0"/>
              <a:t> – do </a:t>
            </a:r>
            <a:r>
              <a:rPr lang="cs-CZ" dirty="0" err="1"/>
              <a:t>the</a:t>
            </a:r>
            <a:r>
              <a:rPr lang="cs-CZ" dirty="0"/>
              <a:t> </a:t>
            </a:r>
            <a:r>
              <a:rPr lang="cs-CZ" dirty="0" err="1"/>
              <a:t>movement</a:t>
            </a:r>
            <a:r>
              <a:rPr lang="cs-CZ" dirty="0"/>
              <a:t> in </a:t>
            </a:r>
            <a:r>
              <a:rPr lang="cs-CZ" dirty="0" err="1"/>
              <a:t>combination</a:t>
            </a:r>
            <a:r>
              <a:rPr lang="cs-CZ" dirty="0"/>
              <a:t> </a:t>
            </a:r>
            <a:r>
              <a:rPr lang="cs-CZ" dirty="0" err="1"/>
              <a:t>of</a:t>
            </a:r>
            <a:r>
              <a:rPr lang="cs-CZ" dirty="0"/>
              <a:t> </a:t>
            </a:r>
            <a:r>
              <a:rPr lang="cs-CZ" dirty="0" err="1"/>
              <a:t>flexion</a:t>
            </a:r>
            <a:r>
              <a:rPr lang="cs-CZ" dirty="0"/>
              <a:t> </a:t>
            </a:r>
            <a:r>
              <a:rPr lang="cs-CZ" dirty="0" err="1"/>
              <a:t>and</a:t>
            </a:r>
            <a:r>
              <a:rPr lang="cs-CZ" dirty="0"/>
              <a:t> </a:t>
            </a:r>
            <a:r>
              <a:rPr lang="cs-CZ" dirty="0" err="1"/>
              <a:t>rotation</a:t>
            </a:r>
            <a:endParaRPr lang="cs-CZ" dirty="0"/>
          </a:p>
          <a:p>
            <a:r>
              <a:rPr lang="cs-CZ" dirty="0" err="1"/>
              <a:t>The</a:t>
            </a:r>
            <a:r>
              <a:rPr lang="cs-CZ" dirty="0"/>
              <a:t> </a:t>
            </a:r>
            <a:r>
              <a:rPr lang="cs-CZ" dirty="0" err="1"/>
              <a:t>fixation</a:t>
            </a:r>
            <a:r>
              <a:rPr lang="cs-CZ" dirty="0"/>
              <a:t> </a:t>
            </a:r>
            <a:r>
              <a:rPr lang="cs-CZ" dirty="0" err="1"/>
              <a:t>of</a:t>
            </a:r>
            <a:r>
              <a:rPr lang="cs-CZ" dirty="0"/>
              <a:t> </a:t>
            </a:r>
            <a:r>
              <a:rPr lang="cs-CZ" dirty="0" err="1"/>
              <a:t>the</a:t>
            </a:r>
            <a:r>
              <a:rPr lang="cs-CZ" dirty="0"/>
              <a:t> trunk, </a:t>
            </a:r>
            <a:r>
              <a:rPr lang="cs-CZ" dirty="0" err="1"/>
              <a:t>especially</a:t>
            </a:r>
            <a:r>
              <a:rPr lang="cs-CZ" dirty="0"/>
              <a:t> </a:t>
            </a:r>
            <a:r>
              <a:rPr lang="cs-CZ" dirty="0" err="1"/>
              <a:t>when</a:t>
            </a:r>
            <a:r>
              <a:rPr lang="cs-CZ" dirty="0"/>
              <a:t> </a:t>
            </a:r>
            <a:r>
              <a:rPr lang="cs-CZ" dirty="0" err="1"/>
              <a:t>the</a:t>
            </a:r>
            <a:r>
              <a:rPr lang="cs-CZ" dirty="0"/>
              <a:t> </a:t>
            </a:r>
            <a:r>
              <a:rPr lang="cs-CZ" dirty="0" err="1"/>
              <a:t>neck</a:t>
            </a:r>
            <a:r>
              <a:rPr lang="cs-CZ" dirty="0"/>
              <a:t> </a:t>
            </a:r>
            <a:r>
              <a:rPr lang="cs-CZ" dirty="0" err="1"/>
              <a:t>flexors</a:t>
            </a:r>
            <a:r>
              <a:rPr lang="cs-CZ" dirty="0"/>
              <a:t> are </a:t>
            </a:r>
            <a:r>
              <a:rPr lang="cs-CZ" dirty="0" err="1"/>
              <a:t>week</a:t>
            </a:r>
            <a:r>
              <a:rPr lang="cs-CZ" dirty="0"/>
              <a:t>, </a:t>
            </a:r>
            <a:r>
              <a:rPr lang="cs-CZ" dirty="0" err="1"/>
              <a:t>is</a:t>
            </a:r>
            <a:r>
              <a:rPr lang="cs-CZ" dirty="0"/>
              <a:t> </a:t>
            </a:r>
            <a:r>
              <a:rPr lang="cs-CZ" dirty="0" err="1"/>
              <a:t>necessary</a:t>
            </a:r>
            <a:endParaRPr lang="cs-CZ" dirty="0"/>
          </a:p>
          <a:p>
            <a:endParaRPr lang="cs-CZ" dirty="0"/>
          </a:p>
          <a:p>
            <a:r>
              <a:rPr lang="cs-CZ" dirty="0" err="1"/>
              <a:t>Contracture</a:t>
            </a:r>
            <a:r>
              <a:rPr lang="cs-CZ" dirty="0"/>
              <a:t>, </a:t>
            </a:r>
            <a:r>
              <a:rPr lang="cs-CZ" dirty="0" err="1"/>
              <a:t>usually</a:t>
            </a:r>
            <a:r>
              <a:rPr lang="cs-CZ" dirty="0"/>
              <a:t> </a:t>
            </a:r>
            <a:r>
              <a:rPr lang="cs-CZ" dirty="0" err="1"/>
              <a:t>of</a:t>
            </a:r>
            <a:r>
              <a:rPr lang="cs-CZ" dirty="0"/>
              <a:t> </a:t>
            </a:r>
            <a:r>
              <a:rPr lang="cs-CZ" dirty="0" err="1"/>
              <a:t>the</a:t>
            </a:r>
            <a:r>
              <a:rPr lang="cs-CZ" dirty="0"/>
              <a:t> SCM, </a:t>
            </a:r>
            <a:r>
              <a:rPr lang="cs-CZ" dirty="0" err="1"/>
              <a:t>is</a:t>
            </a:r>
            <a:r>
              <a:rPr lang="cs-CZ" dirty="0"/>
              <a:t> </a:t>
            </a:r>
            <a:r>
              <a:rPr lang="cs-CZ" dirty="0" err="1"/>
              <a:t>relativelly</a:t>
            </a:r>
            <a:r>
              <a:rPr lang="cs-CZ" dirty="0"/>
              <a:t> </a:t>
            </a:r>
            <a:r>
              <a:rPr lang="cs-CZ" dirty="0" err="1"/>
              <a:t>common</a:t>
            </a:r>
            <a:r>
              <a:rPr lang="cs-CZ" dirty="0"/>
              <a:t> – </a:t>
            </a:r>
            <a:r>
              <a:rPr lang="cs-CZ" dirty="0" err="1"/>
              <a:t>rotation</a:t>
            </a:r>
            <a:r>
              <a:rPr lang="cs-CZ" dirty="0"/>
              <a:t> </a:t>
            </a:r>
            <a:r>
              <a:rPr lang="cs-CZ" dirty="0" err="1"/>
              <a:t>and</a:t>
            </a:r>
            <a:r>
              <a:rPr lang="cs-CZ" dirty="0"/>
              <a:t> </a:t>
            </a:r>
            <a:r>
              <a:rPr lang="cs-CZ" dirty="0" err="1"/>
              <a:t>inclination</a:t>
            </a:r>
            <a:r>
              <a:rPr lang="cs-CZ" dirty="0"/>
              <a:t> </a:t>
            </a:r>
            <a:r>
              <a:rPr lang="cs-CZ" dirty="0" err="1"/>
              <a:t>of</a:t>
            </a:r>
            <a:r>
              <a:rPr lang="cs-CZ" dirty="0"/>
              <a:t> </a:t>
            </a:r>
            <a:r>
              <a:rPr lang="cs-CZ" dirty="0" err="1"/>
              <a:t>the</a:t>
            </a:r>
            <a:r>
              <a:rPr lang="cs-CZ" dirty="0"/>
              <a:t> </a:t>
            </a:r>
            <a:r>
              <a:rPr lang="cs-CZ" dirty="0" err="1"/>
              <a:t>head</a:t>
            </a:r>
            <a:r>
              <a:rPr lang="cs-CZ" dirty="0"/>
              <a:t> </a:t>
            </a:r>
            <a:r>
              <a:rPr lang="cs-CZ" dirty="0" err="1"/>
              <a:t>is</a:t>
            </a:r>
            <a:r>
              <a:rPr lang="cs-CZ" dirty="0"/>
              <a:t> </a:t>
            </a:r>
            <a:r>
              <a:rPr lang="cs-CZ" dirty="0" err="1"/>
              <a:t>typical</a:t>
            </a:r>
            <a:endParaRPr lang="cs-CZ" dirty="0"/>
          </a:p>
          <a:p>
            <a:r>
              <a:rPr lang="cs-CZ" dirty="0" err="1"/>
              <a:t>Spasm</a:t>
            </a:r>
            <a:r>
              <a:rPr lang="cs-CZ" dirty="0"/>
              <a:t> </a:t>
            </a:r>
            <a:r>
              <a:rPr lang="cs-CZ" dirty="0" err="1"/>
              <a:t>of</a:t>
            </a:r>
            <a:r>
              <a:rPr lang="cs-CZ" dirty="0"/>
              <a:t> </a:t>
            </a:r>
            <a:r>
              <a:rPr lang="cs-CZ" dirty="0" err="1"/>
              <a:t>the</a:t>
            </a:r>
            <a:r>
              <a:rPr lang="cs-CZ" dirty="0"/>
              <a:t> </a:t>
            </a:r>
            <a:r>
              <a:rPr lang="cs-CZ" dirty="0" err="1"/>
              <a:t>scaleni</a:t>
            </a:r>
            <a:r>
              <a:rPr lang="cs-CZ" dirty="0"/>
              <a:t> </a:t>
            </a:r>
            <a:r>
              <a:rPr lang="cs-CZ" dirty="0" err="1"/>
              <a:t>muscle</a:t>
            </a:r>
            <a:r>
              <a:rPr lang="cs-CZ" dirty="0"/>
              <a:t> </a:t>
            </a:r>
            <a:r>
              <a:rPr lang="cs-CZ" dirty="0" err="1"/>
              <a:t>can</a:t>
            </a:r>
            <a:r>
              <a:rPr lang="cs-CZ" dirty="0"/>
              <a:t> </a:t>
            </a:r>
            <a:r>
              <a:rPr lang="cs-CZ" dirty="0" err="1"/>
              <a:t>be</a:t>
            </a:r>
            <a:r>
              <a:rPr lang="cs-CZ" dirty="0"/>
              <a:t> </a:t>
            </a:r>
            <a:r>
              <a:rPr lang="cs-CZ" dirty="0" err="1"/>
              <a:t>sometimes</a:t>
            </a:r>
            <a:r>
              <a:rPr lang="cs-CZ" dirty="0"/>
              <a:t> </a:t>
            </a:r>
            <a:r>
              <a:rPr lang="cs-CZ" dirty="0" err="1"/>
              <a:t>found</a:t>
            </a:r>
            <a:r>
              <a:rPr lang="cs-CZ" dirty="0"/>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Neck</a:t>
            </a:r>
            <a:r>
              <a:rPr lang="cs-CZ" dirty="0"/>
              <a:t> </a:t>
            </a:r>
            <a:r>
              <a:rPr lang="cs-CZ" dirty="0" err="1"/>
              <a:t>extension</a:t>
            </a:r>
            <a:endParaRPr lang="cs-CZ" dirty="0"/>
          </a:p>
        </p:txBody>
      </p:sp>
      <p:sp>
        <p:nvSpPr>
          <p:cNvPr id="3" name="Zástupný symbol pro obsah 2"/>
          <p:cNvSpPr>
            <a:spLocks noGrp="1"/>
          </p:cNvSpPr>
          <p:nvPr>
            <p:ph idx="1"/>
          </p:nvPr>
        </p:nvSpPr>
        <p:spPr>
          <a:xfrm>
            <a:off x="214282" y="1571612"/>
            <a:ext cx="8229600" cy="4525963"/>
          </a:xfrm>
        </p:spPr>
        <p:txBody>
          <a:bodyPr>
            <a:normAutofit/>
          </a:bodyPr>
          <a:lstStyle/>
          <a:p>
            <a:r>
              <a:rPr lang="cs-CZ" sz="2000" dirty="0" err="1"/>
              <a:t>Trapezius</a:t>
            </a:r>
            <a:endParaRPr lang="cs-CZ" sz="2000" dirty="0"/>
          </a:p>
          <a:p>
            <a:r>
              <a:rPr lang="cs-CZ" sz="2000" dirty="0" err="1"/>
              <a:t>Iliocostalis</a:t>
            </a:r>
            <a:r>
              <a:rPr lang="cs-CZ" sz="2000" dirty="0"/>
              <a:t> </a:t>
            </a:r>
            <a:r>
              <a:rPr lang="cs-CZ" sz="2000" dirty="0" err="1"/>
              <a:t>cervicis</a:t>
            </a:r>
            <a:endParaRPr lang="cs-CZ" sz="2000" dirty="0"/>
          </a:p>
          <a:p>
            <a:r>
              <a:rPr lang="cs-CZ" sz="2000" dirty="0" err="1"/>
              <a:t>Longissimus</a:t>
            </a:r>
            <a:r>
              <a:rPr lang="cs-CZ" sz="2000" dirty="0"/>
              <a:t> </a:t>
            </a:r>
            <a:r>
              <a:rPr lang="cs-CZ" sz="2000" dirty="0" err="1"/>
              <a:t>capitis</a:t>
            </a:r>
            <a:r>
              <a:rPr lang="cs-CZ" sz="2000" dirty="0"/>
              <a:t> </a:t>
            </a:r>
            <a:r>
              <a:rPr lang="cs-CZ" sz="2000" dirty="0" err="1"/>
              <a:t>et</a:t>
            </a:r>
            <a:r>
              <a:rPr lang="cs-CZ" sz="2000" dirty="0"/>
              <a:t> </a:t>
            </a:r>
            <a:r>
              <a:rPr lang="cs-CZ" sz="2000" dirty="0" err="1"/>
              <a:t>cervicis</a:t>
            </a:r>
            <a:endParaRPr lang="cs-CZ" sz="2000" dirty="0"/>
          </a:p>
          <a:p>
            <a:r>
              <a:rPr lang="cs-CZ" sz="2000" dirty="0" err="1"/>
              <a:t>Spinalis</a:t>
            </a:r>
            <a:r>
              <a:rPr lang="cs-CZ" sz="2000" dirty="0"/>
              <a:t> </a:t>
            </a:r>
            <a:r>
              <a:rPr lang="cs-CZ" sz="2000" dirty="0" err="1"/>
              <a:t>capitis</a:t>
            </a:r>
            <a:r>
              <a:rPr lang="cs-CZ" sz="2000" dirty="0"/>
              <a:t> </a:t>
            </a:r>
            <a:r>
              <a:rPr lang="cs-CZ" sz="2000" dirty="0" err="1"/>
              <a:t>et</a:t>
            </a:r>
            <a:r>
              <a:rPr lang="cs-CZ" sz="2000" dirty="0"/>
              <a:t> </a:t>
            </a:r>
            <a:r>
              <a:rPr lang="cs-CZ" sz="2000" dirty="0" err="1"/>
              <a:t>cervicis</a:t>
            </a:r>
            <a:r>
              <a:rPr lang="cs-CZ" sz="2000" dirty="0"/>
              <a:t> </a:t>
            </a:r>
          </a:p>
        </p:txBody>
      </p:sp>
      <p:pic>
        <p:nvPicPr>
          <p:cNvPr id="37889" name="Picture 1" descr="C:\Users\Verca\Desktop\1117_Muscles_of_the_Neck_and_Back.jpg"/>
          <p:cNvPicPr>
            <a:picLocks noChangeAspect="1" noChangeArrowheads="1"/>
          </p:cNvPicPr>
          <p:nvPr/>
        </p:nvPicPr>
        <p:blipFill>
          <a:blip r:embed="rId2" cstate="print"/>
          <a:srcRect l="16106" t="34375" r="31842" b="42708"/>
          <a:stretch>
            <a:fillRect/>
          </a:stretch>
        </p:blipFill>
        <p:spPr bwMode="auto">
          <a:xfrm>
            <a:off x="428596" y="3571876"/>
            <a:ext cx="5889436" cy="3013200"/>
          </a:xfrm>
          <a:prstGeom prst="rect">
            <a:avLst/>
          </a:prstGeom>
          <a:noFill/>
        </p:spPr>
      </p:pic>
      <p:pic>
        <p:nvPicPr>
          <p:cNvPr id="37890" name="Picture 2" descr="C:\Users\Verca\Desktop\1117_Muscles_of_the_Neck_and_Back.jpg"/>
          <p:cNvPicPr>
            <a:picLocks noChangeAspect="1" noChangeArrowheads="1"/>
          </p:cNvPicPr>
          <p:nvPr/>
        </p:nvPicPr>
        <p:blipFill>
          <a:blip r:embed="rId3" cstate="print"/>
          <a:srcRect l="51211" b="71875"/>
          <a:stretch>
            <a:fillRect/>
          </a:stretch>
        </p:blipFill>
        <p:spPr bwMode="auto">
          <a:xfrm>
            <a:off x="4357686" y="1285860"/>
            <a:ext cx="4492722" cy="30096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14290"/>
            <a:ext cx="8229600" cy="1143000"/>
          </a:xfrm>
        </p:spPr>
        <p:txBody>
          <a:bodyPr>
            <a:normAutofit fontScale="90000"/>
          </a:bodyPr>
          <a:lstStyle/>
          <a:p>
            <a:r>
              <a:rPr lang="cs-CZ" dirty="0" err="1"/>
              <a:t>Neck</a:t>
            </a:r>
            <a:r>
              <a:rPr lang="cs-CZ" dirty="0"/>
              <a:t> </a:t>
            </a:r>
            <a:r>
              <a:rPr lang="cs-CZ" dirty="0" err="1"/>
              <a:t>extension</a:t>
            </a:r>
            <a:br>
              <a:rPr lang="cs-CZ" dirty="0"/>
            </a:br>
            <a:r>
              <a:rPr lang="cs-CZ" dirty="0"/>
              <a:t>Grade 5,4</a:t>
            </a:r>
          </a:p>
        </p:txBody>
      </p:sp>
      <p:sp>
        <p:nvSpPr>
          <p:cNvPr id="3" name="Zástupný symbol pro obsah 2"/>
          <p:cNvSpPr>
            <a:spLocks noGrp="1"/>
          </p:cNvSpPr>
          <p:nvPr>
            <p:ph idx="1"/>
          </p:nvPr>
        </p:nvSpPr>
        <p:spPr>
          <a:xfrm>
            <a:off x="457200" y="4929198"/>
            <a:ext cx="8686800" cy="1500198"/>
          </a:xfrm>
        </p:spPr>
        <p:txBody>
          <a:bodyPr>
            <a:normAutofit fontScale="55000" lnSpcReduction="20000"/>
          </a:bodyPr>
          <a:lstStyle/>
          <a:p>
            <a:r>
              <a:rPr lang="cs-CZ" dirty="0" err="1"/>
              <a:t>Position</a:t>
            </a:r>
            <a:r>
              <a:rPr lang="cs-CZ" dirty="0"/>
              <a:t>: </a:t>
            </a:r>
            <a:r>
              <a:rPr lang="cs-CZ" dirty="0" err="1"/>
              <a:t>prone</a:t>
            </a:r>
            <a:r>
              <a:rPr lang="cs-CZ" dirty="0"/>
              <a:t> </a:t>
            </a:r>
            <a:r>
              <a:rPr lang="cs-CZ" dirty="0" err="1"/>
              <a:t>position</a:t>
            </a:r>
            <a:r>
              <a:rPr lang="cs-CZ" dirty="0"/>
              <a:t>, </a:t>
            </a:r>
            <a:r>
              <a:rPr lang="cs-CZ" dirty="0" err="1"/>
              <a:t>upper</a:t>
            </a:r>
            <a:r>
              <a:rPr lang="cs-CZ" dirty="0"/>
              <a:t> </a:t>
            </a:r>
            <a:r>
              <a:rPr lang="cs-CZ" dirty="0" err="1"/>
              <a:t>limbs</a:t>
            </a:r>
            <a:r>
              <a:rPr lang="cs-CZ" dirty="0"/>
              <a:t> </a:t>
            </a:r>
            <a:r>
              <a:rPr lang="cs-CZ" dirty="0" err="1"/>
              <a:t>lying</a:t>
            </a:r>
            <a:r>
              <a:rPr lang="cs-CZ" dirty="0"/>
              <a:t> </a:t>
            </a:r>
            <a:r>
              <a:rPr lang="cs-CZ" dirty="0" err="1"/>
              <a:t>relaxed</a:t>
            </a:r>
            <a:r>
              <a:rPr lang="cs-CZ" dirty="0"/>
              <a:t> </a:t>
            </a:r>
            <a:r>
              <a:rPr lang="cs-CZ" dirty="0" err="1"/>
              <a:t>along</a:t>
            </a:r>
            <a:r>
              <a:rPr lang="cs-CZ" dirty="0"/>
              <a:t> </a:t>
            </a:r>
            <a:r>
              <a:rPr lang="cs-CZ" dirty="0" err="1"/>
              <a:t>the</a:t>
            </a:r>
            <a:r>
              <a:rPr lang="cs-CZ" dirty="0"/>
              <a:t> body </a:t>
            </a:r>
            <a:r>
              <a:rPr lang="cs-CZ" dirty="0" err="1"/>
              <a:t>side</a:t>
            </a:r>
            <a:r>
              <a:rPr lang="cs-CZ" dirty="0"/>
              <a:t>, </a:t>
            </a:r>
            <a:r>
              <a:rPr lang="cs-CZ" dirty="0" err="1"/>
              <a:t>the</a:t>
            </a:r>
            <a:r>
              <a:rPr lang="cs-CZ" dirty="0"/>
              <a:t> </a:t>
            </a:r>
            <a:r>
              <a:rPr lang="cs-CZ" dirty="0" err="1"/>
              <a:t>head</a:t>
            </a:r>
            <a:r>
              <a:rPr lang="cs-CZ" dirty="0"/>
              <a:t> </a:t>
            </a:r>
            <a:r>
              <a:rPr lang="cs-CZ" dirty="0" err="1"/>
              <a:t>away</a:t>
            </a:r>
            <a:r>
              <a:rPr lang="cs-CZ" dirty="0"/>
              <a:t> </a:t>
            </a:r>
            <a:r>
              <a:rPr lang="cs-CZ" dirty="0" err="1"/>
              <a:t>from</a:t>
            </a:r>
            <a:r>
              <a:rPr lang="cs-CZ" dirty="0"/>
              <a:t> </a:t>
            </a:r>
            <a:r>
              <a:rPr lang="cs-CZ" dirty="0" err="1"/>
              <a:t>the</a:t>
            </a:r>
            <a:r>
              <a:rPr lang="cs-CZ" dirty="0"/>
              <a:t> table, </a:t>
            </a:r>
            <a:r>
              <a:rPr lang="cs-CZ" dirty="0" err="1"/>
              <a:t>neck</a:t>
            </a:r>
            <a:r>
              <a:rPr lang="cs-CZ" dirty="0"/>
              <a:t> </a:t>
            </a:r>
            <a:r>
              <a:rPr lang="cs-CZ" dirty="0" err="1"/>
              <a:t>spine</a:t>
            </a:r>
            <a:r>
              <a:rPr lang="cs-CZ" dirty="0"/>
              <a:t> </a:t>
            </a:r>
            <a:r>
              <a:rPr lang="cs-CZ" dirty="0" err="1"/>
              <a:t>fully</a:t>
            </a:r>
            <a:r>
              <a:rPr lang="cs-CZ" dirty="0"/>
              <a:t> </a:t>
            </a:r>
            <a:r>
              <a:rPr lang="cs-CZ" dirty="0" err="1"/>
              <a:t>flexed</a:t>
            </a:r>
            <a:r>
              <a:rPr lang="cs-CZ" dirty="0"/>
              <a:t> </a:t>
            </a:r>
          </a:p>
          <a:p>
            <a:r>
              <a:rPr lang="cs-CZ" dirty="0" err="1"/>
              <a:t>Fixation</a:t>
            </a:r>
            <a:r>
              <a:rPr lang="cs-CZ" dirty="0"/>
              <a:t>: PT </a:t>
            </a:r>
            <a:r>
              <a:rPr lang="cs-CZ" dirty="0" err="1"/>
              <a:t>uses</a:t>
            </a:r>
            <a:r>
              <a:rPr lang="cs-CZ" dirty="0"/>
              <a:t> </a:t>
            </a:r>
            <a:r>
              <a:rPr lang="cs-CZ" dirty="0" err="1"/>
              <a:t>the</a:t>
            </a:r>
            <a:r>
              <a:rPr lang="cs-CZ" dirty="0"/>
              <a:t> </a:t>
            </a:r>
            <a:r>
              <a:rPr lang="cs-CZ" dirty="0" err="1"/>
              <a:t>whole</a:t>
            </a:r>
            <a:r>
              <a:rPr lang="cs-CZ" dirty="0"/>
              <a:t> </a:t>
            </a:r>
            <a:r>
              <a:rPr lang="cs-CZ" dirty="0" err="1"/>
              <a:t>forearm</a:t>
            </a:r>
            <a:r>
              <a:rPr lang="cs-CZ" dirty="0"/>
              <a:t> </a:t>
            </a:r>
            <a:r>
              <a:rPr lang="cs-CZ" dirty="0" err="1"/>
              <a:t>and</a:t>
            </a:r>
            <a:r>
              <a:rPr lang="cs-CZ" dirty="0"/>
              <a:t> </a:t>
            </a:r>
            <a:r>
              <a:rPr lang="cs-CZ" dirty="0" err="1"/>
              <a:t>palm</a:t>
            </a:r>
            <a:r>
              <a:rPr lang="cs-CZ" dirty="0"/>
              <a:t> to fix </a:t>
            </a:r>
            <a:r>
              <a:rPr lang="cs-CZ" dirty="0" err="1"/>
              <a:t>the</a:t>
            </a:r>
            <a:r>
              <a:rPr lang="cs-CZ" dirty="0"/>
              <a:t> </a:t>
            </a:r>
            <a:r>
              <a:rPr lang="cs-CZ" dirty="0" err="1"/>
              <a:t>thoracical</a:t>
            </a:r>
            <a:r>
              <a:rPr lang="cs-CZ" dirty="0"/>
              <a:t> part </a:t>
            </a:r>
            <a:r>
              <a:rPr lang="cs-CZ" dirty="0" err="1"/>
              <a:t>of</a:t>
            </a:r>
            <a:r>
              <a:rPr lang="cs-CZ" dirty="0"/>
              <a:t> </a:t>
            </a:r>
            <a:r>
              <a:rPr lang="cs-CZ" dirty="0" err="1"/>
              <a:t>the</a:t>
            </a:r>
            <a:r>
              <a:rPr lang="cs-CZ" dirty="0"/>
              <a:t> </a:t>
            </a:r>
            <a:r>
              <a:rPr lang="cs-CZ" dirty="0" err="1"/>
              <a:t>spine</a:t>
            </a:r>
            <a:endParaRPr lang="cs-CZ" dirty="0"/>
          </a:p>
          <a:p>
            <a:r>
              <a:rPr lang="cs-CZ" dirty="0" err="1"/>
              <a:t>Movement</a:t>
            </a:r>
            <a:r>
              <a:rPr lang="cs-CZ" dirty="0"/>
              <a:t>: </a:t>
            </a:r>
            <a:r>
              <a:rPr lang="cs-CZ" dirty="0" err="1"/>
              <a:t>fluent</a:t>
            </a:r>
            <a:r>
              <a:rPr lang="cs-CZ" dirty="0"/>
              <a:t> </a:t>
            </a:r>
            <a:r>
              <a:rPr lang="cs-CZ" dirty="0" err="1"/>
              <a:t>extension</a:t>
            </a:r>
            <a:r>
              <a:rPr lang="cs-CZ" dirty="0"/>
              <a:t> </a:t>
            </a:r>
            <a:r>
              <a:rPr lang="cs-CZ" dirty="0" err="1"/>
              <a:t>of</a:t>
            </a:r>
            <a:r>
              <a:rPr lang="cs-CZ" dirty="0"/>
              <a:t> </a:t>
            </a:r>
            <a:r>
              <a:rPr lang="cs-CZ" dirty="0" err="1"/>
              <a:t>the</a:t>
            </a:r>
            <a:r>
              <a:rPr lang="cs-CZ" dirty="0"/>
              <a:t> </a:t>
            </a:r>
            <a:r>
              <a:rPr lang="cs-CZ" dirty="0" err="1"/>
              <a:t>neck</a:t>
            </a:r>
            <a:r>
              <a:rPr lang="cs-CZ" dirty="0"/>
              <a:t> in </a:t>
            </a:r>
            <a:r>
              <a:rPr lang="cs-CZ" dirty="0" err="1"/>
              <a:t>full</a:t>
            </a:r>
            <a:r>
              <a:rPr lang="cs-CZ" dirty="0"/>
              <a:t> </a:t>
            </a:r>
            <a:r>
              <a:rPr lang="cs-CZ" dirty="0" err="1"/>
              <a:t>range</a:t>
            </a:r>
            <a:r>
              <a:rPr lang="cs-CZ" dirty="0"/>
              <a:t> </a:t>
            </a:r>
            <a:r>
              <a:rPr lang="cs-CZ" dirty="0" err="1"/>
              <a:t>of</a:t>
            </a:r>
            <a:r>
              <a:rPr lang="cs-CZ" dirty="0"/>
              <a:t> </a:t>
            </a:r>
            <a:r>
              <a:rPr lang="cs-CZ" dirty="0" err="1"/>
              <a:t>motion</a:t>
            </a:r>
            <a:endParaRPr lang="cs-CZ" dirty="0"/>
          </a:p>
          <a:p>
            <a:r>
              <a:rPr lang="cs-CZ" dirty="0" err="1"/>
              <a:t>Resistance</a:t>
            </a:r>
            <a:r>
              <a:rPr lang="cs-CZ" dirty="0"/>
              <a:t>: PT put </a:t>
            </a:r>
            <a:r>
              <a:rPr lang="cs-CZ" dirty="0" err="1"/>
              <a:t>resistance</a:t>
            </a:r>
            <a:r>
              <a:rPr lang="cs-CZ" dirty="0"/>
              <a:t> </a:t>
            </a:r>
            <a:r>
              <a:rPr lang="cs-CZ" dirty="0" err="1"/>
              <a:t>with</a:t>
            </a:r>
            <a:r>
              <a:rPr lang="cs-CZ" dirty="0"/>
              <a:t> </a:t>
            </a:r>
            <a:r>
              <a:rPr lang="cs-CZ" dirty="0" err="1"/>
              <a:t>the</a:t>
            </a:r>
            <a:r>
              <a:rPr lang="cs-CZ" dirty="0"/>
              <a:t> </a:t>
            </a:r>
            <a:r>
              <a:rPr lang="cs-CZ" dirty="0" err="1"/>
              <a:t>palm</a:t>
            </a:r>
            <a:r>
              <a:rPr lang="cs-CZ" dirty="0"/>
              <a:t> </a:t>
            </a:r>
            <a:r>
              <a:rPr lang="cs-CZ" dirty="0" err="1"/>
              <a:t>at</a:t>
            </a:r>
            <a:r>
              <a:rPr lang="cs-CZ" dirty="0"/>
              <a:t> </a:t>
            </a:r>
            <a:r>
              <a:rPr lang="cs-CZ" dirty="0" err="1"/>
              <a:t>the</a:t>
            </a:r>
            <a:r>
              <a:rPr lang="cs-CZ" dirty="0"/>
              <a:t> </a:t>
            </a:r>
            <a:r>
              <a:rPr lang="cs-CZ" dirty="0" err="1"/>
              <a:t>back</a:t>
            </a:r>
            <a:r>
              <a:rPr lang="cs-CZ" dirty="0"/>
              <a:t> </a:t>
            </a:r>
            <a:r>
              <a:rPr lang="cs-CZ" dirty="0" err="1"/>
              <a:t>of</a:t>
            </a:r>
            <a:r>
              <a:rPr lang="cs-CZ" dirty="0"/>
              <a:t> </a:t>
            </a:r>
            <a:r>
              <a:rPr lang="cs-CZ" dirty="0" err="1"/>
              <a:t>the</a:t>
            </a:r>
            <a:r>
              <a:rPr lang="cs-CZ" dirty="0"/>
              <a:t> </a:t>
            </a:r>
            <a:r>
              <a:rPr lang="cs-CZ" dirty="0" err="1"/>
              <a:t>patients</a:t>
            </a:r>
            <a:r>
              <a:rPr lang="cs-CZ" dirty="0"/>
              <a:t>´ </a:t>
            </a:r>
            <a:r>
              <a:rPr lang="cs-CZ" dirty="0" err="1"/>
              <a:t>head</a:t>
            </a:r>
            <a:r>
              <a:rPr lang="cs-CZ" dirty="0"/>
              <a:t> </a:t>
            </a:r>
          </a:p>
        </p:txBody>
      </p:sp>
      <p:pic>
        <p:nvPicPr>
          <p:cNvPr id="27650" name="Picture 2" descr="C:\Users\Verca\Desktop\MMT fotky trup, krk\WP_20150926_019.jpg"/>
          <p:cNvPicPr>
            <a:picLocks noChangeAspect="1" noChangeArrowheads="1"/>
          </p:cNvPicPr>
          <p:nvPr/>
        </p:nvPicPr>
        <p:blipFill>
          <a:blip r:embed="rId2" cstate="print"/>
          <a:srcRect l="15894" t="11318" r="17352" b="15116"/>
          <a:stretch>
            <a:fillRect/>
          </a:stretch>
        </p:blipFill>
        <p:spPr bwMode="auto">
          <a:xfrm>
            <a:off x="2357422" y="1643050"/>
            <a:ext cx="4500594" cy="278608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14290"/>
            <a:ext cx="8229600" cy="1143000"/>
          </a:xfrm>
        </p:spPr>
        <p:txBody>
          <a:bodyPr>
            <a:normAutofit fontScale="90000"/>
          </a:bodyPr>
          <a:lstStyle/>
          <a:p>
            <a:r>
              <a:rPr lang="cs-CZ" dirty="0" err="1"/>
              <a:t>Neck</a:t>
            </a:r>
            <a:r>
              <a:rPr lang="cs-CZ" dirty="0"/>
              <a:t> </a:t>
            </a:r>
            <a:r>
              <a:rPr lang="cs-CZ" dirty="0" err="1"/>
              <a:t>extension</a:t>
            </a:r>
            <a:br>
              <a:rPr lang="cs-CZ" dirty="0"/>
            </a:br>
            <a:r>
              <a:rPr lang="cs-CZ" dirty="0"/>
              <a:t>Grade 3</a:t>
            </a:r>
          </a:p>
        </p:txBody>
      </p:sp>
      <p:pic>
        <p:nvPicPr>
          <p:cNvPr id="28674" name="Picture 2" descr="C:\Users\Verca\Desktop\MMT fotky trup, krk\WP_20150926_021.jpg"/>
          <p:cNvPicPr>
            <a:picLocks noChangeAspect="1" noChangeArrowheads="1"/>
          </p:cNvPicPr>
          <p:nvPr/>
        </p:nvPicPr>
        <p:blipFill>
          <a:blip r:embed="rId2" cstate="print"/>
          <a:srcRect l="13775" t="5659" r="4637" b="7571"/>
          <a:stretch>
            <a:fillRect/>
          </a:stretch>
        </p:blipFill>
        <p:spPr bwMode="auto">
          <a:xfrm>
            <a:off x="1785918" y="1428736"/>
            <a:ext cx="5500726" cy="3286148"/>
          </a:xfrm>
          <a:prstGeom prst="rect">
            <a:avLst/>
          </a:prstGeom>
          <a:noFill/>
        </p:spPr>
      </p:pic>
      <p:sp>
        <p:nvSpPr>
          <p:cNvPr id="5" name="Zástupný symbol pro obsah 2"/>
          <p:cNvSpPr txBox="1">
            <a:spLocks/>
          </p:cNvSpPr>
          <p:nvPr/>
        </p:nvSpPr>
        <p:spPr>
          <a:xfrm>
            <a:off x="0" y="5000636"/>
            <a:ext cx="9144000" cy="1500198"/>
          </a:xfrm>
          <a:prstGeom prst="rect">
            <a:avLst/>
          </a:prstGeom>
        </p:spPr>
        <p:txBody>
          <a:bodyPr vert="horz" lIns="91440" tIns="45720" rIns="91440" bIns="45720" rtlCol="0">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prone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upper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limbs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lying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relaxed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along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body </a:t>
            </a:r>
            <a:r>
              <a:rPr kumimoji="0" lang="cs-CZ" sz="3200" b="0" i="0" u="none" strike="noStrike" kern="1200" cap="none" spc="0" normalizeH="0" baseline="0" noProof="0" dirty="0" err="1">
                <a:ln>
                  <a:noFill/>
                </a:ln>
                <a:solidFill>
                  <a:schemeClr val="tx1"/>
                </a:solidFill>
                <a:effectLst/>
                <a:uLnTx/>
                <a:uFillTx/>
                <a:latin typeface="+mn-lt"/>
                <a:ea typeface="+mn-ea"/>
                <a:cs typeface="+mn-cs"/>
              </a:rPr>
              <a:t>side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head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away</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from</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table, </a:t>
            </a:r>
            <a:r>
              <a:rPr kumimoji="0" lang="cs-CZ" sz="3200" b="0" i="0" u="none" strike="noStrike" kern="1200" cap="none" spc="0" normalizeH="0" baseline="0" noProof="0" dirty="0" err="1">
                <a:ln>
                  <a:noFill/>
                </a:ln>
                <a:solidFill>
                  <a:schemeClr val="tx1"/>
                </a:solidFill>
                <a:effectLst/>
                <a:uLnTx/>
                <a:uFillTx/>
                <a:latin typeface="+mn-lt"/>
                <a:ea typeface="+mn-ea"/>
                <a:cs typeface="+mn-cs"/>
              </a:rPr>
              <a:t>neck</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spine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fully</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flexed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Fixation</a:t>
            </a:r>
            <a:r>
              <a:rPr kumimoji="0" lang="cs-CZ" sz="3200" b="0" i="0" u="none" strike="noStrike" kern="1200" cap="none" spc="0" normalizeH="0" baseline="0" noProof="0" dirty="0">
                <a:ln>
                  <a:noFill/>
                </a:ln>
                <a:solidFill>
                  <a:schemeClr val="tx1"/>
                </a:solidFill>
                <a:effectLst/>
                <a:uLnTx/>
                <a:uFillTx/>
                <a:latin typeface="+mn-lt"/>
                <a:ea typeface="+mn-ea"/>
                <a:cs typeface="+mn-cs"/>
              </a:rPr>
              <a:t>: PT </a:t>
            </a:r>
            <a:r>
              <a:rPr kumimoji="0" lang="cs-CZ" sz="3200" b="0" i="0" u="none" strike="noStrike" kern="1200" cap="none" spc="0" normalizeH="0" baseline="0" noProof="0" dirty="0" err="1">
                <a:ln>
                  <a:noFill/>
                </a:ln>
                <a:solidFill>
                  <a:schemeClr val="tx1"/>
                </a:solidFill>
                <a:effectLst/>
                <a:uLnTx/>
                <a:uFillTx/>
                <a:latin typeface="+mn-lt"/>
                <a:ea typeface="+mn-ea"/>
                <a:cs typeface="+mn-cs"/>
              </a:rPr>
              <a:t>uses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whole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forearm</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and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palm</a:t>
            </a:r>
            <a:r>
              <a:rPr kumimoji="0" lang="cs-CZ" sz="3200" b="0" i="0" u="none" strike="noStrike" kern="1200" cap="none" spc="0" normalizeH="0" baseline="0" noProof="0" dirty="0">
                <a:ln>
                  <a:noFill/>
                </a:ln>
                <a:solidFill>
                  <a:schemeClr val="tx1"/>
                </a:solidFill>
                <a:effectLst/>
                <a:uLnTx/>
                <a:uFillTx/>
                <a:latin typeface="+mn-lt"/>
                <a:ea typeface="+mn-ea"/>
                <a:cs typeface="+mn-cs"/>
              </a:rPr>
              <a:t> to fix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thoracical</a:t>
            </a:r>
            <a:r>
              <a:rPr kumimoji="0" lang="cs-CZ" sz="3200" b="0" i="0" u="none" strike="noStrike" kern="1200" cap="none" spc="0" normalizeH="0" baseline="0" noProof="0" dirty="0">
                <a:ln>
                  <a:noFill/>
                </a:ln>
                <a:solidFill>
                  <a:schemeClr val="tx1"/>
                </a:solidFill>
                <a:effectLst/>
                <a:uLnTx/>
                <a:uFillTx/>
                <a:latin typeface="+mn-lt"/>
                <a:ea typeface="+mn-ea"/>
                <a:cs typeface="+mn-cs"/>
              </a:rPr>
              <a:t> part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spine</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Movement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fluent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extension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neck</a:t>
            </a:r>
            <a:r>
              <a:rPr kumimoji="0" lang="cs-CZ" sz="3200" b="0" i="0" u="none" strike="noStrike" kern="1200" cap="none" spc="0" normalizeH="0" baseline="0" noProof="0" dirty="0">
                <a:ln>
                  <a:noFill/>
                </a:ln>
                <a:solidFill>
                  <a:schemeClr val="tx1"/>
                </a:solidFill>
                <a:effectLst/>
                <a:uLnTx/>
                <a:uFillTx/>
                <a:latin typeface="+mn-lt"/>
                <a:ea typeface="+mn-ea"/>
                <a:cs typeface="+mn-cs"/>
              </a:rPr>
              <a:t> in </a:t>
            </a:r>
            <a:r>
              <a:rPr kumimoji="0" lang="cs-CZ" sz="3200" b="0" i="0" u="none" strike="noStrike" kern="1200" cap="none" spc="0" normalizeH="0" baseline="0" noProof="0" dirty="0" err="1">
                <a:ln>
                  <a:noFill/>
                </a:ln>
                <a:solidFill>
                  <a:schemeClr val="tx1"/>
                </a:solidFill>
                <a:effectLst/>
                <a:uLnTx/>
                <a:uFillTx/>
                <a:latin typeface="+mn-lt"/>
                <a:ea typeface="+mn-ea"/>
                <a:cs typeface="+mn-cs"/>
              </a:rPr>
              <a:t>full</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range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motion</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14290"/>
            <a:ext cx="8229600" cy="1143000"/>
          </a:xfrm>
        </p:spPr>
        <p:txBody>
          <a:bodyPr>
            <a:normAutofit fontScale="90000"/>
          </a:bodyPr>
          <a:lstStyle/>
          <a:p>
            <a:r>
              <a:rPr lang="cs-CZ" dirty="0" err="1"/>
              <a:t>Neck</a:t>
            </a:r>
            <a:r>
              <a:rPr lang="cs-CZ" dirty="0"/>
              <a:t> </a:t>
            </a:r>
            <a:r>
              <a:rPr lang="cs-CZ" dirty="0" err="1"/>
              <a:t>extension</a:t>
            </a:r>
            <a:br>
              <a:rPr lang="cs-CZ" dirty="0"/>
            </a:br>
            <a:r>
              <a:rPr lang="cs-CZ" dirty="0"/>
              <a:t>Grade 2</a:t>
            </a:r>
          </a:p>
        </p:txBody>
      </p:sp>
      <p:sp>
        <p:nvSpPr>
          <p:cNvPr id="3" name="Zástupný symbol pro obsah 2"/>
          <p:cNvSpPr>
            <a:spLocks noGrp="1"/>
          </p:cNvSpPr>
          <p:nvPr>
            <p:ph idx="1"/>
          </p:nvPr>
        </p:nvSpPr>
        <p:spPr>
          <a:xfrm>
            <a:off x="457200" y="4929198"/>
            <a:ext cx="8472518" cy="1571636"/>
          </a:xfrm>
        </p:spPr>
        <p:txBody>
          <a:bodyPr>
            <a:normAutofit fontScale="55000" lnSpcReduction="20000"/>
          </a:bodyPr>
          <a:lstStyle/>
          <a:p>
            <a:r>
              <a:rPr lang="cs-CZ" dirty="0" err="1"/>
              <a:t>Position</a:t>
            </a:r>
            <a:r>
              <a:rPr lang="cs-CZ" dirty="0"/>
              <a:t>: </a:t>
            </a:r>
            <a:r>
              <a:rPr lang="cs-CZ" dirty="0" err="1"/>
              <a:t>lying</a:t>
            </a:r>
            <a:r>
              <a:rPr lang="cs-CZ" dirty="0"/>
              <a:t> on </a:t>
            </a:r>
            <a:r>
              <a:rPr lang="cs-CZ" dirty="0" err="1"/>
              <a:t>the</a:t>
            </a:r>
            <a:r>
              <a:rPr lang="cs-CZ" dirty="0"/>
              <a:t> </a:t>
            </a:r>
            <a:r>
              <a:rPr lang="cs-CZ" dirty="0" err="1"/>
              <a:t>side</a:t>
            </a:r>
            <a:r>
              <a:rPr lang="cs-CZ" dirty="0"/>
              <a:t>, </a:t>
            </a:r>
            <a:r>
              <a:rPr lang="cs-CZ" dirty="0" err="1"/>
              <a:t>patient</a:t>
            </a:r>
            <a:r>
              <a:rPr lang="cs-CZ" dirty="0"/>
              <a:t> hold </a:t>
            </a:r>
            <a:r>
              <a:rPr lang="cs-CZ" dirty="0" err="1"/>
              <a:t>with</a:t>
            </a:r>
            <a:r>
              <a:rPr lang="cs-CZ" dirty="0"/>
              <a:t> his/her </a:t>
            </a:r>
            <a:r>
              <a:rPr lang="cs-CZ" dirty="0" err="1"/>
              <a:t>upper</a:t>
            </a:r>
            <a:r>
              <a:rPr lang="cs-CZ" dirty="0"/>
              <a:t> </a:t>
            </a:r>
            <a:r>
              <a:rPr lang="cs-CZ" dirty="0" err="1"/>
              <a:t>hand</a:t>
            </a:r>
            <a:r>
              <a:rPr lang="cs-CZ" dirty="0"/>
              <a:t> </a:t>
            </a:r>
            <a:r>
              <a:rPr lang="cs-CZ" dirty="0" err="1"/>
              <a:t>the</a:t>
            </a:r>
            <a:r>
              <a:rPr lang="cs-CZ" dirty="0"/>
              <a:t> </a:t>
            </a:r>
            <a:r>
              <a:rPr lang="cs-CZ" dirty="0" err="1"/>
              <a:t>edge</a:t>
            </a:r>
            <a:r>
              <a:rPr lang="cs-CZ" dirty="0"/>
              <a:t> </a:t>
            </a:r>
            <a:r>
              <a:rPr lang="cs-CZ" dirty="0" err="1"/>
              <a:t>of</a:t>
            </a:r>
            <a:r>
              <a:rPr lang="cs-CZ" dirty="0"/>
              <a:t> </a:t>
            </a:r>
            <a:r>
              <a:rPr lang="cs-CZ" dirty="0" err="1"/>
              <a:t>the</a:t>
            </a:r>
            <a:r>
              <a:rPr lang="cs-CZ" dirty="0"/>
              <a:t> table, </a:t>
            </a:r>
            <a:r>
              <a:rPr lang="cs-CZ" dirty="0" err="1"/>
              <a:t>the</a:t>
            </a:r>
            <a:r>
              <a:rPr lang="cs-CZ" dirty="0"/>
              <a:t> </a:t>
            </a:r>
            <a:r>
              <a:rPr lang="cs-CZ" dirty="0" err="1"/>
              <a:t>lower</a:t>
            </a:r>
            <a:r>
              <a:rPr lang="cs-CZ" dirty="0"/>
              <a:t> </a:t>
            </a:r>
            <a:r>
              <a:rPr lang="cs-CZ" dirty="0" err="1"/>
              <a:t>hand</a:t>
            </a:r>
            <a:r>
              <a:rPr lang="cs-CZ" dirty="0"/>
              <a:t> </a:t>
            </a:r>
            <a:r>
              <a:rPr lang="cs-CZ" dirty="0" err="1"/>
              <a:t>is</a:t>
            </a:r>
            <a:r>
              <a:rPr lang="cs-CZ" dirty="0"/>
              <a:t> </a:t>
            </a:r>
            <a:r>
              <a:rPr lang="cs-CZ" dirty="0" err="1"/>
              <a:t>relaxed</a:t>
            </a:r>
            <a:r>
              <a:rPr lang="cs-CZ" dirty="0"/>
              <a:t>, </a:t>
            </a:r>
            <a:r>
              <a:rPr lang="cs-CZ" dirty="0" err="1"/>
              <a:t>lying</a:t>
            </a:r>
            <a:r>
              <a:rPr lang="cs-CZ" dirty="0"/>
              <a:t> in </a:t>
            </a:r>
            <a:r>
              <a:rPr lang="cs-CZ" dirty="0" err="1"/>
              <a:t>flexed</a:t>
            </a:r>
            <a:r>
              <a:rPr lang="cs-CZ" dirty="0"/>
              <a:t> </a:t>
            </a:r>
            <a:r>
              <a:rPr lang="cs-CZ" dirty="0" err="1"/>
              <a:t>position</a:t>
            </a:r>
            <a:r>
              <a:rPr lang="cs-CZ" dirty="0"/>
              <a:t>, </a:t>
            </a:r>
            <a:r>
              <a:rPr lang="cs-CZ" dirty="0" err="1"/>
              <a:t>neck</a:t>
            </a:r>
            <a:r>
              <a:rPr lang="cs-CZ" dirty="0"/>
              <a:t> </a:t>
            </a:r>
            <a:r>
              <a:rPr lang="cs-CZ" dirty="0" err="1"/>
              <a:t>spine</a:t>
            </a:r>
            <a:r>
              <a:rPr lang="cs-CZ" dirty="0"/>
              <a:t> in </a:t>
            </a:r>
            <a:r>
              <a:rPr lang="cs-CZ" dirty="0" err="1"/>
              <a:t>full</a:t>
            </a:r>
            <a:r>
              <a:rPr lang="cs-CZ" dirty="0"/>
              <a:t> </a:t>
            </a:r>
            <a:r>
              <a:rPr lang="cs-CZ" dirty="0" err="1"/>
              <a:t>flexion</a:t>
            </a:r>
            <a:endParaRPr lang="cs-CZ" dirty="0"/>
          </a:p>
          <a:p>
            <a:r>
              <a:rPr lang="cs-CZ" dirty="0" err="1"/>
              <a:t>Fixation</a:t>
            </a:r>
            <a:r>
              <a:rPr lang="cs-CZ" dirty="0"/>
              <a:t>: PT </a:t>
            </a:r>
            <a:r>
              <a:rPr lang="cs-CZ" dirty="0" err="1"/>
              <a:t>supports</a:t>
            </a:r>
            <a:r>
              <a:rPr lang="cs-CZ" dirty="0"/>
              <a:t> </a:t>
            </a:r>
            <a:r>
              <a:rPr lang="cs-CZ" dirty="0" err="1"/>
              <a:t>patients</a:t>
            </a:r>
            <a:r>
              <a:rPr lang="cs-CZ" dirty="0"/>
              <a:t> </a:t>
            </a:r>
            <a:r>
              <a:rPr lang="cs-CZ" dirty="0" err="1"/>
              <a:t>head</a:t>
            </a:r>
            <a:r>
              <a:rPr lang="cs-CZ" dirty="0"/>
              <a:t>, in </a:t>
            </a:r>
            <a:r>
              <a:rPr lang="cs-CZ" dirty="0" err="1"/>
              <a:t>central</a:t>
            </a:r>
            <a:r>
              <a:rPr lang="cs-CZ" dirty="0"/>
              <a:t> </a:t>
            </a:r>
            <a:r>
              <a:rPr lang="cs-CZ" dirty="0" err="1"/>
              <a:t>position</a:t>
            </a:r>
            <a:endParaRPr lang="cs-CZ" dirty="0"/>
          </a:p>
          <a:p>
            <a:r>
              <a:rPr lang="cs-CZ" dirty="0" err="1"/>
              <a:t>Movement</a:t>
            </a:r>
            <a:r>
              <a:rPr lang="cs-CZ" dirty="0"/>
              <a:t>: </a:t>
            </a:r>
            <a:r>
              <a:rPr lang="cs-CZ" dirty="0" err="1"/>
              <a:t>patient</a:t>
            </a:r>
            <a:r>
              <a:rPr lang="cs-CZ" dirty="0"/>
              <a:t> </a:t>
            </a:r>
            <a:r>
              <a:rPr lang="cs-CZ" dirty="0" err="1"/>
              <a:t>extends</a:t>
            </a:r>
            <a:r>
              <a:rPr lang="cs-CZ" dirty="0"/>
              <a:t> </a:t>
            </a:r>
            <a:r>
              <a:rPr lang="cs-CZ" dirty="0" err="1"/>
              <a:t>the</a:t>
            </a:r>
            <a:r>
              <a:rPr lang="cs-CZ" dirty="0"/>
              <a:t> </a:t>
            </a:r>
            <a:r>
              <a:rPr lang="cs-CZ" dirty="0" err="1"/>
              <a:t>neck</a:t>
            </a:r>
            <a:r>
              <a:rPr lang="cs-CZ" dirty="0"/>
              <a:t> </a:t>
            </a:r>
            <a:r>
              <a:rPr lang="cs-CZ" dirty="0" err="1"/>
              <a:t>spine</a:t>
            </a:r>
            <a:r>
              <a:rPr lang="cs-CZ" dirty="0"/>
              <a:t> in </a:t>
            </a:r>
            <a:r>
              <a:rPr lang="cs-CZ" dirty="0" err="1"/>
              <a:t>full</a:t>
            </a:r>
            <a:r>
              <a:rPr lang="cs-CZ" dirty="0"/>
              <a:t> </a:t>
            </a:r>
            <a:r>
              <a:rPr lang="cs-CZ" dirty="0" err="1"/>
              <a:t>range</a:t>
            </a:r>
            <a:r>
              <a:rPr lang="cs-CZ" dirty="0"/>
              <a:t> </a:t>
            </a:r>
            <a:r>
              <a:rPr lang="cs-CZ" dirty="0" err="1"/>
              <a:t>of</a:t>
            </a:r>
            <a:r>
              <a:rPr lang="cs-CZ" dirty="0"/>
              <a:t> </a:t>
            </a:r>
            <a:r>
              <a:rPr lang="cs-CZ" dirty="0" err="1"/>
              <a:t>motion</a:t>
            </a:r>
            <a:r>
              <a:rPr lang="cs-CZ" dirty="0"/>
              <a:t>, </a:t>
            </a:r>
            <a:r>
              <a:rPr lang="cs-CZ" dirty="0" err="1"/>
              <a:t>with</a:t>
            </a:r>
            <a:r>
              <a:rPr lang="cs-CZ" dirty="0"/>
              <a:t> </a:t>
            </a:r>
            <a:r>
              <a:rPr lang="cs-CZ" dirty="0" err="1"/>
              <a:t>constant</a:t>
            </a:r>
            <a:r>
              <a:rPr lang="cs-CZ" dirty="0"/>
              <a:t> support </a:t>
            </a:r>
            <a:r>
              <a:rPr lang="cs-CZ" dirty="0" err="1"/>
              <a:t>of</a:t>
            </a:r>
            <a:r>
              <a:rPr lang="cs-CZ" dirty="0"/>
              <a:t> PT</a:t>
            </a:r>
          </a:p>
        </p:txBody>
      </p:sp>
      <p:pic>
        <p:nvPicPr>
          <p:cNvPr id="29698" name="Picture 2" descr="C:\Users\Verca\Desktop\MMT fotky trup, krk\WP_20150926_022.jpg"/>
          <p:cNvPicPr>
            <a:picLocks noChangeAspect="1" noChangeArrowheads="1"/>
          </p:cNvPicPr>
          <p:nvPr/>
        </p:nvPicPr>
        <p:blipFill>
          <a:blip r:embed="rId2" cstate="print"/>
          <a:srcRect l="9536" t="7545" r="7816" b="5685"/>
          <a:stretch>
            <a:fillRect/>
          </a:stretch>
        </p:blipFill>
        <p:spPr bwMode="auto">
          <a:xfrm>
            <a:off x="2000232" y="1428736"/>
            <a:ext cx="5572164" cy="3286148"/>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14290"/>
            <a:ext cx="8229600" cy="1143000"/>
          </a:xfrm>
        </p:spPr>
        <p:txBody>
          <a:bodyPr>
            <a:normAutofit fontScale="90000"/>
          </a:bodyPr>
          <a:lstStyle/>
          <a:p>
            <a:r>
              <a:rPr lang="cs-CZ" dirty="0" err="1"/>
              <a:t>Neck</a:t>
            </a:r>
            <a:r>
              <a:rPr lang="cs-CZ" dirty="0"/>
              <a:t> </a:t>
            </a:r>
            <a:r>
              <a:rPr lang="cs-CZ" dirty="0" err="1"/>
              <a:t>extension</a:t>
            </a:r>
            <a:br>
              <a:rPr lang="cs-CZ" dirty="0"/>
            </a:br>
            <a:r>
              <a:rPr lang="cs-CZ" dirty="0"/>
              <a:t>Grade 1,0</a:t>
            </a:r>
          </a:p>
        </p:txBody>
      </p:sp>
      <p:sp>
        <p:nvSpPr>
          <p:cNvPr id="3" name="Zástupný symbol pro obsah 2"/>
          <p:cNvSpPr>
            <a:spLocks noGrp="1"/>
          </p:cNvSpPr>
          <p:nvPr>
            <p:ph idx="1"/>
          </p:nvPr>
        </p:nvSpPr>
        <p:spPr>
          <a:xfrm>
            <a:off x="457200" y="4929198"/>
            <a:ext cx="8229600" cy="1196965"/>
          </a:xfrm>
        </p:spPr>
        <p:txBody>
          <a:bodyPr>
            <a:normAutofit fontScale="62500" lnSpcReduction="20000"/>
          </a:bodyPr>
          <a:lstStyle/>
          <a:p>
            <a:r>
              <a:rPr lang="cs-CZ" dirty="0" err="1"/>
              <a:t>Position</a:t>
            </a:r>
            <a:r>
              <a:rPr lang="cs-CZ" dirty="0"/>
              <a:t>: </a:t>
            </a:r>
            <a:r>
              <a:rPr lang="cs-CZ" dirty="0" err="1"/>
              <a:t>prone</a:t>
            </a:r>
            <a:r>
              <a:rPr lang="cs-CZ" dirty="0"/>
              <a:t> </a:t>
            </a:r>
            <a:r>
              <a:rPr lang="cs-CZ" dirty="0" err="1"/>
              <a:t>lying</a:t>
            </a:r>
            <a:r>
              <a:rPr lang="cs-CZ" dirty="0"/>
              <a:t>, </a:t>
            </a:r>
            <a:r>
              <a:rPr lang="cs-CZ" dirty="0" err="1"/>
              <a:t>head</a:t>
            </a:r>
            <a:r>
              <a:rPr lang="cs-CZ" dirty="0"/>
              <a:t> on </a:t>
            </a:r>
            <a:r>
              <a:rPr lang="cs-CZ" dirty="0" err="1"/>
              <a:t>the</a:t>
            </a:r>
            <a:r>
              <a:rPr lang="cs-CZ" dirty="0"/>
              <a:t> table, </a:t>
            </a:r>
            <a:r>
              <a:rPr lang="cs-CZ" dirty="0" err="1"/>
              <a:t>upper</a:t>
            </a:r>
            <a:r>
              <a:rPr lang="cs-CZ" dirty="0"/>
              <a:t> </a:t>
            </a:r>
            <a:r>
              <a:rPr lang="cs-CZ" dirty="0" err="1"/>
              <a:t>limbs</a:t>
            </a:r>
            <a:r>
              <a:rPr lang="cs-CZ" dirty="0"/>
              <a:t> </a:t>
            </a:r>
            <a:r>
              <a:rPr lang="cs-CZ" dirty="0" err="1"/>
              <a:t>extended</a:t>
            </a:r>
            <a:r>
              <a:rPr lang="cs-CZ" dirty="0"/>
              <a:t>, </a:t>
            </a:r>
            <a:r>
              <a:rPr lang="cs-CZ" dirty="0" err="1"/>
              <a:t>lying</a:t>
            </a:r>
            <a:r>
              <a:rPr lang="cs-CZ" dirty="0"/>
              <a:t> </a:t>
            </a:r>
            <a:r>
              <a:rPr lang="cs-CZ" dirty="0" err="1"/>
              <a:t>relaxed</a:t>
            </a:r>
            <a:r>
              <a:rPr lang="cs-CZ" dirty="0"/>
              <a:t> </a:t>
            </a:r>
            <a:r>
              <a:rPr lang="cs-CZ" dirty="0" err="1"/>
              <a:t>along</a:t>
            </a:r>
            <a:r>
              <a:rPr lang="cs-CZ" dirty="0"/>
              <a:t> </a:t>
            </a:r>
            <a:r>
              <a:rPr lang="cs-CZ" dirty="0" err="1"/>
              <a:t>the</a:t>
            </a:r>
            <a:r>
              <a:rPr lang="cs-CZ" dirty="0"/>
              <a:t> body </a:t>
            </a:r>
            <a:r>
              <a:rPr lang="cs-CZ" dirty="0" err="1"/>
              <a:t>side</a:t>
            </a:r>
            <a:endParaRPr lang="cs-CZ" dirty="0"/>
          </a:p>
          <a:p>
            <a:r>
              <a:rPr lang="cs-CZ" dirty="0" err="1"/>
              <a:t>Attempt</a:t>
            </a:r>
            <a:r>
              <a:rPr lang="cs-CZ" dirty="0"/>
              <a:t> to </a:t>
            </a:r>
            <a:r>
              <a:rPr lang="cs-CZ" dirty="0" err="1"/>
              <a:t>move</a:t>
            </a:r>
            <a:r>
              <a:rPr lang="cs-CZ" dirty="0"/>
              <a:t>: </a:t>
            </a:r>
            <a:r>
              <a:rPr lang="cs-CZ" dirty="0" err="1"/>
              <a:t>patient</a:t>
            </a:r>
            <a:r>
              <a:rPr lang="cs-CZ" dirty="0"/>
              <a:t> </a:t>
            </a:r>
            <a:r>
              <a:rPr lang="cs-CZ" dirty="0" err="1"/>
              <a:t>tries</a:t>
            </a:r>
            <a:r>
              <a:rPr lang="cs-CZ" dirty="0"/>
              <a:t> to </a:t>
            </a:r>
            <a:r>
              <a:rPr lang="cs-CZ" dirty="0" err="1"/>
              <a:t>elevate</a:t>
            </a:r>
            <a:r>
              <a:rPr lang="cs-CZ" dirty="0"/>
              <a:t> </a:t>
            </a:r>
            <a:r>
              <a:rPr lang="cs-CZ" dirty="0" err="1"/>
              <a:t>the</a:t>
            </a:r>
            <a:r>
              <a:rPr lang="cs-CZ" dirty="0"/>
              <a:t> </a:t>
            </a:r>
            <a:r>
              <a:rPr lang="cs-CZ" dirty="0" err="1"/>
              <a:t>head</a:t>
            </a:r>
            <a:r>
              <a:rPr lang="cs-CZ" dirty="0"/>
              <a:t>, PT </a:t>
            </a:r>
            <a:r>
              <a:rPr lang="cs-CZ" dirty="0" err="1"/>
              <a:t>palpates</a:t>
            </a:r>
            <a:r>
              <a:rPr lang="cs-CZ" dirty="0"/>
              <a:t> </a:t>
            </a:r>
            <a:r>
              <a:rPr lang="cs-CZ" dirty="0" err="1"/>
              <a:t>the</a:t>
            </a:r>
            <a:r>
              <a:rPr lang="cs-CZ" dirty="0"/>
              <a:t> </a:t>
            </a:r>
            <a:r>
              <a:rPr lang="cs-CZ" dirty="0" err="1"/>
              <a:t>trace</a:t>
            </a:r>
            <a:r>
              <a:rPr lang="cs-CZ" dirty="0"/>
              <a:t> </a:t>
            </a:r>
            <a:r>
              <a:rPr lang="cs-CZ" dirty="0" err="1"/>
              <a:t>of</a:t>
            </a:r>
            <a:r>
              <a:rPr lang="cs-CZ" dirty="0"/>
              <a:t> </a:t>
            </a:r>
            <a:r>
              <a:rPr lang="cs-CZ" dirty="0" err="1"/>
              <a:t>contraction</a:t>
            </a:r>
            <a:r>
              <a:rPr lang="cs-CZ" dirty="0"/>
              <a:t> </a:t>
            </a:r>
            <a:r>
              <a:rPr lang="cs-CZ" dirty="0" err="1"/>
              <a:t>of</a:t>
            </a:r>
            <a:r>
              <a:rPr lang="cs-CZ" dirty="0"/>
              <a:t> </a:t>
            </a:r>
            <a:r>
              <a:rPr lang="cs-CZ" dirty="0" err="1"/>
              <a:t>the</a:t>
            </a:r>
            <a:r>
              <a:rPr lang="cs-CZ" dirty="0"/>
              <a:t> </a:t>
            </a:r>
            <a:r>
              <a:rPr lang="cs-CZ" dirty="0" err="1"/>
              <a:t>extensors</a:t>
            </a:r>
            <a:endParaRPr lang="cs-CZ" dirty="0"/>
          </a:p>
        </p:txBody>
      </p:sp>
      <p:pic>
        <p:nvPicPr>
          <p:cNvPr id="30722" name="Picture 2" descr="C:\Users\Verca\Desktop\MMT fotky trup, krk\WP_20150926_023.jpg"/>
          <p:cNvPicPr>
            <a:picLocks noChangeAspect="1" noChangeArrowheads="1"/>
          </p:cNvPicPr>
          <p:nvPr/>
        </p:nvPicPr>
        <p:blipFill>
          <a:blip r:embed="rId2" cstate="print"/>
          <a:srcRect l="7417" t="1886" r="13114" b="9458"/>
          <a:stretch>
            <a:fillRect/>
          </a:stretch>
        </p:blipFill>
        <p:spPr bwMode="auto">
          <a:xfrm>
            <a:off x="2000232" y="1357298"/>
            <a:ext cx="5357850" cy="3357586"/>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14290"/>
            <a:ext cx="8229600" cy="1143000"/>
          </a:xfrm>
        </p:spPr>
        <p:txBody>
          <a:bodyPr>
            <a:normAutofit fontScale="90000"/>
          </a:bodyPr>
          <a:lstStyle/>
          <a:p>
            <a:r>
              <a:rPr lang="cs-CZ" dirty="0" err="1"/>
              <a:t>Neck</a:t>
            </a:r>
            <a:r>
              <a:rPr lang="cs-CZ" dirty="0"/>
              <a:t> </a:t>
            </a:r>
            <a:r>
              <a:rPr lang="cs-CZ" dirty="0" err="1"/>
              <a:t>extension</a:t>
            </a:r>
            <a:r>
              <a:rPr lang="cs-CZ" dirty="0"/>
              <a:t> – </a:t>
            </a:r>
            <a:r>
              <a:rPr lang="cs-CZ" dirty="0" err="1"/>
              <a:t>unilateral</a:t>
            </a:r>
            <a:r>
              <a:rPr lang="cs-CZ" dirty="0"/>
              <a:t> test</a:t>
            </a:r>
            <a:br>
              <a:rPr lang="cs-CZ" dirty="0"/>
            </a:br>
            <a:r>
              <a:rPr lang="cs-CZ" dirty="0"/>
              <a:t>Grade 5,4</a:t>
            </a:r>
          </a:p>
        </p:txBody>
      </p:sp>
      <p:pic>
        <p:nvPicPr>
          <p:cNvPr id="31746" name="Picture 2" descr="C:\Users\Verca\Desktop\MMT fotky trup, krk\WP_20150926_024.jpg"/>
          <p:cNvPicPr>
            <a:picLocks noChangeAspect="1" noChangeArrowheads="1"/>
          </p:cNvPicPr>
          <p:nvPr/>
        </p:nvPicPr>
        <p:blipFill>
          <a:blip r:embed="rId2" cstate="print"/>
          <a:srcRect l="16953" t="3773" r="13114" b="7571"/>
          <a:stretch>
            <a:fillRect/>
          </a:stretch>
        </p:blipFill>
        <p:spPr bwMode="auto">
          <a:xfrm>
            <a:off x="2357422" y="1428736"/>
            <a:ext cx="4714908" cy="3357586"/>
          </a:xfrm>
          <a:prstGeom prst="rect">
            <a:avLst/>
          </a:prstGeom>
          <a:noFill/>
        </p:spPr>
      </p:pic>
      <p:sp>
        <p:nvSpPr>
          <p:cNvPr id="5" name="Zástupný symbol pro obsah 2"/>
          <p:cNvSpPr txBox="1">
            <a:spLocks/>
          </p:cNvSpPr>
          <p:nvPr/>
        </p:nvSpPr>
        <p:spPr>
          <a:xfrm>
            <a:off x="285720" y="4929198"/>
            <a:ext cx="8686800" cy="1928802"/>
          </a:xfrm>
          <a:prstGeom prst="rect">
            <a:avLst/>
          </a:prstGeom>
        </p:spPr>
        <p:txBody>
          <a:bodyPr vert="horz" lIns="91440" tIns="45720" rIns="91440" bIns="45720" rtlCol="0">
            <a:normAutofit fontScale="5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prone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upper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limbs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lying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relaxed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along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body </a:t>
            </a:r>
            <a:r>
              <a:rPr kumimoji="0" lang="cs-CZ" sz="3200" b="0" i="0" u="none" strike="noStrike" kern="1200" cap="none" spc="0" normalizeH="0" baseline="0" noProof="0" dirty="0" err="1">
                <a:ln>
                  <a:noFill/>
                </a:ln>
                <a:solidFill>
                  <a:schemeClr val="tx1"/>
                </a:solidFill>
                <a:effectLst/>
                <a:uLnTx/>
                <a:uFillTx/>
                <a:latin typeface="+mn-lt"/>
                <a:ea typeface="+mn-ea"/>
                <a:cs typeface="+mn-cs"/>
              </a:rPr>
              <a:t>side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head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away</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from</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table, </a:t>
            </a:r>
            <a:r>
              <a:rPr kumimoji="0" lang="cs-CZ" sz="3200" b="0" i="0" u="none" strike="noStrike" kern="1200" cap="none" spc="0" normalizeH="0" baseline="0" noProof="0" dirty="0" err="1">
                <a:ln>
                  <a:noFill/>
                </a:ln>
                <a:solidFill>
                  <a:schemeClr val="tx1"/>
                </a:solidFill>
                <a:effectLst/>
                <a:uLnTx/>
                <a:uFillTx/>
                <a:latin typeface="+mn-lt"/>
                <a:ea typeface="+mn-ea"/>
                <a:cs typeface="+mn-cs"/>
              </a:rPr>
              <a:t>neck</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spine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fully</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flexed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and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rotated</a:t>
            </a:r>
            <a:r>
              <a:rPr kumimoji="0" lang="cs-CZ" sz="3200" b="0" i="0" u="none" strike="noStrike" kern="1200" cap="none" spc="0" normalizeH="0" baseline="0" noProof="0" dirty="0">
                <a:ln>
                  <a:noFill/>
                </a:ln>
                <a:solidFill>
                  <a:schemeClr val="tx1"/>
                </a:solidFill>
                <a:effectLst/>
                <a:uLnTx/>
                <a:uFillTx/>
                <a:latin typeface="+mn-lt"/>
                <a:ea typeface="+mn-ea"/>
                <a:cs typeface="+mn-cs"/>
              </a:rPr>
              <a:t> to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side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Fixation</a:t>
            </a:r>
            <a:r>
              <a:rPr kumimoji="0" lang="cs-CZ" sz="3200" b="0" i="0" u="none" strike="noStrike" kern="1200" cap="none" spc="0" normalizeH="0" baseline="0" noProof="0" dirty="0">
                <a:ln>
                  <a:noFill/>
                </a:ln>
                <a:solidFill>
                  <a:schemeClr val="tx1"/>
                </a:solidFill>
                <a:effectLst/>
                <a:uLnTx/>
                <a:uFillTx/>
                <a:latin typeface="+mn-lt"/>
                <a:ea typeface="+mn-ea"/>
                <a:cs typeface="+mn-cs"/>
              </a:rPr>
              <a:t>: PT </a:t>
            </a:r>
            <a:r>
              <a:rPr kumimoji="0" lang="cs-CZ" sz="3200" b="0" i="0" u="none" strike="noStrike" kern="1200" cap="none" spc="0" normalizeH="0" baseline="0" noProof="0" dirty="0" err="1">
                <a:ln>
                  <a:noFill/>
                </a:ln>
                <a:solidFill>
                  <a:schemeClr val="tx1"/>
                </a:solidFill>
                <a:effectLst/>
                <a:uLnTx/>
                <a:uFillTx/>
                <a:latin typeface="+mn-lt"/>
                <a:ea typeface="+mn-ea"/>
                <a:cs typeface="+mn-cs"/>
              </a:rPr>
              <a:t>uses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whole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forearm</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and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palm</a:t>
            </a:r>
            <a:r>
              <a:rPr kumimoji="0" lang="cs-CZ" sz="3200" b="0" i="0" u="none" strike="noStrike" kern="1200" cap="none" spc="0" normalizeH="0" baseline="0" noProof="0" dirty="0">
                <a:ln>
                  <a:noFill/>
                </a:ln>
                <a:solidFill>
                  <a:schemeClr val="tx1"/>
                </a:solidFill>
                <a:effectLst/>
                <a:uLnTx/>
                <a:uFillTx/>
                <a:latin typeface="+mn-lt"/>
                <a:ea typeface="+mn-ea"/>
                <a:cs typeface="+mn-cs"/>
              </a:rPr>
              <a:t> to fix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thoracical</a:t>
            </a:r>
            <a:r>
              <a:rPr kumimoji="0" lang="cs-CZ" sz="3200" b="0" i="0" u="none" strike="noStrike" kern="1200" cap="none" spc="0" normalizeH="0" baseline="0" noProof="0" dirty="0">
                <a:ln>
                  <a:noFill/>
                </a:ln>
                <a:solidFill>
                  <a:schemeClr val="tx1"/>
                </a:solidFill>
                <a:effectLst/>
                <a:uLnTx/>
                <a:uFillTx/>
                <a:latin typeface="+mn-lt"/>
                <a:ea typeface="+mn-ea"/>
                <a:cs typeface="+mn-cs"/>
              </a:rPr>
              <a:t> part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spine</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Movement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fluent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extension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neck</a:t>
            </a:r>
            <a:r>
              <a:rPr kumimoji="0" lang="cs-CZ" sz="3200" b="0" i="0" u="none" strike="noStrike" kern="1200" cap="none" spc="0" normalizeH="0" baseline="0" noProof="0" dirty="0">
                <a:ln>
                  <a:noFill/>
                </a:ln>
                <a:solidFill>
                  <a:schemeClr val="tx1"/>
                </a:solidFill>
                <a:effectLst/>
                <a:uLnTx/>
                <a:uFillTx/>
                <a:latin typeface="+mn-lt"/>
                <a:ea typeface="+mn-ea"/>
                <a:cs typeface="+mn-cs"/>
              </a:rPr>
              <a:t> in </a:t>
            </a:r>
            <a:r>
              <a:rPr kumimoji="0" lang="cs-CZ" sz="3200" b="0" i="0" u="none" strike="noStrike" kern="1200" cap="none" spc="0" normalizeH="0" baseline="0" noProof="0" dirty="0" err="1">
                <a:ln>
                  <a:noFill/>
                </a:ln>
                <a:solidFill>
                  <a:schemeClr val="tx1"/>
                </a:solidFill>
                <a:effectLst/>
                <a:uLnTx/>
                <a:uFillTx/>
                <a:latin typeface="+mn-lt"/>
                <a:ea typeface="+mn-ea"/>
                <a:cs typeface="+mn-cs"/>
              </a:rPr>
              <a:t>full</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range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motion</a:t>
            </a:r>
            <a:r>
              <a:rPr lang="cs-CZ" sz="3200" dirty="0"/>
              <a:t>, </a:t>
            </a:r>
            <a:r>
              <a:rPr lang="cs-CZ" sz="3200" dirty="0" err="1"/>
              <a:t>when</a:t>
            </a:r>
            <a:r>
              <a:rPr lang="cs-CZ" sz="3200" dirty="0"/>
              <a:t> </a:t>
            </a:r>
            <a:r>
              <a:rPr lang="cs-CZ" sz="3200" dirty="0" err="1"/>
              <a:t>the</a:t>
            </a:r>
            <a:r>
              <a:rPr lang="cs-CZ" sz="3200" dirty="0"/>
              <a:t> </a:t>
            </a:r>
            <a:r>
              <a:rPr lang="cs-CZ" sz="3200" dirty="0" err="1"/>
              <a:t>neck</a:t>
            </a:r>
            <a:r>
              <a:rPr lang="cs-CZ" sz="3200" dirty="0"/>
              <a:t> </a:t>
            </a:r>
            <a:r>
              <a:rPr lang="cs-CZ" sz="3200" dirty="0" err="1"/>
              <a:t>spine</a:t>
            </a:r>
            <a:r>
              <a:rPr lang="cs-CZ" sz="3200" dirty="0"/>
              <a:t> </a:t>
            </a:r>
            <a:r>
              <a:rPr lang="cs-CZ" sz="3200" dirty="0" err="1"/>
              <a:t>is</a:t>
            </a:r>
            <a:r>
              <a:rPr lang="cs-CZ" sz="3200" dirty="0"/>
              <a:t> </a:t>
            </a:r>
            <a:r>
              <a:rPr lang="cs-CZ" sz="3200" dirty="0" err="1"/>
              <a:t>rotated</a:t>
            </a:r>
            <a:r>
              <a:rPr lang="cs-CZ" sz="3200" dirty="0"/>
              <a:t> to </a:t>
            </a:r>
            <a:r>
              <a:rPr lang="cs-CZ" sz="3200" dirty="0" err="1"/>
              <a:t>the</a:t>
            </a:r>
            <a:r>
              <a:rPr lang="cs-CZ" sz="3200" dirty="0"/>
              <a:t> </a:t>
            </a:r>
            <a:r>
              <a:rPr lang="cs-CZ" sz="3200" dirty="0" err="1"/>
              <a:t>tested</a:t>
            </a:r>
            <a:r>
              <a:rPr lang="cs-CZ" sz="3200" dirty="0"/>
              <a:t> </a:t>
            </a:r>
            <a:r>
              <a:rPr lang="cs-CZ" sz="3200" dirty="0" err="1"/>
              <a:t>side</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Resistance</a:t>
            </a:r>
            <a:r>
              <a:rPr kumimoji="0" lang="cs-CZ" sz="3200" b="0" i="0" u="none" strike="noStrike" kern="1200" cap="none" spc="0" normalizeH="0" baseline="0" noProof="0" dirty="0">
                <a:ln>
                  <a:noFill/>
                </a:ln>
                <a:solidFill>
                  <a:schemeClr val="tx1"/>
                </a:solidFill>
                <a:effectLst/>
                <a:uLnTx/>
                <a:uFillTx/>
                <a:latin typeface="+mn-lt"/>
                <a:ea typeface="+mn-ea"/>
                <a:cs typeface="+mn-cs"/>
              </a:rPr>
              <a:t>: PT put </a:t>
            </a:r>
            <a:r>
              <a:rPr kumimoji="0" lang="cs-CZ" sz="3200" b="0" i="0" u="none" strike="noStrike" kern="1200" cap="none" spc="0" normalizeH="0" baseline="0" noProof="0" dirty="0" err="1">
                <a:ln>
                  <a:noFill/>
                </a:ln>
                <a:solidFill>
                  <a:schemeClr val="tx1"/>
                </a:solidFill>
                <a:effectLst/>
                <a:uLnTx/>
                <a:uFillTx/>
                <a:latin typeface="+mn-lt"/>
                <a:ea typeface="+mn-ea"/>
                <a:cs typeface="+mn-cs"/>
              </a:rPr>
              <a:t>resistance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with</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palm</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lateral</a:t>
            </a:r>
            <a:r>
              <a:rPr kumimoji="0" lang="cs-CZ" sz="3200" b="0" i="0" u="none" strike="noStrike" kern="1200" cap="none" spc="0" normalizeH="0" noProof="0" dirty="0">
                <a:ln>
                  <a:noFill/>
                </a:ln>
                <a:solidFill>
                  <a:schemeClr val="tx1"/>
                </a:solidFill>
                <a:effectLst/>
                <a:uLnTx/>
                <a:uFillTx/>
                <a:latin typeface="+mn-lt"/>
                <a:ea typeface="+mn-ea"/>
                <a:cs typeface="+mn-cs"/>
              </a:rPr>
              <a:t> </a:t>
            </a:r>
            <a:r>
              <a:rPr kumimoji="0" lang="cs-CZ" sz="3200" b="0" i="0" u="none" strike="noStrike" kern="1200" cap="none" spc="0" normalizeH="0" noProof="0" dirty="0" err="1">
                <a:ln>
                  <a:noFill/>
                </a:ln>
                <a:solidFill>
                  <a:schemeClr val="tx1"/>
                </a:solidFill>
                <a:effectLst/>
                <a:uLnTx/>
                <a:uFillTx/>
                <a:latin typeface="+mn-lt"/>
                <a:ea typeface="+mn-ea"/>
                <a:cs typeface="+mn-cs"/>
              </a:rPr>
              <a:t>side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patients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head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FC76AA-E408-4D81-9ECB-5710A4822263}"/>
              </a:ext>
            </a:extLst>
          </p:cNvPr>
          <p:cNvSpPr>
            <a:spLocks noGrp="1"/>
          </p:cNvSpPr>
          <p:nvPr>
            <p:ph type="title"/>
          </p:nvPr>
        </p:nvSpPr>
        <p:spPr/>
        <p:txBody>
          <a:bodyPr/>
          <a:lstStyle/>
          <a:p>
            <a:r>
              <a:rPr lang="cs-CZ" dirty="0" err="1"/>
              <a:t>Neck</a:t>
            </a:r>
            <a:r>
              <a:rPr lang="cs-CZ" dirty="0"/>
              <a:t> </a:t>
            </a:r>
            <a:r>
              <a:rPr lang="cs-CZ" dirty="0" err="1"/>
              <a:t>muscles</a:t>
            </a:r>
            <a:endParaRPr lang="cs-CZ" dirty="0"/>
          </a:p>
        </p:txBody>
      </p:sp>
      <p:sp>
        <p:nvSpPr>
          <p:cNvPr id="3" name="Zástupný obsah 2">
            <a:extLst>
              <a:ext uri="{FF2B5EF4-FFF2-40B4-BE49-F238E27FC236}">
                <a16:creationId xmlns:a16="http://schemas.microsoft.com/office/drawing/2014/main" id="{2ED536BA-C62A-49EF-9728-9D0B0E7AF031}"/>
              </a:ext>
            </a:extLst>
          </p:cNvPr>
          <p:cNvSpPr>
            <a:spLocks noGrp="1"/>
          </p:cNvSpPr>
          <p:nvPr>
            <p:ph idx="1"/>
          </p:nvPr>
        </p:nvSpPr>
        <p:spPr>
          <a:xfrm>
            <a:off x="457200" y="1600200"/>
            <a:ext cx="8686800" cy="4525963"/>
          </a:xfrm>
        </p:spPr>
        <p:txBody>
          <a:bodyPr>
            <a:normAutofit/>
          </a:bodyPr>
          <a:lstStyle/>
          <a:p>
            <a:pPr marL="0" indent="0">
              <a:buNone/>
            </a:pPr>
            <a:r>
              <a:rPr lang="cs-CZ" dirty="0" err="1"/>
              <a:t>Possible</a:t>
            </a:r>
            <a:r>
              <a:rPr lang="cs-CZ" dirty="0"/>
              <a:t> </a:t>
            </a:r>
            <a:r>
              <a:rPr lang="cs-CZ" dirty="0" err="1"/>
              <a:t>causes</a:t>
            </a:r>
            <a:r>
              <a:rPr lang="cs-CZ" dirty="0"/>
              <a:t> </a:t>
            </a:r>
            <a:r>
              <a:rPr lang="cs-CZ" dirty="0" err="1"/>
              <a:t>of</a:t>
            </a:r>
            <a:r>
              <a:rPr lang="cs-CZ" dirty="0"/>
              <a:t> </a:t>
            </a:r>
            <a:r>
              <a:rPr lang="cs-CZ" dirty="0" err="1"/>
              <a:t>neck</a:t>
            </a:r>
            <a:r>
              <a:rPr lang="cs-CZ" dirty="0"/>
              <a:t> </a:t>
            </a:r>
            <a:r>
              <a:rPr lang="cs-CZ" dirty="0" err="1"/>
              <a:t>muscles</a:t>
            </a:r>
            <a:r>
              <a:rPr lang="cs-CZ" dirty="0"/>
              <a:t> </a:t>
            </a:r>
            <a:r>
              <a:rPr lang="cs-CZ" dirty="0" err="1"/>
              <a:t>weakness</a:t>
            </a:r>
            <a:r>
              <a:rPr lang="cs-CZ" dirty="0"/>
              <a:t>:</a:t>
            </a:r>
          </a:p>
          <a:p>
            <a:r>
              <a:rPr lang="cs-CZ" dirty="0" err="1"/>
              <a:t>Muscular</a:t>
            </a:r>
            <a:r>
              <a:rPr lang="cs-CZ" dirty="0"/>
              <a:t> </a:t>
            </a:r>
            <a:r>
              <a:rPr lang="cs-CZ" dirty="0" err="1"/>
              <a:t>imbalances</a:t>
            </a:r>
            <a:r>
              <a:rPr lang="cs-CZ" dirty="0"/>
              <a:t> (</a:t>
            </a:r>
            <a:r>
              <a:rPr lang="cs-CZ" dirty="0" err="1"/>
              <a:t>upper</a:t>
            </a:r>
            <a:r>
              <a:rPr lang="cs-CZ" dirty="0"/>
              <a:t> </a:t>
            </a:r>
            <a:r>
              <a:rPr lang="cs-CZ" dirty="0" err="1"/>
              <a:t>crossed</a:t>
            </a:r>
            <a:r>
              <a:rPr lang="cs-CZ" dirty="0"/>
              <a:t> syndrome)</a:t>
            </a:r>
          </a:p>
          <a:p>
            <a:r>
              <a:rPr lang="cs-CZ" dirty="0" err="1"/>
              <a:t>Neurological</a:t>
            </a:r>
            <a:r>
              <a:rPr lang="cs-CZ" dirty="0"/>
              <a:t> </a:t>
            </a:r>
            <a:r>
              <a:rPr lang="cs-CZ" dirty="0" err="1"/>
              <a:t>conditions</a:t>
            </a:r>
            <a:r>
              <a:rPr lang="cs-CZ" dirty="0"/>
              <a:t> (</a:t>
            </a:r>
            <a:r>
              <a:rPr lang="cs-CZ" dirty="0" err="1"/>
              <a:t>cervical</a:t>
            </a:r>
            <a:r>
              <a:rPr lang="cs-CZ" dirty="0"/>
              <a:t> </a:t>
            </a:r>
            <a:r>
              <a:rPr lang="cs-CZ" dirty="0" err="1"/>
              <a:t>dystonia</a:t>
            </a:r>
            <a:r>
              <a:rPr lang="cs-CZ" dirty="0"/>
              <a:t>, </a:t>
            </a:r>
            <a:r>
              <a:rPr lang="cs-CZ" i="0" dirty="0" err="1">
                <a:solidFill>
                  <a:srgbClr val="231F20"/>
                </a:solidFill>
                <a:effectLst/>
              </a:rPr>
              <a:t>Guillain-Barré</a:t>
            </a:r>
            <a:r>
              <a:rPr lang="cs-CZ" i="0" dirty="0">
                <a:solidFill>
                  <a:srgbClr val="231F20"/>
                </a:solidFill>
                <a:effectLst/>
              </a:rPr>
              <a:t> syndrome, </a:t>
            </a:r>
            <a:r>
              <a:rPr lang="cs-CZ" i="0" dirty="0" err="1">
                <a:solidFill>
                  <a:srgbClr val="231F20"/>
                </a:solidFill>
                <a:effectLst/>
              </a:rPr>
              <a:t>multiple</a:t>
            </a:r>
            <a:r>
              <a:rPr lang="cs-CZ" i="0" dirty="0">
                <a:solidFill>
                  <a:srgbClr val="231F20"/>
                </a:solidFill>
                <a:effectLst/>
              </a:rPr>
              <a:t> </a:t>
            </a:r>
            <a:r>
              <a:rPr lang="cs-CZ" i="0" dirty="0" err="1">
                <a:solidFill>
                  <a:srgbClr val="231F20"/>
                </a:solidFill>
                <a:effectLst/>
              </a:rPr>
              <a:t>sclerosis</a:t>
            </a:r>
            <a:r>
              <a:rPr lang="cs-CZ" dirty="0"/>
              <a:t>)</a:t>
            </a:r>
          </a:p>
          <a:p>
            <a:r>
              <a:rPr lang="cs-CZ" dirty="0"/>
              <a:t>Spine </a:t>
            </a:r>
            <a:r>
              <a:rPr lang="cs-CZ" dirty="0" err="1"/>
              <a:t>injuries</a:t>
            </a:r>
            <a:r>
              <a:rPr lang="cs-CZ" dirty="0"/>
              <a:t> (</a:t>
            </a:r>
            <a:r>
              <a:rPr lang="cs-CZ" dirty="0" err="1"/>
              <a:t>whiplash</a:t>
            </a:r>
            <a:r>
              <a:rPr lang="cs-CZ" dirty="0"/>
              <a:t> syndrome)</a:t>
            </a:r>
          </a:p>
          <a:p>
            <a:r>
              <a:rPr lang="cs-CZ" dirty="0" err="1"/>
              <a:t>Muscular</a:t>
            </a:r>
            <a:r>
              <a:rPr lang="cs-CZ" dirty="0"/>
              <a:t> </a:t>
            </a:r>
            <a:r>
              <a:rPr lang="cs-CZ" dirty="0" err="1"/>
              <a:t>diseases</a:t>
            </a:r>
            <a:r>
              <a:rPr lang="cs-CZ" dirty="0"/>
              <a:t> (</a:t>
            </a:r>
            <a:r>
              <a:rPr lang="cs-CZ" dirty="0" err="1"/>
              <a:t>dropped</a:t>
            </a:r>
            <a:r>
              <a:rPr lang="cs-CZ" dirty="0"/>
              <a:t> </a:t>
            </a:r>
            <a:r>
              <a:rPr lang="cs-CZ" dirty="0" err="1"/>
              <a:t>head</a:t>
            </a:r>
            <a:r>
              <a:rPr lang="cs-CZ" dirty="0"/>
              <a:t> syndrome, </a:t>
            </a:r>
            <a:r>
              <a:rPr lang="cs-CZ" dirty="0" err="1"/>
              <a:t>fibromyalgia</a:t>
            </a:r>
            <a:r>
              <a:rPr lang="cs-CZ" dirty="0"/>
              <a:t>, </a:t>
            </a:r>
            <a:r>
              <a:rPr lang="cs-CZ" dirty="0" err="1"/>
              <a:t>myasthenia</a:t>
            </a:r>
            <a:r>
              <a:rPr lang="cs-CZ" dirty="0"/>
              <a:t> gravis)</a:t>
            </a:r>
          </a:p>
          <a:p>
            <a:r>
              <a:rPr lang="cs-CZ" dirty="0" err="1"/>
              <a:t>etc</a:t>
            </a:r>
            <a:r>
              <a:rPr lang="cs-CZ" dirty="0"/>
              <a:t>.</a:t>
            </a:r>
          </a:p>
        </p:txBody>
      </p:sp>
    </p:spTree>
    <p:extLst>
      <p:ext uri="{BB962C8B-B14F-4D97-AF65-F5344CB8AC3E}">
        <p14:creationId xmlns:p14="http://schemas.microsoft.com/office/powerpoint/2010/main" val="2042737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14290"/>
            <a:ext cx="8229600" cy="1143000"/>
          </a:xfrm>
        </p:spPr>
        <p:txBody>
          <a:bodyPr>
            <a:normAutofit fontScale="90000"/>
          </a:bodyPr>
          <a:lstStyle/>
          <a:p>
            <a:r>
              <a:rPr lang="cs-CZ" dirty="0" err="1"/>
              <a:t>Neck</a:t>
            </a:r>
            <a:r>
              <a:rPr lang="cs-CZ" dirty="0"/>
              <a:t> </a:t>
            </a:r>
            <a:r>
              <a:rPr lang="cs-CZ" dirty="0" err="1"/>
              <a:t>extension</a:t>
            </a:r>
            <a:r>
              <a:rPr lang="cs-CZ" dirty="0"/>
              <a:t> – </a:t>
            </a:r>
            <a:r>
              <a:rPr lang="cs-CZ" dirty="0" err="1"/>
              <a:t>unilateral</a:t>
            </a:r>
            <a:r>
              <a:rPr lang="cs-CZ" dirty="0"/>
              <a:t> test</a:t>
            </a:r>
            <a:br>
              <a:rPr lang="cs-CZ" dirty="0"/>
            </a:br>
            <a:r>
              <a:rPr lang="cs-CZ" dirty="0"/>
              <a:t>Grade 3</a:t>
            </a:r>
          </a:p>
        </p:txBody>
      </p:sp>
      <p:pic>
        <p:nvPicPr>
          <p:cNvPr id="32770" name="Picture 2" descr="C:\Users\Verca\Desktop\MMT fotky trup, krk\WP_20150926_025.jpg"/>
          <p:cNvPicPr>
            <a:picLocks noChangeAspect="1" noChangeArrowheads="1"/>
          </p:cNvPicPr>
          <p:nvPr/>
        </p:nvPicPr>
        <p:blipFill>
          <a:blip r:embed="rId2" cstate="print"/>
          <a:srcRect l="16953" t="3773" r="12054" b="5685"/>
          <a:stretch>
            <a:fillRect/>
          </a:stretch>
        </p:blipFill>
        <p:spPr bwMode="auto">
          <a:xfrm>
            <a:off x="2214546" y="1428736"/>
            <a:ext cx="4786346" cy="3429024"/>
          </a:xfrm>
          <a:prstGeom prst="rect">
            <a:avLst/>
          </a:prstGeom>
          <a:noFill/>
        </p:spPr>
      </p:pic>
      <p:sp>
        <p:nvSpPr>
          <p:cNvPr id="5" name="Zástupný symbol pro obsah 2"/>
          <p:cNvSpPr txBox="1">
            <a:spLocks/>
          </p:cNvSpPr>
          <p:nvPr/>
        </p:nvSpPr>
        <p:spPr>
          <a:xfrm>
            <a:off x="285720" y="4929198"/>
            <a:ext cx="8686800" cy="1928802"/>
          </a:xfrm>
          <a:prstGeom prst="rect">
            <a:avLst/>
          </a:prstGeom>
        </p:spPr>
        <p:txBody>
          <a:bodyPr vert="horz" lIns="91440" tIns="45720" rIns="91440" bIns="45720" rtlCol="0">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prone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upper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limbs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lying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relaxed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along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body </a:t>
            </a:r>
            <a:r>
              <a:rPr kumimoji="0" lang="cs-CZ" sz="3200" b="0" i="0" u="none" strike="noStrike" kern="1200" cap="none" spc="0" normalizeH="0" baseline="0" noProof="0" dirty="0" err="1">
                <a:ln>
                  <a:noFill/>
                </a:ln>
                <a:solidFill>
                  <a:schemeClr val="tx1"/>
                </a:solidFill>
                <a:effectLst/>
                <a:uLnTx/>
                <a:uFillTx/>
                <a:latin typeface="+mn-lt"/>
                <a:ea typeface="+mn-ea"/>
                <a:cs typeface="+mn-cs"/>
              </a:rPr>
              <a:t>side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head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away</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from</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table, </a:t>
            </a:r>
            <a:r>
              <a:rPr kumimoji="0" lang="cs-CZ" sz="3200" b="0" i="0" u="none" strike="noStrike" kern="1200" cap="none" spc="0" normalizeH="0" baseline="0" noProof="0" dirty="0" err="1">
                <a:ln>
                  <a:noFill/>
                </a:ln>
                <a:solidFill>
                  <a:schemeClr val="tx1"/>
                </a:solidFill>
                <a:effectLst/>
                <a:uLnTx/>
                <a:uFillTx/>
                <a:latin typeface="+mn-lt"/>
                <a:ea typeface="+mn-ea"/>
                <a:cs typeface="+mn-cs"/>
              </a:rPr>
              <a:t>neck</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spine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fully</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flexed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and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rotated</a:t>
            </a:r>
            <a:r>
              <a:rPr kumimoji="0" lang="cs-CZ" sz="3200" b="0" i="0" u="none" strike="noStrike" kern="1200" cap="none" spc="0" normalizeH="0" baseline="0" noProof="0" dirty="0">
                <a:ln>
                  <a:noFill/>
                </a:ln>
                <a:solidFill>
                  <a:schemeClr val="tx1"/>
                </a:solidFill>
                <a:effectLst/>
                <a:uLnTx/>
                <a:uFillTx/>
                <a:latin typeface="+mn-lt"/>
                <a:ea typeface="+mn-ea"/>
                <a:cs typeface="+mn-cs"/>
              </a:rPr>
              <a:t> to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side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Fixation</a:t>
            </a:r>
            <a:r>
              <a:rPr kumimoji="0" lang="cs-CZ" sz="3200" b="0" i="0" u="none" strike="noStrike" kern="1200" cap="none" spc="0" normalizeH="0" baseline="0" noProof="0" dirty="0">
                <a:ln>
                  <a:noFill/>
                </a:ln>
                <a:solidFill>
                  <a:schemeClr val="tx1"/>
                </a:solidFill>
                <a:effectLst/>
                <a:uLnTx/>
                <a:uFillTx/>
                <a:latin typeface="+mn-lt"/>
                <a:ea typeface="+mn-ea"/>
                <a:cs typeface="+mn-cs"/>
              </a:rPr>
              <a:t>: PT </a:t>
            </a:r>
            <a:r>
              <a:rPr kumimoji="0" lang="cs-CZ" sz="3200" b="0" i="0" u="none" strike="noStrike" kern="1200" cap="none" spc="0" normalizeH="0" baseline="0" noProof="0" dirty="0" err="1">
                <a:ln>
                  <a:noFill/>
                </a:ln>
                <a:solidFill>
                  <a:schemeClr val="tx1"/>
                </a:solidFill>
                <a:effectLst/>
                <a:uLnTx/>
                <a:uFillTx/>
                <a:latin typeface="+mn-lt"/>
                <a:ea typeface="+mn-ea"/>
                <a:cs typeface="+mn-cs"/>
              </a:rPr>
              <a:t>uses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whole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forearm</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and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palm</a:t>
            </a:r>
            <a:r>
              <a:rPr kumimoji="0" lang="cs-CZ" sz="3200" b="0" i="0" u="none" strike="noStrike" kern="1200" cap="none" spc="0" normalizeH="0" baseline="0" noProof="0" dirty="0">
                <a:ln>
                  <a:noFill/>
                </a:ln>
                <a:solidFill>
                  <a:schemeClr val="tx1"/>
                </a:solidFill>
                <a:effectLst/>
                <a:uLnTx/>
                <a:uFillTx/>
                <a:latin typeface="+mn-lt"/>
                <a:ea typeface="+mn-ea"/>
                <a:cs typeface="+mn-cs"/>
              </a:rPr>
              <a:t> to fix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thoracical</a:t>
            </a:r>
            <a:r>
              <a:rPr kumimoji="0" lang="cs-CZ" sz="3200" b="0" i="0" u="none" strike="noStrike" kern="1200" cap="none" spc="0" normalizeH="0" baseline="0" noProof="0" dirty="0">
                <a:ln>
                  <a:noFill/>
                </a:ln>
                <a:solidFill>
                  <a:schemeClr val="tx1"/>
                </a:solidFill>
                <a:effectLst/>
                <a:uLnTx/>
                <a:uFillTx/>
                <a:latin typeface="+mn-lt"/>
                <a:ea typeface="+mn-ea"/>
                <a:cs typeface="+mn-cs"/>
              </a:rPr>
              <a:t> part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spine</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Movement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fluent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extension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neck</a:t>
            </a:r>
            <a:r>
              <a:rPr kumimoji="0" lang="cs-CZ" sz="3200" b="0" i="0" u="none" strike="noStrike" kern="1200" cap="none" spc="0" normalizeH="0" baseline="0" noProof="0" dirty="0">
                <a:ln>
                  <a:noFill/>
                </a:ln>
                <a:solidFill>
                  <a:schemeClr val="tx1"/>
                </a:solidFill>
                <a:effectLst/>
                <a:uLnTx/>
                <a:uFillTx/>
                <a:latin typeface="+mn-lt"/>
                <a:ea typeface="+mn-ea"/>
                <a:cs typeface="+mn-cs"/>
              </a:rPr>
              <a:t> in </a:t>
            </a:r>
            <a:r>
              <a:rPr kumimoji="0" lang="cs-CZ" sz="3200" b="0" i="0" u="none" strike="noStrike" kern="1200" cap="none" spc="0" normalizeH="0" baseline="0" noProof="0" dirty="0" err="1">
                <a:ln>
                  <a:noFill/>
                </a:ln>
                <a:solidFill>
                  <a:schemeClr val="tx1"/>
                </a:solidFill>
                <a:effectLst/>
                <a:uLnTx/>
                <a:uFillTx/>
                <a:latin typeface="+mn-lt"/>
                <a:ea typeface="+mn-ea"/>
                <a:cs typeface="+mn-cs"/>
              </a:rPr>
              <a:t>full</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range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motion</a:t>
            </a:r>
            <a:r>
              <a:rPr lang="cs-CZ" sz="3200" dirty="0"/>
              <a:t>, </a:t>
            </a:r>
            <a:r>
              <a:rPr lang="cs-CZ" sz="3200" dirty="0" err="1"/>
              <a:t>when</a:t>
            </a:r>
            <a:r>
              <a:rPr lang="cs-CZ" sz="3200" dirty="0"/>
              <a:t> </a:t>
            </a:r>
            <a:r>
              <a:rPr lang="cs-CZ" sz="3200" dirty="0" err="1"/>
              <a:t>the</a:t>
            </a:r>
            <a:r>
              <a:rPr lang="cs-CZ" sz="3200" dirty="0"/>
              <a:t> </a:t>
            </a:r>
            <a:r>
              <a:rPr lang="cs-CZ" sz="3200" dirty="0" err="1"/>
              <a:t>neck</a:t>
            </a:r>
            <a:r>
              <a:rPr lang="cs-CZ" sz="3200" dirty="0"/>
              <a:t> </a:t>
            </a:r>
            <a:r>
              <a:rPr lang="cs-CZ" sz="3200" dirty="0" err="1"/>
              <a:t>spine</a:t>
            </a:r>
            <a:r>
              <a:rPr lang="cs-CZ" sz="3200" dirty="0"/>
              <a:t> </a:t>
            </a:r>
            <a:r>
              <a:rPr lang="cs-CZ" sz="3200" dirty="0" err="1"/>
              <a:t>is</a:t>
            </a:r>
            <a:r>
              <a:rPr lang="cs-CZ" sz="3200" dirty="0"/>
              <a:t> </a:t>
            </a:r>
            <a:r>
              <a:rPr lang="cs-CZ" sz="3200" dirty="0" err="1"/>
              <a:t>rotated</a:t>
            </a:r>
            <a:r>
              <a:rPr lang="cs-CZ" sz="3200" dirty="0"/>
              <a:t> to </a:t>
            </a:r>
            <a:r>
              <a:rPr lang="cs-CZ" sz="3200" dirty="0" err="1"/>
              <a:t>the</a:t>
            </a:r>
            <a:r>
              <a:rPr lang="cs-CZ" sz="3200" dirty="0"/>
              <a:t> </a:t>
            </a:r>
            <a:r>
              <a:rPr lang="cs-CZ" sz="3200" dirty="0" err="1"/>
              <a:t>tested</a:t>
            </a:r>
            <a:r>
              <a:rPr lang="cs-CZ" sz="3200" dirty="0"/>
              <a:t> </a:t>
            </a:r>
            <a:r>
              <a:rPr lang="cs-CZ" sz="3200" dirty="0" err="1"/>
              <a:t>side</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Neck</a:t>
            </a:r>
            <a:r>
              <a:rPr lang="cs-CZ" dirty="0"/>
              <a:t> </a:t>
            </a:r>
            <a:r>
              <a:rPr lang="cs-CZ" dirty="0" err="1"/>
              <a:t>extension</a:t>
            </a:r>
            <a:r>
              <a:rPr lang="cs-CZ" dirty="0"/>
              <a:t> – notes:</a:t>
            </a:r>
          </a:p>
        </p:txBody>
      </p:sp>
      <p:sp>
        <p:nvSpPr>
          <p:cNvPr id="3" name="Zástupný symbol pro obsah 2"/>
          <p:cNvSpPr>
            <a:spLocks noGrp="1"/>
          </p:cNvSpPr>
          <p:nvPr>
            <p:ph idx="1"/>
          </p:nvPr>
        </p:nvSpPr>
        <p:spPr/>
        <p:txBody>
          <a:bodyPr>
            <a:normAutofit/>
          </a:bodyPr>
          <a:lstStyle/>
          <a:p>
            <a:r>
              <a:rPr lang="cs-CZ" sz="2800" dirty="0"/>
              <a:t>A lot </a:t>
            </a:r>
            <a:r>
              <a:rPr lang="cs-CZ" sz="2800" dirty="0" err="1"/>
              <a:t>of</a:t>
            </a:r>
            <a:r>
              <a:rPr lang="cs-CZ" sz="2800" dirty="0"/>
              <a:t> </a:t>
            </a:r>
            <a:r>
              <a:rPr lang="cs-CZ" sz="2800" dirty="0" err="1"/>
              <a:t>substitution</a:t>
            </a:r>
            <a:r>
              <a:rPr lang="cs-CZ" sz="2800" dirty="0"/>
              <a:t> </a:t>
            </a:r>
            <a:r>
              <a:rPr lang="cs-CZ" sz="2800" dirty="0" err="1"/>
              <a:t>can</a:t>
            </a:r>
            <a:r>
              <a:rPr lang="cs-CZ" sz="2800" dirty="0"/>
              <a:t> </a:t>
            </a:r>
            <a:r>
              <a:rPr lang="cs-CZ" sz="2800" dirty="0" err="1"/>
              <a:t>occur</a:t>
            </a:r>
            <a:r>
              <a:rPr lang="cs-CZ" sz="2800" dirty="0"/>
              <a:t> </a:t>
            </a:r>
            <a:r>
              <a:rPr lang="cs-CZ" sz="2800" dirty="0" err="1"/>
              <a:t>during</a:t>
            </a:r>
            <a:r>
              <a:rPr lang="cs-CZ" sz="2800" dirty="0"/>
              <a:t> </a:t>
            </a:r>
            <a:r>
              <a:rPr lang="cs-CZ" sz="2800" dirty="0" err="1"/>
              <a:t>neck</a:t>
            </a:r>
            <a:r>
              <a:rPr lang="cs-CZ" sz="2800" dirty="0"/>
              <a:t> </a:t>
            </a:r>
            <a:r>
              <a:rPr lang="cs-CZ" sz="2800" dirty="0" err="1"/>
              <a:t>extension</a:t>
            </a:r>
            <a:r>
              <a:rPr lang="cs-CZ" sz="2800" dirty="0"/>
              <a:t>: don´t </a:t>
            </a:r>
            <a:r>
              <a:rPr lang="cs-CZ" sz="2800" dirty="0" err="1"/>
              <a:t>allow</a:t>
            </a:r>
            <a:r>
              <a:rPr lang="cs-CZ" sz="2800" dirty="0"/>
              <a:t> </a:t>
            </a:r>
            <a:r>
              <a:rPr lang="cs-CZ" sz="2800" dirty="0" err="1"/>
              <a:t>the</a:t>
            </a:r>
            <a:r>
              <a:rPr lang="cs-CZ" sz="2800" dirty="0"/>
              <a:t> </a:t>
            </a:r>
            <a:r>
              <a:rPr lang="cs-CZ" sz="2800" dirty="0" err="1"/>
              <a:t>patient</a:t>
            </a:r>
            <a:r>
              <a:rPr lang="cs-CZ" sz="2800" dirty="0"/>
              <a:t> to use </a:t>
            </a:r>
            <a:r>
              <a:rPr lang="cs-CZ" sz="2800" dirty="0" err="1"/>
              <a:t>the</a:t>
            </a:r>
            <a:r>
              <a:rPr lang="cs-CZ" sz="2800" dirty="0"/>
              <a:t> </a:t>
            </a:r>
            <a:r>
              <a:rPr lang="cs-CZ" sz="2800" dirty="0" err="1"/>
              <a:t>muscles</a:t>
            </a:r>
            <a:r>
              <a:rPr lang="cs-CZ" sz="2800" dirty="0"/>
              <a:t> </a:t>
            </a:r>
            <a:r>
              <a:rPr lang="cs-CZ" sz="2800" dirty="0" err="1"/>
              <a:t>of</a:t>
            </a:r>
            <a:r>
              <a:rPr lang="cs-CZ" sz="2800" dirty="0"/>
              <a:t> </a:t>
            </a:r>
            <a:r>
              <a:rPr lang="cs-CZ" sz="2800" dirty="0" err="1"/>
              <a:t>the</a:t>
            </a:r>
            <a:r>
              <a:rPr lang="cs-CZ" sz="2800" dirty="0"/>
              <a:t> </a:t>
            </a:r>
            <a:r>
              <a:rPr lang="cs-CZ" sz="2800" dirty="0" err="1"/>
              <a:t>scapula</a:t>
            </a:r>
            <a:r>
              <a:rPr lang="cs-CZ" sz="2800" dirty="0"/>
              <a:t> </a:t>
            </a:r>
            <a:r>
              <a:rPr lang="cs-CZ" sz="2800" dirty="0" err="1"/>
              <a:t>and</a:t>
            </a:r>
            <a:r>
              <a:rPr lang="cs-CZ" sz="2800" dirty="0"/>
              <a:t> </a:t>
            </a:r>
            <a:r>
              <a:rPr lang="cs-CZ" sz="2800" dirty="0" err="1"/>
              <a:t>the</a:t>
            </a:r>
            <a:r>
              <a:rPr lang="cs-CZ" sz="2800" dirty="0"/>
              <a:t> </a:t>
            </a:r>
            <a:r>
              <a:rPr lang="cs-CZ" sz="2800" dirty="0" err="1"/>
              <a:t>arm</a:t>
            </a:r>
            <a:r>
              <a:rPr lang="cs-CZ" sz="2800" dirty="0"/>
              <a:t> (</a:t>
            </a:r>
            <a:r>
              <a:rPr lang="cs-CZ" sz="2800" dirty="0" err="1"/>
              <a:t>abduction</a:t>
            </a:r>
            <a:r>
              <a:rPr lang="cs-CZ" sz="2800" dirty="0"/>
              <a:t> </a:t>
            </a:r>
            <a:r>
              <a:rPr lang="cs-CZ" sz="2800" dirty="0" err="1"/>
              <a:t>of</a:t>
            </a:r>
            <a:r>
              <a:rPr lang="cs-CZ" sz="2800" dirty="0"/>
              <a:t> </a:t>
            </a:r>
            <a:r>
              <a:rPr lang="cs-CZ" sz="2800" dirty="0" err="1"/>
              <a:t>scapula</a:t>
            </a:r>
            <a:r>
              <a:rPr lang="cs-CZ" sz="2800" dirty="0"/>
              <a:t>, </a:t>
            </a:r>
            <a:r>
              <a:rPr lang="cs-CZ" sz="2800" dirty="0" err="1"/>
              <a:t>elevation</a:t>
            </a:r>
            <a:r>
              <a:rPr lang="cs-CZ" sz="2800" dirty="0"/>
              <a:t> </a:t>
            </a:r>
            <a:r>
              <a:rPr lang="cs-CZ" sz="2800" dirty="0" err="1"/>
              <a:t>of</a:t>
            </a:r>
            <a:r>
              <a:rPr lang="cs-CZ" sz="2800" dirty="0"/>
              <a:t> </a:t>
            </a:r>
            <a:r>
              <a:rPr lang="cs-CZ" sz="2800" dirty="0" err="1"/>
              <a:t>shoulders</a:t>
            </a:r>
            <a:r>
              <a:rPr lang="cs-CZ" sz="2800" dirty="0"/>
              <a:t>)</a:t>
            </a:r>
          </a:p>
          <a:p>
            <a:endParaRPr lang="cs-CZ" sz="2800" dirty="0"/>
          </a:p>
          <a:p>
            <a:r>
              <a:rPr lang="cs-CZ" sz="2800" dirty="0" err="1"/>
              <a:t>If</a:t>
            </a:r>
            <a:r>
              <a:rPr lang="cs-CZ" sz="2800" dirty="0"/>
              <a:t> </a:t>
            </a:r>
            <a:r>
              <a:rPr lang="cs-CZ" sz="2800" dirty="0" err="1"/>
              <a:t>the</a:t>
            </a:r>
            <a:r>
              <a:rPr lang="cs-CZ" sz="2800" dirty="0"/>
              <a:t> </a:t>
            </a:r>
            <a:r>
              <a:rPr lang="cs-CZ" sz="2800" dirty="0" err="1"/>
              <a:t>contracture</a:t>
            </a:r>
            <a:r>
              <a:rPr lang="cs-CZ" sz="2800" dirty="0"/>
              <a:t> </a:t>
            </a:r>
            <a:r>
              <a:rPr lang="cs-CZ" sz="2800" dirty="0" err="1"/>
              <a:t>of</a:t>
            </a:r>
            <a:r>
              <a:rPr lang="cs-CZ" sz="2800" dirty="0"/>
              <a:t> </a:t>
            </a:r>
            <a:r>
              <a:rPr lang="cs-CZ" sz="2800" dirty="0" err="1"/>
              <a:t>neck</a:t>
            </a:r>
            <a:r>
              <a:rPr lang="cs-CZ" sz="2800" dirty="0"/>
              <a:t> </a:t>
            </a:r>
            <a:r>
              <a:rPr lang="cs-CZ" sz="2800" dirty="0" err="1"/>
              <a:t>extensors</a:t>
            </a:r>
            <a:r>
              <a:rPr lang="cs-CZ" sz="2800" dirty="0"/>
              <a:t> </a:t>
            </a:r>
            <a:r>
              <a:rPr lang="cs-CZ" sz="2800" dirty="0" err="1"/>
              <a:t>is</a:t>
            </a:r>
            <a:r>
              <a:rPr lang="cs-CZ" sz="2800" dirty="0"/>
              <a:t> </a:t>
            </a:r>
            <a:r>
              <a:rPr lang="cs-CZ" sz="2800" dirty="0" err="1"/>
              <a:t>present</a:t>
            </a:r>
            <a:r>
              <a:rPr lang="cs-CZ" sz="2800" dirty="0"/>
              <a:t>, </a:t>
            </a:r>
            <a:r>
              <a:rPr lang="cs-CZ" sz="2800" dirty="0" err="1"/>
              <a:t>patient</a:t>
            </a:r>
            <a:r>
              <a:rPr lang="cs-CZ" sz="2800" dirty="0"/>
              <a:t> </a:t>
            </a:r>
            <a:r>
              <a:rPr lang="cs-CZ" sz="2800" dirty="0" err="1"/>
              <a:t>is</a:t>
            </a:r>
            <a:r>
              <a:rPr lang="cs-CZ" sz="2800" dirty="0"/>
              <a:t> not </a:t>
            </a:r>
            <a:r>
              <a:rPr lang="cs-CZ" sz="2800" dirty="0" err="1"/>
              <a:t>able</a:t>
            </a:r>
            <a:r>
              <a:rPr lang="cs-CZ" sz="2800" dirty="0"/>
              <a:t> to do </a:t>
            </a:r>
            <a:r>
              <a:rPr lang="cs-CZ" sz="2800" dirty="0" err="1"/>
              <a:t>flexion</a:t>
            </a:r>
            <a:r>
              <a:rPr lang="cs-CZ" sz="2800" dirty="0"/>
              <a:t> </a:t>
            </a:r>
            <a:r>
              <a:rPr lang="cs-CZ" sz="2800" dirty="0" err="1"/>
              <a:t>of</a:t>
            </a:r>
            <a:r>
              <a:rPr lang="cs-CZ" sz="2800" dirty="0"/>
              <a:t> </a:t>
            </a:r>
            <a:r>
              <a:rPr lang="cs-CZ" sz="2800" dirty="0" err="1"/>
              <a:t>the</a:t>
            </a:r>
            <a:r>
              <a:rPr lang="cs-CZ" sz="2800" dirty="0"/>
              <a:t> </a:t>
            </a:r>
            <a:r>
              <a:rPr lang="cs-CZ" sz="2800" dirty="0" err="1"/>
              <a:t>neck</a:t>
            </a:r>
            <a:r>
              <a:rPr lang="cs-CZ" sz="2800" dirty="0"/>
              <a:t> in </a:t>
            </a:r>
            <a:r>
              <a:rPr lang="cs-CZ" sz="2800" dirty="0" err="1"/>
              <a:t>full</a:t>
            </a:r>
            <a:r>
              <a:rPr lang="cs-CZ" sz="2800" dirty="0"/>
              <a:t> </a:t>
            </a:r>
            <a:r>
              <a:rPr lang="cs-CZ" sz="2800" dirty="0" err="1"/>
              <a:t>range</a:t>
            </a:r>
            <a:r>
              <a:rPr lang="cs-CZ" sz="2800" dirty="0"/>
              <a:t> </a:t>
            </a:r>
            <a:r>
              <a:rPr lang="cs-CZ" sz="2800" dirty="0" err="1"/>
              <a:t>of</a:t>
            </a:r>
            <a:r>
              <a:rPr lang="cs-CZ" sz="2800" dirty="0"/>
              <a:t> </a:t>
            </a:r>
            <a:r>
              <a:rPr lang="cs-CZ" sz="2800" dirty="0" err="1"/>
              <a:t>motion</a:t>
            </a:r>
            <a:endParaRPr lang="cs-CZ" sz="2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Muscles</a:t>
            </a:r>
            <a:r>
              <a:rPr lang="cs-CZ" dirty="0"/>
              <a:t> </a:t>
            </a:r>
            <a:r>
              <a:rPr lang="cs-CZ" dirty="0" err="1"/>
              <a:t>of</a:t>
            </a:r>
            <a:r>
              <a:rPr lang="cs-CZ" dirty="0"/>
              <a:t> </a:t>
            </a:r>
            <a:r>
              <a:rPr lang="cs-CZ" dirty="0" err="1"/>
              <a:t>the</a:t>
            </a:r>
            <a:r>
              <a:rPr lang="cs-CZ" dirty="0"/>
              <a:t> </a:t>
            </a:r>
            <a:r>
              <a:rPr lang="cs-CZ" dirty="0" err="1"/>
              <a:t>abdominal</a:t>
            </a:r>
            <a:r>
              <a:rPr lang="cs-CZ" dirty="0"/>
              <a:t> </a:t>
            </a:r>
            <a:r>
              <a:rPr lang="cs-CZ" dirty="0" err="1"/>
              <a:t>wall</a:t>
            </a:r>
            <a:endParaRPr lang="cs-CZ" dirty="0"/>
          </a:p>
        </p:txBody>
      </p:sp>
      <p:pic>
        <p:nvPicPr>
          <p:cNvPr id="1026" name="Picture 2" descr="C:\Users\Verca\Desktop\Abdominals Britannica.jpg"/>
          <p:cNvPicPr>
            <a:picLocks noGrp="1" noChangeAspect="1" noChangeArrowheads="1"/>
          </p:cNvPicPr>
          <p:nvPr>
            <p:ph idx="1"/>
          </p:nvPr>
        </p:nvPicPr>
        <p:blipFill>
          <a:blip r:embed="rId2" cstate="print"/>
          <a:srcRect t="4384" b="3557"/>
          <a:stretch>
            <a:fillRect/>
          </a:stretch>
        </p:blipFill>
        <p:spPr bwMode="auto">
          <a:xfrm>
            <a:off x="1285852" y="1643050"/>
            <a:ext cx="6722100" cy="4500594"/>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Abdominal muscle</a:t>
            </a:r>
            <a:r>
              <a:rPr lang="cs-CZ" b="1" dirty="0"/>
              <a:t>s </a:t>
            </a:r>
            <a:endParaRPr lang="cs-CZ" dirty="0"/>
          </a:p>
        </p:txBody>
      </p:sp>
      <p:sp>
        <p:nvSpPr>
          <p:cNvPr id="3" name="Zástupný symbol pro obsah 2"/>
          <p:cNvSpPr>
            <a:spLocks noGrp="1"/>
          </p:cNvSpPr>
          <p:nvPr>
            <p:ph idx="1"/>
          </p:nvPr>
        </p:nvSpPr>
        <p:spPr/>
        <p:txBody>
          <a:bodyPr>
            <a:normAutofit/>
          </a:bodyPr>
          <a:lstStyle/>
          <a:p>
            <a:r>
              <a:rPr lang="en-US" sz="2800" dirty="0"/>
              <a:t>any of the muscles of the </a:t>
            </a:r>
            <a:r>
              <a:rPr lang="en-US" sz="2800" dirty="0" err="1"/>
              <a:t>anterolateral</a:t>
            </a:r>
            <a:r>
              <a:rPr lang="en-US" sz="2800" dirty="0"/>
              <a:t> wall of the </a:t>
            </a:r>
            <a:r>
              <a:rPr lang="en-US" sz="2800" dirty="0">
                <a:hlinkClick r:id="rId2"/>
              </a:rPr>
              <a:t>abdominal cavity</a:t>
            </a:r>
            <a:endParaRPr lang="cs-CZ" sz="2800" dirty="0"/>
          </a:p>
          <a:p>
            <a:r>
              <a:rPr lang="en-US" sz="2800" dirty="0"/>
              <a:t>composed of </a:t>
            </a:r>
            <a:r>
              <a:rPr lang="cs-CZ" sz="2800" dirty="0"/>
              <a:t>3 </a:t>
            </a:r>
            <a:r>
              <a:rPr lang="en-US" sz="2800" dirty="0"/>
              <a:t>flat muscular sheets, from without inward: </a:t>
            </a:r>
            <a:endParaRPr lang="cs-CZ" sz="2800" dirty="0"/>
          </a:p>
          <a:p>
            <a:r>
              <a:rPr lang="en-US" sz="2800" dirty="0"/>
              <a:t>external oblique</a:t>
            </a:r>
            <a:endParaRPr lang="cs-CZ" sz="2800" dirty="0"/>
          </a:p>
          <a:p>
            <a:r>
              <a:rPr lang="en-US" sz="2800" dirty="0"/>
              <a:t>internal oblique</a:t>
            </a:r>
            <a:endParaRPr lang="cs-CZ" sz="2800" dirty="0"/>
          </a:p>
          <a:p>
            <a:r>
              <a:rPr lang="en-US" sz="2800" dirty="0"/>
              <a:t>transverse </a:t>
            </a:r>
            <a:r>
              <a:rPr lang="en-US" sz="2800" dirty="0" err="1"/>
              <a:t>abdominis</a:t>
            </a:r>
            <a:endParaRPr lang="cs-CZ" sz="2800" dirty="0"/>
          </a:p>
          <a:p>
            <a:r>
              <a:rPr lang="en-US" sz="2800" dirty="0"/>
              <a:t>rectus </a:t>
            </a:r>
            <a:r>
              <a:rPr lang="en-US" sz="2800" dirty="0" err="1"/>
              <a:t>abdominis</a:t>
            </a:r>
            <a:endParaRPr lang="cs-CZ" sz="2800" dirty="0"/>
          </a:p>
        </p:txBody>
      </p:sp>
      <p:pic>
        <p:nvPicPr>
          <p:cNvPr id="52225" name="Picture 1" descr="C:\Users\Verca\Desktop\muscles-of-the-abdominal-wall.jpg"/>
          <p:cNvPicPr>
            <a:picLocks noChangeAspect="1" noChangeArrowheads="1"/>
          </p:cNvPicPr>
          <p:nvPr/>
        </p:nvPicPr>
        <p:blipFill>
          <a:blip r:embed="rId3" cstate="print"/>
          <a:srcRect/>
          <a:stretch>
            <a:fillRect/>
          </a:stretch>
        </p:blipFill>
        <p:spPr bwMode="auto">
          <a:xfrm>
            <a:off x="4500562" y="3429000"/>
            <a:ext cx="4428094" cy="29088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Abdominal muscle</a:t>
            </a:r>
            <a:r>
              <a:rPr lang="cs-CZ" b="1" dirty="0"/>
              <a:t>s </a:t>
            </a:r>
            <a:endParaRPr lang="cs-CZ" dirty="0"/>
          </a:p>
        </p:txBody>
      </p:sp>
      <p:sp>
        <p:nvSpPr>
          <p:cNvPr id="3" name="Zástupný symbol pro obsah 2"/>
          <p:cNvSpPr>
            <a:spLocks noGrp="1"/>
          </p:cNvSpPr>
          <p:nvPr>
            <p:ph idx="1"/>
          </p:nvPr>
        </p:nvSpPr>
        <p:spPr>
          <a:xfrm>
            <a:off x="457200" y="1600200"/>
            <a:ext cx="8258204" cy="4972072"/>
          </a:xfrm>
        </p:spPr>
        <p:txBody>
          <a:bodyPr>
            <a:normAutofit fontScale="92500" lnSpcReduction="10000"/>
          </a:bodyPr>
          <a:lstStyle/>
          <a:p>
            <a:r>
              <a:rPr lang="en-US" sz="2400" dirty="0"/>
              <a:t>The first </a:t>
            </a:r>
            <a:r>
              <a:rPr lang="cs-CZ" sz="2400" dirty="0"/>
              <a:t>3</a:t>
            </a:r>
            <a:r>
              <a:rPr lang="en-US" sz="2400" dirty="0"/>
              <a:t> </a:t>
            </a:r>
            <a:r>
              <a:rPr lang="en-US" sz="2400" dirty="0">
                <a:hlinkClick r:id="rId2"/>
              </a:rPr>
              <a:t>muscle</a:t>
            </a:r>
            <a:r>
              <a:rPr lang="en-US" sz="2400" dirty="0"/>
              <a:t> layers extend between the vertebral column behind, the lower ribs above, and the iliac crest and pubis of the hip bone below</a:t>
            </a:r>
            <a:endParaRPr lang="cs-CZ" sz="2400" dirty="0"/>
          </a:p>
          <a:p>
            <a:endParaRPr lang="cs-CZ" sz="2400" dirty="0"/>
          </a:p>
          <a:p>
            <a:r>
              <a:rPr lang="en-US" sz="2400" dirty="0"/>
              <a:t>Their </a:t>
            </a:r>
            <a:r>
              <a:rPr lang="en-US" sz="2400" dirty="0" err="1"/>
              <a:t>fibres</a:t>
            </a:r>
            <a:r>
              <a:rPr lang="en-US" sz="2400" dirty="0"/>
              <a:t> all merge toward the midline, where they surround the </a:t>
            </a:r>
            <a:r>
              <a:rPr lang="en-US" sz="2400" dirty="0">
                <a:hlinkClick r:id="rId3"/>
              </a:rPr>
              <a:t>rectus </a:t>
            </a:r>
            <a:r>
              <a:rPr lang="en-US" sz="2400" dirty="0" err="1">
                <a:hlinkClick r:id="rId3"/>
              </a:rPr>
              <a:t>abdominis</a:t>
            </a:r>
            <a:r>
              <a:rPr lang="en-US" sz="2400" dirty="0"/>
              <a:t> in a sheath before they meet the </a:t>
            </a:r>
            <a:r>
              <a:rPr lang="en-US" sz="2400" dirty="0" err="1"/>
              <a:t>fibres</a:t>
            </a:r>
            <a:r>
              <a:rPr lang="en-US" sz="2400" dirty="0"/>
              <a:t> from the opposite side at the </a:t>
            </a:r>
            <a:r>
              <a:rPr lang="en-US" sz="2400" dirty="0" err="1"/>
              <a:t>linea</a:t>
            </a:r>
            <a:r>
              <a:rPr lang="en-US" sz="2400" dirty="0"/>
              <a:t> alba</a:t>
            </a:r>
            <a:endParaRPr lang="cs-CZ" sz="2400" dirty="0"/>
          </a:p>
          <a:p>
            <a:endParaRPr lang="cs-CZ" sz="2400" dirty="0"/>
          </a:p>
          <a:p>
            <a:r>
              <a:rPr lang="en-US" sz="2400" dirty="0"/>
              <a:t>Strength is developed in these rather thin walls by the crisscrossing of </a:t>
            </a:r>
            <a:r>
              <a:rPr lang="en-US" sz="2400" dirty="0" err="1"/>
              <a:t>fibres</a:t>
            </a:r>
            <a:endParaRPr lang="cs-CZ" sz="2400" dirty="0"/>
          </a:p>
          <a:p>
            <a:endParaRPr lang="cs-CZ" sz="2400" dirty="0"/>
          </a:p>
          <a:p>
            <a:r>
              <a:rPr lang="en-US" sz="2400" dirty="0"/>
              <a:t>Thus, the </a:t>
            </a:r>
            <a:r>
              <a:rPr lang="en-US" sz="2400" dirty="0" err="1"/>
              <a:t>fibres</a:t>
            </a:r>
            <a:r>
              <a:rPr lang="en-US" sz="2400" dirty="0"/>
              <a:t> of the external oblique are directed downward and forward, those of the internal oblique upward and forward, and those of the transverse horizontally forward</a:t>
            </a:r>
            <a:endParaRPr lang="cs-CZ"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Abdominal muscle</a:t>
            </a:r>
            <a:r>
              <a:rPr lang="cs-CZ" b="1" dirty="0"/>
              <a:t>s – </a:t>
            </a:r>
            <a:r>
              <a:rPr lang="cs-CZ" b="1" dirty="0" err="1"/>
              <a:t>function</a:t>
            </a:r>
            <a:r>
              <a:rPr lang="cs-CZ" b="1" dirty="0"/>
              <a:t>:</a:t>
            </a:r>
            <a:endParaRPr lang="cs-CZ" dirty="0"/>
          </a:p>
        </p:txBody>
      </p:sp>
      <p:sp>
        <p:nvSpPr>
          <p:cNvPr id="3" name="Zástupný symbol pro obsah 2"/>
          <p:cNvSpPr>
            <a:spLocks noGrp="1"/>
          </p:cNvSpPr>
          <p:nvPr>
            <p:ph idx="1"/>
          </p:nvPr>
        </p:nvSpPr>
        <p:spPr>
          <a:xfrm>
            <a:off x="285720" y="1643050"/>
            <a:ext cx="8858280" cy="4900634"/>
          </a:xfrm>
        </p:spPr>
        <p:txBody>
          <a:bodyPr>
            <a:normAutofit fontScale="70000" lnSpcReduction="20000"/>
          </a:bodyPr>
          <a:lstStyle/>
          <a:p>
            <a:pPr>
              <a:buNone/>
            </a:pPr>
            <a:r>
              <a:rPr lang="en-US" dirty="0"/>
              <a:t>The muscles of the abdominal wall perform a variety of</a:t>
            </a:r>
            <a:r>
              <a:rPr lang="en-US" b="1" dirty="0"/>
              <a:t> functions</a:t>
            </a:r>
            <a:r>
              <a:rPr lang="en-US" dirty="0"/>
              <a:t>: </a:t>
            </a:r>
            <a:endParaRPr lang="cs-CZ" dirty="0"/>
          </a:p>
          <a:p>
            <a:pPr>
              <a:buNone/>
            </a:pPr>
            <a:r>
              <a:rPr lang="en-US" dirty="0"/>
              <a:t>(1)  provide a tonic, elastic muscular support for the viscera and, by their recoil, pull down the rib cage in expiration</a:t>
            </a:r>
            <a:endParaRPr lang="cs-CZ" dirty="0"/>
          </a:p>
          <a:p>
            <a:pPr>
              <a:buNone/>
            </a:pPr>
            <a:r>
              <a:rPr lang="en-US" dirty="0"/>
              <a:t>(2) They contract against blows to form a rigid protective wall for the viscera</a:t>
            </a:r>
            <a:endParaRPr lang="cs-CZ" dirty="0"/>
          </a:p>
          <a:p>
            <a:pPr>
              <a:buNone/>
            </a:pPr>
            <a:r>
              <a:rPr lang="en-US" dirty="0"/>
              <a:t>(3) When the glottis is closed and the thorax and pelvis are fixed, these muscles take part in the expulsive efforts of urination, defecation, childbirth, vomiting, and of singing and coughing</a:t>
            </a:r>
            <a:endParaRPr lang="cs-CZ" dirty="0"/>
          </a:p>
          <a:p>
            <a:pPr>
              <a:buNone/>
            </a:pPr>
            <a:r>
              <a:rPr lang="en-US" dirty="0"/>
              <a:t>(4) When the pelvis is fixed, they initiate the movement of bending the trunk forward. Thereafter, gravity comes into play, the abdominal muscles relax, and the muscles of the back then take on the strain</a:t>
            </a:r>
            <a:endParaRPr lang="cs-CZ" dirty="0"/>
          </a:p>
          <a:p>
            <a:pPr>
              <a:buNone/>
            </a:pPr>
            <a:r>
              <a:rPr lang="en-US" dirty="0"/>
              <a:t>(5) Conversely, the abdominal muscles come into play in preventing hyperextension</a:t>
            </a:r>
            <a:endParaRPr lang="cs-CZ" dirty="0"/>
          </a:p>
          <a:p>
            <a:pPr>
              <a:buNone/>
            </a:pPr>
            <a:r>
              <a:rPr lang="en-US" dirty="0"/>
              <a:t>(6) When the thorax is fixed, the abdominals can pull up the pelvis and lower limbs</a:t>
            </a:r>
            <a:endParaRPr lang="cs-CZ" dirty="0"/>
          </a:p>
          <a:p>
            <a:pPr>
              <a:buNone/>
            </a:pPr>
            <a:r>
              <a:rPr lang="en-US" dirty="0"/>
              <a:t>(7) The muscles of one side can bend the vertebral column sideways and assist in its rotation.</a:t>
            </a:r>
          </a:p>
          <a:p>
            <a:endParaRPr lang="cs-CZ"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576241-28CA-4B55-B717-7BBF7AA4655A}"/>
              </a:ext>
            </a:extLst>
          </p:cNvPr>
          <p:cNvSpPr>
            <a:spLocks noGrp="1"/>
          </p:cNvSpPr>
          <p:nvPr>
            <p:ph type="title"/>
          </p:nvPr>
        </p:nvSpPr>
        <p:spPr/>
        <p:txBody>
          <a:bodyPr/>
          <a:lstStyle/>
          <a:p>
            <a:r>
              <a:rPr lang="cs-CZ" dirty="0" err="1"/>
              <a:t>Abdominal</a:t>
            </a:r>
            <a:r>
              <a:rPr lang="cs-CZ" dirty="0"/>
              <a:t> </a:t>
            </a:r>
            <a:r>
              <a:rPr lang="cs-CZ" dirty="0" err="1"/>
              <a:t>muscles</a:t>
            </a:r>
            <a:r>
              <a:rPr lang="cs-CZ" dirty="0"/>
              <a:t> </a:t>
            </a:r>
            <a:r>
              <a:rPr lang="cs-CZ" dirty="0" err="1"/>
              <a:t>weakness</a:t>
            </a:r>
            <a:endParaRPr lang="cs-CZ" dirty="0"/>
          </a:p>
        </p:txBody>
      </p:sp>
      <p:sp>
        <p:nvSpPr>
          <p:cNvPr id="3" name="Zástupný obsah 2">
            <a:extLst>
              <a:ext uri="{FF2B5EF4-FFF2-40B4-BE49-F238E27FC236}">
                <a16:creationId xmlns:a16="http://schemas.microsoft.com/office/drawing/2014/main" id="{DEA40411-DCDC-4B02-B57D-C0A0C0FFBA61}"/>
              </a:ext>
            </a:extLst>
          </p:cNvPr>
          <p:cNvSpPr>
            <a:spLocks noGrp="1"/>
          </p:cNvSpPr>
          <p:nvPr>
            <p:ph idx="1"/>
          </p:nvPr>
        </p:nvSpPr>
        <p:spPr/>
        <p:txBody>
          <a:bodyPr/>
          <a:lstStyle/>
          <a:p>
            <a:r>
              <a:rPr lang="cs-CZ" dirty="0" err="1"/>
              <a:t>Muscular</a:t>
            </a:r>
            <a:r>
              <a:rPr lang="cs-CZ" dirty="0"/>
              <a:t> </a:t>
            </a:r>
            <a:r>
              <a:rPr lang="cs-CZ" dirty="0" err="1"/>
              <a:t>imbalances</a:t>
            </a:r>
            <a:r>
              <a:rPr lang="cs-CZ" dirty="0"/>
              <a:t> (</a:t>
            </a:r>
            <a:r>
              <a:rPr lang="cs-CZ" dirty="0" err="1"/>
              <a:t>lower</a:t>
            </a:r>
            <a:r>
              <a:rPr lang="cs-CZ" dirty="0"/>
              <a:t> </a:t>
            </a:r>
            <a:r>
              <a:rPr lang="cs-CZ" dirty="0" err="1"/>
              <a:t>crossed</a:t>
            </a:r>
            <a:r>
              <a:rPr lang="cs-CZ" dirty="0"/>
              <a:t> syndrome, </a:t>
            </a:r>
            <a:r>
              <a:rPr lang="cs-CZ" dirty="0" err="1"/>
              <a:t>abdominal</a:t>
            </a:r>
            <a:r>
              <a:rPr lang="cs-CZ" dirty="0"/>
              <a:t> </a:t>
            </a:r>
            <a:r>
              <a:rPr lang="cs-CZ" dirty="0" err="1"/>
              <a:t>diastasis</a:t>
            </a:r>
            <a:r>
              <a:rPr lang="cs-CZ" dirty="0"/>
              <a:t>)</a:t>
            </a:r>
          </a:p>
          <a:p>
            <a:r>
              <a:rPr lang="cs-CZ" dirty="0" err="1"/>
              <a:t>Neurological</a:t>
            </a:r>
            <a:r>
              <a:rPr lang="cs-CZ" dirty="0"/>
              <a:t> </a:t>
            </a:r>
            <a:r>
              <a:rPr lang="cs-CZ" dirty="0" err="1"/>
              <a:t>conditions</a:t>
            </a:r>
            <a:r>
              <a:rPr lang="cs-CZ" dirty="0"/>
              <a:t> (</a:t>
            </a:r>
            <a:r>
              <a:rPr lang="cs-CZ" dirty="0" err="1"/>
              <a:t>abdominal</a:t>
            </a:r>
            <a:r>
              <a:rPr lang="cs-CZ" dirty="0"/>
              <a:t> </a:t>
            </a:r>
            <a:r>
              <a:rPr lang="cs-CZ" dirty="0" err="1"/>
              <a:t>wall</a:t>
            </a:r>
            <a:r>
              <a:rPr lang="cs-CZ" dirty="0"/>
              <a:t> </a:t>
            </a:r>
            <a:r>
              <a:rPr lang="cs-CZ" dirty="0" err="1"/>
              <a:t>paralysis</a:t>
            </a:r>
            <a:r>
              <a:rPr lang="cs-CZ" dirty="0"/>
              <a:t>, </a:t>
            </a:r>
            <a:r>
              <a:rPr lang="cs-CZ" dirty="0" err="1"/>
              <a:t>multiple</a:t>
            </a:r>
            <a:r>
              <a:rPr lang="cs-CZ" dirty="0"/>
              <a:t> </a:t>
            </a:r>
            <a:r>
              <a:rPr lang="cs-CZ" dirty="0" err="1"/>
              <a:t>sclerosis</a:t>
            </a:r>
            <a:r>
              <a:rPr lang="cs-CZ" dirty="0"/>
              <a:t>)</a:t>
            </a:r>
          </a:p>
          <a:p>
            <a:r>
              <a:rPr lang="cs-CZ" dirty="0"/>
              <a:t>Spine </a:t>
            </a:r>
            <a:r>
              <a:rPr lang="cs-CZ" dirty="0" err="1"/>
              <a:t>injuries</a:t>
            </a:r>
            <a:r>
              <a:rPr lang="cs-CZ" dirty="0"/>
              <a:t> </a:t>
            </a:r>
          </a:p>
          <a:p>
            <a:r>
              <a:rPr lang="cs-CZ" dirty="0" err="1"/>
              <a:t>Muscular</a:t>
            </a:r>
            <a:r>
              <a:rPr lang="cs-CZ" dirty="0"/>
              <a:t> </a:t>
            </a:r>
            <a:r>
              <a:rPr lang="cs-CZ" dirty="0" err="1"/>
              <a:t>diseases</a:t>
            </a:r>
            <a:endParaRPr lang="cs-CZ" dirty="0"/>
          </a:p>
        </p:txBody>
      </p:sp>
    </p:spTree>
    <p:extLst>
      <p:ext uri="{BB962C8B-B14F-4D97-AF65-F5344CB8AC3E}">
        <p14:creationId xmlns:p14="http://schemas.microsoft.com/office/powerpoint/2010/main" val="3168481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Weak</a:t>
            </a:r>
            <a:r>
              <a:rPr lang="cs-CZ" dirty="0"/>
              <a:t> </a:t>
            </a:r>
            <a:r>
              <a:rPr lang="cs-CZ" dirty="0" err="1"/>
              <a:t>abdominal</a:t>
            </a:r>
            <a:r>
              <a:rPr lang="cs-CZ" dirty="0"/>
              <a:t> </a:t>
            </a:r>
            <a:r>
              <a:rPr lang="cs-CZ" dirty="0" err="1"/>
              <a:t>wall</a:t>
            </a:r>
            <a:endParaRPr lang="cs-CZ" dirty="0"/>
          </a:p>
        </p:txBody>
      </p:sp>
      <p:sp>
        <p:nvSpPr>
          <p:cNvPr id="3" name="Zástupný symbol pro obsah 2"/>
          <p:cNvSpPr>
            <a:spLocks noGrp="1"/>
          </p:cNvSpPr>
          <p:nvPr>
            <p:ph idx="1"/>
          </p:nvPr>
        </p:nvSpPr>
        <p:spPr>
          <a:xfrm>
            <a:off x="457200" y="1600200"/>
            <a:ext cx="8939336" cy="4525963"/>
          </a:xfrm>
        </p:spPr>
        <p:txBody>
          <a:bodyPr/>
          <a:lstStyle/>
          <a:p>
            <a:r>
              <a:rPr lang="cs-CZ" dirty="0" err="1"/>
              <a:t>Muscular</a:t>
            </a:r>
            <a:r>
              <a:rPr lang="cs-CZ" dirty="0"/>
              <a:t> </a:t>
            </a:r>
            <a:r>
              <a:rPr lang="cs-CZ" dirty="0" err="1"/>
              <a:t>imbalances</a:t>
            </a:r>
            <a:r>
              <a:rPr lang="cs-CZ" dirty="0"/>
              <a:t> (</a:t>
            </a:r>
            <a:r>
              <a:rPr lang="cs-CZ" dirty="0" err="1"/>
              <a:t>lower</a:t>
            </a:r>
            <a:r>
              <a:rPr lang="cs-CZ" dirty="0"/>
              <a:t> </a:t>
            </a:r>
            <a:r>
              <a:rPr lang="cs-CZ" dirty="0" err="1"/>
              <a:t>crossed</a:t>
            </a:r>
            <a:r>
              <a:rPr lang="cs-CZ" dirty="0"/>
              <a:t> syndrome)</a:t>
            </a:r>
          </a:p>
          <a:p>
            <a:endParaRPr lang="cs-CZ" dirty="0"/>
          </a:p>
        </p:txBody>
      </p:sp>
      <p:pic>
        <p:nvPicPr>
          <p:cNvPr id="77826" name="Picture 2" descr="Výsledek obrázku pro weak abdominal muscles symptoms">
            <a:hlinkClick r:id="rId2"/>
          </p:cNvPr>
          <p:cNvPicPr>
            <a:picLocks noChangeAspect="1" noChangeArrowheads="1"/>
          </p:cNvPicPr>
          <p:nvPr/>
        </p:nvPicPr>
        <p:blipFill>
          <a:blip r:embed="rId3" cstate="print"/>
          <a:srcRect/>
          <a:stretch>
            <a:fillRect/>
          </a:stretch>
        </p:blipFill>
        <p:spPr bwMode="auto">
          <a:xfrm>
            <a:off x="899592" y="2492301"/>
            <a:ext cx="3232607" cy="3816424"/>
          </a:xfrm>
          <a:prstGeom prst="rect">
            <a:avLst/>
          </a:prstGeom>
          <a:noFill/>
        </p:spPr>
      </p:pic>
      <p:pic>
        <p:nvPicPr>
          <p:cNvPr id="77828" name="Picture 4" descr="Výsledek obrázku pro weak abdominal muscles">
            <a:hlinkClick r:id="rId4"/>
          </p:cNvPr>
          <p:cNvPicPr>
            <a:picLocks noChangeAspect="1" noChangeArrowheads="1"/>
          </p:cNvPicPr>
          <p:nvPr/>
        </p:nvPicPr>
        <p:blipFill>
          <a:blip r:embed="rId5" cstate="print"/>
          <a:srcRect/>
          <a:stretch>
            <a:fillRect/>
          </a:stretch>
        </p:blipFill>
        <p:spPr bwMode="auto">
          <a:xfrm>
            <a:off x="5580112" y="2380639"/>
            <a:ext cx="2880320" cy="3836805"/>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5194920" cy="1143000"/>
          </a:xfrm>
        </p:spPr>
        <p:txBody>
          <a:bodyPr/>
          <a:lstStyle/>
          <a:p>
            <a:r>
              <a:rPr lang="cs-CZ" dirty="0" err="1"/>
              <a:t>Abdominal</a:t>
            </a:r>
            <a:r>
              <a:rPr lang="cs-CZ" dirty="0"/>
              <a:t> </a:t>
            </a:r>
            <a:r>
              <a:rPr lang="cs-CZ" dirty="0" err="1"/>
              <a:t>diastasis</a:t>
            </a:r>
            <a:endParaRPr lang="cs-CZ" dirty="0"/>
          </a:p>
        </p:txBody>
      </p:sp>
      <p:sp>
        <p:nvSpPr>
          <p:cNvPr id="3" name="Zástupný symbol pro obsah 2"/>
          <p:cNvSpPr>
            <a:spLocks noGrp="1"/>
          </p:cNvSpPr>
          <p:nvPr>
            <p:ph idx="1"/>
          </p:nvPr>
        </p:nvSpPr>
        <p:spPr/>
        <p:txBody>
          <a:bodyPr/>
          <a:lstStyle/>
          <a:p>
            <a:endParaRPr lang="cs-CZ"/>
          </a:p>
        </p:txBody>
      </p:sp>
      <p:pic>
        <p:nvPicPr>
          <p:cNvPr id="78850" name="Picture 2" descr="Výsledek obrázku pro weak abdominal muscles">
            <a:hlinkClick r:id="rId2"/>
          </p:cNvPr>
          <p:cNvPicPr>
            <a:picLocks noChangeAspect="1" noChangeArrowheads="1"/>
          </p:cNvPicPr>
          <p:nvPr/>
        </p:nvPicPr>
        <p:blipFill>
          <a:blip r:embed="rId3" cstate="print"/>
          <a:srcRect/>
          <a:stretch>
            <a:fillRect/>
          </a:stretch>
        </p:blipFill>
        <p:spPr bwMode="auto">
          <a:xfrm>
            <a:off x="5940152" y="548680"/>
            <a:ext cx="2743200" cy="1895476"/>
          </a:xfrm>
          <a:prstGeom prst="rect">
            <a:avLst/>
          </a:prstGeom>
          <a:noFill/>
        </p:spPr>
      </p:pic>
      <p:pic>
        <p:nvPicPr>
          <p:cNvPr id="78852" name="Picture 4" descr="Výsledek obrázku pro weak abdominal muscles">
            <a:hlinkClick r:id="rId4"/>
          </p:cNvPr>
          <p:cNvPicPr>
            <a:picLocks noChangeAspect="1" noChangeArrowheads="1"/>
          </p:cNvPicPr>
          <p:nvPr/>
        </p:nvPicPr>
        <p:blipFill>
          <a:blip r:embed="rId5" cstate="print"/>
          <a:srcRect/>
          <a:stretch>
            <a:fillRect/>
          </a:stretch>
        </p:blipFill>
        <p:spPr bwMode="auto">
          <a:xfrm>
            <a:off x="899592" y="2924944"/>
            <a:ext cx="5748004" cy="3708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Abdominal</a:t>
            </a:r>
            <a:r>
              <a:rPr lang="cs-CZ" dirty="0"/>
              <a:t> </a:t>
            </a:r>
            <a:r>
              <a:rPr lang="cs-CZ" dirty="0" err="1"/>
              <a:t>muscles</a:t>
            </a:r>
            <a:r>
              <a:rPr lang="cs-CZ" dirty="0"/>
              <a:t> </a:t>
            </a:r>
            <a:r>
              <a:rPr lang="cs-CZ" dirty="0" err="1"/>
              <a:t>paralysis</a:t>
            </a:r>
            <a:endParaRPr lang="cs-CZ" dirty="0"/>
          </a:p>
        </p:txBody>
      </p:sp>
      <p:sp>
        <p:nvSpPr>
          <p:cNvPr id="3" name="Zástupný symbol pro obsah 2"/>
          <p:cNvSpPr>
            <a:spLocks noGrp="1"/>
          </p:cNvSpPr>
          <p:nvPr>
            <p:ph idx="1"/>
          </p:nvPr>
        </p:nvSpPr>
        <p:spPr/>
        <p:txBody>
          <a:bodyPr/>
          <a:lstStyle/>
          <a:p>
            <a:endParaRPr lang="cs-CZ" dirty="0"/>
          </a:p>
        </p:txBody>
      </p:sp>
      <p:pic>
        <p:nvPicPr>
          <p:cNvPr id="79874" name="Picture 2" descr="Výsledek obrázku pro abdominal muscles paralysis">
            <a:hlinkClick r:id="rId2"/>
          </p:cNvPr>
          <p:cNvPicPr>
            <a:picLocks noChangeAspect="1" noChangeArrowheads="1"/>
          </p:cNvPicPr>
          <p:nvPr/>
        </p:nvPicPr>
        <p:blipFill>
          <a:blip r:embed="rId3" cstate="print"/>
          <a:srcRect/>
          <a:stretch>
            <a:fillRect/>
          </a:stretch>
        </p:blipFill>
        <p:spPr bwMode="auto">
          <a:xfrm>
            <a:off x="1331640" y="2420888"/>
            <a:ext cx="2987999" cy="2988000"/>
          </a:xfrm>
          <a:prstGeom prst="rect">
            <a:avLst/>
          </a:prstGeom>
          <a:noFill/>
        </p:spPr>
      </p:pic>
      <p:pic>
        <p:nvPicPr>
          <p:cNvPr id="79876" name="Picture 4" descr="Výsledek obrázku pro abdominal muscles paralysis">
            <a:hlinkClick r:id="rId4"/>
          </p:cNvPr>
          <p:cNvPicPr>
            <a:picLocks noChangeAspect="1" noChangeArrowheads="1"/>
          </p:cNvPicPr>
          <p:nvPr/>
        </p:nvPicPr>
        <p:blipFill>
          <a:blip r:embed="rId5" cstate="print"/>
          <a:srcRect/>
          <a:stretch>
            <a:fillRect/>
          </a:stretch>
        </p:blipFill>
        <p:spPr bwMode="auto">
          <a:xfrm>
            <a:off x="4932040" y="2636912"/>
            <a:ext cx="3300266" cy="262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u="sng" dirty="0" err="1"/>
              <a:t>Upper</a:t>
            </a:r>
            <a:r>
              <a:rPr lang="cs-CZ" u="sng" dirty="0"/>
              <a:t> </a:t>
            </a:r>
            <a:r>
              <a:rPr lang="cs-CZ" u="sng" dirty="0" err="1"/>
              <a:t>crossed</a:t>
            </a:r>
            <a:r>
              <a:rPr lang="cs-CZ" u="sng" dirty="0"/>
              <a:t> syndrome</a:t>
            </a:r>
          </a:p>
        </p:txBody>
      </p:sp>
      <p:sp>
        <p:nvSpPr>
          <p:cNvPr id="3" name="Zástupný symbol pro obsah 2"/>
          <p:cNvSpPr>
            <a:spLocks noGrp="1"/>
          </p:cNvSpPr>
          <p:nvPr>
            <p:ph idx="1"/>
          </p:nvPr>
        </p:nvSpPr>
        <p:spPr/>
        <p:txBody>
          <a:bodyPr/>
          <a:lstStyle/>
          <a:p>
            <a:endParaRPr lang="cs-CZ"/>
          </a:p>
        </p:txBody>
      </p:sp>
      <p:pic>
        <p:nvPicPr>
          <p:cNvPr id="74754" name="Picture 2" descr="http://www.fascialfitness.net.au/wp-content/uploads/2016/04/forward_head.jpg"/>
          <p:cNvPicPr>
            <a:picLocks noChangeAspect="1" noChangeArrowheads="1"/>
          </p:cNvPicPr>
          <p:nvPr/>
        </p:nvPicPr>
        <p:blipFill>
          <a:blip r:embed="rId2" cstate="print"/>
          <a:srcRect/>
          <a:stretch>
            <a:fillRect/>
          </a:stretch>
        </p:blipFill>
        <p:spPr bwMode="auto">
          <a:xfrm>
            <a:off x="1331640" y="1412776"/>
            <a:ext cx="6445562" cy="47160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Trunk </a:t>
            </a:r>
            <a:r>
              <a:rPr lang="cs-CZ" dirty="0" err="1"/>
              <a:t>flexion</a:t>
            </a:r>
            <a:endParaRPr lang="cs-CZ" dirty="0"/>
          </a:p>
        </p:txBody>
      </p:sp>
      <p:pic>
        <p:nvPicPr>
          <p:cNvPr id="68610" name="Picture 2" descr="C:\Users\Verca\Desktop\rectus-abdominis.jpg"/>
          <p:cNvPicPr>
            <a:picLocks noGrp="1" noChangeAspect="1" noChangeArrowheads="1"/>
          </p:cNvPicPr>
          <p:nvPr>
            <p:ph idx="1"/>
          </p:nvPr>
        </p:nvPicPr>
        <p:blipFill>
          <a:blip r:embed="rId2" cstate="print"/>
          <a:srcRect/>
          <a:stretch>
            <a:fillRect/>
          </a:stretch>
        </p:blipFill>
        <p:spPr bwMode="auto">
          <a:xfrm>
            <a:off x="2714612" y="1285860"/>
            <a:ext cx="3770693" cy="4525963"/>
          </a:xfrm>
          <a:prstGeom prst="rect">
            <a:avLst/>
          </a:prstGeom>
          <a:noFill/>
        </p:spPr>
      </p:pic>
      <p:sp>
        <p:nvSpPr>
          <p:cNvPr id="5" name="Nadpis 1"/>
          <p:cNvSpPr txBox="1">
            <a:spLocks/>
          </p:cNvSpPr>
          <p:nvPr/>
        </p:nvSpPr>
        <p:spPr>
          <a:xfrm>
            <a:off x="642910" y="57150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3200" dirty="0" err="1">
                <a:latin typeface="+mj-lt"/>
                <a:ea typeface="+mj-ea"/>
                <a:cs typeface="+mj-cs"/>
              </a:rPr>
              <a:t>Rectus</a:t>
            </a:r>
            <a:r>
              <a:rPr lang="cs-CZ" sz="3200" dirty="0">
                <a:latin typeface="+mj-lt"/>
                <a:ea typeface="+mj-ea"/>
                <a:cs typeface="+mj-cs"/>
              </a:rPr>
              <a:t> </a:t>
            </a:r>
            <a:r>
              <a:rPr lang="cs-CZ" sz="3200" dirty="0" err="1">
                <a:latin typeface="+mj-lt"/>
                <a:ea typeface="+mj-ea"/>
                <a:cs typeface="+mj-cs"/>
              </a:rPr>
              <a:t>abdominis</a:t>
            </a:r>
            <a:r>
              <a:rPr lang="cs-CZ" sz="3200" dirty="0">
                <a:latin typeface="+mj-lt"/>
                <a:ea typeface="+mj-ea"/>
                <a:cs typeface="+mj-cs"/>
              </a:rPr>
              <a:t> </a:t>
            </a:r>
            <a:r>
              <a:rPr lang="cs-CZ" sz="3200" dirty="0" err="1">
                <a:latin typeface="+mj-lt"/>
                <a:ea typeface="+mj-ea"/>
                <a:cs typeface="+mj-cs"/>
              </a:rPr>
              <a:t>muscle</a:t>
            </a:r>
            <a:endParaRPr kumimoji="0" lang="cs-CZ"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Trunk </a:t>
            </a:r>
            <a:r>
              <a:rPr lang="cs-CZ" dirty="0" err="1"/>
              <a:t>flexion</a:t>
            </a:r>
            <a:br>
              <a:rPr lang="cs-CZ" dirty="0"/>
            </a:br>
            <a:r>
              <a:rPr lang="cs-CZ" dirty="0"/>
              <a:t>Grade 5</a:t>
            </a:r>
          </a:p>
        </p:txBody>
      </p:sp>
      <p:sp>
        <p:nvSpPr>
          <p:cNvPr id="4" name="Zástupný symbol pro obsah 2"/>
          <p:cNvSpPr>
            <a:spLocks noGrp="1"/>
          </p:cNvSpPr>
          <p:nvPr>
            <p:ph idx="1"/>
          </p:nvPr>
        </p:nvSpPr>
        <p:spPr>
          <a:xfrm>
            <a:off x="500034" y="4857760"/>
            <a:ext cx="8643966" cy="1857364"/>
          </a:xfrm>
        </p:spPr>
        <p:txBody>
          <a:bodyPr>
            <a:noAutofit/>
          </a:bodyPr>
          <a:lstStyle/>
          <a:p>
            <a:r>
              <a:rPr lang="cs-CZ" sz="1800" dirty="0" err="1"/>
              <a:t>Position</a:t>
            </a:r>
            <a:r>
              <a:rPr lang="cs-CZ" sz="1800" dirty="0"/>
              <a:t>: </a:t>
            </a:r>
            <a:r>
              <a:rPr lang="cs-CZ" sz="1800" dirty="0" err="1"/>
              <a:t>supine</a:t>
            </a:r>
            <a:r>
              <a:rPr lang="cs-CZ" sz="1800" dirty="0"/>
              <a:t> </a:t>
            </a:r>
            <a:r>
              <a:rPr lang="cs-CZ" sz="1800" dirty="0" err="1"/>
              <a:t>position</a:t>
            </a:r>
            <a:r>
              <a:rPr lang="cs-CZ" sz="1800" dirty="0"/>
              <a:t>, </a:t>
            </a:r>
            <a:r>
              <a:rPr lang="cs-CZ" sz="1800" dirty="0" err="1"/>
              <a:t>lower</a:t>
            </a:r>
            <a:r>
              <a:rPr lang="cs-CZ" sz="1800" dirty="0"/>
              <a:t> </a:t>
            </a:r>
            <a:r>
              <a:rPr lang="cs-CZ" sz="1800" dirty="0" err="1"/>
              <a:t>limbs</a:t>
            </a:r>
            <a:r>
              <a:rPr lang="cs-CZ" sz="1800" dirty="0"/>
              <a:t> </a:t>
            </a:r>
            <a:r>
              <a:rPr lang="cs-CZ" sz="1800" dirty="0" err="1"/>
              <a:t>relaxed</a:t>
            </a:r>
            <a:r>
              <a:rPr lang="cs-CZ" sz="1800" dirty="0"/>
              <a:t> in </a:t>
            </a:r>
            <a:r>
              <a:rPr lang="cs-CZ" sz="1800" dirty="0" err="1"/>
              <a:t>knee</a:t>
            </a:r>
            <a:r>
              <a:rPr lang="cs-CZ" sz="1800" dirty="0"/>
              <a:t> </a:t>
            </a:r>
            <a:r>
              <a:rPr lang="cs-CZ" sz="1800" dirty="0" err="1"/>
              <a:t>semiflexion</a:t>
            </a:r>
            <a:r>
              <a:rPr lang="cs-CZ" sz="1800" dirty="0"/>
              <a:t> </a:t>
            </a:r>
            <a:r>
              <a:rPr lang="cs-CZ" sz="1800" dirty="0" err="1"/>
              <a:t>position</a:t>
            </a:r>
            <a:r>
              <a:rPr lang="cs-CZ" sz="1800" dirty="0"/>
              <a:t>, </a:t>
            </a:r>
            <a:r>
              <a:rPr lang="cs-CZ" sz="1800" dirty="0" err="1"/>
              <a:t>upper</a:t>
            </a:r>
            <a:r>
              <a:rPr lang="cs-CZ" sz="1800" dirty="0"/>
              <a:t> </a:t>
            </a:r>
            <a:r>
              <a:rPr lang="cs-CZ" sz="1800" dirty="0" err="1"/>
              <a:t>limbs</a:t>
            </a:r>
            <a:r>
              <a:rPr lang="cs-CZ" sz="1800" dirty="0"/>
              <a:t> </a:t>
            </a:r>
            <a:r>
              <a:rPr lang="cs-CZ" sz="1800" dirty="0" err="1"/>
              <a:t>bended</a:t>
            </a:r>
            <a:r>
              <a:rPr lang="cs-CZ" sz="1800" dirty="0"/>
              <a:t> </a:t>
            </a:r>
            <a:r>
              <a:rPr lang="cs-CZ" sz="1800" dirty="0" err="1"/>
              <a:t>and</a:t>
            </a:r>
            <a:r>
              <a:rPr lang="cs-CZ" sz="1800" dirty="0"/>
              <a:t> </a:t>
            </a:r>
            <a:r>
              <a:rPr lang="cs-CZ" sz="1800" dirty="0" err="1"/>
              <a:t>placed</a:t>
            </a:r>
            <a:r>
              <a:rPr lang="cs-CZ" sz="1800" dirty="0"/>
              <a:t> </a:t>
            </a:r>
            <a:r>
              <a:rPr lang="cs-CZ" sz="1800" dirty="0" err="1"/>
              <a:t>below</a:t>
            </a:r>
            <a:r>
              <a:rPr lang="cs-CZ" sz="1800" dirty="0"/>
              <a:t> </a:t>
            </a:r>
            <a:r>
              <a:rPr lang="cs-CZ" sz="1800" dirty="0" err="1"/>
              <a:t>the</a:t>
            </a:r>
            <a:r>
              <a:rPr lang="cs-CZ" sz="1800" dirty="0"/>
              <a:t> </a:t>
            </a:r>
            <a:r>
              <a:rPr lang="cs-CZ" sz="1800" dirty="0" err="1"/>
              <a:t>head</a:t>
            </a:r>
            <a:r>
              <a:rPr lang="cs-CZ" sz="1800" dirty="0"/>
              <a:t>, </a:t>
            </a:r>
            <a:r>
              <a:rPr lang="cs-CZ" sz="1800" dirty="0" err="1"/>
              <a:t>elbows</a:t>
            </a:r>
            <a:r>
              <a:rPr lang="cs-CZ" sz="1800" dirty="0"/>
              <a:t> </a:t>
            </a:r>
            <a:r>
              <a:rPr lang="cs-CZ" sz="1800" dirty="0" err="1"/>
              <a:t>forward</a:t>
            </a:r>
            <a:endParaRPr lang="cs-CZ" sz="1800" dirty="0"/>
          </a:p>
          <a:p>
            <a:r>
              <a:rPr lang="cs-CZ" sz="1800" dirty="0" err="1"/>
              <a:t>Fixation</a:t>
            </a:r>
            <a:r>
              <a:rPr lang="cs-CZ" sz="1800" dirty="0"/>
              <a:t>: not </a:t>
            </a:r>
            <a:r>
              <a:rPr lang="cs-CZ" sz="1800" dirty="0" err="1"/>
              <a:t>necessary</a:t>
            </a:r>
            <a:endParaRPr lang="cs-CZ" sz="1800" dirty="0"/>
          </a:p>
          <a:p>
            <a:r>
              <a:rPr lang="cs-CZ" sz="1800" dirty="0" err="1"/>
              <a:t>Movement</a:t>
            </a:r>
            <a:r>
              <a:rPr lang="cs-CZ" sz="1800" dirty="0"/>
              <a:t>: </a:t>
            </a:r>
            <a:r>
              <a:rPr lang="cs-CZ" sz="1800" dirty="0" err="1"/>
              <a:t>fluent</a:t>
            </a:r>
            <a:r>
              <a:rPr lang="cs-CZ" sz="1800" dirty="0"/>
              <a:t> </a:t>
            </a:r>
            <a:r>
              <a:rPr lang="cs-CZ" sz="1800" dirty="0" err="1"/>
              <a:t>flexion</a:t>
            </a:r>
            <a:r>
              <a:rPr lang="cs-CZ" sz="1800" dirty="0"/>
              <a:t> </a:t>
            </a:r>
            <a:r>
              <a:rPr lang="cs-CZ" sz="1800" dirty="0" err="1"/>
              <a:t>of</a:t>
            </a:r>
            <a:r>
              <a:rPr lang="cs-CZ" sz="1800" dirty="0"/>
              <a:t> </a:t>
            </a:r>
            <a:r>
              <a:rPr lang="cs-CZ" sz="1800" dirty="0" err="1"/>
              <a:t>the</a:t>
            </a:r>
            <a:r>
              <a:rPr lang="cs-CZ" sz="1800" dirty="0"/>
              <a:t> trunk (</a:t>
            </a:r>
            <a:r>
              <a:rPr lang="cs-CZ" sz="1800" dirty="0" err="1"/>
              <a:t>bow</a:t>
            </a:r>
            <a:r>
              <a:rPr lang="cs-CZ" sz="1800" dirty="0"/>
              <a:t>), </a:t>
            </a:r>
            <a:r>
              <a:rPr lang="cs-CZ" sz="1800" dirty="0" err="1"/>
              <a:t>without</a:t>
            </a:r>
            <a:r>
              <a:rPr lang="cs-CZ" sz="1800" dirty="0"/>
              <a:t> </a:t>
            </a:r>
            <a:r>
              <a:rPr lang="cs-CZ" sz="1800" dirty="0" err="1"/>
              <a:t>moving</a:t>
            </a:r>
            <a:r>
              <a:rPr lang="cs-CZ" sz="1800" dirty="0"/>
              <a:t> </a:t>
            </a:r>
            <a:r>
              <a:rPr lang="cs-CZ" sz="1800" dirty="0" err="1"/>
              <a:t>of</a:t>
            </a:r>
            <a:r>
              <a:rPr lang="cs-CZ" sz="1800" dirty="0"/>
              <a:t> </a:t>
            </a:r>
            <a:r>
              <a:rPr lang="cs-CZ" sz="1800" dirty="0" err="1"/>
              <a:t>the</a:t>
            </a:r>
            <a:r>
              <a:rPr lang="cs-CZ" sz="1800" dirty="0"/>
              <a:t> </a:t>
            </a:r>
            <a:r>
              <a:rPr lang="cs-CZ" sz="1800" dirty="0" err="1"/>
              <a:t>pelvis</a:t>
            </a:r>
            <a:r>
              <a:rPr lang="cs-CZ" sz="1800" dirty="0"/>
              <a:t> in such </a:t>
            </a:r>
            <a:r>
              <a:rPr lang="cs-CZ" sz="1800" dirty="0" err="1"/>
              <a:t>an</a:t>
            </a:r>
            <a:r>
              <a:rPr lang="cs-CZ" sz="1800" dirty="0"/>
              <a:t> </a:t>
            </a:r>
            <a:r>
              <a:rPr lang="cs-CZ" sz="1800" dirty="0" err="1"/>
              <a:t>extend</a:t>
            </a:r>
            <a:r>
              <a:rPr lang="cs-CZ" sz="1800" dirty="0"/>
              <a:t>, </a:t>
            </a:r>
            <a:r>
              <a:rPr lang="cs-CZ" sz="1800" dirty="0" err="1"/>
              <a:t>that</a:t>
            </a:r>
            <a:r>
              <a:rPr lang="cs-CZ" sz="1800" dirty="0"/>
              <a:t> </a:t>
            </a:r>
            <a:r>
              <a:rPr lang="cs-CZ" sz="1800" dirty="0" err="1"/>
              <a:t>the</a:t>
            </a:r>
            <a:r>
              <a:rPr lang="cs-CZ" sz="1800" dirty="0"/>
              <a:t> distance </a:t>
            </a:r>
            <a:r>
              <a:rPr lang="cs-CZ" sz="1800" dirty="0" err="1"/>
              <a:t>between</a:t>
            </a:r>
            <a:r>
              <a:rPr lang="cs-CZ" sz="1800" dirty="0"/>
              <a:t> </a:t>
            </a:r>
            <a:r>
              <a:rPr lang="cs-CZ" sz="1800" dirty="0" err="1"/>
              <a:t>the</a:t>
            </a:r>
            <a:r>
              <a:rPr lang="cs-CZ" sz="1800" dirty="0"/>
              <a:t> table </a:t>
            </a:r>
            <a:r>
              <a:rPr lang="cs-CZ" sz="1800" dirty="0" err="1"/>
              <a:t>and</a:t>
            </a:r>
            <a:r>
              <a:rPr lang="cs-CZ" sz="1800" dirty="0"/>
              <a:t> </a:t>
            </a:r>
            <a:r>
              <a:rPr lang="cs-CZ" sz="1800" dirty="0" err="1"/>
              <a:t>the</a:t>
            </a:r>
            <a:r>
              <a:rPr lang="cs-CZ" sz="1800" dirty="0"/>
              <a:t> </a:t>
            </a:r>
            <a:r>
              <a:rPr lang="cs-CZ" sz="1800" dirty="0" err="1"/>
              <a:t>mark</a:t>
            </a:r>
            <a:r>
              <a:rPr lang="cs-CZ" sz="1800" dirty="0"/>
              <a:t> </a:t>
            </a:r>
            <a:r>
              <a:rPr lang="cs-CZ" sz="1800" dirty="0" err="1"/>
              <a:t>is</a:t>
            </a:r>
            <a:r>
              <a:rPr lang="cs-CZ" sz="1800" dirty="0"/>
              <a:t> </a:t>
            </a:r>
            <a:r>
              <a:rPr lang="cs-CZ" sz="1800" dirty="0" err="1"/>
              <a:t>at</a:t>
            </a:r>
            <a:r>
              <a:rPr lang="cs-CZ" sz="1800" dirty="0"/>
              <a:t> </a:t>
            </a:r>
            <a:r>
              <a:rPr lang="cs-CZ" sz="1800" dirty="0" err="1"/>
              <a:t>least</a:t>
            </a:r>
            <a:r>
              <a:rPr lang="cs-CZ" sz="1800" dirty="0"/>
              <a:t> 5cm</a:t>
            </a:r>
          </a:p>
          <a:p>
            <a:r>
              <a:rPr lang="cs-CZ" sz="1800" dirty="0" err="1"/>
              <a:t>Resistance</a:t>
            </a:r>
            <a:r>
              <a:rPr lang="cs-CZ" sz="1800" dirty="0"/>
              <a:t>: no </a:t>
            </a:r>
            <a:r>
              <a:rPr lang="cs-CZ" sz="1800" dirty="0" err="1"/>
              <a:t>resistance</a:t>
            </a:r>
            <a:endParaRPr lang="cs-CZ" sz="1800" dirty="0"/>
          </a:p>
        </p:txBody>
      </p:sp>
      <p:pic>
        <p:nvPicPr>
          <p:cNvPr id="13314" name="Picture 2" descr="C:\Users\Verca\Desktop\MMT fotky trup, krk\WP_20150926_027.jpg"/>
          <p:cNvPicPr>
            <a:picLocks noChangeAspect="1" noChangeArrowheads="1"/>
          </p:cNvPicPr>
          <p:nvPr/>
        </p:nvPicPr>
        <p:blipFill>
          <a:blip r:embed="rId2" cstate="print"/>
          <a:srcRect l="9676" t="6890" r="10980" b="5259"/>
          <a:stretch>
            <a:fillRect/>
          </a:stretch>
        </p:blipFill>
        <p:spPr bwMode="auto">
          <a:xfrm>
            <a:off x="1000100" y="1428736"/>
            <a:ext cx="5278871" cy="3283200"/>
          </a:xfrm>
          <a:prstGeom prst="rect">
            <a:avLst/>
          </a:prstGeom>
          <a:noFill/>
        </p:spPr>
      </p:pic>
      <p:sp>
        <p:nvSpPr>
          <p:cNvPr id="5" name="Nadpis 1"/>
          <p:cNvSpPr txBox="1">
            <a:spLocks/>
          </p:cNvSpPr>
          <p:nvPr/>
        </p:nvSpPr>
        <p:spPr>
          <a:xfrm>
            <a:off x="6500826" y="2500306"/>
            <a:ext cx="2285984" cy="1143000"/>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2000" dirty="0" err="1">
                <a:latin typeface="+mj-lt"/>
                <a:ea typeface="+mj-ea"/>
                <a:cs typeface="+mj-cs"/>
              </a:rPr>
              <a:t>Note</a:t>
            </a:r>
            <a:r>
              <a:rPr lang="cs-CZ" sz="2000" dirty="0">
                <a:latin typeface="+mj-lt"/>
                <a:ea typeface="+mj-ea"/>
                <a:cs typeface="+mj-cs"/>
              </a:rPr>
              <a:t>: </a:t>
            </a:r>
            <a:r>
              <a:rPr lang="cs-CZ" sz="2000" dirty="0" err="1">
                <a:latin typeface="+mj-lt"/>
                <a:ea typeface="+mj-ea"/>
                <a:cs typeface="+mj-cs"/>
              </a:rPr>
              <a:t>before</a:t>
            </a:r>
            <a:r>
              <a:rPr lang="cs-CZ" sz="2000" dirty="0">
                <a:latin typeface="+mj-lt"/>
                <a:ea typeface="+mj-ea"/>
                <a:cs typeface="+mj-cs"/>
              </a:rPr>
              <a:t> </a:t>
            </a:r>
            <a:r>
              <a:rPr lang="cs-CZ" sz="2000" dirty="0" err="1">
                <a:latin typeface="+mj-lt"/>
                <a:ea typeface="+mj-ea"/>
                <a:cs typeface="+mj-cs"/>
              </a:rPr>
              <a:t>the</a:t>
            </a:r>
            <a:r>
              <a:rPr lang="cs-CZ" sz="2000" dirty="0">
                <a:latin typeface="+mj-lt"/>
                <a:ea typeface="+mj-ea"/>
                <a:cs typeface="+mj-cs"/>
              </a:rPr>
              <a:t> test, do </a:t>
            </a:r>
            <a:r>
              <a:rPr lang="cs-CZ" sz="2000" dirty="0" err="1">
                <a:latin typeface="+mj-lt"/>
                <a:ea typeface="+mj-ea"/>
                <a:cs typeface="+mj-cs"/>
              </a:rPr>
              <a:t>the</a:t>
            </a:r>
            <a:r>
              <a:rPr lang="cs-CZ" sz="2000" dirty="0">
                <a:latin typeface="+mj-lt"/>
                <a:ea typeface="+mj-ea"/>
                <a:cs typeface="+mj-cs"/>
              </a:rPr>
              <a:t> </a:t>
            </a:r>
            <a:r>
              <a:rPr lang="cs-CZ" sz="2000" dirty="0" err="1">
                <a:latin typeface="+mj-lt"/>
                <a:ea typeface="+mj-ea"/>
                <a:cs typeface="+mj-cs"/>
              </a:rPr>
              <a:t>mark</a:t>
            </a:r>
            <a:r>
              <a:rPr lang="cs-CZ" sz="2000" dirty="0">
                <a:latin typeface="+mj-lt"/>
                <a:ea typeface="+mj-ea"/>
                <a:cs typeface="+mj-cs"/>
              </a:rPr>
              <a:t> on </a:t>
            </a:r>
            <a:r>
              <a:rPr lang="cs-CZ" sz="2000" dirty="0" err="1">
                <a:latin typeface="+mj-lt"/>
                <a:ea typeface="+mj-ea"/>
                <a:cs typeface="+mj-cs"/>
              </a:rPr>
              <a:t>the</a:t>
            </a:r>
            <a:r>
              <a:rPr lang="cs-CZ" sz="2000" dirty="0">
                <a:latin typeface="+mj-lt"/>
                <a:ea typeface="+mj-ea"/>
                <a:cs typeface="+mj-cs"/>
              </a:rPr>
              <a:t> </a:t>
            </a:r>
            <a:r>
              <a:rPr lang="cs-CZ" sz="2000" dirty="0" err="1">
                <a:latin typeface="+mj-lt"/>
                <a:ea typeface="+mj-ea"/>
                <a:cs typeface="+mj-cs"/>
              </a:rPr>
              <a:t>spine</a:t>
            </a:r>
            <a:r>
              <a:rPr lang="cs-CZ" sz="2000" dirty="0">
                <a:latin typeface="+mj-lt"/>
                <a:ea typeface="+mj-ea"/>
                <a:cs typeface="+mj-cs"/>
              </a:rPr>
              <a:t> </a:t>
            </a:r>
            <a:r>
              <a:rPr lang="cs-CZ" sz="2000" dirty="0" err="1">
                <a:latin typeface="+mj-lt"/>
                <a:ea typeface="+mj-ea"/>
                <a:cs typeface="+mj-cs"/>
              </a:rPr>
              <a:t>at</a:t>
            </a:r>
            <a:r>
              <a:rPr lang="cs-CZ" sz="2000" dirty="0">
                <a:latin typeface="+mj-lt"/>
                <a:ea typeface="+mj-ea"/>
                <a:cs typeface="+mj-cs"/>
              </a:rPr>
              <a:t> </a:t>
            </a:r>
            <a:r>
              <a:rPr lang="cs-CZ" sz="2000" dirty="0" err="1">
                <a:latin typeface="+mj-lt"/>
                <a:ea typeface="+mj-ea"/>
                <a:cs typeface="+mj-cs"/>
              </a:rPr>
              <a:t>the</a:t>
            </a:r>
            <a:r>
              <a:rPr lang="cs-CZ" sz="2000" dirty="0">
                <a:latin typeface="+mj-lt"/>
                <a:ea typeface="+mj-ea"/>
                <a:cs typeface="+mj-cs"/>
              </a:rPr>
              <a:t> </a:t>
            </a:r>
            <a:r>
              <a:rPr lang="cs-CZ" sz="2000" dirty="0" err="1">
                <a:latin typeface="+mj-lt"/>
                <a:ea typeface="+mj-ea"/>
                <a:cs typeface="+mj-cs"/>
              </a:rPr>
              <a:t>level</a:t>
            </a:r>
            <a:r>
              <a:rPr lang="cs-CZ" sz="2000" dirty="0">
                <a:latin typeface="+mj-lt"/>
                <a:ea typeface="+mj-ea"/>
                <a:cs typeface="+mj-cs"/>
              </a:rPr>
              <a:t> </a:t>
            </a:r>
            <a:r>
              <a:rPr lang="cs-CZ" sz="2000" dirty="0" err="1">
                <a:latin typeface="+mj-lt"/>
                <a:ea typeface="+mj-ea"/>
                <a:cs typeface="+mj-cs"/>
              </a:rPr>
              <a:t>of</a:t>
            </a:r>
            <a:r>
              <a:rPr lang="cs-CZ" sz="2000" dirty="0">
                <a:latin typeface="+mj-lt"/>
                <a:ea typeface="+mj-ea"/>
                <a:cs typeface="+mj-cs"/>
              </a:rPr>
              <a:t> </a:t>
            </a:r>
            <a:r>
              <a:rPr lang="cs-CZ" sz="2000" dirty="0" err="1">
                <a:latin typeface="+mj-lt"/>
                <a:ea typeface="+mj-ea"/>
                <a:cs typeface="+mj-cs"/>
              </a:rPr>
              <a:t>lower</a:t>
            </a:r>
            <a:r>
              <a:rPr lang="cs-CZ" sz="2000" dirty="0">
                <a:latin typeface="+mj-lt"/>
                <a:ea typeface="+mj-ea"/>
                <a:cs typeface="+mj-cs"/>
              </a:rPr>
              <a:t> part </a:t>
            </a:r>
            <a:r>
              <a:rPr lang="cs-CZ" sz="2000" dirty="0" err="1">
                <a:latin typeface="+mj-lt"/>
                <a:ea typeface="+mj-ea"/>
                <a:cs typeface="+mj-cs"/>
              </a:rPr>
              <a:t>of</a:t>
            </a:r>
            <a:r>
              <a:rPr lang="cs-CZ" sz="2000" dirty="0">
                <a:latin typeface="+mj-lt"/>
                <a:ea typeface="+mj-ea"/>
                <a:cs typeface="+mj-cs"/>
              </a:rPr>
              <a:t> </a:t>
            </a:r>
            <a:r>
              <a:rPr lang="cs-CZ" sz="2000" dirty="0" err="1">
                <a:latin typeface="+mj-lt"/>
                <a:ea typeface="+mj-ea"/>
                <a:cs typeface="+mj-cs"/>
              </a:rPr>
              <a:t>scapula</a:t>
            </a:r>
            <a:endParaRPr kumimoji="0" lang="cs-CZ" sz="2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Trunk </a:t>
            </a:r>
            <a:r>
              <a:rPr lang="cs-CZ" dirty="0" err="1"/>
              <a:t>flexion</a:t>
            </a:r>
            <a:br>
              <a:rPr lang="cs-CZ" dirty="0"/>
            </a:br>
            <a:r>
              <a:rPr lang="cs-CZ" dirty="0"/>
              <a:t>Grade 4</a:t>
            </a:r>
          </a:p>
        </p:txBody>
      </p:sp>
      <p:sp>
        <p:nvSpPr>
          <p:cNvPr id="4" name="Zástupný symbol pro obsah 2"/>
          <p:cNvSpPr>
            <a:spLocks noGrp="1"/>
          </p:cNvSpPr>
          <p:nvPr>
            <p:ph idx="1"/>
          </p:nvPr>
        </p:nvSpPr>
        <p:spPr>
          <a:xfrm>
            <a:off x="500034" y="4929198"/>
            <a:ext cx="8229600" cy="1643074"/>
          </a:xfrm>
        </p:spPr>
        <p:txBody>
          <a:bodyPr>
            <a:noAutofit/>
          </a:bodyPr>
          <a:lstStyle/>
          <a:p>
            <a:r>
              <a:rPr lang="cs-CZ" sz="1800" dirty="0" err="1"/>
              <a:t>Position</a:t>
            </a:r>
            <a:r>
              <a:rPr lang="cs-CZ" sz="1800" dirty="0"/>
              <a:t>: </a:t>
            </a:r>
            <a:r>
              <a:rPr lang="cs-CZ" sz="1800" dirty="0" err="1"/>
              <a:t>supine</a:t>
            </a:r>
            <a:r>
              <a:rPr lang="cs-CZ" sz="1800" dirty="0"/>
              <a:t> </a:t>
            </a:r>
            <a:r>
              <a:rPr lang="cs-CZ" sz="1800" dirty="0" err="1"/>
              <a:t>position</a:t>
            </a:r>
            <a:r>
              <a:rPr lang="cs-CZ" sz="1800" dirty="0"/>
              <a:t>, </a:t>
            </a:r>
            <a:r>
              <a:rPr lang="cs-CZ" sz="1800" dirty="0" err="1"/>
              <a:t>lower</a:t>
            </a:r>
            <a:r>
              <a:rPr lang="cs-CZ" sz="1800" dirty="0"/>
              <a:t> </a:t>
            </a:r>
            <a:r>
              <a:rPr lang="cs-CZ" sz="1800" dirty="0" err="1"/>
              <a:t>limbs</a:t>
            </a:r>
            <a:r>
              <a:rPr lang="cs-CZ" sz="1800" dirty="0"/>
              <a:t> </a:t>
            </a:r>
            <a:r>
              <a:rPr lang="cs-CZ" sz="1800" dirty="0" err="1"/>
              <a:t>relaxed</a:t>
            </a:r>
            <a:r>
              <a:rPr lang="cs-CZ" sz="1800" dirty="0"/>
              <a:t> in </a:t>
            </a:r>
            <a:r>
              <a:rPr lang="cs-CZ" sz="1800" dirty="0" err="1"/>
              <a:t>knee</a:t>
            </a:r>
            <a:r>
              <a:rPr lang="cs-CZ" sz="1800" dirty="0"/>
              <a:t> </a:t>
            </a:r>
            <a:r>
              <a:rPr lang="cs-CZ" sz="1800" dirty="0" err="1"/>
              <a:t>semiflexion</a:t>
            </a:r>
            <a:r>
              <a:rPr lang="cs-CZ" sz="1800" dirty="0"/>
              <a:t> </a:t>
            </a:r>
            <a:r>
              <a:rPr lang="cs-CZ" sz="1800" dirty="0" err="1"/>
              <a:t>position</a:t>
            </a:r>
            <a:r>
              <a:rPr lang="cs-CZ" sz="1800" dirty="0"/>
              <a:t>, </a:t>
            </a:r>
            <a:r>
              <a:rPr lang="cs-CZ" sz="1800" dirty="0" err="1"/>
              <a:t>upper</a:t>
            </a:r>
            <a:r>
              <a:rPr lang="cs-CZ" sz="1800" dirty="0"/>
              <a:t> </a:t>
            </a:r>
            <a:r>
              <a:rPr lang="cs-CZ" sz="1800" dirty="0" err="1"/>
              <a:t>limbs</a:t>
            </a:r>
            <a:r>
              <a:rPr lang="cs-CZ" sz="1800" dirty="0"/>
              <a:t> </a:t>
            </a:r>
            <a:r>
              <a:rPr lang="cs-CZ" sz="1800" dirty="0" err="1"/>
              <a:t>bended</a:t>
            </a:r>
            <a:r>
              <a:rPr lang="cs-CZ" sz="1800" dirty="0"/>
              <a:t> </a:t>
            </a:r>
            <a:r>
              <a:rPr lang="cs-CZ" sz="1800" dirty="0" err="1"/>
              <a:t>and</a:t>
            </a:r>
            <a:r>
              <a:rPr lang="cs-CZ" sz="1800" dirty="0"/>
              <a:t> </a:t>
            </a:r>
            <a:r>
              <a:rPr lang="cs-CZ" sz="1800" dirty="0" err="1"/>
              <a:t>placed</a:t>
            </a:r>
            <a:r>
              <a:rPr lang="cs-CZ" sz="1800" dirty="0"/>
              <a:t> </a:t>
            </a:r>
            <a:r>
              <a:rPr lang="cs-CZ" sz="1800" dirty="0" err="1"/>
              <a:t>crossed</a:t>
            </a:r>
            <a:r>
              <a:rPr lang="cs-CZ" sz="1800" dirty="0"/>
              <a:t> </a:t>
            </a:r>
            <a:r>
              <a:rPr lang="cs-CZ" sz="1800" dirty="0" err="1"/>
              <a:t>at</a:t>
            </a:r>
            <a:r>
              <a:rPr lang="cs-CZ" sz="1800" dirty="0"/>
              <a:t> </a:t>
            </a:r>
            <a:r>
              <a:rPr lang="cs-CZ" sz="1800" dirty="0" err="1"/>
              <a:t>the</a:t>
            </a:r>
            <a:r>
              <a:rPr lang="cs-CZ" sz="1800" dirty="0"/>
              <a:t> </a:t>
            </a:r>
            <a:r>
              <a:rPr lang="cs-CZ" sz="1800" dirty="0" err="1"/>
              <a:t>chest</a:t>
            </a:r>
            <a:endParaRPr lang="cs-CZ" sz="1800" dirty="0"/>
          </a:p>
          <a:p>
            <a:r>
              <a:rPr lang="cs-CZ" sz="1800" dirty="0" err="1"/>
              <a:t>Fixation</a:t>
            </a:r>
            <a:r>
              <a:rPr lang="cs-CZ" sz="1800" dirty="0"/>
              <a:t>: not </a:t>
            </a:r>
            <a:r>
              <a:rPr lang="cs-CZ" sz="1800" dirty="0" err="1"/>
              <a:t>necessary</a:t>
            </a:r>
            <a:endParaRPr lang="cs-CZ" sz="1800" dirty="0"/>
          </a:p>
          <a:p>
            <a:r>
              <a:rPr lang="cs-CZ" sz="1800" dirty="0" err="1"/>
              <a:t>Movement</a:t>
            </a:r>
            <a:r>
              <a:rPr lang="cs-CZ" sz="1800" dirty="0"/>
              <a:t>: </a:t>
            </a:r>
            <a:r>
              <a:rPr lang="cs-CZ" sz="1800" dirty="0" err="1"/>
              <a:t>fluent</a:t>
            </a:r>
            <a:r>
              <a:rPr lang="cs-CZ" sz="1800" dirty="0"/>
              <a:t> </a:t>
            </a:r>
            <a:r>
              <a:rPr lang="cs-CZ" sz="1800" dirty="0" err="1"/>
              <a:t>flexion</a:t>
            </a:r>
            <a:r>
              <a:rPr lang="cs-CZ" sz="1800" dirty="0"/>
              <a:t> </a:t>
            </a:r>
            <a:r>
              <a:rPr lang="cs-CZ" sz="1800" dirty="0" err="1"/>
              <a:t>of</a:t>
            </a:r>
            <a:r>
              <a:rPr lang="cs-CZ" sz="1800" dirty="0"/>
              <a:t> </a:t>
            </a:r>
            <a:r>
              <a:rPr lang="cs-CZ" sz="1800" dirty="0" err="1"/>
              <a:t>the</a:t>
            </a:r>
            <a:r>
              <a:rPr lang="cs-CZ" sz="1800" dirty="0"/>
              <a:t> trunk (</a:t>
            </a:r>
            <a:r>
              <a:rPr lang="cs-CZ" sz="1800" dirty="0" err="1"/>
              <a:t>bow</a:t>
            </a:r>
            <a:r>
              <a:rPr lang="cs-CZ" sz="1800" dirty="0"/>
              <a:t>), </a:t>
            </a:r>
            <a:r>
              <a:rPr lang="cs-CZ" sz="1800" dirty="0" err="1"/>
              <a:t>without</a:t>
            </a:r>
            <a:r>
              <a:rPr lang="cs-CZ" sz="1800" dirty="0"/>
              <a:t> </a:t>
            </a:r>
            <a:r>
              <a:rPr lang="cs-CZ" sz="1800" dirty="0" err="1"/>
              <a:t>moving</a:t>
            </a:r>
            <a:r>
              <a:rPr lang="cs-CZ" sz="1800" dirty="0"/>
              <a:t> </a:t>
            </a:r>
            <a:r>
              <a:rPr lang="cs-CZ" sz="1800" dirty="0" err="1"/>
              <a:t>of</a:t>
            </a:r>
            <a:r>
              <a:rPr lang="cs-CZ" sz="1800" dirty="0"/>
              <a:t> </a:t>
            </a:r>
            <a:r>
              <a:rPr lang="cs-CZ" sz="1800" dirty="0" err="1"/>
              <a:t>the</a:t>
            </a:r>
            <a:r>
              <a:rPr lang="cs-CZ" sz="1800" dirty="0"/>
              <a:t> </a:t>
            </a:r>
            <a:r>
              <a:rPr lang="cs-CZ" sz="1800" dirty="0" err="1"/>
              <a:t>pelvis</a:t>
            </a:r>
            <a:r>
              <a:rPr lang="cs-CZ" sz="1800" dirty="0"/>
              <a:t> in such </a:t>
            </a:r>
            <a:r>
              <a:rPr lang="cs-CZ" sz="1800" dirty="0" err="1"/>
              <a:t>an</a:t>
            </a:r>
            <a:r>
              <a:rPr lang="cs-CZ" sz="1800" dirty="0"/>
              <a:t> </a:t>
            </a:r>
            <a:r>
              <a:rPr lang="cs-CZ" sz="1800" dirty="0" err="1"/>
              <a:t>extend</a:t>
            </a:r>
            <a:r>
              <a:rPr lang="cs-CZ" sz="1800" dirty="0"/>
              <a:t>, </a:t>
            </a:r>
            <a:r>
              <a:rPr lang="cs-CZ" sz="1800" dirty="0" err="1"/>
              <a:t>that</a:t>
            </a:r>
            <a:r>
              <a:rPr lang="cs-CZ" sz="1800" dirty="0"/>
              <a:t> </a:t>
            </a:r>
            <a:r>
              <a:rPr lang="cs-CZ" sz="1800" dirty="0" err="1"/>
              <a:t>the</a:t>
            </a:r>
            <a:r>
              <a:rPr lang="cs-CZ" sz="1800" dirty="0"/>
              <a:t> distance </a:t>
            </a:r>
            <a:r>
              <a:rPr lang="cs-CZ" sz="1800" dirty="0" err="1"/>
              <a:t>between</a:t>
            </a:r>
            <a:r>
              <a:rPr lang="cs-CZ" sz="1800" dirty="0"/>
              <a:t> </a:t>
            </a:r>
            <a:r>
              <a:rPr lang="cs-CZ" sz="1800" dirty="0" err="1"/>
              <a:t>the</a:t>
            </a:r>
            <a:r>
              <a:rPr lang="cs-CZ" sz="1800" dirty="0"/>
              <a:t> table </a:t>
            </a:r>
            <a:r>
              <a:rPr lang="cs-CZ" sz="1800" dirty="0" err="1"/>
              <a:t>and</a:t>
            </a:r>
            <a:r>
              <a:rPr lang="cs-CZ" sz="1800" dirty="0"/>
              <a:t> </a:t>
            </a:r>
            <a:r>
              <a:rPr lang="cs-CZ" sz="1800" dirty="0" err="1"/>
              <a:t>the</a:t>
            </a:r>
            <a:r>
              <a:rPr lang="cs-CZ" sz="1800" dirty="0"/>
              <a:t> </a:t>
            </a:r>
            <a:r>
              <a:rPr lang="cs-CZ" sz="1800" dirty="0" err="1"/>
              <a:t>mark</a:t>
            </a:r>
            <a:r>
              <a:rPr lang="cs-CZ" sz="1800" dirty="0"/>
              <a:t> </a:t>
            </a:r>
            <a:r>
              <a:rPr lang="cs-CZ" sz="1800" dirty="0" err="1"/>
              <a:t>is</a:t>
            </a:r>
            <a:r>
              <a:rPr lang="cs-CZ" sz="1800" dirty="0"/>
              <a:t> </a:t>
            </a:r>
            <a:r>
              <a:rPr lang="cs-CZ" sz="1800" dirty="0" err="1"/>
              <a:t>at</a:t>
            </a:r>
            <a:r>
              <a:rPr lang="cs-CZ" sz="1800" dirty="0"/>
              <a:t> </a:t>
            </a:r>
            <a:r>
              <a:rPr lang="cs-CZ" sz="1800" dirty="0" err="1"/>
              <a:t>least</a:t>
            </a:r>
            <a:r>
              <a:rPr lang="cs-CZ" sz="1800" dirty="0"/>
              <a:t> 5cm</a:t>
            </a:r>
          </a:p>
          <a:p>
            <a:r>
              <a:rPr lang="cs-CZ" sz="2000" dirty="0" err="1"/>
              <a:t>Resistance</a:t>
            </a:r>
            <a:r>
              <a:rPr lang="cs-CZ" sz="2000" dirty="0"/>
              <a:t>: no </a:t>
            </a:r>
            <a:r>
              <a:rPr lang="cs-CZ" sz="2000" dirty="0" err="1"/>
              <a:t>resistance</a:t>
            </a:r>
            <a:endParaRPr lang="cs-CZ" sz="2000" dirty="0"/>
          </a:p>
        </p:txBody>
      </p:sp>
      <p:pic>
        <p:nvPicPr>
          <p:cNvPr id="14338" name="Picture 2" descr="C:\Users\Verca\Desktop\MMT fotky trup, krk\WP_20150926_028.jpg"/>
          <p:cNvPicPr>
            <a:picLocks noChangeAspect="1" noChangeArrowheads="1"/>
          </p:cNvPicPr>
          <p:nvPr/>
        </p:nvPicPr>
        <p:blipFill>
          <a:blip r:embed="rId2" cstate="print"/>
          <a:srcRect l="6357" t="3773" r="10995" b="7572"/>
          <a:stretch>
            <a:fillRect/>
          </a:stretch>
        </p:blipFill>
        <p:spPr bwMode="auto">
          <a:xfrm>
            <a:off x="2000232" y="1428736"/>
            <a:ext cx="5572164" cy="3357586"/>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Trunk </a:t>
            </a:r>
            <a:r>
              <a:rPr lang="cs-CZ" dirty="0" err="1"/>
              <a:t>flexion</a:t>
            </a:r>
            <a:br>
              <a:rPr lang="cs-CZ" dirty="0"/>
            </a:br>
            <a:r>
              <a:rPr lang="cs-CZ" dirty="0"/>
              <a:t>Grade 3</a:t>
            </a:r>
          </a:p>
        </p:txBody>
      </p:sp>
      <p:pic>
        <p:nvPicPr>
          <p:cNvPr id="15362" name="Picture 2" descr="C:\Users\Verca\Desktop\MMT fotky trup, krk\WP_20150926_029.jpg"/>
          <p:cNvPicPr>
            <a:picLocks noChangeAspect="1" noChangeArrowheads="1"/>
          </p:cNvPicPr>
          <p:nvPr/>
        </p:nvPicPr>
        <p:blipFill>
          <a:blip r:embed="rId2" cstate="print"/>
          <a:srcRect l="19072" t="13204" r="10995" b="9458"/>
          <a:stretch>
            <a:fillRect/>
          </a:stretch>
        </p:blipFill>
        <p:spPr bwMode="auto">
          <a:xfrm>
            <a:off x="2571736" y="1643050"/>
            <a:ext cx="4714908" cy="2928958"/>
          </a:xfrm>
          <a:prstGeom prst="rect">
            <a:avLst/>
          </a:prstGeom>
          <a:noFill/>
        </p:spPr>
      </p:pic>
      <p:sp>
        <p:nvSpPr>
          <p:cNvPr id="5" name="Zástupný symbol pro obsah 2"/>
          <p:cNvSpPr txBox="1">
            <a:spLocks/>
          </p:cNvSpPr>
          <p:nvPr/>
        </p:nvSpPr>
        <p:spPr>
          <a:xfrm>
            <a:off x="357158" y="4857760"/>
            <a:ext cx="8515352" cy="164307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18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supine</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lower</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limbs</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relaxed</a:t>
            </a:r>
            <a:r>
              <a:rPr kumimoji="0" lang="cs-CZ" sz="1800" b="0" i="0" u="none" strike="noStrike" kern="1200" cap="none" spc="0" normalizeH="0" baseline="0" noProof="0" dirty="0">
                <a:ln>
                  <a:noFill/>
                </a:ln>
                <a:solidFill>
                  <a:schemeClr val="tx1"/>
                </a:solidFill>
                <a:effectLst/>
                <a:uLnTx/>
                <a:uFillTx/>
                <a:latin typeface="+mn-lt"/>
                <a:ea typeface="+mn-ea"/>
                <a:cs typeface="+mn-cs"/>
              </a:rPr>
              <a:t> in </a:t>
            </a:r>
            <a:r>
              <a:rPr kumimoji="0" lang="cs-CZ" sz="1800" b="0" i="0" u="none" strike="noStrike" kern="1200" cap="none" spc="0" normalizeH="0" baseline="0" noProof="0" dirty="0" err="1">
                <a:ln>
                  <a:noFill/>
                </a:ln>
                <a:solidFill>
                  <a:schemeClr val="tx1"/>
                </a:solidFill>
                <a:effectLst/>
                <a:uLnTx/>
                <a:uFillTx/>
                <a:latin typeface="+mn-lt"/>
                <a:ea typeface="+mn-ea"/>
                <a:cs typeface="+mn-cs"/>
              </a:rPr>
              <a:t>knee</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semiflexion</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upper</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limbs</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bended</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and</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placed</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crossed</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at</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the</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chest</a:t>
            </a:r>
            <a:endParaRPr kumimoji="0" lang="cs-CZ" sz="1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1800" b="0" i="0" u="none" strike="noStrike" kern="1200" cap="none" spc="0" normalizeH="0" baseline="0" noProof="0" dirty="0" err="1">
                <a:ln>
                  <a:noFill/>
                </a:ln>
                <a:solidFill>
                  <a:schemeClr val="tx1"/>
                </a:solidFill>
                <a:effectLst/>
                <a:uLnTx/>
                <a:uFillTx/>
                <a:latin typeface="+mn-lt"/>
                <a:ea typeface="+mn-ea"/>
                <a:cs typeface="+mn-cs"/>
              </a:rPr>
              <a:t>Fixation</a:t>
            </a:r>
            <a:r>
              <a:rPr kumimoji="0" lang="cs-CZ" sz="1800" b="0" i="0" u="none" strike="noStrike" kern="1200" cap="none" spc="0" normalizeH="0" baseline="0" noProof="0" dirty="0">
                <a:ln>
                  <a:noFill/>
                </a:ln>
                <a:solidFill>
                  <a:schemeClr val="tx1"/>
                </a:solidFill>
                <a:effectLst/>
                <a:uLnTx/>
                <a:uFillTx/>
                <a:latin typeface="+mn-lt"/>
                <a:ea typeface="+mn-ea"/>
                <a:cs typeface="+mn-cs"/>
              </a:rPr>
              <a:t>: not </a:t>
            </a:r>
            <a:r>
              <a:rPr kumimoji="0" lang="cs-CZ" sz="1800" b="0" i="0" u="none" strike="noStrike" kern="1200" cap="none" spc="0" normalizeH="0" baseline="0" noProof="0" dirty="0" err="1">
                <a:ln>
                  <a:noFill/>
                </a:ln>
                <a:solidFill>
                  <a:schemeClr val="tx1"/>
                </a:solidFill>
                <a:effectLst/>
                <a:uLnTx/>
                <a:uFillTx/>
                <a:latin typeface="+mn-lt"/>
                <a:ea typeface="+mn-ea"/>
                <a:cs typeface="+mn-cs"/>
              </a:rPr>
              <a:t>necessary</a:t>
            </a:r>
            <a:endParaRPr kumimoji="0" lang="cs-CZ" sz="1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1800" b="0" i="0" u="none" strike="noStrike" kern="1200" cap="none" spc="0" normalizeH="0" baseline="0" noProof="0" dirty="0" err="1">
                <a:ln>
                  <a:noFill/>
                </a:ln>
                <a:solidFill>
                  <a:schemeClr val="tx1"/>
                </a:solidFill>
                <a:effectLst/>
                <a:uLnTx/>
                <a:uFillTx/>
                <a:latin typeface="+mn-lt"/>
                <a:ea typeface="+mn-ea"/>
                <a:cs typeface="+mn-cs"/>
              </a:rPr>
              <a:t>Movement</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fluent</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flexion</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of</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the</a:t>
            </a:r>
            <a:r>
              <a:rPr kumimoji="0" lang="cs-CZ" sz="1800" b="0" i="0" u="none" strike="noStrike" kern="1200" cap="none" spc="0" normalizeH="0" baseline="0" noProof="0" dirty="0">
                <a:ln>
                  <a:noFill/>
                </a:ln>
                <a:solidFill>
                  <a:schemeClr val="tx1"/>
                </a:solidFill>
                <a:effectLst/>
                <a:uLnTx/>
                <a:uFillTx/>
                <a:latin typeface="+mn-lt"/>
                <a:ea typeface="+mn-ea"/>
                <a:cs typeface="+mn-cs"/>
              </a:rPr>
              <a:t> trunk (</a:t>
            </a:r>
            <a:r>
              <a:rPr kumimoji="0" lang="cs-CZ" sz="1800" b="0" i="0" u="none" strike="noStrike" kern="1200" cap="none" spc="0" normalizeH="0" baseline="0" noProof="0" dirty="0" err="1">
                <a:ln>
                  <a:noFill/>
                </a:ln>
                <a:solidFill>
                  <a:schemeClr val="tx1"/>
                </a:solidFill>
                <a:effectLst/>
                <a:uLnTx/>
                <a:uFillTx/>
                <a:latin typeface="+mn-lt"/>
                <a:ea typeface="+mn-ea"/>
                <a:cs typeface="+mn-cs"/>
              </a:rPr>
              <a:t>bow</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without</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moving</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of</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the</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pelvis</a:t>
            </a:r>
            <a:r>
              <a:rPr kumimoji="0" lang="cs-CZ" sz="1800" b="0" i="0" u="none" strike="noStrike" kern="1200" cap="none" spc="0" normalizeH="0" baseline="0" noProof="0" dirty="0">
                <a:ln>
                  <a:noFill/>
                </a:ln>
                <a:solidFill>
                  <a:schemeClr val="tx1"/>
                </a:solidFill>
                <a:effectLst/>
                <a:uLnTx/>
                <a:uFillTx/>
                <a:latin typeface="+mn-lt"/>
                <a:ea typeface="+mn-ea"/>
                <a:cs typeface="+mn-cs"/>
              </a:rPr>
              <a:t> in such </a:t>
            </a:r>
            <a:r>
              <a:rPr kumimoji="0" lang="cs-CZ" sz="1800" b="0" i="0" u="none" strike="noStrike" kern="1200" cap="none" spc="0" normalizeH="0" baseline="0" noProof="0" dirty="0" err="1">
                <a:ln>
                  <a:noFill/>
                </a:ln>
                <a:solidFill>
                  <a:schemeClr val="tx1"/>
                </a:solidFill>
                <a:effectLst/>
                <a:uLnTx/>
                <a:uFillTx/>
                <a:latin typeface="+mn-lt"/>
                <a:ea typeface="+mn-ea"/>
                <a:cs typeface="+mn-cs"/>
              </a:rPr>
              <a:t>an</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extend</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that</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the</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mark</a:t>
            </a:r>
            <a:r>
              <a:rPr kumimoji="0" lang="cs-CZ" sz="1800" b="0" i="0" u="none" strike="noStrike" kern="1200" cap="none" spc="0" normalizeH="0" noProof="0" dirty="0">
                <a:ln>
                  <a:noFill/>
                </a:ln>
                <a:solidFill>
                  <a:schemeClr val="tx1"/>
                </a:solidFill>
                <a:effectLst/>
                <a:uLnTx/>
                <a:uFillTx/>
                <a:latin typeface="+mn-lt"/>
                <a:ea typeface="+mn-ea"/>
                <a:cs typeface="+mn-cs"/>
              </a:rPr>
              <a:t> </a:t>
            </a:r>
            <a:r>
              <a:rPr kumimoji="0" lang="cs-CZ" sz="1800" b="0" i="0" u="none" strike="noStrike" kern="1200" cap="none" spc="0" normalizeH="0" noProof="0" dirty="0" err="1">
                <a:ln>
                  <a:noFill/>
                </a:ln>
                <a:solidFill>
                  <a:schemeClr val="tx1"/>
                </a:solidFill>
                <a:effectLst/>
                <a:uLnTx/>
                <a:uFillTx/>
                <a:latin typeface="+mn-lt"/>
                <a:ea typeface="+mn-ea"/>
                <a:cs typeface="+mn-cs"/>
              </a:rPr>
              <a:t>can</a:t>
            </a:r>
            <a:r>
              <a:rPr kumimoji="0" lang="cs-CZ" sz="1800" b="0" i="0" u="none" strike="noStrike" kern="1200" cap="none" spc="0" normalizeH="0" noProof="0" dirty="0">
                <a:ln>
                  <a:noFill/>
                </a:ln>
                <a:solidFill>
                  <a:schemeClr val="tx1"/>
                </a:solidFill>
                <a:effectLst/>
                <a:uLnTx/>
                <a:uFillTx/>
                <a:latin typeface="+mn-lt"/>
                <a:ea typeface="+mn-ea"/>
                <a:cs typeface="+mn-cs"/>
              </a:rPr>
              <a:t> </a:t>
            </a:r>
            <a:r>
              <a:rPr kumimoji="0" lang="cs-CZ" sz="1800" b="0" i="0" u="none" strike="noStrike" kern="1200" cap="none" spc="0" normalizeH="0" noProof="0" dirty="0" err="1">
                <a:ln>
                  <a:noFill/>
                </a:ln>
                <a:solidFill>
                  <a:schemeClr val="tx1"/>
                </a:solidFill>
                <a:effectLst/>
                <a:uLnTx/>
                <a:uFillTx/>
                <a:latin typeface="+mn-lt"/>
                <a:ea typeface="+mn-ea"/>
                <a:cs typeface="+mn-cs"/>
              </a:rPr>
              <a:t>at</a:t>
            </a:r>
            <a:r>
              <a:rPr kumimoji="0" lang="cs-CZ" sz="1800" b="0" i="0" u="none" strike="noStrike" kern="1200" cap="none" spc="0" normalizeH="0" noProof="0" dirty="0">
                <a:ln>
                  <a:noFill/>
                </a:ln>
                <a:solidFill>
                  <a:schemeClr val="tx1"/>
                </a:solidFill>
                <a:effectLst/>
                <a:uLnTx/>
                <a:uFillTx/>
                <a:latin typeface="+mn-lt"/>
                <a:ea typeface="+mn-ea"/>
                <a:cs typeface="+mn-cs"/>
              </a:rPr>
              <a:t> </a:t>
            </a:r>
            <a:r>
              <a:rPr kumimoji="0" lang="cs-CZ" sz="1800" b="0" i="0" u="none" strike="noStrike" kern="1200" cap="none" spc="0" normalizeH="0" noProof="0" dirty="0" err="1">
                <a:ln>
                  <a:noFill/>
                </a:ln>
                <a:solidFill>
                  <a:schemeClr val="tx1"/>
                </a:solidFill>
                <a:effectLst/>
                <a:uLnTx/>
                <a:uFillTx/>
                <a:latin typeface="+mn-lt"/>
                <a:ea typeface="+mn-ea"/>
                <a:cs typeface="+mn-cs"/>
              </a:rPr>
              <a:t>least</a:t>
            </a:r>
            <a:r>
              <a:rPr kumimoji="0" lang="cs-CZ" sz="1800" b="0" i="0" u="none" strike="noStrike" kern="1200" cap="none" spc="0" normalizeH="0" noProof="0" dirty="0">
                <a:ln>
                  <a:noFill/>
                </a:ln>
                <a:solidFill>
                  <a:schemeClr val="tx1"/>
                </a:solidFill>
                <a:effectLst/>
                <a:uLnTx/>
                <a:uFillTx/>
                <a:latin typeface="+mn-lt"/>
                <a:ea typeface="+mn-ea"/>
                <a:cs typeface="+mn-cs"/>
              </a:rPr>
              <a:t> </a:t>
            </a:r>
            <a:r>
              <a:rPr kumimoji="0" lang="cs-CZ" sz="1800" b="0" i="0" u="none" strike="noStrike" kern="1200" cap="none" spc="0" normalizeH="0" noProof="0" dirty="0" err="1">
                <a:ln>
                  <a:noFill/>
                </a:ln>
                <a:solidFill>
                  <a:schemeClr val="tx1"/>
                </a:solidFill>
                <a:effectLst/>
                <a:uLnTx/>
                <a:uFillTx/>
                <a:latin typeface="+mn-lt"/>
                <a:ea typeface="+mn-ea"/>
                <a:cs typeface="+mn-cs"/>
              </a:rPr>
              <a:t>be</a:t>
            </a:r>
            <a:r>
              <a:rPr kumimoji="0" lang="cs-CZ" sz="1800" b="0" i="0" u="none" strike="noStrike" kern="1200" cap="none" spc="0" normalizeH="0" noProof="0" dirty="0">
                <a:ln>
                  <a:noFill/>
                </a:ln>
                <a:solidFill>
                  <a:schemeClr val="tx1"/>
                </a:solidFill>
                <a:effectLst/>
                <a:uLnTx/>
                <a:uFillTx/>
                <a:latin typeface="+mn-lt"/>
                <a:ea typeface="+mn-ea"/>
                <a:cs typeface="+mn-cs"/>
              </a:rPr>
              <a:t> </a:t>
            </a:r>
            <a:r>
              <a:rPr kumimoji="0" lang="cs-CZ" sz="1800" b="0" i="0" u="none" strike="noStrike" kern="1200" cap="none" spc="0" normalizeH="0" noProof="0" dirty="0" err="1">
                <a:ln>
                  <a:noFill/>
                </a:ln>
                <a:solidFill>
                  <a:schemeClr val="tx1"/>
                </a:solidFill>
                <a:effectLst/>
                <a:uLnTx/>
                <a:uFillTx/>
                <a:latin typeface="+mn-lt"/>
                <a:ea typeface="+mn-ea"/>
                <a:cs typeface="+mn-cs"/>
              </a:rPr>
              <a:t>seen</a:t>
            </a:r>
            <a:endParaRPr kumimoji="0" lang="cs-CZ" sz="1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2000" b="0" i="0" u="none" strike="noStrike" kern="1200" cap="none" spc="0" normalizeH="0" baseline="0" noProof="0" dirty="0" err="1">
                <a:ln>
                  <a:noFill/>
                </a:ln>
                <a:solidFill>
                  <a:schemeClr val="tx1"/>
                </a:solidFill>
                <a:effectLst/>
                <a:uLnTx/>
                <a:uFillTx/>
                <a:latin typeface="+mn-lt"/>
                <a:ea typeface="+mn-ea"/>
                <a:cs typeface="+mn-cs"/>
              </a:rPr>
              <a:t>Resistance</a:t>
            </a:r>
            <a:r>
              <a:rPr kumimoji="0" lang="cs-CZ" sz="2000" b="0" i="0" u="none" strike="noStrike" kern="1200" cap="none" spc="0" normalizeH="0" baseline="0" noProof="0" dirty="0">
                <a:ln>
                  <a:noFill/>
                </a:ln>
                <a:solidFill>
                  <a:schemeClr val="tx1"/>
                </a:solidFill>
                <a:effectLst/>
                <a:uLnTx/>
                <a:uFillTx/>
                <a:latin typeface="+mn-lt"/>
                <a:ea typeface="+mn-ea"/>
                <a:cs typeface="+mn-cs"/>
              </a:rPr>
              <a:t>: no </a:t>
            </a:r>
            <a:r>
              <a:rPr kumimoji="0" lang="cs-CZ" sz="2000" b="0" i="0" u="none" strike="noStrike" kern="1200" cap="none" spc="0" normalizeH="0" baseline="0" noProof="0" dirty="0" err="1">
                <a:ln>
                  <a:noFill/>
                </a:ln>
                <a:solidFill>
                  <a:schemeClr val="tx1"/>
                </a:solidFill>
                <a:effectLst/>
                <a:uLnTx/>
                <a:uFillTx/>
                <a:latin typeface="+mn-lt"/>
                <a:ea typeface="+mn-ea"/>
                <a:cs typeface="+mn-cs"/>
              </a:rPr>
              <a:t>resistance</a:t>
            </a:r>
            <a:endParaRPr kumimoji="0" lang="cs-CZ"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Trunk </a:t>
            </a:r>
            <a:r>
              <a:rPr lang="cs-CZ" dirty="0" err="1"/>
              <a:t>flexion</a:t>
            </a:r>
            <a:br>
              <a:rPr lang="cs-CZ" dirty="0"/>
            </a:br>
            <a:r>
              <a:rPr lang="cs-CZ" dirty="0"/>
              <a:t>Grade 2</a:t>
            </a:r>
          </a:p>
        </p:txBody>
      </p:sp>
      <p:pic>
        <p:nvPicPr>
          <p:cNvPr id="16386" name="Picture 2" descr="C:\Users\Verca\Desktop\MMT fotky trup, krk\WP_20150926_030.jpg"/>
          <p:cNvPicPr>
            <a:picLocks noChangeAspect="1" noChangeArrowheads="1"/>
          </p:cNvPicPr>
          <p:nvPr/>
        </p:nvPicPr>
        <p:blipFill>
          <a:blip r:embed="rId2" cstate="print"/>
          <a:srcRect l="19072" t="9432" r="10995" b="13230"/>
          <a:stretch>
            <a:fillRect/>
          </a:stretch>
        </p:blipFill>
        <p:spPr bwMode="auto">
          <a:xfrm>
            <a:off x="2285984" y="1714488"/>
            <a:ext cx="4714908" cy="2928958"/>
          </a:xfrm>
          <a:prstGeom prst="rect">
            <a:avLst/>
          </a:prstGeom>
          <a:noFill/>
        </p:spPr>
      </p:pic>
      <p:sp>
        <p:nvSpPr>
          <p:cNvPr id="5" name="Zástupný symbol pro obsah 2"/>
          <p:cNvSpPr txBox="1">
            <a:spLocks/>
          </p:cNvSpPr>
          <p:nvPr/>
        </p:nvSpPr>
        <p:spPr>
          <a:xfrm>
            <a:off x="285720" y="4857760"/>
            <a:ext cx="8515352" cy="164307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18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supine</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lower</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limbs</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relaxed</a:t>
            </a:r>
            <a:r>
              <a:rPr kumimoji="0" lang="cs-CZ" sz="1800" b="0" i="0" u="none" strike="noStrike" kern="1200" cap="none" spc="0" normalizeH="0" baseline="0" noProof="0" dirty="0">
                <a:ln>
                  <a:noFill/>
                </a:ln>
                <a:solidFill>
                  <a:schemeClr val="tx1"/>
                </a:solidFill>
                <a:effectLst/>
                <a:uLnTx/>
                <a:uFillTx/>
                <a:latin typeface="+mn-lt"/>
                <a:ea typeface="+mn-ea"/>
                <a:cs typeface="+mn-cs"/>
              </a:rPr>
              <a:t> in </a:t>
            </a:r>
            <a:r>
              <a:rPr kumimoji="0" lang="cs-CZ" sz="1800" b="0" i="0" u="none" strike="noStrike" kern="1200" cap="none" spc="0" normalizeH="0" baseline="0" noProof="0" dirty="0" err="1">
                <a:ln>
                  <a:noFill/>
                </a:ln>
                <a:solidFill>
                  <a:schemeClr val="tx1"/>
                </a:solidFill>
                <a:effectLst/>
                <a:uLnTx/>
                <a:uFillTx/>
                <a:latin typeface="+mn-lt"/>
                <a:ea typeface="+mn-ea"/>
                <a:cs typeface="+mn-cs"/>
              </a:rPr>
              <a:t>knee</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semiflexion</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upper</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limbs</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bended</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and</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placed</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crossed</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at</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the</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chest</a:t>
            </a:r>
            <a:endParaRPr kumimoji="0" lang="cs-CZ" sz="1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1800" b="0" i="0" u="none" strike="noStrike" kern="1200" cap="none" spc="0" normalizeH="0" baseline="0" noProof="0" dirty="0" err="1">
                <a:ln>
                  <a:noFill/>
                </a:ln>
                <a:solidFill>
                  <a:schemeClr val="tx1"/>
                </a:solidFill>
                <a:effectLst/>
                <a:uLnTx/>
                <a:uFillTx/>
                <a:latin typeface="+mn-lt"/>
                <a:ea typeface="+mn-ea"/>
                <a:cs typeface="+mn-cs"/>
              </a:rPr>
              <a:t>Fixation</a:t>
            </a:r>
            <a:r>
              <a:rPr kumimoji="0" lang="cs-CZ" sz="1800" b="0" i="0" u="none" strike="noStrike" kern="1200" cap="none" spc="0" normalizeH="0" baseline="0" noProof="0" dirty="0">
                <a:ln>
                  <a:noFill/>
                </a:ln>
                <a:solidFill>
                  <a:schemeClr val="tx1"/>
                </a:solidFill>
                <a:effectLst/>
                <a:uLnTx/>
                <a:uFillTx/>
                <a:latin typeface="+mn-lt"/>
                <a:ea typeface="+mn-ea"/>
                <a:cs typeface="+mn-cs"/>
              </a:rPr>
              <a:t>: not </a:t>
            </a:r>
            <a:r>
              <a:rPr kumimoji="0" lang="cs-CZ" sz="1800" b="0" i="0" u="none" strike="noStrike" kern="1200" cap="none" spc="0" normalizeH="0" baseline="0" noProof="0" dirty="0" err="1">
                <a:ln>
                  <a:noFill/>
                </a:ln>
                <a:solidFill>
                  <a:schemeClr val="tx1"/>
                </a:solidFill>
                <a:effectLst/>
                <a:uLnTx/>
                <a:uFillTx/>
                <a:latin typeface="+mn-lt"/>
                <a:ea typeface="+mn-ea"/>
                <a:cs typeface="+mn-cs"/>
              </a:rPr>
              <a:t>necessary</a:t>
            </a:r>
            <a:endParaRPr kumimoji="0" lang="cs-CZ" sz="1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1800" b="0" i="0" u="none" strike="noStrike" kern="1200" cap="none" spc="0" normalizeH="0" baseline="0" noProof="0" dirty="0" err="1">
                <a:ln>
                  <a:noFill/>
                </a:ln>
                <a:solidFill>
                  <a:schemeClr val="tx1"/>
                </a:solidFill>
                <a:effectLst/>
                <a:uLnTx/>
                <a:uFillTx/>
                <a:latin typeface="+mn-lt"/>
                <a:ea typeface="+mn-ea"/>
                <a:cs typeface="+mn-cs"/>
              </a:rPr>
              <a:t>Movement</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fluent</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flexion</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of</a:t>
            </a:r>
            <a:r>
              <a:rPr kumimoji="0" lang="cs-CZ" sz="1800" b="0" i="0" u="none" strike="noStrike" kern="1200" cap="none" spc="0" normalizeH="0" baseline="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err="1">
                <a:ln>
                  <a:noFill/>
                </a:ln>
                <a:solidFill>
                  <a:schemeClr val="tx1"/>
                </a:solidFill>
                <a:effectLst/>
                <a:uLnTx/>
                <a:uFillTx/>
                <a:latin typeface="+mn-lt"/>
                <a:ea typeface="+mn-ea"/>
                <a:cs typeface="+mn-cs"/>
              </a:rPr>
              <a:t>the</a:t>
            </a:r>
            <a:r>
              <a:rPr kumimoji="0" lang="cs-CZ" sz="1800" b="0" i="0" u="none" strike="noStrike" kern="1200" cap="none" spc="0" normalizeH="0" noProof="0" dirty="0">
                <a:ln>
                  <a:noFill/>
                </a:ln>
                <a:solidFill>
                  <a:schemeClr val="tx1"/>
                </a:solidFill>
                <a:effectLst/>
                <a:uLnTx/>
                <a:uFillTx/>
                <a:latin typeface="+mn-lt"/>
                <a:ea typeface="+mn-ea"/>
                <a:cs typeface="+mn-cs"/>
              </a:rPr>
              <a:t> </a:t>
            </a:r>
            <a:r>
              <a:rPr kumimoji="0" lang="cs-CZ" sz="1800" b="0" i="0" u="none" strike="noStrike" kern="1200" cap="none" spc="0" normalizeH="0" noProof="0" dirty="0" err="1">
                <a:ln>
                  <a:noFill/>
                </a:ln>
                <a:solidFill>
                  <a:schemeClr val="tx1"/>
                </a:solidFill>
                <a:effectLst/>
                <a:uLnTx/>
                <a:uFillTx/>
                <a:latin typeface="+mn-lt"/>
                <a:ea typeface="+mn-ea"/>
                <a:cs typeface="+mn-cs"/>
              </a:rPr>
              <a:t>neck</a:t>
            </a:r>
            <a:r>
              <a:rPr kumimoji="0" lang="cs-CZ" sz="1800" b="0" i="0" u="none" strike="noStrike" kern="1200" cap="none" spc="0" normalizeH="0" noProof="0" dirty="0">
                <a:ln>
                  <a:noFill/>
                </a:ln>
                <a:solidFill>
                  <a:schemeClr val="tx1"/>
                </a:solidFill>
                <a:effectLst/>
                <a:uLnTx/>
                <a:uFillTx/>
                <a:latin typeface="+mn-lt"/>
                <a:ea typeface="+mn-ea"/>
                <a:cs typeface="+mn-cs"/>
              </a:rPr>
              <a:t> </a:t>
            </a:r>
            <a:r>
              <a:rPr kumimoji="0" lang="cs-CZ" sz="1800" b="0" i="0" u="none" strike="noStrike" kern="1200" cap="none" spc="0" normalizeH="0" baseline="0" noProof="0" dirty="0">
                <a:ln>
                  <a:noFill/>
                </a:ln>
                <a:solidFill>
                  <a:schemeClr val="tx1"/>
                </a:solidFill>
                <a:effectLst/>
                <a:uLnTx/>
                <a:uFillTx/>
                <a:latin typeface="+mn-lt"/>
                <a:ea typeface="+mn-ea"/>
                <a:cs typeface="+mn-cs"/>
              </a:rPr>
              <a:t>(</a:t>
            </a:r>
            <a:r>
              <a:rPr kumimoji="0" lang="cs-CZ" sz="1800" b="0" i="0" u="none" strike="noStrike" kern="1200" cap="none" spc="0" normalizeH="0" baseline="0" noProof="0" dirty="0" err="1">
                <a:ln>
                  <a:noFill/>
                </a:ln>
                <a:solidFill>
                  <a:schemeClr val="tx1"/>
                </a:solidFill>
                <a:effectLst/>
                <a:uLnTx/>
                <a:uFillTx/>
                <a:latin typeface="+mn-lt"/>
                <a:ea typeface="+mn-ea"/>
                <a:cs typeface="+mn-cs"/>
              </a:rPr>
              <a:t>bow</a:t>
            </a:r>
            <a:r>
              <a:rPr kumimoji="0" lang="cs-CZ" sz="1800" b="0" i="0" u="none" strike="noStrike" kern="1200" cap="none" spc="0" normalizeH="0" baseline="0" noProof="0" dirty="0">
                <a:ln>
                  <a:noFill/>
                </a:ln>
                <a:solidFill>
                  <a:schemeClr val="tx1"/>
                </a:solidFill>
                <a:effectLst/>
                <a:uLnTx/>
                <a:uFillTx/>
                <a:latin typeface="+mn-lt"/>
                <a:ea typeface="+mn-ea"/>
                <a:cs typeface="+mn-cs"/>
              </a:rPr>
              <a:t>)</a:t>
            </a:r>
            <a:r>
              <a:rPr kumimoji="0" lang="cs-CZ" sz="1800" b="0" i="0" u="none" strike="noStrike" kern="1200" cap="none" spc="0" normalizeH="0" noProof="0" dirty="0">
                <a:ln>
                  <a:noFill/>
                </a:ln>
                <a:solidFill>
                  <a:schemeClr val="tx1"/>
                </a:solidFill>
                <a:effectLst/>
                <a:uLnTx/>
                <a:uFillTx/>
                <a:latin typeface="+mn-lt"/>
                <a:ea typeface="+mn-ea"/>
                <a:cs typeface="+mn-cs"/>
              </a:rPr>
              <a:t> in </a:t>
            </a:r>
            <a:r>
              <a:rPr kumimoji="0" lang="cs-CZ" sz="1800" b="0" i="0" u="none" strike="noStrike" kern="1200" cap="none" spc="0" normalizeH="0" noProof="0" dirty="0" err="1">
                <a:ln>
                  <a:noFill/>
                </a:ln>
                <a:solidFill>
                  <a:schemeClr val="tx1"/>
                </a:solidFill>
                <a:effectLst/>
                <a:uLnTx/>
                <a:uFillTx/>
                <a:latin typeface="+mn-lt"/>
                <a:ea typeface="+mn-ea"/>
                <a:cs typeface="+mn-cs"/>
              </a:rPr>
              <a:t>full</a:t>
            </a:r>
            <a:r>
              <a:rPr kumimoji="0" lang="cs-CZ" sz="1800" b="0" i="0" u="none" strike="noStrike" kern="1200" cap="none" spc="0" normalizeH="0" noProof="0" dirty="0">
                <a:ln>
                  <a:noFill/>
                </a:ln>
                <a:solidFill>
                  <a:schemeClr val="tx1"/>
                </a:solidFill>
                <a:effectLst/>
                <a:uLnTx/>
                <a:uFillTx/>
                <a:latin typeface="+mn-lt"/>
                <a:ea typeface="+mn-ea"/>
                <a:cs typeface="+mn-cs"/>
              </a:rPr>
              <a:t> </a:t>
            </a:r>
            <a:r>
              <a:rPr kumimoji="0" lang="cs-CZ" sz="1800" b="0" i="0" u="none" strike="noStrike" kern="1200" cap="none" spc="0" normalizeH="0" noProof="0" dirty="0" err="1">
                <a:ln>
                  <a:noFill/>
                </a:ln>
                <a:solidFill>
                  <a:schemeClr val="tx1"/>
                </a:solidFill>
                <a:effectLst/>
                <a:uLnTx/>
                <a:uFillTx/>
                <a:latin typeface="+mn-lt"/>
                <a:ea typeface="+mn-ea"/>
                <a:cs typeface="+mn-cs"/>
              </a:rPr>
              <a:t>range</a:t>
            </a:r>
            <a:r>
              <a:rPr kumimoji="0" lang="cs-CZ" sz="1800" b="0" i="0" u="none" strike="noStrike" kern="1200" cap="none" spc="0" normalizeH="0" noProof="0" dirty="0">
                <a:ln>
                  <a:noFill/>
                </a:ln>
                <a:solidFill>
                  <a:schemeClr val="tx1"/>
                </a:solidFill>
                <a:effectLst/>
                <a:uLnTx/>
                <a:uFillTx/>
                <a:latin typeface="+mn-lt"/>
                <a:ea typeface="+mn-ea"/>
                <a:cs typeface="+mn-cs"/>
              </a:rPr>
              <a:t> </a:t>
            </a:r>
            <a:r>
              <a:rPr kumimoji="0" lang="cs-CZ" sz="1800" b="0" i="0" u="none" strike="noStrike" kern="1200" cap="none" spc="0" normalizeH="0" noProof="0" dirty="0" err="1">
                <a:ln>
                  <a:noFill/>
                </a:ln>
                <a:solidFill>
                  <a:schemeClr val="tx1"/>
                </a:solidFill>
                <a:effectLst/>
                <a:uLnTx/>
                <a:uFillTx/>
                <a:latin typeface="+mn-lt"/>
                <a:ea typeface="+mn-ea"/>
                <a:cs typeface="+mn-cs"/>
              </a:rPr>
              <a:t>of</a:t>
            </a:r>
            <a:r>
              <a:rPr kumimoji="0" lang="cs-CZ" sz="1800" b="0" i="0" u="none" strike="noStrike" kern="1200" cap="none" spc="0" normalizeH="0" noProof="0" dirty="0">
                <a:ln>
                  <a:noFill/>
                </a:ln>
                <a:solidFill>
                  <a:schemeClr val="tx1"/>
                </a:solidFill>
                <a:effectLst/>
                <a:uLnTx/>
                <a:uFillTx/>
                <a:latin typeface="+mn-lt"/>
                <a:ea typeface="+mn-ea"/>
                <a:cs typeface="+mn-cs"/>
              </a:rPr>
              <a:t> </a:t>
            </a:r>
            <a:r>
              <a:rPr kumimoji="0" lang="cs-CZ" sz="1800" b="0" i="0" u="none" strike="noStrike" kern="1200" cap="none" spc="0" normalizeH="0" noProof="0" dirty="0" err="1">
                <a:ln>
                  <a:noFill/>
                </a:ln>
                <a:solidFill>
                  <a:schemeClr val="tx1"/>
                </a:solidFill>
                <a:effectLst/>
                <a:uLnTx/>
                <a:uFillTx/>
                <a:latin typeface="+mn-lt"/>
                <a:ea typeface="+mn-ea"/>
                <a:cs typeface="+mn-cs"/>
              </a:rPr>
              <a:t>motion</a:t>
            </a:r>
            <a:r>
              <a:rPr kumimoji="0" lang="cs-CZ" sz="1800" b="0" i="0" u="none" strike="noStrike" kern="1200" cap="none" spc="0" normalizeH="0" noProof="0" dirty="0">
                <a:ln>
                  <a:noFill/>
                </a:ln>
                <a:solidFill>
                  <a:schemeClr val="tx1"/>
                </a:solidFill>
                <a:effectLst/>
                <a:uLnTx/>
                <a:uFillTx/>
                <a:latin typeface="+mn-lt"/>
                <a:ea typeface="+mn-ea"/>
                <a:cs typeface="+mn-cs"/>
              </a:rPr>
              <a:t>, </a:t>
            </a:r>
            <a:r>
              <a:rPr kumimoji="0" lang="cs-CZ" sz="1800" b="0" i="0" u="none" strike="noStrike" kern="1200" cap="none" spc="0" normalizeH="0" noProof="0" dirty="0" err="1">
                <a:ln>
                  <a:noFill/>
                </a:ln>
                <a:solidFill>
                  <a:schemeClr val="tx1"/>
                </a:solidFill>
                <a:effectLst/>
                <a:uLnTx/>
                <a:uFillTx/>
                <a:latin typeface="+mn-lt"/>
                <a:ea typeface="+mn-ea"/>
                <a:cs typeface="+mn-cs"/>
              </a:rPr>
              <a:t>elevation</a:t>
            </a:r>
            <a:r>
              <a:rPr kumimoji="0" lang="cs-CZ" sz="1800" b="0" i="0" u="none" strike="noStrike" kern="1200" cap="none" spc="0" normalizeH="0" noProof="0" dirty="0">
                <a:ln>
                  <a:noFill/>
                </a:ln>
                <a:solidFill>
                  <a:schemeClr val="tx1"/>
                </a:solidFill>
                <a:effectLst/>
                <a:uLnTx/>
                <a:uFillTx/>
                <a:latin typeface="+mn-lt"/>
                <a:ea typeface="+mn-ea"/>
                <a:cs typeface="+mn-cs"/>
              </a:rPr>
              <a:t> </a:t>
            </a:r>
            <a:r>
              <a:rPr kumimoji="0" lang="cs-CZ" sz="1800" b="0" i="0" u="none" strike="noStrike" kern="1200" cap="none" spc="0" normalizeH="0" noProof="0" dirty="0" err="1">
                <a:ln>
                  <a:noFill/>
                </a:ln>
                <a:solidFill>
                  <a:schemeClr val="tx1"/>
                </a:solidFill>
                <a:effectLst/>
                <a:uLnTx/>
                <a:uFillTx/>
                <a:latin typeface="+mn-lt"/>
                <a:ea typeface="+mn-ea"/>
                <a:cs typeface="+mn-cs"/>
              </a:rPr>
              <a:t>of</a:t>
            </a:r>
            <a:r>
              <a:rPr kumimoji="0" lang="cs-CZ" sz="1800" b="0" i="0" u="none" strike="noStrike" kern="1200" cap="none" spc="0" normalizeH="0" noProof="0" dirty="0">
                <a:ln>
                  <a:noFill/>
                </a:ln>
                <a:solidFill>
                  <a:schemeClr val="tx1"/>
                </a:solidFill>
                <a:effectLst/>
                <a:uLnTx/>
                <a:uFillTx/>
                <a:latin typeface="+mn-lt"/>
                <a:ea typeface="+mn-ea"/>
                <a:cs typeface="+mn-cs"/>
              </a:rPr>
              <a:t> </a:t>
            </a:r>
            <a:r>
              <a:rPr kumimoji="0" lang="cs-CZ" sz="1800" b="0" i="0" u="none" strike="noStrike" kern="1200" cap="none" spc="0" normalizeH="0" noProof="0" dirty="0" err="1">
                <a:ln>
                  <a:noFill/>
                </a:ln>
                <a:solidFill>
                  <a:schemeClr val="tx1"/>
                </a:solidFill>
                <a:effectLst/>
                <a:uLnTx/>
                <a:uFillTx/>
                <a:latin typeface="+mn-lt"/>
                <a:ea typeface="+mn-ea"/>
                <a:cs typeface="+mn-cs"/>
              </a:rPr>
              <a:t>the</a:t>
            </a:r>
            <a:r>
              <a:rPr kumimoji="0" lang="cs-CZ" sz="1800" b="0" i="0" u="none" strike="noStrike" kern="1200" cap="none" spc="0" normalizeH="0" noProof="0" dirty="0">
                <a:ln>
                  <a:noFill/>
                </a:ln>
                <a:solidFill>
                  <a:schemeClr val="tx1"/>
                </a:solidFill>
                <a:effectLst/>
                <a:uLnTx/>
                <a:uFillTx/>
                <a:latin typeface="+mn-lt"/>
                <a:ea typeface="+mn-ea"/>
                <a:cs typeface="+mn-cs"/>
              </a:rPr>
              <a:t> </a:t>
            </a:r>
            <a:r>
              <a:rPr kumimoji="0" lang="cs-CZ" sz="1800" b="0" i="0" u="none" strike="noStrike" kern="1200" cap="none" spc="0" normalizeH="0" noProof="0" dirty="0" err="1">
                <a:ln>
                  <a:noFill/>
                </a:ln>
                <a:solidFill>
                  <a:schemeClr val="tx1"/>
                </a:solidFill>
                <a:effectLst/>
                <a:uLnTx/>
                <a:uFillTx/>
                <a:latin typeface="+mn-lt"/>
                <a:ea typeface="+mn-ea"/>
                <a:cs typeface="+mn-cs"/>
              </a:rPr>
              <a:t>upper</a:t>
            </a:r>
            <a:r>
              <a:rPr kumimoji="0" lang="cs-CZ" sz="1800" b="0" i="0" u="none" strike="noStrike" kern="1200" cap="none" spc="0" normalizeH="0" noProof="0" dirty="0">
                <a:ln>
                  <a:noFill/>
                </a:ln>
                <a:solidFill>
                  <a:schemeClr val="tx1"/>
                </a:solidFill>
                <a:effectLst/>
                <a:uLnTx/>
                <a:uFillTx/>
                <a:latin typeface="+mn-lt"/>
                <a:ea typeface="+mn-ea"/>
                <a:cs typeface="+mn-cs"/>
              </a:rPr>
              <a:t> part </a:t>
            </a:r>
            <a:r>
              <a:rPr kumimoji="0" lang="cs-CZ" sz="1800" b="0" i="0" u="none" strike="noStrike" kern="1200" cap="none" spc="0" normalizeH="0" noProof="0" dirty="0" err="1">
                <a:ln>
                  <a:noFill/>
                </a:ln>
                <a:solidFill>
                  <a:schemeClr val="tx1"/>
                </a:solidFill>
                <a:effectLst/>
                <a:uLnTx/>
                <a:uFillTx/>
                <a:latin typeface="+mn-lt"/>
                <a:ea typeface="+mn-ea"/>
                <a:cs typeface="+mn-cs"/>
              </a:rPr>
              <a:t>of</a:t>
            </a:r>
            <a:r>
              <a:rPr kumimoji="0" lang="cs-CZ" sz="1800" b="0" i="0" u="none" strike="noStrike" kern="1200" cap="none" spc="0" normalizeH="0" noProof="0" dirty="0">
                <a:ln>
                  <a:noFill/>
                </a:ln>
                <a:solidFill>
                  <a:schemeClr val="tx1"/>
                </a:solidFill>
                <a:effectLst/>
                <a:uLnTx/>
                <a:uFillTx/>
                <a:latin typeface="+mn-lt"/>
                <a:ea typeface="+mn-ea"/>
                <a:cs typeface="+mn-cs"/>
              </a:rPr>
              <a:t> </a:t>
            </a:r>
            <a:r>
              <a:rPr kumimoji="0" lang="cs-CZ" sz="1800" b="0" i="0" u="none" strike="noStrike" kern="1200" cap="none" spc="0" normalizeH="0" noProof="0" dirty="0" err="1">
                <a:ln>
                  <a:noFill/>
                </a:ln>
                <a:solidFill>
                  <a:schemeClr val="tx1"/>
                </a:solidFill>
                <a:effectLst/>
                <a:uLnTx/>
                <a:uFillTx/>
                <a:latin typeface="+mn-lt"/>
                <a:ea typeface="+mn-ea"/>
                <a:cs typeface="+mn-cs"/>
              </a:rPr>
              <a:t>scapulas</a:t>
            </a:r>
            <a:r>
              <a:rPr lang="cs-CZ" dirty="0"/>
              <a:t> (</a:t>
            </a:r>
            <a:r>
              <a:rPr lang="cs-CZ" dirty="0" err="1"/>
              <a:t>the</a:t>
            </a:r>
            <a:r>
              <a:rPr lang="cs-CZ" dirty="0"/>
              <a:t> </a:t>
            </a:r>
            <a:r>
              <a:rPr lang="cs-CZ" dirty="0" err="1"/>
              <a:t>chest</a:t>
            </a:r>
            <a:r>
              <a:rPr lang="cs-CZ" dirty="0"/>
              <a:t> </a:t>
            </a:r>
            <a:r>
              <a:rPr lang="cs-CZ" dirty="0" err="1"/>
              <a:t>depression</a:t>
            </a:r>
            <a:r>
              <a:rPr lang="cs-CZ" dirty="0"/>
              <a:t>, </a:t>
            </a:r>
            <a:r>
              <a:rPr lang="cs-CZ" dirty="0" err="1"/>
              <a:t>lumbar</a:t>
            </a:r>
            <a:r>
              <a:rPr lang="cs-CZ" dirty="0"/>
              <a:t> </a:t>
            </a:r>
            <a:r>
              <a:rPr lang="cs-CZ" dirty="0" err="1"/>
              <a:t>applanation</a:t>
            </a:r>
            <a:r>
              <a:rPr lang="cs-CZ" dirty="0"/>
              <a:t>)</a:t>
            </a:r>
            <a:endParaRPr kumimoji="0" lang="cs-CZ" sz="1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2000" b="0" i="0" u="none" strike="noStrike" kern="1200" cap="none" spc="0" normalizeH="0" baseline="0" noProof="0" dirty="0" err="1">
                <a:ln>
                  <a:noFill/>
                </a:ln>
                <a:solidFill>
                  <a:schemeClr val="tx1"/>
                </a:solidFill>
                <a:effectLst/>
                <a:uLnTx/>
                <a:uFillTx/>
                <a:latin typeface="+mn-lt"/>
                <a:ea typeface="+mn-ea"/>
                <a:cs typeface="+mn-cs"/>
              </a:rPr>
              <a:t>Resistance</a:t>
            </a:r>
            <a:r>
              <a:rPr kumimoji="0" lang="cs-CZ" sz="2000" b="0" i="0" u="none" strike="noStrike" kern="1200" cap="none" spc="0" normalizeH="0" baseline="0" noProof="0" dirty="0">
                <a:ln>
                  <a:noFill/>
                </a:ln>
                <a:solidFill>
                  <a:schemeClr val="tx1"/>
                </a:solidFill>
                <a:effectLst/>
                <a:uLnTx/>
                <a:uFillTx/>
                <a:latin typeface="+mn-lt"/>
                <a:ea typeface="+mn-ea"/>
                <a:cs typeface="+mn-cs"/>
              </a:rPr>
              <a:t>: no </a:t>
            </a:r>
            <a:r>
              <a:rPr kumimoji="0" lang="cs-CZ" sz="2000" b="0" i="0" u="none" strike="noStrike" kern="1200" cap="none" spc="0" normalizeH="0" baseline="0" noProof="0" dirty="0" err="1">
                <a:ln>
                  <a:noFill/>
                </a:ln>
                <a:solidFill>
                  <a:schemeClr val="tx1"/>
                </a:solidFill>
                <a:effectLst/>
                <a:uLnTx/>
                <a:uFillTx/>
                <a:latin typeface="+mn-lt"/>
                <a:ea typeface="+mn-ea"/>
                <a:cs typeface="+mn-cs"/>
              </a:rPr>
              <a:t>resistance</a:t>
            </a:r>
            <a:endParaRPr kumimoji="0" lang="cs-CZ"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Trunk </a:t>
            </a:r>
            <a:r>
              <a:rPr lang="cs-CZ" dirty="0" err="1"/>
              <a:t>flexion</a:t>
            </a:r>
            <a:br>
              <a:rPr lang="cs-CZ" dirty="0"/>
            </a:br>
            <a:r>
              <a:rPr lang="cs-CZ" dirty="0"/>
              <a:t>Grade 1,0</a:t>
            </a:r>
          </a:p>
        </p:txBody>
      </p:sp>
      <p:sp>
        <p:nvSpPr>
          <p:cNvPr id="4" name="Zástupný symbol pro obsah 2"/>
          <p:cNvSpPr>
            <a:spLocks noGrp="1"/>
          </p:cNvSpPr>
          <p:nvPr>
            <p:ph idx="1"/>
          </p:nvPr>
        </p:nvSpPr>
        <p:spPr>
          <a:xfrm>
            <a:off x="571472" y="5214950"/>
            <a:ext cx="8229600" cy="1168401"/>
          </a:xfrm>
        </p:spPr>
        <p:txBody>
          <a:bodyPr>
            <a:normAutofit fontScale="62500" lnSpcReduction="20000"/>
          </a:bodyPr>
          <a:lstStyle/>
          <a:p>
            <a:r>
              <a:rPr lang="cs-CZ" dirty="0" err="1"/>
              <a:t>Position</a:t>
            </a:r>
            <a:r>
              <a:rPr lang="cs-CZ" dirty="0"/>
              <a:t>: </a:t>
            </a:r>
            <a:r>
              <a:rPr lang="cs-CZ" dirty="0" err="1"/>
              <a:t>supine</a:t>
            </a:r>
            <a:r>
              <a:rPr lang="cs-CZ" dirty="0"/>
              <a:t> </a:t>
            </a:r>
            <a:r>
              <a:rPr lang="cs-CZ" dirty="0" err="1"/>
              <a:t>position</a:t>
            </a:r>
            <a:r>
              <a:rPr lang="cs-CZ" dirty="0"/>
              <a:t>, </a:t>
            </a:r>
            <a:r>
              <a:rPr lang="cs-CZ" dirty="0" err="1"/>
              <a:t>lower</a:t>
            </a:r>
            <a:r>
              <a:rPr lang="cs-CZ" dirty="0"/>
              <a:t> </a:t>
            </a:r>
            <a:r>
              <a:rPr lang="cs-CZ" dirty="0" err="1"/>
              <a:t>limbs</a:t>
            </a:r>
            <a:r>
              <a:rPr lang="cs-CZ" dirty="0"/>
              <a:t> </a:t>
            </a:r>
            <a:r>
              <a:rPr lang="cs-CZ" dirty="0" err="1"/>
              <a:t>relaxed</a:t>
            </a:r>
            <a:r>
              <a:rPr lang="cs-CZ" dirty="0"/>
              <a:t> in </a:t>
            </a:r>
            <a:r>
              <a:rPr lang="cs-CZ" dirty="0" err="1"/>
              <a:t>knee</a:t>
            </a:r>
            <a:r>
              <a:rPr lang="cs-CZ" dirty="0"/>
              <a:t> </a:t>
            </a:r>
            <a:r>
              <a:rPr lang="cs-CZ" dirty="0" err="1"/>
              <a:t>semiflexion</a:t>
            </a:r>
            <a:r>
              <a:rPr lang="cs-CZ" dirty="0"/>
              <a:t> </a:t>
            </a:r>
            <a:r>
              <a:rPr lang="cs-CZ" dirty="0" err="1"/>
              <a:t>position</a:t>
            </a:r>
            <a:r>
              <a:rPr lang="cs-CZ" dirty="0"/>
              <a:t>, </a:t>
            </a:r>
            <a:r>
              <a:rPr lang="cs-CZ" dirty="0" err="1"/>
              <a:t>upper</a:t>
            </a:r>
            <a:r>
              <a:rPr lang="cs-CZ" dirty="0"/>
              <a:t> </a:t>
            </a:r>
            <a:r>
              <a:rPr lang="cs-CZ" dirty="0" err="1"/>
              <a:t>limbs</a:t>
            </a:r>
            <a:r>
              <a:rPr lang="cs-CZ" dirty="0"/>
              <a:t> </a:t>
            </a:r>
            <a:r>
              <a:rPr lang="cs-CZ" dirty="0" err="1"/>
              <a:t>extended</a:t>
            </a:r>
            <a:r>
              <a:rPr lang="cs-CZ" dirty="0"/>
              <a:t>, </a:t>
            </a:r>
            <a:r>
              <a:rPr lang="cs-CZ" dirty="0" err="1"/>
              <a:t>lying</a:t>
            </a:r>
            <a:r>
              <a:rPr lang="cs-CZ" dirty="0"/>
              <a:t> </a:t>
            </a:r>
            <a:r>
              <a:rPr lang="cs-CZ" dirty="0" err="1"/>
              <a:t>relaxed</a:t>
            </a:r>
            <a:r>
              <a:rPr lang="cs-CZ" dirty="0"/>
              <a:t> </a:t>
            </a:r>
            <a:r>
              <a:rPr lang="cs-CZ" dirty="0" err="1"/>
              <a:t>along</a:t>
            </a:r>
            <a:r>
              <a:rPr lang="cs-CZ" dirty="0"/>
              <a:t> </a:t>
            </a:r>
            <a:r>
              <a:rPr lang="cs-CZ" dirty="0" err="1"/>
              <a:t>the</a:t>
            </a:r>
            <a:r>
              <a:rPr lang="cs-CZ" dirty="0"/>
              <a:t> body </a:t>
            </a:r>
            <a:r>
              <a:rPr lang="cs-CZ" dirty="0" err="1"/>
              <a:t>side</a:t>
            </a:r>
            <a:endParaRPr lang="cs-CZ" dirty="0"/>
          </a:p>
          <a:p>
            <a:r>
              <a:rPr lang="cs-CZ" dirty="0" err="1"/>
              <a:t>Attempt</a:t>
            </a:r>
            <a:r>
              <a:rPr lang="cs-CZ" dirty="0"/>
              <a:t> to </a:t>
            </a:r>
            <a:r>
              <a:rPr lang="cs-CZ" dirty="0" err="1"/>
              <a:t>move</a:t>
            </a:r>
            <a:r>
              <a:rPr lang="cs-CZ" dirty="0"/>
              <a:t>: </a:t>
            </a:r>
            <a:r>
              <a:rPr lang="cs-CZ" dirty="0" err="1"/>
              <a:t>patient</a:t>
            </a:r>
            <a:r>
              <a:rPr lang="cs-CZ" dirty="0"/>
              <a:t> </a:t>
            </a:r>
            <a:r>
              <a:rPr lang="cs-CZ" dirty="0" err="1"/>
              <a:t>tries</a:t>
            </a:r>
            <a:r>
              <a:rPr lang="cs-CZ" dirty="0"/>
              <a:t> to </a:t>
            </a:r>
            <a:r>
              <a:rPr lang="cs-CZ" dirty="0" err="1"/>
              <a:t>cought</a:t>
            </a:r>
            <a:r>
              <a:rPr lang="cs-CZ" dirty="0"/>
              <a:t> </a:t>
            </a:r>
            <a:r>
              <a:rPr lang="cs-CZ" dirty="0" err="1"/>
              <a:t>or</a:t>
            </a:r>
            <a:r>
              <a:rPr lang="cs-CZ" dirty="0"/>
              <a:t> </a:t>
            </a:r>
            <a:r>
              <a:rPr lang="cs-CZ" dirty="0" err="1"/>
              <a:t>deeply</a:t>
            </a:r>
            <a:r>
              <a:rPr lang="cs-CZ" dirty="0"/>
              <a:t> </a:t>
            </a:r>
            <a:r>
              <a:rPr lang="cs-CZ" dirty="0" err="1"/>
              <a:t>breath</a:t>
            </a:r>
            <a:r>
              <a:rPr lang="cs-CZ" dirty="0"/>
              <a:t> </a:t>
            </a:r>
            <a:r>
              <a:rPr lang="cs-CZ" dirty="0" err="1"/>
              <a:t>out</a:t>
            </a:r>
            <a:r>
              <a:rPr lang="cs-CZ" dirty="0"/>
              <a:t>, PT </a:t>
            </a:r>
            <a:r>
              <a:rPr lang="cs-CZ" dirty="0" err="1"/>
              <a:t>palpates</a:t>
            </a:r>
            <a:r>
              <a:rPr lang="cs-CZ" dirty="0"/>
              <a:t> </a:t>
            </a:r>
            <a:r>
              <a:rPr lang="cs-CZ" dirty="0" err="1"/>
              <a:t>the</a:t>
            </a:r>
            <a:r>
              <a:rPr lang="cs-CZ" dirty="0"/>
              <a:t> </a:t>
            </a:r>
            <a:r>
              <a:rPr lang="cs-CZ" dirty="0" err="1"/>
              <a:t>trace</a:t>
            </a:r>
            <a:r>
              <a:rPr lang="cs-CZ" dirty="0"/>
              <a:t> </a:t>
            </a:r>
            <a:r>
              <a:rPr lang="cs-CZ" dirty="0" err="1"/>
              <a:t>of</a:t>
            </a:r>
            <a:r>
              <a:rPr lang="cs-CZ" dirty="0"/>
              <a:t> </a:t>
            </a:r>
            <a:r>
              <a:rPr lang="cs-CZ" dirty="0" err="1"/>
              <a:t>abdominal</a:t>
            </a:r>
            <a:r>
              <a:rPr lang="cs-CZ" dirty="0"/>
              <a:t> </a:t>
            </a:r>
            <a:r>
              <a:rPr lang="cs-CZ" dirty="0" err="1"/>
              <a:t>muscles</a:t>
            </a:r>
            <a:r>
              <a:rPr lang="cs-CZ" dirty="0"/>
              <a:t> </a:t>
            </a:r>
            <a:r>
              <a:rPr lang="cs-CZ" dirty="0" err="1"/>
              <a:t>contraction</a:t>
            </a:r>
            <a:endParaRPr lang="cs-CZ" dirty="0"/>
          </a:p>
        </p:txBody>
      </p:sp>
      <p:pic>
        <p:nvPicPr>
          <p:cNvPr id="17410" name="Picture 2" descr="C:\Users\Verca\Desktop\MMT fotky trup, krk\WP_20150926_031.jpg"/>
          <p:cNvPicPr>
            <a:picLocks noChangeAspect="1" noChangeArrowheads="1"/>
          </p:cNvPicPr>
          <p:nvPr/>
        </p:nvPicPr>
        <p:blipFill>
          <a:blip r:embed="rId2" cstate="print"/>
          <a:srcRect l="10596" t="3773" r="6756" b="3799"/>
          <a:stretch>
            <a:fillRect/>
          </a:stretch>
        </p:blipFill>
        <p:spPr bwMode="auto">
          <a:xfrm>
            <a:off x="1928794" y="1571612"/>
            <a:ext cx="5572164" cy="3500462"/>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Trunk </a:t>
            </a:r>
            <a:r>
              <a:rPr lang="cs-CZ" dirty="0" err="1"/>
              <a:t>flexion</a:t>
            </a:r>
            <a:r>
              <a:rPr lang="cs-CZ" dirty="0"/>
              <a:t> – </a:t>
            </a:r>
            <a:r>
              <a:rPr lang="cs-CZ" dirty="0" err="1"/>
              <a:t>note</a:t>
            </a:r>
            <a:r>
              <a:rPr lang="cs-CZ" dirty="0"/>
              <a:t>:</a:t>
            </a:r>
          </a:p>
        </p:txBody>
      </p:sp>
      <p:sp>
        <p:nvSpPr>
          <p:cNvPr id="3" name="Zástupný symbol pro obsah 2"/>
          <p:cNvSpPr>
            <a:spLocks noGrp="1"/>
          </p:cNvSpPr>
          <p:nvPr>
            <p:ph idx="1"/>
          </p:nvPr>
        </p:nvSpPr>
        <p:spPr/>
        <p:txBody>
          <a:bodyPr>
            <a:normAutofit/>
          </a:bodyPr>
          <a:lstStyle/>
          <a:p>
            <a:r>
              <a:rPr lang="cs-CZ" sz="2400" dirty="0" err="1"/>
              <a:t>The</a:t>
            </a:r>
            <a:r>
              <a:rPr lang="cs-CZ" sz="2400" dirty="0"/>
              <a:t> </a:t>
            </a:r>
            <a:r>
              <a:rPr lang="cs-CZ" sz="2400" dirty="0" err="1"/>
              <a:t>tested</a:t>
            </a:r>
            <a:r>
              <a:rPr lang="cs-CZ" sz="2400" dirty="0"/>
              <a:t> </a:t>
            </a:r>
            <a:r>
              <a:rPr lang="cs-CZ" sz="2400" dirty="0" err="1"/>
              <a:t>movement</a:t>
            </a:r>
            <a:r>
              <a:rPr lang="cs-CZ" sz="2400" dirty="0"/>
              <a:t> </a:t>
            </a:r>
            <a:r>
              <a:rPr lang="cs-CZ" sz="2400" dirty="0" err="1"/>
              <a:t>should</a:t>
            </a:r>
            <a:r>
              <a:rPr lang="cs-CZ" sz="2400" dirty="0"/>
              <a:t> </a:t>
            </a:r>
            <a:r>
              <a:rPr lang="cs-CZ" sz="2400" dirty="0" err="1"/>
              <a:t>be</a:t>
            </a:r>
            <a:r>
              <a:rPr lang="cs-CZ" sz="2400" dirty="0"/>
              <a:t> </a:t>
            </a:r>
            <a:r>
              <a:rPr lang="cs-CZ" sz="2400" dirty="0" err="1"/>
              <a:t>fluent</a:t>
            </a:r>
            <a:r>
              <a:rPr lang="cs-CZ" sz="2400" dirty="0"/>
              <a:t>, no swing </a:t>
            </a:r>
            <a:r>
              <a:rPr lang="cs-CZ" sz="2400" dirty="0" err="1"/>
              <a:t>at</a:t>
            </a:r>
            <a:r>
              <a:rPr lang="cs-CZ" sz="2400" dirty="0"/>
              <a:t> </a:t>
            </a:r>
            <a:r>
              <a:rPr lang="cs-CZ" sz="2400" dirty="0" err="1"/>
              <a:t>the</a:t>
            </a:r>
            <a:r>
              <a:rPr lang="cs-CZ" sz="2400" dirty="0"/>
              <a:t> start </a:t>
            </a:r>
            <a:r>
              <a:rPr lang="cs-CZ" sz="2400" dirty="0" err="1"/>
              <a:t>should</a:t>
            </a:r>
            <a:r>
              <a:rPr lang="cs-CZ" sz="2400" dirty="0"/>
              <a:t> </a:t>
            </a:r>
            <a:r>
              <a:rPr lang="cs-CZ" sz="2400" dirty="0" err="1"/>
              <a:t>be</a:t>
            </a:r>
            <a:r>
              <a:rPr lang="cs-CZ" sz="2400" dirty="0"/>
              <a:t> </a:t>
            </a:r>
            <a:r>
              <a:rPr lang="cs-CZ" sz="2400" dirty="0" err="1"/>
              <a:t>allowed</a:t>
            </a:r>
            <a:endParaRPr lang="cs-CZ" sz="2400" dirty="0"/>
          </a:p>
          <a:p>
            <a:r>
              <a:rPr lang="cs-CZ" sz="2400" dirty="0" err="1"/>
              <a:t>The</a:t>
            </a:r>
            <a:r>
              <a:rPr lang="cs-CZ" sz="2400" dirty="0"/>
              <a:t> </a:t>
            </a:r>
            <a:r>
              <a:rPr lang="cs-CZ" sz="2400" dirty="0" err="1"/>
              <a:t>movement</a:t>
            </a:r>
            <a:r>
              <a:rPr lang="cs-CZ" sz="2400" dirty="0"/>
              <a:t> </a:t>
            </a:r>
            <a:r>
              <a:rPr lang="cs-CZ" sz="2400" dirty="0" err="1"/>
              <a:t>should</a:t>
            </a:r>
            <a:r>
              <a:rPr lang="cs-CZ" sz="2400" dirty="0"/>
              <a:t> </a:t>
            </a:r>
            <a:r>
              <a:rPr lang="cs-CZ" sz="2400" dirty="0" err="1"/>
              <a:t>be</a:t>
            </a:r>
            <a:r>
              <a:rPr lang="cs-CZ" sz="2400" dirty="0"/>
              <a:t> </a:t>
            </a:r>
            <a:r>
              <a:rPr lang="cs-CZ" sz="2400" dirty="0" err="1"/>
              <a:t>done</a:t>
            </a:r>
            <a:r>
              <a:rPr lang="cs-CZ" sz="2400" dirty="0"/>
              <a:t> </a:t>
            </a:r>
            <a:r>
              <a:rPr lang="cs-CZ" sz="2400" dirty="0" err="1"/>
              <a:t>symetrically</a:t>
            </a:r>
            <a:r>
              <a:rPr lang="cs-CZ" sz="2400" dirty="0"/>
              <a:t> (</a:t>
            </a:r>
            <a:r>
              <a:rPr lang="cs-CZ" sz="2400" dirty="0" err="1"/>
              <a:t>without</a:t>
            </a:r>
            <a:r>
              <a:rPr lang="cs-CZ" sz="2400" dirty="0"/>
              <a:t> </a:t>
            </a:r>
            <a:r>
              <a:rPr lang="cs-CZ" sz="2400" dirty="0" err="1"/>
              <a:t>rotation</a:t>
            </a:r>
            <a:r>
              <a:rPr lang="cs-CZ" sz="2400" dirty="0"/>
              <a:t> to </a:t>
            </a:r>
            <a:r>
              <a:rPr lang="cs-CZ" sz="2400" dirty="0" err="1"/>
              <a:t>the</a:t>
            </a:r>
            <a:r>
              <a:rPr lang="cs-CZ" sz="2400" dirty="0"/>
              <a:t> </a:t>
            </a:r>
            <a:r>
              <a:rPr lang="cs-CZ" sz="2400" dirty="0" err="1"/>
              <a:t>side</a:t>
            </a:r>
            <a:r>
              <a:rPr lang="cs-CZ" sz="2400" dirty="0"/>
              <a:t>)</a:t>
            </a:r>
          </a:p>
          <a:p>
            <a:r>
              <a:rPr lang="cs-CZ" sz="2400" dirty="0" err="1"/>
              <a:t>Lower</a:t>
            </a:r>
            <a:r>
              <a:rPr lang="cs-CZ" sz="2400" dirty="0"/>
              <a:t> </a:t>
            </a:r>
            <a:r>
              <a:rPr lang="cs-CZ" sz="2400" dirty="0" err="1"/>
              <a:t>limbs</a:t>
            </a:r>
            <a:r>
              <a:rPr lang="cs-CZ" sz="2400" dirty="0"/>
              <a:t> </a:t>
            </a:r>
            <a:r>
              <a:rPr lang="cs-CZ" sz="2400" dirty="0" err="1"/>
              <a:t>have</a:t>
            </a:r>
            <a:r>
              <a:rPr lang="cs-CZ" sz="2400" dirty="0"/>
              <a:t> to </a:t>
            </a:r>
            <a:r>
              <a:rPr lang="cs-CZ" sz="2400" dirty="0" err="1"/>
              <a:t>be</a:t>
            </a:r>
            <a:r>
              <a:rPr lang="cs-CZ" sz="2400" dirty="0"/>
              <a:t> </a:t>
            </a:r>
            <a:r>
              <a:rPr lang="cs-CZ" sz="2400" dirty="0" err="1"/>
              <a:t>flexed</a:t>
            </a:r>
            <a:r>
              <a:rPr lang="cs-CZ" sz="2400" dirty="0"/>
              <a:t> </a:t>
            </a:r>
            <a:r>
              <a:rPr lang="cs-CZ" sz="2400" dirty="0" err="1"/>
              <a:t>and</a:t>
            </a:r>
            <a:r>
              <a:rPr lang="cs-CZ" sz="2400" dirty="0"/>
              <a:t> </a:t>
            </a:r>
            <a:r>
              <a:rPr lang="cs-CZ" sz="2400" dirty="0" err="1"/>
              <a:t>relaxed</a:t>
            </a:r>
            <a:r>
              <a:rPr lang="cs-CZ" sz="2400" dirty="0"/>
              <a:t> (to </a:t>
            </a:r>
            <a:r>
              <a:rPr lang="cs-CZ" sz="2400" dirty="0" err="1"/>
              <a:t>avoid</a:t>
            </a:r>
            <a:r>
              <a:rPr lang="cs-CZ" sz="2400" dirty="0"/>
              <a:t> </a:t>
            </a:r>
            <a:r>
              <a:rPr lang="cs-CZ" sz="2400" dirty="0" err="1"/>
              <a:t>iliopsoas</a:t>
            </a:r>
            <a:r>
              <a:rPr lang="cs-CZ" sz="2400" dirty="0"/>
              <a:t> </a:t>
            </a:r>
            <a:r>
              <a:rPr lang="cs-CZ" sz="2400" dirty="0" err="1"/>
              <a:t>muscles</a:t>
            </a:r>
            <a:r>
              <a:rPr lang="cs-CZ" sz="2400" dirty="0"/>
              <a:t> to </a:t>
            </a:r>
            <a:r>
              <a:rPr lang="cs-CZ" sz="2400" dirty="0" err="1"/>
              <a:t>take</a:t>
            </a:r>
            <a:r>
              <a:rPr lang="cs-CZ" sz="2400" dirty="0"/>
              <a:t> </a:t>
            </a:r>
            <a:r>
              <a:rPr lang="cs-CZ" sz="2400" dirty="0" err="1"/>
              <a:t>over</a:t>
            </a:r>
            <a:r>
              <a:rPr lang="cs-CZ" sz="2400" dirty="0"/>
              <a:t> </a:t>
            </a:r>
            <a:r>
              <a:rPr lang="cs-CZ" sz="2400" dirty="0" err="1"/>
              <a:t>the</a:t>
            </a:r>
            <a:r>
              <a:rPr lang="cs-CZ" sz="2400" dirty="0"/>
              <a:t> </a:t>
            </a:r>
            <a:r>
              <a:rPr lang="cs-CZ" sz="2400" dirty="0" err="1"/>
              <a:t>function</a:t>
            </a:r>
            <a:r>
              <a:rPr lang="cs-CZ" sz="2400" dirty="0"/>
              <a:t>)</a:t>
            </a:r>
          </a:p>
          <a:p>
            <a:r>
              <a:rPr lang="cs-CZ" sz="2400" dirty="0" err="1"/>
              <a:t>Finish</a:t>
            </a:r>
            <a:r>
              <a:rPr lang="cs-CZ" sz="2400" dirty="0"/>
              <a:t> </a:t>
            </a:r>
            <a:r>
              <a:rPr lang="cs-CZ" sz="2400" dirty="0" err="1"/>
              <a:t>the</a:t>
            </a:r>
            <a:r>
              <a:rPr lang="cs-CZ" sz="2400" dirty="0"/>
              <a:t> </a:t>
            </a:r>
            <a:r>
              <a:rPr lang="cs-CZ" sz="2400" dirty="0" err="1"/>
              <a:t>movement</a:t>
            </a:r>
            <a:r>
              <a:rPr lang="cs-CZ" sz="2400" dirty="0"/>
              <a:t> to </a:t>
            </a:r>
            <a:r>
              <a:rPr lang="cs-CZ" sz="2400" dirty="0" err="1"/>
              <a:t>flexion</a:t>
            </a:r>
            <a:r>
              <a:rPr lang="cs-CZ" sz="2400" dirty="0"/>
              <a:t> </a:t>
            </a:r>
            <a:r>
              <a:rPr lang="cs-CZ" sz="2400" dirty="0" err="1"/>
              <a:t>of</a:t>
            </a:r>
            <a:r>
              <a:rPr lang="cs-CZ" sz="2400" dirty="0"/>
              <a:t> </a:t>
            </a:r>
            <a:r>
              <a:rPr lang="cs-CZ" sz="2400" dirty="0" err="1"/>
              <a:t>the</a:t>
            </a:r>
            <a:r>
              <a:rPr lang="cs-CZ" sz="2400" dirty="0"/>
              <a:t> trunk </a:t>
            </a:r>
            <a:r>
              <a:rPr lang="cs-CZ" sz="2400" dirty="0" err="1"/>
              <a:t>when</a:t>
            </a:r>
            <a:r>
              <a:rPr lang="cs-CZ" sz="2400" dirty="0"/>
              <a:t> </a:t>
            </a:r>
            <a:r>
              <a:rPr lang="cs-CZ" sz="2400" dirty="0" err="1"/>
              <a:t>the</a:t>
            </a:r>
            <a:r>
              <a:rPr lang="cs-CZ" sz="2400" dirty="0"/>
              <a:t> </a:t>
            </a:r>
            <a:r>
              <a:rPr lang="cs-CZ" sz="2400" dirty="0" err="1"/>
              <a:t>pelvis</a:t>
            </a:r>
            <a:r>
              <a:rPr lang="cs-CZ" sz="2400" dirty="0"/>
              <a:t> </a:t>
            </a:r>
            <a:r>
              <a:rPr lang="cs-CZ" sz="2400" dirty="0" err="1"/>
              <a:t>starts</a:t>
            </a:r>
            <a:r>
              <a:rPr lang="cs-CZ" sz="2400" dirty="0"/>
              <a:t> to </a:t>
            </a:r>
            <a:r>
              <a:rPr lang="cs-CZ" sz="2400" dirty="0" err="1"/>
              <a:t>move</a:t>
            </a:r>
            <a:r>
              <a:rPr lang="cs-CZ" sz="2400" dirty="0"/>
              <a:t> (</a:t>
            </a:r>
            <a:r>
              <a:rPr lang="cs-CZ" sz="2400" dirty="0" err="1"/>
              <a:t>anteflexion</a:t>
            </a:r>
            <a:r>
              <a:rPr lang="cs-CZ" sz="2400" dirty="0"/>
              <a:t>)</a:t>
            </a:r>
          </a:p>
          <a:p>
            <a:endParaRPr lang="cs-CZ" sz="2400" dirty="0"/>
          </a:p>
          <a:p>
            <a:r>
              <a:rPr lang="cs-CZ" sz="2400" dirty="0" err="1"/>
              <a:t>Shortening</a:t>
            </a:r>
            <a:r>
              <a:rPr lang="cs-CZ" sz="2400" dirty="0"/>
              <a:t> </a:t>
            </a:r>
            <a:r>
              <a:rPr lang="cs-CZ" sz="2400" dirty="0" err="1"/>
              <a:t>of</a:t>
            </a:r>
            <a:r>
              <a:rPr lang="cs-CZ" sz="2400" dirty="0"/>
              <a:t> </a:t>
            </a:r>
            <a:r>
              <a:rPr lang="cs-CZ" sz="2400" dirty="0" err="1"/>
              <a:t>the</a:t>
            </a:r>
            <a:r>
              <a:rPr lang="cs-CZ" sz="2400" dirty="0"/>
              <a:t> </a:t>
            </a:r>
            <a:r>
              <a:rPr lang="cs-CZ" sz="2400" dirty="0" err="1"/>
              <a:t>abdominal</a:t>
            </a:r>
            <a:r>
              <a:rPr lang="cs-CZ" sz="2400" dirty="0"/>
              <a:t> </a:t>
            </a:r>
            <a:r>
              <a:rPr lang="cs-CZ" sz="2400" dirty="0" err="1"/>
              <a:t>muscles</a:t>
            </a:r>
            <a:r>
              <a:rPr lang="cs-CZ" sz="2400" dirty="0"/>
              <a:t> </a:t>
            </a:r>
            <a:r>
              <a:rPr lang="cs-CZ" sz="2400" dirty="0" err="1"/>
              <a:t>is</a:t>
            </a:r>
            <a:r>
              <a:rPr lang="cs-CZ" sz="2400" dirty="0"/>
              <a:t> not </a:t>
            </a:r>
            <a:r>
              <a:rPr lang="cs-CZ" sz="2400" dirty="0" err="1"/>
              <a:t>common</a:t>
            </a:r>
            <a:r>
              <a:rPr lang="cs-CZ" sz="2400" dirty="0"/>
              <a:t>, </a:t>
            </a:r>
            <a:r>
              <a:rPr lang="cs-CZ" sz="2400" dirty="0" err="1"/>
              <a:t>TPs</a:t>
            </a:r>
            <a:r>
              <a:rPr lang="cs-CZ" sz="2400" dirty="0"/>
              <a:t> </a:t>
            </a:r>
            <a:r>
              <a:rPr lang="cs-CZ" sz="2400" dirty="0" err="1"/>
              <a:t>or</a:t>
            </a:r>
            <a:r>
              <a:rPr lang="cs-CZ" sz="2400" dirty="0"/>
              <a:t> </a:t>
            </a:r>
            <a:r>
              <a:rPr lang="cs-CZ" sz="2400" dirty="0" err="1"/>
              <a:t>spasm</a:t>
            </a:r>
            <a:r>
              <a:rPr lang="cs-CZ" sz="2400" dirty="0"/>
              <a:t> </a:t>
            </a:r>
            <a:r>
              <a:rPr lang="cs-CZ" sz="2400" dirty="0" err="1"/>
              <a:t>occur</a:t>
            </a:r>
            <a:endParaRPr lang="cs-CZ"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Trunk </a:t>
            </a:r>
            <a:r>
              <a:rPr lang="cs-CZ" dirty="0" err="1"/>
              <a:t>flexion</a:t>
            </a:r>
            <a:r>
              <a:rPr lang="cs-CZ" dirty="0"/>
              <a:t> </a:t>
            </a:r>
            <a:r>
              <a:rPr lang="cs-CZ" dirty="0" err="1"/>
              <a:t>with</a:t>
            </a:r>
            <a:r>
              <a:rPr lang="cs-CZ" dirty="0"/>
              <a:t> </a:t>
            </a:r>
            <a:r>
              <a:rPr lang="cs-CZ" dirty="0" err="1"/>
              <a:t>rotation</a:t>
            </a:r>
            <a:endParaRPr lang="cs-CZ" dirty="0"/>
          </a:p>
        </p:txBody>
      </p:sp>
      <p:sp>
        <p:nvSpPr>
          <p:cNvPr id="3" name="Zástupný symbol pro obsah 2"/>
          <p:cNvSpPr>
            <a:spLocks noGrp="1"/>
          </p:cNvSpPr>
          <p:nvPr>
            <p:ph idx="1"/>
          </p:nvPr>
        </p:nvSpPr>
        <p:spPr/>
        <p:txBody>
          <a:bodyPr/>
          <a:lstStyle/>
          <a:p>
            <a:endParaRPr lang="cs-CZ" dirty="0"/>
          </a:p>
          <a:p>
            <a:endParaRPr lang="cs-CZ" dirty="0"/>
          </a:p>
        </p:txBody>
      </p:sp>
      <p:pic>
        <p:nvPicPr>
          <p:cNvPr id="34817" name="Picture 1" descr="C:\Users\Verca\Desktop\muscles-of-the-abdominal-wall-2.jpg"/>
          <p:cNvPicPr>
            <a:picLocks noChangeAspect="1" noChangeArrowheads="1"/>
          </p:cNvPicPr>
          <p:nvPr/>
        </p:nvPicPr>
        <p:blipFill>
          <a:blip r:embed="rId2" cstate="print"/>
          <a:srcRect/>
          <a:stretch>
            <a:fillRect/>
          </a:stretch>
        </p:blipFill>
        <p:spPr bwMode="auto">
          <a:xfrm>
            <a:off x="1214414" y="1714488"/>
            <a:ext cx="6767357" cy="39204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Trunk </a:t>
            </a:r>
            <a:r>
              <a:rPr lang="cs-CZ" dirty="0" err="1"/>
              <a:t>flexion</a:t>
            </a:r>
            <a:r>
              <a:rPr lang="cs-CZ" dirty="0"/>
              <a:t> </a:t>
            </a:r>
            <a:r>
              <a:rPr lang="cs-CZ" dirty="0" err="1"/>
              <a:t>with</a:t>
            </a:r>
            <a:r>
              <a:rPr lang="cs-CZ" dirty="0"/>
              <a:t> </a:t>
            </a:r>
            <a:r>
              <a:rPr lang="cs-CZ" dirty="0" err="1"/>
              <a:t>rotation</a:t>
            </a:r>
            <a:br>
              <a:rPr lang="cs-CZ" dirty="0"/>
            </a:br>
            <a:r>
              <a:rPr lang="cs-CZ" dirty="0"/>
              <a:t>Grade 5</a:t>
            </a:r>
          </a:p>
        </p:txBody>
      </p:sp>
      <p:sp>
        <p:nvSpPr>
          <p:cNvPr id="4" name="Zástupný symbol pro obsah 2"/>
          <p:cNvSpPr>
            <a:spLocks noGrp="1"/>
          </p:cNvSpPr>
          <p:nvPr>
            <p:ph idx="1"/>
          </p:nvPr>
        </p:nvSpPr>
        <p:spPr>
          <a:xfrm>
            <a:off x="214282" y="5000636"/>
            <a:ext cx="8929718" cy="1857364"/>
          </a:xfrm>
        </p:spPr>
        <p:txBody>
          <a:bodyPr>
            <a:normAutofit fontScale="55000" lnSpcReduction="20000"/>
          </a:bodyPr>
          <a:lstStyle/>
          <a:p>
            <a:r>
              <a:rPr lang="cs-CZ" dirty="0" err="1"/>
              <a:t>Position</a:t>
            </a:r>
            <a:r>
              <a:rPr lang="cs-CZ" dirty="0"/>
              <a:t>: </a:t>
            </a:r>
            <a:r>
              <a:rPr lang="cs-CZ" dirty="0" err="1"/>
              <a:t>supine</a:t>
            </a:r>
            <a:r>
              <a:rPr lang="cs-CZ" dirty="0"/>
              <a:t> </a:t>
            </a:r>
            <a:r>
              <a:rPr lang="cs-CZ" dirty="0" err="1"/>
              <a:t>position</a:t>
            </a:r>
            <a:r>
              <a:rPr lang="cs-CZ" dirty="0"/>
              <a:t>, </a:t>
            </a:r>
            <a:r>
              <a:rPr lang="cs-CZ" dirty="0" err="1"/>
              <a:t>lower</a:t>
            </a:r>
            <a:r>
              <a:rPr lang="cs-CZ" dirty="0"/>
              <a:t> </a:t>
            </a:r>
            <a:r>
              <a:rPr lang="cs-CZ" dirty="0" err="1"/>
              <a:t>limbs</a:t>
            </a:r>
            <a:r>
              <a:rPr lang="cs-CZ" dirty="0"/>
              <a:t> </a:t>
            </a:r>
            <a:r>
              <a:rPr lang="cs-CZ" dirty="0" err="1"/>
              <a:t>relaxed</a:t>
            </a:r>
            <a:r>
              <a:rPr lang="cs-CZ" dirty="0"/>
              <a:t> in </a:t>
            </a:r>
            <a:r>
              <a:rPr lang="cs-CZ" dirty="0" err="1"/>
              <a:t>knee</a:t>
            </a:r>
            <a:r>
              <a:rPr lang="cs-CZ" dirty="0"/>
              <a:t> </a:t>
            </a:r>
            <a:r>
              <a:rPr lang="cs-CZ" dirty="0" err="1"/>
              <a:t>semiflexion</a:t>
            </a:r>
            <a:r>
              <a:rPr lang="cs-CZ" dirty="0"/>
              <a:t> </a:t>
            </a:r>
            <a:r>
              <a:rPr lang="cs-CZ" dirty="0" err="1"/>
              <a:t>position</a:t>
            </a:r>
            <a:r>
              <a:rPr lang="cs-CZ" dirty="0"/>
              <a:t>, 25° </a:t>
            </a:r>
            <a:r>
              <a:rPr lang="cs-CZ" dirty="0" err="1"/>
              <a:t>hip</a:t>
            </a:r>
            <a:r>
              <a:rPr lang="cs-CZ" dirty="0"/>
              <a:t> </a:t>
            </a:r>
            <a:r>
              <a:rPr lang="cs-CZ" dirty="0" err="1"/>
              <a:t>abduction</a:t>
            </a:r>
            <a:r>
              <a:rPr lang="cs-CZ" dirty="0"/>
              <a:t>, </a:t>
            </a:r>
            <a:r>
              <a:rPr lang="cs-CZ" dirty="0" err="1"/>
              <a:t>upper</a:t>
            </a:r>
            <a:r>
              <a:rPr lang="cs-CZ" dirty="0"/>
              <a:t> </a:t>
            </a:r>
            <a:r>
              <a:rPr lang="cs-CZ" dirty="0" err="1"/>
              <a:t>limbs</a:t>
            </a:r>
            <a:r>
              <a:rPr lang="cs-CZ" dirty="0"/>
              <a:t> </a:t>
            </a:r>
            <a:r>
              <a:rPr lang="cs-CZ" dirty="0" err="1"/>
              <a:t>bended</a:t>
            </a:r>
            <a:r>
              <a:rPr lang="cs-CZ" dirty="0"/>
              <a:t> </a:t>
            </a:r>
            <a:r>
              <a:rPr lang="cs-CZ" dirty="0" err="1"/>
              <a:t>and</a:t>
            </a:r>
            <a:r>
              <a:rPr lang="cs-CZ" dirty="0"/>
              <a:t> </a:t>
            </a:r>
            <a:r>
              <a:rPr lang="cs-CZ" dirty="0" err="1"/>
              <a:t>placed</a:t>
            </a:r>
            <a:r>
              <a:rPr lang="cs-CZ" dirty="0"/>
              <a:t> </a:t>
            </a:r>
            <a:r>
              <a:rPr lang="cs-CZ" dirty="0" err="1"/>
              <a:t>below</a:t>
            </a:r>
            <a:r>
              <a:rPr lang="cs-CZ" dirty="0"/>
              <a:t> </a:t>
            </a:r>
            <a:r>
              <a:rPr lang="cs-CZ" dirty="0" err="1"/>
              <a:t>the</a:t>
            </a:r>
            <a:r>
              <a:rPr lang="cs-CZ" dirty="0"/>
              <a:t> </a:t>
            </a:r>
            <a:r>
              <a:rPr lang="cs-CZ" dirty="0" err="1"/>
              <a:t>head</a:t>
            </a:r>
            <a:r>
              <a:rPr lang="cs-CZ" dirty="0"/>
              <a:t>, </a:t>
            </a:r>
            <a:r>
              <a:rPr lang="cs-CZ" dirty="0" err="1"/>
              <a:t>elbows</a:t>
            </a:r>
            <a:r>
              <a:rPr lang="cs-CZ" dirty="0"/>
              <a:t> </a:t>
            </a:r>
            <a:r>
              <a:rPr lang="cs-CZ" dirty="0" err="1"/>
              <a:t>forward</a:t>
            </a:r>
            <a:endParaRPr lang="cs-CZ" dirty="0"/>
          </a:p>
          <a:p>
            <a:r>
              <a:rPr lang="cs-CZ" dirty="0" err="1"/>
              <a:t>Fixation</a:t>
            </a:r>
            <a:r>
              <a:rPr lang="cs-CZ" dirty="0"/>
              <a:t>: not </a:t>
            </a:r>
            <a:r>
              <a:rPr lang="cs-CZ" dirty="0" err="1"/>
              <a:t>necessary</a:t>
            </a:r>
            <a:endParaRPr lang="cs-CZ" dirty="0"/>
          </a:p>
          <a:p>
            <a:r>
              <a:rPr lang="cs-CZ" dirty="0" err="1"/>
              <a:t>Movement</a:t>
            </a:r>
            <a:r>
              <a:rPr lang="cs-CZ" dirty="0"/>
              <a:t>: </a:t>
            </a:r>
            <a:r>
              <a:rPr lang="cs-CZ" dirty="0" err="1"/>
              <a:t>fluent</a:t>
            </a:r>
            <a:r>
              <a:rPr lang="cs-CZ" dirty="0"/>
              <a:t> </a:t>
            </a:r>
            <a:r>
              <a:rPr lang="cs-CZ" dirty="0" err="1"/>
              <a:t>combined</a:t>
            </a:r>
            <a:r>
              <a:rPr lang="cs-CZ" dirty="0"/>
              <a:t> </a:t>
            </a:r>
            <a:r>
              <a:rPr lang="cs-CZ" dirty="0" err="1"/>
              <a:t>flexion</a:t>
            </a:r>
            <a:r>
              <a:rPr lang="cs-CZ" dirty="0"/>
              <a:t> </a:t>
            </a:r>
            <a:r>
              <a:rPr lang="cs-CZ" dirty="0" err="1"/>
              <a:t>and</a:t>
            </a:r>
            <a:r>
              <a:rPr lang="cs-CZ" dirty="0"/>
              <a:t> </a:t>
            </a:r>
            <a:r>
              <a:rPr lang="cs-CZ" dirty="0" err="1"/>
              <a:t>rotation</a:t>
            </a:r>
            <a:r>
              <a:rPr lang="cs-CZ" dirty="0"/>
              <a:t> </a:t>
            </a:r>
            <a:r>
              <a:rPr lang="cs-CZ" dirty="0" err="1"/>
              <a:t>of</a:t>
            </a:r>
            <a:r>
              <a:rPr lang="cs-CZ" dirty="0"/>
              <a:t> </a:t>
            </a:r>
            <a:r>
              <a:rPr lang="cs-CZ" dirty="0" err="1"/>
              <a:t>the</a:t>
            </a:r>
            <a:r>
              <a:rPr lang="cs-CZ" dirty="0"/>
              <a:t> trunk (</a:t>
            </a:r>
            <a:r>
              <a:rPr lang="cs-CZ" dirty="0" err="1"/>
              <a:t>bow</a:t>
            </a:r>
            <a:r>
              <a:rPr lang="cs-CZ" dirty="0"/>
              <a:t>), </a:t>
            </a:r>
            <a:r>
              <a:rPr lang="cs-CZ" dirty="0" err="1"/>
              <a:t>without</a:t>
            </a:r>
            <a:r>
              <a:rPr lang="cs-CZ" dirty="0"/>
              <a:t> </a:t>
            </a:r>
            <a:r>
              <a:rPr lang="cs-CZ" dirty="0" err="1"/>
              <a:t>moving</a:t>
            </a:r>
            <a:r>
              <a:rPr lang="cs-CZ" dirty="0"/>
              <a:t> </a:t>
            </a:r>
            <a:r>
              <a:rPr lang="cs-CZ" dirty="0" err="1"/>
              <a:t>of</a:t>
            </a:r>
            <a:r>
              <a:rPr lang="cs-CZ" dirty="0"/>
              <a:t> </a:t>
            </a:r>
            <a:r>
              <a:rPr lang="cs-CZ" dirty="0" err="1"/>
              <a:t>the</a:t>
            </a:r>
            <a:r>
              <a:rPr lang="cs-CZ" dirty="0"/>
              <a:t> </a:t>
            </a:r>
            <a:r>
              <a:rPr lang="cs-CZ" dirty="0" err="1"/>
              <a:t>pelvis</a:t>
            </a:r>
            <a:r>
              <a:rPr lang="cs-CZ" dirty="0"/>
              <a:t> in such </a:t>
            </a:r>
            <a:r>
              <a:rPr lang="cs-CZ" dirty="0" err="1"/>
              <a:t>an</a:t>
            </a:r>
            <a:r>
              <a:rPr lang="cs-CZ" dirty="0"/>
              <a:t> </a:t>
            </a:r>
            <a:r>
              <a:rPr lang="cs-CZ" dirty="0" err="1"/>
              <a:t>extend</a:t>
            </a:r>
            <a:r>
              <a:rPr lang="cs-CZ" dirty="0"/>
              <a:t>, </a:t>
            </a:r>
            <a:r>
              <a:rPr lang="cs-CZ" dirty="0" err="1"/>
              <a:t>that</a:t>
            </a:r>
            <a:r>
              <a:rPr lang="cs-CZ" dirty="0"/>
              <a:t> </a:t>
            </a:r>
            <a:r>
              <a:rPr lang="cs-CZ" dirty="0" err="1"/>
              <a:t>the</a:t>
            </a:r>
            <a:r>
              <a:rPr lang="cs-CZ" dirty="0"/>
              <a:t> distance </a:t>
            </a:r>
            <a:r>
              <a:rPr lang="cs-CZ" dirty="0" err="1"/>
              <a:t>between</a:t>
            </a:r>
            <a:r>
              <a:rPr lang="cs-CZ" dirty="0"/>
              <a:t> </a:t>
            </a:r>
            <a:r>
              <a:rPr lang="cs-CZ" dirty="0" err="1"/>
              <a:t>the</a:t>
            </a:r>
            <a:r>
              <a:rPr lang="cs-CZ" dirty="0"/>
              <a:t> table </a:t>
            </a:r>
            <a:r>
              <a:rPr lang="cs-CZ" dirty="0" err="1"/>
              <a:t>and</a:t>
            </a:r>
            <a:r>
              <a:rPr lang="cs-CZ" dirty="0"/>
              <a:t> </a:t>
            </a:r>
            <a:r>
              <a:rPr lang="cs-CZ" dirty="0" err="1"/>
              <a:t>the</a:t>
            </a:r>
            <a:r>
              <a:rPr lang="cs-CZ" dirty="0"/>
              <a:t> </a:t>
            </a:r>
            <a:r>
              <a:rPr lang="cs-CZ" dirty="0" err="1"/>
              <a:t>mark</a:t>
            </a:r>
            <a:r>
              <a:rPr lang="cs-CZ" dirty="0"/>
              <a:t> </a:t>
            </a:r>
            <a:r>
              <a:rPr lang="cs-CZ" dirty="0" err="1"/>
              <a:t>is</a:t>
            </a:r>
            <a:r>
              <a:rPr lang="cs-CZ" dirty="0"/>
              <a:t> </a:t>
            </a:r>
            <a:r>
              <a:rPr lang="cs-CZ" dirty="0" err="1"/>
              <a:t>at</a:t>
            </a:r>
            <a:r>
              <a:rPr lang="cs-CZ" dirty="0"/>
              <a:t> </a:t>
            </a:r>
            <a:r>
              <a:rPr lang="cs-CZ" dirty="0" err="1"/>
              <a:t>least</a:t>
            </a:r>
            <a:r>
              <a:rPr lang="cs-CZ" dirty="0"/>
              <a:t> 5cm</a:t>
            </a:r>
          </a:p>
          <a:p>
            <a:r>
              <a:rPr lang="cs-CZ" dirty="0" err="1"/>
              <a:t>Resistance</a:t>
            </a:r>
            <a:r>
              <a:rPr lang="cs-CZ" dirty="0"/>
              <a:t>: no </a:t>
            </a:r>
            <a:r>
              <a:rPr lang="cs-CZ" dirty="0" err="1"/>
              <a:t>resistance</a:t>
            </a:r>
            <a:endParaRPr lang="cs-CZ" dirty="0"/>
          </a:p>
        </p:txBody>
      </p:sp>
      <p:pic>
        <p:nvPicPr>
          <p:cNvPr id="9218" name="Picture 2" descr="C:\Users\Verca\Desktop\MMT fotky trup, krk\WP_20150926_035.jpg"/>
          <p:cNvPicPr>
            <a:picLocks noChangeAspect="1" noChangeArrowheads="1"/>
          </p:cNvPicPr>
          <p:nvPr/>
        </p:nvPicPr>
        <p:blipFill>
          <a:blip r:embed="rId2" cstate="print"/>
          <a:srcRect l="9794" t="15850" r="10968" b="8071"/>
          <a:stretch>
            <a:fillRect/>
          </a:stretch>
        </p:blipFill>
        <p:spPr bwMode="auto">
          <a:xfrm>
            <a:off x="285720" y="1500174"/>
            <a:ext cx="6357982" cy="3429024"/>
          </a:xfrm>
          <a:prstGeom prst="rect">
            <a:avLst/>
          </a:prstGeom>
          <a:noFill/>
        </p:spPr>
      </p:pic>
      <p:sp>
        <p:nvSpPr>
          <p:cNvPr id="5" name="Nadpis 1"/>
          <p:cNvSpPr txBox="1">
            <a:spLocks/>
          </p:cNvSpPr>
          <p:nvPr/>
        </p:nvSpPr>
        <p:spPr>
          <a:xfrm>
            <a:off x="6858016" y="2571744"/>
            <a:ext cx="2285984" cy="1143000"/>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2000" dirty="0" err="1">
                <a:latin typeface="+mj-lt"/>
                <a:ea typeface="+mj-ea"/>
                <a:cs typeface="+mj-cs"/>
              </a:rPr>
              <a:t>Note</a:t>
            </a:r>
            <a:r>
              <a:rPr lang="cs-CZ" sz="2000" dirty="0">
                <a:latin typeface="+mj-lt"/>
                <a:ea typeface="+mj-ea"/>
                <a:cs typeface="+mj-cs"/>
              </a:rPr>
              <a:t>: </a:t>
            </a:r>
            <a:r>
              <a:rPr lang="cs-CZ" sz="2000" dirty="0" err="1">
                <a:latin typeface="+mj-lt"/>
                <a:ea typeface="+mj-ea"/>
                <a:cs typeface="+mj-cs"/>
              </a:rPr>
              <a:t>before</a:t>
            </a:r>
            <a:r>
              <a:rPr lang="cs-CZ" sz="2000" dirty="0">
                <a:latin typeface="+mj-lt"/>
                <a:ea typeface="+mj-ea"/>
                <a:cs typeface="+mj-cs"/>
              </a:rPr>
              <a:t> </a:t>
            </a:r>
            <a:r>
              <a:rPr lang="cs-CZ" sz="2000" dirty="0" err="1">
                <a:latin typeface="+mj-lt"/>
                <a:ea typeface="+mj-ea"/>
                <a:cs typeface="+mj-cs"/>
              </a:rPr>
              <a:t>the</a:t>
            </a:r>
            <a:r>
              <a:rPr lang="cs-CZ" sz="2000" dirty="0">
                <a:latin typeface="+mj-lt"/>
                <a:ea typeface="+mj-ea"/>
                <a:cs typeface="+mj-cs"/>
              </a:rPr>
              <a:t> test, do </a:t>
            </a:r>
            <a:r>
              <a:rPr lang="cs-CZ" sz="2000" dirty="0" err="1">
                <a:latin typeface="+mj-lt"/>
                <a:ea typeface="+mj-ea"/>
                <a:cs typeface="+mj-cs"/>
              </a:rPr>
              <a:t>the</a:t>
            </a:r>
            <a:r>
              <a:rPr lang="cs-CZ" sz="2000" dirty="0">
                <a:latin typeface="+mj-lt"/>
                <a:ea typeface="+mj-ea"/>
                <a:cs typeface="+mj-cs"/>
              </a:rPr>
              <a:t> </a:t>
            </a:r>
            <a:r>
              <a:rPr lang="cs-CZ" sz="2000" dirty="0" err="1">
                <a:latin typeface="+mj-lt"/>
                <a:ea typeface="+mj-ea"/>
                <a:cs typeface="+mj-cs"/>
              </a:rPr>
              <a:t>mark</a:t>
            </a:r>
            <a:r>
              <a:rPr lang="cs-CZ" sz="2000" dirty="0">
                <a:latin typeface="+mj-lt"/>
                <a:ea typeface="+mj-ea"/>
                <a:cs typeface="+mj-cs"/>
              </a:rPr>
              <a:t> on </a:t>
            </a:r>
            <a:r>
              <a:rPr lang="cs-CZ" sz="2000" dirty="0" err="1">
                <a:latin typeface="+mj-lt"/>
                <a:ea typeface="+mj-ea"/>
                <a:cs typeface="+mj-cs"/>
              </a:rPr>
              <a:t>the</a:t>
            </a:r>
            <a:r>
              <a:rPr lang="cs-CZ" sz="2000" dirty="0">
                <a:latin typeface="+mj-lt"/>
                <a:ea typeface="+mj-ea"/>
                <a:cs typeface="+mj-cs"/>
              </a:rPr>
              <a:t> </a:t>
            </a:r>
            <a:r>
              <a:rPr lang="cs-CZ" sz="2000" dirty="0" err="1">
                <a:latin typeface="+mj-lt"/>
                <a:ea typeface="+mj-ea"/>
                <a:cs typeface="+mj-cs"/>
              </a:rPr>
              <a:t>spine</a:t>
            </a:r>
            <a:r>
              <a:rPr lang="cs-CZ" sz="2000" dirty="0">
                <a:latin typeface="+mj-lt"/>
                <a:ea typeface="+mj-ea"/>
                <a:cs typeface="+mj-cs"/>
              </a:rPr>
              <a:t> </a:t>
            </a:r>
            <a:r>
              <a:rPr lang="cs-CZ" sz="2000" dirty="0" err="1">
                <a:latin typeface="+mj-lt"/>
                <a:ea typeface="+mj-ea"/>
                <a:cs typeface="+mj-cs"/>
              </a:rPr>
              <a:t>at</a:t>
            </a:r>
            <a:r>
              <a:rPr lang="cs-CZ" sz="2000" dirty="0">
                <a:latin typeface="+mj-lt"/>
                <a:ea typeface="+mj-ea"/>
                <a:cs typeface="+mj-cs"/>
              </a:rPr>
              <a:t> </a:t>
            </a:r>
            <a:r>
              <a:rPr lang="cs-CZ" sz="2000" dirty="0" err="1">
                <a:latin typeface="+mj-lt"/>
                <a:ea typeface="+mj-ea"/>
                <a:cs typeface="+mj-cs"/>
              </a:rPr>
              <a:t>the</a:t>
            </a:r>
            <a:r>
              <a:rPr lang="cs-CZ" sz="2000" dirty="0">
                <a:latin typeface="+mj-lt"/>
                <a:ea typeface="+mj-ea"/>
                <a:cs typeface="+mj-cs"/>
              </a:rPr>
              <a:t> </a:t>
            </a:r>
            <a:r>
              <a:rPr lang="cs-CZ" sz="2000" dirty="0" err="1">
                <a:latin typeface="+mj-lt"/>
                <a:ea typeface="+mj-ea"/>
                <a:cs typeface="+mj-cs"/>
              </a:rPr>
              <a:t>level</a:t>
            </a:r>
            <a:r>
              <a:rPr lang="cs-CZ" sz="2000" dirty="0">
                <a:latin typeface="+mj-lt"/>
                <a:ea typeface="+mj-ea"/>
                <a:cs typeface="+mj-cs"/>
              </a:rPr>
              <a:t> </a:t>
            </a:r>
            <a:r>
              <a:rPr lang="cs-CZ" sz="2000" dirty="0" err="1">
                <a:latin typeface="+mj-lt"/>
                <a:ea typeface="+mj-ea"/>
                <a:cs typeface="+mj-cs"/>
              </a:rPr>
              <a:t>of</a:t>
            </a:r>
            <a:r>
              <a:rPr lang="cs-CZ" sz="2000" dirty="0">
                <a:latin typeface="+mj-lt"/>
                <a:ea typeface="+mj-ea"/>
                <a:cs typeface="+mj-cs"/>
              </a:rPr>
              <a:t> </a:t>
            </a:r>
            <a:r>
              <a:rPr lang="cs-CZ" sz="2000" dirty="0" err="1">
                <a:latin typeface="+mj-lt"/>
                <a:ea typeface="+mj-ea"/>
                <a:cs typeface="+mj-cs"/>
              </a:rPr>
              <a:t>lower</a:t>
            </a:r>
            <a:r>
              <a:rPr lang="cs-CZ" sz="2000" dirty="0">
                <a:latin typeface="+mj-lt"/>
                <a:ea typeface="+mj-ea"/>
                <a:cs typeface="+mj-cs"/>
              </a:rPr>
              <a:t> part </a:t>
            </a:r>
            <a:r>
              <a:rPr lang="cs-CZ" sz="2000" dirty="0" err="1">
                <a:latin typeface="+mj-lt"/>
                <a:ea typeface="+mj-ea"/>
                <a:cs typeface="+mj-cs"/>
              </a:rPr>
              <a:t>of</a:t>
            </a:r>
            <a:r>
              <a:rPr lang="cs-CZ" sz="2000" dirty="0">
                <a:latin typeface="+mj-lt"/>
                <a:ea typeface="+mj-ea"/>
                <a:cs typeface="+mj-cs"/>
              </a:rPr>
              <a:t> </a:t>
            </a:r>
            <a:r>
              <a:rPr lang="cs-CZ" sz="2000" dirty="0" err="1">
                <a:latin typeface="+mj-lt"/>
                <a:ea typeface="+mj-ea"/>
                <a:cs typeface="+mj-cs"/>
              </a:rPr>
              <a:t>scapula</a:t>
            </a:r>
            <a:endParaRPr kumimoji="0" lang="cs-CZ" sz="2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Trunk </a:t>
            </a:r>
            <a:r>
              <a:rPr lang="cs-CZ" dirty="0" err="1"/>
              <a:t>flexion</a:t>
            </a:r>
            <a:r>
              <a:rPr lang="cs-CZ" dirty="0"/>
              <a:t> </a:t>
            </a:r>
            <a:r>
              <a:rPr lang="cs-CZ" dirty="0" err="1"/>
              <a:t>with</a:t>
            </a:r>
            <a:r>
              <a:rPr lang="cs-CZ" dirty="0"/>
              <a:t> </a:t>
            </a:r>
            <a:r>
              <a:rPr lang="cs-CZ" dirty="0" err="1"/>
              <a:t>rotation</a:t>
            </a:r>
            <a:br>
              <a:rPr lang="cs-CZ" dirty="0"/>
            </a:br>
            <a:r>
              <a:rPr lang="cs-CZ" dirty="0"/>
              <a:t>Grade 4</a:t>
            </a:r>
          </a:p>
        </p:txBody>
      </p:sp>
      <p:pic>
        <p:nvPicPr>
          <p:cNvPr id="10242" name="Picture 2" descr="C:\Users\Verca\Desktop\MMT fotky trup, krk\WP_20150926_037.jpg"/>
          <p:cNvPicPr>
            <a:picLocks noChangeAspect="1" noChangeArrowheads="1"/>
          </p:cNvPicPr>
          <p:nvPr/>
        </p:nvPicPr>
        <p:blipFill>
          <a:blip r:embed="rId2" cstate="print"/>
          <a:srcRect l="12464" t="20605" r="2065" b="4901"/>
          <a:stretch>
            <a:fillRect/>
          </a:stretch>
        </p:blipFill>
        <p:spPr bwMode="auto">
          <a:xfrm>
            <a:off x="1214414" y="1428736"/>
            <a:ext cx="6858048" cy="3357586"/>
          </a:xfrm>
          <a:prstGeom prst="rect">
            <a:avLst/>
          </a:prstGeom>
          <a:noFill/>
        </p:spPr>
      </p:pic>
      <p:sp>
        <p:nvSpPr>
          <p:cNvPr id="5" name="Zástupný symbol pro obsah 2"/>
          <p:cNvSpPr txBox="1">
            <a:spLocks/>
          </p:cNvSpPr>
          <p:nvPr/>
        </p:nvSpPr>
        <p:spPr>
          <a:xfrm>
            <a:off x="214282" y="5000636"/>
            <a:ext cx="8643966" cy="1857364"/>
          </a:xfrm>
          <a:prstGeom prst="rect">
            <a:avLst/>
          </a:prstGeom>
        </p:spPr>
        <p:txBody>
          <a:bodyPr vert="horz" lIns="91440" tIns="45720" rIns="91440" bIns="45720" rtlCol="0">
            <a:normAutofit fontScale="5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supine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lower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limbs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relaxed</a:t>
            </a:r>
            <a:r>
              <a:rPr kumimoji="0" lang="cs-CZ" sz="3200" b="0" i="0" u="none" strike="noStrike" kern="1200" cap="none" spc="0" normalizeH="0" baseline="0" noProof="0" dirty="0">
                <a:ln>
                  <a:noFill/>
                </a:ln>
                <a:solidFill>
                  <a:schemeClr val="tx1"/>
                </a:solidFill>
                <a:effectLst/>
                <a:uLnTx/>
                <a:uFillTx/>
                <a:latin typeface="+mn-lt"/>
                <a:ea typeface="+mn-ea"/>
                <a:cs typeface="+mn-cs"/>
              </a:rPr>
              <a:t> in </a:t>
            </a:r>
            <a:r>
              <a:rPr kumimoji="0" lang="cs-CZ" sz="3200" b="0" i="0" u="none" strike="noStrike" kern="1200" cap="none" spc="0" normalizeH="0" baseline="0" noProof="0" dirty="0" err="1">
                <a:ln>
                  <a:noFill/>
                </a:ln>
                <a:solidFill>
                  <a:schemeClr val="tx1"/>
                </a:solidFill>
                <a:effectLst/>
                <a:uLnTx/>
                <a:uFillTx/>
                <a:latin typeface="+mn-lt"/>
                <a:ea typeface="+mn-ea"/>
                <a:cs typeface="+mn-cs"/>
              </a:rPr>
              <a:t>knee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semiflexion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25° </a:t>
            </a:r>
            <a:r>
              <a:rPr kumimoji="0" lang="cs-CZ" sz="3200" b="0" i="0" u="none" strike="noStrike" kern="1200" cap="none" spc="0" normalizeH="0" baseline="0" noProof="0" dirty="0" err="1">
                <a:ln>
                  <a:noFill/>
                </a:ln>
                <a:solidFill>
                  <a:schemeClr val="tx1"/>
                </a:solidFill>
                <a:effectLst/>
                <a:uLnTx/>
                <a:uFillTx/>
                <a:latin typeface="+mn-lt"/>
                <a:ea typeface="+mn-ea"/>
                <a:cs typeface="+mn-cs"/>
              </a:rPr>
              <a:t>hip</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abduction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upper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limbs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bended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and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placed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crossed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chest</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Fixation</a:t>
            </a:r>
            <a:r>
              <a:rPr kumimoji="0" lang="cs-CZ" sz="3200" b="0" i="0" u="none" strike="noStrike" kern="1200" cap="none" spc="0" normalizeH="0" baseline="0" noProof="0" dirty="0">
                <a:ln>
                  <a:noFill/>
                </a:ln>
                <a:solidFill>
                  <a:schemeClr val="tx1"/>
                </a:solidFill>
                <a:effectLst/>
                <a:uLnTx/>
                <a:uFillTx/>
                <a:latin typeface="+mn-lt"/>
                <a:ea typeface="+mn-ea"/>
                <a:cs typeface="+mn-cs"/>
              </a:rPr>
              <a:t>: not </a:t>
            </a:r>
            <a:r>
              <a:rPr kumimoji="0" lang="cs-CZ" sz="3200" b="0" i="0" u="none" strike="noStrike" kern="1200" cap="none" spc="0" normalizeH="0" baseline="0" noProof="0" dirty="0" err="1">
                <a:ln>
                  <a:noFill/>
                </a:ln>
                <a:solidFill>
                  <a:schemeClr val="tx1"/>
                </a:solidFill>
                <a:effectLst/>
                <a:uLnTx/>
                <a:uFillTx/>
                <a:latin typeface="+mn-lt"/>
                <a:ea typeface="+mn-ea"/>
                <a:cs typeface="+mn-cs"/>
              </a:rPr>
              <a:t>necessary</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Movement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fluent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combined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flexion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and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rotation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trunk (</a:t>
            </a:r>
            <a:r>
              <a:rPr kumimoji="0" lang="cs-CZ" sz="3200" b="0" i="0" u="none" strike="noStrike" kern="1200" cap="none" spc="0" normalizeH="0" baseline="0" noProof="0" dirty="0" err="1">
                <a:ln>
                  <a:noFill/>
                </a:ln>
                <a:solidFill>
                  <a:schemeClr val="tx1"/>
                </a:solidFill>
                <a:effectLst/>
                <a:uLnTx/>
                <a:uFillTx/>
                <a:latin typeface="+mn-lt"/>
                <a:ea typeface="+mn-ea"/>
                <a:cs typeface="+mn-cs"/>
              </a:rPr>
              <a:t>bow</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without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moving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pelvis</a:t>
            </a:r>
            <a:r>
              <a:rPr kumimoji="0" lang="cs-CZ" sz="3200" b="0" i="0" u="none" strike="noStrike" kern="1200" cap="none" spc="0" normalizeH="0" baseline="0" noProof="0" dirty="0">
                <a:ln>
                  <a:noFill/>
                </a:ln>
                <a:solidFill>
                  <a:schemeClr val="tx1"/>
                </a:solidFill>
                <a:effectLst/>
                <a:uLnTx/>
                <a:uFillTx/>
                <a:latin typeface="+mn-lt"/>
                <a:ea typeface="+mn-ea"/>
                <a:cs typeface="+mn-cs"/>
              </a:rPr>
              <a:t> in such </a:t>
            </a:r>
            <a:r>
              <a:rPr kumimoji="0" lang="cs-CZ" sz="3200" b="0" i="0" u="none" strike="noStrike" kern="1200" cap="none" spc="0" normalizeH="0" baseline="0" noProof="0" dirty="0" err="1">
                <a:ln>
                  <a:noFill/>
                </a:ln>
                <a:solidFill>
                  <a:schemeClr val="tx1"/>
                </a:solidFill>
                <a:effectLst/>
                <a:uLnTx/>
                <a:uFillTx/>
                <a:latin typeface="+mn-lt"/>
                <a:ea typeface="+mn-ea"/>
                <a:cs typeface="+mn-cs"/>
              </a:rPr>
              <a:t>an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extend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that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distance </a:t>
            </a:r>
            <a:r>
              <a:rPr kumimoji="0" lang="cs-CZ" sz="3200" b="0" i="0" u="none" strike="noStrike" kern="1200" cap="none" spc="0" normalizeH="0" baseline="0" noProof="0" dirty="0" err="1">
                <a:ln>
                  <a:noFill/>
                </a:ln>
                <a:solidFill>
                  <a:schemeClr val="tx1"/>
                </a:solidFill>
                <a:effectLst/>
                <a:uLnTx/>
                <a:uFillTx/>
                <a:latin typeface="+mn-lt"/>
                <a:ea typeface="+mn-ea"/>
                <a:cs typeface="+mn-cs"/>
              </a:rPr>
              <a:t>between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table </a:t>
            </a:r>
            <a:r>
              <a:rPr kumimoji="0" lang="cs-CZ" sz="3200" b="0" i="0" u="none" strike="noStrike" kern="1200" cap="none" spc="0" normalizeH="0" baseline="0" noProof="0" dirty="0" err="1">
                <a:ln>
                  <a:noFill/>
                </a:ln>
                <a:solidFill>
                  <a:schemeClr val="tx1"/>
                </a:solidFill>
                <a:effectLst/>
                <a:uLnTx/>
                <a:uFillTx/>
                <a:latin typeface="+mn-lt"/>
                <a:ea typeface="+mn-ea"/>
                <a:cs typeface="+mn-cs"/>
              </a:rPr>
              <a:t>and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mark</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is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least</a:t>
            </a:r>
            <a:r>
              <a:rPr kumimoji="0" lang="cs-CZ" sz="3200" b="0" i="0" u="none" strike="noStrike" kern="1200" cap="none" spc="0" normalizeH="0" baseline="0" noProof="0" dirty="0">
                <a:ln>
                  <a:noFill/>
                </a:ln>
                <a:solidFill>
                  <a:schemeClr val="tx1"/>
                </a:solidFill>
                <a:effectLst/>
                <a:uLnTx/>
                <a:uFillTx/>
                <a:latin typeface="+mn-lt"/>
                <a:ea typeface="+mn-ea"/>
                <a:cs typeface="+mn-cs"/>
              </a:rPr>
              <a:t> 5cm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Resistance</a:t>
            </a:r>
            <a:r>
              <a:rPr kumimoji="0" lang="cs-CZ" sz="3200" b="0" i="0" u="none" strike="noStrike" kern="1200" cap="none" spc="0" normalizeH="0" baseline="0" noProof="0" dirty="0">
                <a:ln>
                  <a:noFill/>
                </a:ln>
                <a:solidFill>
                  <a:schemeClr val="tx1"/>
                </a:solidFill>
                <a:effectLst/>
                <a:uLnTx/>
                <a:uFillTx/>
                <a:latin typeface="+mn-lt"/>
                <a:ea typeface="+mn-ea"/>
                <a:cs typeface="+mn-cs"/>
              </a:rPr>
              <a:t>: no </a:t>
            </a:r>
            <a:r>
              <a:rPr kumimoji="0" lang="cs-CZ" sz="3200" b="0" i="0" u="none" strike="noStrike" kern="1200" cap="none" spc="0" normalizeH="0" baseline="0" noProof="0" dirty="0" err="1">
                <a:ln>
                  <a:noFill/>
                </a:ln>
                <a:solidFill>
                  <a:schemeClr val="tx1"/>
                </a:solidFill>
                <a:effectLst/>
                <a:uLnTx/>
                <a:uFillTx/>
                <a:latin typeface="+mn-lt"/>
                <a:ea typeface="+mn-ea"/>
                <a:cs typeface="+mn-cs"/>
              </a:rPr>
              <a:t>resistance</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u="sng" dirty="0" err="1"/>
              <a:t>Upper</a:t>
            </a:r>
            <a:r>
              <a:rPr lang="cs-CZ" u="sng" dirty="0"/>
              <a:t> </a:t>
            </a:r>
            <a:r>
              <a:rPr lang="cs-CZ" u="sng" dirty="0" err="1"/>
              <a:t>crossed</a:t>
            </a:r>
            <a:r>
              <a:rPr lang="cs-CZ" u="sng" dirty="0"/>
              <a:t> syndrome</a:t>
            </a:r>
          </a:p>
        </p:txBody>
      </p:sp>
      <p:sp>
        <p:nvSpPr>
          <p:cNvPr id="3" name="Zástupný symbol pro obsah 2"/>
          <p:cNvSpPr>
            <a:spLocks noGrp="1"/>
          </p:cNvSpPr>
          <p:nvPr>
            <p:ph idx="1"/>
          </p:nvPr>
        </p:nvSpPr>
        <p:spPr>
          <a:xfrm>
            <a:off x="250504" y="1484784"/>
            <a:ext cx="8893496" cy="5040560"/>
          </a:xfrm>
        </p:spPr>
        <p:txBody>
          <a:bodyPr>
            <a:normAutofit fontScale="85000" lnSpcReduction="20000"/>
          </a:bodyPr>
          <a:lstStyle/>
          <a:p>
            <a:r>
              <a:rPr lang="en-US" dirty="0"/>
              <a:t>impairment in the deep cervical muscles, which are considered to be functionally important for joint support and control</a:t>
            </a:r>
            <a:endParaRPr lang="cs-CZ" dirty="0"/>
          </a:p>
          <a:p>
            <a:endParaRPr lang="en-US" dirty="0"/>
          </a:p>
          <a:p>
            <a:r>
              <a:rPr lang="en-US" dirty="0"/>
              <a:t>deficits in muscle coordination which could result in poor support and potential overload on cervical structures</a:t>
            </a:r>
            <a:endParaRPr lang="cs-CZ" dirty="0"/>
          </a:p>
          <a:p>
            <a:endParaRPr lang="en-US" dirty="0"/>
          </a:p>
          <a:p>
            <a:r>
              <a:rPr lang="en-US" dirty="0"/>
              <a:t>insufficiency in the pre-programmed activation of cervical muscles</a:t>
            </a:r>
            <a:endParaRPr lang="cs-CZ" dirty="0"/>
          </a:p>
          <a:p>
            <a:endParaRPr lang="en-US" dirty="0"/>
          </a:p>
          <a:p>
            <a:r>
              <a:rPr lang="en-US" dirty="0"/>
              <a:t>inefficient neuromuscular activation</a:t>
            </a:r>
            <a:endParaRPr lang="cs-CZ" dirty="0"/>
          </a:p>
          <a:p>
            <a:endParaRPr lang="en-US" dirty="0"/>
          </a:p>
          <a:p>
            <a:r>
              <a:rPr lang="en-US" dirty="0"/>
              <a:t>greater fatigability of superficial cervical muscles</a:t>
            </a:r>
          </a:p>
          <a:p>
            <a:endParaRPr lang="cs-CZ"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Trunk </a:t>
            </a:r>
            <a:r>
              <a:rPr lang="cs-CZ" dirty="0" err="1"/>
              <a:t>flexion</a:t>
            </a:r>
            <a:r>
              <a:rPr lang="cs-CZ" dirty="0"/>
              <a:t> </a:t>
            </a:r>
            <a:r>
              <a:rPr lang="cs-CZ" dirty="0" err="1"/>
              <a:t>with</a:t>
            </a:r>
            <a:r>
              <a:rPr lang="cs-CZ" dirty="0"/>
              <a:t> </a:t>
            </a:r>
            <a:r>
              <a:rPr lang="cs-CZ" dirty="0" err="1"/>
              <a:t>rotation</a:t>
            </a:r>
            <a:br>
              <a:rPr lang="cs-CZ" dirty="0"/>
            </a:br>
            <a:r>
              <a:rPr lang="cs-CZ" dirty="0"/>
              <a:t>Grade 3, 2</a:t>
            </a:r>
          </a:p>
        </p:txBody>
      </p:sp>
      <p:pic>
        <p:nvPicPr>
          <p:cNvPr id="11266" name="Picture 2" descr="C:\Users\Verca\Desktop\MMT fotky trup, krk\WP_20150926_038.jpg"/>
          <p:cNvPicPr>
            <a:picLocks noChangeAspect="1" noChangeArrowheads="1"/>
          </p:cNvPicPr>
          <p:nvPr/>
        </p:nvPicPr>
        <p:blipFill>
          <a:blip r:embed="rId2" cstate="print"/>
          <a:srcRect l="12465" t="20605" r="10967" b="11241"/>
          <a:stretch>
            <a:fillRect/>
          </a:stretch>
        </p:blipFill>
        <p:spPr bwMode="auto">
          <a:xfrm>
            <a:off x="1714480" y="1357298"/>
            <a:ext cx="6143668" cy="3071834"/>
          </a:xfrm>
          <a:prstGeom prst="rect">
            <a:avLst/>
          </a:prstGeom>
          <a:noFill/>
        </p:spPr>
      </p:pic>
      <p:sp>
        <p:nvSpPr>
          <p:cNvPr id="5" name="Zástupný symbol pro obsah 2"/>
          <p:cNvSpPr txBox="1">
            <a:spLocks/>
          </p:cNvSpPr>
          <p:nvPr/>
        </p:nvSpPr>
        <p:spPr>
          <a:xfrm>
            <a:off x="214282" y="4714884"/>
            <a:ext cx="8643966" cy="2143116"/>
          </a:xfrm>
          <a:prstGeom prst="rect">
            <a:avLst/>
          </a:prstGeom>
        </p:spPr>
        <p:txBody>
          <a:bodyPr vert="horz" lIns="91440" tIns="45720" rIns="91440" bIns="45720" rtlCol="0">
            <a:normAutofit fontScale="5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supine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lower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limbs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relaxed</a:t>
            </a:r>
            <a:r>
              <a:rPr kumimoji="0" lang="cs-CZ" sz="3200" b="0" i="0" u="none" strike="noStrike" kern="1200" cap="none" spc="0" normalizeH="0" baseline="0" noProof="0" dirty="0">
                <a:ln>
                  <a:noFill/>
                </a:ln>
                <a:solidFill>
                  <a:schemeClr val="tx1"/>
                </a:solidFill>
                <a:effectLst/>
                <a:uLnTx/>
                <a:uFillTx/>
                <a:latin typeface="+mn-lt"/>
                <a:ea typeface="+mn-ea"/>
                <a:cs typeface="+mn-cs"/>
              </a:rPr>
              <a:t> in </a:t>
            </a:r>
            <a:r>
              <a:rPr kumimoji="0" lang="cs-CZ" sz="3200" b="0" i="0" u="none" strike="noStrike" kern="1200" cap="none" spc="0" normalizeH="0" baseline="0" noProof="0" dirty="0" err="1">
                <a:ln>
                  <a:noFill/>
                </a:ln>
                <a:solidFill>
                  <a:schemeClr val="tx1"/>
                </a:solidFill>
                <a:effectLst/>
                <a:uLnTx/>
                <a:uFillTx/>
                <a:latin typeface="+mn-lt"/>
                <a:ea typeface="+mn-ea"/>
                <a:cs typeface="+mn-cs"/>
              </a:rPr>
              <a:t>knee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semiflexion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position</a:t>
            </a:r>
            <a:r>
              <a:rPr kumimoji="0" lang="cs-CZ" sz="3200" b="0" i="0" u="none" strike="noStrike" kern="1200" cap="none" spc="0" normalizeH="0" baseline="0" noProof="0" dirty="0">
                <a:ln>
                  <a:noFill/>
                </a:ln>
                <a:solidFill>
                  <a:schemeClr val="tx1"/>
                </a:solidFill>
                <a:effectLst/>
                <a:uLnTx/>
                <a:uFillTx/>
                <a:latin typeface="+mn-lt"/>
                <a:ea typeface="+mn-ea"/>
                <a:cs typeface="+mn-cs"/>
              </a:rPr>
              <a:t>, 25° </a:t>
            </a:r>
            <a:r>
              <a:rPr kumimoji="0" lang="cs-CZ" sz="3200" b="0" i="0" u="none" strike="noStrike" kern="1200" cap="none" spc="0" normalizeH="0" baseline="0" noProof="0" dirty="0" err="1">
                <a:ln>
                  <a:noFill/>
                </a:ln>
                <a:solidFill>
                  <a:schemeClr val="tx1"/>
                </a:solidFill>
                <a:effectLst/>
                <a:uLnTx/>
                <a:uFillTx/>
                <a:latin typeface="+mn-lt"/>
                <a:ea typeface="+mn-ea"/>
                <a:cs typeface="+mn-cs"/>
              </a:rPr>
              <a:t>hip</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abduction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upper</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limbs</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bended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and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placed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crossed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chest</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Fixation</a:t>
            </a:r>
            <a:r>
              <a:rPr kumimoji="0" lang="cs-CZ" sz="3200" b="0" i="0" u="none" strike="noStrike" kern="1200" cap="none" spc="0" normalizeH="0" baseline="0" noProof="0" dirty="0">
                <a:ln>
                  <a:noFill/>
                </a:ln>
                <a:solidFill>
                  <a:schemeClr val="tx1"/>
                </a:solidFill>
                <a:effectLst/>
                <a:uLnTx/>
                <a:uFillTx/>
                <a:latin typeface="+mn-lt"/>
                <a:ea typeface="+mn-ea"/>
                <a:cs typeface="+mn-cs"/>
              </a:rPr>
              <a:t>: not </a:t>
            </a:r>
            <a:r>
              <a:rPr kumimoji="0" lang="cs-CZ" sz="3200" b="0" i="0" u="none" strike="noStrike" kern="1200" cap="none" spc="0" normalizeH="0" baseline="0" noProof="0" dirty="0" err="1">
                <a:ln>
                  <a:noFill/>
                </a:ln>
                <a:solidFill>
                  <a:schemeClr val="tx1"/>
                </a:solidFill>
                <a:effectLst/>
                <a:uLnTx/>
                <a:uFillTx/>
                <a:latin typeface="+mn-lt"/>
                <a:ea typeface="+mn-ea"/>
                <a:cs typeface="+mn-cs"/>
              </a:rPr>
              <a:t>necessary</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Movement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fluent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combined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flexion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and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rotation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trunk (</a:t>
            </a:r>
            <a:r>
              <a:rPr kumimoji="0" lang="cs-CZ" sz="3200" b="0" i="0" u="none" strike="noStrike" kern="1200" cap="none" spc="0" normalizeH="0" baseline="0" noProof="0" dirty="0" err="1">
                <a:ln>
                  <a:noFill/>
                </a:ln>
                <a:solidFill>
                  <a:schemeClr val="tx1"/>
                </a:solidFill>
                <a:effectLst/>
                <a:uLnTx/>
                <a:uFillTx/>
                <a:latin typeface="+mn-lt"/>
                <a:ea typeface="+mn-ea"/>
                <a:cs typeface="+mn-cs"/>
              </a:rPr>
              <a:t>bow</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without</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moving</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of</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the</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pelvis</a:t>
            </a:r>
            <a:r>
              <a:rPr kumimoji="0" lang="cs-CZ" sz="3200" b="0" i="0" u="none" strike="noStrike" kern="1200" cap="none" spc="0" normalizeH="0" baseline="0" noProof="0" dirty="0">
                <a:ln>
                  <a:noFill/>
                </a:ln>
                <a:solidFill>
                  <a:schemeClr val="tx1"/>
                </a:solidFill>
                <a:effectLst/>
                <a:uLnTx/>
                <a:uFillTx/>
                <a:latin typeface="+mn-lt"/>
                <a:ea typeface="+mn-ea"/>
                <a:cs typeface="+mn-cs"/>
              </a:rPr>
              <a:t> in such </a:t>
            </a:r>
            <a:r>
              <a:rPr kumimoji="0" lang="cs-CZ" sz="3200" b="0" i="0" u="none" strike="noStrike" kern="1200" cap="none" spc="0" normalizeH="0" baseline="0" noProof="0" dirty="0" err="1">
                <a:ln>
                  <a:noFill/>
                </a:ln>
                <a:solidFill>
                  <a:schemeClr val="tx1"/>
                </a:solidFill>
                <a:effectLst/>
                <a:uLnTx/>
                <a:uFillTx/>
                <a:latin typeface="+mn-lt"/>
                <a:ea typeface="+mn-ea"/>
                <a:cs typeface="+mn-cs"/>
              </a:rPr>
              <a:t>an</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extend</a:t>
            </a:r>
            <a:r>
              <a:rPr kumimoji="0" lang="cs-CZ" sz="3200" b="0" i="0" u="none" strike="noStrike" kern="1200" cap="none" spc="0" normalizeH="0" baseline="0" noProof="0" dirty="0">
                <a:ln>
                  <a:noFill/>
                </a:ln>
                <a:solidFill>
                  <a:schemeClr val="tx1"/>
                </a:solidFill>
                <a:effectLst/>
                <a:uLnTx/>
                <a:uFillTx/>
                <a:latin typeface="+mn-lt"/>
                <a:ea typeface="+mn-ea"/>
                <a:cs typeface="+mn-cs"/>
              </a:rPr>
              <a:t>, </a:t>
            </a:r>
            <a:r>
              <a:rPr kumimoji="0" lang="cs-CZ" sz="3200" b="0" i="0" u="none" strike="noStrike" kern="1200" cap="none" spc="0" normalizeH="0" baseline="0" noProof="0" dirty="0" err="1">
                <a:ln>
                  <a:noFill/>
                </a:ln>
                <a:solidFill>
                  <a:schemeClr val="tx1"/>
                </a:solidFill>
                <a:effectLst/>
                <a:uLnTx/>
                <a:uFillTx/>
                <a:latin typeface="+mn-lt"/>
                <a:ea typeface="+mn-ea"/>
                <a:cs typeface="+mn-cs"/>
              </a:rPr>
              <a:t>tha</a:t>
            </a:r>
            <a:r>
              <a:rPr lang="cs-CZ" sz="3200" baseline="0" dirty="0"/>
              <a:t>t</a:t>
            </a:r>
            <a:r>
              <a:rPr lang="cs-CZ" sz="3200" dirty="0"/>
              <a:t> </a:t>
            </a:r>
            <a:r>
              <a:rPr lang="cs-CZ" sz="3200" dirty="0" err="1"/>
              <a:t>the</a:t>
            </a:r>
            <a:r>
              <a:rPr lang="cs-CZ" sz="3200" dirty="0"/>
              <a:t> </a:t>
            </a:r>
            <a:r>
              <a:rPr lang="cs-CZ" sz="3200" dirty="0" err="1"/>
              <a:t>mark</a:t>
            </a:r>
            <a:r>
              <a:rPr lang="cs-CZ" sz="3200" dirty="0"/>
              <a:t> </a:t>
            </a:r>
            <a:r>
              <a:rPr lang="cs-CZ" sz="3200" dirty="0" err="1"/>
              <a:t>can</a:t>
            </a:r>
            <a:r>
              <a:rPr lang="cs-CZ" sz="3200" dirty="0"/>
              <a:t> </a:t>
            </a:r>
            <a:r>
              <a:rPr lang="cs-CZ" sz="3200" dirty="0" err="1"/>
              <a:t>be</a:t>
            </a:r>
            <a:r>
              <a:rPr lang="cs-CZ" sz="3200" dirty="0"/>
              <a:t> </a:t>
            </a:r>
            <a:r>
              <a:rPr lang="cs-CZ" sz="3200" dirty="0" err="1"/>
              <a:t>at</a:t>
            </a:r>
            <a:r>
              <a:rPr lang="cs-CZ" sz="3200" dirty="0"/>
              <a:t> </a:t>
            </a:r>
            <a:r>
              <a:rPr lang="cs-CZ" sz="3200" dirty="0" err="1"/>
              <a:t>least</a:t>
            </a:r>
            <a:r>
              <a:rPr lang="cs-CZ" sz="3200" dirty="0"/>
              <a:t> </a:t>
            </a:r>
            <a:r>
              <a:rPr lang="cs-CZ" sz="3200" dirty="0" err="1"/>
              <a:t>seen</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err="1">
                <a:ln>
                  <a:noFill/>
                </a:ln>
                <a:solidFill>
                  <a:schemeClr val="tx1"/>
                </a:solidFill>
                <a:effectLst/>
                <a:uLnTx/>
                <a:uFillTx/>
                <a:latin typeface="+mn-lt"/>
                <a:ea typeface="+mn-ea"/>
                <a:cs typeface="+mn-cs"/>
              </a:rPr>
              <a:t>Resistance</a:t>
            </a:r>
            <a:r>
              <a:rPr kumimoji="0" lang="cs-CZ" sz="3200" b="0" i="0" u="none" strike="noStrike" kern="1200" cap="none" spc="0" normalizeH="0" baseline="0" noProof="0" dirty="0">
                <a:ln>
                  <a:noFill/>
                </a:ln>
                <a:solidFill>
                  <a:schemeClr val="tx1"/>
                </a:solidFill>
                <a:effectLst/>
                <a:uLnTx/>
                <a:uFillTx/>
                <a:latin typeface="+mn-lt"/>
                <a:ea typeface="+mn-ea"/>
                <a:cs typeface="+mn-cs"/>
              </a:rPr>
              <a:t>: no </a:t>
            </a:r>
            <a:r>
              <a:rPr kumimoji="0" lang="cs-CZ" sz="3200" b="0" i="0" u="none" strike="noStrike" kern="1200" cap="none" spc="0" normalizeH="0" baseline="0" noProof="0" dirty="0" err="1">
                <a:ln>
                  <a:noFill/>
                </a:ln>
                <a:solidFill>
                  <a:schemeClr val="tx1"/>
                </a:solidFill>
                <a:effectLst/>
                <a:uLnTx/>
                <a:uFillTx/>
                <a:latin typeface="+mn-lt"/>
                <a:ea typeface="+mn-ea"/>
                <a:cs typeface="+mn-cs"/>
              </a:rPr>
              <a:t>resistance</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cs-CZ" sz="3200" dirty="0"/>
              <a:t>Grade 2: </a:t>
            </a:r>
            <a:r>
              <a:rPr lang="cs-CZ" sz="3200" dirty="0" err="1"/>
              <a:t>the</a:t>
            </a:r>
            <a:r>
              <a:rPr lang="cs-CZ" sz="3200" dirty="0"/>
              <a:t> </a:t>
            </a:r>
            <a:r>
              <a:rPr lang="cs-CZ" sz="3200" dirty="0" err="1"/>
              <a:t>same</a:t>
            </a:r>
            <a:r>
              <a:rPr lang="cs-CZ" sz="3200" dirty="0"/>
              <a:t> as grade 3, </a:t>
            </a:r>
            <a:r>
              <a:rPr lang="cs-CZ" sz="3200" dirty="0" err="1"/>
              <a:t>the</a:t>
            </a:r>
            <a:r>
              <a:rPr lang="cs-CZ" sz="3200" dirty="0"/>
              <a:t> </a:t>
            </a:r>
            <a:r>
              <a:rPr lang="cs-CZ" sz="3200" dirty="0" err="1"/>
              <a:t>patient</a:t>
            </a:r>
            <a:r>
              <a:rPr lang="cs-CZ" sz="3200" dirty="0"/>
              <a:t> </a:t>
            </a:r>
            <a:r>
              <a:rPr lang="cs-CZ" sz="3200" dirty="0" err="1"/>
              <a:t>should</a:t>
            </a:r>
            <a:r>
              <a:rPr lang="cs-CZ" sz="3200" dirty="0"/>
              <a:t> </a:t>
            </a:r>
            <a:r>
              <a:rPr lang="cs-CZ" sz="3200" dirty="0" err="1"/>
              <a:t>at</a:t>
            </a:r>
            <a:r>
              <a:rPr lang="cs-CZ" sz="3200" dirty="0"/>
              <a:t> </a:t>
            </a:r>
            <a:r>
              <a:rPr lang="cs-CZ" sz="3200" dirty="0" err="1"/>
              <a:t>least</a:t>
            </a:r>
            <a:r>
              <a:rPr lang="cs-CZ" sz="3200" dirty="0"/>
              <a:t> </a:t>
            </a:r>
            <a:r>
              <a:rPr lang="cs-CZ" sz="3200" dirty="0" err="1"/>
              <a:t>elevate</a:t>
            </a:r>
            <a:r>
              <a:rPr lang="cs-CZ" sz="3200" dirty="0"/>
              <a:t> </a:t>
            </a:r>
            <a:r>
              <a:rPr lang="cs-CZ" sz="3200" dirty="0" err="1"/>
              <a:t>the</a:t>
            </a:r>
            <a:r>
              <a:rPr lang="cs-CZ" sz="3200" dirty="0"/>
              <a:t> </a:t>
            </a:r>
            <a:r>
              <a:rPr lang="cs-CZ" sz="3200" dirty="0" err="1"/>
              <a:t>head</a:t>
            </a:r>
            <a:r>
              <a:rPr lang="cs-CZ" sz="3200" dirty="0"/>
              <a:t>, </a:t>
            </a:r>
            <a:r>
              <a:rPr lang="cs-CZ" sz="3200" dirty="0" err="1"/>
              <a:t>shoulder</a:t>
            </a:r>
            <a:r>
              <a:rPr lang="cs-CZ" sz="3200" dirty="0"/>
              <a:t> </a:t>
            </a:r>
            <a:r>
              <a:rPr lang="cs-CZ" sz="3200" dirty="0" err="1"/>
              <a:t>and</a:t>
            </a:r>
            <a:r>
              <a:rPr lang="cs-CZ" sz="3200" dirty="0"/>
              <a:t> </a:t>
            </a:r>
            <a:r>
              <a:rPr lang="cs-CZ" sz="3200" dirty="0" err="1"/>
              <a:t>the</a:t>
            </a:r>
            <a:r>
              <a:rPr lang="cs-CZ" sz="3200" dirty="0"/>
              <a:t> </a:t>
            </a:r>
            <a:r>
              <a:rPr lang="cs-CZ" sz="3200" dirty="0" err="1"/>
              <a:t>upper</a:t>
            </a:r>
            <a:r>
              <a:rPr lang="cs-CZ" sz="3200" dirty="0"/>
              <a:t> </a:t>
            </a:r>
            <a:r>
              <a:rPr lang="cs-CZ" sz="3200" dirty="0" err="1"/>
              <a:t>thorax</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Trunk </a:t>
            </a:r>
            <a:r>
              <a:rPr lang="cs-CZ" dirty="0" err="1"/>
              <a:t>flexion</a:t>
            </a:r>
            <a:r>
              <a:rPr lang="cs-CZ" dirty="0"/>
              <a:t> </a:t>
            </a:r>
            <a:r>
              <a:rPr lang="cs-CZ" dirty="0" err="1"/>
              <a:t>with</a:t>
            </a:r>
            <a:r>
              <a:rPr lang="cs-CZ" dirty="0"/>
              <a:t> </a:t>
            </a:r>
            <a:r>
              <a:rPr lang="cs-CZ" dirty="0" err="1"/>
              <a:t>rotation</a:t>
            </a:r>
            <a:br>
              <a:rPr lang="cs-CZ" dirty="0"/>
            </a:br>
            <a:r>
              <a:rPr lang="cs-CZ" dirty="0"/>
              <a:t>Grade 1,0</a:t>
            </a:r>
          </a:p>
        </p:txBody>
      </p:sp>
      <p:sp>
        <p:nvSpPr>
          <p:cNvPr id="4" name="Zástupný symbol pro obsah 2"/>
          <p:cNvSpPr>
            <a:spLocks noGrp="1"/>
          </p:cNvSpPr>
          <p:nvPr>
            <p:ph idx="1"/>
          </p:nvPr>
        </p:nvSpPr>
        <p:spPr>
          <a:xfrm>
            <a:off x="500034" y="5000636"/>
            <a:ext cx="8229600" cy="1239839"/>
          </a:xfrm>
        </p:spPr>
        <p:txBody>
          <a:bodyPr>
            <a:normAutofit fontScale="62500" lnSpcReduction="20000"/>
          </a:bodyPr>
          <a:lstStyle/>
          <a:p>
            <a:r>
              <a:rPr lang="cs-CZ" dirty="0" err="1"/>
              <a:t>Position</a:t>
            </a:r>
            <a:r>
              <a:rPr lang="cs-CZ" dirty="0"/>
              <a:t>: </a:t>
            </a:r>
            <a:r>
              <a:rPr lang="cs-CZ" dirty="0" err="1"/>
              <a:t>supine</a:t>
            </a:r>
            <a:r>
              <a:rPr lang="cs-CZ" dirty="0"/>
              <a:t> </a:t>
            </a:r>
            <a:r>
              <a:rPr lang="cs-CZ" dirty="0" err="1"/>
              <a:t>position</a:t>
            </a:r>
            <a:r>
              <a:rPr lang="cs-CZ" dirty="0"/>
              <a:t>, </a:t>
            </a:r>
            <a:r>
              <a:rPr lang="cs-CZ" dirty="0" err="1"/>
              <a:t>lower</a:t>
            </a:r>
            <a:r>
              <a:rPr lang="cs-CZ" dirty="0"/>
              <a:t> </a:t>
            </a:r>
            <a:r>
              <a:rPr lang="cs-CZ" dirty="0" err="1"/>
              <a:t>limbs</a:t>
            </a:r>
            <a:r>
              <a:rPr lang="cs-CZ" dirty="0"/>
              <a:t> </a:t>
            </a:r>
            <a:r>
              <a:rPr lang="cs-CZ" dirty="0" err="1"/>
              <a:t>relaxed</a:t>
            </a:r>
            <a:r>
              <a:rPr lang="cs-CZ" dirty="0"/>
              <a:t> in </a:t>
            </a:r>
            <a:r>
              <a:rPr lang="cs-CZ" dirty="0" err="1"/>
              <a:t>knee</a:t>
            </a:r>
            <a:r>
              <a:rPr lang="cs-CZ" dirty="0"/>
              <a:t> </a:t>
            </a:r>
            <a:r>
              <a:rPr lang="cs-CZ" dirty="0" err="1"/>
              <a:t>semiflexion</a:t>
            </a:r>
            <a:r>
              <a:rPr lang="cs-CZ" dirty="0"/>
              <a:t> </a:t>
            </a:r>
            <a:r>
              <a:rPr lang="cs-CZ" dirty="0" err="1"/>
              <a:t>position</a:t>
            </a:r>
            <a:r>
              <a:rPr lang="cs-CZ" dirty="0"/>
              <a:t>, 25° </a:t>
            </a:r>
            <a:r>
              <a:rPr lang="cs-CZ" dirty="0" err="1"/>
              <a:t>hip</a:t>
            </a:r>
            <a:r>
              <a:rPr lang="cs-CZ" dirty="0"/>
              <a:t> </a:t>
            </a:r>
            <a:r>
              <a:rPr lang="cs-CZ" dirty="0" err="1"/>
              <a:t>abduction</a:t>
            </a:r>
            <a:r>
              <a:rPr lang="cs-CZ" dirty="0"/>
              <a:t>, </a:t>
            </a:r>
            <a:r>
              <a:rPr lang="cs-CZ" dirty="0" err="1"/>
              <a:t>upper</a:t>
            </a:r>
            <a:r>
              <a:rPr lang="cs-CZ" dirty="0"/>
              <a:t> </a:t>
            </a:r>
            <a:r>
              <a:rPr lang="cs-CZ" dirty="0" err="1"/>
              <a:t>limbs</a:t>
            </a:r>
            <a:r>
              <a:rPr lang="cs-CZ" dirty="0"/>
              <a:t> </a:t>
            </a:r>
            <a:r>
              <a:rPr lang="cs-CZ" dirty="0" err="1"/>
              <a:t>extended</a:t>
            </a:r>
            <a:r>
              <a:rPr lang="cs-CZ" dirty="0"/>
              <a:t>, </a:t>
            </a:r>
            <a:r>
              <a:rPr lang="cs-CZ" dirty="0" err="1"/>
              <a:t>lying</a:t>
            </a:r>
            <a:r>
              <a:rPr lang="cs-CZ" dirty="0"/>
              <a:t> </a:t>
            </a:r>
            <a:r>
              <a:rPr lang="cs-CZ" dirty="0" err="1"/>
              <a:t>relaxed</a:t>
            </a:r>
            <a:r>
              <a:rPr lang="cs-CZ" dirty="0"/>
              <a:t> </a:t>
            </a:r>
            <a:r>
              <a:rPr lang="cs-CZ" dirty="0" err="1"/>
              <a:t>along</a:t>
            </a:r>
            <a:r>
              <a:rPr lang="cs-CZ" dirty="0"/>
              <a:t> </a:t>
            </a:r>
            <a:r>
              <a:rPr lang="cs-CZ" dirty="0" err="1"/>
              <a:t>the</a:t>
            </a:r>
            <a:r>
              <a:rPr lang="cs-CZ" dirty="0"/>
              <a:t> body </a:t>
            </a:r>
            <a:r>
              <a:rPr lang="cs-CZ" dirty="0" err="1"/>
              <a:t>side</a:t>
            </a:r>
            <a:endParaRPr lang="cs-CZ" dirty="0"/>
          </a:p>
          <a:p>
            <a:r>
              <a:rPr lang="cs-CZ" dirty="0" err="1"/>
              <a:t>Attempt</a:t>
            </a:r>
            <a:r>
              <a:rPr lang="cs-CZ" dirty="0"/>
              <a:t> to </a:t>
            </a:r>
            <a:r>
              <a:rPr lang="cs-CZ" dirty="0" err="1"/>
              <a:t>move</a:t>
            </a:r>
            <a:r>
              <a:rPr lang="cs-CZ" dirty="0"/>
              <a:t>: </a:t>
            </a:r>
            <a:r>
              <a:rPr lang="cs-CZ" dirty="0" err="1"/>
              <a:t>patient</a:t>
            </a:r>
            <a:r>
              <a:rPr lang="cs-CZ" dirty="0"/>
              <a:t> </a:t>
            </a:r>
            <a:r>
              <a:rPr lang="cs-CZ" dirty="0" err="1"/>
              <a:t>tries</a:t>
            </a:r>
            <a:r>
              <a:rPr lang="cs-CZ" dirty="0"/>
              <a:t> to do </a:t>
            </a:r>
            <a:r>
              <a:rPr lang="cs-CZ" dirty="0" err="1"/>
              <a:t>rotation</a:t>
            </a:r>
            <a:r>
              <a:rPr lang="cs-CZ" dirty="0"/>
              <a:t> </a:t>
            </a:r>
            <a:r>
              <a:rPr lang="cs-CZ" dirty="0" err="1"/>
              <a:t>with</a:t>
            </a:r>
            <a:r>
              <a:rPr lang="cs-CZ" dirty="0"/>
              <a:t> </a:t>
            </a:r>
            <a:r>
              <a:rPr lang="cs-CZ" dirty="0" err="1"/>
              <a:t>flexion</a:t>
            </a:r>
            <a:r>
              <a:rPr lang="cs-CZ" dirty="0"/>
              <a:t> </a:t>
            </a:r>
            <a:r>
              <a:rPr lang="cs-CZ" dirty="0" err="1"/>
              <a:t>of</a:t>
            </a:r>
            <a:r>
              <a:rPr lang="cs-CZ" dirty="0"/>
              <a:t> </a:t>
            </a:r>
            <a:r>
              <a:rPr lang="cs-CZ" dirty="0" err="1"/>
              <a:t>the</a:t>
            </a:r>
            <a:r>
              <a:rPr lang="cs-CZ" dirty="0"/>
              <a:t> trunk, PT </a:t>
            </a:r>
            <a:r>
              <a:rPr lang="cs-CZ" dirty="0" err="1"/>
              <a:t>palpates</a:t>
            </a:r>
            <a:r>
              <a:rPr lang="cs-CZ" dirty="0"/>
              <a:t> </a:t>
            </a:r>
            <a:r>
              <a:rPr lang="cs-CZ" dirty="0" err="1"/>
              <a:t>the</a:t>
            </a:r>
            <a:r>
              <a:rPr lang="cs-CZ" dirty="0"/>
              <a:t> </a:t>
            </a:r>
            <a:r>
              <a:rPr lang="cs-CZ" dirty="0" err="1"/>
              <a:t>trace</a:t>
            </a:r>
            <a:r>
              <a:rPr lang="cs-CZ" dirty="0"/>
              <a:t> </a:t>
            </a:r>
            <a:r>
              <a:rPr lang="cs-CZ" dirty="0" err="1"/>
              <a:t>of</a:t>
            </a:r>
            <a:r>
              <a:rPr lang="cs-CZ" dirty="0"/>
              <a:t> </a:t>
            </a:r>
            <a:r>
              <a:rPr lang="cs-CZ" dirty="0" err="1"/>
              <a:t>contraction</a:t>
            </a:r>
            <a:r>
              <a:rPr lang="cs-CZ" dirty="0"/>
              <a:t> </a:t>
            </a:r>
            <a:r>
              <a:rPr lang="cs-CZ" dirty="0" err="1"/>
              <a:t>of</a:t>
            </a:r>
            <a:r>
              <a:rPr lang="cs-CZ" dirty="0"/>
              <a:t> </a:t>
            </a:r>
            <a:r>
              <a:rPr lang="cs-CZ" dirty="0" err="1"/>
              <a:t>abdominal</a:t>
            </a:r>
            <a:r>
              <a:rPr lang="cs-CZ" dirty="0"/>
              <a:t> </a:t>
            </a:r>
            <a:r>
              <a:rPr lang="cs-CZ" dirty="0" err="1"/>
              <a:t>muscles</a:t>
            </a:r>
            <a:endParaRPr lang="cs-CZ" dirty="0"/>
          </a:p>
        </p:txBody>
      </p:sp>
      <p:pic>
        <p:nvPicPr>
          <p:cNvPr id="12290" name="Picture 2" descr="C:\Users\Verca\Desktop\MMT fotky trup, krk\WP_20150926_039.jpg"/>
          <p:cNvPicPr>
            <a:picLocks noChangeAspect="1" noChangeArrowheads="1"/>
          </p:cNvPicPr>
          <p:nvPr/>
        </p:nvPicPr>
        <p:blipFill>
          <a:blip r:embed="rId2" cstate="print"/>
          <a:srcRect l="16026" t="6340" r="10077" b="9656"/>
          <a:stretch>
            <a:fillRect/>
          </a:stretch>
        </p:blipFill>
        <p:spPr bwMode="auto">
          <a:xfrm>
            <a:off x="1857357" y="1428736"/>
            <a:ext cx="5367125" cy="34272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Trunk </a:t>
            </a:r>
            <a:r>
              <a:rPr lang="cs-CZ" dirty="0" err="1"/>
              <a:t>flexion</a:t>
            </a:r>
            <a:r>
              <a:rPr lang="cs-CZ" dirty="0"/>
              <a:t> </a:t>
            </a:r>
            <a:r>
              <a:rPr lang="cs-CZ" dirty="0" err="1"/>
              <a:t>with</a:t>
            </a:r>
            <a:r>
              <a:rPr lang="cs-CZ" dirty="0"/>
              <a:t> </a:t>
            </a:r>
            <a:r>
              <a:rPr lang="cs-CZ" dirty="0" err="1"/>
              <a:t>rotation</a:t>
            </a:r>
            <a:r>
              <a:rPr lang="cs-CZ" dirty="0"/>
              <a:t> – notes:</a:t>
            </a:r>
          </a:p>
        </p:txBody>
      </p:sp>
      <p:sp>
        <p:nvSpPr>
          <p:cNvPr id="3" name="Zástupný symbol pro obsah 2"/>
          <p:cNvSpPr>
            <a:spLocks noGrp="1"/>
          </p:cNvSpPr>
          <p:nvPr>
            <p:ph idx="1"/>
          </p:nvPr>
        </p:nvSpPr>
        <p:spPr/>
        <p:txBody>
          <a:bodyPr>
            <a:normAutofit fontScale="92500"/>
          </a:bodyPr>
          <a:lstStyle/>
          <a:p>
            <a:r>
              <a:rPr lang="cs-CZ" dirty="0" err="1"/>
              <a:t>The</a:t>
            </a:r>
            <a:r>
              <a:rPr lang="cs-CZ" dirty="0"/>
              <a:t> </a:t>
            </a:r>
            <a:r>
              <a:rPr lang="cs-CZ" dirty="0" err="1"/>
              <a:t>movement</a:t>
            </a:r>
            <a:r>
              <a:rPr lang="cs-CZ" dirty="0"/>
              <a:t> </a:t>
            </a:r>
            <a:r>
              <a:rPr lang="cs-CZ" dirty="0" err="1"/>
              <a:t>should</a:t>
            </a:r>
            <a:r>
              <a:rPr lang="cs-CZ" dirty="0"/>
              <a:t> </a:t>
            </a:r>
            <a:r>
              <a:rPr lang="cs-CZ" dirty="0" err="1"/>
              <a:t>be</a:t>
            </a:r>
            <a:r>
              <a:rPr lang="cs-CZ" dirty="0"/>
              <a:t> </a:t>
            </a:r>
            <a:r>
              <a:rPr lang="cs-CZ" dirty="0" err="1"/>
              <a:t>fluent</a:t>
            </a:r>
            <a:r>
              <a:rPr lang="cs-CZ" dirty="0"/>
              <a:t> – </a:t>
            </a:r>
            <a:r>
              <a:rPr lang="cs-CZ" dirty="0" err="1"/>
              <a:t>combination</a:t>
            </a:r>
            <a:r>
              <a:rPr lang="cs-CZ" dirty="0"/>
              <a:t> </a:t>
            </a:r>
            <a:r>
              <a:rPr lang="cs-CZ" dirty="0" err="1"/>
              <a:t>of</a:t>
            </a:r>
            <a:r>
              <a:rPr lang="cs-CZ" dirty="0"/>
              <a:t> </a:t>
            </a:r>
            <a:r>
              <a:rPr lang="cs-CZ" dirty="0" err="1"/>
              <a:t>flexion</a:t>
            </a:r>
            <a:r>
              <a:rPr lang="cs-CZ" dirty="0"/>
              <a:t> </a:t>
            </a:r>
            <a:r>
              <a:rPr lang="cs-CZ" dirty="0" err="1"/>
              <a:t>and</a:t>
            </a:r>
            <a:r>
              <a:rPr lang="cs-CZ" dirty="0"/>
              <a:t> </a:t>
            </a:r>
            <a:r>
              <a:rPr lang="cs-CZ" dirty="0" err="1"/>
              <a:t>rotation</a:t>
            </a:r>
            <a:r>
              <a:rPr lang="cs-CZ" dirty="0"/>
              <a:t>, </a:t>
            </a:r>
            <a:r>
              <a:rPr lang="cs-CZ" dirty="0" err="1"/>
              <a:t>try</a:t>
            </a:r>
            <a:r>
              <a:rPr lang="cs-CZ" dirty="0"/>
              <a:t> to </a:t>
            </a:r>
            <a:r>
              <a:rPr lang="cs-CZ" dirty="0" err="1"/>
              <a:t>avoid</a:t>
            </a:r>
            <a:r>
              <a:rPr lang="cs-CZ" dirty="0"/>
              <a:t> </a:t>
            </a:r>
            <a:r>
              <a:rPr lang="cs-CZ" dirty="0" err="1"/>
              <a:t>lumbar</a:t>
            </a:r>
            <a:r>
              <a:rPr lang="cs-CZ" dirty="0"/>
              <a:t> </a:t>
            </a:r>
            <a:r>
              <a:rPr lang="cs-CZ" dirty="0" err="1"/>
              <a:t>hyperextension</a:t>
            </a:r>
            <a:r>
              <a:rPr lang="cs-CZ" dirty="0"/>
              <a:t> </a:t>
            </a:r>
            <a:r>
              <a:rPr lang="cs-CZ" dirty="0" err="1"/>
              <a:t>or</a:t>
            </a:r>
            <a:r>
              <a:rPr lang="cs-CZ" dirty="0"/>
              <a:t> </a:t>
            </a:r>
            <a:r>
              <a:rPr lang="cs-CZ" dirty="0" err="1"/>
              <a:t>lumbar</a:t>
            </a:r>
            <a:r>
              <a:rPr lang="cs-CZ" dirty="0"/>
              <a:t> </a:t>
            </a:r>
            <a:r>
              <a:rPr lang="cs-CZ" dirty="0" err="1"/>
              <a:t>lateroflexion</a:t>
            </a:r>
            <a:endParaRPr lang="cs-CZ" dirty="0"/>
          </a:p>
          <a:p>
            <a:r>
              <a:rPr lang="cs-CZ" dirty="0" err="1"/>
              <a:t>The</a:t>
            </a:r>
            <a:r>
              <a:rPr lang="cs-CZ" dirty="0"/>
              <a:t> </a:t>
            </a:r>
            <a:r>
              <a:rPr lang="cs-CZ" dirty="0" err="1"/>
              <a:t>lower</a:t>
            </a:r>
            <a:r>
              <a:rPr lang="cs-CZ" dirty="0"/>
              <a:t> </a:t>
            </a:r>
            <a:r>
              <a:rPr lang="cs-CZ" dirty="0" err="1"/>
              <a:t>limbs</a:t>
            </a:r>
            <a:r>
              <a:rPr lang="cs-CZ" dirty="0"/>
              <a:t> has to </a:t>
            </a:r>
            <a:r>
              <a:rPr lang="cs-CZ" dirty="0" err="1"/>
              <a:t>be</a:t>
            </a:r>
            <a:r>
              <a:rPr lang="cs-CZ" dirty="0"/>
              <a:t> </a:t>
            </a:r>
            <a:r>
              <a:rPr lang="cs-CZ" dirty="0" err="1"/>
              <a:t>flexed</a:t>
            </a:r>
            <a:r>
              <a:rPr lang="cs-CZ" dirty="0"/>
              <a:t>, </a:t>
            </a:r>
            <a:r>
              <a:rPr lang="cs-CZ" dirty="0" err="1"/>
              <a:t>abduct</a:t>
            </a:r>
            <a:r>
              <a:rPr lang="cs-CZ" dirty="0"/>
              <a:t> </a:t>
            </a:r>
            <a:r>
              <a:rPr lang="cs-CZ" dirty="0" err="1"/>
              <a:t>and</a:t>
            </a:r>
            <a:r>
              <a:rPr lang="cs-CZ" dirty="0"/>
              <a:t> </a:t>
            </a:r>
            <a:r>
              <a:rPr lang="cs-CZ" dirty="0" err="1"/>
              <a:t>relaxed</a:t>
            </a:r>
            <a:endParaRPr lang="cs-CZ" dirty="0"/>
          </a:p>
          <a:p>
            <a:endParaRPr lang="cs-CZ" dirty="0"/>
          </a:p>
          <a:p>
            <a:r>
              <a:rPr lang="cs-CZ" dirty="0" err="1"/>
              <a:t>Contracture</a:t>
            </a:r>
            <a:r>
              <a:rPr lang="cs-CZ" dirty="0"/>
              <a:t> </a:t>
            </a:r>
            <a:r>
              <a:rPr lang="cs-CZ" dirty="0" err="1"/>
              <a:t>of</a:t>
            </a:r>
            <a:r>
              <a:rPr lang="cs-CZ" dirty="0"/>
              <a:t> </a:t>
            </a:r>
            <a:r>
              <a:rPr lang="cs-CZ" dirty="0" err="1"/>
              <a:t>abdominal</a:t>
            </a:r>
            <a:r>
              <a:rPr lang="cs-CZ" dirty="0"/>
              <a:t> </a:t>
            </a:r>
            <a:r>
              <a:rPr lang="cs-CZ" dirty="0" err="1"/>
              <a:t>muscles</a:t>
            </a:r>
            <a:r>
              <a:rPr lang="cs-CZ" dirty="0"/>
              <a:t> </a:t>
            </a:r>
            <a:r>
              <a:rPr lang="cs-CZ" dirty="0" err="1"/>
              <a:t>is</a:t>
            </a:r>
            <a:r>
              <a:rPr lang="cs-CZ" dirty="0"/>
              <a:t> not </a:t>
            </a:r>
            <a:r>
              <a:rPr lang="cs-CZ" dirty="0" err="1"/>
              <a:t>common</a:t>
            </a:r>
            <a:r>
              <a:rPr lang="cs-CZ" dirty="0"/>
              <a:t>, </a:t>
            </a:r>
            <a:r>
              <a:rPr lang="cs-CZ" dirty="0" err="1"/>
              <a:t>sometimes</a:t>
            </a:r>
            <a:r>
              <a:rPr lang="cs-CZ" dirty="0"/>
              <a:t> </a:t>
            </a:r>
            <a:r>
              <a:rPr lang="cs-CZ" dirty="0" err="1"/>
              <a:t>hypertonus</a:t>
            </a:r>
            <a:r>
              <a:rPr lang="cs-CZ" dirty="0"/>
              <a:t> </a:t>
            </a:r>
            <a:r>
              <a:rPr lang="cs-CZ" dirty="0" err="1"/>
              <a:t>occur</a:t>
            </a:r>
            <a:r>
              <a:rPr lang="cs-CZ" dirty="0"/>
              <a:t> </a:t>
            </a:r>
            <a:r>
              <a:rPr lang="cs-CZ" dirty="0" err="1"/>
              <a:t>at</a:t>
            </a:r>
            <a:r>
              <a:rPr lang="cs-CZ" dirty="0"/>
              <a:t> </a:t>
            </a:r>
            <a:r>
              <a:rPr lang="cs-CZ" dirty="0" err="1"/>
              <a:t>deep</a:t>
            </a:r>
            <a:r>
              <a:rPr lang="cs-CZ" dirty="0"/>
              <a:t> </a:t>
            </a:r>
            <a:r>
              <a:rPr lang="cs-CZ" dirty="0" err="1"/>
              <a:t>stabilization</a:t>
            </a:r>
            <a:r>
              <a:rPr lang="cs-CZ" dirty="0"/>
              <a:t> </a:t>
            </a:r>
            <a:r>
              <a:rPr lang="cs-CZ" dirty="0" err="1"/>
              <a:t>muscles</a:t>
            </a:r>
            <a:r>
              <a:rPr lang="cs-CZ" dirty="0"/>
              <a:t> </a:t>
            </a:r>
            <a:r>
              <a:rPr lang="cs-CZ" dirty="0" err="1"/>
              <a:t>insuficiention</a:t>
            </a:r>
            <a:endParaRPr lang="cs-CZ"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Muscles</a:t>
            </a:r>
            <a:r>
              <a:rPr lang="cs-CZ" dirty="0"/>
              <a:t> </a:t>
            </a:r>
            <a:r>
              <a:rPr lang="cs-CZ" dirty="0" err="1"/>
              <a:t>of</a:t>
            </a:r>
            <a:r>
              <a:rPr lang="cs-CZ" dirty="0"/>
              <a:t> </a:t>
            </a:r>
            <a:r>
              <a:rPr lang="cs-CZ" dirty="0" err="1"/>
              <a:t>the</a:t>
            </a:r>
            <a:r>
              <a:rPr lang="cs-CZ" dirty="0"/>
              <a:t> </a:t>
            </a:r>
            <a:r>
              <a:rPr lang="cs-CZ" dirty="0" err="1"/>
              <a:t>back</a:t>
            </a:r>
            <a:endParaRPr lang="cs-CZ" dirty="0"/>
          </a:p>
        </p:txBody>
      </p:sp>
      <p:pic>
        <p:nvPicPr>
          <p:cNvPr id="44033" name="Picture 1" descr="C:\Users\Verca\Desktop\6eac53bca6caad52900c40788643fad0.jpg"/>
          <p:cNvPicPr>
            <a:picLocks noGrp="1" noChangeAspect="1" noChangeArrowheads="1"/>
          </p:cNvPicPr>
          <p:nvPr>
            <p:ph idx="1"/>
          </p:nvPr>
        </p:nvPicPr>
        <p:blipFill>
          <a:blip r:embed="rId2" cstate="print"/>
          <a:srcRect/>
          <a:stretch>
            <a:fillRect/>
          </a:stretch>
        </p:blipFill>
        <p:spPr bwMode="auto">
          <a:xfrm>
            <a:off x="928662" y="1214422"/>
            <a:ext cx="4500846" cy="5248800"/>
          </a:xfrm>
          <a:prstGeom prst="rect">
            <a:avLst/>
          </a:prstGeom>
          <a:noFill/>
        </p:spPr>
      </p:pic>
      <p:pic>
        <p:nvPicPr>
          <p:cNvPr id="44034" name="Picture 2" descr="C:\Users\Verca\Desktop\302534231.jpg"/>
          <p:cNvPicPr>
            <a:picLocks noChangeAspect="1" noChangeArrowheads="1"/>
          </p:cNvPicPr>
          <p:nvPr/>
        </p:nvPicPr>
        <p:blipFill>
          <a:blip r:embed="rId3" cstate="print"/>
          <a:srcRect/>
          <a:stretch>
            <a:fillRect/>
          </a:stretch>
        </p:blipFill>
        <p:spPr bwMode="auto">
          <a:xfrm>
            <a:off x="5544000" y="1785926"/>
            <a:ext cx="3600000" cy="39456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The</a:t>
            </a:r>
            <a:r>
              <a:rPr lang="cs-CZ" dirty="0"/>
              <a:t> </a:t>
            </a:r>
            <a:r>
              <a:rPr lang="cs-CZ" dirty="0" err="1"/>
              <a:t>erector</a:t>
            </a:r>
            <a:r>
              <a:rPr lang="cs-CZ" dirty="0"/>
              <a:t> </a:t>
            </a:r>
            <a:r>
              <a:rPr lang="cs-CZ" dirty="0" err="1"/>
              <a:t>spinae</a:t>
            </a:r>
            <a:endParaRPr lang="cs-CZ" dirty="0"/>
          </a:p>
        </p:txBody>
      </p:sp>
      <p:sp>
        <p:nvSpPr>
          <p:cNvPr id="3" name="Zástupný symbol pro obsah 2"/>
          <p:cNvSpPr>
            <a:spLocks noGrp="1"/>
          </p:cNvSpPr>
          <p:nvPr>
            <p:ph idx="1"/>
          </p:nvPr>
        </p:nvSpPr>
        <p:spPr>
          <a:xfrm>
            <a:off x="457200" y="1600200"/>
            <a:ext cx="8472518" cy="4472006"/>
          </a:xfrm>
        </p:spPr>
        <p:txBody>
          <a:bodyPr>
            <a:normAutofit/>
          </a:bodyPr>
          <a:lstStyle/>
          <a:p>
            <a:r>
              <a:rPr lang="en-US" sz="2400" dirty="0"/>
              <a:t>a muscle group of the back</a:t>
            </a:r>
            <a:r>
              <a:rPr lang="cs-CZ" sz="2400" dirty="0"/>
              <a:t>, </a:t>
            </a:r>
            <a:r>
              <a:rPr lang="en-US" sz="2400" dirty="0"/>
              <a:t>which extends the vertebral column</a:t>
            </a:r>
            <a:r>
              <a:rPr lang="cs-CZ" sz="2400" dirty="0"/>
              <a:t> (a </a:t>
            </a:r>
            <a:r>
              <a:rPr lang="en-US" sz="2400" dirty="0"/>
              <a:t>more modern term is extensor </a:t>
            </a:r>
            <a:r>
              <a:rPr lang="en-US" sz="2400" dirty="0" err="1"/>
              <a:t>spinae</a:t>
            </a:r>
            <a:r>
              <a:rPr lang="cs-CZ" sz="2400" dirty="0"/>
              <a:t>)</a:t>
            </a:r>
          </a:p>
          <a:p>
            <a:r>
              <a:rPr lang="cs-CZ" sz="2400" dirty="0" err="1"/>
              <a:t>it</a:t>
            </a:r>
            <a:r>
              <a:rPr lang="cs-CZ" sz="2400" dirty="0"/>
              <a:t> </a:t>
            </a:r>
            <a:r>
              <a:rPr lang="en-US" sz="2400" dirty="0"/>
              <a:t>is not just one muscle, but a bundle of </a:t>
            </a:r>
            <a:r>
              <a:rPr lang="en-US" sz="2400" dirty="0">
                <a:hlinkClick r:id="rId2" tooltip="Muscle"/>
              </a:rPr>
              <a:t>muscles</a:t>
            </a:r>
            <a:r>
              <a:rPr lang="en-US" sz="2400" dirty="0"/>
              <a:t> and </a:t>
            </a:r>
            <a:r>
              <a:rPr lang="en-US" sz="2400" dirty="0">
                <a:hlinkClick r:id="rId3" tooltip="Tendon"/>
              </a:rPr>
              <a:t>tendons</a:t>
            </a:r>
            <a:endParaRPr lang="cs-CZ" sz="2400" dirty="0"/>
          </a:p>
          <a:p>
            <a:r>
              <a:rPr lang="cs-CZ" sz="2400" dirty="0"/>
              <a:t>i</a:t>
            </a:r>
            <a:r>
              <a:rPr lang="en-US" sz="2400" dirty="0"/>
              <a:t>t is paired and runs more or less vertically</a:t>
            </a:r>
            <a:endParaRPr lang="cs-CZ" sz="2400" dirty="0"/>
          </a:p>
          <a:p>
            <a:r>
              <a:rPr lang="cs-CZ" sz="2400" dirty="0"/>
              <a:t>i</a:t>
            </a:r>
            <a:r>
              <a:rPr lang="en-US" sz="2400" dirty="0"/>
              <a:t>t extends throughout the lumbar, thoracic and cervical regions, and lies in the groove to the side of the </a:t>
            </a:r>
            <a:r>
              <a:rPr lang="en-US" sz="2400" dirty="0">
                <a:hlinkClick r:id="rId4" tooltip="Vertebral column"/>
              </a:rPr>
              <a:t>vertebral column</a:t>
            </a:r>
            <a:endParaRPr lang="cs-CZ" sz="2400" dirty="0"/>
          </a:p>
          <a:p>
            <a:r>
              <a:rPr lang="cs-CZ" sz="2400" dirty="0" err="1"/>
              <a:t>it</a:t>
            </a:r>
            <a:r>
              <a:rPr lang="cs-CZ" sz="2400" dirty="0"/>
              <a:t> </a:t>
            </a:r>
            <a:r>
              <a:rPr lang="en-US" sz="2400" dirty="0"/>
              <a:t>is covered in the lumbar and thoracic regions by the </a:t>
            </a:r>
            <a:r>
              <a:rPr lang="en-US" sz="2400" dirty="0" err="1">
                <a:hlinkClick r:id="rId5" tooltip="Thoracolumbar fascia"/>
              </a:rPr>
              <a:t>thoracolumbar</a:t>
            </a:r>
            <a:r>
              <a:rPr lang="en-US" sz="2400" dirty="0">
                <a:hlinkClick r:id="rId5" tooltip="Thoracolumbar fascia"/>
              </a:rPr>
              <a:t> fascia</a:t>
            </a:r>
            <a:r>
              <a:rPr lang="en-US" sz="2400" dirty="0"/>
              <a:t>, and in the cervical region by the </a:t>
            </a:r>
            <a:r>
              <a:rPr lang="en-US" sz="2400" dirty="0" err="1">
                <a:hlinkClick r:id="rId6" tooltip="Nuchal ligament"/>
              </a:rPr>
              <a:t>nuchal</a:t>
            </a:r>
            <a:r>
              <a:rPr lang="en-US" sz="2400" dirty="0">
                <a:hlinkClick r:id="rId6" tooltip="Nuchal ligament"/>
              </a:rPr>
              <a:t> ligament</a:t>
            </a:r>
            <a:endParaRPr lang="cs-CZ" sz="24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err="1"/>
              <a:t>Iliocostalis</a:t>
            </a:r>
            <a:endParaRPr lang="cs-CZ" dirty="0"/>
          </a:p>
        </p:txBody>
      </p:sp>
      <p:sp>
        <p:nvSpPr>
          <p:cNvPr id="3" name="Zástupný symbol pro obsah 2"/>
          <p:cNvSpPr>
            <a:spLocks noGrp="1"/>
          </p:cNvSpPr>
          <p:nvPr>
            <p:ph idx="1"/>
          </p:nvPr>
        </p:nvSpPr>
        <p:spPr>
          <a:xfrm>
            <a:off x="457200" y="1600200"/>
            <a:ext cx="8686800" cy="4525963"/>
          </a:xfrm>
        </p:spPr>
        <p:txBody>
          <a:bodyPr>
            <a:normAutofit fontScale="92500" lnSpcReduction="20000"/>
          </a:bodyPr>
          <a:lstStyle/>
          <a:p>
            <a:r>
              <a:rPr lang="en-US" dirty="0"/>
              <a:t>originates from the </a:t>
            </a:r>
            <a:r>
              <a:rPr lang="en-US" dirty="0">
                <a:hlinkClick r:id="rId2" tooltip="Sacrum"/>
              </a:rPr>
              <a:t>sacrum</a:t>
            </a:r>
            <a:r>
              <a:rPr lang="en-US" dirty="0"/>
              <a:t>, </a:t>
            </a:r>
            <a:r>
              <a:rPr lang="en-US" dirty="0">
                <a:hlinkClick r:id="rId3" tooltip="Erector spinae aponeurosis (page does not exist)"/>
              </a:rPr>
              <a:t>erector </a:t>
            </a:r>
            <a:r>
              <a:rPr lang="en-US" dirty="0" err="1">
                <a:hlinkClick r:id="rId3" tooltip="Erector spinae aponeurosis (page does not exist)"/>
              </a:rPr>
              <a:t>spinae</a:t>
            </a:r>
            <a:r>
              <a:rPr lang="en-US" dirty="0">
                <a:hlinkClick r:id="rId3" tooltip="Erector spinae aponeurosis (page does not exist)"/>
              </a:rPr>
              <a:t> </a:t>
            </a:r>
            <a:r>
              <a:rPr lang="en-US" dirty="0" err="1">
                <a:hlinkClick r:id="rId3" tooltip="Erector spinae aponeurosis (page does not exist)"/>
              </a:rPr>
              <a:t>aponeurosis</a:t>
            </a:r>
            <a:r>
              <a:rPr lang="en-US" dirty="0"/>
              <a:t> and </a:t>
            </a:r>
            <a:r>
              <a:rPr lang="en-US" dirty="0">
                <a:hlinkClick r:id="rId4" tooltip="Iliac crest"/>
              </a:rPr>
              <a:t>iliac crest</a:t>
            </a:r>
            <a:endParaRPr lang="cs-CZ" dirty="0"/>
          </a:p>
          <a:p>
            <a:r>
              <a:rPr lang="en-US" dirty="0"/>
              <a:t>has three different insertions according to the parts:</a:t>
            </a:r>
          </a:p>
          <a:p>
            <a:r>
              <a:rPr lang="en-US" dirty="0" err="1">
                <a:hlinkClick r:id="rId5" tooltip="Iliocostalis lumborum"/>
              </a:rPr>
              <a:t>iliocostalis</a:t>
            </a:r>
            <a:r>
              <a:rPr lang="en-US" dirty="0">
                <a:hlinkClick r:id="rId5" tooltip="Iliocostalis lumborum"/>
              </a:rPr>
              <a:t> </a:t>
            </a:r>
            <a:r>
              <a:rPr lang="en-US" dirty="0" err="1">
                <a:hlinkClick r:id="rId5" tooltip="Iliocostalis lumborum"/>
              </a:rPr>
              <a:t>lumborum</a:t>
            </a:r>
            <a:r>
              <a:rPr lang="en-US" dirty="0"/>
              <a:t> has the lumbar part(where its insertion is in the 12th to 7th ribs)</a:t>
            </a:r>
          </a:p>
          <a:p>
            <a:r>
              <a:rPr lang="en-US" dirty="0" err="1">
                <a:hlinkClick r:id="rId6" tooltip="Iliocostalis thoracis"/>
              </a:rPr>
              <a:t>iliocostalis</a:t>
            </a:r>
            <a:r>
              <a:rPr lang="en-US" dirty="0">
                <a:hlinkClick r:id="rId6" tooltip="Iliocostalis thoracis"/>
              </a:rPr>
              <a:t> </a:t>
            </a:r>
            <a:r>
              <a:rPr lang="en-US" dirty="0" err="1">
                <a:hlinkClick r:id="rId6" tooltip="Iliocostalis thoracis"/>
              </a:rPr>
              <a:t>thoracis</a:t>
            </a:r>
            <a:r>
              <a:rPr lang="en-US" dirty="0"/>
              <a:t> where its insertion runs from the last 6 ribs to the first 6 ribs.</a:t>
            </a:r>
          </a:p>
          <a:p>
            <a:r>
              <a:rPr lang="en-US" dirty="0" err="1">
                <a:hlinkClick r:id="rId7" tooltip="Iliocostalis cervicis"/>
              </a:rPr>
              <a:t>iliocostalis</a:t>
            </a:r>
            <a:r>
              <a:rPr lang="en-US" dirty="0">
                <a:hlinkClick r:id="rId7" tooltip="Iliocostalis cervicis"/>
              </a:rPr>
              <a:t> </a:t>
            </a:r>
            <a:r>
              <a:rPr lang="en-US" dirty="0" err="1">
                <a:hlinkClick r:id="rId7" tooltip="Iliocostalis cervicis"/>
              </a:rPr>
              <a:t>cervicis</a:t>
            </a:r>
            <a:r>
              <a:rPr lang="en-US" dirty="0"/>
              <a:t> which runs from the first 6 ribs to the posterior tubercle of the transverse process of C6-C4.</a:t>
            </a:r>
          </a:p>
          <a:p>
            <a:endParaRPr lang="cs-CZ"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err="1"/>
              <a:t>Longissimus</a:t>
            </a:r>
            <a:endParaRPr lang="cs-CZ" dirty="0"/>
          </a:p>
        </p:txBody>
      </p:sp>
      <p:sp>
        <p:nvSpPr>
          <p:cNvPr id="3" name="Zástupný symbol pro obsah 2"/>
          <p:cNvSpPr>
            <a:spLocks noGrp="1"/>
          </p:cNvSpPr>
          <p:nvPr>
            <p:ph idx="1"/>
          </p:nvPr>
        </p:nvSpPr>
        <p:spPr>
          <a:xfrm>
            <a:off x="457200" y="1600200"/>
            <a:ext cx="8229600" cy="4900634"/>
          </a:xfrm>
        </p:spPr>
        <p:txBody>
          <a:bodyPr>
            <a:normAutofit fontScale="77500" lnSpcReduction="20000"/>
          </a:bodyPr>
          <a:lstStyle/>
          <a:p>
            <a:r>
              <a:rPr lang="en-US" dirty="0"/>
              <a:t>is the intermediate and the largest of the three columns</a:t>
            </a:r>
            <a:endParaRPr lang="cs-CZ" dirty="0"/>
          </a:p>
          <a:p>
            <a:r>
              <a:rPr lang="en-US" dirty="0"/>
              <a:t>it has three parts with different origin and insertion:</a:t>
            </a:r>
          </a:p>
          <a:p>
            <a:r>
              <a:rPr lang="en-US" dirty="0" err="1">
                <a:hlinkClick r:id="rId2" tooltip="Longissimus thoracis"/>
              </a:rPr>
              <a:t>longissimus</a:t>
            </a:r>
            <a:r>
              <a:rPr lang="en-US" dirty="0">
                <a:hlinkClick r:id="rId2" tooltip="Longissimus thoracis"/>
              </a:rPr>
              <a:t> </a:t>
            </a:r>
            <a:r>
              <a:rPr lang="en-US" dirty="0" err="1">
                <a:hlinkClick r:id="rId2" tooltip="Longissimus thoracis"/>
              </a:rPr>
              <a:t>thoracis</a:t>
            </a:r>
            <a:r>
              <a:rPr lang="en-US" dirty="0"/>
              <a:t> originates from the sacrum, </a:t>
            </a:r>
            <a:r>
              <a:rPr lang="en-US" dirty="0" err="1"/>
              <a:t>spinous</a:t>
            </a:r>
            <a:r>
              <a:rPr lang="en-US" dirty="0"/>
              <a:t> processes of the lumbar vertebrae and transverse process of the last thoracic vertebra and inserts in the transverse processes of the lumbar vertebrae, erector </a:t>
            </a:r>
            <a:r>
              <a:rPr lang="en-US" dirty="0" err="1"/>
              <a:t>spinae</a:t>
            </a:r>
            <a:r>
              <a:rPr lang="en-US" dirty="0"/>
              <a:t> </a:t>
            </a:r>
            <a:r>
              <a:rPr lang="en-US" dirty="0" err="1"/>
              <a:t>aponeurosis</a:t>
            </a:r>
            <a:r>
              <a:rPr lang="en-US" dirty="0"/>
              <a:t>, ribs and costal processes of the thoracic vertebrae.</a:t>
            </a:r>
          </a:p>
          <a:p>
            <a:r>
              <a:rPr lang="en-US" dirty="0" err="1">
                <a:hlinkClick r:id="rId3" tooltip="Longissimus cervicis"/>
              </a:rPr>
              <a:t>longissimus</a:t>
            </a:r>
            <a:r>
              <a:rPr lang="en-US" dirty="0">
                <a:hlinkClick r:id="rId3" tooltip="Longissimus cervicis"/>
              </a:rPr>
              <a:t> </a:t>
            </a:r>
            <a:r>
              <a:rPr lang="en-US" dirty="0" err="1">
                <a:hlinkClick r:id="rId3" tooltip="Longissimus cervicis"/>
              </a:rPr>
              <a:t>cervicis</a:t>
            </a:r>
            <a:r>
              <a:rPr lang="en-US" dirty="0"/>
              <a:t> originates from the transverse processes of T6-T1 and inserts in the transverse processes of C7-C2.</a:t>
            </a:r>
          </a:p>
          <a:p>
            <a:r>
              <a:rPr lang="en-US" dirty="0" err="1">
                <a:hlinkClick r:id="rId4" tooltip="Longissimus capitis"/>
              </a:rPr>
              <a:t>longissimus</a:t>
            </a:r>
            <a:r>
              <a:rPr lang="en-US" dirty="0">
                <a:hlinkClick r:id="rId4" tooltip="Longissimus capitis"/>
              </a:rPr>
              <a:t> </a:t>
            </a:r>
            <a:r>
              <a:rPr lang="en-US" dirty="0" err="1">
                <a:hlinkClick r:id="rId4" tooltip="Longissimus capitis"/>
              </a:rPr>
              <a:t>capitis</a:t>
            </a:r>
            <a:r>
              <a:rPr lang="en-US" dirty="0"/>
              <a:t> originates from the transverse processes of T3-T1 runs through C7-C3 and inserts in the mastoid process of the temporal bone.</a:t>
            </a:r>
          </a:p>
          <a:p>
            <a:endParaRPr lang="cs-CZ"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err="1"/>
              <a:t>Spinalis</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err="1"/>
              <a:t>it</a:t>
            </a:r>
            <a:r>
              <a:rPr lang="cs-CZ" dirty="0"/>
              <a:t> </a:t>
            </a:r>
            <a:r>
              <a:rPr lang="en-US" dirty="0"/>
              <a:t>is the most medial and the smallest column</a:t>
            </a:r>
            <a:endParaRPr lang="cs-CZ" dirty="0"/>
          </a:p>
          <a:p>
            <a:r>
              <a:rPr lang="cs-CZ" dirty="0" err="1"/>
              <a:t>it</a:t>
            </a:r>
            <a:r>
              <a:rPr lang="en-US" dirty="0"/>
              <a:t> has three parts:</a:t>
            </a:r>
          </a:p>
          <a:p>
            <a:r>
              <a:rPr lang="en-US" dirty="0" err="1">
                <a:hlinkClick r:id="rId2" tooltip="Spinalis thoracis"/>
              </a:rPr>
              <a:t>spinalis</a:t>
            </a:r>
            <a:r>
              <a:rPr lang="en-US" dirty="0">
                <a:hlinkClick r:id="rId2" tooltip="Spinalis thoracis"/>
              </a:rPr>
              <a:t> </a:t>
            </a:r>
            <a:r>
              <a:rPr lang="en-US" dirty="0" err="1">
                <a:hlinkClick r:id="rId2" tooltip="Spinalis thoracis"/>
              </a:rPr>
              <a:t>thoracis</a:t>
            </a:r>
            <a:r>
              <a:rPr lang="en-US" dirty="0"/>
              <a:t> which originates from the </a:t>
            </a:r>
            <a:r>
              <a:rPr lang="en-US" dirty="0" err="1"/>
              <a:t>spinous</a:t>
            </a:r>
            <a:r>
              <a:rPr lang="en-US" dirty="0"/>
              <a:t> process of L3-T10 and inserts in the </a:t>
            </a:r>
            <a:r>
              <a:rPr lang="en-US" dirty="0" err="1"/>
              <a:t>spinous</a:t>
            </a:r>
            <a:r>
              <a:rPr lang="en-US" dirty="0"/>
              <a:t> process of T8-T2.</a:t>
            </a:r>
          </a:p>
          <a:p>
            <a:r>
              <a:rPr lang="en-US" dirty="0" err="1">
                <a:hlinkClick r:id="rId3" tooltip="Spinalis cervicis"/>
              </a:rPr>
              <a:t>spinalis</a:t>
            </a:r>
            <a:r>
              <a:rPr lang="en-US" dirty="0">
                <a:hlinkClick r:id="rId3" tooltip="Spinalis cervicis"/>
              </a:rPr>
              <a:t> </a:t>
            </a:r>
            <a:r>
              <a:rPr lang="en-US" dirty="0" err="1">
                <a:hlinkClick r:id="rId3" tooltip="Spinalis cervicis"/>
              </a:rPr>
              <a:t>cervicis</a:t>
            </a:r>
            <a:r>
              <a:rPr lang="en-US" dirty="0"/>
              <a:t> originates from the </a:t>
            </a:r>
            <a:r>
              <a:rPr lang="en-US" dirty="0" err="1"/>
              <a:t>spinous</a:t>
            </a:r>
            <a:r>
              <a:rPr lang="en-US" dirty="0"/>
              <a:t> process of T2-C6 and inserts in the </a:t>
            </a:r>
            <a:r>
              <a:rPr lang="en-US" dirty="0" err="1"/>
              <a:t>spinous</a:t>
            </a:r>
            <a:r>
              <a:rPr lang="en-US" dirty="0"/>
              <a:t> process of C4-C2.</a:t>
            </a:r>
          </a:p>
          <a:p>
            <a:r>
              <a:rPr lang="en-US" dirty="0" err="1">
                <a:hlinkClick r:id="rId4" tooltip="Spinalis capitis"/>
              </a:rPr>
              <a:t>spinalis</a:t>
            </a:r>
            <a:r>
              <a:rPr lang="en-US" dirty="0">
                <a:hlinkClick r:id="rId4" tooltip="Spinalis capitis"/>
              </a:rPr>
              <a:t> </a:t>
            </a:r>
            <a:r>
              <a:rPr lang="en-US" dirty="0" err="1">
                <a:hlinkClick r:id="rId4" tooltip="Spinalis capitis"/>
              </a:rPr>
              <a:t>capitis</a:t>
            </a:r>
            <a:r>
              <a:rPr lang="en-US" dirty="0"/>
              <a:t> is an inconstant muscles </a:t>
            </a:r>
            <a:r>
              <a:rPr lang="en-US" dirty="0" err="1"/>
              <a:t>fibres</a:t>
            </a:r>
            <a:r>
              <a:rPr lang="en-US" dirty="0"/>
              <a:t> that runs from the cervical and upper thoracic that then inserts in the external occipital protuberance.</a:t>
            </a:r>
          </a:p>
          <a:p>
            <a:endParaRPr lang="cs-CZ"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Weak</a:t>
            </a:r>
            <a:r>
              <a:rPr lang="cs-CZ" dirty="0"/>
              <a:t> </a:t>
            </a:r>
            <a:r>
              <a:rPr lang="cs-CZ" dirty="0" err="1"/>
              <a:t>back</a:t>
            </a:r>
            <a:r>
              <a:rPr lang="cs-CZ" dirty="0"/>
              <a:t> </a:t>
            </a:r>
            <a:r>
              <a:rPr lang="cs-CZ" dirty="0" err="1"/>
              <a:t>extensors</a:t>
            </a:r>
            <a:endParaRPr lang="cs-CZ" dirty="0"/>
          </a:p>
        </p:txBody>
      </p:sp>
      <p:sp>
        <p:nvSpPr>
          <p:cNvPr id="3" name="Zástupný symbol pro obsah 2"/>
          <p:cNvSpPr>
            <a:spLocks noGrp="1"/>
          </p:cNvSpPr>
          <p:nvPr>
            <p:ph idx="1"/>
          </p:nvPr>
        </p:nvSpPr>
        <p:spPr/>
        <p:txBody>
          <a:bodyPr/>
          <a:lstStyle/>
          <a:p>
            <a:endParaRPr lang="cs-CZ" dirty="0"/>
          </a:p>
        </p:txBody>
      </p:sp>
      <p:pic>
        <p:nvPicPr>
          <p:cNvPr id="1026" name="Picture 2" descr="Výsledek obrázku pro weak lower back muscles">
            <a:hlinkClick r:id="rId2"/>
          </p:cNvPr>
          <p:cNvPicPr>
            <a:picLocks noChangeAspect="1" noChangeArrowheads="1"/>
          </p:cNvPicPr>
          <p:nvPr/>
        </p:nvPicPr>
        <p:blipFill>
          <a:blip r:embed="rId3" cstate="print"/>
          <a:srcRect/>
          <a:stretch>
            <a:fillRect/>
          </a:stretch>
        </p:blipFill>
        <p:spPr bwMode="auto">
          <a:xfrm>
            <a:off x="6498148" y="1340768"/>
            <a:ext cx="2645852" cy="5076000"/>
          </a:xfrm>
          <a:prstGeom prst="rect">
            <a:avLst/>
          </a:prstGeom>
          <a:noFill/>
        </p:spPr>
      </p:pic>
      <p:pic>
        <p:nvPicPr>
          <p:cNvPr id="1028" name="Picture 4" descr="Související obrázek">
            <a:hlinkClick r:id="rId4"/>
          </p:cNvPr>
          <p:cNvPicPr>
            <a:picLocks noChangeAspect="1" noChangeArrowheads="1"/>
          </p:cNvPicPr>
          <p:nvPr/>
        </p:nvPicPr>
        <p:blipFill>
          <a:blip r:embed="rId5" cstate="print"/>
          <a:srcRect r="31522"/>
          <a:stretch>
            <a:fillRect/>
          </a:stretch>
        </p:blipFill>
        <p:spPr bwMode="auto">
          <a:xfrm>
            <a:off x="251520" y="1268760"/>
            <a:ext cx="2856149" cy="5148000"/>
          </a:xfrm>
          <a:prstGeom prst="rect">
            <a:avLst/>
          </a:prstGeom>
          <a:noFill/>
        </p:spPr>
      </p:pic>
      <p:sp>
        <p:nvSpPr>
          <p:cNvPr id="1030" name="AutoShape 6" descr="Výsledek obrázku pro weak lower back muscles">
            <a:hlinkClick r:id="rId6"/>
          </p:cNvPr>
          <p:cNvSpPr>
            <a:spLocks noChangeAspect="1" noChangeArrowheads="1"/>
          </p:cNvSpPr>
          <p:nvPr/>
        </p:nvSpPr>
        <p:spPr bwMode="auto">
          <a:xfrm>
            <a:off x="71438" y="-1608138"/>
            <a:ext cx="1809750" cy="3362326"/>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032" name="AutoShape 8" descr="Výsledek obrázku pro weak lower back muscles">
            <a:hlinkClick r:id="rId7"/>
          </p:cNvPr>
          <p:cNvSpPr>
            <a:spLocks noChangeAspect="1" noChangeArrowheads="1"/>
          </p:cNvSpPr>
          <p:nvPr/>
        </p:nvSpPr>
        <p:spPr bwMode="auto">
          <a:xfrm>
            <a:off x="155575" y="-1608138"/>
            <a:ext cx="1809750" cy="3362326"/>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034" name="AutoShape 10" descr="Výsledek obrázku pro weak lower back muscles"/>
          <p:cNvSpPr>
            <a:spLocks noChangeAspect="1" noChangeArrowheads="1"/>
          </p:cNvSpPr>
          <p:nvPr/>
        </p:nvSpPr>
        <p:spPr bwMode="auto">
          <a:xfrm>
            <a:off x="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036" name="Picture 12" descr="Výsledek obrázku pro kyphotic lordotic posture">
            <a:hlinkClick r:id="rId8"/>
          </p:cNvPr>
          <p:cNvPicPr>
            <a:picLocks noChangeAspect="1" noChangeArrowheads="1"/>
          </p:cNvPicPr>
          <p:nvPr/>
        </p:nvPicPr>
        <p:blipFill>
          <a:blip r:embed="rId9" cstate="print"/>
          <a:srcRect/>
          <a:stretch>
            <a:fillRect/>
          </a:stretch>
        </p:blipFill>
        <p:spPr bwMode="auto">
          <a:xfrm>
            <a:off x="3419872" y="1340768"/>
            <a:ext cx="2875939" cy="50760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Trunk </a:t>
            </a:r>
            <a:r>
              <a:rPr lang="cs-CZ" dirty="0" err="1"/>
              <a:t>extension</a:t>
            </a:r>
            <a:br>
              <a:rPr lang="cs-CZ" dirty="0"/>
            </a:br>
            <a:r>
              <a:rPr lang="cs-CZ" dirty="0"/>
              <a:t>Grade 5,4</a:t>
            </a:r>
          </a:p>
        </p:txBody>
      </p:sp>
      <p:sp>
        <p:nvSpPr>
          <p:cNvPr id="4" name="Zástupný symbol pro obsah 2"/>
          <p:cNvSpPr>
            <a:spLocks noGrp="1"/>
          </p:cNvSpPr>
          <p:nvPr>
            <p:ph idx="1"/>
          </p:nvPr>
        </p:nvSpPr>
        <p:spPr>
          <a:xfrm>
            <a:off x="214282" y="5000636"/>
            <a:ext cx="8929718" cy="1643074"/>
          </a:xfrm>
        </p:spPr>
        <p:txBody>
          <a:bodyPr>
            <a:normAutofit fontScale="47500" lnSpcReduction="20000"/>
          </a:bodyPr>
          <a:lstStyle/>
          <a:p>
            <a:r>
              <a:rPr lang="cs-CZ" dirty="0" err="1"/>
              <a:t>Position</a:t>
            </a:r>
            <a:r>
              <a:rPr lang="cs-CZ" dirty="0"/>
              <a:t>: </a:t>
            </a:r>
            <a:r>
              <a:rPr lang="cs-CZ" dirty="0" err="1"/>
              <a:t>prone</a:t>
            </a:r>
            <a:r>
              <a:rPr lang="cs-CZ" dirty="0"/>
              <a:t> </a:t>
            </a:r>
            <a:r>
              <a:rPr lang="cs-CZ" dirty="0" err="1"/>
              <a:t>position</a:t>
            </a:r>
            <a:r>
              <a:rPr lang="cs-CZ" dirty="0"/>
              <a:t>, </a:t>
            </a:r>
            <a:r>
              <a:rPr lang="cs-CZ" dirty="0" err="1"/>
              <a:t>the</a:t>
            </a:r>
            <a:r>
              <a:rPr lang="cs-CZ" dirty="0"/>
              <a:t> </a:t>
            </a:r>
            <a:r>
              <a:rPr lang="cs-CZ" dirty="0" err="1"/>
              <a:t>chest</a:t>
            </a:r>
            <a:r>
              <a:rPr lang="cs-CZ" dirty="0"/>
              <a:t> </a:t>
            </a:r>
            <a:r>
              <a:rPr lang="cs-CZ" dirty="0" err="1"/>
              <a:t>away</a:t>
            </a:r>
            <a:r>
              <a:rPr lang="cs-CZ" dirty="0"/>
              <a:t> </a:t>
            </a:r>
            <a:r>
              <a:rPr lang="cs-CZ" dirty="0" err="1"/>
              <a:t>from</a:t>
            </a:r>
            <a:r>
              <a:rPr lang="cs-CZ" dirty="0"/>
              <a:t> </a:t>
            </a:r>
            <a:r>
              <a:rPr lang="cs-CZ" dirty="0" err="1"/>
              <a:t>the</a:t>
            </a:r>
            <a:r>
              <a:rPr lang="cs-CZ" dirty="0"/>
              <a:t> table, trunk in </a:t>
            </a:r>
            <a:r>
              <a:rPr lang="cs-CZ" dirty="0" err="1"/>
              <a:t>flexion</a:t>
            </a:r>
            <a:r>
              <a:rPr lang="cs-CZ" dirty="0"/>
              <a:t> (30°), </a:t>
            </a:r>
            <a:r>
              <a:rPr lang="cs-CZ" dirty="0" err="1"/>
              <a:t>arm</a:t>
            </a:r>
            <a:r>
              <a:rPr lang="cs-CZ" dirty="0"/>
              <a:t> </a:t>
            </a:r>
            <a:r>
              <a:rPr lang="cs-CZ" dirty="0" err="1"/>
              <a:t>along</a:t>
            </a:r>
            <a:r>
              <a:rPr lang="cs-CZ" dirty="0"/>
              <a:t> body </a:t>
            </a:r>
            <a:r>
              <a:rPr lang="cs-CZ" dirty="0" err="1"/>
              <a:t>side</a:t>
            </a:r>
            <a:r>
              <a:rPr lang="cs-CZ" dirty="0"/>
              <a:t>, </a:t>
            </a:r>
            <a:r>
              <a:rPr lang="cs-CZ" dirty="0" err="1"/>
              <a:t>palms</a:t>
            </a:r>
            <a:r>
              <a:rPr lang="cs-CZ" dirty="0"/>
              <a:t> </a:t>
            </a:r>
            <a:r>
              <a:rPr lang="cs-CZ" dirty="0" err="1"/>
              <a:t>up</a:t>
            </a:r>
            <a:endParaRPr lang="cs-CZ" dirty="0"/>
          </a:p>
          <a:p>
            <a:r>
              <a:rPr lang="cs-CZ" dirty="0" err="1"/>
              <a:t>Fixation</a:t>
            </a:r>
            <a:r>
              <a:rPr lang="cs-CZ" dirty="0"/>
              <a:t>: to fix </a:t>
            </a:r>
            <a:r>
              <a:rPr lang="cs-CZ" dirty="0" err="1"/>
              <a:t>the</a:t>
            </a:r>
            <a:r>
              <a:rPr lang="cs-CZ" dirty="0"/>
              <a:t> </a:t>
            </a:r>
            <a:r>
              <a:rPr lang="cs-CZ" dirty="0" err="1"/>
              <a:t>buttocks</a:t>
            </a:r>
            <a:r>
              <a:rPr lang="cs-CZ" dirty="0"/>
              <a:t>, </a:t>
            </a:r>
            <a:r>
              <a:rPr lang="cs-CZ" dirty="0" err="1"/>
              <a:t>pelvis</a:t>
            </a:r>
            <a:r>
              <a:rPr lang="cs-CZ" dirty="0"/>
              <a:t> </a:t>
            </a:r>
            <a:r>
              <a:rPr lang="cs-CZ" dirty="0" err="1"/>
              <a:t>and</a:t>
            </a:r>
            <a:r>
              <a:rPr lang="cs-CZ" dirty="0"/>
              <a:t> </a:t>
            </a:r>
            <a:r>
              <a:rPr lang="cs-CZ" dirty="0" err="1"/>
              <a:t>lumbar</a:t>
            </a:r>
            <a:r>
              <a:rPr lang="cs-CZ" dirty="0"/>
              <a:t> part </a:t>
            </a:r>
            <a:r>
              <a:rPr lang="cs-CZ" dirty="0" err="1"/>
              <a:t>of</a:t>
            </a:r>
            <a:r>
              <a:rPr lang="cs-CZ" dirty="0"/>
              <a:t> </a:t>
            </a:r>
            <a:r>
              <a:rPr lang="cs-CZ" dirty="0" err="1"/>
              <a:t>the</a:t>
            </a:r>
            <a:r>
              <a:rPr lang="cs-CZ" dirty="0"/>
              <a:t> </a:t>
            </a:r>
            <a:r>
              <a:rPr lang="cs-CZ" dirty="0" err="1"/>
              <a:t>spine</a:t>
            </a:r>
            <a:endParaRPr lang="cs-CZ" dirty="0"/>
          </a:p>
          <a:p>
            <a:r>
              <a:rPr lang="cs-CZ" dirty="0" err="1"/>
              <a:t>Movement</a:t>
            </a:r>
            <a:r>
              <a:rPr lang="cs-CZ" dirty="0"/>
              <a:t>: </a:t>
            </a:r>
            <a:r>
              <a:rPr lang="cs-CZ" dirty="0" err="1"/>
              <a:t>from</a:t>
            </a:r>
            <a:r>
              <a:rPr lang="cs-CZ" dirty="0"/>
              <a:t> </a:t>
            </a:r>
            <a:r>
              <a:rPr lang="cs-CZ" dirty="0" err="1"/>
              <a:t>forward</a:t>
            </a:r>
            <a:r>
              <a:rPr lang="cs-CZ" dirty="0"/>
              <a:t> </a:t>
            </a:r>
            <a:r>
              <a:rPr lang="cs-CZ" dirty="0" err="1"/>
              <a:t>bending</a:t>
            </a:r>
            <a:r>
              <a:rPr lang="cs-CZ" dirty="0"/>
              <a:t> </a:t>
            </a:r>
            <a:r>
              <a:rPr lang="cs-CZ" dirty="0" err="1"/>
              <a:t>position</a:t>
            </a:r>
            <a:r>
              <a:rPr lang="cs-CZ" dirty="0"/>
              <a:t> </a:t>
            </a:r>
            <a:r>
              <a:rPr lang="cs-CZ" dirty="0" err="1"/>
              <a:t>the</a:t>
            </a:r>
            <a:r>
              <a:rPr lang="cs-CZ" dirty="0"/>
              <a:t> </a:t>
            </a:r>
            <a:r>
              <a:rPr lang="cs-CZ" dirty="0" err="1"/>
              <a:t>patient</a:t>
            </a:r>
            <a:r>
              <a:rPr lang="cs-CZ" dirty="0"/>
              <a:t> </a:t>
            </a:r>
            <a:r>
              <a:rPr lang="cs-CZ" dirty="0" err="1"/>
              <a:t>extends</a:t>
            </a:r>
            <a:r>
              <a:rPr lang="cs-CZ" dirty="0"/>
              <a:t> </a:t>
            </a:r>
            <a:r>
              <a:rPr lang="cs-CZ" dirty="0" err="1"/>
              <a:t>the</a:t>
            </a:r>
            <a:r>
              <a:rPr lang="cs-CZ" dirty="0"/>
              <a:t> </a:t>
            </a:r>
            <a:r>
              <a:rPr lang="cs-CZ" dirty="0" err="1"/>
              <a:t>spine</a:t>
            </a:r>
            <a:r>
              <a:rPr lang="cs-CZ" dirty="0"/>
              <a:t> </a:t>
            </a:r>
            <a:r>
              <a:rPr lang="cs-CZ" dirty="0" err="1"/>
              <a:t>fully</a:t>
            </a:r>
            <a:r>
              <a:rPr lang="cs-CZ" dirty="0"/>
              <a:t> (</a:t>
            </a:r>
            <a:r>
              <a:rPr lang="cs-CZ" dirty="0" err="1"/>
              <a:t>thoracal</a:t>
            </a:r>
            <a:r>
              <a:rPr lang="cs-CZ" dirty="0"/>
              <a:t> </a:t>
            </a:r>
            <a:r>
              <a:rPr lang="cs-CZ" dirty="0" err="1"/>
              <a:t>and</a:t>
            </a:r>
            <a:r>
              <a:rPr lang="cs-CZ" dirty="0"/>
              <a:t> </a:t>
            </a:r>
            <a:r>
              <a:rPr lang="cs-CZ" dirty="0" err="1"/>
              <a:t>lumbal</a:t>
            </a:r>
            <a:r>
              <a:rPr lang="cs-CZ" dirty="0"/>
              <a:t> </a:t>
            </a:r>
            <a:r>
              <a:rPr lang="cs-CZ" dirty="0" err="1"/>
              <a:t>spine</a:t>
            </a:r>
            <a:r>
              <a:rPr lang="cs-CZ" dirty="0"/>
              <a:t>)</a:t>
            </a:r>
          </a:p>
          <a:p>
            <a:r>
              <a:rPr lang="cs-CZ" dirty="0" err="1"/>
              <a:t>Resistance</a:t>
            </a:r>
            <a:r>
              <a:rPr lang="cs-CZ" dirty="0"/>
              <a:t>: put </a:t>
            </a:r>
            <a:r>
              <a:rPr lang="cs-CZ" dirty="0" err="1"/>
              <a:t>up</a:t>
            </a:r>
            <a:r>
              <a:rPr lang="cs-CZ" dirty="0"/>
              <a:t> </a:t>
            </a:r>
            <a:r>
              <a:rPr lang="cs-CZ" dirty="0" err="1"/>
              <a:t>resistance</a:t>
            </a:r>
            <a:r>
              <a:rPr lang="cs-CZ" dirty="0"/>
              <a:t> </a:t>
            </a:r>
            <a:r>
              <a:rPr lang="cs-CZ" dirty="0" err="1"/>
              <a:t>between</a:t>
            </a:r>
            <a:r>
              <a:rPr lang="cs-CZ" dirty="0"/>
              <a:t> </a:t>
            </a:r>
            <a:r>
              <a:rPr lang="cs-CZ" dirty="0" err="1"/>
              <a:t>scapula</a:t>
            </a:r>
            <a:r>
              <a:rPr lang="cs-CZ" dirty="0"/>
              <a:t> </a:t>
            </a:r>
            <a:r>
              <a:rPr lang="cs-CZ" dirty="0" err="1"/>
              <a:t>using</a:t>
            </a:r>
            <a:r>
              <a:rPr lang="cs-CZ" dirty="0"/>
              <a:t> a </a:t>
            </a:r>
            <a:r>
              <a:rPr lang="cs-CZ" dirty="0" err="1"/>
              <a:t>palm</a:t>
            </a:r>
            <a:r>
              <a:rPr lang="cs-CZ" dirty="0"/>
              <a:t> (</a:t>
            </a:r>
            <a:r>
              <a:rPr lang="cs-CZ" dirty="0" err="1"/>
              <a:t>first</a:t>
            </a:r>
            <a:r>
              <a:rPr lang="cs-CZ" dirty="0"/>
              <a:t> </a:t>
            </a:r>
            <a:r>
              <a:rPr lang="cs-CZ" dirty="0" err="1"/>
              <a:t>phase</a:t>
            </a:r>
            <a:r>
              <a:rPr lang="cs-CZ" dirty="0"/>
              <a:t>), to </a:t>
            </a:r>
            <a:r>
              <a:rPr lang="cs-CZ" dirty="0" err="1"/>
              <a:t>the</a:t>
            </a:r>
            <a:r>
              <a:rPr lang="cs-CZ" dirty="0"/>
              <a:t> </a:t>
            </a:r>
            <a:r>
              <a:rPr lang="cs-CZ" dirty="0" err="1"/>
              <a:t>lower</a:t>
            </a:r>
            <a:r>
              <a:rPr lang="cs-CZ" dirty="0"/>
              <a:t> </a:t>
            </a:r>
            <a:r>
              <a:rPr lang="cs-CZ" dirty="0" err="1"/>
              <a:t>ribs</a:t>
            </a:r>
            <a:r>
              <a:rPr lang="cs-CZ" dirty="0"/>
              <a:t> (</a:t>
            </a:r>
            <a:r>
              <a:rPr lang="cs-CZ" dirty="0" err="1"/>
              <a:t>second</a:t>
            </a:r>
            <a:r>
              <a:rPr lang="cs-CZ" dirty="0"/>
              <a:t> </a:t>
            </a:r>
            <a:r>
              <a:rPr lang="cs-CZ" dirty="0" err="1"/>
              <a:t>phase</a:t>
            </a:r>
            <a:r>
              <a:rPr lang="cs-CZ" dirty="0"/>
              <a:t>)</a:t>
            </a:r>
          </a:p>
        </p:txBody>
      </p:sp>
      <p:pic>
        <p:nvPicPr>
          <p:cNvPr id="5122" name="Picture 2" descr="C:\Users\Verca\Desktop\MMT fotky trup, krk\WP_20150926_042.jpg"/>
          <p:cNvPicPr>
            <a:picLocks noChangeAspect="1" noChangeArrowheads="1"/>
          </p:cNvPicPr>
          <p:nvPr/>
        </p:nvPicPr>
        <p:blipFill>
          <a:blip r:embed="rId2" cstate="print"/>
          <a:srcRect l="8893" t="7916" r="12546" b="2364"/>
          <a:stretch>
            <a:fillRect/>
          </a:stretch>
        </p:blipFill>
        <p:spPr bwMode="auto">
          <a:xfrm>
            <a:off x="285720" y="1714488"/>
            <a:ext cx="4349118" cy="2790000"/>
          </a:xfrm>
          <a:prstGeom prst="rect">
            <a:avLst/>
          </a:prstGeom>
          <a:noFill/>
        </p:spPr>
      </p:pic>
      <p:pic>
        <p:nvPicPr>
          <p:cNvPr id="5123" name="Picture 3" descr="C:\Users\Verca\Desktop\MMT fotky trup, krk\WP_20150926_043.jpg"/>
          <p:cNvPicPr>
            <a:picLocks noChangeAspect="1" noChangeArrowheads="1"/>
          </p:cNvPicPr>
          <p:nvPr/>
        </p:nvPicPr>
        <p:blipFill>
          <a:blip r:embed="rId3" cstate="print"/>
          <a:srcRect l="10376" t="7916" r="12544" b="2364"/>
          <a:stretch>
            <a:fillRect/>
          </a:stretch>
        </p:blipFill>
        <p:spPr bwMode="auto">
          <a:xfrm>
            <a:off x="4714876" y="1714488"/>
            <a:ext cx="4267059" cy="2790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394CD6-3C77-4154-95B0-EF2E5DECA4CC}"/>
              </a:ext>
            </a:extLst>
          </p:cNvPr>
          <p:cNvSpPr>
            <a:spLocks noGrp="1"/>
          </p:cNvSpPr>
          <p:nvPr>
            <p:ph type="title"/>
          </p:nvPr>
        </p:nvSpPr>
        <p:spPr/>
        <p:txBody>
          <a:bodyPr/>
          <a:lstStyle/>
          <a:p>
            <a:r>
              <a:rPr lang="en-US" dirty="0">
                <a:hlinkClick r:id="rId2" tooltip="Dropped Head Syndrome">
                  <a:extLst>
                    <a:ext uri="{A12FA001-AC4F-418D-AE19-62706E023703}">
                      <ahyp:hlinkClr xmlns:ahyp="http://schemas.microsoft.com/office/drawing/2018/hyperlinkcolor" val="tx"/>
                    </a:ext>
                  </a:extLst>
                </a:hlinkClick>
              </a:rPr>
              <a:t>Dropped Head Syndrome</a:t>
            </a:r>
            <a:endParaRPr lang="cs-CZ" dirty="0"/>
          </a:p>
        </p:txBody>
      </p:sp>
      <p:sp>
        <p:nvSpPr>
          <p:cNvPr id="3" name="Zástupný obsah 2">
            <a:extLst>
              <a:ext uri="{FF2B5EF4-FFF2-40B4-BE49-F238E27FC236}">
                <a16:creationId xmlns:a16="http://schemas.microsoft.com/office/drawing/2014/main" id="{08EE4464-5558-451F-8CEA-D212E878D639}"/>
              </a:ext>
            </a:extLst>
          </p:cNvPr>
          <p:cNvSpPr>
            <a:spLocks noGrp="1"/>
          </p:cNvSpPr>
          <p:nvPr>
            <p:ph idx="1"/>
          </p:nvPr>
        </p:nvSpPr>
        <p:spPr/>
        <p:txBody>
          <a:bodyPr/>
          <a:lstStyle/>
          <a:p>
            <a:endParaRPr lang="cs-CZ" dirty="0"/>
          </a:p>
        </p:txBody>
      </p:sp>
      <p:pic>
        <p:nvPicPr>
          <p:cNvPr id="5" name="Picture 2" descr="Dropped Head Syndrome">
            <a:extLst>
              <a:ext uri="{FF2B5EF4-FFF2-40B4-BE49-F238E27FC236}">
                <a16:creationId xmlns:a16="http://schemas.microsoft.com/office/drawing/2014/main" id="{500E1D6C-9597-4F17-9A72-180E664867F4}"/>
              </a:ext>
            </a:extLst>
          </p:cNvPr>
          <p:cNvPicPr>
            <a:picLocks noChangeAspect="1" noChangeArrowheads="1"/>
          </p:cNvPicPr>
          <p:nvPr/>
        </p:nvPicPr>
        <p:blipFill>
          <a:blip r:embed="rId3" cstate="print"/>
          <a:srcRect/>
          <a:stretch>
            <a:fillRect/>
          </a:stretch>
        </p:blipFill>
        <p:spPr bwMode="auto">
          <a:xfrm>
            <a:off x="1475656" y="1627989"/>
            <a:ext cx="6804248" cy="5103186"/>
          </a:xfrm>
          <a:prstGeom prst="rect">
            <a:avLst/>
          </a:prstGeom>
          <a:noFill/>
        </p:spPr>
      </p:pic>
    </p:spTree>
    <p:extLst>
      <p:ext uri="{BB962C8B-B14F-4D97-AF65-F5344CB8AC3E}">
        <p14:creationId xmlns:p14="http://schemas.microsoft.com/office/powerpoint/2010/main" val="25043106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Trunk </a:t>
            </a:r>
            <a:r>
              <a:rPr lang="cs-CZ" dirty="0" err="1"/>
              <a:t>extension</a:t>
            </a:r>
            <a:br>
              <a:rPr lang="cs-CZ" dirty="0"/>
            </a:br>
            <a:r>
              <a:rPr lang="cs-CZ" dirty="0"/>
              <a:t>Grade 3</a:t>
            </a:r>
          </a:p>
        </p:txBody>
      </p:sp>
      <p:sp>
        <p:nvSpPr>
          <p:cNvPr id="4" name="Zástupný symbol pro obsah 2"/>
          <p:cNvSpPr>
            <a:spLocks noGrp="1"/>
          </p:cNvSpPr>
          <p:nvPr>
            <p:ph idx="1"/>
          </p:nvPr>
        </p:nvSpPr>
        <p:spPr>
          <a:xfrm>
            <a:off x="500034" y="5072074"/>
            <a:ext cx="8429684" cy="1168401"/>
          </a:xfrm>
        </p:spPr>
        <p:txBody>
          <a:bodyPr>
            <a:normAutofit fontScale="55000" lnSpcReduction="20000"/>
          </a:bodyPr>
          <a:lstStyle/>
          <a:p>
            <a:r>
              <a:rPr lang="cs-CZ" dirty="0" err="1"/>
              <a:t>Position</a:t>
            </a:r>
            <a:r>
              <a:rPr lang="cs-CZ" dirty="0"/>
              <a:t>: </a:t>
            </a:r>
            <a:r>
              <a:rPr lang="cs-CZ" dirty="0" err="1"/>
              <a:t>prone</a:t>
            </a:r>
            <a:r>
              <a:rPr lang="cs-CZ" dirty="0"/>
              <a:t> </a:t>
            </a:r>
            <a:r>
              <a:rPr lang="cs-CZ" dirty="0" err="1"/>
              <a:t>position</a:t>
            </a:r>
            <a:r>
              <a:rPr lang="cs-CZ" dirty="0"/>
              <a:t>, </a:t>
            </a:r>
            <a:r>
              <a:rPr lang="cs-CZ" dirty="0" err="1"/>
              <a:t>the</a:t>
            </a:r>
            <a:r>
              <a:rPr lang="cs-CZ" dirty="0"/>
              <a:t> </a:t>
            </a:r>
            <a:r>
              <a:rPr lang="cs-CZ" dirty="0" err="1"/>
              <a:t>chest</a:t>
            </a:r>
            <a:r>
              <a:rPr lang="cs-CZ" dirty="0"/>
              <a:t> </a:t>
            </a:r>
            <a:r>
              <a:rPr lang="cs-CZ" dirty="0" err="1"/>
              <a:t>away</a:t>
            </a:r>
            <a:r>
              <a:rPr lang="cs-CZ" dirty="0"/>
              <a:t> </a:t>
            </a:r>
            <a:r>
              <a:rPr lang="cs-CZ" dirty="0" err="1"/>
              <a:t>from</a:t>
            </a:r>
            <a:r>
              <a:rPr lang="cs-CZ" dirty="0"/>
              <a:t> </a:t>
            </a:r>
            <a:r>
              <a:rPr lang="cs-CZ" dirty="0" err="1"/>
              <a:t>the</a:t>
            </a:r>
            <a:r>
              <a:rPr lang="cs-CZ" dirty="0"/>
              <a:t> table, trunk in </a:t>
            </a:r>
            <a:r>
              <a:rPr lang="cs-CZ" dirty="0" err="1"/>
              <a:t>flexion</a:t>
            </a:r>
            <a:r>
              <a:rPr lang="cs-CZ" dirty="0"/>
              <a:t> (30°), </a:t>
            </a:r>
            <a:r>
              <a:rPr lang="cs-CZ" dirty="0" err="1"/>
              <a:t>arm</a:t>
            </a:r>
            <a:r>
              <a:rPr lang="cs-CZ" dirty="0"/>
              <a:t> </a:t>
            </a:r>
            <a:r>
              <a:rPr lang="cs-CZ" dirty="0" err="1"/>
              <a:t>along</a:t>
            </a:r>
            <a:r>
              <a:rPr lang="cs-CZ" dirty="0"/>
              <a:t> body </a:t>
            </a:r>
            <a:r>
              <a:rPr lang="cs-CZ" dirty="0" err="1"/>
              <a:t>side</a:t>
            </a:r>
            <a:r>
              <a:rPr lang="cs-CZ" dirty="0"/>
              <a:t>, </a:t>
            </a:r>
            <a:r>
              <a:rPr lang="cs-CZ" dirty="0" err="1"/>
              <a:t>palms</a:t>
            </a:r>
            <a:r>
              <a:rPr lang="cs-CZ" dirty="0"/>
              <a:t> </a:t>
            </a:r>
            <a:r>
              <a:rPr lang="cs-CZ" dirty="0" err="1"/>
              <a:t>up</a:t>
            </a:r>
            <a:endParaRPr lang="cs-CZ" dirty="0"/>
          </a:p>
          <a:p>
            <a:r>
              <a:rPr lang="cs-CZ" dirty="0" err="1"/>
              <a:t>Fixation</a:t>
            </a:r>
            <a:r>
              <a:rPr lang="cs-CZ" dirty="0"/>
              <a:t>: to fix </a:t>
            </a:r>
            <a:r>
              <a:rPr lang="cs-CZ" dirty="0" err="1"/>
              <a:t>the</a:t>
            </a:r>
            <a:r>
              <a:rPr lang="cs-CZ" dirty="0"/>
              <a:t> </a:t>
            </a:r>
            <a:r>
              <a:rPr lang="cs-CZ" dirty="0" err="1"/>
              <a:t>buttocks</a:t>
            </a:r>
            <a:r>
              <a:rPr lang="cs-CZ" dirty="0"/>
              <a:t> </a:t>
            </a:r>
            <a:r>
              <a:rPr lang="cs-CZ" dirty="0" err="1"/>
              <a:t>and</a:t>
            </a:r>
            <a:r>
              <a:rPr lang="cs-CZ" dirty="0"/>
              <a:t> </a:t>
            </a:r>
            <a:r>
              <a:rPr lang="cs-CZ" dirty="0" err="1"/>
              <a:t>pelvis</a:t>
            </a:r>
            <a:r>
              <a:rPr lang="cs-CZ" dirty="0"/>
              <a:t>, </a:t>
            </a:r>
            <a:r>
              <a:rPr lang="cs-CZ" dirty="0" err="1"/>
              <a:t>firmly</a:t>
            </a:r>
            <a:r>
              <a:rPr lang="cs-CZ" dirty="0"/>
              <a:t>, </a:t>
            </a:r>
            <a:r>
              <a:rPr lang="cs-CZ" dirty="0" err="1"/>
              <a:t>using</a:t>
            </a:r>
            <a:r>
              <a:rPr lang="cs-CZ" dirty="0"/>
              <a:t> </a:t>
            </a:r>
            <a:r>
              <a:rPr lang="cs-CZ" dirty="0" err="1"/>
              <a:t>both</a:t>
            </a:r>
            <a:r>
              <a:rPr lang="cs-CZ" dirty="0"/>
              <a:t> </a:t>
            </a:r>
            <a:r>
              <a:rPr lang="cs-CZ" dirty="0" err="1"/>
              <a:t>hands</a:t>
            </a:r>
            <a:endParaRPr lang="cs-CZ" dirty="0"/>
          </a:p>
          <a:p>
            <a:r>
              <a:rPr lang="cs-CZ" dirty="0" err="1"/>
              <a:t>Movement</a:t>
            </a:r>
            <a:r>
              <a:rPr lang="cs-CZ" dirty="0"/>
              <a:t>: </a:t>
            </a:r>
            <a:r>
              <a:rPr lang="cs-CZ" dirty="0" err="1"/>
              <a:t>from</a:t>
            </a:r>
            <a:r>
              <a:rPr lang="cs-CZ" dirty="0"/>
              <a:t> </a:t>
            </a:r>
            <a:r>
              <a:rPr lang="cs-CZ" dirty="0" err="1"/>
              <a:t>forward</a:t>
            </a:r>
            <a:r>
              <a:rPr lang="cs-CZ" dirty="0"/>
              <a:t> </a:t>
            </a:r>
            <a:r>
              <a:rPr lang="cs-CZ" dirty="0" err="1"/>
              <a:t>bending</a:t>
            </a:r>
            <a:r>
              <a:rPr lang="cs-CZ" dirty="0"/>
              <a:t> </a:t>
            </a:r>
            <a:r>
              <a:rPr lang="cs-CZ" dirty="0" err="1"/>
              <a:t>position</a:t>
            </a:r>
            <a:r>
              <a:rPr lang="cs-CZ" dirty="0"/>
              <a:t> </a:t>
            </a:r>
            <a:r>
              <a:rPr lang="cs-CZ" dirty="0" err="1"/>
              <a:t>the</a:t>
            </a:r>
            <a:r>
              <a:rPr lang="cs-CZ" dirty="0"/>
              <a:t> </a:t>
            </a:r>
            <a:r>
              <a:rPr lang="cs-CZ" dirty="0" err="1"/>
              <a:t>patient</a:t>
            </a:r>
            <a:r>
              <a:rPr lang="cs-CZ" dirty="0"/>
              <a:t> </a:t>
            </a:r>
            <a:r>
              <a:rPr lang="cs-CZ" dirty="0" err="1"/>
              <a:t>extends</a:t>
            </a:r>
            <a:r>
              <a:rPr lang="cs-CZ" dirty="0"/>
              <a:t> </a:t>
            </a:r>
            <a:r>
              <a:rPr lang="cs-CZ" dirty="0" err="1"/>
              <a:t>the</a:t>
            </a:r>
            <a:r>
              <a:rPr lang="cs-CZ" dirty="0"/>
              <a:t> </a:t>
            </a:r>
            <a:r>
              <a:rPr lang="cs-CZ" dirty="0" err="1"/>
              <a:t>spine</a:t>
            </a:r>
            <a:r>
              <a:rPr lang="cs-CZ" dirty="0"/>
              <a:t> </a:t>
            </a:r>
            <a:r>
              <a:rPr lang="cs-CZ" dirty="0" err="1"/>
              <a:t>fully</a:t>
            </a:r>
            <a:r>
              <a:rPr lang="cs-CZ" dirty="0"/>
              <a:t> </a:t>
            </a:r>
          </a:p>
        </p:txBody>
      </p:sp>
      <p:pic>
        <p:nvPicPr>
          <p:cNvPr id="6146" name="Picture 2" descr="C:\Users\Verca\Desktop\MMT fotky trup, krk\WP_20150926_044.jpg"/>
          <p:cNvPicPr>
            <a:picLocks noChangeAspect="1" noChangeArrowheads="1"/>
          </p:cNvPicPr>
          <p:nvPr/>
        </p:nvPicPr>
        <p:blipFill>
          <a:blip r:embed="rId2" cstate="print"/>
          <a:srcRect l="11611" t="1723" r="10980" b="3537"/>
          <a:stretch>
            <a:fillRect/>
          </a:stretch>
        </p:blipFill>
        <p:spPr bwMode="auto">
          <a:xfrm>
            <a:off x="2071670" y="1357298"/>
            <a:ext cx="5189236" cy="35676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Trunk </a:t>
            </a:r>
            <a:r>
              <a:rPr lang="cs-CZ" dirty="0" err="1"/>
              <a:t>extension</a:t>
            </a:r>
            <a:br>
              <a:rPr lang="cs-CZ" dirty="0"/>
            </a:br>
            <a:r>
              <a:rPr lang="cs-CZ" dirty="0"/>
              <a:t>Grade 2</a:t>
            </a:r>
          </a:p>
        </p:txBody>
      </p:sp>
      <p:sp>
        <p:nvSpPr>
          <p:cNvPr id="4" name="Zástupný symbol pro obsah 2"/>
          <p:cNvSpPr>
            <a:spLocks noGrp="1"/>
          </p:cNvSpPr>
          <p:nvPr>
            <p:ph idx="1"/>
          </p:nvPr>
        </p:nvSpPr>
        <p:spPr>
          <a:xfrm>
            <a:off x="0" y="5072074"/>
            <a:ext cx="9144000" cy="1168401"/>
          </a:xfrm>
        </p:spPr>
        <p:txBody>
          <a:bodyPr>
            <a:normAutofit fontScale="55000" lnSpcReduction="20000"/>
          </a:bodyPr>
          <a:lstStyle/>
          <a:p>
            <a:r>
              <a:rPr lang="cs-CZ" dirty="0" err="1"/>
              <a:t>Position</a:t>
            </a:r>
            <a:r>
              <a:rPr lang="cs-CZ" dirty="0"/>
              <a:t>: </a:t>
            </a:r>
            <a:r>
              <a:rPr lang="cs-CZ" dirty="0" err="1"/>
              <a:t>prone</a:t>
            </a:r>
            <a:r>
              <a:rPr lang="cs-CZ" dirty="0"/>
              <a:t> </a:t>
            </a:r>
            <a:r>
              <a:rPr lang="cs-CZ" dirty="0" err="1"/>
              <a:t>position</a:t>
            </a:r>
            <a:r>
              <a:rPr lang="cs-CZ" dirty="0"/>
              <a:t>, </a:t>
            </a:r>
            <a:r>
              <a:rPr lang="cs-CZ" dirty="0" err="1"/>
              <a:t>arm</a:t>
            </a:r>
            <a:r>
              <a:rPr lang="cs-CZ" dirty="0"/>
              <a:t> </a:t>
            </a:r>
            <a:r>
              <a:rPr lang="cs-CZ" dirty="0" err="1"/>
              <a:t>along</a:t>
            </a:r>
            <a:r>
              <a:rPr lang="cs-CZ" dirty="0"/>
              <a:t> body </a:t>
            </a:r>
            <a:r>
              <a:rPr lang="cs-CZ" dirty="0" err="1"/>
              <a:t>side</a:t>
            </a:r>
            <a:r>
              <a:rPr lang="cs-CZ" dirty="0"/>
              <a:t>, </a:t>
            </a:r>
            <a:r>
              <a:rPr lang="cs-CZ" dirty="0" err="1"/>
              <a:t>palms</a:t>
            </a:r>
            <a:r>
              <a:rPr lang="cs-CZ" dirty="0"/>
              <a:t> </a:t>
            </a:r>
            <a:r>
              <a:rPr lang="cs-CZ" dirty="0" err="1"/>
              <a:t>up</a:t>
            </a:r>
            <a:r>
              <a:rPr lang="cs-CZ" dirty="0"/>
              <a:t>, </a:t>
            </a:r>
            <a:r>
              <a:rPr lang="cs-CZ" dirty="0" err="1"/>
              <a:t>head</a:t>
            </a:r>
            <a:r>
              <a:rPr lang="cs-CZ" dirty="0"/>
              <a:t> </a:t>
            </a:r>
            <a:r>
              <a:rPr lang="cs-CZ" dirty="0" err="1"/>
              <a:t>laying</a:t>
            </a:r>
            <a:r>
              <a:rPr lang="cs-CZ" dirty="0"/>
              <a:t> </a:t>
            </a:r>
            <a:r>
              <a:rPr lang="cs-CZ" dirty="0" err="1"/>
              <a:t>down</a:t>
            </a:r>
            <a:r>
              <a:rPr lang="cs-CZ" dirty="0"/>
              <a:t> on </a:t>
            </a:r>
            <a:r>
              <a:rPr lang="cs-CZ" dirty="0" err="1"/>
              <a:t>the</a:t>
            </a:r>
            <a:r>
              <a:rPr lang="cs-CZ" dirty="0"/>
              <a:t> </a:t>
            </a:r>
            <a:r>
              <a:rPr lang="cs-CZ" dirty="0" err="1"/>
              <a:t>forehead</a:t>
            </a:r>
            <a:endParaRPr lang="cs-CZ" dirty="0"/>
          </a:p>
          <a:p>
            <a:r>
              <a:rPr lang="cs-CZ" dirty="0" err="1"/>
              <a:t>Fixation</a:t>
            </a:r>
            <a:r>
              <a:rPr lang="cs-CZ" dirty="0"/>
              <a:t>: to fix </a:t>
            </a:r>
            <a:r>
              <a:rPr lang="cs-CZ" dirty="0" err="1"/>
              <a:t>the</a:t>
            </a:r>
            <a:r>
              <a:rPr lang="cs-CZ" dirty="0"/>
              <a:t> </a:t>
            </a:r>
            <a:r>
              <a:rPr lang="cs-CZ" dirty="0" err="1"/>
              <a:t>buttocks</a:t>
            </a:r>
            <a:r>
              <a:rPr lang="cs-CZ" dirty="0"/>
              <a:t> </a:t>
            </a:r>
            <a:r>
              <a:rPr lang="cs-CZ" dirty="0" err="1"/>
              <a:t>and</a:t>
            </a:r>
            <a:r>
              <a:rPr lang="cs-CZ" dirty="0"/>
              <a:t> </a:t>
            </a:r>
            <a:r>
              <a:rPr lang="cs-CZ" dirty="0" err="1"/>
              <a:t>pelvis</a:t>
            </a:r>
            <a:r>
              <a:rPr lang="cs-CZ" dirty="0"/>
              <a:t>, </a:t>
            </a:r>
            <a:r>
              <a:rPr lang="cs-CZ" dirty="0" err="1"/>
              <a:t>using</a:t>
            </a:r>
            <a:r>
              <a:rPr lang="cs-CZ" dirty="0"/>
              <a:t> </a:t>
            </a:r>
            <a:r>
              <a:rPr lang="cs-CZ" dirty="0" err="1"/>
              <a:t>both</a:t>
            </a:r>
            <a:r>
              <a:rPr lang="cs-CZ" dirty="0"/>
              <a:t> </a:t>
            </a:r>
            <a:r>
              <a:rPr lang="cs-CZ" dirty="0" err="1"/>
              <a:t>hands</a:t>
            </a:r>
            <a:endParaRPr lang="cs-CZ" dirty="0"/>
          </a:p>
          <a:p>
            <a:r>
              <a:rPr lang="cs-CZ" dirty="0" err="1"/>
              <a:t>Movement</a:t>
            </a:r>
            <a:r>
              <a:rPr lang="cs-CZ" dirty="0"/>
              <a:t>: </a:t>
            </a:r>
            <a:r>
              <a:rPr lang="cs-CZ" dirty="0" err="1"/>
              <a:t>the</a:t>
            </a:r>
            <a:r>
              <a:rPr lang="cs-CZ" dirty="0"/>
              <a:t> </a:t>
            </a:r>
            <a:r>
              <a:rPr lang="cs-CZ" dirty="0" err="1"/>
              <a:t>patient</a:t>
            </a:r>
            <a:r>
              <a:rPr lang="cs-CZ" dirty="0"/>
              <a:t> </a:t>
            </a:r>
            <a:r>
              <a:rPr lang="cs-CZ" dirty="0" err="1"/>
              <a:t>extends</a:t>
            </a:r>
            <a:r>
              <a:rPr lang="cs-CZ" dirty="0"/>
              <a:t> </a:t>
            </a:r>
            <a:r>
              <a:rPr lang="cs-CZ" dirty="0" err="1"/>
              <a:t>the</a:t>
            </a:r>
            <a:r>
              <a:rPr lang="cs-CZ" dirty="0"/>
              <a:t> </a:t>
            </a:r>
            <a:r>
              <a:rPr lang="cs-CZ" dirty="0" err="1"/>
              <a:t>spine</a:t>
            </a:r>
            <a:r>
              <a:rPr lang="cs-CZ" dirty="0"/>
              <a:t> to </a:t>
            </a:r>
            <a:r>
              <a:rPr lang="cs-CZ" dirty="0" err="1"/>
              <a:t>elevate</a:t>
            </a:r>
            <a:r>
              <a:rPr lang="cs-CZ" dirty="0"/>
              <a:t> </a:t>
            </a:r>
            <a:r>
              <a:rPr lang="cs-CZ" dirty="0" err="1"/>
              <a:t>the</a:t>
            </a:r>
            <a:r>
              <a:rPr lang="cs-CZ" dirty="0"/>
              <a:t> </a:t>
            </a:r>
            <a:r>
              <a:rPr lang="cs-CZ" dirty="0" err="1"/>
              <a:t>head</a:t>
            </a:r>
            <a:r>
              <a:rPr lang="cs-CZ" dirty="0"/>
              <a:t> </a:t>
            </a:r>
            <a:r>
              <a:rPr lang="cs-CZ" dirty="0" err="1"/>
              <a:t>and</a:t>
            </a:r>
            <a:r>
              <a:rPr lang="cs-CZ" dirty="0"/>
              <a:t> </a:t>
            </a:r>
            <a:r>
              <a:rPr lang="cs-CZ" dirty="0" err="1"/>
              <a:t>shoulders</a:t>
            </a:r>
            <a:endParaRPr lang="cs-CZ" dirty="0"/>
          </a:p>
        </p:txBody>
      </p:sp>
      <p:pic>
        <p:nvPicPr>
          <p:cNvPr id="7170" name="Picture 2" descr="C:\Users\Verca\Desktop\MMT fotky trup, krk\WP_20150926_045.jpg"/>
          <p:cNvPicPr>
            <a:picLocks noChangeAspect="1" noChangeArrowheads="1"/>
          </p:cNvPicPr>
          <p:nvPr/>
        </p:nvPicPr>
        <p:blipFill>
          <a:blip r:embed="rId2" cstate="print"/>
          <a:srcRect l="16025" t="4755" r="10968" b="9656"/>
          <a:stretch>
            <a:fillRect/>
          </a:stretch>
        </p:blipFill>
        <p:spPr bwMode="auto">
          <a:xfrm>
            <a:off x="1785918" y="1428736"/>
            <a:ext cx="5313600" cy="34992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Trunk </a:t>
            </a:r>
            <a:r>
              <a:rPr lang="cs-CZ" dirty="0" err="1"/>
              <a:t>extension</a:t>
            </a:r>
            <a:br>
              <a:rPr lang="cs-CZ" dirty="0"/>
            </a:br>
            <a:r>
              <a:rPr lang="cs-CZ" dirty="0"/>
              <a:t>Grade 1,0</a:t>
            </a:r>
          </a:p>
        </p:txBody>
      </p:sp>
      <p:sp>
        <p:nvSpPr>
          <p:cNvPr id="4" name="Zástupný symbol pro obsah 2"/>
          <p:cNvSpPr>
            <a:spLocks noGrp="1"/>
          </p:cNvSpPr>
          <p:nvPr>
            <p:ph idx="1"/>
          </p:nvPr>
        </p:nvSpPr>
        <p:spPr>
          <a:xfrm>
            <a:off x="0" y="5286388"/>
            <a:ext cx="9144000" cy="1168401"/>
          </a:xfrm>
        </p:spPr>
        <p:txBody>
          <a:bodyPr>
            <a:normAutofit fontScale="55000" lnSpcReduction="20000"/>
          </a:bodyPr>
          <a:lstStyle/>
          <a:p>
            <a:r>
              <a:rPr lang="cs-CZ" dirty="0" err="1"/>
              <a:t>Position</a:t>
            </a:r>
            <a:r>
              <a:rPr lang="cs-CZ" dirty="0"/>
              <a:t>: </a:t>
            </a:r>
            <a:r>
              <a:rPr lang="cs-CZ" dirty="0" err="1"/>
              <a:t>prone</a:t>
            </a:r>
            <a:r>
              <a:rPr lang="cs-CZ" dirty="0"/>
              <a:t> </a:t>
            </a:r>
            <a:r>
              <a:rPr lang="cs-CZ" dirty="0" err="1"/>
              <a:t>position</a:t>
            </a:r>
            <a:r>
              <a:rPr lang="cs-CZ" dirty="0"/>
              <a:t>, </a:t>
            </a:r>
            <a:r>
              <a:rPr lang="cs-CZ" dirty="0" err="1"/>
              <a:t>arm</a:t>
            </a:r>
            <a:r>
              <a:rPr lang="cs-CZ" dirty="0"/>
              <a:t> </a:t>
            </a:r>
            <a:r>
              <a:rPr lang="cs-CZ" dirty="0" err="1"/>
              <a:t>along</a:t>
            </a:r>
            <a:r>
              <a:rPr lang="cs-CZ" dirty="0"/>
              <a:t> body </a:t>
            </a:r>
            <a:r>
              <a:rPr lang="cs-CZ" dirty="0" err="1"/>
              <a:t>side</a:t>
            </a:r>
            <a:r>
              <a:rPr lang="cs-CZ" dirty="0"/>
              <a:t>, </a:t>
            </a:r>
            <a:r>
              <a:rPr lang="cs-CZ" dirty="0" err="1"/>
              <a:t>palms</a:t>
            </a:r>
            <a:r>
              <a:rPr lang="cs-CZ" dirty="0"/>
              <a:t> </a:t>
            </a:r>
            <a:r>
              <a:rPr lang="cs-CZ" dirty="0" err="1"/>
              <a:t>up</a:t>
            </a:r>
            <a:r>
              <a:rPr lang="cs-CZ" dirty="0"/>
              <a:t>, </a:t>
            </a:r>
            <a:r>
              <a:rPr lang="cs-CZ" dirty="0" err="1"/>
              <a:t>head</a:t>
            </a:r>
            <a:r>
              <a:rPr lang="cs-CZ" dirty="0"/>
              <a:t> </a:t>
            </a:r>
            <a:r>
              <a:rPr lang="cs-CZ" dirty="0" err="1"/>
              <a:t>laying</a:t>
            </a:r>
            <a:r>
              <a:rPr lang="cs-CZ" dirty="0"/>
              <a:t> </a:t>
            </a:r>
            <a:r>
              <a:rPr lang="cs-CZ" dirty="0" err="1"/>
              <a:t>down</a:t>
            </a:r>
            <a:r>
              <a:rPr lang="cs-CZ" dirty="0"/>
              <a:t> on </a:t>
            </a:r>
            <a:r>
              <a:rPr lang="cs-CZ" dirty="0" err="1"/>
              <a:t>the</a:t>
            </a:r>
            <a:r>
              <a:rPr lang="cs-CZ" dirty="0"/>
              <a:t> </a:t>
            </a:r>
            <a:r>
              <a:rPr lang="cs-CZ" dirty="0" err="1"/>
              <a:t>forehead</a:t>
            </a:r>
            <a:r>
              <a:rPr lang="cs-CZ" dirty="0"/>
              <a:t> </a:t>
            </a:r>
          </a:p>
          <a:p>
            <a:r>
              <a:rPr lang="cs-CZ" dirty="0" err="1"/>
              <a:t>Attempt</a:t>
            </a:r>
            <a:r>
              <a:rPr lang="cs-CZ" dirty="0"/>
              <a:t> to </a:t>
            </a:r>
            <a:r>
              <a:rPr lang="cs-CZ" dirty="0" err="1"/>
              <a:t>move</a:t>
            </a:r>
            <a:r>
              <a:rPr lang="cs-CZ" dirty="0"/>
              <a:t>: </a:t>
            </a:r>
            <a:r>
              <a:rPr lang="cs-CZ" dirty="0" err="1"/>
              <a:t>the</a:t>
            </a:r>
            <a:r>
              <a:rPr lang="cs-CZ" dirty="0"/>
              <a:t> </a:t>
            </a:r>
            <a:r>
              <a:rPr lang="cs-CZ" dirty="0" err="1"/>
              <a:t>patient</a:t>
            </a:r>
            <a:r>
              <a:rPr lang="cs-CZ" dirty="0"/>
              <a:t> </a:t>
            </a:r>
            <a:r>
              <a:rPr lang="cs-CZ" dirty="0" err="1"/>
              <a:t>tries</a:t>
            </a:r>
            <a:r>
              <a:rPr lang="cs-CZ" dirty="0"/>
              <a:t> to </a:t>
            </a:r>
            <a:r>
              <a:rPr lang="cs-CZ" dirty="0" err="1"/>
              <a:t>extend</a:t>
            </a:r>
            <a:r>
              <a:rPr lang="cs-CZ" dirty="0"/>
              <a:t> </a:t>
            </a:r>
            <a:r>
              <a:rPr lang="cs-CZ" dirty="0" err="1"/>
              <a:t>the</a:t>
            </a:r>
            <a:r>
              <a:rPr lang="cs-CZ" dirty="0"/>
              <a:t> </a:t>
            </a:r>
            <a:r>
              <a:rPr lang="cs-CZ" dirty="0" err="1"/>
              <a:t>spine</a:t>
            </a:r>
            <a:r>
              <a:rPr lang="cs-CZ" dirty="0"/>
              <a:t>, </a:t>
            </a:r>
            <a:r>
              <a:rPr lang="cs-CZ" dirty="0" err="1"/>
              <a:t>at</a:t>
            </a:r>
            <a:r>
              <a:rPr lang="cs-CZ" dirty="0"/>
              <a:t> </a:t>
            </a:r>
            <a:r>
              <a:rPr lang="cs-CZ" dirty="0" err="1"/>
              <a:t>least</a:t>
            </a:r>
            <a:r>
              <a:rPr lang="cs-CZ" dirty="0"/>
              <a:t> to </a:t>
            </a:r>
            <a:r>
              <a:rPr lang="cs-CZ" dirty="0" err="1"/>
              <a:t>elevate</a:t>
            </a:r>
            <a:r>
              <a:rPr lang="cs-CZ" dirty="0"/>
              <a:t> </a:t>
            </a:r>
            <a:r>
              <a:rPr lang="cs-CZ" dirty="0" err="1"/>
              <a:t>the</a:t>
            </a:r>
            <a:r>
              <a:rPr lang="cs-CZ" dirty="0"/>
              <a:t> </a:t>
            </a:r>
            <a:r>
              <a:rPr lang="cs-CZ" dirty="0" err="1"/>
              <a:t>head</a:t>
            </a:r>
            <a:r>
              <a:rPr lang="cs-CZ" dirty="0"/>
              <a:t>.</a:t>
            </a:r>
          </a:p>
          <a:p>
            <a:r>
              <a:rPr lang="cs-CZ" dirty="0"/>
              <a:t>PT </a:t>
            </a:r>
            <a:r>
              <a:rPr lang="cs-CZ" dirty="0" err="1"/>
              <a:t>tries</a:t>
            </a:r>
            <a:r>
              <a:rPr lang="cs-CZ" dirty="0"/>
              <a:t> to </a:t>
            </a:r>
            <a:r>
              <a:rPr lang="cs-CZ" dirty="0" err="1"/>
              <a:t>palpate</a:t>
            </a:r>
            <a:r>
              <a:rPr lang="cs-CZ" dirty="0"/>
              <a:t> </a:t>
            </a:r>
            <a:r>
              <a:rPr lang="cs-CZ" dirty="0" err="1"/>
              <a:t>the</a:t>
            </a:r>
            <a:r>
              <a:rPr lang="cs-CZ" dirty="0"/>
              <a:t> </a:t>
            </a:r>
            <a:r>
              <a:rPr lang="cs-CZ" dirty="0" err="1"/>
              <a:t>trace</a:t>
            </a:r>
            <a:r>
              <a:rPr lang="cs-CZ" dirty="0"/>
              <a:t> </a:t>
            </a:r>
            <a:r>
              <a:rPr lang="cs-CZ" dirty="0" err="1"/>
              <a:t>of</a:t>
            </a:r>
            <a:r>
              <a:rPr lang="cs-CZ" dirty="0"/>
              <a:t> </a:t>
            </a:r>
            <a:r>
              <a:rPr lang="cs-CZ" dirty="0" err="1"/>
              <a:t>contraction</a:t>
            </a:r>
            <a:r>
              <a:rPr lang="cs-CZ" dirty="0"/>
              <a:t> </a:t>
            </a:r>
            <a:r>
              <a:rPr lang="cs-CZ" dirty="0" err="1"/>
              <a:t>of</a:t>
            </a:r>
            <a:r>
              <a:rPr lang="cs-CZ" dirty="0"/>
              <a:t> </a:t>
            </a:r>
            <a:r>
              <a:rPr lang="cs-CZ" dirty="0" err="1"/>
              <a:t>the</a:t>
            </a:r>
            <a:r>
              <a:rPr lang="cs-CZ" dirty="0"/>
              <a:t> </a:t>
            </a:r>
            <a:r>
              <a:rPr lang="cs-CZ" dirty="0" err="1"/>
              <a:t>extensors</a:t>
            </a:r>
            <a:r>
              <a:rPr lang="cs-CZ" dirty="0"/>
              <a:t> </a:t>
            </a:r>
            <a:r>
              <a:rPr lang="cs-CZ" dirty="0" err="1"/>
              <a:t>along</a:t>
            </a:r>
            <a:r>
              <a:rPr lang="cs-CZ" dirty="0"/>
              <a:t> </a:t>
            </a:r>
            <a:r>
              <a:rPr lang="cs-CZ" dirty="0" err="1"/>
              <a:t>the</a:t>
            </a:r>
            <a:r>
              <a:rPr lang="cs-CZ" dirty="0"/>
              <a:t> </a:t>
            </a:r>
            <a:r>
              <a:rPr lang="cs-CZ" dirty="0" err="1"/>
              <a:t>whole</a:t>
            </a:r>
            <a:r>
              <a:rPr lang="cs-CZ" dirty="0"/>
              <a:t> </a:t>
            </a:r>
            <a:r>
              <a:rPr lang="cs-CZ" dirty="0" err="1"/>
              <a:t>spine</a:t>
            </a:r>
            <a:endParaRPr lang="cs-CZ" dirty="0"/>
          </a:p>
        </p:txBody>
      </p:sp>
      <p:pic>
        <p:nvPicPr>
          <p:cNvPr id="8194" name="Picture 2" descr="C:\Users\Verca\Desktop\MMT fotky trup, krk\WP_20150926_047.jpg"/>
          <p:cNvPicPr>
            <a:picLocks noChangeAspect="1" noChangeArrowheads="1"/>
          </p:cNvPicPr>
          <p:nvPr/>
        </p:nvPicPr>
        <p:blipFill>
          <a:blip r:embed="rId2" cstate="print"/>
          <a:srcRect l="11574" t="7925" r="9187" b="4901"/>
          <a:stretch>
            <a:fillRect/>
          </a:stretch>
        </p:blipFill>
        <p:spPr bwMode="auto">
          <a:xfrm>
            <a:off x="1857356" y="1571612"/>
            <a:ext cx="5773025" cy="35676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Quadratus</a:t>
            </a:r>
            <a:r>
              <a:rPr lang="cs-CZ" dirty="0"/>
              <a:t> </a:t>
            </a:r>
            <a:r>
              <a:rPr lang="cs-CZ" dirty="0" err="1"/>
              <a:t>lumborum</a:t>
            </a:r>
            <a:endParaRPr lang="cs-CZ" dirty="0"/>
          </a:p>
        </p:txBody>
      </p:sp>
      <p:pic>
        <p:nvPicPr>
          <p:cNvPr id="45057" name="Picture 1" descr="C:\Users\Verca\Desktop\Ql-muscle-Roman-Paradigm-Massage-San-Jose.jpg"/>
          <p:cNvPicPr>
            <a:picLocks noGrp="1" noChangeAspect="1" noChangeArrowheads="1"/>
          </p:cNvPicPr>
          <p:nvPr>
            <p:ph idx="1"/>
          </p:nvPr>
        </p:nvPicPr>
        <p:blipFill>
          <a:blip r:embed="rId2" cstate="print"/>
          <a:srcRect/>
          <a:stretch>
            <a:fillRect/>
          </a:stretch>
        </p:blipFill>
        <p:spPr bwMode="auto">
          <a:xfrm>
            <a:off x="2071670" y="1714488"/>
            <a:ext cx="4649806" cy="39312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85728"/>
            <a:ext cx="8229600" cy="1143000"/>
          </a:xfrm>
        </p:spPr>
        <p:txBody>
          <a:bodyPr/>
          <a:lstStyle/>
          <a:p>
            <a:r>
              <a:rPr lang="cs-CZ" dirty="0" err="1"/>
              <a:t>Quadratus</a:t>
            </a:r>
            <a:r>
              <a:rPr lang="cs-CZ" dirty="0"/>
              <a:t> </a:t>
            </a:r>
            <a:r>
              <a:rPr lang="cs-CZ" dirty="0" err="1"/>
              <a:t>lumborum</a:t>
            </a:r>
            <a:endParaRPr lang="cs-CZ" dirty="0"/>
          </a:p>
        </p:txBody>
      </p:sp>
      <p:sp>
        <p:nvSpPr>
          <p:cNvPr id="3" name="Zástupný symbol pro obsah 2"/>
          <p:cNvSpPr>
            <a:spLocks noGrp="1"/>
          </p:cNvSpPr>
          <p:nvPr>
            <p:ph idx="1"/>
          </p:nvPr>
        </p:nvSpPr>
        <p:spPr>
          <a:xfrm>
            <a:off x="285720" y="1857364"/>
            <a:ext cx="8858280" cy="4525963"/>
          </a:xfrm>
        </p:spPr>
        <p:txBody>
          <a:bodyPr>
            <a:normAutofit/>
          </a:bodyPr>
          <a:lstStyle/>
          <a:p>
            <a:r>
              <a:rPr lang="en-US" sz="2400" dirty="0"/>
              <a:t>a </a:t>
            </a:r>
            <a:r>
              <a:rPr lang="en-US" sz="2400" dirty="0">
                <a:hlinkClick r:id="rId2" tooltip="Muscle"/>
              </a:rPr>
              <a:t>muscle</a:t>
            </a:r>
            <a:r>
              <a:rPr lang="en-US" sz="2400" dirty="0"/>
              <a:t> in the lower </a:t>
            </a:r>
            <a:r>
              <a:rPr lang="en-US" sz="2400" dirty="0">
                <a:hlinkClick r:id="rId3" tooltip="Human back"/>
              </a:rPr>
              <a:t>back</a:t>
            </a:r>
            <a:endParaRPr lang="cs-CZ" sz="2400" dirty="0"/>
          </a:p>
          <a:p>
            <a:r>
              <a:rPr lang="en-US" sz="2400" dirty="0"/>
              <a:t>irregular and quadrilateral in shape, and broader below than above</a:t>
            </a:r>
            <a:endParaRPr lang="cs-CZ" sz="2400" dirty="0"/>
          </a:p>
          <a:p>
            <a:r>
              <a:rPr lang="en-US" sz="2400" dirty="0"/>
              <a:t>originates via </a:t>
            </a:r>
            <a:r>
              <a:rPr lang="en-US" sz="2400" dirty="0" err="1">
                <a:hlinkClick r:id="rId4" tooltip="Aponeurotic"/>
              </a:rPr>
              <a:t>aponeurotic</a:t>
            </a:r>
            <a:r>
              <a:rPr lang="en-US" sz="2400" dirty="0"/>
              <a:t> fibers into the </a:t>
            </a:r>
            <a:r>
              <a:rPr lang="en-US" sz="2400" dirty="0" err="1">
                <a:hlinkClick r:id="rId5" tooltip="Iliolumbar ligament"/>
              </a:rPr>
              <a:t>iliolumbar</a:t>
            </a:r>
            <a:r>
              <a:rPr lang="en-US" sz="2400" dirty="0">
                <a:hlinkClick r:id="rId5" tooltip="Iliolumbar ligament"/>
              </a:rPr>
              <a:t> ligament</a:t>
            </a:r>
            <a:r>
              <a:rPr lang="en-US" sz="2400" dirty="0"/>
              <a:t> and the internal lip of the </a:t>
            </a:r>
            <a:r>
              <a:rPr lang="en-US" sz="2400" dirty="0">
                <a:hlinkClick r:id="rId6" tooltip="Iliac crest"/>
              </a:rPr>
              <a:t>iliac crest</a:t>
            </a:r>
            <a:r>
              <a:rPr lang="en-US" sz="2400" dirty="0"/>
              <a:t> for about 5 cm</a:t>
            </a:r>
            <a:endParaRPr lang="cs-CZ" sz="2400" dirty="0"/>
          </a:p>
          <a:p>
            <a:r>
              <a:rPr lang="en-US" sz="2400" dirty="0"/>
              <a:t>inserts from the lower border of the last </a:t>
            </a:r>
            <a:r>
              <a:rPr lang="en-US" sz="2400" dirty="0">
                <a:hlinkClick r:id="rId7" tooltip="Rib"/>
              </a:rPr>
              <a:t>rib</a:t>
            </a:r>
            <a:r>
              <a:rPr lang="en-US" sz="2400" dirty="0"/>
              <a:t> for about half its length, and by four small tendons from the apices of the </a:t>
            </a:r>
            <a:r>
              <a:rPr lang="en-US" sz="2400" dirty="0">
                <a:hlinkClick r:id="rId8" tooltip="Transverse processes"/>
              </a:rPr>
              <a:t>transverse processes</a:t>
            </a:r>
            <a:r>
              <a:rPr lang="en-US" sz="2400" dirty="0"/>
              <a:t> of the upper four </a:t>
            </a:r>
            <a:r>
              <a:rPr lang="en-US" sz="2400" dirty="0">
                <a:hlinkClick r:id="rId9" tooltip="Lumbar vertebrae"/>
              </a:rPr>
              <a:t>lumbar vertebrae</a:t>
            </a:r>
            <a:endParaRPr lang="cs-CZ" sz="2400" dirty="0"/>
          </a:p>
          <a:p>
            <a:endParaRPr lang="en-US" sz="2400" dirty="0"/>
          </a:p>
          <a:p>
            <a:r>
              <a:rPr lang="en-US" sz="2000" dirty="0"/>
              <a:t>Occasionally a second portion of this muscle is found in front of the preceding. It arises from the upper borders of the transverse processes of the lower three or four </a:t>
            </a:r>
            <a:r>
              <a:rPr lang="en-US" sz="2000" dirty="0">
                <a:hlinkClick r:id="rId10" tooltip="Lumbar vertebræ"/>
              </a:rPr>
              <a:t>lumbar </a:t>
            </a:r>
            <a:r>
              <a:rPr lang="en-US" sz="2000" dirty="0" err="1">
                <a:hlinkClick r:id="rId10" tooltip="Lumbar vertebræ"/>
              </a:rPr>
              <a:t>vertebræ</a:t>
            </a:r>
            <a:r>
              <a:rPr lang="en-US" sz="2000" dirty="0"/>
              <a:t>, and is inserted into the lower margin of the last rib</a:t>
            </a:r>
          </a:p>
          <a:p>
            <a:endParaRPr lang="cs-CZ" sz="2400" dirty="0"/>
          </a:p>
        </p:txBody>
      </p:sp>
      <p:pic>
        <p:nvPicPr>
          <p:cNvPr id="9218" name="Picture 2" descr="Soubor:Quadratuslumborum.png">
            <a:hlinkClick r:id="rId11"/>
          </p:cNvPr>
          <p:cNvPicPr>
            <a:picLocks noChangeAspect="1" noChangeArrowheads="1"/>
          </p:cNvPicPr>
          <p:nvPr/>
        </p:nvPicPr>
        <p:blipFill>
          <a:blip r:embed="rId12" cstate="print"/>
          <a:srcRect/>
          <a:stretch>
            <a:fillRect/>
          </a:stretch>
        </p:blipFill>
        <p:spPr bwMode="auto">
          <a:xfrm>
            <a:off x="6858016" y="214290"/>
            <a:ext cx="1953212" cy="20124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Quadratus</a:t>
            </a:r>
            <a:r>
              <a:rPr lang="cs-CZ" dirty="0"/>
              <a:t> </a:t>
            </a:r>
            <a:r>
              <a:rPr lang="cs-CZ" dirty="0" err="1"/>
              <a:t>lumborum</a:t>
            </a:r>
            <a:r>
              <a:rPr lang="cs-CZ" dirty="0"/>
              <a:t> - </a:t>
            </a:r>
            <a:r>
              <a:rPr lang="cs-CZ" dirty="0" err="1"/>
              <a:t>function</a:t>
            </a:r>
            <a:endParaRPr lang="cs-CZ" dirty="0"/>
          </a:p>
        </p:txBody>
      </p:sp>
      <p:sp>
        <p:nvSpPr>
          <p:cNvPr id="3" name="Zástupný symbol pro obsah 2"/>
          <p:cNvSpPr>
            <a:spLocks noGrp="1"/>
          </p:cNvSpPr>
          <p:nvPr>
            <p:ph idx="1"/>
          </p:nvPr>
        </p:nvSpPr>
        <p:spPr>
          <a:xfrm>
            <a:off x="457200" y="1600200"/>
            <a:ext cx="5543560" cy="4525963"/>
          </a:xfrm>
        </p:spPr>
        <p:txBody>
          <a:bodyPr>
            <a:normAutofit/>
          </a:bodyPr>
          <a:lstStyle/>
          <a:p>
            <a:r>
              <a:rPr lang="cs-CZ" sz="2800" dirty="0" err="1"/>
              <a:t>Lateral</a:t>
            </a:r>
            <a:r>
              <a:rPr lang="cs-CZ" sz="2800" dirty="0"/>
              <a:t> </a:t>
            </a:r>
            <a:r>
              <a:rPr lang="cs-CZ" sz="2800" dirty="0" err="1"/>
              <a:t>flexion</a:t>
            </a:r>
            <a:r>
              <a:rPr lang="cs-CZ" sz="2800" dirty="0"/>
              <a:t> </a:t>
            </a:r>
            <a:r>
              <a:rPr lang="cs-CZ" sz="2800" dirty="0" err="1"/>
              <a:t>of</a:t>
            </a:r>
            <a:r>
              <a:rPr lang="cs-CZ" sz="2800" dirty="0"/>
              <a:t> </a:t>
            </a:r>
            <a:r>
              <a:rPr lang="cs-CZ" sz="2800" dirty="0" err="1"/>
              <a:t>vertebral</a:t>
            </a:r>
            <a:r>
              <a:rPr lang="cs-CZ" sz="2800" dirty="0"/>
              <a:t> </a:t>
            </a:r>
            <a:r>
              <a:rPr lang="cs-CZ" sz="2800" dirty="0" err="1"/>
              <a:t>column</a:t>
            </a:r>
            <a:r>
              <a:rPr lang="cs-CZ" sz="2800" dirty="0"/>
              <a:t>, </a:t>
            </a:r>
            <a:r>
              <a:rPr lang="cs-CZ" sz="2800" dirty="0" err="1"/>
              <a:t>with</a:t>
            </a:r>
            <a:r>
              <a:rPr lang="cs-CZ" sz="2800" dirty="0"/>
              <a:t> </a:t>
            </a:r>
            <a:r>
              <a:rPr lang="cs-CZ" sz="2800" dirty="0" err="1">
                <a:hlinkClick r:id="rId2" tooltip="Ipsilateral"/>
              </a:rPr>
              <a:t>ipsilateral</a:t>
            </a:r>
            <a:r>
              <a:rPr lang="cs-CZ" sz="2800" dirty="0"/>
              <a:t> </a:t>
            </a:r>
            <a:r>
              <a:rPr lang="cs-CZ" sz="2800" dirty="0" err="1">
                <a:hlinkClick r:id="rId3" tooltip="Muscle contraction"/>
              </a:rPr>
              <a:t>contraction</a:t>
            </a:r>
            <a:endParaRPr lang="cs-CZ" sz="2800" dirty="0"/>
          </a:p>
          <a:p>
            <a:r>
              <a:rPr lang="cs-CZ" sz="2800" dirty="0" err="1"/>
              <a:t>Extension</a:t>
            </a:r>
            <a:r>
              <a:rPr lang="cs-CZ" sz="2800" dirty="0"/>
              <a:t> </a:t>
            </a:r>
            <a:r>
              <a:rPr lang="cs-CZ" sz="2800" dirty="0" err="1"/>
              <a:t>of</a:t>
            </a:r>
            <a:r>
              <a:rPr lang="cs-CZ" sz="2800" dirty="0"/>
              <a:t> </a:t>
            </a:r>
            <a:r>
              <a:rPr lang="cs-CZ" sz="2800" dirty="0" err="1"/>
              <a:t>lumbar</a:t>
            </a:r>
            <a:r>
              <a:rPr lang="cs-CZ" sz="2800" dirty="0"/>
              <a:t> </a:t>
            </a:r>
            <a:r>
              <a:rPr lang="cs-CZ" sz="2800" dirty="0" err="1"/>
              <a:t>vertebral</a:t>
            </a:r>
            <a:r>
              <a:rPr lang="cs-CZ" sz="2800" dirty="0"/>
              <a:t> </a:t>
            </a:r>
            <a:r>
              <a:rPr lang="cs-CZ" sz="2800" dirty="0" err="1"/>
              <a:t>column</a:t>
            </a:r>
            <a:r>
              <a:rPr lang="cs-CZ" sz="2800" dirty="0"/>
              <a:t>, </a:t>
            </a:r>
            <a:r>
              <a:rPr lang="cs-CZ" sz="2800" dirty="0" err="1"/>
              <a:t>with</a:t>
            </a:r>
            <a:r>
              <a:rPr lang="cs-CZ" sz="2800" dirty="0"/>
              <a:t> </a:t>
            </a:r>
            <a:r>
              <a:rPr lang="cs-CZ" sz="2800" dirty="0" err="1"/>
              <a:t>bilateral</a:t>
            </a:r>
            <a:r>
              <a:rPr lang="cs-CZ" sz="2800" dirty="0"/>
              <a:t> </a:t>
            </a:r>
            <a:r>
              <a:rPr lang="cs-CZ" sz="2800" dirty="0" err="1"/>
              <a:t>contraction</a:t>
            </a:r>
            <a:endParaRPr lang="cs-CZ" sz="2800" dirty="0"/>
          </a:p>
          <a:p>
            <a:r>
              <a:rPr lang="cs-CZ" sz="2800" dirty="0" err="1"/>
              <a:t>Fixes</a:t>
            </a:r>
            <a:r>
              <a:rPr lang="cs-CZ" sz="2800" dirty="0"/>
              <a:t> </a:t>
            </a:r>
            <a:r>
              <a:rPr lang="cs-CZ" sz="2800" dirty="0" err="1"/>
              <a:t>the</a:t>
            </a:r>
            <a:r>
              <a:rPr lang="cs-CZ" sz="2800" dirty="0"/>
              <a:t> 12th </a:t>
            </a:r>
            <a:r>
              <a:rPr lang="cs-CZ" sz="2800" dirty="0" err="1"/>
              <a:t>rib</a:t>
            </a:r>
            <a:r>
              <a:rPr lang="cs-CZ" sz="2800" dirty="0"/>
              <a:t> </a:t>
            </a:r>
            <a:r>
              <a:rPr lang="cs-CZ" sz="2800" dirty="0" err="1"/>
              <a:t>during</a:t>
            </a:r>
            <a:r>
              <a:rPr lang="cs-CZ" sz="2800" dirty="0"/>
              <a:t> </a:t>
            </a:r>
            <a:r>
              <a:rPr lang="cs-CZ" sz="2800" dirty="0" err="1"/>
              <a:t>forced</a:t>
            </a:r>
            <a:r>
              <a:rPr lang="cs-CZ" sz="2800" dirty="0"/>
              <a:t> </a:t>
            </a:r>
            <a:r>
              <a:rPr lang="cs-CZ" sz="2800" dirty="0" err="1"/>
              <a:t>expiration</a:t>
            </a:r>
            <a:endParaRPr lang="cs-CZ" sz="2800" dirty="0"/>
          </a:p>
          <a:p>
            <a:r>
              <a:rPr lang="cs-CZ" sz="2800" dirty="0" err="1"/>
              <a:t>Elevates</a:t>
            </a:r>
            <a:r>
              <a:rPr lang="cs-CZ" sz="2800" dirty="0"/>
              <a:t> </a:t>
            </a:r>
            <a:r>
              <a:rPr lang="cs-CZ" sz="2800" dirty="0" err="1"/>
              <a:t>the</a:t>
            </a:r>
            <a:r>
              <a:rPr lang="cs-CZ" sz="2800" dirty="0"/>
              <a:t> </a:t>
            </a:r>
            <a:r>
              <a:rPr lang="cs-CZ" sz="2800" dirty="0" err="1">
                <a:hlinkClick r:id="rId4" tooltip="Ilium (bone)"/>
              </a:rPr>
              <a:t>Ilium</a:t>
            </a:r>
            <a:r>
              <a:rPr lang="cs-CZ" sz="2800" dirty="0">
                <a:hlinkClick r:id="rId4" tooltip="Ilium (bone)"/>
              </a:rPr>
              <a:t> (bone)</a:t>
            </a:r>
            <a:r>
              <a:rPr lang="cs-CZ" sz="2800" dirty="0"/>
              <a:t>, </a:t>
            </a:r>
            <a:r>
              <a:rPr lang="cs-CZ" sz="2800" dirty="0" err="1"/>
              <a:t>with</a:t>
            </a:r>
            <a:r>
              <a:rPr lang="cs-CZ" sz="2800" dirty="0"/>
              <a:t> </a:t>
            </a:r>
            <a:r>
              <a:rPr lang="cs-CZ" sz="2800" dirty="0" err="1">
                <a:hlinkClick r:id="rId2" tooltip="Ipsilateral"/>
              </a:rPr>
              <a:t>ipsilateral</a:t>
            </a:r>
            <a:r>
              <a:rPr lang="cs-CZ" sz="2800" dirty="0"/>
              <a:t> </a:t>
            </a:r>
            <a:r>
              <a:rPr lang="cs-CZ" sz="2800" dirty="0" err="1">
                <a:hlinkClick r:id="rId3" tooltip="Muscle contraction"/>
              </a:rPr>
              <a:t>contraction</a:t>
            </a:r>
            <a:endParaRPr lang="cs-CZ" sz="2800" dirty="0"/>
          </a:p>
          <a:p>
            <a:endParaRPr lang="cs-CZ" dirty="0"/>
          </a:p>
        </p:txBody>
      </p:sp>
      <p:pic>
        <p:nvPicPr>
          <p:cNvPr id="4" name="Picture 3" descr="https://dw9r2us9jo9xp.cloudfront.net/images/library/993/content_content_Quadratus_lumborum_muscle.png">
            <a:hlinkClick r:id="rId5"/>
          </p:cNvPr>
          <p:cNvPicPr>
            <a:picLocks noChangeAspect="1" noChangeArrowheads="1"/>
          </p:cNvPicPr>
          <p:nvPr/>
        </p:nvPicPr>
        <p:blipFill>
          <a:blip r:embed="rId6" cstate="print"/>
          <a:srcRect/>
          <a:stretch>
            <a:fillRect/>
          </a:stretch>
        </p:blipFill>
        <p:spPr bwMode="auto">
          <a:xfrm>
            <a:off x="5857884" y="1928802"/>
            <a:ext cx="3048000" cy="33147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Quadratus</a:t>
            </a:r>
            <a:r>
              <a:rPr lang="cs-CZ" dirty="0"/>
              <a:t> </a:t>
            </a:r>
            <a:r>
              <a:rPr lang="cs-CZ" dirty="0" err="1"/>
              <a:t>lumborum</a:t>
            </a:r>
            <a:r>
              <a:rPr lang="cs-CZ" dirty="0"/>
              <a:t> </a:t>
            </a:r>
            <a:r>
              <a:rPr lang="cs-CZ" dirty="0" err="1"/>
              <a:t>weakness</a:t>
            </a:r>
            <a:endParaRPr lang="cs-CZ" dirty="0"/>
          </a:p>
        </p:txBody>
      </p:sp>
      <p:sp>
        <p:nvSpPr>
          <p:cNvPr id="3" name="Zástupný symbol pro obsah 2"/>
          <p:cNvSpPr>
            <a:spLocks noGrp="1"/>
          </p:cNvSpPr>
          <p:nvPr>
            <p:ph idx="1"/>
          </p:nvPr>
        </p:nvSpPr>
        <p:spPr/>
        <p:txBody>
          <a:bodyPr/>
          <a:lstStyle/>
          <a:p>
            <a:endParaRPr lang="cs-CZ"/>
          </a:p>
        </p:txBody>
      </p:sp>
      <p:sp>
        <p:nvSpPr>
          <p:cNvPr id="80898" name="AutoShape 2" descr="Výsledek obrázku pro quadratus lumborum weakness">
            <a:hlinkClick r:id="rId2"/>
          </p:cNvPr>
          <p:cNvSpPr>
            <a:spLocks noChangeAspect="1" noChangeArrowheads="1"/>
          </p:cNvSpPr>
          <p:nvPr/>
        </p:nvSpPr>
        <p:spPr bwMode="auto">
          <a:xfrm>
            <a:off x="71438" y="-1028700"/>
            <a:ext cx="4562475" cy="2152650"/>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80900" name="Picture 4" descr="Výsledek obrázku pro quadratus lumborum weakness">
            <a:hlinkClick r:id="rId2"/>
          </p:cNvPr>
          <p:cNvPicPr>
            <a:picLocks noChangeAspect="1" noChangeArrowheads="1"/>
          </p:cNvPicPr>
          <p:nvPr/>
        </p:nvPicPr>
        <p:blipFill>
          <a:blip r:embed="rId3" cstate="print"/>
          <a:srcRect t="6690" r="41604"/>
          <a:stretch>
            <a:fillRect/>
          </a:stretch>
        </p:blipFill>
        <p:spPr bwMode="auto">
          <a:xfrm>
            <a:off x="1331640" y="2420888"/>
            <a:ext cx="4154347" cy="3132000"/>
          </a:xfrm>
          <a:prstGeom prst="rect">
            <a:avLst/>
          </a:prstGeom>
          <a:noFill/>
        </p:spPr>
      </p:pic>
      <p:pic>
        <p:nvPicPr>
          <p:cNvPr id="80902" name="Picture 6" descr="Výsledek obrázku pro quadratus lumborum weakness">
            <a:hlinkClick r:id="rId4"/>
          </p:cNvPr>
          <p:cNvPicPr>
            <a:picLocks noChangeAspect="1" noChangeArrowheads="1"/>
          </p:cNvPicPr>
          <p:nvPr/>
        </p:nvPicPr>
        <p:blipFill>
          <a:blip r:embed="rId5" cstate="print"/>
          <a:srcRect/>
          <a:stretch>
            <a:fillRect/>
          </a:stretch>
        </p:blipFill>
        <p:spPr bwMode="auto">
          <a:xfrm>
            <a:off x="6012160" y="1988840"/>
            <a:ext cx="2524125" cy="3362326"/>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Pelvis</a:t>
            </a:r>
            <a:r>
              <a:rPr lang="cs-CZ" dirty="0"/>
              <a:t> </a:t>
            </a:r>
            <a:r>
              <a:rPr lang="cs-CZ" dirty="0" err="1"/>
              <a:t>elevation</a:t>
            </a:r>
            <a:br>
              <a:rPr lang="cs-CZ" dirty="0"/>
            </a:br>
            <a:r>
              <a:rPr lang="cs-CZ" dirty="0"/>
              <a:t>Grade 5,4,3</a:t>
            </a:r>
          </a:p>
        </p:txBody>
      </p:sp>
      <p:sp>
        <p:nvSpPr>
          <p:cNvPr id="4" name="Zástupný symbol pro obsah 2"/>
          <p:cNvSpPr>
            <a:spLocks noGrp="1"/>
          </p:cNvSpPr>
          <p:nvPr>
            <p:ph idx="1"/>
          </p:nvPr>
        </p:nvSpPr>
        <p:spPr>
          <a:xfrm>
            <a:off x="500034" y="5072074"/>
            <a:ext cx="8643966" cy="1428760"/>
          </a:xfrm>
        </p:spPr>
        <p:txBody>
          <a:bodyPr>
            <a:normAutofit fontScale="55000" lnSpcReduction="20000"/>
          </a:bodyPr>
          <a:lstStyle/>
          <a:p>
            <a:r>
              <a:rPr lang="cs-CZ" dirty="0" err="1"/>
              <a:t>Position</a:t>
            </a:r>
            <a:r>
              <a:rPr lang="cs-CZ" dirty="0"/>
              <a:t>: </a:t>
            </a:r>
            <a:r>
              <a:rPr lang="cs-CZ" dirty="0" err="1"/>
              <a:t>supine</a:t>
            </a:r>
            <a:r>
              <a:rPr lang="cs-CZ" dirty="0"/>
              <a:t> </a:t>
            </a:r>
            <a:r>
              <a:rPr lang="cs-CZ" dirty="0" err="1"/>
              <a:t>position</a:t>
            </a:r>
            <a:r>
              <a:rPr lang="cs-CZ" dirty="0"/>
              <a:t>, </a:t>
            </a:r>
            <a:r>
              <a:rPr lang="cs-CZ" dirty="0" err="1"/>
              <a:t>lower</a:t>
            </a:r>
            <a:r>
              <a:rPr lang="cs-CZ" dirty="0"/>
              <a:t> limb </a:t>
            </a:r>
            <a:r>
              <a:rPr lang="cs-CZ" dirty="0" err="1"/>
              <a:t>extended</a:t>
            </a:r>
            <a:r>
              <a:rPr lang="cs-CZ" dirty="0"/>
              <a:t>, 25° </a:t>
            </a:r>
            <a:r>
              <a:rPr lang="cs-CZ" dirty="0" err="1"/>
              <a:t>hip</a:t>
            </a:r>
            <a:r>
              <a:rPr lang="cs-CZ" dirty="0"/>
              <a:t> </a:t>
            </a:r>
            <a:r>
              <a:rPr lang="cs-CZ" dirty="0" err="1"/>
              <a:t>abduction</a:t>
            </a:r>
            <a:endParaRPr lang="cs-CZ" dirty="0"/>
          </a:p>
          <a:p>
            <a:r>
              <a:rPr lang="cs-CZ" dirty="0" err="1"/>
              <a:t>Fixation</a:t>
            </a:r>
            <a:r>
              <a:rPr lang="cs-CZ" dirty="0"/>
              <a:t>: </a:t>
            </a:r>
            <a:r>
              <a:rPr lang="cs-CZ" dirty="0" err="1"/>
              <a:t>patient</a:t>
            </a:r>
            <a:r>
              <a:rPr lang="cs-CZ" dirty="0"/>
              <a:t> </a:t>
            </a:r>
            <a:r>
              <a:rPr lang="cs-CZ" dirty="0" err="1"/>
              <a:t>holds</a:t>
            </a:r>
            <a:r>
              <a:rPr lang="cs-CZ" dirty="0"/>
              <a:t> </a:t>
            </a:r>
            <a:r>
              <a:rPr lang="cs-CZ" dirty="0" err="1"/>
              <a:t>the</a:t>
            </a:r>
            <a:r>
              <a:rPr lang="cs-CZ" dirty="0"/>
              <a:t> </a:t>
            </a:r>
            <a:r>
              <a:rPr lang="cs-CZ" dirty="0" err="1"/>
              <a:t>edge</a:t>
            </a:r>
            <a:r>
              <a:rPr lang="cs-CZ" dirty="0"/>
              <a:t> </a:t>
            </a:r>
            <a:r>
              <a:rPr lang="cs-CZ" dirty="0" err="1"/>
              <a:t>of</a:t>
            </a:r>
            <a:r>
              <a:rPr lang="cs-CZ" dirty="0"/>
              <a:t> </a:t>
            </a:r>
            <a:r>
              <a:rPr lang="cs-CZ" dirty="0" err="1"/>
              <a:t>the</a:t>
            </a:r>
            <a:r>
              <a:rPr lang="cs-CZ" dirty="0"/>
              <a:t> table </a:t>
            </a:r>
            <a:r>
              <a:rPr lang="cs-CZ" dirty="0" err="1"/>
              <a:t>both</a:t>
            </a:r>
            <a:r>
              <a:rPr lang="cs-CZ" dirty="0"/>
              <a:t> </a:t>
            </a:r>
            <a:r>
              <a:rPr lang="cs-CZ" dirty="0" err="1"/>
              <a:t>hands</a:t>
            </a:r>
            <a:endParaRPr lang="cs-CZ" dirty="0"/>
          </a:p>
          <a:p>
            <a:r>
              <a:rPr lang="cs-CZ" dirty="0" err="1"/>
              <a:t>Movement</a:t>
            </a:r>
            <a:r>
              <a:rPr lang="cs-CZ" dirty="0"/>
              <a:t>: to </a:t>
            </a:r>
            <a:r>
              <a:rPr lang="cs-CZ" dirty="0" err="1"/>
              <a:t>elevate</a:t>
            </a:r>
            <a:r>
              <a:rPr lang="cs-CZ" dirty="0"/>
              <a:t> </a:t>
            </a:r>
            <a:r>
              <a:rPr lang="cs-CZ" dirty="0" err="1"/>
              <a:t>one</a:t>
            </a:r>
            <a:r>
              <a:rPr lang="cs-CZ" dirty="0"/>
              <a:t> </a:t>
            </a:r>
            <a:r>
              <a:rPr lang="cs-CZ" dirty="0" err="1"/>
              <a:t>side</a:t>
            </a:r>
            <a:r>
              <a:rPr lang="cs-CZ" dirty="0"/>
              <a:t> </a:t>
            </a:r>
            <a:r>
              <a:rPr lang="cs-CZ" dirty="0" err="1"/>
              <a:t>of</a:t>
            </a:r>
            <a:r>
              <a:rPr lang="cs-CZ" dirty="0"/>
              <a:t> </a:t>
            </a:r>
            <a:r>
              <a:rPr lang="cs-CZ" dirty="0" err="1"/>
              <a:t>the</a:t>
            </a:r>
            <a:r>
              <a:rPr lang="cs-CZ" dirty="0"/>
              <a:t> </a:t>
            </a:r>
            <a:r>
              <a:rPr lang="cs-CZ" dirty="0" err="1"/>
              <a:t>pelvis</a:t>
            </a:r>
            <a:r>
              <a:rPr lang="cs-CZ" dirty="0"/>
              <a:t> to </a:t>
            </a:r>
            <a:r>
              <a:rPr lang="cs-CZ" dirty="0" err="1"/>
              <a:t>the</a:t>
            </a:r>
            <a:r>
              <a:rPr lang="cs-CZ" dirty="0"/>
              <a:t> </a:t>
            </a:r>
            <a:r>
              <a:rPr lang="cs-CZ" dirty="0" err="1"/>
              <a:t>chest</a:t>
            </a:r>
            <a:endParaRPr lang="cs-CZ" dirty="0"/>
          </a:p>
          <a:p>
            <a:r>
              <a:rPr lang="cs-CZ" dirty="0" err="1"/>
              <a:t>Resistance</a:t>
            </a:r>
            <a:r>
              <a:rPr lang="cs-CZ" dirty="0"/>
              <a:t>: PT </a:t>
            </a:r>
            <a:r>
              <a:rPr lang="cs-CZ" dirty="0" err="1"/>
              <a:t>holds</a:t>
            </a:r>
            <a:r>
              <a:rPr lang="cs-CZ" dirty="0"/>
              <a:t> </a:t>
            </a:r>
            <a:r>
              <a:rPr lang="cs-CZ" dirty="0" err="1"/>
              <a:t>the</a:t>
            </a:r>
            <a:r>
              <a:rPr lang="cs-CZ" dirty="0"/>
              <a:t> </a:t>
            </a:r>
            <a:r>
              <a:rPr lang="cs-CZ" dirty="0" err="1"/>
              <a:t>tested</a:t>
            </a:r>
            <a:r>
              <a:rPr lang="cs-CZ" dirty="0"/>
              <a:t> </a:t>
            </a:r>
            <a:r>
              <a:rPr lang="cs-CZ" dirty="0" err="1"/>
              <a:t>lower</a:t>
            </a:r>
            <a:r>
              <a:rPr lang="cs-CZ" dirty="0"/>
              <a:t> limb </a:t>
            </a:r>
            <a:r>
              <a:rPr lang="cs-CZ" dirty="0" err="1"/>
              <a:t>around</a:t>
            </a:r>
            <a:r>
              <a:rPr lang="cs-CZ" dirty="0"/>
              <a:t> </a:t>
            </a:r>
            <a:r>
              <a:rPr lang="cs-CZ" dirty="0" err="1"/>
              <a:t>the</a:t>
            </a:r>
            <a:r>
              <a:rPr lang="cs-CZ" dirty="0"/>
              <a:t> </a:t>
            </a:r>
            <a:r>
              <a:rPr lang="cs-CZ" dirty="0" err="1"/>
              <a:t>ankle</a:t>
            </a:r>
            <a:r>
              <a:rPr lang="cs-CZ" dirty="0"/>
              <a:t> </a:t>
            </a:r>
            <a:r>
              <a:rPr lang="cs-CZ" dirty="0" err="1"/>
              <a:t>and</a:t>
            </a:r>
            <a:r>
              <a:rPr lang="cs-CZ" dirty="0"/>
              <a:t> </a:t>
            </a:r>
            <a:r>
              <a:rPr lang="cs-CZ" dirty="0" err="1"/>
              <a:t>pull</a:t>
            </a:r>
            <a:r>
              <a:rPr lang="cs-CZ" dirty="0"/>
              <a:t> </a:t>
            </a:r>
            <a:r>
              <a:rPr lang="cs-CZ" dirty="0" err="1"/>
              <a:t>it</a:t>
            </a:r>
            <a:r>
              <a:rPr lang="cs-CZ" dirty="0"/>
              <a:t> </a:t>
            </a:r>
            <a:r>
              <a:rPr lang="cs-CZ" dirty="0" err="1"/>
              <a:t>distally</a:t>
            </a:r>
            <a:r>
              <a:rPr lang="cs-CZ" dirty="0"/>
              <a:t> (</a:t>
            </a:r>
            <a:r>
              <a:rPr lang="cs-CZ" dirty="0" err="1"/>
              <a:t>the</a:t>
            </a:r>
            <a:r>
              <a:rPr lang="cs-CZ" dirty="0"/>
              <a:t> </a:t>
            </a:r>
            <a:r>
              <a:rPr lang="cs-CZ" dirty="0" err="1"/>
              <a:t>grades</a:t>
            </a:r>
            <a:r>
              <a:rPr lang="cs-CZ" dirty="0"/>
              <a:t> </a:t>
            </a:r>
            <a:r>
              <a:rPr lang="cs-CZ" dirty="0" err="1"/>
              <a:t>differentiate</a:t>
            </a:r>
            <a:r>
              <a:rPr lang="cs-CZ" dirty="0"/>
              <a:t> </a:t>
            </a:r>
            <a:r>
              <a:rPr lang="cs-CZ" dirty="0" err="1"/>
              <a:t>acording</a:t>
            </a:r>
            <a:r>
              <a:rPr lang="cs-CZ" dirty="0"/>
              <a:t> to </a:t>
            </a:r>
            <a:r>
              <a:rPr lang="cs-CZ" dirty="0" err="1"/>
              <a:t>the</a:t>
            </a:r>
            <a:r>
              <a:rPr lang="cs-CZ" dirty="0"/>
              <a:t> </a:t>
            </a:r>
            <a:r>
              <a:rPr lang="cs-CZ" dirty="0" err="1"/>
              <a:t>resistance</a:t>
            </a:r>
            <a:r>
              <a:rPr lang="cs-CZ" dirty="0"/>
              <a:t> PT </a:t>
            </a:r>
            <a:r>
              <a:rPr lang="cs-CZ" dirty="0" err="1"/>
              <a:t>uses</a:t>
            </a:r>
            <a:r>
              <a:rPr lang="cs-CZ" dirty="0"/>
              <a:t>)</a:t>
            </a:r>
          </a:p>
        </p:txBody>
      </p:sp>
      <p:pic>
        <p:nvPicPr>
          <p:cNvPr id="4098" name="Picture 2" descr="C:\Users\Verca\Desktop\MMT fotky trup, krk\WP_20150926_049.jpg"/>
          <p:cNvPicPr>
            <a:picLocks noChangeAspect="1" noChangeArrowheads="1"/>
          </p:cNvPicPr>
          <p:nvPr/>
        </p:nvPicPr>
        <p:blipFill>
          <a:blip r:embed="rId2" cstate="print"/>
          <a:srcRect l="5342" t="14265" r="10967" b="8071"/>
          <a:stretch>
            <a:fillRect/>
          </a:stretch>
        </p:blipFill>
        <p:spPr bwMode="auto">
          <a:xfrm>
            <a:off x="1357290" y="1428736"/>
            <a:ext cx="6715172" cy="3500462"/>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Pelvis</a:t>
            </a:r>
            <a:r>
              <a:rPr lang="cs-CZ" dirty="0"/>
              <a:t> </a:t>
            </a:r>
            <a:r>
              <a:rPr lang="cs-CZ" dirty="0" err="1"/>
              <a:t>elevation</a:t>
            </a:r>
            <a:br>
              <a:rPr lang="cs-CZ" dirty="0"/>
            </a:br>
            <a:r>
              <a:rPr lang="cs-CZ" dirty="0"/>
              <a:t>Grade 2</a:t>
            </a:r>
          </a:p>
        </p:txBody>
      </p:sp>
      <p:sp>
        <p:nvSpPr>
          <p:cNvPr id="4" name="Zástupný symbol pro obsah 2"/>
          <p:cNvSpPr>
            <a:spLocks noGrp="1"/>
          </p:cNvSpPr>
          <p:nvPr>
            <p:ph idx="1"/>
          </p:nvPr>
        </p:nvSpPr>
        <p:spPr>
          <a:xfrm>
            <a:off x="214282" y="5214950"/>
            <a:ext cx="8929718" cy="1214446"/>
          </a:xfrm>
        </p:spPr>
        <p:txBody>
          <a:bodyPr>
            <a:normAutofit fontScale="62500" lnSpcReduction="20000"/>
          </a:bodyPr>
          <a:lstStyle/>
          <a:p>
            <a:r>
              <a:rPr lang="cs-CZ" dirty="0" err="1"/>
              <a:t>Position</a:t>
            </a:r>
            <a:r>
              <a:rPr lang="cs-CZ" dirty="0"/>
              <a:t>: </a:t>
            </a:r>
            <a:r>
              <a:rPr lang="cs-CZ" dirty="0" err="1"/>
              <a:t>supine</a:t>
            </a:r>
            <a:r>
              <a:rPr lang="cs-CZ" dirty="0"/>
              <a:t> </a:t>
            </a:r>
            <a:r>
              <a:rPr lang="cs-CZ" dirty="0" err="1"/>
              <a:t>position</a:t>
            </a:r>
            <a:r>
              <a:rPr lang="cs-CZ" dirty="0"/>
              <a:t>, </a:t>
            </a:r>
            <a:r>
              <a:rPr lang="cs-CZ" dirty="0" err="1"/>
              <a:t>lower</a:t>
            </a:r>
            <a:r>
              <a:rPr lang="cs-CZ" dirty="0"/>
              <a:t> limb </a:t>
            </a:r>
            <a:r>
              <a:rPr lang="cs-CZ" dirty="0" err="1"/>
              <a:t>extended</a:t>
            </a:r>
            <a:r>
              <a:rPr lang="cs-CZ" dirty="0"/>
              <a:t>, 25° </a:t>
            </a:r>
            <a:r>
              <a:rPr lang="cs-CZ" dirty="0" err="1"/>
              <a:t>hip</a:t>
            </a:r>
            <a:r>
              <a:rPr lang="cs-CZ" dirty="0"/>
              <a:t> </a:t>
            </a:r>
            <a:r>
              <a:rPr lang="cs-CZ" dirty="0" err="1"/>
              <a:t>abduction</a:t>
            </a:r>
            <a:endParaRPr lang="cs-CZ" dirty="0"/>
          </a:p>
          <a:p>
            <a:r>
              <a:rPr lang="cs-CZ" dirty="0" err="1"/>
              <a:t>Fixation</a:t>
            </a:r>
            <a:r>
              <a:rPr lang="cs-CZ" dirty="0"/>
              <a:t>: </a:t>
            </a:r>
            <a:r>
              <a:rPr lang="cs-CZ" dirty="0" err="1"/>
              <a:t>patient</a:t>
            </a:r>
            <a:r>
              <a:rPr lang="cs-CZ" dirty="0"/>
              <a:t> </a:t>
            </a:r>
            <a:r>
              <a:rPr lang="cs-CZ" dirty="0" err="1"/>
              <a:t>holds</a:t>
            </a:r>
            <a:r>
              <a:rPr lang="cs-CZ" dirty="0"/>
              <a:t> </a:t>
            </a:r>
            <a:r>
              <a:rPr lang="cs-CZ" dirty="0" err="1"/>
              <a:t>the</a:t>
            </a:r>
            <a:r>
              <a:rPr lang="cs-CZ" dirty="0"/>
              <a:t> </a:t>
            </a:r>
            <a:r>
              <a:rPr lang="cs-CZ" dirty="0" err="1"/>
              <a:t>edge</a:t>
            </a:r>
            <a:r>
              <a:rPr lang="cs-CZ" dirty="0"/>
              <a:t> </a:t>
            </a:r>
            <a:r>
              <a:rPr lang="cs-CZ" dirty="0" err="1"/>
              <a:t>of</a:t>
            </a:r>
            <a:r>
              <a:rPr lang="cs-CZ" dirty="0"/>
              <a:t> </a:t>
            </a:r>
            <a:r>
              <a:rPr lang="cs-CZ" dirty="0" err="1"/>
              <a:t>the</a:t>
            </a:r>
            <a:r>
              <a:rPr lang="cs-CZ" dirty="0"/>
              <a:t> table </a:t>
            </a:r>
            <a:r>
              <a:rPr lang="cs-CZ" dirty="0" err="1"/>
              <a:t>both</a:t>
            </a:r>
            <a:r>
              <a:rPr lang="cs-CZ" dirty="0"/>
              <a:t> </a:t>
            </a:r>
            <a:r>
              <a:rPr lang="cs-CZ" dirty="0" err="1"/>
              <a:t>hands</a:t>
            </a:r>
            <a:endParaRPr lang="cs-CZ" dirty="0"/>
          </a:p>
          <a:p>
            <a:r>
              <a:rPr lang="cs-CZ" dirty="0" err="1"/>
              <a:t>Movement</a:t>
            </a:r>
            <a:r>
              <a:rPr lang="cs-CZ" dirty="0"/>
              <a:t>: to </a:t>
            </a:r>
            <a:r>
              <a:rPr lang="cs-CZ" dirty="0" err="1"/>
              <a:t>elevate</a:t>
            </a:r>
            <a:r>
              <a:rPr lang="cs-CZ" dirty="0"/>
              <a:t> </a:t>
            </a:r>
            <a:r>
              <a:rPr lang="cs-CZ" dirty="0" err="1"/>
              <a:t>one</a:t>
            </a:r>
            <a:r>
              <a:rPr lang="cs-CZ" dirty="0"/>
              <a:t> </a:t>
            </a:r>
            <a:r>
              <a:rPr lang="cs-CZ" dirty="0" err="1"/>
              <a:t>side</a:t>
            </a:r>
            <a:r>
              <a:rPr lang="cs-CZ" dirty="0"/>
              <a:t> </a:t>
            </a:r>
            <a:r>
              <a:rPr lang="cs-CZ" dirty="0" err="1"/>
              <a:t>of</a:t>
            </a:r>
            <a:r>
              <a:rPr lang="cs-CZ" dirty="0"/>
              <a:t> </a:t>
            </a:r>
            <a:r>
              <a:rPr lang="cs-CZ" dirty="0" err="1"/>
              <a:t>the</a:t>
            </a:r>
            <a:r>
              <a:rPr lang="cs-CZ" dirty="0"/>
              <a:t> </a:t>
            </a:r>
            <a:r>
              <a:rPr lang="cs-CZ" dirty="0" err="1"/>
              <a:t>pelvis</a:t>
            </a:r>
            <a:r>
              <a:rPr lang="cs-CZ" dirty="0"/>
              <a:t> to </a:t>
            </a:r>
            <a:r>
              <a:rPr lang="cs-CZ" dirty="0" err="1"/>
              <a:t>the</a:t>
            </a:r>
            <a:r>
              <a:rPr lang="cs-CZ" dirty="0"/>
              <a:t> </a:t>
            </a:r>
            <a:r>
              <a:rPr lang="cs-CZ" dirty="0" err="1"/>
              <a:t>chest</a:t>
            </a:r>
            <a:r>
              <a:rPr lang="cs-CZ" dirty="0"/>
              <a:t> in </a:t>
            </a:r>
            <a:r>
              <a:rPr lang="cs-CZ" dirty="0" err="1"/>
              <a:t>full</a:t>
            </a:r>
            <a:r>
              <a:rPr lang="cs-CZ" dirty="0"/>
              <a:t> </a:t>
            </a:r>
            <a:r>
              <a:rPr lang="cs-CZ" dirty="0" err="1"/>
              <a:t>range</a:t>
            </a:r>
            <a:r>
              <a:rPr lang="cs-CZ" dirty="0"/>
              <a:t> </a:t>
            </a:r>
            <a:r>
              <a:rPr lang="cs-CZ" dirty="0" err="1"/>
              <a:t>of</a:t>
            </a:r>
            <a:r>
              <a:rPr lang="cs-CZ" dirty="0"/>
              <a:t> </a:t>
            </a:r>
            <a:r>
              <a:rPr lang="cs-CZ" dirty="0" err="1"/>
              <a:t>motion</a:t>
            </a:r>
            <a:endParaRPr lang="cs-CZ" dirty="0"/>
          </a:p>
        </p:txBody>
      </p:sp>
      <p:pic>
        <p:nvPicPr>
          <p:cNvPr id="3074" name="Picture 2" descr="C:\Users\Verca\Desktop\MMT fotky trup, krk\WP_20150926_050.jpg"/>
          <p:cNvPicPr>
            <a:picLocks noChangeAspect="1" noChangeArrowheads="1"/>
          </p:cNvPicPr>
          <p:nvPr/>
        </p:nvPicPr>
        <p:blipFill>
          <a:blip r:embed="rId2" cstate="print"/>
          <a:srcRect l="7420" t="19080" r="15079" b="10468"/>
          <a:stretch>
            <a:fillRect/>
          </a:stretch>
        </p:blipFill>
        <p:spPr bwMode="auto">
          <a:xfrm>
            <a:off x="1214414" y="1571612"/>
            <a:ext cx="6715172" cy="3429024"/>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Pelvis</a:t>
            </a:r>
            <a:r>
              <a:rPr lang="cs-CZ" dirty="0"/>
              <a:t> </a:t>
            </a:r>
            <a:r>
              <a:rPr lang="cs-CZ" dirty="0" err="1"/>
              <a:t>elevation</a:t>
            </a:r>
            <a:br>
              <a:rPr lang="cs-CZ" dirty="0"/>
            </a:br>
            <a:r>
              <a:rPr lang="cs-CZ" dirty="0"/>
              <a:t>Grade 1,0</a:t>
            </a:r>
          </a:p>
        </p:txBody>
      </p:sp>
      <p:sp>
        <p:nvSpPr>
          <p:cNvPr id="4" name="Zástupný symbol pro obsah 2"/>
          <p:cNvSpPr>
            <a:spLocks noGrp="1"/>
          </p:cNvSpPr>
          <p:nvPr>
            <p:ph idx="1"/>
          </p:nvPr>
        </p:nvSpPr>
        <p:spPr>
          <a:xfrm>
            <a:off x="500034" y="5072074"/>
            <a:ext cx="8643966" cy="1168401"/>
          </a:xfrm>
        </p:spPr>
        <p:txBody>
          <a:bodyPr>
            <a:normAutofit fontScale="55000" lnSpcReduction="20000"/>
          </a:bodyPr>
          <a:lstStyle/>
          <a:p>
            <a:r>
              <a:rPr lang="cs-CZ" dirty="0" err="1"/>
              <a:t>Position</a:t>
            </a:r>
            <a:r>
              <a:rPr lang="cs-CZ" dirty="0"/>
              <a:t>: </a:t>
            </a:r>
            <a:r>
              <a:rPr lang="cs-CZ" dirty="0" err="1"/>
              <a:t>supine</a:t>
            </a:r>
            <a:r>
              <a:rPr lang="cs-CZ" dirty="0"/>
              <a:t> </a:t>
            </a:r>
            <a:r>
              <a:rPr lang="cs-CZ" dirty="0" err="1"/>
              <a:t>position</a:t>
            </a:r>
            <a:r>
              <a:rPr lang="cs-CZ" dirty="0"/>
              <a:t>, </a:t>
            </a:r>
            <a:r>
              <a:rPr lang="cs-CZ" dirty="0" err="1"/>
              <a:t>lower</a:t>
            </a:r>
            <a:r>
              <a:rPr lang="cs-CZ" dirty="0"/>
              <a:t> limb </a:t>
            </a:r>
            <a:r>
              <a:rPr lang="cs-CZ" dirty="0" err="1"/>
              <a:t>extended</a:t>
            </a:r>
            <a:r>
              <a:rPr lang="cs-CZ" dirty="0"/>
              <a:t>, </a:t>
            </a:r>
            <a:r>
              <a:rPr lang="cs-CZ" dirty="0" err="1"/>
              <a:t>hip</a:t>
            </a:r>
            <a:r>
              <a:rPr lang="cs-CZ" dirty="0"/>
              <a:t> in </a:t>
            </a:r>
            <a:r>
              <a:rPr lang="cs-CZ" dirty="0" err="1"/>
              <a:t>slight</a:t>
            </a:r>
            <a:r>
              <a:rPr lang="cs-CZ" dirty="0"/>
              <a:t> </a:t>
            </a:r>
            <a:r>
              <a:rPr lang="cs-CZ" dirty="0" err="1"/>
              <a:t>abduction</a:t>
            </a:r>
            <a:endParaRPr lang="cs-CZ" dirty="0"/>
          </a:p>
          <a:p>
            <a:r>
              <a:rPr lang="cs-CZ" dirty="0" err="1"/>
              <a:t>Fixation</a:t>
            </a:r>
            <a:r>
              <a:rPr lang="cs-CZ" dirty="0"/>
              <a:t>: PT  </a:t>
            </a:r>
            <a:r>
              <a:rPr lang="cs-CZ" dirty="0" err="1"/>
              <a:t>supports</a:t>
            </a:r>
            <a:r>
              <a:rPr lang="cs-CZ" dirty="0"/>
              <a:t> </a:t>
            </a:r>
            <a:r>
              <a:rPr lang="cs-CZ" dirty="0" err="1"/>
              <a:t>the</a:t>
            </a:r>
            <a:r>
              <a:rPr lang="cs-CZ" dirty="0"/>
              <a:t> </a:t>
            </a:r>
            <a:r>
              <a:rPr lang="cs-CZ" dirty="0" err="1"/>
              <a:t>tight</a:t>
            </a:r>
            <a:r>
              <a:rPr lang="cs-CZ" dirty="0"/>
              <a:t> </a:t>
            </a:r>
            <a:r>
              <a:rPr lang="cs-CZ" dirty="0" err="1"/>
              <a:t>slightly</a:t>
            </a:r>
            <a:endParaRPr lang="cs-CZ" dirty="0"/>
          </a:p>
          <a:p>
            <a:r>
              <a:rPr lang="cs-CZ" dirty="0" err="1"/>
              <a:t>Attempt</a:t>
            </a:r>
            <a:r>
              <a:rPr lang="cs-CZ" dirty="0"/>
              <a:t> to </a:t>
            </a:r>
            <a:r>
              <a:rPr lang="cs-CZ" dirty="0" err="1"/>
              <a:t>move</a:t>
            </a:r>
            <a:r>
              <a:rPr lang="cs-CZ" dirty="0"/>
              <a:t>: </a:t>
            </a:r>
            <a:r>
              <a:rPr lang="cs-CZ" dirty="0" err="1"/>
              <a:t>patient</a:t>
            </a:r>
            <a:r>
              <a:rPr lang="cs-CZ" dirty="0"/>
              <a:t> </a:t>
            </a:r>
            <a:r>
              <a:rPr lang="cs-CZ" dirty="0" err="1"/>
              <a:t>tries</a:t>
            </a:r>
            <a:r>
              <a:rPr lang="cs-CZ" dirty="0"/>
              <a:t> to </a:t>
            </a:r>
            <a:r>
              <a:rPr lang="cs-CZ" dirty="0" err="1"/>
              <a:t>move</a:t>
            </a:r>
            <a:r>
              <a:rPr lang="cs-CZ" dirty="0"/>
              <a:t> </a:t>
            </a:r>
            <a:r>
              <a:rPr lang="cs-CZ" dirty="0" err="1"/>
              <a:t>one</a:t>
            </a:r>
            <a:r>
              <a:rPr lang="cs-CZ" dirty="0"/>
              <a:t> </a:t>
            </a:r>
            <a:r>
              <a:rPr lang="cs-CZ" dirty="0" err="1"/>
              <a:t>side</a:t>
            </a:r>
            <a:r>
              <a:rPr lang="cs-CZ" dirty="0"/>
              <a:t> </a:t>
            </a:r>
            <a:r>
              <a:rPr lang="cs-CZ" dirty="0" err="1"/>
              <a:t>of</a:t>
            </a:r>
            <a:r>
              <a:rPr lang="cs-CZ" dirty="0"/>
              <a:t> </a:t>
            </a:r>
            <a:r>
              <a:rPr lang="cs-CZ" dirty="0" err="1"/>
              <a:t>the</a:t>
            </a:r>
            <a:r>
              <a:rPr lang="cs-CZ" dirty="0"/>
              <a:t> </a:t>
            </a:r>
            <a:r>
              <a:rPr lang="cs-CZ" dirty="0" err="1"/>
              <a:t>pelvis</a:t>
            </a:r>
            <a:r>
              <a:rPr lang="cs-CZ" dirty="0"/>
              <a:t> to </a:t>
            </a:r>
            <a:r>
              <a:rPr lang="cs-CZ" dirty="0" err="1"/>
              <a:t>the</a:t>
            </a:r>
            <a:r>
              <a:rPr lang="cs-CZ" dirty="0"/>
              <a:t> </a:t>
            </a:r>
            <a:r>
              <a:rPr lang="cs-CZ" dirty="0" err="1"/>
              <a:t>chest</a:t>
            </a:r>
            <a:r>
              <a:rPr lang="cs-CZ" dirty="0"/>
              <a:t>, PT </a:t>
            </a:r>
            <a:r>
              <a:rPr lang="cs-CZ" dirty="0" err="1"/>
              <a:t>palpates</a:t>
            </a:r>
            <a:r>
              <a:rPr lang="cs-CZ" dirty="0"/>
              <a:t> </a:t>
            </a:r>
            <a:r>
              <a:rPr lang="cs-CZ" dirty="0" err="1"/>
              <a:t>the</a:t>
            </a:r>
            <a:r>
              <a:rPr lang="cs-CZ" dirty="0"/>
              <a:t> </a:t>
            </a:r>
            <a:r>
              <a:rPr lang="cs-CZ" dirty="0" err="1"/>
              <a:t>trace</a:t>
            </a:r>
            <a:r>
              <a:rPr lang="cs-CZ" dirty="0"/>
              <a:t> </a:t>
            </a:r>
            <a:r>
              <a:rPr lang="cs-CZ" dirty="0" err="1"/>
              <a:t>of</a:t>
            </a:r>
            <a:r>
              <a:rPr lang="cs-CZ" dirty="0"/>
              <a:t> </a:t>
            </a:r>
            <a:r>
              <a:rPr lang="cs-CZ" dirty="0" err="1"/>
              <a:t>contraction</a:t>
            </a:r>
            <a:r>
              <a:rPr lang="cs-CZ" dirty="0"/>
              <a:t> </a:t>
            </a:r>
            <a:r>
              <a:rPr lang="cs-CZ" dirty="0" err="1"/>
              <a:t>at</a:t>
            </a:r>
            <a:r>
              <a:rPr lang="cs-CZ" dirty="0"/>
              <a:t> </a:t>
            </a:r>
            <a:r>
              <a:rPr lang="cs-CZ" dirty="0" err="1"/>
              <a:t>the</a:t>
            </a:r>
            <a:r>
              <a:rPr lang="cs-CZ" dirty="0"/>
              <a:t> </a:t>
            </a:r>
            <a:r>
              <a:rPr lang="cs-CZ" dirty="0" err="1"/>
              <a:t>lateral</a:t>
            </a:r>
            <a:r>
              <a:rPr lang="cs-CZ" dirty="0"/>
              <a:t> </a:t>
            </a:r>
            <a:r>
              <a:rPr lang="cs-CZ" dirty="0" err="1"/>
              <a:t>side</a:t>
            </a:r>
            <a:r>
              <a:rPr lang="cs-CZ" dirty="0"/>
              <a:t> </a:t>
            </a:r>
            <a:r>
              <a:rPr lang="cs-CZ" dirty="0" err="1"/>
              <a:t>of</a:t>
            </a:r>
            <a:r>
              <a:rPr lang="cs-CZ" dirty="0"/>
              <a:t> </a:t>
            </a:r>
            <a:r>
              <a:rPr lang="cs-CZ" dirty="0" err="1"/>
              <a:t>the</a:t>
            </a:r>
            <a:r>
              <a:rPr lang="cs-CZ" dirty="0"/>
              <a:t> trunk</a:t>
            </a:r>
          </a:p>
        </p:txBody>
      </p:sp>
      <p:pic>
        <p:nvPicPr>
          <p:cNvPr id="2050" name="Picture 2" descr="C:\Users\Verca\Desktop\MMT fotky trup, krk\WP_20150926_051.jpg"/>
          <p:cNvPicPr>
            <a:picLocks noChangeAspect="1" noChangeArrowheads="1"/>
          </p:cNvPicPr>
          <p:nvPr/>
        </p:nvPicPr>
        <p:blipFill>
          <a:blip r:embed="rId2" cstate="print"/>
          <a:srcRect l="9676" t="5168" r="10980" b="8705"/>
          <a:stretch>
            <a:fillRect/>
          </a:stretch>
        </p:blipFill>
        <p:spPr bwMode="auto">
          <a:xfrm>
            <a:off x="1571604" y="1428736"/>
            <a:ext cx="5857916" cy="35719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a:hlinkClick r:id="rId2" tooltip="Dropped Head Syndrome">
                  <a:extLst>
                    <a:ext uri="{A12FA001-AC4F-418D-AE19-62706E023703}">
                      <ahyp:hlinkClr xmlns:ahyp="http://schemas.microsoft.com/office/drawing/2018/hyperlinkcolor" val="tx"/>
                    </a:ext>
                  </a:extLst>
                </a:hlinkClick>
              </a:rPr>
              <a:t>Dropped Head Syndrome</a:t>
            </a:r>
            <a:r>
              <a:rPr lang="en-US" dirty="0"/>
              <a:t> </a:t>
            </a:r>
            <a:br>
              <a:rPr lang="cs-CZ" dirty="0"/>
            </a:br>
            <a:r>
              <a:rPr lang="cs-CZ" sz="2700" dirty="0"/>
              <a:t>(Floppy </a:t>
            </a:r>
            <a:r>
              <a:rPr lang="cs-CZ" sz="2700" dirty="0" err="1"/>
              <a:t>Head</a:t>
            </a:r>
            <a:r>
              <a:rPr lang="cs-CZ" sz="2700" dirty="0"/>
              <a:t> Syndrome </a:t>
            </a:r>
            <a:r>
              <a:rPr lang="cs-CZ" sz="2700" dirty="0" err="1"/>
              <a:t>or</a:t>
            </a:r>
            <a:r>
              <a:rPr lang="cs-CZ" sz="2700" dirty="0"/>
              <a:t> </a:t>
            </a:r>
            <a:r>
              <a:rPr lang="cs-CZ" sz="2700" dirty="0" err="1"/>
              <a:t>Head</a:t>
            </a:r>
            <a:r>
              <a:rPr lang="cs-CZ" sz="2700" dirty="0"/>
              <a:t> Ptosis)</a:t>
            </a:r>
          </a:p>
        </p:txBody>
      </p:sp>
      <p:sp>
        <p:nvSpPr>
          <p:cNvPr id="3" name="Zástupný symbol pro obsah 2"/>
          <p:cNvSpPr>
            <a:spLocks noGrp="1"/>
          </p:cNvSpPr>
          <p:nvPr>
            <p:ph idx="1"/>
          </p:nvPr>
        </p:nvSpPr>
        <p:spPr>
          <a:xfrm>
            <a:off x="587423" y="1754161"/>
            <a:ext cx="8075240" cy="4853136"/>
          </a:xfrm>
        </p:spPr>
        <p:txBody>
          <a:bodyPr>
            <a:normAutofit fontScale="92500" lnSpcReduction="20000"/>
          </a:bodyPr>
          <a:lstStyle/>
          <a:p>
            <a:r>
              <a:rPr lang="en-US" dirty="0"/>
              <a:t>is characterized by severe weakness of the muscles of the back of the neck</a:t>
            </a:r>
            <a:endParaRPr lang="cs-CZ" dirty="0"/>
          </a:p>
          <a:p>
            <a:endParaRPr lang="cs-CZ" dirty="0"/>
          </a:p>
          <a:p>
            <a:r>
              <a:rPr lang="cs-CZ" dirty="0"/>
              <a:t>t</a:t>
            </a:r>
            <a:r>
              <a:rPr lang="en-US" dirty="0"/>
              <a:t>his causes the chin to rest on the chest in standing or sitting</a:t>
            </a:r>
            <a:endParaRPr lang="cs-CZ" dirty="0"/>
          </a:p>
          <a:p>
            <a:endParaRPr lang="en-US" dirty="0"/>
          </a:p>
          <a:p>
            <a:r>
              <a:rPr lang="cs-CZ" dirty="0"/>
              <a:t>m</a:t>
            </a:r>
            <a:r>
              <a:rPr lang="en-US" dirty="0" err="1"/>
              <a:t>ost</a:t>
            </a:r>
            <a:r>
              <a:rPr lang="en-US" dirty="0"/>
              <a:t> of the time</a:t>
            </a:r>
            <a:r>
              <a:rPr lang="cs-CZ" dirty="0"/>
              <a:t> </a:t>
            </a:r>
            <a:r>
              <a:rPr lang="cs-CZ" dirty="0" err="1"/>
              <a:t>it</a:t>
            </a:r>
            <a:r>
              <a:rPr lang="cs-CZ" dirty="0"/>
              <a:t> </a:t>
            </a:r>
            <a:r>
              <a:rPr lang="en-US" dirty="0"/>
              <a:t>is caused by a specific generalized neuromuscular diagnosis</a:t>
            </a:r>
            <a:endParaRPr lang="cs-CZ" dirty="0"/>
          </a:p>
          <a:p>
            <a:endParaRPr lang="cs-CZ" dirty="0"/>
          </a:p>
          <a:p>
            <a:r>
              <a:rPr lang="cs-CZ" dirty="0"/>
              <a:t>w</a:t>
            </a:r>
            <a:r>
              <a:rPr lang="en-US" dirty="0"/>
              <a:t>hen the cause is not known, it is called </a:t>
            </a:r>
            <a:r>
              <a:rPr lang="en-US" i="1" dirty="0"/>
              <a:t>isolated neck extensor </a:t>
            </a:r>
            <a:r>
              <a:rPr lang="en-US" i="1" dirty="0" err="1"/>
              <a:t>myopathy</a:t>
            </a:r>
            <a:r>
              <a:rPr lang="en-US" dirty="0"/>
              <a:t>, or INEM</a:t>
            </a:r>
          </a:p>
          <a:p>
            <a:endParaRPr lang="cs-CZ"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Pelvis</a:t>
            </a:r>
            <a:r>
              <a:rPr lang="cs-CZ" dirty="0"/>
              <a:t> </a:t>
            </a:r>
            <a:r>
              <a:rPr lang="cs-CZ" dirty="0" err="1"/>
              <a:t>elevation</a:t>
            </a:r>
            <a:r>
              <a:rPr lang="cs-CZ" dirty="0"/>
              <a:t> – </a:t>
            </a:r>
            <a:r>
              <a:rPr lang="cs-CZ" dirty="0" err="1"/>
              <a:t>note</a:t>
            </a:r>
            <a:r>
              <a:rPr lang="cs-CZ" dirty="0"/>
              <a:t>:</a:t>
            </a:r>
          </a:p>
        </p:txBody>
      </p:sp>
      <p:sp>
        <p:nvSpPr>
          <p:cNvPr id="3" name="Zástupný symbol pro obsah 2"/>
          <p:cNvSpPr>
            <a:spLocks noGrp="1"/>
          </p:cNvSpPr>
          <p:nvPr>
            <p:ph idx="1"/>
          </p:nvPr>
        </p:nvSpPr>
        <p:spPr/>
        <p:txBody>
          <a:bodyPr/>
          <a:lstStyle/>
          <a:p>
            <a:r>
              <a:rPr lang="cs-CZ" dirty="0" err="1"/>
              <a:t>Position</a:t>
            </a:r>
            <a:r>
              <a:rPr lang="cs-CZ" dirty="0"/>
              <a:t>: </a:t>
            </a:r>
            <a:r>
              <a:rPr lang="cs-CZ" dirty="0" err="1"/>
              <a:t>dont</a:t>
            </a:r>
            <a:r>
              <a:rPr lang="cs-CZ" dirty="0"/>
              <a:t>´ </a:t>
            </a:r>
            <a:r>
              <a:rPr lang="cs-CZ" dirty="0" err="1"/>
              <a:t>forget</a:t>
            </a:r>
            <a:r>
              <a:rPr lang="cs-CZ" dirty="0"/>
              <a:t> </a:t>
            </a:r>
            <a:r>
              <a:rPr lang="cs-CZ" dirty="0" err="1"/>
              <a:t>an</a:t>
            </a:r>
            <a:r>
              <a:rPr lang="cs-CZ" dirty="0"/>
              <a:t> </a:t>
            </a:r>
            <a:r>
              <a:rPr lang="cs-CZ" dirty="0" err="1"/>
              <a:t>abduction</a:t>
            </a:r>
            <a:r>
              <a:rPr lang="cs-CZ" dirty="0"/>
              <a:t> </a:t>
            </a:r>
            <a:r>
              <a:rPr lang="cs-CZ" dirty="0" err="1"/>
              <a:t>of</a:t>
            </a:r>
            <a:r>
              <a:rPr lang="cs-CZ" dirty="0"/>
              <a:t> </a:t>
            </a:r>
            <a:r>
              <a:rPr lang="cs-CZ" dirty="0" err="1"/>
              <a:t>the</a:t>
            </a:r>
            <a:r>
              <a:rPr lang="cs-CZ" dirty="0"/>
              <a:t> </a:t>
            </a:r>
            <a:r>
              <a:rPr lang="cs-CZ" dirty="0" err="1"/>
              <a:t>lower</a:t>
            </a:r>
            <a:r>
              <a:rPr lang="cs-CZ" dirty="0"/>
              <a:t> </a:t>
            </a:r>
            <a:r>
              <a:rPr lang="cs-CZ" dirty="0" err="1"/>
              <a:t>limbs</a:t>
            </a:r>
            <a:endParaRPr lang="cs-CZ" dirty="0"/>
          </a:p>
          <a:p>
            <a:r>
              <a:rPr lang="cs-CZ" dirty="0" err="1"/>
              <a:t>Movement</a:t>
            </a:r>
            <a:r>
              <a:rPr lang="cs-CZ" dirty="0"/>
              <a:t>: </a:t>
            </a:r>
            <a:r>
              <a:rPr lang="cs-CZ" dirty="0" err="1"/>
              <a:t>dont</a:t>
            </a:r>
            <a:r>
              <a:rPr lang="cs-CZ" dirty="0"/>
              <a:t>´ </a:t>
            </a:r>
            <a:r>
              <a:rPr lang="cs-CZ" dirty="0" err="1"/>
              <a:t>allow</a:t>
            </a:r>
            <a:r>
              <a:rPr lang="cs-CZ" dirty="0"/>
              <a:t> </a:t>
            </a:r>
            <a:r>
              <a:rPr lang="cs-CZ" dirty="0" err="1"/>
              <a:t>the</a:t>
            </a:r>
            <a:r>
              <a:rPr lang="cs-CZ" dirty="0"/>
              <a:t> </a:t>
            </a:r>
            <a:r>
              <a:rPr lang="cs-CZ" dirty="0" err="1"/>
              <a:t>patient</a:t>
            </a:r>
            <a:r>
              <a:rPr lang="cs-CZ" dirty="0"/>
              <a:t> to do a trunk </a:t>
            </a:r>
            <a:r>
              <a:rPr lang="cs-CZ" dirty="0" err="1"/>
              <a:t>lateroflexion</a:t>
            </a:r>
            <a:r>
              <a:rPr lang="cs-CZ" dirty="0"/>
              <a:t> </a:t>
            </a:r>
            <a:r>
              <a:rPr lang="cs-CZ" dirty="0" err="1"/>
              <a:t>during</a:t>
            </a:r>
            <a:r>
              <a:rPr lang="cs-CZ" dirty="0"/>
              <a:t> </a:t>
            </a:r>
            <a:r>
              <a:rPr lang="cs-CZ" dirty="0" err="1"/>
              <a:t>testing</a:t>
            </a:r>
            <a:endParaRPr lang="cs-CZ" dirty="0"/>
          </a:p>
          <a:p>
            <a:endParaRPr lang="cs-CZ" dirty="0"/>
          </a:p>
          <a:p>
            <a:r>
              <a:rPr lang="cs-CZ" dirty="0" err="1"/>
              <a:t>Quadratus</a:t>
            </a:r>
            <a:r>
              <a:rPr lang="cs-CZ" dirty="0"/>
              <a:t> </a:t>
            </a:r>
            <a:r>
              <a:rPr lang="cs-CZ" dirty="0" err="1"/>
              <a:t>lumborum</a:t>
            </a:r>
            <a:r>
              <a:rPr lang="cs-CZ" dirty="0"/>
              <a:t> </a:t>
            </a:r>
            <a:r>
              <a:rPr lang="cs-CZ" dirty="0" err="1"/>
              <a:t>shortening</a:t>
            </a:r>
            <a:r>
              <a:rPr lang="cs-CZ" dirty="0"/>
              <a:t>: </a:t>
            </a:r>
            <a:r>
              <a:rPr lang="cs-CZ" dirty="0" err="1"/>
              <a:t>elevation</a:t>
            </a:r>
            <a:r>
              <a:rPr lang="cs-CZ" dirty="0"/>
              <a:t> </a:t>
            </a:r>
            <a:r>
              <a:rPr lang="cs-CZ" dirty="0" err="1"/>
              <a:t>of</a:t>
            </a:r>
            <a:r>
              <a:rPr lang="cs-CZ" dirty="0"/>
              <a:t> </a:t>
            </a:r>
            <a:r>
              <a:rPr lang="cs-CZ" dirty="0" err="1"/>
              <a:t>pelvis</a:t>
            </a:r>
            <a:r>
              <a:rPr lang="cs-CZ" dirty="0"/>
              <a:t>, </a:t>
            </a:r>
            <a:r>
              <a:rPr lang="cs-CZ" dirty="0" err="1"/>
              <a:t>scoliosis</a:t>
            </a:r>
            <a:r>
              <a:rPr lang="cs-CZ" dirty="0"/>
              <a:t>, </a:t>
            </a:r>
            <a:r>
              <a:rPr lang="cs-CZ" dirty="0" err="1"/>
              <a:t>lumbar</a:t>
            </a:r>
            <a:r>
              <a:rPr lang="cs-CZ" dirty="0"/>
              <a:t> </a:t>
            </a:r>
            <a:r>
              <a:rPr lang="cs-CZ" dirty="0" err="1"/>
              <a:t>spine</a:t>
            </a:r>
            <a:r>
              <a:rPr lang="cs-CZ" dirty="0"/>
              <a:t> </a:t>
            </a:r>
            <a:r>
              <a:rPr lang="cs-CZ" dirty="0" err="1"/>
              <a:t>doesn</a:t>
            </a:r>
            <a:r>
              <a:rPr lang="cs-CZ" dirty="0"/>
              <a:t>´t </a:t>
            </a:r>
            <a:r>
              <a:rPr lang="cs-CZ" dirty="0" err="1"/>
              <a:t>expand</a:t>
            </a:r>
            <a:r>
              <a:rPr lang="cs-CZ" dirty="0"/>
              <a:t> to </a:t>
            </a:r>
            <a:r>
              <a:rPr lang="cs-CZ" dirty="0" err="1"/>
              <a:t>lateral</a:t>
            </a:r>
            <a:r>
              <a:rPr lang="cs-CZ" dirty="0"/>
              <a:t> </a:t>
            </a:r>
            <a:r>
              <a:rPr lang="cs-CZ" dirty="0" err="1"/>
              <a:t>flexion</a:t>
            </a:r>
            <a:r>
              <a:rPr lang="cs-CZ" dirty="0"/>
              <a:t> to </a:t>
            </a:r>
            <a:r>
              <a:rPr lang="cs-CZ" dirty="0" err="1"/>
              <a:t>the</a:t>
            </a:r>
            <a:r>
              <a:rPr lang="cs-CZ" dirty="0"/>
              <a:t> </a:t>
            </a:r>
            <a:r>
              <a:rPr lang="cs-CZ" dirty="0" err="1"/>
              <a:t>other</a:t>
            </a:r>
            <a:r>
              <a:rPr lang="cs-CZ" dirty="0"/>
              <a:t> </a:t>
            </a:r>
            <a:r>
              <a:rPr lang="cs-CZ" dirty="0" err="1"/>
              <a:t>side</a:t>
            </a:r>
            <a:endParaRPr lang="cs-CZ"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Literature</a:t>
            </a:r>
            <a:r>
              <a:rPr lang="cs-CZ" dirty="0"/>
              <a:t>, e-</a:t>
            </a:r>
            <a:r>
              <a:rPr lang="cs-CZ" dirty="0" err="1"/>
              <a:t>sources</a:t>
            </a:r>
            <a:endParaRPr lang="cs-CZ" dirty="0"/>
          </a:p>
        </p:txBody>
      </p:sp>
      <p:sp>
        <p:nvSpPr>
          <p:cNvPr id="3" name="Zástupný symbol pro obsah 2"/>
          <p:cNvSpPr>
            <a:spLocks noGrp="1"/>
          </p:cNvSpPr>
          <p:nvPr>
            <p:ph idx="1"/>
          </p:nvPr>
        </p:nvSpPr>
        <p:spPr/>
        <p:txBody>
          <a:bodyPr/>
          <a:lstStyle/>
          <a:p>
            <a:r>
              <a:rPr lang="cs-CZ" dirty="0">
                <a:hlinkClick r:id="rId2"/>
              </a:rPr>
              <a:t>http://www.</a:t>
            </a:r>
            <a:r>
              <a:rPr lang="cs-CZ" dirty="0" err="1">
                <a:hlinkClick r:id="rId2"/>
              </a:rPr>
              <a:t>britannica.com</a:t>
            </a:r>
            <a:r>
              <a:rPr lang="cs-CZ" dirty="0">
                <a:hlinkClick r:id="rId2"/>
              </a:rPr>
              <a:t>/science/</a:t>
            </a:r>
            <a:r>
              <a:rPr lang="cs-CZ" dirty="0" err="1">
                <a:hlinkClick r:id="rId2"/>
              </a:rPr>
              <a:t>abdominal</a:t>
            </a:r>
            <a:r>
              <a:rPr lang="cs-CZ" dirty="0">
                <a:hlinkClick r:id="rId2"/>
              </a:rPr>
              <a:t>-</a:t>
            </a:r>
            <a:r>
              <a:rPr lang="cs-CZ" dirty="0" err="1">
                <a:hlinkClick r:id="rId2"/>
              </a:rPr>
              <a:t>muscle</a:t>
            </a:r>
            <a:r>
              <a:rPr lang="cs-CZ" dirty="0"/>
              <a:t> </a:t>
            </a:r>
          </a:p>
          <a:p>
            <a:r>
              <a:rPr lang="cs-CZ" dirty="0">
                <a:hlinkClick r:id="rId3"/>
              </a:rPr>
              <a:t>https://en.wikipedia.org/wiki/Quadratus_lumborum_muscle</a:t>
            </a:r>
            <a:endParaRPr lang="cs-CZ" dirty="0"/>
          </a:p>
          <a:p>
            <a:r>
              <a:rPr lang="cs-CZ" dirty="0">
                <a:hlinkClick r:id="rId4"/>
              </a:rPr>
              <a:t>http://www.</a:t>
            </a:r>
            <a:r>
              <a:rPr lang="cs-CZ" dirty="0" err="1">
                <a:hlinkClick r:id="rId4"/>
              </a:rPr>
              <a:t>britannica.com</a:t>
            </a:r>
            <a:r>
              <a:rPr lang="cs-CZ" dirty="0">
                <a:hlinkClick r:id="rId4"/>
              </a:rPr>
              <a:t>/science/</a:t>
            </a:r>
            <a:r>
              <a:rPr lang="cs-CZ" dirty="0" err="1">
                <a:hlinkClick r:id="rId4"/>
              </a:rPr>
              <a:t>erector</a:t>
            </a:r>
            <a:r>
              <a:rPr lang="cs-CZ" dirty="0">
                <a:hlinkClick r:id="rId4"/>
              </a:rPr>
              <a:t>-</a:t>
            </a:r>
            <a:r>
              <a:rPr lang="cs-CZ" dirty="0" err="1">
                <a:hlinkClick r:id="rId4"/>
              </a:rPr>
              <a:t>spinae</a:t>
            </a:r>
            <a:endParaRPr lang="cs-CZ" dirty="0"/>
          </a:p>
          <a:p>
            <a:endParaRPr lang="cs-CZ" dirty="0"/>
          </a:p>
          <a:p>
            <a:endParaRPr lang="cs-CZ"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0"/>
            <a:ext cx="8229600" cy="1143000"/>
          </a:xfrm>
        </p:spPr>
        <p:txBody>
          <a:bodyPr/>
          <a:lstStyle/>
          <a:p>
            <a:r>
              <a:rPr lang="cs-CZ" dirty="0" err="1"/>
              <a:t>Thank</a:t>
            </a:r>
            <a:r>
              <a:rPr lang="cs-CZ" dirty="0"/>
              <a:t> </a:t>
            </a:r>
            <a:r>
              <a:rPr lang="cs-CZ" dirty="0" err="1"/>
              <a:t>you</a:t>
            </a:r>
            <a:r>
              <a:rPr lang="cs-CZ" dirty="0"/>
              <a:t> </a:t>
            </a:r>
            <a:r>
              <a:rPr lang="cs-CZ" dirty="0" err="1"/>
              <a:t>for</a:t>
            </a:r>
            <a:r>
              <a:rPr lang="cs-CZ" dirty="0"/>
              <a:t> </a:t>
            </a:r>
            <a:r>
              <a:rPr lang="cs-CZ" dirty="0" err="1"/>
              <a:t>your</a:t>
            </a:r>
            <a:r>
              <a:rPr lang="cs-CZ" dirty="0"/>
              <a:t> </a:t>
            </a:r>
            <a:r>
              <a:rPr lang="cs-CZ" dirty="0" err="1"/>
              <a:t>attention</a:t>
            </a:r>
            <a:r>
              <a:rPr lang="cs-CZ" dirty="0"/>
              <a:t> </a:t>
            </a:r>
            <a:r>
              <a:rPr lang="cs-CZ" dirty="0">
                <a:sym typeface="Wingdings" pitchFamily="2" charset="2"/>
              </a:rPr>
              <a:t></a:t>
            </a:r>
            <a:endParaRPr lang="cs-CZ" dirty="0"/>
          </a:p>
        </p:txBody>
      </p:sp>
      <p:pic>
        <p:nvPicPr>
          <p:cNvPr id="47105" name="Picture 1" descr="C:\Users\Verca\Desktop\open-uri20130107-11885-1wzl1oo.jpg"/>
          <p:cNvPicPr>
            <a:picLocks noGrp="1" noChangeAspect="1" noChangeArrowheads="1"/>
          </p:cNvPicPr>
          <p:nvPr>
            <p:ph idx="1"/>
          </p:nvPr>
        </p:nvPicPr>
        <p:blipFill>
          <a:blip r:embed="rId2" cstate="print"/>
          <a:srcRect/>
          <a:stretch>
            <a:fillRect/>
          </a:stretch>
        </p:blipFill>
        <p:spPr bwMode="auto">
          <a:xfrm>
            <a:off x="714348" y="1000108"/>
            <a:ext cx="7588800" cy="56916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83C395-D840-4F4E-81DA-06C88AA57A33}"/>
              </a:ext>
            </a:extLst>
          </p:cNvPr>
          <p:cNvSpPr>
            <a:spLocks noGrp="1"/>
          </p:cNvSpPr>
          <p:nvPr>
            <p:ph type="title"/>
          </p:nvPr>
        </p:nvSpPr>
        <p:spPr/>
        <p:txBody>
          <a:bodyPr/>
          <a:lstStyle/>
          <a:p>
            <a:r>
              <a:rPr lang="cs-CZ" u="sng" dirty="0" err="1"/>
              <a:t>Whiplash</a:t>
            </a:r>
            <a:r>
              <a:rPr lang="cs-CZ" u="sng" dirty="0"/>
              <a:t> </a:t>
            </a:r>
            <a:r>
              <a:rPr lang="cs-CZ" u="sng" dirty="0" err="1"/>
              <a:t>injury</a:t>
            </a:r>
            <a:endParaRPr lang="cs-CZ" dirty="0"/>
          </a:p>
        </p:txBody>
      </p:sp>
      <p:sp>
        <p:nvSpPr>
          <p:cNvPr id="3" name="Zástupný obsah 2">
            <a:extLst>
              <a:ext uri="{FF2B5EF4-FFF2-40B4-BE49-F238E27FC236}">
                <a16:creationId xmlns:a16="http://schemas.microsoft.com/office/drawing/2014/main" id="{1EA5B259-6F3D-4A7F-A898-0F90AEC675D4}"/>
              </a:ext>
            </a:extLst>
          </p:cNvPr>
          <p:cNvSpPr>
            <a:spLocks noGrp="1"/>
          </p:cNvSpPr>
          <p:nvPr>
            <p:ph idx="1"/>
          </p:nvPr>
        </p:nvSpPr>
        <p:spPr/>
        <p:txBody>
          <a:bodyPr/>
          <a:lstStyle/>
          <a:p>
            <a:endParaRPr lang="cs-CZ" dirty="0"/>
          </a:p>
        </p:txBody>
      </p:sp>
      <p:pic>
        <p:nvPicPr>
          <p:cNvPr id="5" name="Picture 2">
            <a:extLst>
              <a:ext uri="{FF2B5EF4-FFF2-40B4-BE49-F238E27FC236}">
                <a16:creationId xmlns:a16="http://schemas.microsoft.com/office/drawing/2014/main" id="{897F973B-5448-482E-AD83-62D6D8A054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18" t="10101" r="7159"/>
          <a:stretch/>
        </p:blipFill>
        <p:spPr bwMode="auto">
          <a:xfrm>
            <a:off x="1403648" y="1406888"/>
            <a:ext cx="6731039" cy="5449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00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D22798-E7B4-4588-8E60-2031364EB98A}"/>
              </a:ext>
            </a:extLst>
          </p:cNvPr>
          <p:cNvSpPr>
            <a:spLocks noGrp="1"/>
          </p:cNvSpPr>
          <p:nvPr>
            <p:ph type="title"/>
          </p:nvPr>
        </p:nvSpPr>
        <p:spPr/>
        <p:txBody>
          <a:bodyPr/>
          <a:lstStyle/>
          <a:p>
            <a:r>
              <a:rPr lang="cs-CZ" u="sng" dirty="0" err="1"/>
              <a:t>Whiplash</a:t>
            </a:r>
            <a:r>
              <a:rPr lang="cs-CZ" u="sng" dirty="0"/>
              <a:t> </a:t>
            </a:r>
            <a:r>
              <a:rPr lang="cs-CZ" u="sng" dirty="0" err="1"/>
              <a:t>injury</a:t>
            </a:r>
            <a:endParaRPr lang="cs-CZ" u="sng" dirty="0"/>
          </a:p>
        </p:txBody>
      </p:sp>
      <p:sp>
        <p:nvSpPr>
          <p:cNvPr id="3" name="Zástupný obsah 2">
            <a:extLst>
              <a:ext uri="{FF2B5EF4-FFF2-40B4-BE49-F238E27FC236}">
                <a16:creationId xmlns:a16="http://schemas.microsoft.com/office/drawing/2014/main" id="{F20162B6-75D1-409A-B6F0-DD14DE0D77BF}"/>
              </a:ext>
            </a:extLst>
          </p:cNvPr>
          <p:cNvSpPr>
            <a:spLocks noGrp="1"/>
          </p:cNvSpPr>
          <p:nvPr>
            <p:ph idx="1"/>
          </p:nvPr>
        </p:nvSpPr>
        <p:spPr>
          <a:xfrm>
            <a:off x="457200" y="1600200"/>
            <a:ext cx="7859216" cy="4525963"/>
          </a:xfrm>
        </p:spPr>
        <p:txBody>
          <a:bodyPr>
            <a:normAutofit fontScale="92500"/>
          </a:bodyPr>
          <a:lstStyle/>
          <a:p>
            <a:r>
              <a:rPr lang="en-US" b="0" i="0" dirty="0">
                <a:solidFill>
                  <a:srgbClr val="222222"/>
                </a:solidFill>
                <a:effectLst/>
                <a:latin typeface="arial" panose="020B0604020202020204" pitchFamily="34" charset="0"/>
              </a:rPr>
              <a:t>a relatively common </a:t>
            </a:r>
            <a:r>
              <a:rPr lang="en-US" b="1" i="0" dirty="0">
                <a:solidFill>
                  <a:srgbClr val="222222"/>
                </a:solidFill>
                <a:effectLst/>
                <a:latin typeface="arial" panose="020B0604020202020204" pitchFamily="34" charset="0"/>
              </a:rPr>
              <a:t>injury</a:t>
            </a:r>
            <a:r>
              <a:rPr lang="en-US" b="0" i="0" dirty="0">
                <a:solidFill>
                  <a:srgbClr val="222222"/>
                </a:solidFill>
                <a:effectLst/>
                <a:latin typeface="arial" panose="020B0604020202020204" pitchFamily="34" charset="0"/>
              </a:rPr>
              <a:t> that occurs to a person's </a:t>
            </a:r>
            <a:r>
              <a:rPr lang="en-US" b="1" i="0" dirty="0">
                <a:solidFill>
                  <a:srgbClr val="222222"/>
                </a:solidFill>
                <a:effectLst/>
                <a:latin typeface="arial" panose="020B0604020202020204" pitchFamily="34" charset="0"/>
              </a:rPr>
              <a:t>neck</a:t>
            </a:r>
            <a:r>
              <a:rPr lang="en-US" b="0" i="0" dirty="0">
                <a:solidFill>
                  <a:srgbClr val="222222"/>
                </a:solidFill>
                <a:effectLst/>
                <a:latin typeface="arial" panose="020B0604020202020204" pitchFamily="34" charset="0"/>
              </a:rPr>
              <a:t> following a sudden acceleration-deceleration force that causes unrestrained, rapid forward and backward movement of the head and </a:t>
            </a:r>
            <a:r>
              <a:rPr lang="en-US" b="1" i="0" dirty="0">
                <a:solidFill>
                  <a:srgbClr val="222222"/>
                </a:solidFill>
                <a:effectLst/>
                <a:latin typeface="arial" panose="020B0604020202020204" pitchFamily="34" charset="0"/>
              </a:rPr>
              <a:t>neck</a:t>
            </a:r>
            <a:r>
              <a:rPr lang="en-US" b="0" i="0" dirty="0">
                <a:solidFill>
                  <a:srgbClr val="222222"/>
                </a:solidFill>
                <a:effectLst/>
                <a:latin typeface="arial" panose="020B0604020202020204" pitchFamily="34" charset="0"/>
              </a:rPr>
              <a:t>, most commonly from motor vehicle accidents</a:t>
            </a:r>
            <a:endParaRPr lang="cs-CZ" b="0" i="0" dirty="0">
              <a:solidFill>
                <a:srgbClr val="222222"/>
              </a:solidFill>
              <a:effectLst/>
              <a:latin typeface="arial" panose="020B0604020202020204" pitchFamily="34" charset="0"/>
            </a:endParaRPr>
          </a:p>
          <a:p>
            <a:endParaRPr lang="cs-CZ" b="0" i="0" dirty="0">
              <a:solidFill>
                <a:srgbClr val="222222"/>
              </a:solidFill>
              <a:effectLst/>
              <a:latin typeface="arial" panose="020B0604020202020204" pitchFamily="34" charset="0"/>
            </a:endParaRPr>
          </a:p>
          <a:p>
            <a:r>
              <a:rPr lang="cs-CZ" dirty="0" err="1">
                <a:solidFill>
                  <a:srgbClr val="000000"/>
                </a:solidFill>
                <a:latin typeface="Raleway"/>
              </a:rPr>
              <a:t>i</a:t>
            </a:r>
            <a:r>
              <a:rPr lang="cs-CZ" b="0" i="0" dirty="0" err="1">
                <a:solidFill>
                  <a:srgbClr val="000000"/>
                </a:solidFill>
                <a:effectLst/>
                <a:latin typeface="Raleway"/>
              </a:rPr>
              <a:t>t</a:t>
            </a:r>
            <a:r>
              <a:rPr lang="cs-CZ" b="0" i="0" dirty="0">
                <a:solidFill>
                  <a:srgbClr val="000000"/>
                </a:solidFill>
                <a:effectLst/>
                <a:latin typeface="Raleway"/>
              </a:rPr>
              <a:t> </a:t>
            </a:r>
            <a:r>
              <a:rPr lang="en-US" b="0" i="0" dirty="0">
                <a:solidFill>
                  <a:srgbClr val="000000"/>
                </a:solidFill>
                <a:effectLst/>
                <a:latin typeface="Raleway"/>
              </a:rPr>
              <a:t>describes damage to both the bone structures and soft tissues</a:t>
            </a:r>
            <a:endParaRPr lang="cs-CZ" dirty="0"/>
          </a:p>
        </p:txBody>
      </p:sp>
    </p:spTree>
    <p:extLst>
      <p:ext uri="{BB962C8B-B14F-4D97-AF65-F5344CB8AC3E}">
        <p14:creationId xmlns:p14="http://schemas.microsoft.com/office/powerpoint/2010/main" val="121899823"/>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TotalTime>
  <Words>3741</Words>
  <Application>Microsoft Office PowerPoint</Application>
  <PresentationFormat>Předvádění na obrazovce (4:3)</PresentationFormat>
  <Paragraphs>305</Paragraphs>
  <Slides>72</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72</vt:i4>
      </vt:variant>
    </vt:vector>
  </HeadingPairs>
  <TitlesOfParts>
    <vt:vector size="77" baseType="lpstr">
      <vt:lpstr>Arial</vt:lpstr>
      <vt:lpstr>Arial</vt:lpstr>
      <vt:lpstr>Calibri</vt:lpstr>
      <vt:lpstr>Raleway</vt:lpstr>
      <vt:lpstr>Motiv sady Office</vt:lpstr>
      <vt:lpstr>Examination Methods in Rehabilitation, 12.10.2020</vt:lpstr>
      <vt:lpstr>Content</vt:lpstr>
      <vt:lpstr>Neck muscles</vt:lpstr>
      <vt:lpstr>Upper crossed syndrome</vt:lpstr>
      <vt:lpstr>Upper crossed syndrome</vt:lpstr>
      <vt:lpstr>Dropped Head Syndrome</vt:lpstr>
      <vt:lpstr>Dropped Head Syndrome  (Floppy Head Syndrome or Head Ptosis)</vt:lpstr>
      <vt:lpstr>Whiplash injury</vt:lpstr>
      <vt:lpstr>Whiplash injury</vt:lpstr>
      <vt:lpstr>Muscles of the neck</vt:lpstr>
      <vt:lpstr>Neck flexion (bow)</vt:lpstr>
      <vt:lpstr>Neck flexion (bow) Grade 5,4</vt:lpstr>
      <vt:lpstr>Neck flexion (bow)  Grade 3</vt:lpstr>
      <vt:lpstr>Neck flexion (bow) Grade 2</vt:lpstr>
      <vt:lpstr>Neck flexion (bow) Grade 1,0</vt:lpstr>
      <vt:lpstr>Neck flexion (move forward) Sternocleidomastoid muscle</vt:lpstr>
      <vt:lpstr>Neck flexion (move forward) Grade 5,4</vt:lpstr>
      <vt:lpstr>Neck flexion (move forward) Grade 3</vt:lpstr>
      <vt:lpstr>Neck flexion (move forward) Grade 2</vt:lpstr>
      <vt:lpstr>Neck flexion (move forward) Grade 1,0</vt:lpstr>
      <vt:lpstr>Neck flexion – unilateral test Grade 5,4</vt:lpstr>
      <vt:lpstr>Neck flexion – unilateral test Grade 3</vt:lpstr>
      <vt:lpstr>Neck flexion – notes:</vt:lpstr>
      <vt:lpstr>Neck extension</vt:lpstr>
      <vt:lpstr>Neck extension Grade 5,4</vt:lpstr>
      <vt:lpstr>Neck extension Grade 3</vt:lpstr>
      <vt:lpstr>Neck extension Grade 2</vt:lpstr>
      <vt:lpstr>Neck extension Grade 1,0</vt:lpstr>
      <vt:lpstr>Neck extension – unilateral test Grade 5,4</vt:lpstr>
      <vt:lpstr>Neck extension – unilateral test Grade 3</vt:lpstr>
      <vt:lpstr>Neck extension – notes:</vt:lpstr>
      <vt:lpstr>Muscles of the abdominal wall</vt:lpstr>
      <vt:lpstr>Abdominal muscles </vt:lpstr>
      <vt:lpstr>Abdominal muscles </vt:lpstr>
      <vt:lpstr>Abdominal muscles – function:</vt:lpstr>
      <vt:lpstr>Abdominal muscles weakness</vt:lpstr>
      <vt:lpstr>Weak abdominal wall</vt:lpstr>
      <vt:lpstr>Abdominal diastasis</vt:lpstr>
      <vt:lpstr>Abdominal muscles paralysis</vt:lpstr>
      <vt:lpstr>Trunk flexion</vt:lpstr>
      <vt:lpstr>Trunk flexion Grade 5</vt:lpstr>
      <vt:lpstr>Trunk flexion Grade 4</vt:lpstr>
      <vt:lpstr>Trunk flexion Grade 3</vt:lpstr>
      <vt:lpstr>Trunk flexion Grade 2</vt:lpstr>
      <vt:lpstr>Trunk flexion Grade 1,0</vt:lpstr>
      <vt:lpstr>Trunk flexion – note:</vt:lpstr>
      <vt:lpstr>Trunk flexion with rotation</vt:lpstr>
      <vt:lpstr>Trunk flexion with rotation Grade 5</vt:lpstr>
      <vt:lpstr>Trunk flexion with rotation Grade 4</vt:lpstr>
      <vt:lpstr>Trunk flexion with rotation Grade 3, 2</vt:lpstr>
      <vt:lpstr>Trunk flexion with rotation Grade 1,0</vt:lpstr>
      <vt:lpstr>Trunk flexion with rotation – notes:</vt:lpstr>
      <vt:lpstr>Muscles of the back</vt:lpstr>
      <vt:lpstr>The erector spinae</vt:lpstr>
      <vt:lpstr>Iliocostalis</vt:lpstr>
      <vt:lpstr>Longissimus</vt:lpstr>
      <vt:lpstr>Spinalis</vt:lpstr>
      <vt:lpstr>Weak back extensors</vt:lpstr>
      <vt:lpstr>Trunk extension Grade 5,4</vt:lpstr>
      <vt:lpstr>Trunk extension Grade 3</vt:lpstr>
      <vt:lpstr>Trunk extension Grade 2</vt:lpstr>
      <vt:lpstr>Trunk extension Grade 1,0</vt:lpstr>
      <vt:lpstr>Quadratus lumborum</vt:lpstr>
      <vt:lpstr>Quadratus lumborum</vt:lpstr>
      <vt:lpstr>Quadratus lumborum - function</vt:lpstr>
      <vt:lpstr>Quadratus lumborum weakness</vt:lpstr>
      <vt:lpstr>Pelvis elevation Grade 5,4,3</vt:lpstr>
      <vt:lpstr>Pelvis elevation Grade 2</vt:lpstr>
      <vt:lpstr>Pelvis elevation Grade 1,0</vt:lpstr>
      <vt:lpstr>Pelvis elevation – note:</vt:lpstr>
      <vt:lpstr>Literature, e-sources</vt:lpstr>
      <vt:lpstr>Thank you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methods in Rehabilitation</dc:title>
  <dc:creator>Verca</dc:creator>
  <cp:lastModifiedBy>Veronika Mrkvicová</cp:lastModifiedBy>
  <cp:revision>92</cp:revision>
  <dcterms:created xsi:type="dcterms:W3CDTF">2015-09-24T18:23:41Z</dcterms:created>
  <dcterms:modified xsi:type="dcterms:W3CDTF">2020-10-11T17:12:55Z</dcterms:modified>
</cp:coreProperties>
</file>