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85" r:id="rId4"/>
    <p:sldId id="286" r:id="rId5"/>
    <p:sldId id="266" r:id="rId6"/>
    <p:sldId id="287" r:id="rId7"/>
    <p:sldId id="288" r:id="rId8"/>
    <p:sldId id="258" r:id="rId9"/>
    <p:sldId id="263" r:id="rId10"/>
    <p:sldId id="262" r:id="rId11"/>
    <p:sldId id="265" r:id="rId12"/>
    <p:sldId id="264" r:id="rId13"/>
    <p:sldId id="297" r:id="rId14"/>
    <p:sldId id="268" r:id="rId15"/>
    <p:sldId id="295" r:id="rId16"/>
    <p:sldId id="267" r:id="rId17"/>
    <p:sldId id="261" r:id="rId18"/>
    <p:sldId id="270" r:id="rId19"/>
    <p:sldId id="271" r:id="rId20"/>
    <p:sldId id="294" r:id="rId21"/>
    <p:sldId id="296" r:id="rId22"/>
    <p:sldId id="273" r:id="rId23"/>
    <p:sldId id="289" r:id="rId24"/>
    <p:sldId id="290" r:id="rId25"/>
    <p:sldId id="272" r:id="rId26"/>
    <p:sldId id="283" r:id="rId27"/>
    <p:sldId id="269" r:id="rId28"/>
    <p:sldId id="274" r:id="rId29"/>
    <p:sldId id="277" r:id="rId30"/>
    <p:sldId id="278" r:id="rId31"/>
    <p:sldId id="281" r:id="rId32"/>
    <p:sldId id="280" r:id="rId33"/>
    <p:sldId id="279" r:id="rId34"/>
    <p:sldId id="292" r:id="rId35"/>
    <p:sldId id="293" r:id="rId36"/>
    <p:sldId id="291" r:id="rId37"/>
    <p:sldId id="282" r:id="rId38"/>
    <p:sldId id="259" r:id="rId39"/>
    <p:sldId id="26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cral_plexus" TargetMode="External"/><Relationship Id="rId2" Type="http://schemas.openxmlformats.org/officeDocument/2006/relationships/hyperlink" Target="https://en.wikipedia.org/wiki/Lumbar_plex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pnotebook.co.uk/" TargetMode="External"/><Relationship Id="rId5" Type="http://schemas.openxmlformats.org/officeDocument/2006/relationships/hyperlink" Target="http://antranik.org/peripheral-nervous-system-spinal-nerves-and-plexuses/" TargetMode="External"/><Relationship Id="rId4" Type="http://schemas.openxmlformats.org/officeDocument/2006/relationships/hyperlink" Target="http://accessphysiotherapy.mhmedical.com/data/Multimedia/grandRounds/lumbar/media/lumbar_print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4722318" cy="1470025"/>
          </a:xfrm>
        </p:spPr>
        <p:txBody>
          <a:bodyPr/>
          <a:lstStyle/>
          <a:p>
            <a:r>
              <a:rPr lang="cs-CZ" dirty="0" err="1"/>
              <a:t>Nerves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Limb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428628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Mgr. Veronika </a:t>
            </a:r>
            <a:r>
              <a:rPr lang="cs-CZ" sz="2600" dirty="0" err="1"/>
              <a:t>Mrkvicová</a:t>
            </a:r>
            <a:r>
              <a:rPr lang="cs-CZ" sz="2600" dirty="0"/>
              <a:t> (</a:t>
            </a:r>
            <a:r>
              <a:rPr lang="cs-CZ" sz="2600" dirty="0" err="1"/>
              <a:t>physiotherapist</a:t>
            </a:r>
            <a:r>
              <a:rPr lang="cs-CZ" sz="2600" dirty="0"/>
              <a:t>)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18723" y="524788"/>
            <a:ext cx="6820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/>
              <a:t>Examination</a:t>
            </a:r>
            <a:r>
              <a:rPr lang="cs-CZ" sz="2400" dirty="0"/>
              <a:t> </a:t>
            </a:r>
            <a:r>
              <a:rPr lang="cs-CZ" sz="2400" dirty="0" err="1"/>
              <a:t>Methods</a:t>
            </a:r>
            <a:r>
              <a:rPr lang="cs-CZ" sz="2400" dirty="0"/>
              <a:t> in </a:t>
            </a:r>
            <a:r>
              <a:rPr lang="cs-CZ" sz="2400" dirty="0" err="1"/>
              <a:t>Rehabilitation</a:t>
            </a:r>
            <a:r>
              <a:rPr lang="cs-CZ" sz="2400" dirty="0"/>
              <a:t> (26.10.2020)</a:t>
            </a:r>
          </a:p>
        </p:txBody>
      </p:sp>
      <p:pic>
        <p:nvPicPr>
          <p:cNvPr id="38914" name="Picture 2" descr="http://cdn.quotesgram.com/img/55/72/901573878-slide_26.jpg"/>
          <p:cNvPicPr>
            <a:picLocks noChangeAspect="1" noChangeArrowheads="1"/>
          </p:cNvPicPr>
          <p:nvPr/>
        </p:nvPicPr>
        <p:blipFill>
          <a:blip r:embed="rId2" cstate="print"/>
          <a:srcRect l="46094" t="23958" r="29687" b="4166"/>
          <a:stretch>
            <a:fillRect/>
          </a:stretch>
        </p:blipFill>
        <p:spPr bwMode="auto">
          <a:xfrm>
            <a:off x="5715008" y="1142984"/>
            <a:ext cx="221457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Iliohypogastric</a:t>
            </a:r>
            <a:r>
              <a:rPr lang="cs-CZ" dirty="0"/>
              <a:t> Nerve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5072098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runs anterior to the </a:t>
            </a:r>
            <a:r>
              <a:rPr lang="en-US" dirty="0" err="1"/>
              <a:t>psoas</a:t>
            </a:r>
            <a:r>
              <a:rPr lang="en-US" dirty="0"/>
              <a:t> major on its proximal lateral border to run laterally and obliquely on the anterior side of </a:t>
            </a:r>
            <a:r>
              <a:rPr lang="en-US" dirty="0" err="1"/>
              <a:t>quadratus</a:t>
            </a:r>
            <a:r>
              <a:rPr lang="en-US" dirty="0"/>
              <a:t> </a:t>
            </a:r>
            <a:r>
              <a:rPr lang="en-US" dirty="0" err="1"/>
              <a:t>lumborum</a:t>
            </a:r>
            <a:endParaRPr lang="cs-CZ" dirty="0"/>
          </a:p>
          <a:p>
            <a:endParaRPr lang="cs-CZ" dirty="0"/>
          </a:p>
          <a:p>
            <a:r>
              <a:rPr lang="cs-CZ" dirty="0"/>
              <a:t>l</a:t>
            </a:r>
            <a:r>
              <a:rPr lang="en-US" dirty="0" err="1"/>
              <a:t>ateral</a:t>
            </a:r>
            <a:r>
              <a:rPr lang="en-US" dirty="0"/>
              <a:t> to this muscle, it pierces the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abdominis</a:t>
            </a:r>
            <a:r>
              <a:rPr lang="en-US" dirty="0"/>
              <a:t> to run above the iliac crest between that muscle and abdominal internal oblique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gives off several </a:t>
            </a:r>
            <a:r>
              <a:rPr lang="en-US" b="1" dirty="0"/>
              <a:t>motor branches </a:t>
            </a:r>
            <a:r>
              <a:rPr lang="en-US" dirty="0"/>
              <a:t>to these muscles and a </a:t>
            </a:r>
            <a:r>
              <a:rPr lang="en-US" b="1" dirty="0"/>
              <a:t>sensory branch </a:t>
            </a:r>
            <a:r>
              <a:rPr lang="en-US" dirty="0"/>
              <a:t>to the skin of the lateral hip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ts</a:t>
            </a:r>
            <a:r>
              <a:rPr lang="en-US" dirty="0"/>
              <a:t> </a:t>
            </a:r>
            <a:r>
              <a:rPr lang="en-US" b="1" dirty="0"/>
              <a:t>terminal branch </a:t>
            </a:r>
            <a:r>
              <a:rPr lang="en-US" dirty="0"/>
              <a:t>then runs parallel to the inguinal ligament to exit the </a:t>
            </a:r>
            <a:r>
              <a:rPr lang="en-US" dirty="0" err="1"/>
              <a:t>aponeurosis</a:t>
            </a:r>
            <a:r>
              <a:rPr lang="en-US" dirty="0"/>
              <a:t> of the abdominal external oblique above the external inguinal ring where it supplies the skin above the inguinal ligament (i.e. the </a:t>
            </a:r>
            <a:r>
              <a:rPr lang="en-US" dirty="0" err="1"/>
              <a:t>hypogastric</a:t>
            </a:r>
            <a:r>
              <a:rPr lang="en-US" dirty="0"/>
              <a:t> region) with the </a:t>
            </a:r>
            <a:r>
              <a:rPr lang="en-US" b="1" dirty="0"/>
              <a:t>anterior </a:t>
            </a:r>
            <a:r>
              <a:rPr lang="en-US" b="1" dirty="0" err="1"/>
              <a:t>cutaneous</a:t>
            </a:r>
            <a:r>
              <a:rPr lang="en-US" b="1" dirty="0"/>
              <a:t> branch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Ilioinguinal</a:t>
            </a:r>
            <a:r>
              <a:rPr lang="cs-CZ" dirty="0"/>
              <a:t> Nerve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closely follows the </a:t>
            </a:r>
            <a:r>
              <a:rPr lang="en-US" dirty="0" err="1"/>
              <a:t>iliohypogastric</a:t>
            </a:r>
            <a:r>
              <a:rPr lang="en-US" dirty="0"/>
              <a:t> nerve on the </a:t>
            </a:r>
            <a:r>
              <a:rPr lang="en-US" dirty="0" err="1"/>
              <a:t>quadratus</a:t>
            </a:r>
            <a:r>
              <a:rPr lang="en-US" dirty="0"/>
              <a:t> </a:t>
            </a:r>
            <a:r>
              <a:rPr lang="en-US" dirty="0" err="1"/>
              <a:t>lumborum</a:t>
            </a:r>
            <a:r>
              <a:rPr lang="en-US" dirty="0"/>
              <a:t>, but then passes below it to run at the level of the iliac crest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pierces the lateral abdominal wall and runs medially at the level of the inguinal ligament where it supplies </a:t>
            </a:r>
            <a:r>
              <a:rPr lang="en-US" b="1" dirty="0"/>
              <a:t>motor branches </a:t>
            </a:r>
            <a:r>
              <a:rPr lang="en-US" dirty="0"/>
              <a:t>to both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abdominis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en-US" dirty="0"/>
              <a:t>and </a:t>
            </a:r>
            <a:r>
              <a:rPr lang="en-US" b="1" dirty="0"/>
              <a:t>sensory branches </a:t>
            </a:r>
            <a:r>
              <a:rPr lang="en-US" dirty="0"/>
              <a:t>through the external inguinal ring to the skin over the pubic </a:t>
            </a:r>
            <a:r>
              <a:rPr lang="en-US" dirty="0" err="1"/>
              <a:t>symphysis</a:t>
            </a:r>
            <a:r>
              <a:rPr lang="en-US" dirty="0"/>
              <a:t> and the lateral aspect of the labia </a:t>
            </a:r>
            <a:r>
              <a:rPr lang="en-US" dirty="0" err="1"/>
              <a:t>majora</a:t>
            </a:r>
            <a:r>
              <a:rPr lang="en-US" dirty="0"/>
              <a:t> or scrotum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Genitofemoral</a:t>
            </a:r>
            <a:r>
              <a:rPr lang="cs-CZ" dirty="0"/>
              <a:t> Nerve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pierces </a:t>
            </a:r>
            <a:r>
              <a:rPr lang="en-US" dirty="0" err="1"/>
              <a:t>psoas</a:t>
            </a:r>
            <a:r>
              <a:rPr lang="en-US" dirty="0"/>
              <a:t> major </a:t>
            </a:r>
            <a:r>
              <a:rPr lang="en-US" dirty="0" err="1"/>
              <a:t>anteriorly</a:t>
            </a:r>
            <a:r>
              <a:rPr lang="en-US" dirty="0"/>
              <a:t> below the former two nerves to immediately split into two branches that run downward on the anterior side of the muscle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t</a:t>
            </a:r>
            <a:r>
              <a:rPr lang="en-US" b="1" dirty="0"/>
              <a:t>he lateral femoral branch </a:t>
            </a:r>
            <a:r>
              <a:rPr lang="en-US" dirty="0"/>
              <a:t>is purely sensory. It pierces the vascular lacuna near the </a:t>
            </a:r>
            <a:r>
              <a:rPr lang="en-US" dirty="0" err="1"/>
              <a:t>saphenous</a:t>
            </a:r>
            <a:r>
              <a:rPr lang="en-US" dirty="0"/>
              <a:t> hiatus and supplies the skin below the inguinal ligament (i.e. proximal, lateral aspect of femoral triangle)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t</a:t>
            </a:r>
            <a:r>
              <a:rPr lang="en-US" b="1" dirty="0"/>
              <a:t>he genital branch </a:t>
            </a:r>
            <a:r>
              <a:rPr lang="en-US" dirty="0"/>
              <a:t>differs in males and females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males it runs in the spermatic cord and in females in the inguinal canal together with the </a:t>
            </a:r>
            <a:r>
              <a:rPr lang="en-US" dirty="0" err="1"/>
              <a:t>teres</a:t>
            </a:r>
            <a:r>
              <a:rPr lang="en-US" dirty="0"/>
              <a:t> uteri ligament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then sends </a:t>
            </a:r>
            <a:r>
              <a:rPr lang="en-US" b="1" dirty="0"/>
              <a:t>sensory branches </a:t>
            </a:r>
            <a:r>
              <a:rPr lang="en-US" dirty="0"/>
              <a:t>to the scrotal skin in males and the labia </a:t>
            </a:r>
            <a:r>
              <a:rPr lang="en-US" dirty="0" err="1"/>
              <a:t>majora</a:t>
            </a:r>
            <a:r>
              <a:rPr lang="en-US" dirty="0"/>
              <a:t> in females. In males it supplies motor </a:t>
            </a:r>
            <a:r>
              <a:rPr lang="en-US" dirty="0" err="1"/>
              <a:t>innervation</a:t>
            </a:r>
            <a:r>
              <a:rPr lang="en-US" dirty="0"/>
              <a:t> to the </a:t>
            </a:r>
            <a:r>
              <a:rPr lang="en-US" dirty="0" err="1"/>
              <a:t>cremaster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Genitofemoral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commonly caused by surgical trauma </a:t>
            </a:r>
          </a:p>
          <a:p>
            <a:pPr lvl="1"/>
            <a:r>
              <a:rPr lang="en-US" dirty="0"/>
              <a:t>other causes reported include direct trauma to the inguinal region and tight clothing</a:t>
            </a:r>
            <a:endParaRPr lang="cs-CZ" dirty="0"/>
          </a:p>
          <a:p>
            <a:pPr lvl="1">
              <a:buNone/>
            </a:pPr>
            <a:r>
              <a:rPr lang="cs-CZ" dirty="0" err="1"/>
              <a:t>Symptoms</a:t>
            </a:r>
            <a:endParaRPr lang="en-US" dirty="0"/>
          </a:p>
          <a:p>
            <a:pPr lvl="2"/>
            <a:r>
              <a:rPr lang="cs-CZ" dirty="0"/>
              <a:t>a </a:t>
            </a:r>
            <a:r>
              <a:rPr lang="en-US" dirty="0"/>
              <a:t>pain and a burning sensation in the groin, which radiates to the inner thigh</a:t>
            </a:r>
            <a:r>
              <a:rPr lang="cs-CZ" dirty="0"/>
              <a:t> (</a:t>
            </a:r>
            <a:r>
              <a:rPr lang="en-US" dirty="0"/>
              <a:t>aggravating factors including walking, stooping and hyperextension of the hip</a:t>
            </a:r>
            <a:r>
              <a:rPr lang="cs-CZ" dirty="0"/>
              <a:t>)</a:t>
            </a:r>
            <a:endParaRPr lang="en-US" dirty="0"/>
          </a:p>
          <a:p>
            <a:pPr lvl="2"/>
            <a:r>
              <a:rPr lang="en-US" dirty="0"/>
              <a:t>tenderness and possible </a:t>
            </a:r>
            <a:r>
              <a:rPr lang="en-US" dirty="0" err="1"/>
              <a:t>hyperaesthesia</a:t>
            </a:r>
            <a:r>
              <a:rPr lang="en-US" dirty="0"/>
              <a:t> along the inguinal canal</a:t>
            </a:r>
          </a:p>
          <a:p>
            <a:pPr lvl="2"/>
            <a:r>
              <a:rPr lang="en-US" dirty="0"/>
              <a:t>provocative testing involves internal or external rotation of the hip joint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lateral </a:t>
            </a:r>
            <a:r>
              <a:rPr lang="en-US" dirty="0" err="1"/>
              <a:t>cutaneous</a:t>
            </a:r>
            <a:r>
              <a:rPr lang="en-US" dirty="0"/>
              <a:t> femoral nerve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pierces </a:t>
            </a:r>
            <a:r>
              <a:rPr lang="en-US" dirty="0" err="1"/>
              <a:t>psoas</a:t>
            </a:r>
            <a:r>
              <a:rPr lang="en-US" dirty="0"/>
              <a:t> major on its lateral side and runs obliquely downward below the iliac fascia</a:t>
            </a:r>
            <a:endParaRPr lang="cs-CZ" dirty="0"/>
          </a:p>
          <a:p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edial</a:t>
            </a:r>
            <a:r>
              <a:rPr lang="en-US" dirty="0"/>
              <a:t> to the anterior superior iliac spine it leaves the pelvic area through the lateral muscular lacuna it enters the thigh by passing behind the lateral end of the inguinal ligament 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thigh it briefly passes under the fascia </a:t>
            </a:r>
            <a:r>
              <a:rPr lang="en-US" dirty="0" err="1"/>
              <a:t>lata</a:t>
            </a:r>
            <a:r>
              <a:rPr lang="en-US" dirty="0"/>
              <a:t> before it breaches the fascia and supplies </a:t>
            </a:r>
            <a:r>
              <a:rPr lang="en-US" b="1" dirty="0"/>
              <a:t>the skin of the anterior thigh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lateral </a:t>
            </a:r>
            <a:r>
              <a:rPr lang="en-US" dirty="0" err="1"/>
              <a:t>cutaneous</a:t>
            </a:r>
            <a:r>
              <a:rPr lang="en-US" dirty="0"/>
              <a:t> femoral nerve </a:t>
            </a:r>
            <a:endParaRPr lang="cs-CZ" dirty="0"/>
          </a:p>
        </p:txBody>
      </p:sp>
      <p:pic>
        <p:nvPicPr>
          <p:cNvPr id="52226" name="Picture 2" descr="femoral nerve  pain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214282" y="1285860"/>
            <a:ext cx="5403686" cy="52236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643570" y="1928802"/>
            <a:ext cx="3286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Involvement of the lateral </a:t>
            </a:r>
            <a:r>
              <a:rPr lang="en-US" sz="2400" dirty="0" err="1"/>
              <a:t>cutaneous</a:t>
            </a:r>
            <a:r>
              <a:rPr lang="en-US" sz="2400" dirty="0"/>
              <a:t> branch of the nerve may produce</a:t>
            </a:r>
            <a:r>
              <a:rPr lang="cs-CZ" sz="2400" dirty="0"/>
              <a:t>: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b="1" dirty="0"/>
              <a:t>- </a:t>
            </a:r>
            <a:r>
              <a:rPr lang="en-US" sz="2400" b="1" dirty="0"/>
              <a:t>painful </a:t>
            </a:r>
            <a:r>
              <a:rPr lang="en-US" sz="2400" b="1" dirty="0" err="1"/>
              <a:t>paraesthesiae</a:t>
            </a:r>
            <a:r>
              <a:rPr lang="en-US" sz="2400" b="1" dirty="0"/>
              <a:t> of the thigh </a:t>
            </a:r>
            <a:r>
              <a:rPr lang="en-US" sz="2400" dirty="0"/>
              <a:t>(</a:t>
            </a:r>
            <a:r>
              <a:rPr lang="en-US" sz="2400" dirty="0" err="1"/>
              <a:t>meralgia</a:t>
            </a:r>
            <a:r>
              <a:rPr lang="en-US" sz="2400" dirty="0"/>
              <a:t> </a:t>
            </a:r>
            <a:r>
              <a:rPr lang="en-US" sz="2400" dirty="0" err="1"/>
              <a:t>paraesthetica</a:t>
            </a:r>
            <a:r>
              <a:rPr lang="en-US" sz="2400" dirty="0"/>
              <a:t>)</a:t>
            </a:r>
            <a:endParaRPr lang="cs-CZ" sz="2400" dirty="0"/>
          </a:p>
          <a:p>
            <a:r>
              <a:rPr lang="cs-CZ" sz="2400" dirty="0"/>
              <a:t>- m</a:t>
            </a:r>
            <a:r>
              <a:rPr lang="en-US" sz="2400" dirty="0" err="1"/>
              <a:t>ild</a:t>
            </a:r>
            <a:r>
              <a:rPr lang="en-US" sz="2400" dirty="0"/>
              <a:t> pain near the inguinal ligament may be experienced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obturator</a:t>
            </a:r>
            <a:r>
              <a:rPr lang="en-US" dirty="0"/>
              <a:t> nerve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leaves the lumbar plexus and descends behind </a:t>
            </a:r>
            <a:r>
              <a:rPr lang="en-US" dirty="0" err="1"/>
              <a:t>psoas</a:t>
            </a:r>
            <a:r>
              <a:rPr lang="en-US" dirty="0"/>
              <a:t> major on it medial side, then follows the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terminalis</a:t>
            </a:r>
            <a:r>
              <a:rPr lang="en-US" dirty="0"/>
              <a:t> into the lesser pelvis, and finally leaves the pelvic area through the </a:t>
            </a:r>
            <a:r>
              <a:rPr lang="en-US" dirty="0" err="1"/>
              <a:t>obturator</a:t>
            </a:r>
            <a:r>
              <a:rPr lang="en-US" dirty="0"/>
              <a:t> canal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thigh, it sends </a:t>
            </a:r>
            <a:r>
              <a:rPr lang="en-US" b="1" dirty="0"/>
              <a:t>motor branches </a:t>
            </a:r>
            <a:r>
              <a:rPr lang="en-US" dirty="0"/>
              <a:t>to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err="1"/>
              <a:t>externus</a:t>
            </a:r>
            <a:r>
              <a:rPr lang="en-US" dirty="0"/>
              <a:t> before dividing into an </a:t>
            </a:r>
            <a:r>
              <a:rPr lang="en-US" b="1" dirty="0"/>
              <a:t>anterior and a posterior branch</a:t>
            </a:r>
            <a:r>
              <a:rPr lang="en-US" dirty="0"/>
              <a:t>, both of which continues distally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hese</a:t>
            </a:r>
            <a:r>
              <a:rPr lang="en-US" dirty="0"/>
              <a:t> branches are separated by adductor </a:t>
            </a:r>
            <a:r>
              <a:rPr lang="en-US" dirty="0" err="1"/>
              <a:t>brevis</a:t>
            </a:r>
            <a:r>
              <a:rPr lang="en-US" dirty="0"/>
              <a:t> and supply </a:t>
            </a:r>
            <a:r>
              <a:rPr lang="en-US" b="1" dirty="0"/>
              <a:t>all thigh adductors with motor </a:t>
            </a:r>
            <a:r>
              <a:rPr lang="en-US" b="1" dirty="0" err="1"/>
              <a:t>innervation</a:t>
            </a:r>
            <a:r>
              <a:rPr lang="en-US" b="1" dirty="0"/>
              <a:t>: </a:t>
            </a:r>
            <a:r>
              <a:rPr lang="en-US" dirty="0" err="1"/>
              <a:t>pectineus</a:t>
            </a:r>
            <a:r>
              <a:rPr lang="en-US" dirty="0"/>
              <a:t>, adductor </a:t>
            </a:r>
            <a:r>
              <a:rPr lang="en-US" dirty="0" err="1"/>
              <a:t>longus</a:t>
            </a:r>
            <a:r>
              <a:rPr lang="en-US" dirty="0"/>
              <a:t>, adductor </a:t>
            </a:r>
            <a:r>
              <a:rPr lang="en-US" dirty="0" err="1"/>
              <a:t>brevis</a:t>
            </a:r>
            <a:r>
              <a:rPr lang="en-US" dirty="0"/>
              <a:t>, adductor </a:t>
            </a:r>
            <a:r>
              <a:rPr lang="en-US" dirty="0" err="1"/>
              <a:t>magnus</a:t>
            </a:r>
            <a:r>
              <a:rPr lang="en-US" dirty="0"/>
              <a:t>, adductor </a:t>
            </a:r>
            <a:r>
              <a:rPr lang="en-US" dirty="0" err="1"/>
              <a:t>minimus</a:t>
            </a:r>
            <a:r>
              <a:rPr lang="en-US" dirty="0"/>
              <a:t>, and </a:t>
            </a:r>
            <a:r>
              <a:rPr lang="en-US" dirty="0" err="1"/>
              <a:t>gracilis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anterior branch contributes a terminal, </a:t>
            </a:r>
            <a:r>
              <a:rPr lang="en-US" b="1" dirty="0"/>
              <a:t>sensory branch </a:t>
            </a:r>
            <a:r>
              <a:rPr lang="en-US" dirty="0"/>
              <a:t>which passes along the anterior border of </a:t>
            </a:r>
            <a:r>
              <a:rPr lang="en-US" dirty="0" err="1"/>
              <a:t>gracilis</a:t>
            </a:r>
            <a:r>
              <a:rPr lang="en-US" dirty="0"/>
              <a:t> and supplies the skin on the medial, distal part of the thigh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femoral nerve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757758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is the largest and longest of the plexus' nerves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gives </a:t>
            </a:r>
            <a:r>
              <a:rPr lang="en-US" b="1" dirty="0"/>
              <a:t>motor </a:t>
            </a:r>
            <a:r>
              <a:rPr lang="en-US" b="1" dirty="0" err="1"/>
              <a:t>innervation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dirty="0" err="1"/>
              <a:t>iliopsoas</a:t>
            </a:r>
            <a:r>
              <a:rPr lang="en-US" dirty="0"/>
              <a:t>, </a:t>
            </a:r>
            <a:r>
              <a:rPr lang="en-US" dirty="0" err="1"/>
              <a:t>pectineus</a:t>
            </a:r>
            <a:r>
              <a:rPr lang="en-US" dirty="0"/>
              <a:t>, </a:t>
            </a:r>
            <a:r>
              <a:rPr lang="en-US" dirty="0" err="1"/>
              <a:t>sartorius</a:t>
            </a:r>
            <a:r>
              <a:rPr lang="en-US" dirty="0"/>
              <a:t>, and quadriceps </a:t>
            </a:r>
            <a:r>
              <a:rPr lang="en-US" dirty="0" err="1"/>
              <a:t>femoris</a:t>
            </a:r>
            <a:endParaRPr lang="cs-CZ" dirty="0"/>
          </a:p>
          <a:p>
            <a:endParaRPr lang="cs-CZ" dirty="0"/>
          </a:p>
          <a:p>
            <a:r>
              <a:rPr lang="en-US" dirty="0"/>
              <a:t>and </a:t>
            </a:r>
            <a:r>
              <a:rPr lang="en-US" b="1" dirty="0"/>
              <a:t>sensory </a:t>
            </a:r>
            <a:r>
              <a:rPr lang="en-US" b="1" dirty="0" err="1"/>
              <a:t>innervation</a:t>
            </a:r>
            <a:r>
              <a:rPr lang="en-US" b="1" dirty="0"/>
              <a:t> </a:t>
            </a:r>
            <a:r>
              <a:rPr lang="en-US" dirty="0"/>
              <a:t>to the anterior thigh, posterior lower leg, and </a:t>
            </a:r>
            <a:r>
              <a:rPr lang="en-US" dirty="0" err="1"/>
              <a:t>hindfoot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pelvic area, it runs in a groove between </a:t>
            </a:r>
            <a:r>
              <a:rPr lang="en-US" dirty="0" err="1"/>
              <a:t>psoas</a:t>
            </a:r>
            <a:r>
              <a:rPr lang="en-US" dirty="0"/>
              <a:t> major and </a:t>
            </a:r>
            <a:r>
              <a:rPr lang="en-US" dirty="0" err="1"/>
              <a:t>iliacus</a:t>
            </a:r>
            <a:r>
              <a:rPr lang="en-US" dirty="0"/>
              <a:t> giving off branches to both muscles, and exits the pelvis through the medial aspect of muscular lacuna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the thigh it divides into </a:t>
            </a:r>
            <a:r>
              <a:rPr lang="en-US" b="1" dirty="0"/>
              <a:t>numerous sensory and muscular branches </a:t>
            </a:r>
            <a:r>
              <a:rPr lang="en-US" dirty="0"/>
              <a:t>and the </a:t>
            </a:r>
            <a:r>
              <a:rPr lang="en-US" b="1" dirty="0" err="1"/>
              <a:t>saphenous</a:t>
            </a:r>
            <a:r>
              <a:rPr lang="en-US" b="1" dirty="0"/>
              <a:t> nerve</a:t>
            </a:r>
            <a:r>
              <a:rPr lang="en-US" dirty="0"/>
              <a:t>, its long sensory terminal branch which continues down to the foot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essphysiotherapy.mhmedical.com/data/Multimedia/grandRounds/lumbar/media/SlideImages/Burke-Doe%208%20Slide%2003.JPG"/>
          <p:cNvPicPr>
            <a:picLocks noChangeAspect="1" noChangeArrowheads="1"/>
          </p:cNvPicPr>
          <p:nvPr/>
        </p:nvPicPr>
        <p:blipFill>
          <a:blip r:embed="rId2" cstate="print"/>
          <a:srcRect r="7420" b="9894"/>
          <a:stretch>
            <a:fillRect/>
          </a:stretch>
        </p:blipFill>
        <p:spPr bwMode="auto">
          <a:xfrm>
            <a:off x="480001" y="571480"/>
            <a:ext cx="8021089" cy="585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ccessphysiotherapy.mhmedical.com/data/Multimedia/grandRounds/lumbar/media/SlideImages/Burke-Doe%208%20Slide%2004.JPG"/>
          <p:cNvPicPr>
            <a:picLocks noChangeAspect="1" noChangeArrowheads="1"/>
          </p:cNvPicPr>
          <p:nvPr/>
        </p:nvPicPr>
        <p:blipFill>
          <a:blip r:embed="rId2" cstate="print"/>
          <a:srcRect r="15073" b="13192"/>
          <a:stretch>
            <a:fillRect/>
          </a:stretch>
        </p:blipFill>
        <p:spPr bwMode="auto">
          <a:xfrm>
            <a:off x="642910" y="285728"/>
            <a:ext cx="8297883" cy="636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AE1F4-CC27-441A-B5A0-C0A272AC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Nerves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Limb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B9FA7-35F1-4D69-BA10-77C917D5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  <a:p>
            <a:pPr lvl="1">
              <a:buFontTx/>
              <a:buChar char="-"/>
            </a:pPr>
            <a:r>
              <a:rPr lang="cs-CZ" dirty="0" err="1"/>
              <a:t>Iliohypogastricus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Ilioinguinalis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Lateral</a:t>
            </a:r>
            <a:r>
              <a:rPr lang="cs-CZ" dirty="0"/>
              <a:t> </a:t>
            </a:r>
            <a:r>
              <a:rPr lang="cs-CZ" dirty="0" err="1"/>
              <a:t>Cutaneous</a:t>
            </a:r>
            <a:r>
              <a:rPr lang="cs-CZ" dirty="0"/>
              <a:t> </a:t>
            </a:r>
            <a:r>
              <a:rPr lang="cs-CZ" dirty="0" err="1"/>
              <a:t>Femoral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Obturator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Femoral</a:t>
            </a:r>
            <a:r>
              <a:rPr lang="cs-CZ" dirty="0"/>
              <a:t> nerve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  <a:p>
            <a:pPr lvl="1">
              <a:buFontTx/>
              <a:buChar char="-"/>
            </a:pPr>
            <a:r>
              <a:rPr lang="cs-CZ" dirty="0" err="1"/>
              <a:t>Sciatic</a:t>
            </a:r>
            <a:r>
              <a:rPr lang="cs-CZ" dirty="0"/>
              <a:t> nerve</a:t>
            </a:r>
          </a:p>
          <a:p>
            <a:pPr lvl="1">
              <a:buFontTx/>
              <a:buChar char="-"/>
            </a:pPr>
            <a:r>
              <a:rPr lang="cs-CZ" dirty="0" err="1"/>
              <a:t>Tibial</a:t>
            </a:r>
            <a:r>
              <a:rPr lang="cs-CZ" dirty="0"/>
              <a:t> nerve </a:t>
            </a:r>
          </a:p>
          <a:p>
            <a:pPr lvl="1">
              <a:buFontTx/>
              <a:buChar char="-"/>
            </a:pP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Peroneal</a:t>
            </a:r>
            <a:r>
              <a:rPr lang="cs-CZ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410723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Femoral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Symptoms</a:t>
            </a:r>
            <a:r>
              <a:rPr lang="cs-CZ" dirty="0"/>
              <a:t>:</a:t>
            </a:r>
          </a:p>
        </p:txBody>
      </p:sp>
      <p:pic>
        <p:nvPicPr>
          <p:cNvPr id="1026" name="Picture 2" descr="Dr.AkramJaffar&#10;Branches of the femoral nerve&#10;• Muscular branches:&#10;– Sartorius, quadriceps femoris, pectineus,&#10;and iliacus...."/>
          <p:cNvPicPr>
            <a:picLocks noChangeAspect="1" noChangeArrowheads="1"/>
          </p:cNvPicPr>
          <p:nvPr/>
        </p:nvPicPr>
        <p:blipFill>
          <a:blip r:embed="rId2" cstate="print"/>
          <a:srcRect l="4346" t="59411" r="43573"/>
          <a:stretch>
            <a:fillRect/>
          </a:stretch>
        </p:blipFill>
        <p:spPr bwMode="auto">
          <a:xfrm>
            <a:off x="1000100" y="2428868"/>
            <a:ext cx="5992603" cy="3506400"/>
          </a:xfrm>
          <a:prstGeom prst="rect">
            <a:avLst/>
          </a:prstGeom>
          <a:noFill/>
        </p:spPr>
      </p:pic>
      <p:pic>
        <p:nvPicPr>
          <p:cNvPr id="1028" name="Picture 4" descr="Dr.AkramJaffar&#10;Branches of the femoral nerve&#10;• Muscular branches:&#10;– Sartorius, quadriceps femoris, pectineus,&#10;and iliacus...."/>
          <p:cNvPicPr>
            <a:picLocks noChangeAspect="1" noChangeArrowheads="1"/>
          </p:cNvPicPr>
          <p:nvPr/>
        </p:nvPicPr>
        <p:blipFill>
          <a:blip r:embed="rId2" cstate="print"/>
          <a:srcRect l="65831"/>
          <a:stretch>
            <a:fillRect/>
          </a:stretch>
        </p:blipFill>
        <p:spPr bwMode="auto">
          <a:xfrm>
            <a:off x="6858016" y="1571612"/>
            <a:ext cx="2076422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Obturator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/>
              <a:t>Symptoms</a:t>
            </a:r>
            <a:r>
              <a:rPr lang="cs-CZ" dirty="0"/>
              <a:t>:</a:t>
            </a:r>
          </a:p>
          <a:p>
            <a:r>
              <a:rPr lang="en-US" dirty="0" err="1"/>
              <a:t>hypoaesthesia</a:t>
            </a:r>
            <a:r>
              <a:rPr lang="en-US" dirty="0"/>
              <a:t>, </a:t>
            </a:r>
            <a:r>
              <a:rPr lang="en-US" dirty="0" err="1"/>
              <a:t>paraesthesia</a:t>
            </a:r>
            <a:r>
              <a:rPr lang="en-US" dirty="0"/>
              <a:t> or pain in the medial thigh, groin or pubic bone</a:t>
            </a:r>
          </a:p>
          <a:p>
            <a:r>
              <a:rPr lang="en-US" dirty="0"/>
              <a:t>weakness and a feeling of leg instability</a:t>
            </a:r>
          </a:p>
          <a:p>
            <a:r>
              <a:rPr lang="en-US" dirty="0"/>
              <a:t>weakness or wasting of the adductor muscles and a decrease in hip adduction and internal rotation of the hip</a:t>
            </a:r>
          </a:p>
          <a:p>
            <a:r>
              <a:rPr lang="en-US" dirty="0"/>
              <a:t>a </a:t>
            </a:r>
            <a:r>
              <a:rPr lang="en-US" dirty="0" err="1"/>
              <a:t>circumducting</a:t>
            </a:r>
            <a:r>
              <a:rPr lang="en-US" dirty="0"/>
              <a:t> gait secondary to an externally rotated hip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</p:txBody>
      </p:sp>
      <p:pic>
        <p:nvPicPr>
          <p:cNvPr id="28674" name="Picture 2" descr="https://upload.wikimedia.org/wikipedia/commons/1/1a/Gray8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4063779" cy="535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ntranik.org/wp-content/uploads/2011/11/the-sacral-plexus-anterior-and-posterior-divi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328527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6" name="Picture 2" descr="http://antranik.org/wp-content/uploads/2011/11/sacral-plexus-tibial-nerve-common-fibular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7011875" cy="64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is a nerve plexus which provides motor and sensory nerves for the posterior thigh, most of the lower leg and foot, and part of the pelvis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is part of </a:t>
            </a:r>
            <a:r>
              <a:rPr lang="en-US" b="1" dirty="0"/>
              <a:t>the </a:t>
            </a:r>
            <a:r>
              <a:rPr lang="en-US" b="1" dirty="0" err="1"/>
              <a:t>lumbosacral</a:t>
            </a:r>
            <a:r>
              <a:rPr lang="en-US" b="1" dirty="0"/>
              <a:t> plexus </a:t>
            </a:r>
            <a:r>
              <a:rPr lang="en-US" dirty="0"/>
              <a:t>and emerges from the lumbar vertebrae and sacral vertebrae (L4-S4)</a:t>
            </a:r>
            <a:endParaRPr lang="cs-CZ" dirty="0"/>
          </a:p>
          <a:p>
            <a:endParaRPr lang="cs-CZ" dirty="0"/>
          </a:p>
          <a:p>
            <a:r>
              <a:rPr lang="cs-CZ" dirty="0"/>
              <a:t>a</a:t>
            </a:r>
            <a:r>
              <a:rPr lang="en-US" dirty="0"/>
              <a:t> </a:t>
            </a:r>
            <a:r>
              <a:rPr lang="en-US" b="1" dirty="0"/>
              <a:t>sacral </a:t>
            </a:r>
            <a:r>
              <a:rPr lang="en-US" b="1" dirty="0" err="1"/>
              <a:t>plexopathy</a:t>
            </a:r>
            <a:r>
              <a:rPr lang="en-US" dirty="0"/>
              <a:t> is a disorder affecting the nerves of the sacral plexus, usually caused by trauma, nerve compression, vascular disease, or infection. Symptoms may include pain, loss of motor control, and sensory deficits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The sacral plexus is formed by:</a:t>
            </a:r>
          </a:p>
          <a:p>
            <a:r>
              <a:rPr lang="en-US" dirty="0"/>
              <a:t>the </a:t>
            </a:r>
            <a:r>
              <a:rPr lang="en-US" dirty="0" err="1"/>
              <a:t>lumbosacral</a:t>
            </a:r>
            <a:r>
              <a:rPr lang="en-US" dirty="0"/>
              <a:t> trunk</a:t>
            </a:r>
          </a:p>
          <a:p>
            <a:r>
              <a:rPr lang="en-US" dirty="0"/>
              <a:t>the anterior division of the first sacral nerve</a:t>
            </a:r>
          </a:p>
          <a:p>
            <a:r>
              <a:rPr lang="en-US" dirty="0"/>
              <a:t>portions of the anterior divisions of the second and third sacral nerves</a:t>
            </a:r>
          </a:p>
          <a:p>
            <a:r>
              <a:rPr lang="en-US" dirty="0"/>
              <a:t>The nerves forming the sacral plexus converge toward the lower part of the greater sciatic foramen, and unite to form a flattened band, from the anterior and posterior surfaces of which several branches arise</a:t>
            </a:r>
          </a:p>
          <a:p>
            <a:r>
              <a:rPr lang="en-US" dirty="0"/>
              <a:t>The band itself is continued as </a:t>
            </a:r>
            <a:r>
              <a:rPr lang="en-US" b="1" dirty="0"/>
              <a:t>the sciatic nerve</a:t>
            </a:r>
            <a:r>
              <a:rPr lang="en-US" dirty="0"/>
              <a:t>, which splits on the back of the thigh into </a:t>
            </a:r>
            <a:r>
              <a:rPr lang="en-US" b="1" dirty="0"/>
              <a:t>the </a:t>
            </a:r>
            <a:r>
              <a:rPr lang="en-US" b="1" dirty="0" err="1"/>
              <a:t>tibial</a:t>
            </a:r>
            <a:r>
              <a:rPr lang="en-US" b="1" dirty="0"/>
              <a:t> nerve </a:t>
            </a:r>
            <a:r>
              <a:rPr lang="en-US" dirty="0"/>
              <a:t>and </a:t>
            </a:r>
            <a:r>
              <a:rPr lang="en-US" b="1" dirty="0"/>
              <a:t>common fibular nerve</a:t>
            </a:r>
            <a:r>
              <a:rPr lang="en-US" dirty="0"/>
              <a:t>; these two nerves sometimes arise separately from the plexus, and in all cases their independence can be shown by dissection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cessphysiotherapy.mhmedical.com/data/Multimedia/grandRounds/lumbar/media/SlideImages/Burke-Doe%208%20Slide%2005.JPG"/>
          <p:cNvPicPr>
            <a:picLocks noChangeAspect="1" noChangeArrowheads="1"/>
          </p:cNvPicPr>
          <p:nvPr/>
        </p:nvPicPr>
        <p:blipFill>
          <a:blip r:embed="rId2" cstate="print"/>
          <a:srcRect l="4687" t="1042" r="1562" b="10416"/>
          <a:stretch>
            <a:fillRect/>
          </a:stretch>
        </p:blipFill>
        <p:spPr bwMode="auto">
          <a:xfrm>
            <a:off x="642910" y="714356"/>
            <a:ext cx="8131765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ccessphysiotherapy.mhmedical.com/data/Multimedia/grandRounds/lumbar/media/SlideImages/Burke-Doe%208%20Slide%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63999" cy="649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ccessphysiotherapy.mhmedical.com/data/Multimedia/grandRounds/lumbar/media/SlideImages/Burke-Doe%208%20Slide%2007.JPG"/>
          <p:cNvPicPr>
            <a:picLocks noChangeAspect="1" noChangeArrowheads="1"/>
          </p:cNvPicPr>
          <p:nvPr/>
        </p:nvPicPr>
        <p:blipFill>
          <a:blip r:embed="rId2" cstate="print"/>
          <a:srcRect l="5772" r="9301" b="7695"/>
          <a:stretch>
            <a:fillRect/>
          </a:stretch>
        </p:blipFill>
        <p:spPr bwMode="auto">
          <a:xfrm>
            <a:off x="1071538" y="428604"/>
            <a:ext cx="7358114" cy="599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Spinal </a:t>
            </a:r>
            <a:r>
              <a:rPr lang="cs-CZ" dirty="0" err="1"/>
              <a:t>Nerves</a:t>
            </a:r>
            <a:endParaRPr lang="cs-CZ" dirty="0"/>
          </a:p>
        </p:txBody>
      </p:sp>
      <p:pic>
        <p:nvPicPr>
          <p:cNvPr id="40962" name="Picture 2" descr="http://antranik.org/wp-content/uploads/2011/11/spinal-nerves-posterior-view-plexuses.jpg"/>
          <p:cNvPicPr>
            <a:picLocks noChangeAspect="1" noChangeArrowheads="1"/>
          </p:cNvPicPr>
          <p:nvPr/>
        </p:nvPicPr>
        <p:blipFill>
          <a:blip r:embed="rId2" cstate="print"/>
          <a:srcRect t="8833"/>
          <a:stretch>
            <a:fillRect/>
          </a:stretch>
        </p:blipFill>
        <p:spPr bwMode="auto">
          <a:xfrm>
            <a:off x="1857356" y="1500174"/>
            <a:ext cx="55245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ccessphysiotherapy.mhmedical.com/data/Multimedia/grandRounds/lumbar/media/SlideImages/Burke-Doe%208%20Slide%2008.JPG"/>
          <p:cNvPicPr>
            <a:picLocks noChangeAspect="1" noChangeArrowheads="1"/>
          </p:cNvPicPr>
          <p:nvPr/>
        </p:nvPicPr>
        <p:blipFill>
          <a:blip r:embed="rId2" cstate="print"/>
          <a:srcRect t="9375" r="15625" b="12500"/>
          <a:stretch>
            <a:fillRect/>
          </a:stretch>
        </p:blipFill>
        <p:spPr bwMode="auto">
          <a:xfrm>
            <a:off x="214282" y="500042"/>
            <a:ext cx="8750556" cy="60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Tibial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1"/>
            <a:ext cx="8715404" cy="40005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err="1"/>
              <a:t>Symptoms</a:t>
            </a:r>
            <a:r>
              <a:rPr lang="cs-CZ" dirty="0"/>
              <a:t>:</a:t>
            </a:r>
          </a:p>
          <a:p>
            <a:r>
              <a:rPr lang="en-US" dirty="0"/>
              <a:t>Sensation changes on the bottom of the foot</a:t>
            </a:r>
          </a:p>
          <a:p>
            <a:r>
              <a:rPr lang="en-US" dirty="0"/>
              <a:t>Numbness, tingling, or other abnormal sensations</a:t>
            </a:r>
          </a:p>
          <a:p>
            <a:r>
              <a:rPr lang="en-US" dirty="0"/>
              <a:t>Burning sensation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Weakness of the knee or foot, difficulty with walking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ccessphysiotherapy.mhmedical.com/data/Multimedia/grandRounds/lumbar/media/SlideImages/Burke-Doe%208%20Slide%2009.JPG"/>
          <p:cNvPicPr>
            <a:picLocks noChangeAspect="1" noChangeArrowheads="1"/>
          </p:cNvPicPr>
          <p:nvPr/>
        </p:nvPicPr>
        <p:blipFill>
          <a:blip r:embed="rId2" cstate="print"/>
          <a:srcRect r="14844" b="11458"/>
          <a:stretch>
            <a:fillRect/>
          </a:stretch>
        </p:blipFill>
        <p:spPr bwMode="auto">
          <a:xfrm>
            <a:off x="500034" y="214290"/>
            <a:ext cx="8249630" cy="643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ccessphysiotherapy.mhmedical.com/data/Multimedia/grandRounds/lumbar/media/SlideImages/Burke-Doe%208%20Slide%2010.JPG"/>
          <p:cNvPicPr>
            <a:picLocks noChangeAspect="1" noChangeArrowheads="1"/>
          </p:cNvPicPr>
          <p:nvPr/>
        </p:nvPicPr>
        <p:blipFill>
          <a:blip r:embed="rId2" cstate="print"/>
          <a:srcRect r="14062" b="11458"/>
          <a:stretch>
            <a:fillRect/>
          </a:stretch>
        </p:blipFill>
        <p:spPr bwMode="auto">
          <a:xfrm>
            <a:off x="571472" y="357166"/>
            <a:ext cx="785814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Peroneal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928802"/>
            <a:ext cx="878684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S</a:t>
            </a:r>
            <a:r>
              <a:rPr lang="en-US" b="1" dirty="0" err="1"/>
              <a:t>ymptoms</a:t>
            </a:r>
            <a:endParaRPr lang="en-US" b="1" dirty="0"/>
          </a:p>
          <a:p>
            <a:r>
              <a:rPr lang="en-US" dirty="0"/>
              <a:t>Numbness or tingling on the anterior side or on top of the foot</a:t>
            </a:r>
          </a:p>
          <a:p>
            <a:r>
              <a:rPr lang="en-US" dirty="0"/>
              <a:t>Reduced sensation to touch</a:t>
            </a:r>
          </a:p>
          <a:p>
            <a:r>
              <a:rPr lang="en-US" dirty="0"/>
              <a:t>Weakness with lifting the foot in an upward direction and turning it outwards</a:t>
            </a:r>
          </a:p>
          <a:p>
            <a:r>
              <a:rPr lang="en-US" dirty="0"/>
              <a:t>Loss of function of the foot</a:t>
            </a:r>
          </a:p>
          <a:p>
            <a:r>
              <a:rPr lang="en-US" dirty="0"/>
              <a:t>Severe cases of </a:t>
            </a:r>
            <a:r>
              <a:rPr lang="en-US" dirty="0" err="1"/>
              <a:t>peroneal</a:t>
            </a:r>
            <a:r>
              <a:rPr lang="en-US" dirty="0"/>
              <a:t> nerve injury results in </a:t>
            </a:r>
            <a:r>
              <a:rPr lang="en-US" b="1" dirty="0" err="1"/>
              <a:t>footdrop</a:t>
            </a:r>
            <a:r>
              <a:rPr lang="en-US" dirty="0"/>
              <a:t> meaning the inability of a person to lift the foot up when ambulating</a:t>
            </a:r>
          </a:p>
          <a:p>
            <a:r>
              <a:rPr lang="en-US" dirty="0"/>
              <a:t>Presence of a slapping gait where the foot slaps on the ground during ambulation due to inadequate control over muscles</a:t>
            </a:r>
          </a:p>
        </p:txBody>
      </p:sp>
      <p:pic>
        <p:nvPicPr>
          <p:cNvPr id="49154" name="Picture 2" descr="2 weeks out from the marathon. Poor range of motion and no strength."/>
          <p:cNvPicPr>
            <a:picLocks noChangeAspect="1" noChangeArrowheads="1"/>
          </p:cNvPicPr>
          <p:nvPr/>
        </p:nvPicPr>
        <p:blipFill>
          <a:blip r:embed="rId2" cstate="print"/>
          <a:srcRect t="6667" b="9999"/>
          <a:stretch>
            <a:fillRect/>
          </a:stretch>
        </p:blipFill>
        <p:spPr bwMode="auto">
          <a:xfrm>
            <a:off x="6072198" y="285728"/>
            <a:ext cx="28575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Peroneal</a:t>
            </a:r>
            <a:r>
              <a:rPr lang="cs-CZ" dirty="0"/>
              <a:t> nerve </a:t>
            </a:r>
            <a:r>
              <a:rPr lang="cs-CZ" dirty="0" err="1"/>
              <a:t>paralysis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01146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Examination of the legs may show: </a:t>
            </a:r>
          </a:p>
          <a:p>
            <a:r>
              <a:rPr lang="en-US" dirty="0"/>
              <a:t>Loss of muscle control in the lower legs and feet</a:t>
            </a:r>
          </a:p>
          <a:p>
            <a:r>
              <a:rPr lang="en-US" dirty="0"/>
              <a:t>Atrophy of the foot or foreleg muscles</a:t>
            </a:r>
          </a:p>
          <a:p>
            <a:r>
              <a:rPr lang="en-US" dirty="0"/>
              <a:t>Difficulty lifting up the foot and toes and making toe-out movements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unningwithguns.files.wordpress.com/2013/10/3fa795c4bef8c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47045" cy="6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ccessphysiotherapy.mhmedical.com/data/Multimedia/grandRounds/lumbar/media/SlideImages/Burke-Doe%208%20Slide%2011.JPG"/>
          <p:cNvPicPr>
            <a:picLocks noChangeAspect="1" noChangeArrowheads="1"/>
          </p:cNvPicPr>
          <p:nvPr/>
        </p:nvPicPr>
        <p:blipFill>
          <a:blip r:embed="rId2" cstate="print"/>
          <a:srcRect r="11718" b="15624"/>
          <a:stretch>
            <a:fillRect/>
          </a:stretch>
        </p:blipFill>
        <p:spPr bwMode="auto">
          <a:xfrm>
            <a:off x="571472" y="500042"/>
            <a:ext cx="807246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 err="1"/>
              <a:t>sources</a:t>
            </a:r>
            <a:r>
              <a:rPr lang="cs-CZ" dirty="0"/>
              <a:t>, </a:t>
            </a:r>
            <a:r>
              <a:rPr lang="cs-CZ" dirty="0" err="1"/>
              <a:t>literature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https://en.wikipedia.org/wiki/Lumbar_plexus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https://en.wikipedia.org/wiki/Sacral_plexus</a:t>
            </a:r>
            <a:r>
              <a:rPr lang="cs-CZ" dirty="0"/>
              <a:t>  </a:t>
            </a:r>
          </a:p>
          <a:p>
            <a:r>
              <a:rPr lang="cs-CZ" dirty="0">
                <a:hlinkClick r:id="rId4"/>
              </a:rPr>
              <a:t>http://accessphysiotherapy.mhmedical.com/data/Multimedia/grandRounds/lumbar/media/lumbar_print.html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http://antranik.org/peripheral-nervous-system-spinal-nerves-and-plexuses/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gpnotebook.co.uk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  <p:pic>
        <p:nvPicPr>
          <p:cNvPr id="2050" name="Picture 2" descr="http://larryfrolich.com/anatomyphysiologyone/AnatPh6.jpg"/>
          <p:cNvPicPr>
            <a:picLocks noChangeAspect="1" noChangeArrowheads="1"/>
          </p:cNvPicPr>
          <p:nvPr/>
        </p:nvPicPr>
        <p:blipFill>
          <a:blip r:embed="rId2" cstate="print"/>
          <a:srcRect t="19517" b="10780"/>
          <a:stretch>
            <a:fillRect/>
          </a:stretch>
        </p:blipFill>
        <p:spPr bwMode="auto">
          <a:xfrm>
            <a:off x="428596" y="2428868"/>
            <a:ext cx="8367552" cy="28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ntranik.org/wp-content/uploads/2011/11/spinal-nerves-in-detail-showing-dorsal-root-ganglion-ramus-rami-ventral-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0400"/>
            <a:ext cx="5852282" cy="644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</p:txBody>
      </p:sp>
      <p:pic>
        <p:nvPicPr>
          <p:cNvPr id="5122" name="Picture 2" descr="Lumbar plexu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60057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4034" name="Picture 2" descr="http://antranik.org/wp-content/uploads/2011/11/lumbar-plexus-anterior-and-posterior-divi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72575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ntranik.org/wp-content/uploads/2011/11/lumbar-plexus-muscular-innervation-and-cutaneous-inn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235543" cy="631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148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nervous plexus in the lumbar region of the body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en-US" dirty="0"/>
              <a:t> forms </a:t>
            </a:r>
            <a:r>
              <a:rPr lang="en-US" b="1" dirty="0"/>
              <a:t>part of the </a:t>
            </a:r>
            <a:r>
              <a:rPr lang="en-US" b="1" dirty="0" err="1"/>
              <a:t>lumbosacral</a:t>
            </a:r>
            <a:r>
              <a:rPr lang="en-US" b="1" dirty="0"/>
              <a:t> plexus</a:t>
            </a:r>
            <a:endParaRPr lang="cs-CZ" b="1" dirty="0"/>
          </a:p>
          <a:p>
            <a:endParaRPr lang="cs-CZ" b="1" dirty="0"/>
          </a:p>
          <a:p>
            <a:r>
              <a:rPr lang="cs-CZ" dirty="0"/>
              <a:t>i</a:t>
            </a:r>
            <a:r>
              <a:rPr lang="en-US" dirty="0"/>
              <a:t>t is formed by the divisions of the four </a:t>
            </a:r>
            <a:r>
              <a:rPr lang="en-US" dirty="0" err="1"/>
              <a:t>lumba</a:t>
            </a:r>
            <a:r>
              <a:rPr lang="cs-CZ" dirty="0"/>
              <a:t>r</a:t>
            </a:r>
            <a:r>
              <a:rPr lang="en-US" dirty="0"/>
              <a:t> nerves (L1-L4) and from contributions of the </a:t>
            </a:r>
            <a:r>
              <a:rPr lang="en-US" dirty="0" err="1"/>
              <a:t>subcostal</a:t>
            </a:r>
            <a:r>
              <a:rPr lang="en-US" dirty="0"/>
              <a:t> nerve (T12)</a:t>
            </a:r>
            <a:endParaRPr lang="cs-CZ" dirty="0"/>
          </a:p>
          <a:p>
            <a:endParaRPr lang="cs-CZ" dirty="0"/>
          </a:p>
          <a:p>
            <a:r>
              <a:rPr lang="cs-CZ" dirty="0"/>
              <a:t>a</a:t>
            </a:r>
            <a:r>
              <a:rPr lang="en-US" dirty="0" err="1"/>
              <a:t>dditionally</a:t>
            </a:r>
            <a:r>
              <a:rPr lang="en-US" dirty="0"/>
              <a:t>, the ventral </a:t>
            </a:r>
            <a:r>
              <a:rPr lang="en-US" dirty="0" err="1"/>
              <a:t>rami</a:t>
            </a:r>
            <a:r>
              <a:rPr lang="en-US" dirty="0"/>
              <a:t> of the fourth lumbar nerve pass communicating branches, the </a:t>
            </a:r>
            <a:r>
              <a:rPr lang="en-US" dirty="0" err="1"/>
              <a:t>lumbosacral</a:t>
            </a:r>
            <a:r>
              <a:rPr lang="en-US" dirty="0"/>
              <a:t> trunk, to the sacral plexus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nerves of the lumbar plexus pass in front of the hip joint and mainly support </a:t>
            </a:r>
            <a:r>
              <a:rPr lang="en-US" b="1" dirty="0"/>
              <a:t>the anterior part of the thigh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Lumbar</a:t>
            </a:r>
            <a:r>
              <a:rPr lang="cs-CZ" dirty="0"/>
              <a:t> Plexus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is formed lateral to the </a:t>
            </a:r>
            <a:r>
              <a:rPr lang="en-US" dirty="0" err="1"/>
              <a:t>intervertebral</a:t>
            </a:r>
            <a:r>
              <a:rPr lang="en-US" dirty="0"/>
              <a:t> foramina and passes through </a:t>
            </a:r>
            <a:r>
              <a:rPr lang="en-US" dirty="0" err="1"/>
              <a:t>psoas</a:t>
            </a:r>
            <a:r>
              <a:rPr lang="en-US" dirty="0"/>
              <a:t> major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ts</a:t>
            </a:r>
            <a:r>
              <a:rPr lang="en-US" dirty="0"/>
              <a:t> </a:t>
            </a:r>
            <a:r>
              <a:rPr lang="en-US" b="1" dirty="0"/>
              <a:t>smaller motor branches </a:t>
            </a:r>
            <a:r>
              <a:rPr lang="en-US" dirty="0"/>
              <a:t>are distributed directly to </a:t>
            </a:r>
            <a:r>
              <a:rPr lang="en-US" dirty="0" err="1"/>
              <a:t>psoas</a:t>
            </a:r>
            <a:r>
              <a:rPr lang="en-US" dirty="0"/>
              <a:t> major</a:t>
            </a:r>
            <a:endParaRPr lang="cs-CZ" dirty="0"/>
          </a:p>
          <a:p>
            <a:endParaRPr lang="cs-CZ" dirty="0"/>
          </a:p>
          <a:p>
            <a:r>
              <a:rPr lang="en-US" dirty="0"/>
              <a:t>while </a:t>
            </a:r>
            <a:r>
              <a:rPr lang="en-US" b="1" dirty="0"/>
              <a:t>the larger branches </a:t>
            </a:r>
            <a:r>
              <a:rPr lang="en-US" dirty="0"/>
              <a:t>leave the muscle at various sites to run obliquely downward through the pelvic area to leave the pelvis under the inguinal ligament</a:t>
            </a:r>
            <a:endParaRPr lang="cs-CZ" dirty="0"/>
          </a:p>
          <a:p>
            <a:endParaRPr lang="cs-CZ" dirty="0"/>
          </a:p>
          <a:p>
            <a:r>
              <a:rPr lang="en-US" dirty="0"/>
              <a:t>with the exception of the </a:t>
            </a:r>
            <a:r>
              <a:rPr lang="en-US" dirty="0" err="1"/>
              <a:t>obturator</a:t>
            </a:r>
            <a:r>
              <a:rPr lang="en-US" dirty="0"/>
              <a:t> nerve which exits the pelvis through the </a:t>
            </a:r>
            <a:r>
              <a:rPr lang="en-US" dirty="0" err="1"/>
              <a:t>obturator</a:t>
            </a:r>
            <a:r>
              <a:rPr lang="en-US" dirty="0"/>
              <a:t> foramen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1464</Words>
  <Application>Microsoft Office PowerPoint</Application>
  <PresentationFormat>Předvádění na obrazovce (4:3)</PresentationFormat>
  <Paragraphs>141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sady Office</vt:lpstr>
      <vt:lpstr>Nerves  of the Lower Limb</vt:lpstr>
      <vt:lpstr>Nerves of the Lower Limb</vt:lpstr>
      <vt:lpstr>Spinal Nerves</vt:lpstr>
      <vt:lpstr>Prezentace aplikace PowerPoint</vt:lpstr>
      <vt:lpstr>The Lumbar Plexus</vt:lpstr>
      <vt:lpstr>Prezentace aplikace PowerPoint</vt:lpstr>
      <vt:lpstr>Prezentace aplikace PowerPoint</vt:lpstr>
      <vt:lpstr>The Lumbar Plexus</vt:lpstr>
      <vt:lpstr>The Lumbar Plexus</vt:lpstr>
      <vt:lpstr>The Iliohypogastric Nerve</vt:lpstr>
      <vt:lpstr>The Ilioinguinal Nerve</vt:lpstr>
      <vt:lpstr>The Genitofemoral Nerve</vt:lpstr>
      <vt:lpstr>Genitofemoral nerve paralysis</vt:lpstr>
      <vt:lpstr>The lateral cutaneous femoral nerve </vt:lpstr>
      <vt:lpstr>The lateral cutaneous femoral nerve </vt:lpstr>
      <vt:lpstr>The obturator nerve</vt:lpstr>
      <vt:lpstr>The femoral nerve</vt:lpstr>
      <vt:lpstr>Prezentace aplikace PowerPoint</vt:lpstr>
      <vt:lpstr>Prezentace aplikace PowerPoint</vt:lpstr>
      <vt:lpstr>Femoral nerve paralysis</vt:lpstr>
      <vt:lpstr>Obturator nerve paralysis</vt:lpstr>
      <vt:lpstr>The Sacral Plexus</vt:lpstr>
      <vt:lpstr>Prezentace aplikace PowerPoint</vt:lpstr>
      <vt:lpstr>Prezentace aplikace PowerPoint</vt:lpstr>
      <vt:lpstr>The Sacral Plexus</vt:lpstr>
      <vt:lpstr>The Sacral Plexus</vt:lpstr>
      <vt:lpstr>Prezentace aplikace PowerPoint</vt:lpstr>
      <vt:lpstr>Prezentace aplikace PowerPoint</vt:lpstr>
      <vt:lpstr>Prezentace aplikace PowerPoint</vt:lpstr>
      <vt:lpstr>Prezentace aplikace PowerPoint</vt:lpstr>
      <vt:lpstr>Tibial nerve paralysis</vt:lpstr>
      <vt:lpstr>Prezentace aplikace PowerPoint</vt:lpstr>
      <vt:lpstr>Prezentace aplikace PowerPoint</vt:lpstr>
      <vt:lpstr>Peroneal nerve paralysis</vt:lpstr>
      <vt:lpstr>Peroneal nerve paralysis</vt:lpstr>
      <vt:lpstr>Prezentace aplikace PowerPoint</vt:lpstr>
      <vt:lpstr>Prezentace aplikace PowerPoint</vt:lpstr>
      <vt:lpstr>E-sources, literature:</vt:lpstr>
      <vt:lpstr>Thank you for your attention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Nerves of the Lower Limb</dc:title>
  <dc:creator>Verca</dc:creator>
  <cp:lastModifiedBy>Veronika Mrkvicová</cp:lastModifiedBy>
  <cp:revision>21</cp:revision>
  <dcterms:created xsi:type="dcterms:W3CDTF">2015-11-04T18:19:09Z</dcterms:created>
  <dcterms:modified xsi:type="dcterms:W3CDTF">2020-10-26T09:31:52Z</dcterms:modified>
</cp:coreProperties>
</file>