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6" r:id="rId4"/>
    <p:sldId id="261" r:id="rId5"/>
    <p:sldId id="258" r:id="rId6"/>
    <p:sldId id="263" r:id="rId7"/>
    <p:sldId id="264" r:id="rId8"/>
    <p:sldId id="265" r:id="rId9"/>
    <p:sldId id="268" r:id="rId10"/>
    <p:sldId id="267" r:id="rId11"/>
    <p:sldId id="266" r:id="rId12"/>
    <p:sldId id="269" r:id="rId13"/>
    <p:sldId id="273" r:id="rId14"/>
    <p:sldId id="272" r:id="rId15"/>
    <p:sldId id="271" r:id="rId16"/>
    <p:sldId id="270" r:id="rId17"/>
    <p:sldId id="274" r:id="rId18"/>
    <p:sldId id="275" r:id="rId19"/>
    <p:sldId id="277" r:id="rId20"/>
    <p:sldId id="276" r:id="rId21"/>
    <p:sldId id="279" r:id="rId22"/>
    <p:sldId id="280" r:id="rId23"/>
    <p:sldId id="281" r:id="rId24"/>
    <p:sldId id="278" r:id="rId25"/>
    <p:sldId id="282" r:id="rId26"/>
    <p:sldId id="284" r:id="rId27"/>
    <p:sldId id="283" r:id="rId28"/>
    <p:sldId id="286" r:id="rId29"/>
    <p:sldId id="285" r:id="rId30"/>
    <p:sldId id="287" r:id="rId31"/>
    <p:sldId id="288" r:id="rId32"/>
    <p:sldId id="292" r:id="rId33"/>
    <p:sldId id="291" r:id="rId34"/>
    <p:sldId id="290" r:id="rId35"/>
    <p:sldId id="289" r:id="rId36"/>
    <p:sldId id="294" r:id="rId37"/>
    <p:sldId id="300" r:id="rId38"/>
    <p:sldId id="299" r:id="rId39"/>
    <p:sldId id="293" r:id="rId40"/>
    <p:sldId id="295" r:id="rId41"/>
    <p:sldId id="298" r:id="rId42"/>
    <p:sldId id="297" r:id="rId43"/>
    <p:sldId id="296" r:id="rId44"/>
    <p:sldId id="262" r:id="rId45"/>
    <p:sldId id="304" r:id="rId46"/>
    <p:sldId id="303" r:id="rId47"/>
    <p:sldId id="302" r:id="rId48"/>
    <p:sldId id="301" r:id="rId49"/>
    <p:sldId id="307" r:id="rId50"/>
    <p:sldId id="306" r:id="rId51"/>
    <p:sldId id="308" r:id="rId52"/>
    <p:sldId id="305" r:id="rId53"/>
    <p:sldId id="312" r:id="rId54"/>
    <p:sldId id="311" r:id="rId55"/>
    <p:sldId id="310" r:id="rId56"/>
    <p:sldId id="309" r:id="rId57"/>
    <p:sldId id="316" r:id="rId58"/>
    <p:sldId id="315" r:id="rId59"/>
    <p:sldId id="319" r:id="rId60"/>
    <p:sldId id="318" r:id="rId61"/>
    <p:sldId id="317" r:id="rId62"/>
    <p:sldId id="320" r:id="rId63"/>
    <p:sldId id="322" r:id="rId64"/>
    <p:sldId id="347" r:id="rId65"/>
    <p:sldId id="336" r:id="rId66"/>
    <p:sldId id="335" r:id="rId67"/>
    <p:sldId id="334" r:id="rId68"/>
    <p:sldId id="333" r:id="rId69"/>
    <p:sldId id="331" r:id="rId70"/>
    <p:sldId id="332" r:id="rId71"/>
    <p:sldId id="330" r:id="rId72"/>
    <p:sldId id="324" r:id="rId73"/>
    <p:sldId id="329" r:id="rId74"/>
    <p:sldId id="328" r:id="rId75"/>
    <p:sldId id="327" r:id="rId76"/>
    <p:sldId id="326" r:id="rId77"/>
    <p:sldId id="340" r:id="rId78"/>
    <p:sldId id="342" r:id="rId79"/>
    <p:sldId id="341" r:id="rId80"/>
    <p:sldId id="344" r:id="rId81"/>
    <p:sldId id="343" r:id="rId82"/>
    <p:sldId id="325" r:id="rId83"/>
    <p:sldId id="339" r:id="rId84"/>
    <p:sldId id="338" r:id="rId85"/>
    <p:sldId id="337" r:id="rId86"/>
    <p:sldId id="345" r:id="rId87"/>
    <p:sldId id="260" r:id="rId8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09.11.2020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s://www.urmc.rochester.edu/encyclopedia/content.aspx?ContentTypeID=85&amp;ContentID=P0004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z/url?sa=i&amp;rct=j&amp;q=&amp;esrc=s&amp;source=images&amp;cd=&amp;cad=rja&amp;uact=8&amp;ved=0CAcQjRxqFQoTCJu7rLzQx8gCFQN1cgodGUsEhg&amp;url=http://ephysiologix.com/the-hip-joint-what-about-rotation/&amp;bvm=bv.105454873,d.bGQ&amp;psig=AFQjCNGzdzop5pOi92dVL1LrqRFJakEd_g&amp;ust=1445106656171088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z/url?sa=i&amp;rct=j&amp;q=&amp;esrc=s&amp;source=images&amp;cd=&amp;cad=rja&amp;uact=8&amp;ved=0CAcQjRxqFQoTCLClgozQx8gCFUF1cgodnAEG1A&amp;url=http://www.med.uio.no/imb/english/research/projects/functional-anatomy/&amp;bvm=bv.105454873,d.bGQ&amp;psig=AFQjCNGzdzop5pOi92dVL1LrqRFJakEd_g&amp;ust=144510665617108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google.cz/url?sa=i&amp;rct=j&amp;q=&amp;esrc=s&amp;source=images&amp;cd=&amp;cad=rja&amp;uact=8&amp;ved=0CAcQjRxqFQoTCKn6hrPYyMgCFUi-FAodb2EHZA&amp;url=http://www.partsofthebody.net/anatomy-of-the-knee/&amp;psig=AFQjCNEt0qIVxNRqxuTZ-TRzABqnQXShyg&amp;ust=1445143123388320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google.cz/url?sa=i&amp;rct=j&amp;q=&amp;esrc=s&amp;source=images&amp;cd=&amp;cad=rja&amp;uact=8&amp;ved=0CAcQjRxqFQoTCM7U3s7YyMgCFYReFAodBUQGgQ&amp;url=http://boneandspine.com/hip-joint-anatomy/&amp;bvm=bv.105454873,d.d24&amp;psig=AFQjCNGhxz6-CiaSPPkhhp8vezFv4Qx1Rg&amp;ust=1445143333226651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1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google.cz/url?sa=i&amp;rct=j&amp;q=&amp;esrc=s&amp;source=images&amp;cd=&amp;cad=rja&amp;uact=8&amp;ved=0ahUKEwjri-7V54LQAhUKthQKHcA9CMMQjRwIBw&amp;url=http://www.dumpaday.com/funny-pictures/funny-picture-dump-of-the-day-70-pics-2/attachment/leg-workout-funny-pictures/&amp;bvm=bv.136811127,d.d24&amp;psig=AFQjCNG_iydfFZ6_XxsZmidZrLz_V76bwQ&amp;ust=1477926483277645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285860"/>
            <a:ext cx="7772400" cy="1470025"/>
          </a:xfrm>
        </p:spPr>
        <p:txBody>
          <a:bodyPr/>
          <a:lstStyle/>
          <a:p>
            <a:r>
              <a:rPr lang="cs-CZ" dirty="0" err="1"/>
              <a:t>Manual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 test</a:t>
            </a:r>
            <a:br>
              <a:rPr lang="cs-CZ" dirty="0"/>
            </a:b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knee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89841" y="633119"/>
            <a:ext cx="6173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err="1"/>
              <a:t>Examination</a:t>
            </a:r>
            <a:r>
              <a:rPr lang="cs-CZ" sz="2000" dirty="0"/>
              <a:t> </a:t>
            </a:r>
            <a:r>
              <a:rPr lang="cs-CZ" sz="2000" dirty="0" err="1"/>
              <a:t>Methods</a:t>
            </a:r>
            <a:r>
              <a:rPr lang="cs-CZ" sz="2000" dirty="0"/>
              <a:t> in </a:t>
            </a:r>
            <a:r>
              <a:rPr lang="cs-CZ" sz="2000" dirty="0" err="1"/>
              <a:t>Rehabilitation</a:t>
            </a:r>
            <a:r>
              <a:rPr lang="cs-CZ" sz="2000" dirty="0"/>
              <a:t> (9.11.2020)</a:t>
            </a:r>
          </a:p>
        </p:txBody>
      </p:sp>
      <p:sp>
        <p:nvSpPr>
          <p:cNvPr id="5" name="Obdélník 4"/>
          <p:cNvSpPr/>
          <p:nvPr/>
        </p:nvSpPr>
        <p:spPr>
          <a:xfrm>
            <a:off x="2714612" y="6143644"/>
            <a:ext cx="4136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Mgr. Veronika </a:t>
            </a:r>
            <a:r>
              <a:rPr lang="cs-CZ" dirty="0" err="1"/>
              <a:t>Mrkvicová</a:t>
            </a:r>
            <a:r>
              <a:rPr lang="cs-CZ" dirty="0"/>
              <a:t> (</a:t>
            </a:r>
            <a:r>
              <a:rPr lang="cs-CZ" dirty="0" err="1"/>
              <a:t>physiotherapist</a:t>
            </a:r>
            <a:r>
              <a:rPr lang="cs-CZ" dirty="0"/>
              <a:t>)</a:t>
            </a:r>
          </a:p>
        </p:txBody>
      </p:sp>
      <p:pic>
        <p:nvPicPr>
          <p:cNvPr id="88066" name="Picture 2" descr="http://www.drlox.com/wp-content/uploads/2013/04/hip-and-kn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928934"/>
            <a:ext cx="2409825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572008"/>
            <a:ext cx="8229600" cy="155415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PT </a:t>
            </a:r>
            <a:r>
              <a:rPr lang="cs-CZ" dirty="0" err="1"/>
              <a:t>supports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</a:t>
            </a:r>
            <a:r>
              <a:rPr lang="cs-CZ" dirty="0" err="1"/>
              <a:t>semiflexion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semiflexion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a </a:t>
            </a:r>
            <a:r>
              <a:rPr lang="cs-CZ" dirty="0" err="1"/>
              <a:t>slight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in </a:t>
            </a:r>
            <a:r>
              <a:rPr lang="cs-CZ" dirty="0" err="1"/>
              <a:t>hip</a:t>
            </a:r>
            <a:r>
              <a:rPr lang="cs-CZ" dirty="0"/>
              <a:t> joint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´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–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inguinal</a:t>
            </a:r>
            <a:r>
              <a:rPr lang="cs-CZ" dirty="0"/>
              <a:t> area (</a:t>
            </a:r>
            <a:r>
              <a:rPr lang="cs-CZ" dirty="0" err="1"/>
              <a:t>groin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21505" name="Picture 1" descr="C:\Users\Verca\Desktop\fotky MMT noha\WP_20151008_070.jpg"/>
          <p:cNvPicPr>
            <a:picLocks noChangeAspect="1" noChangeArrowheads="1"/>
          </p:cNvPicPr>
          <p:nvPr/>
        </p:nvPicPr>
        <p:blipFill>
          <a:blip r:embed="rId2" cstate="print"/>
          <a:srcRect l="17969" t="6885" r="16406" b="4103"/>
          <a:stretch>
            <a:fillRect/>
          </a:stretch>
        </p:blipFill>
        <p:spPr bwMode="auto">
          <a:xfrm>
            <a:off x="2357422" y="1142984"/>
            <a:ext cx="4252500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41167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done</a:t>
            </a:r>
            <a:r>
              <a:rPr lang="cs-CZ" dirty="0"/>
              <a:t> in </a:t>
            </a:r>
            <a:r>
              <a:rPr lang="cs-CZ" dirty="0" err="1"/>
              <a:t>exact</a:t>
            </a:r>
            <a:r>
              <a:rPr lang="cs-CZ" dirty="0"/>
              <a:t> </a:t>
            </a:r>
            <a:r>
              <a:rPr lang="cs-CZ" dirty="0" err="1"/>
              <a:t>sagital</a:t>
            </a:r>
            <a:r>
              <a:rPr lang="cs-CZ" dirty="0"/>
              <a:t> plane (no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No swing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allowed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 No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hyperlordosis</a:t>
            </a:r>
            <a:r>
              <a:rPr lang="cs-CZ" dirty="0"/>
              <a:t> (</a:t>
            </a:r>
            <a:r>
              <a:rPr lang="cs-CZ" dirty="0" err="1"/>
              <a:t>substitution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No </a:t>
            </a:r>
            <a:r>
              <a:rPr lang="cs-CZ" dirty="0" err="1"/>
              <a:t>elevation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(</a:t>
            </a:r>
            <a:r>
              <a:rPr lang="cs-CZ" dirty="0" err="1"/>
              <a:t>substitution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lumborum</a:t>
            </a:r>
            <a:r>
              <a:rPr lang="cs-CZ" dirty="0"/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5429264"/>
            <a:ext cx="1857388" cy="100013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cs-CZ" sz="2800" dirty="0" err="1"/>
              <a:t>Gluteus</a:t>
            </a:r>
            <a:r>
              <a:rPr lang="cs-CZ" sz="2800" dirty="0"/>
              <a:t> </a:t>
            </a:r>
          </a:p>
          <a:p>
            <a:pPr algn="ctr">
              <a:buNone/>
            </a:pPr>
            <a:r>
              <a:rPr lang="cs-CZ" sz="2800" dirty="0" err="1"/>
              <a:t>maximus</a:t>
            </a:r>
            <a:endParaRPr lang="cs-CZ" sz="28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071802" y="5572140"/>
            <a:ext cx="2643206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/>
              <a:t>Biceps f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emoris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/>
              <a:t>(</a:t>
            </a:r>
            <a:r>
              <a:rPr lang="cs-CZ" sz="2800" dirty="0" err="1"/>
              <a:t>long</a:t>
            </a:r>
            <a:r>
              <a:rPr lang="cs-CZ" sz="2800" dirty="0"/>
              <a:t> </a:t>
            </a:r>
            <a:r>
              <a:rPr lang="cs-CZ" sz="2800" dirty="0" err="1"/>
              <a:t>head</a:t>
            </a:r>
            <a:r>
              <a:rPr lang="cs-CZ" sz="2800" dirty="0"/>
              <a:t>)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786446" y="5572140"/>
            <a:ext cx="3143272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Semitendinosus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 err="1"/>
              <a:t>Semimembranosus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6" name="Picture 2" descr="http://www.rad.washington.edu/academics/academic-sections/msk/muscle-atlas/lower-body/gluteus-maxim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2286000" cy="3648075"/>
          </a:xfrm>
          <a:prstGeom prst="rect">
            <a:avLst/>
          </a:prstGeom>
          <a:noFill/>
        </p:spPr>
      </p:pic>
      <p:pic>
        <p:nvPicPr>
          <p:cNvPr id="31748" name="Picture 4" descr="http://www.rad.washington.edu/academics/academic-sections/msk/muscle-atlas/lower-body/biceps-femoris-long-head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357298"/>
            <a:ext cx="1028700" cy="4048125"/>
          </a:xfrm>
          <a:prstGeom prst="rect">
            <a:avLst/>
          </a:prstGeom>
          <a:noFill/>
        </p:spPr>
      </p:pic>
      <p:pic>
        <p:nvPicPr>
          <p:cNvPr id="31750" name="Picture 6" descr="http://www.rad.washington.edu/academics/academic-sections/msk/muscle-atlas/lower-body/semitendinosu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500174"/>
            <a:ext cx="1028700" cy="4048125"/>
          </a:xfrm>
          <a:prstGeom prst="rect">
            <a:avLst/>
          </a:prstGeom>
          <a:noFill/>
        </p:spPr>
      </p:pic>
      <p:pic>
        <p:nvPicPr>
          <p:cNvPr id="31752" name="Picture 8" descr="http://www.rad.washington.edu/academics/academic-sections/msk/muscle-atlas/lower-body/semimembranosus/atlasImage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1500174"/>
            <a:ext cx="1028700" cy="404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maximus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Posterior aspect of dorsal </a:t>
            </a:r>
            <a:r>
              <a:rPr lang="en-US" dirty="0" err="1"/>
              <a:t>ilium</a:t>
            </a:r>
            <a:r>
              <a:rPr lang="en-US" dirty="0"/>
              <a:t> posterior to posterior </a:t>
            </a:r>
            <a:r>
              <a:rPr lang="en-US" dirty="0" err="1"/>
              <a:t>gluteal</a:t>
            </a:r>
            <a:r>
              <a:rPr lang="en-US" dirty="0"/>
              <a:t> line, posterior superior iliac crest, posterior inferior aspect of sacrum and coccyx, and </a:t>
            </a:r>
            <a:r>
              <a:rPr lang="en-US" dirty="0" err="1"/>
              <a:t>sacrotuberous</a:t>
            </a:r>
            <a:r>
              <a:rPr lang="en-US" dirty="0"/>
              <a:t> ligament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Primarily in fascia </a:t>
            </a:r>
            <a:r>
              <a:rPr lang="en-US" dirty="0" err="1"/>
              <a:t>lata</a:t>
            </a:r>
            <a:r>
              <a:rPr lang="en-US" dirty="0"/>
              <a:t> at the </a:t>
            </a:r>
            <a:r>
              <a:rPr lang="en-US" dirty="0" err="1"/>
              <a:t>iliotibial</a:t>
            </a:r>
            <a:r>
              <a:rPr lang="en-US" dirty="0"/>
              <a:t> band</a:t>
            </a:r>
            <a:endParaRPr lang="cs-CZ" dirty="0"/>
          </a:p>
          <a:p>
            <a:r>
              <a:rPr lang="en-US" dirty="0"/>
              <a:t>also into the </a:t>
            </a:r>
            <a:r>
              <a:rPr lang="en-US" dirty="0" err="1"/>
              <a:t>gluteal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r>
              <a:rPr lang="en-US" dirty="0"/>
              <a:t> on posterior femoral surface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Major extensor of hip joint, assists in laterally rotating the thigh</a:t>
            </a:r>
            <a:endParaRPr lang="cs-CZ" dirty="0"/>
          </a:p>
          <a:p>
            <a:r>
              <a:rPr lang="en-US" dirty="0"/>
              <a:t>upper and middle third section of the muscle are abductors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Inferior </a:t>
            </a:r>
            <a:r>
              <a:rPr lang="en-US" dirty="0" err="1"/>
              <a:t>gluteal</a:t>
            </a:r>
            <a:r>
              <a:rPr lang="en-US" dirty="0"/>
              <a:t> nerve (L5, S1, S2) (L5, S1, S2)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cs-CZ" dirty="0"/>
              <a:t>Biceps </a:t>
            </a:r>
            <a:r>
              <a:rPr lang="cs-CZ" dirty="0" err="1"/>
              <a:t>femoris</a:t>
            </a:r>
            <a:r>
              <a:rPr lang="cs-CZ" dirty="0"/>
              <a:t> (</a:t>
            </a:r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Common tendon with </a:t>
            </a:r>
            <a:r>
              <a:rPr lang="en-US" dirty="0" err="1"/>
              <a:t>semitendinosus</a:t>
            </a:r>
            <a:r>
              <a:rPr lang="en-US" dirty="0"/>
              <a:t> from superior medial quadrant of the posterior portion of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Primarily on fibular head</a:t>
            </a:r>
            <a:endParaRPr lang="cs-CZ" dirty="0"/>
          </a:p>
          <a:p>
            <a:r>
              <a:rPr lang="en-US" dirty="0"/>
              <a:t>also on lateral collateral ligament and lateral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condyle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Flexes the knee, and also rotates the tibia laterally</a:t>
            </a:r>
            <a:endParaRPr lang="cs-CZ" dirty="0"/>
          </a:p>
          <a:p>
            <a:r>
              <a:rPr lang="en-US" dirty="0"/>
              <a:t>long head also extends the hip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Tibial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/>
              <a:t>Semitendinosus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From common tendon with long head of biceps </a:t>
            </a:r>
            <a:r>
              <a:rPr lang="en-US" dirty="0" err="1"/>
              <a:t>femoris</a:t>
            </a:r>
            <a:r>
              <a:rPr lang="en-US" dirty="0"/>
              <a:t> from superior medial quadrant of the posterior portion of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Superior aspect of medial portion of </a:t>
            </a:r>
            <a:r>
              <a:rPr lang="en-US" dirty="0" err="1"/>
              <a:t>tibial</a:t>
            </a:r>
            <a:r>
              <a:rPr lang="en-US" dirty="0"/>
              <a:t> shaft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the thigh and flexes the knee</a:t>
            </a:r>
            <a:endParaRPr lang="cs-CZ" dirty="0"/>
          </a:p>
          <a:p>
            <a:r>
              <a:rPr lang="en-US" dirty="0"/>
              <a:t>rotates the tibia medially, especially when the knee is flexed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Tibial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Semimembranosus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Superior lateral quadrant of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Posterior surface of the medial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condyle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the thigh, flexes the knee</a:t>
            </a:r>
            <a:endParaRPr lang="cs-CZ" dirty="0"/>
          </a:p>
          <a:p>
            <a:r>
              <a:rPr lang="en-US" dirty="0"/>
              <a:t>rotates the tibia medially, especially when the knee is flexed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Tibial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643446"/>
            <a:ext cx="8229600" cy="185738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arms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forehead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foot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(</a:t>
            </a:r>
            <a:r>
              <a:rPr lang="cs-CZ" dirty="0" err="1"/>
              <a:t>the</a:t>
            </a:r>
            <a:r>
              <a:rPr lang="cs-CZ" dirty="0"/>
              <a:t> abdomen </a:t>
            </a:r>
            <a:r>
              <a:rPr lang="cs-CZ" dirty="0" err="1"/>
              <a:t>underlaid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pillow</a:t>
            </a:r>
            <a:r>
              <a:rPr lang="cs-CZ" dirty="0"/>
              <a:t> to </a:t>
            </a:r>
            <a:r>
              <a:rPr lang="cs-CZ" dirty="0" err="1"/>
              <a:t>ensure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aplanation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(in 10°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(</a:t>
            </a:r>
            <a:r>
              <a:rPr lang="cs-CZ" dirty="0" err="1"/>
              <a:t>arched</a:t>
            </a:r>
            <a:r>
              <a:rPr lang="cs-CZ" dirty="0"/>
              <a:t>)</a:t>
            </a:r>
          </a:p>
        </p:txBody>
      </p:sp>
      <p:pic>
        <p:nvPicPr>
          <p:cNvPr id="26625" name="Picture 1" descr="C:\Users\Verca\Desktop\fotky MMT noha\WP_20151008_071.jpg"/>
          <p:cNvPicPr>
            <a:picLocks noChangeAspect="1" noChangeArrowheads="1"/>
          </p:cNvPicPr>
          <p:nvPr/>
        </p:nvPicPr>
        <p:blipFill>
          <a:blip r:embed="rId2" cstate="print"/>
          <a:srcRect l="11719" t="12448" r="10937" b="6885"/>
          <a:stretch>
            <a:fillRect/>
          </a:stretch>
        </p:blipFill>
        <p:spPr bwMode="auto">
          <a:xfrm>
            <a:off x="1714480" y="1142984"/>
            <a:ext cx="5843731" cy="342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200" y="4643446"/>
            <a:ext cx="8229600" cy="1857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body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forehead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away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 (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abdomen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underlaid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pillow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ensure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lumbar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aplanation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(in 10°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32770" name="Picture 2" descr="C:\Users\Verca\Desktop\fotky MMT noha\WP_20151008_072.jpg"/>
          <p:cNvPicPr>
            <a:picLocks noChangeAspect="1" noChangeArrowheads="1"/>
          </p:cNvPicPr>
          <p:nvPr/>
        </p:nvPicPr>
        <p:blipFill>
          <a:blip r:embed="rId2" cstate="print"/>
          <a:srcRect l="16406" t="23575" r="14062" b="5494"/>
          <a:stretch>
            <a:fillRect/>
          </a:stretch>
        </p:blipFill>
        <p:spPr bwMode="auto">
          <a:xfrm>
            <a:off x="1785918" y="1357298"/>
            <a:ext cx="5101271" cy="292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2</a:t>
            </a:r>
          </a:p>
        </p:txBody>
      </p:sp>
      <p:pic>
        <p:nvPicPr>
          <p:cNvPr id="33794" name="Picture 2" descr="C:\Users\Verca\Desktop\fotky MMT noha\WP_20151008_073.jpg"/>
          <p:cNvPicPr>
            <a:picLocks noChangeAspect="1" noChangeArrowheads="1"/>
          </p:cNvPicPr>
          <p:nvPr/>
        </p:nvPicPr>
        <p:blipFill>
          <a:blip r:embed="rId2" cstate="print"/>
          <a:srcRect l="18750" t="2713" r="15625" b="9667"/>
          <a:stretch>
            <a:fillRect/>
          </a:stretch>
        </p:blipFill>
        <p:spPr bwMode="auto">
          <a:xfrm>
            <a:off x="2071670" y="1214422"/>
            <a:ext cx="4560000" cy="3420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28596" y="4786322"/>
            <a:ext cx="8501122" cy="1857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uninvolved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PT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slighly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(in 10°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joint</a:t>
            </a:r>
          </a:p>
        </p:txBody>
      </p:sp>
      <p:pic>
        <p:nvPicPr>
          <p:cNvPr id="4098" name="Picture 2" descr="https://www.urmc.rochester.edu/Encyclopedia/GetImage.aspx?ImageID=12540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0288" b="4017"/>
          <a:stretch>
            <a:fillRect/>
          </a:stretch>
        </p:blipFill>
        <p:spPr bwMode="auto">
          <a:xfrm>
            <a:off x="1643042" y="1428736"/>
            <a:ext cx="6287448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1,0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929198"/>
            <a:ext cx="8229600" cy="1339841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arms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forehead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foot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(</a:t>
            </a:r>
            <a:r>
              <a:rPr lang="cs-CZ" dirty="0" err="1"/>
              <a:t>the</a:t>
            </a:r>
            <a:r>
              <a:rPr lang="cs-CZ" dirty="0"/>
              <a:t> abdomen </a:t>
            </a:r>
            <a:r>
              <a:rPr lang="cs-CZ" dirty="0" err="1"/>
              <a:t>underlaid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pillow</a:t>
            </a:r>
            <a:r>
              <a:rPr lang="cs-CZ" dirty="0"/>
              <a:t> to </a:t>
            </a:r>
            <a:r>
              <a:rPr lang="cs-CZ" dirty="0" err="1"/>
              <a:t>ensure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aplanation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extend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 </a:t>
            </a:r>
          </a:p>
        </p:txBody>
      </p:sp>
      <p:pic>
        <p:nvPicPr>
          <p:cNvPr id="34818" name="Picture 2" descr="C:\Users\Verca\Desktop\fotky MMT noha\WP_20151008_074.jpg"/>
          <p:cNvPicPr>
            <a:picLocks noChangeAspect="1" noChangeArrowheads="1"/>
          </p:cNvPicPr>
          <p:nvPr/>
        </p:nvPicPr>
        <p:blipFill>
          <a:blip r:embed="rId2" cstate="print"/>
          <a:srcRect l="17969" t="2713" r="16406" b="8276"/>
          <a:stretch>
            <a:fillRect/>
          </a:stretch>
        </p:blipFill>
        <p:spPr bwMode="auto">
          <a:xfrm>
            <a:off x="2143108" y="1214422"/>
            <a:ext cx="4583250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(</a:t>
            </a:r>
            <a:r>
              <a:rPr lang="cs-CZ" dirty="0" err="1"/>
              <a:t>gluteus</a:t>
            </a:r>
            <a:r>
              <a:rPr lang="cs-CZ" dirty="0"/>
              <a:t> max.)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786322"/>
            <a:ext cx="8229600" cy="1857388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prone</a:t>
            </a:r>
            <a:r>
              <a:rPr lang="cs-CZ" dirty="0"/>
              <a:t>, </a:t>
            </a:r>
            <a:r>
              <a:rPr lang="cs-CZ" dirty="0" err="1"/>
              <a:t>arms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forehead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(</a:t>
            </a:r>
            <a:r>
              <a:rPr lang="cs-CZ" dirty="0" err="1"/>
              <a:t>except</a:t>
            </a:r>
            <a:r>
              <a:rPr lang="cs-CZ" dirty="0"/>
              <a:t> 90°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), </a:t>
            </a:r>
            <a:r>
              <a:rPr lang="cs-CZ" dirty="0" err="1"/>
              <a:t>foot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 (</a:t>
            </a:r>
            <a:r>
              <a:rPr lang="cs-CZ" dirty="0" err="1"/>
              <a:t>the</a:t>
            </a:r>
            <a:r>
              <a:rPr lang="cs-CZ" dirty="0"/>
              <a:t> abdomen </a:t>
            </a:r>
            <a:r>
              <a:rPr lang="cs-CZ" dirty="0" err="1"/>
              <a:t>underlaid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pillow</a:t>
            </a:r>
            <a:r>
              <a:rPr lang="cs-CZ" dirty="0"/>
              <a:t> to </a:t>
            </a:r>
            <a:r>
              <a:rPr lang="cs-CZ" dirty="0" err="1"/>
              <a:t>ensure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aplanation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(in 10°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(</a:t>
            </a:r>
            <a:r>
              <a:rPr lang="cs-CZ" dirty="0" err="1"/>
              <a:t>arched</a:t>
            </a:r>
            <a:r>
              <a:rPr lang="cs-CZ" dirty="0"/>
              <a:t>)</a:t>
            </a:r>
          </a:p>
        </p:txBody>
      </p:sp>
      <p:pic>
        <p:nvPicPr>
          <p:cNvPr id="35842" name="Picture 2" descr="C:\Users\Verca\Desktop\fotky MMT noha\WP_20151008_076.jpg"/>
          <p:cNvPicPr>
            <a:picLocks noChangeAspect="1" noChangeArrowheads="1"/>
          </p:cNvPicPr>
          <p:nvPr/>
        </p:nvPicPr>
        <p:blipFill>
          <a:blip r:embed="rId2" cstate="print"/>
          <a:srcRect l="16406" t="8276" r="20312" b="12448"/>
          <a:stretch>
            <a:fillRect/>
          </a:stretch>
        </p:blipFill>
        <p:spPr bwMode="auto">
          <a:xfrm>
            <a:off x="2428860" y="1428736"/>
            <a:ext cx="4251221" cy="299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 (</a:t>
            </a:r>
            <a:r>
              <a:rPr lang="cs-CZ" dirty="0" err="1"/>
              <a:t>gluteus</a:t>
            </a:r>
            <a:r>
              <a:rPr lang="cs-CZ" dirty="0"/>
              <a:t> max.) – grade 3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8596" y="5143512"/>
            <a:ext cx="82296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 grade 5,4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(in 10°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36866" name="Picture 2" descr="C:\Users\Verca\Desktop\fotky MMT noha\WP_20151008_077.jpg"/>
          <p:cNvPicPr>
            <a:picLocks noChangeAspect="1" noChangeArrowheads="1"/>
          </p:cNvPicPr>
          <p:nvPr/>
        </p:nvPicPr>
        <p:blipFill>
          <a:blip r:embed="rId2" cstate="print"/>
          <a:srcRect l="17968" t="9667" r="21094" b="11057"/>
          <a:stretch>
            <a:fillRect/>
          </a:stretch>
        </p:blipFill>
        <p:spPr bwMode="auto">
          <a:xfrm>
            <a:off x="2214546" y="1428736"/>
            <a:ext cx="4586400" cy="335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(</a:t>
            </a:r>
            <a:r>
              <a:rPr lang="cs-CZ" dirty="0" err="1"/>
              <a:t>gluteus</a:t>
            </a:r>
            <a:r>
              <a:rPr lang="cs-CZ" dirty="0"/>
              <a:t> max.) – grade 2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28596" y="4786322"/>
            <a:ext cx="8501122" cy="1857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uninvolved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PT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slighly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extension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(in 10°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37890" name="Picture 2" descr="C:\Users\Verca\Desktop\fotky MMT noha\WP_20151008_078.jpg"/>
          <p:cNvPicPr>
            <a:picLocks noChangeAspect="1" noChangeArrowheads="1"/>
          </p:cNvPicPr>
          <p:nvPr/>
        </p:nvPicPr>
        <p:blipFill>
          <a:blip r:embed="rId2" cstate="print"/>
          <a:srcRect l="14844" t="8276" r="21093" b="8276"/>
          <a:stretch>
            <a:fillRect/>
          </a:stretch>
        </p:blipFill>
        <p:spPr bwMode="auto">
          <a:xfrm>
            <a:off x="2214546" y="1214422"/>
            <a:ext cx="4428000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has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fixed</a:t>
            </a:r>
            <a:r>
              <a:rPr lang="cs-CZ" dirty="0"/>
              <a:t> by PT (no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lumbal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 as a </a:t>
            </a:r>
            <a:r>
              <a:rPr lang="cs-CZ" dirty="0" err="1"/>
              <a:t>substitution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)</a:t>
            </a:r>
          </a:p>
          <a:p>
            <a:r>
              <a:rPr lang="cs-CZ" dirty="0"/>
              <a:t>No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</a:t>
            </a:r>
          </a:p>
          <a:p>
            <a:r>
              <a:rPr lang="cs-CZ" dirty="0" err="1"/>
              <a:t>Foot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to table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adduction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5786454"/>
            <a:ext cx="1785950" cy="911213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dirty="0" err="1"/>
              <a:t>Adductor</a:t>
            </a:r>
            <a:r>
              <a:rPr lang="cs-CZ" dirty="0"/>
              <a:t> </a:t>
            </a:r>
          </a:p>
          <a:p>
            <a:pPr algn="ctr">
              <a:buNone/>
            </a:pPr>
            <a:r>
              <a:rPr lang="cs-CZ" dirty="0" err="1"/>
              <a:t>magnus</a:t>
            </a:r>
            <a:endParaRPr lang="cs-CZ" dirty="0"/>
          </a:p>
        </p:txBody>
      </p:sp>
      <p:pic>
        <p:nvPicPr>
          <p:cNvPr id="38914" name="Picture 2" descr="http://www.rad.washington.edu/academics/academic-sections/msk/muscle-atlas/lower-body/adductor-magn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00108"/>
            <a:ext cx="1028700" cy="4667250"/>
          </a:xfrm>
          <a:prstGeom prst="rect">
            <a:avLst/>
          </a:prstGeom>
          <a:noFill/>
        </p:spPr>
      </p:pic>
      <p:pic>
        <p:nvPicPr>
          <p:cNvPr id="38916" name="Picture 4" descr="http://www.rad.washington.edu/academics/academic-sections/msk/muscle-atlas/lower-body/adductor-longu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214422"/>
            <a:ext cx="949783" cy="43092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2643174" y="5786454"/>
            <a:ext cx="1785950" cy="911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Adductor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err="1"/>
              <a:t>longus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8918" name="Picture 6" descr="http://www.rad.washington.edu/academics/academic-sections/msk/muscle-atlas/lower-body/adductor-brevi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857232"/>
            <a:ext cx="1028700" cy="4676775"/>
          </a:xfrm>
          <a:prstGeom prst="rect">
            <a:avLst/>
          </a:prstGeom>
          <a:noFill/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5000628" y="5786454"/>
            <a:ext cx="1785950" cy="911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Adductor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brevis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7000892" y="5715016"/>
            <a:ext cx="1785950" cy="911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Gracilis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err="1"/>
              <a:t>Pectineus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magnus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Inferior</a:t>
            </a:r>
            <a:r>
              <a:rPr lang="cs-CZ" dirty="0"/>
              <a:t> </a:t>
            </a:r>
            <a:r>
              <a:rPr lang="cs-CZ" dirty="0" err="1"/>
              <a:t>pubic</a:t>
            </a:r>
            <a:r>
              <a:rPr lang="cs-CZ" dirty="0"/>
              <a:t> </a:t>
            </a:r>
            <a:r>
              <a:rPr lang="cs-CZ" dirty="0" err="1"/>
              <a:t>ramus</a:t>
            </a:r>
            <a:r>
              <a:rPr lang="cs-CZ" dirty="0"/>
              <a:t>, </a:t>
            </a:r>
            <a:r>
              <a:rPr lang="cs-CZ" dirty="0" err="1"/>
              <a:t>ischial</a:t>
            </a:r>
            <a:r>
              <a:rPr lang="cs-CZ" dirty="0"/>
              <a:t> </a:t>
            </a:r>
            <a:r>
              <a:rPr lang="cs-CZ" dirty="0" err="1"/>
              <a:t>ramus</a:t>
            </a:r>
            <a:r>
              <a:rPr lang="cs-CZ" dirty="0"/>
              <a:t>,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inferolateral</a:t>
            </a:r>
            <a:r>
              <a:rPr lang="cs-CZ" dirty="0"/>
              <a:t> area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ischial</a:t>
            </a:r>
            <a:r>
              <a:rPr lang="cs-CZ" dirty="0"/>
              <a:t> </a:t>
            </a:r>
            <a:r>
              <a:rPr lang="cs-CZ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Gluteal</a:t>
            </a:r>
            <a:r>
              <a:rPr lang="cs-CZ" dirty="0"/>
              <a:t> </a:t>
            </a:r>
            <a:r>
              <a:rPr lang="cs-CZ" dirty="0" err="1"/>
              <a:t>tuberosity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femur, </a:t>
            </a:r>
            <a:r>
              <a:rPr lang="cs-CZ" dirty="0" err="1"/>
              <a:t>medial</a:t>
            </a:r>
            <a:r>
              <a:rPr lang="cs-CZ" dirty="0"/>
              <a:t> lip </a:t>
            </a:r>
            <a:r>
              <a:rPr lang="cs-CZ" dirty="0" err="1"/>
              <a:t>of</a:t>
            </a:r>
            <a:r>
              <a:rPr lang="cs-CZ" dirty="0"/>
              <a:t> linea </a:t>
            </a:r>
            <a:r>
              <a:rPr lang="cs-CZ" dirty="0" err="1"/>
              <a:t>aspera</a:t>
            </a:r>
            <a:r>
              <a:rPr lang="cs-CZ" dirty="0"/>
              <a:t>,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supracondylar</a:t>
            </a:r>
            <a:r>
              <a:rPr lang="cs-CZ" dirty="0"/>
              <a:t> </a:t>
            </a:r>
            <a:r>
              <a:rPr lang="cs-CZ" dirty="0" err="1"/>
              <a:t>ridge</a:t>
            </a:r>
            <a:r>
              <a:rPr lang="cs-CZ" dirty="0"/>
              <a:t>,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tubercle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Powerful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</a:t>
            </a:r>
            <a:r>
              <a:rPr lang="cs-CZ" dirty="0" err="1"/>
              <a:t>adductor</a:t>
            </a:r>
            <a:r>
              <a:rPr lang="cs-CZ" dirty="0"/>
              <a:t> </a:t>
            </a:r>
          </a:p>
          <a:p>
            <a:r>
              <a:rPr lang="cs-CZ" dirty="0"/>
              <a:t>superior </a:t>
            </a:r>
            <a:r>
              <a:rPr lang="cs-CZ" dirty="0" err="1"/>
              <a:t>horizontal</a:t>
            </a:r>
            <a:r>
              <a:rPr lang="cs-CZ" dirty="0"/>
              <a:t> </a:t>
            </a:r>
            <a:r>
              <a:rPr lang="cs-CZ" dirty="0" err="1"/>
              <a:t>fibers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help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r>
              <a:rPr lang="cs-CZ" dirty="0" err="1"/>
              <a:t>vertical</a:t>
            </a:r>
            <a:r>
              <a:rPr lang="cs-CZ" dirty="0"/>
              <a:t> </a:t>
            </a:r>
            <a:r>
              <a:rPr lang="cs-CZ" dirty="0" err="1"/>
              <a:t>fibers</a:t>
            </a:r>
            <a:r>
              <a:rPr lang="cs-CZ" dirty="0"/>
              <a:t> help </a:t>
            </a:r>
            <a:r>
              <a:rPr lang="cs-CZ" dirty="0" err="1"/>
              <a:t>extend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division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obturator</a:t>
            </a:r>
            <a:r>
              <a:rPr lang="cs-CZ" dirty="0"/>
              <a:t> nerve </a:t>
            </a:r>
            <a:r>
              <a:rPr lang="cs-CZ" dirty="0" err="1"/>
              <a:t>innervates</a:t>
            </a:r>
            <a:r>
              <a:rPr lang="cs-CZ" dirty="0"/>
              <a:t> most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magnus</a:t>
            </a:r>
            <a:r>
              <a:rPr lang="cs-CZ" dirty="0"/>
              <a:t>; </a:t>
            </a:r>
            <a:r>
              <a:rPr lang="cs-CZ" dirty="0" err="1"/>
              <a:t>vertical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hamstring</a:t>
            </a:r>
            <a:r>
              <a:rPr lang="cs-CZ" dirty="0"/>
              <a:t>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innervated</a:t>
            </a:r>
            <a:r>
              <a:rPr lang="cs-CZ" dirty="0"/>
              <a:t> by </a:t>
            </a:r>
            <a:r>
              <a:rPr lang="cs-CZ" dirty="0" err="1"/>
              <a:t>tibial</a:t>
            </a:r>
            <a:r>
              <a:rPr lang="cs-CZ" dirty="0"/>
              <a:t> nerve (L2, L3, L4)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Anterior surface of body of pubis, just lateral to pubic </a:t>
            </a:r>
            <a:r>
              <a:rPr lang="en-US" dirty="0" err="1"/>
              <a:t>symphysis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Middle third of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aspera</a:t>
            </a:r>
            <a:r>
              <a:rPr lang="en-US" dirty="0"/>
              <a:t>, between the more medial adductor </a:t>
            </a:r>
            <a:r>
              <a:rPr lang="en-US" dirty="0" err="1"/>
              <a:t>magnus</a:t>
            </a:r>
            <a:r>
              <a:rPr lang="en-US" dirty="0"/>
              <a:t> and </a:t>
            </a:r>
            <a:r>
              <a:rPr lang="en-US" dirty="0" err="1"/>
              <a:t>brevis</a:t>
            </a:r>
            <a:r>
              <a:rPr lang="en-US" dirty="0"/>
              <a:t> insertions and the more lateral origin of the </a:t>
            </a:r>
            <a:r>
              <a:rPr lang="en-US" dirty="0" err="1"/>
              <a:t>vastus</a:t>
            </a:r>
            <a:r>
              <a:rPr lang="en-US" dirty="0"/>
              <a:t> </a:t>
            </a:r>
            <a:r>
              <a:rPr lang="en-US" dirty="0" err="1"/>
              <a:t>medialis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Adducts and flexes the thigh</a:t>
            </a:r>
            <a:endParaRPr lang="cs-CZ" dirty="0"/>
          </a:p>
          <a:p>
            <a:r>
              <a:rPr lang="en-US" dirty="0"/>
              <a:t> helps to laterally rotate the hip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Anterior division of </a:t>
            </a:r>
            <a:r>
              <a:rPr lang="en-US" dirty="0" err="1"/>
              <a:t>obturator</a:t>
            </a:r>
            <a:r>
              <a:rPr lang="en-US" dirty="0"/>
              <a:t> nerve (L2, L3, L4)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brevis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Anterior surface of inferior pubic </a:t>
            </a:r>
            <a:r>
              <a:rPr lang="en-US" dirty="0" err="1"/>
              <a:t>ramus</a:t>
            </a:r>
            <a:r>
              <a:rPr lang="en-US" dirty="0"/>
              <a:t>, inferior to origin of adductor </a:t>
            </a:r>
            <a:r>
              <a:rPr lang="en-US" dirty="0" err="1"/>
              <a:t>longus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 err="1"/>
              <a:t>Pectineal</a:t>
            </a:r>
            <a:r>
              <a:rPr lang="en-US" dirty="0"/>
              <a:t> line and superior part of medial lip of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aspera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Adducts and flexes the thigh</a:t>
            </a:r>
            <a:endParaRPr lang="cs-CZ" dirty="0"/>
          </a:p>
          <a:p>
            <a:r>
              <a:rPr lang="en-US" dirty="0"/>
              <a:t>helps to laterally rotate the 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Anterior or posterior division of </a:t>
            </a:r>
            <a:r>
              <a:rPr lang="en-US" dirty="0" err="1"/>
              <a:t>obturator</a:t>
            </a:r>
            <a:r>
              <a:rPr lang="en-US" dirty="0"/>
              <a:t> nerve (L4, L2, L3)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Gracilis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Inferior margin of pubic </a:t>
            </a:r>
            <a:r>
              <a:rPr lang="en-US" dirty="0" err="1"/>
              <a:t>symphysis</a:t>
            </a:r>
            <a:r>
              <a:rPr lang="en-US" dirty="0"/>
              <a:t>, inferior </a:t>
            </a:r>
            <a:r>
              <a:rPr lang="en-US" dirty="0" err="1"/>
              <a:t>ramus</a:t>
            </a:r>
            <a:r>
              <a:rPr lang="en-US" dirty="0"/>
              <a:t> of pubis, and adjacent </a:t>
            </a:r>
            <a:r>
              <a:rPr lang="en-US" dirty="0" err="1"/>
              <a:t>ramus</a:t>
            </a:r>
            <a:r>
              <a:rPr lang="en-US" dirty="0"/>
              <a:t> of </a:t>
            </a:r>
            <a:r>
              <a:rPr lang="en-US" dirty="0" err="1"/>
              <a:t>ischium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surface of </a:t>
            </a:r>
            <a:r>
              <a:rPr lang="en-US" dirty="0" err="1"/>
              <a:t>tibial</a:t>
            </a:r>
            <a:r>
              <a:rPr lang="en-US" dirty="0"/>
              <a:t> shaft, just posterior to </a:t>
            </a:r>
            <a:r>
              <a:rPr lang="en-US" dirty="0" err="1"/>
              <a:t>sartorius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Flexes the knee, adducts the thigh</a:t>
            </a:r>
            <a:endParaRPr lang="cs-CZ" dirty="0"/>
          </a:p>
          <a:p>
            <a:r>
              <a:rPr lang="en-US" dirty="0"/>
              <a:t>helps to medially rotate the tibia on the femur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Anterior division of </a:t>
            </a:r>
            <a:r>
              <a:rPr lang="en-US" dirty="0" err="1"/>
              <a:t>obturator</a:t>
            </a:r>
            <a:r>
              <a:rPr lang="en-US" dirty="0"/>
              <a:t> nerve (L2, L3)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22FBF-56FC-420F-A28A-EEDAD9DA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Hip joint </a:t>
            </a:r>
            <a:r>
              <a:rPr lang="cs-CZ" dirty="0" err="1"/>
              <a:t>movements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07FFAB-A972-417A-837D-E378DADE5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Image result for hip movements">
            <a:extLst>
              <a:ext uri="{FF2B5EF4-FFF2-40B4-BE49-F238E27FC236}">
                <a16:creationId xmlns:a16="http://schemas.microsoft.com/office/drawing/2014/main" id="{95C99337-8E35-45DB-8530-5CC6239F0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3" b="-1361"/>
          <a:stretch/>
        </p:blipFill>
        <p:spPr bwMode="auto">
          <a:xfrm>
            <a:off x="1097957" y="1628780"/>
            <a:ext cx="7037750" cy="482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873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Pectineus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 err="1"/>
              <a:t>Pecten</a:t>
            </a:r>
            <a:r>
              <a:rPr lang="en-US" dirty="0"/>
              <a:t> pubis and </a:t>
            </a:r>
            <a:r>
              <a:rPr lang="en-US" dirty="0" err="1"/>
              <a:t>pectineal</a:t>
            </a:r>
            <a:r>
              <a:rPr lang="en-US" dirty="0"/>
              <a:t> surface of the pubis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 err="1"/>
              <a:t>Pectineal</a:t>
            </a:r>
            <a:r>
              <a:rPr lang="en-US" dirty="0"/>
              <a:t> line of femur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Adducts the thigh and flexes the hip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Femoral nerve usually, although it may sometimes receive additional </a:t>
            </a:r>
            <a:r>
              <a:rPr lang="en-US" dirty="0" err="1"/>
              <a:t>innervation</a:t>
            </a:r>
            <a:r>
              <a:rPr lang="en-US" dirty="0"/>
              <a:t> from the </a:t>
            </a:r>
            <a:r>
              <a:rPr lang="en-US" dirty="0" err="1"/>
              <a:t>obturator</a:t>
            </a:r>
            <a:r>
              <a:rPr lang="en-US" dirty="0"/>
              <a:t> nerve as well (L2, L3, L4)</a:t>
            </a:r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4857760"/>
            <a:ext cx="8229600" cy="1697031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uninvolved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supported</a:t>
            </a:r>
            <a:r>
              <a:rPr lang="cs-CZ" dirty="0"/>
              <a:t> by PT in 30° </a:t>
            </a:r>
            <a:r>
              <a:rPr lang="cs-CZ" dirty="0" err="1"/>
              <a:t>abduction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uninvolved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</a:t>
            </a:r>
            <a:r>
              <a:rPr lang="cs-CZ" dirty="0" err="1"/>
              <a:t>abduction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 (by </a:t>
            </a:r>
            <a:r>
              <a:rPr lang="cs-CZ" dirty="0" err="1"/>
              <a:t>moving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closer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</p:txBody>
      </p:sp>
      <p:pic>
        <p:nvPicPr>
          <p:cNvPr id="45058" name="Picture 2" descr="C:\Users\Verca\Desktop\fotky MMT noha\WP_20151008_079.jpg"/>
          <p:cNvPicPr>
            <a:picLocks noChangeAspect="1" noChangeArrowheads="1"/>
          </p:cNvPicPr>
          <p:nvPr/>
        </p:nvPicPr>
        <p:blipFill>
          <a:blip r:embed="rId2" cstate="print"/>
          <a:srcRect l="15625" t="5494" r="20312" b="6885"/>
          <a:stretch>
            <a:fillRect/>
          </a:stretch>
        </p:blipFill>
        <p:spPr bwMode="auto">
          <a:xfrm>
            <a:off x="2143108" y="1214422"/>
            <a:ext cx="4451429" cy="34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– grade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28596" y="5000636"/>
            <a:ext cx="8229600" cy="16970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uninvolved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PT in 30°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uninvolved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 (by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  <p:pic>
        <p:nvPicPr>
          <p:cNvPr id="46082" name="Picture 2" descr="C:\Users\Verca\Desktop\fotky MMT noha\WP_20151008_080.jpg"/>
          <p:cNvPicPr>
            <a:picLocks noChangeAspect="1" noChangeArrowheads="1"/>
          </p:cNvPicPr>
          <p:nvPr/>
        </p:nvPicPr>
        <p:blipFill>
          <a:blip r:embed="rId2" cstate="print"/>
          <a:srcRect l="8593" t="4103" r="14844" b="4103"/>
          <a:stretch>
            <a:fillRect/>
          </a:stretch>
        </p:blipFill>
        <p:spPr bwMode="auto">
          <a:xfrm>
            <a:off x="1857356" y="1214422"/>
            <a:ext cx="5398909" cy="363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– grade 2</a:t>
            </a:r>
          </a:p>
        </p:txBody>
      </p:sp>
      <p:pic>
        <p:nvPicPr>
          <p:cNvPr id="47106" name="Picture 2" descr="C:\Users\Verca\Desktop\fotky MMT noha\WP_20151008_081.jpg"/>
          <p:cNvPicPr>
            <a:picLocks noChangeAspect="1" noChangeArrowheads="1"/>
          </p:cNvPicPr>
          <p:nvPr/>
        </p:nvPicPr>
        <p:blipFill>
          <a:blip r:embed="rId2" cstate="print"/>
          <a:srcRect l="15625" t="2713" r="12500" b="4103"/>
          <a:stretch>
            <a:fillRect/>
          </a:stretch>
        </p:blipFill>
        <p:spPr bwMode="auto">
          <a:xfrm>
            <a:off x="2000232" y="1214422"/>
            <a:ext cx="5091582" cy="37080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28596" y="5000636"/>
            <a:ext cx="8229600" cy="16970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s-CZ" sz="3200" dirty="0" err="1"/>
              <a:t>supine</a:t>
            </a:r>
            <a:r>
              <a:rPr lang="cs-CZ" sz="3200" dirty="0"/>
              <a:t>, </a:t>
            </a:r>
            <a:r>
              <a:rPr lang="cs-CZ" sz="3200" dirty="0" err="1"/>
              <a:t>lower</a:t>
            </a:r>
            <a:r>
              <a:rPr lang="cs-CZ" sz="3200" dirty="0"/>
              <a:t> </a:t>
            </a:r>
            <a:r>
              <a:rPr lang="cs-CZ" sz="3200" dirty="0" err="1"/>
              <a:t>limbs</a:t>
            </a:r>
            <a:r>
              <a:rPr lang="cs-CZ" sz="3200" dirty="0"/>
              <a:t> </a:t>
            </a:r>
            <a:r>
              <a:rPr lang="cs-CZ" sz="3200" dirty="0" err="1"/>
              <a:t>extended</a:t>
            </a:r>
            <a:r>
              <a:rPr lang="cs-CZ" sz="3200" dirty="0"/>
              <a:t> </a:t>
            </a:r>
            <a:r>
              <a:rPr lang="cs-CZ" sz="3200" dirty="0" err="1"/>
              <a:t>and</a:t>
            </a:r>
            <a:r>
              <a:rPr lang="cs-CZ" sz="3200" dirty="0"/>
              <a:t> 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30°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 –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10-15°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(by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closer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adduction</a:t>
            </a:r>
            <a:r>
              <a:rPr lang="cs-CZ" dirty="0"/>
              <a:t> – grade 1,0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229600" cy="1411279"/>
          </a:xfrm>
        </p:spPr>
        <p:txBody>
          <a:bodyPr>
            <a:normAutofit fontScale="70000" lnSpcReduction="20000"/>
          </a:bodyPr>
          <a:lstStyle/>
          <a:p>
            <a:pPr lvl="0"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limbs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in 30°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hip</a:t>
            </a:r>
            <a:r>
              <a:rPr lang="cs-CZ" dirty="0"/>
              <a:t> joint</a:t>
            </a:r>
          </a:p>
          <a:p>
            <a:pPr lvl="0"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inner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48130" name="Picture 2" descr="C:\Users\Verca\Desktop\fotky MMT noha\WP_20151008_082.jpg"/>
          <p:cNvPicPr>
            <a:picLocks noChangeAspect="1" noChangeArrowheads="1"/>
          </p:cNvPicPr>
          <p:nvPr/>
        </p:nvPicPr>
        <p:blipFill>
          <a:blip r:embed="rId2" cstate="print"/>
          <a:srcRect l="15625" t="4172" r="15625" b="5425"/>
          <a:stretch>
            <a:fillRect/>
          </a:stretch>
        </p:blipFill>
        <p:spPr bwMode="auto">
          <a:xfrm>
            <a:off x="2000232" y="1214422"/>
            <a:ext cx="4825108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5357826"/>
            <a:ext cx="1900222" cy="105408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2400" dirty="0" err="1"/>
              <a:t>Gluteus</a:t>
            </a:r>
            <a:r>
              <a:rPr lang="cs-CZ" sz="2400" dirty="0"/>
              <a:t> </a:t>
            </a:r>
          </a:p>
          <a:p>
            <a:pPr algn="ctr">
              <a:buNone/>
            </a:pPr>
            <a:r>
              <a:rPr lang="cs-CZ" sz="2400" dirty="0" err="1"/>
              <a:t>medius</a:t>
            </a:r>
            <a:endParaRPr lang="cs-CZ" sz="2400" dirty="0"/>
          </a:p>
        </p:txBody>
      </p:sp>
      <p:pic>
        <p:nvPicPr>
          <p:cNvPr id="55298" name="Picture 2" descr="http://www.rad.washington.edu/academics/academic-sections/msk/muscle-atlas/lower-body/gluteus-medi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85926"/>
            <a:ext cx="2029668" cy="33264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3500430" y="5357826"/>
            <a:ext cx="2071702" cy="105408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Tensor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3200" dirty="0" err="1"/>
              <a:t>fasciae</a:t>
            </a:r>
            <a:r>
              <a:rPr lang="cs-CZ" sz="3200" dirty="0"/>
              <a:t> </a:t>
            </a:r>
            <a:r>
              <a:rPr lang="cs-CZ" sz="3200" dirty="0" err="1"/>
              <a:t>latae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429388" y="5429264"/>
            <a:ext cx="1900222" cy="1054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Gluteus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minimus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5300" name="Picture 4" descr="http://www.rad.washington.edu/academics/academic-sections/msk/muscle-atlas/lower-body/gluteus-minimu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643050"/>
            <a:ext cx="2019600" cy="3366000"/>
          </a:xfrm>
          <a:prstGeom prst="rect">
            <a:avLst/>
          </a:prstGeom>
          <a:noFill/>
        </p:spPr>
      </p:pic>
      <p:pic>
        <p:nvPicPr>
          <p:cNvPr id="55302" name="Picture 6" descr="http://www.rad.washington.edu/academics/academic-sections/msk/muscle-atlas/lower-body/tensor-fascia-lata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428736"/>
            <a:ext cx="2158294" cy="39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medius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ilium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to </a:t>
            </a:r>
            <a:r>
              <a:rPr lang="cs-CZ" dirty="0" err="1"/>
              <a:t>iliac</a:t>
            </a:r>
            <a:r>
              <a:rPr lang="cs-CZ" dirty="0"/>
              <a:t> </a:t>
            </a:r>
            <a:r>
              <a:rPr lang="cs-CZ" dirty="0" err="1"/>
              <a:t>crest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superior </a:t>
            </a:r>
            <a:r>
              <a:rPr lang="cs-CZ" dirty="0" err="1"/>
              <a:t>surfaces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greater</a:t>
            </a:r>
            <a:r>
              <a:rPr lang="cs-CZ" dirty="0"/>
              <a:t> trochanter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/>
              <a:t>Major </a:t>
            </a:r>
            <a:r>
              <a:rPr lang="cs-CZ" dirty="0" err="1"/>
              <a:t>abductor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fibers</a:t>
            </a:r>
            <a:r>
              <a:rPr lang="cs-CZ" dirty="0"/>
              <a:t> help to </a:t>
            </a:r>
            <a:r>
              <a:rPr lang="cs-CZ" dirty="0" err="1"/>
              <a:t>rotate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medially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fibers</a:t>
            </a:r>
            <a:r>
              <a:rPr lang="cs-CZ" dirty="0"/>
              <a:t> help to </a:t>
            </a:r>
            <a:r>
              <a:rPr lang="cs-CZ" dirty="0" err="1"/>
              <a:t>rotate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laterally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/>
              <a:t>Superior </a:t>
            </a:r>
            <a:r>
              <a:rPr lang="cs-CZ" dirty="0" err="1"/>
              <a:t>gluteal</a:t>
            </a:r>
            <a:r>
              <a:rPr lang="cs-CZ" dirty="0"/>
              <a:t> nerve (L4, L5, S1) (L4, L5, S1)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Tensor </a:t>
            </a:r>
            <a:r>
              <a:rPr lang="cs-CZ" dirty="0" err="1"/>
              <a:t>fasciae</a:t>
            </a:r>
            <a:r>
              <a:rPr lang="cs-CZ" dirty="0"/>
              <a:t> </a:t>
            </a:r>
            <a:r>
              <a:rPr lang="cs-CZ" dirty="0" err="1"/>
              <a:t>latae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Anterior</a:t>
            </a:r>
            <a:r>
              <a:rPr lang="cs-CZ" dirty="0"/>
              <a:t> superior </a:t>
            </a:r>
            <a:r>
              <a:rPr lang="cs-CZ" dirty="0" err="1"/>
              <a:t>iliac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, </a:t>
            </a:r>
            <a:r>
              <a:rPr lang="cs-CZ" dirty="0" err="1"/>
              <a:t>outer</a:t>
            </a:r>
            <a:r>
              <a:rPr lang="cs-CZ" dirty="0"/>
              <a:t> lip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iliac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fascia</a:t>
            </a:r>
            <a:r>
              <a:rPr lang="cs-CZ" dirty="0"/>
              <a:t> lata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Iliotibial</a:t>
            </a:r>
            <a:r>
              <a:rPr lang="cs-CZ" dirty="0"/>
              <a:t> band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Helps</a:t>
            </a:r>
            <a:r>
              <a:rPr lang="cs-CZ" dirty="0"/>
              <a:t> </a:t>
            </a:r>
            <a:r>
              <a:rPr lang="cs-CZ" dirty="0" err="1"/>
              <a:t>stabilize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steady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joints</a:t>
            </a:r>
            <a:r>
              <a:rPr lang="cs-CZ" dirty="0"/>
              <a:t> by </a:t>
            </a:r>
            <a:r>
              <a:rPr lang="cs-CZ" dirty="0" err="1"/>
              <a:t>putting</a:t>
            </a:r>
            <a:r>
              <a:rPr lang="cs-CZ" dirty="0"/>
              <a:t> </a:t>
            </a:r>
            <a:r>
              <a:rPr lang="cs-CZ" dirty="0" err="1"/>
              <a:t>tension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iliotibial</a:t>
            </a:r>
            <a:r>
              <a:rPr lang="cs-CZ" dirty="0"/>
              <a:t> band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fascia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/>
              <a:t>Superior </a:t>
            </a:r>
            <a:r>
              <a:rPr lang="cs-CZ" dirty="0" err="1"/>
              <a:t>gluteal</a:t>
            </a:r>
            <a:r>
              <a:rPr lang="cs-CZ" dirty="0"/>
              <a:t> nerve (L4, L5, S1) (L4, L5, S1)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minimus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Dorsal </a:t>
            </a:r>
            <a:r>
              <a:rPr lang="en-US" dirty="0" err="1"/>
              <a:t>ilium</a:t>
            </a:r>
            <a:r>
              <a:rPr lang="en-US" dirty="0"/>
              <a:t> between inferior and anterior </a:t>
            </a:r>
            <a:r>
              <a:rPr lang="en-US" dirty="0" err="1"/>
              <a:t>gluteal</a:t>
            </a:r>
            <a:r>
              <a:rPr lang="en-US" dirty="0"/>
              <a:t> lines; also from edge of greater sciatic notch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Anterior surface of greater </a:t>
            </a:r>
            <a:r>
              <a:rPr lang="en-US" dirty="0" err="1"/>
              <a:t>trochanter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Abducts and medially rotates the hip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Superior </a:t>
            </a:r>
            <a:r>
              <a:rPr lang="en-US" dirty="0" err="1"/>
              <a:t>gluteal</a:t>
            </a:r>
            <a:r>
              <a:rPr lang="en-US" dirty="0"/>
              <a:t> nerve (L4, L5, S1) (L4, L5, S1)</a:t>
            </a:r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– grade 5,4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4786322"/>
            <a:ext cx="8229600" cy="148271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</p:txBody>
      </p:sp>
      <p:pic>
        <p:nvPicPr>
          <p:cNvPr id="49154" name="Picture 2" descr="C:\Users\Verca\Desktop\fotky MMT noha\WP_20151008_083.jpg"/>
          <p:cNvPicPr>
            <a:picLocks noChangeAspect="1" noChangeArrowheads="1"/>
          </p:cNvPicPr>
          <p:nvPr/>
        </p:nvPicPr>
        <p:blipFill>
          <a:blip r:embed="rId2" cstate="print"/>
          <a:srcRect l="18750" t="4103" r="14844" b="6885"/>
          <a:stretch>
            <a:fillRect/>
          </a:stretch>
        </p:blipFill>
        <p:spPr bwMode="auto">
          <a:xfrm>
            <a:off x="2071670" y="1214422"/>
            <a:ext cx="4637813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joint </a:t>
            </a:r>
            <a:r>
              <a:rPr lang="cs-CZ" dirty="0" err="1"/>
              <a:t>muscles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6" name="Picture 4" descr="http://www.ephysiologix.com/wp-content/uploads/2015/04/muscles-of-hi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8338"/>
          <a:stretch>
            <a:fillRect/>
          </a:stretch>
        </p:blipFill>
        <p:spPr bwMode="auto">
          <a:xfrm>
            <a:off x="285720" y="1643050"/>
            <a:ext cx="8529211" cy="390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– grade 3 </a:t>
            </a:r>
          </a:p>
        </p:txBody>
      </p:sp>
      <p:pic>
        <p:nvPicPr>
          <p:cNvPr id="50178" name="Picture 2" descr="C:\Users\Verca\Desktop\fotky MMT noha\WP_20151008_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308" t="5682" r="15421" b="4349"/>
          <a:stretch>
            <a:fillRect/>
          </a:stretch>
        </p:blipFill>
        <p:spPr bwMode="auto">
          <a:xfrm>
            <a:off x="1928794" y="1357298"/>
            <a:ext cx="4527600" cy="335160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28596" y="4786322"/>
            <a:ext cx="8229600" cy="1482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– grade 2 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00034" y="5214951"/>
            <a:ext cx="8429684" cy="128588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)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6" name="Picture 2" descr="C:\Users\Verca\Desktop\fotky MMT noha\WP_20151008_087.jpg"/>
          <p:cNvPicPr>
            <a:picLocks noChangeAspect="1" noChangeArrowheads="1"/>
          </p:cNvPicPr>
          <p:nvPr/>
        </p:nvPicPr>
        <p:blipFill>
          <a:blip r:embed="rId2" cstate="print"/>
          <a:srcRect l="13281" t="9667" r="17187" b="8276"/>
          <a:stretch>
            <a:fillRect/>
          </a:stretch>
        </p:blipFill>
        <p:spPr bwMode="auto">
          <a:xfrm>
            <a:off x="1928794" y="1285860"/>
            <a:ext cx="5273024" cy="34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– grade  1,0 </a:t>
            </a:r>
          </a:p>
        </p:txBody>
      </p:sp>
      <p:pic>
        <p:nvPicPr>
          <p:cNvPr id="5" name="Picture 2" descr="C:\Users\Verca\Desktop\fotky MMT noha\WP_20151008_085.jpg"/>
          <p:cNvPicPr>
            <a:picLocks noChangeAspect="1" noChangeArrowheads="1"/>
          </p:cNvPicPr>
          <p:nvPr/>
        </p:nvPicPr>
        <p:blipFill>
          <a:blip r:embed="rId2" cstate="print"/>
          <a:srcRect l="14843" t="2713" r="12500" b="5494"/>
          <a:stretch>
            <a:fillRect/>
          </a:stretch>
        </p:blipFill>
        <p:spPr bwMode="auto">
          <a:xfrm>
            <a:off x="1857356" y="1428736"/>
            <a:ext cx="5123455" cy="3636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500034" y="5214951"/>
            <a:ext cx="8429684" cy="114300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 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abduct</a:t>
            </a:r>
            <a:r>
              <a:rPr lang="cs-CZ" dirty="0"/>
              <a:t> a </a:t>
            </a:r>
            <a:r>
              <a:rPr lang="cs-CZ" dirty="0" err="1"/>
              <a:t>hip</a:t>
            </a:r>
            <a:r>
              <a:rPr lang="cs-CZ" dirty="0"/>
              <a:t> (</a:t>
            </a:r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trochanter major)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abduction</a:t>
            </a:r>
            <a:r>
              <a:rPr lang="cs-CZ" dirty="0"/>
              <a:t> – notes: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r>
              <a:rPr lang="cs-CZ" dirty="0"/>
              <a:t> (no </a:t>
            </a:r>
            <a:r>
              <a:rPr lang="cs-CZ" dirty="0" err="1"/>
              <a:t>elevation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allowed</a:t>
            </a:r>
            <a:r>
              <a:rPr lang="cs-CZ" dirty="0"/>
              <a:t>)</a:t>
            </a:r>
          </a:p>
          <a:p>
            <a:r>
              <a:rPr lang="cs-CZ" dirty="0"/>
              <a:t>No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 (</a:t>
            </a:r>
            <a:r>
              <a:rPr lang="cs-CZ" dirty="0" err="1"/>
              <a:t>substitution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iliopsoas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tensor </a:t>
            </a:r>
            <a:r>
              <a:rPr lang="cs-CZ" dirty="0" err="1"/>
              <a:t>fasciae</a:t>
            </a:r>
            <a:r>
              <a:rPr lang="cs-CZ" dirty="0"/>
              <a:t> </a:t>
            </a:r>
            <a:r>
              <a:rPr lang="cs-CZ" dirty="0" err="1"/>
              <a:t>latae</a:t>
            </a:r>
            <a:r>
              <a:rPr lang="cs-CZ" dirty="0"/>
              <a:t>)</a:t>
            </a:r>
          </a:p>
          <a:p>
            <a:r>
              <a:rPr lang="cs-CZ" dirty="0"/>
              <a:t>Proper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proper </a:t>
            </a:r>
            <a:r>
              <a:rPr lang="cs-CZ" dirty="0" err="1"/>
              <a:t>direction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kept</a:t>
            </a:r>
            <a:endParaRPr lang="cs-CZ" dirty="0"/>
          </a:p>
          <a:p>
            <a:r>
              <a:rPr lang="cs-CZ" dirty="0"/>
              <a:t>No </a:t>
            </a:r>
            <a:r>
              <a:rPr lang="cs-CZ" dirty="0" err="1"/>
              <a:t>anteversion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hyperlordosis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lumbar</a:t>
            </a:r>
            <a:r>
              <a:rPr lang="cs-CZ" dirty="0"/>
              <a:t> </a:t>
            </a:r>
            <a:r>
              <a:rPr lang="cs-CZ" dirty="0" err="1"/>
              <a:t>spine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http://www.med.uio.no/imb/english/research/projects/functional-anatomy/dype-setemuskler-elsevier-5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1845" r="3088"/>
          <a:stretch>
            <a:fillRect/>
          </a:stretch>
        </p:blipFill>
        <p:spPr bwMode="auto">
          <a:xfrm>
            <a:off x="357158" y="1214422"/>
            <a:ext cx="5643602" cy="5108400"/>
          </a:xfrm>
          <a:prstGeom prst="rect">
            <a:avLst/>
          </a:prstGeom>
          <a:noFill/>
        </p:spPr>
      </p:pic>
      <p:pic>
        <p:nvPicPr>
          <p:cNvPr id="5" name="Picture 2" descr="http://www.rad.washington.edu/academics/academic-sections/msk/muscle-atlas/lower-body/quadratus-femori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571612"/>
            <a:ext cx="2494409" cy="46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femoris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2910" y="1785926"/>
            <a:ext cx="82296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margin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obturator</a:t>
            </a:r>
            <a:r>
              <a:rPr lang="cs-CZ" dirty="0"/>
              <a:t> ring </a:t>
            </a:r>
            <a:r>
              <a:rPr lang="cs-CZ" dirty="0" err="1"/>
              <a:t>above</a:t>
            </a:r>
            <a:r>
              <a:rPr lang="cs-CZ" dirty="0"/>
              <a:t> </a:t>
            </a:r>
            <a:r>
              <a:rPr lang="cs-CZ" dirty="0" err="1"/>
              <a:t>ischial</a:t>
            </a:r>
            <a:r>
              <a:rPr lang="cs-CZ" dirty="0"/>
              <a:t> </a:t>
            </a:r>
            <a:r>
              <a:rPr lang="cs-CZ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Quadrate</a:t>
            </a:r>
            <a:r>
              <a:rPr lang="cs-CZ" dirty="0"/>
              <a:t> </a:t>
            </a:r>
            <a:r>
              <a:rPr lang="cs-CZ" dirty="0" err="1"/>
              <a:t>tubercle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adjacent</a:t>
            </a:r>
            <a:r>
              <a:rPr lang="cs-CZ" dirty="0"/>
              <a:t> bone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intertrochanteric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proximal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femur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Rotates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laterally</a:t>
            </a:r>
            <a:r>
              <a:rPr lang="cs-CZ" dirty="0"/>
              <a:t>;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helps</a:t>
            </a:r>
            <a:r>
              <a:rPr lang="cs-CZ" dirty="0"/>
              <a:t> </a:t>
            </a:r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nerve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quadratus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</a:t>
            </a:r>
            <a:r>
              <a:rPr lang="cs-CZ" dirty="0" err="1"/>
              <a:t>gemellus</a:t>
            </a:r>
            <a:r>
              <a:rPr lang="cs-CZ" dirty="0"/>
              <a:t> (L5, S1) (L5, S1)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Piriformis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Anterior surface of lateral process of sacrum and </a:t>
            </a:r>
            <a:r>
              <a:rPr lang="en-US" dirty="0" err="1"/>
              <a:t>gluteal</a:t>
            </a:r>
            <a:r>
              <a:rPr lang="en-US" dirty="0"/>
              <a:t> surface of </a:t>
            </a:r>
            <a:r>
              <a:rPr lang="en-US" dirty="0" err="1"/>
              <a:t>ilium</a:t>
            </a:r>
            <a:r>
              <a:rPr lang="en-US" dirty="0"/>
              <a:t> at the margin of the greater sciatic notch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Superior border of greater </a:t>
            </a:r>
            <a:r>
              <a:rPr lang="en-US" dirty="0" err="1"/>
              <a:t>trochanter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Lateral rotator of the hip joint</a:t>
            </a:r>
            <a:endParaRPr lang="cs-CZ" dirty="0"/>
          </a:p>
          <a:p>
            <a:r>
              <a:rPr lang="en-US" dirty="0"/>
              <a:t>helps abduct the hip if it is flexed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Piriformis</a:t>
            </a:r>
            <a:r>
              <a:rPr lang="en-US" dirty="0"/>
              <a:t> nerve (L5, S1, S2) (L5, S1, S2)</a:t>
            </a: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Gemellus</a:t>
            </a:r>
            <a:r>
              <a:rPr lang="cs-CZ" dirty="0"/>
              <a:t> superior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 err="1"/>
              <a:t>Ischial</a:t>
            </a:r>
            <a:r>
              <a:rPr lang="en-US" dirty="0"/>
              <a:t> spine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surface of greater </a:t>
            </a:r>
            <a:r>
              <a:rPr lang="en-US" dirty="0" err="1"/>
              <a:t>trochanter</a:t>
            </a:r>
            <a:r>
              <a:rPr lang="en-US" dirty="0"/>
              <a:t> of femur, in common with </a:t>
            </a:r>
            <a:r>
              <a:rPr lang="en-US" dirty="0" err="1"/>
              <a:t>obturator</a:t>
            </a:r>
            <a:r>
              <a:rPr lang="en-US" dirty="0"/>
              <a:t> </a:t>
            </a:r>
            <a:r>
              <a:rPr lang="en-US" dirty="0" err="1"/>
              <a:t>internus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Rotates the thigh laterally</a:t>
            </a:r>
            <a:endParaRPr lang="cs-CZ" dirty="0"/>
          </a:p>
          <a:p>
            <a:r>
              <a:rPr lang="en-US" dirty="0"/>
              <a:t>helps abduct the flexed 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Nerve to the </a:t>
            </a:r>
            <a:r>
              <a:rPr lang="en-US" dirty="0" err="1"/>
              <a:t>obturator</a:t>
            </a:r>
            <a:r>
              <a:rPr lang="en-US" dirty="0"/>
              <a:t> </a:t>
            </a:r>
            <a:r>
              <a:rPr lang="en-US" dirty="0" err="1"/>
              <a:t>internus</a:t>
            </a:r>
            <a:r>
              <a:rPr lang="en-US" dirty="0"/>
              <a:t> and superior </a:t>
            </a:r>
            <a:r>
              <a:rPr lang="en-US" dirty="0" err="1"/>
              <a:t>gemellus</a:t>
            </a:r>
            <a:r>
              <a:rPr lang="en-US" dirty="0"/>
              <a:t> -- a branch of the sacral plexus (L5, S1) (L5, S1)</a:t>
            </a: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Gemellus</a:t>
            </a:r>
            <a:r>
              <a:rPr lang="cs-CZ" dirty="0"/>
              <a:t> </a:t>
            </a:r>
            <a:r>
              <a:rPr lang="cs-CZ" dirty="0" err="1"/>
              <a:t>inferior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Posterior portions of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r>
              <a:rPr lang="en-US" dirty="0"/>
              <a:t> and lateral </a:t>
            </a:r>
            <a:r>
              <a:rPr lang="en-US" dirty="0" err="1"/>
              <a:t>obturator</a:t>
            </a:r>
            <a:r>
              <a:rPr lang="en-US" dirty="0"/>
              <a:t> ring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surface of greater </a:t>
            </a:r>
            <a:r>
              <a:rPr lang="en-US" dirty="0" err="1"/>
              <a:t>trochanter</a:t>
            </a:r>
            <a:r>
              <a:rPr lang="en-US" dirty="0"/>
              <a:t> of femur, in common with </a:t>
            </a:r>
            <a:r>
              <a:rPr lang="en-US" dirty="0" err="1"/>
              <a:t>obturator</a:t>
            </a:r>
            <a:r>
              <a:rPr lang="en-US" dirty="0"/>
              <a:t> </a:t>
            </a:r>
            <a:r>
              <a:rPr lang="en-US" dirty="0" err="1"/>
              <a:t>internus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Rotates the thigh laterally</a:t>
            </a:r>
            <a:endParaRPr lang="cs-CZ" dirty="0"/>
          </a:p>
          <a:p>
            <a:r>
              <a:rPr lang="en-US" dirty="0"/>
              <a:t>helps abduct the flexed 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Nerve to the </a:t>
            </a:r>
            <a:r>
              <a:rPr lang="en-US" dirty="0" err="1"/>
              <a:t>obturator</a:t>
            </a:r>
            <a:r>
              <a:rPr lang="en-US" dirty="0"/>
              <a:t> </a:t>
            </a:r>
            <a:r>
              <a:rPr lang="en-US" dirty="0" err="1"/>
              <a:t>internus</a:t>
            </a:r>
            <a:r>
              <a:rPr lang="en-US" dirty="0"/>
              <a:t> and inferior </a:t>
            </a:r>
            <a:r>
              <a:rPr lang="en-US" dirty="0" err="1"/>
              <a:t>gemellus</a:t>
            </a:r>
            <a:r>
              <a:rPr lang="en-US" dirty="0"/>
              <a:t> -- a branch of the sacral plexus (L5, S1) (L5, S1)</a:t>
            </a:r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Obturatorius</a:t>
            </a:r>
            <a:r>
              <a:rPr lang="cs-CZ" dirty="0"/>
              <a:t> </a:t>
            </a:r>
            <a:r>
              <a:rPr lang="cs-CZ" dirty="0" err="1"/>
              <a:t>externus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857364"/>
            <a:ext cx="8229600" cy="471490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obturator</a:t>
            </a:r>
            <a:r>
              <a:rPr lang="cs-CZ" dirty="0"/>
              <a:t> </a:t>
            </a:r>
            <a:r>
              <a:rPr lang="cs-CZ" dirty="0" err="1"/>
              <a:t>membrane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bony </a:t>
            </a:r>
            <a:r>
              <a:rPr lang="cs-CZ" dirty="0" err="1"/>
              <a:t>margins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obturator</a:t>
            </a:r>
            <a:r>
              <a:rPr lang="cs-CZ" dirty="0"/>
              <a:t> </a:t>
            </a:r>
            <a:r>
              <a:rPr lang="cs-CZ" dirty="0" err="1"/>
              <a:t>foramen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Posteromedial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greater</a:t>
            </a:r>
            <a:r>
              <a:rPr lang="cs-CZ" dirty="0"/>
              <a:t> trochanter </a:t>
            </a:r>
            <a:r>
              <a:rPr lang="cs-CZ" dirty="0" err="1"/>
              <a:t>of</a:t>
            </a:r>
            <a:r>
              <a:rPr lang="cs-CZ" dirty="0"/>
              <a:t> femur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Rotates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</a:t>
            </a:r>
            <a:r>
              <a:rPr lang="cs-CZ" dirty="0" err="1"/>
              <a:t>laterally</a:t>
            </a:r>
            <a:r>
              <a:rPr lang="cs-CZ" dirty="0"/>
              <a:t>;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helps</a:t>
            </a:r>
            <a:r>
              <a:rPr lang="cs-CZ" dirty="0"/>
              <a:t> </a:t>
            </a:r>
            <a:r>
              <a:rPr lang="cs-CZ" dirty="0" err="1"/>
              <a:t>adduct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division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obturator</a:t>
            </a:r>
            <a:r>
              <a:rPr lang="cs-CZ" dirty="0"/>
              <a:t> nerve </a:t>
            </a:r>
            <a:r>
              <a:rPr lang="cs-CZ" dirty="0" err="1"/>
              <a:t>innervates</a:t>
            </a:r>
            <a:r>
              <a:rPr lang="cs-CZ" dirty="0"/>
              <a:t> most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adductor</a:t>
            </a:r>
            <a:r>
              <a:rPr lang="cs-CZ" dirty="0"/>
              <a:t> </a:t>
            </a:r>
            <a:r>
              <a:rPr lang="cs-CZ" dirty="0" err="1"/>
              <a:t>magnus</a:t>
            </a:r>
            <a:r>
              <a:rPr lang="cs-CZ" dirty="0"/>
              <a:t>; </a:t>
            </a:r>
            <a:r>
              <a:rPr lang="cs-CZ" dirty="0" err="1"/>
              <a:t>vertical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hamstring</a:t>
            </a:r>
            <a:r>
              <a:rPr lang="cs-CZ" dirty="0"/>
              <a:t>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innervated</a:t>
            </a:r>
            <a:r>
              <a:rPr lang="cs-CZ" dirty="0"/>
              <a:t> by </a:t>
            </a:r>
            <a:r>
              <a:rPr lang="cs-CZ" dirty="0" err="1"/>
              <a:t>tibial</a:t>
            </a:r>
            <a:r>
              <a:rPr lang="cs-CZ" dirty="0"/>
              <a:t> nerve (L3, L4)</a:t>
            </a:r>
          </a:p>
        </p:txBody>
      </p:sp>
      <p:pic>
        <p:nvPicPr>
          <p:cNvPr id="63490" name="Picture 2" descr="http://www.rad.washington.edu/academics/academic-sections/msk/muscle-atlas/lower-body/obturator-extern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142852"/>
            <a:ext cx="1371600" cy="1971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86182" y="5857892"/>
            <a:ext cx="2185974" cy="768337"/>
          </a:xfrm>
        </p:spPr>
        <p:txBody>
          <a:bodyPr/>
          <a:lstStyle/>
          <a:p>
            <a:pPr>
              <a:buNone/>
            </a:pPr>
            <a:r>
              <a:rPr lang="cs-CZ" dirty="0" err="1"/>
              <a:t>Iliopsoas</a:t>
            </a:r>
            <a:endParaRPr lang="cs-CZ" dirty="0"/>
          </a:p>
        </p:txBody>
      </p:sp>
      <p:pic>
        <p:nvPicPr>
          <p:cNvPr id="3074" name="Picture 2" descr="http://www.rad.washington.edu/academics/academic-sections/msk/muscle-atlas/lower-body/psoa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1571612"/>
            <a:ext cx="1371600" cy="3914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Obturatorius</a:t>
            </a:r>
            <a:r>
              <a:rPr lang="cs-CZ" dirty="0"/>
              <a:t> </a:t>
            </a:r>
            <a:r>
              <a:rPr lang="cs-CZ" dirty="0" err="1"/>
              <a:t>internus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Internal surface of </a:t>
            </a:r>
            <a:r>
              <a:rPr lang="en-US" dirty="0" err="1"/>
              <a:t>obturator</a:t>
            </a:r>
            <a:r>
              <a:rPr lang="en-US" dirty="0"/>
              <a:t> membrane</a:t>
            </a:r>
            <a:endParaRPr lang="cs-CZ" dirty="0"/>
          </a:p>
          <a:p>
            <a:r>
              <a:rPr lang="en-US" dirty="0"/>
              <a:t>posterior bony margins of </a:t>
            </a:r>
            <a:r>
              <a:rPr lang="en-US" dirty="0" err="1"/>
              <a:t>obturator</a:t>
            </a:r>
            <a:r>
              <a:rPr lang="en-US" dirty="0"/>
              <a:t> foramen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Medial surface of greater </a:t>
            </a:r>
            <a:r>
              <a:rPr lang="en-US" dirty="0" err="1"/>
              <a:t>trochanter</a:t>
            </a:r>
            <a:r>
              <a:rPr lang="en-US" dirty="0"/>
              <a:t> of femur, in common with superior and inferior </a:t>
            </a:r>
            <a:r>
              <a:rPr lang="en-US" dirty="0" err="1"/>
              <a:t>gemelli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Rotates the thigh laterally</a:t>
            </a:r>
            <a:endParaRPr lang="cs-CZ" dirty="0"/>
          </a:p>
          <a:p>
            <a:r>
              <a:rPr lang="en-US" dirty="0"/>
              <a:t>helps abduct the thigh when it is flexed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Nerve to the </a:t>
            </a:r>
            <a:r>
              <a:rPr lang="en-US" dirty="0" err="1"/>
              <a:t>obturator</a:t>
            </a:r>
            <a:r>
              <a:rPr lang="en-US" dirty="0"/>
              <a:t> </a:t>
            </a:r>
            <a:r>
              <a:rPr lang="en-US" dirty="0" err="1"/>
              <a:t>internus</a:t>
            </a:r>
            <a:r>
              <a:rPr lang="en-US" dirty="0"/>
              <a:t> and superior </a:t>
            </a:r>
            <a:r>
              <a:rPr lang="en-US" dirty="0" err="1"/>
              <a:t>gemellus</a:t>
            </a:r>
            <a:r>
              <a:rPr lang="en-US" dirty="0"/>
              <a:t> -- a branch of the sacral plexus (L5, S1) (L5, S1)</a:t>
            </a:r>
            <a:endParaRPr lang="cs-CZ" dirty="0"/>
          </a:p>
        </p:txBody>
      </p:sp>
      <p:pic>
        <p:nvPicPr>
          <p:cNvPr id="64514" name="Picture 2" descr="http://www.rad.washington.edu/academics/academic-sections/msk/muscle-atlas/lower-body/obturator-intern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0" y="0"/>
            <a:ext cx="1714500" cy="3162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Gluteus</a:t>
            </a:r>
            <a:r>
              <a:rPr lang="cs-CZ" dirty="0"/>
              <a:t> </a:t>
            </a:r>
            <a:r>
              <a:rPr lang="cs-CZ" dirty="0" err="1"/>
              <a:t>maximus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1428736"/>
            <a:ext cx="8229600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Posterior aspect of dorsal </a:t>
            </a:r>
            <a:r>
              <a:rPr lang="en-US" dirty="0" err="1"/>
              <a:t>ilium</a:t>
            </a:r>
            <a:r>
              <a:rPr lang="en-US" dirty="0"/>
              <a:t> posterior to posterior </a:t>
            </a:r>
            <a:r>
              <a:rPr lang="en-US" dirty="0" err="1"/>
              <a:t>gluteal</a:t>
            </a:r>
            <a:r>
              <a:rPr lang="en-US" dirty="0"/>
              <a:t> line, posterior superior iliac crest, posterior inferior aspect of sacrum and coccyx, and </a:t>
            </a:r>
            <a:r>
              <a:rPr lang="en-US" dirty="0" err="1"/>
              <a:t>sacrotuberous</a:t>
            </a:r>
            <a:r>
              <a:rPr lang="en-US" dirty="0"/>
              <a:t> ligament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Primarily in fascia </a:t>
            </a:r>
            <a:r>
              <a:rPr lang="en-US" dirty="0" err="1"/>
              <a:t>lata</a:t>
            </a:r>
            <a:r>
              <a:rPr lang="en-US" dirty="0"/>
              <a:t> at the </a:t>
            </a:r>
            <a:r>
              <a:rPr lang="en-US" dirty="0" err="1"/>
              <a:t>iliotibial</a:t>
            </a:r>
            <a:r>
              <a:rPr lang="en-US" dirty="0"/>
              <a:t> band</a:t>
            </a:r>
            <a:endParaRPr lang="cs-CZ" dirty="0"/>
          </a:p>
          <a:p>
            <a:r>
              <a:rPr lang="en-US" dirty="0"/>
              <a:t>also into the </a:t>
            </a:r>
            <a:r>
              <a:rPr lang="en-US" dirty="0" err="1"/>
              <a:t>gluteal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r>
              <a:rPr lang="en-US" dirty="0"/>
              <a:t> on posterior femoral surface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Major extensor of hip joint, assists in laterally rotating the thigh</a:t>
            </a:r>
            <a:endParaRPr lang="cs-CZ" dirty="0"/>
          </a:p>
          <a:p>
            <a:r>
              <a:rPr lang="en-US" dirty="0"/>
              <a:t>upper and middle third section of the muscle are abductors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Inferior </a:t>
            </a:r>
            <a:r>
              <a:rPr lang="en-US" dirty="0" err="1"/>
              <a:t>gluteal</a:t>
            </a:r>
            <a:r>
              <a:rPr lang="en-US" dirty="0"/>
              <a:t> nerve (L5, S1, S2) (L5, S1, S2)</a:t>
            </a:r>
            <a:endParaRPr 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857760"/>
            <a:ext cx="8229600" cy="148271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shank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joint, </a:t>
            </a:r>
            <a:r>
              <a:rPr lang="cs-CZ" dirty="0" err="1"/>
              <a:t>foot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 (40-50°)</a:t>
            </a:r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inner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shank</a:t>
            </a:r>
            <a:endParaRPr lang="cs-CZ" dirty="0"/>
          </a:p>
        </p:txBody>
      </p:sp>
      <p:pic>
        <p:nvPicPr>
          <p:cNvPr id="65537" name="Picture 1" descr="C:\Users\Verca\Desktop\fotky MMT noha\WP_20151008_088.jpg"/>
          <p:cNvPicPr>
            <a:picLocks noChangeAspect="1" noChangeArrowheads="1"/>
          </p:cNvPicPr>
          <p:nvPr/>
        </p:nvPicPr>
        <p:blipFill>
          <a:blip r:embed="rId2" cstate="print"/>
          <a:srcRect l="23437" t="6885" r="22656" b="5494"/>
          <a:stretch>
            <a:fillRect/>
          </a:stretch>
        </p:blipFill>
        <p:spPr bwMode="auto">
          <a:xfrm>
            <a:off x="2928926" y="1142984"/>
            <a:ext cx="3745714" cy="34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00034" y="4857760"/>
            <a:ext cx="8286808" cy="1482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shank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hanging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dorsal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thigh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external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(40-50°)</a:t>
            </a:r>
          </a:p>
        </p:txBody>
      </p:sp>
      <p:pic>
        <p:nvPicPr>
          <p:cNvPr id="66562" name="Picture 2" descr="C:\Users\Verca\Desktop\fotky MMT noha\WP_20151008_089.jpg"/>
          <p:cNvPicPr>
            <a:picLocks noChangeAspect="1" noChangeArrowheads="1"/>
          </p:cNvPicPr>
          <p:nvPr/>
        </p:nvPicPr>
        <p:blipFill>
          <a:blip r:embed="rId2" cstate="print"/>
          <a:srcRect l="23437" t="2713" r="26563" b="2713"/>
          <a:stretch>
            <a:fillRect/>
          </a:stretch>
        </p:blipFill>
        <p:spPr bwMode="auto">
          <a:xfrm>
            <a:off x="2786050" y="1214422"/>
            <a:ext cx="3215435" cy="341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2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00034" y="4857760"/>
            <a:ext cx="8286808" cy="1482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abducted</a:t>
            </a:r>
            <a:r>
              <a:rPr lang="cs-CZ" sz="3200" dirty="0"/>
              <a:t>,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one</a:t>
            </a:r>
            <a:r>
              <a:rPr lang="cs-CZ" sz="3200" dirty="0"/>
              <a:t> </a:t>
            </a:r>
            <a:r>
              <a:rPr lang="cs-CZ" sz="3200" dirty="0" err="1"/>
              <a:t>inner</a:t>
            </a:r>
            <a:r>
              <a:rPr lang="cs-CZ" sz="3200" dirty="0"/>
              <a:t> </a:t>
            </a:r>
            <a:r>
              <a:rPr lang="cs-CZ" sz="3200" dirty="0" err="1"/>
              <a:t>rotated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external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(40-50°)</a:t>
            </a:r>
          </a:p>
        </p:txBody>
      </p:sp>
      <p:pic>
        <p:nvPicPr>
          <p:cNvPr id="67586" name="Picture 2" descr="C:\Users\Verca\Desktop\fotky MMT noha\WP_20151008_090.jpg"/>
          <p:cNvPicPr>
            <a:picLocks noChangeAspect="1" noChangeArrowheads="1"/>
          </p:cNvPicPr>
          <p:nvPr/>
        </p:nvPicPr>
        <p:blipFill>
          <a:blip r:embed="rId2" cstate="print"/>
          <a:srcRect l="15625" t="8276" r="21875" b="11057"/>
          <a:stretch>
            <a:fillRect/>
          </a:stretch>
        </p:blipFill>
        <p:spPr bwMode="auto">
          <a:xfrm>
            <a:off x="2143108" y="1214422"/>
            <a:ext cx="4722207" cy="342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1,0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71472" y="5072074"/>
            <a:ext cx="8286808" cy="1482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endParaRPr lang="cs-CZ" sz="32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palpates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external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area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trochanter major)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observes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leg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outward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8610" name="Picture 2" descr="C:\Users\Verca\Desktop\fotky MMT noha\WP_20151008_091.jpg"/>
          <p:cNvPicPr>
            <a:picLocks noChangeAspect="1" noChangeArrowheads="1"/>
          </p:cNvPicPr>
          <p:nvPr/>
        </p:nvPicPr>
        <p:blipFill>
          <a:blip r:embed="rId2" cstate="print"/>
          <a:srcRect l="12500" t="2713" r="15625" b="6885"/>
          <a:stretch>
            <a:fillRect/>
          </a:stretch>
        </p:blipFill>
        <p:spPr bwMode="auto">
          <a:xfrm>
            <a:off x="2000232" y="1285860"/>
            <a:ext cx="5044431" cy="356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</a:t>
            </a:r>
          </a:p>
          <a:p>
            <a:r>
              <a:rPr lang="cs-CZ" dirty="0"/>
              <a:t>No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foot</a:t>
            </a: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000100" y="5786454"/>
            <a:ext cx="357190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Tensor </a:t>
            </a:r>
            <a:r>
              <a:rPr lang="cs-CZ" sz="2800" dirty="0" err="1"/>
              <a:t>fasciae</a:t>
            </a:r>
            <a:r>
              <a:rPr lang="cs-CZ" sz="2800" dirty="0"/>
              <a:t> </a:t>
            </a:r>
            <a:r>
              <a:rPr lang="cs-CZ" sz="2800" dirty="0" err="1"/>
              <a:t>latae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86446" y="5803911"/>
            <a:ext cx="2786082" cy="1054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Gluteus</a:t>
            </a:r>
            <a:r>
              <a:rPr lang="cs-CZ" sz="2800" dirty="0"/>
              <a:t>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minimus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5300" name="Picture 4" descr="http://www.rad.washington.edu/academics/academic-sections/msk/muscle-atlas/lower-body/gluteus-minimu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1928802"/>
            <a:ext cx="2019600" cy="3366000"/>
          </a:xfrm>
          <a:prstGeom prst="rect">
            <a:avLst/>
          </a:prstGeom>
          <a:noFill/>
        </p:spPr>
      </p:pic>
      <p:pic>
        <p:nvPicPr>
          <p:cNvPr id="55302" name="Picture 6" descr="http://www.rad.washington.edu/academics/academic-sections/msk/muscle-atlas/lower-body/tensor-fascia-lata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571612"/>
            <a:ext cx="2158294" cy="39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5,4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4857760"/>
            <a:ext cx="8229600" cy="148271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shank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joint, </a:t>
            </a:r>
            <a:r>
              <a:rPr lang="cs-CZ" dirty="0" err="1"/>
              <a:t>foot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 (</a:t>
            </a:r>
            <a:r>
              <a:rPr lang="cs-CZ" dirty="0" err="1"/>
              <a:t>aproximatelly</a:t>
            </a:r>
            <a:r>
              <a:rPr lang="cs-CZ" dirty="0"/>
              <a:t> 30°)</a:t>
            </a:r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outer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shank</a:t>
            </a:r>
            <a:endParaRPr lang="cs-CZ" dirty="0"/>
          </a:p>
        </p:txBody>
      </p:sp>
      <p:pic>
        <p:nvPicPr>
          <p:cNvPr id="70658" name="Picture 2" descr="C:\Users\Verca\Desktop\fotky MMT noha\WP_20151008_092.jpg"/>
          <p:cNvPicPr>
            <a:picLocks noChangeAspect="1" noChangeArrowheads="1"/>
          </p:cNvPicPr>
          <p:nvPr/>
        </p:nvPicPr>
        <p:blipFill>
          <a:blip r:embed="rId2" cstate="print"/>
          <a:srcRect l="28906" t="2713" r="24219" b="5494"/>
          <a:stretch>
            <a:fillRect/>
          </a:stretch>
        </p:blipFill>
        <p:spPr bwMode="auto">
          <a:xfrm>
            <a:off x="3000364" y="1285860"/>
            <a:ext cx="2978182" cy="327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4857760"/>
            <a:ext cx="8229600" cy="148271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shank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joint, </a:t>
            </a:r>
            <a:r>
              <a:rPr lang="cs-CZ" dirty="0" err="1"/>
              <a:t>foot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r>
              <a:rPr lang="cs-CZ" dirty="0"/>
              <a:t> (30°)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71682" name="Picture 2" descr="C:\Users\Verca\Desktop\fotky MMT noha\WP_20151008_093.jpg"/>
          <p:cNvPicPr>
            <a:picLocks noChangeAspect="1" noChangeArrowheads="1"/>
          </p:cNvPicPr>
          <p:nvPr/>
        </p:nvPicPr>
        <p:blipFill>
          <a:blip r:embed="rId2" cstate="print"/>
          <a:srcRect l="18750" t="1322" r="35937" b="9667"/>
          <a:stretch>
            <a:fillRect/>
          </a:stretch>
        </p:blipFill>
        <p:spPr bwMode="auto">
          <a:xfrm>
            <a:off x="2714612" y="1214422"/>
            <a:ext cx="3164625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iliopsoas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Upper</a:t>
            </a:r>
            <a:r>
              <a:rPr lang="cs-CZ" dirty="0"/>
              <a:t> 2/3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iliac</a:t>
            </a:r>
            <a:r>
              <a:rPr lang="cs-CZ" dirty="0"/>
              <a:t>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ilium</a:t>
            </a:r>
            <a:r>
              <a:rPr lang="cs-CZ" dirty="0"/>
              <a:t>, </a:t>
            </a:r>
            <a:r>
              <a:rPr lang="cs-CZ" dirty="0" err="1"/>
              <a:t>internal</a:t>
            </a:r>
            <a:r>
              <a:rPr lang="cs-CZ" dirty="0"/>
              <a:t> lip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iliac</a:t>
            </a:r>
            <a:r>
              <a:rPr lang="cs-CZ" dirty="0"/>
              <a:t> </a:t>
            </a:r>
            <a:r>
              <a:rPr lang="cs-CZ" dirty="0" err="1"/>
              <a:t>crest</a:t>
            </a:r>
            <a:r>
              <a:rPr lang="cs-CZ" dirty="0"/>
              <a:t>,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aspect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sacrum</a:t>
            </a:r>
            <a:r>
              <a:rPr lang="cs-CZ" dirty="0"/>
              <a:t>, </a:t>
            </a:r>
            <a:r>
              <a:rPr lang="cs-CZ" dirty="0" err="1"/>
              <a:t>ventral</a:t>
            </a:r>
            <a:r>
              <a:rPr lang="cs-CZ" dirty="0"/>
              <a:t> </a:t>
            </a:r>
            <a:r>
              <a:rPr lang="cs-CZ" dirty="0" err="1"/>
              <a:t>sacroiliac</a:t>
            </a:r>
            <a:r>
              <a:rPr lang="cs-CZ" dirty="0"/>
              <a:t> </a:t>
            </a:r>
            <a:r>
              <a:rPr lang="cs-CZ" dirty="0" err="1"/>
              <a:t>ligament</a:t>
            </a:r>
            <a:r>
              <a:rPr lang="cs-CZ" dirty="0"/>
              <a:t>,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iliolumbar</a:t>
            </a:r>
            <a:r>
              <a:rPr lang="cs-CZ" dirty="0"/>
              <a:t> </a:t>
            </a:r>
            <a:r>
              <a:rPr lang="cs-CZ" dirty="0" err="1"/>
              <a:t>ligament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Lesser</a:t>
            </a:r>
            <a:r>
              <a:rPr lang="cs-CZ" dirty="0"/>
              <a:t> trochanter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torso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respect</a:t>
            </a:r>
            <a:r>
              <a:rPr lang="cs-CZ" dirty="0"/>
              <a:t> to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other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Muscular</a:t>
            </a:r>
            <a:r>
              <a:rPr lang="cs-CZ" dirty="0"/>
              <a:t> </a:t>
            </a:r>
            <a:r>
              <a:rPr lang="cs-CZ" dirty="0" err="1"/>
              <a:t>branch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femoral</a:t>
            </a:r>
            <a:r>
              <a:rPr lang="cs-CZ" dirty="0"/>
              <a:t> nerve (L1, L2, L3)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2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1472" y="5000636"/>
            <a:ext cx="8286808" cy="1482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slightly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abducted</a:t>
            </a:r>
            <a:r>
              <a:rPr lang="cs-CZ" sz="3200" dirty="0"/>
              <a:t>,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tested</a:t>
            </a:r>
            <a:r>
              <a:rPr lang="cs-CZ" sz="3200" dirty="0"/>
              <a:t> </a:t>
            </a:r>
            <a:r>
              <a:rPr lang="cs-CZ" sz="3200" dirty="0" err="1"/>
              <a:t>one</a:t>
            </a:r>
            <a:r>
              <a:rPr lang="cs-CZ" sz="3200" dirty="0"/>
              <a:t> </a:t>
            </a:r>
            <a:r>
              <a:rPr lang="cs-CZ" sz="3200" dirty="0" err="1"/>
              <a:t>outer</a:t>
            </a:r>
            <a:r>
              <a:rPr lang="cs-CZ" sz="3200" dirty="0"/>
              <a:t> </a:t>
            </a:r>
            <a:r>
              <a:rPr lang="cs-CZ" sz="3200" dirty="0" err="1"/>
              <a:t>rotated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2706" name="Picture 2" descr="C:\Users\Verca\Desktop\fotky MMT noha\WP_20151008_094.jpg"/>
          <p:cNvPicPr>
            <a:picLocks noChangeAspect="1" noChangeArrowheads="1"/>
          </p:cNvPicPr>
          <p:nvPr/>
        </p:nvPicPr>
        <p:blipFill>
          <a:blip r:embed="rId2" cstate="print"/>
          <a:srcRect l="14843" t="8276" r="21094" b="9667"/>
          <a:stretch>
            <a:fillRect/>
          </a:stretch>
        </p:blipFill>
        <p:spPr bwMode="auto">
          <a:xfrm>
            <a:off x="1857356" y="1285860"/>
            <a:ext cx="4858292" cy="34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– grade 1,0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1472" y="5072074"/>
            <a:ext cx="8286808" cy="14827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limbs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extended</a:t>
            </a:r>
            <a:endParaRPr lang="cs-CZ" sz="32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PT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palpates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contraction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area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trochanter major)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observes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attempt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leg </a:t>
            </a:r>
            <a:r>
              <a:rPr kumimoji="0" lang="cs-CZ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inward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3730" name="Picture 2" descr="C:\Users\Verca\Desktop\fotky MMT noha\WP_20151008_095.jpg"/>
          <p:cNvPicPr>
            <a:picLocks noChangeAspect="1" noChangeArrowheads="1"/>
          </p:cNvPicPr>
          <p:nvPr/>
        </p:nvPicPr>
        <p:blipFill>
          <a:blip r:embed="rId2" cstate="print"/>
          <a:srcRect l="14844" t="4103" r="17187" b="9667"/>
          <a:stretch>
            <a:fillRect/>
          </a:stretch>
        </p:blipFill>
        <p:spPr bwMode="auto">
          <a:xfrm>
            <a:off x="2071670" y="1500174"/>
            <a:ext cx="4698000" cy="33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Fixation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r>
              <a:rPr lang="cs-CZ" dirty="0"/>
              <a:t>, proper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extremity </a:t>
            </a:r>
          </a:p>
          <a:p>
            <a:r>
              <a:rPr lang="cs-CZ" dirty="0"/>
              <a:t>No </a:t>
            </a:r>
            <a:r>
              <a:rPr lang="cs-CZ" dirty="0" err="1"/>
              <a:t>adduction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supination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foot</a:t>
            </a:r>
            <a:r>
              <a:rPr lang="cs-CZ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joint</a:t>
            </a:r>
          </a:p>
        </p:txBody>
      </p:sp>
      <p:pic>
        <p:nvPicPr>
          <p:cNvPr id="14342" name="Picture 6" descr="http://www.partsofthebody.net/wp-content/uploads/2014/06/anatomy-of-the-kne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00174"/>
            <a:ext cx="7906797" cy="497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6245B6-0E94-43B1-89F1-CCA918ED0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joint </a:t>
            </a:r>
            <a:r>
              <a:rPr lang="cs-CZ" dirty="0" err="1"/>
              <a:t>movements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DC9C58-A1AE-4E7B-B1D9-4D1161444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Image result for knee movements">
            <a:extLst>
              <a:ext uri="{FF2B5EF4-FFF2-40B4-BE49-F238E27FC236}">
                <a16:creationId xmlns:a16="http://schemas.microsoft.com/office/drawing/2014/main" id="{30BF3FAB-B816-4164-B300-16E8DE8A1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48" y="1568212"/>
            <a:ext cx="7308304" cy="514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2274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joint </a:t>
            </a:r>
            <a:r>
              <a:rPr lang="cs-CZ" dirty="0" err="1"/>
              <a:t>muscles</a:t>
            </a:r>
            <a:endParaRPr lang="cs-CZ" dirty="0"/>
          </a:p>
        </p:txBody>
      </p:sp>
      <p:pic>
        <p:nvPicPr>
          <p:cNvPr id="93186" name="Picture 2" descr="http://classroom.sdmesa.edu/eschmid/F08.23.L.15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592"/>
          <a:stretch>
            <a:fillRect/>
          </a:stretch>
        </p:blipFill>
        <p:spPr bwMode="auto">
          <a:xfrm>
            <a:off x="1285852" y="1428736"/>
            <a:ext cx="6978807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5572140"/>
            <a:ext cx="2357454" cy="100013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cs-CZ" sz="2800" dirty="0"/>
              <a:t>Biceps </a:t>
            </a:r>
            <a:r>
              <a:rPr lang="cs-CZ" sz="2800" dirty="0" err="1"/>
              <a:t>femoris</a:t>
            </a:r>
            <a:r>
              <a:rPr lang="cs-CZ" sz="2800" dirty="0"/>
              <a:t> (</a:t>
            </a:r>
            <a:r>
              <a:rPr lang="cs-CZ" sz="2800" dirty="0" err="1"/>
              <a:t>short</a:t>
            </a:r>
            <a:r>
              <a:rPr lang="cs-CZ" sz="2800" dirty="0"/>
              <a:t> </a:t>
            </a:r>
            <a:r>
              <a:rPr lang="cs-CZ" sz="2800" dirty="0" err="1"/>
              <a:t>head</a:t>
            </a:r>
            <a:r>
              <a:rPr lang="cs-CZ" sz="2800" dirty="0"/>
              <a:t>)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071802" y="5572140"/>
            <a:ext cx="2643206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/>
              <a:t>Biceps f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emoris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/>
              <a:t>(</a:t>
            </a:r>
            <a:r>
              <a:rPr lang="cs-CZ" sz="2800" dirty="0" err="1"/>
              <a:t>long</a:t>
            </a:r>
            <a:r>
              <a:rPr lang="cs-CZ" sz="2800" dirty="0"/>
              <a:t> </a:t>
            </a:r>
            <a:r>
              <a:rPr lang="cs-CZ" sz="2800" dirty="0" err="1"/>
              <a:t>head</a:t>
            </a:r>
            <a:r>
              <a:rPr lang="cs-CZ" sz="2800" dirty="0"/>
              <a:t>)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786446" y="5572140"/>
            <a:ext cx="3143272" cy="100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Semitendinosus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 err="1"/>
              <a:t>Semimembranosus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8" name="Picture 4" descr="http://www.rad.washington.edu/academics/academic-sections/msk/muscle-atlas/lower-body/biceps-femoris-long-head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357298"/>
            <a:ext cx="1028700" cy="4048125"/>
          </a:xfrm>
          <a:prstGeom prst="rect">
            <a:avLst/>
          </a:prstGeom>
          <a:noFill/>
        </p:spPr>
      </p:pic>
      <p:pic>
        <p:nvPicPr>
          <p:cNvPr id="31750" name="Picture 6" descr="http://www.rad.washington.edu/academics/academic-sections/msk/muscle-atlas/lower-body/semitendinosu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500174"/>
            <a:ext cx="1028700" cy="4048125"/>
          </a:xfrm>
          <a:prstGeom prst="rect">
            <a:avLst/>
          </a:prstGeom>
          <a:noFill/>
        </p:spPr>
      </p:pic>
      <p:pic>
        <p:nvPicPr>
          <p:cNvPr id="31752" name="Picture 8" descr="http://www.rad.washington.edu/academics/academic-sections/msk/muscle-atlas/lower-body/semimembranosus/atlasImage_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1500174"/>
            <a:ext cx="1028700" cy="4048125"/>
          </a:xfrm>
          <a:prstGeom prst="rect">
            <a:avLst/>
          </a:prstGeom>
          <a:noFill/>
        </p:spPr>
      </p:pic>
      <p:pic>
        <p:nvPicPr>
          <p:cNvPr id="2050" name="Picture 2" descr="http://www.rad.washington.edu/academics/academic-sections/msk/muscle-atlas/lower-body/biceps-femoris-short-head/atlasImage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428736"/>
            <a:ext cx="1028700" cy="4048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cs-CZ" dirty="0"/>
              <a:t>Biceps </a:t>
            </a:r>
            <a:r>
              <a:rPr lang="cs-CZ" dirty="0" err="1"/>
              <a:t>femoris</a:t>
            </a:r>
            <a:r>
              <a:rPr lang="cs-CZ" dirty="0"/>
              <a:t> - </a:t>
            </a:r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head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Common tendon with </a:t>
            </a:r>
            <a:r>
              <a:rPr lang="en-US" dirty="0" err="1"/>
              <a:t>semitendinosus</a:t>
            </a:r>
            <a:r>
              <a:rPr lang="en-US" dirty="0"/>
              <a:t> from superior medial quadrant of the posterior portion of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Primarily on fibular head</a:t>
            </a:r>
            <a:endParaRPr lang="cs-CZ" dirty="0"/>
          </a:p>
          <a:p>
            <a:r>
              <a:rPr lang="en-US" dirty="0"/>
              <a:t>also on lateral collateral ligament and lateral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condyle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Flexes the knee, and also rotates the tibia laterally</a:t>
            </a:r>
            <a:endParaRPr lang="cs-CZ" dirty="0"/>
          </a:p>
          <a:p>
            <a:r>
              <a:rPr lang="en-US" dirty="0"/>
              <a:t>long head also extends the hip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Tibial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Biceps </a:t>
            </a:r>
            <a:r>
              <a:rPr lang="cs-CZ" dirty="0" err="1"/>
              <a:t>femoris</a:t>
            </a:r>
            <a:r>
              <a:rPr lang="cs-CZ" dirty="0"/>
              <a:t> – </a:t>
            </a:r>
            <a:r>
              <a:rPr lang="cs-CZ" dirty="0" err="1"/>
              <a:t>short</a:t>
            </a:r>
            <a:r>
              <a:rPr lang="cs-CZ" dirty="0"/>
              <a:t> </a:t>
            </a:r>
            <a:r>
              <a:rPr lang="cs-CZ" dirty="0" err="1"/>
              <a:t>head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Lateral lip of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aspera</a:t>
            </a:r>
            <a:r>
              <a:rPr lang="en-US" dirty="0"/>
              <a:t>, lateral </a:t>
            </a:r>
            <a:r>
              <a:rPr lang="en-US" dirty="0" err="1"/>
              <a:t>supracondylar</a:t>
            </a:r>
            <a:r>
              <a:rPr lang="en-US" dirty="0"/>
              <a:t> ridge of femur, and lateral </a:t>
            </a:r>
            <a:r>
              <a:rPr lang="en-US" dirty="0" err="1"/>
              <a:t>intermuscular</a:t>
            </a:r>
            <a:r>
              <a:rPr lang="en-US" dirty="0"/>
              <a:t> septum of 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Primarily on fibular head; also on lateral collateral ligament and lateral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condyle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Flexes the knee, and also rotates the tibia laterally</a:t>
            </a:r>
            <a:endParaRPr lang="cs-CZ" dirty="0"/>
          </a:p>
          <a:p>
            <a:r>
              <a:rPr lang="en-US" dirty="0"/>
              <a:t>long head also extends the hip joint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Common </a:t>
            </a:r>
            <a:r>
              <a:rPr lang="en-US" dirty="0" err="1"/>
              <a:t>peroneal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/>
              <a:t>Semitendinosus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From common tendon with long head of biceps </a:t>
            </a:r>
            <a:r>
              <a:rPr lang="en-US" dirty="0" err="1"/>
              <a:t>femoris</a:t>
            </a:r>
            <a:r>
              <a:rPr lang="en-US" dirty="0"/>
              <a:t> from superior medial quadrant of the posterior portion of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Superior aspect of medial portion of </a:t>
            </a:r>
            <a:r>
              <a:rPr lang="en-US" dirty="0" err="1"/>
              <a:t>tibial</a:t>
            </a:r>
            <a:r>
              <a:rPr lang="en-US" dirty="0"/>
              <a:t> shaft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the thigh and flexes the knee</a:t>
            </a:r>
            <a:endParaRPr lang="cs-CZ" dirty="0"/>
          </a:p>
          <a:p>
            <a:r>
              <a:rPr lang="en-US" dirty="0"/>
              <a:t>rotates the tibia medially, especially when the knee is flexed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Tibial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572008"/>
            <a:ext cx="8229600" cy="171451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arms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body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uninvolved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, </a:t>
            </a:r>
            <a:r>
              <a:rPr lang="cs-CZ" dirty="0" err="1"/>
              <a:t>foot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90°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joint, </a:t>
            </a:r>
            <a:r>
              <a:rPr lang="cs-CZ" dirty="0" err="1"/>
              <a:t>foot</a:t>
            </a:r>
            <a:r>
              <a:rPr lang="cs-CZ" dirty="0"/>
              <a:t> free,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(</a:t>
            </a:r>
            <a:r>
              <a:rPr lang="cs-CZ" dirty="0" err="1"/>
              <a:t>arched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19458" name="Picture 2" descr="C:\Users\Verca\Desktop\fotky MMT noha\WP_20151008_067.jpg"/>
          <p:cNvPicPr>
            <a:picLocks noChangeAspect="1" noChangeArrowheads="1"/>
          </p:cNvPicPr>
          <p:nvPr/>
        </p:nvPicPr>
        <p:blipFill>
          <a:blip r:embed="rId2" cstate="print"/>
          <a:srcRect l="19531" t="4103" r="15625" b="12448"/>
          <a:stretch>
            <a:fillRect/>
          </a:stretch>
        </p:blipFill>
        <p:spPr bwMode="auto">
          <a:xfrm>
            <a:off x="2143108" y="1214422"/>
            <a:ext cx="4482000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Semimembranosus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Superior lateral quadrant of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Posterior surface of the medial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condyle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the thigh, flexes the knee</a:t>
            </a:r>
            <a:endParaRPr lang="cs-CZ" dirty="0"/>
          </a:p>
          <a:p>
            <a:r>
              <a:rPr lang="en-US" dirty="0"/>
              <a:t>rotates the tibia medially, especially when the knee is flexed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 err="1"/>
              <a:t>Tibial</a:t>
            </a:r>
            <a:r>
              <a:rPr lang="en-US" dirty="0"/>
              <a:t> nerve (L5, S1, S2)</a:t>
            </a: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5357826"/>
            <a:ext cx="4114800" cy="768337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endParaRPr lang="cs-CZ" dirty="0"/>
          </a:p>
          <a:p>
            <a:pPr algn="ctr">
              <a:buNone/>
            </a:pPr>
            <a:r>
              <a:rPr lang="cs-CZ" dirty="0"/>
              <a:t>(biceps </a:t>
            </a:r>
            <a:r>
              <a:rPr lang="cs-CZ" dirty="0" err="1"/>
              <a:t>femoris</a:t>
            </a:r>
            <a:r>
              <a:rPr lang="cs-CZ" dirty="0"/>
              <a:t>)</a:t>
            </a:r>
          </a:p>
        </p:txBody>
      </p:sp>
      <p:pic>
        <p:nvPicPr>
          <p:cNvPr id="1026" name="Picture 2" descr="C:\Users\Verca\Desktop\fotky MMT noha\WP_20151008_097.jpg"/>
          <p:cNvPicPr>
            <a:picLocks noChangeAspect="1" noChangeArrowheads="1"/>
          </p:cNvPicPr>
          <p:nvPr/>
        </p:nvPicPr>
        <p:blipFill>
          <a:blip r:embed="rId2" cstate="print"/>
          <a:srcRect l="20312" t="2713" r="16406" b="12448"/>
          <a:stretch>
            <a:fillRect/>
          </a:stretch>
        </p:blipFill>
        <p:spPr bwMode="auto">
          <a:xfrm>
            <a:off x="4643438" y="1785926"/>
            <a:ext cx="3967672" cy="2988000"/>
          </a:xfrm>
          <a:prstGeom prst="rect">
            <a:avLst/>
          </a:prstGeom>
          <a:noFill/>
        </p:spPr>
      </p:pic>
      <p:pic>
        <p:nvPicPr>
          <p:cNvPr id="1027" name="Picture 3" descr="C:\Users\Verca\Desktop\fotky MMT noha\WP_20151008_096.jpg"/>
          <p:cNvPicPr>
            <a:picLocks noChangeAspect="1" noChangeArrowheads="1"/>
          </p:cNvPicPr>
          <p:nvPr/>
        </p:nvPicPr>
        <p:blipFill>
          <a:blip r:embed="rId3" cstate="print"/>
          <a:srcRect l="21094" t="4103" r="13281" b="9667"/>
          <a:stretch>
            <a:fillRect/>
          </a:stretch>
        </p:blipFill>
        <p:spPr bwMode="auto">
          <a:xfrm>
            <a:off x="428596" y="1785926"/>
            <a:ext cx="4048258" cy="2988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500562" y="5357826"/>
            <a:ext cx="4643438" cy="768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internal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rotation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semitendinosus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semimembranosus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86322"/>
            <a:ext cx="8229600" cy="150019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abdomen </a:t>
            </a:r>
            <a:r>
              <a:rPr lang="cs-CZ" dirty="0" err="1"/>
              <a:t>underlaid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pillow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feet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shank</a:t>
            </a:r>
            <a:r>
              <a:rPr lang="cs-CZ" dirty="0"/>
              <a:t> (</a:t>
            </a:r>
            <a:r>
              <a:rPr lang="cs-CZ" dirty="0" err="1"/>
              <a:t>arched</a:t>
            </a:r>
            <a:r>
              <a:rPr lang="cs-CZ" dirty="0"/>
              <a:t>)</a:t>
            </a:r>
          </a:p>
        </p:txBody>
      </p:sp>
      <p:pic>
        <p:nvPicPr>
          <p:cNvPr id="12289" name="Picture 1" descr="C:\Users\Verca\Desktop\fotky MMT noha\WP_20151008_098.jpg"/>
          <p:cNvPicPr>
            <a:picLocks noChangeAspect="1" noChangeArrowheads="1"/>
          </p:cNvPicPr>
          <p:nvPr/>
        </p:nvPicPr>
        <p:blipFill>
          <a:blip r:embed="rId2" cstate="print"/>
          <a:srcRect l="17187" t="2713" r="16406" b="8276"/>
          <a:stretch>
            <a:fillRect/>
          </a:stretch>
        </p:blipFill>
        <p:spPr bwMode="auto">
          <a:xfrm>
            <a:off x="2071670" y="1142984"/>
            <a:ext cx="4637813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4929198"/>
            <a:ext cx="8229600" cy="135732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abdomen </a:t>
            </a:r>
            <a:r>
              <a:rPr lang="cs-CZ" dirty="0" err="1"/>
              <a:t>underlaid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pillow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, </a:t>
            </a:r>
            <a:r>
              <a:rPr lang="cs-CZ" dirty="0" err="1"/>
              <a:t>feet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  <p:pic>
        <p:nvPicPr>
          <p:cNvPr id="7169" name="Picture 1" descr="C:\Users\Verca\Desktop\fotky MMT noha\WP_20151008_099.jpg"/>
          <p:cNvPicPr>
            <a:picLocks noChangeAspect="1" noChangeArrowheads="1"/>
          </p:cNvPicPr>
          <p:nvPr/>
        </p:nvPicPr>
        <p:blipFill>
          <a:blip r:embed="rId2" cstate="print"/>
          <a:srcRect l="18750" t="5494" r="13281" b="5494"/>
          <a:stretch>
            <a:fillRect/>
          </a:stretch>
        </p:blipFill>
        <p:spPr bwMode="auto">
          <a:xfrm>
            <a:off x="2071670" y="1214422"/>
            <a:ext cx="4746938" cy="349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2</a:t>
            </a:r>
          </a:p>
        </p:txBody>
      </p:sp>
      <p:pic>
        <p:nvPicPr>
          <p:cNvPr id="8194" name="Picture 2" descr="C:\Users\Verca\Desktop\fotky MMT noha\WP_20151008_100.jpg"/>
          <p:cNvPicPr>
            <a:picLocks noChangeAspect="1" noChangeArrowheads="1"/>
          </p:cNvPicPr>
          <p:nvPr/>
        </p:nvPicPr>
        <p:blipFill>
          <a:blip r:embed="rId2" cstate="print"/>
          <a:srcRect l="15625" t="4103" r="19531" b="9667"/>
          <a:stretch>
            <a:fillRect/>
          </a:stretch>
        </p:blipFill>
        <p:spPr bwMode="auto">
          <a:xfrm>
            <a:off x="2357422" y="1285860"/>
            <a:ext cx="4482000" cy="3348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57200" y="4929198"/>
            <a:ext cx="8229600" cy="157163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, </a:t>
            </a:r>
            <a:r>
              <a:rPr lang="cs-CZ" dirty="0" err="1"/>
              <a:t>extended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PT </a:t>
            </a:r>
            <a:r>
              <a:rPr lang="cs-CZ" dirty="0" err="1"/>
              <a:t>supports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limb,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1,0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00636"/>
            <a:ext cx="8229600" cy="164307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abdomen </a:t>
            </a:r>
            <a:r>
              <a:rPr lang="cs-CZ" dirty="0" err="1"/>
              <a:t>underlaid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pillow</a:t>
            </a:r>
            <a:r>
              <a:rPr lang="cs-CZ" dirty="0"/>
              <a:t>,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extended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foot</a:t>
            </a:r>
            <a:r>
              <a:rPr lang="cs-CZ" dirty="0"/>
              <a:t> </a:t>
            </a:r>
            <a:r>
              <a:rPr lang="cs-CZ" dirty="0" err="1"/>
              <a:t>away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supported</a:t>
            </a:r>
            <a:r>
              <a:rPr lang="cs-CZ" dirty="0"/>
              <a:t> in </a:t>
            </a:r>
            <a:r>
              <a:rPr lang="cs-CZ" dirty="0" err="1"/>
              <a:t>slighly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endParaRPr lang="cs-CZ" dirty="0"/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a </a:t>
            </a:r>
            <a:r>
              <a:rPr lang="cs-CZ" dirty="0" err="1"/>
              <a:t>trace</a:t>
            </a:r>
            <a:r>
              <a:rPr lang="cs-CZ" dirty="0"/>
              <a:t> o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flex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dorsal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9217" name="Picture 1" descr="C:\Users\Verca\Desktop\fotky MMT noha\WP_20151008_101.jpg"/>
          <p:cNvPicPr>
            <a:picLocks noChangeAspect="1" noChangeArrowheads="1"/>
          </p:cNvPicPr>
          <p:nvPr/>
        </p:nvPicPr>
        <p:blipFill>
          <a:blip r:embed="rId2" cstate="print"/>
          <a:srcRect l="19531" t="5494" r="16406" b="15230"/>
          <a:stretch>
            <a:fillRect/>
          </a:stretch>
        </p:blipFill>
        <p:spPr bwMode="auto">
          <a:xfrm>
            <a:off x="1928794" y="1285860"/>
            <a:ext cx="4821600" cy="335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Distinguish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necessary</a:t>
            </a:r>
            <a:endParaRPr lang="cs-CZ" dirty="0"/>
          </a:p>
          <a:p>
            <a:r>
              <a:rPr lang="cs-CZ" dirty="0"/>
              <a:t>No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(</a:t>
            </a:r>
            <a:r>
              <a:rPr lang="cs-CZ" dirty="0" err="1"/>
              <a:t>anteversion</a:t>
            </a:r>
            <a:r>
              <a:rPr lang="cs-CZ" dirty="0"/>
              <a:t>)</a:t>
            </a:r>
          </a:p>
          <a:p>
            <a:r>
              <a:rPr lang="cs-CZ" dirty="0"/>
              <a:t>No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 (no </a:t>
            </a:r>
            <a:r>
              <a:rPr lang="cs-CZ" dirty="0" err="1"/>
              <a:t>rotation</a:t>
            </a:r>
            <a:r>
              <a:rPr lang="cs-CZ" dirty="0"/>
              <a:t>)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</a:t>
            </a:r>
            <a:r>
              <a:rPr lang="cs-CZ" dirty="0" err="1"/>
              <a:t>quadriceps</a:t>
            </a:r>
            <a:r>
              <a:rPr lang="cs-CZ" dirty="0"/>
              <a:t> </a:t>
            </a:r>
            <a:r>
              <a:rPr lang="cs-CZ" dirty="0" err="1"/>
              <a:t>femoris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500702"/>
            <a:ext cx="2185974" cy="85725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cs-CZ" dirty="0" err="1"/>
              <a:t>Rectus</a:t>
            </a:r>
            <a:r>
              <a:rPr lang="cs-CZ" dirty="0"/>
              <a:t> </a:t>
            </a:r>
          </a:p>
          <a:p>
            <a:pPr algn="ctr">
              <a:buNone/>
            </a:pPr>
            <a:r>
              <a:rPr lang="cs-CZ" dirty="0" err="1"/>
              <a:t>femoris</a:t>
            </a:r>
            <a:r>
              <a:rPr lang="cs-CZ" dirty="0"/>
              <a:t> </a:t>
            </a:r>
          </a:p>
        </p:txBody>
      </p:sp>
      <p:pic>
        <p:nvPicPr>
          <p:cNvPr id="1026" name="Picture 2" descr="http://www.rad.washington.edu/academics/academic-sections/msk/muscle-atlas/lower-body/rectus-femoris/atlasImage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214422"/>
            <a:ext cx="1028700" cy="4019550"/>
          </a:xfrm>
          <a:prstGeom prst="rect">
            <a:avLst/>
          </a:prstGeom>
          <a:noFill/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857488" y="5572140"/>
            <a:ext cx="2071702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Vastus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medialis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500562" y="5500702"/>
            <a:ext cx="2900354" cy="857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Vastus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lateralis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572264" y="5572140"/>
            <a:ext cx="2357422" cy="1000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Vastus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intermedius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http://www.rad.washington.edu/academics/academic-sections/msk/muscle-atlas/lower-body/vastus-medialis/atlasImage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285860"/>
            <a:ext cx="1028700" cy="4019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femoris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Straight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</a:t>
            </a:r>
            <a:r>
              <a:rPr lang="cs-CZ" dirty="0" err="1"/>
              <a:t>iliac</a:t>
            </a:r>
            <a:r>
              <a:rPr lang="cs-CZ" dirty="0"/>
              <a:t> </a:t>
            </a:r>
            <a:r>
              <a:rPr lang="cs-CZ" dirty="0" err="1"/>
              <a:t>spine</a:t>
            </a:r>
            <a:r>
              <a:rPr lang="cs-CZ" dirty="0"/>
              <a:t>; </a:t>
            </a:r>
            <a:r>
              <a:rPr lang="cs-CZ" dirty="0" err="1"/>
              <a:t>reflected</a:t>
            </a:r>
            <a:r>
              <a:rPr lang="cs-CZ" dirty="0"/>
              <a:t> </a:t>
            </a:r>
            <a:r>
              <a:rPr lang="cs-CZ" dirty="0" err="1"/>
              <a:t>head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groove</a:t>
            </a:r>
            <a:r>
              <a:rPr lang="cs-CZ" dirty="0"/>
              <a:t> just </a:t>
            </a:r>
            <a:r>
              <a:rPr lang="cs-CZ" dirty="0" err="1"/>
              <a:t>above</a:t>
            </a:r>
            <a:r>
              <a:rPr lang="cs-CZ" dirty="0"/>
              <a:t> </a:t>
            </a:r>
            <a:r>
              <a:rPr lang="cs-CZ" dirty="0" err="1"/>
              <a:t>acetabulum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/>
              <a:t>Base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patella</a:t>
            </a:r>
            <a:r>
              <a:rPr lang="cs-CZ" dirty="0"/>
              <a:t> to </a:t>
            </a:r>
            <a:r>
              <a:rPr lang="cs-CZ" dirty="0" err="1"/>
              <a:t>form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more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quadriceps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</a:t>
            </a:r>
            <a:r>
              <a:rPr lang="cs-CZ" dirty="0" err="1"/>
              <a:t>tendon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Muscular</a:t>
            </a:r>
            <a:r>
              <a:rPr lang="cs-CZ" dirty="0"/>
              <a:t> </a:t>
            </a:r>
            <a:r>
              <a:rPr lang="cs-CZ" dirty="0" err="1"/>
              <a:t>branches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femoral</a:t>
            </a:r>
            <a:r>
              <a:rPr lang="cs-CZ" dirty="0"/>
              <a:t> nerve (L2, L3, L4)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medialis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Origin</a:t>
            </a:r>
            <a:endParaRPr lang="cs-CZ" dirty="0"/>
          </a:p>
          <a:p>
            <a:r>
              <a:rPr lang="cs-CZ" dirty="0" err="1"/>
              <a:t>Inferior</a:t>
            </a:r>
            <a:r>
              <a:rPr lang="cs-CZ" dirty="0"/>
              <a:t> </a:t>
            </a:r>
            <a:r>
              <a:rPr lang="cs-CZ" dirty="0" err="1"/>
              <a:t>portion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intertrochanteric</a:t>
            </a:r>
            <a:r>
              <a:rPr lang="cs-CZ" dirty="0"/>
              <a:t> line, </a:t>
            </a:r>
            <a:r>
              <a:rPr lang="cs-CZ" dirty="0" err="1"/>
              <a:t>spiral</a:t>
            </a:r>
            <a:r>
              <a:rPr lang="cs-CZ" dirty="0"/>
              <a:t> line, </a:t>
            </a:r>
            <a:r>
              <a:rPr lang="cs-CZ" dirty="0" err="1"/>
              <a:t>medial</a:t>
            </a:r>
            <a:r>
              <a:rPr lang="cs-CZ" dirty="0"/>
              <a:t> lip </a:t>
            </a:r>
            <a:r>
              <a:rPr lang="cs-CZ" dirty="0" err="1"/>
              <a:t>of</a:t>
            </a:r>
            <a:r>
              <a:rPr lang="cs-CZ" dirty="0"/>
              <a:t> linea </a:t>
            </a:r>
            <a:r>
              <a:rPr lang="cs-CZ" dirty="0" err="1"/>
              <a:t>aspera</a:t>
            </a:r>
            <a:r>
              <a:rPr lang="cs-CZ" dirty="0"/>
              <a:t>, superior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supracondylar</a:t>
            </a:r>
            <a:r>
              <a:rPr lang="cs-CZ" dirty="0"/>
              <a:t> </a:t>
            </a:r>
            <a:r>
              <a:rPr lang="cs-CZ" dirty="0" err="1"/>
              <a:t>ridge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femur,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intermuscular</a:t>
            </a:r>
            <a:r>
              <a:rPr lang="cs-CZ" dirty="0"/>
              <a:t> septum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Insertion</a:t>
            </a:r>
            <a:endParaRPr lang="cs-CZ" dirty="0"/>
          </a:p>
          <a:p>
            <a:r>
              <a:rPr lang="cs-CZ" dirty="0" err="1"/>
              <a:t>Medial</a:t>
            </a:r>
            <a:r>
              <a:rPr lang="cs-CZ" dirty="0"/>
              <a:t> base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border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patella</a:t>
            </a:r>
            <a:r>
              <a:rPr lang="cs-CZ" dirty="0"/>
              <a:t>;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forms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patellar</a:t>
            </a:r>
            <a:r>
              <a:rPr lang="cs-CZ" dirty="0"/>
              <a:t> </a:t>
            </a:r>
            <a:r>
              <a:rPr lang="cs-CZ" dirty="0" err="1"/>
              <a:t>retinaculum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quadriceps</a:t>
            </a:r>
            <a:r>
              <a:rPr lang="cs-CZ" dirty="0"/>
              <a:t> </a:t>
            </a:r>
            <a:r>
              <a:rPr lang="cs-CZ" dirty="0" err="1"/>
              <a:t>femoris</a:t>
            </a:r>
            <a:r>
              <a:rPr lang="cs-CZ" dirty="0"/>
              <a:t> </a:t>
            </a:r>
            <a:r>
              <a:rPr lang="cs-CZ" dirty="0" err="1"/>
              <a:t>tendon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Action</a:t>
            </a:r>
            <a:endParaRPr lang="cs-CZ" dirty="0"/>
          </a:p>
          <a:p>
            <a:r>
              <a:rPr lang="cs-CZ" dirty="0" err="1"/>
              <a:t>Extends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Innervation</a:t>
            </a:r>
            <a:endParaRPr lang="cs-CZ" dirty="0"/>
          </a:p>
          <a:p>
            <a:r>
              <a:rPr lang="cs-CZ" dirty="0" err="1"/>
              <a:t>Muscular</a:t>
            </a:r>
            <a:r>
              <a:rPr lang="cs-CZ" dirty="0"/>
              <a:t> </a:t>
            </a:r>
            <a:r>
              <a:rPr lang="cs-CZ" dirty="0" err="1"/>
              <a:t>branches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femoral</a:t>
            </a:r>
            <a:r>
              <a:rPr lang="cs-CZ" dirty="0"/>
              <a:t> nerve (L2, L3, L4)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3</a:t>
            </a:r>
          </a:p>
        </p:txBody>
      </p:sp>
      <p:pic>
        <p:nvPicPr>
          <p:cNvPr id="23553" name="Picture 1" descr="C:\Users\Verca\Desktop\fotky MMT noha\WP_20151008_068.jpg"/>
          <p:cNvPicPr>
            <a:picLocks noChangeAspect="1" noChangeArrowheads="1"/>
          </p:cNvPicPr>
          <p:nvPr/>
        </p:nvPicPr>
        <p:blipFill>
          <a:blip r:embed="rId2" cstate="print"/>
          <a:srcRect l="19531" t="4103" r="14062" b="6885"/>
          <a:stretch>
            <a:fillRect/>
          </a:stretch>
        </p:blipFill>
        <p:spPr bwMode="auto">
          <a:xfrm>
            <a:off x="2214546" y="1285860"/>
            <a:ext cx="4637813" cy="3492000"/>
          </a:xfrm>
          <a:prstGeom prst="rect">
            <a:avLst/>
          </a:prstGeom>
          <a:noFill/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00034" y="4857760"/>
            <a:ext cx="8229600" cy="1714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supine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arms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along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body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uninvolved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limb in 90°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knee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free,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hanging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Fixation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pelvis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tested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side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hip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flexion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range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motion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lateralis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Superior portion of </a:t>
            </a:r>
            <a:r>
              <a:rPr lang="en-US" dirty="0" err="1"/>
              <a:t>intertrochanteric</a:t>
            </a:r>
            <a:r>
              <a:rPr lang="en-US" dirty="0"/>
              <a:t> line, anterior and inferior borders of greater </a:t>
            </a:r>
            <a:r>
              <a:rPr lang="en-US" dirty="0" err="1"/>
              <a:t>trochanter</a:t>
            </a:r>
            <a:r>
              <a:rPr lang="en-US" dirty="0"/>
              <a:t>, superior portion of lateral lip of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aspera</a:t>
            </a:r>
            <a:r>
              <a:rPr lang="en-US" dirty="0"/>
              <a:t>, and lateral portion of </a:t>
            </a:r>
            <a:r>
              <a:rPr lang="en-US" dirty="0" err="1"/>
              <a:t>gluteal</a:t>
            </a:r>
            <a:r>
              <a:rPr lang="en-US" dirty="0"/>
              <a:t> </a:t>
            </a:r>
            <a:r>
              <a:rPr lang="en-US" dirty="0" err="1"/>
              <a:t>tuberosity</a:t>
            </a:r>
            <a:r>
              <a:rPr lang="en-US" dirty="0"/>
              <a:t> of femur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Lateral base and border of patella; also forms the lateral patellar </a:t>
            </a:r>
            <a:r>
              <a:rPr lang="en-US" dirty="0" err="1"/>
              <a:t>retinaculum</a:t>
            </a:r>
            <a:r>
              <a:rPr lang="en-US" dirty="0"/>
              <a:t> and lateral side of quadriceps </a:t>
            </a:r>
            <a:r>
              <a:rPr lang="en-US" dirty="0" err="1"/>
              <a:t>femoris</a:t>
            </a:r>
            <a:r>
              <a:rPr lang="en-US" dirty="0"/>
              <a:t> tendon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the knee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Muscular branches of femoral nerve (L2, L3, L4)</a:t>
            </a:r>
            <a:endParaRPr lang="cs-CZ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Vastus</a:t>
            </a:r>
            <a:r>
              <a:rPr lang="cs-CZ" dirty="0"/>
              <a:t> </a:t>
            </a:r>
            <a:r>
              <a:rPr lang="cs-CZ" dirty="0" err="1"/>
              <a:t>intermedius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Origin</a:t>
            </a:r>
            <a:endParaRPr lang="cs-CZ" dirty="0"/>
          </a:p>
          <a:p>
            <a:r>
              <a:rPr lang="en-US" dirty="0"/>
              <a:t>Superior 2/3 of anterior and lateral surfaces of femur; also from lateral </a:t>
            </a:r>
            <a:r>
              <a:rPr lang="en-US" dirty="0" err="1"/>
              <a:t>intermuscular</a:t>
            </a:r>
            <a:r>
              <a:rPr lang="en-US" dirty="0"/>
              <a:t> septum of thigh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Insertion</a:t>
            </a:r>
            <a:endParaRPr lang="cs-CZ" dirty="0"/>
          </a:p>
          <a:p>
            <a:r>
              <a:rPr lang="en-US" dirty="0"/>
              <a:t>Lateral border of patella; also forms the deep portion of the quadriceps tendon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/>
              <a:t>Action</a:t>
            </a:r>
            <a:endParaRPr lang="cs-CZ" dirty="0"/>
          </a:p>
          <a:p>
            <a:r>
              <a:rPr lang="en-US" dirty="0"/>
              <a:t>Extends the knee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en-US" dirty="0" err="1"/>
              <a:t>Innervation</a:t>
            </a:r>
            <a:endParaRPr lang="cs-CZ" dirty="0"/>
          </a:p>
          <a:p>
            <a:r>
              <a:rPr lang="en-US" dirty="0"/>
              <a:t>Muscular branches of femoral nerve (L2, L3, L4)</a:t>
            </a:r>
            <a:endParaRPr lang="cs-CZ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5,4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5018093"/>
            <a:ext cx="8229600" cy="183990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shank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joint, </a:t>
            </a:r>
            <a:r>
              <a:rPr lang="cs-CZ" dirty="0" err="1"/>
              <a:t>foot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90° </a:t>
            </a:r>
            <a:r>
              <a:rPr lang="cs-CZ" dirty="0" err="1"/>
              <a:t>flexion</a:t>
            </a:r>
            <a:r>
              <a:rPr lang="cs-CZ" dirty="0"/>
              <a:t> to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  <a:p>
            <a:pPr>
              <a:buNone/>
            </a:pPr>
            <a:r>
              <a:rPr lang="cs-CZ" dirty="0" err="1"/>
              <a:t>Resistance</a:t>
            </a:r>
            <a:r>
              <a:rPr lang="cs-CZ" dirty="0"/>
              <a:t>: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frontal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distal</a:t>
            </a:r>
            <a:r>
              <a:rPr lang="cs-CZ" dirty="0"/>
              <a:t> </a:t>
            </a:r>
            <a:r>
              <a:rPr lang="cs-CZ" dirty="0" err="1"/>
              <a:t>shank</a:t>
            </a:r>
            <a:endParaRPr lang="cs-CZ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 l="21192" t="7545" r="17352" b="13230"/>
          <a:stretch>
            <a:fillRect/>
          </a:stretch>
        </p:blipFill>
        <p:spPr bwMode="auto">
          <a:xfrm>
            <a:off x="2071670" y="1142984"/>
            <a:ext cx="5135486" cy="371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3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500034" y="5018093"/>
            <a:ext cx="8229600" cy="183990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shank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hanging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table,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joint, </a:t>
            </a:r>
            <a:r>
              <a:rPr lang="cs-CZ" dirty="0" err="1"/>
              <a:t>foot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dorsal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thigh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90° </a:t>
            </a:r>
            <a:r>
              <a:rPr lang="cs-CZ" dirty="0" err="1"/>
              <a:t>flexion</a:t>
            </a:r>
            <a:r>
              <a:rPr lang="cs-CZ" dirty="0"/>
              <a:t> to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19587" t="6339" r="17200" b="12827"/>
          <a:stretch>
            <a:fillRect/>
          </a:stretch>
        </p:blipFill>
        <p:spPr bwMode="auto">
          <a:xfrm>
            <a:off x="2000232" y="1285860"/>
            <a:ext cx="507209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472" y="4929198"/>
            <a:ext cx="8229600" cy="162559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,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abducted</a:t>
            </a:r>
            <a:r>
              <a:rPr lang="cs-CZ" dirty="0"/>
              <a:t> – PT </a:t>
            </a:r>
            <a:r>
              <a:rPr lang="cs-CZ" dirty="0" err="1"/>
              <a:t>supports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90°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, </a:t>
            </a:r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from</a:t>
            </a:r>
            <a:r>
              <a:rPr lang="cs-CZ" dirty="0"/>
              <a:t> 90° </a:t>
            </a:r>
            <a:r>
              <a:rPr lang="cs-CZ" dirty="0" err="1"/>
              <a:t>flexion</a:t>
            </a:r>
            <a:r>
              <a:rPr lang="cs-CZ" dirty="0"/>
              <a:t> to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19587" t="7925" r="18980" b="12826"/>
          <a:stretch>
            <a:fillRect/>
          </a:stretch>
        </p:blipFill>
        <p:spPr bwMode="auto">
          <a:xfrm>
            <a:off x="2214546" y="1214422"/>
            <a:ext cx="492922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grade 1,0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5000636"/>
            <a:ext cx="8229600" cy="133984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patient</a:t>
            </a:r>
            <a:r>
              <a:rPr lang="cs-CZ" dirty="0"/>
              <a:t> </a:t>
            </a:r>
            <a:r>
              <a:rPr lang="cs-CZ" dirty="0" err="1"/>
              <a:t>lying</a:t>
            </a:r>
            <a:r>
              <a:rPr lang="cs-CZ" dirty="0"/>
              <a:t> </a:t>
            </a:r>
            <a:r>
              <a:rPr lang="cs-CZ" dirty="0" err="1"/>
              <a:t>supine</a:t>
            </a:r>
            <a:r>
              <a:rPr lang="cs-CZ" dirty="0"/>
              <a:t>, </a:t>
            </a:r>
            <a:r>
              <a:rPr lang="cs-CZ" dirty="0" err="1"/>
              <a:t>untested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</a:t>
            </a:r>
            <a:r>
              <a:rPr lang="cs-CZ" dirty="0" err="1"/>
              <a:t>extension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</a:t>
            </a:r>
            <a:r>
              <a:rPr lang="cs-CZ" dirty="0" err="1"/>
              <a:t>slightly</a:t>
            </a:r>
            <a:r>
              <a:rPr lang="cs-CZ" dirty="0"/>
              <a:t> </a:t>
            </a:r>
            <a:r>
              <a:rPr lang="cs-CZ" dirty="0" err="1"/>
              <a:t>flexed</a:t>
            </a:r>
            <a:r>
              <a:rPr lang="cs-CZ" dirty="0"/>
              <a:t> in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 (</a:t>
            </a:r>
            <a:r>
              <a:rPr lang="cs-CZ" dirty="0" err="1"/>
              <a:t>supported</a:t>
            </a:r>
            <a:r>
              <a:rPr lang="cs-CZ" dirty="0"/>
              <a:t> by PT)</a:t>
            </a:r>
          </a:p>
          <a:p>
            <a:pPr>
              <a:buNone/>
            </a:pPr>
            <a:r>
              <a:rPr lang="cs-CZ" dirty="0" err="1"/>
              <a:t>Attempt</a:t>
            </a:r>
            <a:r>
              <a:rPr lang="cs-CZ" dirty="0"/>
              <a:t> to </a:t>
            </a:r>
            <a:r>
              <a:rPr lang="cs-CZ" dirty="0" err="1"/>
              <a:t>move</a:t>
            </a:r>
            <a:r>
              <a:rPr lang="cs-CZ" dirty="0"/>
              <a:t>: PT </a:t>
            </a:r>
            <a:r>
              <a:rPr lang="cs-CZ" dirty="0" err="1"/>
              <a:t>palpates</a:t>
            </a:r>
            <a:r>
              <a:rPr lang="cs-CZ" dirty="0"/>
              <a:t>  a </a:t>
            </a:r>
            <a:r>
              <a:rPr lang="cs-CZ" dirty="0" err="1"/>
              <a:t>trace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contraction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attempt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(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ligament</a:t>
            </a:r>
            <a:r>
              <a:rPr lang="cs-CZ" dirty="0"/>
              <a:t> </a:t>
            </a:r>
            <a:r>
              <a:rPr lang="cs-CZ" dirty="0" err="1"/>
              <a:t>patellae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quadriceps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 area)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22251" t="5659" r="14173" b="5685"/>
          <a:stretch>
            <a:fillRect/>
          </a:stretch>
        </p:blipFill>
        <p:spPr bwMode="auto">
          <a:xfrm>
            <a:off x="214282" y="1357298"/>
            <a:ext cx="428628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5894" t="5659" r="19471" b="5685"/>
          <a:stretch>
            <a:fillRect/>
          </a:stretch>
        </p:blipFill>
        <p:spPr bwMode="auto">
          <a:xfrm>
            <a:off x="4572000" y="1357298"/>
            <a:ext cx="435775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extension</a:t>
            </a:r>
            <a:r>
              <a:rPr lang="cs-CZ" dirty="0"/>
              <a:t> – notes: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 swing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start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  <a:p>
            <a:r>
              <a:rPr lang="cs-CZ" dirty="0"/>
              <a:t>No </a:t>
            </a:r>
            <a:r>
              <a:rPr lang="cs-CZ" dirty="0" err="1"/>
              <a:t>rotation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</a:t>
            </a:r>
          </a:p>
          <a:p>
            <a:r>
              <a:rPr lang="cs-CZ" dirty="0"/>
              <a:t>No </a:t>
            </a:r>
            <a:r>
              <a:rPr lang="cs-CZ" dirty="0" err="1"/>
              <a:t>retroversion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endParaRPr lang="cs-CZ" dirty="0"/>
          </a:p>
          <a:p>
            <a:r>
              <a:rPr lang="cs-CZ" dirty="0"/>
              <a:t>Do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to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  <a:p>
            <a:r>
              <a:rPr lang="cs-CZ" dirty="0"/>
              <a:t>Don´t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thigh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above</a:t>
            </a:r>
            <a:r>
              <a:rPr lang="cs-CZ" dirty="0"/>
              <a:t> (don´t </a:t>
            </a:r>
            <a:r>
              <a:rPr lang="cs-CZ" dirty="0" err="1"/>
              <a:t>touch</a:t>
            </a:r>
            <a:r>
              <a:rPr lang="cs-CZ" dirty="0"/>
              <a:t> </a:t>
            </a:r>
            <a:r>
              <a:rPr lang="cs-CZ" dirty="0" err="1"/>
              <a:t>quadriceps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)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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Výsledek obrázku pro leg workout funn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9169" b="10146"/>
          <a:stretch>
            <a:fillRect/>
          </a:stretch>
        </p:blipFill>
        <p:spPr bwMode="auto">
          <a:xfrm>
            <a:off x="2643174" y="1714488"/>
            <a:ext cx="3979641" cy="422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Hip</a:t>
            </a:r>
            <a:r>
              <a:rPr lang="cs-CZ" dirty="0"/>
              <a:t> </a:t>
            </a:r>
            <a:r>
              <a:rPr lang="cs-CZ" dirty="0" err="1"/>
              <a:t>flexion</a:t>
            </a:r>
            <a:r>
              <a:rPr lang="cs-CZ" dirty="0"/>
              <a:t> – grade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4786322"/>
            <a:ext cx="8643966" cy="171451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err="1"/>
              <a:t>Position</a:t>
            </a:r>
            <a:r>
              <a:rPr lang="cs-CZ" dirty="0"/>
              <a:t>: </a:t>
            </a:r>
            <a:r>
              <a:rPr lang="cs-CZ" dirty="0" err="1"/>
              <a:t>lying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,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in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, 90° </a:t>
            </a:r>
            <a:r>
              <a:rPr lang="cs-CZ" dirty="0" err="1"/>
              <a:t>flexion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joint</a:t>
            </a:r>
          </a:p>
          <a:p>
            <a:pPr>
              <a:buNone/>
            </a:pPr>
            <a:r>
              <a:rPr lang="cs-CZ" dirty="0" err="1"/>
              <a:t>Fixation</a:t>
            </a:r>
            <a:r>
              <a:rPr lang="cs-CZ" dirty="0"/>
              <a:t>:  PT </a:t>
            </a:r>
            <a:r>
              <a:rPr lang="cs-CZ" dirty="0" err="1"/>
              <a:t>supports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uninvolved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extended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knee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hip</a:t>
            </a:r>
            <a:r>
              <a:rPr lang="cs-CZ" dirty="0"/>
              <a:t> joint, </a:t>
            </a:r>
            <a:r>
              <a:rPr lang="cs-CZ" dirty="0" err="1"/>
              <a:t>PTs</a:t>
            </a:r>
            <a:r>
              <a:rPr lang="cs-CZ" dirty="0"/>
              <a:t>´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hand</a:t>
            </a:r>
            <a:r>
              <a:rPr lang="cs-CZ" dirty="0"/>
              <a:t> fix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pelvis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untesded</a:t>
            </a:r>
            <a:r>
              <a:rPr lang="cs-CZ" dirty="0"/>
              <a:t> </a:t>
            </a:r>
            <a:r>
              <a:rPr lang="cs-CZ" dirty="0" err="1"/>
              <a:t>side</a:t>
            </a:r>
            <a:endParaRPr lang="cs-CZ" dirty="0"/>
          </a:p>
          <a:p>
            <a:pPr>
              <a:buNone/>
            </a:pPr>
            <a:r>
              <a:rPr lang="cs-CZ" dirty="0" err="1"/>
              <a:t>Movement</a:t>
            </a:r>
            <a:r>
              <a:rPr lang="cs-CZ" dirty="0"/>
              <a:t>: </a:t>
            </a:r>
            <a:r>
              <a:rPr lang="cs-CZ" dirty="0" err="1"/>
              <a:t>flexion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tested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limb by </a:t>
            </a:r>
            <a:r>
              <a:rPr lang="cs-CZ" dirty="0" err="1"/>
              <a:t>pushing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table in </a:t>
            </a:r>
            <a:r>
              <a:rPr lang="cs-CZ" dirty="0" err="1"/>
              <a:t>full</a:t>
            </a:r>
            <a:r>
              <a:rPr lang="cs-CZ" dirty="0"/>
              <a:t> </a:t>
            </a:r>
            <a:r>
              <a:rPr lang="cs-CZ" dirty="0" err="1"/>
              <a:t>range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motion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20481" name="Picture 1" descr="C:\Users\Verca\Desktop\fotky MMT noha\WP_20151008_069.jpg"/>
          <p:cNvPicPr>
            <a:picLocks noChangeAspect="1" noChangeArrowheads="1"/>
          </p:cNvPicPr>
          <p:nvPr/>
        </p:nvPicPr>
        <p:blipFill>
          <a:blip r:embed="rId2" cstate="print"/>
          <a:srcRect l="15625" t="6885" r="16406" b="6885"/>
          <a:stretch>
            <a:fillRect/>
          </a:stretch>
        </p:blipFill>
        <p:spPr bwMode="auto">
          <a:xfrm>
            <a:off x="2071670" y="1214422"/>
            <a:ext cx="4698000" cy="33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4211</Words>
  <Application>Microsoft Office PowerPoint</Application>
  <PresentationFormat>Předvádění na obrazovce (4:3)</PresentationFormat>
  <Paragraphs>594</Paragraphs>
  <Slides>87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91" baseType="lpstr">
      <vt:lpstr>Arial</vt:lpstr>
      <vt:lpstr>Calibri</vt:lpstr>
      <vt:lpstr>Wingdings</vt:lpstr>
      <vt:lpstr>Motiv sady Office</vt:lpstr>
      <vt:lpstr>Manual muscle test Hip and knee</vt:lpstr>
      <vt:lpstr>Hip joint</vt:lpstr>
      <vt:lpstr>Hip joint movements</vt:lpstr>
      <vt:lpstr>Hip joint muscles</vt:lpstr>
      <vt:lpstr>Hip flexion</vt:lpstr>
      <vt:lpstr>M. iliopsoas</vt:lpstr>
      <vt:lpstr>Hip flexion – grade 5,4</vt:lpstr>
      <vt:lpstr>Hip flexion – grade 3</vt:lpstr>
      <vt:lpstr>Hip flexion – grade 2</vt:lpstr>
      <vt:lpstr>Hip flexion – grade 1,0</vt:lpstr>
      <vt:lpstr>Hip flexion – notes:</vt:lpstr>
      <vt:lpstr>Hip extension</vt:lpstr>
      <vt:lpstr>Gluteus maximus</vt:lpstr>
      <vt:lpstr>Biceps femoris (long head)</vt:lpstr>
      <vt:lpstr>Semitendinosus</vt:lpstr>
      <vt:lpstr>Semimembranosus</vt:lpstr>
      <vt:lpstr>Hip extension – grade 5,4</vt:lpstr>
      <vt:lpstr>Hip extension – grade 3</vt:lpstr>
      <vt:lpstr>Hip extension – grade 2</vt:lpstr>
      <vt:lpstr>Hip extension – grade 1,0</vt:lpstr>
      <vt:lpstr>Hip extension (gluteus max.) – grade 5,4</vt:lpstr>
      <vt:lpstr>Hip extension  (gluteus max.) – grade 3</vt:lpstr>
      <vt:lpstr>Hip extension (gluteus max.) – grade 2</vt:lpstr>
      <vt:lpstr>Hip extension – notes:</vt:lpstr>
      <vt:lpstr>Hip adduction</vt:lpstr>
      <vt:lpstr>Adductor magnus</vt:lpstr>
      <vt:lpstr>Adductor longus</vt:lpstr>
      <vt:lpstr>Adductor brevis</vt:lpstr>
      <vt:lpstr>Gracilis</vt:lpstr>
      <vt:lpstr>Pectineus</vt:lpstr>
      <vt:lpstr>Hip adduction – grade 5,4</vt:lpstr>
      <vt:lpstr>Hip adduction – grade 3</vt:lpstr>
      <vt:lpstr>Hip adduction – grade 2</vt:lpstr>
      <vt:lpstr>Hip adduction – grade 1,0</vt:lpstr>
      <vt:lpstr>Hip abduction</vt:lpstr>
      <vt:lpstr>Gluteus medius</vt:lpstr>
      <vt:lpstr>Tensor fasciae latae</vt:lpstr>
      <vt:lpstr>Gluteus minimus</vt:lpstr>
      <vt:lpstr>Hip abduction – grade 5,4 </vt:lpstr>
      <vt:lpstr>Hip abduction – grade 3 </vt:lpstr>
      <vt:lpstr>Hip abduction – grade 2 </vt:lpstr>
      <vt:lpstr>Hip abduction – grade  1,0 </vt:lpstr>
      <vt:lpstr>Hip abduction – notes: </vt:lpstr>
      <vt:lpstr>Hip external rotation</vt:lpstr>
      <vt:lpstr>Quadratus femoris</vt:lpstr>
      <vt:lpstr>Piriformis</vt:lpstr>
      <vt:lpstr>Gemellus superior</vt:lpstr>
      <vt:lpstr>Gemellus inferior</vt:lpstr>
      <vt:lpstr>Obturatorius externus</vt:lpstr>
      <vt:lpstr>Obturatorius internus</vt:lpstr>
      <vt:lpstr>Gluteus maximus</vt:lpstr>
      <vt:lpstr>Hip external rotation – grade 5,4</vt:lpstr>
      <vt:lpstr>Hip external rotation – grade 3</vt:lpstr>
      <vt:lpstr>Hip external rotation – grade 2</vt:lpstr>
      <vt:lpstr>Hip external rotation – grade 1,0</vt:lpstr>
      <vt:lpstr>Hip external rotation – notes:</vt:lpstr>
      <vt:lpstr>Hip internal rotation</vt:lpstr>
      <vt:lpstr>Hip internal rotation – grade 5,4</vt:lpstr>
      <vt:lpstr>Hip internal rotation – grade 3</vt:lpstr>
      <vt:lpstr>Hip internal rotation – grade 2</vt:lpstr>
      <vt:lpstr>Hip internal rotation – grade 1,0</vt:lpstr>
      <vt:lpstr>Hip internal rotation</vt:lpstr>
      <vt:lpstr>Knee joint</vt:lpstr>
      <vt:lpstr>Knee joint movements </vt:lpstr>
      <vt:lpstr>Knee joint muscles</vt:lpstr>
      <vt:lpstr>Knee flexion</vt:lpstr>
      <vt:lpstr>Biceps femoris - long head</vt:lpstr>
      <vt:lpstr>Biceps femoris – short head</vt:lpstr>
      <vt:lpstr>Semitendinosus</vt:lpstr>
      <vt:lpstr>Semimembranosus</vt:lpstr>
      <vt:lpstr>Knee flexion</vt:lpstr>
      <vt:lpstr>Knee flexion – grade 5,4</vt:lpstr>
      <vt:lpstr>Knee flexion – grade 3</vt:lpstr>
      <vt:lpstr>Knee flexion – grade 2</vt:lpstr>
      <vt:lpstr>Knee flexion – grade 1,0</vt:lpstr>
      <vt:lpstr>Knee flexion – notes:</vt:lpstr>
      <vt:lpstr>Knee extension – quadriceps femoris</vt:lpstr>
      <vt:lpstr>Rectus femoris</vt:lpstr>
      <vt:lpstr>Vastus medialis</vt:lpstr>
      <vt:lpstr>Vastus lateralis</vt:lpstr>
      <vt:lpstr>Vastus intermedius</vt:lpstr>
      <vt:lpstr>Knee extension – grade 5,4</vt:lpstr>
      <vt:lpstr>Knee extension – grade 3</vt:lpstr>
      <vt:lpstr>Knee extension – grade 2</vt:lpstr>
      <vt:lpstr>Knee extension – grade 1,0</vt:lpstr>
      <vt:lpstr>Knee extension – notes:</vt:lpstr>
      <vt:lpstr>Thank you for your attention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muscle test Hip and knee</dc:title>
  <dc:creator>Verca</dc:creator>
  <cp:lastModifiedBy>Pavel Vank</cp:lastModifiedBy>
  <cp:revision>35</cp:revision>
  <dcterms:created xsi:type="dcterms:W3CDTF">2015-10-16T18:22:34Z</dcterms:created>
  <dcterms:modified xsi:type="dcterms:W3CDTF">2020-11-09T14:19:56Z</dcterms:modified>
</cp:coreProperties>
</file>