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90"/>
  </p:notesMasterIdLst>
  <p:handoutMasterIdLst>
    <p:handoutMasterId r:id="rId91"/>
  </p:handoutMasterIdLst>
  <p:sldIdLst>
    <p:sldId id="256" r:id="rId3"/>
    <p:sldId id="312" r:id="rId4"/>
    <p:sldId id="271" r:id="rId5"/>
    <p:sldId id="272" r:id="rId6"/>
    <p:sldId id="273" r:id="rId7"/>
    <p:sldId id="274" r:id="rId8"/>
    <p:sldId id="270" r:id="rId9"/>
    <p:sldId id="275" r:id="rId10"/>
    <p:sldId id="276" r:id="rId11"/>
    <p:sldId id="277" r:id="rId12"/>
    <p:sldId id="280" r:id="rId13"/>
    <p:sldId id="281" r:id="rId14"/>
    <p:sldId id="360" r:id="rId15"/>
    <p:sldId id="292" r:id="rId16"/>
    <p:sldId id="282" r:id="rId17"/>
    <p:sldId id="313" r:id="rId18"/>
    <p:sldId id="324" r:id="rId19"/>
    <p:sldId id="283" r:id="rId20"/>
    <p:sldId id="326" r:id="rId21"/>
    <p:sldId id="284" r:id="rId22"/>
    <p:sldId id="327" r:id="rId23"/>
    <p:sldId id="325" r:id="rId24"/>
    <p:sldId id="285" r:id="rId25"/>
    <p:sldId id="314" r:id="rId26"/>
    <p:sldId id="351" r:id="rId27"/>
    <p:sldId id="328" r:id="rId28"/>
    <p:sldId id="287" r:id="rId29"/>
    <p:sldId id="352" r:id="rId30"/>
    <p:sldId id="286" r:id="rId31"/>
    <p:sldId id="329" r:id="rId32"/>
    <p:sldId id="330" r:id="rId33"/>
    <p:sldId id="290" r:id="rId34"/>
    <p:sldId id="288" r:id="rId35"/>
    <p:sldId id="289" r:id="rId36"/>
    <p:sldId id="291" r:id="rId37"/>
    <p:sldId id="293" r:id="rId38"/>
    <p:sldId id="353" r:id="rId39"/>
    <p:sldId id="331" r:id="rId40"/>
    <p:sldId id="294" r:id="rId41"/>
    <p:sldId id="332" r:id="rId42"/>
    <p:sldId id="295" r:id="rId43"/>
    <p:sldId id="317" r:id="rId44"/>
    <p:sldId id="333" r:id="rId45"/>
    <p:sldId id="334" r:id="rId46"/>
    <p:sldId id="296" r:id="rId47"/>
    <p:sldId id="297" r:id="rId48"/>
    <p:sldId id="318" r:id="rId49"/>
    <p:sldId id="354" r:id="rId50"/>
    <p:sldId id="335" r:id="rId51"/>
    <p:sldId id="336" r:id="rId52"/>
    <p:sldId id="298" r:id="rId53"/>
    <p:sldId id="299" r:id="rId54"/>
    <p:sldId id="322" r:id="rId55"/>
    <p:sldId id="337" r:id="rId56"/>
    <p:sldId id="338" r:id="rId57"/>
    <p:sldId id="339" r:id="rId58"/>
    <p:sldId id="340" r:id="rId59"/>
    <p:sldId id="302" r:id="rId60"/>
    <p:sldId id="300" r:id="rId61"/>
    <p:sldId id="303" r:id="rId62"/>
    <p:sldId id="342" r:id="rId63"/>
    <p:sldId id="321" r:id="rId64"/>
    <p:sldId id="344" r:id="rId65"/>
    <p:sldId id="345" r:id="rId66"/>
    <p:sldId id="343" r:id="rId67"/>
    <p:sldId id="346" r:id="rId68"/>
    <p:sldId id="347" r:id="rId69"/>
    <p:sldId id="304" r:id="rId70"/>
    <p:sldId id="305" r:id="rId71"/>
    <p:sldId id="306" r:id="rId72"/>
    <p:sldId id="341" r:id="rId73"/>
    <p:sldId id="307" r:id="rId74"/>
    <p:sldId id="308" r:id="rId75"/>
    <p:sldId id="355" r:id="rId76"/>
    <p:sldId id="320" r:id="rId77"/>
    <p:sldId id="348" r:id="rId78"/>
    <p:sldId id="309" r:id="rId79"/>
    <p:sldId id="310" r:id="rId80"/>
    <p:sldId id="323" r:id="rId81"/>
    <p:sldId id="349" r:id="rId82"/>
    <p:sldId id="350" r:id="rId83"/>
    <p:sldId id="311" r:id="rId84"/>
    <p:sldId id="356" r:id="rId85"/>
    <p:sldId id="357" r:id="rId86"/>
    <p:sldId id="358" r:id="rId87"/>
    <p:sldId id="316" r:id="rId88"/>
    <p:sldId id="359"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1200" userDrawn="1">
          <p15:clr>
            <a:srgbClr val="A4A3A4"/>
          </p15:clr>
        </p15:guide>
        <p15:guide id="3" orient="horz" pos="3888" userDrawn="1">
          <p15:clr>
            <a:srgbClr val="A4A3A4"/>
          </p15:clr>
        </p15:guide>
        <p15:guide id="4" orient="horz" pos="2880" userDrawn="1">
          <p15:clr>
            <a:srgbClr val="A4A3A4"/>
          </p15:clr>
        </p15:guide>
        <p15:guide id="5" orient="horz" pos="3216" userDrawn="1">
          <p15:clr>
            <a:srgbClr val="A4A3A4"/>
          </p15:clr>
        </p15:guide>
        <p15:guide id="6" orient="horz" pos="816" userDrawn="1">
          <p15:clr>
            <a:srgbClr val="A4A3A4"/>
          </p15:clr>
        </p15:guide>
        <p15:guide id="7" orient="horz" pos="175" userDrawn="1">
          <p15:clr>
            <a:srgbClr val="A4A3A4"/>
          </p15:clr>
        </p15:guide>
        <p15:guide id="8" pos="2880" userDrawn="1">
          <p15:clr>
            <a:srgbClr val="A4A3A4"/>
          </p15:clr>
        </p15:guide>
        <p15:guide id="9" pos="719" userDrawn="1">
          <p15:clr>
            <a:srgbClr val="A4A3A4"/>
          </p15:clr>
        </p15:guide>
        <p15:guide id="10" pos="5041" userDrawn="1">
          <p15:clr>
            <a:srgbClr val="A4A3A4"/>
          </p15:clr>
        </p15:guide>
        <p15:guide id="11" pos="4608" userDrawn="1">
          <p15:clr>
            <a:srgbClr val="A4A3A4"/>
          </p15:clr>
        </p15:guide>
        <p15:guide id="12" pos="2124"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9920" autoAdjust="0"/>
  </p:normalViewPr>
  <p:slideViewPr>
    <p:cSldViewPr>
      <p:cViewPr varScale="1">
        <p:scale>
          <a:sx n="81" d="100"/>
          <a:sy n="81" d="100"/>
        </p:scale>
        <p:origin x="-1554" y="-96"/>
      </p:cViewPr>
      <p:guideLst>
        <p:guide orient="horz" pos="2160"/>
        <p:guide orient="horz" pos="1200"/>
        <p:guide orient="horz" pos="3888"/>
        <p:guide orient="horz" pos="2880"/>
        <p:guide orient="horz" pos="3216"/>
        <p:guide orient="horz" pos="816"/>
        <p:guide orient="horz" pos="175"/>
        <p:guide pos="2880"/>
        <p:guide pos="719"/>
        <p:guide pos="5041"/>
        <p:guide pos="4608"/>
        <p:guide pos="2124"/>
      </p:guideLst>
    </p:cSldViewPr>
  </p:slideViewPr>
  <p:notesTextViewPr>
    <p:cViewPr>
      <p:scale>
        <a:sx n="1" d="1"/>
        <a:sy n="1" d="1"/>
      </p:scale>
      <p:origin x="0" y="0"/>
    </p:cViewPr>
  </p:notesTextViewPr>
  <p:notesViewPr>
    <p:cSldViewPr showGuides="1">
      <p:cViewPr varScale="1">
        <p:scale>
          <a:sx n="82" d="100"/>
          <a:sy n="82" d="100"/>
        </p:scale>
        <p:origin x="1410" y="6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cs-CZ" smtClean="0"/>
              <a:pPr/>
              <a:t>23.11.2020</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lang="cs-CZ" smtClean="0"/>
              <a:pPr/>
              <a:t>‹#›</a:t>
            </a:fld>
            <a:endParaRPr lang="cs-CZ" dirty="0"/>
          </a:p>
        </p:txBody>
      </p:sp>
    </p:spTree>
    <p:extLst>
      <p:ext uri="{BB962C8B-B14F-4D97-AF65-F5344CB8AC3E}">
        <p14:creationId xmlns:p14="http://schemas.microsoft.com/office/powerpoint/2010/main" xmlns=""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cs-CZ" smtClean="0"/>
              <a:pPr/>
              <a:t>23.11.2020</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6"/>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lang="cs-CZ" smtClean="0"/>
              <a:pPr/>
              <a:t>‹#›</a:t>
            </a:fld>
            <a:endParaRPr lang="cs-CZ" dirty="0"/>
          </a:p>
        </p:txBody>
      </p:sp>
    </p:spTree>
    <p:extLst>
      <p:ext uri="{BB962C8B-B14F-4D97-AF65-F5344CB8AC3E}">
        <p14:creationId xmlns:p14="http://schemas.microsoft.com/office/powerpoint/2010/main" xmlns=""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Artery" TargetMode="External"/><Relationship Id="rId13" Type="http://schemas.openxmlformats.org/officeDocument/2006/relationships/hyperlink" Target="https://en.wikipedia.org/wiki/Anatomical_terms_of_motion" TargetMode="External"/><Relationship Id="rId18" Type="http://schemas.openxmlformats.org/officeDocument/2006/relationships/hyperlink" Target="https://en.wikipedia.org/wiki/Linea_aspera" TargetMode="External"/><Relationship Id="rId26" Type="http://schemas.openxmlformats.org/officeDocument/2006/relationships/hyperlink" Target="https://en.wikipedia.org/wiki/Extension_(kinesiology)"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Tuberosity_of_the_ischium" TargetMode="External"/><Relationship Id="rId7" Type="http://schemas.openxmlformats.org/officeDocument/2006/relationships/hyperlink" Target="https://en.wikipedia.org/wiki/Femur" TargetMode="External"/><Relationship Id="rId12" Type="http://schemas.openxmlformats.org/officeDocument/2006/relationships/hyperlink" Target="https://en.wikipedia.org/wiki/Obturator_nerve" TargetMode="External"/><Relationship Id="rId17" Type="http://schemas.openxmlformats.org/officeDocument/2006/relationships/hyperlink" Target="https://en.wikipedia.org/wiki/Lesser_trochanter" TargetMode="External"/><Relationship Id="rId25" Type="http://schemas.openxmlformats.org/officeDocument/2006/relationships/hyperlink" Target="https://en.wikipedia.org/wiki/Adductor_minimus_muscle" TargetMode="External"/><Relationship Id="rId2" Type="http://schemas.openxmlformats.org/officeDocument/2006/relationships/slide" Target="../slides/slide41.xml"/><Relationship Id="rId16" Type="http://schemas.openxmlformats.org/officeDocument/2006/relationships/hyperlink" Target="https://en.wikipedia.org/wiki/Inferior_pubic_ramus" TargetMode="External"/><Relationship Id="rId20" Type="http://schemas.openxmlformats.org/officeDocument/2006/relationships/hyperlink" Target="https://en.wikipedia.org/wiki/Hip" TargetMode="External"/><Relationship Id="rId29" Type="http://schemas.openxmlformats.org/officeDocument/2006/relationships/hyperlink" Target="https://en.wikipedia.org/wiki/Ischiopubic_ramus" TargetMode="External"/><Relationship Id="rId1" Type="http://schemas.openxmlformats.org/officeDocument/2006/relationships/notesMaster" Target="../notesMasters/notesMaster1.xml"/><Relationship Id="rId6" Type="http://schemas.openxmlformats.org/officeDocument/2006/relationships/hyperlink" Target="https://en.wikipedia.org/wiki/Pectineal_line_(femur)" TargetMode="External"/><Relationship Id="rId11" Type="http://schemas.openxmlformats.org/officeDocument/2006/relationships/hyperlink" Target="https://en.wikipedia.org/wiki/Femoral_nerve" TargetMode="External"/><Relationship Id="rId24" Type="http://schemas.openxmlformats.org/officeDocument/2006/relationships/hyperlink" Target="https://en.wikipedia.org/wiki/Tibial_nerve" TargetMode="External"/><Relationship Id="rId32" Type="http://schemas.openxmlformats.org/officeDocument/2006/relationships/hyperlink" Target="https://en.wikipedia.org/wiki/Medial_circumflex_femoral_artery" TargetMode="External"/><Relationship Id="rId5" Type="http://schemas.openxmlformats.org/officeDocument/2006/relationships/hyperlink" Target="https://en.wikipedia.org/wiki/Pubis_(bone)" TargetMode="External"/><Relationship Id="rId15" Type="http://schemas.openxmlformats.org/officeDocument/2006/relationships/hyperlink" Target="https://en.wikipedia.org/wiki/Adduction" TargetMode="External"/><Relationship Id="rId23" Type="http://schemas.openxmlformats.org/officeDocument/2006/relationships/hyperlink" Target="https://en.wikipedia.org/wiki/Posterior_branch_of_obturator_nerve" TargetMode="External"/><Relationship Id="rId28" Type="http://schemas.openxmlformats.org/officeDocument/2006/relationships/hyperlink" Target="https://en.wikipedia.org/wiki/Anterior_branch_of_obturator_nerve" TargetMode="External"/><Relationship Id="rId10" Type="http://schemas.openxmlformats.org/officeDocument/2006/relationships/hyperlink" Target="https://en.wikipedia.org/wiki/Nerve" TargetMode="External"/><Relationship Id="rId19" Type="http://schemas.openxmlformats.org/officeDocument/2006/relationships/hyperlink" Target="https://en.wikipedia.org/wiki/Deep_femoral_artery" TargetMode="External"/><Relationship Id="rId31" Type="http://schemas.openxmlformats.org/officeDocument/2006/relationships/hyperlink" Target="https://en.wikipedia.org/wiki/Pes_anserinus_(leg)" TargetMode="External"/><Relationship Id="rId4" Type="http://schemas.openxmlformats.org/officeDocument/2006/relationships/hyperlink" Target="https://en.wikipedia.org/wiki/Pectineal_line_(pubis)" TargetMode="External"/><Relationship Id="rId9" Type="http://schemas.openxmlformats.org/officeDocument/2006/relationships/hyperlink" Target="https://en.wikipedia.org/wiki/Obturator_artery" TargetMode="External"/><Relationship Id="rId14" Type="http://schemas.openxmlformats.org/officeDocument/2006/relationships/hyperlink" Target="https://en.wikipedia.org/wiki/Flexion" TargetMode="External"/><Relationship Id="rId22" Type="http://schemas.openxmlformats.org/officeDocument/2006/relationships/hyperlink" Target="https://en.wikipedia.org/wiki/Adductor_tubercle_of_femur" TargetMode="External"/><Relationship Id="rId27" Type="http://schemas.openxmlformats.org/officeDocument/2006/relationships/hyperlink" Target="https://en.wikipedia.org/wiki/Hamstring" TargetMode="External"/><Relationship Id="rId30" Type="http://schemas.openxmlformats.org/officeDocument/2006/relationships/hyperlink" Target="https://en.wikipedia.org/wiki/Tibia"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Lateral_sacral_artery" TargetMode="External"/><Relationship Id="rId13" Type="http://schemas.openxmlformats.org/officeDocument/2006/relationships/hyperlink" Target="https://en.wikipedia.org/wiki/Sacral_spinal_nerve_1"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Inferior_gluteal_artery" TargetMode="External"/><Relationship Id="rId12" Type="http://schemas.openxmlformats.org/officeDocument/2006/relationships/hyperlink" Target="https://en.wikipedia.org/wiki/Lumbar_spinal_nerve_5" TargetMode="External"/><Relationship Id="rId17" Type="http://schemas.openxmlformats.org/officeDocument/2006/relationships/hyperlink" Target="https://en.wikipedia.org/wiki/Thigh" TargetMode="External"/><Relationship Id="rId2" Type="http://schemas.openxmlformats.org/officeDocument/2006/relationships/slide" Target="../slides/slide46.xml"/><Relationship Id="rId16" Type="http://schemas.openxmlformats.org/officeDocument/2006/relationships/hyperlink" Target="https://en.wikipedia.org/wiki/External_rotator" TargetMode="External"/><Relationship Id="rId1" Type="http://schemas.openxmlformats.org/officeDocument/2006/relationships/notesMaster" Target="../notesMasters/notesMaster1.xml"/><Relationship Id="rId6" Type="http://schemas.openxmlformats.org/officeDocument/2006/relationships/hyperlink" Target="https://en.wikipedia.org/wiki/Artery" TargetMode="External"/><Relationship Id="rId11" Type="http://schemas.openxmlformats.org/officeDocument/2006/relationships/hyperlink" Target="https://en.wikipedia.org/wiki/Nerve_to_the_piriformis" TargetMode="External"/><Relationship Id="rId5" Type="http://schemas.openxmlformats.org/officeDocument/2006/relationships/hyperlink" Target="https://en.wikipedia.org/wiki/Greater_trochanter" TargetMode="External"/><Relationship Id="rId15" Type="http://schemas.openxmlformats.org/officeDocument/2006/relationships/hyperlink" Target="https://en.wikipedia.org/wiki/Anatomical_terms_of_motion" TargetMode="External"/><Relationship Id="rId10" Type="http://schemas.openxmlformats.org/officeDocument/2006/relationships/hyperlink" Target="https://en.wikipedia.org/wiki/Nerve" TargetMode="External"/><Relationship Id="rId4" Type="http://schemas.openxmlformats.org/officeDocument/2006/relationships/hyperlink" Target="https://en.wikipedia.org/wiki/Sacrum" TargetMode="External"/><Relationship Id="rId9" Type="http://schemas.openxmlformats.org/officeDocument/2006/relationships/hyperlink" Target="https://en.wikipedia.org/wiki/Superior_gluteal_artery" TargetMode="External"/><Relationship Id="rId14" Type="http://schemas.openxmlformats.org/officeDocument/2006/relationships/hyperlink" Target="https://en.wikipedia.org/wiki/Sacral_spinal_nerve_2"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Lumbar_vertebrae" TargetMode="External"/><Relationship Id="rId13" Type="http://schemas.openxmlformats.org/officeDocument/2006/relationships/hyperlink" Target="https://en.wikipedia.org/wiki/Twelfth_thoracic" TargetMode="External"/><Relationship Id="rId18" Type="http://schemas.openxmlformats.org/officeDocument/2006/relationships/hyperlink" Target="https://en.wikipedia.org/wiki/Vertebral_column"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Transverse_processes" TargetMode="External"/><Relationship Id="rId12" Type="http://schemas.openxmlformats.org/officeDocument/2006/relationships/hyperlink" Target="https://en.wikipedia.org/wiki/Nerve" TargetMode="External"/><Relationship Id="rId17" Type="http://schemas.openxmlformats.org/officeDocument/2006/relationships/hyperlink" Target="https://en.wikipedia.org/wiki/Flexion" TargetMode="External"/><Relationship Id="rId2" Type="http://schemas.openxmlformats.org/officeDocument/2006/relationships/slide" Target="../slides/slide52.xml"/><Relationship Id="rId16" Type="http://schemas.openxmlformats.org/officeDocument/2006/relationships/hyperlink" Target="https://en.wikipedia.org/wiki/Anatomical_terms_of_motion" TargetMode="External"/><Relationship Id="rId1" Type="http://schemas.openxmlformats.org/officeDocument/2006/relationships/notesMaster" Target="../notesMasters/notesMaster1.xml"/><Relationship Id="rId6" Type="http://schemas.openxmlformats.org/officeDocument/2006/relationships/hyperlink" Target="https://en.wikipedia.org/wiki/Last_rib" TargetMode="External"/><Relationship Id="rId11" Type="http://schemas.openxmlformats.org/officeDocument/2006/relationships/hyperlink" Target="https://en.wikipedia.org/wiki/Lumbar_branch_of_iliolumbar_artery" TargetMode="External"/><Relationship Id="rId5" Type="http://schemas.openxmlformats.org/officeDocument/2006/relationships/hyperlink" Target="https://en.wikipedia.org/wiki/Iliolumbar_ligament" TargetMode="External"/><Relationship Id="rId15" Type="http://schemas.openxmlformats.org/officeDocument/2006/relationships/hyperlink" Target="https://en.wikipedia.org/wiki/Lumbar_nerves" TargetMode="External"/><Relationship Id="rId10" Type="http://schemas.openxmlformats.org/officeDocument/2006/relationships/hyperlink" Target="https://en.wikipedia.org/wiki/Lumbar_arteries" TargetMode="External"/><Relationship Id="rId19" Type="http://schemas.openxmlformats.org/officeDocument/2006/relationships/hyperlink" Target="https://en.wikipedia.org/wiki/Depression_(kinesiology)" TargetMode="External"/><Relationship Id="rId4" Type="http://schemas.openxmlformats.org/officeDocument/2006/relationships/hyperlink" Target="https://en.wikipedia.org/wiki/Iliac_crest" TargetMode="External"/><Relationship Id="rId9" Type="http://schemas.openxmlformats.org/officeDocument/2006/relationships/hyperlink" Target="https://en.wikipedia.org/wiki/Artery" TargetMode="External"/><Relationship Id="rId14" Type="http://schemas.openxmlformats.org/officeDocument/2006/relationships/hyperlink" Target="https://en.wikipedia.org/wiki/Ventral_rami"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Bicipital_groove" TargetMode="External"/><Relationship Id="rId13" Type="http://schemas.openxmlformats.org/officeDocument/2006/relationships/hyperlink" Target="https://en.wikipedia.org/wiki/Nerve" TargetMode="External"/><Relationship Id="rId18" Type="http://schemas.openxmlformats.org/officeDocument/2006/relationships/hyperlink" Target="https://en.wikipedia.org/wiki/Cervical_spinal_nerve_7"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Anatomical_terms_of_motion" TargetMode="External"/><Relationship Id="rId7" Type="http://schemas.openxmlformats.org/officeDocument/2006/relationships/hyperlink" Target="https://en.wikipedia.org/wiki/Aponeurosis_of_the_external_oblique_muscle" TargetMode="External"/><Relationship Id="rId12" Type="http://schemas.openxmlformats.org/officeDocument/2006/relationships/hyperlink" Target="https://en.wikipedia.org/wiki/Thoracoacromial_trunk" TargetMode="External"/><Relationship Id="rId17" Type="http://schemas.openxmlformats.org/officeDocument/2006/relationships/hyperlink" Target="https://en.wikipedia.org/wiki/Cervical_spinal_nerve_6" TargetMode="External"/><Relationship Id="rId25" Type="http://schemas.openxmlformats.org/officeDocument/2006/relationships/hyperlink" Target="https://en.wikipedia.org/wiki/Scapula" TargetMode="External"/><Relationship Id="rId2" Type="http://schemas.openxmlformats.org/officeDocument/2006/relationships/slide" Target="../slides/slide60.xml"/><Relationship Id="rId16" Type="http://schemas.openxmlformats.org/officeDocument/2006/relationships/hyperlink" Target="https://en.wikipedia.org/wiki/Cervical_spinal_nerve_5" TargetMode="External"/><Relationship Id="rId20" Type="http://schemas.openxmlformats.org/officeDocument/2006/relationships/hyperlink" Target="https://en.wikipedia.org/wiki/Thoracic_nerves" TargetMode="External"/><Relationship Id="rId1" Type="http://schemas.openxmlformats.org/officeDocument/2006/relationships/notesMaster" Target="../notesMasters/notesMaster1.xml"/><Relationship Id="rId6" Type="http://schemas.openxmlformats.org/officeDocument/2006/relationships/hyperlink" Target="https://en.wikipedia.org/wiki/Costal_cartilages" TargetMode="External"/><Relationship Id="rId11" Type="http://schemas.openxmlformats.org/officeDocument/2006/relationships/hyperlink" Target="https://en.wikipedia.org/wiki/Pectoral_branch" TargetMode="External"/><Relationship Id="rId24" Type="http://schemas.openxmlformats.org/officeDocument/2006/relationships/hyperlink" Target="https://en.wikipedia.org/wiki/Medially_rotates" TargetMode="External"/><Relationship Id="rId5" Type="http://schemas.openxmlformats.org/officeDocument/2006/relationships/hyperlink" Target="https://en.wikipedia.org/wiki/Human_sternum" TargetMode="External"/><Relationship Id="rId15" Type="http://schemas.openxmlformats.org/officeDocument/2006/relationships/hyperlink" Target="https://en.wikipedia.org/wiki/Medial_pectoral_nerve" TargetMode="External"/><Relationship Id="rId23" Type="http://schemas.openxmlformats.org/officeDocument/2006/relationships/hyperlink" Target="https://en.wikipedia.org/wiki/Adduction" TargetMode="External"/><Relationship Id="rId10" Type="http://schemas.openxmlformats.org/officeDocument/2006/relationships/hyperlink" Target="https://en.wikipedia.org/wiki/Artery" TargetMode="External"/><Relationship Id="rId19" Type="http://schemas.openxmlformats.org/officeDocument/2006/relationships/hyperlink" Target="https://en.wikipedia.org/wiki/Cervical_spinal_nerve_8" TargetMode="External"/><Relationship Id="rId4" Type="http://schemas.openxmlformats.org/officeDocument/2006/relationships/hyperlink" Target="https://en.wikipedia.org/wiki/Clavicle" TargetMode="External"/><Relationship Id="rId9" Type="http://schemas.openxmlformats.org/officeDocument/2006/relationships/hyperlink" Target="https://en.wikipedia.org/wiki/Humerus" TargetMode="External"/><Relationship Id="rId14" Type="http://schemas.openxmlformats.org/officeDocument/2006/relationships/hyperlink" Target="https://en.wikipedia.org/wiki/Lateral_pectoral_nerve" TargetMode="External"/><Relationship Id="rId22" Type="http://schemas.openxmlformats.org/officeDocument/2006/relationships/hyperlink" Target="https://en.wikipedia.org/wiki/Flexes"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Nuchal_lines" TargetMode="External"/><Relationship Id="rId13" Type="http://schemas.openxmlformats.org/officeDocument/2006/relationships/hyperlink" Target="https://en.wikipedia.org/wiki/Superficial_branch_of_transverse_cervical_artery" TargetMode="External"/><Relationship Id="rId18" Type="http://schemas.openxmlformats.org/officeDocument/2006/relationships/hyperlink" Target="https://en.wikipedia.org/wiki/Cervical_spinal_nerve"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Scapula" TargetMode="External"/><Relationship Id="rId7" Type="http://schemas.openxmlformats.org/officeDocument/2006/relationships/hyperlink" Target="https://en.wikipedia.org/wiki/External_occipital_protuberance" TargetMode="External"/><Relationship Id="rId12" Type="http://schemas.openxmlformats.org/officeDocument/2006/relationships/hyperlink" Target="https://en.wikipedia.org/wiki/Artery" TargetMode="External"/><Relationship Id="rId17" Type="http://schemas.openxmlformats.org/officeDocument/2006/relationships/hyperlink" Target="https://en.wikipedia.org/wiki/Accessory_nerve" TargetMode="External"/><Relationship Id="rId2" Type="http://schemas.openxmlformats.org/officeDocument/2006/relationships/slide" Target="../slides/slide73.xml"/><Relationship Id="rId16" Type="http://schemas.openxmlformats.org/officeDocument/2006/relationships/hyperlink" Target="https://en.wikipedia.org/wiki/Nerve" TargetMode="External"/><Relationship Id="rId20" Type="http://schemas.openxmlformats.org/officeDocument/2006/relationships/hyperlink" Target="https://en.wikipedia.org/wiki/Retraction_(kinesiology)" TargetMode="External"/><Relationship Id="rId1" Type="http://schemas.openxmlformats.org/officeDocument/2006/relationships/notesMaster" Target="../notesMasters/notesMaster1.xml"/><Relationship Id="rId6" Type="http://schemas.openxmlformats.org/officeDocument/2006/relationships/hyperlink" Target="https://en.wikipedia.org/wiki/Nuchal_ligament" TargetMode="External"/><Relationship Id="rId11" Type="http://schemas.openxmlformats.org/officeDocument/2006/relationships/hyperlink" Target="https://en.wikipedia.org/wiki/Spine_of_scapula" TargetMode="External"/><Relationship Id="rId24" Type="http://schemas.openxmlformats.org/officeDocument/2006/relationships/hyperlink" Target="https://en.wikipedia.org/wiki/Latissimus_dorsi" TargetMode="External"/><Relationship Id="rId5" Type="http://schemas.openxmlformats.org/officeDocument/2006/relationships/hyperlink" Target="https://en.wikipedia.org/wiki/Vertebrae" TargetMode="External"/><Relationship Id="rId15" Type="http://schemas.openxmlformats.org/officeDocument/2006/relationships/hyperlink" Target="https://en.wikipedia.org/wiki/Trapezius_muscle" TargetMode="External"/><Relationship Id="rId23" Type="http://schemas.openxmlformats.org/officeDocument/2006/relationships/hyperlink" Target="https://en.wikipedia.org/wiki/Serratus_anterior_muscle" TargetMode="External"/><Relationship Id="rId10" Type="http://schemas.openxmlformats.org/officeDocument/2006/relationships/hyperlink" Target="https://en.wikipedia.org/wiki/Acromion_process" TargetMode="External"/><Relationship Id="rId19" Type="http://schemas.openxmlformats.org/officeDocument/2006/relationships/hyperlink" Target="https://en.wikipedia.org/wiki/Anatomical_terms_of_motion" TargetMode="External"/><Relationship Id="rId4" Type="http://schemas.openxmlformats.org/officeDocument/2006/relationships/hyperlink" Target="https://en.wikipedia.org/wiki/Spinous_process" TargetMode="External"/><Relationship Id="rId9" Type="http://schemas.openxmlformats.org/officeDocument/2006/relationships/hyperlink" Target="https://en.wikipedia.org/wiki/Clavicle" TargetMode="External"/><Relationship Id="rId14" Type="http://schemas.openxmlformats.org/officeDocument/2006/relationships/hyperlink" Target="https://en.wikipedia.org/wiki/Superficial_cervical_artery" TargetMode="External"/><Relationship Id="rId22" Type="http://schemas.openxmlformats.org/officeDocument/2006/relationships/hyperlink" Target="https://en.wikipedia.org/wiki/Antagonist_(muscle)"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Dorsal_scapular_artery" TargetMode="External"/><Relationship Id="rId13" Type="http://schemas.openxmlformats.org/officeDocument/2006/relationships/hyperlink" Target="https://en.wikipedia.org/wiki/Elevation_(kinesiology)"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Artery" TargetMode="External"/><Relationship Id="rId12" Type="http://schemas.openxmlformats.org/officeDocument/2006/relationships/hyperlink" Target="https://en.wikipedia.org/wiki/Anatomical_terms_of_motion"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en.wikipedia.org/wiki/Medial_border_of_scapula" TargetMode="External"/><Relationship Id="rId11" Type="http://schemas.openxmlformats.org/officeDocument/2006/relationships/hyperlink" Target="https://en.wikipedia.org/wiki/Dorsal_scapular_nerve" TargetMode="External"/><Relationship Id="rId5" Type="http://schemas.openxmlformats.org/officeDocument/2006/relationships/hyperlink" Target="https://en.wikipedia.org/wiki/Transverse_processes" TargetMode="External"/><Relationship Id="rId15" Type="http://schemas.openxmlformats.org/officeDocument/2006/relationships/hyperlink" Target="https://en.wikipedia.org/wiki/Glenoid_cavity" TargetMode="External"/><Relationship Id="rId10" Type="http://schemas.openxmlformats.org/officeDocument/2006/relationships/hyperlink" Target="https://en.wikipedia.org/wiki/Cervical_nerve" TargetMode="External"/><Relationship Id="rId4" Type="http://schemas.openxmlformats.org/officeDocument/2006/relationships/hyperlink" Target="https://en.wikipedia.org/wiki/Posterior_tubercles" TargetMode="External"/><Relationship Id="rId9" Type="http://schemas.openxmlformats.org/officeDocument/2006/relationships/hyperlink" Target="https://en.wikipedia.org/wiki/Nerve" TargetMode="External"/><Relationship Id="rId14" Type="http://schemas.openxmlformats.org/officeDocument/2006/relationships/hyperlink" Target="https://en.wikipedia.org/wiki/Scapula"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Superior_nuchal_line" TargetMode="External"/><Relationship Id="rId13" Type="http://schemas.openxmlformats.org/officeDocument/2006/relationships/hyperlink" Target="https://en.wikipedia.org/wiki/Spinal_accessory_nerve"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Mastoid_process_of_the_temporal_bone" TargetMode="External"/><Relationship Id="rId12" Type="http://schemas.openxmlformats.org/officeDocument/2006/relationships/hyperlink" Target="https://en.wikipedia.org/wiki/Nerve" TargetMode="External"/><Relationship Id="rId2" Type="http://schemas.openxmlformats.org/officeDocument/2006/relationships/slide" Target="../slides/slide83.xml"/><Relationship Id="rId16" Type="http://schemas.openxmlformats.org/officeDocument/2006/relationships/hyperlink" Target="https://en.wikipedia.org/wiki/Anatomical_terms_of_motion" TargetMode="External"/><Relationship Id="rId1" Type="http://schemas.openxmlformats.org/officeDocument/2006/relationships/notesMaster" Target="../notesMasters/notesMaster1.xml"/><Relationship Id="rId6" Type="http://schemas.openxmlformats.org/officeDocument/2006/relationships/hyperlink" Target="https://en.wikipedia.org/wiki/Clavicle" TargetMode="External"/><Relationship Id="rId11" Type="http://schemas.openxmlformats.org/officeDocument/2006/relationships/hyperlink" Target="https://en.wikipedia.org/wiki/Superior_thyroid_artery" TargetMode="External"/><Relationship Id="rId5" Type="http://schemas.openxmlformats.org/officeDocument/2006/relationships/hyperlink" Target="https://en.wikipedia.org/wiki/Medial_(anatomy)" TargetMode="External"/><Relationship Id="rId15" Type="http://schemas.openxmlformats.org/officeDocument/2006/relationships/hyperlink" Target="https://en.wikipedia.org/w/index.php?title=C2,C3_of_ventral_rami&amp;action=edit&amp;redlink=1" TargetMode="External"/><Relationship Id="rId10" Type="http://schemas.openxmlformats.org/officeDocument/2006/relationships/hyperlink" Target="https://en.wikipedia.org/wiki/Occipital_artery" TargetMode="External"/><Relationship Id="rId4" Type="http://schemas.openxmlformats.org/officeDocument/2006/relationships/hyperlink" Target="https://en.wikipedia.org/wiki/Manubrium_sterni" TargetMode="External"/><Relationship Id="rId9" Type="http://schemas.openxmlformats.org/officeDocument/2006/relationships/hyperlink" Target="https://en.wikipedia.org/wiki/Artery" TargetMode="External"/><Relationship Id="rId14" Type="http://schemas.openxmlformats.org/officeDocument/2006/relationships/hyperlink" Target="https://en.wikipedia.org/wiki/Cervical_plex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Achilles_tendon" TargetMode="External"/><Relationship Id="rId13" Type="http://schemas.openxmlformats.org/officeDocument/2006/relationships/hyperlink" Target="https://en.wikipedia.org/wiki/Tibial_nerve" TargetMode="External"/><Relationship Id="rId3" Type="http://schemas.openxmlformats.org/officeDocument/2006/relationships/hyperlink" Target="https://en.wikipedia.org/wiki/Anatomical_terms_of_muscle" TargetMode="External"/><Relationship Id="rId7" Type="http://schemas.openxmlformats.org/officeDocument/2006/relationships/hyperlink" Target="https://en.wikipedia.org/wiki/Soleus" TargetMode="External"/><Relationship Id="rId12" Type="http://schemas.openxmlformats.org/officeDocument/2006/relationships/hyperlink" Target="https://en.wikipedia.org/wiki/Nerv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Tibia" TargetMode="External"/><Relationship Id="rId11" Type="http://schemas.openxmlformats.org/officeDocument/2006/relationships/hyperlink" Target="https://en.wikipedia.org/wiki/Posterior_tibial_artery" TargetMode="External"/><Relationship Id="rId5" Type="http://schemas.openxmlformats.org/officeDocument/2006/relationships/hyperlink" Target="https://en.wikipedia.org/wiki/Gastrocnemius" TargetMode="External"/><Relationship Id="rId15" Type="http://schemas.openxmlformats.org/officeDocument/2006/relationships/hyperlink" Target="https://en.wikipedia.org/wiki/Plantarflexion" TargetMode="External"/><Relationship Id="rId10" Type="http://schemas.openxmlformats.org/officeDocument/2006/relationships/hyperlink" Target="https://en.wikipedia.org/wiki/Artery" TargetMode="External"/><Relationship Id="rId4" Type="http://schemas.openxmlformats.org/officeDocument/2006/relationships/hyperlink" Target="https://en.wikipedia.org/wiki/Femur" TargetMode="External"/><Relationship Id="rId9" Type="http://schemas.openxmlformats.org/officeDocument/2006/relationships/hyperlink" Target="https://en.wikipedia.org/wiki/Calcaneus" TargetMode="External"/><Relationship Id="rId14" Type="http://schemas.openxmlformats.org/officeDocument/2006/relationships/hyperlink" Target="https://en.wikipedia.org/wiki/Anatomical_terms_of_motion"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Artery" TargetMode="External"/><Relationship Id="rId13" Type="http://schemas.openxmlformats.org/officeDocument/2006/relationships/hyperlink" Target="https://en.wikipedia.org/wiki/Lumbar_spinal_nerve_3" TargetMode="External"/><Relationship Id="rId18" Type="http://schemas.openxmlformats.org/officeDocument/2006/relationships/hyperlink" Target="https://en.wikipedia.org/wiki/Gluteus_maximus" TargetMode="External"/><Relationship Id="rId26" Type="http://schemas.openxmlformats.org/officeDocument/2006/relationships/hyperlink" Target="https://en.wikipedia.org/wiki/Knee"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Acetabulum" TargetMode="External"/><Relationship Id="rId34" Type="http://schemas.openxmlformats.org/officeDocument/2006/relationships/hyperlink" Target="https://en.wikipedia.org/wiki/Abduction_(kinesiology)" TargetMode="External"/><Relationship Id="rId7" Type="http://schemas.openxmlformats.org/officeDocument/2006/relationships/hyperlink" Target="https://en.wikipedia.org/wiki/Femur" TargetMode="External"/><Relationship Id="rId12" Type="http://schemas.openxmlformats.org/officeDocument/2006/relationships/hyperlink" Target="https://en.wikipedia.org/wiki/Lumbar_spinal_nerve_1" TargetMode="External"/><Relationship Id="rId17" Type="http://schemas.openxmlformats.org/officeDocument/2006/relationships/hyperlink" Target="https://en.wikipedia.org/wiki/Antagonist_(muscle)" TargetMode="External"/><Relationship Id="rId25" Type="http://schemas.openxmlformats.org/officeDocument/2006/relationships/hyperlink" Target="https://en.wikipedia.org/wiki/Femoral_nerve" TargetMode="External"/><Relationship Id="rId33" Type="http://schemas.openxmlformats.org/officeDocument/2006/relationships/hyperlink" Target="https://en.wikipedia.org/wiki/Medial_rotation" TargetMode="External"/><Relationship Id="rId2" Type="http://schemas.openxmlformats.org/officeDocument/2006/relationships/slide" Target="../slides/slide23.xml"/><Relationship Id="rId16" Type="http://schemas.openxmlformats.org/officeDocument/2006/relationships/hyperlink" Target="https://en.wikipedia.org/wiki/Hip" TargetMode="External"/><Relationship Id="rId20" Type="http://schemas.openxmlformats.org/officeDocument/2006/relationships/hyperlink" Target="https://en.wikipedia.org/wiki/Anterior_inferior_iliac_spine" TargetMode="External"/><Relationship Id="rId29" Type="http://schemas.openxmlformats.org/officeDocument/2006/relationships/hyperlink" Target="https://en.wikipedia.org/wiki/Iliac_crest" TargetMode="External"/><Relationship Id="rId1" Type="http://schemas.openxmlformats.org/officeDocument/2006/relationships/notesMaster" Target="../notesMasters/notesMaster1.xml"/><Relationship Id="rId6" Type="http://schemas.openxmlformats.org/officeDocument/2006/relationships/hyperlink" Target="https://en.wikipedia.org/wiki/Lesser_trochanter" TargetMode="External"/><Relationship Id="rId11" Type="http://schemas.openxmlformats.org/officeDocument/2006/relationships/hyperlink" Target="https://en.wikipedia.org/wiki/Nerve" TargetMode="External"/><Relationship Id="rId24" Type="http://schemas.openxmlformats.org/officeDocument/2006/relationships/hyperlink" Target="https://en.wikipedia.org/wiki/Lateral_circumflex_femoral_artery" TargetMode="External"/><Relationship Id="rId32" Type="http://schemas.openxmlformats.org/officeDocument/2006/relationships/hyperlink" Target="https://en.wikipedia.org/wiki/Superior_gluteal_nerve" TargetMode="External"/><Relationship Id="rId5" Type="http://schemas.openxmlformats.org/officeDocument/2006/relationships/hyperlink" Target="https://en.wikipedia.org/wiki/Lumbar_spine" TargetMode="External"/><Relationship Id="rId15" Type="http://schemas.openxmlformats.org/officeDocument/2006/relationships/hyperlink" Target="https://en.wikipedia.org/wiki/Flexion" TargetMode="External"/><Relationship Id="rId23" Type="http://schemas.openxmlformats.org/officeDocument/2006/relationships/hyperlink" Target="https://en.wikipedia.org/wiki/Quadriceps_femoris_muscle" TargetMode="External"/><Relationship Id="rId28" Type="http://schemas.openxmlformats.org/officeDocument/2006/relationships/hyperlink" Target="https://en.wikipedia.org/wiki/Hamstring" TargetMode="External"/><Relationship Id="rId36" Type="http://schemas.openxmlformats.org/officeDocument/2006/relationships/hyperlink" Target="https://en.wikipedia.org/wiki/Torso" TargetMode="External"/><Relationship Id="rId10" Type="http://schemas.openxmlformats.org/officeDocument/2006/relationships/hyperlink" Target="https://en.wikipedia.org/wiki/Iliolumbar_artery" TargetMode="External"/><Relationship Id="rId19" Type="http://schemas.openxmlformats.org/officeDocument/2006/relationships/hyperlink" Target="https://en.wikipedia.org/wiki/Posterior_compartment_of_thigh" TargetMode="External"/><Relationship Id="rId31" Type="http://schemas.openxmlformats.org/officeDocument/2006/relationships/hyperlink" Target="https://en.wikipedia.org/wiki/Superior_gluteal_artery" TargetMode="External"/><Relationship Id="rId4" Type="http://schemas.openxmlformats.org/officeDocument/2006/relationships/hyperlink" Target="https://en.wikipedia.org/wiki/Iliac_fossa" TargetMode="External"/><Relationship Id="rId9" Type="http://schemas.openxmlformats.org/officeDocument/2006/relationships/hyperlink" Target="https://en.wikipedia.org/wiki/Medial_femoral_circumflex_artery" TargetMode="External"/><Relationship Id="rId14" Type="http://schemas.openxmlformats.org/officeDocument/2006/relationships/hyperlink" Target="https://en.wikipedia.org/wiki/Anatomical_terms_of_motion" TargetMode="External"/><Relationship Id="rId22" Type="http://schemas.openxmlformats.org/officeDocument/2006/relationships/hyperlink" Target="https://en.wikipedia.org/wiki/Patellar_ligament" TargetMode="External"/><Relationship Id="rId27" Type="http://schemas.openxmlformats.org/officeDocument/2006/relationships/hyperlink" Target="https://en.wikipedia.org/wiki/Extension_(kinesiology)" TargetMode="External"/><Relationship Id="rId30" Type="http://schemas.openxmlformats.org/officeDocument/2006/relationships/hyperlink" Target="https://en.wikipedia.org/wiki/Iliotibial_tract" TargetMode="External"/><Relationship Id="rId35" Type="http://schemas.openxmlformats.org/officeDocument/2006/relationships/hyperlink" Target="https://en.wikipedia.org/wiki/Lateral_rotatio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Lateral_condyle_of_tibia" TargetMode="External"/><Relationship Id="rId13" Type="http://schemas.openxmlformats.org/officeDocument/2006/relationships/hyperlink" Target="https://en.wikipedia.org/wiki/Tibial_nerve" TargetMode="External"/><Relationship Id="rId18" Type="http://schemas.openxmlformats.org/officeDocument/2006/relationships/hyperlink" Target="https://en.wikipedia.org/wiki/External_rotation" TargetMode="External"/><Relationship Id="rId26" Type="http://schemas.openxmlformats.org/officeDocument/2006/relationships/hyperlink" Target="https://en.wikipedia.org/wiki/Inferior_gluteal_artery" TargetMode="External"/><Relationship Id="rId3" Type="http://schemas.openxmlformats.org/officeDocument/2006/relationships/hyperlink" Target="https://en.wikipedia.org/wiki/Anatomical_terms_of_muscle" TargetMode="External"/><Relationship Id="rId21" Type="http://schemas.openxmlformats.org/officeDocument/2006/relationships/hyperlink" Target="https://en.wikipedia.org/wiki/Antagonist_(muscle)" TargetMode="External"/><Relationship Id="rId34" Type="http://schemas.openxmlformats.org/officeDocument/2006/relationships/hyperlink" Target="https://en.wikipedia.org/wiki/Tensor_fasciae_latae" TargetMode="External"/><Relationship Id="rId7" Type="http://schemas.openxmlformats.org/officeDocument/2006/relationships/hyperlink" Target="https://en.wikipedia.org/wiki/Head_of_fibula" TargetMode="External"/><Relationship Id="rId12" Type="http://schemas.openxmlformats.org/officeDocument/2006/relationships/hyperlink" Target="https://en.wikipedia.org/wiki/Nerve" TargetMode="External"/><Relationship Id="rId17" Type="http://schemas.openxmlformats.org/officeDocument/2006/relationships/hyperlink" Target="https://en.wikipedia.org/wiki/Knee" TargetMode="External"/><Relationship Id="rId25" Type="http://schemas.openxmlformats.org/officeDocument/2006/relationships/hyperlink" Target="https://en.wikipedia.org/wiki/Tibia" TargetMode="External"/><Relationship Id="rId33" Type="http://schemas.openxmlformats.org/officeDocument/2006/relationships/hyperlink" Target="https://en.wikipedia.org/wiki/Sacral_spinal_nerve_2" TargetMode="External"/><Relationship Id="rId2" Type="http://schemas.openxmlformats.org/officeDocument/2006/relationships/slide" Target="../slides/slide35.xml"/><Relationship Id="rId16" Type="http://schemas.openxmlformats.org/officeDocument/2006/relationships/hyperlink" Target="https://en.wikipedia.org/wiki/Flexion" TargetMode="External"/><Relationship Id="rId20" Type="http://schemas.openxmlformats.org/officeDocument/2006/relationships/hyperlink" Target="https://en.wikipedia.org/wiki/Hip" TargetMode="External"/><Relationship Id="rId29" Type="http://schemas.openxmlformats.org/officeDocument/2006/relationships/hyperlink" Target="https://en.wikipedia.org/wiki/Profunda_femoris_artery" TargetMode="External"/><Relationship Id="rId1" Type="http://schemas.openxmlformats.org/officeDocument/2006/relationships/notesMaster" Target="../notesMasters/notesMaster1.xml"/><Relationship Id="rId6" Type="http://schemas.openxmlformats.org/officeDocument/2006/relationships/hyperlink" Target="https://en.wikipedia.org/wiki/Femur" TargetMode="External"/><Relationship Id="rId11" Type="http://schemas.openxmlformats.org/officeDocument/2006/relationships/hyperlink" Target="https://en.wikipedia.org/wiki/Perforating_arteries" TargetMode="External"/><Relationship Id="rId24" Type="http://schemas.openxmlformats.org/officeDocument/2006/relationships/hyperlink" Target="https://en.wikipedia.org/wiki/Pes_anserinus_(leg)" TargetMode="External"/><Relationship Id="rId32" Type="http://schemas.openxmlformats.org/officeDocument/2006/relationships/hyperlink" Target="https://en.wikipedia.org/wiki/Sacral_spinal_nerve_1" TargetMode="External"/><Relationship Id="rId5" Type="http://schemas.openxmlformats.org/officeDocument/2006/relationships/hyperlink" Target="https://en.wikipedia.org/wiki/Linea_aspera" TargetMode="External"/><Relationship Id="rId15" Type="http://schemas.openxmlformats.org/officeDocument/2006/relationships/hyperlink" Target="https://en.wikipedia.org/wiki/Anatomical_terms_of_motion" TargetMode="External"/><Relationship Id="rId23" Type="http://schemas.openxmlformats.org/officeDocument/2006/relationships/hyperlink" Target="https://en.wikipedia.org/wiki/Ischium" TargetMode="External"/><Relationship Id="rId28" Type="http://schemas.openxmlformats.org/officeDocument/2006/relationships/hyperlink" Target="https://en.wikipedia.org/wiki/Medial_condyle_of_tibia" TargetMode="External"/><Relationship Id="rId10" Type="http://schemas.openxmlformats.org/officeDocument/2006/relationships/hyperlink" Target="https://en.wikipedia.org/wiki/Deep_femoral_artery" TargetMode="External"/><Relationship Id="rId19" Type="http://schemas.openxmlformats.org/officeDocument/2006/relationships/hyperlink" Target="https://en.wikipedia.org/wiki/Extension_(kinesiology)" TargetMode="External"/><Relationship Id="rId31" Type="http://schemas.openxmlformats.org/officeDocument/2006/relationships/hyperlink" Target="https://en.wikipedia.org/wiki/Lumbar_spinal_nerve_5" TargetMode="External"/><Relationship Id="rId4" Type="http://schemas.openxmlformats.org/officeDocument/2006/relationships/hyperlink" Target="https://en.wikipedia.org/wiki/Tuberosity_of_the_ischium" TargetMode="External"/><Relationship Id="rId9" Type="http://schemas.openxmlformats.org/officeDocument/2006/relationships/hyperlink" Target="https://en.wikipedia.org/wiki/Artery" TargetMode="External"/><Relationship Id="rId14" Type="http://schemas.openxmlformats.org/officeDocument/2006/relationships/hyperlink" Target="https://en.wikipedia.org/wiki/Common_fibular_nerve" TargetMode="External"/><Relationship Id="rId22" Type="http://schemas.openxmlformats.org/officeDocument/2006/relationships/hyperlink" Target="https://en.wikipedia.org/wiki/Quadriceps_femoris_muscle" TargetMode="External"/><Relationship Id="rId27" Type="http://schemas.openxmlformats.org/officeDocument/2006/relationships/hyperlink" Target="https://en.wikipedia.org/wiki/Sciatic_nerve" TargetMode="External"/><Relationship Id="rId30" Type="http://schemas.openxmlformats.org/officeDocument/2006/relationships/hyperlink" Target="https://en.wikipedia.org/wiki/Gluteal_artery_(disambigu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1</a:t>
            </a:fld>
            <a:endParaRPr lang="cs-CZ" dirty="0"/>
          </a:p>
        </p:txBody>
      </p:sp>
    </p:spTree>
    <p:extLst>
      <p:ext uri="{BB962C8B-B14F-4D97-AF65-F5344CB8AC3E}">
        <p14:creationId xmlns:p14="http://schemas.microsoft.com/office/powerpoint/2010/main" xmlns="" val="2899140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Pectineus</a:t>
            </a:r>
            <a:r>
              <a:rPr lang="cs-CZ" dirty="0"/>
              <a:t>:</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Pectineal line (pubis)"/>
              </a:rPr>
              <a:t>Pectineal line</a:t>
            </a:r>
            <a:r>
              <a:rPr lang="en-US" dirty="0">
                <a:effectLst/>
              </a:rPr>
              <a:t> of the </a:t>
            </a:r>
            <a:r>
              <a:rPr lang="en-US" sz="1200" u="none" strike="noStrike" kern="1200" dirty="0">
                <a:solidFill>
                  <a:schemeClr val="tx1"/>
                </a:solidFill>
                <a:effectLst/>
                <a:latin typeface="+mn-lt"/>
                <a:ea typeface="+mn-ea"/>
                <a:cs typeface="+mn-cs"/>
                <a:hlinkClick r:id="rId5" tooltip="Pubis (bone)"/>
              </a:rPr>
              <a:t>pubic bone</a:t>
            </a:r>
            <a:r>
              <a:rPr lang="cs-CZ" sz="1200" u="none" strike="noStrike"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6" tooltip="Pectineal line (femur)"/>
              </a:rPr>
              <a:t>Pectineal line</a:t>
            </a:r>
            <a:r>
              <a:rPr lang="en-US" dirty="0">
                <a:effectLst/>
              </a:rPr>
              <a:t> of the </a:t>
            </a:r>
            <a:r>
              <a:rPr lang="en-US"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9" tooltip="Obturator artery"/>
              </a:rPr>
              <a:t>Obturator artery</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tooltip="Femoral nerve"/>
              </a:rPr>
              <a:t>Femoral nerve</a:t>
            </a:r>
            <a:r>
              <a:rPr lang="en-US" dirty="0">
                <a:effectLst/>
              </a:rPr>
              <a:t>, sometimes </a:t>
            </a:r>
            <a:r>
              <a:rPr lang="en-US" sz="1200" u="none" strike="noStrike" kern="1200" dirty="0">
                <a:solidFill>
                  <a:schemeClr val="tx1"/>
                </a:solidFill>
                <a:effectLst/>
                <a:latin typeface="+mn-lt"/>
                <a:ea typeface="+mn-ea"/>
                <a:cs typeface="+mn-cs"/>
                <a:hlinkClick r:id="rId12" tooltip="Obturator nerve"/>
              </a:rPr>
              <a:t>obturator nerve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en-US" dirty="0">
                <a:effectLst/>
              </a:rPr>
              <a:t>Thigh - </a:t>
            </a:r>
            <a:r>
              <a:rPr lang="en-US" sz="1200" u="none" strike="noStrike" kern="1200" dirty="0">
                <a:solidFill>
                  <a:schemeClr val="tx1"/>
                </a:solidFill>
                <a:effectLst/>
                <a:latin typeface="+mn-lt"/>
                <a:ea typeface="+mn-ea"/>
                <a:cs typeface="+mn-cs"/>
                <a:hlinkClick r:id="rId14" tooltip="Flexion"/>
              </a:rPr>
              <a:t>flexion</a:t>
            </a:r>
            <a:r>
              <a:rPr lang="en-US" dirty="0">
                <a:effectLst/>
              </a:rPr>
              <a:t>, </a:t>
            </a:r>
            <a:r>
              <a:rPr lang="en-US" sz="1200" u="none" strike="noStrike" kern="1200" dirty="0">
                <a:solidFill>
                  <a:schemeClr val="tx1"/>
                </a:solidFill>
                <a:effectLst/>
                <a:latin typeface="+mn-lt"/>
                <a:ea typeface="+mn-ea"/>
                <a:cs typeface="+mn-cs"/>
                <a:hlinkClick r:id="rId15" tooltip="Adduction"/>
              </a:rPr>
              <a:t>adduction</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Adductor</a:t>
            </a:r>
            <a:r>
              <a:rPr lang="cs-CZ" sz="1200" u="none" strike="noStrike" kern="1200" dirty="0">
                <a:solidFill>
                  <a:schemeClr val="tx1"/>
                </a:solidFill>
                <a:effectLst/>
                <a:latin typeface="+mn-lt"/>
                <a:ea typeface="+mn-ea"/>
                <a:cs typeface="+mn-cs"/>
              </a:rPr>
              <a:t> brevis:</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dirty="0">
                <a:effectLst/>
              </a:rPr>
              <a:t>anterior surface of the </a:t>
            </a:r>
            <a:r>
              <a:rPr lang="en-US" sz="1200" u="none" strike="noStrike" kern="1200" dirty="0">
                <a:solidFill>
                  <a:schemeClr val="tx1"/>
                </a:solidFill>
                <a:effectLst/>
                <a:latin typeface="+mn-lt"/>
                <a:ea typeface="+mn-ea"/>
                <a:cs typeface="+mn-cs"/>
                <a:hlinkClick r:id="rId16" tooltip="Inferior pubic ramus"/>
              </a:rPr>
              <a:t>inferior ramus</a:t>
            </a:r>
            <a:r>
              <a:rPr lang="cs-CZ" sz="1200" u="none" strike="noStrike" kern="1200" dirty="0">
                <a:solidFill>
                  <a:schemeClr val="tx1"/>
                </a:solidFill>
                <a:effectLst/>
                <a:latin typeface="+mn-lt"/>
                <a:ea typeface="+mn-ea"/>
                <a:cs typeface="+mn-cs"/>
              </a:rPr>
              <a:t> </a:t>
            </a:r>
            <a:r>
              <a:rPr lang="en-US" dirty="0">
                <a:effectLst/>
              </a:rPr>
              <a:t>and body of the </a:t>
            </a:r>
            <a:r>
              <a:rPr lang="en-US" sz="1200" u="none" strike="noStrike" kern="1200" dirty="0">
                <a:solidFill>
                  <a:schemeClr val="tx1"/>
                </a:solidFill>
                <a:effectLst/>
                <a:latin typeface="+mn-lt"/>
                <a:ea typeface="+mn-ea"/>
                <a:cs typeface="+mn-cs"/>
                <a:hlinkClick r:id="rId5" tooltip="Pubis (bone)"/>
              </a:rPr>
              <a:t>pubis</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the </a:t>
            </a:r>
            <a:r>
              <a:rPr lang="en-US" sz="1200" u="none" strike="noStrike" kern="1200" dirty="0">
                <a:solidFill>
                  <a:schemeClr val="tx1"/>
                </a:solidFill>
                <a:effectLst/>
                <a:latin typeface="+mn-lt"/>
                <a:ea typeface="+mn-ea"/>
                <a:cs typeface="+mn-cs"/>
                <a:hlinkClick r:id="rId17" tooltip="Lesser trochanter"/>
              </a:rPr>
              <a:t>lesser trochanter</a:t>
            </a:r>
            <a:r>
              <a:rPr lang="en-US" dirty="0">
                <a:effectLst/>
              </a:rPr>
              <a:t> and </a:t>
            </a:r>
            <a:r>
              <a:rPr lang="en-US" sz="1200" u="none" strike="noStrike" kern="1200" dirty="0" err="1">
                <a:solidFill>
                  <a:schemeClr val="tx1"/>
                </a:solidFill>
                <a:effectLst/>
                <a:latin typeface="+mn-lt"/>
                <a:ea typeface="+mn-ea"/>
                <a:cs typeface="+mn-cs"/>
                <a:hlinkClick r:id="rId18" tooltip="Linea aspera"/>
              </a:rPr>
              <a:t>linea</a:t>
            </a:r>
            <a:r>
              <a:rPr lang="en-US" sz="1200" u="none" strike="noStrike" kern="1200" dirty="0">
                <a:solidFill>
                  <a:schemeClr val="tx1"/>
                </a:solidFill>
                <a:effectLst/>
                <a:latin typeface="+mn-lt"/>
                <a:ea typeface="+mn-ea"/>
                <a:cs typeface="+mn-cs"/>
                <a:hlinkClick r:id="rId18" tooltip="Linea aspera"/>
              </a:rPr>
              <a:t> </a:t>
            </a:r>
            <a:r>
              <a:rPr lang="en-US" sz="1200" u="none" strike="noStrike" kern="1200" dirty="0" err="1">
                <a:solidFill>
                  <a:schemeClr val="tx1"/>
                </a:solidFill>
                <a:effectLst/>
                <a:latin typeface="+mn-lt"/>
                <a:ea typeface="+mn-ea"/>
                <a:cs typeface="+mn-cs"/>
                <a:hlinkClick r:id="rId18" tooltip="Linea aspera"/>
              </a:rPr>
              <a:t>aspera</a:t>
            </a:r>
            <a:r>
              <a:rPr lang="en-US" dirty="0">
                <a:effectLst/>
              </a:rPr>
              <a:t> of the </a:t>
            </a:r>
            <a:r>
              <a:rPr lang="en-US"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9" tooltip="Deep femoral artery"/>
              </a:rPr>
              <a:t>deep femoral artery</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tooltip="Obturator nerve"/>
              </a:rPr>
              <a:t>obturator nerve</a:t>
            </a:r>
            <a:endParaRPr lang="cs-CZ" sz="1200" u="sng"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5" tooltip="Adduction"/>
              </a:rPr>
              <a:t>adduction</a:t>
            </a:r>
            <a:r>
              <a:rPr lang="en-US" dirty="0">
                <a:effectLst/>
              </a:rPr>
              <a:t> of </a:t>
            </a:r>
            <a:r>
              <a:rPr lang="en-US" sz="1200" u="none" strike="noStrike" kern="1200" dirty="0">
                <a:solidFill>
                  <a:schemeClr val="tx1"/>
                </a:solidFill>
                <a:effectLst/>
                <a:latin typeface="+mn-lt"/>
                <a:ea typeface="+mn-ea"/>
                <a:cs typeface="+mn-cs"/>
                <a:hlinkClick r:id="rId20" tooltip="Hip"/>
              </a:rPr>
              <a:t>hip</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Adductor</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rPr>
              <a:t>magnus</a:t>
            </a:r>
            <a:r>
              <a:rPr lang="cs-CZ" sz="1200" u="none" strike="noStrike" kern="120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5" tooltip="Pubis (bone)"/>
              </a:rPr>
              <a:t>Pubis</a:t>
            </a:r>
            <a:r>
              <a:rPr lang="cs-CZ" dirty="0">
                <a:effectLst/>
              </a:rPr>
              <a:t>, </a:t>
            </a:r>
            <a:r>
              <a:rPr lang="cs-CZ" sz="1200" u="none" strike="noStrike" kern="1200" dirty="0" err="1">
                <a:solidFill>
                  <a:schemeClr val="tx1"/>
                </a:solidFill>
                <a:effectLst/>
                <a:latin typeface="+mn-lt"/>
                <a:ea typeface="+mn-ea"/>
                <a:cs typeface="+mn-cs"/>
                <a:hlinkClick r:id="rId21" tooltip="Tuberosity of the ischium"/>
              </a:rPr>
              <a:t>tuberosity</a:t>
            </a:r>
            <a:r>
              <a:rPr lang="cs-CZ" sz="1200" u="none" strike="noStrike" kern="1200" dirty="0">
                <a:solidFill>
                  <a:schemeClr val="tx1"/>
                </a:solidFill>
                <a:effectLst/>
                <a:latin typeface="+mn-lt"/>
                <a:ea typeface="+mn-ea"/>
                <a:cs typeface="+mn-cs"/>
                <a:hlinkClick r:id="rId21" tooltip="Tuberosity of the ischium"/>
              </a:rPr>
              <a:t> </a:t>
            </a:r>
            <a:r>
              <a:rPr lang="cs-CZ" sz="1200" u="none" strike="noStrike" kern="1200" dirty="0" err="1">
                <a:solidFill>
                  <a:schemeClr val="tx1"/>
                </a:solidFill>
                <a:effectLst/>
                <a:latin typeface="+mn-lt"/>
                <a:ea typeface="+mn-ea"/>
                <a:cs typeface="+mn-cs"/>
                <a:hlinkClick r:id="rId21" tooltip="Tuberosity of the ischium"/>
              </a:rPr>
              <a:t>of</a:t>
            </a:r>
            <a:r>
              <a:rPr lang="cs-CZ" sz="1200" u="none" strike="noStrike" kern="1200" dirty="0">
                <a:solidFill>
                  <a:schemeClr val="tx1"/>
                </a:solidFill>
                <a:effectLst/>
                <a:latin typeface="+mn-lt"/>
                <a:ea typeface="+mn-ea"/>
                <a:cs typeface="+mn-cs"/>
                <a:hlinkClick r:id="rId21" tooltip="Tuberosity of the ischium"/>
              </a:rPr>
              <a:t> </a:t>
            </a:r>
            <a:r>
              <a:rPr lang="cs-CZ" sz="1200" u="none" strike="noStrike" kern="1200" dirty="0" err="1">
                <a:solidFill>
                  <a:schemeClr val="tx1"/>
                </a:solidFill>
                <a:effectLst/>
                <a:latin typeface="+mn-lt"/>
                <a:ea typeface="+mn-ea"/>
                <a:cs typeface="+mn-cs"/>
                <a:hlinkClick r:id="rId21" tooltip="Tuberosity of the ischium"/>
              </a:rPr>
              <a:t>the</a:t>
            </a:r>
            <a:r>
              <a:rPr lang="cs-CZ" sz="1200" u="none" strike="noStrike" kern="1200" dirty="0">
                <a:solidFill>
                  <a:schemeClr val="tx1"/>
                </a:solidFill>
                <a:effectLst/>
                <a:latin typeface="+mn-lt"/>
                <a:ea typeface="+mn-ea"/>
                <a:cs typeface="+mn-cs"/>
                <a:hlinkClick r:id="rId21" tooltip="Tuberosity of the ischium"/>
              </a:rPr>
              <a:t> </a:t>
            </a:r>
            <a:r>
              <a:rPr lang="cs-CZ" sz="1200" u="none" strike="noStrike" kern="1200" dirty="0" err="1">
                <a:solidFill>
                  <a:schemeClr val="tx1"/>
                </a:solidFill>
                <a:effectLst/>
                <a:latin typeface="+mn-lt"/>
                <a:ea typeface="+mn-ea"/>
                <a:cs typeface="+mn-cs"/>
                <a:hlinkClick r:id="rId21" tooltip="Tuberosity of the ischium"/>
              </a:rPr>
              <a:t>ischium</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18" tooltip="Linea aspera"/>
              </a:rPr>
              <a:t>Linea </a:t>
            </a:r>
            <a:r>
              <a:rPr lang="cs-CZ" sz="1200" u="none" strike="noStrike" kern="1200" dirty="0" err="1">
                <a:solidFill>
                  <a:schemeClr val="tx1"/>
                </a:solidFill>
                <a:effectLst/>
                <a:latin typeface="+mn-lt"/>
                <a:ea typeface="+mn-ea"/>
                <a:cs typeface="+mn-cs"/>
                <a:hlinkClick r:id="rId18" tooltip="Linea aspera"/>
              </a:rPr>
              <a:t>aspera</a:t>
            </a:r>
            <a:r>
              <a:rPr lang="cs-CZ" dirty="0">
                <a:effectLst/>
              </a:rPr>
              <a:t> and </a:t>
            </a:r>
            <a:r>
              <a:rPr lang="cs-CZ" sz="1200" u="none" strike="noStrike" kern="1200" dirty="0" err="1">
                <a:solidFill>
                  <a:schemeClr val="tx1"/>
                </a:solidFill>
                <a:effectLst/>
                <a:latin typeface="+mn-lt"/>
                <a:ea typeface="+mn-ea"/>
                <a:cs typeface="+mn-cs"/>
                <a:hlinkClick r:id="rId22" tooltip="Adductor tubercle of femur"/>
              </a:rPr>
              <a:t>adductor</a:t>
            </a:r>
            <a:r>
              <a:rPr lang="cs-CZ" sz="1200" u="none" strike="noStrike" kern="1200" dirty="0">
                <a:solidFill>
                  <a:schemeClr val="tx1"/>
                </a:solidFill>
                <a:effectLst/>
                <a:latin typeface="+mn-lt"/>
                <a:ea typeface="+mn-ea"/>
                <a:cs typeface="+mn-cs"/>
                <a:hlinkClick r:id="rId22" tooltip="Adductor tubercle of femur"/>
              </a:rPr>
              <a:t> </a:t>
            </a:r>
            <a:r>
              <a:rPr lang="cs-CZ" sz="1200" u="none" strike="noStrike" kern="1200" dirty="0" err="1">
                <a:solidFill>
                  <a:schemeClr val="tx1"/>
                </a:solidFill>
                <a:effectLst/>
                <a:latin typeface="+mn-lt"/>
                <a:ea typeface="+mn-ea"/>
                <a:cs typeface="+mn-cs"/>
                <a:hlinkClick r:id="rId22" tooltip="Adductor tubercle of femur"/>
              </a:rPr>
              <a:t>tubercle</a:t>
            </a:r>
            <a:r>
              <a:rPr lang="cs-CZ" sz="1200" u="none" strike="noStrike" kern="1200" dirty="0">
                <a:solidFill>
                  <a:schemeClr val="tx1"/>
                </a:solidFill>
                <a:effectLst/>
                <a:latin typeface="+mn-lt"/>
                <a:ea typeface="+mn-ea"/>
                <a:cs typeface="+mn-cs"/>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9" tooltip="Deep femoral artery"/>
              </a:rPr>
              <a:t>Deep</a:t>
            </a:r>
            <a:r>
              <a:rPr lang="cs-CZ" sz="1200" u="none" strike="noStrike" kern="1200" dirty="0">
                <a:solidFill>
                  <a:schemeClr val="tx1"/>
                </a:solidFill>
                <a:effectLst/>
                <a:latin typeface="+mn-lt"/>
                <a:ea typeface="+mn-ea"/>
                <a:cs typeface="+mn-cs"/>
                <a:hlinkClick r:id="rId19" tooltip="Deep femoral artery"/>
              </a:rPr>
              <a:t> </a:t>
            </a:r>
            <a:r>
              <a:rPr lang="cs-CZ" sz="1200" u="none" strike="noStrike" kern="1200" dirty="0" err="1">
                <a:solidFill>
                  <a:schemeClr val="tx1"/>
                </a:solidFill>
                <a:effectLst/>
                <a:latin typeface="+mn-lt"/>
                <a:ea typeface="+mn-ea"/>
                <a:cs typeface="+mn-cs"/>
                <a:hlinkClick r:id="rId19" tooltip="Deep femoral artery"/>
              </a:rPr>
              <a:t>femoral</a:t>
            </a:r>
            <a:r>
              <a:rPr lang="cs-CZ" sz="1200" u="none" strike="noStrike" kern="1200" dirty="0">
                <a:solidFill>
                  <a:schemeClr val="tx1"/>
                </a:solidFill>
                <a:effectLst/>
                <a:latin typeface="+mn-lt"/>
                <a:ea typeface="+mn-ea"/>
                <a:cs typeface="+mn-cs"/>
                <a:hlinkClick r:id="rId19" tooltip="Deep femoral artery"/>
              </a:rPr>
              <a:t> </a:t>
            </a:r>
            <a:r>
              <a:rPr lang="cs-CZ" sz="1200" u="none" strike="noStrike" kern="1200" dirty="0" err="1">
                <a:solidFill>
                  <a:schemeClr val="tx1"/>
                </a:solidFill>
                <a:effectLst/>
                <a:latin typeface="+mn-lt"/>
                <a:ea typeface="+mn-ea"/>
                <a:cs typeface="+mn-cs"/>
                <a:hlinkClick r:id="rId19" tooltip="Deep femor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3" tooltip="Posterior branch of obturator nerve"/>
              </a:rPr>
              <a:t>Posterior</a:t>
            </a:r>
            <a:r>
              <a:rPr lang="cs-CZ" sz="1200" u="none" strike="noStrike" kern="1200" dirty="0">
                <a:solidFill>
                  <a:schemeClr val="tx1"/>
                </a:solidFill>
                <a:effectLst/>
                <a:latin typeface="+mn-lt"/>
                <a:ea typeface="+mn-ea"/>
                <a:cs typeface="+mn-cs"/>
                <a:hlinkClick r:id="rId23" tooltip="Posterior branch of obturator nerve"/>
              </a:rPr>
              <a:t> </a:t>
            </a:r>
            <a:r>
              <a:rPr lang="cs-CZ" sz="1200" u="none" strike="noStrike" kern="1200" dirty="0" err="1">
                <a:solidFill>
                  <a:schemeClr val="tx1"/>
                </a:solidFill>
                <a:effectLst/>
                <a:latin typeface="+mn-lt"/>
                <a:ea typeface="+mn-ea"/>
                <a:cs typeface="+mn-cs"/>
                <a:hlinkClick r:id="rId23" tooltip="Posterior branch of obturator nerve"/>
              </a:rPr>
              <a:t>branch</a:t>
            </a:r>
            <a:r>
              <a:rPr lang="cs-CZ" sz="1200" u="none" strike="noStrike" kern="1200" dirty="0">
                <a:solidFill>
                  <a:schemeClr val="tx1"/>
                </a:solidFill>
                <a:effectLst/>
                <a:latin typeface="+mn-lt"/>
                <a:ea typeface="+mn-ea"/>
                <a:cs typeface="+mn-cs"/>
                <a:hlinkClick r:id="rId23" tooltip="Posterior branch of obturator nerve"/>
              </a:rPr>
              <a:t> </a:t>
            </a:r>
            <a:r>
              <a:rPr lang="cs-CZ" sz="1200" u="none" strike="noStrike" kern="1200" dirty="0" err="1">
                <a:solidFill>
                  <a:schemeClr val="tx1"/>
                </a:solidFill>
                <a:effectLst/>
                <a:latin typeface="+mn-lt"/>
                <a:ea typeface="+mn-ea"/>
                <a:cs typeface="+mn-cs"/>
                <a:hlinkClick r:id="rId23" tooltip="Posterior branch of obturator nerve"/>
              </a:rPr>
              <a:t>of</a:t>
            </a:r>
            <a:r>
              <a:rPr lang="cs-CZ" dirty="0">
                <a:effectLst/>
              </a:rPr>
              <a:t> </a:t>
            </a:r>
            <a:r>
              <a:rPr lang="cs-CZ" sz="1200" u="none" strike="noStrike" kern="1200" dirty="0" err="1">
                <a:solidFill>
                  <a:schemeClr val="tx1"/>
                </a:solidFill>
                <a:effectLst/>
                <a:latin typeface="+mn-lt"/>
                <a:ea typeface="+mn-ea"/>
                <a:cs typeface="+mn-cs"/>
                <a:hlinkClick r:id="rId12" tooltip="Obturator nerve"/>
              </a:rPr>
              <a:t>obturator</a:t>
            </a:r>
            <a:r>
              <a:rPr lang="cs-CZ" sz="1200" u="none" strike="noStrike" kern="1200" dirty="0">
                <a:solidFill>
                  <a:schemeClr val="tx1"/>
                </a:solidFill>
                <a:effectLst/>
                <a:latin typeface="+mn-lt"/>
                <a:ea typeface="+mn-ea"/>
                <a:cs typeface="+mn-cs"/>
                <a:hlinkClick r:id="rId12" tooltip="Obturator nerve"/>
              </a:rPr>
              <a:t> nerve</a:t>
            </a:r>
            <a:r>
              <a:rPr lang="cs-CZ" sz="1200" u="none" strike="noStrike" kern="1200" dirty="0">
                <a:solidFill>
                  <a:schemeClr val="tx1"/>
                </a:solidFill>
                <a:effectLst/>
                <a:latin typeface="+mn-lt"/>
                <a:ea typeface="+mn-ea"/>
                <a:cs typeface="+mn-cs"/>
              </a:rPr>
              <a:t> </a:t>
            </a:r>
            <a:r>
              <a:rPr lang="cs-CZ" dirty="0">
                <a:effectLst/>
              </a:rPr>
              <a:t>(</a:t>
            </a:r>
            <a:r>
              <a:rPr lang="cs-CZ" dirty="0" err="1">
                <a:effectLst/>
              </a:rPr>
              <a:t>adductor</a:t>
            </a:r>
            <a:r>
              <a:rPr lang="cs-CZ" dirty="0">
                <a:effectLst/>
              </a:rPr>
              <a:t>) and </a:t>
            </a:r>
            <a:r>
              <a:rPr lang="cs-CZ" sz="1200" u="none" strike="noStrike" kern="1200" dirty="0" err="1">
                <a:solidFill>
                  <a:schemeClr val="tx1"/>
                </a:solidFill>
                <a:effectLst/>
                <a:latin typeface="+mn-lt"/>
                <a:ea typeface="+mn-ea"/>
                <a:cs typeface="+mn-cs"/>
                <a:hlinkClick r:id="rId24" tooltip="Tibial nerve"/>
              </a:rPr>
              <a:t>tibial</a:t>
            </a:r>
            <a:r>
              <a:rPr lang="cs-CZ" sz="1200" u="none" strike="noStrike" kern="1200" dirty="0">
                <a:solidFill>
                  <a:schemeClr val="tx1"/>
                </a:solidFill>
                <a:effectLst/>
                <a:latin typeface="+mn-lt"/>
                <a:ea typeface="+mn-ea"/>
                <a:cs typeface="+mn-cs"/>
                <a:hlinkClick r:id="rId24" tooltip="Tibial nerve"/>
              </a:rPr>
              <a:t> nerve</a:t>
            </a:r>
            <a:r>
              <a:rPr lang="cs-CZ" sz="1200" u="none" strike="noStrike" kern="1200" dirty="0">
                <a:solidFill>
                  <a:schemeClr val="tx1"/>
                </a:solidFill>
                <a:effectLst/>
                <a:latin typeface="+mn-lt"/>
                <a:ea typeface="+mn-ea"/>
                <a:cs typeface="+mn-cs"/>
              </a:rPr>
              <a:t> </a:t>
            </a:r>
            <a:r>
              <a:rPr lang="cs-CZ" dirty="0">
                <a:effectLst/>
              </a:rPr>
              <a:t>(</a:t>
            </a:r>
            <a:r>
              <a:rPr lang="cs-CZ" dirty="0" err="1">
                <a:effectLst/>
              </a:rPr>
              <a:t>hamstring</a:t>
            </a:r>
            <a:r>
              <a:rPr lang="cs-CZ" dirty="0">
                <a:effectLst/>
              </a:rPr>
              <a:t>)</a:t>
            </a:r>
          </a:p>
          <a:p>
            <a:r>
              <a:rPr lang="cs-CZ" sz="1200" u="none" strike="noStrike" kern="1200" dirty="0" err="1">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5" tooltip="Adduction"/>
              </a:rPr>
              <a:t>Adduction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t>
            </a:r>
            <a:r>
              <a:rPr lang="cs-CZ" dirty="0" err="1">
                <a:effectLst/>
              </a:rPr>
              <a:t>both</a:t>
            </a:r>
            <a:r>
              <a:rPr lang="cs-CZ" dirty="0">
                <a:effectLst/>
              </a:rPr>
              <a:t> </a:t>
            </a:r>
            <a:r>
              <a:rPr lang="cs-CZ" dirty="0" err="1">
                <a:effectLst/>
              </a:rPr>
              <a:t>portions</a:t>
            </a:r>
            <a:r>
              <a:rPr lang="cs-CZ" dirty="0">
                <a:effectLst/>
              </a:rPr>
              <a:t>),</a:t>
            </a:r>
            <a:r>
              <a:rPr lang="cs-CZ" baseline="0" dirty="0">
                <a:effectLst/>
              </a:rPr>
              <a:t> </a:t>
            </a:r>
            <a:r>
              <a:rPr lang="cs-CZ" sz="1200" u="none" strike="noStrike" kern="1200" dirty="0" err="1">
                <a:solidFill>
                  <a:schemeClr val="tx1"/>
                </a:solidFill>
                <a:effectLst/>
                <a:latin typeface="+mn-lt"/>
                <a:ea typeface="+mn-ea"/>
                <a:cs typeface="+mn-cs"/>
                <a:hlinkClick r:id="rId14" tooltip="Flexion"/>
              </a:rPr>
              <a:t>flexion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t>
            </a:r>
            <a:r>
              <a:rPr lang="cs-CZ" sz="1200" u="none" strike="noStrike" kern="1200" dirty="0" err="1">
                <a:solidFill>
                  <a:schemeClr val="tx1"/>
                </a:solidFill>
                <a:effectLst/>
                <a:latin typeface="+mn-lt"/>
                <a:ea typeface="+mn-ea"/>
                <a:cs typeface="+mn-cs"/>
                <a:hlinkClick r:id="rId25" tooltip="Adductor minimus muscle"/>
              </a:rPr>
              <a:t>adductor</a:t>
            </a:r>
            <a:r>
              <a:rPr lang="cs-CZ" sz="1200" u="none" strike="noStrike" kern="1200" dirty="0">
                <a:solidFill>
                  <a:schemeClr val="tx1"/>
                </a:solidFill>
                <a:effectLst/>
                <a:latin typeface="+mn-lt"/>
                <a:ea typeface="+mn-ea"/>
                <a:cs typeface="+mn-cs"/>
                <a:hlinkClick r:id="rId25" tooltip="Adductor minimus muscle"/>
              </a:rPr>
              <a:t> </a:t>
            </a:r>
            <a:r>
              <a:rPr lang="cs-CZ" sz="1200" u="none" strike="noStrike" kern="1200" dirty="0" err="1">
                <a:solidFill>
                  <a:schemeClr val="tx1"/>
                </a:solidFill>
                <a:effectLst/>
                <a:latin typeface="+mn-lt"/>
                <a:ea typeface="+mn-ea"/>
                <a:cs typeface="+mn-cs"/>
                <a:hlinkClick r:id="rId25" tooltip="Adductor minimus muscle"/>
              </a:rPr>
              <a:t>portion</a:t>
            </a:r>
            <a:r>
              <a:rPr lang="cs-CZ" dirty="0">
                <a:effectLst/>
              </a:rPr>
              <a:t>),</a:t>
            </a:r>
            <a:r>
              <a:rPr lang="cs-CZ" baseline="0" dirty="0">
                <a:effectLst/>
              </a:rPr>
              <a:t> </a:t>
            </a:r>
            <a:r>
              <a:rPr lang="cs-CZ" sz="1200" u="none" strike="noStrike" kern="1200" dirty="0" err="1">
                <a:solidFill>
                  <a:schemeClr val="tx1"/>
                </a:solidFill>
                <a:effectLst/>
                <a:latin typeface="+mn-lt"/>
                <a:ea typeface="+mn-ea"/>
                <a:cs typeface="+mn-cs"/>
                <a:hlinkClick r:id="rId26" tooltip="Extension (kinesiology)"/>
              </a:rPr>
              <a:t>extension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t>
            </a:r>
            <a:r>
              <a:rPr lang="cs-CZ" sz="1200" u="none" strike="noStrike" kern="1200" dirty="0" err="1">
                <a:solidFill>
                  <a:schemeClr val="tx1"/>
                </a:solidFill>
                <a:effectLst/>
                <a:latin typeface="+mn-lt"/>
                <a:ea typeface="+mn-ea"/>
                <a:cs typeface="+mn-cs"/>
                <a:hlinkClick r:id="rId27" tooltip="Hamstring"/>
              </a:rPr>
              <a:t>hamstring</a:t>
            </a:r>
            <a:r>
              <a:rPr lang="cs-CZ" dirty="0">
                <a:effectLst/>
              </a:rPr>
              <a:t> </a:t>
            </a:r>
            <a:r>
              <a:rPr lang="cs-CZ" dirty="0" err="1">
                <a:effectLst/>
              </a:rPr>
              <a:t>portion</a:t>
            </a:r>
            <a:r>
              <a:rPr lang="cs-CZ" dirty="0">
                <a:effectLst/>
              </a:rPr>
              <a:t>)</a:t>
            </a:r>
          </a:p>
          <a:p>
            <a:endParaRPr lang="cs-CZ" dirty="0">
              <a:effectLst/>
            </a:endParaRPr>
          </a:p>
          <a:p>
            <a:r>
              <a:rPr lang="cs-CZ" dirty="0" err="1">
                <a:effectLst/>
              </a:rPr>
              <a:t>Adductor</a:t>
            </a:r>
            <a:r>
              <a:rPr lang="cs-CZ" dirty="0">
                <a:effectLst/>
              </a:rPr>
              <a:t> </a:t>
            </a:r>
            <a:r>
              <a:rPr lang="cs-CZ" dirty="0" err="1">
                <a:effectLst/>
              </a:rPr>
              <a:t>Longus</a:t>
            </a:r>
            <a:r>
              <a:rPr lang="cs-CZ" dirty="0">
                <a:effectLst/>
              </a:rPr>
              <a:t>:</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dirty="0">
                <a:effectLst/>
              </a:rPr>
              <a:t>pubic body just below the pubic crest</a:t>
            </a:r>
            <a:endParaRPr lang="cs-CZ" dirty="0">
              <a:effectLst/>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middle third of </a:t>
            </a:r>
            <a:r>
              <a:rPr lang="en-US" sz="1200" u="none" strike="noStrike" kern="1200" dirty="0" err="1">
                <a:solidFill>
                  <a:schemeClr val="tx1"/>
                </a:solidFill>
                <a:effectLst/>
                <a:latin typeface="+mn-lt"/>
                <a:ea typeface="+mn-ea"/>
                <a:cs typeface="+mn-cs"/>
                <a:hlinkClick r:id="rId18" tooltip="Linea aspera"/>
              </a:rPr>
              <a:t>linea</a:t>
            </a:r>
            <a:r>
              <a:rPr lang="en-US" sz="1200" u="none" strike="noStrike" kern="1200" dirty="0">
                <a:solidFill>
                  <a:schemeClr val="tx1"/>
                </a:solidFill>
                <a:effectLst/>
                <a:latin typeface="+mn-lt"/>
                <a:ea typeface="+mn-ea"/>
                <a:cs typeface="+mn-cs"/>
                <a:hlinkClick r:id="rId18" tooltip="Linea aspera"/>
              </a:rPr>
              <a:t> </a:t>
            </a:r>
            <a:r>
              <a:rPr lang="en-US" sz="1200" u="none" strike="noStrike" kern="1200" dirty="0" err="1">
                <a:solidFill>
                  <a:schemeClr val="tx1"/>
                </a:solidFill>
                <a:effectLst/>
                <a:latin typeface="+mn-lt"/>
                <a:ea typeface="+mn-ea"/>
                <a:cs typeface="+mn-cs"/>
                <a:hlinkClick r:id="rId18" tooltip="Linea aspera"/>
              </a:rPr>
              <a:t>aspera</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9" tooltip="Deep femoral artery"/>
              </a:rPr>
              <a:t>deep femoral artery</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28" tooltip="Anterior branch of obturator nerve"/>
              </a:rPr>
              <a:t>anterior branch of obturator nerve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en-US" dirty="0">
                <a:effectLst/>
              </a:rPr>
              <a:t>adduction of hip, flexion of hip joint</a:t>
            </a:r>
            <a:endParaRPr lang="cs-CZ" dirty="0">
              <a:effectLst/>
            </a:endParaRPr>
          </a:p>
          <a:p>
            <a:endParaRPr lang="cs-CZ" dirty="0">
              <a:effectLst/>
            </a:endParaRPr>
          </a:p>
          <a:p>
            <a:r>
              <a:rPr lang="cs-CZ" dirty="0" err="1">
                <a:effectLst/>
              </a:rPr>
              <a:t>Gracilis</a:t>
            </a:r>
            <a:r>
              <a:rPr lang="cs-CZ" dirty="0">
                <a:effectLst/>
              </a:rPr>
              <a:t>:</a:t>
            </a:r>
          </a:p>
          <a:p>
            <a:r>
              <a:rPr lang="cs-CZ" sz="1200" u="sng" kern="1200" dirty="0" err="1">
                <a:solidFill>
                  <a:schemeClr val="tx1"/>
                </a:solidFill>
                <a:effectLst/>
                <a:latin typeface="+mn-lt"/>
                <a:ea typeface="+mn-ea"/>
                <a:cs typeface="+mn-cs"/>
                <a:hlinkClick r:id="rId3" tooltip="Anatomical terms of muscle"/>
              </a:rPr>
              <a:t>Origin</a:t>
            </a:r>
            <a:r>
              <a:rPr lang="cs-CZ" sz="1200" u="sng"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9" tooltip="Ischiopubic ramus"/>
              </a:rPr>
              <a:t>ischiopubic</a:t>
            </a:r>
            <a:r>
              <a:rPr lang="cs-CZ" sz="1200" u="none" strike="noStrike" kern="1200" dirty="0">
                <a:solidFill>
                  <a:schemeClr val="tx1"/>
                </a:solidFill>
                <a:effectLst/>
                <a:latin typeface="+mn-lt"/>
                <a:ea typeface="+mn-ea"/>
                <a:cs typeface="+mn-cs"/>
                <a:hlinkClick r:id="rId29" tooltip="Ischiopubic ramus"/>
              </a:rPr>
              <a:t> </a:t>
            </a:r>
            <a:r>
              <a:rPr lang="cs-CZ" sz="1200" u="none" strike="noStrike" kern="1200" dirty="0" err="1">
                <a:solidFill>
                  <a:schemeClr val="tx1"/>
                </a:solidFill>
                <a:effectLst/>
                <a:latin typeface="+mn-lt"/>
                <a:ea typeface="+mn-ea"/>
                <a:cs typeface="+mn-cs"/>
                <a:hlinkClick r:id="rId29" tooltip="Ischiopubic ramus"/>
              </a:rPr>
              <a:t>ramus</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30" tooltip="Tibia"/>
              </a:rPr>
              <a:t>tibia</a:t>
            </a:r>
            <a:r>
              <a:rPr lang="cs-CZ" dirty="0">
                <a:effectLst/>
              </a:rPr>
              <a:t> (</a:t>
            </a:r>
            <a:r>
              <a:rPr lang="cs-CZ" sz="1200" u="none" strike="noStrike" kern="1200" dirty="0">
                <a:solidFill>
                  <a:schemeClr val="tx1"/>
                </a:solidFill>
                <a:effectLst/>
                <a:latin typeface="+mn-lt"/>
                <a:ea typeface="+mn-ea"/>
                <a:cs typeface="+mn-cs"/>
                <a:hlinkClick r:id="rId31" tooltip="Pes anserinus (leg)"/>
              </a:rPr>
              <a:t>pes </a:t>
            </a:r>
            <a:r>
              <a:rPr lang="cs-CZ" sz="1200" u="none" strike="noStrike" kern="1200" dirty="0" err="1">
                <a:solidFill>
                  <a:schemeClr val="tx1"/>
                </a:solidFill>
                <a:effectLst/>
                <a:latin typeface="+mn-lt"/>
                <a:ea typeface="+mn-ea"/>
                <a:cs typeface="+mn-cs"/>
                <a:hlinkClick r:id="rId31" tooltip="Pes anserinus (leg)"/>
              </a:rPr>
              <a:t>anserinus</a:t>
            </a:r>
            <a:r>
              <a:rPr lang="cs-CZ" dirty="0">
                <a:effectLst/>
              </a:rPr>
              <a:t>)</a:t>
            </a: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32" tooltip="Medial circumflex femoral artery"/>
              </a:rPr>
              <a:t>medial</a:t>
            </a:r>
            <a:r>
              <a:rPr lang="cs-CZ" sz="1200" u="none" strike="noStrike" kern="1200" dirty="0">
                <a:solidFill>
                  <a:schemeClr val="tx1"/>
                </a:solidFill>
                <a:effectLst/>
                <a:latin typeface="+mn-lt"/>
                <a:ea typeface="+mn-ea"/>
                <a:cs typeface="+mn-cs"/>
                <a:hlinkClick r:id="rId32" tooltip="Medial circumflex femoral artery"/>
              </a:rPr>
              <a:t> </a:t>
            </a:r>
            <a:r>
              <a:rPr lang="cs-CZ" sz="1200" u="none" strike="noStrike" kern="1200" dirty="0" err="1">
                <a:solidFill>
                  <a:schemeClr val="tx1"/>
                </a:solidFill>
                <a:effectLst/>
                <a:latin typeface="+mn-lt"/>
                <a:ea typeface="+mn-ea"/>
                <a:cs typeface="+mn-cs"/>
                <a:hlinkClick r:id="rId32" tooltip="Medial circumflex femoral artery"/>
              </a:rPr>
              <a:t>circumflex</a:t>
            </a:r>
            <a:r>
              <a:rPr lang="cs-CZ" sz="1200" u="none" strike="noStrike" kern="1200" dirty="0">
                <a:solidFill>
                  <a:schemeClr val="tx1"/>
                </a:solidFill>
                <a:effectLst/>
                <a:latin typeface="+mn-lt"/>
                <a:ea typeface="+mn-ea"/>
                <a:cs typeface="+mn-cs"/>
                <a:hlinkClick r:id="rId32" tooltip="Medial circumflex femoral artery"/>
              </a:rPr>
              <a:t> </a:t>
            </a:r>
            <a:r>
              <a:rPr lang="cs-CZ" sz="1200" u="none" strike="noStrike" kern="1200" dirty="0" err="1">
                <a:solidFill>
                  <a:schemeClr val="tx1"/>
                </a:solidFill>
                <a:effectLst/>
                <a:latin typeface="+mn-lt"/>
                <a:ea typeface="+mn-ea"/>
                <a:cs typeface="+mn-cs"/>
                <a:hlinkClick r:id="rId32" tooltip="Medial circumflex femoral artery"/>
              </a:rPr>
              <a:t>femoral</a:t>
            </a:r>
            <a:r>
              <a:rPr lang="cs-CZ" sz="1200" u="none" strike="noStrike" kern="1200" dirty="0">
                <a:solidFill>
                  <a:schemeClr val="tx1"/>
                </a:solidFill>
                <a:effectLst/>
                <a:latin typeface="+mn-lt"/>
                <a:ea typeface="+mn-ea"/>
                <a:cs typeface="+mn-cs"/>
                <a:hlinkClick r:id="rId32" tooltip="Medial circumflex femoral artery"/>
              </a:rPr>
              <a:t> </a:t>
            </a:r>
            <a:r>
              <a:rPr lang="cs-CZ" sz="1200" u="none" strike="noStrike" kern="1200" dirty="0" err="1">
                <a:solidFill>
                  <a:schemeClr val="tx1"/>
                </a:solidFill>
                <a:effectLst/>
                <a:latin typeface="+mn-lt"/>
                <a:ea typeface="+mn-ea"/>
                <a:cs typeface="+mn-cs"/>
                <a:hlinkClick r:id="rId32" tooltip="Medial circumflex femor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8" tooltip="Anterior branch of obturator nerve"/>
              </a:rPr>
              <a:t>anterior</a:t>
            </a:r>
            <a:r>
              <a:rPr lang="cs-CZ" sz="1200" u="none" strike="noStrike" kern="1200" dirty="0">
                <a:solidFill>
                  <a:schemeClr val="tx1"/>
                </a:solidFill>
                <a:effectLst/>
                <a:latin typeface="+mn-lt"/>
                <a:ea typeface="+mn-ea"/>
                <a:cs typeface="+mn-cs"/>
                <a:hlinkClick r:id="rId28" tooltip="Anterior branch of obturator nerve"/>
              </a:rPr>
              <a:t> </a:t>
            </a:r>
            <a:r>
              <a:rPr lang="cs-CZ" sz="1200" u="none" strike="noStrike" kern="1200" dirty="0" err="1">
                <a:solidFill>
                  <a:schemeClr val="tx1"/>
                </a:solidFill>
                <a:effectLst/>
                <a:latin typeface="+mn-lt"/>
                <a:ea typeface="+mn-ea"/>
                <a:cs typeface="+mn-cs"/>
                <a:hlinkClick r:id="rId28" tooltip="Anterior branch of obturator nerve"/>
              </a:rPr>
              <a:t>branch</a:t>
            </a:r>
            <a:r>
              <a:rPr lang="cs-CZ" sz="1200" u="none" strike="noStrike" kern="1200" dirty="0">
                <a:solidFill>
                  <a:schemeClr val="tx1"/>
                </a:solidFill>
                <a:effectLst/>
                <a:latin typeface="+mn-lt"/>
                <a:ea typeface="+mn-ea"/>
                <a:cs typeface="+mn-cs"/>
                <a:hlinkClick r:id="rId28" tooltip="Anterior branch of obturator nerve"/>
              </a:rPr>
              <a:t> </a:t>
            </a:r>
            <a:r>
              <a:rPr lang="cs-CZ" sz="1200" u="none" strike="noStrike" kern="1200" dirty="0" err="1">
                <a:solidFill>
                  <a:schemeClr val="tx1"/>
                </a:solidFill>
                <a:effectLst/>
                <a:latin typeface="+mn-lt"/>
                <a:ea typeface="+mn-ea"/>
                <a:cs typeface="+mn-cs"/>
                <a:hlinkClick r:id="rId28" tooltip="Anterior branch of obturator nerve"/>
              </a:rPr>
              <a:t>of</a:t>
            </a:r>
            <a:r>
              <a:rPr lang="cs-CZ" sz="1200" u="none" strike="noStrike" kern="1200" dirty="0">
                <a:solidFill>
                  <a:schemeClr val="tx1"/>
                </a:solidFill>
                <a:effectLst/>
                <a:latin typeface="+mn-lt"/>
                <a:ea typeface="+mn-ea"/>
                <a:cs typeface="+mn-cs"/>
                <a:hlinkClick r:id="rId28" tooltip="Anterior branch of obturator nerve"/>
              </a:rPr>
              <a:t> </a:t>
            </a:r>
            <a:r>
              <a:rPr lang="cs-CZ" sz="1200" u="none" strike="noStrike" kern="1200" dirty="0" err="1">
                <a:solidFill>
                  <a:schemeClr val="tx1"/>
                </a:solidFill>
                <a:effectLst/>
                <a:latin typeface="+mn-lt"/>
                <a:ea typeface="+mn-ea"/>
                <a:cs typeface="+mn-cs"/>
                <a:hlinkClick r:id="rId28" tooltip="Anterior branch of obturator nerve"/>
              </a:rPr>
              <a:t>obturator</a:t>
            </a:r>
            <a:r>
              <a:rPr lang="cs-CZ" sz="1200" u="none" strike="noStrike" kern="1200" dirty="0">
                <a:solidFill>
                  <a:schemeClr val="tx1"/>
                </a:solidFill>
                <a:effectLst/>
                <a:latin typeface="+mn-lt"/>
                <a:ea typeface="+mn-ea"/>
                <a:cs typeface="+mn-cs"/>
                <a:hlinkClick r:id="rId28" tooltip="Anterior branch of obturator nerve"/>
              </a:rPr>
              <a:t> nerve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3"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4" tooltip="Flexion"/>
              </a:rPr>
              <a:t>flexes</a:t>
            </a:r>
            <a:r>
              <a:rPr lang="cs-CZ" dirty="0">
                <a:effectLst/>
              </a:rPr>
              <a:t>, </a:t>
            </a:r>
            <a:r>
              <a:rPr lang="cs-CZ" dirty="0" err="1">
                <a:effectLst/>
              </a:rPr>
              <a:t>medially</a:t>
            </a:r>
            <a:r>
              <a:rPr lang="cs-CZ" dirty="0">
                <a:effectLst/>
              </a:rPr>
              <a:t> </a:t>
            </a:r>
            <a:r>
              <a:rPr lang="cs-CZ" dirty="0" err="1">
                <a:effectLst/>
              </a:rPr>
              <a:t>rotates</a:t>
            </a:r>
            <a:r>
              <a:rPr lang="cs-CZ" dirty="0">
                <a:effectLst/>
              </a:rPr>
              <a:t>, and </a:t>
            </a:r>
            <a:r>
              <a:rPr lang="cs-CZ" sz="1200" u="none" strike="noStrike" kern="1200" dirty="0" err="1">
                <a:solidFill>
                  <a:schemeClr val="tx1"/>
                </a:solidFill>
                <a:effectLst/>
                <a:latin typeface="+mn-lt"/>
                <a:ea typeface="+mn-ea"/>
                <a:cs typeface="+mn-cs"/>
                <a:hlinkClick r:id="rId15" tooltip="Adduction"/>
              </a:rPr>
              <a:t>adducts</a:t>
            </a:r>
            <a:r>
              <a:rPr lang="cs-CZ" dirty="0">
                <a:effectLst/>
              </a:rPr>
              <a:t>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41</a:t>
            </a:fld>
            <a:endParaRPr lang="cs-CZ" dirty="0"/>
          </a:p>
        </p:txBody>
      </p:sp>
    </p:spTree>
    <p:extLst>
      <p:ext uri="{BB962C8B-B14F-4D97-AF65-F5344CB8AC3E}">
        <p14:creationId xmlns:p14="http://schemas.microsoft.com/office/powerpoint/2010/main" xmlns="" val="327605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Sacrum"/>
              </a:rPr>
              <a:t>Sacrum</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5" tooltip="Greater trochanter"/>
              </a:rPr>
              <a:t>Greater trochanter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6"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7" tooltip="Inferior gluteal artery"/>
              </a:rPr>
              <a:t>Inferior gluteal</a:t>
            </a:r>
            <a:r>
              <a:rPr lang="en-US" dirty="0">
                <a:effectLst/>
              </a:rPr>
              <a:t>, </a:t>
            </a:r>
            <a:r>
              <a:rPr lang="en-US" sz="1200" u="none" strike="noStrike" kern="1200" dirty="0">
                <a:solidFill>
                  <a:schemeClr val="tx1"/>
                </a:solidFill>
                <a:effectLst/>
                <a:latin typeface="+mn-lt"/>
                <a:ea typeface="+mn-ea"/>
                <a:cs typeface="+mn-cs"/>
                <a:hlinkClick r:id="rId8" tooltip="Lateral sacral artery"/>
              </a:rPr>
              <a:t>lateral sacral</a:t>
            </a:r>
            <a:r>
              <a:rPr lang="en-US" dirty="0">
                <a:effectLst/>
              </a:rPr>
              <a:t> and </a:t>
            </a:r>
            <a:r>
              <a:rPr lang="en-US" sz="1200" u="none" strike="noStrike" kern="1200" dirty="0">
                <a:solidFill>
                  <a:schemeClr val="tx1"/>
                </a:solidFill>
                <a:effectLst/>
                <a:latin typeface="+mn-lt"/>
                <a:ea typeface="+mn-ea"/>
                <a:cs typeface="+mn-cs"/>
                <a:hlinkClick r:id="rId9" tooltip="Superior gluteal artery"/>
              </a:rPr>
              <a:t>superior gluteal artery</a:t>
            </a:r>
            <a:r>
              <a:rPr lang="en-US" dirty="0">
                <a:effectLst/>
              </a:rPr>
              <a:t>,</a:t>
            </a:r>
            <a:endParaRPr lang="cs-CZ" dirty="0">
              <a:effectLst/>
            </a:endParaRPr>
          </a:p>
          <a:p>
            <a:r>
              <a:rPr lang="en-US" sz="1200" u="none" strike="noStrike" kern="1200" dirty="0">
                <a:solidFill>
                  <a:schemeClr val="tx1"/>
                </a:solidFill>
                <a:effectLst/>
                <a:latin typeface="+mn-lt"/>
                <a:ea typeface="+mn-ea"/>
                <a:cs typeface="+mn-cs"/>
                <a:hlinkClick r:id="rId10"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tooltip="Nerve to the piriformis"/>
              </a:rPr>
              <a:t>Nerve to the piriformis</a:t>
            </a:r>
            <a:r>
              <a:rPr lang="en-US" dirty="0">
                <a:effectLst/>
              </a:rPr>
              <a:t> (</a:t>
            </a:r>
            <a:r>
              <a:rPr lang="en-US" sz="1200" u="none" strike="noStrike" kern="1200" dirty="0">
                <a:solidFill>
                  <a:schemeClr val="tx1"/>
                </a:solidFill>
                <a:effectLst/>
                <a:latin typeface="+mn-lt"/>
                <a:ea typeface="+mn-ea"/>
                <a:cs typeface="+mn-cs"/>
                <a:hlinkClick r:id="rId12" tooltip="Lumbar spinal nerve 5"/>
              </a:rPr>
              <a:t>L5</a:t>
            </a:r>
            <a:r>
              <a:rPr lang="en-US" dirty="0">
                <a:effectLst/>
              </a:rPr>
              <a:t>, </a:t>
            </a:r>
            <a:r>
              <a:rPr lang="en-US" sz="1200" u="none" strike="noStrike" kern="1200" dirty="0">
                <a:solidFill>
                  <a:schemeClr val="tx1"/>
                </a:solidFill>
                <a:effectLst/>
                <a:latin typeface="+mn-lt"/>
                <a:ea typeface="+mn-ea"/>
                <a:cs typeface="+mn-cs"/>
                <a:hlinkClick r:id="rId13" tooltip="Sacral spinal nerve 1"/>
              </a:rPr>
              <a:t>S1</a:t>
            </a:r>
            <a:r>
              <a:rPr lang="en-US" dirty="0">
                <a:effectLst/>
              </a:rPr>
              <a:t>, and </a:t>
            </a:r>
            <a:r>
              <a:rPr lang="en-US" sz="1200" u="none" strike="noStrike" kern="1200" dirty="0">
                <a:solidFill>
                  <a:schemeClr val="tx1"/>
                </a:solidFill>
                <a:effectLst/>
                <a:latin typeface="+mn-lt"/>
                <a:ea typeface="+mn-ea"/>
                <a:cs typeface="+mn-cs"/>
                <a:hlinkClick r:id="rId14" tooltip="Sacral spinal nerve 2"/>
              </a:rPr>
              <a:t>S2</a:t>
            </a:r>
            <a:r>
              <a:rPr lang="en-US" dirty="0">
                <a:effectLst/>
              </a:rPr>
              <a:t>)</a:t>
            </a:r>
            <a:endParaRPr lang="cs-CZ" dirty="0">
              <a:effectLst/>
            </a:endParaRPr>
          </a:p>
          <a:p>
            <a:r>
              <a:rPr lang="en-US" sz="1200" u="none" strike="noStrike" kern="1200" dirty="0">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6" tooltip="External rotator"/>
              </a:rPr>
              <a:t>External rotator</a:t>
            </a:r>
            <a:r>
              <a:rPr lang="en-US" dirty="0">
                <a:effectLst/>
              </a:rPr>
              <a:t> of the </a:t>
            </a:r>
            <a:r>
              <a:rPr lang="en-US" sz="1200" u="none" strike="noStrike" kern="1200" dirty="0">
                <a:solidFill>
                  <a:schemeClr val="tx1"/>
                </a:solidFill>
                <a:effectLst/>
                <a:latin typeface="+mn-lt"/>
                <a:ea typeface="+mn-ea"/>
                <a:cs typeface="+mn-cs"/>
                <a:hlinkClick r:id="rId17" tooltip="Thigh"/>
              </a:rPr>
              <a:t>thigh</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46</a:t>
            </a:fld>
            <a:endParaRPr lang="cs-CZ" dirty="0"/>
          </a:p>
        </p:txBody>
      </p:sp>
    </p:spTree>
    <p:extLst>
      <p:ext uri="{BB962C8B-B14F-4D97-AF65-F5344CB8AC3E}">
        <p14:creationId xmlns:p14="http://schemas.microsoft.com/office/powerpoint/2010/main" xmlns="" val="132285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Iliac crest"/>
              </a:rPr>
              <a:t>iliac</a:t>
            </a:r>
            <a:r>
              <a:rPr lang="cs-CZ" sz="1200" u="none" strike="noStrike" kern="1200" dirty="0">
                <a:solidFill>
                  <a:schemeClr val="tx1"/>
                </a:solidFill>
                <a:effectLst/>
                <a:latin typeface="+mn-lt"/>
                <a:ea typeface="+mn-ea"/>
                <a:cs typeface="+mn-cs"/>
                <a:hlinkClick r:id="rId4" tooltip="Iliac crest"/>
              </a:rPr>
              <a:t> </a:t>
            </a:r>
            <a:r>
              <a:rPr lang="cs-CZ" sz="1200" u="none" strike="noStrike" kern="1200" dirty="0" err="1">
                <a:solidFill>
                  <a:schemeClr val="tx1"/>
                </a:solidFill>
                <a:effectLst/>
                <a:latin typeface="+mn-lt"/>
                <a:ea typeface="+mn-ea"/>
                <a:cs typeface="+mn-cs"/>
                <a:hlinkClick r:id="rId4" tooltip="Iliac crest"/>
              </a:rPr>
              <a:t>crest</a:t>
            </a:r>
            <a:r>
              <a:rPr lang="cs-CZ" dirty="0">
                <a:effectLst/>
              </a:rPr>
              <a:t> and </a:t>
            </a:r>
            <a:r>
              <a:rPr lang="cs-CZ" sz="1200" u="none" strike="noStrike" kern="1200" dirty="0" err="1">
                <a:solidFill>
                  <a:schemeClr val="tx1"/>
                </a:solidFill>
                <a:effectLst/>
                <a:latin typeface="+mn-lt"/>
                <a:ea typeface="+mn-ea"/>
                <a:cs typeface="+mn-cs"/>
                <a:hlinkClick r:id="rId5" tooltip="Iliolumbar ligament"/>
              </a:rPr>
              <a:t>iliolumbar</a:t>
            </a:r>
            <a:r>
              <a:rPr lang="cs-CZ" sz="1200" u="none" strike="noStrike" kern="1200" dirty="0">
                <a:solidFill>
                  <a:schemeClr val="tx1"/>
                </a:solidFill>
                <a:effectLst/>
                <a:latin typeface="+mn-lt"/>
                <a:ea typeface="+mn-ea"/>
                <a:cs typeface="+mn-cs"/>
                <a:hlinkClick r:id="rId5" tooltip="Iliolumbar ligament"/>
              </a:rPr>
              <a:t> </a:t>
            </a:r>
            <a:r>
              <a:rPr lang="cs-CZ" sz="1200" u="none" strike="noStrike" kern="1200" dirty="0" err="1">
                <a:solidFill>
                  <a:schemeClr val="tx1"/>
                </a:solidFill>
                <a:effectLst/>
                <a:latin typeface="+mn-lt"/>
                <a:ea typeface="+mn-ea"/>
                <a:cs typeface="+mn-cs"/>
                <a:hlinkClick r:id="rId5" tooltip="Iliolumbar ligament"/>
              </a:rPr>
              <a:t>ligament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6" tooltip="Last rib"/>
              </a:rPr>
              <a:t>Last </a:t>
            </a:r>
            <a:r>
              <a:rPr lang="cs-CZ" sz="1200" u="none" strike="noStrike" kern="1200" dirty="0" err="1">
                <a:solidFill>
                  <a:schemeClr val="tx1"/>
                </a:solidFill>
                <a:effectLst/>
                <a:latin typeface="+mn-lt"/>
                <a:ea typeface="+mn-ea"/>
                <a:cs typeface="+mn-cs"/>
                <a:hlinkClick r:id="rId6" tooltip="Last rib"/>
              </a:rPr>
              <a:t>rib</a:t>
            </a:r>
            <a:r>
              <a:rPr lang="cs-CZ" dirty="0">
                <a:effectLst/>
              </a:rPr>
              <a:t> and </a:t>
            </a:r>
            <a:r>
              <a:rPr lang="cs-CZ" sz="1200" u="none" strike="noStrike" kern="1200" dirty="0" err="1">
                <a:solidFill>
                  <a:schemeClr val="tx1"/>
                </a:solidFill>
                <a:effectLst/>
                <a:latin typeface="+mn-lt"/>
                <a:ea typeface="+mn-ea"/>
                <a:cs typeface="+mn-cs"/>
                <a:hlinkClick r:id="rId7" tooltip="Transverse processes"/>
              </a:rPr>
              <a:t>transverse</a:t>
            </a:r>
            <a:r>
              <a:rPr lang="cs-CZ" sz="1200" u="none" strike="noStrike" kern="1200" dirty="0">
                <a:solidFill>
                  <a:schemeClr val="tx1"/>
                </a:solidFill>
                <a:effectLst/>
                <a:latin typeface="+mn-lt"/>
                <a:ea typeface="+mn-ea"/>
                <a:cs typeface="+mn-cs"/>
                <a:hlinkClick r:id="rId7" tooltip="Transverse processes"/>
              </a:rPr>
              <a:t> </a:t>
            </a:r>
            <a:r>
              <a:rPr lang="cs-CZ" sz="1200" u="none" strike="noStrike" kern="1200" dirty="0" err="1">
                <a:solidFill>
                  <a:schemeClr val="tx1"/>
                </a:solidFill>
                <a:effectLst/>
                <a:latin typeface="+mn-lt"/>
                <a:ea typeface="+mn-ea"/>
                <a:cs typeface="+mn-cs"/>
                <a:hlinkClick r:id="rId7" tooltip="Transverse processes"/>
              </a:rPr>
              <a:t>processes</a:t>
            </a:r>
            <a:r>
              <a:rPr lang="cs-CZ" sz="1200" u="none" strike="noStrike" kern="1200" dirty="0">
                <a:solidFill>
                  <a:schemeClr val="tx1"/>
                </a:solidFill>
                <a:effectLst/>
                <a:latin typeface="+mn-lt"/>
                <a:ea typeface="+mn-ea"/>
                <a:cs typeface="+mn-cs"/>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8" tooltip="Lumbar vertebrae"/>
              </a:rPr>
              <a:t>lumbar</a:t>
            </a:r>
            <a:r>
              <a:rPr lang="cs-CZ" sz="1200" u="none" strike="noStrike" kern="1200" dirty="0">
                <a:solidFill>
                  <a:schemeClr val="tx1"/>
                </a:solidFill>
                <a:effectLst/>
                <a:latin typeface="+mn-lt"/>
                <a:ea typeface="+mn-ea"/>
                <a:cs typeface="+mn-cs"/>
                <a:hlinkClick r:id="rId8" tooltip="Lumbar vertebrae"/>
              </a:rPr>
              <a:t> vertebrae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0" tooltip="Lumbar arteries"/>
              </a:rPr>
              <a:t>Lumbar</a:t>
            </a:r>
            <a:r>
              <a:rPr lang="cs-CZ" sz="1200" u="none" strike="noStrike" kern="1200" dirty="0">
                <a:solidFill>
                  <a:schemeClr val="tx1"/>
                </a:solidFill>
                <a:effectLst/>
                <a:latin typeface="+mn-lt"/>
                <a:ea typeface="+mn-ea"/>
                <a:cs typeface="+mn-cs"/>
                <a:hlinkClick r:id="rId10" tooltip="Lumbar arteries"/>
              </a:rPr>
              <a:t> </a:t>
            </a:r>
            <a:r>
              <a:rPr lang="cs-CZ" sz="1200" u="none" strike="noStrike" kern="1200" dirty="0" err="1">
                <a:solidFill>
                  <a:schemeClr val="tx1"/>
                </a:solidFill>
                <a:effectLst/>
                <a:latin typeface="+mn-lt"/>
                <a:ea typeface="+mn-ea"/>
                <a:cs typeface="+mn-cs"/>
                <a:hlinkClick r:id="rId10" tooltip="Lumbar arteries"/>
              </a:rPr>
              <a:t>arteries</a:t>
            </a:r>
            <a:r>
              <a:rPr lang="cs-CZ" dirty="0">
                <a:effectLst/>
              </a:rPr>
              <a:t>, </a:t>
            </a:r>
            <a:r>
              <a:rPr lang="cs-CZ" sz="1200" u="none" strike="noStrike" kern="1200" dirty="0" err="1">
                <a:solidFill>
                  <a:schemeClr val="tx1"/>
                </a:solidFill>
                <a:effectLst/>
                <a:latin typeface="+mn-lt"/>
                <a:ea typeface="+mn-ea"/>
                <a:cs typeface="+mn-cs"/>
                <a:hlinkClick r:id="rId11" tooltip="Lumbar branch of iliolumbar artery"/>
              </a:rPr>
              <a:t>lumbar</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branch</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of</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iliolumbar</a:t>
            </a:r>
            <a:r>
              <a:rPr lang="cs-CZ" sz="1200" u="none" strike="noStrike" kern="1200" dirty="0">
                <a:solidFill>
                  <a:schemeClr val="tx1"/>
                </a:solidFill>
                <a:effectLst/>
                <a:latin typeface="+mn-lt"/>
                <a:ea typeface="+mn-ea"/>
                <a:cs typeface="+mn-cs"/>
                <a:hlinkClick r:id="rId11" tooltip="Lumbar branch of iliolumbar artery"/>
              </a:rPr>
              <a:t> </a:t>
            </a:r>
            <a:r>
              <a:rPr lang="cs-CZ" sz="1200" u="none" strike="noStrike" kern="1200" dirty="0" err="1">
                <a:solidFill>
                  <a:schemeClr val="tx1"/>
                </a:solidFill>
                <a:effectLst/>
                <a:latin typeface="+mn-lt"/>
                <a:ea typeface="+mn-ea"/>
                <a:cs typeface="+mn-cs"/>
                <a:hlinkClick r:id="rId11" tooltip="Lumbar branch of iliolumbar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13" tooltip="Twelfth thoracic"/>
              </a:rPr>
              <a:t>twelfth</a:t>
            </a:r>
            <a:r>
              <a:rPr lang="cs-CZ" sz="1200" u="none" strike="noStrike" kern="1200" dirty="0">
                <a:solidFill>
                  <a:schemeClr val="tx1"/>
                </a:solidFill>
                <a:effectLst/>
                <a:latin typeface="+mn-lt"/>
                <a:ea typeface="+mn-ea"/>
                <a:cs typeface="+mn-cs"/>
                <a:hlinkClick r:id="rId13" tooltip="Twelfth thoracic"/>
              </a:rPr>
              <a:t> </a:t>
            </a:r>
            <a:r>
              <a:rPr lang="cs-CZ" sz="1200" u="none" strike="noStrike" kern="1200" dirty="0" err="1">
                <a:solidFill>
                  <a:schemeClr val="tx1"/>
                </a:solidFill>
                <a:effectLst/>
                <a:latin typeface="+mn-lt"/>
                <a:ea typeface="+mn-ea"/>
                <a:cs typeface="+mn-cs"/>
                <a:hlinkClick r:id="rId13" tooltip="Twelfth thoracic"/>
              </a:rPr>
              <a:t>thoracic</a:t>
            </a:r>
            <a:r>
              <a:rPr lang="cs-CZ" dirty="0">
                <a:effectLst/>
              </a:rPr>
              <a:t> and </a:t>
            </a:r>
            <a:r>
              <a:rPr lang="cs-CZ" dirty="0" err="1">
                <a:effectLst/>
              </a:rPr>
              <a:t>first</a:t>
            </a:r>
            <a:r>
              <a:rPr lang="cs-CZ" dirty="0">
                <a:effectLst/>
              </a:rPr>
              <a:t> </a:t>
            </a:r>
            <a:r>
              <a:rPr lang="cs-CZ" dirty="0" err="1">
                <a:effectLst/>
              </a:rPr>
              <a:t>through</a:t>
            </a:r>
            <a:r>
              <a:rPr lang="cs-CZ" dirty="0">
                <a:effectLst/>
              </a:rPr>
              <a:t> </a:t>
            </a:r>
            <a:r>
              <a:rPr lang="cs-CZ" dirty="0" err="1">
                <a:effectLst/>
              </a:rPr>
              <a:t>fourth</a:t>
            </a:r>
            <a:r>
              <a:rPr lang="cs-CZ" dirty="0">
                <a:effectLst/>
              </a:rPr>
              <a:t> </a:t>
            </a:r>
            <a:r>
              <a:rPr lang="cs-CZ" sz="1200" u="none" strike="noStrike" kern="1200" dirty="0" err="1">
                <a:solidFill>
                  <a:schemeClr val="tx1"/>
                </a:solidFill>
                <a:effectLst/>
                <a:latin typeface="+mn-lt"/>
                <a:ea typeface="+mn-ea"/>
                <a:cs typeface="+mn-cs"/>
                <a:hlinkClick r:id="rId14" tooltip="Ventral rami"/>
              </a:rPr>
              <a:t>ventral</a:t>
            </a:r>
            <a:r>
              <a:rPr lang="cs-CZ" sz="1200" u="none" strike="noStrike" kern="1200" dirty="0">
                <a:solidFill>
                  <a:schemeClr val="tx1"/>
                </a:solidFill>
                <a:effectLst/>
                <a:latin typeface="+mn-lt"/>
                <a:ea typeface="+mn-ea"/>
                <a:cs typeface="+mn-cs"/>
                <a:hlinkClick r:id="rId14" tooltip="Ventral rami"/>
              </a:rPr>
              <a:t> </a:t>
            </a:r>
            <a:r>
              <a:rPr lang="cs-CZ" sz="1200" u="none" strike="noStrike" kern="1200" dirty="0" err="1">
                <a:solidFill>
                  <a:schemeClr val="tx1"/>
                </a:solidFill>
                <a:effectLst/>
                <a:latin typeface="+mn-lt"/>
                <a:ea typeface="+mn-ea"/>
                <a:cs typeface="+mn-cs"/>
                <a:hlinkClick r:id="rId14" tooltip="Ventral rami"/>
              </a:rPr>
              <a:t>rami</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5" tooltip="Lumbar nerves"/>
              </a:rPr>
              <a:t>lumbar</a:t>
            </a:r>
            <a:r>
              <a:rPr lang="cs-CZ" sz="1200" u="none" strike="noStrike" kern="1200" dirty="0">
                <a:solidFill>
                  <a:schemeClr val="tx1"/>
                </a:solidFill>
                <a:effectLst/>
                <a:latin typeface="+mn-lt"/>
                <a:ea typeface="+mn-ea"/>
                <a:cs typeface="+mn-cs"/>
                <a:hlinkClick r:id="rId15" tooltip="Lumbar nerves"/>
              </a:rPr>
              <a:t> </a:t>
            </a:r>
            <a:r>
              <a:rPr lang="cs-CZ" sz="1200" u="none" strike="noStrike" kern="1200" dirty="0" err="1">
                <a:solidFill>
                  <a:schemeClr val="tx1"/>
                </a:solidFill>
                <a:effectLst/>
                <a:latin typeface="+mn-lt"/>
                <a:ea typeface="+mn-ea"/>
                <a:cs typeface="+mn-cs"/>
                <a:hlinkClick r:id="rId15" tooltip="Lumbar nerves"/>
              </a:rPr>
              <a:t>nerves</a:t>
            </a:r>
            <a:r>
              <a:rPr lang="cs-CZ" dirty="0">
                <a:effectLst/>
              </a:rPr>
              <a:t> (T</a:t>
            </a:r>
            <a:r>
              <a:rPr lang="cs-CZ" baseline="-25000" dirty="0">
                <a:effectLst/>
              </a:rPr>
              <a:t>12</a:t>
            </a:r>
            <a:r>
              <a:rPr lang="cs-CZ" dirty="0">
                <a:effectLst/>
              </a:rPr>
              <a:t>, L</a:t>
            </a:r>
            <a:r>
              <a:rPr lang="cs-CZ" baseline="-25000" dirty="0">
                <a:effectLst/>
              </a:rPr>
              <a:t>1</a:t>
            </a:r>
            <a:r>
              <a:rPr lang="cs-CZ" dirty="0">
                <a:effectLst/>
              </a:rPr>
              <a:t>-L</a:t>
            </a:r>
            <a:r>
              <a:rPr lang="cs-CZ" baseline="-25000" dirty="0">
                <a:effectLst/>
              </a:rPr>
              <a:t>4</a:t>
            </a:r>
            <a:r>
              <a:rPr lang="cs-CZ" dirty="0">
                <a:effectLst/>
              </a:rPr>
              <a:t>)</a:t>
            </a:r>
          </a:p>
          <a:p>
            <a:r>
              <a:rPr lang="cs-CZ" sz="1200" u="none" strike="noStrike" kern="1200" dirty="0" err="1">
                <a:solidFill>
                  <a:schemeClr val="tx1"/>
                </a:solidFill>
                <a:effectLst/>
                <a:latin typeface="+mn-lt"/>
                <a:ea typeface="+mn-ea"/>
                <a:cs typeface="+mn-cs"/>
                <a:hlinkClick r:id="rId16" tooltip="Anatomical terms of motion"/>
              </a:rPr>
              <a:t>Actions</a:t>
            </a:r>
            <a:r>
              <a:rPr lang="cs-CZ" sz="1200" u="none" strike="noStrike" kern="1200" dirty="0">
                <a:solidFill>
                  <a:schemeClr val="tx1"/>
                </a:solidFill>
                <a:effectLst/>
                <a:latin typeface="+mn-lt"/>
                <a:ea typeface="+mn-ea"/>
                <a:cs typeface="+mn-cs"/>
              </a:rPr>
              <a:t> </a:t>
            </a:r>
            <a:r>
              <a:rPr lang="cs-CZ" dirty="0">
                <a:effectLst/>
              </a:rPr>
              <a:t>Alone(</a:t>
            </a:r>
            <a:r>
              <a:rPr lang="cs-CZ" dirty="0" err="1">
                <a:effectLst/>
              </a:rPr>
              <a:t>unilateral</a:t>
            </a:r>
            <a:r>
              <a:rPr lang="cs-CZ" dirty="0">
                <a:effectLst/>
              </a:rPr>
              <a:t>), </a:t>
            </a:r>
            <a:r>
              <a:rPr lang="cs-CZ" dirty="0" err="1">
                <a:effectLst/>
              </a:rPr>
              <a:t>lateral</a:t>
            </a:r>
            <a:r>
              <a:rPr lang="cs-CZ" dirty="0">
                <a:effectLst/>
              </a:rPr>
              <a:t> </a:t>
            </a:r>
            <a:r>
              <a:rPr lang="cs-CZ" sz="1200" u="none" strike="noStrike" kern="1200" dirty="0" err="1">
                <a:solidFill>
                  <a:schemeClr val="tx1"/>
                </a:solidFill>
                <a:effectLst/>
                <a:latin typeface="+mn-lt"/>
                <a:ea typeface="+mn-ea"/>
                <a:cs typeface="+mn-cs"/>
                <a:hlinkClick r:id="rId17" tooltip="Flexion"/>
              </a:rPr>
              <a:t>flexion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8" tooltip="Vertebral column"/>
              </a:rPr>
              <a:t>vertebral</a:t>
            </a:r>
            <a:r>
              <a:rPr lang="cs-CZ" sz="1200" u="none" strike="noStrike" kern="1200" dirty="0">
                <a:solidFill>
                  <a:schemeClr val="tx1"/>
                </a:solidFill>
                <a:effectLst/>
                <a:latin typeface="+mn-lt"/>
                <a:ea typeface="+mn-ea"/>
                <a:cs typeface="+mn-cs"/>
                <a:hlinkClick r:id="rId18" tooltip="Vertebral column"/>
              </a:rPr>
              <a:t> </a:t>
            </a:r>
            <a:r>
              <a:rPr lang="cs-CZ" sz="1200" u="none" strike="noStrike" kern="1200" dirty="0" err="1">
                <a:solidFill>
                  <a:schemeClr val="tx1"/>
                </a:solidFill>
                <a:effectLst/>
                <a:latin typeface="+mn-lt"/>
                <a:ea typeface="+mn-ea"/>
                <a:cs typeface="+mn-cs"/>
                <a:hlinkClick r:id="rId18" tooltip="Vertebral column"/>
              </a:rPr>
              <a:t>column</a:t>
            </a:r>
            <a:r>
              <a:rPr lang="cs-CZ" dirty="0">
                <a:effectLst/>
              </a:rPr>
              <a:t>; </a:t>
            </a:r>
            <a:r>
              <a:rPr lang="cs-CZ" dirty="0" err="1">
                <a:effectLst/>
              </a:rPr>
              <a:t>Together</a:t>
            </a:r>
            <a:r>
              <a:rPr lang="cs-CZ" dirty="0">
                <a:effectLst/>
              </a:rPr>
              <a:t> (</a:t>
            </a:r>
            <a:r>
              <a:rPr lang="cs-CZ" dirty="0" err="1">
                <a:effectLst/>
              </a:rPr>
              <a:t>bilateral</a:t>
            </a:r>
            <a:r>
              <a:rPr lang="cs-CZ" dirty="0">
                <a:effectLst/>
              </a:rPr>
              <a:t>), </a:t>
            </a:r>
            <a:r>
              <a:rPr lang="cs-CZ" sz="1200" u="none" strike="noStrike" kern="1200" dirty="0" err="1">
                <a:solidFill>
                  <a:schemeClr val="tx1"/>
                </a:solidFill>
                <a:effectLst/>
                <a:latin typeface="+mn-lt"/>
                <a:ea typeface="+mn-ea"/>
                <a:cs typeface="+mn-cs"/>
                <a:hlinkClick r:id="rId19" tooltip="Depression (kinesiology)"/>
              </a:rPr>
              <a:t>depression</a:t>
            </a:r>
            <a:r>
              <a:rPr lang="cs-CZ" dirty="0">
                <a:effectLst/>
              </a:rPr>
              <a:t> </a:t>
            </a:r>
            <a:r>
              <a:rPr lang="cs-CZ" dirty="0" err="1">
                <a:effectLst/>
              </a:rPr>
              <a:t>of</a:t>
            </a:r>
            <a:r>
              <a:rPr lang="cs-CZ" dirty="0">
                <a:effectLst/>
              </a:rPr>
              <a:t> </a:t>
            </a:r>
            <a:r>
              <a:rPr lang="cs-CZ" dirty="0" err="1">
                <a:effectLst/>
              </a:rPr>
              <a:t>thoracic</a:t>
            </a:r>
            <a:r>
              <a:rPr lang="cs-CZ" dirty="0">
                <a:effectLst/>
              </a:rPr>
              <a:t> </a:t>
            </a:r>
            <a:r>
              <a:rPr lang="cs-CZ" dirty="0" err="1">
                <a:effectLst/>
              </a:rPr>
              <a:t>rib</a:t>
            </a:r>
            <a:r>
              <a:rPr lang="cs-CZ" dirty="0">
                <a:effectLst/>
              </a:rPr>
              <a:t> </a:t>
            </a:r>
            <a:r>
              <a:rPr lang="cs-CZ" dirty="0" err="1">
                <a:effectLst/>
              </a:rPr>
              <a:t>cage</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52</a:t>
            </a:fld>
            <a:endParaRPr lang="cs-CZ" dirty="0"/>
          </a:p>
        </p:txBody>
      </p:sp>
    </p:spTree>
    <p:extLst>
      <p:ext uri="{BB962C8B-B14F-4D97-AF65-F5344CB8AC3E}">
        <p14:creationId xmlns:p14="http://schemas.microsoft.com/office/powerpoint/2010/main" xmlns="" val="191261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b="1" dirty="0">
                <a:effectLst/>
              </a:rPr>
              <a:t>Clavicular head</a:t>
            </a:r>
            <a:r>
              <a:rPr lang="en-US" dirty="0">
                <a:effectLst/>
              </a:rPr>
              <a:t>: anterior border of the medial half of the </a:t>
            </a:r>
            <a:r>
              <a:rPr lang="en-US" sz="1200" u="none" strike="noStrike" kern="1200" dirty="0">
                <a:solidFill>
                  <a:schemeClr val="tx1"/>
                </a:solidFill>
                <a:effectLst/>
                <a:latin typeface="+mn-lt"/>
                <a:ea typeface="+mn-ea"/>
                <a:cs typeface="+mn-cs"/>
                <a:hlinkClick r:id="rId4" tooltip="Clavicle"/>
              </a:rPr>
              <a:t>clavicle</a:t>
            </a:r>
            <a:r>
              <a:rPr lang="en-US" dirty="0">
                <a:effectLst/>
              </a:rPr>
              <a:t>.</a:t>
            </a:r>
            <a:r>
              <a:rPr lang="cs-CZ" baseline="0" dirty="0">
                <a:effectLst/>
              </a:rPr>
              <a:t> </a:t>
            </a:r>
            <a:r>
              <a:rPr lang="en-US" b="1" dirty="0" err="1">
                <a:effectLst/>
              </a:rPr>
              <a:t>Sternocostal</a:t>
            </a:r>
            <a:r>
              <a:rPr lang="en-US" b="1" dirty="0">
                <a:effectLst/>
              </a:rPr>
              <a:t> head</a:t>
            </a:r>
            <a:r>
              <a:rPr lang="en-US" dirty="0">
                <a:effectLst/>
              </a:rPr>
              <a:t>: anterior surface of the </a:t>
            </a:r>
            <a:r>
              <a:rPr lang="en-US" sz="1200" u="none" strike="noStrike" kern="1200" dirty="0">
                <a:solidFill>
                  <a:schemeClr val="tx1"/>
                </a:solidFill>
                <a:effectLst/>
                <a:latin typeface="+mn-lt"/>
                <a:ea typeface="+mn-ea"/>
                <a:cs typeface="+mn-cs"/>
                <a:hlinkClick r:id="rId5" tooltip="Human sternum"/>
              </a:rPr>
              <a:t>sternum</a:t>
            </a:r>
            <a:r>
              <a:rPr lang="en-US" dirty="0">
                <a:effectLst/>
              </a:rPr>
              <a:t>, the superior six </a:t>
            </a:r>
            <a:r>
              <a:rPr lang="en-US" sz="1200" u="none" strike="noStrike" kern="1200" dirty="0">
                <a:solidFill>
                  <a:schemeClr val="tx1"/>
                </a:solidFill>
                <a:effectLst/>
                <a:latin typeface="+mn-lt"/>
                <a:ea typeface="+mn-ea"/>
                <a:cs typeface="+mn-cs"/>
                <a:hlinkClick r:id="rId6" tooltip="Costal cartilages"/>
              </a:rPr>
              <a:t>costal cartilages</a:t>
            </a:r>
            <a:r>
              <a:rPr lang="en-US" dirty="0">
                <a:effectLst/>
              </a:rPr>
              <a:t>, and the </a:t>
            </a:r>
            <a:r>
              <a:rPr lang="en-US" sz="1200" u="none" strike="noStrike" kern="1200" dirty="0">
                <a:solidFill>
                  <a:schemeClr val="tx1"/>
                </a:solidFill>
                <a:effectLst/>
                <a:latin typeface="+mn-lt"/>
                <a:ea typeface="+mn-ea"/>
                <a:cs typeface="+mn-cs"/>
                <a:hlinkClick r:id="rId7" tooltip="Aponeurosis of the external oblique muscle"/>
              </a:rPr>
              <a:t>aponeurosis of the external oblique </a:t>
            </a:r>
            <a:r>
              <a:rPr lang="en-US" sz="1200" u="none" strike="noStrike" kern="1200" dirty="0" err="1">
                <a:solidFill>
                  <a:schemeClr val="tx1"/>
                </a:solidFill>
                <a:effectLst/>
                <a:latin typeface="+mn-lt"/>
                <a:ea typeface="+mn-ea"/>
                <a:cs typeface="+mn-cs"/>
                <a:hlinkClick r:id="rId7" tooltip="Aponeurosis of the external oblique muscle"/>
              </a:rPr>
              <a:t>muscle</a:t>
            </a:r>
            <a:r>
              <a:rPr lang="en-US"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Lateral lip of the </a:t>
            </a:r>
            <a:r>
              <a:rPr lang="en-US" sz="1200" u="none" strike="noStrike" kern="1200" dirty="0">
                <a:solidFill>
                  <a:schemeClr val="tx1"/>
                </a:solidFill>
                <a:effectLst/>
                <a:latin typeface="+mn-lt"/>
                <a:ea typeface="+mn-ea"/>
                <a:cs typeface="+mn-cs"/>
                <a:hlinkClick r:id="rId8" tooltip="Bicipital groove"/>
              </a:rPr>
              <a:t>bicipital groove</a:t>
            </a:r>
            <a:r>
              <a:rPr lang="en-US" dirty="0">
                <a:effectLst/>
              </a:rPr>
              <a:t> of the </a:t>
            </a:r>
            <a:r>
              <a:rPr lang="en-US" sz="1200" u="none" strike="noStrike" kern="1200" dirty="0" err="1">
                <a:solidFill>
                  <a:schemeClr val="tx1"/>
                </a:solidFill>
                <a:effectLst/>
                <a:latin typeface="+mn-lt"/>
                <a:ea typeface="+mn-ea"/>
                <a:cs typeface="+mn-cs"/>
                <a:hlinkClick r:id="rId9" tooltip="Humerus"/>
              </a:rPr>
              <a:t>humerus</a:t>
            </a:r>
            <a:r>
              <a:rPr lang="cs-CZ" sz="1200" u="none" strike="noStrike" kern="1200" baseline="0" dirty="0">
                <a:solidFill>
                  <a:schemeClr val="tx1"/>
                </a:solidFill>
                <a:effectLst/>
                <a:latin typeface="+mn-lt"/>
                <a:ea typeface="+mn-ea"/>
                <a:cs typeface="+mn-cs"/>
              </a:rPr>
              <a:t> </a:t>
            </a:r>
            <a:r>
              <a:rPr lang="en-US" dirty="0">
                <a:effectLst/>
              </a:rPr>
              <a:t>(anteromedial proximal </a:t>
            </a:r>
            <a:r>
              <a:rPr lang="en-US" dirty="0" err="1">
                <a:effectLst/>
              </a:rPr>
              <a:t>humerus</a:t>
            </a:r>
            <a:r>
              <a:rPr lang="en-US" dirty="0">
                <a:effectLst/>
              </a:rPr>
              <a:t>)</a:t>
            </a:r>
            <a:endParaRPr lang="cs-CZ" dirty="0">
              <a:effectLst/>
            </a:endParaRPr>
          </a:p>
          <a:p>
            <a:r>
              <a:rPr lang="en-US" sz="1200" u="none" strike="noStrike" kern="1200" dirty="0">
                <a:solidFill>
                  <a:schemeClr val="tx1"/>
                </a:solidFill>
                <a:effectLst/>
                <a:latin typeface="+mn-lt"/>
                <a:ea typeface="+mn-ea"/>
                <a:cs typeface="+mn-cs"/>
                <a:hlinkClick r:id="rId10"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tooltip="Pectoral branch"/>
              </a:rPr>
              <a:t>pectoral branch</a:t>
            </a:r>
            <a:r>
              <a:rPr lang="en-US" dirty="0">
                <a:effectLst/>
              </a:rPr>
              <a:t> of the </a:t>
            </a:r>
            <a:r>
              <a:rPr lang="en-US" sz="1200" u="none" strike="noStrike" kern="1200" dirty="0" err="1">
                <a:solidFill>
                  <a:schemeClr val="tx1"/>
                </a:solidFill>
                <a:effectLst/>
                <a:latin typeface="+mn-lt"/>
                <a:ea typeface="+mn-ea"/>
                <a:cs typeface="+mn-cs"/>
                <a:hlinkClick r:id="rId12" tooltip="Thoracoacromial trunk"/>
              </a:rPr>
              <a:t>thoracoacromial</a:t>
            </a:r>
            <a:r>
              <a:rPr lang="en-US" sz="1200" u="none" strike="noStrike" kern="1200" dirty="0">
                <a:solidFill>
                  <a:schemeClr val="tx1"/>
                </a:solidFill>
                <a:effectLst/>
                <a:latin typeface="+mn-lt"/>
                <a:ea typeface="+mn-ea"/>
                <a:cs typeface="+mn-cs"/>
                <a:hlinkClick r:id="rId12" tooltip="Thoracoacromial trunk"/>
              </a:rPr>
              <a:t> trunk</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3" tooltip="Nerve"/>
              </a:rPr>
              <a:t>Nerve</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4" tooltip="Lateral pectoral nerve"/>
              </a:rPr>
              <a:t>lateral pectoral nerve</a:t>
            </a:r>
            <a:r>
              <a:rPr lang="en-US" dirty="0">
                <a:effectLst/>
              </a:rPr>
              <a:t> and </a:t>
            </a:r>
            <a:r>
              <a:rPr lang="en-US" sz="1200" u="none" strike="noStrike" kern="1200" dirty="0">
                <a:solidFill>
                  <a:schemeClr val="tx1"/>
                </a:solidFill>
                <a:effectLst/>
                <a:latin typeface="+mn-lt"/>
                <a:ea typeface="+mn-ea"/>
                <a:cs typeface="+mn-cs"/>
                <a:hlinkClick r:id="rId15" tooltip="Medial pectoral nerve"/>
              </a:rPr>
              <a:t>medial pectoral nerve</a:t>
            </a:r>
            <a:r>
              <a:rPr lang="cs-CZ" sz="1200" u="none" strike="noStrike" kern="1200" baseline="0" dirty="0">
                <a:solidFill>
                  <a:schemeClr val="tx1"/>
                </a:solidFill>
                <a:effectLst/>
                <a:latin typeface="+mn-lt"/>
                <a:ea typeface="+mn-ea"/>
                <a:cs typeface="+mn-cs"/>
              </a:rPr>
              <a:t> </a:t>
            </a:r>
            <a:r>
              <a:rPr lang="en-US" b="1" dirty="0">
                <a:effectLst/>
              </a:rPr>
              <a:t>Clavicular head</a:t>
            </a:r>
            <a:r>
              <a:rPr lang="en-US" dirty="0">
                <a:effectLst/>
              </a:rPr>
              <a:t>: </a:t>
            </a:r>
            <a:r>
              <a:rPr lang="en-US" sz="1200" u="none" strike="noStrike" kern="1200" dirty="0">
                <a:solidFill>
                  <a:schemeClr val="tx1"/>
                </a:solidFill>
                <a:effectLst/>
                <a:latin typeface="+mn-lt"/>
                <a:ea typeface="+mn-ea"/>
                <a:cs typeface="+mn-cs"/>
                <a:hlinkClick r:id="rId16" tooltip="Cervical spinal nerve 5"/>
              </a:rPr>
              <a:t>C5</a:t>
            </a:r>
            <a:r>
              <a:rPr lang="en-US" dirty="0">
                <a:effectLst/>
              </a:rPr>
              <a:t> and </a:t>
            </a:r>
            <a:r>
              <a:rPr lang="en-US" sz="1200" u="none" strike="noStrike" kern="1200" dirty="0">
                <a:solidFill>
                  <a:schemeClr val="tx1"/>
                </a:solidFill>
                <a:effectLst/>
                <a:latin typeface="+mn-lt"/>
                <a:ea typeface="+mn-ea"/>
                <a:cs typeface="+mn-cs"/>
                <a:hlinkClick r:id="rId17" tooltip="Cervical spinal nerve 6"/>
              </a:rPr>
              <a:t>C6</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en-US" b="1" dirty="0" err="1">
                <a:effectLst/>
              </a:rPr>
              <a:t>Sternocostal</a:t>
            </a:r>
            <a:r>
              <a:rPr lang="en-US" b="1" dirty="0">
                <a:effectLst/>
              </a:rPr>
              <a:t> head</a:t>
            </a:r>
            <a:r>
              <a:rPr lang="en-US" dirty="0">
                <a:effectLst/>
              </a:rPr>
              <a:t>: </a:t>
            </a:r>
            <a:r>
              <a:rPr lang="en-US" sz="1200" u="none" strike="noStrike" kern="1200" dirty="0">
                <a:solidFill>
                  <a:schemeClr val="tx1"/>
                </a:solidFill>
                <a:effectLst/>
                <a:latin typeface="+mn-lt"/>
                <a:ea typeface="+mn-ea"/>
                <a:cs typeface="+mn-cs"/>
                <a:hlinkClick r:id="rId18" tooltip="Cervical spinal nerve 7"/>
              </a:rPr>
              <a:t>C7</a:t>
            </a:r>
            <a:r>
              <a:rPr lang="en-US" dirty="0">
                <a:effectLst/>
              </a:rPr>
              <a:t>, </a:t>
            </a:r>
            <a:r>
              <a:rPr lang="en-US" sz="1200" u="none" strike="noStrike" kern="1200" dirty="0">
                <a:solidFill>
                  <a:schemeClr val="tx1"/>
                </a:solidFill>
                <a:effectLst/>
                <a:latin typeface="+mn-lt"/>
                <a:ea typeface="+mn-ea"/>
                <a:cs typeface="+mn-cs"/>
                <a:hlinkClick r:id="rId19" tooltip="Cervical spinal nerve 8"/>
              </a:rPr>
              <a:t>C8</a:t>
            </a:r>
            <a:r>
              <a:rPr lang="en-US" dirty="0">
                <a:effectLst/>
              </a:rPr>
              <a:t> and </a:t>
            </a:r>
            <a:r>
              <a:rPr lang="en-US" sz="1200" u="none" strike="noStrike" kern="1200" dirty="0">
                <a:solidFill>
                  <a:schemeClr val="tx1"/>
                </a:solidFill>
                <a:effectLst/>
                <a:latin typeface="+mn-lt"/>
                <a:ea typeface="+mn-ea"/>
                <a:cs typeface="+mn-cs"/>
                <a:hlinkClick r:id="rId20" tooltip="Thoracic nerves"/>
              </a:rPr>
              <a:t>T1</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21" tooltip="Anatomical terms of motion"/>
              </a:rPr>
              <a:t>Actions</a:t>
            </a:r>
            <a:r>
              <a:rPr lang="cs-CZ" sz="1200" u="none" strike="noStrike" kern="1200" dirty="0">
                <a:solidFill>
                  <a:schemeClr val="tx1"/>
                </a:solidFill>
                <a:effectLst/>
                <a:latin typeface="+mn-lt"/>
                <a:ea typeface="+mn-ea"/>
                <a:cs typeface="+mn-cs"/>
              </a:rPr>
              <a:t> </a:t>
            </a:r>
            <a:r>
              <a:rPr lang="en-US" b="1" dirty="0">
                <a:effectLst/>
              </a:rPr>
              <a:t>Clavicular head</a:t>
            </a:r>
            <a:r>
              <a:rPr lang="en-US" dirty="0">
                <a:effectLst/>
              </a:rPr>
              <a:t>: </a:t>
            </a:r>
            <a:r>
              <a:rPr lang="en-US" sz="1200" u="none" strike="noStrike" kern="1200" dirty="0">
                <a:solidFill>
                  <a:schemeClr val="tx1"/>
                </a:solidFill>
                <a:effectLst/>
                <a:latin typeface="+mn-lt"/>
                <a:ea typeface="+mn-ea"/>
                <a:cs typeface="+mn-cs"/>
                <a:hlinkClick r:id="rId22" tooltip="Flexes"/>
              </a:rPr>
              <a:t>flexes</a:t>
            </a:r>
            <a:r>
              <a:rPr lang="en-US" dirty="0">
                <a:effectLst/>
              </a:rPr>
              <a:t> the </a:t>
            </a:r>
            <a:r>
              <a:rPr lang="en-US" sz="1200" u="none" strike="noStrike" kern="1200" dirty="0" err="1">
                <a:solidFill>
                  <a:schemeClr val="tx1"/>
                </a:solidFill>
                <a:effectLst/>
                <a:latin typeface="+mn-lt"/>
                <a:ea typeface="+mn-ea"/>
                <a:cs typeface="+mn-cs"/>
                <a:hlinkClick r:id="rId9" tooltip="Humerus"/>
              </a:rPr>
              <a:t>humerus</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en-US" b="1" dirty="0" err="1">
                <a:effectLst/>
              </a:rPr>
              <a:t>Sternocostal</a:t>
            </a:r>
            <a:r>
              <a:rPr lang="en-US" b="1" dirty="0">
                <a:effectLst/>
              </a:rPr>
              <a:t> head</a:t>
            </a:r>
            <a:r>
              <a:rPr lang="en-US" dirty="0">
                <a:effectLst/>
              </a:rPr>
              <a:t>: Adducts the </a:t>
            </a:r>
            <a:r>
              <a:rPr lang="en-US" dirty="0" err="1">
                <a:effectLst/>
              </a:rPr>
              <a:t>humerus</a:t>
            </a:r>
            <a:r>
              <a:rPr lang="cs-CZ" dirty="0">
                <a:effectLst/>
              </a:rPr>
              <a:t>,</a:t>
            </a:r>
            <a:r>
              <a:rPr lang="cs-CZ" baseline="0" dirty="0">
                <a:effectLst/>
              </a:rPr>
              <a:t> </a:t>
            </a:r>
            <a:r>
              <a:rPr lang="en-US" dirty="0">
                <a:effectLst/>
              </a:rPr>
              <a:t>As a whole, </a:t>
            </a:r>
            <a:r>
              <a:rPr lang="en-US" sz="1200" u="none" strike="noStrike" kern="1200" dirty="0">
                <a:solidFill>
                  <a:schemeClr val="tx1"/>
                </a:solidFill>
                <a:effectLst/>
                <a:latin typeface="+mn-lt"/>
                <a:ea typeface="+mn-ea"/>
                <a:cs typeface="+mn-cs"/>
                <a:hlinkClick r:id="rId23" tooltip="Adduction"/>
              </a:rPr>
              <a:t>adducts</a:t>
            </a:r>
            <a:r>
              <a:rPr lang="en-US" dirty="0">
                <a:effectLst/>
              </a:rPr>
              <a:t> and </a:t>
            </a:r>
            <a:r>
              <a:rPr lang="en-US" sz="1200" u="none" strike="noStrike" kern="1200" dirty="0">
                <a:solidFill>
                  <a:schemeClr val="tx1"/>
                </a:solidFill>
                <a:effectLst/>
                <a:latin typeface="+mn-lt"/>
                <a:ea typeface="+mn-ea"/>
                <a:cs typeface="+mn-cs"/>
                <a:hlinkClick r:id="rId24" tooltip="Medially rotates"/>
              </a:rPr>
              <a:t>medially rotates</a:t>
            </a:r>
            <a:r>
              <a:rPr lang="en-US" dirty="0">
                <a:effectLst/>
              </a:rPr>
              <a:t> the </a:t>
            </a:r>
            <a:r>
              <a:rPr lang="en-US" sz="1200" u="none" strike="noStrike" kern="1200" dirty="0" err="1">
                <a:solidFill>
                  <a:schemeClr val="tx1"/>
                </a:solidFill>
                <a:effectLst/>
                <a:latin typeface="+mn-lt"/>
                <a:ea typeface="+mn-ea"/>
                <a:cs typeface="+mn-cs"/>
                <a:hlinkClick r:id="rId9" tooltip="Humerus"/>
              </a:rPr>
              <a:t>humerus</a:t>
            </a:r>
            <a:r>
              <a:rPr lang="en-US" dirty="0">
                <a:effectLst/>
              </a:rPr>
              <a:t>. It also draws the </a:t>
            </a:r>
            <a:r>
              <a:rPr lang="en-US" sz="1200" u="none" strike="noStrike" kern="1200" dirty="0">
                <a:solidFill>
                  <a:schemeClr val="tx1"/>
                </a:solidFill>
                <a:effectLst/>
                <a:latin typeface="+mn-lt"/>
                <a:ea typeface="+mn-ea"/>
                <a:cs typeface="+mn-cs"/>
                <a:hlinkClick r:id="rId25" tooltip="Scapula"/>
              </a:rPr>
              <a:t>scapula</a:t>
            </a:r>
            <a:r>
              <a:rPr lang="en-US" dirty="0">
                <a:effectLst/>
              </a:rPr>
              <a:t> anteriorly and </a:t>
            </a:r>
            <a:r>
              <a:rPr lang="en-US" dirty="0" err="1">
                <a:effectLst/>
              </a:rPr>
              <a:t>inferiorl</a:t>
            </a:r>
            <a:r>
              <a:rPr lang="cs-CZ" dirty="0">
                <a:effectLst/>
              </a:rPr>
              <a:t>y</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60</a:t>
            </a:fld>
            <a:endParaRPr lang="cs-CZ" dirty="0"/>
          </a:p>
        </p:txBody>
      </p:sp>
    </p:spTree>
    <p:extLst>
      <p:ext uri="{BB962C8B-B14F-4D97-AF65-F5344CB8AC3E}">
        <p14:creationId xmlns:p14="http://schemas.microsoft.com/office/powerpoint/2010/main" xmlns="" val="37569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Spinous process"/>
              </a:rPr>
              <a:t>spinous</a:t>
            </a:r>
            <a:r>
              <a:rPr lang="cs-CZ" sz="1200" u="none" strike="noStrike" kern="1200" dirty="0">
                <a:solidFill>
                  <a:schemeClr val="tx1"/>
                </a:solidFill>
                <a:effectLst/>
                <a:latin typeface="+mn-lt"/>
                <a:ea typeface="+mn-ea"/>
                <a:cs typeface="+mn-cs"/>
                <a:hlinkClick r:id="rId4" tooltip="Spinous process"/>
              </a:rPr>
              <a:t> </a:t>
            </a:r>
            <a:r>
              <a:rPr lang="cs-CZ" sz="1200" u="none" strike="noStrike" kern="1200" dirty="0" err="1">
                <a:solidFill>
                  <a:schemeClr val="tx1"/>
                </a:solidFill>
                <a:effectLst/>
                <a:latin typeface="+mn-lt"/>
                <a:ea typeface="+mn-ea"/>
                <a:cs typeface="+mn-cs"/>
                <a:hlinkClick r:id="rId4" tooltip="Spinous process"/>
              </a:rPr>
              <a:t>processes</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5" tooltip="Vertebrae"/>
              </a:rPr>
              <a:t>vertebrae</a:t>
            </a:r>
            <a:r>
              <a:rPr lang="cs-CZ" sz="1200" u="none" strike="noStrike" kern="1200" dirty="0">
                <a:solidFill>
                  <a:schemeClr val="tx1"/>
                </a:solidFill>
                <a:effectLst/>
                <a:latin typeface="+mn-lt"/>
                <a:ea typeface="+mn-ea"/>
                <a:cs typeface="+mn-cs"/>
              </a:rPr>
              <a:t> </a:t>
            </a:r>
            <a:r>
              <a:rPr lang="cs-CZ" dirty="0">
                <a:effectLst/>
              </a:rPr>
              <a:t>C7-T12, </a:t>
            </a:r>
            <a:r>
              <a:rPr lang="cs-CZ" sz="1200" u="none" strike="noStrike" kern="1200" dirty="0" err="1">
                <a:solidFill>
                  <a:schemeClr val="tx1"/>
                </a:solidFill>
                <a:effectLst/>
                <a:latin typeface="+mn-lt"/>
                <a:ea typeface="+mn-ea"/>
                <a:cs typeface="+mn-cs"/>
                <a:hlinkClick r:id="rId6" tooltip="Nuchal ligament"/>
              </a:rPr>
              <a:t>Nuchal</a:t>
            </a:r>
            <a:r>
              <a:rPr lang="cs-CZ" sz="1200" u="none" strike="noStrike" kern="1200" dirty="0">
                <a:solidFill>
                  <a:schemeClr val="tx1"/>
                </a:solidFill>
                <a:effectLst/>
                <a:latin typeface="+mn-lt"/>
                <a:ea typeface="+mn-ea"/>
                <a:cs typeface="+mn-cs"/>
                <a:hlinkClick r:id="rId6" tooltip="Nuchal ligament"/>
              </a:rPr>
              <a:t> </a:t>
            </a:r>
            <a:r>
              <a:rPr lang="cs-CZ" sz="1200" u="none" strike="noStrike" kern="1200" dirty="0" err="1">
                <a:solidFill>
                  <a:schemeClr val="tx1"/>
                </a:solidFill>
                <a:effectLst/>
                <a:latin typeface="+mn-lt"/>
                <a:ea typeface="+mn-ea"/>
                <a:cs typeface="+mn-cs"/>
                <a:hlinkClick r:id="rId6" tooltip="Nuchal ligament"/>
              </a:rPr>
              <a:t>ligament</a:t>
            </a:r>
            <a:r>
              <a:rPr lang="cs-CZ" dirty="0">
                <a:effectLst/>
              </a:rPr>
              <a:t>,</a:t>
            </a:r>
            <a:r>
              <a:rPr lang="cs-CZ" baseline="0" dirty="0">
                <a:effectLst/>
              </a:rPr>
              <a:t> </a:t>
            </a:r>
            <a:r>
              <a:rPr lang="cs-CZ" dirty="0" err="1">
                <a:effectLst/>
              </a:rPr>
              <a:t>Occipital</a:t>
            </a:r>
            <a:r>
              <a:rPr lang="cs-CZ" dirty="0">
                <a:effectLst/>
              </a:rPr>
              <a:t> Bone</a:t>
            </a:r>
          </a:p>
          <a:p>
            <a:pPr fontAlgn="t"/>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7" tooltip="External occipital protuberance"/>
              </a:rPr>
              <a:t>external</a:t>
            </a:r>
            <a:r>
              <a:rPr lang="cs-CZ" sz="1200" u="none" strike="noStrike" kern="1200" dirty="0">
                <a:solidFill>
                  <a:schemeClr val="tx1"/>
                </a:solidFill>
                <a:effectLst/>
                <a:latin typeface="+mn-lt"/>
                <a:ea typeface="+mn-ea"/>
                <a:cs typeface="+mn-cs"/>
                <a:hlinkClick r:id="rId7" tooltip="External occipital protuberance"/>
              </a:rPr>
              <a:t> </a:t>
            </a:r>
            <a:r>
              <a:rPr lang="cs-CZ" sz="1200" u="none" strike="noStrike" kern="1200" dirty="0" err="1">
                <a:solidFill>
                  <a:schemeClr val="tx1"/>
                </a:solidFill>
                <a:effectLst/>
                <a:latin typeface="+mn-lt"/>
                <a:ea typeface="+mn-ea"/>
                <a:cs typeface="+mn-cs"/>
                <a:hlinkClick r:id="rId7" tooltip="External occipital protuberance"/>
              </a:rPr>
              <a:t>occipital</a:t>
            </a:r>
            <a:r>
              <a:rPr lang="cs-CZ" sz="1200" u="none" strike="noStrike" kern="1200" dirty="0">
                <a:solidFill>
                  <a:schemeClr val="tx1"/>
                </a:solidFill>
                <a:effectLst/>
                <a:latin typeface="+mn-lt"/>
                <a:ea typeface="+mn-ea"/>
                <a:cs typeface="+mn-cs"/>
                <a:hlinkClick r:id="rId7" tooltip="External occipital protuberance"/>
              </a:rPr>
              <a:t> protuberance</a:t>
            </a:r>
            <a:r>
              <a:rPr lang="cs-CZ" dirty="0">
                <a:effectLst/>
              </a:rPr>
              <a:t>, </a:t>
            </a:r>
            <a:r>
              <a:rPr lang="cs-CZ" sz="1200" u="none" strike="noStrike" kern="1200" dirty="0" err="1">
                <a:solidFill>
                  <a:schemeClr val="tx1"/>
                </a:solidFill>
                <a:effectLst/>
                <a:latin typeface="+mn-lt"/>
                <a:ea typeface="+mn-ea"/>
                <a:cs typeface="+mn-cs"/>
                <a:hlinkClick r:id="rId6" tooltip="Nuchal ligament"/>
              </a:rPr>
              <a:t>nuchal</a:t>
            </a:r>
            <a:r>
              <a:rPr lang="cs-CZ" sz="1200" u="none" strike="noStrike" kern="1200" dirty="0">
                <a:solidFill>
                  <a:schemeClr val="tx1"/>
                </a:solidFill>
                <a:effectLst/>
                <a:latin typeface="+mn-lt"/>
                <a:ea typeface="+mn-ea"/>
                <a:cs typeface="+mn-cs"/>
                <a:hlinkClick r:id="rId6" tooltip="Nuchal ligament"/>
              </a:rPr>
              <a:t> </a:t>
            </a:r>
            <a:r>
              <a:rPr lang="cs-CZ" sz="1200" u="none" strike="noStrike" kern="1200" dirty="0" err="1">
                <a:solidFill>
                  <a:schemeClr val="tx1"/>
                </a:solidFill>
                <a:effectLst/>
                <a:latin typeface="+mn-lt"/>
                <a:ea typeface="+mn-ea"/>
                <a:cs typeface="+mn-cs"/>
                <a:hlinkClick r:id="rId6" tooltip="Nuchal ligament"/>
              </a:rPr>
              <a:t>ligament</a:t>
            </a:r>
            <a:r>
              <a:rPr lang="cs-CZ" dirty="0">
                <a:effectLst/>
              </a:rPr>
              <a:t>, </a:t>
            </a:r>
            <a:r>
              <a:rPr lang="cs-CZ" dirty="0" err="1">
                <a:effectLst/>
              </a:rPr>
              <a:t>medial</a:t>
            </a:r>
            <a:r>
              <a:rPr lang="cs-CZ" dirty="0">
                <a:effectLst/>
              </a:rPr>
              <a:t> </a:t>
            </a:r>
            <a:r>
              <a:rPr lang="cs-CZ" sz="1200" u="sng" kern="1200" dirty="0">
                <a:solidFill>
                  <a:schemeClr val="tx1"/>
                </a:solidFill>
                <a:effectLst/>
                <a:latin typeface="+mn-lt"/>
                <a:ea typeface="+mn-ea"/>
                <a:cs typeface="+mn-cs"/>
                <a:hlinkClick r:id="rId8" tooltip="Nuchal lines"/>
              </a:rPr>
              <a:t>superior </a:t>
            </a:r>
            <a:r>
              <a:rPr lang="cs-CZ" sz="1200" u="sng" kern="1200" dirty="0" err="1">
                <a:solidFill>
                  <a:schemeClr val="tx1"/>
                </a:solidFill>
                <a:effectLst/>
                <a:latin typeface="+mn-lt"/>
                <a:ea typeface="+mn-ea"/>
                <a:cs typeface="+mn-cs"/>
                <a:hlinkClick r:id="rId8" tooltip="Nuchal lines"/>
              </a:rPr>
              <a:t>nuchal</a:t>
            </a:r>
            <a:r>
              <a:rPr lang="cs-CZ" sz="1200" u="sng" kern="1200" dirty="0">
                <a:solidFill>
                  <a:schemeClr val="tx1"/>
                </a:solidFill>
                <a:effectLst/>
                <a:latin typeface="+mn-lt"/>
                <a:ea typeface="+mn-ea"/>
                <a:cs typeface="+mn-cs"/>
                <a:hlinkClick r:id="rId8" tooltip="Nuchal lines"/>
              </a:rPr>
              <a:t> line</a:t>
            </a:r>
            <a:r>
              <a:rPr lang="cs-CZ" dirty="0">
                <a:effectLst/>
              </a:rPr>
              <a:t>, </a:t>
            </a:r>
            <a:r>
              <a:rPr lang="cs-CZ" dirty="0" err="1">
                <a:effectLst/>
              </a:rPr>
              <a:t>posterior</a:t>
            </a:r>
            <a:r>
              <a:rPr lang="cs-CZ" dirty="0">
                <a:effectLst/>
              </a:rPr>
              <a:t> </a:t>
            </a:r>
            <a:r>
              <a:rPr lang="cs-CZ" dirty="0" err="1">
                <a:effectLst/>
              </a:rPr>
              <a:t>border</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dirty="0" err="1">
                <a:effectLst/>
              </a:rPr>
              <a:t>lateral</a:t>
            </a:r>
            <a:r>
              <a:rPr lang="cs-CZ" dirty="0">
                <a:effectLst/>
              </a:rPr>
              <a:t> </a:t>
            </a:r>
            <a:r>
              <a:rPr lang="cs-CZ" dirty="0" err="1">
                <a:effectLst/>
              </a:rPr>
              <a:t>third</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9" tooltip="Clavicle"/>
              </a:rPr>
              <a:t>clavicle</a:t>
            </a:r>
            <a:r>
              <a:rPr lang="cs-CZ" dirty="0">
                <a:effectLst/>
              </a:rPr>
              <a:t>, </a:t>
            </a:r>
            <a:r>
              <a:rPr lang="cs-CZ" sz="1200" u="none" strike="noStrike" kern="1200" dirty="0">
                <a:solidFill>
                  <a:schemeClr val="tx1"/>
                </a:solidFill>
                <a:effectLst/>
                <a:latin typeface="+mn-lt"/>
                <a:ea typeface="+mn-ea"/>
                <a:cs typeface="+mn-cs"/>
                <a:hlinkClick r:id="rId10" tooltip="Acromion process"/>
              </a:rPr>
              <a:t>acromion </a:t>
            </a:r>
            <a:r>
              <a:rPr lang="cs-CZ" sz="1200" u="none" strike="noStrike" kern="1200" dirty="0" err="1">
                <a:solidFill>
                  <a:schemeClr val="tx1"/>
                </a:solidFill>
                <a:effectLst/>
                <a:latin typeface="+mn-lt"/>
                <a:ea typeface="+mn-ea"/>
                <a:cs typeface="+mn-cs"/>
                <a:hlinkClick r:id="rId10" tooltip="Acromion process"/>
              </a:rPr>
              <a:t>process</a:t>
            </a:r>
            <a:r>
              <a:rPr lang="cs-CZ" dirty="0">
                <a:effectLst/>
              </a:rPr>
              <a:t>,</a:t>
            </a:r>
            <a:r>
              <a:rPr lang="cs-CZ" baseline="0" dirty="0">
                <a:effectLst/>
              </a:rPr>
              <a:t> </a:t>
            </a:r>
            <a:r>
              <a:rPr lang="cs-CZ" dirty="0">
                <a:effectLst/>
              </a:rPr>
              <a:t>and </a:t>
            </a:r>
            <a:r>
              <a:rPr lang="cs-CZ" sz="1200" u="none" strike="noStrike" kern="1200" dirty="0">
                <a:solidFill>
                  <a:schemeClr val="tx1"/>
                </a:solidFill>
                <a:effectLst/>
                <a:latin typeface="+mn-lt"/>
                <a:ea typeface="+mn-ea"/>
                <a:cs typeface="+mn-cs"/>
                <a:hlinkClick r:id="rId11" tooltip="Spine of scapula"/>
              </a:rPr>
              <a:t>spine </a:t>
            </a:r>
            <a:r>
              <a:rPr lang="cs-CZ" sz="1200" u="none" strike="noStrike" kern="1200" dirty="0" err="1">
                <a:solidFill>
                  <a:schemeClr val="tx1"/>
                </a:solidFill>
                <a:effectLst/>
                <a:latin typeface="+mn-lt"/>
                <a:ea typeface="+mn-ea"/>
                <a:cs typeface="+mn-cs"/>
                <a:hlinkClick r:id="rId11" tooltip="Spine of scapula"/>
              </a:rPr>
              <a:t>of</a:t>
            </a:r>
            <a:r>
              <a:rPr lang="cs-CZ" sz="1200" u="none" strike="noStrike" kern="1200" dirty="0">
                <a:solidFill>
                  <a:schemeClr val="tx1"/>
                </a:solidFill>
                <a:effectLst/>
                <a:latin typeface="+mn-lt"/>
                <a:ea typeface="+mn-ea"/>
                <a:cs typeface="+mn-cs"/>
                <a:hlinkClick r:id="rId11" tooltip="Spine of scapula"/>
              </a:rPr>
              <a:t> </a:t>
            </a:r>
            <a:r>
              <a:rPr lang="cs-CZ" sz="1200" u="none" strike="noStrike" kern="1200" dirty="0" err="1">
                <a:solidFill>
                  <a:schemeClr val="tx1"/>
                </a:solidFill>
                <a:effectLst/>
                <a:latin typeface="+mn-lt"/>
                <a:ea typeface="+mn-ea"/>
                <a:cs typeface="+mn-cs"/>
                <a:hlinkClick r:id="rId11" tooltip="Spine of scapula"/>
              </a:rPr>
              <a:t>scapula</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12"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3" tooltip="Superficial branch of transverse cervical artery"/>
              </a:rPr>
              <a:t>superficial</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branch</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of</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transverse</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cervical</a:t>
            </a:r>
            <a:r>
              <a:rPr lang="cs-CZ" sz="1200" u="none" strike="noStrike" kern="1200" dirty="0">
                <a:solidFill>
                  <a:schemeClr val="tx1"/>
                </a:solidFill>
                <a:effectLst/>
                <a:latin typeface="+mn-lt"/>
                <a:ea typeface="+mn-ea"/>
                <a:cs typeface="+mn-cs"/>
                <a:hlinkClick r:id="rId13" tooltip="Superficial branch of transverse cervical artery"/>
              </a:rPr>
              <a:t> </a:t>
            </a:r>
            <a:r>
              <a:rPr lang="cs-CZ" sz="1200" u="none" strike="noStrike" kern="1200" dirty="0" err="1">
                <a:solidFill>
                  <a:schemeClr val="tx1"/>
                </a:solidFill>
                <a:effectLst/>
                <a:latin typeface="+mn-lt"/>
                <a:ea typeface="+mn-ea"/>
                <a:cs typeface="+mn-cs"/>
                <a:hlinkClick r:id="rId13" tooltip="Superficial branch of transverse cervical artery"/>
              </a:rPr>
              <a:t>artery</a:t>
            </a:r>
            <a:r>
              <a:rPr lang="cs-CZ" dirty="0">
                <a:effectLst/>
              </a:rPr>
              <a:t> </a:t>
            </a:r>
            <a:r>
              <a:rPr lang="cs-CZ" dirty="0" err="1">
                <a:effectLst/>
              </a:rPr>
              <a:t>or</a:t>
            </a:r>
            <a:r>
              <a:rPr lang="cs-CZ" dirty="0">
                <a:effectLst/>
              </a:rPr>
              <a:t> </a:t>
            </a:r>
            <a:r>
              <a:rPr lang="cs-CZ" sz="1200" u="none" strike="noStrike" kern="1200" dirty="0" err="1">
                <a:solidFill>
                  <a:schemeClr val="tx1"/>
                </a:solidFill>
                <a:effectLst/>
                <a:latin typeface="+mn-lt"/>
                <a:ea typeface="+mn-ea"/>
                <a:cs typeface="+mn-cs"/>
                <a:hlinkClick r:id="rId14" tooltip="Superficial cervical artery"/>
              </a:rPr>
              <a:t>superficial</a:t>
            </a:r>
            <a:r>
              <a:rPr lang="cs-CZ" sz="1200" u="none" strike="noStrike" kern="1200" dirty="0">
                <a:solidFill>
                  <a:schemeClr val="tx1"/>
                </a:solidFill>
                <a:effectLst/>
                <a:latin typeface="+mn-lt"/>
                <a:ea typeface="+mn-ea"/>
                <a:cs typeface="+mn-cs"/>
                <a:hlinkClick r:id="rId14" tooltip="Superficial cervical artery"/>
              </a:rPr>
              <a:t> </a:t>
            </a:r>
            <a:r>
              <a:rPr lang="cs-CZ" sz="1200" u="none" strike="noStrike" kern="1200" dirty="0" err="1">
                <a:solidFill>
                  <a:schemeClr val="tx1"/>
                </a:solidFill>
                <a:effectLst/>
                <a:latin typeface="+mn-lt"/>
                <a:ea typeface="+mn-ea"/>
                <a:cs typeface="+mn-cs"/>
                <a:hlinkClick r:id="rId14" tooltip="Superficial cervical artery"/>
              </a:rPr>
              <a:t>cervical</a:t>
            </a:r>
            <a:r>
              <a:rPr lang="cs-CZ" sz="1200" u="none" strike="noStrike" kern="1200" dirty="0">
                <a:solidFill>
                  <a:schemeClr val="tx1"/>
                </a:solidFill>
                <a:effectLst/>
                <a:latin typeface="+mn-lt"/>
                <a:ea typeface="+mn-ea"/>
                <a:cs typeface="+mn-cs"/>
                <a:hlinkClick r:id="rId14" tooltip="Superficial cervical artery"/>
              </a:rPr>
              <a:t> </a:t>
            </a:r>
            <a:r>
              <a:rPr lang="cs-CZ" sz="1200" u="none" strike="noStrike" kern="1200" dirty="0" err="1">
                <a:solidFill>
                  <a:schemeClr val="tx1"/>
                </a:solidFill>
                <a:effectLst/>
                <a:latin typeface="+mn-lt"/>
                <a:ea typeface="+mn-ea"/>
                <a:cs typeface="+mn-cs"/>
                <a:hlinkClick r:id="rId14" tooltip="Superficial cervical artery"/>
              </a:rPr>
              <a:t>artery</a:t>
            </a:r>
            <a:r>
              <a:rPr lang="cs-CZ" dirty="0">
                <a:effectLst/>
              </a:rPr>
              <a:t> </a:t>
            </a:r>
            <a:r>
              <a:rPr lang="cs-CZ" sz="1200" b="0" i="0" u="none" strike="noStrike" kern="1200" baseline="30000" dirty="0">
                <a:solidFill>
                  <a:schemeClr val="tx1"/>
                </a:solidFill>
                <a:effectLst/>
                <a:latin typeface="+mn-lt"/>
                <a:ea typeface="+mn-ea"/>
                <a:cs typeface="+mn-cs"/>
                <a:hlinkClick r:id="rId15"/>
              </a:rPr>
              <a:t>[1]</a:t>
            </a:r>
            <a:endParaRPr lang="cs-CZ" sz="1200" b="0" i="0" u="none" strike="noStrike" kern="1200" baseline="30000" dirty="0">
              <a:solidFill>
                <a:schemeClr val="tx1"/>
              </a:solidFill>
              <a:effectLst/>
              <a:latin typeface="+mn-lt"/>
              <a:ea typeface="+mn-ea"/>
              <a:cs typeface="+mn-cs"/>
            </a:endParaRPr>
          </a:p>
          <a:p>
            <a:pPr fontAlgn="t"/>
            <a:r>
              <a:rPr lang="cs-CZ" sz="1200" u="none" strike="noStrike" kern="1200" dirty="0">
                <a:solidFill>
                  <a:schemeClr val="tx1"/>
                </a:solidFill>
                <a:effectLst/>
                <a:latin typeface="+mn-lt"/>
                <a:ea typeface="+mn-ea"/>
                <a:cs typeface="+mn-cs"/>
                <a:hlinkClick r:id="rId16"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7" tooltip="Accessory nerve"/>
              </a:rPr>
              <a:t>accessory</a:t>
            </a:r>
            <a:r>
              <a:rPr lang="cs-CZ" sz="1200" u="none" strike="noStrike" kern="1200" dirty="0">
                <a:solidFill>
                  <a:schemeClr val="tx1"/>
                </a:solidFill>
                <a:effectLst/>
                <a:latin typeface="+mn-lt"/>
                <a:ea typeface="+mn-ea"/>
                <a:cs typeface="+mn-cs"/>
                <a:hlinkClick r:id="rId17" tooltip="Accessory nerve"/>
              </a:rPr>
              <a:t> nerve</a:t>
            </a:r>
            <a:r>
              <a:rPr lang="cs-CZ" dirty="0">
                <a:effectLst/>
              </a:rPr>
              <a:t> (motor)</a:t>
            </a:r>
            <a:r>
              <a:rPr lang="cs-CZ" baseline="0" dirty="0">
                <a:effectLst/>
              </a:rPr>
              <a:t>, </a:t>
            </a:r>
            <a:r>
              <a:rPr lang="cs-CZ" sz="1200" u="none" strike="noStrike" kern="1200" dirty="0" err="1">
                <a:solidFill>
                  <a:schemeClr val="tx1"/>
                </a:solidFill>
                <a:effectLst/>
                <a:latin typeface="+mn-lt"/>
                <a:ea typeface="+mn-ea"/>
                <a:cs typeface="+mn-cs"/>
                <a:hlinkClick r:id="rId18" tooltip="Cervical spinal nerve"/>
              </a:rPr>
              <a:t>cervical</a:t>
            </a:r>
            <a:r>
              <a:rPr lang="cs-CZ" sz="1200" u="none" strike="noStrike" kern="1200" dirty="0">
                <a:solidFill>
                  <a:schemeClr val="tx1"/>
                </a:solidFill>
                <a:effectLst/>
                <a:latin typeface="+mn-lt"/>
                <a:ea typeface="+mn-ea"/>
                <a:cs typeface="+mn-cs"/>
                <a:hlinkClick r:id="rId18" tooltip="Cervical spinal nerve"/>
              </a:rPr>
              <a:t> </a:t>
            </a:r>
            <a:r>
              <a:rPr lang="cs-CZ" sz="1200" u="none" strike="noStrike" kern="1200" dirty="0" err="1">
                <a:solidFill>
                  <a:schemeClr val="tx1"/>
                </a:solidFill>
                <a:effectLst/>
                <a:latin typeface="+mn-lt"/>
                <a:ea typeface="+mn-ea"/>
                <a:cs typeface="+mn-cs"/>
                <a:hlinkClick r:id="rId18" tooltip="Cervical spinal nerve"/>
              </a:rPr>
              <a:t>spinal</a:t>
            </a:r>
            <a:r>
              <a:rPr lang="cs-CZ" sz="1200" u="none" strike="noStrike" kern="1200" dirty="0">
                <a:solidFill>
                  <a:schemeClr val="tx1"/>
                </a:solidFill>
                <a:effectLst/>
                <a:latin typeface="+mn-lt"/>
                <a:ea typeface="+mn-ea"/>
                <a:cs typeface="+mn-cs"/>
                <a:hlinkClick r:id="rId18" tooltip="Cervical spinal nerve"/>
              </a:rPr>
              <a:t> </a:t>
            </a:r>
            <a:r>
              <a:rPr lang="cs-CZ" sz="1200" u="none" strike="noStrike" kern="1200" dirty="0" err="1">
                <a:solidFill>
                  <a:schemeClr val="tx1"/>
                </a:solidFill>
                <a:effectLst/>
                <a:latin typeface="+mn-lt"/>
                <a:ea typeface="+mn-ea"/>
                <a:cs typeface="+mn-cs"/>
                <a:hlinkClick r:id="rId18" tooltip="Cervical spinal nerve"/>
              </a:rPr>
              <a:t>nerves</a:t>
            </a:r>
            <a:r>
              <a:rPr lang="cs-CZ" dirty="0">
                <a:effectLst/>
              </a:rPr>
              <a:t> C3 and C4 (motor and </a:t>
            </a:r>
            <a:r>
              <a:rPr lang="cs-CZ" dirty="0" err="1">
                <a:effectLst/>
              </a:rPr>
              <a:t>sensation</a:t>
            </a:r>
            <a:r>
              <a:rPr lang="cs-CZ" dirty="0">
                <a:effectLst/>
              </a:rPr>
              <a:t>)</a:t>
            </a:r>
            <a:r>
              <a:rPr lang="cs-CZ" sz="1200" b="0" i="0" u="none" strike="noStrike" kern="1200" baseline="30000" dirty="0">
                <a:solidFill>
                  <a:schemeClr val="tx1"/>
                </a:solidFill>
                <a:effectLst/>
                <a:latin typeface="+mn-lt"/>
                <a:ea typeface="+mn-ea"/>
                <a:cs typeface="+mn-cs"/>
                <a:hlinkClick r:id="rId15"/>
              </a:rPr>
              <a:t>[2]</a:t>
            </a:r>
            <a:endParaRPr lang="cs-CZ" sz="1200" b="0" i="0" u="none" strike="noStrike" kern="1200" baseline="300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19" tooltip="Anatomical terms of motion"/>
              </a:rPr>
              <a:t>Actions</a:t>
            </a:r>
            <a:r>
              <a:rPr lang="cs-CZ" sz="1200" u="none" strike="noStrike" kern="1200" dirty="0">
                <a:solidFill>
                  <a:schemeClr val="tx1"/>
                </a:solidFill>
                <a:effectLst/>
                <a:latin typeface="+mn-lt"/>
                <a:ea typeface="+mn-ea"/>
                <a:cs typeface="+mn-cs"/>
              </a:rPr>
              <a:t> </a:t>
            </a:r>
            <a:r>
              <a:rPr lang="cs-CZ" dirty="0" err="1">
                <a:effectLst/>
              </a:rPr>
              <a:t>rotation</a:t>
            </a:r>
            <a:r>
              <a:rPr lang="cs-CZ" dirty="0">
                <a:effectLst/>
              </a:rPr>
              <a:t>, </a:t>
            </a:r>
            <a:r>
              <a:rPr lang="cs-CZ" sz="1200" u="sng" kern="1200" dirty="0" err="1">
                <a:solidFill>
                  <a:schemeClr val="tx1"/>
                </a:solidFill>
                <a:effectLst/>
                <a:latin typeface="+mn-lt"/>
                <a:ea typeface="+mn-ea"/>
                <a:cs typeface="+mn-cs"/>
                <a:hlinkClick r:id="rId20" tooltip="Retraction (kinesiology)"/>
              </a:rPr>
              <a:t>retraction</a:t>
            </a:r>
            <a:r>
              <a:rPr lang="cs-CZ" dirty="0">
                <a:effectLst/>
              </a:rPr>
              <a:t>, </a:t>
            </a:r>
            <a:r>
              <a:rPr lang="cs-CZ" dirty="0" err="1">
                <a:effectLst/>
              </a:rPr>
              <a:t>elevation</a:t>
            </a:r>
            <a:r>
              <a:rPr lang="cs-CZ" dirty="0">
                <a:effectLst/>
              </a:rPr>
              <a:t>, and </a:t>
            </a:r>
            <a:r>
              <a:rPr lang="cs-CZ" dirty="0" err="1">
                <a:effectLst/>
              </a:rPr>
              <a:t>depression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21" tooltip="Scapula"/>
              </a:rPr>
              <a:t>scapula</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22"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3" tooltip="Serratus anterior muscle"/>
              </a:rPr>
              <a:t>serratus</a:t>
            </a:r>
            <a:r>
              <a:rPr lang="cs-CZ" sz="1200" u="none" strike="noStrike" kern="1200" dirty="0">
                <a:solidFill>
                  <a:schemeClr val="tx1"/>
                </a:solidFill>
                <a:effectLst/>
                <a:latin typeface="+mn-lt"/>
                <a:ea typeface="+mn-ea"/>
                <a:cs typeface="+mn-cs"/>
                <a:hlinkClick r:id="rId23" tooltip="Serratus anterior muscle"/>
              </a:rPr>
              <a:t> </a:t>
            </a:r>
            <a:r>
              <a:rPr lang="cs-CZ" sz="1200" u="none" strike="noStrike" kern="1200" dirty="0" err="1">
                <a:solidFill>
                  <a:schemeClr val="tx1"/>
                </a:solidFill>
                <a:effectLst/>
                <a:latin typeface="+mn-lt"/>
                <a:ea typeface="+mn-ea"/>
                <a:cs typeface="+mn-cs"/>
                <a:hlinkClick r:id="rId23" tooltip="Serratus anterior muscle"/>
              </a:rPr>
              <a:t>anterior</a:t>
            </a:r>
            <a:r>
              <a:rPr lang="cs-CZ" sz="1200" u="none" strike="noStrike" kern="1200" dirty="0">
                <a:solidFill>
                  <a:schemeClr val="tx1"/>
                </a:solidFill>
                <a:effectLst/>
                <a:latin typeface="+mn-lt"/>
                <a:ea typeface="+mn-ea"/>
                <a:cs typeface="+mn-cs"/>
                <a:hlinkClick r:id="rId23" tooltip="Serratus anterior muscle"/>
              </a:rPr>
              <a:t> </a:t>
            </a:r>
            <a:r>
              <a:rPr lang="cs-CZ" sz="1200" u="none" strike="noStrike" kern="1200" dirty="0" err="1">
                <a:solidFill>
                  <a:schemeClr val="tx1"/>
                </a:solidFill>
                <a:effectLst/>
                <a:latin typeface="+mn-lt"/>
                <a:ea typeface="+mn-ea"/>
                <a:cs typeface="+mn-cs"/>
                <a:hlinkClick r:id="rId23" tooltip="Serratus anterior muscle"/>
              </a:rPr>
              <a:t>muscle</a:t>
            </a:r>
            <a:r>
              <a:rPr lang="cs-CZ" dirty="0">
                <a:effectLst/>
              </a:rPr>
              <a:t>, </a:t>
            </a:r>
            <a:r>
              <a:rPr lang="cs-CZ" sz="1200" u="none" strike="noStrike" kern="1200" dirty="0" err="1">
                <a:solidFill>
                  <a:schemeClr val="tx1"/>
                </a:solidFill>
                <a:effectLst/>
                <a:latin typeface="+mn-lt"/>
                <a:ea typeface="+mn-ea"/>
                <a:cs typeface="+mn-cs"/>
                <a:hlinkClick r:id="rId24" tooltip="Latissimus dorsi"/>
              </a:rPr>
              <a:t>Latissimus</a:t>
            </a:r>
            <a:r>
              <a:rPr lang="cs-CZ" sz="1200" u="none" strike="noStrike" kern="1200" dirty="0">
                <a:solidFill>
                  <a:schemeClr val="tx1"/>
                </a:solidFill>
                <a:effectLst/>
                <a:latin typeface="+mn-lt"/>
                <a:ea typeface="+mn-ea"/>
                <a:cs typeface="+mn-cs"/>
                <a:hlinkClick r:id="rId24" tooltip="Latissimus dorsi"/>
              </a:rPr>
              <a:t> </a:t>
            </a:r>
            <a:r>
              <a:rPr lang="cs-CZ" sz="1200" u="none" strike="noStrike" kern="1200" dirty="0" err="1">
                <a:solidFill>
                  <a:schemeClr val="tx1"/>
                </a:solidFill>
                <a:effectLst/>
                <a:latin typeface="+mn-lt"/>
                <a:ea typeface="+mn-ea"/>
                <a:cs typeface="+mn-cs"/>
                <a:hlinkClick r:id="rId24" tooltip="Latissimus dorsi"/>
              </a:rPr>
              <a:t>dorsi</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73</a:t>
            </a:fld>
            <a:endParaRPr lang="cs-CZ" dirty="0"/>
          </a:p>
        </p:txBody>
      </p:sp>
    </p:spTree>
    <p:extLst>
      <p:ext uri="{BB962C8B-B14F-4D97-AF65-F5344CB8AC3E}">
        <p14:creationId xmlns:p14="http://schemas.microsoft.com/office/powerpoint/2010/main" xmlns="" val="215217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Posterior tubercles"/>
              </a:rPr>
              <a:t>Posterior</a:t>
            </a:r>
            <a:r>
              <a:rPr lang="cs-CZ" sz="1200" u="none" strike="noStrike" kern="1200" dirty="0">
                <a:solidFill>
                  <a:schemeClr val="tx1"/>
                </a:solidFill>
                <a:effectLst/>
                <a:latin typeface="+mn-lt"/>
                <a:ea typeface="+mn-ea"/>
                <a:cs typeface="+mn-cs"/>
                <a:hlinkClick r:id="rId4" tooltip="Posterior tubercles"/>
              </a:rPr>
              <a:t> </a:t>
            </a:r>
            <a:r>
              <a:rPr lang="cs-CZ" sz="1200" u="none" strike="noStrike" kern="1200" dirty="0" err="1">
                <a:solidFill>
                  <a:schemeClr val="tx1"/>
                </a:solidFill>
                <a:effectLst/>
                <a:latin typeface="+mn-lt"/>
                <a:ea typeface="+mn-ea"/>
                <a:cs typeface="+mn-cs"/>
                <a:hlinkClick r:id="rId4" tooltip="Posterior tubercles"/>
              </a:rPr>
              <a:t>tubercles</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5" tooltip="Transverse processes"/>
              </a:rPr>
              <a:t>transverse</a:t>
            </a:r>
            <a:r>
              <a:rPr lang="cs-CZ" sz="1200" u="none" strike="noStrike" kern="1200" dirty="0">
                <a:solidFill>
                  <a:schemeClr val="tx1"/>
                </a:solidFill>
                <a:effectLst/>
                <a:latin typeface="+mn-lt"/>
                <a:ea typeface="+mn-ea"/>
                <a:cs typeface="+mn-cs"/>
                <a:hlinkClick r:id="rId5" tooltip="Transverse processes"/>
              </a:rPr>
              <a:t> </a:t>
            </a:r>
            <a:r>
              <a:rPr lang="cs-CZ" sz="1200" u="none" strike="noStrike" kern="1200" dirty="0" err="1">
                <a:solidFill>
                  <a:schemeClr val="tx1"/>
                </a:solidFill>
                <a:effectLst/>
                <a:latin typeface="+mn-lt"/>
                <a:ea typeface="+mn-ea"/>
                <a:cs typeface="+mn-cs"/>
                <a:hlinkClick r:id="rId5" tooltip="Transverse processes"/>
              </a:rPr>
              <a:t>processes</a:t>
            </a:r>
            <a:r>
              <a:rPr lang="cs-CZ" dirty="0">
                <a:effectLst/>
              </a:rPr>
              <a:t> </a:t>
            </a:r>
            <a:r>
              <a:rPr lang="cs-CZ" dirty="0" err="1">
                <a:effectLst/>
              </a:rPr>
              <a:t>of</a:t>
            </a:r>
            <a:r>
              <a:rPr lang="cs-CZ" dirty="0">
                <a:effectLst/>
              </a:rPr>
              <a:t> C1 - C4 vertebrae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dirty="0">
                <a:effectLst/>
              </a:rPr>
              <a:t>Superior part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6" tooltip="Medial border of scapula"/>
              </a:rPr>
              <a:t>medial</a:t>
            </a:r>
            <a:r>
              <a:rPr lang="cs-CZ" sz="1200" u="none" strike="noStrike" kern="1200" dirty="0">
                <a:solidFill>
                  <a:schemeClr val="tx1"/>
                </a:solidFill>
                <a:effectLst/>
                <a:latin typeface="+mn-lt"/>
                <a:ea typeface="+mn-ea"/>
                <a:cs typeface="+mn-cs"/>
                <a:hlinkClick r:id="rId6" tooltip="Medial border of scapula"/>
              </a:rPr>
              <a:t> </a:t>
            </a:r>
            <a:r>
              <a:rPr lang="cs-CZ" sz="1200" u="none" strike="noStrike" kern="1200" dirty="0" err="1">
                <a:solidFill>
                  <a:schemeClr val="tx1"/>
                </a:solidFill>
                <a:effectLst/>
                <a:latin typeface="+mn-lt"/>
                <a:ea typeface="+mn-ea"/>
                <a:cs typeface="+mn-cs"/>
                <a:hlinkClick r:id="rId6" tooltip="Medial border of scapula"/>
              </a:rPr>
              <a:t>border</a:t>
            </a:r>
            <a:r>
              <a:rPr lang="cs-CZ" sz="1200" u="none" strike="noStrike" kern="1200" dirty="0">
                <a:solidFill>
                  <a:schemeClr val="tx1"/>
                </a:solidFill>
                <a:effectLst/>
                <a:latin typeface="+mn-lt"/>
                <a:ea typeface="+mn-ea"/>
                <a:cs typeface="+mn-cs"/>
                <a:hlinkClick r:id="rId6" tooltip="Medial border of scapula"/>
              </a:rPr>
              <a:t> </a:t>
            </a:r>
            <a:r>
              <a:rPr lang="cs-CZ" sz="1200" u="none" strike="noStrike" kern="1200" dirty="0" err="1">
                <a:solidFill>
                  <a:schemeClr val="tx1"/>
                </a:solidFill>
                <a:effectLst/>
                <a:latin typeface="+mn-lt"/>
                <a:ea typeface="+mn-ea"/>
                <a:cs typeface="+mn-cs"/>
                <a:hlinkClick r:id="rId6" tooltip="Medial border of scapula"/>
              </a:rPr>
              <a:t>of</a:t>
            </a:r>
            <a:r>
              <a:rPr lang="cs-CZ" sz="1200" u="none" strike="noStrike" kern="1200" dirty="0">
                <a:solidFill>
                  <a:schemeClr val="tx1"/>
                </a:solidFill>
                <a:effectLst/>
                <a:latin typeface="+mn-lt"/>
                <a:ea typeface="+mn-ea"/>
                <a:cs typeface="+mn-cs"/>
                <a:hlinkClick r:id="rId6" tooltip="Medial border of scapula"/>
              </a:rPr>
              <a:t> </a:t>
            </a:r>
            <a:r>
              <a:rPr lang="cs-CZ" sz="1200" u="none" strike="noStrike" kern="1200" dirty="0" err="1">
                <a:solidFill>
                  <a:schemeClr val="tx1"/>
                </a:solidFill>
                <a:effectLst/>
                <a:latin typeface="+mn-lt"/>
                <a:ea typeface="+mn-ea"/>
                <a:cs typeface="+mn-cs"/>
                <a:hlinkClick r:id="rId6" tooltip="Medial border of scapula"/>
              </a:rPr>
              <a:t>scapula</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7"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8" tooltip="Dorsal scapular artery"/>
              </a:rPr>
              <a:t>dorsal</a:t>
            </a:r>
            <a:r>
              <a:rPr lang="cs-CZ" sz="1200" u="none" strike="noStrike" kern="1200" dirty="0">
                <a:solidFill>
                  <a:schemeClr val="tx1"/>
                </a:solidFill>
                <a:effectLst/>
                <a:latin typeface="+mn-lt"/>
                <a:ea typeface="+mn-ea"/>
                <a:cs typeface="+mn-cs"/>
                <a:hlinkClick r:id="rId8" tooltip="Dorsal scapular artery"/>
              </a:rPr>
              <a:t> </a:t>
            </a:r>
            <a:r>
              <a:rPr lang="cs-CZ" sz="1200" u="none" strike="noStrike" kern="1200" dirty="0" err="1">
                <a:solidFill>
                  <a:schemeClr val="tx1"/>
                </a:solidFill>
                <a:effectLst/>
                <a:latin typeface="+mn-lt"/>
                <a:ea typeface="+mn-ea"/>
                <a:cs typeface="+mn-cs"/>
                <a:hlinkClick r:id="rId8" tooltip="Dorsal scapular artery"/>
              </a:rPr>
              <a:t>scapular</a:t>
            </a:r>
            <a:r>
              <a:rPr lang="cs-CZ" sz="1200" u="none" strike="noStrike" kern="1200" dirty="0">
                <a:solidFill>
                  <a:schemeClr val="tx1"/>
                </a:solidFill>
                <a:effectLst/>
                <a:latin typeface="+mn-lt"/>
                <a:ea typeface="+mn-ea"/>
                <a:cs typeface="+mn-cs"/>
                <a:hlinkClick r:id="rId8" tooltip="Dorsal scapular artery"/>
              </a:rPr>
              <a:t> </a:t>
            </a:r>
            <a:r>
              <a:rPr lang="cs-CZ" sz="1200" u="none" strike="noStrike" kern="1200" dirty="0" err="1">
                <a:solidFill>
                  <a:schemeClr val="tx1"/>
                </a:solidFill>
                <a:effectLst/>
                <a:latin typeface="+mn-lt"/>
                <a:ea typeface="+mn-ea"/>
                <a:cs typeface="+mn-cs"/>
                <a:hlinkClick r:id="rId8" tooltip="Dorsal scapular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9" tooltip="Nerve"/>
              </a:rPr>
              <a:t>Nerve</a:t>
            </a:r>
            <a:r>
              <a:rPr lang="cs-CZ" sz="1200" u="none" strike="noStrike" kern="1200" dirty="0">
                <a:solidFill>
                  <a:schemeClr val="tx1"/>
                </a:solidFill>
                <a:effectLst/>
                <a:latin typeface="+mn-lt"/>
                <a:ea typeface="+mn-ea"/>
                <a:cs typeface="+mn-cs"/>
              </a:rPr>
              <a:t> </a:t>
            </a:r>
            <a:r>
              <a:rPr lang="cs-CZ" sz="1200" u="sng" kern="1200" dirty="0" err="1">
                <a:solidFill>
                  <a:schemeClr val="tx1"/>
                </a:solidFill>
                <a:effectLst/>
                <a:latin typeface="+mn-lt"/>
                <a:ea typeface="+mn-ea"/>
                <a:cs typeface="+mn-cs"/>
                <a:hlinkClick r:id="rId10" tooltip="Cervical nerve"/>
              </a:rPr>
              <a:t>cervical</a:t>
            </a:r>
            <a:r>
              <a:rPr lang="cs-CZ" sz="1200" u="sng" kern="1200" dirty="0">
                <a:solidFill>
                  <a:schemeClr val="tx1"/>
                </a:solidFill>
                <a:effectLst/>
                <a:latin typeface="+mn-lt"/>
                <a:ea typeface="+mn-ea"/>
                <a:cs typeface="+mn-cs"/>
                <a:hlinkClick r:id="rId10" tooltip="Cervical nerve"/>
              </a:rPr>
              <a:t> nerve</a:t>
            </a:r>
            <a:r>
              <a:rPr lang="cs-CZ" dirty="0">
                <a:effectLst/>
              </a:rPr>
              <a:t> (C3, C4) and </a:t>
            </a:r>
            <a:r>
              <a:rPr lang="cs-CZ" sz="1200" u="none" strike="noStrike" kern="1200" dirty="0" err="1">
                <a:solidFill>
                  <a:schemeClr val="tx1"/>
                </a:solidFill>
                <a:effectLst/>
                <a:latin typeface="+mn-lt"/>
                <a:ea typeface="+mn-ea"/>
                <a:cs typeface="+mn-cs"/>
                <a:hlinkClick r:id="rId11" tooltip="Dorsal scapular nerve"/>
              </a:rPr>
              <a:t>dorsal</a:t>
            </a:r>
            <a:r>
              <a:rPr lang="cs-CZ" sz="1200" u="none" strike="noStrike" kern="1200" dirty="0">
                <a:solidFill>
                  <a:schemeClr val="tx1"/>
                </a:solidFill>
                <a:effectLst/>
                <a:latin typeface="+mn-lt"/>
                <a:ea typeface="+mn-ea"/>
                <a:cs typeface="+mn-cs"/>
                <a:hlinkClick r:id="rId11" tooltip="Dorsal scapular nerve"/>
              </a:rPr>
              <a:t> </a:t>
            </a:r>
            <a:r>
              <a:rPr lang="cs-CZ" sz="1200" u="none" strike="noStrike" kern="1200" dirty="0" err="1">
                <a:solidFill>
                  <a:schemeClr val="tx1"/>
                </a:solidFill>
                <a:effectLst/>
                <a:latin typeface="+mn-lt"/>
                <a:ea typeface="+mn-ea"/>
                <a:cs typeface="+mn-cs"/>
                <a:hlinkClick r:id="rId11" tooltip="Dorsal scapular nerve"/>
              </a:rPr>
              <a:t>scapular</a:t>
            </a:r>
            <a:r>
              <a:rPr lang="cs-CZ" sz="1200" u="none" strike="noStrike" kern="1200" dirty="0">
                <a:solidFill>
                  <a:schemeClr val="tx1"/>
                </a:solidFill>
                <a:effectLst/>
                <a:latin typeface="+mn-lt"/>
                <a:ea typeface="+mn-ea"/>
                <a:cs typeface="+mn-cs"/>
                <a:hlinkClick r:id="rId11" tooltip="Dorsal scapular nerve"/>
              </a:rPr>
              <a:t> nerve</a:t>
            </a:r>
            <a:r>
              <a:rPr lang="cs-CZ" dirty="0">
                <a:effectLst/>
              </a:rPr>
              <a:t> (C5)</a:t>
            </a:r>
          </a:p>
          <a:p>
            <a:r>
              <a:rPr lang="cs-CZ" sz="1200" u="none" strike="noStrike" kern="1200" dirty="0" err="1">
                <a:solidFill>
                  <a:schemeClr val="tx1"/>
                </a:solidFill>
                <a:effectLst/>
                <a:latin typeface="+mn-lt"/>
                <a:ea typeface="+mn-ea"/>
                <a:cs typeface="+mn-cs"/>
                <a:hlinkClick r:id="rId12"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3" tooltip="Elevation (kinesiology)"/>
              </a:rPr>
              <a:t>Elevates</a:t>
            </a:r>
            <a:r>
              <a:rPr lang="cs-CZ" dirty="0">
                <a:effectLst/>
              </a:rPr>
              <a:t> </a:t>
            </a:r>
            <a:r>
              <a:rPr lang="cs-CZ" sz="1200" u="none" strike="noStrike" kern="1200" dirty="0" err="1">
                <a:solidFill>
                  <a:schemeClr val="tx1"/>
                </a:solidFill>
                <a:effectLst/>
                <a:latin typeface="+mn-lt"/>
                <a:ea typeface="+mn-ea"/>
                <a:cs typeface="+mn-cs"/>
                <a:hlinkClick r:id="rId14" tooltip="Scapula"/>
              </a:rPr>
              <a:t>scapula</a:t>
            </a:r>
            <a:r>
              <a:rPr lang="cs-CZ" dirty="0">
                <a:effectLst/>
              </a:rPr>
              <a:t> and </a:t>
            </a:r>
            <a:r>
              <a:rPr lang="cs-CZ" dirty="0" err="1">
                <a:effectLst/>
              </a:rPr>
              <a:t>tilts</a:t>
            </a:r>
            <a:r>
              <a:rPr lang="cs-CZ" dirty="0">
                <a:effectLst/>
              </a:rPr>
              <a:t> </a:t>
            </a:r>
            <a:r>
              <a:rPr lang="cs-CZ" dirty="0" err="1">
                <a:effectLst/>
              </a:rPr>
              <a:t>its</a:t>
            </a:r>
            <a:r>
              <a:rPr lang="cs-CZ" dirty="0">
                <a:effectLst/>
              </a:rPr>
              <a:t> </a:t>
            </a:r>
            <a:r>
              <a:rPr lang="cs-CZ" sz="1200" u="none" strike="noStrike" kern="1200" dirty="0" err="1">
                <a:solidFill>
                  <a:schemeClr val="tx1"/>
                </a:solidFill>
                <a:effectLst/>
                <a:latin typeface="+mn-lt"/>
                <a:ea typeface="+mn-ea"/>
                <a:cs typeface="+mn-cs"/>
                <a:hlinkClick r:id="rId15" tooltip="Glenoid cavity"/>
              </a:rPr>
              <a:t>glenoid</a:t>
            </a:r>
            <a:r>
              <a:rPr lang="cs-CZ" sz="1200" u="none" strike="noStrike" kern="1200" dirty="0">
                <a:solidFill>
                  <a:schemeClr val="tx1"/>
                </a:solidFill>
                <a:effectLst/>
                <a:latin typeface="+mn-lt"/>
                <a:ea typeface="+mn-ea"/>
                <a:cs typeface="+mn-cs"/>
                <a:hlinkClick r:id="rId15" tooltip="Glenoid cavity"/>
              </a:rPr>
              <a:t> </a:t>
            </a:r>
            <a:r>
              <a:rPr lang="cs-CZ" sz="1200" u="none" strike="noStrike" kern="1200" dirty="0" err="1">
                <a:solidFill>
                  <a:schemeClr val="tx1"/>
                </a:solidFill>
                <a:effectLst/>
                <a:latin typeface="+mn-lt"/>
                <a:ea typeface="+mn-ea"/>
                <a:cs typeface="+mn-cs"/>
                <a:hlinkClick r:id="rId15" tooltip="Glenoid cavity"/>
              </a:rPr>
              <a:t>cavity</a:t>
            </a:r>
            <a:r>
              <a:rPr lang="cs-CZ" dirty="0">
                <a:effectLst/>
              </a:rPr>
              <a:t> </a:t>
            </a:r>
            <a:r>
              <a:rPr lang="cs-CZ" dirty="0" err="1">
                <a:effectLst/>
              </a:rPr>
              <a:t>inferiorly</a:t>
            </a:r>
            <a:r>
              <a:rPr lang="cs-CZ" dirty="0">
                <a:effectLst/>
              </a:rPr>
              <a:t> by </a:t>
            </a:r>
            <a:r>
              <a:rPr lang="cs-CZ" dirty="0" err="1">
                <a:effectLst/>
              </a:rPr>
              <a:t>rotating</a:t>
            </a:r>
            <a:r>
              <a:rPr lang="cs-CZ" dirty="0">
                <a:effectLst/>
              </a:rPr>
              <a:t> </a:t>
            </a:r>
            <a:r>
              <a:rPr lang="cs-CZ" dirty="0" err="1">
                <a:effectLst/>
              </a:rPr>
              <a:t>scapula</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78</a:t>
            </a:fld>
            <a:endParaRPr lang="cs-CZ" dirty="0"/>
          </a:p>
        </p:txBody>
      </p:sp>
    </p:spTree>
    <p:extLst>
      <p:ext uri="{BB962C8B-B14F-4D97-AF65-F5344CB8AC3E}">
        <p14:creationId xmlns:p14="http://schemas.microsoft.com/office/powerpoint/2010/main" xmlns="" val="1567705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t"/>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Manubrium sterni"/>
              </a:rPr>
              <a:t>Manubrium</a:t>
            </a:r>
            <a:r>
              <a:rPr lang="cs-CZ" dirty="0">
                <a:effectLst/>
              </a:rPr>
              <a:t> and </a:t>
            </a:r>
            <a:r>
              <a:rPr lang="cs-CZ" sz="1200" u="none" strike="noStrike" kern="1200" dirty="0" err="1">
                <a:solidFill>
                  <a:schemeClr val="tx1"/>
                </a:solidFill>
                <a:effectLst/>
                <a:latin typeface="+mn-lt"/>
                <a:ea typeface="+mn-ea"/>
                <a:cs typeface="+mn-cs"/>
                <a:hlinkClick r:id="rId5" tooltip="Medial (anatomy)"/>
              </a:rPr>
              <a:t>medial</a:t>
            </a:r>
            <a:r>
              <a:rPr lang="cs-CZ" dirty="0">
                <a:effectLst/>
              </a:rPr>
              <a:t> </a:t>
            </a:r>
            <a:r>
              <a:rPr lang="cs-CZ" dirty="0" err="1">
                <a:effectLst/>
              </a:rPr>
              <a:t>portion</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6" tooltip="Clavicle"/>
              </a:rPr>
              <a:t>clavicle</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7" tooltip="Mastoid process of the temporal bone"/>
              </a:rPr>
              <a:t>Mastoid</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process</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of</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the</a:t>
            </a:r>
            <a:r>
              <a:rPr lang="cs-CZ" sz="1200" u="none" strike="noStrike" kern="1200" dirty="0">
                <a:solidFill>
                  <a:schemeClr val="tx1"/>
                </a:solidFill>
                <a:effectLst/>
                <a:latin typeface="+mn-lt"/>
                <a:ea typeface="+mn-ea"/>
                <a:cs typeface="+mn-cs"/>
                <a:hlinkClick r:id="rId7" tooltip="Mastoid process of the temporal bone"/>
              </a:rPr>
              <a:t> </a:t>
            </a:r>
            <a:r>
              <a:rPr lang="cs-CZ" sz="1200" u="none" strike="noStrike" kern="1200" dirty="0" err="1">
                <a:solidFill>
                  <a:schemeClr val="tx1"/>
                </a:solidFill>
                <a:effectLst/>
                <a:latin typeface="+mn-lt"/>
                <a:ea typeface="+mn-ea"/>
                <a:cs typeface="+mn-cs"/>
                <a:hlinkClick r:id="rId7" tooltip="Mastoid process of the temporal bone"/>
              </a:rPr>
              <a:t>temporal</a:t>
            </a:r>
            <a:r>
              <a:rPr lang="cs-CZ" sz="1200" u="none" strike="noStrike" kern="1200" dirty="0">
                <a:solidFill>
                  <a:schemeClr val="tx1"/>
                </a:solidFill>
                <a:effectLst/>
                <a:latin typeface="+mn-lt"/>
                <a:ea typeface="+mn-ea"/>
                <a:cs typeface="+mn-cs"/>
                <a:hlinkClick r:id="rId7" tooltip="Mastoid process of the temporal bone"/>
              </a:rPr>
              <a:t> bone</a:t>
            </a:r>
            <a:r>
              <a:rPr lang="cs-CZ" dirty="0">
                <a:effectLst/>
              </a:rPr>
              <a:t>, </a:t>
            </a:r>
            <a:r>
              <a:rPr lang="cs-CZ" sz="1200" u="none" strike="noStrike" kern="1200" dirty="0">
                <a:solidFill>
                  <a:schemeClr val="tx1"/>
                </a:solidFill>
                <a:effectLst/>
                <a:latin typeface="+mn-lt"/>
                <a:ea typeface="+mn-ea"/>
                <a:cs typeface="+mn-cs"/>
                <a:hlinkClick r:id="rId8" tooltip="Superior nuchal line"/>
              </a:rPr>
              <a:t>superior </a:t>
            </a:r>
            <a:r>
              <a:rPr lang="cs-CZ" sz="1200" u="none" strike="noStrike" kern="1200" dirty="0" err="1">
                <a:solidFill>
                  <a:schemeClr val="tx1"/>
                </a:solidFill>
                <a:effectLst/>
                <a:latin typeface="+mn-lt"/>
                <a:ea typeface="+mn-ea"/>
                <a:cs typeface="+mn-cs"/>
                <a:hlinkClick r:id="rId8" tooltip="Superior nuchal line"/>
              </a:rPr>
              <a:t>nuchal</a:t>
            </a:r>
            <a:r>
              <a:rPr lang="cs-CZ" sz="1200" u="none" strike="noStrike" kern="1200" dirty="0">
                <a:solidFill>
                  <a:schemeClr val="tx1"/>
                </a:solidFill>
                <a:effectLst/>
                <a:latin typeface="+mn-lt"/>
                <a:ea typeface="+mn-ea"/>
                <a:cs typeface="+mn-cs"/>
                <a:hlinkClick r:id="rId8" tooltip="Superior nuchal line"/>
              </a:rPr>
              <a:t> line</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0" tooltip="Occipital artery"/>
              </a:rPr>
              <a:t>Occipital</a:t>
            </a:r>
            <a:r>
              <a:rPr lang="cs-CZ" sz="1200" u="none" strike="noStrike" kern="1200" dirty="0">
                <a:solidFill>
                  <a:schemeClr val="tx1"/>
                </a:solidFill>
                <a:effectLst/>
                <a:latin typeface="+mn-lt"/>
                <a:ea typeface="+mn-ea"/>
                <a:cs typeface="+mn-cs"/>
                <a:hlinkClick r:id="rId10" tooltip="Occipital artery"/>
              </a:rPr>
              <a:t> </a:t>
            </a:r>
            <a:r>
              <a:rPr lang="cs-CZ" sz="1200" u="none" strike="noStrike" kern="1200" dirty="0" err="1">
                <a:solidFill>
                  <a:schemeClr val="tx1"/>
                </a:solidFill>
                <a:effectLst/>
                <a:latin typeface="+mn-lt"/>
                <a:ea typeface="+mn-ea"/>
                <a:cs typeface="+mn-cs"/>
                <a:hlinkClick r:id="rId10" tooltip="Occipital artery"/>
              </a:rPr>
              <a:t>artery</a:t>
            </a:r>
            <a:r>
              <a:rPr lang="cs-CZ" dirty="0">
                <a:effectLst/>
              </a:rPr>
              <a:t> and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11" tooltip="Superior thyroid artery"/>
              </a:rPr>
              <a:t>superior </a:t>
            </a:r>
            <a:r>
              <a:rPr lang="cs-CZ" sz="1200" u="none" strike="noStrike" kern="1200" dirty="0" err="1">
                <a:solidFill>
                  <a:schemeClr val="tx1"/>
                </a:solidFill>
                <a:effectLst/>
                <a:latin typeface="+mn-lt"/>
                <a:ea typeface="+mn-ea"/>
                <a:cs typeface="+mn-cs"/>
                <a:hlinkClick r:id="rId11" tooltip="Superior thyroid artery"/>
              </a:rPr>
              <a:t>thyroid</a:t>
            </a:r>
            <a:r>
              <a:rPr lang="cs-CZ" sz="1200" u="none" strike="noStrike" kern="1200" dirty="0">
                <a:solidFill>
                  <a:schemeClr val="tx1"/>
                </a:solidFill>
                <a:effectLst/>
                <a:latin typeface="+mn-lt"/>
                <a:ea typeface="+mn-ea"/>
                <a:cs typeface="+mn-cs"/>
                <a:hlinkClick r:id="rId11" tooltip="Superior thyroid artery"/>
              </a:rPr>
              <a:t> </a:t>
            </a:r>
            <a:r>
              <a:rPr lang="cs-CZ" sz="1200" u="none" strike="noStrike" kern="1200" dirty="0" err="1">
                <a:solidFill>
                  <a:schemeClr val="tx1"/>
                </a:solidFill>
                <a:effectLst/>
                <a:latin typeface="+mn-lt"/>
                <a:ea typeface="+mn-ea"/>
                <a:cs typeface="+mn-cs"/>
                <a:hlinkClick r:id="rId11" tooltip="Superior thyroid artery"/>
              </a:rPr>
              <a:t>artery</a:t>
            </a:r>
            <a:endParaRPr lang="cs-CZ" sz="1200" u="none" strike="noStrike" kern="1200" dirty="0">
              <a:solidFill>
                <a:schemeClr val="tx1"/>
              </a:solidFill>
              <a:effectLst/>
              <a:latin typeface="+mn-lt"/>
              <a:ea typeface="+mn-ea"/>
              <a:cs typeface="+mn-cs"/>
            </a:endParaRPr>
          </a:p>
          <a:p>
            <a:pPr fontAlgn="t"/>
            <a:r>
              <a:rPr lang="cs-CZ"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cs-CZ" dirty="0">
                <a:effectLst/>
              </a:rPr>
              <a:t>Motor: </a:t>
            </a:r>
            <a:r>
              <a:rPr lang="cs-CZ" sz="1200" u="none" strike="noStrike" kern="1200" dirty="0" err="1">
                <a:solidFill>
                  <a:schemeClr val="tx1"/>
                </a:solidFill>
                <a:effectLst/>
                <a:latin typeface="+mn-lt"/>
                <a:ea typeface="+mn-ea"/>
                <a:cs typeface="+mn-cs"/>
                <a:hlinkClick r:id="rId13" tooltip="Spinal accessory nerve"/>
              </a:rPr>
              <a:t>spinal</a:t>
            </a:r>
            <a:r>
              <a:rPr lang="cs-CZ" sz="1200" u="none" strike="noStrike" kern="1200" dirty="0">
                <a:solidFill>
                  <a:schemeClr val="tx1"/>
                </a:solidFill>
                <a:effectLst/>
                <a:latin typeface="+mn-lt"/>
                <a:ea typeface="+mn-ea"/>
                <a:cs typeface="+mn-cs"/>
                <a:hlinkClick r:id="rId13" tooltip="Spinal accessory nerve"/>
              </a:rPr>
              <a:t> </a:t>
            </a:r>
            <a:r>
              <a:rPr lang="cs-CZ" sz="1200" u="none" strike="noStrike" kern="1200" dirty="0" err="1">
                <a:solidFill>
                  <a:schemeClr val="tx1"/>
                </a:solidFill>
                <a:effectLst/>
                <a:latin typeface="+mn-lt"/>
                <a:ea typeface="+mn-ea"/>
                <a:cs typeface="+mn-cs"/>
                <a:hlinkClick r:id="rId13" tooltip="Spinal accessory nerve"/>
              </a:rPr>
              <a:t>accessory</a:t>
            </a:r>
            <a:r>
              <a:rPr lang="cs-CZ" sz="1200" u="none" strike="noStrike" kern="1200" dirty="0">
                <a:solidFill>
                  <a:schemeClr val="tx1"/>
                </a:solidFill>
                <a:effectLst/>
                <a:latin typeface="+mn-lt"/>
                <a:ea typeface="+mn-ea"/>
                <a:cs typeface="+mn-cs"/>
                <a:hlinkClick r:id="rId13" tooltip="Spinal accessory nerve"/>
              </a:rPr>
              <a:t> nerve</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cs-CZ" dirty="0">
                <a:effectLst/>
              </a:rPr>
              <a:t>sensory: </a:t>
            </a:r>
            <a:r>
              <a:rPr lang="cs-CZ" sz="1200" u="none" strike="noStrike" kern="1200" dirty="0" err="1">
                <a:solidFill>
                  <a:schemeClr val="tx1"/>
                </a:solidFill>
                <a:effectLst/>
                <a:latin typeface="+mn-lt"/>
                <a:ea typeface="+mn-ea"/>
                <a:cs typeface="+mn-cs"/>
                <a:hlinkClick r:id="rId14" tooltip="Cervical plexus"/>
              </a:rPr>
              <a:t>cervical</a:t>
            </a:r>
            <a:r>
              <a:rPr lang="cs-CZ" sz="1200" u="none" strike="noStrike" kern="1200" dirty="0">
                <a:solidFill>
                  <a:schemeClr val="tx1"/>
                </a:solidFill>
                <a:effectLst/>
                <a:latin typeface="+mn-lt"/>
                <a:ea typeface="+mn-ea"/>
                <a:cs typeface="+mn-cs"/>
                <a:hlinkClick r:id="rId14" tooltip="Cervical plexus"/>
              </a:rPr>
              <a:t> plexus</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cs-CZ" dirty="0" err="1">
                <a:effectLst/>
              </a:rPr>
              <a:t>Proprioceptive</a:t>
            </a:r>
            <a:r>
              <a:rPr lang="cs-CZ" dirty="0">
                <a:effectLst/>
              </a:rPr>
              <a:t>: </a:t>
            </a:r>
            <a:r>
              <a:rPr lang="cs-CZ" sz="1200" u="none" strike="noStrike" kern="1200" dirty="0">
                <a:solidFill>
                  <a:schemeClr val="tx1"/>
                </a:solidFill>
                <a:effectLst/>
                <a:latin typeface="+mn-lt"/>
                <a:ea typeface="+mn-ea"/>
                <a:cs typeface="+mn-cs"/>
                <a:hlinkClick r:id="rId15" tooltip="C2,C3 of ventral rami (page does not exist)"/>
              </a:rPr>
              <a:t>C2,C3 </a:t>
            </a:r>
            <a:r>
              <a:rPr lang="cs-CZ" sz="1200" u="none" strike="noStrike" kern="1200" dirty="0" err="1">
                <a:solidFill>
                  <a:schemeClr val="tx1"/>
                </a:solidFill>
                <a:effectLst/>
                <a:latin typeface="+mn-lt"/>
                <a:ea typeface="+mn-ea"/>
                <a:cs typeface="+mn-cs"/>
                <a:hlinkClick r:id="rId15" tooltip="C2,C3 of ventral rami (page does not exist)"/>
              </a:rPr>
              <a:t>of</a:t>
            </a:r>
            <a:r>
              <a:rPr lang="cs-CZ" sz="1200" u="none" strike="noStrike" kern="1200" dirty="0">
                <a:solidFill>
                  <a:schemeClr val="tx1"/>
                </a:solidFill>
                <a:effectLst/>
                <a:latin typeface="+mn-lt"/>
                <a:ea typeface="+mn-ea"/>
                <a:cs typeface="+mn-cs"/>
                <a:hlinkClick r:id="rId15" tooltip="C2,C3 of ventral rami (page does not exist)"/>
              </a:rPr>
              <a:t> </a:t>
            </a:r>
            <a:r>
              <a:rPr lang="cs-CZ" sz="1200" u="none" strike="noStrike" kern="1200" dirty="0" err="1">
                <a:solidFill>
                  <a:schemeClr val="tx1"/>
                </a:solidFill>
                <a:effectLst/>
                <a:latin typeface="+mn-lt"/>
                <a:ea typeface="+mn-ea"/>
                <a:cs typeface="+mn-cs"/>
                <a:hlinkClick r:id="rId15" tooltip="C2,C3 of ventral rami (page does not exist)"/>
              </a:rPr>
              <a:t>ventral</a:t>
            </a:r>
            <a:r>
              <a:rPr lang="cs-CZ" sz="1200" u="none" strike="noStrike" kern="1200" dirty="0">
                <a:solidFill>
                  <a:schemeClr val="tx1"/>
                </a:solidFill>
                <a:effectLst/>
                <a:latin typeface="+mn-lt"/>
                <a:ea typeface="+mn-ea"/>
                <a:cs typeface="+mn-cs"/>
                <a:hlinkClick r:id="rId15" tooltip="C2,C3 of ventral rami (page does not exist)"/>
              </a:rPr>
              <a:t> </a:t>
            </a:r>
            <a:r>
              <a:rPr lang="cs-CZ" sz="1200" u="none" strike="noStrike" kern="1200" dirty="0" err="1">
                <a:solidFill>
                  <a:schemeClr val="tx1"/>
                </a:solidFill>
                <a:effectLst/>
                <a:latin typeface="+mn-lt"/>
                <a:ea typeface="+mn-ea"/>
                <a:cs typeface="+mn-cs"/>
                <a:hlinkClick r:id="rId15" tooltip="C2,C3 of ventral rami (page does not exist)"/>
              </a:rPr>
              <a:t>rami</a:t>
            </a:r>
            <a:endParaRPr lang="cs-CZ" sz="1200" u="none" strike="noStrike" kern="1200" dirty="0">
              <a:solidFill>
                <a:schemeClr val="tx1"/>
              </a:solidFill>
              <a:effectLst/>
              <a:latin typeface="+mn-lt"/>
              <a:ea typeface="+mn-ea"/>
              <a:cs typeface="+mn-cs"/>
            </a:endParaRPr>
          </a:p>
          <a:p>
            <a:pPr fontAlgn="t"/>
            <a:r>
              <a:rPr lang="cs-CZ" sz="1200" u="none" strike="noStrike" kern="1200" dirty="0" err="1">
                <a:solidFill>
                  <a:schemeClr val="tx1"/>
                </a:solidFill>
                <a:effectLst/>
                <a:latin typeface="+mn-lt"/>
                <a:ea typeface="+mn-ea"/>
                <a:cs typeface="+mn-cs"/>
                <a:hlinkClick r:id="rId16" tooltip="Anatomical terms of motion"/>
              </a:rPr>
              <a:t>Actions</a:t>
            </a:r>
            <a:r>
              <a:rPr lang="cs-CZ" sz="1200" u="none" strike="noStrike" kern="1200" dirty="0">
                <a:solidFill>
                  <a:schemeClr val="tx1"/>
                </a:solidFill>
                <a:effectLst/>
                <a:latin typeface="+mn-lt"/>
                <a:ea typeface="+mn-ea"/>
                <a:cs typeface="+mn-cs"/>
              </a:rPr>
              <a:t> </a:t>
            </a:r>
            <a:r>
              <a:rPr lang="cs-CZ" dirty="0" err="1">
                <a:effectLst/>
              </a:rPr>
              <a:t>Unilaterally</a:t>
            </a:r>
            <a:r>
              <a:rPr lang="cs-CZ" dirty="0">
                <a:effectLst/>
              </a:rPr>
              <a:t>: </a:t>
            </a:r>
            <a:r>
              <a:rPr lang="cs-CZ" dirty="0" err="1">
                <a:effectLst/>
              </a:rPr>
              <a:t>contralateral</a:t>
            </a:r>
            <a:r>
              <a:rPr lang="cs-CZ" dirty="0">
                <a:effectLst/>
              </a:rPr>
              <a:t> </a:t>
            </a:r>
            <a:r>
              <a:rPr lang="cs-CZ" dirty="0" err="1">
                <a:effectLst/>
              </a:rPr>
              <a:t>cervical</a:t>
            </a:r>
            <a:r>
              <a:rPr lang="cs-CZ" dirty="0">
                <a:effectLst/>
              </a:rPr>
              <a:t> </a:t>
            </a:r>
            <a:r>
              <a:rPr lang="cs-CZ" dirty="0" err="1">
                <a:effectLst/>
              </a:rPr>
              <a:t>rotation</a:t>
            </a:r>
            <a:r>
              <a:rPr lang="cs-CZ" dirty="0">
                <a:effectLst/>
              </a:rPr>
              <a:t>, </a:t>
            </a:r>
            <a:r>
              <a:rPr lang="cs-CZ" dirty="0" err="1">
                <a:effectLst/>
              </a:rPr>
              <a:t>ipsilateral</a:t>
            </a:r>
            <a:r>
              <a:rPr lang="cs-CZ" dirty="0">
                <a:effectLst/>
              </a:rPr>
              <a:t> </a:t>
            </a:r>
            <a:r>
              <a:rPr lang="cs-CZ" dirty="0" err="1">
                <a:effectLst/>
              </a:rPr>
              <a:t>cervical</a:t>
            </a:r>
            <a:r>
              <a:rPr lang="cs-CZ" dirty="0">
                <a:effectLst/>
              </a:rPr>
              <a:t> </a:t>
            </a:r>
            <a:r>
              <a:rPr lang="cs-CZ" dirty="0" err="1">
                <a:effectLst/>
              </a:rPr>
              <a:t>flexion</a:t>
            </a:r>
            <a:r>
              <a:rPr lang="cs-CZ" dirty="0">
                <a:effectLst/>
              </a:rPr>
              <a:t>,</a:t>
            </a:r>
            <a:r>
              <a:rPr lang="cs-CZ" baseline="0" dirty="0">
                <a:effectLst/>
              </a:rPr>
              <a:t> </a:t>
            </a:r>
            <a:r>
              <a:rPr lang="cs-CZ" dirty="0" err="1">
                <a:effectLst/>
              </a:rPr>
              <a:t>Bilaterally</a:t>
            </a:r>
            <a:r>
              <a:rPr lang="cs-CZ" dirty="0">
                <a:effectLst/>
              </a:rPr>
              <a:t>: </a:t>
            </a:r>
            <a:r>
              <a:rPr lang="cs-CZ" dirty="0" err="1">
                <a:effectLst/>
              </a:rPr>
              <a:t>cervical</a:t>
            </a:r>
            <a:r>
              <a:rPr lang="cs-CZ" dirty="0">
                <a:effectLst/>
              </a:rPr>
              <a:t> </a:t>
            </a:r>
            <a:r>
              <a:rPr lang="cs-CZ" dirty="0" err="1">
                <a:effectLst/>
              </a:rPr>
              <a:t>flexion</a:t>
            </a:r>
            <a:r>
              <a:rPr lang="cs-CZ" dirty="0">
                <a:effectLst/>
              </a:rPr>
              <a:t>, </a:t>
            </a:r>
            <a:r>
              <a:rPr lang="cs-CZ" dirty="0" err="1">
                <a:effectLst/>
              </a:rPr>
              <a:t>elevation</a:t>
            </a:r>
            <a:r>
              <a:rPr lang="cs-CZ" dirty="0">
                <a:effectLst/>
              </a:rPr>
              <a:t> </a:t>
            </a:r>
            <a:r>
              <a:rPr lang="cs-CZ" dirty="0" err="1">
                <a:effectLst/>
              </a:rPr>
              <a:t>of</a:t>
            </a:r>
            <a:r>
              <a:rPr lang="cs-CZ" dirty="0">
                <a:effectLst/>
              </a:rPr>
              <a:t> sternum and </a:t>
            </a:r>
            <a:r>
              <a:rPr lang="cs-CZ" dirty="0" err="1">
                <a:effectLst/>
              </a:rPr>
              <a:t>assists</a:t>
            </a:r>
            <a:r>
              <a:rPr lang="cs-CZ" dirty="0">
                <a:effectLst/>
              </a:rPr>
              <a:t> in </a:t>
            </a:r>
            <a:r>
              <a:rPr lang="cs-CZ" dirty="0" err="1">
                <a:effectLst/>
              </a:rPr>
              <a:t>forced</a:t>
            </a:r>
            <a:r>
              <a:rPr lang="cs-CZ" dirty="0">
                <a:effectLst/>
              </a:rPr>
              <a:t> </a:t>
            </a:r>
            <a:r>
              <a:rPr lang="cs-CZ" dirty="0" err="1">
                <a:effectLst/>
              </a:rPr>
              <a:t>inhalation</a:t>
            </a:r>
            <a:r>
              <a:rPr lang="cs-CZ" dirty="0">
                <a:effectLst/>
              </a:rPr>
              <a:t>.</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83</a:t>
            </a:fld>
            <a:endParaRPr lang="cs-CZ" dirty="0"/>
          </a:p>
        </p:txBody>
      </p:sp>
    </p:spTree>
    <p:extLst>
      <p:ext uri="{BB962C8B-B14F-4D97-AF65-F5344CB8AC3E}">
        <p14:creationId xmlns:p14="http://schemas.microsoft.com/office/powerpoint/2010/main" xmlns="" val="129857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3</a:t>
            </a:fld>
            <a:endParaRPr lang="cs-CZ"/>
          </a:p>
        </p:txBody>
      </p:sp>
    </p:spTree>
    <p:extLst>
      <p:ext uri="{BB962C8B-B14F-4D97-AF65-F5344CB8AC3E}">
        <p14:creationId xmlns:p14="http://schemas.microsoft.com/office/powerpoint/2010/main" xmlns="" val="164147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r>
              <a:rPr lang="cs-CZ" dirty="0"/>
              <a:t>http://www.muscleimbalancesyndromes.com/what-is-muscle-imbalance/</a:t>
            </a:r>
            <a:r>
              <a:rPr lang="cs-CZ" baseline="0" dirty="0"/>
              <a:t> </a:t>
            </a:r>
          </a:p>
          <a:p>
            <a:endParaRPr lang="cs-CZ" dirty="0"/>
          </a:p>
          <a:p>
            <a:r>
              <a:rPr lang="en-US" dirty="0"/>
              <a:t>Human movement and function requires a balance of muscle length and strength between opposing muscles surrounding a joint. Normal amounts of opposing force between muscles are necessary to keep the bones centered in the joint during motion; this would be considered ‘muscle balance’. On the other hand, ‘muscle imbalance’ occurs when opposing muscles provide different directions of tension due to tightness and/or weakness. When a muscle it too tight, the joint tends to move in that direction and is limited in the opposite direction since this is typically ‘the path of least resistance.’ For example, the quadriceps and hamstrings of the knee joint perform opposite motions; an imbalance between the two could put undue stress on the joint. A tight hamstring would not allow the joint to glide normally or fully extend, which could put extra stress on the quadriceps muscle and patella (knee cap).</a:t>
            </a:r>
          </a:p>
          <a:p>
            <a:r>
              <a:rPr lang="en-US" dirty="0"/>
              <a:t>Muscle imbalances can be characterized by either side-to-side (right versus left) or front-to-back (agonist versus antagonist) differences in muscle length or strength. Most musculoskeletal pain syndromes are caused by front-to-back differences, or imbalances of muscles surrounding a joint, rather than side-to-side differences. </a:t>
            </a:r>
          </a:p>
          <a:p>
            <a:r>
              <a:rPr lang="en-US" dirty="0"/>
              <a:t>There are also 2 recognized causes of muscle imbalance. The first is a biomechanical cause from repeated movements in one direction or sustained postures. The biomechanical causes of muscle </a:t>
            </a:r>
            <a:r>
              <a:rPr lang="en-US" dirty="0" err="1"/>
              <a:t>imblance</a:t>
            </a:r>
            <a:r>
              <a:rPr lang="en-US" dirty="0"/>
              <a:t> have been popularized by Kendall and </a:t>
            </a:r>
            <a:r>
              <a:rPr lang="en-US" dirty="0" err="1"/>
              <a:t>Sahrmann</a:t>
            </a:r>
            <a:r>
              <a:rPr lang="en-US" dirty="0"/>
              <a:t>. The second cause is a neuromuscular imbalance due to the predisposition of certain muscle groups to be either tight or weak. The neuromuscular approach was popularized by </a:t>
            </a:r>
            <a:r>
              <a:rPr lang="en-US" dirty="0" err="1"/>
              <a:t>Janda</a:t>
            </a:r>
            <a:r>
              <a:rPr lang="en-US" dirty="0"/>
              <a:t>, and is based on movement patterns that evolve from birth. Dr. </a:t>
            </a:r>
            <a:r>
              <a:rPr lang="en-US" dirty="0" err="1"/>
              <a:t>Janda</a:t>
            </a:r>
            <a:r>
              <a:rPr lang="en-US" dirty="0"/>
              <a:t> noted that the ‘tonic’ group of muscles are prone to tightness and the ‘phasic’ group is prone to weakness:</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4</a:t>
            </a:fld>
            <a:endParaRPr lang="cs-CZ"/>
          </a:p>
        </p:txBody>
      </p:sp>
    </p:spTree>
    <p:extLst>
      <p:ext uri="{BB962C8B-B14F-4D97-AF65-F5344CB8AC3E}">
        <p14:creationId xmlns:p14="http://schemas.microsoft.com/office/powerpoint/2010/main" xmlns="" val="16038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Overlap</a:t>
            </a:r>
            <a:r>
              <a:rPr lang="cs-CZ" dirty="0"/>
              <a:t>, </a:t>
            </a:r>
            <a:r>
              <a:rPr lang="cs-CZ" dirty="0" err="1"/>
              <a:t>bridges</a:t>
            </a:r>
            <a:r>
              <a:rPr lang="cs-CZ" dirty="0"/>
              <a:t>, </a:t>
            </a:r>
            <a:r>
              <a:rPr lang="cs-CZ" dirty="0" err="1"/>
              <a:t>the</a:t>
            </a:r>
            <a:r>
              <a:rPr lang="cs-CZ" dirty="0"/>
              <a:t> </a:t>
            </a:r>
            <a:r>
              <a:rPr lang="cs-CZ" dirty="0" err="1"/>
              <a:t>strenght</a:t>
            </a:r>
            <a:r>
              <a:rPr lang="cs-CZ" dirty="0"/>
              <a:t> </a:t>
            </a:r>
            <a:r>
              <a:rPr lang="cs-CZ" dirty="0" err="1"/>
              <a:t>of</a:t>
            </a:r>
            <a:r>
              <a:rPr lang="cs-CZ" baseline="0" dirty="0"/>
              <a:t> </a:t>
            </a:r>
            <a:r>
              <a:rPr lang="cs-CZ" baseline="0" dirty="0" err="1"/>
              <a:t>contraction</a:t>
            </a:r>
            <a:r>
              <a:rPr lang="cs-CZ" baseline="0" dirty="0"/>
              <a:t> </a:t>
            </a:r>
            <a:r>
              <a:rPr lang="cs-CZ" baseline="0" dirty="0" err="1"/>
              <a:t>is</a:t>
            </a:r>
            <a:r>
              <a:rPr lang="cs-CZ" baseline="0" dirty="0"/>
              <a:t> </a:t>
            </a:r>
            <a:r>
              <a:rPr lang="cs-CZ" baseline="0" dirty="0" err="1"/>
              <a:t>less</a:t>
            </a:r>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5</a:t>
            </a:fld>
            <a:endParaRPr lang="cs-CZ"/>
          </a:p>
        </p:txBody>
      </p:sp>
    </p:spTree>
    <p:extLst>
      <p:ext uri="{BB962C8B-B14F-4D97-AF65-F5344CB8AC3E}">
        <p14:creationId xmlns:p14="http://schemas.microsoft.com/office/powerpoint/2010/main" xmlns="" val="306802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6</a:t>
            </a:fld>
            <a:endParaRPr lang="cs-CZ"/>
          </a:p>
        </p:txBody>
      </p:sp>
    </p:spTree>
    <p:extLst>
      <p:ext uri="{BB962C8B-B14F-4D97-AF65-F5344CB8AC3E}">
        <p14:creationId xmlns:p14="http://schemas.microsoft.com/office/powerpoint/2010/main" xmlns="" val="360271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r>
              <a:rPr lang="cs-CZ" dirty="0"/>
              <a:t>http://www.</a:t>
            </a:r>
            <a:r>
              <a:rPr lang="cs-CZ" dirty="0" err="1"/>
              <a:t>muscleimbalancesyndromes.com</a:t>
            </a:r>
            <a:r>
              <a:rPr lang="cs-CZ" dirty="0"/>
              <a:t>/</a:t>
            </a:r>
            <a:r>
              <a:rPr lang="cs-CZ" dirty="0" err="1"/>
              <a:t>what</a:t>
            </a:r>
            <a:r>
              <a:rPr lang="cs-CZ" dirty="0"/>
              <a:t>-</a:t>
            </a:r>
            <a:r>
              <a:rPr lang="cs-CZ" dirty="0" err="1"/>
              <a:t>is</a:t>
            </a:r>
            <a:r>
              <a:rPr lang="cs-CZ" dirty="0"/>
              <a:t>-</a:t>
            </a:r>
            <a:r>
              <a:rPr lang="cs-CZ" dirty="0" err="1"/>
              <a:t>muscle</a:t>
            </a:r>
            <a:r>
              <a:rPr lang="cs-CZ" dirty="0"/>
              <a:t>-</a:t>
            </a:r>
            <a:r>
              <a:rPr lang="cs-CZ" dirty="0" err="1"/>
              <a:t>imbalance</a:t>
            </a:r>
            <a:r>
              <a:rPr lang="cs-CZ" dirty="0"/>
              <a:t>/</a:t>
            </a:r>
            <a:r>
              <a:rPr lang="cs-CZ" baseline="0" dirty="0"/>
              <a:t> </a:t>
            </a:r>
          </a:p>
          <a:p>
            <a:endParaRPr lang="cs-CZ" dirty="0"/>
          </a:p>
          <a:p>
            <a:r>
              <a:rPr lang="en-US" dirty="0"/>
              <a:t>Human movement and function requires a balance of muscle length and strength between opposing muscles surrounding a joint. Normal amounts of opposing force between muscles are necessary to keep the bones centered in the joint during motion; this would be considered ‘muscle balance’. On the other hand, ‘muscle imbalance’ occurs when opposing muscles provide different directions of tension due to tightness and/or weakness. When a muscle it too tight, the joint tends to move in that direction and is limited in the opposite direction since this is typically ‘the path of least resistance.’ For example, the quadriceps and hamstrings of the knee joint perform opposite motions; an imbalance between the two could put undue stress on the joint. A tight hamstring would not allow the joint to glide normally or fully extend, which could put extra stress on the quadriceps muscle and patella (knee cap).</a:t>
            </a:r>
          </a:p>
          <a:p>
            <a:r>
              <a:rPr lang="en-US" dirty="0"/>
              <a:t>Muscle imbalances can be characterized by either side-to-side (right versus left) or front-to-back (agonist versus antagonist) differences in muscle length or strength. Most musculoskeletal pain syndromes are caused by front-to-back differences, or imbalances of muscles surrounding a joint, rather than side-to-side differences. </a:t>
            </a:r>
          </a:p>
          <a:p>
            <a:r>
              <a:rPr lang="en-US" dirty="0"/>
              <a:t>There are also 2 recognized causes of muscle imbalance. The first is a biomechanical cause from repeated movements in one direction or sustained postures. The biomechanical causes of muscle </a:t>
            </a:r>
            <a:r>
              <a:rPr lang="en-US" dirty="0" err="1"/>
              <a:t>imblance</a:t>
            </a:r>
            <a:r>
              <a:rPr lang="en-US" dirty="0"/>
              <a:t> have been popularized by Kendall and </a:t>
            </a:r>
            <a:r>
              <a:rPr lang="en-US" dirty="0" err="1"/>
              <a:t>Sahrmann</a:t>
            </a:r>
            <a:r>
              <a:rPr lang="en-US" dirty="0"/>
              <a:t>. The second cause is a neuromuscular imbalance due to the predisposition of certain muscle groups to be either tight or weak. The neuromuscular approach was popularized by </a:t>
            </a:r>
            <a:r>
              <a:rPr lang="en-US" dirty="0" err="1"/>
              <a:t>Janda</a:t>
            </a:r>
            <a:r>
              <a:rPr lang="en-US" dirty="0"/>
              <a:t>, and is based on movement patterns that evolve from birth. Dr. </a:t>
            </a:r>
            <a:r>
              <a:rPr lang="en-US" dirty="0" err="1"/>
              <a:t>Janda</a:t>
            </a:r>
            <a:r>
              <a:rPr lang="en-US" dirty="0"/>
              <a:t> noted that the ‘tonic’ group of muscles are prone to tightness and the ‘</a:t>
            </a:r>
            <a:r>
              <a:rPr lang="en-US" dirty="0" err="1"/>
              <a:t>phasic</a:t>
            </a:r>
            <a:r>
              <a:rPr lang="en-US" dirty="0"/>
              <a:t>’ group is prone to weakness:</a:t>
            </a:r>
          </a:p>
          <a:p>
            <a:endParaRPr lang="cs-CZ" dirty="0"/>
          </a:p>
        </p:txBody>
      </p:sp>
      <p:sp>
        <p:nvSpPr>
          <p:cNvPr id="4" name="Zástupný symbol pro číslo snímku 3"/>
          <p:cNvSpPr>
            <a:spLocks noGrp="1"/>
          </p:cNvSpPr>
          <p:nvPr>
            <p:ph type="sldNum" sz="quarter" idx="10"/>
          </p:nvPr>
        </p:nvSpPr>
        <p:spPr/>
        <p:txBody>
          <a:bodyPr/>
          <a:lstStyle/>
          <a:p>
            <a:fld id="{AAA5ABF6-FD02-4C18-AEEF-AF075B813550}" type="slidenum">
              <a:rPr lang="cs-CZ" smtClean="0"/>
              <a:pPr/>
              <a:t>8</a:t>
            </a:fld>
            <a:endParaRPr lang="cs-CZ"/>
          </a:p>
        </p:txBody>
      </p:sp>
    </p:spTree>
    <p:extLst>
      <p:ext uri="{BB962C8B-B14F-4D97-AF65-F5344CB8AC3E}">
        <p14:creationId xmlns:p14="http://schemas.microsoft.com/office/powerpoint/2010/main" xmlns="" val="123055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solidFill>
                  <a:schemeClr val="bg1"/>
                </a:solidFill>
              </a:rPr>
              <a:t>Details</a:t>
            </a:r>
            <a:r>
              <a:rPr lang="cs-CZ" dirty="0">
                <a:solidFill>
                  <a:schemeClr val="bg1"/>
                </a:solidFill>
              </a:rPr>
              <a:t>:</a:t>
            </a:r>
            <a:br>
              <a:rPr lang="cs-CZ" dirty="0">
                <a:solidFill>
                  <a:schemeClr val="bg1"/>
                </a:solidFill>
              </a:rPr>
            </a:br>
            <a:r>
              <a:rPr lang="cs-CZ" sz="1200" u="none" strike="noStrike" kern="1200" dirty="0" err="1">
                <a:solidFill>
                  <a:schemeClr val="bg1"/>
                </a:solidFill>
                <a:effectLst/>
                <a:latin typeface="+mn-lt"/>
                <a:ea typeface="+mn-ea"/>
                <a:cs typeface="+mn-cs"/>
                <a:hlinkClick r:id="rId3" tooltip="Anatomical terms of muscle"/>
              </a:rPr>
              <a:t>Origin</a:t>
            </a:r>
            <a:r>
              <a:rPr lang="cs-CZ" sz="1200" u="none" strike="noStrike" kern="1200" dirty="0">
                <a:solidFill>
                  <a:schemeClr val="bg1"/>
                </a:solidFill>
                <a:effectLst/>
                <a:latin typeface="+mn-lt"/>
                <a:ea typeface="+mn-ea"/>
                <a:cs typeface="+mn-cs"/>
              </a:rPr>
              <a:t> </a:t>
            </a:r>
            <a:r>
              <a:rPr lang="cs-CZ" dirty="0" err="1">
                <a:solidFill>
                  <a:schemeClr val="bg1"/>
                </a:solidFill>
                <a:effectLst/>
              </a:rPr>
              <a:t>distal</a:t>
            </a:r>
            <a:r>
              <a:rPr lang="cs-CZ" dirty="0">
                <a:solidFill>
                  <a:schemeClr val="bg1"/>
                </a:solidFill>
                <a:effectLst/>
              </a:rPr>
              <a:t> </a:t>
            </a:r>
            <a:r>
              <a:rPr lang="cs-CZ" sz="1200" u="none" strike="noStrike" kern="1200" dirty="0">
                <a:solidFill>
                  <a:schemeClr val="bg1"/>
                </a:solidFill>
                <a:effectLst/>
                <a:latin typeface="+mn-lt"/>
                <a:ea typeface="+mn-ea"/>
                <a:cs typeface="+mn-cs"/>
                <a:hlinkClick r:id="rId4" tooltip="Femur"/>
              </a:rPr>
              <a:t>femur</a:t>
            </a:r>
            <a:r>
              <a:rPr lang="cs-CZ" dirty="0">
                <a:solidFill>
                  <a:schemeClr val="bg1"/>
                </a:solidFill>
                <a:effectLst/>
              </a:rPr>
              <a:t> (</a:t>
            </a:r>
            <a:r>
              <a:rPr lang="cs-CZ" sz="1200" u="none" strike="noStrike" kern="1200" dirty="0" err="1">
                <a:solidFill>
                  <a:schemeClr val="bg1"/>
                </a:solidFill>
                <a:effectLst/>
                <a:latin typeface="+mn-lt"/>
                <a:ea typeface="+mn-ea"/>
                <a:cs typeface="+mn-cs"/>
                <a:hlinkClick r:id="rId5" tooltip="Gastrocnemius"/>
              </a:rPr>
              <a:t>gastrocnemius</a:t>
            </a:r>
            <a:r>
              <a:rPr lang="cs-CZ" dirty="0">
                <a:solidFill>
                  <a:schemeClr val="bg1"/>
                </a:solidFill>
                <a:effectLst/>
              </a:rPr>
              <a:t>), </a:t>
            </a:r>
            <a:r>
              <a:rPr lang="cs-CZ" dirty="0" err="1">
                <a:solidFill>
                  <a:schemeClr val="bg1"/>
                </a:solidFill>
                <a:effectLst/>
              </a:rPr>
              <a:t>posterior</a:t>
            </a:r>
            <a:r>
              <a:rPr lang="cs-CZ" dirty="0">
                <a:solidFill>
                  <a:schemeClr val="bg1"/>
                </a:solidFill>
                <a:effectLst/>
              </a:rPr>
              <a:t> </a:t>
            </a:r>
            <a:r>
              <a:rPr lang="cs-CZ" sz="1200" u="none" strike="noStrike" kern="1200" dirty="0" err="1">
                <a:solidFill>
                  <a:schemeClr val="bg1"/>
                </a:solidFill>
                <a:effectLst/>
                <a:latin typeface="+mn-lt"/>
                <a:ea typeface="+mn-ea"/>
                <a:cs typeface="+mn-cs"/>
                <a:hlinkClick r:id="rId6" tooltip="Tibia"/>
              </a:rPr>
              <a:t>tibia</a:t>
            </a:r>
            <a:r>
              <a:rPr lang="cs-CZ" dirty="0">
                <a:solidFill>
                  <a:schemeClr val="bg1"/>
                </a:solidFill>
                <a:effectLst/>
              </a:rPr>
              <a:t> (</a:t>
            </a:r>
            <a:r>
              <a:rPr lang="cs-CZ" sz="1200" u="none" strike="noStrike" kern="1200" dirty="0" err="1">
                <a:solidFill>
                  <a:schemeClr val="bg1"/>
                </a:solidFill>
                <a:effectLst/>
                <a:latin typeface="+mn-lt"/>
                <a:ea typeface="+mn-ea"/>
                <a:cs typeface="+mn-cs"/>
                <a:hlinkClick r:id="rId7" tooltip="Soleus"/>
              </a:rPr>
              <a:t>soleus</a:t>
            </a:r>
            <a:r>
              <a:rPr lang="cs-CZ" dirty="0">
                <a:solidFill>
                  <a:schemeClr val="bg1"/>
                </a:solidFill>
                <a:effectLst/>
              </a:rPr>
              <a:t>)</a:t>
            </a:r>
          </a:p>
          <a:p>
            <a:r>
              <a:rPr lang="cs-CZ" sz="1200" u="none" strike="noStrike" kern="1200" dirty="0" err="1">
                <a:solidFill>
                  <a:schemeClr val="bg1"/>
                </a:solidFill>
                <a:effectLst/>
                <a:latin typeface="+mn-lt"/>
                <a:ea typeface="+mn-ea"/>
                <a:cs typeface="+mn-cs"/>
                <a:hlinkClick r:id="rId3" tooltip="Anatomical terms of muscle"/>
              </a:rPr>
              <a:t>Insertion</a:t>
            </a:r>
            <a:r>
              <a:rPr lang="cs-CZ" sz="1200" u="none" strike="noStrike" kern="120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8" tooltip="Achilles tendon"/>
              </a:rPr>
              <a:t>achilles</a:t>
            </a:r>
            <a:r>
              <a:rPr lang="cs-CZ" sz="1200" u="none" strike="noStrike" kern="1200" dirty="0">
                <a:solidFill>
                  <a:schemeClr val="bg1"/>
                </a:solidFill>
                <a:effectLst/>
                <a:latin typeface="+mn-lt"/>
                <a:ea typeface="+mn-ea"/>
                <a:cs typeface="+mn-cs"/>
                <a:hlinkClick r:id="rId8" tooltip="Achilles tendon"/>
              </a:rPr>
              <a:t> </a:t>
            </a:r>
            <a:r>
              <a:rPr lang="cs-CZ" sz="1200" u="none" strike="noStrike" kern="1200" dirty="0" err="1">
                <a:solidFill>
                  <a:schemeClr val="bg1"/>
                </a:solidFill>
                <a:effectLst/>
                <a:latin typeface="+mn-lt"/>
                <a:ea typeface="+mn-ea"/>
                <a:cs typeface="+mn-cs"/>
                <a:hlinkClick r:id="rId8" tooltip="Achilles tendon"/>
              </a:rPr>
              <a:t>tendon</a:t>
            </a:r>
            <a:r>
              <a:rPr lang="cs-CZ" dirty="0">
                <a:solidFill>
                  <a:schemeClr val="bg1"/>
                </a:solidFill>
                <a:effectLst/>
              </a:rPr>
              <a:t>, </a:t>
            </a:r>
            <a:r>
              <a:rPr lang="cs-CZ" sz="1200" u="none" strike="noStrike" kern="1200" dirty="0">
                <a:solidFill>
                  <a:schemeClr val="bg1"/>
                </a:solidFill>
                <a:effectLst/>
                <a:latin typeface="+mn-lt"/>
                <a:ea typeface="+mn-ea"/>
                <a:cs typeface="+mn-cs"/>
                <a:hlinkClick r:id="rId9" tooltip="Calcaneus"/>
              </a:rPr>
              <a:t>calcaneus</a:t>
            </a:r>
            <a:r>
              <a:rPr lang="cs-CZ" sz="1200" u="none" strike="noStrike" kern="1200" dirty="0">
                <a:solidFill>
                  <a:schemeClr val="bg1"/>
                </a:solidFill>
                <a:effectLst/>
                <a:latin typeface="+mn-lt"/>
                <a:ea typeface="+mn-ea"/>
                <a:cs typeface="+mn-cs"/>
              </a:rPr>
              <a:t> </a:t>
            </a:r>
          </a:p>
          <a:p>
            <a:r>
              <a:rPr lang="cs-CZ" sz="1200" u="none" strike="noStrike" kern="1200" dirty="0" err="1">
                <a:solidFill>
                  <a:schemeClr val="bg1"/>
                </a:solidFill>
                <a:effectLst/>
                <a:latin typeface="+mn-lt"/>
                <a:ea typeface="+mn-ea"/>
                <a:cs typeface="+mn-cs"/>
                <a:hlinkClick r:id="rId10" tooltip="Artery"/>
              </a:rPr>
              <a:t>Artery</a:t>
            </a:r>
            <a:r>
              <a:rPr lang="cs-CZ" sz="1200" u="none" strike="noStrike" kern="1200" baseline="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11" tooltip="Posterior tibial artery"/>
              </a:rPr>
              <a:t>posterior</a:t>
            </a:r>
            <a:r>
              <a:rPr lang="cs-CZ" sz="1200" u="none" strike="noStrike" kern="1200" dirty="0">
                <a:solidFill>
                  <a:schemeClr val="bg1"/>
                </a:solidFill>
                <a:effectLst/>
                <a:latin typeface="+mn-lt"/>
                <a:ea typeface="+mn-ea"/>
                <a:cs typeface="+mn-cs"/>
                <a:hlinkClick r:id="rId11" tooltip="Posterior tibial artery"/>
              </a:rPr>
              <a:t> </a:t>
            </a:r>
            <a:r>
              <a:rPr lang="cs-CZ" sz="1200" u="none" strike="noStrike" kern="1200" dirty="0" err="1">
                <a:solidFill>
                  <a:schemeClr val="bg1"/>
                </a:solidFill>
                <a:effectLst/>
                <a:latin typeface="+mn-lt"/>
                <a:ea typeface="+mn-ea"/>
                <a:cs typeface="+mn-cs"/>
                <a:hlinkClick r:id="rId11" tooltip="Posterior tibial artery"/>
              </a:rPr>
              <a:t>tibial</a:t>
            </a:r>
            <a:r>
              <a:rPr lang="cs-CZ" sz="1200" u="none" strike="noStrike" kern="1200" dirty="0">
                <a:solidFill>
                  <a:schemeClr val="bg1"/>
                </a:solidFill>
                <a:effectLst/>
                <a:latin typeface="+mn-lt"/>
                <a:ea typeface="+mn-ea"/>
                <a:cs typeface="+mn-cs"/>
                <a:hlinkClick r:id="rId11" tooltip="Posterior tibial artery"/>
              </a:rPr>
              <a:t> </a:t>
            </a:r>
            <a:r>
              <a:rPr lang="cs-CZ" sz="1200" u="none" strike="noStrike" kern="1200" dirty="0" err="1">
                <a:solidFill>
                  <a:schemeClr val="bg1"/>
                </a:solidFill>
                <a:effectLst/>
                <a:latin typeface="+mn-lt"/>
                <a:ea typeface="+mn-ea"/>
                <a:cs typeface="+mn-cs"/>
                <a:hlinkClick r:id="rId11" tooltip="Posterior tibial artery"/>
              </a:rPr>
              <a:t>artery</a:t>
            </a:r>
            <a:endParaRPr lang="cs-CZ" sz="1200" u="none" strike="noStrike" kern="1200" dirty="0">
              <a:solidFill>
                <a:schemeClr val="bg1"/>
              </a:solidFill>
              <a:effectLst/>
              <a:latin typeface="+mn-lt"/>
              <a:ea typeface="+mn-ea"/>
              <a:cs typeface="+mn-cs"/>
            </a:endParaRPr>
          </a:p>
          <a:p>
            <a:r>
              <a:rPr lang="cs-CZ" sz="1200" u="none" strike="noStrike" kern="1200" dirty="0">
                <a:solidFill>
                  <a:schemeClr val="bg1"/>
                </a:solidFill>
                <a:effectLst/>
                <a:latin typeface="+mn-lt"/>
                <a:ea typeface="+mn-ea"/>
                <a:cs typeface="+mn-cs"/>
                <a:hlinkClick r:id="rId12" tooltip="Nerve"/>
              </a:rPr>
              <a:t>Nerve</a:t>
            </a:r>
            <a:r>
              <a:rPr lang="cs-CZ" sz="1200" u="none" strike="noStrike" kern="120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13" tooltip="Tibial nerve"/>
              </a:rPr>
              <a:t>tibial</a:t>
            </a:r>
            <a:r>
              <a:rPr lang="cs-CZ" sz="1200" u="none" strike="noStrike" kern="1200" dirty="0">
                <a:solidFill>
                  <a:schemeClr val="bg1"/>
                </a:solidFill>
                <a:effectLst/>
                <a:latin typeface="+mn-lt"/>
                <a:ea typeface="+mn-ea"/>
                <a:cs typeface="+mn-cs"/>
                <a:hlinkClick r:id="rId13" tooltip="Tibial nerve"/>
              </a:rPr>
              <a:t> nerve</a:t>
            </a:r>
            <a:endParaRPr lang="cs-CZ" sz="1200" u="none" strike="noStrike" kern="1200" dirty="0">
              <a:solidFill>
                <a:schemeClr val="bg1"/>
              </a:solidFill>
              <a:effectLst/>
              <a:latin typeface="+mn-lt"/>
              <a:ea typeface="+mn-ea"/>
              <a:cs typeface="+mn-cs"/>
            </a:endParaRPr>
          </a:p>
          <a:p>
            <a:r>
              <a:rPr lang="cs-CZ" sz="1200" u="none" strike="noStrike" kern="1200" dirty="0" err="1">
                <a:solidFill>
                  <a:schemeClr val="bg1"/>
                </a:solidFill>
                <a:effectLst/>
                <a:latin typeface="+mn-lt"/>
                <a:ea typeface="+mn-ea"/>
                <a:cs typeface="+mn-cs"/>
                <a:hlinkClick r:id="rId14" tooltip="Anatomical terms of motion"/>
              </a:rPr>
              <a:t>Actions</a:t>
            </a:r>
            <a:r>
              <a:rPr lang="cs-CZ" sz="1200" u="none" strike="noStrike" kern="1200" dirty="0">
                <a:solidFill>
                  <a:schemeClr val="bg1"/>
                </a:solidFill>
                <a:effectLst/>
                <a:latin typeface="+mn-lt"/>
                <a:ea typeface="+mn-ea"/>
                <a:cs typeface="+mn-cs"/>
              </a:rPr>
              <a:t> </a:t>
            </a:r>
            <a:r>
              <a:rPr lang="cs-CZ" sz="1200" u="none" strike="noStrike" kern="1200" dirty="0" err="1">
                <a:solidFill>
                  <a:schemeClr val="bg1"/>
                </a:solidFill>
                <a:effectLst/>
                <a:latin typeface="+mn-lt"/>
                <a:ea typeface="+mn-ea"/>
                <a:cs typeface="+mn-cs"/>
                <a:hlinkClick r:id="rId15" tooltip="Plantarflexion"/>
              </a:rPr>
              <a:t>plantarflexion</a:t>
            </a:r>
            <a:endParaRPr lang="cs-CZ" dirty="0">
              <a:solidFill>
                <a:schemeClr val="bg1"/>
              </a:solidFill>
            </a:endParaRPr>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15</a:t>
            </a:fld>
            <a:endParaRPr lang="cs-CZ" dirty="0"/>
          </a:p>
        </p:txBody>
      </p:sp>
    </p:spTree>
    <p:extLst>
      <p:ext uri="{BB962C8B-B14F-4D97-AF65-F5344CB8AC3E}">
        <p14:creationId xmlns:p14="http://schemas.microsoft.com/office/powerpoint/2010/main" xmlns="" val="216300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Iliopsoas</a:t>
            </a:r>
            <a:endParaRPr lang="cs-CZ" dirty="0"/>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Iliac fossa"/>
              </a:rPr>
              <a:t>Iliac</a:t>
            </a:r>
            <a:r>
              <a:rPr lang="cs-CZ" sz="1200" u="none" strike="noStrike" kern="1200" dirty="0">
                <a:solidFill>
                  <a:schemeClr val="tx1"/>
                </a:solidFill>
                <a:effectLst/>
                <a:latin typeface="+mn-lt"/>
                <a:ea typeface="+mn-ea"/>
                <a:cs typeface="+mn-cs"/>
                <a:hlinkClick r:id="rId4" tooltip="Iliac fossa"/>
              </a:rPr>
              <a:t> </a:t>
            </a:r>
            <a:r>
              <a:rPr lang="cs-CZ" sz="1200" u="none" strike="noStrike" kern="1200" dirty="0" err="1">
                <a:solidFill>
                  <a:schemeClr val="tx1"/>
                </a:solidFill>
                <a:effectLst/>
                <a:latin typeface="+mn-lt"/>
                <a:ea typeface="+mn-ea"/>
                <a:cs typeface="+mn-cs"/>
                <a:hlinkClick r:id="rId4" tooltip="Iliac fossa"/>
              </a:rPr>
              <a:t>fossa</a:t>
            </a:r>
            <a:r>
              <a:rPr lang="cs-CZ" dirty="0">
                <a:effectLst/>
              </a:rPr>
              <a:t> and </a:t>
            </a:r>
            <a:r>
              <a:rPr lang="cs-CZ" sz="1200" u="none" strike="noStrike" kern="1200" dirty="0" err="1">
                <a:solidFill>
                  <a:schemeClr val="tx1"/>
                </a:solidFill>
                <a:effectLst/>
                <a:latin typeface="+mn-lt"/>
                <a:ea typeface="+mn-ea"/>
                <a:cs typeface="+mn-cs"/>
                <a:hlinkClick r:id="rId5" tooltip="Lumbar spine"/>
              </a:rPr>
              <a:t>lumbar</a:t>
            </a:r>
            <a:r>
              <a:rPr lang="cs-CZ" sz="1200" u="none" strike="noStrike" kern="1200" dirty="0">
                <a:solidFill>
                  <a:schemeClr val="tx1"/>
                </a:solidFill>
                <a:effectLst/>
                <a:latin typeface="+mn-lt"/>
                <a:ea typeface="+mn-ea"/>
                <a:cs typeface="+mn-cs"/>
                <a:hlinkClick r:id="rId5" tooltip="Lumbar spine"/>
              </a:rPr>
              <a:t> spine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6" tooltip="Lesser trochanter"/>
              </a:rPr>
              <a:t>Lesser</a:t>
            </a:r>
            <a:r>
              <a:rPr lang="cs-CZ" sz="1200" u="none" strike="noStrike" kern="1200" dirty="0">
                <a:solidFill>
                  <a:schemeClr val="tx1"/>
                </a:solidFill>
                <a:effectLst/>
                <a:latin typeface="+mn-lt"/>
                <a:ea typeface="+mn-ea"/>
                <a:cs typeface="+mn-cs"/>
                <a:hlinkClick r:id="rId6" tooltip="Lesser trochanter"/>
              </a:rPr>
              <a:t> trochanter</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7" tooltip="Femur"/>
              </a:rPr>
              <a:t>femur</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9" tooltip="Medial femoral circumflex artery"/>
              </a:rPr>
              <a:t>Medial</a:t>
            </a:r>
            <a:r>
              <a:rPr lang="cs-CZ" sz="1200" u="none" strike="noStrike" kern="1200" dirty="0">
                <a:solidFill>
                  <a:schemeClr val="tx1"/>
                </a:solidFill>
                <a:effectLst/>
                <a:latin typeface="+mn-lt"/>
                <a:ea typeface="+mn-ea"/>
                <a:cs typeface="+mn-cs"/>
                <a:hlinkClick r:id="rId9" tooltip="Medial femoral circumflex artery"/>
              </a:rPr>
              <a:t> </a:t>
            </a:r>
            <a:r>
              <a:rPr lang="cs-CZ" sz="1200" u="none" strike="noStrike" kern="1200" dirty="0" err="1">
                <a:solidFill>
                  <a:schemeClr val="tx1"/>
                </a:solidFill>
                <a:effectLst/>
                <a:latin typeface="+mn-lt"/>
                <a:ea typeface="+mn-ea"/>
                <a:cs typeface="+mn-cs"/>
                <a:hlinkClick r:id="rId9" tooltip="Medial femoral circumflex artery"/>
              </a:rPr>
              <a:t>femoral</a:t>
            </a:r>
            <a:r>
              <a:rPr lang="cs-CZ" sz="1200" u="none" strike="noStrike" kern="1200" dirty="0">
                <a:solidFill>
                  <a:schemeClr val="tx1"/>
                </a:solidFill>
                <a:effectLst/>
                <a:latin typeface="+mn-lt"/>
                <a:ea typeface="+mn-ea"/>
                <a:cs typeface="+mn-cs"/>
                <a:hlinkClick r:id="rId9" tooltip="Medial femoral circumflex artery"/>
              </a:rPr>
              <a:t> </a:t>
            </a:r>
            <a:r>
              <a:rPr lang="cs-CZ" sz="1200" u="none" strike="noStrike" kern="1200" dirty="0" err="1">
                <a:solidFill>
                  <a:schemeClr val="tx1"/>
                </a:solidFill>
                <a:effectLst/>
                <a:latin typeface="+mn-lt"/>
                <a:ea typeface="+mn-ea"/>
                <a:cs typeface="+mn-cs"/>
                <a:hlinkClick r:id="rId9" tooltip="Medial femoral circumflex artery"/>
              </a:rPr>
              <a:t>circumflex</a:t>
            </a:r>
            <a:r>
              <a:rPr lang="cs-CZ" sz="1200" u="none" strike="noStrike" kern="1200" dirty="0">
                <a:solidFill>
                  <a:schemeClr val="tx1"/>
                </a:solidFill>
                <a:effectLst/>
                <a:latin typeface="+mn-lt"/>
                <a:ea typeface="+mn-ea"/>
                <a:cs typeface="+mn-cs"/>
                <a:hlinkClick r:id="rId9" tooltip="Medial femoral circumflex artery"/>
              </a:rPr>
              <a:t> </a:t>
            </a:r>
            <a:r>
              <a:rPr lang="cs-CZ" sz="1200" u="none" strike="noStrike" kern="1200" dirty="0" err="1">
                <a:solidFill>
                  <a:schemeClr val="tx1"/>
                </a:solidFill>
                <a:effectLst/>
                <a:latin typeface="+mn-lt"/>
                <a:ea typeface="+mn-ea"/>
                <a:cs typeface="+mn-cs"/>
                <a:hlinkClick r:id="rId9" tooltip="Medial femoral circumflex artery"/>
              </a:rPr>
              <a:t>artery</a:t>
            </a:r>
            <a:r>
              <a:rPr lang="cs-CZ" sz="1200" u="none" strike="noStrike" kern="1200" dirty="0">
                <a:solidFill>
                  <a:schemeClr val="tx1"/>
                </a:solidFill>
                <a:effectLst/>
                <a:latin typeface="+mn-lt"/>
                <a:ea typeface="+mn-ea"/>
                <a:cs typeface="+mn-cs"/>
              </a:rPr>
              <a:t> </a:t>
            </a:r>
            <a:r>
              <a:rPr lang="cs-CZ" dirty="0">
                <a:effectLst/>
              </a:rPr>
              <a:t>and </a:t>
            </a:r>
            <a:r>
              <a:rPr lang="cs-CZ" sz="1200" u="none" strike="noStrike" kern="1200" dirty="0" err="1">
                <a:solidFill>
                  <a:schemeClr val="tx1"/>
                </a:solidFill>
                <a:effectLst/>
                <a:latin typeface="+mn-lt"/>
                <a:ea typeface="+mn-ea"/>
                <a:cs typeface="+mn-cs"/>
                <a:hlinkClick r:id="rId10" tooltip="Iliolumbar artery"/>
              </a:rPr>
              <a:t>iliolumbar</a:t>
            </a:r>
            <a:r>
              <a:rPr lang="cs-CZ" sz="1200" u="none" strike="noStrike" kern="1200" dirty="0">
                <a:solidFill>
                  <a:schemeClr val="tx1"/>
                </a:solidFill>
                <a:effectLst/>
                <a:latin typeface="+mn-lt"/>
                <a:ea typeface="+mn-ea"/>
                <a:cs typeface="+mn-cs"/>
                <a:hlinkClick r:id="rId10" tooltip="Iliolumbar artery"/>
              </a:rPr>
              <a:t> </a:t>
            </a:r>
            <a:r>
              <a:rPr lang="cs-CZ" sz="1200" u="none" strike="noStrike" kern="1200" dirty="0" err="1">
                <a:solidFill>
                  <a:schemeClr val="tx1"/>
                </a:solidFill>
                <a:effectLst/>
                <a:latin typeface="+mn-lt"/>
                <a:ea typeface="+mn-ea"/>
                <a:cs typeface="+mn-cs"/>
                <a:hlinkClick r:id="rId10" tooltip="Iliolumbar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1" tooltip="Nerve"/>
              </a:rPr>
              <a:t>Nerve</a:t>
            </a:r>
            <a:r>
              <a:rPr lang="cs-CZ" sz="1200" u="none" strike="noStrike" kern="1200" dirty="0">
                <a:solidFill>
                  <a:schemeClr val="tx1"/>
                </a:solidFill>
                <a:effectLst/>
                <a:latin typeface="+mn-lt"/>
                <a:ea typeface="+mn-ea"/>
                <a:cs typeface="+mn-cs"/>
              </a:rPr>
              <a:t> </a:t>
            </a:r>
            <a:r>
              <a:rPr lang="cs-CZ" dirty="0" err="1">
                <a:effectLst/>
              </a:rPr>
              <a:t>Branches</a:t>
            </a:r>
            <a:r>
              <a:rPr lang="cs-CZ" dirty="0">
                <a:effectLst/>
              </a:rPr>
              <a:t> </a:t>
            </a:r>
            <a:r>
              <a:rPr lang="cs-CZ" dirty="0" err="1">
                <a:effectLst/>
              </a:rPr>
              <a:t>from</a:t>
            </a:r>
            <a:r>
              <a:rPr lang="cs-CZ" dirty="0">
                <a:effectLst/>
              </a:rPr>
              <a:t> </a:t>
            </a:r>
            <a:r>
              <a:rPr lang="cs-CZ" sz="1200" u="none" strike="noStrike" kern="1200" dirty="0">
                <a:solidFill>
                  <a:schemeClr val="tx1"/>
                </a:solidFill>
                <a:effectLst/>
                <a:latin typeface="+mn-lt"/>
                <a:ea typeface="+mn-ea"/>
                <a:cs typeface="+mn-cs"/>
                <a:hlinkClick r:id="rId12" tooltip="Lumbar spinal nerve 1"/>
              </a:rPr>
              <a:t>L1</a:t>
            </a:r>
            <a:r>
              <a:rPr lang="cs-CZ" dirty="0">
                <a:effectLst/>
              </a:rPr>
              <a:t> to </a:t>
            </a:r>
            <a:r>
              <a:rPr lang="cs-CZ" sz="1200" u="none" strike="noStrike" kern="1200" dirty="0">
                <a:solidFill>
                  <a:schemeClr val="tx1"/>
                </a:solidFill>
                <a:effectLst/>
                <a:latin typeface="+mn-lt"/>
                <a:ea typeface="+mn-ea"/>
                <a:cs typeface="+mn-cs"/>
                <a:hlinkClick r:id="rId13" tooltip="Lumbar spinal nerve 3"/>
              </a:rPr>
              <a:t>L3</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14"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5" tooltip="Flexion"/>
              </a:rPr>
              <a:t>Flexion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16" tooltip="Hip"/>
              </a:rPr>
              <a:t>hip</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7"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8" tooltip="Gluteus maximus"/>
              </a:rPr>
              <a:t>Gluteus</a:t>
            </a:r>
            <a:r>
              <a:rPr lang="cs-CZ" sz="1200" u="none" strike="noStrike" kern="1200" dirty="0">
                <a:solidFill>
                  <a:schemeClr val="tx1"/>
                </a:solidFill>
                <a:effectLst/>
                <a:latin typeface="+mn-lt"/>
                <a:ea typeface="+mn-ea"/>
                <a:cs typeface="+mn-cs"/>
                <a:hlinkClick r:id="rId18" tooltip="Gluteus maximus"/>
              </a:rPr>
              <a:t> </a:t>
            </a:r>
            <a:r>
              <a:rPr lang="cs-CZ" sz="1200" u="none" strike="noStrike" kern="1200" dirty="0" err="1">
                <a:solidFill>
                  <a:schemeClr val="tx1"/>
                </a:solidFill>
                <a:effectLst/>
                <a:latin typeface="+mn-lt"/>
                <a:ea typeface="+mn-ea"/>
                <a:cs typeface="+mn-cs"/>
                <a:hlinkClick r:id="rId18" tooltip="Gluteus maximus"/>
              </a:rPr>
              <a:t>maximus</a:t>
            </a:r>
            <a:r>
              <a:rPr lang="cs-CZ" dirty="0">
                <a:effectLst/>
              </a:rPr>
              <a:t> and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19" tooltip="Posterior compartment of thigh"/>
              </a:rPr>
              <a:t>posterior</a:t>
            </a:r>
            <a:r>
              <a:rPr lang="cs-CZ" sz="1200" u="none" strike="noStrike" kern="1200" dirty="0">
                <a:solidFill>
                  <a:schemeClr val="tx1"/>
                </a:solidFill>
                <a:effectLst/>
                <a:latin typeface="+mn-lt"/>
                <a:ea typeface="+mn-ea"/>
                <a:cs typeface="+mn-cs"/>
                <a:hlinkClick r:id="rId19" tooltip="Posterior compartment of thigh"/>
              </a:rPr>
              <a:t> </a:t>
            </a:r>
            <a:r>
              <a:rPr lang="cs-CZ" sz="1200" u="none" strike="noStrike" kern="1200" dirty="0" err="1">
                <a:solidFill>
                  <a:schemeClr val="tx1"/>
                </a:solidFill>
                <a:effectLst/>
                <a:latin typeface="+mn-lt"/>
                <a:ea typeface="+mn-ea"/>
                <a:cs typeface="+mn-cs"/>
                <a:hlinkClick r:id="rId19" tooltip="Posterior compartment of thigh"/>
              </a:rPr>
              <a:t>compartment</a:t>
            </a:r>
            <a:r>
              <a:rPr lang="cs-CZ" sz="1200" u="none" strike="noStrike" kern="1200" dirty="0">
                <a:solidFill>
                  <a:schemeClr val="tx1"/>
                </a:solidFill>
                <a:effectLst/>
                <a:latin typeface="+mn-lt"/>
                <a:ea typeface="+mn-ea"/>
                <a:cs typeface="+mn-cs"/>
                <a:hlinkClick r:id="rId19" tooltip="Posterior compartment of thigh"/>
              </a:rPr>
              <a:t> </a:t>
            </a:r>
            <a:r>
              <a:rPr lang="cs-CZ" sz="1200" u="none" strike="noStrike" kern="1200" dirty="0" err="1">
                <a:solidFill>
                  <a:schemeClr val="tx1"/>
                </a:solidFill>
                <a:effectLst/>
                <a:latin typeface="+mn-lt"/>
                <a:ea typeface="+mn-ea"/>
                <a:cs typeface="+mn-cs"/>
                <a:hlinkClick r:id="rId19" tooltip="Posterior compartment of thigh"/>
              </a:rPr>
              <a:t>of</a:t>
            </a:r>
            <a:r>
              <a:rPr lang="cs-CZ" sz="1200" u="none" strike="noStrike" kern="1200" dirty="0">
                <a:solidFill>
                  <a:schemeClr val="tx1"/>
                </a:solidFill>
                <a:effectLst/>
                <a:latin typeface="+mn-lt"/>
                <a:ea typeface="+mn-ea"/>
                <a:cs typeface="+mn-cs"/>
                <a:hlinkClick r:id="rId19" tooltip="Posterior compartment of thigh"/>
              </a:rPr>
              <a:t> </a:t>
            </a:r>
            <a:r>
              <a:rPr lang="cs-CZ" sz="1200" u="none" strike="noStrike" kern="1200" dirty="0" err="1">
                <a:solidFill>
                  <a:schemeClr val="tx1"/>
                </a:solidFill>
                <a:effectLst/>
                <a:latin typeface="+mn-lt"/>
                <a:ea typeface="+mn-ea"/>
                <a:cs typeface="+mn-cs"/>
                <a:hlinkClick r:id="rId19" tooltip="Posterior compartment of thigh"/>
              </a:rPr>
              <a:t>thigh</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Rectus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rPr>
              <a:t>femoris</a:t>
            </a:r>
            <a:r>
              <a:rPr lang="cs-CZ" sz="1200" u="none" strike="noStrike" kern="120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0" tooltip="Anterior inferior iliac spine"/>
              </a:rPr>
              <a:t>anterior</a:t>
            </a:r>
            <a:r>
              <a:rPr lang="cs-CZ" sz="1200" u="none" strike="noStrike" kern="1200" dirty="0">
                <a:solidFill>
                  <a:schemeClr val="tx1"/>
                </a:solidFill>
                <a:effectLst/>
                <a:latin typeface="+mn-lt"/>
                <a:ea typeface="+mn-ea"/>
                <a:cs typeface="+mn-cs"/>
                <a:hlinkClick r:id="rId20" tooltip="Anterior inferior iliac spine"/>
              </a:rPr>
              <a:t> </a:t>
            </a:r>
            <a:r>
              <a:rPr lang="cs-CZ" sz="1200" u="none" strike="noStrike" kern="1200" dirty="0" err="1">
                <a:solidFill>
                  <a:schemeClr val="tx1"/>
                </a:solidFill>
                <a:effectLst/>
                <a:latin typeface="+mn-lt"/>
                <a:ea typeface="+mn-ea"/>
                <a:cs typeface="+mn-cs"/>
                <a:hlinkClick r:id="rId20" tooltip="Anterior inferior iliac spine"/>
              </a:rPr>
              <a:t>inferior</a:t>
            </a:r>
            <a:r>
              <a:rPr lang="cs-CZ" sz="1200" u="none" strike="noStrike" kern="1200" dirty="0">
                <a:solidFill>
                  <a:schemeClr val="tx1"/>
                </a:solidFill>
                <a:effectLst/>
                <a:latin typeface="+mn-lt"/>
                <a:ea typeface="+mn-ea"/>
                <a:cs typeface="+mn-cs"/>
                <a:hlinkClick r:id="rId20" tooltip="Anterior inferior iliac spine"/>
              </a:rPr>
              <a:t> </a:t>
            </a:r>
            <a:r>
              <a:rPr lang="cs-CZ" sz="1200" u="none" strike="noStrike" kern="1200" dirty="0" err="1">
                <a:solidFill>
                  <a:schemeClr val="tx1"/>
                </a:solidFill>
                <a:effectLst/>
                <a:latin typeface="+mn-lt"/>
                <a:ea typeface="+mn-ea"/>
                <a:cs typeface="+mn-cs"/>
                <a:hlinkClick r:id="rId20" tooltip="Anterior inferior iliac spine"/>
              </a:rPr>
              <a:t>iliac</a:t>
            </a:r>
            <a:r>
              <a:rPr lang="cs-CZ" sz="1200" u="none" strike="noStrike" kern="1200" dirty="0">
                <a:solidFill>
                  <a:schemeClr val="tx1"/>
                </a:solidFill>
                <a:effectLst/>
                <a:latin typeface="+mn-lt"/>
                <a:ea typeface="+mn-ea"/>
                <a:cs typeface="+mn-cs"/>
                <a:hlinkClick r:id="rId20" tooltip="Anterior inferior iliac spine"/>
              </a:rPr>
              <a:t> spine</a:t>
            </a:r>
            <a:r>
              <a:rPr lang="cs-CZ" dirty="0">
                <a:effectLst/>
              </a:rPr>
              <a:t> and </a:t>
            </a:r>
            <a:r>
              <a:rPr lang="cs-CZ" dirty="0" err="1">
                <a:effectLst/>
              </a:rPr>
              <a:t>the</a:t>
            </a:r>
            <a:r>
              <a:rPr lang="cs-CZ" dirty="0">
                <a:effectLst/>
              </a:rPr>
              <a:t> </a:t>
            </a:r>
            <a:r>
              <a:rPr lang="cs-CZ" dirty="0" err="1">
                <a:effectLst/>
              </a:rPr>
              <a:t>exterior</a:t>
            </a:r>
            <a:r>
              <a:rPr lang="cs-CZ" dirty="0">
                <a:effectLst/>
              </a:rPr>
              <a:t> </a:t>
            </a:r>
            <a:r>
              <a:rPr lang="cs-CZ" dirty="0" err="1">
                <a:effectLst/>
              </a:rPr>
              <a:t>surface</a:t>
            </a:r>
            <a:r>
              <a:rPr lang="cs-CZ" dirty="0">
                <a:effectLst/>
              </a:rPr>
              <a:t> </a:t>
            </a:r>
            <a:r>
              <a:rPr lang="cs-CZ" dirty="0" err="1">
                <a:effectLst/>
              </a:rPr>
              <a:t>of</a:t>
            </a:r>
            <a:r>
              <a:rPr lang="cs-CZ" dirty="0">
                <a:effectLst/>
              </a:rPr>
              <a:t> </a:t>
            </a:r>
            <a:r>
              <a:rPr lang="cs-CZ" dirty="0" err="1">
                <a:effectLst/>
              </a:rPr>
              <a:t>the</a:t>
            </a:r>
            <a:r>
              <a:rPr lang="cs-CZ" dirty="0">
                <a:effectLst/>
              </a:rPr>
              <a:t> bony </a:t>
            </a:r>
            <a:r>
              <a:rPr lang="cs-CZ" dirty="0" err="1">
                <a:effectLst/>
              </a:rPr>
              <a:t>ridge</a:t>
            </a:r>
            <a:r>
              <a:rPr lang="cs-CZ" dirty="0">
                <a:effectLst/>
              </a:rPr>
              <a:t> </a:t>
            </a:r>
            <a:r>
              <a:rPr lang="cs-CZ" dirty="0" err="1">
                <a:effectLst/>
              </a:rPr>
              <a:t>which</a:t>
            </a:r>
            <a:r>
              <a:rPr lang="cs-CZ" dirty="0">
                <a:effectLst/>
              </a:rPr>
              <a:t> </a:t>
            </a:r>
            <a:r>
              <a:rPr lang="cs-CZ" dirty="0" err="1">
                <a:effectLst/>
              </a:rPr>
              <a:t>forms</a:t>
            </a:r>
            <a:r>
              <a:rPr lang="cs-CZ" dirty="0">
                <a:effectLst/>
              </a:rPr>
              <a:t> </a:t>
            </a:r>
            <a:r>
              <a:rPr lang="cs-CZ" dirty="0" err="1">
                <a:effectLst/>
              </a:rPr>
              <a:t>the</a:t>
            </a:r>
            <a:r>
              <a:rPr lang="cs-CZ" dirty="0">
                <a:effectLst/>
              </a:rPr>
              <a:t> </a:t>
            </a:r>
            <a:r>
              <a:rPr lang="cs-CZ" dirty="0" err="1">
                <a:effectLst/>
              </a:rPr>
              <a:t>groove</a:t>
            </a:r>
            <a:r>
              <a:rPr lang="cs-CZ" dirty="0">
                <a:effectLst/>
              </a:rPr>
              <a:t> on </a:t>
            </a:r>
            <a:r>
              <a:rPr lang="cs-CZ" dirty="0" err="1">
                <a:effectLst/>
              </a:rPr>
              <a:t>the</a:t>
            </a:r>
            <a:r>
              <a:rPr lang="cs-CZ" dirty="0">
                <a:effectLst/>
              </a:rPr>
              <a:t> </a:t>
            </a:r>
            <a:r>
              <a:rPr lang="cs-CZ" dirty="0" err="1">
                <a:effectLst/>
              </a:rPr>
              <a:t>iliac</a:t>
            </a:r>
            <a:r>
              <a:rPr lang="cs-CZ" dirty="0">
                <a:effectLst/>
              </a:rPr>
              <a:t> </a:t>
            </a:r>
            <a:r>
              <a:rPr lang="cs-CZ" dirty="0" err="1">
                <a:effectLst/>
              </a:rPr>
              <a:t>portion</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21" tooltip="Acetabulum"/>
              </a:rPr>
              <a:t>acetabulum</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dirty="0" err="1">
                <a:effectLst/>
              </a:rPr>
              <a:t>inserts</a:t>
            </a:r>
            <a:r>
              <a:rPr lang="cs-CZ" dirty="0">
                <a:effectLst/>
              </a:rPr>
              <a:t> </a:t>
            </a:r>
            <a:r>
              <a:rPr lang="cs-CZ" dirty="0" err="1">
                <a:effectLst/>
              </a:rPr>
              <a:t>into</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22" tooltip="Patellar ligament"/>
              </a:rPr>
              <a:t>patellar</a:t>
            </a:r>
            <a:r>
              <a:rPr lang="cs-CZ" sz="1200" u="none" strike="noStrike" kern="1200" dirty="0">
                <a:solidFill>
                  <a:schemeClr val="tx1"/>
                </a:solidFill>
                <a:effectLst/>
                <a:latin typeface="+mn-lt"/>
                <a:ea typeface="+mn-ea"/>
                <a:cs typeface="+mn-cs"/>
                <a:hlinkClick r:id="rId22" tooltip="Patellar ligament"/>
              </a:rPr>
              <a:t> </a:t>
            </a:r>
            <a:r>
              <a:rPr lang="cs-CZ" sz="1200" u="none" strike="noStrike" kern="1200" dirty="0" err="1">
                <a:solidFill>
                  <a:schemeClr val="tx1"/>
                </a:solidFill>
                <a:effectLst/>
                <a:latin typeface="+mn-lt"/>
                <a:ea typeface="+mn-ea"/>
                <a:cs typeface="+mn-cs"/>
                <a:hlinkClick r:id="rId22" tooltip="Patellar ligament"/>
              </a:rPr>
              <a:t>tendon</a:t>
            </a:r>
            <a:r>
              <a:rPr lang="cs-CZ" dirty="0">
                <a:effectLst/>
              </a:rPr>
              <a:t> as </a:t>
            </a:r>
            <a:r>
              <a:rPr lang="cs-CZ" dirty="0" err="1">
                <a:effectLst/>
              </a:rPr>
              <a:t>one</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dirty="0" err="1">
                <a:effectLst/>
              </a:rPr>
              <a:t>four</a:t>
            </a:r>
            <a:r>
              <a:rPr lang="cs-CZ" dirty="0">
                <a:effectLst/>
              </a:rPr>
              <a:t> </a:t>
            </a:r>
            <a:r>
              <a:rPr lang="cs-CZ" sz="1200" u="none" strike="noStrike" kern="1200" dirty="0" err="1">
                <a:solidFill>
                  <a:schemeClr val="tx1"/>
                </a:solidFill>
                <a:effectLst/>
                <a:latin typeface="+mn-lt"/>
                <a:ea typeface="+mn-ea"/>
                <a:cs typeface="+mn-cs"/>
                <a:hlinkClick r:id="rId23" tooltip="Quadriceps femoris muscle"/>
              </a:rPr>
              <a:t>quadriceps</a:t>
            </a:r>
            <a:r>
              <a:rPr lang="cs-CZ" sz="1200" u="none" strike="noStrike" kern="1200" dirty="0">
                <a:solidFill>
                  <a:schemeClr val="tx1"/>
                </a:solidFill>
                <a:effectLst/>
                <a:latin typeface="+mn-lt"/>
                <a:ea typeface="+mn-ea"/>
                <a:cs typeface="+mn-cs"/>
                <a:hlinkClick r:id="rId23" tooltip="Quadriceps femoris muscle"/>
              </a:rPr>
              <a:t> </a:t>
            </a:r>
            <a:r>
              <a:rPr lang="cs-CZ" sz="1200" u="none" strike="noStrike" kern="1200" dirty="0" err="1">
                <a:solidFill>
                  <a:schemeClr val="tx1"/>
                </a:solidFill>
                <a:effectLst/>
                <a:latin typeface="+mn-lt"/>
                <a:ea typeface="+mn-ea"/>
                <a:cs typeface="+mn-cs"/>
                <a:hlinkClick r:id="rId23" tooltip="Quadriceps femoris muscle"/>
              </a:rPr>
              <a:t>muscles</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dirty="0" err="1">
                <a:effectLst/>
              </a:rPr>
              <a:t>descending</a:t>
            </a:r>
            <a:r>
              <a:rPr lang="cs-CZ" dirty="0">
                <a:effectLst/>
              </a:rPr>
              <a:t> </a:t>
            </a:r>
            <a:r>
              <a:rPr lang="cs-CZ" dirty="0" err="1">
                <a:effectLst/>
              </a:rPr>
              <a:t>branch</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err="1">
                <a:solidFill>
                  <a:schemeClr val="tx1"/>
                </a:solidFill>
                <a:effectLst/>
                <a:latin typeface="+mn-lt"/>
                <a:ea typeface="+mn-ea"/>
                <a:cs typeface="+mn-cs"/>
                <a:hlinkClick r:id="rId24" tooltip="Lateral circumflex femoral artery"/>
              </a:rPr>
              <a:t>lateral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femoral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circumflex</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1"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5" tooltip="Femoral nerve"/>
              </a:rPr>
              <a:t>femoral</a:t>
            </a:r>
            <a:r>
              <a:rPr lang="cs-CZ" sz="1200" u="none" strike="noStrike" kern="1200" dirty="0">
                <a:solidFill>
                  <a:schemeClr val="tx1"/>
                </a:solidFill>
                <a:effectLst/>
                <a:latin typeface="+mn-lt"/>
                <a:ea typeface="+mn-ea"/>
                <a:cs typeface="+mn-cs"/>
                <a:hlinkClick r:id="rId25" tooltip="Femoral nerve"/>
              </a:rPr>
              <a:t> nerve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4"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6" tooltip="Knee"/>
              </a:rPr>
              <a:t>knee</a:t>
            </a:r>
            <a:r>
              <a:rPr lang="cs-CZ" dirty="0">
                <a:effectLst/>
              </a:rPr>
              <a:t> </a:t>
            </a:r>
            <a:r>
              <a:rPr lang="cs-CZ" sz="1200" u="none" strike="noStrike" kern="1200" dirty="0" err="1">
                <a:solidFill>
                  <a:schemeClr val="tx1"/>
                </a:solidFill>
                <a:effectLst/>
                <a:latin typeface="+mn-lt"/>
                <a:ea typeface="+mn-ea"/>
                <a:cs typeface="+mn-cs"/>
                <a:hlinkClick r:id="rId27" tooltip="Extension (kinesiology)"/>
              </a:rPr>
              <a:t>extension</a:t>
            </a:r>
            <a:r>
              <a:rPr lang="cs-CZ" dirty="0">
                <a:effectLst/>
              </a:rPr>
              <a:t>; </a:t>
            </a:r>
            <a:r>
              <a:rPr lang="cs-CZ" sz="1200" u="none" strike="noStrike" kern="1200" dirty="0">
                <a:solidFill>
                  <a:schemeClr val="tx1"/>
                </a:solidFill>
                <a:effectLst/>
                <a:latin typeface="+mn-lt"/>
                <a:ea typeface="+mn-ea"/>
                <a:cs typeface="+mn-cs"/>
                <a:hlinkClick r:id="rId16" tooltip="Hip"/>
              </a:rPr>
              <a:t>hip</a:t>
            </a:r>
            <a:r>
              <a:rPr lang="cs-CZ" dirty="0">
                <a:effectLst/>
              </a:rPr>
              <a:t> </a:t>
            </a:r>
            <a:r>
              <a:rPr lang="cs-CZ" sz="1200" u="none" strike="noStrike" kern="1200" dirty="0" err="1">
                <a:solidFill>
                  <a:schemeClr val="tx1"/>
                </a:solidFill>
                <a:effectLst/>
                <a:latin typeface="+mn-lt"/>
                <a:ea typeface="+mn-ea"/>
                <a:cs typeface="+mn-cs"/>
                <a:hlinkClick r:id="rId15" tooltip="Flexion"/>
              </a:rPr>
              <a:t>flexion</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7"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8" tooltip="Hamstring"/>
              </a:rPr>
              <a:t>Hamstring</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rPr>
              <a:t>Tensor</a:t>
            </a:r>
            <a:r>
              <a:rPr lang="cs-CZ" sz="1200" u="none" strike="noStrike" kern="1200" baseline="0" dirty="0">
                <a:solidFill>
                  <a:schemeClr val="tx1"/>
                </a:solidFill>
                <a:effectLst/>
                <a:latin typeface="+mn-lt"/>
                <a:ea typeface="+mn-ea"/>
                <a:cs typeface="+mn-cs"/>
              </a:rPr>
              <a:t> </a:t>
            </a:r>
            <a:r>
              <a:rPr lang="cs-CZ" sz="1200" u="none" strike="noStrike" kern="1200" baseline="0" dirty="0" err="1">
                <a:solidFill>
                  <a:schemeClr val="tx1"/>
                </a:solidFill>
                <a:effectLst/>
                <a:latin typeface="+mn-lt"/>
                <a:ea typeface="+mn-ea"/>
                <a:cs typeface="+mn-cs"/>
              </a:rPr>
              <a:t>fasciae</a:t>
            </a:r>
            <a:r>
              <a:rPr lang="cs-CZ" sz="1200" u="none" strike="noStrike" kern="1200" baseline="0" dirty="0">
                <a:solidFill>
                  <a:schemeClr val="tx1"/>
                </a:solidFill>
                <a:effectLst/>
                <a:latin typeface="+mn-lt"/>
                <a:ea typeface="+mn-ea"/>
                <a:cs typeface="+mn-cs"/>
              </a:rPr>
              <a:t> </a:t>
            </a:r>
            <a:r>
              <a:rPr lang="cs-CZ" sz="1200" u="none" strike="noStrike" kern="1200" baseline="0" dirty="0" err="1">
                <a:solidFill>
                  <a:schemeClr val="tx1"/>
                </a:solidFill>
                <a:effectLst/>
                <a:latin typeface="+mn-lt"/>
                <a:ea typeface="+mn-ea"/>
                <a:cs typeface="+mn-cs"/>
              </a:rPr>
              <a:t>latae</a:t>
            </a:r>
            <a:r>
              <a:rPr lang="cs-CZ" sz="1200" u="none" strike="noStrike" kern="1200" baseline="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9" tooltip="Iliac crest"/>
              </a:rPr>
              <a:t>Iliac</a:t>
            </a:r>
            <a:r>
              <a:rPr lang="cs-CZ" sz="1200" u="none" strike="noStrike" kern="1200" dirty="0">
                <a:solidFill>
                  <a:schemeClr val="tx1"/>
                </a:solidFill>
                <a:effectLst/>
                <a:latin typeface="+mn-lt"/>
                <a:ea typeface="+mn-ea"/>
                <a:cs typeface="+mn-cs"/>
                <a:hlinkClick r:id="rId29" tooltip="Iliac crest"/>
              </a:rPr>
              <a:t> </a:t>
            </a:r>
            <a:r>
              <a:rPr lang="cs-CZ" sz="1200" u="none" strike="noStrike" kern="1200" dirty="0" err="1">
                <a:solidFill>
                  <a:schemeClr val="tx1"/>
                </a:solidFill>
                <a:effectLst/>
                <a:latin typeface="+mn-lt"/>
                <a:ea typeface="+mn-ea"/>
                <a:cs typeface="+mn-cs"/>
                <a:hlinkClick r:id="rId29" tooltip="Iliac crest"/>
              </a:rPr>
              <a:t>crest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30" tooltip="Iliotibial tract"/>
              </a:rPr>
              <a:t>Iliotibial</a:t>
            </a:r>
            <a:r>
              <a:rPr lang="cs-CZ" sz="1200" u="none" strike="noStrike" kern="1200" dirty="0">
                <a:solidFill>
                  <a:schemeClr val="tx1"/>
                </a:solidFill>
                <a:effectLst/>
                <a:latin typeface="+mn-lt"/>
                <a:ea typeface="+mn-ea"/>
                <a:cs typeface="+mn-cs"/>
                <a:hlinkClick r:id="rId30" tooltip="Iliotibial tract"/>
              </a:rPr>
              <a:t> </a:t>
            </a:r>
            <a:r>
              <a:rPr lang="cs-CZ" sz="1200" u="none" strike="noStrike" kern="1200" dirty="0" err="1">
                <a:solidFill>
                  <a:schemeClr val="tx1"/>
                </a:solidFill>
                <a:effectLst/>
                <a:latin typeface="+mn-lt"/>
                <a:ea typeface="+mn-ea"/>
                <a:cs typeface="+mn-cs"/>
                <a:hlinkClick r:id="rId30" tooltip="Iliotibial tract"/>
              </a:rPr>
              <a:t>tract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8" tooltip="Artery"/>
              </a:rPr>
              <a:t>Artery</a:t>
            </a:r>
            <a:r>
              <a:rPr lang="cs-CZ" sz="1200" u="none" strike="noStrike" kern="1200" dirty="0">
                <a:solidFill>
                  <a:schemeClr val="tx1"/>
                </a:solidFill>
                <a:effectLst/>
                <a:latin typeface="+mn-lt"/>
                <a:ea typeface="+mn-ea"/>
                <a:cs typeface="+mn-cs"/>
              </a:rPr>
              <a:t> </a:t>
            </a:r>
            <a:r>
              <a:rPr lang="cs-CZ" dirty="0" err="1">
                <a:effectLst/>
              </a:rPr>
              <a:t>Primarily</a:t>
            </a:r>
            <a:r>
              <a:rPr lang="cs-CZ" dirty="0">
                <a:effectLst/>
              </a:rPr>
              <a:t> </a:t>
            </a:r>
            <a:r>
              <a:rPr lang="cs-CZ" sz="1200" u="none" strike="noStrike" kern="1200" dirty="0" err="1">
                <a:solidFill>
                  <a:schemeClr val="tx1"/>
                </a:solidFill>
                <a:effectLst/>
                <a:latin typeface="+mn-lt"/>
                <a:ea typeface="+mn-ea"/>
                <a:cs typeface="+mn-cs"/>
                <a:hlinkClick r:id="rId24" tooltip="Lateral circumflex femoral artery"/>
              </a:rPr>
              <a:t>lateral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circumflex</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femoral</a:t>
            </a:r>
            <a:r>
              <a:rPr lang="cs-CZ" sz="1200" u="none" strike="noStrike" kern="1200" dirty="0">
                <a:solidFill>
                  <a:schemeClr val="tx1"/>
                </a:solidFill>
                <a:effectLst/>
                <a:latin typeface="+mn-lt"/>
                <a:ea typeface="+mn-ea"/>
                <a:cs typeface="+mn-cs"/>
                <a:hlinkClick r:id="rId24" tooltip="Lateral circumflex femoral artery"/>
              </a:rPr>
              <a:t> </a:t>
            </a:r>
            <a:r>
              <a:rPr lang="cs-CZ" sz="1200" u="none" strike="noStrike" kern="1200" dirty="0" err="1">
                <a:solidFill>
                  <a:schemeClr val="tx1"/>
                </a:solidFill>
                <a:effectLst/>
                <a:latin typeface="+mn-lt"/>
                <a:ea typeface="+mn-ea"/>
                <a:cs typeface="+mn-cs"/>
                <a:hlinkClick r:id="rId24" tooltip="Lateral circumflex femoral artery"/>
              </a:rPr>
              <a:t>artery</a:t>
            </a:r>
            <a:r>
              <a:rPr lang="cs-CZ" dirty="0">
                <a:effectLst/>
              </a:rPr>
              <a:t>, </a:t>
            </a:r>
            <a:r>
              <a:rPr lang="cs-CZ" sz="1200" u="none" strike="noStrike" kern="1200" dirty="0">
                <a:solidFill>
                  <a:schemeClr val="tx1"/>
                </a:solidFill>
                <a:effectLst/>
                <a:latin typeface="+mn-lt"/>
                <a:ea typeface="+mn-ea"/>
                <a:cs typeface="+mn-cs"/>
                <a:hlinkClick r:id="rId31" tooltip="Superior gluteal artery"/>
              </a:rPr>
              <a:t>superior </a:t>
            </a:r>
            <a:r>
              <a:rPr lang="cs-CZ" sz="1200" u="none" strike="noStrike" kern="1200" dirty="0" err="1">
                <a:solidFill>
                  <a:schemeClr val="tx1"/>
                </a:solidFill>
                <a:effectLst/>
                <a:latin typeface="+mn-lt"/>
                <a:ea typeface="+mn-ea"/>
                <a:cs typeface="+mn-cs"/>
                <a:hlinkClick r:id="rId31" tooltip="Superior gluteal artery"/>
              </a:rPr>
              <a:t>gluteal</a:t>
            </a:r>
            <a:r>
              <a:rPr lang="cs-CZ" sz="1200" u="none" strike="noStrike" kern="1200" dirty="0">
                <a:solidFill>
                  <a:schemeClr val="tx1"/>
                </a:solidFill>
                <a:effectLst/>
                <a:latin typeface="+mn-lt"/>
                <a:ea typeface="+mn-ea"/>
                <a:cs typeface="+mn-cs"/>
                <a:hlinkClick r:id="rId31" tooltip="Superior gluteal artery"/>
              </a:rPr>
              <a:t> </a:t>
            </a:r>
            <a:r>
              <a:rPr lang="cs-CZ" sz="1200" u="none" strike="noStrike" kern="1200" dirty="0" err="1">
                <a:solidFill>
                  <a:schemeClr val="tx1"/>
                </a:solidFill>
                <a:effectLst/>
                <a:latin typeface="+mn-lt"/>
                <a:ea typeface="+mn-ea"/>
                <a:cs typeface="+mn-cs"/>
                <a:hlinkClick r:id="rId31" tooltip="Superior gluteal artery"/>
              </a:rPr>
              <a:t>artery</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1" tooltip="Nerve"/>
              </a:rPr>
              <a:t>Nerve</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32" tooltip="Superior gluteal nerve"/>
              </a:rPr>
              <a:t>Superior </a:t>
            </a:r>
            <a:r>
              <a:rPr lang="cs-CZ" sz="1200" u="none" strike="noStrike" kern="1200" dirty="0" err="1">
                <a:solidFill>
                  <a:schemeClr val="tx1"/>
                </a:solidFill>
                <a:effectLst/>
                <a:latin typeface="+mn-lt"/>
                <a:ea typeface="+mn-ea"/>
                <a:cs typeface="+mn-cs"/>
                <a:hlinkClick r:id="rId32" tooltip="Superior gluteal nerve"/>
              </a:rPr>
              <a:t>gluteal</a:t>
            </a:r>
            <a:r>
              <a:rPr lang="cs-CZ" sz="1200" u="none" strike="noStrike" kern="1200" dirty="0">
                <a:solidFill>
                  <a:schemeClr val="tx1"/>
                </a:solidFill>
                <a:effectLst/>
                <a:latin typeface="+mn-lt"/>
                <a:ea typeface="+mn-ea"/>
                <a:cs typeface="+mn-cs"/>
                <a:hlinkClick r:id="rId32" tooltip="Superior gluteal nerve"/>
              </a:rPr>
              <a:t> nerve</a:t>
            </a:r>
            <a:r>
              <a:rPr lang="cs-CZ" dirty="0">
                <a:effectLst/>
              </a:rPr>
              <a:t> (L4, L5, S1)</a:t>
            </a:r>
          </a:p>
          <a:p>
            <a:r>
              <a:rPr lang="cs-CZ" sz="1200" u="none" strike="noStrike" kern="1200" dirty="0" err="1">
                <a:solidFill>
                  <a:schemeClr val="tx1"/>
                </a:solidFill>
                <a:effectLst/>
                <a:latin typeface="+mn-lt"/>
                <a:ea typeface="+mn-ea"/>
                <a:cs typeface="+mn-cs"/>
                <a:hlinkClick r:id="rId14"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16" tooltip="Hip"/>
              </a:rPr>
              <a:t>Hip</a:t>
            </a:r>
            <a:r>
              <a:rPr lang="cs-CZ" dirty="0">
                <a:effectLst/>
              </a:rPr>
              <a:t> - </a:t>
            </a:r>
            <a:r>
              <a:rPr lang="cs-CZ" sz="1200" u="none" strike="noStrike" kern="1200" dirty="0" err="1">
                <a:solidFill>
                  <a:schemeClr val="tx1"/>
                </a:solidFill>
                <a:effectLst/>
                <a:latin typeface="+mn-lt"/>
                <a:ea typeface="+mn-ea"/>
                <a:cs typeface="+mn-cs"/>
                <a:hlinkClick r:id="rId15" tooltip="Flexion"/>
              </a:rPr>
              <a:t>flexion</a:t>
            </a:r>
            <a:r>
              <a:rPr lang="cs-CZ" dirty="0">
                <a:effectLst/>
              </a:rPr>
              <a:t>, </a:t>
            </a:r>
            <a:r>
              <a:rPr lang="cs-CZ" sz="1200" u="none" strike="noStrike" kern="1200" dirty="0" err="1">
                <a:solidFill>
                  <a:schemeClr val="tx1"/>
                </a:solidFill>
                <a:effectLst/>
                <a:latin typeface="+mn-lt"/>
                <a:ea typeface="+mn-ea"/>
                <a:cs typeface="+mn-cs"/>
                <a:hlinkClick r:id="rId33" tooltip="Medial rotation"/>
              </a:rPr>
              <a:t>medial</a:t>
            </a:r>
            <a:r>
              <a:rPr lang="cs-CZ" sz="1200" u="none" strike="noStrike" kern="1200" dirty="0">
                <a:solidFill>
                  <a:schemeClr val="tx1"/>
                </a:solidFill>
                <a:effectLst/>
                <a:latin typeface="+mn-lt"/>
                <a:ea typeface="+mn-ea"/>
                <a:cs typeface="+mn-cs"/>
                <a:hlinkClick r:id="rId33" tooltip="Medial rotation"/>
              </a:rPr>
              <a:t> </a:t>
            </a:r>
            <a:r>
              <a:rPr lang="cs-CZ" sz="1200" u="none" strike="noStrike" kern="1200" dirty="0" err="1">
                <a:solidFill>
                  <a:schemeClr val="tx1"/>
                </a:solidFill>
                <a:effectLst/>
                <a:latin typeface="+mn-lt"/>
                <a:ea typeface="+mn-ea"/>
                <a:cs typeface="+mn-cs"/>
                <a:hlinkClick r:id="rId33" tooltip="Medial rotation"/>
              </a:rPr>
              <a:t>rotation</a:t>
            </a:r>
            <a:r>
              <a:rPr lang="cs-CZ" dirty="0">
                <a:effectLst/>
              </a:rPr>
              <a:t>, </a:t>
            </a:r>
            <a:r>
              <a:rPr lang="cs-CZ" sz="1200" u="none" strike="noStrike" kern="1200" dirty="0" err="1">
                <a:solidFill>
                  <a:schemeClr val="tx1"/>
                </a:solidFill>
                <a:effectLst/>
                <a:latin typeface="+mn-lt"/>
                <a:ea typeface="+mn-ea"/>
                <a:cs typeface="+mn-cs"/>
                <a:hlinkClick r:id="rId34" tooltip="Abduction (kinesiology)"/>
              </a:rPr>
              <a:t>abduction</a:t>
            </a:r>
            <a:r>
              <a:rPr lang="cs-CZ" dirty="0">
                <a:effectLst/>
              </a:rPr>
              <a:t> , </a:t>
            </a:r>
            <a:r>
              <a:rPr lang="cs-CZ" sz="1200" u="none" strike="noStrike" kern="1200" dirty="0" err="1">
                <a:solidFill>
                  <a:schemeClr val="tx1"/>
                </a:solidFill>
                <a:effectLst/>
                <a:latin typeface="+mn-lt"/>
                <a:ea typeface="+mn-ea"/>
                <a:cs typeface="+mn-cs"/>
                <a:hlinkClick r:id="rId26" tooltip="Knee"/>
              </a:rPr>
              <a:t>knee</a:t>
            </a:r>
            <a:r>
              <a:rPr lang="cs-CZ" dirty="0">
                <a:effectLst/>
              </a:rPr>
              <a:t> - </a:t>
            </a:r>
            <a:r>
              <a:rPr lang="cs-CZ" sz="1200" u="none" strike="noStrike" kern="1200" dirty="0" err="1">
                <a:solidFill>
                  <a:schemeClr val="tx1"/>
                </a:solidFill>
                <a:effectLst/>
                <a:latin typeface="+mn-lt"/>
                <a:ea typeface="+mn-ea"/>
                <a:cs typeface="+mn-cs"/>
                <a:hlinkClick r:id="rId35" tooltip="Lateral rotation"/>
              </a:rPr>
              <a:t>lateral</a:t>
            </a:r>
            <a:r>
              <a:rPr lang="cs-CZ" sz="1200" u="none" strike="noStrike" kern="1200" dirty="0">
                <a:solidFill>
                  <a:schemeClr val="tx1"/>
                </a:solidFill>
                <a:effectLst/>
                <a:latin typeface="+mn-lt"/>
                <a:ea typeface="+mn-ea"/>
                <a:cs typeface="+mn-cs"/>
                <a:hlinkClick r:id="rId35" tooltip="Lateral rotation"/>
              </a:rPr>
              <a:t> </a:t>
            </a:r>
            <a:r>
              <a:rPr lang="cs-CZ" sz="1200" u="none" strike="noStrike" kern="1200" dirty="0" err="1">
                <a:solidFill>
                  <a:schemeClr val="tx1"/>
                </a:solidFill>
                <a:effectLst/>
                <a:latin typeface="+mn-lt"/>
                <a:ea typeface="+mn-ea"/>
                <a:cs typeface="+mn-cs"/>
                <a:hlinkClick r:id="rId35" tooltip="Lateral rotation"/>
              </a:rPr>
              <a:t>rotation</a:t>
            </a:r>
            <a:r>
              <a:rPr lang="cs-CZ" dirty="0">
                <a:effectLst/>
              </a:rPr>
              <a:t>, </a:t>
            </a:r>
            <a:r>
              <a:rPr lang="cs-CZ" sz="1200" u="none" strike="noStrike" kern="1200" dirty="0">
                <a:solidFill>
                  <a:schemeClr val="tx1"/>
                </a:solidFill>
                <a:effectLst/>
                <a:latin typeface="+mn-lt"/>
                <a:ea typeface="+mn-ea"/>
                <a:cs typeface="+mn-cs"/>
                <a:hlinkClick r:id="rId36" tooltip="Torso"/>
              </a:rPr>
              <a:t>Torso</a:t>
            </a:r>
            <a:r>
              <a:rPr lang="cs-CZ" dirty="0">
                <a:effectLst/>
              </a:rPr>
              <a:t> - </a:t>
            </a:r>
            <a:r>
              <a:rPr lang="cs-CZ" dirty="0" err="1">
                <a:effectLst/>
              </a:rPr>
              <a:t>stabilization</a:t>
            </a:r>
            <a:endParaRPr lang="cs-CZ" dirty="0">
              <a:effectLst/>
            </a:endParaRPr>
          </a:p>
          <a:p>
            <a:endParaRPr lang="cs-CZ" dirty="0">
              <a:effectLst/>
            </a:endParaRPr>
          </a:p>
          <a:p>
            <a:r>
              <a:rPr lang="cs-CZ" dirty="0" err="1">
                <a:effectLst/>
              </a:rPr>
              <a:t>Short</a:t>
            </a:r>
            <a:r>
              <a:rPr lang="cs-CZ" dirty="0">
                <a:effectLst/>
              </a:rPr>
              <a:t> </a:t>
            </a:r>
            <a:r>
              <a:rPr lang="cs-CZ" dirty="0" err="1">
                <a:effectLst/>
              </a:rPr>
              <a:t>Adductors</a:t>
            </a:r>
            <a:endParaRPr lang="cs-CZ" dirty="0">
              <a:effectLst/>
            </a:endParaRPr>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23</a:t>
            </a:fld>
            <a:endParaRPr lang="cs-CZ" dirty="0"/>
          </a:p>
        </p:txBody>
      </p:sp>
    </p:spTree>
    <p:extLst>
      <p:ext uri="{BB962C8B-B14F-4D97-AF65-F5344CB8AC3E}">
        <p14:creationId xmlns:p14="http://schemas.microsoft.com/office/powerpoint/2010/main" xmlns="" val="386948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Biceps</a:t>
            </a:r>
            <a:r>
              <a:rPr lang="cs-CZ" baseline="0" dirty="0"/>
              <a:t> </a:t>
            </a:r>
            <a:r>
              <a:rPr lang="cs-CZ" baseline="0" dirty="0" err="1"/>
              <a:t>femoris</a:t>
            </a:r>
            <a:r>
              <a:rPr lang="cs-CZ" baseline="0" dirty="0"/>
              <a:t>:</a:t>
            </a:r>
          </a:p>
          <a:p>
            <a:r>
              <a:rPr lang="en-US" sz="1200" u="none" strike="noStrike" kern="1200" dirty="0">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4" tooltip="Tuberosity of the ischium"/>
              </a:rPr>
              <a:t>tuberosity of the ischium</a:t>
            </a:r>
            <a:r>
              <a:rPr lang="en-US" dirty="0">
                <a:effectLst/>
              </a:rPr>
              <a:t>, </a:t>
            </a:r>
            <a:r>
              <a:rPr lang="en-US" sz="1200" u="none" strike="noStrike" kern="1200" dirty="0" err="1">
                <a:solidFill>
                  <a:schemeClr val="tx1"/>
                </a:solidFill>
                <a:effectLst/>
                <a:latin typeface="+mn-lt"/>
                <a:ea typeface="+mn-ea"/>
                <a:cs typeface="+mn-cs"/>
                <a:hlinkClick r:id="rId5" tooltip="Linea aspera"/>
              </a:rPr>
              <a:t>linea</a:t>
            </a:r>
            <a:r>
              <a:rPr lang="en-US" sz="1200" u="none" strike="noStrike" kern="1200" dirty="0">
                <a:solidFill>
                  <a:schemeClr val="tx1"/>
                </a:solidFill>
                <a:effectLst/>
                <a:latin typeface="+mn-lt"/>
                <a:ea typeface="+mn-ea"/>
                <a:cs typeface="+mn-cs"/>
                <a:hlinkClick r:id="rId5" tooltip="Linea aspera"/>
              </a:rPr>
              <a:t> </a:t>
            </a:r>
            <a:r>
              <a:rPr lang="en-US" sz="1200" u="none" strike="noStrike" kern="1200" dirty="0" err="1">
                <a:solidFill>
                  <a:schemeClr val="tx1"/>
                </a:solidFill>
                <a:effectLst/>
                <a:latin typeface="+mn-lt"/>
                <a:ea typeface="+mn-ea"/>
                <a:cs typeface="+mn-cs"/>
                <a:hlinkClick r:id="rId5" tooltip="Linea aspera"/>
              </a:rPr>
              <a:t>aspera</a:t>
            </a:r>
            <a:r>
              <a:rPr lang="en-US" dirty="0">
                <a:effectLst/>
              </a:rPr>
              <a:t>, </a:t>
            </a:r>
            <a:r>
              <a:rPr lang="en-US" sz="1200" u="none" strike="noStrike" kern="1200" dirty="0">
                <a:solidFill>
                  <a:schemeClr val="tx1"/>
                </a:solidFill>
                <a:effectLst/>
                <a:latin typeface="+mn-lt"/>
                <a:ea typeface="+mn-ea"/>
                <a:cs typeface="+mn-cs"/>
                <a:hlinkClick r:id="rId6" tooltip="Femur"/>
              </a:rPr>
              <a:t>femur</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en-US" dirty="0">
                <a:effectLst/>
              </a:rPr>
              <a:t>the </a:t>
            </a:r>
            <a:r>
              <a:rPr lang="en-US" sz="1200" u="none" strike="noStrike" kern="1200" dirty="0">
                <a:solidFill>
                  <a:schemeClr val="tx1"/>
                </a:solidFill>
                <a:effectLst/>
                <a:latin typeface="+mn-lt"/>
                <a:ea typeface="+mn-ea"/>
                <a:cs typeface="+mn-cs"/>
                <a:hlinkClick r:id="rId7" tooltip="Head of fibula"/>
              </a:rPr>
              <a:t>head of the fibula</a:t>
            </a:r>
            <a:r>
              <a:rPr lang="en-US" dirty="0">
                <a:effectLst/>
              </a:rPr>
              <a:t> which articulates with the back of the </a:t>
            </a:r>
            <a:r>
              <a:rPr lang="en-US" sz="1200" u="none" strike="noStrike" kern="1200" dirty="0">
                <a:solidFill>
                  <a:schemeClr val="tx1"/>
                </a:solidFill>
                <a:effectLst/>
                <a:latin typeface="+mn-lt"/>
                <a:ea typeface="+mn-ea"/>
                <a:cs typeface="+mn-cs"/>
                <a:hlinkClick r:id="rId8" tooltip="Lateral condyle of tibia"/>
              </a:rPr>
              <a:t>lateral </a:t>
            </a:r>
            <a:r>
              <a:rPr lang="en-US" sz="1200" u="none" strike="noStrike" kern="1200" dirty="0" err="1">
                <a:solidFill>
                  <a:schemeClr val="tx1"/>
                </a:solidFill>
                <a:effectLst/>
                <a:latin typeface="+mn-lt"/>
                <a:ea typeface="+mn-ea"/>
                <a:cs typeface="+mn-cs"/>
                <a:hlinkClick r:id="rId8" tooltip="Lateral condyle of tibia"/>
              </a:rPr>
              <a:t>tibial</a:t>
            </a:r>
            <a:r>
              <a:rPr lang="en-US" sz="1200" u="none" strike="noStrike" kern="1200" dirty="0">
                <a:solidFill>
                  <a:schemeClr val="tx1"/>
                </a:solidFill>
                <a:effectLst/>
                <a:latin typeface="+mn-lt"/>
                <a:ea typeface="+mn-ea"/>
                <a:cs typeface="+mn-cs"/>
                <a:hlinkClick r:id="rId8" tooltip="Lateral condyle of tibia"/>
              </a:rPr>
              <a:t> condyle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0" tooltip="Deep femoral artery"/>
              </a:rPr>
              <a:t>deep femoral artery</a:t>
            </a:r>
            <a:r>
              <a:rPr lang="en-US" dirty="0">
                <a:effectLst/>
              </a:rPr>
              <a:t>, </a:t>
            </a:r>
            <a:r>
              <a:rPr lang="en-US" sz="1200" u="none" strike="noStrike" kern="1200" dirty="0">
                <a:solidFill>
                  <a:schemeClr val="tx1"/>
                </a:solidFill>
                <a:effectLst/>
                <a:latin typeface="+mn-lt"/>
                <a:ea typeface="+mn-ea"/>
                <a:cs typeface="+mn-cs"/>
                <a:hlinkClick r:id="rId11" tooltip="Perforating arteries"/>
              </a:rPr>
              <a:t>perforating arteries</a:t>
            </a:r>
            <a:r>
              <a:rPr lang="en-US" dirty="0">
                <a:effectLst/>
              </a:rPr>
              <a:t>; long head of biceps </a:t>
            </a:r>
            <a:r>
              <a:rPr lang="en-US" dirty="0" err="1">
                <a:effectLst/>
              </a:rPr>
              <a:t>femoris</a:t>
            </a:r>
            <a:r>
              <a:rPr lang="en-US" dirty="0">
                <a:effectLst/>
              </a:rPr>
              <a:t>: perforating branches from </a:t>
            </a:r>
            <a:r>
              <a:rPr lang="en-US" dirty="0" err="1">
                <a:effectLst/>
              </a:rPr>
              <a:t>profunda</a:t>
            </a:r>
            <a:r>
              <a:rPr lang="en-US" dirty="0">
                <a:effectLst/>
              </a:rPr>
              <a:t> </a:t>
            </a:r>
            <a:r>
              <a:rPr lang="en-US" dirty="0" err="1">
                <a:effectLst/>
              </a:rPr>
              <a:t>femoris</a:t>
            </a:r>
            <a:r>
              <a:rPr lang="en-US" dirty="0">
                <a:effectLst/>
              </a:rPr>
              <a:t> artery</a:t>
            </a:r>
            <a:endParaRPr lang="cs-CZ" dirty="0">
              <a:effectLst/>
            </a:endParaRPr>
          </a:p>
          <a:p>
            <a:r>
              <a:rPr lang="en-US"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en-US" dirty="0">
                <a:effectLst/>
              </a:rPr>
              <a:t>long head: </a:t>
            </a:r>
            <a:r>
              <a:rPr lang="en-US" sz="1200" u="none" strike="noStrike" kern="1200" dirty="0" err="1">
                <a:solidFill>
                  <a:schemeClr val="tx1"/>
                </a:solidFill>
                <a:effectLst/>
                <a:latin typeface="+mn-lt"/>
                <a:ea typeface="+mn-ea"/>
                <a:cs typeface="+mn-cs"/>
                <a:hlinkClick r:id="rId13" tooltip="Tibial nerve"/>
              </a:rPr>
              <a:t>tibial</a:t>
            </a:r>
            <a:r>
              <a:rPr lang="en-US" sz="1200" u="none" strike="noStrike" kern="1200" dirty="0">
                <a:solidFill>
                  <a:schemeClr val="tx1"/>
                </a:solidFill>
                <a:effectLst/>
                <a:latin typeface="+mn-lt"/>
                <a:ea typeface="+mn-ea"/>
                <a:cs typeface="+mn-cs"/>
                <a:hlinkClick r:id="rId13" tooltip="Tibial nerve"/>
              </a:rPr>
              <a:t> nerve</a:t>
            </a:r>
            <a:r>
              <a:rPr lang="cs-CZ" sz="1200" u="none" strike="noStrike" kern="1200" dirty="0">
                <a:solidFill>
                  <a:schemeClr val="tx1"/>
                </a:solidFill>
                <a:effectLst/>
                <a:latin typeface="+mn-lt"/>
                <a:ea typeface="+mn-ea"/>
                <a:cs typeface="+mn-cs"/>
              </a:rPr>
              <a:t>,</a:t>
            </a:r>
            <a:r>
              <a:rPr lang="cs-CZ" sz="1200" u="none" strike="noStrike" kern="1200" baseline="0" dirty="0">
                <a:solidFill>
                  <a:schemeClr val="tx1"/>
                </a:solidFill>
                <a:effectLst/>
                <a:latin typeface="+mn-lt"/>
                <a:ea typeface="+mn-ea"/>
                <a:cs typeface="+mn-cs"/>
              </a:rPr>
              <a:t> </a:t>
            </a:r>
            <a:r>
              <a:rPr lang="en-US" dirty="0">
                <a:effectLst/>
              </a:rPr>
              <a:t>short head: </a:t>
            </a:r>
            <a:r>
              <a:rPr lang="en-US" sz="1200" u="none" strike="noStrike" kern="1200" dirty="0">
                <a:solidFill>
                  <a:schemeClr val="tx1"/>
                </a:solidFill>
                <a:effectLst/>
                <a:latin typeface="+mn-lt"/>
                <a:ea typeface="+mn-ea"/>
                <a:cs typeface="+mn-cs"/>
                <a:hlinkClick r:id="rId14" tooltip="Common fibular nerve"/>
              </a:rPr>
              <a:t>common fibular nerve</a:t>
            </a:r>
            <a:endParaRPr lang="cs-CZ"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6" tooltip="Flexion"/>
              </a:rPr>
              <a:t>flexes</a:t>
            </a:r>
            <a:r>
              <a:rPr lang="en-US" dirty="0">
                <a:effectLst/>
              </a:rPr>
              <a:t> </a:t>
            </a:r>
            <a:r>
              <a:rPr lang="en-US" sz="1200" u="none" strike="noStrike" kern="1200" dirty="0">
                <a:solidFill>
                  <a:schemeClr val="tx1"/>
                </a:solidFill>
                <a:effectLst/>
                <a:latin typeface="+mn-lt"/>
                <a:ea typeface="+mn-ea"/>
                <a:cs typeface="+mn-cs"/>
                <a:hlinkClick r:id="rId17" tooltip="Knee"/>
              </a:rPr>
              <a:t>knee joint</a:t>
            </a:r>
            <a:r>
              <a:rPr lang="en-US" dirty="0">
                <a:effectLst/>
              </a:rPr>
              <a:t>, </a:t>
            </a:r>
            <a:r>
              <a:rPr lang="en-US" sz="1200" u="none" strike="noStrike" kern="1200" dirty="0">
                <a:solidFill>
                  <a:schemeClr val="tx1"/>
                </a:solidFill>
                <a:effectLst/>
                <a:latin typeface="+mn-lt"/>
                <a:ea typeface="+mn-ea"/>
                <a:cs typeface="+mn-cs"/>
                <a:hlinkClick r:id="rId18" tooltip="External rotation"/>
              </a:rPr>
              <a:t>laterally rotates</a:t>
            </a:r>
            <a:r>
              <a:rPr lang="cs-CZ" sz="1200" u="none" strike="noStrike" kern="1200" dirty="0">
                <a:solidFill>
                  <a:schemeClr val="tx1"/>
                </a:solidFill>
                <a:effectLst/>
                <a:latin typeface="+mn-lt"/>
                <a:ea typeface="+mn-ea"/>
                <a:cs typeface="+mn-cs"/>
              </a:rPr>
              <a:t> </a:t>
            </a:r>
            <a:r>
              <a:rPr lang="en-US" dirty="0">
                <a:effectLst/>
              </a:rPr>
              <a:t>knee joint (when knee is flexed), </a:t>
            </a:r>
            <a:r>
              <a:rPr lang="en-US" sz="1200" u="none" strike="noStrike" kern="1200" dirty="0">
                <a:solidFill>
                  <a:schemeClr val="tx1"/>
                </a:solidFill>
                <a:effectLst/>
                <a:latin typeface="+mn-lt"/>
                <a:ea typeface="+mn-ea"/>
                <a:cs typeface="+mn-cs"/>
                <a:hlinkClick r:id="rId19" tooltip="Extension (kinesiology)"/>
              </a:rPr>
              <a:t>extends</a:t>
            </a:r>
            <a:r>
              <a:rPr lang="en-US" dirty="0">
                <a:effectLst/>
              </a:rPr>
              <a:t> </a:t>
            </a:r>
            <a:r>
              <a:rPr lang="en-US" sz="1200" u="none" strike="noStrike" kern="1200" dirty="0">
                <a:solidFill>
                  <a:schemeClr val="tx1"/>
                </a:solidFill>
                <a:effectLst/>
                <a:latin typeface="+mn-lt"/>
                <a:ea typeface="+mn-ea"/>
                <a:cs typeface="+mn-cs"/>
                <a:hlinkClick r:id="rId20" tooltip="Hip"/>
              </a:rPr>
              <a:t>hip joint</a:t>
            </a:r>
            <a:r>
              <a:rPr lang="en-US" dirty="0">
                <a:effectLst/>
              </a:rPr>
              <a:t> (long head only)</a:t>
            </a:r>
            <a:endParaRPr lang="cs-CZ" dirty="0">
              <a:effectLst/>
            </a:endParaRPr>
          </a:p>
          <a:p>
            <a:r>
              <a:rPr lang="en-US" sz="1200" u="none" strike="noStrike" kern="1200" dirty="0">
                <a:solidFill>
                  <a:schemeClr val="tx1"/>
                </a:solidFill>
                <a:effectLst/>
                <a:latin typeface="+mn-lt"/>
                <a:ea typeface="+mn-ea"/>
                <a:cs typeface="+mn-cs"/>
                <a:hlinkClick r:id="rId21" tooltip="Antagonist (muscle)"/>
              </a:rPr>
              <a:t>Antagonist</a:t>
            </a:r>
            <a:r>
              <a:rPr lang="cs-CZ"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22" tooltip="Quadriceps femoris muscle"/>
              </a:rPr>
              <a:t>Quadriceps muscle</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Semitendinosus</a:t>
            </a:r>
            <a:r>
              <a:rPr lang="cs-CZ" sz="1200" u="none" strike="noStrike" kern="1200" dirty="0">
                <a:solidFill>
                  <a:schemeClr val="tx1"/>
                </a:solidFill>
                <a:effectLst/>
                <a:latin typeface="+mn-lt"/>
                <a:ea typeface="+mn-ea"/>
                <a:cs typeface="+mn-cs"/>
              </a:rPr>
              <a:t>:</a:t>
            </a: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Tuberosity of the ischium"/>
              </a:rPr>
              <a:t>Tuberosity</a:t>
            </a:r>
            <a:r>
              <a:rPr lang="cs-CZ" sz="1200" u="none" strike="noStrike" kern="1200" dirty="0">
                <a:solidFill>
                  <a:schemeClr val="tx1"/>
                </a:solidFill>
                <a:effectLst/>
                <a:latin typeface="+mn-lt"/>
                <a:ea typeface="+mn-ea"/>
                <a:cs typeface="+mn-cs"/>
                <a:hlinkClick r:id="rId4" tooltip="Tuberosity of the ischium"/>
              </a:rPr>
              <a:t> </a:t>
            </a:r>
            <a:r>
              <a:rPr lang="cs-CZ" sz="1200" u="none" strike="noStrike" kern="1200" dirty="0" err="1">
                <a:solidFill>
                  <a:schemeClr val="tx1"/>
                </a:solidFill>
                <a:effectLst/>
                <a:latin typeface="+mn-lt"/>
                <a:ea typeface="+mn-ea"/>
                <a:cs typeface="+mn-cs"/>
                <a:hlinkClick r:id="rId4" tooltip="Tuberosity of the ischium"/>
              </a:rPr>
              <a:t>of</a:t>
            </a:r>
            <a:r>
              <a:rPr lang="cs-CZ" sz="1200" u="none" strike="noStrike" kern="1200" dirty="0">
                <a:solidFill>
                  <a:schemeClr val="tx1"/>
                </a:solidFill>
                <a:effectLst/>
                <a:latin typeface="+mn-lt"/>
                <a:ea typeface="+mn-ea"/>
                <a:cs typeface="+mn-cs"/>
                <a:hlinkClick r:id="rId4" tooltip="Tuberosity of the ischium"/>
              </a:rPr>
              <a:t> </a:t>
            </a:r>
            <a:r>
              <a:rPr lang="cs-CZ" sz="1200" u="none" strike="noStrike" kern="1200" dirty="0" err="1">
                <a:solidFill>
                  <a:schemeClr val="tx1"/>
                </a:solidFill>
                <a:effectLst/>
                <a:latin typeface="+mn-lt"/>
                <a:ea typeface="+mn-ea"/>
                <a:cs typeface="+mn-cs"/>
                <a:hlinkClick r:id="rId4" tooltip="Tuberosity of the ischium"/>
              </a:rPr>
              <a:t>the</a:t>
            </a:r>
            <a:r>
              <a:rPr lang="cs-CZ" dirty="0">
                <a:effectLst/>
              </a:rPr>
              <a:t> </a:t>
            </a:r>
            <a:r>
              <a:rPr lang="cs-CZ" sz="1200" u="none" strike="noStrike" kern="1200" dirty="0" err="1">
                <a:solidFill>
                  <a:schemeClr val="tx1"/>
                </a:solidFill>
                <a:effectLst/>
                <a:latin typeface="+mn-lt"/>
                <a:ea typeface="+mn-ea"/>
                <a:cs typeface="+mn-cs"/>
                <a:hlinkClick r:id="rId23" tooltip="Ischium"/>
              </a:rPr>
              <a:t>ischium</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a:solidFill>
                  <a:schemeClr val="tx1"/>
                </a:solidFill>
                <a:effectLst/>
                <a:latin typeface="+mn-lt"/>
                <a:ea typeface="+mn-ea"/>
                <a:cs typeface="+mn-cs"/>
                <a:hlinkClick r:id="rId24" tooltip="Pes anserinus (leg)"/>
              </a:rPr>
              <a:t>Pes </a:t>
            </a:r>
            <a:r>
              <a:rPr lang="cs-CZ" sz="1200" u="none" strike="noStrike" kern="1200" dirty="0" err="1">
                <a:solidFill>
                  <a:schemeClr val="tx1"/>
                </a:solidFill>
                <a:effectLst/>
                <a:latin typeface="+mn-lt"/>
                <a:ea typeface="+mn-ea"/>
                <a:cs typeface="+mn-cs"/>
                <a:hlinkClick r:id="rId24" tooltip="Pes anserinus (leg)"/>
              </a:rPr>
              <a:t>anserinus</a:t>
            </a:r>
            <a:r>
              <a:rPr lang="cs-CZ" dirty="0">
                <a:effectLst/>
              </a:rPr>
              <a:t> (</a:t>
            </a:r>
            <a:r>
              <a:rPr lang="cs-CZ" sz="1200" u="none" strike="noStrike" kern="1200" dirty="0" err="1">
                <a:solidFill>
                  <a:schemeClr val="tx1"/>
                </a:solidFill>
                <a:effectLst/>
                <a:latin typeface="+mn-lt"/>
                <a:ea typeface="+mn-ea"/>
                <a:cs typeface="+mn-cs"/>
                <a:hlinkClick r:id="rId25" tooltip="Tibia"/>
              </a:rPr>
              <a:t>tibia</a:t>
            </a:r>
            <a:r>
              <a:rPr lang="cs-CZ" dirty="0">
                <a:effectLst/>
              </a:rPr>
              <a:t>)</a:t>
            </a:r>
          </a:p>
          <a:p>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6" tooltip="Inferior gluteal artery"/>
              </a:rPr>
              <a:t>Inferior</a:t>
            </a:r>
            <a:r>
              <a:rPr lang="cs-CZ" sz="1200" u="none" strike="noStrike" kern="1200" dirty="0">
                <a:solidFill>
                  <a:schemeClr val="tx1"/>
                </a:solidFill>
                <a:effectLst/>
                <a:latin typeface="+mn-lt"/>
                <a:ea typeface="+mn-ea"/>
                <a:cs typeface="+mn-cs"/>
                <a:hlinkClick r:id="rId26" tooltip="Inferior gluteal artery"/>
              </a:rPr>
              <a:t> </a:t>
            </a:r>
            <a:r>
              <a:rPr lang="cs-CZ" sz="1200" u="none" strike="noStrike" kern="1200" dirty="0" err="1">
                <a:solidFill>
                  <a:schemeClr val="tx1"/>
                </a:solidFill>
                <a:effectLst/>
                <a:latin typeface="+mn-lt"/>
                <a:ea typeface="+mn-ea"/>
                <a:cs typeface="+mn-cs"/>
                <a:hlinkClick r:id="rId26" tooltip="Inferior gluteal artery"/>
              </a:rPr>
              <a:t>gluteal</a:t>
            </a:r>
            <a:r>
              <a:rPr lang="cs-CZ" sz="1200" u="none" strike="noStrike" kern="1200" dirty="0">
                <a:solidFill>
                  <a:schemeClr val="tx1"/>
                </a:solidFill>
                <a:effectLst/>
                <a:latin typeface="+mn-lt"/>
                <a:ea typeface="+mn-ea"/>
                <a:cs typeface="+mn-cs"/>
                <a:hlinkClick r:id="rId26" tooltip="Inferior gluteal artery"/>
              </a:rPr>
              <a:t> </a:t>
            </a:r>
            <a:r>
              <a:rPr lang="cs-CZ" sz="1200" u="none" strike="noStrike" kern="1200" dirty="0" err="1">
                <a:solidFill>
                  <a:schemeClr val="tx1"/>
                </a:solidFill>
                <a:effectLst/>
                <a:latin typeface="+mn-lt"/>
                <a:ea typeface="+mn-ea"/>
                <a:cs typeface="+mn-cs"/>
                <a:hlinkClick r:id="rId26" tooltip="Inferior gluteal artery"/>
              </a:rPr>
              <a:t>artery</a:t>
            </a:r>
            <a:r>
              <a:rPr lang="cs-CZ" dirty="0">
                <a:effectLst/>
              </a:rPr>
              <a:t>, </a:t>
            </a:r>
            <a:r>
              <a:rPr lang="cs-CZ" sz="1200" u="none" strike="noStrike" kern="1200" dirty="0" err="1">
                <a:solidFill>
                  <a:schemeClr val="tx1"/>
                </a:solidFill>
                <a:effectLst/>
                <a:latin typeface="+mn-lt"/>
                <a:ea typeface="+mn-ea"/>
                <a:cs typeface="+mn-cs"/>
                <a:hlinkClick r:id="rId11" tooltip="Perforating arteries"/>
              </a:rPr>
              <a:t>perforating</a:t>
            </a:r>
            <a:r>
              <a:rPr lang="cs-CZ" sz="1200" u="none" strike="noStrike" kern="1200" dirty="0">
                <a:solidFill>
                  <a:schemeClr val="tx1"/>
                </a:solidFill>
                <a:effectLst/>
                <a:latin typeface="+mn-lt"/>
                <a:ea typeface="+mn-ea"/>
                <a:cs typeface="+mn-cs"/>
                <a:hlinkClick r:id="rId11" tooltip="Perforating arteries"/>
              </a:rPr>
              <a:t> </a:t>
            </a:r>
            <a:r>
              <a:rPr lang="cs-CZ" sz="1200" u="none" strike="noStrike" kern="1200" dirty="0" err="1">
                <a:solidFill>
                  <a:schemeClr val="tx1"/>
                </a:solidFill>
                <a:effectLst/>
                <a:latin typeface="+mn-lt"/>
                <a:ea typeface="+mn-ea"/>
                <a:cs typeface="+mn-cs"/>
                <a:hlinkClick r:id="rId11" tooltip="Perforating arteries"/>
              </a:rPr>
              <a:t>arteries</a:t>
            </a:r>
            <a:endParaRPr lang="cs-CZ" sz="1200" u="none" strike="noStrike" kern="1200" dirty="0">
              <a:solidFill>
                <a:schemeClr val="tx1"/>
              </a:solidFill>
              <a:effectLst/>
              <a:latin typeface="+mn-lt"/>
              <a:ea typeface="+mn-ea"/>
              <a:cs typeface="+mn-cs"/>
            </a:endParaRPr>
          </a:p>
          <a:p>
            <a:r>
              <a:rPr lang="cs-CZ" sz="1200" u="none" strike="noStrike" kern="1200" dirty="0">
                <a:solidFill>
                  <a:schemeClr val="tx1"/>
                </a:solidFill>
                <a:effectLst/>
                <a:latin typeface="+mn-lt"/>
                <a:ea typeface="+mn-ea"/>
                <a:cs typeface="+mn-cs"/>
                <a:hlinkClick r:id="rId12" tooltip="Nerve"/>
              </a:rPr>
              <a:t>Nerve</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7" tooltip="Sciatic nerve"/>
              </a:rPr>
              <a:t>Sciatic</a:t>
            </a:r>
            <a:r>
              <a:rPr lang="cs-CZ" dirty="0">
                <a:effectLst/>
              </a:rPr>
              <a:t> (</a:t>
            </a:r>
            <a:r>
              <a:rPr lang="cs-CZ" sz="1200" u="sng" kern="1200" dirty="0" err="1">
                <a:solidFill>
                  <a:schemeClr val="tx1"/>
                </a:solidFill>
                <a:effectLst/>
                <a:latin typeface="+mn-lt"/>
                <a:ea typeface="+mn-ea"/>
                <a:cs typeface="+mn-cs"/>
                <a:hlinkClick r:id="rId13" tooltip="Tibial nerve"/>
              </a:rPr>
              <a:t>tibial</a:t>
            </a:r>
            <a:r>
              <a:rPr lang="cs-CZ" dirty="0">
                <a:effectLst/>
              </a:rPr>
              <a:t>, L5, S1, S2)</a:t>
            </a:r>
          </a:p>
          <a:p>
            <a:r>
              <a:rPr lang="cs-CZ" sz="1200" u="none" strike="noStrike" kern="1200" dirty="0" err="1">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6" tooltip="Flexion"/>
              </a:rPr>
              <a:t>Flexion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7" tooltip="Knee"/>
              </a:rPr>
              <a:t>knee</a:t>
            </a:r>
            <a:r>
              <a:rPr lang="cs-CZ" dirty="0">
                <a:effectLst/>
              </a:rPr>
              <a:t>, </a:t>
            </a:r>
            <a:r>
              <a:rPr lang="cs-CZ" sz="1200" u="none" strike="noStrike" kern="1200" dirty="0" err="1">
                <a:solidFill>
                  <a:schemeClr val="tx1"/>
                </a:solidFill>
                <a:effectLst/>
                <a:latin typeface="+mn-lt"/>
                <a:ea typeface="+mn-ea"/>
                <a:cs typeface="+mn-cs"/>
                <a:hlinkClick r:id="rId19" tooltip="Extension (kinesiology)"/>
              </a:rPr>
              <a:t>extension</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sz="1200" u="none" strike="noStrike" kern="1200" dirty="0">
                <a:solidFill>
                  <a:schemeClr val="tx1"/>
                </a:solidFill>
                <a:effectLst/>
                <a:latin typeface="+mn-lt"/>
                <a:ea typeface="+mn-ea"/>
                <a:cs typeface="+mn-cs"/>
                <a:hlinkClick r:id="rId20" tooltip="Hip"/>
              </a:rPr>
              <a:t>hip joint</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21"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2" tooltip="Quadriceps femoris muscle"/>
              </a:rPr>
              <a:t>Quadriceps</a:t>
            </a:r>
            <a:r>
              <a:rPr lang="cs-CZ" sz="1200" u="none" strike="noStrike" kern="1200" dirty="0">
                <a:solidFill>
                  <a:schemeClr val="tx1"/>
                </a:solidFill>
                <a:effectLst/>
                <a:latin typeface="+mn-lt"/>
                <a:ea typeface="+mn-ea"/>
                <a:cs typeface="+mn-cs"/>
                <a:hlinkClick r:id="rId22" tooltip="Quadriceps femoris muscle"/>
              </a:rPr>
              <a:t> </a:t>
            </a:r>
            <a:r>
              <a:rPr lang="cs-CZ" sz="1200" u="none" strike="noStrike" kern="1200" dirty="0" err="1">
                <a:solidFill>
                  <a:schemeClr val="tx1"/>
                </a:solidFill>
                <a:effectLst/>
                <a:latin typeface="+mn-lt"/>
                <a:ea typeface="+mn-ea"/>
                <a:cs typeface="+mn-cs"/>
                <a:hlinkClick r:id="rId22" tooltip="Quadriceps femoris muscle"/>
              </a:rPr>
              <a:t>muscle</a:t>
            </a:r>
            <a:endParaRPr lang="cs-CZ" sz="1200" u="none" strike="noStrike" kern="1200" dirty="0">
              <a:solidFill>
                <a:schemeClr val="tx1"/>
              </a:solidFill>
              <a:effectLst/>
              <a:latin typeface="+mn-lt"/>
              <a:ea typeface="+mn-ea"/>
              <a:cs typeface="+mn-cs"/>
            </a:endParaRPr>
          </a:p>
          <a:p>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rPr>
              <a:t>Semimembranosus</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3" tooltip="Anatomical terms of muscle"/>
              </a:rPr>
              <a:t>Origin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4" tooltip="Tuberosity of the ischium"/>
              </a:rPr>
              <a:t>Ischial</a:t>
            </a:r>
            <a:r>
              <a:rPr lang="cs-CZ" sz="1200" u="none" strike="noStrike" kern="1200" dirty="0">
                <a:solidFill>
                  <a:schemeClr val="tx1"/>
                </a:solidFill>
                <a:effectLst/>
                <a:latin typeface="+mn-lt"/>
                <a:ea typeface="+mn-ea"/>
                <a:cs typeface="+mn-cs"/>
                <a:hlinkClick r:id="rId4" tooltip="Tuberosity of the ischium"/>
              </a:rPr>
              <a:t> </a:t>
            </a:r>
            <a:r>
              <a:rPr lang="cs-CZ" sz="1200" u="none" strike="noStrike" kern="1200" dirty="0" err="1">
                <a:solidFill>
                  <a:schemeClr val="tx1"/>
                </a:solidFill>
                <a:effectLst/>
                <a:latin typeface="+mn-lt"/>
                <a:ea typeface="+mn-ea"/>
                <a:cs typeface="+mn-cs"/>
                <a:hlinkClick r:id="rId4" tooltip="Tuberosity of the ischium"/>
              </a:rPr>
              <a:t>tuberosity</a:t>
            </a:r>
            <a:r>
              <a:rPr lang="cs-CZ" sz="1200" u="none" strike="noStrike" kern="1200" dirty="0">
                <a:solidFill>
                  <a:schemeClr val="tx1"/>
                </a:solidFill>
                <a:effectLst/>
                <a:latin typeface="+mn-lt"/>
                <a:ea typeface="+mn-ea"/>
                <a:cs typeface="+mn-cs"/>
              </a:rPr>
              <a:t> </a:t>
            </a:r>
          </a:p>
          <a:p>
            <a:r>
              <a:rPr lang="cs-CZ" sz="1200" u="none" strike="noStrike" kern="1200" dirty="0" err="1">
                <a:solidFill>
                  <a:schemeClr val="tx1"/>
                </a:solidFill>
                <a:effectLst/>
                <a:latin typeface="+mn-lt"/>
                <a:ea typeface="+mn-ea"/>
                <a:cs typeface="+mn-cs"/>
                <a:hlinkClick r:id="rId3" tooltip="Anatomical terms of muscle"/>
              </a:rPr>
              <a:t>Insertion</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8" tooltip="Medial condyle of tibia"/>
              </a:rPr>
              <a:t>Medial</a:t>
            </a:r>
            <a:r>
              <a:rPr lang="cs-CZ" sz="1200" u="none" strike="noStrike" kern="1200" dirty="0">
                <a:solidFill>
                  <a:schemeClr val="tx1"/>
                </a:solidFill>
                <a:effectLst/>
                <a:latin typeface="+mn-lt"/>
                <a:ea typeface="+mn-ea"/>
                <a:cs typeface="+mn-cs"/>
                <a:hlinkClick r:id="rId28" tooltip="Medial condyle of tibia"/>
              </a:rPr>
              <a:t> condyle </a:t>
            </a:r>
            <a:r>
              <a:rPr lang="cs-CZ" sz="1200" u="none" strike="noStrike" kern="1200" dirty="0" err="1">
                <a:solidFill>
                  <a:schemeClr val="tx1"/>
                </a:solidFill>
                <a:effectLst/>
                <a:latin typeface="+mn-lt"/>
                <a:ea typeface="+mn-ea"/>
                <a:cs typeface="+mn-cs"/>
                <a:hlinkClick r:id="rId28" tooltip="Medial condyle of tibia"/>
              </a:rPr>
              <a:t>of</a:t>
            </a:r>
            <a:r>
              <a:rPr lang="cs-CZ" sz="1200" u="none" strike="noStrike" kern="1200" dirty="0">
                <a:solidFill>
                  <a:schemeClr val="tx1"/>
                </a:solidFill>
                <a:effectLst/>
                <a:latin typeface="+mn-lt"/>
                <a:ea typeface="+mn-ea"/>
                <a:cs typeface="+mn-cs"/>
                <a:hlinkClick r:id="rId28" tooltip="Medial condyle of tibia"/>
              </a:rPr>
              <a:t> </a:t>
            </a:r>
            <a:r>
              <a:rPr lang="cs-CZ" sz="1200" u="none" strike="noStrike" kern="1200" dirty="0" err="1">
                <a:solidFill>
                  <a:schemeClr val="tx1"/>
                </a:solidFill>
                <a:effectLst/>
                <a:latin typeface="+mn-lt"/>
                <a:ea typeface="+mn-ea"/>
                <a:cs typeface="+mn-cs"/>
                <a:hlinkClick r:id="rId28" tooltip="Medial condyle of tibia"/>
              </a:rPr>
              <a:t>tibia</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9" tooltip="Artery"/>
              </a:rPr>
              <a:t>Artery</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9" tooltip="Profunda femoris artery"/>
              </a:rPr>
              <a:t>Profunda</a:t>
            </a:r>
            <a:r>
              <a:rPr lang="cs-CZ" sz="1200" u="none" strike="noStrike" kern="1200" dirty="0">
                <a:solidFill>
                  <a:schemeClr val="tx1"/>
                </a:solidFill>
                <a:effectLst/>
                <a:latin typeface="+mn-lt"/>
                <a:ea typeface="+mn-ea"/>
                <a:cs typeface="+mn-cs"/>
                <a:hlinkClick r:id="rId29" tooltip="Profunda femoris artery"/>
              </a:rPr>
              <a:t> </a:t>
            </a:r>
            <a:r>
              <a:rPr lang="cs-CZ" sz="1200" u="none" strike="noStrike" kern="1200" dirty="0" err="1">
                <a:solidFill>
                  <a:schemeClr val="tx1"/>
                </a:solidFill>
                <a:effectLst/>
                <a:latin typeface="+mn-lt"/>
                <a:ea typeface="+mn-ea"/>
                <a:cs typeface="+mn-cs"/>
                <a:hlinkClick r:id="rId29" tooltip="Profunda femoris artery"/>
              </a:rPr>
              <a:t>femoris</a:t>
            </a:r>
            <a:r>
              <a:rPr lang="cs-CZ" dirty="0">
                <a:effectLst/>
              </a:rPr>
              <a:t> and </a:t>
            </a:r>
            <a:r>
              <a:rPr lang="cs-CZ" sz="1200" u="none" strike="noStrike" kern="1200" dirty="0" err="1">
                <a:solidFill>
                  <a:schemeClr val="tx1"/>
                </a:solidFill>
                <a:effectLst/>
                <a:latin typeface="+mn-lt"/>
                <a:ea typeface="+mn-ea"/>
                <a:cs typeface="+mn-cs"/>
                <a:hlinkClick r:id="rId30" tooltip="Gluteal artery (disambiguation)"/>
              </a:rPr>
              <a:t>gluteal</a:t>
            </a:r>
            <a:r>
              <a:rPr lang="cs-CZ" sz="1200" u="none" strike="noStrike" kern="1200" dirty="0">
                <a:solidFill>
                  <a:schemeClr val="tx1"/>
                </a:solidFill>
                <a:effectLst/>
                <a:latin typeface="+mn-lt"/>
                <a:ea typeface="+mn-ea"/>
                <a:cs typeface="+mn-cs"/>
                <a:hlinkClick r:id="rId30" tooltip="Gluteal artery (disambiguation)"/>
              </a:rPr>
              <a:t> </a:t>
            </a:r>
            <a:r>
              <a:rPr lang="cs-CZ" sz="1200" u="none" strike="noStrike" kern="1200" dirty="0" err="1">
                <a:solidFill>
                  <a:schemeClr val="tx1"/>
                </a:solidFill>
                <a:effectLst/>
                <a:latin typeface="+mn-lt"/>
                <a:ea typeface="+mn-ea"/>
                <a:cs typeface="+mn-cs"/>
                <a:hlinkClick r:id="rId30" tooltip="Gluteal artery (disambiguation)"/>
              </a:rPr>
              <a:t>arteries</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12" tooltip="Nerve"/>
              </a:rPr>
              <a:t>Nerve</a:t>
            </a:r>
            <a:r>
              <a:rPr lang="cs-CZ" sz="1200" u="none" strike="noStrike" kern="1200" dirty="0" err="1">
                <a:solidFill>
                  <a:schemeClr val="tx1"/>
                </a:solidFill>
                <a:effectLst/>
                <a:latin typeface="+mn-lt"/>
                <a:ea typeface="+mn-ea"/>
                <a:cs typeface="+mn-cs"/>
                <a:hlinkClick r:id="rId13" tooltip="Tibial nerve"/>
              </a:rPr>
              <a:t>Tibial</a:t>
            </a:r>
            <a:r>
              <a:rPr lang="cs-CZ" sz="1200" u="none" strike="noStrike" kern="1200" dirty="0">
                <a:solidFill>
                  <a:schemeClr val="tx1"/>
                </a:solidFill>
                <a:effectLst/>
                <a:latin typeface="+mn-lt"/>
                <a:ea typeface="+mn-ea"/>
                <a:cs typeface="+mn-cs"/>
                <a:hlinkClick r:id="rId13" tooltip="Tibial nerve"/>
              </a:rPr>
              <a:t> part</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27" tooltip="Sciatic nerve"/>
              </a:rPr>
              <a:t>sciatic</a:t>
            </a:r>
            <a:r>
              <a:rPr lang="cs-CZ" sz="1200" u="none" strike="noStrike" kern="1200" dirty="0">
                <a:solidFill>
                  <a:schemeClr val="tx1"/>
                </a:solidFill>
                <a:effectLst/>
                <a:latin typeface="+mn-lt"/>
                <a:ea typeface="+mn-ea"/>
                <a:cs typeface="+mn-cs"/>
                <a:hlinkClick r:id="rId27" tooltip="Sciatic nerve"/>
              </a:rPr>
              <a:t> nerve</a:t>
            </a:r>
            <a:r>
              <a:rPr lang="cs-CZ" sz="1200" u="none" strike="noStrike" kern="1200" baseline="0" dirty="0">
                <a:solidFill>
                  <a:schemeClr val="tx1"/>
                </a:solidFill>
                <a:effectLst/>
                <a:latin typeface="+mn-lt"/>
                <a:ea typeface="+mn-ea"/>
                <a:cs typeface="+mn-cs"/>
              </a:rPr>
              <a:t> </a:t>
            </a:r>
            <a:r>
              <a:rPr lang="cs-CZ" dirty="0">
                <a:effectLst/>
              </a:rPr>
              <a:t>(</a:t>
            </a:r>
            <a:r>
              <a:rPr lang="cs-CZ" sz="1200" u="none" strike="noStrike" kern="1200" dirty="0">
                <a:solidFill>
                  <a:schemeClr val="tx1"/>
                </a:solidFill>
                <a:effectLst/>
                <a:latin typeface="+mn-lt"/>
                <a:ea typeface="+mn-ea"/>
                <a:cs typeface="+mn-cs"/>
                <a:hlinkClick r:id="rId31" tooltip="Lumbar spinal nerve 5"/>
              </a:rPr>
              <a:t>L5</a:t>
            </a:r>
            <a:r>
              <a:rPr lang="cs-CZ" dirty="0">
                <a:effectLst/>
              </a:rPr>
              <a:t>, </a:t>
            </a:r>
            <a:r>
              <a:rPr lang="cs-CZ" sz="1200" u="none" strike="noStrike" kern="1200" dirty="0">
                <a:solidFill>
                  <a:schemeClr val="tx1"/>
                </a:solidFill>
                <a:effectLst/>
                <a:latin typeface="+mn-lt"/>
                <a:ea typeface="+mn-ea"/>
                <a:cs typeface="+mn-cs"/>
                <a:hlinkClick r:id="rId32" tooltip="Sacral spinal nerve 1"/>
              </a:rPr>
              <a:t>S1</a:t>
            </a:r>
            <a:r>
              <a:rPr lang="cs-CZ" dirty="0">
                <a:effectLst/>
              </a:rPr>
              <a:t> and </a:t>
            </a:r>
            <a:r>
              <a:rPr lang="cs-CZ" sz="1200" u="none" strike="noStrike" kern="1200" dirty="0">
                <a:solidFill>
                  <a:schemeClr val="tx1"/>
                </a:solidFill>
                <a:effectLst/>
                <a:latin typeface="+mn-lt"/>
                <a:ea typeface="+mn-ea"/>
                <a:cs typeface="+mn-cs"/>
                <a:hlinkClick r:id="rId33" tooltip="Sacral spinal nerve 2"/>
              </a:rPr>
              <a:t>S2</a:t>
            </a:r>
            <a:r>
              <a:rPr lang="cs-CZ" dirty="0">
                <a:effectLst/>
              </a:rPr>
              <a:t>)</a:t>
            </a:r>
          </a:p>
          <a:p>
            <a:r>
              <a:rPr lang="cs-CZ" sz="1200" u="none" strike="noStrike" kern="1200" dirty="0" err="1">
                <a:solidFill>
                  <a:schemeClr val="tx1"/>
                </a:solidFill>
                <a:effectLst/>
                <a:latin typeface="+mn-lt"/>
                <a:ea typeface="+mn-ea"/>
                <a:cs typeface="+mn-cs"/>
                <a:hlinkClick r:id="rId15" tooltip="Anatomical terms of motion"/>
              </a:rPr>
              <a:t>Actions</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19" tooltip="Extension (kinesiology)"/>
              </a:rPr>
              <a:t>Extension</a:t>
            </a:r>
            <a:r>
              <a:rPr lang="cs-CZ" dirty="0">
                <a:effectLst/>
              </a:rPr>
              <a:t> </a:t>
            </a:r>
            <a:r>
              <a:rPr lang="cs-CZ" dirty="0" err="1">
                <a:effectLst/>
              </a:rPr>
              <a:t>of</a:t>
            </a:r>
            <a:r>
              <a:rPr lang="cs-CZ" dirty="0">
                <a:effectLst/>
              </a:rPr>
              <a:t> </a:t>
            </a:r>
            <a:r>
              <a:rPr lang="cs-CZ" sz="1200" u="none" strike="noStrike" kern="1200" dirty="0">
                <a:solidFill>
                  <a:schemeClr val="tx1"/>
                </a:solidFill>
                <a:effectLst/>
                <a:latin typeface="+mn-lt"/>
                <a:ea typeface="+mn-ea"/>
                <a:cs typeface="+mn-cs"/>
                <a:hlinkClick r:id="rId20" tooltip="Hip"/>
              </a:rPr>
              <a:t>hip</a:t>
            </a:r>
            <a:r>
              <a:rPr lang="cs-CZ" dirty="0">
                <a:effectLst/>
              </a:rPr>
              <a:t> and </a:t>
            </a:r>
            <a:r>
              <a:rPr lang="cs-CZ" sz="1200" u="none" strike="noStrike" kern="1200" dirty="0" err="1">
                <a:solidFill>
                  <a:schemeClr val="tx1"/>
                </a:solidFill>
                <a:effectLst/>
                <a:latin typeface="+mn-lt"/>
                <a:ea typeface="+mn-ea"/>
                <a:cs typeface="+mn-cs"/>
                <a:hlinkClick r:id="rId16" tooltip="Flexion"/>
              </a:rPr>
              <a:t>flexion</a:t>
            </a:r>
            <a:r>
              <a:rPr lang="cs-CZ" dirty="0">
                <a:effectLst/>
              </a:rPr>
              <a:t> </a:t>
            </a:r>
            <a:r>
              <a:rPr lang="cs-CZ" dirty="0" err="1">
                <a:effectLst/>
              </a:rPr>
              <a:t>of</a:t>
            </a:r>
            <a:r>
              <a:rPr lang="cs-CZ" dirty="0">
                <a:effectLst/>
              </a:rPr>
              <a:t> </a:t>
            </a:r>
            <a:r>
              <a:rPr lang="cs-CZ" sz="1200" u="none" strike="noStrike" kern="1200" dirty="0" err="1">
                <a:solidFill>
                  <a:schemeClr val="tx1"/>
                </a:solidFill>
                <a:effectLst/>
                <a:latin typeface="+mn-lt"/>
                <a:ea typeface="+mn-ea"/>
                <a:cs typeface="+mn-cs"/>
                <a:hlinkClick r:id="rId17" tooltip="Knee"/>
              </a:rPr>
              <a:t>knee</a:t>
            </a:r>
            <a:endParaRPr lang="cs-CZ" sz="1200" u="none" strike="noStrike" kern="1200" dirty="0">
              <a:solidFill>
                <a:schemeClr val="tx1"/>
              </a:solidFill>
              <a:effectLst/>
              <a:latin typeface="+mn-lt"/>
              <a:ea typeface="+mn-ea"/>
              <a:cs typeface="+mn-cs"/>
            </a:endParaRPr>
          </a:p>
          <a:p>
            <a:r>
              <a:rPr lang="cs-CZ" sz="1200" u="none" strike="noStrike" kern="1200" dirty="0" err="1">
                <a:solidFill>
                  <a:schemeClr val="tx1"/>
                </a:solidFill>
                <a:effectLst/>
                <a:latin typeface="+mn-lt"/>
                <a:ea typeface="+mn-ea"/>
                <a:cs typeface="+mn-cs"/>
                <a:hlinkClick r:id="rId21" tooltip="Antagonist (muscle)"/>
              </a:rPr>
              <a:t>Antagonist</a:t>
            </a:r>
            <a:r>
              <a:rPr lang="cs-CZ" sz="1200" u="none" strike="noStrike" kern="1200" dirty="0">
                <a:solidFill>
                  <a:schemeClr val="tx1"/>
                </a:solidFill>
                <a:effectLst/>
                <a:latin typeface="+mn-lt"/>
                <a:ea typeface="+mn-ea"/>
                <a:cs typeface="+mn-cs"/>
              </a:rPr>
              <a:t> </a:t>
            </a:r>
            <a:r>
              <a:rPr lang="cs-CZ" sz="1200" u="none" strike="noStrike" kern="1200" dirty="0" err="1">
                <a:solidFill>
                  <a:schemeClr val="tx1"/>
                </a:solidFill>
                <a:effectLst/>
                <a:latin typeface="+mn-lt"/>
                <a:ea typeface="+mn-ea"/>
                <a:cs typeface="+mn-cs"/>
                <a:hlinkClick r:id="rId22" tooltip="Quadriceps femoris muscle"/>
              </a:rPr>
              <a:t>Quadriceps</a:t>
            </a:r>
            <a:r>
              <a:rPr lang="cs-CZ" sz="1200" u="none" strike="noStrike" kern="1200" dirty="0">
                <a:solidFill>
                  <a:schemeClr val="tx1"/>
                </a:solidFill>
                <a:effectLst/>
                <a:latin typeface="+mn-lt"/>
                <a:ea typeface="+mn-ea"/>
                <a:cs typeface="+mn-cs"/>
                <a:hlinkClick r:id="rId22" tooltip="Quadriceps femoris muscle"/>
              </a:rPr>
              <a:t> </a:t>
            </a:r>
            <a:r>
              <a:rPr lang="cs-CZ" sz="1200" u="none" strike="noStrike" kern="1200" dirty="0" err="1">
                <a:solidFill>
                  <a:schemeClr val="tx1"/>
                </a:solidFill>
                <a:effectLst/>
                <a:latin typeface="+mn-lt"/>
                <a:ea typeface="+mn-ea"/>
                <a:cs typeface="+mn-cs"/>
                <a:hlinkClick r:id="rId22" tooltip="Quadriceps femoris muscle"/>
              </a:rPr>
              <a:t>muscle</a:t>
            </a:r>
            <a:r>
              <a:rPr lang="cs-CZ" dirty="0">
                <a:effectLst/>
              </a:rPr>
              <a:t> and </a:t>
            </a:r>
            <a:r>
              <a:rPr lang="cs-CZ" sz="1200" u="none" strike="noStrike" kern="1200" dirty="0">
                <a:solidFill>
                  <a:schemeClr val="tx1"/>
                </a:solidFill>
                <a:effectLst/>
                <a:latin typeface="+mn-lt"/>
                <a:ea typeface="+mn-ea"/>
                <a:cs typeface="+mn-cs"/>
                <a:hlinkClick r:id="rId34" tooltip="Tensor fasciae latae"/>
              </a:rPr>
              <a:t>Tensor </a:t>
            </a:r>
            <a:r>
              <a:rPr lang="cs-CZ" sz="1200" u="none" strike="noStrike" kern="1200" dirty="0" err="1">
                <a:solidFill>
                  <a:schemeClr val="tx1"/>
                </a:solidFill>
                <a:effectLst/>
                <a:latin typeface="+mn-lt"/>
                <a:ea typeface="+mn-ea"/>
                <a:cs typeface="+mn-cs"/>
                <a:hlinkClick r:id="rId34" tooltip="Tensor fasciae latae"/>
              </a:rPr>
              <a:t>fasciae</a:t>
            </a:r>
            <a:r>
              <a:rPr lang="cs-CZ" sz="1200" u="none" strike="noStrike" kern="1200" dirty="0">
                <a:solidFill>
                  <a:schemeClr val="tx1"/>
                </a:solidFill>
                <a:effectLst/>
                <a:latin typeface="+mn-lt"/>
                <a:ea typeface="+mn-ea"/>
                <a:cs typeface="+mn-cs"/>
                <a:hlinkClick r:id="rId34" tooltip="Tensor fasciae latae"/>
              </a:rPr>
              <a:t> </a:t>
            </a:r>
            <a:r>
              <a:rPr lang="cs-CZ" sz="1200" u="none" strike="noStrike" kern="1200" dirty="0" err="1">
                <a:solidFill>
                  <a:schemeClr val="tx1"/>
                </a:solidFill>
                <a:effectLst/>
                <a:latin typeface="+mn-lt"/>
                <a:ea typeface="+mn-ea"/>
                <a:cs typeface="+mn-cs"/>
                <a:hlinkClick r:id="rId34" tooltip="Tensor fasciae latae"/>
              </a:rPr>
              <a:t>latae</a:t>
            </a:r>
            <a:endParaRPr lang="cs-CZ" dirty="0"/>
          </a:p>
        </p:txBody>
      </p:sp>
      <p:sp>
        <p:nvSpPr>
          <p:cNvPr id="4" name="Zástupný symbol pro číslo snímku 3"/>
          <p:cNvSpPr>
            <a:spLocks noGrp="1"/>
          </p:cNvSpPr>
          <p:nvPr>
            <p:ph type="sldNum" sz="quarter" idx="10"/>
          </p:nvPr>
        </p:nvSpPr>
        <p:spPr/>
        <p:txBody>
          <a:bodyPr/>
          <a:lstStyle/>
          <a:p>
            <a:fld id="{01F2A70B-78F2-4DCF-B53B-C990D2FAFB8A}" type="slidenum">
              <a:rPr lang="cs-CZ" smtClean="0"/>
              <a:pPr/>
              <a:t>35</a:t>
            </a:fld>
            <a:endParaRPr lang="cs-CZ" dirty="0"/>
          </a:p>
        </p:txBody>
      </p:sp>
    </p:spTree>
    <p:extLst>
      <p:ext uri="{BB962C8B-B14F-4D97-AF65-F5344CB8AC3E}">
        <p14:creationId xmlns:p14="http://schemas.microsoft.com/office/powerpoint/2010/main" xmlns="" val="102220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2107" y="1905000"/>
            <a:ext cx="6859786" cy="2667000"/>
          </a:xfrm>
        </p:spPr>
        <p:txBody>
          <a:bodyPr>
            <a:noAutofit/>
          </a:bodyPr>
          <a:lstStyle>
            <a:lvl1pPr>
              <a:defRPr sz="4051"/>
            </a:lvl1pPr>
          </a:lstStyle>
          <a:p>
            <a:r>
              <a:rPr lang="cs-CZ" noProof="0"/>
              <a:t>Kliknutím lze upravit styl.</a:t>
            </a:r>
            <a:endParaRPr lang="cs-CZ" noProof="0" dirty="0"/>
          </a:p>
        </p:txBody>
      </p:sp>
      <p:sp>
        <p:nvSpPr>
          <p:cNvPr id="3" name="Podnadpis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cs-CZ" noProof="0"/>
              <a:t>Kliknutím lze upravit styl předlohy.</a:t>
            </a:r>
            <a:endParaRPr lang="cs-CZ" noProof="0" dirty="0"/>
          </a:p>
        </p:txBody>
      </p:sp>
      <p:grpSp>
        <p:nvGrpSpPr>
          <p:cNvPr id="256" name="line"/>
          <p:cNvGrpSpPr/>
          <p:nvPr/>
        </p:nvGrpSpPr>
        <p:grpSpPr bwMode="invGray">
          <a:xfrm>
            <a:off x="1188982" y="4724400"/>
            <a:ext cx="6475638" cy="64008"/>
            <a:chOff x="-4110038" y="2703513"/>
            <a:chExt cx="17394239" cy="160336"/>
          </a:xfrm>
          <a:solidFill>
            <a:schemeClr val="accent1"/>
          </a:solidFill>
        </p:grpSpPr>
        <p:sp>
          <p:nvSpPr>
            <p:cNvPr id="257" name="Volný tvar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8" name="Volný tvar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9" name="Volný tvar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0" name="Volný tvar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1" name="Volný tvar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2" name="Volný tvar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3" name="Volný tvar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4" name="Volný tvar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5" name="Volný tvar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6" name="Volný tvar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7" name="Volný tvar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8" name="Volný tvar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9" name="Volný tvar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0" name="Volný tvar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1" name="Volný tvar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2" name="Volný tvar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3" name="Volný tvar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4" name="Volný tvar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5" name="Volný tvar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6" name="Volný tvar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7" name="Volný tvar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8" name="Volný tvar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9" name="Volný tvar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0" name="Volný tvar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1" name="Volný tvar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2" name="Volný tvar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3" name="Volný tvar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4" name="Volný tvar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5" name="Volný tvar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6" name="Volný tvar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7" name="Volný tvar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8" name="Volný tvar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9" name="Volný tvar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0" name="Volný tvar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1" name="Volný tvar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2" name="Volný tvar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3" name="Volný tvar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4" name="Volný tvar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5" name="Volný tvar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6" name="Volný tvar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7" name="Volný tvar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8" name="Volný tvar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9" name="Volný tvar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0" name="Volný tvar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1" name="Volný tvar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2" name="Volný tvar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3" name="Volný tvar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4" name="Volný tvar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5" name="Volný tvar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6" name="Volný tvar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7" name="Volný tvar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8" name="Volný tvar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9" name="Volný tvar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0" name="Volný tvar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1" name="Volný tvar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2" name="Volný tvar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3" name="Volný tvar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4" name="Volný tvar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5" name="Volný tvar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6" name="Volný tvar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7" name="Volný tvar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8" name="Volný tvar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9" name="Volný tvar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0" name="Volný tvar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1" name="Volný tvar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2" name="Volný tvar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3" name="Volný tvar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4" name="Volný tvar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5" name="Volný tvar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6" name="Volný tvar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7" name="Volný tvar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8" name="Volný tvar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9" name="Volný tvar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0" name="Volný tvar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1" name="Volný tvar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2" name="Volný tvar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3" name="Volný tvar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4" name="Volný tvar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5" name="Volný tvar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6" name="Volný tvar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7" name="Volný tvar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8" name="Volný tvar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9" name="Volný tvar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0" name="Volný tvar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1" name="Volný tvar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2" name="Volný tvar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3" name="Volný tvar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4" name="Volný tvar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5" name="Volný tvar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6" name="Volný tvar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7" name="Volný tvar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8" name="Volný tvar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9" name="Volný tvar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0" name="Volný tvar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1" name="Volný tvar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2" name="Volný tvar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3" name="Volný tvar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4" name="Volný tvar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5" name="Volný tvar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6" name="Volný tvar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7" name="Volný tvar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8" name="Volný tvar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9" name="Volný tvar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0" name="Volný tvar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1" name="Volný tvar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2" name="Volný tvar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3" name="Volný tvar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4" name="Volný tvar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5" name="Volný tvar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6" name="Volný tvar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7" name="Volný tvar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8" name="Volný tvar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9" name="Volný tvar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0" name="Volný tvar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1" name="Volný tvar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2" name="Volný tvar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3" name="Volný tvar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4" name="Volný tvar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5" name="Volný tvar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6" name="Volný tvar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7" name="Volný tvar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8" name="Volný tvar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9" name="Volný tvar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grpSp>
    </p:spTree>
    <p:extLst>
      <p:ext uri="{BB962C8B-B14F-4D97-AF65-F5344CB8AC3E}">
        <p14:creationId xmlns:p14="http://schemas.microsoft.com/office/powerpoint/2010/main" xmlns="" val="6743566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8" name="Volný tvar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 name="Volný tvar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0" name="Volný tvar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p:txBody>
          <a:bodyPr/>
          <a:lstStyle/>
          <a:p>
            <a:r>
              <a:rPr lang="cs-CZ" noProof="0"/>
              <a:t>Kliknutím lze upravit styl.</a:t>
            </a:r>
            <a:endParaRPr lang="cs-CZ" noProof="0" dirty="0"/>
          </a:p>
        </p:txBody>
      </p:sp>
      <p:sp>
        <p:nvSpPr>
          <p:cNvPr id="3" name="Zástupný symbol pro svislý text 2"/>
          <p:cNvSpPr>
            <a:spLocks noGrp="1"/>
          </p:cNvSpPr>
          <p:nvPr>
            <p:ph type="body" orient="vert" idx="1"/>
          </p:nvPr>
        </p:nvSpPr>
        <p:spPr/>
        <p:txBody>
          <a:bodyPr vert="eaVert"/>
          <a:lstStyle>
            <a:lvl5pPr>
              <a:defRPr/>
            </a:lvl5pPr>
            <a:lvl6pPr marL="1468003">
              <a:defRPr/>
            </a:lvl6pPr>
            <a:lvl7pPr marL="1468003">
              <a:defRPr/>
            </a:lvl7pPr>
            <a:lvl8pPr marL="1468003">
              <a:defRPr/>
            </a:lvl8pPr>
            <a:lvl9pPr marL="1468003">
              <a:defRPr/>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21267935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p:grpSpPr>
        <p:sp>
          <p:nvSpPr>
            <p:cNvPr id="8"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0"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3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4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5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Svislý nadpis 1"/>
          <p:cNvSpPr>
            <a:spLocks noGrp="1"/>
          </p:cNvSpPr>
          <p:nvPr>
            <p:ph type="title" orient="vert"/>
          </p:nvPr>
        </p:nvSpPr>
        <p:spPr>
          <a:xfrm>
            <a:off x="7773233" y="274640"/>
            <a:ext cx="1028968" cy="5901747"/>
          </a:xfrm>
        </p:spPr>
        <p:txBody>
          <a:bodyPr vert="eaVert"/>
          <a:lstStyle/>
          <a:p>
            <a:r>
              <a:rPr lang="cs-CZ" noProof="0"/>
              <a:t>Kliknutím lze upravit styl.</a:t>
            </a:r>
            <a:endParaRPr lang="cs-CZ" noProof="0" dirty="0"/>
          </a:p>
        </p:txBody>
      </p:sp>
      <p:sp>
        <p:nvSpPr>
          <p:cNvPr id="3" name="Zástupný symbol pro svislý text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22117910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grpSp>
        <p:nvGrpSpPr>
          <p:cNvPr id="167" name="line"/>
          <p:cNvGrpSpPr/>
          <p:nvPr/>
        </p:nvGrpSpPr>
        <p:grpSpPr bwMode="invGray">
          <a:xfrm>
            <a:off x="1142108" y="1514475"/>
            <a:ext cx="7929246" cy="64008"/>
            <a:chOff x="1522413" y="1514475"/>
            <a:chExt cx="10569575" cy="64008"/>
          </a:xfrm>
        </p:grpSpPr>
        <p:sp>
          <p:nvSpPr>
            <p:cNvPr id="168"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4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a:xfrm>
            <a:off x="1142108" y="274638"/>
            <a:ext cx="6859785" cy="1020762"/>
          </a:xfrm>
        </p:spPr>
        <p:txBody>
          <a:bodyPr/>
          <a:lstStyle/>
          <a:p>
            <a:r>
              <a:rPr lang="cs-CZ" noProof="0"/>
              <a:t>Kliknutím lze upravit styl.</a:t>
            </a:r>
            <a:endParaRPr lang="cs-CZ" noProof="0" dirty="0"/>
          </a:p>
        </p:txBody>
      </p:sp>
      <p:sp>
        <p:nvSpPr>
          <p:cNvPr id="3" name="Zástupný symbol pro obsah 2"/>
          <p:cNvSpPr>
            <a:spLocks noGrp="1"/>
          </p:cNvSpPr>
          <p:nvPr>
            <p:ph idx="1"/>
          </p:nvPr>
        </p:nvSpPr>
        <p:spPr/>
        <p:txBody>
          <a:bodyPr/>
          <a:lstStyle>
            <a:lvl2pPr marL="411590">
              <a:defRPr/>
            </a:lvl2pPr>
            <a:lvl3pPr marL="583085">
              <a:defRPr/>
            </a:lvl3pPr>
            <a:lvl4pPr marL="754581">
              <a:defRPr/>
            </a:lvl4pPr>
            <a:lvl5pPr marL="926077">
              <a:defRPr/>
            </a:lvl5pPr>
            <a:lvl6pPr marL="1097573">
              <a:defRPr baseline="0"/>
            </a:lvl6pPr>
            <a:lvl7pPr marL="1269068">
              <a:defRPr baseline="0"/>
            </a:lvl7pPr>
            <a:lvl8pPr marL="1440564">
              <a:defRPr baseline="0"/>
            </a:lvl8pPr>
            <a:lvl9pPr marL="1612060">
              <a:defRPr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26144726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grpSp>
        <p:nvGrpSpPr>
          <p:cNvPr id="255" name="line"/>
          <p:cNvGrpSpPr/>
          <p:nvPr/>
        </p:nvGrpSpPr>
        <p:grpSpPr bwMode="invGray">
          <a:xfrm>
            <a:off x="1188982" y="4724400"/>
            <a:ext cx="6475638" cy="64008"/>
            <a:chOff x="-4110038" y="2703513"/>
            <a:chExt cx="17394239" cy="160336"/>
          </a:xfrm>
          <a:solidFill>
            <a:schemeClr val="accent1"/>
          </a:solidFill>
        </p:grpSpPr>
        <p:sp>
          <p:nvSpPr>
            <p:cNvPr id="256" name="Volný tvar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7" name="Volný tvar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8" name="Volný tvar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59" name="Volný tvar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0" name="Volný tvar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1" name="Volný tvar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2" name="Volný tvar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3" name="Volný tvar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4" name="Volný tvar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5" name="Volný tvar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6" name="Volný tvar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7" name="Volný tvar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8" name="Volný tvar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69" name="Volný tvar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0" name="Volný tvar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1" name="Volný tvar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2" name="Volný tvar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3" name="Volný tvar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4" name="Volný tvar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5" name="Volný tvar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6" name="Volný tvar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7" name="Volný tvar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8" name="Volný tvar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79" name="Volný tvar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0" name="Volný tvar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1" name="Volný tvar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2" name="Volný tvar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3" name="Volný tvar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4" name="Volný tvar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5" name="Volný tvar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6" name="Volný tvar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7" name="Volný tvar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8" name="Volný tvar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89" name="Volný tvar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0" name="Volný tvar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1" name="Volný tvar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2" name="Volný tvar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3" name="Volný tvar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4" name="Volný tvar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5" name="Volný tvar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6" name="Volný tvar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7" name="Volný tvar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8" name="Volný tvar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299" name="Volný tvar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0" name="Volný tvar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1" name="Volný tvar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2" name="Volný tvar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3" name="Volný tvar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4" name="Volný tvar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5" name="Volný tvar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6" name="Volný tvar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7" name="Volný tvar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8" name="Volný tvar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09" name="Volný tvar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0" name="Volný tvar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1" name="Volný tvar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2" name="Volný tvar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3" name="Volný tvar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4" name="Volný tvar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5" name="Volný tvar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6" name="Volný tvar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7" name="Volný tvar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8" name="Volný tvar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19" name="Volný tvar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0" name="Volný tvar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1" name="Volný tvar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2" name="Volný tvar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3" name="Volný tvar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4" name="Volný tvar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5" name="Volný tvar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6" name="Volný tvar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7" name="Volný tvar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8" name="Volný tvar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29" name="Volný tvar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0" name="Volný tvar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1" name="Volný tvar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2" name="Volný tvar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3" name="Volný tvar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4" name="Volný tvar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5" name="Volný tvar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6" name="Volný tvar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7" name="Volný tvar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8" name="Volný tvar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39" name="Volný tvar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0" name="Volný tvar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1" name="Volný tvar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2" name="Volný tvar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3" name="Volný tvar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4" name="Volný tvar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5" name="Volný tvar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6" name="Volný tvar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7" name="Volný tvar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8" name="Volný tvar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49" name="Volný tvar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0" name="Volný tvar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1" name="Volný tvar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2" name="Volný tvar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3" name="Volný tvar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4" name="Volný tvar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5" name="Volný tvar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6" name="Volný tvar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7" name="Volný tvar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8" name="Volný tvar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59" name="Volný tvar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0" name="Volný tvar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1" name="Volný tvar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2" name="Volný tvar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3" name="Volný tvar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4" name="Volný tvar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5" name="Volný tvar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6" name="Volný tvar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7" name="Volný tvar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8" name="Volný tvar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69" name="Volný tvar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0" name="Volný tvar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1" name="Volný tvar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2" name="Volný tvar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3" name="Volný tvar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4" name="Volný tvar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5" name="Volný tvar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6" name="Volný tvar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7" name="Volný tvar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sp>
          <p:nvSpPr>
            <p:cNvPr id="378" name="Volný tvar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p>
          </p:txBody>
        </p:sp>
      </p:grpSp>
      <p:sp>
        <p:nvSpPr>
          <p:cNvPr id="2" name="Nadpis 1"/>
          <p:cNvSpPr>
            <a:spLocks noGrp="1"/>
          </p:cNvSpPr>
          <p:nvPr>
            <p:ph type="title"/>
          </p:nvPr>
        </p:nvSpPr>
        <p:spPr>
          <a:xfrm>
            <a:off x="1142107" y="1905000"/>
            <a:ext cx="6859786" cy="2667000"/>
          </a:xfrm>
        </p:spPr>
        <p:txBody>
          <a:bodyPr anchor="b">
            <a:noAutofit/>
          </a:bodyPr>
          <a:lstStyle>
            <a:lvl1pPr algn="l">
              <a:defRPr sz="3301" b="0" cap="none" baseline="0"/>
            </a:lvl1pPr>
          </a:lstStyle>
          <a:p>
            <a:r>
              <a:rPr lang="cs-CZ" noProof="0"/>
              <a:t>Kliknutím lze upravit styl.</a:t>
            </a:r>
            <a:endParaRPr lang="cs-CZ" noProof="0" dirty="0"/>
          </a:p>
        </p:txBody>
      </p:sp>
      <p:sp>
        <p:nvSpPr>
          <p:cNvPr id="3" name="Zástupný symbol pro text 2"/>
          <p:cNvSpPr>
            <a:spLocks noGrp="1"/>
          </p:cNvSpPr>
          <p:nvPr>
            <p:ph type="body" idx="1"/>
          </p:nvPr>
        </p:nvSpPr>
        <p:spPr>
          <a:xfrm>
            <a:off x="1142107" y="5102526"/>
            <a:ext cx="6859786" cy="1069675"/>
          </a:xfrm>
        </p:spPr>
        <p:txBody>
          <a:bodyPr anchor="t">
            <a:normAutofit/>
          </a:bodyPr>
          <a:lstStyle>
            <a:lvl1pPr marL="0" indent="0">
              <a:spcBef>
                <a:spcPts val="0"/>
              </a:spcBef>
              <a:buNone/>
              <a:defRPr sz="18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cs-CZ" noProof="0"/>
              <a:t>Kliknutím lze upravit styly předlohy textu.</a:t>
            </a:r>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40587977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pSp>
        <p:nvGrpSpPr>
          <p:cNvPr id="158" name="line"/>
          <p:cNvGrpSpPr/>
          <p:nvPr/>
        </p:nvGrpSpPr>
        <p:grpSpPr bwMode="invGray">
          <a:xfrm>
            <a:off x="1142108" y="1514475"/>
            <a:ext cx="7929246" cy="64008"/>
            <a:chOff x="1522413" y="1514475"/>
            <a:chExt cx="10569575" cy="64008"/>
          </a:xfrm>
        </p:grpSpPr>
        <p:sp>
          <p:nvSpPr>
            <p:cNvPr id="159"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0"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1"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2"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3"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4"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5"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6"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7"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8"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1"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2"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a:xfrm>
            <a:off x="1142108" y="274638"/>
            <a:ext cx="6859785" cy="1020762"/>
          </a:xfrm>
        </p:spPr>
        <p:txBody>
          <a:bodyPr/>
          <a:lstStyle/>
          <a:p>
            <a:r>
              <a:rPr lang="cs-CZ" noProof="0"/>
              <a:t>Kliknutím lze upravit styl.</a:t>
            </a:r>
            <a:endParaRPr lang="cs-CZ" noProof="0" dirty="0"/>
          </a:p>
        </p:txBody>
      </p:sp>
      <p:sp>
        <p:nvSpPr>
          <p:cNvPr id="3" name="Zástupný symbol pro obsah 2"/>
          <p:cNvSpPr>
            <a:spLocks noGrp="1"/>
          </p:cNvSpPr>
          <p:nvPr>
            <p:ph sz="half" idx="1"/>
          </p:nvPr>
        </p:nvSpPr>
        <p:spPr>
          <a:xfrm>
            <a:off x="1142107" y="1905000"/>
            <a:ext cx="3315563"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obsah 3"/>
          <p:cNvSpPr>
            <a:spLocks noGrp="1"/>
          </p:cNvSpPr>
          <p:nvPr>
            <p:ph sz="half" idx="2"/>
          </p:nvPr>
        </p:nvSpPr>
        <p:spPr>
          <a:xfrm>
            <a:off x="4686332" y="1905000"/>
            <a:ext cx="3315562"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a:lvl7pPr>
            <a:lvl8pPr marL="1468003">
              <a:defRPr sz="1200" baseline="0"/>
            </a:lvl8pPr>
            <a:lvl9pPr marL="1468003">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16832941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pSp>
        <p:nvGrpSpPr>
          <p:cNvPr id="160" name="line"/>
          <p:cNvGrpSpPr/>
          <p:nvPr/>
        </p:nvGrpSpPr>
        <p:grpSpPr bwMode="invGray">
          <a:xfrm>
            <a:off x="1142108" y="1514475"/>
            <a:ext cx="7929246" cy="64008"/>
            <a:chOff x="1522413" y="1514475"/>
            <a:chExt cx="10569575" cy="64008"/>
          </a:xfrm>
        </p:grpSpPr>
        <p:sp>
          <p:nvSpPr>
            <p:cNvPr id="161" name="Volný tvar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2" name="Volný tvar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3" name="Volný tvar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4"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5"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6"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7"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8"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1"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2"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3"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4"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a:xfrm>
            <a:off x="1142108" y="274638"/>
            <a:ext cx="6859785" cy="1020762"/>
          </a:xfrm>
        </p:spPr>
        <p:txBody>
          <a:bodyPr/>
          <a:lstStyle>
            <a:lvl1pPr>
              <a:defRPr/>
            </a:lvl1pPr>
          </a:lstStyle>
          <a:p>
            <a:r>
              <a:rPr lang="cs-CZ" noProof="0"/>
              <a:t>Kliknutím lze upravit styl.</a:t>
            </a:r>
            <a:endParaRPr lang="cs-CZ" noProof="0" dirty="0"/>
          </a:p>
        </p:txBody>
      </p:sp>
      <p:sp>
        <p:nvSpPr>
          <p:cNvPr id="3" name="Zástupný symbol pro text 2"/>
          <p:cNvSpPr>
            <a:spLocks noGrp="1"/>
          </p:cNvSpPr>
          <p:nvPr>
            <p:ph type="body" idx="1"/>
          </p:nvPr>
        </p:nvSpPr>
        <p:spPr>
          <a:xfrm>
            <a:off x="1142107"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cs-CZ" noProof="0"/>
              <a:t>Kliknutím lze upravit styly předlohy textu.</a:t>
            </a:r>
          </a:p>
        </p:txBody>
      </p:sp>
      <p:sp>
        <p:nvSpPr>
          <p:cNvPr id="4" name="Zástupný symbol pro obsah 3"/>
          <p:cNvSpPr>
            <a:spLocks noGrp="1"/>
          </p:cNvSpPr>
          <p:nvPr>
            <p:ph sz="half" idx="2"/>
          </p:nvPr>
        </p:nvSpPr>
        <p:spPr>
          <a:xfrm>
            <a:off x="1142107" y="2819400"/>
            <a:ext cx="3313277" cy="3352801"/>
          </a:xfrm>
        </p:spPr>
        <p:txBody>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5" name="Zástupný symbol pro text 4"/>
          <p:cNvSpPr>
            <a:spLocks noGrp="1"/>
          </p:cNvSpPr>
          <p:nvPr>
            <p:ph type="body" sz="quarter" idx="3"/>
          </p:nvPr>
        </p:nvSpPr>
        <p:spPr>
          <a:xfrm>
            <a:off x="4688616"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cs-CZ" noProof="0"/>
              <a:t>Kliknutím lze upravit styly předlohy textu.</a:t>
            </a:r>
          </a:p>
        </p:txBody>
      </p:sp>
      <p:sp>
        <p:nvSpPr>
          <p:cNvPr id="6" name="Zástupný symbol pro obsah 5"/>
          <p:cNvSpPr>
            <a:spLocks noGrp="1"/>
          </p:cNvSpPr>
          <p:nvPr>
            <p:ph sz="quarter" idx="4"/>
          </p:nvPr>
        </p:nvSpPr>
        <p:spPr>
          <a:xfrm>
            <a:off x="4688616" y="2819400"/>
            <a:ext cx="3313277" cy="3352801"/>
          </a:xfrm>
        </p:spPr>
        <p:txBody>
          <a:bodyPr/>
          <a:lstStyle>
            <a:lvl1pPr>
              <a:defRPr sz="1800"/>
            </a:lvl1pPr>
            <a:lvl2pPr>
              <a:defRPr sz="1500"/>
            </a:lvl2pPr>
            <a:lvl3pPr>
              <a:defRPr sz="1350"/>
            </a:lvl3pPr>
            <a:lvl4pPr>
              <a:defRPr sz="1200"/>
            </a:lvl4pPr>
            <a:lvl5pPr marL="1468003">
              <a:defRPr sz="1200"/>
            </a:lvl5pPr>
            <a:lvl6pPr marL="1468003">
              <a:defRPr sz="1200"/>
            </a:lvl6pPr>
            <a:lvl7pPr marL="1468003">
              <a:defRPr sz="1200"/>
            </a:lvl7pPr>
            <a:lvl8pPr marL="1468003">
              <a:defRPr sz="1200"/>
            </a:lvl8pPr>
            <a:lvl9pPr marL="1468003">
              <a:defRPr sz="120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7" name="Zástupný symbol pro datum 6"/>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8" name="Zástupný symbol pro zápatí 8"/>
          <p:cNvSpPr>
            <a:spLocks noGrp="1"/>
          </p:cNvSpPr>
          <p:nvPr>
            <p:ph type="ftr" sz="quarter" idx="11"/>
          </p:nvPr>
        </p:nvSpPr>
        <p:spPr/>
        <p:txBody>
          <a:bodyPr/>
          <a:lstStyle/>
          <a:p>
            <a:endParaRPr lang="cs-CZ" noProof="0" dirty="0"/>
          </a:p>
        </p:txBody>
      </p:sp>
      <p:sp>
        <p:nvSpPr>
          <p:cNvPr id="9" name="Zástupný symbol pro číslo snímku 8"/>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4182491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grpSp>
        <p:nvGrpSpPr>
          <p:cNvPr id="156" name="line"/>
          <p:cNvGrpSpPr/>
          <p:nvPr/>
        </p:nvGrpSpPr>
        <p:grpSpPr bwMode="invGray">
          <a:xfrm>
            <a:off x="1142108" y="1514475"/>
            <a:ext cx="7929246" cy="64008"/>
            <a:chOff x="1522413" y="1514475"/>
            <a:chExt cx="10569575" cy="64008"/>
          </a:xfrm>
        </p:grpSpPr>
        <p:sp>
          <p:nvSpPr>
            <p:cNvPr id="157"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8"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59"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0"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1"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2"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3"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4"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5"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6"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7"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8"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69"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0"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1"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2"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3"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4"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5"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6"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7"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8"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79"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0"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1"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2"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3"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4"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5"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6"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7"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8"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89"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0"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1"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2"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3"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4"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5"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6"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7"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8"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199"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0"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1"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2"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3"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4"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5"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6"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7"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8"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09"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0"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1"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2"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3"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4"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5"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6"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7"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8"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19"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0"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1"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2"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3"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4"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5"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6"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7"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8"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29"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230"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sp>
        <p:nvSpPr>
          <p:cNvPr id="2" name="Nadpis 1"/>
          <p:cNvSpPr>
            <a:spLocks noGrp="1"/>
          </p:cNvSpPr>
          <p:nvPr>
            <p:ph type="title"/>
          </p:nvPr>
        </p:nvSpPr>
        <p:spPr/>
        <p:txBody>
          <a:bodyPr/>
          <a:lstStyle/>
          <a:p>
            <a:r>
              <a:rPr lang="cs-CZ" noProof="0"/>
              <a:t>Kliknutím lze upravit styl.</a:t>
            </a:r>
            <a:endParaRPr lang="cs-CZ" noProof="0" dirty="0"/>
          </a:p>
        </p:txBody>
      </p:sp>
      <p:sp>
        <p:nvSpPr>
          <p:cNvPr id="3" name="Zástupný symbol pro datum 2"/>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4" name="Zástupný symbol pro zápatí 3"/>
          <p:cNvSpPr>
            <a:spLocks noGrp="1"/>
          </p:cNvSpPr>
          <p:nvPr>
            <p:ph type="ftr" sz="quarter" idx="11"/>
          </p:nvPr>
        </p:nvSpPr>
        <p:spPr/>
        <p:txBody>
          <a:bodyPr/>
          <a:lstStyle/>
          <a:p>
            <a:endParaRPr lang="cs-CZ" noProof="0" dirty="0"/>
          </a:p>
        </p:txBody>
      </p:sp>
      <p:sp>
        <p:nvSpPr>
          <p:cNvPr id="5" name="Zástupný symbol pro číslo snímku 4"/>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25315614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3" name="Zástupný symbol pro zápatí 2"/>
          <p:cNvSpPr>
            <a:spLocks noGrp="1"/>
          </p:cNvSpPr>
          <p:nvPr>
            <p:ph type="ftr" sz="quarter" idx="11"/>
          </p:nvPr>
        </p:nvSpPr>
        <p:spPr/>
        <p:txBody>
          <a:bodyPr/>
          <a:lstStyle/>
          <a:p>
            <a:endParaRPr lang="cs-CZ" noProof="0" dirty="0"/>
          </a:p>
        </p:txBody>
      </p:sp>
      <p:sp>
        <p:nvSpPr>
          <p:cNvPr id="4" name="Zástupný symbol pro číslo snímku 3"/>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14059666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pSp>
        <p:nvGrpSpPr>
          <p:cNvPr id="615" name="frame"/>
          <p:cNvGrpSpPr/>
          <p:nvPr/>
        </p:nvGrpSpPr>
        <p:grpSpPr bwMode="invGray">
          <a:xfrm>
            <a:off x="3314242" y="1630822"/>
            <a:ext cx="4719500" cy="4575885"/>
            <a:chOff x="4417839" y="1630821"/>
            <a:chExt cx="6291028" cy="4575885"/>
          </a:xfrm>
        </p:grpSpPr>
        <p:grpSp>
          <p:nvGrpSpPr>
            <p:cNvPr id="616" name="Skupina 515"/>
            <p:cNvGrpSpPr/>
            <p:nvPr/>
          </p:nvGrpSpPr>
          <p:grpSpPr bwMode="invGray">
            <a:xfrm>
              <a:off x="5414491" y="1630821"/>
              <a:ext cx="5294376" cy="4114800"/>
              <a:chOff x="3310555" y="716546"/>
              <a:chExt cx="5294376" cy="4114800"/>
            </a:xfrm>
          </p:grpSpPr>
          <p:grpSp>
            <p:nvGrpSpPr>
              <p:cNvPr id="768" name="Skupina 667"/>
              <p:cNvGrpSpPr/>
              <p:nvPr/>
            </p:nvGrpSpPr>
            <p:grpSpPr bwMode="invGray">
              <a:xfrm flipH="1">
                <a:off x="3310555" y="737968"/>
                <a:ext cx="5294376" cy="54864"/>
                <a:chOff x="1522413" y="1514475"/>
                <a:chExt cx="10569575" cy="64008"/>
              </a:xfrm>
              <a:solidFill>
                <a:schemeClr val="accent1"/>
              </a:solidFill>
            </p:grpSpPr>
            <p:sp>
              <p:nvSpPr>
                <p:cNvPr id="844" name="Volný tvar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5" name="Volný tvar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6" name="Volný tvar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7"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8"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9"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0"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1"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2"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3"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4"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5"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6"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7"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8"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9"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0"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1"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2"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3"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4"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5"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6"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7"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8"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9"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0"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1"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2"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3"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4"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5"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6"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7"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8"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9"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0"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1"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2"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3"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4"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5"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6"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7"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8"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9"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0"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1"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2"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3"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4"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5"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6"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7"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8"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9"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0"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1"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2"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3"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4"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5"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6"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7"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8"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9"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0"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1"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2"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3"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4"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5"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6"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7"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769" name="Skupina 668"/>
              <p:cNvGrpSpPr/>
              <p:nvPr/>
            </p:nvGrpSpPr>
            <p:grpSpPr bwMode="invGray">
              <a:xfrm rot="16200000" flipH="1">
                <a:off x="6492229" y="2755658"/>
                <a:ext cx="4114800" cy="36576"/>
                <a:chOff x="1522413" y="1514475"/>
                <a:chExt cx="10569575" cy="64008"/>
              </a:xfrm>
              <a:solidFill>
                <a:schemeClr val="accent1"/>
              </a:solidFill>
            </p:grpSpPr>
            <p:sp>
              <p:nvSpPr>
                <p:cNvPr id="770" name="Volný tvar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1" name="Volný tvar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2" name="Volný tvar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3"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4"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5"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6"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7"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8"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9"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0"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1"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2"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3"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4"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5"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6"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7"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8"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9"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0"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1"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2"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3"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4"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5"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6"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7"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8"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9"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0"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1"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2"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3"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4"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5"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6"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7"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8"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9"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0"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1"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2"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3"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4"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5"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6"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7"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8"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9"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0"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1"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2"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3"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4"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5"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6"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7"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8"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9"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0"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1"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2"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3"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4"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5"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6"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7"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8"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9"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0"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1"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2"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3"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nvGrpSpPr>
            <p:cNvPr id="617" name="Skupina 516"/>
            <p:cNvGrpSpPr/>
            <p:nvPr/>
          </p:nvGrpSpPr>
          <p:grpSpPr bwMode="invGray">
            <a:xfrm rot="10800000">
              <a:off x="4417839" y="2091906"/>
              <a:ext cx="5294376" cy="4114800"/>
              <a:chOff x="3310555" y="716546"/>
              <a:chExt cx="5294376" cy="4114800"/>
            </a:xfrm>
          </p:grpSpPr>
          <p:grpSp>
            <p:nvGrpSpPr>
              <p:cNvPr id="618" name="Skupina 517"/>
              <p:cNvGrpSpPr/>
              <p:nvPr/>
            </p:nvGrpSpPr>
            <p:grpSpPr bwMode="invGray">
              <a:xfrm flipH="1">
                <a:off x="3310555" y="737968"/>
                <a:ext cx="5294376" cy="54864"/>
                <a:chOff x="1522413" y="1514475"/>
                <a:chExt cx="10569575" cy="64008"/>
              </a:xfrm>
              <a:solidFill>
                <a:schemeClr val="accent1"/>
              </a:solidFill>
            </p:grpSpPr>
            <p:sp>
              <p:nvSpPr>
                <p:cNvPr id="694" name="Volný tvar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5" name="Volný tvar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6" name="Volný tvar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7"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8"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9"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0"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1"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2"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3"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4"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5"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6"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7"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8"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9"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0"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1"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2"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3"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4"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5"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6"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7"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8"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9"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0"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1"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2"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3"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4"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5"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6"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7"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8"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9"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0"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1"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2"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3"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4"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5"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6"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7"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8"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9"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0"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1"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2"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3"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4"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5"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6"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7"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8"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9"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0"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1"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2"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3"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4"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5"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6"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7"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8"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9"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0"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1"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2"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3"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4"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5"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6"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7"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619" name="Skupina 518"/>
              <p:cNvGrpSpPr/>
              <p:nvPr/>
            </p:nvGrpSpPr>
            <p:grpSpPr bwMode="invGray">
              <a:xfrm rot="16200000" flipH="1">
                <a:off x="6492229" y="2755658"/>
                <a:ext cx="4114800" cy="36576"/>
                <a:chOff x="1522413" y="1514475"/>
                <a:chExt cx="10569575" cy="64008"/>
              </a:xfrm>
              <a:solidFill>
                <a:schemeClr val="accent1"/>
              </a:solidFill>
            </p:grpSpPr>
            <p:sp>
              <p:nvSpPr>
                <p:cNvPr id="620" name="Volný tvar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1" name="Volný tvar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2" name="Volný tvar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3"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4"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5"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6"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7"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8"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9"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0"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1"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2"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3"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4"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5"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6"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7"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8"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9"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0"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1"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2"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3"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4"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5"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6"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7"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8"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9"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0"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1"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2"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3"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4"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5"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6"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7"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8"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9"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0"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1"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2"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3"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4"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5"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6"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7"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8"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9"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0"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1"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2"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3"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4"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5"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6"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7"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8"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9"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0"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1"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2"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3"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4"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5"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6"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7"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8"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9"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0"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1"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2"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3"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sp>
        <p:nvSpPr>
          <p:cNvPr id="2" name="Nadpis 1"/>
          <p:cNvSpPr>
            <a:spLocks noGrp="1"/>
          </p:cNvSpPr>
          <p:nvPr>
            <p:ph type="title"/>
          </p:nvPr>
        </p:nvSpPr>
        <p:spPr>
          <a:xfrm>
            <a:off x="1142108" y="274638"/>
            <a:ext cx="6859785" cy="1020762"/>
          </a:xfrm>
        </p:spPr>
        <p:txBody>
          <a:bodyPr anchor="b">
            <a:noAutofit/>
          </a:bodyPr>
          <a:lstStyle>
            <a:lvl1pPr algn="l">
              <a:defRPr sz="2401" b="0"/>
            </a:lvl1pPr>
          </a:lstStyle>
          <a:p>
            <a:r>
              <a:rPr lang="cs-CZ" noProof="0"/>
              <a:t>Kliknutím lze upravit styl.</a:t>
            </a:r>
            <a:endParaRPr lang="cs-CZ" noProof="0" dirty="0"/>
          </a:p>
        </p:txBody>
      </p:sp>
      <p:sp>
        <p:nvSpPr>
          <p:cNvPr id="3" name="Zástupný symbol pro obsah 2"/>
          <p:cNvSpPr>
            <a:spLocks noGrp="1"/>
          </p:cNvSpPr>
          <p:nvPr>
            <p:ph idx="1"/>
          </p:nvPr>
        </p:nvSpPr>
        <p:spPr>
          <a:xfrm>
            <a:off x="3533436" y="1905000"/>
            <a:ext cx="4253068" cy="40386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baseline="0"/>
            </a:lvl7pPr>
            <a:lvl8pPr>
              <a:defRPr sz="1200" baseline="0"/>
            </a:lvl8pPr>
            <a:lvl9pPr>
              <a:defRPr sz="1200" baseline="0"/>
            </a:lvl9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text 3"/>
          <p:cNvSpPr>
            <a:spLocks noGrp="1"/>
          </p:cNvSpPr>
          <p:nvPr>
            <p:ph type="body" sz="half" idx="2"/>
          </p:nvPr>
        </p:nvSpPr>
        <p:spPr>
          <a:xfrm>
            <a:off x="1142107" y="3429000"/>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cs-CZ" noProof="0"/>
              <a:t>Kliknutím lze upravit styly předlohy textu.</a:t>
            </a:r>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9621166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614" name="frame"/>
          <p:cNvGrpSpPr/>
          <p:nvPr/>
        </p:nvGrpSpPr>
        <p:grpSpPr bwMode="invGray">
          <a:xfrm flipH="1">
            <a:off x="1085908" y="1630822"/>
            <a:ext cx="4719500" cy="4575885"/>
            <a:chOff x="4417839" y="1630821"/>
            <a:chExt cx="6291028" cy="4575885"/>
          </a:xfrm>
        </p:grpSpPr>
        <p:grpSp>
          <p:nvGrpSpPr>
            <p:cNvPr id="615" name="Skupina 514"/>
            <p:cNvGrpSpPr/>
            <p:nvPr/>
          </p:nvGrpSpPr>
          <p:grpSpPr bwMode="invGray">
            <a:xfrm>
              <a:off x="5414491" y="1630821"/>
              <a:ext cx="5294376" cy="4114800"/>
              <a:chOff x="3310555" y="716546"/>
              <a:chExt cx="5294376" cy="4114800"/>
            </a:xfrm>
          </p:grpSpPr>
          <p:grpSp>
            <p:nvGrpSpPr>
              <p:cNvPr id="767" name="Skupina 666"/>
              <p:cNvGrpSpPr/>
              <p:nvPr/>
            </p:nvGrpSpPr>
            <p:grpSpPr bwMode="invGray">
              <a:xfrm flipH="1">
                <a:off x="3310555" y="737968"/>
                <a:ext cx="5294376" cy="54864"/>
                <a:chOff x="1522413" y="1514475"/>
                <a:chExt cx="10569575" cy="64008"/>
              </a:xfrm>
              <a:solidFill>
                <a:schemeClr val="accent1"/>
              </a:solidFill>
            </p:grpSpPr>
            <p:sp>
              <p:nvSpPr>
                <p:cNvPr id="843" name="Volný tvar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4" name="Volný tvar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5" name="Volný tvar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6"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7"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8"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9"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0"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1"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2"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3"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4"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5"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6"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7"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8"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59"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0"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1"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2"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3"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4"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5"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6"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7"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8"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69"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0"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1"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2"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3"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4"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5"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6"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7"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8"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79"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0"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1"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2"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3"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4"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5"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6"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7"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8"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89"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0"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1"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2"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3"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4"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5"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6"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7"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8"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99"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0"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1"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2"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3"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4"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5"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6"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7"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8"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09"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0"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1"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2"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3"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4"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5"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916"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768" name="Skupina 667"/>
              <p:cNvGrpSpPr/>
              <p:nvPr/>
            </p:nvGrpSpPr>
            <p:grpSpPr bwMode="invGray">
              <a:xfrm rot="16200000" flipH="1">
                <a:off x="6492229" y="2755658"/>
                <a:ext cx="4114800" cy="36576"/>
                <a:chOff x="1522413" y="1514475"/>
                <a:chExt cx="10569575" cy="64008"/>
              </a:xfrm>
              <a:solidFill>
                <a:schemeClr val="accent1"/>
              </a:solidFill>
            </p:grpSpPr>
            <p:sp>
              <p:nvSpPr>
                <p:cNvPr id="769" name="Volný tvar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0" name="Volný tvar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1" name="Volný tvar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2"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3"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4"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5"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6"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7"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8"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79"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0"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1"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2"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3"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4"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5"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6"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7"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8"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89"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0"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1"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2"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3"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4"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5"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6"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7"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8"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99"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0"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1"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2"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3"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4"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5"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6"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7"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8"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09"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0"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1"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2"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3"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4"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5"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6"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7"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8"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19"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0"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1"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2"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3"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4"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5"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6"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7"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8"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29"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0"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1"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2"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3"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4"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5"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6"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7"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8"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39"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0"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1"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842"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nvGrpSpPr>
            <p:cNvPr id="616" name="Skupina 515"/>
            <p:cNvGrpSpPr/>
            <p:nvPr/>
          </p:nvGrpSpPr>
          <p:grpSpPr bwMode="invGray">
            <a:xfrm rot="10800000">
              <a:off x="4417839" y="2091906"/>
              <a:ext cx="5294376" cy="4114800"/>
              <a:chOff x="3310555" y="716546"/>
              <a:chExt cx="5294376" cy="4114800"/>
            </a:xfrm>
          </p:grpSpPr>
          <p:grpSp>
            <p:nvGrpSpPr>
              <p:cNvPr id="617" name="Skupina 516"/>
              <p:cNvGrpSpPr/>
              <p:nvPr/>
            </p:nvGrpSpPr>
            <p:grpSpPr bwMode="invGray">
              <a:xfrm flipH="1">
                <a:off x="3310555" y="737968"/>
                <a:ext cx="5294376" cy="54864"/>
                <a:chOff x="1522413" y="1514475"/>
                <a:chExt cx="10569575" cy="64008"/>
              </a:xfrm>
              <a:solidFill>
                <a:schemeClr val="accent1"/>
              </a:solidFill>
            </p:grpSpPr>
            <p:sp>
              <p:nvSpPr>
                <p:cNvPr id="693" name="Volný tvar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4" name="Volný tvar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5" name="Volný tvar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6"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7"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8"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9"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0"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1"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2"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3"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4"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5"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6"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7"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8"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09"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0"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1"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2"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3"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4"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5"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6"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7"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8"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19"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0"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1"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2"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3"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4"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5"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6"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7"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8"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29"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0"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1"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2"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3"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4"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5"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6"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7"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8"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39"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0"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1"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2"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3"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4"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5"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6"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7"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8"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49"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0"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1"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2"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3"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4"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5"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6"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7"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8"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59"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0"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1"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2"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3"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4"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5"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766"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nvGrpSpPr>
              <p:cNvPr id="618" name="Skupina 517"/>
              <p:cNvGrpSpPr/>
              <p:nvPr/>
            </p:nvGrpSpPr>
            <p:grpSpPr bwMode="invGray">
              <a:xfrm rot="16200000" flipH="1">
                <a:off x="6492229" y="2755658"/>
                <a:ext cx="4114800" cy="36576"/>
                <a:chOff x="1522413" y="1514475"/>
                <a:chExt cx="10569575" cy="64008"/>
              </a:xfrm>
              <a:solidFill>
                <a:schemeClr val="accent1"/>
              </a:solidFill>
            </p:grpSpPr>
            <p:sp>
              <p:nvSpPr>
                <p:cNvPr id="619" name="Volný tvar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0" name="Volný tvar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1" name="Volný tvar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2" name="Volný tvar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3" name="Volný tvar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4" name="Volný tvar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5" name="Volný tvar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6" name="Volný tvar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7" name="Volný tvar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8" name="Volný tvar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29" name="Volný tvar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0" name="Volný tvar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1" name="Volný tvar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2" name="Volný tvar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3" name="Volný tvar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4" name="Volný tvar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5" name="Volný tvar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6" name="Volný tvar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7" name="Volný tvar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8" name="Volný tvar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39" name="Volný tvar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0" name="Volný tvar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1" name="Volný tvar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2" name="Volný tvar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3" name="Volný tvar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4" name="Volný tvar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5" name="Volný tvar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6" name="Volný tvar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7" name="Volný tvar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8" name="Volný tvar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49" name="Volný tvar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0" name="Volný tvar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1" name="Volný tvar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2" name="Volný tvar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3" name="Volný tvar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4" name="Volný tvar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5" name="Volný tvar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6" name="Volný tvar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7" name="Volný tvar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8" name="Volný tvar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59" name="Volný tvar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0" name="Volný tvar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1" name="Volný tvar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2" name="Volný tvar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3" name="Volný tvar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4" name="Volný tvar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5" name="Volný tvar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6" name="Volný tvar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7" name="Volný tvar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8" name="Volný tvar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69" name="Volný tvar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0" name="Volný tvar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1" name="Volný tvar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2" name="Volný tvar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3" name="Volný tvar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4" name="Volný tvar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5" name="Volný tvar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6" name="Volný tvar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7" name="Volný tvar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8" name="Volný tvar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79" name="Volný tvar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0" name="Volný tvar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1" name="Volný tvar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2" name="Volný tvar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3" name="Volný tvar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4" name="Volný tvar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5" name="Volný tvar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6" name="Volný tvar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7" name="Volný tvar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8" name="Volný tvar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89" name="Volný tvar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0" name="Volný tvar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1" name="Volný tvar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sp>
              <p:nvSpPr>
                <p:cNvPr id="692" name="Volný tvar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sz="1350" noProof="0" dirty="0">
                    <a:ln>
                      <a:noFill/>
                    </a:ln>
                  </a:endParaRPr>
                </a:p>
              </p:txBody>
            </p:sp>
          </p:grpSp>
        </p:grpSp>
      </p:grpSp>
      <p:sp>
        <p:nvSpPr>
          <p:cNvPr id="2" name="Nadpis 1"/>
          <p:cNvSpPr>
            <a:spLocks noGrp="1"/>
          </p:cNvSpPr>
          <p:nvPr>
            <p:ph type="title"/>
          </p:nvPr>
        </p:nvSpPr>
        <p:spPr>
          <a:xfrm>
            <a:off x="1142108" y="274638"/>
            <a:ext cx="6859785" cy="1020762"/>
          </a:xfrm>
        </p:spPr>
        <p:txBody>
          <a:bodyPr anchor="b">
            <a:noAutofit/>
          </a:bodyPr>
          <a:lstStyle>
            <a:lvl1pPr algn="l">
              <a:defRPr sz="2401" b="0"/>
            </a:lvl1pPr>
          </a:lstStyle>
          <a:p>
            <a:r>
              <a:rPr lang="cs-CZ" noProof="0"/>
              <a:t>Kliknutím lze upravit styl.</a:t>
            </a:r>
            <a:endParaRPr lang="cs-CZ" noProof="0" dirty="0"/>
          </a:p>
        </p:txBody>
      </p:sp>
      <p:sp>
        <p:nvSpPr>
          <p:cNvPr id="3" name="Piál 1Zástupný symbol pro obrázek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cs-CZ" noProof="0"/>
              <a:t>Kliknutím na ikonu přidáte obrázek.</a:t>
            </a:r>
            <a:endParaRPr lang="cs-CZ" noProof="0" dirty="0"/>
          </a:p>
        </p:txBody>
      </p:sp>
      <p:sp>
        <p:nvSpPr>
          <p:cNvPr id="4" name="Zástupný symbol pro text 3"/>
          <p:cNvSpPr>
            <a:spLocks noGrp="1"/>
          </p:cNvSpPr>
          <p:nvPr>
            <p:ph type="body" sz="half" idx="2"/>
          </p:nvPr>
        </p:nvSpPr>
        <p:spPr>
          <a:xfrm>
            <a:off x="5931014" y="3411748"/>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cs-CZ" noProof="0"/>
              <a:t>Kliknutím lze upravit styly předlohy textu.</a:t>
            </a:r>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pPr/>
              <a:t>23.11.2020</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36176941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cs-CZ" noProof="0" dirty="0"/>
              <a:t>Kliknutím lze upravit styl.</a:t>
            </a:r>
          </a:p>
        </p:txBody>
      </p:sp>
      <p:sp>
        <p:nvSpPr>
          <p:cNvPr id="3" name="Zástupný symbol pro text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cs-CZ" noProof="0" dirty="0"/>
              <a:t>Kliknutím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4" name="Zástupný symbol pro datum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750">
                <a:solidFill>
                  <a:schemeClr val="tx1">
                    <a:tint val="75000"/>
                  </a:schemeClr>
                </a:solidFill>
              </a:defRPr>
            </a:lvl1pPr>
          </a:lstStyle>
          <a:p>
            <a:fld id="{9AFE8FB1-0A7A-443E-AAF7-31D4FA1AA312}" type="datetimeFigureOut">
              <a:rPr lang="cs-CZ" noProof="0" smtClean="0"/>
              <a:pPr/>
              <a:t>23.11.2020</a:t>
            </a:fld>
            <a:endParaRPr lang="cs-CZ" noProof="0" dirty="0"/>
          </a:p>
        </p:txBody>
      </p:sp>
      <p:sp>
        <p:nvSpPr>
          <p:cNvPr id="5" name="Zástupný symbol pro zápatí 5"/>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cs-CZ" noProof="0" dirty="0"/>
          </a:p>
        </p:txBody>
      </p:sp>
      <p:sp>
        <p:nvSpPr>
          <p:cNvPr id="6" name="Zástupný symbol pro číslo snímku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750">
                <a:solidFill>
                  <a:schemeClr val="tx1">
                    <a:tint val="75000"/>
                  </a:schemeClr>
                </a:solidFill>
              </a:defRPr>
            </a:lvl1p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xmlns=""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685983" rtl="0" eaLnBrk="1" latinLnBrk="0" hangingPunct="1">
        <a:lnSpc>
          <a:spcPct val="90000"/>
        </a:lnSpc>
        <a:spcBef>
          <a:spcPct val="0"/>
        </a:spcBef>
        <a:buNone/>
        <a:defRPr sz="2401" kern="1200">
          <a:solidFill>
            <a:schemeClr val="tx1"/>
          </a:solidFill>
          <a:latin typeface="+mj-lt"/>
          <a:ea typeface="+mj-ea"/>
          <a:cs typeface="+mj-cs"/>
        </a:defRPr>
      </a:lvl1pPr>
    </p:titleStyle>
    <p:bodyStyle>
      <a:lvl1pPr marL="205795" indent="-205795" algn="l" defTabSz="685983" rtl="0" eaLnBrk="1" latinLnBrk="0" hangingPunct="1">
        <a:lnSpc>
          <a:spcPct val="90000"/>
        </a:lnSpc>
        <a:spcBef>
          <a:spcPts val="1350"/>
        </a:spcBef>
        <a:buSzPct val="80000"/>
        <a:buFont typeface="Wingdings" pitchFamily="2" charset="2"/>
        <a:buChar char="§"/>
        <a:defRPr sz="1800" kern="1200">
          <a:solidFill>
            <a:schemeClr val="tx1"/>
          </a:solidFill>
          <a:latin typeface="+mn-lt"/>
          <a:ea typeface="+mn-ea"/>
          <a:cs typeface="+mn-cs"/>
        </a:defRPr>
      </a:lvl1pPr>
      <a:lvl2pPr marL="432169" indent="-205795" algn="l" defTabSz="685983" rtl="0" eaLnBrk="1" latinLnBrk="0" hangingPunct="1">
        <a:lnSpc>
          <a:spcPct val="90000"/>
        </a:lnSpc>
        <a:spcBef>
          <a:spcPts val="450"/>
        </a:spcBef>
        <a:buSzPct val="100000"/>
        <a:buFont typeface="Consolas" pitchFamily="49" charset="0"/>
        <a:buChar char="–"/>
        <a:defRPr sz="1500" kern="1200">
          <a:solidFill>
            <a:schemeClr val="tx1"/>
          </a:solidFill>
          <a:latin typeface="+mn-lt"/>
          <a:ea typeface="+mn-ea"/>
          <a:cs typeface="+mn-cs"/>
        </a:defRPr>
      </a:lvl2pPr>
      <a:lvl3pPr marL="603665" indent="-171496" algn="l" defTabSz="685983" rtl="0" eaLnBrk="1" latinLnBrk="0" hangingPunct="1">
        <a:lnSpc>
          <a:spcPct val="90000"/>
        </a:lnSpc>
        <a:spcBef>
          <a:spcPts val="450"/>
        </a:spcBef>
        <a:buSzPct val="80000"/>
        <a:buFont typeface="Wingdings" pitchFamily="2" charset="2"/>
        <a:buChar char="§"/>
        <a:defRPr sz="1350" kern="1200">
          <a:solidFill>
            <a:schemeClr val="tx1"/>
          </a:solidFill>
          <a:latin typeface="+mn-lt"/>
          <a:ea typeface="+mn-ea"/>
          <a:cs typeface="+mn-cs"/>
        </a:defRPr>
      </a:lvl3pPr>
      <a:lvl4pPr marL="775161"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4pPr>
      <a:lvl5pPr marL="946656" indent="-171496" algn="l" defTabSz="685983" rtl="0" eaLnBrk="1" latinLnBrk="0" hangingPunct="1">
        <a:lnSpc>
          <a:spcPct val="90000"/>
        </a:lnSpc>
        <a:spcBef>
          <a:spcPts val="450"/>
        </a:spcBef>
        <a:buSzPct val="80000"/>
        <a:buFont typeface="Wingdings" pitchFamily="2" charset="2"/>
        <a:buChar char="§"/>
        <a:defRPr sz="1200" kern="1200">
          <a:solidFill>
            <a:schemeClr val="tx1"/>
          </a:solidFill>
          <a:latin typeface="+mn-lt"/>
          <a:ea typeface="+mn-ea"/>
          <a:cs typeface="+mn-cs"/>
        </a:defRPr>
      </a:lvl5pPr>
      <a:lvl6pPr marL="1118152"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6pPr>
      <a:lvl7pPr marL="1289648" indent="-171496" algn="l" defTabSz="685983" rtl="0" eaLnBrk="1" latinLnBrk="0" hangingPunct="1">
        <a:lnSpc>
          <a:spcPct val="90000"/>
        </a:lnSpc>
        <a:spcBef>
          <a:spcPts val="450"/>
        </a:spcBef>
        <a:buSzPct val="80000"/>
        <a:buFont typeface="Wingdings" pitchFamily="2" charset="2"/>
        <a:buChar char="§"/>
        <a:defRPr sz="1200" kern="1200">
          <a:solidFill>
            <a:schemeClr val="tx1"/>
          </a:solidFill>
          <a:latin typeface="+mn-lt"/>
          <a:ea typeface="+mn-ea"/>
          <a:cs typeface="+mn-cs"/>
        </a:defRPr>
      </a:lvl7pPr>
      <a:lvl8pPr marL="1461144"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8pPr>
      <a:lvl9pPr marL="1632639" indent="-171496" algn="l" defTabSz="685983" rtl="0" eaLnBrk="1" latinLnBrk="0" hangingPunct="1">
        <a:lnSpc>
          <a:spcPct val="90000"/>
        </a:lnSpc>
        <a:spcBef>
          <a:spcPts val="450"/>
        </a:spcBef>
        <a:buSzPct val="80000"/>
        <a:buFont typeface="Wingdings" pitchFamily="2" charset="2"/>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9JMEvmXSgUI" TargetMode="External"/><Relationship Id="rId2" Type="http://schemas.openxmlformats.org/officeDocument/2006/relationships/hyperlink" Target="https://www.youtube.com/watch?v=SPlBzpIug2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l_vadzJXnc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s://www.youtube.com/watch?v=78-zzdJ4tvA" TargetMode="External"/><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78-zzdJ4tvA" TargetMode="External"/><Relationship Id="rId2" Type="http://schemas.openxmlformats.org/officeDocument/2006/relationships/hyperlink" Target="http://www.musclesused.com/"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85754" y="571480"/>
            <a:ext cx="8358246" cy="952496"/>
          </a:xfrm>
        </p:spPr>
        <p:txBody>
          <a:bodyPr/>
          <a:lstStyle/>
          <a:p>
            <a:pPr>
              <a:spcBef>
                <a:spcPts val="0"/>
              </a:spcBef>
            </a:pPr>
            <a:r>
              <a:rPr lang="cs-CZ" sz="2400" dirty="0" err="1">
                <a:latin typeface="Consolas"/>
              </a:rPr>
              <a:t>Assessment</a:t>
            </a:r>
            <a:r>
              <a:rPr lang="cs-CZ" sz="2400" dirty="0">
                <a:latin typeface="Consolas"/>
              </a:rPr>
              <a:t> </a:t>
            </a:r>
            <a:r>
              <a:rPr lang="cs-CZ" sz="2400" dirty="0" err="1">
                <a:latin typeface="Consolas"/>
              </a:rPr>
              <a:t>methods</a:t>
            </a:r>
            <a:r>
              <a:rPr lang="cs-CZ" sz="2400" dirty="0">
                <a:latin typeface="Consolas"/>
              </a:rPr>
              <a:t> in </a:t>
            </a:r>
            <a:r>
              <a:rPr lang="cs-CZ" sz="2400" dirty="0" err="1">
                <a:latin typeface="Consolas"/>
              </a:rPr>
              <a:t>rehabilitation</a:t>
            </a:r>
            <a:r>
              <a:rPr lang="cs-CZ" sz="2400" dirty="0">
                <a:latin typeface="Consolas"/>
              </a:rPr>
              <a:t>, 23.11.2020 </a:t>
            </a:r>
          </a:p>
        </p:txBody>
      </p:sp>
      <p:sp>
        <p:nvSpPr>
          <p:cNvPr id="3" name="Podnadpis 2"/>
          <p:cNvSpPr>
            <a:spLocks noGrp="1"/>
          </p:cNvSpPr>
          <p:nvPr>
            <p:ph type="subTitle" idx="1"/>
          </p:nvPr>
        </p:nvSpPr>
        <p:spPr>
          <a:xfrm>
            <a:off x="3131840" y="5555990"/>
            <a:ext cx="6859786" cy="1066800"/>
          </a:xfrm>
        </p:spPr>
        <p:txBody>
          <a:bodyPr/>
          <a:lstStyle/>
          <a:p>
            <a:r>
              <a:rPr lang="cs-CZ" dirty="0"/>
              <a:t>Mgr. Veronika </a:t>
            </a:r>
            <a:r>
              <a:rPr lang="cs-CZ" dirty="0" err="1"/>
              <a:t>Mrkvicová</a:t>
            </a:r>
            <a:endParaRPr lang="cs-CZ" b="0" i="0" dirty="0">
              <a:solidFill>
                <a:schemeClr val="tx1">
                  <a:tint val="75000"/>
                </a:schemeClr>
              </a:solidFill>
            </a:endParaRPr>
          </a:p>
        </p:txBody>
      </p:sp>
      <p:sp>
        <p:nvSpPr>
          <p:cNvPr id="4" name="Obdélník 3"/>
          <p:cNvSpPr/>
          <p:nvPr/>
        </p:nvSpPr>
        <p:spPr>
          <a:xfrm>
            <a:off x="1835696" y="5917188"/>
            <a:ext cx="5716950" cy="369332"/>
          </a:xfrm>
          <a:prstGeom prst="rect">
            <a:avLst/>
          </a:prstGeom>
        </p:spPr>
        <p:txBody>
          <a:bodyPr wrap="none">
            <a:spAutoFit/>
          </a:bodyPr>
          <a:lstStyle/>
          <a:p>
            <a:pPr algn="ctr"/>
            <a:r>
              <a:rPr lang="cs-CZ" dirty="0"/>
              <a:t>Department of </a:t>
            </a:r>
            <a:r>
              <a:rPr lang="cs-CZ" dirty="0" err="1"/>
              <a:t>Physiotherapy</a:t>
            </a:r>
            <a:r>
              <a:rPr lang="cs-CZ" dirty="0"/>
              <a:t> </a:t>
            </a:r>
            <a:r>
              <a:rPr lang="cs-CZ" dirty="0" err="1"/>
              <a:t>and</a:t>
            </a:r>
            <a:r>
              <a:rPr lang="cs-CZ" dirty="0"/>
              <a:t> </a:t>
            </a:r>
            <a:r>
              <a:rPr lang="cs-CZ" dirty="0" err="1"/>
              <a:t>Rehabilitation</a:t>
            </a:r>
            <a:r>
              <a:rPr lang="cs-CZ" dirty="0"/>
              <a:t> –  MF MU</a:t>
            </a:r>
          </a:p>
        </p:txBody>
      </p:sp>
      <p:sp>
        <p:nvSpPr>
          <p:cNvPr id="5" name="Nadpis 1"/>
          <p:cNvSpPr txBox="1">
            <a:spLocks/>
          </p:cNvSpPr>
          <p:nvPr/>
        </p:nvSpPr>
        <p:spPr>
          <a:xfrm>
            <a:off x="2071670" y="2714620"/>
            <a:ext cx="6859786" cy="952496"/>
          </a:xfrm>
          <a:prstGeom prst="rect">
            <a:avLst/>
          </a:prstGeom>
        </p:spPr>
        <p:txBody>
          <a:bodyPr vert="horz" lIns="91440" tIns="45720" rIns="91440" bIns="45720" rtlCol="0" anchor="b">
            <a:noAutofit/>
          </a:bodyPr>
          <a:lstStyle/>
          <a:p>
            <a:pPr marL="0" marR="0" lvl="0" indent="0" algn="l" defTabSz="685983" rtl="0" eaLnBrk="1" fontAlgn="auto" latinLnBrk="0" hangingPunct="1">
              <a:lnSpc>
                <a:spcPct val="90000"/>
              </a:lnSpc>
              <a:spcBef>
                <a:spcPts val="0"/>
              </a:spcBef>
              <a:spcAft>
                <a:spcPts val="0"/>
              </a:spcAft>
              <a:buClrTx/>
              <a:buSzTx/>
              <a:buFontTx/>
              <a:buNone/>
              <a:tabLst/>
              <a:defRPr/>
            </a:pPr>
            <a:r>
              <a:rPr kumimoji="0" lang="cs-CZ" sz="4051" b="0" i="0" u="none" strike="noStrike" kern="1200" cap="none" spc="0" normalizeH="0" baseline="0" noProof="0" dirty="0" err="1">
                <a:ln>
                  <a:noFill/>
                </a:ln>
                <a:solidFill>
                  <a:schemeClr val="tx1"/>
                </a:solidFill>
                <a:effectLst/>
                <a:uLnTx/>
                <a:uFillTx/>
                <a:latin typeface="Consolas"/>
                <a:ea typeface="+mj-ea"/>
                <a:cs typeface="+mj-cs"/>
              </a:rPr>
              <a:t>Muscle</a:t>
            </a:r>
            <a:r>
              <a:rPr kumimoji="0" lang="cs-CZ" sz="4051" b="0" i="0" u="none" strike="noStrike" kern="1200" cap="none" spc="0" normalizeH="0" baseline="0" noProof="0" dirty="0">
                <a:ln>
                  <a:noFill/>
                </a:ln>
                <a:solidFill>
                  <a:schemeClr val="tx1"/>
                </a:solidFill>
                <a:effectLst/>
                <a:uLnTx/>
                <a:uFillTx/>
                <a:latin typeface="Consolas"/>
                <a:ea typeface="+mj-ea"/>
                <a:cs typeface="+mj-cs"/>
              </a:rPr>
              <a:t> </a:t>
            </a:r>
            <a:r>
              <a:rPr kumimoji="0" lang="cs-CZ" sz="4051" b="0" i="0" u="none" strike="noStrike" kern="1200" cap="none" spc="0" normalizeH="0" baseline="0" noProof="0" dirty="0" err="1">
                <a:ln>
                  <a:noFill/>
                </a:ln>
                <a:solidFill>
                  <a:schemeClr val="tx1"/>
                </a:solidFill>
                <a:effectLst/>
                <a:uLnTx/>
                <a:uFillTx/>
                <a:latin typeface="Consolas"/>
                <a:ea typeface="+mj-ea"/>
                <a:cs typeface="+mj-cs"/>
              </a:rPr>
              <a:t>shortening</a:t>
            </a:r>
            <a:endParaRPr kumimoji="0" lang="cs-CZ" sz="4051" b="0" i="0" u="none" strike="noStrike" kern="1200" cap="none" spc="0" normalizeH="0" baseline="0" noProof="0" dirty="0">
              <a:ln>
                <a:noFill/>
              </a:ln>
              <a:solidFill>
                <a:schemeClr val="tx1"/>
              </a:solidFill>
              <a:effectLst/>
              <a:uLnTx/>
              <a:uFillTx/>
              <a:latin typeface="Consolas"/>
              <a:ea typeface="+mj-ea"/>
              <a:cs typeface="+mj-cs"/>
            </a:endParaRPr>
          </a:p>
        </p:txBody>
      </p:sp>
    </p:spTree>
    <p:extLst>
      <p:ext uri="{BB962C8B-B14F-4D97-AF65-F5344CB8AC3E}">
        <p14:creationId xmlns:p14="http://schemas.microsoft.com/office/powerpoint/2010/main" xmlns="" val="19201110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501858" cy="1020762"/>
          </a:xfrm>
        </p:spPr>
        <p:txBody>
          <a:bodyPr/>
          <a:lstStyle/>
          <a:p>
            <a:r>
              <a:rPr lang="cs-CZ" dirty="0"/>
              <a:t>The </a:t>
            </a:r>
            <a:r>
              <a:rPr lang="cs-CZ" dirty="0" err="1"/>
              <a:t>Assessment</a:t>
            </a:r>
            <a:r>
              <a:rPr lang="cs-CZ" dirty="0"/>
              <a:t> of </a:t>
            </a:r>
            <a:r>
              <a:rPr lang="cs-CZ" dirty="0" err="1"/>
              <a:t>Shortened</a:t>
            </a:r>
            <a:r>
              <a:rPr lang="cs-CZ" dirty="0"/>
              <a:t> Muscle </a:t>
            </a:r>
            <a:r>
              <a:rPr lang="cs-CZ" dirty="0" err="1"/>
              <a:t>Groups</a:t>
            </a:r>
            <a:endParaRPr lang="cs-CZ" dirty="0"/>
          </a:p>
        </p:txBody>
      </p:sp>
      <p:sp>
        <p:nvSpPr>
          <p:cNvPr id="3" name="Zástupný symbol pro obsah 2"/>
          <p:cNvSpPr>
            <a:spLocks noGrp="1"/>
          </p:cNvSpPr>
          <p:nvPr>
            <p:ph idx="1"/>
          </p:nvPr>
        </p:nvSpPr>
        <p:spPr>
          <a:xfrm>
            <a:off x="971600" y="1988840"/>
            <a:ext cx="8001892" cy="4267200"/>
          </a:xfrm>
        </p:spPr>
        <p:txBody>
          <a:bodyPr>
            <a:normAutofit/>
          </a:bodyPr>
          <a:lstStyle/>
          <a:p>
            <a:r>
              <a:rPr lang="en-US" sz="2000" dirty="0"/>
              <a:t>If possible, the force exerted on the tested muscle </a:t>
            </a:r>
            <a:r>
              <a:rPr lang="en-US" sz="2000" dirty="0">
                <a:solidFill>
                  <a:srgbClr val="FFFF00"/>
                </a:solidFill>
              </a:rPr>
              <a:t>must not work over two joints. </a:t>
            </a:r>
            <a:endParaRPr lang="cs-CZ" sz="2000" dirty="0">
              <a:solidFill>
                <a:srgbClr val="FFFF00"/>
              </a:solidFill>
            </a:endParaRPr>
          </a:p>
          <a:p>
            <a:r>
              <a:rPr lang="en-US" sz="2000" dirty="0"/>
              <a:t>The examiner performs at an </a:t>
            </a:r>
            <a:r>
              <a:rPr lang="en-US" sz="2000" dirty="0">
                <a:solidFill>
                  <a:srgbClr val="FFFF00"/>
                </a:solidFill>
              </a:rPr>
              <a:t>even speed a slow movement that brakes slowly at the end of the </a:t>
            </a:r>
            <a:r>
              <a:rPr lang="cs-CZ" sz="2000" dirty="0">
                <a:solidFill>
                  <a:srgbClr val="FFFF00"/>
                </a:solidFill>
              </a:rPr>
              <a:t>r</a:t>
            </a:r>
            <a:r>
              <a:rPr lang="en-US" sz="2000" dirty="0" err="1">
                <a:solidFill>
                  <a:srgbClr val="FFFF00"/>
                </a:solidFill>
              </a:rPr>
              <a:t>ange</a:t>
            </a:r>
            <a:r>
              <a:rPr lang="en-US" sz="2000" dirty="0">
                <a:solidFill>
                  <a:srgbClr val="FFFF00"/>
                </a:solidFill>
              </a:rPr>
              <a:t>. </a:t>
            </a:r>
            <a:endParaRPr lang="cs-CZ" sz="2000" dirty="0">
              <a:solidFill>
                <a:srgbClr val="FFFF00"/>
              </a:solidFill>
            </a:endParaRPr>
          </a:p>
          <a:p>
            <a:r>
              <a:rPr lang="en-US" sz="2000" dirty="0"/>
              <a:t>To keep the stretch and the muscle irritability about equal </a:t>
            </a:r>
            <a:r>
              <a:rPr lang="cs-CZ" sz="2000" dirty="0"/>
              <a:t/>
            </a:r>
            <a:br>
              <a:rPr lang="cs-CZ" sz="2000" dirty="0"/>
            </a:br>
            <a:r>
              <a:rPr lang="en-US" sz="2000" dirty="0"/>
              <a:t>the movement must not be jerky. </a:t>
            </a:r>
            <a:endParaRPr lang="cs-CZ" sz="2000" dirty="0"/>
          </a:p>
          <a:p>
            <a:r>
              <a:rPr lang="en-US" sz="2000" dirty="0"/>
              <a:t>Pressure or pull must always act in </a:t>
            </a:r>
            <a:r>
              <a:rPr lang="en-US" sz="2000" dirty="0">
                <a:solidFill>
                  <a:srgbClr val="FFFF00"/>
                </a:solidFill>
              </a:rPr>
              <a:t>the required direction of movement.</a:t>
            </a:r>
            <a:endParaRPr lang="cs-CZ" sz="2000" dirty="0">
              <a:solidFill>
                <a:srgbClr val="FFFF00"/>
              </a:solidFill>
            </a:endParaRPr>
          </a:p>
          <a:p>
            <a:r>
              <a:rPr lang="en-US" sz="2000" dirty="0"/>
              <a:t>Muscle shortening </a:t>
            </a:r>
            <a:r>
              <a:rPr lang="cs-CZ" sz="2000" dirty="0"/>
              <a:t>can</a:t>
            </a:r>
            <a:r>
              <a:rPr lang="en-US" sz="2000" dirty="0"/>
              <a:t> only be correctly evaluated if the joint range is not decreased as is a bony limitation or joint restriction. </a:t>
            </a:r>
            <a:endParaRPr lang="cs-CZ" sz="2000" dirty="0"/>
          </a:p>
        </p:txBody>
      </p:sp>
    </p:spTree>
    <p:extLst>
      <p:ext uri="{BB962C8B-B14F-4D97-AF65-F5344CB8AC3E}">
        <p14:creationId xmlns:p14="http://schemas.microsoft.com/office/powerpoint/2010/main" xmlns="" val="19339687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Muscles </a:t>
            </a:r>
            <a:r>
              <a:rPr lang="cs-CZ" dirty="0" err="1"/>
              <a:t>with</a:t>
            </a:r>
            <a:r>
              <a:rPr lang="cs-CZ" dirty="0"/>
              <a:t> </a:t>
            </a:r>
            <a:r>
              <a:rPr lang="cs-CZ" dirty="0" err="1"/>
              <a:t>Mainly</a:t>
            </a:r>
            <a:r>
              <a:rPr lang="cs-CZ" dirty="0"/>
              <a:t> Postural </a:t>
            </a:r>
            <a:r>
              <a:rPr lang="cs-CZ" dirty="0" err="1"/>
              <a:t>Function</a:t>
            </a:r>
            <a:endParaRPr lang="cs-CZ" dirty="0"/>
          </a:p>
        </p:txBody>
      </p:sp>
      <p:sp>
        <p:nvSpPr>
          <p:cNvPr id="3" name="Zástupný symbol pro obsah 2"/>
          <p:cNvSpPr>
            <a:spLocks noGrp="1"/>
          </p:cNvSpPr>
          <p:nvPr>
            <p:ph sz="half" idx="1"/>
          </p:nvPr>
        </p:nvSpPr>
        <p:spPr>
          <a:xfrm>
            <a:off x="1142107" y="1905000"/>
            <a:ext cx="3315563" cy="4667272"/>
          </a:xfrm>
        </p:spPr>
        <p:txBody>
          <a:bodyPr>
            <a:normAutofit fontScale="85000" lnSpcReduction="20000"/>
          </a:bodyPr>
          <a:lstStyle/>
          <a:p>
            <a:r>
              <a:rPr lang="cs-CZ" dirty="0"/>
              <a:t>Sternocleidomastoid</a:t>
            </a:r>
          </a:p>
          <a:p>
            <a:r>
              <a:rPr lang="cs-CZ" dirty="0" err="1"/>
              <a:t>Pectoralis</a:t>
            </a:r>
            <a:r>
              <a:rPr lang="cs-CZ" dirty="0"/>
              <a:t> major (</a:t>
            </a:r>
            <a:r>
              <a:rPr lang="cs-CZ" dirty="0" err="1"/>
              <a:t>clavicular</a:t>
            </a:r>
            <a:r>
              <a:rPr lang="cs-CZ" dirty="0"/>
              <a:t> and </a:t>
            </a:r>
            <a:r>
              <a:rPr lang="cs-CZ" dirty="0" err="1"/>
              <a:t>sternal</a:t>
            </a:r>
            <a:r>
              <a:rPr lang="cs-CZ" dirty="0"/>
              <a:t> end)</a:t>
            </a:r>
          </a:p>
          <a:p>
            <a:r>
              <a:rPr lang="cs-CZ" dirty="0"/>
              <a:t> </a:t>
            </a:r>
            <a:r>
              <a:rPr lang="cs-CZ" dirty="0" err="1"/>
              <a:t>Trapezius</a:t>
            </a:r>
            <a:r>
              <a:rPr lang="cs-CZ" dirty="0"/>
              <a:t> (</a:t>
            </a:r>
            <a:r>
              <a:rPr lang="cs-CZ" dirty="0" err="1"/>
              <a:t>upper</a:t>
            </a:r>
            <a:r>
              <a:rPr lang="cs-CZ" dirty="0"/>
              <a:t> part) </a:t>
            </a:r>
          </a:p>
          <a:p>
            <a:r>
              <a:rPr lang="cs-CZ" dirty="0"/>
              <a:t>Levator </a:t>
            </a:r>
            <a:r>
              <a:rPr lang="cs-CZ" dirty="0" err="1"/>
              <a:t>scapulae</a:t>
            </a:r>
            <a:r>
              <a:rPr lang="cs-CZ" dirty="0"/>
              <a:t> </a:t>
            </a:r>
          </a:p>
          <a:p>
            <a:r>
              <a:rPr lang="cs-CZ" dirty="0" err="1"/>
              <a:t>The</a:t>
            </a:r>
            <a:r>
              <a:rPr lang="cs-CZ" dirty="0"/>
              <a:t> </a:t>
            </a:r>
            <a:r>
              <a:rPr lang="cs-CZ" dirty="0" err="1"/>
              <a:t>upper</a:t>
            </a:r>
            <a:r>
              <a:rPr lang="cs-CZ" dirty="0"/>
              <a:t> extremity </a:t>
            </a:r>
            <a:r>
              <a:rPr lang="cs-CZ" dirty="0" err="1"/>
              <a:t>flexors</a:t>
            </a:r>
            <a:r>
              <a:rPr lang="cs-CZ" dirty="0"/>
              <a:t> </a:t>
            </a:r>
          </a:p>
          <a:p>
            <a:r>
              <a:rPr lang="cs-CZ" dirty="0" err="1"/>
              <a:t>Quadratus</a:t>
            </a:r>
            <a:r>
              <a:rPr lang="cs-CZ" dirty="0"/>
              <a:t> </a:t>
            </a:r>
            <a:r>
              <a:rPr lang="cs-CZ" dirty="0" err="1"/>
              <a:t>lumborum</a:t>
            </a:r>
            <a:r>
              <a:rPr lang="cs-CZ" dirty="0"/>
              <a:t> </a:t>
            </a:r>
          </a:p>
          <a:p>
            <a:r>
              <a:rPr lang="cs-CZ" dirty="0" err="1"/>
              <a:t>Back</a:t>
            </a:r>
            <a:r>
              <a:rPr lang="cs-CZ" dirty="0"/>
              <a:t> </a:t>
            </a:r>
            <a:r>
              <a:rPr lang="cs-CZ" dirty="0" err="1"/>
              <a:t>extensors</a:t>
            </a:r>
            <a:r>
              <a:rPr lang="cs-CZ" dirty="0"/>
              <a:t> </a:t>
            </a:r>
          </a:p>
          <a:p>
            <a:pPr lvl="1"/>
            <a:r>
              <a:rPr lang="cs-CZ" dirty="0" err="1"/>
              <a:t>Erector</a:t>
            </a:r>
            <a:r>
              <a:rPr lang="cs-CZ" dirty="0"/>
              <a:t> </a:t>
            </a:r>
            <a:r>
              <a:rPr lang="cs-CZ" dirty="0" err="1"/>
              <a:t>spinae</a:t>
            </a:r>
            <a:endParaRPr lang="cs-CZ" dirty="0"/>
          </a:p>
          <a:p>
            <a:pPr lvl="1"/>
            <a:r>
              <a:rPr lang="cs-CZ" dirty="0" err="1"/>
              <a:t>Longissimus</a:t>
            </a:r>
            <a:r>
              <a:rPr lang="cs-CZ" dirty="0"/>
              <a:t> </a:t>
            </a:r>
            <a:r>
              <a:rPr lang="cs-CZ" dirty="0" err="1"/>
              <a:t>thoracis</a:t>
            </a:r>
            <a:r>
              <a:rPr lang="cs-CZ" dirty="0"/>
              <a:t> </a:t>
            </a:r>
          </a:p>
          <a:p>
            <a:pPr lvl="1"/>
            <a:r>
              <a:rPr lang="cs-CZ" dirty="0" err="1"/>
              <a:t>Rotatores</a:t>
            </a:r>
            <a:r>
              <a:rPr lang="cs-CZ" dirty="0"/>
              <a:t> </a:t>
            </a:r>
          </a:p>
          <a:p>
            <a:pPr lvl="1"/>
            <a:r>
              <a:rPr lang="cs-CZ" dirty="0" err="1"/>
              <a:t>Multifidus</a:t>
            </a:r>
            <a:endParaRPr lang="cs-CZ" dirty="0"/>
          </a:p>
        </p:txBody>
      </p:sp>
      <p:sp>
        <p:nvSpPr>
          <p:cNvPr id="4" name="Zástupný symbol pro obsah 3"/>
          <p:cNvSpPr>
            <a:spLocks noGrp="1"/>
          </p:cNvSpPr>
          <p:nvPr>
            <p:ph sz="half" idx="2"/>
          </p:nvPr>
        </p:nvSpPr>
        <p:spPr>
          <a:xfrm>
            <a:off x="4686332" y="1905000"/>
            <a:ext cx="3315562" cy="4595834"/>
          </a:xfrm>
        </p:spPr>
        <p:txBody>
          <a:bodyPr>
            <a:normAutofit fontScale="85000" lnSpcReduction="20000"/>
          </a:bodyPr>
          <a:lstStyle/>
          <a:p>
            <a:r>
              <a:rPr lang="cs-CZ" dirty="0"/>
              <a:t>Hip </a:t>
            </a:r>
            <a:r>
              <a:rPr lang="cs-CZ" dirty="0" err="1"/>
              <a:t>flexors</a:t>
            </a:r>
            <a:r>
              <a:rPr lang="cs-CZ" dirty="0"/>
              <a:t> </a:t>
            </a:r>
          </a:p>
          <a:p>
            <a:pPr lvl="1"/>
            <a:r>
              <a:rPr lang="cs-CZ" dirty="0" err="1"/>
              <a:t>Iliopsoas</a:t>
            </a:r>
            <a:endParaRPr lang="cs-CZ" dirty="0"/>
          </a:p>
          <a:p>
            <a:pPr lvl="1"/>
            <a:r>
              <a:rPr lang="cs-CZ" dirty="0"/>
              <a:t> Tensor </a:t>
            </a:r>
            <a:r>
              <a:rPr lang="cs-CZ" dirty="0" err="1"/>
              <a:t>fasciae</a:t>
            </a:r>
            <a:r>
              <a:rPr lang="cs-CZ" dirty="0"/>
              <a:t> </a:t>
            </a:r>
            <a:r>
              <a:rPr lang="cs-CZ" dirty="0" err="1"/>
              <a:t>latae</a:t>
            </a:r>
            <a:r>
              <a:rPr lang="cs-CZ" dirty="0"/>
              <a:t> </a:t>
            </a:r>
          </a:p>
          <a:p>
            <a:pPr lvl="1"/>
            <a:r>
              <a:rPr lang="cs-CZ" dirty="0" err="1"/>
              <a:t>Rectus</a:t>
            </a:r>
            <a:r>
              <a:rPr lang="cs-CZ" dirty="0"/>
              <a:t> </a:t>
            </a:r>
            <a:r>
              <a:rPr lang="cs-CZ" dirty="0" err="1"/>
              <a:t>femoris</a:t>
            </a:r>
            <a:r>
              <a:rPr lang="cs-CZ" dirty="0"/>
              <a:t> </a:t>
            </a:r>
          </a:p>
          <a:p>
            <a:r>
              <a:rPr lang="cs-CZ" dirty="0" err="1"/>
              <a:t>Hip</a:t>
            </a:r>
            <a:r>
              <a:rPr lang="cs-CZ" dirty="0"/>
              <a:t> </a:t>
            </a:r>
            <a:r>
              <a:rPr lang="cs-CZ" dirty="0" err="1"/>
              <a:t>external</a:t>
            </a:r>
            <a:r>
              <a:rPr lang="cs-CZ" dirty="0"/>
              <a:t> </a:t>
            </a:r>
            <a:r>
              <a:rPr lang="cs-CZ" dirty="0" err="1"/>
              <a:t>rotators</a:t>
            </a:r>
            <a:endParaRPr lang="cs-CZ" dirty="0"/>
          </a:p>
          <a:p>
            <a:pPr lvl="1"/>
            <a:r>
              <a:rPr lang="cs-CZ" dirty="0" err="1"/>
              <a:t>Piriformis</a:t>
            </a:r>
            <a:r>
              <a:rPr lang="cs-CZ" dirty="0"/>
              <a:t> </a:t>
            </a:r>
          </a:p>
          <a:p>
            <a:r>
              <a:rPr lang="cs-CZ" dirty="0" err="1"/>
              <a:t>Hip</a:t>
            </a:r>
            <a:r>
              <a:rPr lang="cs-CZ" dirty="0"/>
              <a:t> </a:t>
            </a:r>
            <a:r>
              <a:rPr lang="cs-CZ" dirty="0" err="1"/>
              <a:t>adductors</a:t>
            </a:r>
            <a:endParaRPr lang="cs-CZ" dirty="0"/>
          </a:p>
          <a:p>
            <a:pPr lvl="1"/>
            <a:r>
              <a:rPr lang="cs-CZ" dirty="0" err="1"/>
              <a:t>Pectineus</a:t>
            </a:r>
            <a:r>
              <a:rPr lang="cs-CZ" dirty="0"/>
              <a:t> </a:t>
            </a:r>
          </a:p>
          <a:p>
            <a:pPr lvl="1"/>
            <a:r>
              <a:rPr lang="cs-CZ" dirty="0" err="1"/>
              <a:t>Adductor</a:t>
            </a:r>
            <a:r>
              <a:rPr lang="cs-CZ" dirty="0"/>
              <a:t> </a:t>
            </a:r>
            <a:r>
              <a:rPr lang="cs-CZ" dirty="0" err="1"/>
              <a:t>longus</a:t>
            </a:r>
            <a:r>
              <a:rPr lang="cs-CZ" dirty="0"/>
              <a:t> </a:t>
            </a:r>
          </a:p>
          <a:p>
            <a:pPr lvl="1"/>
            <a:r>
              <a:rPr lang="cs-CZ" dirty="0" err="1"/>
              <a:t>Adductor</a:t>
            </a:r>
            <a:r>
              <a:rPr lang="cs-CZ" dirty="0"/>
              <a:t> brevis </a:t>
            </a:r>
          </a:p>
          <a:p>
            <a:pPr lvl="1"/>
            <a:r>
              <a:rPr lang="cs-CZ" dirty="0" err="1"/>
              <a:t>Adductor</a:t>
            </a:r>
            <a:r>
              <a:rPr lang="cs-CZ" dirty="0"/>
              <a:t> </a:t>
            </a:r>
            <a:r>
              <a:rPr lang="cs-CZ" dirty="0" err="1"/>
              <a:t>magnus</a:t>
            </a:r>
            <a:endParaRPr lang="cs-CZ" dirty="0"/>
          </a:p>
          <a:p>
            <a:r>
              <a:rPr lang="cs-CZ" dirty="0" err="1"/>
              <a:t>Hamstrings</a:t>
            </a:r>
            <a:r>
              <a:rPr lang="cs-CZ" dirty="0"/>
              <a:t> </a:t>
            </a:r>
          </a:p>
          <a:p>
            <a:pPr lvl="1"/>
            <a:r>
              <a:rPr lang="cs-CZ" dirty="0"/>
              <a:t>Biceps </a:t>
            </a:r>
            <a:r>
              <a:rPr lang="cs-CZ" dirty="0" err="1"/>
              <a:t>femoris</a:t>
            </a:r>
            <a:r>
              <a:rPr lang="cs-CZ" dirty="0"/>
              <a:t> </a:t>
            </a:r>
          </a:p>
          <a:p>
            <a:pPr lvl="1"/>
            <a:r>
              <a:rPr lang="cs-CZ" dirty="0" err="1"/>
              <a:t>Semitendinosus</a:t>
            </a:r>
            <a:r>
              <a:rPr lang="cs-CZ" dirty="0"/>
              <a:t> </a:t>
            </a:r>
          </a:p>
          <a:p>
            <a:pPr lvl="1"/>
            <a:r>
              <a:rPr lang="cs-CZ" dirty="0" err="1"/>
              <a:t>Semimembranosus</a:t>
            </a:r>
            <a:endParaRPr lang="cs-CZ" dirty="0"/>
          </a:p>
          <a:p>
            <a:r>
              <a:rPr lang="cs-CZ" dirty="0" err="1"/>
              <a:t>Ankle</a:t>
            </a:r>
            <a:r>
              <a:rPr lang="cs-CZ" dirty="0"/>
              <a:t> </a:t>
            </a:r>
            <a:r>
              <a:rPr lang="cs-CZ" dirty="0" err="1"/>
              <a:t>plantar</a:t>
            </a:r>
            <a:r>
              <a:rPr lang="cs-CZ" dirty="0"/>
              <a:t> </a:t>
            </a:r>
            <a:r>
              <a:rPr lang="cs-CZ" dirty="0" err="1"/>
              <a:t>flexors</a:t>
            </a:r>
            <a:r>
              <a:rPr lang="cs-CZ" dirty="0"/>
              <a:t> </a:t>
            </a:r>
          </a:p>
          <a:p>
            <a:pPr lvl="1"/>
            <a:r>
              <a:rPr lang="cs-CZ" dirty="0" err="1"/>
              <a:t>Gastrocnemius</a:t>
            </a:r>
            <a:r>
              <a:rPr lang="cs-CZ" dirty="0"/>
              <a:t> </a:t>
            </a:r>
          </a:p>
          <a:p>
            <a:pPr lvl="1"/>
            <a:r>
              <a:rPr lang="cs-CZ" dirty="0" err="1"/>
              <a:t>Soleus</a:t>
            </a:r>
            <a:r>
              <a:rPr lang="cs-CZ" dirty="0"/>
              <a:t> </a:t>
            </a:r>
          </a:p>
          <a:p>
            <a:pPr lvl="1"/>
            <a:r>
              <a:rPr lang="cs-CZ" dirty="0" err="1"/>
              <a:t>Tibialis</a:t>
            </a:r>
            <a:r>
              <a:rPr lang="cs-CZ" dirty="0"/>
              <a:t> </a:t>
            </a:r>
            <a:r>
              <a:rPr lang="cs-CZ" dirty="0" err="1"/>
              <a:t>posterior</a:t>
            </a:r>
            <a:endParaRPr lang="cs-CZ" dirty="0"/>
          </a:p>
          <a:p>
            <a:endParaRPr lang="cs-CZ" dirty="0"/>
          </a:p>
        </p:txBody>
      </p:sp>
    </p:spTree>
    <p:extLst>
      <p:ext uri="{BB962C8B-B14F-4D97-AF65-F5344CB8AC3E}">
        <p14:creationId xmlns:p14="http://schemas.microsoft.com/office/powerpoint/2010/main" xmlns="" val="6191832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8001892" cy="1020762"/>
          </a:xfrm>
        </p:spPr>
        <p:txBody>
          <a:bodyPr/>
          <a:lstStyle/>
          <a:p>
            <a:r>
              <a:rPr lang="cs-CZ" dirty="0"/>
              <a:t>Muscles </a:t>
            </a:r>
            <a:r>
              <a:rPr lang="cs-CZ" dirty="0" err="1"/>
              <a:t>with</a:t>
            </a:r>
            <a:r>
              <a:rPr lang="cs-CZ" dirty="0"/>
              <a:t> </a:t>
            </a:r>
            <a:r>
              <a:rPr lang="cs-CZ" dirty="0" err="1"/>
              <a:t>Mainly</a:t>
            </a:r>
            <a:r>
              <a:rPr lang="cs-CZ" dirty="0"/>
              <a:t> </a:t>
            </a:r>
            <a:r>
              <a:rPr lang="cs-CZ" dirty="0" err="1"/>
              <a:t>Phasic</a:t>
            </a:r>
            <a:r>
              <a:rPr lang="cs-CZ" dirty="0"/>
              <a:t> (</a:t>
            </a:r>
            <a:r>
              <a:rPr lang="cs-CZ" dirty="0" err="1"/>
              <a:t>Dynamic</a:t>
            </a:r>
            <a:r>
              <a:rPr lang="cs-CZ" dirty="0"/>
              <a:t>) </a:t>
            </a:r>
            <a:r>
              <a:rPr lang="cs-CZ" dirty="0" err="1"/>
              <a:t>Function</a:t>
            </a:r>
            <a:endParaRPr lang="cs-CZ" dirty="0"/>
          </a:p>
        </p:txBody>
      </p:sp>
      <p:sp>
        <p:nvSpPr>
          <p:cNvPr id="3" name="Zástupný symbol pro obsah 2"/>
          <p:cNvSpPr>
            <a:spLocks noGrp="1"/>
          </p:cNvSpPr>
          <p:nvPr>
            <p:ph sz="half" idx="1"/>
          </p:nvPr>
        </p:nvSpPr>
        <p:spPr/>
        <p:txBody>
          <a:bodyPr>
            <a:normAutofit lnSpcReduction="10000"/>
          </a:bodyPr>
          <a:lstStyle/>
          <a:p>
            <a:r>
              <a:rPr lang="cs-CZ" dirty="0" err="1"/>
              <a:t>Scaleni</a:t>
            </a:r>
            <a:r>
              <a:rPr lang="cs-CZ" dirty="0"/>
              <a:t> </a:t>
            </a:r>
          </a:p>
          <a:p>
            <a:r>
              <a:rPr lang="cs-CZ" dirty="0" err="1"/>
              <a:t>Pectoralis</a:t>
            </a:r>
            <a:r>
              <a:rPr lang="cs-CZ" dirty="0"/>
              <a:t> major (</a:t>
            </a:r>
            <a:r>
              <a:rPr lang="cs-CZ" dirty="0" err="1"/>
              <a:t>abdominal</a:t>
            </a:r>
            <a:r>
              <a:rPr lang="cs-CZ" dirty="0"/>
              <a:t> part) </a:t>
            </a:r>
          </a:p>
          <a:p>
            <a:r>
              <a:rPr lang="cs-CZ" dirty="0" err="1"/>
              <a:t>Subscapularis</a:t>
            </a:r>
            <a:r>
              <a:rPr lang="cs-CZ" dirty="0"/>
              <a:t> </a:t>
            </a:r>
          </a:p>
          <a:p>
            <a:r>
              <a:rPr lang="cs-CZ" dirty="0" err="1"/>
              <a:t>The</a:t>
            </a:r>
            <a:r>
              <a:rPr lang="cs-CZ" dirty="0"/>
              <a:t> </a:t>
            </a:r>
            <a:r>
              <a:rPr lang="cs-CZ" dirty="0" err="1"/>
              <a:t>upper</a:t>
            </a:r>
            <a:r>
              <a:rPr lang="cs-CZ" dirty="0"/>
              <a:t> extremity </a:t>
            </a:r>
            <a:r>
              <a:rPr lang="cs-CZ" dirty="0" err="1"/>
              <a:t>extensors</a:t>
            </a:r>
            <a:endParaRPr lang="cs-CZ" dirty="0"/>
          </a:p>
          <a:p>
            <a:r>
              <a:rPr lang="cs-CZ" dirty="0" err="1"/>
              <a:t>Trapezius</a:t>
            </a:r>
            <a:r>
              <a:rPr lang="cs-CZ" dirty="0"/>
              <a:t> (</a:t>
            </a:r>
            <a:r>
              <a:rPr lang="cs-CZ" dirty="0" err="1"/>
              <a:t>lower</a:t>
            </a:r>
            <a:r>
              <a:rPr lang="cs-CZ" dirty="0"/>
              <a:t> part)</a:t>
            </a:r>
          </a:p>
          <a:p>
            <a:r>
              <a:rPr lang="cs-CZ" dirty="0" err="1"/>
              <a:t>Rhomboidei</a:t>
            </a:r>
            <a:r>
              <a:rPr lang="cs-CZ" dirty="0"/>
              <a:t> </a:t>
            </a:r>
          </a:p>
          <a:p>
            <a:r>
              <a:rPr lang="cs-CZ" dirty="0" err="1"/>
              <a:t>Serratus</a:t>
            </a:r>
            <a:r>
              <a:rPr lang="cs-CZ" dirty="0"/>
              <a:t> </a:t>
            </a:r>
            <a:r>
              <a:rPr lang="cs-CZ" dirty="0" err="1"/>
              <a:t>anterior</a:t>
            </a:r>
            <a:r>
              <a:rPr lang="cs-CZ" dirty="0"/>
              <a:t> </a:t>
            </a:r>
          </a:p>
          <a:p>
            <a:r>
              <a:rPr lang="cs-CZ" dirty="0" err="1"/>
              <a:t>Rectus</a:t>
            </a:r>
            <a:r>
              <a:rPr lang="cs-CZ" dirty="0"/>
              <a:t> </a:t>
            </a:r>
            <a:r>
              <a:rPr lang="cs-CZ" dirty="0" err="1"/>
              <a:t>abdominis</a:t>
            </a:r>
            <a:r>
              <a:rPr lang="cs-CZ" dirty="0"/>
              <a:t> </a:t>
            </a:r>
          </a:p>
          <a:p>
            <a:r>
              <a:rPr lang="cs-CZ" dirty="0" err="1"/>
              <a:t>Obliquus</a:t>
            </a:r>
            <a:r>
              <a:rPr lang="cs-CZ" dirty="0"/>
              <a:t> </a:t>
            </a:r>
            <a:r>
              <a:rPr lang="cs-CZ" dirty="0" err="1"/>
              <a:t>abdominis</a:t>
            </a:r>
            <a:r>
              <a:rPr lang="cs-CZ" dirty="0"/>
              <a:t> </a:t>
            </a:r>
            <a:r>
              <a:rPr lang="cs-CZ" dirty="0" err="1"/>
              <a:t>externus</a:t>
            </a:r>
            <a:endParaRPr lang="cs-CZ" dirty="0"/>
          </a:p>
          <a:p>
            <a:r>
              <a:rPr lang="cs-CZ" dirty="0" err="1"/>
              <a:t>Obliquus</a:t>
            </a:r>
            <a:r>
              <a:rPr lang="cs-CZ" dirty="0"/>
              <a:t> </a:t>
            </a:r>
            <a:r>
              <a:rPr lang="cs-CZ" dirty="0" err="1"/>
              <a:t>abdominis</a:t>
            </a:r>
            <a:r>
              <a:rPr lang="cs-CZ" dirty="0"/>
              <a:t> </a:t>
            </a:r>
            <a:r>
              <a:rPr lang="cs-CZ" dirty="0" err="1"/>
              <a:t>internus</a:t>
            </a:r>
            <a:r>
              <a:rPr lang="cs-CZ" dirty="0"/>
              <a:t> </a:t>
            </a:r>
          </a:p>
        </p:txBody>
      </p:sp>
      <p:sp>
        <p:nvSpPr>
          <p:cNvPr id="4" name="Zástupný symbol pro obsah 3"/>
          <p:cNvSpPr>
            <a:spLocks noGrp="1"/>
          </p:cNvSpPr>
          <p:nvPr>
            <p:ph sz="half" idx="2"/>
          </p:nvPr>
        </p:nvSpPr>
        <p:spPr/>
        <p:txBody>
          <a:bodyPr>
            <a:normAutofit lnSpcReduction="10000"/>
          </a:bodyPr>
          <a:lstStyle/>
          <a:p>
            <a:r>
              <a:rPr lang="cs-CZ" dirty="0"/>
              <a:t>Gluteus </a:t>
            </a:r>
            <a:r>
              <a:rPr lang="cs-CZ" dirty="0" err="1"/>
              <a:t>minimus</a:t>
            </a:r>
            <a:r>
              <a:rPr lang="cs-CZ" dirty="0"/>
              <a:t>, </a:t>
            </a:r>
            <a:r>
              <a:rPr lang="cs-CZ" dirty="0" err="1"/>
              <a:t>medius</a:t>
            </a:r>
            <a:r>
              <a:rPr lang="cs-CZ" dirty="0"/>
              <a:t>, </a:t>
            </a:r>
            <a:r>
              <a:rPr lang="cs-CZ" dirty="0" err="1"/>
              <a:t>maximus</a:t>
            </a:r>
            <a:r>
              <a:rPr lang="cs-CZ" dirty="0"/>
              <a:t> </a:t>
            </a:r>
          </a:p>
          <a:p>
            <a:r>
              <a:rPr lang="cs-CZ" dirty="0" err="1"/>
              <a:t>Vastus</a:t>
            </a:r>
            <a:r>
              <a:rPr lang="cs-CZ" dirty="0"/>
              <a:t> </a:t>
            </a:r>
            <a:r>
              <a:rPr lang="cs-CZ" dirty="0" err="1"/>
              <a:t>medialis</a:t>
            </a:r>
            <a:r>
              <a:rPr lang="cs-CZ" dirty="0"/>
              <a:t> and </a:t>
            </a:r>
            <a:r>
              <a:rPr lang="cs-CZ" dirty="0" err="1"/>
              <a:t>lateralis</a:t>
            </a:r>
            <a:r>
              <a:rPr lang="cs-CZ" dirty="0"/>
              <a:t> </a:t>
            </a:r>
          </a:p>
          <a:p>
            <a:r>
              <a:rPr lang="cs-CZ" dirty="0" err="1"/>
              <a:t>Tibialis</a:t>
            </a:r>
            <a:r>
              <a:rPr lang="cs-CZ" dirty="0"/>
              <a:t> </a:t>
            </a:r>
            <a:r>
              <a:rPr lang="cs-CZ" dirty="0" err="1"/>
              <a:t>anterior</a:t>
            </a:r>
            <a:r>
              <a:rPr lang="cs-CZ" dirty="0"/>
              <a:t> </a:t>
            </a:r>
          </a:p>
          <a:p>
            <a:r>
              <a:rPr lang="cs-CZ" dirty="0" err="1"/>
              <a:t>Peronei</a:t>
            </a:r>
            <a:r>
              <a:rPr lang="cs-CZ" dirty="0"/>
              <a:t> </a:t>
            </a:r>
          </a:p>
          <a:p>
            <a:endParaRPr lang="cs-CZ" dirty="0"/>
          </a:p>
        </p:txBody>
      </p:sp>
    </p:spTree>
    <p:extLst>
      <p:ext uri="{BB962C8B-B14F-4D97-AF65-F5344CB8AC3E}">
        <p14:creationId xmlns:p14="http://schemas.microsoft.com/office/powerpoint/2010/main" xmlns="" val="36887563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endParaRPr lang="cs-CZ"/>
          </a:p>
        </p:txBody>
      </p:sp>
      <p:sp>
        <p:nvSpPr>
          <p:cNvPr id="7" name="Zástupný symbol pro obsah 6"/>
          <p:cNvSpPr>
            <a:spLocks noGrp="1"/>
          </p:cNvSpPr>
          <p:nvPr>
            <p:ph idx="1"/>
          </p:nvPr>
        </p:nvSpPr>
        <p:spPr/>
        <p:txBody>
          <a:bodyPr/>
          <a:lstStyle/>
          <a:p>
            <a:r>
              <a:rPr lang="cs-CZ" dirty="0">
                <a:hlinkClick r:id="rId2"/>
              </a:rPr>
              <a:t>https://www.youtube.com/watch?v=SPlBzpIug2o</a:t>
            </a:r>
            <a:endParaRPr lang="cs-CZ" dirty="0"/>
          </a:p>
          <a:p>
            <a:r>
              <a:rPr lang="cs-CZ" dirty="0">
                <a:hlinkClick r:id="rId3"/>
              </a:rPr>
              <a:t>https://www.youtube.com/watch?v=9JMEvmXSgUI</a:t>
            </a:r>
            <a:endParaRPr lang="cs-CZ" dirty="0"/>
          </a:p>
          <a:p>
            <a:endParaRPr lang="cs-CZ" dirty="0"/>
          </a:p>
        </p:txBody>
      </p:sp>
    </p:spTree>
    <p:extLst>
      <p:ext uri="{BB962C8B-B14F-4D97-AF65-F5344CB8AC3E}">
        <p14:creationId xmlns:p14="http://schemas.microsoft.com/office/powerpoint/2010/main" xmlns="" val="35655979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2708920"/>
            <a:ext cx="6859785" cy="1020762"/>
          </a:xfrm>
        </p:spPr>
        <p:txBody>
          <a:bodyPr/>
          <a:lstStyle/>
          <a:p>
            <a:r>
              <a:rPr lang="cs-CZ" sz="6000" dirty="0" err="1"/>
              <a:t>Assessment</a:t>
            </a:r>
            <a:r>
              <a:rPr lang="cs-CZ" dirty="0"/>
              <a:t> </a:t>
            </a:r>
          </a:p>
        </p:txBody>
      </p:sp>
    </p:spTree>
    <p:extLst>
      <p:ext uri="{BB962C8B-B14F-4D97-AF65-F5344CB8AC3E}">
        <p14:creationId xmlns:p14="http://schemas.microsoft.com/office/powerpoint/2010/main" xmlns="" val="5217467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M.Triceps</a:t>
            </a:r>
            <a:r>
              <a:rPr lang="cs-CZ" dirty="0"/>
              <a:t> </a:t>
            </a:r>
            <a:r>
              <a:rPr lang="cs-CZ" dirty="0" err="1"/>
              <a:t>Surae</a:t>
            </a:r>
            <a:endParaRPr lang="cs-CZ" dirty="0"/>
          </a:p>
        </p:txBody>
      </p:sp>
      <p:pic>
        <p:nvPicPr>
          <p:cNvPr id="7" name="Picture 2" descr="Gastrocnemius Muscle Gastrocnemius &amp; Soleus (Cal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241" y="1556792"/>
            <a:ext cx="4762500" cy="52101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Soleus Muscle1 Gastrocnemius &amp; Soleus (Cal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4048" y="1547267"/>
            <a:ext cx="3952875" cy="5219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63399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a:xfrm>
            <a:off x="251520" y="1905000"/>
            <a:ext cx="4680520" cy="4764360"/>
          </a:xfrm>
        </p:spPr>
        <p:txBody>
          <a:bodyPr>
            <a:normAutofit/>
          </a:bodyPr>
          <a:lstStyle/>
          <a:p>
            <a:pPr marL="0" indent="0">
              <a:buNone/>
            </a:pPr>
            <a:r>
              <a:rPr lang="en-US" dirty="0">
                <a:solidFill>
                  <a:srgbClr val="FFFF00"/>
                </a:solidFill>
              </a:rPr>
              <a:t>Gastro</a:t>
            </a:r>
            <a:r>
              <a:rPr lang="cs-CZ" dirty="0" err="1">
                <a:solidFill>
                  <a:srgbClr val="FFFF00"/>
                </a:solidFill>
              </a:rPr>
              <a:t>cnemius</a:t>
            </a:r>
            <a:endParaRPr lang="en-US" dirty="0">
              <a:solidFill>
                <a:srgbClr val="FFFF00"/>
              </a:solidFill>
            </a:endParaRPr>
          </a:p>
          <a:p>
            <a:r>
              <a:rPr lang="en-US" dirty="0">
                <a:solidFill>
                  <a:srgbClr val="00B0F0"/>
                </a:solidFill>
              </a:rPr>
              <a:t>Starting position: </a:t>
            </a:r>
            <a:r>
              <a:rPr lang="en-US" dirty="0"/>
              <a:t>Supine lying with both legs outstretched and the heels outside </a:t>
            </a:r>
            <a:r>
              <a:rPr lang="cs-CZ" dirty="0" err="1"/>
              <a:t>of</a:t>
            </a:r>
            <a:r>
              <a:rPr lang="cs-CZ" dirty="0"/>
              <a:t> </a:t>
            </a:r>
            <a:br>
              <a:rPr lang="cs-CZ" dirty="0"/>
            </a:br>
            <a:r>
              <a:rPr lang="en-US" dirty="0"/>
              <a:t>the examination </a:t>
            </a:r>
            <a:r>
              <a:rPr lang="cs-CZ" dirty="0"/>
              <a:t>table</a:t>
            </a:r>
            <a:r>
              <a:rPr lang="en-US" dirty="0"/>
              <a:t>. </a:t>
            </a:r>
            <a:endParaRPr lang="cs-CZ" dirty="0"/>
          </a:p>
          <a:p>
            <a:r>
              <a:rPr lang="en-US" dirty="0">
                <a:solidFill>
                  <a:srgbClr val="00B0F0"/>
                </a:solidFill>
              </a:rPr>
              <a:t>Grasp: </a:t>
            </a:r>
            <a:r>
              <a:rPr lang="en-US" dirty="0"/>
              <a:t>The right hand of the examiner grasps the right Achilles tendon </a:t>
            </a:r>
            <a:r>
              <a:rPr lang="en-US" dirty="0" err="1"/>
              <a:t>iust</a:t>
            </a:r>
            <a:r>
              <a:rPr lang="en-US" dirty="0"/>
              <a:t> above the heel without causing pressure on the tendons (when examining the left leg the examiner uses the left hand). The fingers are outstretched and the lower arm is held as </a:t>
            </a:r>
            <a:r>
              <a:rPr lang="cs-CZ" dirty="0"/>
              <a:t/>
            </a:r>
            <a:br>
              <a:rPr lang="cs-CZ" dirty="0"/>
            </a:br>
            <a:r>
              <a:rPr lang="en-US" dirty="0"/>
              <a:t>a prolongation of the lower leg. The other hand is placed on the outside edge of </a:t>
            </a:r>
            <a:r>
              <a:rPr lang="cs-CZ" dirty="0"/>
              <a:t/>
            </a:r>
            <a:br>
              <a:rPr lang="cs-CZ" dirty="0"/>
            </a:br>
            <a:r>
              <a:rPr lang="en-US" dirty="0"/>
              <a:t>the foot with the fingers on the dorsum of the foot and the thumb on the sole parallel with the outside edge.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t="20601" r="3538"/>
          <a:stretch/>
        </p:blipFill>
        <p:spPr>
          <a:xfrm>
            <a:off x="5002958" y="1700808"/>
            <a:ext cx="4082034" cy="2520000"/>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l="5113" t="24801"/>
          <a:stretch/>
        </p:blipFill>
        <p:spPr>
          <a:xfrm>
            <a:off x="5002958" y="4287180"/>
            <a:ext cx="4082400" cy="2426535"/>
          </a:xfrm>
          <a:prstGeom prst="rect">
            <a:avLst/>
          </a:prstGeom>
        </p:spPr>
      </p:pic>
    </p:spTree>
    <p:extLst>
      <p:ext uri="{BB962C8B-B14F-4D97-AF65-F5344CB8AC3E}">
        <p14:creationId xmlns:p14="http://schemas.microsoft.com/office/powerpoint/2010/main" xmlns="" val="19200035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Gastro</a:t>
            </a:r>
            <a:r>
              <a:rPr lang="cs-CZ" dirty="0" err="1">
                <a:solidFill>
                  <a:srgbClr val="FFFF00"/>
                </a:solidFill>
              </a:rPr>
              <a:t>cnemius</a:t>
            </a:r>
            <a:endParaRPr lang="en-US" dirty="0">
              <a:solidFill>
                <a:srgbClr val="FFFF00"/>
              </a:solidFill>
            </a:endParaRPr>
          </a:p>
          <a:p>
            <a:r>
              <a:rPr lang="en-US" dirty="0">
                <a:solidFill>
                  <a:srgbClr val="00B0F0"/>
                </a:solidFill>
              </a:rPr>
              <a:t>Fixation: </a:t>
            </a:r>
            <a:r>
              <a:rPr lang="en-US" dirty="0"/>
              <a:t>Not necessary. </a:t>
            </a:r>
            <a:endParaRPr lang="cs-CZ" dirty="0"/>
          </a:p>
          <a:p>
            <a:r>
              <a:rPr lang="en-US" dirty="0">
                <a:solidFill>
                  <a:srgbClr val="00B0F0"/>
                </a:solidFill>
              </a:rPr>
              <a:t>Stretch: </a:t>
            </a:r>
            <a:r>
              <a:rPr lang="en-US" dirty="0"/>
              <a:t>The main stretch is applied to the heel distally in </a:t>
            </a:r>
            <a:r>
              <a:rPr lang="cs-CZ" dirty="0"/>
              <a:t/>
            </a:r>
            <a:br>
              <a:rPr lang="cs-CZ" dirty="0"/>
            </a:br>
            <a:r>
              <a:rPr lang="en-US" dirty="0"/>
              <a:t>the direction of the muscle </a:t>
            </a:r>
            <a:r>
              <a:rPr lang="en-US" dirty="0" err="1"/>
              <a:t>fibres</a:t>
            </a:r>
            <a:r>
              <a:rPr lang="en-US" dirty="0"/>
              <a:t>. The thumb of the other hand steers the forefoot wit h a light perpendicular pressure to prevent sideways movement of the foot. </a:t>
            </a:r>
            <a:endParaRPr lang="cs-CZ" dirty="0"/>
          </a:p>
          <a:p>
            <a:r>
              <a:rPr lang="en-US" dirty="0">
                <a:solidFill>
                  <a:srgbClr val="00B0F0"/>
                </a:solidFill>
              </a:rPr>
              <a:t>Range of movement: </a:t>
            </a:r>
            <a:r>
              <a:rPr lang="en-US" dirty="0"/>
              <a:t>Flexion to 90 degrees should be achieved without difficulty.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5113" t="24801"/>
          <a:stretch/>
        </p:blipFill>
        <p:spPr>
          <a:xfrm>
            <a:off x="3347864" y="4293096"/>
            <a:ext cx="4082400" cy="2426535"/>
          </a:xfrm>
          <a:prstGeom prst="rect">
            <a:avLst/>
          </a:prstGeom>
        </p:spPr>
      </p:pic>
    </p:spTree>
    <p:extLst>
      <p:ext uri="{BB962C8B-B14F-4D97-AF65-F5344CB8AC3E}">
        <p14:creationId xmlns:p14="http://schemas.microsoft.com/office/powerpoint/2010/main" xmlns="" val="42059812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Soleus</a:t>
            </a:r>
            <a:r>
              <a:rPr lang="en-US" dirty="0"/>
              <a:t> </a:t>
            </a:r>
            <a:endParaRPr lang="cs-CZ" dirty="0"/>
          </a:p>
          <a:p>
            <a:r>
              <a:rPr lang="en-US" dirty="0"/>
              <a:t>The assessment is the same but the knee joint should be passively flexed to exclude gastrocnemius activity</a:t>
            </a:r>
            <a:r>
              <a:rPr lang="cs-CZ" dirty="0"/>
              <a:t>.</a:t>
            </a:r>
          </a:p>
          <a:p>
            <a:r>
              <a:rPr lang="en-US" dirty="0"/>
              <a:t>The examiner </a:t>
            </a:r>
            <a:r>
              <a:rPr lang="cs-CZ" dirty="0" err="1"/>
              <a:t>passively</a:t>
            </a:r>
            <a:r>
              <a:rPr lang="cs-CZ" dirty="0"/>
              <a:t> </a:t>
            </a:r>
            <a:r>
              <a:rPr lang="en-US" dirty="0"/>
              <a:t>bend the knee joint after reaching </a:t>
            </a:r>
            <a:r>
              <a:rPr lang="cs-CZ" dirty="0"/>
              <a:t/>
            </a:r>
            <a:br>
              <a:rPr lang="cs-CZ" dirty="0"/>
            </a:br>
            <a:r>
              <a:rPr lang="en-US" dirty="0"/>
              <a:t>the maximum possible dorsiflexion and </a:t>
            </a:r>
            <a:r>
              <a:rPr lang="en-US" dirty="0" err="1"/>
              <a:t>tr</a:t>
            </a:r>
            <a:r>
              <a:rPr lang="cs-CZ" dirty="0"/>
              <a:t>i</a:t>
            </a:r>
            <a:r>
              <a:rPr lang="en-US" dirty="0" err="1"/>
              <a:t>es</a:t>
            </a:r>
            <a:r>
              <a:rPr lang="en-US" dirty="0"/>
              <a:t> to increase the range of dorsiflexion. If it remains limited range of motion as well, </a:t>
            </a:r>
            <a:r>
              <a:rPr lang="cs-CZ" dirty="0"/>
              <a:t/>
            </a:r>
            <a:br>
              <a:rPr lang="cs-CZ" dirty="0"/>
            </a:br>
            <a:r>
              <a:rPr lang="en-US" dirty="0"/>
              <a:t>the restriction is caused by </a:t>
            </a:r>
            <a:r>
              <a:rPr lang="cs-CZ" dirty="0"/>
              <a:t/>
            </a:r>
            <a:br>
              <a:rPr lang="cs-CZ" dirty="0"/>
            </a:br>
            <a:r>
              <a:rPr lang="en-US" dirty="0"/>
              <a:t>the shortening</a:t>
            </a:r>
            <a:r>
              <a:rPr lang="cs-CZ" dirty="0"/>
              <a:t> </a:t>
            </a:r>
            <a:r>
              <a:rPr lang="en-US" dirty="0"/>
              <a:t>of m. </a:t>
            </a:r>
            <a:r>
              <a:rPr lang="cs-CZ" dirty="0"/>
              <a:t>s</a:t>
            </a:r>
            <a:r>
              <a:rPr lang="en-US" dirty="0" err="1"/>
              <a:t>oleus</a:t>
            </a:r>
            <a:r>
              <a:rPr lang="en-US" dirty="0"/>
              <a:t>.</a:t>
            </a:r>
            <a:r>
              <a:rPr lang="cs-CZ" dirty="0"/>
              <a:t/>
            </a:r>
            <a:br>
              <a:rPr lang="cs-CZ" dirty="0"/>
            </a:br>
            <a:r>
              <a:rPr lang="en-US" dirty="0"/>
              <a:t>If the range of motion </a:t>
            </a:r>
            <a:r>
              <a:rPr lang="cs-CZ" dirty="0"/>
              <a:t/>
            </a:r>
            <a:br>
              <a:rPr lang="cs-CZ" dirty="0"/>
            </a:br>
            <a:r>
              <a:rPr lang="en-US" dirty="0"/>
              <a:t>increases, then it is a shortening of </a:t>
            </a:r>
            <a:r>
              <a:rPr lang="cs-CZ" dirty="0"/>
              <a:t/>
            </a:r>
            <a:br>
              <a:rPr lang="cs-CZ" dirty="0"/>
            </a:br>
            <a:r>
              <a:rPr lang="en-US" dirty="0"/>
              <a:t>m. </a:t>
            </a:r>
            <a:r>
              <a:rPr lang="cs-CZ" dirty="0"/>
              <a:t>g</a:t>
            </a:r>
            <a:r>
              <a:rPr lang="en-US" dirty="0" err="1"/>
              <a:t>astrocnemius</a:t>
            </a:r>
            <a:r>
              <a:rPr lang="en-US" dirty="0"/>
              <a:t>.</a:t>
            </a:r>
            <a:endParaRPr lang="cs-CZ" dirty="0"/>
          </a:p>
          <a:p>
            <a:pPr marL="0" indent="0">
              <a:buNone/>
            </a:pP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t="11151" r="1176"/>
          <a:stretch/>
        </p:blipFill>
        <p:spPr>
          <a:xfrm>
            <a:off x="5148064" y="3933056"/>
            <a:ext cx="3737217" cy="2520000"/>
          </a:xfrm>
          <a:prstGeom prst="rect">
            <a:avLst/>
          </a:prstGeom>
        </p:spPr>
      </p:pic>
      <p:sp>
        <p:nvSpPr>
          <p:cNvPr id="5" name="Obdélník 4"/>
          <p:cNvSpPr/>
          <p:nvPr/>
        </p:nvSpPr>
        <p:spPr>
          <a:xfrm>
            <a:off x="258721" y="5989463"/>
            <a:ext cx="5256584"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26947643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p>
          <a:p>
            <a:pPr marL="0" indent="0">
              <a:buNone/>
            </a:pPr>
            <a:r>
              <a:rPr lang="en-US" dirty="0"/>
              <a:t>We evaluate the size </a:t>
            </a:r>
            <a:r>
              <a:rPr lang="cs-CZ" dirty="0"/>
              <a:t>of </a:t>
            </a:r>
            <a:r>
              <a:rPr lang="en-US" dirty="0"/>
              <a:t>achieved dorsiflexion, and separately for the m. soleus and m. gastrocnemius.</a:t>
            </a:r>
          </a:p>
          <a:p>
            <a:pPr marL="0" indent="0">
              <a:buNone/>
            </a:pPr>
            <a:r>
              <a:rPr lang="en-US" dirty="0">
                <a:solidFill>
                  <a:schemeClr val="accent5"/>
                </a:solidFill>
              </a:rPr>
              <a:t>0 - not a reduction </a:t>
            </a:r>
            <a:r>
              <a:rPr lang="en-US" dirty="0"/>
              <a:t>- in the ankle joint can be achieved at least </a:t>
            </a:r>
            <a:r>
              <a:rPr lang="cs-CZ" dirty="0"/>
              <a:t/>
            </a:r>
            <a:br>
              <a:rPr lang="cs-CZ" dirty="0"/>
            </a:br>
            <a:r>
              <a:rPr lang="en-US" dirty="0"/>
              <a:t>90 degrees</a:t>
            </a: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en-US" dirty="0"/>
              <a:t>– </a:t>
            </a:r>
            <a:r>
              <a:rPr lang="cs-CZ" dirty="0"/>
              <a:t>in </a:t>
            </a:r>
            <a:r>
              <a:rPr lang="en-US" dirty="0"/>
              <a:t>the ankle joint is missing into the 90-degree position 5 degrees</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a:t>
            </a:r>
            <a:r>
              <a:rPr lang="cs-CZ" dirty="0"/>
              <a:t>in </a:t>
            </a:r>
            <a:r>
              <a:rPr lang="en-US" dirty="0"/>
              <a:t>the ankle joint is missing </a:t>
            </a:r>
            <a:r>
              <a:rPr lang="cs-CZ" dirty="0"/>
              <a:t>in</a:t>
            </a:r>
            <a:r>
              <a:rPr lang="en-US" dirty="0"/>
              <a:t>to </a:t>
            </a:r>
            <a:r>
              <a:rPr lang="cs-CZ" dirty="0" err="1"/>
              <a:t>the</a:t>
            </a:r>
            <a:r>
              <a:rPr lang="cs-CZ" dirty="0"/>
              <a:t> 90-degree </a:t>
            </a:r>
            <a:r>
              <a:rPr lang="en-US" dirty="0"/>
              <a:t>position more than 5 degrees</a:t>
            </a:r>
            <a:endParaRPr lang="cs-CZ" dirty="0"/>
          </a:p>
        </p:txBody>
      </p:sp>
    </p:spTree>
    <p:extLst>
      <p:ext uri="{BB962C8B-B14F-4D97-AF65-F5344CB8AC3E}">
        <p14:creationId xmlns:p14="http://schemas.microsoft.com/office/powerpoint/2010/main" xmlns="" val="8057684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Content</a:t>
            </a:r>
            <a:r>
              <a:rPr lang="cs-CZ" dirty="0"/>
              <a:t> </a:t>
            </a:r>
          </a:p>
        </p:txBody>
      </p:sp>
      <p:sp>
        <p:nvSpPr>
          <p:cNvPr id="3" name="Zástupný symbol pro obsah 2"/>
          <p:cNvSpPr>
            <a:spLocks noGrp="1"/>
          </p:cNvSpPr>
          <p:nvPr>
            <p:ph idx="1"/>
          </p:nvPr>
        </p:nvSpPr>
        <p:spPr/>
        <p:txBody>
          <a:bodyPr/>
          <a:lstStyle/>
          <a:p>
            <a:pPr marL="342900" indent="-342900">
              <a:buFont typeface="+mj-lt"/>
              <a:buAutoNum type="arabicPeriod"/>
            </a:pPr>
            <a:r>
              <a:rPr lang="cs-CZ" dirty="0"/>
              <a:t>Muscle </a:t>
            </a:r>
            <a:r>
              <a:rPr lang="cs-CZ" dirty="0" err="1"/>
              <a:t>Shortening</a:t>
            </a:r>
            <a:endParaRPr lang="cs-CZ" dirty="0"/>
          </a:p>
          <a:p>
            <a:pPr marL="342900" indent="-342900">
              <a:buFont typeface="+mj-lt"/>
              <a:buAutoNum type="arabicPeriod"/>
            </a:pPr>
            <a:r>
              <a:rPr lang="cs-CZ" dirty="0"/>
              <a:t> The </a:t>
            </a:r>
            <a:r>
              <a:rPr lang="cs-CZ" dirty="0" err="1"/>
              <a:t>Importance</a:t>
            </a:r>
            <a:r>
              <a:rPr lang="cs-CZ" dirty="0"/>
              <a:t> of </a:t>
            </a:r>
            <a:r>
              <a:rPr lang="cs-CZ" dirty="0" err="1"/>
              <a:t>Shortened</a:t>
            </a:r>
            <a:r>
              <a:rPr lang="cs-CZ" dirty="0"/>
              <a:t> Muscle</a:t>
            </a:r>
          </a:p>
          <a:p>
            <a:pPr marL="342900" indent="-342900">
              <a:buFont typeface="+mj-lt"/>
              <a:buAutoNum type="arabicPeriod"/>
            </a:pPr>
            <a:r>
              <a:rPr lang="cs-CZ" dirty="0"/>
              <a:t>Postural </a:t>
            </a:r>
            <a:r>
              <a:rPr lang="cs-CZ" dirty="0" err="1"/>
              <a:t>Muscles</a:t>
            </a:r>
            <a:endParaRPr lang="cs-CZ" dirty="0"/>
          </a:p>
          <a:p>
            <a:pPr marL="342900" indent="-342900">
              <a:buFont typeface="+mj-lt"/>
              <a:buAutoNum type="arabicPeriod"/>
            </a:pPr>
            <a:r>
              <a:rPr lang="cs-CZ" dirty="0"/>
              <a:t>The </a:t>
            </a:r>
            <a:r>
              <a:rPr lang="cs-CZ" dirty="0" err="1"/>
              <a:t>Assessment</a:t>
            </a:r>
            <a:r>
              <a:rPr lang="cs-CZ" dirty="0"/>
              <a:t> of </a:t>
            </a:r>
            <a:r>
              <a:rPr lang="cs-CZ" dirty="0" err="1"/>
              <a:t>Shortened</a:t>
            </a:r>
            <a:r>
              <a:rPr lang="cs-CZ" dirty="0"/>
              <a:t> Muscle </a:t>
            </a:r>
            <a:r>
              <a:rPr lang="cs-CZ" dirty="0" err="1"/>
              <a:t>Groups</a:t>
            </a:r>
            <a:endParaRPr lang="cs-CZ" dirty="0"/>
          </a:p>
        </p:txBody>
      </p:sp>
      <p:pic>
        <p:nvPicPr>
          <p:cNvPr id="104450" name="Picture 2" descr="Assessment and Treatment of Muscle Imbalance"/>
          <p:cNvPicPr>
            <a:picLocks noChangeAspect="1" noChangeArrowheads="1"/>
          </p:cNvPicPr>
          <p:nvPr/>
        </p:nvPicPr>
        <p:blipFill>
          <a:blip r:embed="rId2" cstate="print"/>
          <a:srcRect/>
          <a:stretch>
            <a:fillRect/>
          </a:stretch>
        </p:blipFill>
        <p:spPr bwMode="auto">
          <a:xfrm>
            <a:off x="6100734" y="2931205"/>
            <a:ext cx="3043266" cy="3926795"/>
          </a:xfrm>
          <a:prstGeom prst="rect">
            <a:avLst/>
          </a:prstGeom>
          <a:noFill/>
        </p:spPr>
      </p:pic>
    </p:spTree>
    <p:extLst>
      <p:ext uri="{BB962C8B-B14F-4D97-AF65-F5344CB8AC3E}">
        <p14:creationId xmlns:p14="http://schemas.microsoft.com/office/powerpoint/2010/main" xmlns="" val="24945177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lnSpcReduction="10000"/>
          </a:bodyPr>
          <a:lstStyle/>
          <a:p>
            <a:pPr marL="0" indent="0">
              <a:buNone/>
            </a:pPr>
            <a:r>
              <a:rPr lang="en-US" dirty="0">
                <a:solidFill>
                  <a:srgbClr val="92D050"/>
                </a:solidFill>
              </a:rPr>
              <a:t>Possible errors </a:t>
            </a:r>
          </a:p>
          <a:p>
            <a:pPr marL="342900" indent="-342900">
              <a:buAutoNum type="arabicPeriod"/>
            </a:pPr>
            <a:r>
              <a:rPr lang="en-US" dirty="0"/>
              <a:t>If the examiner's thumb is not on top and </a:t>
            </a:r>
            <a:r>
              <a:rPr lang="cs-CZ" dirty="0"/>
              <a:t>not </a:t>
            </a:r>
            <a:r>
              <a:rPr lang="en-US" dirty="0"/>
              <a:t>parallel with</a:t>
            </a:r>
            <a:r>
              <a:rPr lang="cs-CZ" dirty="0"/>
              <a:t/>
            </a:r>
            <a:br>
              <a:rPr lang="cs-CZ" dirty="0"/>
            </a:br>
            <a:r>
              <a:rPr lang="en-US" dirty="0"/>
              <a:t>the outside edge of the foot but more towards the middle of </a:t>
            </a:r>
            <a:r>
              <a:rPr lang="cs-CZ" dirty="0"/>
              <a:t/>
            </a:r>
            <a:br>
              <a:rPr lang="cs-CZ" dirty="0"/>
            </a:br>
            <a:r>
              <a:rPr lang="en-US" dirty="0"/>
              <a:t>the sole of the foot, then a reflex reaction of the gastrocnemius and soleus will result.</a:t>
            </a:r>
            <a:endParaRPr lang="cs-CZ" dirty="0"/>
          </a:p>
          <a:p>
            <a:pPr marL="342900" indent="-342900">
              <a:buAutoNum type="arabicPeriod"/>
            </a:pPr>
            <a:r>
              <a:rPr lang="en-US" dirty="0"/>
              <a:t>If the thumb does not press along the whole </a:t>
            </a:r>
            <a:r>
              <a:rPr lang="cs-CZ" dirty="0" err="1"/>
              <a:t>foot</a:t>
            </a:r>
            <a:r>
              <a:rPr lang="cs-CZ" dirty="0"/>
              <a:t> </a:t>
            </a:r>
            <a:r>
              <a:rPr lang="en-US" dirty="0"/>
              <a:t>length</a:t>
            </a:r>
            <a:r>
              <a:rPr lang="cs-CZ" dirty="0"/>
              <a:t> </a:t>
            </a:r>
            <a:r>
              <a:rPr lang="en-US" dirty="0"/>
              <a:t>, but only close to its tip, then the direction of the movement is altered and different structures are stimulated (in particular the plantar aponeurosis and quadratus plantae). </a:t>
            </a:r>
            <a:endParaRPr lang="cs-CZ" dirty="0"/>
          </a:p>
          <a:p>
            <a:pPr marL="342900" indent="-342900">
              <a:buAutoNum type="arabicPeriod"/>
            </a:pPr>
            <a:r>
              <a:rPr lang="en-US" dirty="0"/>
              <a:t>When pressure is applied incorrectly to the dorsum of the forefoot and the necessary strong stretch of the heel does not take place, the muscles in the sole of the foot but not the gastrocnemius and soleus are caused to stretch. </a:t>
            </a:r>
            <a:endParaRPr lang="cs-CZ" dirty="0"/>
          </a:p>
          <a:p>
            <a:pPr marL="342900" indent="-342900">
              <a:buAutoNum type="arabicPeriod"/>
            </a:pPr>
            <a:r>
              <a:rPr lang="en-US" dirty="0"/>
              <a:t>If the forearm is not held as a prolongation of the lower leg </a:t>
            </a:r>
            <a:r>
              <a:rPr lang="cs-CZ" dirty="0"/>
              <a:t/>
            </a:r>
            <a:br>
              <a:rPr lang="cs-CZ" dirty="0"/>
            </a:br>
            <a:r>
              <a:rPr lang="en-US" dirty="0"/>
              <a:t>the direction of the stretch is changed.	</a:t>
            </a:r>
            <a:endParaRPr lang="cs-CZ" dirty="0"/>
          </a:p>
        </p:txBody>
      </p:sp>
    </p:spTree>
    <p:extLst>
      <p:ext uri="{BB962C8B-B14F-4D97-AF65-F5344CB8AC3E}">
        <p14:creationId xmlns:p14="http://schemas.microsoft.com/office/powerpoint/2010/main" xmlns="" val="7394514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startAt="5"/>
            </a:pPr>
            <a:r>
              <a:rPr lang="en-US" dirty="0"/>
              <a:t>The leg</a:t>
            </a:r>
            <a:r>
              <a:rPr lang="cs-CZ" dirty="0"/>
              <a:t> </a:t>
            </a:r>
            <a:r>
              <a:rPr lang="cs-CZ" dirty="0" err="1"/>
              <a:t>should</a:t>
            </a:r>
            <a:r>
              <a:rPr lang="cs-CZ" dirty="0"/>
              <a:t> </a:t>
            </a:r>
            <a:r>
              <a:rPr lang="en-US" dirty="0"/>
              <a:t>be stationary on the </a:t>
            </a:r>
            <a:r>
              <a:rPr lang="cs-CZ" dirty="0"/>
              <a:t>table</a:t>
            </a:r>
            <a:r>
              <a:rPr lang="en-US" dirty="0"/>
              <a:t> </a:t>
            </a:r>
            <a:r>
              <a:rPr lang="cs-CZ" dirty="0"/>
              <a:t>and</a:t>
            </a:r>
            <a:r>
              <a:rPr lang="en-US" dirty="0"/>
              <a:t> may</a:t>
            </a:r>
            <a:r>
              <a:rPr lang="cs-CZ" dirty="0"/>
              <a:t> not</a:t>
            </a:r>
            <a:r>
              <a:rPr lang="en-US" dirty="0"/>
              <a:t> be lifted upwards. </a:t>
            </a:r>
            <a:endParaRPr lang="cs-CZ" dirty="0"/>
          </a:p>
          <a:p>
            <a:pPr marL="342900" indent="-342900">
              <a:buFont typeface="+mj-lt"/>
              <a:buAutoNum type="arabicPeriod" startAt="5"/>
            </a:pPr>
            <a:r>
              <a:rPr lang="cs-CZ" dirty="0" err="1"/>
              <a:t>We</a:t>
            </a:r>
            <a:r>
              <a:rPr lang="cs-CZ" dirty="0"/>
              <a:t> e</a:t>
            </a:r>
            <a:r>
              <a:rPr lang="en-US" dirty="0" err="1"/>
              <a:t>nable</a:t>
            </a:r>
            <a:r>
              <a:rPr lang="en-US" dirty="0"/>
              <a:t> active foot dorsiflexion</a:t>
            </a:r>
            <a:r>
              <a:rPr lang="cs-CZ" dirty="0"/>
              <a:t>.</a:t>
            </a:r>
            <a:endParaRPr lang="en-US" dirty="0"/>
          </a:p>
          <a:p>
            <a:pPr marL="342900" indent="-342900">
              <a:buFont typeface="+mj-lt"/>
              <a:buAutoNum type="arabicPeriod" startAt="5"/>
            </a:pPr>
            <a:r>
              <a:rPr lang="en-US" dirty="0"/>
              <a:t>When </a:t>
            </a:r>
            <a:r>
              <a:rPr lang="cs-CZ" dirty="0" err="1"/>
              <a:t>previously</a:t>
            </a:r>
            <a:r>
              <a:rPr lang="cs-CZ" dirty="0"/>
              <a:t> </a:t>
            </a:r>
            <a:r>
              <a:rPr lang="en-US" dirty="0"/>
              <a:t>test</a:t>
            </a:r>
            <a:r>
              <a:rPr lang="cs-CZ" dirty="0" err="1"/>
              <a:t>ed</a:t>
            </a:r>
            <a:r>
              <a:rPr lang="en-US" dirty="0"/>
              <a:t> m. </a:t>
            </a:r>
            <a:r>
              <a:rPr lang="cs-CZ" dirty="0"/>
              <a:t>s</a:t>
            </a:r>
            <a:r>
              <a:rPr lang="en-US" dirty="0" err="1"/>
              <a:t>oleu</a:t>
            </a:r>
            <a:r>
              <a:rPr lang="cs-CZ" dirty="0"/>
              <a:t>s</a:t>
            </a:r>
            <a:r>
              <a:rPr lang="en-US" dirty="0"/>
              <a:t> reached foot dorsiflexion is not hold</a:t>
            </a:r>
            <a:r>
              <a:rPr lang="cs-CZ" dirty="0"/>
              <a:t>.</a:t>
            </a:r>
            <a:endParaRPr lang="en-US" dirty="0"/>
          </a:p>
          <a:p>
            <a:pPr marL="342900" indent="-342900">
              <a:buFont typeface="+mj-lt"/>
              <a:buAutoNum type="arabicPeriod" startAt="5"/>
            </a:pPr>
            <a:r>
              <a:rPr lang="cs-CZ" dirty="0" err="1"/>
              <a:t>We</a:t>
            </a:r>
            <a:r>
              <a:rPr lang="cs-CZ" dirty="0"/>
              <a:t> e</a:t>
            </a:r>
            <a:r>
              <a:rPr lang="en-US" dirty="0" err="1"/>
              <a:t>nable</a:t>
            </a:r>
            <a:r>
              <a:rPr lang="en-US" dirty="0"/>
              <a:t> active flexion of the knee joint</a:t>
            </a:r>
            <a:r>
              <a:rPr lang="cs-CZ" dirty="0"/>
              <a:t>.</a:t>
            </a:r>
            <a:endParaRPr lang="en-US" dirty="0"/>
          </a:p>
        </p:txBody>
      </p:sp>
    </p:spTree>
    <p:extLst>
      <p:ext uri="{BB962C8B-B14F-4D97-AF65-F5344CB8AC3E}">
        <p14:creationId xmlns:p14="http://schemas.microsoft.com/office/powerpoint/2010/main" xmlns="" val="1755719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Gastrocnemius</a:t>
            </a:r>
            <a:r>
              <a:rPr lang="cs-CZ" dirty="0"/>
              <a:t> and </a:t>
            </a:r>
            <a:r>
              <a:rPr lang="cs-CZ" dirty="0" err="1"/>
              <a:t>Soleus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An orientation test for the soleus </a:t>
            </a:r>
          </a:p>
          <a:p>
            <a:r>
              <a:rPr lang="en-US" dirty="0"/>
              <a:t>The patient crouches with slight forward flexion of the trunk. </a:t>
            </a:r>
            <a:r>
              <a:rPr lang="cs-CZ" dirty="0"/>
              <a:t/>
            </a:r>
            <a:br>
              <a:rPr lang="cs-CZ" dirty="0"/>
            </a:br>
            <a:r>
              <a:rPr lang="en-US" dirty="0"/>
              <a:t>The knees should be parallel to, but not touching each other. If </a:t>
            </a:r>
            <a:r>
              <a:rPr lang="cs-CZ" dirty="0"/>
              <a:t/>
            </a:r>
            <a:br>
              <a:rPr lang="cs-CZ" dirty="0"/>
            </a:br>
            <a:r>
              <a:rPr lang="en-US" dirty="0"/>
              <a:t>the range of movement in the joint is not restricted, the patient should be able to squat with the heels on the floor.</a:t>
            </a:r>
          </a:p>
        </p:txBody>
      </p:sp>
      <p:pic>
        <p:nvPicPr>
          <p:cNvPr id="1026" name="Picture 2" descr="http://codyapp.wpengine.netdna-cdn.com/wp-content/uploads/2013/06/air_squa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43250" y="3645024"/>
            <a:ext cx="2857500" cy="2971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92902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216106" cy="1020762"/>
          </a:xfrm>
        </p:spPr>
        <p:txBody>
          <a:bodyPr>
            <a:normAutofit fontScale="90000"/>
          </a:bodyPr>
          <a:lstStyle/>
          <a:p>
            <a:r>
              <a:rPr lang="cs-CZ" dirty="0"/>
              <a:t> The Hip </a:t>
            </a:r>
            <a:r>
              <a:rPr lang="cs-CZ" dirty="0" err="1"/>
              <a:t>Flexors</a:t>
            </a:r>
            <a:r>
              <a:rPr lang="cs-CZ" dirty="0"/>
              <a:t> - </a:t>
            </a:r>
            <a:r>
              <a:rPr lang="en-US" dirty="0"/>
              <a:t>Iliopsoas, </a:t>
            </a:r>
            <a:r>
              <a:rPr lang="cs-CZ" dirty="0"/>
              <a:t>R</a:t>
            </a:r>
            <a:r>
              <a:rPr lang="en-US" dirty="0" err="1"/>
              <a:t>ectus</a:t>
            </a:r>
            <a:r>
              <a:rPr lang="en-US" dirty="0"/>
              <a:t> </a:t>
            </a:r>
            <a:r>
              <a:rPr lang="cs-CZ" dirty="0"/>
              <a:t>F</a:t>
            </a:r>
            <a:r>
              <a:rPr lang="en-US" dirty="0" err="1"/>
              <a:t>emoris</a:t>
            </a:r>
            <a:r>
              <a:rPr lang="en-US" dirty="0"/>
              <a:t>, </a:t>
            </a:r>
            <a:r>
              <a:rPr lang="cs-CZ" dirty="0"/>
              <a:t>T</a:t>
            </a:r>
            <a:r>
              <a:rPr lang="en-US" dirty="0" err="1"/>
              <a:t>ensor</a:t>
            </a:r>
            <a:r>
              <a:rPr lang="en-US" dirty="0"/>
              <a:t> </a:t>
            </a:r>
            <a:r>
              <a:rPr lang="cs-CZ" dirty="0"/>
              <a:t>F</a:t>
            </a:r>
            <a:r>
              <a:rPr lang="en-US" dirty="0" err="1"/>
              <a:t>asciae</a:t>
            </a:r>
            <a:r>
              <a:rPr lang="en-US" dirty="0"/>
              <a:t> </a:t>
            </a:r>
            <a:r>
              <a:rPr lang="cs-CZ" dirty="0"/>
              <a:t>L</a:t>
            </a:r>
            <a:r>
              <a:rPr lang="en-US" dirty="0" err="1"/>
              <a:t>atae</a:t>
            </a:r>
            <a:r>
              <a:rPr lang="en-US" dirty="0"/>
              <a:t> and </a:t>
            </a:r>
            <a:r>
              <a:rPr lang="cs-CZ" dirty="0"/>
              <a:t>S</a:t>
            </a:r>
            <a:r>
              <a:rPr lang="en-US" dirty="0" err="1"/>
              <a:t>hort</a:t>
            </a:r>
            <a:r>
              <a:rPr lang="en-US" dirty="0"/>
              <a:t> </a:t>
            </a:r>
            <a:r>
              <a:rPr lang="cs-CZ" dirty="0"/>
              <a:t>A</a:t>
            </a:r>
            <a:r>
              <a:rPr lang="en-US" dirty="0" err="1"/>
              <a:t>dductors</a:t>
            </a:r>
            <a:endParaRPr lang="cs-CZ" dirty="0"/>
          </a:p>
        </p:txBody>
      </p:sp>
      <p:pic>
        <p:nvPicPr>
          <p:cNvPr id="4098" name="Picture 2" descr="Rectus femoris Quadricep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120"/>
          <a:stretch/>
        </p:blipFill>
        <p:spPr bwMode="auto">
          <a:xfrm>
            <a:off x="755576" y="1552168"/>
            <a:ext cx="3526937" cy="51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s://upload.wikimedia.org/wikipedia/commons/e/e2/Anterior_Hip_Muscles_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4048" y="1566416"/>
            <a:ext cx="3412799"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99986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358982" cy="1020762"/>
          </a:xfrm>
        </p:spPr>
        <p:txBody>
          <a:bodyPr>
            <a:normAutofit fontScale="90000"/>
          </a:bodyPr>
          <a:lstStyle/>
          <a:p>
            <a:r>
              <a:rPr lang="cs-CZ" dirty="0"/>
              <a:t> The Hip </a:t>
            </a:r>
            <a:r>
              <a:rPr lang="cs-CZ" dirty="0" err="1"/>
              <a:t>Flexors</a:t>
            </a:r>
            <a:r>
              <a:rPr lang="cs-CZ" dirty="0"/>
              <a:t> - </a:t>
            </a:r>
            <a:r>
              <a:rPr lang="en-US" dirty="0"/>
              <a:t>Iliopsoas, </a:t>
            </a:r>
            <a:r>
              <a:rPr lang="cs-CZ" dirty="0"/>
              <a:t>R</a:t>
            </a:r>
            <a:r>
              <a:rPr lang="en-US" dirty="0" err="1"/>
              <a:t>ectus</a:t>
            </a:r>
            <a:r>
              <a:rPr lang="en-US" dirty="0"/>
              <a:t> </a:t>
            </a:r>
            <a:r>
              <a:rPr lang="cs-CZ" dirty="0"/>
              <a:t>F</a:t>
            </a:r>
            <a:r>
              <a:rPr lang="en-US" dirty="0" err="1"/>
              <a:t>emoris</a:t>
            </a:r>
            <a:r>
              <a:rPr lang="en-US" dirty="0"/>
              <a:t>, </a:t>
            </a:r>
            <a:r>
              <a:rPr lang="cs-CZ" dirty="0"/>
              <a:t>T</a:t>
            </a:r>
            <a:r>
              <a:rPr lang="en-US" dirty="0" err="1"/>
              <a:t>ensor</a:t>
            </a:r>
            <a:r>
              <a:rPr lang="en-US" dirty="0"/>
              <a:t> </a:t>
            </a:r>
            <a:r>
              <a:rPr lang="cs-CZ" dirty="0"/>
              <a:t>F</a:t>
            </a:r>
            <a:r>
              <a:rPr lang="en-US" dirty="0" err="1"/>
              <a:t>asciae</a:t>
            </a:r>
            <a:r>
              <a:rPr lang="en-US" dirty="0"/>
              <a:t> </a:t>
            </a:r>
            <a:r>
              <a:rPr lang="cs-CZ" dirty="0"/>
              <a:t>L</a:t>
            </a:r>
            <a:r>
              <a:rPr lang="en-US" dirty="0" err="1"/>
              <a:t>atae</a:t>
            </a:r>
            <a:r>
              <a:rPr lang="en-US" dirty="0"/>
              <a:t> and </a:t>
            </a:r>
            <a:r>
              <a:rPr lang="cs-CZ" dirty="0"/>
              <a:t>S</a:t>
            </a:r>
            <a:r>
              <a:rPr lang="en-US" dirty="0" err="1"/>
              <a:t>hort</a:t>
            </a:r>
            <a:r>
              <a:rPr lang="en-US" dirty="0"/>
              <a:t> </a:t>
            </a:r>
            <a:r>
              <a:rPr lang="cs-CZ" dirty="0"/>
              <a:t>A</a:t>
            </a:r>
            <a:r>
              <a:rPr lang="en-US" dirty="0" err="1"/>
              <a:t>dductors</a:t>
            </a:r>
            <a:endParaRPr lang="cs-CZ" dirty="0"/>
          </a:p>
        </p:txBody>
      </p:sp>
      <p:sp>
        <p:nvSpPr>
          <p:cNvPr id="4" name="Zástupný symbol pro obsah 3"/>
          <p:cNvSpPr>
            <a:spLocks noGrp="1"/>
          </p:cNvSpPr>
          <p:nvPr>
            <p:ph idx="1"/>
          </p:nvPr>
        </p:nvSpPr>
        <p:spPr/>
        <p:txBody>
          <a:bodyPr>
            <a:normAutofit/>
          </a:bodyPr>
          <a:lstStyle/>
          <a:p>
            <a:r>
              <a:rPr lang="en-US" dirty="0">
                <a:solidFill>
                  <a:srgbClr val="00B0F0"/>
                </a:solidFill>
              </a:rPr>
              <a:t>Starting position: </a:t>
            </a:r>
            <a:r>
              <a:rPr lang="en-US" dirty="0"/>
              <a:t>Supine lying, with the coccyx just outside </a:t>
            </a:r>
            <a:r>
              <a:rPr lang="cs-CZ" dirty="0"/>
              <a:t/>
            </a:r>
            <a:br>
              <a:rPr lang="cs-CZ" dirty="0"/>
            </a:br>
            <a:r>
              <a:rPr lang="en-US" dirty="0"/>
              <a:t>the </a:t>
            </a:r>
            <a:r>
              <a:rPr lang="cs-CZ" dirty="0"/>
              <a:t>table.</a:t>
            </a:r>
            <a:r>
              <a:rPr lang="en-US" dirty="0"/>
              <a:t> The passive leg is flexed as far as possible so that the pelvis is tilted backwards and the lumbar lordosis is eliminated. The leg is fixed in this position by holding the fixed knee (a long lever). If this knee flexion is painful it is better to fix the whole knee joint</a:t>
            </a:r>
            <a:r>
              <a:rPr lang="cs-CZ" dirty="0"/>
              <a:t>.</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r="4326"/>
          <a:stretch/>
        </p:blipFill>
        <p:spPr>
          <a:xfrm>
            <a:off x="2505433" y="3429000"/>
            <a:ext cx="4133133" cy="3240000"/>
          </a:xfrm>
          <a:prstGeom prst="rect">
            <a:avLst/>
          </a:prstGeom>
        </p:spPr>
      </p:pic>
    </p:spTree>
    <p:extLst>
      <p:ext uri="{BB962C8B-B14F-4D97-AF65-F5344CB8AC3E}">
        <p14:creationId xmlns:p14="http://schemas.microsoft.com/office/powerpoint/2010/main" xmlns="" val="42362137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216106" cy="1020762"/>
          </a:xfrm>
        </p:spPr>
        <p:txBody>
          <a:bodyPr>
            <a:normAutofit fontScale="90000"/>
          </a:bodyPr>
          <a:lstStyle/>
          <a:p>
            <a:r>
              <a:rPr lang="cs-CZ" dirty="0"/>
              <a:t> </a:t>
            </a:r>
            <a:r>
              <a:rPr lang="cs-CZ" dirty="0" err="1"/>
              <a:t>The</a:t>
            </a:r>
            <a:r>
              <a:rPr lang="cs-CZ" dirty="0"/>
              <a:t> Hip </a:t>
            </a:r>
            <a:r>
              <a:rPr lang="cs-CZ" dirty="0" err="1"/>
              <a:t>Flexors</a:t>
            </a:r>
            <a:r>
              <a:rPr lang="cs-CZ" dirty="0"/>
              <a:t> - </a:t>
            </a:r>
            <a:r>
              <a:rPr lang="en-US" dirty="0"/>
              <a:t>Iliopsoas, Rectus </a:t>
            </a:r>
            <a:r>
              <a:rPr lang="en-US" dirty="0" err="1"/>
              <a:t>Femoris</a:t>
            </a:r>
            <a:r>
              <a:rPr lang="en-US" dirty="0"/>
              <a:t>, Tensor Fasciae </a:t>
            </a:r>
            <a:r>
              <a:rPr lang="en-US" dirty="0" err="1"/>
              <a:t>Latae</a:t>
            </a:r>
            <a:r>
              <a:rPr lang="en-US" dirty="0"/>
              <a:t> </a:t>
            </a:r>
            <a:r>
              <a:rPr lang="cs-CZ" dirty="0"/>
              <a:t>a</a:t>
            </a:r>
            <a:r>
              <a:rPr lang="en-US" dirty="0" err="1"/>
              <a:t>nd</a:t>
            </a:r>
            <a:r>
              <a:rPr lang="en-US" dirty="0"/>
              <a:t> Short Adductors</a:t>
            </a:r>
            <a:endParaRPr lang="cs-CZ" dirty="0"/>
          </a:p>
        </p:txBody>
      </p:sp>
      <p:sp>
        <p:nvSpPr>
          <p:cNvPr id="4" name="Zástupný symbol pro obsah 3"/>
          <p:cNvSpPr>
            <a:spLocks noGrp="1"/>
          </p:cNvSpPr>
          <p:nvPr>
            <p:ph idx="1"/>
          </p:nvPr>
        </p:nvSpPr>
        <p:spPr/>
        <p:txBody>
          <a:bodyPr>
            <a:normAutofit/>
          </a:bodyPr>
          <a:lstStyle/>
          <a:p>
            <a:r>
              <a:rPr lang="en-US" dirty="0">
                <a:solidFill>
                  <a:srgbClr val="00B0F0"/>
                </a:solidFill>
              </a:rPr>
              <a:t>Fixation: </a:t>
            </a:r>
            <a:r>
              <a:rPr lang="en-US" dirty="0"/>
              <a:t>Throughout the test the passive leg must be fixed towards the trunk by constant pressure to eliminate the lordosis of </a:t>
            </a:r>
            <a:r>
              <a:rPr lang="cs-CZ" dirty="0"/>
              <a:t/>
            </a:r>
            <a:br>
              <a:rPr lang="cs-CZ" dirty="0"/>
            </a:br>
            <a:r>
              <a:rPr lang="en-US" dirty="0"/>
              <a:t>the lumbar spine. During the evaluation the examiner pushes the leg further against the trunk. </a:t>
            </a:r>
            <a:endParaRPr lang="cs-CZ" dirty="0"/>
          </a:p>
          <a:p>
            <a:r>
              <a:rPr lang="en-US" dirty="0">
                <a:solidFill>
                  <a:srgbClr val="00B0F0"/>
                </a:solidFill>
              </a:rPr>
              <a:t>Normal finding: </a:t>
            </a:r>
            <a:r>
              <a:rPr lang="en-US" dirty="0"/>
              <a:t>The thigh is </a:t>
            </a:r>
            <a:r>
              <a:rPr lang="cs-CZ" dirty="0"/>
              <a:t/>
            </a:r>
            <a:br>
              <a:rPr lang="cs-CZ" dirty="0"/>
            </a:br>
            <a:r>
              <a:rPr lang="en-US" dirty="0"/>
              <a:t>horizontal and the lower leg hangs</a:t>
            </a:r>
            <a:r>
              <a:rPr lang="cs-CZ" dirty="0"/>
              <a:t/>
            </a:r>
            <a:br>
              <a:rPr lang="cs-CZ" dirty="0"/>
            </a:br>
            <a:r>
              <a:rPr lang="en-US" dirty="0"/>
              <a:t>vertically. The patella is situ</a:t>
            </a:r>
            <a:r>
              <a:rPr lang="cs-CZ" dirty="0" err="1"/>
              <a:t>ated</a:t>
            </a:r>
            <a:r>
              <a:rPr lang="cs-CZ" dirty="0"/>
              <a:t/>
            </a:r>
            <a:br>
              <a:rPr lang="cs-CZ" dirty="0"/>
            </a:br>
            <a:r>
              <a:rPr lang="en-US" dirty="0"/>
              <a:t>slightly lateral to the knee joint. </a:t>
            </a:r>
            <a:r>
              <a:rPr lang="cs-CZ" dirty="0"/>
              <a:t/>
            </a:r>
            <a:br>
              <a:rPr lang="cs-CZ" dirty="0"/>
            </a:br>
            <a:r>
              <a:rPr lang="en-US" dirty="0"/>
              <a:t>On the outer side of the thigh </a:t>
            </a:r>
            <a:r>
              <a:rPr lang="cs-CZ" dirty="0"/>
              <a:t/>
            </a:r>
            <a:br>
              <a:rPr lang="cs-CZ" dirty="0"/>
            </a:br>
            <a:r>
              <a:rPr lang="en-US" dirty="0"/>
              <a:t>there is a very slight deepening.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r="4326"/>
          <a:stretch/>
        </p:blipFill>
        <p:spPr>
          <a:xfrm>
            <a:off x="4860032" y="3356992"/>
            <a:ext cx="4133133" cy="3240000"/>
          </a:xfrm>
          <a:prstGeom prst="rect">
            <a:avLst/>
          </a:prstGeom>
        </p:spPr>
      </p:pic>
    </p:spTree>
    <p:extLst>
      <p:ext uri="{BB962C8B-B14F-4D97-AF65-F5344CB8AC3E}">
        <p14:creationId xmlns:p14="http://schemas.microsoft.com/office/powerpoint/2010/main" xmlns="" val="3290799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r>
              <a:rPr lang="en-US" dirty="0">
                <a:solidFill>
                  <a:srgbClr val="00B0F0"/>
                </a:solidFill>
              </a:rPr>
              <a:t>Pathological finding: </a:t>
            </a:r>
            <a:endParaRPr lang="cs-CZ" dirty="0">
              <a:solidFill>
                <a:srgbClr val="00B0F0"/>
              </a:solidFill>
            </a:endParaRPr>
          </a:p>
          <a:p>
            <a:r>
              <a:rPr lang="en-US" dirty="0"/>
              <a:t>A </a:t>
            </a:r>
            <a:r>
              <a:rPr lang="en-US" u="sng" dirty="0"/>
              <a:t>flexion position in the hip </a:t>
            </a:r>
            <a:r>
              <a:rPr lang="en-US" dirty="0"/>
              <a:t>joint shows shortening of the </a:t>
            </a:r>
            <a:r>
              <a:rPr lang="en-US" dirty="0">
                <a:solidFill>
                  <a:srgbClr val="FFFF00"/>
                </a:solidFill>
              </a:rPr>
              <a:t>iliopsoas</a:t>
            </a:r>
            <a:r>
              <a:rPr lang="en-US" dirty="0"/>
              <a:t>. </a:t>
            </a:r>
            <a:endParaRPr lang="cs-CZ" dirty="0"/>
          </a:p>
          <a:p>
            <a:r>
              <a:rPr lang="en-US" dirty="0"/>
              <a:t>The </a:t>
            </a:r>
            <a:r>
              <a:rPr lang="en-US" u="sng" dirty="0"/>
              <a:t>lower leg positioned diagonally </a:t>
            </a:r>
            <a:r>
              <a:rPr lang="en-US" dirty="0"/>
              <a:t>downwards indicates that</a:t>
            </a:r>
            <a:r>
              <a:rPr lang="cs-CZ" dirty="0"/>
              <a:t/>
            </a:r>
            <a:br>
              <a:rPr lang="cs-CZ" dirty="0"/>
            </a:br>
            <a:r>
              <a:rPr lang="en-US" dirty="0"/>
              <a:t>the </a:t>
            </a:r>
            <a:r>
              <a:rPr lang="en-US" dirty="0">
                <a:solidFill>
                  <a:srgbClr val="FFFF00"/>
                </a:solidFill>
              </a:rPr>
              <a:t>rectus </a:t>
            </a:r>
            <a:r>
              <a:rPr lang="en-US" dirty="0" err="1">
                <a:solidFill>
                  <a:srgbClr val="FFFF00"/>
                </a:solidFill>
              </a:rPr>
              <a:t>femoris</a:t>
            </a:r>
            <a:r>
              <a:rPr lang="en-US" dirty="0">
                <a:solidFill>
                  <a:srgbClr val="FFFF00"/>
                </a:solidFill>
              </a:rPr>
              <a:t> </a:t>
            </a:r>
            <a:r>
              <a:rPr lang="en-US" dirty="0"/>
              <a:t>is shortened. </a:t>
            </a:r>
            <a:endParaRPr lang="cs-CZ" dirty="0"/>
          </a:p>
          <a:p>
            <a:r>
              <a:rPr lang="en-US" dirty="0"/>
              <a:t>A </a:t>
            </a:r>
            <a:r>
              <a:rPr lang="en-US" u="sng" dirty="0"/>
              <a:t>flexion position of the hip </a:t>
            </a:r>
            <a:r>
              <a:rPr lang="en-US" dirty="0"/>
              <a:t>joint with a simultaneous tendency to </a:t>
            </a:r>
            <a:r>
              <a:rPr lang="en-US" u="sng" dirty="0"/>
              <a:t>extension in the knee</a:t>
            </a:r>
            <a:r>
              <a:rPr lang="en-US" dirty="0"/>
              <a:t> joint points to shortening of </a:t>
            </a:r>
            <a:r>
              <a:rPr lang="en-US" dirty="0">
                <a:solidFill>
                  <a:srgbClr val="FFFF00"/>
                </a:solidFill>
              </a:rPr>
              <a:t>both</a:t>
            </a:r>
            <a:r>
              <a:rPr lang="en-US" dirty="0"/>
              <a:t> the iliopsoas and rectus </a:t>
            </a:r>
            <a:r>
              <a:rPr lang="en-US" dirty="0" err="1"/>
              <a:t>femoris</a:t>
            </a:r>
            <a:r>
              <a:rPr lang="en-US" dirty="0"/>
              <a:t>. </a:t>
            </a:r>
            <a:endParaRPr lang="cs-CZ" dirty="0"/>
          </a:p>
          <a:p>
            <a:r>
              <a:rPr lang="en-US" u="sng" dirty="0"/>
              <a:t>Lateral deviation of the patella </a:t>
            </a:r>
            <a:r>
              <a:rPr lang="en-US" dirty="0"/>
              <a:t>and more pronounced </a:t>
            </a:r>
            <a:r>
              <a:rPr lang="en-US" u="sng" dirty="0"/>
              <a:t>deepening</a:t>
            </a:r>
            <a:r>
              <a:rPr lang="en-US" dirty="0"/>
              <a:t> on the outside of the thigh shows on a shortened </a:t>
            </a:r>
            <a:r>
              <a:rPr lang="en-US" dirty="0">
                <a:solidFill>
                  <a:srgbClr val="FFFF00"/>
                </a:solidFill>
              </a:rPr>
              <a:t>tensor </a:t>
            </a:r>
            <a:r>
              <a:rPr lang="en-US" dirty="0" err="1">
                <a:solidFill>
                  <a:srgbClr val="FFFF00"/>
                </a:solidFill>
              </a:rPr>
              <a:t>fas</a:t>
            </a:r>
            <a:r>
              <a:rPr lang="cs-CZ" dirty="0" err="1">
                <a:solidFill>
                  <a:srgbClr val="FFFF00"/>
                </a:solidFill>
              </a:rPr>
              <a:t>ciae</a:t>
            </a:r>
            <a:r>
              <a:rPr lang="en-US" dirty="0">
                <a:solidFill>
                  <a:srgbClr val="FFFF00"/>
                </a:solidFill>
              </a:rPr>
              <a:t> </a:t>
            </a:r>
            <a:r>
              <a:rPr lang="en-US" dirty="0" err="1">
                <a:solidFill>
                  <a:srgbClr val="FFFF00"/>
                </a:solidFill>
              </a:rPr>
              <a:t>latae</a:t>
            </a:r>
            <a:r>
              <a:rPr lang="en-US" dirty="0">
                <a:solidFill>
                  <a:srgbClr val="FFFF00"/>
                </a:solidFill>
              </a:rPr>
              <a:t> </a:t>
            </a:r>
            <a:r>
              <a:rPr lang="cs-CZ" dirty="0">
                <a:solidFill>
                  <a:srgbClr val="FFFF00"/>
                </a:solidFill>
              </a:rPr>
              <a:t>a</a:t>
            </a:r>
            <a:r>
              <a:rPr lang="en-US" dirty="0" err="1">
                <a:solidFill>
                  <a:srgbClr val="FFFF00"/>
                </a:solidFill>
              </a:rPr>
              <a:t>nd</a:t>
            </a:r>
            <a:r>
              <a:rPr lang="en-US" dirty="0">
                <a:solidFill>
                  <a:srgbClr val="FFFF00"/>
                </a:solidFill>
              </a:rPr>
              <a:t> iliotibial band. </a:t>
            </a:r>
          </a:p>
        </p:txBody>
      </p:sp>
    </p:spTree>
    <p:extLst>
      <p:ext uri="{BB962C8B-B14F-4D97-AF65-F5344CB8AC3E}">
        <p14:creationId xmlns:p14="http://schemas.microsoft.com/office/powerpoint/2010/main" xmlns="" val="27091040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a:xfrm>
            <a:off x="107504" y="1905000"/>
            <a:ext cx="5400600" cy="4836368"/>
          </a:xfrm>
        </p:spPr>
        <p:txBody>
          <a:bodyPr>
            <a:normAutofit/>
          </a:bodyPr>
          <a:lstStyle/>
          <a:p>
            <a:pPr marL="0" indent="0">
              <a:buNone/>
            </a:pPr>
            <a:r>
              <a:rPr lang="en-US" dirty="0"/>
              <a:t>To differentiate even more the following tests may be performed: </a:t>
            </a:r>
          </a:p>
          <a:p>
            <a:pPr marL="0" indent="0">
              <a:buNone/>
            </a:pPr>
            <a:r>
              <a:rPr lang="en-US" dirty="0">
                <a:solidFill>
                  <a:srgbClr val="00B0F0"/>
                </a:solidFill>
              </a:rPr>
              <a:t>1. Pressure is applied to the lower third of the thigh:</a:t>
            </a:r>
            <a:endParaRPr lang="cs-CZ" dirty="0">
              <a:solidFill>
                <a:srgbClr val="00B0F0"/>
              </a:solidFill>
            </a:endParaRPr>
          </a:p>
          <a:p>
            <a:pPr lvl="1"/>
            <a:r>
              <a:rPr lang="en-US" u="sng" dirty="0"/>
              <a:t> in the direction of the hyperextension of the hip joint</a:t>
            </a:r>
            <a:r>
              <a:rPr lang="en-US" dirty="0"/>
              <a:t>. When extension cannot increase</a:t>
            </a:r>
            <a:r>
              <a:rPr lang="cs-CZ" dirty="0"/>
              <a:t>,</a:t>
            </a:r>
            <a:r>
              <a:rPr lang="en-US" dirty="0"/>
              <a:t> this</a:t>
            </a:r>
            <a:r>
              <a:rPr lang="cs-CZ" dirty="0"/>
              <a:t> </a:t>
            </a:r>
            <a:r>
              <a:rPr lang="en-US" dirty="0"/>
              <a:t>indicates </a:t>
            </a:r>
            <a:r>
              <a:rPr lang="en-US" dirty="0">
                <a:solidFill>
                  <a:srgbClr val="FFFF00"/>
                </a:solidFill>
              </a:rPr>
              <a:t>shortening of </a:t>
            </a:r>
            <a:r>
              <a:rPr lang="cs-CZ" dirty="0">
                <a:solidFill>
                  <a:srgbClr val="FFFF00"/>
                </a:solidFill>
              </a:rPr>
              <a:t/>
            </a:r>
            <a:br>
              <a:rPr lang="cs-CZ" dirty="0">
                <a:solidFill>
                  <a:srgbClr val="FFFF00"/>
                </a:solidFill>
              </a:rPr>
            </a:br>
            <a:r>
              <a:rPr lang="en-US" dirty="0">
                <a:solidFill>
                  <a:srgbClr val="FFFF00"/>
                </a:solidFill>
              </a:rPr>
              <a:t>the iliopsoas</a:t>
            </a:r>
            <a:r>
              <a:rPr lang="en-US" dirty="0"/>
              <a:t>. When there is a simultaneous compensatory extension in the knee joint</a:t>
            </a:r>
            <a:r>
              <a:rPr lang="cs-CZ" dirty="0"/>
              <a:t>,</a:t>
            </a:r>
            <a:r>
              <a:rPr lang="en-US" dirty="0"/>
              <a:t> this points to </a:t>
            </a:r>
            <a:r>
              <a:rPr lang="en-US" dirty="0">
                <a:solidFill>
                  <a:srgbClr val="FFFF00"/>
                </a:solidFill>
              </a:rPr>
              <a:t>shortening of </a:t>
            </a:r>
            <a:r>
              <a:rPr lang="cs-CZ" dirty="0">
                <a:solidFill>
                  <a:srgbClr val="FFFF00"/>
                </a:solidFill>
              </a:rPr>
              <a:t/>
            </a:r>
            <a:br>
              <a:rPr lang="cs-CZ" dirty="0">
                <a:solidFill>
                  <a:srgbClr val="FFFF00"/>
                </a:solidFill>
              </a:rPr>
            </a:br>
            <a:r>
              <a:rPr lang="en-US" dirty="0">
                <a:solidFill>
                  <a:srgbClr val="FFFF00"/>
                </a:solidFill>
              </a:rPr>
              <a:t>the rectus </a:t>
            </a:r>
            <a:r>
              <a:rPr lang="en-US" dirty="0" err="1">
                <a:solidFill>
                  <a:srgbClr val="FFFF00"/>
                </a:solidFill>
              </a:rPr>
              <a:t>femoris</a:t>
            </a:r>
            <a:r>
              <a:rPr lang="en-US" dirty="0">
                <a:solidFill>
                  <a:srgbClr val="FFFF00"/>
                </a:solidFill>
              </a:rPr>
              <a:t>. </a:t>
            </a:r>
            <a:endParaRPr lang="cs-CZ" dirty="0">
              <a:solidFill>
                <a:srgbClr val="FFFF00"/>
              </a:solidFill>
            </a:endParaRPr>
          </a:p>
          <a:p>
            <a:pPr lvl="1"/>
            <a:r>
              <a:rPr lang="en-US" u="sng" dirty="0"/>
              <a:t>in the direction of the adduction of the hip joint</a:t>
            </a:r>
            <a:r>
              <a:rPr lang="en-US" dirty="0"/>
              <a:t>. Increased deepening on the outside of the t</a:t>
            </a:r>
            <a:r>
              <a:rPr lang="cs-CZ" dirty="0" err="1"/>
              <a:t>high</a:t>
            </a:r>
            <a:r>
              <a:rPr lang="en-US" dirty="0"/>
              <a:t> over the iliotibial tract shows </a:t>
            </a:r>
            <a:r>
              <a:rPr lang="en-US" dirty="0">
                <a:solidFill>
                  <a:srgbClr val="FFFF00"/>
                </a:solidFill>
              </a:rPr>
              <a:t>shortening of the tensor fasciae </a:t>
            </a:r>
            <a:r>
              <a:rPr lang="en-US" dirty="0" err="1">
                <a:solidFill>
                  <a:srgbClr val="FFFF00"/>
                </a:solidFill>
              </a:rPr>
              <a:t>latae</a:t>
            </a:r>
            <a:r>
              <a:rPr lang="en-US" dirty="0">
                <a:solidFill>
                  <a:srgbClr val="FFFF00"/>
                </a:solidFill>
              </a:rPr>
              <a:t> and the iliotibial tract. </a:t>
            </a:r>
          </a:p>
          <a:p>
            <a:pPr lvl="1"/>
            <a:r>
              <a:rPr lang="en-US" u="sng" dirty="0"/>
              <a:t>in the direction of the abduction of the hip joint</a:t>
            </a:r>
            <a:r>
              <a:rPr lang="en-US" dirty="0"/>
              <a:t>. </a:t>
            </a:r>
            <a:r>
              <a:rPr lang="cs-CZ" dirty="0"/>
              <a:t/>
            </a:r>
            <a:br>
              <a:rPr lang="cs-CZ" dirty="0"/>
            </a:br>
            <a:r>
              <a:rPr lang="en-US" dirty="0"/>
              <a:t>The decreased range of movement and compensatory flexion of the hip joint are signs of shortening of </a:t>
            </a:r>
            <a:r>
              <a:rPr lang="en-US" dirty="0">
                <a:solidFill>
                  <a:srgbClr val="FFFF00"/>
                </a:solidFill>
              </a:rPr>
              <a:t>the one-joint thigh adductors. 	</a:t>
            </a:r>
            <a:endParaRPr lang="cs-CZ" dirty="0">
              <a:solidFill>
                <a:srgbClr val="FFFF00"/>
              </a:solidFill>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5113" r="1176"/>
          <a:stretch/>
        </p:blipFill>
        <p:spPr>
          <a:xfrm>
            <a:off x="5580112" y="1628800"/>
            <a:ext cx="3441600" cy="2754420"/>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t="3801" r="4326" b="2750"/>
          <a:stretch/>
        </p:blipFill>
        <p:spPr>
          <a:xfrm>
            <a:off x="5580112" y="4323184"/>
            <a:ext cx="3440025" cy="2520000"/>
          </a:xfrm>
          <a:prstGeom prst="rect">
            <a:avLst/>
          </a:prstGeom>
        </p:spPr>
      </p:pic>
    </p:spTree>
    <p:extLst>
      <p:ext uri="{BB962C8B-B14F-4D97-AF65-F5344CB8AC3E}">
        <p14:creationId xmlns:p14="http://schemas.microsoft.com/office/powerpoint/2010/main" xmlns="" val="9274914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t>To differentiate even more the following tests may be performed: </a:t>
            </a:r>
          </a:p>
          <a:p>
            <a:pPr marL="342900" indent="-342900">
              <a:buFont typeface="+mj-lt"/>
              <a:buAutoNum type="arabicPeriod" startAt="2"/>
            </a:pPr>
            <a:r>
              <a:rPr lang="en-US" dirty="0">
                <a:solidFill>
                  <a:srgbClr val="00B0F0"/>
                </a:solidFill>
              </a:rPr>
              <a:t>Pressure is applied to the lower third of the lower leg to increase knee flexion. </a:t>
            </a:r>
            <a:endParaRPr lang="cs-CZ" dirty="0">
              <a:solidFill>
                <a:srgbClr val="00B0F0"/>
              </a:solidFill>
            </a:endParaRPr>
          </a:p>
          <a:p>
            <a:pPr lvl="1"/>
            <a:r>
              <a:rPr lang="en-US" dirty="0"/>
              <a:t>If flexion is painful and difficult</a:t>
            </a:r>
            <a:r>
              <a:rPr lang="cs-CZ" dirty="0"/>
              <a:t>,</a:t>
            </a:r>
            <a:r>
              <a:rPr lang="en-US" dirty="0"/>
              <a:t> this shows </a:t>
            </a:r>
            <a:r>
              <a:rPr lang="en-US" dirty="0">
                <a:solidFill>
                  <a:srgbClr val="FFFF00"/>
                </a:solidFill>
              </a:rPr>
              <a:t>shortening of the rectus </a:t>
            </a:r>
            <a:r>
              <a:rPr lang="en-US" dirty="0" err="1">
                <a:solidFill>
                  <a:srgbClr val="FFFF00"/>
                </a:solidFill>
              </a:rPr>
              <a:t>femoris</a:t>
            </a:r>
            <a:r>
              <a:rPr lang="en-US" dirty="0">
                <a:solidFill>
                  <a:srgbClr val="FFFF00"/>
                </a:solidFill>
              </a:rPr>
              <a:t>.</a:t>
            </a:r>
            <a:r>
              <a:rPr lang="en-US" dirty="0"/>
              <a:t> Further pressure may cause compensatory flexion in the hip </a:t>
            </a:r>
            <a:r>
              <a:rPr lang="cs-CZ" dirty="0"/>
              <a:t>j</a:t>
            </a:r>
            <a:r>
              <a:rPr lang="en-US" dirty="0" err="1"/>
              <a:t>oint</a:t>
            </a:r>
            <a:r>
              <a:rPr lang="en-US" dirty="0"/>
              <a:t>, simultaneously a deepening </a:t>
            </a:r>
            <a:r>
              <a:rPr lang="cs-CZ" dirty="0"/>
              <a:t/>
            </a:r>
            <a:br>
              <a:rPr lang="cs-CZ" dirty="0"/>
            </a:br>
            <a:r>
              <a:rPr lang="en-US" dirty="0"/>
              <a:t>appears immediately above </a:t>
            </a:r>
            <a:r>
              <a:rPr lang="cs-CZ" dirty="0"/>
              <a:t/>
            </a:r>
            <a:br>
              <a:rPr lang="cs-CZ" dirty="0"/>
            </a:br>
            <a:r>
              <a:rPr lang="en-US" dirty="0"/>
              <a:t>the patella. This shows shortening </a:t>
            </a:r>
            <a:r>
              <a:rPr lang="cs-CZ" dirty="0"/>
              <a:t/>
            </a:r>
            <a:br>
              <a:rPr lang="cs-CZ" dirty="0"/>
            </a:br>
            <a:r>
              <a:rPr lang="en-US" dirty="0"/>
              <a:t>of the rectus </a:t>
            </a:r>
            <a:r>
              <a:rPr lang="en-US" dirty="0" err="1"/>
              <a:t>femoris</a:t>
            </a:r>
            <a:r>
              <a:rPr lang="cs-CZ" dirty="0"/>
              <a:t>.</a:t>
            </a:r>
            <a:r>
              <a:rPr lang="en-US" dirty="0"/>
              <a:t> </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3538" t="6951" r="5113" b="2750"/>
          <a:stretch/>
        </p:blipFill>
        <p:spPr>
          <a:xfrm>
            <a:off x="4550008" y="3429000"/>
            <a:ext cx="4370233" cy="3240000"/>
          </a:xfrm>
          <a:prstGeom prst="rect">
            <a:avLst/>
          </a:prstGeom>
        </p:spPr>
      </p:pic>
      <p:sp>
        <p:nvSpPr>
          <p:cNvPr id="5" name="Obdélník 4"/>
          <p:cNvSpPr/>
          <p:nvPr/>
        </p:nvSpPr>
        <p:spPr>
          <a:xfrm>
            <a:off x="209057" y="6172200"/>
            <a:ext cx="4996311"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133500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assess </a:t>
            </a:r>
            <a:r>
              <a:rPr lang="en-US" dirty="0">
                <a:solidFill>
                  <a:schemeClr val="accent5"/>
                </a:solidFill>
              </a:rPr>
              <a:t>according to the position of the thigh, shin and by deviation of the patella</a:t>
            </a:r>
            <a:r>
              <a:rPr lang="en-US" dirty="0"/>
              <a:t>. Further, according to possibility to compress </a:t>
            </a:r>
            <a:r>
              <a:rPr lang="en-US" dirty="0">
                <a:solidFill>
                  <a:schemeClr val="accent5"/>
                </a:solidFill>
              </a:rPr>
              <a:t>the thigh into the hyperextension, the lower leg to flexion and thigh to </a:t>
            </a:r>
            <a:r>
              <a:rPr lang="en-US" dirty="0" err="1">
                <a:solidFill>
                  <a:schemeClr val="accent5"/>
                </a:solidFill>
              </a:rPr>
              <a:t>hyperabduction</a:t>
            </a:r>
            <a:r>
              <a:rPr lang="en-US" dirty="0">
                <a:solidFill>
                  <a:schemeClr val="accent5"/>
                </a:solidFill>
              </a:rPr>
              <a:t>.</a:t>
            </a:r>
          </a:p>
          <a:p>
            <a:pPr marL="0" indent="0">
              <a:buNone/>
            </a:pPr>
            <a:r>
              <a:rPr lang="en-US" dirty="0">
                <a:solidFill>
                  <a:schemeClr val="accent5"/>
                </a:solidFill>
              </a:rPr>
              <a:t>0 - not a reduction </a:t>
            </a:r>
            <a:r>
              <a:rPr lang="en-US" dirty="0"/>
              <a:t>– the thigh in horizontal without deviation, </a:t>
            </a:r>
            <a:r>
              <a:rPr lang="cs-CZ" dirty="0"/>
              <a:t/>
            </a:r>
            <a:br>
              <a:rPr lang="cs-CZ" dirty="0"/>
            </a:br>
            <a:r>
              <a:rPr lang="en-US" dirty="0"/>
              <a:t>the lower leg hanging vertically to the ground with relaxed knee, patella slightly shifted laterally. On the outer surface of the thigh is only a slight depression. When there is </a:t>
            </a:r>
            <a:r>
              <a:rPr lang="cs-CZ" dirty="0"/>
              <a:t>a</a:t>
            </a:r>
            <a:r>
              <a:rPr lang="en-US" dirty="0"/>
              <a:t> pressure on the distal third of the thigh to hyperextension, we can compress the thigh slightly bellow the horizontal, when there is a pressure on the lower third of the tibia towards flexion, we may slightly larger flexion in the knee joint.</a:t>
            </a:r>
            <a:endParaRPr lang="cs-CZ" dirty="0"/>
          </a:p>
        </p:txBody>
      </p:sp>
    </p:spTree>
    <p:extLst>
      <p:ext uri="{BB962C8B-B14F-4D97-AF65-F5344CB8AC3E}">
        <p14:creationId xmlns:p14="http://schemas.microsoft.com/office/powerpoint/2010/main" xmlns="" val="3707721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908720"/>
            <a:ext cx="7992888" cy="914400"/>
          </a:xfrm>
        </p:spPr>
        <p:txBody>
          <a:bodyPr>
            <a:normAutofit fontScale="90000"/>
          </a:bodyPr>
          <a:lstStyle/>
          <a:p>
            <a:r>
              <a:rPr lang="cs-CZ" dirty="0">
                <a:solidFill>
                  <a:srgbClr val="FFFF00"/>
                </a:solidFill>
              </a:rPr>
              <a:t/>
            </a:r>
            <a:br>
              <a:rPr lang="cs-CZ" dirty="0">
                <a:solidFill>
                  <a:srgbClr val="FFFF00"/>
                </a:solidFill>
              </a:rPr>
            </a:br>
            <a:r>
              <a:rPr lang="cs-CZ" dirty="0"/>
              <a:t/>
            </a:r>
            <a:br>
              <a:rPr lang="cs-CZ" dirty="0"/>
            </a:br>
            <a:r>
              <a:rPr lang="cs-CZ" dirty="0"/>
              <a:t> Muscle </a:t>
            </a:r>
            <a:r>
              <a:rPr lang="cs-CZ" dirty="0" err="1"/>
              <a:t>Shortening</a:t>
            </a:r>
            <a:r>
              <a:rPr lang="cs-CZ" dirty="0"/>
              <a:t/>
            </a:r>
            <a:br>
              <a:rPr lang="cs-CZ" dirty="0"/>
            </a:br>
            <a:endParaRPr lang="cs-CZ" dirty="0"/>
          </a:p>
        </p:txBody>
      </p:sp>
      <p:sp>
        <p:nvSpPr>
          <p:cNvPr id="3" name="Zástupný symbol pro obsah 2"/>
          <p:cNvSpPr>
            <a:spLocks noGrp="1"/>
          </p:cNvSpPr>
          <p:nvPr>
            <p:ph idx="1"/>
          </p:nvPr>
        </p:nvSpPr>
        <p:spPr>
          <a:xfrm>
            <a:off x="251520" y="1988840"/>
            <a:ext cx="3816424" cy="4572000"/>
          </a:xfrm>
        </p:spPr>
        <p:txBody>
          <a:bodyPr>
            <a:normAutofit/>
          </a:bodyPr>
          <a:lstStyle/>
          <a:p>
            <a:pPr lvl="1">
              <a:buFont typeface="Wingdings" pitchFamily="2" charset="2"/>
              <a:buChar char="ü"/>
            </a:pPr>
            <a:r>
              <a:rPr lang="en-US" sz="1900" dirty="0"/>
              <a:t>muscle at rest </a:t>
            </a:r>
            <a:r>
              <a:rPr lang="en-US" sz="1900" dirty="0">
                <a:solidFill>
                  <a:srgbClr val="FFFF00"/>
                </a:solidFill>
              </a:rPr>
              <a:t>does not reach its normal length</a:t>
            </a:r>
            <a:endParaRPr lang="cs-CZ" sz="1900" dirty="0">
              <a:solidFill>
                <a:srgbClr val="FFFF00"/>
              </a:solidFill>
            </a:endParaRPr>
          </a:p>
          <a:p>
            <a:pPr lvl="1">
              <a:buFont typeface="Wingdings" pitchFamily="2" charset="2"/>
              <a:buChar char="ü"/>
            </a:pPr>
            <a:endParaRPr lang="cs-CZ" sz="1900" dirty="0"/>
          </a:p>
          <a:p>
            <a:pPr lvl="1">
              <a:buFont typeface="Wingdings" pitchFamily="2" charset="2"/>
              <a:buChar char="ü"/>
            </a:pPr>
            <a:r>
              <a:rPr lang="en-US" sz="1900" dirty="0"/>
              <a:t>passive stretching </a:t>
            </a:r>
            <a:r>
              <a:rPr lang="en-US" sz="1900" dirty="0">
                <a:solidFill>
                  <a:srgbClr val="FFFF00"/>
                </a:solidFill>
              </a:rPr>
              <a:t>does not allow a full range of physiological motion of the joint</a:t>
            </a:r>
            <a:r>
              <a:rPr lang="en-US" sz="1900" dirty="0"/>
              <a:t/>
            </a:r>
            <a:br>
              <a:rPr lang="en-US" sz="1900" dirty="0"/>
            </a:br>
            <a:endParaRPr lang="cs-CZ" sz="1900" dirty="0"/>
          </a:p>
          <a:p>
            <a:pPr lvl="1">
              <a:buFont typeface="Wingdings" pitchFamily="2" charset="2"/>
              <a:buChar char="ü"/>
            </a:pPr>
            <a:r>
              <a:rPr lang="en-US" sz="1900" dirty="0"/>
              <a:t>has </a:t>
            </a:r>
            <a:r>
              <a:rPr lang="en-US" sz="1900" dirty="0">
                <a:solidFill>
                  <a:srgbClr val="FFFF00"/>
                </a:solidFill>
              </a:rPr>
              <a:t>increased muscle tone</a:t>
            </a:r>
            <a:r>
              <a:rPr lang="en-US" sz="1900" dirty="0"/>
              <a:t>, the state is not accompanied by evidence of increased electrical activity</a:t>
            </a:r>
            <a:br>
              <a:rPr lang="en-US" sz="1900" dirty="0"/>
            </a:br>
            <a:endParaRPr lang="cs-CZ" sz="1900" dirty="0"/>
          </a:p>
          <a:p>
            <a:pPr lvl="1">
              <a:buFont typeface="Wingdings" pitchFamily="2" charset="2"/>
              <a:buChar char="ü"/>
            </a:pPr>
            <a:r>
              <a:rPr lang="cs-CZ" sz="1900" dirty="0"/>
              <a:t>t</a:t>
            </a:r>
            <a:r>
              <a:rPr lang="en-US" sz="1900" dirty="0"/>
              <a:t>his is a </a:t>
            </a:r>
            <a:r>
              <a:rPr lang="en-US" sz="1900" dirty="0">
                <a:solidFill>
                  <a:srgbClr val="FFFF00"/>
                </a:solidFill>
              </a:rPr>
              <a:t>functional disorder </a:t>
            </a:r>
            <a:r>
              <a:rPr lang="en-US" sz="1900" dirty="0"/>
              <a:t>of the motor system – it is </a:t>
            </a:r>
            <a:r>
              <a:rPr lang="en-US" sz="1900" dirty="0">
                <a:solidFill>
                  <a:srgbClr val="FFFF00"/>
                </a:solidFill>
              </a:rPr>
              <a:t>reversible</a:t>
            </a:r>
            <a:endParaRPr lang="cs-CZ" sz="1900" dirty="0">
              <a:solidFill>
                <a:srgbClr val="FFFF00"/>
              </a:solidFill>
            </a:endParaRPr>
          </a:p>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4" name="Picture 2" descr="http://www.thblack.com/fitness/CharacteristicsofShortenedMuscleWebsite498x37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56454" y="2348880"/>
            <a:ext cx="4743450" cy="3552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00128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en-US" dirty="0"/>
              <a:t>–</a:t>
            </a:r>
            <a:r>
              <a:rPr lang="cs-CZ" dirty="0"/>
              <a:t> </a:t>
            </a:r>
            <a:r>
              <a:rPr lang="en-US" dirty="0"/>
              <a:t>the hip is slight</a:t>
            </a:r>
            <a:r>
              <a:rPr lang="cs-CZ" dirty="0" err="1"/>
              <a:t>ly</a:t>
            </a:r>
            <a:r>
              <a:rPr lang="en-US" dirty="0"/>
              <a:t> in flexion position – </a:t>
            </a:r>
            <a:r>
              <a:rPr lang="en-US" dirty="0">
                <a:solidFill>
                  <a:srgbClr val="FFFF00"/>
                </a:solidFill>
              </a:rPr>
              <a:t>shortened </a:t>
            </a:r>
            <a:r>
              <a:rPr lang="cs-CZ" dirty="0">
                <a:solidFill>
                  <a:srgbClr val="FFFF00"/>
                </a:solidFill>
              </a:rPr>
              <a:t/>
            </a:r>
            <a:br>
              <a:rPr lang="cs-CZ" dirty="0">
                <a:solidFill>
                  <a:srgbClr val="FFFF00"/>
                </a:solidFill>
              </a:rPr>
            </a:br>
            <a:r>
              <a:rPr lang="en-US" dirty="0">
                <a:solidFill>
                  <a:srgbClr val="FFFF00"/>
                </a:solidFill>
              </a:rPr>
              <a:t>m. iliopsoas</a:t>
            </a:r>
            <a:r>
              <a:rPr lang="en-US" dirty="0"/>
              <a:t>, lower leg sticking out diagonally forward – </a:t>
            </a:r>
            <a:r>
              <a:rPr lang="en-US" dirty="0">
                <a:solidFill>
                  <a:srgbClr val="FFFF00"/>
                </a:solidFill>
              </a:rPr>
              <a:t>shortened</a:t>
            </a:r>
            <a:r>
              <a:rPr lang="cs-CZ" dirty="0">
                <a:solidFill>
                  <a:srgbClr val="FFFF00"/>
                </a:solidFill>
              </a:rPr>
              <a:t/>
            </a:r>
            <a:br>
              <a:rPr lang="cs-CZ" dirty="0">
                <a:solidFill>
                  <a:srgbClr val="FFFF00"/>
                </a:solidFill>
              </a:rPr>
            </a:br>
            <a:r>
              <a:rPr lang="en-US" dirty="0">
                <a:solidFill>
                  <a:srgbClr val="FFFF00"/>
                </a:solidFill>
              </a:rPr>
              <a:t>m. rectus </a:t>
            </a:r>
            <a:r>
              <a:rPr lang="en-US" dirty="0" err="1">
                <a:solidFill>
                  <a:srgbClr val="FFFF00"/>
                </a:solidFill>
              </a:rPr>
              <a:t>femoris</a:t>
            </a:r>
            <a:r>
              <a:rPr lang="en-US" dirty="0"/>
              <a:t>, thigh in a light ab</a:t>
            </a:r>
            <a:r>
              <a:rPr lang="cs-CZ" dirty="0"/>
              <a:t>d</a:t>
            </a:r>
            <a:r>
              <a:rPr lang="en-US" dirty="0" err="1"/>
              <a:t>uction</a:t>
            </a:r>
            <a:r>
              <a:rPr lang="en-US" dirty="0"/>
              <a:t> and depression on the lateral side of the thigh is highlighted – </a:t>
            </a:r>
            <a:r>
              <a:rPr lang="en-US" dirty="0">
                <a:solidFill>
                  <a:srgbClr val="FFFF00"/>
                </a:solidFill>
              </a:rPr>
              <a:t>shortened m. tensor fasciae </a:t>
            </a:r>
            <a:r>
              <a:rPr lang="en-US" dirty="0" err="1">
                <a:solidFill>
                  <a:srgbClr val="FFFF00"/>
                </a:solidFill>
              </a:rPr>
              <a:t>latae</a:t>
            </a:r>
            <a:r>
              <a:rPr lang="en-US" dirty="0"/>
              <a:t>.</a:t>
            </a:r>
            <a:endParaRPr lang="cs-CZ" dirty="0"/>
          </a:p>
          <a:p>
            <a:pPr marL="0" indent="0">
              <a:buNone/>
            </a:pPr>
            <a:r>
              <a:rPr lang="en-US" dirty="0"/>
              <a:t>When there is a pressure on the distal third of the thigh to hyperextension, we can compress the thigh into the horizontal, when there is a pressure on the lower third of the tibia towards flexion, it is possible to achieve vertical position of the lower leg, but without a compensatory flexion of the hip joint. When there is a pressure on the lower third of the thigh from</a:t>
            </a:r>
            <a:r>
              <a:rPr lang="cs-CZ" dirty="0"/>
              <a:t/>
            </a:r>
            <a:br>
              <a:rPr lang="cs-CZ" dirty="0"/>
            </a:br>
            <a:r>
              <a:rPr lang="en-US" dirty="0"/>
              <a:t>the lateral side, we can achieve position without any deviation into abduction.</a:t>
            </a:r>
            <a:endParaRPr lang="cs-CZ" dirty="0"/>
          </a:p>
        </p:txBody>
      </p:sp>
    </p:spTree>
    <p:extLst>
      <p:ext uri="{BB962C8B-B14F-4D97-AF65-F5344CB8AC3E}">
        <p14:creationId xmlns:p14="http://schemas.microsoft.com/office/powerpoint/2010/main" xmlns="" val="24813797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lnSpcReduction="10000"/>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the hip</a:t>
            </a:r>
            <a:r>
              <a:rPr lang="cs-CZ" dirty="0"/>
              <a:t> </a:t>
            </a:r>
            <a:r>
              <a:rPr lang="en-US" dirty="0"/>
              <a:t>is </a:t>
            </a:r>
            <a:r>
              <a:rPr lang="cs-CZ" dirty="0"/>
              <a:t>in </a:t>
            </a:r>
            <a:r>
              <a:rPr lang="en-US" dirty="0"/>
              <a:t>significant </a:t>
            </a:r>
            <a:r>
              <a:rPr lang="cs-CZ" dirty="0" err="1"/>
              <a:t>flexion</a:t>
            </a:r>
            <a:r>
              <a:rPr lang="cs-CZ" dirty="0"/>
              <a:t> </a:t>
            </a:r>
            <a:r>
              <a:rPr lang="en-US" dirty="0"/>
              <a:t>position, when </a:t>
            </a:r>
            <a:r>
              <a:rPr lang="cs-CZ" dirty="0" err="1"/>
              <a:t>there</a:t>
            </a:r>
            <a:r>
              <a:rPr lang="cs-CZ" dirty="0"/>
              <a:t> is a</a:t>
            </a:r>
            <a:r>
              <a:rPr lang="en-US" dirty="0"/>
              <a:t> pressure on the distal surface of the thigh towards the hyperextension</a:t>
            </a:r>
            <a:r>
              <a:rPr lang="cs-CZ" dirty="0"/>
              <a:t>, </a:t>
            </a:r>
            <a:r>
              <a:rPr lang="cs-CZ" dirty="0" err="1"/>
              <a:t>there</a:t>
            </a:r>
            <a:r>
              <a:rPr lang="en-US" dirty="0"/>
              <a:t> is not possible to achieve a horizontal position </a:t>
            </a:r>
            <a:r>
              <a:rPr lang="cs-CZ" dirty="0"/>
              <a:t>of </a:t>
            </a:r>
            <a:r>
              <a:rPr lang="cs-CZ" dirty="0" err="1"/>
              <a:t>the</a:t>
            </a:r>
            <a:r>
              <a:rPr lang="cs-CZ" dirty="0"/>
              <a:t> </a:t>
            </a:r>
            <a:r>
              <a:rPr lang="en-US" dirty="0"/>
              <a:t>thigh – </a:t>
            </a:r>
            <a:r>
              <a:rPr lang="en-US" dirty="0">
                <a:solidFill>
                  <a:srgbClr val="FFFF00"/>
                </a:solidFill>
              </a:rPr>
              <a:t>shortened m. iliopsoas. </a:t>
            </a:r>
            <a:endParaRPr lang="cs-CZ" dirty="0">
              <a:solidFill>
                <a:srgbClr val="FFFF00"/>
              </a:solidFill>
            </a:endParaRPr>
          </a:p>
          <a:p>
            <a:pPr marL="0" indent="0">
              <a:buNone/>
            </a:pPr>
            <a:r>
              <a:rPr lang="en-US" dirty="0"/>
              <a:t>Leg sticking out diagonally forward, patella is pulled upwards, so it is visible and easy to palpate the upper edge. When </a:t>
            </a:r>
            <a:r>
              <a:rPr lang="en-US" dirty="0" err="1"/>
              <a:t>th</a:t>
            </a:r>
            <a:r>
              <a:rPr lang="cs-CZ" dirty="0" err="1"/>
              <a:t>ere</a:t>
            </a:r>
            <a:r>
              <a:rPr lang="cs-CZ" dirty="0"/>
              <a:t> is a</a:t>
            </a:r>
            <a:r>
              <a:rPr lang="en-US" dirty="0"/>
              <a:t> pressure on </a:t>
            </a:r>
            <a:r>
              <a:rPr lang="cs-CZ" dirty="0"/>
              <a:t/>
            </a:r>
            <a:br>
              <a:rPr lang="cs-CZ" dirty="0"/>
            </a:br>
            <a:r>
              <a:rPr lang="en-US" dirty="0"/>
              <a:t>the lower third of the tibia</a:t>
            </a:r>
            <a:r>
              <a:rPr lang="cs-CZ" dirty="0"/>
              <a:t>, </a:t>
            </a:r>
            <a:r>
              <a:rPr lang="cs-CZ" dirty="0" err="1"/>
              <a:t>it</a:t>
            </a:r>
            <a:r>
              <a:rPr lang="en-US" dirty="0"/>
              <a:t> leads to compensatory flexion of the hip – </a:t>
            </a:r>
            <a:r>
              <a:rPr lang="en-US" dirty="0">
                <a:solidFill>
                  <a:srgbClr val="FFFF00"/>
                </a:solidFill>
              </a:rPr>
              <a:t>shortened m. </a:t>
            </a:r>
            <a:r>
              <a:rPr lang="cs-CZ" dirty="0">
                <a:solidFill>
                  <a:srgbClr val="FFFF00"/>
                </a:solidFill>
              </a:rPr>
              <a:t>r</a:t>
            </a:r>
            <a:r>
              <a:rPr lang="en-US" dirty="0" err="1">
                <a:solidFill>
                  <a:srgbClr val="FFFF00"/>
                </a:solidFill>
              </a:rPr>
              <a:t>ectus</a:t>
            </a:r>
            <a:r>
              <a:rPr lang="en-US" dirty="0">
                <a:solidFill>
                  <a:srgbClr val="FFFF00"/>
                </a:solidFill>
              </a:rPr>
              <a:t> </a:t>
            </a:r>
            <a:r>
              <a:rPr lang="en-US" dirty="0" err="1">
                <a:solidFill>
                  <a:srgbClr val="FFFF00"/>
                </a:solidFill>
              </a:rPr>
              <a:t>femoris</a:t>
            </a:r>
            <a:r>
              <a:rPr lang="en-US" dirty="0">
                <a:solidFill>
                  <a:srgbClr val="FFFF00"/>
                </a:solidFill>
              </a:rPr>
              <a:t>.</a:t>
            </a:r>
            <a:endParaRPr lang="cs-CZ" dirty="0">
              <a:solidFill>
                <a:srgbClr val="FFFF00"/>
              </a:solidFill>
            </a:endParaRPr>
          </a:p>
          <a:p>
            <a:pPr marL="0" indent="0">
              <a:buNone/>
            </a:pPr>
            <a:r>
              <a:rPr lang="en-US" dirty="0"/>
              <a:t> Thigh in abduction position, on the lateral surface of the thigh is significant depression, patella significantly deviate</a:t>
            </a:r>
            <a:r>
              <a:rPr lang="cs-CZ" dirty="0"/>
              <a:t>s</a:t>
            </a:r>
            <a:r>
              <a:rPr lang="en-US" dirty="0"/>
              <a:t> outside and</a:t>
            </a:r>
            <a:r>
              <a:rPr lang="cs-CZ" dirty="0"/>
              <a:t> </a:t>
            </a:r>
            <a:r>
              <a:rPr lang="cs-CZ" dirty="0" err="1"/>
              <a:t>we</a:t>
            </a:r>
            <a:r>
              <a:rPr lang="en-US" dirty="0"/>
              <a:t> can see its outer edge. When</a:t>
            </a:r>
            <a:r>
              <a:rPr lang="cs-CZ" dirty="0"/>
              <a:t> </a:t>
            </a:r>
            <a:r>
              <a:rPr lang="cs-CZ" dirty="0" err="1"/>
              <a:t>there</a:t>
            </a:r>
            <a:r>
              <a:rPr lang="cs-CZ" dirty="0"/>
              <a:t> is a</a:t>
            </a:r>
            <a:r>
              <a:rPr lang="en-US" dirty="0"/>
              <a:t> pressure on the lateral side of the</a:t>
            </a:r>
            <a:r>
              <a:rPr lang="cs-CZ" dirty="0"/>
              <a:t> </a:t>
            </a:r>
            <a:r>
              <a:rPr lang="cs-CZ" dirty="0" err="1"/>
              <a:t>lowet</a:t>
            </a:r>
            <a:r>
              <a:rPr lang="cs-CZ" dirty="0"/>
              <a:t> </a:t>
            </a:r>
            <a:r>
              <a:rPr lang="cs-CZ" dirty="0" err="1"/>
              <a:t>third</a:t>
            </a:r>
            <a:r>
              <a:rPr lang="cs-CZ" dirty="0"/>
              <a:t> </a:t>
            </a:r>
            <a:r>
              <a:rPr lang="cs-CZ" dirty="0" err="1"/>
              <a:t>of</a:t>
            </a:r>
            <a:r>
              <a:rPr lang="cs-CZ" dirty="0"/>
              <a:t> </a:t>
            </a:r>
            <a:r>
              <a:rPr lang="cs-CZ" dirty="0" err="1"/>
              <a:t>the</a:t>
            </a:r>
            <a:r>
              <a:rPr lang="cs-CZ" dirty="0"/>
              <a:t> </a:t>
            </a:r>
            <a:r>
              <a:rPr lang="en-US" dirty="0"/>
              <a:t> thigh</a:t>
            </a:r>
            <a:r>
              <a:rPr lang="cs-CZ" dirty="0"/>
              <a:t> </a:t>
            </a:r>
            <a:r>
              <a:rPr lang="en-US" dirty="0"/>
              <a:t>towards the adduction </a:t>
            </a:r>
            <a:r>
              <a:rPr lang="cs-CZ" dirty="0" err="1"/>
              <a:t>the</a:t>
            </a:r>
            <a:r>
              <a:rPr lang="cs-CZ" dirty="0"/>
              <a:t> </a:t>
            </a:r>
            <a:r>
              <a:rPr lang="cs-CZ" dirty="0" err="1"/>
              <a:t>depression</a:t>
            </a:r>
            <a:r>
              <a:rPr lang="en-US" dirty="0"/>
              <a:t> on the lateral surface of the thigh</a:t>
            </a:r>
            <a:r>
              <a:rPr lang="cs-CZ" dirty="0"/>
              <a:t> is</a:t>
            </a:r>
            <a:r>
              <a:rPr lang="en-US" dirty="0"/>
              <a:t> highlighted and</a:t>
            </a:r>
            <a:r>
              <a:rPr lang="cs-CZ" dirty="0"/>
              <a:t> </a:t>
            </a:r>
            <a:r>
              <a:rPr lang="cs-CZ" dirty="0" err="1"/>
              <a:t>adduction</a:t>
            </a:r>
            <a:r>
              <a:rPr lang="en-US" dirty="0"/>
              <a:t> can not be done – </a:t>
            </a:r>
            <a:r>
              <a:rPr lang="en-US" dirty="0">
                <a:solidFill>
                  <a:srgbClr val="FFFF00"/>
                </a:solidFill>
              </a:rPr>
              <a:t>short</a:t>
            </a:r>
            <a:r>
              <a:rPr lang="cs-CZ" dirty="0" err="1">
                <a:solidFill>
                  <a:srgbClr val="FFFF00"/>
                </a:solidFill>
              </a:rPr>
              <a:t>ened</a:t>
            </a:r>
            <a:r>
              <a:rPr lang="cs-CZ" dirty="0">
                <a:solidFill>
                  <a:srgbClr val="FFFF00"/>
                </a:solidFill>
              </a:rPr>
              <a:t> </a:t>
            </a:r>
            <a:r>
              <a:rPr lang="en-US" dirty="0">
                <a:solidFill>
                  <a:srgbClr val="FFFF00"/>
                </a:solidFill>
              </a:rPr>
              <a:t>m. </a:t>
            </a:r>
            <a:r>
              <a:rPr lang="cs-CZ" dirty="0">
                <a:solidFill>
                  <a:srgbClr val="FFFF00"/>
                </a:solidFill>
              </a:rPr>
              <a:t>t</a:t>
            </a:r>
            <a:r>
              <a:rPr lang="en-US" dirty="0" err="1">
                <a:solidFill>
                  <a:srgbClr val="FFFF00"/>
                </a:solidFill>
              </a:rPr>
              <a:t>ensor</a:t>
            </a:r>
            <a:r>
              <a:rPr lang="en-US" dirty="0">
                <a:solidFill>
                  <a:srgbClr val="FFFF00"/>
                </a:solidFill>
              </a:rPr>
              <a:t> fasciae </a:t>
            </a:r>
            <a:r>
              <a:rPr lang="en-US" dirty="0" err="1">
                <a:solidFill>
                  <a:srgbClr val="FFFF00"/>
                </a:solidFill>
              </a:rPr>
              <a:t>latae</a:t>
            </a:r>
            <a:r>
              <a:rPr lang="en-US" dirty="0">
                <a:solidFill>
                  <a:srgbClr val="FFFF00"/>
                </a:solidFill>
              </a:rPr>
              <a:t>.</a:t>
            </a:r>
          </a:p>
        </p:txBody>
      </p:sp>
    </p:spTree>
    <p:extLst>
      <p:ext uri="{BB962C8B-B14F-4D97-AF65-F5344CB8AC3E}">
        <p14:creationId xmlns:p14="http://schemas.microsoft.com/office/powerpoint/2010/main" xmlns="" val="22121608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fontScale="92500" lnSpcReduction="20000"/>
          </a:bodyPr>
          <a:lstStyle/>
          <a:p>
            <a:pPr marL="0" indent="0">
              <a:buNone/>
            </a:pPr>
            <a:r>
              <a:rPr lang="en-US" dirty="0">
                <a:solidFill>
                  <a:srgbClr val="92D050"/>
                </a:solidFill>
              </a:rPr>
              <a:t>Possible errors </a:t>
            </a:r>
            <a:endParaRPr lang="cs-CZ" dirty="0">
              <a:solidFill>
                <a:srgbClr val="92D050"/>
              </a:solidFill>
            </a:endParaRPr>
          </a:p>
          <a:p>
            <a:pPr marL="342900" indent="-342900">
              <a:buFont typeface="+mj-lt"/>
              <a:buAutoNum type="arabicPeriod"/>
            </a:pPr>
            <a:r>
              <a:rPr lang="en-US" dirty="0"/>
              <a:t>Insufficient fixation of the pelvis enables a change of position and increased lordosis of the lumbar spine. </a:t>
            </a:r>
            <a:endParaRPr lang="cs-CZ" dirty="0"/>
          </a:p>
          <a:p>
            <a:pPr marL="342900" indent="-342900">
              <a:buFont typeface="+mj-lt"/>
              <a:buAutoNum type="arabicPeriod"/>
            </a:pPr>
            <a:r>
              <a:rPr lang="cs-CZ" dirty="0"/>
              <a:t>T</a:t>
            </a:r>
            <a:r>
              <a:rPr lang="en-US" dirty="0"/>
              <a:t>he patient is not relaxing sufficiently and the lower leg is knowingly held in slight </a:t>
            </a:r>
            <a:r>
              <a:rPr lang="cs-CZ" dirty="0" err="1"/>
              <a:t>flexion</a:t>
            </a:r>
            <a:r>
              <a:rPr lang="en-US" dirty="0"/>
              <a:t> in the knee joint.</a:t>
            </a:r>
            <a:endParaRPr lang="cs-CZ" dirty="0"/>
          </a:p>
          <a:p>
            <a:pPr marL="342900" indent="-342900">
              <a:buFont typeface="+mj-lt"/>
              <a:buAutoNum type="arabicPeriod"/>
            </a:pPr>
            <a:r>
              <a:rPr lang="en-US" dirty="0"/>
              <a:t>The direction of the pressure may not be maintained. In particular during examination of a shortened rectus </a:t>
            </a:r>
            <a:r>
              <a:rPr lang="en-US" dirty="0" err="1"/>
              <a:t>femoris</a:t>
            </a:r>
            <a:r>
              <a:rPr lang="en-US" dirty="0"/>
              <a:t>, compensatory flexion in the hip may be supported if pressure is wrongly directed upwards during passive flexion in the knee joint.</a:t>
            </a:r>
            <a:endParaRPr lang="cs-CZ" dirty="0"/>
          </a:p>
          <a:p>
            <a:pPr marL="342900" indent="-342900">
              <a:buFont typeface="+mj-lt"/>
              <a:buAutoNum type="arabicPeriod"/>
            </a:pPr>
            <a:r>
              <a:rPr lang="en-US" dirty="0"/>
              <a:t>The movement may be performed too quickly.</a:t>
            </a:r>
            <a:endParaRPr lang="cs-CZ" dirty="0"/>
          </a:p>
          <a:p>
            <a:pPr marL="342900" indent="-342900">
              <a:buFont typeface="+mj-lt"/>
              <a:buAutoNum type="arabicPeriod"/>
            </a:pPr>
            <a:r>
              <a:rPr lang="en-US" dirty="0"/>
              <a:t>The muscle groups may not be differentiated.</a:t>
            </a:r>
            <a:endParaRPr lang="cs-CZ" dirty="0"/>
          </a:p>
          <a:p>
            <a:pPr marL="342900" indent="-342900">
              <a:buFont typeface="+mj-lt"/>
              <a:buAutoNum type="arabicPeriod"/>
            </a:pPr>
            <a:r>
              <a:rPr lang="en-US" dirty="0"/>
              <a:t>The patient fixes the not tested leg only by himself and no additional fixation may be given.</a:t>
            </a:r>
            <a:endParaRPr lang="cs-CZ" dirty="0"/>
          </a:p>
          <a:p>
            <a:pPr marL="342900" indent="-342900">
              <a:buFont typeface="+mj-lt"/>
              <a:buAutoNum type="arabicPeriod"/>
            </a:pPr>
            <a:r>
              <a:rPr lang="en-US" dirty="0"/>
              <a:t>In the orientation test in standing, forward flexion of the trunk or increased lumbar lordosis may be allowed during the movement, together with lateral rotation in the hip joint of the leg to be tested.</a:t>
            </a:r>
          </a:p>
        </p:txBody>
      </p:sp>
    </p:spTree>
    <p:extLst>
      <p:ext uri="{BB962C8B-B14F-4D97-AF65-F5344CB8AC3E}">
        <p14:creationId xmlns:p14="http://schemas.microsoft.com/office/powerpoint/2010/main" xmlns="" val="16126298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Orientation tests for the iliopsoas and rectus </a:t>
            </a:r>
            <a:r>
              <a:rPr lang="en-US" dirty="0" err="1">
                <a:solidFill>
                  <a:srgbClr val="FFFF00"/>
                </a:solidFill>
              </a:rPr>
              <a:t>femoris</a:t>
            </a:r>
            <a:r>
              <a:rPr lang="en-US" dirty="0">
                <a:solidFill>
                  <a:srgbClr val="FFFF00"/>
                </a:solidFill>
              </a:rPr>
              <a:t> </a:t>
            </a:r>
            <a:endParaRPr lang="cs-CZ" dirty="0">
              <a:solidFill>
                <a:srgbClr val="FFFF00"/>
              </a:solidFill>
            </a:endParaRPr>
          </a:p>
          <a:p>
            <a:pPr marL="0" indent="0">
              <a:buNone/>
            </a:pPr>
            <a:r>
              <a:rPr lang="en-US" dirty="0">
                <a:solidFill>
                  <a:srgbClr val="00B0F0"/>
                </a:solidFill>
              </a:rPr>
              <a:t>Starting position: </a:t>
            </a:r>
            <a:r>
              <a:rPr lang="en-US" dirty="0"/>
              <a:t>Prone with the legs outstretched. If the iliopsoas is shortened the hip joint remains in flexion. Passive flexion in the knee joint provokes a compensatory increase of flexion in the hip </a:t>
            </a:r>
            <a:r>
              <a:rPr lang="cs-CZ" dirty="0"/>
              <a:t>j</a:t>
            </a:r>
            <a:r>
              <a:rPr lang="en-US" dirty="0" err="1"/>
              <a:t>oint</a:t>
            </a:r>
            <a:r>
              <a:rPr lang="en-US" dirty="0"/>
              <a:t>, and </a:t>
            </a:r>
            <a:r>
              <a:rPr lang="en-US" dirty="0" err="1"/>
              <a:t>hyperlordosis</a:t>
            </a:r>
            <a:r>
              <a:rPr lang="en-US" dirty="0"/>
              <a:t> of the lumbar spine is a sign of shortened rectus </a:t>
            </a:r>
            <a:r>
              <a:rPr lang="en-US" dirty="0" err="1"/>
              <a:t>femoris</a:t>
            </a:r>
            <a:r>
              <a:rPr lang="en-US" dirty="0"/>
              <a:t>. This test is not very sensitive. </a:t>
            </a:r>
          </a:p>
        </p:txBody>
      </p:sp>
      <p:pic>
        <p:nvPicPr>
          <p:cNvPr id="1028" name="Picture 4" descr="https://o.quizlet.com/2dp1dhGJNATTxIkJaa7dgQ.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0750" y="3861048"/>
            <a:ext cx="4762500" cy="2667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33682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The Hip </a:t>
            </a:r>
            <a:r>
              <a:rPr lang="cs-CZ" dirty="0" err="1"/>
              <a:t>Flexors</a:t>
            </a:r>
            <a:endParaRPr lang="cs-CZ" dirty="0"/>
          </a:p>
        </p:txBody>
      </p:sp>
      <p:sp>
        <p:nvSpPr>
          <p:cNvPr id="4" name="Zástupný symbol pro obsah 3"/>
          <p:cNvSpPr>
            <a:spLocks noGrp="1"/>
          </p:cNvSpPr>
          <p:nvPr>
            <p:ph idx="1"/>
          </p:nvPr>
        </p:nvSpPr>
        <p:spPr>
          <a:xfrm>
            <a:off x="857224" y="2214554"/>
            <a:ext cx="6859786" cy="4267200"/>
          </a:xfrm>
        </p:spPr>
        <p:txBody>
          <a:bodyPr>
            <a:normAutofit/>
          </a:bodyPr>
          <a:lstStyle/>
          <a:p>
            <a:pPr marL="0" indent="0">
              <a:buNone/>
            </a:pPr>
            <a:r>
              <a:rPr lang="en-US" dirty="0">
                <a:solidFill>
                  <a:srgbClr val="FFFF00"/>
                </a:solidFill>
              </a:rPr>
              <a:t>An orientation test in standing for the </a:t>
            </a:r>
            <a:r>
              <a:rPr lang="en-US" dirty="0" err="1">
                <a:solidFill>
                  <a:srgbClr val="FFFF00"/>
                </a:solidFill>
              </a:rPr>
              <a:t>iliopsoas</a:t>
            </a:r>
            <a:r>
              <a:rPr lang="en-US" dirty="0">
                <a:solidFill>
                  <a:srgbClr val="FFFF00"/>
                </a:solidFill>
              </a:rPr>
              <a:t> </a:t>
            </a:r>
            <a:endParaRPr lang="cs-CZ" dirty="0">
              <a:solidFill>
                <a:srgbClr val="FFFF00"/>
              </a:solidFill>
            </a:endParaRPr>
          </a:p>
          <a:p>
            <a:pPr marL="0" indent="0">
              <a:buNone/>
            </a:pPr>
            <a:r>
              <a:rPr lang="en-US" dirty="0">
                <a:solidFill>
                  <a:srgbClr val="FFFF00"/>
                </a:solidFill>
              </a:rPr>
              <a:t>and gastrocnemius and soleus </a:t>
            </a:r>
            <a:endParaRPr lang="cs-CZ" dirty="0">
              <a:solidFill>
                <a:srgbClr val="FFFF00"/>
              </a:solidFill>
            </a:endParaRPr>
          </a:p>
          <a:p>
            <a:pPr marL="0" indent="0">
              <a:buNone/>
            </a:pPr>
            <a:r>
              <a:rPr lang="en-US" dirty="0"/>
              <a:t>The patient stands as far as possible from the </a:t>
            </a:r>
            <a:r>
              <a:rPr lang="cs-CZ" dirty="0"/>
              <a:t>table</a:t>
            </a:r>
            <a:r>
              <a:rPr lang="en-US" dirty="0"/>
              <a:t> while steadying </a:t>
            </a:r>
            <a:r>
              <a:rPr lang="cs-CZ" dirty="0"/>
              <a:t/>
            </a:r>
            <a:br>
              <a:rPr lang="cs-CZ" dirty="0"/>
            </a:br>
            <a:r>
              <a:rPr lang="en-US" dirty="0"/>
              <a:t>the leg that is not to be tested against it. The leg to be tested is situated exactly in between medial and lateral rotation. The foot is in the sagittal plane and the sole rests on the floor. The knee is in extension. The position of the sole of the foot and the hip joint is checked for shortening of the gastrocnemius and soleus, and of </a:t>
            </a:r>
            <a:r>
              <a:rPr lang="cs-CZ" dirty="0"/>
              <a:t/>
            </a:r>
            <a:br>
              <a:rPr lang="cs-CZ" dirty="0"/>
            </a:br>
            <a:r>
              <a:rPr lang="en-US" dirty="0"/>
              <a:t>the iliopsoas respectively. From the standing position the patient shifts the pelvis forwards without rotating it and without increasing </a:t>
            </a:r>
            <a:r>
              <a:rPr lang="cs-CZ" dirty="0"/>
              <a:t/>
            </a:r>
            <a:br>
              <a:rPr lang="cs-CZ" dirty="0"/>
            </a:br>
            <a:r>
              <a:rPr lang="en-US" dirty="0"/>
              <a:t>the lumbar lordosis. With a shortened gastrocnemius and soleus </a:t>
            </a:r>
            <a:r>
              <a:rPr lang="cs-CZ" dirty="0"/>
              <a:t/>
            </a:r>
            <a:br>
              <a:rPr lang="cs-CZ" dirty="0"/>
            </a:br>
            <a:r>
              <a:rPr lang="en-US" dirty="0"/>
              <a:t>the heel is lifted from the floor, and with a shortened iliopsoas </a:t>
            </a:r>
            <a:r>
              <a:rPr lang="cs-CZ" dirty="0"/>
              <a:t/>
            </a:r>
            <a:br>
              <a:rPr lang="cs-CZ" dirty="0"/>
            </a:br>
            <a:r>
              <a:rPr lang="en-US" dirty="0"/>
              <a:t>the hyperextension of 5-10 degrees in the hip joint is not possible. This test is also suitable as a home exercise to stretch these </a:t>
            </a:r>
            <a:r>
              <a:rPr lang="en-US" dirty="0" err="1"/>
              <a:t>mus</a:t>
            </a:r>
            <a:r>
              <a:rPr lang="cs-CZ" dirty="0" err="1"/>
              <a:t>cles</a:t>
            </a:r>
            <a:r>
              <a:rPr lang="cs-CZ" dirty="0"/>
              <a:t>.</a:t>
            </a:r>
            <a:endParaRPr lang="en-US" dirty="0"/>
          </a:p>
        </p:txBody>
      </p:sp>
      <p:sp>
        <p:nvSpPr>
          <p:cNvPr id="3" name="Obdélník 2"/>
          <p:cNvSpPr/>
          <p:nvPr/>
        </p:nvSpPr>
        <p:spPr>
          <a:xfrm>
            <a:off x="1857356" y="6286520"/>
            <a:ext cx="5238328" cy="369332"/>
          </a:xfrm>
          <a:prstGeom prst="rect">
            <a:avLst/>
          </a:prstGeom>
        </p:spPr>
        <p:txBody>
          <a:bodyPr wrap="square">
            <a:spAutoFit/>
          </a:bodyPr>
          <a:lstStyle/>
          <a:p>
            <a:r>
              <a:rPr lang="cs-CZ" dirty="0">
                <a:hlinkClick r:id="rId2"/>
              </a:rPr>
              <a:t>https://www.youtube.com/watch?v=l_vadzJXnco</a:t>
            </a:r>
            <a:r>
              <a:rPr lang="cs-CZ" dirty="0"/>
              <a:t> </a:t>
            </a:r>
          </a:p>
        </p:txBody>
      </p:sp>
      <p:pic>
        <p:nvPicPr>
          <p:cNvPr id="64514" name="Picture 2" descr="Výsledek obrázku pro triceps surae stretching"/>
          <p:cNvPicPr>
            <a:picLocks noChangeAspect="1" noChangeArrowheads="1"/>
          </p:cNvPicPr>
          <p:nvPr/>
        </p:nvPicPr>
        <p:blipFill>
          <a:blip r:embed="rId3" cstate="print"/>
          <a:srcRect l="33572" t="4411" r="22500" b="2941"/>
          <a:stretch>
            <a:fillRect/>
          </a:stretch>
        </p:blipFill>
        <p:spPr bwMode="auto">
          <a:xfrm>
            <a:off x="6215074" y="0"/>
            <a:ext cx="2928926" cy="3000396"/>
          </a:xfrm>
          <a:prstGeom prst="rect">
            <a:avLst/>
          </a:prstGeom>
          <a:noFill/>
        </p:spPr>
      </p:pic>
    </p:spTree>
    <p:extLst>
      <p:ext uri="{BB962C8B-B14F-4D97-AF65-F5344CB8AC3E}">
        <p14:creationId xmlns:p14="http://schemas.microsoft.com/office/powerpoint/2010/main" xmlns="" val="37788148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pic>
        <p:nvPicPr>
          <p:cNvPr id="3074" name="Picture 2" descr="Bicep femoris muscle Hamstring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348"/>
          <a:stretch/>
        </p:blipFill>
        <p:spPr bwMode="auto">
          <a:xfrm>
            <a:off x="35496" y="1556792"/>
            <a:ext cx="3168352" cy="511760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THE SEMITENDINOSUS MUSCLE Hamstring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3848" y="1555201"/>
            <a:ext cx="3110254" cy="51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THE SEMIMEMBRANOSUS MUSCLE Hamstring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14102" y="1555201"/>
            <a:ext cx="2829898"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91820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en-US" dirty="0"/>
              <a:t>Supine, with the leg not to be tested flexed</a:t>
            </a:r>
            <a:r>
              <a:rPr lang="cs-CZ" dirty="0"/>
              <a:t> in</a:t>
            </a:r>
            <a:r>
              <a:rPr lang="en-US" dirty="0"/>
              <a:t> the hip and knee joints (passively) or (less suitably) flexed with the sole of </a:t>
            </a:r>
            <a:r>
              <a:rPr lang="cs-CZ" dirty="0"/>
              <a:t/>
            </a:r>
            <a:br>
              <a:rPr lang="cs-CZ" dirty="0"/>
            </a:br>
            <a:r>
              <a:rPr lang="en-US" dirty="0"/>
              <a:t>the foot on the </a:t>
            </a:r>
            <a:r>
              <a:rPr lang="cs-CZ" dirty="0"/>
              <a:t>table.</a:t>
            </a:r>
            <a:r>
              <a:rPr lang="en-US" dirty="0"/>
              <a:t> Thus the lumbar spine is kept flat on the </a:t>
            </a:r>
            <a:r>
              <a:rPr lang="cs-CZ" dirty="0"/>
              <a:t>table</a:t>
            </a:r>
            <a:r>
              <a:rPr lang="en-US" dirty="0"/>
              <a:t> and there is no kyphosis or lordosis of the lumbar spine. </a:t>
            </a:r>
            <a:endParaRPr lang="cs-CZ" dirty="0"/>
          </a:p>
          <a:p>
            <a:pPr marL="0" indent="0">
              <a:buNone/>
            </a:pPr>
            <a:r>
              <a:rPr lang="en-US" dirty="0">
                <a:solidFill>
                  <a:srgbClr val="00B0F0"/>
                </a:solidFill>
              </a:rPr>
              <a:t>Fixation: </a:t>
            </a:r>
            <a:r>
              <a:rPr lang="en-US" dirty="0"/>
              <a:t>The pelvis.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t="1701"/>
          <a:stretch/>
        </p:blipFill>
        <p:spPr>
          <a:xfrm>
            <a:off x="3491880" y="3212976"/>
            <a:ext cx="4394740" cy="3240000"/>
          </a:xfrm>
          <a:prstGeom prst="rect">
            <a:avLst/>
          </a:prstGeom>
        </p:spPr>
      </p:pic>
    </p:spTree>
    <p:extLst>
      <p:ext uri="{BB962C8B-B14F-4D97-AF65-F5344CB8AC3E}">
        <p14:creationId xmlns:p14="http://schemas.microsoft.com/office/powerpoint/2010/main" xmlns="" val="29295772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Grasp</a:t>
            </a:r>
            <a:r>
              <a:rPr lang="en-US" dirty="0"/>
              <a:t>: The examiner grasps the lower leg of </a:t>
            </a:r>
            <a:r>
              <a:rPr lang="en-US" dirty="0" err="1"/>
              <a:t>th</a:t>
            </a:r>
            <a:r>
              <a:rPr lang="cs-CZ" dirty="0"/>
              <a:t>e</a:t>
            </a:r>
            <a:r>
              <a:rPr lang="en-US" dirty="0"/>
              <a:t> patient so that </a:t>
            </a:r>
            <a:r>
              <a:rPr lang="cs-CZ" dirty="0"/>
              <a:t/>
            </a:r>
            <a:br>
              <a:rPr lang="cs-CZ" dirty="0"/>
            </a:br>
            <a:r>
              <a:rPr lang="en-US" dirty="0"/>
              <a:t>the knee is kept in extension through pressure from above</a:t>
            </a:r>
            <a:r>
              <a:rPr lang="cs-CZ" dirty="0"/>
              <a:t> (not </a:t>
            </a:r>
            <a:r>
              <a:rPr lang="cs-CZ" dirty="0" err="1"/>
              <a:t>patella</a:t>
            </a:r>
            <a:r>
              <a:rPr lang="cs-CZ" dirty="0"/>
              <a:t>!)</a:t>
            </a:r>
            <a:r>
              <a:rPr lang="en-US" dirty="0"/>
              <a:t>. The h</a:t>
            </a:r>
            <a:r>
              <a:rPr lang="cs-CZ" dirty="0" err="1"/>
              <a:t>eel</a:t>
            </a:r>
            <a:r>
              <a:rPr lang="en-US" dirty="0"/>
              <a:t> is held in the crook of the examiner's elbow with</a:t>
            </a:r>
            <a:r>
              <a:rPr lang="cs-CZ" dirty="0"/>
              <a:t/>
            </a:r>
            <a:br>
              <a:rPr lang="cs-CZ" dirty="0"/>
            </a:br>
            <a:r>
              <a:rPr lang="en-US" dirty="0"/>
              <a:t>the foot against her upper arm to prevent lateral rotation of the leg. </a:t>
            </a:r>
            <a:endParaRPr lang="cs-CZ" dirty="0"/>
          </a:p>
          <a:p>
            <a:pPr marL="0" indent="0">
              <a:buNone/>
            </a:pPr>
            <a:r>
              <a:rPr lang="en-US" dirty="0">
                <a:solidFill>
                  <a:srgbClr val="00B0F0"/>
                </a:solidFill>
              </a:rPr>
              <a:t>Range of motion: </a:t>
            </a:r>
            <a:r>
              <a:rPr lang="en-US" dirty="0"/>
              <a:t>Flexion to </a:t>
            </a:r>
            <a:r>
              <a:rPr lang="cs-CZ" dirty="0"/>
              <a:t/>
            </a:r>
            <a:br>
              <a:rPr lang="cs-CZ" dirty="0"/>
            </a:br>
            <a:r>
              <a:rPr lang="en-US" dirty="0"/>
              <a:t>90 degrees</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t="1701"/>
          <a:stretch/>
        </p:blipFill>
        <p:spPr>
          <a:xfrm>
            <a:off x="4067944" y="3212976"/>
            <a:ext cx="4394740" cy="3240000"/>
          </a:xfrm>
          <a:prstGeom prst="rect">
            <a:avLst/>
          </a:prstGeom>
        </p:spPr>
      </p:pic>
      <p:sp>
        <p:nvSpPr>
          <p:cNvPr id="3" name="Obdélník 2"/>
          <p:cNvSpPr/>
          <p:nvPr/>
        </p:nvSpPr>
        <p:spPr>
          <a:xfrm>
            <a:off x="107504" y="6381328"/>
            <a:ext cx="5400600"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30192732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extent of</a:t>
            </a:r>
            <a:r>
              <a:rPr lang="cs-CZ" dirty="0"/>
              <a:t> </a:t>
            </a:r>
            <a:r>
              <a:rPr lang="cs-CZ" dirty="0" err="1"/>
              <a:t>the</a:t>
            </a:r>
            <a:r>
              <a:rPr lang="en-US" dirty="0"/>
              <a:t> flexion in the hip joint. </a:t>
            </a:r>
            <a:r>
              <a:rPr lang="cs-CZ" dirty="0" err="1"/>
              <a:t>We</a:t>
            </a:r>
            <a:r>
              <a:rPr lang="cs-CZ" dirty="0"/>
              <a:t> end </a:t>
            </a:r>
            <a:br>
              <a:rPr lang="cs-CZ" dirty="0"/>
            </a:br>
            <a:r>
              <a:rPr lang="cs-CZ" dirty="0" err="1"/>
              <a:t>the</a:t>
            </a:r>
            <a:r>
              <a:rPr lang="cs-CZ" dirty="0"/>
              <a:t> e</a:t>
            </a:r>
            <a:r>
              <a:rPr lang="en-US" dirty="0" err="1"/>
              <a:t>xamination</a:t>
            </a:r>
            <a:r>
              <a:rPr lang="en-US" dirty="0"/>
              <a:t> when we begin to feel a tendency to flex the knee </a:t>
            </a:r>
            <a:r>
              <a:rPr lang="cs-CZ" dirty="0"/>
              <a:t>of </a:t>
            </a:r>
            <a:r>
              <a:rPr lang="en-US" dirty="0"/>
              <a:t>tested leg or pelvis movement (</a:t>
            </a:r>
            <a:r>
              <a:rPr lang="en-US" dirty="0" err="1"/>
              <a:t>ie</a:t>
            </a:r>
            <a:r>
              <a:rPr lang="en-US" dirty="0"/>
              <a:t>. </a:t>
            </a:r>
            <a:r>
              <a:rPr lang="cs-CZ" dirty="0"/>
              <a:t>t</a:t>
            </a:r>
            <a:r>
              <a:rPr lang="en-US" dirty="0" err="1"/>
              <a:t>ilting</a:t>
            </a:r>
            <a:r>
              <a:rPr lang="en-US" dirty="0"/>
              <a:t> the pelvis back</a:t>
            </a:r>
            <a:r>
              <a:rPr lang="cs-CZ" dirty="0" err="1"/>
              <a:t>ward</a:t>
            </a:r>
            <a:r>
              <a:rPr lang="en-US" dirty="0"/>
              <a:t>), or when</a:t>
            </a:r>
            <a:r>
              <a:rPr lang="cs-CZ" dirty="0"/>
              <a:t> </a:t>
            </a:r>
            <a:r>
              <a:rPr lang="cs-CZ" dirty="0" err="1"/>
              <a:t>there</a:t>
            </a:r>
            <a:r>
              <a:rPr lang="cs-CZ" dirty="0"/>
              <a:t> is a</a:t>
            </a:r>
            <a:r>
              <a:rPr lang="en-US" dirty="0"/>
              <a:t> muscle soreness on the dorsal side of the thigh.</a:t>
            </a:r>
          </a:p>
          <a:p>
            <a:pPr marL="0" indent="0">
              <a:buNone/>
            </a:pPr>
            <a:r>
              <a:rPr lang="en-US" dirty="0">
                <a:solidFill>
                  <a:schemeClr val="accent5"/>
                </a:solidFill>
              </a:rPr>
              <a:t>0 - not a reduction </a:t>
            </a:r>
            <a:r>
              <a:rPr lang="cs-CZ" dirty="0"/>
              <a:t>– </a:t>
            </a:r>
            <a:r>
              <a:rPr lang="en-US" dirty="0"/>
              <a:t>flexion of the hip joint 90 degrees</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flexion in the hip joint in range of 80-90 degrees</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flexion of the hip joint is smaller than 80 degrees</a:t>
            </a:r>
          </a:p>
        </p:txBody>
      </p:sp>
    </p:spTree>
    <p:extLst>
      <p:ext uri="{BB962C8B-B14F-4D97-AF65-F5344CB8AC3E}">
        <p14:creationId xmlns:p14="http://schemas.microsoft.com/office/powerpoint/2010/main" xmlns="" val="22971517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endParaRPr lang="cs-CZ" dirty="0"/>
          </a:p>
          <a:p>
            <a:pPr marL="342900" indent="-342900">
              <a:buFont typeface="+mj-lt"/>
              <a:buAutoNum type="arabicPeriod"/>
            </a:pPr>
            <a:r>
              <a:rPr lang="en-US" dirty="0"/>
              <a:t>Fixation is given over the knee joint on top of the patella despite the fact that the joint should be free.</a:t>
            </a:r>
            <a:endParaRPr lang="cs-CZ" dirty="0"/>
          </a:p>
          <a:p>
            <a:pPr marL="342900" indent="-342900">
              <a:buFont typeface="+mj-lt"/>
              <a:buAutoNum type="arabicPeriod"/>
            </a:pPr>
            <a:r>
              <a:rPr lang="en-US" dirty="0"/>
              <a:t>At </a:t>
            </a:r>
            <a:r>
              <a:rPr lang="cs-CZ" dirty="0" err="1"/>
              <a:t>the</a:t>
            </a:r>
            <a:r>
              <a:rPr lang="cs-CZ" dirty="0"/>
              <a:t> </a:t>
            </a:r>
            <a:r>
              <a:rPr lang="en-US" dirty="0"/>
              <a:t>examination </a:t>
            </a:r>
            <a:r>
              <a:rPr lang="cs-CZ" dirty="0" err="1"/>
              <a:t>the</a:t>
            </a:r>
            <a:r>
              <a:rPr lang="cs-CZ" dirty="0"/>
              <a:t> </a:t>
            </a:r>
            <a:r>
              <a:rPr lang="cs-CZ" dirty="0" err="1"/>
              <a:t>knee</a:t>
            </a:r>
            <a:r>
              <a:rPr lang="cs-CZ" dirty="0"/>
              <a:t> </a:t>
            </a:r>
            <a:r>
              <a:rPr lang="cs-CZ" dirty="0" err="1"/>
              <a:t>flexion</a:t>
            </a:r>
            <a:r>
              <a:rPr lang="cs-CZ" dirty="0"/>
              <a:t> </a:t>
            </a:r>
            <a:r>
              <a:rPr lang="en-US" dirty="0"/>
              <a:t>increase</a:t>
            </a:r>
            <a:r>
              <a:rPr lang="cs-CZ" dirty="0"/>
              <a:t>s</a:t>
            </a:r>
            <a:r>
              <a:rPr lang="en-US" dirty="0"/>
              <a:t> together with abduction and </a:t>
            </a:r>
            <a:r>
              <a:rPr lang="cs-CZ" dirty="0" err="1"/>
              <a:t>external</a:t>
            </a:r>
            <a:r>
              <a:rPr lang="en-US" dirty="0"/>
              <a:t> rotation of the hip joint. This can be made even worse if the examiner does not start the movement from </a:t>
            </a:r>
            <a:r>
              <a:rPr lang="cs-CZ" dirty="0"/>
              <a:t>his/</a:t>
            </a:r>
            <a:r>
              <a:rPr lang="en-US" dirty="0"/>
              <a:t>her own shoulder joint and if </a:t>
            </a:r>
            <a:r>
              <a:rPr lang="cs-CZ" dirty="0"/>
              <a:t>he/</a:t>
            </a:r>
            <a:r>
              <a:rPr lang="en-US" dirty="0"/>
              <a:t>she turns in such way that abduction is performed by the leg of the patient.</a:t>
            </a:r>
            <a:endParaRPr lang="cs-CZ" dirty="0"/>
          </a:p>
          <a:p>
            <a:pPr marL="342900" indent="-342900">
              <a:buFont typeface="+mj-lt"/>
              <a:buAutoNum type="arabicPeriod"/>
            </a:pPr>
            <a:r>
              <a:rPr lang="en-US" dirty="0"/>
              <a:t>If there is shortening of the hip flexors, which is very common, </a:t>
            </a:r>
            <a:r>
              <a:rPr lang="cs-CZ" dirty="0"/>
              <a:t/>
            </a:r>
            <a:br>
              <a:rPr lang="cs-CZ" dirty="0"/>
            </a:br>
            <a:r>
              <a:rPr lang="en-US" dirty="0"/>
              <a:t>the not tested leg is not put in the flexion position during the test.</a:t>
            </a:r>
            <a:endParaRPr lang="cs-CZ" dirty="0"/>
          </a:p>
          <a:p>
            <a:pPr marL="342900" indent="-342900">
              <a:buFont typeface="+mj-lt"/>
              <a:buAutoNum type="arabicPeriod"/>
            </a:pPr>
            <a:r>
              <a:rPr lang="cs-CZ" dirty="0"/>
              <a:t>Pelvis is not </a:t>
            </a:r>
            <a:r>
              <a:rPr lang="cs-CZ" dirty="0" err="1"/>
              <a:t>fixed</a:t>
            </a:r>
            <a:r>
              <a:rPr lang="cs-CZ" dirty="0"/>
              <a:t>.</a:t>
            </a:r>
            <a:r>
              <a:rPr lang="en-US" dirty="0"/>
              <a:t> </a:t>
            </a:r>
          </a:p>
        </p:txBody>
      </p:sp>
    </p:spTree>
    <p:extLst>
      <p:ext uri="{BB962C8B-B14F-4D97-AF65-F5344CB8AC3E}">
        <p14:creationId xmlns:p14="http://schemas.microsoft.com/office/powerpoint/2010/main" xmlns="" val="33698554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908720"/>
            <a:ext cx="7992888" cy="914400"/>
          </a:xfrm>
        </p:spPr>
        <p:txBody>
          <a:bodyPr>
            <a:normAutofit fontScale="90000"/>
          </a:bodyPr>
          <a:lstStyle/>
          <a:p>
            <a:r>
              <a:rPr lang="en-US" sz="3200" b="1" dirty="0">
                <a:solidFill>
                  <a:srgbClr val="FFFF00"/>
                </a:solidFill>
              </a:rPr>
              <a:t> </a:t>
            </a:r>
            <a:r>
              <a:rPr lang="cs-CZ" dirty="0">
                <a:solidFill>
                  <a:srgbClr val="FFFF00"/>
                </a:solidFill>
              </a:rPr>
              <a:t/>
            </a:r>
            <a:br>
              <a:rPr lang="cs-CZ" dirty="0">
                <a:solidFill>
                  <a:srgbClr val="FFFF00"/>
                </a:solidFill>
              </a:rPr>
            </a:br>
            <a:r>
              <a:rPr lang="cs-CZ" dirty="0"/>
              <a:t/>
            </a:r>
            <a:br>
              <a:rPr lang="cs-CZ" dirty="0"/>
            </a:br>
            <a:r>
              <a:rPr lang="cs-CZ" dirty="0"/>
              <a:t> The </a:t>
            </a:r>
            <a:r>
              <a:rPr lang="cs-CZ" dirty="0" err="1"/>
              <a:t>Importance</a:t>
            </a:r>
            <a:r>
              <a:rPr lang="cs-CZ" dirty="0"/>
              <a:t> of </a:t>
            </a:r>
            <a:r>
              <a:rPr lang="cs-CZ" dirty="0" err="1"/>
              <a:t>Shortened</a:t>
            </a:r>
            <a:r>
              <a:rPr lang="cs-CZ" dirty="0"/>
              <a:t> Muscle</a:t>
            </a:r>
            <a:br>
              <a:rPr lang="cs-CZ" dirty="0"/>
            </a:br>
            <a:endParaRPr lang="cs-CZ" dirty="0"/>
          </a:p>
        </p:txBody>
      </p:sp>
      <p:sp>
        <p:nvSpPr>
          <p:cNvPr id="3" name="Zástupný symbol pro obsah 2"/>
          <p:cNvSpPr>
            <a:spLocks noGrp="1"/>
          </p:cNvSpPr>
          <p:nvPr>
            <p:ph idx="1"/>
          </p:nvPr>
        </p:nvSpPr>
        <p:spPr>
          <a:xfrm>
            <a:off x="899592" y="2204864"/>
            <a:ext cx="7772400" cy="4355976"/>
          </a:xfrm>
        </p:spPr>
        <p:txBody>
          <a:bodyPr>
            <a:normAutofit fontScale="92500" lnSpcReduction="10000"/>
          </a:bodyPr>
          <a:lstStyle/>
          <a:p>
            <a:pPr lvl="1">
              <a:buFont typeface="Wingdings" pitchFamily="2" charset="2"/>
              <a:buChar char="ü"/>
            </a:pPr>
            <a:r>
              <a:rPr lang="en-US" sz="2000" dirty="0"/>
              <a:t>muscle activation is greater than is economical, lead</a:t>
            </a:r>
            <a:r>
              <a:rPr lang="cs-CZ" sz="2000" dirty="0"/>
              <a:t>s</a:t>
            </a:r>
            <a:r>
              <a:rPr lang="en-US" sz="2000" dirty="0"/>
              <a:t> </a:t>
            </a:r>
            <a:r>
              <a:rPr lang="en-US" sz="2000" dirty="0">
                <a:solidFill>
                  <a:srgbClr val="FFFF00"/>
                </a:solidFill>
              </a:rPr>
              <a:t>to overload</a:t>
            </a:r>
            <a:r>
              <a:rPr lang="cs-CZ" sz="2000" dirty="0" err="1">
                <a:solidFill>
                  <a:srgbClr val="FFFF00"/>
                </a:solidFill>
              </a:rPr>
              <a:t>ing</a:t>
            </a:r>
            <a:r>
              <a:rPr lang="en-US" sz="2000" dirty="0"/>
              <a:t/>
            </a:r>
            <a:br>
              <a:rPr lang="en-US" sz="2000" dirty="0"/>
            </a:br>
            <a:endParaRPr lang="cs-CZ" sz="2000" dirty="0"/>
          </a:p>
          <a:p>
            <a:pPr lvl="1">
              <a:buFont typeface="Wingdings" pitchFamily="2" charset="2"/>
              <a:buChar char="ü"/>
            </a:pPr>
            <a:r>
              <a:rPr lang="en-US" sz="2000" dirty="0">
                <a:solidFill>
                  <a:srgbClr val="FFFF00"/>
                </a:solidFill>
              </a:rPr>
              <a:t>limit the range of </a:t>
            </a:r>
            <a:r>
              <a:rPr lang="cs-CZ" sz="2000" dirty="0">
                <a:solidFill>
                  <a:srgbClr val="FFFF00"/>
                </a:solidFill>
              </a:rPr>
              <a:t/>
            </a:r>
            <a:br>
              <a:rPr lang="cs-CZ" sz="2000" dirty="0">
                <a:solidFill>
                  <a:srgbClr val="FFFF00"/>
                </a:solidFill>
              </a:rPr>
            </a:br>
            <a:r>
              <a:rPr lang="en-US" sz="2000" dirty="0">
                <a:solidFill>
                  <a:srgbClr val="FFFF00"/>
                </a:solidFill>
              </a:rPr>
              <a:t>motion</a:t>
            </a:r>
            <a:r>
              <a:rPr lang="en-US" sz="2000" dirty="0"/>
              <a:t> in the joint</a:t>
            </a:r>
            <a:br>
              <a:rPr lang="en-US" sz="2000" dirty="0"/>
            </a:br>
            <a:endParaRPr lang="cs-CZ" sz="2000" dirty="0"/>
          </a:p>
          <a:p>
            <a:pPr lvl="1">
              <a:buFont typeface="Wingdings" pitchFamily="2" charset="2"/>
              <a:buChar char="ü"/>
            </a:pPr>
            <a:r>
              <a:rPr lang="cs-CZ" sz="2000" dirty="0" err="1"/>
              <a:t>leads</a:t>
            </a:r>
            <a:r>
              <a:rPr lang="cs-CZ" sz="2000" dirty="0"/>
              <a:t> to:</a:t>
            </a:r>
          </a:p>
          <a:p>
            <a:pPr lvl="2">
              <a:buFont typeface="Wingdings" pitchFamily="2" charset="2"/>
              <a:buChar char="ü"/>
            </a:pPr>
            <a:r>
              <a:rPr lang="en-US" sz="1850" dirty="0" err="1">
                <a:solidFill>
                  <a:srgbClr val="FFFF00"/>
                </a:solidFill>
              </a:rPr>
              <a:t>decentred</a:t>
            </a:r>
            <a:r>
              <a:rPr lang="en-US" sz="1850" dirty="0">
                <a:solidFill>
                  <a:srgbClr val="FFFF00"/>
                </a:solidFill>
              </a:rPr>
              <a:t> joint</a:t>
            </a:r>
            <a:br>
              <a:rPr lang="en-US" sz="1850" dirty="0">
                <a:solidFill>
                  <a:srgbClr val="FFFF00"/>
                </a:solidFill>
              </a:rPr>
            </a:br>
            <a:endParaRPr lang="cs-CZ" sz="1850" dirty="0">
              <a:solidFill>
                <a:srgbClr val="FFFF00"/>
              </a:solidFill>
            </a:endParaRPr>
          </a:p>
          <a:p>
            <a:pPr lvl="2">
              <a:buFont typeface="Wingdings" pitchFamily="2" charset="2"/>
              <a:buChar char="ü"/>
            </a:pPr>
            <a:r>
              <a:rPr lang="en-US" sz="1850" dirty="0" err="1">
                <a:solidFill>
                  <a:srgbClr val="FFFF00"/>
                </a:solidFill>
              </a:rPr>
              <a:t>thighness</a:t>
            </a:r>
            <a:r>
              <a:rPr lang="en-US" sz="1850" dirty="0">
                <a:solidFill>
                  <a:srgbClr val="FFFF00"/>
                </a:solidFill>
              </a:rPr>
              <a:t> weakness</a:t>
            </a:r>
            <a:endParaRPr lang="cs-CZ" sz="1850" dirty="0">
              <a:solidFill>
                <a:srgbClr val="FFFF00"/>
              </a:solidFill>
            </a:endParaRPr>
          </a:p>
          <a:p>
            <a:pPr lvl="2">
              <a:buFont typeface="Wingdings" pitchFamily="2" charset="2"/>
              <a:buChar char="ü"/>
            </a:pPr>
            <a:endParaRPr lang="cs-CZ" sz="1850" dirty="0">
              <a:solidFill>
                <a:srgbClr val="FFFF00"/>
              </a:solidFill>
            </a:endParaRPr>
          </a:p>
          <a:p>
            <a:pPr lvl="2">
              <a:buFont typeface="Wingdings" pitchFamily="2" charset="2"/>
              <a:buChar char="ü"/>
            </a:pPr>
            <a:r>
              <a:rPr lang="en-US" sz="1850" dirty="0">
                <a:solidFill>
                  <a:srgbClr val="FFFF00"/>
                </a:solidFill>
              </a:rPr>
              <a:t>muscle imbalance</a:t>
            </a:r>
            <a:r>
              <a:rPr lang="en-US" sz="1850" dirty="0"/>
              <a:t/>
            </a:r>
            <a:br>
              <a:rPr lang="en-US" sz="1850" dirty="0"/>
            </a:br>
            <a:endParaRPr lang="cs-CZ" sz="1850" dirty="0"/>
          </a:p>
          <a:p>
            <a:pPr lvl="1">
              <a:buFont typeface="Wingdings" pitchFamily="2" charset="2"/>
              <a:buChar char="ü"/>
            </a:pPr>
            <a:r>
              <a:rPr lang="cs-CZ" sz="2000" dirty="0"/>
              <a:t>a</a:t>
            </a:r>
            <a:r>
              <a:rPr lang="en-US" sz="2000" dirty="0" err="1"/>
              <a:t>ffect</a:t>
            </a:r>
            <a:r>
              <a:rPr lang="cs-CZ" sz="2000" dirty="0"/>
              <a:t>s:</a:t>
            </a:r>
          </a:p>
          <a:p>
            <a:pPr lvl="2">
              <a:buFont typeface="Wingdings" pitchFamily="2" charset="2"/>
              <a:buChar char="ü"/>
            </a:pPr>
            <a:r>
              <a:rPr lang="en-US" sz="1850" dirty="0">
                <a:solidFill>
                  <a:srgbClr val="FFFF00"/>
                </a:solidFill>
              </a:rPr>
              <a:t>the body</a:t>
            </a:r>
            <a:r>
              <a:rPr lang="cs-CZ" sz="1850" dirty="0">
                <a:solidFill>
                  <a:srgbClr val="FFFF00"/>
                </a:solidFill>
              </a:rPr>
              <a:t> </a:t>
            </a:r>
            <a:r>
              <a:rPr lang="en-US" sz="1850" dirty="0">
                <a:solidFill>
                  <a:srgbClr val="FFFF00"/>
                </a:solidFill>
              </a:rPr>
              <a:t>statics</a:t>
            </a:r>
            <a:br>
              <a:rPr lang="en-US" sz="1850" dirty="0">
                <a:solidFill>
                  <a:srgbClr val="FFFF00"/>
                </a:solidFill>
              </a:rPr>
            </a:br>
            <a:endParaRPr lang="cs-CZ" sz="1850" dirty="0">
              <a:solidFill>
                <a:srgbClr val="FFFF00"/>
              </a:solidFill>
            </a:endParaRPr>
          </a:p>
          <a:p>
            <a:pPr lvl="2">
              <a:buFont typeface="Wingdings" pitchFamily="2" charset="2"/>
              <a:buChar char="ü"/>
            </a:pPr>
            <a:r>
              <a:rPr lang="en-US" sz="1850" dirty="0">
                <a:solidFill>
                  <a:srgbClr val="FFFF00"/>
                </a:solidFill>
              </a:rPr>
              <a:t>locomotive programs</a:t>
            </a:r>
            <a:endParaRPr lang="cs-CZ" sz="1850" dirty="0">
              <a:solidFill>
                <a:srgbClr val="FFFF00"/>
              </a:solidFill>
            </a:endParaRPr>
          </a:p>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77826" name="Picture 2" descr="http://www.muscleimbalancesyndromes.com/wp-content/uploads/2010/11/joint-imbalance.jpg"/>
          <p:cNvPicPr>
            <a:picLocks noChangeAspect="1" noChangeArrowheads="1"/>
          </p:cNvPicPr>
          <p:nvPr/>
        </p:nvPicPr>
        <p:blipFill>
          <a:blip r:embed="rId3" cstate="print"/>
          <a:srcRect l="14737" t="19636" r="10107" b="11638"/>
          <a:stretch>
            <a:fillRect/>
          </a:stretch>
        </p:blipFill>
        <p:spPr bwMode="auto">
          <a:xfrm>
            <a:off x="3779912" y="2708920"/>
            <a:ext cx="5088339" cy="3492000"/>
          </a:xfrm>
          <a:prstGeom prst="rect">
            <a:avLst/>
          </a:prstGeom>
          <a:noFill/>
        </p:spPr>
      </p:pic>
    </p:spTree>
    <p:extLst>
      <p:ext uri="{BB962C8B-B14F-4D97-AF65-F5344CB8AC3E}">
        <p14:creationId xmlns:p14="http://schemas.microsoft.com/office/powerpoint/2010/main" xmlns="" val="34118030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The</a:t>
            </a:r>
            <a:r>
              <a:rPr lang="cs-CZ" dirty="0"/>
              <a:t> </a:t>
            </a:r>
            <a:r>
              <a:rPr lang="cs-CZ" dirty="0" err="1"/>
              <a:t>Hamstrings</a:t>
            </a:r>
            <a:r>
              <a:rPr lang="cs-CZ" dirty="0"/>
              <a:t> - M. Biceps </a:t>
            </a:r>
            <a:r>
              <a:rPr lang="cs-CZ" dirty="0" err="1"/>
              <a:t>Femoris</a:t>
            </a:r>
            <a:r>
              <a:rPr lang="cs-CZ" dirty="0"/>
              <a:t>, </a:t>
            </a:r>
            <a:br>
              <a:rPr lang="cs-CZ" dirty="0"/>
            </a:br>
            <a:r>
              <a:rPr lang="cs-CZ" dirty="0"/>
              <a:t>M. </a:t>
            </a:r>
            <a:r>
              <a:rPr lang="cs-CZ" dirty="0" err="1"/>
              <a:t>Semitendinosus</a:t>
            </a:r>
            <a:r>
              <a:rPr lang="cs-CZ" dirty="0"/>
              <a:t> and M. </a:t>
            </a:r>
            <a:r>
              <a:rPr lang="cs-CZ" dirty="0" err="1"/>
              <a:t>Semimembranosus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FFFF00"/>
                </a:solidFill>
              </a:rPr>
              <a:t>An orientation test</a:t>
            </a:r>
            <a:r>
              <a:rPr lang="cs-CZ" dirty="0">
                <a:solidFill>
                  <a:srgbClr val="FFFF00"/>
                </a:solidFill>
              </a:rPr>
              <a:t> of </a:t>
            </a:r>
            <a:r>
              <a:rPr lang="cs-CZ" dirty="0" err="1">
                <a:solidFill>
                  <a:srgbClr val="FFFF00"/>
                </a:solidFill>
              </a:rPr>
              <a:t>knee</a:t>
            </a:r>
            <a:r>
              <a:rPr lang="cs-CZ" dirty="0">
                <a:solidFill>
                  <a:srgbClr val="FFFF00"/>
                </a:solidFill>
              </a:rPr>
              <a:t> </a:t>
            </a:r>
            <a:r>
              <a:rPr lang="cs-CZ" dirty="0" err="1">
                <a:solidFill>
                  <a:srgbClr val="FFFF00"/>
                </a:solidFill>
              </a:rPr>
              <a:t>flexors</a:t>
            </a:r>
            <a:endParaRPr lang="cs-CZ" dirty="0">
              <a:solidFill>
                <a:srgbClr val="FFFF00"/>
              </a:solidFill>
            </a:endParaRPr>
          </a:p>
          <a:p>
            <a:pPr marL="0" indent="0">
              <a:buNone/>
            </a:pPr>
            <a:r>
              <a:rPr lang="cs-CZ" dirty="0" err="1"/>
              <a:t>We</a:t>
            </a:r>
            <a:r>
              <a:rPr lang="cs-CZ" dirty="0"/>
              <a:t> can </a:t>
            </a:r>
            <a:r>
              <a:rPr lang="cs-CZ" dirty="0" err="1"/>
              <a:t>persuade</a:t>
            </a:r>
            <a:r>
              <a:rPr lang="cs-CZ" dirty="0"/>
              <a:t> </a:t>
            </a:r>
            <a:r>
              <a:rPr lang="cs-CZ" dirty="0" err="1"/>
              <a:t>about</a:t>
            </a:r>
            <a:r>
              <a:rPr lang="en-US" dirty="0"/>
              <a:t> the </a:t>
            </a:r>
            <a:r>
              <a:rPr lang="cs-CZ" dirty="0" err="1"/>
              <a:t>lenght</a:t>
            </a:r>
            <a:r>
              <a:rPr lang="cs-CZ" dirty="0"/>
              <a:t> </a:t>
            </a:r>
            <a:r>
              <a:rPr lang="en-US" dirty="0"/>
              <a:t>quality of </a:t>
            </a:r>
            <a:r>
              <a:rPr lang="cs-CZ" dirty="0" err="1"/>
              <a:t>ischiocrural</a:t>
            </a:r>
            <a:r>
              <a:rPr lang="cs-CZ" dirty="0"/>
              <a:t> </a:t>
            </a:r>
            <a:r>
              <a:rPr lang="en-US" dirty="0"/>
              <a:t>muscle</a:t>
            </a:r>
            <a:r>
              <a:rPr lang="cs-CZ" dirty="0"/>
              <a:t>s</a:t>
            </a:r>
            <a:r>
              <a:rPr lang="en-US" dirty="0"/>
              <a:t> in </a:t>
            </a:r>
            <a:r>
              <a:rPr lang="cs-CZ" dirty="0"/>
              <a:t/>
            </a:r>
            <a:br>
              <a:rPr lang="cs-CZ" dirty="0"/>
            </a:br>
            <a:r>
              <a:rPr lang="en-US" dirty="0"/>
              <a:t>a sitting position, with extend</a:t>
            </a:r>
            <a:r>
              <a:rPr lang="cs-CZ" dirty="0" err="1"/>
              <a:t>ed</a:t>
            </a:r>
            <a:r>
              <a:rPr lang="en-US" dirty="0"/>
              <a:t> legs in</a:t>
            </a:r>
            <a:r>
              <a:rPr lang="cs-CZ" dirty="0"/>
              <a:t> </a:t>
            </a:r>
            <a:r>
              <a:rPr lang="cs-CZ" dirty="0" err="1"/>
              <a:t>the</a:t>
            </a:r>
            <a:r>
              <a:rPr lang="en-US" dirty="0"/>
              <a:t> knee joints.</a:t>
            </a:r>
          </a:p>
          <a:p>
            <a:pPr marL="0" indent="0">
              <a:buNone/>
            </a:pPr>
            <a:r>
              <a:rPr lang="en-US" dirty="0"/>
              <a:t>Examinee should be able to achieve the vertical position of the pelvis </a:t>
            </a:r>
            <a:r>
              <a:rPr lang="cs-CZ" dirty="0"/>
              <a:t>and</a:t>
            </a:r>
            <a:r>
              <a:rPr lang="en-US" dirty="0"/>
              <a:t> 90 flexion in the hip joints</a:t>
            </a:r>
            <a:r>
              <a:rPr lang="cs-CZ" dirty="0"/>
              <a:t> </a:t>
            </a:r>
            <a:r>
              <a:rPr lang="en-US" dirty="0"/>
              <a:t>without flexion in knee joints</a:t>
            </a:r>
            <a:r>
              <a:rPr lang="cs-CZ" dirty="0"/>
              <a:t>.</a:t>
            </a:r>
            <a:endParaRPr lang="en-US" dirty="0"/>
          </a:p>
        </p:txBody>
      </p:sp>
      <p:pic>
        <p:nvPicPr>
          <p:cNvPr id="2052" name="Picture 4" descr="SITTING KNEE EXTENSIO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4176328"/>
            <a:ext cx="2066925" cy="2066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Výsledek obrázku pro sed s nataženými dolními končetinami"/>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210" t="22784" r="14091"/>
          <a:stretch/>
        </p:blipFill>
        <p:spPr bwMode="auto">
          <a:xfrm>
            <a:off x="4632956" y="3769790"/>
            <a:ext cx="3383641" cy="288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40221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428604"/>
            <a:ext cx="8215370"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pic>
        <p:nvPicPr>
          <p:cNvPr id="5122" name="Picture 2" descr="https://o.quizlet.com/G7WCznk1Q82dEKHZh2ehvw.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1670" y="1571612"/>
            <a:ext cx="4393342"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00634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4" y="404664"/>
            <a:ext cx="8072494"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a:xfrm>
            <a:off x="179512" y="1905000"/>
            <a:ext cx="4824536" cy="4764360"/>
          </a:xfrm>
        </p:spPr>
        <p:txBody>
          <a:bodyPr>
            <a:normAutofit/>
          </a:bodyPr>
          <a:lstStyle/>
          <a:p>
            <a:pPr marL="0" indent="0">
              <a:buNone/>
            </a:pPr>
            <a:r>
              <a:rPr lang="en-US" dirty="0">
                <a:solidFill>
                  <a:srgbClr val="00B0F0"/>
                </a:solidFill>
              </a:rPr>
              <a:t>Starting position: </a:t>
            </a:r>
            <a:r>
              <a:rPr lang="en-US" dirty="0" err="1"/>
              <a:t>Supi</a:t>
            </a:r>
            <a:r>
              <a:rPr lang="cs-CZ" dirty="0"/>
              <a:t>n</a:t>
            </a:r>
            <a:r>
              <a:rPr lang="en-US" dirty="0"/>
              <a:t>e </a:t>
            </a:r>
            <a:r>
              <a:rPr lang="en-US" dirty="0" err="1"/>
              <a:t>Iying</a:t>
            </a:r>
            <a:r>
              <a:rPr lang="en-US" dirty="0"/>
              <a:t>, with the leg to be tested close to the edge of the </a:t>
            </a:r>
            <a:r>
              <a:rPr lang="cs-CZ" dirty="0"/>
              <a:t>table</a:t>
            </a:r>
            <a:r>
              <a:rPr lang="en-US" dirty="0"/>
              <a:t>. The leg not to be tested is 15-25 degrees abducted in the hip joint</a:t>
            </a:r>
            <a:r>
              <a:rPr lang="cs-CZ" dirty="0"/>
              <a:t>.</a:t>
            </a:r>
            <a:r>
              <a:rPr lang="en-US" dirty="0"/>
              <a:t> </a:t>
            </a:r>
            <a:endParaRPr lang="cs-CZ" dirty="0"/>
          </a:p>
          <a:p>
            <a:pPr marL="0" indent="0">
              <a:buNone/>
            </a:pPr>
            <a:r>
              <a:rPr lang="en-US" dirty="0">
                <a:solidFill>
                  <a:srgbClr val="00B0F0"/>
                </a:solidFill>
              </a:rPr>
              <a:t>Grip: </a:t>
            </a:r>
            <a:r>
              <a:rPr lang="en-US" dirty="0"/>
              <a:t>The leg to be tested is placed with the heel in the crook of the examiner's elbow. Her</a:t>
            </a:r>
            <a:r>
              <a:rPr lang="cs-CZ" dirty="0"/>
              <a:t>/his</a:t>
            </a:r>
            <a:r>
              <a:rPr lang="en-US" dirty="0"/>
              <a:t> h</a:t>
            </a:r>
            <a:r>
              <a:rPr lang="cs-CZ" dirty="0"/>
              <a:t>a</a:t>
            </a:r>
            <a:r>
              <a:rPr lang="en-US" dirty="0" err="1"/>
              <a:t>nd</a:t>
            </a:r>
            <a:r>
              <a:rPr lang="en-US" dirty="0"/>
              <a:t> is </a:t>
            </a:r>
            <a:r>
              <a:rPr lang="en-US" dirty="0" err="1"/>
              <a:t>pl</a:t>
            </a:r>
            <a:r>
              <a:rPr lang="cs-CZ" dirty="0"/>
              <a:t>a</a:t>
            </a:r>
            <a:r>
              <a:rPr lang="en-US" dirty="0" err="1"/>
              <a:t>ced</a:t>
            </a:r>
            <a:r>
              <a:rPr lang="en-US" dirty="0"/>
              <a:t> on the </a:t>
            </a:r>
            <a:r>
              <a:rPr lang="en-US" dirty="0" err="1"/>
              <a:t>anterolater</a:t>
            </a:r>
            <a:r>
              <a:rPr lang="cs-CZ" dirty="0"/>
              <a:t> </a:t>
            </a:r>
            <a:r>
              <a:rPr lang="cs-CZ" dirty="0" err="1"/>
              <a:t>side</a:t>
            </a:r>
            <a:r>
              <a:rPr lang="en-US" dirty="0"/>
              <a:t> of </a:t>
            </a:r>
            <a:r>
              <a:rPr lang="cs-CZ" dirty="0"/>
              <a:t/>
            </a:r>
            <a:br>
              <a:rPr lang="cs-CZ" dirty="0"/>
            </a:br>
            <a:r>
              <a:rPr lang="en-US" dirty="0"/>
              <a:t>the tibia, so maintaining the knee in extension through forward pressure on the lower leg. </a:t>
            </a:r>
            <a:r>
              <a:rPr lang="cs-CZ" dirty="0"/>
              <a:t/>
            </a:r>
            <a:br>
              <a:rPr lang="cs-CZ" dirty="0"/>
            </a:br>
            <a:r>
              <a:rPr lang="en-US" dirty="0"/>
              <a:t>The foot of the patient is steadied on the upper arm of the examiner to prevent lateral rotation in the hip joint. </a:t>
            </a:r>
            <a:endParaRPr lang="cs-CZ" dirty="0"/>
          </a:p>
          <a:p>
            <a:pPr marL="0" indent="0">
              <a:buNone/>
            </a:pPr>
            <a:r>
              <a:rPr lang="en-US" dirty="0">
                <a:solidFill>
                  <a:srgbClr val="00B0F0"/>
                </a:solidFill>
              </a:rPr>
              <a:t>Fixation: </a:t>
            </a:r>
            <a:r>
              <a:rPr lang="en-US" dirty="0"/>
              <a:t>The pelvis or leg not to be tested (as far as possible).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6689" r="3538"/>
          <a:stretch/>
        </p:blipFill>
        <p:spPr>
          <a:xfrm>
            <a:off x="5148064" y="2780928"/>
            <a:ext cx="3878226" cy="3240000"/>
          </a:xfrm>
          <a:prstGeom prst="rect">
            <a:avLst/>
          </a:prstGeom>
        </p:spPr>
      </p:pic>
    </p:spTree>
    <p:extLst>
      <p:ext uri="{BB962C8B-B14F-4D97-AF65-F5344CB8AC3E}">
        <p14:creationId xmlns:p14="http://schemas.microsoft.com/office/powerpoint/2010/main" xmlns="" val="33996559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5" y="404664"/>
            <a:ext cx="8001056"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a:xfrm>
            <a:off x="179512" y="1905000"/>
            <a:ext cx="5328592" cy="4764360"/>
          </a:xfrm>
        </p:spPr>
        <p:txBody>
          <a:bodyPr>
            <a:normAutofit/>
          </a:bodyPr>
          <a:lstStyle/>
          <a:p>
            <a:pPr marL="0" indent="0">
              <a:buNone/>
            </a:pPr>
            <a:r>
              <a:rPr lang="en-US" dirty="0">
                <a:solidFill>
                  <a:srgbClr val="00B0F0"/>
                </a:solidFill>
              </a:rPr>
              <a:t>Movement: </a:t>
            </a:r>
            <a:r>
              <a:rPr lang="en-US" dirty="0"/>
              <a:t>Abduction of the extended leg in the hip joint over the maximal range. When the full movement is performed the knee joint is passively flexed and abduction continue</a:t>
            </a:r>
            <a:r>
              <a:rPr lang="cs-CZ" dirty="0"/>
              <a:t>s</a:t>
            </a:r>
            <a:r>
              <a:rPr lang="en-US" dirty="0"/>
              <a:t>. </a:t>
            </a:r>
            <a:endParaRPr lang="cs-CZ" dirty="0"/>
          </a:p>
          <a:p>
            <a:pPr marL="0" indent="0">
              <a:buNone/>
            </a:pPr>
            <a:r>
              <a:rPr lang="en-US" dirty="0">
                <a:solidFill>
                  <a:srgbClr val="00B0F0"/>
                </a:solidFill>
              </a:rPr>
              <a:t>Normal range of movement: </a:t>
            </a:r>
            <a:r>
              <a:rPr lang="en-US" dirty="0"/>
              <a:t>Abduction to about </a:t>
            </a:r>
            <a:r>
              <a:rPr lang="cs-CZ" dirty="0"/>
              <a:t/>
            </a:r>
            <a:br>
              <a:rPr lang="cs-CZ" dirty="0"/>
            </a:br>
            <a:r>
              <a:rPr lang="en-US" dirty="0"/>
              <a:t>40 degrees with an extended and flexed knee. If </a:t>
            </a:r>
            <a:r>
              <a:rPr lang="cs-CZ" dirty="0"/>
              <a:t/>
            </a:r>
            <a:br>
              <a:rPr lang="cs-CZ" dirty="0"/>
            </a:br>
            <a:r>
              <a:rPr lang="en-US" dirty="0"/>
              <a:t>the range of movement of the hip joint with the knee extended or flexed is limited to the same or almost </a:t>
            </a:r>
            <a:r>
              <a:rPr lang="cs-CZ" dirty="0"/>
              <a:t/>
            </a:r>
            <a:br>
              <a:rPr lang="cs-CZ" dirty="0"/>
            </a:br>
            <a:r>
              <a:rPr lang="en-US" dirty="0"/>
              <a:t>the same extent, the </a:t>
            </a:r>
            <a:r>
              <a:rPr lang="en-US" dirty="0">
                <a:solidFill>
                  <a:srgbClr val="FFFF00"/>
                </a:solidFill>
              </a:rPr>
              <a:t>one-joint adductors, ma</a:t>
            </a:r>
            <a:r>
              <a:rPr lang="cs-CZ" dirty="0">
                <a:solidFill>
                  <a:srgbClr val="FFFF00"/>
                </a:solidFill>
              </a:rPr>
              <a:t>i</a:t>
            </a:r>
            <a:r>
              <a:rPr lang="en-US" dirty="0" err="1">
                <a:solidFill>
                  <a:srgbClr val="FFFF00"/>
                </a:solidFill>
              </a:rPr>
              <a:t>nly</a:t>
            </a:r>
            <a:r>
              <a:rPr lang="en-US" dirty="0">
                <a:solidFill>
                  <a:srgbClr val="FFFF00"/>
                </a:solidFill>
              </a:rPr>
              <a:t> </a:t>
            </a:r>
            <a:r>
              <a:rPr lang="cs-CZ" dirty="0">
                <a:solidFill>
                  <a:srgbClr val="FFFF00"/>
                </a:solidFill>
              </a:rPr>
              <a:t/>
            </a:r>
            <a:br>
              <a:rPr lang="cs-CZ" dirty="0">
                <a:solidFill>
                  <a:srgbClr val="FFFF00"/>
                </a:solidFill>
              </a:rPr>
            </a:br>
            <a:r>
              <a:rPr lang="en-US" dirty="0">
                <a:solidFill>
                  <a:srgbClr val="FFFF00"/>
                </a:solidFill>
              </a:rPr>
              <a:t>the pectineus and the adductors</a:t>
            </a:r>
            <a:r>
              <a:rPr lang="en-US" dirty="0"/>
              <a:t>, are proved to be shortened. If the range of movement increased with </a:t>
            </a:r>
            <a:r>
              <a:rPr lang="cs-CZ" dirty="0"/>
              <a:t/>
            </a:r>
            <a:br>
              <a:rPr lang="cs-CZ" dirty="0"/>
            </a:br>
            <a:r>
              <a:rPr lang="en-US" dirty="0"/>
              <a:t>a flexed knee then the </a:t>
            </a:r>
            <a:r>
              <a:rPr lang="en-US" dirty="0">
                <a:solidFill>
                  <a:srgbClr val="FFFF00"/>
                </a:solidFill>
              </a:rPr>
              <a:t>two-joint adductors (namely the </a:t>
            </a:r>
            <a:r>
              <a:rPr lang="en-US" dirty="0" err="1">
                <a:solidFill>
                  <a:srgbClr val="FFFF00"/>
                </a:solidFill>
              </a:rPr>
              <a:t>gracilis</a:t>
            </a:r>
            <a:r>
              <a:rPr lang="en-US" dirty="0">
                <a:solidFill>
                  <a:srgbClr val="FFFF00"/>
                </a:solidFill>
              </a:rPr>
              <a:t>, biceps </a:t>
            </a:r>
            <a:r>
              <a:rPr lang="en-US" dirty="0" err="1">
                <a:solidFill>
                  <a:srgbClr val="FFFF00"/>
                </a:solidFill>
              </a:rPr>
              <a:t>femoris</a:t>
            </a:r>
            <a:r>
              <a:rPr lang="en-US" dirty="0">
                <a:solidFill>
                  <a:srgbClr val="FFFF00"/>
                </a:solidFill>
              </a:rPr>
              <a:t>, semimembranosus and semitendinosus)</a:t>
            </a:r>
            <a:r>
              <a:rPr lang="en-US" dirty="0"/>
              <a:t> are shortened.</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6689" r="3538"/>
          <a:stretch/>
        </p:blipFill>
        <p:spPr>
          <a:xfrm>
            <a:off x="5577242" y="1628800"/>
            <a:ext cx="3340800" cy="2791016"/>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xmlns="" val="0"/>
              </a:ext>
            </a:extLst>
          </a:blip>
          <a:srcRect l="5114" t="2750" r="1963" b="3801"/>
          <a:stretch/>
        </p:blipFill>
        <p:spPr>
          <a:xfrm>
            <a:off x="5577242" y="4292816"/>
            <a:ext cx="3341124" cy="2520000"/>
          </a:xfrm>
          <a:prstGeom prst="rect">
            <a:avLst/>
          </a:prstGeom>
        </p:spPr>
      </p:pic>
    </p:spTree>
    <p:extLst>
      <p:ext uri="{BB962C8B-B14F-4D97-AF65-F5344CB8AC3E}">
        <p14:creationId xmlns:p14="http://schemas.microsoft.com/office/powerpoint/2010/main" xmlns="" val="26108241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fontScale="90000"/>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extent of abduction in the hip joint when </a:t>
            </a:r>
            <a:r>
              <a:rPr lang="en-US" dirty="0" err="1"/>
              <a:t>extanded</a:t>
            </a:r>
            <a:r>
              <a:rPr lang="en-US" dirty="0"/>
              <a:t> and slightly flexed knee. If the abduction is limited in the same or almost the same extent in the extended and flexed knee</a:t>
            </a:r>
            <a:r>
              <a:rPr lang="cs-CZ" dirty="0"/>
              <a:t> –</a:t>
            </a:r>
            <a:r>
              <a:rPr lang="en-US" dirty="0"/>
              <a:t> in terms of shortening </a:t>
            </a:r>
            <a:r>
              <a:rPr lang="cs-CZ" dirty="0"/>
              <a:t>1-articular </a:t>
            </a:r>
            <a:r>
              <a:rPr lang="en-US" dirty="0"/>
              <a:t>adductors. If enlarges the scope of abduction when flexed knee</a:t>
            </a:r>
            <a:r>
              <a:rPr lang="cs-CZ" dirty="0"/>
              <a:t> –</a:t>
            </a:r>
            <a:r>
              <a:rPr lang="en-US" dirty="0"/>
              <a:t> in terms of shortening </a:t>
            </a:r>
            <a:r>
              <a:rPr lang="cs-CZ" dirty="0"/>
              <a:t>2-articular </a:t>
            </a:r>
            <a:r>
              <a:rPr lang="en-US" dirty="0"/>
              <a:t>adductor</a:t>
            </a:r>
            <a:r>
              <a:rPr lang="cs-CZ" dirty="0"/>
              <a:t>s</a:t>
            </a:r>
            <a:r>
              <a:rPr lang="en-US" dirty="0"/>
              <a:t>.</a:t>
            </a:r>
            <a:endParaRPr lang="cs-CZ" dirty="0"/>
          </a:p>
          <a:p>
            <a:pPr marL="0" indent="0">
              <a:buNone/>
            </a:pPr>
            <a:r>
              <a:rPr lang="en-US" dirty="0">
                <a:solidFill>
                  <a:schemeClr val="accent5"/>
                </a:solidFill>
              </a:rPr>
              <a:t>0 - not a reduction </a:t>
            </a:r>
            <a:r>
              <a:rPr lang="cs-CZ" dirty="0"/>
              <a:t>– abduction</a:t>
            </a:r>
            <a:r>
              <a:rPr lang="en-US" dirty="0"/>
              <a:t> of the hip joint </a:t>
            </a:r>
            <a:r>
              <a:rPr lang="cs-CZ" dirty="0"/>
              <a:t>4</a:t>
            </a:r>
            <a:r>
              <a:rPr lang="en-US" dirty="0"/>
              <a:t>0 degrees</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abduction</a:t>
            </a:r>
            <a:r>
              <a:rPr lang="en-US" dirty="0"/>
              <a:t> in the hip joint in range of </a:t>
            </a:r>
            <a:r>
              <a:rPr lang="cs-CZ" dirty="0"/>
              <a:t/>
            </a:r>
            <a:br>
              <a:rPr lang="cs-CZ" dirty="0"/>
            </a:br>
            <a:r>
              <a:rPr lang="cs-CZ" dirty="0"/>
              <a:t>3</a:t>
            </a:r>
            <a:r>
              <a:rPr lang="en-US" dirty="0"/>
              <a:t>0-</a:t>
            </a:r>
            <a:r>
              <a:rPr lang="cs-CZ" dirty="0"/>
              <a:t>4</a:t>
            </a:r>
            <a:r>
              <a:rPr lang="en-US" dirty="0"/>
              <a:t>0 degrees</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 </a:t>
            </a:r>
            <a:r>
              <a:rPr lang="cs-CZ" dirty="0"/>
              <a:t>abduction</a:t>
            </a:r>
            <a:r>
              <a:rPr lang="en-US" dirty="0"/>
              <a:t> of the hip joint is smaller than </a:t>
            </a:r>
            <a:r>
              <a:rPr lang="cs-CZ" dirty="0"/>
              <a:t/>
            </a:r>
            <a:br>
              <a:rPr lang="cs-CZ" dirty="0"/>
            </a:br>
            <a:r>
              <a:rPr lang="cs-CZ" dirty="0"/>
              <a:t>3</a:t>
            </a:r>
            <a:r>
              <a:rPr lang="en-US" dirty="0"/>
              <a:t>0 degrees</a:t>
            </a:r>
          </a:p>
          <a:p>
            <a:pPr marL="0" indent="0">
              <a:buNone/>
            </a:pPr>
            <a:endParaRPr lang="en-US" dirty="0"/>
          </a:p>
        </p:txBody>
      </p:sp>
    </p:spTree>
    <p:extLst>
      <p:ext uri="{BB962C8B-B14F-4D97-AF65-F5344CB8AC3E}">
        <p14:creationId xmlns:p14="http://schemas.microsoft.com/office/powerpoint/2010/main" xmlns="" val="22265498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357166"/>
            <a:ext cx="8001891" cy="1020762"/>
          </a:xfrm>
        </p:spPr>
        <p:txBody>
          <a:bodyPr>
            <a:normAutofit/>
          </a:bodyPr>
          <a:lstStyle/>
          <a:p>
            <a:r>
              <a:rPr lang="cs-CZ" dirty="0" err="1"/>
              <a:t>Hip</a:t>
            </a:r>
            <a:r>
              <a:rPr lang="cs-CZ" dirty="0"/>
              <a:t> </a:t>
            </a:r>
            <a:r>
              <a:rPr lang="cs-CZ" dirty="0" err="1"/>
              <a:t>Adductors</a:t>
            </a:r>
            <a:r>
              <a:rPr lang="cs-CZ" dirty="0"/>
              <a:t> – </a:t>
            </a:r>
            <a:r>
              <a:rPr lang="cs-CZ" dirty="0" err="1"/>
              <a:t>Pectineus</a:t>
            </a:r>
            <a:r>
              <a:rPr lang="cs-CZ" dirty="0"/>
              <a:t>, </a:t>
            </a:r>
            <a:r>
              <a:rPr lang="cs-CZ" dirty="0" err="1"/>
              <a:t>Adductor</a:t>
            </a:r>
            <a:r>
              <a:rPr lang="cs-CZ" dirty="0"/>
              <a:t> Brevis, </a:t>
            </a:r>
            <a:r>
              <a:rPr lang="cs-CZ" dirty="0" err="1"/>
              <a:t>Adductor</a:t>
            </a:r>
            <a:r>
              <a:rPr lang="cs-CZ" dirty="0"/>
              <a:t> </a:t>
            </a:r>
            <a:r>
              <a:rPr lang="cs-CZ" dirty="0" err="1"/>
              <a:t>Magnus</a:t>
            </a:r>
            <a:r>
              <a:rPr lang="cs-CZ" dirty="0"/>
              <a:t>, </a:t>
            </a:r>
            <a:r>
              <a:rPr lang="cs-CZ" dirty="0" err="1"/>
              <a:t>Adductor</a:t>
            </a:r>
            <a:r>
              <a:rPr lang="cs-CZ" dirty="0"/>
              <a:t> </a:t>
            </a:r>
            <a:r>
              <a:rPr lang="cs-CZ" dirty="0" err="1"/>
              <a:t>Longus</a:t>
            </a:r>
            <a:r>
              <a:rPr lang="cs-CZ" dirty="0"/>
              <a:t>, </a:t>
            </a:r>
            <a:r>
              <a:rPr lang="cs-CZ" dirty="0" err="1"/>
              <a:t>Gracilis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During abduction there is also some flexion or lateral rotation in the hip joint.</a:t>
            </a:r>
            <a:endParaRPr lang="cs-CZ" dirty="0"/>
          </a:p>
          <a:p>
            <a:pPr marL="342900" indent="-342900">
              <a:buFont typeface="+mj-lt"/>
              <a:buAutoNum type="arabicPeriod"/>
            </a:pPr>
            <a:r>
              <a:rPr lang="cs-CZ" dirty="0" err="1"/>
              <a:t>Th</a:t>
            </a:r>
            <a:r>
              <a:rPr lang="en-US" dirty="0"/>
              <a:t>e examination does not take place in the two different positions described, that is with an extended and a flexed knee.</a:t>
            </a:r>
            <a:endParaRPr lang="cs-CZ" dirty="0"/>
          </a:p>
          <a:p>
            <a:pPr marL="342900" indent="-342900">
              <a:buFont typeface="+mj-lt"/>
              <a:buAutoNum type="arabicPeriod"/>
            </a:pPr>
            <a:r>
              <a:rPr lang="en-US" dirty="0"/>
              <a:t>The necessary slight abduction of the leg not to be tested does not take place and so the fixation of the pelvis is insufficient.</a:t>
            </a:r>
            <a:endParaRPr lang="cs-CZ" dirty="0"/>
          </a:p>
          <a:p>
            <a:pPr marL="342900" indent="-342900">
              <a:buFont typeface="+mj-lt"/>
              <a:buAutoNum type="arabicPeriod"/>
            </a:pPr>
            <a:r>
              <a:rPr lang="en-US" dirty="0"/>
              <a:t>The pelvis is not fixed</a:t>
            </a:r>
            <a:r>
              <a:rPr lang="cs-CZ" dirty="0"/>
              <a:t>.</a:t>
            </a:r>
          </a:p>
          <a:p>
            <a:pPr marL="342900" indent="-342900">
              <a:buFont typeface="+mj-lt"/>
              <a:buAutoNum type="arabicPeriod"/>
            </a:pPr>
            <a:r>
              <a:rPr lang="en-US" dirty="0"/>
              <a:t>In the second phase of testing is permitted large flexion of </a:t>
            </a:r>
            <a:r>
              <a:rPr lang="cs-CZ" dirty="0"/>
              <a:t/>
            </a:r>
            <a:br>
              <a:rPr lang="cs-CZ" dirty="0"/>
            </a:br>
            <a:r>
              <a:rPr lang="en-US" dirty="0"/>
              <a:t>the knee, which by shortening of the m. rectus </a:t>
            </a:r>
            <a:r>
              <a:rPr lang="en-US" dirty="0" err="1"/>
              <a:t>femoris</a:t>
            </a:r>
            <a:r>
              <a:rPr lang="en-US" dirty="0"/>
              <a:t> leads to facilitation of adductors</a:t>
            </a:r>
            <a:r>
              <a:rPr lang="cs-CZ" dirty="0"/>
              <a:t>.</a:t>
            </a:r>
          </a:p>
          <a:p>
            <a:pPr marL="342900" indent="-342900">
              <a:buFont typeface="+mj-lt"/>
              <a:buAutoNum type="arabicPeriod"/>
            </a:pPr>
            <a:r>
              <a:rPr lang="cs-CZ" dirty="0"/>
              <a:t>F</a:t>
            </a:r>
            <a:r>
              <a:rPr lang="en-US" dirty="0" err="1"/>
              <a:t>orgetting</a:t>
            </a:r>
            <a:r>
              <a:rPr lang="en-US" dirty="0"/>
              <a:t> that the lower leg must always be supported</a:t>
            </a:r>
            <a:r>
              <a:rPr lang="cs-CZ" dirty="0"/>
              <a:t>.</a:t>
            </a:r>
            <a:endParaRPr lang="en-US" dirty="0"/>
          </a:p>
        </p:txBody>
      </p:sp>
    </p:spTree>
    <p:extLst>
      <p:ext uri="{BB962C8B-B14F-4D97-AF65-F5344CB8AC3E}">
        <p14:creationId xmlns:p14="http://schemas.microsoft.com/office/powerpoint/2010/main" xmlns="" val="25314651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endParaRPr lang="en-US" dirty="0"/>
          </a:p>
        </p:txBody>
      </p:sp>
      <p:pic>
        <p:nvPicPr>
          <p:cNvPr id="6146" name="Picture 2" descr="http://blog.corewalking.com/wp-content/uploads/2014/01/gluteals-and-piriformi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3888" y="1838324"/>
            <a:ext cx="7896225" cy="44005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51040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en-US" dirty="0"/>
              <a:t>Supine, with the leg to be tested flexed at the hip and knee joints. </a:t>
            </a:r>
            <a:endParaRPr lang="cs-CZ" dirty="0"/>
          </a:p>
          <a:p>
            <a:pPr marL="0" indent="0">
              <a:buNone/>
            </a:pPr>
            <a:r>
              <a:rPr lang="en-US" dirty="0">
                <a:solidFill>
                  <a:srgbClr val="00B0F0"/>
                </a:solidFill>
              </a:rPr>
              <a:t>Fixation: </a:t>
            </a:r>
            <a:r>
              <a:rPr lang="en-US" dirty="0"/>
              <a:t>The pelvis through pressure from the examiner's hand against the knee in the direction of the longitudinal axis of the thigh.</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1963" t="3800" r="1963" b="651"/>
          <a:stretch/>
        </p:blipFill>
        <p:spPr>
          <a:xfrm>
            <a:off x="2400133" y="3284984"/>
            <a:ext cx="4343736" cy="3240000"/>
          </a:xfrm>
          <a:prstGeom prst="rect">
            <a:avLst/>
          </a:prstGeom>
        </p:spPr>
      </p:pic>
    </p:spTree>
    <p:extLst>
      <p:ext uri="{BB962C8B-B14F-4D97-AF65-F5344CB8AC3E}">
        <p14:creationId xmlns:p14="http://schemas.microsoft.com/office/powerpoint/2010/main" xmlns="" val="38976216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a:xfrm>
            <a:off x="1142976" y="3500438"/>
            <a:ext cx="6859786" cy="2814638"/>
          </a:xfrm>
        </p:spPr>
        <p:txBody>
          <a:bodyPr>
            <a:normAutofit/>
          </a:bodyPr>
          <a:lstStyle/>
          <a:p>
            <a:pPr marL="0" indent="0">
              <a:buNone/>
            </a:pPr>
            <a:r>
              <a:rPr lang="en-US" dirty="0">
                <a:solidFill>
                  <a:srgbClr val="00B0F0"/>
                </a:solidFill>
              </a:rPr>
              <a:t>Movement:</a:t>
            </a:r>
            <a:r>
              <a:rPr lang="cs-CZ" dirty="0">
                <a:solidFill>
                  <a:srgbClr val="00B0F0"/>
                </a:solidFill>
              </a:rPr>
              <a:t> </a:t>
            </a:r>
            <a:r>
              <a:rPr lang="cs-CZ" dirty="0"/>
              <a:t>E</a:t>
            </a:r>
            <a:r>
              <a:rPr lang="en-US" dirty="0" err="1"/>
              <a:t>xaminer</a:t>
            </a:r>
            <a:r>
              <a:rPr lang="en-US" dirty="0"/>
              <a:t> performs 60-degree flexion in the hip joint. </a:t>
            </a:r>
            <a:r>
              <a:rPr lang="cs-CZ" dirty="0" err="1"/>
              <a:t>Examiner‘s</a:t>
            </a:r>
            <a:r>
              <a:rPr lang="en-US" dirty="0"/>
              <a:t> hands performed the pressure on the knee side of the test</a:t>
            </a:r>
            <a:r>
              <a:rPr lang="cs-CZ" dirty="0" err="1"/>
              <a:t>ed</a:t>
            </a:r>
            <a:r>
              <a:rPr lang="cs-CZ" dirty="0"/>
              <a:t> leg</a:t>
            </a:r>
            <a:r>
              <a:rPr lang="en-US" dirty="0"/>
              <a:t>, thus ensuring stabilization of the pelvis (forearm </a:t>
            </a:r>
            <a:r>
              <a:rPr lang="cs-CZ" dirty="0"/>
              <a:t>of </a:t>
            </a:r>
            <a:r>
              <a:rPr lang="cs-CZ" dirty="0" err="1"/>
              <a:t>the</a:t>
            </a:r>
            <a:r>
              <a:rPr lang="cs-CZ" dirty="0"/>
              <a:t> </a:t>
            </a:r>
            <a:r>
              <a:rPr lang="en-US" dirty="0"/>
              <a:t>examiner </a:t>
            </a:r>
            <a:r>
              <a:rPr lang="cs-CZ" dirty="0"/>
              <a:t>is on </a:t>
            </a:r>
            <a:r>
              <a:rPr lang="en-US" dirty="0"/>
              <a:t>the thigh of the patient, and his hand</a:t>
            </a:r>
            <a:r>
              <a:rPr lang="cs-CZ" dirty="0"/>
              <a:t> </a:t>
            </a:r>
            <a:r>
              <a:rPr lang="cs-CZ" dirty="0" err="1"/>
              <a:t>is</a:t>
            </a:r>
            <a:r>
              <a:rPr lang="en-US" dirty="0"/>
              <a:t> hooked </a:t>
            </a:r>
            <a:r>
              <a:rPr lang="cs-CZ" dirty="0"/>
              <a:t>on</a:t>
            </a:r>
            <a:r>
              <a:rPr lang="en-US" dirty="0"/>
              <a:t> the knee. The second upper limb grips examining lower leg of </a:t>
            </a:r>
            <a:r>
              <a:rPr lang="cs-CZ" dirty="0"/>
              <a:t/>
            </a:r>
            <a:br>
              <a:rPr lang="cs-CZ" dirty="0"/>
            </a:br>
            <a:r>
              <a:rPr lang="en-US" dirty="0"/>
              <a:t>the patient, which is in horizontal </a:t>
            </a:r>
            <a:r>
              <a:rPr lang="cs-CZ" dirty="0"/>
              <a:t> </a:t>
            </a:r>
            <a:r>
              <a:rPr lang="en-US" dirty="0"/>
              <a:t>position. Thus gripped lower leg,</a:t>
            </a:r>
            <a:r>
              <a:rPr lang="cs-CZ" dirty="0"/>
              <a:t> </a:t>
            </a:r>
            <a:br>
              <a:rPr lang="cs-CZ" dirty="0"/>
            </a:br>
            <a:r>
              <a:rPr lang="cs-CZ" dirty="0" err="1"/>
              <a:t>the</a:t>
            </a:r>
            <a:r>
              <a:rPr lang="cs-CZ" dirty="0"/>
              <a:t> </a:t>
            </a:r>
            <a:r>
              <a:rPr lang="cs-CZ" dirty="0" err="1"/>
              <a:t>examiner</a:t>
            </a:r>
            <a:r>
              <a:rPr lang="cs-CZ" dirty="0"/>
              <a:t> </a:t>
            </a:r>
            <a:r>
              <a:rPr lang="cs-CZ" dirty="0" err="1"/>
              <a:t>performs</a:t>
            </a:r>
            <a:r>
              <a:rPr lang="cs-CZ" dirty="0"/>
              <a:t>  </a:t>
            </a:r>
            <a:r>
              <a:rPr lang="en-US" dirty="0"/>
              <a:t>the maximal adduction in the hip </a:t>
            </a:r>
            <a:r>
              <a:rPr lang="cs-CZ" dirty="0"/>
              <a:t> </a:t>
            </a:r>
            <a:r>
              <a:rPr lang="en-US" dirty="0"/>
              <a:t>joint and then internal rotation </a:t>
            </a:r>
            <a:r>
              <a:rPr lang="cs-CZ" dirty="0"/>
              <a:t> </a:t>
            </a:r>
            <a:r>
              <a:rPr lang="en-US" dirty="0"/>
              <a:t>in the hip joint. </a:t>
            </a:r>
            <a:endParaRPr lang="cs-CZ"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1963" t="3800" r="1963" b="651"/>
          <a:stretch/>
        </p:blipFill>
        <p:spPr>
          <a:xfrm>
            <a:off x="4800264" y="0"/>
            <a:ext cx="4343736" cy="3240000"/>
          </a:xfrm>
          <a:prstGeom prst="rect">
            <a:avLst/>
          </a:prstGeom>
        </p:spPr>
      </p:pic>
      <p:sp>
        <p:nvSpPr>
          <p:cNvPr id="3" name="Obdélník 2"/>
          <p:cNvSpPr/>
          <p:nvPr/>
        </p:nvSpPr>
        <p:spPr>
          <a:xfrm>
            <a:off x="1571604" y="5786454"/>
            <a:ext cx="5256584"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1796221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according the possibility of performance of internal rotation and adduction</a:t>
            </a:r>
            <a:r>
              <a:rPr lang="cs-CZ" dirty="0"/>
              <a:t>.</a:t>
            </a:r>
          </a:p>
          <a:p>
            <a:pPr marL="0" indent="0">
              <a:buNone/>
            </a:pPr>
            <a:r>
              <a:rPr lang="en-US" dirty="0">
                <a:solidFill>
                  <a:schemeClr val="accent5"/>
                </a:solidFill>
              </a:rPr>
              <a:t>0 - not a reduction </a:t>
            </a:r>
            <a:r>
              <a:rPr lang="cs-CZ" dirty="0"/>
              <a:t>– </a:t>
            </a:r>
            <a:r>
              <a:rPr lang="en-US" dirty="0"/>
              <a:t>can be performed freely adduction and internal rotation, </a:t>
            </a:r>
            <a:r>
              <a:rPr lang="en-US" dirty="0" err="1"/>
              <a:t>ie</a:t>
            </a:r>
            <a:r>
              <a:rPr lang="en-US" dirty="0"/>
              <a:t>. the </a:t>
            </a:r>
            <a:r>
              <a:rPr lang="cs-CZ" dirty="0"/>
              <a:t>end</a:t>
            </a:r>
            <a:r>
              <a:rPr lang="en-US" dirty="0"/>
              <a:t> feeling is soft</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in case of shortened m. </a:t>
            </a:r>
            <a:r>
              <a:rPr lang="en-US" dirty="0" err="1"/>
              <a:t>piriformis</a:t>
            </a:r>
            <a:r>
              <a:rPr lang="cs-CZ" dirty="0"/>
              <a:t> </a:t>
            </a:r>
            <a:r>
              <a:rPr lang="en-US" dirty="0"/>
              <a:t>internal rotation is limited, moreover, adduction</a:t>
            </a:r>
            <a:r>
              <a:rPr lang="cs-CZ" dirty="0"/>
              <a:t> </a:t>
            </a:r>
            <a:r>
              <a:rPr lang="en-US" dirty="0"/>
              <a:t>is limited </a:t>
            </a:r>
            <a:r>
              <a:rPr lang="cs-CZ" dirty="0"/>
              <a:t> as </a:t>
            </a:r>
            <a:r>
              <a:rPr lang="cs-CZ" dirty="0" err="1"/>
              <a:t>well</a:t>
            </a:r>
            <a:r>
              <a:rPr lang="en-US" dirty="0"/>
              <a:t>.</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in case of shortened m. </a:t>
            </a:r>
            <a:r>
              <a:rPr lang="en-US" dirty="0" err="1"/>
              <a:t>piriformis</a:t>
            </a:r>
            <a:r>
              <a:rPr lang="en-US" dirty="0"/>
              <a:t> internal rotation is limited or even impossible with hard end feel, moreover, adduction</a:t>
            </a:r>
            <a:r>
              <a:rPr lang="cs-CZ" dirty="0"/>
              <a:t> </a:t>
            </a:r>
            <a:r>
              <a:rPr lang="en-US" dirty="0"/>
              <a:t>is limited. </a:t>
            </a:r>
            <a:endParaRPr lang="cs-CZ" dirty="0"/>
          </a:p>
        </p:txBody>
      </p:sp>
    </p:spTree>
    <p:extLst>
      <p:ext uri="{BB962C8B-B14F-4D97-AF65-F5344CB8AC3E}">
        <p14:creationId xmlns:p14="http://schemas.microsoft.com/office/powerpoint/2010/main" xmlns="" val="5515990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620688"/>
            <a:ext cx="7992888" cy="648072"/>
          </a:xfrm>
        </p:spPr>
        <p:txBody>
          <a:bodyPr>
            <a:normAutofit fontScale="90000"/>
          </a:bodyPr>
          <a:lstStyle/>
          <a:p>
            <a:r>
              <a:rPr lang="cs-CZ" sz="1600" dirty="0"/>
              <a:t/>
            </a:r>
            <a:br>
              <a:rPr lang="cs-CZ" sz="1600" dirty="0"/>
            </a:br>
            <a:r>
              <a:rPr lang="cs-CZ" sz="1600" dirty="0"/>
              <a:t/>
            </a:r>
            <a:br>
              <a:rPr lang="cs-CZ" sz="1600" dirty="0"/>
            </a:br>
            <a:r>
              <a:rPr lang="cs-CZ" sz="1600" dirty="0"/>
              <a:t/>
            </a:r>
            <a:br>
              <a:rPr lang="cs-CZ" sz="1600" dirty="0"/>
            </a:br>
            <a:r>
              <a:rPr lang="cs-CZ" sz="1600" dirty="0"/>
              <a:t/>
            </a:r>
            <a:br>
              <a:rPr lang="cs-CZ" sz="1600" dirty="0"/>
            </a:br>
            <a:r>
              <a:rPr lang="cs-CZ" sz="1600" dirty="0"/>
              <a:t/>
            </a:r>
            <a:br>
              <a:rPr lang="cs-CZ" sz="1600" dirty="0"/>
            </a:br>
            <a:r>
              <a:rPr lang="en-US" sz="2000" dirty="0"/>
              <a:t>Representation of the shift of</a:t>
            </a:r>
            <a:r>
              <a:rPr lang="cs-CZ" sz="2000" dirty="0"/>
              <a:t> </a:t>
            </a:r>
            <a:r>
              <a:rPr lang="en-US" sz="2000" dirty="0" err="1"/>
              <a:t>actin</a:t>
            </a:r>
            <a:r>
              <a:rPr lang="en-US" sz="2000" dirty="0"/>
              <a:t> and myosin microfilaments in the </a:t>
            </a:r>
            <a:r>
              <a:rPr lang="en-US" sz="2000" dirty="0" err="1"/>
              <a:t>sarcomere</a:t>
            </a:r>
            <a:r>
              <a:rPr lang="en-US" sz="2000" dirty="0"/>
              <a:t> when stretched muscle</a:t>
            </a:r>
            <a:r>
              <a:rPr lang="cs-CZ" sz="2000" dirty="0"/>
              <a:t> </a:t>
            </a:r>
            <a:r>
              <a:rPr lang="cs-CZ" sz="2000" dirty="0" err="1"/>
              <a:t>contraction</a:t>
            </a:r>
            <a:r>
              <a:rPr lang="cs-CZ" sz="2000" dirty="0"/>
              <a:t>, by </a:t>
            </a:r>
            <a:r>
              <a:rPr lang="cs-CZ" sz="2000" dirty="0" err="1"/>
              <a:t>easy</a:t>
            </a:r>
            <a:r>
              <a:rPr lang="en-US" sz="2000" dirty="0"/>
              <a:t> contraction and strong contraction </a:t>
            </a:r>
            <a:r>
              <a:rPr lang="cs-CZ" sz="2000" dirty="0"/>
              <a:t/>
            </a:r>
            <a:br>
              <a:rPr lang="cs-CZ" sz="2000" dirty="0"/>
            </a:br>
            <a:r>
              <a:rPr lang="cs-CZ" sz="2000" b="1" dirty="0"/>
              <a:t>(www.smw.ch/</a:t>
            </a:r>
            <a:r>
              <a:rPr lang="cs-CZ" sz="2000" b="1" dirty="0" err="1"/>
              <a:t>content</a:t>
            </a:r>
            <a:r>
              <a:rPr lang="cs-CZ" sz="2000" b="1" dirty="0"/>
              <a:t>/smw-2011-13319) </a:t>
            </a:r>
            <a:endParaRPr lang="cs-CZ" sz="2000" dirty="0"/>
          </a:p>
        </p:txBody>
      </p:sp>
      <p:sp>
        <p:nvSpPr>
          <p:cNvPr id="3" name="Zástupný symbol pro obsah 2"/>
          <p:cNvSpPr>
            <a:spLocks noGrp="1"/>
          </p:cNvSpPr>
          <p:nvPr>
            <p:ph idx="1"/>
          </p:nvPr>
        </p:nvSpPr>
        <p:spPr>
          <a:xfrm>
            <a:off x="899592" y="1988840"/>
            <a:ext cx="7772400" cy="4572000"/>
          </a:xfrm>
        </p:spPr>
        <p:txBody>
          <a:bodyPr>
            <a:normAutofit/>
          </a:bodyPr>
          <a:lstStyle/>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1619672" y="1628800"/>
            <a:ext cx="3124200" cy="8953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259632" y="3284984"/>
            <a:ext cx="3657600" cy="85725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763688" y="4941168"/>
            <a:ext cx="2657475" cy="1133475"/>
          </a:xfrm>
          <a:prstGeom prst="rect">
            <a:avLst/>
          </a:prstGeom>
          <a:noFill/>
          <a:ln w="9525">
            <a:noFill/>
            <a:miter lim="800000"/>
            <a:headEnd/>
            <a:tailEnd/>
          </a:ln>
        </p:spPr>
      </p:pic>
      <p:sp>
        <p:nvSpPr>
          <p:cNvPr id="13" name="TextovéPole 12"/>
          <p:cNvSpPr txBox="1"/>
          <p:nvPr/>
        </p:nvSpPr>
        <p:spPr>
          <a:xfrm>
            <a:off x="5940152" y="1844824"/>
            <a:ext cx="2281330"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cs-CZ" dirty="0"/>
              <a:t>EASY CONTRACTION</a:t>
            </a:r>
          </a:p>
        </p:txBody>
      </p:sp>
      <p:sp>
        <p:nvSpPr>
          <p:cNvPr id="14" name="TextovéPole 13"/>
          <p:cNvSpPr txBox="1"/>
          <p:nvPr/>
        </p:nvSpPr>
        <p:spPr>
          <a:xfrm>
            <a:off x="5286149" y="3501008"/>
            <a:ext cx="385785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cs-CZ" dirty="0"/>
              <a:t>STRETCHED MUSCLE CONTRACTION</a:t>
            </a:r>
          </a:p>
        </p:txBody>
      </p:sp>
      <p:sp>
        <p:nvSpPr>
          <p:cNvPr id="15" name="TextovéPole 14"/>
          <p:cNvSpPr txBox="1"/>
          <p:nvPr/>
        </p:nvSpPr>
        <p:spPr>
          <a:xfrm>
            <a:off x="5724128" y="5013176"/>
            <a:ext cx="295232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1" algn="ctr"/>
            <a:r>
              <a:rPr lang="cs-CZ" dirty="0"/>
              <a:t>CONTRACTION IN SHORTENING</a:t>
            </a:r>
            <a:br>
              <a:rPr lang="cs-CZ" dirty="0"/>
            </a:br>
            <a:r>
              <a:rPr lang="cs-CZ" dirty="0"/>
              <a:t> = </a:t>
            </a:r>
            <a:r>
              <a:rPr lang="cs-CZ" dirty="0" err="1"/>
              <a:t>weakness</a:t>
            </a:r>
            <a:r>
              <a:rPr lang="cs-CZ" dirty="0"/>
              <a:t> in </a:t>
            </a:r>
            <a:r>
              <a:rPr lang="en-US" dirty="0" err="1"/>
              <a:t>thighness</a:t>
            </a:r>
            <a:endParaRPr lang="cs-CZ" dirty="0"/>
          </a:p>
        </p:txBody>
      </p:sp>
      <p:sp>
        <p:nvSpPr>
          <p:cNvPr id="16" name="TextovéPole 15"/>
          <p:cNvSpPr txBox="1"/>
          <p:nvPr/>
        </p:nvSpPr>
        <p:spPr>
          <a:xfrm>
            <a:off x="539552" y="1844824"/>
            <a:ext cx="912429" cy="369332"/>
          </a:xfrm>
          <a:prstGeom prst="rect">
            <a:avLst/>
          </a:prstGeom>
          <a:noFill/>
        </p:spPr>
        <p:txBody>
          <a:bodyPr wrap="none" rtlCol="0">
            <a:spAutoFit/>
          </a:bodyPr>
          <a:lstStyle/>
          <a:p>
            <a:r>
              <a:rPr lang="cs-CZ"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myosin</a:t>
            </a:r>
            <a:endParaRPr lang="cs-CZ" dirty="0"/>
          </a:p>
        </p:txBody>
      </p:sp>
      <p:cxnSp>
        <p:nvCxnSpPr>
          <p:cNvPr id="18" name="Přímá spojovací šipka 17"/>
          <p:cNvCxnSpPr>
            <a:stCxn id="16" idx="3"/>
          </p:cNvCxnSpPr>
          <p:nvPr/>
        </p:nvCxnSpPr>
        <p:spPr>
          <a:xfrm flipV="1">
            <a:off x="1451981" y="1772816"/>
            <a:ext cx="959779" cy="2566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TextovéPole 20"/>
          <p:cNvSpPr txBox="1"/>
          <p:nvPr/>
        </p:nvSpPr>
        <p:spPr>
          <a:xfrm>
            <a:off x="5148064" y="2492896"/>
            <a:ext cx="696024" cy="369332"/>
          </a:xfrm>
          <a:prstGeom prst="rect">
            <a:avLst/>
          </a:prstGeom>
          <a:noFill/>
        </p:spPr>
        <p:txBody>
          <a:bodyPr wrap="none" rtlCol="0">
            <a:spAutoFit/>
          </a:bodyPr>
          <a:lstStyle/>
          <a:p>
            <a:r>
              <a:rPr lang="cs-CZ"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aktin</a:t>
            </a:r>
          </a:p>
        </p:txBody>
      </p:sp>
      <p:cxnSp>
        <p:nvCxnSpPr>
          <p:cNvPr id="23" name="Přímá spojovací šipka 22"/>
          <p:cNvCxnSpPr/>
          <p:nvPr/>
        </p:nvCxnSpPr>
        <p:spPr>
          <a:xfrm flipH="1" flipV="1">
            <a:off x="4283968" y="1916832"/>
            <a:ext cx="792088"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754754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Pressure against the knee is not constant during the examination and so the fixation of the pelvis is insufficient.</a:t>
            </a:r>
            <a:endParaRPr lang="cs-CZ" dirty="0"/>
          </a:p>
          <a:p>
            <a:pPr marL="342900" indent="-342900">
              <a:buFont typeface="+mj-lt"/>
              <a:buAutoNum type="arabicPeriod"/>
            </a:pPr>
            <a:r>
              <a:rPr lang="en-US" dirty="0"/>
              <a:t>Adduction and medial rotation is not carried out to the end of </a:t>
            </a:r>
            <a:r>
              <a:rPr lang="cs-CZ" dirty="0"/>
              <a:t/>
            </a:r>
            <a:br>
              <a:rPr lang="cs-CZ" dirty="0"/>
            </a:br>
            <a:r>
              <a:rPr lang="en-US" dirty="0"/>
              <a:t>the range.</a:t>
            </a:r>
          </a:p>
        </p:txBody>
      </p:sp>
    </p:spTree>
    <p:extLst>
      <p:ext uri="{BB962C8B-B14F-4D97-AF65-F5344CB8AC3E}">
        <p14:creationId xmlns:p14="http://schemas.microsoft.com/office/powerpoint/2010/main" xmlns="" val="980894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Piriformis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err="1">
                <a:solidFill>
                  <a:srgbClr val="FFFF00"/>
                </a:solidFill>
              </a:rPr>
              <a:t>Palpation</a:t>
            </a:r>
            <a:r>
              <a:rPr lang="cs-CZ" dirty="0">
                <a:solidFill>
                  <a:srgbClr val="FFFF00"/>
                </a:solidFill>
              </a:rPr>
              <a:t> </a:t>
            </a:r>
            <a:r>
              <a:rPr lang="cs-CZ" dirty="0" err="1">
                <a:solidFill>
                  <a:srgbClr val="FFFF00"/>
                </a:solidFill>
              </a:rPr>
              <a:t>examination</a:t>
            </a:r>
            <a:endParaRPr lang="cs-CZ" dirty="0">
              <a:solidFill>
                <a:srgbClr val="FFFF00"/>
              </a:solidFill>
            </a:endParaRPr>
          </a:p>
          <a:p>
            <a:pPr marL="0" indent="0">
              <a:buNone/>
            </a:pPr>
            <a:r>
              <a:rPr lang="en-US" dirty="0"/>
              <a:t>If there is shortening of the piriformis, adduction and medial rotation are decreased and are painful at the end of the range of motion. Palpation of the piriformis usually </a:t>
            </a:r>
            <a:r>
              <a:rPr lang="cs-CZ" dirty="0"/>
              <a:t/>
            </a:r>
            <a:br>
              <a:rPr lang="cs-CZ" dirty="0"/>
            </a:br>
            <a:r>
              <a:rPr lang="en-US" dirty="0"/>
              <a:t>gives better results than </a:t>
            </a:r>
            <a:r>
              <a:rPr lang="cs-CZ" dirty="0"/>
              <a:t/>
            </a:r>
            <a:br>
              <a:rPr lang="cs-CZ" dirty="0"/>
            </a:br>
            <a:r>
              <a:rPr lang="en-US" dirty="0"/>
              <a:t>the stretch test. The palpation is </a:t>
            </a:r>
            <a:r>
              <a:rPr lang="cs-CZ" dirty="0"/>
              <a:t/>
            </a:r>
            <a:br>
              <a:rPr lang="cs-CZ" dirty="0"/>
            </a:br>
            <a:r>
              <a:rPr lang="en-US" dirty="0"/>
              <a:t>performed deeply in the area of </a:t>
            </a:r>
            <a:r>
              <a:rPr lang="cs-CZ" dirty="0"/>
              <a:t/>
            </a:r>
            <a:br>
              <a:rPr lang="cs-CZ" dirty="0"/>
            </a:br>
            <a:r>
              <a:rPr lang="en-US" dirty="0"/>
              <a:t>the greater sciatic foramen across</a:t>
            </a:r>
            <a:r>
              <a:rPr lang="cs-CZ" dirty="0"/>
              <a:t/>
            </a:r>
            <a:br>
              <a:rPr lang="cs-CZ" dirty="0"/>
            </a:br>
            <a:r>
              <a:rPr lang="en-US" dirty="0"/>
              <a:t>the muscle </a:t>
            </a:r>
            <a:r>
              <a:rPr lang="en-US" dirty="0" err="1"/>
              <a:t>fibres</a:t>
            </a:r>
            <a:r>
              <a:rPr lang="en-US" dirty="0"/>
              <a:t>. Normally </a:t>
            </a:r>
            <a:r>
              <a:rPr lang="cs-CZ" dirty="0"/>
              <a:t/>
            </a:r>
            <a:br>
              <a:rPr lang="cs-CZ" dirty="0"/>
            </a:br>
            <a:r>
              <a:rPr lang="en-US" dirty="0"/>
              <a:t>the muscle is not palpable, but if </a:t>
            </a:r>
            <a:r>
              <a:rPr lang="cs-CZ" dirty="0"/>
              <a:t/>
            </a:r>
            <a:br>
              <a:rPr lang="cs-CZ" dirty="0"/>
            </a:br>
            <a:r>
              <a:rPr lang="en-US" dirty="0"/>
              <a:t>there</a:t>
            </a:r>
            <a:r>
              <a:rPr lang="cs-CZ" dirty="0"/>
              <a:t> </a:t>
            </a:r>
            <a:r>
              <a:rPr lang="en-US" dirty="0"/>
              <a:t>is shortening then it is felt </a:t>
            </a:r>
            <a:r>
              <a:rPr lang="cs-CZ" dirty="0"/>
              <a:t/>
            </a:r>
            <a:br>
              <a:rPr lang="cs-CZ" dirty="0"/>
            </a:br>
            <a:r>
              <a:rPr lang="en-US" dirty="0"/>
              <a:t>and it moves away under the </a:t>
            </a:r>
            <a:r>
              <a:rPr lang="cs-CZ" dirty="0"/>
              <a:t/>
            </a:r>
            <a:br>
              <a:rPr lang="cs-CZ" dirty="0"/>
            </a:br>
            <a:r>
              <a:rPr lang="en-US" dirty="0"/>
              <a:t>examiner's f</a:t>
            </a:r>
            <a:r>
              <a:rPr lang="cs-CZ" dirty="0"/>
              <a:t>i</a:t>
            </a:r>
            <a:r>
              <a:rPr lang="en-US" dirty="0" err="1"/>
              <a:t>ngers</a:t>
            </a:r>
            <a:r>
              <a:rPr lang="en-US" dirty="0"/>
              <a:t>.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11413" r="1175"/>
          <a:stretch/>
        </p:blipFill>
        <p:spPr>
          <a:xfrm>
            <a:off x="4499992" y="2996952"/>
            <a:ext cx="4195742" cy="3600000"/>
          </a:xfrm>
          <a:prstGeom prst="rect">
            <a:avLst/>
          </a:prstGeom>
        </p:spPr>
      </p:pic>
      <p:pic>
        <p:nvPicPr>
          <p:cNvPr id="5" name="Picture 2" descr="http://blog.corewalking.com/wp-content/uploads/2014/01/gluteals-and-piriformi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2928" y="121394"/>
            <a:ext cx="3749869" cy="20897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99385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pic>
        <p:nvPicPr>
          <p:cNvPr id="10242" name="Picture 2" descr="http://www.yoganatomy.com/wp-content/uploads/2013/02/quadraus_lumborum_yoga_anatom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50857" y="1628800"/>
            <a:ext cx="5842287"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556318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err="1">
                <a:solidFill>
                  <a:srgbClr val="FFFF00"/>
                </a:solidFill>
              </a:rPr>
              <a:t>First</a:t>
            </a:r>
            <a:r>
              <a:rPr lang="cs-CZ" dirty="0">
                <a:solidFill>
                  <a:srgbClr val="FFFF00"/>
                </a:solidFill>
              </a:rPr>
              <a:t>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en-US" dirty="0">
                <a:solidFill>
                  <a:srgbClr val="00B0F0"/>
                </a:solidFill>
              </a:rPr>
              <a:t>S</a:t>
            </a:r>
            <a:r>
              <a:rPr lang="cs-CZ" dirty="0">
                <a:solidFill>
                  <a:srgbClr val="00B0F0"/>
                </a:solidFill>
              </a:rPr>
              <a:t>t</a:t>
            </a:r>
            <a:r>
              <a:rPr lang="en-US" dirty="0" err="1">
                <a:solidFill>
                  <a:srgbClr val="00B0F0"/>
                </a:solidFill>
              </a:rPr>
              <a:t>ar</a:t>
            </a:r>
            <a:r>
              <a:rPr lang="cs-CZ" dirty="0">
                <a:solidFill>
                  <a:srgbClr val="00B0F0"/>
                </a:solidFill>
              </a:rPr>
              <a:t>t</a:t>
            </a:r>
            <a:r>
              <a:rPr lang="en-US" dirty="0" err="1">
                <a:solidFill>
                  <a:srgbClr val="00B0F0"/>
                </a:solidFill>
              </a:rPr>
              <a:t>ing</a:t>
            </a:r>
            <a:r>
              <a:rPr lang="en-US" dirty="0">
                <a:solidFill>
                  <a:srgbClr val="00B0F0"/>
                </a:solidFill>
              </a:rPr>
              <a:t> </a:t>
            </a:r>
            <a:r>
              <a:rPr lang="en-US" dirty="0" err="1">
                <a:solidFill>
                  <a:srgbClr val="00B0F0"/>
                </a:solidFill>
              </a:rPr>
              <a:t>pos</a:t>
            </a:r>
            <a:r>
              <a:rPr lang="cs-CZ" dirty="0" err="1">
                <a:solidFill>
                  <a:srgbClr val="00B0F0"/>
                </a:solidFill>
              </a:rPr>
              <a:t>it</a:t>
            </a:r>
            <a:r>
              <a:rPr lang="en-US" dirty="0">
                <a:solidFill>
                  <a:srgbClr val="00B0F0"/>
                </a:solidFill>
              </a:rPr>
              <a:t>ion: </a:t>
            </a:r>
            <a:r>
              <a:rPr lang="en-US" dirty="0"/>
              <a:t>Prone lying, with the upper par</a:t>
            </a:r>
            <a:r>
              <a:rPr lang="cs-CZ" dirty="0"/>
              <a:t>t</a:t>
            </a:r>
            <a:r>
              <a:rPr lang="en-US" dirty="0"/>
              <a:t> of the body over the end of the </a:t>
            </a:r>
            <a:r>
              <a:rPr lang="cs-CZ" dirty="0"/>
              <a:t>table</a:t>
            </a:r>
            <a:r>
              <a:rPr lang="en-US" dirty="0"/>
              <a:t>.</a:t>
            </a:r>
            <a:endParaRPr lang="cs-CZ" dirty="0"/>
          </a:p>
          <a:p>
            <a:pPr marL="0" indent="0">
              <a:buNone/>
            </a:pPr>
            <a:r>
              <a:rPr lang="en-US" dirty="0" err="1">
                <a:solidFill>
                  <a:srgbClr val="00B0F0"/>
                </a:solidFill>
              </a:rPr>
              <a:t>Fixa</a:t>
            </a:r>
            <a:r>
              <a:rPr lang="cs-CZ" dirty="0">
                <a:solidFill>
                  <a:srgbClr val="00B0F0"/>
                </a:solidFill>
              </a:rPr>
              <a:t>t</a:t>
            </a:r>
            <a:r>
              <a:rPr lang="en-US" dirty="0">
                <a:solidFill>
                  <a:srgbClr val="00B0F0"/>
                </a:solidFill>
              </a:rPr>
              <a:t>ion: </a:t>
            </a:r>
            <a:r>
              <a:rPr lang="en-US" dirty="0"/>
              <a:t>One examiner fixes the </a:t>
            </a:r>
            <a:r>
              <a:rPr lang="cs-CZ" dirty="0"/>
              <a:t/>
            </a:r>
            <a:br>
              <a:rPr lang="cs-CZ" dirty="0"/>
            </a:br>
            <a:r>
              <a:rPr lang="en-US" dirty="0"/>
              <a:t>pelvis and the legs, and during </a:t>
            </a:r>
            <a:r>
              <a:rPr lang="cs-CZ" dirty="0"/>
              <a:t/>
            </a:r>
            <a:br>
              <a:rPr lang="cs-CZ" dirty="0"/>
            </a:br>
            <a:r>
              <a:rPr lang="en-US" dirty="0"/>
              <a:t>the movement palpates </a:t>
            </a:r>
            <a:r>
              <a:rPr lang="cs-CZ" dirty="0"/>
              <a:t/>
            </a:r>
            <a:br>
              <a:rPr lang="cs-CZ" dirty="0"/>
            </a:br>
            <a:r>
              <a:rPr lang="en-US" dirty="0"/>
              <a:t>the tension of the quadratus </a:t>
            </a:r>
            <a:r>
              <a:rPr lang="cs-CZ" dirty="0"/>
              <a:t/>
            </a:r>
            <a:br>
              <a:rPr lang="cs-CZ" dirty="0"/>
            </a:br>
            <a:r>
              <a:rPr lang="en-US" dirty="0" err="1"/>
              <a:t>lumborum</a:t>
            </a:r>
            <a:r>
              <a:rPr lang="en-US" dirty="0"/>
              <a:t>. The other examiner </a:t>
            </a:r>
            <a:r>
              <a:rPr lang="cs-CZ" dirty="0"/>
              <a:t/>
            </a:r>
            <a:br>
              <a:rPr lang="cs-CZ" dirty="0"/>
            </a:br>
            <a:r>
              <a:rPr lang="en-US" dirty="0"/>
              <a:t>steadies the upper par</a:t>
            </a:r>
            <a:r>
              <a:rPr lang="cs-CZ" dirty="0"/>
              <a:t>t</a:t>
            </a:r>
            <a:r>
              <a:rPr lang="en-US" dirty="0"/>
              <a:t> of </a:t>
            </a:r>
            <a:r>
              <a:rPr lang="cs-CZ" dirty="0"/>
              <a:t/>
            </a:r>
            <a:br>
              <a:rPr lang="cs-CZ" dirty="0"/>
            </a:br>
            <a:r>
              <a:rPr lang="en-US" dirty="0"/>
              <a:t>the patient's body with </a:t>
            </a:r>
            <a:r>
              <a:rPr lang="cs-CZ" dirty="0"/>
              <a:t>his/</a:t>
            </a:r>
            <a:r>
              <a:rPr lang="en-US" dirty="0"/>
              <a:t>her </a:t>
            </a:r>
            <a:r>
              <a:rPr lang="cs-CZ" dirty="0"/>
              <a:t/>
            </a:r>
            <a:br>
              <a:rPr lang="cs-CZ" dirty="0"/>
            </a:br>
            <a:r>
              <a:rPr lang="en-US" dirty="0"/>
              <a:t>forearm without p</a:t>
            </a:r>
            <a:r>
              <a:rPr lang="cs-CZ" dirty="0" err="1"/>
              <a:t>utt</a:t>
            </a:r>
            <a:r>
              <a:rPr lang="en-US" dirty="0" err="1"/>
              <a:t>ing</a:t>
            </a:r>
            <a:r>
              <a:rPr lang="en-US" dirty="0"/>
              <a:t> pre</a:t>
            </a:r>
            <a:r>
              <a:rPr lang="cs-CZ" dirty="0" err="1"/>
              <a:t>ss</a:t>
            </a:r>
            <a:r>
              <a:rPr lang="en-US" dirty="0" err="1"/>
              <a:t>ure</a:t>
            </a:r>
            <a:r>
              <a:rPr lang="cs-CZ" dirty="0"/>
              <a:t/>
            </a:r>
            <a:br>
              <a:rPr lang="cs-CZ" dirty="0"/>
            </a:br>
            <a:r>
              <a:rPr lang="cs-CZ" dirty="0"/>
              <a:t>o</a:t>
            </a:r>
            <a:r>
              <a:rPr lang="en-US" dirty="0"/>
              <a:t>n the throat of the patient.</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2751" r="3538" b="5900"/>
          <a:stretch/>
        </p:blipFill>
        <p:spPr>
          <a:xfrm>
            <a:off x="4499992" y="2780928"/>
            <a:ext cx="4302179" cy="3240000"/>
          </a:xfrm>
          <a:prstGeom prst="rect">
            <a:avLst/>
          </a:prstGeom>
        </p:spPr>
      </p:pic>
    </p:spTree>
    <p:extLst>
      <p:ext uri="{BB962C8B-B14F-4D97-AF65-F5344CB8AC3E}">
        <p14:creationId xmlns:p14="http://schemas.microsoft.com/office/powerpoint/2010/main" xmlns="" val="7745281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err="1">
                <a:solidFill>
                  <a:srgbClr val="FFFF00"/>
                </a:solidFill>
              </a:rPr>
              <a:t>First</a:t>
            </a:r>
            <a:r>
              <a:rPr lang="cs-CZ" dirty="0">
                <a:solidFill>
                  <a:srgbClr val="FFFF00"/>
                </a:solidFill>
              </a:rPr>
              <a:t>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cs-CZ" dirty="0" err="1">
                <a:solidFill>
                  <a:srgbClr val="00B0F0"/>
                </a:solidFill>
              </a:rPr>
              <a:t>Movement</a:t>
            </a:r>
            <a:r>
              <a:rPr lang="en-US" dirty="0">
                <a:solidFill>
                  <a:srgbClr val="00B0F0"/>
                </a:solidFill>
              </a:rPr>
              <a:t>: </a:t>
            </a:r>
            <a:r>
              <a:rPr lang="en-US" dirty="0"/>
              <a:t>Side flexion of the trunk in the horizontal plane without twisting, lowering, or lifting. </a:t>
            </a:r>
            <a:endParaRPr lang="cs-CZ" dirty="0"/>
          </a:p>
          <a:p>
            <a:pPr marL="0" indent="0">
              <a:buNone/>
            </a:pPr>
            <a:r>
              <a:rPr lang="en-US" dirty="0">
                <a:solidFill>
                  <a:srgbClr val="00B0F0"/>
                </a:solidFill>
              </a:rPr>
              <a:t>Normal range: </a:t>
            </a:r>
            <a:r>
              <a:rPr lang="en-US" dirty="0"/>
              <a:t>The side flexion of the trunk should be symmetrical. If there is muscle shortening, </a:t>
            </a:r>
            <a:r>
              <a:rPr lang="cs-CZ" dirty="0"/>
              <a:t/>
            </a:r>
            <a:br>
              <a:rPr lang="cs-CZ" dirty="0"/>
            </a:br>
            <a:r>
              <a:rPr lang="en-US" dirty="0"/>
              <a:t>the spinal column does not show </a:t>
            </a:r>
            <a:r>
              <a:rPr lang="cs-CZ" dirty="0"/>
              <a:t/>
            </a:r>
            <a:br>
              <a:rPr lang="cs-CZ" dirty="0"/>
            </a:br>
            <a:r>
              <a:rPr lang="en-US" dirty="0"/>
              <a:t>a smooth arched curve during side </a:t>
            </a:r>
            <a:r>
              <a:rPr lang="cs-CZ" dirty="0"/>
              <a:t/>
            </a:r>
            <a:br>
              <a:rPr lang="cs-CZ" dirty="0"/>
            </a:br>
            <a:r>
              <a:rPr lang="en-US" dirty="0"/>
              <a:t>flexion, the lumbar spine stays </a:t>
            </a:r>
            <a:r>
              <a:rPr lang="cs-CZ" dirty="0"/>
              <a:t/>
            </a:r>
            <a:br>
              <a:rPr lang="cs-CZ" dirty="0"/>
            </a:br>
            <a:r>
              <a:rPr lang="en-US" dirty="0"/>
              <a:t>very stiff and there is </a:t>
            </a:r>
            <a:r>
              <a:rPr lang="cs-CZ" dirty="0"/>
              <a:t/>
            </a:r>
            <a:br>
              <a:rPr lang="cs-CZ" dirty="0"/>
            </a:br>
            <a:r>
              <a:rPr lang="en-US" dirty="0"/>
              <a:t>a </a:t>
            </a:r>
            <a:r>
              <a:rPr lang="en-US" dirty="0" err="1"/>
              <a:t>compens</a:t>
            </a:r>
            <a:r>
              <a:rPr lang="cs-CZ" dirty="0" err="1"/>
              <a:t>atory</a:t>
            </a:r>
            <a:r>
              <a:rPr lang="cs-CZ" dirty="0"/>
              <a:t> </a:t>
            </a:r>
            <a:r>
              <a:rPr lang="en-US" dirty="0"/>
              <a:t>increase of </a:t>
            </a:r>
            <a:r>
              <a:rPr lang="cs-CZ" dirty="0"/>
              <a:t/>
            </a:r>
            <a:br>
              <a:rPr lang="cs-CZ" dirty="0"/>
            </a:br>
            <a:r>
              <a:rPr lang="en-US" dirty="0"/>
              <a:t>the m</a:t>
            </a:r>
            <a:r>
              <a:rPr lang="cs-CZ" dirty="0" err="1"/>
              <a:t>ovem</a:t>
            </a:r>
            <a:r>
              <a:rPr lang="en-US" dirty="0" err="1"/>
              <a:t>ent</a:t>
            </a:r>
            <a:r>
              <a:rPr lang="en-US" dirty="0"/>
              <a:t> in</a:t>
            </a:r>
            <a:r>
              <a:rPr lang="cs-CZ" dirty="0"/>
              <a:t> </a:t>
            </a:r>
            <a:br>
              <a:rPr lang="cs-CZ" dirty="0"/>
            </a:br>
            <a:r>
              <a:rPr lang="en-US" dirty="0"/>
              <a:t>the </a:t>
            </a:r>
            <a:r>
              <a:rPr lang="cs-CZ" dirty="0" err="1"/>
              <a:t>ThL</a:t>
            </a:r>
            <a:r>
              <a:rPr lang="cs-CZ" dirty="0"/>
              <a:t> </a:t>
            </a:r>
            <a:r>
              <a:rPr lang="en-US" dirty="0"/>
              <a:t>segments.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2751" r="3538" b="5900"/>
          <a:stretch/>
        </p:blipFill>
        <p:spPr>
          <a:xfrm>
            <a:off x="4499992" y="3356992"/>
            <a:ext cx="4302179" cy="3240000"/>
          </a:xfrm>
          <a:prstGeom prst="rect">
            <a:avLst/>
          </a:prstGeom>
        </p:spPr>
      </p:pic>
    </p:spTree>
    <p:extLst>
      <p:ext uri="{BB962C8B-B14F-4D97-AF65-F5344CB8AC3E}">
        <p14:creationId xmlns:p14="http://schemas.microsoft.com/office/powerpoint/2010/main" xmlns="" val="7696756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a:xfrm>
            <a:off x="251520" y="1905000"/>
            <a:ext cx="4464496" cy="4267200"/>
          </a:xfrm>
        </p:spPr>
        <p:txBody>
          <a:bodyPr>
            <a:normAutofit/>
          </a:bodyPr>
          <a:lstStyle/>
          <a:p>
            <a:pPr marL="0" indent="0">
              <a:buNone/>
            </a:pPr>
            <a:r>
              <a:rPr lang="cs-CZ" dirty="0">
                <a:solidFill>
                  <a:srgbClr val="FFFF00"/>
                </a:solidFill>
              </a:rPr>
              <a:t>Second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en-US" dirty="0"/>
              <a:t>Before the own examination we do a brand on the lateral side of the chest of </a:t>
            </a:r>
            <a:r>
              <a:rPr lang="cs-CZ" dirty="0"/>
              <a:t/>
            </a:r>
            <a:br>
              <a:rPr lang="cs-CZ" dirty="0"/>
            </a:br>
            <a:r>
              <a:rPr lang="en-US" dirty="0"/>
              <a:t>the examined in standing position.</a:t>
            </a:r>
            <a:r>
              <a:rPr lang="cs-CZ" dirty="0"/>
              <a:t> </a:t>
            </a:r>
            <a:r>
              <a:rPr lang="en-US" dirty="0"/>
              <a:t>The </a:t>
            </a:r>
            <a:r>
              <a:rPr lang="cs-CZ" dirty="0" err="1"/>
              <a:t>mark</a:t>
            </a:r>
            <a:r>
              <a:rPr lang="en-US" dirty="0"/>
              <a:t> is in the level of lower angel of the blade on the examined side.</a:t>
            </a:r>
            <a:endParaRPr lang="cs-CZ" dirty="0"/>
          </a:p>
          <a:p>
            <a:pPr marL="0" indent="0">
              <a:buNone/>
            </a:pPr>
            <a:r>
              <a:rPr lang="cs-CZ" dirty="0" err="1">
                <a:solidFill>
                  <a:srgbClr val="00B0F0"/>
                </a:solidFill>
              </a:rPr>
              <a:t>Starting</a:t>
            </a:r>
            <a:r>
              <a:rPr lang="cs-CZ" dirty="0">
                <a:solidFill>
                  <a:srgbClr val="00B0F0"/>
                </a:solidFill>
              </a:rPr>
              <a:t> </a:t>
            </a:r>
            <a:r>
              <a:rPr lang="cs-CZ" dirty="0" err="1">
                <a:solidFill>
                  <a:srgbClr val="00B0F0"/>
                </a:solidFill>
              </a:rPr>
              <a:t>position</a:t>
            </a:r>
            <a:r>
              <a:rPr lang="cs-CZ" dirty="0">
                <a:solidFill>
                  <a:srgbClr val="00B0F0"/>
                </a:solidFill>
              </a:rPr>
              <a:t>: </a:t>
            </a:r>
            <a:r>
              <a:rPr lang="en-US" dirty="0"/>
              <a:t>The patient lies on the side to be examined with the leg slightly flexed to stabilize the body. The top arm rests on </a:t>
            </a:r>
            <a:r>
              <a:rPr lang="cs-CZ" dirty="0"/>
              <a:t/>
            </a:r>
            <a:br>
              <a:rPr lang="cs-CZ" dirty="0"/>
            </a:br>
            <a:r>
              <a:rPr lang="en-US" dirty="0"/>
              <a:t>the body and the bottom one is slightly flexed at the elbow with the hand resting on the </a:t>
            </a:r>
            <a:r>
              <a:rPr lang="cs-CZ" dirty="0"/>
              <a:t>table</a:t>
            </a:r>
            <a:r>
              <a:rPr lang="en-US" dirty="0"/>
              <a:t> above the head. </a:t>
            </a:r>
            <a:endParaRPr lang="cs-CZ" dirty="0"/>
          </a:p>
          <a:p>
            <a:pPr marL="0" indent="0">
              <a:buNone/>
            </a:pP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2354" r="1955"/>
          <a:stretch/>
        </p:blipFill>
        <p:spPr>
          <a:xfrm>
            <a:off x="4788024" y="2418600"/>
            <a:ext cx="4150382" cy="3240000"/>
          </a:xfrm>
          <a:prstGeom prst="rect">
            <a:avLst/>
          </a:prstGeom>
        </p:spPr>
      </p:pic>
    </p:spTree>
    <p:extLst>
      <p:ext uri="{BB962C8B-B14F-4D97-AF65-F5344CB8AC3E}">
        <p14:creationId xmlns:p14="http://schemas.microsoft.com/office/powerpoint/2010/main" xmlns="" val="20899476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a:xfrm>
            <a:off x="179512" y="1905000"/>
            <a:ext cx="4536504" cy="4267200"/>
          </a:xfrm>
        </p:spPr>
        <p:txBody>
          <a:bodyPr>
            <a:normAutofit/>
          </a:bodyPr>
          <a:lstStyle/>
          <a:p>
            <a:pPr marL="0" indent="0">
              <a:buNone/>
            </a:pPr>
            <a:r>
              <a:rPr lang="cs-CZ" dirty="0">
                <a:solidFill>
                  <a:srgbClr val="FFFF00"/>
                </a:solidFill>
              </a:rPr>
              <a:t>Second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cs-CZ" dirty="0" err="1">
                <a:solidFill>
                  <a:srgbClr val="00B0F0"/>
                </a:solidFill>
              </a:rPr>
              <a:t>Fixation</a:t>
            </a:r>
            <a:r>
              <a:rPr lang="cs-CZ" dirty="0">
                <a:solidFill>
                  <a:srgbClr val="00B0F0"/>
                </a:solidFill>
              </a:rPr>
              <a:t>:</a:t>
            </a:r>
            <a:r>
              <a:rPr lang="en-US" dirty="0">
                <a:solidFill>
                  <a:srgbClr val="00B0F0"/>
                </a:solidFill>
              </a:rPr>
              <a:t> </a:t>
            </a:r>
            <a:r>
              <a:rPr lang="en-US" dirty="0"/>
              <a:t>Not necessary</a:t>
            </a:r>
            <a:endParaRPr lang="cs-CZ" dirty="0"/>
          </a:p>
          <a:p>
            <a:pPr marL="0" indent="0">
              <a:buNone/>
            </a:pPr>
            <a:r>
              <a:rPr lang="en-US" dirty="0">
                <a:solidFill>
                  <a:srgbClr val="00B0F0"/>
                </a:solidFill>
              </a:rPr>
              <a:t>Movement: </a:t>
            </a:r>
            <a:r>
              <a:rPr lang="en-US" dirty="0"/>
              <a:t>The patient pushes on her lower arm and therefore slowly raises her body. Thus side flexion of the trunk takes place without twisting or bending forwards or backwards. When the pelvis starts to move the movement must be stopped. If </a:t>
            </a:r>
            <a:r>
              <a:rPr lang="cs-CZ" dirty="0"/>
              <a:t/>
            </a:r>
            <a:br>
              <a:rPr lang="cs-CZ" dirty="0"/>
            </a:br>
            <a:r>
              <a:rPr lang="en-US" dirty="0"/>
              <a:t>the quadratus </a:t>
            </a:r>
            <a:r>
              <a:rPr lang="en-US" dirty="0" err="1"/>
              <a:t>lumborum</a:t>
            </a:r>
            <a:r>
              <a:rPr lang="en-US" dirty="0"/>
              <a:t> is shortened, </a:t>
            </a:r>
            <a:r>
              <a:rPr lang="cs-CZ" dirty="0"/>
              <a:t/>
            </a:r>
            <a:br>
              <a:rPr lang="cs-CZ" dirty="0"/>
            </a:br>
            <a:r>
              <a:rPr lang="en-US" dirty="0"/>
              <a:t>the lumbar spine is kept stiff and </a:t>
            </a:r>
            <a:r>
              <a:rPr lang="cs-CZ" dirty="0"/>
              <a:t/>
            </a:r>
            <a:br>
              <a:rPr lang="cs-CZ" dirty="0"/>
            </a:br>
            <a:r>
              <a:rPr lang="en-US" dirty="0"/>
              <a:t>the thoracolumbar segments show signs of local compensatory hypermobility. The lower waist crease stays concave.</a:t>
            </a:r>
          </a:p>
          <a:p>
            <a:pPr marL="0" indent="0">
              <a:buNone/>
            </a:pPr>
            <a:endParaRPr lang="cs-CZ" dirty="0">
              <a:solidFill>
                <a:srgbClr val="00B0F0"/>
              </a:solidFill>
            </a:endParaRP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2354" r="1955"/>
          <a:stretch/>
        </p:blipFill>
        <p:spPr>
          <a:xfrm>
            <a:off x="4788024" y="2418600"/>
            <a:ext cx="4150382" cy="3240000"/>
          </a:xfrm>
          <a:prstGeom prst="rect">
            <a:avLst/>
          </a:prstGeom>
        </p:spPr>
      </p:pic>
    </p:spTree>
    <p:extLst>
      <p:ext uri="{BB962C8B-B14F-4D97-AF65-F5344CB8AC3E}">
        <p14:creationId xmlns:p14="http://schemas.microsoft.com/office/powerpoint/2010/main" xmlns="" val="29254908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rgbClr val="FFFF00"/>
                </a:solidFill>
              </a:rPr>
              <a:t>Second </a:t>
            </a:r>
            <a:r>
              <a:rPr lang="cs-CZ" dirty="0" err="1">
                <a:solidFill>
                  <a:srgbClr val="FFFF00"/>
                </a:solidFill>
              </a:rPr>
              <a:t>testing</a:t>
            </a:r>
            <a:r>
              <a:rPr lang="cs-CZ" dirty="0">
                <a:solidFill>
                  <a:srgbClr val="FFFF00"/>
                </a:solidFill>
              </a:rPr>
              <a:t> </a:t>
            </a:r>
            <a:r>
              <a:rPr lang="cs-CZ" dirty="0" err="1">
                <a:solidFill>
                  <a:srgbClr val="FFFF00"/>
                </a:solidFill>
              </a:rPr>
              <a:t>method</a:t>
            </a:r>
            <a:endParaRPr lang="cs-CZ" dirty="0">
              <a:solidFill>
                <a:srgbClr val="FFFF00"/>
              </a:solidFill>
            </a:endParaRPr>
          </a:p>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measure the vertical distance of the marked point on the lateral side of the chest and </a:t>
            </a:r>
            <a:r>
              <a:rPr lang="cs-CZ" dirty="0"/>
              <a:t>table</a:t>
            </a:r>
            <a:r>
              <a:rPr lang="en-US" dirty="0"/>
              <a:t>. Furthermore, we </a:t>
            </a:r>
            <a:r>
              <a:rPr lang="cs-CZ" dirty="0" err="1"/>
              <a:t>observe</a:t>
            </a:r>
            <a:r>
              <a:rPr lang="en-US" dirty="0"/>
              <a:t> the </a:t>
            </a:r>
            <a:r>
              <a:rPr lang="cs-CZ" dirty="0" err="1"/>
              <a:t>lateral</a:t>
            </a:r>
            <a:r>
              <a:rPr lang="cs-CZ" dirty="0"/>
              <a:t> </a:t>
            </a:r>
            <a:r>
              <a:rPr lang="cs-CZ" dirty="0" err="1"/>
              <a:t>edge</a:t>
            </a:r>
            <a:r>
              <a:rPr lang="en-US" dirty="0"/>
              <a:t> of the examined side, which, if shortening</a:t>
            </a:r>
            <a:r>
              <a:rPr lang="cs-CZ" dirty="0"/>
              <a:t>,</a:t>
            </a:r>
            <a:r>
              <a:rPr lang="en-US" dirty="0"/>
              <a:t> is concave. We </a:t>
            </a:r>
            <a:r>
              <a:rPr lang="cs-CZ" dirty="0" err="1"/>
              <a:t>observe</a:t>
            </a:r>
            <a:r>
              <a:rPr lang="en-US" dirty="0"/>
              <a:t> </a:t>
            </a:r>
            <a:r>
              <a:rPr lang="cs-CZ" dirty="0"/>
              <a:t/>
            </a:r>
            <a:br>
              <a:rPr lang="cs-CZ" dirty="0"/>
            </a:br>
            <a:r>
              <a:rPr lang="en-US" dirty="0"/>
              <a:t>the movement of the lumbar and thoracic spine. Always compare both sides.</a:t>
            </a:r>
            <a:endParaRPr lang="cs-CZ" dirty="0"/>
          </a:p>
          <a:p>
            <a:pPr marL="0" indent="0">
              <a:buNone/>
            </a:pPr>
            <a:r>
              <a:rPr lang="en-US" dirty="0">
                <a:solidFill>
                  <a:schemeClr val="accent5"/>
                </a:solidFill>
              </a:rPr>
              <a:t>0 - not a reduction </a:t>
            </a:r>
            <a:r>
              <a:rPr lang="cs-CZ" dirty="0"/>
              <a:t>– </a:t>
            </a:r>
            <a:r>
              <a:rPr lang="en-US" dirty="0"/>
              <a:t>measured distance is more than 5 centimeters</a:t>
            </a:r>
            <a:r>
              <a:rPr lang="cs-CZ" dirty="0"/>
              <a:t>.</a:t>
            </a: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measured the distance is </a:t>
            </a:r>
            <a:r>
              <a:rPr lang="cs-CZ" dirty="0"/>
              <a:t>3-</a:t>
            </a:r>
            <a:r>
              <a:rPr lang="en-US" dirty="0"/>
              <a:t>5 centimeters</a:t>
            </a:r>
            <a:r>
              <a:rPr lang="cs-CZ" dirty="0"/>
              <a:t>.</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measured the distance is </a:t>
            </a:r>
            <a:r>
              <a:rPr lang="cs-CZ" dirty="0" err="1"/>
              <a:t>less</a:t>
            </a:r>
            <a:r>
              <a:rPr lang="en-US" dirty="0"/>
              <a:t> than </a:t>
            </a:r>
            <a:r>
              <a:rPr lang="cs-CZ" dirty="0"/>
              <a:t>3</a:t>
            </a:r>
            <a:r>
              <a:rPr lang="en-US" dirty="0"/>
              <a:t> centimeters</a:t>
            </a:r>
            <a:r>
              <a:rPr lang="cs-CZ" dirty="0"/>
              <a:t>.</a:t>
            </a:r>
            <a:endParaRPr lang="cs-CZ" dirty="0">
              <a:solidFill>
                <a:srgbClr val="00B0F0"/>
              </a:solidFill>
            </a:endParaRPr>
          </a:p>
        </p:txBody>
      </p:sp>
    </p:spTree>
    <p:extLst>
      <p:ext uri="{BB962C8B-B14F-4D97-AF65-F5344CB8AC3E}">
        <p14:creationId xmlns:p14="http://schemas.microsoft.com/office/powerpoint/2010/main" xmlns="" val="40386144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While lying prone the neck is under pressure when the upper trunk is steadied.</a:t>
            </a:r>
            <a:endParaRPr lang="cs-CZ" dirty="0"/>
          </a:p>
          <a:p>
            <a:pPr marL="342900" indent="-342900">
              <a:buFont typeface="+mj-lt"/>
              <a:buAutoNum type="arabicPeriod"/>
            </a:pPr>
            <a:r>
              <a:rPr lang="en-US" dirty="0"/>
              <a:t>During the movement there is twisting of the trunk and/or forwards or backwards bending.</a:t>
            </a:r>
            <a:endParaRPr lang="cs-CZ" dirty="0"/>
          </a:p>
          <a:p>
            <a:pPr marL="342900" indent="-342900">
              <a:buFont typeface="+mj-lt"/>
              <a:buAutoNum type="arabicPeriod"/>
            </a:pPr>
            <a:r>
              <a:rPr lang="en-US" dirty="0"/>
              <a:t>The pelvis and the legs are not adequately fixed.</a:t>
            </a:r>
            <a:endParaRPr lang="cs-CZ" dirty="0"/>
          </a:p>
          <a:p>
            <a:pPr marL="342900" indent="-342900">
              <a:buFont typeface="+mj-lt"/>
              <a:buAutoNum type="arabicPeriod"/>
            </a:pPr>
            <a:r>
              <a:rPr lang="en-US" dirty="0"/>
              <a:t>Palpation of the muscle to be tested is not deep enough and therefore the test is not valid.</a:t>
            </a:r>
          </a:p>
          <a:p>
            <a:pPr marL="342900" indent="-342900">
              <a:buFont typeface="+mj-lt"/>
              <a:buAutoNum type="arabicPeriod"/>
            </a:pPr>
            <a:r>
              <a:rPr lang="en-US" dirty="0"/>
              <a:t>In the orientation test in the standing position a sideways movement of the pelvis is allowed and also an increased upward movement of the shoulders. </a:t>
            </a:r>
          </a:p>
        </p:txBody>
      </p:sp>
    </p:spTree>
    <p:extLst>
      <p:ext uri="{BB962C8B-B14F-4D97-AF65-F5344CB8AC3E}">
        <p14:creationId xmlns:p14="http://schemas.microsoft.com/office/powerpoint/2010/main" xmlns="" val="25392046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Quadratus</a:t>
            </a:r>
            <a:r>
              <a:rPr lang="cs-CZ" dirty="0"/>
              <a:t> </a:t>
            </a:r>
            <a:r>
              <a:rPr lang="cs-CZ" dirty="0" err="1"/>
              <a:t>Lumborum</a:t>
            </a:r>
            <a:endParaRPr lang="cs-CZ" dirty="0"/>
          </a:p>
        </p:txBody>
      </p:sp>
      <p:sp>
        <p:nvSpPr>
          <p:cNvPr id="4" name="Zástupný symbol pro obsah 3"/>
          <p:cNvSpPr>
            <a:spLocks noGrp="1"/>
          </p:cNvSpPr>
          <p:nvPr>
            <p:ph idx="1"/>
          </p:nvPr>
        </p:nvSpPr>
        <p:spPr>
          <a:xfrm>
            <a:off x="1142976" y="2214554"/>
            <a:ext cx="6859786" cy="4267200"/>
          </a:xfrm>
        </p:spPr>
        <p:txBody>
          <a:bodyPr>
            <a:normAutofit/>
          </a:bodyPr>
          <a:lstStyle/>
          <a:p>
            <a:pPr marL="0" indent="0">
              <a:buNone/>
            </a:pPr>
            <a:r>
              <a:rPr lang="en-US" dirty="0">
                <a:solidFill>
                  <a:srgbClr val="FFFF00"/>
                </a:solidFill>
              </a:rPr>
              <a:t>Orientation test in standing </a:t>
            </a:r>
          </a:p>
          <a:p>
            <a:pPr marL="0" indent="0">
              <a:buNone/>
            </a:pPr>
            <a:r>
              <a:rPr lang="en-US" dirty="0"/>
              <a:t>The patient is standing in side flexion without twisting the trunk forwards or backwards or lifting the shoulders. A sideways movement of the pelvis towards the opposite side must be avoided. The range</a:t>
            </a:r>
            <a:r>
              <a:rPr lang="cs-CZ" dirty="0"/>
              <a:t/>
            </a:r>
            <a:br>
              <a:rPr lang="cs-CZ" dirty="0"/>
            </a:br>
            <a:r>
              <a:rPr lang="en-US" dirty="0"/>
              <a:t>of movement of the two sides is compared. </a:t>
            </a:r>
            <a:endParaRPr lang="cs-CZ" dirty="0"/>
          </a:p>
          <a:p>
            <a:pPr marL="0" indent="0">
              <a:buNone/>
            </a:pPr>
            <a:r>
              <a:rPr lang="en-US" dirty="0"/>
              <a:t>At the end position, normally the line from the axilla of the opposite shoulder coincides with the </a:t>
            </a:r>
            <a:r>
              <a:rPr lang="en-US" dirty="0" err="1"/>
              <a:t>intergluteal</a:t>
            </a:r>
            <a:r>
              <a:rPr lang="cs-CZ" dirty="0"/>
              <a:t> </a:t>
            </a:r>
            <a:r>
              <a:rPr lang="en-US" dirty="0"/>
              <a:t>line. This test is not reliable in standing because the patient cannot be fully relaxed and the tested quadratus </a:t>
            </a:r>
            <a:r>
              <a:rPr lang="en-US" dirty="0" err="1"/>
              <a:t>lumborum</a:t>
            </a:r>
            <a:r>
              <a:rPr lang="en-US" dirty="0"/>
              <a:t> muscle contracts eccentrically during </a:t>
            </a:r>
            <a:r>
              <a:rPr lang="cs-CZ" dirty="0"/>
              <a:t/>
            </a:r>
            <a:br>
              <a:rPr lang="cs-CZ" dirty="0"/>
            </a:br>
            <a:r>
              <a:rPr lang="en-US" dirty="0"/>
              <a:t>the movement. </a:t>
            </a:r>
          </a:p>
        </p:txBody>
      </p:sp>
      <p:pic>
        <p:nvPicPr>
          <p:cNvPr id="34818" name="Picture 2" descr="Výsledek obrázku pro standing side bending test"/>
          <p:cNvPicPr>
            <a:picLocks noChangeAspect="1" noChangeArrowheads="1"/>
          </p:cNvPicPr>
          <p:nvPr/>
        </p:nvPicPr>
        <p:blipFill>
          <a:blip r:embed="rId2" cstate="print"/>
          <a:srcRect l="27013" t="14563" r="31673" b="7766"/>
          <a:stretch>
            <a:fillRect/>
          </a:stretch>
        </p:blipFill>
        <p:spPr bwMode="auto">
          <a:xfrm>
            <a:off x="6929454" y="214290"/>
            <a:ext cx="1857388" cy="2286016"/>
          </a:xfrm>
          <a:prstGeom prst="rect">
            <a:avLst/>
          </a:prstGeom>
          <a:noFill/>
        </p:spPr>
      </p:pic>
    </p:spTree>
    <p:extLst>
      <p:ext uri="{BB962C8B-B14F-4D97-AF65-F5344CB8AC3E}">
        <p14:creationId xmlns:p14="http://schemas.microsoft.com/office/powerpoint/2010/main" xmlns="" val="39882106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04664"/>
            <a:ext cx="7992888" cy="914400"/>
          </a:xfrm>
        </p:spPr>
        <p:txBody>
          <a:bodyPr>
            <a:normAutofit fontScale="90000"/>
          </a:bodyPr>
          <a:lstStyle/>
          <a:p>
            <a:r>
              <a:rPr lang="en-US" sz="2000" b="1" dirty="0"/>
              <a:t>Scheme of muscle strength depending on the length of </a:t>
            </a:r>
            <a:r>
              <a:rPr lang="cs-CZ" sz="2000" b="1" dirty="0"/>
              <a:t/>
            </a:r>
            <a:br>
              <a:rPr lang="cs-CZ" sz="2000" b="1" dirty="0"/>
            </a:br>
            <a:r>
              <a:rPr lang="en-US" sz="2000" b="1" dirty="0"/>
              <a:t>the sarcomere</a:t>
            </a:r>
            <a:r>
              <a:rPr lang="cs-CZ" sz="2000" b="1" dirty="0"/>
              <a:t> </a:t>
            </a:r>
            <a:r>
              <a:rPr lang="cs-CZ" sz="2000" dirty="0"/>
              <a:t>(Janura, 2003)</a:t>
            </a:r>
            <a:r>
              <a:rPr lang="cs-CZ" dirty="0"/>
              <a:t> </a:t>
            </a:r>
            <a:br>
              <a:rPr lang="cs-CZ" dirty="0"/>
            </a:br>
            <a:endParaRPr lang="cs-CZ" dirty="0"/>
          </a:p>
        </p:txBody>
      </p:sp>
      <p:sp>
        <p:nvSpPr>
          <p:cNvPr id="3" name="Zástupný symbol pro obsah 2"/>
          <p:cNvSpPr>
            <a:spLocks noGrp="1"/>
          </p:cNvSpPr>
          <p:nvPr>
            <p:ph idx="1"/>
          </p:nvPr>
        </p:nvSpPr>
        <p:spPr>
          <a:xfrm>
            <a:off x="899592" y="1988840"/>
            <a:ext cx="7772400" cy="4572000"/>
          </a:xfrm>
        </p:spPr>
        <p:txBody>
          <a:bodyPr>
            <a:normAutofit/>
          </a:bodyPr>
          <a:lstStyle/>
          <a:p>
            <a:pPr marL="582930" lvl="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pic>
        <p:nvPicPr>
          <p:cNvPr id="5" name="Obrázek 4"/>
          <p:cNvPicPr/>
          <p:nvPr/>
        </p:nvPicPr>
        <p:blipFill>
          <a:blip r:embed="rId3" cstate="print"/>
          <a:srcRect l="3538"/>
          <a:stretch>
            <a:fillRect/>
          </a:stretch>
        </p:blipFill>
        <p:spPr bwMode="auto">
          <a:xfrm>
            <a:off x="0" y="1124744"/>
            <a:ext cx="9144000" cy="5733256"/>
          </a:xfrm>
          <a:prstGeom prst="rect">
            <a:avLst/>
          </a:prstGeom>
          <a:noFill/>
          <a:ln w="9525">
            <a:noFill/>
            <a:miter lim="800000"/>
            <a:headEnd/>
            <a:tailEnd/>
          </a:ln>
        </p:spPr>
      </p:pic>
      <p:sp>
        <p:nvSpPr>
          <p:cNvPr id="6" name="TextovéPole 5"/>
          <p:cNvSpPr txBox="1"/>
          <p:nvPr/>
        </p:nvSpPr>
        <p:spPr>
          <a:xfrm>
            <a:off x="6372200" y="2852936"/>
            <a:ext cx="2771800" cy="40010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cs-CZ" sz="1600" b="1" dirty="0" err="1">
                <a:solidFill>
                  <a:schemeClr val="bg1"/>
                </a:solidFill>
              </a:rPr>
              <a:t>Weakness</a:t>
            </a:r>
            <a:r>
              <a:rPr lang="cs-CZ" sz="1600" b="1" dirty="0">
                <a:solidFill>
                  <a:schemeClr val="bg1"/>
                </a:solidFill>
              </a:rPr>
              <a:t> in </a:t>
            </a:r>
            <a:r>
              <a:rPr lang="cs-CZ" sz="1600" b="1" dirty="0" err="1">
                <a:solidFill>
                  <a:schemeClr val="bg1"/>
                </a:solidFill>
              </a:rPr>
              <a:t>tighness</a:t>
            </a:r>
            <a:r>
              <a:rPr lang="cs-CZ" sz="1400" dirty="0">
                <a:solidFill>
                  <a:schemeClr val="bg1"/>
                </a:solidFill>
              </a:rPr>
              <a:t/>
            </a:r>
            <a:br>
              <a:rPr lang="cs-CZ" sz="1400" dirty="0">
                <a:solidFill>
                  <a:schemeClr val="bg1"/>
                </a:solidFill>
              </a:rPr>
            </a:br>
            <a:r>
              <a:rPr lang="en-US" sz="1400" dirty="0">
                <a:solidFill>
                  <a:schemeClr val="bg1"/>
                </a:solidFill>
              </a:rPr>
              <a:t>The mechanism of formation is as follows: in the resting length of </a:t>
            </a:r>
            <a:r>
              <a:rPr lang="cs-CZ" sz="1400" dirty="0">
                <a:solidFill>
                  <a:schemeClr val="bg1"/>
                </a:solidFill>
              </a:rPr>
              <a:t/>
            </a:r>
            <a:br>
              <a:rPr lang="cs-CZ" sz="1400" dirty="0">
                <a:solidFill>
                  <a:schemeClr val="bg1"/>
                </a:solidFill>
              </a:rPr>
            </a:br>
            <a:r>
              <a:rPr lang="en-US" sz="1400" dirty="0">
                <a:solidFill>
                  <a:schemeClr val="bg1"/>
                </a:solidFill>
              </a:rPr>
              <a:t>the muscle is to create the maximum number of cross</a:t>
            </a:r>
            <a:r>
              <a:rPr lang="cs-CZ" sz="1400" dirty="0">
                <a:solidFill>
                  <a:schemeClr val="bg1"/>
                </a:solidFill>
              </a:rPr>
              <a:t>-</a:t>
            </a:r>
            <a:r>
              <a:rPr lang="en-US" sz="1400" dirty="0">
                <a:solidFill>
                  <a:schemeClr val="bg1"/>
                </a:solidFill>
              </a:rPr>
              <a:t>bridges. Sarcomere length reaches 2-2.5 microns. This way you can achieve maximum muscle strength. With the stretching of </a:t>
            </a:r>
            <a:r>
              <a:rPr lang="cs-CZ" sz="1400" dirty="0">
                <a:solidFill>
                  <a:schemeClr val="bg1"/>
                </a:solidFill>
              </a:rPr>
              <a:t/>
            </a:r>
            <a:br>
              <a:rPr lang="cs-CZ" sz="1400" dirty="0">
                <a:solidFill>
                  <a:schemeClr val="bg1"/>
                </a:solidFill>
              </a:rPr>
            </a:br>
            <a:r>
              <a:rPr lang="en-US" sz="1400" dirty="0">
                <a:solidFill>
                  <a:schemeClr val="bg1"/>
                </a:solidFill>
              </a:rPr>
              <a:t>the muscle fiber number of cross-linking decreases, because there is a reduced overlap of actin and myosin</a:t>
            </a:r>
            <a:r>
              <a:rPr lang="cs-CZ" sz="1400" dirty="0">
                <a:solidFill>
                  <a:schemeClr val="bg1"/>
                </a:solidFill>
              </a:rPr>
              <a:t>.</a:t>
            </a:r>
            <a:r>
              <a:rPr lang="en-US" sz="1400" dirty="0">
                <a:solidFill>
                  <a:schemeClr val="bg1"/>
                </a:solidFill>
              </a:rPr>
              <a:t> And therefore reduces </a:t>
            </a:r>
            <a:r>
              <a:rPr lang="cs-CZ" sz="1400" dirty="0">
                <a:solidFill>
                  <a:schemeClr val="bg1"/>
                </a:solidFill>
              </a:rPr>
              <a:t/>
            </a:r>
            <a:br>
              <a:rPr lang="cs-CZ" sz="1400" dirty="0">
                <a:solidFill>
                  <a:schemeClr val="bg1"/>
                </a:solidFill>
              </a:rPr>
            </a:br>
            <a:r>
              <a:rPr lang="en-US" sz="1400" dirty="0">
                <a:solidFill>
                  <a:schemeClr val="bg1"/>
                </a:solidFill>
              </a:rPr>
              <a:t>the potential strength. Otherwise - in sarcomere shortening below </a:t>
            </a:r>
            <a:r>
              <a:rPr lang="cs-CZ" sz="1400" dirty="0">
                <a:solidFill>
                  <a:schemeClr val="bg1"/>
                </a:solidFill>
              </a:rPr>
              <a:t/>
            </a:r>
            <a:br>
              <a:rPr lang="cs-CZ" sz="1400" dirty="0">
                <a:solidFill>
                  <a:schemeClr val="bg1"/>
                </a:solidFill>
              </a:rPr>
            </a:br>
            <a:r>
              <a:rPr lang="en-US" sz="1400" dirty="0">
                <a:solidFill>
                  <a:schemeClr val="bg1"/>
                </a:solidFill>
              </a:rPr>
              <a:t>2 micron</a:t>
            </a:r>
            <a:r>
              <a:rPr lang="cs-CZ" sz="1400" dirty="0">
                <a:solidFill>
                  <a:schemeClr val="bg1"/>
                </a:solidFill>
              </a:rPr>
              <a:t>s</a:t>
            </a:r>
            <a:r>
              <a:rPr lang="en-US" sz="1400" dirty="0">
                <a:solidFill>
                  <a:schemeClr val="bg1"/>
                </a:solidFill>
              </a:rPr>
              <a:t> – begin to overlap thin actin filaments</a:t>
            </a:r>
            <a:r>
              <a:rPr lang="cs-CZ" sz="1400" dirty="0">
                <a:solidFill>
                  <a:schemeClr val="bg1"/>
                </a:solidFill>
              </a:rPr>
              <a:t>.</a:t>
            </a:r>
            <a:r>
              <a:rPr lang="en-US" sz="1400" dirty="0">
                <a:solidFill>
                  <a:schemeClr val="bg1"/>
                </a:solidFill>
              </a:rPr>
              <a:t> And there is again a decrease</a:t>
            </a:r>
            <a:r>
              <a:rPr lang="cs-CZ" sz="1400" dirty="0">
                <a:solidFill>
                  <a:schemeClr val="bg1"/>
                </a:solidFill>
              </a:rPr>
              <a:t>d</a:t>
            </a:r>
            <a:r>
              <a:rPr lang="en-US" sz="1400" dirty="0">
                <a:solidFill>
                  <a:schemeClr val="bg1"/>
                </a:solidFill>
              </a:rPr>
              <a:t> active tension.</a:t>
            </a:r>
            <a:endParaRPr lang="cs-CZ" sz="1400" dirty="0">
              <a:solidFill>
                <a:schemeClr val="bg1"/>
              </a:solidFill>
            </a:endParaRPr>
          </a:p>
        </p:txBody>
      </p:sp>
    </p:spTree>
    <p:extLst>
      <p:ext uri="{BB962C8B-B14F-4D97-AF65-F5344CB8AC3E}">
        <p14:creationId xmlns:p14="http://schemas.microsoft.com/office/powerpoint/2010/main" xmlns="" val="14131763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endParaRPr lang="en-US" dirty="0"/>
          </a:p>
        </p:txBody>
      </p:sp>
      <p:pic>
        <p:nvPicPr>
          <p:cNvPr id="9218" name="Picture 2" descr="Pectoralis major1 Pectorali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2217" y="1628800"/>
            <a:ext cx="7979568"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17984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en-US" dirty="0"/>
              <a:t>Supine lying, with the side to be </a:t>
            </a:r>
            <a:r>
              <a:rPr lang="en-US" dirty="0" err="1"/>
              <a:t>examin</a:t>
            </a:r>
            <a:r>
              <a:rPr lang="cs-CZ" dirty="0" err="1"/>
              <a:t>ed</a:t>
            </a:r>
            <a:r>
              <a:rPr lang="en-US" dirty="0"/>
              <a:t> near </a:t>
            </a:r>
            <a:r>
              <a:rPr lang="cs-CZ" dirty="0"/>
              <a:t/>
            </a:r>
            <a:br>
              <a:rPr lang="cs-CZ" dirty="0"/>
            </a:br>
            <a:r>
              <a:rPr lang="en-US" dirty="0"/>
              <a:t>the edge of the </a:t>
            </a:r>
            <a:r>
              <a:rPr lang="cs-CZ" dirty="0"/>
              <a:t>table</a:t>
            </a:r>
            <a:r>
              <a:rPr lang="en-US" dirty="0"/>
              <a:t> and the arms alongside the body. </a:t>
            </a:r>
            <a:r>
              <a:rPr lang="cs-CZ" dirty="0" err="1"/>
              <a:t>Legs</a:t>
            </a:r>
            <a:r>
              <a:rPr lang="cs-CZ" dirty="0"/>
              <a:t> are </a:t>
            </a:r>
            <a:r>
              <a:rPr lang="cs-CZ" dirty="0" err="1"/>
              <a:t>flexed</a:t>
            </a:r>
            <a:r>
              <a:rPr lang="cs-CZ" dirty="0"/>
              <a:t> on </a:t>
            </a:r>
            <a:r>
              <a:rPr lang="cs-CZ" dirty="0" err="1"/>
              <a:t>the</a:t>
            </a:r>
            <a:r>
              <a:rPr lang="cs-CZ" dirty="0"/>
              <a:t> table.</a:t>
            </a:r>
          </a:p>
          <a:p>
            <a:pPr marL="0" indent="0">
              <a:buNone/>
            </a:pPr>
            <a:r>
              <a:rPr lang="en-US" dirty="0">
                <a:solidFill>
                  <a:srgbClr val="00B0F0"/>
                </a:solidFill>
              </a:rPr>
              <a:t>Fixation: </a:t>
            </a:r>
            <a:r>
              <a:rPr lang="en-US" dirty="0"/>
              <a:t>Before the movement has started there should be a light rot</a:t>
            </a:r>
            <a:r>
              <a:rPr lang="cs-CZ" dirty="0" err="1"/>
              <a:t>at</a:t>
            </a:r>
            <a:r>
              <a:rPr lang="en-US" dirty="0"/>
              <a:t>ion of the thorax against its expected diagonal direction. </a:t>
            </a:r>
            <a:r>
              <a:rPr lang="cs-CZ" dirty="0"/>
              <a:t/>
            </a:r>
            <a:br>
              <a:rPr lang="cs-CZ" dirty="0"/>
            </a:br>
            <a:r>
              <a:rPr lang="en-US" dirty="0"/>
              <a:t>The fixation must be applied </a:t>
            </a:r>
            <a:r>
              <a:rPr lang="cs-CZ" dirty="0"/>
              <a:t/>
            </a:r>
            <a:br>
              <a:rPr lang="cs-CZ" dirty="0"/>
            </a:br>
            <a:r>
              <a:rPr lang="en-US" dirty="0"/>
              <a:t>before elevation of the arm. </a:t>
            </a:r>
            <a:endParaRPr lang="cs-CZ" dirty="0"/>
          </a:p>
          <a:p>
            <a:pPr marL="0" indent="0">
              <a:buNone/>
            </a:pPr>
            <a:endParaRPr lang="en-US"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9486" t="8455" r="7505" b="9110"/>
          <a:stretch/>
        </p:blipFill>
        <p:spPr>
          <a:xfrm>
            <a:off x="4211960" y="3411774"/>
            <a:ext cx="4361538" cy="3240000"/>
          </a:xfrm>
          <a:prstGeom prst="rect">
            <a:avLst/>
          </a:prstGeom>
        </p:spPr>
      </p:pic>
    </p:spTree>
    <p:extLst>
      <p:ext uri="{BB962C8B-B14F-4D97-AF65-F5344CB8AC3E}">
        <p14:creationId xmlns:p14="http://schemas.microsoft.com/office/powerpoint/2010/main" xmlns="" val="37631497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a:t>
            </a:r>
            <a:endParaRPr lang="cs-CZ" dirty="0">
              <a:solidFill>
                <a:srgbClr val="00B0F0"/>
              </a:solidFill>
            </a:endParaRPr>
          </a:p>
          <a:p>
            <a:pPr marL="342900" indent="-342900">
              <a:buFont typeface="+mj-lt"/>
              <a:buAutoNum type="alphaLcParenR"/>
            </a:pPr>
            <a:r>
              <a:rPr lang="en-US" dirty="0">
                <a:solidFill>
                  <a:srgbClr val="00B0F0"/>
                </a:solidFill>
              </a:rPr>
              <a:t> </a:t>
            </a:r>
            <a:r>
              <a:rPr lang="cs-CZ" dirty="0" err="1">
                <a:solidFill>
                  <a:srgbClr val="00B0F0"/>
                </a:solidFill>
              </a:rPr>
              <a:t>lower</a:t>
            </a:r>
            <a:r>
              <a:rPr lang="cs-CZ" dirty="0">
                <a:solidFill>
                  <a:srgbClr val="00B0F0"/>
                </a:solidFill>
              </a:rPr>
              <a:t> </a:t>
            </a:r>
            <a:r>
              <a:rPr lang="cs-CZ" dirty="0" err="1">
                <a:solidFill>
                  <a:srgbClr val="00B0F0"/>
                </a:solidFill>
              </a:rPr>
              <a:t>sternal</a:t>
            </a:r>
            <a:r>
              <a:rPr lang="cs-CZ" dirty="0">
                <a:solidFill>
                  <a:srgbClr val="00B0F0"/>
                </a:solidFill>
              </a:rPr>
              <a:t> part </a:t>
            </a:r>
            <a:r>
              <a:rPr lang="cs-CZ" dirty="0"/>
              <a:t>– </a:t>
            </a:r>
            <a:r>
              <a:rPr lang="cs-CZ" dirty="0" err="1"/>
              <a:t>passive</a:t>
            </a:r>
            <a:r>
              <a:rPr lang="cs-CZ" dirty="0"/>
              <a:t> </a:t>
            </a:r>
            <a:r>
              <a:rPr lang="cs-CZ" dirty="0" err="1"/>
              <a:t>elevation</a:t>
            </a:r>
            <a:r>
              <a:rPr lang="cs-CZ" dirty="0"/>
              <a:t> of </a:t>
            </a:r>
            <a:r>
              <a:rPr lang="cs-CZ" dirty="0" err="1"/>
              <a:t>extended</a:t>
            </a:r>
            <a:r>
              <a:rPr lang="cs-CZ" dirty="0"/>
              <a:t> </a:t>
            </a:r>
            <a:r>
              <a:rPr lang="cs-CZ" dirty="0" err="1"/>
              <a:t>upper</a:t>
            </a:r>
            <a:r>
              <a:rPr lang="cs-CZ" dirty="0"/>
              <a:t> limb, </a:t>
            </a:r>
            <a:br>
              <a:rPr lang="cs-CZ" dirty="0"/>
            </a:br>
            <a:r>
              <a:rPr lang="cs-CZ" dirty="0"/>
              <a:t>t</a:t>
            </a:r>
            <a:r>
              <a:rPr lang="en-US" dirty="0"/>
              <a:t>he arm is moved passively from the </a:t>
            </a:r>
            <a:r>
              <a:rPr lang="en-US" dirty="0" err="1"/>
              <a:t>st</a:t>
            </a:r>
            <a:r>
              <a:rPr lang="cs-CZ" dirty="0" err="1"/>
              <a:t>arting</a:t>
            </a:r>
            <a:r>
              <a:rPr lang="en-US" dirty="0"/>
              <a:t> position outwards, across and upwards, so that the palm is directed tow</a:t>
            </a:r>
            <a:r>
              <a:rPr lang="cs-CZ" dirty="0"/>
              <a:t>a</a:t>
            </a:r>
            <a:r>
              <a:rPr lang="en-US" dirty="0" err="1"/>
              <a:t>rds</a:t>
            </a:r>
            <a:r>
              <a:rPr lang="en-US" dirty="0"/>
              <a:t> </a:t>
            </a:r>
            <a:r>
              <a:rPr lang="cs-CZ" dirty="0"/>
              <a:t/>
            </a:r>
            <a:br>
              <a:rPr lang="cs-CZ" dirty="0"/>
            </a:br>
            <a:r>
              <a:rPr lang="en-US" dirty="0"/>
              <a:t>the </a:t>
            </a:r>
            <a:r>
              <a:rPr lang="en-US" dirty="0" err="1"/>
              <a:t>ceilin</a:t>
            </a:r>
            <a:r>
              <a:rPr lang="cs-CZ" dirty="0"/>
              <a:t>g</a:t>
            </a:r>
            <a:r>
              <a:rPr lang="en-US" dirty="0"/>
              <a:t>. </a:t>
            </a:r>
            <a:endParaRPr lang="cs-CZ"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9486" t="8455" r="7505" b="9110"/>
          <a:stretch/>
        </p:blipFill>
        <p:spPr>
          <a:xfrm>
            <a:off x="2843808" y="3284984"/>
            <a:ext cx="4361538" cy="3240000"/>
          </a:xfrm>
          <a:prstGeom prst="rect">
            <a:avLst/>
          </a:prstGeom>
        </p:spPr>
      </p:pic>
    </p:spTree>
    <p:extLst>
      <p:ext uri="{BB962C8B-B14F-4D97-AF65-F5344CB8AC3E}">
        <p14:creationId xmlns:p14="http://schemas.microsoft.com/office/powerpoint/2010/main" xmlns="" val="286338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a:t>
            </a:r>
            <a:endParaRPr lang="cs-CZ" dirty="0">
              <a:solidFill>
                <a:srgbClr val="00B0F0"/>
              </a:solidFill>
            </a:endParaRPr>
          </a:p>
          <a:p>
            <a:pPr marL="342900" indent="-342900">
              <a:buFont typeface="+mj-lt"/>
              <a:buAutoNum type="alphaLcParenR"/>
            </a:pPr>
            <a:r>
              <a:rPr lang="en-US" dirty="0">
                <a:solidFill>
                  <a:srgbClr val="00B0F0"/>
                </a:solidFill>
              </a:rPr>
              <a:t> </a:t>
            </a:r>
            <a:r>
              <a:rPr lang="cs-CZ" dirty="0" err="1">
                <a:solidFill>
                  <a:srgbClr val="00B0F0"/>
                </a:solidFill>
              </a:rPr>
              <a:t>middle</a:t>
            </a:r>
            <a:r>
              <a:rPr lang="cs-CZ" dirty="0">
                <a:solidFill>
                  <a:srgbClr val="00B0F0"/>
                </a:solidFill>
              </a:rPr>
              <a:t> and </a:t>
            </a:r>
            <a:r>
              <a:rPr lang="cs-CZ" dirty="0" err="1">
                <a:solidFill>
                  <a:srgbClr val="00B0F0"/>
                </a:solidFill>
              </a:rPr>
              <a:t>upper</a:t>
            </a:r>
            <a:r>
              <a:rPr lang="cs-CZ" dirty="0">
                <a:solidFill>
                  <a:srgbClr val="00B0F0"/>
                </a:solidFill>
              </a:rPr>
              <a:t> </a:t>
            </a:r>
            <a:r>
              <a:rPr lang="cs-CZ" dirty="0" err="1">
                <a:solidFill>
                  <a:srgbClr val="00B0F0"/>
                </a:solidFill>
              </a:rPr>
              <a:t>sternal</a:t>
            </a:r>
            <a:r>
              <a:rPr lang="cs-CZ" dirty="0">
                <a:solidFill>
                  <a:srgbClr val="00B0F0"/>
                </a:solidFill>
              </a:rPr>
              <a:t> part </a:t>
            </a:r>
            <a:r>
              <a:rPr lang="cs-CZ" dirty="0"/>
              <a:t>– 90 </a:t>
            </a:r>
            <a:r>
              <a:rPr lang="cs-CZ" dirty="0" err="1"/>
              <a:t>degrees</a:t>
            </a:r>
            <a:r>
              <a:rPr lang="cs-CZ" dirty="0"/>
              <a:t> </a:t>
            </a:r>
            <a:r>
              <a:rPr lang="cs-CZ" dirty="0" err="1"/>
              <a:t>abduction</a:t>
            </a:r>
            <a:r>
              <a:rPr lang="cs-CZ" dirty="0"/>
              <a:t> and </a:t>
            </a:r>
            <a:r>
              <a:rPr lang="cs-CZ" dirty="0" err="1"/>
              <a:t>external</a:t>
            </a:r>
            <a:r>
              <a:rPr lang="cs-CZ" dirty="0"/>
              <a:t> </a:t>
            </a:r>
            <a:r>
              <a:rPr lang="cs-CZ" dirty="0" err="1"/>
              <a:t>rotation</a:t>
            </a:r>
            <a:r>
              <a:rPr lang="cs-CZ" dirty="0"/>
              <a:t> in shoulder, 90 </a:t>
            </a:r>
            <a:r>
              <a:rPr lang="cs-CZ" dirty="0" err="1"/>
              <a:t>degrres</a:t>
            </a:r>
            <a:r>
              <a:rPr lang="cs-CZ" dirty="0"/>
              <a:t> in </a:t>
            </a:r>
            <a:r>
              <a:rPr lang="cs-CZ" dirty="0" err="1"/>
              <a:t>elbow</a:t>
            </a:r>
            <a:r>
              <a:rPr lang="cs-CZ" dirty="0"/>
              <a:t>.</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6687" t="4851" r="11413" b="4851"/>
          <a:stretch/>
        </p:blipFill>
        <p:spPr>
          <a:xfrm>
            <a:off x="2555776" y="3212976"/>
            <a:ext cx="3918140" cy="3240000"/>
          </a:xfrm>
          <a:prstGeom prst="rect">
            <a:avLst/>
          </a:prstGeom>
        </p:spPr>
      </p:pic>
    </p:spTree>
    <p:extLst>
      <p:ext uri="{BB962C8B-B14F-4D97-AF65-F5344CB8AC3E}">
        <p14:creationId xmlns:p14="http://schemas.microsoft.com/office/powerpoint/2010/main" xmlns="" val="311534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a:t>
            </a:r>
            <a:endParaRPr lang="cs-CZ" dirty="0">
              <a:solidFill>
                <a:srgbClr val="00B0F0"/>
              </a:solidFill>
            </a:endParaRPr>
          </a:p>
          <a:p>
            <a:pPr marL="342900" indent="-342900">
              <a:buFont typeface="+mj-lt"/>
              <a:buAutoNum type="alphaLcParenR"/>
            </a:pPr>
            <a:r>
              <a:rPr lang="en-US" dirty="0">
                <a:solidFill>
                  <a:srgbClr val="00B0F0"/>
                </a:solidFill>
              </a:rPr>
              <a:t> </a:t>
            </a:r>
            <a:r>
              <a:rPr lang="cs-CZ" dirty="0" err="1">
                <a:solidFill>
                  <a:srgbClr val="00B0F0"/>
                </a:solidFill>
              </a:rPr>
              <a:t>clavicular</a:t>
            </a:r>
            <a:r>
              <a:rPr lang="cs-CZ" dirty="0">
                <a:solidFill>
                  <a:srgbClr val="00B0F0"/>
                </a:solidFill>
              </a:rPr>
              <a:t> part and m. </a:t>
            </a:r>
            <a:r>
              <a:rPr lang="cs-CZ" dirty="0" err="1">
                <a:solidFill>
                  <a:srgbClr val="00B0F0"/>
                </a:solidFill>
              </a:rPr>
              <a:t>pectoralis</a:t>
            </a:r>
            <a:r>
              <a:rPr lang="cs-CZ" dirty="0">
                <a:solidFill>
                  <a:srgbClr val="00B0F0"/>
                </a:solidFill>
              </a:rPr>
              <a:t> minor </a:t>
            </a:r>
            <a:r>
              <a:rPr lang="cs-CZ" dirty="0"/>
              <a:t>– </a:t>
            </a:r>
            <a:r>
              <a:rPr lang="cs-CZ" dirty="0" err="1"/>
              <a:t>we</a:t>
            </a:r>
            <a:r>
              <a:rPr lang="cs-CZ" dirty="0"/>
              <a:t> </a:t>
            </a:r>
            <a:r>
              <a:rPr lang="en-US" dirty="0"/>
              <a:t>let free fall </a:t>
            </a:r>
            <a:r>
              <a:rPr lang="cs-CZ" dirty="0" err="1"/>
              <a:t>upper</a:t>
            </a:r>
            <a:r>
              <a:rPr lang="cs-CZ" dirty="0"/>
              <a:t> limb </a:t>
            </a:r>
            <a:r>
              <a:rPr lang="cs-CZ" dirty="0" err="1"/>
              <a:t>extended</a:t>
            </a:r>
            <a:r>
              <a:rPr lang="cs-CZ" dirty="0"/>
              <a:t> in </a:t>
            </a:r>
            <a:r>
              <a:rPr lang="cs-CZ" dirty="0" err="1"/>
              <a:t>elbow</a:t>
            </a:r>
            <a:r>
              <a:rPr lang="cs-CZ" dirty="0"/>
              <a:t> and </a:t>
            </a:r>
            <a:r>
              <a:rPr lang="cs-CZ" dirty="0" err="1"/>
              <a:t>with</a:t>
            </a:r>
            <a:r>
              <a:rPr lang="cs-CZ" dirty="0"/>
              <a:t> </a:t>
            </a:r>
            <a:r>
              <a:rPr lang="cs-CZ" dirty="0" err="1"/>
              <a:t>external</a:t>
            </a:r>
            <a:r>
              <a:rPr lang="cs-CZ" dirty="0"/>
              <a:t> </a:t>
            </a:r>
            <a:r>
              <a:rPr lang="cs-CZ" dirty="0" err="1"/>
              <a:t>rotation</a:t>
            </a:r>
            <a:r>
              <a:rPr lang="cs-CZ" dirty="0"/>
              <a:t> in shoulder </a:t>
            </a:r>
            <a:r>
              <a:rPr lang="en-US" dirty="0"/>
              <a:t>off </a:t>
            </a:r>
            <a:r>
              <a:rPr lang="cs-CZ" dirty="0"/>
              <a:t/>
            </a:r>
            <a:br>
              <a:rPr lang="cs-CZ" dirty="0"/>
            </a:br>
            <a:r>
              <a:rPr lang="en-US" dirty="0"/>
              <a:t>the table</a:t>
            </a:r>
            <a:r>
              <a:rPr lang="cs-CZ" dirty="0"/>
              <a:t>.</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4325" r="14563" b="1701"/>
          <a:stretch/>
        </p:blipFill>
        <p:spPr>
          <a:xfrm>
            <a:off x="2789684" y="3140968"/>
            <a:ext cx="3564634" cy="3240000"/>
          </a:xfrm>
          <a:prstGeom prst="rect">
            <a:avLst/>
          </a:prstGeom>
        </p:spPr>
      </p:pic>
    </p:spTree>
    <p:extLst>
      <p:ext uri="{BB962C8B-B14F-4D97-AF65-F5344CB8AC3E}">
        <p14:creationId xmlns:p14="http://schemas.microsoft.com/office/powerpoint/2010/main" xmlns="" val="35808147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Normal findings: </a:t>
            </a:r>
            <a:r>
              <a:rPr lang="en-US" dirty="0"/>
              <a:t>The upper arm should reach the horizontal plane </a:t>
            </a:r>
            <a:r>
              <a:rPr lang="cs-CZ" dirty="0"/>
              <a:t>a</a:t>
            </a:r>
            <a:r>
              <a:rPr lang="en-US" dirty="0" err="1"/>
              <a:t>nd</a:t>
            </a:r>
            <a:r>
              <a:rPr lang="en-US" dirty="0"/>
              <a:t> with pressure in a vertical and posterior direction it should be possible to increase the range of movement. At the same time the muscle </a:t>
            </a:r>
            <a:r>
              <a:rPr lang="en-US" dirty="0" err="1"/>
              <a:t>fibres</a:t>
            </a:r>
            <a:r>
              <a:rPr lang="en-US" dirty="0"/>
              <a:t> are palpated in the sternal and clavicular parts of the muscle. If there is shortening the upper arm does not reach the horizontal plane and on palpation the tight muscle </a:t>
            </a:r>
            <a:r>
              <a:rPr lang="en-US" dirty="0" err="1"/>
              <a:t>fibres</a:t>
            </a:r>
            <a:r>
              <a:rPr lang="en-US" dirty="0"/>
              <a:t> are detected</a:t>
            </a:r>
            <a:r>
              <a:rPr lang="cs-CZ" dirty="0"/>
              <a:t>.</a:t>
            </a:r>
            <a:endParaRPr lang="en-US"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9486" t="8455" r="7505" b="9110"/>
          <a:stretch/>
        </p:blipFill>
        <p:spPr>
          <a:xfrm>
            <a:off x="5120" y="3684616"/>
            <a:ext cx="3392307" cy="2520000"/>
          </a:xfrm>
          <a:prstGeom prst="rect">
            <a:avLst/>
          </a:prstGeo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xmlns="" val="0"/>
              </a:ext>
            </a:extLst>
          </a:blip>
          <a:srcRect l="5900" r="10625" b="3800"/>
          <a:stretch/>
        </p:blipFill>
        <p:spPr>
          <a:xfrm>
            <a:off x="3397427" y="3684616"/>
            <a:ext cx="2915530" cy="252000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xmlns="" val="0"/>
              </a:ext>
            </a:extLst>
          </a:blip>
          <a:srcRect l="4325" r="14563" b="1701"/>
          <a:stretch/>
        </p:blipFill>
        <p:spPr>
          <a:xfrm>
            <a:off x="6296072" y="3684616"/>
            <a:ext cx="2847928" cy="2520000"/>
          </a:xfrm>
          <a:prstGeom prst="rect">
            <a:avLst/>
          </a:prstGeom>
        </p:spPr>
      </p:pic>
      <p:sp>
        <p:nvSpPr>
          <p:cNvPr id="3" name="Obdélník 2"/>
          <p:cNvSpPr/>
          <p:nvPr/>
        </p:nvSpPr>
        <p:spPr>
          <a:xfrm>
            <a:off x="1732481" y="6328608"/>
            <a:ext cx="5679039" cy="646331"/>
          </a:xfrm>
          <a:prstGeom prst="rect">
            <a:avLst/>
          </a:prstGeom>
        </p:spPr>
        <p:txBody>
          <a:bodyPr wrap="square">
            <a:spAutoFit/>
          </a:bodyPr>
          <a:lstStyle/>
          <a:p>
            <a:r>
              <a:rPr lang="cs-CZ" dirty="0">
                <a:hlinkClick r:id="rId5"/>
              </a:rPr>
              <a:t>https://www.youtube.com/watch?v=78-zzdJ4tvA</a:t>
            </a:r>
            <a:endParaRPr lang="cs-CZ" dirty="0"/>
          </a:p>
          <a:p>
            <a:endParaRPr lang="cs-CZ" dirty="0"/>
          </a:p>
        </p:txBody>
      </p:sp>
    </p:spTree>
    <p:extLst>
      <p:ext uri="{BB962C8B-B14F-4D97-AF65-F5344CB8AC3E}">
        <p14:creationId xmlns:p14="http://schemas.microsoft.com/office/powerpoint/2010/main" xmlns="" val="20761214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cs-CZ" dirty="0">
                <a:solidFill>
                  <a:schemeClr val="accent5"/>
                </a:solidFill>
              </a:rPr>
              <a:t> of </a:t>
            </a:r>
            <a:r>
              <a:rPr lang="cs-CZ" dirty="0" err="1">
                <a:solidFill>
                  <a:schemeClr val="accent5"/>
                </a:solidFill>
              </a:rPr>
              <a:t>the</a:t>
            </a:r>
            <a:r>
              <a:rPr lang="cs-CZ" dirty="0">
                <a:solidFill>
                  <a:schemeClr val="accent5"/>
                </a:solidFill>
              </a:rPr>
              <a:t> lower </a:t>
            </a:r>
            <a:r>
              <a:rPr lang="cs-CZ" dirty="0" err="1">
                <a:solidFill>
                  <a:schemeClr val="accent5"/>
                </a:solidFill>
              </a:rPr>
              <a:t>sternal</a:t>
            </a:r>
            <a:r>
              <a:rPr lang="cs-CZ" dirty="0">
                <a:solidFill>
                  <a:schemeClr val="accent5"/>
                </a:solidFill>
              </a:rPr>
              <a:t> and </a:t>
            </a:r>
            <a:r>
              <a:rPr lang="cs-CZ" dirty="0" err="1">
                <a:solidFill>
                  <a:schemeClr val="accent5"/>
                </a:solidFill>
              </a:rPr>
              <a:t>middle</a:t>
            </a:r>
            <a:r>
              <a:rPr lang="cs-CZ" dirty="0">
                <a:solidFill>
                  <a:schemeClr val="accent5"/>
                </a:solidFill>
              </a:rPr>
              <a:t> and </a:t>
            </a:r>
            <a:r>
              <a:rPr lang="cs-CZ" dirty="0" err="1">
                <a:solidFill>
                  <a:schemeClr val="accent5"/>
                </a:solidFill>
              </a:rPr>
              <a:t>upper</a:t>
            </a:r>
            <a:r>
              <a:rPr lang="cs-CZ" dirty="0">
                <a:solidFill>
                  <a:schemeClr val="accent5"/>
                </a:solidFill>
              </a:rPr>
              <a:t> </a:t>
            </a:r>
            <a:r>
              <a:rPr lang="cs-CZ" dirty="0" err="1">
                <a:solidFill>
                  <a:schemeClr val="accent5"/>
                </a:solidFill>
              </a:rPr>
              <a:t>sternal</a:t>
            </a:r>
            <a:r>
              <a:rPr lang="cs-CZ" dirty="0">
                <a:solidFill>
                  <a:schemeClr val="accent5"/>
                </a:solidFill>
              </a:rPr>
              <a:t> part</a:t>
            </a:r>
          </a:p>
          <a:p>
            <a:pPr marL="0" indent="0">
              <a:buNone/>
            </a:pPr>
            <a:r>
              <a:rPr lang="en-US" dirty="0">
                <a:solidFill>
                  <a:schemeClr val="accent5"/>
                </a:solidFill>
              </a:rPr>
              <a:t>0 - not a reduction </a:t>
            </a:r>
            <a:r>
              <a:rPr lang="cs-CZ" dirty="0"/>
              <a:t>– t</a:t>
            </a:r>
            <a:r>
              <a:rPr lang="en-US" dirty="0"/>
              <a:t>he arm drops to the horizontal, range of motion still increases </a:t>
            </a:r>
            <a:r>
              <a:rPr lang="cs-CZ" dirty="0" err="1"/>
              <a:t>with</a:t>
            </a:r>
            <a:r>
              <a:rPr lang="en-US" dirty="0"/>
              <a:t> a pressure on a distal portion of the </a:t>
            </a:r>
            <a:r>
              <a:rPr lang="en-US" dirty="0" err="1"/>
              <a:t>humerus</a:t>
            </a:r>
            <a:r>
              <a:rPr lang="en-US" dirty="0"/>
              <a:t> downward</a:t>
            </a:r>
            <a:r>
              <a:rPr lang="cs-CZ" dirty="0"/>
              <a:t>s</a:t>
            </a:r>
            <a:r>
              <a:rPr lang="en-US" dirty="0"/>
              <a:t>, the arm gets below the horizontal.</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t</a:t>
            </a:r>
            <a:r>
              <a:rPr lang="en-US" dirty="0"/>
              <a:t>he arm does not drop into the horizontal, but </a:t>
            </a:r>
            <a:r>
              <a:rPr lang="cs-CZ" dirty="0" err="1"/>
              <a:t>the</a:t>
            </a:r>
            <a:r>
              <a:rPr lang="cs-CZ" dirty="0"/>
              <a:t> </a:t>
            </a:r>
            <a:r>
              <a:rPr lang="cs-CZ" dirty="0" err="1"/>
              <a:t>arm</a:t>
            </a:r>
            <a:r>
              <a:rPr lang="cs-CZ" dirty="0"/>
              <a:t> can </a:t>
            </a:r>
            <a:r>
              <a:rPr lang="cs-CZ" dirty="0" err="1"/>
              <a:t>reach</a:t>
            </a:r>
            <a:r>
              <a:rPr lang="cs-CZ" dirty="0"/>
              <a:t> </a:t>
            </a:r>
            <a:r>
              <a:rPr lang="cs-CZ" dirty="0" err="1"/>
              <a:t>the</a:t>
            </a:r>
            <a:r>
              <a:rPr lang="cs-CZ" dirty="0"/>
              <a:t> </a:t>
            </a:r>
            <a:r>
              <a:rPr lang="cs-CZ" dirty="0" err="1"/>
              <a:t>horizontal</a:t>
            </a:r>
            <a:r>
              <a:rPr lang="cs-CZ" dirty="0"/>
              <a:t> </a:t>
            </a:r>
            <a:r>
              <a:rPr lang="en-US" dirty="0"/>
              <a:t>when </a:t>
            </a:r>
            <a:r>
              <a:rPr lang="cs-CZ" dirty="0" err="1"/>
              <a:t>there</a:t>
            </a:r>
            <a:r>
              <a:rPr lang="cs-CZ" dirty="0"/>
              <a:t> is </a:t>
            </a:r>
            <a:r>
              <a:rPr lang="en-US" dirty="0"/>
              <a:t>the pressure on </a:t>
            </a:r>
            <a:r>
              <a:rPr lang="cs-CZ" dirty="0"/>
              <a:t/>
            </a:r>
            <a:br>
              <a:rPr lang="cs-CZ" dirty="0"/>
            </a:br>
            <a:r>
              <a:rPr lang="en-US" dirty="0"/>
              <a:t>the distal portion of the </a:t>
            </a:r>
            <a:r>
              <a:rPr lang="en-US" dirty="0" err="1"/>
              <a:t>humerus</a:t>
            </a:r>
            <a:r>
              <a:rPr lang="en-US" dirty="0"/>
              <a:t> downward</a:t>
            </a:r>
            <a:r>
              <a:rPr lang="cs-CZ" dirty="0"/>
              <a:t>s.</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t</a:t>
            </a:r>
            <a:r>
              <a:rPr lang="en-US" dirty="0"/>
              <a:t>he arm remains in a position above </a:t>
            </a:r>
            <a:r>
              <a:rPr lang="cs-CZ" dirty="0"/>
              <a:t/>
            </a:r>
            <a:br>
              <a:rPr lang="cs-CZ" dirty="0"/>
            </a:br>
            <a:r>
              <a:rPr lang="en-US" dirty="0"/>
              <a:t>the horizontal, the pressure on distal portion of the </a:t>
            </a:r>
            <a:r>
              <a:rPr lang="en-US" dirty="0" err="1"/>
              <a:t>humerus</a:t>
            </a:r>
            <a:r>
              <a:rPr lang="en-US" dirty="0"/>
              <a:t> can not compress the arm  into the horizontal.</a:t>
            </a:r>
          </a:p>
        </p:txBody>
      </p:sp>
    </p:spTree>
    <p:extLst>
      <p:ext uri="{BB962C8B-B14F-4D97-AF65-F5344CB8AC3E}">
        <p14:creationId xmlns:p14="http://schemas.microsoft.com/office/powerpoint/2010/main" xmlns="" val="38327042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cs-CZ" dirty="0">
                <a:solidFill>
                  <a:schemeClr val="accent5"/>
                </a:solidFill>
              </a:rPr>
              <a:t> of </a:t>
            </a:r>
            <a:r>
              <a:rPr lang="cs-CZ" dirty="0" err="1">
                <a:solidFill>
                  <a:schemeClr val="accent5"/>
                </a:solidFill>
              </a:rPr>
              <a:t>the</a:t>
            </a:r>
            <a:r>
              <a:rPr lang="cs-CZ" dirty="0">
                <a:solidFill>
                  <a:schemeClr val="accent5"/>
                </a:solidFill>
              </a:rPr>
              <a:t> </a:t>
            </a:r>
            <a:r>
              <a:rPr lang="cs-CZ" dirty="0" err="1">
                <a:solidFill>
                  <a:schemeClr val="accent5"/>
                </a:solidFill>
              </a:rPr>
              <a:t>clavicular</a:t>
            </a:r>
            <a:r>
              <a:rPr lang="cs-CZ" dirty="0">
                <a:solidFill>
                  <a:schemeClr val="accent5"/>
                </a:solidFill>
              </a:rPr>
              <a:t> part and m. </a:t>
            </a:r>
            <a:r>
              <a:rPr lang="cs-CZ" dirty="0" err="1">
                <a:solidFill>
                  <a:schemeClr val="accent5"/>
                </a:solidFill>
              </a:rPr>
              <a:t>pectoralis</a:t>
            </a:r>
            <a:r>
              <a:rPr lang="cs-CZ" dirty="0">
                <a:solidFill>
                  <a:schemeClr val="accent5"/>
                </a:solidFill>
              </a:rPr>
              <a:t> minor</a:t>
            </a:r>
          </a:p>
          <a:p>
            <a:pPr marL="0" indent="0">
              <a:buNone/>
            </a:pPr>
            <a:r>
              <a:rPr lang="en-US" dirty="0"/>
              <a:t>We evaluate according </a:t>
            </a:r>
            <a:r>
              <a:rPr lang="cs-CZ" dirty="0"/>
              <a:t>to </a:t>
            </a:r>
            <a:r>
              <a:rPr lang="en-US" dirty="0"/>
              <a:t>the possibility of pressing the arm to </a:t>
            </a:r>
            <a:r>
              <a:rPr lang="cs-CZ" dirty="0"/>
              <a:t/>
            </a:r>
            <a:br>
              <a:rPr lang="cs-CZ" dirty="0"/>
            </a:br>
            <a:r>
              <a:rPr lang="en-US" dirty="0"/>
              <a:t>the retraction and by palpation detected tension</a:t>
            </a:r>
            <a:r>
              <a:rPr lang="cs-CZ" dirty="0"/>
              <a:t> of</a:t>
            </a:r>
            <a:r>
              <a:rPr lang="en-US" dirty="0"/>
              <a:t> clavicular fibers of </a:t>
            </a:r>
            <a:r>
              <a:rPr lang="cs-CZ" dirty="0"/>
              <a:t>m. </a:t>
            </a:r>
            <a:r>
              <a:rPr lang="en-US" dirty="0" err="1"/>
              <a:t>pectoralis</a:t>
            </a:r>
            <a:r>
              <a:rPr lang="cs-CZ" dirty="0"/>
              <a:t>.</a:t>
            </a:r>
          </a:p>
          <a:p>
            <a:pPr marL="0" indent="0">
              <a:buNone/>
            </a:pPr>
            <a:r>
              <a:rPr lang="en-US" dirty="0">
                <a:solidFill>
                  <a:schemeClr val="accent5"/>
                </a:solidFill>
              </a:rPr>
              <a:t>0 - not a reduction </a:t>
            </a:r>
            <a:r>
              <a:rPr lang="cs-CZ" dirty="0"/>
              <a:t>– c</a:t>
            </a:r>
            <a:r>
              <a:rPr lang="en-US" dirty="0" err="1"/>
              <a:t>ompression</a:t>
            </a:r>
            <a:r>
              <a:rPr lang="cs-CZ" dirty="0"/>
              <a:t> of </a:t>
            </a:r>
            <a:r>
              <a:rPr lang="cs-CZ" dirty="0" err="1"/>
              <a:t>the</a:t>
            </a:r>
            <a:r>
              <a:rPr lang="cs-CZ" dirty="0"/>
              <a:t> </a:t>
            </a:r>
            <a:r>
              <a:rPr lang="en-US" dirty="0"/>
              <a:t>arm can be performed easily,</a:t>
            </a:r>
            <a:r>
              <a:rPr lang="cs-CZ" dirty="0"/>
              <a:t> </a:t>
            </a:r>
            <a:r>
              <a:rPr lang="cs-CZ" dirty="0" err="1"/>
              <a:t>examiner</a:t>
            </a:r>
            <a:r>
              <a:rPr lang="cs-CZ" dirty="0"/>
              <a:t> </a:t>
            </a:r>
            <a:r>
              <a:rPr lang="cs-CZ" dirty="0" err="1"/>
              <a:t>does</a:t>
            </a:r>
            <a:r>
              <a:rPr lang="cs-CZ" dirty="0"/>
              <a:t> not </a:t>
            </a:r>
            <a:r>
              <a:rPr lang="cs-CZ" dirty="0" err="1"/>
              <a:t>find</a:t>
            </a:r>
            <a:r>
              <a:rPr lang="cs-CZ" dirty="0"/>
              <a:t> </a:t>
            </a:r>
            <a:r>
              <a:rPr lang="cs-CZ" dirty="0" err="1"/>
              <a:t>any</a:t>
            </a:r>
            <a:r>
              <a:rPr lang="cs-CZ" dirty="0"/>
              <a:t> </a:t>
            </a:r>
            <a:r>
              <a:rPr lang="en-US" dirty="0"/>
              <a:t>increased tension </a:t>
            </a:r>
            <a:r>
              <a:rPr lang="cs-CZ" dirty="0"/>
              <a:t>of </a:t>
            </a:r>
            <a:r>
              <a:rPr lang="en-US" dirty="0"/>
              <a:t>clavicular portion </a:t>
            </a:r>
            <a:r>
              <a:rPr lang="cs-CZ" dirty="0"/>
              <a:t> of </a:t>
            </a:r>
            <a:r>
              <a:rPr lang="en-US" dirty="0"/>
              <a:t>m. </a:t>
            </a:r>
            <a:r>
              <a:rPr lang="cs-CZ" dirty="0"/>
              <a:t>p</a:t>
            </a:r>
            <a:r>
              <a:rPr lang="en-US" dirty="0" err="1"/>
              <a:t>ectoralis</a:t>
            </a:r>
            <a:r>
              <a:rPr lang="en-US" dirty="0"/>
              <a:t> major</a:t>
            </a:r>
            <a:r>
              <a:rPr lang="cs-CZ" dirty="0"/>
              <a:t> by </a:t>
            </a:r>
            <a:r>
              <a:rPr lang="cs-CZ" dirty="0" err="1"/>
              <a:t>palpation</a:t>
            </a:r>
            <a:r>
              <a:rPr lang="cs-CZ" dirty="0"/>
              <a:t>.</a:t>
            </a:r>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c</a:t>
            </a:r>
            <a:r>
              <a:rPr lang="en-US" dirty="0" err="1"/>
              <a:t>ompression</a:t>
            </a:r>
            <a:r>
              <a:rPr lang="en-US" dirty="0"/>
              <a:t> </a:t>
            </a:r>
            <a:r>
              <a:rPr lang="cs-CZ" dirty="0"/>
              <a:t>of </a:t>
            </a:r>
            <a:r>
              <a:rPr lang="cs-CZ" dirty="0" err="1"/>
              <a:t>the</a:t>
            </a:r>
            <a:r>
              <a:rPr lang="cs-CZ" dirty="0"/>
              <a:t> </a:t>
            </a:r>
            <a:r>
              <a:rPr lang="en-US" dirty="0"/>
              <a:t>arm can be performed, but with little resistance. Examiner simultaneously detects by palpation increased tension of the palp</a:t>
            </a:r>
            <a:r>
              <a:rPr lang="cs-CZ" dirty="0"/>
              <a:t>a</a:t>
            </a:r>
            <a:r>
              <a:rPr lang="en-US" dirty="0"/>
              <a:t>ted part of m. </a:t>
            </a:r>
            <a:r>
              <a:rPr lang="cs-CZ" dirty="0"/>
              <a:t>p</a:t>
            </a:r>
            <a:r>
              <a:rPr lang="en-US" dirty="0" err="1"/>
              <a:t>ectoralis</a:t>
            </a:r>
            <a:r>
              <a:rPr lang="en-US" dirty="0"/>
              <a:t> major</a:t>
            </a:r>
            <a:r>
              <a:rPr lang="cs-CZ" dirty="0"/>
              <a:t>.</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compression </a:t>
            </a:r>
            <a:r>
              <a:rPr lang="cs-CZ" dirty="0"/>
              <a:t>of </a:t>
            </a:r>
            <a:r>
              <a:rPr lang="cs-CZ" dirty="0" err="1"/>
              <a:t>the</a:t>
            </a:r>
            <a:r>
              <a:rPr lang="cs-CZ" dirty="0"/>
              <a:t> </a:t>
            </a:r>
            <a:r>
              <a:rPr lang="en-US" dirty="0"/>
              <a:t>arm is not possible, moreover </a:t>
            </a:r>
            <a:r>
              <a:rPr lang="en-US" dirty="0" err="1"/>
              <a:t>examin</a:t>
            </a:r>
            <a:r>
              <a:rPr lang="cs-CZ" dirty="0" err="1"/>
              <a:t>er</a:t>
            </a:r>
            <a:r>
              <a:rPr lang="cs-CZ" dirty="0"/>
              <a:t> </a:t>
            </a:r>
            <a:r>
              <a:rPr lang="en-US" dirty="0"/>
              <a:t>detects </a:t>
            </a:r>
            <a:r>
              <a:rPr lang="cs-CZ" dirty="0"/>
              <a:t>by </a:t>
            </a:r>
            <a:r>
              <a:rPr lang="cs-CZ" dirty="0" err="1"/>
              <a:t>palpation</a:t>
            </a:r>
            <a:r>
              <a:rPr lang="cs-CZ" dirty="0"/>
              <a:t> </a:t>
            </a:r>
            <a:r>
              <a:rPr lang="en-US" dirty="0"/>
              <a:t>significant increase</a:t>
            </a:r>
            <a:r>
              <a:rPr lang="cs-CZ" dirty="0"/>
              <a:t>d</a:t>
            </a:r>
            <a:r>
              <a:rPr lang="en-US" dirty="0"/>
              <a:t>  tension </a:t>
            </a:r>
            <a:r>
              <a:rPr lang="cs-CZ" dirty="0"/>
              <a:t>of </a:t>
            </a:r>
            <a:r>
              <a:rPr lang="en-US" dirty="0"/>
              <a:t>clavicular portion m. pectoralis major. </a:t>
            </a:r>
            <a:r>
              <a:rPr lang="cs-CZ" dirty="0" err="1"/>
              <a:t>The</a:t>
            </a:r>
            <a:r>
              <a:rPr lang="cs-CZ" dirty="0"/>
              <a:t> </a:t>
            </a:r>
            <a:r>
              <a:rPr lang="cs-CZ" dirty="0" err="1"/>
              <a:t>examinee</a:t>
            </a:r>
            <a:r>
              <a:rPr lang="cs-CZ" dirty="0"/>
              <a:t> can </a:t>
            </a:r>
            <a:r>
              <a:rPr lang="cs-CZ" dirty="0" err="1"/>
              <a:t>feell</a:t>
            </a:r>
            <a:r>
              <a:rPr lang="cs-CZ" dirty="0"/>
              <a:t> t</a:t>
            </a:r>
            <a:r>
              <a:rPr lang="en-US" dirty="0"/>
              <a:t>his </a:t>
            </a:r>
            <a:r>
              <a:rPr lang="cs-CZ" dirty="0" err="1"/>
              <a:t>palpated</a:t>
            </a:r>
            <a:r>
              <a:rPr lang="cs-CZ" dirty="0"/>
              <a:t> </a:t>
            </a:r>
            <a:r>
              <a:rPr lang="en-US" dirty="0"/>
              <a:t>tension also painfully.</a:t>
            </a:r>
          </a:p>
        </p:txBody>
      </p:sp>
    </p:spTree>
    <p:extLst>
      <p:ext uri="{BB962C8B-B14F-4D97-AF65-F5344CB8AC3E}">
        <p14:creationId xmlns:p14="http://schemas.microsoft.com/office/powerpoint/2010/main" xmlns="" val="8826604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Pectoralis</a:t>
            </a:r>
            <a:r>
              <a:rPr lang="cs-CZ" dirty="0"/>
              <a:t> Major</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en-US" dirty="0"/>
              <a:t>The thorax is not adequately fixed before the movement starts and so twisting of the trunk and an increased lumbar lordosis can take place.</a:t>
            </a:r>
            <a:endParaRPr lang="cs-CZ" dirty="0"/>
          </a:p>
          <a:p>
            <a:pPr marL="342900" indent="-342900">
              <a:buFont typeface="+mj-lt"/>
              <a:buAutoNum type="arabicPeriod"/>
            </a:pPr>
            <a:r>
              <a:rPr lang="en-US" dirty="0"/>
              <a:t>Instead of fixing the thorax through a diagonal pull there is </a:t>
            </a:r>
            <a:r>
              <a:rPr lang="cs-CZ" dirty="0"/>
              <a:t/>
            </a:r>
            <a:br>
              <a:rPr lang="cs-CZ" dirty="0"/>
            </a:br>
            <a:r>
              <a:rPr lang="en-US" dirty="0"/>
              <a:t>a vertical push.</a:t>
            </a:r>
            <a:endParaRPr lang="cs-CZ" dirty="0"/>
          </a:p>
          <a:p>
            <a:pPr marL="342900" indent="-342900">
              <a:buFont typeface="+mj-lt"/>
              <a:buAutoNum type="arabicPeriod"/>
            </a:pPr>
            <a:r>
              <a:rPr lang="en-US" dirty="0"/>
              <a:t>The pressure during the test is applied not towards the upper but towards the forearm.</a:t>
            </a:r>
            <a:endParaRPr lang="cs-CZ" dirty="0"/>
          </a:p>
          <a:p>
            <a:pPr marL="342900" indent="-342900">
              <a:buFont typeface="+mj-lt"/>
              <a:buAutoNum type="arabicPeriod"/>
            </a:pPr>
            <a:r>
              <a:rPr lang="en-US" dirty="0"/>
              <a:t>The direction of the movement is not maintained and so the sternal part of the muscle </a:t>
            </a:r>
            <a:r>
              <a:rPr lang="en-US" dirty="0" err="1"/>
              <a:t>fibres</a:t>
            </a:r>
            <a:r>
              <a:rPr lang="en-US" dirty="0"/>
              <a:t> is not stretched to the necessary extent</a:t>
            </a:r>
            <a:r>
              <a:rPr lang="cs-CZ" dirty="0"/>
              <a:t>.</a:t>
            </a:r>
            <a:endParaRPr lang="en-US" dirty="0"/>
          </a:p>
        </p:txBody>
      </p:sp>
    </p:spTree>
    <p:extLst>
      <p:ext uri="{BB962C8B-B14F-4D97-AF65-F5344CB8AC3E}">
        <p14:creationId xmlns:p14="http://schemas.microsoft.com/office/powerpoint/2010/main" xmlns="" val="15368327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pic>
        <p:nvPicPr>
          <p:cNvPr id="7170" name="Picture 2" descr="Erector Spinae copy Erector Spina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6749" y="1628800"/>
            <a:ext cx="4750504"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3373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Postural Muscles</a:t>
            </a:r>
          </a:p>
        </p:txBody>
      </p:sp>
      <p:sp>
        <p:nvSpPr>
          <p:cNvPr id="3" name="Zástupný symbol pro obsah 2"/>
          <p:cNvSpPr>
            <a:spLocks noGrp="1"/>
          </p:cNvSpPr>
          <p:nvPr>
            <p:ph idx="1"/>
          </p:nvPr>
        </p:nvSpPr>
        <p:spPr>
          <a:xfrm>
            <a:off x="500034" y="2285992"/>
            <a:ext cx="8358246" cy="4267200"/>
          </a:xfrm>
        </p:spPr>
        <p:txBody>
          <a:bodyPr>
            <a:normAutofit fontScale="85000" lnSpcReduction="20000"/>
          </a:bodyPr>
          <a:lstStyle/>
          <a:p>
            <a:endParaRPr lang="cs-CZ" sz="2000" dirty="0"/>
          </a:p>
          <a:p>
            <a:r>
              <a:rPr lang="en-US" sz="2400" dirty="0"/>
              <a:t>A tendency of muscle shortening is noticeable not </a:t>
            </a:r>
            <a:r>
              <a:rPr lang="cs-CZ" sz="2400" dirty="0" err="1"/>
              <a:t>only</a:t>
            </a:r>
            <a:r>
              <a:rPr lang="cs-CZ" sz="2400" dirty="0"/>
              <a:t> </a:t>
            </a:r>
            <a:r>
              <a:rPr lang="en-US" sz="2400" dirty="0">
                <a:solidFill>
                  <a:srgbClr val="FFFF00"/>
                </a:solidFill>
              </a:rPr>
              <a:t>during </a:t>
            </a:r>
            <a:r>
              <a:rPr lang="en-US" sz="2400" dirty="0" err="1">
                <a:solidFill>
                  <a:srgbClr val="FFFF00"/>
                </a:solidFill>
              </a:rPr>
              <a:t>il</a:t>
            </a:r>
            <a:r>
              <a:rPr lang="cs-CZ" sz="2400" dirty="0" err="1">
                <a:solidFill>
                  <a:srgbClr val="FFFF00"/>
                </a:solidFill>
              </a:rPr>
              <a:t>lness</a:t>
            </a:r>
            <a:r>
              <a:rPr lang="en-US" sz="2400" dirty="0"/>
              <a:t> but also as an apparently typical reaction </a:t>
            </a:r>
            <a:r>
              <a:rPr lang="cs-CZ" sz="2400" dirty="0"/>
              <a:t>by </a:t>
            </a:r>
            <a:r>
              <a:rPr lang="en-US" sz="2400" dirty="0"/>
              <a:t>some </a:t>
            </a:r>
            <a:r>
              <a:rPr lang="cs-CZ" sz="2400" dirty="0" err="1"/>
              <a:t>muscle</a:t>
            </a:r>
            <a:r>
              <a:rPr lang="cs-CZ" sz="2400" dirty="0"/>
              <a:t> </a:t>
            </a:r>
            <a:r>
              <a:rPr lang="cs-CZ" sz="2400" dirty="0" err="1"/>
              <a:t>groups</a:t>
            </a:r>
            <a:r>
              <a:rPr lang="cs-CZ" sz="2400" dirty="0"/>
              <a:t> </a:t>
            </a:r>
            <a:r>
              <a:rPr lang="en-US" sz="2400" dirty="0"/>
              <a:t>even </a:t>
            </a:r>
            <a:r>
              <a:rPr lang="en-US" sz="2400" dirty="0">
                <a:solidFill>
                  <a:srgbClr val="FFFF00"/>
                </a:solidFill>
              </a:rPr>
              <a:t>in normal circumstances</a:t>
            </a:r>
            <a:r>
              <a:rPr lang="en-US" sz="2400" dirty="0"/>
              <a:t>. </a:t>
            </a:r>
            <a:endParaRPr lang="cs-CZ" sz="2400" dirty="0"/>
          </a:p>
          <a:p>
            <a:endParaRPr lang="cs-CZ" sz="2400" dirty="0"/>
          </a:p>
          <a:p>
            <a:r>
              <a:rPr lang="cs-CZ" sz="2400" dirty="0"/>
              <a:t>These </a:t>
            </a:r>
            <a:r>
              <a:rPr lang="cs-CZ" sz="2400" dirty="0" err="1"/>
              <a:t>muscles</a:t>
            </a:r>
            <a:r>
              <a:rPr lang="cs-CZ" sz="2400" dirty="0"/>
              <a:t> are </a:t>
            </a:r>
            <a:r>
              <a:rPr lang="cs-CZ" sz="2400" dirty="0" err="1"/>
              <a:t>responsible</a:t>
            </a:r>
            <a:r>
              <a:rPr lang="cs-CZ" sz="2400" dirty="0"/>
              <a:t> </a:t>
            </a:r>
            <a:r>
              <a:rPr lang="cs-CZ" sz="2400" dirty="0" err="1"/>
              <a:t>for</a:t>
            </a:r>
            <a:r>
              <a:rPr lang="cs-CZ" sz="2400" dirty="0"/>
              <a:t> </a:t>
            </a:r>
            <a:r>
              <a:rPr lang="cs-CZ" sz="2400" dirty="0" err="1">
                <a:solidFill>
                  <a:srgbClr val="FFFF00"/>
                </a:solidFill>
              </a:rPr>
              <a:t>standing</a:t>
            </a:r>
            <a:r>
              <a:rPr lang="cs-CZ" sz="2400" dirty="0">
                <a:solidFill>
                  <a:srgbClr val="FFFF00"/>
                </a:solidFill>
              </a:rPr>
              <a:t> </a:t>
            </a:r>
            <a:r>
              <a:rPr lang="cs-CZ" sz="2400" dirty="0" err="1">
                <a:solidFill>
                  <a:srgbClr val="FFFF00"/>
                </a:solidFill>
              </a:rPr>
              <a:t>position</a:t>
            </a:r>
            <a:r>
              <a:rPr lang="cs-CZ" sz="2400" dirty="0"/>
              <a:t>, and </a:t>
            </a:r>
            <a:r>
              <a:rPr lang="cs-CZ" sz="2400" dirty="0" err="1"/>
              <a:t>above</a:t>
            </a:r>
            <a:r>
              <a:rPr lang="cs-CZ" sz="2400" dirty="0"/>
              <a:t> </a:t>
            </a:r>
            <a:r>
              <a:rPr lang="cs-CZ" sz="2400" dirty="0" err="1"/>
              <a:t>all</a:t>
            </a:r>
            <a:r>
              <a:rPr lang="cs-CZ" sz="2400" dirty="0"/>
              <a:t> </a:t>
            </a:r>
            <a:r>
              <a:rPr lang="cs-CZ" sz="2400" dirty="0" err="1">
                <a:solidFill>
                  <a:srgbClr val="FFFF00"/>
                </a:solidFill>
              </a:rPr>
              <a:t>standing</a:t>
            </a:r>
            <a:r>
              <a:rPr lang="cs-CZ" sz="2400" dirty="0">
                <a:solidFill>
                  <a:srgbClr val="FFFF00"/>
                </a:solidFill>
              </a:rPr>
              <a:t> on </a:t>
            </a:r>
            <a:r>
              <a:rPr lang="cs-CZ" sz="2400" dirty="0" err="1">
                <a:solidFill>
                  <a:srgbClr val="FFFF00"/>
                </a:solidFill>
              </a:rPr>
              <a:t>one</a:t>
            </a:r>
            <a:r>
              <a:rPr lang="cs-CZ" sz="2400" dirty="0">
                <a:solidFill>
                  <a:srgbClr val="FFFF00"/>
                </a:solidFill>
              </a:rPr>
              <a:t> leg</a:t>
            </a:r>
            <a:r>
              <a:rPr lang="cs-CZ" sz="2400" dirty="0"/>
              <a:t>. </a:t>
            </a:r>
            <a:r>
              <a:rPr lang="cs-CZ" sz="2400" dirty="0" err="1"/>
              <a:t>This</a:t>
            </a:r>
            <a:r>
              <a:rPr lang="cs-CZ" sz="2400" dirty="0"/>
              <a:t> is </a:t>
            </a:r>
            <a:r>
              <a:rPr lang="cs-CZ" sz="2400" dirty="0" err="1"/>
              <a:t>the</a:t>
            </a:r>
            <a:r>
              <a:rPr lang="cs-CZ" sz="2400" dirty="0"/>
              <a:t> most </a:t>
            </a:r>
            <a:r>
              <a:rPr lang="cs-CZ" sz="2400" dirty="0" err="1"/>
              <a:t>common</a:t>
            </a:r>
            <a:r>
              <a:rPr lang="cs-CZ" sz="2400" dirty="0"/>
              <a:t> </a:t>
            </a:r>
            <a:r>
              <a:rPr lang="cs-CZ" sz="2400" dirty="0" err="1"/>
              <a:t>postural</a:t>
            </a:r>
            <a:r>
              <a:rPr lang="cs-CZ" sz="2400" dirty="0"/>
              <a:t> </a:t>
            </a:r>
            <a:r>
              <a:rPr lang="cs-CZ" sz="2400" dirty="0" err="1"/>
              <a:t>position</a:t>
            </a:r>
            <a:r>
              <a:rPr lang="cs-CZ" sz="2400" dirty="0"/>
              <a:t> </a:t>
            </a:r>
            <a:r>
              <a:rPr lang="cs-CZ" sz="2400" dirty="0" err="1"/>
              <a:t>for</a:t>
            </a:r>
            <a:r>
              <a:rPr lang="cs-CZ" sz="2400" dirty="0"/>
              <a:t> </a:t>
            </a:r>
            <a:r>
              <a:rPr lang="cs-CZ" sz="2400" dirty="0" err="1" smtClean="0"/>
              <a:t>human</a:t>
            </a:r>
            <a:endParaRPr lang="cs-CZ" sz="2400" dirty="0"/>
          </a:p>
          <a:p>
            <a:endParaRPr lang="cs-CZ" sz="2400" dirty="0"/>
          </a:p>
          <a:p>
            <a:r>
              <a:rPr lang="cs-CZ" sz="2400" dirty="0" err="1"/>
              <a:t>Those</a:t>
            </a:r>
            <a:r>
              <a:rPr lang="cs-CZ" sz="2400" dirty="0"/>
              <a:t> </a:t>
            </a:r>
            <a:r>
              <a:rPr lang="cs-CZ" sz="2400" dirty="0" err="1"/>
              <a:t>muscles</a:t>
            </a:r>
            <a:r>
              <a:rPr lang="cs-CZ" sz="2400" dirty="0"/>
              <a:t> </a:t>
            </a:r>
            <a:r>
              <a:rPr lang="cs-CZ" sz="2400" dirty="0" err="1"/>
              <a:t>with</a:t>
            </a:r>
            <a:r>
              <a:rPr lang="cs-CZ" sz="2400" dirty="0"/>
              <a:t> a </a:t>
            </a:r>
            <a:r>
              <a:rPr lang="cs-CZ" sz="2400" dirty="0" err="1">
                <a:solidFill>
                  <a:srgbClr val="FFFF00"/>
                </a:solidFill>
              </a:rPr>
              <a:t>postural</a:t>
            </a:r>
            <a:r>
              <a:rPr lang="cs-CZ" sz="2400" dirty="0">
                <a:solidFill>
                  <a:srgbClr val="FFFF00"/>
                </a:solidFill>
              </a:rPr>
              <a:t> </a:t>
            </a:r>
            <a:r>
              <a:rPr lang="cs-CZ" sz="2400" dirty="0" err="1">
                <a:solidFill>
                  <a:srgbClr val="FFFF00"/>
                </a:solidFill>
              </a:rPr>
              <a:t>function</a:t>
            </a:r>
            <a:r>
              <a:rPr lang="cs-CZ" sz="2400" dirty="0">
                <a:solidFill>
                  <a:srgbClr val="FFFF00"/>
                </a:solidFill>
              </a:rPr>
              <a:t> </a:t>
            </a:r>
            <a:r>
              <a:rPr lang="cs-CZ" sz="2400" dirty="0"/>
              <a:t>are </a:t>
            </a:r>
            <a:r>
              <a:rPr lang="cs-CZ" sz="2400" dirty="0" err="1">
                <a:solidFill>
                  <a:srgbClr val="FFFF00"/>
                </a:solidFill>
              </a:rPr>
              <a:t>genetically</a:t>
            </a:r>
            <a:r>
              <a:rPr lang="cs-CZ" sz="2400" dirty="0">
                <a:solidFill>
                  <a:srgbClr val="FFFF00"/>
                </a:solidFill>
              </a:rPr>
              <a:t> </a:t>
            </a:r>
            <a:r>
              <a:rPr lang="cs-CZ" sz="2400" dirty="0" err="1">
                <a:solidFill>
                  <a:srgbClr val="FFFF00"/>
                </a:solidFill>
              </a:rPr>
              <a:t>older</a:t>
            </a:r>
            <a:r>
              <a:rPr lang="cs-CZ" sz="2400" dirty="0">
                <a:solidFill>
                  <a:srgbClr val="FFFF00"/>
                </a:solidFill>
              </a:rPr>
              <a:t> </a:t>
            </a:r>
            <a:r>
              <a:rPr lang="cs-CZ" sz="2400" dirty="0" err="1"/>
              <a:t>and</a:t>
            </a:r>
            <a:r>
              <a:rPr lang="cs-CZ" sz="2400" dirty="0"/>
              <a:t> </a:t>
            </a:r>
            <a:r>
              <a:rPr lang="cs-CZ" sz="2400" dirty="0" err="1"/>
              <a:t>demonstrate</a:t>
            </a:r>
            <a:r>
              <a:rPr lang="cs-CZ" sz="2400" dirty="0"/>
              <a:t> </a:t>
            </a:r>
            <a:r>
              <a:rPr lang="cs-CZ" sz="2400" dirty="0" err="1"/>
              <a:t>less</a:t>
            </a:r>
            <a:r>
              <a:rPr lang="cs-CZ" sz="2400" dirty="0"/>
              <a:t> </a:t>
            </a:r>
            <a:r>
              <a:rPr lang="cs-CZ" sz="2400" dirty="0" err="1"/>
              <a:t>reaction</a:t>
            </a:r>
            <a:r>
              <a:rPr lang="cs-CZ" sz="2400" dirty="0"/>
              <a:t> to </a:t>
            </a:r>
            <a:r>
              <a:rPr lang="cs-CZ" sz="2400" dirty="0" err="1"/>
              <a:t>different</a:t>
            </a:r>
            <a:r>
              <a:rPr lang="cs-CZ" sz="2400" dirty="0"/>
              <a:t> </a:t>
            </a:r>
            <a:r>
              <a:rPr lang="cs-CZ" sz="2400" dirty="0" err="1"/>
              <a:t>injuries</a:t>
            </a:r>
            <a:r>
              <a:rPr lang="cs-CZ" sz="2400" dirty="0"/>
              <a:t>.</a:t>
            </a:r>
          </a:p>
          <a:p>
            <a:endParaRPr lang="cs-CZ" sz="2400" dirty="0"/>
          </a:p>
          <a:p>
            <a:r>
              <a:rPr lang="cs-CZ" sz="2400" dirty="0"/>
              <a:t>They </a:t>
            </a:r>
            <a:r>
              <a:rPr lang="cs-CZ" sz="2400" dirty="0" err="1"/>
              <a:t>have</a:t>
            </a:r>
            <a:r>
              <a:rPr lang="cs-CZ" sz="2400" dirty="0"/>
              <a:t> different </a:t>
            </a:r>
            <a:r>
              <a:rPr lang="cs-CZ" sz="2400" dirty="0" err="1"/>
              <a:t>physiological</a:t>
            </a:r>
            <a:r>
              <a:rPr lang="cs-CZ" sz="2400" dirty="0"/>
              <a:t> </a:t>
            </a:r>
            <a:r>
              <a:rPr lang="cs-CZ" sz="2400" dirty="0" err="1"/>
              <a:t>and</a:t>
            </a:r>
            <a:r>
              <a:rPr lang="cs-CZ" sz="2400" dirty="0"/>
              <a:t> </a:t>
            </a:r>
            <a:r>
              <a:rPr lang="cs-CZ" sz="2400" dirty="0" err="1"/>
              <a:t>probably</a:t>
            </a:r>
            <a:r>
              <a:rPr lang="cs-CZ" sz="2400" dirty="0"/>
              <a:t> </a:t>
            </a:r>
            <a:r>
              <a:rPr lang="cs-CZ" sz="2400" dirty="0" err="1"/>
              <a:t>also</a:t>
            </a:r>
            <a:r>
              <a:rPr lang="cs-CZ" sz="2400" dirty="0"/>
              <a:t> </a:t>
            </a:r>
            <a:r>
              <a:rPr lang="cs-CZ" sz="2400" dirty="0" err="1"/>
              <a:t>biochemical</a:t>
            </a:r>
            <a:r>
              <a:rPr lang="cs-CZ" sz="2400" dirty="0"/>
              <a:t> </a:t>
            </a:r>
            <a:r>
              <a:rPr lang="cs-CZ" sz="2400" dirty="0" err="1"/>
              <a:t>qualities</a:t>
            </a:r>
            <a:r>
              <a:rPr lang="cs-CZ" sz="2400" dirty="0"/>
              <a:t> </a:t>
            </a:r>
            <a:r>
              <a:rPr lang="cs-CZ" sz="2400" dirty="0" err="1"/>
              <a:t>than</a:t>
            </a:r>
            <a:r>
              <a:rPr lang="cs-CZ" sz="2400" dirty="0"/>
              <a:t> </a:t>
            </a:r>
            <a:r>
              <a:rPr lang="cs-CZ" sz="2400" dirty="0" err="1"/>
              <a:t>muscles</a:t>
            </a:r>
            <a:r>
              <a:rPr lang="cs-CZ" sz="2400" dirty="0"/>
              <a:t> </a:t>
            </a:r>
            <a:r>
              <a:rPr lang="cs-CZ" sz="2400" dirty="0" err="1"/>
              <a:t>with</a:t>
            </a:r>
            <a:r>
              <a:rPr lang="cs-CZ" sz="2400" dirty="0"/>
              <a:t> </a:t>
            </a:r>
            <a:r>
              <a:rPr lang="cs-CZ" sz="2400" dirty="0" err="1"/>
              <a:t>mainly</a:t>
            </a:r>
            <a:r>
              <a:rPr lang="cs-CZ" sz="2400" dirty="0"/>
              <a:t> </a:t>
            </a:r>
            <a:r>
              <a:rPr lang="cs-CZ" sz="2400" dirty="0" err="1"/>
              <a:t>phasic</a:t>
            </a:r>
            <a:r>
              <a:rPr lang="cs-CZ" sz="2400" dirty="0"/>
              <a:t> </a:t>
            </a:r>
            <a:r>
              <a:rPr lang="cs-CZ" sz="2400" dirty="0" err="1"/>
              <a:t>function</a:t>
            </a:r>
            <a:r>
              <a:rPr lang="cs-CZ" sz="2400" dirty="0"/>
              <a:t>.</a:t>
            </a:r>
          </a:p>
        </p:txBody>
      </p:sp>
      <p:pic>
        <p:nvPicPr>
          <p:cNvPr id="2050" name="Picture 2" descr="http://www.istoppain.com/physical-therapy/assets/images/Treatments/IMS/ims_short1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65055" y="0"/>
            <a:ext cx="3978945" cy="252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39697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sp>
        <p:nvSpPr>
          <p:cNvPr id="4" name="Zástupný symbol pro obsah 3"/>
          <p:cNvSpPr>
            <a:spLocks noGrp="1"/>
          </p:cNvSpPr>
          <p:nvPr>
            <p:ph idx="1"/>
          </p:nvPr>
        </p:nvSpPr>
        <p:spPr>
          <a:xfrm>
            <a:off x="251520" y="1905000"/>
            <a:ext cx="4464496" cy="4267200"/>
          </a:xfrm>
        </p:spPr>
        <p:txBody>
          <a:bodyPr>
            <a:normAutofit/>
          </a:bodyPr>
          <a:lstStyle/>
          <a:p>
            <a:pPr marL="0" indent="0">
              <a:buNone/>
            </a:pPr>
            <a:r>
              <a:rPr lang="en-US" dirty="0">
                <a:solidFill>
                  <a:srgbClr val="00B0F0"/>
                </a:solidFill>
              </a:rPr>
              <a:t>Starting position: </a:t>
            </a:r>
            <a:r>
              <a:rPr lang="en-US" dirty="0"/>
              <a:t>The patient sits with </a:t>
            </a:r>
            <a:r>
              <a:rPr lang="cs-CZ" dirty="0"/>
              <a:t/>
            </a:r>
            <a:br>
              <a:rPr lang="cs-CZ" dirty="0"/>
            </a:br>
            <a:r>
              <a:rPr lang="en-US" dirty="0"/>
              <a:t>the knees flexed and the lower legs hanging over the edge of the </a:t>
            </a:r>
            <a:r>
              <a:rPr lang="cs-CZ" dirty="0"/>
              <a:t>table</a:t>
            </a:r>
            <a:r>
              <a:rPr lang="en-US" dirty="0"/>
              <a:t> </a:t>
            </a:r>
            <a:r>
              <a:rPr lang="cs-CZ" dirty="0"/>
              <a:t>s</a:t>
            </a:r>
            <a:r>
              <a:rPr lang="en-US" dirty="0"/>
              <a:t>0 that</a:t>
            </a:r>
            <a:r>
              <a:rPr lang="cs-CZ" dirty="0"/>
              <a:t/>
            </a:r>
            <a:br>
              <a:rPr lang="cs-CZ" dirty="0"/>
            </a:br>
            <a:r>
              <a:rPr lang="en-US" dirty="0"/>
              <a:t>the hamstrings are relaxed. </a:t>
            </a:r>
            <a:r>
              <a:rPr lang="cs-CZ" dirty="0"/>
              <a:t>T</a:t>
            </a:r>
            <a:r>
              <a:rPr lang="en-US" dirty="0"/>
              <a:t>highs </a:t>
            </a:r>
            <a:r>
              <a:rPr lang="cs-CZ" dirty="0"/>
              <a:t>are </a:t>
            </a:r>
            <a:r>
              <a:rPr lang="en-US" dirty="0"/>
              <a:t>on </a:t>
            </a:r>
            <a:r>
              <a:rPr lang="cs-CZ" dirty="0"/>
              <a:t/>
            </a:r>
            <a:br>
              <a:rPr lang="cs-CZ" dirty="0"/>
            </a:br>
            <a:r>
              <a:rPr lang="en-US" dirty="0"/>
              <a:t>the examination table</a:t>
            </a:r>
            <a:r>
              <a:rPr lang="cs-CZ" dirty="0"/>
              <a:t>.</a:t>
            </a:r>
            <a:r>
              <a:rPr lang="en-US" dirty="0"/>
              <a:t> </a:t>
            </a:r>
            <a:r>
              <a:rPr lang="cs-CZ" dirty="0" err="1"/>
              <a:t>Whole</a:t>
            </a:r>
            <a:r>
              <a:rPr lang="en-US" dirty="0"/>
              <a:t> feet are supported so as to maintain the right angle in ankle joints</a:t>
            </a:r>
            <a:r>
              <a:rPr lang="cs-CZ" dirty="0"/>
              <a:t>.</a:t>
            </a:r>
          </a:p>
          <a:p>
            <a:pPr marL="0" indent="0">
              <a:buNone/>
            </a:pPr>
            <a:r>
              <a:rPr lang="cs-CZ" dirty="0" err="1">
                <a:solidFill>
                  <a:srgbClr val="00B0F0"/>
                </a:solidFill>
              </a:rPr>
              <a:t>Fixation</a:t>
            </a:r>
            <a:r>
              <a:rPr lang="cs-CZ" dirty="0">
                <a:solidFill>
                  <a:srgbClr val="00B0F0"/>
                </a:solidFill>
              </a:rPr>
              <a:t>: </a:t>
            </a:r>
            <a:r>
              <a:rPr lang="cs-CZ" dirty="0"/>
              <a:t>E</a:t>
            </a:r>
            <a:r>
              <a:rPr lang="en-US" dirty="0" err="1"/>
              <a:t>xaminer</a:t>
            </a:r>
            <a:r>
              <a:rPr lang="en-US" dirty="0"/>
              <a:t> fixes</a:t>
            </a:r>
            <a:r>
              <a:rPr lang="cs-CZ" dirty="0"/>
              <a:t> </a:t>
            </a:r>
            <a:r>
              <a:rPr lang="cs-CZ" dirty="0" err="1"/>
              <a:t>the</a:t>
            </a:r>
            <a:r>
              <a:rPr lang="en-US" dirty="0"/>
              <a:t> pan for iliac bones to prevent pelvic </a:t>
            </a:r>
            <a:r>
              <a:rPr lang="en-US" dirty="0" err="1"/>
              <a:t>anteversion</a:t>
            </a:r>
            <a:r>
              <a:rPr lang="cs-CZ" dirty="0"/>
              <a:t>.</a:t>
            </a:r>
          </a:p>
          <a:p>
            <a:pPr marL="0" indent="0">
              <a:buNone/>
            </a:pPr>
            <a:r>
              <a:rPr lang="en-US" dirty="0">
                <a:solidFill>
                  <a:srgbClr val="00B0F0"/>
                </a:solidFill>
              </a:rPr>
              <a:t>Movement: </a:t>
            </a:r>
            <a:r>
              <a:rPr lang="en-US" dirty="0"/>
              <a:t>Forward bending to </a:t>
            </a:r>
            <a:r>
              <a:rPr lang="cs-CZ" dirty="0"/>
              <a:t/>
            </a:r>
            <a:br>
              <a:rPr lang="cs-CZ" dirty="0"/>
            </a:br>
            <a:r>
              <a:rPr lang="en-US" dirty="0"/>
              <a:t>the maximum range with the forehead moving towards the knees. The pelvis must not move. </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9051" t="-400" r="2362" b="1701"/>
          <a:stretch/>
        </p:blipFill>
        <p:spPr>
          <a:xfrm>
            <a:off x="4788024" y="2238600"/>
            <a:ext cx="4308240" cy="3600000"/>
          </a:xfrm>
          <a:prstGeom prst="rect">
            <a:avLst/>
          </a:prstGeom>
        </p:spPr>
      </p:pic>
      <p:sp>
        <p:nvSpPr>
          <p:cNvPr id="5" name="Obdélník 4"/>
          <p:cNvSpPr/>
          <p:nvPr/>
        </p:nvSpPr>
        <p:spPr>
          <a:xfrm>
            <a:off x="4355976" y="6172200"/>
            <a:ext cx="5679039"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4639642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measure the vertical distance forehead-thigh.</a:t>
            </a:r>
            <a:endParaRPr lang="cs-CZ" dirty="0"/>
          </a:p>
          <a:p>
            <a:pPr marL="0" indent="0">
              <a:buNone/>
            </a:pPr>
            <a:r>
              <a:rPr lang="en-US" dirty="0">
                <a:solidFill>
                  <a:schemeClr val="accent5"/>
                </a:solidFill>
              </a:rPr>
              <a:t>0 - not a reduction </a:t>
            </a:r>
            <a:r>
              <a:rPr lang="cs-CZ" dirty="0"/>
              <a:t>– t</a:t>
            </a:r>
            <a:r>
              <a:rPr lang="en-US" dirty="0"/>
              <a:t>he measured distance is not greater than 10 cm.</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measured the distance is </a:t>
            </a:r>
            <a:r>
              <a:rPr lang="cs-CZ" dirty="0"/>
              <a:t>10-1</a:t>
            </a:r>
            <a:r>
              <a:rPr lang="en-US" dirty="0"/>
              <a:t>5 centimeters</a:t>
            </a:r>
            <a:r>
              <a:rPr lang="cs-CZ" dirty="0"/>
              <a:t>.</a:t>
            </a:r>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measured the distance is </a:t>
            </a:r>
            <a:r>
              <a:rPr lang="cs-CZ" dirty="0"/>
              <a:t>more </a:t>
            </a:r>
            <a:r>
              <a:rPr lang="en-US" dirty="0"/>
              <a:t> than </a:t>
            </a:r>
            <a:r>
              <a:rPr lang="cs-CZ" dirty="0"/>
              <a:t/>
            </a:r>
            <a:br>
              <a:rPr lang="cs-CZ" dirty="0"/>
            </a:br>
            <a:r>
              <a:rPr lang="cs-CZ" dirty="0"/>
              <a:t>15 </a:t>
            </a:r>
            <a:r>
              <a:rPr lang="en-US" dirty="0"/>
              <a:t>centimeters</a:t>
            </a:r>
          </a:p>
        </p:txBody>
      </p:sp>
    </p:spTree>
    <p:extLst>
      <p:ext uri="{BB962C8B-B14F-4D97-AF65-F5344CB8AC3E}">
        <p14:creationId xmlns:p14="http://schemas.microsoft.com/office/powerpoint/2010/main" xmlns="" val="1628507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Paravertebral</a:t>
            </a:r>
            <a:r>
              <a:rPr lang="cs-CZ" dirty="0"/>
              <a:t> </a:t>
            </a:r>
            <a:r>
              <a:rPr lang="cs-CZ" dirty="0" err="1"/>
              <a:t>Back</a:t>
            </a:r>
            <a:r>
              <a:rPr lang="cs-CZ" dirty="0"/>
              <a:t> </a:t>
            </a:r>
            <a:r>
              <a:rPr lang="cs-CZ" dirty="0" err="1"/>
              <a:t>Muscles</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a:t>
            </a:r>
            <a:r>
              <a:rPr lang="cs-CZ" dirty="0">
                <a:solidFill>
                  <a:srgbClr val="92D050"/>
                </a:solidFill>
              </a:rPr>
              <a:t>s</a:t>
            </a:r>
            <a:endParaRPr lang="en-US" dirty="0">
              <a:solidFill>
                <a:srgbClr val="92D050"/>
              </a:solidFill>
            </a:endParaRPr>
          </a:p>
          <a:p>
            <a:pPr marL="342900" indent="-342900">
              <a:buFont typeface="+mj-lt"/>
              <a:buAutoNum type="arabicPeriod"/>
            </a:pPr>
            <a:r>
              <a:rPr lang="en-US" dirty="0"/>
              <a:t>The forward bending takes place through tilling the </a:t>
            </a:r>
            <a:r>
              <a:rPr lang="en-US" dirty="0" err="1"/>
              <a:t>pelvi</a:t>
            </a:r>
            <a:r>
              <a:rPr lang="cs-CZ" dirty="0"/>
              <a:t>s</a:t>
            </a:r>
            <a:r>
              <a:rPr lang="en-US" dirty="0"/>
              <a:t> and not through bending the spine</a:t>
            </a:r>
            <a:r>
              <a:rPr lang="cs-CZ" dirty="0"/>
              <a:t>.</a:t>
            </a:r>
          </a:p>
          <a:p>
            <a:pPr marL="342900" indent="-342900">
              <a:buFont typeface="+mj-lt"/>
              <a:buAutoNum type="arabicPeriod"/>
            </a:pPr>
            <a:endParaRPr lang="cs-CZ" dirty="0"/>
          </a:p>
          <a:p>
            <a:pPr marL="0" indent="0">
              <a:buNone/>
            </a:pPr>
            <a:r>
              <a:rPr lang="cs-CZ" dirty="0" err="1">
                <a:solidFill>
                  <a:srgbClr val="92D050"/>
                </a:solidFill>
              </a:rPr>
              <a:t>The</a:t>
            </a:r>
            <a:r>
              <a:rPr lang="cs-CZ" dirty="0">
                <a:solidFill>
                  <a:srgbClr val="92D050"/>
                </a:solidFill>
              </a:rPr>
              <a:t> test is not very </a:t>
            </a:r>
            <a:r>
              <a:rPr lang="cs-CZ" dirty="0" err="1">
                <a:solidFill>
                  <a:srgbClr val="92D050"/>
                </a:solidFill>
              </a:rPr>
              <a:t>specific</a:t>
            </a:r>
            <a:r>
              <a:rPr lang="cs-CZ" dirty="0">
                <a:solidFill>
                  <a:srgbClr val="92D050"/>
                </a:solidFill>
              </a:rPr>
              <a:t>!</a:t>
            </a:r>
            <a:endParaRPr lang="en-US" dirty="0">
              <a:solidFill>
                <a:srgbClr val="92D050"/>
              </a:solidFill>
            </a:endParaRPr>
          </a:p>
        </p:txBody>
      </p:sp>
    </p:spTree>
    <p:extLst>
      <p:ext uri="{BB962C8B-B14F-4D97-AF65-F5344CB8AC3E}">
        <p14:creationId xmlns:p14="http://schemas.microsoft.com/office/powerpoint/2010/main" xmlns="" val="954742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pic>
        <p:nvPicPr>
          <p:cNvPr id="8194" name="Picture 2" descr="Trapezius Muscle Trapezius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7704" y="1628800"/>
            <a:ext cx="5538547"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38122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Starting position: </a:t>
            </a:r>
            <a:r>
              <a:rPr lang="cs-CZ" dirty="0"/>
              <a:t>S</a:t>
            </a:r>
            <a:r>
              <a:rPr lang="en-US" dirty="0" err="1"/>
              <a:t>upine</a:t>
            </a:r>
            <a:r>
              <a:rPr lang="cs-CZ" dirty="0"/>
              <a:t>, lower limbs </a:t>
            </a:r>
            <a:r>
              <a:rPr lang="cs-CZ" dirty="0" err="1"/>
              <a:t>slightly</a:t>
            </a:r>
            <a:r>
              <a:rPr lang="cs-CZ" dirty="0"/>
              <a:t> </a:t>
            </a:r>
            <a:r>
              <a:rPr lang="cs-CZ" dirty="0" err="1"/>
              <a:t>supported</a:t>
            </a:r>
            <a:r>
              <a:rPr lang="cs-CZ" dirty="0"/>
              <a:t>, </a:t>
            </a:r>
            <a:r>
              <a:rPr lang="cs-CZ" dirty="0" err="1"/>
              <a:t>upper</a:t>
            </a:r>
            <a:r>
              <a:rPr lang="cs-CZ" dirty="0"/>
              <a:t> limps</a:t>
            </a:r>
            <a:r>
              <a:rPr lang="en-US" dirty="0"/>
              <a:t> loosely at your sides</a:t>
            </a:r>
            <a:r>
              <a:rPr lang="cs-CZ" dirty="0"/>
              <a:t>. H</a:t>
            </a:r>
            <a:r>
              <a:rPr lang="en-US" dirty="0" err="1"/>
              <a:t>ead</a:t>
            </a:r>
            <a:r>
              <a:rPr lang="en-US" dirty="0"/>
              <a:t> off the </a:t>
            </a:r>
            <a:r>
              <a:rPr lang="cs-CZ" dirty="0"/>
              <a:t>table</a:t>
            </a:r>
            <a:r>
              <a:rPr lang="en-US" dirty="0"/>
              <a:t> in the middle position</a:t>
            </a:r>
            <a:r>
              <a:rPr lang="cs-CZ" dirty="0"/>
              <a:t> </a:t>
            </a:r>
            <a:r>
              <a:rPr lang="en-US" dirty="0"/>
              <a:t> supported by a physiotherapist in </a:t>
            </a:r>
            <a:r>
              <a:rPr lang="cs-CZ" dirty="0" err="1"/>
              <a:t>occiput</a:t>
            </a:r>
            <a:r>
              <a:rPr lang="en-US" dirty="0"/>
              <a:t>.</a:t>
            </a:r>
            <a:endParaRPr lang="cs-CZ" dirty="0"/>
          </a:p>
          <a:p>
            <a:pPr marL="0" indent="0">
              <a:buNone/>
            </a:pPr>
            <a:r>
              <a:rPr lang="en-US" dirty="0">
                <a:solidFill>
                  <a:srgbClr val="00B0F0"/>
                </a:solidFill>
              </a:rPr>
              <a:t>Fixation: </a:t>
            </a:r>
            <a:r>
              <a:rPr lang="en-US" dirty="0"/>
              <a:t>The shoulder on the side to be tested is fixed from above.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7875" t="4200" r="6290" b="1299"/>
          <a:stretch/>
        </p:blipFill>
        <p:spPr>
          <a:xfrm>
            <a:off x="2610001" y="3284984"/>
            <a:ext cx="3924000" cy="3240000"/>
          </a:xfrm>
          <a:prstGeom prst="rect">
            <a:avLst/>
          </a:prstGeom>
        </p:spPr>
      </p:pic>
    </p:spTree>
    <p:extLst>
      <p:ext uri="{BB962C8B-B14F-4D97-AF65-F5344CB8AC3E}">
        <p14:creationId xmlns:p14="http://schemas.microsoft.com/office/powerpoint/2010/main" xmlns="" val="42907089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 </a:t>
            </a:r>
            <a:r>
              <a:rPr lang="en-US" dirty="0"/>
              <a:t>Passive side flexion of the neck without flexion, extension or rotation.</a:t>
            </a:r>
            <a:r>
              <a:rPr lang="en-US" dirty="0">
                <a:solidFill>
                  <a:srgbClr val="00B0F0"/>
                </a:solidFill>
              </a:rPr>
              <a:t> </a:t>
            </a:r>
            <a:r>
              <a:rPr lang="en-US" dirty="0"/>
              <a:t>The head is moved with the ear to the opposite shoulder</a:t>
            </a:r>
            <a:r>
              <a:rPr lang="cs-CZ" dirty="0"/>
              <a:t>. </a:t>
            </a:r>
            <a:r>
              <a:rPr lang="cs-CZ" dirty="0" err="1"/>
              <a:t>Then</a:t>
            </a:r>
            <a:r>
              <a:rPr lang="cs-CZ" dirty="0"/>
              <a:t> </a:t>
            </a:r>
            <a:r>
              <a:rPr lang="cs-CZ" dirty="0" err="1"/>
              <a:t>continue</a:t>
            </a:r>
            <a:r>
              <a:rPr lang="cs-CZ" dirty="0"/>
              <a:t> </a:t>
            </a:r>
            <a:r>
              <a:rPr lang="cs-CZ" dirty="0" err="1"/>
              <a:t>with</a:t>
            </a:r>
            <a:r>
              <a:rPr lang="cs-CZ" dirty="0"/>
              <a:t> </a:t>
            </a:r>
            <a:r>
              <a:rPr lang="cs-CZ" dirty="0" err="1"/>
              <a:t>depresion</a:t>
            </a:r>
            <a:r>
              <a:rPr lang="cs-CZ" dirty="0"/>
              <a:t> of </a:t>
            </a:r>
            <a:r>
              <a:rPr lang="cs-CZ" dirty="0" err="1"/>
              <a:t>the</a:t>
            </a:r>
            <a:r>
              <a:rPr lang="cs-CZ" dirty="0"/>
              <a:t> shoulder.</a:t>
            </a:r>
          </a:p>
          <a:p>
            <a:pPr marL="0" indent="0">
              <a:buNone/>
            </a:pPr>
            <a:r>
              <a:rPr lang="en-US" dirty="0">
                <a:solidFill>
                  <a:srgbClr val="00B0F0"/>
                </a:solidFill>
              </a:rPr>
              <a:t>Normal findings: </a:t>
            </a:r>
            <a:r>
              <a:rPr lang="en-US" dirty="0"/>
              <a:t>The range of movement is compared on both sides and the </a:t>
            </a:r>
            <a:r>
              <a:rPr lang="en-US" dirty="0" err="1"/>
              <a:t>fibres</a:t>
            </a:r>
            <a:r>
              <a:rPr lang="en-US" dirty="0"/>
              <a:t> of the trapezius are palpated</a:t>
            </a:r>
            <a:r>
              <a:rPr lang="cs-CZ" dirty="0"/>
              <a:t>.</a:t>
            </a:r>
            <a:endParaRPr lang="en-US" dirty="0"/>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7875" t="4200" r="6290" b="1299"/>
          <a:stretch/>
        </p:blipFill>
        <p:spPr>
          <a:xfrm>
            <a:off x="2857488" y="3500438"/>
            <a:ext cx="3492094" cy="2883380"/>
          </a:xfrm>
          <a:prstGeom prst="rect">
            <a:avLst/>
          </a:prstGeom>
        </p:spPr>
      </p:pic>
      <p:sp>
        <p:nvSpPr>
          <p:cNvPr id="6" name="Obdélník 5"/>
          <p:cNvSpPr/>
          <p:nvPr/>
        </p:nvSpPr>
        <p:spPr>
          <a:xfrm>
            <a:off x="2339752" y="6328608"/>
            <a:ext cx="4801520" cy="646331"/>
          </a:xfrm>
          <a:prstGeom prst="rect">
            <a:avLst/>
          </a:prstGeom>
        </p:spPr>
        <p:txBody>
          <a:bodyPr wrap="square">
            <a:spAutoFit/>
          </a:bodyPr>
          <a:lstStyle/>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29459906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degree of the shoulder girdle compression (if</a:t>
            </a:r>
            <a:r>
              <a:rPr lang="cs-CZ" dirty="0"/>
              <a:t> </a:t>
            </a:r>
            <a:r>
              <a:rPr lang="cs-CZ" dirty="0" err="1"/>
              <a:t>inclination</a:t>
            </a:r>
            <a:r>
              <a:rPr lang="cs-CZ" dirty="0"/>
              <a:t> is</a:t>
            </a:r>
            <a:r>
              <a:rPr lang="en-US" dirty="0"/>
              <a:t> limited, it is most likely a joint affair)</a:t>
            </a:r>
            <a:endParaRPr lang="cs-CZ" dirty="0"/>
          </a:p>
          <a:p>
            <a:pPr marL="0" indent="0">
              <a:buNone/>
            </a:pPr>
            <a:r>
              <a:rPr lang="en-US" dirty="0">
                <a:solidFill>
                  <a:schemeClr val="accent5"/>
                </a:solidFill>
              </a:rPr>
              <a:t>0 - not a reduction </a:t>
            </a:r>
            <a:r>
              <a:rPr lang="cs-CZ" dirty="0"/>
              <a:t>– </a:t>
            </a:r>
            <a:r>
              <a:rPr lang="en-US" dirty="0"/>
              <a:t>compression of the arm can be performed easily</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en-US" dirty="0"/>
              <a:t>compression of the arm can be performed </a:t>
            </a:r>
            <a:r>
              <a:rPr lang="cs-CZ" dirty="0"/>
              <a:t> but </a:t>
            </a:r>
            <a:r>
              <a:rPr lang="cs-CZ" dirty="0" err="1"/>
              <a:t>with</a:t>
            </a:r>
            <a:r>
              <a:rPr lang="cs-CZ" dirty="0"/>
              <a:t> </a:t>
            </a:r>
            <a:r>
              <a:rPr lang="cs-CZ" dirty="0" err="1"/>
              <a:t>light</a:t>
            </a:r>
            <a:r>
              <a:rPr lang="cs-CZ" dirty="0"/>
              <a:t> </a:t>
            </a:r>
            <a:r>
              <a:rPr lang="cs-CZ" dirty="0" err="1"/>
              <a:t>resistance</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en-US" dirty="0"/>
              <a:t>compression </a:t>
            </a:r>
            <a:r>
              <a:rPr lang="cs-CZ" dirty="0"/>
              <a:t>of </a:t>
            </a:r>
            <a:r>
              <a:rPr lang="cs-CZ" dirty="0" err="1"/>
              <a:t>the</a:t>
            </a:r>
            <a:r>
              <a:rPr lang="cs-CZ" dirty="0"/>
              <a:t> </a:t>
            </a:r>
            <a:r>
              <a:rPr lang="en-US" dirty="0"/>
              <a:t>arm can not be done, when </a:t>
            </a:r>
            <a:r>
              <a:rPr lang="cs-CZ" dirty="0" err="1"/>
              <a:t>we</a:t>
            </a:r>
            <a:r>
              <a:rPr lang="en-US" dirty="0"/>
              <a:t> try to compress the shoulder we encounter stiff resistance to stop. Moreover, it can also be restricted inclination</a:t>
            </a:r>
            <a:r>
              <a:rPr lang="cs-CZ" dirty="0"/>
              <a:t>.</a:t>
            </a:r>
            <a:endParaRPr lang="en-US" dirty="0"/>
          </a:p>
        </p:txBody>
      </p:sp>
    </p:spTree>
    <p:extLst>
      <p:ext uri="{BB962C8B-B14F-4D97-AF65-F5344CB8AC3E}">
        <p14:creationId xmlns:p14="http://schemas.microsoft.com/office/powerpoint/2010/main" xmlns="" val="953518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The</a:t>
            </a:r>
            <a:r>
              <a:rPr lang="cs-CZ" dirty="0"/>
              <a:t> </a:t>
            </a:r>
            <a:r>
              <a:rPr lang="cs-CZ" dirty="0" err="1"/>
              <a:t>Trapezius</a:t>
            </a:r>
            <a:r>
              <a:rPr lang="cs-CZ" dirty="0"/>
              <a:t> – </a:t>
            </a:r>
            <a:r>
              <a:rPr lang="cs-CZ" dirty="0" err="1"/>
              <a:t>Upper</a:t>
            </a:r>
            <a:r>
              <a:rPr lang="cs-CZ" dirty="0"/>
              <a:t> Part</a:t>
            </a:r>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p>
          <a:p>
            <a:pPr marL="342900" indent="-342900">
              <a:buFont typeface="+mj-lt"/>
              <a:buAutoNum type="arabicPeriod"/>
            </a:pPr>
            <a:r>
              <a:rPr lang="cs-CZ" dirty="0"/>
              <a:t>E</a:t>
            </a:r>
            <a:r>
              <a:rPr lang="en-US" dirty="0" err="1"/>
              <a:t>xact</a:t>
            </a:r>
            <a:r>
              <a:rPr lang="en-US" dirty="0"/>
              <a:t> starting position of the head</a:t>
            </a:r>
            <a:r>
              <a:rPr lang="cs-CZ" dirty="0"/>
              <a:t> is not </a:t>
            </a:r>
            <a:r>
              <a:rPr lang="cs-CZ" dirty="0" err="1"/>
              <a:t>held</a:t>
            </a:r>
            <a:r>
              <a:rPr lang="cs-CZ" dirty="0"/>
              <a:t>.</a:t>
            </a:r>
          </a:p>
          <a:p>
            <a:pPr marL="342900" indent="-342900">
              <a:buFont typeface="+mj-lt"/>
              <a:buAutoNum type="arabicPeriod"/>
            </a:pPr>
            <a:r>
              <a:rPr lang="cs-CZ" dirty="0" err="1"/>
              <a:t>We</a:t>
            </a:r>
            <a:r>
              <a:rPr lang="cs-CZ" dirty="0"/>
              <a:t> </a:t>
            </a:r>
            <a:r>
              <a:rPr lang="cs-CZ" dirty="0" err="1"/>
              <a:t>forget</a:t>
            </a:r>
            <a:r>
              <a:rPr lang="cs-CZ" dirty="0"/>
              <a:t> support of </a:t>
            </a:r>
            <a:r>
              <a:rPr lang="cs-CZ" dirty="0" err="1"/>
              <a:t>the</a:t>
            </a:r>
            <a:r>
              <a:rPr lang="cs-CZ" dirty="0"/>
              <a:t> </a:t>
            </a:r>
            <a:r>
              <a:rPr lang="cs-CZ" dirty="0" err="1"/>
              <a:t>knees</a:t>
            </a:r>
            <a:r>
              <a:rPr lang="cs-CZ" dirty="0"/>
              <a:t>.</a:t>
            </a:r>
          </a:p>
          <a:p>
            <a:pPr marL="342900" indent="-342900">
              <a:buFont typeface="+mj-lt"/>
              <a:buAutoNum type="arabicPeriod"/>
            </a:pPr>
            <a:r>
              <a:rPr lang="en-US" dirty="0"/>
              <a:t>The shoulder of the side to be tested is not fixed.</a:t>
            </a:r>
            <a:endParaRPr lang="cs-CZ" dirty="0"/>
          </a:p>
          <a:p>
            <a:pPr marL="342900" indent="-342900">
              <a:buFont typeface="+mj-lt"/>
              <a:buAutoNum type="arabicPeriod"/>
            </a:pPr>
            <a:r>
              <a:rPr lang="en-US" dirty="0"/>
              <a:t>The movement takes place with rotation, flexion and extension of the spine. </a:t>
            </a:r>
          </a:p>
        </p:txBody>
      </p:sp>
    </p:spTree>
    <p:extLst>
      <p:ext uri="{BB962C8B-B14F-4D97-AF65-F5344CB8AC3E}">
        <p14:creationId xmlns:p14="http://schemas.microsoft.com/office/powerpoint/2010/main" xmlns="" val="14593105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pic>
        <p:nvPicPr>
          <p:cNvPr id="11266" name="Picture 2" descr="http://hummingbirdbodyworks.com/wp-content/uploads/2015/03/LevatorScapula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2401" y="1628800"/>
            <a:ext cx="5119200" cy="51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18415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a:xfrm>
            <a:off x="323528" y="1905000"/>
            <a:ext cx="4104456" cy="4267200"/>
          </a:xfrm>
        </p:spPr>
        <p:txBody>
          <a:bodyPr>
            <a:normAutofit/>
          </a:bodyPr>
          <a:lstStyle/>
          <a:p>
            <a:pPr marL="0" indent="0">
              <a:buNone/>
            </a:pPr>
            <a:r>
              <a:rPr lang="en-US" dirty="0">
                <a:solidFill>
                  <a:srgbClr val="00B0F0"/>
                </a:solidFill>
              </a:rPr>
              <a:t>Starting position: </a:t>
            </a:r>
            <a:r>
              <a:rPr lang="en-US" dirty="0"/>
              <a:t>Supine lying with </a:t>
            </a:r>
            <a:r>
              <a:rPr lang="cs-CZ" dirty="0"/>
              <a:t/>
            </a:r>
            <a:br>
              <a:rPr lang="cs-CZ" dirty="0"/>
            </a:br>
            <a:r>
              <a:rPr lang="en-US" dirty="0"/>
              <a:t>the arms along</a:t>
            </a:r>
            <a:r>
              <a:rPr lang="cs-CZ" dirty="0"/>
              <a:t> </a:t>
            </a:r>
            <a:r>
              <a:rPr lang="en-US" dirty="0"/>
              <a:t>the body. </a:t>
            </a:r>
            <a:r>
              <a:rPr lang="cs-CZ" dirty="0"/>
              <a:t>Lower limbs </a:t>
            </a:r>
            <a:r>
              <a:rPr lang="cs-CZ" dirty="0" err="1"/>
              <a:t>slightly</a:t>
            </a:r>
            <a:r>
              <a:rPr lang="cs-CZ" dirty="0"/>
              <a:t> </a:t>
            </a:r>
            <a:r>
              <a:rPr lang="cs-CZ" dirty="0" err="1"/>
              <a:t>bended</a:t>
            </a:r>
            <a:r>
              <a:rPr lang="cs-CZ" dirty="0"/>
              <a:t>. </a:t>
            </a:r>
            <a:r>
              <a:rPr lang="cs-CZ" dirty="0" err="1"/>
              <a:t>Head</a:t>
            </a:r>
            <a:r>
              <a:rPr lang="cs-CZ" dirty="0"/>
              <a:t> in </a:t>
            </a:r>
            <a:r>
              <a:rPr lang="cs-CZ" dirty="0" err="1"/>
              <a:t>the</a:t>
            </a:r>
            <a:r>
              <a:rPr lang="cs-CZ" dirty="0"/>
              <a:t> </a:t>
            </a:r>
            <a:r>
              <a:rPr lang="cs-CZ" dirty="0" err="1"/>
              <a:t>middle</a:t>
            </a:r>
            <a:r>
              <a:rPr lang="cs-CZ" dirty="0"/>
              <a:t> </a:t>
            </a:r>
            <a:r>
              <a:rPr lang="cs-CZ" dirty="0" err="1"/>
              <a:t>position</a:t>
            </a:r>
            <a:r>
              <a:rPr lang="cs-CZ" dirty="0"/>
              <a:t> on </a:t>
            </a:r>
            <a:r>
              <a:rPr lang="cs-CZ" dirty="0" err="1"/>
              <a:t>the</a:t>
            </a:r>
            <a:r>
              <a:rPr lang="cs-CZ" dirty="0"/>
              <a:t> table.</a:t>
            </a:r>
          </a:p>
          <a:p>
            <a:pPr marL="0" indent="0">
              <a:buNone/>
            </a:pPr>
            <a:r>
              <a:rPr lang="en-US" dirty="0">
                <a:solidFill>
                  <a:srgbClr val="00B0F0"/>
                </a:solidFill>
              </a:rPr>
              <a:t>Fixation: </a:t>
            </a:r>
            <a:r>
              <a:rPr lang="en-US" dirty="0"/>
              <a:t>The examiner steadies the head with one hand and stabilizes the shoulder with the other</a:t>
            </a:r>
            <a:r>
              <a:rPr lang="cs-CZ" dirty="0"/>
              <a:t> to </a:t>
            </a:r>
            <a:r>
              <a:rPr lang="cs-CZ" dirty="0" err="1"/>
              <a:t>depresion</a:t>
            </a:r>
            <a:r>
              <a:rPr lang="cs-CZ" dirty="0"/>
              <a:t> on </a:t>
            </a:r>
            <a:br>
              <a:rPr lang="cs-CZ" dirty="0"/>
            </a:br>
            <a:r>
              <a:rPr lang="cs-CZ" dirty="0" err="1"/>
              <a:t>the</a:t>
            </a:r>
            <a:r>
              <a:rPr lang="cs-CZ" dirty="0"/>
              <a:t> </a:t>
            </a:r>
            <a:r>
              <a:rPr lang="cs-CZ" dirty="0" err="1"/>
              <a:t>examined</a:t>
            </a:r>
            <a:r>
              <a:rPr lang="cs-CZ" dirty="0"/>
              <a:t> </a:t>
            </a:r>
            <a:r>
              <a:rPr lang="cs-CZ" dirty="0" err="1"/>
              <a:t>side</a:t>
            </a:r>
            <a:r>
              <a:rPr lang="cs-CZ" dirty="0"/>
              <a:t>.</a:t>
            </a:r>
            <a:r>
              <a:rPr lang="en-US" dirty="0"/>
              <a:t> </a:t>
            </a:r>
            <a:r>
              <a:rPr lang="cs-CZ" dirty="0"/>
              <a:t>S</a:t>
            </a:r>
            <a:r>
              <a:rPr lang="en-US" dirty="0" err="1"/>
              <a:t>imultaneously</a:t>
            </a:r>
            <a:r>
              <a:rPr lang="en-US" dirty="0"/>
              <a:t> palpate</a:t>
            </a:r>
            <a:r>
              <a:rPr lang="cs-CZ" dirty="0"/>
              <a:t>s</a:t>
            </a:r>
            <a:r>
              <a:rPr lang="en-US" dirty="0"/>
              <a:t> with thumb of </a:t>
            </a:r>
            <a:r>
              <a:rPr lang="cs-CZ" dirty="0" err="1"/>
              <a:t>the</a:t>
            </a:r>
            <a:r>
              <a:rPr lang="cs-CZ" dirty="0"/>
              <a:t> </a:t>
            </a:r>
            <a:r>
              <a:rPr lang="en-US" dirty="0"/>
              <a:t>fixating hand </a:t>
            </a:r>
            <a:r>
              <a:rPr lang="cs-CZ" dirty="0"/>
              <a:t/>
            </a:r>
            <a:br>
              <a:rPr lang="cs-CZ" dirty="0"/>
            </a:br>
            <a:r>
              <a:rPr lang="en-US" dirty="0"/>
              <a:t>m. </a:t>
            </a:r>
            <a:r>
              <a:rPr lang="en-US" dirty="0" err="1"/>
              <a:t>levator</a:t>
            </a:r>
            <a:r>
              <a:rPr lang="en-US" dirty="0"/>
              <a:t> scapulae </a:t>
            </a:r>
            <a:r>
              <a:rPr lang="cs-CZ" dirty="0" err="1"/>
              <a:t>at</a:t>
            </a:r>
            <a:r>
              <a:rPr lang="en-US" dirty="0"/>
              <a:t> its insertion on </a:t>
            </a:r>
            <a:r>
              <a:rPr lang="en-US" dirty="0" err="1"/>
              <a:t>angulus</a:t>
            </a:r>
            <a:r>
              <a:rPr lang="en-US" dirty="0"/>
              <a:t> superior scapulae.</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5113" t="3801" r="2750" b="2750"/>
          <a:stretch/>
        </p:blipFill>
        <p:spPr>
          <a:xfrm>
            <a:off x="4572001" y="2418600"/>
            <a:ext cx="4259326" cy="3240000"/>
          </a:xfrm>
          <a:prstGeom prst="rect">
            <a:avLst/>
          </a:prstGeom>
        </p:spPr>
      </p:pic>
    </p:spTree>
    <p:extLst>
      <p:ext uri="{BB962C8B-B14F-4D97-AF65-F5344CB8AC3E}">
        <p14:creationId xmlns:p14="http://schemas.microsoft.com/office/powerpoint/2010/main" xmlns="" val="27594253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51112" y="692696"/>
            <a:ext cx="7992888" cy="914400"/>
          </a:xfrm>
        </p:spPr>
        <p:txBody>
          <a:bodyPr/>
          <a:lstStyle/>
          <a:p>
            <a:r>
              <a:rPr lang="cs-CZ" b="1" dirty="0"/>
              <a:t>Postural Muscles </a:t>
            </a:r>
            <a:r>
              <a:rPr lang="cs-CZ" dirty="0"/>
              <a:t> </a:t>
            </a:r>
            <a:br>
              <a:rPr lang="cs-CZ" dirty="0"/>
            </a:br>
            <a:endParaRPr lang="cs-CZ" dirty="0"/>
          </a:p>
        </p:txBody>
      </p:sp>
      <p:sp>
        <p:nvSpPr>
          <p:cNvPr id="3" name="Zástupný symbol pro obsah 2"/>
          <p:cNvSpPr>
            <a:spLocks noGrp="1"/>
          </p:cNvSpPr>
          <p:nvPr>
            <p:ph idx="1"/>
          </p:nvPr>
        </p:nvSpPr>
        <p:spPr>
          <a:xfrm>
            <a:off x="899592" y="1988840"/>
            <a:ext cx="7772400" cy="4572000"/>
          </a:xfrm>
        </p:spPr>
        <p:txBody>
          <a:bodyPr>
            <a:normAutofit/>
          </a:bodyPr>
          <a:lstStyle/>
          <a:p>
            <a:pPr lvl="1"/>
            <a:r>
              <a:rPr lang="en-US" sz="2000" dirty="0">
                <a:solidFill>
                  <a:srgbClr val="FFFF00"/>
                </a:solidFill>
              </a:rPr>
              <a:t>muscles with a predominance of tonic function </a:t>
            </a:r>
            <a:r>
              <a:rPr lang="en-US" sz="2000" dirty="0"/>
              <a:t>(= muscles with </a:t>
            </a:r>
            <a:r>
              <a:rPr lang="cs-CZ" sz="2000" dirty="0"/>
              <a:t/>
            </a:r>
            <a:br>
              <a:rPr lang="cs-CZ" sz="2000" dirty="0"/>
            </a:br>
            <a:r>
              <a:rPr lang="en-US" sz="2000" dirty="0"/>
              <a:t>a </a:t>
            </a:r>
            <a:r>
              <a:rPr lang="en-US" sz="2000" dirty="0">
                <a:solidFill>
                  <a:srgbClr val="FFFF00"/>
                </a:solidFill>
              </a:rPr>
              <a:t>tendency to shorten and hypertrophy</a:t>
            </a:r>
            <a:r>
              <a:rPr lang="en-US" sz="2000" dirty="0"/>
              <a:t>) – ensure upright posture (because they have permanent working resting tension)</a:t>
            </a:r>
            <a:br>
              <a:rPr lang="en-US" sz="2000" dirty="0"/>
            </a:br>
            <a:endParaRPr lang="cs-CZ" sz="2000" dirty="0"/>
          </a:p>
          <a:p>
            <a:pPr lvl="1"/>
            <a:r>
              <a:rPr lang="en-US" sz="2000" dirty="0"/>
              <a:t>contain mostly </a:t>
            </a:r>
            <a:r>
              <a:rPr lang="en-US" sz="2000" dirty="0">
                <a:solidFill>
                  <a:srgbClr val="FFFF00"/>
                </a:solidFill>
              </a:rPr>
              <a:t>red muscle fibers</a:t>
            </a:r>
            <a:r>
              <a:rPr lang="en-US" sz="2000" dirty="0"/>
              <a:t>, rich in </a:t>
            </a:r>
            <a:r>
              <a:rPr lang="en-US" sz="2000" dirty="0" err="1"/>
              <a:t>myoglobin</a:t>
            </a:r>
            <a:endParaRPr lang="cs-CZ" sz="2000" dirty="0"/>
          </a:p>
          <a:p>
            <a:pPr lvl="1"/>
            <a:endParaRPr lang="cs-CZ" sz="2000" dirty="0"/>
          </a:p>
          <a:p>
            <a:pPr lvl="1"/>
            <a:r>
              <a:rPr lang="en-US" sz="2000" dirty="0"/>
              <a:t>are </a:t>
            </a:r>
            <a:r>
              <a:rPr lang="en-US" sz="2000" dirty="0">
                <a:solidFill>
                  <a:srgbClr val="FFFF00"/>
                </a:solidFill>
              </a:rPr>
              <a:t>evolutionarily older</a:t>
            </a:r>
            <a:r>
              <a:rPr lang="en-US" sz="2000" dirty="0"/>
              <a:t>, have a low threshold of irritation, characterized by a slower process of contraction, longer latency and greater resistance to stress (slower fatigue)</a:t>
            </a:r>
            <a:endParaRPr lang="cs-CZ" sz="2000" dirty="0"/>
          </a:p>
          <a:p>
            <a:pPr lvl="1"/>
            <a:endParaRPr lang="cs-CZ" sz="2000" dirty="0"/>
          </a:p>
          <a:p>
            <a:pPr lvl="1"/>
            <a:r>
              <a:rPr lang="en-US" sz="2000" dirty="0"/>
              <a:t>its function often replace muscle activity </a:t>
            </a:r>
            <a:r>
              <a:rPr lang="cs-CZ" sz="2000" dirty="0"/>
              <a:t>of </a:t>
            </a:r>
            <a:r>
              <a:rPr lang="en-US" sz="2000" dirty="0"/>
              <a:t>weakened </a:t>
            </a:r>
            <a:r>
              <a:rPr lang="en-US" sz="2000" dirty="0" err="1"/>
              <a:t>phasic</a:t>
            </a:r>
            <a:r>
              <a:rPr lang="en-US" sz="2000" dirty="0"/>
              <a:t> </a:t>
            </a:r>
            <a:r>
              <a:rPr lang="cs-CZ" sz="2000" dirty="0" err="1"/>
              <a:t>muscles</a:t>
            </a:r>
            <a:r>
              <a:rPr lang="cs-CZ" sz="2000" dirty="0"/>
              <a:t> </a:t>
            </a:r>
            <a:r>
              <a:rPr lang="en-US" sz="2000" dirty="0"/>
              <a:t>(</a:t>
            </a:r>
            <a:r>
              <a:rPr lang="cs-CZ" sz="2000" dirty="0" err="1"/>
              <a:t>they</a:t>
            </a:r>
            <a:r>
              <a:rPr lang="cs-CZ" sz="2000" dirty="0"/>
              <a:t> d</a:t>
            </a:r>
            <a:r>
              <a:rPr lang="en-US" sz="2000" dirty="0" err="1"/>
              <a:t>iscard</a:t>
            </a:r>
            <a:r>
              <a:rPr lang="cs-CZ" sz="2000" dirty="0"/>
              <a:t> </a:t>
            </a:r>
            <a:r>
              <a:rPr lang="cs-CZ" sz="2000" dirty="0" err="1"/>
              <a:t>them</a:t>
            </a:r>
            <a:r>
              <a:rPr lang="cs-CZ" sz="2000" dirty="0"/>
              <a:t> of</a:t>
            </a:r>
            <a:r>
              <a:rPr lang="en-US" sz="2000" dirty="0"/>
              <a:t> the </a:t>
            </a:r>
            <a:r>
              <a:rPr lang="cs-CZ" sz="2000" dirty="0" err="1"/>
              <a:t>muscle</a:t>
            </a:r>
            <a:r>
              <a:rPr lang="cs-CZ" sz="2000" dirty="0"/>
              <a:t> </a:t>
            </a:r>
            <a:r>
              <a:rPr lang="en-US" sz="2000" dirty="0"/>
              <a:t>interplay</a:t>
            </a:r>
            <a:r>
              <a:rPr lang="cs-CZ" sz="2000" dirty="0"/>
              <a:t> </a:t>
            </a:r>
            <a:r>
              <a:rPr lang="en-US" sz="2000" dirty="0"/>
              <a:t>and </a:t>
            </a:r>
            <a:r>
              <a:rPr lang="en-US" sz="2000" dirty="0">
                <a:solidFill>
                  <a:srgbClr val="FFFF00"/>
                </a:solidFill>
              </a:rPr>
              <a:t>may cause muscle imbalances</a:t>
            </a:r>
            <a:r>
              <a:rPr lang="en-US" sz="2000" dirty="0"/>
              <a:t>)</a:t>
            </a:r>
            <a:endParaRPr lang="cs-CZ" sz="2000" dirty="0"/>
          </a:p>
          <a:p>
            <a:pPr>
              <a:buNone/>
            </a:pPr>
            <a:endParaRPr lang="cs-CZ" dirty="0"/>
          </a:p>
          <a:p>
            <a:pPr marL="582930" indent="-514350">
              <a:buFont typeface="+mj-lt"/>
              <a:buAutoNum type="arabicPeriod"/>
            </a:pPr>
            <a:endParaRPr lang="cs-CZ" dirty="0"/>
          </a:p>
          <a:p>
            <a:pPr marL="582930" indent="-514350">
              <a:buFont typeface="+mj-lt"/>
              <a:buAutoNum type="arabicPeriod"/>
            </a:pPr>
            <a:endParaRPr lang="cs-CZ" dirty="0"/>
          </a:p>
          <a:p>
            <a:pPr marL="582930" indent="-514350">
              <a:buFont typeface="+mj-lt"/>
              <a:buAutoNum type="arabicPeriod"/>
            </a:pPr>
            <a:endParaRPr lang="cs-CZ" dirty="0"/>
          </a:p>
        </p:txBody>
      </p:sp>
    </p:spTree>
    <p:extLst>
      <p:ext uri="{BB962C8B-B14F-4D97-AF65-F5344CB8AC3E}">
        <p14:creationId xmlns:p14="http://schemas.microsoft.com/office/powerpoint/2010/main" xmlns="" val="33302572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00B0F0"/>
                </a:solidFill>
              </a:rPr>
              <a:t>Movement: </a:t>
            </a:r>
            <a:r>
              <a:rPr lang="en-US" dirty="0"/>
              <a:t>Maximal flexion in the cervical spine with rotation and side flexion towards the opposite side. If there is shortening of the </a:t>
            </a:r>
            <a:r>
              <a:rPr lang="en-US" dirty="0" err="1"/>
              <a:t>levator</a:t>
            </a:r>
            <a:r>
              <a:rPr lang="en-US" dirty="0"/>
              <a:t> scapulae, the range of movement is decreased and the muscle insertion painful on palpation. </a:t>
            </a:r>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xmlns="" val="0"/>
              </a:ext>
            </a:extLst>
          </a:blip>
          <a:srcRect l="5113" t="3801" r="2750" b="2750"/>
          <a:stretch/>
        </p:blipFill>
        <p:spPr>
          <a:xfrm>
            <a:off x="2442338" y="3140968"/>
            <a:ext cx="4259326" cy="3240000"/>
          </a:xfrm>
          <a:prstGeom prst="rect">
            <a:avLst/>
          </a:prstGeom>
        </p:spPr>
      </p:pic>
    </p:spTree>
    <p:extLst>
      <p:ext uri="{BB962C8B-B14F-4D97-AF65-F5344CB8AC3E}">
        <p14:creationId xmlns:p14="http://schemas.microsoft.com/office/powerpoint/2010/main" xmlns="" val="31219577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en-US" dirty="0"/>
              <a:t>We evaluate the </a:t>
            </a:r>
            <a:r>
              <a:rPr lang="cs-CZ" dirty="0" err="1"/>
              <a:t>extent</a:t>
            </a:r>
            <a:r>
              <a:rPr lang="en-US" dirty="0"/>
              <a:t> of the shoulder girdle </a:t>
            </a:r>
            <a:r>
              <a:rPr lang="cs-CZ" dirty="0"/>
              <a:t> </a:t>
            </a:r>
            <a:r>
              <a:rPr lang="cs-CZ" dirty="0" err="1"/>
              <a:t>depression</a:t>
            </a:r>
            <a:r>
              <a:rPr lang="cs-CZ" dirty="0"/>
              <a:t> </a:t>
            </a:r>
            <a:r>
              <a:rPr lang="en-US" dirty="0"/>
              <a:t>(if limited</a:t>
            </a:r>
            <a:r>
              <a:rPr lang="cs-CZ" dirty="0"/>
              <a:t> </a:t>
            </a:r>
            <a:r>
              <a:rPr lang="cs-CZ" dirty="0" err="1"/>
              <a:t>inclination</a:t>
            </a:r>
            <a:r>
              <a:rPr lang="en-US" dirty="0"/>
              <a:t>, rotation or flexion, it is most likely a joint affair)</a:t>
            </a:r>
            <a:endParaRPr lang="cs-CZ" dirty="0"/>
          </a:p>
          <a:p>
            <a:pPr marL="0" indent="0">
              <a:buNone/>
            </a:pPr>
            <a:r>
              <a:rPr lang="en-US" dirty="0">
                <a:solidFill>
                  <a:schemeClr val="accent5"/>
                </a:solidFill>
              </a:rPr>
              <a:t>0 - not a reduction </a:t>
            </a:r>
            <a:r>
              <a:rPr lang="cs-CZ" dirty="0"/>
              <a:t>– </a:t>
            </a:r>
            <a:r>
              <a:rPr lang="cs-CZ" dirty="0" err="1"/>
              <a:t>depression</a:t>
            </a:r>
            <a:r>
              <a:rPr lang="en-US" dirty="0"/>
              <a:t> of the arm can be performed easily</a:t>
            </a:r>
            <a:endParaRPr lang="cs-CZ" dirty="0"/>
          </a:p>
          <a:p>
            <a:pPr marL="0" indent="0">
              <a:buNone/>
            </a:pPr>
            <a:r>
              <a:rPr lang="en-US" dirty="0">
                <a:solidFill>
                  <a:schemeClr val="accent5"/>
                </a:solidFill>
              </a:rPr>
              <a:t>1 - </a:t>
            </a:r>
            <a:r>
              <a:rPr lang="cs-CZ" dirty="0">
                <a:solidFill>
                  <a:schemeClr val="accent5"/>
                </a:solidFill>
              </a:rPr>
              <a:t>s</a:t>
            </a:r>
            <a:r>
              <a:rPr lang="en-US" dirty="0">
                <a:solidFill>
                  <a:schemeClr val="accent5"/>
                </a:solidFill>
              </a:rPr>
              <a:t>mall shortening </a:t>
            </a:r>
            <a:r>
              <a:rPr lang="cs-CZ" dirty="0"/>
              <a:t>– </a:t>
            </a:r>
            <a:r>
              <a:rPr lang="cs-CZ" dirty="0" err="1"/>
              <a:t>depression</a:t>
            </a:r>
            <a:r>
              <a:rPr lang="en-US" dirty="0"/>
              <a:t> of the arm can be performed </a:t>
            </a:r>
            <a:r>
              <a:rPr lang="cs-CZ" dirty="0"/>
              <a:t> but </a:t>
            </a:r>
            <a:r>
              <a:rPr lang="cs-CZ" dirty="0" err="1"/>
              <a:t>with</a:t>
            </a:r>
            <a:r>
              <a:rPr lang="cs-CZ" dirty="0"/>
              <a:t> </a:t>
            </a:r>
            <a:r>
              <a:rPr lang="cs-CZ" dirty="0" err="1"/>
              <a:t>light</a:t>
            </a:r>
            <a:r>
              <a:rPr lang="cs-CZ" dirty="0"/>
              <a:t> </a:t>
            </a:r>
            <a:r>
              <a:rPr lang="cs-CZ" dirty="0" err="1"/>
              <a:t>resistance</a:t>
            </a:r>
            <a:endParaRPr lang="cs-CZ" dirty="0"/>
          </a:p>
          <a:p>
            <a:pPr marL="0" indent="0">
              <a:buNone/>
            </a:pPr>
            <a:r>
              <a:rPr lang="en-US" dirty="0">
                <a:solidFill>
                  <a:schemeClr val="accent5"/>
                </a:solidFill>
              </a:rPr>
              <a:t>2 - large </a:t>
            </a:r>
            <a:r>
              <a:rPr lang="cs-CZ" dirty="0" err="1">
                <a:solidFill>
                  <a:schemeClr val="accent5"/>
                </a:solidFill>
              </a:rPr>
              <a:t>shortening</a:t>
            </a:r>
            <a:r>
              <a:rPr lang="en-US" dirty="0">
                <a:solidFill>
                  <a:schemeClr val="accent5"/>
                </a:solidFill>
              </a:rPr>
              <a:t> </a:t>
            </a:r>
            <a:r>
              <a:rPr lang="en-US" dirty="0"/>
              <a:t>–</a:t>
            </a:r>
            <a:r>
              <a:rPr lang="cs-CZ" dirty="0"/>
              <a:t> </a:t>
            </a:r>
            <a:r>
              <a:rPr lang="cs-CZ" dirty="0" err="1"/>
              <a:t>depression</a:t>
            </a:r>
            <a:r>
              <a:rPr lang="en-US" dirty="0"/>
              <a:t> </a:t>
            </a:r>
            <a:r>
              <a:rPr lang="cs-CZ" dirty="0"/>
              <a:t>of </a:t>
            </a:r>
            <a:r>
              <a:rPr lang="cs-CZ" dirty="0" err="1"/>
              <a:t>the</a:t>
            </a:r>
            <a:r>
              <a:rPr lang="cs-CZ" dirty="0"/>
              <a:t> </a:t>
            </a:r>
            <a:r>
              <a:rPr lang="en-US" dirty="0"/>
              <a:t>arm can not be done, when </a:t>
            </a:r>
            <a:r>
              <a:rPr lang="cs-CZ" dirty="0" err="1"/>
              <a:t>we</a:t>
            </a:r>
            <a:r>
              <a:rPr lang="en-US" dirty="0"/>
              <a:t> try to </a:t>
            </a:r>
            <a:r>
              <a:rPr lang="cs-CZ" dirty="0" err="1"/>
              <a:t>depress</a:t>
            </a:r>
            <a:r>
              <a:rPr lang="en-US" dirty="0"/>
              <a:t> the shoulder we encounter stiff resistance to stop. Moreover, </a:t>
            </a:r>
            <a:r>
              <a:rPr lang="cs-CZ" dirty="0" err="1"/>
              <a:t>there</a:t>
            </a:r>
            <a:r>
              <a:rPr lang="en-US" dirty="0"/>
              <a:t> can also be restricted inclination</a:t>
            </a:r>
            <a:r>
              <a:rPr lang="cs-CZ" dirty="0"/>
              <a:t>.</a:t>
            </a:r>
            <a:endParaRPr lang="en-US" dirty="0"/>
          </a:p>
          <a:p>
            <a:pPr marL="0" indent="0">
              <a:buNone/>
            </a:pPr>
            <a:endParaRPr lang="en-US" dirty="0"/>
          </a:p>
        </p:txBody>
      </p:sp>
    </p:spTree>
    <p:extLst>
      <p:ext uri="{BB962C8B-B14F-4D97-AF65-F5344CB8AC3E}">
        <p14:creationId xmlns:p14="http://schemas.microsoft.com/office/powerpoint/2010/main" xmlns="" val="41373268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a:t>Levator </a:t>
            </a:r>
            <a:r>
              <a:rPr lang="cs-CZ" dirty="0" err="1"/>
              <a:t>Scapulae</a:t>
            </a:r>
            <a:endParaRPr lang="cs-CZ" dirty="0"/>
          </a:p>
        </p:txBody>
      </p:sp>
      <p:sp>
        <p:nvSpPr>
          <p:cNvPr id="4" name="Zástupný symbol pro obsah 3"/>
          <p:cNvSpPr>
            <a:spLocks noGrp="1"/>
          </p:cNvSpPr>
          <p:nvPr>
            <p:ph idx="1"/>
          </p:nvPr>
        </p:nvSpPr>
        <p:spPr/>
        <p:txBody>
          <a:bodyPr>
            <a:normAutofit/>
          </a:bodyPr>
          <a:lstStyle/>
          <a:p>
            <a:pPr marL="0" indent="0">
              <a:buNone/>
            </a:pPr>
            <a:r>
              <a:rPr lang="en-US" dirty="0">
                <a:solidFill>
                  <a:srgbClr val="92D050"/>
                </a:solidFill>
              </a:rPr>
              <a:t>Possible errors </a:t>
            </a:r>
            <a:endParaRPr lang="cs-CZ" dirty="0">
              <a:solidFill>
                <a:srgbClr val="92D050"/>
              </a:solidFill>
            </a:endParaRPr>
          </a:p>
          <a:p>
            <a:pPr marL="342900" indent="-342900">
              <a:buFont typeface="+mj-lt"/>
              <a:buAutoNum type="arabicPeriod"/>
            </a:pPr>
            <a:r>
              <a:rPr lang="en-US" dirty="0"/>
              <a:t>The shoulder is not adequately fixed.</a:t>
            </a:r>
            <a:endParaRPr lang="cs-CZ" dirty="0"/>
          </a:p>
        </p:txBody>
      </p:sp>
    </p:spTree>
    <p:extLst>
      <p:ext uri="{BB962C8B-B14F-4D97-AF65-F5344CB8AC3E}">
        <p14:creationId xmlns:p14="http://schemas.microsoft.com/office/powerpoint/2010/main" xmlns="" val="36258469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Sternocleidomastoideus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err="1">
                <a:solidFill>
                  <a:srgbClr val="00B0F0"/>
                </a:solidFill>
              </a:rPr>
              <a:t>Starting</a:t>
            </a:r>
            <a:r>
              <a:rPr lang="cs-CZ" dirty="0">
                <a:solidFill>
                  <a:srgbClr val="00B0F0"/>
                </a:solidFill>
              </a:rPr>
              <a:t> </a:t>
            </a:r>
            <a:r>
              <a:rPr lang="cs-CZ" dirty="0" err="1">
                <a:solidFill>
                  <a:srgbClr val="00B0F0"/>
                </a:solidFill>
              </a:rPr>
              <a:t>position</a:t>
            </a:r>
            <a:r>
              <a:rPr lang="cs-CZ" dirty="0">
                <a:solidFill>
                  <a:srgbClr val="00B0F0"/>
                </a:solidFill>
              </a:rPr>
              <a:t>: </a:t>
            </a:r>
            <a:r>
              <a:rPr lang="en-US" dirty="0"/>
              <a:t>Supine lying with the arms along the body. </a:t>
            </a:r>
            <a:r>
              <a:rPr lang="cs-CZ" dirty="0" err="1"/>
              <a:t>Lower</a:t>
            </a:r>
            <a:r>
              <a:rPr lang="cs-CZ" dirty="0"/>
              <a:t> </a:t>
            </a:r>
            <a:r>
              <a:rPr lang="cs-CZ" dirty="0" err="1"/>
              <a:t>limbs</a:t>
            </a:r>
            <a:r>
              <a:rPr lang="cs-CZ" dirty="0"/>
              <a:t> </a:t>
            </a:r>
            <a:r>
              <a:rPr lang="cs-CZ" dirty="0" err="1"/>
              <a:t>slightly</a:t>
            </a:r>
            <a:r>
              <a:rPr lang="cs-CZ" dirty="0"/>
              <a:t> </a:t>
            </a:r>
            <a:r>
              <a:rPr lang="cs-CZ" dirty="0" err="1"/>
              <a:t>bended</a:t>
            </a:r>
            <a:r>
              <a:rPr lang="cs-CZ" dirty="0"/>
              <a:t>. </a:t>
            </a:r>
            <a:r>
              <a:rPr lang="cs-CZ" dirty="0" err="1"/>
              <a:t>Head</a:t>
            </a:r>
            <a:r>
              <a:rPr lang="cs-CZ" dirty="0"/>
              <a:t> </a:t>
            </a:r>
            <a:r>
              <a:rPr lang="cs-CZ" dirty="0" err="1"/>
              <a:t>out</a:t>
            </a:r>
            <a:r>
              <a:rPr lang="cs-CZ" dirty="0"/>
              <a:t> of </a:t>
            </a:r>
            <a:r>
              <a:rPr lang="cs-CZ" dirty="0" err="1"/>
              <a:t>the</a:t>
            </a:r>
            <a:r>
              <a:rPr lang="cs-CZ" dirty="0"/>
              <a:t> table. </a:t>
            </a:r>
            <a:r>
              <a:rPr lang="cs-CZ" dirty="0" err="1"/>
              <a:t>Examiner</a:t>
            </a:r>
            <a:r>
              <a:rPr lang="cs-CZ" dirty="0"/>
              <a:t> </a:t>
            </a:r>
            <a:r>
              <a:rPr lang="cs-CZ" dirty="0" err="1"/>
              <a:t>behind</a:t>
            </a:r>
            <a:r>
              <a:rPr lang="cs-CZ" dirty="0"/>
              <a:t> </a:t>
            </a:r>
            <a:r>
              <a:rPr lang="cs-CZ" dirty="0" err="1"/>
              <a:t>the</a:t>
            </a:r>
            <a:r>
              <a:rPr lang="cs-CZ" dirty="0"/>
              <a:t> </a:t>
            </a:r>
            <a:r>
              <a:rPr lang="cs-CZ" dirty="0" err="1"/>
              <a:t>head</a:t>
            </a:r>
            <a:r>
              <a:rPr lang="cs-CZ" dirty="0"/>
              <a:t> of </a:t>
            </a:r>
            <a:r>
              <a:rPr lang="cs-CZ" dirty="0" err="1"/>
              <a:t>examinee</a:t>
            </a:r>
            <a:r>
              <a:rPr lang="cs-CZ" dirty="0"/>
              <a:t>.</a:t>
            </a:r>
          </a:p>
          <a:p>
            <a:pPr marL="0" indent="0">
              <a:buNone/>
            </a:pPr>
            <a:r>
              <a:rPr lang="cs-CZ" dirty="0" err="1">
                <a:solidFill>
                  <a:srgbClr val="00B0F0"/>
                </a:solidFill>
              </a:rPr>
              <a:t>Fixation</a:t>
            </a:r>
            <a:r>
              <a:rPr lang="cs-CZ" dirty="0">
                <a:solidFill>
                  <a:srgbClr val="00B0F0"/>
                </a:solidFill>
              </a:rPr>
              <a:t>: </a:t>
            </a:r>
            <a:r>
              <a:rPr lang="cs-CZ" dirty="0"/>
              <a:t>Sternum, </a:t>
            </a:r>
            <a:r>
              <a:rPr lang="cs-CZ" dirty="0" err="1"/>
              <a:t>if</a:t>
            </a:r>
            <a:r>
              <a:rPr lang="cs-CZ" dirty="0"/>
              <a:t> </a:t>
            </a:r>
            <a:r>
              <a:rPr lang="cs-CZ" dirty="0" err="1"/>
              <a:t>possible</a:t>
            </a:r>
            <a:r>
              <a:rPr lang="cs-CZ" dirty="0"/>
              <a:t> </a:t>
            </a:r>
            <a:r>
              <a:rPr lang="cs-CZ" dirty="0" err="1"/>
              <a:t>clavicula</a:t>
            </a:r>
            <a:r>
              <a:rPr lang="cs-CZ" dirty="0"/>
              <a:t> as </a:t>
            </a:r>
            <a:r>
              <a:rPr lang="cs-CZ" dirty="0" err="1"/>
              <a:t>well</a:t>
            </a:r>
            <a:r>
              <a:rPr lang="cs-CZ" dirty="0"/>
              <a:t>.</a:t>
            </a:r>
            <a:endParaRPr lang="en-US" dirty="0"/>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xmlns="" val="0"/>
              </a:ext>
            </a:extLst>
          </a:blip>
          <a:srcRect l="2751" t="2751" r="3538" b="4850"/>
          <a:stretch/>
        </p:blipFill>
        <p:spPr>
          <a:xfrm>
            <a:off x="2381319" y="3411774"/>
            <a:ext cx="4381364" cy="3240000"/>
          </a:xfrm>
          <a:prstGeom prst="rect">
            <a:avLst/>
          </a:prstGeom>
        </p:spPr>
      </p:pic>
    </p:spTree>
    <p:extLst>
      <p:ext uri="{BB962C8B-B14F-4D97-AF65-F5344CB8AC3E}">
        <p14:creationId xmlns:p14="http://schemas.microsoft.com/office/powerpoint/2010/main" xmlns="" val="37299658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Sternocleidomastoideus</a:t>
            </a:r>
            <a:r>
              <a:rPr lang="cs-CZ" dirty="0"/>
              <a:t> </a:t>
            </a:r>
          </a:p>
        </p:txBody>
      </p:sp>
      <p:sp>
        <p:nvSpPr>
          <p:cNvPr id="4" name="Zástupný symbol pro obsah 3"/>
          <p:cNvSpPr>
            <a:spLocks noGrp="1"/>
          </p:cNvSpPr>
          <p:nvPr>
            <p:ph idx="1"/>
          </p:nvPr>
        </p:nvSpPr>
        <p:spPr/>
        <p:txBody>
          <a:bodyPr>
            <a:normAutofit/>
          </a:bodyPr>
          <a:lstStyle/>
          <a:p>
            <a:pPr marL="0" indent="0">
              <a:buNone/>
            </a:pPr>
            <a:r>
              <a:rPr lang="cs-CZ" dirty="0" err="1">
                <a:solidFill>
                  <a:srgbClr val="00B0F0"/>
                </a:solidFill>
              </a:rPr>
              <a:t>Movement</a:t>
            </a:r>
            <a:r>
              <a:rPr lang="cs-CZ" dirty="0">
                <a:solidFill>
                  <a:srgbClr val="00B0F0"/>
                </a:solidFill>
              </a:rPr>
              <a:t>: </a:t>
            </a:r>
            <a:r>
              <a:rPr lang="en-US" dirty="0"/>
              <a:t>The examiner supports the head on occiput, makes further simultaneous </a:t>
            </a:r>
            <a:r>
              <a:rPr lang="en-US" dirty="0" err="1"/>
              <a:t>exten</a:t>
            </a:r>
            <a:r>
              <a:rPr lang="cs-CZ" dirty="0"/>
              <a:t>s</a:t>
            </a:r>
            <a:r>
              <a:rPr lang="en-US" dirty="0"/>
              <a:t>ion, inclination and rotation of the head to </a:t>
            </a:r>
            <a:r>
              <a:rPr lang="cs-CZ" dirty="0"/>
              <a:t/>
            </a:r>
            <a:br>
              <a:rPr lang="cs-CZ" dirty="0"/>
            </a:br>
            <a:r>
              <a:rPr lang="en-US" dirty="0"/>
              <a:t>the side which is not assessed</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xmlns="" val="0"/>
              </a:ext>
            </a:extLst>
          </a:blip>
          <a:srcRect l="2751" t="2751" r="3538" b="4850"/>
          <a:stretch/>
        </p:blipFill>
        <p:spPr>
          <a:xfrm>
            <a:off x="2381319" y="3068960"/>
            <a:ext cx="4381364" cy="3240000"/>
          </a:xfrm>
          <a:prstGeom prst="rect">
            <a:avLst/>
          </a:prstGeom>
        </p:spPr>
      </p:pic>
    </p:spTree>
    <p:extLst>
      <p:ext uri="{BB962C8B-B14F-4D97-AF65-F5344CB8AC3E}">
        <p14:creationId xmlns:p14="http://schemas.microsoft.com/office/powerpoint/2010/main" xmlns="" val="3372902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9" y="404664"/>
            <a:ext cx="6859785" cy="1020762"/>
          </a:xfrm>
        </p:spPr>
        <p:txBody>
          <a:bodyPr>
            <a:normAutofit/>
          </a:bodyPr>
          <a:lstStyle/>
          <a:p>
            <a:r>
              <a:rPr lang="cs-CZ" dirty="0" err="1"/>
              <a:t>Sternocleidomastoideus</a:t>
            </a:r>
            <a:r>
              <a:rPr lang="cs-CZ" dirty="0"/>
              <a:t> </a:t>
            </a:r>
          </a:p>
        </p:txBody>
      </p:sp>
      <p:sp>
        <p:nvSpPr>
          <p:cNvPr id="5" name="Zástupný symbol pro obsah 3"/>
          <p:cNvSpPr>
            <a:spLocks noGrp="1"/>
          </p:cNvSpPr>
          <p:nvPr>
            <p:ph idx="1"/>
          </p:nvPr>
        </p:nvSpPr>
        <p:spPr/>
        <p:txBody>
          <a:bodyPr>
            <a:normAutofit/>
          </a:bodyPr>
          <a:lstStyle/>
          <a:p>
            <a:pPr marL="0" indent="0">
              <a:buNone/>
            </a:pPr>
            <a:r>
              <a:rPr lang="cs-CZ" dirty="0">
                <a:solidFill>
                  <a:schemeClr val="accent5"/>
                </a:solidFill>
              </a:rPr>
              <a:t>R</a:t>
            </a:r>
            <a:r>
              <a:rPr lang="en-US" dirty="0" err="1">
                <a:solidFill>
                  <a:schemeClr val="accent5"/>
                </a:solidFill>
              </a:rPr>
              <a:t>atings</a:t>
            </a:r>
            <a:r>
              <a:rPr lang="en-US" dirty="0">
                <a:solidFill>
                  <a:schemeClr val="accent5"/>
                </a:solidFill>
              </a:rPr>
              <a:t>:</a:t>
            </a:r>
            <a:endParaRPr lang="cs-CZ" dirty="0">
              <a:solidFill>
                <a:schemeClr val="accent5"/>
              </a:solidFill>
            </a:endParaRPr>
          </a:p>
          <a:p>
            <a:pPr marL="0" indent="0">
              <a:buNone/>
            </a:pPr>
            <a:r>
              <a:rPr lang="cs-CZ" dirty="0"/>
              <a:t>T</a:t>
            </a:r>
            <a:r>
              <a:rPr lang="en-US" dirty="0"/>
              <a:t>he degree of shortening is evaluated by the range </a:t>
            </a:r>
            <a:r>
              <a:rPr lang="cs-CZ" dirty="0"/>
              <a:t>of </a:t>
            </a:r>
            <a:r>
              <a:rPr lang="en-US" dirty="0"/>
              <a:t>extension and </a:t>
            </a:r>
            <a:r>
              <a:rPr lang="cs-CZ" dirty="0" err="1"/>
              <a:t>we</a:t>
            </a:r>
            <a:r>
              <a:rPr lang="cs-CZ" dirty="0"/>
              <a:t> </a:t>
            </a:r>
            <a:r>
              <a:rPr lang="cs-CZ" dirty="0" err="1"/>
              <a:t>palpate</a:t>
            </a:r>
            <a:r>
              <a:rPr lang="cs-CZ" dirty="0"/>
              <a:t> </a:t>
            </a:r>
            <a:r>
              <a:rPr lang="en-US" dirty="0"/>
              <a:t>muscle belly and especially tendon</a:t>
            </a:r>
            <a:r>
              <a:rPr lang="cs-CZ" dirty="0"/>
              <a:t> of</a:t>
            </a:r>
            <a:r>
              <a:rPr lang="en-US" dirty="0"/>
              <a:t> SCM </a:t>
            </a:r>
            <a:r>
              <a:rPr lang="cs-CZ" dirty="0"/>
              <a:t>on </a:t>
            </a:r>
            <a:r>
              <a:rPr lang="en-US" dirty="0"/>
              <a:t>clavicle and sternum.</a:t>
            </a:r>
            <a:endParaRPr lang="cs-CZ" dirty="0"/>
          </a:p>
          <a:p>
            <a:pPr marL="0" indent="0">
              <a:buNone/>
            </a:pPr>
            <a:r>
              <a:rPr lang="cs-CZ" dirty="0"/>
              <a:t>CAVE! </a:t>
            </a:r>
            <a:r>
              <a:rPr lang="cs-CZ" dirty="0" err="1"/>
              <a:t>Extension</a:t>
            </a:r>
            <a:r>
              <a:rPr lang="cs-CZ" dirty="0"/>
              <a:t> of </a:t>
            </a:r>
            <a:r>
              <a:rPr lang="cs-CZ" dirty="0" err="1"/>
              <a:t>cervical</a:t>
            </a:r>
            <a:r>
              <a:rPr lang="cs-CZ" dirty="0"/>
              <a:t> spine can </a:t>
            </a:r>
            <a:r>
              <a:rPr lang="cs-CZ" dirty="0" err="1"/>
              <a:t>impair</a:t>
            </a:r>
            <a:r>
              <a:rPr lang="cs-CZ" dirty="0"/>
              <a:t> </a:t>
            </a:r>
            <a:r>
              <a:rPr lang="cs-CZ" dirty="0" err="1"/>
              <a:t>blood</a:t>
            </a:r>
            <a:r>
              <a:rPr lang="cs-CZ" dirty="0"/>
              <a:t> </a:t>
            </a:r>
            <a:r>
              <a:rPr lang="cs-CZ" dirty="0" err="1"/>
              <a:t>circulation</a:t>
            </a:r>
            <a:r>
              <a:rPr lang="cs-CZ" dirty="0"/>
              <a:t> </a:t>
            </a:r>
            <a:r>
              <a:rPr lang="cs-CZ" dirty="0" err="1"/>
              <a:t>of</a:t>
            </a:r>
            <a:r>
              <a:rPr lang="cs-CZ" dirty="0"/>
              <a:t/>
            </a:r>
            <a:br>
              <a:rPr lang="cs-CZ" dirty="0"/>
            </a:br>
            <a:r>
              <a:rPr lang="cs-CZ" dirty="0"/>
              <a:t> a. </a:t>
            </a:r>
            <a:r>
              <a:rPr lang="cs-CZ" dirty="0" err="1"/>
              <a:t>vertebralis</a:t>
            </a:r>
            <a:r>
              <a:rPr lang="cs-CZ" dirty="0"/>
              <a:t>…</a:t>
            </a:r>
            <a:r>
              <a:rPr lang="cs-CZ" dirty="0" err="1"/>
              <a:t>be</a:t>
            </a:r>
            <a:r>
              <a:rPr lang="cs-CZ" dirty="0"/>
              <a:t> </a:t>
            </a:r>
            <a:r>
              <a:rPr lang="cs-CZ" dirty="0" err="1"/>
              <a:t>careful</a:t>
            </a:r>
            <a:r>
              <a:rPr lang="cs-CZ" dirty="0"/>
              <a:t> </a:t>
            </a:r>
            <a:r>
              <a:rPr lang="cs-CZ" dirty="0" err="1"/>
              <a:t>at</a:t>
            </a:r>
            <a:r>
              <a:rPr lang="cs-CZ" dirty="0"/>
              <a:t> </a:t>
            </a:r>
            <a:r>
              <a:rPr lang="cs-CZ" dirty="0" err="1"/>
              <a:t>elderly</a:t>
            </a:r>
            <a:r>
              <a:rPr lang="cs-CZ" dirty="0"/>
              <a:t>!</a:t>
            </a:r>
          </a:p>
          <a:p>
            <a:pPr marL="0" indent="0">
              <a:buNone/>
            </a:pPr>
            <a:r>
              <a:rPr lang="cs-CZ" dirty="0" err="1"/>
              <a:t>This</a:t>
            </a:r>
            <a:r>
              <a:rPr lang="cs-CZ" dirty="0"/>
              <a:t> </a:t>
            </a:r>
            <a:r>
              <a:rPr lang="cs-CZ" dirty="0" err="1"/>
              <a:t>assessment</a:t>
            </a:r>
            <a:r>
              <a:rPr lang="cs-CZ" dirty="0"/>
              <a:t> </a:t>
            </a:r>
            <a:r>
              <a:rPr lang="cs-CZ" dirty="0" err="1"/>
              <a:t>is</a:t>
            </a:r>
            <a:r>
              <a:rPr lang="cs-CZ" dirty="0"/>
              <a:t>  </a:t>
            </a:r>
            <a:r>
              <a:rPr lang="cs-CZ" dirty="0" err="1"/>
              <a:t>often</a:t>
            </a:r>
            <a:r>
              <a:rPr lang="cs-CZ" dirty="0"/>
              <a:t> </a:t>
            </a:r>
            <a:r>
              <a:rPr lang="cs-CZ" dirty="0" err="1"/>
              <a:t>unreliable</a:t>
            </a:r>
            <a:r>
              <a:rPr lang="cs-CZ" dirty="0"/>
              <a:t> </a:t>
            </a:r>
            <a:r>
              <a:rPr lang="cs-CZ" dirty="0" err="1"/>
              <a:t>because</a:t>
            </a:r>
            <a:r>
              <a:rPr lang="cs-CZ" dirty="0"/>
              <a:t> of </a:t>
            </a:r>
            <a:r>
              <a:rPr lang="en-US" dirty="0"/>
              <a:t>restrictions on movement in the cervical spine</a:t>
            </a:r>
            <a:r>
              <a:rPr lang="cs-CZ" dirty="0"/>
              <a:t>!!!</a:t>
            </a:r>
          </a:p>
        </p:txBody>
      </p:sp>
    </p:spTree>
    <p:extLst>
      <p:ext uri="{BB962C8B-B14F-4D97-AF65-F5344CB8AC3E}">
        <p14:creationId xmlns:p14="http://schemas.microsoft.com/office/powerpoint/2010/main" xmlns="" val="973530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a:t>
            </a:r>
            <a:r>
              <a:rPr lang="cs-CZ" dirty="0" err="1"/>
              <a:t>sources</a:t>
            </a:r>
            <a:r>
              <a:rPr lang="cs-CZ" dirty="0"/>
              <a:t>, </a:t>
            </a:r>
            <a:r>
              <a:rPr lang="cs-CZ" dirty="0" err="1"/>
              <a:t>literature</a:t>
            </a:r>
            <a:endParaRPr lang="cs-CZ" dirty="0"/>
          </a:p>
        </p:txBody>
      </p:sp>
      <p:sp>
        <p:nvSpPr>
          <p:cNvPr id="3" name="Zástupný symbol pro obsah 2"/>
          <p:cNvSpPr>
            <a:spLocks noGrp="1"/>
          </p:cNvSpPr>
          <p:nvPr>
            <p:ph idx="1"/>
          </p:nvPr>
        </p:nvSpPr>
        <p:spPr/>
        <p:txBody>
          <a:bodyPr/>
          <a:lstStyle/>
          <a:p>
            <a:r>
              <a:rPr lang="cs-CZ" dirty="0">
                <a:hlinkClick r:id="rId2"/>
              </a:rPr>
              <a:t>http://www.musclesused.com/</a:t>
            </a:r>
            <a:endParaRPr lang="cs-CZ" dirty="0"/>
          </a:p>
          <a:p>
            <a:r>
              <a:rPr lang="cs-CZ" dirty="0"/>
              <a:t>https://quizlet.com/24689791/muscles-adductors-of-thigh-4-flash-cards/</a:t>
            </a:r>
          </a:p>
          <a:p>
            <a:r>
              <a:rPr lang="cs-CZ" dirty="0"/>
              <a:t>Janda  V. </a:t>
            </a:r>
            <a:r>
              <a:rPr lang="cs-CZ" dirty="0" err="1"/>
              <a:t>et</a:t>
            </a:r>
            <a:r>
              <a:rPr lang="cs-CZ" dirty="0"/>
              <a:t> </a:t>
            </a:r>
            <a:r>
              <a:rPr lang="cs-CZ" dirty="0" err="1"/>
              <a:t>al</a:t>
            </a:r>
            <a:r>
              <a:rPr lang="cs-CZ" dirty="0"/>
              <a:t>.: </a:t>
            </a:r>
            <a:r>
              <a:rPr lang="cs-CZ" dirty="0" err="1"/>
              <a:t>Muscle</a:t>
            </a:r>
            <a:r>
              <a:rPr lang="cs-CZ" dirty="0"/>
              <a:t> </a:t>
            </a:r>
            <a:r>
              <a:rPr lang="cs-CZ" dirty="0" err="1"/>
              <a:t>function</a:t>
            </a:r>
            <a:r>
              <a:rPr lang="cs-CZ" dirty="0"/>
              <a:t> </a:t>
            </a:r>
            <a:r>
              <a:rPr lang="cs-CZ" dirty="0" err="1"/>
              <a:t>testing</a:t>
            </a:r>
            <a:endParaRPr lang="cs-CZ" dirty="0"/>
          </a:p>
          <a:p>
            <a:r>
              <a:rPr lang="cs-CZ" dirty="0">
                <a:hlinkClick r:id="rId3"/>
              </a:rPr>
              <a:t>https://www.youtube.com/watch?v=78-zzdJ4tvA</a:t>
            </a:r>
            <a:endParaRPr lang="cs-CZ" dirty="0"/>
          </a:p>
          <a:p>
            <a:endParaRPr lang="cs-CZ" dirty="0"/>
          </a:p>
        </p:txBody>
      </p:sp>
    </p:spTree>
    <p:extLst>
      <p:ext uri="{BB962C8B-B14F-4D97-AF65-F5344CB8AC3E}">
        <p14:creationId xmlns:p14="http://schemas.microsoft.com/office/powerpoint/2010/main" xmlns="" val="26848444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358982" cy="1020762"/>
          </a:xfrm>
        </p:spPr>
        <p:txBody>
          <a:bodyPr>
            <a:normAutofit/>
          </a:bodyPr>
          <a:lstStyle/>
          <a:p>
            <a:r>
              <a:rPr lang="cs-CZ" sz="3200" dirty="0" err="1"/>
              <a:t>Thank</a:t>
            </a:r>
            <a:r>
              <a:rPr lang="cs-CZ" sz="3200" dirty="0"/>
              <a:t> </a:t>
            </a:r>
            <a:r>
              <a:rPr lang="cs-CZ" sz="3200" dirty="0" err="1"/>
              <a:t>you</a:t>
            </a:r>
            <a:r>
              <a:rPr lang="cs-CZ" sz="3200" dirty="0"/>
              <a:t> </a:t>
            </a:r>
            <a:r>
              <a:rPr lang="cs-CZ" sz="3200" dirty="0" err="1"/>
              <a:t>for</a:t>
            </a:r>
            <a:r>
              <a:rPr lang="cs-CZ" sz="3200" dirty="0"/>
              <a:t> </a:t>
            </a:r>
            <a:r>
              <a:rPr lang="cs-CZ" sz="3200" dirty="0" err="1"/>
              <a:t>your</a:t>
            </a:r>
            <a:r>
              <a:rPr lang="cs-CZ" sz="3200" dirty="0"/>
              <a:t> </a:t>
            </a:r>
            <a:r>
              <a:rPr lang="cs-CZ" sz="3200" dirty="0" err="1"/>
              <a:t>attention</a:t>
            </a:r>
            <a:r>
              <a:rPr lang="cs-CZ" sz="3200" dirty="0"/>
              <a:t> </a:t>
            </a:r>
            <a:r>
              <a:rPr lang="cs-CZ" sz="3200" dirty="0">
                <a:sym typeface="Wingdings" panose="05000000000000000000" pitchFamily="2" charset="2"/>
              </a:rPr>
              <a:t></a:t>
            </a:r>
            <a:endParaRPr lang="cs-CZ" sz="3200" dirty="0"/>
          </a:p>
        </p:txBody>
      </p:sp>
      <p:pic>
        <p:nvPicPr>
          <p:cNvPr id="2050" name="Picture 2" descr="Výsledek obrázku pro zkrácené svaly"/>
          <p:cNvPicPr>
            <a:picLocks noChangeAspect="1" noChangeArrowheads="1"/>
          </p:cNvPicPr>
          <p:nvPr/>
        </p:nvPicPr>
        <p:blipFill>
          <a:blip r:embed="rId2" cstate="print"/>
          <a:srcRect/>
          <a:stretch>
            <a:fillRect/>
          </a:stretch>
        </p:blipFill>
        <p:spPr bwMode="auto">
          <a:xfrm>
            <a:off x="1500166" y="2143116"/>
            <a:ext cx="6229350" cy="3648076"/>
          </a:xfrm>
          <a:prstGeom prst="rect">
            <a:avLst/>
          </a:prstGeom>
          <a:noFill/>
        </p:spPr>
      </p:pic>
    </p:spTree>
    <p:extLst>
      <p:ext uri="{BB962C8B-B14F-4D97-AF65-F5344CB8AC3E}">
        <p14:creationId xmlns:p14="http://schemas.microsoft.com/office/powerpoint/2010/main" xmlns="" val="34071056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108" y="274638"/>
            <a:ext cx="7216106" cy="1020762"/>
          </a:xfrm>
        </p:spPr>
        <p:txBody>
          <a:bodyPr/>
          <a:lstStyle/>
          <a:p>
            <a:r>
              <a:rPr lang="cs-CZ" dirty="0"/>
              <a:t>The </a:t>
            </a:r>
            <a:r>
              <a:rPr lang="cs-CZ" dirty="0" err="1"/>
              <a:t>Assessment</a:t>
            </a:r>
            <a:r>
              <a:rPr lang="cs-CZ" dirty="0"/>
              <a:t> of </a:t>
            </a:r>
            <a:r>
              <a:rPr lang="cs-CZ" dirty="0" err="1"/>
              <a:t>Shortened</a:t>
            </a:r>
            <a:r>
              <a:rPr lang="cs-CZ" dirty="0"/>
              <a:t> Muscle </a:t>
            </a:r>
            <a:r>
              <a:rPr lang="cs-CZ" dirty="0" err="1"/>
              <a:t>Groups</a:t>
            </a:r>
            <a:endParaRPr lang="cs-CZ" dirty="0"/>
          </a:p>
        </p:txBody>
      </p:sp>
      <p:sp>
        <p:nvSpPr>
          <p:cNvPr id="3" name="Zástupný symbol pro obsah 2"/>
          <p:cNvSpPr>
            <a:spLocks noGrp="1"/>
          </p:cNvSpPr>
          <p:nvPr>
            <p:ph idx="1"/>
          </p:nvPr>
        </p:nvSpPr>
        <p:spPr>
          <a:xfrm>
            <a:off x="1142108" y="1905000"/>
            <a:ext cx="7462340" cy="4524396"/>
          </a:xfrm>
        </p:spPr>
        <p:txBody>
          <a:bodyPr>
            <a:noAutofit/>
          </a:bodyPr>
          <a:lstStyle/>
          <a:p>
            <a:r>
              <a:rPr lang="cs-CZ" sz="2000" dirty="0" err="1"/>
              <a:t>Must</a:t>
            </a:r>
            <a:r>
              <a:rPr lang="cs-CZ" sz="2000" dirty="0"/>
              <a:t> </a:t>
            </a:r>
            <a:r>
              <a:rPr lang="cs-CZ" sz="2000" dirty="0" err="1"/>
              <a:t>be</a:t>
            </a:r>
            <a:r>
              <a:rPr lang="cs-CZ" sz="2000" dirty="0"/>
              <a:t> </a:t>
            </a:r>
            <a:r>
              <a:rPr lang="cs-CZ" sz="2000" dirty="0" err="1"/>
              <a:t>exact</a:t>
            </a:r>
            <a:r>
              <a:rPr lang="cs-CZ" sz="2000" dirty="0"/>
              <a:t> as a </a:t>
            </a:r>
            <a:r>
              <a:rPr lang="cs-CZ" sz="2000" dirty="0" err="1"/>
              <a:t>muscle</a:t>
            </a:r>
            <a:r>
              <a:rPr lang="cs-CZ" sz="2000" dirty="0"/>
              <a:t> </a:t>
            </a:r>
            <a:r>
              <a:rPr lang="cs-CZ" sz="2000" dirty="0" err="1"/>
              <a:t>function</a:t>
            </a:r>
            <a:r>
              <a:rPr lang="cs-CZ" sz="2000" dirty="0"/>
              <a:t> test </a:t>
            </a:r>
            <a:r>
              <a:rPr lang="cs-CZ" sz="2000" dirty="0" err="1"/>
              <a:t>for</a:t>
            </a:r>
            <a:r>
              <a:rPr lang="cs-CZ" sz="2000" dirty="0"/>
              <a:t> a </a:t>
            </a:r>
            <a:r>
              <a:rPr lang="cs-CZ" sz="2000" dirty="0" err="1"/>
              <a:t>weakened</a:t>
            </a:r>
            <a:r>
              <a:rPr lang="cs-CZ" sz="2000" dirty="0"/>
              <a:t> </a:t>
            </a:r>
            <a:r>
              <a:rPr lang="cs-CZ" sz="2000" dirty="0" err="1"/>
              <a:t>muscles</a:t>
            </a:r>
            <a:r>
              <a:rPr lang="cs-CZ" sz="2000" dirty="0"/>
              <a:t>, and </a:t>
            </a:r>
            <a:r>
              <a:rPr lang="cs-CZ" sz="2000" dirty="0" err="1">
                <a:solidFill>
                  <a:srgbClr val="FFFF00"/>
                </a:solidFill>
              </a:rPr>
              <a:t>the</a:t>
            </a:r>
            <a:r>
              <a:rPr lang="cs-CZ" sz="2000" dirty="0">
                <a:solidFill>
                  <a:srgbClr val="FFFF00"/>
                </a:solidFill>
              </a:rPr>
              <a:t> </a:t>
            </a:r>
            <a:r>
              <a:rPr lang="cs-CZ" sz="2000" dirty="0" err="1">
                <a:solidFill>
                  <a:srgbClr val="FFFF00"/>
                </a:solidFill>
              </a:rPr>
              <a:t>same</a:t>
            </a:r>
            <a:r>
              <a:rPr lang="cs-CZ" sz="2000" dirty="0">
                <a:solidFill>
                  <a:srgbClr val="FFFF00"/>
                </a:solidFill>
              </a:rPr>
              <a:t> </a:t>
            </a:r>
            <a:r>
              <a:rPr lang="cs-CZ" sz="2000" dirty="0" err="1">
                <a:solidFill>
                  <a:srgbClr val="FFFF00"/>
                </a:solidFill>
              </a:rPr>
              <a:t>standardized</a:t>
            </a:r>
            <a:r>
              <a:rPr lang="cs-CZ" sz="2000" dirty="0">
                <a:solidFill>
                  <a:srgbClr val="FFFF00"/>
                </a:solidFill>
              </a:rPr>
              <a:t> </a:t>
            </a:r>
            <a:r>
              <a:rPr lang="cs-CZ" sz="2000" dirty="0" err="1">
                <a:solidFill>
                  <a:srgbClr val="FFFF00"/>
                </a:solidFill>
              </a:rPr>
              <a:t>routine</a:t>
            </a:r>
            <a:r>
              <a:rPr lang="cs-CZ" sz="2000" dirty="0">
                <a:solidFill>
                  <a:srgbClr val="FFFF00"/>
                </a:solidFill>
              </a:rPr>
              <a:t> </a:t>
            </a:r>
            <a:r>
              <a:rPr lang="cs-CZ" sz="2000" dirty="0" err="1">
                <a:solidFill>
                  <a:srgbClr val="FFFF00"/>
                </a:solidFill>
              </a:rPr>
              <a:t>must</a:t>
            </a:r>
            <a:r>
              <a:rPr lang="cs-CZ" sz="2000" dirty="0">
                <a:solidFill>
                  <a:srgbClr val="FFFF00"/>
                </a:solidFill>
              </a:rPr>
              <a:t> </a:t>
            </a:r>
            <a:r>
              <a:rPr lang="cs-CZ" sz="2000" dirty="0" err="1">
                <a:solidFill>
                  <a:srgbClr val="FFFF00"/>
                </a:solidFill>
              </a:rPr>
              <a:t>be</a:t>
            </a:r>
            <a:r>
              <a:rPr lang="cs-CZ" sz="2000" dirty="0">
                <a:solidFill>
                  <a:srgbClr val="FFFF00"/>
                </a:solidFill>
              </a:rPr>
              <a:t> </a:t>
            </a:r>
            <a:r>
              <a:rPr lang="cs-CZ" sz="2000" dirty="0" err="1">
                <a:solidFill>
                  <a:srgbClr val="FFFF00"/>
                </a:solidFill>
              </a:rPr>
              <a:t>maintained</a:t>
            </a:r>
            <a:r>
              <a:rPr lang="cs-CZ" sz="2000" dirty="0">
                <a:solidFill>
                  <a:srgbClr val="FFFF00"/>
                </a:solidFill>
              </a:rPr>
              <a:t>.</a:t>
            </a:r>
          </a:p>
          <a:p>
            <a:r>
              <a:rPr lang="cs-CZ" sz="2000" dirty="0"/>
              <a:t>As </a:t>
            </a:r>
            <a:r>
              <a:rPr lang="cs-CZ" sz="2000" dirty="0" err="1"/>
              <a:t>it</a:t>
            </a:r>
            <a:r>
              <a:rPr lang="cs-CZ" sz="2000" dirty="0"/>
              <a:t> is </a:t>
            </a:r>
            <a:r>
              <a:rPr lang="cs-CZ" sz="2000" dirty="0" err="1"/>
              <a:t>difficult</a:t>
            </a:r>
            <a:r>
              <a:rPr lang="cs-CZ" sz="2000" dirty="0"/>
              <a:t> to </a:t>
            </a:r>
            <a:r>
              <a:rPr lang="cs-CZ" sz="2000" dirty="0" err="1"/>
              <a:t>determine</a:t>
            </a:r>
            <a:r>
              <a:rPr lang="cs-CZ" sz="2000" dirty="0"/>
              <a:t> </a:t>
            </a:r>
            <a:r>
              <a:rPr lang="cs-CZ" sz="2000" dirty="0" err="1"/>
              <a:t>the</a:t>
            </a:r>
            <a:r>
              <a:rPr lang="cs-CZ" sz="2000" dirty="0"/>
              <a:t> </a:t>
            </a:r>
            <a:r>
              <a:rPr lang="cs-CZ" sz="2000" dirty="0" err="1"/>
              <a:t>exact</a:t>
            </a:r>
            <a:r>
              <a:rPr lang="cs-CZ" sz="2000" dirty="0"/>
              <a:t> grade of many </a:t>
            </a:r>
            <a:r>
              <a:rPr lang="cs-CZ" sz="2000" dirty="0" err="1"/>
              <a:t>muscles</a:t>
            </a:r>
            <a:r>
              <a:rPr lang="cs-CZ" sz="2000" dirty="0"/>
              <a:t>, </a:t>
            </a:r>
            <a:br>
              <a:rPr lang="cs-CZ" sz="2000" dirty="0"/>
            </a:br>
            <a:r>
              <a:rPr lang="cs-CZ" sz="2000" dirty="0"/>
              <a:t>a </a:t>
            </a:r>
            <a:r>
              <a:rPr lang="cs-CZ" sz="2000" dirty="0" err="1"/>
              <a:t>general</a:t>
            </a:r>
            <a:r>
              <a:rPr lang="cs-CZ" sz="2000" dirty="0"/>
              <a:t> </a:t>
            </a:r>
            <a:r>
              <a:rPr lang="cs-CZ" sz="2000" dirty="0" err="1"/>
              <a:t>estimate</a:t>
            </a:r>
            <a:r>
              <a:rPr lang="cs-CZ" sz="2000" dirty="0"/>
              <a:t> is </a:t>
            </a:r>
            <a:r>
              <a:rPr lang="cs-CZ" sz="2000" dirty="0" err="1"/>
              <a:t>considered</a:t>
            </a:r>
            <a:r>
              <a:rPr lang="cs-CZ" sz="2000" dirty="0"/>
              <a:t> </a:t>
            </a:r>
            <a:r>
              <a:rPr lang="cs-CZ" sz="2000" dirty="0" err="1"/>
              <a:t>sufficient</a:t>
            </a:r>
            <a:r>
              <a:rPr lang="cs-CZ" sz="2000" dirty="0"/>
              <a:t>.</a:t>
            </a:r>
          </a:p>
          <a:p>
            <a:r>
              <a:rPr lang="cs-CZ" sz="2000" dirty="0" err="1"/>
              <a:t>Where</a:t>
            </a:r>
            <a:r>
              <a:rPr lang="cs-CZ" sz="2000" dirty="0"/>
              <a:t> </a:t>
            </a:r>
            <a:r>
              <a:rPr lang="cs-CZ" sz="2000" dirty="0" err="1"/>
              <a:t>it</a:t>
            </a:r>
            <a:r>
              <a:rPr lang="cs-CZ" sz="2000" dirty="0"/>
              <a:t> </a:t>
            </a:r>
            <a:r>
              <a:rPr lang="cs-CZ" sz="2000" dirty="0" err="1"/>
              <a:t>is</a:t>
            </a:r>
            <a:r>
              <a:rPr lang="cs-CZ" sz="2000" dirty="0"/>
              <a:t> </a:t>
            </a:r>
            <a:r>
              <a:rPr lang="cs-CZ" sz="2000" dirty="0" err="1"/>
              <a:t>possible</a:t>
            </a:r>
            <a:r>
              <a:rPr lang="cs-CZ" sz="2000" dirty="0"/>
              <a:t> </a:t>
            </a:r>
            <a:r>
              <a:rPr lang="cs-CZ" sz="2000" dirty="0" err="1" smtClean="0">
                <a:solidFill>
                  <a:srgbClr val="FFFF00"/>
                </a:solidFill>
              </a:rPr>
              <a:t>we</a:t>
            </a:r>
            <a:r>
              <a:rPr lang="cs-CZ" sz="2000" dirty="0" smtClean="0">
                <a:solidFill>
                  <a:srgbClr val="FFFF00"/>
                </a:solidFill>
              </a:rPr>
              <a:t> </a:t>
            </a:r>
            <a:r>
              <a:rPr lang="cs-CZ" sz="2000" dirty="0" err="1">
                <a:solidFill>
                  <a:srgbClr val="FFFF00"/>
                </a:solidFill>
              </a:rPr>
              <a:t>measure</a:t>
            </a:r>
            <a:r>
              <a:rPr lang="cs-CZ" sz="2000" dirty="0">
                <a:solidFill>
                  <a:srgbClr val="FFFF00"/>
                </a:solidFill>
              </a:rPr>
              <a:t> </a:t>
            </a:r>
            <a:r>
              <a:rPr lang="cs-CZ" sz="2000" dirty="0" err="1">
                <a:solidFill>
                  <a:srgbClr val="FFFF00"/>
                </a:solidFill>
              </a:rPr>
              <a:t>the</a:t>
            </a:r>
            <a:r>
              <a:rPr lang="cs-CZ" sz="2000" dirty="0">
                <a:solidFill>
                  <a:srgbClr val="FFFF00"/>
                </a:solidFill>
              </a:rPr>
              <a:t> </a:t>
            </a:r>
            <a:r>
              <a:rPr lang="cs-CZ" sz="2000" dirty="0" err="1">
                <a:solidFill>
                  <a:srgbClr val="FFFF00"/>
                </a:solidFill>
              </a:rPr>
              <a:t>angle</a:t>
            </a:r>
            <a:r>
              <a:rPr lang="cs-CZ" sz="2000" dirty="0">
                <a:solidFill>
                  <a:srgbClr val="FFFF00"/>
                </a:solidFill>
              </a:rPr>
              <a:t> </a:t>
            </a:r>
            <a:r>
              <a:rPr lang="cs-CZ" sz="2000" dirty="0" err="1">
                <a:solidFill>
                  <a:srgbClr val="FFFF00"/>
                </a:solidFill>
              </a:rPr>
              <a:t>between</a:t>
            </a:r>
            <a:r>
              <a:rPr lang="cs-CZ" sz="2000" dirty="0">
                <a:solidFill>
                  <a:srgbClr val="FFFF00"/>
                </a:solidFill>
              </a:rPr>
              <a:t> </a:t>
            </a:r>
            <a:r>
              <a:rPr lang="cs-CZ" sz="2000" dirty="0" err="1">
                <a:solidFill>
                  <a:srgbClr val="FFFF00"/>
                </a:solidFill>
              </a:rPr>
              <a:t>two</a:t>
            </a:r>
            <a:r>
              <a:rPr lang="cs-CZ" sz="2000" dirty="0">
                <a:solidFill>
                  <a:srgbClr val="FFFF00"/>
                </a:solidFill>
              </a:rPr>
              <a:t> </a:t>
            </a:r>
            <a:r>
              <a:rPr lang="cs-CZ" sz="2000" dirty="0" err="1">
                <a:solidFill>
                  <a:srgbClr val="FFFF00"/>
                </a:solidFill>
              </a:rPr>
              <a:t>extremities</a:t>
            </a:r>
            <a:endParaRPr lang="cs-CZ" sz="2000" dirty="0"/>
          </a:p>
          <a:p>
            <a:r>
              <a:rPr lang="en-US" sz="2000" dirty="0"/>
              <a:t>To obtain a reliable evaluation</a:t>
            </a:r>
            <a:r>
              <a:rPr lang="cs-CZ" sz="2000" dirty="0"/>
              <a:t>, </a:t>
            </a:r>
            <a:r>
              <a:rPr lang="cs-CZ" sz="2000" dirty="0" err="1"/>
              <a:t>the</a:t>
            </a:r>
            <a:r>
              <a:rPr lang="cs-CZ" sz="2000" dirty="0"/>
              <a:t> </a:t>
            </a:r>
            <a:r>
              <a:rPr lang="cs-CZ" sz="2000" dirty="0" err="1"/>
              <a:t>assessment</a:t>
            </a:r>
            <a:r>
              <a:rPr lang="cs-CZ" sz="2000" dirty="0"/>
              <a:t> </a:t>
            </a:r>
            <a:r>
              <a:rPr lang="cs-CZ" sz="2000" dirty="0" err="1"/>
              <a:t>of</a:t>
            </a:r>
            <a:r>
              <a:rPr lang="cs-CZ" sz="2000" dirty="0"/>
              <a:t> </a:t>
            </a:r>
            <a:r>
              <a:rPr lang="cs-CZ" sz="2000" dirty="0" err="1"/>
              <a:t>shortened</a:t>
            </a:r>
            <a:r>
              <a:rPr lang="cs-CZ" sz="2000" dirty="0"/>
              <a:t> </a:t>
            </a:r>
            <a:r>
              <a:rPr lang="cs-CZ" sz="2000" dirty="0" err="1"/>
              <a:t>muscles</a:t>
            </a:r>
            <a:r>
              <a:rPr lang="cs-CZ" sz="2000" dirty="0"/>
              <a:t> </a:t>
            </a:r>
            <a:r>
              <a:rPr lang="cs-CZ" sz="2000" dirty="0" err="1"/>
              <a:t>can</a:t>
            </a:r>
            <a:r>
              <a:rPr lang="cs-CZ" sz="2000" dirty="0"/>
              <a:t> </a:t>
            </a:r>
            <a:r>
              <a:rPr lang="cs-CZ" sz="2000" dirty="0" err="1"/>
              <a:t>be</a:t>
            </a:r>
            <a:r>
              <a:rPr lang="cs-CZ" sz="2000" dirty="0"/>
              <a:t> </a:t>
            </a:r>
            <a:r>
              <a:rPr lang="cs-CZ" sz="2000" dirty="0" err="1"/>
              <a:t>very</a:t>
            </a:r>
            <a:r>
              <a:rPr lang="cs-CZ" sz="2000" dirty="0"/>
              <a:t> </a:t>
            </a:r>
            <a:r>
              <a:rPr lang="cs-CZ" sz="2000" dirty="0" err="1"/>
              <a:t>accurate</a:t>
            </a:r>
            <a:r>
              <a:rPr lang="cs-CZ" sz="2000" dirty="0"/>
              <a:t>:</a:t>
            </a:r>
            <a:r>
              <a:rPr lang="en-US" sz="2000" dirty="0"/>
              <a:t> </a:t>
            </a:r>
            <a:r>
              <a:rPr lang="en-US" sz="2000" dirty="0">
                <a:solidFill>
                  <a:srgbClr val="FFFF00"/>
                </a:solidFill>
              </a:rPr>
              <a:t>the starting position, method of fixation and direction of movement</a:t>
            </a:r>
            <a:r>
              <a:rPr lang="en-US" sz="2000" dirty="0"/>
              <a:t> must be observed extremely </a:t>
            </a:r>
            <a:r>
              <a:rPr lang="en-US" sz="2000" dirty="0" smtClean="0"/>
              <a:t>carefully</a:t>
            </a:r>
            <a:endParaRPr lang="cs-CZ" sz="2000" dirty="0"/>
          </a:p>
          <a:p>
            <a:r>
              <a:rPr lang="en-US" sz="2000" dirty="0"/>
              <a:t>As in muscle function testing the </a:t>
            </a:r>
            <a:r>
              <a:rPr lang="en-US" sz="2000" dirty="0">
                <a:solidFill>
                  <a:srgbClr val="FFFF00"/>
                </a:solidFill>
              </a:rPr>
              <a:t>prime mover must not be exposed to external </a:t>
            </a:r>
            <a:r>
              <a:rPr lang="en-US" sz="2000" dirty="0" err="1" smtClean="0">
                <a:solidFill>
                  <a:srgbClr val="FFFF00"/>
                </a:solidFill>
              </a:rPr>
              <a:t>pressur</a:t>
            </a:r>
            <a:r>
              <a:rPr lang="cs-CZ" sz="2000" dirty="0" smtClean="0">
                <a:solidFill>
                  <a:srgbClr val="FFFF00"/>
                </a:solidFill>
              </a:rPr>
              <a:t>e</a:t>
            </a:r>
            <a:endParaRPr lang="cs-CZ" sz="2000" dirty="0">
              <a:solidFill>
                <a:srgbClr val="FFFF00"/>
              </a:solidFill>
            </a:endParaRPr>
          </a:p>
        </p:txBody>
      </p:sp>
    </p:spTree>
    <p:extLst>
      <p:ext uri="{BB962C8B-B14F-4D97-AF65-F5344CB8AC3E}">
        <p14:creationId xmlns:p14="http://schemas.microsoft.com/office/powerpoint/2010/main" xmlns="" val="9356136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_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CFAF12D-CFF3-425F-A902-4DFAACDEC9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 v podobě školní tabule (širokoúhlá)</Template>
  <TotalTime>0</TotalTime>
  <Words>4203</Words>
  <Application>Microsoft Office PowerPoint</Application>
  <PresentationFormat>Předvádění na obrazovce (4:3)</PresentationFormat>
  <Paragraphs>555</Paragraphs>
  <Slides>87</Slides>
  <Notes>16</Notes>
  <HiddenSlides>0</HiddenSlides>
  <MMClips>0</MMClips>
  <ScaleCrop>false</ScaleCrop>
  <HeadingPairs>
    <vt:vector size="4" baseType="variant">
      <vt:variant>
        <vt:lpstr>Motiv</vt:lpstr>
      </vt:variant>
      <vt:variant>
        <vt:i4>1</vt:i4>
      </vt:variant>
      <vt:variant>
        <vt:lpstr>Nadpisy snímků</vt:lpstr>
      </vt:variant>
      <vt:variant>
        <vt:i4>87</vt:i4>
      </vt:variant>
    </vt:vector>
  </HeadingPairs>
  <TitlesOfParts>
    <vt:vector size="88" baseType="lpstr">
      <vt:lpstr>Chalkboard_16x9</vt:lpstr>
      <vt:lpstr>Assessment methods in rehabilitation, 23.11.2020 </vt:lpstr>
      <vt:lpstr>Content </vt:lpstr>
      <vt:lpstr>   Muscle Shortening </vt:lpstr>
      <vt:lpstr>    The Importance of Shortened Muscle </vt:lpstr>
      <vt:lpstr>     Representation of the shift of actin and myosin microfilaments in the sarcomere when stretched muscle contraction, by easy contraction and strong contraction  (www.smw.ch/content/smw-2011-13319) </vt:lpstr>
      <vt:lpstr>Scheme of muscle strength depending on the length of  the sarcomere (Janura, 2003)  </vt:lpstr>
      <vt:lpstr>Postural Muscles</vt:lpstr>
      <vt:lpstr>Postural Muscles   </vt:lpstr>
      <vt:lpstr>The Assessment of Shortened Muscle Groups</vt:lpstr>
      <vt:lpstr>The Assessment of Shortened Muscle Groups</vt:lpstr>
      <vt:lpstr>Muscles with Mainly Postural Function</vt:lpstr>
      <vt:lpstr>Muscles with Mainly Phasic (Dynamic) Function</vt:lpstr>
      <vt:lpstr>Snímek 13</vt:lpstr>
      <vt:lpstr>Assessment </vt:lpstr>
      <vt:lpstr>M.Triceps Surae</vt:lpstr>
      <vt:lpstr>Gastrocnemius and Soleus</vt:lpstr>
      <vt:lpstr>Gastrocnemius and Soleus</vt:lpstr>
      <vt:lpstr>Gastrocnemius and Soleus</vt:lpstr>
      <vt:lpstr>Gastrocnemius and Soleus</vt:lpstr>
      <vt:lpstr>Gastrocnemius and Soleus</vt:lpstr>
      <vt:lpstr>Gastrocnemius and Soleus</vt:lpstr>
      <vt:lpstr>Gastrocnemius and Soleus</vt:lpstr>
      <vt:lpstr> The Hip Flexors - Iliopsoas, Rectus Femoris, Tensor Fasciae Latae and Short Adductors</vt:lpstr>
      <vt:lpstr> The Hip Flexors - Iliopsoas, Rectus Femoris, Tensor Fasciae Latae and Short Adductors</vt:lpstr>
      <vt:lpstr> The Hip Flexors - Iliopsoas, Rectus Femoris, Tensor Fasciae Latae and Short Adductors</vt:lpstr>
      <vt:lpstr> The Hip Flexors</vt:lpstr>
      <vt:lpstr> The Hip Flexors</vt:lpstr>
      <vt:lpstr> The Hip Flexors</vt:lpstr>
      <vt:lpstr> The Hip Flexors</vt:lpstr>
      <vt:lpstr> The Hip Flexors</vt:lpstr>
      <vt:lpstr> The Hip Flexors</vt:lpstr>
      <vt:lpstr> The Hip Flexors</vt:lpstr>
      <vt:lpstr> The Hip Flexors</vt:lpstr>
      <vt:lpstr> The Hip Flexors</vt:lpstr>
      <vt:lpstr>The Hamstrings - M. Biceps Femoris,  M. Semitendinosus and M. Semimembranosus </vt:lpstr>
      <vt:lpstr>The Hamstrings - M. Biceps Femoris,  M. Semitendinosus and M. Semimembranosus </vt:lpstr>
      <vt:lpstr>The Hamstrings - M. Biceps Femoris,  M. Semitendinosus and M. Semimembranosus </vt:lpstr>
      <vt:lpstr>The Hamstrings - M. Biceps Femoris,  M. Semitendinosus and M. Semimembranosus </vt:lpstr>
      <vt:lpstr>The Hamstrings - M. Biceps Femoris,  M. Semitendinosus and M. Semimembranosus </vt:lpstr>
      <vt:lpstr>The Hamstrings - M. Biceps Femoris,  M. Semitendinosus and M. Semimembranosus </vt:lpstr>
      <vt:lpstr>Hip Adductors – Pectineus, Adductor Brevis, Adductor Magnus, Adductor Longus, Gracilis </vt:lpstr>
      <vt:lpstr>Hip Adductors – Pectineus, Adductor Brevis, Adductor Magnus, Adductor Longus, Gracilis </vt:lpstr>
      <vt:lpstr>Hip Adductors – Pectineus, Adductor Brevis, Adductor Magnus, Adductor Longus, Gracilis </vt:lpstr>
      <vt:lpstr>Hip Adductors – Pectineus, Adductor Brevis, Adductor Magnus, Adductor Longus, Gracilis </vt:lpstr>
      <vt:lpstr>Hip Adductors – Pectineus, Adductor Brevis, Adductor Magnus, Adductor Longus, Gracilis </vt:lpstr>
      <vt:lpstr>Piriformis </vt:lpstr>
      <vt:lpstr>Piriformis </vt:lpstr>
      <vt:lpstr>Piriformis </vt:lpstr>
      <vt:lpstr>Piriformis </vt:lpstr>
      <vt:lpstr>Piriformis </vt:lpstr>
      <vt:lpstr>Piriformis </vt:lpstr>
      <vt:lpstr>Quadratus Lumborum</vt:lpstr>
      <vt:lpstr>Quadratus Lumborum</vt:lpstr>
      <vt:lpstr>Quadratus Lumborum</vt:lpstr>
      <vt:lpstr>Quadratus Lumborum</vt:lpstr>
      <vt:lpstr>Quadratus Lumborum</vt:lpstr>
      <vt:lpstr>Quadratus Lumborum</vt:lpstr>
      <vt:lpstr>Quadratus Lumborum</vt:lpstr>
      <vt:lpstr>Quadratus Lumborum</vt:lpstr>
      <vt:lpstr>Pectoralis Major</vt:lpstr>
      <vt:lpstr>Pectoralis Major</vt:lpstr>
      <vt:lpstr>Pectoralis Major</vt:lpstr>
      <vt:lpstr>Pectoralis Major</vt:lpstr>
      <vt:lpstr>Pectoralis Major</vt:lpstr>
      <vt:lpstr>Pectoralis Major</vt:lpstr>
      <vt:lpstr>Pectoralis Major</vt:lpstr>
      <vt:lpstr>Pectoralis Major</vt:lpstr>
      <vt:lpstr>Pectoralis Major</vt:lpstr>
      <vt:lpstr>The Paravertebral Back Muscles</vt:lpstr>
      <vt:lpstr>The Paravertebral Back Muscles</vt:lpstr>
      <vt:lpstr>The Paravertebral Back Muscles</vt:lpstr>
      <vt:lpstr>The Paravertebral Back Muscles</vt:lpstr>
      <vt:lpstr>The Trapezius – Upper Part</vt:lpstr>
      <vt:lpstr>The Trapezius – Upper Part</vt:lpstr>
      <vt:lpstr>The Trapezius – Upper Part</vt:lpstr>
      <vt:lpstr>The Trapezius – Upper Part</vt:lpstr>
      <vt:lpstr>The Trapezius – Upper Part</vt:lpstr>
      <vt:lpstr>Levator Scapulae</vt:lpstr>
      <vt:lpstr>Levator Scapulae</vt:lpstr>
      <vt:lpstr>Levator Scapulae</vt:lpstr>
      <vt:lpstr>Levator Scapulae</vt:lpstr>
      <vt:lpstr>Levator Scapulae</vt:lpstr>
      <vt:lpstr>Sternocleidomastoideus </vt:lpstr>
      <vt:lpstr>Sternocleidomastoideus </vt:lpstr>
      <vt:lpstr>Sternocleidomastoideus </vt:lpstr>
      <vt:lpstr>e-sources, literature</vt:lpstr>
      <vt:lpstr>Thank you for your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2015-11-04T13:51:31Z</dcterms:created>
  <dcterms:modified xsi:type="dcterms:W3CDTF">2020-11-23T06:03:06Z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