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61" r:id="rId10"/>
    <p:sldId id="271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78" r:id="rId22"/>
    <p:sldId id="281" r:id="rId23"/>
    <p:sldId id="282" r:id="rId24"/>
    <p:sldId id="283" r:id="rId25"/>
    <p:sldId id="284" r:id="rId26"/>
    <p:sldId id="287" r:id="rId27"/>
    <p:sldId id="285" r:id="rId28"/>
    <p:sldId id="286" r:id="rId29"/>
    <p:sldId id="288" r:id="rId30"/>
    <p:sldId id="289" r:id="rId31"/>
    <p:sldId id="290" r:id="rId32"/>
    <p:sldId id="292" r:id="rId33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>
        <p:scale>
          <a:sx n="100" d="100"/>
          <a:sy n="100" d="100"/>
        </p:scale>
        <p:origin x="-1944" y="-4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8A4BF068-759C-48D3-8BB0-5F551EDD7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xmlns="" id="{5E596EC5-1D75-47DC-BC19-74D759B82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1695075"/>
            <a:ext cx="391448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Orthomyxovirida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dirty="0"/>
              <a:t>Department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infectious</a:t>
            </a:r>
            <a:r>
              <a:rPr lang="sk-SK" dirty="0"/>
              <a:t> </a:t>
            </a:r>
            <a:r>
              <a:rPr lang="sk-SK" dirty="0" err="1" smtClean="0"/>
              <a:t>diseases</a:t>
            </a:r>
            <a:r>
              <a:rPr lang="sk-SK" dirty="0" smtClean="0"/>
              <a:t>, Masaryk univerzity, Univerzity </a:t>
            </a:r>
            <a:r>
              <a:rPr lang="sk-SK" dirty="0" err="1" smtClean="0"/>
              <a:t>hospital</a:t>
            </a:r>
            <a:r>
              <a:rPr lang="sk-SK" dirty="0" smtClean="0"/>
              <a:t> Brno</a:t>
            </a:r>
            <a:endParaRPr lang="en-GB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3688" y="2717485"/>
            <a:ext cx="8522680" cy="1171580"/>
          </a:xfrm>
        </p:spPr>
        <p:txBody>
          <a:bodyPr/>
          <a:lstStyle/>
          <a:p>
            <a:pPr algn="ctr"/>
            <a:r>
              <a:rPr lang="sk-SK" dirty="0" smtClean="0"/>
              <a:t>Influenza</a:t>
            </a:r>
            <a:br>
              <a:rPr lang="sk-SK" dirty="0" smtClean="0"/>
            </a:br>
            <a:r>
              <a:rPr lang="sk-SK" dirty="0" err="1" smtClean="0"/>
              <a:t>Avian</a:t>
            </a:r>
            <a:r>
              <a:rPr lang="sk-SK" dirty="0" smtClean="0"/>
              <a:t> influenza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/>
              <a:t>Tomáš </a:t>
            </a:r>
            <a:r>
              <a:rPr lang="sk-SK" dirty="0" err="1"/>
              <a:t>Gergel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9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179"/>
    </mc:Choice>
    <mc:Fallback xmlns="">
      <p:transition advClick="0" advTm="111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chřipka mut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6725"/>
            <a:ext cx="9145588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Outbreak</a:t>
            </a:r>
            <a:r>
              <a:rPr lang="sk-SK" dirty="0" smtClean="0"/>
              <a:t> </a:t>
            </a:r>
            <a:r>
              <a:rPr lang="sk-SK" dirty="0" err="1" smtClean="0"/>
              <a:t>characteristics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2-3 </a:t>
            </a:r>
            <a:r>
              <a:rPr lang="cs-CZ" sz="1800" dirty="0" err="1"/>
              <a:t>different</a:t>
            </a:r>
            <a:r>
              <a:rPr lang="cs-CZ" sz="1800" dirty="0"/>
              <a:t> </a:t>
            </a:r>
            <a:r>
              <a:rPr lang="cs-CZ" sz="1800" dirty="0" err="1" smtClean="0"/>
              <a:t>strains</a:t>
            </a:r>
            <a:r>
              <a:rPr lang="cs-CZ" sz="1800" dirty="0" smtClean="0"/>
              <a:t> </a:t>
            </a:r>
            <a:r>
              <a:rPr lang="cs-CZ" sz="1800" dirty="0" err="1" smtClean="0"/>
              <a:t>circulate</a:t>
            </a:r>
            <a:r>
              <a:rPr lang="cs-CZ" sz="1800" dirty="0" smtClean="0"/>
              <a:t> in </a:t>
            </a:r>
            <a:r>
              <a:rPr lang="cs-CZ" sz="1800" dirty="0"/>
              <a:t>a </a:t>
            </a:r>
            <a:r>
              <a:rPr lang="cs-CZ" sz="1800" dirty="0" smtClean="0"/>
              <a:t>influenza </a:t>
            </a:r>
            <a:r>
              <a:rPr lang="cs-CZ" sz="1800" dirty="0" err="1" smtClean="0"/>
              <a:t>season</a:t>
            </a:r>
            <a:r>
              <a:rPr lang="cs-CZ" sz="1800" dirty="0" smtClean="0"/>
              <a:t>, 1 dominant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2"/>
                </a:solidFill>
              </a:rPr>
              <a:t>Seasonality</a:t>
            </a:r>
            <a:r>
              <a:rPr lang="cs-CZ" sz="1800" dirty="0"/>
              <a:t> — </a:t>
            </a:r>
            <a:r>
              <a:rPr lang="cs-CZ" sz="1800" dirty="0" err="1" smtClean="0"/>
              <a:t>exclusively</a:t>
            </a:r>
            <a:r>
              <a:rPr lang="cs-CZ" sz="1800" dirty="0" smtClean="0"/>
              <a:t>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winter</a:t>
            </a:r>
            <a:r>
              <a:rPr lang="cs-CZ" sz="1800" dirty="0"/>
              <a:t> </a:t>
            </a:r>
            <a:r>
              <a:rPr lang="cs-CZ" sz="1800" dirty="0" err="1"/>
              <a:t>months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Northern</a:t>
            </a:r>
            <a:r>
              <a:rPr lang="cs-CZ" sz="1800" dirty="0"/>
              <a:t> and </a:t>
            </a:r>
            <a:r>
              <a:rPr lang="cs-CZ" sz="1800" dirty="0" err="1"/>
              <a:t>Southern</a:t>
            </a:r>
            <a:r>
              <a:rPr lang="cs-CZ" sz="1800" dirty="0"/>
              <a:t> </a:t>
            </a:r>
            <a:r>
              <a:rPr lang="cs-CZ" sz="1800" dirty="0" err="1"/>
              <a:t>hemispheres</a:t>
            </a:r>
            <a:r>
              <a:rPr lang="cs-CZ" sz="1800" dirty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occur</a:t>
            </a:r>
            <a:r>
              <a:rPr lang="cs-CZ" sz="1800" dirty="0" smtClean="0"/>
              <a:t> </a:t>
            </a:r>
            <a:r>
              <a:rPr lang="cs-CZ" sz="1800" dirty="0" err="1"/>
              <a:t>at</a:t>
            </a:r>
            <a:r>
              <a:rPr lang="cs-CZ" sz="1800" dirty="0"/>
              <a:t> </a:t>
            </a:r>
            <a:r>
              <a:rPr lang="cs-CZ" sz="1800" dirty="0" err="1"/>
              <a:t>different</a:t>
            </a:r>
            <a:r>
              <a:rPr lang="cs-CZ" sz="1800" dirty="0"/>
              <a:t> </a:t>
            </a:r>
            <a:r>
              <a:rPr lang="cs-CZ" sz="1800" dirty="0" err="1"/>
              <a:t>times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year</a:t>
            </a:r>
            <a:r>
              <a:rPr lang="cs-CZ" sz="18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!!! </a:t>
            </a:r>
            <a:r>
              <a:rPr lang="cs-CZ" sz="1800" dirty="0" err="1" smtClean="0"/>
              <a:t>traveling</a:t>
            </a:r>
            <a:r>
              <a:rPr lang="cs-CZ" sz="1800" dirty="0" smtClean="0"/>
              <a:t> to </a:t>
            </a:r>
            <a:r>
              <a:rPr lang="cs-CZ" sz="1800" dirty="0" err="1"/>
              <a:t>tropical</a:t>
            </a:r>
            <a:r>
              <a:rPr lang="cs-CZ" sz="1800" dirty="0"/>
              <a:t> </a:t>
            </a:r>
            <a:r>
              <a:rPr lang="cs-CZ" sz="1800" dirty="0" err="1" smtClean="0"/>
              <a:t>regions</a:t>
            </a:r>
            <a:r>
              <a:rPr lang="cs-CZ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persistance</a:t>
            </a:r>
            <a:r>
              <a:rPr lang="cs-CZ" sz="1800" dirty="0" smtClean="0"/>
              <a:t> </a:t>
            </a:r>
            <a:r>
              <a:rPr lang="cs-CZ" sz="1800" dirty="0" err="1" smtClean="0"/>
              <a:t>between</a:t>
            </a:r>
            <a:r>
              <a:rPr lang="cs-CZ" sz="1800" dirty="0" smtClean="0"/>
              <a:t> </a:t>
            </a:r>
            <a:r>
              <a:rPr lang="cs-CZ" sz="1800" dirty="0" err="1" smtClean="0"/>
              <a:t>outbreaks</a:t>
            </a:r>
            <a:r>
              <a:rPr lang="cs-CZ" sz="1800" dirty="0" smtClean="0"/>
              <a:t> - </a:t>
            </a:r>
            <a:r>
              <a:rPr lang="cs-CZ" sz="1800" dirty="0" err="1" smtClean="0"/>
              <a:t>poorly</a:t>
            </a:r>
            <a:r>
              <a:rPr lang="cs-CZ" sz="1800" dirty="0" smtClean="0"/>
              <a:t> </a:t>
            </a:r>
            <a:r>
              <a:rPr lang="cs-CZ" sz="1800" dirty="0" err="1" smtClean="0"/>
              <a:t>understood</a:t>
            </a:r>
            <a:r>
              <a:rPr lang="cs-CZ" sz="1800" dirty="0" smtClean="0"/>
              <a:t> - import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/>
              <a:t>geographically</a:t>
            </a:r>
            <a:r>
              <a:rPr lang="cs-CZ" sz="1800" dirty="0"/>
              <a:t> </a:t>
            </a:r>
            <a:r>
              <a:rPr lang="cs-CZ" sz="1800" dirty="0" err="1"/>
              <a:t>distant</a:t>
            </a:r>
            <a:r>
              <a:rPr lang="cs-CZ" sz="1800" dirty="0"/>
              <a:t> </a:t>
            </a:r>
            <a:r>
              <a:rPr lang="cs-CZ" sz="1800" dirty="0" err="1" smtClean="0"/>
              <a:t>sites</a:t>
            </a:r>
            <a:r>
              <a:rPr lang="cs-CZ" sz="1800" dirty="0" smtClean="0"/>
              <a:t> ??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2"/>
                </a:solidFill>
              </a:rPr>
              <a:t>Factors</a:t>
            </a:r>
            <a:r>
              <a:rPr lang="cs-CZ" sz="1800" b="1" dirty="0" smtClean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determining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the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severity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of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an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outbreak</a:t>
            </a:r>
            <a:r>
              <a:rPr lang="cs-CZ" sz="1800" dirty="0">
                <a:solidFill>
                  <a:schemeClr val="tx2"/>
                </a:solidFill>
              </a:rPr>
              <a:t> </a:t>
            </a:r>
            <a:endParaRPr lang="cs-CZ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not </a:t>
            </a:r>
            <a:r>
              <a:rPr lang="cs-CZ" sz="1800" dirty="0" err="1"/>
              <a:t>fully</a:t>
            </a:r>
            <a:r>
              <a:rPr lang="cs-CZ" sz="1800" dirty="0"/>
              <a:t> </a:t>
            </a:r>
            <a:r>
              <a:rPr lang="cs-CZ" sz="1800" dirty="0" err="1" smtClean="0"/>
              <a:t>understood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/>
              <a:t>susceptibility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 smtClean="0"/>
              <a:t>population</a:t>
            </a:r>
            <a:r>
              <a:rPr lang="cs-CZ" sz="1800" dirty="0" smtClean="0"/>
              <a:t> = </a:t>
            </a:r>
            <a:r>
              <a:rPr lang="cs-CZ" sz="1800" dirty="0"/>
              <a:t>prevalence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antibodies</a:t>
            </a:r>
            <a:r>
              <a:rPr lang="cs-CZ" sz="1800" dirty="0"/>
              <a:t> to </a:t>
            </a:r>
            <a:r>
              <a:rPr lang="cs-CZ" sz="1800" dirty="0" err="1"/>
              <a:t>circulating</a:t>
            </a:r>
            <a:r>
              <a:rPr lang="cs-CZ" sz="1800" dirty="0"/>
              <a:t> </a:t>
            </a:r>
            <a:r>
              <a:rPr lang="cs-CZ" sz="1800" dirty="0" smtClean="0"/>
              <a:t>virus = major </a:t>
            </a:r>
            <a:r>
              <a:rPr lang="cs-CZ" sz="1800" dirty="0"/>
              <a:t>role. </a:t>
            </a:r>
          </a:p>
          <a:p>
            <a:pPr marL="7200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526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68"/>
    </mc:Choice>
    <mc:Fallback xmlns="">
      <p:transition spd="slow" advTm="9136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Outbreak</a:t>
            </a:r>
            <a:r>
              <a:rPr lang="sk-SK" dirty="0" smtClean="0"/>
              <a:t> </a:t>
            </a:r>
            <a:r>
              <a:rPr lang="sk-SK" dirty="0" err="1" smtClean="0"/>
              <a:t>characteristics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2"/>
                </a:solidFill>
              </a:rPr>
              <a:t>Time</a:t>
            </a:r>
            <a:r>
              <a:rPr lang="cs-CZ" sz="1800" b="1" dirty="0" smtClean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course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of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an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outbreak</a:t>
            </a:r>
            <a:r>
              <a:rPr lang="cs-CZ" sz="1800" dirty="0">
                <a:solidFill>
                  <a:schemeClr val="tx2"/>
                </a:solidFill>
              </a:rPr>
              <a:t> </a:t>
            </a:r>
            <a:endParaRPr lang="cs-CZ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begin</a:t>
            </a:r>
            <a:r>
              <a:rPr lang="cs-CZ" sz="1800" dirty="0" smtClean="0"/>
              <a:t> </a:t>
            </a:r>
            <a:r>
              <a:rPr lang="cs-CZ" sz="1800" dirty="0" err="1" smtClean="0"/>
              <a:t>abruptly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peak</a:t>
            </a:r>
            <a:r>
              <a:rPr lang="cs-CZ" sz="1800" dirty="0" smtClean="0"/>
              <a:t> ober 2-3 </a:t>
            </a:r>
            <a:r>
              <a:rPr lang="cs-CZ" sz="1800" dirty="0" err="1" smtClean="0"/>
              <a:t>weeks</a:t>
            </a:r>
            <a:r>
              <a:rPr lang="cs-CZ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last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smtClean="0"/>
              <a:t>2-3 </a:t>
            </a:r>
            <a:r>
              <a:rPr lang="cs-CZ" sz="1800" dirty="0" err="1" smtClean="0"/>
              <a:t>months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earliest</a:t>
            </a:r>
            <a:r>
              <a:rPr lang="cs-CZ" sz="1800" dirty="0" smtClean="0"/>
              <a:t> </a:t>
            </a:r>
            <a:r>
              <a:rPr lang="cs-CZ" sz="1800" dirty="0" err="1" smtClean="0"/>
              <a:t>indicator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outbreak</a:t>
            </a:r>
            <a:r>
              <a:rPr lang="cs-CZ" sz="1800" dirty="0" smtClean="0"/>
              <a:t> = </a:t>
            </a:r>
            <a:r>
              <a:rPr lang="cs-CZ" sz="1800" dirty="0" err="1" smtClean="0"/>
              <a:t>increase</a:t>
            </a:r>
            <a:r>
              <a:rPr lang="cs-CZ" sz="1800" dirty="0" smtClean="0"/>
              <a:t> </a:t>
            </a:r>
            <a:r>
              <a:rPr lang="cs-CZ" sz="1800" dirty="0"/>
              <a:t>in </a:t>
            </a:r>
            <a:r>
              <a:rPr lang="cs-CZ" sz="1800" dirty="0" err="1"/>
              <a:t>febrile</a:t>
            </a:r>
            <a:r>
              <a:rPr lang="cs-CZ" sz="1800" dirty="0"/>
              <a:t> </a:t>
            </a:r>
            <a:r>
              <a:rPr lang="cs-CZ" sz="1800" dirty="0" err="1"/>
              <a:t>respiratory</a:t>
            </a:r>
            <a:r>
              <a:rPr lang="cs-CZ" sz="1800" dirty="0"/>
              <a:t> </a:t>
            </a:r>
            <a:r>
              <a:rPr lang="cs-CZ" sz="1800" dirty="0" err="1"/>
              <a:t>illnesses</a:t>
            </a:r>
            <a:r>
              <a:rPr lang="cs-CZ" sz="1800" dirty="0"/>
              <a:t> in </a:t>
            </a:r>
            <a:r>
              <a:rPr lang="cs-CZ" sz="1800" dirty="0" err="1" smtClean="0"/>
              <a:t>children</a:t>
            </a:r>
            <a:r>
              <a:rPr lang="cs-CZ" sz="1800" dirty="0" smtClean="0"/>
              <a:t> → </a:t>
            </a:r>
            <a:r>
              <a:rPr lang="cs-CZ" sz="1800" dirty="0" err="1" smtClean="0"/>
              <a:t>increases</a:t>
            </a:r>
            <a:r>
              <a:rPr lang="cs-CZ" sz="1800" dirty="0" smtClean="0"/>
              <a:t> </a:t>
            </a:r>
            <a:r>
              <a:rPr lang="cs-CZ" sz="1800" dirty="0"/>
              <a:t>in influenza-</a:t>
            </a:r>
            <a:r>
              <a:rPr lang="cs-CZ" sz="1800" dirty="0" err="1"/>
              <a:t>like</a:t>
            </a:r>
            <a:r>
              <a:rPr lang="cs-CZ" sz="1800" dirty="0"/>
              <a:t> </a:t>
            </a:r>
            <a:r>
              <a:rPr lang="cs-CZ" sz="1800" dirty="0" err="1"/>
              <a:t>illnesses</a:t>
            </a:r>
            <a:r>
              <a:rPr lang="cs-CZ" sz="1800" dirty="0"/>
              <a:t> in </a:t>
            </a:r>
            <a:r>
              <a:rPr lang="cs-CZ" sz="1800" dirty="0" err="1" smtClean="0"/>
              <a:t>adults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 smtClean="0"/>
              <a:t>outbreaks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attack</a:t>
            </a:r>
            <a:r>
              <a:rPr lang="cs-CZ" sz="1800" b="1" dirty="0" smtClean="0"/>
              <a:t> </a:t>
            </a:r>
            <a:r>
              <a:rPr lang="cs-CZ" sz="1800" b="1" dirty="0" err="1"/>
              <a:t>rates</a:t>
            </a:r>
            <a:r>
              <a:rPr lang="cs-CZ" sz="1800" b="1" dirty="0"/>
              <a:t> </a:t>
            </a:r>
            <a:r>
              <a:rPr lang="cs-CZ" sz="1800" dirty="0" smtClean="0"/>
              <a:t>= 10-20% </a:t>
            </a:r>
            <a:r>
              <a:rPr lang="cs-CZ" sz="1800" dirty="0"/>
              <a:t>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general</a:t>
            </a:r>
            <a:r>
              <a:rPr lang="cs-CZ" sz="1800" dirty="0"/>
              <a:t> </a:t>
            </a:r>
            <a:r>
              <a:rPr lang="cs-CZ" sz="1800" dirty="0" err="1"/>
              <a:t>population</a:t>
            </a:r>
            <a:r>
              <a:rPr lang="cs-CZ" sz="1800" dirty="0"/>
              <a:t>, </a:t>
            </a:r>
            <a:r>
              <a:rPr lang="cs-CZ" sz="1800" dirty="0" smtClean="0"/>
              <a:t>˃50 % in </a:t>
            </a:r>
            <a:r>
              <a:rPr lang="cs-CZ" sz="1800" dirty="0" err="1" smtClean="0"/>
              <a:t>pandemics</a:t>
            </a:r>
            <a:r>
              <a:rPr lang="cs-CZ" sz="1800" dirty="0" smtClean="0"/>
              <a:t>, </a:t>
            </a:r>
            <a:r>
              <a:rPr lang="cs-CZ" sz="1800" dirty="0" err="1" smtClean="0"/>
              <a:t>extraordinarily</a:t>
            </a:r>
            <a:r>
              <a:rPr lang="cs-CZ" sz="1800" dirty="0" smtClean="0"/>
              <a:t> </a:t>
            </a:r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attack</a:t>
            </a:r>
            <a:r>
              <a:rPr lang="cs-CZ" sz="1800" dirty="0"/>
              <a:t> </a:t>
            </a:r>
            <a:r>
              <a:rPr lang="cs-CZ" sz="1800" dirty="0" err="1"/>
              <a:t>rates</a:t>
            </a:r>
            <a:r>
              <a:rPr lang="cs-CZ" sz="1800" dirty="0"/>
              <a:t> </a:t>
            </a:r>
            <a:r>
              <a:rPr lang="cs-CZ" sz="1800" dirty="0" smtClean="0"/>
              <a:t>in </a:t>
            </a:r>
            <a:r>
              <a:rPr lang="cs-CZ" sz="1800" dirty="0" err="1"/>
              <a:t>institutionalized</a:t>
            </a:r>
            <a:r>
              <a:rPr lang="cs-CZ" sz="1800" dirty="0"/>
              <a:t> and </a:t>
            </a:r>
            <a:r>
              <a:rPr lang="cs-CZ" sz="1800" dirty="0" err="1"/>
              <a:t>semiclosed</a:t>
            </a:r>
            <a:r>
              <a:rPr lang="cs-CZ" sz="1800" dirty="0"/>
              <a:t> </a:t>
            </a:r>
            <a:r>
              <a:rPr lang="cs-CZ" sz="1800" dirty="0" err="1"/>
              <a:t>populations</a:t>
            </a:r>
            <a:r>
              <a:rPr lang="cs-CZ" sz="1800" dirty="0"/>
              <a:t>.</a:t>
            </a:r>
          </a:p>
          <a:p>
            <a:pPr marL="7200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480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01"/>
    </mc:Choice>
    <mc:Fallback xmlns="">
      <p:transition spd="slow" advTm="599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Transmission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err="1"/>
              <a:t>l</a:t>
            </a:r>
            <a:r>
              <a:rPr lang="cs-CZ" sz="1800" dirty="0" err="1" smtClean="0"/>
              <a:t>arge</a:t>
            </a:r>
            <a:r>
              <a:rPr lang="cs-CZ" sz="1800" dirty="0" smtClean="0"/>
              <a:t> </a:t>
            </a:r>
            <a:r>
              <a:rPr lang="cs-CZ" sz="1800" dirty="0" err="1"/>
              <a:t>amounts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influenza virus </a:t>
            </a:r>
            <a:r>
              <a:rPr lang="cs-CZ" sz="1800" dirty="0" smtClean="0"/>
              <a:t>in </a:t>
            </a:r>
            <a:r>
              <a:rPr lang="cs-CZ" sz="1800" dirty="0" err="1" smtClean="0"/>
              <a:t>respiratory</a:t>
            </a:r>
            <a:r>
              <a:rPr lang="cs-CZ" sz="1800" dirty="0" smtClean="0"/>
              <a:t> </a:t>
            </a:r>
            <a:r>
              <a:rPr lang="cs-CZ" sz="1800" dirty="0" err="1" smtClean="0"/>
              <a:t>secretions</a:t>
            </a:r>
            <a:r>
              <a:rPr lang="cs-CZ" sz="1800" dirty="0" smtClean="0"/>
              <a:t> </a:t>
            </a:r>
            <a:r>
              <a:rPr lang="sk-SK" sz="1800" dirty="0" smtClean="0"/>
              <a:t>→ </a:t>
            </a:r>
            <a:r>
              <a:rPr lang="sk-SK" sz="1800" dirty="0" err="1" smtClean="0"/>
              <a:t>cough</a:t>
            </a:r>
            <a:r>
              <a:rPr lang="sk-SK" sz="1800" dirty="0" smtClean="0"/>
              <a:t>, </a:t>
            </a:r>
            <a:r>
              <a:rPr lang="sk-SK" sz="1800" dirty="0" err="1" smtClean="0"/>
              <a:t>sneezing</a:t>
            </a:r>
            <a:r>
              <a:rPr lang="sk-SK" sz="1800" dirty="0" smtClean="0"/>
              <a:t> </a:t>
            </a:r>
          </a:p>
          <a:p>
            <a:pPr marL="324000" lvl="1" indent="0">
              <a:buNone/>
            </a:pPr>
            <a:r>
              <a:rPr lang="sk-SK" sz="1800" dirty="0" smtClean="0"/>
              <a:t>→ </a:t>
            </a:r>
            <a:r>
              <a:rPr lang="sk-SK" sz="1800" dirty="0" err="1" smtClean="0"/>
              <a:t>large</a:t>
            </a:r>
            <a:r>
              <a:rPr lang="sk-SK" sz="1800" dirty="0" smtClean="0"/>
              <a:t> </a:t>
            </a:r>
            <a:r>
              <a:rPr lang="sk-SK" sz="1800" dirty="0" err="1" smtClean="0"/>
              <a:t>dropplets</a:t>
            </a:r>
            <a:r>
              <a:rPr lang="sk-SK" sz="1800" dirty="0" smtClean="0"/>
              <a:t> (˃5um) - </a:t>
            </a:r>
            <a:r>
              <a:rPr lang="sk-SK" sz="1800" dirty="0" err="1" smtClean="0"/>
              <a:t>small</a:t>
            </a:r>
            <a:r>
              <a:rPr lang="sk-SK" sz="1800" dirty="0" smtClean="0"/>
              <a:t> </a:t>
            </a:r>
            <a:r>
              <a:rPr lang="sk-SK" sz="1800" dirty="0" err="1" smtClean="0"/>
              <a:t>distance</a:t>
            </a:r>
            <a:r>
              <a:rPr lang="sk-SK" sz="1800" dirty="0" smtClean="0"/>
              <a:t> (</a:t>
            </a:r>
            <a:r>
              <a:rPr lang="sk-SK" sz="1800" dirty="0" err="1" smtClean="0"/>
              <a:t>up</a:t>
            </a:r>
            <a:r>
              <a:rPr lang="sk-SK" sz="1800" dirty="0" smtClean="0"/>
              <a:t> to 2 m/6 </a:t>
            </a:r>
            <a:r>
              <a:rPr lang="sk-SK" sz="1800" dirty="0" err="1" smtClean="0"/>
              <a:t>feet</a:t>
            </a:r>
            <a:r>
              <a:rPr lang="sk-SK" sz="1800" dirty="0" smtClean="0"/>
              <a:t>)</a:t>
            </a:r>
          </a:p>
          <a:p>
            <a:pPr marL="324000" lvl="1" indent="0">
              <a:buNone/>
            </a:pPr>
            <a:r>
              <a:rPr lang="sk-SK" sz="1800" dirty="0" smtClean="0"/>
              <a:t>→ </a:t>
            </a:r>
            <a:r>
              <a:rPr lang="sk-SK" sz="1800" dirty="0" err="1" smtClean="0"/>
              <a:t>small</a:t>
            </a:r>
            <a:r>
              <a:rPr lang="sk-SK" sz="1800" dirty="0" smtClean="0"/>
              <a:t> </a:t>
            </a:r>
            <a:r>
              <a:rPr lang="sk-SK" sz="1800" dirty="0" err="1" smtClean="0"/>
              <a:t>particle</a:t>
            </a:r>
            <a:r>
              <a:rPr lang="sk-SK" sz="1800" dirty="0" smtClean="0"/>
              <a:t> </a:t>
            </a:r>
            <a:r>
              <a:rPr lang="sk-SK" sz="1800" dirty="0" err="1" smtClean="0"/>
              <a:t>aerosols</a:t>
            </a:r>
            <a:r>
              <a:rPr lang="sk-SK" sz="1800" dirty="0" smtClean="0"/>
              <a:t> - </a:t>
            </a:r>
            <a:r>
              <a:rPr lang="sk-SK" sz="1800" dirty="0" err="1" smtClean="0"/>
              <a:t>long</a:t>
            </a:r>
            <a:r>
              <a:rPr lang="sk-SK" sz="1800" dirty="0" smtClean="0"/>
              <a:t> </a:t>
            </a:r>
            <a:r>
              <a:rPr lang="sk-SK" sz="1800" dirty="0" err="1" smtClean="0"/>
              <a:t>distances</a:t>
            </a:r>
            <a:endParaRPr lang="sk-SK" sz="1800" dirty="0" smtClean="0"/>
          </a:p>
          <a:p>
            <a:pPr marL="324000" lvl="1" indent="0">
              <a:buNone/>
            </a:pPr>
            <a:r>
              <a:rPr lang="sk-SK" sz="1800" dirty="0" smtClean="0"/>
              <a:t>→ </a:t>
            </a:r>
            <a:r>
              <a:rPr lang="sk-SK" sz="1800" dirty="0" err="1" smtClean="0"/>
              <a:t>contact</a:t>
            </a:r>
            <a:r>
              <a:rPr lang="sk-SK" sz="1800" dirty="0" smtClean="0"/>
              <a:t> </a:t>
            </a:r>
            <a:r>
              <a:rPr lang="sk-SK" sz="1800" dirty="0" err="1" smtClean="0"/>
              <a:t>with</a:t>
            </a:r>
            <a:r>
              <a:rPr lang="sk-SK" sz="1800" dirty="0" smtClean="0"/>
              <a:t> </a:t>
            </a:r>
            <a:r>
              <a:rPr lang="sk-SK" sz="1800" dirty="0" err="1" smtClean="0"/>
              <a:t>contaminated</a:t>
            </a:r>
            <a:r>
              <a:rPr lang="sk-SK" sz="1800" dirty="0" smtClean="0"/>
              <a:t> </a:t>
            </a:r>
            <a:r>
              <a:rPr lang="sk-SK" sz="1800" dirty="0" err="1" smtClean="0"/>
              <a:t>surface</a:t>
            </a:r>
            <a:endParaRPr lang="sk-SK" sz="1800" dirty="0" smtClean="0"/>
          </a:p>
          <a:p>
            <a:pPr marL="734400" lvl="2">
              <a:buClr>
                <a:schemeClr val="tx2"/>
              </a:buClr>
            </a:pPr>
            <a:r>
              <a:rPr lang="sk-SK" sz="1800" dirty="0" smtClean="0"/>
              <a:t>→ </a:t>
            </a:r>
            <a:r>
              <a:rPr lang="sk-SK" sz="1800" dirty="0" err="1" smtClean="0"/>
              <a:t>respiratory</a:t>
            </a:r>
            <a:r>
              <a:rPr lang="sk-SK" sz="1800" dirty="0" smtClean="0"/>
              <a:t> </a:t>
            </a:r>
            <a:r>
              <a:rPr lang="sk-SK" sz="1800" dirty="0" err="1" smtClean="0"/>
              <a:t>tract</a:t>
            </a:r>
            <a:endParaRPr lang="sk-SK" sz="1800" dirty="0" smtClean="0"/>
          </a:p>
          <a:p>
            <a:pPr marL="734400" lvl="2">
              <a:buClr>
                <a:schemeClr val="tx2"/>
              </a:buClr>
            </a:pPr>
            <a:r>
              <a:rPr lang="sk-SK" sz="1800" dirty="0" smtClean="0"/>
              <a:t>→ </a:t>
            </a:r>
            <a:r>
              <a:rPr lang="sk-SK" sz="1800" dirty="0"/>
              <a:t>(</a:t>
            </a:r>
            <a:r>
              <a:rPr lang="sk-SK" sz="1800" dirty="0" err="1" smtClean="0"/>
              <a:t>ocular</a:t>
            </a:r>
            <a:r>
              <a:rPr lang="sk-SK" sz="1800" dirty="0" smtClean="0"/>
              <a:t> </a:t>
            </a:r>
            <a:r>
              <a:rPr lang="sk-SK" sz="1800" dirty="0" err="1" smtClean="0"/>
              <a:t>mucousa</a:t>
            </a:r>
            <a:r>
              <a:rPr lang="sk-SK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err="1"/>
              <a:t>Incubation</a:t>
            </a:r>
            <a:r>
              <a:rPr lang="cs-CZ" sz="1800" b="1" dirty="0"/>
              <a:t> </a:t>
            </a:r>
            <a:r>
              <a:rPr lang="cs-CZ" sz="1800" b="1" dirty="0" smtClean="0"/>
              <a:t>period</a:t>
            </a:r>
            <a:r>
              <a:rPr lang="cs-CZ" sz="1800" dirty="0" smtClean="0"/>
              <a:t>: 1-4 </a:t>
            </a:r>
            <a:r>
              <a:rPr lang="cs-CZ" sz="1800" dirty="0" err="1" smtClean="0"/>
              <a:t>days</a:t>
            </a: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err="1"/>
              <a:t>Duration</a:t>
            </a:r>
            <a:r>
              <a:rPr lang="cs-CZ" sz="1800" b="1" dirty="0"/>
              <a:t>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 smtClean="0"/>
              <a:t>shedding</a:t>
            </a:r>
            <a:r>
              <a:rPr lang="cs-CZ" sz="1800" b="1" dirty="0" smtClean="0"/>
              <a:t>: </a:t>
            </a:r>
            <a:r>
              <a:rPr lang="cs-CZ" sz="1800" dirty="0" err="1" smtClean="0"/>
              <a:t>detected</a:t>
            </a:r>
            <a:r>
              <a:rPr lang="cs-CZ" sz="1800" b="1" dirty="0" smtClean="0"/>
              <a:t> </a:t>
            </a:r>
            <a:r>
              <a:rPr lang="cs-CZ" sz="1800" dirty="0" smtClean="0"/>
              <a:t>24 </a:t>
            </a:r>
            <a:r>
              <a:rPr lang="cs-CZ" sz="1800" dirty="0"/>
              <a:t>to 48 </a:t>
            </a:r>
            <a:r>
              <a:rPr lang="cs-CZ" sz="1800" dirty="0" err="1"/>
              <a:t>hours</a:t>
            </a:r>
            <a:r>
              <a:rPr lang="cs-CZ" sz="1800" dirty="0"/>
              <a:t> </a:t>
            </a:r>
            <a:r>
              <a:rPr lang="cs-CZ" sz="1800" dirty="0" err="1"/>
              <a:t>before</a:t>
            </a:r>
            <a:r>
              <a:rPr lang="cs-CZ" sz="1800" dirty="0"/>
              <a:t> </a:t>
            </a:r>
            <a:r>
              <a:rPr lang="cs-CZ" sz="1800" dirty="0" err="1"/>
              <a:t>illness</a:t>
            </a:r>
            <a:r>
              <a:rPr lang="cs-CZ" sz="1800" dirty="0"/>
              <a:t> </a:t>
            </a:r>
            <a:r>
              <a:rPr lang="cs-CZ" sz="1800" dirty="0" err="1" smtClean="0"/>
              <a:t>onset</a:t>
            </a:r>
            <a:r>
              <a:rPr lang="cs-CZ" sz="1800" dirty="0" smtClean="0"/>
              <a:t>, 5 </a:t>
            </a:r>
            <a:r>
              <a:rPr lang="cs-CZ" sz="1800" dirty="0" err="1" smtClean="0"/>
              <a:t>days</a:t>
            </a:r>
            <a:r>
              <a:rPr lang="cs-CZ" sz="1800" dirty="0" smtClean="0"/>
              <a:t> </a:t>
            </a:r>
            <a:r>
              <a:rPr lang="cs-CZ" sz="1800" dirty="0" err="1" smtClean="0"/>
              <a:t>after</a:t>
            </a:r>
            <a:r>
              <a:rPr lang="cs-CZ" sz="1800" dirty="0" smtClean="0"/>
              <a:t> </a:t>
            </a:r>
            <a:r>
              <a:rPr lang="cs-CZ" sz="1800" dirty="0" err="1" smtClean="0"/>
              <a:t>onset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symptoms</a:t>
            </a:r>
            <a:r>
              <a:rPr lang="cs-CZ" sz="1800" dirty="0" smtClean="0"/>
              <a:t> in </a:t>
            </a:r>
            <a:r>
              <a:rPr lang="cs-CZ" sz="1800" dirty="0" err="1"/>
              <a:t>avarage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73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67"/>
    </mc:Choice>
    <mc:Fallback xmlns="">
      <p:transition spd="slow" advTm="9586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800" dirty="0" err="1">
                <a:solidFill>
                  <a:schemeClr val="tx1"/>
                </a:solidFill>
              </a:rPr>
              <a:t>Ghebrehewet</a:t>
            </a:r>
            <a:r>
              <a:rPr lang="cs-CZ" altLang="cs-CZ" sz="800" dirty="0">
                <a:solidFill>
                  <a:schemeClr val="tx1"/>
                </a:solidFill>
              </a:rPr>
              <a:t> Sam, </a:t>
            </a:r>
            <a:r>
              <a:rPr lang="cs-CZ" altLang="cs-CZ" sz="800" dirty="0" err="1">
                <a:solidFill>
                  <a:schemeClr val="tx1"/>
                </a:solidFill>
              </a:rPr>
              <a:t>MacPherson</a:t>
            </a:r>
            <a:r>
              <a:rPr lang="cs-CZ" altLang="cs-CZ" sz="800" dirty="0">
                <a:solidFill>
                  <a:schemeClr val="tx1"/>
                </a:solidFill>
              </a:rPr>
              <a:t> Peter, Ho Antonia. Influenza </a:t>
            </a:r>
            <a:r>
              <a:rPr lang="cs-CZ" altLang="cs-CZ" sz="800" i="1" dirty="0">
                <a:solidFill>
                  <a:schemeClr val="tx1"/>
                </a:solidFill>
              </a:rPr>
              <a:t>BMJ </a:t>
            </a:r>
            <a:r>
              <a:rPr lang="cs-CZ" altLang="cs-CZ" sz="800" dirty="0">
                <a:solidFill>
                  <a:schemeClr val="tx1"/>
                </a:solidFill>
              </a:rPr>
              <a:t>2016; 355 :i6258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manifastation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8" y="1577975"/>
            <a:ext cx="511037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229224" y="1474142"/>
            <a:ext cx="37528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Uncomlicated</a:t>
            </a:r>
            <a:r>
              <a:rPr lang="sk-SK" sz="1400" b="1" dirty="0" smtClean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influenza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abrupt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onset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fever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(37.8-40.0°C),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headache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myalgia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malaise</a:t>
            </a:r>
            <a:endParaRPr lang="cs-CZ" sz="1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respiratory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tract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illness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nonproductive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cough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sore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throat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nasal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discharge</a:t>
            </a:r>
            <a:endParaRPr lang="cs-CZ" sz="1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GIT -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vomiting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diarrhea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ussualy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patient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appears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hot and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flushed</a:t>
            </a:r>
            <a:endParaRPr lang="cs-CZ" sz="1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oropharyngeal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hyperemia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mild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cervical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lymphadenopathy</a:t>
            </a:r>
            <a:endParaRPr lang="cs-CZ" sz="1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hysical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examination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unremarkable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Lab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unspecific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leukocyte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leukopenia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early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&gt;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15,000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cells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microL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suggest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bacterial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superinfection</a:t>
            </a:r>
            <a:endParaRPr lang="cs-CZ" sz="1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improvenment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usually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2-5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endParaRPr lang="cs-CZ" sz="1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postinfluenza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asthenia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persistent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symptoms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weakness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fatigability</a:t>
            </a: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last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weeks</a:t>
            </a:r>
            <a:endParaRPr lang="cs-CZ" sz="1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50"/>
    </mc:Choice>
    <mc:Fallback xmlns="">
      <p:transition spd="slow" advTm="1473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800" dirty="0" err="1">
                <a:solidFill>
                  <a:schemeClr val="tx1"/>
                </a:solidFill>
              </a:rPr>
              <a:t>Ghebrehewet</a:t>
            </a:r>
            <a:r>
              <a:rPr lang="cs-CZ" altLang="cs-CZ" sz="800" dirty="0">
                <a:solidFill>
                  <a:schemeClr val="tx1"/>
                </a:solidFill>
              </a:rPr>
              <a:t> Sam, </a:t>
            </a:r>
            <a:r>
              <a:rPr lang="cs-CZ" altLang="cs-CZ" sz="800" dirty="0" err="1">
                <a:solidFill>
                  <a:schemeClr val="tx1"/>
                </a:solidFill>
              </a:rPr>
              <a:t>MacPherson</a:t>
            </a:r>
            <a:r>
              <a:rPr lang="cs-CZ" altLang="cs-CZ" sz="800" dirty="0">
                <a:solidFill>
                  <a:schemeClr val="tx1"/>
                </a:solidFill>
              </a:rPr>
              <a:t> Peter, Ho Antonia. Influenza </a:t>
            </a:r>
            <a:r>
              <a:rPr lang="cs-CZ" altLang="cs-CZ" sz="800" i="1" dirty="0">
                <a:solidFill>
                  <a:schemeClr val="tx1"/>
                </a:solidFill>
              </a:rPr>
              <a:t>BMJ </a:t>
            </a:r>
            <a:r>
              <a:rPr lang="cs-CZ" altLang="cs-CZ" sz="800" dirty="0">
                <a:solidFill>
                  <a:schemeClr val="tx1"/>
                </a:solidFill>
              </a:rPr>
              <a:t>2016; 355 :i6258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manifastation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8" y="1577975"/>
            <a:ext cx="511037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229226" y="1362073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>
                <a:solidFill>
                  <a:schemeClr val="tx2"/>
                </a:solidFill>
                <a:latin typeface="+mn-lt"/>
              </a:rPr>
              <a:t>Complicated</a:t>
            </a:r>
            <a:r>
              <a:rPr lang="sk-SK" sz="1400" b="1" dirty="0" smtClean="0">
                <a:solidFill>
                  <a:schemeClr val="tx2"/>
                </a:solidFill>
                <a:latin typeface="+mn-lt"/>
              </a:rPr>
              <a:t> influenza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+mn-lt"/>
              </a:rPr>
              <a:t>Pneumonia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- </a:t>
            </a:r>
            <a:r>
              <a:rPr lang="cs-CZ" sz="1400" dirty="0" smtClean="0">
                <a:latin typeface="+mn-lt"/>
              </a:rPr>
              <a:t>most </a:t>
            </a:r>
            <a:r>
              <a:rPr lang="cs-CZ" sz="1400" dirty="0" err="1">
                <a:latin typeface="+mn-lt"/>
              </a:rPr>
              <a:t>common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complication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influenza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 smtClean="0">
                <a:latin typeface="+mn-lt"/>
              </a:rPr>
              <a:t>Primary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>
                <a:latin typeface="+mn-lt"/>
              </a:rPr>
              <a:t>influenza </a:t>
            </a:r>
            <a:r>
              <a:rPr lang="cs-CZ" sz="1400" b="1" dirty="0" err="1">
                <a:latin typeface="+mn-lt"/>
              </a:rPr>
              <a:t>pneumonia</a:t>
            </a:r>
            <a:r>
              <a:rPr lang="cs-CZ" sz="1400" dirty="0">
                <a:latin typeface="+mn-lt"/>
              </a:rPr>
              <a:t> </a:t>
            </a:r>
            <a:endParaRPr lang="cs-CZ" sz="1400" dirty="0" smtClean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severe </a:t>
            </a:r>
            <a:r>
              <a:rPr lang="cs-CZ" sz="1400" dirty="0" err="1" smtClean="0">
                <a:latin typeface="+mn-lt"/>
              </a:rPr>
              <a:t>pneumonia</a:t>
            </a:r>
            <a:r>
              <a:rPr lang="cs-CZ" sz="1400" dirty="0" smtClean="0">
                <a:latin typeface="+mn-lt"/>
              </a:rPr>
              <a:t>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symptoms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persist</a:t>
            </a:r>
            <a:r>
              <a:rPr lang="cs-CZ" sz="1400" dirty="0">
                <a:latin typeface="+mn-lt"/>
              </a:rPr>
              <a:t> and </a:t>
            </a:r>
            <a:r>
              <a:rPr lang="cs-CZ" sz="1400" dirty="0" err="1">
                <a:latin typeface="+mn-lt"/>
              </a:rPr>
              <a:t>increase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instead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resolving</a:t>
            </a:r>
            <a:r>
              <a:rPr lang="cs-CZ" sz="1400" dirty="0">
                <a:latin typeface="+mn-lt"/>
              </a:rPr>
              <a:t> </a:t>
            </a:r>
            <a:endParaRPr lang="cs-CZ" sz="1400" dirty="0" smtClean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</a:rPr>
              <a:t>h</a:t>
            </a:r>
            <a:r>
              <a:rPr lang="cs-CZ" sz="1400" dirty="0" err="1" smtClean="0">
                <a:latin typeface="+mn-lt"/>
              </a:rPr>
              <a:t>igh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fever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>
                <a:latin typeface="+mn-lt"/>
              </a:rPr>
              <a:t>dyspnea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cyanosis</a:t>
            </a:r>
            <a:r>
              <a:rPr lang="cs-CZ" sz="1400" dirty="0" smtClean="0">
                <a:latin typeface="+mn-lt"/>
              </a:rPr>
              <a:t>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X-</a:t>
            </a:r>
            <a:r>
              <a:rPr lang="cs-CZ" sz="1400" dirty="0" err="1" smtClean="0">
                <a:latin typeface="+mn-lt"/>
              </a:rPr>
              <a:t>ray</a:t>
            </a:r>
            <a:r>
              <a:rPr lang="cs-CZ" sz="1400" dirty="0" smtClean="0">
                <a:latin typeface="+mn-lt"/>
              </a:rPr>
              <a:t>, CT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 smtClean="0">
                <a:latin typeface="+mn-lt"/>
              </a:rPr>
              <a:t>Secondary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bacterial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pneumonia</a:t>
            </a:r>
            <a:r>
              <a:rPr lang="cs-CZ" sz="1400" dirty="0">
                <a:latin typeface="+mn-lt"/>
              </a:rPr>
              <a:t> </a:t>
            </a:r>
            <a:endParaRPr lang="cs-CZ" sz="1400" dirty="0" smtClean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↑morbidity </a:t>
            </a:r>
            <a:r>
              <a:rPr lang="cs-CZ" sz="1400" dirty="0">
                <a:latin typeface="+mn-lt"/>
              </a:rPr>
              <a:t>and </a:t>
            </a:r>
            <a:r>
              <a:rPr lang="cs-CZ" sz="1400" dirty="0" smtClean="0">
                <a:latin typeface="+mn-lt"/>
              </a:rPr>
              <a:t>mortality </a:t>
            </a:r>
            <a:r>
              <a:rPr lang="cs-CZ" sz="1400" dirty="0">
                <a:latin typeface="+mn-lt"/>
              </a:rPr>
              <a:t>≥65 </a:t>
            </a:r>
            <a:r>
              <a:rPr lang="cs-CZ" sz="1400" dirty="0" err="1" smtClean="0">
                <a:latin typeface="+mn-lt"/>
              </a:rPr>
              <a:t>years</a:t>
            </a:r>
            <a:endParaRPr lang="cs-CZ" sz="1400" dirty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exacerbation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symptoms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after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initial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improvement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production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purulent</a:t>
            </a:r>
            <a:r>
              <a:rPr lang="cs-CZ" sz="1400" dirty="0">
                <a:latin typeface="+mn-lt"/>
              </a:rPr>
              <a:t> sputum, </a:t>
            </a:r>
            <a:r>
              <a:rPr lang="cs-CZ" sz="1400" dirty="0" err="1" smtClean="0">
                <a:latin typeface="+mn-lt"/>
              </a:rPr>
              <a:t>pulmonary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infiltrates</a:t>
            </a:r>
            <a:r>
              <a:rPr lang="cs-CZ" sz="1400" dirty="0" smtClean="0">
                <a:latin typeface="+mn-lt"/>
              </a:rPr>
              <a:t> </a:t>
            </a:r>
            <a:endParaRPr lang="cs-CZ" sz="1400" dirty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bacterial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pathogens</a:t>
            </a:r>
            <a:r>
              <a:rPr lang="cs-CZ" sz="1400" dirty="0" smtClean="0">
                <a:latin typeface="+mn-lt"/>
              </a:rPr>
              <a:t>: </a:t>
            </a:r>
            <a:r>
              <a:rPr lang="cs-CZ" sz="1400" b="1" i="1" dirty="0" smtClean="0">
                <a:latin typeface="+mn-lt"/>
              </a:rPr>
              <a:t>S</a:t>
            </a:r>
            <a:r>
              <a:rPr lang="cs-CZ" sz="1400" b="1" dirty="0">
                <a:latin typeface="+mn-lt"/>
              </a:rPr>
              <a:t>.</a:t>
            </a:r>
            <a:r>
              <a:rPr lang="cs-CZ" sz="1400" b="1" i="1" dirty="0">
                <a:latin typeface="+mn-lt"/>
              </a:rPr>
              <a:t> </a:t>
            </a:r>
            <a:r>
              <a:rPr lang="cs-CZ" sz="1400" b="1" i="1" dirty="0" err="1">
                <a:latin typeface="+mn-lt"/>
              </a:rPr>
              <a:t>pneumoniae</a:t>
            </a:r>
            <a:r>
              <a:rPr lang="cs-CZ" sz="1400" b="1" i="1" dirty="0">
                <a:latin typeface="+mn-lt"/>
              </a:rPr>
              <a:t> </a:t>
            </a:r>
            <a:r>
              <a:rPr lang="cs-CZ" sz="1400" b="1" i="1" dirty="0" smtClean="0">
                <a:latin typeface="+mn-lt"/>
              </a:rPr>
              <a:t>,</a:t>
            </a:r>
            <a:r>
              <a:rPr lang="cs-CZ" sz="1400" b="1" dirty="0">
                <a:latin typeface="+mn-lt"/>
              </a:rPr>
              <a:t> </a:t>
            </a:r>
            <a:r>
              <a:rPr lang="cs-CZ" sz="1400" b="1" i="1" dirty="0" err="1" smtClean="0">
                <a:latin typeface="+mn-lt"/>
              </a:rPr>
              <a:t>S.aureus</a:t>
            </a:r>
            <a:r>
              <a:rPr lang="cs-CZ" sz="1400" b="1" i="1" dirty="0" smtClean="0">
                <a:latin typeface="+mn-lt"/>
              </a:rPr>
              <a:t>, </a:t>
            </a:r>
            <a:r>
              <a:rPr lang="cs-CZ" sz="1400" i="1" dirty="0">
                <a:latin typeface="+mn-lt"/>
              </a:rPr>
              <a:t>(</a:t>
            </a:r>
            <a:r>
              <a:rPr lang="cs-CZ" sz="1400" i="1" dirty="0" err="1" smtClean="0">
                <a:latin typeface="+mn-lt"/>
              </a:rPr>
              <a:t>S.pyogenes</a:t>
            </a:r>
            <a:r>
              <a:rPr lang="cs-CZ" sz="1400" dirty="0">
                <a:latin typeface="+mn-lt"/>
              </a:rPr>
              <a:t>, </a:t>
            </a:r>
            <a:r>
              <a:rPr lang="cs-CZ" sz="1400" i="1" dirty="0" err="1" smtClean="0">
                <a:latin typeface="+mn-lt"/>
              </a:rPr>
              <a:t>P.aeruginosa</a:t>
            </a:r>
            <a:r>
              <a:rPr lang="cs-CZ" sz="1400" dirty="0">
                <a:latin typeface="+mn-lt"/>
              </a:rPr>
              <a:t>, </a:t>
            </a:r>
            <a:r>
              <a:rPr lang="cs-CZ" sz="1400" i="1" dirty="0" err="1" smtClean="0">
                <a:latin typeface="+mn-lt"/>
              </a:rPr>
              <a:t>H.influenzae</a:t>
            </a:r>
            <a:r>
              <a:rPr lang="cs-CZ" sz="1400" dirty="0">
                <a:latin typeface="+mn-lt"/>
              </a:rPr>
              <a:t>, </a:t>
            </a:r>
            <a:r>
              <a:rPr lang="cs-CZ" sz="1400" i="1" dirty="0" err="1" smtClean="0">
                <a:latin typeface="+mn-lt"/>
              </a:rPr>
              <a:t>K.pneumoniae</a:t>
            </a:r>
            <a:r>
              <a:rPr lang="cs-CZ" sz="1400" dirty="0">
                <a:latin typeface="+mn-lt"/>
              </a:rPr>
              <a:t>, </a:t>
            </a:r>
            <a:r>
              <a:rPr lang="cs-CZ" sz="1400" i="1" dirty="0" err="1" smtClean="0">
                <a:latin typeface="+mn-lt"/>
              </a:rPr>
              <a:t>M.catarrhalis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i="1" dirty="0" err="1" smtClean="0">
                <a:latin typeface="+mn-lt"/>
              </a:rPr>
              <a:t>E.coli</a:t>
            </a:r>
            <a:endParaRPr lang="cs-CZ" sz="1400" i="1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 smtClean="0">
                <a:latin typeface="+mn-lt"/>
              </a:rPr>
              <a:t>Mixed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viral</a:t>
            </a:r>
            <a:r>
              <a:rPr lang="cs-CZ" sz="1400" b="1" dirty="0">
                <a:latin typeface="+mn-lt"/>
              </a:rPr>
              <a:t> and </a:t>
            </a:r>
            <a:r>
              <a:rPr lang="cs-CZ" sz="1400" b="1" dirty="0" err="1">
                <a:latin typeface="+mn-lt"/>
              </a:rPr>
              <a:t>bacterial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pneumonia</a:t>
            </a:r>
            <a:r>
              <a:rPr lang="cs-CZ" sz="14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34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37"/>
    </mc:Choice>
    <mc:Fallback xmlns="">
      <p:transition spd="slow" advTm="20583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800" dirty="0" err="1">
                <a:solidFill>
                  <a:schemeClr val="tx1"/>
                </a:solidFill>
              </a:rPr>
              <a:t>Ghebrehewet</a:t>
            </a:r>
            <a:r>
              <a:rPr lang="cs-CZ" altLang="cs-CZ" sz="800" dirty="0">
                <a:solidFill>
                  <a:schemeClr val="tx1"/>
                </a:solidFill>
              </a:rPr>
              <a:t> Sam, </a:t>
            </a:r>
            <a:r>
              <a:rPr lang="cs-CZ" altLang="cs-CZ" sz="800" dirty="0" err="1">
                <a:solidFill>
                  <a:schemeClr val="tx1"/>
                </a:solidFill>
              </a:rPr>
              <a:t>MacPherson</a:t>
            </a:r>
            <a:r>
              <a:rPr lang="cs-CZ" altLang="cs-CZ" sz="800" dirty="0">
                <a:solidFill>
                  <a:schemeClr val="tx1"/>
                </a:solidFill>
              </a:rPr>
              <a:t> Peter, Ho Antonia. Influenza </a:t>
            </a:r>
            <a:r>
              <a:rPr lang="cs-CZ" altLang="cs-CZ" sz="800" i="1" dirty="0">
                <a:solidFill>
                  <a:schemeClr val="tx1"/>
                </a:solidFill>
              </a:rPr>
              <a:t>BMJ </a:t>
            </a:r>
            <a:r>
              <a:rPr lang="cs-CZ" altLang="cs-CZ" sz="800" dirty="0">
                <a:solidFill>
                  <a:schemeClr val="tx1"/>
                </a:solidFill>
              </a:rPr>
              <a:t>2016; 355 :i6258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manifastation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8" y="1577975"/>
            <a:ext cx="511037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229226" y="1371598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>
                <a:solidFill>
                  <a:schemeClr val="tx2"/>
                </a:solidFill>
                <a:latin typeface="+mn-lt"/>
              </a:rPr>
              <a:t>Complicated</a:t>
            </a:r>
            <a:r>
              <a:rPr lang="sk-SK" sz="1400" b="1" dirty="0" smtClean="0">
                <a:solidFill>
                  <a:schemeClr val="tx2"/>
                </a:solidFill>
                <a:latin typeface="+mn-lt"/>
              </a:rPr>
              <a:t> influenza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 smtClean="0">
                <a:latin typeface="+mn-lt"/>
              </a:rPr>
              <a:t>Acute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respiratory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distress</a:t>
            </a:r>
            <a:r>
              <a:rPr lang="cs-CZ" sz="1400" b="1" dirty="0">
                <a:latin typeface="+mn-lt"/>
              </a:rPr>
              <a:t> syndrome (ARDS) and </a:t>
            </a:r>
            <a:r>
              <a:rPr lang="cs-CZ" sz="1400" b="1" dirty="0" err="1">
                <a:latin typeface="+mn-lt"/>
              </a:rPr>
              <a:t>multisystem</a:t>
            </a:r>
            <a:r>
              <a:rPr lang="cs-CZ" sz="1400" b="1" dirty="0">
                <a:latin typeface="+mn-lt"/>
              </a:rPr>
              <a:t> organ </a:t>
            </a:r>
            <a:r>
              <a:rPr lang="cs-CZ" sz="1400" b="1" dirty="0" err="1">
                <a:latin typeface="+mn-lt"/>
              </a:rPr>
              <a:t>failure</a:t>
            </a:r>
            <a:r>
              <a:rPr lang="cs-CZ" sz="1400" b="1" dirty="0">
                <a:latin typeface="+mn-lt"/>
              </a:rPr>
              <a:t> (MOF)</a:t>
            </a:r>
            <a:r>
              <a:rPr lang="cs-CZ" sz="1400" dirty="0">
                <a:latin typeface="+mn-lt"/>
              </a:rPr>
              <a:t> </a:t>
            </a:r>
          </a:p>
          <a:p>
            <a:pPr>
              <a:buClr>
                <a:schemeClr val="tx2"/>
              </a:buClr>
            </a:pPr>
            <a:endParaRPr lang="cs-CZ" sz="14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+mn-lt"/>
              </a:rPr>
              <a:t>Myositis</a:t>
            </a:r>
            <a:r>
              <a:rPr lang="cs-CZ" sz="1400" b="1" dirty="0">
                <a:latin typeface="+mn-lt"/>
              </a:rPr>
              <a:t> and </a:t>
            </a:r>
            <a:r>
              <a:rPr lang="cs-CZ" sz="1400" b="1" dirty="0" err="1">
                <a:latin typeface="+mn-lt"/>
              </a:rPr>
              <a:t>rhabdomyolysis</a:t>
            </a:r>
            <a:r>
              <a:rPr lang="cs-CZ" sz="1400" dirty="0">
                <a:latin typeface="+mn-lt"/>
              </a:rPr>
              <a:t> </a:t>
            </a:r>
            <a:endParaRPr lang="cs-CZ" sz="1400" dirty="0" smtClean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most </a:t>
            </a:r>
            <a:r>
              <a:rPr lang="cs-CZ" sz="1400" dirty="0" err="1">
                <a:latin typeface="+mn-lt"/>
              </a:rPr>
              <a:t>frequently</a:t>
            </a:r>
            <a:r>
              <a:rPr lang="cs-CZ" sz="1400" dirty="0">
                <a:latin typeface="+mn-lt"/>
              </a:rPr>
              <a:t> in </a:t>
            </a:r>
            <a:r>
              <a:rPr lang="cs-CZ" sz="1400" dirty="0" err="1" smtClean="0">
                <a:latin typeface="+mn-lt"/>
              </a:rPr>
              <a:t>children</a:t>
            </a:r>
            <a:endParaRPr lang="cs-CZ" sz="1400" dirty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extreme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tenderness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of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affected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muscles</a:t>
            </a:r>
            <a:r>
              <a:rPr lang="cs-CZ" sz="1400" dirty="0" smtClean="0">
                <a:latin typeface="+mn-lt"/>
              </a:rPr>
              <a:t> (</a:t>
            </a:r>
            <a:r>
              <a:rPr lang="cs-CZ" sz="1400" dirty="0" err="1" smtClean="0">
                <a:latin typeface="+mn-lt"/>
              </a:rPr>
              <a:t>legs</a:t>
            </a:r>
            <a:r>
              <a:rPr lang="cs-CZ" sz="1400" dirty="0" smtClean="0">
                <a:latin typeface="+mn-lt"/>
              </a:rPr>
              <a:t>)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elevated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serum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creatine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phosphokinase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myoglobinuria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with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associated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renal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failure</a:t>
            </a:r>
            <a:r>
              <a:rPr lang="cs-CZ" sz="1400" dirty="0">
                <a:latin typeface="+mn-lt"/>
              </a:rPr>
              <a:t>  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 smtClean="0">
                <a:latin typeface="+mn-lt"/>
              </a:rPr>
              <a:t>Cardiac</a:t>
            </a:r>
            <a:r>
              <a:rPr lang="cs-CZ" sz="1400" b="1" dirty="0" smtClean="0">
                <a:latin typeface="+mn-lt"/>
              </a:rPr>
              <a:t>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↑</a:t>
            </a:r>
            <a:r>
              <a:rPr lang="cs-CZ" sz="1400" dirty="0" smtClean="0">
                <a:latin typeface="+mn-lt"/>
              </a:rPr>
              <a:t>risk </a:t>
            </a:r>
            <a:r>
              <a:rPr lang="cs-CZ" sz="1400" dirty="0" err="1" smtClean="0">
                <a:latin typeface="+mn-lt"/>
              </a:rPr>
              <a:t>acute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coronary</a:t>
            </a:r>
            <a:r>
              <a:rPr lang="cs-CZ" sz="1400" dirty="0">
                <a:latin typeface="+mn-lt"/>
              </a:rPr>
              <a:t> syndrome, </a:t>
            </a:r>
            <a:r>
              <a:rPr lang="cs-CZ" sz="1400" dirty="0" err="1" smtClean="0">
                <a:latin typeface="+mn-lt"/>
              </a:rPr>
              <a:t>myocarditis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and </a:t>
            </a:r>
            <a:r>
              <a:rPr lang="cs-CZ" sz="1400" dirty="0" err="1">
                <a:latin typeface="+mn-lt"/>
              </a:rPr>
              <a:t>pericarditis</a:t>
            </a:r>
            <a:r>
              <a:rPr lang="cs-CZ" sz="1400" dirty="0">
                <a:latin typeface="+mn-lt"/>
              </a:rPr>
              <a:t>   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 smtClean="0">
                <a:latin typeface="+mn-lt"/>
              </a:rPr>
              <a:t>Central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nervous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system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 </a:t>
            </a:r>
            <a:endParaRPr lang="cs-CZ" sz="1400" dirty="0" smtClean="0">
              <a:latin typeface="+mn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encephalopathy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>
                <a:latin typeface="+mn-lt"/>
              </a:rPr>
              <a:t>encephalitis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>
                <a:latin typeface="+mn-lt"/>
              </a:rPr>
              <a:t>transverse</a:t>
            </a:r>
            <a:r>
              <a:rPr lang="cs-CZ" sz="1400" dirty="0">
                <a:latin typeface="+mn-lt"/>
              </a:rPr>
              <a:t> myelitis, </a:t>
            </a:r>
            <a:r>
              <a:rPr lang="cs-CZ" sz="1400" dirty="0" err="1">
                <a:latin typeface="+mn-lt"/>
              </a:rPr>
              <a:t>aseptic</a:t>
            </a:r>
            <a:r>
              <a:rPr lang="cs-CZ" sz="1400" dirty="0">
                <a:latin typeface="+mn-lt"/>
              </a:rPr>
              <a:t> meningitis and </a:t>
            </a:r>
            <a:r>
              <a:rPr lang="cs-CZ" sz="1400" dirty="0" err="1">
                <a:latin typeface="+mn-lt"/>
              </a:rPr>
              <a:t>Guillain-Barré</a:t>
            </a:r>
            <a:r>
              <a:rPr lang="cs-CZ" sz="1400" dirty="0">
                <a:latin typeface="+mn-lt"/>
              </a:rPr>
              <a:t> syndrome </a:t>
            </a:r>
          </a:p>
          <a:p>
            <a:endParaRPr lang="sk-SK" sz="1400" b="1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2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48"/>
    </mc:Choice>
    <mc:Fallback xmlns="">
      <p:transition spd="slow" advTm="11784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Diagnosis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during</a:t>
            </a:r>
            <a:r>
              <a:rPr lang="sk-SK" sz="1800" dirty="0" smtClean="0"/>
              <a:t> </a:t>
            </a:r>
            <a:r>
              <a:rPr lang="sk-SK" sz="1800" dirty="0" err="1" smtClean="0"/>
              <a:t>season</a:t>
            </a:r>
            <a:r>
              <a:rPr lang="sk-SK" sz="1800" dirty="0" smtClean="0"/>
              <a:t>/</a:t>
            </a:r>
            <a:r>
              <a:rPr lang="sk-SK" sz="1800" dirty="0" err="1" smtClean="0"/>
              <a:t>outbreak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800" b="1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 smtClean="0">
                <a:solidFill>
                  <a:schemeClr val="tx2"/>
                </a:solidFill>
              </a:rPr>
              <a:t>clinical</a:t>
            </a:r>
            <a:r>
              <a:rPr lang="sk-SK" sz="1800" b="1" dirty="0" smtClean="0">
                <a:solidFill>
                  <a:schemeClr val="tx2"/>
                </a:solidFill>
              </a:rPr>
              <a:t> </a:t>
            </a:r>
            <a:r>
              <a:rPr lang="sk-SK" sz="1800" b="1" dirty="0" err="1" smtClean="0">
                <a:solidFill>
                  <a:schemeClr val="tx2"/>
                </a:solidFill>
              </a:rPr>
              <a:t>dg</a:t>
            </a:r>
            <a:r>
              <a:rPr lang="sk-SK" sz="1800" b="1" dirty="0" smtClean="0">
                <a:solidFill>
                  <a:schemeClr val="tx2"/>
                </a:solidFill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uncomplicated</a:t>
            </a:r>
            <a:r>
              <a:rPr lang="sk-SK" sz="1800" dirty="0" smtClean="0"/>
              <a:t> </a:t>
            </a:r>
            <a:r>
              <a:rPr lang="sk-SK" sz="1800" dirty="0" err="1" smtClean="0"/>
              <a:t>acute</a:t>
            </a:r>
            <a:r>
              <a:rPr lang="sk-SK" sz="1800" dirty="0" smtClean="0"/>
              <a:t> </a:t>
            </a:r>
            <a:r>
              <a:rPr lang="sk-SK" sz="1800" dirty="0" err="1" smtClean="0"/>
              <a:t>respiratory</a:t>
            </a:r>
            <a:r>
              <a:rPr lang="sk-SK" sz="1800" dirty="0" smtClean="0"/>
              <a:t> </a:t>
            </a:r>
            <a:r>
              <a:rPr lang="sk-SK" sz="1800" dirty="0" err="1" smtClean="0"/>
              <a:t>ilness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not</a:t>
            </a:r>
            <a:r>
              <a:rPr lang="sk-SK" sz="1800" dirty="0" smtClean="0"/>
              <a:t> </a:t>
            </a:r>
            <a:r>
              <a:rPr lang="sk-SK" sz="1800" dirty="0" err="1" smtClean="0"/>
              <a:t>requiring</a:t>
            </a:r>
            <a:r>
              <a:rPr lang="sk-SK" sz="1800" dirty="0" smtClean="0"/>
              <a:t> </a:t>
            </a:r>
            <a:r>
              <a:rPr lang="sk-SK" sz="1800" dirty="0" err="1" smtClean="0"/>
              <a:t>hospitalization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↓risk</a:t>
            </a:r>
            <a:r>
              <a:rPr lang="sk-SK" sz="1800" dirty="0" smtClean="0"/>
              <a:t> </a:t>
            </a:r>
            <a:r>
              <a:rPr lang="sk-SK" sz="1800" dirty="0" err="1" smtClean="0"/>
              <a:t>of</a:t>
            </a:r>
            <a:r>
              <a:rPr lang="sk-SK" sz="1800" dirty="0" smtClean="0"/>
              <a:t> </a:t>
            </a:r>
            <a:r>
              <a:rPr lang="sk-SK" sz="1800" dirty="0" err="1" smtClean="0"/>
              <a:t>complications</a:t>
            </a:r>
            <a:endParaRPr lang="sk-SK" sz="1800" dirty="0" smtClean="0"/>
          </a:p>
          <a:p>
            <a:endParaRPr lang="sk-SK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085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3"/>
    </mc:Choice>
    <mc:Fallback xmlns="">
      <p:transition spd="slow" advTm="468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Diagnosis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>
                <a:solidFill>
                  <a:schemeClr val="tx2"/>
                </a:solidFill>
              </a:rPr>
              <a:t>whom</a:t>
            </a:r>
            <a:r>
              <a:rPr lang="sk-SK" sz="1800" b="1" dirty="0">
                <a:solidFill>
                  <a:schemeClr val="tx2"/>
                </a:solidFill>
              </a:rPr>
              <a:t> to test</a:t>
            </a:r>
            <a:r>
              <a:rPr lang="sk-SK" sz="18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/>
              <a:t>symptomatic</a:t>
            </a:r>
            <a:r>
              <a:rPr lang="sk-SK" sz="1800" dirty="0"/>
              <a:t> i</a:t>
            </a:r>
            <a:r>
              <a:rPr lang="en-US" sz="1800" dirty="0" err="1"/>
              <a:t>mmunocompromised</a:t>
            </a:r>
            <a:r>
              <a:rPr lang="en-US" sz="1800" dirty="0"/>
              <a:t> </a:t>
            </a:r>
            <a:r>
              <a:rPr lang="sk-SK" sz="1800" dirty="0" err="1"/>
              <a:t>patients</a:t>
            </a:r>
            <a:r>
              <a:rPr lang="sk-SK" sz="1800" dirty="0"/>
              <a:t> / </a:t>
            </a:r>
            <a:r>
              <a:rPr lang="sk-SK" sz="1800" dirty="0" err="1"/>
              <a:t>patients</a:t>
            </a:r>
            <a:r>
              <a:rPr lang="sk-SK" sz="1800" dirty="0"/>
              <a:t> </a:t>
            </a:r>
            <a:r>
              <a:rPr lang="sk-SK" sz="1800" dirty="0" err="1"/>
              <a:t>at</a:t>
            </a:r>
            <a:r>
              <a:rPr lang="sk-SK" sz="1800" dirty="0"/>
              <a:t> </a:t>
            </a:r>
            <a:r>
              <a:rPr lang="sk-SK" sz="1800" dirty="0" err="1"/>
              <a:t>↑risk</a:t>
            </a:r>
            <a:endParaRPr lang="sk-SK" sz="18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smtClean="0"/>
              <a:t>p</a:t>
            </a:r>
            <a:r>
              <a:rPr lang="en-US" sz="1800" dirty="0" err="1"/>
              <a:t>atients</a:t>
            </a:r>
            <a:r>
              <a:rPr lang="en-US" sz="1800" dirty="0"/>
              <a:t> requiring hospitalization with acute respiratory illness, including pneumonia, with or without </a:t>
            </a:r>
            <a:r>
              <a:rPr lang="en-US" sz="1800" dirty="0" smtClean="0"/>
              <a:t>fever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smtClean="0"/>
              <a:t>p</a:t>
            </a:r>
            <a:r>
              <a:rPr lang="en-US" sz="1800" dirty="0" err="1"/>
              <a:t>atients</a:t>
            </a:r>
            <a:r>
              <a:rPr lang="en-US" sz="1800" dirty="0"/>
              <a:t> requiring hospitalization with acute worsening of chronic cardiopulmonary disease (</a:t>
            </a:r>
            <a:r>
              <a:rPr lang="en-US" sz="1800" dirty="0" err="1"/>
              <a:t>eg</a:t>
            </a:r>
            <a:r>
              <a:rPr lang="en-US" sz="1800" dirty="0"/>
              <a:t>, </a:t>
            </a:r>
            <a:r>
              <a:rPr lang="sk-SK" sz="1800" dirty="0"/>
              <a:t>COPD, </a:t>
            </a:r>
            <a:r>
              <a:rPr lang="en-US" sz="1800" dirty="0"/>
              <a:t>asthma, coronary artery disease, or congestive heart </a:t>
            </a:r>
            <a:r>
              <a:rPr lang="en-US" sz="1800" dirty="0" smtClean="0"/>
              <a:t>failure</a:t>
            </a:r>
            <a:r>
              <a:rPr lang="sk-SK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acute </a:t>
            </a:r>
            <a:r>
              <a:rPr lang="en-US" sz="1800" dirty="0"/>
              <a:t>onset of respiratory symptoms with or without fever, or respiratory distress, after hospital admission</a:t>
            </a:r>
          </a:p>
          <a:p>
            <a:endParaRPr lang="sk-SK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763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32"/>
    </mc:Choice>
    <mc:Fallback xmlns="">
      <p:transition spd="slow" advTm="12703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Diagnosis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2"/>
                </a:solidFill>
              </a:rPr>
              <a:t>RT-PCR</a:t>
            </a:r>
            <a:r>
              <a:rPr lang="cs-CZ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golden</a:t>
            </a:r>
            <a:r>
              <a:rPr lang="cs-CZ" sz="1800" dirty="0" smtClean="0"/>
              <a:t> standard, genome </a:t>
            </a:r>
            <a:r>
              <a:rPr lang="cs-CZ" sz="1800" dirty="0" err="1" smtClean="0"/>
              <a:t>identification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most </a:t>
            </a:r>
            <a:r>
              <a:rPr lang="cs-CZ" sz="1800" dirty="0"/>
              <a:t>sensitive and </a:t>
            </a:r>
            <a:r>
              <a:rPr lang="cs-CZ" sz="1800" dirty="0" err="1"/>
              <a:t>specific</a:t>
            </a:r>
            <a:r>
              <a:rPr lang="cs-CZ" sz="1800" dirty="0"/>
              <a:t> 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rapid </a:t>
            </a:r>
            <a:r>
              <a:rPr lang="cs-CZ" sz="1800" dirty="0" err="1" smtClean="0"/>
              <a:t>results</a:t>
            </a:r>
            <a:r>
              <a:rPr lang="cs-CZ" sz="1800" dirty="0" smtClean="0"/>
              <a:t> (1-8 </a:t>
            </a:r>
            <a:r>
              <a:rPr lang="cs-CZ" sz="1800" dirty="0" err="1" smtClean="0"/>
              <a:t>hours</a:t>
            </a:r>
            <a:r>
              <a:rPr lang="cs-CZ" sz="1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differentiates</a:t>
            </a:r>
            <a:r>
              <a:rPr lang="cs-CZ" sz="1800" dirty="0" smtClean="0"/>
              <a:t> </a:t>
            </a:r>
            <a:r>
              <a:rPr lang="cs-CZ" sz="1800" dirty="0" err="1"/>
              <a:t>between</a:t>
            </a:r>
            <a:r>
              <a:rPr lang="cs-CZ" sz="1800" dirty="0"/>
              <a:t> influenza </a:t>
            </a:r>
            <a:r>
              <a:rPr lang="cs-CZ" sz="1800" dirty="0" err="1"/>
              <a:t>types</a:t>
            </a:r>
            <a:r>
              <a:rPr lang="cs-CZ" sz="1800" dirty="0"/>
              <a:t> and </a:t>
            </a:r>
            <a:r>
              <a:rPr lang="cs-CZ" sz="1800" dirty="0" err="1" smtClean="0"/>
              <a:t>subtypes</a:t>
            </a:r>
            <a:r>
              <a:rPr lang="cs-CZ" sz="1800" dirty="0" smtClean="0"/>
              <a:t> 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nasopharyngeal</a:t>
            </a:r>
            <a:r>
              <a:rPr lang="cs-CZ" sz="1800" dirty="0" smtClean="0"/>
              <a:t> </a:t>
            </a:r>
            <a:r>
              <a:rPr lang="cs-CZ" sz="1800" dirty="0" err="1"/>
              <a:t>aspirates</a:t>
            </a:r>
            <a:r>
              <a:rPr lang="cs-CZ" sz="1800" dirty="0"/>
              <a:t>, </a:t>
            </a:r>
            <a:r>
              <a:rPr lang="cs-CZ" sz="1800" dirty="0" err="1"/>
              <a:t>bronchoalveolar</a:t>
            </a:r>
            <a:r>
              <a:rPr lang="cs-CZ" sz="1800" dirty="0"/>
              <a:t> </a:t>
            </a:r>
            <a:r>
              <a:rPr lang="cs-CZ" sz="1800" dirty="0" err="1"/>
              <a:t>lavage</a:t>
            </a:r>
            <a:r>
              <a:rPr lang="cs-CZ" sz="1800" dirty="0"/>
              <a:t> fluid, </a:t>
            </a:r>
            <a:r>
              <a:rPr lang="cs-CZ" sz="1800" dirty="0" err="1" smtClean="0"/>
              <a:t>nasal</a:t>
            </a:r>
            <a:r>
              <a:rPr lang="cs-CZ" sz="1800" dirty="0" smtClean="0"/>
              <a:t> </a:t>
            </a:r>
            <a:r>
              <a:rPr lang="cs-CZ" sz="1800" dirty="0"/>
              <a:t>and </a:t>
            </a:r>
            <a:r>
              <a:rPr lang="cs-CZ" sz="1800" dirty="0" err="1"/>
              <a:t>throat</a:t>
            </a:r>
            <a:r>
              <a:rPr lang="cs-CZ" sz="1800" dirty="0"/>
              <a:t> </a:t>
            </a:r>
            <a:r>
              <a:rPr lang="cs-CZ" sz="1800" dirty="0" err="1" smtClean="0"/>
              <a:t>swabs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Rapid antigen </a:t>
            </a:r>
            <a:r>
              <a:rPr lang="cs-CZ" sz="1800" b="1" dirty="0" err="1">
                <a:solidFill>
                  <a:schemeClr val="tx2"/>
                </a:solidFill>
              </a:rPr>
              <a:t>tests</a:t>
            </a:r>
            <a:r>
              <a:rPr lang="cs-CZ" sz="1800" dirty="0">
                <a:solidFill>
                  <a:schemeClr val="tx2"/>
                </a:solidFill>
              </a:rPr>
              <a:t> </a:t>
            </a:r>
            <a:endParaRPr lang="cs-CZ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influenza </a:t>
            </a:r>
            <a:r>
              <a:rPr lang="cs-CZ" sz="1800" dirty="0"/>
              <a:t>A and B </a:t>
            </a:r>
            <a:r>
              <a:rPr lang="cs-CZ" sz="1800" dirty="0" err="1"/>
              <a:t>viral</a:t>
            </a:r>
            <a:r>
              <a:rPr lang="cs-CZ" sz="1800" dirty="0"/>
              <a:t> </a:t>
            </a:r>
            <a:r>
              <a:rPr lang="cs-CZ" sz="1800" dirty="0" err="1"/>
              <a:t>nucleoprotein</a:t>
            </a:r>
            <a:r>
              <a:rPr lang="cs-CZ" sz="1800" dirty="0"/>
              <a:t> </a:t>
            </a:r>
            <a:r>
              <a:rPr lang="cs-CZ" sz="1800" dirty="0" err="1"/>
              <a:t>antigens</a:t>
            </a:r>
            <a:r>
              <a:rPr lang="cs-CZ" sz="1800" dirty="0"/>
              <a:t> in </a:t>
            </a:r>
            <a:r>
              <a:rPr lang="cs-CZ" sz="1800" dirty="0" err="1"/>
              <a:t>respiratory</a:t>
            </a:r>
            <a:r>
              <a:rPr lang="cs-CZ" sz="1800" dirty="0"/>
              <a:t> </a:t>
            </a:r>
            <a:r>
              <a:rPr lang="cs-CZ" sz="1800" dirty="0" err="1" smtClean="0"/>
              <a:t>specimens</a:t>
            </a:r>
            <a:r>
              <a:rPr lang="cs-CZ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qualitative</a:t>
            </a:r>
            <a:r>
              <a:rPr lang="cs-CZ" sz="1800" dirty="0" smtClean="0"/>
              <a:t> </a:t>
            </a:r>
            <a:r>
              <a:rPr lang="cs-CZ" sz="1800" dirty="0" err="1" smtClean="0"/>
              <a:t>results</a:t>
            </a:r>
            <a:r>
              <a:rPr lang="cs-CZ" sz="1800" dirty="0" smtClean="0"/>
              <a:t> (+/-)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results</a:t>
            </a:r>
            <a:r>
              <a:rPr lang="cs-CZ" sz="1800" dirty="0" smtClean="0"/>
              <a:t> </a:t>
            </a:r>
            <a:r>
              <a:rPr lang="cs-CZ" sz="1800" dirty="0"/>
              <a:t>in </a:t>
            </a:r>
            <a:r>
              <a:rPr lang="cs-CZ" sz="1800" dirty="0" err="1"/>
              <a:t>approximately</a:t>
            </a:r>
            <a:r>
              <a:rPr lang="cs-CZ" sz="1800" dirty="0"/>
              <a:t> 15 </a:t>
            </a:r>
            <a:r>
              <a:rPr lang="cs-CZ" sz="1800" dirty="0" err="1"/>
              <a:t>minutes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less</a:t>
            </a:r>
            <a:r>
              <a:rPr lang="cs-CZ" sz="1800" dirty="0"/>
              <a:t> 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but </a:t>
            </a:r>
            <a:r>
              <a:rPr lang="cs-CZ" sz="1800" b="1" dirty="0" smtClean="0"/>
              <a:t>much </a:t>
            </a:r>
            <a:r>
              <a:rPr lang="cs-CZ" sz="1800" b="1" dirty="0" err="1"/>
              <a:t>lower</a:t>
            </a:r>
            <a:r>
              <a:rPr lang="cs-CZ" sz="1800" b="1" dirty="0"/>
              <a:t> sensitivity</a:t>
            </a:r>
            <a:r>
              <a:rPr lang="cs-CZ" sz="1800" dirty="0"/>
              <a:t> </a:t>
            </a:r>
            <a:r>
              <a:rPr lang="cs-CZ" sz="1800" dirty="0" err="1"/>
              <a:t>than</a:t>
            </a:r>
            <a:r>
              <a:rPr lang="cs-CZ" sz="1800" dirty="0"/>
              <a:t> RT-PCR</a:t>
            </a:r>
          </a:p>
          <a:p>
            <a:pPr marL="7200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097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25"/>
    </mc:Choice>
    <mc:Fallback xmlns="">
      <p:transition spd="slow" advTm="812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Influenza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segmented</a:t>
            </a:r>
            <a:r>
              <a:rPr lang="sk-SK" sz="1800" dirty="0" smtClean="0"/>
              <a:t> </a:t>
            </a:r>
            <a:r>
              <a:rPr lang="en-US" sz="1800" dirty="0" smtClean="0"/>
              <a:t>RNA </a:t>
            </a:r>
            <a:r>
              <a:rPr lang="en-US" sz="1800" dirty="0"/>
              <a:t>viruses</a:t>
            </a:r>
            <a:r>
              <a:rPr lang="sk-SK" sz="1800" dirty="0"/>
              <a:t>,</a:t>
            </a:r>
            <a:r>
              <a:rPr lang="en-US" sz="1800" dirty="0"/>
              <a:t>  </a:t>
            </a:r>
            <a:r>
              <a:rPr lang="sk-SK" sz="1800" dirty="0" err="1"/>
              <a:t>family</a:t>
            </a:r>
            <a:r>
              <a:rPr lang="sk-SK" sz="1800" dirty="0"/>
              <a:t> </a:t>
            </a:r>
            <a:r>
              <a:rPr lang="en-US" sz="1800" i="1" dirty="0" err="1">
                <a:hlinkClick r:id="rId2" tooltip="Orthomyxoviridae"/>
              </a:rPr>
              <a:t>Orthomyxoviridae</a:t>
            </a:r>
            <a:endParaRPr lang="sk-SK" sz="1800" b="1" i="1" dirty="0"/>
          </a:p>
          <a:p>
            <a:pPr marL="72000" indent="0">
              <a:buNone/>
            </a:pPr>
            <a:endParaRPr lang="sk-SK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/>
              <a:t>Influenzavirus</a:t>
            </a:r>
            <a:r>
              <a:rPr lang="sk-SK" sz="1800" b="1" dirty="0"/>
              <a:t> A </a:t>
            </a:r>
            <a:r>
              <a:rPr lang="sk-SK" sz="1800" dirty="0" smtClean="0"/>
              <a:t>- </a:t>
            </a:r>
            <a:r>
              <a:rPr lang="sk-SK" sz="1800" dirty="0" err="1" smtClean="0"/>
              <a:t>seasonal</a:t>
            </a:r>
            <a:r>
              <a:rPr lang="sk-SK" sz="1800" dirty="0" smtClean="0"/>
              <a:t> </a:t>
            </a:r>
            <a:r>
              <a:rPr lang="sk-SK" sz="1800" dirty="0" err="1" smtClean="0"/>
              <a:t>epidemics</a:t>
            </a:r>
            <a:r>
              <a:rPr lang="sk-SK" sz="1800" dirty="0" smtClean="0"/>
              <a:t> and </a:t>
            </a:r>
            <a:r>
              <a:rPr lang="sk-SK" sz="1800" dirty="0" err="1" smtClean="0"/>
              <a:t>pandemics</a:t>
            </a:r>
            <a:endParaRPr lang="sk-SK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/>
              <a:t>Influenzavirus</a:t>
            </a:r>
            <a:r>
              <a:rPr lang="sk-SK" sz="1800" b="1" dirty="0"/>
              <a:t> </a:t>
            </a:r>
            <a:r>
              <a:rPr lang="sk-SK" sz="1800" b="1" dirty="0" smtClean="0"/>
              <a:t>B - </a:t>
            </a:r>
            <a:r>
              <a:rPr lang="sk-SK" sz="1800" dirty="0" err="1" smtClean="0"/>
              <a:t>milder</a:t>
            </a:r>
            <a:r>
              <a:rPr lang="sk-SK" sz="1800" dirty="0" smtClean="0"/>
              <a:t>, </a:t>
            </a:r>
            <a:r>
              <a:rPr lang="sk-SK" sz="1800" dirty="0" err="1" smtClean="0"/>
              <a:t>small</a:t>
            </a:r>
            <a:r>
              <a:rPr lang="sk-SK" sz="1800" dirty="0" smtClean="0"/>
              <a:t> </a:t>
            </a:r>
            <a:r>
              <a:rPr lang="sk-SK" sz="1800" dirty="0" err="1" smtClean="0"/>
              <a:t>epidemics</a:t>
            </a:r>
            <a:r>
              <a:rPr lang="sk-SK" sz="1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Influenzavirus</a:t>
            </a:r>
            <a:r>
              <a:rPr lang="sk-SK" sz="1800" dirty="0" smtClean="0"/>
              <a:t> C - </a:t>
            </a:r>
            <a:r>
              <a:rPr lang="sk-SK" sz="1800" dirty="0" err="1" smtClean="0"/>
              <a:t>pigs</a:t>
            </a:r>
            <a:r>
              <a:rPr lang="sk-SK" sz="1800" dirty="0" smtClean="0"/>
              <a:t>, </a:t>
            </a:r>
            <a:r>
              <a:rPr lang="sk-SK" sz="1800" dirty="0" err="1" smtClean="0"/>
              <a:t>dogs</a:t>
            </a:r>
            <a:r>
              <a:rPr lang="sk-SK" sz="1800" dirty="0" smtClean="0"/>
              <a:t>, </a:t>
            </a:r>
            <a:r>
              <a:rPr lang="sk-SK" sz="1800" dirty="0" err="1" smtClean="0"/>
              <a:t>less</a:t>
            </a:r>
            <a:r>
              <a:rPr lang="sk-SK" sz="1800" dirty="0" smtClean="0"/>
              <a:t> </a:t>
            </a:r>
            <a:r>
              <a:rPr lang="sk-SK" sz="1800" dirty="0" err="1" smtClean="0"/>
              <a:t>common</a:t>
            </a:r>
            <a:r>
              <a:rPr lang="sk-SK" sz="1800" dirty="0" smtClean="0"/>
              <a:t>, „</a:t>
            </a:r>
            <a:r>
              <a:rPr lang="sk-SK" sz="1800" dirty="0" err="1" smtClean="0"/>
              <a:t>common</a:t>
            </a:r>
            <a:r>
              <a:rPr lang="sk-SK" sz="1800" dirty="0" smtClean="0"/>
              <a:t> </a:t>
            </a:r>
            <a:r>
              <a:rPr lang="sk-SK" sz="1800" dirty="0" err="1" smtClean="0"/>
              <a:t>cold</a:t>
            </a:r>
            <a:r>
              <a:rPr lang="sk-SK" sz="1800" dirty="0" smtClean="0"/>
              <a:t>“</a:t>
            </a: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/>
              <a:t>Influenzavirus</a:t>
            </a:r>
            <a:r>
              <a:rPr lang="sk-SK" sz="1800" dirty="0"/>
              <a:t> </a:t>
            </a:r>
            <a:r>
              <a:rPr lang="sk-SK" sz="1800" dirty="0" smtClean="0"/>
              <a:t>D - </a:t>
            </a:r>
            <a:r>
              <a:rPr lang="sk-SK" sz="1800" dirty="0" err="1" smtClean="0"/>
              <a:t>pigs</a:t>
            </a:r>
            <a:r>
              <a:rPr lang="sk-SK" sz="1800" dirty="0" smtClean="0"/>
              <a:t>, </a:t>
            </a:r>
            <a:r>
              <a:rPr lang="sk-SK" sz="1800" dirty="0" err="1" smtClean="0"/>
              <a:t>cattle</a:t>
            </a:r>
            <a:r>
              <a:rPr lang="sk-SK" sz="1800" dirty="0" smtClean="0"/>
              <a:t>, no </a:t>
            </a:r>
            <a:r>
              <a:rPr lang="sk-SK" sz="1800" dirty="0" err="1" smtClean="0"/>
              <a:t>human</a:t>
            </a:r>
            <a:r>
              <a:rPr lang="sk-SK" sz="1800" dirty="0" smtClean="0"/>
              <a:t> </a:t>
            </a:r>
            <a:r>
              <a:rPr lang="sk-SK" sz="1800" dirty="0" err="1" smtClean="0"/>
              <a:t>infection</a:t>
            </a:r>
            <a:r>
              <a:rPr lang="sk-SK" sz="1800" dirty="0" smtClean="0"/>
              <a:t> </a:t>
            </a:r>
            <a:r>
              <a:rPr lang="sk-SK" sz="1800" dirty="0" err="1" smtClean="0"/>
              <a:t>was</a:t>
            </a:r>
            <a:r>
              <a:rPr lang="sk-SK" sz="1800" dirty="0" smtClean="0"/>
              <a:t> </a:t>
            </a:r>
            <a:r>
              <a:rPr lang="sk-SK" sz="1800" dirty="0" err="1" smtClean="0"/>
              <a:t>reported</a:t>
            </a: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  <p:pic>
        <p:nvPicPr>
          <p:cNvPr id="1026" name="Picture 2" descr="Image of the influenza 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6" y="4415088"/>
            <a:ext cx="3566693" cy="21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49"/>
    </mc:Choice>
    <mc:Fallback xmlns="">
      <p:transition spd="slow" advTm="6474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Diagnosis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2"/>
                </a:solidFill>
              </a:rPr>
              <a:t>Viral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culture</a:t>
            </a:r>
            <a:r>
              <a:rPr lang="cs-CZ" sz="1800" dirty="0"/>
              <a:t> 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nasal</a:t>
            </a:r>
            <a:r>
              <a:rPr lang="cs-CZ" sz="1800" dirty="0" smtClean="0"/>
              <a:t> </a:t>
            </a:r>
            <a:r>
              <a:rPr lang="cs-CZ" sz="1800" dirty="0" err="1"/>
              <a:t>washes</a:t>
            </a:r>
            <a:r>
              <a:rPr lang="cs-CZ" sz="1800" dirty="0"/>
              <a:t>, </a:t>
            </a:r>
            <a:r>
              <a:rPr lang="cs-CZ" sz="1800" dirty="0" err="1"/>
              <a:t>throat</a:t>
            </a:r>
            <a:r>
              <a:rPr lang="cs-CZ" sz="1800" dirty="0"/>
              <a:t> </a:t>
            </a:r>
            <a:r>
              <a:rPr lang="cs-CZ" sz="1800" dirty="0" err="1"/>
              <a:t>swabs</a:t>
            </a:r>
            <a:r>
              <a:rPr lang="cs-CZ" sz="1800" dirty="0"/>
              <a:t>, </a:t>
            </a:r>
            <a:r>
              <a:rPr lang="cs-CZ" sz="1800" dirty="0" smtClean="0"/>
              <a:t>sputum, </a:t>
            </a:r>
            <a:r>
              <a:rPr lang="cs-CZ" sz="1800" dirty="0" err="1" smtClean="0"/>
              <a:t>bronchoalveolar</a:t>
            </a:r>
            <a:r>
              <a:rPr lang="cs-CZ" sz="1800" dirty="0" smtClean="0"/>
              <a:t> </a:t>
            </a:r>
            <a:r>
              <a:rPr lang="cs-CZ" sz="1800" dirty="0" err="1"/>
              <a:t>lavage</a:t>
            </a:r>
            <a:r>
              <a:rPr lang="cs-CZ" sz="1800" dirty="0"/>
              <a:t> </a:t>
            </a:r>
            <a:r>
              <a:rPr lang="cs-CZ" sz="1800" dirty="0" err="1" smtClean="0"/>
              <a:t>specimens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results</a:t>
            </a:r>
            <a:r>
              <a:rPr lang="cs-CZ" sz="1800" dirty="0" smtClean="0"/>
              <a:t> </a:t>
            </a:r>
            <a:r>
              <a:rPr lang="cs-CZ" sz="1800" dirty="0" err="1"/>
              <a:t>available</a:t>
            </a:r>
            <a:r>
              <a:rPr lang="cs-CZ" sz="1800" dirty="0"/>
              <a:t> in 48-72 </a:t>
            </a:r>
            <a:r>
              <a:rPr lang="cs-CZ" sz="1800" dirty="0" err="1" smtClean="0"/>
              <a:t>hours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2"/>
                </a:solidFill>
              </a:rPr>
              <a:t>Serologic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testing</a:t>
            </a:r>
            <a:r>
              <a:rPr lang="cs-CZ" sz="1800" dirty="0"/>
              <a:t> 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useful</a:t>
            </a:r>
            <a:r>
              <a:rPr lang="cs-CZ" sz="1800" dirty="0" smtClean="0"/>
              <a:t> </a:t>
            </a:r>
            <a:r>
              <a:rPr lang="cs-CZ" sz="1800" dirty="0" err="1"/>
              <a:t>primarily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research</a:t>
            </a:r>
            <a:r>
              <a:rPr lang="cs-CZ" sz="1800" dirty="0"/>
              <a:t> </a:t>
            </a:r>
            <a:r>
              <a:rPr lang="cs-CZ" sz="1800" dirty="0" err="1" smtClean="0"/>
              <a:t>purposes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not </a:t>
            </a:r>
            <a:r>
              <a:rPr lang="cs-CZ" sz="1800" dirty="0" err="1"/>
              <a:t>useful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diagnosis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acute</a:t>
            </a:r>
            <a:r>
              <a:rPr lang="cs-CZ" sz="1800" dirty="0"/>
              <a:t> </a:t>
            </a:r>
            <a:r>
              <a:rPr lang="cs-CZ" sz="1800" dirty="0" err="1"/>
              <a:t>illness</a:t>
            </a:r>
            <a:r>
              <a:rPr lang="cs-CZ" sz="1800" dirty="0"/>
              <a:t> </a:t>
            </a:r>
            <a:r>
              <a:rPr lang="cs-CZ" sz="1800" dirty="0" smtClean="0"/>
              <a:t>- </a:t>
            </a:r>
            <a:r>
              <a:rPr lang="cs-CZ" sz="1800" dirty="0" err="1" smtClean="0"/>
              <a:t>paired</a:t>
            </a:r>
            <a:r>
              <a:rPr lang="cs-CZ" sz="1800" dirty="0" smtClean="0"/>
              <a:t> </a:t>
            </a:r>
            <a:r>
              <a:rPr lang="cs-CZ" sz="1800" dirty="0" err="1"/>
              <a:t>acute</a:t>
            </a:r>
            <a:r>
              <a:rPr lang="cs-CZ" sz="1800" dirty="0"/>
              <a:t> and </a:t>
            </a:r>
            <a:r>
              <a:rPr lang="cs-CZ" sz="1800" dirty="0" err="1"/>
              <a:t>convalescent</a:t>
            </a:r>
            <a:r>
              <a:rPr lang="cs-CZ" sz="1800" dirty="0"/>
              <a:t> are </a:t>
            </a:r>
            <a:r>
              <a:rPr lang="cs-CZ" sz="1800" dirty="0" err="1"/>
              <a:t>required</a:t>
            </a:r>
            <a:r>
              <a:rPr lang="cs-CZ" sz="1800" dirty="0"/>
              <a:t> 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to </a:t>
            </a:r>
            <a:r>
              <a:rPr lang="cs-CZ" sz="1800" dirty="0" err="1"/>
              <a:t>establish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diagnosis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influenza </a:t>
            </a:r>
            <a:r>
              <a:rPr lang="cs-CZ" sz="1800" dirty="0" err="1" smtClean="0"/>
              <a:t>retrospectively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640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6"/>
    </mc:Choice>
    <mc:Fallback xmlns="">
      <p:transition spd="slow" advTm="4603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Treatment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 smtClean="0">
                <a:solidFill>
                  <a:schemeClr val="tx2"/>
                </a:solidFill>
              </a:rPr>
              <a:t>Nonspecific</a:t>
            </a:r>
            <a:r>
              <a:rPr lang="sk-SK" sz="1800" dirty="0" smtClean="0">
                <a:solidFill>
                  <a:schemeClr val="tx2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fluids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/>
              <a:t>v</a:t>
            </a:r>
            <a:r>
              <a:rPr lang="sk-SK" sz="1800" dirty="0" err="1" smtClean="0"/>
              <a:t>itamins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antipyretics</a:t>
            </a:r>
            <a:r>
              <a:rPr lang="sk-SK" sz="1800" dirty="0" smtClean="0"/>
              <a:t>/</a:t>
            </a:r>
            <a:r>
              <a:rPr lang="sk-SK" sz="1800" dirty="0" err="1" smtClean="0"/>
              <a:t>analgetics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antitusics</a:t>
            </a:r>
            <a:r>
              <a:rPr lang="sk-SK" sz="1800" dirty="0" smtClean="0"/>
              <a:t>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75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2"/>
    </mc:Choice>
    <mc:Fallback xmlns="">
      <p:transition spd="slow" advTm="1358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Treatment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 smtClean="0">
                <a:solidFill>
                  <a:schemeClr val="tx2"/>
                </a:solidFill>
              </a:rPr>
              <a:t>Antivirals</a:t>
            </a:r>
            <a:r>
              <a:rPr lang="sk-SK" sz="1800" b="1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neuraminidase</a:t>
            </a:r>
            <a:r>
              <a:rPr lang="sk-SK" sz="1800" dirty="0" smtClean="0">
                <a:solidFill>
                  <a:schemeClr val="tx2"/>
                </a:solidFill>
              </a:rPr>
              <a:t> i</a:t>
            </a:r>
            <a:r>
              <a:rPr lang="en-US" sz="1800" dirty="0" err="1" smtClean="0">
                <a:solidFill>
                  <a:schemeClr val="tx2"/>
                </a:solidFill>
              </a:rPr>
              <a:t>nhibitors</a:t>
            </a:r>
            <a:r>
              <a:rPr lang="sk-SK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/>
              <a:t> </a:t>
            </a:r>
            <a:r>
              <a:rPr lang="sk-SK" sz="1800" b="1" dirty="0" err="1" smtClean="0"/>
              <a:t>zanamivir</a:t>
            </a:r>
            <a:r>
              <a:rPr lang="sk-SK" sz="1800" dirty="0" smtClean="0"/>
              <a:t> (</a:t>
            </a:r>
            <a:r>
              <a:rPr lang="sk-SK" sz="1800" dirty="0" err="1" smtClean="0"/>
              <a:t>inhalation</a:t>
            </a:r>
            <a:r>
              <a:rPr lang="sk-SK" sz="1800" dirty="0" smtClean="0"/>
              <a:t> 10 mg 1-0-1, 5 </a:t>
            </a:r>
            <a:r>
              <a:rPr lang="sk-SK" sz="1800" dirty="0" err="1" smtClean="0"/>
              <a:t>days</a:t>
            </a:r>
            <a:r>
              <a:rPr lang="sk-SK" sz="1800" dirty="0" smtClean="0"/>
              <a:t>)</a:t>
            </a:r>
            <a:r>
              <a:rPr lang="en-US" sz="1800" dirty="0" smtClean="0"/>
              <a:t>,</a:t>
            </a:r>
            <a:r>
              <a:rPr lang="en-US" sz="1800" dirty="0"/>
              <a:t> </a:t>
            </a:r>
            <a:r>
              <a:rPr lang="en-US" sz="1800" b="1" dirty="0" smtClean="0"/>
              <a:t>oseltamivir</a:t>
            </a:r>
            <a:r>
              <a:rPr lang="sk-SK" sz="1800" dirty="0" smtClean="0"/>
              <a:t> (</a:t>
            </a:r>
            <a:r>
              <a:rPr lang="sk-SK" sz="1800" dirty="0" err="1" smtClean="0"/>
              <a:t>p.o</a:t>
            </a:r>
            <a:r>
              <a:rPr lang="sk-SK" sz="1800" dirty="0" smtClean="0"/>
              <a:t>. 75 mg 1-0-1, 5 </a:t>
            </a:r>
            <a:r>
              <a:rPr lang="sk-SK" sz="1800" dirty="0" err="1" smtClean="0"/>
              <a:t>days</a:t>
            </a:r>
            <a:r>
              <a:rPr lang="sk-SK" sz="1800" dirty="0" smtClean="0"/>
              <a:t>)</a:t>
            </a:r>
            <a:r>
              <a:rPr lang="en-US" sz="1800" dirty="0" smtClean="0"/>
              <a:t>, </a:t>
            </a:r>
            <a:r>
              <a:rPr lang="sk-SK" sz="1800" b="1" dirty="0" err="1" smtClean="0"/>
              <a:t>peramivir</a:t>
            </a:r>
            <a:r>
              <a:rPr lang="sk-SK" sz="1800" b="1" dirty="0" smtClean="0"/>
              <a:t> </a:t>
            </a:r>
            <a:r>
              <a:rPr lang="sk-SK" sz="1800" dirty="0" smtClean="0"/>
              <a:t>(</a:t>
            </a:r>
            <a:r>
              <a:rPr lang="sk-SK" sz="1800" dirty="0" err="1" smtClean="0"/>
              <a:t>i.v</a:t>
            </a:r>
            <a:r>
              <a:rPr lang="sk-SK" sz="1800" dirty="0" smtClean="0"/>
              <a:t>. 600 mg 1xdaily)</a:t>
            </a:r>
            <a:endParaRPr lang="sk-SK" sz="1800" b="1" dirty="0" smtClean="0"/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800" dirty="0" smtClean="0"/>
              <a:t> </a:t>
            </a:r>
            <a:r>
              <a:rPr lang="en-US" sz="1800" dirty="0" smtClean="0"/>
              <a:t>active </a:t>
            </a:r>
            <a:r>
              <a:rPr lang="en-US" sz="1800" dirty="0"/>
              <a:t>against both influenza A and </a:t>
            </a:r>
            <a:r>
              <a:rPr lang="en-US" sz="1800" dirty="0" smtClean="0"/>
              <a:t>B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inhibitor </a:t>
            </a:r>
            <a:r>
              <a:rPr lang="en-US" sz="1800" dirty="0">
                <a:solidFill>
                  <a:schemeClr val="tx2"/>
                </a:solidFill>
              </a:rPr>
              <a:t>of influenza cap-dependent </a:t>
            </a:r>
            <a:r>
              <a:rPr lang="en-US" sz="1800" dirty="0" smtClean="0">
                <a:solidFill>
                  <a:schemeClr val="tx2"/>
                </a:solidFill>
              </a:rPr>
              <a:t>endonuclease</a:t>
            </a:r>
            <a:r>
              <a:rPr lang="sk-SK" sz="1800" dirty="0" smtClean="0"/>
              <a:t>:</a:t>
            </a:r>
            <a:r>
              <a:rPr lang="en-US" sz="1800" dirty="0"/>
              <a:t> </a:t>
            </a:r>
            <a:r>
              <a:rPr lang="sk-SK" sz="1800" b="1" dirty="0" err="1" smtClean="0"/>
              <a:t>baloxavir</a:t>
            </a:r>
            <a:endParaRPr lang="sk-SK" sz="1800" b="1" dirty="0" smtClean="0"/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800" dirty="0" smtClean="0"/>
              <a:t> </a:t>
            </a:r>
            <a:r>
              <a:rPr lang="en-US" sz="1800" dirty="0" smtClean="0"/>
              <a:t>active </a:t>
            </a:r>
            <a:r>
              <a:rPr lang="en-US" sz="1800" dirty="0"/>
              <a:t>against influenza A and </a:t>
            </a:r>
            <a:r>
              <a:rPr lang="en-US" sz="1800" dirty="0" smtClean="0"/>
              <a:t>B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2"/>
                </a:solidFill>
              </a:rPr>
              <a:t>adamantanes</a:t>
            </a:r>
            <a:r>
              <a:rPr lang="sk-SK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/>
              <a:t> </a:t>
            </a:r>
            <a:r>
              <a:rPr lang="en-US" sz="1800" b="1" dirty="0" smtClean="0"/>
              <a:t>amantadine</a:t>
            </a:r>
            <a:r>
              <a:rPr lang="sk-SK" sz="1800" b="1" dirty="0" smtClean="0"/>
              <a:t>, </a:t>
            </a:r>
            <a:r>
              <a:rPr lang="sk-SK" sz="1800" b="1" dirty="0" err="1" smtClean="0"/>
              <a:t>rimantadine</a:t>
            </a:r>
            <a:endParaRPr lang="sk-SK" sz="1800" b="1" dirty="0" smtClean="0"/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800" dirty="0" smtClean="0"/>
              <a:t> </a:t>
            </a:r>
            <a:r>
              <a:rPr lang="en-US" sz="1800" dirty="0" smtClean="0"/>
              <a:t>only </a:t>
            </a:r>
            <a:r>
              <a:rPr lang="en-US" sz="1800" dirty="0"/>
              <a:t>active against influenza </a:t>
            </a:r>
            <a:r>
              <a:rPr lang="en-US" sz="1800" dirty="0" smtClean="0"/>
              <a:t>A</a:t>
            </a:r>
            <a:endParaRPr lang="sk-SK" sz="1800" dirty="0" smtClean="0"/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800" dirty="0" smtClean="0"/>
              <a:t> </a:t>
            </a:r>
            <a:r>
              <a:rPr lang="en-US" sz="1800" dirty="0" smtClean="0"/>
              <a:t>increase </a:t>
            </a:r>
            <a:r>
              <a:rPr lang="en-US" sz="1800" dirty="0"/>
              <a:t>in resistant isolates, </a:t>
            </a:r>
            <a:r>
              <a:rPr lang="sk-SK" sz="1800" dirty="0" err="1" smtClean="0"/>
              <a:t>adverse</a:t>
            </a:r>
            <a:r>
              <a:rPr lang="sk-SK" sz="1800" dirty="0" smtClean="0"/>
              <a:t> </a:t>
            </a:r>
            <a:r>
              <a:rPr lang="sk-SK" sz="1800" dirty="0" err="1" smtClean="0"/>
              <a:t>effects</a:t>
            </a:r>
            <a:r>
              <a:rPr lang="sk-SK" sz="1800" dirty="0" smtClean="0"/>
              <a:t> → </a:t>
            </a:r>
            <a:r>
              <a:rPr lang="sk-SK" sz="1800" b="1" dirty="0" smtClean="0"/>
              <a:t>↓ </a:t>
            </a:r>
            <a:r>
              <a:rPr lang="sk-SK" sz="1800" b="1" dirty="0" err="1" smtClean="0"/>
              <a:t>of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use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192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39"/>
    </mc:Choice>
    <mc:Fallback xmlns="">
      <p:transition spd="slow" advTm="6543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Prevention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>
                <a:solidFill>
                  <a:schemeClr val="tx2"/>
                </a:solidFill>
              </a:rPr>
              <a:t>Preexposing</a:t>
            </a:r>
            <a:r>
              <a:rPr lang="sk-SK" sz="1800" dirty="0" smtClean="0">
                <a:solidFill>
                  <a:schemeClr val="tx2"/>
                </a:solidFill>
              </a:rPr>
              <a:t> </a:t>
            </a:r>
            <a:r>
              <a:rPr lang="sk-SK" sz="1800" dirty="0" err="1" smtClean="0">
                <a:solidFill>
                  <a:schemeClr val="tx2"/>
                </a:solidFill>
              </a:rPr>
              <a:t>measures</a:t>
            </a:r>
            <a:r>
              <a:rPr lang="sk-SK" sz="1800" dirty="0" smtClean="0">
                <a:solidFill>
                  <a:schemeClr val="tx2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hand</a:t>
            </a:r>
            <a:r>
              <a:rPr lang="sk-SK" sz="1800" dirty="0" smtClean="0"/>
              <a:t> </a:t>
            </a:r>
            <a:r>
              <a:rPr lang="sk-SK" sz="1800" dirty="0" err="1" smtClean="0"/>
              <a:t>washing</a:t>
            </a:r>
            <a:r>
              <a:rPr lang="sk-SK" sz="1800" dirty="0" smtClean="0"/>
              <a:t>, </a:t>
            </a:r>
            <a:r>
              <a:rPr lang="sk-SK" sz="1800" dirty="0" err="1" smtClean="0"/>
              <a:t>aerosols</a:t>
            </a:r>
            <a:r>
              <a:rPr lang="sk-SK" sz="1800" dirty="0" smtClean="0"/>
              <a:t> (</a:t>
            </a:r>
            <a:r>
              <a:rPr lang="sk-SK" sz="1800" dirty="0" err="1" smtClean="0"/>
              <a:t>masks</a:t>
            </a:r>
            <a:r>
              <a:rPr lang="sk-SK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>
                <a:solidFill>
                  <a:schemeClr val="tx2"/>
                </a:solidFill>
              </a:rPr>
              <a:t>Vaccinaton</a:t>
            </a:r>
            <a:endParaRPr lang="sk-SK" sz="18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>
                <a:solidFill>
                  <a:schemeClr val="tx2"/>
                </a:solidFill>
              </a:rPr>
              <a:t>Profylactic</a:t>
            </a:r>
            <a:r>
              <a:rPr lang="sk-SK" sz="1800" dirty="0" smtClean="0">
                <a:solidFill>
                  <a:schemeClr val="tx2"/>
                </a:solidFill>
              </a:rPr>
              <a:t> </a:t>
            </a:r>
            <a:r>
              <a:rPr lang="sk-SK" sz="1800" dirty="0" err="1" smtClean="0">
                <a:solidFill>
                  <a:schemeClr val="tx2"/>
                </a:solidFill>
              </a:rPr>
              <a:t>drug</a:t>
            </a:r>
            <a:r>
              <a:rPr lang="sk-SK" sz="1800" dirty="0" smtClean="0">
                <a:solidFill>
                  <a:schemeClr val="tx2"/>
                </a:solidFill>
              </a:rPr>
              <a:t> </a:t>
            </a:r>
            <a:r>
              <a:rPr lang="sk-SK" sz="1800" dirty="0" err="1" smtClean="0">
                <a:solidFill>
                  <a:schemeClr val="tx2"/>
                </a:solidFill>
              </a:rPr>
              <a:t>use</a:t>
            </a:r>
            <a:endParaRPr lang="sk-SK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Oseltamivir</a:t>
            </a:r>
            <a:r>
              <a:rPr lang="sk-SK" sz="1800" dirty="0" smtClean="0"/>
              <a:t> (75 mg 1xdaily)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Zanamivir</a:t>
            </a:r>
            <a:r>
              <a:rPr lang="sk-SK" sz="1800" dirty="0" smtClean="0"/>
              <a:t> (5 mg 1-0-1)</a:t>
            </a:r>
            <a:endParaRPr lang="cs-CZ" sz="1800" dirty="0"/>
          </a:p>
        </p:txBody>
      </p:sp>
      <p:pic>
        <p:nvPicPr>
          <p:cNvPr id="2050" name="Picture 2" descr="Vaccin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82370"/>
            <a:ext cx="4554537" cy="30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4"/>
    </mc:Choice>
    <mc:Fallback xmlns="">
      <p:transition spd="slow" advTm="2130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Prevention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sk-SK" sz="1800" b="1" dirty="0" err="1" smtClean="0">
                <a:solidFill>
                  <a:schemeClr val="tx2"/>
                </a:solidFill>
              </a:rPr>
              <a:t>Vaccination</a:t>
            </a:r>
            <a:endParaRPr lang="sk-SK" sz="1800" b="1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most </a:t>
            </a:r>
            <a:r>
              <a:rPr lang="sk-SK" sz="1800" dirty="0" err="1" smtClean="0"/>
              <a:t>effective</a:t>
            </a:r>
            <a:r>
              <a:rPr lang="sk-SK" sz="1800" dirty="0" smtClean="0"/>
              <a:t> </a:t>
            </a:r>
            <a:r>
              <a:rPr lang="sk-SK" sz="1800" dirty="0" err="1" smtClean="0"/>
              <a:t>prevention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against</a:t>
            </a:r>
            <a:r>
              <a:rPr lang="sk-SK" sz="1800" dirty="0" smtClean="0"/>
              <a:t> </a:t>
            </a:r>
            <a:r>
              <a:rPr lang="sk-SK" sz="1800" dirty="0" err="1" smtClean="0"/>
              <a:t>hemagglutinine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every</a:t>
            </a:r>
            <a:r>
              <a:rPr lang="sk-SK" sz="1800" dirty="0" smtClean="0"/>
              <a:t> </a:t>
            </a:r>
            <a:r>
              <a:rPr lang="sk-SK" sz="1800" dirty="0" err="1" smtClean="0"/>
              <a:t>year</a:t>
            </a:r>
            <a:r>
              <a:rPr lang="sk-SK" sz="1800" dirty="0" smtClean="0"/>
              <a:t> </a:t>
            </a:r>
            <a:r>
              <a:rPr lang="sk-SK" sz="1800" dirty="0" err="1" smtClean="0"/>
              <a:t>due</a:t>
            </a:r>
            <a:r>
              <a:rPr lang="sk-SK" sz="1800" dirty="0" smtClean="0"/>
              <a:t> to </a:t>
            </a:r>
            <a:r>
              <a:rPr lang="sk-SK" sz="1800" dirty="0" err="1" smtClean="0"/>
              <a:t>antigenic</a:t>
            </a:r>
            <a:r>
              <a:rPr lang="sk-SK" sz="1800" dirty="0" smtClean="0"/>
              <a:t> </a:t>
            </a:r>
            <a:r>
              <a:rPr lang="sk-SK" sz="1800" dirty="0" err="1" smtClean="0"/>
              <a:t>drifts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i.m</a:t>
            </a:r>
            <a:r>
              <a:rPr lang="sk-SK" sz="1800" dirty="0" smtClean="0"/>
              <a:t>. - </a:t>
            </a:r>
            <a:r>
              <a:rPr lang="sk-SK" sz="1800" dirty="0" err="1" smtClean="0"/>
              <a:t>inactivated</a:t>
            </a:r>
            <a:r>
              <a:rPr lang="sk-SK" sz="1800" dirty="0" smtClean="0"/>
              <a:t> </a:t>
            </a:r>
            <a:r>
              <a:rPr lang="sk-SK" sz="1800" dirty="0" err="1" smtClean="0"/>
              <a:t>vac</a:t>
            </a:r>
            <a:r>
              <a:rPr lang="sk-SK" sz="1800" dirty="0" smtClean="0"/>
              <a:t>., </a:t>
            </a:r>
            <a:r>
              <a:rPr lang="sk-SK" sz="1800" dirty="0" err="1" smtClean="0"/>
              <a:t>reccombinant</a:t>
            </a:r>
            <a:r>
              <a:rPr lang="sk-SK" sz="1800" dirty="0" smtClean="0"/>
              <a:t> </a:t>
            </a:r>
            <a:r>
              <a:rPr lang="sk-SK" sz="1800" dirty="0" err="1" smtClean="0"/>
              <a:t>vac</a:t>
            </a:r>
            <a:r>
              <a:rPr lang="sk-SK" sz="18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nasaly</a:t>
            </a:r>
            <a:r>
              <a:rPr lang="sk-SK" sz="1800" dirty="0" smtClean="0"/>
              <a:t> - </a:t>
            </a:r>
            <a:r>
              <a:rPr lang="sk-SK" sz="1800" dirty="0" err="1" smtClean="0"/>
              <a:t>live</a:t>
            </a:r>
            <a:r>
              <a:rPr lang="sk-SK" sz="1800" dirty="0" smtClean="0"/>
              <a:t> </a:t>
            </a:r>
            <a:r>
              <a:rPr lang="sk-SK" sz="1800" dirty="0" err="1" smtClean="0"/>
              <a:t>attenuated</a:t>
            </a:r>
            <a:r>
              <a:rPr lang="sk-SK" sz="1800" dirty="0" smtClean="0"/>
              <a:t> </a:t>
            </a:r>
            <a:r>
              <a:rPr lang="sk-SK" sz="1800" dirty="0" err="1" smtClean="0"/>
              <a:t>vac</a:t>
            </a:r>
            <a:r>
              <a:rPr lang="sk-SK" sz="1800" dirty="0" smtClean="0"/>
              <a:t>.  (</a:t>
            </a:r>
            <a:r>
              <a:rPr lang="sk-SK" sz="1800" dirty="0" err="1" smtClean="0"/>
              <a:t>not</a:t>
            </a:r>
            <a:r>
              <a:rPr lang="sk-SK" sz="1800" dirty="0" smtClean="0"/>
              <a:t> </a:t>
            </a:r>
            <a:r>
              <a:rPr lang="sk-SK" sz="1800" dirty="0" err="1" smtClean="0"/>
              <a:t>available</a:t>
            </a:r>
            <a:r>
              <a:rPr lang="sk-SK" sz="1800" dirty="0" smtClean="0"/>
              <a:t> in CR)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quadrivalent</a:t>
            </a:r>
            <a:r>
              <a:rPr lang="cs-CZ" sz="1800" dirty="0" smtClean="0"/>
              <a:t> </a:t>
            </a:r>
            <a:r>
              <a:rPr lang="cs-CZ" sz="1800" dirty="0" err="1" smtClean="0"/>
              <a:t>vac</a:t>
            </a:r>
            <a:r>
              <a:rPr lang="cs-CZ" sz="1800" dirty="0" smtClean="0"/>
              <a:t>. -  influenza </a:t>
            </a:r>
            <a:r>
              <a:rPr lang="cs-CZ" sz="1800" dirty="0"/>
              <a:t>A </a:t>
            </a:r>
            <a:r>
              <a:rPr lang="cs-CZ" sz="1800" dirty="0" err="1" smtClean="0"/>
              <a:t>Ag</a:t>
            </a:r>
            <a:r>
              <a:rPr lang="cs-CZ" sz="1800" dirty="0" smtClean="0"/>
              <a:t> x2 + </a:t>
            </a:r>
            <a:r>
              <a:rPr lang="cs-CZ" sz="1800" dirty="0"/>
              <a:t>influenza </a:t>
            </a:r>
            <a:r>
              <a:rPr lang="cs-CZ" sz="1800" dirty="0" smtClean="0"/>
              <a:t>B </a:t>
            </a:r>
            <a:r>
              <a:rPr lang="cs-CZ" sz="1800" dirty="0" err="1" smtClean="0"/>
              <a:t>Ag</a:t>
            </a:r>
            <a:r>
              <a:rPr lang="cs-CZ" sz="1800" dirty="0" smtClean="0"/>
              <a:t> x2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trivalent</a:t>
            </a:r>
            <a:r>
              <a:rPr lang="cs-CZ" sz="1800" dirty="0" smtClean="0"/>
              <a:t> </a:t>
            </a:r>
            <a:r>
              <a:rPr lang="cs-CZ" sz="1800" dirty="0" err="1" smtClean="0"/>
              <a:t>vac</a:t>
            </a:r>
            <a:r>
              <a:rPr lang="cs-CZ" sz="1800" dirty="0" smtClean="0"/>
              <a:t>. -  </a:t>
            </a:r>
            <a:r>
              <a:rPr lang="cs-CZ" sz="1800" dirty="0"/>
              <a:t>influenza A </a:t>
            </a:r>
            <a:r>
              <a:rPr lang="cs-CZ" sz="1800" dirty="0" err="1"/>
              <a:t>Ag</a:t>
            </a:r>
            <a:r>
              <a:rPr lang="cs-CZ" sz="1800" dirty="0"/>
              <a:t> x2 + influenza B </a:t>
            </a:r>
            <a:r>
              <a:rPr lang="cs-CZ" sz="1800" dirty="0" err="1"/>
              <a:t>Ag</a:t>
            </a:r>
            <a:r>
              <a:rPr lang="cs-CZ" sz="1800" dirty="0"/>
              <a:t> </a:t>
            </a:r>
            <a:r>
              <a:rPr lang="cs-CZ" sz="1800" dirty="0" smtClean="0"/>
              <a:t>x1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elderly</a:t>
            </a:r>
            <a:r>
              <a:rPr lang="sk-SK" sz="1800" dirty="0" smtClean="0"/>
              <a:t>, </a:t>
            </a:r>
            <a:r>
              <a:rPr lang="sk-SK" sz="1800" dirty="0" err="1" smtClean="0"/>
              <a:t>chronicly</a:t>
            </a:r>
            <a:r>
              <a:rPr lang="sk-SK" sz="1800" dirty="0"/>
              <a:t> </a:t>
            </a:r>
            <a:r>
              <a:rPr lang="sk-SK" sz="1800" dirty="0" err="1" smtClean="0"/>
              <a:t>ill</a:t>
            </a:r>
            <a:r>
              <a:rPr lang="sk-SK" sz="1800" dirty="0" smtClean="0"/>
              <a:t>, </a:t>
            </a:r>
            <a:r>
              <a:rPr lang="sk-SK" sz="1800" dirty="0" err="1" smtClean="0"/>
              <a:t>healthcare</a:t>
            </a:r>
            <a:r>
              <a:rPr lang="sk-SK" sz="1800" dirty="0" smtClean="0"/>
              <a:t> </a:t>
            </a:r>
            <a:r>
              <a:rPr lang="sk-SK" sz="1800" dirty="0" err="1" smtClean="0"/>
              <a:t>workers</a:t>
            </a:r>
            <a:r>
              <a:rPr lang="sk-SK" sz="1800" dirty="0" smtClean="0"/>
              <a:t>, </a:t>
            </a:r>
            <a:r>
              <a:rPr lang="sk-SK" sz="1800" dirty="0" err="1" smtClean="0"/>
              <a:t>long</a:t>
            </a:r>
            <a:r>
              <a:rPr lang="sk-SK" sz="1800" dirty="0" smtClean="0"/>
              <a:t> term </a:t>
            </a:r>
            <a:r>
              <a:rPr lang="sk-SK" sz="1800" dirty="0" err="1" smtClean="0"/>
              <a:t>facility</a:t>
            </a:r>
            <a:r>
              <a:rPr lang="sk-SK" sz="1800" dirty="0" smtClean="0"/>
              <a:t> </a:t>
            </a:r>
            <a:r>
              <a:rPr lang="sk-SK" sz="1800" dirty="0" err="1" smtClean="0"/>
              <a:t>workers</a:t>
            </a:r>
            <a:r>
              <a:rPr lang="sk-SK" sz="1800" dirty="0" smtClean="0"/>
              <a:t>, ...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343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66"/>
    </mc:Choice>
    <mc:Fallback xmlns="">
      <p:transition spd="slow" advTm="10886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Avian</a:t>
            </a:r>
            <a:r>
              <a:rPr lang="sk-SK" dirty="0" smtClean="0"/>
              <a:t> influenza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influenza </a:t>
            </a:r>
            <a:r>
              <a:rPr lang="cs-CZ" sz="1800" dirty="0" err="1" smtClean="0"/>
              <a:t>viruses</a:t>
            </a:r>
            <a:r>
              <a:rPr lang="cs-CZ" sz="1800" dirty="0"/>
              <a:t> </a:t>
            </a:r>
            <a:r>
              <a:rPr lang="cs-CZ" sz="1800" dirty="0" err="1"/>
              <a:t>adapted</a:t>
            </a:r>
            <a:r>
              <a:rPr lang="cs-CZ" sz="1800" dirty="0"/>
              <a:t> to </a:t>
            </a:r>
            <a:r>
              <a:rPr lang="cs-CZ" sz="1800" dirty="0" err="1" smtClean="0"/>
              <a:t>birds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/>
              <a:t>mostly</a:t>
            </a:r>
            <a:r>
              <a:rPr lang="cs-CZ" sz="1800" dirty="0" smtClean="0"/>
              <a:t> influenza </a:t>
            </a:r>
            <a:r>
              <a:rPr lang="cs-CZ" sz="1800" dirty="0"/>
              <a:t>A </a:t>
            </a:r>
            <a:r>
              <a:rPr lang="cs-CZ" sz="1800" dirty="0" smtClean="0"/>
              <a:t>virus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high</a:t>
            </a:r>
            <a:r>
              <a:rPr lang="sk-SK" sz="1800" dirty="0" smtClean="0"/>
              <a:t> </a:t>
            </a:r>
            <a:r>
              <a:rPr lang="sk-SK" sz="1800" dirty="0" err="1" smtClean="0"/>
              <a:t>pathogenic</a:t>
            </a:r>
            <a:r>
              <a:rPr lang="sk-SK" sz="1800" dirty="0" smtClean="0"/>
              <a:t> </a:t>
            </a:r>
            <a:r>
              <a:rPr lang="sk-SK" sz="1800" dirty="0" err="1" smtClean="0"/>
              <a:t>avian</a:t>
            </a:r>
            <a:r>
              <a:rPr lang="sk-SK" sz="1800" dirty="0" smtClean="0"/>
              <a:t> influenza (HPAI), </a:t>
            </a:r>
            <a:r>
              <a:rPr lang="sk-SK" sz="1800" dirty="0" err="1" smtClean="0"/>
              <a:t>low</a:t>
            </a:r>
            <a:r>
              <a:rPr lang="sk-SK" sz="1800" dirty="0" smtClean="0"/>
              <a:t> </a:t>
            </a:r>
            <a:r>
              <a:rPr lang="sk-SK" sz="1800" dirty="0" err="1" smtClean="0"/>
              <a:t>pathogenic</a:t>
            </a:r>
            <a:r>
              <a:rPr lang="sk-SK" sz="1800" dirty="0" smtClean="0"/>
              <a:t> </a:t>
            </a:r>
            <a:r>
              <a:rPr lang="sk-SK" sz="1800" dirty="0" err="1"/>
              <a:t>avian</a:t>
            </a:r>
            <a:r>
              <a:rPr lang="sk-SK" sz="1800" dirty="0"/>
              <a:t> influenza </a:t>
            </a:r>
            <a:r>
              <a:rPr lang="sk-SK" sz="1800" dirty="0" smtClean="0"/>
              <a:t>(LPAI)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H1-16, N1-9 = </a:t>
            </a:r>
            <a:r>
              <a:rPr lang="sk-SK" sz="1800" dirty="0" err="1" smtClean="0"/>
              <a:t>many</a:t>
            </a:r>
            <a:r>
              <a:rPr lang="sk-SK" sz="1800" dirty="0" smtClean="0"/>
              <a:t> </a:t>
            </a:r>
            <a:r>
              <a:rPr lang="sk-SK" sz="1800" dirty="0" err="1" smtClean="0"/>
              <a:t>subtypes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only</a:t>
            </a:r>
            <a:r>
              <a:rPr lang="sk-SK" sz="1800" dirty="0" smtClean="0"/>
              <a:t> </a:t>
            </a:r>
            <a:r>
              <a:rPr lang="pt-BR" sz="1800" dirty="0"/>
              <a:t>H5N1, H7N3, H7N7, H7N9, </a:t>
            </a:r>
            <a:r>
              <a:rPr lang="pt-BR" sz="1800" dirty="0" smtClean="0"/>
              <a:t>H9N2</a:t>
            </a:r>
            <a:r>
              <a:rPr lang="sk-SK" sz="1800" dirty="0" smtClean="0"/>
              <a:t> </a:t>
            </a:r>
            <a:r>
              <a:rPr lang="sk-SK" sz="1800" dirty="0" err="1" smtClean="0"/>
              <a:t>were</a:t>
            </a:r>
            <a:r>
              <a:rPr lang="sk-SK" sz="1800" dirty="0" smtClean="0"/>
              <a:t> </a:t>
            </a:r>
            <a:r>
              <a:rPr lang="sk-SK" sz="1800" dirty="0" err="1" smtClean="0"/>
              <a:t>confirmed</a:t>
            </a:r>
            <a:r>
              <a:rPr lang="sk-SK" sz="1800" dirty="0" smtClean="0"/>
              <a:t> in </a:t>
            </a:r>
            <a:r>
              <a:rPr lang="sk-SK" sz="1800" dirty="0" err="1" smtClean="0"/>
              <a:t>human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new </a:t>
            </a:r>
            <a:r>
              <a:rPr lang="sk-SK" sz="1800" dirty="0" err="1" smtClean="0"/>
              <a:t>strains</a:t>
            </a:r>
            <a:r>
              <a:rPr lang="sk-SK" sz="1800" dirty="0" smtClean="0"/>
              <a:t> </a:t>
            </a:r>
            <a:r>
              <a:rPr lang="en-US" sz="1800" dirty="0"/>
              <a:t>typically emerge in Southeast </a:t>
            </a:r>
            <a:r>
              <a:rPr lang="en-US" sz="1800" dirty="0" smtClean="0"/>
              <a:t>Asia</a:t>
            </a:r>
            <a:r>
              <a:rPr lang="sk-SK" sz="1800" dirty="0" smtClean="0"/>
              <a:t> (</a:t>
            </a:r>
            <a:r>
              <a:rPr lang="sk-SK" sz="1800" dirty="0" err="1" smtClean="0"/>
              <a:t>close</a:t>
            </a:r>
            <a:r>
              <a:rPr lang="sk-SK" sz="1800" dirty="0" smtClean="0"/>
              <a:t> </a:t>
            </a:r>
            <a:r>
              <a:rPr lang="sk-SK" sz="1800" dirty="0" err="1" smtClean="0"/>
              <a:t>contact</a:t>
            </a:r>
            <a:r>
              <a:rPr lang="sk-SK" sz="1800" dirty="0" smtClean="0"/>
              <a:t> </a:t>
            </a:r>
            <a:r>
              <a:rPr lang="sk-SK" sz="1800" dirty="0" err="1" smtClean="0"/>
              <a:t>of</a:t>
            </a:r>
            <a:r>
              <a:rPr lang="sk-SK" sz="1800" dirty="0" smtClean="0"/>
              <a:t> </a:t>
            </a:r>
            <a:r>
              <a:rPr lang="sk-SK" sz="1800" dirty="0" err="1" smtClean="0"/>
              <a:t>human</a:t>
            </a:r>
            <a:r>
              <a:rPr lang="sk-SK" sz="1800" dirty="0" smtClean="0"/>
              <a:t>, </a:t>
            </a:r>
            <a:r>
              <a:rPr lang="sk-SK" sz="1800" dirty="0" err="1" smtClean="0"/>
              <a:t>bird</a:t>
            </a:r>
            <a:r>
              <a:rPr lang="sk-SK" sz="1800" dirty="0" smtClean="0"/>
              <a:t> and </a:t>
            </a:r>
            <a:r>
              <a:rPr lang="sk-SK" sz="1800" dirty="0" err="1" smtClean="0"/>
              <a:t>swine</a:t>
            </a:r>
            <a:r>
              <a:rPr lang="sk-SK" sz="1800" dirty="0" smtClean="0"/>
              <a:t>)</a:t>
            </a: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↑ </a:t>
            </a:r>
            <a:r>
              <a:rPr lang="sk-SK" sz="1800" dirty="0" err="1" smtClean="0"/>
              <a:t>pandemic</a:t>
            </a:r>
            <a:r>
              <a:rPr lang="sk-SK" sz="1800" dirty="0" smtClean="0"/>
              <a:t> </a:t>
            </a:r>
            <a:r>
              <a:rPr lang="sk-SK" sz="1800" dirty="0" err="1" smtClean="0"/>
              <a:t>potential</a:t>
            </a:r>
            <a:r>
              <a:rPr lang="sk-SK" sz="1800" dirty="0" smtClean="0"/>
              <a:t>, ↑ </a:t>
            </a:r>
            <a:r>
              <a:rPr lang="sk-SK" sz="1800" dirty="0" err="1" smtClean="0"/>
              <a:t>case</a:t>
            </a:r>
            <a:r>
              <a:rPr lang="sk-SK" sz="1800" dirty="0" smtClean="0"/>
              <a:t> fatality rate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53"/>
    </mc:Choice>
    <mc:Fallback xmlns="">
      <p:transition spd="slow" advTm="9485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china_market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8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Transmission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 smtClean="0">
                <a:solidFill>
                  <a:schemeClr val="tx2"/>
                </a:solidFill>
              </a:rPr>
              <a:t>Bird-to-human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handling</a:t>
            </a:r>
            <a:r>
              <a:rPr lang="cs-CZ" sz="1800" dirty="0" smtClean="0"/>
              <a:t> </a:t>
            </a:r>
            <a:r>
              <a:rPr lang="cs-CZ" sz="1800" dirty="0" err="1"/>
              <a:t>dead</a:t>
            </a:r>
            <a:r>
              <a:rPr lang="cs-CZ" sz="1800" dirty="0"/>
              <a:t> </a:t>
            </a:r>
            <a:r>
              <a:rPr lang="cs-CZ" sz="1800" dirty="0" err="1"/>
              <a:t>infected</a:t>
            </a:r>
            <a:r>
              <a:rPr lang="cs-CZ" sz="1800" dirty="0"/>
              <a:t> </a:t>
            </a:r>
            <a:r>
              <a:rPr lang="cs-CZ" sz="1800" dirty="0" err="1"/>
              <a:t>birds</a:t>
            </a:r>
            <a:r>
              <a:rPr lang="cs-CZ" sz="1800" dirty="0"/>
              <a:t> 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contact</a:t>
            </a:r>
            <a:r>
              <a:rPr lang="cs-CZ" sz="1800" dirty="0" smtClean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infected</a:t>
            </a:r>
            <a:r>
              <a:rPr lang="cs-CZ" sz="1800" dirty="0"/>
              <a:t> </a:t>
            </a:r>
            <a:r>
              <a:rPr lang="cs-CZ" sz="1800" dirty="0" smtClean="0"/>
              <a:t>(animal) </a:t>
            </a:r>
            <a:r>
              <a:rPr lang="cs-CZ" sz="1800" dirty="0" err="1" smtClean="0"/>
              <a:t>fluids</a:t>
            </a:r>
            <a:r>
              <a:rPr lang="cs-CZ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contaminated</a:t>
            </a:r>
            <a:r>
              <a:rPr lang="cs-CZ" sz="1800" dirty="0" smtClean="0"/>
              <a:t> </a:t>
            </a:r>
            <a:r>
              <a:rPr lang="cs-CZ" sz="1800" dirty="0" err="1"/>
              <a:t>surfaces</a:t>
            </a:r>
            <a:r>
              <a:rPr lang="cs-CZ" sz="1800" dirty="0"/>
              <a:t> and </a:t>
            </a:r>
            <a:r>
              <a:rPr lang="cs-CZ" sz="1800" dirty="0" err="1" smtClean="0"/>
              <a:t>droppings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close</a:t>
            </a:r>
            <a:r>
              <a:rPr lang="sk-SK" sz="1800" dirty="0" smtClean="0"/>
              <a:t> </a:t>
            </a:r>
            <a:r>
              <a:rPr lang="sk-SK" sz="1800" dirty="0" err="1" smtClean="0"/>
              <a:t>contact</a:t>
            </a:r>
            <a:r>
              <a:rPr lang="sk-SK" sz="1800" dirty="0" smtClean="0"/>
              <a:t>, </a:t>
            </a:r>
            <a:r>
              <a:rPr lang="sk-SK" sz="1800" dirty="0" err="1" smtClean="0"/>
              <a:t>↓hygiene</a:t>
            </a: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 smtClean="0">
                <a:solidFill>
                  <a:schemeClr val="tx2"/>
                </a:solidFill>
              </a:rPr>
              <a:t>Human-to-human</a:t>
            </a:r>
            <a:endParaRPr lang="sk-SK" sz="1800" b="1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rare</a:t>
            </a:r>
            <a:r>
              <a:rPr lang="sk-SK" sz="1800" dirty="0" smtClean="0"/>
              <a:t>, </a:t>
            </a:r>
            <a:r>
              <a:rPr lang="sk-SK" sz="1800" dirty="0" err="1" smtClean="0"/>
              <a:t>only</a:t>
            </a:r>
            <a:r>
              <a:rPr lang="sk-SK" sz="1800" dirty="0" smtClean="0"/>
              <a:t> </a:t>
            </a:r>
            <a:r>
              <a:rPr lang="sk-SK" sz="1800" dirty="0" err="1" smtClean="0"/>
              <a:t>prolonged</a:t>
            </a:r>
            <a:r>
              <a:rPr lang="sk-SK" sz="1800" dirty="0" smtClean="0"/>
              <a:t> </a:t>
            </a:r>
            <a:r>
              <a:rPr lang="sk-SK" sz="1800" dirty="0" err="1" smtClean="0"/>
              <a:t>contact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spreading</a:t>
            </a:r>
            <a:r>
              <a:rPr lang="sk-SK" sz="1800" dirty="0" smtClean="0"/>
              <a:t> </a:t>
            </a:r>
            <a:r>
              <a:rPr lang="sk-SK" sz="1800" dirty="0" err="1" smtClean="0"/>
              <a:t>after</a:t>
            </a:r>
            <a:r>
              <a:rPr lang="sk-SK" sz="1800" dirty="0" smtClean="0"/>
              <a:t> </a:t>
            </a:r>
            <a:r>
              <a:rPr lang="sk-SK" sz="1800" dirty="0" err="1" smtClean="0"/>
              <a:t>mutation</a:t>
            </a:r>
            <a:r>
              <a:rPr lang="sk-SK" sz="1800" dirty="0" smtClean="0"/>
              <a:t> </a:t>
            </a:r>
            <a:r>
              <a:rPr lang="sk-SK" sz="1800" dirty="0" err="1" smtClean="0"/>
              <a:t>is</a:t>
            </a:r>
            <a:r>
              <a:rPr lang="sk-SK" sz="1800" dirty="0" smtClean="0"/>
              <a:t> </a:t>
            </a:r>
            <a:r>
              <a:rPr lang="sk-SK" sz="1800" dirty="0" err="1" smtClean="0"/>
              <a:t>↑concern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smtClean="0">
                <a:solidFill>
                  <a:schemeClr val="tx2"/>
                </a:solidFill>
              </a:rPr>
              <a:t>Role </a:t>
            </a:r>
            <a:r>
              <a:rPr lang="sk-SK" sz="1800" b="1" dirty="0" err="1" smtClean="0">
                <a:solidFill>
                  <a:schemeClr val="tx2"/>
                </a:solidFill>
              </a:rPr>
              <a:t>of</a:t>
            </a:r>
            <a:r>
              <a:rPr lang="sk-SK" sz="1800" b="1" dirty="0" smtClean="0">
                <a:solidFill>
                  <a:schemeClr val="tx2"/>
                </a:solidFill>
              </a:rPr>
              <a:t> </a:t>
            </a:r>
            <a:r>
              <a:rPr lang="sk-SK" sz="1800" b="1" dirty="0" err="1" smtClean="0">
                <a:solidFill>
                  <a:schemeClr val="tx2"/>
                </a:solidFill>
              </a:rPr>
              <a:t>pigs</a:t>
            </a:r>
            <a:endParaRPr lang="sk-SK" sz="1800" b="1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/>
              <a:t>i</a:t>
            </a:r>
            <a:r>
              <a:rPr lang="sk-SK" sz="1800" dirty="0" err="1" smtClean="0"/>
              <a:t>nfected</a:t>
            </a:r>
            <a:r>
              <a:rPr lang="sk-SK" sz="1800" dirty="0" smtClean="0"/>
              <a:t> by </a:t>
            </a:r>
            <a:r>
              <a:rPr lang="sk-SK" sz="1800" dirty="0" err="1" smtClean="0"/>
              <a:t>avian</a:t>
            </a:r>
            <a:r>
              <a:rPr lang="sk-SK" sz="1800" dirty="0" smtClean="0"/>
              <a:t> and </a:t>
            </a:r>
            <a:r>
              <a:rPr lang="sk-SK" sz="1800" dirty="0" err="1" smtClean="0"/>
              <a:t>human</a:t>
            </a:r>
            <a:r>
              <a:rPr lang="sk-SK" sz="1800" dirty="0" smtClean="0"/>
              <a:t> </a:t>
            </a:r>
            <a:r>
              <a:rPr lang="sk-SK" sz="1800" dirty="0" err="1" smtClean="0"/>
              <a:t>strains</a:t>
            </a:r>
            <a:r>
              <a:rPr lang="sk-SK" sz="1800" dirty="0" smtClean="0"/>
              <a:t> → </a:t>
            </a:r>
            <a:r>
              <a:rPr lang="sk-SK" sz="1800" dirty="0" err="1" smtClean="0"/>
              <a:t>reassortement</a:t>
            </a:r>
            <a:r>
              <a:rPr lang="sk-SK" sz="1800" dirty="0" smtClean="0"/>
              <a:t> </a:t>
            </a:r>
            <a:r>
              <a:rPr lang="sk-SK" sz="1800" dirty="0" err="1" smtClean="0"/>
              <a:t>→</a:t>
            </a:r>
            <a:r>
              <a:rPr lang="sk-SK" sz="1800" dirty="0" smtClean="0"/>
              <a:t> new </a:t>
            </a:r>
            <a:r>
              <a:rPr lang="sk-SK" sz="1800" dirty="0" err="1" smtClean="0"/>
              <a:t>strain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5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76"/>
    </mc:Choice>
    <mc:Fallback xmlns="">
      <p:transition spd="slow" advTm="11737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sk-SK" dirty="0" err="1" smtClean="0">
                <a:solidFill>
                  <a:schemeClr val="tx2"/>
                </a:solidFill>
              </a:rPr>
              <a:t>Why</a:t>
            </a:r>
            <a:r>
              <a:rPr lang="sk-SK" dirty="0" smtClean="0">
                <a:solidFill>
                  <a:schemeClr val="tx2"/>
                </a:solidFill>
              </a:rPr>
              <a:t> so </a:t>
            </a:r>
            <a:r>
              <a:rPr lang="sk-SK" dirty="0" err="1" smtClean="0">
                <a:solidFill>
                  <a:schemeClr val="tx2"/>
                </a:solidFill>
              </a:rPr>
              <a:t>dangerous</a:t>
            </a:r>
            <a:r>
              <a:rPr lang="sk-SK" dirty="0" smtClean="0">
                <a:solidFill>
                  <a:schemeClr val="tx2"/>
                </a:solidFill>
              </a:rPr>
              <a:t> ?</a:t>
            </a:r>
          </a:p>
          <a:p>
            <a:pPr marL="72000" indent="0">
              <a:buNone/>
            </a:pP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/>
              <a:t>avian</a:t>
            </a:r>
            <a:r>
              <a:rPr lang="cs-CZ" sz="1800" dirty="0" smtClean="0"/>
              <a:t> </a:t>
            </a:r>
            <a:r>
              <a:rPr lang="cs-CZ" sz="1800" dirty="0"/>
              <a:t>influenza </a:t>
            </a:r>
            <a:r>
              <a:rPr lang="cs-CZ" sz="1800" dirty="0" err="1" smtClean="0"/>
              <a:t>viruses</a:t>
            </a:r>
            <a:r>
              <a:rPr lang="cs-CZ" sz="1800" dirty="0" smtClean="0"/>
              <a:t> </a:t>
            </a:r>
            <a:r>
              <a:rPr lang="cs-CZ" sz="1800" dirty="0" err="1" smtClean="0"/>
              <a:t>attach</a:t>
            </a:r>
            <a:r>
              <a:rPr lang="cs-CZ" sz="1800" dirty="0" smtClean="0"/>
              <a:t> </a:t>
            </a:r>
            <a:r>
              <a:rPr lang="cs-CZ" sz="1800" dirty="0" err="1" smtClean="0"/>
              <a:t>cells</a:t>
            </a:r>
            <a:r>
              <a:rPr lang="cs-CZ" sz="1800" dirty="0" smtClean="0"/>
              <a:t> via </a:t>
            </a:r>
            <a:r>
              <a:rPr lang="cs-CZ" sz="1800" dirty="0" err="1" smtClean="0"/>
              <a:t>diferent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cs-CZ" sz="1800" dirty="0" smtClean="0"/>
              <a:t> </a:t>
            </a:r>
            <a:r>
              <a:rPr lang="cs-CZ" sz="1800" dirty="0" err="1" smtClean="0"/>
              <a:t>than</a:t>
            </a:r>
            <a:r>
              <a:rPr lang="cs-CZ" sz="1800" dirty="0" smtClean="0"/>
              <a:t> </a:t>
            </a:r>
            <a:r>
              <a:rPr lang="cs-CZ" sz="1800" dirty="0" err="1" smtClean="0"/>
              <a:t>human</a:t>
            </a:r>
            <a:r>
              <a:rPr lang="cs-CZ" sz="1800" dirty="0" smtClean="0"/>
              <a:t> </a:t>
            </a:r>
            <a:r>
              <a:rPr lang="cs-CZ" sz="1800" dirty="0" err="1" smtClean="0"/>
              <a:t>strains</a:t>
            </a:r>
            <a:r>
              <a:rPr lang="cs-CZ" sz="1800" dirty="0" smtClean="0"/>
              <a:t> → these </a:t>
            </a:r>
            <a:r>
              <a:rPr lang="cs-CZ" sz="1800" dirty="0" err="1" smtClean="0"/>
              <a:t>reseptors</a:t>
            </a:r>
            <a:r>
              <a:rPr lang="cs-CZ" sz="1800" dirty="0" smtClean="0"/>
              <a:t> are in </a:t>
            </a:r>
            <a:r>
              <a:rPr lang="cs-CZ" sz="1800" dirty="0" err="1" smtClean="0"/>
              <a:t>lower</a:t>
            </a:r>
            <a:r>
              <a:rPr lang="cs-CZ" sz="1800" dirty="0" smtClean="0"/>
              <a:t> </a:t>
            </a:r>
            <a:r>
              <a:rPr lang="cs-CZ" sz="1800" dirty="0" err="1" smtClean="0"/>
              <a:t>respiratory</a:t>
            </a:r>
            <a:r>
              <a:rPr lang="cs-CZ" sz="1800" dirty="0" smtClean="0"/>
              <a:t> </a:t>
            </a:r>
            <a:r>
              <a:rPr lang="cs-CZ" sz="1800" dirty="0" err="1" smtClean="0"/>
              <a:t>tract</a:t>
            </a:r>
            <a:r>
              <a:rPr lang="cs-CZ" sz="1800" dirty="0" smtClean="0"/>
              <a:t> in </a:t>
            </a:r>
            <a:r>
              <a:rPr lang="cs-CZ" sz="1800" dirty="0" err="1" smtClean="0"/>
              <a:t>human</a:t>
            </a:r>
            <a:r>
              <a:rPr lang="cs-CZ" sz="1800" dirty="0" smtClean="0"/>
              <a:t> → severe </a:t>
            </a:r>
            <a:r>
              <a:rPr lang="cs-CZ" sz="1800" dirty="0" err="1" smtClean="0"/>
              <a:t>pneumonia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ARDS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↓ </a:t>
            </a:r>
            <a:r>
              <a:rPr lang="en-US" sz="1800" dirty="0" smtClean="0"/>
              <a:t>effect </a:t>
            </a:r>
            <a:r>
              <a:rPr lang="en-US" sz="1800" dirty="0"/>
              <a:t>of host antiviral </a:t>
            </a:r>
            <a:r>
              <a:rPr lang="en-US" sz="1800" dirty="0" smtClean="0"/>
              <a:t>cytokines</a:t>
            </a:r>
            <a:r>
              <a:rPr lang="sk-SK" sz="1800" dirty="0" smtClean="0"/>
              <a:t>, ↑ </a:t>
            </a:r>
            <a:r>
              <a:rPr lang="sk-SK" sz="1800" dirty="0" err="1" smtClean="0"/>
              <a:t>proinflammatory</a:t>
            </a:r>
            <a:r>
              <a:rPr lang="sk-SK" sz="1800" dirty="0" smtClean="0"/>
              <a:t> </a:t>
            </a:r>
            <a:r>
              <a:rPr lang="sk-SK" sz="1800" dirty="0" err="1" smtClean="0"/>
              <a:t>mediators</a:t>
            </a:r>
            <a:r>
              <a:rPr lang="sk-SK" sz="1800" dirty="0" smtClean="0"/>
              <a:t> → SIRS </a:t>
            </a:r>
          </a:p>
          <a:p>
            <a:pPr marL="72000" indent="0">
              <a:buNone/>
            </a:pPr>
            <a:r>
              <a:rPr lang="sk-SK" sz="1800" dirty="0" smtClean="0"/>
              <a:t>→ ARDS</a:t>
            </a:r>
          </a:p>
          <a:p>
            <a:pPr marL="72000" indent="0">
              <a:buNone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predominance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children</a:t>
            </a:r>
            <a:r>
              <a:rPr lang="cs-CZ" sz="1800" dirty="0"/>
              <a:t> and </a:t>
            </a:r>
            <a:r>
              <a:rPr lang="cs-CZ" sz="1800" dirty="0" err="1"/>
              <a:t>young</a:t>
            </a:r>
            <a:r>
              <a:rPr lang="cs-CZ" sz="1800" dirty="0"/>
              <a:t> </a:t>
            </a:r>
            <a:r>
              <a:rPr lang="cs-CZ" sz="1800" dirty="0" err="1"/>
              <a:t>adults</a:t>
            </a:r>
            <a:endParaRPr lang="cs-CZ" sz="1800" dirty="0"/>
          </a:p>
          <a:p>
            <a:pPr marL="72000" indent="0">
              <a:buNone/>
            </a:pPr>
            <a:endParaRPr lang="cs-CZ" sz="1800" dirty="0" smtClean="0"/>
          </a:p>
          <a:p>
            <a:pPr marL="72000" indent="0">
              <a:buNone/>
            </a:pPr>
            <a:endParaRPr lang="sk-SK" sz="1800" dirty="0"/>
          </a:p>
          <a:p>
            <a:pPr marL="7200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91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78"/>
    </mc:Choice>
    <mc:Fallback xmlns="">
      <p:transition spd="slow" advTm="9687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manifestation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 smtClean="0"/>
              <a:t>Incubation</a:t>
            </a:r>
            <a:r>
              <a:rPr lang="cs-CZ" sz="1800" b="1" dirty="0" smtClean="0"/>
              <a:t> period:</a:t>
            </a:r>
            <a:r>
              <a:rPr lang="cs-CZ" sz="1800" dirty="0" smtClean="0"/>
              <a:t>  2-5 </a:t>
            </a:r>
            <a:r>
              <a:rPr lang="cs-CZ" sz="1800" dirty="0" err="1" smtClean="0"/>
              <a:t>days</a:t>
            </a:r>
            <a:r>
              <a:rPr lang="cs-CZ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respiratory</a:t>
            </a:r>
            <a:r>
              <a:rPr lang="cs-CZ" sz="1800" dirty="0" smtClean="0"/>
              <a:t> </a:t>
            </a:r>
            <a:r>
              <a:rPr lang="cs-CZ" sz="1800" dirty="0" err="1"/>
              <a:t>illness</a:t>
            </a:r>
            <a:r>
              <a:rPr lang="cs-CZ" sz="1800" dirty="0"/>
              <a:t> 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GIT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CNS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err="1" smtClean="0"/>
              <a:t>Complications</a:t>
            </a:r>
            <a:r>
              <a:rPr lang="sk-SK" sz="1800" b="1" dirty="0" smtClean="0"/>
              <a:t>: </a:t>
            </a:r>
            <a:r>
              <a:rPr lang="sk-SK" sz="1800" dirty="0" err="1" smtClean="0"/>
              <a:t>pneumonia</a:t>
            </a:r>
            <a:r>
              <a:rPr lang="sk-SK" sz="1800" dirty="0" smtClean="0"/>
              <a:t>, MOF, </a:t>
            </a:r>
            <a:r>
              <a:rPr lang="sk-SK" sz="1800" dirty="0" err="1" smtClean="0"/>
              <a:t>renal</a:t>
            </a:r>
            <a:r>
              <a:rPr lang="sk-SK" sz="1800" dirty="0" smtClean="0"/>
              <a:t> </a:t>
            </a:r>
            <a:r>
              <a:rPr lang="cs-CZ" sz="1800" dirty="0" err="1" smtClean="0"/>
              <a:t>dysfunction</a:t>
            </a:r>
            <a:r>
              <a:rPr lang="cs-CZ" sz="1800" dirty="0" smtClean="0"/>
              <a:t>, </a:t>
            </a:r>
            <a:r>
              <a:rPr lang="cs-CZ" sz="1800" dirty="0" err="1"/>
              <a:t>cardiac</a:t>
            </a:r>
            <a:r>
              <a:rPr lang="cs-CZ" sz="1800" dirty="0"/>
              <a:t> </a:t>
            </a:r>
            <a:r>
              <a:rPr lang="cs-CZ" sz="1800" dirty="0" err="1" smtClean="0"/>
              <a:t>compromise</a:t>
            </a:r>
            <a:r>
              <a:rPr lang="cs-CZ" sz="1800" dirty="0" smtClean="0"/>
              <a:t>, </a:t>
            </a:r>
            <a:r>
              <a:rPr lang="cs-CZ" sz="1800" dirty="0" err="1"/>
              <a:t>pulmonary</a:t>
            </a:r>
            <a:r>
              <a:rPr lang="cs-CZ" sz="1800" dirty="0"/>
              <a:t> </a:t>
            </a:r>
            <a:r>
              <a:rPr lang="cs-CZ" sz="1800" dirty="0" err="1" smtClean="0"/>
              <a:t>hemorrhage</a:t>
            </a:r>
            <a:r>
              <a:rPr lang="cs-CZ" sz="1800" dirty="0" smtClean="0"/>
              <a:t>, </a:t>
            </a:r>
            <a:r>
              <a:rPr lang="cs-CZ" sz="1800" dirty="0" err="1" smtClean="0"/>
              <a:t>pneumothorax</a:t>
            </a:r>
            <a:r>
              <a:rPr lang="cs-CZ" sz="1800" dirty="0" smtClean="0"/>
              <a:t>, </a:t>
            </a:r>
            <a:r>
              <a:rPr lang="cs-CZ" sz="1800" dirty="0" err="1" smtClean="0"/>
              <a:t>pancytopenia</a:t>
            </a:r>
            <a:r>
              <a:rPr lang="cs-CZ" sz="1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 smtClean="0"/>
              <a:t>Lab</a:t>
            </a:r>
            <a:r>
              <a:rPr lang="cs-CZ" sz="1800" b="1" dirty="0" smtClean="0"/>
              <a:t>: </a:t>
            </a:r>
            <a:r>
              <a:rPr lang="cs-CZ" sz="1800" dirty="0" err="1" smtClean="0"/>
              <a:t>leukopenia</a:t>
            </a:r>
            <a:r>
              <a:rPr lang="cs-CZ" sz="1800" dirty="0"/>
              <a:t>, </a:t>
            </a:r>
            <a:r>
              <a:rPr lang="cs-CZ" sz="1800" dirty="0" err="1"/>
              <a:t>neutropenia</a:t>
            </a:r>
            <a:r>
              <a:rPr lang="cs-CZ" sz="1800" dirty="0"/>
              <a:t>, </a:t>
            </a:r>
            <a:r>
              <a:rPr lang="cs-CZ" sz="1800" dirty="0" err="1"/>
              <a:t>lymphopenia</a:t>
            </a:r>
            <a:r>
              <a:rPr lang="cs-CZ" sz="1800" dirty="0"/>
              <a:t>, </a:t>
            </a:r>
            <a:r>
              <a:rPr lang="cs-CZ" sz="1800" dirty="0" err="1" smtClean="0"/>
              <a:t>thrombocytopenia</a:t>
            </a:r>
            <a:r>
              <a:rPr lang="cs-CZ" sz="1800" dirty="0" smtClean="0"/>
              <a:t>,  </a:t>
            </a:r>
            <a:br>
              <a:rPr lang="cs-CZ" sz="1800" dirty="0" smtClean="0"/>
            </a:br>
            <a:r>
              <a:rPr lang="cs-CZ" sz="1800" dirty="0" smtClean="0"/>
              <a:t>↑ </a:t>
            </a:r>
            <a:r>
              <a:rPr lang="cs-CZ" sz="1800" dirty="0" err="1" smtClean="0"/>
              <a:t>aminotransferases</a:t>
            </a:r>
            <a:r>
              <a:rPr lang="cs-CZ" sz="1800" dirty="0" smtClean="0"/>
              <a:t> </a:t>
            </a:r>
            <a:r>
              <a:rPr lang="cs-CZ" sz="1800" dirty="0"/>
              <a:t>(AST&gt;ALT</a:t>
            </a:r>
            <a:r>
              <a:rPr lang="cs-CZ" sz="1800" dirty="0" smtClean="0"/>
              <a:t>), ↑LDH, ↑ CK, ↓ albumin</a:t>
            </a:r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8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17"/>
    </mc:Choice>
    <mc:Fallback xmlns="">
      <p:transition spd="slow" advTm="744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Epidemiology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illness</a:t>
            </a:r>
            <a:r>
              <a:rPr lang="cs-CZ" sz="1800" dirty="0" smtClean="0"/>
              <a:t> </a:t>
            </a:r>
            <a:r>
              <a:rPr lang="cs-CZ" sz="1800" dirty="0" err="1"/>
              <a:t>occurs</a:t>
            </a:r>
            <a:r>
              <a:rPr lang="cs-CZ" sz="1800" dirty="0"/>
              <a:t> in </a:t>
            </a:r>
            <a:r>
              <a:rPr lang="cs-CZ" sz="1800" dirty="0" err="1"/>
              <a:t>outbreaks</a:t>
            </a:r>
            <a:r>
              <a:rPr lang="cs-CZ" sz="1800" dirty="0"/>
              <a:t> and </a:t>
            </a:r>
            <a:r>
              <a:rPr lang="cs-CZ" sz="1800" dirty="0" err="1"/>
              <a:t>epidemics</a:t>
            </a:r>
            <a:r>
              <a:rPr lang="cs-CZ" sz="1800" dirty="0"/>
              <a:t> </a:t>
            </a:r>
            <a:r>
              <a:rPr lang="cs-CZ" sz="1800" dirty="0" err="1" smtClean="0"/>
              <a:t>worldwide</a:t>
            </a: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/>
              <a:t>mainly</a:t>
            </a:r>
            <a:r>
              <a:rPr lang="cs-CZ" sz="1800" dirty="0" smtClean="0"/>
              <a:t>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winter</a:t>
            </a:r>
            <a:r>
              <a:rPr lang="cs-CZ" sz="1800" dirty="0"/>
              <a:t> </a:t>
            </a:r>
            <a:r>
              <a:rPr lang="cs-CZ" sz="1800" dirty="0" err="1" smtClean="0"/>
              <a:t>season</a:t>
            </a:r>
            <a:r>
              <a:rPr lang="cs-CZ" sz="1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/>
              <a:t>self</a:t>
            </a:r>
            <a:r>
              <a:rPr lang="cs-CZ" sz="1800" dirty="0" smtClean="0"/>
              <a:t>-limited </a:t>
            </a:r>
            <a:r>
              <a:rPr lang="cs-CZ" sz="1800" dirty="0" err="1"/>
              <a:t>infection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general</a:t>
            </a:r>
            <a:r>
              <a:rPr lang="cs-CZ" sz="1800" dirty="0"/>
              <a:t> </a:t>
            </a:r>
            <a:r>
              <a:rPr lang="cs-CZ" sz="1800" dirty="0" err="1" smtClean="0"/>
              <a:t>population</a:t>
            </a: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/>
              <a:t>associated</a:t>
            </a:r>
            <a:r>
              <a:rPr lang="cs-CZ" sz="1800" dirty="0" smtClean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increased</a:t>
            </a:r>
            <a:r>
              <a:rPr lang="cs-CZ" sz="1800" dirty="0"/>
              <a:t> morbidity and mortality in </a:t>
            </a:r>
            <a:r>
              <a:rPr lang="cs-CZ" sz="1800" dirty="0" err="1"/>
              <a:t>certain</a:t>
            </a:r>
            <a:r>
              <a:rPr lang="cs-CZ" sz="1800" dirty="0"/>
              <a:t> </a:t>
            </a:r>
            <a:r>
              <a:rPr lang="cs-CZ" sz="1800" dirty="0" err="1"/>
              <a:t>high</a:t>
            </a:r>
            <a:r>
              <a:rPr lang="cs-CZ" sz="1800" dirty="0"/>
              <a:t>-risk </a:t>
            </a:r>
            <a:r>
              <a:rPr lang="cs-CZ" sz="1800" dirty="0" err="1" smtClean="0"/>
              <a:t>populations</a:t>
            </a:r>
            <a:r>
              <a:rPr lang="cs-CZ" sz="1800" dirty="0" smtClean="0"/>
              <a:t> (</a:t>
            </a:r>
            <a:r>
              <a:rPr lang="cs-CZ" sz="1800" dirty="0" err="1" smtClean="0"/>
              <a:t>cardiovascular</a:t>
            </a:r>
            <a:r>
              <a:rPr lang="cs-CZ" sz="1800" dirty="0" smtClean="0"/>
              <a:t> </a:t>
            </a:r>
            <a:r>
              <a:rPr lang="cs-CZ" sz="1800" dirty="0" err="1" smtClean="0"/>
              <a:t>ilnesses</a:t>
            </a:r>
            <a:r>
              <a:rPr lang="cs-CZ" sz="1800" dirty="0" smtClean="0"/>
              <a:t>, </a:t>
            </a:r>
            <a:r>
              <a:rPr lang="cs-CZ" sz="1800" dirty="0" err="1" smtClean="0"/>
              <a:t>chronic</a:t>
            </a:r>
            <a:r>
              <a:rPr lang="cs-CZ" sz="1800" dirty="0" smtClean="0"/>
              <a:t> </a:t>
            </a:r>
            <a:r>
              <a:rPr lang="cs-CZ" sz="1800" dirty="0" err="1" smtClean="0"/>
              <a:t>respiratory</a:t>
            </a:r>
            <a:r>
              <a:rPr lang="cs-CZ" sz="1800" dirty="0" smtClean="0"/>
              <a:t> </a:t>
            </a:r>
            <a:r>
              <a:rPr lang="cs-CZ" sz="1800" dirty="0" err="1" smtClean="0"/>
              <a:t>tract</a:t>
            </a:r>
            <a:r>
              <a:rPr lang="cs-CZ" sz="1800" dirty="0" smtClean="0"/>
              <a:t> </a:t>
            </a:r>
            <a:r>
              <a:rPr lang="cs-CZ" sz="1800" dirty="0" err="1" smtClean="0"/>
              <a:t>illnesses</a:t>
            </a:r>
            <a:r>
              <a:rPr lang="cs-CZ" sz="1800" dirty="0" smtClean="0"/>
              <a:t>, </a:t>
            </a:r>
            <a:r>
              <a:rPr lang="cs-CZ" sz="1800" dirty="0" err="1" smtClean="0"/>
              <a:t>immunocompromised</a:t>
            </a:r>
            <a:r>
              <a:rPr lang="cs-CZ" sz="1800" dirty="0" smtClean="0"/>
              <a:t> </a:t>
            </a:r>
            <a:r>
              <a:rPr lang="cs-CZ" sz="1800" dirty="0" err="1" smtClean="0"/>
              <a:t>patients</a:t>
            </a:r>
            <a:r>
              <a:rPr lang="cs-CZ" sz="1800" dirty="0" smtClean="0"/>
              <a:t>,…)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CDC + WHO track </a:t>
            </a:r>
            <a:r>
              <a:rPr lang="cs-CZ" sz="1800" dirty="0"/>
              <a:t>influenza virus </a:t>
            </a:r>
            <a:r>
              <a:rPr lang="cs-CZ" sz="1800" dirty="0" err="1"/>
              <a:t>isolates</a:t>
            </a:r>
            <a:r>
              <a:rPr lang="cs-CZ" sz="1800" dirty="0"/>
              <a:t> </a:t>
            </a:r>
            <a:r>
              <a:rPr lang="cs-CZ" sz="1800" dirty="0" err="1"/>
              <a:t>throughout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 smtClean="0"/>
              <a:t>world</a:t>
            </a:r>
            <a:r>
              <a:rPr lang="cs-CZ" sz="1800" dirty="0" smtClean="0"/>
              <a:t> → monitor </a:t>
            </a:r>
            <a:r>
              <a:rPr lang="cs-CZ" sz="1800" dirty="0" err="1"/>
              <a:t>disease</a:t>
            </a:r>
            <a:r>
              <a:rPr lang="cs-CZ" sz="1800" dirty="0"/>
              <a:t> </a:t>
            </a:r>
            <a:r>
              <a:rPr lang="cs-CZ" sz="1800" dirty="0" err="1"/>
              <a:t>activity</a:t>
            </a:r>
            <a:r>
              <a:rPr lang="cs-CZ" sz="1800" dirty="0"/>
              <a:t> </a:t>
            </a:r>
            <a:r>
              <a:rPr lang="cs-CZ" sz="1800" dirty="0" smtClean="0"/>
              <a:t>→ </a:t>
            </a:r>
            <a:r>
              <a:rPr lang="cs-CZ" sz="1800" dirty="0" err="1"/>
              <a:t>predict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appropriate</a:t>
            </a:r>
            <a:r>
              <a:rPr lang="cs-CZ" sz="1800" dirty="0"/>
              <a:t> </a:t>
            </a:r>
            <a:r>
              <a:rPr lang="cs-CZ" sz="1800" dirty="0" err="1"/>
              <a:t>components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annual</a:t>
            </a:r>
            <a:r>
              <a:rPr lang="cs-CZ" sz="1800" dirty="0"/>
              <a:t> influenza </a:t>
            </a:r>
            <a:r>
              <a:rPr lang="cs-CZ" sz="1800" dirty="0" err="1"/>
              <a:t>vaccine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7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52"/>
    </mc:Choice>
    <mc:Fallback xmlns="">
      <p:transition spd="slow" advTm="7735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Diagnosis</a:t>
            </a:r>
            <a:r>
              <a:rPr lang="sk-SK" dirty="0" smtClean="0"/>
              <a:t>, </a:t>
            </a:r>
            <a:r>
              <a:rPr lang="sk-SK" dirty="0" err="1" smtClean="0"/>
              <a:t>treatment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sk-SK" sz="1800" dirty="0" smtClean="0">
                <a:solidFill>
                  <a:schemeClr val="tx2"/>
                </a:solidFill>
              </a:rPr>
              <a:t>DG: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PCR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/>
              <a:t>a</a:t>
            </a:r>
            <a:r>
              <a:rPr lang="sk-SK" sz="1800" dirty="0" err="1" smtClean="0"/>
              <a:t>ntigen</a:t>
            </a:r>
            <a:r>
              <a:rPr lang="sk-SK" sz="1800" dirty="0" smtClean="0"/>
              <a:t> </a:t>
            </a:r>
            <a:r>
              <a:rPr lang="sk-SK" sz="1800" dirty="0" err="1" smtClean="0"/>
              <a:t>detection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serology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viral</a:t>
            </a:r>
            <a:r>
              <a:rPr lang="sk-SK" sz="1800" dirty="0" smtClean="0"/>
              <a:t> </a:t>
            </a:r>
            <a:r>
              <a:rPr lang="sk-SK" sz="1800" dirty="0" err="1" smtClean="0"/>
              <a:t>isolation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72000" indent="0">
              <a:buNone/>
            </a:pPr>
            <a:r>
              <a:rPr lang="sk-SK" sz="1800" dirty="0" err="1" smtClean="0">
                <a:solidFill>
                  <a:schemeClr val="tx2"/>
                </a:solidFill>
              </a:rPr>
              <a:t>Treatment</a:t>
            </a:r>
            <a:endParaRPr lang="sk-SK" sz="18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nonspecific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only</a:t>
            </a:r>
            <a:r>
              <a:rPr lang="sk-SK" sz="1800" dirty="0" smtClean="0"/>
              <a:t> </a:t>
            </a:r>
            <a:r>
              <a:rPr lang="sk-SK" sz="1800" dirty="0" err="1" smtClean="0"/>
              <a:t>oseltamivir</a:t>
            </a:r>
            <a:r>
              <a:rPr lang="sk-SK" sz="1800" dirty="0" smtClean="0"/>
              <a:t> </a:t>
            </a:r>
            <a:r>
              <a:rPr lang="sk-SK" sz="1800" dirty="0" err="1" smtClean="0"/>
              <a:t>is</a:t>
            </a:r>
            <a:r>
              <a:rPr lang="sk-SK" sz="1800" dirty="0" smtClean="0"/>
              <a:t> </a:t>
            </a:r>
            <a:r>
              <a:rPr lang="sk-SK" sz="1800" dirty="0" err="1" smtClean="0"/>
              <a:t>recommended</a:t>
            </a:r>
            <a:r>
              <a:rPr lang="sk-SK" sz="1800" dirty="0" smtClean="0"/>
              <a:t> in </a:t>
            </a:r>
            <a:r>
              <a:rPr lang="sk-SK" sz="1800" dirty="0" err="1" smtClean="0"/>
              <a:t>specific</a:t>
            </a:r>
            <a:r>
              <a:rPr lang="sk-SK" sz="1800" dirty="0" smtClean="0"/>
              <a:t> </a:t>
            </a:r>
            <a:r>
              <a:rPr lang="sk-SK" sz="1800" dirty="0" err="1" smtClean="0"/>
              <a:t>treatment</a:t>
            </a:r>
            <a:r>
              <a:rPr lang="sk-SK" sz="1800" dirty="0" smtClean="0"/>
              <a:t> </a:t>
            </a:r>
            <a:r>
              <a:rPr lang="sk-SK" sz="1800" dirty="0" err="1" smtClean="0"/>
              <a:t>of</a:t>
            </a:r>
            <a:r>
              <a:rPr lang="sk-SK" sz="1800" dirty="0" smtClean="0"/>
              <a:t> </a:t>
            </a:r>
            <a:r>
              <a:rPr lang="sk-SK" sz="1800" dirty="0" err="1" smtClean="0"/>
              <a:t>avian</a:t>
            </a:r>
            <a:r>
              <a:rPr lang="sk-SK" sz="1800" dirty="0" smtClean="0"/>
              <a:t> </a:t>
            </a:r>
            <a:r>
              <a:rPr lang="sk-SK" sz="1800" dirty="0" err="1" smtClean="0"/>
              <a:t>flu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246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33"/>
    </mc:Choice>
    <mc:Fallback xmlns="">
      <p:transition spd="slow" advTm="2003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Prevention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2"/>
                </a:solidFill>
              </a:rPr>
              <a:t>Infection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control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</a:rPr>
              <a:t>measures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appropriate </a:t>
            </a:r>
            <a:r>
              <a:rPr lang="en-US" sz="1800" dirty="0"/>
              <a:t>biosafety </a:t>
            </a:r>
            <a:r>
              <a:rPr lang="en-US" sz="1800" dirty="0" smtClean="0"/>
              <a:t>precautions</a:t>
            </a:r>
            <a:r>
              <a:rPr lang="sk-SK" sz="1800" dirty="0" smtClean="0"/>
              <a:t> </a:t>
            </a:r>
            <a:r>
              <a:rPr lang="sk-SK" sz="1800" dirty="0" err="1" smtClean="0"/>
              <a:t>when</a:t>
            </a:r>
            <a:r>
              <a:rPr lang="sk-SK" sz="1800" dirty="0" smtClean="0"/>
              <a:t> </a:t>
            </a:r>
            <a:r>
              <a:rPr lang="sk-SK" sz="1800" dirty="0" err="1" smtClean="0"/>
              <a:t>handling</a:t>
            </a:r>
            <a:r>
              <a:rPr lang="sk-SK" sz="1800" dirty="0" smtClean="0"/>
              <a:t> </a:t>
            </a:r>
            <a:r>
              <a:rPr lang="sk-SK" sz="1800" dirty="0" err="1" smtClean="0"/>
              <a:t>suspected</a:t>
            </a:r>
            <a:r>
              <a:rPr lang="sk-SK" sz="1800" dirty="0" smtClean="0"/>
              <a:t> </a:t>
            </a:r>
            <a:r>
              <a:rPr lang="sk-SK" sz="1800" dirty="0" err="1" smtClean="0"/>
              <a:t>specimen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higher </a:t>
            </a:r>
            <a:r>
              <a:rPr lang="en-US" sz="1800" dirty="0"/>
              <a:t>level of infection </a:t>
            </a:r>
            <a:r>
              <a:rPr lang="sk-SK" sz="1800" dirty="0" err="1" smtClean="0"/>
              <a:t>control</a:t>
            </a:r>
            <a:r>
              <a:rPr lang="sk-SK" sz="1800" dirty="0" smtClean="0"/>
              <a:t> </a:t>
            </a:r>
            <a:r>
              <a:rPr lang="en-US" sz="1800" dirty="0" smtClean="0"/>
              <a:t>than for </a:t>
            </a:r>
            <a:r>
              <a:rPr lang="en-US" sz="1800" dirty="0"/>
              <a:t>seasonal influenza </a:t>
            </a:r>
            <a:r>
              <a:rPr lang="en-US" sz="1800" dirty="0" smtClean="0"/>
              <a:t>viruses</a:t>
            </a:r>
            <a:r>
              <a:rPr lang="sk-SK" sz="1800" dirty="0" smtClean="0"/>
              <a:t> - </a:t>
            </a:r>
            <a:r>
              <a:rPr lang="en-US" sz="1800" dirty="0" smtClean="0"/>
              <a:t>eye </a:t>
            </a:r>
            <a:r>
              <a:rPr lang="en-US" sz="1800" dirty="0"/>
              <a:t>protection and respirators (</a:t>
            </a:r>
            <a:r>
              <a:rPr lang="en-US" sz="1800" dirty="0" err="1"/>
              <a:t>eg</a:t>
            </a:r>
            <a:r>
              <a:rPr lang="en-US" sz="1800" dirty="0"/>
              <a:t>, N95 </a:t>
            </a:r>
            <a:r>
              <a:rPr lang="en-US" sz="1800" dirty="0" smtClean="0"/>
              <a:t>masks</a:t>
            </a:r>
            <a:r>
              <a:rPr lang="sk-SK" sz="1800" dirty="0" smtClean="0"/>
              <a:t>, FFP2</a:t>
            </a:r>
            <a:r>
              <a:rPr lang="en-US" sz="1800" dirty="0" smtClean="0"/>
              <a:t>) </a:t>
            </a:r>
            <a:r>
              <a:rPr lang="en-US" sz="1800" dirty="0"/>
              <a:t>in addition 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mtClean="0"/>
              <a:t>patients in </a:t>
            </a:r>
            <a:r>
              <a:rPr lang="en-US" sz="1800" dirty="0"/>
              <a:t>airborne infection isolation </a:t>
            </a:r>
            <a:r>
              <a:rPr lang="en-US" sz="1800" dirty="0" smtClean="0"/>
              <a:t>rooms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2"/>
                </a:solidFill>
              </a:rPr>
              <a:t>postexposition</a:t>
            </a:r>
            <a:r>
              <a:rPr lang="cs-CZ" sz="1800" b="1" dirty="0" smtClean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profylaxis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/>
              <a:t>– </a:t>
            </a:r>
            <a:r>
              <a:rPr lang="cs-CZ" sz="1800" dirty="0" err="1"/>
              <a:t>oseltamivir</a:t>
            </a:r>
            <a:r>
              <a:rPr lang="cs-CZ" sz="1800" dirty="0"/>
              <a:t>, </a:t>
            </a:r>
            <a:r>
              <a:rPr lang="cs-CZ" sz="1800" dirty="0" err="1" smtClean="0"/>
              <a:t>zanamivir</a:t>
            </a: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2"/>
                </a:solidFill>
              </a:rPr>
              <a:t>vaccine</a:t>
            </a:r>
            <a:r>
              <a:rPr lang="cs-CZ" sz="1800" dirty="0" smtClean="0"/>
              <a:t> </a:t>
            </a:r>
            <a:r>
              <a:rPr lang="cs-CZ" sz="1800" dirty="0" err="1"/>
              <a:t>against</a:t>
            </a:r>
            <a:r>
              <a:rPr lang="cs-CZ" sz="1800" dirty="0"/>
              <a:t> H5N1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 smtClean="0"/>
              <a:t>available</a:t>
            </a:r>
            <a:r>
              <a:rPr lang="cs-CZ" sz="1800" dirty="0" smtClean="0"/>
              <a:t> - ??? </a:t>
            </a:r>
            <a:r>
              <a:rPr lang="cs-CZ" sz="1800" dirty="0" err="1" smtClean="0"/>
              <a:t>Efficiency</a:t>
            </a:r>
            <a:r>
              <a:rPr lang="cs-CZ" sz="1800" dirty="0" smtClean="0"/>
              <a:t> </a:t>
            </a:r>
            <a:r>
              <a:rPr lang="cs-CZ" sz="1800" dirty="0" err="1" smtClean="0"/>
              <a:t>after</a:t>
            </a:r>
            <a:r>
              <a:rPr lang="cs-CZ" sz="1800" dirty="0" smtClean="0"/>
              <a:t> 10 </a:t>
            </a:r>
            <a:r>
              <a:rPr lang="cs-CZ" sz="1800" dirty="0" err="1" smtClean="0"/>
              <a:t>years</a:t>
            </a:r>
            <a:r>
              <a:rPr lang="cs-CZ" sz="1800" dirty="0" smtClean="0"/>
              <a:t> ??? </a:t>
            </a:r>
            <a:endParaRPr lang="cs-CZ" sz="1800" dirty="0"/>
          </a:p>
          <a:p>
            <a:endParaRPr lang="cs-CZ" sz="1800" dirty="0"/>
          </a:p>
          <a:p>
            <a:pPr marL="72000" indent="0">
              <a:buNone/>
            </a:pPr>
            <a:endParaRPr lang="en-US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6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63"/>
    </mc:Choice>
    <mc:Fallback xmlns="">
      <p:transition spd="slow" advTm="9286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1578853" y="5957337"/>
            <a:ext cx="5941032" cy="252000"/>
          </a:xfrm>
        </p:spPr>
        <p:txBody>
          <a:bodyPr/>
          <a:lstStyle/>
          <a:p>
            <a:pPr algn="ctr"/>
            <a:r>
              <a:rPr lang="cs-CZ" noProof="0" dirty="0" smtClean="0"/>
              <a:t>COVID-19 </a:t>
            </a:r>
            <a:r>
              <a:rPr lang="cs-CZ" noProof="0" dirty="0" err="1" smtClean="0"/>
              <a:t>pandemic</a:t>
            </a:r>
            <a:r>
              <a:rPr lang="cs-CZ" noProof="0" dirty="0" smtClean="0"/>
              <a:t>, 1.wave</a:t>
            </a:r>
            <a:endParaRPr lang="en-GB" noProof="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!</a:t>
            </a:r>
            <a:endParaRPr lang="cs-CZ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19" y="1692275"/>
            <a:ext cx="3105150" cy="4140200"/>
          </a:xfrm>
        </p:spPr>
      </p:pic>
    </p:spTree>
    <p:extLst>
      <p:ext uri="{BB962C8B-B14F-4D97-AF65-F5344CB8AC3E}">
        <p14:creationId xmlns:p14="http://schemas.microsoft.com/office/powerpoint/2010/main" val="32222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5"/>
    </mc:Choice>
    <mc:Fallback xmlns="">
      <p:transition spd="slow" advTm="123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err="1">
                <a:sym typeface="Symbol" pitchFamily="18" charset="2"/>
              </a:rPr>
              <a:t>i</a:t>
            </a:r>
            <a:r>
              <a:rPr lang="cs-CZ" altLang="cs-CZ" sz="1800" dirty="0" err="1" smtClean="0">
                <a:sym typeface="Symbol" pitchFamily="18" charset="2"/>
              </a:rPr>
              <a:t>nfected</a:t>
            </a:r>
            <a:r>
              <a:rPr lang="cs-CZ" altLang="cs-CZ" sz="1800" dirty="0" smtClean="0">
                <a:sym typeface="Symbol" pitchFamily="18" charset="2"/>
              </a:rPr>
              <a:t> </a:t>
            </a:r>
            <a:r>
              <a:rPr lang="cs-CZ" altLang="cs-CZ" sz="1800" dirty="0"/>
              <a:t>10% </a:t>
            </a:r>
            <a:r>
              <a:rPr lang="cs-CZ" altLang="cs-CZ" sz="1800" dirty="0" err="1" smtClean="0"/>
              <a:t>world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population</a:t>
            </a:r>
            <a:r>
              <a:rPr lang="cs-CZ" altLang="cs-CZ" sz="1800" dirty="0" smtClean="0"/>
              <a:t> </a:t>
            </a:r>
            <a:r>
              <a:rPr lang="cs-CZ" altLang="cs-CZ" sz="1800" dirty="0" err="1"/>
              <a:t>anually</a:t>
            </a:r>
            <a:endParaRPr lang="cs-CZ" alt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/>
              <a:t>5 </a:t>
            </a:r>
            <a:r>
              <a:rPr lang="cs-CZ" altLang="cs-CZ" sz="1800" dirty="0" err="1" smtClean="0"/>
              <a:t>millions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sever </a:t>
            </a:r>
            <a:r>
              <a:rPr lang="cs-CZ" altLang="cs-CZ" sz="1800" dirty="0" err="1" smtClean="0"/>
              <a:t>cases</a:t>
            </a:r>
            <a:r>
              <a:rPr lang="cs-CZ" altLang="cs-CZ" sz="1800" dirty="0" smtClean="0"/>
              <a:t> / </a:t>
            </a:r>
            <a:r>
              <a:rPr lang="cs-CZ" altLang="cs-CZ" sz="1800" dirty="0" err="1" smtClean="0"/>
              <a:t>year</a:t>
            </a:r>
            <a:endParaRPr lang="cs-CZ" alt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smtClean="0"/>
              <a:t>0,5 </a:t>
            </a:r>
            <a:r>
              <a:rPr lang="cs-CZ" altLang="cs-CZ" sz="1800" dirty="0" err="1" smtClean="0"/>
              <a:t>million</a:t>
            </a:r>
            <a:r>
              <a:rPr lang="cs-CZ" altLang="cs-CZ" sz="1800" dirty="0" smtClean="0"/>
              <a:t> </a:t>
            </a:r>
            <a:r>
              <a:rPr lang="cs-CZ" altLang="cs-CZ" sz="1800" smtClean="0"/>
              <a:t>deaths</a:t>
            </a:r>
            <a:r>
              <a:rPr lang="cs-CZ" altLang="cs-CZ" sz="1800" dirty="0" smtClean="0"/>
              <a:t> / </a:t>
            </a:r>
            <a:r>
              <a:rPr lang="cs-CZ" altLang="cs-CZ" sz="1800" dirty="0" err="1" smtClean="0"/>
              <a:t>year</a:t>
            </a:r>
            <a:r>
              <a:rPr lang="cs-CZ" altLang="cs-CZ" sz="1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smtClean="0"/>
              <a:t>in Czech </a:t>
            </a:r>
            <a:r>
              <a:rPr lang="cs-CZ" altLang="cs-CZ" sz="1800" dirty="0" err="1" smtClean="0"/>
              <a:t>republic</a:t>
            </a:r>
            <a:r>
              <a:rPr lang="cs-CZ" altLang="cs-CZ" sz="1800" dirty="0" smtClean="0"/>
              <a:t> 3000 </a:t>
            </a:r>
            <a:r>
              <a:rPr lang="cs-CZ" altLang="cs-CZ" sz="1800" dirty="0" err="1" smtClean="0"/>
              <a:t>deaths</a:t>
            </a:r>
            <a:r>
              <a:rPr lang="cs-CZ" altLang="cs-CZ" sz="1800" dirty="0" smtClean="0"/>
              <a:t> / </a:t>
            </a:r>
            <a:r>
              <a:rPr lang="cs-CZ" altLang="cs-CZ" sz="1800" dirty="0" err="1" smtClean="0"/>
              <a:t>year</a:t>
            </a:r>
            <a:endParaRPr lang="sk-SK" sz="1800" dirty="0" smtClean="0"/>
          </a:p>
        </p:txBody>
      </p:sp>
      <p:pic>
        <p:nvPicPr>
          <p:cNvPr id="1026" name="Picture 2" descr="Image of the influenza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7" y="3976938"/>
            <a:ext cx="3566693" cy="21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3"/>
    </mc:Choice>
    <mc:Fallback xmlns="">
      <p:transition spd="slow" advTm="235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183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en-GB" sz="800" dirty="0">
                <a:solidFill>
                  <a:schemeClr val="tx1"/>
                </a:solidFill>
              </a:rPr>
              <a:t>https://en.wikipedia.org/wiki/File:Viruses-12-00504-g001.webp</a:t>
            </a:r>
            <a:endParaRPr lang="en-GB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8"/>
    </mc:Choice>
    <mc:Fallback xmlns="">
      <p:transition spd="slow" advTm="875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2 </a:t>
            </a:r>
            <a:r>
              <a:rPr lang="sk-SK" sz="1800" dirty="0" err="1" smtClean="0"/>
              <a:t>large</a:t>
            </a:r>
            <a:r>
              <a:rPr lang="sk-SK" sz="1800" dirty="0" smtClean="0"/>
              <a:t> </a:t>
            </a:r>
            <a:r>
              <a:rPr lang="sk-SK" sz="1800" dirty="0" err="1" smtClean="0"/>
              <a:t>surface</a:t>
            </a:r>
            <a:r>
              <a:rPr lang="sk-SK" sz="1800" dirty="0" smtClean="0"/>
              <a:t> </a:t>
            </a:r>
            <a:r>
              <a:rPr lang="sk-SK" sz="1800" dirty="0" err="1" smtClean="0"/>
              <a:t>antigens</a:t>
            </a:r>
            <a:r>
              <a:rPr lang="sk-SK" sz="1800" dirty="0" smtClean="0"/>
              <a:t> - </a:t>
            </a:r>
            <a:r>
              <a:rPr lang="sk-SK" sz="1800" dirty="0" err="1" smtClean="0"/>
              <a:t>glycoproteins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b="1" dirty="0" err="1" smtClean="0"/>
              <a:t>Hemagglutinin</a:t>
            </a:r>
            <a:r>
              <a:rPr lang="sk-SK" sz="1800" b="1" dirty="0" smtClean="0"/>
              <a:t> - HA </a:t>
            </a:r>
            <a:r>
              <a:rPr lang="sk-SK" sz="1800" dirty="0" smtClean="0"/>
              <a:t>(H1-H18, </a:t>
            </a:r>
            <a:r>
              <a:rPr lang="sk-SK" sz="1800" dirty="0" err="1" smtClean="0"/>
              <a:t>humans</a:t>
            </a:r>
            <a:r>
              <a:rPr lang="sk-SK" sz="1800" dirty="0" smtClean="0"/>
              <a:t> </a:t>
            </a:r>
            <a:r>
              <a:rPr lang="sk-SK" sz="1800" dirty="0" err="1" smtClean="0"/>
              <a:t>only</a:t>
            </a:r>
            <a:r>
              <a:rPr lang="sk-SK" sz="1800" dirty="0" smtClean="0"/>
              <a:t> H1-H3)</a:t>
            </a:r>
          </a:p>
          <a:p>
            <a:pPr marL="1200150" lvl="2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800" dirty="0" err="1" smtClean="0"/>
              <a:t>binding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viral</a:t>
            </a:r>
            <a:r>
              <a:rPr lang="sk-SK" sz="1800" dirty="0" smtClean="0"/>
              <a:t> </a:t>
            </a:r>
            <a:r>
              <a:rPr lang="sk-SK" sz="1800" dirty="0" err="1" smtClean="0"/>
              <a:t>particle</a:t>
            </a:r>
            <a:r>
              <a:rPr lang="sk-SK" sz="1800" dirty="0" smtClean="0"/>
              <a:t> to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host</a:t>
            </a:r>
            <a:r>
              <a:rPr lang="sk-SK" sz="1800" dirty="0" smtClean="0"/>
              <a:t> </a:t>
            </a:r>
            <a:r>
              <a:rPr lang="sk-SK" sz="1800" dirty="0" err="1" smtClean="0"/>
              <a:t>cell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b="1" dirty="0" err="1" smtClean="0"/>
              <a:t>Neuraminidase</a:t>
            </a:r>
            <a:r>
              <a:rPr lang="sk-SK" sz="1800" b="1" dirty="0" smtClean="0"/>
              <a:t> - NA</a:t>
            </a:r>
            <a:r>
              <a:rPr lang="sk-SK" sz="1800" dirty="0" smtClean="0"/>
              <a:t> (N1-N11, </a:t>
            </a:r>
            <a:r>
              <a:rPr lang="sk-SK" sz="1800" dirty="0" err="1" smtClean="0"/>
              <a:t>humans</a:t>
            </a:r>
            <a:r>
              <a:rPr lang="sk-SK" sz="1800" dirty="0" smtClean="0"/>
              <a:t> </a:t>
            </a:r>
            <a:r>
              <a:rPr lang="sk-SK" sz="1800" dirty="0" err="1" smtClean="0"/>
              <a:t>only</a:t>
            </a:r>
            <a:r>
              <a:rPr lang="sk-SK" sz="1800" dirty="0" smtClean="0"/>
              <a:t> N1-N2)</a:t>
            </a:r>
          </a:p>
          <a:p>
            <a:pPr marL="1200150" lvl="2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800" dirty="0" err="1" smtClean="0">
                <a:solidFill>
                  <a:schemeClr val="accent2">
                    <a:lumMod val="75000"/>
                  </a:schemeClr>
                </a:solidFill>
              </a:rPr>
              <a:t>internalization</a:t>
            </a:r>
            <a:r>
              <a:rPr lang="sk-SK" sz="1800" dirty="0" smtClean="0"/>
              <a:t> </a:t>
            </a:r>
            <a:r>
              <a:rPr lang="sk-SK" sz="1800" dirty="0" err="1" smtClean="0"/>
              <a:t>of</a:t>
            </a:r>
            <a:r>
              <a:rPr lang="sk-SK" sz="1800" dirty="0" smtClean="0"/>
              <a:t> </a:t>
            </a:r>
            <a:r>
              <a:rPr lang="sk-SK" sz="1800" dirty="0" err="1" smtClean="0"/>
              <a:t>particle</a:t>
            </a:r>
            <a:r>
              <a:rPr lang="sk-SK" sz="1800" dirty="0" smtClean="0"/>
              <a:t> </a:t>
            </a:r>
            <a:r>
              <a:rPr lang="sk-SK" sz="1800" dirty="0" err="1" smtClean="0">
                <a:solidFill>
                  <a:schemeClr val="accent2">
                    <a:lumMod val="75000"/>
                  </a:schemeClr>
                </a:solidFill>
              </a:rPr>
              <a:t>into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host</a:t>
            </a:r>
            <a:r>
              <a:rPr lang="sk-SK" sz="1800" dirty="0" smtClean="0"/>
              <a:t> </a:t>
            </a:r>
            <a:r>
              <a:rPr lang="sk-SK" sz="1800" dirty="0" err="1" smtClean="0"/>
              <a:t>cell</a:t>
            </a:r>
            <a:r>
              <a:rPr lang="sk-SK" sz="1800" dirty="0" smtClean="0"/>
              <a:t>, </a:t>
            </a:r>
            <a:r>
              <a:rPr lang="sk-SK" sz="1800" dirty="0" err="1" smtClean="0">
                <a:solidFill>
                  <a:schemeClr val="accent5">
                    <a:lumMod val="75000"/>
                  </a:schemeClr>
                </a:solidFill>
              </a:rPr>
              <a:t>release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new </a:t>
            </a:r>
            <a:r>
              <a:rPr lang="sk-SK" sz="1800" dirty="0" err="1" smtClean="0"/>
              <a:t>particles</a:t>
            </a:r>
            <a:r>
              <a:rPr lang="sk-SK" sz="1800" dirty="0" smtClean="0"/>
              <a:t> </a:t>
            </a:r>
            <a:r>
              <a:rPr lang="sk-SK" sz="1800" dirty="0" err="1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sk-SK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cell</a:t>
            </a:r>
            <a:endParaRPr lang="sk-SK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324000" lvl="1" indent="0">
              <a:buNone/>
            </a:pPr>
            <a:r>
              <a:rPr lang="sk-SK" sz="1800" dirty="0" err="1" smtClean="0"/>
              <a:t>Subtype</a:t>
            </a:r>
            <a:r>
              <a:rPr lang="sk-SK" sz="1800" dirty="0" smtClean="0"/>
              <a:t> </a:t>
            </a:r>
            <a:r>
              <a:rPr lang="sk-SK" sz="1800" dirty="0" err="1" smtClean="0"/>
              <a:t>f.e</a:t>
            </a:r>
            <a:r>
              <a:rPr lang="sk-SK" sz="1800" dirty="0" smtClean="0"/>
              <a:t>. : H1N1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2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00"/>
    </mc:Choice>
    <mc:Fallback xmlns="">
      <p:transition spd="slow" advTm="8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Antigenic</a:t>
            </a:r>
            <a:r>
              <a:rPr lang="sk-SK" dirty="0" smtClean="0"/>
              <a:t> </a:t>
            </a:r>
            <a:r>
              <a:rPr lang="sk-SK" dirty="0" err="1" smtClean="0"/>
              <a:t>drift</a:t>
            </a:r>
            <a:endParaRPr lang="cs-CZ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minor</a:t>
            </a:r>
            <a:r>
              <a:rPr lang="sk-SK" sz="1800" dirty="0" smtClean="0"/>
              <a:t> </a:t>
            </a:r>
            <a:r>
              <a:rPr lang="sk-SK" sz="1800" dirty="0" err="1" smtClean="0"/>
              <a:t>antigenical</a:t>
            </a:r>
            <a:r>
              <a:rPr lang="sk-SK" sz="1800" dirty="0" smtClean="0"/>
              <a:t> </a:t>
            </a:r>
            <a:r>
              <a:rPr lang="sk-SK" sz="1800" dirty="0" err="1" smtClean="0"/>
              <a:t>change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occur</a:t>
            </a:r>
            <a:r>
              <a:rPr lang="sk-SK" sz="1800" dirty="0" smtClean="0"/>
              <a:t>s</a:t>
            </a:r>
            <a:r>
              <a:rPr lang="en-US" sz="1800" dirty="0" smtClean="0"/>
              <a:t> </a:t>
            </a:r>
            <a:r>
              <a:rPr lang="en-US" sz="1800" dirty="0"/>
              <a:t>almost annually 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result</a:t>
            </a:r>
            <a:r>
              <a:rPr lang="sk-SK" sz="1800" dirty="0" smtClean="0"/>
              <a:t>s</a:t>
            </a:r>
            <a:r>
              <a:rPr lang="en-US" sz="1800" dirty="0" smtClean="0"/>
              <a:t> </a:t>
            </a:r>
            <a:r>
              <a:rPr lang="en-US" sz="1800" dirty="0"/>
              <a:t>in outbreaks of variable extent and </a:t>
            </a:r>
            <a:r>
              <a:rPr lang="en-US" sz="1800" dirty="0" smtClean="0"/>
              <a:t>severity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/>
              <a:t>o</a:t>
            </a:r>
            <a:r>
              <a:rPr lang="sk-SK" sz="1800" dirty="0" err="1" smtClean="0"/>
              <a:t>utbreaks</a:t>
            </a:r>
            <a:r>
              <a:rPr lang="sk-SK" sz="1800" dirty="0" smtClean="0"/>
              <a:t> </a:t>
            </a:r>
            <a:r>
              <a:rPr lang="en-US" sz="1800" dirty="0" smtClean="0"/>
              <a:t>less </a:t>
            </a:r>
            <a:r>
              <a:rPr lang="en-US" sz="1800" dirty="0"/>
              <a:t>extensive and severe than the epidemics or pandemics associated with antigenic </a:t>
            </a:r>
            <a:r>
              <a:rPr lang="en-US" sz="1800" dirty="0" smtClean="0"/>
              <a:t>shifts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point </a:t>
            </a:r>
            <a:r>
              <a:rPr lang="en-US" sz="1800" dirty="0"/>
              <a:t>mutations in the RNA gene segments that code for the hemagglutinin or the </a:t>
            </a:r>
            <a:r>
              <a:rPr lang="en-US" sz="1800" dirty="0" smtClean="0"/>
              <a:t>neuraminidase</a:t>
            </a:r>
            <a:endParaRPr lang="sk-SK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4191000"/>
            <a:ext cx="20669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7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7"/>
    </mc:Choice>
    <mc:Fallback xmlns="">
      <p:transition spd="slow" advTm="783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Antigenic</a:t>
            </a:r>
            <a:r>
              <a:rPr lang="sk-SK" dirty="0" smtClean="0"/>
              <a:t> </a:t>
            </a:r>
            <a:r>
              <a:rPr lang="sk-SK" dirty="0" err="1" smtClean="0"/>
              <a:t>shift</a:t>
            </a:r>
            <a:endParaRPr lang="cs-CZ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1800" dirty="0" smtClean="0"/>
              <a:t>major </a:t>
            </a:r>
            <a:r>
              <a:rPr lang="sk-SK" sz="1800" dirty="0" err="1"/>
              <a:t>antigenical</a:t>
            </a:r>
            <a:r>
              <a:rPr lang="sk-SK" sz="1800" dirty="0"/>
              <a:t> </a:t>
            </a:r>
            <a:r>
              <a:rPr lang="sk-SK" sz="1800" dirty="0" err="1" smtClean="0"/>
              <a:t>change</a:t>
            </a:r>
            <a:endParaRPr lang="sk-SK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segmented</a:t>
            </a:r>
            <a:r>
              <a:rPr lang="cs-CZ" sz="1800" dirty="0" smtClean="0"/>
              <a:t> </a:t>
            </a:r>
            <a:r>
              <a:rPr lang="cs-CZ" sz="1800" dirty="0"/>
              <a:t>genome </a:t>
            </a:r>
            <a:r>
              <a:rPr lang="cs-CZ" sz="1800" dirty="0" err="1" smtClean="0"/>
              <a:t>can</a:t>
            </a:r>
            <a:r>
              <a:rPr lang="cs-CZ" sz="1800" dirty="0" smtClean="0"/>
              <a:t>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cs-CZ" sz="1800" dirty="0" err="1" smtClean="0"/>
              <a:t>reassorted</a:t>
            </a:r>
            <a:r>
              <a:rPr lang="cs-CZ" sz="1800" dirty="0" smtClean="0"/>
              <a:t> </a:t>
            </a:r>
            <a:r>
              <a:rPr lang="cs-CZ" sz="1800" dirty="0" err="1" smtClean="0"/>
              <a:t>among</a:t>
            </a:r>
            <a:r>
              <a:rPr lang="cs-CZ" sz="1800" dirty="0" smtClean="0"/>
              <a:t> </a:t>
            </a:r>
            <a:r>
              <a:rPr lang="cs-CZ" sz="1800" dirty="0" err="1"/>
              <a:t>viruses</a:t>
            </a:r>
            <a:r>
              <a:rPr lang="cs-CZ" sz="1800" dirty="0"/>
              <a:t> </a:t>
            </a:r>
            <a:r>
              <a:rPr lang="cs-CZ" sz="1800" dirty="0" err="1"/>
              <a:t>coinfecting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same</a:t>
            </a:r>
            <a:r>
              <a:rPr lang="cs-CZ" sz="1800" dirty="0"/>
              <a:t> </a:t>
            </a:r>
            <a:r>
              <a:rPr lang="cs-CZ" sz="1800" dirty="0" smtClean="0"/>
              <a:t>cell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reassortment</a:t>
            </a:r>
            <a:r>
              <a:rPr lang="cs-CZ" sz="1800" dirty="0" smtClean="0"/>
              <a:t> </a:t>
            </a:r>
            <a:r>
              <a:rPr lang="cs-CZ" sz="1800" dirty="0" err="1"/>
              <a:t>between</a:t>
            </a:r>
            <a:r>
              <a:rPr lang="cs-CZ" sz="1800" dirty="0"/>
              <a:t> animal and </a:t>
            </a:r>
            <a:r>
              <a:rPr lang="cs-CZ" sz="1800" dirty="0" err="1"/>
              <a:t>human</a:t>
            </a:r>
            <a:r>
              <a:rPr lang="cs-CZ" sz="1800" dirty="0"/>
              <a:t> </a:t>
            </a:r>
            <a:r>
              <a:rPr lang="cs-CZ" sz="1800" dirty="0" err="1" smtClean="0"/>
              <a:t>viruses</a:t>
            </a:r>
            <a:r>
              <a:rPr lang="cs-CZ" sz="1800" dirty="0" smtClean="0"/>
              <a:t> - </a:t>
            </a:r>
            <a:r>
              <a:rPr lang="cs-CZ" sz="1800" dirty="0" err="1"/>
              <a:t>may</a:t>
            </a:r>
            <a:r>
              <a:rPr lang="cs-CZ" sz="1800" dirty="0"/>
              <a:t> </a:t>
            </a:r>
            <a:r>
              <a:rPr lang="cs-CZ" sz="1800" dirty="0" err="1"/>
              <a:t>result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emergence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pandemic</a:t>
            </a:r>
            <a:r>
              <a:rPr lang="cs-CZ" sz="1800" dirty="0"/>
              <a:t> </a:t>
            </a:r>
            <a:r>
              <a:rPr lang="cs-CZ" sz="1800" dirty="0" err="1" smtClean="0"/>
              <a:t>strains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caused</a:t>
            </a:r>
            <a:r>
              <a:rPr lang="cs-CZ" sz="1800" dirty="0" smtClean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pandemics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smtClean="0"/>
              <a:t>1957, 1968 </a:t>
            </a:r>
            <a:r>
              <a:rPr lang="cs-CZ" sz="1800" dirty="0"/>
              <a:t>and </a:t>
            </a:r>
            <a:r>
              <a:rPr lang="cs-CZ" sz="1800" dirty="0" smtClean="0"/>
              <a:t>2009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 smtClean="0"/>
              <a:t>reassortment</a:t>
            </a:r>
            <a:r>
              <a:rPr lang="cs-CZ" sz="1800" dirty="0"/>
              <a:t>, </a:t>
            </a:r>
            <a:r>
              <a:rPr lang="cs-CZ" sz="1800" dirty="0" err="1"/>
              <a:t>switching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genom </a:t>
            </a:r>
            <a:r>
              <a:rPr lang="cs-CZ" sz="1800" dirty="0" err="1"/>
              <a:t>segments</a:t>
            </a:r>
            <a:r>
              <a:rPr lang="cs-CZ" sz="1800" dirty="0"/>
              <a:t>, </a:t>
            </a:r>
            <a:r>
              <a:rPr lang="cs-CZ" sz="1800" dirty="0" err="1"/>
              <a:t>among</a:t>
            </a:r>
            <a:r>
              <a:rPr lang="cs-CZ" sz="1800" dirty="0"/>
              <a:t> </a:t>
            </a:r>
            <a:r>
              <a:rPr lang="cs-CZ" sz="1800" dirty="0" err="1"/>
              <a:t>viruses</a:t>
            </a:r>
            <a:r>
              <a:rPr lang="cs-CZ" sz="1800" dirty="0"/>
              <a:t> </a:t>
            </a:r>
            <a:r>
              <a:rPr lang="cs-CZ" sz="1800" dirty="0" err="1"/>
              <a:t>coinfecting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same</a:t>
            </a:r>
            <a:r>
              <a:rPr lang="cs-CZ" sz="1800" dirty="0"/>
              <a:t> cell</a:t>
            </a:r>
            <a:r>
              <a:rPr lang="cs-CZ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err="1" smtClean="0"/>
              <a:t>great</a:t>
            </a:r>
            <a:r>
              <a:rPr lang="sk-SK" sz="1800" dirty="0" smtClean="0"/>
              <a:t> role </a:t>
            </a:r>
            <a:r>
              <a:rPr lang="sk-SK" sz="1800" dirty="0" err="1" smtClean="0"/>
              <a:t>of</a:t>
            </a:r>
            <a:r>
              <a:rPr lang="sk-SK" sz="1800" dirty="0" smtClean="0"/>
              <a:t> </a:t>
            </a:r>
            <a:r>
              <a:rPr lang="sk-SK" sz="1800" dirty="0" err="1" smtClean="0"/>
              <a:t>pig</a:t>
            </a:r>
            <a:r>
              <a:rPr lang="sk-SK" sz="1800" dirty="0" smtClean="0"/>
              <a:t> and </a:t>
            </a:r>
            <a:r>
              <a:rPr lang="sk-SK" sz="1800" dirty="0" err="1" smtClean="0"/>
              <a:t>bird</a:t>
            </a:r>
            <a:r>
              <a:rPr lang="sk-SK" sz="1800" dirty="0" smtClean="0"/>
              <a:t> (</a:t>
            </a:r>
            <a:r>
              <a:rPr lang="sk-SK" sz="1800" dirty="0" err="1" smtClean="0"/>
              <a:t>avian</a:t>
            </a:r>
            <a:r>
              <a:rPr lang="sk-SK" sz="1800" dirty="0" smtClean="0"/>
              <a:t>) </a:t>
            </a:r>
            <a:r>
              <a:rPr lang="sk-SK" sz="1800" dirty="0" err="1" smtClean="0"/>
              <a:t>influenzaviruses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283927"/>
            <a:ext cx="2170112" cy="257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07"/>
    </mc:Choice>
    <mc:Fallback xmlns="">
      <p:transition spd="slow" advTm="10010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22"/>
            <a:ext cx="9220200" cy="6752078"/>
          </a:xfrm>
        </p:spPr>
      </p:pic>
    </p:spTree>
    <p:extLst>
      <p:ext uri="{BB962C8B-B14F-4D97-AF65-F5344CB8AC3E}">
        <p14:creationId xmlns:p14="http://schemas.microsoft.com/office/powerpoint/2010/main" val="658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68"/>
    </mc:Choice>
    <mc:Fallback xmlns="">
      <p:transition spd="slow" advTm="14686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med-en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EN.potx" id="{E423B8DF-9BA0-46CA-AB8C-3C9CAA22A651}" vid="{BF1FE4E8-5686-479B-8844-DF4DF48EA4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prezentace-med-en-4-3</Template>
  <TotalTime>972</TotalTime>
  <Words>1036</Words>
  <Application>Microsoft Office PowerPoint</Application>
  <PresentationFormat>Vlastná</PresentationFormat>
  <Paragraphs>284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prezentace-med-en-4-3</vt:lpstr>
      <vt:lpstr>Influenza Avian influenza</vt:lpstr>
      <vt:lpstr>Influenza</vt:lpstr>
      <vt:lpstr>Epidemiology</vt:lpstr>
      <vt:lpstr>Prezentácia programu PowerPoint</vt:lpstr>
      <vt:lpstr>Prezentácia programu PowerPoint</vt:lpstr>
      <vt:lpstr>Prezentácia programu PowerPoint</vt:lpstr>
      <vt:lpstr>Antigenic drift</vt:lpstr>
      <vt:lpstr>Antigenic shift</vt:lpstr>
      <vt:lpstr>Prezentácia programu PowerPoint</vt:lpstr>
      <vt:lpstr>Prezentácia programu PowerPoint</vt:lpstr>
      <vt:lpstr>Outbreak characteristics</vt:lpstr>
      <vt:lpstr>Outbreak characteristics</vt:lpstr>
      <vt:lpstr>Transmission</vt:lpstr>
      <vt:lpstr>Clinical manifastation</vt:lpstr>
      <vt:lpstr>Clinical manifastation</vt:lpstr>
      <vt:lpstr>Clinical manifastation</vt:lpstr>
      <vt:lpstr>Diagnosis</vt:lpstr>
      <vt:lpstr>Diagnosis</vt:lpstr>
      <vt:lpstr>Diagnosis</vt:lpstr>
      <vt:lpstr>Diagnosis</vt:lpstr>
      <vt:lpstr>Treatment</vt:lpstr>
      <vt:lpstr>Treatment</vt:lpstr>
      <vt:lpstr>Prevention</vt:lpstr>
      <vt:lpstr>Prevention</vt:lpstr>
      <vt:lpstr>Avian influenza</vt:lpstr>
      <vt:lpstr>Prezentácia programu PowerPoint</vt:lpstr>
      <vt:lpstr>Transmission</vt:lpstr>
      <vt:lpstr>Prezentácia programu PowerPoint</vt:lpstr>
      <vt:lpstr>Clinical manifestation</vt:lpstr>
      <vt:lpstr>Diagnosis, treatment</vt:lpstr>
      <vt:lpstr>Prevention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Avian influenza</dc:title>
  <dc:creator>Tomáš</dc:creator>
  <cp:lastModifiedBy>Tomáš</cp:lastModifiedBy>
  <cp:revision>56</cp:revision>
  <cp:lastPrinted>1601-01-01T00:00:00Z</cp:lastPrinted>
  <dcterms:created xsi:type="dcterms:W3CDTF">2020-11-28T15:34:12Z</dcterms:created>
  <dcterms:modified xsi:type="dcterms:W3CDTF">2021-06-02T12:32:56Z</dcterms:modified>
</cp:coreProperties>
</file>