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8.xml" ContentType="application/vnd.openxmlformats-officedocument.presentationml.notesSlide+xml"/>
  <Override PartName="/ppt/tags/tag34.xml" ContentType="application/vnd.openxmlformats-officedocument.presentationml.tags+xml"/>
  <Override PartName="/ppt/notesSlides/notesSlide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0.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2.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3.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14.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5.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6.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7.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Override PartName="/ppt/tags/tag88.xml" ContentType="application/vnd.openxmlformats-officedocument.presentationml.tags+xml"/>
  <Override PartName="/ppt/notesSlides/notesSlide19.xml" ContentType="application/vnd.openxmlformats-officedocument.presentationml.notesSlide+xml"/>
  <Override PartName="/ppt/tags/tag89.xml" ContentType="application/vnd.openxmlformats-officedocument.presentationml.tags+xml"/>
  <Override PartName="/ppt/notesSlides/notesSlide20.xml" ContentType="application/vnd.openxmlformats-officedocument.presentationml.notesSlide+xml"/>
  <Override PartName="/ppt/tags/tag90.xml" ContentType="application/vnd.openxmlformats-officedocument.presentationml.tags+xml"/>
  <Override PartName="/ppt/notesSlides/notesSlide21.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22.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23.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notesSlides/notesSlide24.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1"/>
  </p:sldMasterIdLst>
  <p:notesMasterIdLst>
    <p:notesMasterId r:id="rId99"/>
  </p:notesMasterIdLst>
  <p:sldIdLst>
    <p:sldId id="256" r:id="rId2"/>
    <p:sldId id="278" r:id="rId3"/>
    <p:sldId id="279" r:id="rId4"/>
    <p:sldId id="280" r:id="rId5"/>
    <p:sldId id="288" r:id="rId6"/>
    <p:sldId id="358" r:id="rId7"/>
    <p:sldId id="360" r:id="rId8"/>
    <p:sldId id="257" r:id="rId9"/>
    <p:sldId id="361" r:id="rId10"/>
    <p:sldId id="362" r:id="rId11"/>
    <p:sldId id="364" r:id="rId12"/>
    <p:sldId id="363" r:id="rId13"/>
    <p:sldId id="365" r:id="rId14"/>
    <p:sldId id="307" r:id="rId15"/>
    <p:sldId id="305" r:id="rId16"/>
    <p:sldId id="343" r:id="rId17"/>
    <p:sldId id="366" r:id="rId18"/>
    <p:sldId id="282" r:id="rId19"/>
    <p:sldId id="304" r:id="rId20"/>
    <p:sldId id="328" r:id="rId21"/>
    <p:sldId id="329" r:id="rId22"/>
    <p:sldId id="345" r:id="rId23"/>
    <p:sldId id="346" r:id="rId24"/>
    <p:sldId id="351" r:id="rId25"/>
    <p:sldId id="300" r:id="rId26"/>
    <p:sldId id="350" r:id="rId27"/>
    <p:sldId id="301" r:id="rId28"/>
    <p:sldId id="320" r:id="rId29"/>
    <p:sldId id="321" r:id="rId30"/>
    <p:sldId id="322" r:id="rId31"/>
    <p:sldId id="341" r:id="rId32"/>
    <p:sldId id="367" r:id="rId33"/>
    <p:sldId id="287" r:id="rId34"/>
    <p:sldId id="352" r:id="rId35"/>
    <p:sldId id="354" r:id="rId36"/>
    <p:sldId id="353" r:id="rId37"/>
    <p:sldId id="302" r:id="rId38"/>
    <p:sldId id="281" r:id="rId39"/>
    <p:sldId id="342" r:id="rId40"/>
    <p:sldId id="368" r:id="rId41"/>
    <p:sldId id="369" r:id="rId42"/>
    <p:sldId id="370" r:id="rId43"/>
    <p:sldId id="259" r:id="rId44"/>
    <p:sldId id="260" r:id="rId45"/>
    <p:sldId id="263" r:id="rId46"/>
    <p:sldId id="265" r:id="rId47"/>
    <p:sldId id="269" r:id="rId48"/>
    <p:sldId id="359" r:id="rId49"/>
    <p:sldId id="258" r:id="rId50"/>
    <p:sldId id="266" r:id="rId51"/>
    <p:sldId id="344" r:id="rId52"/>
    <p:sldId id="270" r:id="rId53"/>
    <p:sldId id="271" r:id="rId54"/>
    <p:sldId id="268" r:id="rId55"/>
    <p:sldId id="272" r:id="rId56"/>
    <p:sldId id="273" r:id="rId57"/>
    <p:sldId id="277" r:id="rId58"/>
    <p:sldId id="274" r:id="rId59"/>
    <p:sldId id="276" r:id="rId60"/>
    <p:sldId id="275" r:id="rId61"/>
    <p:sldId id="325" r:id="rId62"/>
    <p:sldId id="267" r:id="rId63"/>
    <p:sldId id="285" r:id="rId64"/>
    <p:sldId id="326" r:id="rId65"/>
    <p:sldId id="283" r:id="rId66"/>
    <p:sldId id="371" r:id="rId67"/>
    <p:sldId id="299" r:id="rId68"/>
    <p:sldId id="291" r:id="rId69"/>
    <p:sldId id="292" r:id="rId70"/>
    <p:sldId id="293" r:id="rId71"/>
    <p:sldId id="356" r:id="rId72"/>
    <p:sldId id="296" r:id="rId73"/>
    <p:sldId id="339" r:id="rId74"/>
    <p:sldId id="372" r:id="rId75"/>
    <p:sldId id="284" r:id="rId76"/>
    <p:sldId id="286" r:id="rId77"/>
    <p:sldId id="333" r:id="rId78"/>
    <p:sldId id="327" r:id="rId79"/>
    <p:sldId id="298" r:id="rId80"/>
    <p:sldId id="330" r:id="rId81"/>
    <p:sldId id="331" r:id="rId82"/>
    <p:sldId id="289" r:id="rId83"/>
    <p:sldId id="290" r:id="rId84"/>
    <p:sldId id="355" r:id="rId85"/>
    <p:sldId id="314" r:id="rId86"/>
    <p:sldId id="357" r:id="rId87"/>
    <p:sldId id="316" r:id="rId88"/>
    <p:sldId id="323" r:id="rId89"/>
    <p:sldId id="324" r:id="rId90"/>
    <p:sldId id="335" r:id="rId91"/>
    <p:sldId id="336" r:id="rId92"/>
    <p:sldId id="338" r:id="rId93"/>
    <p:sldId id="373" r:id="rId94"/>
    <p:sldId id="309" r:id="rId95"/>
    <p:sldId id="310" r:id="rId96"/>
    <p:sldId id="311" r:id="rId97"/>
    <p:sldId id="312" r:id="rId98"/>
  </p:sldIdLst>
  <p:sldSz cx="9144000" cy="6858000" type="screen4x3"/>
  <p:notesSz cx="6797675" cy="9928225"/>
  <p:custDataLst>
    <p:tags r:id="rId100"/>
  </p:custData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E1"/>
    <a:srgbClr val="CCFFFF"/>
    <a:srgbClr val="FF9999"/>
    <a:srgbClr val="E7EB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řední styl 4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41" autoAdjust="0"/>
    <p:restoredTop sz="86730" autoAdjust="0"/>
  </p:normalViewPr>
  <p:slideViewPr>
    <p:cSldViewPr>
      <p:cViewPr varScale="1">
        <p:scale>
          <a:sx n="69" d="100"/>
          <a:sy n="69" d="100"/>
        </p:scale>
        <p:origin x="60"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2F9E6DCE-7AA0-4544-8EAC-E9FF38F56063}" type="datetimeFigureOut">
              <a:rPr lang="cs-CZ" smtClean="0"/>
              <a:t>07.12.2020</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F9255AA0-96A8-456F-B27E-4880BB6A4C15}" type="slidenum">
              <a:rPr lang="cs-CZ" smtClean="0"/>
              <a:t>‹#›</a:t>
            </a:fld>
            <a:endParaRPr lang="cs-CZ"/>
          </a:p>
        </p:txBody>
      </p:sp>
    </p:spTree>
    <p:extLst>
      <p:ext uri="{BB962C8B-B14F-4D97-AF65-F5344CB8AC3E}">
        <p14:creationId xmlns:p14="http://schemas.microsoft.com/office/powerpoint/2010/main" val="1311368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Anthropometric and laboratory indicators and calculations are often unreliable, and indirect calorimetry plays a crucial role in determining the optimal energy intake.</a:t>
            </a:r>
            <a:endParaRPr lang="cs-CZ" dirty="0"/>
          </a:p>
        </p:txBody>
      </p:sp>
      <p:sp>
        <p:nvSpPr>
          <p:cNvPr id="4" name="Zástupný symbol pro číslo snímku 3"/>
          <p:cNvSpPr>
            <a:spLocks noGrp="1"/>
          </p:cNvSpPr>
          <p:nvPr>
            <p:ph type="sldNum" sz="quarter" idx="5"/>
          </p:nvPr>
        </p:nvSpPr>
        <p:spPr/>
        <p:txBody>
          <a:bodyPr/>
          <a:lstStyle/>
          <a:p>
            <a:fld id="{F9255AA0-96A8-456F-B27E-4880BB6A4C15}" type="slidenum">
              <a:rPr lang="cs-CZ" smtClean="0"/>
              <a:t>2</a:t>
            </a:fld>
            <a:endParaRPr lang="cs-CZ"/>
          </a:p>
        </p:txBody>
      </p:sp>
    </p:spTree>
    <p:extLst>
      <p:ext uri="{BB962C8B-B14F-4D97-AF65-F5344CB8AC3E}">
        <p14:creationId xmlns:p14="http://schemas.microsoft.com/office/powerpoint/2010/main" val="3656508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Current studies (9/2020) show that negative protein balance, secondarily caused by serious disease, is associated with higher morbidity in patients. In severe illness, skeletal muscle fiber catabolism inevitably occurs, often leading to loss of total body protein, despite aggressive nutritional therapy.</a:t>
            </a:r>
            <a:br>
              <a:rPr lang="en-US" dirty="0"/>
            </a:br>
            <a:r>
              <a:rPr lang="en-US" dirty="0"/>
              <a:t>The stress response increases the demands on energy expenditure and at the same time increases the use of protein reserves (primarily actin and myosin) in skeletal muscle proteins.</a:t>
            </a:r>
            <a:br>
              <a:rPr lang="en-US" dirty="0"/>
            </a:br>
            <a:r>
              <a:rPr lang="en-US" dirty="0"/>
              <a:t>The main goal of nutritional therapy is to prevent the degradation of skeletal muscle and maintain active body mass (lean mass). In clinical practice, this goal is achieved by adding the right amount of protein and an adequate amount of energy. It is important to determine the energy expenditure of a sick patient.</a:t>
            </a:r>
            <a:br>
              <a:rPr lang="en-US" dirty="0"/>
            </a:br>
            <a:r>
              <a:rPr lang="en-US" dirty="0"/>
              <a:t>Based on the results of recent studies and recommendations of professional societies (2018-2020), it is appropriate to provide critically ill patients with higher amounts of protein in parenteral nutrition with a daily dose&gt; 1.2 g of protein per 1 kg of body weight. The protein dose can be up to 2-3.5 g / kg / day. At the same time, care must be taken to ensure the adequacy of total energy intake, as excessive energy intake is a burden on many organs and leads to the storage of fat stores in patients' liver.</a:t>
            </a:r>
          </a:p>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255AA0-96A8-456F-B27E-4880BB6A4C15}"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0667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LA 18:2 (9,12), ALA 18:3 (9,12,15)</a:t>
            </a:r>
          </a:p>
        </p:txBody>
      </p:sp>
      <p:sp>
        <p:nvSpPr>
          <p:cNvPr id="4" name="Zástupný symbol pro číslo snímku 3"/>
          <p:cNvSpPr>
            <a:spLocks noGrp="1"/>
          </p:cNvSpPr>
          <p:nvPr>
            <p:ph type="sldNum" sz="quarter" idx="10"/>
          </p:nvPr>
        </p:nvSpPr>
        <p:spPr/>
        <p:txBody>
          <a:bodyPr/>
          <a:lstStyle/>
          <a:p>
            <a:fld id="{F9255AA0-96A8-456F-B27E-4880BB6A4C15}" type="slidenum">
              <a:rPr lang="cs-CZ" smtClean="0"/>
              <a:t>33</a:t>
            </a:fld>
            <a:endParaRPr lang="cs-CZ"/>
          </a:p>
        </p:txBody>
      </p:sp>
    </p:spTree>
    <p:extLst>
      <p:ext uri="{BB962C8B-B14F-4D97-AF65-F5344CB8AC3E}">
        <p14:creationId xmlns:p14="http://schemas.microsoft.com/office/powerpoint/2010/main" val="174378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C12-16 FA are </a:t>
            </a:r>
            <a:r>
              <a:rPr lang="cs-CZ" dirty="0" err="1"/>
              <a:t>highlighted</a:t>
            </a:r>
            <a:r>
              <a:rPr lang="cs-CZ" dirty="0"/>
              <a:t> in </a:t>
            </a:r>
            <a:r>
              <a:rPr lang="cs-CZ" dirty="0" err="1"/>
              <a:t>bold</a:t>
            </a:r>
            <a:r>
              <a:rPr lang="cs-CZ" dirty="0"/>
              <a:t>.</a:t>
            </a:r>
          </a:p>
        </p:txBody>
      </p:sp>
      <p:sp>
        <p:nvSpPr>
          <p:cNvPr id="4" name="Zástupný symbol pro číslo snímku 3"/>
          <p:cNvSpPr>
            <a:spLocks noGrp="1"/>
          </p:cNvSpPr>
          <p:nvPr>
            <p:ph type="sldNum" sz="quarter" idx="10"/>
          </p:nvPr>
        </p:nvSpPr>
        <p:spPr/>
        <p:txBody>
          <a:bodyPr/>
          <a:lstStyle/>
          <a:p>
            <a:fld id="{F9255AA0-96A8-456F-B27E-4880BB6A4C15}" type="slidenum">
              <a:rPr lang="cs-CZ" smtClean="0"/>
              <a:t>36</a:t>
            </a:fld>
            <a:endParaRPr lang="cs-CZ"/>
          </a:p>
        </p:txBody>
      </p:sp>
    </p:spTree>
    <p:extLst>
      <p:ext uri="{BB962C8B-B14F-4D97-AF65-F5344CB8AC3E}">
        <p14:creationId xmlns:p14="http://schemas.microsoft.com/office/powerpoint/2010/main" val="2233622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Tyto poznatky se odrazily do složení preparátů, které jsou v současnosti dostupné k </a:t>
            </a:r>
            <a:r>
              <a:rPr lang="cs-CZ" dirty="0" err="1"/>
              <a:t>suplementaci</a:t>
            </a:r>
            <a:r>
              <a:rPr lang="cs-CZ" dirty="0"/>
              <a:t>.</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255AA0-96A8-456F-B27E-4880BB6A4C15}"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3701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The</a:t>
            </a:r>
            <a:r>
              <a:rPr lang="en-US" dirty="0"/>
              <a:t> 14-type diet </a:t>
            </a:r>
            <a:r>
              <a:rPr lang="en-US" dirty="0" err="1"/>
              <a:t>syst</a:t>
            </a:r>
            <a:r>
              <a:rPr lang="cs-CZ" dirty="0" err="1"/>
              <a:t>em</a:t>
            </a:r>
            <a:r>
              <a:rPr lang="cs-CZ" baseline="0" dirty="0"/>
              <a:t> </a:t>
            </a:r>
            <a:r>
              <a:rPr lang="cs-CZ" baseline="0" dirty="0" err="1"/>
              <a:t>was</a:t>
            </a:r>
            <a:r>
              <a:rPr lang="cs-CZ" baseline="0" dirty="0"/>
              <a:t> </a:t>
            </a:r>
            <a:r>
              <a:rPr lang="cs-CZ" baseline="0" dirty="0" err="1"/>
              <a:t>created</a:t>
            </a:r>
            <a:r>
              <a:rPr lang="cs-CZ" baseline="0" dirty="0"/>
              <a:t> in 1983 </a:t>
            </a:r>
            <a:r>
              <a:rPr lang="cs-CZ" baseline="0" dirty="0" err="1"/>
              <a:t>with</a:t>
            </a:r>
            <a:r>
              <a:rPr lang="cs-CZ" baseline="0" dirty="0"/>
              <a:t> a last update in 1991.</a:t>
            </a:r>
            <a:br>
              <a:rPr lang="en-US" dirty="0"/>
            </a:br>
            <a:r>
              <a:rPr lang="en-US" dirty="0"/>
              <a:t>Diets are marked with numbers, have a defined caloric value and the content of basic nutrients (proteins, fats, carbohydrates, </a:t>
            </a:r>
            <a:r>
              <a:rPr lang="en-US" dirty="0" err="1"/>
              <a:t>vit</a:t>
            </a:r>
            <a:r>
              <a:rPr lang="en-US" dirty="0"/>
              <a:t>. C)</a:t>
            </a:r>
            <a:endParaRPr lang="cs-CZ" dirty="0"/>
          </a:p>
          <a:p>
            <a:r>
              <a:rPr lang="en-US" dirty="0"/>
              <a:t>The diet system in a specific health care facility is an internal document that determines which diets are prepared in the health care facility and specifies them</a:t>
            </a:r>
            <a:r>
              <a:rPr lang="cs-CZ" dirty="0"/>
              <a:t>.</a:t>
            </a:r>
            <a:endParaRPr lang="en-US" dirty="0"/>
          </a:p>
          <a:p>
            <a:endParaRPr lang="cs-CZ" dirty="0"/>
          </a:p>
        </p:txBody>
      </p:sp>
      <p:sp>
        <p:nvSpPr>
          <p:cNvPr id="4" name="Zástupný symbol pro číslo snímku 3"/>
          <p:cNvSpPr>
            <a:spLocks noGrp="1"/>
          </p:cNvSpPr>
          <p:nvPr>
            <p:ph type="sldNum" sz="quarter" idx="10"/>
          </p:nvPr>
        </p:nvSpPr>
        <p:spPr/>
        <p:txBody>
          <a:bodyPr/>
          <a:lstStyle/>
          <a:p>
            <a:fld id="{F9255AA0-96A8-456F-B27E-4880BB6A4C15}" type="slidenum">
              <a:rPr lang="cs-CZ" smtClean="0"/>
              <a:t>44</a:t>
            </a:fld>
            <a:endParaRPr lang="cs-CZ"/>
          </a:p>
        </p:txBody>
      </p:sp>
    </p:spTree>
    <p:extLst>
      <p:ext uri="{BB962C8B-B14F-4D97-AF65-F5344CB8AC3E}">
        <p14:creationId xmlns:p14="http://schemas.microsoft.com/office/powerpoint/2010/main" val="3756580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The basic principles of nutritional therapy in stable ICU patients include early initiation of enteral nutrition (EN), proper supply of macro- and micronutrients, and careful glycemic control.</a:t>
            </a:r>
            <a:br>
              <a:rPr lang="en-US" dirty="0"/>
            </a:br>
            <a:r>
              <a:rPr lang="en-US" dirty="0"/>
              <a:t>In case of </a:t>
            </a:r>
            <a:r>
              <a:rPr lang="en-US" dirty="0" err="1"/>
              <a:t>haemodynamic</a:t>
            </a:r>
            <a:r>
              <a:rPr lang="en-US" dirty="0"/>
              <a:t> instability in patients requiring significant circulatory support by catecholamines, volume expansion or administration of blood derivatives, nutritional support should be provided parenterally and EN administration should be delayed. In case of normalization of blood pressure, EN can be restored with careful monitoring of signs of </a:t>
            </a:r>
            <a:r>
              <a:rPr lang="en-US" dirty="0" err="1"/>
              <a:t>gastroenteral</a:t>
            </a:r>
            <a:r>
              <a:rPr lang="en-US" dirty="0"/>
              <a:t> intolerance (</a:t>
            </a:r>
            <a:r>
              <a:rPr lang="en-US" dirty="0" err="1"/>
              <a:t>eg</a:t>
            </a:r>
            <a:r>
              <a:rPr lang="en-US" dirty="0"/>
              <a:t> abdominal distension, increase in gastric residues, decrease in stool, obstructed peristalsis, increase in metabolic acidosis and base deficiency).</a:t>
            </a:r>
          </a:p>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255AA0-96A8-456F-B27E-4880BB6A4C15}"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3652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MCT - source of en., LCT n-3 - anti-</a:t>
            </a:r>
            <a:r>
              <a:rPr lang="cs-CZ" dirty="0" err="1"/>
              <a:t>inflammatory</a:t>
            </a:r>
            <a:r>
              <a:rPr lang="cs-CZ" dirty="0"/>
              <a:t>, </a:t>
            </a:r>
            <a:r>
              <a:rPr lang="cs-CZ" dirty="0" err="1"/>
              <a:t>antithrombogenic</a:t>
            </a:r>
            <a:r>
              <a:rPr lang="cs-CZ" dirty="0"/>
              <a:t> </a:t>
            </a:r>
            <a:r>
              <a:rPr lang="cs-CZ" dirty="0" err="1"/>
              <a:t>effect</a:t>
            </a:r>
            <a:r>
              <a:rPr lang="cs-CZ" dirty="0"/>
              <a:t> (</a:t>
            </a:r>
            <a:r>
              <a:rPr lang="cs-CZ" dirty="0" err="1"/>
              <a:t>eicosanoids</a:t>
            </a:r>
            <a:r>
              <a:rPr lang="cs-CZ" dirty="0"/>
              <a:t>). </a:t>
            </a:r>
          </a:p>
          <a:p>
            <a:r>
              <a:rPr lang="cs-CZ" dirty="0" err="1"/>
              <a:t>Answer</a:t>
            </a:r>
            <a:r>
              <a:rPr lang="cs-CZ" dirty="0"/>
              <a:t>: </a:t>
            </a:r>
            <a:r>
              <a:rPr lang="cs-CZ" dirty="0" err="1"/>
              <a:t>Osmotic</a:t>
            </a:r>
            <a:r>
              <a:rPr lang="cs-CZ" dirty="0"/>
              <a:t> </a:t>
            </a:r>
            <a:r>
              <a:rPr lang="cs-CZ" dirty="0" err="1"/>
              <a:t>diarrhea</a:t>
            </a:r>
            <a:r>
              <a:rPr lang="cs-CZ" dirty="0"/>
              <a:t>.</a:t>
            </a:r>
          </a:p>
        </p:txBody>
      </p:sp>
      <p:sp>
        <p:nvSpPr>
          <p:cNvPr id="4" name="Zástupný symbol pro číslo snímku 3"/>
          <p:cNvSpPr>
            <a:spLocks noGrp="1"/>
          </p:cNvSpPr>
          <p:nvPr>
            <p:ph type="sldNum" sz="quarter" idx="10"/>
          </p:nvPr>
        </p:nvSpPr>
        <p:spPr/>
        <p:txBody>
          <a:bodyPr/>
          <a:lstStyle/>
          <a:p>
            <a:fld id="{F9255AA0-96A8-456F-B27E-4880BB6A4C15}" type="slidenum">
              <a:rPr lang="cs-CZ" smtClean="0"/>
              <a:t>58</a:t>
            </a:fld>
            <a:endParaRPr lang="cs-CZ"/>
          </a:p>
        </p:txBody>
      </p:sp>
    </p:spTree>
    <p:extLst>
      <p:ext uri="{BB962C8B-B14F-4D97-AF65-F5344CB8AC3E}">
        <p14:creationId xmlns:p14="http://schemas.microsoft.com/office/powerpoint/2010/main" val="2276208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To </a:t>
            </a:r>
            <a:r>
              <a:rPr lang="cs-CZ" dirty="0" err="1"/>
              <a:t>deliver</a:t>
            </a:r>
            <a:r>
              <a:rPr lang="cs-CZ" dirty="0"/>
              <a:t> </a:t>
            </a:r>
            <a:r>
              <a:rPr lang="cs-CZ" dirty="0" err="1"/>
              <a:t>adequate</a:t>
            </a:r>
            <a:r>
              <a:rPr lang="cs-CZ" dirty="0"/>
              <a:t> </a:t>
            </a:r>
            <a:r>
              <a:rPr lang="cs-CZ" dirty="0" err="1"/>
              <a:t>calories</a:t>
            </a:r>
            <a:r>
              <a:rPr lang="cs-CZ" dirty="0"/>
              <a:t> more</a:t>
            </a:r>
            <a:r>
              <a:rPr lang="cs-CZ" baseline="0" dirty="0"/>
              <a:t> </a:t>
            </a:r>
            <a:r>
              <a:rPr lang="cs-CZ" baseline="0" dirty="0" err="1"/>
              <a:t>often</a:t>
            </a:r>
            <a:r>
              <a:rPr lang="cs-CZ" baseline="0" dirty="0"/>
              <a:t> </a:t>
            </a:r>
            <a:r>
              <a:rPr lang="cs-CZ" baseline="0" dirty="0" err="1"/>
              <a:t>central</a:t>
            </a:r>
            <a:r>
              <a:rPr lang="cs-CZ" baseline="0" dirty="0"/>
              <a:t> </a:t>
            </a:r>
            <a:r>
              <a:rPr lang="cs-CZ" baseline="0" dirty="0" err="1"/>
              <a:t>venous</a:t>
            </a:r>
            <a:r>
              <a:rPr lang="cs-CZ" baseline="0" dirty="0"/>
              <a:t> </a:t>
            </a:r>
            <a:r>
              <a:rPr lang="cs-CZ" baseline="0" dirty="0" err="1"/>
              <a:t>access</a:t>
            </a:r>
            <a:r>
              <a:rPr lang="cs-CZ" baseline="0" dirty="0"/>
              <a:t> </a:t>
            </a:r>
            <a:r>
              <a:rPr lang="cs-CZ" baseline="0" dirty="0" err="1"/>
              <a:t>is</a:t>
            </a:r>
            <a:r>
              <a:rPr lang="cs-CZ" baseline="0" dirty="0"/>
              <a:t> </a:t>
            </a:r>
            <a:r>
              <a:rPr lang="cs-CZ" baseline="0" dirty="0" err="1"/>
              <a:t>used</a:t>
            </a:r>
            <a:r>
              <a:rPr lang="cs-CZ" baseline="0" dirty="0"/>
              <a:t>.</a:t>
            </a:r>
            <a:endParaRPr lang="cs-CZ" dirty="0"/>
          </a:p>
        </p:txBody>
      </p:sp>
      <p:sp>
        <p:nvSpPr>
          <p:cNvPr id="4" name="Zástupný symbol pro číslo snímku 3"/>
          <p:cNvSpPr>
            <a:spLocks noGrp="1"/>
          </p:cNvSpPr>
          <p:nvPr>
            <p:ph type="sldNum" sz="quarter" idx="10"/>
          </p:nvPr>
        </p:nvSpPr>
        <p:spPr/>
        <p:txBody>
          <a:bodyPr/>
          <a:lstStyle/>
          <a:p>
            <a:fld id="{F9255AA0-96A8-456F-B27E-4880BB6A4C15}" type="slidenum">
              <a:rPr lang="cs-CZ" smtClean="0"/>
              <a:t>65</a:t>
            </a:fld>
            <a:endParaRPr lang="cs-CZ"/>
          </a:p>
        </p:txBody>
      </p:sp>
    </p:spTree>
    <p:extLst>
      <p:ext uri="{BB962C8B-B14F-4D97-AF65-F5344CB8AC3E}">
        <p14:creationId xmlns:p14="http://schemas.microsoft.com/office/powerpoint/2010/main" val="620959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Hereditary</a:t>
            </a:r>
            <a:r>
              <a:rPr lang="cs-CZ" dirty="0"/>
              <a:t> </a:t>
            </a:r>
            <a:r>
              <a:rPr lang="cs-CZ" dirty="0" err="1"/>
              <a:t>fru</a:t>
            </a:r>
            <a:r>
              <a:rPr lang="cs-CZ" dirty="0"/>
              <a:t> intolerance (1 : 20 000, absence </a:t>
            </a:r>
            <a:r>
              <a:rPr lang="cs-CZ" dirty="0" err="1"/>
              <a:t>of</a:t>
            </a:r>
            <a:r>
              <a:rPr lang="cs-CZ" dirty="0"/>
              <a:t> </a:t>
            </a:r>
            <a:r>
              <a:rPr lang="cs-CZ" dirty="0" err="1"/>
              <a:t>aldolase</a:t>
            </a:r>
            <a:r>
              <a:rPr lang="cs-CZ" dirty="0"/>
              <a:t> B) – </a:t>
            </a:r>
            <a:r>
              <a:rPr lang="cs-CZ" dirty="0" err="1"/>
              <a:t>accumulation</a:t>
            </a:r>
            <a:r>
              <a:rPr lang="cs-CZ" dirty="0"/>
              <a:t> </a:t>
            </a:r>
            <a:r>
              <a:rPr lang="cs-CZ" dirty="0" err="1"/>
              <a:t>of</a:t>
            </a:r>
            <a:r>
              <a:rPr lang="cs-CZ" dirty="0"/>
              <a:t> fru-1-P (liver,</a:t>
            </a:r>
            <a:r>
              <a:rPr lang="cs-CZ" baseline="0" dirty="0"/>
              <a:t> </a:t>
            </a:r>
            <a:r>
              <a:rPr lang="cs-CZ" baseline="0" dirty="0" err="1"/>
              <a:t>kidneys</a:t>
            </a:r>
            <a:r>
              <a:rPr lang="cs-CZ" baseline="0" dirty="0"/>
              <a:t>, </a:t>
            </a:r>
            <a:r>
              <a:rPr lang="cs-CZ" baseline="0" dirty="0" err="1"/>
              <a:t>enterocytes</a:t>
            </a:r>
            <a:r>
              <a:rPr lang="cs-CZ"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cs-CZ" altLang="cs-CZ" dirty="0" err="1"/>
              <a:t>Extremely</a:t>
            </a:r>
            <a:r>
              <a:rPr lang="cs-CZ" altLang="cs-CZ" dirty="0"/>
              <a:t> </a:t>
            </a:r>
            <a:r>
              <a:rPr lang="cs-CZ" altLang="cs-CZ" dirty="0" err="1"/>
              <a:t>high</a:t>
            </a:r>
            <a:r>
              <a:rPr lang="cs-CZ" altLang="cs-CZ" dirty="0"/>
              <a:t> </a:t>
            </a:r>
            <a:r>
              <a:rPr lang="cs-CZ" altLang="cs-CZ" dirty="0" err="1"/>
              <a:t>fructose</a:t>
            </a:r>
            <a:r>
              <a:rPr lang="cs-CZ" altLang="cs-CZ" dirty="0"/>
              <a:t> </a:t>
            </a:r>
            <a:r>
              <a:rPr lang="cs-CZ" altLang="cs-CZ" dirty="0" err="1"/>
              <a:t>intake</a:t>
            </a:r>
            <a:r>
              <a:rPr lang="cs-CZ" altLang="cs-CZ" dirty="0"/>
              <a:t> via </a:t>
            </a:r>
            <a:r>
              <a:rPr lang="cs-CZ" altLang="cs-CZ" dirty="0" err="1"/>
              <a:t>infusion</a:t>
            </a:r>
            <a:r>
              <a:rPr lang="cs-CZ" altLang="cs-CZ" dirty="0"/>
              <a:t> </a:t>
            </a:r>
            <a:r>
              <a:rPr lang="cs-CZ" altLang="cs-CZ" dirty="0" err="1"/>
              <a:t>can</a:t>
            </a:r>
            <a:r>
              <a:rPr lang="cs-CZ" altLang="cs-CZ" dirty="0"/>
              <a:t> </a:t>
            </a:r>
            <a:r>
              <a:rPr lang="en-US" dirty="0"/>
              <a:t>lead to the consumption of large amounts of phosphate, which is then not available for the synthesis of ATP. </a:t>
            </a:r>
            <a:r>
              <a:rPr lang="cs-CZ" altLang="cs-CZ" dirty="0"/>
              <a:t>(</a:t>
            </a:r>
            <a:r>
              <a:rPr lang="cs-CZ" altLang="cs-CZ" dirty="0" err="1"/>
              <a:t>fru</a:t>
            </a:r>
            <a:r>
              <a:rPr lang="cs-CZ" altLang="cs-CZ" dirty="0"/>
              <a:t> → fru-1-P → glyceraldehyde + DHAP) </a:t>
            </a:r>
            <a:endParaRPr lang="cs-CZ" dirty="0"/>
          </a:p>
        </p:txBody>
      </p:sp>
      <p:sp>
        <p:nvSpPr>
          <p:cNvPr id="4" name="Zástupný symbol pro číslo snímku 3"/>
          <p:cNvSpPr>
            <a:spLocks noGrp="1"/>
          </p:cNvSpPr>
          <p:nvPr>
            <p:ph type="sldNum" sz="quarter" idx="10"/>
          </p:nvPr>
        </p:nvSpPr>
        <p:spPr/>
        <p:txBody>
          <a:bodyPr/>
          <a:lstStyle/>
          <a:p>
            <a:fld id="{F9255AA0-96A8-456F-B27E-4880BB6A4C15}" type="slidenum">
              <a:rPr lang="cs-CZ" smtClean="0"/>
              <a:t>68</a:t>
            </a:fld>
            <a:endParaRPr lang="cs-CZ"/>
          </a:p>
        </p:txBody>
      </p:sp>
    </p:spTree>
    <p:extLst>
      <p:ext uri="{BB962C8B-B14F-4D97-AF65-F5344CB8AC3E}">
        <p14:creationId xmlns:p14="http://schemas.microsoft.com/office/powerpoint/2010/main" val="1393808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9255AA0-96A8-456F-B27E-4880BB6A4C15}" type="slidenum">
              <a:rPr lang="cs-CZ" smtClean="0">
                <a:solidFill>
                  <a:prstClr val="black"/>
                </a:solidFill>
              </a:rPr>
              <a:pPr/>
              <a:t>69</a:t>
            </a:fld>
            <a:endParaRPr lang="cs-CZ">
              <a:solidFill>
                <a:prstClr val="black"/>
              </a:solidFill>
            </a:endParaRPr>
          </a:p>
        </p:txBody>
      </p:sp>
    </p:spTree>
    <p:extLst>
      <p:ext uri="{BB962C8B-B14F-4D97-AF65-F5344CB8AC3E}">
        <p14:creationId xmlns:p14="http://schemas.microsoft.com/office/powerpoint/2010/main" val="3929108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255AA0-96A8-456F-B27E-4880BB6A4C15}"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8084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9255AA0-96A8-456F-B27E-4880BB6A4C15}" type="slidenum">
              <a:rPr lang="cs-CZ" smtClean="0">
                <a:solidFill>
                  <a:prstClr val="black"/>
                </a:solidFill>
              </a:rPr>
              <a:pPr/>
              <a:t>70</a:t>
            </a:fld>
            <a:endParaRPr lang="cs-CZ">
              <a:solidFill>
                <a:prstClr val="black"/>
              </a:solidFill>
            </a:endParaRPr>
          </a:p>
        </p:txBody>
      </p:sp>
    </p:spTree>
    <p:extLst>
      <p:ext uri="{BB962C8B-B14F-4D97-AF65-F5344CB8AC3E}">
        <p14:creationId xmlns:p14="http://schemas.microsoft.com/office/powerpoint/2010/main" val="3599531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Fish </a:t>
            </a:r>
            <a:r>
              <a:rPr lang="cs-CZ" dirty="0" err="1"/>
              <a:t>oil</a:t>
            </a:r>
            <a:r>
              <a:rPr lang="en-US" dirty="0"/>
              <a:t> reduces the incidence of SIRS (Systemic Inflammatory Response Syndrome) and CARS (Compensatory Anti-Inflammatory Response Syndrome) and hence the incidence of infectious complications, internal organ damage and dysfunction observed with an excess of omega-6 FA. This positive effect in treatment is reflected in the reduction of hospitalization time and the reduction in the number of complications, </a:t>
            </a:r>
            <a:r>
              <a:rPr lang="en-US" dirty="0" err="1"/>
              <a:t>ie</a:t>
            </a:r>
            <a:r>
              <a:rPr lang="cs-CZ" dirty="0"/>
              <a:t>.</a:t>
            </a:r>
            <a:r>
              <a:rPr lang="en-US" dirty="0"/>
              <a:t> the reduction in total costs.</a:t>
            </a:r>
            <a:endParaRPr lang="cs-CZ" dirty="0"/>
          </a:p>
        </p:txBody>
      </p:sp>
      <p:sp>
        <p:nvSpPr>
          <p:cNvPr id="4" name="Zástupný symbol pro číslo snímku 3"/>
          <p:cNvSpPr>
            <a:spLocks noGrp="1"/>
          </p:cNvSpPr>
          <p:nvPr>
            <p:ph type="sldNum" sz="quarter" idx="10"/>
          </p:nvPr>
        </p:nvSpPr>
        <p:spPr/>
        <p:txBody>
          <a:bodyPr/>
          <a:lstStyle/>
          <a:p>
            <a:fld id="{F9255AA0-96A8-456F-B27E-4880BB6A4C15}" type="slidenum">
              <a:rPr lang="cs-CZ" smtClean="0"/>
              <a:t>71</a:t>
            </a:fld>
            <a:endParaRPr lang="cs-CZ"/>
          </a:p>
        </p:txBody>
      </p:sp>
    </p:spTree>
    <p:extLst>
      <p:ext uri="{BB962C8B-B14F-4D97-AF65-F5344CB8AC3E}">
        <p14:creationId xmlns:p14="http://schemas.microsoft.com/office/powerpoint/2010/main" val="828182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1" dirty="0"/>
              <a:t>2-chamber bags</a:t>
            </a:r>
            <a:br>
              <a:rPr lang="en-US" b="1" dirty="0"/>
            </a:br>
            <a:r>
              <a:rPr lang="en-US" dirty="0"/>
              <a:t>Provide different formulations with </a:t>
            </a:r>
            <a:r>
              <a:rPr lang="en-US" i="1" dirty="0"/>
              <a:t>amino acids, carbohydrates </a:t>
            </a:r>
            <a:r>
              <a:rPr lang="en-US" dirty="0"/>
              <a:t>and electrolytes. According to individual patient requirements,</a:t>
            </a:r>
            <a:r>
              <a:rPr lang="cs-CZ" dirty="0"/>
              <a:t> </a:t>
            </a:r>
            <a:r>
              <a:rPr lang="en-US" dirty="0"/>
              <a:t>lipids can be added via the lipid additive port</a:t>
            </a:r>
            <a:r>
              <a:rPr lang="cs-CZ" dirty="0"/>
              <a:t> and </a:t>
            </a:r>
            <a:r>
              <a:rPr lang="en-US" dirty="0"/>
              <a:t>trace elements and other micronutrients can be added via the additive port. </a:t>
            </a:r>
            <a:endParaRPr lang="cs-CZ" dirty="0"/>
          </a:p>
          <a:p>
            <a:endParaRPr lang="en-US" dirty="0"/>
          </a:p>
          <a:p>
            <a:r>
              <a:rPr lang="en-US" b="1" dirty="0"/>
              <a:t>3-chamber bags</a:t>
            </a:r>
            <a:br>
              <a:rPr lang="en-US" b="1" dirty="0"/>
            </a:br>
            <a:r>
              <a:rPr lang="cs-CZ" dirty="0"/>
              <a:t>P</a:t>
            </a:r>
            <a:r>
              <a:rPr lang="en-US" dirty="0" err="1"/>
              <a:t>rovide</a:t>
            </a:r>
            <a:r>
              <a:rPr lang="en-US" dirty="0"/>
              <a:t> different formulations and bag  volumes with </a:t>
            </a:r>
            <a:r>
              <a:rPr lang="en-US" i="1" dirty="0"/>
              <a:t>amino acids, carbohydrates and fat </a:t>
            </a:r>
            <a:r>
              <a:rPr lang="en-US" dirty="0"/>
              <a:t>and are available with or without electrolytes.</a:t>
            </a:r>
            <a:br>
              <a:rPr lang="en-US" dirty="0"/>
            </a:br>
            <a:r>
              <a:rPr lang="en-US" dirty="0"/>
              <a:t>For individual needs, trace elements and other micronutrients can be added via the additive port.</a:t>
            </a:r>
          </a:p>
          <a:p>
            <a:endParaRPr lang="cs-CZ" dirty="0"/>
          </a:p>
        </p:txBody>
      </p:sp>
      <p:sp>
        <p:nvSpPr>
          <p:cNvPr id="4" name="Zástupný symbol pro číslo snímku 3"/>
          <p:cNvSpPr>
            <a:spLocks noGrp="1"/>
          </p:cNvSpPr>
          <p:nvPr>
            <p:ph type="sldNum" sz="quarter" idx="10"/>
          </p:nvPr>
        </p:nvSpPr>
        <p:spPr/>
        <p:txBody>
          <a:bodyPr/>
          <a:lstStyle/>
          <a:p>
            <a:fld id="{F9255AA0-96A8-456F-B27E-4880BB6A4C15}" type="slidenum">
              <a:rPr lang="cs-CZ" smtClean="0"/>
              <a:t>77</a:t>
            </a:fld>
            <a:endParaRPr lang="cs-CZ"/>
          </a:p>
        </p:txBody>
      </p:sp>
    </p:spTree>
    <p:extLst>
      <p:ext uri="{BB962C8B-B14F-4D97-AF65-F5344CB8AC3E}">
        <p14:creationId xmlns:p14="http://schemas.microsoft.com/office/powerpoint/2010/main" val="2643955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Mobile </a:t>
            </a:r>
            <a:r>
              <a:rPr lang="cs-CZ" dirty="0" err="1"/>
              <a:t>home</a:t>
            </a:r>
            <a:r>
              <a:rPr lang="cs-CZ" dirty="0"/>
              <a:t> </a:t>
            </a:r>
            <a:r>
              <a:rPr lang="en-US" dirty="0"/>
              <a:t>parenteral nutrition significantly improves mobility and thus the quality of life of affected patients.</a:t>
            </a:r>
            <a:endParaRPr lang="cs-CZ" dirty="0"/>
          </a:p>
        </p:txBody>
      </p:sp>
      <p:sp>
        <p:nvSpPr>
          <p:cNvPr id="4" name="Zástupný symbol pro číslo snímku 3"/>
          <p:cNvSpPr>
            <a:spLocks noGrp="1"/>
          </p:cNvSpPr>
          <p:nvPr>
            <p:ph type="sldNum" sz="quarter" idx="10"/>
          </p:nvPr>
        </p:nvSpPr>
        <p:spPr/>
        <p:txBody>
          <a:bodyPr/>
          <a:lstStyle/>
          <a:p>
            <a:fld id="{F9255AA0-96A8-456F-B27E-4880BB6A4C15}" type="slidenum">
              <a:rPr lang="cs-CZ" smtClean="0"/>
              <a:t>84</a:t>
            </a:fld>
            <a:endParaRPr lang="cs-CZ"/>
          </a:p>
        </p:txBody>
      </p:sp>
    </p:spTree>
    <p:extLst>
      <p:ext uri="{BB962C8B-B14F-4D97-AF65-F5344CB8AC3E}">
        <p14:creationId xmlns:p14="http://schemas.microsoft.com/office/powerpoint/2010/main" val="1421586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Starvation</a:t>
            </a:r>
            <a:r>
              <a:rPr lang="cs-CZ" dirty="0"/>
              <a:t> </a:t>
            </a:r>
            <a:r>
              <a:rPr lang="cs-CZ" dirty="0" err="1"/>
              <a:t>leads</a:t>
            </a:r>
            <a:r>
              <a:rPr lang="cs-CZ" dirty="0"/>
              <a:t> to </a:t>
            </a:r>
            <a:r>
              <a:rPr lang="en-US" dirty="0"/>
              <a:t>exhaustion of energy phosphate reserves necessary for basic cell functions</a:t>
            </a:r>
            <a:r>
              <a:rPr lang="cs-CZ" dirty="0"/>
              <a:t> (</a:t>
            </a:r>
            <a:r>
              <a:rPr lang="cs-CZ" dirty="0" err="1"/>
              <a:t>membrane</a:t>
            </a:r>
            <a:r>
              <a:rPr lang="cs-CZ" dirty="0"/>
              <a:t> transport </a:t>
            </a:r>
            <a:r>
              <a:rPr lang="cs-CZ" dirty="0" err="1"/>
              <a:t>incl</a:t>
            </a:r>
            <a:r>
              <a:rPr lang="cs-CZ" dirty="0"/>
              <a:t>. Na</a:t>
            </a:r>
            <a:r>
              <a:rPr lang="cs-CZ" baseline="30000" dirty="0"/>
              <a:t>+</a:t>
            </a:r>
            <a:r>
              <a:rPr lang="cs-CZ" dirty="0"/>
              <a:t>/K</a:t>
            </a:r>
            <a:r>
              <a:rPr lang="cs-CZ" baseline="30000" dirty="0"/>
              <a:t>+</a:t>
            </a:r>
            <a:r>
              <a:rPr lang="cs-CZ" dirty="0"/>
              <a:t> </a:t>
            </a:r>
            <a:r>
              <a:rPr lang="cs-CZ" dirty="0" err="1"/>
              <a:t>ATPase</a:t>
            </a:r>
            <a:r>
              <a:rPr lang="cs-CZ" dirty="0"/>
              <a:t>, </a:t>
            </a:r>
            <a:r>
              <a:rPr lang="cs-CZ" dirty="0" err="1"/>
              <a:t>metabolism</a:t>
            </a:r>
            <a:r>
              <a:rPr lang="cs-CZ" dirty="0"/>
              <a:t> </a:t>
            </a:r>
            <a:r>
              <a:rPr lang="cs-CZ" dirty="0" err="1"/>
              <a:t>etc</a:t>
            </a:r>
            <a:r>
              <a:rPr lang="cs-CZ" dirty="0"/>
              <a:t>.).</a:t>
            </a:r>
          </a:p>
          <a:p>
            <a:r>
              <a:rPr lang="cs-CZ" dirty="0" err="1"/>
              <a:t>After</a:t>
            </a:r>
            <a:r>
              <a:rPr lang="cs-CZ" dirty="0"/>
              <a:t> </a:t>
            </a:r>
            <a:r>
              <a:rPr lang="cs-CZ" dirty="0" err="1"/>
              <a:t>refilling</a:t>
            </a:r>
            <a:r>
              <a:rPr lang="cs-CZ" dirty="0"/>
              <a:t> of </a:t>
            </a:r>
            <a:r>
              <a:rPr lang="cs-CZ" dirty="0" err="1"/>
              <a:t>glc</a:t>
            </a:r>
            <a:r>
              <a:rPr lang="cs-CZ" dirty="0"/>
              <a:t>  </a:t>
            </a:r>
            <a:r>
              <a:rPr lang="cs-CZ" dirty="0" err="1"/>
              <a:t>when</a:t>
            </a:r>
            <a:r>
              <a:rPr lang="cs-CZ" dirty="0"/>
              <a:t> </a:t>
            </a:r>
            <a:r>
              <a:rPr lang="cs-CZ" dirty="0" err="1"/>
              <a:t>nourishing</a:t>
            </a:r>
            <a:r>
              <a:rPr lang="cs-CZ" baseline="0" dirty="0"/>
              <a:t> </a:t>
            </a:r>
            <a:r>
              <a:rPr lang="cs-CZ" baseline="0" dirty="0" err="1"/>
              <a:t>the</a:t>
            </a:r>
            <a:r>
              <a:rPr lang="cs-CZ" baseline="0" dirty="0"/>
              <a:t> </a:t>
            </a:r>
            <a:r>
              <a:rPr lang="cs-CZ" baseline="0" dirty="0" err="1"/>
              <a:t>patient</a:t>
            </a:r>
            <a:r>
              <a:rPr lang="cs-CZ" baseline="0" dirty="0"/>
              <a:t> and </a:t>
            </a:r>
            <a:r>
              <a:rPr lang="cs-CZ" baseline="0" dirty="0" err="1"/>
              <a:t>also</a:t>
            </a:r>
            <a:r>
              <a:rPr lang="cs-CZ" baseline="0" dirty="0"/>
              <a:t> </a:t>
            </a:r>
            <a:r>
              <a:rPr lang="en-US" dirty="0"/>
              <a:t>due to insulin</a:t>
            </a:r>
            <a:r>
              <a:rPr lang="cs-CZ" baseline="0" dirty="0"/>
              <a:t>,</a:t>
            </a:r>
            <a:r>
              <a:rPr lang="cs-CZ" dirty="0"/>
              <a:t> re</a:t>
            </a:r>
            <a:r>
              <a:rPr lang="en-US" dirty="0" err="1"/>
              <a:t>sumption</a:t>
            </a:r>
            <a:r>
              <a:rPr lang="en-US" dirty="0"/>
              <a:t> of the metabolic pathways that require the supply of phosphates </a:t>
            </a:r>
            <a:r>
              <a:rPr lang="cs-CZ" dirty="0" err="1"/>
              <a:t>occurs</a:t>
            </a:r>
            <a:r>
              <a:rPr lang="cs-CZ" dirty="0"/>
              <a:t> and so </a:t>
            </a:r>
            <a:r>
              <a:rPr lang="en-US" dirty="0"/>
              <a:t>phosphates and </a:t>
            </a:r>
            <a:r>
              <a:rPr lang="cs-CZ" dirty="0" err="1"/>
              <a:t>glc</a:t>
            </a:r>
            <a:r>
              <a:rPr lang="cs-CZ" dirty="0"/>
              <a:t> </a:t>
            </a:r>
            <a:r>
              <a:rPr lang="en-US" dirty="0"/>
              <a:t>move into </a:t>
            </a:r>
            <a:r>
              <a:rPr lang="cs-CZ" dirty="0" err="1"/>
              <a:t>the</a:t>
            </a:r>
            <a:r>
              <a:rPr lang="cs-CZ" dirty="0"/>
              <a:t> </a:t>
            </a:r>
            <a:r>
              <a:rPr lang="en-US" dirty="0"/>
              <a:t>cells</a:t>
            </a:r>
            <a:r>
              <a:rPr lang="cs-CZ" dirty="0"/>
              <a:t>.</a:t>
            </a:r>
          </a:p>
          <a:p>
            <a:r>
              <a:rPr lang="cs-CZ" dirty="0"/>
              <a:t>T</a:t>
            </a:r>
            <a:r>
              <a:rPr lang="en-US" dirty="0" err="1"/>
              <a:t>ogether</a:t>
            </a:r>
            <a:r>
              <a:rPr lang="en-US" dirty="0"/>
              <a:t> with </a:t>
            </a:r>
            <a:r>
              <a:rPr lang="cs-CZ" dirty="0"/>
              <a:t>P</a:t>
            </a:r>
            <a:r>
              <a:rPr lang="en-US" dirty="0"/>
              <a:t> and </a:t>
            </a:r>
            <a:r>
              <a:rPr lang="en-US" dirty="0" err="1"/>
              <a:t>gl</a:t>
            </a:r>
            <a:r>
              <a:rPr lang="cs-CZ" dirty="0"/>
              <a:t>c, </a:t>
            </a:r>
            <a:r>
              <a:rPr lang="en-US" dirty="0"/>
              <a:t>also </a:t>
            </a:r>
            <a:r>
              <a:rPr lang="cs-CZ" dirty="0"/>
              <a:t>K</a:t>
            </a:r>
            <a:r>
              <a:rPr lang="en-US" dirty="0"/>
              <a:t> and </a:t>
            </a:r>
            <a:r>
              <a:rPr lang="cs-CZ" dirty="0"/>
              <a:t>Mg </a:t>
            </a:r>
            <a:r>
              <a:rPr lang="cs-CZ" dirty="0" err="1"/>
              <a:t>move</a:t>
            </a:r>
            <a:r>
              <a:rPr lang="cs-CZ" dirty="0"/>
              <a:t> IC</a:t>
            </a:r>
            <a:r>
              <a:rPr lang="en-US" dirty="0"/>
              <a:t>, resulting in a decrease of plasma levels and hence the development of symptoms.</a:t>
            </a:r>
            <a:endParaRPr lang="cs-CZ" dirty="0"/>
          </a:p>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255AA0-96A8-456F-B27E-4880BB6A4C15}"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1264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255AA0-96A8-456F-B27E-4880BB6A4C15}"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7241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9255AA0-96A8-456F-B27E-4880BB6A4C15}" type="slidenum">
              <a:rPr lang="cs-CZ" smtClean="0"/>
              <a:t>12</a:t>
            </a:fld>
            <a:endParaRPr lang="cs-CZ"/>
          </a:p>
        </p:txBody>
      </p:sp>
    </p:spTree>
    <p:extLst>
      <p:ext uri="{BB962C8B-B14F-4D97-AF65-F5344CB8AC3E}">
        <p14:creationId xmlns:p14="http://schemas.microsoft.com/office/powerpoint/2010/main" val="379958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The ubiquitin-proteasome system is considered to be the primary metabolic and biochemical mechanism involved in the degradation of unnecessary or damaged proteins using adenosine triphosphate (ATP) as an energy source.</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255AA0-96A8-456F-B27E-4880BB6A4C15}"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101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The nutrient</a:t>
            </a:r>
            <a:r>
              <a:rPr lang="cs-CZ" dirty="0"/>
              <a:t> </a:t>
            </a:r>
            <a:r>
              <a:rPr lang="en-US" dirty="0"/>
              <a:t>reference intake values are based on EFSA </a:t>
            </a:r>
            <a:r>
              <a:rPr lang="cs-CZ" dirty="0"/>
              <a:t>(</a:t>
            </a:r>
            <a:r>
              <a:rPr lang="cs-CZ" dirty="0" err="1"/>
              <a:t>European</a:t>
            </a:r>
            <a:r>
              <a:rPr lang="cs-CZ" dirty="0"/>
              <a:t> Food </a:t>
            </a:r>
            <a:r>
              <a:rPr lang="cs-CZ" dirty="0" err="1"/>
              <a:t>Safety</a:t>
            </a:r>
            <a:r>
              <a:rPr lang="cs-CZ" dirty="0"/>
              <a:t> </a:t>
            </a:r>
            <a:r>
              <a:rPr lang="cs-CZ" dirty="0" err="1"/>
              <a:t>Authority</a:t>
            </a:r>
            <a:r>
              <a:rPr lang="cs-CZ" dirty="0"/>
              <a:t>) </a:t>
            </a:r>
            <a:r>
              <a:rPr lang="en-US" dirty="0"/>
              <a:t>recommendations </a:t>
            </a:r>
            <a:r>
              <a:rPr lang="cs-CZ" dirty="0" err="1"/>
              <a:t>since</a:t>
            </a:r>
            <a:r>
              <a:rPr lang="en-US" dirty="0"/>
              <a:t> autumn </a:t>
            </a:r>
            <a:r>
              <a:rPr lang="cs-CZ" dirty="0"/>
              <a:t>2</a:t>
            </a:r>
            <a:r>
              <a:rPr lang="en-US" dirty="0"/>
              <a:t>017.</a:t>
            </a:r>
            <a:endParaRPr lang="cs-CZ" dirty="0"/>
          </a:p>
          <a:p>
            <a:r>
              <a:rPr lang="cs-CZ" dirty="0" err="1"/>
              <a:t>Answer</a:t>
            </a:r>
            <a:r>
              <a:rPr lang="cs-CZ" dirty="0"/>
              <a:t>: </a:t>
            </a:r>
            <a:r>
              <a:rPr lang="cs-CZ" dirty="0" err="1"/>
              <a:t>Need</a:t>
            </a:r>
            <a:r>
              <a:rPr lang="cs-CZ" dirty="0"/>
              <a:t> </a:t>
            </a:r>
            <a:r>
              <a:rPr lang="cs-CZ" dirty="0" err="1"/>
              <a:t>for</a:t>
            </a:r>
            <a:r>
              <a:rPr lang="cs-CZ" dirty="0"/>
              <a:t> </a:t>
            </a:r>
            <a:r>
              <a:rPr lang="cs-CZ" dirty="0" err="1"/>
              <a:t>essential</a:t>
            </a:r>
            <a:r>
              <a:rPr lang="cs-CZ" dirty="0"/>
              <a:t> FA</a:t>
            </a:r>
            <a:r>
              <a:rPr lang="cs-CZ" baseline="0" dirty="0"/>
              <a:t> (LA, ALA) and </a:t>
            </a:r>
            <a:r>
              <a:rPr lang="cs-CZ" baseline="0" dirty="0" err="1"/>
              <a:t>lipophilic</a:t>
            </a:r>
            <a:r>
              <a:rPr lang="cs-CZ" baseline="0" dirty="0"/>
              <a:t> </a:t>
            </a:r>
            <a:r>
              <a:rPr lang="cs-CZ" baseline="0" dirty="0" err="1"/>
              <a:t>vitamins</a:t>
            </a:r>
            <a:r>
              <a:rPr lang="cs-CZ" baseline="0" dirty="0"/>
              <a:t> </a:t>
            </a:r>
            <a:r>
              <a:rPr lang="cs-CZ" baseline="0" dirty="0" err="1"/>
              <a:t>intake</a:t>
            </a:r>
            <a:r>
              <a:rPr lang="cs-CZ" baseline="0" dirty="0"/>
              <a:t>.</a:t>
            </a:r>
            <a:endParaRPr lang="cs-CZ" dirty="0"/>
          </a:p>
        </p:txBody>
      </p:sp>
      <p:sp>
        <p:nvSpPr>
          <p:cNvPr id="4" name="Zástupný symbol pro číslo snímku 3"/>
          <p:cNvSpPr>
            <a:spLocks noGrp="1"/>
          </p:cNvSpPr>
          <p:nvPr>
            <p:ph type="sldNum" sz="quarter" idx="10"/>
          </p:nvPr>
        </p:nvSpPr>
        <p:spPr/>
        <p:txBody>
          <a:bodyPr/>
          <a:lstStyle/>
          <a:p>
            <a:fld id="{F9255AA0-96A8-456F-B27E-4880BB6A4C15}" type="slidenum">
              <a:rPr lang="cs-CZ" smtClean="0"/>
              <a:t>18</a:t>
            </a:fld>
            <a:endParaRPr lang="cs-CZ"/>
          </a:p>
        </p:txBody>
      </p:sp>
    </p:spTree>
    <p:extLst>
      <p:ext uri="{BB962C8B-B14F-4D97-AF65-F5344CB8AC3E}">
        <p14:creationId xmlns:p14="http://schemas.microsoft.com/office/powerpoint/2010/main" val="24249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9255AA0-96A8-456F-B27E-4880BB6A4C15}" type="slidenum">
              <a:rPr lang="cs-CZ" smtClean="0"/>
              <a:t>22</a:t>
            </a:fld>
            <a:endParaRPr lang="cs-CZ"/>
          </a:p>
        </p:txBody>
      </p:sp>
    </p:spTree>
    <p:extLst>
      <p:ext uri="{BB962C8B-B14F-4D97-AF65-F5344CB8AC3E}">
        <p14:creationId xmlns:p14="http://schemas.microsoft.com/office/powerpoint/2010/main" val="1000574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Na</a:t>
            </a:r>
            <a:r>
              <a:rPr lang="cs-CZ" baseline="30000" dirty="0"/>
              <a:t>+</a:t>
            </a:r>
            <a:r>
              <a:rPr lang="cs-CZ" dirty="0"/>
              <a:t> </a:t>
            </a:r>
            <a:r>
              <a:rPr lang="cs-CZ" dirty="0" err="1"/>
              <a:t>is</a:t>
            </a:r>
            <a:r>
              <a:rPr lang="cs-CZ" dirty="0"/>
              <a:t> </a:t>
            </a:r>
            <a:r>
              <a:rPr lang="cs-CZ" dirty="0" err="1"/>
              <a:t>transported</a:t>
            </a:r>
            <a:r>
              <a:rPr lang="cs-CZ" dirty="0"/>
              <a:t> </a:t>
            </a:r>
            <a:r>
              <a:rPr lang="cs-CZ" dirty="0" err="1"/>
              <a:t>with</a:t>
            </a:r>
            <a:r>
              <a:rPr lang="cs-CZ" dirty="0"/>
              <a:t> </a:t>
            </a:r>
            <a:r>
              <a:rPr lang="cs-CZ" dirty="0" err="1"/>
              <a:t>originating</a:t>
            </a:r>
            <a:r>
              <a:rPr lang="cs-CZ" baseline="0" dirty="0"/>
              <a:t> FA.</a:t>
            </a:r>
            <a:endParaRPr lang="cs-CZ" dirty="0"/>
          </a:p>
        </p:txBody>
      </p:sp>
      <p:sp>
        <p:nvSpPr>
          <p:cNvPr id="4" name="Zástupný symbol pro číslo snímku 3"/>
          <p:cNvSpPr>
            <a:spLocks noGrp="1"/>
          </p:cNvSpPr>
          <p:nvPr>
            <p:ph type="sldNum" sz="quarter" idx="10"/>
          </p:nvPr>
        </p:nvSpPr>
        <p:spPr/>
        <p:txBody>
          <a:bodyPr/>
          <a:lstStyle/>
          <a:p>
            <a:fld id="{F9255AA0-96A8-456F-B27E-4880BB6A4C15}" type="slidenum">
              <a:rPr lang="cs-CZ" smtClean="0"/>
              <a:t>24</a:t>
            </a:fld>
            <a:endParaRPr lang="cs-CZ"/>
          </a:p>
        </p:txBody>
      </p:sp>
    </p:spTree>
    <p:extLst>
      <p:ext uri="{BB962C8B-B14F-4D97-AF65-F5344CB8AC3E}">
        <p14:creationId xmlns:p14="http://schemas.microsoft.com/office/powerpoint/2010/main" val="2150912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Answer</a:t>
            </a:r>
            <a:r>
              <a:rPr lang="cs-CZ" dirty="0"/>
              <a:t>: </a:t>
            </a:r>
            <a:r>
              <a:rPr lang="en-US" dirty="0"/>
              <a:t>In case of insufficient carbohydrate intake, A</a:t>
            </a:r>
            <a:r>
              <a:rPr lang="cs-CZ" dirty="0"/>
              <a:t>A</a:t>
            </a:r>
            <a:r>
              <a:rPr lang="en-US" dirty="0"/>
              <a:t>s are used for gluconeogenesis.</a:t>
            </a:r>
            <a:endParaRPr lang="cs-CZ" b="1" dirty="0"/>
          </a:p>
        </p:txBody>
      </p:sp>
      <p:sp>
        <p:nvSpPr>
          <p:cNvPr id="4" name="Zástupný symbol pro číslo snímku 3"/>
          <p:cNvSpPr>
            <a:spLocks noGrp="1"/>
          </p:cNvSpPr>
          <p:nvPr>
            <p:ph type="sldNum" sz="quarter" idx="10"/>
          </p:nvPr>
        </p:nvSpPr>
        <p:spPr/>
        <p:txBody>
          <a:bodyPr/>
          <a:lstStyle/>
          <a:p>
            <a:fld id="{F9255AA0-96A8-456F-B27E-4880BB6A4C15}" type="slidenum">
              <a:rPr lang="cs-CZ" smtClean="0"/>
              <a:t>25</a:t>
            </a:fld>
            <a:endParaRPr lang="cs-CZ"/>
          </a:p>
        </p:txBody>
      </p:sp>
    </p:spTree>
    <p:extLst>
      <p:ext uri="{BB962C8B-B14F-4D97-AF65-F5344CB8AC3E}">
        <p14:creationId xmlns:p14="http://schemas.microsoft.com/office/powerpoint/2010/main" val="728880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1"/>
      </p:bgRef>
    </p:bg>
    <p:spTree>
      <p:nvGrpSpPr>
        <p:cNvPr id="1" name=""/>
        <p:cNvGrpSpPr/>
        <p:nvPr/>
      </p:nvGrpSpPr>
      <p:grpSpPr>
        <a:xfrm>
          <a:off x="0" y="0"/>
          <a:ext cx="0" cy="0"/>
          <a:chOff x="0" y="0"/>
          <a:chExt cx="0" cy="0"/>
        </a:xfrm>
      </p:grpSpPr>
      <p:sp>
        <p:nvSpPr>
          <p:cNvPr id="8" name="Nadpis 7"/>
          <p:cNvSpPr>
            <a:spLocks noGrp="1"/>
          </p:cNvSpPr>
          <p:nvPr>
            <p:ph type="ctrTitle"/>
          </p:nvPr>
        </p:nvSpPr>
        <p:spPr>
          <a:xfrm>
            <a:off x="2286000" y="3124200"/>
            <a:ext cx="6172200" cy="1894362"/>
          </a:xfrm>
        </p:spPr>
        <p:txBody>
          <a:bodyPr/>
          <a:lstStyle>
            <a:lvl1pPr>
              <a:defRPr b="1"/>
            </a:lvl1pPr>
          </a:lstStyle>
          <a:p>
            <a:r>
              <a:rPr kumimoji="0" lang="cs-CZ"/>
              <a:t>Kliknutím lze upravit styl.</a:t>
            </a:r>
            <a:endParaRPr kumimoji="0"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Kliknutím lze upravit styl předlohy.</a:t>
            </a:r>
            <a:endParaRPr kumimoji="0" lang="en-US"/>
          </a:p>
        </p:txBody>
      </p:sp>
      <p:sp>
        <p:nvSpPr>
          <p:cNvPr id="28" name="Zástupný symbol pro datum 27"/>
          <p:cNvSpPr>
            <a:spLocks noGrp="1"/>
          </p:cNvSpPr>
          <p:nvPr>
            <p:ph type="dt" sz="half" idx="10"/>
          </p:nvPr>
        </p:nvSpPr>
        <p:spPr bwMode="auto">
          <a:xfrm rot="5400000">
            <a:off x="7764621" y="1174097"/>
            <a:ext cx="2286000" cy="381000"/>
          </a:xfrm>
        </p:spPr>
        <p:txBody>
          <a:bodyPr/>
          <a:lstStyle/>
          <a:p>
            <a:fld id="{4DED81F9-60CF-4259-A099-84F45F728E4D}" type="datetime1">
              <a:rPr lang="cs-CZ" smtClean="0"/>
              <a:t>07.12.2020</a:t>
            </a:fld>
            <a:endParaRPr lang="cs-CZ"/>
          </a:p>
        </p:txBody>
      </p:sp>
      <p:sp>
        <p:nvSpPr>
          <p:cNvPr id="17" name="Zástupný symbol pro zápatí 16"/>
          <p:cNvSpPr>
            <a:spLocks noGrp="1"/>
          </p:cNvSpPr>
          <p:nvPr>
            <p:ph type="ftr" sz="quarter" idx="11"/>
          </p:nvPr>
        </p:nvSpPr>
        <p:spPr bwMode="auto">
          <a:xfrm rot="5400000">
            <a:off x="7077269" y="4181669"/>
            <a:ext cx="3657600" cy="384048"/>
          </a:xfrm>
        </p:spPr>
        <p:txBody>
          <a:bodyPr/>
          <a:lstStyle/>
          <a:p>
            <a:endParaRPr lang="cs-CZ"/>
          </a:p>
        </p:txBody>
      </p:sp>
      <p:sp>
        <p:nvSpPr>
          <p:cNvPr id="10" name="Obdélní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bdélní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nice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římá spojnice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Přímá spojnice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nice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nice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Přímá spojnice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Obdélní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á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á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á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Zástupný symbol pro číslo snímku 28"/>
          <p:cNvSpPr>
            <a:spLocks noGrp="1"/>
          </p:cNvSpPr>
          <p:nvPr>
            <p:ph type="sldNum" sz="quarter" idx="12"/>
          </p:nvPr>
        </p:nvSpPr>
        <p:spPr bwMode="auto">
          <a:xfrm>
            <a:off x="1325544" y="4928702"/>
            <a:ext cx="609600" cy="517524"/>
          </a:xfrm>
        </p:spPr>
        <p:txBody>
          <a:bodyPr/>
          <a:lstStyle/>
          <a:p>
            <a:fld id="{34EB5C23-C2A9-49A4-9E2B-20182FCB3B72}" type="slidenum">
              <a:rPr lang="cs-CZ" smtClean="0"/>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3BACA3D6-CC29-453C-AE66-AD15EF3C43DC}" type="datetime1">
              <a:rPr lang="cs-CZ" smtClean="0"/>
              <a:t>07.12.2020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4EB5C23-C2A9-49A4-9E2B-20182FCB3B72}"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676400" cy="5851525"/>
          </a:xfrm>
        </p:spPr>
        <p:txBody>
          <a:bodyPr vert="eaVert"/>
          <a:lstStyle/>
          <a:p>
            <a:r>
              <a:rPr kumimoji="0" lang="cs-CZ"/>
              <a:t>Kliknutím lze upravit styl.</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6FE98971-1F7B-4C5C-8A55-21979B0387F9}" type="datetime1">
              <a:rPr lang="cs-CZ" smtClean="0"/>
              <a:t>07.12.2020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4EB5C23-C2A9-49A4-9E2B-20182FCB3B72}"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8" name="Zástupný symbol pro obsah 7"/>
          <p:cNvSpPr>
            <a:spLocks noGrp="1"/>
          </p:cNvSpPr>
          <p:nvPr>
            <p:ph sz="quarter" idx="1"/>
          </p:nvPr>
        </p:nvSpPr>
        <p:spPr>
          <a:xfrm>
            <a:off x="457200" y="1600200"/>
            <a:ext cx="7467600" cy="4873752"/>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7" name="Zástupný symbol pro datum 6"/>
          <p:cNvSpPr>
            <a:spLocks noGrp="1"/>
          </p:cNvSpPr>
          <p:nvPr>
            <p:ph type="dt" sz="half" idx="14"/>
          </p:nvPr>
        </p:nvSpPr>
        <p:spPr/>
        <p:txBody>
          <a:bodyPr rtlCol="0"/>
          <a:lstStyle/>
          <a:p>
            <a:fld id="{FB690FD6-2BED-4DB1-9228-11CAB7BC7A22}" type="datetime1">
              <a:rPr lang="cs-CZ" smtClean="0"/>
              <a:t>07.12.2020</a:t>
            </a:fld>
            <a:endParaRPr lang="cs-CZ"/>
          </a:p>
        </p:txBody>
      </p:sp>
      <p:sp>
        <p:nvSpPr>
          <p:cNvPr id="9" name="Zástupný symbol pro číslo snímku 8"/>
          <p:cNvSpPr>
            <a:spLocks noGrp="1"/>
          </p:cNvSpPr>
          <p:nvPr>
            <p:ph type="sldNum" sz="quarter" idx="15"/>
          </p:nvPr>
        </p:nvSpPr>
        <p:spPr/>
        <p:txBody>
          <a:bodyPr rtlCol="0"/>
          <a:lstStyle/>
          <a:p>
            <a:fld id="{34EB5C23-C2A9-49A4-9E2B-20182FCB3B72}" type="slidenum">
              <a:rPr lang="cs-CZ" smtClean="0"/>
              <a:t>‹#›</a:t>
            </a:fld>
            <a:endParaRPr lang="cs-CZ"/>
          </a:p>
        </p:txBody>
      </p:sp>
      <p:sp>
        <p:nvSpPr>
          <p:cNvPr id="10" name="Zástupný symbol pro zápatí 9"/>
          <p:cNvSpPr>
            <a:spLocks noGrp="1"/>
          </p:cNvSpPr>
          <p:nvPr>
            <p:ph type="ftr" sz="quarter" idx="16"/>
          </p:nvPr>
        </p:nvSpPr>
        <p:spPr/>
        <p:txBody>
          <a:bodyPr rtlCol="0"/>
          <a:lstStyle/>
          <a:p>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kumimoji="0" lang="cs-CZ"/>
              <a:t>Kliknutím lze upravit styl.</a:t>
            </a:r>
            <a:endParaRPr kumimoji="0" lang="en-US"/>
          </a:p>
        </p:txBody>
      </p:sp>
      <p:sp>
        <p:nvSpPr>
          <p:cNvPr id="3" name="Zástupný symbol pro tex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Kliknutím lze upravit styly předlohy textu.</a:t>
            </a:r>
          </a:p>
        </p:txBody>
      </p:sp>
      <p:sp>
        <p:nvSpPr>
          <p:cNvPr id="4" name="Zástupný symbol pro datum 3"/>
          <p:cNvSpPr>
            <a:spLocks noGrp="1"/>
          </p:cNvSpPr>
          <p:nvPr>
            <p:ph type="dt" sz="half" idx="10"/>
          </p:nvPr>
        </p:nvSpPr>
        <p:spPr bwMode="auto">
          <a:xfrm rot="5400000">
            <a:off x="7763256" y="1170432"/>
            <a:ext cx="2286000" cy="381000"/>
          </a:xfrm>
        </p:spPr>
        <p:txBody>
          <a:bodyPr/>
          <a:lstStyle/>
          <a:p>
            <a:fld id="{DEB26D81-1455-43A3-842A-0404CA813F2B}" type="datetime1">
              <a:rPr lang="cs-CZ" smtClean="0"/>
              <a:t>07.12.2020</a:t>
            </a:fld>
            <a:endParaRPr lang="cs-CZ"/>
          </a:p>
        </p:txBody>
      </p:sp>
      <p:sp>
        <p:nvSpPr>
          <p:cNvPr id="5" name="Zástupný symbol pro zápatí 4"/>
          <p:cNvSpPr>
            <a:spLocks noGrp="1"/>
          </p:cNvSpPr>
          <p:nvPr>
            <p:ph type="ftr" sz="quarter" idx="11"/>
          </p:nvPr>
        </p:nvSpPr>
        <p:spPr bwMode="auto">
          <a:xfrm rot="5400000">
            <a:off x="7077456" y="4178808"/>
            <a:ext cx="3657600" cy="384048"/>
          </a:xfrm>
        </p:spPr>
        <p:txBody>
          <a:bodyPr/>
          <a:lstStyle/>
          <a:p>
            <a:endParaRPr lang="cs-CZ"/>
          </a:p>
        </p:txBody>
      </p:sp>
      <p:sp>
        <p:nvSpPr>
          <p:cNvPr id="9" name="Obdélní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nice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římá spojnice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nice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nice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Přímá spojnice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Obdélní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á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á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á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Přímá spojnice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číslo snímku 5"/>
          <p:cNvSpPr>
            <a:spLocks noGrp="1"/>
          </p:cNvSpPr>
          <p:nvPr>
            <p:ph type="sldNum" sz="quarter" idx="12"/>
          </p:nvPr>
        </p:nvSpPr>
        <p:spPr bwMode="auto">
          <a:xfrm>
            <a:off x="1340616" y="4928702"/>
            <a:ext cx="609600" cy="517524"/>
          </a:xfrm>
        </p:spPr>
        <p:txBody>
          <a:bodyPr/>
          <a:lstStyle/>
          <a:p>
            <a:fld id="{34EB5C23-C2A9-49A4-9E2B-20182FCB3B72}" type="slidenum">
              <a:rPr lang="cs-CZ" smtClean="0"/>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5" name="Zástupný symbol pro datum 4"/>
          <p:cNvSpPr>
            <a:spLocks noGrp="1"/>
          </p:cNvSpPr>
          <p:nvPr>
            <p:ph type="dt" sz="half" idx="10"/>
          </p:nvPr>
        </p:nvSpPr>
        <p:spPr/>
        <p:txBody>
          <a:bodyPr/>
          <a:lstStyle/>
          <a:p>
            <a:fld id="{4F70D0CC-EDD8-488F-902E-29992EDE5BD2}" type="datetime1">
              <a:rPr lang="cs-CZ" smtClean="0"/>
              <a:t>07.12.2020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4EB5C23-C2A9-49A4-9E2B-20182FCB3B72}" type="slidenum">
              <a:rPr lang="cs-CZ" smtClean="0"/>
              <a:t>‹#›</a:t>
            </a:fld>
            <a:endParaRPr lang="cs-CZ"/>
          </a:p>
        </p:txBody>
      </p:sp>
      <p:sp>
        <p:nvSpPr>
          <p:cNvPr id="9" name="Zástupný symbol pro obsah 8"/>
          <p:cNvSpPr>
            <a:spLocks noGrp="1"/>
          </p:cNvSpPr>
          <p:nvPr>
            <p:ph sz="quarter" idx="1"/>
          </p:nvPr>
        </p:nvSpPr>
        <p:spPr>
          <a:xfrm>
            <a:off x="457200" y="1600200"/>
            <a:ext cx="3657600" cy="45720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1" name="Zástupný symbol pro obsah 10"/>
          <p:cNvSpPr>
            <a:spLocks noGrp="1"/>
          </p:cNvSpPr>
          <p:nvPr>
            <p:ph sz="quarter" idx="2"/>
          </p:nvPr>
        </p:nvSpPr>
        <p:spPr>
          <a:xfrm>
            <a:off x="4270248" y="1600200"/>
            <a:ext cx="3657600" cy="45720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nchor="b"/>
          <a:lstStyle>
            <a:lvl1pPr>
              <a:defRPr/>
            </a:lvl1pPr>
          </a:lstStyle>
          <a:p>
            <a:r>
              <a:rPr kumimoji="0" lang="cs-CZ"/>
              <a:t>Kliknutím lze upravit styl.</a:t>
            </a:r>
            <a:endParaRPr kumimoji="0" lang="en-US"/>
          </a:p>
        </p:txBody>
      </p:sp>
      <p:sp>
        <p:nvSpPr>
          <p:cNvPr id="7" name="Zástupný symbol pro datum 6"/>
          <p:cNvSpPr>
            <a:spLocks noGrp="1"/>
          </p:cNvSpPr>
          <p:nvPr>
            <p:ph type="dt" sz="half" idx="10"/>
          </p:nvPr>
        </p:nvSpPr>
        <p:spPr/>
        <p:txBody>
          <a:bodyPr/>
          <a:lstStyle/>
          <a:p>
            <a:fld id="{1F8D85DA-B17D-4332-999B-355644F88FD3}" type="datetime1">
              <a:rPr lang="cs-CZ" smtClean="0"/>
              <a:t>07.12.2020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4EB5C23-C2A9-49A4-9E2B-20182FCB3B72}" type="slidenum">
              <a:rPr lang="cs-CZ" smtClean="0"/>
              <a:t>‹#›</a:t>
            </a:fld>
            <a:endParaRPr lang="cs-CZ"/>
          </a:p>
        </p:txBody>
      </p:sp>
      <p:sp>
        <p:nvSpPr>
          <p:cNvPr id="11" name="Zástupný symbol pro obsah 10"/>
          <p:cNvSpPr>
            <a:spLocks noGrp="1"/>
          </p:cNvSpPr>
          <p:nvPr>
            <p:ph sz="quarter" idx="2"/>
          </p:nvPr>
        </p:nvSpPr>
        <p:spPr>
          <a:xfrm>
            <a:off x="457200" y="2362200"/>
            <a:ext cx="3657600" cy="38862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3" name="Zástupný symbol pro obsah 12"/>
          <p:cNvSpPr>
            <a:spLocks noGrp="1"/>
          </p:cNvSpPr>
          <p:nvPr>
            <p:ph sz="quarter" idx="4"/>
          </p:nvPr>
        </p:nvSpPr>
        <p:spPr>
          <a:xfrm>
            <a:off x="4371975" y="2362200"/>
            <a:ext cx="3657600" cy="38862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a:t>Kliknutím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a:t>Kliknutím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6" name="Zástupný symbol pro datum 5"/>
          <p:cNvSpPr>
            <a:spLocks noGrp="1"/>
          </p:cNvSpPr>
          <p:nvPr>
            <p:ph type="dt" sz="half" idx="10"/>
          </p:nvPr>
        </p:nvSpPr>
        <p:spPr/>
        <p:txBody>
          <a:bodyPr rtlCol="0"/>
          <a:lstStyle/>
          <a:p>
            <a:fld id="{11946AC1-8D36-46D9-B4E7-F6B5AFC6D343}" type="datetime1">
              <a:rPr lang="cs-CZ" smtClean="0"/>
              <a:t>07.12.2020</a:t>
            </a:fld>
            <a:endParaRPr lang="cs-CZ"/>
          </a:p>
        </p:txBody>
      </p:sp>
      <p:sp>
        <p:nvSpPr>
          <p:cNvPr id="7" name="Zástupný symbol pro číslo snímku 6"/>
          <p:cNvSpPr>
            <a:spLocks noGrp="1"/>
          </p:cNvSpPr>
          <p:nvPr>
            <p:ph type="sldNum" sz="quarter" idx="11"/>
          </p:nvPr>
        </p:nvSpPr>
        <p:spPr/>
        <p:txBody>
          <a:bodyPr rtlCol="0"/>
          <a:lstStyle/>
          <a:p>
            <a:fld id="{34EB5C23-C2A9-49A4-9E2B-20182FCB3B72}" type="slidenum">
              <a:rPr lang="cs-CZ" smtClean="0"/>
              <a:t>‹#›</a:t>
            </a:fld>
            <a:endParaRPr lang="cs-CZ"/>
          </a:p>
        </p:txBody>
      </p:sp>
      <p:sp>
        <p:nvSpPr>
          <p:cNvPr id="8" name="Zástupný symbol pro zápatí 7"/>
          <p:cNvSpPr>
            <a:spLocks noGrp="1"/>
          </p:cNvSpPr>
          <p:nvPr>
            <p:ph type="ftr" sz="quarter" idx="12"/>
          </p:nvPr>
        </p:nvSpPr>
        <p:spPr/>
        <p:txBody>
          <a:bodyPr rtlCol="0"/>
          <a:lstStyle/>
          <a:p>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931CDEC-DA19-4D87-8F5F-6472F8D21943}" type="datetime1">
              <a:rPr lang="cs-CZ" smtClean="0"/>
              <a:t>07.12.2020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4EB5C23-C2A9-49A4-9E2B-20182FCB3B72}"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0" name="Přímá spojnice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cs-CZ"/>
              <a:t>Kliknutím lze upravit styl.</a:t>
            </a:r>
            <a:endParaRPr kumimoji="0" lang="en-US"/>
          </a:p>
        </p:txBody>
      </p:sp>
      <p:sp>
        <p:nvSpPr>
          <p:cNvPr id="3" name="Zástupný symbol pro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cs-CZ"/>
              <a:t>Kliknutím lze upravit styly předlohy textu.</a:t>
            </a:r>
          </a:p>
        </p:txBody>
      </p:sp>
      <p:sp>
        <p:nvSpPr>
          <p:cNvPr id="8" name="Přímá spojnice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Přímá spojnice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Přímá spojnice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bdélní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nice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á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Zástupný symbol pro obsah 17"/>
          <p:cNvSpPr>
            <a:spLocks noGrp="1"/>
          </p:cNvSpPr>
          <p:nvPr>
            <p:ph sz="quarter" idx="1"/>
          </p:nvPr>
        </p:nvSpPr>
        <p:spPr>
          <a:xfrm>
            <a:off x="304800" y="274320"/>
            <a:ext cx="5638800" cy="6327648"/>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1" name="Zástupný symbol pro datum 20"/>
          <p:cNvSpPr>
            <a:spLocks noGrp="1"/>
          </p:cNvSpPr>
          <p:nvPr>
            <p:ph type="dt" sz="half" idx="14"/>
          </p:nvPr>
        </p:nvSpPr>
        <p:spPr/>
        <p:txBody>
          <a:bodyPr rtlCol="0"/>
          <a:lstStyle/>
          <a:p>
            <a:fld id="{6FD85D52-230C-4EC1-8119-219288831031}" type="datetime1">
              <a:rPr lang="cs-CZ" smtClean="0"/>
              <a:t>07.12.2020</a:t>
            </a:fld>
            <a:endParaRPr lang="cs-CZ"/>
          </a:p>
        </p:txBody>
      </p:sp>
      <p:sp>
        <p:nvSpPr>
          <p:cNvPr id="22" name="Zástupný symbol pro číslo snímku 21"/>
          <p:cNvSpPr>
            <a:spLocks noGrp="1"/>
          </p:cNvSpPr>
          <p:nvPr>
            <p:ph type="sldNum" sz="quarter" idx="15"/>
          </p:nvPr>
        </p:nvSpPr>
        <p:spPr/>
        <p:txBody>
          <a:bodyPr rtlCol="0"/>
          <a:lstStyle/>
          <a:p>
            <a:fld id="{34EB5C23-C2A9-49A4-9E2B-20182FCB3B72}" type="slidenum">
              <a:rPr lang="cs-CZ" smtClean="0"/>
              <a:t>‹#›</a:t>
            </a:fld>
            <a:endParaRPr lang="cs-CZ"/>
          </a:p>
        </p:txBody>
      </p:sp>
      <p:sp>
        <p:nvSpPr>
          <p:cNvPr id="23" name="Zástupný symbol pro zápatí 22"/>
          <p:cNvSpPr>
            <a:spLocks noGrp="1"/>
          </p:cNvSpPr>
          <p:nvPr>
            <p:ph type="ftr" sz="quarter" idx="16"/>
          </p:nvPr>
        </p:nvSpPr>
        <p:spPr/>
        <p:txBody>
          <a:bodyPr rtlCol="0"/>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Přímá spojnice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á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rot="5400000">
            <a:off x="3350133" y="3200400"/>
            <a:ext cx="6309360" cy="457200"/>
          </a:xfrm>
        </p:spPr>
        <p:txBody>
          <a:bodyPr anchor="b"/>
          <a:lstStyle>
            <a:lvl1pPr algn="l">
              <a:buNone/>
              <a:defRPr sz="2000" b="1"/>
            </a:lvl1pPr>
          </a:lstStyle>
          <a:p>
            <a:r>
              <a:rPr kumimoji="0" lang="cs-CZ"/>
              <a:t>Kliknutím lze upravit styl.</a:t>
            </a:r>
            <a:endParaRPr kumimoji="0" lang="en-US"/>
          </a:p>
        </p:txBody>
      </p:sp>
      <p:sp>
        <p:nvSpPr>
          <p:cNvPr id="3" name="Zástupný symbol pro obrázek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cs-CZ"/>
              <a:t>Kliknutím na ikonu přidáte obrázek.</a:t>
            </a:r>
            <a:endParaRPr kumimoji="0" lang="en-US" dirty="0"/>
          </a:p>
        </p:txBody>
      </p:sp>
      <p:sp>
        <p:nvSpPr>
          <p:cNvPr id="4" name="Zástupný symbol pro tex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cs-CZ"/>
              <a:t>Kliknutím lze upravit styly předlohy textu.</a:t>
            </a:r>
          </a:p>
        </p:txBody>
      </p:sp>
      <p:sp>
        <p:nvSpPr>
          <p:cNvPr id="10" name="Přímá spojnice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Obdélní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římá spojnice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Přímá spojnice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Přímá spojnice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Zástupný symbol pro datum 16"/>
          <p:cNvSpPr>
            <a:spLocks noGrp="1"/>
          </p:cNvSpPr>
          <p:nvPr>
            <p:ph type="dt" sz="half" idx="10"/>
          </p:nvPr>
        </p:nvSpPr>
        <p:spPr/>
        <p:txBody>
          <a:bodyPr rtlCol="0"/>
          <a:lstStyle/>
          <a:p>
            <a:fld id="{6471DA64-18DF-4342-A873-E8D89BD3B866}" type="datetime1">
              <a:rPr lang="cs-CZ" smtClean="0"/>
              <a:t>07.12.2020</a:t>
            </a:fld>
            <a:endParaRPr lang="cs-CZ"/>
          </a:p>
        </p:txBody>
      </p:sp>
      <p:sp>
        <p:nvSpPr>
          <p:cNvPr id="18" name="Zástupný symbol pro číslo snímku 17"/>
          <p:cNvSpPr>
            <a:spLocks noGrp="1"/>
          </p:cNvSpPr>
          <p:nvPr>
            <p:ph type="sldNum" sz="quarter" idx="11"/>
          </p:nvPr>
        </p:nvSpPr>
        <p:spPr/>
        <p:txBody>
          <a:bodyPr rtlCol="0"/>
          <a:lstStyle/>
          <a:p>
            <a:fld id="{34EB5C23-C2A9-49A4-9E2B-20182FCB3B72}" type="slidenum">
              <a:rPr lang="cs-CZ" smtClean="0"/>
              <a:t>‹#›</a:t>
            </a:fld>
            <a:endParaRPr lang="cs-CZ"/>
          </a:p>
        </p:txBody>
      </p:sp>
      <p:sp>
        <p:nvSpPr>
          <p:cNvPr id="21" name="Zástupný symbol pro zápatí 20"/>
          <p:cNvSpPr>
            <a:spLocks noGrp="1"/>
          </p:cNvSpPr>
          <p:nvPr>
            <p:ph type="ftr" sz="quarter" idx="12"/>
          </p:nvPr>
        </p:nvSpPr>
        <p:spPr/>
        <p:txBody>
          <a:bodyPr rtlCol="0"/>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Přímá spojnice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Zástupný symbol pro nadpis 21"/>
          <p:cNvSpPr>
            <a:spLocks noGrp="1"/>
          </p:cNvSpPr>
          <p:nvPr>
            <p:ph type="title"/>
          </p:nvPr>
        </p:nvSpPr>
        <p:spPr>
          <a:xfrm>
            <a:off x="457200" y="274638"/>
            <a:ext cx="7467600" cy="1143000"/>
          </a:xfrm>
          <a:prstGeom prst="rect">
            <a:avLst/>
          </a:prstGeom>
        </p:spPr>
        <p:txBody>
          <a:bodyPr vert="horz" anchor="b">
            <a:normAutofit/>
          </a:bodyPr>
          <a:lstStyle/>
          <a:p>
            <a:r>
              <a:rPr kumimoji="0" lang="cs-CZ"/>
              <a:t>Kliknutím lze upravit styl.</a:t>
            </a:r>
            <a:endParaRPr kumimoji="0" lang="en-US"/>
          </a:p>
        </p:txBody>
      </p:sp>
      <p:sp>
        <p:nvSpPr>
          <p:cNvPr id="13" name="Zástupný symbol pro tex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cs-CZ"/>
              <a:t>Kliknutím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14" name="Zástupný symbol pro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1EB06AC-8698-48EF-B62A-E057316ED331}" type="datetime1">
              <a:rPr lang="cs-CZ" smtClean="0"/>
              <a:t>07.12.2020</a:t>
            </a:fld>
            <a:endParaRPr lang="cs-CZ"/>
          </a:p>
        </p:txBody>
      </p:sp>
      <p:sp>
        <p:nvSpPr>
          <p:cNvPr id="3" name="Zástupný symbol pro zápatí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cs-CZ"/>
          </a:p>
        </p:txBody>
      </p:sp>
      <p:sp>
        <p:nvSpPr>
          <p:cNvPr id="7" name="Přímá spojnice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Přímá spojnice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Obdélní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nice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á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pro číslo snímk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4EB5C23-C2A9-49A4-9E2B-20182FCB3B72}"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6.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2.xml"/><Relationship Id="rId7" Type="http://schemas.openxmlformats.org/officeDocument/2006/relationships/image" Target="../media/image4.jpe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9.xml"/><Relationship Id="rId1" Type="http://schemas.openxmlformats.org/officeDocument/2006/relationships/tags" Target="../tags/tag3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notesSlide" Target="../notesSlides/notesSlide13.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58.xml"/><Relationship Id="rId4" Type="http://schemas.openxmlformats.org/officeDocument/2006/relationships/image" Target="../media/image15.gif"/></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image" Target="../media/image16.jpe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16.jpeg"/><Relationship Id="rId4" Type="http://schemas.openxmlformats.org/officeDocument/2006/relationships/notesSlide" Target="../notesSlides/notesSlide15.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67.xml"/><Relationship Id="rId5" Type="http://schemas.openxmlformats.org/officeDocument/2006/relationships/image" Target="../media/image19.pn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8.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5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71.xml"/><Relationship Id="rId5" Type="http://schemas.openxmlformats.org/officeDocument/2006/relationships/image" Target="../media/image22.png"/><Relationship Id="rId4" Type="http://schemas.openxmlformats.org/officeDocument/2006/relationships/image" Target="../media/image21.jpeg"/></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72.xml"/><Relationship Id="rId5" Type="http://schemas.openxmlformats.org/officeDocument/2006/relationships/image" Target="../media/image25.jpeg"/><Relationship Id="rId4" Type="http://schemas.openxmlformats.org/officeDocument/2006/relationships/image" Target="../media/image24.jpeg"/></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73.xml"/><Relationship Id="rId4" Type="http://schemas.openxmlformats.org/officeDocument/2006/relationships/image" Target="../media/image27.jpe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5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80.xml"/></Relationships>
</file>

<file path=ppt/slides/_rels/slide6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83.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tags" Target="../tags/tag84.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87.xml"/><Relationship Id="rId4" Type="http://schemas.openxmlformats.org/officeDocument/2006/relationships/image" Target="../media/image32.jpe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88.xml"/><Relationship Id="rId4" Type="http://schemas.openxmlformats.org/officeDocument/2006/relationships/image" Target="../media/image3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3.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90.xml"/><Relationship Id="rId4" Type="http://schemas.openxmlformats.org/officeDocument/2006/relationships/image" Target="../media/image34.png"/></Relationships>
</file>

<file path=ppt/slides/_rels/slide7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91.xml"/><Relationship Id="rId4" Type="http://schemas.openxmlformats.org/officeDocument/2006/relationships/image" Target="../media/image36.png"/></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2.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3.xml"/></Relationships>
</file>

<file path=ppt/slides/_rels/slide7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slideLayout" Target="../slideLayouts/slideLayout5.xml"/><Relationship Id="rId1" Type="http://schemas.openxmlformats.org/officeDocument/2006/relationships/tags" Target="../tags/tag94.xml"/><Relationship Id="rId4" Type="http://schemas.openxmlformats.org/officeDocument/2006/relationships/image" Target="../media/image38.jpeg"/></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95.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96.xml"/></Relationships>
</file>

<file path=ppt/slides/_rels/slide7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7.xml"/><Relationship Id="rId1" Type="http://schemas.openxmlformats.org/officeDocument/2006/relationships/tags" Target="../tags/tag97.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8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7.xml"/><Relationship Id="rId1" Type="http://schemas.openxmlformats.org/officeDocument/2006/relationships/tags" Target="../tags/tag99.xml"/></Relationships>
</file>

<file path=ppt/slides/_rels/slide8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7.xml"/><Relationship Id="rId1" Type="http://schemas.openxmlformats.org/officeDocument/2006/relationships/tags" Target="../tags/tag100.xml"/></Relationships>
</file>

<file path=ppt/slides/_rels/slide8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slideLayout" Target="../slideLayouts/slideLayout2.xml"/><Relationship Id="rId1" Type="http://schemas.openxmlformats.org/officeDocument/2006/relationships/tags" Target="../tags/tag101.xml"/></Relationships>
</file>

<file path=ppt/slides/_rels/slide8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Layout" Target="../slideLayouts/slideLayout6.xml"/><Relationship Id="rId1" Type="http://schemas.openxmlformats.org/officeDocument/2006/relationships/tags" Target="../tags/tag102.xml"/><Relationship Id="rId5" Type="http://schemas.openxmlformats.org/officeDocument/2006/relationships/image" Target="../media/image45.png"/><Relationship Id="rId4" Type="http://schemas.openxmlformats.org/officeDocument/2006/relationships/image" Target="../media/image44.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103.xml"/><Relationship Id="rId5" Type="http://schemas.openxmlformats.org/officeDocument/2006/relationships/image" Target="../media/image47.jpeg"/><Relationship Id="rId4" Type="http://schemas.openxmlformats.org/officeDocument/2006/relationships/image" Target="../media/image46.jpeg"/></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4.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05.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6.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7.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9.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0.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1.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2.xml"/></Relationships>
</file>

<file path=ppt/slides/_rels/slide9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tags" Target="../tags/tag113.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4.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5.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1916832"/>
            <a:ext cx="7772400" cy="1470025"/>
          </a:xfrm>
        </p:spPr>
        <p:txBody>
          <a:bodyPr>
            <a:noAutofit/>
          </a:bodyPr>
          <a:lstStyle/>
          <a:p>
            <a:pPr lvl="0" fontAlgn="base" hangingPunct="0"/>
            <a:r>
              <a:rPr lang="cs-CZ" sz="2800" dirty="0" err="1"/>
              <a:t>Assessment</a:t>
            </a:r>
            <a:r>
              <a:rPr lang="cs-CZ" sz="2800" dirty="0"/>
              <a:t> and monitoring </a:t>
            </a:r>
            <a:r>
              <a:rPr lang="cs-CZ" sz="2800" dirty="0" err="1"/>
              <a:t>of</a:t>
            </a:r>
            <a:r>
              <a:rPr lang="cs-CZ" sz="2800" dirty="0"/>
              <a:t> </a:t>
            </a:r>
            <a:r>
              <a:rPr lang="cs-CZ" sz="2800" dirty="0" err="1"/>
              <a:t>nutritional</a:t>
            </a:r>
            <a:r>
              <a:rPr lang="cs-CZ" sz="2800" dirty="0"/>
              <a:t> status.  </a:t>
            </a:r>
            <a:br>
              <a:rPr lang="cs-CZ" sz="2800" dirty="0"/>
            </a:br>
            <a:r>
              <a:rPr lang="cs-CZ" sz="2800" dirty="0" err="1"/>
              <a:t>Principles</a:t>
            </a:r>
            <a:r>
              <a:rPr lang="cs-CZ" sz="2800" dirty="0"/>
              <a:t> </a:t>
            </a:r>
            <a:r>
              <a:rPr lang="cs-CZ" sz="2800" dirty="0" err="1"/>
              <a:t>of</a:t>
            </a:r>
            <a:r>
              <a:rPr lang="cs-CZ" sz="2800" dirty="0"/>
              <a:t> </a:t>
            </a:r>
            <a:r>
              <a:rPr lang="cs-CZ" sz="2800" dirty="0" err="1"/>
              <a:t>nutritional</a:t>
            </a:r>
            <a:r>
              <a:rPr lang="cs-CZ" sz="2800" dirty="0"/>
              <a:t> support, </a:t>
            </a:r>
            <a:r>
              <a:rPr lang="cs-CZ" sz="2800" dirty="0" err="1"/>
              <a:t>enteral</a:t>
            </a:r>
            <a:r>
              <a:rPr lang="cs-CZ" sz="2800" dirty="0"/>
              <a:t> and  </a:t>
            </a:r>
            <a:r>
              <a:rPr lang="cs-CZ" sz="2800" dirty="0" err="1"/>
              <a:t>parenteral</a:t>
            </a:r>
            <a:r>
              <a:rPr lang="cs-CZ" sz="2800" dirty="0"/>
              <a:t> </a:t>
            </a:r>
            <a:r>
              <a:rPr lang="cs-CZ" sz="2800" dirty="0" err="1"/>
              <a:t>nutrition</a:t>
            </a:r>
            <a:r>
              <a:rPr lang="cs-CZ" sz="2800" dirty="0"/>
              <a:t>.  </a:t>
            </a:r>
            <a:br>
              <a:rPr lang="cs-CZ" sz="2800" dirty="0"/>
            </a:br>
            <a:r>
              <a:rPr lang="cs-CZ" sz="2800" dirty="0" err="1"/>
              <a:t>Dietary</a:t>
            </a:r>
            <a:r>
              <a:rPr lang="cs-CZ" sz="2800" dirty="0"/>
              <a:t>  </a:t>
            </a:r>
            <a:r>
              <a:rPr lang="cs-CZ" sz="2800" dirty="0" err="1"/>
              <a:t>constituents</a:t>
            </a:r>
            <a:r>
              <a:rPr lang="cs-CZ" sz="2800" dirty="0"/>
              <a:t> </a:t>
            </a:r>
            <a:r>
              <a:rPr lang="cs-CZ" sz="2800" dirty="0" err="1"/>
              <a:t>providing</a:t>
            </a:r>
            <a:r>
              <a:rPr lang="cs-CZ" sz="2800" dirty="0"/>
              <a:t> a </a:t>
            </a:r>
            <a:r>
              <a:rPr lang="cs-CZ" sz="2800" dirty="0" err="1"/>
              <a:t>sufficient</a:t>
            </a:r>
            <a:r>
              <a:rPr lang="cs-CZ" sz="2800" dirty="0"/>
              <a:t> </a:t>
            </a:r>
            <a:r>
              <a:rPr lang="cs-CZ" sz="2800" dirty="0" err="1"/>
              <a:t>energy</a:t>
            </a:r>
            <a:r>
              <a:rPr lang="cs-CZ" sz="2800" dirty="0"/>
              <a:t> </a:t>
            </a:r>
            <a:r>
              <a:rPr lang="cs-CZ" sz="2800" dirty="0" err="1"/>
              <a:t>intake</a:t>
            </a:r>
            <a:r>
              <a:rPr lang="cs-CZ" sz="2800" dirty="0"/>
              <a:t>.</a:t>
            </a:r>
          </a:p>
        </p:txBody>
      </p:sp>
      <p:sp>
        <p:nvSpPr>
          <p:cNvPr id="3" name="Podnadpis 2"/>
          <p:cNvSpPr>
            <a:spLocks noGrp="1"/>
          </p:cNvSpPr>
          <p:nvPr>
            <p:ph type="subTitle" idx="1"/>
          </p:nvPr>
        </p:nvSpPr>
        <p:spPr>
          <a:xfrm>
            <a:off x="2483768" y="4509120"/>
            <a:ext cx="6400800" cy="1752600"/>
          </a:xfrm>
        </p:spPr>
        <p:txBody>
          <a:bodyPr>
            <a:normAutofit/>
          </a:bodyPr>
          <a:lstStyle/>
          <a:p>
            <a:r>
              <a:rPr lang="cs-CZ" sz="2400" dirty="0"/>
              <a:t>Michaela Králíková</a:t>
            </a:r>
          </a:p>
          <a:p>
            <a:r>
              <a:rPr lang="cs-CZ" sz="2400" dirty="0"/>
              <a:t>Department </a:t>
            </a:r>
            <a:r>
              <a:rPr lang="cs-CZ" sz="2400" dirty="0" err="1"/>
              <a:t>of</a:t>
            </a:r>
            <a:r>
              <a:rPr lang="cs-CZ" sz="2400" dirty="0"/>
              <a:t> </a:t>
            </a:r>
            <a:r>
              <a:rPr lang="cs-CZ" sz="2400" dirty="0" err="1"/>
              <a:t>Biochemistry</a:t>
            </a:r>
            <a:r>
              <a:rPr lang="cs-CZ" sz="2400" dirty="0"/>
              <a:t> </a:t>
            </a:r>
          </a:p>
          <a:p>
            <a:r>
              <a:rPr lang="cs-CZ" sz="2400" dirty="0" err="1"/>
              <a:t>Faculty</a:t>
            </a:r>
            <a:r>
              <a:rPr lang="cs-CZ" sz="2400" dirty="0"/>
              <a:t> </a:t>
            </a:r>
            <a:r>
              <a:rPr lang="cs-CZ" sz="2400" dirty="0" err="1"/>
              <a:t>of</a:t>
            </a:r>
            <a:r>
              <a:rPr lang="cs-CZ" sz="2400" dirty="0"/>
              <a:t> </a:t>
            </a:r>
            <a:r>
              <a:rPr lang="cs-CZ" sz="2400" dirty="0" err="1"/>
              <a:t>Medicine</a:t>
            </a:r>
            <a:r>
              <a:rPr lang="cs-CZ" sz="2400" dirty="0"/>
              <a:t> MU</a:t>
            </a:r>
          </a:p>
        </p:txBody>
      </p:sp>
      <p:sp>
        <p:nvSpPr>
          <p:cNvPr id="4" name="Zástupný symbol pro číslo snímku 3"/>
          <p:cNvSpPr>
            <a:spLocks noGrp="1"/>
          </p:cNvSpPr>
          <p:nvPr>
            <p:ph type="sldNum" sz="quarter" idx="12"/>
          </p:nvPr>
        </p:nvSpPr>
        <p:spPr/>
        <p:txBody>
          <a:bodyPr/>
          <a:lstStyle/>
          <a:p>
            <a:fld id="{34EB5C23-C2A9-49A4-9E2B-20182FCB3B72}" type="slidenum">
              <a:rPr lang="cs-CZ" smtClean="0"/>
              <a:t>1</a:t>
            </a:fld>
            <a:endParaRPr lang="cs-CZ"/>
          </a:p>
        </p:txBody>
      </p:sp>
    </p:spTree>
    <p:custDataLst>
      <p:tags r:id="rId1"/>
    </p:custDataLst>
    <p:extLst>
      <p:ext uri="{BB962C8B-B14F-4D97-AF65-F5344CB8AC3E}">
        <p14:creationId xmlns:p14="http://schemas.microsoft.com/office/powerpoint/2010/main" val="2256543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custDataLst>
              <p:tags r:id="rId2"/>
            </p:custDataLst>
          </p:nvPr>
        </p:nvSpPr>
        <p:spPr>
          <a:xfrm>
            <a:off x="457200" y="274638"/>
            <a:ext cx="7467600" cy="778098"/>
          </a:xfrm>
        </p:spPr>
        <p:txBody>
          <a:bodyPr/>
          <a:lstStyle/>
          <a:p>
            <a:r>
              <a:rPr lang="cs-CZ" dirty="0" err="1"/>
              <a:t>Metabolism</a:t>
            </a:r>
            <a:r>
              <a:rPr lang="cs-CZ" dirty="0"/>
              <a:t> in obesity</a:t>
            </a:r>
          </a:p>
        </p:txBody>
      </p:sp>
      <p:sp>
        <p:nvSpPr>
          <p:cNvPr id="3" name="Zástupný symbol pro obsah 2"/>
          <p:cNvSpPr>
            <a:spLocks noGrp="1"/>
          </p:cNvSpPr>
          <p:nvPr>
            <p:ph sz="quarter" idx="1"/>
          </p:nvPr>
        </p:nvSpPr>
        <p:spPr>
          <a:xfrm>
            <a:off x="457200" y="3429000"/>
            <a:ext cx="8075240" cy="3044952"/>
          </a:xfrm>
        </p:spPr>
        <p:txBody>
          <a:bodyPr>
            <a:normAutofit fontScale="85000" lnSpcReduction="10000"/>
          </a:bodyPr>
          <a:lstStyle/>
          <a:p>
            <a:r>
              <a:rPr lang="cs-CZ" dirty="0"/>
              <a:t>↑ </a:t>
            </a:r>
            <a:r>
              <a:rPr lang="cs-CZ" dirty="0" err="1"/>
              <a:t>lipolysis</a:t>
            </a:r>
            <a:r>
              <a:rPr lang="cs-CZ" dirty="0"/>
              <a:t> in </a:t>
            </a:r>
            <a:r>
              <a:rPr lang="cs-CZ" dirty="0" err="1"/>
              <a:t>adipose</a:t>
            </a:r>
            <a:r>
              <a:rPr lang="cs-CZ" dirty="0"/>
              <a:t> </a:t>
            </a:r>
            <a:r>
              <a:rPr lang="cs-CZ" dirty="0" err="1"/>
              <a:t>tissue</a:t>
            </a:r>
            <a:r>
              <a:rPr lang="cs-CZ" dirty="0"/>
              <a:t> → ↑ FA in </a:t>
            </a:r>
            <a:r>
              <a:rPr lang="cs-CZ" dirty="0" err="1"/>
              <a:t>blood</a:t>
            </a:r>
            <a:endParaRPr lang="cs-CZ" dirty="0"/>
          </a:p>
          <a:p>
            <a:pPr>
              <a:lnSpc>
                <a:spcPct val="150000"/>
              </a:lnSpc>
            </a:pPr>
            <a:r>
              <a:rPr lang="cs-CZ" dirty="0" err="1"/>
              <a:t>Excess</a:t>
            </a:r>
            <a:r>
              <a:rPr lang="cs-CZ" dirty="0"/>
              <a:t> FA to liver 	→ </a:t>
            </a:r>
            <a:r>
              <a:rPr lang="cs-CZ" dirty="0" err="1"/>
              <a:t>formation</a:t>
            </a:r>
            <a:r>
              <a:rPr lang="cs-CZ" dirty="0"/>
              <a:t> </a:t>
            </a:r>
            <a:r>
              <a:rPr lang="cs-CZ" dirty="0" err="1"/>
              <a:t>of</a:t>
            </a:r>
            <a:r>
              <a:rPr lang="cs-CZ" dirty="0"/>
              <a:t> VLDL → ↑ TAG and </a:t>
            </a:r>
            <a:r>
              <a:rPr lang="cs-CZ" dirty="0" err="1"/>
              <a:t>chol</a:t>
            </a:r>
            <a:r>
              <a:rPr lang="cs-CZ" dirty="0"/>
              <a:t> in </a:t>
            </a:r>
            <a:r>
              <a:rPr lang="cs-CZ" dirty="0" err="1"/>
              <a:t>blood</a:t>
            </a:r>
            <a:r>
              <a:rPr lang="cs-CZ" dirty="0"/>
              <a:t> </a:t>
            </a:r>
          </a:p>
          <a:p>
            <a:pPr marL="0" indent="0">
              <a:lnSpc>
                <a:spcPct val="150000"/>
              </a:lnSpc>
              <a:buNone/>
            </a:pPr>
            <a:r>
              <a:rPr lang="cs-CZ" dirty="0"/>
              <a:t>	 		→ </a:t>
            </a:r>
            <a:r>
              <a:rPr lang="cs-CZ" dirty="0" err="1"/>
              <a:t>ectopic</a:t>
            </a:r>
            <a:r>
              <a:rPr lang="cs-CZ" dirty="0"/>
              <a:t> </a:t>
            </a:r>
            <a:r>
              <a:rPr lang="cs-CZ" dirty="0" err="1"/>
              <a:t>accumulation</a:t>
            </a:r>
            <a:r>
              <a:rPr lang="cs-CZ" dirty="0"/>
              <a:t> </a:t>
            </a:r>
            <a:r>
              <a:rPr lang="cs-CZ" dirty="0" err="1"/>
              <a:t>of</a:t>
            </a:r>
            <a:r>
              <a:rPr lang="cs-CZ" dirty="0"/>
              <a:t> </a:t>
            </a:r>
            <a:r>
              <a:rPr lang="cs-CZ" dirty="0" err="1"/>
              <a:t>lipids</a:t>
            </a:r>
            <a:r>
              <a:rPr lang="cs-CZ" dirty="0"/>
              <a:t>   </a:t>
            </a:r>
          </a:p>
          <a:p>
            <a:r>
              <a:rPr lang="cs-CZ" dirty="0"/>
              <a:t>↓ </a:t>
            </a:r>
            <a:r>
              <a:rPr lang="cs-CZ" dirty="0" err="1"/>
              <a:t>activity</a:t>
            </a:r>
            <a:r>
              <a:rPr lang="cs-CZ" dirty="0"/>
              <a:t> </a:t>
            </a:r>
            <a:r>
              <a:rPr lang="cs-CZ" dirty="0" err="1"/>
              <a:t>of</a:t>
            </a:r>
            <a:r>
              <a:rPr lang="cs-CZ" dirty="0"/>
              <a:t> LPL → ↑ TAG in </a:t>
            </a:r>
            <a:r>
              <a:rPr lang="cs-CZ" dirty="0" err="1"/>
              <a:t>blood</a:t>
            </a:r>
            <a:r>
              <a:rPr lang="cs-CZ" dirty="0"/>
              <a:t> + </a:t>
            </a:r>
            <a:r>
              <a:rPr lang="cs-CZ" dirty="0" err="1"/>
              <a:t>stopped</a:t>
            </a:r>
            <a:r>
              <a:rPr lang="cs-CZ" dirty="0"/>
              <a:t> </a:t>
            </a:r>
            <a:r>
              <a:rPr lang="cs-CZ" dirty="0" err="1"/>
              <a:t>liponeogenesis</a:t>
            </a:r>
            <a:endParaRPr lang="cs-CZ" dirty="0"/>
          </a:p>
          <a:p>
            <a:pPr>
              <a:lnSpc>
                <a:spcPct val="150000"/>
              </a:lnSpc>
            </a:pPr>
            <a:r>
              <a:rPr lang="cs-CZ" dirty="0"/>
              <a:t>↓ </a:t>
            </a:r>
            <a:r>
              <a:rPr lang="cs-CZ" dirty="0" err="1"/>
              <a:t>utilization</a:t>
            </a:r>
            <a:r>
              <a:rPr lang="cs-CZ" dirty="0"/>
              <a:t> </a:t>
            </a:r>
            <a:r>
              <a:rPr lang="cs-CZ" dirty="0" err="1"/>
              <a:t>of</a:t>
            </a:r>
            <a:r>
              <a:rPr lang="cs-CZ" dirty="0"/>
              <a:t> </a:t>
            </a:r>
            <a:r>
              <a:rPr lang="cs-CZ" dirty="0" err="1"/>
              <a:t>glc</a:t>
            </a:r>
            <a:r>
              <a:rPr lang="cs-CZ" dirty="0"/>
              <a:t> in </a:t>
            </a:r>
            <a:r>
              <a:rPr lang="cs-CZ" dirty="0" err="1"/>
              <a:t>muscles</a:t>
            </a:r>
            <a:r>
              <a:rPr lang="cs-CZ" dirty="0"/>
              <a:t> and </a:t>
            </a:r>
            <a:r>
              <a:rPr lang="cs-CZ" dirty="0" err="1"/>
              <a:t>adipose</a:t>
            </a:r>
            <a:r>
              <a:rPr lang="cs-CZ" dirty="0"/>
              <a:t> (GLUT-4) → </a:t>
            </a:r>
            <a:r>
              <a:rPr lang="cs-CZ" dirty="0" err="1"/>
              <a:t>hyperglycemia</a:t>
            </a:r>
            <a:r>
              <a:rPr lang="cs-CZ" dirty="0"/>
              <a:t> </a:t>
            </a:r>
          </a:p>
          <a:p>
            <a:pPr>
              <a:lnSpc>
                <a:spcPct val="150000"/>
              </a:lnSpc>
            </a:pPr>
            <a:r>
              <a:rPr lang="cs-CZ" dirty="0"/>
              <a:t>↑ </a:t>
            </a:r>
            <a:r>
              <a:rPr lang="cs-CZ" dirty="0" err="1"/>
              <a:t>accumulation</a:t>
            </a:r>
            <a:r>
              <a:rPr lang="cs-CZ" dirty="0"/>
              <a:t> </a:t>
            </a:r>
            <a:r>
              <a:rPr lang="cs-CZ" dirty="0" err="1"/>
              <a:t>of</a:t>
            </a:r>
            <a:r>
              <a:rPr lang="cs-CZ" dirty="0"/>
              <a:t> liver </a:t>
            </a:r>
            <a:r>
              <a:rPr lang="cs-CZ" dirty="0" err="1"/>
              <a:t>glycogen</a:t>
            </a:r>
            <a:endParaRPr lang="cs-CZ" dirty="0"/>
          </a:p>
        </p:txBody>
      </p:sp>
      <p:sp>
        <p:nvSpPr>
          <p:cNvPr id="4" name="Zástupný symbol pro číslo snímku 3"/>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4EB5C23-C2A9-49A4-9E2B-20182FCB3B72}" type="slidenum">
              <a:rPr kumimoji="0" lang="cs-CZ" sz="14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cs-CZ" sz="1400" b="1" i="0" u="none" strike="noStrike" kern="1200" cap="none" spc="0" normalizeH="0" baseline="0" noProof="0">
              <a:ln>
                <a:noFill/>
              </a:ln>
              <a:solidFill>
                <a:srgbClr val="FFFFFF"/>
              </a:solidFill>
              <a:effectLst/>
              <a:uLnTx/>
              <a:uFillTx/>
              <a:latin typeface="Calibri"/>
              <a:ea typeface="+mn-ea"/>
              <a:cs typeface="+mn-cs"/>
            </a:endParaRPr>
          </a:p>
        </p:txBody>
      </p:sp>
      <p:sp>
        <p:nvSpPr>
          <p:cNvPr id="6" name="TextovéPole 5">
            <a:extLst>
              <a:ext uri="{FF2B5EF4-FFF2-40B4-BE49-F238E27FC236}">
                <a16:creationId xmlns:a16="http://schemas.microsoft.com/office/drawing/2014/main" id="{3D7B5BD6-6A8E-4290-9172-C061CE16C989}"/>
              </a:ext>
            </a:extLst>
          </p:cNvPr>
          <p:cNvSpPr txBox="1"/>
          <p:nvPr/>
        </p:nvSpPr>
        <p:spPr>
          <a:xfrm>
            <a:off x="547925" y="1214462"/>
            <a:ext cx="5009503" cy="1508105"/>
          </a:xfrm>
          <a:prstGeom prst="rect">
            <a:avLst/>
          </a:prstGeom>
          <a:solidFill>
            <a:srgbClr val="FFE1E1"/>
          </a:solidFill>
          <a:ln w="38100">
            <a:solidFill>
              <a:srgbClr val="FF0000"/>
            </a:solidFill>
          </a:ln>
        </p:spPr>
        <p:txBody>
          <a:bodyPr wrap="square" rtlCol="0">
            <a:spAutoFit/>
          </a:bodyPr>
          <a:lstStyle/>
          <a:p>
            <a:r>
              <a:rPr lang="cs-CZ" sz="2400" b="1" dirty="0"/>
              <a:t>INSULIN RESISTANCE + RELEASE OF ADIPOKINES </a:t>
            </a:r>
            <a:r>
              <a:rPr lang="cs-CZ" sz="2400" dirty="0" err="1"/>
              <a:t>produced</a:t>
            </a:r>
            <a:r>
              <a:rPr lang="cs-CZ" sz="2400" dirty="0"/>
              <a:t> by </a:t>
            </a:r>
            <a:r>
              <a:rPr lang="cs-CZ" sz="2400" dirty="0" err="1"/>
              <a:t>adipose</a:t>
            </a:r>
            <a:r>
              <a:rPr lang="cs-CZ" sz="2400" dirty="0"/>
              <a:t> </a:t>
            </a:r>
            <a:r>
              <a:rPr lang="cs-CZ" sz="2400" dirty="0" err="1"/>
              <a:t>tissue</a:t>
            </a:r>
            <a:r>
              <a:rPr lang="cs-CZ" sz="2400" dirty="0"/>
              <a:t> </a:t>
            </a:r>
            <a:r>
              <a:rPr lang="cs-CZ" sz="2000" dirty="0"/>
              <a:t>(</a:t>
            </a:r>
            <a:r>
              <a:rPr lang="cs-CZ" sz="2000" dirty="0" err="1"/>
              <a:t>leptin</a:t>
            </a:r>
            <a:r>
              <a:rPr lang="cs-CZ" sz="2000" dirty="0"/>
              <a:t>, </a:t>
            </a:r>
            <a:r>
              <a:rPr lang="cs-CZ" sz="2000" dirty="0" err="1"/>
              <a:t>resistin</a:t>
            </a:r>
            <a:r>
              <a:rPr lang="cs-CZ" sz="2000" dirty="0"/>
              <a:t>, </a:t>
            </a:r>
            <a:r>
              <a:rPr lang="cs-CZ" sz="2000" dirty="0" err="1"/>
              <a:t>angiotensinogen</a:t>
            </a:r>
            <a:r>
              <a:rPr lang="cs-CZ" sz="2000" dirty="0"/>
              <a:t>, </a:t>
            </a:r>
            <a:r>
              <a:rPr lang="cs-CZ" sz="2000" dirty="0" err="1"/>
              <a:t>adipsin</a:t>
            </a:r>
            <a:r>
              <a:rPr lang="cs-CZ" sz="2000" dirty="0"/>
              <a:t>, ACE, CETP, </a:t>
            </a:r>
            <a:r>
              <a:rPr lang="cs-CZ" sz="2000" dirty="0" err="1"/>
              <a:t>TNF</a:t>
            </a:r>
            <a:r>
              <a:rPr lang="cs-CZ" sz="2000" dirty="0" err="1">
                <a:latin typeface="Symbol" panose="05050102010706020507" pitchFamily="18" charset="2"/>
              </a:rPr>
              <a:t>a</a:t>
            </a:r>
            <a:r>
              <a:rPr lang="cs-CZ" sz="2000" dirty="0"/>
              <a:t>, IL-6 et al.)</a:t>
            </a:r>
          </a:p>
        </p:txBody>
      </p:sp>
      <p:sp>
        <p:nvSpPr>
          <p:cNvPr id="7" name="TextovéPole 6">
            <a:extLst>
              <a:ext uri="{FF2B5EF4-FFF2-40B4-BE49-F238E27FC236}">
                <a16:creationId xmlns:a16="http://schemas.microsoft.com/office/drawing/2014/main" id="{FFAB22A0-F2A7-4A3E-BEE5-F6C52F55520E}"/>
              </a:ext>
            </a:extLst>
          </p:cNvPr>
          <p:cNvSpPr txBox="1"/>
          <p:nvPr/>
        </p:nvSpPr>
        <p:spPr>
          <a:xfrm>
            <a:off x="5908576" y="2260902"/>
            <a:ext cx="2016224" cy="461665"/>
          </a:xfrm>
          <a:prstGeom prst="rect">
            <a:avLst/>
          </a:prstGeom>
          <a:solidFill>
            <a:srgbClr val="FFE1E1"/>
          </a:solid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cs-CZ" sz="2400" b="1" i="0" u="none" strike="noStrike" kern="1200" cap="none" spc="0" normalizeH="0" baseline="0" noProof="0" dirty="0">
                <a:ln>
                  <a:noFill/>
                </a:ln>
                <a:solidFill>
                  <a:prstClr val="black"/>
                </a:solidFill>
                <a:effectLst/>
                <a:uLnTx/>
                <a:uFillTx/>
                <a:latin typeface="Calibri"/>
                <a:ea typeface="+mn-ea"/>
                <a:cs typeface="+mn-cs"/>
              </a:rPr>
              <a:t>GLUCAGON</a:t>
            </a:r>
          </a:p>
        </p:txBody>
      </p:sp>
    </p:spTree>
    <p:custDataLst>
      <p:tags r:id="rId1"/>
    </p:custDataLst>
    <p:extLst>
      <p:ext uri="{BB962C8B-B14F-4D97-AF65-F5344CB8AC3E}">
        <p14:creationId xmlns:p14="http://schemas.microsoft.com/office/powerpoint/2010/main" val="1046608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brázek 14">
            <a:extLst>
              <a:ext uri="{FF2B5EF4-FFF2-40B4-BE49-F238E27FC236}">
                <a16:creationId xmlns:a16="http://schemas.microsoft.com/office/drawing/2014/main" id="{ACA08B37-CF52-467C-91B5-303DA171C3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2679" y="3663267"/>
            <a:ext cx="2990174" cy="1882140"/>
          </a:xfrm>
          <a:prstGeom prst="rect">
            <a:avLst/>
          </a:prstGeom>
        </p:spPr>
      </p:pic>
      <p:pic>
        <p:nvPicPr>
          <p:cNvPr id="16" name="Obrázek 15">
            <a:extLst>
              <a:ext uri="{FF2B5EF4-FFF2-40B4-BE49-F238E27FC236}">
                <a16:creationId xmlns:a16="http://schemas.microsoft.com/office/drawing/2014/main" id="{247B0C0B-D67C-4709-BACE-AD6828A3D4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491118">
            <a:off x="3699110" y="4888738"/>
            <a:ext cx="1554775" cy="1510803"/>
          </a:xfrm>
          <a:prstGeom prst="rect">
            <a:avLst/>
          </a:prstGeom>
        </p:spPr>
      </p:pic>
      <p:pic>
        <p:nvPicPr>
          <p:cNvPr id="13" name="Obrázek 12">
            <a:extLst>
              <a:ext uri="{FF2B5EF4-FFF2-40B4-BE49-F238E27FC236}">
                <a16:creationId xmlns:a16="http://schemas.microsoft.com/office/drawing/2014/main" id="{4222C850-CABE-4E6B-B7DA-6EBAD40372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6955" y="3796947"/>
            <a:ext cx="3126933" cy="2467439"/>
          </a:xfrm>
          <a:prstGeom prst="rect">
            <a:avLst/>
          </a:prstGeom>
        </p:spPr>
      </p:pic>
      <p:sp>
        <p:nvSpPr>
          <p:cNvPr id="2" name="Nadpis 1"/>
          <p:cNvSpPr>
            <a:spLocks noGrp="1"/>
          </p:cNvSpPr>
          <p:nvPr>
            <p:ph type="title"/>
            <p:custDataLst>
              <p:tags r:id="rId2"/>
            </p:custDataLst>
          </p:nvPr>
        </p:nvSpPr>
        <p:spPr>
          <a:xfrm>
            <a:off x="454152" y="322480"/>
            <a:ext cx="7467600" cy="850106"/>
          </a:xfrm>
        </p:spPr>
        <p:txBody>
          <a:bodyPr/>
          <a:lstStyle/>
          <a:p>
            <a:r>
              <a:rPr lang="cs-CZ" dirty="0" err="1"/>
              <a:t>Simple</a:t>
            </a:r>
            <a:r>
              <a:rPr lang="cs-CZ" dirty="0"/>
              <a:t> </a:t>
            </a:r>
            <a:r>
              <a:rPr lang="cs-CZ" dirty="0" err="1"/>
              <a:t>undernutrition</a:t>
            </a:r>
            <a:endParaRPr lang="cs-CZ" dirty="0"/>
          </a:p>
        </p:txBody>
      </p:sp>
      <p:sp>
        <p:nvSpPr>
          <p:cNvPr id="3" name="Zástupný symbol pro obsah 2"/>
          <p:cNvSpPr>
            <a:spLocks noGrp="1"/>
          </p:cNvSpPr>
          <p:nvPr>
            <p:ph sz="quarter" idx="1"/>
          </p:nvPr>
        </p:nvSpPr>
        <p:spPr>
          <a:xfrm>
            <a:off x="457200" y="1268760"/>
            <a:ext cx="8003232" cy="2182620"/>
          </a:xfrm>
        </p:spPr>
        <p:txBody>
          <a:bodyPr>
            <a:normAutofit/>
          </a:bodyPr>
          <a:lstStyle/>
          <a:p>
            <a:r>
              <a:rPr lang="cs-CZ" dirty="0"/>
              <a:t>= </a:t>
            </a:r>
            <a:r>
              <a:rPr lang="cs-CZ" dirty="0" err="1"/>
              <a:t>energy</a:t>
            </a:r>
            <a:r>
              <a:rPr lang="cs-CZ" dirty="0"/>
              <a:t> </a:t>
            </a:r>
            <a:r>
              <a:rPr lang="cs-CZ" dirty="0" err="1"/>
              <a:t>malnutrition</a:t>
            </a:r>
            <a:endParaRPr lang="cs-CZ" dirty="0"/>
          </a:p>
          <a:p>
            <a:r>
              <a:rPr lang="cs-CZ" dirty="0" err="1"/>
              <a:t>Insufficient</a:t>
            </a:r>
            <a:r>
              <a:rPr lang="cs-CZ" dirty="0"/>
              <a:t> </a:t>
            </a:r>
            <a:r>
              <a:rPr lang="cs-CZ" dirty="0" err="1"/>
              <a:t>intake</a:t>
            </a:r>
            <a:r>
              <a:rPr lang="cs-CZ" dirty="0"/>
              <a:t> </a:t>
            </a:r>
            <a:r>
              <a:rPr lang="cs-CZ" dirty="0" err="1"/>
              <a:t>of</a:t>
            </a:r>
            <a:r>
              <a:rPr lang="cs-CZ" dirty="0"/>
              <a:t> </a:t>
            </a:r>
            <a:r>
              <a:rPr lang="cs-CZ" dirty="0" err="1"/>
              <a:t>carbohydrates</a:t>
            </a:r>
            <a:r>
              <a:rPr lang="cs-CZ" dirty="0"/>
              <a:t>, </a:t>
            </a:r>
            <a:r>
              <a:rPr lang="cs-CZ" dirty="0" err="1"/>
              <a:t>lipids</a:t>
            </a:r>
            <a:r>
              <a:rPr lang="cs-CZ" dirty="0"/>
              <a:t> and </a:t>
            </a:r>
            <a:r>
              <a:rPr lang="cs-CZ" dirty="0" err="1"/>
              <a:t>proteins</a:t>
            </a:r>
            <a:endParaRPr lang="cs-CZ" dirty="0"/>
          </a:p>
          <a:p>
            <a:r>
              <a:rPr lang="cs-CZ" dirty="0" err="1"/>
              <a:t>Progressive</a:t>
            </a:r>
            <a:r>
              <a:rPr lang="cs-CZ" dirty="0"/>
              <a:t> </a:t>
            </a:r>
            <a:r>
              <a:rPr lang="cs-CZ" dirty="0" err="1"/>
              <a:t>symmetric</a:t>
            </a:r>
            <a:r>
              <a:rPr lang="cs-CZ" dirty="0"/>
              <a:t> </a:t>
            </a:r>
            <a:r>
              <a:rPr lang="cs-CZ" dirty="0" err="1"/>
              <a:t>weight</a:t>
            </a:r>
            <a:r>
              <a:rPr lang="cs-CZ" dirty="0"/>
              <a:t> </a:t>
            </a:r>
            <a:r>
              <a:rPr lang="cs-CZ" dirty="0" err="1"/>
              <a:t>loss</a:t>
            </a:r>
            <a:r>
              <a:rPr lang="cs-CZ" dirty="0"/>
              <a:t> </a:t>
            </a:r>
            <a:r>
              <a:rPr lang="cs-CZ" dirty="0" err="1"/>
              <a:t>leading</a:t>
            </a:r>
            <a:r>
              <a:rPr lang="cs-CZ" dirty="0"/>
              <a:t> to </a:t>
            </a:r>
            <a:r>
              <a:rPr lang="cs-CZ" dirty="0" err="1"/>
              <a:t>cachexy</a:t>
            </a:r>
            <a:r>
              <a:rPr lang="cs-CZ" dirty="0"/>
              <a:t>    	           in </a:t>
            </a:r>
            <a:r>
              <a:rPr lang="cs-CZ" dirty="0" err="1"/>
              <a:t>otherwise</a:t>
            </a:r>
            <a:r>
              <a:rPr lang="cs-CZ" dirty="0"/>
              <a:t> </a:t>
            </a:r>
            <a:r>
              <a:rPr lang="cs-CZ" dirty="0" err="1"/>
              <a:t>healthy</a:t>
            </a:r>
            <a:r>
              <a:rPr lang="cs-CZ" dirty="0"/>
              <a:t> </a:t>
            </a:r>
            <a:r>
              <a:rPr lang="cs-CZ" dirty="0" err="1"/>
              <a:t>individuals</a:t>
            </a:r>
            <a:r>
              <a:rPr lang="cs-CZ" dirty="0"/>
              <a:t> </a:t>
            </a:r>
            <a:r>
              <a:rPr lang="cs-CZ" dirty="0" err="1"/>
              <a:t>with</a:t>
            </a:r>
            <a:r>
              <a:rPr lang="cs-CZ" dirty="0"/>
              <a:t> limited food </a:t>
            </a:r>
            <a:r>
              <a:rPr lang="cs-CZ" dirty="0" err="1"/>
              <a:t>intake</a:t>
            </a:r>
            <a:endParaRPr lang="cs-CZ" dirty="0"/>
          </a:p>
          <a:p>
            <a:endParaRPr lang="cs-CZ" dirty="0"/>
          </a:p>
        </p:txBody>
      </p:sp>
      <p:sp>
        <p:nvSpPr>
          <p:cNvPr id="4" name="Zástupný symbol pro číslo snímku 3"/>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4EB5C23-C2A9-49A4-9E2B-20182FCB3B72}" type="slidenum">
              <a:rPr kumimoji="0" lang="cs-CZ" sz="14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cs-CZ" sz="1400" b="1" i="0" u="none" strike="noStrike" kern="1200" cap="none" spc="0" normalizeH="0" baseline="0" noProof="0">
              <a:ln>
                <a:noFill/>
              </a:ln>
              <a:solidFill>
                <a:srgbClr val="FFFFFF"/>
              </a:solidFill>
              <a:effectLst/>
              <a:uLnTx/>
              <a:uFillTx/>
              <a:latin typeface="Calibri"/>
              <a:ea typeface="+mn-ea"/>
              <a:cs typeface="+mn-cs"/>
            </a:endParaRPr>
          </a:p>
        </p:txBody>
      </p:sp>
      <p:pic>
        <p:nvPicPr>
          <p:cNvPr id="1028" name="Picture 4" descr="Výsledek obrázku pro kachexi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6136" y="122609"/>
            <a:ext cx="2809875" cy="1628776"/>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FA31A68E-55A2-4DBE-BE09-A66F838DB90A}"/>
              </a:ext>
            </a:extLst>
          </p:cNvPr>
          <p:cNvSpPr txBox="1"/>
          <p:nvPr/>
        </p:nvSpPr>
        <p:spPr>
          <a:xfrm>
            <a:off x="3563888" y="3198167"/>
            <a:ext cx="2016224" cy="461665"/>
          </a:xfrm>
          <a:prstGeom prst="rect">
            <a:avLst/>
          </a:prstGeom>
          <a:solidFill>
            <a:srgbClr val="FFE1E1"/>
          </a:solid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cs-CZ" sz="2400" b="1" i="0" u="none" strike="noStrike" kern="1200" cap="none" spc="0" normalizeH="0" baseline="0" noProof="0" dirty="0">
                <a:ln>
                  <a:noFill/>
                </a:ln>
                <a:solidFill>
                  <a:prstClr val="black"/>
                </a:solidFill>
                <a:effectLst/>
                <a:uLnTx/>
                <a:uFillTx/>
                <a:latin typeface="Calibri"/>
                <a:ea typeface="+mn-ea"/>
                <a:cs typeface="+mn-cs"/>
              </a:rPr>
              <a:t>GLUCAGON</a:t>
            </a:r>
          </a:p>
        </p:txBody>
      </p:sp>
      <p:sp>
        <p:nvSpPr>
          <p:cNvPr id="6" name="TextovéPole 5">
            <a:extLst>
              <a:ext uri="{FF2B5EF4-FFF2-40B4-BE49-F238E27FC236}">
                <a16:creationId xmlns:a16="http://schemas.microsoft.com/office/drawing/2014/main" id="{A57B1AA0-46A3-4E46-8DC1-8B8FD74EA5CD}"/>
              </a:ext>
            </a:extLst>
          </p:cNvPr>
          <p:cNvSpPr txBox="1"/>
          <p:nvPr/>
        </p:nvSpPr>
        <p:spPr>
          <a:xfrm>
            <a:off x="766635" y="4503085"/>
            <a:ext cx="2045751" cy="4001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cs-CZ" sz="2000" b="1" i="0" u="none" strike="noStrike" kern="1200" cap="none" spc="0" normalizeH="0" baseline="0" noProof="0" dirty="0" err="1">
                <a:ln>
                  <a:noFill/>
                </a:ln>
                <a:solidFill>
                  <a:srgbClr val="073E87"/>
                </a:solidFill>
                <a:effectLst/>
                <a:uLnTx/>
                <a:uFillTx/>
                <a:latin typeface="Calibri"/>
                <a:ea typeface="+mn-ea"/>
                <a:cs typeface="+mn-cs"/>
              </a:rPr>
              <a:t>Gluconeogenesis</a:t>
            </a:r>
            <a:endParaRPr kumimoji="0" lang="cs-CZ" sz="2000" b="1" i="0" u="none" strike="noStrike" kern="1200" cap="none" spc="0" normalizeH="0" baseline="0" noProof="0" dirty="0">
              <a:ln>
                <a:noFill/>
              </a:ln>
              <a:solidFill>
                <a:srgbClr val="073E87"/>
              </a:solidFill>
              <a:effectLst/>
              <a:uLnTx/>
              <a:uFillTx/>
              <a:latin typeface="Calibri"/>
              <a:ea typeface="+mn-ea"/>
              <a:cs typeface="+mn-cs"/>
            </a:endParaRPr>
          </a:p>
        </p:txBody>
      </p:sp>
      <p:sp>
        <p:nvSpPr>
          <p:cNvPr id="10" name="TextovéPole 9">
            <a:extLst>
              <a:ext uri="{FF2B5EF4-FFF2-40B4-BE49-F238E27FC236}">
                <a16:creationId xmlns:a16="http://schemas.microsoft.com/office/drawing/2014/main" id="{4CFAC3BF-33B9-4346-848D-AC8A4D44EBC1}"/>
              </a:ext>
            </a:extLst>
          </p:cNvPr>
          <p:cNvSpPr txBox="1"/>
          <p:nvPr/>
        </p:nvSpPr>
        <p:spPr>
          <a:xfrm>
            <a:off x="6421260" y="4317897"/>
            <a:ext cx="1319092" cy="4616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1" i="0" u="none" strike="noStrike" kern="1200" cap="none" spc="0" normalizeH="0" baseline="0" noProof="0" dirty="0" err="1">
                <a:ln>
                  <a:noFill/>
                </a:ln>
                <a:solidFill>
                  <a:srgbClr val="073E87"/>
                </a:solidFill>
                <a:effectLst/>
                <a:uLnTx/>
                <a:uFillTx/>
                <a:latin typeface="Calibri"/>
                <a:ea typeface="+mn-ea"/>
                <a:cs typeface="+mn-cs"/>
              </a:rPr>
              <a:t>Lipolysis</a:t>
            </a:r>
            <a:endParaRPr kumimoji="0" lang="cs-CZ"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Kříž 10">
            <a:extLst>
              <a:ext uri="{FF2B5EF4-FFF2-40B4-BE49-F238E27FC236}">
                <a16:creationId xmlns:a16="http://schemas.microsoft.com/office/drawing/2014/main" id="{B67A731F-CC16-4813-96E6-0B434CE7F440}"/>
              </a:ext>
            </a:extLst>
          </p:cNvPr>
          <p:cNvSpPr/>
          <p:nvPr/>
        </p:nvSpPr>
        <p:spPr>
          <a:xfrm rot="18875256">
            <a:off x="4059634" y="5221667"/>
            <a:ext cx="919004" cy="914400"/>
          </a:xfrm>
          <a:prstGeom prst="plus">
            <a:avLst>
              <a:gd name="adj" fmla="val 4569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ovéPole 16">
            <a:extLst>
              <a:ext uri="{FF2B5EF4-FFF2-40B4-BE49-F238E27FC236}">
                <a16:creationId xmlns:a16="http://schemas.microsoft.com/office/drawing/2014/main" id="{B7C3201D-C980-429C-BF22-9CEB9E934E04}"/>
              </a:ext>
            </a:extLst>
          </p:cNvPr>
          <p:cNvSpPr txBox="1"/>
          <p:nvPr/>
        </p:nvSpPr>
        <p:spPr>
          <a:xfrm>
            <a:off x="777340" y="4845999"/>
            <a:ext cx="1555939"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err="1">
                <a:ln>
                  <a:noFill/>
                </a:ln>
                <a:solidFill>
                  <a:srgbClr val="073E87"/>
                </a:solidFill>
                <a:effectLst/>
                <a:uLnTx/>
                <a:uFillTx/>
                <a:latin typeface="Calibri"/>
                <a:ea typeface="+mn-ea"/>
                <a:cs typeface="+mn-cs"/>
              </a:rPr>
              <a:t>Glycogenolysis</a:t>
            </a:r>
            <a:endParaRPr kumimoji="0" lang="cs-CZ" sz="1800" b="0" i="0" u="none" strike="noStrike" kern="1200" cap="none" spc="0" normalizeH="0" baseline="0" noProof="0" dirty="0">
              <a:ln>
                <a:noFill/>
              </a:ln>
              <a:solidFill>
                <a:prstClr val="black"/>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480467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850106"/>
          </a:xfrm>
        </p:spPr>
        <p:txBody>
          <a:bodyPr/>
          <a:lstStyle/>
          <a:p>
            <a:r>
              <a:rPr lang="cs-CZ" dirty="0" err="1"/>
              <a:t>Simple</a:t>
            </a:r>
            <a:r>
              <a:rPr lang="cs-CZ" dirty="0"/>
              <a:t> </a:t>
            </a:r>
            <a:r>
              <a:rPr lang="cs-CZ" dirty="0" err="1"/>
              <a:t>undernutrition</a:t>
            </a:r>
            <a:endParaRPr lang="cs-CZ" dirty="0"/>
          </a:p>
        </p:txBody>
      </p:sp>
      <p:sp>
        <p:nvSpPr>
          <p:cNvPr id="3" name="Zástupný symbol pro obsah 2"/>
          <p:cNvSpPr>
            <a:spLocks noGrp="1"/>
          </p:cNvSpPr>
          <p:nvPr>
            <p:ph sz="quarter" idx="1"/>
          </p:nvPr>
        </p:nvSpPr>
        <p:spPr>
          <a:xfrm>
            <a:off x="457200" y="1268760"/>
            <a:ext cx="8435280" cy="5472608"/>
          </a:xfrm>
        </p:spPr>
        <p:txBody>
          <a:bodyPr>
            <a:normAutofit/>
          </a:bodyPr>
          <a:lstStyle/>
          <a:p>
            <a:r>
              <a:rPr lang="cs-CZ" altLang="cs-CZ" dirty="0" err="1"/>
              <a:t>atrophy</a:t>
            </a:r>
            <a:r>
              <a:rPr lang="cs-CZ" altLang="cs-CZ" dirty="0"/>
              <a:t> </a:t>
            </a:r>
            <a:r>
              <a:rPr lang="cs-CZ" altLang="cs-CZ" dirty="0" err="1"/>
              <a:t>of</a:t>
            </a:r>
            <a:r>
              <a:rPr lang="cs-CZ" altLang="cs-CZ" dirty="0"/>
              <a:t> GIT </a:t>
            </a:r>
            <a:r>
              <a:rPr lang="cs-CZ" altLang="cs-CZ" dirty="0">
                <a:sym typeface="Symbol" panose="05050102010706020507" pitchFamily="18" charset="2"/>
              </a:rPr>
              <a:t></a:t>
            </a:r>
          </a:p>
          <a:p>
            <a:pPr marL="0" indent="0">
              <a:buNone/>
            </a:pPr>
            <a:r>
              <a:rPr lang="cs-CZ" altLang="cs-CZ" dirty="0">
                <a:sym typeface="Symbol" panose="05050102010706020507" pitchFamily="18" charset="2"/>
              </a:rPr>
              <a:t> </a:t>
            </a:r>
            <a:r>
              <a:rPr lang="cs-CZ" altLang="cs-CZ" dirty="0" err="1">
                <a:sym typeface="Symbol" panose="05050102010706020507" pitchFamily="18" charset="2"/>
              </a:rPr>
              <a:t>restoration</a:t>
            </a:r>
            <a:r>
              <a:rPr lang="cs-CZ" altLang="cs-CZ" dirty="0">
                <a:sym typeface="Symbol" panose="05050102010706020507" pitchFamily="18" charset="2"/>
              </a:rPr>
              <a:t> </a:t>
            </a:r>
            <a:r>
              <a:rPr lang="cs-CZ" altLang="cs-CZ" dirty="0" err="1">
                <a:sym typeface="Symbol" panose="05050102010706020507" pitchFamily="18" charset="2"/>
              </a:rPr>
              <a:t>of</a:t>
            </a:r>
            <a:r>
              <a:rPr lang="cs-CZ" altLang="cs-CZ" dirty="0">
                <a:sym typeface="Symbol" panose="05050102010706020507" pitchFamily="18" charset="2"/>
              </a:rPr>
              <a:t> </a:t>
            </a:r>
            <a:r>
              <a:rPr lang="cs-CZ" altLang="cs-CZ" dirty="0" err="1">
                <a:sym typeface="Symbol" panose="05050102010706020507" pitchFamily="18" charset="2"/>
              </a:rPr>
              <a:t>nutrition</a:t>
            </a:r>
            <a:r>
              <a:rPr lang="cs-CZ" altLang="cs-CZ" dirty="0">
                <a:sym typeface="Symbol" panose="05050102010706020507" pitchFamily="18" charset="2"/>
              </a:rPr>
              <a:t> </a:t>
            </a:r>
            <a:r>
              <a:rPr lang="cs-CZ" altLang="cs-CZ" dirty="0" err="1">
                <a:sym typeface="Symbol" panose="05050102010706020507" pitchFamily="18" charset="2"/>
              </a:rPr>
              <a:t>p.o</a:t>
            </a:r>
            <a:r>
              <a:rPr lang="cs-CZ" altLang="cs-CZ" dirty="0">
                <a:sym typeface="Symbol" panose="05050102010706020507" pitchFamily="18" charset="2"/>
              </a:rPr>
              <a:t>. </a:t>
            </a:r>
            <a:r>
              <a:rPr lang="cs-CZ" altLang="cs-CZ" dirty="0" err="1">
                <a:sym typeface="Symbol" panose="05050102010706020507" pitchFamily="18" charset="2"/>
              </a:rPr>
              <a:t>is</a:t>
            </a:r>
            <a:r>
              <a:rPr lang="cs-CZ" altLang="cs-CZ" dirty="0">
                <a:sym typeface="Symbol" panose="05050102010706020507" pitchFamily="18" charset="2"/>
              </a:rPr>
              <a:t> not </a:t>
            </a:r>
            <a:r>
              <a:rPr lang="cs-CZ" altLang="cs-CZ" dirty="0" err="1">
                <a:sym typeface="Symbol" panose="05050102010706020507" pitchFamily="18" charset="2"/>
              </a:rPr>
              <a:t>possible</a:t>
            </a:r>
            <a:r>
              <a:rPr lang="cs-CZ" altLang="cs-CZ" dirty="0">
                <a:sym typeface="Symbol" panose="05050102010706020507" pitchFamily="18" charset="2"/>
              </a:rPr>
              <a:t>!!</a:t>
            </a:r>
          </a:p>
          <a:p>
            <a:pPr marL="0" indent="0">
              <a:buNone/>
            </a:pPr>
            <a:endParaRPr lang="cs-CZ" dirty="0"/>
          </a:p>
          <a:p>
            <a:r>
              <a:rPr lang="cs-CZ" dirty="0" err="1">
                <a:solidFill>
                  <a:srgbClr val="FF0000"/>
                </a:solidFill>
              </a:rPr>
              <a:t>Sources</a:t>
            </a:r>
            <a:r>
              <a:rPr lang="cs-CZ" dirty="0">
                <a:solidFill>
                  <a:srgbClr val="FF0000"/>
                </a:solidFill>
              </a:rPr>
              <a:t> of </a:t>
            </a:r>
            <a:r>
              <a:rPr lang="cs-CZ" dirty="0" err="1">
                <a:solidFill>
                  <a:srgbClr val="FF0000"/>
                </a:solidFill>
              </a:rPr>
              <a:t>energy</a:t>
            </a:r>
            <a:r>
              <a:rPr lang="cs-CZ" dirty="0">
                <a:solidFill>
                  <a:srgbClr val="FF0000"/>
                </a:solidFill>
              </a:rPr>
              <a:t>:</a:t>
            </a:r>
            <a:r>
              <a:rPr lang="cs-CZ" dirty="0"/>
              <a:t>	</a:t>
            </a:r>
            <a:r>
              <a:rPr lang="cs-CZ" sz="2800" b="1" dirty="0" err="1">
                <a:solidFill>
                  <a:srgbClr val="FF0000"/>
                </a:solidFill>
              </a:rPr>
              <a:t>lipolysis</a:t>
            </a:r>
            <a:r>
              <a:rPr lang="cs-CZ" sz="2800" b="1" dirty="0">
                <a:solidFill>
                  <a:srgbClr val="FF0000"/>
                </a:solidFill>
              </a:rPr>
              <a:t> in </a:t>
            </a:r>
            <a:r>
              <a:rPr lang="cs-CZ" sz="2800" b="1" dirty="0" err="1">
                <a:solidFill>
                  <a:srgbClr val="FF0000"/>
                </a:solidFill>
              </a:rPr>
              <a:t>adipose</a:t>
            </a:r>
            <a:r>
              <a:rPr lang="cs-CZ" sz="2800" b="1" dirty="0">
                <a:solidFill>
                  <a:srgbClr val="FF0000"/>
                </a:solidFill>
              </a:rPr>
              <a:t> </a:t>
            </a:r>
            <a:r>
              <a:rPr lang="cs-CZ" sz="2800" b="1" dirty="0" err="1">
                <a:solidFill>
                  <a:srgbClr val="FF0000"/>
                </a:solidFill>
              </a:rPr>
              <a:t>tissue</a:t>
            </a:r>
            <a:r>
              <a:rPr lang="cs-CZ" sz="2800" b="1" dirty="0">
                <a:solidFill>
                  <a:srgbClr val="FF0000"/>
                </a:solidFill>
              </a:rPr>
              <a:t> </a:t>
            </a:r>
            <a:r>
              <a:rPr lang="cs-CZ" dirty="0">
                <a:solidFill>
                  <a:srgbClr val="FF0000"/>
                </a:solidFill>
              </a:rPr>
              <a:t>→ 	        	  </a:t>
            </a:r>
            <a:r>
              <a:rPr lang="cs-CZ" dirty="0">
                <a:solidFill>
                  <a:schemeClr val="tx2"/>
                </a:solidFill>
              </a:rPr>
              <a:t>glycerol + acetyl-</a:t>
            </a:r>
            <a:r>
              <a:rPr lang="cs-CZ" dirty="0" err="1">
                <a:solidFill>
                  <a:schemeClr val="tx2"/>
                </a:solidFill>
              </a:rPr>
              <a:t>CoA</a:t>
            </a:r>
            <a:r>
              <a:rPr lang="cs-CZ" dirty="0">
                <a:solidFill>
                  <a:schemeClr val="tx2"/>
                </a:solidFill>
              </a:rPr>
              <a:t> → </a:t>
            </a:r>
          </a:p>
          <a:p>
            <a:endParaRPr lang="cs-CZ" dirty="0">
              <a:solidFill>
                <a:schemeClr val="tx2"/>
              </a:solidFill>
            </a:endParaRPr>
          </a:p>
          <a:p>
            <a:r>
              <a:rPr lang="cs-CZ" dirty="0">
                <a:solidFill>
                  <a:schemeClr val="tx2"/>
                </a:solidFill>
              </a:rPr>
              <a:t>	</a:t>
            </a:r>
            <a:r>
              <a:rPr lang="cs-CZ" dirty="0">
                <a:solidFill>
                  <a:srgbClr val="FF0000"/>
                </a:solidFill>
              </a:rPr>
              <a:t>			</a:t>
            </a:r>
            <a:r>
              <a:rPr lang="cs-CZ" dirty="0">
                <a:solidFill>
                  <a:schemeClr val="tx2"/>
                </a:solidFill>
              </a:rPr>
              <a:t>			</a:t>
            </a:r>
          </a:p>
          <a:p>
            <a:pPr marL="0" indent="0">
              <a:buNone/>
            </a:pPr>
            <a:r>
              <a:rPr lang="cs-CZ" dirty="0">
                <a:solidFill>
                  <a:schemeClr val="tx2"/>
                </a:solidFill>
              </a:rPr>
              <a:t>	</a:t>
            </a:r>
            <a:r>
              <a:rPr lang="cs-CZ" sz="3200" dirty="0">
                <a:solidFill>
                  <a:schemeClr val="tx2"/>
                </a:solidFill>
              </a:rPr>
              <a:t>					</a:t>
            </a:r>
            <a:r>
              <a:rPr lang="cs-CZ" sz="3200" dirty="0"/>
              <a:t>			</a:t>
            </a:r>
            <a:r>
              <a:rPr lang="cs-CZ" dirty="0"/>
              <a:t>							</a:t>
            </a:r>
          </a:p>
          <a:p>
            <a:pPr marL="0" indent="0">
              <a:buNone/>
            </a:pPr>
            <a:r>
              <a:rPr lang="cs-CZ" sz="1800" b="1" dirty="0">
                <a:solidFill>
                  <a:srgbClr val="FF0000"/>
                </a:solidFill>
              </a:rPr>
              <a:t>			</a:t>
            </a:r>
            <a:r>
              <a:rPr lang="cs-CZ" sz="1800" b="1" dirty="0" err="1">
                <a:solidFill>
                  <a:srgbClr val="FF0000"/>
                </a:solidFill>
              </a:rPr>
              <a:t>proteolysis</a:t>
            </a:r>
            <a:r>
              <a:rPr lang="cs-CZ" sz="1800" b="1" dirty="0">
                <a:solidFill>
                  <a:srgbClr val="FF0000"/>
                </a:solidFill>
              </a:rPr>
              <a:t> in </a:t>
            </a:r>
            <a:r>
              <a:rPr lang="cs-CZ" sz="1800" b="1" dirty="0" err="1">
                <a:solidFill>
                  <a:srgbClr val="FF0000"/>
                </a:solidFill>
              </a:rPr>
              <a:t>striated</a:t>
            </a:r>
            <a:r>
              <a:rPr lang="cs-CZ" sz="1800" b="1" dirty="0">
                <a:solidFill>
                  <a:srgbClr val="FF0000"/>
                </a:solidFill>
              </a:rPr>
              <a:t> </a:t>
            </a:r>
            <a:r>
              <a:rPr lang="cs-CZ" sz="1800" b="1" dirty="0" err="1">
                <a:solidFill>
                  <a:srgbClr val="FF0000"/>
                </a:solidFill>
              </a:rPr>
              <a:t>muscles</a:t>
            </a:r>
            <a:r>
              <a:rPr lang="cs-CZ" sz="1800" b="1" dirty="0">
                <a:solidFill>
                  <a:srgbClr val="FF0000"/>
                </a:solidFill>
              </a:rPr>
              <a:t> </a:t>
            </a:r>
            <a:r>
              <a:rPr lang="cs-CZ" dirty="0">
                <a:solidFill>
                  <a:srgbClr val="FF0000"/>
                </a:solidFill>
              </a:rPr>
              <a:t>→ </a:t>
            </a:r>
            <a:r>
              <a:rPr lang="cs-CZ" dirty="0">
                <a:solidFill>
                  <a:schemeClr val="tx2"/>
                </a:solidFill>
              </a:rPr>
              <a:t>AA </a:t>
            </a:r>
            <a:r>
              <a:rPr lang="cs-CZ" dirty="0" err="1">
                <a:solidFill>
                  <a:schemeClr val="tx2"/>
                </a:solidFill>
              </a:rPr>
              <a:t>for</a:t>
            </a:r>
            <a:r>
              <a:rPr lang="cs-CZ" dirty="0">
                <a:solidFill>
                  <a:schemeClr val="tx2"/>
                </a:solidFill>
              </a:rPr>
              <a:t> 		  		</a:t>
            </a:r>
            <a:r>
              <a:rPr lang="cs-CZ" dirty="0" err="1">
                <a:solidFill>
                  <a:schemeClr val="tx2"/>
                </a:solidFill>
              </a:rPr>
              <a:t>synthesis</a:t>
            </a:r>
            <a:r>
              <a:rPr lang="cs-CZ" dirty="0">
                <a:solidFill>
                  <a:schemeClr val="tx2"/>
                </a:solidFill>
              </a:rPr>
              <a:t> </a:t>
            </a:r>
            <a:r>
              <a:rPr lang="cs-CZ" dirty="0" err="1">
                <a:solidFill>
                  <a:schemeClr val="tx2"/>
                </a:solidFill>
              </a:rPr>
              <a:t>of</a:t>
            </a:r>
            <a:r>
              <a:rPr lang="cs-CZ" dirty="0">
                <a:solidFill>
                  <a:schemeClr val="tx2"/>
                </a:solidFill>
              </a:rPr>
              <a:t> plasma </a:t>
            </a:r>
            <a:r>
              <a:rPr lang="cs-CZ" dirty="0" err="1">
                <a:solidFill>
                  <a:schemeClr val="tx2"/>
                </a:solidFill>
              </a:rPr>
              <a:t>proteins</a:t>
            </a:r>
            <a:endParaRPr lang="cs-CZ" b="1" dirty="0">
              <a:solidFill>
                <a:schemeClr val="tx2"/>
              </a:solidFill>
            </a:endParaRPr>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t>12</a:t>
            </a:fld>
            <a:endParaRPr lang="cs-CZ"/>
          </a:p>
        </p:txBody>
      </p:sp>
      <p:sp>
        <p:nvSpPr>
          <p:cNvPr id="5" name="TextovéPole 4"/>
          <p:cNvSpPr txBox="1"/>
          <p:nvPr/>
        </p:nvSpPr>
        <p:spPr>
          <a:xfrm>
            <a:off x="2558253" y="3694346"/>
            <a:ext cx="6585747" cy="1446550"/>
          </a:xfrm>
          <a:prstGeom prst="rect">
            <a:avLst/>
          </a:prstGeom>
          <a:noFill/>
        </p:spPr>
        <p:txBody>
          <a:bodyPr wrap="square" rtlCol="0">
            <a:spAutoFit/>
          </a:bodyPr>
          <a:lstStyle/>
          <a:p>
            <a:r>
              <a:rPr lang="cs-CZ" sz="2200" dirty="0" err="1">
                <a:solidFill>
                  <a:schemeClr val="tx2"/>
                </a:solidFill>
              </a:rPr>
              <a:t>gluconeogenesis</a:t>
            </a:r>
            <a:r>
              <a:rPr lang="cs-CZ" sz="2200" dirty="0">
                <a:solidFill>
                  <a:schemeClr val="tx2"/>
                </a:solidFill>
              </a:rPr>
              <a:t> → </a:t>
            </a:r>
            <a:r>
              <a:rPr lang="cs-CZ" sz="2200" dirty="0" err="1">
                <a:solidFill>
                  <a:schemeClr val="tx2"/>
                </a:solidFill>
              </a:rPr>
              <a:t>glc</a:t>
            </a:r>
            <a:endParaRPr lang="cs-CZ" sz="2200" dirty="0">
              <a:solidFill>
                <a:schemeClr val="tx2"/>
              </a:solidFill>
            </a:endParaRPr>
          </a:p>
          <a:p>
            <a:r>
              <a:rPr lang="cs-CZ" dirty="0">
                <a:solidFill>
                  <a:schemeClr val="tx2"/>
                </a:solidFill>
              </a:rPr>
              <a:t>Krebs </a:t>
            </a:r>
            <a:r>
              <a:rPr lang="cs-CZ" dirty="0" err="1">
                <a:solidFill>
                  <a:schemeClr val="tx2"/>
                </a:solidFill>
              </a:rPr>
              <a:t>cycle</a:t>
            </a:r>
            <a:r>
              <a:rPr lang="cs-CZ" dirty="0">
                <a:solidFill>
                  <a:schemeClr val="tx2"/>
                </a:solidFill>
              </a:rPr>
              <a:t> → </a:t>
            </a:r>
            <a:r>
              <a:rPr lang="cs-CZ" dirty="0" err="1">
                <a:solidFill>
                  <a:schemeClr val="tx2"/>
                </a:solidFill>
              </a:rPr>
              <a:t>reduced</a:t>
            </a:r>
            <a:r>
              <a:rPr lang="cs-CZ" dirty="0">
                <a:solidFill>
                  <a:schemeClr val="tx2"/>
                </a:solidFill>
              </a:rPr>
              <a:t> </a:t>
            </a:r>
            <a:r>
              <a:rPr lang="cs-CZ" dirty="0" err="1">
                <a:solidFill>
                  <a:schemeClr val="tx2"/>
                </a:solidFill>
              </a:rPr>
              <a:t>cofactors</a:t>
            </a:r>
            <a:r>
              <a:rPr lang="cs-CZ" dirty="0">
                <a:solidFill>
                  <a:schemeClr val="tx2"/>
                </a:solidFill>
              </a:rPr>
              <a:t> → RC → ATP</a:t>
            </a:r>
          </a:p>
          <a:p>
            <a:r>
              <a:rPr lang="cs-CZ" sz="2200" dirty="0" err="1">
                <a:solidFill>
                  <a:schemeClr val="tx2"/>
                </a:solidFill>
              </a:rPr>
              <a:t>synthesis</a:t>
            </a:r>
            <a:r>
              <a:rPr lang="cs-CZ" sz="2200" dirty="0">
                <a:solidFill>
                  <a:schemeClr val="tx2"/>
                </a:solidFill>
              </a:rPr>
              <a:t> of ketone </a:t>
            </a:r>
            <a:r>
              <a:rPr lang="cs-CZ" sz="2200" dirty="0" err="1">
                <a:solidFill>
                  <a:schemeClr val="tx2"/>
                </a:solidFill>
              </a:rPr>
              <a:t>bodies</a:t>
            </a:r>
            <a:r>
              <a:rPr lang="cs-CZ" sz="2200" dirty="0">
                <a:solidFill>
                  <a:schemeClr val="tx2"/>
                </a:solidFill>
              </a:rPr>
              <a:t> – en. </a:t>
            </a:r>
            <a:r>
              <a:rPr lang="cs-CZ" sz="2200" dirty="0" err="1">
                <a:solidFill>
                  <a:schemeClr val="tx2"/>
                </a:solidFill>
              </a:rPr>
              <a:t>substrate</a:t>
            </a:r>
            <a:r>
              <a:rPr lang="cs-CZ" sz="2200" dirty="0">
                <a:solidFill>
                  <a:schemeClr val="tx2"/>
                </a:solidFill>
              </a:rPr>
              <a:t> </a:t>
            </a:r>
            <a:r>
              <a:rPr lang="cs-CZ" sz="2200" dirty="0" err="1">
                <a:solidFill>
                  <a:schemeClr val="tx2"/>
                </a:solidFill>
              </a:rPr>
              <a:t>for</a:t>
            </a:r>
            <a:r>
              <a:rPr lang="cs-CZ" sz="2200" dirty="0">
                <a:solidFill>
                  <a:schemeClr val="tx2"/>
                </a:solidFill>
              </a:rPr>
              <a:t> CNS, </a:t>
            </a:r>
            <a:r>
              <a:rPr lang="cs-CZ" sz="2400" dirty="0">
                <a:solidFill>
                  <a:schemeClr val="tx2"/>
                </a:solidFill>
              </a:rPr>
              <a:t>				         </a:t>
            </a:r>
            <a:r>
              <a:rPr lang="cs-CZ" sz="2000" dirty="0" err="1">
                <a:solidFill>
                  <a:schemeClr val="tx2"/>
                </a:solidFill>
              </a:rPr>
              <a:t>myocardium</a:t>
            </a:r>
            <a:r>
              <a:rPr lang="cs-CZ" sz="2000" dirty="0">
                <a:solidFill>
                  <a:schemeClr val="tx2"/>
                </a:solidFill>
              </a:rPr>
              <a:t>, </a:t>
            </a:r>
            <a:r>
              <a:rPr lang="cs-CZ" sz="2000" dirty="0" err="1">
                <a:solidFill>
                  <a:schemeClr val="tx2"/>
                </a:solidFill>
              </a:rPr>
              <a:t>muscles</a:t>
            </a:r>
            <a:endParaRPr lang="cs-CZ" sz="2000" i="1" dirty="0">
              <a:solidFill>
                <a:schemeClr val="tx2"/>
              </a:solidFill>
            </a:endParaRPr>
          </a:p>
        </p:txBody>
      </p:sp>
      <p:pic>
        <p:nvPicPr>
          <p:cNvPr id="6" name="Picture 4" descr="Výsledek obrázku pro kachex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122609"/>
            <a:ext cx="280987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Výsledek obrázku pro kachexie"/>
          <p:cNvPicPr>
            <a:picLocks noChangeAspect="1" noChangeArrowheads="1"/>
          </p:cNvPicPr>
          <p:nvPr/>
        </p:nvPicPr>
        <p:blipFill rotWithShape="1">
          <a:blip r:embed="rId5">
            <a:extLst>
              <a:ext uri="{28A0092B-C50C-407E-A947-70E740481C1C}">
                <a14:useLocalDpi xmlns:a14="http://schemas.microsoft.com/office/drawing/2010/main" val="0"/>
              </a:ext>
            </a:extLst>
          </a:blip>
          <a:srcRect t="38811" r="14712"/>
          <a:stretch/>
        </p:blipFill>
        <p:spPr bwMode="auto">
          <a:xfrm>
            <a:off x="362133" y="5081492"/>
            <a:ext cx="1482451" cy="1472632"/>
          </a:xfrm>
          <a:prstGeom prst="rect">
            <a:avLst/>
          </a:prstGeom>
          <a:noFill/>
          <a:extLst>
            <a:ext uri="{909E8E84-426E-40DD-AFC4-6F175D3DCCD1}">
              <a14:hiddenFill xmlns:a14="http://schemas.microsoft.com/office/drawing/2010/main">
                <a:solidFill>
                  <a:srgbClr val="FFFFFF"/>
                </a:solidFill>
              </a14:hiddenFill>
            </a:ext>
          </a:extLst>
        </p:spPr>
      </p:pic>
      <p:sp>
        <p:nvSpPr>
          <p:cNvPr id="8" name="Oblouk 7">
            <a:extLst>
              <a:ext uri="{FF2B5EF4-FFF2-40B4-BE49-F238E27FC236}">
                <a16:creationId xmlns:a16="http://schemas.microsoft.com/office/drawing/2014/main" id="{FAABFB64-FFF6-498D-9879-47D74B93A41B}"/>
              </a:ext>
            </a:extLst>
          </p:cNvPr>
          <p:cNvSpPr/>
          <p:nvPr/>
        </p:nvSpPr>
        <p:spPr>
          <a:xfrm rot="10635418">
            <a:off x="1285033" y="2872108"/>
            <a:ext cx="2181445" cy="1113783"/>
          </a:xfrm>
          <a:prstGeom prst="arc">
            <a:avLst/>
          </a:prstGeom>
          <a:ln w="28575">
            <a:solidFill>
              <a:schemeClr val="accent2">
                <a:lumMod val="75000"/>
              </a:schemeClr>
            </a:solidFill>
            <a:headEnd type="triangle" w="med" len="med"/>
            <a:tailEnd type="non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cs-CZ"/>
          </a:p>
        </p:txBody>
      </p:sp>
      <p:sp>
        <p:nvSpPr>
          <p:cNvPr id="9" name="Oblouk 8">
            <a:extLst>
              <a:ext uri="{FF2B5EF4-FFF2-40B4-BE49-F238E27FC236}">
                <a16:creationId xmlns:a16="http://schemas.microsoft.com/office/drawing/2014/main" id="{FAE622F6-0BC5-4D92-9B0F-B622F15CE4F2}"/>
              </a:ext>
            </a:extLst>
          </p:cNvPr>
          <p:cNvSpPr/>
          <p:nvPr/>
        </p:nvSpPr>
        <p:spPr>
          <a:xfrm rot="13600459">
            <a:off x="1907375" y="3656947"/>
            <a:ext cx="2181445" cy="1113783"/>
          </a:xfrm>
          <a:prstGeom prst="arc">
            <a:avLst/>
          </a:prstGeom>
          <a:ln w="28575">
            <a:solidFill>
              <a:schemeClr val="accent2">
                <a:lumMod val="75000"/>
              </a:schemeClr>
            </a:solidFill>
            <a:headEnd type="triangle" w="med" len="med"/>
            <a:tailEnd type="non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cs-CZ"/>
          </a:p>
        </p:txBody>
      </p:sp>
    </p:spTree>
    <p:custDataLst>
      <p:tags r:id="rId1"/>
    </p:custDataLst>
    <p:extLst>
      <p:ext uri="{BB962C8B-B14F-4D97-AF65-F5344CB8AC3E}">
        <p14:creationId xmlns:p14="http://schemas.microsoft.com/office/powerpoint/2010/main" val="737955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Obrázek 15">
            <a:extLst>
              <a:ext uri="{FF2B5EF4-FFF2-40B4-BE49-F238E27FC236}">
                <a16:creationId xmlns:a16="http://schemas.microsoft.com/office/drawing/2014/main" id="{2E2A6074-9972-4307-BA23-B624AEF59E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0935" y="4208931"/>
            <a:ext cx="2637681" cy="1660266"/>
          </a:xfrm>
          <a:prstGeom prst="rect">
            <a:avLst/>
          </a:prstGeom>
        </p:spPr>
      </p:pic>
      <p:pic>
        <p:nvPicPr>
          <p:cNvPr id="14" name="Obrázek 13">
            <a:extLst>
              <a:ext uri="{FF2B5EF4-FFF2-40B4-BE49-F238E27FC236}">
                <a16:creationId xmlns:a16="http://schemas.microsoft.com/office/drawing/2014/main" id="{1D98BA86-3FA7-49B5-A3A6-B074357287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491118">
            <a:off x="2916889" y="4679711"/>
            <a:ext cx="2685240" cy="2609296"/>
          </a:xfrm>
          <a:prstGeom prst="rect">
            <a:avLst/>
          </a:prstGeom>
        </p:spPr>
      </p:pic>
      <p:pic>
        <p:nvPicPr>
          <p:cNvPr id="12" name="Obrázek 11">
            <a:extLst>
              <a:ext uri="{FF2B5EF4-FFF2-40B4-BE49-F238E27FC236}">
                <a16:creationId xmlns:a16="http://schemas.microsoft.com/office/drawing/2014/main" id="{9431F021-B76C-4D4B-8B18-3118C524398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457" b="8452"/>
          <a:stretch/>
        </p:blipFill>
        <p:spPr>
          <a:xfrm>
            <a:off x="225161" y="4567773"/>
            <a:ext cx="3126933" cy="2173596"/>
          </a:xfrm>
          <a:prstGeom prst="rect">
            <a:avLst/>
          </a:prstGeom>
        </p:spPr>
      </p:pic>
      <p:sp>
        <p:nvSpPr>
          <p:cNvPr id="2" name="Nadpis 1"/>
          <p:cNvSpPr>
            <a:spLocks noGrp="1"/>
          </p:cNvSpPr>
          <p:nvPr>
            <p:ph type="title"/>
            <p:custDataLst>
              <p:tags r:id="rId2"/>
            </p:custDataLst>
          </p:nvPr>
        </p:nvSpPr>
        <p:spPr>
          <a:xfrm>
            <a:off x="457200" y="274638"/>
            <a:ext cx="7467600" cy="746073"/>
          </a:xfrm>
        </p:spPr>
        <p:txBody>
          <a:bodyPr/>
          <a:lstStyle/>
          <a:p>
            <a:r>
              <a:rPr lang="cs-CZ" dirty="0"/>
              <a:t>Stress </a:t>
            </a:r>
            <a:r>
              <a:rPr lang="cs-CZ" dirty="0" err="1"/>
              <a:t>undernutrition</a:t>
            </a:r>
            <a:endParaRPr lang="cs-CZ" dirty="0"/>
          </a:p>
        </p:txBody>
      </p:sp>
      <p:sp>
        <p:nvSpPr>
          <p:cNvPr id="3" name="Zástupný symbol pro obsah 2"/>
          <p:cNvSpPr>
            <a:spLocks noGrp="1"/>
          </p:cNvSpPr>
          <p:nvPr>
            <p:ph sz="quarter" idx="1"/>
          </p:nvPr>
        </p:nvSpPr>
        <p:spPr>
          <a:xfrm>
            <a:off x="457200" y="1381900"/>
            <a:ext cx="6707088" cy="2173595"/>
          </a:xfrm>
        </p:spPr>
        <p:txBody>
          <a:bodyPr>
            <a:normAutofit/>
          </a:bodyPr>
          <a:lstStyle/>
          <a:p>
            <a:r>
              <a:rPr lang="cs-CZ" dirty="0"/>
              <a:t>= protein </a:t>
            </a:r>
            <a:r>
              <a:rPr lang="cs-CZ" dirty="0" err="1"/>
              <a:t>malnutrition</a:t>
            </a:r>
            <a:endParaRPr lang="cs-CZ" dirty="0"/>
          </a:p>
          <a:p>
            <a:r>
              <a:rPr lang="cs-CZ" dirty="0" err="1"/>
              <a:t>Insufficient</a:t>
            </a:r>
            <a:r>
              <a:rPr lang="cs-CZ" dirty="0"/>
              <a:t> protein </a:t>
            </a:r>
            <a:r>
              <a:rPr lang="cs-CZ" dirty="0" err="1"/>
              <a:t>intake</a:t>
            </a:r>
            <a:r>
              <a:rPr lang="cs-CZ" dirty="0"/>
              <a:t> + fast </a:t>
            </a:r>
            <a:r>
              <a:rPr lang="cs-CZ" dirty="0" err="1"/>
              <a:t>proteolysis</a:t>
            </a:r>
            <a:r>
              <a:rPr lang="cs-CZ" dirty="0"/>
              <a:t>  </a:t>
            </a:r>
          </a:p>
          <a:p>
            <a:pPr marL="0" indent="0">
              <a:buNone/>
            </a:pPr>
            <a:r>
              <a:rPr lang="cs-CZ" dirty="0"/>
              <a:t>    </a:t>
            </a:r>
            <a:r>
              <a:rPr lang="cs-CZ" dirty="0" err="1"/>
              <a:t>Causes</a:t>
            </a:r>
            <a:r>
              <a:rPr lang="cs-CZ" dirty="0"/>
              <a:t>: ↓ </a:t>
            </a:r>
            <a:r>
              <a:rPr lang="cs-CZ" dirty="0" err="1"/>
              <a:t>intake</a:t>
            </a:r>
            <a:r>
              <a:rPr lang="cs-CZ" dirty="0"/>
              <a:t>, ↑ </a:t>
            </a:r>
            <a:r>
              <a:rPr lang="cs-CZ" dirty="0" err="1"/>
              <a:t>loss</a:t>
            </a:r>
            <a:r>
              <a:rPr lang="cs-CZ" dirty="0"/>
              <a:t>, ↑ </a:t>
            </a:r>
            <a:r>
              <a:rPr lang="cs-CZ" dirty="0" err="1"/>
              <a:t>needs</a:t>
            </a:r>
            <a:r>
              <a:rPr lang="cs-CZ" dirty="0"/>
              <a:t>, ↑ </a:t>
            </a:r>
            <a:r>
              <a:rPr lang="cs-CZ" dirty="0" err="1"/>
              <a:t>breakdown</a:t>
            </a:r>
            <a:r>
              <a:rPr lang="cs-CZ" dirty="0"/>
              <a:t>      (</a:t>
            </a:r>
            <a:r>
              <a:rPr lang="cs-CZ" dirty="0" err="1"/>
              <a:t>catabolism</a:t>
            </a:r>
            <a:r>
              <a:rPr lang="cs-CZ" dirty="0"/>
              <a:t>), ↓ </a:t>
            </a:r>
            <a:r>
              <a:rPr lang="cs-CZ" dirty="0" err="1"/>
              <a:t>synthesis</a:t>
            </a:r>
            <a:r>
              <a:rPr lang="cs-CZ" dirty="0"/>
              <a:t> (liver) = </a:t>
            </a:r>
            <a:r>
              <a:rPr lang="cs-CZ" sz="2300" dirty="0">
                <a:solidFill>
                  <a:srgbClr val="FF0000"/>
                </a:solidFill>
              </a:rPr>
              <a:t>STRESS </a:t>
            </a:r>
          </a:p>
        </p:txBody>
      </p:sp>
      <p:sp>
        <p:nvSpPr>
          <p:cNvPr id="4" name="Zástupný symbol pro číslo snímku 3"/>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4EB5C23-C2A9-49A4-9E2B-20182FCB3B72}" type="slidenum">
              <a:rPr kumimoji="0" lang="cs-CZ" sz="14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cs-CZ" sz="1400" b="1" i="0" u="none" strike="noStrike" kern="1200" cap="none" spc="0" normalizeH="0" baseline="0" noProof="0">
              <a:ln>
                <a:noFill/>
              </a:ln>
              <a:solidFill>
                <a:srgbClr val="FFFFFF"/>
              </a:solidFill>
              <a:effectLst/>
              <a:uLnTx/>
              <a:uFillTx/>
              <a:latin typeface="Calibri"/>
              <a:ea typeface="+mn-ea"/>
              <a:cs typeface="+mn-cs"/>
            </a:endParaRPr>
          </a:p>
        </p:txBody>
      </p:sp>
      <p:pic>
        <p:nvPicPr>
          <p:cNvPr id="2050" name="Picture 2" descr="Výsledek obrázku pro stresova podvyziv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3308" y="116631"/>
            <a:ext cx="2340508" cy="1735003"/>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7524328" y="923008"/>
            <a:ext cx="216024" cy="4946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ovéPole 6">
            <a:extLst>
              <a:ext uri="{FF2B5EF4-FFF2-40B4-BE49-F238E27FC236}">
                <a16:creationId xmlns:a16="http://schemas.microsoft.com/office/drawing/2014/main" id="{CF063E3A-F4DB-47E3-838C-C819F0460551}"/>
              </a:ext>
            </a:extLst>
          </p:cNvPr>
          <p:cNvSpPr txBox="1"/>
          <p:nvPr/>
        </p:nvSpPr>
        <p:spPr>
          <a:xfrm>
            <a:off x="2492908" y="3429000"/>
            <a:ext cx="3600400" cy="1138773"/>
          </a:xfrm>
          <a:prstGeom prst="rect">
            <a:avLst/>
          </a:prstGeom>
          <a:solidFill>
            <a:srgbClr val="FFE1E1"/>
          </a:solid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200" b="1" i="0" u="none" strike="noStrike" kern="1200" cap="none" spc="0" normalizeH="0" baseline="0" noProof="0" dirty="0">
                <a:ln>
                  <a:noFill/>
                </a:ln>
                <a:solidFill>
                  <a:prstClr val="black"/>
                </a:solidFill>
                <a:effectLst/>
                <a:uLnTx/>
                <a:uFillTx/>
                <a:latin typeface="Calibri"/>
                <a:ea typeface="+mn-ea"/>
                <a:cs typeface="+mn-cs"/>
              </a:rPr>
              <a:t>GLUCAGON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200" b="1"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400" b="1" i="0" u="none" strike="noStrike" kern="1200" cap="none" spc="0" normalizeH="0" baseline="0" noProof="0" dirty="0">
                <a:ln>
                  <a:noFill/>
                </a:ln>
                <a:solidFill>
                  <a:prstClr val="black"/>
                </a:solidFill>
                <a:effectLst/>
                <a:uLnTx/>
                <a:uFillTx/>
                <a:latin typeface="Calibri"/>
                <a:ea typeface="+mn-ea"/>
                <a:cs typeface="+mn-cs"/>
              </a:rPr>
              <a:t>STRESS HORMONES</a:t>
            </a:r>
          </a:p>
        </p:txBody>
      </p:sp>
      <p:sp>
        <p:nvSpPr>
          <p:cNvPr id="9" name="TextovéPole 8">
            <a:extLst>
              <a:ext uri="{FF2B5EF4-FFF2-40B4-BE49-F238E27FC236}">
                <a16:creationId xmlns:a16="http://schemas.microsoft.com/office/drawing/2014/main" id="{F2751AF8-3448-4370-904D-D8544A72DC11}"/>
              </a:ext>
            </a:extLst>
          </p:cNvPr>
          <p:cNvSpPr txBox="1"/>
          <p:nvPr/>
        </p:nvSpPr>
        <p:spPr>
          <a:xfrm>
            <a:off x="567178" y="5147262"/>
            <a:ext cx="1982402"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cs-CZ" sz="2000" b="1" i="0" u="none" strike="noStrike" kern="1200" cap="none" spc="0" normalizeH="0" baseline="0" noProof="0" dirty="0" err="1">
                <a:ln>
                  <a:noFill/>
                </a:ln>
                <a:solidFill>
                  <a:srgbClr val="073E87"/>
                </a:solidFill>
                <a:effectLst/>
                <a:uLnTx/>
                <a:uFillTx/>
                <a:latin typeface="Calibri"/>
                <a:ea typeface="+mn-ea"/>
                <a:cs typeface="+mn-cs"/>
              </a:rPr>
              <a:t>Gluconeogenesis</a:t>
            </a:r>
            <a:endParaRPr kumimoji="0" lang="cs-CZ" sz="2000" b="1" i="0" u="none" strike="noStrike" kern="1200" cap="none" spc="0" normalizeH="0" baseline="0" noProof="0" dirty="0">
              <a:ln>
                <a:noFill/>
              </a:ln>
              <a:solidFill>
                <a:srgbClr val="073E87"/>
              </a:solidFill>
              <a:effectLst/>
              <a:uLnTx/>
              <a:uFillTx/>
              <a:latin typeface="Calibri"/>
              <a:ea typeface="+mn-ea"/>
              <a:cs typeface="+mn-cs"/>
            </a:endParaRPr>
          </a:p>
        </p:txBody>
      </p:sp>
      <p:sp>
        <p:nvSpPr>
          <p:cNvPr id="10" name="TextovéPole 9">
            <a:extLst>
              <a:ext uri="{FF2B5EF4-FFF2-40B4-BE49-F238E27FC236}">
                <a16:creationId xmlns:a16="http://schemas.microsoft.com/office/drawing/2014/main" id="{C898DD73-3FD2-4F04-A7B6-4413ED4669B6}"/>
              </a:ext>
            </a:extLst>
          </p:cNvPr>
          <p:cNvSpPr txBox="1"/>
          <p:nvPr/>
        </p:nvSpPr>
        <p:spPr>
          <a:xfrm>
            <a:off x="7003961" y="4857690"/>
            <a:ext cx="1082348"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err="1">
                <a:ln>
                  <a:noFill/>
                </a:ln>
                <a:solidFill>
                  <a:srgbClr val="073E87"/>
                </a:solidFill>
                <a:effectLst/>
                <a:uLnTx/>
                <a:uFillTx/>
                <a:latin typeface="Calibri"/>
                <a:ea typeface="+mn-ea"/>
                <a:cs typeface="+mn-cs"/>
              </a:rPr>
              <a:t>Lipolysis</a:t>
            </a:r>
            <a:endParaRPr kumimoji="0" lang="cs-CZ" sz="1800" b="0" i="0" u="none" strike="noStrike" kern="1200" cap="none" spc="0" normalizeH="0" baseline="0" noProof="0" dirty="0">
              <a:ln>
                <a:noFill/>
              </a:ln>
              <a:solidFill>
                <a:srgbClr val="073E87"/>
              </a:solidFill>
              <a:effectLst/>
              <a:uLnTx/>
              <a:uFillTx/>
              <a:latin typeface="Calibri"/>
              <a:ea typeface="+mn-ea"/>
              <a:cs typeface="+mn-cs"/>
            </a:endParaRPr>
          </a:p>
        </p:txBody>
      </p:sp>
      <p:sp>
        <p:nvSpPr>
          <p:cNvPr id="11" name="TextovéPole 10">
            <a:extLst>
              <a:ext uri="{FF2B5EF4-FFF2-40B4-BE49-F238E27FC236}">
                <a16:creationId xmlns:a16="http://schemas.microsoft.com/office/drawing/2014/main" id="{306D1CEA-B2B6-433E-B21A-1A269D0986CF}"/>
              </a:ext>
            </a:extLst>
          </p:cNvPr>
          <p:cNvSpPr txBox="1"/>
          <p:nvPr/>
        </p:nvSpPr>
        <p:spPr>
          <a:xfrm>
            <a:off x="3399388" y="5734050"/>
            <a:ext cx="1815112" cy="52322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800" b="1" i="0" u="none" strike="noStrike" kern="1200" cap="none" spc="0" normalizeH="0" baseline="0" noProof="0" dirty="0" err="1">
                <a:ln>
                  <a:noFill/>
                </a:ln>
                <a:solidFill>
                  <a:srgbClr val="073E87"/>
                </a:solidFill>
                <a:effectLst/>
                <a:uLnTx/>
                <a:uFillTx/>
                <a:latin typeface="Calibri"/>
                <a:ea typeface="+mn-ea"/>
                <a:cs typeface="+mn-cs"/>
              </a:rPr>
              <a:t>Proteolysis</a:t>
            </a:r>
            <a:endParaRPr kumimoji="0" lang="cs-CZ"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TextovéPole 16">
            <a:extLst>
              <a:ext uri="{FF2B5EF4-FFF2-40B4-BE49-F238E27FC236}">
                <a16:creationId xmlns:a16="http://schemas.microsoft.com/office/drawing/2014/main" id="{16761559-8DA3-4DB6-BC91-37FA0470C07F}"/>
              </a:ext>
            </a:extLst>
          </p:cNvPr>
          <p:cNvSpPr txBox="1"/>
          <p:nvPr/>
        </p:nvSpPr>
        <p:spPr>
          <a:xfrm>
            <a:off x="567178" y="5488921"/>
            <a:ext cx="1555939"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err="1">
                <a:ln>
                  <a:noFill/>
                </a:ln>
                <a:solidFill>
                  <a:srgbClr val="073E87"/>
                </a:solidFill>
                <a:effectLst/>
                <a:uLnTx/>
                <a:uFillTx/>
                <a:latin typeface="Calibri"/>
                <a:ea typeface="+mn-ea"/>
                <a:cs typeface="+mn-cs"/>
              </a:rPr>
              <a:t>Glycogenolysis</a:t>
            </a:r>
            <a:endParaRPr kumimoji="0" lang="cs-CZ" sz="1800" b="0" i="0" u="none" strike="noStrike" kern="1200" cap="none" spc="0" normalizeH="0" baseline="0" noProof="0" dirty="0">
              <a:ln>
                <a:noFill/>
              </a:ln>
              <a:solidFill>
                <a:prstClr val="black"/>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367683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custDataLst>
              <p:tags r:id="rId2"/>
            </p:custDataLst>
          </p:nvPr>
        </p:nvSpPr>
        <p:spPr/>
        <p:txBody>
          <a:bodyPr/>
          <a:lstStyle/>
          <a:p>
            <a:r>
              <a:rPr lang="cs-CZ" dirty="0"/>
              <a:t>Stress </a:t>
            </a:r>
            <a:r>
              <a:rPr lang="cs-CZ" dirty="0" err="1"/>
              <a:t>undernutrition</a:t>
            </a:r>
            <a:endParaRPr lang="cs-CZ" dirty="0"/>
          </a:p>
        </p:txBody>
      </p:sp>
      <p:sp>
        <p:nvSpPr>
          <p:cNvPr id="3" name="Zástupný symbol pro obsah 2"/>
          <p:cNvSpPr>
            <a:spLocks noGrp="1"/>
          </p:cNvSpPr>
          <p:nvPr>
            <p:ph sz="quarter" idx="1"/>
          </p:nvPr>
        </p:nvSpPr>
        <p:spPr>
          <a:xfrm>
            <a:off x="457200" y="1600200"/>
            <a:ext cx="7671816" cy="4873752"/>
          </a:xfrm>
        </p:spPr>
        <p:txBody>
          <a:bodyPr>
            <a:normAutofit/>
          </a:bodyPr>
          <a:lstStyle/>
          <a:p>
            <a:r>
              <a:rPr lang="cs-CZ" dirty="0"/>
              <a:t>Presence </a:t>
            </a:r>
            <a:r>
              <a:rPr lang="cs-CZ" dirty="0" err="1"/>
              <a:t>of</a:t>
            </a:r>
            <a:r>
              <a:rPr lang="cs-CZ" dirty="0"/>
              <a:t> </a:t>
            </a:r>
            <a:r>
              <a:rPr lang="cs-CZ" dirty="0" err="1"/>
              <a:t>systemic</a:t>
            </a:r>
            <a:r>
              <a:rPr lang="cs-CZ" dirty="0"/>
              <a:t> </a:t>
            </a:r>
            <a:r>
              <a:rPr lang="cs-CZ" dirty="0" err="1"/>
              <a:t>inflammation</a:t>
            </a:r>
            <a:r>
              <a:rPr lang="cs-CZ" dirty="0"/>
              <a:t> </a:t>
            </a:r>
            <a:r>
              <a:rPr lang="cs-CZ" dirty="0" err="1"/>
              <a:t>with</a:t>
            </a:r>
            <a:r>
              <a:rPr lang="cs-CZ" dirty="0"/>
              <a:t> ↓ insulin and ↑ stress </a:t>
            </a:r>
            <a:r>
              <a:rPr lang="cs-CZ" dirty="0" err="1"/>
              <a:t>hormones</a:t>
            </a:r>
            <a:r>
              <a:rPr lang="cs-CZ" dirty="0"/>
              <a:t>, STH and </a:t>
            </a:r>
            <a:r>
              <a:rPr lang="cs-CZ" dirty="0" err="1"/>
              <a:t>proinflammatory</a:t>
            </a:r>
            <a:r>
              <a:rPr lang="cs-CZ" dirty="0"/>
              <a:t> </a:t>
            </a:r>
            <a:r>
              <a:rPr lang="cs-CZ" dirty="0" err="1"/>
              <a:t>cytokines</a:t>
            </a:r>
            <a:endParaRPr lang="cs-CZ" dirty="0"/>
          </a:p>
          <a:p>
            <a:r>
              <a:rPr lang="cs-CZ" dirty="0" err="1">
                <a:solidFill>
                  <a:srgbClr val="FF0000"/>
                </a:solidFill>
              </a:rPr>
              <a:t>Sources</a:t>
            </a:r>
            <a:r>
              <a:rPr lang="cs-CZ" dirty="0">
                <a:solidFill>
                  <a:srgbClr val="FF0000"/>
                </a:solidFill>
              </a:rPr>
              <a:t> </a:t>
            </a:r>
            <a:r>
              <a:rPr lang="cs-CZ" dirty="0" err="1">
                <a:solidFill>
                  <a:srgbClr val="FF0000"/>
                </a:solidFill>
              </a:rPr>
              <a:t>of</a:t>
            </a:r>
            <a:r>
              <a:rPr lang="cs-CZ" dirty="0">
                <a:solidFill>
                  <a:srgbClr val="FF0000"/>
                </a:solidFill>
              </a:rPr>
              <a:t> </a:t>
            </a:r>
            <a:r>
              <a:rPr lang="cs-CZ" dirty="0" err="1">
                <a:solidFill>
                  <a:srgbClr val="FF0000"/>
                </a:solidFill>
              </a:rPr>
              <a:t>energy</a:t>
            </a:r>
            <a:r>
              <a:rPr lang="cs-CZ" dirty="0">
                <a:solidFill>
                  <a:srgbClr val="FF0000"/>
                </a:solidFill>
              </a:rPr>
              <a:t>: </a:t>
            </a:r>
            <a:r>
              <a:rPr lang="cs-CZ" sz="2800" b="1" dirty="0" err="1">
                <a:solidFill>
                  <a:srgbClr val="FF0000"/>
                </a:solidFill>
              </a:rPr>
              <a:t>proteolysis</a:t>
            </a:r>
            <a:r>
              <a:rPr lang="cs-CZ" sz="2800" b="1" dirty="0">
                <a:solidFill>
                  <a:srgbClr val="FF0000"/>
                </a:solidFill>
              </a:rPr>
              <a:t> in </a:t>
            </a:r>
            <a:r>
              <a:rPr lang="cs-CZ" sz="2800" b="1" dirty="0" err="1">
                <a:solidFill>
                  <a:srgbClr val="FF0000"/>
                </a:solidFill>
              </a:rPr>
              <a:t>muscles</a:t>
            </a:r>
            <a:r>
              <a:rPr lang="cs-CZ" sz="2800" b="1" dirty="0">
                <a:solidFill>
                  <a:srgbClr val="FF0000"/>
                </a:solidFill>
              </a:rPr>
              <a:t> and albumin </a:t>
            </a:r>
            <a:r>
              <a:rPr lang="cs-CZ" dirty="0">
                <a:solidFill>
                  <a:schemeClr val="tx2"/>
                </a:solidFill>
              </a:rPr>
              <a:t>→ AA </a:t>
            </a:r>
            <a:r>
              <a:rPr lang="cs-CZ" dirty="0" err="1">
                <a:solidFill>
                  <a:schemeClr val="tx2"/>
                </a:solidFill>
              </a:rPr>
              <a:t>for</a:t>
            </a:r>
            <a:r>
              <a:rPr lang="cs-CZ" dirty="0">
                <a:solidFill>
                  <a:schemeClr val="tx2"/>
                </a:solidFill>
              </a:rPr>
              <a:t> </a:t>
            </a:r>
            <a:r>
              <a:rPr lang="cs-CZ" dirty="0" err="1">
                <a:solidFill>
                  <a:schemeClr val="tx2"/>
                </a:solidFill>
              </a:rPr>
              <a:t>gluconeogenesis</a:t>
            </a:r>
            <a:r>
              <a:rPr lang="cs-CZ" dirty="0">
                <a:solidFill>
                  <a:schemeClr val="tx2"/>
                </a:solidFill>
              </a:rPr>
              <a:t>, </a:t>
            </a:r>
            <a:r>
              <a:rPr lang="cs-CZ" dirty="0" err="1">
                <a:solidFill>
                  <a:schemeClr val="tx2"/>
                </a:solidFill>
              </a:rPr>
              <a:t>proteosynthesis</a:t>
            </a:r>
            <a:r>
              <a:rPr lang="cs-CZ" dirty="0">
                <a:solidFill>
                  <a:schemeClr val="tx2"/>
                </a:solidFill>
              </a:rPr>
              <a:t> (AFP, </a:t>
            </a:r>
            <a:r>
              <a:rPr lang="cs-CZ" dirty="0" err="1">
                <a:solidFill>
                  <a:schemeClr val="tx2"/>
                </a:solidFill>
              </a:rPr>
              <a:t>wound</a:t>
            </a:r>
            <a:r>
              <a:rPr lang="cs-CZ" dirty="0">
                <a:solidFill>
                  <a:schemeClr val="tx2"/>
                </a:solidFill>
              </a:rPr>
              <a:t> </a:t>
            </a:r>
            <a:r>
              <a:rPr lang="cs-CZ" dirty="0" err="1">
                <a:solidFill>
                  <a:schemeClr val="tx2"/>
                </a:solidFill>
              </a:rPr>
              <a:t>healing</a:t>
            </a:r>
            <a:r>
              <a:rPr lang="cs-CZ" dirty="0">
                <a:solidFill>
                  <a:schemeClr val="tx2"/>
                </a:solidFill>
              </a:rPr>
              <a:t>…)</a:t>
            </a:r>
            <a:endParaRPr lang="cs-CZ" b="1" dirty="0">
              <a:solidFill>
                <a:schemeClr val="tx2"/>
              </a:solidFill>
            </a:endParaRPr>
          </a:p>
          <a:p>
            <a:endParaRPr lang="cs-CZ" sz="800" b="1" dirty="0">
              <a:solidFill>
                <a:srgbClr val="FF0000"/>
              </a:solidFill>
            </a:endParaRPr>
          </a:p>
          <a:p>
            <a:pPr marL="0" indent="0">
              <a:buNone/>
            </a:pPr>
            <a:r>
              <a:rPr lang="cs-CZ" sz="1800" b="1" dirty="0">
                <a:solidFill>
                  <a:srgbClr val="FF0000"/>
                </a:solidFill>
              </a:rPr>
              <a:t>		                </a:t>
            </a:r>
            <a:r>
              <a:rPr lang="cs-CZ" sz="1800" b="1" dirty="0" err="1">
                <a:solidFill>
                  <a:srgbClr val="FF0000"/>
                </a:solidFill>
              </a:rPr>
              <a:t>lipolysis</a:t>
            </a:r>
            <a:r>
              <a:rPr lang="cs-CZ" sz="1800" b="1" dirty="0">
                <a:solidFill>
                  <a:srgbClr val="FF0000"/>
                </a:solidFill>
              </a:rPr>
              <a:t> in </a:t>
            </a:r>
            <a:r>
              <a:rPr lang="cs-CZ" sz="1800" b="1" dirty="0" err="1">
                <a:solidFill>
                  <a:srgbClr val="FF0000"/>
                </a:solidFill>
              </a:rPr>
              <a:t>adipose</a:t>
            </a:r>
            <a:r>
              <a:rPr lang="cs-CZ" sz="1800" b="1" dirty="0">
                <a:solidFill>
                  <a:srgbClr val="FF0000"/>
                </a:solidFill>
              </a:rPr>
              <a:t> </a:t>
            </a:r>
            <a:r>
              <a:rPr lang="cs-CZ" sz="1800" b="1" dirty="0" err="1">
                <a:solidFill>
                  <a:srgbClr val="FF0000"/>
                </a:solidFill>
              </a:rPr>
              <a:t>tissue</a:t>
            </a:r>
            <a:endParaRPr lang="cs-CZ" sz="1800" dirty="0">
              <a:solidFill>
                <a:schemeClr val="tx2"/>
              </a:solidFill>
            </a:endParaRPr>
          </a:p>
          <a:p>
            <a:pPr marL="0" indent="0">
              <a:buNone/>
            </a:pPr>
            <a:endParaRPr lang="cs-CZ" sz="1800" b="1" dirty="0">
              <a:solidFill>
                <a:schemeClr val="tx2"/>
              </a:solidFill>
            </a:endParaRPr>
          </a:p>
          <a:p>
            <a:pPr>
              <a:buFont typeface="Courier New" panose="02070309020205020404" pitchFamily="49" charset="0"/>
              <a:buChar char="o"/>
            </a:pPr>
            <a:r>
              <a:rPr lang="cs-CZ" dirty="0" err="1"/>
              <a:t>Water</a:t>
            </a:r>
            <a:r>
              <a:rPr lang="cs-CZ" dirty="0"/>
              <a:t> </a:t>
            </a:r>
            <a:r>
              <a:rPr lang="cs-CZ" dirty="0" err="1"/>
              <a:t>retention</a:t>
            </a:r>
            <a:r>
              <a:rPr lang="cs-CZ" dirty="0"/>
              <a:t>, ascites and </a:t>
            </a:r>
            <a:r>
              <a:rPr lang="cs-CZ" dirty="0" err="1"/>
              <a:t>edemas</a:t>
            </a:r>
            <a:r>
              <a:rPr lang="cs-CZ" dirty="0"/>
              <a:t> </a:t>
            </a:r>
            <a:r>
              <a:rPr lang="cs-CZ" dirty="0" err="1"/>
              <a:t>at</a:t>
            </a:r>
            <a:r>
              <a:rPr lang="cs-CZ" dirty="0"/>
              <a:t> </a:t>
            </a:r>
            <a:r>
              <a:rPr lang="cs-CZ" dirty="0" err="1"/>
              <a:t>the</a:t>
            </a:r>
            <a:r>
              <a:rPr lang="cs-CZ" dirty="0"/>
              <a:t> </a:t>
            </a:r>
            <a:r>
              <a:rPr lang="cs-CZ" dirty="0" err="1"/>
              <a:t>same</a:t>
            </a:r>
            <a:r>
              <a:rPr lang="cs-CZ" dirty="0"/>
              <a:t> </a:t>
            </a:r>
            <a:r>
              <a:rPr lang="cs-CZ" dirty="0" err="1"/>
              <a:t>or</a:t>
            </a:r>
            <a:r>
              <a:rPr lang="cs-CZ" dirty="0"/>
              <a:t> </a:t>
            </a:r>
            <a:r>
              <a:rPr lang="cs-CZ" dirty="0" err="1"/>
              <a:t>increasing</a:t>
            </a:r>
            <a:r>
              <a:rPr lang="cs-CZ" dirty="0"/>
              <a:t> </a:t>
            </a:r>
            <a:r>
              <a:rPr lang="cs-CZ" dirty="0" err="1"/>
              <a:t>weight</a:t>
            </a:r>
            <a:endParaRPr lang="cs-CZ" dirty="0"/>
          </a:p>
          <a:p>
            <a:pPr marL="0" indent="0">
              <a:buNone/>
            </a:pPr>
            <a:endParaRPr lang="cs-CZ" sz="1800" b="1" dirty="0">
              <a:solidFill>
                <a:srgbClr val="FF0000"/>
              </a:solidFill>
            </a:endParaRPr>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t>14</a:t>
            </a:fld>
            <a:endParaRPr lang="cs-CZ"/>
          </a:p>
        </p:txBody>
      </p:sp>
      <p:sp>
        <p:nvSpPr>
          <p:cNvPr id="6" name="Obdélník 5"/>
          <p:cNvSpPr/>
          <p:nvPr/>
        </p:nvSpPr>
        <p:spPr>
          <a:xfrm>
            <a:off x="7524328" y="923008"/>
            <a:ext cx="216024" cy="4946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7" name="Obrázek 6">
            <a:extLst>
              <a:ext uri="{FF2B5EF4-FFF2-40B4-BE49-F238E27FC236}">
                <a16:creationId xmlns:a16="http://schemas.microsoft.com/office/drawing/2014/main" id="{37EAE6FB-97EE-4810-91B1-CCFC4D9BC9D0}"/>
              </a:ext>
            </a:extLst>
          </p:cNvPr>
          <p:cNvPicPr>
            <a:picLocks noChangeAspect="1"/>
          </p:cNvPicPr>
          <p:nvPr/>
        </p:nvPicPr>
        <p:blipFill>
          <a:blip r:embed="rId4"/>
          <a:stretch>
            <a:fillRect/>
          </a:stretch>
        </p:blipFill>
        <p:spPr>
          <a:xfrm>
            <a:off x="6738067" y="64246"/>
            <a:ext cx="1948733" cy="1444673"/>
          </a:xfrm>
          <a:prstGeom prst="rect">
            <a:avLst/>
          </a:prstGeom>
        </p:spPr>
      </p:pic>
      <p:sp>
        <p:nvSpPr>
          <p:cNvPr id="8" name="Obdélník 7">
            <a:extLst>
              <a:ext uri="{FF2B5EF4-FFF2-40B4-BE49-F238E27FC236}">
                <a16:creationId xmlns:a16="http://schemas.microsoft.com/office/drawing/2014/main" id="{C1812DDD-0CA2-4D63-8813-CC8BE2F82954}"/>
              </a:ext>
            </a:extLst>
          </p:cNvPr>
          <p:cNvSpPr/>
          <p:nvPr/>
        </p:nvSpPr>
        <p:spPr>
          <a:xfrm>
            <a:off x="7976351" y="675693"/>
            <a:ext cx="216024" cy="4946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ustDataLst>
      <p:tags r:id="rId1"/>
    </p:custDataLst>
    <p:extLst>
      <p:ext uri="{BB962C8B-B14F-4D97-AF65-F5344CB8AC3E}">
        <p14:creationId xmlns:p14="http://schemas.microsoft.com/office/powerpoint/2010/main" val="4010493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Comparison</a:t>
            </a:r>
            <a:r>
              <a:rPr lang="cs-CZ" dirty="0"/>
              <a:t> </a:t>
            </a:r>
            <a:r>
              <a:rPr lang="cs-CZ" dirty="0" err="1"/>
              <a:t>of</a:t>
            </a:r>
            <a:r>
              <a:rPr lang="cs-CZ" dirty="0"/>
              <a:t> </a:t>
            </a:r>
            <a:r>
              <a:rPr lang="cs-CZ" dirty="0" err="1"/>
              <a:t>simple</a:t>
            </a:r>
            <a:r>
              <a:rPr lang="cs-CZ" dirty="0"/>
              <a:t> and stress </a:t>
            </a:r>
            <a:r>
              <a:rPr lang="cs-CZ" dirty="0" err="1"/>
              <a:t>undernutrition</a:t>
            </a:r>
            <a:endParaRPr lang="cs-CZ" dirty="0"/>
          </a:p>
        </p:txBody>
      </p:sp>
      <p:graphicFrame>
        <p:nvGraphicFramePr>
          <p:cNvPr id="5" name="Zástupný symbol pro obsah 4"/>
          <p:cNvGraphicFramePr>
            <a:graphicFrameLocks noGrp="1"/>
          </p:cNvGraphicFramePr>
          <p:nvPr>
            <p:ph sz="quarter" idx="1"/>
            <p:extLst>
              <p:ext uri="{D42A27DB-BD31-4B8C-83A1-F6EECF244321}">
                <p14:modId xmlns:p14="http://schemas.microsoft.com/office/powerpoint/2010/main" val="1832035940"/>
              </p:ext>
            </p:extLst>
          </p:nvPr>
        </p:nvGraphicFramePr>
        <p:xfrm>
          <a:off x="457200" y="1600200"/>
          <a:ext cx="7671816" cy="4526280"/>
        </p:xfrm>
        <a:graphic>
          <a:graphicData uri="http://schemas.openxmlformats.org/drawingml/2006/table">
            <a:tbl>
              <a:tblPr firstRow="1" bandRow="1">
                <a:tableStyleId>{5C22544A-7EE6-4342-B048-85BDC9FD1C3A}</a:tableStyleId>
              </a:tblPr>
              <a:tblGrid>
                <a:gridCol w="2710190">
                  <a:extLst>
                    <a:ext uri="{9D8B030D-6E8A-4147-A177-3AD203B41FA5}">
                      <a16:colId xmlns:a16="http://schemas.microsoft.com/office/drawing/2014/main" val="20000"/>
                    </a:ext>
                  </a:extLst>
                </a:gridCol>
                <a:gridCol w="2404354">
                  <a:extLst>
                    <a:ext uri="{9D8B030D-6E8A-4147-A177-3AD203B41FA5}">
                      <a16:colId xmlns:a16="http://schemas.microsoft.com/office/drawing/2014/main" val="20001"/>
                    </a:ext>
                  </a:extLst>
                </a:gridCol>
                <a:gridCol w="2557272">
                  <a:extLst>
                    <a:ext uri="{9D8B030D-6E8A-4147-A177-3AD203B41FA5}">
                      <a16:colId xmlns:a16="http://schemas.microsoft.com/office/drawing/2014/main" val="20002"/>
                    </a:ext>
                  </a:extLst>
                </a:gridCol>
              </a:tblGrid>
              <a:tr h="370840">
                <a:tc>
                  <a:txBody>
                    <a:bodyPr/>
                    <a:lstStyle/>
                    <a:p>
                      <a:endParaRPr lang="cs-CZ" dirty="0"/>
                    </a:p>
                  </a:txBody>
                  <a:tcPr/>
                </a:tc>
                <a:tc>
                  <a:txBody>
                    <a:bodyPr/>
                    <a:lstStyle/>
                    <a:p>
                      <a:r>
                        <a:rPr lang="cs-CZ" dirty="0" err="1"/>
                        <a:t>Simple</a:t>
                      </a:r>
                      <a:r>
                        <a:rPr lang="cs-CZ" dirty="0"/>
                        <a:t> </a:t>
                      </a:r>
                      <a:r>
                        <a:rPr lang="cs-CZ" dirty="0" err="1"/>
                        <a:t>undernutrition</a:t>
                      </a:r>
                      <a:endParaRPr lang="cs-CZ" dirty="0"/>
                    </a:p>
                  </a:txBody>
                  <a:tcPr/>
                </a:tc>
                <a:tc>
                  <a:txBody>
                    <a:bodyPr/>
                    <a:lstStyle/>
                    <a:p>
                      <a:r>
                        <a:rPr lang="cs-CZ" dirty="0"/>
                        <a:t>Stress </a:t>
                      </a:r>
                      <a:r>
                        <a:rPr lang="cs-CZ" dirty="0" err="1"/>
                        <a:t>undernutrition</a:t>
                      </a:r>
                      <a:endParaRPr lang="cs-CZ" dirty="0"/>
                    </a:p>
                  </a:txBody>
                  <a:tcPr/>
                </a:tc>
                <a:extLst>
                  <a:ext uri="{0D108BD9-81ED-4DB2-BD59-A6C34878D82A}">
                    <a16:rowId xmlns:a16="http://schemas.microsoft.com/office/drawing/2014/main" val="10000"/>
                  </a:ext>
                </a:extLst>
              </a:tr>
              <a:tr h="370840">
                <a:tc>
                  <a:txBody>
                    <a:bodyPr/>
                    <a:lstStyle/>
                    <a:p>
                      <a:r>
                        <a:rPr lang="cs-CZ" dirty="0" err="1"/>
                        <a:t>Origination</a:t>
                      </a:r>
                      <a:r>
                        <a:rPr lang="cs-CZ" dirty="0"/>
                        <a:t> </a:t>
                      </a:r>
                    </a:p>
                  </a:txBody>
                  <a:tcPr/>
                </a:tc>
                <a:tc>
                  <a:txBody>
                    <a:bodyPr/>
                    <a:lstStyle/>
                    <a:p>
                      <a:r>
                        <a:rPr lang="cs-CZ" dirty="0" err="1"/>
                        <a:t>weeks</a:t>
                      </a:r>
                      <a:r>
                        <a:rPr lang="cs-CZ" dirty="0"/>
                        <a:t> - </a:t>
                      </a:r>
                      <a:r>
                        <a:rPr lang="cs-CZ" dirty="0" err="1"/>
                        <a:t>months</a:t>
                      </a:r>
                      <a:endParaRPr lang="cs-CZ" dirty="0"/>
                    </a:p>
                  </a:txBody>
                  <a:tcPr/>
                </a:tc>
                <a:tc>
                  <a:txBody>
                    <a:bodyPr/>
                    <a:lstStyle/>
                    <a:p>
                      <a:r>
                        <a:rPr lang="cs-CZ" dirty="0" err="1"/>
                        <a:t>days</a:t>
                      </a:r>
                      <a:endParaRPr lang="cs-CZ" dirty="0"/>
                    </a:p>
                  </a:txBody>
                  <a:tcPr/>
                </a:tc>
                <a:extLst>
                  <a:ext uri="{0D108BD9-81ED-4DB2-BD59-A6C34878D82A}">
                    <a16:rowId xmlns:a16="http://schemas.microsoft.com/office/drawing/2014/main" val="10001"/>
                  </a:ext>
                </a:extLst>
              </a:tr>
              <a:tr h="370840">
                <a:tc>
                  <a:txBody>
                    <a:bodyPr/>
                    <a:lstStyle/>
                    <a:p>
                      <a:r>
                        <a:rPr lang="cs-CZ" dirty="0" err="1"/>
                        <a:t>Inflammation</a:t>
                      </a:r>
                      <a:r>
                        <a:rPr lang="cs-CZ" dirty="0"/>
                        <a:t> </a:t>
                      </a:r>
                    </a:p>
                  </a:txBody>
                  <a:tcPr/>
                </a:tc>
                <a:tc>
                  <a:txBody>
                    <a:bodyPr/>
                    <a:lstStyle/>
                    <a:p>
                      <a:r>
                        <a:rPr lang="cs-CZ" dirty="0"/>
                        <a:t>no</a:t>
                      </a:r>
                    </a:p>
                  </a:txBody>
                  <a:tcPr/>
                </a:tc>
                <a:tc>
                  <a:txBody>
                    <a:bodyPr/>
                    <a:lstStyle/>
                    <a:p>
                      <a:r>
                        <a:rPr lang="cs-CZ" dirty="0" err="1"/>
                        <a:t>present</a:t>
                      </a:r>
                      <a:endParaRPr lang="cs-CZ" dirty="0"/>
                    </a:p>
                  </a:txBody>
                  <a:tcPr/>
                </a:tc>
                <a:extLst>
                  <a:ext uri="{0D108BD9-81ED-4DB2-BD59-A6C34878D82A}">
                    <a16:rowId xmlns:a16="http://schemas.microsoft.com/office/drawing/2014/main" val="10002"/>
                  </a:ext>
                </a:extLst>
              </a:tr>
              <a:tr h="370840">
                <a:tc>
                  <a:txBody>
                    <a:bodyPr/>
                    <a:lstStyle/>
                    <a:p>
                      <a:r>
                        <a:rPr lang="cs-CZ" dirty="0" err="1"/>
                        <a:t>Weight</a:t>
                      </a:r>
                      <a:r>
                        <a:rPr lang="cs-CZ" dirty="0"/>
                        <a:t> </a:t>
                      </a:r>
                    </a:p>
                  </a:txBody>
                  <a:tcPr/>
                </a:tc>
                <a:tc>
                  <a:txBody>
                    <a:bodyPr/>
                    <a:lstStyle/>
                    <a:p>
                      <a:r>
                        <a:rPr lang="cs-CZ" dirty="0"/>
                        <a:t>↓</a:t>
                      </a:r>
                    </a:p>
                  </a:txBody>
                  <a:tcPr/>
                </a:tc>
                <a:tc>
                  <a:txBody>
                    <a:bodyPr/>
                    <a:lstStyle/>
                    <a:p>
                      <a:r>
                        <a:rPr lang="cs-CZ" dirty="0" err="1"/>
                        <a:t>normal</a:t>
                      </a:r>
                      <a:r>
                        <a:rPr lang="cs-CZ" dirty="0"/>
                        <a:t> - ↑</a:t>
                      </a:r>
                    </a:p>
                  </a:txBody>
                  <a:tcPr/>
                </a:tc>
                <a:extLst>
                  <a:ext uri="{0D108BD9-81ED-4DB2-BD59-A6C34878D82A}">
                    <a16:rowId xmlns:a16="http://schemas.microsoft.com/office/drawing/2014/main" val="10003"/>
                  </a:ext>
                </a:extLst>
              </a:tr>
              <a:tr h="370840">
                <a:tc>
                  <a:txBody>
                    <a:bodyPr/>
                    <a:lstStyle/>
                    <a:p>
                      <a:r>
                        <a:rPr lang="cs-CZ" dirty="0" err="1"/>
                        <a:t>Muscle</a:t>
                      </a:r>
                      <a:r>
                        <a:rPr lang="cs-CZ" dirty="0"/>
                        <a:t> </a:t>
                      </a:r>
                      <a:r>
                        <a:rPr lang="cs-CZ" dirty="0" err="1"/>
                        <a:t>mass</a:t>
                      </a:r>
                      <a:endParaRPr lang="cs-CZ" dirty="0"/>
                    </a:p>
                  </a:txBody>
                  <a:tcPr/>
                </a:tc>
                <a:tc>
                  <a:txBody>
                    <a:bodyPr/>
                    <a:lstStyle/>
                    <a:p>
                      <a:r>
                        <a:rPr lang="cs-CZ" dirty="0" err="1"/>
                        <a:t>slightly</a:t>
                      </a:r>
                      <a:r>
                        <a:rPr lang="cs-CZ" dirty="0"/>
                        <a:t> ↓</a:t>
                      </a:r>
                    </a:p>
                  </a:txBody>
                  <a:tcPr/>
                </a:tc>
                <a:tc>
                  <a:txBody>
                    <a:bodyPr/>
                    <a:lstStyle/>
                    <a:p>
                      <a:r>
                        <a:rPr lang="cs-CZ" dirty="0" err="1"/>
                        <a:t>extremely</a:t>
                      </a:r>
                      <a:r>
                        <a:rPr lang="cs-CZ" dirty="0"/>
                        <a:t> ↓</a:t>
                      </a:r>
                    </a:p>
                  </a:txBody>
                  <a:tcPr/>
                </a:tc>
                <a:extLst>
                  <a:ext uri="{0D108BD9-81ED-4DB2-BD59-A6C34878D82A}">
                    <a16:rowId xmlns:a16="http://schemas.microsoft.com/office/drawing/2014/main" val="10004"/>
                  </a:ext>
                </a:extLst>
              </a:tr>
              <a:tr h="370840">
                <a:tc>
                  <a:txBody>
                    <a:bodyPr/>
                    <a:lstStyle/>
                    <a:p>
                      <a:r>
                        <a:rPr lang="cs-CZ" dirty="0"/>
                        <a:t>Fat </a:t>
                      </a:r>
                      <a:r>
                        <a:rPr lang="cs-CZ" dirty="0" err="1"/>
                        <a:t>mass</a:t>
                      </a:r>
                      <a:endParaRPr lang="cs-CZ" dirty="0"/>
                    </a:p>
                  </a:txBody>
                  <a:tcPr/>
                </a:tc>
                <a:tc>
                  <a:txBody>
                    <a:bodyPr/>
                    <a:lstStyle/>
                    <a:p>
                      <a:r>
                        <a:rPr lang="cs-CZ" dirty="0"/>
                        <a:t>↓</a:t>
                      </a:r>
                    </a:p>
                  </a:txBody>
                  <a:tcPr/>
                </a:tc>
                <a:tc>
                  <a:txBody>
                    <a:bodyPr/>
                    <a:lstStyle/>
                    <a:p>
                      <a:r>
                        <a:rPr lang="cs-CZ" dirty="0"/>
                        <a:t>↓, </a:t>
                      </a:r>
                      <a:r>
                        <a:rPr lang="cs-CZ" dirty="0" err="1"/>
                        <a:t>normal</a:t>
                      </a:r>
                      <a:r>
                        <a:rPr lang="cs-CZ" dirty="0"/>
                        <a:t> </a:t>
                      </a:r>
                      <a:r>
                        <a:rPr lang="cs-CZ" dirty="0" err="1"/>
                        <a:t>or</a:t>
                      </a:r>
                      <a:r>
                        <a:rPr lang="cs-CZ" dirty="0"/>
                        <a:t> ↑</a:t>
                      </a:r>
                    </a:p>
                  </a:txBody>
                  <a:tcPr/>
                </a:tc>
                <a:extLst>
                  <a:ext uri="{0D108BD9-81ED-4DB2-BD59-A6C34878D82A}">
                    <a16:rowId xmlns:a16="http://schemas.microsoft.com/office/drawing/2014/main" val="10005"/>
                  </a:ext>
                </a:extLst>
              </a:tr>
              <a:tr h="370840">
                <a:tc>
                  <a:txBody>
                    <a:bodyPr/>
                    <a:lstStyle/>
                    <a:p>
                      <a:r>
                        <a:rPr lang="cs-CZ" dirty="0" err="1"/>
                        <a:t>Content</a:t>
                      </a:r>
                      <a:r>
                        <a:rPr lang="cs-CZ" dirty="0"/>
                        <a:t> </a:t>
                      </a:r>
                      <a:r>
                        <a:rPr lang="cs-CZ" dirty="0" err="1"/>
                        <a:t>of</a:t>
                      </a:r>
                      <a:r>
                        <a:rPr lang="cs-CZ" dirty="0"/>
                        <a:t> </a:t>
                      </a:r>
                      <a:r>
                        <a:rPr lang="cs-CZ" dirty="0" err="1"/>
                        <a:t>water</a:t>
                      </a:r>
                      <a:r>
                        <a:rPr lang="cs-CZ" dirty="0"/>
                        <a:t> and Na</a:t>
                      </a:r>
                      <a:r>
                        <a:rPr lang="cs-CZ" baseline="30000" dirty="0"/>
                        <a:t>+</a:t>
                      </a:r>
                      <a:endParaRPr lang="cs-CZ" dirty="0"/>
                    </a:p>
                  </a:txBody>
                  <a:tcPr/>
                </a:tc>
                <a:tc>
                  <a:txBody>
                    <a:bodyPr/>
                    <a:lstStyle/>
                    <a:p>
                      <a:r>
                        <a:rPr lang="cs-CZ" dirty="0"/>
                        <a:t>↓</a:t>
                      </a:r>
                    </a:p>
                  </a:txBody>
                  <a:tcPr/>
                </a:tc>
                <a:tc>
                  <a:txBody>
                    <a:bodyPr/>
                    <a:lstStyle/>
                    <a:p>
                      <a:r>
                        <a:rPr lang="cs-CZ" dirty="0"/>
                        <a:t>↑</a:t>
                      </a:r>
                    </a:p>
                  </a:txBody>
                  <a:tcPr/>
                </a:tc>
                <a:extLst>
                  <a:ext uri="{0D108BD9-81ED-4DB2-BD59-A6C34878D82A}">
                    <a16:rowId xmlns:a16="http://schemas.microsoft.com/office/drawing/2014/main" val="10006"/>
                  </a:ext>
                </a:extLst>
              </a:tr>
              <a:tr h="370840">
                <a:tc>
                  <a:txBody>
                    <a:bodyPr/>
                    <a:lstStyle/>
                    <a:p>
                      <a:r>
                        <a:rPr lang="cs-CZ" dirty="0" err="1"/>
                        <a:t>Serum</a:t>
                      </a:r>
                      <a:r>
                        <a:rPr lang="cs-CZ" dirty="0"/>
                        <a:t> </a:t>
                      </a:r>
                      <a:r>
                        <a:rPr lang="cs-CZ" dirty="0" err="1"/>
                        <a:t>proteins</a:t>
                      </a:r>
                      <a:r>
                        <a:rPr lang="cs-CZ" dirty="0"/>
                        <a:t>, albumin</a:t>
                      </a:r>
                    </a:p>
                  </a:txBody>
                  <a:tcPr/>
                </a:tc>
                <a:tc>
                  <a:txBody>
                    <a:bodyPr/>
                    <a:lstStyle/>
                    <a:p>
                      <a:r>
                        <a:rPr lang="cs-CZ" dirty="0" err="1"/>
                        <a:t>normal</a:t>
                      </a:r>
                      <a:endParaRPr lang="cs-CZ" dirty="0"/>
                    </a:p>
                  </a:txBody>
                  <a:tcPr/>
                </a:tc>
                <a:tc>
                  <a:txBody>
                    <a:bodyPr/>
                    <a:lstStyle/>
                    <a:p>
                      <a:r>
                        <a:rPr lang="cs-CZ" dirty="0" err="1"/>
                        <a:t>extremely</a:t>
                      </a:r>
                      <a:r>
                        <a:rPr lang="cs-CZ" dirty="0"/>
                        <a:t> ↓</a:t>
                      </a:r>
                    </a:p>
                  </a:txBody>
                  <a:tcPr/>
                </a:tc>
                <a:extLst>
                  <a:ext uri="{0D108BD9-81ED-4DB2-BD59-A6C34878D82A}">
                    <a16:rowId xmlns:a16="http://schemas.microsoft.com/office/drawing/2014/main" val="10007"/>
                  </a:ext>
                </a:extLst>
              </a:tr>
              <a:tr h="370840">
                <a:tc>
                  <a:txBody>
                    <a:bodyPr/>
                    <a:lstStyle/>
                    <a:p>
                      <a:r>
                        <a:rPr lang="cs-CZ" dirty="0" err="1"/>
                        <a:t>Acute</a:t>
                      </a:r>
                      <a:r>
                        <a:rPr lang="cs-CZ" dirty="0"/>
                        <a:t> </a:t>
                      </a:r>
                      <a:r>
                        <a:rPr lang="cs-CZ" dirty="0" err="1"/>
                        <a:t>phase</a:t>
                      </a:r>
                      <a:r>
                        <a:rPr lang="cs-CZ" dirty="0"/>
                        <a:t> </a:t>
                      </a:r>
                      <a:r>
                        <a:rPr lang="cs-CZ" dirty="0" err="1"/>
                        <a:t>proteins</a:t>
                      </a:r>
                      <a:r>
                        <a:rPr lang="cs-CZ" dirty="0"/>
                        <a:t> (AFP)</a:t>
                      </a:r>
                    </a:p>
                  </a:txBody>
                  <a:tcPr/>
                </a:tc>
                <a:tc>
                  <a:txBody>
                    <a:bodyPr/>
                    <a:lstStyle/>
                    <a:p>
                      <a:r>
                        <a:rPr lang="cs-CZ" dirty="0" err="1"/>
                        <a:t>normal</a:t>
                      </a:r>
                      <a:endParaRPr lang="cs-CZ" dirty="0"/>
                    </a:p>
                  </a:txBody>
                  <a:tcPr/>
                </a:tc>
                <a:tc>
                  <a:txBody>
                    <a:bodyPr/>
                    <a:lstStyle/>
                    <a:p>
                      <a:r>
                        <a:rPr lang="cs-CZ" dirty="0"/>
                        <a:t>↑</a:t>
                      </a:r>
                    </a:p>
                  </a:txBody>
                  <a:tcPr/>
                </a:tc>
                <a:extLst>
                  <a:ext uri="{0D108BD9-81ED-4DB2-BD59-A6C34878D82A}">
                    <a16:rowId xmlns:a16="http://schemas.microsoft.com/office/drawing/2014/main" val="10008"/>
                  </a:ext>
                </a:extLst>
              </a:tr>
              <a:tr h="370840">
                <a:tc>
                  <a:txBody>
                    <a:bodyPr/>
                    <a:lstStyle/>
                    <a:p>
                      <a:r>
                        <a:rPr lang="cs-CZ" dirty="0" err="1"/>
                        <a:t>Example</a:t>
                      </a:r>
                      <a:r>
                        <a:rPr lang="cs-CZ" dirty="0"/>
                        <a:t> </a:t>
                      </a:r>
                    </a:p>
                  </a:txBody>
                  <a:tcPr/>
                </a:tc>
                <a:tc>
                  <a:txBody>
                    <a:bodyPr/>
                    <a:lstStyle/>
                    <a:p>
                      <a:r>
                        <a:rPr lang="cs-CZ" baseline="0" dirty="0" err="1"/>
                        <a:t>geriatric</a:t>
                      </a:r>
                      <a:r>
                        <a:rPr lang="cs-CZ" baseline="0" dirty="0"/>
                        <a:t> </a:t>
                      </a:r>
                      <a:r>
                        <a:rPr lang="cs-CZ" baseline="0" dirty="0" err="1"/>
                        <a:t>cachexy</a:t>
                      </a:r>
                      <a:r>
                        <a:rPr lang="cs-CZ" baseline="0" dirty="0"/>
                        <a:t>, </a:t>
                      </a:r>
                      <a:r>
                        <a:rPr lang="cs-CZ" baseline="0" dirty="0" err="1"/>
                        <a:t>mental</a:t>
                      </a:r>
                      <a:r>
                        <a:rPr lang="cs-CZ" baseline="0" dirty="0"/>
                        <a:t> </a:t>
                      </a:r>
                      <a:r>
                        <a:rPr lang="cs-CZ" baseline="0" dirty="0" err="1"/>
                        <a:t>anorexia</a:t>
                      </a:r>
                      <a:r>
                        <a:rPr lang="cs-CZ" baseline="0" dirty="0"/>
                        <a:t>, </a:t>
                      </a:r>
                    </a:p>
                    <a:p>
                      <a:r>
                        <a:rPr lang="cs-CZ" baseline="0" dirty="0"/>
                        <a:t>m. Crohn, </a:t>
                      </a:r>
                    </a:p>
                    <a:p>
                      <a:r>
                        <a:rPr lang="cs-CZ" baseline="0" dirty="0" err="1"/>
                        <a:t>chronic</a:t>
                      </a:r>
                      <a:r>
                        <a:rPr lang="cs-CZ" baseline="0" dirty="0"/>
                        <a:t> </a:t>
                      </a:r>
                      <a:r>
                        <a:rPr lang="cs-CZ" baseline="0" dirty="0" err="1"/>
                        <a:t>pancreatitis</a:t>
                      </a:r>
                      <a:endParaRPr lang="cs-CZ" dirty="0"/>
                    </a:p>
                  </a:txBody>
                  <a:tcPr/>
                </a:tc>
                <a:tc>
                  <a:txBody>
                    <a:bodyPr/>
                    <a:lstStyle/>
                    <a:p>
                      <a:r>
                        <a:rPr lang="cs-CZ" dirty="0" err="1"/>
                        <a:t>sepsis</a:t>
                      </a:r>
                      <a:r>
                        <a:rPr lang="cs-CZ" dirty="0"/>
                        <a:t>, trauma, </a:t>
                      </a:r>
                      <a:r>
                        <a:rPr lang="cs-CZ" dirty="0" err="1"/>
                        <a:t>surgery</a:t>
                      </a:r>
                      <a:r>
                        <a:rPr lang="cs-CZ" dirty="0"/>
                        <a:t>, </a:t>
                      </a:r>
                      <a:r>
                        <a:rPr lang="cs-CZ" dirty="0" err="1"/>
                        <a:t>burns</a:t>
                      </a:r>
                      <a:r>
                        <a:rPr lang="cs-CZ" dirty="0"/>
                        <a:t>, </a:t>
                      </a:r>
                    </a:p>
                    <a:p>
                      <a:r>
                        <a:rPr lang="cs-CZ" dirty="0" err="1"/>
                        <a:t>acute</a:t>
                      </a:r>
                      <a:r>
                        <a:rPr lang="cs-CZ" dirty="0"/>
                        <a:t> </a:t>
                      </a:r>
                      <a:r>
                        <a:rPr lang="cs-CZ" dirty="0" err="1"/>
                        <a:t>pancreatitis</a:t>
                      </a:r>
                      <a:endParaRPr lang="cs-CZ" dirty="0"/>
                    </a:p>
                  </a:txBody>
                  <a:tcPr/>
                </a:tc>
                <a:extLst>
                  <a:ext uri="{0D108BD9-81ED-4DB2-BD59-A6C34878D82A}">
                    <a16:rowId xmlns:a16="http://schemas.microsoft.com/office/drawing/2014/main" val="10009"/>
                  </a:ext>
                </a:extLst>
              </a:tr>
            </a:tbl>
          </a:graphicData>
        </a:graphic>
      </p:graphicFrame>
      <p:sp>
        <p:nvSpPr>
          <p:cNvPr id="4" name="Zástupný symbol pro číslo snímku 3"/>
          <p:cNvSpPr>
            <a:spLocks noGrp="1"/>
          </p:cNvSpPr>
          <p:nvPr>
            <p:ph type="sldNum" sz="quarter" idx="15"/>
          </p:nvPr>
        </p:nvSpPr>
        <p:spPr/>
        <p:txBody>
          <a:bodyPr/>
          <a:lstStyle/>
          <a:p>
            <a:fld id="{34EB5C23-C2A9-49A4-9E2B-20182FCB3B72}" type="slidenum">
              <a:rPr lang="cs-CZ" smtClean="0"/>
              <a:t>15</a:t>
            </a:fld>
            <a:endParaRPr lang="cs-CZ"/>
          </a:p>
        </p:txBody>
      </p:sp>
    </p:spTree>
    <p:custDataLst>
      <p:tags r:id="rId1"/>
    </p:custDataLst>
    <p:extLst>
      <p:ext uri="{BB962C8B-B14F-4D97-AF65-F5344CB8AC3E}">
        <p14:creationId xmlns:p14="http://schemas.microsoft.com/office/powerpoint/2010/main" val="1586066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heifer12x12.files.wordpress.com/2013/07/kwashiorkor.jpg?w=4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1767" y="188640"/>
            <a:ext cx="1032049" cy="1785166"/>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474960" y="447141"/>
            <a:ext cx="6131024" cy="634082"/>
          </a:xfrm>
        </p:spPr>
        <p:txBody>
          <a:bodyPr>
            <a:noAutofit/>
          </a:bodyPr>
          <a:lstStyle/>
          <a:p>
            <a:r>
              <a:rPr lang="cs-CZ" sz="2400" dirty="0" err="1"/>
              <a:t>Which</a:t>
            </a:r>
            <a:r>
              <a:rPr lang="cs-CZ" sz="2400" dirty="0"/>
              <a:t> </a:t>
            </a:r>
            <a:r>
              <a:rPr lang="cs-CZ" sz="2400" dirty="0" err="1"/>
              <a:t>of</a:t>
            </a:r>
            <a:r>
              <a:rPr lang="cs-CZ" sz="2400" dirty="0"/>
              <a:t> </a:t>
            </a:r>
            <a:r>
              <a:rPr lang="cs-CZ" sz="2400" dirty="0" err="1"/>
              <a:t>the</a:t>
            </a:r>
            <a:r>
              <a:rPr lang="cs-CZ" sz="2400" dirty="0"/>
              <a:t> </a:t>
            </a:r>
            <a:r>
              <a:rPr lang="cs-CZ" sz="2400" dirty="0" err="1"/>
              <a:t>findings</a:t>
            </a:r>
            <a:r>
              <a:rPr lang="cs-CZ" sz="2400" dirty="0"/>
              <a:t> in </a:t>
            </a:r>
            <a:r>
              <a:rPr lang="cs-CZ" sz="2400" dirty="0" err="1"/>
              <a:t>the</a:t>
            </a:r>
            <a:r>
              <a:rPr lang="cs-CZ" sz="2400" dirty="0"/>
              <a:t> </a:t>
            </a:r>
            <a:r>
              <a:rPr lang="cs-CZ" sz="2400" dirty="0" err="1"/>
              <a:t>child</a:t>
            </a:r>
            <a:r>
              <a:rPr lang="cs-CZ" sz="2400" dirty="0"/>
              <a:t> </a:t>
            </a:r>
            <a:r>
              <a:rPr lang="cs-CZ" sz="2400" dirty="0" err="1"/>
              <a:t>shown</a:t>
            </a:r>
            <a:r>
              <a:rPr lang="cs-CZ" sz="2400" dirty="0"/>
              <a:t> </a:t>
            </a:r>
            <a:r>
              <a:rPr lang="cs-CZ" sz="2400" dirty="0" err="1"/>
              <a:t>at</a:t>
            </a:r>
            <a:r>
              <a:rPr lang="cs-CZ" sz="2400" dirty="0"/>
              <a:t> </a:t>
            </a:r>
            <a:r>
              <a:rPr lang="cs-CZ" sz="2400" dirty="0" err="1"/>
              <a:t>right</a:t>
            </a:r>
            <a:r>
              <a:rPr lang="cs-CZ" sz="2400" dirty="0"/>
              <a:t> </a:t>
            </a:r>
            <a:r>
              <a:rPr lang="cs-CZ" sz="2400" dirty="0" err="1"/>
              <a:t>would</a:t>
            </a:r>
            <a:r>
              <a:rPr lang="cs-CZ" sz="2400" dirty="0"/>
              <a:t> support a </a:t>
            </a:r>
            <a:r>
              <a:rPr lang="cs-CZ" sz="2400" dirty="0" err="1"/>
              <a:t>diagnosis</a:t>
            </a:r>
            <a:r>
              <a:rPr lang="cs-CZ" sz="2400" dirty="0"/>
              <a:t> </a:t>
            </a:r>
            <a:r>
              <a:rPr lang="cs-CZ" sz="2400" dirty="0" err="1"/>
              <a:t>of</a:t>
            </a:r>
            <a:r>
              <a:rPr lang="cs-CZ" sz="2400" dirty="0"/>
              <a:t> </a:t>
            </a:r>
            <a:r>
              <a:rPr lang="cs-CZ" sz="2400" dirty="0" err="1"/>
              <a:t>kwashiorkor</a:t>
            </a:r>
            <a:r>
              <a:rPr lang="cs-CZ" sz="2400" dirty="0"/>
              <a:t>?</a:t>
            </a:r>
          </a:p>
        </p:txBody>
      </p:sp>
      <p:sp>
        <p:nvSpPr>
          <p:cNvPr id="3" name="Zástupný symbol pro obsah 2"/>
          <p:cNvSpPr>
            <a:spLocks noGrp="1"/>
          </p:cNvSpPr>
          <p:nvPr>
            <p:ph sz="quarter" idx="1"/>
          </p:nvPr>
        </p:nvSpPr>
        <p:spPr>
          <a:xfrm>
            <a:off x="457200" y="1412777"/>
            <a:ext cx="8075240" cy="2376264"/>
          </a:xfrm>
        </p:spPr>
        <p:txBody>
          <a:bodyPr>
            <a:normAutofit/>
          </a:bodyPr>
          <a:lstStyle/>
          <a:p>
            <a:pPr marL="457200" lvl="0" indent="-457200">
              <a:buFont typeface="+mj-lt"/>
              <a:buAutoNum type="alphaUcPeriod"/>
            </a:pPr>
            <a:r>
              <a:rPr lang="cs-CZ" dirty="0" err="1">
                <a:solidFill>
                  <a:schemeClr val="tx2"/>
                </a:solidFill>
              </a:rPr>
              <a:t>Shows</a:t>
            </a:r>
            <a:r>
              <a:rPr lang="cs-CZ" dirty="0">
                <a:solidFill>
                  <a:schemeClr val="tx2"/>
                </a:solidFill>
              </a:rPr>
              <a:t> </a:t>
            </a:r>
            <a:r>
              <a:rPr lang="cs-CZ" dirty="0" err="1">
                <a:solidFill>
                  <a:schemeClr val="tx2"/>
                </a:solidFill>
              </a:rPr>
              <a:t>increased</a:t>
            </a:r>
            <a:r>
              <a:rPr lang="cs-CZ" dirty="0">
                <a:solidFill>
                  <a:schemeClr val="tx2"/>
                </a:solidFill>
              </a:rPr>
              <a:t> </a:t>
            </a:r>
            <a:r>
              <a:rPr lang="cs-CZ" dirty="0" err="1">
                <a:solidFill>
                  <a:schemeClr val="tx2"/>
                </a:solidFill>
              </a:rPr>
              <a:t>serum</a:t>
            </a:r>
            <a:r>
              <a:rPr lang="cs-CZ" dirty="0">
                <a:solidFill>
                  <a:schemeClr val="tx2"/>
                </a:solidFill>
              </a:rPr>
              <a:t> albumin.</a:t>
            </a:r>
          </a:p>
          <a:p>
            <a:pPr marL="457200" lvl="0" indent="-457200">
              <a:buFont typeface="+mj-lt"/>
              <a:buAutoNum type="alphaUcPeriod" startAt="2"/>
            </a:pPr>
            <a:r>
              <a:rPr lang="cs-CZ" dirty="0" err="1">
                <a:solidFill>
                  <a:schemeClr val="tx2"/>
                </a:solidFill>
              </a:rPr>
              <a:t>Shows</a:t>
            </a:r>
            <a:r>
              <a:rPr lang="cs-CZ" dirty="0">
                <a:solidFill>
                  <a:schemeClr val="tx2"/>
                </a:solidFill>
              </a:rPr>
              <a:t> a </a:t>
            </a:r>
            <a:r>
              <a:rPr lang="cs-CZ" dirty="0" err="1">
                <a:solidFill>
                  <a:schemeClr val="tx2"/>
                </a:solidFill>
              </a:rPr>
              <a:t>good</a:t>
            </a:r>
            <a:r>
              <a:rPr lang="cs-CZ" dirty="0">
                <a:solidFill>
                  <a:schemeClr val="tx2"/>
                </a:solidFill>
              </a:rPr>
              <a:t> </a:t>
            </a:r>
            <a:r>
              <a:rPr lang="cs-CZ" dirty="0" err="1">
                <a:solidFill>
                  <a:schemeClr val="tx2"/>
                </a:solidFill>
              </a:rPr>
              <a:t>appetite</a:t>
            </a:r>
            <a:r>
              <a:rPr lang="cs-CZ" dirty="0">
                <a:solidFill>
                  <a:schemeClr val="tx2"/>
                </a:solidFill>
              </a:rPr>
              <a:t>.</a:t>
            </a:r>
          </a:p>
          <a:p>
            <a:pPr marL="457200" lvl="0" indent="-457200">
              <a:buFont typeface="+mj-lt"/>
              <a:buAutoNum type="alphaUcPeriod" startAt="2"/>
            </a:pPr>
            <a:r>
              <a:rPr lang="cs-CZ" dirty="0" err="1">
                <a:solidFill>
                  <a:schemeClr val="tx2"/>
                </a:solidFill>
              </a:rPr>
              <a:t>Appears</a:t>
            </a:r>
            <a:r>
              <a:rPr lang="cs-CZ" dirty="0">
                <a:solidFill>
                  <a:schemeClr val="tx2"/>
                </a:solidFill>
              </a:rPr>
              <a:t> </a:t>
            </a:r>
            <a:r>
              <a:rPr lang="cs-CZ" dirty="0" err="1">
                <a:solidFill>
                  <a:schemeClr val="tx2"/>
                </a:solidFill>
              </a:rPr>
              <a:t>plump</a:t>
            </a:r>
            <a:r>
              <a:rPr lang="cs-CZ" dirty="0">
                <a:solidFill>
                  <a:schemeClr val="tx2"/>
                </a:solidFill>
              </a:rPr>
              <a:t> </a:t>
            </a:r>
            <a:r>
              <a:rPr lang="cs-CZ" dirty="0" err="1">
                <a:solidFill>
                  <a:schemeClr val="tx2"/>
                </a:solidFill>
              </a:rPr>
              <a:t>due</a:t>
            </a:r>
            <a:r>
              <a:rPr lang="cs-CZ" dirty="0">
                <a:solidFill>
                  <a:schemeClr val="tx2"/>
                </a:solidFill>
              </a:rPr>
              <a:t> to </a:t>
            </a:r>
            <a:r>
              <a:rPr lang="cs-CZ" dirty="0" err="1">
                <a:solidFill>
                  <a:schemeClr val="tx2"/>
                </a:solidFill>
              </a:rPr>
              <a:t>increased</a:t>
            </a:r>
            <a:r>
              <a:rPr lang="cs-CZ" dirty="0">
                <a:solidFill>
                  <a:schemeClr val="tx2"/>
                </a:solidFill>
              </a:rPr>
              <a:t> </a:t>
            </a:r>
            <a:r>
              <a:rPr lang="cs-CZ" dirty="0" err="1">
                <a:solidFill>
                  <a:schemeClr val="tx2"/>
                </a:solidFill>
              </a:rPr>
              <a:t>adipose</a:t>
            </a:r>
            <a:r>
              <a:rPr lang="cs-CZ" dirty="0">
                <a:solidFill>
                  <a:schemeClr val="tx2"/>
                </a:solidFill>
              </a:rPr>
              <a:t> </a:t>
            </a:r>
            <a:r>
              <a:rPr lang="cs-CZ" dirty="0" err="1">
                <a:solidFill>
                  <a:schemeClr val="tx2"/>
                </a:solidFill>
              </a:rPr>
              <a:t>tissue</a:t>
            </a:r>
            <a:r>
              <a:rPr lang="cs-CZ" dirty="0">
                <a:solidFill>
                  <a:schemeClr val="tx2"/>
                </a:solidFill>
              </a:rPr>
              <a:t>.</a:t>
            </a:r>
          </a:p>
          <a:p>
            <a:pPr marL="457200" lvl="0" indent="-457200">
              <a:buFont typeface="+mj-lt"/>
              <a:buAutoNum type="alphaUcPeriod" startAt="4"/>
            </a:pPr>
            <a:r>
              <a:rPr lang="cs-CZ" dirty="0">
                <a:solidFill>
                  <a:schemeClr val="tx2"/>
                </a:solidFill>
              </a:rPr>
              <a:t>Has </a:t>
            </a:r>
            <a:r>
              <a:rPr lang="cs-CZ" dirty="0" err="1">
                <a:solidFill>
                  <a:schemeClr val="tx2"/>
                </a:solidFill>
              </a:rPr>
              <a:t>markedly</a:t>
            </a:r>
            <a:r>
              <a:rPr lang="cs-CZ" dirty="0">
                <a:solidFill>
                  <a:schemeClr val="tx2"/>
                </a:solidFill>
              </a:rPr>
              <a:t> </a:t>
            </a:r>
            <a:r>
              <a:rPr lang="cs-CZ" dirty="0" err="1">
                <a:solidFill>
                  <a:schemeClr val="tx2"/>
                </a:solidFill>
              </a:rPr>
              <a:t>decreased</a:t>
            </a:r>
            <a:r>
              <a:rPr lang="cs-CZ" dirty="0">
                <a:solidFill>
                  <a:schemeClr val="tx2"/>
                </a:solidFill>
              </a:rPr>
              <a:t> </a:t>
            </a:r>
            <a:r>
              <a:rPr lang="cs-CZ" dirty="0" err="1">
                <a:solidFill>
                  <a:schemeClr val="tx2"/>
                </a:solidFill>
              </a:rPr>
              <a:t>weight</a:t>
            </a:r>
            <a:r>
              <a:rPr lang="cs-CZ" dirty="0">
                <a:solidFill>
                  <a:schemeClr val="tx2"/>
                </a:solidFill>
              </a:rPr>
              <a:t> </a:t>
            </a:r>
            <a:r>
              <a:rPr lang="cs-CZ" dirty="0" err="1">
                <a:solidFill>
                  <a:schemeClr val="tx2"/>
                </a:solidFill>
              </a:rPr>
              <a:t>for</a:t>
            </a:r>
            <a:r>
              <a:rPr lang="cs-CZ" dirty="0">
                <a:solidFill>
                  <a:schemeClr val="tx2"/>
                </a:solidFill>
              </a:rPr>
              <a:t> </a:t>
            </a:r>
            <a:r>
              <a:rPr lang="cs-CZ" dirty="0" err="1">
                <a:solidFill>
                  <a:schemeClr val="tx2"/>
                </a:solidFill>
              </a:rPr>
              <a:t>height</a:t>
            </a:r>
            <a:r>
              <a:rPr lang="cs-CZ" dirty="0">
                <a:solidFill>
                  <a:schemeClr val="tx2"/>
                </a:solidFill>
              </a:rPr>
              <a:t>.</a:t>
            </a:r>
          </a:p>
          <a:p>
            <a:pPr marL="457200" indent="-457200">
              <a:buFont typeface="+mj-lt"/>
              <a:buAutoNum type="alphaUcPeriod" startAt="4"/>
            </a:pPr>
            <a:r>
              <a:rPr lang="cs-CZ" dirty="0" err="1">
                <a:solidFill>
                  <a:schemeClr val="tx2"/>
                </a:solidFill>
              </a:rPr>
              <a:t>Displays</a:t>
            </a:r>
            <a:r>
              <a:rPr lang="cs-CZ" dirty="0">
                <a:solidFill>
                  <a:schemeClr val="tx2"/>
                </a:solidFill>
              </a:rPr>
              <a:t> </a:t>
            </a:r>
            <a:r>
              <a:rPr lang="cs-CZ" dirty="0" err="1">
                <a:solidFill>
                  <a:schemeClr val="tx2"/>
                </a:solidFill>
              </a:rPr>
              <a:t>abdominal</a:t>
            </a:r>
            <a:r>
              <a:rPr lang="cs-CZ" dirty="0">
                <a:solidFill>
                  <a:schemeClr val="tx2"/>
                </a:solidFill>
              </a:rPr>
              <a:t> and </a:t>
            </a:r>
            <a:r>
              <a:rPr lang="cs-CZ" dirty="0" err="1">
                <a:solidFill>
                  <a:schemeClr val="tx2"/>
                </a:solidFill>
              </a:rPr>
              <a:t>peripheral</a:t>
            </a:r>
            <a:r>
              <a:rPr lang="cs-CZ" dirty="0">
                <a:solidFill>
                  <a:schemeClr val="tx2"/>
                </a:solidFill>
              </a:rPr>
              <a:t> </a:t>
            </a:r>
            <a:r>
              <a:rPr lang="cs-CZ" dirty="0" err="1">
                <a:solidFill>
                  <a:schemeClr val="tx2"/>
                </a:solidFill>
              </a:rPr>
              <a:t>edema</a:t>
            </a:r>
            <a:r>
              <a:rPr lang="cs-CZ" dirty="0">
                <a:solidFill>
                  <a:schemeClr val="tx2"/>
                </a:solidFill>
              </a:rPr>
              <a:t>.</a:t>
            </a:r>
          </a:p>
          <a:p>
            <a:pPr marL="457200" lvl="0" indent="-457200">
              <a:buFont typeface="+mj-lt"/>
              <a:buAutoNum type="alphaUcPeriod" startAt="4"/>
            </a:pPr>
            <a:endParaRPr lang="cs-CZ" sz="2000" dirty="0">
              <a:solidFill>
                <a:schemeClr val="tx2"/>
              </a:solidFill>
            </a:endParaRPr>
          </a:p>
          <a:p>
            <a:pPr marL="457200" indent="-457200">
              <a:buFont typeface="+mj-lt"/>
              <a:buAutoNum type="alphaUcPeriod" startAt="2"/>
            </a:pPr>
            <a:endParaRPr lang="cs-CZ" dirty="0">
              <a:solidFill>
                <a:schemeClr val="tx2"/>
              </a:solidFill>
            </a:endParaRPr>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t>16</a:t>
            </a:fld>
            <a:endParaRPr lang="cs-CZ"/>
          </a:p>
        </p:txBody>
      </p:sp>
    </p:spTree>
    <p:custDataLst>
      <p:tags r:id="rId1"/>
    </p:custDataLst>
    <p:extLst>
      <p:ext uri="{BB962C8B-B14F-4D97-AF65-F5344CB8AC3E}">
        <p14:creationId xmlns:p14="http://schemas.microsoft.com/office/powerpoint/2010/main" val="731475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heifer12x12.files.wordpress.com/2013/07/kwashiorkor.jpg?w=4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1767" y="188640"/>
            <a:ext cx="1032049" cy="1785166"/>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474960" y="447141"/>
            <a:ext cx="6131024" cy="634082"/>
          </a:xfrm>
        </p:spPr>
        <p:txBody>
          <a:bodyPr>
            <a:noAutofit/>
          </a:bodyPr>
          <a:lstStyle/>
          <a:p>
            <a:r>
              <a:rPr lang="cs-CZ" sz="2400" dirty="0" err="1"/>
              <a:t>Which</a:t>
            </a:r>
            <a:r>
              <a:rPr lang="cs-CZ" sz="2400" dirty="0"/>
              <a:t> </a:t>
            </a:r>
            <a:r>
              <a:rPr lang="cs-CZ" sz="2400" dirty="0" err="1"/>
              <a:t>of</a:t>
            </a:r>
            <a:r>
              <a:rPr lang="cs-CZ" sz="2400" dirty="0"/>
              <a:t> </a:t>
            </a:r>
            <a:r>
              <a:rPr lang="cs-CZ" sz="2400" dirty="0" err="1"/>
              <a:t>the</a:t>
            </a:r>
            <a:r>
              <a:rPr lang="cs-CZ" sz="2400" dirty="0"/>
              <a:t> </a:t>
            </a:r>
            <a:r>
              <a:rPr lang="cs-CZ" sz="2400" dirty="0" err="1"/>
              <a:t>findings</a:t>
            </a:r>
            <a:r>
              <a:rPr lang="cs-CZ" sz="2400" dirty="0"/>
              <a:t> in </a:t>
            </a:r>
            <a:r>
              <a:rPr lang="cs-CZ" sz="2400" dirty="0" err="1"/>
              <a:t>the</a:t>
            </a:r>
            <a:r>
              <a:rPr lang="cs-CZ" sz="2400" dirty="0"/>
              <a:t> </a:t>
            </a:r>
            <a:r>
              <a:rPr lang="cs-CZ" sz="2400" dirty="0" err="1"/>
              <a:t>child</a:t>
            </a:r>
            <a:r>
              <a:rPr lang="cs-CZ" sz="2400" dirty="0"/>
              <a:t> </a:t>
            </a:r>
            <a:r>
              <a:rPr lang="cs-CZ" sz="2400" dirty="0" err="1"/>
              <a:t>shown</a:t>
            </a:r>
            <a:r>
              <a:rPr lang="cs-CZ" sz="2400" dirty="0"/>
              <a:t> </a:t>
            </a:r>
            <a:r>
              <a:rPr lang="cs-CZ" sz="2400" dirty="0" err="1"/>
              <a:t>at</a:t>
            </a:r>
            <a:r>
              <a:rPr lang="cs-CZ" sz="2400" dirty="0"/>
              <a:t> </a:t>
            </a:r>
            <a:r>
              <a:rPr lang="cs-CZ" sz="2400" dirty="0" err="1"/>
              <a:t>right</a:t>
            </a:r>
            <a:r>
              <a:rPr lang="cs-CZ" sz="2400" dirty="0"/>
              <a:t> </a:t>
            </a:r>
            <a:r>
              <a:rPr lang="cs-CZ" sz="2400" dirty="0" err="1"/>
              <a:t>would</a:t>
            </a:r>
            <a:r>
              <a:rPr lang="cs-CZ" sz="2400" dirty="0"/>
              <a:t> support a </a:t>
            </a:r>
            <a:r>
              <a:rPr lang="cs-CZ" sz="2400" dirty="0" err="1"/>
              <a:t>diagnosis</a:t>
            </a:r>
            <a:r>
              <a:rPr lang="cs-CZ" sz="2400" dirty="0"/>
              <a:t> </a:t>
            </a:r>
            <a:r>
              <a:rPr lang="cs-CZ" sz="2400" dirty="0" err="1"/>
              <a:t>of</a:t>
            </a:r>
            <a:r>
              <a:rPr lang="cs-CZ" sz="2400" dirty="0"/>
              <a:t> </a:t>
            </a:r>
            <a:r>
              <a:rPr lang="cs-CZ" sz="2400" dirty="0" err="1"/>
              <a:t>kwashiorkor</a:t>
            </a:r>
            <a:r>
              <a:rPr lang="cs-CZ" sz="2400" dirty="0"/>
              <a:t>?</a:t>
            </a:r>
          </a:p>
        </p:txBody>
      </p:sp>
      <p:sp>
        <p:nvSpPr>
          <p:cNvPr id="3" name="Zástupný symbol pro obsah 2"/>
          <p:cNvSpPr>
            <a:spLocks noGrp="1"/>
          </p:cNvSpPr>
          <p:nvPr>
            <p:ph sz="quarter" idx="1"/>
          </p:nvPr>
        </p:nvSpPr>
        <p:spPr>
          <a:xfrm>
            <a:off x="457200" y="1412777"/>
            <a:ext cx="8075240" cy="2376264"/>
          </a:xfrm>
        </p:spPr>
        <p:txBody>
          <a:bodyPr>
            <a:normAutofit/>
          </a:bodyPr>
          <a:lstStyle/>
          <a:p>
            <a:pPr marL="457200" lvl="0" indent="-457200">
              <a:buFont typeface="+mj-lt"/>
              <a:buAutoNum type="alphaUcPeriod"/>
            </a:pPr>
            <a:r>
              <a:rPr lang="cs-CZ" dirty="0" err="1">
                <a:solidFill>
                  <a:schemeClr val="tx2"/>
                </a:solidFill>
              </a:rPr>
              <a:t>Shows</a:t>
            </a:r>
            <a:r>
              <a:rPr lang="cs-CZ" dirty="0">
                <a:solidFill>
                  <a:schemeClr val="tx2"/>
                </a:solidFill>
              </a:rPr>
              <a:t> </a:t>
            </a:r>
            <a:r>
              <a:rPr lang="cs-CZ" dirty="0" err="1">
                <a:solidFill>
                  <a:schemeClr val="tx2"/>
                </a:solidFill>
              </a:rPr>
              <a:t>increased</a:t>
            </a:r>
            <a:r>
              <a:rPr lang="cs-CZ" dirty="0">
                <a:solidFill>
                  <a:schemeClr val="tx2"/>
                </a:solidFill>
              </a:rPr>
              <a:t> </a:t>
            </a:r>
            <a:r>
              <a:rPr lang="cs-CZ" dirty="0" err="1">
                <a:solidFill>
                  <a:schemeClr val="tx2"/>
                </a:solidFill>
              </a:rPr>
              <a:t>serum</a:t>
            </a:r>
            <a:r>
              <a:rPr lang="cs-CZ" dirty="0">
                <a:solidFill>
                  <a:schemeClr val="tx2"/>
                </a:solidFill>
              </a:rPr>
              <a:t> albumin.</a:t>
            </a:r>
          </a:p>
          <a:p>
            <a:pPr marL="457200" lvl="0" indent="-457200">
              <a:buFont typeface="+mj-lt"/>
              <a:buAutoNum type="alphaUcPeriod" startAt="2"/>
            </a:pPr>
            <a:r>
              <a:rPr lang="cs-CZ" dirty="0" err="1">
                <a:solidFill>
                  <a:schemeClr val="tx2"/>
                </a:solidFill>
              </a:rPr>
              <a:t>Shows</a:t>
            </a:r>
            <a:r>
              <a:rPr lang="cs-CZ" dirty="0">
                <a:solidFill>
                  <a:schemeClr val="tx2"/>
                </a:solidFill>
              </a:rPr>
              <a:t> a </a:t>
            </a:r>
            <a:r>
              <a:rPr lang="cs-CZ" dirty="0" err="1">
                <a:solidFill>
                  <a:schemeClr val="tx2"/>
                </a:solidFill>
              </a:rPr>
              <a:t>good</a:t>
            </a:r>
            <a:r>
              <a:rPr lang="cs-CZ" dirty="0">
                <a:solidFill>
                  <a:schemeClr val="tx2"/>
                </a:solidFill>
              </a:rPr>
              <a:t> </a:t>
            </a:r>
            <a:r>
              <a:rPr lang="cs-CZ" dirty="0" err="1">
                <a:solidFill>
                  <a:schemeClr val="tx2"/>
                </a:solidFill>
              </a:rPr>
              <a:t>appetite</a:t>
            </a:r>
            <a:r>
              <a:rPr lang="cs-CZ" dirty="0">
                <a:solidFill>
                  <a:schemeClr val="tx2"/>
                </a:solidFill>
              </a:rPr>
              <a:t>.</a:t>
            </a:r>
          </a:p>
          <a:p>
            <a:pPr marL="457200" lvl="0" indent="-457200">
              <a:buFont typeface="+mj-lt"/>
              <a:buAutoNum type="alphaUcPeriod" startAt="2"/>
            </a:pPr>
            <a:r>
              <a:rPr lang="cs-CZ" dirty="0" err="1">
                <a:solidFill>
                  <a:schemeClr val="tx2"/>
                </a:solidFill>
              </a:rPr>
              <a:t>Appears</a:t>
            </a:r>
            <a:r>
              <a:rPr lang="cs-CZ" dirty="0">
                <a:solidFill>
                  <a:schemeClr val="tx2"/>
                </a:solidFill>
              </a:rPr>
              <a:t> </a:t>
            </a:r>
            <a:r>
              <a:rPr lang="cs-CZ" dirty="0" err="1">
                <a:solidFill>
                  <a:schemeClr val="tx2"/>
                </a:solidFill>
              </a:rPr>
              <a:t>plump</a:t>
            </a:r>
            <a:r>
              <a:rPr lang="cs-CZ" dirty="0">
                <a:solidFill>
                  <a:schemeClr val="tx2"/>
                </a:solidFill>
              </a:rPr>
              <a:t> </a:t>
            </a:r>
            <a:r>
              <a:rPr lang="cs-CZ" dirty="0" err="1">
                <a:solidFill>
                  <a:schemeClr val="tx2"/>
                </a:solidFill>
              </a:rPr>
              <a:t>due</a:t>
            </a:r>
            <a:r>
              <a:rPr lang="cs-CZ" dirty="0">
                <a:solidFill>
                  <a:schemeClr val="tx2"/>
                </a:solidFill>
              </a:rPr>
              <a:t> to </a:t>
            </a:r>
            <a:r>
              <a:rPr lang="cs-CZ" dirty="0" err="1">
                <a:solidFill>
                  <a:schemeClr val="tx2"/>
                </a:solidFill>
              </a:rPr>
              <a:t>increased</a:t>
            </a:r>
            <a:r>
              <a:rPr lang="cs-CZ" dirty="0">
                <a:solidFill>
                  <a:schemeClr val="tx2"/>
                </a:solidFill>
              </a:rPr>
              <a:t> </a:t>
            </a:r>
            <a:r>
              <a:rPr lang="cs-CZ" dirty="0" err="1">
                <a:solidFill>
                  <a:schemeClr val="tx2"/>
                </a:solidFill>
              </a:rPr>
              <a:t>adipose</a:t>
            </a:r>
            <a:r>
              <a:rPr lang="cs-CZ" dirty="0">
                <a:solidFill>
                  <a:schemeClr val="tx2"/>
                </a:solidFill>
              </a:rPr>
              <a:t> </a:t>
            </a:r>
            <a:r>
              <a:rPr lang="cs-CZ" dirty="0" err="1">
                <a:solidFill>
                  <a:schemeClr val="tx2"/>
                </a:solidFill>
              </a:rPr>
              <a:t>tissue</a:t>
            </a:r>
            <a:r>
              <a:rPr lang="cs-CZ" dirty="0">
                <a:solidFill>
                  <a:schemeClr val="tx2"/>
                </a:solidFill>
              </a:rPr>
              <a:t>.</a:t>
            </a:r>
          </a:p>
          <a:p>
            <a:pPr marL="457200" lvl="0" indent="-457200">
              <a:buFont typeface="+mj-lt"/>
              <a:buAutoNum type="alphaUcPeriod" startAt="4"/>
            </a:pPr>
            <a:r>
              <a:rPr lang="cs-CZ" dirty="0">
                <a:solidFill>
                  <a:schemeClr val="tx2"/>
                </a:solidFill>
              </a:rPr>
              <a:t>Has </a:t>
            </a:r>
            <a:r>
              <a:rPr lang="cs-CZ" dirty="0" err="1">
                <a:solidFill>
                  <a:schemeClr val="tx2"/>
                </a:solidFill>
              </a:rPr>
              <a:t>markedly</a:t>
            </a:r>
            <a:r>
              <a:rPr lang="cs-CZ" dirty="0">
                <a:solidFill>
                  <a:schemeClr val="tx2"/>
                </a:solidFill>
              </a:rPr>
              <a:t> </a:t>
            </a:r>
            <a:r>
              <a:rPr lang="cs-CZ" dirty="0" err="1">
                <a:solidFill>
                  <a:schemeClr val="tx2"/>
                </a:solidFill>
              </a:rPr>
              <a:t>decreased</a:t>
            </a:r>
            <a:r>
              <a:rPr lang="cs-CZ" dirty="0">
                <a:solidFill>
                  <a:schemeClr val="tx2"/>
                </a:solidFill>
              </a:rPr>
              <a:t> </a:t>
            </a:r>
            <a:r>
              <a:rPr lang="cs-CZ" dirty="0" err="1">
                <a:solidFill>
                  <a:schemeClr val="tx2"/>
                </a:solidFill>
              </a:rPr>
              <a:t>weight</a:t>
            </a:r>
            <a:r>
              <a:rPr lang="cs-CZ" dirty="0">
                <a:solidFill>
                  <a:schemeClr val="tx2"/>
                </a:solidFill>
              </a:rPr>
              <a:t> </a:t>
            </a:r>
            <a:r>
              <a:rPr lang="cs-CZ" dirty="0" err="1">
                <a:solidFill>
                  <a:schemeClr val="tx2"/>
                </a:solidFill>
              </a:rPr>
              <a:t>for</a:t>
            </a:r>
            <a:r>
              <a:rPr lang="cs-CZ" dirty="0">
                <a:solidFill>
                  <a:schemeClr val="tx2"/>
                </a:solidFill>
              </a:rPr>
              <a:t> </a:t>
            </a:r>
            <a:r>
              <a:rPr lang="cs-CZ" dirty="0" err="1">
                <a:solidFill>
                  <a:schemeClr val="tx2"/>
                </a:solidFill>
              </a:rPr>
              <a:t>height</a:t>
            </a:r>
            <a:r>
              <a:rPr lang="cs-CZ" dirty="0">
                <a:solidFill>
                  <a:schemeClr val="tx2"/>
                </a:solidFill>
              </a:rPr>
              <a:t>.</a:t>
            </a:r>
          </a:p>
          <a:p>
            <a:pPr marL="457200" indent="-457200">
              <a:buFont typeface="+mj-lt"/>
              <a:buAutoNum type="alphaUcPeriod" startAt="4"/>
            </a:pPr>
            <a:r>
              <a:rPr lang="cs-CZ" dirty="0" err="1">
                <a:solidFill>
                  <a:schemeClr val="tx2"/>
                </a:solidFill>
              </a:rPr>
              <a:t>Displays</a:t>
            </a:r>
            <a:r>
              <a:rPr lang="cs-CZ" dirty="0">
                <a:solidFill>
                  <a:schemeClr val="tx2"/>
                </a:solidFill>
              </a:rPr>
              <a:t> </a:t>
            </a:r>
            <a:r>
              <a:rPr lang="cs-CZ" dirty="0" err="1">
                <a:solidFill>
                  <a:schemeClr val="tx2"/>
                </a:solidFill>
              </a:rPr>
              <a:t>abdominal</a:t>
            </a:r>
            <a:r>
              <a:rPr lang="cs-CZ" dirty="0">
                <a:solidFill>
                  <a:schemeClr val="tx2"/>
                </a:solidFill>
              </a:rPr>
              <a:t> and </a:t>
            </a:r>
            <a:r>
              <a:rPr lang="cs-CZ" dirty="0" err="1">
                <a:solidFill>
                  <a:schemeClr val="tx2"/>
                </a:solidFill>
              </a:rPr>
              <a:t>peripheral</a:t>
            </a:r>
            <a:r>
              <a:rPr lang="cs-CZ" dirty="0">
                <a:solidFill>
                  <a:schemeClr val="tx2"/>
                </a:solidFill>
              </a:rPr>
              <a:t> </a:t>
            </a:r>
            <a:r>
              <a:rPr lang="cs-CZ" dirty="0" err="1">
                <a:solidFill>
                  <a:schemeClr val="tx2"/>
                </a:solidFill>
              </a:rPr>
              <a:t>edema</a:t>
            </a:r>
            <a:r>
              <a:rPr lang="cs-CZ" dirty="0">
                <a:solidFill>
                  <a:schemeClr val="tx2"/>
                </a:solidFill>
              </a:rPr>
              <a:t>.</a:t>
            </a:r>
          </a:p>
          <a:p>
            <a:pPr marL="457200" lvl="0" indent="-457200">
              <a:buFont typeface="+mj-lt"/>
              <a:buAutoNum type="alphaUcPeriod" startAt="4"/>
            </a:pPr>
            <a:endParaRPr lang="cs-CZ" sz="2000" dirty="0">
              <a:solidFill>
                <a:schemeClr val="tx2"/>
              </a:solidFill>
            </a:endParaRPr>
          </a:p>
          <a:p>
            <a:pPr marL="457200" indent="-457200">
              <a:buFont typeface="+mj-lt"/>
              <a:buAutoNum type="alphaUcPeriod" startAt="2"/>
            </a:pPr>
            <a:endParaRPr lang="cs-CZ" dirty="0">
              <a:solidFill>
                <a:schemeClr val="tx2"/>
              </a:solidFill>
            </a:endParaRPr>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t>17</a:t>
            </a:fld>
            <a:endParaRPr lang="cs-CZ"/>
          </a:p>
        </p:txBody>
      </p:sp>
      <p:sp>
        <p:nvSpPr>
          <p:cNvPr id="13" name="Zaoblený obdélník 12"/>
          <p:cNvSpPr/>
          <p:nvPr/>
        </p:nvSpPr>
        <p:spPr>
          <a:xfrm>
            <a:off x="457200" y="3216718"/>
            <a:ext cx="6148784" cy="572323"/>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p:cNvSpPr txBox="1"/>
          <p:nvPr/>
        </p:nvSpPr>
        <p:spPr>
          <a:xfrm>
            <a:off x="474960" y="3918815"/>
            <a:ext cx="7822256" cy="1631216"/>
          </a:xfrm>
          <a:prstGeom prst="rect">
            <a:avLst/>
          </a:prstGeom>
          <a:noFill/>
        </p:spPr>
        <p:txBody>
          <a:bodyPr wrap="square" rtlCol="0">
            <a:spAutoFit/>
          </a:bodyPr>
          <a:lstStyle/>
          <a:p>
            <a:r>
              <a:rPr lang="cs-CZ" sz="2000" dirty="0" err="1"/>
              <a:t>Kwashiorkor</a:t>
            </a:r>
            <a:r>
              <a:rPr lang="cs-CZ" sz="2000" dirty="0"/>
              <a:t> </a:t>
            </a:r>
            <a:r>
              <a:rPr lang="cs-CZ" sz="2000" dirty="0" err="1"/>
              <a:t>is</a:t>
            </a:r>
            <a:r>
              <a:rPr lang="cs-CZ" sz="2000" dirty="0"/>
              <a:t> </a:t>
            </a:r>
            <a:r>
              <a:rPr lang="cs-CZ" sz="2000" dirty="0" err="1"/>
              <a:t>caused</a:t>
            </a:r>
            <a:r>
              <a:rPr lang="cs-CZ" sz="2000" dirty="0"/>
              <a:t> by </a:t>
            </a:r>
            <a:r>
              <a:rPr lang="cs-CZ" sz="2000" dirty="0" err="1"/>
              <a:t>inadequate</a:t>
            </a:r>
            <a:r>
              <a:rPr lang="cs-CZ" sz="2000" dirty="0"/>
              <a:t> protein </a:t>
            </a:r>
            <a:r>
              <a:rPr lang="cs-CZ" sz="2000" dirty="0" err="1"/>
              <a:t>intake</a:t>
            </a:r>
            <a:r>
              <a:rPr lang="cs-CZ" sz="2000" dirty="0"/>
              <a:t> in </a:t>
            </a:r>
            <a:r>
              <a:rPr lang="cs-CZ" sz="2000" dirty="0" err="1"/>
              <a:t>the</a:t>
            </a:r>
            <a:r>
              <a:rPr lang="cs-CZ" sz="2000" dirty="0"/>
              <a:t> presence </a:t>
            </a:r>
            <a:r>
              <a:rPr lang="cs-CZ" sz="2000" dirty="0" err="1"/>
              <a:t>of</a:t>
            </a:r>
            <a:r>
              <a:rPr lang="cs-CZ" sz="2000" dirty="0"/>
              <a:t> fair to </a:t>
            </a:r>
            <a:r>
              <a:rPr lang="cs-CZ" sz="2000" dirty="0" err="1"/>
              <a:t>good</a:t>
            </a:r>
            <a:r>
              <a:rPr lang="cs-CZ" sz="2000" dirty="0"/>
              <a:t> </a:t>
            </a:r>
            <a:r>
              <a:rPr lang="cs-CZ" sz="2000" dirty="0" err="1"/>
              <a:t>energy</a:t>
            </a:r>
            <a:r>
              <a:rPr lang="cs-CZ" sz="2000" dirty="0"/>
              <a:t> </a:t>
            </a:r>
            <a:r>
              <a:rPr lang="cs-CZ" sz="2000" dirty="0" err="1"/>
              <a:t>intake</a:t>
            </a:r>
            <a:r>
              <a:rPr lang="cs-CZ" sz="2000" dirty="0"/>
              <a:t>. </a:t>
            </a:r>
            <a:r>
              <a:rPr lang="cs-CZ" sz="2000" dirty="0" err="1"/>
              <a:t>Typical</a:t>
            </a:r>
            <a:r>
              <a:rPr lang="cs-CZ" sz="2000" dirty="0"/>
              <a:t> </a:t>
            </a:r>
            <a:r>
              <a:rPr lang="cs-CZ" sz="2000" dirty="0" err="1"/>
              <a:t>findings</a:t>
            </a:r>
            <a:r>
              <a:rPr lang="cs-CZ" sz="2000" dirty="0"/>
              <a:t> </a:t>
            </a:r>
            <a:r>
              <a:rPr lang="cs-CZ" sz="2000" dirty="0" err="1"/>
              <a:t>include</a:t>
            </a:r>
            <a:r>
              <a:rPr lang="cs-CZ" sz="2000" dirty="0"/>
              <a:t> </a:t>
            </a:r>
            <a:r>
              <a:rPr lang="cs-CZ" sz="2000" dirty="0" err="1"/>
              <a:t>abdominal</a:t>
            </a:r>
            <a:r>
              <a:rPr lang="cs-CZ" sz="2000" dirty="0"/>
              <a:t> and </a:t>
            </a:r>
            <a:r>
              <a:rPr lang="cs-CZ" sz="2000" dirty="0" err="1"/>
              <a:t>peripheral</a:t>
            </a:r>
            <a:r>
              <a:rPr lang="cs-CZ" sz="2000" dirty="0"/>
              <a:t> </a:t>
            </a:r>
            <a:r>
              <a:rPr lang="cs-CZ" sz="2000" dirty="0" err="1"/>
              <a:t>edema</a:t>
            </a:r>
            <a:r>
              <a:rPr lang="cs-CZ" sz="2000" dirty="0"/>
              <a:t> </a:t>
            </a:r>
            <a:r>
              <a:rPr lang="cs-CZ" sz="2000" dirty="0" err="1"/>
              <a:t>caused</a:t>
            </a:r>
            <a:r>
              <a:rPr lang="cs-CZ" sz="2000" dirty="0"/>
              <a:t> </a:t>
            </a:r>
            <a:r>
              <a:rPr lang="cs-CZ" sz="2000" dirty="0" err="1"/>
              <a:t>largely</a:t>
            </a:r>
            <a:r>
              <a:rPr lang="cs-CZ" sz="2000" dirty="0"/>
              <a:t> by a </a:t>
            </a:r>
            <a:r>
              <a:rPr lang="cs-CZ" sz="2000" dirty="0" err="1"/>
              <a:t>decreased</a:t>
            </a:r>
            <a:r>
              <a:rPr lang="cs-CZ" sz="2000" dirty="0"/>
              <a:t> </a:t>
            </a:r>
            <a:r>
              <a:rPr lang="cs-CZ" sz="2000" dirty="0" err="1"/>
              <a:t>serum</a:t>
            </a:r>
            <a:r>
              <a:rPr lang="cs-CZ" sz="2000" dirty="0"/>
              <a:t> albumin </a:t>
            </a:r>
            <a:r>
              <a:rPr lang="cs-CZ" sz="2000" dirty="0" err="1"/>
              <a:t>concentration</a:t>
            </a:r>
            <a:r>
              <a:rPr lang="cs-CZ" sz="2000" dirty="0"/>
              <a:t>. </a:t>
            </a:r>
            <a:r>
              <a:rPr lang="cs-CZ" sz="2000" dirty="0" err="1"/>
              <a:t>Anorexia</a:t>
            </a:r>
            <a:r>
              <a:rPr lang="cs-CZ" sz="2000" dirty="0"/>
              <a:t> </a:t>
            </a:r>
            <a:r>
              <a:rPr lang="cs-CZ" sz="2000" dirty="0" err="1"/>
              <a:t>is</a:t>
            </a:r>
            <a:r>
              <a:rPr lang="cs-CZ" sz="2000" dirty="0"/>
              <a:t> </a:t>
            </a:r>
            <a:r>
              <a:rPr lang="cs-CZ" sz="2000" dirty="0" err="1"/>
              <a:t>almost</a:t>
            </a:r>
            <a:r>
              <a:rPr lang="cs-CZ" sz="2000" dirty="0"/>
              <a:t> </a:t>
            </a:r>
            <a:r>
              <a:rPr lang="cs-CZ" sz="2000" dirty="0" err="1"/>
              <a:t>always</a:t>
            </a:r>
            <a:r>
              <a:rPr lang="cs-CZ" sz="2000" dirty="0"/>
              <a:t> </a:t>
            </a:r>
            <a:r>
              <a:rPr lang="cs-CZ" sz="2000" dirty="0" err="1"/>
              <a:t>present</a:t>
            </a:r>
            <a:r>
              <a:rPr lang="cs-CZ" sz="2000" dirty="0"/>
              <a:t>. </a:t>
            </a:r>
            <a:r>
              <a:rPr lang="cs-CZ" sz="2000" dirty="0" err="1"/>
              <a:t>Weight</a:t>
            </a:r>
            <a:r>
              <a:rPr lang="cs-CZ" sz="2000" dirty="0"/>
              <a:t> </a:t>
            </a:r>
            <a:r>
              <a:rPr lang="cs-CZ" sz="2000" dirty="0" err="1"/>
              <a:t>is</a:t>
            </a:r>
            <a:r>
              <a:rPr lang="cs-CZ" sz="2000" dirty="0"/>
              <a:t> </a:t>
            </a:r>
            <a:r>
              <a:rPr lang="cs-CZ" sz="2000" dirty="0" err="1"/>
              <a:t>often</a:t>
            </a:r>
            <a:r>
              <a:rPr lang="cs-CZ" sz="2000" dirty="0"/>
              <a:t> </a:t>
            </a:r>
            <a:r>
              <a:rPr lang="cs-CZ" sz="2000" dirty="0" err="1"/>
              <a:t>normal</a:t>
            </a:r>
            <a:r>
              <a:rPr lang="cs-CZ" sz="2000" dirty="0"/>
              <a:t> </a:t>
            </a:r>
            <a:r>
              <a:rPr lang="cs-CZ" sz="2000" dirty="0" err="1"/>
              <a:t>due</a:t>
            </a:r>
            <a:r>
              <a:rPr lang="cs-CZ" sz="2000" dirty="0"/>
              <a:t> to </a:t>
            </a:r>
            <a:r>
              <a:rPr lang="cs-CZ" sz="2000" dirty="0" err="1"/>
              <a:t>edema</a:t>
            </a:r>
            <a:r>
              <a:rPr lang="cs-CZ" sz="2000" dirty="0"/>
              <a:t>. </a:t>
            </a:r>
            <a:r>
              <a:rPr lang="cs-CZ" sz="2000" dirty="0" err="1"/>
              <a:t>Treatment</a:t>
            </a:r>
            <a:r>
              <a:rPr lang="cs-CZ" sz="2000" dirty="0"/>
              <a:t> </a:t>
            </a:r>
            <a:r>
              <a:rPr lang="cs-CZ" sz="2000" dirty="0" err="1"/>
              <a:t>includes</a:t>
            </a:r>
            <a:r>
              <a:rPr lang="cs-CZ" sz="2000" dirty="0"/>
              <a:t> a diet </a:t>
            </a:r>
            <a:r>
              <a:rPr lang="cs-CZ" sz="2000" dirty="0" err="1"/>
              <a:t>adequate</a:t>
            </a:r>
            <a:r>
              <a:rPr lang="cs-CZ" sz="2000" dirty="0"/>
              <a:t> in </a:t>
            </a:r>
            <a:r>
              <a:rPr lang="cs-CZ" sz="2000" dirty="0" err="1"/>
              <a:t>energy</a:t>
            </a:r>
            <a:r>
              <a:rPr lang="cs-CZ" sz="2000" dirty="0"/>
              <a:t> and </a:t>
            </a:r>
            <a:r>
              <a:rPr lang="cs-CZ" sz="2000" dirty="0" err="1"/>
              <a:t>high-quality</a:t>
            </a:r>
            <a:r>
              <a:rPr lang="cs-CZ" sz="2000" dirty="0"/>
              <a:t> protein.</a:t>
            </a:r>
          </a:p>
        </p:txBody>
      </p:sp>
    </p:spTree>
    <p:custDataLst>
      <p:tags r:id="rId1"/>
    </p:custDataLst>
    <p:extLst>
      <p:ext uri="{BB962C8B-B14F-4D97-AF65-F5344CB8AC3E}">
        <p14:creationId xmlns:p14="http://schemas.microsoft.com/office/powerpoint/2010/main" val="64965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The</a:t>
            </a:r>
            <a:r>
              <a:rPr lang="cs-CZ" dirty="0"/>
              <a:t> </a:t>
            </a:r>
            <a:r>
              <a:rPr lang="cs-CZ" dirty="0" err="1"/>
              <a:t>daily</a:t>
            </a:r>
            <a:r>
              <a:rPr lang="cs-CZ" dirty="0"/>
              <a:t> </a:t>
            </a:r>
            <a:r>
              <a:rPr lang="cs-CZ" dirty="0" err="1"/>
              <a:t>requirements</a:t>
            </a:r>
            <a:r>
              <a:rPr lang="cs-CZ" dirty="0"/>
              <a:t> </a:t>
            </a:r>
            <a:r>
              <a:rPr lang="cs-CZ" dirty="0" err="1"/>
              <a:t>of</a:t>
            </a:r>
            <a:r>
              <a:rPr lang="cs-CZ" dirty="0"/>
              <a:t> basic </a:t>
            </a:r>
            <a:r>
              <a:rPr lang="cs-CZ" dirty="0" err="1"/>
              <a:t>nutrients</a:t>
            </a:r>
            <a:r>
              <a:rPr lang="cs-CZ" dirty="0"/>
              <a:t> </a:t>
            </a:r>
          </a:p>
        </p:txBody>
      </p:sp>
      <p:sp>
        <p:nvSpPr>
          <p:cNvPr id="4" name="Zástupný symbol pro číslo snímku 3"/>
          <p:cNvSpPr>
            <a:spLocks noGrp="1"/>
          </p:cNvSpPr>
          <p:nvPr>
            <p:ph type="sldNum" sz="quarter" idx="12"/>
          </p:nvPr>
        </p:nvSpPr>
        <p:spPr/>
        <p:txBody>
          <a:bodyPr/>
          <a:lstStyle/>
          <a:p>
            <a:fld id="{34EB5C23-C2A9-49A4-9E2B-20182FCB3B72}" type="slidenum">
              <a:rPr lang="cs-CZ" smtClean="0"/>
              <a:t>18</a:t>
            </a:fld>
            <a:endParaRPr lang="cs-CZ"/>
          </a:p>
        </p:txBody>
      </p:sp>
      <p:sp>
        <p:nvSpPr>
          <p:cNvPr id="3" name="Zástupný symbol pro obsah 2"/>
          <p:cNvSpPr>
            <a:spLocks noGrp="1"/>
          </p:cNvSpPr>
          <p:nvPr>
            <p:ph sz="quarter" idx="1"/>
          </p:nvPr>
        </p:nvSpPr>
        <p:spPr>
          <a:xfrm>
            <a:off x="457200" y="1700808"/>
            <a:ext cx="3657600" cy="4471392"/>
          </a:xfrm>
        </p:spPr>
        <p:txBody>
          <a:bodyPr>
            <a:normAutofit/>
          </a:bodyPr>
          <a:lstStyle/>
          <a:p>
            <a:r>
              <a:rPr lang="cs-CZ" sz="2000" dirty="0" err="1"/>
              <a:t>Energy</a:t>
            </a:r>
            <a:endParaRPr lang="cs-CZ" sz="2000" dirty="0"/>
          </a:p>
          <a:p>
            <a:endParaRPr lang="cs-CZ" sz="2000" dirty="0"/>
          </a:p>
          <a:p>
            <a:r>
              <a:rPr lang="cs-CZ" sz="2000" dirty="0" err="1"/>
              <a:t>Carbohydrates</a:t>
            </a:r>
            <a:r>
              <a:rPr lang="cs-CZ" sz="2000" dirty="0"/>
              <a:t> </a:t>
            </a:r>
          </a:p>
          <a:p>
            <a:r>
              <a:rPr lang="cs-CZ" sz="2000" dirty="0" err="1"/>
              <a:t>Proteins</a:t>
            </a:r>
            <a:endParaRPr lang="cs-CZ" sz="2000" dirty="0"/>
          </a:p>
          <a:p>
            <a:r>
              <a:rPr lang="cs-CZ" sz="2000" dirty="0" err="1"/>
              <a:t>Lipids</a:t>
            </a:r>
            <a:endParaRPr lang="cs-CZ" sz="2000" dirty="0"/>
          </a:p>
          <a:p>
            <a:endParaRPr lang="cs-CZ" sz="2000" dirty="0"/>
          </a:p>
        </p:txBody>
      </p:sp>
      <p:sp>
        <p:nvSpPr>
          <p:cNvPr id="6" name="Zástupný symbol pro obsah 5"/>
          <p:cNvSpPr>
            <a:spLocks noGrp="1"/>
          </p:cNvSpPr>
          <p:nvPr>
            <p:ph sz="quarter" idx="2"/>
          </p:nvPr>
        </p:nvSpPr>
        <p:spPr>
          <a:xfrm>
            <a:off x="3100264" y="1844824"/>
            <a:ext cx="4824536" cy="4327376"/>
          </a:xfrm>
        </p:spPr>
        <p:txBody>
          <a:bodyPr/>
          <a:lstStyle/>
          <a:p>
            <a:pPr marL="0" indent="0">
              <a:lnSpc>
                <a:spcPct val="150000"/>
              </a:lnSpc>
              <a:buNone/>
            </a:pPr>
            <a:r>
              <a:rPr lang="cs-CZ" sz="2000" i="1" u="sng" dirty="0" err="1">
                <a:solidFill>
                  <a:schemeClr val="tx2"/>
                </a:solidFill>
              </a:rPr>
              <a:t>Reccomended</a:t>
            </a:r>
            <a:r>
              <a:rPr lang="cs-CZ" sz="2000" i="1" u="sng" dirty="0">
                <a:solidFill>
                  <a:schemeClr val="tx2"/>
                </a:solidFill>
              </a:rPr>
              <a:t> (reference) </a:t>
            </a:r>
            <a:r>
              <a:rPr lang="cs-CZ" sz="2000" i="1" u="sng" dirty="0" err="1">
                <a:solidFill>
                  <a:schemeClr val="tx2"/>
                </a:solidFill>
              </a:rPr>
              <a:t>daily</a:t>
            </a:r>
            <a:r>
              <a:rPr lang="cs-CZ" sz="2000" i="1" u="sng" dirty="0">
                <a:solidFill>
                  <a:schemeClr val="tx2"/>
                </a:solidFill>
              </a:rPr>
              <a:t> </a:t>
            </a:r>
            <a:r>
              <a:rPr lang="cs-CZ" sz="2000" i="1" u="sng" dirty="0" err="1">
                <a:solidFill>
                  <a:schemeClr val="tx2"/>
                </a:solidFill>
              </a:rPr>
              <a:t>intake</a:t>
            </a:r>
            <a:endParaRPr lang="cs-CZ" sz="2000" i="1" u="sng" dirty="0">
              <a:solidFill>
                <a:schemeClr val="tx2"/>
              </a:solidFill>
            </a:endParaRPr>
          </a:p>
          <a:p>
            <a:pPr marL="0" indent="0">
              <a:lnSpc>
                <a:spcPct val="150000"/>
              </a:lnSpc>
              <a:buNone/>
            </a:pPr>
            <a:endParaRPr lang="cs-CZ" sz="200" i="1" u="sng" dirty="0">
              <a:solidFill>
                <a:schemeClr val="tx2"/>
              </a:solidFill>
            </a:endParaRPr>
          </a:p>
          <a:p>
            <a:pPr marL="0" indent="0">
              <a:buNone/>
            </a:pPr>
            <a:r>
              <a:rPr lang="cs-CZ" sz="2000" dirty="0"/>
              <a:t>45 – 60 % (2 (4) - 6 g </a:t>
            </a:r>
            <a:r>
              <a:rPr lang="cs-CZ" sz="2000" dirty="0" err="1"/>
              <a:t>glc</a:t>
            </a:r>
            <a:r>
              <a:rPr lang="cs-CZ" sz="2000" dirty="0"/>
              <a:t> /kg/</a:t>
            </a:r>
            <a:r>
              <a:rPr lang="cs-CZ" sz="2000" dirty="0" err="1"/>
              <a:t>day</a:t>
            </a:r>
            <a:r>
              <a:rPr lang="cs-CZ" sz="2000" dirty="0"/>
              <a:t>)</a:t>
            </a:r>
          </a:p>
          <a:p>
            <a:pPr marL="0" indent="0">
              <a:buNone/>
            </a:pPr>
            <a:r>
              <a:rPr lang="cs-CZ" sz="2000" dirty="0"/>
              <a:t>0.83 g/kg/</a:t>
            </a:r>
            <a:r>
              <a:rPr lang="cs-CZ" sz="2000" dirty="0" err="1"/>
              <a:t>day</a:t>
            </a:r>
            <a:r>
              <a:rPr lang="cs-CZ" sz="2000" dirty="0"/>
              <a:t> (0.8 – 1.6 g/kg/</a:t>
            </a:r>
            <a:r>
              <a:rPr lang="cs-CZ" sz="2000" dirty="0" err="1"/>
              <a:t>day</a:t>
            </a:r>
            <a:r>
              <a:rPr lang="cs-CZ" sz="2000" dirty="0"/>
              <a:t>)</a:t>
            </a:r>
          </a:p>
          <a:p>
            <a:pPr marL="0" indent="0">
              <a:buNone/>
            </a:pPr>
            <a:r>
              <a:rPr lang="cs-CZ" sz="2000" dirty="0"/>
              <a:t>20 - 35 % (1 – 1.5 g/kg/</a:t>
            </a:r>
            <a:r>
              <a:rPr lang="cs-CZ" sz="2000" dirty="0" err="1"/>
              <a:t>day</a:t>
            </a:r>
            <a:r>
              <a:rPr lang="cs-CZ" sz="2000" dirty="0"/>
              <a:t>), min. 15 - 20 %</a:t>
            </a:r>
          </a:p>
          <a:p>
            <a:pPr marL="0" indent="0">
              <a:buNone/>
            </a:pPr>
            <a:endParaRPr lang="cs-CZ" sz="2000" dirty="0"/>
          </a:p>
          <a:p>
            <a:pPr marL="0" indent="0">
              <a:buNone/>
            </a:pPr>
            <a:endParaRPr lang="cs-CZ" sz="2000" dirty="0"/>
          </a:p>
        </p:txBody>
      </p:sp>
      <p:graphicFrame>
        <p:nvGraphicFramePr>
          <p:cNvPr id="5" name="Tabulka 4"/>
          <p:cNvGraphicFramePr>
            <a:graphicFrameLocks noGrp="1"/>
          </p:cNvGraphicFramePr>
          <p:nvPr>
            <p:extLst>
              <p:ext uri="{D42A27DB-BD31-4B8C-83A1-F6EECF244321}">
                <p14:modId xmlns:p14="http://schemas.microsoft.com/office/powerpoint/2010/main" val="2081977756"/>
              </p:ext>
            </p:extLst>
          </p:nvPr>
        </p:nvGraphicFramePr>
        <p:xfrm>
          <a:off x="971599" y="4077070"/>
          <a:ext cx="6624738" cy="2522315"/>
        </p:xfrm>
        <a:graphic>
          <a:graphicData uri="http://schemas.openxmlformats.org/drawingml/2006/table">
            <a:tbl>
              <a:tblPr firstRow="1" bandRow="1">
                <a:tableStyleId>{5C22544A-7EE6-4342-B048-85BDC9FD1C3A}</a:tableStyleId>
              </a:tblPr>
              <a:tblGrid>
                <a:gridCol w="2208246">
                  <a:extLst>
                    <a:ext uri="{9D8B030D-6E8A-4147-A177-3AD203B41FA5}">
                      <a16:colId xmlns:a16="http://schemas.microsoft.com/office/drawing/2014/main" val="20000"/>
                    </a:ext>
                  </a:extLst>
                </a:gridCol>
                <a:gridCol w="2208246">
                  <a:extLst>
                    <a:ext uri="{9D8B030D-6E8A-4147-A177-3AD203B41FA5}">
                      <a16:colId xmlns:a16="http://schemas.microsoft.com/office/drawing/2014/main" val="20001"/>
                    </a:ext>
                  </a:extLst>
                </a:gridCol>
                <a:gridCol w="2208246">
                  <a:extLst>
                    <a:ext uri="{9D8B030D-6E8A-4147-A177-3AD203B41FA5}">
                      <a16:colId xmlns:a16="http://schemas.microsoft.com/office/drawing/2014/main" val="20002"/>
                    </a:ext>
                  </a:extLst>
                </a:gridCol>
              </a:tblGrid>
              <a:tr h="504463">
                <a:tc>
                  <a:txBody>
                    <a:bodyPr/>
                    <a:lstStyle/>
                    <a:p>
                      <a:r>
                        <a:rPr lang="cs-CZ" sz="2400" b="0" dirty="0" err="1"/>
                        <a:t>Carbohydrates</a:t>
                      </a:r>
                      <a:r>
                        <a:rPr lang="cs-CZ" sz="2400" b="0" dirty="0"/>
                        <a:t>  </a:t>
                      </a:r>
                    </a:p>
                  </a:txBody>
                  <a:tcPr/>
                </a:tc>
                <a:tc>
                  <a:txBody>
                    <a:bodyPr/>
                    <a:lstStyle/>
                    <a:p>
                      <a:r>
                        <a:rPr lang="cs-CZ" sz="2400" b="0" dirty="0" err="1"/>
                        <a:t>Proteins</a:t>
                      </a:r>
                      <a:r>
                        <a:rPr lang="cs-CZ" sz="2400" b="0" dirty="0"/>
                        <a:t> (AA)</a:t>
                      </a:r>
                    </a:p>
                  </a:txBody>
                  <a:tcPr/>
                </a:tc>
                <a:tc>
                  <a:txBody>
                    <a:bodyPr/>
                    <a:lstStyle/>
                    <a:p>
                      <a:r>
                        <a:rPr lang="cs-CZ" sz="2400" b="0" dirty="0" err="1"/>
                        <a:t>Lipids</a:t>
                      </a:r>
                      <a:r>
                        <a:rPr lang="cs-CZ" sz="2400" b="0" dirty="0"/>
                        <a:t> </a:t>
                      </a:r>
                    </a:p>
                  </a:txBody>
                  <a:tcPr/>
                </a:tc>
                <a:extLst>
                  <a:ext uri="{0D108BD9-81ED-4DB2-BD59-A6C34878D82A}">
                    <a16:rowId xmlns:a16="http://schemas.microsoft.com/office/drawing/2014/main" val="10000"/>
                  </a:ext>
                </a:extLst>
              </a:tr>
              <a:tr h="504463">
                <a:tc gridSpan="3">
                  <a:txBody>
                    <a:bodyPr/>
                    <a:lstStyle/>
                    <a:p>
                      <a:r>
                        <a:rPr lang="cs-CZ" sz="2400" b="0" dirty="0" err="1"/>
                        <a:t>Anabolic</a:t>
                      </a:r>
                      <a:r>
                        <a:rPr lang="cs-CZ" sz="2400" b="0" dirty="0"/>
                        <a:t> ratio </a:t>
                      </a:r>
                      <a:r>
                        <a:rPr lang="cs-CZ" sz="2400" b="0" dirty="0" err="1"/>
                        <a:t>of</a:t>
                      </a:r>
                      <a:r>
                        <a:rPr lang="cs-CZ" sz="2400" b="0" dirty="0"/>
                        <a:t> </a:t>
                      </a:r>
                      <a:r>
                        <a:rPr lang="cs-CZ" sz="2400" b="0" dirty="0" err="1"/>
                        <a:t>nutrients</a:t>
                      </a:r>
                      <a:r>
                        <a:rPr lang="cs-CZ" sz="2400" b="0" baseline="0" dirty="0"/>
                        <a:t> </a:t>
                      </a:r>
                      <a:endParaRPr lang="cs-CZ" sz="2400" b="0" dirty="0"/>
                    </a:p>
                  </a:txBody>
                  <a:tcPr/>
                </a:tc>
                <a:tc hMerge="1">
                  <a:txBody>
                    <a:bodyPr/>
                    <a:lstStyle/>
                    <a:p>
                      <a:endParaRPr lang="cs-CZ" dirty="0"/>
                    </a:p>
                  </a:txBody>
                  <a:tcPr/>
                </a:tc>
                <a:tc hMerge="1">
                  <a:txBody>
                    <a:bodyPr/>
                    <a:lstStyle/>
                    <a:p>
                      <a:endParaRPr lang="cs-CZ" dirty="0"/>
                    </a:p>
                  </a:txBody>
                  <a:tcPr/>
                </a:tc>
                <a:extLst>
                  <a:ext uri="{0D108BD9-81ED-4DB2-BD59-A6C34878D82A}">
                    <a16:rowId xmlns:a16="http://schemas.microsoft.com/office/drawing/2014/main" val="10001"/>
                  </a:ext>
                </a:extLst>
              </a:tr>
              <a:tr h="504463">
                <a:tc>
                  <a:txBody>
                    <a:bodyPr/>
                    <a:lstStyle/>
                    <a:p>
                      <a:r>
                        <a:rPr lang="cs-CZ" sz="2400" b="0" dirty="0"/>
                        <a:t>6 g/kg</a:t>
                      </a:r>
                    </a:p>
                  </a:txBody>
                  <a:tcPr/>
                </a:tc>
                <a:tc>
                  <a:txBody>
                    <a:bodyPr/>
                    <a:lstStyle/>
                    <a:p>
                      <a:r>
                        <a:rPr lang="cs-CZ" sz="2400" b="0" dirty="0"/>
                        <a:t>1 g/kg</a:t>
                      </a:r>
                    </a:p>
                  </a:txBody>
                  <a:tcPr/>
                </a:tc>
                <a:tc>
                  <a:txBody>
                    <a:bodyPr/>
                    <a:lstStyle/>
                    <a:p>
                      <a:r>
                        <a:rPr lang="cs-CZ" sz="2400" b="0" dirty="0"/>
                        <a:t>1 – 1.5 g/kg</a:t>
                      </a:r>
                    </a:p>
                  </a:txBody>
                  <a:tcPr/>
                </a:tc>
                <a:extLst>
                  <a:ext uri="{0D108BD9-81ED-4DB2-BD59-A6C34878D82A}">
                    <a16:rowId xmlns:a16="http://schemas.microsoft.com/office/drawing/2014/main" val="10002"/>
                  </a:ext>
                </a:extLst>
              </a:tr>
              <a:tr h="504463">
                <a:tc gridSpan="3">
                  <a:txBody>
                    <a:bodyPr/>
                    <a:lstStyle/>
                    <a:p>
                      <a:r>
                        <a:rPr lang="cs-CZ" sz="2400" b="0" dirty="0"/>
                        <a:t>Stress ratio </a:t>
                      </a:r>
                      <a:r>
                        <a:rPr lang="cs-CZ" sz="2400" b="0" dirty="0" err="1"/>
                        <a:t>of</a:t>
                      </a:r>
                      <a:r>
                        <a:rPr lang="cs-CZ" sz="2400" b="0" dirty="0"/>
                        <a:t> </a:t>
                      </a:r>
                      <a:r>
                        <a:rPr lang="cs-CZ" sz="2400" b="0" dirty="0" err="1"/>
                        <a:t>nutrients</a:t>
                      </a:r>
                      <a:r>
                        <a:rPr lang="cs-CZ" sz="2400" b="0" dirty="0"/>
                        <a:t> </a:t>
                      </a:r>
                    </a:p>
                  </a:txBody>
                  <a:tcPr/>
                </a:tc>
                <a:tc hMerge="1">
                  <a:txBody>
                    <a:bodyPr/>
                    <a:lstStyle/>
                    <a:p>
                      <a:endParaRPr lang="cs-CZ" dirty="0"/>
                    </a:p>
                  </a:txBody>
                  <a:tcPr/>
                </a:tc>
                <a:tc hMerge="1">
                  <a:txBody>
                    <a:bodyPr/>
                    <a:lstStyle/>
                    <a:p>
                      <a:endParaRPr lang="cs-CZ" dirty="0"/>
                    </a:p>
                  </a:txBody>
                  <a:tcPr/>
                </a:tc>
                <a:extLst>
                  <a:ext uri="{0D108BD9-81ED-4DB2-BD59-A6C34878D82A}">
                    <a16:rowId xmlns:a16="http://schemas.microsoft.com/office/drawing/2014/main" val="10003"/>
                  </a:ext>
                </a:extLst>
              </a:tr>
              <a:tr h="504463">
                <a:tc>
                  <a:txBody>
                    <a:bodyPr/>
                    <a:lstStyle/>
                    <a:p>
                      <a:r>
                        <a:rPr lang="cs-CZ" sz="2400" b="0" dirty="0"/>
                        <a:t>2 - 3 g/kg</a:t>
                      </a:r>
                    </a:p>
                  </a:txBody>
                  <a:tcPr/>
                </a:tc>
                <a:tc>
                  <a:txBody>
                    <a:bodyPr/>
                    <a:lstStyle/>
                    <a:p>
                      <a:r>
                        <a:rPr lang="cs-CZ" sz="2400" b="0" dirty="0"/>
                        <a:t>1.5 - 2 g/kg</a:t>
                      </a:r>
                    </a:p>
                  </a:txBody>
                  <a:tcPr/>
                </a:tc>
                <a:tc>
                  <a:txBody>
                    <a:bodyPr/>
                    <a:lstStyle/>
                    <a:p>
                      <a:r>
                        <a:rPr lang="cs-CZ" sz="2400" b="0" dirty="0"/>
                        <a:t>0.7 g/kg</a:t>
                      </a:r>
                    </a:p>
                  </a:txBody>
                  <a:tcPr/>
                </a:tc>
                <a:extLst>
                  <a:ext uri="{0D108BD9-81ED-4DB2-BD59-A6C34878D82A}">
                    <a16:rowId xmlns:a16="http://schemas.microsoft.com/office/drawing/2014/main" val="10004"/>
                  </a:ext>
                </a:extLst>
              </a:tr>
            </a:tbl>
          </a:graphicData>
        </a:graphic>
      </p:graphicFrame>
      <p:sp>
        <p:nvSpPr>
          <p:cNvPr id="7" name="Oválný bublinový popisek 6"/>
          <p:cNvSpPr/>
          <p:nvPr/>
        </p:nvSpPr>
        <p:spPr>
          <a:xfrm>
            <a:off x="7173640" y="2644526"/>
            <a:ext cx="1502320" cy="488826"/>
          </a:xfrm>
          <a:prstGeom prst="wedgeEllipseCallout">
            <a:avLst>
              <a:gd name="adj1" fmla="val -34725"/>
              <a:gd name="adj2" fmla="val 10266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err="1">
                <a:solidFill>
                  <a:srgbClr val="FF0000"/>
                </a:solidFill>
              </a:rPr>
              <a:t>Why</a:t>
            </a:r>
            <a:r>
              <a:rPr lang="cs-CZ" sz="2400" dirty="0">
                <a:solidFill>
                  <a:srgbClr val="FF0000"/>
                </a:solidFill>
              </a:rPr>
              <a:t>?</a:t>
            </a:r>
          </a:p>
        </p:txBody>
      </p:sp>
      <p:sp>
        <p:nvSpPr>
          <p:cNvPr id="9" name="TextovéPole 8"/>
          <p:cNvSpPr txBox="1"/>
          <p:nvPr/>
        </p:nvSpPr>
        <p:spPr>
          <a:xfrm rot="16200000">
            <a:off x="-603006" y="5406607"/>
            <a:ext cx="2016225" cy="369332"/>
          </a:xfrm>
          <a:prstGeom prst="rect">
            <a:avLst/>
          </a:prstGeom>
          <a:noFill/>
          <a:ln>
            <a:solidFill>
              <a:schemeClr val="accent1">
                <a:lumMod val="75000"/>
              </a:schemeClr>
            </a:solidFill>
          </a:ln>
        </p:spPr>
        <p:txBody>
          <a:bodyPr wrap="square" rtlCol="0">
            <a:spAutoFit/>
          </a:bodyPr>
          <a:lstStyle/>
          <a:p>
            <a:r>
              <a:rPr lang="cs-CZ" b="1" dirty="0"/>
              <a:t>UNDERNUTRITION</a:t>
            </a:r>
          </a:p>
        </p:txBody>
      </p:sp>
      <p:cxnSp>
        <p:nvCxnSpPr>
          <p:cNvPr id="11" name="Přímá spojnice se šipkou 10"/>
          <p:cNvCxnSpPr/>
          <p:nvPr/>
        </p:nvCxnSpPr>
        <p:spPr>
          <a:xfrm>
            <a:off x="643136" y="4869160"/>
            <a:ext cx="328463" cy="0"/>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a:off x="625873" y="5877272"/>
            <a:ext cx="328463" cy="0"/>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7850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carbohydrates</a:t>
            </a:r>
            <a:endParaRPr lang="cs-CZ" dirty="0"/>
          </a:p>
        </p:txBody>
      </p:sp>
      <p:sp>
        <p:nvSpPr>
          <p:cNvPr id="3" name="Zástupný symbol pro obsah 2"/>
          <p:cNvSpPr>
            <a:spLocks noGrp="1"/>
          </p:cNvSpPr>
          <p:nvPr>
            <p:ph sz="quarter" idx="1"/>
          </p:nvPr>
        </p:nvSpPr>
        <p:spPr/>
        <p:txBody>
          <a:bodyPr/>
          <a:lstStyle/>
          <a:p>
            <a:r>
              <a:rPr lang="cs-CZ" dirty="0"/>
              <a:t>RDA = 2 – 6 g </a:t>
            </a:r>
            <a:r>
              <a:rPr lang="cs-CZ" dirty="0" err="1"/>
              <a:t>glc</a:t>
            </a:r>
            <a:r>
              <a:rPr lang="cs-CZ" dirty="0"/>
              <a:t> /kg / </a:t>
            </a:r>
            <a:r>
              <a:rPr lang="cs-CZ" dirty="0" err="1"/>
              <a:t>day</a:t>
            </a:r>
            <a:r>
              <a:rPr lang="cs-CZ" dirty="0"/>
              <a:t> ≈ 45 – 60% of </a:t>
            </a:r>
            <a:r>
              <a:rPr lang="cs-CZ" dirty="0" err="1"/>
              <a:t>energy</a:t>
            </a:r>
            <a:r>
              <a:rPr lang="cs-CZ" dirty="0"/>
              <a:t> </a:t>
            </a:r>
            <a:r>
              <a:rPr lang="cs-CZ" dirty="0" err="1"/>
              <a:t>supply</a:t>
            </a:r>
            <a:endParaRPr lang="cs-CZ" dirty="0"/>
          </a:p>
          <a:p>
            <a:endParaRPr lang="cs-CZ" dirty="0"/>
          </a:p>
          <a:p>
            <a:endParaRPr lang="cs-CZ" dirty="0"/>
          </a:p>
          <a:p>
            <a:endParaRPr lang="cs-CZ" dirty="0"/>
          </a:p>
        </p:txBody>
      </p:sp>
      <p:sp>
        <p:nvSpPr>
          <p:cNvPr id="5" name="TextovéPole 4"/>
          <p:cNvSpPr txBox="1"/>
          <p:nvPr/>
        </p:nvSpPr>
        <p:spPr>
          <a:xfrm>
            <a:off x="457200" y="2450401"/>
            <a:ext cx="5973815" cy="1107996"/>
          </a:xfrm>
          <a:prstGeom prst="rect">
            <a:avLst/>
          </a:prstGeom>
          <a:solidFill>
            <a:schemeClr val="accent1">
              <a:lumMod val="20000"/>
              <a:lumOff val="80000"/>
            </a:schemeClr>
          </a:solidFill>
          <a:ln>
            <a:solidFill>
              <a:srgbClr val="00B0F0"/>
            </a:solidFill>
          </a:ln>
        </p:spPr>
        <p:txBody>
          <a:bodyPr wrap="none" rtlCol="0">
            <a:spAutoFit/>
          </a:bodyPr>
          <a:lstStyle/>
          <a:p>
            <a:r>
              <a:rPr lang="cs-CZ" sz="2400" dirty="0" err="1"/>
              <a:t>Enteral</a:t>
            </a:r>
            <a:r>
              <a:rPr lang="cs-CZ" sz="2400" dirty="0"/>
              <a:t> </a:t>
            </a:r>
            <a:r>
              <a:rPr lang="cs-CZ" sz="2400" dirty="0" err="1"/>
              <a:t>nutrition</a:t>
            </a:r>
            <a:r>
              <a:rPr lang="cs-CZ" sz="2400" dirty="0"/>
              <a:t>:</a:t>
            </a:r>
          </a:p>
          <a:p>
            <a:r>
              <a:rPr lang="cs-CZ" sz="2400" dirty="0" err="1"/>
              <a:t>Starch</a:t>
            </a:r>
            <a:r>
              <a:rPr lang="cs-CZ" sz="2400" dirty="0"/>
              <a:t>, </a:t>
            </a:r>
            <a:r>
              <a:rPr lang="cs-CZ" sz="2400" dirty="0" err="1"/>
              <a:t>oligosaccharides</a:t>
            </a:r>
            <a:r>
              <a:rPr lang="cs-CZ" sz="2400" dirty="0"/>
              <a:t> (maltodextrin), </a:t>
            </a:r>
            <a:r>
              <a:rPr lang="cs-CZ" sz="2400" dirty="0" err="1"/>
              <a:t>sugars</a:t>
            </a:r>
            <a:endParaRPr lang="cs-CZ" sz="2400" dirty="0"/>
          </a:p>
          <a:p>
            <a:endParaRPr lang="cs-CZ" dirty="0"/>
          </a:p>
        </p:txBody>
      </p:sp>
      <p:sp>
        <p:nvSpPr>
          <p:cNvPr id="6" name="TextovéPole 5"/>
          <p:cNvSpPr txBox="1"/>
          <p:nvPr/>
        </p:nvSpPr>
        <p:spPr>
          <a:xfrm>
            <a:off x="457200" y="3933056"/>
            <a:ext cx="8036431" cy="2215991"/>
          </a:xfrm>
          <a:prstGeom prst="rect">
            <a:avLst/>
          </a:prstGeom>
          <a:solidFill>
            <a:schemeClr val="accent1">
              <a:lumMod val="20000"/>
              <a:lumOff val="80000"/>
            </a:schemeClr>
          </a:solidFill>
          <a:ln>
            <a:solidFill>
              <a:srgbClr val="00B0F0"/>
            </a:solidFill>
          </a:ln>
        </p:spPr>
        <p:txBody>
          <a:bodyPr wrap="none" rtlCol="0">
            <a:spAutoFit/>
          </a:bodyPr>
          <a:lstStyle/>
          <a:p>
            <a:r>
              <a:rPr lang="cs-CZ" sz="2400" dirty="0" err="1"/>
              <a:t>Parenteral</a:t>
            </a:r>
            <a:r>
              <a:rPr lang="cs-CZ" sz="2400" dirty="0"/>
              <a:t> </a:t>
            </a:r>
            <a:r>
              <a:rPr lang="cs-CZ" sz="2400" dirty="0" err="1"/>
              <a:t>nutrition</a:t>
            </a:r>
            <a:r>
              <a:rPr lang="cs-CZ" sz="2400" dirty="0"/>
              <a:t>:</a:t>
            </a:r>
          </a:p>
          <a:p>
            <a:r>
              <a:rPr lang="cs-CZ" sz="2400" dirty="0" err="1"/>
              <a:t>Glc</a:t>
            </a:r>
            <a:r>
              <a:rPr lang="cs-CZ" sz="2400" dirty="0"/>
              <a:t>: </a:t>
            </a:r>
            <a:r>
              <a:rPr lang="cs-CZ" sz="2400" dirty="0" err="1"/>
              <a:t>isoosmolar</a:t>
            </a:r>
            <a:r>
              <a:rPr lang="cs-CZ" sz="2400" dirty="0"/>
              <a:t> – 5% (50 g/l = 278 </a:t>
            </a:r>
            <a:r>
              <a:rPr lang="cs-CZ" sz="2400" dirty="0" err="1"/>
              <a:t>mmol</a:t>
            </a:r>
            <a:r>
              <a:rPr lang="cs-CZ" sz="2400" dirty="0"/>
              <a:t>/l), </a:t>
            </a:r>
            <a:r>
              <a:rPr lang="cs-CZ" sz="2400" dirty="0" err="1"/>
              <a:t>low</a:t>
            </a:r>
            <a:r>
              <a:rPr lang="cs-CZ" sz="2400" dirty="0"/>
              <a:t> </a:t>
            </a:r>
            <a:r>
              <a:rPr lang="cs-CZ" sz="2400" dirty="0" err="1"/>
              <a:t>energy</a:t>
            </a:r>
            <a:r>
              <a:rPr lang="cs-CZ" sz="2400" dirty="0"/>
              <a:t> </a:t>
            </a:r>
            <a:r>
              <a:rPr lang="cs-CZ" sz="2400" dirty="0" err="1"/>
              <a:t>content</a:t>
            </a:r>
            <a:endParaRPr lang="cs-CZ" sz="2400" dirty="0"/>
          </a:p>
          <a:p>
            <a:r>
              <a:rPr lang="cs-CZ" sz="2400" dirty="0"/>
              <a:t>        10% (100 g/l = 556 </a:t>
            </a:r>
            <a:r>
              <a:rPr lang="cs-CZ" sz="2400" dirty="0" err="1"/>
              <a:t>mmol</a:t>
            </a:r>
            <a:r>
              <a:rPr lang="cs-CZ" sz="2400" dirty="0"/>
              <a:t>/l), 15% (150 g/l = 833 </a:t>
            </a:r>
            <a:r>
              <a:rPr lang="cs-CZ" sz="2400" dirty="0" err="1"/>
              <a:t>mmol</a:t>
            </a:r>
            <a:r>
              <a:rPr lang="cs-CZ" sz="2400" dirty="0"/>
              <a:t>/l) </a:t>
            </a:r>
          </a:p>
          <a:p>
            <a:r>
              <a:rPr lang="cs-CZ" sz="2400" dirty="0"/>
              <a:t>				         – </a:t>
            </a:r>
            <a:r>
              <a:rPr lang="cs-CZ" sz="2400" dirty="0" err="1"/>
              <a:t>peripheral</a:t>
            </a:r>
            <a:r>
              <a:rPr lang="cs-CZ" sz="2400" dirty="0"/>
              <a:t> </a:t>
            </a:r>
            <a:r>
              <a:rPr lang="cs-CZ" sz="2400" dirty="0" err="1"/>
              <a:t>or</a:t>
            </a:r>
            <a:r>
              <a:rPr lang="cs-CZ" sz="2400" dirty="0"/>
              <a:t> </a:t>
            </a:r>
            <a:r>
              <a:rPr lang="cs-CZ" sz="2400" dirty="0" err="1"/>
              <a:t>central</a:t>
            </a:r>
            <a:r>
              <a:rPr lang="cs-CZ" sz="2400" dirty="0"/>
              <a:t> </a:t>
            </a:r>
            <a:r>
              <a:rPr lang="cs-CZ" sz="2400" dirty="0" err="1"/>
              <a:t>vein</a:t>
            </a:r>
            <a:endParaRPr lang="cs-CZ" sz="2400" dirty="0"/>
          </a:p>
          <a:p>
            <a:r>
              <a:rPr lang="cs-CZ" sz="2400" dirty="0"/>
              <a:t>        20% (200 g/l = 1111 </a:t>
            </a:r>
            <a:r>
              <a:rPr lang="cs-CZ" sz="2400" dirty="0" err="1"/>
              <a:t>mmol</a:t>
            </a:r>
            <a:r>
              <a:rPr lang="cs-CZ" sz="2400" dirty="0"/>
              <a:t>/l) and more – </a:t>
            </a:r>
            <a:r>
              <a:rPr lang="cs-CZ" sz="2400" dirty="0" err="1"/>
              <a:t>only</a:t>
            </a:r>
            <a:r>
              <a:rPr lang="cs-CZ" sz="2400" dirty="0"/>
              <a:t> </a:t>
            </a:r>
            <a:r>
              <a:rPr lang="cs-CZ" sz="2400" dirty="0" err="1"/>
              <a:t>central</a:t>
            </a:r>
            <a:r>
              <a:rPr lang="cs-CZ" sz="2400" dirty="0"/>
              <a:t> </a:t>
            </a:r>
            <a:r>
              <a:rPr lang="cs-CZ" sz="2400" dirty="0" err="1"/>
              <a:t>vein</a:t>
            </a:r>
            <a:r>
              <a:rPr lang="cs-CZ" sz="2400" dirty="0"/>
              <a:t> </a:t>
            </a:r>
          </a:p>
          <a:p>
            <a:endParaRPr lang="cs-CZ" dirty="0"/>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t>19</a:t>
            </a:fld>
            <a:endParaRPr lang="cs-CZ"/>
          </a:p>
        </p:txBody>
      </p:sp>
    </p:spTree>
    <p:custDataLst>
      <p:tags r:id="rId1"/>
    </p:custDataLst>
    <p:extLst>
      <p:ext uri="{BB962C8B-B14F-4D97-AF65-F5344CB8AC3E}">
        <p14:creationId xmlns:p14="http://schemas.microsoft.com/office/powerpoint/2010/main" val="2814880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Evaluation</a:t>
            </a:r>
            <a:r>
              <a:rPr lang="cs-CZ" dirty="0"/>
              <a:t> </a:t>
            </a:r>
            <a:r>
              <a:rPr lang="cs-CZ" dirty="0" err="1"/>
              <a:t>of</a:t>
            </a:r>
            <a:r>
              <a:rPr lang="cs-CZ" dirty="0"/>
              <a:t> </a:t>
            </a:r>
            <a:r>
              <a:rPr lang="cs-CZ" dirty="0" err="1"/>
              <a:t>nutritional</a:t>
            </a:r>
            <a:r>
              <a:rPr lang="cs-CZ" dirty="0"/>
              <a:t> status</a:t>
            </a:r>
          </a:p>
        </p:txBody>
      </p:sp>
      <p:sp>
        <p:nvSpPr>
          <p:cNvPr id="3" name="Zástupný symbol pro obsah 2"/>
          <p:cNvSpPr>
            <a:spLocks noGrp="1"/>
          </p:cNvSpPr>
          <p:nvPr>
            <p:ph sz="quarter" idx="1"/>
          </p:nvPr>
        </p:nvSpPr>
        <p:spPr>
          <a:xfrm>
            <a:off x="457200" y="1600200"/>
            <a:ext cx="7671816" cy="4873752"/>
          </a:xfrm>
        </p:spPr>
        <p:txBody>
          <a:bodyPr/>
          <a:lstStyle/>
          <a:p>
            <a:r>
              <a:rPr lang="cs-CZ" dirty="0"/>
              <a:t>Long-term </a:t>
            </a:r>
            <a:r>
              <a:rPr lang="cs-CZ" dirty="0" err="1"/>
              <a:t>state</a:t>
            </a:r>
            <a:r>
              <a:rPr lang="cs-CZ" dirty="0"/>
              <a:t> </a:t>
            </a:r>
            <a:r>
              <a:rPr lang="cs-CZ" dirty="0" err="1"/>
              <a:t>of</a:t>
            </a:r>
            <a:r>
              <a:rPr lang="cs-CZ" dirty="0"/>
              <a:t> </a:t>
            </a:r>
            <a:r>
              <a:rPr lang="cs-CZ" dirty="0" err="1"/>
              <a:t>nutrition</a:t>
            </a:r>
            <a:endParaRPr lang="cs-CZ" dirty="0"/>
          </a:p>
          <a:p>
            <a:r>
              <a:rPr lang="cs-CZ" dirty="0" err="1"/>
              <a:t>Actual</a:t>
            </a:r>
            <a:r>
              <a:rPr lang="cs-CZ" dirty="0"/>
              <a:t> (</a:t>
            </a:r>
            <a:r>
              <a:rPr lang="cs-CZ" dirty="0" err="1"/>
              <a:t>contemporary</a:t>
            </a:r>
            <a:r>
              <a:rPr lang="cs-CZ" dirty="0"/>
              <a:t>) </a:t>
            </a:r>
            <a:r>
              <a:rPr lang="cs-CZ" dirty="0" err="1"/>
              <a:t>state</a:t>
            </a:r>
            <a:r>
              <a:rPr lang="cs-CZ" dirty="0"/>
              <a:t> </a:t>
            </a:r>
            <a:r>
              <a:rPr lang="cs-CZ" dirty="0" err="1"/>
              <a:t>of</a:t>
            </a:r>
            <a:r>
              <a:rPr lang="cs-CZ" dirty="0"/>
              <a:t> </a:t>
            </a:r>
            <a:r>
              <a:rPr lang="cs-CZ" dirty="0" err="1"/>
              <a:t>nutrition</a:t>
            </a:r>
            <a:endParaRPr lang="cs-CZ" dirty="0"/>
          </a:p>
          <a:p>
            <a:endParaRPr lang="cs-CZ" dirty="0"/>
          </a:p>
          <a:p>
            <a:pPr lvl="1">
              <a:buFont typeface="Wingdings" panose="05000000000000000000" pitchFamily="2" charset="2"/>
              <a:buChar char="Ø"/>
            </a:pPr>
            <a:r>
              <a:rPr lang="cs-CZ" sz="2400" dirty="0"/>
              <a:t>Data to </a:t>
            </a:r>
            <a:r>
              <a:rPr lang="cs-CZ" sz="2400" dirty="0" err="1"/>
              <a:t>assess</a:t>
            </a:r>
            <a:r>
              <a:rPr lang="cs-CZ" sz="2400" dirty="0"/>
              <a:t>:	</a:t>
            </a:r>
            <a:r>
              <a:rPr lang="cs-CZ" sz="2400" dirty="0" err="1"/>
              <a:t>antropometric</a:t>
            </a:r>
            <a:r>
              <a:rPr lang="cs-CZ" sz="2400" dirty="0"/>
              <a:t>							</a:t>
            </a:r>
            <a:r>
              <a:rPr lang="cs-CZ" sz="2400" dirty="0" err="1"/>
              <a:t>laboratory</a:t>
            </a:r>
            <a:r>
              <a:rPr lang="cs-CZ" sz="2400" dirty="0"/>
              <a:t>:	</a:t>
            </a:r>
            <a:r>
              <a:rPr lang="cs-CZ" sz="2400" dirty="0" err="1"/>
              <a:t>biochemical</a:t>
            </a:r>
            <a:r>
              <a:rPr lang="cs-CZ" sz="2400" dirty="0"/>
              <a:t> 							</a:t>
            </a:r>
            <a:r>
              <a:rPr lang="cs-CZ" sz="2400" dirty="0" err="1"/>
              <a:t>hematological</a:t>
            </a:r>
            <a:r>
              <a:rPr lang="cs-CZ" sz="2400" dirty="0"/>
              <a:t>							</a:t>
            </a:r>
            <a:r>
              <a:rPr lang="cs-CZ" sz="2400" dirty="0" err="1"/>
              <a:t>imunological</a:t>
            </a:r>
            <a:endParaRPr lang="cs-CZ" sz="2400" dirty="0"/>
          </a:p>
          <a:p>
            <a:pPr lvl="8">
              <a:buFont typeface="Wingdings" panose="05000000000000000000" pitchFamily="2" charset="2"/>
              <a:buChar char="Ø"/>
            </a:pPr>
            <a:r>
              <a:rPr lang="cs-CZ" sz="2400" dirty="0" err="1">
                <a:solidFill>
                  <a:schemeClr val="bg2">
                    <a:lumMod val="25000"/>
                  </a:schemeClr>
                </a:solidFill>
              </a:rPr>
              <a:t>indirect</a:t>
            </a:r>
            <a:r>
              <a:rPr lang="cs-CZ" sz="2400" dirty="0">
                <a:solidFill>
                  <a:schemeClr val="bg2">
                    <a:lumMod val="25000"/>
                  </a:schemeClr>
                </a:solidFill>
              </a:rPr>
              <a:t> </a:t>
            </a:r>
            <a:r>
              <a:rPr lang="cs-CZ" sz="2400" dirty="0" err="1">
                <a:solidFill>
                  <a:schemeClr val="bg2">
                    <a:lumMod val="25000"/>
                  </a:schemeClr>
                </a:solidFill>
              </a:rPr>
              <a:t>calorimetry</a:t>
            </a:r>
            <a:endParaRPr lang="cs-CZ" sz="2400" dirty="0">
              <a:solidFill>
                <a:schemeClr val="bg2">
                  <a:lumMod val="25000"/>
                </a:schemeClr>
              </a:solidFill>
            </a:endParaRPr>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t>2</a:t>
            </a:fld>
            <a:endParaRPr lang="cs-CZ"/>
          </a:p>
        </p:txBody>
      </p:sp>
    </p:spTree>
    <p:custDataLst>
      <p:tags r:id="rId1"/>
    </p:custDataLst>
    <p:extLst>
      <p:ext uri="{BB962C8B-B14F-4D97-AF65-F5344CB8AC3E}">
        <p14:creationId xmlns:p14="http://schemas.microsoft.com/office/powerpoint/2010/main" val="2871944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994122"/>
          </a:xfrm>
        </p:spPr>
        <p:txBody>
          <a:bodyPr/>
          <a:lstStyle/>
          <a:p>
            <a:r>
              <a:rPr lang="cs-CZ" dirty="0"/>
              <a:t>Osmolality </a:t>
            </a:r>
            <a:r>
              <a:rPr lang="cs-CZ" dirty="0" err="1"/>
              <a:t>of</a:t>
            </a:r>
            <a:r>
              <a:rPr lang="cs-CZ" dirty="0"/>
              <a:t> </a:t>
            </a:r>
            <a:r>
              <a:rPr lang="cs-CZ" dirty="0" err="1"/>
              <a:t>glc</a:t>
            </a:r>
            <a:r>
              <a:rPr lang="cs-CZ" dirty="0"/>
              <a:t> </a:t>
            </a:r>
            <a:r>
              <a:rPr lang="cs-CZ" dirty="0" err="1"/>
              <a:t>solutions</a:t>
            </a:r>
            <a:endParaRPr lang="cs-CZ" dirty="0"/>
          </a:p>
        </p:txBody>
      </p:sp>
      <p:sp>
        <p:nvSpPr>
          <p:cNvPr id="7" name="Zástupný symbol pro číslo snímku 3"/>
          <p:cNvSpPr>
            <a:spLocks noGrp="1"/>
          </p:cNvSpPr>
          <p:nvPr>
            <p:ph type="sldNum" sz="quarter" idx="15"/>
          </p:nvPr>
        </p:nvSpPr>
        <p:spPr/>
        <p:txBody>
          <a:bodyPr/>
          <a:lstStyle/>
          <a:p>
            <a:fld id="{49D13BA2-8C70-41E6-BE55-92B449309F40}" type="slidenum">
              <a:rPr lang="cs-CZ" altLang="cs-CZ"/>
              <a:pPr/>
              <a:t>20</a:t>
            </a:fld>
            <a:endParaRPr lang="cs-CZ" altLang="cs-CZ"/>
          </a:p>
        </p:txBody>
      </p:sp>
      <p:sp>
        <p:nvSpPr>
          <p:cNvPr id="294916" name="Text Box 4"/>
          <p:cNvSpPr txBox="1">
            <a:spLocks noChangeArrowheads="1"/>
          </p:cNvSpPr>
          <p:nvPr/>
        </p:nvSpPr>
        <p:spPr bwMode="auto">
          <a:xfrm>
            <a:off x="457200" y="1700808"/>
            <a:ext cx="6946424"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Wingdings" panose="05000000000000000000" pitchFamily="2" charset="2"/>
              <a:buChar char="q"/>
            </a:pPr>
            <a:r>
              <a:rPr lang="cs-CZ" altLang="cs-CZ" sz="2000" b="1" dirty="0">
                <a:solidFill>
                  <a:srgbClr val="FF3300"/>
                </a:solidFill>
              </a:rPr>
              <a:t>G5</a:t>
            </a:r>
            <a:r>
              <a:rPr lang="cs-CZ" altLang="cs-CZ" sz="2000" dirty="0">
                <a:solidFill>
                  <a:srgbClr val="3399FF"/>
                </a:solidFill>
              </a:rPr>
              <a:t>   </a:t>
            </a:r>
            <a:r>
              <a:rPr lang="cs-CZ" altLang="cs-CZ" sz="2000" dirty="0">
                <a:cs typeface="Times New Roman" panose="02020603050405020304" pitchFamily="18" charset="0"/>
              </a:rPr>
              <a:t>=   5%  </a:t>
            </a:r>
            <a:r>
              <a:rPr lang="cs-CZ" altLang="cs-CZ" sz="2000" dirty="0" err="1">
                <a:cs typeface="Times New Roman" panose="02020603050405020304" pitchFamily="18" charset="0"/>
              </a:rPr>
              <a:t>Glc</a:t>
            </a:r>
            <a:r>
              <a:rPr lang="cs-CZ" altLang="cs-CZ" sz="2000" dirty="0">
                <a:cs typeface="Times New Roman" panose="02020603050405020304" pitchFamily="18" charset="0"/>
              </a:rPr>
              <a:t>  =   5 g </a:t>
            </a:r>
            <a:r>
              <a:rPr lang="cs-CZ" altLang="cs-CZ" sz="2000" dirty="0" err="1">
                <a:cs typeface="Times New Roman" panose="02020603050405020304" pitchFamily="18" charset="0"/>
              </a:rPr>
              <a:t>Glc</a:t>
            </a:r>
            <a:r>
              <a:rPr lang="cs-CZ" altLang="cs-CZ" sz="2000" dirty="0">
                <a:cs typeface="Times New Roman" panose="02020603050405020304" pitchFamily="18" charset="0"/>
              </a:rPr>
              <a:t> /  100 g of </a:t>
            </a:r>
            <a:r>
              <a:rPr lang="cs-CZ" altLang="cs-CZ" sz="2000" dirty="0" err="1">
                <a:cs typeface="Times New Roman" panose="02020603050405020304" pitchFamily="18" charset="0"/>
              </a:rPr>
              <a:t>solution</a:t>
            </a:r>
            <a:endParaRPr lang="cs-CZ" altLang="cs-CZ" sz="2000" dirty="0">
              <a:cs typeface="Times New Roman" panose="02020603050405020304" pitchFamily="18" charset="0"/>
            </a:endParaRPr>
          </a:p>
          <a:p>
            <a:endParaRPr lang="cs-CZ" altLang="cs-CZ" sz="2000" dirty="0">
              <a:cs typeface="Times New Roman" panose="02020603050405020304" pitchFamily="18" charset="0"/>
            </a:endParaRPr>
          </a:p>
          <a:p>
            <a:r>
              <a:rPr lang="cs-CZ" altLang="cs-CZ" sz="2000" dirty="0">
                <a:cs typeface="Times New Roman" panose="02020603050405020304" pitchFamily="18" charset="0"/>
              </a:rPr>
              <a:t>                                       50 g </a:t>
            </a:r>
            <a:r>
              <a:rPr lang="cs-CZ" altLang="cs-CZ" sz="2000" dirty="0" err="1">
                <a:cs typeface="Times New Roman" panose="02020603050405020304" pitchFamily="18" charset="0"/>
              </a:rPr>
              <a:t>Glc</a:t>
            </a:r>
            <a:r>
              <a:rPr lang="cs-CZ" altLang="cs-CZ" sz="2000" dirty="0">
                <a:cs typeface="Times New Roman" panose="02020603050405020304" pitchFamily="18" charset="0"/>
              </a:rPr>
              <a:t> / 1000 g</a:t>
            </a:r>
          </a:p>
          <a:p>
            <a:r>
              <a:rPr lang="cs-CZ" altLang="cs-CZ" sz="2000" dirty="0">
                <a:cs typeface="Times New Roman" panose="02020603050405020304" pitchFamily="18" charset="0"/>
              </a:rPr>
              <a:t>     </a:t>
            </a:r>
          </a:p>
          <a:p>
            <a:r>
              <a:rPr lang="cs-CZ" altLang="cs-CZ" sz="2000" dirty="0">
                <a:cs typeface="Times New Roman" panose="02020603050405020304" pitchFamily="18" charset="0"/>
              </a:rPr>
              <a:t>                                    </a:t>
            </a:r>
            <a:r>
              <a:rPr lang="cs-CZ" altLang="cs-CZ" sz="2000" dirty="0">
                <a:solidFill>
                  <a:schemeClr val="tx2"/>
                </a:solidFill>
                <a:sym typeface="Symbol" panose="05050102010706020507" pitchFamily="18" charset="2"/>
              </a:rPr>
              <a:t></a:t>
            </a:r>
            <a:r>
              <a:rPr lang="cs-CZ" altLang="cs-CZ" sz="2000" dirty="0">
                <a:solidFill>
                  <a:schemeClr val="tx2"/>
                </a:solidFill>
                <a:cs typeface="Times New Roman" panose="02020603050405020304" pitchFamily="18" charset="0"/>
              </a:rPr>
              <a:t> 50 g </a:t>
            </a:r>
            <a:r>
              <a:rPr lang="cs-CZ" altLang="cs-CZ" sz="2000" dirty="0" err="1">
                <a:solidFill>
                  <a:schemeClr val="tx2"/>
                </a:solidFill>
                <a:cs typeface="Times New Roman" panose="02020603050405020304" pitchFamily="18" charset="0"/>
              </a:rPr>
              <a:t>Glc</a:t>
            </a:r>
            <a:r>
              <a:rPr lang="cs-CZ" altLang="cs-CZ" sz="2000" dirty="0">
                <a:solidFill>
                  <a:schemeClr val="tx2"/>
                </a:solidFill>
                <a:cs typeface="Times New Roman" panose="02020603050405020304" pitchFamily="18" charset="0"/>
              </a:rPr>
              <a:t> /  1 L</a:t>
            </a:r>
          </a:p>
          <a:p>
            <a:r>
              <a:rPr lang="cs-CZ" altLang="cs-CZ" sz="2000" dirty="0" err="1">
                <a:cs typeface="Times New Roman" panose="02020603050405020304" pitchFamily="18" charset="0"/>
              </a:rPr>
              <a:t>M</a:t>
            </a:r>
            <a:r>
              <a:rPr lang="cs-CZ" altLang="cs-CZ" sz="2000" baseline="-25000" dirty="0" err="1">
                <a:cs typeface="Times New Roman" panose="02020603050405020304" pitchFamily="18" charset="0"/>
              </a:rPr>
              <a:t>r</a:t>
            </a:r>
            <a:r>
              <a:rPr lang="cs-CZ" altLang="cs-CZ" sz="2000" baseline="-25000" dirty="0">
                <a:cs typeface="Times New Roman" panose="02020603050405020304" pitchFamily="18" charset="0"/>
              </a:rPr>
              <a:t>(</a:t>
            </a:r>
            <a:r>
              <a:rPr lang="cs-CZ" altLang="cs-CZ" sz="2000" baseline="-25000" dirty="0" err="1">
                <a:cs typeface="Times New Roman" panose="02020603050405020304" pitchFamily="18" charset="0"/>
              </a:rPr>
              <a:t>Glc</a:t>
            </a:r>
            <a:r>
              <a:rPr lang="cs-CZ" altLang="cs-CZ" sz="2000" baseline="-25000" dirty="0">
                <a:cs typeface="Times New Roman" panose="02020603050405020304" pitchFamily="18" charset="0"/>
              </a:rPr>
              <a:t>)</a:t>
            </a:r>
            <a:r>
              <a:rPr lang="cs-CZ" altLang="cs-CZ" sz="2000" dirty="0">
                <a:cs typeface="Times New Roman" panose="02020603050405020304" pitchFamily="18" charset="0"/>
              </a:rPr>
              <a:t>  =  180              </a:t>
            </a:r>
          </a:p>
          <a:p>
            <a:endParaRPr lang="cs-CZ" altLang="cs-CZ" sz="2000" dirty="0">
              <a:cs typeface="Times New Roman" panose="02020603050405020304" pitchFamily="18" charset="0"/>
            </a:endParaRPr>
          </a:p>
          <a:p>
            <a:r>
              <a:rPr lang="cs-CZ" altLang="cs-CZ" sz="2000" dirty="0">
                <a:solidFill>
                  <a:schemeClr val="tx2"/>
                </a:solidFill>
                <a:cs typeface="Times New Roman" panose="02020603050405020304" pitchFamily="18" charset="0"/>
              </a:rPr>
              <a:t>osmolarity</a:t>
            </a:r>
            <a:r>
              <a:rPr lang="cs-CZ" altLang="cs-CZ" sz="2000" dirty="0">
                <a:cs typeface="Times New Roman" panose="02020603050405020304" pitchFamily="18" charset="0"/>
              </a:rPr>
              <a:t> =  50 : 180  =  0.278 mol / 1 L</a:t>
            </a:r>
          </a:p>
          <a:p>
            <a:r>
              <a:rPr lang="cs-CZ" altLang="cs-CZ" sz="2000" dirty="0">
                <a:solidFill>
                  <a:schemeClr val="tx2"/>
                </a:solidFill>
                <a:cs typeface="Times New Roman" panose="02020603050405020304" pitchFamily="18" charset="0"/>
              </a:rPr>
              <a:t>                                        =  278 </a:t>
            </a:r>
            <a:r>
              <a:rPr lang="cs-CZ" altLang="cs-CZ" sz="2000" dirty="0" err="1">
                <a:solidFill>
                  <a:schemeClr val="tx2"/>
                </a:solidFill>
                <a:cs typeface="Times New Roman" panose="02020603050405020304" pitchFamily="18" charset="0"/>
              </a:rPr>
              <a:t>mmol</a:t>
            </a:r>
            <a:r>
              <a:rPr lang="cs-CZ" altLang="cs-CZ" sz="2000" dirty="0">
                <a:solidFill>
                  <a:schemeClr val="tx2"/>
                </a:solidFill>
                <a:cs typeface="Times New Roman" panose="02020603050405020304" pitchFamily="18" charset="0"/>
              </a:rPr>
              <a:t> / 1 L</a:t>
            </a:r>
            <a:endParaRPr lang="cs-CZ" altLang="cs-CZ" sz="2000" dirty="0">
              <a:solidFill>
                <a:schemeClr val="tx2"/>
              </a:solidFill>
              <a:cs typeface="Times New Roman" panose="02020603050405020304" pitchFamily="18" charset="0"/>
              <a:sym typeface="Symbol" panose="05050102010706020507" pitchFamily="18" charset="2"/>
            </a:endParaRPr>
          </a:p>
          <a:p>
            <a:endParaRPr lang="cs-CZ" altLang="cs-CZ" sz="2000" dirty="0">
              <a:cs typeface="Times New Roman" panose="02020603050405020304" pitchFamily="18" charset="0"/>
            </a:endParaRPr>
          </a:p>
          <a:p>
            <a:endParaRPr lang="cs-CZ" altLang="cs-CZ" sz="2000" dirty="0">
              <a:solidFill>
                <a:srgbClr val="3399FF"/>
              </a:solidFill>
              <a:cs typeface="Times New Roman" panose="02020603050405020304" pitchFamily="18" charset="0"/>
            </a:endParaRPr>
          </a:p>
          <a:p>
            <a:pPr marL="342900" indent="-342900">
              <a:buFont typeface="Wingdings" panose="05000000000000000000" pitchFamily="2" charset="2"/>
              <a:buChar char="q"/>
            </a:pPr>
            <a:r>
              <a:rPr lang="cs-CZ" altLang="cs-CZ" sz="2000" dirty="0" err="1">
                <a:solidFill>
                  <a:schemeClr val="tx2"/>
                </a:solidFill>
                <a:cs typeface="Times New Roman" panose="02020603050405020304" pitchFamily="18" charset="0"/>
              </a:rPr>
              <a:t>normal</a:t>
            </a:r>
            <a:r>
              <a:rPr lang="cs-CZ" altLang="cs-CZ" sz="2000" dirty="0">
                <a:solidFill>
                  <a:schemeClr val="tx2"/>
                </a:solidFill>
                <a:cs typeface="Times New Roman" panose="02020603050405020304" pitchFamily="18" charset="0"/>
              </a:rPr>
              <a:t> osmolality </a:t>
            </a:r>
            <a:r>
              <a:rPr lang="cs-CZ" altLang="cs-CZ" sz="2000" dirty="0" err="1">
                <a:solidFill>
                  <a:schemeClr val="tx2"/>
                </a:solidFill>
                <a:cs typeface="Times New Roman" panose="02020603050405020304" pitchFamily="18" charset="0"/>
              </a:rPr>
              <a:t>of</a:t>
            </a:r>
            <a:r>
              <a:rPr lang="cs-CZ" altLang="cs-CZ" sz="2000" dirty="0">
                <a:solidFill>
                  <a:schemeClr val="tx2"/>
                </a:solidFill>
                <a:cs typeface="Times New Roman" panose="02020603050405020304" pitchFamily="18" charset="0"/>
              </a:rPr>
              <a:t> </a:t>
            </a:r>
            <a:r>
              <a:rPr lang="cs-CZ" altLang="cs-CZ" sz="2000" dirty="0" err="1">
                <a:solidFill>
                  <a:schemeClr val="tx2"/>
                </a:solidFill>
                <a:cs typeface="Times New Roman" panose="02020603050405020304" pitchFamily="18" charset="0"/>
              </a:rPr>
              <a:t>blood</a:t>
            </a:r>
            <a:r>
              <a:rPr lang="cs-CZ" altLang="cs-CZ" sz="2000" dirty="0">
                <a:solidFill>
                  <a:schemeClr val="tx2"/>
                </a:solidFill>
                <a:cs typeface="Times New Roman" panose="02020603050405020304" pitchFamily="18" charset="0"/>
              </a:rPr>
              <a:t> plasma = 275 -</a:t>
            </a:r>
            <a:r>
              <a:rPr lang="cs-CZ" altLang="cs-CZ" sz="2000" dirty="0">
                <a:solidFill>
                  <a:schemeClr val="tx2"/>
                </a:solidFill>
                <a:sym typeface="Symbol" panose="05050102010706020507" pitchFamily="18" charset="2"/>
              </a:rPr>
              <a:t> 300 </a:t>
            </a:r>
            <a:r>
              <a:rPr lang="cs-CZ" altLang="cs-CZ" sz="2000" dirty="0" err="1">
                <a:solidFill>
                  <a:schemeClr val="tx2"/>
                </a:solidFill>
                <a:sym typeface="Symbol" panose="05050102010706020507" pitchFamily="18" charset="2"/>
              </a:rPr>
              <a:t>mmol</a:t>
            </a:r>
            <a:r>
              <a:rPr lang="cs-CZ" altLang="cs-CZ" sz="2000" dirty="0">
                <a:solidFill>
                  <a:schemeClr val="tx2"/>
                </a:solidFill>
                <a:sym typeface="Symbol" panose="05050102010706020507" pitchFamily="18" charset="2"/>
              </a:rPr>
              <a:t> / kg H</a:t>
            </a:r>
            <a:r>
              <a:rPr lang="cs-CZ" altLang="cs-CZ" sz="2000" baseline="-25000" dirty="0">
                <a:solidFill>
                  <a:schemeClr val="tx2"/>
                </a:solidFill>
                <a:sym typeface="Symbol" panose="05050102010706020507" pitchFamily="18" charset="2"/>
              </a:rPr>
              <a:t>2</a:t>
            </a:r>
            <a:r>
              <a:rPr lang="cs-CZ" altLang="cs-CZ" sz="2000" dirty="0">
                <a:solidFill>
                  <a:schemeClr val="tx2"/>
                </a:solidFill>
                <a:sym typeface="Symbol" panose="05050102010706020507" pitchFamily="18" charset="2"/>
              </a:rPr>
              <a:t>O</a:t>
            </a:r>
          </a:p>
          <a:p>
            <a:endParaRPr lang="cs-CZ" altLang="cs-CZ" sz="2000" dirty="0">
              <a:solidFill>
                <a:srgbClr val="FF3300"/>
              </a:solidFill>
              <a:sym typeface="Symbol" panose="05050102010706020507" pitchFamily="18" charset="2"/>
            </a:endParaRPr>
          </a:p>
          <a:p>
            <a:pPr marL="342900" indent="-342900">
              <a:buFont typeface="Wingdings" panose="05000000000000000000" pitchFamily="2" charset="2"/>
              <a:buChar char="q"/>
            </a:pPr>
            <a:r>
              <a:rPr lang="cs-CZ" altLang="cs-CZ" sz="2000" dirty="0" err="1">
                <a:solidFill>
                  <a:srgbClr val="FF3300"/>
                </a:solidFill>
                <a:sym typeface="Symbol" panose="05050102010706020507" pitchFamily="18" charset="2"/>
              </a:rPr>
              <a:t>The</a:t>
            </a:r>
            <a:r>
              <a:rPr lang="cs-CZ" altLang="cs-CZ" sz="2000" dirty="0">
                <a:solidFill>
                  <a:srgbClr val="FF3300"/>
                </a:solidFill>
                <a:sym typeface="Symbol" panose="05050102010706020507" pitchFamily="18" charset="2"/>
              </a:rPr>
              <a:t> </a:t>
            </a:r>
            <a:r>
              <a:rPr lang="cs-CZ" altLang="cs-CZ" sz="2000" dirty="0" err="1">
                <a:solidFill>
                  <a:srgbClr val="FF3300"/>
                </a:solidFill>
                <a:sym typeface="Symbol" panose="05050102010706020507" pitchFamily="18" charset="2"/>
              </a:rPr>
              <a:t>infusion</a:t>
            </a:r>
            <a:r>
              <a:rPr lang="cs-CZ" altLang="cs-CZ" sz="2000" dirty="0">
                <a:solidFill>
                  <a:srgbClr val="FF3300"/>
                </a:solidFill>
                <a:sym typeface="Symbol" panose="05050102010706020507" pitchFamily="18" charset="2"/>
              </a:rPr>
              <a:t> </a:t>
            </a:r>
            <a:r>
              <a:rPr lang="cs-CZ" altLang="cs-CZ" sz="2000" dirty="0" err="1">
                <a:solidFill>
                  <a:srgbClr val="FF3300"/>
                </a:solidFill>
                <a:sym typeface="Symbol" panose="05050102010706020507" pitchFamily="18" charset="2"/>
              </a:rPr>
              <a:t>of</a:t>
            </a:r>
            <a:r>
              <a:rPr lang="cs-CZ" altLang="cs-CZ" sz="2000" dirty="0">
                <a:solidFill>
                  <a:srgbClr val="FF3300"/>
                </a:solidFill>
                <a:sym typeface="Symbol" panose="05050102010706020507" pitchFamily="18" charset="2"/>
              </a:rPr>
              <a:t> </a:t>
            </a:r>
            <a:r>
              <a:rPr lang="cs-CZ" altLang="cs-CZ" sz="2000" dirty="0">
                <a:solidFill>
                  <a:srgbClr val="FF0000"/>
                </a:solidFill>
                <a:cs typeface="Times New Roman" panose="02020603050405020304" pitchFamily="18" charset="0"/>
              </a:rPr>
              <a:t>5 % </a:t>
            </a:r>
            <a:r>
              <a:rPr lang="cs-CZ" altLang="cs-CZ" sz="2000" dirty="0" err="1">
                <a:solidFill>
                  <a:srgbClr val="FF0000"/>
                </a:solidFill>
                <a:cs typeface="Times New Roman" panose="02020603050405020304" pitchFamily="18" charset="0"/>
              </a:rPr>
              <a:t>glc</a:t>
            </a:r>
            <a:r>
              <a:rPr lang="cs-CZ" altLang="cs-CZ" sz="2000" dirty="0">
                <a:solidFill>
                  <a:srgbClr val="FF0000"/>
                </a:solidFill>
                <a:sym typeface="Symbol" panose="05050102010706020507" pitchFamily="18" charset="2"/>
              </a:rPr>
              <a:t> </a:t>
            </a:r>
            <a:r>
              <a:rPr lang="cs-CZ" altLang="cs-CZ" sz="2000" dirty="0" err="1">
                <a:solidFill>
                  <a:srgbClr val="FF3300"/>
                </a:solidFill>
                <a:sym typeface="Symbol" panose="05050102010706020507" pitchFamily="18" charset="2"/>
              </a:rPr>
              <a:t>is</a:t>
            </a:r>
            <a:r>
              <a:rPr lang="cs-CZ" altLang="cs-CZ" sz="2000" dirty="0">
                <a:solidFill>
                  <a:srgbClr val="FF3300"/>
                </a:solidFill>
                <a:sym typeface="Symbol" panose="05050102010706020507" pitchFamily="18" charset="2"/>
              </a:rPr>
              <a:t> </a:t>
            </a:r>
            <a:r>
              <a:rPr lang="cs-CZ" altLang="cs-CZ" sz="2000" dirty="0" err="1">
                <a:solidFill>
                  <a:srgbClr val="FF3300"/>
                </a:solidFill>
                <a:sym typeface="Symbol" panose="05050102010706020507" pitchFamily="18" charset="2"/>
              </a:rPr>
              <a:t>isotonic</a:t>
            </a:r>
            <a:r>
              <a:rPr lang="cs-CZ" altLang="cs-CZ" sz="2000" dirty="0">
                <a:solidFill>
                  <a:srgbClr val="FF3300"/>
                </a:solidFill>
                <a:sym typeface="Symbol" panose="05050102010706020507" pitchFamily="18" charset="2"/>
              </a:rPr>
              <a:t> </a:t>
            </a:r>
            <a:r>
              <a:rPr lang="cs-CZ" altLang="cs-CZ" sz="2000" dirty="0" err="1">
                <a:solidFill>
                  <a:srgbClr val="FF3300"/>
                </a:solidFill>
                <a:sym typeface="Symbol" panose="05050102010706020507" pitchFamily="18" charset="2"/>
              </a:rPr>
              <a:t>with</a:t>
            </a:r>
            <a:r>
              <a:rPr lang="cs-CZ" altLang="cs-CZ" sz="2000" dirty="0">
                <a:solidFill>
                  <a:srgbClr val="FF3300"/>
                </a:solidFill>
                <a:sym typeface="Symbol" panose="05050102010706020507" pitchFamily="18" charset="2"/>
              </a:rPr>
              <a:t> </a:t>
            </a:r>
            <a:r>
              <a:rPr lang="cs-CZ" altLang="cs-CZ" sz="2000" dirty="0" err="1">
                <a:solidFill>
                  <a:srgbClr val="FF3300"/>
                </a:solidFill>
                <a:sym typeface="Symbol" panose="05050102010706020507" pitchFamily="18" charset="2"/>
              </a:rPr>
              <a:t>blood</a:t>
            </a:r>
            <a:r>
              <a:rPr lang="cs-CZ" altLang="cs-CZ" sz="2000" dirty="0">
                <a:solidFill>
                  <a:srgbClr val="FF3300"/>
                </a:solidFill>
                <a:sym typeface="Symbol" panose="05050102010706020507" pitchFamily="18" charset="2"/>
              </a:rPr>
              <a:t> plasma.</a:t>
            </a:r>
          </a:p>
        </p:txBody>
      </p:sp>
    </p:spTree>
    <p:custDataLst>
      <p:tags r:id="rId1"/>
    </p:custDataLst>
    <p:extLst>
      <p:ext uri="{BB962C8B-B14F-4D97-AF65-F5344CB8AC3E}">
        <p14:creationId xmlns:p14="http://schemas.microsoft.com/office/powerpoint/2010/main" val="364513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850106"/>
          </a:xfrm>
        </p:spPr>
        <p:txBody>
          <a:bodyPr/>
          <a:lstStyle/>
          <a:p>
            <a:r>
              <a:rPr lang="cs-CZ" dirty="0"/>
              <a:t>Osmolality </a:t>
            </a:r>
            <a:r>
              <a:rPr lang="cs-CZ" dirty="0" err="1"/>
              <a:t>of</a:t>
            </a:r>
            <a:r>
              <a:rPr lang="cs-CZ" dirty="0"/>
              <a:t> </a:t>
            </a:r>
            <a:r>
              <a:rPr lang="cs-CZ" dirty="0" err="1"/>
              <a:t>glc</a:t>
            </a:r>
            <a:r>
              <a:rPr lang="cs-CZ" dirty="0"/>
              <a:t> </a:t>
            </a:r>
            <a:r>
              <a:rPr lang="cs-CZ" dirty="0" err="1"/>
              <a:t>solutions</a:t>
            </a:r>
            <a:endParaRPr lang="cs-CZ" dirty="0"/>
          </a:p>
        </p:txBody>
      </p:sp>
      <p:sp>
        <p:nvSpPr>
          <p:cNvPr id="7" name="Zástupný symbol pro číslo snímku 3"/>
          <p:cNvSpPr>
            <a:spLocks noGrp="1"/>
          </p:cNvSpPr>
          <p:nvPr>
            <p:ph type="sldNum" sz="quarter" idx="15"/>
          </p:nvPr>
        </p:nvSpPr>
        <p:spPr/>
        <p:txBody>
          <a:bodyPr/>
          <a:lstStyle/>
          <a:p>
            <a:fld id="{49D13BA2-8C70-41E6-BE55-92B449309F40}" type="slidenum">
              <a:rPr lang="cs-CZ" altLang="cs-CZ"/>
              <a:pPr/>
              <a:t>21</a:t>
            </a:fld>
            <a:endParaRPr lang="cs-CZ" altLang="cs-CZ"/>
          </a:p>
        </p:txBody>
      </p:sp>
      <p:sp>
        <p:nvSpPr>
          <p:cNvPr id="294916" name="Text Box 4"/>
          <p:cNvSpPr txBox="1">
            <a:spLocks noChangeArrowheads="1"/>
          </p:cNvSpPr>
          <p:nvPr/>
        </p:nvSpPr>
        <p:spPr bwMode="auto">
          <a:xfrm>
            <a:off x="457200" y="1700808"/>
            <a:ext cx="8147248"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Wingdings" panose="05000000000000000000" pitchFamily="2" charset="2"/>
              <a:buChar char="q"/>
            </a:pPr>
            <a:r>
              <a:rPr lang="cs-CZ" altLang="cs-CZ" sz="2000" b="1" dirty="0">
                <a:solidFill>
                  <a:srgbClr val="FF3300"/>
                </a:solidFill>
              </a:rPr>
              <a:t>G15</a:t>
            </a:r>
            <a:r>
              <a:rPr lang="cs-CZ" altLang="cs-CZ" sz="2000" dirty="0">
                <a:solidFill>
                  <a:srgbClr val="3399FF"/>
                </a:solidFill>
              </a:rPr>
              <a:t>   </a:t>
            </a:r>
            <a:r>
              <a:rPr lang="cs-CZ" altLang="cs-CZ" sz="2000" dirty="0">
                <a:cs typeface="Times New Roman" panose="02020603050405020304" pitchFamily="18" charset="0"/>
              </a:rPr>
              <a:t>=   15%  </a:t>
            </a:r>
            <a:r>
              <a:rPr lang="cs-CZ" altLang="cs-CZ" sz="2000" dirty="0" err="1">
                <a:cs typeface="Times New Roman" panose="02020603050405020304" pitchFamily="18" charset="0"/>
              </a:rPr>
              <a:t>Glc</a:t>
            </a:r>
            <a:r>
              <a:rPr lang="cs-CZ" altLang="cs-CZ" sz="2000" dirty="0">
                <a:cs typeface="Times New Roman" panose="02020603050405020304" pitchFamily="18" charset="0"/>
              </a:rPr>
              <a:t>  =   15 g </a:t>
            </a:r>
            <a:r>
              <a:rPr lang="cs-CZ" altLang="cs-CZ" sz="2000" dirty="0" err="1">
                <a:cs typeface="Times New Roman" panose="02020603050405020304" pitchFamily="18" charset="0"/>
              </a:rPr>
              <a:t>Glc</a:t>
            </a:r>
            <a:r>
              <a:rPr lang="cs-CZ" altLang="cs-CZ" sz="2000" dirty="0">
                <a:cs typeface="Times New Roman" panose="02020603050405020304" pitchFamily="18" charset="0"/>
              </a:rPr>
              <a:t> /  100 g of </a:t>
            </a:r>
            <a:r>
              <a:rPr lang="cs-CZ" altLang="cs-CZ" sz="2000" dirty="0" err="1">
                <a:cs typeface="Times New Roman" panose="02020603050405020304" pitchFamily="18" charset="0"/>
              </a:rPr>
              <a:t>solution</a:t>
            </a:r>
            <a:endParaRPr lang="cs-CZ" altLang="cs-CZ" sz="2000" dirty="0">
              <a:cs typeface="Times New Roman" panose="02020603050405020304" pitchFamily="18" charset="0"/>
            </a:endParaRPr>
          </a:p>
          <a:p>
            <a:endParaRPr lang="cs-CZ" altLang="cs-CZ" sz="2000" dirty="0">
              <a:cs typeface="Times New Roman" panose="02020603050405020304" pitchFamily="18" charset="0"/>
            </a:endParaRPr>
          </a:p>
          <a:p>
            <a:r>
              <a:rPr lang="cs-CZ" altLang="cs-CZ" sz="2000" dirty="0">
                <a:cs typeface="Times New Roman" panose="02020603050405020304" pitchFamily="18" charset="0"/>
              </a:rPr>
              <a:t>                                    150 g </a:t>
            </a:r>
            <a:r>
              <a:rPr lang="cs-CZ" altLang="cs-CZ" sz="2000" dirty="0" err="1">
                <a:cs typeface="Times New Roman" panose="02020603050405020304" pitchFamily="18" charset="0"/>
              </a:rPr>
              <a:t>Glc</a:t>
            </a:r>
            <a:r>
              <a:rPr lang="cs-CZ" altLang="cs-CZ" sz="2000" dirty="0">
                <a:cs typeface="Times New Roman" panose="02020603050405020304" pitchFamily="18" charset="0"/>
              </a:rPr>
              <a:t> / 1000 g</a:t>
            </a:r>
          </a:p>
          <a:p>
            <a:r>
              <a:rPr lang="cs-CZ" altLang="cs-CZ" sz="2000" dirty="0">
                <a:cs typeface="Times New Roman" panose="02020603050405020304" pitchFamily="18" charset="0"/>
              </a:rPr>
              <a:t>     </a:t>
            </a:r>
          </a:p>
          <a:p>
            <a:r>
              <a:rPr lang="cs-CZ" altLang="cs-CZ" sz="2000" dirty="0">
                <a:cs typeface="Times New Roman" panose="02020603050405020304" pitchFamily="18" charset="0"/>
              </a:rPr>
              <a:t>                                 </a:t>
            </a:r>
            <a:r>
              <a:rPr lang="cs-CZ" altLang="cs-CZ" sz="2000" dirty="0">
                <a:solidFill>
                  <a:schemeClr val="tx2"/>
                </a:solidFill>
                <a:sym typeface="Symbol" panose="05050102010706020507" pitchFamily="18" charset="2"/>
              </a:rPr>
              <a:t></a:t>
            </a:r>
            <a:r>
              <a:rPr lang="cs-CZ" altLang="cs-CZ" sz="2000" dirty="0">
                <a:solidFill>
                  <a:schemeClr val="tx2"/>
                </a:solidFill>
                <a:cs typeface="Times New Roman" panose="02020603050405020304" pitchFamily="18" charset="0"/>
              </a:rPr>
              <a:t> 150 g </a:t>
            </a:r>
            <a:r>
              <a:rPr lang="cs-CZ" altLang="cs-CZ" sz="2000" dirty="0" err="1">
                <a:solidFill>
                  <a:schemeClr val="tx2"/>
                </a:solidFill>
                <a:cs typeface="Times New Roman" panose="02020603050405020304" pitchFamily="18" charset="0"/>
              </a:rPr>
              <a:t>Glc</a:t>
            </a:r>
            <a:r>
              <a:rPr lang="cs-CZ" altLang="cs-CZ" sz="2000" dirty="0">
                <a:solidFill>
                  <a:schemeClr val="tx2"/>
                </a:solidFill>
                <a:cs typeface="Times New Roman" panose="02020603050405020304" pitchFamily="18" charset="0"/>
              </a:rPr>
              <a:t> /  1 L</a:t>
            </a:r>
          </a:p>
          <a:p>
            <a:r>
              <a:rPr lang="cs-CZ" altLang="cs-CZ" sz="2000" dirty="0" err="1">
                <a:cs typeface="Times New Roman" panose="02020603050405020304" pitchFamily="18" charset="0"/>
              </a:rPr>
              <a:t>M</a:t>
            </a:r>
            <a:r>
              <a:rPr lang="cs-CZ" altLang="cs-CZ" sz="2000" baseline="-25000" dirty="0" err="1">
                <a:cs typeface="Times New Roman" panose="02020603050405020304" pitchFamily="18" charset="0"/>
              </a:rPr>
              <a:t>r</a:t>
            </a:r>
            <a:r>
              <a:rPr lang="cs-CZ" altLang="cs-CZ" sz="2000" baseline="-25000" dirty="0">
                <a:cs typeface="Times New Roman" panose="02020603050405020304" pitchFamily="18" charset="0"/>
              </a:rPr>
              <a:t>(</a:t>
            </a:r>
            <a:r>
              <a:rPr lang="cs-CZ" altLang="cs-CZ" sz="2000" baseline="-25000" dirty="0" err="1">
                <a:cs typeface="Times New Roman" panose="02020603050405020304" pitchFamily="18" charset="0"/>
              </a:rPr>
              <a:t>Glc</a:t>
            </a:r>
            <a:r>
              <a:rPr lang="cs-CZ" altLang="cs-CZ" sz="2000" baseline="-25000" dirty="0">
                <a:cs typeface="Times New Roman" panose="02020603050405020304" pitchFamily="18" charset="0"/>
              </a:rPr>
              <a:t>)</a:t>
            </a:r>
            <a:r>
              <a:rPr lang="cs-CZ" altLang="cs-CZ" sz="2000" dirty="0">
                <a:cs typeface="Times New Roman" panose="02020603050405020304" pitchFamily="18" charset="0"/>
              </a:rPr>
              <a:t>  =  180              </a:t>
            </a:r>
          </a:p>
          <a:p>
            <a:endParaRPr lang="cs-CZ" altLang="cs-CZ" sz="2000" dirty="0">
              <a:cs typeface="Times New Roman" panose="02020603050405020304" pitchFamily="18" charset="0"/>
            </a:endParaRPr>
          </a:p>
          <a:p>
            <a:r>
              <a:rPr lang="cs-CZ" altLang="cs-CZ" sz="2000" dirty="0">
                <a:solidFill>
                  <a:schemeClr val="tx2"/>
                </a:solidFill>
                <a:cs typeface="Times New Roman" panose="02020603050405020304" pitchFamily="18" charset="0"/>
              </a:rPr>
              <a:t>osmolarity</a:t>
            </a:r>
            <a:r>
              <a:rPr lang="cs-CZ" altLang="cs-CZ" sz="2000" dirty="0">
                <a:cs typeface="Times New Roman" panose="02020603050405020304" pitchFamily="18" charset="0"/>
              </a:rPr>
              <a:t> =  150 : 180  = 0.</a:t>
            </a:r>
            <a:r>
              <a:rPr lang="cs-CZ" sz="2000" dirty="0"/>
              <a:t>833</a:t>
            </a:r>
            <a:r>
              <a:rPr lang="cs-CZ" altLang="cs-CZ" sz="2000" dirty="0">
                <a:cs typeface="Times New Roman" panose="02020603050405020304" pitchFamily="18" charset="0"/>
              </a:rPr>
              <a:t> mol / 1 L</a:t>
            </a:r>
          </a:p>
          <a:p>
            <a:r>
              <a:rPr lang="cs-CZ" altLang="cs-CZ" sz="2000" dirty="0">
                <a:solidFill>
                  <a:schemeClr val="tx2"/>
                </a:solidFill>
                <a:cs typeface="Times New Roman" panose="02020603050405020304" pitchFamily="18" charset="0"/>
              </a:rPr>
              <a:t>                                           = </a:t>
            </a:r>
            <a:r>
              <a:rPr lang="cs-CZ" sz="2000" dirty="0">
                <a:solidFill>
                  <a:schemeClr val="tx2"/>
                </a:solidFill>
              </a:rPr>
              <a:t>833</a:t>
            </a:r>
            <a:r>
              <a:rPr lang="cs-CZ" altLang="cs-CZ" sz="2000" dirty="0">
                <a:solidFill>
                  <a:schemeClr val="tx2"/>
                </a:solidFill>
                <a:cs typeface="Times New Roman" panose="02020603050405020304" pitchFamily="18" charset="0"/>
              </a:rPr>
              <a:t> </a:t>
            </a:r>
            <a:r>
              <a:rPr lang="cs-CZ" altLang="cs-CZ" sz="2000" dirty="0" err="1">
                <a:solidFill>
                  <a:schemeClr val="tx2"/>
                </a:solidFill>
                <a:cs typeface="Times New Roman" panose="02020603050405020304" pitchFamily="18" charset="0"/>
              </a:rPr>
              <a:t>mmol</a:t>
            </a:r>
            <a:r>
              <a:rPr lang="cs-CZ" altLang="cs-CZ" sz="2000" dirty="0">
                <a:solidFill>
                  <a:schemeClr val="tx2"/>
                </a:solidFill>
                <a:cs typeface="Times New Roman" panose="02020603050405020304" pitchFamily="18" charset="0"/>
              </a:rPr>
              <a:t> / 1 L</a:t>
            </a:r>
            <a:endParaRPr lang="cs-CZ" altLang="cs-CZ" sz="2000" dirty="0">
              <a:solidFill>
                <a:schemeClr val="tx2"/>
              </a:solidFill>
              <a:cs typeface="Times New Roman" panose="02020603050405020304" pitchFamily="18" charset="0"/>
              <a:sym typeface="Symbol" panose="05050102010706020507" pitchFamily="18" charset="2"/>
            </a:endParaRPr>
          </a:p>
          <a:p>
            <a:endParaRPr lang="cs-CZ" altLang="cs-CZ" sz="2000" dirty="0">
              <a:cs typeface="Times New Roman" panose="02020603050405020304" pitchFamily="18" charset="0"/>
            </a:endParaRPr>
          </a:p>
          <a:p>
            <a:pPr marL="342900" indent="-342900">
              <a:buFont typeface="Wingdings" panose="05000000000000000000" pitchFamily="2" charset="2"/>
              <a:buChar char="q"/>
            </a:pPr>
            <a:r>
              <a:rPr lang="cs-CZ" altLang="cs-CZ" sz="2000" dirty="0" err="1">
                <a:solidFill>
                  <a:srgbClr val="FF0000"/>
                </a:solidFill>
              </a:rPr>
              <a:t>The</a:t>
            </a:r>
            <a:r>
              <a:rPr lang="cs-CZ" altLang="cs-CZ" sz="2000" dirty="0">
                <a:solidFill>
                  <a:srgbClr val="FF0000"/>
                </a:solidFill>
              </a:rPr>
              <a:t> </a:t>
            </a:r>
            <a:r>
              <a:rPr lang="cs-CZ" altLang="cs-CZ" sz="2000" dirty="0" err="1">
                <a:solidFill>
                  <a:srgbClr val="FF0000"/>
                </a:solidFill>
              </a:rPr>
              <a:t>highest</a:t>
            </a:r>
            <a:r>
              <a:rPr lang="cs-CZ" altLang="cs-CZ" sz="2000" dirty="0">
                <a:solidFill>
                  <a:srgbClr val="FF0000"/>
                </a:solidFill>
              </a:rPr>
              <a:t> osmolality </a:t>
            </a:r>
            <a:r>
              <a:rPr lang="cs-CZ" altLang="cs-CZ" sz="2000" dirty="0" err="1">
                <a:solidFill>
                  <a:srgbClr val="FF0000"/>
                </a:solidFill>
              </a:rPr>
              <a:t>for</a:t>
            </a:r>
            <a:r>
              <a:rPr lang="cs-CZ" altLang="cs-CZ" sz="2000" dirty="0">
                <a:solidFill>
                  <a:srgbClr val="FF0000"/>
                </a:solidFill>
              </a:rPr>
              <a:t> </a:t>
            </a:r>
            <a:r>
              <a:rPr lang="cs-CZ" altLang="cs-CZ" sz="2000" dirty="0" err="1">
                <a:solidFill>
                  <a:srgbClr val="FF0000"/>
                </a:solidFill>
              </a:rPr>
              <a:t>infusion</a:t>
            </a:r>
            <a:r>
              <a:rPr lang="cs-CZ" altLang="cs-CZ" sz="2000" dirty="0">
                <a:solidFill>
                  <a:srgbClr val="FF0000"/>
                </a:solidFill>
              </a:rPr>
              <a:t> </a:t>
            </a:r>
            <a:r>
              <a:rPr lang="cs-CZ" altLang="cs-CZ" sz="2000" dirty="0" err="1">
                <a:solidFill>
                  <a:srgbClr val="FF0000"/>
                </a:solidFill>
              </a:rPr>
              <a:t>into</a:t>
            </a:r>
            <a:r>
              <a:rPr lang="cs-CZ" altLang="cs-CZ" sz="2000" dirty="0">
                <a:solidFill>
                  <a:srgbClr val="FF0000"/>
                </a:solidFill>
              </a:rPr>
              <a:t> a </a:t>
            </a:r>
            <a:r>
              <a:rPr lang="cs-CZ" altLang="cs-CZ" sz="2000" dirty="0" err="1">
                <a:solidFill>
                  <a:srgbClr val="FF0000"/>
                </a:solidFill>
              </a:rPr>
              <a:t>peripheral</a:t>
            </a:r>
            <a:r>
              <a:rPr lang="cs-CZ" altLang="cs-CZ" sz="2000" dirty="0">
                <a:solidFill>
                  <a:srgbClr val="FF0000"/>
                </a:solidFill>
              </a:rPr>
              <a:t> </a:t>
            </a:r>
            <a:r>
              <a:rPr lang="cs-CZ" altLang="cs-CZ" sz="2000" dirty="0" err="1">
                <a:solidFill>
                  <a:srgbClr val="FF0000"/>
                </a:solidFill>
              </a:rPr>
              <a:t>vein</a:t>
            </a:r>
            <a:r>
              <a:rPr lang="cs-CZ" altLang="cs-CZ" sz="2000" dirty="0">
                <a:solidFill>
                  <a:srgbClr val="FF0000"/>
                </a:solidFill>
              </a:rPr>
              <a:t> </a:t>
            </a:r>
            <a:r>
              <a:rPr lang="cs-CZ" altLang="cs-CZ" sz="2000" dirty="0" err="1">
                <a:solidFill>
                  <a:srgbClr val="FF0000"/>
                </a:solidFill>
              </a:rPr>
              <a:t>is</a:t>
            </a:r>
            <a:r>
              <a:rPr lang="cs-CZ" altLang="cs-CZ" sz="2000" dirty="0">
                <a:solidFill>
                  <a:srgbClr val="FF0000"/>
                </a:solidFill>
              </a:rPr>
              <a:t> 850 </a:t>
            </a:r>
            <a:r>
              <a:rPr lang="cs-CZ" altLang="cs-CZ" sz="2000" dirty="0" err="1">
                <a:solidFill>
                  <a:srgbClr val="FF0000"/>
                </a:solidFill>
              </a:rPr>
              <a:t>mmol</a:t>
            </a:r>
            <a:r>
              <a:rPr lang="cs-CZ" altLang="cs-CZ" sz="2000" dirty="0">
                <a:solidFill>
                  <a:srgbClr val="FF0000"/>
                </a:solidFill>
              </a:rPr>
              <a:t>/kg</a:t>
            </a:r>
          </a:p>
          <a:p>
            <a:endParaRPr lang="cs-CZ" altLang="cs-CZ" sz="2000" b="1" dirty="0">
              <a:solidFill>
                <a:srgbClr val="3399FF"/>
              </a:solidFill>
            </a:endParaRPr>
          </a:p>
          <a:p>
            <a:r>
              <a:rPr lang="cs-CZ" altLang="cs-CZ" sz="2000" b="1" dirty="0">
                <a:solidFill>
                  <a:srgbClr val="3399FF"/>
                </a:solidFill>
              </a:rPr>
              <a:t>      </a:t>
            </a:r>
            <a:r>
              <a:rPr lang="cs-CZ" altLang="cs-CZ" sz="2000" dirty="0">
                <a:solidFill>
                  <a:schemeClr val="tx2"/>
                </a:solidFill>
              </a:rPr>
              <a:t>= 15% </a:t>
            </a:r>
            <a:r>
              <a:rPr lang="cs-CZ" altLang="cs-CZ" sz="2000" dirty="0" err="1">
                <a:solidFill>
                  <a:schemeClr val="tx2"/>
                </a:solidFill>
              </a:rPr>
              <a:t>glc</a:t>
            </a:r>
            <a:r>
              <a:rPr lang="cs-CZ" altLang="cs-CZ" sz="2000" dirty="0">
                <a:solidFill>
                  <a:schemeClr val="tx2"/>
                </a:solidFill>
              </a:rPr>
              <a:t> </a:t>
            </a:r>
            <a:r>
              <a:rPr lang="cs-CZ" altLang="cs-CZ" sz="2000" dirty="0" err="1">
                <a:solidFill>
                  <a:schemeClr val="tx2"/>
                </a:solidFill>
              </a:rPr>
              <a:t>solution</a:t>
            </a:r>
            <a:r>
              <a:rPr lang="cs-CZ" altLang="cs-CZ" sz="2000" dirty="0">
                <a:solidFill>
                  <a:schemeClr val="tx2"/>
                </a:solidFill>
              </a:rPr>
              <a:t>  -  </a:t>
            </a:r>
            <a:r>
              <a:rPr lang="cs-CZ" altLang="cs-CZ" sz="2000" dirty="0" err="1">
                <a:solidFill>
                  <a:schemeClr val="tx2"/>
                </a:solidFill>
              </a:rPr>
              <a:t>without</a:t>
            </a:r>
            <a:r>
              <a:rPr lang="cs-CZ" altLang="cs-CZ" sz="2000" dirty="0">
                <a:solidFill>
                  <a:schemeClr val="tx2"/>
                </a:solidFill>
              </a:rPr>
              <a:t> </a:t>
            </a:r>
            <a:r>
              <a:rPr lang="cs-CZ" altLang="cs-CZ" sz="2000" dirty="0" err="1">
                <a:solidFill>
                  <a:schemeClr val="tx2"/>
                </a:solidFill>
              </a:rPr>
              <a:t>any</a:t>
            </a:r>
            <a:r>
              <a:rPr lang="cs-CZ" altLang="cs-CZ" sz="2000" dirty="0">
                <a:solidFill>
                  <a:schemeClr val="tx2"/>
                </a:solidFill>
              </a:rPr>
              <a:t> </a:t>
            </a:r>
            <a:r>
              <a:rPr lang="cs-CZ" altLang="cs-CZ" sz="2000" dirty="0" err="1">
                <a:solidFill>
                  <a:schemeClr val="tx2"/>
                </a:solidFill>
              </a:rPr>
              <a:t>additives</a:t>
            </a:r>
            <a:r>
              <a:rPr lang="cs-CZ" altLang="cs-CZ" sz="2000" dirty="0">
                <a:solidFill>
                  <a:schemeClr val="tx2"/>
                </a:solidFill>
              </a:rPr>
              <a:t> !!!</a:t>
            </a:r>
          </a:p>
        </p:txBody>
      </p:sp>
    </p:spTree>
    <p:custDataLst>
      <p:tags r:id="rId1"/>
    </p:custDataLst>
    <p:extLst>
      <p:ext uri="{BB962C8B-B14F-4D97-AF65-F5344CB8AC3E}">
        <p14:creationId xmlns:p14="http://schemas.microsoft.com/office/powerpoint/2010/main" val="2682481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706090"/>
          </a:xfrm>
        </p:spPr>
        <p:txBody>
          <a:bodyPr/>
          <a:lstStyle/>
          <a:p>
            <a:r>
              <a:rPr lang="cs-CZ" dirty="0" err="1"/>
              <a:t>rem</a:t>
            </a:r>
            <a:r>
              <a:rPr lang="cs-CZ" dirty="0"/>
              <a:t>. – </a:t>
            </a:r>
            <a:r>
              <a:rPr lang="cs-CZ" dirty="0" err="1"/>
              <a:t>dietary</a:t>
            </a:r>
            <a:r>
              <a:rPr lang="cs-CZ" dirty="0"/>
              <a:t> </a:t>
            </a:r>
            <a:r>
              <a:rPr lang="cs-CZ" dirty="0" err="1"/>
              <a:t>fiber</a:t>
            </a:r>
            <a:endParaRPr lang="cs-CZ" dirty="0"/>
          </a:p>
        </p:txBody>
      </p:sp>
      <p:sp>
        <p:nvSpPr>
          <p:cNvPr id="3" name="Zástupný symbol pro obsah 2"/>
          <p:cNvSpPr>
            <a:spLocks noGrp="1"/>
          </p:cNvSpPr>
          <p:nvPr>
            <p:ph sz="quarter" idx="1"/>
          </p:nvPr>
        </p:nvSpPr>
        <p:spPr>
          <a:xfrm>
            <a:off x="457200" y="1268760"/>
            <a:ext cx="8075240" cy="5205192"/>
          </a:xfrm>
        </p:spPr>
        <p:txBody>
          <a:bodyPr>
            <a:normAutofit/>
          </a:bodyPr>
          <a:lstStyle/>
          <a:p>
            <a:r>
              <a:rPr lang="cs-CZ" sz="2000" i="1" dirty="0" err="1"/>
              <a:t>Biological</a:t>
            </a:r>
            <a:r>
              <a:rPr lang="cs-CZ" sz="2000" i="1" dirty="0"/>
              <a:t> </a:t>
            </a:r>
            <a:r>
              <a:rPr lang="cs-CZ" sz="2000" i="1" dirty="0" err="1"/>
              <a:t>definition</a:t>
            </a:r>
            <a:r>
              <a:rPr lang="cs-CZ" sz="2000" i="1" dirty="0"/>
              <a:t>: </a:t>
            </a:r>
            <a:r>
              <a:rPr lang="cs-CZ" dirty="0" err="1"/>
              <a:t>Carbohydrates</a:t>
            </a:r>
            <a:r>
              <a:rPr lang="cs-CZ" dirty="0"/>
              <a:t> </a:t>
            </a:r>
            <a:r>
              <a:rPr lang="cs-CZ" dirty="0" err="1"/>
              <a:t>which</a:t>
            </a:r>
            <a:r>
              <a:rPr lang="cs-CZ" dirty="0"/>
              <a:t> are not </a:t>
            </a:r>
            <a:r>
              <a:rPr lang="cs-CZ" dirty="0" err="1"/>
              <a:t>lysed</a:t>
            </a:r>
            <a:r>
              <a:rPr lang="cs-CZ" dirty="0"/>
              <a:t> </a:t>
            </a:r>
            <a:r>
              <a:rPr lang="cs-CZ" dirty="0" err="1"/>
              <a:t>enzymatically</a:t>
            </a:r>
            <a:r>
              <a:rPr lang="cs-CZ" dirty="0"/>
              <a:t> in </a:t>
            </a:r>
            <a:r>
              <a:rPr lang="cs-CZ" dirty="0" err="1"/>
              <a:t>the</a:t>
            </a:r>
            <a:r>
              <a:rPr lang="cs-CZ" dirty="0"/>
              <a:t> </a:t>
            </a:r>
            <a:r>
              <a:rPr lang="cs-CZ" dirty="0" err="1"/>
              <a:t>small</a:t>
            </a:r>
            <a:r>
              <a:rPr lang="cs-CZ" dirty="0"/>
              <a:t> </a:t>
            </a:r>
            <a:r>
              <a:rPr lang="cs-CZ" dirty="0" err="1"/>
              <a:t>intestine</a:t>
            </a:r>
            <a:r>
              <a:rPr lang="cs-CZ" dirty="0"/>
              <a:t> and </a:t>
            </a:r>
            <a:r>
              <a:rPr lang="cs-CZ" dirty="0" err="1"/>
              <a:t>thus</a:t>
            </a:r>
            <a:r>
              <a:rPr lang="cs-CZ" dirty="0"/>
              <a:t> are </a:t>
            </a:r>
            <a:r>
              <a:rPr lang="cs-CZ" dirty="0" err="1"/>
              <a:t>passed</a:t>
            </a:r>
            <a:r>
              <a:rPr lang="cs-CZ" dirty="0"/>
              <a:t> </a:t>
            </a:r>
            <a:r>
              <a:rPr lang="cs-CZ" dirty="0" err="1"/>
              <a:t>into</a:t>
            </a:r>
            <a:r>
              <a:rPr lang="cs-CZ" dirty="0"/>
              <a:t> </a:t>
            </a:r>
            <a:r>
              <a:rPr lang="cs-CZ" dirty="0" err="1"/>
              <a:t>the</a:t>
            </a:r>
            <a:r>
              <a:rPr lang="cs-CZ" dirty="0"/>
              <a:t> </a:t>
            </a:r>
            <a:r>
              <a:rPr lang="cs-CZ" dirty="0" err="1"/>
              <a:t>large</a:t>
            </a:r>
            <a:r>
              <a:rPr lang="cs-CZ" dirty="0"/>
              <a:t> </a:t>
            </a:r>
            <a:r>
              <a:rPr lang="cs-CZ" dirty="0" err="1"/>
              <a:t>intestine</a:t>
            </a:r>
            <a:r>
              <a:rPr lang="cs-CZ" dirty="0"/>
              <a:t>.</a:t>
            </a:r>
          </a:p>
          <a:p>
            <a:r>
              <a:rPr lang="cs-CZ" sz="2000" i="1" dirty="0" err="1"/>
              <a:t>Chemical</a:t>
            </a:r>
            <a:r>
              <a:rPr lang="cs-CZ" sz="2000" i="1" dirty="0"/>
              <a:t> </a:t>
            </a:r>
            <a:r>
              <a:rPr lang="cs-CZ" sz="2000" i="1" dirty="0" err="1"/>
              <a:t>definition</a:t>
            </a:r>
            <a:r>
              <a:rPr lang="cs-CZ" sz="2000" i="1" dirty="0"/>
              <a:t>: </a:t>
            </a:r>
            <a:r>
              <a:rPr lang="cs-CZ" dirty="0"/>
              <a:t>Non-</a:t>
            </a:r>
            <a:r>
              <a:rPr lang="cs-CZ" dirty="0" err="1"/>
              <a:t>starch</a:t>
            </a:r>
            <a:r>
              <a:rPr lang="cs-CZ" dirty="0"/>
              <a:t> </a:t>
            </a:r>
            <a:r>
              <a:rPr lang="cs-CZ" dirty="0" err="1"/>
              <a:t>polysacharides</a:t>
            </a:r>
            <a:r>
              <a:rPr lang="cs-CZ" dirty="0"/>
              <a:t> and lignin.</a:t>
            </a:r>
          </a:p>
          <a:p>
            <a:endParaRPr lang="cs-CZ" dirty="0"/>
          </a:p>
          <a:p>
            <a:endParaRPr lang="cs-CZ" dirty="0"/>
          </a:p>
          <a:p>
            <a:endParaRPr lang="cs-CZ" dirty="0"/>
          </a:p>
          <a:p>
            <a:endParaRPr lang="cs-CZ" dirty="0"/>
          </a:p>
          <a:p>
            <a:endParaRPr lang="cs-CZ" dirty="0"/>
          </a:p>
          <a:p>
            <a:endParaRPr lang="cs-CZ" dirty="0"/>
          </a:p>
          <a:p>
            <a:r>
              <a:rPr lang="cs-CZ" sz="2000" dirty="0" err="1"/>
              <a:t>Adequate</a:t>
            </a:r>
            <a:r>
              <a:rPr lang="cs-CZ" sz="2000" dirty="0"/>
              <a:t> </a:t>
            </a:r>
            <a:r>
              <a:rPr lang="cs-CZ" sz="2000" dirty="0" err="1"/>
              <a:t>intake</a:t>
            </a:r>
            <a:r>
              <a:rPr lang="cs-CZ" sz="2000" dirty="0"/>
              <a:t> = 25 g /</a:t>
            </a:r>
            <a:r>
              <a:rPr lang="cs-CZ" sz="2000" dirty="0" err="1"/>
              <a:t>day</a:t>
            </a:r>
            <a:r>
              <a:rPr lang="cs-CZ" sz="2000" dirty="0"/>
              <a:t> - </a:t>
            </a:r>
            <a:r>
              <a:rPr lang="cs-CZ" sz="2000" dirty="0" err="1"/>
              <a:t>adults</a:t>
            </a:r>
            <a:endParaRPr lang="cs-CZ" sz="2000" dirty="0"/>
          </a:p>
          <a:p>
            <a:pPr marL="365760" lvl="1" indent="0">
              <a:buNone/>
            </a:pPr>
            <a:r>
              <a:rPr lang="cs-CZ" sz="1700" dirty="0"/>
              <a:t>		    </a:t>
            </a:r>
            <a:r>
              <a:rPr lang="cs-CZ" sz="1800" dirty="0"/>
              <a:t> </a:t>
            </a:r>
            <a:r>
              <a:rPr lang="cs-CZ" sz="2000" dirty="0"/>
              <a:t>≈ </a:t>
            </a:r>
            <a:r>
              <a:rPr lang="cs-CZ" sz="2000" dirty="0" err="1"/>
              <a:t>age</a:t>
            </a:r>
            <a:r>
              <a:rPr lang="cs-CZ" sz="2000" dirty="0"/>
              <a:t> + 5 g – </a:t>
            </a:r>
            <a:r>
              <a:rPr lang="cs-CZ" sz="2000" dirty="0" err="1"/>
              <a:t>teens</a:t>
            </a:r>
            <a:r>
              <a:rPr lang="cs-CZ" sz="2000" dirty="0"/>
              <a:t> 11 – 20 </a:t>
            </a:r>
            <a:r>
              <a:rPr lang="cs-CZ" sz="2000" dirty="0" err="1"/>
              <a:t>years</a:t>
            </a:r>
            <a:endParaRPr lang="cs-CZ" sz="2000" dirty="0"/>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t>22</a:t>
            </a:fld>
            <a:endParaRPr lang="cs-CZ"/>
          </a:p>
        </p:txBody>
      </p:sp>
      <p:sp>
        <p:nvSpPr>
          <p:cNvPr id="8" name="Zaoblený obdélník 7"/>
          <p:cNvSpPr/>
          <p:nvPr/>
        </p:nvSpPr>
        <p:spPr>
          <a:xfrm>
            <a:off x="3995936" y="2931754"/>
            <a:ext cx="4464496" cy="1477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dirty="0" err="1"/>
              <a:t>Water-soluble</a:t>
            </a:r>
            <a:r>
              <a:rPr lang="cs-CZ" sz="2400" dirty="0"/>
              <a:t>: </a:t>
            </a:r>
          </a:p>
          <a:p>
            <a:r>
              <a:rPr lang="cs-CZ" sz="2400" dirty="0" err="1">
                <a:solidFill>
                  <a:schemeClr val="tx1"/>
                </a:solidFill>
              </a:rPr>
              <a:t>pectin</a:t>
            </a:r>
            <a:r>
              <a:rPr lang="cs-CZ" sz="2400" dirty="0">
                <a:solidFill>
                  <a:schemeClr val="tx1"/>
                </a:solidFill>
              </a:rPr>
              <a:t>, inulin, </a:t>
            </a:r>
            <a:r>
              <a:rPr lang="cs-CZ" sz="2400" dirty="0" err="1">
                <a:solidFill>
                  <a:schemeClr val="tx1"/>
                </a:solidFill>
              </a:rPr>
              <a:t>gums</a:t>
            </a:r>
            <a:r>
              <a:rPr lang="cs-CZ" sz="2400" dirty="0">
                <a:solidFill>
                  <a:schemeClr val="tx1"/>
                </a:solidFill>
              </a:rPr>
              <a:t>, </a:t>
            </a:r>
            <a:r>
              <a:rPr lang="cs-CZ" sz="2400" dirty="0" err="1">
                <a:solidFill>
                  <a:schemeClr val="tx1"/>
                </a:solidFill>
              </a:rPr>
              <a:t>mucilage</a:t>
            </a:r>
            <a:r>
              <a:rPr lang="cs-CZ" sz="2400" dirty="0">
                <a:solidFill>
                  <a:schemeClr val="tx1"/>
                </a:solidFill>
              </a:rPr>
              <a:t> and </a:t>
            </a:r>
            <a:r>
              <a:rPr lang="cs-CZ" sz="2400" dirty="0" err="1">
                <a:solidFill>
                  <a:schemeClr val="tx1"/>
                </a:solidFill>
              </a:rPr>
              <a:t>storage</a:t>
            </a:r>
            <a:r>
              <a:rPr lang="cs-CZ" sz="2400" dirty="0">
                <a:solidFill>
                  <a:schemeClr val="tx1"/>
                </a:solidFill>
              </a:rPr>
              <a:t> </a:t>
            </a:r>
            <a:r>
              <a:rPr lang="cs-CZ" sz="2400" dirty="0" err="1">
                <a:solidFill>
                  <a:schemeClr val="tx1"/>
                </a:solidFill>
              </a:rPr>
              <a:t>polysaccharides</a:t>
            </a:r>
            <a:r>
              <a:rPr lang="cs-CZ" sz="2400" dirty="0">
                <a:solidFill>
                  <a:schemeClr val="tx1"/>
                </a:solidFill>
              </a:rPr>
              <a:t> </a:t>
            </a:r>
          </a:p>
          <a:p>
            <a:r>
              <a:rPr lang="cs-CZ" sz="2400" dirty="0">
                <a:solidFill>
                  <a:schemeClr val="tx1"/>
                </a:solidFill>
              </a:rPr>
              <a:t>(</a:t>
            </a:r>
            <a:r>
              <a:rPr lang="cs-CZ" sz="2400" dirty="0" err="1">
                <a:solidFill>
                  <a:schemeClr val="tx1"/>
                </a:solidFill>
              </a:rPr>
              <a:t>guar</a:t>
            </a:r>
            <a:r>
              <a:rPr lang="cs-CZ" sz="2400" dirty="0">
                <a:solidFill>
                  <a:schemeClr val="tx1"/>
                </a:solidFill>
              </a:rPr>
              <a:t> gum)</a:t>
            </a:r>
          </a:p>
        </p:txBody>
      </p:sp>
      <p:sp>
        <p:nvSpPr>
          <p:cNvPr id="9" name="Zaoblený obdélník 8"/>
          <p:cNvSpPr/>
          <p:nvPr/>
        </p:nvSpPr>
        <p:spPr>
          <a:xfrm>
            <a:off x="439648" y="2931754"/>
            <a:ext cx="3412272" cy="1477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sz="2400" dirty="0" err="1"/>
              <a:t>Water-insoluble</a:t>
            </a:r>
            <a:r>
              <a:rPr lang="cs-CZ" sz="2400" dirty="0"/>
              <a:t>: </a:t>
            </a:r>
          </a:p>
          <a:p>
            <a:r>
              <a:rPr lang="cs-CZ" sz="2400" dirty="0" err="1">
                <a:solidFill>
                  <a:schemeClr val="tx1"/>
                </a:solidFill>
              </a:rPr>
              <a:t>celulose</a:t>
            </a:r>
            <a:r>
              <a:rPr lang="cs-CZ" sz="2400" dirty="0">
                <a:solidFill>
                  <a:schemeClr val="tx1"/>
                </a:solidFill>
              </a:rPr>
              <a:t>, </a:t>
            </a:r>
            <a:r>
              <a:rPr lang="cs-CZ" sz="2400" dirty="0" err="1">
                <a:solidFill>
                  <a:schemeClr val="tx1"/>
                </a:solidFill>
              </a:rPr>
              <a:t>hemicelulose</a:t>
            </a:r>
            <a:r>
              <a:rPr lang="cs-CZ" sz="2400" dirty="0">
                <a:solidFill>
                  <a:schemeClr val="tx1"/>
                </a:solidFill>
              </a:rPr>
              <a:t>, lignin; </a:t>
            </a:r>
            <a:r>
              <a:rPr lang="cs-CZ" sz="2400" dirty="0" err="1">
                <a:solidFill>
                  <a:schemeClr val="tx1"/>
                </a:solidFill>
              </a:rPr>
              <a:t>psyllium</a:t>
            </a:r>
            <a:endParaRPr lang="cs-CZ" sz="2400" dirty="0">
              <a:solidFill>
                <a:schemeClr val="tx1"/>
              </a:solidFill>
            </a:endParaRPr>
          </a:p>
        </p:txBody>
      </p:sp>
    </p:spTree>
    <p:custDataLst>
      <p:tags r:id="rId1"/>
    </p:custDataLst>
    <p:extLst>
      <p:ext uri="{BB962C8B-B14F-4D97-AF65-F5344CB8AC3E}">
        <p14:creationId xmlns:p14="http://schemas.microsoft.com/office/powerpoint/2010/main" val="2517307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Function</a:t>
            </a:r>
            <a:r>
              <a:rPr lang="cs-CZ" dirty="0"/>
              <a:t> </a:t>
            </a:r>
            <a:r>
              <a:rPr lang="cs-CZ" dirty="0" err="1"/>
              <a:t>of</a:t>
            </a:r>
            <a:r>
              <a:rPr lang="cs-CZ" dirty="0"/>
              <a:t> </a:t>
            </a:r>
            <a:r>
              <a:rPr lang="cs-CZ" dirty="0" err="1"/>
              <a:t>insoluble</a:t>
            </a:r>
            <a:r>
              <a:rPr lang="cs-CZ" dirty="0"/>
              <a:t> </a:t>
            </a:r>
            <a:r>
              <a:rPr lang="cs-CZ" dirty="0" err="1"/>
              <a:t>fiber</a:t>
            </a:r>
            <a:endParaRPr lang="cs-CZ" dirty="0"/>
          </a:p>
        </p:txBody>
      </p:sp>
      <p:sp>
        <p:nvSpPr>
          <p:cNvPr id="3" name="Zástupný symbol pro obsah 2"/>
          <p:cNvSpPr>
            <a:spLocks noGrp="1"/>
          </p:cNvSpPr>
          <p:nvPr>
            <p:ph sz="quarter" idx="1"/>
          </p:nvPr>
        </p:nvSpPr>
        <p:spPr>
          <a:xfrm>
            <a:off x="457200" y="1844824"/>
            <a:ext cx="7467600" cy="4629128"/>
          </a:xfrm>
        </p:spPr>
        <p:txBody>
          <a:bodyPr/>
          <a:lstStyle/>
          <a:p>
            <a:r>
              <a:rPr lang="cs-CZ" dirty="0" err="1"/>
              <a:t>Acceleration</a:t>
            </a:r>
            <a:r>
              <a:rPr lang="cs-CZ" dirty="0"/>
              <a:t> </a:t>
            </a:r>
            <a:r>
              <a:rPr lang="cs-CZ" dirty="0" err="1"/>
              <a:t>of</a:t>
            </a:r>
            <a:r>
              <a:rPr lang="cs-CZ" dirty="0"/>
              <a:t> </a:t>
            </a:r>
            <a:r>
              <a:rPr lang="cs-CZ" dirty="0" err="1"/>
              <a:t>intestinal</a:t>
            </a:r>
            <a:r>
              <a:rPr lang="cs-CZ" dirty="0"/>
              <a:t> </a:t>
            </a:r>
            <a:r>
              <a:rPr lang="cs-CZ" dirty="0" err="1"/>
              <a:t>passage</a:t>
            </a:r>
            <a:r>
              <a:rPr lang="cs-CZ" dirty="0"/>
              <a:t>, ↑ </a:t>
            </a:r>
            <a:r>
              <a:rPr lang="cs-CZ" dirty="0" err="1"/>
              <a:t>stool</a:t>
            </a:r>
            <a:r>
              <a:rPr lang="cs-CZ" dirty="0"/>
              <a:t> </a:t>
            </a:r>
            <a:r>
              <a:rPr lang="cs-CZ" dirty="0" err="1"/>
              <a:t>weight</a:t>
            </a:r>
            <a:r>
              <a:rPr lang="cs-CZ" dirty="0"/>
              <a:t> and </a:t>
            </a:r>
            <a:r>
              <a:rPr lang="cs-CZ" dirty="0" err="1"/>
              <a:t>volume</a:t>
            </a:r>
            <a:endParaRPr lang="cs-CZ" dirty="0"/>
          </a:p>
          <a:p>
            <a:r>
              <a:rPr lang="cs-CZ" dirty="0"/>
              <a:t>↓ </a:t>
            </a:r>
            <a:r>
              <a:rPr lang="cs-CZ" dirty="0" err="1"/>
              <a:t>resorption</a:t>
            </a:r>
            <a:r>
              <a:rPr lang="cs-CZ" dirty="0"/>
              <a:t> </a:t>
            </a:r>
            <a:r>
              <a:rPr lang="cs-CZ" dirty="0" err="1"/>
              <a:t>of</a:t>
            </a:r>
            <a:r>
              <a:rPr lang="cs-CZ" dirty="0"/>
              <a:t> </a:t>
            </a:r>
            <a:r>
              <a:rPr lang="cs-CZ" dirty="0" err="1"/>
              <a:t>bile</a:t>
            </a:r>
            <a:r>
              <a:rPr lang="cs-CZ" dirty="0"/>
              <a:t> </a:t>
            </a:r>
            <a:r>
              <a:rPr lang="cs-CZ" dirty="0" err="1"/>
              <a:t>acids</a:t>
            </a:r>
            <a:r>
              <a:rPr lang="cs-CZ" dirty="0"/>
              <a:t>, ↓ </a:t>
            </a:r>
            <a:r>
              <a:rPr lang="cs-CZ" dirty="0" err="1"/>
              <a:t>chol</a:t>
            </a:r>
            <a:r>
              <a:rPr lang="cs-CZ" dirty="0"/>
              <a:t> /S</a:t>
            </a:r>
          </a:p>
          <a:p>
            <a:r>
              <a:rPr lang="cs-CZ" dirty="0"/>
              <a:t>↓ </a:t>
            </a:r>
            <a:r>
              <a:rPr lang="cs-CZ" dirty="0" err="1"/>
              <a:t>resorption</a:t>
            </a:r>
            <a:r>
              <a:rPr lang="cs-CZ" dirty="0"/>
              <a:t> </a:t>
            </a:r>
            <a:r>
              <a:rPr lang="cs-CZ" dirty="0" err="1"/>
              <a:t>of</a:t>
            </a:r>
            <a:r>
              <a:rPr lang="cs-CZ" dirty="0"/>
              <a:t> </a:t>
            </a:r>
            <a:r>
              <a:rPr lang="cs-CZ" dirty="0" err="1"/>
              <a:t>sugars</a:t>
            </a:r>
            <a:endParaRPr lang="cs-CZ" dirty="0"/>
          </a:p>
          <a:p>
            <a:r>
              <a:rPr lang="cs-CZ" dirty="0"/>
              <a:t>↓ </a:t>
            </a:r>
            <a:r>
              <a:rPr lang="cs-CZ" dirty="0" err="1"/>
              <a:t>resorption</a:t>
            </a:r>
            <a:r>
              <a:rPr lang="cs-CZ" dirty="0"/>
              <a:t> </a:t>
            </a:r>
            <a:r>
              <a:rPr lang="cs-CZ" dirty="0" err="1"/>
              <a:t>of</a:t>
            </a:r>
            <a:r>
              <a:rPr lang="cs-CZ" dirty="0"/>
              <a:t> </a:t>
            </a:r>
            <a:r>
              <a:rPr lang="cs-CZ" dirty="0" err="1"/>
              <a:t>lipids</a:t>
            </a:r>
            <a:endParaRPr lang="cs-CZ" dirty="0"/>
          </a:p>
          <a:p>
            <a:r>
              <a:rPr lang="cs-CZ" dirty="0"/>
              <a:t>↓ </a:t>
            </a:r>
            <a:r>
              <a:rPr lang="cs-CZ" dirty="0" err="1"/>
              <a:t>resorption</a:t>
            </a:r>
            <a:r>
              <a:rPr lang="cs-CZ" dirty="0"/>
              <a:t> </a:t>
            </a:r>
            <a:r>
              <a:rPr lang="cs-CZ" dirty="0" err="1"/>
              <a:t>of</a:t>
            </a:r>
            <a:r>
              <a:rPr lang="cs-CZ" dirty="0"/>
              <a:t> </a:t>
            </a:r>
            <a:r>
              <a:rPr lang="cs-CZ" dirty="0" err="1"/>
              <a:t>minerals</a:t>
            </a:r>
            <a:r>
              <a:rPr lang="cs-CZ" dirty="0"/>
              <a:t> and </a:t>
            </a:r>
            <a:r>
              <a:rPr lang="cs-CZ" dirty="0" err="1"/>
              <a:t>microelements</a:t>
            </a:r>
            <a:endParaRPr lang="cs-CZ" sz="1800" dirty="0"/>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t>23</a:t>
            </a:fld>
            <a:endParaRPr lang="cs-CZ"/>
          </a:p>
        </p:txBody>
      </p:sp>
      <p:pic>
        <p:nvPicPr>
          <p:cNvPr id="4098" name="Picture 2" descr="Výsledek obrázku pro nerozpustná vlákn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0173" y="4738946"/>
            <a:ext cx="2992435" cy="199020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1062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What is happening with soluble fiber in the colon?</a:t>
            </a:r>
            <a:endParaRPr lang="cs-CZ" dirty="0"/>
          </a:p>
        </p:txBody>
      </p:sp>
      <p:sp>
        <p:nvSpPr>
          <p:cNvPr id="3" name="Zástupný symbol pro obsah 2"/>
          <p:cNvSpPr>
            <a:spLocks noGrp="1"/>
          </p:cNvSpPr>
          <p:nvPr>
            <p:ph sz="quarter" idx="1"/>
          </p:nvPr>
        </p:nvSpPr>
        <p:spPr/>
        <p:txBody>
          <a:bodyPr/>
          <a:lstStyle/>
          <a:p>
            <a:r>
              <a:rPr lang="cs-CZ" dirty="0" err="1"/>
              <a:t>Fermented</a:t>
            </a:r>
            <a:r>
              <a:rPr lang="cs-CZ" dirty="0"/>
              <a:t> by </a:t>
            </a:r>
            <a:r>
              <a:rPr lang="cs-CZ" dirty="0" err="1"/>
              <a:t>bacteria</a:t>
            </a:r>
            <a:endParaRPr lang="cs-CZ" dirty="0"/>
          </a:p>
          <a:p>
            <a:r>
              <a:rPr lang="cs-CZ" dirty="0" err="1"/>
              <a:t>Products</a:t>
            </a:r>
            <a:r>
              <a:rPr lang="cs-CZ" dirty="0"/>
              <a:t>: </a:t>
            </a:r>
            <a:r>
              <a:rPr lang="cs-CZ" dirty="0" err="1"/>
              <a:t>acetic</a:t>
            </a:r>
            <a:r>
              <a:rPr lang="cs-CZ" dirty="0"/>
              <a:t>, </a:t>
            </a:r>
            <a:r>
              <a:rPr lang="cs-CZ" dirty="0" err="1"/>
              <a:t>propionic</a:t>
            </a:r>
            <a:r>
              <a:rPr lang="cs-CZ" dirty="0"/>
              <a:t>, </a:t>
            </a:r>
            <a:r>
              <a:rPr lang="cs-CZ" dirty="0" err="1"/>
              <a:t>butyric</a:t>
            </a:r>
            <a:r>
              <a:rPr lang="cs-CZ" dirty="0"/>
              <a:t> </a:t>
            </a:r>
            <a:r>
              <a:rPr lang="cs-CZ" dirty="0" err="1"/>
              <a:t>acids</a:t>
            </a:r>
            <a:endParaRPr lang="cs-CZ" dirty="0"/>
          </a:p>
          <a:p>
            <a:r>
              <a:rPr lang="cs-CZ" dirty="0"/>
              <a:t>These </a:t>
            </a:r>
            <a:r>
              <a:rPr lang="cs-CZ" dirty="0" err="1"/>
              <a:t>acids</a:t>
            </a:r>
            <a:r>
              <a:rPr lang="cs-CZ" dirty="0"/>
              <a:t> are </a:t>
            </a:r>
            <a:r>
              <a:rPr lang="cs-CZ" dirty="0" err="1"/>
              <a:t>utilised</a:t>
            </a:r>
            <a:r>
              <a:rPr lang="cs-CZ" dirty="0"/>
              <a:t> by </a:t>
            </a:r>
            <a:r>
              <a:rPr lang="cs-CZ" dirty="0" err="1"/>
              <a:t>enterocytes</a:t>
            </a:r>
            <a:r>
              <a:rPr lang="cs-CZ" dirty="0"/>
              <a:t> – 70% </a:t>
            </a:r>
            <a:r>
              <a:rPr lang="cs-CZ" dirty="0" err="1"/>
              <a:t>of</a:t>
            </a:r>
            <a:r>
              <a:rPr lang="cs-CZ" dirty="0"/>
              <a:t> </a:t>
            </a:r>
            <a:r>
              <a:rPr lang="cs-CZ" dirty="0" err="1"/>
              <a:t>energy</a:t>
            </a:r>
            <a:r>
              <a:rPr lang="cs-CZ" dirty="0"/>
              <a:t> </a:t>
            </a:r>
          </a:p>
          <a:p>
            <a:r>
              <a:rPr lang="cs-CZ" dirty="0" err="1"/>
              <a:t>Significance</a:t>
            </a:r>
            <a:r>
              <a:rPr lang="cs-CZ" dirty="0"/>
              <a:t> </a:t>
            </a:r>
            <a:r>
              <a:rPr lang="en-US" dirty="0"/>
              <a:t>: to maintain the intestinal barrier</a:t>
            </a:r>
            <a:endParaRPr lang="cs-CZ" sz="800" dirty="0"/>
          </a:p>
          <a:p>
            <a:r>
              <a:rPr lang="cs-CZ" dirty="0"/>
              <a:t>↑ </a:t>
            </a:r>
            <a:r>
              <a:rPr lang="cs-CZ" dirty="0" err="1"/>
              <a:t>resorption</a:t>
            </a:r>
            <a:r>
              <a:rPr lang="cs-CZ" dirty="0"/>
              <a:t> </a:t>
            </a:r>
            <a:r>
              <a:rPr lang="cs-CZ" dirty="0" err="1"/>
              <a:t>of</a:t>
            </a:r>
            <a:r>
              <a:rPr lang="cs-CZ" dirty="0"/>
              <a:t> Na</a:t>
            </a:r>
            <a:r>
              <a:rPr lang="cs-CZ" baseline="30000" dirty="0"/>
              <a:t>+</a:t>
            </a:r>
            <a:r>
              <a:rPr lang="cs-CZ" dirty="0"/>
              <a:t> and </a:t>
            </a:r>
            <a:r>
              <a:rPr lang="cs-CZ" dirty="0" err="1"/>
              <a:t>water</a:t>
            </a:r>
            <a:endParaRPr lang="cs-CZ" dirty="0"/>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t>24</a:t>
            </a:fld>
            <a:endParaRPr lang="cs-CZ"/>
          </a:p>
        </p:txBody>
      </p:sp>
      <p:pic>
        <p:nvPicPr>
          <p:cNvPr id="5122" name="Picture 2" descr="Výsledek obrázku pro vlákni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4437112"/>
            <a:ext cx="3421067" cy="221940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94177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Need</a:t>
            </a:r>
            <a:r>
              <a:rPr lang="cs-CZ" dirty="0"/>
              <a:t> </a:t>
            </a:r>
            <a:r>
              <a:rPr lang="cs-CZ" dirty="0" err="1"/>
              <a:t>of</a:t>
            </a:r>
            <a:r>
              <a:rPr lang="cs-CZ" dirty="0"/>
              <a:t> </a:t>
            </a:r>
            <a:r>
              <a:rPr lang="cs-CZ" dirty="0" err="1"/>
              <a:t>proteins</a:t>
            </a:r>
            <a:endParaRPr lang="cs-CZ" dirty="0"/>
          </a:p>
        </p:txBody>
      </p:sp>
      <p:graphicFrame>
        <p:nvGraphicFramePr>
          <p:cNvPr id="5" name="Zástupný symbol pro obsah 4"/>
          <p:cNvGraphicFramePr>
            <a:graphicFrameLocks noGrp="1"/>
          </p:cNvGraphicFramePr>
          <p:nvPr>
            <p:ph sz="quarter" idx="1"/>
            <p:extLst>
              <p:ext uri="{D42A27DB-BD31-4B8C-83A1-F6EECF244321}">
                <p14:modId xmlns:p14="http://schemas.microsoft.com/office/powerpoint/2010/main" val="42278101"/>
              </p:ext>
            </p:extLst>
          </p:nvPr>
        </p:nvGraphicFramePr>
        <p:xfrm>
          <a:off x="457200" y="1600200"/>
          <a:ext cx="7467600" cy="3845560"/>
        </p:xfrm>
        <a:graphic>
          <a:graphicData uri="http://schemas.openxmlformats.org/drawingml/2006/table">
            <a:tbl>
              <a:tblPr firstRow="1" bandRow="1">
                <a:tableStyleId>{5C22544A-7EE6-4342-B048-85BDC9FD1C3A}</a:tableStyleId>
              </a:tblPr>
              <a:tblGrid>
                <a:gridCol w="3970784">
                  <a:extLst>
                    <a:ext uri="{9D8B030D-6E8A-4147-A177-3AD203B41FA5}">
                      <a16:colId xmlns:a16="http://schemas.microsoft.com/office/drawing/2014/main" val="20000"/>
                    </a:ext>
                  </a:extLst>
                </a:gridCol>
                <a:gridCol w="3496816">
                  <a:extLst>
                    <a:ext uri="{9D8B030D-6E8A-4147-A177-3AD203B41FA5}">
                      <a16:colId xmlns:a16="http://schemas.microsoft.com/office/drawing/2014/main" val="20001"/>
                    </a:ext>
                  </a:extLst>
                </a:gridCol>
              </a:tblGrid>
              <a:tr h="370840">
                <a:tc gridSpan="2">
                  <a:txBody>
                    <a:bodyPr/>
                    <a:lstStyle/>
                    <a:p>
                      <a:r>
                        <a:rPr lang="cs-CZ" dirty="0"/>
                        <a:t>Reference </a:t>
                      </a:r>
                      <a:r>
                        <a:rPr lang="cs-CZ" dirty="0" err="1"/>
                        <a:t>daily</a:t>
                      </a:r>
                      <a:r>
                        <a:rPr lang="cs-CZ" dirty="0"/>
                        <a:t> </a:t>
                      </a:r>
                      <a:r>
                        <a:rPr lang="cs-CZ" dirty="0" err="1"/>
                        <a:t>intake</a:t>
                      </a:r>
                      <a:r>
                        <a:rPr lang="cs-CZ" dirty="0"/>
                        <a:t> of </a:t>
                      </a:r>
                      <a:r>
                        <a:rPr lang="cs-CZ" dirty="0" err="1"/>
                        <a:t>proteins</a:t>
                      </a:r>
                      <a:r>
                        <a:rPr lang="cs-CZ" dirty="0"/>
                        <a:t>* in</a:t>
                      </a:r>
                      <a:r>
                        <a:rPr lang="cs-CZ" baseline="0" dirty="0"/>
                        <a:t>  g / kg / </a:t>
                      </a:r>
                      <a:r>
                        <a:rPr lang="cs-CZ" baseline="0" dirty="0" err="1"/>
                        <a:t>day</a:t>
                      </a:r>
                      <a:endParaRPr lang="cs-CZ" dirty="0"/>
                    </a:p>
                  </a:txBody>
                  <a:tcPr/>
                </a:tc>
                <a:tc hMerge="1">
                  <a:txBody>
                    <a:bodyPr/>
                    <a:lstStyle/>
                    <a:p>
                      <a:endParaRPr lang="cs-CZ" dirty="0"/>
                    </a:p>
                  </a:txBody>
                  <a:tcPr/>
                </a:tc>
                <a:extLst>
                  <a:ext uri="{0D108BD9-81ED-4DB2-BD59-A6C34878D82A}">
                    <a16:rowId xmlns:a16="http://schemas.microsoft.com/office/drawing/2014/main" val="10000"/>
                  </a:ext>
                </a:extLst>
              </a:tr>
              <a:tr h="370840">
                <a:tc>
                  <a:txBody>
                    <a:bodyPr/>
                    <a:lstStyle/>
                    <a:p>
                      <a:r>
                        <a:rPr lang="cs-CZ" dirty="0" err="1"/>
                        <a:t>Infants</a:t>
                      </a:r>
                      <a:r>
                        <a:rPr lang="cs-CZ" dirty="0"/>
                        <a:t> (1 </a:t>
                      </a:r>
                      <a:r>
                        <a:rPr lang="cs-CZ" dirty="0" err="1"/>
                        <a:t>year</a:t>
                      </a:r>
                      <a:r>
                        <a:rPr lang="cs-CZ" dirty="0"/>
                        <a:t>)</a:t>
                      </a:r>
                    </a:p>
                  </a:txBody>
                  <a:tcPr/>
                </a:tc>
                <a:tc>
                  <a:txBody>
                    <a:bodyPr/>
                    <a:lstStyle/>
                    <a:p>
                      <a:r>
                        <a:rPr lang="cs-CZ" dirty="0"/>
                        <a:t>1.14</a:t>
                      </a:r>
                    </a:p>
                  </a:txBody>
                  <a:tcPr/>
                </a:tc>
                <a:extLst>
                  <a:ext uri="{0D108BD9-81ED-4DB2-BD59-A6C34878D82A}">
                    <a16:rowId xmlns:a16="http://schemas.microsoft.com/office/drawing/2014/main" val="10001"/>
                  </a:ext>
                </a:extLst>
              </a:tr>
              <a:tr h="370840">
                <a:tc>
                  <a:txBody>
                    <a:bodyPr/>
                    <a:lstStyle/>
                    <a:p>
                      <a:r>
                        <a:rPr lang="cs-CZ" dirty="0" err="1"/>
                        <a:t>Toddlers</a:t>
                      </a:r>
                      <a:r>
                        <a:rPr lang="cs-CZ" dirty="0"/>
                        <a:t> (2years)</a:t>
                      </a:r>
                    </a:p>
                  </a:txBody>
                  <a:tcPr/>
                </a:tc>
                <a:tc>
                  <a:txBody>
                    <a:bodyPr/>
                    <a:lstStyle/>
                    <a:p>
                      <a:r>
                        <a:rPr lang="cs-CZ" dirty="0"/>
                        <a:t>0.97</a:t>
                      </a:r>
                    </a:p>
                  </a:txBody>
                  <a:tcPr/>
                </a:tc>
                <a:extLst>
                  <a:ext uri="{0D108BD9-81ED-4DB2-BD59-A6C34878D82A}">
                    <a16:rowId xmlns:a16="http://schemas.microsoft.com/office/drawing/2014/main" val="10002"/>
                  </a:ext>
                </a:extLst>
              </a:tr>
              <a:tr h="370840">
                <a:tc>
                  <a:txBody>
                    <a:bodyPr/>
                    <a:lstStyle/>
                    <a:p>
                      <a:r>
                        <a:rPr lang="cs-CZ" dirty="0" err="1"/>
                        <a:t>Children</a:t>
                      </a:r>
                      <a:r>
                        <a:rPr lang="cs-CZ" dirty="0"/>
                        <a:t>, </a:t>
                      </a:r>
                      <a:r>
                        <a:rPr lang="cs-CZ" dirty="0" err="1"/>
                        <a:t>adolescents</a:t>
                      </a:r>
                      <a:r>
                        <a:rPr lang="cs-CZ" baseline="0" dirty="0"/>
                        <a:t> </a:t>
                      </a:r>
                      <a:endParaRPr lang="cs-CZ" dirty="0"/>
                    </a:p>
                  </a:txBody>
                  <a:tcPr/>
                </a:tc>
                <a:tc>
                  <a:txBody>
                    <a:bodyPr/>
                    <a:lstStyle/>
                    <a:p>
                      <a:r>
                        <a:rPr lang="cs-CZ" dirty="0"/>
                        <a:t>≈ 0,9</a:t>
                      </a:r>
                    </a:p>
                  </a:txBody>
                  <a:tcPr/>
                </a:tc>
                <a:extLst>
                  <a:ext uri="{0D108BD9-81ED-4DB2-BD59-A6C34878D82A}">
                    <a16:rowId xmlns:a16="http://schemas.microsoft.com/office/drawing/2014/main" val="10003"/>
                  </a:ext>
                </a:extLst>
              </a:tr>
              <a:tr h="370840">
                <a:tc>
                  <a:txBody>
                    <a:bodyPr/>
                    <a:lstStyle/>
                    <a:p>
                      <a:r>
                        <a:rPr lang="cs-CZ" dirty="0" err="1"/>
                        <a:t>Adults</a:t>
                      </a:r>
                      <a:r>
                        <a:rPr lang="cs-CZ" dirty="0"/>
                        <a:t> </a:t>
                      </a:r>
                    </a:p>
                  </a:txBody>
                  <a:tcPr/>
                </a:tc>
                <a:tc>
                  <a:txBody>
                    <a:bodyPr/>
                    <a:lstStyle/>
                    <a:p>
                      <a:r>
                        <a:rPr lang="cs-CZ" dirty="0"/>
                        <a:t>0.83</a:t>
                      </a:r>
                    </a:p>
                  </a:txBody>
                  <a:tcPr/>
                </a:tc>
                <a:extLst>
                  <a:ext uri="{0D108BD9-81ED-4DB2-BD59-A6C34878D82A}">
                    <a16:rowId xmlns:a16="http://schemas.microsoft.com/office/drawing/2014/main" val="10004"/>
                  </a:ext>
                </a:extLst>
              </a:tr>
              <a:tr h="370840">
                <a:tc>
                  <a:txBody>
                    <a:bodyPr/>
                    <a:lstStyle/>
                    <a:p>
                      <a:r>
                        <a:rPr lang="cs-CZ" dirty="0" err="1"/>
                        <a:t>Pregnant</a:t>
                      </a:r>
                      <a:r>
                        <a:rPr lang="cs-CZ" dirty="0"/>
                        <a:t> and </a:t>
                      </a:r>
                      <a:r>
                        <a:rPr lang="cs-CZ" dirty="0" err="1"/>
                        <a:t>breastfeeding</a:t>
                      </a:r>
                      <a:r>
                        <a:rPr lang="cs-CZ" dirty="0"/>
                        <a:t> </a:t>
                      </a:r>
                      <a:r>
                        <a:rPr lang="cs-CZ" dirty="0" err="1"/>
                        <a:t>women</a:t>
                      </a:r>
                      <a:endParaRPr lang="cs-CZ" dirty="0"/>
                    </a:p>
                  </a:txBody>
                  <a:tcPr/>
                </a:tc>
                <a:tc>
                  <a:txBody>
                    <a:bodyPr/>
                    <a:lstStyle/>
                    <a:p>
                      <a:r>
                        <a:rPr lang="cs-CZ" sz="1800" dirty="0"/>
                        <a:t>≈ 1.1 </a:t>
                      </a:r>
                      <a:r>
                        <a:rPr lang="cs-CZ" sz="1600" dirty="0"/>
                        <a:t>(0.83 g/kg/</a:t>
                      </a:r>
                      <a:r>
                        <a:rPr lang="cs-CZ" sz="1600" dirty="0" err="1"/>
                        <a:t>day</a:t>
                      </a:r>
                      <a:r>
                        <a:rPr lang="cs-CZ" sz="1600" dirty="0"/>
                        <a:t> + 1-28 g/</a:t>
                      </a:r>
                      <a:r>
                        <a:rPr lang="cs-CZ" sz="1600" dirty="0" err="1"/>
                        <a:t>day</a:t>
                      </a:r>
                      <a:r>
                        <a:rPr lang="cs-CZ" sz="1600" dirty="0"/>
                        <a:t> </a:t>
                      </a:r>
                      <a:r>
                        <a:rPr lang="cs-CZ" sz="1600" dirty="0" err="1"/>
                        <a:t>according</a:t>
                      </a:r>
                      <a:r>
                        <a:rPr lang="cs-CZ" sz="1600" dirty="0"/>
                        <a:t> to </a:t>
                      </a:r>
                      <a:r>
                        <a:rPr lang="cs-CZ" sz="1600" dirty="0" err="1"/>
                        <a:t>trimester</a:t>
                      </a:r>
                      <a:r>
                        <a:rPr lang="cs-CZ" sz="1600" dirty="0"/>
                        <a:t>)</a:t>
                      </a:r>
                    </a:p>
                  </a:txBody>
                  <a:tcPr/>
                </a:tc>
                <a:extLst>
                  <a:ext uri="{0D108BD9-81ED-4DB2-BD59-A6C34878D82A}">
                    <a16:rowId xmlns:a16="http://schemas.microsoft.com/office/drawing/2014/main" val="10005"/>
                  </a:ext>
                </a:extLst>
              </a:tr>
              <a:tr h="370840">
                <a:tc>
                  <a:txBody>
                    <a:bodyPr/>
                    <a:lstStyle/>
                    <a:p>
                      <a:r>
                        <a:rPr lang="cs-CZ" dirty="0" err="1"/>
                        <a:t>Sportmens</a:t>
                      </a:r>
                      <a:endParaRPr lang="cs-CZ" dirty="0"/>
                    </a:p>
                  </a:txBody>
                  <a:tcPr/>
                </a:tc>
                <a:tc>
                  <a:txBody>
                    <a:bodyPr/>
                    <a:lstStyle/>
                    <a:p>
                      <a:r>
                        <a:rPr lang="cs-CZ" dirty="0"/>
                        <a:t>1.3 – 2.0</a:t>
                      </a:r>
                    </a:p>
                  </a:txBody>
                  <a:tcPr/>
                </a:tc>
                <a:extLst>
                  <a:ext uri="{0D108BD9-81ED-4DB2-BD59-A6C34878D82A}">
                    <a16:rowId xmlns:a16="http://schemas.microsoft.com/office/drawing/2014/main" val="10006"/>
                  </a:ext>
                </a:extLst>
              </a:tr>
              <a:tr h="370840">
                <a:tc>
                  <a:txBody>
                    <a:bodyPr/>
                    <a:lstStyle/>
                    <a:p>
                      <a:r>
                        <a:rPr lang="cs-CZ" dirty="0" err="1"/>
                        <a:t>Parenteral</a:t>
                      </a:r>
                      <a:r>
                        <a:rPr lang="cs-CZ" dirty="0"/>
                        <a:t> </a:t>
                      </a:r>
                      <a:r>
                        <a:rPr lang="cs-CZ" dirty="0" err="1"/>
                        <a:t>nutrition</a:t>
                      </a:r>
                      <a:r>
                        <a:rPr lang="cs-CZ" dirty="0"/>
                        <a:t> (AA)</a:t>
                      </a:r>
                      <a:r>
                        <a:rPr lang="cs-CZ" baseline="0" dirty="0"/>
                        <a:t> </a:t>
                      </a:r>
                    </a:p>
                    <a:p>
                      <a:r>
                        <a:rPr lang="cs-CZ" baseline="0" dirty="0" err="1"/>
                        <a:t>or</a:t>
                      </a:r>
                      <a:r>
                        <a:rPr lang="cs-CZ" baseline="0" dirty="0"/>
                        <a:t> </a:t>
                      </a:r>
                      <a:r>
                        <a:rPr lang="cs-CZ" baseline="0" dirty="0" err="1"/>
                        <a:t>other</a:t>
                      </a:r>
                      <a:r>
                        <a:rPr lang="cs-CZ" baseline="0" dirty="0"/>
                        <a:t> </a:t>
                      </a:r>
                      <a:r>
                        <a:rPr lang="cs-CZ" baseline="0" dirty="0" err="1"/>
                        <a:t>nutritional</a:t>
                      </a:r>
                      <a:r>
                        <a:rPr lang="cs-CZ" baseline="0" dirty="0"/>
                        <a:t> support</a:t>
                      </a:r>
                      <a:endParaRPr lang="cs-CZ" dirty="0"/>
                    </a:p>
                  </a:txBody>
                  <a:tcPr/>
                </a:tc>
                <a:tc>
                  <a:txBody>
                    <a:bodyPr/>
                    <a:lstStyle/>
                    <a:p>
                      <a:r>
                        <a:rPr lang="cs-CZ" dirty="0"/>
                        <a:t>1.0 – 1.5</a:t>
                      </a:r>
                    </a:p>
                  </a:txBody>
                  <a:tcPr/>
                </a:tc>
                <a:extLst>
                  <a:ext uri="{0D108BD9-81ED-4DB2-BD59-A6C34878D82A}">
                    <a16:rowId xmlns:a16="http://schemas.microsoft.com/office/drawing/2014/main" val="10007"/>
                  </a:ext>
                </a:extLst>
              </a:tr>
              <a:tr h="370840">
                <a:tc>
                  <a:txBody>
                    <a:bodyPr/>
                    <a:lstStyle/>
                    <a:p>
                      <a:r>
                        <a:rPr lang="cs-CZ" dirty="0" err="1"/>
                        <a:t>Minimal</a:t>
                      </a:r>
                      <a:r>
                        <a:rPr lang="cs-CZ" baseline="0" dirty="0"/>
                        <a:t> </a:t>
                      </a:r>
                      <a:r>
                        <a:rPr lang="cs-CZ" baseline="0" dirty="0" err="1"/>
                        <a:t>intake</a:t>
                      </a:r>
                      <a:endParaRPr lang="cs-CZ" dirty="0"/>
                    </a:p>
                  </a:txBody>
                  <a:tcPr/>
                </a:tc>
                <a:tc>
                  <a:txBody>
                    <a:bodyPr/>
                    <a:lstStyle/>
                    <a:p>
                      <a:r>
                        <a:rPr lang="cs-CZ" dirty="0"/>
                        <a:t>0.4 – 0.5</a:t>
                      </a:r>
                    </a:p>
                  </a:txBody>
                  <a:tcPr/>
                </a:tc>
                <a:extLst>
                  <a:ext uri="{0D108BD9-81ED-4DB2-BD59-A6C34878D82A}">
                    <a16:rowId xmlns:a16="http://schemas.microsoft.com/office/drawing/2014/main" val="10008"/>
                  </a:ext>
                </a:extLst>
              </a:tr>
            </a:tbl>
          </a:graphicData>
        </a:graphic>
      </p:graphicFrame>
      <p:sp>
        <p:nvSpPr>
          <p:cNvPr id="4" name="Zástupný symbol pro číslo snímku 3"/>
          <p:cNvSpPr>
            <a:spLocks noGrp="1"/>
          </p:cNvSpPr>
          <p:nvPr>
            <p:ph type="sldNum" sz="quarter" idx="15"/>
          </p:nvPr>
        </p:nvSpPr>
        <p:spPr/>
        <p:txBody>
          <a:bodyPr/>
          <a:lstStyle/>
          <a:p>
            <a:fld id="{34EB5C23-C2A9-49A4-9E2B-20182FCB3B72}" type="slidenum">
              <a:rPr lang="cs-CZ" smtClean="0"/>
              <a:t>25</a:t>
            </a:fld>
            <a:endParaRPr lang="cs-CZ"/>
          </a:p>
        </p:txBody>
      </p:sp>
      <p:sp>
        <p:nvSpPr>
          <p:cNvPr id="6" name="TextovéPole 5"/>
          <p:cNvSpPr txBox="1"/>
          <p:nvPr/>
        </p:nvSpPr>
        <p:spPr>
          <a:xfrm>
            <a:off x="457200" y="5445760"/>
            <a:ext cx="5332550" cy="369332"/>
          </a:xfrm>
          <a:prstGeom prst="rect">
            <a:avLst/>
          </a:prstGeom>
          <a:noFill/>
        </p:spPr>
        <p:txBody>
          <a:bodyPr wrap="none" rtlCol="0">
            <a:spAutoFit/>
          </a:bodyPr>
          <a:lstStyle/>
          <a:p>
            <a:r>
              <a:rPr lang="cs-CZ" dirty="0">
                <a:solidFill>
                  <a:schemeClr val="tx2"/>
                </a:solidFill>
              </a:rPr>
              <a:t>*</a:t>
            </a:r>
            <a:r>
              <a:rPr lang="cs-CZ" dirty="0" err="1">
                <a:solidFill>
                  <a:schemeClr val="tx2"/>
                </a:solidFill>
              </a:rPr>
              <a:t>valid</a:t>
            </a:r>
            <a:r>
              <a:rPr lang="cs-CZ" dirty="0">
                <a:solidFill>
                  <a:schemeClr val="tx2"/>
                </a:solidFill>
              </a:rPr>
              <a:t> in case of </a:t>
            </a:r>
            <a:r>
              <a:rPr lang="cs-CZ" dirty="0" err="1">
                <a:solidFill>
                  <a:schemeClr val="tx2"/>
                </a:solidFill>
              </a:rPr>
              <a:t>sufficient</a:t>
            </a:r>
            <a:r>
              <a:rPr lang="cs-CZ" dirty="0">
                <a:solidFill>
                  <a:schemeClr val="tx2"/>
                </a:solidFill>
              </a:rPr>
              <a:t> </a:t>
            </a:r>
            <a:r>
              <a:rPr lang="cs-CZ" dirty="0" err="1">
                <a:solidFill>
                  <a:schemeClr val="tx2"/>
                </a:solidFill>
              </a:rPr>
              <a:t>intake</a:t>
            </a:r>
            <a:r>
              <a:rPr lang="cs-CZ" dirty="0">
                <a:solidFill>
                  <a:schemeClr val="tx2"/>
                </a:solidFill>
              </a:rPr>
              <a:t> of non-protein </a:t>
            </a:r>
            <a:r>
              <a:rPr lang="cs-CZ" dirty="0" err="1">
                <a:solidFill>
                  <a:schemeClr val="tx2"/>
                </a:solidFill>
              </a:rPr>
              <a:t>energy</a:t>
            </a:r>
            <a:endParaRPr lang="cs-CZ" dirty="0">
              <a:solidFill>
                <a:schemeClr val="tx2"/>
              </a:solidFill>
            </a:endParaRPr>
          </a:p>
        </p:txBody>
      </p:sp>
      <p:sp>
        <p:nvSpPr>
          <p:cNvPr id="8" name="Vývojový diagram: paměť se sekvenčním přístupem 7"/>
          <p:cNvSpPr/>
          <p:nvPr/>
        </p:nvSpPr>
        <p:spPr>
          <a:xfrm>
            <a:off x="5304579" y="5584458"/>
            <a:ext cx="2611037" cy="1043902"/>
          </a:xfrm>
          <a:prstGeom prst="flowChartMagneticTap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err="1">
                <a:solidFill>
                  <a:schemeClr val="tx2"/>
                </a:solidFill>
              </a:rPr>
              <a:t>Why</a:t>
            </a:r>
            <a:r>
              <a:rPr lang="cs-CZ" sz="2400" dirty="0">
                <a:solidFill>
                  <a:schemeClr val="tx2"/>
                </a:solidFill>
              </a:rPr>
              <a:t>?</a:t>
            </a:r>
          </a:p>
        </p:txBody>
      </p:sp>
    </p:spTree>
    <p:custDataLst>
      <p:tags r:id="rId1"/>
    </p:custDataLst>
    <p:extLst>
      <p:ext uri="{BB962C8B-B14F-4D97-AF65-F5344CB8AC3E}">
        <p14:creationId xmlns:p14="http://schemas.microsoft.com/office/powerpoint/2010/main" val="61463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86DE28-0EC4-4C50-A9C5-ABA0059DD243}"/>
              </a:ext>
            </a:extLst>
          </p:cNvPr>
          <p:cNvSpPr>
            <a:spLocks noGrp="1"/>
          </p:cNvSpPr>
          <p:nvPr>
            <p:ph type="title"/>
            <p:custDataLst>
              <p:tags r:id="rId2"/>
            </p:custDataLst>
          </p:nvPr>
        </p:nvSpPr>
        <p:spPr/>
        <p:txBody>
          <a:bodyPr/>
          <a:lstStyle/>
          <a:p>
            <a:r>
              <a:rPr lang="cs-CZ" dirty="0" err="1"/>
              <a:t>Correct</a:t>
            </a:r>
            <a:r>
              <a:rPr lang="cs-CZ" dirty="0"/>
              <a:t> protein </a:t>
            </a:r>
            <a:r>
              <a:rPr lang="cs-CZ" dirty="0" err="1"/>
              <a:t>dosing</a:t>
            </a:r>
            <a:r>
              <a:rPr lang="cs-CZ" dirty="0"/>
              <a:t> – </a:t>
            </a:r>
            <a:r>
              <a:rPr lang="cs-CZ" dirty="0" err="1"/>
              <a:t>influencing</a:t>
            </a:r>
            <a:r>
              <a:rPr lang="cs-CZ" dirty="0"/>
              <a:t> morbidity and mortality</a:t>
            </a:r>
          </a:p>
        </p:txBody>
      </p:sp>
      <p:sp>
        <p:nvSpPr>
          <p:cNvPr id="6" name="Zástupný symbol pro obsah 5">
            <a:extLst>
              <a:ext uri="{FF2B5EF4-FFF2-40B4-BE49-F238E27FC236}">
                <a16:creationId xmlns:a16="http://schemas.microsoft.com/office/drawing/2014/main" id="{AEBDFF1B-DA31-4496-A273-2367D66DBA92}"/>
              </a:ext>
            </a:extLst>
          </p:cNvPr>
          <p:cNvSpPr>
            <a:spLocks noGrp="1"/>
          </p:cNvSpPr>
          <p:nvPr>
            <p:ph sz="quarter" idx="1"/>
          </p:nvPr>
        </p:nvSpPr>
        <p:spPr>
          <a:xfrm>
            <a:off x="457200" y="1600200"/>
            <a:ext cx="7931224" cy="5141168"/>
          </a:xfrm>
        </p:spPr>
        <p:txBody>
          <a:bodyPr>
            <a:normAutofit/>
          </a:bodyPr>
          <a:lstStyle/>
          <a:p>
            <a:r>
              <a:rPr lang="en-US" dirty="0"/>
              <a:t>critically ill patients have higher levels of protein in parenteral nutrition</a:t>
            </a:r>
            <a:r>
              <a:rPr lang="cs-CZ" dirty="0"/>
              <a:t> – </a:t>
            </a:r>
            <a:r>
              <a:rPr lang="cs-CZ" dirty="0" err="1"/>
              <a:t>daily</a:t>
            </a:r>
            <a:r>
              <a:rPr lang="cs-CZ" dirty="0"/>
              <a:t> dose &gt; 1.2 g / kg / </a:t>
            </a:r>
            <a:r>
              <a:rPr lang="cs-CZ" dirty="0" err="1"/>
              <a:t>day</a:t>
            </a:r>
            <a:r>
              <a:rPr lang="cs-CZ" dirty="0"/>
              <a:t> (ESPEN), 	  			    up to 2 – 3.5 g / kg / </a:t>
            </a:r>
            <a:r>
              <a:rPr lang="cs-CZ" dirty="0" err="1"/>
              <a:t>day</a:t>
            </a:r>
            <a:r>
              <a:rPr lang="cs-CZ" dirty="0"/>
              <a:t> </a:t>
            </a:r>
          </a:p>
          <a:p>
            <a:endParaRPr lang="cs-CZ" dirty="0"/>
          </a:p>
          <a:p>
            <a:endParaRPr lang="cs-CZ" dirty="0"/>
          </a:p>
          <a:p>
            <a:endParaRPr lang="cs-CZ" dirty="0"/>
          </a:p>
          <a:p>
            <a:endParaRPr lang="cs-CZ" dirty="0"/>
          </a:p>
          <a:p>
            <a:pPr marL="0" indent="0">
              <a:buNone/>
            </a:pPr>
            <a:endParaRPr lang="cs-CZ" dirty="0"/>
          </a:p>
          <a:p>
            <a:r>
              <a:rPr lang="cs-CZ" dirty="0"/>
              <a:t>E</a:t>
            </a:r>
            <a:r>
              <a:rPr lang="en-US" dirty="0" err="1"/>
              <a:t>nsure</a:t>
            </a:r>
            <a:r>
              <a:rPr lang="en-US" dirty="0"/>
              <a:t> the adequacy of total energy intake</a:t>
            </a:r>
            <a:r>
              <a:rPr lang="cs-CZ" dirty="0"/>
              <a:t>.</a:t>
            </a:r>
          </a:p>
          <a:p>
            <a:r>
              <a:rPr lang="en-US" dirty="0"/>
              <a:t>Excessive energy intake is a burden on many organs and leads to the storage of fats in patients' liver </a:t>
            </a:r>
            <a:r>
              <a:rPr lang="cs-CZ" dirty="0"/>
              <a:t>(</a:t>
            </a:r>
            <a:r>
              <a:rPr lang="cs-CZ" dirty="0" err="1"/>
              <a:t>overfeeding</a:t>
            </a:r>
            <a:r>
              <a:rPr lang="cs-CZ" dirty="0"/>
              <a:t>).</a:t>
            </a:r>
          </a:p>
          <a:p>
            <a:endParaRPr lang="cs-CZ" dirty="0"/>
          </a:p>
        </p:txBody>
      </p:sp>
      <p:sp>
        <p:nvSpPr>
          <p:cNvPr id="3" name="Zástupný symbol pro číslo snímku 2">
            <a:extLst>
              <a:ext uri="{FF2B5EF4-FFF2-40B4-BE49-F238E27FC236}">
                <a16:creationId xmlns:a16="http://schemas.microsoft.com/office/drawing/2014/main" id="{1B129CF7-9F42-4E2B-AC9B-CB407306F281}"/>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4EB5C23-C2A9-49A4-9E2B-20182FCB3B72}" type="slidenum">
              <a:rPr kumimoji="0" lang="cs-CZ" sz="14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cs-CZ" sz="1400" b="1" i="0" u="none" strike="noStrike" kern="1200" cap="none" spc="0" normalizeH="0" baseline="0" noProof="0">
              <a:ln>
                <a:noFill/>
              </a:ln>
              <a:solidFill>
                <a:srgbClr val="FFFFFF"/>
              </a:solidFill>
              <a:effectLst/>
              <a:uLnTx/>
              <a:uFillTx/>
              <a:latin typeface="Calibri"/>
              <a:ea typeface="+mn-ea"/>
              <a:cs typeface="+mn-cs"/>
            </a:endParaRPr>
          </a:p>
        </p:txBody>
      </p:sp>
      <p:sp>
        <p:nvSpPr>
          <p:cNvPr id="8" name="TextovéPole 7">
            <a:extLst>
              <a:ext uri="{FF2B5EF4-FFF2-40B4-BE49-F238E27FC236}">
                <a16:creationId xmlns:a16="http://schemas.microsoft.com/office/drawing/2014/main" id="{D37404FE-51B1-40ED-8891-E186D0798590}"/>
              </a:ext>
            </a:extLst>
          </p:cNvPr>
          <p:cNvSpPr txBox="1"/>
          <p:nvPr/>
        </p:nvSpPr>
        <p:spPr>
          <a:xfrm>
            <a:off x="1547664" y="3198167"/>
            <a:ext cx="4973285" cy="461665"/>
          </a:xfrm>
          <a:prstGeom prst="rect">
            <a:avLst/>
          </a:prstGeom>
          <a:solidFill>
            <a:srgbClr val="FFE1E1"/>
          </a:solidFill>
          <a:ln>
            <a:solidFill>
              <a:schemeClr val="bg2">
                <a:lumMod val="50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0" normalizeH="0" baseline="0" noProof="0" dirty="0" err="1">
                <a:ln>
                  <a:noFill/>
                </a:ln>
                <a:solidFill>
                  <a:prstClr val="black"/>
                </a:solidFill>
                <a:effectLst/>
                <a:uLnTx/>
                <a:uFillTx/>
                <a:latin typeface="Calibri"/>
                <a:ea typeface="+mn-ea"/>
                <a:cs typeface="+mn-cs"/>
              </a:rPr>
              <a:t>Compare</a:t>
            </a:r>
            <a:r>
              <a:rPr kumimoji="0" lang="cs-CZ" sz="2400" b="0" i="0" u="none" strike="noStrike" kern="1200" cap="none" spc="0" normalizeH="0" baseline="0" noProof="0" dirty="0">
                <a:ln>
                  <a:noFill/>
                </a:ln>
                <a:solidFill>
                  <a:prstClr val="black"/>
                </a:solidFill>
                <a:effectLst/>
                <a:uLnTx/>
                <a:uFillTx/>
                <a:latin typeface="Calibri"/>
                <a:ea typeface="+mn-ea"/>
                <a:cs typeface="+mn-cs"/>
              </a:rPr>
              <a:t> </a:t>
            </a:r>
            <a:r>
              <a:rPr kumimoji="0" lang="cs-CZ" sz="2400" b="0" i="0" u="none" strike="noStrike" kern="1200" cap="none" spc="0" normalizeH="0" baseline="0" noProof="0" dirty="0" err="1">
                <a:ln>
                  <a:noFill/>
                </a:ln>
                <a:solidFill>
                  <a:prstClr val="black"/>
                </a:solidFill>
                <a:effectLst/>
                <a:uLnTx/>
                <a:uFillTx/>
                <a:latin typeface="Calibri"/>
                <a:ea typeface="+mn-ea"/>
                <a:cs typeface="+mn-cs"/>
              </a:rPr>
              <a:t>with</a:t>
            </a:r>
            <a:r>
              <a:rPr kumimoji="0" lang="cs-CZ" sz="2400" b="0" i="0" u="none" strike="noStrike" kern="1200" cap="none" spc="0" normalizeH="0" baseline="0" noProof="0" dirty="0">
                <a:ln>
                  <a:noFill/>
                </a:ln>
                <a:solidFill>
                  <a:prstClr val="black"/>
                </a:solidFill>
                <a:effectLst/>
                <a:uLnTx/>
                <a:uFillTx/>
                <a:latin typeface="Calibri"/>
                <a:ea typeface="+mn-ea"/>
                <a:cs typeface="+mn-cs"/>
              </a:rPr>
              <a:t> stress ratio </a:t>
            </a:r>
            <a:r>
              <a:rPr kumimoji="0" lang="cs-CZ" sz="2400" b="0" i="0" u="none" strike="noStrike" kern="1200" cap="none" spc="0" normalizeH="0" baseline="0" noProof="0" dirty="0" err="1">
                <a:ln>
                  <a:noFill/>
                </a:ln>
                <a:solidFill>
                  <a:prstClr val="black"/>
                </a:solidFill>
                <a:effectLst/>
                <a:uLnTx/>
                <a:uFillTx/>
                <a:latin typeface="Calibri"/>
                <a:ea typeface="+mn-ea"/>
                <a:cs typeface="+mn-cs"/>
              </a:rPr>
              <a:t>of</a:t>
            </a:r>
            <a:r>
              <a:rPr kumimoji="0" lang="cs-CZ" sz="2400" b="0" i="0" u="none" strike="noStrike" kern="1200" cap="none" spc="0" normalizeH="0" baseline="0" noProof="0" dirty="0">
                <a:ln>
                  <a:noFill/>
                </a:ln>
                <a:solidFill>
                  <a:prstClr val="black"/>
                </a:solidFill>
                <a:effectLst/>
                <a:uLnTx/>
                <a:uFillTx/>
                <a:latin typeface="Calibri"/>
                <a:ea typeface="+mn-ea"/>
                <a:cs typeface="+mn-cs"/>
              </a:rPr>
              <a:t> </a:t>
            </a:r>
            <a:r>
              <a:rPr kumimoji="0" lang="cs-CZ" sz="2400" b="0" i="0" u="none" strike="noStrike" kern="1200" cap="none" spc="0" normalizeH="0" baseline="0" noProof="0" dirty="0" err="1">
                <a:ln>
                  <a:noFill/>
                </a:ln>
                <a:solidFill>
                  <a:prstClr val="black"/>
                </a:solidFill>
                <a:effectLst/>
                <a:uLnTx/>
                <a:uFillTx/>
                <a:latin typeface="Calibri"/>
                <a:ea typeface="+mn-ea"/>
                <a:cs typeface="+mn-cs"/>
              </a:rPr>
              <a:t>nutrients</a:t>
            </a:r>
            <a:r>
              <a:rPr kumimoji="0" lang="cs-CZ"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0" name="TextovéPole 9">
            <a:extLst>
              <a:ext uri="{FF2B5EF4-FFF2-40B4-BE49-F238E27FC236}">
                <a16:creationId xmlns:a16="http://schemas.microsoft.com/office/drawing/2014/main" id="{219D67D7-1A99-467D-977B-1AAB88AB69E8}"/>
              </a:ext>
            </a:extLst>
          </p:cNvPr>
          <p:cNvSpPr txBox="1"/>
          <p:nvPr/>
        </p:nvSpPr>
        <p:spPr>
          <a:xfrm>
            <a:off x="1547664" y="3844882"/>
            <a:ext cx="5474862" cy="923330"/>
          </a:xfrm>
          <a:prstGeom prst="rect">
            <a:avLst/>
          </a:prstGeom>
          <a:noFill/>
          <a:ln>
            <a:solidFill>
              <a:schemeClr val="bg2">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a:ea typeface="+mn-ea"/>
                <a:cs typeface="+mn-cs"/>
              </a:rPr>
              <a:t>ASPEN (2016):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a:ea typeface="+mn-ea"/>
                <a:cs typeface="+mn-cs"/>
              </a:rPr>
              <a:t>BMI &lt; 30 kg/m</a:t>
            </a:r>
            <a:r>
              <a:rPr kumimoji="0" lang="cs-CZ" sz="1800" b="0" i="0" u="none" strike="noStrike" kern="1200" cap="none" spc="0" normalizeH="0" baseline="30000" noProof="0" dirty="0">
                <a:ln>
                  <a:noFill/>
                </a:ln>
                <a:solidFill>
                  <a:prstClr val="black"/>
                </a:solidFill>
                <a:effectLst/>
                <a:uLnTx/>
                <a:uFillTx/>
                <a:latin typeface="Calibri"/>
                <a:ea typeface="+mn-ea"/>
                <a:cs typeface="+mn-cs"/>
              </a:rPr>
              <a:t>2</a:t>
            </a:r>
            <a:r>
              <a:rPr kumimoji="0" lang="cs-CZ" sz="1800" b="0" i="0" u="none" strike="noStrike" kern="1200" cap="none" spc="0" normalizeH="0" baseline="0" noProof="0" dirty="0">
                <a:ln>
                  <a:noFill/>
                </a:ln>
                <a:solidFill>
                  <a:prstClr val="black"/>
                </a:solidFill>
                <a:effectLst/>
                <a:uLnTx/>
                <a:uFillTx/>
                <a:latin typeface="Calibri"/>
                <a:ea typeface="+mn-ea"/>
                <a:cs typeface="+mn-cs"/>
              </a:rPr>
              <a:t> … 1,2-2,0 g/kg </a:t>
            </a:r>
            <a:r>
              <a:rPr kumimoji="0" lang="cs-CZ" sz="1800" b="0" i="0" u="none" strike="noStrike" kern="1200" cap="none" spc="0" normalizeH="0" baseline="0" noProof="0" dirty="0" err="1">
                <a:ln>
                  <a:noFill/>
                </a:ln>
                <a:solidFill>
                  <a:prstClr val="black"/>
                </a:solidFill>
                <a:effectLst/>
                <a:uLnTx/>
                <a:uFillTx/>
                <a:latin typeface="Calibri"/>
                <a:ea typeface="+mn-ea"/>
                <a:cs typeface="+mn-cs"/>
              </a:rPr>
              <a:t>actual</a:t>
            </a:r>
            <a:r>
              <a:rPr kumimoji="0" lang="cs-CZ" sz="1800" b="0" i="0" u="none" strike="noStrike" kern="1200" cap="none" spc="0" normalizeH="0" baseline="0" noProof="0" dirty="0">
                <a:ln>
                  <a:noFill/>
                </a:ln>
                <a:solidFill>
                  <a:prstClr val="black"/>
                </a:solidFill>
                <a:effectLst/>
                <a:uLnTx/>
                <a:uFillTx/>
                <a:latin typeface="Calibri"/>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a:ea typeface="+mn-ea"/>
                <a:cs typeface="+mn-cs"/>
              </a:rPr>
              <a:t>weight</a:t>
            </a:r>
            <a:r>
              <a:rPr kumimoji="0" lang="cs-CZ" sz="1800" b="0" i="0" u="none" strike="noStrike" kern="1200" cap="none" spc="0" normalizeH="0" baseline="0" noProof="0" dirty="0">
                <a:ln>
                  <a:noFill/>
                </a:ln>
                <a:solidFill>
                  <a:prstClr val="black"/>
                </a:solidFill>
                <a:effectLst/>
                <a:uLnTx/>
                <a:uFillTx/>
                <a:latin typeface="Calibri"/>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a:ea typeface="+mn-ea"/>
                <a:cs typeface="+mn-cs"/>
              </a:rPr>
              <a:t>day</a:t>
            </a:r>
            <a:endParaRPr kumimoji="0" lang="cs-CZ"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a:ea typeface="+mn-ea"/>
                <a:cs typeface="+mn-cs"/>
              </a:rPr>
              <a:t>BMI &gt; 30 kg/m</a:t>
            </a:r>
            <a:r>
              <a:rPr kumimoji="0" lang="cs-CZ" sz="1800" b="0" i="0" u="none" strike="noStrike" kern="1200" cap="none" spc="0" normalizeH="0" baseline="30000" noProof="0" dirty="0">
                <a:ln>
                  <a:noFill/>
                </a:ln>
                <a:solidFill>
                  <a:prstClr val="black"/>
                </a:solidFill>
                <a:effectLst/>
                <a:uLnTx/>
                <a:uFillTx/>
                <a:latin typeface="Calibri"/>
                <a:ea typeface="+mn-ea"/>
                <a:cs typeface="+mn-cs"/>
              </a:rPr>
              <a:t>2</a:t>
            </a:r>
            <a:r>
              <a:rPr kumimoji="0" lang="cs-CZ" sz="1800" b="0" i="0" u="none" strike="noStrike" kern="1200" cap="none" spc="0" normalizeH="0" baseline="0" noProof="0" dirty="0">
                <a:ln>
                  <a:noFill/>
                </a:ln>
                <a:solidFill>
                  <a:prstClr val="black"/>
                </a:solidFill>
                <a:effectLst/>
                <a:uLnTx/>
                <a:uFillTx/>
                <a:latin typeface="Calibri"/>
                <a:ea typeface="+mn-ea"/>
                <a:cs typeface="+mn-cs"/>
              </a:rPr>
              <a:t> … 2,0 g/ kg </a:t>
            </a:r>
            <a:r>
              <a:rPr kumimoji="0" lang="cs-CZ" sz="1800" b="0" i="0" u="none" strike="noStrike" kern="1200" cap="none" spc="0" normalizeH="0" baseline="0" noProof="0" dirty="0" err="1">
                <a:ln>
                  <a:noFill/>
                </a:ln>
                <a:solidFill>
                  <a:prstClr val="black"/>
                </a:solidFill>
                <a:effectLst/>
                <a:uLnTx/>
                <a:uFillTx/>
                <a:latin typeface="Calibri"/>
                <a:ea typeface="+mn-ea"/>
                <a:cs typeface="+mn-cs"/>
              </a:rPr>
              <a:t>ideal</a:t>
            </a:r>
            <a:r>
              <a:rPr kumimoji="0" lang="cs-CZ" sz="1800" b="0" i="0" u="none" strike="noStrike" kern="1200" cap="none" spc="0" normalizeH="0" baseline="0" noProof="0" dirty="0">
                <a:ln>
                  <a:noFill/>
                </a:ln>
                <a:solidFill>
                  <a:prstClr val="black"/>
                </a:solidFill>
                <a:effectLst/>
                <a:uLnTx/>
                <a:uFillTx/>
                <a:latin typeface="Calibri"/>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a:ea typeface="+mn-ea"/>
                <a:cs typeface="+mn-cs"/>
              </a:rPr>
              <a:t>weight</a:t>
            </a:r>
            <a:r>
              <a:rPr kumimoji="0" lang="cs-CZ" sz="1800" b="0" i="0" u="none" strike="noStrike" kern="1200" cap="none" spc="0" normalizeH="0" baseline="0" noProof="0" dirty="0">
                <a:ln>
                  <a:noFill/>
                </a:ln>
                <a:solidFill>
                  <a:prstClr val="black"/>
                </a:solidFill>
                <a:effectLst/>
                <a:uLnTx/>
                <a:uFillTx/>
                <a:latin typeface="Calibri"/>
                <a:ea typeface="+mn-ea"/>
                <a:cs typeface="+mn-cs"/>
              </a:rPr>
              <a:t> / </a:t>
            </a:r>
            <a:r>
              <a:rPr kumimoji="0" lang="cs-CZ" sz="1800" b="0" i="0" u="none" strike="noStrike" kern="1200" cap="none" spc="0" normalizeH="0" baseline="0" noProof="0" dirty="0" err="1">
                <a:ln>
                  <a:noFill/>
                </a:ln>
                <a:solidFill>
                  <a:prstClr val="black"/>
                </a:solidFill>
                <a:effectLst/>
                <a:uLnTx/>
                <a:uFillTx/>
                <a:latin typeface="Calibri"/>
                <a:ea typeface="+mn-ea"/>
                <a:cs typeface="+mn-cs"/>
              </a:rPr>
              <a:t>day</a:t>
            </a:r>
            <a:endParaRPr kumimoji="0" lang="cs-CZ" sz="1800" b="0" i="0" u="none" strike="noStrike" kern="1200" cap="none" spc="0" normalizeH="0" baseline="0" noProof="0" dirty="0">
              <a:ln>
                <a:noFill/>
              </a:ln>
              <a:solidFill>
                <a:prstClr val="black"/>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294005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Aminoacids</a:t>
            </a:r>
            <a:r>
              <a:rPr lang="cs-CZ" dirty="0"/>
              <a:t> (</a:t>
            </a:r>
            <a:r>
              <a:rPr lang="cs-CZ" dirty="0" err="1"/>
              <a:t>aa</a:t>
            </a:r>
            <a:r>
              <a:rPr lang="cs-CZ" dirty="0"/>
              <a:t>)</a:t>
            </a:r>
          </a:p>
        </p:txBody>
      </p:sp>
      <p:sp>
        <p:nvSpPr>
          <p:cNvPr id="4" name="Zástupný symbol pro číslo snímku 3"/>
          <p:cNvSpPr>
            <a:spLocks noGrp="1"/>
          </p:cNvSpPr>
          <p:nvPr>
            <p:ph type="sldNum" sz="quarter" idx="12"/>
          </p:nvPr>
        </p:nvSpPr>
        <p:spPr/>
        <p:txBody>
          <a:bodyPr/>
          <a:lstStyle/>
          <a:p>
            <a:fld id="{34EB5C23-C2A9-49A4-9E2B-20182FCB3B72}" type="slidenum">
              <a:rPr lang="cs-CZ" smtClean="0"/>
              <a:t>27</a:t>
            </a:fld>
            <a:endParaRPr lang="cs-CZ"/>
          </a:p>
        </p:txBody>
      </p:sp>
      <p:sp>
        <p:nvSpPr>
          <p:cNvPr id="6" name="Zástupný symbol pro obsah 5"/>
          <p:cNvSpPr>
            <a:spLocks noGrp="1"/>
          </p:cNvSpPr>
          <p:nvPr>
            <p:ph sz="quarter" idx="2"/>
          </p:nvPr>
        </p:nvSpPr>
        <p:spPr>
          <a:xfrm>
            <a:off x="457200" y="2362200"/>
            <a:ext cx="4618856" cy="3886200"/>
          </a:xfrm>
        </p:spPr>
        <p:txBody>
          <a:bodyPr>
            <a:normAutofit lnSpcReduction="10000"/>
          </a:bodyPr>
          <a:lstStyle/>
          <a:p>
            <a:r>
              <a:rPr lang="cs-CZ" dirty="0"/>
              <a:t>Val</a:t>
            </a:r>
          </a:p>
          <a:p>
            <a:r>
              <a:rPr lang="cs-CZ" dirty="0"/>
              <a:t>Leu</a:t>
            </a:r>
          </a:p>
          <a:p>
            <a:r>
              <a:rPr lang="cs-CZ" dirty="0" err="1"/>
              <a:t>Ile</a:t>
            </a:r>
            <a:endParaRPr lang="cs-CZ" dirty="0"/>
          </a:p>
          <a:p>
            <a:r>
              <a:rPr lang="cs-CZ" dirty="0"/>
              <a:t>Met</a:t>
            </a:r>
          </a:p>
          <a:p>
            <a:r>
              <a:rPr lang="cs-CZ" dirty="0" err="1"/>
              <a:t>Phe</a:t>
            </a:r>
            <a:endParaRPr lang="cs-CZ" dirty="0"/>
          </a:p>
          <a:p>
            <a:r>
              <a:rPr lang="cs-CZ" dirty="0" err="1"/>
              <a:t>Thr</a:t>
            </a:r>
            <a:endParaRPr lang="cs-CZ" dirty="0"/>
          </a:p>
          <a:p>
            <a:r>
              <a:rPr lang="cs-CZ" dirty="0"/>
              <a:t>Trp</a:t>
            </a:r>
          </a:p>
          <a:p>
            <a:r>
              <a:rPr lang="cs-CZ" dirty="0" err="1"/>
              <a:t>Lys</a:t>
            </a:r>
            <a:endParaRPr lang="cs-CZ" dirty="0"/>
          </a:p>
          <a:p>
            <a:r>
              <a:rPr lang="cs-CZ" dirty="0"/>
              <a:t>His </a:t>
            </a:r>
            <a:endParaRPr lang="cs-CZ" sz="2200" dirty="0"/>
          </a:p>
        </p:txBody>
      </p:sp>
      <p:sp>
        <p:nvSpPr>
          <p:cNvPr id="8" name="Zástupný symbol pro obsah 7"/>
          <p:cNvSpPr>
            <a:spLocks noGrp="1"/>
          </p:cNvSpPr>
          <p:nvPr>
            <p:ph sz="quarter" idx="4"/>
          </p:nvPr>
        </p:nvSpPr>
        <p:spPr/>
        <p:txBody>
          <a:bodyPr/>
          <a:lstStyle/>
          <a:p>
            <a:r>
              <a:rPr lang="cs-CZ" dirty="0"/>
              <a:t>Arg</a:t>
            </a:r>
          </a:p>
          <a:p>
            <a:r>
              <a:rPr lang="cs-CZ" dirty="0" err="1"/>
              <a:t>Gln</a:t>
            </a:r>
            <a:endParaRPr lang="cs-CZ" dirty="0"/>
          </a:p>
          <a:p>
            <a:r>
              <a:rPr lang="cs-CZ" dirty="0"/>
              <a:t>(</a:t>
            </a:r>
            <a:r>
              <a:rPr lang="cs-CZ" dirty="0" err="1"/>
              <a:t>Glu</a:t>
            </a:r>
            <a:r>
              <a:rPr lang="cs-CZ" dirty="0"/>
              <a:t>)</a:t>
            </a:r>
          </a:p>
          <a:p>
            <a:r>
              <a:rPr lang="cs-CZ" dirty="0" err="1"/>
              <a:t>Cys</a:t>
            </a:r>
            <a:endParaRPr lang="cs-CZ" dirty="0"/>
          </a:p>
          <a:p>
            <a:r>
              <a:rPr lang="cs-CZ" dirty="0" err="1"/>
              <a:t>Tyr</a:t>
            </a:r>
            <a:r>
              <a:rPr lang="cs-CZ" dirty="0"/>
              <a:t> </a:t>
            </a:r>
          </a:p>
          <a:p>
            <a:endParaRPr lang="cs-CZ" dirty="0"/>
          </a:p>
        </p:txBody>
      </p:sp>
      <p:sp>
        <p:nvSpPr>
          <p:cNvPr id="5" name="Zástupný symbol pro text 4"/>
          <p:cNvSpPr>
            <a:spLocks noGrp="1"/>
          </p:cNvSpPr>
          <p:nvPr>
            <p:ph type="body" sz="quarter" idx="1"/>
          </p:nvPr>
        </p:nvSpPr>
        <p:spPr/>
        <p:txBody>
          <a:bodyPr/>
          <a:lstStyle/>
          <a:p>
            <a:r>
              <a:rPr lang="cs-CZ" dirty="0" err="1"/>
              <a:t>Essential</a:t>
            </a:r>
            <a:r>
              <a:rPr lang="cs-CZ" dirty="0"/>
              <a:t> </a:t>
            </a:r>
          </a:p>
        </p:txBody>
      </p:sp>
      <p:sp>
        <p:nvSpPr>
          <p:cNvPr id="7" name="Zástupný symbol pro text 6"/>
          <p:cNvSpPr>
            <a:spLocks noGrp="1"/>
          </p:cNvSpPr>
          <p:nvPr>
            <p:ph type="body" sz="quarter" idx="3"/>
          </p:nvPr>
        </p:nvSpPr>
        <p:spPr/>
        <p:txBody>
          <a:bodyPr/>
          <a:lstStyle/>
          <a:p>
            <a:r>
              <a:rPr lang="cs-CZ" dirty="0" err="1"/>
              <a:t>Semiessential</a:t>
            </a:r>
            <a:endParaRPr lang="cs-CZ" dirty="0"/>
          </a:p>
        </p:txBody>
      </p:sp>
    </p:spTree>
    <p:custDataLst>
      <p:tags r:id="rId1"/>
    </p:custDataLst>
    <p:extLst>
      <p:ext uri="{BB962C8B-B14F-4D97-AF65-F5344CB8AC3E}">
        <p14:creationId xmlns:p14="http://schemas.microsoft.com/office/powerpoint/2010/main" val="2490854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custDataLst>
              <p:tags r:id="rId2"/>
            </p:custDataLst>
          </p:nvPr>
        </p:nvSpPr>
        <p:spPr/>
        <p:txBody>
          <a:bodyPr/>
          <a:lstStyle/>
          <a:p>
            <a:r>
              <a:rPr lang="cs-CZ" dirty="0" err="1"/>
              <a:t>Specific</a:t>
            </a:r>
            <a:r>
              <a:rPr lang="cs-CZ" dirty="0"/>
              <a:t> </a:t>
            </a:r>
            <a:r>
              <a:rPr lang="cs-CZ" dirty="0" err="1"/>
              <a:t>pharmacologic</a:t>
            </a:r>
            <a:r>
              <a:rPr lang="cs-CZ" dirty="0"/>
              <a:t> </a:t>
            </a:r>
            <a:r>
              <a:rPr lang="cs-CZ" dirty="0" err="1"/>
              <a:t>effects</a:t>
            </a:r>
            <a:r>
              <a:rPr lang="cs-CZ" dirty="0"/>
              <a:t> and </a:t>
            </a:r>
            <a:r>
              <a:rPr lang="cs-CZ" dirty="0" err="1"/>
              <a:t>indications</a:t>
            </a:r>
            <a:r>
              <a:rPr lang="cs-CZ" dirty="0"/>
              <a:t> of </a:t>
            </a:r>
            <a:r>
              <a:rPr lang="cs-CZ" dirty="0" err="1"/>
              <a:t>selected</a:t>
            </a:r>
            <a:r>
              <a:rPr lang="cs-CZ" dirty="0"/>
              <a:t> </a:t>
            </a:r>
            <a:r>
              <a:rPr lang="cs-CZ" dirty="0" err="1"/>
              <a:t>Essential</a:t>
            </a:r>
            <a:r>
              <a:rPr lang="cs-CZ" dirty="0"/>
              <a:t> </a:t>
            </a:r>
            <a:r>
              <a:rPr lang="cs-CZ" dirty="0" err="1"/>
              <a:t>aa</a:t>
            </a:r>
            <a:endParaRPr lang="cs-CZ" dirty="0"/>
          </a:p>
        </p:txBody>
      </p:sp>
      <p:sp>
        <p:nvSpPr>
          <p:cNvPr id="3" name="Zástupný symbol pro číslo snímku 2"/>
          <p:cNvSpPr>
            <a:spLocks noGrp="1"/>
          </p:cNvSpPr>
          <p:nvPr>
            <p:ph type="sldNum" sz="quarter" idx="12"/>
          </p:nvPr>
        </p:nvSpPr>
        <p:spPr/>
        <p:txBody>
          <a:bodyPr/>
          <a:lstStyle/>
          <a:p>
            <a:fld id="{34EB5C23-C2A9-49A4-9E2B-20182FCB3B72}" type="slidenum">
              <a:rPr lang="cs-CZ" smtClean="0"/>
              <a:t>28</a:t>
            </a:fld>
            <a:endParaRPr lang="cs-CZ"/>
          </a:p>
        </p:txBody>
      </p:sp>
      <p:sp>
        <p:nvSpPr>
          <p:cNvPr id="4" name="Zástupný symbol pro obsah 3"/>
          <p:cNvSpPr>
            <a:spLocks noGrp="1"/>
          </p:cNvSpPr>
          <p:nvPr>
            <p:ph sz="quarter" idx="1"/>
          </p:nvPr>
        </p:nvSpPr>
        <p:spPr>
          <a:xfrm>
            <a:off x="611560" y="2060848"/>
            <a:ext cx="6696744" cy="1800200"/>
          </a:xfrm>
          <a:solidFill>
            <a:schemeClr val="accent1">
              <a:lumMod val="20000"/>
              <a:lumOff val="80000"/>
            </a:schemeClr>
          </a:solidFill>
          <a:ln>
            <a:solidFill>
              <a:schemeClr val="accent1"/>
            </a:solidFill>
          </a:ln>
        </p:spPr>
        <p:txBody>
          <a:bodyPr/>
          <a:lstStyle/>
          <a:p>
            <a:pPr marL="0" indent="0" algn="ctr">
              <a:buNone/>
            </a:pPr>
            <a:r>
              <a:rPr lang="cs-CZ" sz="2800" dirty="0">
                <a:solidFill>
                  <a:srgbClr val="FF0000"/>
                </a:solidFill>
                <a:effectLst>
                  <a:outerShdw blurRad="38100" dist="38100" dir="2700000" algn="tl">
                    <a:srgbClr val="000000">
                      <a:alpha val="43137"/>
                    </a:srgbClr>
                  </a:outerShdw>
                </a:effectLst>
              </a:rPr>
              <a:t>Val, Leu, </a:t>
            </a:r>
            <a:r>
              <a:rPr lang="cs-CZ" sz="2800" dirty="0" err="1">
                <a:solidFill>
                  <a:srgbClr val="FF0000"/>
                </a:solidFill>
                <a:effectLst>
                  <a:outerShdw blurRad="38100" dist="38100" dir="2700000" algn="tl">
                    <a:srgbClr val="000000">
                      <a:alpha val="43137"/>
                    </a:srgbClr>
                  </a:outerShdw>
                </a:effectLst>
              </a:rPr>
              <a:t>Ile</a:t>
            </a:r>
            <a:endParaRPr lang="cs-CZ" sz="2800" dirty="0">
              <a:solidFill>
                <a:srgbClr val="FF0000"/>
              </a:solidFill>
              <a:effectLst>
                <a:outerShdw blurRad="38100" dist="38100" dir="2700000" algn="tl">
                  <a:srgbClr val="000000">
                    <a:alpha val="43137"/>
                  </a:srgbClr>
                </a:outerShdw>
              </a:effectLst>
            </a:endParaRPr>
          </a:p>
          <a:p>
            <a:pPr marL="0" indent="0">
              <a:buNone/>
            </a:pPr>
            <a:r>
              <a:rPr lang="cs-CZ" dirty="0"/>
              <a:t>- </a:t>
            </a:r>
            <a:r>
              <a:rPr lang="cs-CZ" dirty="0" err="1"/>
              <a:t>favour</a:t>
            </a:r>
            <a:r>
              <a:rPr lang="cs-CZ" dirty="0"/>
              <a:t> </a:t>
            </a:r>
            <a:r>
              <a:rPr lang="cs-CZ" dirty="0" err="1"/>
              <a:t>muscle</a:t>
            </a:r>
            <a:r>
              <a:rPr lang="cs-CZ" dirty="0"/>
              <a:t> </a:t>
            </a:r>
            <a:r>
              <a:rPr lang="cs-CZ" dirty="0" err="1"/>
              <a:t>proteosynthesis</a:t>
            </a:r>
            <a:r>
              <a:rPr lang="cs-CZ" dirty="0"/>
              <a:t> (</a:t>
            </a:r>
            <a:r>
              <a:rPr lang="cs-CZ" dirty="0" err="1"/>
              <a:t>especially</a:t>
            </a:r>
            <a:r>
              <a:rPr lang="cs-CZ" dirty="0"/>
              <a:t> in DM)</a:t>
            </a:r>
          </a:p>
          <a:p>
            <a:pPr marL="0" indent="0">
              <a:buNone/>
            </a:pPr>
            <a:r>
              <a:rPr lang="cs-CZ" dirty="0"/>
              <a:t>- </a:t>
            </a:r>
            <a:r>
              <a:rPr lang="cs-CZ" dirty="0" err="1"/>
              <a:t>inhibit</a:t>
            </a:r>
            <a:r>
              <a:rPr lang="cs-CZ" dirty="0"/>
              <a:t> </a:t>
            </a:r>
            <a:r>
              <a:rPr lang="cs-CZ" dirty="0" err="1"/>
              <a:t>sarcopenia</a:t>
            </a:r>
            <a:endParaRPr lang="cs-CZ" dirty="0"/>
          </a:p>
        </p:txBody>
      </p:sp>
      <p:sp>
        <p:nvSpPr>
          <p:cNvPr id="6" name="Vývojový diagram: paměť se sekvenčním přístupem 5"/>
          <p:cNvSpPr/>
          <p:nvPr/>
        </p:nvSpPr>
        <p:spPr>
          <a:xfrm>
            <a:off x="6002785" y="3460356"/>
            <a:ext cx="2611037" cy="1043902"/>
          </a:xfrm>
          <a:prstGeom prst="flowChartMagneticTap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err="1">
                <a:solidFill>
                  <a:schemeClr val="tx2"/>
                </a:solidFill>
              </a:rPr>
              <a:t>Why</a:t>
            </a:r>
            <a:r>
              <a:rPr lang="cs-CZ" sz="2400" dirty="0">
                <a:solidFill>
                  <a:schemeClr val="tx2"/>
                </a:solidFill>
              </a:rPr>
              <a:t>?</a:t>
            </a:r>
          </a:p>
        </p:txBody>
      </p:sp>
    </p:spTree>
    <p:custDataLst>
      <p:tags r:id="rId1"/>
    </p:custDataLst>
    <p:extLst>
      <p:ext uri="{BB962C8B-B14F-4D97-AF65-F5344CB8AC3E}">
        <p14:creationId xmlns:p14="http://schemas.microsoft.com/office/powerpoint/2010/main" val="212457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custDataLst>
              <p:tags r:id="rId2"/>
            </p:custDataLst>
          </p:nvPr>
        </p:nvSpPr>
        <p:spPr>
          <a:xfrm>
            <a:off x="457200" y="274638"/>
            <a:ext cx="7467600" cy="922114"/>
          </a:xfrm>
        </p:spPr>
        <p:txBody>
          <a:bodyPr>
            <a:normAutofit/>
          </a:bodyPr>
          <a:lstStyle/>
          <a:p>
            <a:r>
              <a:rPr lang="cs-CZ" dirty="0" err="1"/>
              <a:t>Increased</a:t>
            </a:r>
            <a:r>
              <a:rPr lang="cs-CZ" dirty="0"/>
              <a:t> </a:t>
            </a:r>
            <a:r>
              <a:rPr lang="cs-CZ" dirty="0" err="1"/>
              <a:t>needs</a:t>
            </a:r>
            <a:r>
              <a:rPr lang="cs-CZ" dirty="0"/>
              <a:t> of </a:t>
            </a:r>
            <a:r>
              <a:rPr lang="cs-CZ" dirty="0" err="1"/>
              <a:t>Semiessential</a:t>
            </a:r>
            <a:r>
              <a:rPr lang="cs-CZ" dirty="0"/>
              <a:t> </a:t>
            </a:r>
            <a:r>
              <a:rPr lang="cs-CZ" dirty="0" err="1"/>
              <a:t>aa</a:t>
            </a:r>
            <a:endParaRPr lang="cs-CZ" dirty="0"/>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t>29</a:t>
            </a:fld>
            <a:endParaRPr lang="cs-CZ"/>
          </a:p>
        </p:txBody>
      </p:sp>
      <p:sp>
        <p:nvSpPr>
          <p:cNvPr id="7" name="TextovéPole 6"/>
          <p:cNvSpPr txBox="1"/>
          <p:nvPr/>
        </p:nvSpPr>
        <p:spPr>
          <a:xfrm>
            <a:off x="453468" y="4918442"/>
            <a:ext cx="7574916" cy="1631216"/>
          </a:xfrm>
          <a:prstGeom prst="rect">
            <a:avLst/>
          </a:prstGeom>
          <a:solidFill>
            <a:schemeClr val="accent1">
              <a:lumMod val="20000"/>
              <a:lumOff val="80000"/>
            </a:schemeClr>
          </a:solidFill>
          <a:ln>
            <a:solidFill>
              <a:schemeClr val="bg2">
                <a:lumMod val="75000"/>
              </a:schemeClr>
            </a:solidFill>
          </a:ln>
        </p:spPr>
        <p:txBody>
          <a:bodyPr wrap="square" rtlCol="0">
            <a:spAutoFit/>
          </a:bodyPr>
          <a:lstStyle/>
          <a:p>
            <a:pPr algn="ctr"/>
            <a:r>
              <a:rPr lang="cs-CZ" sz="2800" dirty="0" err="1">
                <a:solidFill>
                  <a:srgbClr val="FF0000"/>
                </a:solidFill>
                <a:effectLst>
                  <a:outerShdw blurRad="38100" dist="38100" dir="2700000" algn="tl">
                    <a:srgbClr val="000000">
                      <a:alpha val="43137"/>
                    </a:srgbClr>
                  </a:outerShdw>
                </a:effectLst>
              </a:rPr>
              <a:t>Tyr</a:t>
            </a:r>
            <a:r>
              <a:rPr lang="cs-CZ" sz="2800" dirty="0">
                <a:solidFill>
                  <a:srgbClr val="FF0000"/>
                </a:solidFill>
                <a:effectLst>
                  <a:outerShdw blurRad="38100" dist="38100" dir="2700000" algn="tl">
                    <a:srgbClr val="000000">
                      <a:alpha val="43137"/>
                    </a:srgbClr>
                  </a:outerShdw>
                </a:effectLst>
              </a:rPr>
              <a:t> + </a:t>
            </a:r>
            <a:r>
              <a:rPr lang="cs-CZ" sz="2800" dirty="0" err="1">
                <a:solidFill>
                  <a:srgbClr val="FF0000"/>
                </a:solidFill>
                <a:effectLst>
                  <a:outerShdw blurRad="38100" dist="38100" dir="2700000" algn="tl">
                    <a:srgbClr val="000000">
                      <a:alpha val="43137"/>
                    </a:srgbClr>
                  </a:outerShdw>
                </a:effectLst>
              </a:rPr>
              <a:t>Cys</a:t>
            </a:r>
            <a:r>
              <a:rPr lang="cs-CZ" sz="2800" dirty="0">
                <a:solidFill>
                  <a:srgbClr val="FF0000"/>
                </a:solidFill>
                <a:effectLst>
                  <a:outerShdw blurRad="38100" dist="38100" dir="2700000" algn="tl">
                    <a:srgbClr val="000000">
                      <a:alpha val="43137"/>
                    </a:srgbClr>
                  </a:outerShdw>
                </a:effectLst>
              </a:rPr>
              <a:t> </a:t>
            </a:r>
          </a:p>
          <a:p>
            <a:pPr marL="342900" indent="-342900">
              <a:buFontTx/>
              <a:buChar char="-"/>
            </a:pPr>
            <a:r>
              <a:rPr lang="cs-CZ" sz="2400" dirty="0" err="1"/>
              <a:t>infants</a:t>
            </a:r>
            <a:endParaRPr lang="cs-CZ" sz="2400" dirty="0"/>
          </a:p>
          <a:p>
            <a:pPr marL="342900" indent="-342900">
              <a:buFontTx/>
              <a:buChar char="-"/>
            </a:pPr>
            <a:r>
              <a:rPr lang="cs-CZ" sz="2400" dirty="0" err="1"/>
              <a:t>lack</a:t>
            </a:r>
            <a:r>
              <a:rPr lang="cs-CZ" sz="2400" dirty="0"/>
              <a:t> </a:t>
            </a:r>
            <a:r>
              <a:rPr lang="cs-CZ" sz="2400" dirty="0" err="1"/>
              <a:t>of</a:t>
            </a:r>
            <a:r>
              <a:rPr lang="cs-CZ" sz="2400" dirty="0"/>
              <a:t> </a:t>
            </a:r>
            <a:r>
              <a:rPr lang="cs-CZ" sz="2400" dirty="0" err="1"/>
              <a:t>Phe</a:t>
            </a:r>
            <a:r>
              <a:rPr lang="cs-CZ" sz="2400" dirty="0"/>
              <a:t> and Met</a:t>
            </a:r>
          </a:p>
          <a:p>
            <a:pPr marL="342900" indent="-342900">
              <a:buFontTx/>
              <a:buChar char="-"/>
            </a:pPr>
            <a:r>
              <a:rPr lang="cs-CZ" sz="2400" dirty="0"/>
              <a:t>liver </a:t>
            </a:r>
            <a:r>
              <a:rPr lang="cs-CZ" sz="2400" dirty="0" err="1"/>
              <a:t>insufficiency</a:t>
            </a:r>
            <a:r>
              <a:rPr lang="cs-CZ" sz="2400" dirty="0"/>
              <a:t> 	</a:t>
            </a:r>
          </a:p>
        </p:txBody>
      </p:sp>
      <p:sp>
        <p:nvSpPr>
          <p:cNvPr id="8" name="TextovéPole 7"/>
          <p:cNvSpPr txBox="1"/>
          <p:nvPr/>
        </p:nvSpPr>
        <p:spPr>
          <a:xfrm>
            <a:off x="453468" y="1628800"/>
            <a:ext cx="8078972" cy="2369880"/>
          </a:xfrm>
          <a:prstGeom prst="rect">
            <a:avLst/>
          </a:prstGeom>
          <a:solidFill>
            <a:schemeClr val="accent1">
              <a:lumMod val="20000"/>
              <a:lumOff val="80000"/>
            </a:schemeClr>
          </a:solidFill>
          <a:ln>
            <a:solidFill>
              <a:schemeClr val="bg2">
                <a:lumMod val="75000"/>
              </a:schemeClr>
            </a:solidFill>
          </a:ln>
        </p:spPr>
        <p:txBody>
          <a:bodyPr wrap="square" rtlCol="0">
            <a:spAutoFit/>
          </a:bodyPr>
          <a:lstStyle/>
          <a:p>
            <a:r>
              <a:rPr lang="cs-CZ" sz="2800" dirty="0">
                <a:solidFill>
                  <a:srgbClr val="FF0000"/>
                </a:solidFill>
                <a:effectLst>
                  <a:outerShdw blurRad="38100" dist="38100" dir="2700000" algn="tl">
                    <a:srgbClr val="000000">
                      <a:alpha val="43137"/>
                    </a:srgbClr>
                  </a:outerShdw>
                </a:effectLst>
              </a:rPr>
              <a:t>			        Arg</a:t>
            </a:r>
            <a:r>
              <a:rPr lang="cs-CZ" sz="2800" dirty="0"/>
              <a:t> </a:t>
            </a:r>
          </a:p>
          <a:p>
            <a:pPr marL="342900" indent="-342900">
              <a:buFontTx/>
              <a:buChar char="-"/>
            </a:pPr>
            <a:r>
              <a:rPr lang="cs-CZ" sz="2400" dirty="0" err="1"/>
              <a:t>growth</a:t>
            </a:r>
            <a:endParaRPr lang="cs-CZ" sz="2400" dirty="0"/>
          </a:p>
          <a:p>
            <a:pPr marL="342900" indent="-342900">
              <a:buFontTx/>
              <a:buChar char="-"/>
            </a:pPr>
            <a:r>
              <a:rPr lang="cs-CZ" sz="2400" dirty="0" err="1"/>
              <a:t>sepsis</a:t>
            </a:r>
            <a:r>
              <a:rPr lang="cs-CZ" sz="2400" dirty="0"/>
              <a:t>, </a:t>
            </a:r>
            <a:r>
              <a:rPr lang="cs-CZ" sz="2400" dirty="0" err="1"/>
              <a:t>injuries</a:t>
            </a:r>
            <a:r>
              <a:rPr lang="cs-CZ" sz="2400" dirty="0"/>
              <a:t>, post-</a:t>
            </a:r>
            <a:r>
              <a:rPr lang="cs-CZ" sz="2400" dirty="0" err="1"/>
              <a:t>operative</a:t>
            </a:r>
            <a:r>
              <a:rPr lang="cs-CZ" sz="2400" dirty="0"/>
              <a:t> period </a:t>
            </a:r>
            <a:r>
              <a:rPr lang="en-US" sz="2400" dirty="0"/>
              <a:t>(</a:t>
            </a:r>
            <a:r>
              <a:rPr lang="cs-CZ" sz="2400" dirty="0" err="1"/>
              <a:t>resource</a:t>
            </a:r>
            <a:r>
              <a:rPr lang="cs-CZ" sz="2400" dirty="0"/>
              <a:t> of </a:t>
            </a:r>
            <a:r>
              <a:rPr lang="cs-CZ" sz="2400" dirty="0" err="1"/>
              <a:t>optimal</a:t>
            </a:r>
            <a:r>
              <a:rPr lang="cs-CZ" sz="2400" dirty="0"/>
              <a:t> </a:t>
            </a:r>
            <a:r>
              <a:rPr lang="cs-CZ" sz="2400" dirty="0" err="1"/>
              <a:t>immunological</a:t>
            </a:r>
            <a:r>
              <a:rPr lang="cs-CZ" sz="2400" dirty="0"/>
              <a:t> </a:t>
            </a:r>
            <a:r>
              <a:rPr lang="cs-CZ" sz="2400" dirty="0" err="1"/>
              <a:t>defence</a:t>
            </a:r>
            <a:r>
              <a:rPr lang="cs-CZ" sz="2400" dirty="0"/>
              <a:t> </a:t>
            </a:r>
            <a:r>
              <a:rPr lang="cs-CZ" sz="2400" dirty="0" err="1"/>
              <a:t>mechanisms</a:t>
            </a:r>
            <a:r>
              <a:rPr lang="cs-CZ" sz="2400" dirty="0"/>
              <a:t>)</a:t>
            </a:r>
          </a:p>
          <a:p>
            <a:pPr marL="342900" indent="-342900">
              <a:buFontTx/>
              <a:buChar char="-"/>
            </a:pPr>
            <a:r>
              <a:rPr lang="cs-CZ" sz="2400" dirty="0" err="1"/>
              <a:t>immunity</a:t>
            </a:r>
            <a:r>
              <a:rPr lang="cs-CZ" sz="2400" dirty="0"/>
              <a:t> </a:t>
            </a:r>
            <a:r>
              <a:rPr lang="cs-CZ" sz="2400" dirty="0" err="1"/>
              <a:t>stimulation</a:t>
            </a:r>
            <a:endParaRPr lang="cs-CZ" sz="2400" dirty="0"/>
          </a:p>
          <a:p>
            <a:pPr marL="342900" indent="-342900">
              <a:buFontTx/>
              <a:buChar char="-"/>
            </a:pPr>
            <a:r>
              <a:rPr lang="cs-CZ" sz="2400" dirty="0"/>
              <a:t>NO </a:t>
            </a:r>
            <a:r>
              <a:rPr lang="cs-CZ" sz="2400" dirty="0" err="1"/>
              <a:t>synthesis</a:t>
            </a:r>
            <a:endParaRPr lang="cs-CZ" sz="2400" dirty="0"/>
          </a:p>
        </p:txBody>
      </p:sp>
    </p:spTree>
    <p:custDataLst>
      <p:tags r:id="rId1"/>
    </p:custDataLst>
    <p:extLst>
      <p:ext uri="{BB962C8B-B14F-4D97-AF65-F5344CB8AC3E}">
        <p14:creationId xmlns:p14="http://schemas.microsoft.com/office/powerpoint/2010/main" val="3256935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Antropometric</a:t>
            </a:r>
            <a:r>
              <a:rPr lang="cs-CZ" dirty="0"/>
              <a:t> data</a:t>
            </a:r>
          </a:p>
        </p:txBody>
      </p:sp>
      <p:sp>
        <p:nvSpPr>
          <p:cNvPr id="4" name="Zástupný symbol pro číslo snímku 3"/>
          <p:cNvSpPr>
            <a:spLocks noGrp="1"/>
          </p:cNvSpPr>
          <p:nvPr>
            <p:ph type="sldNum" sz="quarter" idx="12"/>
          </p:nvPr>
        </p:nvSpPr>
        <p:spPr/>
        <p:txBody>
          <a:bodyPr/>
          <a:lstStyle/>
          <a:p>
            <a:fld id="{34EB5C23-C2A9-49A4-9E2B-20182FCB3B72}" type="slidenum">
              <a:rPr lang="cs-CZ" smtClean="0"/>
              <a:t>3</a:t>
            </a:fld>
            <a:endParaRPr lang="cs-CZ"/>
          </a:p>
        </p:txBody>
      </p:sp>
      <p:sp>
        <p:nvSpPr>
          <p:cNvPr id="3" name="Zástupný symbol pro obsah 2"/>
          <p:cNvSpPr>
            <a:spLocks noGrp="1"/>
          </p:cNvSpPr>
          <p:nvPr>
            <p:ph sz="quarter" idx="2"/>
          </p:nvPr>
        </p:nvSpPr>
        <p:spPr>
          <a:xfrm>
            <a:off x="457199" y="1847850"/>
            <a:ext cx="3914775" cy="3886200"/>
          </a:xfrm>
        </p:spPr>
        <p:txBody>
          <a:bodyPr>
            <a:normAutofit/>
          </a:bodyPr>
          <a:lstStyle/>
          <a:p>
            <a:r>
              <a:rPr lang="cs-CZ" altLang="cs-CZ" dirty="0" err="1"/>
              <a:t>weight</a:t>
            </a:r>
            <a:r>
              <a:rPr lang="cs-CZ" altLang="cs-CZ" dirty="0"/>
              <a:t> w, </a:t>
            </a:r>
            <a:r>
              <a:rPr lang="cs-CZ" altLang="cs-CZ" dirty="0" err="1"/>
              <a:t>height</a:t>
            </a:r>
            <a:r>
              <a:rPr lang="cs-CZ" altLang="cs-CZ" dirty="0"/>
              <a:t> h </a:t>
            </a:r>
          </a:p>
          <a:p>
            <a:r>
              <a:rPr lang="cs-CZ" altLang="cs-CZ" dirty="0"/>
              <a:t>BMI </a:t>
            </a:r>
          </a:p>
          <a:p>
            <a:r>
              <a:rPr lang="cs-CZ" altLang="cs-CZ" dirty="0" err="1"/>
              <a:t>Broca</a:t>
            </a:r>
            <a:r>
              <a:rPr lang="cs-CZ" altLang="cs-CZ" dirty="0"/>
              <a:t> index         </a:t>
            </a:r>
          </a:p>
          <a:p>
            <a:r>
              <a:rPr lang="cs-CZ" altLang="cs-CZ" dirty="0" err="1"/>
              <a:t>Arm</a:t>
            </a:r>
            <a:r>
              <a:rPr lang="cs-CZ" altLang="cs-CZ" dirty="0"/>
              <a:t> </a:t>
            </a:r>
            <a:r>
              <a:rPr lang="cs-CZ" altLang="cs-CZ" dirty="0" err="1"/>
              <a:t>muscles</a:t>
            </a:r>
            <a:r>
              <a:rPr lang="cs-CZ" altLang="cs-CZ" dirty="0"/>
              <a:t> </a:t>
            </a:r>
            <a:r>
              <a:rPr lang="cs-CZ" altLang="cs-CZ" dirty="0" err="1"/>
              <a:t>circumference</a:t>
            </a:r>
            <a:r>
              <a:rPr lang="cs-CZ" altLang="cs-CZ" dirty="0"/>
              <a:t> (</a:t>
            </a:r>
            <a:r>
              <a:rPr lang="cs-CZ" altLang="cs-CZ" dirty="0" err="1"/>
              <a:t>arm</a:t>
            </a:r>
            <a:r>
              <a:rPr lang="cs-CZ" altLang="cs-CZ" dirty="0"/>
              <a:t> </a:t>
            </a:r>
            <a:r>
              <a:rPr lang="cs-CZ" altLang="cs-CZ" dirty="0" err="1"/>
              <a:t>circumference</a:t>
            </a:r>
            <a:r>
              <a:rPr lang="cs-CZ" altLang="cs-CZ" dirty="0"/>
              <a:t> – </a:t>
            </a:r>
            <a:r>
              <a:rPr lang="el-GR" altLang="cs-CZ" dirty="0"/>
              <a:t>π</a:t>
            </a:r>
            <a:r>
              <a:rPr lang="cs-CZ" altLang="cs-CZ" dirty="0"/>
              <a:t> . triceps </a:t>
            </a:r>
            <a:r>
              <a:rPr lang="cs-CZ" altLang="cs-CZ" dirty="0" err="1"/>
              <a:t>skinfold</a:t>
            </a:r>
            <a:r>
              <a:rPr lang="cs-CZ" altLang="cs-CZ" dirty="0"/>
              <a:t> /cm/)</a:t>
            </a:r>
          </a:p>
          <a:p>
            <a:r>
              <a:rPr lang="cs-CZ" altLang="cs-CZ" dirty="0"/>
              <a:t>triceps </a:t>
            </a:r>
            <a:r>
              <a:rPr lang="cs-CZ" altLang="cs-CZ" dirty="0" err="1"/>
              <a:t>skinfold</a:t>
            </a:r>
            <a:r>
              <a:rPr lang="cs-CZ" altLang="cs-CZ" dirty="0"/>
              <a:t> </a:t>
            </a:r>
          </a:p>
          <a:p>
            <a:r>
              <a:rPr lang="cs-CZ" altLang="cs-CZ" dirty="0"/>
              <a:t>body </a:t>
            </a:r>
            <a:r>
              <a:rPr lang="cs-CZ" altLang="cs-CZ" dirty="0" err="1"/>
              <a:t>composition</a:t>
            </a:r>
            <a:endParaRPr lang="cs-CZ" altLang="cs-CZ" dirty="0"/>
          </a:p>
          <a:p>
            <a:endParaRPr lang="cs-CZ" dirty="0"/>
          </a:p>
        </p:txBody>
      </p:sp>
      <p:sp>
        <p:nvSpPr>
          <p:cNvPr id="7" name="Zástupný symbol pro obsah 6"/>
          <p:cNvSpPr>
            <a:spLocks noGrp="1"/>
          </p:cNvSpPr>
          <p:nvPr>
            <p:ph sz="quarter" idx="4"/>
          </p:nvPr>
        </p:nvSpPr>
        <p:spPr>
          <a:xfrm>
            <a:off x="4371974" y="1889125"/>
            <a:ext cx="4016449" cy="4359275"/>
          </a:xfrm>
        </p:spPr>
        <p:txBody>
          <a:bodyPr/>
          <a:lstStyle/>
          <a:p>
            <a:endParaRPr lang="cs-CZ" dirty="0"/>
          </a:p>
          <a:p>
            <a:r>
              <a:rPr lang="cs-CZ" altLang="cs-CZ" dirty="0"/>
              <a:t>18.5 – 24.9 kg/m</a:t>
            </a:r>
            <a:r>
              <a:rPr lang="cs-CZ" altLang="cs-CZ" baseline="30000" dirty="0"/>
              <a:t>2</a:t>
            </a:r>
            <a:endParaRPr lang="cs-CZ" altLang="cs-CZ" dirty="0"/>
          </a:p>
          <a:p>
            <a:r>
              <a:rPr lang="cs-CZ" altLang="cs-CZ" dirty="0"/>
              <a:t>h (cm) – 100 = w (kg)</a:t>
            </a:r>
          </a:p>
          <a:p>
            <a:r>
              <a:rPr lang="cs-CZ" altLang="cs-CZ" b="1" dirty="0">
                <a:cs typeface="Arial" panose="020B0604020202020204" pitchFamily="34" charset="0"/>
              </a:rPr>
              <a:t>♂ </a:t>
            </a:r>
            <a:r>
              <a:rPr lang="cs-CZ" altLang="cs-CZ" dirty="0">
                <a:cs typeface="Arial" panose="020B0604020202020204" pitchFamily="34" charset="0"/>
              </a:rPr>
              <a:t>≥</a:t>
            </a:r>
            <a:r>
              <a:rPr lang="cs-CZ" altLang="cs-CZ" b="1" dirty="0">
                <a:cs typeface="Arial" panose="020B0604020202020204" pitchFamily="34" charset="0"/>
              </a:rPr>
              <a:t> </a:t>
            </a:r>
            <a:r>
              <a:rPr lang="cs-CZ" altLang="cs-CZ" dirty="0"/>
              <a:t>25 cm, </a:t>
            </a:r>
            <a:r>
              <a:rPr lang="cs-CZ" altLang="cs-CZ" b="1" dirty="0">
                <a:cs typeface="Arial" panose="020B0604020202020204" pitchFamily="34" charset="0"/>
              </a:rPr>
              <a:t>♀ </a:t>
            </a:r>
            <a:r>
              <a:rPr lang="cs-CZ" altLang="cs-CZ" dirty="0">
                <a:cs typeface="Arial" panose="020B0604020202020204" pitchFamily="34" charset="0"/>
              </a:rPr>
              <a:t>≥</a:t>
            </a:r>
            <a:r>
              <a:rPr lang="cs-CZ" altLang="cs-CZ" b="1" dirty="0">
                <a:cs typeface="Arial" panose="020B0604020202020204" pitchFamily="34" charset="0"/>
              </a:rPr>
              <a:t> </a:t>
            </a:r>
            <a:r>
              <a:rPr lang="cs-CZ" altLang="cs-CZ" dirty="0"/>
              <a:t>20 cm</a:t>
            </a:r>
          </a:p>
          <a:p>
            <a:pPr marL="0" indent="0">
              <a:buNone/>
            </a:pPr>
            <a:endParaRPr lang="cs-CZ" altLang="cs-CZ" sz="1800" dirty="0"/>
          </a:p>
          <a:p>
            <a:pPr marL="0" indent="0">
              <a:buNone/>
            </a:pPr>
            <a:endParaRPr lang="cs-CZ" altLang="cs-CZ" sz="1800" dirty="0"/>
          </a:p>
          <a:p>
            <a:r>
              <a:rPr lang="cs-CZ" altLang="cs-CZ" b="1" dirty="0">
                <a:cs typeface="Arial" panose="020B0604020202020204" pitchFamily="34" charset="0"/>
              </a:rPr>
              <a:t>♂ </a:t>
            </a:r>
            <a:r>
              <a:rPr lang="cs-CZ" altLang="cs-CZ" dirty="0"/>
              <a:t>12.5 mm, </a:t>
            </a:r>
            <a:r>
              <a:rPr lang="cs-CZ" altLang="cs-CZ" b="1" dirty="0">
                <a:cs typeface="Arial" panose="020B0604020202020204" pitchFamily="34" charset="0"/>
              </a:rPr>
              <a:t>♀ </a:t>
            </a:r>
            <a:r>
              <a:rPr lang="cs-CZ" altLang="cs-CZ" dirty="0"/>
              <a:t>16.5 mm</a:t>
            </a:r>
          </a:p>
        </p:txBody>
      </p:sp>
      <p:sp>
        <p:nvSpPr>
          <p:cNvPr id="6" name="Zástupný symbol pro text 5"/>
          <p:cNvSpPr>
            <a:spLocks noGrp="1"/>
          </p:cNvSpPr>
          <p:nvPr>
            <p:ph type="body" sz="quarter" idx="3"/>
          </p:nvPr>
        </p:nvSpPr>
        <p:spPr>
          <a:xfrm>
            <a:off x="4312604" y="1230757"/>
            <a:ext cx="3657600" cy="658368"/>
          </a:xfrm>
          <a:solidFill>
            <a:schemeClr val="bg1"/>
          </a:solidFill>
        </p:spPr>
        <p:txBody>
          <a:bodyPr/>
          <a:lstStyle/>
          <a:p>
            <a:r>
              <a:rPr lang="cs-CZ" b="0" u="sng" dirty="0" err="1">
                <a:solidFill>
                  <a:schemeClr val="tx2"/>
                </a:solidFill>
              </a:rPr>
              <a:t>Normal</a:t>
            </a:r>
            <a:r>
              <a:rPr lang="cs-CZ" b="0" u="sng" dirty="0">
                <a:solidFill>
                  <a:schemeClr val="tx2"/>
                </a:solidFill>
              </a:rPr>
              <a:t> </a:t>
            </a:r>
            <a:r>
              <a:rPr lang="cs-CZ" b="0" u="sng" dirty="0" err="1">
                <a:solidFill>
                  <a:schemeClr val="tx2"/>
                </a:solidFill>
              </a:rPr>
              <a:t>values</a:t>
            </a:r>
            <a:endParaRPr lang="cs-CZ" b="0" u="sng" dirty="0">
              <a:solidFill>
                <a:schemeClr val="tx2"/>
              </a:solidFill>
            </a:endParaRPr>
          </a:p>
        </p:txBody>
      </p:sp>
      <p:sp>
        <p:nvSpPr>
          <p:cNvPr id="8" name="Oválný bublinový popisek 7"/>
          <p:cNvSpPr/>
          <p:nvPr/>
        </p:nvSpPr>
        <p:spPr>
          <a:xfrm>
            <a:off x="4600624" y="5157192"/>
            <a:ext cx="3528392" cy="1451248"/>
          </a:xfrm>
          <a:prstGeom prst="wedgeEllipse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err="1">
                <a:solidFill>
                  <a:srgbClr val="FF0000"/>
                </a:solidFill>
                <a:effectLst>
                  <a:outerShdw blurRad="38100" dist="38100" dir="2700000" algn="tl">
                    <a:srgbClr val="000000">
                      <a:alpha val="43137"/>
                    </a:srgbClr>
                  </a:outerShdw>
                </a:effectLst>
              </a:rPr>
              <a:t>What</a:t>
            </a:r>
            <a:r>
              <a:rPr lang="cs-CZ" sz="2800" dirty="0">
                <a:solidFill>
                  <a:srgbClr val="FF0000"/>
                </a:solidFill>
                <a:effectLst>
                  <a:outerShdw blurRad="38100" dist="38100" dir="2700000" algn="tl">
                    <a:srgbClr val="000000">
                      <a:alpha val="43137"/>
                    </a:srgbClr>
                  </a:outerShdw>
                </a:effectLst>
              </a:rPr>
              <a:t> are </a:t>
            </a:r>
            <a:r>
              <a:rPr lang="cs-CZ" sz="2800" dirty="0" err="1">
                <a:solidFill>
                  <a:srgbClr val="FF0000"/>
                </a:solidFill>
                <a:effectLst>
                  <a:outerShdw blurRad="38100" dist="38100" dir="2700000" algn="tl">
                    <a:srgbClr val="000000">
                      <a:alpha val="43137"/>
                    </a:srgbClr>
                  </a:outerShdw>
                </a:effectLst>
              </a:rPr>
              <a:t>your</a:t>
            </a:r>
            <a:r>
              <a:rPr lang="cs-CZ" sz="2800" dirty="0">
                <a:solidFill>
                  <a:srgbClr val="FF0000"/>
                </a:solidFill>
                <a:effectLst>
                  <a:outerShdw blurRad="38100" dist="38100" dir="2700000" algn="tl">
                    <a:srgbClr val="000000">
                      <a:alpha val="43137"/>
                    </a:srgbClr>
                  </a:outerShdw>
                </a:effectLst>
              </a:rPr>
              <a:t> </a:t>
            </a:r>
            <a:r>
              <a:rPr lang="cs-CZ" sz="2800" dirty="0" err="1">
                <a:solidFill>
                  <a:srgbClr val="FF0000"/>
                </a:solidFill>
                <a:effectLst>
                  <a:outerShdw blurRad="38100" dist="38100" dir="2700000" algn="tl">
                    <a:srgbClr val="000000">
                      <a:alpha val="43137"/>
                    </a:srgbClr>
                  </a:outerShdw>
                </a:effectLst>
              </a:rPr>
              <a:t>values</a:t>
            </a:r>
            <a:r>
              <a:rPr lang="cs-CZ" sz="2800" dirty="0">
                <a:solidFill>
                  <a:srgbClr val="FF0000"/>
                </a:solidFill>
                <a:effectLst>
                  <a:outerShdw blurRad="38100" dist="38100" dir="2700000" algn="tl">
                    <a:srgbClr val="000000">
                      <a:alpha val="43137"/>
                    </a:srgbClr>
                  </a:outerShdw>
                </a:effectLst>
              </a:rPr>
              <a:t>?</a:t>
            </a:r>
          </a:p>
        </p:txBody>
      </p:sp>
    </p:spTree>
    <p:custDataLst>
      <p:tags r:id="rId1"/>
    </p:custDataLst>
    <p:extLst>
      <p:ext uri="{BB962C8B-B14F-4D97-AF65-F5344CB8AC3E}">
        <p14:creationId xmlns:p14="http://schemas.microsoft.com/office/powerpoint/2010/main" val="240505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custDataLst>
              <p:tags r:id="rId2"/>
            </p:custDataLst>
          </p:nvPr>
        </p:nvSpPr>
        <p:spPr>
          <a:xfrm>
            <a:off x="457200" y="274638"/>
            <a:ext cx="7467600" cy="922114"/>
          </a:xfrm>
        </p:spPr>
        <p:txBody>
          <a:bodyPr/>
          <a:lstStyle/>
          <a:p>
            <a:r>
              <a:rPr lang="cs-CZ" dirty="0" err="1"/>
              <a:t>Increased</a:t>
            </a:r>
            <a:r>
              <a:rPr lang="cs-CZ" dirty="0"/>
              <a:t> </a:t>
            </a:r>
            <a:r>
              <a:rPr lang="cs-CZ" dirty="0" err="1"/>
              <a:t>needs</a:t>
            </a:r>
            <a:r>
              <a:rPr lang="cs-CZ" dirty="0"/>
              <a:t> of </a:t>
            </a:r>
            <a:r>
              <a:rPr lang="cs-CZ" dirty="0" err="1"/>
              <a:t>Semiessential</a:t>
            </a:r>
            <a:r>
              <a:rPr lang="cs-CZ" dirty="0"/>
              <a:t> </a:t>
            </a:r>
            <a:r>
              <a:rPr lang="cs-CZ" dirty="0" err="1"/>
              <a:t>aa</a:t>
            </a:r>
            <a:endParaRPr lang="cs-CZ" dirty="0"/>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t>30</a:t>
            </a:fld>
            <a:endParaRPr lang="cs-CZ"/>
          </a:p>
        </p:txBody>
      </p:sp>
      <p:sp>
        <p:nvSpPr>
          <p:cNvPr id="9" name="TextovéPole 8"/>
          <p:cNvSpPr txBox="1"/>
          <p:nvPr/>
        </p:nvSpPr>
        <p:spPr>
          <a:xfrm>
            <a:off x="457200" y="1556792"/>
            <a:ext cx="7931224" cy="3108543"/>
          </a:xfrm>
          <a:prstGeom prst="rect">
            <a:avLst/>
          </a:prstGeom>
          <a:solidFill>
            <a:schemeClr val="accent1">
              <a:lumMod val="20000"/>
              <a:lumOff val="80000"/>
            </a:schemeClr>
          </a:solidFill>
          <a:ln>
            <a:solidFill>
              <a:schemeClr val="bg2">
                <a:lumMod val="75000"/>
              </a:schemeClr>
            </a:solidFill>
          </a:ln>
        </p:spPr>
        <p:txBody>
          <a:bodyPr wrap="square" rtlCol="0">
            <a:spAutoFit/>
          </a:bodyPr>
          <a:lstStyle/>
          <a:p>
            <a:pPr algn="ctr"/>
            <a:r>
              <a:rPr lang="cs-CZ" sz="2800" dirty="0" err="1">
                <a:solidFill>
                  <a:srgbClr val="FF0000"/>
                </a:solidFill>
                <a:effectLst>
                  <a:outerShdw blurRad="38100" dist="38100" dir="2700000" algn="tl">
                    <a:srgbClr val="000000">
                      <a:alpha val="43137"/>
                    </a:srgbClr>
                  </a:outerShdw>
                </a:effectLst>
              </a:rPr>
              <a:t>Gln</a:t>
            </a:r>
            <a:r>
              <a:rPr lang="cs-CZ" sz="2400" dirty="0">
                <a:solidFill>
                  <a:srgbClr val="FF0000"/>
                </a:solidFill>
                <a:effectLst>
                  <a:outerShdw blurRad="38100" dist="38100" dir="2700000" algn="tl">
                    <a:srgbClr val="000000">
                      <a:alpha val="43137"/>
                    </a:srgbClr>
                  </a:outerShdw>
                </a:effectLst>
              </a:rPr>
              <a:t> </a:t>
            </a:r>
          </a:p>
          <a:p>
            <a:pPr marL="342900" indent="-342900">
              <a:buFontTx/>
              <a:buChar char="-"/>
            </a:pPr>
            <a:r>
              <a:rPr lang="cs-CZ" sz="2400" dirty="0"/>
              <a:t>stress </a:t>
            </a:r>
            <a:r>
              <a:rPr lang="cs-CZ" sz="2400" dirty="0" err="1"/>
              <a:t>situations</a:t>
            </a:r>
            <a:r>
              <a:rPr lang="cs-CZ" sz="2400" dirty="0"/>
              <a:t> – </a:t>
            </a:r>
            <a:r>
              <a:rPr lang="cs-CZ" sz="2400" i="1" dirty="0" err="1"/>
              <a:t>energy</a:t>
            </a:r>
            <a:r>
              <a:rPr lang="cs-CZ" sz="2400" i="1" dirty="0"/>
              <a:t> </a:t>
            </a:r>
            <a:r>
              <a:rPr lang="cs-CZ" sz="2400" i="1" dirty="0" err="1"/>
              <a:t>substrate</a:t>
            </a:r>
            <a:r>
              <a:rPr lang="cs-CZ" sz="2400" i="1" dirty="0"/>
              <a:t> </a:t>
            </a:r>
            <a:r>
              <a:rPr lang="cs-CZ" sz="2400" dirty="0" err="1"/>
              <a:t>for</a:t>
            </a:r>
            <a:r>
              <a:rPr lang="cs-CZ" sz="2400" dirty="0"/>
              <a:t> </a:t>
            </a:r>
            <a:r>
              <a:rPr lang="cs-CZ" sz="2400" dirty="0" err="1"/>
              <a:t>immune</a:t>
            </a:r>
            <a:r>
              <a:rPr lang="cs-CZ" sz="2400" dirty="0"/>
              <a:t> </a:t>
            </a:r>
            <a:r>
              <a:rPr lang="cs-CZ" sz="2400" dirty="0" err="1"/>
              <a:t>system</a:t>
            </a:r>
            <a:r>
              <a:rPr lang="cs-CZ" sz="2400" dirty="0"/>
              <a:t> </a:t>
            </a:r>
            <a:r>
              <a:rPr lang="cs-CZ" sz="2400" dirty="0" err="1"/>
              <a:t>cells</a:t>
            </a:r>
            <a:r>
              <a:rPr lang="cs-CZ" sz="2400" dirty="0"/>
              <a:t> </a:t>
            </a:r>
            <a:r>
              <a:rPr lang="cs-CZ" sz="2000" dirty="0"/>
              <a:t>(</a:t>
            </a:r>
            <a:r>
              <a:rPr lang="cs-CZ" sz="2000" dirty="0" err="1"/>
              <a:t>lymphocytes</a:t>
            </a:r>
            <a:r>
              <a:rPr lang="cs-CZ" sz="2000" dirty="0"/>
              <a:t>, </a:t>
            </a:r>
            <a:r>
              <a:rPr lang="cs-CZ" sz="2000" dirty="0" err="1"/>
              <a:t>macrofages</a:t>
            </a:r>
            <a:r>
              <a:rPr lang="cs-CZ" sz="2000" dirty="0"/>
              <a:t>, </a:t>
            </a:r>
            <a:r>
              <a:rPr lang="cs-CZ" sz="2000" dirty="0" err="1"/>
              <a:t>fibroblasts</a:t>
            </a:r>
            <a:r>
              <a:rPr lang="cs-CZ" sz="2000" dirty="0"/>
              <a:t>), </a:t>
            </a:r>
            <a:r>
              <a:rPr lang="cs-CZ" sz="2400" dirty="0" err="1"/>
              <a:t>enterocytes</a:t>
            </a:r>
            <a:r>
              <a:rPr lang="cs-CZ" sz="2400" dirty="0"/>
              <a:t>, </a:t>
            </a:r>
            <a:r>
              <a:rPr lang="cs-CZ" sz="2400" dirty="0" err="1"/>
              <a:t>kidneys</a:t>
            </a:r>
            <a:endParaRPr lang="cs-CZ" sz="2400" dirty="0"/>
          </a:p>
          <a:p>
            <a:pPr marL="342900" indent="-342900">
              <a:buFontTx/>
              <a:buChar char="-"/>
            </a:pPr>
            <a:r>
              <a:rPr lang="cs-CZ" sz="2400" i="1" dirty="0" err="1"/>
              <a:t>metabolic</a:t>
            </a:r>
            <a:r>
              <a:rPr lang="cs-CZ" sz="2400" i="1" dirty="0"/>
              <a:t> </a:t>
            </a:r>
            <a:r>
              <a:rPr lang="cs-CZ" sz="2400" i="1" dirty="0" err="1"/>
              <a:t>substrate</a:t>
            </a:r>
            <a:r>
              <a:rPr lang="cs-CZ" sz="2400" i="1" dirty="0"/>
              <a:t> </a:t>
            </a:r>
            <a:r>
              <a:rPr lang="cs-CZ" sz="2400" dirty="0" err="1"/>
              <a:t>for</a:t>
            </a:r>
            <a:r>
              <a:rPr lang="cs-CZ" sz="2400" dirty="0"/>
              <a:t> NA </a:t>
            </a:r>
            <a:r>
              <a:rPr lang="cs-CZ" sz="2400" dirty="0" err="1"/>
              <a:t>bases</a:t>
            </a:r>
            <a:r>
              <a:rPr lang="cs-CZ" sz="2400" dirty="0"/>
              <a:t> </a:t>
            </a:r>
            <a:r>
              <a:rPr lang="cs-CZ" sz="2400" dirty="0" err="1"/>
              <a:t>synthesis</a:t>
            </a:r>
            <a:r>
              <a:rPr lang="cs-CZ" sz="2400" dirty="0"/>
              <a:t> (cell </a:t>
            </a:r>
            <a:r>
              <a:rPr lang="cs-CZ" sz="2400" dirty="0" err="1"/>
              <a:t>division</a:t>
            </a:r>
            <a:r>
              <a:rPr lang="cs-CZ" sz="2400" dirty="0"/>
              <a:t> - </a:t>
            </a:r>
            <a:r>
              <a:rPr lang="cs-CZ" sz="2400" dirty="0" err="1"/>
              <a:t>mucosis</a:t>
            </a:r>
            <a:r>
              <a:rPr lang="cs-CZ" sz="2400" dirty="0"/>
              <a:t>, bone </a:t>
            </a:r>
            <a:r>
              <a:rPr lang="cs-CZ" sz="2400" dirty="0" err="1"/>
              <a:t>marrow</a:t>
            </a:r>
            <a:r>
              <a:rPr lang="cs-CZ" sz="2400" dirty="0"/>
              <a:t>)</a:t>
            </a:r>
          </a:p>
          <a:p>
            <a:pPr marL="342900" indent="-342900">
              <a:buFontTx/>
              <a:buChar char="-"/>
            </a:pPr>
            <a:r>
              <a:rPr lang="cs-CZ" sz="2400" dirty="0" err="1"/>
              <a:t>important</a:t>
            </a:r>
            <a:r>
              <a:rPr lang="cs-CZ" sz="2400" dirty="0"/>
              <a:t> source </a:t>
            </a:r>
            <a:r>
              <a:rPr lang="cs-CZ" sz="2400" dirty="0" err="1"/>
              <a:t>of</a:t>
            </a:r>
            <a:r>
              <a:rPr lang="cs-CZ" sz="2400" dirty="0"/>
              <a:t> </a:t>
            </a:r>
            <a:r>
              <a:rPr lang="cs-CZ" sz="2400" dirty="0" err="1"/>
              <a:t>nitrogen</a:t>
            </a:r>
            <a:r>
              <a:rPr lang="cs-CZ" sz="2400" dirty="0"/>
              <a:t>, </a:t>
            </a:r>
            <a:r>
              <a:rPr lang="cs-CZ" sz="2400" dirty="0" err="1"/>
              <a:t>the</a:t>
            </a:r>
            <a:r>
              <a:rPr lang="cs-CZ" sz="2400" dirty="0"/>
              <a:t> </a:t>
            </a:r>
            <a:r>
              <a:rPr lang="cs-CZ" sz="2400" dirty="0" err="1"/>
              <a:t>main</a:t>
            </a:r>
            <a:r>
              <a:rPr lang="cs-CZ" sz="2400" dirty="0"/>
              <a:t> AA </a:t>
            </a:r>
            <a:r>
              <a:rPr lang="cs-CZ" sz="2400" dirty="0" err="1"/>
              <a:t>of</a:t>
            </a:r>
            <a:r>
              <a:rPr lang="cs-CZ" sz="2400" dirty="0"/>
              <a:t> plasma </a:t>
            </a:r>
          </a:p>
          <a:p>
            <a:pPr marL="342900" indent="-342900">
              <a:buFontTx/>
              <a:buChar char="-"/>
            </a:pPr>
            <a:r>
              <a:rPr lang="cs-CZ" sz="2400" dirty="0" err="1"/>
              <a:t>maintaining</a:t>
            </a:r>
            <a:r>
              <a:rPr lang="cs-CZ" sz="2400" dirty="0"/>
              <a:t> </a:t>
            </a:r>
            <a:r>
              <a:rPr lang="cs-CZ" sz="2400" dirty="0" err="1"/>
              <a:t>the</a:t>
            </a:r>
            <a:r>
              <a:rPr lang="cs-CZ" sz="2400" dirty="0"/>
              <a:t> </a:t>
            </a:r>
            <a:r>
              <a:rPr lang="cs-CZ" sz="2400" dirty="0" err="1"/>
              <a:t>intestinal</a:t>
            </a:r>
            <a:r>
              <a:rPr lang="cs-CZ" sz="2400" dirty="0"/>
              <a:t> </a:t>
            </a:r>
            <a:r>
              <a:rPr lang="cs-CZ" sz="2400" dirty="0" err="1"/>
              <a:t>barrier</a:t>
            </a:r>
            <a:r>
              <a:rPr lang="cs-CZ" sz="2400" dirty="0"/>
              <a:t> (</a:t>
            </a:r>
            <a:r>
              <a:rPr lang="cs-CZ" sz="2400" dirty="0" err="1"/>
              <a:t>toxins</a:t>
            </a:r>
            <a:r>
              <a:rPr lang="cs-CZ" sz="2400" dirty="0"/>
              <a:t>, </a:t>
            </a:r>
            <a:r>
              <a:rPr lang="cs-CZ" sz="2400" dirty="0" err="1"/>
              <a:t>starvation</a:t>
            </a:r>
            <a:r>
              <a:rPr lang="cs-CZ" sz="2400" dirty="0"/>
              <a:t>, </a:t>
            </a:r>
            <a:r>
              <a:rPr lang="cs-CZ" sz="2400" dirty="0" err="1"/>
              <a:t>radiation</a:t>
            </a:r>
            <a:r>
              <a:rPr lang="cs-CZ" sz="2400" dirty="0"/>
              <a:t>, </a:t>
            </a:r>
            <a:r>
              <a:rPr lang="cs-CZ" sz="2400" dirty="0" err="1"/>
              <a:t>inflammation</a:t>
            </a:r>
            <a:r>
              <a:rPr lang="cs-CZ" sz="2400" dirty="0"/>
              <a:t>)</a:t>
            </a:r>
            <a:endParaRPr lang="cs-CZ" dirty="0"/>
          </a:p>
        </p:txBody>
      </p:sp>
      <p:sp>
        <p:nvSpPr>
          <p:cNvPr id="3" name="TextovéPole 2"/>
          <p:cNvSpPr txBox="1"/>
          <p:nvPr/>
        </p:nvSpPr>
        <p:spPr>
          <a:xfrm>
            <a:off x="1490700" y="4794542"/>
            <a:ext cx="5400600" cy="461665"/>
          </a:xfrm>
          <a:prstGeom prst="rect">
            <a:avLst/>
          </a:prstGeom>
          <a:solidFill>
            <a:schemeClr val="accent1">
              <a:lumMod val="40000"/>
              <a:lumOff val="60000"/>
            </a:schemeClr>
          </a:solidFill>
          <a:ln>
            <a:solidFill>
              <a:schemeClr val="bg2">
                <a:lumMod val="75000"/>
              </a:schemeClr>
            </a:solidFill>
          </a:ln>
        </p:spPr>
        <p:txBody>
          <a:bodyPr wrap="square" rtlCol="0">
            <a:spAutoFit/>
          </a:bodyPr>
          <a:lstStyle/>
          <a:p>
            <a:r>
              <a:rPr lang="cs-CZ" sz="2400" dirty="0" err="1"/>
              <a:t>Unstable</a:t>
            </a:r>
            <a:r>
              <a:rPr lang="cs-CZ" sz="2400" dirty="0"/>
              <a:t> in </a:t>
            </a:r>
            <a:r>
              <a:rPr lang="cs-CZ" sz="2400" dirty="0" err="1"/>
              <a:t>parenteral</a:t>
            </a:r>
            <a:r>
              <a:rPr lang="cs-CZ" sz="2400" dirty="0"/>
              <a:t> </a:t>
            </a:r>
            <a:r>
              <a:rPr lang="cs-CZ" sz="2400" dirty="0" err="1"/>
              <a:t>nutrition</a:t>
            </a:r>
            <a:r>
              <a:rPr lang="cs-CZ" sz="2400" dirty="0"/>
              <a:t> </a:t>
            </a:r>
            <a:r>
              <a:rPr lang="cs-CZ" sz="2400" dirty="0" err="1"/>
              <a:t>solutions</a:t>
            </a:r>
            <a:r>
              <a:rPr lang="cs-CZ" sz="2400" dirty="0"/>
              <a:t>!</a:t>
            </a:r>
          </a:p>
        </p:txBody>
      </p:sp>
    </p:spTree>
    <p:custDataLst>
      <p:tags r:id="rId1"/>
    </p:custDataLst>
    <p:extLst>
      <p:ext uri="{BB962C8B-B14F-4D97-AF65-F5344CB8AC3E}">
        <p14:creationId xmlns:p14="http://schemas.microsoft.com/office/powerpoint/2010/main" val="800356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2170" y="407663"/>
            <a:ext cx="7467600" cy="634082"/>
          </a:xfrm>
        </p:spPr>
        <p:txBody>
          <a:bodyPr>
            <a:normAutofit fontScale="90000"/>
          </a:bodyPr>
          <a:lstStyle/>
          <a:p>
            <a:r>
              <a:rPr lang="cs-CZ" sz="2400" dirty="0" err="1"/>
              <a:t>Select</a:t>
            </a:r>
            <a:r>
              <a:rPr lang="cs-CZ" sz="2400" dirty="0"/>
              <a:t> </a:t>
            </a:r>
            <a:r>
              <a:rPr lang="cs-CZ" sz="2400" dirty="0" err="1"/>
              <a:t>correct</a:t>
            </a:r>
            <a:r>
              <a:rPr lang="cs-CZ" sz="2400" dirty="0"/>
              <a:t> </a:t>
            </a:r>
            <a:r>
              <a:rPr lang="cs-CZ" sz="2400" dirty="0" err="1"/>
              <a:t>answers</a:t>
            </a:r>
            <a:r>
              <a:rPr lang="cs-CZ" sz="2400" dirty="0"/>
              <a:t>: </a:t>
            </a:r>
            <a:r>
              <a:rPr lang="cs-CZ" sz="2400" dirty="0" err="1"/>
              <a:t>With</a:t>
            </a:r>
            <a:r>
              <a:rPr lang="cs-CZ" sz="2400" dirty="0"/>
              <a:t> </a:t>
            </a:r>
            <a:r>
              <a:rPr lang="cs-CZ" sz="2400" dirty="0" err="1"/>
              <a:t>regard</a:t>
            </a:r>
            <a:r>
              <a:rPr lang="cs-CZ" sz="2400" dirty="0"/>
              <a:t> to protein in </a:t>
            </a:r>
            <a:r>
              <a:rPr lang="cs-CZ" sz="2400" dirty="0" err="1"/>
              <a:t>the</a:t>
            </a:r>
            <a:r>
              <a:rPr lang="cs-CZ" sz="2400" dirty="0"/>
              <a:t> diet:</a:t>
            </a:r>
            <a:br>
              <a:rPr lang="cs-CZ" sz="2400" dirty="0"/>
            </a:br>
            <a:endParaRPr lang="cs-CZ" sz="2400" dirty="0"/>
          </a:p>
        </p:txBody>
      </p:sp>
      <p:sp>
        <p:nvSpPr>
          <p:cNvPr id="3" name="Zástupný symbol pro obsah 2"/>
          <p:cNvSpPr>
            <a:spLocks noGrp="1"/>
          </p:cNvSpPr>
          <p:nvPr>
            <p:ph sz="quarter" idx="1"/>
          </p:nvPr>
        </p:nvSpPr>
        <p:spPr>
          <a:xfrm>
            <a:off x="457200" y="1556792"/>
            <a:ext cx="8147248" cy="4917159"/>
          </a:xfrm>
        </p:spPr>
        <p:txBody>
          <a:bodyPr>
            <a:normAutofit/>
          </a:bodyPr>
          <a:lstStyle/>
          <a:p>
            <a:pPr marL="457200" lvl="0" indent="-457200">
              <a:buFont typeface="+mj-lt"/>
              <a:buAutoNum type="alphaUcPeriod"/>
            </a:pPr>
            <a:r>
              <a:rPr lang="cs-CZ" sz="2000" dirty="0" err="1">
                <a:solidFill>
                  <a:schemeClr val="tx2"/>
                </a:solidFill>
              </a:rPr>
              <a:t>It</a:t>
            </a:r>
            <a:r>
              <a:rPr lang="cs-CZ" sz="2000" dirty="0">
                <a:solidFill>
                  <a:schemeClr val="tx2"/>
                </a:solidFill>
              </a:rPr>
              <a:t> </a:t>
            </a:r>
            <a:r>
              <a:rPr lang="cs-CZ" sz="2000" dirty="0" err="1">
                <a:solidFill>
                  <a:schemeClr val="tx2"/>
                </a:solidFill>
              </a:rPr>
              <a:t>may</a:t>
            </a:r>
            <a:r>
              <a:rPr lang="cs-CZ" sz="2000" dirty="0">
                <a:solidFill>
                  <a:schemeClr val="tx2"/>
                </a:solidFill>
              </a:rPr>
              <a:t> </a:t>
            </a:r>
            <a:r>
              <a:rPr lang="cs-CZ" sz="2000" dirty="0" err="1">
                <a:solidFill>
                  <a:schemeClr val="tx2"/>
                </a:solidFill>
              </a:rPr>
              <a:t>contribute</a:t>
            </a:r>
            <a:r>
              <a:rPr lang="cs-CZ" sz="2000" dirty="0">
                <a:solidFill>
                  <a:schemeClr val="tx2"/>
                </a:solidFill>
              </a:rPr>
              <a:t> to </a:t>
            </a:r>
            <a:r>
              <a:rPr lang="cs-CZ" sz="2000" dirty="0" err="1">
                <a:solidFill>
                  <a:schemeClr val="tx2"/>
                </a:solidFill>
              </a:rPr>
              <a:t>the</a:t>
            </a:r>
            <a:r>
              <a:rPr lang="cs-CZ" sz="2000" dirty="0">
                <a:solidFill>
                  <a:schemeClr val="tx2"/>
                </a:solidFill>
              </a:rPr>
              <a:t> </a:t>
            </a:r>
            <a:r>
              <a:rPr lang="cs-CZ" sz="2000" dirty="0" err="1">
                <a:solidFill>
                  <a:schemeClr val="tx2"/>
                </a:solidFill>
              </a:rPr>
              <a:t>supply</a:t>
            </a:r>
            <a:r>
              <a:rPr lang="cs-CZ" sz="2000" dirty="0">
                <a:solidFill>
                  <a:schemeClr val="tx2"/>
                </a:solidFill>
              </a:rPr>
              <a:t> </a:t>
            </a:r>
            <a:r>
              <a:rPr lang="cs-CZ" sz="2000" dirty="0" err="1">
                <a:solidFill>
                  <a:schemeClr val="tx2"/>
                </a:solidFill>
              </a:rPr>
              <a:t>of</a:t>
            </a:r>
            <a:r>
              <a:rPr lang="cs-CZ" sz="2000" dirty="0">
                <a:solidFill>
                  <a:schemeClr val="tx2"/>
                </a:solidFill>
              </a:rPr>
              <a:t> </a:t>
            </a:r>
            <a:r>
              <a:rPr lang="cs-CZ" sz="2000" dirty="0" err="1">
                <a:solidFill>
                  <a:schemeClr val="tx2"/>
                </a:solidFill>
              </a:rPr>
              <a:t>energy</a:t>
            </a:r>
            <a:r>
              <a:rPr lang="cs-CZ" sz="2000" dirty="0">
                <a:solidFill>
                  <a:schemeClr val="tx2"/>
                </a:solidFill>
              </a:rPr>
              <a:t>.</a:t>
            </a:r>
          </a:p>
          <a:p>
            <a:pPr marL="457200" lvl="0" indent="-457200">
              <a:buFont typeface="+mj-lt"/>
              <a:buAutoNum type="alphaUcPeriod"/>
            </a:pPr>
            <a:endParaRPr lang="cs-CZ" sz="2000" dirty="0">
              <a:solidFill>
                <a:schemeClr val="tx2"/>
              </a:solidFill>
            </a:endParaRPr>
          </a:p>
          <a:p>
            <a:pPr marL="457200" lvl="0" indent="-457200">
              <a:buFont typeface="+mj-lt"/>
              <a:buAutoNum type="alphaUcPeriod"/>
            </a:pPr>
            <a:r>
              <a:rPr lang="cs-CZ" sz="2000" dirty="0" err="1">
                <a:solidFill>
                  <a:schemeClr val="tx2"/>
                </a:solidFill>
              </a:rPr>
              <a:t>Supplies</a:t>
            </a:r>
            <a:r>
              <a:rPr lang="cs-CZ" sz="2000" dirty="0">
                <a:solidFill>
                  <a:schemeClr val="tx2"/>
                </a:solidFill>
              </a:rPr>
              <a:t> </a:t>
            </a:r>
            <a:r>
              <a:rPr lang="cs-CZ" sz="2000" dirty="0" err="1">
                <a:solidFill>
                  <a:schemeClr val="tx2"/>
                </a:solidFill>
              </a:rPr>
              <a:t>only</a:t>
            </a:r>
            <a:r>
              <a:rPr lang="cs-CZ" sz="2000" dirty="0">
                <a:solidFill>
                  <a:schemeClr val="tx2"/>
                </a:solidFill>
              </a:rPr>
              <a:t> </a:t>
            </a:r>
            <a:r>
              <a:rPr lang="cs-CZ" sz="2000" dirty="0" err="1">
                <a:solidFill>
                  <a:schemeClr val="tx2"/>
                </a:solidFill>
              </a:rPr>
              <a:t>seven</a:t>
            </a:r>
            <a:r>
              <a:rPr lang="cs-CZ" sz="2000" dirty="0">
                <a:solidFill>
                  <a:schemeClr val="tx2"/>
                </a:solidFill>
              </a:rPr>
              <a:t> </a:t>
            </a:r>
            <a:r>
              <a:rPr lang="cs-CZ" sz="2000" dirty="0" err="1">
                <a:solidFill>
                  <a:schemeClr val="tx2"/>
                </a:solidFill>
              </a:rPr>
              <a:t>of</a:t>
            </a:r>
            <a:r>
              <a:rPr lang="cs-CZ" sz="2000" dirty="0">
                <a:solidFill>
                  <a:schemeClr val="tx2"/>
                </a:solidFill>
              </a:rPr>
              <a:t> </a:t>
            </a:r>
            <a:r>
              <a:rPr lang="cs-CZ" sz="2000" dirty="0" err="1">
                <a:solidFill>
                  <a:schemeClr val="tx2"/>
                </a:solidFill>
              </a:rPr>
              <a:t>the</a:t>
            </a:r>
            <a:r>
              <a:rPr lang="cs-CZ" sz="2000" dirty="0">
                <a:solidFill>
                  <a:schemeClr val="tx2"/>
                </a:solidFill>
              </a:rPr>
              <a:t> </a:t>
            </a:r>
            <a:r>
              <a:rPr lang="cs-CZ" sz="2000" dirty="0" err="1">
                <a:solidFill>
                  <a:schemeClr val="tx2"/>
                </a:solidFill>
              </a:rPr>
              <a:t>essential</a:t>
            </a:r>
            <a:r>
              <a:rPr lang="cs-CZ" sz="2000" dirty="0">
                <a:solidFill>
                  <a:schemeClr val="tx2"/>
                </a:solidFill>
              </a:rPr>
              <a:t> </a:t>
            </a:r>
            <a:r>
              <a:rPr lang="cs-CZ" sz="2000" dirty="0" err="1">
                <a:solidFill>
                  <a:schemeClr val="tx2"/>
                </a:solidFill>
              </a:rPr>
              <a:t>amino</a:t>
            </a:r>
            <a:r>
              <a:rPr lang="cs-CZ" sz="2000" dirty="0">
                <a:solidFill>
                  <a:schemeClr val="tx2"/>
                </a:solidFill>
              </a:rPr>
              <a:t> </a:t>
            </a:r>
            <a:r>
              <a:rPr lang="cs-CZ" sz="2000" dirty="0" err="1">
                <a:solidFill>
                  <a:schemeClr val="tx2"/>
                </a:solidFill>
              </a:rPr>
              <a:t>acids</a:t>
            </a:r>
            <a:r>
              <a:rPr lang="cs-CZ" sz="2000" dirty="0">
                <a:solidFill>
                  <a:schemeClr val="tx2"/>
                </a:solidFill>
              </a:rPr>
              <a:t>.</a:t>
            </a:r>
            <a:endParaRPr lang="cs-CZ" sz="800" dirty="0">
              <a:solidFill>
                <a:schemeClr val="tx2"/>
              </a:solidFill>
            </a:endParaRPr>
          </a:p>
          <a:p>
            <a:pPr marL="457200" lvl="0" indent="-457200">
              <a:buFont typeface="+mj-lt"/>
              <a:buAutoNum type="alphaUcPeriod" startAt="2"/>
            </a:pPr>
            <a:endParaRPr lang="cs-CZ" sz="2000" dirty="0">
              <a:solidFill>
                <a:schemeClr val="tx2"/>
              </a:solidFill>
            </a:endParaRPr>
          </a:p>
          <a:p>
            <a:pPr marL="457200" lvl="0" indent="-457200">
              <a:buFont typeface="+mj-lt"/>
              <a:buAutoNum type="alphaUcPeriod" startAt="3"/>
            </a:pPr>
            <a:r>
              <a:rPr lang="cs-CZ" sz="2000" dirty="0" err="1">
                <a:solidFill>
                  <a:schemeClr val="tx2"/>
                </a:solidFill>
              </a:rPr>
              <a:t>Is</a:t>
            </a:r>
            <a:r>
              <a:rPr lang="cs-CZ" sz="2000" dirty="0">
                <a:solidFill>
                  <a:schemeClr val="tx2"/>
                </a:solidFill>
              </a:rPr>
              <a:t> a source </a:t>
            </a:r>
            <a:r>
              <a:rPr lang="cs-CZ" sz="2000" dirty="0" err="1">
                <a:solidFill>
                  <a:schemeClr val="tx2"/>
                </a:solidFill>
              </a:rPr>
              <a:t>of</a:t>
            </a:r>
            <a:r>
              <a:rPr lang="cs-CZ" sz="2000" dirty="0">
                <a:solidFill>
                  <a:schemeClr val="tx2"/>
                </a:solidFill>
              </a:rPr>
              <a:t> </a:t>
            </a:r>
            <a:r>
              <a:rPr lang="cs-CZ" sz="2000" dirty="0" err="1">
                <a:solidFill>
                  <a:schemeClr val="tx2"/>
                </a:solidFill>
              </a:rPr>
              <a:t>ammonia</a:t>
            </a:r>
            <a:r>
              <a:rPr lang="cs-CZ" sz="2000" dirty="0">
                <a:solidFill>
                  <a:schemeClr val="tx2"/>
                </a:solidFill>
              </a:rPr>
              <a:t> </a:t>
            </a:r>
            <a:r>
              <a:rPr lang="cs-CZ" sz="2000" dirty="0" err="1">
                <a:solidFill>
                  <a:schemeClr val="tx2"/>
                </a:solidFill>
              </a:rPr>
              <a:t>which</a:t>
            </a:r>
            <a:r>
              <a:rPr lang="cs-CZ" sz="2000" dirty="0">
                <a:solidFill>
                  <a:schemeClr val="tx2"/>
                </a:solidFill>
              </a:rPr>
              <a:t> </a:t>
            </a:r>
            <a:r>
              <a:rPr lang="cs-CZ" sz="2000" dirty="0" err="1">
                <a:solidFill>
                  <a:schemeClr val="tx2"/>
                </a:solidFill>
              </a:rPr>
              <a:t>is</a:t>
            </a:r>
            <a:r>
              <a:rPr lang="cs-CZ" sz="2000" dirty="0">
                <a:solidFill>
                  <a:schemeClr val="tx2"/>
                </a:solidFill>
              </a:rPr>
              <a:t> </a:t>
            </a:r>
            <a:r>
              <a:rPr lang="cs-CZ" sz="2000" dirty="0" err="1">
                <a:solidFill>
                  <a:schemeClr val="tx2"/>
                </a:solidFill>
              </a:rPr>
              <a:t>detoxified</a:t>
            </a:r>
            <a:r>
              <a:rPr lang="cs-CZ" sz="2000" dirty="0">
                <a:solidFill>
                  <a:schemeClr val="tx2"/>
                </a:solidFill>
              </a:rPr>
              <a:t> </a:t>
            </a:r>
            <a:r>
              <a:rPr lang="cs-CZ" sz="2000" dirty="0" err="1">
                <a:solidFill>
                  <a:schemeClr val="tx2"/>
                </a:solidFill>
              </a:rPr>
              <a:t>through</a:t>
            </a:r>
            <a:r>
              <a:rPr lang="cs-CZ" sz="2000" dirty="0">
                <a:solidFill>
                  <a:schemeClr val="tx2"/>
                </a:solidFill>
              </a:rPr>
              <a:t> urea </a:t>
            </a:r>
            <a:r>
              <a:rPr lang="cs-CZ" sz="2000" dirty="0" err="1">
                <a:solidFill>
                  <a:schemeClr val="tx2"/>
                </a:solidFill>
              </a:rPr>
              <a:t>production</a:t>
            </a:r>
            <a:r>
              <a:rPr lang="cs-CZ" sz="2000" dirty="0">
                <a:solidFill>
                  <a:schemeClr val="tx2"/>
                </a:solidFill>
              </a:rPr>
              <a:t>.</a:t>
            </a:r>
          </a:p>
          <a:p>
            <a:pPr marL="457200" lvl="0" indent="-457200">
              <a:buFont typeface="+mj-lt"/>
              <a:buAutoNum type="alphaUcPeriod" startAt="3"/>
            </a:pPr>
            <a:endParaRPr lang="cs-CZ" sz="2000" dirty="0">
              <a:solidFill>
                <a:schemeClr val="tx2"/>
              </a:solidFill>
            </a:endParaRPr>
          </a:p>
          <a:p>
            <a:pPr marL="457200" lvl="0" indent="-457200">
              <a:buFont typeface="+mj-lt"/>
              <a:buAutoNum type="alphaUcPeriod" startAt="4"/>
            </a:pPr>
            <a:r>
              <a:rPr lang="cs-CZ" sz="2000" dirty="0" err="1">
                <a:solidFill>
                  <a:schemeClr val="tx2"/>
                </a:solidFill>
              </a:rPr>
              <a:t>Must</a:t>
            </a:r>
            <a:r>
              <a:rPr lang="cs-CZ" sz="2000" dirty="0">
                <a:solidFill>
                  <a:schemeClr val="tx2"/>
                </a:solidFill>
              </a:rPr>
              <a:t> </a:t>
            </a:r>
            <a:r>
              <a:rPr lang="cs-CZ" sz="2000" dirty="0" err="1">
                <a:solidFill>
                  <a:schemeClr val="tx2"/>
                </a:solidFill>
              </a:rPr>
              <a:t>include</a:t>
            </a:r>
            <a:r>
              <a:rPr lang="cs-CZ" sz="2000" dirty="0">
                <a:solidFill>
                  <a:schemeClr val="tx2"/>
                </a:solidFill>
              </a:rPr>
              <a:t> </a:t>
            </a:r>
            <a:r>
              <a:rPr lang="cs-CZ" sz="2000" dirty="0" err="1">
                <a:solidFill>
                  <a:schemeClr val="tx2"/>
                </a:solidFill>
              </a:rPr>
              <a:t>an</a:t>
            </a:r>
            <a:r>
              <a:rPr lang="cs-CZ" sz="2000" dirty="0">
                <a:solidFill>
                  <a:schemeClr val="tx2"/>
                </a:solidFill>
              </a:rPr>
              <a:t> animal source to </a:t>
            </a:r>
            <a:r>
              <a:rPr lang="cs-CZ" sz="2000" dirty="0" err="1">
                <a:solidFill>
                  <a:schemeClr val="tx2"/>
                </a:solidFill>
              </a:rPr>
              <a:t>provide</a:t>
            </a:r>
            <a:r>
              <a:rPr lang="cs-CZ" sz="2000" dirty="0">
                <a:solidFill>
                  <a:schemeClr val="tx2"/>
                </a:solidFill>
              </a:rPr>
              <a:t> </a:t>
            </a:r>
            <a:r>
              <a:rPr lang="cs-CZ" sz="2000" dirty="0" err="1">
                <a:solidFill>
                  <a:schemeClr val="tx2"/>
                </a:solidFill>
              </a:rPr>
              <a:t>all</a:t>
            </a:r>
            <a:r>
              <a:rPr lang="cs-CZ" sz="2000" dirty="0">
                <a:solidFill>
                  <a:schemeClr val="tx2"/>
                </a:solidFill>
              </a:rPr>
              <a:t> </a:t>
            </a:r>
            <a:r>
              <a:rPr lang="cs-CZ" sz="2000" dirty="0" err="1">
                <a:solidFill>
                  <a:schemeClr val="tx2"/>
                </a:solidFill>
              </a:rPr>
              <a:t>essential</a:t>
            </a:r>
            <a:r>
              <a:rPr lang="cs-CZ" sz="2000" dirty="0">
                <a:solidFill>
                  <a:schemeClr val="tx2"/>
                </a:solidFill>
              </a:rPr>
              <a:t> </a:t>
            </a:r>
            <a:r>
              <a:rPr lang="cs-CZ" sz="2000" dirty="0" err="1">
                <a:solidFill>
                  <a:schemeClr val="tx2"/>
                </a:solidFill>
              </a:rPr>
              <a:t>amino</a:t>
            </a:r>
            <a:r>
              <a:rPr lang="cs-CZ" sz="2000" dirty="0">
                <a:solidFill>
                  <a:schemeClr val="tx2"/>
                </a:solidFill>
              </a:rPr>
              <a:t> </a:t>
            </a:r>
            <a:r>
              <a:rPr lang="cs-CZ" sz="2000" dirty="0" err="1">
                <a:solidFill>
                  <a:schemeClr val="tx2"/>
                </a:solidFill>
              </a:rPr>
              <a:t>acids</a:t>
            </a:r>
            <a:r>
              <a:rPr lang="cs-CZ" sz="2000" dirty="0">
                <a:solidFill>
                  <a:schemeClr val="tx2"/>
                </a:solidFill>
              </a:rPr>
              <a:t> in </a:t>
            </a:r>
            <a:r>
              <a:rPr lang="cs-CZ" sz="2000" dirty="0" err="1">
                <a:solidFill>
                  <a:schemeClr val="tx2"/>
                </a:solidFill>
              </a:rPr>
              <a:t>the</a:t>
            </a:r>
            <a:r>
              <a:rPr lang="cs-CZ" sz="2000" dirty="0">
                <a:solidFill>
                  <a:schemeClr val="tx2"/>
                </a:solidFill>
              </a:rPr>
              <a:t> diet.</a:t>
            </a:r>
            <a:endParaRPr lang="cs-CZ" dirty="0">
              <a:solidFill>
                <a:schemeClr val="tx2"/>
              </a:solidFill>
            </a:endParaRPr>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t>31</a:t>
            </a:fld>
            <a:endParaRPr lang="cs-CZ"/>
          </a:p>
        </p:txBody>
      </p:sp>
    </p:spTree>
    <p:custDataLst>
      <p:tags r:id="rId1"/>
    </p:custDataLst>
    <p:extLst>
      <p:ext uri="{BB962C8B-B14F-4D97-AF65-F5344CB8AC3E}">
        <p14:creationId xmlns:p14="http://schemas.microsoft.com/office/powerpoint/2010/main" val="2955143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2170" y="407663"/>
            <a:ext cx="7467600" cy="634082"/>
          </a:xfrm>
        </p:spPr>
        <p:txBody>
          <a:bodyPr>
            <a:normAutofit fontScale="90000"/>
          </a:bodyPr>
          <a:lstStyle/>
          <a:p>
            <a:r>
              <a:rPr lang="cs-CZ" sz="2400" dirty="0" err="1"/>
              <a:t>Select</a:t>
            </a:r>
            <a:r>
              <a:rPr lang="cs-CZ" sz="2400" dirty="0"/>
              <a:t> </a:t>
            </a:r>
            <a:r>
              <a:rPr lang="cs-CZ" sz="2400" dirty="0" err="1"/>
              <a:t>correct</a:t>
            </a:r>
            <a:r>
              <a:rPr lang="cs-CZ" sz="2400" dirty="0"/>
              <a:t> </a:t>
            </a:r>
            <a:r>
              <a:rPr lang="cs-CZ" sz="2400" dirty="0" err="1"/>
              <a:t>answers</a:t>
            </a:r>
            <a:r>
              <a:rPr lang="cs-CZ" sz="2400" dirty="0"/>
              <a:t>: </a:t>
            </a:r>
            <a:r>
              <a:rPr lang="cs-CZ" sz="2400" dirty="0" err="1"/>
              <a:t>With</a:t>
            </a:r>
            <a:r>
              <a:rPr lang="cs-CZ" sz="2400" dirty="0"/>
              <a:t> </a:t>
            </a:r>
            <a:r>
              <a:rPr lang="cs-CZ" sz="2400" dirty="0" err="1"/>
              <a:t>regard</a:t>
            </a:r>
            <a:r>
              <a:rPr lang="cs-CZ" sz="2400" dirty="0"/>
              <a:t> to protein in </a:t>
            </a:r>
            <a:r>
              <a:rPr lang="cs-CZ" sz="2400" dirty="0" err="1"/>
              <a:t>the</a:t>
            </a:r>
            <a:r>
              <a:rPr lang="cs-CZ" sz="2400" dirty="0"/>
              <a:t> diet:</a:t>
            </a:r>
            <a:br>
              <a:rPr lang="cs-CZ" sz="2400" dirty="0"/>
            </a:br>
            <a:endParaRPr lang="cs-CZ" sz="2400" dirty="0"/>
          </a:p>
        </p:txBody>
      </p:sp>
      <p:sp>
        <p:nvSpPr>
          <p:cNvPr id="3" name="Zástupný symbol pro obsah 2"/>
          <p:cNvSpPr>
            <a:spLocks noGrp="1"/>
          </p:cNvSpPr>
          <p:nvPr>
            <p:ph sz="quarter" idx="1"/>
          </p:nvPr>
        </p:nvSpPr>
        <p:spPr>
          <a:xfrm>
            <a:off x="457200" y="692696"/>
            <a:ext cx="8147248" cy="5781255"/>
          </a:xfrm>
        </p:spPr>
        <p:txBody>
          <a:bodyPr>
            <a:normAutofit/>
          </a:bodyPr>
          <a:lstStyle/>
          <a:p>
            <a:pPr marL="457200" lvl="0" indent="-457200">
              <a:buFont typeface="+mj-lt"/>
              <a:buAutoNum type="alphaUcPeriod"/>
            </a:pPr>
            <a:r>
              <a:rPr lang="cs-CZ" sz="2000" dirty="0" err="1">
                <a:solidFill>
                  <a:schemeClr val="tx2"/>
                </a:solidFill>
              </a:rPr>
              <a:t>It</a:t>
            </a:r>
            <a:r>
              <a:rPr lang="cs-CZ" sz="2000" dirty="0">
                <a:solidFill>
                  <a:schemeClr val="tx2"/>
                </a:solidFill>
              </a:rPr>
              <a:t> </a:t>
            </a:r>
            <a:r>
              <a:rPr lang="cs-CZ" sz="2000" dirty="0" err="1">
                <a:solidFill>
                  <a:schemeClr val="tx2"/>
                </a:solidFill>
              </a:rPr>
              <a:t>may</a:t>
            </a:r>
            <a:r>
              <a:rPr lang="cs-CZ" sz="2000" dirty="0">
                <a:solidFill>
                  <a:schemeClr val="tx2"/>
                </a:solidFill>
              </a:rPr>
              <a:t> </a:t>
            </a:r>
            <a:r>
              <a:rPr lang="cs-CZ" sz="2000" dirty="0" err="1">
                <a:solidFill>
                  <a:schemeClr val="tx2"/>
                </a:solidFill>
              </a:rPr>
              <a:t>contribute</a:t>
            </a:r>
            <a:r>
              <a:rPr lang="cs-CZ" sz="2000" dirty="0">
                <a:solidFill>
                  <a:schemeClr val="tx2"/>
                </a:solidFill>
              </a:rPr>
              <a:t> to </a:t>
            </a:r>
            <a:r>
              <a:rPr lang="cs-CZ" sz="2000" dirty="0" err="1">
                <a:solidFill>
                  <a:schemeClr val="tx2"/>
                </a:solidFill>
              </a:rPr>
              <a:t>the</a:t>
            </a:r>
            <a:r>
              <a:rPr lang="cs-CZ" sz="2000" dirty="0">
                <a:solidFill>
                  <a:schemeClr val="tx2"/>
                </a:solidFill>
              </a:rPr>
              <a:t> </a:t>
            </a:r>
            <a:r>
              <a:rPr lang="cs-CZ" sz="2000" dirty="0" err="1">
                <a:solidFill>
                  <a:schemeClr val="tx2"/>
                </a:solidFill>
              </a:rPr>
              <a:t>supply</a:t>
            </a:r>
            <a:r>
              <a:rPr lang="cs-CZ" sz="2000" dirty="0">
                <a:solidFill>
                  <a:schemeClr val="tx2"/>
                </a:solidFill>
              </a:rPr>
              <a:t> </a:t>
            </a:r>
            <a:r>
              <a:rPr lang="cs-CZ" sz="2000" dirty="0" err="1">
                <a:solidFill>
                  <a:schemeClr val="tx2"/>
                </a:solidFill>
              </a:rPr>
              <a:t>of</a:t>
            </a:r>
            <a:r>
              <a:rPr lang="cs-CZ" sz="2000" dirty="0">
                <a:solidFill>
                  <a:schemeClr val="tx2"/>
                </a:solidFill>
              </a:rPr>
              <a:t> </a:t>
            </a:r>
            <a:r>
              <a:rPr lang="cs-CZ" sz="2000" dirty="0" err="1">
                <a:solidFill>
                  <a:schemeClr val="tx2"/>
                </a:solidFill>
              </a:rPr>
              <a:t>energy</a:t>
            </a:r>
            <a:r>
              <a:rPr lang="cs-CZ" sz="2000" dirty="0">
                <a:solidFill>
                  <a:schemeClr val="tx2"/>
                </a:solidFill>
              </a:rPr>
              <a:t>.</a:t>
            </a:r>
          </a:p>
          <a:p>
            <a:pPr marL="457200" lvl="0" indent="-457200">
              <a:buFont typeface="+mj-lt"/>
              <a:buAutoNum type="alphaUcPeriod"/>
            </a:pPr>
            <a:endParaRPr lang="cs-CZ" sz="2000" dirty="0">
              <a:solidFill>
                <a:schemeClr val="tx2"/>
              </a:solidFill>
            </a:endParaRPr>
          </a:p>
          <a:p>
            <a:pPr marL="457200" lvl="0" indent="-457200">
              <a:buFont typeface="+mj-lt"/>
              <a:buAutoNum type="alphaUcPeriod"/>
            </a:pPr>
            <a:r>
              <a:rPr lang="cs-CZ" sz="2000" dirty="0" err="1">
                <a:solidFill>
                  <a:schemeClr val="tx2"/>
                </a:solidFill>
              </a:rPr>
              <a:t>Supplies</a:t>
            </a:r>
            <a:r>
              <a:rPr lang="cs-CZ" sz="2000" dirty="0">
                <a:solidFill>
                  <a:schemeClr val="tx2"/>
                </a:solidFill>
              </a:rPr>
              <a:t> </a:t>
            </a:r>
            <a:r>
              <a:rPr lang="cs-CZ" sz="2000" dirty="0" err="1">
                <a:solidFill>
                  <a:schemeClr val="tx2"/>
                </a:solidFill>
              </a:rPr>
              <a:t>only</a:t>
            </a:r>
            <a:r>
              <a:rPr lang="cs-CZ" sz="2000" dirty="0">
                <a:solidFill>
                  <a:schemeClr val="tx2"/>
                </a:solidFill>
              </a:rPr>
              <a:t> </a:t>
            </a:r>
            <a:r>
              <a:rPr lang="cs-CZ" sz="2000" dirty="0" err="1">
                <a:solidFill>
                  <a:schemeClr val="tx2"/>
                </a:solidFill>
              </a:rPr>
              <a:t>seven</a:t>
            </a:r>
            <a:r>
              <a:rPr lang="cs-CZ" sz="2000" dirty="0">
                <a:solidFill>
                  <a:schemeClr val="tx2"/>
                </a:solidFill>
              </a:rPr>
              <a:t> </a:t>
            </a:r>
            <a:r>
              <a:rPr lang="cs-CZ" sz="2000" dirty="0" err="1">
                <a:solidFill>
                  <a:schemeClr val="tx2"/>
                </a:solidFill>
              </a:rPr>
              <a:t>of</a:t>
            </a:r>
            <a:r>
              <a:rPr lang="cs-CZ" sz="2000" dirty="0">
                <a:solidFill>
                  <a:schemeClr val="tx2"/>
                </a:solidFill>
              </a:rPr>
              <a:t> </a:t>
            </a:r>
            <a:r>
              <a:rPr lang="cs-CZ" sz="2000" dirty="0" err="1">
                <a:solidFill>
                  <a:schemeClr val="tx2"/>
                </a:solidFill>
              </a:rPr>
              <a:t>the</a:t>
            </a:r>
            <a:r>
              <a:rPr lang="cs-CZ" sz="2000" dirty="0">
                <a:solidFill>
                  <a:schemeClr val="tx2"/>
                </a:solidFill>
              </a:rPr>
              <a:t> </a:t>
            </a:r>
            <a:r>
              <a:rPr lang="cs-CZ" sz="2000" dirty="0" err="1">
                <a:solidFill>
                  <a:schemeClr val="tx2"/>
                </a:solidFill>
              </a:rPr>
              <a:t>essential</a:t>
            </a:r>
            <a:r>
              <a:rPr lang="cs-CZ" sz="2000" dirty="0">
                <a:solidFill>
                  <a:schemeClr val="tx2"/>
                </a:solidFill>
              </a:rPr>
              <a:t> </a:t>
            </a:r>
            <a:r>
              <a:rPr lang="cs-CZ" sz="2000" dirty="0" err="1">
                <a:solidFill>
                  <a:schemeClr val="tx2"/>
                </a:solidFill>
              </a:rPr>
              <a:t>amino</a:t>
            </a:r>
            <a:r>
              <a:rPr lang="cs-CZ" sz="2000" dirty="0">
                <a:solidFill>
                  <a:schemeClr val="tx2"/>
                </a:solidFill>
              </a:rPr>
              <a:t> </a:t>
            </a:r>
            <a:r>
              <a:rPr lang="cs-CZ" sz="2000" dirty="0" err="1">
                <a:solidFill>
                  <a:schemeClr val="tx2"/>
                </a:solidFill>
              </a:rPr>
              <a:t>acids</a:t>
            </a:r>
            <a:r>
              <a:rPr lang="cs-CZ" sz="2000" dirty="0">
                <a:solidFill>
                  <a:schemeClr val="tx2"/>
                </a:solidFill>
              </a:rPr>
              <a:t>.</a:t>
            </a:r>
            <a:endParaRPr lang="cs-CZ" sz="800" dirty="0">
              <a:solidFill>
                <a:schemeClr val="tx2"/>
              </a:solidFill>
            </a:endParaRPr>
          </a:p>
          <a:p>
            <a:pPr marL="457200" lvl="0" indent="-457200">
              <a:buFont typeface="+mj-lt"/>
              <a:buAutoNum type="alphaUcPeriod" startAt="2"/>
            </a:pPr>
            <a:endParaRPr lang="cs-CZ" sz="2000" dirty="0">
              <a:solidFill>
                <a:schemeClr val="tx2"/>
              </a:solidFill>
            </a:endParaRPr>
          </a:p>
          <a:p>
            <a:pPr marL="457200" lvl="0" indent="-457200">
              <a:buFont typeface="+mj-lt"/>
              <a:buAutoNum type="alphaUcPeriod" startAt="3"/>
            </a:pPr>
            <a:r>
              <a:rPr lang="cs-CZ" sz="2000" dirty="0" err="1">
                <a:solidFill>
                  <a:schemeClr val="tx2"/>
                </a:solidFill>
              </a:rPr>
              <a:t>Is</a:t>
            </a:r>
            <a:r>
              <a:rPr lang="cs-CZ" sz="2000" dirty="0">
                <a:solidFill>
                  <a:schemeClr val="tx2"/>
                </a:solidFill>
              </a:rPr>
              <a:t> a source </a:t>
            </a:r>
            <a:r>
              <a:rPr lang="cs-CZ" sz="2000" dirty="0" err="1">
                <a:solidFill>
                  <a:schemeClr val="tx2"/>
                </a:solidFill>
              </a:rPr>
              <a:t>of</a:t>
            </a:r>
            <a:r>
              <a:rPr lang="cs-CZ" sz="2000" dirty="0">
                <a:solidFill>
                  <a:schemeClr val="tx2"/>
                </a:solidFill>
              </a:rPr>
              <a:t> </a:t>
            </a:r>
            <a:r>
              <a:rPr lang="cs-CZ" sz="2000" dirty="0" err="1">
                <a:solidFill>
                  <a:schemeClr val="tx2"/>
                </a:solidFill>
              </a:rPr>
              <a:t>ammonia</a:t>
            </a:r>
            <a:r>
              <a:rPr lang="cs-CZ" sz="2000" dirty="0">
                <a:solidFill>
                  <a:schemeClr val="tx2"/>
                </a:solidFill>
              </a:rPr>
              <a:t> </a:t>
            </a:r>
            <a:r>
              <a:rPr lang="cs-CZ" sz="2000" dirty="0" err="1">
                <a:solidFill>
                  <a:schemeClr val="tx2"/>
                </a:solidFill>
              </a:rPr>
              <a:t>which</a:t>
            </a:r>
            <a:r>
              <a:rPr lang="cs-CZ" sz="2000" dirty="0">
                <a:solidFill>
                  <a:schemeClr val="tx2"/>
                </a:solidFill>
              </a:rPr>
              <a:t> </a:t>
            </a:r>
            <a:r>
              <a:rPr lang="cs-CZ" sz="2000" dirty="0" err="1">
                <a:solidFill>
                  <a:schemeClr val="tx2"/>
                </a:solidFill>
              </a:rPr>
              <a:t>is</a:t>
            </a:r>
            <a:r>
              <a:rPr lang="cs-CZ" sz="2000" dirty="0">
                <a:solidFill>
                  <a:schemeClr val="tx2"/>
                </a:solidFill>
              </a:rPr>
              <a:t> </a:t>
            </a:r>
            <a:r>
              <a:rPr lang="cs-CZ" sz="2000" dirty="0" err="1">
                <a:solidFill>
                  <a:schemeClr val="tx2"/>
                </a:solidFill>
              </a:rPr>
              <a:t>detoxified</a:t>
            </a:r>
            <a:r>
              <a:rPr lang="cs-CZ" sz="2000" dirty="0">
                <a:solidFill>
                  <a:schemeClr val="tx2"/>
                </a:solidFill>
              </a:rPr>
              <a:t> </a:t>
            </a:r>
            <a:r>
              <a:rPr lang="cs-CZ" sz="2000" dirty="0" err="1">
                <a:solidFill>
                  <a:schemeClr val="tx2"/>
                </a:solidFill>
              </a:rPr>
              <a:t>through</a:t>
            </a:r>
            <a:r>
              <a:rPr lang="cs-CZ" sz="2000" dirty="0">
                <a:solidFill>
                  <a:schemeClr val="tx2"/>
                </a:solidFill>
              </a:rPr>
              <a:t> urea </a:t>
            </a:r>
            <a:r>
              <a:rPr lang="cs-CZ" sz="2000" dirty="0" err="1">
                <a:solidFill>
                  <a:schemeClr val="tx2"/>
                </a:solidFill>
              </a:rPr>
              <a:t>production</a:t>
            </a:r>
            <a:r>
              <a:rPr lang="cs-CZ" sz="2000" dirty="0">
                <a:solidFill>
                  <a:schemeClr val="tx2"/>
                </a:solidFill>
              </a:rPr>
              <a:t>.</a:t>
            </a:r>
          </a:p>
          <a:p>
            <a:pPr marL="457200" lvl="0" indent="-457200">
              <a:buFont typeface="+mj-lt"/>
              <a:buAutoNum type="alphaUcPeriod" startAt="3"/>
            </a:pPr>
            <a:endParaRPr lang="cs-CZ" sz="2000" dirty="0">
              <a:solidFill>
                <a:schemeClr val="tx2"/>
              </a:solidFill>
            </a:endParaRPr>
          </a:p>
          <a:p>
            <a:pPr marL="457200" lvl="0" indent="-457200">
              <a:buFont typeface="+mj-lt"/>
              <a:buAutoNum type="alphaUcPeriod" startAt="3"/>
            </a:pPr>
            <a:endParaRPr lang="cs-CZ" sz="800" dirty="0">
              <a:solidFill>
                <a:schemeClr val="tx2"/>
              </a:solidFill>
            </a:endParaRPr>
          </a:p>
          <a:p>
            <a:pPr marL="457200" indent="-457200">
              <a:buFont typeface="+mj-lt"/>
              <a:buAutoNum type="alphaUcPeriod" startAt="3"/>
            </a:pPr>
            <a:endParaRPr lang="cs-CZ" sz="2000" dirty="0">
              <a:solidFill>
                <a:schemeClr val="tx2"/>
              </a:solidFill>
            </a:endParaRPr>
          </a:p>
          <a:p>
            <a:pPr marL="457200" lvl="0" indent="-457200">
              <a:buFont typeface="+mj-lt"/>
              <a:buAutoNum type="alphaUcPeriod" startAt="4"/>
            </a:pPr>
            <a:r>
              <a:rPr lang="cs-CZ" sz="2000" dirty="0" err="1">
                <a:solidFill>
                  <a:schemeClr val="tx2"/>
                </a:solidFill>
              </a:rPr>
              <a:t>Must</a:t>
            </a:r>
            <a:r>
              <a:rPr lang="cs-CZ" sz="2000" dirty="0">
                <a:solidFill>
                  <a:schemeClr val="tx2"/>
                </a:solidFill>
              </a:rPr>
              <a:t> </a:t>
            </a:r>
            <a:r>
              <a:rPr lang="cs-CZ" sz="2000" dirty="0" err="1">
                <a:solidFill>
                  <a:schemeClr val="tx2"/>
                </a:solidFill>
              </a:rPr>
              <a:t>include</a:t>
            </a:r>
            <a:r>
              <a:rPr lang="cs-CZ" sz="2000" dirty="0">
                <a:solidFill>
                  <a:schemeClr val="tx2"/>
                </a:solidFill>
              </a:rPr>
              <a:t> </a:t>
            </a:r>
            <a:r>
              <a:rPr lang="cs-CZ" sz="2000" dirty="0" err="1">
                <a:solidFill>
                  <a:schemeClr val="tx2"/>
                </a:solidFill>
              </a:rPr>
              <a:t>an</a:t>
            </a:r>
            <a:r>
              <a:rPr lang="cs-CZ" sz="2000" dirty="0">
                <a:solidFill>
                  <a:schemeClr val="tx2"/>
                </a:solidFill>
              </a:rPr>
              <a:t> animal source to </a:t>
            </a:r>
            <a:r>
              <a:rPr lang="cs-CZ" sz="2000" dirty="0" err="1">
                <a:solidFill>
                  <a:schemeClr val="tx2"/>
                </a:solidFill>
              </a:rPr>
              <a:t>provide</a:t>
            </a:r>
            <a:r>
              <a:rPr lang="cs-CZ" sz="2000" dirty="0">
                <a:solidFill>
                  <a:schemeClr val="tx2"/>
                </a:solidFill>
              </a:rPr>
              <a:t> </a:t>
            </a:r>
            <a:r>
              <a:rPr lang="cs-CZ" sz="2000" dirty="0" err="1">
                <a:solidFill>
                  <a:schemeClr val="tx2"/>
                </a:solidFill>
              </a:rPr>
              <a:t>all</a:t>
            </a:r>
            <a:r>
              <a:rPr lang="cs-CZ" sz="2000" dirty="0">
                <a:solidFill>
                  <a:schemeClr val="tx2"/>
                </a:solidFill>
              </a:rPr>
              <a:t> </a:t>
            </a:r>
            <a:r>
              <a:rPr lang="cs-CZ" sz="2000" dirty="0" err="1">
                <a:solidFill>
                  <a:schemeClr val="tx2"/>
                </a:solidFill>
              </a:rPr>
              <a:t>essential</a:t>
            </a:r>
            <a:r>
              <a:rPr lang="cs-CZ" sz="2000" dirty="0">
                <a:solidFill>
                  <a:schemeClr val="tx2"/>
                </a:solidFill>
              </a:rPr>
              <a:t> </a:t>
            </a:r>
            <a:r>
              <a:rPr lang="cs-CZ" sz="2000" dirty="0" err="1">
                <a:solidFill>
                  <a:schemeClr val="tx2"/>
                </a:solidFill>
              </a:rPr>
              <a:t>amino</a:t>
            </a:r>
            <a:r>
              <a:rPr lang="cs-CZ" sz="2000" dirty="0">
                <a:solidFill>
                  <a:schemeClr val="tx2"/>
                </a:solidFill>
              </a:rPr>
              <a:t> </a:t>
            </a:r>
            <a:r>
              <a:rPr lang="cs-CZ" sz="2000" dirty="0" err="1">
                <a:solidFill>
                  <a:schemeClr val="tx2"/>
                </a:solidFill>
              </a:rPr>
              <a:t>acids</a:t>
            </a:r>
            <a:r>
              <a:rPr lang="cs-CZ" sz="2000" dirty="0">
                <a:solidFill>
                  <a:schemeClr val="tx2"/>
                </a:solidFill>
              </a:rPr>
              <a:t> in </a:t>
            </a:r>
            <a:r>
              <a:rPr lang="cs-CZ" sz="2000" dirty="0" err="1">
                <a:solidFill>
                  <a:schemeClr val="tx2"/>
                </a:solidFill>
              </a:rPr>
              <a:t>the</a:t>
            </a:r>
            <a:r>
              <a:rPr lang="cs-CZ" sz="2000" dirty="0">
                <a:solidFill>
                  <a:schemeClr val="tx2"/>
                </a:solidFill>
              </a:rPr>
              <a:t> diet.</a:t>
            </a:r>
            <a:endParaRPr lang="cs-CZ" dirty="0">
              <a:solidFill>
                <a:schemeClr val="tx2"/>
              </a:solidFill>
            </a:endParaRPr>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t>32</a:t>
            </a:fld>
            <a:endParaRPr lang="cs-CZ"/>
          </a:p>
        </p:txBody>
      </p:sp>
      <p:sp>
        <p:nvSpPr>
          <p:cNvPr id="5" name="TextovéPole 4"/>
          <p:cNvSpPr txBox="1"/>
          <p:nvPr/>
        </p:nvSpPr>
        <p:spPr>
          <a:xfrm>
            <a:off x="457200" y="983215"/>
            <a:ext cx="8147248" cy="369332"/>
          </a:xfrm>
          <a:prstGeom prst="rect">
            <a:avLst/>
          </a:prstGeom>
          <a:noFill/>
        </p:spPr>
        <p:txBody>
          <a:bodyPr wrap="square" rtlCol="0">
            <a:spAutoFit/>
          </a:bodyPr>
          <a:lstStyle/>
          <a:p>
            <a:r>
              <a:rPr lang="cs-CZ" dirty="0" err="1"/>
              <a:t>The</a:t>
            </a:r>
            <a:r>
              <a:rPr lang="cs-CZ" dirty="0"/>
              <a:t> </a:t>
            </a:r>
            <a:r>
              <a:rPr lang="cs-CZ" dirty="0" err="1"/>
              <a:t>carbon</a:t>
            </a:r>
            <a:r>
              <a:rPr lang="cs-CZ" dirty="0"/>
              <a:t> skeleton </a:t>
            </a:r>
            <a:r>
              <a:rPr lang="cs-CZ" dirty="0" err="1"/>
              <a:t>of</a:t>
            </a:r>
            <a:r>
              <a:rPr lang="cs-CZ" dirty="0"/>
              <a:t> </a:t>
            </a:r>
            <a:r>
              <a:rPr lang="cs-CZ" dirty="0" err="1"/>
              <a:t>amino</a:t>
            </a:r>
            <a:r>
              <a:rPr lang="cs-CZ" dirty="0"/>
              <a:t> </a:t>
            </a:r>
            <a:r>
              <a:rPr lang="cs-CZ" dirty="0" err="1"/>
              <a:t>acids</a:t>
            </a:r>
            <a:r>
              <a:rPr lang="cs-CZ" dirty="0"/>
              <a:t> </a:t>
            </a:r>
            <a:r>
              <a:rPr lang="cs-CZ" dirty="0" err="1"/>
              <a:t>can</a:t>
            </a:r>
            <a:r>
              <a:rPr lang="cs-CZ" dirty="0"/>
              <a:t> </a:t>
            </a:r>
            <a:r>
              <a:rPr lang="cs-CZ" dirty="0" err="1"/>
              <a:t>contribute</a:t>
            </a:r>
            <a:r>
              <a:rPr lang="cs-CZ" dirty="0"/>
              <a:t> to </a:t>
            </a:r>
            <a:r>
              <a:rPr lang="cs-CZ" dirty="0" err="1"/>
              <a:t>energy</a:t>
            </a:r>
            <a:r>
              <a:rPr lang="cs-CZ" dirty="0"/>
              <a:t> </a:t>
            </a:r>
            <a:r>
              <a:rPr lang="cs-CZ" dirty="0" err="1"/>
              <a:t>supply</a:t>
            </a:r>
            <a:r>
              <a:rPr lang="cs-CZ" dirty="0"/>
              <a:t>. </a:t>
            </a:r>
          </a:p>
        </p:txBody>
      </p:sp>
      <p:sp>
        <p:nvSpPr>
          <p:cNvPr id="6" name="TextovéPole 5"/>
          <p:cNvSpPr txBox="1"/>
          <p:nvPr/>
        </p:nvSpPr>
        <p:spPr>
          <a:xfrm>
            <a:off x="411879" y="1799899"/>
            <a:ext cx="8208912" cy="369332"/>
          </a:xfrm>
          <a:prstGeom prst="rect">
            <a:avLst/>
          </a:prstGeom>
          <a:noFill/>
        </p:spPr>
        <p:txBody>
          <a:bodyPr wrap="square" rtlCol="0">
            <a:spAutoFit/>
          </a:bodyPr>
          <a:lstStyle/>
          <a:p>
            <a:r>
              <a:rPr lang="cs-CZ" dirty="0" err="1"/>
              <a:t>All</a:t>
            </a:r>
            <a:r>
              <a:rPr lang="cs-CZ" dirty="0"/>
              <a:t> </a:t>
            </a:r>
            <a:r>
              <a:rPr lang="cs-CZ" dirty="0" err="1"/>
              <a:t>essential</a:t>
            </a:r>
            <a:r>
              <a:rPr lang="cs-CZ" dirty="0"/>
              <a:t> </a:t>
            </a:r>
            <a:r>
              <a:rPr lang="cs-CZ" dirty="0" err="1"/>
              <a:t>amino</a:t>
            </a:r>
            <a:r>
              <a:rPr lang="cs-CZ" dirty="0"/>
              <a:t> </a:t>
            </a:r>
            <a:r>
              <a:rPr lang="cs-CZ" dirty="0" err="1"/>
              <a:t>acids</a:t>
            </a:r>
            <a:r>
              <a:rPr lang="cs-CZ" dirty="0"/>
              <a:t> </a:t>
            </a:r>
            <a:r>
              <a:rPr lang="cs-CZ" dirty="0" err="1"/>
              <a:t>can</a:t>
            </a:r>
            <a:r>
              <a:rPr lang="cs-CZ" dirty="0"/>
              <a:t> </a:t>
            </a:r>
            <a:r>
              <a:rPr lang="cs-CZ" dirty="0" err="1"/>
              <a:t>be</a:t>
            </a:r>
            <a:r>
              <a:rPr lang="cs-CZ" dirty="0"/>
              <a:t> </a:t>
            </a:r>
            <a:r>
              <a:rPr lang="cs-CZ" dirty="0" err="1"/>
              <a:t>provided</a:t>
            </a:r>
            <a:r>
              <a:rPr lang="cs-CZ" dirty="0"/>
              <a:t> </a:t>
            </a:r>
            <a:r>
              <a:rPr lang="cs-CZ" dirty="0" err="1"/>
              <a:t>through</a:t>
            </a:r>
            <a:r>
              <a:rPr lang="cs-CZ" dirty="0"/>
              <a:t> </a:t>
            </a:r>
            <a:r>
              <a:rPr lang="cs-CZ" dirty="0" err="1"/>
              <a:t>dietary</a:t>
            </a:r>
            <a:r>
              <a:rPr lang="cs-CZ" dirty="0"/>
              <a:t> protein.</a:t>
            </a:r>
          </a:p>
        </p:txBody>
      </p:sp>
      <p:sp>
        <p:nvSpPr>
          <p:cNvPr id="7" name="TextovéPole 6"/>
          <p:cNvSpPr txBox="1"/>
          <p:nvPr/>
        </p:nvSpPr>
        <p:spPr>
          <a:xfrm>
            <a:off x="465372" y="2605568"/>
            <a:ext cx="8147248" cy="646331"/>
          </a:xfrm>
          <a:prstGeom prst="rect">
            <a:avLst/>
          </a:prstGeom>
          <a:noFill/>
        </p:spPr>
        <p:txBody>
          <a:bodyPr wrap="square" rtlCol="0">
            <a:spAutoFit/>
          </a:bodyPr>
          <a:lstStyle/>
          <a:p>
            <a:r>
              <a:rPr lang="cs-CZ" dirty="0" err="1"/>
              <a:t>Ammonia</a:t>
            </a:r>
            <a:r>
              <a:rPr lang="cs-CZ" dirty="0"/>
              <a:t> </a:t>
            </a:r>
            <a:r>
              <a:rPr lang="cs-CZ" dirty="0" err="1"/>
              <a:t>is</a:t>
            </a:r>
            <a:r>
              <a:rPr lang="cs-CZ" dirty="0"/>
              <a:t> a </a:t>
            </a:r>
            <a:r>
              <a:rPr lang="cs-CZ" dirty="0" err="1"/>
              <a:t>toxic</a:t>
            </a:r>
            <a:r>
              <a:rPr lang="cs-CZ" dirty="0"/>
              <a:t> end </a:t>
            </a:r>
            <a:r>
              <a:rPr lang="cs-CZ" dirty="0" err="1"/>
              <a:t>product</a:t>
            </a:r>
            <a:r>
              <a:rPr lang="cs-CZ" dirty="0"/>
              <a:t> </a:t>
            </a:r>
            <a:r>
              <a:rPr lang="cs-CZ" dirty="0" err="1"/>
              <a:t>of</a:t>
            </a:r>
            <a:r>
              <a:rPr lang="cs-CZ" dirty="0"/>
              <a:t> </a:t>
            </a:r>
            <a:r>
              <a:rPr lang="cs-CZ" dirty="0" err="1"/>
              <a:t>amino</a:t>
            </a:r>
            <a:r>
              <a:rPr lang="cs-CZ" dirty="0"/>
              <a:t> acid </a:t>
            </a:r>
            <a:r>
              <a:rPr lang="cs-CZ" dirty="0" err="1"/>
              <a:t>metabolism</a:t>
            </a:r>
            <a:r>
              <a:rPr lang="cs-CZ" dirty="0"/>
              <a:t> </a:t>
            </a:r>
            <a:r>
              <a:rPr lang="cs-CZ" dirty="0" err="1"/>
              <a:t>that</a:t>
            </a:r>
            <a:r>
              <a:rPr lang="cs-CZ" dirty="0"/>
              <a:t> </a:t>
            </a:r>
            <a:r>
              <a:rPr lang="cs-CZ" dirty="0" err="1"/>
              <a:t>is</a:t>
            </a:r>
            <a:r>
              <a:rPr lang="cs-CZ" dirty="0"/>
              <a:t> </a:t>
            </a:r>
            <a:r>
              <a:rPr lang="cs-CZ" dirty="0" err="1"/>
              <a:t>converted</a:t>
            </a:r>
            <a:r>
              <a:rPr lang="cs-CZ" dirty="0"/>
              <a:t> to urea in </a:t>
            </a:r>
            <a:r>
              <a:rPr lang="cs-CZ" dirty="0" err="1"/>
              <a:t>the</a:t>
            </a:r>
            <a:r>
              <a:rPr lang="cs-CZ" dirty="0"/>
              <a:t> liver and </a:t>
            </a:r>
            <a:r>
              <a:rPr lang="cs-CZ" dirty="0" err="1"/>
              <a:t>then</a:t>
            </a:r>
            <a:r>
              <a:rPr lang="cs-CZ" dirty="0"/>
              <a:t> </a:t>
            </a:r>
            <a:r>
              <a:rPr lang="cs-CZ" dirty="0" err="1"/>
              <a:t>excreted</a:t>
            </a:r>
            <a:r>
              <a:rPr lang="cs-CZ" dirty="0"/>
              <a:t> </a:t>
            </a:r>
            <a:r>
              <a:rPr lang="cs-CZ" dirty="0" err="1"/>
              <a:t>through</a:t>
            </a:r>
            <a:r>
              <a:rPr lang="cs-CZ" dirty="0"/>
              <a:t> </a:t>
            </a:r>
            <a:r>
              <a:rPr lang="cs-CZ" dirty="0" err="1"/>
              <a:t>the</a:t>
            </a:r>
            <a:r>
              <a:rPr lang="cs-CZ" dirty="0"/>
              <a:t> </a:t>
            </a:r>
            <a:r>
              <a:rPr lang="cs-CZ" dirty="0" err="1"/>
              <a:t>kidneys</a:t>
            </a:r>
            <a:r>
              <a:rPr lang="cs-CZ" dirty="0"/>
              <a:t>.</a:t>
            </a:r>
          </a:p>
        </p:txBody>
      </p:sp>
      <p:sp>
        <p:nvSpPr>
          <p:cNvPr id="8" name="TextovéPole 7"/>
          <p:cNvSpPr txBox="1"/>
          <p:nvPr/>
        </p:nvSpPr>
        <p:spPr>
          <a:xfrm>
            <a:off x="452170" y="4150373"/>
            <a:ext cx="8208912" cy="646331"/>
          </a:xfrm>
          <a:prstGeom prst="rect">
            <a:avLst/>
          </a:prstGeom>
          <a:noFill/>
        </p:spPr>
        <p:txBody>
          <a:bodyPr wrap="square" rtlCol="0">
            <a:spAutoFit/>
          </a:bodyPr>
          <a:lstStyle/>
          <a:p>
            <a:r>
              <a:rPr lang="cs-CZ" dirty="0" err="1"/>
              <a:t>Using</a:t>
            </a:r>
            <a:r>
              <a:rPr lang="cs-CZ" dirty="0"/>
              <a:t> a variety </a:t>
            </a:r>
            <a:r>
              <a:rPr lang="cs-CZ" dirty="0" err="1"/>
              <a:t>of</a:t>
            </a:r>
            <a:r>
              <a:rPr lang="cs-CZ" dirty="0"/>
              <a:t> </a:t>
            </a:r>
            <a:r>
              <a:rPr lang="cs-CZ" dirty="0" err="1"/>
              <a:t>vegetable</a:t>
            </a:r>
            <a:r>
              <a:rPr lang="cs-CZ" dirty="0"/>
              <a:t> </a:t>
            </a:r>
            <a:r>
              <a:rPr lang="cs-CZ" dirty="0" err="1"/>
              <a:t>sources</a:t>
            </a:r>
            <a:r>
              <a:rPr lang="cs-CZ" dirty="0"/>
              <a:t> </a:t>
            </a:r>
            <a:r>
              <a:rPr lang="cs-CZ" dirty="0" err="1"/>
              <a:t>it</a:t>
            </a:r>
            <a:r>
              <a:rPr lang="cs-CZ" dirty="0"/>
              <a:t> </a:t>
            </a:r>
            <a:r>
              <a:rPr lang="cs-CZ" dirty="0" err="1"/>
              <a:t>is</a:t>
            </a:r>
            <a:r>
              <a:rPr lang="cs-CZ" dirty="0"/>
              <a:t> </a:t>
            </a:r>
            <a:r>
              <a:rPr lang="cs-CZ" dirty="0" err="1"/>
              <a:t>quite</a:t>
            </a:r>
            <a:r>
              <a:rPr lang="cs-CZ" dirty="0"/>
              <a:t> </a:t>
            </a:r>
            <a:r>
              <a:rPr lang="cs-CZ" dirty="0" err="1"/>
              <a:t>possible</a:t>
            </a:r>
            <a:r>
              <a:rPr lang="cs-CZ" dirty="0"/>
              <a:t> to </a:t>
            </a:r>
            <a:r>
              <a:rPr lang="cs-CZ" dirty="0" err="1"/>
              <a:t>provide</a:t>
            </a:r>
            <a:r>
              <a:rPr lang="cs-CZ" dirty="0"/>
              <a:t> </a:t>
            </a:r>
            <a:r>
              <a:rPr lang="cs-CZ" dirty="0" err="1"/>
              <a:t>all</a:t>
            </a:r>
            <a:r>
              <a:rPr lang="cs-CZ" dirty="0"/>
              <a:t> </a:t>
            </a:r>
            <a:r>
              <a:rPr lang="cs-CZ" dirty="0" err="1"/>
              <a:t>essential</a:t>
            </a:r>
            <a:r>
              <a:rPr lang="cs-CZ" dirty="0"/>
              <a:t> </a:t>
            </a:r>
            <a:r>
              <a:rPr lang="cs-CZ" dirty="0" err="1"/>
              <a:t>amino</a:t>
            </a:r>
            <a:r>
              <a:rPr lang="cs-CZ" dirty="0"/>
              <a:t> </a:t>
            </a:r>
            <a:r>
              <a:rPr lang="cs-CZ" dirty="0" err="1"/>
              <a:t>acids</a:t>
            </a:r>
            <a:r>
              <a:rPr lang="cs-CZ" dirty="0"/>
              <a:t>.</a:t>
            </a:r>
          </a:p>
        </p:txBody>
      </p:sp>
      <p:sp>
        <p:nvSpPr>
          <p:cNvPr id="10" name="Zaoblený obdélník 9"/>
          <p:cNvSpPr/>
          <p:nvPr/>
        </p:nvSpPr>
        <p:spPr>
          <a:xfrm>
            <a:off x="411879" y="2258494"/>
            <a:ext cx="7671816" cy="358089"/>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Zaoblený obdélník 11"/>
          <p:cNvSpPr/>
          <p:nvPr/>
        </p:nvSpPr>
        <p:spPr>
          <a:xfrm>
            <a:off x="452170" y="718612"/>
            <a:ext cx="4911918" cy="298340"/>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ustDataLst>
      <p:tags r:id="rId1"/>
    </p:custDataLst>
    <p:extLst>
      <p:ext uri="{BB962C8B-B14F-4D97-AF65-F5344CB8AC3E}">
        <p14:creationId xmlns:p14="http://schemas.microsoft.com/office/powerpoint/2010/main" val="89847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Lipids</a:t>
            </a:r>
            <a:r>
              <a:rPr lang="cs-CZ" dirty="0"/>
              <a:t> </a:t>
            </a:r>
          </a:p>
        </p:txBody>
      </p:sp>
      <p:sp>
        <p:nvSpPr>
          <p:cNvPr id="3" name="Zástupný symbol pro obsah 2"/>
          <p:cNvSpPr>
            <a:spLocks noGrp="1"/>
          </p:cNvSpPr>
          <p:nvPr>
            <p:ph sz="quarter" idx="1"/>
          </p:nvPr>
        </p:nvSpPr>
        <p:spPr/>
        <p:txBody>
          <a:bodyPr/>
          <a:lstStyle/>
          <a:p>
            <a:r>
              <a:rPr lang="cs-CZ" dirty="0"/>
              <a:t>RDI = 0.5 – 1.5 g /kg/ </a:t>
            </a:r>
            <a:r>
              <a:rPr lang="cs-CZ" dirty="0" err="1"/>
              <a:t>day</a:t>
            </a:r>
            <a:r>
              <a:rPr lang="cs-CZ" dirty="0"/>
              <a:t> ≈ 20 – 35% of </a:t>
            </a:r>
            <a:r>
              <a:rPr lang="cs-CZ" dirty="0" err="1"/>
              <a:t>energy</a:t>
            </a:r>
            <a:r>
              <a:rPr lang="cs-CZ" dirty="0"/>
              <a:t> </a:t>
            </a:r>
            <a:r>
              <a:rPr lang="cs-CZ" dirty="0" err="1"/>
              <a:t>supply</a:t>
            </a:r>
            <a:endParaRPr lang="cs-CZ" dirty="0"/>
          </a:p>
          <a:p>
            <a:endParaRPr lang="cs-CZ" dirty="0"/>
          </a:p>
          <a:p>
            <a:endParaRPr lang="cs-CZ" dirty="0"/>
          </a:p>
          <a:p>
            <a:endParaRPr lang="cs-CZ" dirty="0"/>
          </a:p>
          <a:p>
            <a:endParaRPr lang="cs-CZ" dirty="0"/>
          </a:p>
          <a:p>
            <a:endParaRPr lang="cs-CZ" dirty="0"/>
          </a:p>
          <a:p>
            <a:endParaRPr lang="cs-CZ" dirty="0"/>
          </a:p>
          <a:p>
            <a:endParaRPr lang="cs-CZ" dirty="0"/>
          </a:p>
          <a:p>
            <a:r>
              <a:rPr lang="cs-CZ" dirty="0"/>
              <a:t>source </a:t>
            </a:r>
            <a:r>
              <a:rPr lang="cs-CZ" dirty="0" err="1"/>
              <a:t>of</a:t>
            </a:r>
            <a:r>
              <a:rPr lang="cs-CZ" dirty="0"/>
              <a:t> </a:t>
            </a:r>
            <a:r>
              <a:rPr lang="cs-CZ" dirty="0" err="1"/>
              <a:t>essencial</a:t>
            </a:r>
            <a:r>
              <a:rPr lang="cs-CZ" dirty="0"/>
              <a:t> FA, fat-</a:t>
            </a:r>
            <a:r>
              <a:rPr lang="cs-CZ" dirty="0" err="1"/>
              <a:t>soluble</a:t>
            </a:r>
            <a:r>
              <a:rPr lang="cs-CZ" dirty="0"/>
              <a:t> </a:t>
            </a:r>
            <a:r>
              <a:rPr lang="cs-CZ" dirty="0" err="1"/>
              <a:t>vitamins</a:t>
            </a:r>
            <a:endParaRPr lang="cs-CZ" dirty="0"/>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t>33</a:t>
            </a:fld>
            <a:endParaRPr lang="cs-CZ"/>
          </a:p>
        </p:txBody>
      </p:sp>
      <p:sp>
        <p:nvSpPr>
          <p:cNvPr id="5" name="TextovéPole 4"/>
          <p:cNvSpPr txBox="1"/>
          <p:nvPr/>
        </p:nvSpPr>
        <p:spPr>
          <a:xfrm>
            <a:off x="457200" y="2276872"/>
            <a:ext cx="6527684" cy="1107996"/>
          </a:xfrm>
          <a:prstGeom prst="rect">
            <a:avLst/>
          </a:prstGeom>
          <a:solidFill>
            <a:schemeClr val="accent1">
              <a:lumMod val="20000"/>
              <a:lumOff val="80000"/>
            </a:schemeClr>
          </a:solidFill>
          <a:ln>
            <a:solidFill>
              <a:srgbClr val="00B0F0"/>
            </a:solidFill>
          </a:ln>
        </p:spPr>
        <p:txBody>
          <a:bodyPr wrap="none" rtlCol="0">
            <a:spAutoFit/>
          </a:bodyPr>
          <a:lstStyle/>
          <a:p>
            <a:r>
              <a:rPr lang="cs-CZ" sz="2400" dirty="0" err="1"/>
              <a:t>Enteral</a:t>
            </a:r>
            <a:r>
              <a:rPr lang="cs-CZ" sz="2400" dirty="0"/>
              <a:t> </a:t>
            </a:r>
            <a:r>
              <a:rPr lang="cs-CZ" sz="2400" dirty="0" err="1"/>
              <a:t>nutrition</a:t>
            </a:r>
            <a:r>
              <a:rPr lang="cs-CZ" sz="2400" dirty="0"/>
              <a:t>:</a:t>
            </a:r>
          </a:p>
          <a:p>
            <a:r>
              <a:rPr lang="cs-CZ" sz="2400" dirty="0" err="1"/>
              <a:t>vegetable</a:t>
            </a:r>
            <a:r>
              <a:rPr lang="cs-CZ" sz="2400" dirty="0"/>
              <a:t> </a:t>
            </a:r>
            <a:r>
              <a:rPr lang="cs-CZ" sz="2400" dirty="0" err="1"/>
              <a:t>oils</a:t>
            </a:r>
            <a:r>
              <a:rPr lang="cs-CZ" sz="2400" dirty="0"/>
              <a:t> (</a:t>
            </a:r>
            <a:r>
              <a:rPr lang="cs-CZ" sz="2400" dirty="0" err="1"/>
              <a:t>rapeseed</a:t>
            </a:r>
            <a:r>
              <a:rPr lang="cs-CZ" sz="2400" dirty="0"/>
              <a:t>, </a:t>
            </a:r>
            <a:r>
              <a:rPr lang="cs-CZ" sz="2400" dirty="0" err="1"/>
              <a:t>sunflower</a:t>
            </a:r>
            <a:r>
              <a:rPr lang="cs-CZ" sz="2400" dirty="0"/>
              <a:t>, </a:t>
            </a:r>
            <a:r>
              <a:rPr lang="cs-CZ" sz="2400" dirty="0" err="1"/>
              <a:t>soya</a:t>
            </a:r>
            <a:r>
              <a:rPr lang="cs-CZ" sz="2400" dirty="0"/>
              <a:t>, </a:t>
            </a:r>
            <a:r>
              <a:rPr lang="cs-CZ" sz="2400" dirty="0" err="1"/>
              <a:t>coconut</a:t>
            </a:r>
            <a:r>
              <a:rPr lang="cs-CZ" sz="2400" dirty="0"/>
              <a:t>)</a:t>
            </a:r>
          </a:p>
          <a:p>
            <a:endParaRPr lang="cs-CZ" dirty="0"/>
          </a:p>
        </p:txBody>
      </p:sp>
      <p:sp>
        <p:nvSpPr>
          <p:cNvPr id="6" name="TextovéPole 5"/>
          <p:cNvSpPr txBox="1"/>
          <p:nvPr/>
        </p:nvSpPr>
        <p:spPr>
          <a:xfrm>
            <a:off x="457200" y="3567430"/>
            <a:ext cx="6647974" cy="1477328"/>
          </a:xfrm>
          <a:prstGeom prst="rect">
            <a:avLst/>
          </a:prstGeom>
          <a:solidFill>
            <a:schemeClr val="accent1">
              <a:lumMod val="20000"/>
              <a:lumOff val="80000"/>
            </a:schemeClr>
          </a:solidFill>
          <a:ln>
            <a:solidFill>
              <a:srgbClr val="00B0F0"/>
            </a:solidFill>
          </a:ln>
        </p:spPr>
        <p:txBody>
          <a:bodyPr wrap="none" rtlCol="0">
            <a:spAutoFit/>
          </a:bodyPr>
          <a:lstStyle/>
          <a:p>
            <a:r>
              <a:rPr lang="cs-CZ" sz="2400" dirty="0" err="1"/>
              <a:t>Parenteral</a:t>
            </a:r>
            <a:r>
              <a:rPr lang="cs-CZ" sz="2400" dirty="0"/>
              <a:t> </a:t>
            </a:r>
            <a:r>
              <a:rPr lang="cs-CZ" sz="2400" dirty="0" err="1"/>
              <a:t>nutrition</a:t>
            </a:r>
            <a:r>
              <a:rPr lang="cs-CZ" sz="2400" dirty="0"/>
              <a:t>:</a:t>
            </a:r>
          </a:p>
          <a:p>
            <a:r>
              <a:rPr lang="cs-CZ" sz="2400" dirty="0"/>
              <a:t>10-20% lipid </a:t>
            </a:r>
            <a:r>
              <a:rPr lang="cs-CZ" sz="2400" dirty="0" err="1"/>
              <a:t>emulsions</a:t>
            </a:r>
            <a:r>
              <a:rPr lang="cs-CZ" sz="2400" dirty="0"/>
              <a:t> (</a:t>
            </a:r>
            <a:r>
              <a:rPr lang="cs-CZ" sz="2400" dirty="0" err="1"/>
              <a:t>of</a:t>
            </a:r>
            <a:r>
              <a:rPr lang="cs-CZ" sz="2400" dirty="0"/>
              <a:t> </a:t>
            </a:r>
            <a:r>
              <a:rPr lang="cs-CZ" sz="2400" dirty="0" err="1"/>
              <a:t>olive</a:t>
            </a:r>
            <a:r>
              <a:rPr lang="cs-CZ" sz="2400" dirty="0"/>
              <a:t>, </a:t>
            </a:r>
            <a:r>
              <a:rPr lang="cs-CZ" sz="2400" dirty="0" err="1"/>
              <a:t>soybean</a:t>
            </a:r>
            <a:r>
              <a:rPr lang="cs-CZ" sz="2400" dirty="0"/>
              <a:t> </a:t>
            </a:r>
            <a:r>
              <a:rPr lang="cs-CZ" sz="2400" dirty="0" err="1"/>
              <a:t>oil</a:t>
            </a:r>
            <a:r>
              <a:rPr lang="cs-CZ" sz="2400" dirty="0"/>
              <a:t> 	</a:t>
            </a:r>
          </a:p>
          <a:p>
            <a:r>
              <a:rPr lang="cs-CZ" sz="2400" dirty="0"/>
              <a:t>			  + event. </a:t>
            </a:r>
            <a:r>
              <a:rPr lang="cs-CZ" sz="2400" dirty="0" err="1"/>
              <a:t>fish</a:t>
            </a:r>
            <a:r>
              <a:rPr lang="cs-CZ" sz="2400" dirty="0"/>
              <a:t>, </a:t>
            </a:r>
            <a:r>
              <a:rPr lang="cs-CZ" sz="2400" dirty="0" err="1"/>
              <a:t>coconut</a:t>
            </a:r>
            <a:r>
              <a:rPr lang="cs-CZ" sz="2400" dirty="0"/>
              <a:t>)</a:t>
            </a:r>
          </a:p>
          <a:p>
            <a:endParaRPr lang="cs-CZ" dirty="0"/>
          </a:p>
        </p:txBody>
      </p:sp>
      <p:sp>
        <p:nvSpPr>
          <p:cNvPr id="7" name="Vývojový diagram: paměť se sekvenčním přístupem 6"/>
          <p:cNvSpPr/>
          <p:nvPr/>
        </p:nvSpPr>
        <p:spPr>
          <a:xfrm>
            <a:off x="2555776" y="5746579"/>
            <a:ext cx="3168352" cy="1043902"/>
          </a:xfrm>
          <a:prstGeom prst="flowChartMagneticTap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err="1">
                <a:solidFill>
                  <a:schemeClr val="tx2"/>
                </a:solidFill>
              </a:rPr>
              <a:t>Give</a:t>
            </a:r>
            <a:r>
              <a:rPr lang="cs-CZ" sz="2400" dirty="0">
                <a:solidFill>
                  <a:schemeClr val="tx2"/>
                </a:solidFill>
              </a:rPr>
              <a:t> </a:t>
            </a:r>
            <a:r>
              <a:rPr lang="cs-CZ" sz="2400" dirty="0" err="1">
                <a:solidFill>
                  <a:schemeClr val="tx2"/>
                </a:solidFill>
              </a:rPr>
              <a:t>names</a:t>
            </a:r>
            <a:r>
              <a:rPr lang="cs-CZ" sz="2400" dirty="0">
                <a:solidFill>
                  <a:schemeClr val="tx2"/>
                </a:solidFill>
              </a:rPr>
              <a:t> </a:t>
            </a:r>
          </a:p>
          <a:p>
            <a:pPr algn="ctr"/>
            <a:r>
              <a:rPr lang="cs-CZ" sz="2400" dirty="0" err="1">
                <a:solidFill>
                  <a:schemeClr val="tx2"/>
                </a:solidFill>
              </a:rPr>
              <a:t>of</a:t>
            </a:r>
            <a:r>
              <a:rPr lang="cs-CZ" sz="2400" dirty="0">
                <a:solidFill>
                  <a:schemeClr val="tx2"/>
                </a:solidFill>
              </a:rPr>
              <a:t> </a:t>
            </a:r>
            <a:r>
              <a:rPr lang="cs-CZ" sz="2400" dirty="0" err="1">
                <a:solidFill>
                  <a:schemeClr val="tx2"/>
                </a:solidFill>
              </a:rPr>
              <a:t>essential</a:t>
            </a:r>
            <a:r>
              <a:rPr lang="cs-CZ" sz="2400" dirty="0">
                <a:solidFill>
                  <a:schemeClr val="tx2"/>
                </a:solidFill>
              </a:rPr>
              <a:t> FA.</a:t>
            </a:r>
          </a:p>
        </p:txBody>
      </p:sp>
    </p:spTree>
    <p:custDataLst>
      <p:tags r:id="rId1"/>
    </p:custDataLst>
    <p:extLst>
      <p:ext uri="{BB962C8B-B14F-4D97-AF65-F5344CB8AC3E}">
        <p14:creationId xmlns:p14="http://schemas.microsoft.com/office/powerpoint/2010/main" val="126352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075240" cy="778098"/>
          </a:xfrm>
        </p:spPr>
        <p:txBody>
          <a:bodyPr>
            <a:normAutofit fontScale="90000"/>
          </a:bodyPr>
          <a:lstStyle/>
          <a:p>
            <a:r>
              <a:rPr lang="cs-CZ" dirty="0" err="1"/>
              <a:t>Significance</a:t>
            </a:r>
            <a:r>
              <a:rPr lang="cs-CZ" dirty="0"/>
              <a:t> </a:t>
            </a:r>
            <a:r>
              <a:rPr lang="cs-CZ" dirty="0" err="1"/>
              <a:t>of</a:t>
            </a:r>
            <a:r>
              <a:rPr lang="cs-CZ" dirty="0"/>
              <a:t> </a:t>
            </a:r>
            <a:r>
              <a:rPr lang="cs-CZ" dirty="0" err="1"/>
              <a:t>fatty</a:t>
            </a:r>
            <a:r>
              <a:rPr lang="cs-CZ" dirty="0"/>
              <a:t> </a:t>
            </a:r>
            <a:r>
              <a:rPr lang="cs-CZ" dirty="0" err="1"/>
              <a:t>acids</a:t>
            </a:r>
            <a:r>
              <a:rPr lang="cs-CZ" dirty="0"/>
              <a:t> </a:t>
            </a:r>
            <a:r>
              <a:rPr lang="cs-CZ" dirty="0" err="1"/>
              <a:t>according</a:t>
            </a:r>
            <a:r>
              <a:rPr lang="cs-CZ" dirty="0"/>
              <a:t> to </a:t>
            </a:r>
            <a:r>
              <a:rPr lang="cs-CZ" dirty="0" err="1"/>
              <a:t>their</a:t>
            </a:r>
            <a:r>
              <a:rPr lang="cs-CZ" dirty="0"/>
              <a:t> </a:t>
            </a:r>
            <a:r>
              <a:rPr lang="cs-CZ" dirty="0" err="1"/>
              <a:t>chain</a:t>
            </a:r>
            <a:r>
              <a:rPr lang="cs-CZ" dirty="0"/>
              <a:t> </a:t>
            </a:r>
            <a:r>
              <a:rPr lang="cs-CZ" dirty="0" err="1"/>
              <a:t>lenght</a:t>
            </a:r>
            <a:endParaRPr lang="cs-CZ" dirty="0"/>
          </a:p>
        </p:txBody>
      </p:sp>
      <p:sp>
        <p:nvSpPr>
          <p:cNvPr id="3" name="Zástupný symbol pro obsah 2"/>
          <p:cNvSpPr>
            <a:spLocks noGrp="1"/>
          </p:cNvSpPr>
          <p:nvPr>
            <p:ph sz="quarter" idx="1"/>
          </p:nvPr>
        </p:nvSpPr>
        <p:spPr>
          <a:xfrm>
            <a:off x="457200" y="1340768"/>
            <a:ext cx="8075240" cy="5133184"/>
          </a:xfrm>
        </p:spPr>
        <p:txBody>
          <a:bodyPr>
            <a:normAutofit/>
          </a:bodyPr>
          <a:lstStyle/>
          <a:p>
            <a:r>
              <a:rPr lang="cs-CZ" b="1" dirty="0">
                <a:solidFill>
                  <a:schemeClr val="accent1"/>
                </a:solidFill>
              </a:rPr>
              <a:t>2 - 4 C: </a:t>
            </a:r>
            <a:r>
              <a:rPr lang="cs-CZ" dirty="0" err="1"/>
              <a:t>resorption</a:t>
            </a:r>
            <a:r>
              <a:rPr lang="cs-CZ" dirty="0"/>
              <a:t> to </a:t>
            </a:r>
            <a:r>
              <a:rPr lang="cs-CZ" dirty="0" err="1"/>
              <a:t>portal</a:t>
            </a:r>
            <a:r>
              <a:rPr lang="cs-CZ" dirty="0"/>
              <a:t> </a:t>
            </a:r>
            <a:r>
              <a:rPr lang="cs-CZ" dirty="0" err="1"/>
              <a:t>vein</a:t>
            </a:r>
            <a:r>
              <a:rPr lang="cs-CZ" dirty="0"/>
              <a:t>, </a:t>
            </a:r>
            <a:r>
              <a:rPr lang="cs-CZ" dirty="0" err="1"/>
              <a:t>probably</a:t>
            </a:r>
            <a:r>
              <a:rPr lang="cs-CZ" dirty="0"/>
              <a:t> </a:t>
            </a:r>
            <a:r>
              <a:rPr lang="cs-CZ" dirty="0" err="1"/>
              <a:t>inhibit</a:t>
            </a:r>
            <a:r>
              <a:rPr lang="cs-CZ" dirty="0"/>
              <a:t> </a:t>
            </a:r>
            <a:r>
              <a:rPr lang="cs-CZ" dirty="0" err="1"/>
              <a:t>chol</a:t>
            </a:r>
            <a:r>
              <a:rPr lang="cs-CZ" dirty="0"/>
              <a:t> </a:t>
            </a:r>
            <a:r>
              <a:rPr lang="cs-CZ" dirty="0" err="1"/>
              <a:t>synthesis</a:t>
            </a:r>
            <a:r>
              <a:rPr lang="cs-CZ" dirty="0"/>
              <a:t> in </a:t>
            </a:r>
            <a:r>
              <a:rPr lang="cs-CZ" dirty="0" err="1"/>
              <a:t>the</a:t>
            </a:r>
            <a:r>
              <a:rPr lang="cs-CZ" dirty="0"/>
              <a:t> liver 			      	          </a:t>
            </a:r>
            <a:r>
              <a:rPr lang="cs-CZ" sz="2400" dirty="0" err="1"/>
              <a:t>energy</a:t>
            </a:r>
            <a:r>
              <a:rPr lang="cs-CZ" sz="2400" dirty="0"/>
              <a:t> </a:t>
            </a:r>
            <a:r>
              <a:rPr lang="cs-CZ" sz="2400" dirty="0" err="1"/>
              <a:t>for</a:t>
            </a:r>
            <a:r>
              <a:rPr lang="cs-CZ" sz="2400" dirty="0"/>
              <a:t> </a:t>
            </a:r>
            <a:r>
              <a:rPr lang="cs-CZ" sz="2400" dirty="0" err="1"/>
              <a:t>enterocytes</a:t>
            </a:r>
            <a:r>
              <a:rPr lang="cs-CZ" sz="2400" dirty="0"/>
              <a:t> (70% </a:t>
            </a:r>
            <a:r>
              <a:rPr lang="cs-CZ" sz="2400" dirty="0" err="1"/>
              <a:t>of</a:t>
            </a:r>
            <a:r>
              <a:rPr lang="cs-CZ" sz="2400" dirty="0"/>
              <a:t> en., </a:t>
            </a:r>
            <a:r>
              <a:rPr lang="cs-CZ" sz="2400" dirty="0" err="1"/>
              <a:t>intestinal</a:t>
            </a:r>
            <a:r>
              <a:rPr lang="cs-CZ" sz="2400" dirty="0"/>
              <a:t> </a:t>
            </a:r>
            <a:r>
              <a:rPr lang="cs-CZ" sz="2400" dirty="0" err="1"/>
              <a:t>barrier</a:t>
            </a:r>
            <a:r>
              <a:rPr lang="cs-CZ" sz="2400" dirty="0"/>
              <a:t>)</a:t>
            </a:r>
          </a:p>
          <a:p>
            <a:pPr marL="1005840" lvl="3" indent="0">
              <a:buNone/>
            </a:pPr>
            <a:endParaRPr lang="cs-CZ" sz="2400" dirty="0"/>
          </a:p>
          <a:p>
            <a:r>
              <a:rPr lang="cs-CZ" b="1" dirty="0">
                <a:solidFill>
                  <a:schemeClr val="accent1"/>
                </a:solidFill>
              </a:rPr>
              <a:t>6 - 10 C: </a:t>
            </a:r>
            <a:r>
              <a:rPr lang="cs-CZ" dirty="0"/>
              <a:t>fast </a:t>
            </a:r>
            <a:r>
              <a:rPr lang="cs-CZ" dirty="0" err="1"/>
              <a:t>energy</a:t>
            </a:r>
            <a:r>
              <a:rPr lang="cs-CZ" dirty="0"/>
              <a:t>: </a:t>
            </a:r>
            <a:r>
              <a:rPr lang="cs-CZ" dirty="0" err="1"/>
              <a:t>resorption</a:t>
            </a:r>
            <a:r>
              <a:rPr lang="cs-CZ" dirty="0"/>
              <a:t> to </a:t>
            </a:r>
            <a:r>
              <a:rPr lang="cs-CZ" dirty="0" err="1"/>
              <a:t>portal</a:t>
            </a:r>
            <a:r>
              <a:rPr lang="cs-CZ" dirty="0"/>
              <a:t> </a:t>
            </a:r>
            <a:r>
              <a:rPr lang="cs-CZ" dirty="0" err="1"/>
              <a:t>vein</a:t>
            </a:r>
            <a:r>
              <a:rPr lang="cs-CZ" dirty="0"/>
              <a:t>, </a:t>
            </a:r>
            <a:r>
              <a:rPr lang="cs-CZ" dirty="0">
                <a:latin typeface="Symbol" panose="05050102010706020507" pitchFamily="18" charset="2"/>
              </a:rPr>
              <a:t>b</a:t>
            </a:r>
            <a:r>
              <a:rPr lang="cs-CZ" dirty="0"/>
              <a:t>-</a:t>
            </a:r>
            <a:r>
              <a:rPr lang="cs-CZ" dirty="0" err="1"/>
              <a:t>oxidation</a:t>
            </a:r>
            <a:r>
              <a:rPr lang="cs-CZ" dirty="0"/>
              <a:t> </a:t>
            </a:r>
            <a:r>
              <a:rPr lang="cs-CZ" dirty="0" err="1"/>
              <a:t>without</a:t>
            </a:r>
            <a:r>
              <a:rPr lang="cs-CZ" dirty="0"/>
              <a:t> </a:t>
            </a:r>
            <a:r>
              <a:rPr lang="cs-CZ" dirty="0" err="1"/>
              <a:t>carnitine</a:t>
            </a:r>
            <a:r>
              <a:rPr lang="cs-CZ" dirty="0"/>
              <a:t>; </a:t>
            </a:r>
            <a:r>
              <a:rPr lang="cs-CZ" dirty="0" err="1"/>
              <a:t>component</a:t>
            </a:r>
            <a:r>
              <a:rPr lang="cs-CZ" dirty="0"/>
              <a:t> </a:t>
            </a:r>
            <a:r>
              <a:rPr lang="cs-CZ" dirty="0" err="1"/>
              <a:t>of</a:t>
            </a:r>
            <a:r>
              <a:rPr lang="cs-CZ" dirty="0"/>
              <a:t> MCT</a:t>
            </a:r>
          </a:p>
          <a:p>
            <a:endParaRPr lang="cs-CZ" dirty="0"/>
          </a:p>
          <a:p>
            <a:r>
              <a:rPr lang="cs-CZ" b="1" dirty="0">
                <a:solidFill>
                  <a:schemeClr val="accent1"/>
                </a:solidFill>
              </a:rPr>
              <a:t>≥ 12 C: </a:t>
            </a:r>
            <a:r>
              <a:rPr lang="cs-CZ" dirty="0" err="1"/>
              <a:t>resorption</a:t>
            </a:r>
            <a:r>
              <a:rPr lang="cs-CZ" dirty="0"/>
              <a:t> to </a:t>
            </a:r>
            <a:r>
              <a:rPr lang="cs-CZ" dirty="0" err="1"/>
              <a:t>thoracic</a:t>
            </a:r>
            <a:r>
              <a:rPr lang="cs-CZ" dirty="0"/>
              <a:t> </a:t>
            </a:r>
            <a:r>
              <a:rPr lang="cs-CZ" dirty="0" err="1"/>
              <a:t>duct</a:t>
            </a:r>
            <a:r>
              <a:rPr lang="cs-CZ" dirty="0"/>
              <a:t> (as CM), </a:t>
            </a:r>
            <a:r>
              <a:rPr lang="cs-CZ" dirty="0" err="1"/>
              <a:t>carnitine</a:t>
            </a:r>
            <a:r>
              <a:rPr lang="cs-CZ" dirty="0"/>
              <a:t> </a:t>
            </a:r>
            <a:r>
              <a:rPr lang="cs-CZ" dirty="0" err="1"/>
              <a:t>needed</a:t>
            </a:r>
            <a:r>
              <a:rPr lang="cs-CZ" dirty="0"/>
              <a:t> </a:t>
            </a:r>
            <a:r>
              <a:rPr lang="cs-CZ" dirty="0" err="1"/>
              <a:t>for</a:t>
            </a:r>
            <a:r>
              <a:rPr lang="cs-CZ" dirty="0"/>
              <a:t> </a:t>
            </a:r>
            <a:r>
              <a:rPr lang="cs-CZ" dirty="0" err="1"/>
              <a:t>their</a:t>
            </a:r>
            <a:r>
              <a:rPr lang="cs-CZ" dirty="0"/>
              <a:t> </a:t>
            </a:r>
            <a:r>
              <a:rPr lang="cs-CZ" dirty="0" err="1"/>
              <a:t>transoprt</a:t>
            </a:r>
            <a:r>
              <a:rPr lang="cs-CZ" dirty="0"/>
              <a:t> to </a:t>
            </a:r>
            <a:r>
              <a:rPr lang="cs-CZ" dirty="0" err="1"/>
              <a:t>mtch</a:t>
            </a:r>
            <a:r>
              <a:rPr lang="cs-CZ" dirty="0"/>
              <a:t> matrix; </a:t>
            </a:r>
            <a:r>
              <a:rPr lang="cs-CZ" dirty="0" err="1"/>
              <a:t>component</a:t>
            </a:r>
            <a:r>
              <a:rPr lang="cs-CZ" dirty="0"/>
              <a:t> </a:t>
            </a:r>
            <a:r>
              <a:rPr lang="cs-CZ" dirty="0" err="1"/>
              <a:t>of</a:t>
            </a:r>
            <a:r>
              <a:rPr lang="cs-CZ" dirty="0"/>
              <a:t> LCT</a:t>
            </a:r>
          </a:p>
          <a:p>
            <a:r>
              <a:rPr lang="cs-CZ" dirty="0">
                <a:solidFill>
                  <a:srgbClr val="FF0000"/>
                </a:solidFill>
              </a:rPr>
              <a:t>12 – 16 C: </a:t>
            </a:r>
            <a:r>
              <a:rPr lang="cs-CZ" dirty="0" err="1"/>
              <a:t>energy</a:t>
            </a:r>
            <a:r>
              <a:rPr lang="cs-CZ" dirty="0"/>
              <a:t>, </a:t>
            </a:r>
            <a:r>
              <a:rPr lang="cs-CZ" dirty="0" err="1"/>
              <a:t>atherogenic</a:t>
            </a:r>
            <a:endParaRPr lang="cs-CZ" dirty="0"/>
          </a:p>
          <a:p>
            <a:r>
              <a:rPr lang="cs-CZ" dirty="0">
                <a:solidFill>
                  <a:srgbClr val="FF0000"/>
                </a:solidFill>
              </a:rPr>
              <a:t>≥ 18 C: </a:t>
            </a:r>
            <a:r>
              <a:rPr lang="cs-CZ" dirty="0" err="1"/>
              <a:t>energy</a:t>
            </a:r>
            <a:r>
              <a:rPr lang="cs-CZ" dirty="0"/>
              <a:t>, </a:t>
            </a:r>
            <a:r>
              <a:rPr lang="cs-CZ" dirty="0" err="1"/>
              <a:t>structure</a:t>
            </a:r>
            <a:r>
              <a:rPr lang="cs-CZ" dirty="0"/>
              <a:t> </a:t>
            </a:r>
            <a:r>
              <a:rPr lang="cs-CZ" dirty="0" err="1"/>
              <a:t>of</a:t>
            </a:r>
            <a:r>
              <a:rPr lang="cs-CZ" dirty="0"/>
              <a:t> PL, TAG</a:t>
            </a:r>
          </a:p>
          <a:p>
            <a:r>
              <a:rPr lang="cs-CZ" dirty="0">
                <a:solidFill>
                  <a:srgbClr val="FF0000"/>
                </a:solidFill>
              </a:rPr>
              <a:t>20 C (DHGLA, AA, EPA): </a:t>
            </a:r>
            <a:r>
              <a:rPr lang="cs-CZ" dirty="0" err="1"/>
              <a:t>synthesis</a:t>
            </a:r>
            <a:r>
              <a:rPr lang="cs-CZ" dirty="0"/>
              <a:t> </a:t>
            </a:r>
            <a:r>
              <a:rPr lang="cs-CZ" dirty="0" err="1"/>
              <a:t>of</a:t>
            </a:r>
            <a:r>
              <a:rPr lang="cs-CZ" dirty="0"/>
              <a:t> </a:t>
            </a:r>
            <a:r>
              <a:rPr lang="cs-CZ" dirty="0" err="1"/>
              <a:t>eicosanoids</a:t>
            </a:r>
            <a:r>
              <a:rPr lang="cs-CZ" dirty="0"/>
              <a:t> </a:t>
            </a:r>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pPr/>
              <a:t>34</a:t>
            </a:fld>
            <a:endParaRPr lang="cs-CZ"/>
          </a:p>
        </p:txBody>
      </p:sp>
    </p:spTree>
    <p:custDataLst>
      <p:tags r:id="rId1"/>
    </p:custDataLst>
    <p:extLst>
      <p:ext uri="{BB962C8B-B14F-4D97-AF65-F5344CB8AC3E}">
        <p14:creationId xmlns:p14="http://schemas.microsoft.com/office/powerpoint/2010/main" val="20193894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Saturated</a:t>
            </a:r>
            <a:r>
              <a:rPr lang="cs-CZ" dirty="0"/>
              <a:t> </a:t>
            </a:r>
            <a:r>
              <a:rPr lang="cs-CZ" dirty="0" err="1"/>
              <a:t>fatty</a:t>
            </a:r>
            <a:r>
              <a:rPr lang="cs-CZ" dirty="0"/>
              <a:t> </a:t>
            </a:r>
            <a:r>
              <a:rPr lang="cs-CZ" dirty="0" err="1"/>
              <a:t>acids</a:t>
            </a:r>
            <a:r>
              <a:rPr lang="cs-CZ" dirty="0"/>
              <a:t> </a:t>
            </a:r>
            <a:r>
              <a:rPr lang="cs-CZ" dirty="0" err="1"/>
              <a:t>with</a:t>
            </a:r>
            <a:r>
              <a:rPr lang="cs-CZ" dirty="0"/>
              <a:t> 12C – 16C </a:t>
            </a:r>
            <a:r>
              <a:rPr lang="cs-CZ" dirty="0" err="1"/>
              <a:t>chain</a:t>
            </a:r>
            <a:endParaRPr lang="cs-CZ" dirty="0"/>
          </a:p>
        </p:txBody>
      </p:sp>
      <p:sp>
        <p:nvSpPr>
          <p:cNvPr id="3" name="Zástupný symbol pro obsah 2"/>
          <p:cNvSpPr>
            <a:spLocks noGrp="1"/>
          </p:cNvSpPr>
          <p:nvPr>
            <p:ph sz="quarter" idx="1"/>
          </p:nvPr>
        </p:nvSpPr>
        <p:spPr>
          <a:xfrm>
            <a:off x="457200" y="1600200"/>
            <a:ext cx="8147248" cy="4873752"/>
          </a:xfrm>
        </p:spPr>
        <p:txBody>
          <a:bodyPr/>
          <a:lstStyle/>
          <a:p>
            <a:r>
              <a:rPr lang="cs-CZ" dirty="0" err="1"/>
              <a:t>Highly</a:t>
            </a:r>
            <a:r>
              <a:rPr lang="cs-CZ" dirty="0"/>
              <a:t> </a:t>
            </a:r>
            <a:r>
              <a:rPr lang="cs-CZ" dirty="0" err="1"/>
              <a:t>atherogenic</a:t>
            </a:r>
            <a:r>
              <a:rPr lang="cs-CZ" dirty="0"/>
              <a:t>, </a:t>
            </a:r>
            <a:r>
              <a:rPr lang="cs-CZ" dirty="0" err="1"/>
              <a:t>increase</a:t>
            </a:r>
            <a:r>
              <a:rPr lang="cs-CZ" dirty="0"/>
              <a:t> </a:t>
            </a:r>
            <a:r>
              <a:rPr lang="cs-CZ" dirty="0" err="1"/>
              <a:t>total</a:t>
            </a:r>
            <a:r>
              <a:rPr lang="cs-CZ" dirty="0"/>
              <a:t> cholesterol</a:t>
            </a:r>
          </a:p>
          <a:p>
            <a:endParaRPr lang="cs-CZ" dirty="0"/>
          </a:p>
          <a:p>
            <a:endParaRPr lang="cs-CZ" dirty="0"/>
          </a:p>
          <a:p>
            <a:endParaRPr lang="cs-CZ" dirty="0"/>
          </a:p>
          <a:p>
            <a:r>
              <a:rPr lang="cs-CZ" dirty="0" err="1"/>
              <a:t>lauric</a:t>
            </a:r>
            <a:r>
              <a:rPr lang="cs-CZ" dirty="0"/>
              <a:t> 12:0 – </a:t>
            </a:r>
            <a:r>
              <a:rPr lang="cs-CZ" dirty="0" err="1"/>
              <a:t>increases</a:t>
            </a:r>
            <a:r>
              <a:rPr lang="cs-CZ" dirty="0"/>
              <a:t> </a:t>
            </a:r>
            <a:r>
              <a:rPr lang="cs-CZ" dirty="0" err="1"/>
              <a:t>total</a:t>
            </a:r>
            <a:r>
              <a:rPr lang="cs-CZ" dirty="0"/>
              <a:t> and HDL cholesterol</a:t>
            </a:r>
          </a:p>
          <a:p>
            <a:r>
              <a:rPr lang="cs-CZ" dirty="0" err="1"/>
              <a:t>myristic</a:t>
            </a:r>
            <a:r>
              <a:rPr lang="cs-CZ" dirty="0"/>
              <a:t> 14:0 (</a:t>
            </a:r>
            <a:r>
              <a:rPr lang="cs-CZ" dirty="0" err="1"/>
              <a:t>Myristica</a:t>
            </a:r>
            <a:r>
              <a:rPr lang="cs-CZ" dirty="0"/>
              <a:t> </a:t>
            </a:r>
            <a:r>
              <a:rPr lang="cs-CZ" dirty="0" err="1"/>
              <a:t>fragrans</a:t>
            </a:r>
            <a:r>
              <a:rPr lang="cs-CZ" dirty="0"/>
              <a:t>) – 4x more </a:t>
            </a:r>
            <a:r>
              <a:rPr lang="cs-CZ" dirty="0" err="1"/>
              <a:t>efective</a:t>
            </a:r>
            <a:r>
              <a:rPr lang="cs-CZ" dirty="0"/>
              <a:t> </a:t>
            </a:r>
            <a:r>
              <a:rPr lang="cs-CZ" dirty="0" err="1"/>
              <a:t>than</a:t>
            </a:r>
            <a:r>
              <a:rPr lang="cs-CZ" dirty="0"/>
              <a:t> 16:0</a:t>
            </a:r>
          </a:p>
          <a:p>
            <a:r>
              <a:rPr lang="cs-CZ" dirty="0" err="1"/>
              <a:t>palmitic</a:t>
            </a:r>
            <a:r>
              <a:rPr lang="cs-CZ" dirty="0"/>
              <a:t> 16:0</a:t>
            </a:r>
            <a:br>
              <a:rPr lang="cs-CZ" dirty="0"/>
            </a:br>
            <a:endParaRPr lang="cs-CZ" dirty="0"/>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t>35</a:t>
            </a:fld>
            <a:endParaRPr lang="cs-CZ"/>
          </a:p>
        </p:txBody>
      </p:sp>
      <p:sp>
        <p:nvSpPr>
          <p:cNvPr id="6" name="TextovéPole 5"/>
          <p:cNvSpPr txBox="1"/>
          <p:nvPr/>
        </p:nvSpPr>
        <p:spPr>
          <a:xfrm>
            <a:off x="1120494" y="2276872"/>
            <a:ext cx="7008522" cy="830997"/>
          </a:xfrm>
          <a:prstGeom prst="rect">
            <a:avLst/>
          </a:prstGeom>
          <a:solidFill>
            <a:srgbClr val="FFE1E1"/>
          </a:solidFill>
          <a:ln>
            <a:solidFill>
              <a:schemeClr val="accent1"/>
            </a:solidFill>
          </a:ln>
        </p:spPr>
        <p:txBody>
          <a:bodyPr wrap="none" rtlCol="0">
            <a:spAutoFit/>
          </a:bodyPr>
          <a:lstStyle/>
          <a:p>
            <a:r>
              <a:rPr lang="cs-CZ" sz="2400" b="1" dirty="0"/>
              <a:t>↑ </a:t>
            </a:r>
            <a:r>
              <a:rPr lang="cs-CZ" sz="2400" b="1" dirty="0" err="1"/>
              <a:t>synthesis</a:t>
            </a:r>
            <a:r>
              <a:rPr lang="cs-CZ" sz="2400" b="1" dirty="0"/>
              <a:t> </a:t>
            </a:r>
            <a:r>
              <a:rPr lang="cs-CZ" sz="2400" b="1" dirty="0" err="1"/>
              <a:t>of</a:t>
            </a:r>
            <a:r>
              <a:rPr lang="cs-CZ" sz="2400" b="1" dirty="0"/>
              <a:t> </a:t>
            </a:r>
            <a:r>
              <a:rPr lang="cs-CZ" sz="2400" b="1" dirty="0" err="1"/>
              <a:t>chol</a:t>
            </a:r>
            <a:r>
              <a:rPr lang="cs-CZ" sz="2400" b="1" dirty="0"/>
              <a:t> de novo</a:t>
            </a:r>
          </a:p>
          <a:p>
            <a:r>
              <a:rPr lang="cs-CZ" sz="2400" b="1" dirty="0"/>
              <a:t>↓ </a:t>
            </a:r>
            <a:r>
              <a:rPr lang="cs-CZ" sz="2400" b="1" dirty="0" err="1"/>
              <a:t>affinity</a:t>
            </a:r>
            <a:r>
              <a:rPr lang="cs-CZ" sz="2400" b="1" dirty="0"/>
              <a:t> </a:t>
            </a:r>
            <a:r>
              <a:rPr lang="cs-CZ" sz="2400" b="1" dirty="0" err="1"/>
              <a:t>of</a:t>
            </a:r>
            <a:r>
              <a:rPr lang="cs-CZ" sz="2400" b="1" dirty="0"/>
              <a:t> LDL-</a:t>
            </a:r>
            <a:r>
              <a:rPr lang="cs-CZ" sz="2400" b="1" dirty="0" err="1"/>
              <a:t>receptors</a:t>
            </a:r>
            <a:r>
              <a:rPr lang="cs-CZ" sz="2400" b="1" dirty="0"/>
              <a:t> to LDL </a:t>
            </a:r>
            <a:r>
              <a:rPr lang="cs-CZ" sz="2000" dirty="0"/>
              <a:t>(</a:t>
            </a:r>
            <a:r>
              <a:rPr lang="cs-CZ" sz="2000" dirty="0" err="1"/>
              <a:t>only</a:t>
            </a:r>
            <a:r>
              <a:rPr lang="cs-CZ" sz="2000" dirty="0"/>
              <a:t> C14:0 and C16:0?)</a:t>
            </a:r>
          </a:p>
        </p:txBody>
      </p:sp>
    </p:spTree>
    <p:custDataLst>
      <p:tags r:id="rId1"/>
    </p:custDataLst>
    <p:extLst>
      <p:ext uri="{BB962C8B-B14F-4D97-AF65-F5344CB8AC3E}">
        <p14:creationId xmlns:p14="http://schemas.microsoft.com/office/powerpoint/2010/main" val="3310077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9024"/>
            <a:ext cx="7467600" cy="964451"/>
          </a:xfrm>
        </p:spPr>
        <p:txBody>
          <a:bodyPr>
            <a:normAutofit fontScale="90000"/>
          </a:bodyPr>
          <a:lstStyle/>
          <a:p>
            <a:r>
              <a:rPr lang="cs-CZ" dirty="0" err="1"/>
              <a:t>Saturated</a:t>
            </a:r>
            <a:r>
              <a:rPr lang="cs-CZ" dirty="0"/>
              <a:t> </a:t>
            </a:r>
            <a:r>
              <a:rPr lang="cs-CZ" dirty="0" err="1"/>
              <a:t>fatty</a:t>
            </a:r>
            <a:r>
              <a:rPr lang="cs-CZ" dirty="0"/>
              <a:t> </a:t>
            </a:r>
            <a:r>
              <a:rPr lang="cs-CZ" dirty="0" err="1"/>
              <a:t>acids</a:t>
            </a:r>
            <a:r>
              <a:rPr lang="cs-CZ" dirty="0"/>
              <a:t> </a:t>
            </a:r>
            <a:r>
              <a:rPr lang="cs-CZ" dirty="0" err="1"/>
              <a:t>with</a:t>
            </a:r>
            <a:r>
              <a:rPr lang="cs-CZ" dirty="0"/>
              <a:t> 12C – 16C </a:t>
            </a:r>
            <a:r>
              <a:rPr lang="cs-CZ" dirty="0" err="1"/>
              <a:t>chain</a:t>
            </a:r>
            <a:br>
              <a:rPr lang="cs-CZ" dirty="0"/>
            </a:br>
            <a:r>
              <a:rPr lang="cs-CZ" dirty="0" err="1"/>
              <a:t>sources</a:t>
            </a:r>
            <a:endParaRPr lang="cs-CZ" dirty="0"/>
          </a:p>
        </p:txBody>
      </p:sp>
      <p:graphicFrame>
        <p:nvGraphicFramePr>
          <p:cNvPr id="5" name="Zástupný symbol pro obsah 4"/>
          <p:cNvGraphicFramePr>
            <a:graphicFrameLocks noGrp="1"/>
          </p:cNvGraphicFramePr>
          <p:nvPr>
            <p:ph sz="quarter" idx="1"/>
            <p:extLst>
              <p:ext uri="{D42A27DB-BD31-4B8C-83A1-F6EECF244321}">
                <p14:modId xmlns:p14="http://schemas.microsoft.com/office/powerpoint/2010/main" val="4204676336"/>
              </p:ext>
            </p:extLst>
          </p:nvPr>
        </p:nvGraphicFramePr>
        <p:xfrm>
          <a:off x="179512" y="1288578"/>
          <a:ext cx="8640960" cy="4966685"/>
        </p:xfrm>
        <a:graphic>
          <a:graphicData uri="http://schemas.openxmlformats.org/drawingml/2006/table">
            <a:tbl>
              <a:tblPr firstRow="1" firstCol="1" bandRow="1">
                <a:tableStyleId>{5C22544A-7EE6-4342-B048-85BDC9FD1C3A}</a:tableStyleId>
              </a:tblPr>
              <a:tblGrid>
                <a:gridCol w="1944216">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720080">
                  <a:extLst>
                    <a:ext uri="{9D8B030D-6E8A-4147-A177-3AD203B41FA5}">
                      <a16:colId xmlns:a16="http://schemas.microsoft.com/office/drawing/2014/main" val="20006"/>
                    </a:ext>
                  </a:extLst>
                </a:gridCol>
                <a:gridCol w="864096">
                  <a:extLst>
                    <a:ext uri="{9D8B030D-6E8A-4147-A177-3AD203B41FA5}">
                      <a16:colId xmlns:a16="http://schemas.microsoft.com/office/drawing/2014/main" val="20007"/>
                    </a:ext>
                  </a:extLst>
                </a:gridCol>
                <a:gridCol w="864096">
                  <a:extLst>
                    <a:ext uri="{9D8B030D-6E8A-4147-A177-3AD203B41FA5}">
                      <a16:colId xmlns:a16="http://schemas.microsoft.com/office/drawing/2014/main" val="20008"/>
                    </a:ext>
                  </a:extLst>
                </a:gridCol>
              </a:tblGrid>
              <a:tr h="1102928">
                <a:tc>
                  <a:txBody>
                    <a:bodyPr/>
                    <a:lstStyle/>
                    <a:p>
                      <a:pPr>
                        <a:lnSpc>
                          <a:spcPct val="107000"/>
                        </a:lnSpc>
                        <a:spcAft>
                          <a:spcPts val="0"/>
                        </a:spcAft>
                      </a:pPr>
                      <a:r>
                        <a:rPr lang="cs-CZ" sz="1600" dirty="0" err="1">
                          <a:effectLst/>
                          <a:latin typeface="+mn-lt"/>
                        </a:rPr>
                        <a:t>Fatty</a:t>
                      </a:r>
                      <a:r>
                        <a:rPr lang="cs-CZ" sz="1600" dirty="0">
                          <a:effectLst/>
                          <a:latin typeface="+mn-lt"/>
                        </a:rPr>
                        <a:t> acid</a:t>
                      </a:r>
                    </a:p>
                    <a:p>
                      <a:pPr>
                        <a:lnSpc>
                          <a:spcPct val="107000"/>
                        </a:lnSpc>
                        <a:spcAft>
                          <a:spcPts val="0"/>
                        </a:spcAft>
                      </a:pPr>
                      <a:r>
                        <a:rPr lang="cs-CZ" sz="1600" dirty="0">
                          <a:effectLst/>
                          <a:latin typeface="+mn-lt"/>
                        </a:rPr>
                        <a:t> (% </a:t>
                      </a:r>
                      <a:r>
                        <a:rPr lang="cs-CZ" sz="1600" dirty="0" err="1">
                          <a:effectLst/>
                          <a:latin typeface="+mn-lt"/>
                        </a:rPr>
                        <a:t>of</a:t>
                      </a:r>
                      <a:r>
                        <a:rPr lang="cs-CZ" sz="1600" dirty="0">
                          <a:effectLst/>
                          <a:latin typeface="+mn-lt"/>
                        </a:rPr>
                        <a:t> </a:t>
                      </a:r>
                      <a:r>
                        <a:rPr lang="cs-CZ" sz="1600" dirty="0" err="1">
                          <a:effectLst/>
                          <a:latin typeface="+mn-lt"/>
                        </a:rPr>
                        <a:t>total</a:t>
                      </a:r>
                      <a:r>
                        <a:rPr lang="cs-CZ" sz="1600" dirty="0">
                          <a:effectLst/>
                          <a:latin typeface="+mn-lt"/>
                        </a:rPr>
                        <a:t> FA)</a:t>
                      </a:r>
                      <a:endParaRPr lang="cs-CZ" sz="16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b="0" dirty="0" err="1">
                          <a:effectLst/>
                          <a:latin typeface="+mn-lt"/>
                        </a:rPr>
                        <a:t>Coconut</a:t>
                      </a:r>
                      <a:r>
                        <a:rPr lang="cs-CZ" sz="1600" b="0" dirty="0">
                          <a:effectLst/>
                          <a:latin typeface="+mn-lt"/>
                        </a:rPr>
                        <a:t> fat</a:t>
                      </a:r>
                      <a:endParaRPr lang="cs-CZ" sz="1600" b="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b="0" dirty="0">
                          <a:effectLst/>
                          <a:latin typeface="+mn-lt"/>
                        </a:rPr>
                        <a:t>Palm</a:t>
                      </a:r>
                    </a:p>
                    <a:p>
                      <a:pPr algn="ctr">
                        <a:lnSpc>
                          <a:spcPct val="107000"/>
                        </a:lnSpc>
                        <a:spcAft>
                          <a:spcPts val="0"/>
                        </a:spcAft>
                      </a:pPr>
                      <a:r>
                        <a:rPr lang="cs-CZ" sz="1600" b="0" dirty="0">
                          <a:effectLst/>
                          <a:latin typeface="+mn-lt"/>
                          <a:ea typeface="Calibri" panose="020F0502020204030204" pitchFamily="34" charset="0"/>
                          <a:cs typeface="Times New Roman" panose="02020603050405020304" pitchFamily="18" charset="0"/>
                        </a:rPr>
                        <a:t>fat</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600" b="0" dirty="0">
                          <a:effectLst/>
                          <a:latin typeface="+mn-lt"/>
                        </a:rPr>
                        <a:t>Palm kernel fat</a:t>
                      </a:r>
                      <a:endParaRPr lang="cs-CZ" sz="1600" b="0" dirty="0">
                        <a:latin typeface="+mn-lt"/>
                      </a:endParaRPr>
                    </a:p>
                  </a:txBody>
                  <a:tcPr marL="0" marR="0" marT="0" marB="0"/>
                </a:tc>
                <a:tc>
                  <a:txBody>
                    <a:bodyPr/>
                    <a:lstStyle/>
                    <a:p>
                      <a:pPr algn="ctr">
                        <a:lnSpc>
                          <a:spcPct val="107000"/>
                        </a:lnSpc>
                        <a:spcAft>
                          <a:spcPts val="0"/>
                        </a:spcAft>
                      </a:pPr>
                      <a:r>
                        <a:rPr lang="cs-CZ" sz="1600" b="0" dirty="0" err="1">
                          <a:effectLst/>
                          <a:latin typeface="+mn-lt"/>
                          <a:ea typeface="Times New Roman" panose="02020603050405020304" pitchFamily="18" charset="0"/>
                          <a:cs typeface="Times New Roman" panose="02020603050405020304" pitchFamily="18" charset="0"/>
                        </a:rPr>
                        <a:t>Milk</a:t>
                      </a:r>
                      <a:r>
                        <a:rPr lang="cs-CZ" sz="1600" b="0" dirty="0">
                          <a:effectLst/>
                          <a:latin typeface="+mn-lt"/>
                          <a:ea typeface="Times New Roman" panose="02020603050405020304" pitchFamily="18" charset="0"/>
                          <a:cs typeface="Times New Roman" panose="02020603050405020304" pitchFamily="18" charset="0"/>
                        </a:rPr>
                        <a:t> </a:t>
                      </a:r>
                    </a:p>
                    <a:p>
                      <a:pPr algn="ctr">
                        <a:lnSpc>
                          <a:spcPct val="107000"/>
                        </a:lnSpc>
                        <a:spcAft>
                          <a:spcPts val="0"/>
                        </a:spcAft>
                      </a:pPr>
                      <a:r>
                        <a:rPr lang="cs-CZ" sz="1600" b="0" dirty="0">
                          <a:effectLst/>
                          <a:latin typeface="+mn-lt"/>
                          <a:ea typeface="Times New Roman" panose="02020603050405020304" pitchFamily="18" charset="0"/>
                          <a:cs typeface="Times New Roman" panose="02020603050405020304" pitchFamily="18" charset="0"/>
                        </a:rPr>
                        <a:t>fat</a:t>
                      </a:r>
                      <a:endParaRPr lang="cs-CZ" sz="1600" b="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b="0" dirty="0" err="1">
                          <a:effectLst/>
                          <a:latin typeface="+mn-lt"/>
                          <a:ea typeface="Times New Roman" panose="02020603050405020304" pitchFamily="18" charset="0"/>
                          <a:cs typeface="Times New Roman" panose="02020603050405020304" pitchFamily="18" charset="0"/>
                        </a:rPr>
                        <a:t>Lard</a:t>
                      </a:r>
                      <a:r>
                        <a:rPr lang="cs-CZ" sz="1600" b="0" dirty="0">
                          <a:effectLst/>
                          <a:latin typeface="+mn-lt"/>
                          <a:ea typeface="Times New Roman" panose="02020603050405020304" pitchFamily="18" charset="0"/>
                          <a:cs typeface="Times New Roman" panose="02020603050405020304" pitchFamily="18" charset="0"/>
                        </a:rPr>
                        <a:t> </a:t>
                      </a:r>
                      <a:endParaRPr lang="cs-CZ" sz="1600" b="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b="0" dirty="0" err="1">
                          <a:effectLst/>
                          <a:latin typeface="+mn-lt"/>
                          <a:ea typeface="Times New Roman" panose="02020603050405020304" pitchFamily="18" charset="0"/>
                          <a:cs typeface="Times New Roman" panose="02020603050405020304" pitchFamily="18" charset="0"/>
                        </a:rPr>
                        <a:t>Olive</a:t>
                      </a:r>
                      <a:r>
                        <a:rPr lang="cs-CZ" sz="1600" b="0" dirty="0">
                          <a:effectLst/>
                          <a:latin typeface="+mn-lt"/>
                          <a:ea typeface="Times New Roman" panose="02020603050405020304" pitchFamily="18" charset="0"/>
                          <a:cs typeface="Times New Roman" panose="02020603050405020304" pitchFamily="18" charset="0"/>
                        </a:rPr>
                        <a:t> </a:t>
                      </a:r>
                    </a:p>
                    <a:p>
                      <a:pPr algn="ctr">
                        <a:lnSpc>
                          <a:spcPct val="107000"/>
                        </a:lnSpc>
                        <a:spcAft>
                          <a:spcPts val="0"/>
                        </a:spcAft>
                      </a:pPr>
                      <a:r>
                        <a:rPr lang="cs-CZ" sz="1600" b="0" dirty="0" err="1">
                          <a:effectLst/>
                          <a:latin typeface="+mn-lt"/>
                          <a:ea typeface="Times New Roman" panose="02020603050405020304" pitchFamily="18" charset="0"/>
                          <a:cs typeface="Times New Roman" panose="02020603050405020304" pitchFamily="18" charset="0"/>
                        </a:rPr>
                        <a:t>oil</a:t>
                      </a:r>
                      <a:endParaRPr lang="cs-CZ" sz="1600" b="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b="0" dirty="0" err="1">
                          <a:effectLst/>
                          <a:latin typeface="+mn-lt"/>
                          <a:ea typeface="Times New Roman" panose="02020603050405020304" pitchFamily="18" charset="0"/>
                          <a:cs typeface="Times New Roman" panose="02020603050405020304" pitchFamily="18" charset="0"/>
                        </a:rPr>
                        <a:t>Rapeseed</a:t>
                      </a:r>
                      <a:r>
                        <a:rPr lang="cs-CZ" sz="1600" b="0" dirty="0">
                          <a:effectLst/>
                          <a:latin typeface="+mn-lt"/>
                          <a:ea typeface="Times New Roman" panose="02020603050405020304" pitchFamily="18" charset="0"/>
                          <a:cs typeface="Times New Roman" panose="02020603050405020304" pitchFamily="18" charset="0"/>
                        </a:rPr>
                        <a:t> </a:t>
                      </a:r>
                      <a:r>
                        <a:rPr lang="cs-CZ" sz="1600" b="0" dirty="0" err="1">
                          <a:effectLst/>
                          <a:latin typeface="+mn-lt"/>
                          <a:ea typeface="Times New Roman" panose="02020603050405020304" pitchFamily="18" charset="0"/>
                          <a:cs typeface="Times New Roman" panose="02020603050405020304" pitchFamily="18" charset="0"/>
                        </a:rPr>
                        <a:t>oil</a:t>
                      </a:r>
                      <a:endParaRPr lang="cs-CZ" sz="1600" b="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b="0" dirty="0" err="1">
                          <a:effectLst/>
                          <a:latin typeface="+mn-lt"/>
                          <a:ea typeface="Times New Roman" panose="02020603050405020304" pitchFamily="18" charset="0"/>
                          <a:cs typeface="Times New Roman" panose="02020603050405020304" pitchFamily="18" charset="0"/>
                        </a:rPr>
                        <a:t>Sunflower</a:t>
                      </a:r>
                      <a:r>
                        <a:rPr lang="cs-CZ" sz="1600" b="0" dirty="0">
                          <a:effectLst/>
                          <a:latin typeface="+mn-lt"/>
                          <a:ea typeface="Times New Roman" panose="02020603050405020304" pitchFamily="18" charset="0"/>
                          <a:cs typeface="Times New Roman" panose="02020603050405020304" pitchFamily="18" charset="0"/>
                        </a:rPr>
                        <a:t> </a:t>
                      </a:r>
                      <a:r>
                        <a:rPr lang="cs-CZ" sz="1600" b="0" dirty="0" err="1">
                          <a:effectLst/>
                          <a:latin typeface="+mn-lt"/>
                          <a:ea typeface="Times New Roman" panose="02020603050405020304" pitchFamily="18" charset="0"/>
                          <a:cs typeface="Times New Roman" panose="02020603050405020304" pitchFamily="18" charset="0"/>
                        </a:rPr>
                        <a:t>oil</a:t>
                      </a:r>
                      <a:endParaRPr lang="cs-CZ" sz="1600" b="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0"/>
                  </a:ext>
                </a:extLst>
              </a:tr>
              <a:tr h="281908">
                <a:tc>
                  <a:txBody>
                    <a:bodyPr/>
                    <a:lstStyle/>
                    <a:p>
                      <a:pPr>
                        <a:lnSpc>
                          <a:spcPct val="100000"/>
                        </a:lnSpc>
                        <a:spcAft>
                          <a:spcPts val="0"/>
                        </a:spcAft>
                      </a:pPr>
                      <a:r>
                        <a:rPr lang="cs-CZ" sz="1600" b="0" dirty="0" err="1">
                          <a:effectLst/>
                          <a:latin typeface="+mn-lt"/>
                        </a:rPr>
                        <a:t>Butyric</a:t>
                      </a:r>
                      <a:r>
                        <a:rPr lang="cs-CZ" sz="1600" b="0" dirty="0">
                          <a:effectLst/>
                          <a:latin typeface="+mn-lt"/>
                        </a:rPr>
                        <a:t> 4:0</a:t>
                      </a:r>
                      <a:endParaRPr lang="cs-CZ" sz="1600" b="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a:effectLst/>
                          <a:latin typeface="+mn-lt"/>
                        </a:rPr>
                        <a:t>x</a:t>
                      </a:r>
                      <a:endParaRPr lang="cs-CZ" sz="160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a:effectLst/>
                          <a:latin typeface="+mn-lt"/>
                        </a:rPr>
                        <a:t>x</a:t>
                      </a:r>
                      <a:endParaRPr lang="cs-CZ" sz="160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dirty="0">
                          <a:effectLst/>
                          <a:latin typeface="+mn-lt"/>
                        </a:rPr>
                        <a:t>x</a:t>
                      </a:r>
                      <a:endParaRPr lang="cs-CZ" sz="16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dirty="0">
                          <a:effectLst/>
                          <a:latin typeface="+mn-lt"/>
                          <a:ea typeface="Times New Roman" panose="02020603050405020304" pitchFamily="18" charset="0"/>
                          <a:cs typeface="Times New Roman" panose="02020603050405020304" pitchFamily="18" charset="0"/>
                        </a:rPr>
                        <a:t>3.6</a:t>
                      </a:r>
                      <a:endParaRPr lang="cs-CZ" sz="16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dirty="0">
                          <a:effectLst/>
                          <a:latin typeface="+mn-lt"/>
                          <a:ea typeface="Times New Roman" panose="02020603050405020304" pitchFamily="18" charset="0"/>
                          <a:cs typeface="Times New Roman" panose="02020603050405020304" pitchFamily="18" charset="0"/>
                        </a:rPr>
                        <a:t>x</a:t>
                      </a:r>
                      <a:endParaRPr lang="cs-CZ" sz="16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b="0">
                          <a:effectLst/>
                          <a:latin typeface="+mn-lt"/>
                          <a:ea typeface="Times New Roman" panose="02020603050405020304" pitchFamily="18" charset="0"/>
                          <a:cs typeface="Times New Roman" panose="02020603050405020304" pitchFamily="18" charset="0"/>
                        </a:rPr>
                        <a:t>x</a:t>
                      </a:r>
                      <a:endParaRPr lang="cs-CZ" sz="1600" b="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b="0">
                          <a:effectLst/>
                          <a:latin typeface="+mn-lt"/>
                          <a:ea typeface="Times New Roman" panose="02020603050405020304" pitchFamily="18" charset="0"/>
                          <a:cs typeface="Times New Roman" panose="02020603050405020304" pitchFamily="18" charset="0"/>
                        </a:rPr>
                        <a:t>x</a:t>
                      </a:r>
                      <a:endParaRPr lang="cs-CZ" sz="1600" b="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b="0" dirty="0">
                          <a:effectLst/>
                          <a:latin typeface="+mn-lt"/>
                          <a:ea typeface="Times New Roman" panose="02020603050405020304" pitchFamily="18" charset="0"/>
                          <a:cs typeface="Times New Roman" panose="02020603050405020304" pitchFamily="18" charset="0"/>
                        </a:rPr>
                        <a:t>x</a:t>
                      </a:r>
                      <a:endParaRPr lang="cs-CZ" sz="1600" b="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1"/>
                  </a:ext>
                </a:extLst>
              </a:tr>
              <a:tr h="281908">
                <a:tc>
                  <a:txBody>
                    <a:bodyPr/>
                    <a:lstStyle/>
                    <a:p>
                      <a:pPr>
                        <a:lnSpc>
                          <a:spcPct val="100000"/>
                        </a:lnSpc>
                        <a:spcAft>
                          <a:spcPts val="0"/>
                        </a:spcAft>
                      </a:pPr>
                      <a:r>
                        <a:rPr lang="cs-CZ" sz="1600" b="0" dirty="0" err="1">
                          <a:effectLst/>
                          <a:latin typeface="+mn-lt"/>
                        </a:rPr>
                        <a:t>Capronic</a:t>
                      </a:r>
                      <a:r>
                        <a:rPr lang="cs-CZ" sz="1600" b="0" dirty="0">
                          <a:effectLst/>
                          <a:latin typeface="+mn-lt"/>
                        </a:rPr>
                        <a:t>  6:0</a:t>
                      </a:r>
                      <a:endParaRPr lang="cs-CZ" sz="1600" b="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dirty="0">
                          <a:effectLst/>
                          <a:latin typeface="+mn-lt"/>
                        </a:rPr>
                        <a:t>0.5</a:t>
                      </a:r>
                      <a:endParaRPr lang="cs-CZ" sz="16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a:effectLst/>
                          <a:latin typeface="+mn-lt"/>
                        </a:rPr>
                        <a:t>x</a:t>
                      </a:r>
                      <a:endParaRPr lang="cs-CZ" sz="160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dirty="0">
                          <a:effectLst/>
                          <a:latin typeface="+mn-lt"/>
                        </a:rPr>
                        <a:t>0.3</a:t>
                      </a:r>
                      <a:endParaRPr lang="cs-CZ" sz="16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dirty="0">
                          <a:effectLst/>
                          <a:latin typeface="+mn-lt"/>
                          <a:ea typeface="Times New Roman" panose="02020603050405020304" pitchFamily="18" charset="0"/>
                          <a:cs typeface="Times New Roman" panose="02020603050405020304" pitchFamily="18" charset="0"/>
                        </a:rPr>
                        <a:t>2.2</a:t>
                      </a:r>
                      <a:endParaRPr lang="cs-CZ" sz="16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dirty="0">
                          <a:effectLst/>
                          <a:latin typeface="+mn-lt"/>
                          <a:ea typeface="Times New Roman" panose="02020603050405020304" pitchFamily="18" charset="0"/>
                          <a:cs typeface="Times New Roman" panose="02020603050405020304" pitchFamily="18" charset="0"/>
                        </a:rPr>
                        <a:t>x</a:t>
                      </a:r>
                      <a:endParaRPr lang="cs-CZ" sz="16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b="0">
                          <a:effectLst/>
                          <a:latin typeface="+mn-lt"/>
                          <a:ea typeface="Times New Roman" panose="02020603050405020304" pitchFamily="18" charset="0"/>
                          <a:cs typeface="Times New Roman" panose="02020603050405020304" pitchFamily="18" charset="0"/>
                        </a:rPr>
                        <a:t>x</a:t>
                      </a:r>
                      <a:endParaRPr lang="cs-CZ" sz="1600" b="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b="0">
                          <a:effectLst/>
                          <a:latin typeface="+mn-lt"/>
                          <a:ea typeface="Times New Roman" panose="02020603050405020304" pitchFamily="18" charset="0"/>
                          <a:cs typeface="Times New Roman" panose="02020603050405020304" pitchFamily="18" charset="0"/>
                        </a:rPr>
                        <a:t>x</a:t>
                      </a:r>
                      <a:endParaRPr lang="cs-CZ" sz="1600" b="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b="0" dirty="0">
                          <a:effectLst/>
                          <a:latin typeface="+mn-lt"/>
                          <a:ea typeface="Times New Roman" panose="02020603050405020304" pitchFamily="18" charset="0"/>
                          <a:cs typeface="Times New Roman" panose="02020603050405020304" pitchFamily="18" charset="0"/>
                        </a:rPr>
                        <a:t>x</a:t>
                      </a:r>
                      <a:endParaRPr lang="cs-CZ" sz="1600" b="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r h="281908">
                <a:tc>
                  <a:txBody>
                    <a:bodyPr/>
                    <a:lstStyle/>
                    <a:p>
                      <a:pPr>
                        <a:lnSpc>
                          <a:spcPct val="100000"/>
                        </a:lnSpc>
                        <a:spcAft>
                          <a:spcPts val="0"/>
                        </a:spcAft>
                      </a:pPr>
                      <a:r>
                        <a:rPr lang="cs-CZ" sz="1600" b="0" dirty="0" err="1">
                          <a:effectLst/>
                          <a:latin typeface="+mn-lt"/>
                        </a:rPr>
                        <a:t>Caprylic</a:t>
                      </a:r>
                      <a:r>
                        <a:rPr lang="cs-CZ" sz="1600" b="0" dirty="0">
                          <a:effectLst/>
                          <a:latin typeface="+mn-lt"/>
                        </a:rPr>
                        <a:t>  8:0</a:t>
                      </a:r>
                      <a:endParaRPr lang="cs-CZ" sz="1600" b="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dirty="0">
                          <a:effectLst/>
                          <a:latin typeface="+mn-lt"/>
                        </a:rPr>
                        <a:t>7.8</a:t>
                      </a:r>
                      <a:endParaRPr lang="cs-CZ" sz="16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a:effectLst/>
                          <a:latin typeface="+mn-lt"/>
                        </a:rPr>
                        <a:t>x</a:t>
                      </a:r>
                      <a:endParaRPr lang="cs-CZ" sz="160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dirty="0">
                          <a:effectLst/>
                          <a:latin typeface="+mn-lt"/>
                        </a:rPr>
                        <a:t>4.4</a:t>
                      </a:r>
                      <a:endParaRPr lang="cs-CZ" sz="16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dirty="0">
                          <a:effectLst/>
                          <a:latin typeface="+mn-lt"/>
                          <a:ea typeface="Times New Roman" panose="02020603050405020304" pitchFamily="18" charset="0"/>
                          <a:cs typeface="Times New Roman" panose="02020603050405020304" pitchFamily="18" charset="0"/>
                        </a:rPr>
                        <a:t>1.2</a:t>
                      </a:r>
                      <a:endParaRPr lang="cs-CZ" sz="16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dirty="0">
                          <a:effectLst/>
                          <a:latin typeface="+mn-lt"/>
                          <a:ea typeface="Times New Roman" panose="02020603050405020304" pitchFamily="18" charset="0"/>
                          <a:cs typeface="Times New Roman" panose="02020603050405020304" pitchFamily="18" charset="0"/>
                        </a:rPr>
                        <a:t>x</a:t>
                      </a:r>
                      <a:endParaRPr lang="cs-CZ" sz="16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b="0">
                          <a:effectLst/>
                          <a:latin typeface="+mn-lt"/>
                          <a:ea typeface="Times New Roman" panose="02020603050405020304" pitchFamily="18" charset="0"/>
                          <a:cs typeface="Times New Roman" panose="02020603050405020304" pitchFamily="18" charset="0"/>
                        </a:rPr>
                        <a:t>x</a:t>
                      </a:r>
                      <a:endParaRPr lang="cs-CZ" sz="1600" b="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b="0">
                          <a:effectLst/>
                          <a:latin typeface="+mn-lt"/>
                          <a:ea typeface="Times New Roman" panose="02020603050405020304" pitchFamily="18" charset="0"/>
                          <a:cs typeface="Times New Roman" panose="02020603050405020304" pitchFamily="18" charset="0"/>
                        </a:rPr>
                        <a:t>x</a:t>
                      </a:r>
                      <a:endParaRPr lang="cs-CZ" sz="1600" b="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b="0" dirty="0">
                          <a:effectLst/>
                          <a:latin typeface="+mn-lt"/>
                          <a:ea typeface="Times New Roman" panose="02020603050405020304" pitchFamily="18" charset="0"/>
                          <a:cs typeface="Times New Roman" panose="02020603050405020304" pitchFamily="18" charset="0"/>
                        </a:rPr>
                        <a:t>x</a:t>
                      </a:r>
                      <a:endParaRPr lang="cs-CZ" sz="1600" b="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3"/>
                  </a:ext>
                </a:extLst>
              </a:tr>
              <a:tr h="281908">
                <a:tc>
                  <a:txBody>
                    <a:bodyPr/>
                    <a:lstStyle/>
                    <a:p>
                      <a:pPr>
                        <a:lnSpc>
                          <a:spcPct val="100000"/>
                        </a:lnSpc>
                        <a:spcAft>
                          <a:spcPts val="0"/>
                        </a:spcAft>
                      </a:pPr>
                      <a:r>
                        <a:rPr lang="cs-CZ" sz="1600" b="0" dirty="0" err="1">
                          <a:effectLst/>
                          <a:latin typeface="+mn-lt"/>
                        </a:rPr>
                        <a:t>Caprinic</a:t>
                      </a:r>
                      <a:r>
                        <a:rPr lang="cs-CZ" sz="1600" b="0" dirty="0">
                          <a:effectLst/>
                          <a:latin typeface="+mn-lt"/>
                        </a:rPr>
                        <a:t>  10:0</a:t>
                      </a:r>
                      <a:endParaRPr lang="cs-CZ" sz="1600" b="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dirty="0">
                          <a:effectLst/>
                          <a:latin typeface="+mn-lt"/>
                        </a:rPr>
                        <a:t>6.7</a:t>
                      </a:r>
                      <a:endParaRPr lang="cs-CZ" sz="16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a:effectLst/>
                          <a:latin typeface="+mn-lt"/>
                        </a:rPr>
                        <a:t>x</a:t>
                      </a:r>
                      <a:endParaRPr lang="cs-CZ" sz="160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dirty="0">
                          <a:effectLst/>
                          <a:latin typeface="+mn-lt"/>
                        </a:rPr>
                        <a:t>3.7</a:t>
                      </a:r>
                      <a:endParaRPr lang="cs-CZ" sz="16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dirty="0">
                          <a:effectLst/>
                          <a:latin typeface="+mn-lt"/>
                          <a:ea typeface="Times New Roman" panose="02020603050405020304" pitchFamily="18" charset="0"/>
                          <a:cs typeface="Times New Roman" panose="02020603050405020304" pitchFamily="18" charset="0"/>
                        </a:rPr>
                        <a:t>2.5</a:t>
                      </a:r>
                      <a:endParaRPr lang="cs-CZ" sz="16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a:effectLst/>
                          <a:latin typeface="+mn-lt"/>
                          <a:ea typeface="Times New Roman" panose="02020603050405020304" pitchFamily="18" charset="0"/>
                          <a:cs typeface="Times New Roman" panose="02020603050405020304" pitchFamily="18" charset="0"/>
                        </a:rPr>
                        <a:t>x</a:t>
                      </a:r>
                      <a:endParaRPr lang="cs-CZ" sz="160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b="0">
                          <a:effectLst/>
                          <a:latin typeface="+mn-lt"/>
                          <a:ea typeface="Times New Roman" panose="02020603050405020304" pitchFamily="18" charset="0"/>
                          <a:cs typeface="Times New Roman" panose="02020603050405020304" pitchFamily="18" charset="0"/>
                        </a:rPr>
                        <a:t>x</a:t>
                      </a:r>
                      <a:endParaRPr lang="cs-CZ" sz="1600" b="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b="0">
                          <a:effectLst/>
                          <a:latin typeface="+mn-lt"/>
                          <a:ea typeface="Times New Roman" panose="02020603050405020304" pitchFamily="18" charset="0"/>
                          <a:cs typeface="Times New Roman" panose="02020603050405020304" pitchFamily="18" charset="0"/>
                        </a:rPr>
                        <a:t>x</a:t>
                      </a:r>
                      <a:endParaRPr lang="cs-CZ" sz="1600" b="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b="0" dirty="0">
                          <a:effectLst/>
                          <a:latin typeface="+mn-lt"/>
                          <a:ea typeface="Times New Roman" panose="02020603050405020304" pitchFamily="18" charset="0"/>
                          <a:cs typeface="Times New Roman" panose="02020603050405020304" pitchFamily="18" charset="0"/>
                        </a:rPr>
                        <a:t>x</a:t>
                      </a:r>
                      <a:endParaRPr lang="cs-CZ" sz="1600" b="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4"/>
                  </a:ext>
                </a:extLst>
              </a:tr>
              <a:tr h="281908">
                <a:tc>
                  <a:txBody>
                    <a:bodyPr/>
                    <a:lstStyle/>
                    <a:p>
                      <a:pPr>
                        <a:lnSpc>
                          <a:spcPct val="100000"/>
                        </a:lnSpc>
                        <a:spcAft>
                          <a:spcPts val="0"/>
                        </a:spcAft>
                      </a:pPr>
                      <a:r>
                        <a:rPr lang="cs-CZ" sz="1600" dirty="0" err="1">
                          <a:effectLst/>
                          <a:latin typeface="+mn-lt"/>
                        </a:rPr>
                        <a:t>Lauric</a:t>
                      </a:r>
                      <a:r>
                        <a:rPr lang="cs-CZ" sz="1600" dirty="0">
                          <a:effectLst/>
                          <a:latin typeface="+mn-lt"/>
                        </a:rPr>
                        <a:t>  12:0</a:t>
                      </a:r>
                      <a:endParaRPr lang="cs-CZ" sz="16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b="1" dirty="0">
                          <a:effectLst/>
                          <a:latin typeface="+mn-lt"/>
                        </a:rPr>
                        <a:t>47.5</a:t>
                      </a:r>
                      <a:endParaRPr lang="cs-CZ" sz="1600" b="1"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b="1" dirty="0">
                          <a:effectLst/>
                          <a:latin typeface="+mn-lt"/>
                        </a:rPr>
                        <a:t>0.2</a:t>
                      </a:r>
                      <a:endParaRPr lang="cs-CZ" sz="1600" b="1"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b="1" dirty="0">
                          <a:effectLst/>
                          <a:latin typeface="+mn-lt"/>
                        </a:rPr>
                        <a:t>48.3</a:t>
                      </a:r>
                      <a:endParaRPr lang="cs-CZ" sz="1600" b="1"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b="1" dirty="0">
                          <a:effectLst/>
                          <a:latin typeface="+mn-lt"/>
                          <a:ea typeface="Times New Roman" panose="02020603050405020304" pitchFamily="18" charset="0"/>
                          <a:cs typeface="Times New Roman" panose="02020603050405020304" pitchFamily="18" charset="0"/>
                        </a:rPr>
                        <a:t>4.5</a:t>
                      </a:r>
                      <a:endParaRPr lang="cs-CZ" sz="1600" b="1"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b="1" dirty="0">
                          <a:effectLst/>
                          <a:latin typeface="+mn-lt"/>
                          <a:ea typeface="Times New Roman" panose="02020603050405020304" pitchFamily="18" charset="0"/>
                          <a:cs typeface="Times New Roman" panose="02020603050405020304" pitchFamily="18" charset="0"/>
                        </a:rPr>
                        <a:t>x</a:t>
                      </a:r>
                      <a:endParaRPr lang="cs-CZ" sz="1600" b="1"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b="1">
                          <a:effectLst/>
                          <a:latin typeface="+mn-lt"/>
                          <a:ea typeface="Times New Roman" panose="02020603050405020304" pitchFamily="18" charset="0"/>
                          <a:cs typeface="Times New Roman" panose="02020603050405020304" pitchFamily="18" charset="0"/>
                        </a:rPr>
                        <a:t>x</a:t>
                      </a:r>
                      <a:endParaRPr lang="cs-CZ" sz="1600" b="1">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b="1">
                          <a:effectLst/>
                          <a:latin typeface="+mn-lt"/>
                          <a:ea typeface="Times New Roman" panose="02020603050405020304" pitchFamily="18" charset="0"/>
                          <a:cs typeface="Times New Roman" panose="02020603050405020304" pitchFamily="18" charset="0"/>
                        </a:rPr>
                        <a:t>x</a:t>
                      </a:r>
                      <a:endParaRPr lang="cs-CZ" sz="1600" b="1">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b="1">
                          <a:effectLst/>
                          <a:latin typeface="+mn-lt"/>
                          <a:ea typeface="Times New Roman" panose="02020603050405020304" pitchFamily="18" charset="0"/>
                          <a:cs typeface="Times New Roman" panose="02020603050405020304" pitchFamily="18" charset="0"/>
                        </a:rPr>
                        <a:t>x</a:t>
                      </a:r>
                      <a:endParaRPr lang="cs-CZ" sz="1600" b="1">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5"/>
                  </a:ext>
                </a:extLst>
              </a:tr>
              <a:tr h="281908">
                <a:tc>
                  <a:txBody>
                    <a:bodyPr/>
                    <a:lstStyle/>
                    <a:p>
                      <a:pPr>
                        <a:lnSpc>
                          <a:spcPct val="100000"/>
                        </a:lnSpc>
                        <a:spcAft>
                          <a:spcPts val="0"/>
                        </a:spcAft>
                      </a:pPr>
                      <a:r>
                        <a:rPr lang="cs-CZ" sz="1600" dirty="0" err="1">
                          <a:effectLst/>
                          <a:latin typeface="+mn-lt"/>
                        </a:rPr>
                        <a:t>Myristic</a:t>
                      </a:r>
                      <a:r>
                        <a:rPr lang="cs-CZ" sz="1600" dirty="0">
                          <a:effectLst/>
                          <a:latin typeface="+mn-lt"/>
                        </a:rPr>
                        <a:t>  14:0</a:t>
                      </a:r>
                      <a:endParaRPr lang="cs-CZ" sz="16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b="1" dirty="0">
                          <a:effectLst/>
                          <a:latin typeface="+mn-lt"/>
                        </a:rPr>
                        <a:t>18.1</a:t>
                      </a:r>
                      <a:endParaRPr lang="cs-CZ" sz="1600" b="1"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b="1" dirty="0">
                          <a:effectLst/>
                          <a:latin typeface="+mn-lt"/>
                        </a:rPr>
                        <a:t>1.1</a:t>
                      </a:r>
                      <a:endParaRPr lang="cs-CZ" sz="1600" b="1"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b="1" dirty="0">
                          <a:effectLst/>
                          <a:latin typeface="+mn-lt"/>
                        </a:rPr>
                        <a:t>15.6</a:t>
                      </a:r>
                      <a:endParaRPr lang="cs-CZ" sz="1600" b="1"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b="1" dirty="0">
                          <a:effectLst/>
                          <a:latin typeface="+mn-lt"/>
                          <a:ea typeface="Times New Roman" panose="02020603050405020304" pitchFamily="18" charset="0"/>
                          <a:cs typeface="Times New Roman" panose="02020603050405020304" pitchFamily="18" charset="0"/>
                        </a:rPr>
                        <a:t>14.6</a:t>
                      </a:r>
                      <a:endParaRPr lang="cs-CZ" sz="1600" b="1"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b="1" dirty="0">
                          <a:effectLst/>
                          <a:latin typeface="+mn-lt"/>
                          <a:ea typeface="Times New Roman" panose="02020603050405020304" pitchFamily="18" charset="0"/>
                          <a:cs typeface="Times New Roman" panose="02020603050405020304" pitchFamily="18" charset="0"/>
                        </a:rPr>
                        <a:t>1.7</a:t>
                      </a:r>
                      <a:endParaRPr lang="cs-CZ" sz="1600" b="1"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b="1">
                          <a:effectLst/>
                          <a:latin typeface="+mn-lt"/>
                          <a:ea typeface="Times New Roman" panose="02020603050405020304" pitchFamily="18" charset="0"/>
                          <a:cs typeface="Times New Roman" panose="02020603050405020304" pitchFamily="18" charset="0"/>
                        </a:rPr>
                        <a:t>x</a:t>
                      </a:r>
                      <a:endParaRPr lang="cs-CZ" sz="1600" b="1">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b="1">
                          <a:effectLst/>
                          <a:latin typeface="+mn-lt"/>
                          <a:ea typeface="Times New Roman" panose="02020603050405020304" pitchFamily="18" charset="0"/>
                          <a:cs typeface="Times New Roman" panose="02020603050405020304" pitchFamily="18" charset="0"/>
                        </a:rPr>
                        <a:t>x</a:t>
                      </a:r>
                      <a:endParaRPr lang="cs-CZ" sz="1600" b="1">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b="1">
                          <a:effectLst/>
                          <a:latin typeface="+mn-lt"/>
                          <a:ea typeface="Times New Roman" panose="02020603050405020304" pitchFamily="18" charset="0"/>
                          <a:cs typeface="Times New Roman" panose="02020603050405020304" pitchFamily="18" charset="0"/>
                        </a:rPr>
                        <a:t>x</a:t>
                      </a:r>
                      <a:endParaRPr lang="cs-CZ" sz="1600" b="1">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6"/>
                  </a:ext>
                </a:extLst>
              </a:tr>
              <a:tr h="281908">
                <a:tc>
                  <a:txBody>
                    <a:bodyPr/>
                    <a:lstStyle/>
                    <a:p>
                      <a:pPr>
                        <a:lnSpc>
                          <a:spcPct val="100000"/>
                        </a:lnSpc>
                        <a:spcAft>
                          <a:spcPts val="0"/>
                        </a:spcAft>
                      </a:pPr>
                      <a:r>
                        <a:rPr lang="cs-CZ" sz="1600" dirty="0" err="1">
                          <a:effectLst/>
                          <a:latin typeface="+mn-lt"/>
                        </a:rPr>
                        <a:t>Palmitic</a:t>
                      </a:r>
                      <a:r>
                        <a:rPr lang="cs-CZ" sz="1600" dirty="0">
                          <a:effectLst/>
                          <a:latin typeface="+mn-lt"/>
                        </a:rPr>
                        <a:t> 16:0</a:t>
                      </a:r>
                      <a:endParaRPr lang="cs-CZ" sz="16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b="1" dirty="0">
                          <a:effectLst/>
                          <a:latin typeface="+mn-lt"/>
                        </a:rPr>
                        <a:t>8.8</a:t>
                      </a:r>
                      <a:endParaRPr lang="cs-CZ" sz="1600" b="1"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b="1" dirty="0">
                          <a:effectLst/>
                          <a:latin typeface="+mn-lt"/>
                        </a:rPr>
                        <a:t>44.0</a:t>
                      </a:r>
                      <a:endParaRPr lang="cs-CZ" sz="1600" b="1"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b="1" dirty="0">
                          <a:effectLst/>
                          <a:latin typeface="+mn-lt"/>
                        </a:rPr>
                        <a:t>7.8</a:t>
                      </a:r>
                      <a:endParaRPr lang="cs-CZ" sz="1600" b="1"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b="1" dirty="0">
                          <a:effectLst/>
                          <a:latin typeface="+mn-lt"/>
                          <a:ea typeface="Times New Roman" panose="02020603050405020304" pitchFamily="18" charset="0"/>
                          <a:cs typeface="Times New Roman" panose="02020603050405020304" pitchFamily="18" charset="0"/>
                        </a:rPr>
                        <a:t>30.2</a:t>
                      </a:r>
                      <a:endParaRPr lang="cs-CZ" sz="1600" b="1"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b="1" dirty="0">
                          <a:effectLst/>
                          <a:latin typeface="+mn-lt"/>
                          <a:ea typeface="Times New Roman" panose="02020603050405020304" pitchFamily="18" charset="0"/>
                          <a:cs typeface="Times New Roman" panose="02020603050405020304" pitchFamily="18" charset="0"/>
                        </a:rPr>
                        <a:t>25.0</a:t>
                      </a:r>
                      <a:endParaRPr lang="cs-CZ" sz="1600" b="1"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b="1" dirty="0">
                          <a:effectLst/>
                          <a:latin typeface="+mn-lt"/>
                          <a:ea typeface="Times New Roman" panose="02020603050405020304" pitchFamily="18" charset="0"/>
                          <a:cs typeface="Times New Roman" panose="02020603050405020304" pitchFamily="18" charset="0"/>
                        </a:rPr>
                        <a:t>8.4</a:t>
                      </a:r>
                      <a:endParaRPr lang="cs-CZ" sz="1600" b="1"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b="1" dirty="0">
                          <a:effectLst/>
                          <a:latin typeface="+mn-lt"/>
                          <a:ea typeface="Times New Roman" panose="02020603050405020304" pitchFamily="18" charset="0"/>
                          <a:cs typeface="Times New Roman" panose="02020603050405020304" pitchFamily="18" charset="0"/>
                        </a:rPr>
                        <a:t>3.6</a:t>
                      </a:r>
                      <a:endParaRPr lang="cs-CZ" sz="1600" b="1"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b="1" dirty="0">
                          <a:effectLst/>
                          <a:latin typeface="+mn-lt"/>
                          <a:ea typeface="Times New Roman" panose="02020603050405020304" pitchFamily="18" charset="0"/>
                          <a:cs typeface="Times New Roman" panose="02020603050405020304" pitchFamily="18" charset="0"/>
                        </a:rPr>
                        <a:t>6.3</a:t>
                      </a:r>
                      <a:endParaRPr lang="cs-CZ" sz="1600" b="1"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7"/>
                  </a:ext>
                </a:extLst>
              </a:tr>
              <a:tr h="374815">
                <a:tc>
                  <a:txBody>
                    <a:bodyPr/>
                    <a:lstStyle/>
                    <a:p>
                      <a:pPr>
                        <a:lnSpc>
                          <a:spcPct val="100000"/>
                        </a:lnSpc>
                        <a:spcAft>
                          <a:spcPts val="0"/>
                        </a:spcAft>
                      </a:pPr>
                      <a:r>
                        <a:rPr lang="cs-CZ" sz="1600" b="0" dirty="0" err="1">
                          <a:effectLst/>
                          <a:latin typeface="+mn-lt"/>
                        </a:rPr>
                        <a:t>Stearic</a:t>
                      </a:r>
                      <a:r>
                        <a:rPr lang="cs-CZ" sz="1600" b="0" dirty="0">
                          <a:effectLst/>
                          <a:latin typeface="+mn-lt"/>
                        </a:rPr>
                        <a:t>  18:0</a:t>
                      </a:r>
                      <a:endParaRPr lang="cs-CZ" sz="1600" b="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0000"/>
                        </a:lnSpc>
                        <a:spcAft>
                          <a:spcPts val="0"/>
                        </a:spcAft>
                      </a:pPr>
                      <a:r>
                        <a:rPr lang="cs-CZ" sz="1600" dirty="0">
                          <a:effectLst/>
                          <a:latin typeface="+mn-lt"/>
                        </a:rPr>
                        <a:t>2.6</a:t>
                      </a:r>
                      <a:endParaRPr lang="cs-CZ" sz="16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0000"/>
                        </a:lnSpc>
                        <a:spcAft>
                          <a:spcPts val="0"/>
                        </a:spcAft>
                      </a:pPr>
                      <a:r>
                        <a:rPr lang="cs-CZ" sz="1600" dirty="0">
                          <a:effectLst/>
                          <a:latin typeface="+mn-lt"/>
                        </a:rPr>
                        <a:t>2.0</a:t>
                      </a:r>
                      <a:endParaRPr lang="cs-CZ" sz="16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nSpc>
                          <a:spcPct val="100000"/>
                        </a:lnSpc>
                      </a:pPr>
                      <a:endParaRPr lang="cs-CZ" sz="1600" dirty="0">
                        <a:latin typeface="+mn-lt"/>
                      </a:endParaRPr>
                    </a:p>
                  </a:txBody>
                  <a:tcPr marL="0" marR="0" marT="0" marB="0"/>
                </a:tc>
                <a:tc>
                  <a:txBody>
                    <a:bodyPr/>
                    <a:lstStyle/>
                    <a:p>
                      <a:pPr algn="ctr">
                        <a:lnSpc>
                          <a:spcPct val="100000"/>
                        </a:lnSpc>
                        <a:spcAft>
                          <a:spcPts val="0"/>
                        </a:spcAft>
                      </a:pPr>
                      <a:r>
                        <a:rPr lang="cs-CZ" sz="1600" dirty="0">
                          <a:effectLst/>
                          <a:latin typeface="+mn-lt"/>
                          <a:ea typeface="Times New Roman" panose="02020603050405020304" pitchFamily="18" charset="0"/>
                          <a:cs typeface="Times New Roman" panose="02020603050405020304" pitchFamily="18" charset="0"/>
                        </a:rPr>
                        <a:t>10.5</a:t>
                      </a:r>
                      <a:endParaRPr lang="cs-CZ" sz="16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0000"/>
                        </a:lnSpc>
                        <a:spcAft>
                          <a:spcPts val="0"/>
                        </a:spcAft>
                      </a:pPr>
                      <a:r>
                        <a:rPr lang="cs-CZ" sz="1600" dirty="0">
                          <a:effectLst/>
                          <a:latin typeface="+mn-lt"/>
                          <a:ea typeface="Times New Roman" panose="02020603050405020304" pitchFamily="18" charset="0"/>
                          <a:cs typeface="Times New Roman" panose="02020603050405020304" pitchFamily="18" charset="0"/>
                        </a:rPr>
                        <a:t>15.0</a:t>
                      </a:r>
                      <a:endParaRPr lang="cs-CZ" sz="16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0000"/>
                        </a:lnSpc>
                        <a:spcAft>
                          <a:spcPts val="0"/>
                        </a:spcAft>
                      </a:pPr>
                      <a:r>
                        <a:rPr lang="cs-CZ" sz="1600" dirty="0">
                          <a:effectLst/>
                          <a:latin typeface="+mn-lt"/>
                          <a:ea typeface="Times New Roman" panose="02020603050405020304" pitchFamily="18" charset="0"/>
                          <a:cs typeface="Times New Roman" panose="02020603050405020304" pitchFamily="18" charset="0"/>
                        </a:rPr>
                        <a:t>2.5</a:t>
                      </a:r>
                      <a:endParaRPr lang="cs-CZ" sz="16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0000"/>
                        </a:lnSpc>
                        <a:spcAft>
                          <a:spcPts val="0"/>
                        </a:spcAft>
                      </a:pPr>
                      <a:r>
                        <a:rPr lang="cs-CZ" sz="1600" dirty="0">
                          <a:effectLst/>
                          <a:latin typeface="+mn-lt"/>
                          <a:ea typeface="Times New Roman" panose="02020603050405020304" pitchFamily="18" charset="0"/>
                          <a:cs typeface="Times New Roman" panose="02020603050405020304" pitchFamily="18" charset="0"/>
                        </a:rPr>
                        <a:t>1.5</a:t>
                      </a:r>
                      <a:endParaRPr lang="cs-CZ" sz="16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0000"/>
                        </a:lnSpc>
                        <a:spcAft>
                          <a:spcPts val="0"/>
                        </a:spcAft>
                      </a:pPr>
                      <a:r>
                        <a:rPr lang="cs-CZ" sz="1600" dirty="0">
                          <a:effectLst/>
                          <a:latin typeface="+mn-lt"/>
                          <a:ea typeface="Times New Roman" panose="02020603050405020304" pitchFamily="18" charset="0"/>
                          <a:cs typeface="Times New Roman" panose="02020603050405020304" pitchFamily="18" charset="0"/>
                        </a:rPr>
                        <a:t>4.6</a:t>
                      </a:r>
                      <a:endParaRPr lang="cs-CZ" sz="16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8"/>
                  </a:ext>
                </a:extLst>
              </a:tr>
              <a:tr h="374815">
                <a:tc>
                  <a:txBody>
                    <a:bodyPr/>
                    <a:lstStyle/>
                    <a:p>
                      <a:pPr>
                        <a:lnSpc>
                          <a:spcPct val="100000"/>
                        </a:lnSpc>
                        <a:spcAft>
                          <a:spcPts val="0"/>
                        </a:spcAft>
                      </a:pPr>
                      <a:r>
                        <a:rPr lang="cs-CZ" sz="1600" b="0" dirty="0" err="1">
                          <a:effectLst/>
                          <a:latin typeface="+mn-lt"/>
                          <a:ea typeface="Calibri" panose="020F0502020204030204" pitchFamily="34" charset="0"/>
                          <a:cs typeface="Times New Roman" panose="02020603050405020304" pitchFamily="18" charset="0"/>
                        </a:rPr>
                        <a:t>Palmitooleic</a:t>
                      </a:r>
                      <a:r>
                        <a:rPr lang="cs-CZ" sz="1600" b="0" dirty="0">
                          <a:effectLst/>
                          <a:latin typeface="+mn-lt"/>
                          <a:ea typeface="Calibri" panose="020F0502020204030204" pitchFamily="34" charset="0"/>
                          <a:cs typeface="Times New Roman" panose="02020603050405020304" pitchFamily="18" charset="0"/>
                        </a:rPr>
                        <a:t> 16:1 (9)</a:t>
                      </a:r>
                    </a:p>
                  </a:txBody>
                  <a:tcPr marL="0" marR="0" marT="0" marB="0"/>
                </a:tc>
                <a:tc>
                  <a:txBody>
                    <a:bodyPr/>
                    <a:lstStyle/>
                    <a:p>
                      <a:pPr algn="ctr">
                        <a:lnSpc>
                          <a:spcPct val="107000"/>
                        </a:lnSpc>
                        <a:spcAft>
                          <a:spcPts val="0"/>
                        </a:spcAft>
                      </a:pPr>
                      <a:r>
                        <a:rPr lang="cs-CZ" sz="1600" dirty="0">
                          <a:effectLst/>
                          <a:latin typeface="+mn-lt"/>
                          <a:ea typeface="Calibri" panose="020F0502020204030204" pitchFamily="34" charset="0"/>
                          <a:cs typeface="Times New Roman" panose="02020603050405020304" pitchFamily="18" charset="0"/>
                        </a:rPr>
                        <a:t>X</a:t>
                      </a:r>
                    </a:p>
                  </a:txBody>
                  <a:tcPr marL="0" marR="0" marT="0" marB="0"/>
                </a:tc>
                <a:tc>
                  <a:txBody>
                    <a:bodyPr/>
                    <a:lstStyle/>
                    <a:p>
                      <a:pPr algn="ctr">
                        <a:lnSpc>
                          <a:spcPct val="107000"/>
                        </a:lnSpc>
                        <a:spcAft>
                          <a:spcPts val="0"/>
                        </a:spcAft>
                      </a:pPr>
                      <a:r>
                        <a:rPr lang="cs-CZ" sz="1600" dirty="0">
                          <a:effectLst/>
                          <a:latin typeface="+mn-lt"/>
                          <a:ea typeface="Calibri" panose="020F0502020204030204" pitchFamily="34" charset="0"/>
                          <a:cs typeface="Times New Roman" panose="02020603050405020304" pitchFamily="18" charset="0"/>
                        </a:rPr>
                        <a:t>X</a:t>
                      </a:r>
                    </a:p>
                  </a:txBody>
                  <a:tcPr marL="0" marR="0" marT="0" marB="0"/>
                </a:tc>
                <a:tc>
                  <a:txBody>
                    <a:bodyPr/>
                    <a:lstStyle/>
                    <a:p>
                      <a:r>
                        <a:rPr lang="cs-CZ" sz="1600" dirty="0">
                          <a:latin typeface="+mn-lt"/>
                        </a:rPr>
                        <a:t>           x</a:t>
                      </a:r>
                    </a:p>
                  </a:txBody>
                  <a:tcPr marL="0" marR="0" marT="0" marB="0"/>
                </a:tc>
                <a:tc>
                  <a:txBody>
                    <a:bodyPr/>
                    <a:lstStyle/>
                    <a:p>
                      <a:pPr algn="ctr">
                        <a:lnSpc>
                          <a:spcPct val="107000"/>
                        </a:lnSpc>
                        <a:spcAft>
                          <a:spcPts val="0"/>
                        </a:spcAft>
                      </a:pPr>
                      <a:r>
                        <a:rPr lang="cs-CZ" sz="1600" dirty="0">
                          <a:effectLst/>
                          <a:latin typeface="+mn-lt"/>
                          <a:ea typeface="Calibri" panose="020F0502020204030204" pitchFamily="34" charset="0"/>
                          <a:cs typeface="Times New Roman" panose="02020603050405020304" pitchFamily="18" charset="0"/>
                        </a:rPr>
                        <a:t>5.7</a:t>
                      </a:r>
                    </a:p>
                  </a:txBody>
                  <a:tcPr marL="0" marR="0" marT="0" marB="0"/>
                </a:tc>
                <a:tc>
                  <a:txBody>
                    <a:bodyPr/>
                    <a:lstStyle/>
                    <a:p>
                      <a:pPr algn="ctr">
                        <a:lnSpc>
                          <a:spcPct val="107000"/>
                        </a:lnSpc>
                        <a:spcAft>
                          <a:spcPts val="0"/>
                        </a:spcAft>
                      </a:pPr>
                      <a:r>
                        <a:rPr lang="cs-CZ" sz="1600" dirty="0">
                          <a:effectLst/>
                          <a:latin typeface="+mn-lt"/>
                          <a:ea typeface="Calibri" panose="020F0502020204030204" pitchFamily="34" charset="0"/>
                          <a:cs typeface="Times New Roman" panose="02020603050405020304" pitchFamily="18" charset="0"/>
                        </a:rPr>
                        <a:t>3.0</a:t>
                      </a:r>
                    </a:p>
                  </a:txBody>
                  <a:tcPr marL="0" marR="0" marT="0" marB="0"/>
                </a:tc>
                <a:tc>
                  <a:txBody>
                    <a:bodyPr/>
                    <a:lstStyle/>
                    <a:p>
                      <a:pPr algn="ctr">
                        <a:lnSpc>
                          <a:spcPct val="107000"/>
                        </a:lnSpc>
                        <a:spcAft>
                          <a:spcPts val="0"/>
                        </a:spcAft>
                      </a:pPr>
                      <a:r>
                        <a:rPr lang="cs-CZ" sz="1600" dirty="0">
                          <a:effectLst/>
                          <a:latin typeface="+mn-lt"/>
                          <a:ea typeface="Calibri" panose="020F0502020204030204" pitchFamily="34" charset="0"/>
                          <a:cs typeface="Times New Roman" panose="02020603050405020304" pitchFamily="18" charset="0"/>
                        </a:rPr>
                        <a:t>0.7</a:t>
                      </a:r>
                    </a:p>
                  </a:txBody>
                  <a:tcPr marL="0" marR="0" marT="0" marB="0"/>
                </a:tc>
                <a:tc>
                  <a:txBody>
                    <a:bodyPr/>
                    <a:lstStyle/>
                    <a:p>
                      <a:pPr algn="ctr">
                        <a:lnSpc>
                          <a:spcPct val="107000"/>
                        </a:lnSpc>
                        <a:spcAft>
                          <a:spcPts val="0"/>
                        </a:spcAft>
                      </a:pPr>
                      <a:r>
                        <a:rPr lang="cs-CZ" sz="1600" dirty="0">
                          <a:effectLst/>
                          <a:latin typeface="+mn-lt"/>
                          <a:ea typeface="Calibri" panose="020F0502020204030204" pitchFamily="34" charset="0"/>
                          <a:cs typeface="Times New Roman" panose="02020603050405020304" pitchFamily="18" charset="0"/>
                        </a:rPr>
                        <a:t>x</a:t>
                      </a:r>
                    </a:p>
                  </a:txBody>
                  <a:tcPr marL="0" marR="0" marT="0" marB="0"/>
                </a:tc>
                <a:tc>
                  <a:txBody>
                    <a:bodyPr/>
                    <a:lstStyle/>
                    <a:p>
                      <a:pPr algn="ctr">
                        <a:lnSpc>
                          <a:spcPct val="107000"/>
                        </a:lnSpc>
                        <a:spcAft>
                          <a:spcPts val="0"/>
                        </a:spcAft>
                      </a:pPr>
                      <a:r>
                        <a:rPr lang="cs-CZ" sz="1600" dirty="0">
                          <a:effectLst/>
                          <a:latin typeface="+mn-lt"/>
                          <a:ea typeface="Calibri" panose="020F0502020204030204" pitchFamily="34" charset="0"/>
                          <a:cs typeface="Times New Roman" panose="02020603050405020304" pitchFamily="18" charset="0"/>
                        </a:rPr>
                        <a:t>X</a:t>
                      </a:r>
                    </a:p>
                  </a:txBody>
                  <a:tcPr marL="0" marR="0" marT="0" marB="0"/>
                </a:tc>
                <a:extLst>
                  <a:ext uri="{0D108BD9-81ED-4DB2-BD59-A6C34878D82A}">
                    <a16:rowId xmlns:a16="http://schemas.microsoft.com/office/drawing/2014/main" val="10009"/>
                  </a:ext>
                </a:extLst>
              </a:tr>
              <a:tr h="281908">
                <a:tc>
                  <a:txBody>
                    <a:bodyPr/>
                    <a:lstStyle/>
                    <a:p>
                      <a:pPr>
                        <a:lnSpc>
                          <a:spcPct val="100000"/>
                        </a:lnSpc>
                        <a:spcAft>
                          <a:spcPts val="0"/>
                        </a:spcAft>
                      </a:pPr>
                      <a:r>
                        <a:rPr lang="cs-CZ" sz="1600" b="0" dirty="0" err="1">
                          <a:effectLst/>
                          <a:latin typeface="+mn-lt"/>
                        </a:rPr>
                        <a:t>Oleic</a:t>
                      </a:r>
                      <a:r>
                        <a:rPr lang="cs-CZ" sz="1600" b="0" dirty="0">
                          <a:effectLst/>
                          <a:latin typeface="+mn-lt"/>
                        </a:rPr>
                        <a:t>   18:1 (9)</a:t>
                      </a:r>
                      <a:endParaRPr lang="cs-CZ" sz="1600" b="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dirty="0">
                          <a:effectLst/>
                          <a:latin typeface="+mn-lt"/>
                        </a:rPr>
                        <a:t>6.2</a:t>
                      </a:r>
                      <a:endParaRPr lang="cs-CZ" sz="16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dirty="0">
                          <a:effectLst/>
                          <a:latin typeface="+mn-lt"/>
                        </a:rPr>
                        <a:t>39.2</a:t>
                      </a:r>
                      <a:endParaRPr lang="cs-CZ" sz="16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dirty="0">
                          <a:effectLst/>
                          <a:latin typeface="+mn-lt"/>
                        </a:rPr>
                        <a:t>15.1</a:t>
                      </a:r>
                      <a:endParaRPr lang="cs-CZ" sz="16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dirty="0">
                          <a:effectLst/>
                          <a:latin typeface="+mn-lt"/>
                          <a:ea typeface="Times New Roman" panose="02020603050405020304" pitchFamily="18" charset="0"/>
                          <a:cs typeface="Times New Roman" panose="02020603050405020304" pitchFamily="18" charset="0"/>
                        </a:rPr>
                        <a:t>16.7</a:t>
                      </a:r>
                      <a:endParaRPr lang="cs-CZ" sz="16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dirty="0">
                          <a:effectLst/>
                          <a:latin typeface="+mn-lt"/>
                          <a:ea typeface="Times New Roman" panose="02020603050405020304" pitchFamily="18" charset="0"/>
                          <a:cs typeface="Times New Roman" panose="02020603050405020304" pitchFamily="18" charset="0"/>
                        </a:rPr>
                        <a:t>45.0</a:t>
                      </a:r>
                      <a:endParaRPr lang="cs-CZ" sz="16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dirty="0">
                          <a:effectLst/>
                          <a:latin typeface="+mn-lt"/>
                          <a:ea typeface="Times New Roman" panose="02020603050405020304" pitchFamily="18" charset="0"/>
                          <a:cs typeface="Times New Roman" panose="02020603050405020304" pitchFamily="18" charset="0"/>
                        </a:rPr>
                        <a:t>78.0</a:t>
                      </a:r>
                      <a:endParaRPr lang="cs-CZ" sz="16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dirty="0">
                          <a:effectLst/>
                          <a:latin typeface="+mn-lt"/>
                          <a:ea typeface="Times New Roman" panose="02020603050405020304" pitchFamily="18" charset="0"/>
                          <a:cs typeface="Times New Roman" panose="02020603050405020304" pitchFamily="18" charset="0"/>
                        </a:rPr>
                        <a:t>61.6</a:t>
                      </a:r>
                      <a:endParaRPr lang="cs-CZ" sz="16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dirty="0">
                          <a:effectLst/>
                          <a:latin typeface="+mn-lt"/>
                          <a:ea typeface="Times New Roman" panose="02020603050405020304" pitchFamily="18" charset="0"/>
                          <a:cs typeface="Times New Roman" panose="02020603050405020304" pitchFamily="18" charset="0"/>
                        </a:rPr>
                        <a:t>26.7</a:t>
                      </a:r>
                      <a:endParaRPr lang="cs-CZ" sz="16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10"/>
                  </a:ext>
                </a:extLst>
              </a:tr>
              <a:tr h="281908">
                <a:tc>
                  <a:txBody>
                    <a:bodyPr/>
                    <a:lstStyle/>
                    <a:p>
                      <a:pPr>
                        <a:lnSpc>
                          <a:spcPct val="100000"/>
                        </a:lnSpc>
                        <a:spcAft>
                          <a:spcPts val="0"/>
                        </a:spcAft>
                      </a:pPr>
                      <a:r>
                        <a:rPr lang="cs-CZ" sz="1600" b="0" dirty="0" err="1">
                          <a:effectLst/>
                          <a:latin typeface="+mn-lt"/>
                          <a:ea typeface="Calibri" panose="020F0502020204030204" pitchFamily="34" charset="0"/>
                          <a:cs typeface="Times New Roman" panose="02020603050405020304" pitchFamily="18" charset="0"/>
                        </a:rPr>
                        <a:t>Linoleic</a:t>
                      </a:r>
                      <a:r>
                        <a:rPr lang="cs-CZ" sz="1600" b="0" dirty="0">
                          <a:effectLst/>
                          <a:latin typeface="+mn-lt"/>
                          <a:ea typeface="Calibri" panose="020F0502020204030204" pitchFamily="34" charset="0"/>
                          <a:cs typeface="Times New Roman" panose="02020603050405020304" pitchFamily="18" charset="0"/>
                        </a:rPr>
                        <a:t> 18:2 (9, 12)</a:t>
                      </a:r>
                    </a:p>
                  </a:txBody>
                  <a:tcPr marL="0" marR="0" marT="0" marB="0"/>
                </a:tc>
                <a:tc>
                  <a:txBody>
                    <a:bodyPr/>
                    <a:lstStyle/>
                    <a:p>
                      <a:pPr algn="ctr">
                        <a:lnSpc>
                          <a:spcPct val="107000"/>
                        </a:lnSpc>
                        <a:spcAft>
                          <a:spcPts val="0"/>
                        </a:spcAft>
                      </a:pPr>
                      <a:r>
                        <a:rPr lang="cs-CZ" sz="1600" dirty="0">
                          <a:effectLst/>
                          <a:latin typeface="+mn-lt"/>
                          <a:ea typeface="Calibri" panose="020F0502020204030204" pitchFamily="34" charset="0"/>
                          <a:cs typeface="Times New Roman" panose="02020603050405020304" pitchFamily="18" charset="0"/>
                        </a:rPr>
                        <a:t>1.6</a:t>
                      </a:r>
                    </a:p>
                  </a:txBody>
                  <a:tcPr marL="0" marR="0" marT="0" marB="0"/>
                </a:tc>
                <a:tc>
                  <a:txBody>
                    <a:bodyPr/>
                    <a:lstStyle/>
                    <a:p>
                      <a:pPr algn="ctr">
                        <a:lnSpc>
                          <a:spcPct val="107000"/>
                        </a:lnSpc>
                        <a:spcAft>
                          <a:spcPts val="0"/>
                        </a:spcAft>
                      </a:pPr>
                      <a:r>
                        <a:rPr lang="cs-CZ" sz="1600" dirty="0">
                          <a:effectLst/>
                          <a:latin typeface="+mn-lt"/>
                          <a:ea typeface="Calibri" panose="020F0502020204030204" pitchFamily="34" charset="0"/>
                          <a:cs typeface="Times New Roman" panose="02020603050405020304" pitchFamily="18" charset="0"/>
                        </a:rPr>
                        <a:t>10.1</a:t>
                      </a:r>
                    </a:p>
                  </a:txBody>
                  <a:tcPr marL="0" marR="0" marT="0" marB="0"/>
                </a:tc>
                <a:tc>
                  <a:txBody>
                    <a:bodyPr/>
                    <a:lstStyle/>
                    <a:p>
                      <a:pPr algn="ctr">
                        <a:lnSpc>
                          <a:spcPct val="107000"/>
                        </a:lnSpc>
                        <a:spcAft>
                          <a:spcPts val="0"/>
                        </a:spcAft>
                      </a:pPr>
                      <a:r>
                        <a:rPr lang="cs-CZ" sz="1600" dirty="0">
                          <a:effectLst/>
                          <a:latin typeface="+mn-lt"/>
                          <a:ea typeface="Calibri" panose="020F0502020204030204" pitchFamily="34" charset="0"/>
                          <a:cs typeface="Times New Roman" panose="02020603050405020304" pitchFamily="18" charset="0"/>
                        </a:rPr>
                        <a:t>2.7</a:t>
                      </a:r>
                    </a:p>
                  </a:txBody>
                  <a:tcPr marL="0" marR="0" marT="0" marB="0"/>
                </a:tc>
                <a:tc>
                  <a:txBody>
                    <a:bodyPr/>
                    <a:lstStyle/>
                    <a:p>
                      <a:pPr algn="ctr">
                        <a:lnSpc>
                          <a:spcPct val="107000"/>
                        </a:lnSpc>
                        <a:spcAft>
                          <a:spcPts val="0"/>
                        </a:spcAft>
                      </a:pPr>
                      <a:r>
                        <a:rPr lang="cs-CZ" sz="1600" dirty="0">
                          <a:effectLst/>
                          <a:latin typeface="+mn-lt"/>
                          <a:ea typeface="Calibri" panose="020F0502020204030204" pitchFamily="34" charset="0"/>
                          <a:cs typeface="Times New Roman" panose="02020603050405020304" pitchFamily="18" charset="0"/>
                        </a:rPr>
                        <a:t>2.4</a:t>
                      </a:r>
                    </a:p>
                  </a:txBody>
                  <a:tcPr marL="0" marR="0" marT="0" marB="0"/>
                </a:tc>
                <a:tc>
                  <a:txBody>
                    <a:bodyPr/>
                    <a:lstStyle/>
                    <a:p>
                      <a:pPr algn="ctr">
                        <a:lnSpc>
                          <a:spcPct val="107000"/>
                        </a:lnSpc>
                        <a:spcAft>
                          <a:spcPts val="0"/>
                        </a:spcAft>
                      </a:pPr>
                      <a:r>
                        <a:rPr lang="cs-CZ" sz="1600" dirty="0">
                          <a:effectLst/>
                          <a:latin typeface="+mn-lt"/>
                          <a:ea typeface="Calibri" panose="020F0502020204030204" pitchFamily="34" charset="0"/>
                          <a:cs typeface="Times New Roman" panose="02020603050405020304" pitchFamily="18" charset="0"/>
                        </a:rPr>
                        <a:t>8.0</a:t>
                      </a:r>
                    </a:p>
                  </a:txBody>
                  <a:tcPr marL="0" marR="0" marT="0" marB="0"/>
                </a:tc>
                <a:tc>
                  <a:txBody>
                    <a:bodyPr/>
                    <a:lstStyle/>
                    <a:p>
                      <a:pPr algn="ctr">
                        <a:lnSpc>
                          <a:spcPct val="107000"/>
                        </a:lnSpc>
                        <a:spcAft>
                          <a:spcPts val="0"/>
                        </a:spcAft>
                      </a:pPr>
                      <a:r>
                        <a:rPr lang="cs-CZ" sz="1600" dirty="0">
                          <a:effectLst/>
                          <a:latin typeface="+mn-lt"/>
                          <a:ea typeface="Calibri" panose="020F0502020204030204" pitchFamily="34" charset="0"/>
                          <a:cs typeface="Times New Roman" panose="02020603050405020304" pitchFamily="18" charset="0"/>
                        </a:rPr>
                        <a:t>8.3</a:t>
                      </a:r>
                    </a:p>
                  </a:txBody>
                  <a:tcPr marL="0" marR="0" marT="0" marB="0"/>
                </a:tc>
                <a:tc>
                  <a:txBody>
                    <a:bodyPr/>
                    <a:lstStyle/>
                    <a:p>
                      <a:pPr algn="ctr">
                        <a:lnSpc>
                          <a:spcPct val="107000"/>
                        </a:lnSpc>
                        <a:spcAft>
                          <a:spcPts val="0"/>
                        </a:spcAft>
                      </a:pPr>
                      <a:r>
                        <a:rPr lang="cs-CZ" sz="1600" dirty="0">
                          <a:effectLst/>
                          <a:latin typeface="+mn-lt"/>
                          <a:ea typeface="Calibri" panose="020F0502020204030204" pitchFamily="34" charset="0"/>
                          <a:cs typeface="Times New Roman" panose="02020603050405020304" pitchFamily="18" charset="0"/>
                        </a:rPr>
                        <a:t>21.7</a:t>
                      </a:r>
                    </a:p>
                  </a:txBody>
                  <a:tcPr marL="0" marR="0" marT="0" marB="0"/>
                </a:tc>
                <a:tc>
                  <a:txBody>
                    <a:bodyPr/>
                    <a:lstStyle/>
                    <a:p>
                      <a:pPr algn="ctr">
                        <a:lnSpc>
                          <a:spcPct val="107000"/>
                        </a:lnSpc>
                        <a:spcAft>
                          <a:spcPts val="0"/>
                        </a:spcAft>
                      </a:pPr>
                      <a:r>
                        <a:rPr lang="cs-CZ" sz="1600" dirty="0">
                          <a:effectLst/>
                          <a:latin typeface="+mn-lt"/>
                          <a:ea typeface="Calibri" panose="020F0502020204030204" pitchFamily="34" charset="0"/>
                          <a:cs typeface="Times New Roman" panose="02020603050405020304" pitchFamily="18" charset="0"/>
                        </a:rPr>
                        <a:t>61.2</a:t>
                      </a:r>
                    </a:p>
                  </a:txBody>
                  <a:tcPr marL="0" marR="0" marT="0" marB="0"/>
                </a:tc>
                <a:extLst>
                  <a:ext uri="{0D108BD9-81ED-4DB2-BD59-A6C34878D82A}">
                    <a16:rowId xmlns:a16="http://schemas.microsoft.com/office/drawing/2014/main" val="10011"/>
                  </a:ext>
                </a:extLst>
              </a:tr>
              <a:tr h="576955">
                <a:tc>
                  <a:txBody>
                    <a:bodyPr/>
                    <a:lstStyle/>
                    <a:p>
                      <a:pPr>
                        <a:lnSpc>
                          <a:spcPct val="100000"/>
                        </a:lnSpc>
                        <a:spcAft>
                          <a:spcPts val="0"/>
                        </a:spcAft>
                      </a:pPr>
                      <a:r>
                        <a:rPr lang="el-GR" sz="1600" b="0" dirty="0">
                          <a:effectLst/>
                          <a:latin typeface="+mn-lt"/>
                        </a:rPr>
                        <a:t>α</a:t>
                      </a:r>
                      <a:r>
                        <a:rPr lang="cs-CZ" sz="1600" b="0" dirty="0">
                          <a:effectLst/>
                          <a:latin typeface="+mn-lt"/>
                        </a:rPr>
                        <a:t>-</a:t>
                      </a:r>
                      <a:r>
                        <a:rPr lang="cs-CZ" sz="1600" b="0" dirty="0" err="1">
                          <a:effectLst/>
                          <a:latin typeface="+mn-lt"/>
                        </a:rPr>
                        <a:t>linolenic</a:t>
                      </a:r>
                      <a:r>
                        <a:rPr lang="cs-CZ" sz="1600" b="0" dirty="0">
                          <a:effectLst/>
                          <a:latin typeface="+mn-lt"/>
                        </a:rPr>
                        <a:t> </a:t>
                      </a:r>
                    </a:p>
                    <a:p>
                      <a:pPr>
                        <a:lnSpc>
                          <a:spcPct val="100000"/>
                        </a:lnSpc>
                        <a:spcAft>
                          <a:spcPts val="0"/>
                        </a:spcAft>
                      </a:pPr>
                      <a:r>
                        <a:rPr lang="cs-CZ" sz="1600" b="0" dirty="0">
                          <a:effectLst/>
                          <a:latin typeface="+mn-lt"/>
                        </a:rPr>
                        <a:t>18:3 (9, 12, 15)</a:t>
                      </a:r>
                      <a:endParaRPr lang="cs-CZ" sz="1600" b="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dirty="0">
                          <a:effectLst/>
                          <a:latin typeface="+mn-lt"/>
                        </a:rPr>
                        <a:t>x</a:t>
                      </a:r>
                      <a:endParaRPr lang="cs-CZ" sz="16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dirty="0">
                          <a:effectLst/>
                          <a:latin typeface="+mn-lt"/>
                        </a:rPr>
                        <a:t>0.4</a:t>
                      </a:r>
                      <a:endParaRPr lang="cs-CZ" sz="16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dirty="0">
                          <a:effectLst/>
                          <a:latin typeface="+mn-lt"/>
                        </a:rPr>
                        <a:t>x</a:t>
                      </a:r>
                      <a:endParaRPr lang="cs-CZ" sz="16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dirty="0">
                          <a:effectLst/>
                          <a:latin typeface="+mn-lt"/>
                          <a:ea typeface="Times New Roman" panose="02020603050405020304" pitchFamily="18" charset="0"/>
                          <a:cs typeface="Times New Roman" panose="02020603050405020304" pitchFamily="18" charset="0"/>
                        </a:rPr>
                        <a:t>x</a:t>
                      </a:r>
                      <a:endParaRPr lang="cs-CZ" sz="16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dirty="0">
                          <a:effectLst/>
                          <a:latin typeface="+mn-lt"/>
                          <a:ea typeface="Times New Roman" panose="02020603050405020304" pitchFamily="18" charset="0"/>
                          <a:cs typeface="Times New Roman" panose="02020603050405020304" pitchFamily="18" charset="0"/>
                        </a:rPr>
                        <a:t>x</a:t>
                      </a:r>
                      <a:endParaRPr lang="cs-CZ" sz="16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dirty="0">
                          <a:effectLst/>
                          <a:latin typeface="+mn-lt"/>
                          <a:ea typeface="Times New Roman" panose="02020603050405020304" pitchFamily="18" charset="0"/>
                          <a:cs typeface="Times New Roman" panose="02020603050405020304" pitchFamily="18" charset="0"/>
                        </a:rPr>
                        <a:t>0.8</a:t>
                      </a:r>
                      <a:endParaRPr lang="cs-CZ" sz="16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dirty="0">
                          <a:effectLst/>
                          <a:latin typeface="+mn-lt"/>
                          <a:ea typeface="Times New Roman" panose="02020603050405020304" pitchFamily="18" charset="0"/>
                          <a:cs typeface="Times New Roman" panose="02020603050405020304" pitchFamily="18" charset="0"/>
                        </a:rPr>
                        <a:t>9.6</a:t>
                      </a:r>
                      <a:endParaRPr lang="cs-CZ" sz="16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cs-CZ" sz="1600" dirty="0">
                          <a:effectLst/>
                          <a:latin typeface="+mn-lt"/>
                          <a:ea typeface="Times New Roman" panose="02020603050405020304" pitchFamily="18" charset="0"/>
                          <a:cs typeface="Times New Roman" panose="02020603050405020304" pitchFamily="18" charset="0"/>
                        </a:rPr>
                        <a:t>x</a:t>
                      </a:r>
                      <a:endParaRPr lang="cs-CZ" sz="16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12"/>
                  </a:ext>
                </a:extLst>
              </a:tr>
            </a:tbl>
          </a:graphicData>
        </a:graphic>
      </p:graphicFrame>
      <p:sp>
        <p:nvSpPr>
          <p:cNvPr id="4" name="Zástupný symbol pro číslo snímku 3"/>
          <p:cNvSpPr>
            <a:spLocks noGrp="1"/>
          </p:cNvSpPr>
          <p:nvPr>
            <p:ph type="sldNum" sz="quarter" idx="15"/>
          </p:nvPr>
        </p:nvSpPr>
        <p:spPr/>
        <p:txBody>
          <a:bodyPr/>
          <a:lstStyle/>
          <a:p>
            <a:fld id="{34EB5C23-C2A9-49A4-9E2B-20182FCB3B72}" type="slidenum">
              <a:rPr lang="cs-CZ" smtClean="0"/>
              <a:pPr/>
              <a:t>36</a:t>
            </a:fld>
            <a:endParaRPr lang="cs-CZ"/>
          </a:p>
        </p:txBody>
      </p:sp>
      <p:sp>
        <p:nvSpPr>
          <p:cNvPr id="6" name="TextovéPole 5"/>
          <p:cNvSpPr txBox="1"/>
          <p:nvPr/>
        </p:nvSpPr>
        <p:spPr>
          <a:xfrm>
            <a:off x="3347864" y="6581001"/>
            <a:ext cx="6133806" cy="553998"/>
          </a:xfrm>
          <a:prstGeom prst="rect">
            <a:avLst/>
          </a:prstGeom>
          <a:noFill/>
        </p:spPr>
        <p:txBody>
          <a:bodyPr wrap="square" rtlCol="0">
            <a:spAutoFit/>
          </a:bodyPr>
          <a:lstStyle/>
          <a:p>
            <a:r>
              <a:rPr lang="cs-CZ" sz="1200" dirty="0">
                <a:solidFill>
                  <a:prstClr val="black"/>
                </a:solidFill>
              </a:rPr>
              <a:t>Pánek J.: Odborné výživové hodnocení palmového a palmojádrového tuku 2015</a:t>
            </a:r>
          </a:p>
          <a:p>
            <a:endParaRPr lang="cs-CZ" dirty="0">
              <a:solidFill>
                <a:prstClr val="black"/>
              </a:solidFill>
            </a:endParaRPr>
          </a:p>
        </p:txBody>
      </p:sp>
    </p:spTree>
    <p:custDataLst>
      <p:tags r:id="rId1"/>
    </p:custDataLst>
    <p:extLst>
      <p:ext uri="{BB962C8B-B14F-4D97-AF65-F5344CB8AC3E}">
        <p14:creationId xmlns:p14="http://schemas.microsoft.com/office/powerpoint/2010/main" val="38204793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délník 8"/>
          <p:cNvSpPr/>
          <p:nvPr/>
        </p:nvSpPr>
        <p:spPr>
          <a:xfrm>
            <a:off x="755576" y="5517232"/>
            <a:ext cx="7272808" cy="864096"/>
          </a:xfrm>
          <a:prstGeom prst="rect">
            <a:avLst/>
          </a:prstGeom>
          <a:solidFill>
            <a:schemeClr val="accent1">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a:xfrm>
            <a:off x="457200" y="274638"/>
            <a:ext cx="7467600" cy="634082"/>
          </a:xfrm>
        </p:spPr>
        <p:txBody>
          <a:bodyPr/>
          <a:lstStyle/>
          <a:p>
            <a:r>
              <a:rPr lang="cs-CZ" dirty="0" err="1"/>
              <a:t>Lipids</a:t>
            </a:r>
            <a:r>
              <a:rPr lang="cs-CZ" dirty="0"/>
              <a:t> – </a:t>
            </a:r>
            <a:r>
              <a:rPr lang="cs-CZ" dirty="0" err="1"/>
              <a:t>preferable</a:t>
            </a:r>
            <a:r>
              <a:rPr lang="cs-CZ" dirty="0"/>
              <a:t> </a:t>
            </a:r>
            <a:r>
              <a:rPr lang="cs-CZ" dirty="0" err="1"/>
              <a:t>rq</a:t>
            </a:r>
            <a:endParaRPr lang="cs-CZ" dirty="0"/>
          </a:p>
        </p:txBody>
      </p:sp>
      <p:sp>
        <p:nvSpPr>
          <p:cNvPr id="3" name="Zástupný symbol pro obsah 2"/>
          <p:cNvSpPr>
            <a:spLocks noGrp="1"/>
          </p:cNvSpPr>
          <p:nvPr>
            <p:ph sz="quarter" idx="1"/>
          </p:nvPr>
        </p:nvSpPr>
        <p:spPr>
          <a:xfrm>
            <a:off x="457200" y="1340768"/>
            <a:ext cx="7931224" cy="5133184"/>
          </a:xfrm>
        </p:spPr>
        <p:txBody>
          <a:bodyPr>
            <a:normAutofit/>
          </a:bodyPr>
          <a:lstStyle/>
          <a:p>
            <a:r>
              <a:rPr lang="cs-CZ" dirty="0"/>
              <a:t>RQ =</a:t>
            </a:r>
          </a:p>
          <a:p>
            <a:endParaRPr lang="cs-CZ" dirty="0"/>
          </a:p>
          <a:p>
            <a:endParaRPr lang="cs-CZ" sz="1000" dirty="0"/>
          </a:p>
          <a:p>
            <a:r>
              <a:rPr lang="cs-CZ" dirty="0" err="1"/>
              <a:t>glc</a:t>
            </a:r>
            <a:r>
              <a:rPr lang="cs-CZ" dirty="0"/>
              <a:t>:	</a:t>
            </a:r>
            <a:r>
              <a:rPr lang="cs-CZ" altLang="cs-CZ" dirty="0"/>
              <a:t>C</a:t>
            </a:r>
            <a:r>
              <a:rPr lang="cs-CZ" altLang="cs-CZ" baseline="-25000" dirty="0"/>
              <a:t>6</a:t>
            </a:r>
            <a:r>
              <a:rPr lang="cs-CZ" altLang="cs-CZ" dirty="0"/>
              <a:t>H</a:t>
            </a:r>
            <a:r>
              <a:rPr lang="cs-CZ" altLang="cs-CZ" baseline="-25000" dirty="0"/>
              <a:t>12</a:t>
            </a:r>
            <a:r>
              <a:rPr lang="cs-CZ" altLang="cs-CZ" dirty="0"/>
              <a:t>O</a:t>
            </a:r>
            <a:r>
              <a:rPr lang="cs-CZ" altLang="cs-CZ" baseline="-25000" dirty="0"/>
              <a:t>6</a:t>
            </a:r>
            <a:r>
              <a:rPr lang="cs-CZ" altLang="cs-CZ" dirty="0"/>
              <a:t>  +  </a:t>
            </a:r>
            <a:r>
              <a:rPr lang="cs-CZ" altLang="cs-CZ" dirty="0">
                <a:solidFill>
                  <a:srgbClr val="FF3300"/>
                </a:solidFill>
              </a:rPr>
              <a:t>6</a:t>
            </a:r>
            <a:r>
              <a:rPr lang="cs-CZ" altLang="cs-CZ" dirty="0">
                <a:solidFill>
                  <a:srgbClr val="3399FF"/>
                </a:solidFill>
              </a:rPr>
              <a:t> </a:t>
            </a:r>
            <a:r>
              <a:rPr lang="cs-CZ" altLang="cs-CZ" dirty="0"/>
              <a:t>O</a:t>
            </a:r>
            <a:r>
              <a:rPr lang="cs-CZ" altLang="cs-CZ" baseline="-25000" dirty="0"/>
              <a:t>2</a:t>
            </a:r>
            <a:r>
              <a:rPr lang="cs-CZ" altLang="cs-CZ" dirty="0"/>
              <a:t> </a:t>
            </a:r>
            <a:r>
              <a:rPr lang="cs-CZ" altLang="cs-CZ" dirty="0">
                <a:solidFill>
                  <a:srgbClr val="3399FF"/>
                </a:solidFill>
              </a:rPr>
              <a:t>  </a:t>
            </a:r>
            <a:r>
              <a:rPr lang="cs-CZ" altLang="cs-CZ" dirty="0"/>
              <a:t>→ </a:t>
            </a:r>
            <a:r>
              <a:rPr lang="cs-CZ" altLang="cs-CZ" dirty="0">
                <a:solidFill>
                  <a:srgbClr val="3399FF"/>
                </a:solidFill>
              </a:rPr>
              <a:t> </a:t>
            </a:r>
            <a:r>
              <a:rPr lang="cs-CZ" altLang="cs-CZ" dirty="0">
                <a:solidFill>
                  <a:srgbClr val="FF3300"/>
                </a:solidFill>
              </a:rPr>
              <a:t>6</a:t>
            </a:r>
            <a:r>
              <a:rPr lang="cs-CZ" altLang="cs-CZ" dirty="0">
                <a:solidFill>
                  <a:srgbClr val="3399FF"/>
                </a:solidFill>
              </a:rPr>
              <a:t> </a:t>
            </a:r>
            <a:r>
              <a:rPr lang="cs-CZ" altLang="cs-CZ" dirty="0"/>
              <a:t>CO</a:t>
            </a:r>
            <a:r>
              <a:rPr lang="cs-CZ" altLang="cs-CZ" baseline="-25000" dirty="0"/>
              <a:t>2</a:t>
            </a:r>
            <a:r>
              <a:rPr lang="cs-CZ" altLang="cs-CZ" dirty="0"/>
              <a:t> + 6  H</a:t>
            </a:r>
            <a:r>
              <a:rPr lang="cs-CZ" altLang="cs-CZ" baseline="-25000" dirty="0"/>
              <a:t>2</a:t>
            </a:r>
            <a:r>
              <a:rPr lang="cs-CZ" altLang="cs-CZ" dirty="0"/>
              <a:t>O</a:t>
            </a:r>
          </a:p>
          <a:p>
            <a:pPr marL="0" indent="0">
              <a:buNone/>
            </a:pPr>
            <a:r>
              <a:rPr lang="cs-CZ" altLang="cs-CZ" sz="800" dirty="0">
                <a:solidFill>
                  <a:srgbClr val="3399FF"/>
                </a:solidFill>
              </a:rPr>
              <a:t>				</a:t>
            </a:r>
            <a:endParaRPr lang="cs-CZ" altLang="cs-CZ" sz="400" dirty="0">
              <a:solidFill>
                <a:srgbClr val="3399FF"/>
              </a:solidFill>
            </a:endParaRPr>
          </a:p>
          <a:p>
            <a:pPr marL="0" indent="0">
              <a:buNone/>
            </a:pPr>
            <a:r>
              <a:rPr lang="cs-CZ" altLang="cs-CZ" sz="400" b="1" dirty="0">
                <a:solidFill>
                  <a:srgbClr val="3399FF"/>
                </a:solidFill>
              </a:rPr>
              <a:t>					</a:t>
            </a:r>
            <a:r>
              <a:rPr lang="cs-CZ" altLang="cs-CZ" u="sng" dirty="0">
                <a:solidFill>
                  <a:srgbClr val="FF0000"/>
                </a:solidFill>
              </a:rPr>
              <a:t>RQ =  6 / 6  =  1.0</a:t>
            </a:r>
            <a:r>
              <a:rPr lang="cs-CZ" altLang="cs-CZ" baseline="-25000" dirty="0">
                <a:solidFill>
                  <a:srgbClr val="FF0000"/>
                </a:solidFill>
              </a:rPr>
              <a:t> </a:t>
            </a:r>
            <a:endParaRPr lang="cs-CZ" altLang="cs-CZ" dirty="0">
              <a:solidFill>
                <a:srgbClr val="FF0000"/>
              </a:solidFill>
            </a:endParaRPr>
          </a:p>
          <a:p>
            <a:endParaRPr lang="cs-CZ" dirty="0"/>
          </a:p>
          <a:p>
            <a:r>
              <a:rPr lang="cs-CZ" dirty="0" err="1"/>
              <a:t>palmitic</a:t>
            </a:r>
            <a:r>
              <a:rPr lang="cs-CZ" dirty="0"/>
              <a:t> a.:   </a:t>
            </a:r>
            <a:r>
              <a:rPr lang="cs-CZ" altLang="cs-CZ" dirty="0"/>
              <a:t>C</a:t>
            </a:r>
            <a:r>
              <a:rPr lang="cs-CZ" altLang="cs-CZ" baseline="-25000" dirty="0"/>
              <a:t>16</a:t>
            </a:r>
            <a:r>
              <a:rPr lang="cs-CZ" altLang="cs-CZ" dirty="0"/>
              <a:t>H</a:t>
            </a:r>
            <a:r>
              <a:rPr lang="cs-CZ" altLang="cs-CZ" baseline="-25000" dirty="0"/>
              <a:t>32</a:t>
            </a:r>
            <a:r>
              <a:rPr lang="cs-CZ" altLang="cs-CZ" dirty="0"/>
              <a:t>O</a:t>
            </a:r>
            <a:r>
              <a:rPr lang="cs-CZ" altLang="cs-CZ" baseline="-25000" dirty="0"/>
              <a:t>2</a:t>
            </a:r>
            <a:r>
              <a:rPr lang="cs-CZ" altLang="cs-CZ" dirty="0"/>
              <a:t> + </a:t>
            </a:r>
            <a:r>
              <a:rPr lang="cs-CZ" altLang="cs-CZ" dirty="0">
                <a:solidFill>
                  <a:srgbClr val="FF3300"/>
                </a:solidFill>
              </a:rPr>
              <a:t>23</a:t>
            </a:r>
            <a:r>
              <a:rPr lang="cs-CZ" altLang="cs-CZ" dirty="0">
                <a:solidFill>
                  <a:srgbClr val="3399FF"/>
                </a:solidFill>
              </a:rPr>
              <a:t> </a:t>
            </a:r>
            <a:r>
              <a:rPr lang="cs-CZ" altLang="cs-CZ" dirty="0"/>
              <a:t>O</a:t>
            </a:r>
            <a:r>
              <a:rPr lang="cs-CZ" altLang="cs-CZ" baseline="-25000" dirty="0"/>
              <a:t>2</a:t>
            </a:r>
            <a:r>
              <a:rPr lang="cs-CZ" altLang="cs-CZ" dirty="0"/>
              <a:t> →  </a:t>
            </a:r>
            <a:r>
              <a:rPr lang="cs-CZ" altLang="cs-CZ" dirty="0">
                <a:solidFill>
                  <a:srgbClr val="FF3300"/>
                </a:solidFill>
              </a:rPr>
              <a:t>16</a:t>
            </a:r>
            <a:r>
              <a:rPr lang="cs-CZ" altLang="cs-CZ" dirty="0">
                <a:solidFill>
                  <a:srgbClr val="3399FF"/>
                </a:solidFill>
              </a:rPr>
              <a:t> </a:t>
            </a:r>
            <a:r>
              <a:rPr lang="cs-CZ" altLang="cs-CZ" dirty="0"/>
              <a:t>CO</a:t>
            </a:r>
            <a:r>
              <a:rPr lang="cs-CZ" altLang="cs-CZ" baseline="-25000" dirty="0"/>
              <a:t>2</a:t>
            </a:r>
            <a:r>
              <a:rPr lang="cs-CZ" altLang="cs-CZ" dirty="0"/>
              <a:t> + 16 H</a:t>
            </a:r>
            <a:r>
              <a:rPr lang="cs-CZ" altLang="cs-CZ" baseline="-25000" dirty="0"/>
              <a:t>2</a:t>
            </a:r>
            <a:r>
              <a:rPr lang="cs-CZ" altLang="cs-CZ" dirty="0"/>
              <a:t>O</a:t>
            </a:r>
          </a:p>
          <a:p>
            <a:endParaRPr lang="cs-CZ" altLang="cs-CZ" sz="800" dirty="0">
              <a:solidFill>
                <a:srgbClr val="3399FF"/>
              </a:solidFill>
            </a:endParaRPr>
          </a:p>
          <a:p>
            <a:pPr marL="0" indent="0">
              <a:buNone/>
            </a:pPr>
            <a:r>
              <a:rPr lang="cs-CZ" altLang="cs-CZ" sz="800" dirty="0">
                <a:solidFill>
                  <a:srgbClr val="FF0000"/>
                </a:solidFill>
              </a:rPr>
              <a:t>		</a:t>
            </a:r>
            <a:r>
              <a:rPr lang="cs-CZ" altLang="cs-CZ" dirty="0">
                <a:solidFill>
                  <a:srgbClr val="FF0000"/>
                </a:solidFill>
              </a:rPr>
              <a:t>			</a:t>
            </a:r>
            <a:r>
              <a:rPr lang="cs-CZ" altLang="cs-CZ" u="sng" dirty="0">
                <a:solidFill>
                  <a:srgbClr val="FF0000"/>
                </a:solidFill>
              </a:rPr>
              <a:t>RQ  =  16 / 23  =   0.7</a:t>
            </a:r>
            <a:r>
              <a:rPr lang="cs-CZ" altLang="cs-CZ" baseline="-25000" dirty="0">
                <a:solidFill>
                  <a:srgbClr val="FF0000"/>
                </a:solidFill>
              </a:rPr>
              <a:t> </a:t>
            </a:r>
            <a:endParaRPr lang="cs-CZ" altLang="cs-CZ" dirty="0">
              <a:solidFill>
                <a:srgbClr val="FF0000"/>
              </a:solidFill>
            </a:endParaRPr>
          </a:p>
          <a:p>
            <a:endParaRPr lang="cs-CZ" dirty="0"/>
          </a:p>
          <a:p>
            <a:r>
              <a:rPr lang="cs-CZ" dirty="0" err="1"/>
              <a:t>Lower</a:t>
            </a:r>
            <a:r>
              <a:rPr lang="cs-CZ" dirty="0"/>
              <a:t> CO</a:t>
            </a:r>
            <a:r>
              <a:rPr lang="cs-CZ" baseline="-25000" dirty="0"/>
              <a:t>2</a:t>
            </a:r>
            <a:r>
              <a:rPr lang="cs-CZ" dirty="0"/>
              <a:t> </a:t>
            </a:r>
            <a:r>
              <a:rPr lang="cs-CZ" dirty="0" err="1"/>
              <a:t>production</a:t>
            </a:r>
            <a:r>
              <a:rPr lang="cs-CZ" dirty="0"/>
              <a:t> </a:t>
            </a:r>
            <a:r>
              <a:rPr lang="cs-CZ" dirty="0" err="1"/>
              <a:t>during</a:t>
            </a:r>
            <a:r>
              <a:rPr lang="cs-CZ" dirty="0"/>
              <a:t> </a:t>
            </a:r>
            <a:r>
              <a:rPr lang="cs-CZ" dirty="0" err="1"/>
              <a:t>oxidation</a:t>
            </a:r>
            <a:r>
              <a:rPr lang="cs-CZ" dirty="0"/>
              <a:t> </a:t>
            </a:r>
            <a:r>
              <a:rPr lang="cs-CZ" dirty="0" err="1"/>
              <a:t>of</a:t>
            </a:r>
            <a:r>
              <a:rPr lang="cs-CZ" dirty="0"/>
              <a:t> FA – </a:t>
            </a:r>
            <a:r>
              <a:rPr lang="cs-CZ" dirty="0" err="1"/>
              <a:t>important</a:t>
            </a:r>
            <a:r>
              <a:rPr lang="cs-CZ" dirty="0"/>
              <a:t> source </a:t>
            </a:r>
            <a:r>
              <a:rPr lang="cs-CZ" dirty="0" err="1"/>
              <a:t>of</a:t>
            </a:r>
            <a:r>
              <a:rPr lang="cs-CZ" dirty="0"/>
              <a:t> </a:t>
            </a:r>
            <a:r>
              <a:rPr lang="cs-CZ" dirty="0" err="1"/>
              <a:t>energy</a:t>
            </a:r>
            <a:r>
              <a:rPr lang="cs-CZ" dirty="0"/>
              <a:t> in </a:t>
            </a:r>
            <a:r>
              <a:rPr lang="cs-CZ" dirty="0" err="1"/>
              <a:t>ventilatory</a:t>
            </a:r>
            <a:r>
              <a:rPr lang="cs-CZ" dirty="0"/>
              <a:t> </a:t>
            </a:r>
            <a:r>
              <a:rPr lang="cs-CZ" dirty="0" err="1"/>
              <a:t>problems</a:t>
            </a:r>
            <a:r>
              <a:rPr lang="cs-CZ" dirty="0"/>
              <a:t>.</a:t>
            </a:r>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t>37</a:t>
            </a:fld>
            <a:endParaRPr lang="cs-CZ"/>
          </a:p>
        </p:txBody>
      </p:sp>
      <p:sp>
        <p:nvSpPr>
          <p:cNvPr id="6" name="TextovéPole 5"/>
          <p:cNvSpPr txBox="1"/>
          <p:nvPr/>
        </p:nvSpPr>
        <p:spPr>
          <a:xfrm>
            <a:off x="1475656" y="1052736"/>
            <a:ext cx="653256" cy="1354217"/>
          </a:xfrm>
          <a:prstGeom prst="rect">
            <a:avLst/>
          </a:prstGeom>
          <a:noFill/>
        </p:spPr>
        <p:txBody>
          <a:bodyPr wrap="none" rtlCol="0">
            <a:spAutoFit/>
          </a:bodyPr>
          <a:lstStyle/>
          <a:p>
            <a:r>
              <a:rPr lang="cs-CZ" sz="2400" dirty="0"/>
              <a:t>CO</a:t>
            </a:r>
            <a:r>
              <a:rPr lang="cs-CZ" sz="2400" baseline="-25000" dirty="0"/>
              <a:t>2</a:t>
            </a:r>
          </a:p>
          <a:p>
            <a:endParaRPr lang="cs-CZ" sz="2400" baseline="-25000" dirty="0"/>
          </a:p>
          <a:p>
            <a:r>
              <a:rPr lang="cs-CZ" sz="2400" dirty="0"/>
              <a:t>O</a:t>
            </a:r>
            <a:r>
              <a:rPr lang="cs-CZ" sz="2400" baseline="-25000" dirty="0"/>
              <a:t>2</a:t>
            </a:r>
            <a:r>
              <a:rPr lang="cs-CZ" sz="2400" dirty="0"/>
              <a:t> </a:t>
            </a:r>
          </a:p>
          <a:p>
            <a:endParaRPr lang="cs-CZ" dirty="0"/>
          </a:p>
        </p:txBody>
      </p:sp>
      <p:cxnSp>
        <p:nvCxnSpPr>
          <p:cNvPr id="8" name="Přímá spojnice 7"/>
          <p:cNvCxnSpPr/>
          <p:nvPr/>
        </p:nvCxnSpPr>
        <p:spPr>
          <a:xfrm>
            <a:off x="1475656" y="1556792"/>
            <a:ext cx="6532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488515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Daily</a:t>
            </a:r>
            <a:r>
              <a:rPr lang="cs-CZ" dirty="0"/>
              <a:t> </a:t>
            </a:r>
            <a:r>
              <a:rPr lang="cs-CZ" dirty="0" err="1"/>
              <a:t>requirement</a:t>
            </a:r>
            <a:r>
              <a:rPr lang="cs-CZ" dirty="0"/>
              <a:t> </a:t>
            </a:r>
            <a:r>
              <a:rPr lang="cs-CZ" dirty="0" err="1"/>
              <a:t>for</a:t>
            </a:r>
            <a:r>
              <a:rPr lang="cs-CZ" dirty="0"/>
              <a:t> basic </a:t>
            </a:r>
            <a:r>
              <a:rPr lang="cs-CZ" dirty="0" err="1"/>
              <a:t>nutrients</a:t>
            </a:r>
            <a:endParaRPr lang="cs-CZ" dirty="0"/>
          </a:p>
        </p:txBody>
      </p:sp>
      <p:graphicFrame>
        <p:nvGraphicFramePr>
          <p:cNvPr id="5" name="Zástupný symbol pro obsah 4"/>
          <p:cNvGraphicFramePr>
            <a:graphicFrameLocks noGrp="1"/>
          </p:cNvGraphicFramePr>
          <p:nvPr>
            <p:ph sz="quarter" idx="1"/>
            <p:extLst>
              <p:ext uri="{D42A27DB-BD31-4B8C-83A1-F6EECF244321}">
                <p14:modId xmlns:p14="http://schemas.microsoft.com/office/powerpoint/2010/main" val="1582575153"/>
              </p:ext>
            </p:extLst>
          </p:nvPr>
        </p:nvGraphicFramePr>
        <p:xfrm>
          <a:off x="490075" y="1844824"/>
          <a:ext cx="7467600" cy="3708400"/>
        </p:xfrm>
        <a:graphic>
          <a:graphicData uri="http://schemas.openxmlformats.org/drawingml/2006/table">
            <a:tbl>
              <a:tblPr firstRow="1" bandRow="1">
                <a:tableStyleId>{69CF1AB2-1976-4502-BF36-3FF5EA218861}</a:tableStyleId>
              </a:tblPr>
              <a:tblGrid>
                <a:gridCol w="3733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370840">
                <a:tc>
                  <a:txBody>
                    <a:bodyPr/>
                    <a:lstStyle/>
                    <a:p>
                      <a:r>
                        <a:rPr lang="cs-CZ" b="0" dirty="0" err="1"/>
                        <a:t>Water</a:t>
                      </a:r>
                      <a:r>
                        <a:rPr lang="cs-CZ" b="0" dirty="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b="0" dirty="0"/>
                        <a:t>30 – 40 ml /kg ≈ 2(</a:t>
                      </a:r>
                      <a:r>
                        <a:rPr lang="cs-CZ" altLang="cs-CZ" sz="1800" b="1" dirty="0">
                          <a:cs typeface="Arial" panose="020B0604020202020204" pitchFamily="34" charset="0"/>
                        </a:rPr>
                        <a:t>♀</a:t>
                      </a:r>
                      <a:r>
                        <a:rPr lang="cs-CZ" b="0" dirty="0"/>
                        <a:t>)-2.5(</a:t>
                      </a:r>
                      <a:r>
                        <a:rPr lang="cs-CZ" altLang="cs-CZ" sz="1800" b="1" dirty="0">
                          <a:cs typeface="Arial" panose="020B0604020202020204" pitchFamily="34" charset="0"/>
                        </a:rPr>
                        <a:t>♂</a:t>
                      </a:r>
                      <a:r>
                        <a:rPr lang="cs-CZ" b="0" dirty="0"/>
                        <a:t>) l/d</a:t>
                      </a:r>
                    </a:p>
                  </a:txBody>
                  <a:tcPr/>
                </a:tc>
                <a:extLst>
                  <a:ext uri="{0D108BD9-81ED-4DB2-BD59-A6C34878D82A}">
                    <a16:rowId xmlns:a16="http://schemas.microsoft.com/office/drawing/2014/main" val="10000"/>
                  </a:ext>
                </a:extLst>
              </a:tr>
              <a:tr h="370840">
                <a:tc>
                  <a:txBody>
                    <a:bodyPr/>
                    <a:lstStyle/>
                    <a:p>
                      <a:r>
                        <a:rPr lang="cs-CZ" dirty="0" err="1"/>
                        <a:t>Energy</a:t>
                      </a:r>
                      <a:endParaRPr lang="cs-CZ" dirty="0"/>
                    </a:p>
                  </a:txBody>
                  <a:tcPr/>
                </a:tc>
                <a:tc>
                  <a:txBody>
                    <a:bodyPr/>
                    <a:lstStyle/>
                    <a:p>
                      <a:r>
                        <a:rPr lang="cs-CZ" dirty="0"/>
                        <a:t>25 – 30 kcal = 105 – 126 </a:t>
                      </a:r>
                      <a:r>
                        <a:rPr lang="cs-CZ" dirty="0" err="1"/>
                        <a:t>kJ</a:t>
                      </a:r>
                      <a:r>
                        <a:rPr lang="cs-CZ" dirty="0"/>
                        <a:t> /kg</a:t>
                      </a:r>
                    </a:p>
                  </a:txBody>
                  <a:tcPr/>
                </a:tc>
                <a:extLst>
                  <a:ext uri="{0D108BD9-81ED-4DB2-BD59-A6C34878D82A}">
                    <a16:rowId xmlns:a16="http://schemas.microsoft.com/office/drawing/2014/main" val="10001"/>
                  </a:ext>
                </a:extLst>
              </a:tr>
              <a:tr h="370840">
                <a:tc>
                  <a:txBody>
                    <a:bodyPr/>
                    <a:lstStyle/>
                    <a:p>
                      <a:r>
                        <a:rPr lang="cs-CZ" dirty="0" err="1"/>
                        <a:t>Glc</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2 – 6 g /kg</a:t>
                      </a:r>
                    </a:p>
                  </a:txBody>
                  <a:tcPr/>
                </a:tc>
                <a:extLst>
                  <a:ext uri="{0D108BD9-81ED-4DB2-BD59-A6C34878D82A}">
                    <a16:rowId xmlns:a16="http://schemas.microsoft.com/office/drawing/2014/main" val="10002"/>
                  </a:ext>
                </a:extLst>
              </a:tr>
              <a:tr h="370840">
                <a:tc>
                  <a:txBody>
                    <a:bodyPr/>
                    <a:lstStyle/>
                    <a:p>
                      <a:r>
                        <a:rPr lang="cs-CZ" dirty="0" err="1"/>
                        <a:t>Lipids</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1 – 1.5 g /kg</a:t>
                      </a:r>
                    </a:p>
                  </a:txBody>
                  <a:tcPr/>
                </a:tc>
                <a:extLst>
                  <a:ext uri="{0D108BD9-81ED-4DB2-BD59-A6C34878D82A}">
                    <a16:rowId xmlns:a16="http://schemas.microsoft.com/office/drawing/2014/main" val="10003"/>
                  </a:ext>
                </a:extLst>
              </a:tr>
              <a:tr h="370840">
                <a:tc>
                  <a:txBody>
                    <a:bodyPr/>
                    <a:lstStyle/>
                    <a:p>
                      <a:r>
                        <a:rPr lang="cs-CZ" dirty="0"/>
                        <a:t>AA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0.8 – 1.6 g /kg</a:t>
                      </a:r>
                    </a:p>
                  </a:txBody>
                  <a:tcPr/>
                </a:tc>
                <a:extLst>
                  <a:ext uri="{0D108BD9-81ED-4DB2-BD59-A6C34878D82A}">
                    <a16:rowId xmlns:a16="http://schemas.microsoft.com/office/drawing/2014/main" val="10004"/>
                  </a:ext>
                </a:extLst>
              </a:tr>
              <a:tr h="370840">
                <a:tc>
                  <a:txBody>
                    <a:bodyPr/>
                    <a:lstStyle/>
                    <a:p>
                      <a:r>
                        <a:rPr lang="cs-CZ" dirty="0" err="1"/>
                        <a:t>Sodium</a:t>
                      </a:r>
                      <a:r>
                        <a:rPr lang="cs-CZ" dirty="0"/>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1 – 2.5 </a:t>
                      </a:r>
                      <a:r>
                        <a:rPr lang="cs-CZ" dirty="0" err="1"/>
                        <a:t>mmol</a:t>
                      </a:r>
                      <a:r>
                        <a:rPr lang="cs-CZ" dirty="0"/>
                        <a:t> /kg</a:t>
                      </a:r>
                    </a:p>
                  </a:txBody>
                  <a:tcPr/>
                </a:tc>
                <a:extLst>
                  <a:ext uri="{0D108BD9-81ED-4DB2-BD59-A6C34878D82A}">
                    <a16:rowId xmlns:a16="http://schemas.microsoft.com/office/drawing/2014/main" val="10005"/>
                  </a:ext>
                </a:extLst>
              </a:tr>
              <a:tr h="370840">
                <a:tc>
                  <a:txBody>
                    <a:bodyPr/>
                    <a:lstStyle/>
                    <a:p>
                      <a:r>
                        <a:rPr lang="cs-CZ" dirty="0" err="1"/>
                        <a:t>Potassium</a:t>
                      </a:r>
                      <a:r>
                        <a:rPr lang="cs-CZ" dirty="0"/>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1 – 2.5 </a:t>
                      </a:r>
                      <a:r>
                        <a:rPr lang="cs-CZ" dirty="0" err="1"/>
                        <a:t>mmol</a:t>
                      </a:r>
                      <a:r>
                        <a:rPr lang="cs-CZ" dirty="0"/>
                        <a:t> /kg</a:t>
                      </a:r>
                    </a:p>
                  </a:txBody>
                  <a:tcPr/>
                </a:tc>
                <a:extLst>
                  <a:ext uri="{0D108BD9-81ED-4DB2-BD59-A6C34878D82A}">
                    <a16:rowId xmlns:a16="http://schemas.microsoft.com/office/drawing/2014/main" val="10006"/>
                  </a:ext>
                </a:extLst>
              </a:tr>
              <a:tr h="370840">
                <a:tc>
                  <a:txBody>
                    <a:bodyPr/>
                    <a:lstStyle/>
                    <a:p>
                      <a:r>
                        <a:rPr lang="cs-CZ" dirty="0" err="1"/>
                        <a:t>Calcium</a:t>
                      </a:r>
                      <a:r>
                        <a:rPr lang="cs-CZ" dirty="0"/>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0.05 – 0.1 </a:t>
                      </a:r>
                      <a:r>
                        <a:rPr lang="cs-CZ" dirty="0" err="1"/>
                        <a:t>mmol</a:t>
                      </a:r>
                      <a:r>
                        <a:rPr lang="cs-CZ" dirty="0"/>
                        <a:t> /kg</a:t>
                      </a:r>
                    </a:p>
                  </a:txBody>
                  <a:tcPr/>
                </a:tc>
                <a:extLst>
                  <a:ext uri="{0D108BD9-81ED-4DB2-BD59-A6C34878D82A}">
                    <a16:rowId xmlns:a16="http://schemas.microsoft.com/office/drawing/2014/main" val="10007"/>
                  </a:ext>
                </a:extLst>
              </a:tr>
              <a:tr h="370840">
                <a:tc>
                  <a:txBody>
                    <a:bodyPr/>
                    <a:lstStyle/>
                    <a:p>
                      <a:r>
                        <a:rPr lang="cs-CZ" dirty="0"/>
                        <a:t>Magnesium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0.1 – 0.2 </a:t>
                      </a:r>
                      <a:r>
                        <a:rPr lang="cs-CZ" dirty="0" err="1"/>
                        <a:t>mmol</a:t>
                      </a:r>
                      <a:r>
                        <a:rPr lang="cs-CZ" dirty="0"/>
                        <a:t> /kg</a:t>
                      </a:r>
                    </a:p>
                  </a:txBody>
                  <a:tcPr/>
                </a:tc>
                <a:extLst>
                  <a:ext uri="{0D108BD9-81ED-4DB2-BD59-A6C34878D82A}">
                    <a16:rowId xmlns:a16="http://schemas.microsoft.com/office/drawing/2014/main" val="10008"/>
                  </a:ext>
                </a:extLst>
              </a:tr>
              <a:tr h="370840">
                <a:tc>
                  <a:txBody>
                    <a:bodyPr/>
                    <a:lstStyle/>
                    <a:p>
                      <a:r>
                        <a:rPr lang="cs-CZ" dirty="0" err="1"/>
                        <a:t>Phosphorus</a:t>
                      </a:r>
                      <a:r>
                        <a:rPr lang="cs-CZ" baseline="0" dirty="0"/>
                        <a:t> </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0.4 </a:t>
                      </a:r>
                      <a:r>
                        <a:rPr lang="cs-CZ" dirty="0" err="1"/>
                        <a:t>mmol</a:t>
                      </a:r>
                      <a:r>
                        <a:rPr lang="cs-CZ" dirty="0"/>
                        <a:t> /kg</a:t>
                      </a:r>
                    </a:p>
                  </a:txBody>
                  <a:tcPr/>
                </a:tc>
                <a:extLst>
                  <a:ext uri="{0D108BD9-81ED-4DB2-BD59-A6C34878D82A}">
                    <a16:rowId xmlns:a16="http://schemas.microsoft.com/office/drawing/2014/main" val="10009"/>
                  </a:ext>
                </a:extLst>
              </a:tr>
            </a:tbl>
          </a:graphicData>
        </a:graphic>
      </p:graphicFrame>
      <p:sp>
        <p:nvSpPr>
          <p:cNvPr id="4" name="Zástupný symbol pro číslo snímku 3"/>
          <p:cNvSpPr>
            <a:spLocks noGrp="1"/>
          </p:cNvSpPr>
          <p:nvPr>
            <p:ph type="sldNum" sz="quarter" idx="15"/>
          </p:nvPr>
        </p:nvSpPr>
        <p:spPr/>
        <p:txBody>
          <a:bodyPr/>
          <a:lstStyle/>
          <a:p>
            <a:fld id="{34EB5C23-C2A9-49A4-9E2B-20182FCB3B72}" type="slidenum">
              <a:rPr lang="cs-CZ" smtClean="0"/>
              <a:t>38</a:t>
            </a:fld>
            <a:endParaRPr lang="cs-CZ"/>
          </a:p>
        </p:txBody>
      </p:sp>
      <p:sp>
        <p:nvSpPr>
          <p:cNvPr id="6" name="TextovéPole 5"/>
          <p:cNvSpPr txBox="1"/>
          <p:nvPr/>
        </p:nvSpPr>
        <p:spPr>
          <a:xfrm>
            <a:off x="5552457" y="5994654"/>
            <a:ext cx="2437668" cy="461665"/>
          </a:xfrm>
          <a:prstGeom prst="rect">
            <a:avLst/>
          </a:prstGeom>
          <a:solidFill>
            <a:srgbClr val="FF0000"/>
          </a:solidFill>
        </p:spPr>
        <p:txBody>
          <a:bodyPr wrap="square" rtlCol="0">
            <a:spAutoFit/>
          </a:bodyPr>
          <a:lstStyle/>
          <a:p>
            <a:pPr algn="ctr"/>
            <a:r>
              <a:rPr lang="cs-CZ" sz="2400" dirty="0"/>
              <a:t>1 kcal = 4.19 </a:t>
            </a:r>
            <a:r>
              <a:rPr lang="cs-CZ" sz="2400" dirty="0" err="1"/>
              <a:t>kJ</a:t>
            </a:r>
            <a:endParaRPr lang="cs-CZ" sz="2400" dirty="0"/>
          </a:p>
        </p:txBody>
      </p:sp>
      <p:sp>
        <p:nvSpPr>
          <p:cNvPr id="3" name="TextovéPole 2"/>
          <p:cNvSpPr txBox="1"/>
          <p:nvPr/>
        </p:nvSpPr>
        <p:spPr>
          <a:xfrm>
            <a:off x="490075" y="5671488"/>
            <a:ext cx="1604606" cy="646331"/>
          </a:xfrm>
          <a:prstGeom prst="rect">
            <a:avLst/>
          </a:prstGeom>
          <a:solidFill>
            <a:srgbClr val="E7EBFF"/>
          </a:solidFill>
          <a:ln w="19050">
            <a:solidFill>
              <a:schemeClr val="accent1">
                <a:lumMod val="60000"/>
                <a:lumOff val="40000"/>
              </a:schemeClr>
            </a:solidFill>
          </a:ln>
        </p:spPr>
        <p:txBody>
          <a:bodyPr wrap="none" rtlCol="0">
            <a:spAutoFit/>
          </a:bodyPr>
          <a:lstStyle/>
          <a:p>
            <a:r>
              <a:rPr lang="cs-CZ" dirty="0" err="1"/>
              <a:t>Vitamins</a:t>
            </a:r>
            <a:endParaRPr lang="cs-CZ" dirty="0"/>
          </a:p>
          <a:p>
            <a:r>
              <a:rPr lang="cs-CZ" dirty="0" err="1"/>
              <a:t>Trace</a:t>
            </a:r>
            <a:r>
              <a:rPr lang="cs-CZ" dirty="0"/>
              <a:t> </a:t>
            </a:r>
            <a:r>
              <a:rPr lang="cs-CZ" dirty="0" err="1"/>
              <a:t>elements</a:t>
            </a:r>
            <a:endParaRPr lang="cs-CZ" dirty="0"/>
          </a:p>
        </p:txBody>
      </p:sp>
    </p:spTree>
    <p:custDataLst>
      <p:tags r:id="rId1"/>
    </p:custDataLst>
    <p:extLst>
      <p:ext uri="{BB962C8B-B14F-4D97-AF65-F5344CB8AC3E}">
        <p14:creationId xmlns:p14="http://schemas.microsoft.com/office/powerpoint/2010/main" val="31612613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79994" y="190578"/>
            <a:ext cx="7467600" cy="634082"/>
          </a:xfrm>
        </p:spPr>
        <p:txBody>
          <a:bodyPr>
            <a:noAutofit/>
          </a:bodyPr>
          <a:lstStyle/>
          <a:p>
            <a:r>
              <a:rPr lang="cs-CZ" sz="2400" dirty="0" err="1"/>
              <a:t>Select</a:t>
            </a:r>
            <a:r>
              <a:rPr lang="cs-CZ" sz="2400" dirty="0"/>
              <a:t> </a:t>
            </a:r>
            <a:r>
              <a:rPr lang="cs-CZ" sz="2400" dirty="0" err="1"/>
              <a:t>correct</a:t>
            </a:r>
            <a:r>
              <a:rPr lang="cs-CZ" sz="2400" dirty="0"/>
              <a:t> </a:t>
            </a:r>
            <a:r>
              <a:rPr lang="cs-CZ" sz="2400" dirty="0" err="1"/>
              <a:t>answers</a:t>
            </a:r>
            <a:r>
              <a:rPr lang="cs-CZ" sz="2400" dirty="0"/>
              <a:t>: In </a:t>
            </a:r>
            <a:r>
              <a:rPr lang="cs-CZ" sz="2400" dirty="0" err="1"/>
              <a:t>the</a:t>
            </a:r>
            <a:r>
              <a:rPr lang="cs-CZ" sz="2400" dirty="0"/>
              <a:t> </a:t>
            </a:r>
            <a:r>
              <a:rPr lang="cs-CZ" sz="2400" dirty="0" err="1"/>
              <a:t>provision</a:t>
            </a:r>
            <a:r>
              <a:rPr lang="cs-CZ" sz="2400" dirty="0"/>
              <a:t> </a:t>
            </a:r>
            <a:r>
              <a:rPr lang="cs-CZ" sz="2400" dirty="0" err="1"/>
              <a:t>of</a:t>
            </a:r>
            <a:r>
              <a:rPr lang="cs-CZ" sz="2400" dirty="0"/>
              <a:t> </a:t>
            </a:r>
            <a:r>
              <a:rPr lang="cs-CZ" sz="2400" dirty="0" err="1"/>
              <a:t>dietary</a:t>
            </a:r>
            <a:r>
              <a:rPr lang="cs-CZ" sz="2400" dirty="0"/>
              <a:t> </a:t>
            </a:r>
            <a:r>
              <a:rPr lang="cs-CZ" sz="2400" dirty="0" err="1"/>
              <a:t>energy</a:t>
            </a:r>
            <a:r>
              <a:rPr lang="cs-CZ" sz="2400" dirty="0"/>
              <a:t>:</a:t>
            </a:r>
          </a:p>
        </p:txBody>
      </p:sp>
      <p:sp>
        <p:nvSpPr>
          <p:cNvPr id="3" name="Zástupný symbol pro obsah 2"/>
          <p:cNvSpPr>
            <a:spLocks noGrp="1"/>
          </p:cNvSpPr>
          <p:nvPr>
            <p:ph sz="quarter" idx="1"/>
          </p:nvPr>
        </p:nvSpPr>
        <p:spPr>
          <a:xfrm>
            <a:off x="457200" y="1484784"/>
            <a:ext cx="8147248" cy="4989167"/>
          </a:xfrm>
        </p:spPr>
        <p:txBody>
          <a:bodyPr>
            <a:normAutofit/>
          </a:bodyPr>
          <a:lstStyle/>
          <a:p>
            <a:pPr marL="457200" lvl="0" indent="-457200">
              <a:buFont typeface="+mj-lt"/>
              <a:buAutoNum type="alphaUcPeriod"/>
            </a:pPr>
            <a:r>
              <a:rPr lang="cs-CZ" sz="2000" dirty="0" err="1">
                <a:solidFill>
                  <a:schemeClr val="tx2"/>
                </a:solidFill>
              </a:rPr>
              <a:t>Carbohydrates</a:t>
            </a:r>
            <a:r>
              <a:rPr lang="cs-CZ" sz="2000" dirty="0">
                <a:solidFill>
                  <a:schemeClr val="tx2"/>
                </a:solidFill>
              </a:rPr>
              <a:t> are </a:t>
            </a:r>
            <a:r>
              <a:rPr lang="cs-CZ" sz="2000" dirty="0" err="1">
                <a:solidFill>
                  <a:schemeClr val="tx2"/>
                </a:solidFill>
              </a:rPr>
              <a:t>preferred</a:t>
            </a:r>
            <a:r>
              <a:rPr lang="cs-CZ" sz="2000" dirty="0">
                <a:solidFill>
                  <a:schemeClr val="tx2"/>
                </a:solidFill>
              </a:rPr>
              <a:t> as </a:t>
            </a:r>
            <a:r>
              <a:rPr lang="cs-CZ" sz="2000" dirty="0" err="1">
                <a:solidFill>
                  <a:schemeClr val="tx2"/>
                </a:solidFill>
              </a:rPr>
              <a:t>they</a:t>
            </a:r>
            <a:r>
              <a:rPr lang="cs-CZ" sz="2000" dirty="0">
                <a:solidFill>
                  <a:schemeClr val="tx2"/>
                </a:solidFill>
              </a:rPr>
              <a:t> do not </a:t>
            </a:r>
            <a:r>
              <a:rPr lang="cs-CZ" sz="2000" dirty="0" err="1">
                <a:solidFill>
                  <a:schemeClr val="tx2"/>
                </a:solidFill>
              </a:rPr>
              <a:t>contribute</a:t>
            </a:r>
            <a:r>
              <a:rPr lang="cs-CZ" sz="2000" dirty="0">
                <a:solidFill>
                  <a:schemeClr val="tx2"/>
                </a:solidFill>
              </a:rPr>
              <a:t> to </a:t>
            </a:r>
            <a:r>
              <a:rPr lang="cs-CZ" sz="2000" dirty="0" err="1">
                <a:solidFill>
                  <a:schemeClr val="tx2"/>
                </a:solidFill>
              </a:rPr>
              <a:t>increasing</a:t>
            </a:r>
            <a:r>
              <a:rPr lang="cs-CZ" sz="2000" dirty="0">
                <a:solidFill>
                  <a:schemeClr val="tx2"/>
                </a:solidFill>
              </a:rPr>
              <a:t> body fat </a:t>
            </a:r>
            <a:r>
              <a:rPr lang="cs-CZ" sz="2000" dirty="0" err="1">
                <a:solidFill>
                  <a:schemeClr val="tx2"/>
                </a:solidFill>
              </a:rPr>
              <a:t>stores</a:t>
            </a:r>
            <a:r>
              <a:rPr lang="cs-CZ" sz="2000" dirty="0">
                <a:solidFill>
                  <a:schemeClr val="tx2"/>
                </a:solidFill>
              </a:rPr>
              <a:t>.</a:t>
            </a:r>
            <a:endParaRPr lang="cs-CZ" sz="1200" dirty="0">
              <a:solidFill>
                <a:schemeClr val="tx2"/>
              </a:solidFill>
            </a:endParaRPr>
          </a:p>
          <a:p>
            <a:pPr marL="457200" lvl="0" indent="-457200">
              <a:buFont typeface="+mj-lt"/>
              <a:buAutoNum type="alphaUcPeriod"/>
            </a:pPr>
            <a:endParaRPr lang="cs-CZ" sz="1200" dirty="0">
              <a:solidFill>
                <a:schemeClr val="tx2"/>
              </a:solidFill>
            </a:endParaRPr>
          </a:p>
          <a:p>
            <a:pPr marL="457200" lvl="0" indent="-457200">
              <a:buFont typeface="+mj-lt"/>
              <a:buAutoNum type="alphaUcPeriod"/>
            </a:pPr>
            <a:endParaRPr lang="cs-CZ" sz="800" dirty="0">
              <a:solidFill>
                <a:schemeClr val="tx2"/>
              </a:solidFill>
            </a:endParaRPr>
          </a:p>
          <a:p>
            <a:pPr marL="457200" lvl="0" indent="-457200">
              <a:buFont typeface="+mj-lt"/>
              <a:buAutoNum type="alphaUcPeriod"/>
            </a:pPr>
            <a:r>
              <a:rPr lang="cs-CZ" sz="2000" dirty="0" err="1">
                <a:solidFill>
                  <a:schemeClr val="tx2"/>
                </a:solidFill>
              </a:rPr>
              <a:t>Fats</a:t>
            </a:r>
            <a:r>
              <a:rPr lang="cs-CZ" sz="2000" dirty="0">
                <a:solidFill>
                  <a:schemeClr val="tx2"/>
                </a:solidFill>
              </a:rPr>
              <a:t> are not </a:t>
            </a:r>
            <a:r>
              <a:rPr lang="cs-CZ" sz="2000" dirty="0" err="1">
                <a:solidFill>
                  <a:schemeClr val="tx2"/>
                </a:solidFill>
              </a:rPr>
              <a:t>required</a:t>
            </a:r>
            <a:r>
              <a:rPr lang="cs-CZ" sz="2000" dirty="0">
                <a:solidFill>
                  <a:schemeClr val="tx2"/>
                </a:solidFill>
              </a:rPr>
              <a:t> as </a:t>
            </a:r>
            <a:r>
              <a:rPr lang="cs-CZ" sz="2000" dirty="0" err="1">
                <a:solidFill>
                  <a:schemeClr val="tx2"/>
                </a:solidFill>
              </a:rPr>
              <a:t>all</a:t>
            </a:r>
            <a:r>
              <a:rPr lang="cs-CZ" sz="2000" dirty="0">
                <a:solidFill>
                  <a:schemeClr val="tx2"/>
                </a:solidFill>
              </a:rPr>
              <a:t> </a:t>
            </a:r>
            <a:r>
              <a:rPr lang="cs-CZ" sz="2000" dirty="0" err="1">
                <a:solidFill>
                  <a:schemeClr val="tx2"/>
                </a:solidFill>
              </a:rPr>
              <a:t>energy</a:t>
            </a:r>
            <a:r>
              <a:rPr lang="cs-CZ" sz="2000" dirty="0">
                <a:solidFill>
                  <a:schemeClr val="tx2"/>
                </a:solidFill>
              </a:rPr>
              <a:t> and </a:t>
            </a:r>
            <a:r>
              <a:rPr lang="cs-CZ" sz="2000" dirty="0" err="1">
                <a:solidFill>
                  <a:schemeClr val="tx2"/>
                </a:solidFill>
              </a:rPr>
              <a:t>essential</a:t>
            </a:r>
            <a:r>
              <a:rPr lang="cs-CZ" sz="2000" dirty="0">
                <a:solidFill>
                  <a:schemeClr val="tx2"/>
                </a:solidFill>
              </a:rPr>
              <a:t> </a:t>
            </a:r>
            <a:r>
              <a:rPr lang="cs-CZ" sz="2000" dirty="0" err="1">
                <a:solidFill>
                  <a:schemeClr val="tx2"/>
                </a:solidFill>
              </a:rPr>
              <a:t>nutrition</a:t>
            </a:r>
            <a:r>
              <a:rPr lang="cs-CZ" sz="2000" dirty="0">
                <a:solidFill>
                  <a:schemeClr val="tx2"/>
                </a:solidFill>
              </a:rPr>
              <a:t> </a:t>
            </a:r>
            <a:r>
              <a:rPr lang="cs-CZ" sz="2000" dirty="0" err="1">
                <a:solidFill>
                  <a:schemeClr val="tx2"/>
                </a:solidFill>
              </a:rPr>
              <a:t>requirements</a:t>
            </a:r>
            <a:r>
              <a:rPr lang="cs-CZ" sz="2000" dirty="0">
                <a:solidFill>
                  <a:schemeClr val="tx2"/>
                </a:solidFill>
              </a:rPr>
              <a:t> </a:t>
            </a:r>
            <a:r>
              <a:rPr lang="cs-CZ" sz="2000" dirty="0" err="1">
                <a:solidFill>
                  <a:schemeClr val="tx2"/>
                </a:solidFill>
              </a:rPr>
              <a:t>can</a:t>
            </a:r>
            <a:r>
              <a:rPr lang="cs-CZ" sz="2000" dirty="0">
                <a:solidFill>
                  <a:schemeClr val="tx2"/>
                </a:solidFill>
              </a:rPr>
              <a:t> </a:t>
            </a:r>
            <a:r>
              <a:rPr lang="cs-CZ" sz="2000" dirty="0" err="1">
                <a:solidFill>
                  <a:schemeClr val="tx2"/>
                </a:solidFill>
              </a:rPr>
              <a:t>be</a:t>
            </a:r>
            <a:r>
              <a:rPr lang="cs-CZ" sz="2000" dirty="0">
                <a:solidFill>
                  <a:schemeClr val="tx2"/>
                </a:solidFill>
              </a:rPr>
              <a:t> met </a:t>
            </a:r>
            <a:r>
              <a:rPr lang="cs-CZ" sz="2000" dirty="0" err="1">
                <a:solidFill>
                  <a:schemeClr val="tx2"/>
                </a:solidFill>
              </a:rPr>
              <a:t>from</a:t>
            </a:r>
            <a:r>
              <a:rPr lang="cs-CZ" sz="2000" dirty="0">
                <a:solidFill>
                  <a:schemeClr val="tx2"/>
                </a:solidFill>
              </a:rPr>
              <a:t> </a:t>
            </a:r>
            <a:r>
              <a:rPr lang="cs-CZ" sz="2000" dirty="0" err="1">
                <a:solidFill>
                  <a:schemeClr val="tx2"/>
                </a:solidFill>
              </a:rPr>
              <a:t>other</a:t>
            </a:r>
            <a:r>
              <a:rPr lang="cs-CZ" sz="2000" dirty="0">
                <a:solidFill>
                  <a:schemeClr val="tx2"/>
                </a:solidFill>
              </a:rPr>
              <a:t> </a:t>
            </a:r>
            <a:r>
              <a:rPr lang="cs-CZ" sz="2000" dirty="0" err="1">
                <a:solidFill>
                  <a:schemeClr val="tx2"/>
                </a:solidFill>
              </a:rPr>
              <a:t>sources</a:t>
            </a:r>
            <a:r>
              <a:rPr lang="cs-CZ" sz="2000" dirty="0">
                <a:solidFill>
                  <a:schemeClr val="tx2"/>
                </a:solidFill>
              </a:rPr>
              <a:t>.</a:t>
            </a:r>
            <a:endParaRPr lang="cs-CZ" sz="800" dirty="0">
              <a:solidFill>
                <a:schemeClr val="tx2"/>
              </a:solidFill>
            </a:endParaRPr>
          </a:p>
          <a:p>
            <a:pPr marL="457200" lvl="0" indent="-457200">
              <a:buFont typeface="+mj-lt"/>
              <a:buAutoNum type="alphaUcPeriod"/>
            </a:pPr>
            <a:endParaRPr lang="cs-CZ" sz="800" dirty="0">
              <a:solidFill>
                <a:schemeClr val="tx2"/>
              </a:solidFill>
            </a:endParaRPr>
          </a:p>
          <a:p>
            <a:pPr marL="457200" lvl="0" indent="-457200">
              <a:buFont typeface="+mj-lt"/>
              <a:buAutoNum type="alphaUcPeriod"/>
            </a:pPr>
            <a:endParaRPr lang="cs-CZ" sz="2000" dirty="0">
              <a:solidFill>
                <a:schemeClr val="tx2"/>
              </a:solidFill>
            </a:endParaRPr>
          </a:p>
          <a:p>
            <a:pPr marL="457200" lvl="0" indent="-457200">
              <a:buFont typeface="+mj-lt"/>
              <a:buAutoNum type="alphaUcPeriod"/>
            </a:pPr>
            <a:r>
              <a:rPr lang="cs-CZ" sz="2000" dirty="0" err="1">
                <a:solidFill>
                  <a:schemeClr val="tx2"/>
                </a:solidFill>
              </a:rPr>
              <a:t>The</a:t>
            </a:r>
            <a:r>
              <a:rPr lang="cs-CZ" sz="2000" dirty="0">
                <a:solidFill>
                  <a:schemeClr val="tx2"/>
                </a:solidFill>
              </a:rPr>
              <a:t> </a:t>
            </a:r>
            <a:r>
              <a:rPr lang="cs-CZ" sz="2000" dirty="0" err="1">
                <a:solidFill>
                  <a:schemeClr val="tx2"/>
                </a:solidFill>
              </a:rPr>
              <a:t>calorific</a:t>
            </a:r>
            <a:r>
              <a:rPr lang="cs-CZ" sz="2000" dirty="0">
                <a:solidFill>
                  <a:schemeClr val="tx2"/>
                </a:solidFill>
              </a:rPr>
              <a:t> </a:t>
            </a:r>
            <a:r>
              <a:rPr lang="cs-CZ" sz="2000" dirty="0" err="1">
                <a:solidFill>
                  <a:schemeClr val="tx2"/>
                </a:solidFill>
              </a:rPr>
              <a:t>value</a:t>
            </a:r>
            <a:r>
              <a:rPr lang="cs-CZ" sz="2000" dirty="0">
                <a:solidFill>
                  <a:schemeClr val="tx2"/>
                </a:solidFill>
              </a:rPr>
              <a:t> </a:t>
            </a:r>
            <a:r>
              <a:rPr lang="cs-CZ" sz="2000" dirty="0" err="1">
                <a:solidFill>
                  <a:schemeClr val="tx2"/>
                </a:solidFill>
              </a:rPr>
              <a:t>of</a:t>
            </a:r>
            <a:r>
              <a:rPr lang="cs-CZ" sz="2000" dirty="0">
                <a:solidFill>
                  <a:schemeClr val="tx2"/>
                </a:solidFill>
              </a:rPr>
              <a:t> </a:t>
            </a:r>
            <a:r>
              <a:rPr lang="cs-CZ" sz="2000" dirty="0" err="1">
                <a:solidFill>
                  <a:schemeClr val="tx2"/>
                </a:solidFill>
              </a:rPr>
              <a:t>lipids</a:t>
            </a:r>
            <a:r>
              <a:rPr lang="cs-CZ" sz="2000" dirty="0">
                <a:solidFill>
                  <a:schemeClr val="tx2"/>
                </a:solidFill>
              </a:rPr>
              <a:t> </a:t>
            </a:r>
            <a:r>
              <a:rPr lang="cs-CZ" sz="2000" dirty="0" err="1">
                <a:solidFill>
                  <a:schemeClr val="tx2"/>
                </a:solidFill>
              </a:rPr>
              <a:t>exceeds</a:t>
            </a:r>
            <a:r>
              <a:rPr lang="cs-CZ" sz="2000" dirty="0">
                <a:solidFill>
                  <a:schemeClr val="tx2"/>
                </a:solidFill>
              </a:rPr>
              <a:t> </a:t>
            </a:r>
            <a:r>
              <a:rPr lang="cs-CZ" sz="2000" dirty="0" err="1">
                <a:solidFill>
                  <a:schemeClr val="tx2"/>
                </a:solidFill>
              </a:rPr>
              <a:t>that</a:t>
            </a:r>
            <a:r>
              <a:rPr lang="cs-CZ" sz="2000" dirty="0">
                <a:solidFill>
                  <a:schemeClr val="tx2"/>
                </a:solidFill>
              </a:rPr>
              <a:t> </a:t>
            </a:r>
            <a:r>
              <a:rPr lang="cs-CZ" sz="2000" dirty="0" err="1">
                <a:solidFill>
                  <a:schemeClr val="tx2"/>
                </a:solidFill>
              </a:rPr>
              <a:t>of</a:t>
            </a:r>
            <a:r>
              <a:rPr lang="cs-CZ" sz="2000" dirty="0">
                <a:solidFill>
                  <a:schemeClr val="tx2"/>
                </a:solidFill>
              </a:rPr>
              <a:t> </a:t>
            </a:r>
            <a:r>
              <a:rPr lang="cs-CZ" sz="2000" dirty="0" err="1">
                <a:solidFill>
                  <a:schemeClr val="tx2"/>
                </a:solidFill>
              </a:rPr>
              <a:t>carbohydrate</a:t>
            </a:r>
            <a:r>
              <a:rPr lang="cs-CZ" sz="2000" dirty="0">
                <a:solidFill>
                  <a:schemeClr val="tx2"/>
                </a:solidFill>
              </a:rPr>
              <a:t>.</a:t>
            </a:r>
          </a:p>
          <a:p>
            <a:pPr marL="0" indent="0">
              <a:buNone/>
            </a:pPr>
            <a:endParaRPr lang="cs-CZ" sz="2000" dirty="0">
              <a:solidFill>
                <a:schemeClr val="tx2"/>
              </a:solidFill>
            </a:endParaRPr>
          </a:p>
          <a:p>
            <a:pPr marL="457200" indent="-457200">
              <a:buFont typeface="+mj-lt"/>
              <a:buAutoNum type="alphaUcPeriod" startAt="4"/>
            </a:pPr>
            <a:r>
              <a:rPr lang="cs-CZ" sz="2000" dirty="0" err="1">
                <a:solidFill>
                  <a:schemeClr val="tx2"/>
                </a:solidFill>
              </a:rPr>
              <a:t>Stored</a:t>
            </a:r>
            <a:r>
              <a:rPr lang="cs-CZ" sz="2000" dirty="0">
                <a:solidFill>
                  <a:schemeClr val="tx2"/>
                </a:solidFill>
              </a:rPr>
              <a:t> </a:t>
            </a:r>
            <a:r>
              <a:rPr lang="cs-CZ" sz="2000" dirty="0" err="1">
                <a:solidFill>
                  <a:schemeClr val="tx2"/>
                </a:solidFill>
              </a:rPr>
              <a:t>carbohydrate</a:t>
            </a:r>
            <a:r>
              <a:rPr lang="cs-CZ" sz="2000" dirty="0">
                <a:solidFill>
                  <a:schemeClr val="tx2"/>
                </a:solidFill>
              </a:rPr>
              <a:t> in </a:t>
            </a:r>
            <a:r>
              <a:rPr lang="cs-CZ" sz="2000" dirty="0" err="1">
                <a:solidFill>
                  <a:schemeClr val="tx2"/>
                </a:solidFill>
              </a:rPr>
              <a:t>the</a:t>
            </a:r>
            <a:r>
              <a:rPr lang="cs-CZ" sz="2000" dirty="0">
                <a:solidFill>
                  <a:schemeClr val="tx2"/>
                </a:solidFill>
              </a:rPr>
              <a:t> liver (as </a:t>
            </a:r>
            <a:r>
              <a:rPr lang="cs-CZ" sz="2000" dirty="0" err="1">
                <a:solidFill>
                  <a:schemeClr val="tx2"/>
                </a:solidFill>
              </a:rPr>
              <a:t>glycogen</a:t>
            </a:r>
            <a:r>
              <a:rPr lang="cs-CZ" sz="2000" dirty="0">
                <a:solidFill>
                  <a:schemeClr val="tx2"/>
                </a:solidFill>
              </a:rPr>
              <a:t>) </a:t>
            </a:r>
            <a:r>
              <a:rPr lang="cs-CZ" sz="2000" dirty="0" err="1">
                <a:solidFill>
                  <a:schemeClr val="tx2"/>
                </a:solidFill>
              </a:rPr>
              <a:t>is</a:t>
            </a:r>
            <a:r>
              <a:rPr lang="cs-CZ" sz="2000" dirty="0">
                <a:solidFill>
                  <a:schemeClr val="tx2"/>
                </a:solidFill>
              </a:rPr>
              <a:t> </a:t>
            </a:r>
            <a:r>
              <a:rPr lang="cs-CZ" sz="2000" dirty="0" err="1">
                <a:solidFill>
                  <a:schemeClr val="tx2"/>
                </a:solidFill>
              </a:rPr>
              <a:t>depleted</a:t>
            </a:r>
            <a:r>
              <a:rPr lang="cs-CZ" sz="2000" dirty="0">
                <a:solidFill>
                  <a:schemeClr val="tx2"/>
                </a:solidFill>
              </a:rPr>
              <a:t> </a:t>
            </a:r>
            <a:r>
              <a:rPr lang="cs-CZ" sz="2000" dirty="0" err="1">
                <a:solidFill>
                  <a:schemeClr val="tx2"/>
                </a:solidFill>
              </a:rPr>
              <a:t>after</a:t>
            </a:r>
            <a:r>
              <a:rPr lang="cs-CZ" sz="2000" dirty="0">
                <a:solidFill>
                  <a:schemeClr val="tx2"/>
                </a:solidFill>
              </a:rPr>
              <a:t> 18–24 h </a:t>
            </a:r>
            <a:r>
              <a:rPr lang="cs-CZ" sz="2000" dirty="0" err="1">
                <a:solidFill>
                  <a:schemeClr val="tx2"/>
                </a:solidFill>
              </a:rPr>
              <a:t>starvation</a:t>
            </a:r>
            <a:r>
              <a:rPr lang="cs-CZ" sz="2000" dirty="0">
                <a:solidFill>
                  <a:schemeClr val="tx2"/>
                </a:solidFill>
              </a:rPr>
              <a:t>.</a:t>
            </a:r>
            <a:endParaRPr lang="cs-CZ" dirty="0">
              <a:solidFill>
                <a:schemeClr val="tx2"/>
              </a:solidFill>
            </a:endParaRPr>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t>39</a:t>
            </a:fld>
            <a:endParaRPr lang="cs-CZ"/>
          </a:p>
        </p:txBody>
      </p:sp>
    </p:spTree>
    <p:custDataLst>
      <p:tags r:id="rId1"/>
    </p:custDataLst>
    <p:extLst>
      <p:ext uri="{BB962C8B-B14F-4D97-AF65-F5344CB8AC3E}">
        <p14:creationId xmlns:p14="http://schemas.microsoft.com/office/powerpoint/2010/main" val="2190894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778098"/>
          </a:xfrm>
        </p:spPr>
        <p:txBody>
          <a:bodyPr/>
          <a:lstStyle/>
          <a:p>
            <a:r>
              <a:rPr lang="cs-CZ" dirty="0" err="1"/>
              <a:t>Laboratory</a:t>
            </a:r>
            <a:r>
              <a:rPr lang="cs-CZ" dirty="0"/>
              <a:t> data</a:t>
            </a:r>
          </a:p>
        </p:txBody>
      </p:sp>
      <p:sp>
        <p:nvSpPr>
          <p:cNvPr id="3" name="Zástupný symbol pro obsah 2"/>
          <p:cNvSpPr>
            <a:spLocks noGrp="1"/>
          </p:cNvSpPr>
          <p:nvPr>
            <p:ph sz="quarter" idx="1"/>
          </p:nvPr>
        </p:nvSpPr>
        <p:spPr>
          <a:xfrm>
            <a:off x="457200" y="1340768"/>
            <a:ext cx="7467600" cy="5133184"/>
          </a:xfrm>
        </p:spPr>
        <p:txBody>
          <a:bodyPr>
            <a:normAutofit lnSpcReduction="10000"/>
          </a:bodyPr>
          <a:lstStyle/>
          <a:p>
            <a:r>
              <a:rPr lang="cs-CZ" dirty="0" err="1"/>
              <a:t>Total</a:t>
            </a:r>
            <a:r>
              <a:rPr lang="cs-CZ" dirty="0"/>
              <a:t> protein/S</a:t>
            </a:r>
          </a:p>
          <a:p>
            <a:r>
              <a:rPr lang="cs-CZ" dirty="0"/>
              <a:t>Albumin /S 		(t</a:t>
            </a:r>
            <a:r>
              <a:rPr lang="cs-CZ" baseline="-25000" dirty="0"/>
              <a:t>1/2</a:t>
            </a:r>
            <a:r>
              <a:rPr lang="cs-CZ" dirty="0"/>
              <a:t> = 21 </a:t>
            </a:r>
            <a:r>
              <a:rPr lang="cs-CZ" dirty="0" err="1"/>
              <a:t>days</a:t>
            </a:r>
            <a:r>
              <a:rPr lang="cs-CZ" dirty="0"/>
              <a:t>)</a:t>
            </a:r>
          </a:p>
          <a:p>
            <a:r>
              <a:rPr lang="cs-CZ" dirty="0" err="1"/>
              <a:t>Prealbumin</a:t>
            </a:r>
            <a:r>
              <a:rPr lang="cs-CZ" dirty="0"/>
              <a:t> /S	(t</a:t>
            </a:r>
            <a:r>
              <a:rPr lang="cs-CZ" baseline="-25000" dirty="0"/>
              <a:t>1/2</a:t>
            </a:r>
            <a:r>
              <a:rPr lang="cs-CZ" dirty="0"/>
              <a:t> = 2 - 3 </a:t>
            </a:r>
            <a:r>
              <a:rPr lang="cs-CZ" dirty="0" err="1"/>
              <a:t>days</a:t>
            </a:r>
            <a:r>
              <a:rPr lang="cs-CZ" dirty="0"/>
              <a:t>)</a:t>
            </a:r>
          </a:p>
          <a:p>
            <a:r>
              <a:rPr lang="cs-CZ" dirty="0" err="1"/>
              <a:t>Transferrin</a:t>
            </a:r>
            <a:r>
              <a:rPr lang="cs-CZ" dirty="0"/>
              <a:t> /S	(t</a:t>
            </a:r>
            <a:r>
              <a:rPr lang="cs-CZ" baseline="-25000" dirty="0"/>
              <a:t>1/2</a:t>
            </a:r>
            <a:r>
              <a:rPr lang="cs-CZ" dirty="0"/>
              <a:t> = 7 </a:t>
            </a:r>
            <a:r>
              <a:rPr lang="cs-CZ" dirty="0" err="1"/>
              <a:t>days</a:t>
            </a:r>
            <a:r>
              <a:rPr lang="cs-CZ" dirty="0"/>
              <a:t>)</a:t>
            </a:r>
          </a:p>
          <a:p>
            <a:r>
              <a:rPr lang="cs-CZ" dirty="0"/>
              <a:t>RBP			(t</a:t>
            </a:r>
            <a:r>
              <a:rPr lang="cs-CZ" baseline="-25000" dirty="0"/>
              <a:t>1/2</a:t>
            </a:r>
            <a:r>
              <a:rPr lang="cs-CZ" dirty="0"/>
              <a:t> = 0.5 </a:t>
            </a:r>
            <a:r>
              <a:rPr lang="cs-CZ" dirty="0" err="1"/>
              <a:t>day</a:t>
            </a:r>
            <a:r>
              <a:rPr lang="cs-CZ" dirty="0"/>
              <a:t>)</a:t>
            </a:r>
          </a:p>
          <a:p>
            <a:r>
              <a:rPr lang="cs-CZ" dirty="0"/>
              <a:t>CRP /S</a:t>
            </a:r>
          </a:p>
          <a:p>
            <a:r>
              <a:rPr lang="cs-CZ" dirty="0" err="1"/>
              <a:t>Zn</a:t>
            </a:r>
            <a:r>
              <a:rPr lang="cs-CZ" dirty="0"/>
              <a:t> /S			</a:t>
            </a:r>
            <a:r>
              <a:rPr lang="cs-CZ" sz="2000" dirty="0"/>
              <a:t>(</a:t>
            </a:r>
            <a:r>
              <a:rPr lang="cs-CZ" sz="2000" dirty="0" err="1"/>
              <a:t>binds</a:t>
            </a:r>
            <a:r>
              <a:rPr lang="cs-CZ" sz="2000" dirty="0"/>
              <a:t> to alb)</a:t>
            </a:r>
          </a:p>
          <a:p>
            <a:r>
              <a:rPr lang="cs-CZ" dirty="0" err="1"/>
              <a:t>Chol</a:t>
            </a:r>
            <a:r>
              <a:rPr lang="cs-CZ" dirty="0"/>
              <a:t>			</a:t>
            </a:r>
            <a:r>
              <a:rPr lang="cs-CZ" sz="2000" dirty="0"/>
              <a:t>(long-term </a:t>
            </a:r>
            <a:r>
              <a:rPr lang="cs-CZ" sz="2000" dirty="0" err="1"/>
              <a:t>indicator</a:t>
            </a:r>
            <a:r>
              <a:rPr lang="cs-CZ" sz="2000" dirty="0"/>
              <a:t>)</a:t>
            </a:r>
          </a:p>
          <a:p>
            <a:r>
              <a:rPr lang="cs-CZ" dirty="0" err="1"/>
              <a:t>Blood</a:t>
            </a:r>
            <a:r>
              <a:rPr lang="cs-CZ" dirty="0"/>
              <a:t> </a:t>
            </a:r>
            <a:r>
              <a:rPr lang="cs-CZ" dirty="0" err="1"/>
              <a:t>count</a:t>
            </a:r>
            <a:endParaRPr lang="cs-CZ" dirty="0"/>
          </a:p>
          <a:p>
            <a:r>
              <a:rPr lang="cs-CZ" sz="2200" dirty="0" err="1"/>
              <a:t>Total</a:t>
            </a:r>
            <a:r>
              <a:rPr lang="cs-CZ" sz="2200" dirty="0"/>
              <a:t> </a:t>
            </a:r>
            <a:r>
              <a:rPr lang="cs-CZ" sz="2200" dirty="0" err="1"/>
              <a:t>lymphocytes</a:t>
            </a:r>
            <a:r>
              <a:rPr lang="cs-CZ" sz="2200" dirty="0"/>
              <a:t> </a:t>
            </a:r>
            <a:r>
              <a:rPr lang="cs-CZ" sz="2200" dirty="0" err="1"/>
              <a:t>number</a:t>
            </a:r>
            <a:r>
              <a:rPr lang="cs-CZ" sz="2200" dirty="0"/>
              <a:t>, </a:t>
            </a:r>
            <a:r>
              <a:rPr lang="cs-CZ" sz="2200" dirty="0" err="1"/>
              <a:t>number</a:t>
            </a:r>
            <a:r>
              <a:rPr lang="cs-CZ" sz="2200" dirty="0"/>
              <a:t> </a:t>
            </a:r>
            <a:r>
              <a:rPr lang="cs-CZ" sz="2200" dirty="0" err="1"/>
              <a:t>of</a:t>
            </a:r>
            <a:r>
              <a:rPr lang="cs-CZ" sz="2200" dirty="0"/>
              <a:t> CD4, CD8</a:t>
            </a:r>
          </a:p>
          <a:p>
            <a:r>
              <a:rPr lang="cs-CZ" sz="2200" dirty="0" err="1"/>
              <a:t>Ig</a:t>
            </a:r>
            <a:r>
              <a:rPr lang="cs-CZ" sz="2200" dirty="0"/>
              <a:t> /S</a:t>
            </a:r>
          </a:p>
          <a:p>
            <a:r>
              <a:rPr lang="cs-CZ" sz="2200" dirty="0" err="1"/>
              <a:t>Delayed</a:t>
            </a:r>
            <a:r>
              <a:rPr lang="cs-CZ" sz="2200" dirty="0"/>
              <a:t> skin </a:t>
            </a:r>
            <a:r>
              <a:rPr lang="cs-CZ" sz="2200" dirty="0" err="1"/>
              <a:t>reaction</a:t>
            </a:r>
            <a:endParaRPr lang="cs-CZ" sz="2200" dirty="0"/>
          </a:p>
          <a:p>
            <a:endParaRPr lang="cs-CZ" dirty="0"/>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t>4</a:t>
            </a:fld>
            <a:endParaRPr lang="cs-CZ"/>
          </a:p>
        </p:txBody>
      </p:sp>
    </p:spTree>
    <p:custDataLst>
      <p:tags r:id="rId1"/>
    </p:custDataLst>
    <p:extLst>
      <p:ext uri="{BB962C8B-B14F-4D97-AF65-F5344CB8AC3E}">
        <p14:creationId xmlns:p14="http://schemas.microsoft.com/office/powerpoint/2010/main" val="26778388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79994" y="190578"/>
            <a:ext cx="7467600" cy="634082"/>
          </a:xfrm>
        </p:spPr>
        <p:txBody>
          <a:bodyPr>
            <a:noAutofit/>
          </a:bodyPr>
          <a:lstStyle/>
          <a:p>
            <a:r>
              <a:rPr lang="cs-CZ" sz="2400" dirty="0" err="1"/>
              <a:t>Select</a:t>
            </a:r>
            <a:r>
              <a:rPr lang="cs-CZ" sz="2400" dirty="0"/>
              <a:t> </a:t>
            </a:r>
            <a:r>
              <a:rPr lang="cs-CZ" sz="2400" dirty="0" err="1"/>
              <a:t>correct</a:t>
            </a:r>
            <a:r>
              <a:rPr lang="cs-CZ" sz="2400" dirty="0"/>
              <a:t> </a:t>
            </a:r>
            <a:r>
              <a:rPr lang="cs-CZ" sz="2400" dirty="0" err="1"/>
              <a:t>answers</a:t>
            </a:r>
            <a:r>
              <a:rPr lang="cs-CZ" sz="2400" dirty="0"/>
              <a:t>: In </a:t>
            </a:r>
            <a:r>
              <a:rPr lang="cs-CZ" sz="2400" dirty="0" err="1"/>
              <a:t>the</a:t>
            </a:r>
            <a:r>
              <a:rPr lang="cs-CZ" sz="2400" dirty="0"/>
              <a:t> </a:t>
            </a:r>
            <a:r>
              <a:rPr lang="cs-CZ" sz="2400" dirty="0" err="1"/>
              <a:t>provision</a:t>
            </a:r>
            <a:r>
              <a:rPr lang="cs-CZ" sz="2400" dirty="0"/>
              <a:t> </a:t>
            </a:r>
            <a:r>
              <a:rPr lang="cs-CZ" sz="2400" dirty="0" err="1"/>
              <a:t>of</a:t>
            </a:r>
            <a:r>
              <a:rPr lang="cs-CZ" sz="2400" dirty="0"/>
              <a:t> </a:t>
            </a:r>
            <a:r>
              <a:rPr lang="cs-CZ" sz="2400" dirty="0" err="1"/>
              <a:t>dietary</a:t>
            </a:r>
            <a:r>
              <a:rPr lang="cs-CZ" sz="2400" dirty="0"/>
              <a:t> </a:t>
            </a:r>
            <a:r>
              <a:rPr lang="cs-CZ" sz="2400" dirty="0" err="1"/>
              <a:t>energy</a:t>
            </a:r>
            <a:r>
              <a:rPr lang="cs-CZ" sz="2400" dirty="0"/>
              <a:t>:</a:t>
            </a:r>
          </a:p>
        </p:txBody>
      </p:sp>
      <p:sp>
        <p:nvSpPr>
          <p:cNvPr id="3" name="Zástupný symbol pro obsah 2"/>
          <p:cNvSpPr>
            <a:spLocks noGrp="1"/>
          </p:cNvSpPr>
          <p:nvPr>
            <p:ph sz="quarter" idx="1"/>
          </p:nvPr>
        </p:nvSpPr>
        <p:spPr>
          <a:xfrm>
            <a:off x="457200" y="836712"/>
            <a:ext cx="8147248" cy="5637239"/>
          </a:xfrm>
        </p:spPr>
        <p:txBody>
          <a:bodyPr>
            <a:normAutofit/>
          </a:bodyPr>
          <a:lstStyle/>
          <a:p>
            <a:pPr marL="457200" lvl="0" indent="-457200">
              <a:buFont typeface="+mj-lt"/>
              <a:buAutoNum type="alphaUcPeriod"/>
            </a:pPr>
            <a:r>
              <a:rPr lang="cs-CZ" sz="2000" dirty="0" err="1">
                <a:solidFill>
                  <a:schemeClr val="tx2"/>
                </a:solidFill>
              </a:rPr>
              <a:t>Carbohydrates</a:t>
            </a:r>
            <a:r>
              <a:rPr lang="cs-CZ" sz="2000" dirty="0">
                <a:solidFill>
                  <a:schemeClr val="tx2"/>
                </a:solidFill>
              </a:rPr>
              <a:t> are </a:t>
            </a:r>
            <a:r>
              <a:rPr lang="cs-CZ" sz="2000" dirty="0" err="1">
                <a:solidFill>
                  <a:schemeClr val="tx2"/>
                </a:solidFill>
              </a:rPr>
              <a:t>preferred</a:t>
            </a:r>
            <a:r>
              <a:rPr lang="cs-CZ" sz="2000" dirty="0">
                <a:solidFill>
                  <a:schemeClr val="tx2"/>
                </a:solidFill>
              </a:rPr>
              <a:t> as </a:t>
            </a:r>
            <a:r>
              <a:rPr lang="cs-CZ" sz="2000" dirty="0" err="1">
                <a:solidFill>
                  <a:schemeClr val="tx2"/>
                </a:solidFill>
              </a:rPr>
              <a:t>they</a:t>
            </a:r>
            <a:r>
              <a:rPr lang="cs-CZ" sz="2000" dirty="0">
                <a:solidFill>
                  <a:schemeClr val="tx2"/>
                </a:solidFill>
              </a:rPr>
              <a:t> do not </a:t>
            </a:r>
            <a:r>
              <a:rPr lang="cs-CZ" sz="2000" dirty="0" err="1">
                <a:solidFill>
                  <a:schemeClr val="tx2"/>
                </a:solidFill>
              </a:rPr>
              <a:t>contribute</a:t>
            </a:r>
            <a:r>
              <a:rPr lang="cs-CZ" sz="2000" dirty="0">
                <a:solidFill>
                  <a:schemeClr val="tx2"/>
                </a:solidFill>
              </a:rPr>
              <a:t> to </a:t>
            </a:r>
            <a:r>
              <a:rPr lang="cs-CZ" sz="2000" dirty="0" err="1">
                <a:solidFill>
                  <a:schemeClr val="tx2"/>
                </a:solidFill>
              </a:rPr>
              <a:t>increasing</a:t>
            </a:r>
            <a:r>
              <a:rPr lang="cs-CZ" sz="2000" dirty="0">
                <a:solidFill>
                  <a:schemeClr val="tx2"/>
                </a:solidFill>
              </a:rPr>
              <a:t> body fat </a:t>
            </a:r>
            <a:r>
              <a:rPr lang="cs-CZ" sz="2000" dirty="0" err="1">
                <a:solidFill>
                  <a:schemeClr val="tx2"/>
                </a:solidFill>
              </a:rPr>
              <a:t>stores</a:t>
            </a:r>
            <a:r>
              <a:rPr lang="cs-CZ" sz="2000" dirty="0">
                <a:solidFill>
                  <a:schemeClr val="tx2"/>
                </a:solidFill>
              </a:rPr>
              <a:t>.</a:t>
            </a:r>
            <a:endParaRPr lang="cs-CZ" sz="1200" dirty="0">
              <a:solidFill>
                <a:schemeClr val="tx2"/>
              </a:solidFill>
            </a:endParaRPr>
          </a:p>
          <a:p>
            <a:pPr marL="457200" lvl="0" indent="-457200">
              <a:buFont typeface="+mj-lt"/>
              <a:buAutoNum type="alphaUcPeriod"/>
            </a:pPr>
            <a:endParaRPr lang="cs-CZ" sz="1200" dirty="0">
              <a:solidFill>
                <a:schemeClr val="tx2"/>
              </a:solidFill>
            </a:endParaRPr>
          </a:p>
          <a:p>
            <a:pPr marL="457200" lvl="0" indent="-457200">
              <a:buFont typeface="+mj-lt"/>
              <a:buAutoNum type="alphaUcPeriod"/>
            </a:pPr>
            <a:endParaRPr lang="cs-CZ" sz="800" dirty="0">
              <a:solidFill>
                <a:schemeClr val="tx2"/>
              </a:solidFill>
            </a:endParaRPr>
          </a:p>
          <a:p>
            <a:pPr marL="457200" lvl="0" indent="-457200">
              <a:buFont typeface="+mj-lt"/>
              <a:buAutoNum type="alphaUcPeriod"/>
            </a:pPr>
            <a:r>
              <a:rPr lang="cs-CZ" sz="2000" dirty="0" err="1">
                <a:solidFill>
                  <a:schemeClr val="tx2"/>
                </a:solidFill>
              </a:rPr>
              <a:t>Fats</a:t>
            </a:r>
            <a:r>
              <a:rPr lang="cs-CZ" sz="2000" dirty="0">
                <a:solidFill>
                  <a:schemeClr val="tx2"/>
                </a:solidFill>
              </a:rPr>
              <a:t> are not </a:t>
            </a:r>
            <a:r>
              <a:rPr lang="cs-CZ" sz="2000" dirty="0" err="1">
                <a:solidFill>
                  <a:schemeClr val="tx2"/>
                </a:solidFill>
              </a:rPr>
              <a:t>required</a:t>
            </a:r>
            <a:r>
              <a:rPr lang="cs-CZ" sz="2000" dirty="0">
                <a:solidFill>
                  <a:schemeClr val="tx2"/>
                </a:solidFill>
              </a:rPr>
              <a:t> as </a:t>
            </a:r>
            <a:r>
              <a:rPr lang="cs-CZ" sz="2000" dirty="0" err="1">
                <a:solidFill>
                  <a:schemeClr val="tx2"/>
                </a:solidFill>
              </a:rPr>
              <a:t>all</a:t>
            </a:r>
            <a:r>
              <a:rPr lang="cs-CZ" sz="2000" dirty="0">
                <a:solidFill>
                  <a:schemeClr val="tx2"/>
                </a:solidFill>
              </a:rPr>
              <a:t> </a:t>
            </a:r>
            <a:r>
              <a:rPr lang="cs-CZ" sz="2000" dirty="0" err="1">
                <a:solidFill>
                  <a:schemeClr val="tx2"/>
                </a:solidFill>
              </a:rPr>
              <a:t>energy</a:t>
            </a:r>
            <a:r>
              <a:rPr lang="cs-CZ" sz="2000" dirty="0">
                <a:solidFill>
                  <a:schemeClr val="tx2"/>
                </a:solidFill>
              </a:rPr>
              <a:t> and </a:t>
            </a:r>
            <a:r>
              <a:rPr lang="cs-CZ" sz="2000" dirty="0" err="1">
                <a:solidFill>
                  <a:schemeClr val="tx2"/>
                </a:solidFill>
              </a:rPr>
              <a:t>essential</a:t>
            </a:r>
            <a:r>
              <a:rPr lang="cs-CZ" sz="2000" dirty="0">
                <a:solidFill>
                  <a:schemeClr val="tx2"/>
                </a:solidFill>
              </a:rPr>
              <a:t> </a:t>
            </a:r>
            <a:r>
              <a:rPr lang="cs-CZ" sz="2000" dirty="0" err="1">
                <a:solidFill>
                  <a:schemeClr val="tx2"/>
                </a:solidFill>
              </a:rPr>
              <a:t>nutrition</a:t>
            </a:r>
            <a:r>
              <a:rPr lang="cs-CZ" sz="2000" dirty="0">
                <a:solidFill>
                  <a:schemeClr val="tx2"/>
                </a:solidFill>
              </a:rPr>
              <a:t> </a:t>
            </a:r>
            <a:r>
              <a:rPr lang="cs-CZ" sz="2000" dirty="0" err="1">
                <a:solidFill>
                  <a:schemeClr val="tx2"/>
                </a:solidFill>
              </a:rPr>
              <a:t>requirements</a:t>
            </a:r>
            <a:r>
              <a:rPr lang="cs-CZ" sz="2000" dirty="0">
                <a:solidFill>
                  <a:schemeClr val="tx2"/>
                </a:solidFill>
              </a:rPr>
              <a:t> </a:t>
            </a:r>
            <a:r>
              <a:rPr lang="cs-CZ" sz="2000" dirty="0" err="1">
                <a:solidFill>
                  <a:schemeClr val="tx2"/>
                </a:solidFill>
              </a:rPr>
              <a:t>can</a:t>
            </a:r>
            <a:r>
              <a:rPr lang="cs-CZ" sz="2000" dirty="0">
                <a:solidFill>
                  <a:schemeClr val="tx2"/>
                </a:solidFill>
              </a:rPr>
              <a:t> </a:t>
            </a:r>
            <a:r>
              <a:rPr lang="cs-CZ" sz="2000" dirty="0" err="1">
                <a:solidFill>
                  <a:schemeClr val="tx2"/>
                </a:solidFill>
              </a:rPr>
              <a:t>be</a:t>
            </a:r>
            <a:r>
              <a:rPr lang="cs-CZ" sz="2000" dirty="0">
                <a:solidFill>
                  <a:schemeClr val="tx2"/>
                </a:solidFill>
              </a:rPr>
              <a:t> met </a:t>
            </a:r>
            <a:r>
              <a:rPr lang="cs-CZ" sz="2000" dirty="0" err="1">
                <a:solidFill>
                  <a:schemeClr val="tx2"/>
                </a:solidFill>
              </a:rPr>
              <a:t>from</a:t>
            </a:r>
            <a:r>
              <a:rPr lang="cs-CZ" sz="2000" dirty="0">
                <a:solidFill>
                  <a:schemeClr val="tx2"/>
                </a:solidFill>
              </a:rPr>
              <a:t> </a:t>
            </a:r>
            <a:r>
              <a:rPr lang="cs-CZ" sz="2000" dirty="0" err="1">
                <a:solidFill>
                  <a:schemeClr val="tx2"/>
                </a:solidFill>
              </a:rPr>
              <a:t>other</a:t>
            </a:r>
            <a:r>
              <a:rPr lang="cs-CZ" sz="2000" dirty="0">
                <a:solidFill>
                  <a:schemeClr val="tx2"/>
                </a:solidFill>
              </a:rPr>
              <a:t> </a:t>
            </a:r>
            <a:r>
              <a:rPr lang="cs-CZ" sz="2000" dirty="0" err="1">
                <a:solidFill>
                  <a:schemeClr val="tx2"/>
                </a:solidFill>
              </a:rPr>
              <a:t>sources</a:t>
            </a:r>
            <a:r>
              <a:rPr lang="cs-CZ" sz="2000" dirty="0">
                <a:solidFill>
                  <a:schemeClr val="tx2"/>
                </a:solidFill>
              </a:rPr>
              <a:t>.</a:t>
            </a:r>
            <a:endParaRPr lang="cs-CZ" sz="800" dirty="0">
              <a:solidFill>
                <a:schemeClr val="tx2"/>
              </a:solidFill>
            </a:endParaRPr>
          </a:p>
          <a:p>
            <a:pPr marL="457200" lvl="0" indent="-457200">
              <a:buFont typeface="+mj-lt"/>
              <a:buAutoNum type="alphaUcPeriod"/>
            </a:pPr>
            <a:endParaRPr lang="cs-CZ" sz="800" dirty="0">
              <a:solidFill>
                <a:schemeClr val="tx2"/>
              </a:solidFill>
            </a:endParaRPr>
          </a:p>
          <a:p>
            <a:pPr marL="457200" lvl="0" indent="-457200">
              <a:buFont typeface="+mj-lt"/>
              <a:buAutoNum type="alphaUcPeriod"/>
            </a:pPr>
            <a:endParaRPr lang="cs-CZ" sz="2000" dirty="0">
              <a:solidFill>
                <a:schemeClr val="tx2"/>
              </a:solidFill>
            </a:endParaRPr>
          </a:p>
          <a:p>
            <a:pPr marL="457200" lvl="0" indent="-457200">
              <a:buFont typeface="+mj-lt"/>
              <a:buAutoNum type="alphaUcPeriod"/>
            </a:pPr>
            <a:r>
              <a:rPr lang="cs-CZ" sz="2000" dirty="0" err="1">
                <a:solidFill>
                  <a:schemeClr val="tx2"/>
                </a:solidFill>
              </a:rPr>
              <a:t>The</a:t>
            </a:r>
            <a:r>
              <a:rPr lang="cs-CZ" sz="2000" dirty="0">
                <a:solidFill>
                  <a:schemeClr val="tx2"/>
                </a:solidFill>
              </a:rPr>
              <a:t> </a:t>
            </a:r>
            <a:r>
              <a:rPr lang="cs-CZ" sz="2000" dirty="0" err="1">
                <a:solidFill>
                  <a:schemeClr val="tx2"/>
                </a:solidFill>
              </a:rPr>
              <a:t>calorific</a:t>
            </a:r>
            <a:r>
              <a:rPr lang="cs-CZ" sz="2000" dirty="0">
                <a:solidFill>
                  <a:schemeClr val="tx2"/>
                </a:solidFill>
              </a:rPr>
              <a:t> </a:t>
            </a:r>
            <a:r>
              <a:rPr lang="cs-CZ" sz="2000" dirty="0" err="1">
                <a:solidFill>
                  <a:schemeClr val="tx2"/>
                </a:solidFill>
              </a:rPr>
              <a:t>value</a:t>
            </a:r>
            <a:r>
              <a:rPr lang="cs-CZ" sz="2000" dirty="0">
                <a:solidFill>
                  <a:schemeClr val="tx2"/>
                </a:solidFill>
              </a:rPr>
              <a:t> </a:t>
            </a:r>
            <a:r>
              <a:rPr lang="cs-CZ" sz="2000" dirty="0" err="1">
                <a:solidFill>
                  <a:schemeClr val="tx2"/>
                </a:solidFill>
              </a:rPr>
              <a:t>of</a:t>
            </a:r>
            <a:r>
              <a:rPr lang="cs-CZ" sz="2000" dirty="0">
                <a:solidFill>
                  <a:schemeClr val="tx2"/>
                </a:solidFill>
              </a:rPr>
              <a:t> </a:t>
            </a:r>
            <a:r>
              <a:rPr lang="cs-CZ" sz="2000" dirty="0" err="1">
                <a:solidFill>
                  <a:schemeClr val="tx2"/>
                </a:solidFill>
              </a:rPr>
              <a:t>lipids</a:t>
            </a:r>
            <a:r>
              <a:rPr lang="cs-CZ" sz="2000" dirty="0">
                <a:solidFill>
                  <a:schemeClr val="tx2"/>
                </a:solidFill>
              </a:rPr>
              <a:t> </a:t>
            </a:r>
            <a:r>
              <a:rPr lang="cs-CZ" sz="2000" dirty="0" err="1">
                <a:solidFill>
                  <a:schemeClr val="tx2"/>
                </a:solidFill>
              </a:rPr>
              <a:t>exceeds</a:t>
            </a:r>
            <a:r>
              <a:rPr lang="cs-CZ" sz="2000" dirty="0">
                <a:solidFill>
                  <a:schemeClr val="tx2"/>
                </a:solidFill>
              </a:rPr>
              <a:t> </a:t>
            </a:r>
            <a:r>
              <a:rPr lang="cs-CZ" sz="2000" dirty="0" err="1">
                <a:solidFill>
                  <a:schemeClr val="tx2"/>
                </a:solidFill>
              </a:rPr>
              <a:t>that</a:t>
            </a:r>
            <a:r>
              <a:rPr lang="cs-CZ" sz="2000" dirty="0">
                <a:solidFill>
                  <a:schemeClr val="tx2"/>
                </a:solidFill>
              </a:rPr>
              <a:t> </a:t>
            </a:r>
            <a:r>
              <a:rPr lang="cs-CZ" sz="2000" dirty="0" err="1">
                <a:solidFill>
                  <a:schemeClr val="tx2"/>
                </a:solidFill>
              </a:rPr>
              <a:t>of</a:t>
            </a:r>
            <a:r>
              <a:rPr lang="cs-CZ" sz="2000" dirty="0">
                <a:solidFill>
                  <a:schemeClr val="tx2"/>
                </a:solidFill>
              </a:rPr>
              <a:t> </a:t>
            </a:r>
            <a:r>
              <a:rPr lang="cs-CZ" sz="2000" dirty="0" err="1">
                <a:solidFill>
                  <a:schemeClr val="tx2"/>
                </a:solidFill>
              </a:rPr>
              <a:t>carbohydrate</a:t>
            </a:r>
            <a:r>
              <a:rPr lang="cs-CZ" sz="2000" dirty="0">
                <a:solidFill>
                  <a:schemeClr val="tx2"/>
                </a:solidFill>
              </a:rPr>
              <a:t>.</a:t>
            </a:r>
          </a:p>
          <a:p>
            <a:pPr marL="0" indent="0">
              <a:buNone/>
            </a:pPr>
            <a:endParaRPr lang="cs-CZ" sz="2000" dirty="0">
              <a:solidFill>
                <a:schemeClr val="tx2"/>
              </a:solidFill>
            </a:endParaRPr>
          </a:p>
          <a:p>
            <a:pPr marL="457200" indent="-457200">
              <a:buFont typeface="+mj-lt"/>
              <a:buAutoNum type="alphaUcPeriod" startAt="4"/>
            </a:pPr>
            <a:r>
              <a:rPr lang="cs-CZ" sz="2000" dirty="0" err="1">
                <a:solidFill>
                  <a:schemeClr val="tx2"/>
                </a:solidFill>
              </a:rPr>
              <a:t>Stored</a:t>
            </a:r>
            <a:r>
              <a:rPr lang="cs-CZ" sz="2000" dirty="0">
                <a:solidFill>
                  <a:schemeClr val="tx2"/>
                </a:solidFill>
              </a:rPr>
              <a:t> </a:t>
            </a:r>
            <a:r>
              <a:rPr lang="cs-CZ" sz="2000" dirty="0" err="1">
                <a:solidFill>
                  <a:schemeClr val="tx2"/>
                </a:solidFill>
              </a:rPr>
              <a:t>carbohydrate</a:t>
            </a:r>
            <a:r>
              <a:rPr lang="cs-CZ" sz="2000" dirty="0">
                <a:solidFill>
                  <a:schemeClr val="tx2"/>
                </a:solidFill>
              </a:rPr>
              <a:t> in </a:t>
            </a:r>
            <a:r>
              <a:rPr lang="cs-CZ" sz="2000" dirty="0" err="1">
                <a:solidFill>
                  <a:schemeClr val="tx2"/>
                </a:solidFill>
              </a:rPr>
              <a:t>the</a:t>
            </a:r>
            <a:r>
              <a:rPr lang="cs-CZ" sz="2000" dirty="0">
                <a:solidFill>
                  <a:schemeClr val="tx2"/>
                </a:solidFill>
              </a:rPr>
              <a:t> liver (as </a:t>
            </a:r>
            <a:r>
              <a:rPr lang="cs-CZ" sz="2000" dirty="0" err="1">
                <a:solidFill>
                  <a:schemeClr val="tx2"/>
                </a:solidFill>
              </a:rPr>
              <a:t>glycogen</a:t>
            </a:r>
            <a:r>
              <a:rPr lang="cs-CZ" sz="2000" dirty="0">
                <a:solidFill>
                  <a:schemeClr val="tx2"/>
                </a:solidFill>
              </a:rPr>
              <a:t>) </a:t>
            </a:r>
            <a:r>
              <a:rPr lang="cs-CZ" sz="2000" dirty="0" err="1">
                <a:solidFill>
                  <a:schemeClr val="tx2"/>
                </a:solidFill>
              </a:rPr>
              <a:t>is</a:t>
            </a:r>
            <a:r>
              <a:rPr lang="cs-CZ" sz="2000" dirty="0">
                <a:solidFill>
                  <a:schemeClr val="tx2"/>
                </a:solidFill>
              </a:rPr>
              <a:t> </a:t>
            </a:r>
            <a:r>
              <a:rPr lang="cs-CZ" sz="2000" dirty="0" err="1">
                <a:solidFill>
                  <a:schemeClr val="tx2"/>
                </a:solidFill>
              </a:rPr>
              <a:t>depleted</a:t>
            </a:r>
            <a:r>
              <a:rPr lang="cs-CZ" sz="2000" dirty="0">
                <a:solidFill>
                  <a:schemeClr val="tx2"/>
                </a:solidFill>
              </a:rPr>
              <a:t> </a:t>
            </a:r>
            <a:r>
              <a:rPr lang="cs-CZ" sz="2000" dirty="0" err="1">
                <a:solidFill>
                  <a:schemeClr val="tx2"/>
                </a:solidFill>
              </a:rPr>
              <a:t>after</a:t>
            </a:r>
            <a:r>
              <a:rPr lang="cs-CZ" sz="2000" dirty="0">
                <a:solidFill>
                  <a:schemeClr val="tx2"/>
                </a:solidFill>
              </a:rPr>
              <a:t> 18–24 h </a:t>
            </a:r>
            <a:r>
              <a:rPr lang="cs-CZ" sz="2000" dirty="0" err="1">
                <a:solidFill>
                  <a:schemeClr val="tx2"/>
                </a:solidFill>
              </a:rPr>
              <a:t>starvation</a:t>
            </a:r>
            <a:r>
              <a:rPr lang="cs-CZ" sz="2000" dirty="0">
                <a:solidFill>
                  <a:schemeClr val="tx2"/>
                </a:solidFill>
              </a:rPr>
              <a:t>.</a:t>
            </a:r>
            <a:endParaRPr lang="cs-CZ" dirty="0">
              <a:solidFill>
                <a:schemeClr val="tx2"/>
              </a:solidFill>
            </a:endParaRPr>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t>40</a:t>
            </a:fld>
            <a:endParaRPr lang="cs-CZ"/>
          </a:p>
        </p:txBody>
      </p:sp>
      <p:sp>
        <p:nvSpPr>
          <p:cNvPr id="5" name="TextovéPole 4"/>
          <p:cNvSpPr txBox="1"/>
          <p:nvPr/>
        </p:nvSpPr>
        <p:spPr>
          <a:xfrm>
            <a:off x="483002" y="1384212"/>
            <a:ext cx="8147248" cy="646331"/>
          </a:xfrm>
          <a:prstGeom prst="rect">
            <a:avLst/>
          </a:prstGeom>
          <a:noFill/>
        </p:spPr>
        <p:txBody>
          <a:bodyPr wrap="square" rtlCol="0">
            <a:spAutoFit/>
          </a:bodyPr>
          <a:lstStyle/>
          <a:p>
            <a:r>
              <a:rPr lang="cs-CZ" dirty="0" err="1"/>
              <a:t>Excess</a:t>
            </a:r>
            <a:r>
              <a:rPr lang="cs-CZ" dirty="0"/>
              <a:t> </a:t>
            </a:r>
            <a:r>
              <a:rPr lang="cs-CZ" dirty="0" err="1"/>
              <a:t>carbohydrate</a:t>
            </a:r>
            <a:r>
              <a:rPr lang="cs-CZ" dirty="0"/>
              <a:t> in </a:t>
            </a:r>
            <a:r>
              <a:rPr lang="cs-CZ" dirty="0" err="1"/>
              <a:t>the</a:t>
            </a:r>
            <a:r>
              <a:rPr lang="cs-CZ" dirty="0"/>
              <a:t> diet </a:t>
            </a:r>
            <a:r>
              <a:rPr lang="cs-CZ" dirty="0" err="1"/>
              <a:t>can</a:t>
            </a:r>
            <a:r>
              <a:rPr lang="cs-CZ" dirty="0"/>
              <a:t> </a:t>
            </a:r>
            <a:r>
              <a:rPr lang="cs-CZ" dirty="0" err="1"/>
              <a:t>be</a:t>
            </a:r>
            <a:r>
              <a:rPr lang="cs-CZ" dirty="0"/>
              <a:t> </a:t>
            </a:r>
            <a:r>
              <a:rPr lang="cs-CZ" dirty="0" err="1"/>
              <a:t>converted</a:t>
            </a:r>
            <a:r>
              <a:rPr lang="cs-CZ" dirty="0"/>
              <a:t> to fat and </a:t>
            </a:r>
            <a:r>
              <a:rPr lang="cs-CZ" dirty="0" err="1"/>
              <a:t>stored</a:t>
            </a:r>
            <a:r>
              <a:rPr lang="cs-CZ" dirty="0"/>
              <a:t> as fat in </a:t>
            </a:r>
            <a:r>
              <a:rPr lang="cs-CZ" dirty="0" err="1"/>
              <a:t>adipose</a:t>
            </a:r>
            <a:r>
              <a:rPr lang="cs-CZ" dirty="0"/>
              <a:t> </a:t>
            </a:r>
            <a:r>
              <a:rPr lang="cs-CZ" dirty="0" err="1"/>
              <a:t>tissue</a:t>
            </a:r>
            <a:endParaRPr lang="cs-CZ" dirty="0"/>
          </a:p>
        </p:txBody>
      </p:sp>
      <p:sp>
        <p:nvSpPr>
          <p:cNvPr id="6" name="TextovéPole 5"/>
          <p:cNvSpPr txBox="1"/>
          <p:nvPr/>
        </p:nvSpPr>
        <p:spPr>
          <a:xfrm>
            <a:off x="395536" y="2625957"/>
            <a:ext cx="8208912" cy="646331"/>
          </a:xfrm>
          <a:prstGeom prst="rect">
            <a:avLst/>
          </a:prstGeom>
          <a:noFill/>
        </p:spPr>
        <p:txBody>
          <a:bodyPr wrap="square" rtlCol="0">
            <a:spAutoFit/>
          </a:bodyPr>
          <a:lstStyle/>
          <a:p>
            <a:r>
              <a:rPr lang="cs-CZ" dirty="0"/>
              <a:t>A source </a:t>
            </a:r>
            <a:r>
              <a:rPr lang="cs-CZ" dirty="0" err="1"/>
              <a:t>of</a:t>
            </a:r>
            <a:r>
              <a:rPr lang="cs-CZ" dirty="0"/>
              <a:t> fat </a:t>
            </a:r>
            <a:r>
              <a:rPr lang="cs-CZ" dirty="0" err="1"/>
              <a:t>is</a:t>
            </a:r>
            <a:r>
              <a:rPr lang="cs-CZ" dirty="0"/>
              <a:t> </a:t>
            </a:r>
            <a:r>
              <a:rPr lang="cs-CZ" dirty="0" err="1"/>
              <a:t>required</a:t>
            </a:r>
            <a:r>
              <a:rPr lang="cs-CZ" dirty="0"/>
              <a:t> to </a:t>
            </a:r>
            <a:r>
              <a:rPr lang="cs-CZ" dirty="0" err="1"/>
              <a:t>provide</a:t>
            </a:r>
            <a:r>
              <a:rPr lang="cs-CZ" dirty="0"/>
              <a:t> </a:t>
            </a:r>
            <a:r>
              <a:rPr lang="cs-CZ" dirty="0" err="1"/>
              <a:t>the</a:t>
            </a:r>
            <a:r>
              <a:rPr lang="cs-CZ" dirty="0"/>
              <a:t> </a:t>
            </a:r>
            <a:r>
              <a:rPr lang="cs-CZ" dirty="0" err="1"/>
              <a:t>essential</a:t>
            </a:r>
            <a:r>
              <a:rPr lang="cs-CZ" dirty="0"/>
              <a:t> </a:t>
            </a:r>
            <a:r>
              <a:rPr lang="cs-CZ" dirty="0" err="1"/>
              <a:t>fatty</a:t>
            </a:r>
            <a:r>
              <a:rPr lang="cs-CZ" dirty="0"/>
              <a:t> </a:t>
            </a:r>
            <a:r>
              <a:rPr lang="cs-CZ" dirty="0" err="1"/>
              <a:t>acids</a:t>
            </a:r>
            <a:r>
              <a:rPr lang="cs-CZ" dirty="0"/>
              <a:t>, </a:t>
            </a:r>
            <a:r>
              <a:rPr lang="cs-CZ" dirty="0" err="1"/>
              <a:t>linoleic</a:t>
            </a:r>
            <a:r>
              <a:rPr lang="cs-CZ" dirty="0"/>
              <a:t> and </a:t>
            </a:r>
            <a:r>
              <a:rPr lang="cs-CZ" dirty="0">
                <a:latin typeface="Symbol" panose="05050102010706020507" pitchFamily="18" charset="2"/>
              </a:rPr>
              <a:t>a</a:t>
            </a:r>
            <a:r>
              <a:rPr lang="cs-CZ" dirty="0"/>
              <a:t>-</a:t>
            </a:r>
            <a:r>
              <a:rPr lang="cs-CZ" dirty="0" err="1"/>
              <a:t>linolenic</a:t>
            </a:r>
            <a:r>
              <a:rPr lang="cs-CZ" dirty="0"/>
              <a:t> </a:t>
            </a:r>
            <a:r>
              <a:rPr lang="cs-CZ" dirty="0" err="1"/>
              <a:t>acids</a:t>
            </a:r>
            <a:r>
              <a:rPr lang="cs-CZ" dirty="0"/>
              <a:t>, in </a:t>
            </a:r>
            <a:r>
              <a:rPr lang="cs-CZ" dirty="0" err="1"/>
              <a:t>the</a:t>
            </a:r>
            <a:r>
              <a:rPr lang="cs-CZ" dirty="0"/>
              <a:t> diet.</a:t>
            </a:r>
          </a:p>
        </p:txBody>
      </p:sp>
      <p:sp>
        <p:nvSpPr>
          <p:cNvPr id="7" name="TextovéPole 6"/>
          <p:cNvSpPr txBox="1"/>
          <p:nvPr/>
        </p:nvSpPr>
        <p:spPr>
          <a:xfrm>
            <a:off x="432001" y="3593951"/>
            <a:ext cx="8147248" cy="369332"/>
          </a:xfrm>
          <a:prstGeom prst="rect">
            <a:avLst/>
          </a:prstGeom>
          <a:noFill/>
        </p:spPr>
        <p:txBody>
          <a:bodyPr wrap="square" rtlCol="0">
            <a:spAutoFit/>
          </a:bodyPr>
          <a:lstStyle/>
          <a:p>
            <a:r>
              <a:rPr lang="cs-CZ" dirty="0" err="1"/>
              <a:t>The</a:t>
            </a:r>
            <a:r>
              <a:rPr lang="cs-CZ" dirty="0"/>
              <a:t> </a:t>
            </a:r>
            <a:r>
              <a:rPr lang="cs-CZ" dirty="0" err="1"/>
              <a:t>calorific</a:t>
            </a:r>
            <a:r>
              <a:rPr lang="cs-CZ" dirty="0"/>
              <a:t> </a:t>
            </a:r>
            <a:r>
              <a:rPr lang="cs-CZ" dirty="0" err="1"/>
              <a:t>value</a:t>
            </a:r>
            <a:r>
              <a:rPr lang="cs-CZ" dirty="0"/>
              <a:t> </a:t>
            </a:r>
            <a:r>
              <a:rPr lang="cs-CZ" dirty="0" err="1"/>
              <a:t>of</a:t>
            </a:r>
            <a:r>
              <a:rPr lang="cs-CZ" dirty="0"/>
              <a:t> </a:t>
            </a:r>
            <a:r>
              <a:rPr lang="cs-CZ" dirty="0" err="1"/>
              <a:t>lipids</a:t>
            </a:r>
            <a:r>
              <a:rPr lang="cs-CZ" dirty="0"/>
              <a:t> </a:t>
            </a:r>
            <a:r>
              <a:rPr lang="cs-CZ" dirty="0" err="1"/>
              <a:t>is</a:t>
            </a:r>
            <a:r>
              <a:rPr lang="cs-CZ" dirty="0"/>
              <a:t> 38 </a:t>
            </a:r>
            <a:r>
              <a:rPr lang="cs-CZ" dirty="0" err="1"/>
              <a:t>kJ</a:t>
            </a:r>
            <a:r>
              <a:rPr lang="cs-CZ" dirty="0"/>
              <a:t>/g </a:t>
            </a:r>
            <a:r>
              <a:rPr lang="cs-CZ" dirty="0" err="1"/>
              <a:t>compared</a:t>
            </a:r>
            <a:r>
              <a:rPr lang="cs-CZ" dirty="0"/>
              <a:t> to 17 </a:t>
            </a:r>
            <a:r>
              <a:rPr lang="cs-CZ" dirty="0" err="1"/>
              <a:t>kJ</a:t>
            </a:r>
            <a:r>
              <a:rPr lang="cs-CZ" dirty="0"/>
              <a:t>/g </a:t>
            </a:r>
            <a:r>
              <a:rPr lang="cs-CZ" dirty="0" err="1"/>
              <a:t>for</a:t>
            </a:r>
            <a:r>
              <a:rPr lang="cs-CZ" dirty="0"/>
              <a:t> </a:t>
            </a:r>
            <a:r>
              <a:rPr lang="cs-CZ" dirty="0" err="1"/>
              <a:t>carbohydrates</a:t>
            </a:r>
            <a:r>
              <a:rPr lang="cs-CZ" dirty="0"/>
              <a:t>.</a:t>
            </a:r>
          </a:p>
        </p:txBody>
      </p:sp>
      <p:sp>
        <p:nvSpPr>
          <p:cNvPr id="8" name="TextovéPole 7"/>
          <p:cNvSpPr txBox="1"/>
          <p:nvPr/>
        </p:nvSpPr>
        <p:spPr>
          <a:xfrm>
            <a:off x="370337" y="4665188"/>
            <a:ext cx="8208912" cy="646331"/>
          </a:xfrm>
          <a:prstGeom prst="rect">
            <a:avLst/>
          </a:prstGeom>
          <a:noFill/>
        </p:spPr>
        <p:txBody>
          <a:bodyPr wrap="square" rtlCol="0">
            <a:spAutoFit/>
          </a:bodyPr>
          <a:lstStyle/>
          <a:p>
            <a:r>
              <a:rPr lang="cs-CZ" dirty="0" err="1"/>
              <a:t>The</a:t>
            </a:r>
            <a:r>
              <a:rPr lang="cs-CZ" dirty="0"/>
              <a:t> </a:t>
            </a:r>
            <a:r>
              <a:rPr lang="cs-CZ" dirty="0" err="1"/>
              <a:t>reserves</a:t>
            </a:r>
            <a:r>
              <a:rPr lang="cs-CZ" dirty="0"/>
              <a:t> </a:t>
            </a:r>
            <a:r>
              <a:rPr lang="cs-CZ" dirty="0" err="1"/>
              <a:t>of</a:t>
            </a:r>
            <a:r>
              <a:rPr lang="cs-CZ" dirty="0"/>
              <a:t> </a:t>
            </a:r>
            <a:r>
              <a:rPr lang="cs-CZ" dirty="0" err="1"/>
              <a:t>glycogen</a:t>
            </a:r>
            <a:r>
              <a:rPr lang="cs-CZ" dirty="0"/>
              <a:t> in </a:t>
            </a:r>
            <a:r>
              <a:rPr lang="cs-CZ" dirty="0" err="1"/>
              <a:t>the</a:t>
            </a:r>
            <a:r>
              <a:rPr lang="cs-CZ" dirty="0"/>
              <a:t> liver are </a:t>
            </a:r>
            <a:r>
              <a:rPr lang="cs-CZ" dirty="0" err="1"/>
              <a:t>relatively</a:t>
            </a:r>
            <a:r>
              <a:rPr lang="cs-CZ" dirty="0"/>
              <a:t> </a:t>
            </a:r>
            <a:r>
              <a:rPr lang="cs-CZ" dirty="0" err="1"/>
              <a:t>small</a:t>
            </a:r>
            <a:r>
              <a:rPr lang="cs-CZ" dirty="0"/>
              <a:t> and </a:t>
            </a:r>
            <a:r>
              <a:rPr lang="cs-CZ" dirty="0" err="1"/>
              <a:t>comparatively</a:t>
            </a:r>
            <a:r>
              <a:rPr lang="cs-CZ" dirty="0"/>
              <a:t> </a:t>
            </a:r>
            <a:r>
              <a:rPr lang="cs-CZ" dirty="0" err="1"/>
              <a:t>quickly</a:t>
            </a:r>
            <a:r>
              <a:rPr lang="cs-CZ" dirty="0"/>
              <a:t> </a:t>
            </a:r>
            <a:r>
              <a:rPr lang="cs-CZ" dirty="0" err="1"/>
              <a:t>depleted</a:t>
            </a:r>
            <a:r>
              <a:rPr lang="cs-CZ" dirty="0"/>
              <a:t>.</a:t>
            </a:r>
          </a:p>
        </p:txBody>
      </p:sp>
      <p:sp>
        <p:nvSpPr>
          <p:cNvPr id="10" name="Zaoblený obdélník 9"/>
          <p:cNvSpPr/>
          <p:nvPr/>
        </p:nvSpPr>
        <p:spPr>
          <a:xfrm>
            <a:off x="483002" y="4121245"/>
            <a:ext cx="7940364" cy="531891"/>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Zaoblený obdélník 11"/>
          <p:cNvSpPr/>
          <p:nvPr/>
        </p:nvSpPr>
        <p:spPr>
          <a:xfrm>
            <a:off x="470390" y="3295611"/>
            <a:ext cx="6405866" cy="298340"/>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ustDataLst>
      <p:tags r:id="rId1"/>
    </p:custDataLst>
    <p:extLst>
      <p:ext uri="{BB962C8B-B14F-4D97-AF65-F5344CB8AC3E}">
        <p14:creationId xmlns:p14="http://schemas.microsoft.com/office/powerpoint/2010/main" val="336898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83AFB4-DD98-4510-8394-50AD649CEEC5}"/>
              </a:ext>
            </a:extLst>
          </p:cNvPr>
          <p:cNvSpPr>
            <a:spLocks noGrp="1"/>
          </p:cNvSpPr>
          <p:nvPr>
            <p:ph type="title"/>
            <p:custDataLst>
              <p:tags r:id="rId2"/>
            </p:custDataLst>
          </p:nvPr>
        </p:nvSpPr>
        <p:spPr>
          <a:xfrm>
            <a:off x="457200" y="274638"/>
            <a:ext cx="7467600" cy="778098"/>
          </a:xfrm>
        </p:spPr>
        <p:txBody>
          <a:bodyPr/>
          <a:lstStyle/>
          <a:p>
            <a:r>
              <a:rPr lang="cs-CZ" dirty="0" err="1"/>
              <a:t>micronutrients</a:t>
            </a:r>
            <a:endParaRPr lang="cs-CZ" dirty="0"/>
          </a:p>
        </p:txBody>
      </p:sp>
      <p:sp>
        <p:nvSpPr>
          <p:cNvPr id="3" name="Zástupný symbol pro obsah 2">
            <a:extLst>
              <a:ext uri="{FF2B5EF4-FFF2-40B4-BE49-F238E27FC236}">
                <a16:creationId xmlns:a16="http://schemas.microsoft.com/office/drawing/2014/main" id="{32364306-82A7-4599-A8CB-2B61F46255E1}"/>
              </a:ext>
            </a:extLst>
          </p:cNvPr>
          <p:cNvSpPr>
            <a:spLocks noGrp="1"/>
          </p:cNvSpPr>
          <p:nvPr>
            <p:ph sz="quarter" idx="1"/>
          </p:nvPr>
        </p:nvSpPr>
        <p:spPr>
          <a:xfrm>
            <a:off x="457200" y="1268760"/>
            <a:ext cx="7467600" cy="5205192"/>
          </a:xfrm>
        </p:spPr>
        <p:txBody>
          <a:bodyPr/>
          <a:lstStyle/>
          <a:p>
            <a:r>
              <a:rPr lang="cs-CZ" dirty="0">
                <a:solidFill>
                  <a:schemeClr val="accent2">
                    <a:lumMod val="75000"/>
                  </a:schemeClr>
                </a:solidFill>
              </a:rPr>
              <a:t>= </a:t>
            </a:r>
            <a:r>
              <a:rPr lang="cs-CZ" dirty="0" err="1">
                <a:solidFill>
                  <a:schemeClr val="accent2">
                    <a:lumMod val="75000"/>
                  </a:schemeClr>
                </a:solidFill>
              </a:rPr>
              <a:t>vitamins</a:t>
            </a:r>
            <a:r>
              <a:rPr lang="cs-CZ" dirty="0">
                <a:solidFill>
                  <a:schemeClr val="accent2">
                    <a:lumMod val="75000"/>
                  </a:schemeClr>
                </a:solidFill>
              </a:rPr>
              <a:t> + </a:t>
            </a:r>
            <a:r>
              <a:rPr lang="cs-CZ" dirty="0" err="1">
                <a:solidFill>
                  <a:schemeClr val="accent2">
                    <a:lumMod val="75000"/>
                  </a:schemeClr>
                </a:solidFill>
              </a:rPr>
              <a:t>microelements</a:t>
            </a:r>
            <a:endParaRPr lang="cs-CZ" dirty="0">
              <a:solidFill>
                <a:schemeClr val="accent2">
                  <a:lumMod val="75000"/>
                </a:schemeClr>
              </a:solidFill>
            </a:endParaRPr>
          </a:p>
          <a:p>
            <a:endParaRPr lang="cs-CZ" dirty="0"/>
          </a:p>
          <a:p>
            <a:r>
              <a:rPr lang="cs-CZ" dirty="0" err="1"/>
              <a:t>from</a:t>
            </a:r>
            <a:r>
              <a:rPr lang="cs-CZ" dirty="0"/>
              <a:t> </a:t>
            </a:r>
            <a:r>
              <a:rPr lang="cs-CZ" dirty="0" err="1"/>
              <a:t>day</a:t>
            </a:r>
            <a:r>
              <a:rPr lang="cs-CZ" dirty="0"/>
              <a:t> </a:t>
            </a:r>
            <a:r>
              <a:rPr lang="cs-CZ" dirty="0" err="1"/>
              <a:t>one</a:t>
            </a:r>
            <a:r>
              <a:rPr lang="cs-CZ" dirty="0"/>
              <a:t> </a:t>
            </a:r>
            <a:r>
              <a:rPr lang="cs-CZ" dirty="0" err="1"/>
              <a:t>until</a:t>
            </a:r>
            <a:r>
              <a:rPr lang="cs-CZ" dirty="0"/>
              <a:t> </a:t>
            </a:r>
            <a:r>
              <a:rPr lang="cs-CZ" dirty="0" err="1"/>
              <a:t>the</a:t>
            </a:r>
            <a:r>
              <a:rPr lang="cs-CZ" dirty="0"/>
              <a:t> and </a:t>
            </a:r>
            <a:r>
              <a:rPr lang="cs-CZ" dirty="0" err="1"/>
              <a:t>of</a:t>
            </a:r>
            <a:r>
              <a:rPr lang="cs-CZ" dirty="0"/>
              <a:t> </a:t>
            </a:r>
            <a:r>
              <a:rPr lang="cs-CZ" dirty="0" err="1"/>
              <a:t>hospitalization</a:t>
            </a:r>
            <a:endParaRPr lang="cs-CZ" dirty="0"/>
          </a:p>
          <a:p>
            <a:r>
              <a:rPr lang="en-US" dirty="0"/>
              <a:t>Adapt </a:t>
            </a:r>
            <a:r>
              <a:rPr lang="cs-CZ" dirty="0"/>
              <a:t>RDI</a:t>
            </a:r>
            <a:r>
              <a:rPr lang="en-US" dirty="0"/>
              <a:t> to individual needs (especially for microelements</a:t>
            </a:r>
            <a:r>
              <a:rPr lang="cs-CZ" dirty="0"/>
              <a:t>)</a:t>
            </a:r>
          </a:p>
          <a:p>
            <a:r>
              <a:rPr lang="en-US" dirty="0"/>
              <a:t>Monitoring of level</a:t>
            </a:r>
            <a:r>
              <a:rPr lang="cs-CZ" dirty="0"/>
              <a:t>s</a:t>
            </a:r>
            <a:r>
              <a:rPr lang="en-US" dirty="0"/>
              <a:t> - always necessary after dose adjustment, liver and renal disease ; repeated checks recommended (ESPEN)</a:t>
            </a:r>
            <a:endParaRPr lang="cs-CZ" dirty="0"/>
          </a:p>
          <a:p>
            <a:r>
              <a:rPr lang="en-US" dirty="0"/>
              <a:t>Causes of deficiency: insufficient or inappropriate administration, increased or changed needs for nutrients, increased losses</a:t>
            </a:r>
            <a:endParaRPr lang="cs-CZ" dirty="0"/>
          </a:p>
        </p:txBody>
      </p:sp>
      <p:sp>
        <p:nvSpPr>
          <p:cNvPr id="4" name="Zástupný symbol pro číslo snímku 3">
            <a:extLst>
              <a:ext uri="{FF2B5EF4-FFF2-40B4-BE49-F238E27FC236}">
                <a16:creationId xmlns:a16="http://schemas.microsoft.com/office/drawing/2014/main" id="{17DB3704-620F-4D60-B553-4F36433C9923}"/>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4EB5C23-C2A9-49A4-9E2B-20182FCB3B72}" type="slidenum">
              <a:rPr kumimoji="0" lang="cs-CZ" sz="14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cs-CZ" sz="1400" b="1" i="0" u="none" strike="noStrike" kern="1200" cap="none" spc="0" normalizeH="0" baseline="0" noProof="0">
              <a:ln>
                <a:noFill/>
              </a:ln>
              <a:solidFill>
                <a:srgbClr val="FFFFFF"/>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5873312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83AFB4-DD98-4510-8394-50AD649CEEC5}"/>
              </a:ext>
            </a:extLst>
          </p:cNvPr>
          <p:cNvSpPr>
            <a:spLocks noGrp="1"/>
          </p:cNvSpPr>
          <p:nvPr>
            <p:ph type="title"/>
            <p:custDataLst>
              <p:tags r:id="rId2"/>
            </p:custDataLst>
          </p:nvPr>
        </p:nvSpPr>
        <p:spPr>
          <a:xfrm>
            <a:off x="457200" y="274638"/>
            <a:ext cx="7467600" cy="778098"/>
          </a:xfrm>
        </p:spPr>
        <p:txBody>
          <a:bodyPr/>
          <a:lstStyle/>
          <a:p>
            <a:r>
              <a:rPr lang="cs-CZ" dirty="0" err="1"/>
              <a:t>micronutrients</a:t>
            </a:r>
            <a:endParaRPr lang="cs-CZ" dirty="0"/>
          </a:p>
        </p:txBody>
      </p:sp>
      <p:sp>
        <p:nvSpPr>
          <p:cNvPr id="3" name="Zástupný symbol pro obsah 2">
            <a:extLst>
              <a:ext uri="{FF2B5EF4-FFF2-40B4-BE49-F238E27FC236}">
                <a16:creationId xmlns:a16="http://schemas.microsoft.com/office/drawing/2014/main" id="{32364306-82A7-4599-A8CB-2B61F46255E1}"/>
              </a:ext>
            </a:extLst>
          </p:cNvPr>
          <p:cNvSpPr>
            <a:spLocks noGrp="1"/>
          </p:cNvSpPr>
          <p:nvPr>
            <p:ph sz="quarter" idx="1"/>
          </p:nvPr>
        </p:nvSpPr>
        <p:spPr>
          <a:xfrm>
            <a:off x="661416" y="1556792"/>
            <a:ext cx="7467600" cy="1872208"/>
          </a:xfrm>
          <a:solidFill>
            <a:srgbClr val="FFE1E1"/>
          </a:solidFill>
          <a:ln>
            <a:solidFill>
              <a:schemeClr val="accent1"/>
            </a:solidFill>
          </a:ln>
        </p:spPr>
        <p:txBody>
          <a:bodyPr>
            <a:normAutofit/>
          </a:bodyPr>
          <a:lstStyle/>
          <a:p>
            <a:pPr marL="0" indent="0">
              <a:buNone/>
            </a:pPr>
            <a:r>
              <a:rPr lang="cs-CZ" dirty="0"/>
              <a:t>I</a:t>
            </a:r>
            <a:r>
              <a:rPr lang="en-US" dirty="0"/>
              <a:t>n critically ill patients</a:t>
            </a:r>
            <a:r>
              <a:rPr lang="cs-CZ" dirty="0"/>
              <a:t> </a:t>
            </a:r>
            <a:r>
              <a:rPr lang="en-US" dirty="0"/>
              <a:t>are often present </a:t>
            </a:r>
            <a:r>
              <a:rPr lang="cs-CZ" dirty="0"/>
              <a:t>d</a:t>
            </a:r>
            <a:r>
              <a:rPr lang="en-US" dirty="0" err="1"/>
              <a:t>eficiencies</a:t>
            </a:r>
            <a:r>
              <a:rPr lang="cs-CZ" dirty="0"/>
              <a:t> </a:t>
            </a:r>
            <a:r>
              <a:rPr lang="cs-CZ" dirty="0" err="1"/>
              <a:t>of</a:t>
            </a:r>
            <a:endParaRPr lang="cs-CZ" dirty="0"/>
          </a:p>
          <a:p>
            <a:pPr marL="0" indent="0">
              <a:buNone/>
            </a:pPr>
            <a:r>
              <a:rPr lang="cs-CZ" dirty="0" err="1"/>
              <a:t>zinc</a:t>
            </a:r>
            <a:r>
              <a:rPr lang="cs-CZ" dirty="0"/>
              <a:t>, iron, </a:t>
            </a:r>
            <a:r>
              <a:rPr lang="cs-CZ" dirty="0" err="1"/>
              <a:t>selenium</a:t>
            </a:r>
            <a:r>
              <a:rPr lang="cs-CZ" dirty="0"/>
              <a:t>, </a:t>
            </a:r>
          </a:p>
          <a:p>
            <a:pPr marL="0" indent="0">
              <a:buNone/>
            </a:pPr>
            <a:r>
              <a:rPr lang="cs-CZ" dirty="0" err="1"/>
              <a:t>vitamins</a:t>
            </a:r>
            <a:r>
              <a:rPr lang="cs-CZ" dirty="0"/>
              <a:t> A, B and C. </a:t>
            </a:r>
          </a:p>
        </p:txBody>
      </p:sp>
      <p:sp>
        <p:nvSpPr>
          <p:cNvPr id="4" name="Zástupný symbol pro číslo snímku 3">
            <a:extLst>
              <a:ext uri="{FF2B5EF4-FFF2-40B4-BE49-F238E27FC236}">
                <a16:creationId xmlns:a16="http://schemas.microsoft.com/office/drawing/2014/main" id="{17DB3704-620F-4D60-B553-4F36433C9923}"/>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4EB5C23-C2A9-49A4-9E2B-20182FCB3B72}" type="slidenum">
              <a:rPr kumimoji="0" lang="cs-CZ" sz="14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cs-CZ" sz="1400" b="1" i="0" u="none" strike="noStrike" kern="1200" cap="none" spc="0" normalizeH="0" baseline="0" noProof="0">
              <a:ln>
                <a:noFill/>
              </a:ln>
              <a:solidFill>
                <a:srgbClr val="FFFFFF"/>
              </a:solidFill>
              <a:effectLst/>
              <a:uLnTx/>
              <a:uFillTx/>
              <a:latin typeface="Calibri"/>
              <a:ea typeface="+mn-ea"/>
              <a:cs typeface="+mn-cs"/>
            </a:endParaRPr>
          </a:p>
        </p:txBody>
      </p:sp>
      <p:sp>
        <p:nvSpPr>
          <p:cNvPr id="5" name="Obdélník 4">
            <a:extLst>
              <a:ext uri="{FF2B5EF4-FFF2-40B4-BE49-F238E27FC236}">
                <a16:creationId xmlns:a16="http://schemas.microsoft.com/office/drawing/2014/main" id="{14D6EA2A-4FFD-421B-82A0-0CF518F668E4}"/>
              </a:ext>
            </a:extLst>
          </p:cNvPr>
          <p:cNvSpPr/>
          <p:nvPr/>
        </p:nvSpPr>
        <p:spPr>
          <a:xfrm>
            <a:off x="674283" y="5133885"/>
            <a:ext cx="7488832" cy="1015663"/>
          </a:xfrm>
          <a:prstGeom prst="rect">
            <a:avLst/>
          </a:prstGeom>
          <a:solidFill>
            <a:srgbClr val="FFE1E1"/>
          </a:solidFill>
          <a:ln>
            <a:solidFill>
              <a:schemeClr val="accent1"/>
            </a:solidFill>
          </a:ln>
        </p:spPr>
        <p:txBody>
          <a:bodyPr wrap="square">
            <a:spAutoFit/>
          </a:bodyPr>
          <a:lstStyle/>
          <a:p>
            <a:r>
              <a:rPr lang="en-US" sz="2000" dirty="0"/>
              <a:t>Thoughts on the composition of trace element mixes have recently shifted towards a minimum of manganese, iron, copper and a higher supply of selenium and zinc.</a:t>
            </a:r>
            <a:endParaRPr lang="cs-CZ" sz="2000" dirty="0"/>
          </a:p>
        </p:txBody>
      </p:sp>
      <p:sp>
        <p:nvSpPr>
          <p:cNvPr id="6" name="TextovéPole 5">
            <a:extLst>
              <a:ext uri="{FF2B5EF4-FFF2-40B4-BE49-F238E27FC236}">
                <a16:creationId xmlns:a16="http://schemas.microsoft.com/office/drawing/2014/main" id="{FD75A716-3432-4799-ADE4-0BD5602CC1E2}"/>
              </a:ext>
            </a:extLst>
          </p:cNvPr>
          <p:cNvSpPr txBox="1"/>
          <p:nvPr/>
        </p:nvSpPr>
        <p:spPr>
          <a:xfrm>
            <a:off x="674283" y="3681278"/>
            <a:ext cx="7454733" cy="1200329"/>
          </a:xfrm>
          <a:prstGeom prst="rect">
            <a:avLst/>
          </a:prstGeom>
          <a:solidFill>
            <a:srgbClr val="FFE1E1"/>
          </a:solidFill>
          <a:ln>
            <a:solidFill>
              <a:schemeClr val="accent1"/>
            </a:solidFill>
          </a:ln>
        </p:spPr>
        <p:txBody>
          <a:bodyPr wrap="square" rtlCol="0">
            <a:spAutoFit/>
          </a:bodyPr>
          <a:lstStyle/>
          <a:p>
            <a:r>
              <a:rPr lang="en-US" sz="2400" dirty="0"/>
              <a:t>However, decreased serum levels may not correspond to the current deficiency, but only to redistribution (sequestration </a:t>
            </a:r>
            <a:r>
              <a:rPr lang="cs-CZ" sz="2400" dirty="0"/>
              <a:t>in </a:t>
            </a:r>
            <a:r>
              <a:rPr lang="cs-CZ" sz="2400" dirty="0" err="1"/>
              <a:t>the</a:t>
            </a:r>
            <a:r>
              <a:rPr lang="cs-CZ" sz="2400" dirty="0"/>
              <a:t> liver and </a:t>
            </a:r>
            <a:r>
              <a:rPr lang="en-US" sz="2400" dirty="0"/>
              <a:t>RES).</a:t>
            </a:r>
          </a:p>
        </p:txBody>
      </p:sp>
    </p:spTree>
    <p:custDataLst>
      <p:tags r:id="rId1"/>
    </p:custDataLst>
    <p:extLst>
      <p:ext uri="{BB962C8B-B14F-4D97-AF65-F5344CB8AC3E}">
        <p14:creationId xmlns:p14="http://schemas.microsoft.com/office/powerpoint/2010/main" val="21115718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778098"/>
          </a:xfrm>
        </p:spPr>
        <p:txBody>
          <a:bodyPr>
            <a:normAutofit/>
          </a:bodyPr>
          <a:lstStyle/>
          <a:p>
            <a:r>
              <a:rPr lang="cs-CZ" sz="3600" b="1" dirty="0"/>
              <a:t>Basic </a:t>
            </a:r>
            <a:r>
              <a:rPr lang="cs-CZ" sz="3600" b="1" dirty="0" err="1"/>
              <a:t>concept</a:t>
            </a:r>
            <a:r>
              <a:rPr lang="cs-CZ" sz="3600" b="1" dirty="0"/>
              <a:t> </a:t>
            </a:r>
            <a:r>
              <a:rPr lang="cs-CZ" sz="3600" b="1" dirty="0" err="1"/>
              <a:t>of</a:t>
            </a:r>
            <a:r>
              <a:rPr lang="cs-CZ" sz="3600" b="1" dirty="0"/>
              <a:t> </a:t>
            </a:r>
            <a:r>
              <a:rPr lang="cs-CZ" sz="3600" b="1" dirty="0" err="1"/>
              <a:t>clinical</a:t>
            </a:r>
            <a:r>
              <a:rPr lang="cs-CZ" sz="3600" b="1" dirty="0"/>
              <a:t> </a:t>
            </a:r>
            <a:r>
              <a:rPr lang="cs-CZ" sz="3600" b="1" dirty="0" err="1"/>
              <a:t>nutrition</a:t>
            </a:r>
            <a:endParaRPr lang="cs-CZ" sz="3600" b="1" dirty="0"/>
          </a:p>
        </p:txBody>
      </p:sp>
      <p:sp>
        <p:nvSpPr>
          <p:cNvPr id="3" name="Zástupný symbol pro obsah 2"/>
          <p:cNvSpPr>
            <a:spLocks noGrp="1"/>
          </p:cNvSpPr>
          <p:nvPr>
            <p:ph sz="quarter" idx="1"/>
          </p:nvPr>
        </p:nvSpPr>
        <p:spPr>
          <a:xfrm>
            <a:off x="467544" y="1412776"/>
            <a:ext cx="8147248" cy="5328592"/>
          </a:xfrm>
        </p:spPr>
        <p:txBody>
          <a:bodyPr>
            <a:normAutofit lnSpcReduction="10000"/>
          </a:bodyPr>
          <a:lstStyle/>
          <a:p>
            <a:r>
              <a:rPr lang="cs-CZ" sz="2800" b="1" dirty="0" err="1"/>
              <a:t>Normal</a:t>
            </a:r>
            <a:r>
              <a:rPr lang="cs-CZ" sz="2800" b="1" dirty="0"/>
              <a:t> food </a:t>
            </a:r>
            <a:r>
              <a:rPr lang="cs-CZ" sz="2800" dirty="0"/>
              <a:t>(made </a:t>
            </a:r>
            <a:r>
              <a:rPr lang="cs-CZ" sz="2800" dirty="0" err="1"/>
              <a:t>at</a:t>
            </a:r>
            <a:r>
              <a:rPr lang="cs-CZ" sz="2800" dirty="0"/>
              <a:t> </a:t>
            </a:r>
            <a:r>
              <a:rPr lang="cs-CZ" sz="2800" dirty="0" err="1"/>
              <a:t>home</a:t>
            </a:r>
            <a:r>
              <a:rPr lang="cs-CZ" sz="2800" dirty="0"/>
              <a:t>, in </a:t>
            </a:r>
            <a:r>
              <a:rPr lang="cs-CZ" sz="2800" dirty="0" err="1"/>
              <a:t>restaurants</a:t>
            </a:r>
            <a:r>
              <a:rPr lang="cs-CZ" sz="2800" dirty="0"/>
              <a:t>, </a:t>
            </a:r>
            <a:r>
              <a:rPr lang="cs-CZ" sz="2800" dirty="0" err="1"/>
              <a:t>hospitals</a:t>
            </a:r>
            <a:r>
              <a:rPr lang="cs-CZ" sz="2800" dirty="0"/>
              <a:t>; </a:t>
            </a:r>
            <a:r>
              <a:rPr lang="cs-CZ" sz="2800" dirty="0" err="1"/>
              <a:t>including</a:t>
            </a:r>
            <a:r>
              <a:rPr lang="cs-CZ" sz="2800" dirty="0"/>
              <a:t> gluten- </a:t>
            </a:r>
            <a:r>
              <a:rPr lang="cs-CZ" sz="2800" dirty="0" err="1"/>
              <a:t>or</a:t>
            </a:r>
            <a:r>
              <a:rPr lang="cs-CZ" sz="2800" dirty="0"/>
              <a:t> </a:t>
            </a:r>
            <a:r>
              <a:rPr lang="cs-CZ" sz="2800" dirty="0" err="1"/>
              <a:t>lactose</a:t>
            </a:r>
            <a:r>
              <a:rPr lang="cs-CZ" sz="2800" dirty="0"/>
              <a:t>- free diet, food </a:t>
            </a:r>
            <a:r>
              <a:rPr lang="cs-CZ" sz="2800" dirty="0" err="1"/>
              <a:t>alergies</a:t>
            </a:r>
            <a:r>
              <a:rPr lang="cs-CZ" sz="2800" dirty="0"/>
              <a:t>)</a:t>
            </a:r>
          </a:p>
          <a:p>
            <a:pPr marL="0" indent="0">
              <a:buNone/>
            </a:pPr>
            <a:endParaRPr lang="cs-CZ" sz="2800" dirty="0"/>
          </a:p>
          <a:p>
            <a:r>
              <a:rPr lang="cs-CZ" sz="2800" b="1" dirty="0"/>
              <a:t>Diet</a:t>
            </a:r>
          </a:p>
          <a:p>
            <a:endParaRPr lang="cs-CZ" sz="2800" dirty="0"/>
          </a:p>
          <a:p>
            <a:endParaRPr lang="cs-CZ" sz="2800" dirty="0"/>
          </a:p>
          <a:p>
            <a:endParaRPr lang="cs-CZ" sz="2800" b="1" dirty="0"/>
          </a:p>
          <a:p>
            <a:r>
              <a:rPr lang="cs-CZ" sz="2800" b="1" dirty="0" err="1"/>
              <a:t>Nutritional</a:t>
            </a:r>
            <a:r>
              <a:rPr lang="cs-CZ" sz="2800" b="1" dirty="0"/>
              <a:t> support</a:t>
            </a:r>
          </a:p>
          <a:p>
            <a:pPr lvl="8"/>
            <a:r>
              <a:rPr lang="cs-CZ" sz="2400" b="1" dirty="0" err="1"/>
              <a:t>Fortified</a:t>
            </a:r>
            <a:r>
              <a:rPr lang="cs-CZ" sz="2400" b="1" dirty="0"/>
              <a:t> diet (oral </a:t>
            </a:r>
            <a:r>
              <a:rPr lang="cs-CZ" sz="2400" b="1" dirty="0" err="1"/>
              <a:t>nutrition</a:t>
            </a:r>
            <a:r>
              <a:rPr lang="cs-CZ" sz="2400" b="1" dirty="0"/>
              <a:t> support)</a:t>
            </a:r>
          </a:p>
          <a:p>
            <a:pPr lvl="8"/>
            <a:r>
              <a:rPr lang="cs-CZ" sz="2400" b="1" dirty="0" err="1"/>
              <a:t>Enteral</a:t>
            </a:r>
            <a:r>
              <a:rPr lang="cs-CZ" sz="2400" b="1" dirty="0"/>
              <a:t>  tube </a:t>
            </a:r>
            <a:r>
              <a:rPr lang="cs-CZ" sz="2400" b="1" dirty="0" err="1"/>
              <a:t>feeding</a:t>
            </a:r>
            <a:endParaRPr lang="cs-CZ" sz="2400" b="1" dirty="0"/>
          </a:p>
          <a:p>
            <a:pPr lvl="8"/>
            <a:r>
              <a:rPr lang="cs-CZ" sz="2400" b="1" dirty="0" err="1"/>
              <a:t>Parenteral</a:t>
            </a:r>
            <a:r>
              <a:rPr lang="cs-CZ" sz="2400" b="1" dirty="0"/>
              <a:t> </a:t>
            </a:r>
            <a:r>
              <a:rPr lang="cs-CZ" sz="2400" b="1" dirty="0" err="1"/>
              <a:t>nutrition</a:t>
            </a:r>
            <a:endParaRPr lang="cs-CZ" sz="2400" b="1" dirty="0"/>
          </a:p>
        </p:txBody>
      </p:sp>
      <p:sp>
        <p:nvSpPr>
          <p:cNvPr id="4" name="Zástupný symbol pro číslo snímku 3"/>
          <p:cNvSpPr>
            <a:spLocks noGrp="1"/>
          </p:cNvSpPr>
          <p:nvPr>
            <p:ph type="sldNum" sz="quarter" idx="15"/>
          </p:nvPr>
        </p:nvSpPr>
        <p:spPr/>
        <p:txBody>
          <a:bodyPr>
            <a:normAutofit/>
          </a:bodyPr>
          <a:lstStyle/>
          <a:p>
            <a:fld id="{34EB5C23-C2A9-49A4-9E2B-20182FCB3B72}" type="slidenum">
              <a:rPr lang="cs-CZ" smtClean="0"/>
              <a:t>43</a:t>
            </a:fld>
            <a:endParaRPr lang="cs-CZ"/>
          </a:p>
        </p:txBody>
      </p:sp>
      <p:pic>
        <p:nvPicPr>
          <p:cNvPr id="1026" name="Picture 2" descr="http://img99.rajce.idnes.cz/d9902/9/9367/9367066_9950040714e4e56efe1577f55cb2d95a/images/005_Pobyt_v_Krajske_nemocnici_v_Usti_n._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0528" y="2937185"/>
            <a:ext cx="2321432" cy="16421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nd03.jxs.cz/328/683/a9dc93c627_88767035_o2.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2420888"/>
            <a:ext cx="2304256" cy="172819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732542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446856" y="0"/>
            <a:ext cx="8229600" cy="592832"/>
          </a:xfrm>
        </p:spPr>
        <p:txBody>
          <a:bodyPr>
            <a:normAutofit/>
          </a:bodyPr>
          <a:lstStyle/>
          <a:p>
            <a:pPr algn="ctr"/>
            <a:r>
              <a:rPr lang="cs-CZ" sz="3200" b="1" dirty="0"/>
              <a:t>diet </a:t>
            </a:r>
            <a:r>
              <a:rPr lang="cs-CZ" sz="3200" b="1" dirty="0" err="1"/>
              <a:t>system</a:t>
            </a:r>
            <a:r>
              <a:rPr lang="cs-CZ" sz="3200" b="1" dirty="0"/>
              <a:t> in CR – basic </a:t>
            </a:r>
            <a:r>
              <a:rPr lang="cs-CZ" sz="3200" b="1" dirty="0" err="1"/>
              <a:t>diets</a:t>
            </a:r>
            <a:endParaRPr lang="cs-CZ" sz="3200" b="1" dirty="0"/>
          </a:p>
        </p:txBody>
      </p:sp>
      <p:graphicFrame>
        <p:nvGraphicFramePr>
          <p:cNvPr id="5" name="Zástupný symbol pro obsah 4"/>
          <p:cNvGraphicFramePr>
            <a:graphicFrameLocks noGrp="1"/>
          </p:cNvGraphicFramePr>
          <p:nvPr>
            <p:ph sz="quarter" idx="1"/>
            <p:extLst>
              <p:ext uri="{D42A27DB-BD31-4B8C-83A1-F6EECF244321}">
                <p14:modId xmlns:p14="http://schemas.microsoft.com/office/powerpoint/2010/main" val="3983251202"/>
              </p:ext>
            </p:extLst>
          </p:nvPr>
        </p:nvGraphicFramePr>
        <p:xfrm>
          <a:off x="467544" y="620688"/>
          <a:ext cx="8208912" cy="573024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3600400">
                  <a:extLst>
                    <a:ext uri="{9D8B030D-6E8A-4147-A177-3AD203B41FA5}">
                      <a16:colId xmlns:a16="http://schemas.microsoft.com/office/drawing/2014/main" val="20003"/>
                    </a:ext>
                  </a:extLst>
                </a:gridCol>
              </a:tblGrid>
              <a:tr h="565564">
                <a:tc>
                  <a:txBody>
                    <a:bodyPr/>
                    <a:lstStyle/>
                    <a:p>
                      <a:r>
                        <a:rPr lang="cs-CZ" sz="1900" dirty="0"/>
                        <a:t>No.  </a:t>
                      </a:r>
                    </a:p>
                  </a:txBody>
                  <a:tcPr/>
                </a:tc>
                <a:tc>
                  <a:txBody>
                    <a:bodyPr/>
                    <a:lstStyle/>
                    <a:p>
                      <a:r>
                        <a:rPr lang="cs-CZ" sz="1900" dirty="0" err="1"/>
                        <a:t>Name</a:t>
                      </a:r>
                      <a:r>
                        <a:rPr lang="cs-CZ" sz="1900" dirty="0"/>
                        <a:t> </a:t>
                      </a:r>
                    </a:p>
                  </a:txBody>
                  <a:tcPr/>
                </a:tc>
                <a:tc>
                  <a:txBody>
                    <a:bodyPr/>
                    <a:lstStyle/>
                    <a:p>
                      <a:r>
                        <a:rPr lang="cs-CZ" sz="1600" dirty="0" err="1"/>
                        <a:t>Energy</a:t>
                      </a:r>
                      <a:r>
                        <a:rPr lang="cs-CZ" sz="1600" dirty="0"/>
                        <a:t> </a:t>
                      </a:r>
                      <a:r>
                        <a:rPr lang="cs-CZ" sz="1600" dirty="0" err="1"/>
                        <a:t>value</a:t>
                      </a:r>
                      <a:endParaRPr lang="cs-CZ" sz="1600" dirty="0"/>
                    </a:p>
                    <a:p>
                      <a:pPr algn="l"/>
                      <a:r>
                        <a:rPr lang="cs-CZ" sz="1600" dirty="0" err="1"/>
                        <a:t>kJ</a:t>
                      </a:r>
                      <a:endParaRPr lang="cs-CZ" sz="1600" dirty="0"/>
                    </a:p>
                  </a:txBody>
                  <a:tcPr/>
                </a:tc>
                <a:tc>
                  <a:txBody>
                    <a:bodyPr/>
                    <a:lstStyle/>
                    <a:p>
                      <a:r>
                        <a:rPr lang="cs-CZ" sz="1900" dirty="0" err="1"/>
                        <a:t>Specification</a:t>
                      </a:r>
                      <a:endParaRPr lang="cs-CZ" sz="1900" dirty="0"/>
                    </a:p>
                  </a:txBody>
                  <a:tcPr/>
                </a:tc>
                <a:extLst>
                  <a:ext uri="{0D108BD9-81ED-4DB2-BD59-A6C34878D82A}">
                    <a16:rowId xmlns:a16="http://schemas.microsoft.com/office/drawing/2014/main" val="10000"/>
                  </a:ext>
                </a:extLst>
              </a:tr>
              <a:tr h="372081">
                <a:tc>
                  <a:txBody>
                    <a:bodyPr/>
                    <a:lstStyle/>
                    <a:p>
                      <a:r>
                        <a:rPr lang="cs-CZ" sz="1900" dirty="0"/>
                        <a:t>0</a:t>
                      </a:r>
                    </a:p>
                  </a:txBody>
                  <a:tcPr/>
                </a:tc>
                <a:tc>
                  <a:txBody>
                    <a:bodyPr/>
                    <a:lstStyle/>
                    <a:p>
                      <a:pPr algn="l"/>
                      <a:r>
                        <a:rPr lang="cs-CZ" sz="1900" dirty="0">
                          <a:effectLst/>
                        </a:rPr>
                        <a:t> fluid</a:t>
                      </a:r>
                    </a:p>
                  </a:txBody>
                  <a:tcPr marL="28575" marR="28575" marT="28575" marB="28575" anchor="ctr"/>
                </a:tc>
                <a:tc>
                  <a:txBody>
                    <a:bodyPr/>
                    <a:lstStyle/>
                    <a:p>
                      <a:pPr algn="l"/>
                      <a:r>
                        <a:rPr lang="cs-CZ" sz="1600" dirty="0">
                          <a:effectLst/>
                        </a:rPr>
                        <a:t> 6 000 – 12 000</a:t>
                      </a:r>
                    </a:p>
                  </a:txBody>
                  <a:tcPr marL="28575" marR="28575" marT="28575" marB="28575" anchor="ctr"/>
                </a:tc>
                <a:tc rowSpan="2">
                  <a:txBody>
                    <a:bodyPr/>
                    <a:lstStyle/>
                    <a:p>
                      <a:pPr lvl="1" algn="l"/>
                      <a:endParaRPr lang="cs-CZ" sz="1600" dirty="0"/>
                    </a:p>
                  </a:txBody>
                  <a:tcPr marL="0" marR="324000" anchor="ctr"/>
                </a:tc>
                <a:extLst>
                  <a:ext uri="{0D108BD9-81ED-4DB2-BD59-A6C34878D82A}">
                    <a16:rowId xmlns:a16="http://schemas.microsoft.com/office/drawing/2014/main" val="10001"/>
                  </a:ext>
                </a:extLst>
              </a:tr>
              <a:tr h="372081">
                <a:tc>
                  <a:txBody>
                    <a:bodyPr/>
                    <a:lstStyle/>
                    <a:p>
                      <a:r>
                        <a:rPr lang="cs-CZ" sz="1900" dirty="0"/>
                        <a:t>1</a:t>
                      </a:r>
                    </a:p>
                  </a:txBody>
                  <a:tcPr/>
                </a:tc>
                <a:tc>
                  <a:txBody>
                    <a:bodyPr/>
                    <a:lstStyle/>
                    <a:p>
                      <a:r>
                        <a:rPr lang="cs-CZ" sz="1900" dirty="0" err="1"/>
                        <a:t>pappy</a:t>
                      </a:r>
                      <a:endParaRPr lang="cs-CZ" sz="1900" dirty="0"/>
                    </a:p>
                  </a:txBody>
                  <a:tcPr/>
                </a:tc>
                <a:tc>
                  <a:txBody>
                    <a:bodyPr/>
                    <a:lstStyle/>
                    <a:p>
                      <a:r>
                        <a:rPr lang="cs-CZ" sz="1600" dirty="0"/>
                        <a:t>9</a:t>
                      </a:r>
                      <a:r>
                        <a:rPr lang="cs-CZ" sz="1600" baseline="0" dirty="0"/>
                        <a:t> 5</a:t>
                      </a:r>
                      <a:r>
                        <a:rPr lang="cs-CZ" sz="1600" dirty="0"/>
                        <a:t>00</a:t>
                      </a:r>
                    </a:p>
                  </a:txBody>
                  <a:tcPr/>
                </a:tc>
                <a:tc vMerge="1">
                  <a:txBody>
                    <a:bodyPr/>
                    <a:lstStyle/>
                    <a:p>
                      <a:endParaRPr lang="cs-CZ" sz="1600" dirty="0"/>
                    </a:p>
                  </a:txBody>
                  <a:tcPr/>
                </a:tc>
                <a:extLst>
                  <a:ext uri="{0D108BD9-81ED-4DB2-BD59-A6C34878D82A}">
                    <a16:rowId xmlns:a16="http://schemas.microsoft.com/office/drawing/2014/main" val="10002"/>
                  </a:ext>
                </a:extLst>
              </a:tr>
              <a:tr h="565564">
                <a:tc>
                  <a:txBody>
                    <a:bodyPr/>
                    <a:lstStyle/>
                    <a:p>
                      <a:r>
                        <a:rPr lang="cs-CZ" sz="1900" dirty="0"/>
                        <a:t>2</a:t>
                      </a:r>
                    </a:p>
                  </a:txBody>
                  <a:tcPr/>
                </a:tc>
                <a:tc>
                  <a:txBody>
                    <a:bodyPr/>
                    <a:lstStyle/>
                    <a:p>
                      <a:r>
                        <a:rPr lang="cs-CZ" sz="1900" dirty="0"/>
                        <a:t>GIT- </a:t>
                      </a:r>
                      <a:r>
                        <a:rPr lang="cs-CZ" sz="1900" dirty="0" err="1"/>
                        <a:t>saving</a:t>
                      </a:r>
                      <a:endParaRPr lang="cs-CZ" sz="1900" dirty="0"/>
                    </a:p>
                  </a:txBody>
                  <a:tcPr/>
                </a:tc>
                <a:tc>
                  <a:txBody>
                    <a:bodyPr/>
                    <a:lstStyle/>
                    <a:p>
                      <a:r>
                        <a:rPr lang="cs-CZ" sz="1600" dirty="0"/>
                        <a:t>9</a:t>
                      </a:r>
                      <a:r>
                        <a:rPr lang="cs-CZ" sz="1600" baseline="0" dirty="0"/>
                        <a:t> 5</a:t>
                      </a:r>
                      <a:r>
                        <a:rPr lang="cs-CZ" sz="1600" dirty="0"/>
                        <a:t>00</a:t>
                      </a:r>
                    </a:p>
                  </a:txBody>
                  <a:tcPr/>
                </a:tc>
                <a:tc>
                  <a:txBody>
                    <a:bodyPr/>
                    <a:lstStyle/>
                    <a:p>
                      <a:r>
                        <a:rPr lang="cs-CZ" sz="1600" baseline="0" dirty="0" err="1"/>
                        <a:t>Fried</a:t>
                      </a:r>
                      <a:r>
                        <a:rPr lang="cs-CZ" sz="1600" baseline="0" dirty="0"/>
                        <a:t> food – free.</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600" dirty="0" err="1"/>
                        <a:t>Proteins</a:t>
                      </a:r>
                      <a:r>
                        <a:rPr lang="cs-CZ" sz="1600" dirty="0"/>
                        <a:t> 80 g, </a:t>
                      </a:r>
                      <a:r>
                        <a:rPr lang="cs-CZ" sz="1600" dirty="0" err="1"/>
                        <a:t>lipids</a:t>
                      </a:r>
                      <a:r>
                        <a:rPr lang="cs-CZ" sz="1600" dirty="0"/>
                        <a:t> 70 g, </a:t>
                      </a:r>
                      <a:r>
                        <a:rPr lang="cs-CZ" sz="1600" dirty="0" err="1"/>
                        <a:t>sacchar</a:t>
                      </a:r>
                      <a:r>
                        <a:rPr lang="cs-CZ" sz="1600" dirty="0"/>
                        <a:t>. 320 g </a:t>
                      </a:r>
                    </a:p>
                  </a:txBody>
                  <a:tcPr/>
                </a:tc>
                <a:extLst>
                  <a:ext uri="{0D108BD9-81ED-4DB2-BD59-A6C34878D82A}">
                    <a16:rowId xmlns:a16="http://schemas.microsoft.com/office/drawing/2014/main" val="10003"/>
                  </a:ext>
                </a:extLst>
              </a:tr>
              <a:tr h="372081">
                <a:tc>
                  <a:txBody>
                    <a:bodyPr/>
                    <a:lstStyle/>
                    <a:p>
                      <a:r>
                        <a:rPr lang="cs-CZ" sz="1900" b="1" dirty="0"/>
                        <a:t>3</a:t>
                      </a:r>
                    </a:p>
                  </a:txBody>
                  <a:tcPr/>
                </a:tc>
                <a:tc>
                  <a:txBody>
                    <a:bodyPr/>
                    <a:lstStyle/>
                    <a:p>
                      <a:r>
                        <a:rPr lang="cs-CZ" sz="1900" b="1" dirty="0"/>
                        <a:t>basic (</a:t>
                      </a:r>
                      <a:r>
                        <a:rPr lang="cs-CZ" sz="1900" b="1" dirty="0" err="1"/>
                        <a:t>rational</a:t>
                      </a:r>
                      <a:r>
                        <a:rPr lang="cs-CZ" sz="1900" b="1" dirty="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t>9</a:t>
                      </a:r>
                      <a:r>
                        <a:rPr lang="cs-CZ" sz="1600" baseline="0" dirty="0"/>
                        <a:t> 5</a:t>
                      </a:r>
                      <a:r>
                        <a:rPr lang="cs-CZ" sz="1600" dirty="0"/>
                        <a:t>00</a:t>
                      </a:r>
                    </a:p>
                  </a:txBody>
                  <a:tcPr/>
                </a:tc>
                <a:tc>
                  <a:txBody>
                    <a:bodyPr/>
                    <a:lstStyle/>
                    <a:p>
                      <a:r>
                        <a:rPr lang="cs-CZ" sz="1600" dirty="0" err="1"/>
                        <a:t>Proteins</a:t>
                      </a:r>
                      <a:r>
                        <a:rPr lang="cs-CZ" sz="1600" dirty="0"/>
                        <a:t> 80 g, </a:t>
                      </a:r>
                      <a:r>
                        <a:rPr lang="cs-CZ" sz="1600" dirty="0" err="1"/>
                        <a:t>lipids</a:t>
                      </a:r>
                      <a:r>
                        <a:rPr lang="cs-CZ" sz="1600" dirty="0"/>
                        <a:t> 70 g, </a:t>
                      </a:r>
                      <a:r>
                        <a:rPr lang="cs-CZ" sz="1600" dirty="0" err="1"/>
                        <a:t>sacchar</a:t>
                      </a:r>
                      <a:r>
                        <a:rPr lang="cs-CZ" sz="1600" dirty="0"/>
                        <a:t>. 320 g </a:t>
                      </a:r>
                    </a:p>
                  </a:txBody>
                  <a:tcPr/>
                </a:tc>
                <a:extLst>
                  <a:ext uri="{0D108BD9-81ED-4DB2-BD59-A6C34878D82A}">
                    <a16:rowId xmlns:a16="http://schemas.microsoft.com/office/drawing/2014/main" val="10004"/>
                  </a:ext>
                </a:extLst>
              </a:tr>
              <a:tr h="372081">
                <a:tc>
                  <a:txBody>
                    <a:bodyPr/>
                    <a:lstStyle/>
                    <a:p>
                      <a:r>
                        <a:rPr lang="cs-CZ" sz="1900" dirty="0"/>
                        <a:t>4</a:t>
                      </a:r>
                    </a:p>
                  </a:txBody>
                  <a:tcPr/>
                </a:tc>
                <a:tc>
                  <a:txBody>
                    <a:bodyPr/>
                    <a:lstStyle/>
                    <a:p>
                      <a:r>
                        <a:rPr lang="cs-CZ" sz="1900" dirty="0" err="1"/>
                        <a:t>with</a:t>
                      </a:r>
                      <a:r>
                        <a:rPr lang="cs-CZ" sz="1900" dirty="0"/>
                        <a:t> fat</a:t>
                      </a:r>
                      <a:r>
                        <a:rPr lang="cs-CZ" sz="1900" baseline="0" dirty="0"/>
                        <a:t> </a:t>
                      </a:r>
                      <a:r>
                        <a:rPr lang="cs-CZ" sz="1900" baseline="0" dirty="0" err="1"/>
                        <a:t>restriction</a:t>
                      </a:r>
                      <a:endParaRPr lang="cs-CZ" sz="1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t>9</a:t>
                      </a:r>
                      <a:r>
                        <a:rPr lang="cs-CZ" sz="1600" baseline="0" dirty="0"/>
                        <a:t> 5</a:t>
                      </a:r>
                      <a:r>
                        <a:rPr lang="cs-CZ" sz="1600" dirty="0"/>
                        <a:t>00</a:t>
                      </a:r>
                    </a:p>
                  </a:txBody>
                  <a:tcPr/>
                </a:tc>
                <a:tc>
                  <a:txBody>
                    <a:bodyPr/>
                    <a:lstStyle/>
                    <a:p>
                      <a:r>
                        <a:rPr lang="cs-CZ" sz="1600" dirty="0"/>
                        <a:t>Limited lipid </a:t>
                      </a:r>
                      <a:r>
                        <a:rPr lang="cs-CZ" sz="1600" dirty="0" err="1"/>
                        <a:t>content</a:t>
                      </a:r>
                      <a:r>
                        <a:rPr lang="cs-CZ" sz="1600" dirty="0"/>
                        <a:t> 55 g.</a:t>
                      </a:r>
                    </a:p>
                  </a:txBody>
                  <a:tcPr/>
                </a:tc>
                <a:extLst>
                  <a:ext uri="{0D108BD9-81ED-4DB2-BD59-A6C34878D82A}">
                    <a16:rowId xmlns:a16="http://schemas.microsoft.com/office/drawing/2014/main" val="10005"/>
                  </a:ext>
                </a:extLst>
              </a:tr>
              <a:tr h="372081">
                <a:tc>
                  <a:txBody>
                    <a:bodyPr/>
                    <a:lstStyle/>
                    <a:p>
                      <a:r>
                        <a:rPr lang="cs-CZ" sz="1900" dirty="0"/>
                        <a:t>5</a:t>
                      </a:r>
                    </a:p>
                  </a:txBody>
                  <a:tcPr/>
                </a:tc>
                <a:tc>
                  <a:txBody>
                    <a:bodyPr/>
                    <a:lstStyle/>
                    <a:p>
                      <a:r>
                        <a:rPr lang="cs-CZ" sz="1900" dirty="0" err="1"/>
                        <a:t>residue</a:t>
                      </a:r>
                      <a:r>
                        <a:rPr lang="cs-CZ" sz="1900" dirty="0"/>
                        <a:t>-free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t>9</a:t>
                      </a:r>
                      <a:r>
                        <a:rPr lang="cs-CZ" sz="1600" baseline="0" dirty="0"/>
                        <a:t> 5</a:t>
                      </a:r>
                      <a:r>
                        <a:rPr lang="cs-CZ" sz="1600" dirty="0"/>
                        <a:t>00</a:t>
                      </a:r>
                    </a:p>
                  </a:txBody>
                  <a:tcPr/>
                </a:tc>
                <a:tc>
                  <a:txBody>
                    <a:bodyPr/>
                    <a:lstStyle/>
                    <a:p>
                      <a:r>
                        <a:rPr lang="cs-CZ" sz="1600" dirty="0" err="1"/>
                        <a:t>Without</a:t>
                      </a:r>
                      <a:r>
                        <a:rPr lang="cs-CZ" sz="1600" dirty="0"/>
                        <a:t> </a:t>
                      </a:r>
                      <a:r>
                        <a:rPr lang="cs-CZ" sz="1600" dirty="0" err="1"/>
                        <a:t>dietary</a:t>
                      </a:r>
                      <a:r>
                        <a:rPr lang="cs-CZ" sz="1600" dirty="0"/>
                        <a:t> </a:t>
                      </a:r>
                      <a:r>
                        <a:rPr lang="cs-CZ" sz="1600" dirty="0" err="1"/>
                        <a:t>fibres</a:t>
                      </a:r>
                      <a:r>
                        <a:rPr lang="cs-CZ" sz="1600" dirty="0"/>
                        <a:t>.</a:t>
                      </a:r>
                    </a:p>
                  </a:txBody>
                  <a:tcPr/>
                </a:tc>
                <a:extLst>
                  <a:ext uri="{0D108BD9-81ED-4DB2-BD59-A6C34878D82A}">
                    <a16:rowId xmlns:a16="http://schemas.microsoft.com/office/drawing/2014/main" val="10006"/>
                  </a:ext>
                </a:extLst>
              </a:tr>
              <a:tr h="377774">
                <a:tc>
                  <a:txBody>
                    <a:bodyPr/>
                    <a:lstStyle/>
                    <a:p>
                      <a:r>
                        <a:rPr lang="cs-CZ" sz="1900" dirty="0"/>
                        <a:t>6</a:t>
                      </a:r>
                    </a:p>
                  </a:txBody>
                  <a:tcPr/>
                </a:tc>
                <a:tc>
                  <a:txBody>
                    <a:bodyPr/>
                    <a:lstStyle/>
                    <a:p>
                      <a:r>
                        <a:rPr lang="cs-CZ" sz="1900" dirty="0" err="1"/>
                        <a:t>with</a:t>
                      </a:r>
                      <a:r>
                        <a:rPr lang="cs-CZ" sz="1900" dirty="0"/>
                        <a:t> protein </a:t>
                      </a:r>
                      <a:r>
                        <a:rPr lang="cs-CZ" sz="1900" dirty="0" err="1"/>
                        <a:t>restriction</a:t>
                      </a:r>
                      <a:endParaRPr lang="cs-CZ" sz="1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t>9</a:t>
                      </a:r>
                      <a:r>
                        <a:rPr lang="cs-CZ" sz="1600" baseline="0" dirty="0"/>
                        <a:t> 5</a:t>
                      </a:r>
                      <a:r>
                        <a:rPr lang="cs-CZ" sz="1600" dirty="0"/>
                        <a:t>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t>Limited protein </a:t>
                      </a:r>
                      <a:r>
                        <a:rPr lang="cs-CZ" sz="1600" dirty="0" err="1"/>
                        <a:t>content</a:t>
                      </a:r>
                      <a:r>
                        <a:rPr lang="cs-CZ" sz="1600" dirty="0"/>
                        <a:t> 50 g.</a:t>
                      </a:r>
                    </a:p>
                  </a:txBody>
                  <a:tcPr/>
                </a:tc>
                <a:extLst>
                  <a:ext uri="{0D108BD9-81ED-4DB2-BD59-A6C34878D82A}">
                    <a16:rowId xmlns:a16="http://schemas.microsoft.com/office/drawing/2014/main" val="10007"/>
                  </a:ext>
                </a:extLst>
              </a:tr>
              <a:tr h="372081">
                <a:tc>
                  <a:txBody>
                    <a:bodyPr/>
                    <a:lstStyle/>
                    <a:p>
                      <a:r>
                        <a:rPr lang="cs-CZ" sz="1900" b="0" dirty="0"/>
                        <a:t>8</a:t>
                      </a:r>
                    </a:p>
                  </a:txBody>
                  <a:tcPr/>
                </a:tc>
                <a:tc>
                  <a:txBody>
                    <a:bodyPr/>
                    <a:lstStyle/>
                    <a:p>
                      <a:r>
                        <a:rPr lang="cs-CZ" sz="1900" b="0" dirty="0" err="1"/>
                        <a:t>reducing</a:t>
                      </a:r>
                      <a:endParaRPr lang="cs-CZ" sz="19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t>5 300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t>Limited </a:t>
                      </a:r>
                      <a:r>
                        <a:rPr lang="cs-CZ" sz="1600" dirty="0" err="1"/>
                        <a:t>energy</a:t>
                      </a:r>
                      <a:r>
                        <a:rPr lang="cs-CZ" sz="1600" dirty="0"/>
                        <a:t> </a:t>
                      </a:r>
                      <a:r>
                        <a:rPr lang="cs-CZ" sz="1600" dirty="0" err="1"/>
                        <a:t>value</a:t>
                      </a:r>
                      <a:r>
                        <a:rPr lang="cs-CZ" sz="1600" dirty="0"/>
                        <a:t>.</a:t>
                      </a:r>
                    </a:p>
                  </a:txBody>
                  <a:tcPr/>
                </a:tc>
                <a:extLst>
                  <a:ext uri="{0D108BD9-81ED-4DB2-BD59-A6C34878D82A}">
                    <a16:rowId xmlns:a16="http://schemas.microsoft.com/office/drawing/2014/main" val="10008"/>
                  </a:ext>
                </a:extLst>
              </a:tr>
              <a:tr h="372081">
                <a:tc>
                  <a:txBody>
                    <a:bodyPr/>
                    <a:lstStyle/>
                    <a:p>
                      <a:r>
                        <a:rPr lang="cs-CZ" sz="1900" b="1" dirty="0"/>
                        <a:t>9</a:t>
                      </a:r>
                    </a:p>
                  </a:txBody>
                  <a:tcPr/>
                </a:tc>
                <a:tc>
                  <a:txBody>
                    <a:bodyPr/>
                    <a:lstStyle/>
                    <a:p>
                      <a:r>
                        <a:rPr lang="cs-CZ" sz="1900" b="1" dirty="0" err="1"/>
                        <a:t>diabetic</a:t>
                      </a:r>
                      <a:endParaRPr lang="cs-CZ" sz="19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t>7 400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t>Limited </a:t>
                      </a:r>
                      <a:r>
                        <a:rPr lang="cs-CZ" sz="1600" dirty="0" err="1"/>
                        <a:t>saccharides</a:t>
                      </a:r>
                      <a:r>
                        <a:rPr lang="cs-CZ" sz="1600" dirty="0"/>
                        <a:t> </a:t>
                      </a:r>
                      <a:r>
                        <a:rPr lang="cs-CZ" sz="1600" dirty="0" err="1"/>
                        <a:t>content</a:t>
                      </a:r>
                      <a:r>
                        <a:rPr lang="cs-CZ" sz="1600" dirty="0"/>
                        <a:t> 225 g.</a:t>
                      </a:r>
                    </a:p>
                  </a:txBody>
                  <a:tcPr/>
                </a:tc>
                <a:extLst>
                  <a:ext uri="{0D108BD9-81ED-4DB2-BD59-A6C34878D82A}">
                    <a16:rowId xmlns:a16="http://schemas.microsoft.com/office/drawing/2014/main" val="10009"/>
                  </a:ext>
                </a:extLst>
              </a:tr>
              <a:tr h="377774">
                <a:tc>
                  <a:txBody>
                    <a:bodyPr/>
                    <a:lstStyle/>
                    <a:p>
                      <a:r>
                        <a:rPr lang="cs-CZ" sz="1900"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900" dirty="0" err="1"/>
                        <a:t>saltless</a:t>
                      </a:r>
                      <a:endParaRPr lang="cs-CZ" sz="1900" dirty="0"/>
                    </a:p>
                  </a:txBody>
                  <a:tcPr/>
                </a:tc>
                <a:tc>
                  <a:txBody>
                    <a:bodyPr/>
                    <a:lstStyle/>
                    <a:p>
                      <a:r>
                        <a:rPr lang="cs-CZ" sz="1600" dirty="0"/>
                        <a:t>9 500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t>Limited salt </a:t>
                      </a:r>
                      <a:r>
                        <a:rPr lang="cs-CZ" sz="1600" dirty="0" err="1"/>
                        <a:t>content</a:t>
                      </a:r>
                      <a:r>
                        <a:rPr lang="cs-CZ" sz="1600" dirty="0"/>
                        <a:t>.</a:t>
                      </a:r>
                    </a:p>
                  </a:txBody>
                  <a:tcPr/>
                </a:tc>
                <a:extLst>
                  <a:ext uri="{0D108BD9-81ED-4DB2-BD59-A6C34878D82A}">
                    <a16:rowId xmlns:a16="http://schemas.microsoft.com/office/drawing/2014/main" val="10010"/>
                  </a:ext>
                </a:extLst>
              </a:tr>
              <a:tr h="372081">
                <a:tc>
                  <a:txBody>
                    <a:bodyPr/>
                    <a:lstStyle/>
                    <a:p>
                      <a:r>
                        <a:rPr lang="cs-CZ" sz="1900" dirty="0"/>
                        <a:t>11</a:t>
                      </a:r>
                    </a:p>
                  </a:txBody>
                  <a:tcPr/>
                </a:tc>
                <a:tc>
                  <a:txBody>
                    <a:bodyPr/>
                    <a:lstStyle/>
                    <a:p>
                      <a:r>
                        <a:rPr lang="cs-CZ" sz="1900" dirty="0" err="1"/>
                        <a:t>nutritive</a:t>
                      </a:r>
                      <a:endParaRPr lang="cs-CZ" sz="1900" dirty="0"/>
                    </a:p>
                  </a:txBody>
                  <a:tcPr/>
                </a:tc>
                <a:tc>
                  <a:txBody>
                    <a:bodyPr/>
                    <a:lstStyle/>
                    <a:p>
                      <a:r>
                        <a:rPr lang="cs-CZ" sz="1600" dirty="0"/>
                        <a:t>12 000</a:t>
                      </a:r>
                    </a:p>
                  </a:txBody>
                  <a:tcPr/>
                </a:tc>
                <a:tc>
                  <a:txBody>
                    <a:bodyPr/>
                    <a:lstStyle/>
                    <a:p>
                      <a:r>
                        <a:rPr lang="cs-CZ" sz="1600" dirty="0" err="1"/>
                        <a:t>Increased</a:t>
                      </a:r>
                      <a:r>
                        <a:rPr lang="cs-CZ" sz="1600" dirty="0"/>
                        <a:t> </a:t>
                      </a:r>
                      <a:r>
                        <a:rPr lang="cs-CZ" sz="1600" dirty="0" err="1"/>
                        <a:t>energy</a:t>
                      </a:r>
                      <a:r>
                        <a:rPr lang="cs-CZ" sz="1600" dirty="0"/>
                        <a:t> </a:t>
                      </a:r>
                      <a:r>
                        <a:rPr lang="cs-CZ" sz="1600" dirty="0" err="1"/>
                        <a:t>value</a:t>
                      </a:r>
                      <a:r>
                        <a:rPr lang="cs-CZ" sz="1600" dirty="0"/>
                        <a:t>.</a:t>
                      </a:r>
                    </a:p>
                  </a:txBody>
                  <a:tcPr/>
                </a:tc>
                <a:extLst>
                  <a:ext uri="{0D108BD9-81ED-4DB2-BD59-A6C34878D82A}">
                    <a16:rowId xmlns:a16="http://schemas.microsoft.com/office/drawing/2014/main" val="10011"/>
                  </a:ext>
                </a:extLst>
              </a:tr>
              <a:tr h="372081">
                <a:tc>
                  <a:txBody>
                    <a:bodyPr/>
                    <a:lstStyle/>
                    <a:p>
                      <a:r>
                        <a:rPr lang="cs-CZ" sz="1900" dirty="0"/>
                        <a:t>12</a:t>
                      </a:r>
                    </a:p>
                  </a:txBody>
                  <a:tcPr/>
                </a:tc>
                <a:tc>
                  <a:txBody>
                    <a:bodyPr/>
                    <a:lstStyle/>
                    <a:p>
                      <a:r>
                        <a:rPr lang="cs-CZ" sz="1900" dirty="0"/>
                        <a:t>infant</a:t>
                      </a:r>
                    </a:p>
                  </a:txBody>
                  <a:tcPr/>
                </a:tc>
                <a:tc>
                  <a:txBody>
                    <a:bodyPr/>
                    <a:lstStyle/>
                    <a:p>
                      <a:r>
                        <a:rPr lang="cs-CZ" sz="1600" dirty="0"/>
                        <a:t>5 500</a:t>
                      </a:r>
                    </a:p>
                  </a:txBody>
                  <a:tcPr/>
                </a:tc>
                <a:tc>
                  <a:txBody>
                    <a:bodyPr/>
                    <a:lstStyle/>
                    <a:p>
                      <a:r>
                        <a:rPr lang="cs-CZ" sz="1600" dirty="0"/>
                        <a:t>1.5 – 3 </a:t>
                      </a:r>
                      <a:r>
                        <a:rPr lang="cs-CZ" sz="1600" dirty="0" err="1"/>
                        <a:t>years</a:t>
                      </a:r>
                      <a:r>
                        <a:rPr lang="cs-CZ" sz="1600" dirty="0"/>
                        <a:t>.</a:t>
                      </a:r>
                    </a:p>
                  </a:txBody>
                  <a:tcPr/>
                </a:tc>
                <a:extLst>
                  <a:ext uri="{0D108BD9-81ED-4DB2-BD59-A6C34878D82A}">
                    <a16:rowId xmlns:a16="http://schemas.microsoft.com/office/drawing/2014/main" val="10012"/>
                  </a:ext>
                </a:extLst>
              </a:tr>
              <a:tr h="372081">
                <a:tc>
                  <a:txBody>
                    <a:bodyPr/>
                    <a:lstStyle/>
                    <a:p>
                      <a:r>
                        <a:rPr lang="cs-CZ" sz="1900" dirty="0"/>
                        <a:t>13</a:t>
                      </a:r>
                    </a:p>
                  </a:txBody>
                  <a:tcPr/>
                </a:tc>
                <a:tc>
                  <a:txBody>
                    <a:bodyPr/>
                    <a:lstStyle/>
                    <a:p>
                      <a:r>
                        <a:rPr lang="cs-CZ" sz="1900" dirty="0" err="1"/>
                        <a:t>pediatric</a:t>
                      </a:r>
                      <a:endParaRPr lang="cs-CZ" sz="1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dirty="0">
                          <a:effectLst/>
                        </a:rPr>
                        <a:t> </a:t>
                      </a:r>
                      <a:r>
                        <a:rPr lang="cs-CZ" sz="1600" dirty="0"/>
                        <a:t>7 000, 8 800</a:t>
                      </a:r>
                    </a:p>
                  </a:txBody>
                  <a:tcPr marL="28575" marR="28575" marT="28575" marB="28575" anchor="ctr"/>
                </a:tc>
                <a:tc>
                  <a:txBody>
                    <a:bodyPr/>
                    <a:lstStyle/>
                    <a:p>
                      <a:r>
                        <a:rPr lang="cs-CZ" sz="1600" dirty="0"/>
                        <a:t>4 - 6, 6 - 12 </a:t>
                      </a:r>
                      <a:r>
                        <a:rPr lang="cs-CZ" sz="1600" dirty="0" err="1"/>
                        <a:t>years</a:t>
                      </a:r>
                      <a:r>
                        <a:rPr lang="cs-CZ" sz="1600" dirty="0"/>
                        <a:t>.</a:t>
                      </a:r>
                    </a:p>
                  </a:txBody>
                  <a:tcPr/>
                </a:tc>
                <a:extLst>
                  <a:ext uri="{0D108BD9-81ED-4DB2-BD59-A6C34878D82A}">
                    <a16:rowId xmlns:a16="http://schemas.microsoft.com/office/drawing/2014/main" val="10013"/>
                  </a:ext>
                </a:extLst>
              </a:tr>
            </a:tbl>
          </a:graphicData>
        </a:graphic>
      </p:graphicFrame>
      <p:sp>
        <p:nvSpPr>
          <p:cNvPr id="4" name="Zástupný symbol pro číslo snímku 3"/>
          <p:cNvSpPr>
            <a:spLocks noGrp="1"/>
          </p:cNvSpPr>
          <p:nvPr>
            <p:ph type="sldNum" sz="quarter" idx="15"/>
          </p:nvPr>
        </p:nvSpPr>
        <p:spPr/>
        <p:txBody>
          <a:bodyPr>
            <a:normAutofit/>
          </a:bodyPr>
          <a:lstStyle/>
          <a:p>
            <a:fld id="{34EB5C23-C2A9-49A4-9E2B-20182FCB3B72}" type="slidenum">
              <a:rPr lang="cs-CZ" smtClean="0"/>
              <a:t>44</a:t>
            </a:fld>
            <a:endParaRPr lang="cs-CZ"/>
          </a:p>
        </p:txBody>
      </p:sp>
      <p:sp>
        <p:nvSpPr>
          <p:cNvPr id="3" name="TextovéPole 2"/>
          <p:cNvSpPr txBox="1"/>
          <p:nvPr/>
        </p:nvSpPr>
        <p:spPr>
          <a:xfrm>
            <a:off x="6588224" y="6328174"/>
            <a:ext cx="2437668" cy="461665"/>
          </a:xfrm>
          <a:prstGeom prst="rect">
            <a:avLst/>
          </a:prstGeom>
          <a:solidFill>
            <a:srgbClr val="FF0000"/>
          </a:solidFill>
        </p:spPr>
        <p:txBody>
          <a:bodyPr wrap="square" rtlCol="0">
            <a:spAutoFit/>
          </a:bodyPr>
          <a:lstStyle/>
          <a:p>
            <a:pPr algn="ctr"/>
            <a:r>
              <a:rPr lang="cs-CZ" sz="2400" dirty="0"/>
              <a:t>1 kcal = 4.19 </a:t>
            </a:r>
            <a:r>
              <a:rPr lang="cs-CZ" sz="2400" dirty="0" err="1"/>
              <a:t>kJ</a:t>
            </a:r>
            <a:endParaRPr lang="cs-CZ" sz="2400" dirty="0"/>
          </a:p>
        </p:txBody>
      </p:sp>
    </p:spTree>
    <p:custDataLst>
      <p:tags r:id="rId1"/>
    </p:custDataLst>
    <p:extLst>
      <p:ext uri="{BB962C8B-B14F-4D97-AF65-F5344CB8AC3E}">
        <p14:creationId xmlns:p14="http://schemas.microsoft.com/office/powerpoint/2010/main" val="4434964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778098"/>
          </a:xfrm>
        </p:spPr>
        <p:txBody>
          <a:bodyPr>
            <a:normAutofit/>
          </a:bodyPr>
          <a:lstStyle/>
          <a:p>
            <a:pPr algn="ctr"/>
            <a:r>
              <a:rPr lang="cs-CZ" sz="3200" b="1" dirty="0"/>
              <a:t>diet </a:t>
            </a:r>
            <a:r>
              <a:rPr lang="cs-CZ" sz="3200" b="1" dirty="0" err="1"/>
              <a:t>system</a:t>
            </a:r>
            <a:r>
              <a:rPr lang="cs-CZ" sz="3200" b="1" dirty="0"/>
              <a:t> in CR – </a:t>
            </a:r>
            <a:r>
              <a:rPr lang="cs-CZ" sz="3200" b="1" dirty="0" err="1"/>
              <a:t>special</a:t>
            </a:r>
            <a:r>
              <a:rPr lang="cs-CZ" sz="3200" b="1" dirty="0"/>
              <a:t> </a:t>
            </a:r>
            <a:r>
              <a:rPr lang="cs-CZ" sz="3200" b="1" dirty="0" err="1"/>
              <a:t>diets</a:t>
            </a:r>
            <a:endParaRPr lang="cs-CZ" sz="3200" dirty="0"/>
          </a:p>
        </p:txBody>
      </p:sp>
      <p:graphicFrame>
        <p:nvGraphicFramePr>
          <p:cNvPr id="5" name="Zástupný symbol pro obsah 4"/>
          <p:cNvGraphicFramePr>
            <a:graphicFrameLocks noGrp="1"/>
          </p:cNvGraphicFramePr>
          <p:nvPr>
            <p:ph sz="quarter" idx="1"/>
            <p:extLst>
              <p:ext uri="{D42A27DB-BD31-4B8C-83A1-F6EECF244321}">
                <p14:modId xmlns:p14="http://schemas.microsoft.com/office/powerpoint/2010/main" val="2689964533"/>
              </p:ext>
            </p:extLst>
          </p:nvPr>
        </p:nvGraphicFramePr>
        <p:xfrm>
          <a:off x="457200" y="1600200"/>
          <a:ext cx="7467600" cy="2677160"/>
        </p:xfrm>
        <a:graphic>
          <a:graphicData uri="http://schemas.openxmlformats.org/drawingml/2006/table">
            <a:tbl>
              <a:tblPr firstRow="1" bandRow="1">
                <a:tableStyleId>{5C22544A-7EE6-4342-B048-85BDC9FD1C3A}</a:tableStyleId>
              </a:tblPr>
              <a:tblGrid>
                <a:gridCol w="730424">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2272680">
                  <a:extLst>
                    <a:ext uri="{9D8B030D-6E8A-4147-A177-3AD203B41FA5}">
                      <a16:colId xmlns:a16="http://schemas.microsoft.com/office/drawing/2014/main" val="20003"/>
                    </a:ext>
                  </a:extLst>
                </a:gridCol>
              </a:tblGrid>
              <a:tr h="370840">
                <a:tc>
                  <a:txBody>
                    <a:bodyPr/>
                    <a:lstStyle/>
                    <a:p>
                      <a:r>
                        <a:rPr lang="cs-CZ" sz="1900" dirty="0"/>
                        <a:t>No.  </a:t>
                      </a:r>
                    </a:p>
                  </a:txBody>
                  <a:tcPr/>
                </a:tc>
                <a:tc>
                  <a:txBody>
                    <a:bodyPr/>
                    <a:lstStyle/>
                    <a:p>
                      <a:r>
                        <a:rPr lang="cs-CZ" sz="1900" dirty="0" err="1"/>
                        <a:t>Name</a:t>
                      </a:r>
                      <a:r>
                        <a:rPr lang="cs-CZ" sz="1900" dirty="0"/>
                        <a:t> </a:t>
                      </a:r>
                    </a:p>
                  </a:txBody>
                  <a:tcPr/>
                </a:tc>
                <a:tc>
                  <a:txBody>
                    <a:bodyPr/>
                    <a:lstStyle/>
                    <a:p>
                      <a:r>
                        <a:rPr lang="cs-CZ" sz="1600" dirty="0" err="1"/>
                        <a:t>Energy</a:t>
                      </a:r>
                      <a:r>
                        <a:rPr lang="cs-CZ" sz="1600" dirty="0"/>
                        <a:t> </a:t>
                      </a:r>
                      <a:r>
                        <a:rPr lang="cs-CZ" sz="1600" dirty="0" err="1"/>
                        <a:t>value</a:t>
                      </a:r>
                      <a:endParaRPr lang="cs-CZ" sz="1600" dirty="0"/>
                    </a:p>
                  </a:txBody>
                  <a:tcPr/>
                </a:tc>
                <a:tc>
                  <a:txBody>
                    <a:bodyPr/>
                    <a:lstStyle/>
                    <a:p>
                      <a:r>
                        <a:rPr lang="cs-CZ" sz="1900" dirty="0" err="1"/>
                        <a:t>Specification</a:t>
                      </a:r>
                      <a:endParaRPr lang="cs-CZ" sz="1900" dirty="0"/>
                    </a:p>
                  </a:txBody>
                  <a:tcPr/>
                </a:tc>
                <a:extLst>
                  <a:ext uri="{0D108BD9-81ED-4DB2-BD59-A6C34878D82A}">
                    <a16:rowId xmlns:a16="http://schemas.microsoft.com/office/drawing/2014/main" val="10000"/>
                  </a:ext>
                </a:extLst>
              </a:tr>
              <a:tr h="370840">
                <a:tc>
                  <a:txBody>
                    <a:bodyPr/>
                    <a:lstStyle/>
                    <a:p>
                      <a:r>
                        <a:rPr lang="cs-CZ" sz="1800" dirty="0"/>
                        <a:t>0S</a:t>
                      </a:r>
                    </a:p>
                  </a:txBody>
                  <a:tcPr/>
                </a:tc>
                <a:tc>
                  <a:txBody>
                    <a:bodyPr/>
                    <a:lstStyle/>
                    <a:p>
                      <a:r>
                        <a:rPr lang="cs-CZ" sz="1800" dirty="0" err="1"/>
                        <a:t>tea</a:t>
                      </a:r>
                      <a:endParaRPr lang="cs-CZ" sz="1800" dirty="0"/>
                    </a:p>
                  </a:txBody>
                  <a:tcPr/>
                </a:tc>
                <a:tc>
                  <a:txBody>
                    <a:bodyPr/>
                    <a:lstStyle/>
                    <a:p>
                      <a:endParaRPr lang="cs-CZ" sz="1800" dirty="0"/>
                    </a:p>
                  </a:txBody>
                  <a:tcPr/>
                </a:tc>
                <a:tc>
                  <a:txBody>
                    <a:bodyPr/>
                    <a:lstStyle/>
                    <a:p>
                      <a:pPr lvl="0" algn="l"/>
                      <a:r>
                        <a:rPr lang="cs-CZ" sz="1600" dirty="0" err="1"/>
                        <a:t>Nutritionally</a:t>
                      </a:r>
                      <a:r>
                        <a:rPr lang="cs-CZ" sz="1600" baseline="0" dirty="0"/>
                        <a:t> deficient</a:t>
                      </a:r>
                      <a:r>
                        <a:rPr lang="cs-CZ" sz="1600" dirty="0"/>
                        <a:t>!!!</a:t>
                      </a:r>
                    </a:p>
                  </a:txBody>
                  <a:tcPr/>
                </a:tc>
                <a:extLst>
                  <a:ext uri="{0D108BD9-81ED-4DB2-BD59-A6C34878D82A}">
                    <a16:rowId xmlns:a16="http://schemas.microsoft.com/office/drawing/2014/main" val="10001"/>
                  </a:ext>
                </a:extLst>
              </a:tr>
              <a:tr h="370840">
                <a:tc>
                  <a:txBody>
                    <a:bodyPr/>
                    <a:lstStyle/>
                    <a:p>
                      <a:r>
                        <a:rPr lang="cs-CZ" sz="1800" b="1" dirty="0"/>
                        <a:t>0-ND</a:t>
                      </a:r>
                    </a:p>
                  </a:txBody>
                  <a:tcPr/>
                </a:tc>
                <a:tc>
                  <a:txBody>
                    <a:bodyPr/>
                    <a:lstStyle/>
                    <a:p>
                      <a:r>
                        <a:rPr lang="cs-CZ" sz="1800" b="1" dirty="0" err="1"/>
                        <a:t>nutritionally</a:t>
                      </a:r>
                      <a:r>
                        <a:rPr lang="cs-CZ" sz="1800" b="1" dirty="0"/>
                        <a:t> </a:t>
                      </a:r>
                      <a:r>
                        <a:rPr lang="cs-CZ" sz="1800" b="1" dirty="0" err="1"/>
                        <a:t>defined</a:t>
                      </a:r>
                      <a:endParaRPr lang="cs-CZ" sz="1800" b="1" dirty="0"/>
                    </a:p>
                  </a:txBody>
                  <a:tcPr/>
                </a:tc>
                <a:tc>
                  <a:txBody>
                    <a:bodyPr/>
                    <a:lstStyle/>
                    <a:p>
                      <a:r>
                        <a:rPr lang="cs-CZ" sz="1800" b="1" dirty="0"/>
                        <a:t>8 000 - 12 000 </a:t>
                      </a:r>
                      <a:r>
                        <a:rPr lang="cs-CZ" sz="1800" b="1" dirty="0" err="1"/>
                        <a:t>kJ</a:t>
                      </a:r>
                      <a:endParaRPr lang="cs-CZ" sz="1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b="1" dirty="0" err="1"/>
                        <a:t>Individual</a:t>
                      </a:r>
                      <a:r>
                        <a:rPr lang="cs-CZ" sz="1800" b="1" dirty="0"/>
                        <a:t>. </a:t>
                      </a:r>
                    </a:p>
                  </a:txBody>
                  <a:tcPr/>
                </a:tc>
                <a:extLst>
                  <a:ext uri="{0D108BD9-81ED-4DB2-BD59-A6C34878D82A}">
                    <a16:rowId xmlns:a16="http://schemas.microsoft.com/office/drawing/2014/main" val="10002"/>
                  </a:ext>
                </a:extLst>
              </a:tr>
              <a:tr h="370840">
                <a:tc>
                  <a:txBody>
                    <a:bodyPr/>
                    <a:lstStyle/>
                    <a:p>
                      <a:r>
                        <a:rPr lang="cs-CZ" sz="1800" dirty="0"/>
                        <a:t>4S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dirty="0" err="1"/>
                        <a:t>with</a:t>
                      </a:r>
                      <a:r>
                        <a:rPr lang="cs-CZ" sz="1800" dirty="0"/>
                        <a:t> </a:t>
                      </a:r>
                      <a:r>
                        <a:rPr lang="cs-CZ" sz="1800" dirty="0" err="1"/>
                        <a:t>strict</a:t>
                      </a:r>
                      <a:r>
                        <a:rPr lang="cs-CZ" sz="1800" dirty="0"/>
                        <a:t> fat</a:t>
                      </a:r>
                      <a:r>
                        <a:rPr lang="cs-CZ" sz="1800" baseline="0" dirty="0"/>
                        <a:t> </a:t>
                      </a:r>
                      <a:r>
                        <a:rPr lang="cs-CZ" sz="1800" baseline="0" dirty="0" err="1"/>
                        <a:t>restriction</a:t>
                      </a:r>
                      <a:endParaRPr lang="cs-CZ" sz="1800" dirty="0"/>
                    </a:p>
                  </a:txBody>
                  <a:tcPr/>
                </a:tc>
                <a:tc>
                  <a:txBody>
                    <a:bodyPr/>
                    <a:lstStyle/>
                    <a:p>
                      <a:r>
                        <a:rPr lang="cs-CZ" sz="1800" dirty="0"/>
                        <a:t>7 000 </a:t>
                      </a:r>
                      <a:r>
                        <a:rPr lang="cs-CZ" sz="1800" dirty="0" err="1"/>
                        <a:t>kJ</a:t>
                      </a:r>
                      <a:endParaRPr lang="cs-CZ" sz="1800" dirty="0"/>
                    </a:p>
                  </a:txBody>
                  <a:tcPr/>
                </a:tc>
                <a:tc>
                  <a:txBody>
                    <a:bodyPr/>
                    <a:lstStyle/>
                    <a:p>
                      <a:r>
                        <a:rPr lang="cs-CZ" sz="1800" dirty="0"/>
                        <a:t>Limited </a:t>
                      </a:r>
                      <a:r>
                        <a:rPr lang="cs-CZ" sz="1800" dirty="0" err="1"/>
                        <a:t>energy</a:t>
                      </a:r>
                      <a:r>
                        <a:rPr lang="cs-CZ" sz="1800" dirty="0"/>
                        <a:t> and lipid </a:t>
                      </a:r>
                      <a:r>
                        <a:rPr lang="cs-CZ" sz="1800" dirty="0" err="1"/>
                        <a:t>content</a:t>
                      </a:r>
                      <a:r>
                        <a:rPr lang="cs-CZ" sz="1800" dirty="0"/>
                        <a:t>.</a:t>
                      </a:r>
                    </a:p>
                  </a:txBody>
                  <a:tcPr/>
                </a:tc>
                <a:extLst>
                  <a:ext uri="{0D108BD9-81ED-4DB2-BD59-A6C34878D82A}">
                    <a16:rowId xmlns:a16="http://schemas.microsoft.com/office/drawing/2014/main" val="10003"/>
                  </a:ext>
                </a:extLst>
              </a:tr>
              <a:tr h="370840">
                <a:tc>
                  <a:txBody>
                    <a:bodyPr/>
                    <a:lstStyle/>
                    <a:p>
                      <a:r>
                        <a:rPr lang="cs-CZ" sz="1800" dirty="0"/>
                        <a:t>9S</a:t>
                      </a:r>
                    </a:p>
                  </a:txBody>
                  <a:tcPr/>
                </a:tc>
                <a:tc>
                  <a:txBody>
                    <a:bodyPr/>
                    <a:lstStyle/>
                    <a:p>
                      <a:r>
                        <a:rPr lang="cs-CZ" sz="1800" dirty="0" err="1"/>
                        <a:t>diabetic</a:t>
                      </a:r>
                      <a:r>
                        <a:rPr lang="cs-CZ" sz="1800" dirty="0"/>
                        <a:t> </a:t>
                      </a:r>
                      <a:r>
                        <a:rPr lang="cs-CZ" sz="1800" dirty="0" err="1"/>
                        <a:t>chary</a:t>
                      </a:r>
                      <a:endParaRPr lang="cs-CZ" sz="1800" dirty="0"/>
                    </a:p>
                  </a:txBody>
                  <a:tcPr/>
                </a:tc>
                <a:tc>
                  <a:txBody>
                    <a:bodyPr/>
                    <a:lstStyle/>
                    <a:p>
                      <a:r>
                        <a:rPr lang="cs-CZ" sz="1800" dirty="0"/>
                        <a:t>7 400 </a:t>
                      </a:r>
                      <a:r>
                        <a:rPr lang="cs-CZ" sz="1800" dirty="0" err="1"/>
                        <a:t>kJ</a:t>
                      </a:r>
                      <a:endParaRPr lang="cs-CZ"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dirty="0"/>
                        <a:t>Limited </a:t>
                      </a:r>
                      <a:r>
                        <a:rPr lang="cs-CZ" sz="1800" dirty="0" err="1"/>
                        <a:t>carbohydrates</a:t>
                      </a:r>
                      <a:r>
                        <a:rPr lang="cs-CZ" sz="1800" dirty="0"/>
                        <a:t> </a:t>
                      </a:r>
                      <a:r>
                        <a:rPr lang="cs-CZ" sz="1800" dirty="0" err="1"/>
                        <a:t>content</a:t>
                      </a:r>
                      <a:r>
                        <a:rPr lang="cs-CZ" sz="1800" baseline="0" dirty="0"/>
                        <a:t> 225 g + </a:t>
                      </a:r>
                      <a:r>
                        <a:rPr lang="cs-CZ" sz="1800" baseline="0" dirty="0" err="1"/>
                        <a:t>fried</a:t>
                      </a:r>
                      <a:r>
                        <a:rPr lang="cs-CZ" sz="1800" baseline="0" dirty="0"/>
                        <a:t> food – free.</a:t>
                      </a:r>
                      <a:endParaRPr lang="cs-CZ" sz="1800" dirty="0"/>
                    </a:p>
                  </a:txBody>
                  <a:tcPr/>
                </a:tc>
                <a:extLst>
                  <a:ext uri="{0D108BD9-81ED-4DB2-BD59-A6C34878D82A}">
                    <a16:rowId xmlns:a16="http://schemas.microsoft.com/office/drawing/2014/main" val="10004"/>
                  </a:ext>
                </a:extLst>
              </a:tr>
            </a:tbl>
          </a:graphicData>
        </a:graphic>
      </p:graphicFrame>
      <p:sp>
        <p:nvSpPr>
          <p:cNvPr id="4" name="Zástupný symbol pro číslo snímku 3"/>
          <p:cNvSpPr>
            <a:spLocks noGrp="1"/>
          </p:cNvSpPr>
          <p:nvPr>
            <p:ph type="sldNum" sz="quarter" idx="15"/>
          </p:nvPr>
        </p:nvSpPr>
        <p:spPr/>
        <p:txBody>
          <a:bodyPr/>
          <a:lstStyle/>
          <a:p>
            <a:fld id="{34EB5C23-C2A9-49A4-9E2B-20182FCB3B72}" type="slidenum">
              <a:rPr lang="cs-CZ" smtClean="0"/>
              <a:t>45</a:t>
            </a:fld>
            <a:endParaRPr lang="cs-CZ"/>
          </a:p>
        </p:txBody>
      </p:sp>
    </p:spTree>
    <p:custDataLst>
      <p:tags r:id="rId1"/>
    </p:custDataLst>
    <p:extLst>
      <p:ext uri="{BB962C8B-B14F-4D97-AF65-F5344CB8AC3E}">
        <p14:creationId xmlns:p14="http://schemas.microsoft.com/office/powerpoint/2010/main" val="27611641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custDataLst>
              <p:tags r:id="rId2"/>
            </p:custDataLst>
          </p:nvPr>
        </p:nvSpPr>
        <p:spPr>
          <a:xfrm>
            <a:off x="457200" y="274638"/>
            <a:ext cx="8291264" cy="634082"/>
          </a:xfrm>
        </p:spPr>
        <p:txBody>
          <a:bodyPr>
            <a:normAutofit/>
          </a:bodyPr>
          <a:lstStyle/>
          <a:p>
            <a:r>
              <a:rPr lang="cs-CZ" sz="2800" b="1" dirty="0"/>
              <a:t>diet </a:t>
            </a:r>
            <a:r>
              <a:rPr lang="cs-CZ" sz="2800" b="1" dirty="0" err="1"/>
              <a:t>system</a:t>
            </a:r>
            <a:r>
              <a:rPr lang="cs-CZ" sz="2800" b="1" dirty="0"/>
              <a:t> in CR – </a:t>
            </a:r>
            <a:r>
              <a:rPr lang="cs-CZ" sz="2800" b="1" dirty="0" err="1"/>
              <a:t>standardized</a:t>
            </a:r>
            <a:r>
              <a:rPr lang="cs-CZ" sz="2800" b="1" dirty="0"/>
              <a:t> and </a:t>
            </a:r>
            <a:r>
              <a:rPr lang="cs-CZ" sz="2800" b="1" dirty="0" err="1"/>
              <a:t>special</a:t>
            </a:r>
            <a:r>
              <a:rPr lang="cs-CZ" sz="2800" b="1" dirty="0"/>
              <a:t> </a:t>
            </a:r>
            <a:r>
              <a:rPr lang="cs-CZ" sz="2800" b="1" dirty="0" err="1"/>
              <a:t>diets</a:t>
            </a:r>
            <a:r>
              <a:rPr lang="cs-CZ" sz="2800" b="1" dirty="0"/>
              <a:t> </a:t>
            </a:r>
          </a:p>
        </p:txBody>
      </p:sp>
      <p:sp>
        <p:nvSpPr>
          <p:cNvPr id="3" name="Zástupný symbol pro obsah 2"/>
          <p:cNvSpPr>
            <a:spLocks noGrp="1"/>
          </p:cNvSpPr>
          <p:nvPr>
            <p:ph sz="quarter" idx="1"/>
          </p:nvPr>
        </p:nvSpPr>
        <p:spPr/>
        <p:txBody>
          <a:bodyPr/>
          <a:lstStyle/>
          <a:p>
            <a:r>
              <a:rPr lang="cs-CZ" dirty="0">
                <a:solidFill>
                  <a:srgbClr val="FF0000"/>
                </a:solidFill>
              </a:rPr>
              <a:t>Gluten-free diet</a:t>
            </a:r>
          </a:p>
          <a:p>
            <a:r>
              <a:rPr lang="cs-CZ" dirty="0" err="1">
                <a:solidFill>
                  <a:srgbClr val="FF0000"/>
                </a:solidFill>
              </a:rPr>
              <a:t>Lactose</a:t>
            </a:r>
            <a:r>
              <a:rPr lang="cs-CZ" dirty="0">
                <a:solidFill>
                  <a:srgbClr val="FF0000"/>
                </a:solidFill>
              </a:rPr>
              <a:t>-free diet</a:t>
            </a:r>
          </a:p>
          <a:p>
            <a:r>
              <a:rPr lang="cs-CZ" dirty="0" err="1">
                <a:solidFill>
                  <a:srgbClr val="FF0000"/>
                </a:solidFill>
              </a:rPr>
              <a:t>Pancreatic</a:t>
            </a:r>
            <a:r>
              <a:rPr lang="cs-CZ" dirty="0">
                <a:solidFill>
                  <a:srgbClr val="FF0000"/>
                </a:solidFill>
              </a:rPr>
              <a:t> diet </a:t>
            </a:r>
            <a:r>
              <a:rPr lang="cs-CZ" dirty="0"/>
              <a:t>– in </a:t>
            </a:r>
            <a:r>
              <a:rPr lang="cs-CZ" dirty="0" err="1"/>
              <a:t>accute</a:t>
            </a:r>
            <a:r>
              <a:rPr lang="cs-CZ" dirty="0"/>
              <a:t> </a:t>
            </a:r>
            <a:r>
              <a:rPr lang="cs-CZ" dirty="0" err="1"/>
              <a:t>pancreatitis</a:t>
            </a:r>
            <a:r>
              <a:rPr lang="cs-CZ" dirty="0"/>
              <a:t> </a:t>
            </a:r>
          </a:p>
          <a:p>
            <a:r>
              <a:rPr lang="cs-CZ" dirty="0" err="1">
                <a:solidFill>
                  <a:srgbClr val="FF0000"/>
                </a:solidFill>
              </a:rPr>
              <a:t>Renal</a:t>
            </a:r>
            <a:r>
              <a:rPr lang="cs-CZ" dirty="0">
                <a:solidFill>
                  <a:srgbClr val="FF0000"/>
                </a:solidFill>
              </a:rPr>
              <a:t> diet – </a:t>
            </a:r>
            <a:r>
              <a:rPr lang="cs-CZ" dirty="0"/>
              <a:t>in </a:t>
            </a:r>
            <a:r>
              <a:rPr lang="cs-CZ" dirty="0" err="1"/>
              <a:t>chronic</a:t>
            </a:r>
            <a:r>
              <a:rPr lang="cs-CZ" dirty="0"/>
              <a:t> </a:t>
            </a:r>
            <a:r>
              <a:rPr lang="cs-CZ" dirty="0" err="1"/>
              <a:t>renal</a:t>
            </a:r>
            <a:r>
              <a:rPr lang="cs-CZ" dirty="0"/>
              <a:t> </a:t>
            </a:r>
            <a:r>
              <a:rPr lang="cs-CZ" dirty="0" err="1"/>
              <a:t>failure</a:t>
            </a:r>
            <a:endParaRPr lang="cs-CZ" dirty="0"/>
          </a:p>
          <a:p>
            <a:r>
              <a:rPr lang="cs-CZ" dirty="0" err="1">
                <a:solidFill>
                  <a:srgbClr val="FF0000"/>
                </a:solidFill>
              </a:rPr>
              <a:t>Vegetarian</a:t>
            </a:r>
            <a:r>
              <a:rPr lang="cs-CZ" dirty="0">
                <a:solidFill>
                  <a:srgbClr val="FF0000"/>
                </a:solidFill>
              </a:rPr>
              <a:t> diet</a:t>
            </a:r>
            <a:r>
              <a:rPr lang="cs-CZ" dirty="0"/>
              <a:t> </a:t>
            </a:r>
            <a:r>
              <a:rPr lang="cs-CZ" dirty="0" err="1"/>
              <a:t>etc</a:t>
            </a:r>
            <a:r>
              <a:rPr lang="cs-CZ" dirty="0"/>
              <a:t>.</a:t>
            </a:r>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t>46</a:t>
            </a:fld>
            <a:endParaRPr lang="cs-CZ"/>
          </a:p>
        </p:txBody>
      </p:sp>
    </p:spTree>
    <p:custDataLst>
      <p:tags r:id="rId1"/>
    </p:custDataLst>
    <p:extLst>
      <p:ext uri="{BB962C8B-B14F-4D97-AF65-F5344CB8AC3E}">
        <p14:creationId xmlns:p14="http://schemas.microsoft.com/office/powerpoint/2010/main" val="6750896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custDataLst>
              <p:tags r:id="rId2"/>
            </p:custDataLst>
          </p:nvPr>
        </p:nvSpPr>
        <p:spPr>
          <a:xfrm>
            <a:off x="457200" y="274638"/>
            <a:ext cx="7467600" cy="922114"/>
          </a:xfrm>
        </p:spPr>
        <p:txBody>
          <a:bodyPr>
            <a:normAutofit/>
          </a:bodyPr>
          <a:lstStyle/>
          <a:p>
            <a:r>
              <a:rPr lang="cs-CZ" dirty="0" err="1"/>
              <a:t>Algorithm</a:t>
            </a:r>
            <a:r>
              <a:rPr lang="cs-CZ" dirty="0"/>
              <a:t> </a:t>
            </a:r>
            <a:r>
              <a:rPr lang="cs-CZ" dirty="0" err="1"/>
              <a:t>of</a:t>
            </a:r>
            <a:r>
              <a:rPr lang="cs-CZ" dirty="0"/>
              <a:t> </a:t>
            </a:r>
            <a:r>
              <a:rPr lang="cs-CZ" dirty="0" err="1"/>
              <a:t>nutritional</a:t>
            </a:r>
            <a:r>
              <a:rPr lang="cs-CZ" dirty="0"/>
              <a:t> support</a:t>
            </a:r>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t>47</a:t>
            </a:fld>
            <a:endParaRPr lang="cs-CZ"/>
          </a:p>
        </p:txBody>
      </p:sp>
      <p:pic>
        <p:nvPicPr>
          <p:cNvPr id="1026" name="Picture 2" descr="http://www.propagacenainternetu.cz/wp-content/uploads/myslete-kreativ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3" y="836712"/>
            <a:ext cx="1647825" cy="1647826"/>
          </a:xfrm>
          <a:prstGeom prst="rect">
            <a:avLst/>
          </a:prstGeom>
          <a:noFill/>
          <a:extLst>
            <a:ext uri="{909E8E84-426E-40DD-AFC4-6F175D3DCCD1}">
              <a14:hiddenFill xmlns:a14="http://schemas.microsoft.com/office/drawing/2010/main">
                <a:solidFill>
                  <a:srgbClr val="FFFFFF"/>
                </a:solidFill>
              </a14:hiddenFill>
            </a:ext>
          </a:extLst>
        </p:spPr>
      </p:pic>
      <p:sp>
        <p:nvSpPr>
          <p:cNvPr id="5" name="Šipka dolů 4"/>
          <p:cNvSpPr/>
          <p:nvPr/>
        </p:nvSpPr>
        <p:spPr>
          <a:xfrm>
            <a:off x="4067944" y="2840182"/>
            <a:ext cx="4846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Šipka dolů 6"/>
          <p:cNvSpPr/>
          <p:nvPr/>
        </p:nvSpPr>
        <p:spPr>
          <a:xfrm>
            <a:off x="4067944" y="4030960"/>
            <a:ext cx="4846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Šipka dolů 7"/>
          <p:cNvSpPr/>
          <p:nvPr/>
        </p:nvSpPr>
        <p:spPr>
          <a:xfrm>
            <a:off x="4067944" y="5141168"/>
            <a:ext cx="4846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Zástupný symbol pro obsah 2"/>
          <p:cNvSpPr>
            <a:spLocks noGrp="1"/>
          </p:cNvSpPr>
          <p:nvPr>
            <p:ph sz="quarter" idx="1"/>
          </p:nvPr>
        </p:nvSpPr>
        <p:spPr>
          <a:xfrm>
            <a:off x="457200" y="1412776"/>
            <a:ext cx="7467600" cy="5061176"/>
          </a:xfrm>
        </p:spPr>
        <p:txBody>
          <a:bodyPr>
            <a:normAutofit/>
          </a:bodyPr>
          <a:lstStyle/>
          <a:p>
            <a:r>
              <a:rPr lang="cs-CZ" dirty="0" err="1">
                <a:solidFill>
                  <a:srgbClr val="FF0000"/>
                </a:solidFill>
                <a:effectLst>
                  <a:outerShdw blurRad="38100" dist="38100" dir="2700000" algn="tl">
                    <a:srgbClr val="000000">
                      <a:alpha val="43137"/>
                    </a:srgbClr>
                  </a:outerShdw>
                </a:effectLst>
              </a:rPr>
              <a:t>Why</a:t>
            </a:r>
            <a:r>
              <a:rPr lang="cs-CZ" dirty="0">
                <a:solidFill>
                  <a:srgbClr val="FF0000"/>
                </a:solidFill>
                <a:effectLst>
                  <a:outerShdw blurRad="38100" dist="38100" dir="2700000" algn="tl">
                    <a:srgbClr val="000000">
                      <a:alpha val="43137"/>
                    </a:srgbClr>
                  </a:outerShdw>
                </a:effectLst>
              </a:rPr>
              <a:t>?</a:t>
            </a:r>
          </a:p>
          <a:p>
            <a:r>
              <a:rPr lang="cs-CZ" dirty="0" err="1"/>
              <a:t>Normal</a:t>
            </a:r>
            <a:r>
              <a:rPr lang="cs-CZ" dirty="0"/>
              <a:t> food?</a:t>
            </a:r>
          </a:p>
          <a:p>
            <a:r>
              <a:rPr lang="cs-CZ" dirty="0" err="1"/>
              <a:t>Feeding</a:t>
            </a:r>
            <a:r>
              <a:rPr lang="cs-CZ" dirty="0"/>
              <a:t> </a:t>
            </a:r>
            <a:r>
              <a:rPr lang="cs-CZ" dirty="0" err="1"/>
              <a:t>of</a:t>
            </a:r>
            <a:r>
              <a:rPr lang="cs-CZ" dirty="0"/>
              <a:t> </a:t>
            </a:r>
            <a:r>
              <a:rPr lang="cs-CZ" dirty="0" err="1"/>
              <a:t>patient</a:t>
            </a:r>
            <a:r>
              <a:rPr lang="cs-CZ" dirty="0"/>
              <a:t>, </a:t>
            </a:r>
            <a:r>
              <a:rPr lang="cs-CZ" dirty="0" err="1"/>
              <a:t>insreased</a:t>
            </a:r>
            <a:r>
              <a:rPr lang="cs-CZ" dirty="0"/>
              <a:t> </a:t>
            </a:r>
            <a:r>
              <a:rPr lang="cs-CZ" dirty="0" err="1"/>
              <a:t>supervision</a:t>
            </a:r>
            <a:r>
              <a:rPr lang="cs-CZ" dirty="0"/>
              <a:t>, </a:t>
            </a:r>
            <a:r>
              <a:rPr lang="cs-CZ" dirty="0" err="1"/>
              <a:t>individual</a:t>
            </a:r>
            <a:r>
              <a:rPr lang="cs-CZ" dirty="0"/>
              <a:t> diet</a:t>
            </a:r>
          </a:p>
          <a:p>
            <a:pPr>
              <a:lnSpc>
                <a:spcPct val="200000"/>
              </a:lnSpc>
            </a:pPr>
            <a:endParaRPr lang="cs-CZ" dirty="0"/>
          </a:p>
          <a:p>
            <a:pPr algn="ctr"/>
            <a:r>
              <a:rPr lang="cs-CZ" dirty="0"/>
              <a:t>Oral </a:t>
            </a:r>
            <a:r>
              <a:rPr lang="cs-CZ" dirty="0" err="1"/>
              <a:t>nutrition</a:t>
            </a:r>
            <a:r>
              <a:rPr lang="cs-CZ" dirty="0"/>
              <a:t> support</a:t>
            </a:r>
          </a:p>
          <a:p>
            <a:pPr marL="0" indent="0" algn="ctr">
              <a:buNone/>
            </a:pPr>
            <a:endParaRPr lang="cs-CZ" dirty="0"/>
          </a:p>
          <a:p>
            <a:pPr algn="ctr">
              <a:lnSpc>
                <a:spcPct val="150000"/>
              </a:lnSpc>
            </a:pPr>
            <a:r>
              <a:rPr lang="cs-CZ" dirty="0" err="1"/>
              <a:t>Enteral</a:t>
            </a:r>
            <a:r>
              <a:rPr lang="cs-CZ" dirty="0"/>
              <a:t> tube </a:t>
            </a:r>
            <a:r>
              <a:rPr lang="cs-CZ" dirty="0" err="1"/>
              <a:t>feeding</a:t>
            </a:r>
            <a:endParaRPr lang="cs-CZ" dirty="0"/>
          </a:p>
          <a:p>
            <a:pPr marL="0" indent="0" algn="ctr">
              <a:lnSpc>
                <a:spcPct val="150000"/>
              </a:lnSpc>
              <a:buNone/>
            </a:pPr>
            <a:endParaRPr lang="cs-CZ" dirty="0"/>
          </a:p>
          <a:p>
            <a:pPr algn="ctr"/>
            <a:r>
              <a:rPr lang="cs-CZ" dirty="0" err="1"/>
              <a:t>Parenteral</a:t>
            </a:r>
            <a:r>
              <a:rPr lang="cs-CZ" dirty="0"/>
              <a:t> </a:t>
            </a:r>
            <a:r>
              <a:rPr lang="cs-CZ" dirty="0" err="1"/>
              <a:t>nutrition</a:t>
            </a:r>
            <a:endParaRPr lang="cs-CZ" dirty="0"/>
          </a:p>
          <a:p>
            <a:endParaRPr lang="cs-CZ" dirty="0"/>
          </a:p>
          <a:p>
            <a:endParaRPr lang="cs-CZ" dirty="0"/>
          </a:p>
        </p:txBody>
      </p:sp>
      <p:sp>
        <p:nvSpPr>
          <p:cNvPr id="6" name="TextovéPole 5"/>
          <p:cNvSpPr txBox="1"/>
          <p:nvPr/>
        </p:nvSpPr>
        <p:spPr>
          <a:xfrm>
            <a:off x="6484875" y="4509454"/>
            <a:ext cx="2347117" cy="830997"/>
          </a:xfrm>
          <a:prstGeom prst="rect">
            <a:avLst/>
          </a:prstGeom>
          <a:noFill/>
        </p:spPr>
        <p:txBody>
          <a:bodyPr wrap="none" rtlCol="0">
            <a:spAutoFit/>
          </a:bodyPr>
          <a:lstStyle/>
          <a:p>
            <a:r>
              <a:rPr lang="cs-CZ" sz="2400" dirty="0" err="1">
                <a:solidFill>
                  <a:srgbClr val="FF0000"/>
                </a:solidFill>
                <a:effectLst>
                  <a:outerShdw blurRad="38100" dist="38100" dir="2700000" algn="tl">
                    <a:srgbClr val="000000">
                      <a:alpha val="43137"/>
                    </a:srgbClr>
                  </a:outerShdw>
                </a:effectLst>
              </a:rPr>
              <a:t>Is</a:t>
            </a:r>
            <a:r>
              <a:rPr lang="cs-CZ" sz="2400" dirty="0">
                <a:solidFill>
                  <a:srgbClr val="FF0000"/>
                </a:solidFill>
                <a:effectLst>
                  <a:outerShdw blurRad="38100" dist="38100" dir="2700000" algn="tl">
                    <a:srgbClr val="000000">
                      <a:alpha val="43137"/>
                    </a:srgbClr>
                  </a:outerShdw>
                </a:effectLst>
              </a:rPr>
              <a:t> GIT </a:t>
            </a:r>
            <a:r>
              <a:rPr lang="cs-CZ" sz="2400" dirty="0" err="1">
                <a:solidFill>
                  <a:srgbClr val="FF0000"/>
                </a:solidFill>
                <a:effectLst>
                  <a:outerShdw blurRad="38100" dist="38100" dir="2700000" algn="tl">
                    <a:srgbClr val="000000">
                      <a:alpha val="43137"/>
                    </a:srgbClr>
                  </a:outerShdw>
                </a:effectLst>
              </a:rPr>
              <a:t>functional</a:t>
            </a:r>
            <a:r>
              <a:rPr lang="cs-CZ" sz="2400" dirty="0">
                <a:solidFill>
                  <a:srgbClr val="FF0000"/>
                </a:solidFill>
                <a:effectLst>
                  <a:outerShdw blurRad="38100" dist="38100" dir="2700000" algn="tl">
                    <a:srgbClr val="000000">
                      <a:alpha val="43137"/>
                    </a:srgbClr>
                  </a:outerShdw>
                </a:effectLst>
              </a:rPr>
              <a:t>?</a:t>
            </a:r>
          </a:p>
          <a:p>
            <a:endParaRPr lang="cs-CZ" sz="2400" dirty="0">
              <a:solidFill>
                <a:srgbClr val="FF0000"/>
              </a:solidFill>
              <a:effectLst>
                <a:outerShdw blurRad="38100" dist="38100" dir="2700000" algn="tl">
                  <a:srgbClr val="000000">
                    <a:alpha val="43137"/>
                  </a:srgbClr>
                </a:outerShdw>
              </a:effectLst>
            </a:endParaRPr>
          </a:p>
        </p:txBody>
      </p:sp>
      <p:sp>
        <p:nvSpPr>
          <p:cNvPr id="9" name="TextovéPole 8"/>
          <p:cNvSpPr txBox="1"/>
          <p:nvPr/>
        </p:nvSpPr>
        <p:spPr>
          <a:xfrm>
            <a:off x="6044510" y="3128740"/>
            <a:ext cx="2989344" cy="461665"/>
          </a:xfrm>
          <a:prstGeom prst="rect">
            <a:avLst/>
          </a:prstGeom>
          <a:noFill/>
        </p:spPr>
        <p:txBody>
          <a:bodyPr wrap="none" rtlCol="0">
            <a:spAutoFit/>
          </a:bodyPr>
          <a:lstStyle/>
          <a:p>
            <a:r>
              <a:rPr lang="cs-CZ" sz="2400" dirty="0" err="1">
                <a:solidFill>
                  <a:srgbClr val="FF0000"/>
                </a:solidFill>
                <a:effectLst>
                  <a:outerShdw blurRad="38100" dist="38100" dir="2700000" algn="tl">
                    <a:srgbClr val="000000">
                      <a:alpha val="43137"/>
                    </a:srgbClr>
                  </a:outerShdw>
                </a:effectLst>
              </a:rPr>
              <a:t>Is</a:t>
            </a:r>
            <a:r>
              <a:rPr lang="cs-CZ" sz="2400" dirty="0">
                <a:solidFill>
                  <a:srgbClr val="FF0000"/>
                </a:solidFill>
                <a:effectLst>
                  <a:outerShdw blurRad="38100" dist="38100" dir="2700000" algn="tl">
                    <a:srgbClr val="000000">
                      <a:alpha val="43137"/>
                    </a:srgbClr>
                  </a:outerShdw>
                </a:effectLst>
              </a:rPr>
              <a:t> </a:t>
            </a:r>
            <a:r>
              <a:rPr lang="cs-CZ" sz="2400" dirty="0" err="1">
                <a:solidFill>
                  <a:srgbClr val="FF0000"/>
                </a:solidFill>
                <a:effectLst>
                  <a:outerShdw blurRad="38100" dist="38100" dir="2700000" algn="tl">
                    <a:srgbClr val="000000">
                      <a:alpha val="43137"/>
                    </a:srgbClr>
                  </a:outerShdw>
                </a:effectLst>
              </a:rPr>
              <a:t>p.o</a:t>
            </a:r>
            <a:r>
              <a:rPr lang="cs-CZ" sz="2400" dirty="0">
                <a:solidFill>
                  <a:srgbClr val="FF0000"/>
                </a:solidFill>
                <a:effectLst>
                  <a:outerShdw blurRad="38100" dist="38100" dir="2700000" algn="tl">
                    <a:srgbClr val="000000">
                      <a:alpha val="43137"/>
                    </a:srgbClr>
                  </a:outerShdw>
                </a:effectLst>
              </a:rPr>
              <a:t>. </a:t>
            </a:r>
            <a:r>
              <a:rPr lang="cs-CZ" sz="2400" dirty="0" err="1">
                <a:solidFill>
                  <a:srgbClr val="FF0000"/>
                </a:solidFill>
                <a:effectLst>
                  <a:outerShdw blurRad="38100" dist="38100" dir="2700000" algn="tl">
                    <a:srgbClr val="000000">
                      <a:alpha val="43137"/>
                    </a:srgbClr>
                  </a:outerShdw>
                </a:effectLst>
              </a:rPr>
              <a:t>intake</a:t>
            </a:r>
            <a:r>
              <a:rPr lang="cs-CZ" sz="2400" dirty="0">
                <a:solidFill>
                  <a:srgbClr val="FF0000"/>
                </a:solidFill>
                <a:effectLst>
                  <a:outerShdw blurRad="38100" dist="38100" dir="2700000" algn="tl">
                    <a:srgbClr val="000000">
                      <a:alpha val="43137"/>
                    </a:srgbClr>
                  </a:outerShdw>
                </a:effectLst>
              </a:rPr>
              <a:t> </a:t>
            </a:r>
            <a:r>
              <a:rPr lang="cs-CZ" sz="2400" dirty="0" err="1">
                <a:solidFill>
                  <a:srgbClr val="FF0000"/>
                </a:solidFill>
                <a:effectLst>
                  <a:outerShdw blurRad="38100" dist="38100" dir="2700000" algn="tl">
                    <a:srgbClr val="000000">
                      <a:alpha val="43137"/>
                    </a:srgbClr>
                  </a:outerShdw>
                </a:effectLst>
              </a:rPr>
              <a:t>possible</a:t>
            </a:r>
            <a:r>
              <a:rPr lang="cs-CZ" sz="2400" dirty="0">
                <a:solidFill>
                  <a:srgbClr val="FF0000"/>
                </a:solidFill>
                <a:effectLst>
                  <a:outerShdw blurRad="38100" dist="38100" dir="2700000" algn="tl">
                    <a:srgbClr val="000000">
                      <a:alpha val="43137"/>
                    </a:srgbClr>
                  </a:outerShdw>
                </a:effectLst>
              </a:rPr>
              <a:t>?</a:t>
            </a:r>
          </a:p>
        </p:txBody>
      </p:sp>
      <p:cxnSp>
        <p:nvCxnSpPr>
          <p:cNvPr id="11" name="Přímá spojnice se šipkou 10"/>
          <p:cNvCxnSpPr/>
          <p:nvPr/>
        </p:nvCxnSpPr>
        <p:spPr>
          <a:xfrm>
            <a:off x="7412135" y="3717032"/>
            <a:ext cx="0" cy="792088"/>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ovéPole 11"/>
          <p:cNvSpPr txBox="1"/>
          <p:nvPr/>
        </p:nvSpPr>
        <p:spPr>
          <a:xfrm>
            <a:off x="7463123" y="3928410"/>
            <a:ext cx="428322" cy="369332"/>
          </a:xfrm>
          <a:prstGeom prst="rect">
            <a:avLst/>
          </a:prstGeom>
          <a:noFill/>
        </p:spPr>
        <p:txBody>
          <a:bodyPr wrap="none" rtlCol="0">
            <a:spAutoFit/>
          </a:bodyPr>
          <a:lstStyle/>
          <a:p>
            <a:r>
              <a:rPr lang="cs-CZ" dirty="0"/>
              <a:t>no</a:t>
            </a:r>
          </a:p>
        </p:txBody>
      </p:sp>
      <p:cxnSp>
        <p:nvCxnSpPr>
          <p:cNvPr id="14" name="Přímá spojnice se šipkou 13"/>
          <p:cNvCxnSpPr/>
          <p:nvPr/>
        </p:nvCxnSpPr>
        <p:spPr>
          <a:xfrm flipH="1">
            <a:off x="5706691" y="4797152"/>
            <a:ext cx="737517" cy="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5706691" y="4427820"/>
            <a:ext cx="491225" cy="369332"/>
          </a:xfrm>
          <a:prstGeom prst="rect">
            <a:avLst/>
          </a:prstGeom>
          <a:noFill/>
        </p:spPr>
        <p:txBody>
          <a:bodyPr wrap="none" rtlCol="0">
            <a:spAutoFit/>
          </a:bodyPr>
          <a:lstStyle/>
          <a:p>
            <a:r>
              <a:rPr lang="cs-CZ" dirty="0" err="1"/>
              <a:t>yes</a:t>
            </a:r>
            <a:endParaRPr lang="cs-CZ" dirty="0"/>
          </a:p>
        </p:txBody>
      </p:sp>
      <p:cxnSp>
        <p:nvCxnSpPr>
          <p:cNvPr id="17" name="Přímá spojnice se šipkou 16"/>
          <p:cNvCxnSpPr/>
          <p:nvPr/>
        </p:nvCxnSpPr>
        <p:spPr>
          <a:xfrm flipH="1">
            <a:off x="5706691" y="5013176"/>
            <a:ext cx="1705444" cy="936104"/>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ovéPole 19"/>
          <p:cNvSpPr txBox="1"/>
          <p:nvPr/>
        </p:nvSpPr>
        <p:spPr>
          <a:xfrm>
            <a:off x="6660232" y="5481228"/>
            <a:ext cx="428322" cy="369332"/>
          </a:xfrm>
          <a:prstGeom prst="rect">
            <a:avLst/>
          </a:prstGeom>
          <a:noFill/>
        </p:spPr>
        <p:txBody>
          <a:bodyPr wrap="none" rtlCol="0">
            <a:spAutoFit/>
          </a:bodyPr>
          <a:lstStyle/>
          <a:p>
            <a:r>
              <a:rPr lang="cs-CZ" dirty="0"/>
              <a:t>no</a:t>
            </a:r>
          </a:p>
        </p:txBody>
      </p:sp>
      <p:cxnSp>
        <p:nvCxnSpPr>
          <p:cNvPr id="22" name="Přímá spojnice se šipkou 21"/>
          <p:cNvCxnSpPr/>
          <p:nvPr/>
        </p:nvCxnSpPr>
        <p:spPr>
          <a:xfrm flipH="1">
            <a:off x="5706691" y="3589879"/>
            <a:ext cx="1705444" cy="127153"/>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ovéPole 22"/>
          <p:cNvSpPr txBox="1"/>
          <p:nvPr/>
        </p:nvSpPr>
        <p:spPr>
          <a:xfrm>
            <a:off x="5845038" y="3597453"/>
            <a:ext cx="1148456" cy="369332"/>
          </a:xfrm>
          <a:prstGeom prst="rect">
            <a:avLst/>
          </a:prstGeom>
          <a:noFill/>
        </p:spPr>
        <p:txBody>
          <a:bodyPr wrap="none" rtlCol="0">
            <a:spAutoFit/>
          </a:bodyPr>
          <a:lstStyle/>
          <a:p>
            <a:r>
              <a:rPr lang="cs-CZ" dirty="0" err="1"/>
              <a:t>yes</a:t>
            </a:r>
            <a:r>
              <a:rPr lang="cs-CZ" dirty="0"/>
              <a:t>, </a:t>
            </a:r>
            <a:r>
              <a:rPr lang="cs-CZ" dirty="0" err="1"/>
              <a:t>partly</a:t>
            </a:r>
            <a:endParaRPr lang="cs-CZ" dirty="0"/>
          </a:p>
        </p:txBody>
      </p:sp>
      <p:cxnSp>
        <p:nvCxnSpPr>
          <p:cNvPr id="25" name="Přímá spojnice se šipkou 24"/>
          <p:cNvCxnSpPr/>
          <p:nvPr/>
        </p:nvCxnSpPr>
        <p:spPr>
          <a:xfrm flipH="1">
            <a:off x="5004048" y="3128214"/>
            <a:ext cx="702644" cy="461665"/>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Přímá spojnice se šipkou 28"/>
          <p:cNvCxnSpPr/>
          <p:nvPr/>
        </p:nvCxnSpPr>
        <p:spPr>
          <a:xfrm flipH="1" flipV="1">
            <a:off x="5004048" y="2840182"/>
            <a:ext cx="702644" cy="288033"/>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5" name="Přímá spojnice 1024"/>
          <p:cNvCxnSpPr/>
          <p:nvPr/>
        </p:nvCxnSpPr>
        <p:spPr>
          <a:xfrm>
            <a:off x="5706692" y="3128215"/>
            <a:ext cx="17054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27" name="TextovéPole 1026"/>
          <p:cNvSpPr txBox="1"/>
          <p:nvPr/>
        </p:nvSpPr>
        <p:spPr>
          <a:xfrm>
            <a:off x="6215133" y="2840182"/>
            <a:ext cx="491225" cy="369332"/>
          </a:xfrm>
          <a:prstGeom prst="rect">
            <a:avLst/>
          </a:prstGeom>
          <a:noFill/>
        </p:spPr>
        <p:txBody>
          <a:bodyPr wrap="none" rtlCol="0">
            <a:spAutoFit/>
          </a:bodyPr>
          <a:lstStyle/>
          <a:p>
            <a:r>
              <a:rPr lang="cs-CZ" dirty="0" err="1"/>
              <a:t>yes</a:t>
            </a:r>
            <a:endParaRPr lang="cs-CZ" dirty="0"/>
          </a:p>
        </p:txBody>
      </p:sp>
      <p:cxnSp>
        <p:nvCxnSpPr>
          <p:cNvPr id="1029" name="Přímá spojnice 1028"/>
          <p:cNvCxnSpPr/>
          <p:nvPr/>
        </p:nvCxnSpPr>
        <p:spPr>
          <a:xfrm>
            <a:off x="7159162" y="3128215"/>
            <a:ext cx="0" cy="8129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7478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P spid="15" grpId="0"/>
      <p:bldP spid="20" grpId="0"/>
      <p:bldP spid="23" grpId="0"/>
      <p:bldP spid="102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custDataLst>
              <p:tags r:id="rId2"/>
            </p:custDataLst>
          </p:nvPr>
        </p:nvSpPr>
        <p:spPr>
          <a:xfrm>
            <a:off x="457200" y="274638"/>
            <a:ext cx="7467600" cy="922114"/>
          </a:xfrm>
        </p:spPr>
        <p:txBody>
          <a:bodyPr/>
          <a:lstStyle/>
          <a:p>
            <a:r>
              <a:rPr lang="cs-CZ" dirty="0" err="1"/>
              <a:t>Algorithm</a:t>
            </a:r>
            <a:r>
              <a:rPr lang="cs-CZ" dirty="0"/>
              <a:t> </a:t>
            </a:r>
            <a:r>
              <a:rPr lang="cs-CZ" dirty="0" err="1"/>
              <a:t>of</a:t>
            </a:r>
            <a:r>
              <a:rPr lang="cs-CZ" dirty="0"/>
              <a:t> </a:t>
            </a:r>
            <a:r>
              <a:rPr lang="cs-CZ" dirty="0" err="1"/>
              <a:t>nutritional</a:t>
            </a:r>
            <a:r>
              <a:rPr lang="cs-CZ" dirty="0"/>
              <a:t> support</a:t>
            </a:r>
          </a:p>
        </p:txBody>
      </p:sp>
      <p:sp>
        <p:nvSpPr>
          <p:cNvPr id="4" name="Zástupný symbol pro číslo snímku 3"/>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4EB5C23-C2A9-49A4-9E2B-20182FCB3B72}" type="slidenum">
              <a:rPr kumimoji="0" lang="cs-CZ" sz="14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cs-CZ" sz="1400" b="1" i="0" u="none" strike="noStrike" kern="1200" cap="none" spc="0" normalizeH="0" baseline="0" noProof="0">
              <a:ln>
                <a:noFill/>
              </a:ln>
              <a:solidFill>
                <a:srgbClr val="FFFFFF"/>
              </a:solidFill>
              <a:effectLst/>
              <a:uLnTx/>
              <a:uFillTx/>
              <a:latin typeface="Calibri"/>
              <a:ea typeface="+mn-ea"/>
              <a:cs typeface="+mn-cs"/>
            </a:endParaRPr>
          </a:p>
        </p:txBody>
      </p:sp>
      <p:pic>
        <p:nvPicPr>
          <p:cNvPr id="1026" name="Picture 2" descr="http://www.propagacenainternetu.cz/wp-content/uploads/myslete-kreativn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3" y="836712"/>
            <a:ext cx="1647825" cy="1647826"/>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sz="quarter" idx="1"/>
          </p:nvPr>
        </p:nvSpPr>
        <p:spPr>
          <a:xfrm>
            <a:off x="334144" y="1628800"/>
            <a:ext cx="7901904" cy="3456384"/>
          </a:xfrm>
        </p:spPr>
        <p:txBody>
          <a:bodyPr>
            <a:normAutofit fontScale="92500" lnSpcReduction="10000"/>
          </a:bodyPr>
          <a:lstStyle/>
          <a:p>
            <a:r>
              <a:rPr lang="cs-CZ" b="1" dirty="0" err="1"/>
              <a:t>Nutritional</a:t>
            </a:r>
            <a:r>
              <a:rPr lang="cs-CZ" b="1" dirty="0"/>
              <a:t> </a:t>
            </a:r>
            <a:r>
              <a:rPr lang="cs-CZ" b="1" dirty="0" err="1"/>
              <a:t>therapy</a:t>
            </a:r>
            <a:r>
              <a:rPr lang="cs-CZ" b="1" dirty="0"/>
              <a:t> in </a:t>
            </a:r>
            <a:r>
              <a:rPr lang="cs-CZ" b="1" dirty="0" err="1"/>
              <a:t>stable</a:t>
            </a:r>
            <a:r>
              <a:rPr lang="cs-CZ" b="1" dirty="0"/>
              <a:t> </a:t>
            </a:r>
            <a:r>
              <a:rPr lang="cs-CZ" b="1" dirty="0" err="1"/>
              <a:t>patients</a:t>
            </a:r>
            <a:endParaRPr lang="cs-CZ" b="1" dirty="0"/>
          </a:p>
          <a:p>
            <a:endParaRPr lang="cs-CZ" b="1" dirty="0"/>
          </a:p>
          <a:p>
            <a:endParaRPr lang="cs-CZ" b="1" dirty="0"/>
          </a:p>
          <a:p>
            <a:endParaRPr lang="cs-CZ" b="1" dirty="0"/>
          </a:p>
          <a:p>
            <a:endParaRPr lang="cs-CZ" b="1" dirty="0"/>
          </a:p>
          <a:p>
            <a:endParaRPr lang="cs-CZ" b="1" dirty="0"/>
          </a:p>
          <a:p>
            <a:r>
              <a:rPr lang="cs-CZ" b="1" dirty="0" err="1"/>
              <a:t>Nutritional</a:t>
            </a:r>
            <a:r>
              <a:rPr lang="cs-CZ" b="1" dirty="0"/>
              <a:t> </a:t>
            </a:r>
            <a:r>
              <a:rPr lang="cs-CZ" b="1" dirty="0" err="1"/>
              <a:t>therapy</a:t>
            </a:r>
            <a:r>
              <a:rPr lang="cs-CZ" b="1" dirty="0"/>
              <a:t> in </a:t>
            </a:r>
            <a:r>
              <a:rPr lang="cs-CZ" b="1" dirty="0" err="1"/>
              <a:t>hemodynamically</a:t>
            </a:r>
            <a:r>
              <a:rPr lang="cs-CZ" b="1" dirty="0"/>
              <a:t> </a:t>
            </a:r>
            <a:r>
              <a:rPr lang="cs-CZ" b="1" dirty="0" err="1"/>
              <a:t>unstable</a:t>
            </a:r>
            <a:r>
              <a:rPr lang="cs-CZ" b="1" dirty="0"/>
              <a:t> </a:t>
            </a:r>
            <a:r>
              <a:rPr lang="cs-CZ" b="1" dirty="0" err="1"/>
              <a:t>patients</a:t>
            </a:r>
            <a:endParaRPr lang="cs-CZ" b="1" dirty="0"/>
          </a:p>
          <a:p>
            <a:pPr marL="0" indent="0">
              <a:buNone/>
            </a:pPr>
            <a:r>
              <a:rPr lang="cs-CZ" dirty="0"/>
              <a:t>    </a:t>
            </a:r>
            <a:r>
              <a:rPr lang="en-US" dirty="0"/>
              <a:t>requiring significant circulatory support by catecholamines, </a:t>
            </a:r>
            <a:r>
              <a:rPr lang="cs-CZ" dirty="0"/>
              <a:t>          </a:t>
            </a:r>
            <a:r>
              <a:rPr lang="en-US" dirty="0"/>
              <a:t>volume expansion or administration of blood derivatives</a:t>
            </a:r>
            <a:endParaRPr lang="cs-CZ" sz="2000" dirty="0"/>
          </a:p>
        </p:txBody>
      </p:sp>
      <p:sp>
        <p:nvSpPr>
          <p:cNvPr id="13" name="TextovéPole 12">
            <a:extLst>
              <a:ext uri="{FF2B5EF4-FFF2-40B4-BE49-F238E27FC236}">
                <a16:creationId xmlns:a16="http://schemas.microsoft.com/office/drawing/2014/main" id="{723AF16A-110B-4C54-A61F-B8D09B493573}"/>
              </a:ext>
            </a:extLst>
          </p:cNvPr>
          <p:cNvSpPr txBox="1"/>
          <p:nvPr/>
        </p:nvSpPr>
        <p:spPr>
          <a:xfrm>
            <a:off x="683568" y="2141536"/>
            <a:ext cx="5688632" cy="1200329"/>
          </a:xfrm>
          <a:prstGeom prst="rect">
            <a:avLst/>
          </a:prstGeom>
          <a:solidFill>
            <a:srgbClr val="FFE1E1"/>
          </a:solidFill>
          <a:ln w="12700">
            <a:solidFill>
              <a:schemeClr val="accent1"/>
            </a:solidFill>
          </a:ln>
        </p:spPr>
        <p:txBody>
          <a:bodyPr wrap="square" rtlCol="0">
            <a:spAutoFit/>
          </a:bodyPr>
          <a:lstStyle/>
          <a:p>
            <a:pPr lvl="0"/>
            <a:r>
              <a:rPr lang="en-US" sz="2400" dirty="0"/>
              <a:t>early initiation of </a:t>
            </a:r>
            <a:r>
              <a:rPr lang="en-US" sz="2400" b="1" dirty="0"/>
              <a:t>enteral nutrition</a:t>
            </a:r>
            <a:br>
              <a:rPr lang="en-US" sz="2400" dirty="0"/>
            </a:br>
            <a:r>
              <a:rPr lang="en-US" sz="2400" dirty="0"/>
              <a:t>correct supply of macro- and micronutrients</a:t>
            </a:r>
            <a:br>
              <a:rPr lang="en-US" sz="2400" dirty="0"/>
            </a:br>
            <a:r>
              <a:rPr lang="en-US" sz="2400" dirty="0"/>
              <a:t>careful monitoring of glycaemia</a:t>
            </a:r>
            <a:endParaRPr kumimoji="0" lang="cs-CZ" sz="2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extovéPole 17">
            <a:extLst>
              <a:ext uri="{FF2B5EF4-FFF2-40B4-BE49-F238E27FC236}">
                <a16:creationId xmlns:a16="http://schemas.microsoft.com/office/drawing/2014/main" id="{57ED36E3-90F0-4E1A-86D9-23612CAF8A34}"/>
              </a:ext>
            </a:extLst>
          </p:cNvPr>
          <p:cNvSpPr txBox="1"/>
          <p:nvPr/>
        </p:nvSpPr>
        <p:spPr>
          <a:xfrm>
            <a:off x="683568" y="5085184"/>
            <a:ext cx="7445448" cy="1200329"/>
          </a:xfrm>
          <a:prstGeom prst="rect">
            <a:avLst/>
          </a:prstGeom>
          <a:solidFill>
            <a:srgbClr val="FFE1E1"/>
          </a:solidFill>
          <a:ln>
            <a:solidFill>
              <a:schemeClr val="accent1"/>
            </a:solidFill>
          </a:ln>
        </p:spPr>
        <p:txBody>
          <a:bodyPr wrap="square" rtlCol="0">
            <a:spAutoFit/>
          </a:bodyPr>
          <a:lstStyle/>
          <a:p>
            <a:pPr lvl="0"/>
            <a:r>
              <a:rPr lang="en-US" sz="2400" dirty="0"/>
              <a:t>nutritional support by </a:t>
            </a:r>
            <a:r>
              <a:rPr lang="en-US" sz="2400" b="1" dirty="0"/>
              <a:t>parenteral route</a:t>
            </a:r>
            <a:br>
              <a:rPr lang="en-US" sz="2400" dirty="0"/>
            </a:br>
            <a:r>
              <a:rPr lang="en-US" sz="2400" dirty="0"/>
              <a:t>in case of normalization of blood pressure possible recovery of EN</a:t>
            </a:r>
            <a:endParaRPr kumimoji="0" lang="cs-CZ" sz="2200" b="0" i="0" u="none" strike="noStrike" kern="1200" cap="none" spc="0" normalizeH="0" baseline="0" noProof="0" dirty="0">
              <a:ln>
                <a:noFill/>
              </a:ln>
              <a:solidFill>
                <a:prstClr val="black"/>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1013095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922114"/>
          </a:xfrm>
        </p:spPr>
        <p:txBody>
          <a:bodyPr/>
          <a:lstStyle/>
          <a:p>
            <a:r>
              <a:rPr lang="cs-CZ" dirty="0" err="1"/>
              <a:t>Kinds</a:t>
            </a:r>
            <a:r>
              <a:rPr lang="cs-CZ" dirty="0"/>
              <a:t> </a:t>
            </a:r>
            <a:r>
              <a:rPr lang="cs-CZ" dirty="0" err="1"/>
              <a:t>of</a:t>
            </a:r>
            <a:r>
              <a:rPr lang="cs-CZ" dirty="0"/>
              <a:t> </a:t>
            </a:r>
            <a:r>
              <a:rPr lang="cs-CZ" dirty="0" err="1"/>
              <a:t>nutritional</a:t>
            </a:r>
            <a:r>
              <a:rPr lang="cs-CZ" dirty="0"/>
              <a:t> support</a:t>
            </a:r>
          </a:p>
        </p:txBody>
      </p:sp>
      <p:sp>
        <p:nvSpPr>
          <p:cNvPr id="3" name="Zástupný symbol pro obsah 2"/>
          <p:cNvSpPr>
            <a:spLocks noGrp="1"/>
          </p:cNvSpPr>
          <p:nvPr>
            <p:ph sz="quarter" idx="1"/>
          </p:nvPr>
        </p:nvSpPr>
        <p:spPr/>
        <p:txBody>
          <a:bodyPr/>
          <a:lstStyle/>
          <a:p>
            <a:r>
              <a:rPr lang="cs-CZ" sz="2800" dirty="0" err="1">
                <a:solidFill>
                  <a:srgbClr val="FF0000"/>
                </a:solidFill>
                <a:effectLst>
                  <a:outerShdw blurRad="38100" dist="38100" dir="2700000" algn="tl">
                    <a:srgbClr val="000000">
                      <a:alpha val="43137"/>
                    </a:srgbClr>
                  </a:outerShdw>
                </a:effectLst>
              </a:rPr>
              <a:t>Fortified</a:t>
            </a:r>
            <a:r>
              <a:rPr lang="cs-CZ" sz="2800" dirty="0">
                <a:solidFill>
                  <a:srgbClr val="FF0000"/>
                </a:solidFill>
                <a:effectLst>
                  <a:outerShdw blurRad="38100" dist="38100" dir="2700000" algn="tl">
                    <a:srgbClr val="000000">
                      <a:alpha val="43137"/>
                    </a:srgbClr>
                  </a:outerShdw>
                </a:effectLst>
              </a:rPr>
              <a:t> diet</a:t>
            </a:r>
          </a:p>
          <a:p>
            <a:r>
              <a:rPr lang="cs-CZ" sz="2800" dirty="0" err="1">
                <a:solidFill>
                  <a:srgbClr val="FF0000"/>
                </a:solidFill>
                <a:effectLst>
                  <a:outerShdw blurRad="38100" dist="38100" dir="2700000" algn="tl">
                    <a:srgbClr val="000000">
                      <a:alpha val="43137"/>
                    </a:srgbClr>
                  </a:outerShdw>
                </a:effectLst>
              </a:rPr>
              <a:t>Enteral</a:t>
            </a:r>
            <a:r>
              <a:rPr lang="cs-CZ" sz="2800" dirty="0">
                <a:solidFill>
                  <a:srgbClr val="FF0000"/>
                </a:solidFill>
                <a:effectLst>
                  <a:outerShdw blurRad="38100" dist="38100" dir="2700000" algn="tl">
                    <a:srgbClr val="000000">
                      <a:alpha val="43137"/>
                    </a:srgbClr>
                  </a:outerShdw>
                </a:effectLst>
              </a:rPr>
              <a:t> </a:t>
            </a:r>
            <a:r>
              <a:rPr lang="cs-CZ" sz="2800" dirty="0" err="1">
                <a:solidFill>
                  <a:srgbClr val="FF0000"/>
                </a:solidFill>
                <a:effectLst>
                  <a:outerShdw blurRad="38100" dist="38100" dir="2700000" algn="tl">
                    <a:srgbClr val="000000">
                      <a:alpha val="43137"/>
                    </a:srgbClr>
                  </a:outerShdw>
                </a:effectLst>
              </a:rPr>
              <a:t>nutrition</a:t>
            </a:r>
            <a:endParaRPr lang="cs-CZ" sz="2800" dirty="0">
              <a:solidFill>
                <a:srgbClr val="FF0000"/>
              </a:solidFill>
              <a:effectLst>
                <a:outerShdw blurRad="38100" dist="38100" dir="2700000" algn="tl">
                  <a:srgbClr val="000000">
                    <a:alpha val="43137"/>
                  </a:srgbClr>
                </a:outerShdw>
              </a:effectLst>
            </a:endParaRPr>
          </a:p>
          <a:p>
            <a:r>
              <a:rPr lang="cs-CZ" sz="2800" dirty="0" err="1">
                <a:solidFill>
                  <a:srgbClr val="FF0000"/>
                </a:solidFill>
                <a:effectLst>
                  <a:outerShdw blurRad="38100" dist="38100" dir="2700000" algn="tl">
                    <a:srgbClr val="000000">
                      <a:alpha val="43137"/>
                    </a:srgbClr>
                  </a:outerShdw>
                </a:effectLst>
              </a:rPr>
              <a:t>Parenteral</a:t>
            </a:r>
            <a:r>
              <a:rPr lang="cs-CZ" sz="2800" dirty="0">
                <a:solidFill>
                  <a:srgbClr val="FF0000"/>
                </a:solidFill>
                <a:effectLst>
                  <a:outerShdw blurRad="38100" dist="38100" dir="2700000" algn="tl">
                    <a:srgbClr val="000000">
                      <a:alpha val="43137"/>
                    </a:srgbClr>
                  </a:outerShdw>
                </a:effectLst>
              </a:rPr>
              <a:t> </a:t>
            </a:r>
            <a:r>
              <a:rPr lang="cs-CZ" sz="2800" dirty="0" err="1">
                <a:solidFill>
                  <a:srgbClr val="FF0000"/>
                </a:solidFill>
                <a:effectLst>
                  <a:outerShdw blurRad="38100" dist="38100" dir="2700000" algn="tl">
                    <a:srgbClr val="000000">
                      <a:alpha val="43137"/>
                    </a:srgbClr>
                  </a:outerShdw>
                </a:effectLst>
              </a:rPr>
              <a:t>nutrition</a:t>
            </a:r>
            <a:endParaRPr lang="cs-CZ" dirty="0"/>
          </a:p>
        </p:txBody>
      </p:sp>
      <p:sp>
        <p:nvSpPr>
          <p:cNvPr id="4" name="Zástupný symbol pro číslo snímku 3"/>
          <p:cNvSpPr>
            <a:spLocks noGrp="1"/>
          </p:cNvSpPr>
          <p:nvPr>
            <p:ph type="sldNum" sz="quarter" idx="15"/>
          </p:nvPr>
        </p:nvSpPr>
        <p:spPr/>
        <p:txBody>
          <a:bodyPr>
            <a:normAutofit/>
          </a:bodyPr>
          <a:lstStyle/>
          <a:p>
            <a:fld id="{34EB5C23-C2A9-49A4-9E2B-20182FCB3B72}" type="slidenum">
              <a:rPr lang="cs-CZ" smtClean="0"/>
              <a:t>49</a:t>
            </a:fld>
            <a:endParaRPr lang="cs-CZ"/>
          </a:p>
        </p:txBody>
      </p:sp>
      <p:sp>
        <p:nvSpPr>
          <p:cNvPr id="5" name="Čárový popisek 1 4"/>
          <p:cNvSpPr/>
          <p:nvPr/>
        </p:nvSpPr>
        <p:spPr>
          <a:xfrm>
            <a:off x="4833416" y="1579343"/>
            <a:ext cx="3600400" cy="1296144"/>
          </a:xfrm>
          <a:prstGeom prst="borderCallout1">
            <a:avLst>
              <a:gd name="adj1" fmla="val 18750"/>
              <a:gd name="adj2" fmla="val -1435"/>
              <a:gd name="adj3" fmla="val 19042"/>
              <a:gd name="adj4" fmla="val -25537"/>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dirty="0" err="1">
                <a:solidFill>
                  <a:schemeClr val="tx1"/>
                </a:solidFill>
              </a:rPr>
              <a:t>Normal</a:t>
            </a:r>
            <a:r>
              <a:rPr lang="cs-CZ" sz="2400" dirty="0">
                <a:solidFill>
                  <a:schemeClr val="tx1"/>
                </a:solidFill>
              </a:rPr>
              <a:t> </a:t>
            </a:r>
            <a:r>
              <a:rPr lang="cs-CZ" sz="2400" dirty="0" err="1">
                <a:solidFill>
                  <a:schemeClr val="tx1"/>
                </a:solidFill>
              </a:rPr>
              <a:t>meal</a:t>
            </a:r>
            <a:r>
              <a:rPr lang="cs-CZ" sz="2400" dirty="0">
                <a:solidFill>
                  <a:schemeClr val="tx1"/>
                </a:solidFill>
              </a:rPr>
              <a:t> </a:t>
            </a:r>
            <a:r>
              <a:rPr lang="cs-CZ" sz="2400" dirty="0" err="1">
                <a:solidFill>
                  <a:schemeClr val="tx1"/>
                </a:solidFill>
              </a:rPr>
              <a:t>enriched</a:t>
            </a:r>
            <a:r>
              <a:rPr lang="cs-CZ" sz="2400" dirty="0">
                <a:solidFill>
                  <a:schemeClr val="tx1"/>
                </a:solidFill>
              </a:rPr>
              <a:t> </a:t>
            </a:r>
            <a:r>
              <a:rPr lang="cs-CZ" sz="2400" dirty="0" err="1">
                <a:solidFill>
                  <a:schemeClr val="tx1"/>
                </a:solidFill>
              </a:rPr>
              <a:t>with</a:t>
            </a:r>
            <a:r>
              <a:rPr lang="cs-CZ" sz="2400" dirty="0">
                <a:solidFill>
                  <a:schemeClr val="tx1"/>
                </a:solidFill>
              </a:rPr>
              <a:t> </a:t>
            </a:r>
            <a:r>
              <a:rPr lang="cs-CZ" sz="2400" dirty="0" err="1">
                <a:solidFill>
                  <a:schemeClr val="tx1"/>
                </a:solidFill>
              </a:rPr>
              <a:t>energy</a:t>
            </a:r>
            <a:r>
              <a:rPr lang="cs-CZ" sz="2400" dirty="0">
                <a:solidFill>
                  <a:schemeClr val="tx1"/>
                </a:solidFill>
              </a:rPr>
              <a:t>, </a:t>
            </a:r>
            <a:r>
              <a:rPr lang="cs-CZ" sz="2400" dirty="0" err="1">
                <a:solidFill>
                  <a:schemeClr val="tx1"/>
                </a:solidFill>
              </a:rPr>
              <a:t>macronutrients</a:t>
            </a:r>
            <a:r>
              <a:rPr lang="cs-CZ" sz="2400" dirty="0">
                <a:solidFill>
                  <a:schemeClr val="tx1"/>
                </a:solidFill>
              </a:rPr>
              <a:t>, </a:t>
            </a:r>
            <a:r>
              <a:rPr lang="cs-CZ" sz="2400" dirty="0" err="1">
                <a:solidFill>
                  <a:schemeClr val="tx1"/>
                </a:solidFill>
              </a:rPr>
              <a:t>or</a:t>
            </a:r>
            <a:r>
              <a:rPr lang="cs-CZ" sz="2400" dirty="0">
                <a:solidFill>
                  <a:schemeClr val="tx1"/>
                </a:solidFill>
              </a:rPr>
              <a:t> </a:t>
            </a:r>
            <a:r>
              <a:rPr lang="cs-CZ" sz="2400" dirty="0" err="1">
                <a:solidFill>
                  <a:schemeClr val="tx1"/>
                </a:solidFill>
              </a:rPr>
              <a:t>micronutrients</a:t>
            </a:r>
            <a:r>
              <a:rPr lang="cs-CZ" sz="2400" dirty="0">
                <a:solidFill>
                  <a:schemeClr val="tx1"/>
                </a:solidFill>
              </a:rPr>
              <a:t>.</a:t>
            </a:r>
          </a:p>
        </p:txBody>
      </p:sp>
      <p:pic>
        <p:nvPicPr>
          <p:cNvPr id="2050" name="Picture 2" descr="PROTIFAR 225 gm prášek pro rozt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5288" y="4693146"/>
            <a:ext cx="2081808" cy="20818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ANTOMALT  1X400GM Prášek pro rozt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2662" y="3586403"/>
            <a:ext cx="2049016" cy="2049016"/>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4415996" y="3779654"/>
            <a:ext cx="3838218" cy="584775"/>
          </a:xfrm>
          <a:prstGeom prst="rect">
            <a:avLst/>
          </a:prstGeom>
          <a:noFill/>
        </p:spPr>
        <p:txBody>
          <a:bodyPr wrap="square" rtlCol="0">
            <a:spAutoFit/>
          </a:bodyPr>
          <a:lstStyle/>
          <a:p>
            <a:r>
              <a:rPr lang="cs-CZ" sz="1600" dirty="0"/>
              <a:t>maltodextrin </a:t>
            </a:r>
          </a:p>
          <a:p>
            <a:r>
              <a:rPr lang="cs-CZ" sz="1600" dirty="0"/>
              <a:t>(</a:t>
            </a:r>
            <a:r>
              <a:rPr lang="cs-CZ" sz="1600" dirty="0" err="1"/>
              <a:t>enzymatically</a:t>
            </a:r>
            <a:r>
              <a:rPr lang="cs-CZ" sz="1600" dirty="0"/>
              <a:t> </a:t>
            </a:r>
            <a:r>
              <a:rPr lang="cs-CZ" sz="1600" dirty="0" err="1"/>
              <a:t>digested</a:t>
            </a:r>
            <a:r>
              <a:rPr lang="cs-CZ" sz="1600" dirty="0"/>
              <a:t> </a:t>
            </a:r>
            <a:r>
              <a:rPr lang="cs-CZ" sz="1600" dirty="0" err="1"/>
              <a:t>corn</a:t>
            </a:r>
            <a:r>
              <a:rPr lang="cs-CZ" sz="1600" dirty="0"/>
              <a:t> </a:t>
            </a:r>
            <a:r>
              <a:rPr lang="cs-CZ" sz="1600" dirty="0" err="1"/>
              <a:t>starch</a:t>
            </a:r>
            <a:r>
              <a:rPr lang="cs-CZ" sz="1600" dirty="0"/>
              <a:t>)</a:t>
            </a:r>
          </a:p>
        </p:txBody>
      </p:sp>
      <p:sp>
        <p:nvSpPr>
          <p:cNvPr id="7" name="TextovéPole 6"/>
          <p:cNvSpPr txBox="1"/>
          <p:nvPr/>
        </p:nvSpPr>
        <p:spPr>
          <a:xfrm>
            <a:off x="4172806" y="6094249"/>
            <a:ext cx="2438616" cy="553998"/>
          </a:xfrm>
          <a:prstGeom prst="rect">
            <a:avLst/>
          </a:prstGeom>
          <a:noFill/>
        </p:spPr>
        <p:txBody>
          <a:bodyPr wrap="none" rtlCol="0">
            <a:spAutoFit/>
          </a:bodyPr>
          <a:lstStyle/>
          <a:p>
            <a:r>
              <a:rPr lang="cs-CZ" sz="1600" dirty="0" err="1"/>
              <a:t>concentrated</a:t>
            </a:r>
            <a:r>
              <a:rPr lang="cs-CZ" sz="1600" dirty="0"/>
              <a:t> </a:t>
            </a:r>
            <a:r>
              <a:rPr lang="cs-CZ" sz="1600" dirty="0" err="1"/>
              <a:t>milk</a:t>
            </a:r>
            <a:r>
              <a:rPr lang="cs-CZ" sz="1600" dirty="0"/>
              <a:t> protein, </a:t>
            </a:r>
          </a:p>
          <a:p>
            <a:r>
              <a:rPr lang="cs-CZ" sz="1400" dirty="0" err="1"/>
              <a:t>emulsifier</a:t>
            </a:r>
            <a:r>
              <a:rPr lang="cs-CZ" sz="1400" dirty="0"/>
              <a:t> (</a:t>
            </a:r>
            <a:r>
              <a:rPr lang="cs-CZ" sz="1400" dirty="0" err="1"/>
              <a:t>soya</a:t>
            </a:r>
            <a:r>
              <a:rPr lang="cs-CZ" sz="1400" dirty="0"/>
              <a:t> </a:t>
            </a:r>
            <a:r>
              <a:rPr lang="cs-CZ" sz="1400" dirty="0" err="1"/>
              <a:t>lecithin</a:t>
            </a:r>
            <a:r>
              <a:rPr lang="cs-CZ" sz="1400" dirty="0"/>
              <a:t>)</a:t>
            </a:r>
          </a:p>
        </p:txBody>
      </p:sp>
      <p:pic>
        <p:nvPicPr>
          <p:cNvPr id="10" name="Obráze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926" y="4537457"/>
            <a:ext cx="1916052" cy="1556792"/>
          </a:xfrm>
          <a:prstGeom prst="rect">
            <a:avLst/>
          </a:prstGeom>
        </p:spPr>
      </p:pic>
    </p:spTree>
    <p:custDataLst>
      <p:tags r:id="rId1"/>
    </p:custDataLst>
    <p:extLst>
      <p:ext uri="{BB962C8B-B14F-4D97-AF65-F5344CB8AC3E}">
        <p14:creationId xmlns:p14="http://schemas.microsoft.com/office/powerpoint/2010/main" val="203620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1+#ppt_w/2"/>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 calcmode="lin" valueType="num">
                                      <p:cBhvr additive="base">
                                        <p:cTn id="25" dur="500" fill="hold"/>
                                        <p:tgtEl>
                                          <p:spTgt spid="2052"/>
                                        </p:tgtEl>
                                        <p:attrNameLst>
                                          <p:attrName>ppt_x</p:attrName>
                                        </p:attrNameLst>
                                      </p:cBhvr>
                                      <p:tavLst>
                                        <p:tav tm="0">
                                          <p:val>
                                            <p:strVal val="1+#ppt_w/2"/>
                                          </p:val>
                                        </p:tav>
                                        <p:tav tm="100000">
                                          <p:val>
                                            <p:strVal val="#ppt_x"/>
                                          </p:val>
                                        </p:tav>
                                      </p:tavLst>
                                    </p:anim>
                                    <p:anim calcmode="lin" valueType="num">
                                      <p:cBhvr additive="base">
                                        <p:cTn id="26"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custDataLst>
              <p:tags r:id="rId2"/>
            </p:custDataLst>
          </p:nvPr>
        </p:nvSpPr>
        <p:spPr>
          <a:xfrm>
            <a:off x="457200" y="274638"/>
            <a:ext cx="7467600" cy="706090"/>
          </a:xfrm>
        </p:spPr>
        <p:txBody>
          <a:bodyPr/>
          <a:lstStyle/>
          <a:p>
            <a:r>
              <a:rPr lang="cs-CZ" dirty="0" err="1"/>
              <a:t>Energy</a:t>
            </a:r>
            <a:r>
              <a:rPr lang="cs-CZ" dirty="0"/>
              <a:t> balance</a:t>
            </a:r>
          </a:p>
        </p:txBody>
      </p:sp>
      <p:sp>
        <p:nvSpPr>
          <p:cNvPr id="3" name="Zástupný symbol pro obsah 2"/>
          <p:cNvSpPr>
            <a:spLocks noGrp="1"/>
          </p:cNvSpPr>
          <p:nvPr>
            <p:ph sz="quarter" idx="1"/>
          </p:nvPr>
        </p:nvSpPr>
        <p:spPr>
          <a:xfrm>
            <a:off x="251520" y="1196752"/>
            <a:ext cx="8487096" cy="5277200"/>
          </a:xfrm>
        </p:spPr>
        <p:txBody>
          <a:bodyPr/>
          <a:lstStyle/>
          <a:p>
            <a:pPr algn="ctr"/>
            <a:r>
              <a:rPr lang="cs-CZ" dirty="0" err="1"/>
              <a:t>Energy</a:t>
            </a:r>
            <a:r>
              <a:rPr lang="cs-CZ" dirty="0"/>
              <a:t> </a:t>
            </a:r>
            <a:r>
              <a:rPr lang="cs-CZ" dirty="0" err="1"/>
              <a:t>ingested</a:t>
            </a:r>
            <a:r>
              <a:rPr lang="cs-CZ" dirty="0"/>
              <a:t> =  </a:t>
            </a:r>
            <a:r>
              <a:rPr lang="cs-CZ" dirty="0" err="1"/>
              <a:t>energy</a:t>
            </a:r>
            <a:r>
              <a:rPr lang="cs-CZ" dirty="0"/>
              <a:t> </a:t>
            </a:r>
            <a:r>
              <a:rPr lang="cs-CZ" dirty="0" err="1"/>
              <a:t>expended</a:t>
            </a:r>
            <a:endParaRPr lang="cs-CZ" dirty="0"/>
          </a:p>
          <a:p>
            <a:endParaRPr lang="cs-CZ" dirty="0"/>
          </a:p>
          <a:p>
            <a:r>
              <a:rPr lang="cs-CZ" dirty="0" err="1">
                <a:solidFill>
                  <a:srgbClr val="FF0000"/>
                </a:solidFill>
              </a:rPr>
              <a:t>Resting</a:t>
            </a:r>
            <a:r>
              <a:rPr lang="cs-CZ" dirty="0">
                <a:solidFill>
                  <a:srgbClr val="FF0000"/>
                </a:solidFill>
              </a:rPr>
              <a:t> </a:t>
            </a:r>
            <a:r>
              <a:rPr lang="cs-CZ" dirty="0" err="1">
                <a:solidFill>
                  <a:srgbClr val="FF0000"/>
                </a:solidFill>
              </a:rPr>
              <a:t>metabolic</a:t>
            </a:r>
            <a:r>
              <a:rPr lang="cs-CZ" dirty="0">
                <a:solidFill>
                  <a:srgbClr val="FF0000"/>
                </a:solidFill>
              </a:rPr>
              <a:t> </a:t>
            </a:r>
            <a:r>
              <a:rPr lang="cs-CZ" dirty="0" err="1">
                <a:solidFill>
                  <a:srgbClr val="FF0000"/>
                </a:solidFill>
              </a:rPr>
              <a:t>rate</a:t>
            </a:r>
            <a:r>
              <a:rPr lang="cs-CZ" dirty="0">
                <a:solidFill>
                  <a:srgbClr val="FF0000"/>
                </a:solidFill>
              </a:rPr>
              <a:t> RMR (</a:t>
            </a:r>
            <a:r>
              <a:rPr lang="cs-CZ" dirty="0" err="1">
                <a:solidFill>
                  <a:srgbClr val="FF0000"/>
                </a:solidFill>
              </a:rPr>
              <a:t>kJ</a:t>
            </a:r>
            <a:r>
              <a:rPr lang="cs-CZ" dirty="0">
                <a:solidFill>
                  <a:srgbClr val="FF0000"/>
                </a:solidFill>
              </a:rPr>
              <a:t>/</a:t>
            </a:r>
            <a:r>
              <a:rPr lang="cs-CZ" dirty="0" err="1">
                <a:solidFill>
                  <a:srgbClr val="FF0000"/>
                </a:solidFill>
              </a:rPr>
              <a:t>day</a:t>
            </a:r>
            <a:r>
              <a:rPr lang="cs-CZ" dirty="0">
                <a:solidFill>
                  <a:srgbClr val="FF0000"/>
                </a:solidFill>
              </a:rPr>
              <a:t>) = 100 . w (kg) = 4.2 . S (m</a:t>
            </a:r>
            <a:r>
              <a:rPr lang="cs-CZ" baseline="30000" dirty="0">
                <a:solidFill>
                  <a:srgbClr val="FF0000"/>
                </a:solidFill>
              </a:rPr>
              <a:t>2</a:t>
            </a:r>
            <a:r>
              <a:rPr lang="cs-CZ" dirty="0">
                <a:solidFill>
                  <a:srgbClr val="FF0000"/>
                </a:solidFill>
              </a:rPr>
              <a:t>)  </a:t>
            </a:r>
          </a:p>
          <a:p>
            <a:r>
              <a:rPr lang="cs-CZ" dirty="0" err="1"/>
              <a:t>reserves</a:t>
            </a:r>
            <a:r>
              <a:rPr lang="cs-CZ" dirty="0"/>
              <a:t> </a:t>
            </a:r>
            <a:r>
              <a:rPr lang="cs-CZ" dirty="0" err="1"/>
              <a:t>formation</a:t>
            </a:r>
            <a:endParaRPr lang="cs-CZ" dirty="0"/>
          </a:p>
          <a:p>
            <a:r>
              <a:rPr lang="cs-CZ" dirty="0" err="1"/>
              <a:t>heat</a:t>
            </a:r>
            <a:r>
              <a:rPr lang="cs-CZ" dirty="0"/>
              <a:t> </a:t>
            </a:r>
            <a:r>
              <a:rPr lang="cs-CZ" dirty="0" err="1"/>
              <a:t>production</a:t>
            </a:r>
            <a:endParaRPr lang="cs-CZ" dirty="0"/>
          </a:p>
          <a:p>
            <a:r>
              <a:rPr lang="cs-CZ" dirty="0" err="1"/>
              <a:t>activity</a:t>
            </a:r>
            <a:r>
              <a:rPr lang="cs-CZ" dirty="0"/>
              <a:t> </a:t>
            </a:r>
          </a:p>
          <a:p>
            <a:endParaRPr lang="cs-CZ" sz="2800" dirty="0"/>
          </a:p>
          <a:p>
            <a:r>
              <a:rPr lang="cs-CZ" dirty="0"/>
              <a:t>stress</a:t>
            </a:r>
          </a:p>
        </p:txBody>
      </p:sp>
      <p:sp>
        <p:nvSpPr>
          <p:cNvPr id="6" name="Zástupný symbol pro číslo snímku 3"/>
          <p:cNvSpPr>
            <a:spLocks noGrp="1"/>
          </p:cNvSpPr>
          <p:nvPr>
            <p:ph type="sldNum" sz="quarter" idx="15"/>
          </p:nvPr>
        </p:nvSpPr>
        <p:spPr/>
        <p:txBody>
          <a:bodyPr/>
          <a:lstStyle/>
          <a:p>
            <a:fld id="{EF93C809-E9D0-44AA-90BF-5F81FACFF0ED}" type="slidenum">
              <a:rPr lang="cs-CZ" altLang="cs-CZ"/>
              <a:pPr/>
              <a:t>5</a:t>
            </a:fld>
            <a:endParaRPr lang="cs-CZ" altLang="cs-CZ"/>
          </a:p>
        </p:txBody>
      </p:sp>
      <p:sp>
        <p:nvSpPr>
          <p:cNvPr id="17412" name="Text Box 4"/>
          <p:cNvSpPr txBox="1">
            <a:spLocks noChangeArrowheads="1"/>
          </p:cNvSpPr>
          <p:nvPr/>
        </p:nvSpPr>
        <p:spPr bwMode="auto">
          <a:xfrm>
            <a:off x="2833960" y="3031326"/>
            <a:ext cx="5904656"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000" dirty="0">
                <a:solidFill>
                  <a:schemeClr val="bg2">
                    <a:lumMod val="50000"/>
                  </a:schemeClr>
                </a:solidFill>
                <a:sym typeface="Symbol" panose="05050102010706020507" pitchFamily="18" charset="2"/>
              </a:rPr>
              <a:t> </a:t>
            </a:r>
            <a:r>
              <a:rPr lang="cs-CZ" altLang="cs-CZ" sz="2000" dirty="0" err="1">
                <a:solidFill>
                  <a:srgbClr val="3399FF"/>
                </a:solidFill>
                <a:sym typeface="Symbol" panose="05050102010706020507" pitchFamily="18" charset="2"/>
              </a:rPr>
              <a:t>rise</a:t>
            </a:r>
            <a:r>
              <a:rPr lang="cs-CZ" altLang="cs-CZ" sz="2000" dirty="0">
                <a:solidFill>
                  <a:srgbClr val="3399FF"/>
                </a:solidFill>
                <a:sym typeface="Symbol" panose="05050102010706020507" pitchFamily="18" charset="2"/>
              </a:rPr>
              <a:t> in body </a:t>
            </a:r>
            <a:r>
              <a:rPr lang="cs-CZ" altLang="cs-CZ" sz="2000" dirty="0" err="1">
                <a:solidFill>
                  <a:srgbClr val="3399FF"/>
                </a:solidFill>
                <a:sym typeface="Symbol" panose="05050102010706020507" pitchFamily="18" charset="2"/>
              </a:rPr>
              <a:t>temperature</a:t>
            </a:r>
            <a:r>
              <a:rPr lang="cs-CZ" altLang="cs-CZ" sz="2000" dirty="0">
                <a:solidFill>
                  <a:srgbClr val="3399FF"/>
                </a:solidFill>
                <a:sym typeface="Symbol" panose="05050102010706020507" pitchFamily="18" charset="2"/>
              </a:rPr>
              <a:t> by 1°C	</a:t>
            </a:r>
            <a:r>
              <a:rPr lang="cs-CZ" altLang="cs-CZ" sz="2000" dirty="0">
                <a:sym typeface="Symbol" panose="05050102010706020507" pitchFamily="18" charset="2"/>
              </a:rPr>
              <a:t>  + 15 %  RMR</a:t>
            </a:r>
          </a:p>
          <a:p>
            <a:pPr marL="342900" indent="-342900">
              <a:buFont typeface="Symbol" panose="05050102010706020507" pitchFamily="18" charset="2"/>
              <a:buChar char="·"/>
            </a:pPr>
            <a:endParaRPr lang="cs-CZ" altLang="cs-CZ" sz="800" dirty="0">
              <a:sym typeface="Symbol" panose="05050102010706020507" pitchFamily="18" charset="2"/>
            </a:endParaRPr>
          </a:p>
          <a:p>
            <a:r>
              <a:rPr lang="cs-CZ" altLang="cs-CZ" sz="2000" dirty="0">
                <a:solidFill>
                  <a:schemeClr val="bg2">
                    <a:lumMod val="50000"/>
                  </a:schemeClr>
                </a:solidFill>
                <a:sym typeface="Symbol" panose="05050102010706020507" pitchFamily="18" charset="2"/>
              </a:rPr>
              <a:t></a:t>
            </a:r>
            <a:r>
              <a:rPr lang="cs-CZ" altLang="cs-CZ" sz="2000" dirty="0">
                <a:sym typeface="Symbol" panose="05050102010706020507" pitchFamily="18" charset="2"/>
              </a:rPr>
              <a:t> </a:t>
            </a:r>
            <a:r>
              <a:rPr lang="cs-CZ" altLang="cs-CZ" sz="2000" dirty="0" err="1">
                <a:solidFill>
                  <a:schemeClr val="tx2">
                    <a:lumMod val="60000"/>
                    <a:lumOff val="40000"/>
                  </a:schemeClr>
                </a:solidFill>
                <a:sym typeface="Symbol" panose="05050102010706020507" pitchFamily="18" charset="2"/>
              </a:rPr>
              <a:t>activity</a:t>
            </a:r>
            <a:r>
              <a:rPr lang="cs-CZ" altLang="cs-CZ" sz="2000" dirty="0">
                <a:sym typeface="Symbol" panose="05050102010706020507" pitchFamily="18" charset="2"/>
              </a:rPr>
              <a:t> </a:t>
            </a:r>
            <a:r>
              <a:rPr lang="cs-CZ" altLang="cs-CZ" sz="2000" dirty="0" err="1">
                <a:solidFill>
                  <a:srgbClr val="3399FF"/>
                </a:solidFill>
                <a:sym typeface="Symbol" panose="05050102010706020507" pitchFamily="18" charset="2"/>
              </a:rPr>
              <a:t>factor</a:t>
            </a:r>
            <a:r>
              <a:rPr lang="cs-CZ" altLang="cs-CZ" sz="2000" dirty="0">
                <a:solidFill>
                  <a:srgbClr val="3399FF"/>
                </a:solidFill>
                <a:sym typeface="Symbol" panose="05050102010706020507" pitchFamily="18" charset="2"/>
              </a:rPr>
              <a:t>:</a:t>
            </a:r>
            <a:r>
              <a:rPr lang="cs-CZ" altLang="cs-CZ" sz="2000" dirty="0">
                <a:sym typeface="Symbol" panose="05050102010706020507" pitchFamily="18" charset="2"/>
              </a:rPr>
              <a:t>	</a:t>
            </a:r>
            <a:r>
              <a:rPr lang="cs-CZ" altLang="cs-CZ" sz="2000" dirty="0" err="1">
                <a:sym typeface="Symbol" panose="05050102010706020507" pitchFamily="18" charset="2"/>
              </a:rPr>
              <a:t>bedridden</a:t>
            </a:r>
            <a:r>
              <a:rPr lang="cs-CZ" altLang="cs-CZ" sz="2000" dirty="0">
                <a:sym typeface="Symbol" panose="05050102010706020507" pitchFamily="18" charset="2"/>
              </a:rPr>
              <a:t>	  1.2 RMR</a:t>
            </a:r>
          </a:p>
          <a:p>
            <a:r>
              <a:rPr lang="cs-CZ" altLang="cs-CZ" sz="2000" dirty="0">
                <a:sym typeface="Symbol" panose="05050102010706020507" pitchFamily="18" charset="2"/>
              </a:rPr>
              <a:t>                               	not - </a:t>
            </a:r>
            <a:r>
              <a:rPr lang="cs-CZ" altLang="cs-CZ" sz="2000" dirty="0" err="1">
                <a:sym typeface="Symbol" panose="05050102010706020507" pitchFamily="18" charset="2"/>
              </a:rPr>
              <a:t>bedridden</a:t>
            </a:r>
            <a:r>
              <a:rPr lang="cs-CZ" altLang="cs-CZ" sz="2000" dirty="0">
                <a:sym typeface="Symbol" panose="05050102010706020507" pitchFamily="18" charset="2"/>
              </a:rPr>
              <a:t> 	  1.3				(</a:t>
            </a:r>
            <a:r>
              <a:rPr lang="cs-CZ" altLang="cs-CZ" sz="2000" dirty="0" err="1">
                <a:sym typeface="Symbol" panose="05050102010706020507" pitchFamily="18" charset="2"/>
              </a:rPr>
              <a:t>heavy</a:t>
            </a:r>
            <a:r>
              <a:rPr lang="cs-CZ" altLang="cs-CZ" sz="2000" dirty="0">
                <a:sym typeface="Symbol" panose="05050102010706020507" pitchFamily="18" charset="2"/>
              </a:rPr>
              <a:t> </a:t>
            </a:r>
            <a:r>
              <a:rPr lang="cs-CZ" altLang="cs-CZ" sz="2000" dirty="0" err="1">
                <a:sym typeface="Symbol" panose="05050102010706020507" pitchFamily="18" charset="2"/>
              </a:rPr>
              <a:t>physical</a:t>
            </a:r>
            <a:r>
              <a:rPr lang="cs-CZ" altLang="cs-CZ" sz="2000" dirty="0">
                <a:sym typeface="Symbol" panose="05050102010706020507" pitchFamily="18" charset="2"/>
              </a:rPr>
              <a:t> </a:t>
            </a:r>
            <a:r>
              <a:rPr lang="cs-CZ" altLang="cs-CZ" sz="2000" dirty="0" err="1">
                <a:sym typeface="Symbol" panose="05050102010706020507" pitchFamily="18" charset="2"/>
              </a:rPr>
              <a:t>activity</a:t>
            </a:r>
            <a:r>
              <a:rPr lang="cs-CZ" altLang="cs-CZ" sz="2000" dirty="0">
                <a:sym typeface="Symbol" panose="05050102010706020507" pitchFamily="18" charset="2"/>
              </a:rPr>
              <a:t>   2)</a:t>
            </a:r>
          </a:p>
          <a:p>
            <a:endParaRPr lang="cs-CZ" altLang="cs-CZ" sz="800" dirty="0">
              <a:sym typeface="Symbol" panose="05050102010706020507" pitchFamily="18" charset="2"/>
            </a:endParaRPr>
          </a:p>
          <a:p>
            <a:r>
              <a:rPr lang="cs-CZ" altLang="cs-CZ" sz="2000" dirty="0">
                <a:solidFill>
                  <a:schemeClr val="bg2">
                    <a:lumMod val="50000"/>
                  </a:schemeClr>
                </a:solidFill>
                <a:sym typeface="Symbol" panose="05050102010706020507" pitchFamily="18" charset="2"/>
              </a:rPr>
              <a:t></a:t>
            </a:r>
            <a:r>
              <a:rPr lang="cs-CZ" altLang="cs-CZ" sz="2000" dirty="0">
                <a:sym typeface="Symbol" panose="05050102010706020507" pitchFamily="18" charset="2"/>
              </a:rPr>
              <a:t>  </a:t>
            </a:r>
            <a:r>
              <a:rPr lang="cs-CZ" altLang="cs-CZ" sz="2000" dirty="0">
                <a:solidFill>
                  <a:srgbClr val="3399FF"/>
                </a:solidFill>
                <a:sym typeface="Symbol" panose="05050102010706020507" pitchFamily="18" charset="2"/>
              </a:rPr>
              <a:t>trauma </a:t>
            </a:r>
            <a:r>
              <a:rPr lang="cs-CZ" altLang="cs-CZ" sz="2000" dirty="0" err="1">
                <a:solidFill>
                  <a:srgbClr val="3399FF"/>
                </a:solidFill>
                <a:sym typeface="Symbol" panose="05050102010706020507" pitchFamily="18" charset="2"/>
              </a:rPr>
              <a:t>factor</a:t>
            </a:r>
            <a:r>
              <a:rPr lang="cs-CZ" altLang="cs-CZ" sz="2000" dirty="0">
                <a:solidFill>
                  <a:srgbClr val="3399FF"/>
                </a:solidFill>
                <a:sym typeface="Symbol" panose="05050102010706020507" pitchFamily="18" charset="2"/>
              </a:rPr>
              <a:t>:</a:t>
            </a:r>
            <a:r>
              <a:rPr lang="cs-CZ" altLang="cs-CZ" sz="2000" dirty="0">
                <a:sym typeface="Symbol" panose="05050102010706020507" pitchFamily="18" charset="2"/>
              </a:rPr>
              <a:t>	</a:t>
            </a:r>
            <a:r>
              <a:rPr lang="cs-CZ" altLang="cs-CZ" sz="2000" dirty="0" err="1">
                <a:sym typeface="Symbol" panose="05050102010706020507" pitchFamily="18" charset="2"/>
              </a:rPr>
              <a:t>small</a:t>
            </a:r>
            <a:r>
              <a:rPr lang="cs-CZ" altLang="cs-CZ" sz="2000" dirty="0">
                <a:sym typeface="Symbol" panose="05050102010706020507" pitchFamily="18" charset="2"/>
              </a:rPr>
              <a:t> </a:t>
            </a:r>
            <a:r>
              <a:rPr lang="cs-CZ" altLang="cs-CZ" sz="2000" dirty="0" err="1">
                <a:sym typeface="Symbol" panose="05050102010706020507" pitchFamily="18" charset="2"/>
              </a:rPr>
              <a:t>surgery</a:t>
            </a:r>
            <a:r>
              <a:rPr lang="cs-CZ" altLang="cs-CZ" sz="2000" dirty="0">
                <a:sym typeface="Symbol" panose="05050102010706020507" pitchFamily="18" charset="2"/>
              </a:rPr>
              <a:t>	  1.2</a:t>
            </a:r>
          </a:p>
          <a:p>
            <a:r>
              <a:rPr lang="cs-CZ" altLang="cs-CZ" sz="2000" dirty="0">
                <a:sym typeface="Symbol" panose="05050102010706020507" pitchFamily="18" charset="2"/>
              </a:rPr>
              <a:t>                              	severe </a:t>
            </a:r>
            <a:r>
              <a:rPr lang="cs-CZ" altLang="cs-CZ" sz="2000" dirty="0" err="1">
                <a:sym typeface="Symbol" panose="05050102010706020507" pitchFamily="18" charset="2"/>
              </a:rPr>
              <a:t>surgery</a:t>
            </a:r>
            <a:r>
              <a:rPr lang="cs-CZ" altLang="cs-CZ" sz="2000" dirty="0">
                <a:sym typeface="Symbol" panose="05050102010706020507" pitchFamily="18" charset="2"/>
              </a:rPr>
              <a:t>   	  1.35</a:t>
            </a:r>
          </a:p>
          <a:p>
            <a:r>
              <a:rPr lang="cs-CZ" altLang="cs-CZ" sz="2000" dirty="0">
                <a:sym typeface="Symbol" panose="05050102010706020507" pitchFamily="18" charset="2"/>
              </a:rPr>
              <a:t>                              	</a:t>
            </a:r>
            <a:r>
              <a:rPr lang="cs-CZ" altLang="cs-CZ" sz="2000" dirty="0" err="1">
                <a:sym typeface="Symbol" panose="05050102010706020507" pitchFamily="18" charset="2"/>
              </a:rPr>
              <a:t>sepsis</a:t>
            </a:r>
            <a:r>
              <a:rPr lang="cs-CZ" altLang="cs-CZ" sz="2000" dirty="0">
                <a:sym typeface="Symbol" panose="05050102010706020507" pitchFamily="18" charset="2"/>
              </a:rPr>
              <a:t>    	             	  1.6</a:t>
            </a:r>
          </a:p>
          <a:p>
            <a:r>
              <a:rPr lang="cs-CZ" altLang="cs-CZ" sz="2000" dirty="0">
                <a:sym typeface="Symbol" panose="05050102010706020507" pitchFamily="18" charset="2"/>
              </a:rPr>
              <a:t>                             	severe </a:t>
            </a:r>
            <a:r>
              <a:rPr lang="cs-CZ" altLang="cs-CZ" sz="2000" dirty="0" err="1">
                <a:sym typeface="Symbol" panose="05050102010706020507" pitchFamily="18" charset="2"/>
              </a:rPr>
              <a:t>burns</a:t>
            </a:r>
            <a:r>
              <a:rPr lang="cs-CZ" altLang="cs-CZ" sz="2000" dirty="0">
                <a:sym typeface="Symbol" panose="05050102010706020507" pitchFamily="18" charset="2"/>
              </a:rPr>
              <a:t>	  2.1</a:t>
            </a:r>
          </a:p>
          <a:p>
            <a:endParaRPr lang="cs-CZ" altLang="cs-CZ" dirty="0">
              <a:sym typeface="Symbol" panose="05050102010706020507" pitchFamily="18" charset="2"/>
            </a:endParaRPr>
          </a:p>
        </p:txBody>
      </p:sp>
      <p:sp>
        <p:nvSpPr>
          <p:cNvPr id="8" name="TextovéPole 7"/>
          <p:cNvSpPr txBox="1"/>
          <p:nvPr/>
        </p:nvSpPr>
        <p:spPr>
          <a:xfrm>
            <a:off x="5552457" y="5994654"/>
            <a:ext cx="2437668" cy="461665"/>
          </a:xfrm>
          <a:prstGeom prst="rect">
            <a:avLst/>
          </a:prstGeom>
          <a:solidFill>
            <a:srgbClr val="FF0000"/>
          </a:solidFill>
        </p:spPr>
        <p:txBody>
          <a:bodyPr wrap="square" rtlCol="0">
            <a:spAutoFit/>
          </a:bodyPr>
          <a:lstStyle/>
          <a:p>
            <a:pPr algn="ctr"/>
            <a:r>
              <a:rPr lang="cs-CZ" sz="2400" dirty="0"/>
              <a:t>1 kcal = 4.19 </a:t>
            </a:r>
            <a:r>
              <a:rPr lang="cs-CZ" sz="2400" dirty="0" err="1"/>
              <a:t>kJ</a:t>
            </a:r>
            <a:endParaRPr lang="cs-CZ" sz="2400" dirty="0"/>
          </a:p>
        </p:txBody>
      </p:sp>
      <p:sp>
        <p:nvSpPr>
          <p:cNvPr id="9" name="Oválný bublinový popisek 8"/>
          <p:cNvSpPr/>
          <p:nvPr/>
        </p:nvSpPr>
        <p:spPr>
          <a:xfrm>
            <a:off x="410368" y="5155174"/>
            <a:ext cx="3528392" cy="1451248"/>
          </a:xfrm>
          <a:prstGeom prst="wedgeEllipse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err="1">
                <a:solidFill>
                  <a:srgbClr val="FF0000"/>
                </a:solidFill>
              </a:rPr>
              <a:t>What</a:t>
            </a:r>
            <a:r>
              <a:rPr lang="cs-CZ" sz="2400" dirty="0">
                <a:solidFill>
                  <a:srgbClr val="FF0000"/>
                </a:solidFill>
              </a:rPr>
              <a:t> </a:t>
            </a:r>
            <a:r>
              <a:rPr lang="cs-CZ" sz="2400" dirty="0" err="1">
                <a:solidFill>
                  <a:srgbClr val="FF0000"/>
                </a:solidFill>
              </a:rPr>
              <a:t>is</a:t>
            </a:r>
            <a:r>
              <a:rPr lang="cs-CZ" sz="2400" dirty="0">
                <a:solidFill>
                  <a:srgbClr val="FF0000"/>
                </a:solidFill>
              </a:rPr>
              <a:t> </a:t>
            </a:r>
            <a:r>
              <a:rPr lang="cs-CZ" sz="2400" dirty="0" err="1">
                <a:solidFill>
                  <a:srgbClr val="FF0000"/>
                </a:solidFill>
              </a:rPr>
              <a:t>your</a:t>
            </a:r>
            <a:r>
              <a:rPr lang="cs-CZ" sz="2400" dirty="0">
                <a:solidFill>
                  <a:srgbClr val="FF0000"/>
                </a:solidFill>
              </a:rPr>
              <a:t> RMR</a:t>
            </a:r>
          </a:p>
          <a:p>
            <a:pPr algn="ctr"/>
            <a:r>
              <a:rPr lang="cs-CZ" sz="2400" dirty="0">
                <a:solidFill>
                  <a:srgbClr val="FF0000"/>
                </a:solidFill>
              </a:rPr>
              <a:t>(in </a:t>
            </a:r>
            <a:r>
              <a:rPr lang="cs-CZ" sz="2400" dirty="0" err="1">
                <a:solidFill>
                  <a:srgbClr val="FF0000"/>
                </a:solidFill>
              </a:rPr>
              <a:t>kJ</a:t>
            </a:r>
            <a:r>
              <a:rPr lang="cs-CZ" sz="2400" dirty="0">
                <a:solidFill>
                  <a:srgbClr val="FF0000"/>
                </a:solidFill>
              </a:rPr>
              <a:t>, kcal)?</a:t>
            </a:r>
          </a:p>
        </p:txBody>
      </p:sp>
      <p:sp>
        <p:nvSpPr>
          <p:cNvPr id="4" name="Šipka dolů 3"/>
          <p:cNvSpPr/>
          <p:nvPr/>
        </p:nvSpPr>
        <p:spPr>
          <a:xfrm rot="1677983">
            <a:off x="5296368" y="1592083"/>
            <a:ext cx="484632" cy="4907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ustDataLst>
      <p:tags r:id="rId1"/>
    </p:custDataLst>
    <p:extLst>
      <p:ext uri="{BB962C8B-B14F-4D97-AF65-F5344CB8AC3E}">
        <p14:creationId xmlns:p14="http://schemas.microsoft.com/office/powerpoint/2010/main" val="57028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60648"/>
            <a:ext cx="7467600" cy="1143000"/>
          </a:xfrm>
        </p:spPr>
        <p:txBody>
          <a:bodyPr/>
          <a:lstStyle/>
          <a:p>
            <a:r>
              <a:rPr lang="cs-CZ" sz="3200" dirty="0" err="1">
                <a:solidFill>
                  <a:srgbClr val="FF0000"/>
                </a:solidFill>
                <a:effectLst>
                  <a:outerShdw blurRad="38100" dist="38100" dir="2700000" algn="tl">
                    <a:srgbClr val="000000">
                      <a:alpha val="43137"/>
                    </a:srgbClr>
                  </a:outerShdw>
                </a:effectLst>
              </a:rPr>
              <a:t>Enteral</a:t>
            </a:r>
            <a:r>
              <a:rPr lang="cs-CZ" sz="3200" dirty="0">
                <a:solidFill>
                  <a:srgbClr val="FF0000"/>
                </a:solidFill>
                <a:effectLst>
                  <a:outerShdw blurRad="38100" dist="38100" dir="2700000" algn="tl">
                    <a:srgbClr val="000000">
                      <a:alpha val="43137"/>
                    </a:srgbClr>
                  </a:outerShdw>
                </a:effectLst>
              </a:rPr>
              <a:t> </a:t>
            </a:r>
            <a:r>
              <a:rPr lang="cs-CZ" sz="3200" dirty="0" err="1">
                <a:solidFill>
                  <a:srgbClr val="FF0000"/>
                </a:solidFill>
                <a:effectLst>
                  <a:outerShdw blurRad="38100" dist="38100" dir="2700000" algn="tl">
                    <a:srgbClr val="000000">
                      <a:alpha val="43137"/>
                    </a:srgbClr>
                  </a:outerShdw>
                </a:effectLst>
              </a:rPr>
              <a:t>nutrition</a:t>
            </a:r>
            <a:br>
              <a:rPr lang="cs-CZ" sz="3200" dirty="0">
                <a:solidFill>
                  <a:srgbClr val="FF0000"/>
                </a:solidFill>
                <a:effectLst>
                  <a:outerShdw blurRad="38100" dist="38100" dir="2700000" algn="tl">
                    <a:srgbClr val="000000">
                      <a:alpha val="43137"/>
                    </a:srgbClr>
                  </a:outerShdw>
                </a:effectLst>
              </a:rPr>
            </a:br>
            <a:endParaRPr lang="cs-CZ" dirty="0"/>
          </a:p>
        </p:txBody>
      </p:sp>
      <p:sp>
        <p:nvSpPr>
          <p:cNvPr id="3" name="Zástupný symbol pro číslo snímku 2"/>
          <p:cNvSpPr>
            <a:spLocks noGrp="1"/>
          </p:cNvSpPr>
          <p:nvPr>
            <p:ph type="sldNum" sz="quarter" idx="12"/>
          </p:nvPr>
        </p:nvSpPr>
        <p:spPr/>
        <p:txBody>
          <a:bodyPr/>
          <a:lstStyle/>
          <a:p>
            <a:fld id="{34EB5C23-C2A9-49A4-9E2B-20182FCB3B72}" type="slidenum">
              <a:rPr lang="cs-CZ" smtClean="0"/>
              <a:t>50</a:t>
            </a:fld>
            <a:endParaRPr lang="cs-CZ"/>
          </a:p>
        </p:txBody>
      </p:sp>
      <p:sp>
        <p:nvSpPr>
          <p:cNvPr id="6" name="Obdélník 5"/>
          <p:cNvSpPr/>
          <p:nvPr/>
        </p:nvSpPr>
        <p:spPr>
          <a:xfrm>
            <a:off x="971600" y="2038400"/>
            <a:ext cx="2232248"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err="1">
                <a:solidFill>
                  <a:schemeClr val="tx1"/>
                </a:solidFill>
              </a:rPr>
              <a:t>Sipping</a:t>
            </a:r>
            <a:endParaRPr lang="cs-CZ" sz="2800" dirty="0">
              <a:solidFill>
                <a:schemeClr val="tx1"/>
              </a:solidFill>
            </a:endParaRPr>
          </a:p>
        </p:txBody>
      </p:sp>
      <p:sp>
        <p:nvSpPr>
          <p:cNvPr id="7" name="Obdélník 6"/>
          <p:cNvSpPr/>
          <p:nvPr/>
        </p:nvSpPr>
        <p:spPr>
          <a:xfrm>
            <a:off x="4572000" y="2038400"/>
            <a:ext cx="3024336"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a:solidFill>
                  <a:schemeClr val="tx1"/>
                </a:solidFill>
              </a:rPr>
              <a:t>Tube </a:t>
            </a:r>
            <a:r>
              <a:rPr lang="cs-CZ" sz="2800" dirty="0" err="1">
                <a:solidFill>
                  <a:schemeClr val="tx1"/>
                </a:solidFill>
              </a:rPr>
              <a:t>feeding</a:t>
            </a:r>
            <a:endParaRPr lang="cs-CZ" sz="2800" dirty="0">
              <a:solidFill>
                <a:schemeClr val="tx1"/>
              </a:solidFill>
            </a:endParaRPr>
          </a:p>
        </p:txBody>
      </p:sp>
      <p:sp>
        <p:nvSpPr>
          <p:cNvPr id="9" name="Obdélník 8"/>
          <p:cNvSpPr/>
          <p:nvPr/>
        </p:nvSpPr>
        <p:spPr>
          <a:xfrm>
            <a:off x="971600" y="4555798"/>
            <a:ext cx="2232248"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err="1">
                <a:solidFill>
                  <a:schemeClr val="tx1"/>
                </a:solidFill>
              </a:rPr>
              <a:t>Nutritionally</a:t>
            </a:r>
            <a:r>
              <a:rPr lang="cs-CZ" sz="2800" dirty="0">
                <a:solidFill>
                  <a:schemeClr val="tx1"/>
                </a:solidFill>
              </a:rPr>
              <a:t> </a:t>
            </a:r>
            <a:r>
              <a:rPr lang="cs-CZ" sz="2800" dirty="0" err="1">
                <a:solidFill>
                  <a:schemeClr val="tx1"/>
                </a:solidFill>
              </a:rPr>
              <a:t>incomplete</a:t>
            </a:r>
            <a:endParaRPr lang="cs-CZ" sz="2800" dirty="0">
              <a:solidFill>
                <a:schemeClr val="tx1"/>
              </a:solidFill>
            </a:endParaRPr>
          </a:p>
        </p:txBody>
      </p:sp>
      <p:sp>
        <p:nvSpPr>
          <p:cNvPr id="10" name="Obdélník 9"/>
          <p:cNvSpPr/>
          <p:nvPr/>
        </p:nvSpPr>
        <p:spPr>
          <a:xfrm>
            <a:off x="4647634" y="4563469"/>
            <a:ext cx="2948702"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err="1">
                <a:solidFill>
                  <a:schemeClr val="tx1"/>
                </a:solidFill>
              </a:rPr>
              <a:t>Nutritionally</a:t>
            </a:r>
            <a:r>
              <a:rPr lang="cs-CZ" sz="2800" dirty="0">
                <a:solidFill>
                  <a:schemeClr val="tx1"/>
                </a:solidFill>
              </a:rPr>
              <a:t> </a:t>
            </a:r>
            <a:r>
              <a:rPr lang="cs-CZ" sz="2800" dirty="0" err="1">
                <a:solidFill>
                  <a:schemeClr val="tx1"/>
                </a:solidFill>
              </a:rPr>
              <a:t>complete</a:t>
            </a:r>
            <a:endParaRPr lang="cs-CZ" sz="2800" dirty="0">
              <a:solidFill>
                <a:schemeClr val="tx1"/>
              </a:solidFill>
            </a:endParaRPr>
          </a:p>
        </p:txBody>
      </p:sp>
      <p:cxnSp>
        <p:nvCxnSpPr>
          <p:cNvPr id="5" name="Přímá spojnice 4"/>
          <p:cNvCxnSpPr>
            <a:stCxn id="6" idx="0"/>
          </p:cNvCxnSpPr>
          <p:nvPr/>
        </p:nvCxnSpPr>
        <p:spPr>
          <a:xfrm flipV="1">
            <a:off x="2087724" y="1124744"/>
            <a:ext cx="1476164" cy="913656"/>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a:endCxn id="7" idx="0"/>
          </p:cNvCxnSpPr>
          <p:nvPr/>
        </p:nvCxnSpPr>
        <p:spPr>
          <a:xfrm>
            <a:off x="3563888" y="1124744"/>
            <a:ext cx="2520280" cy="913656"/>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Přímá spojnice 11"/>
          <p:cNvCxnSpPr/>
          <p:nvPr/>
        </p:nvCxnSpPr>
        <p:spPr>
          <a:xfrm flipV="1">
            <a:off x="1835696" y="3630441"/>
            <a:ext cx="1620180" cy="913656"/>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a:off x="3455876" y="3649813"/>
            <a:ext cx="2520280" cy="913656"/>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513720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8158" y="2845827"/>
            <a:ext cx="5626968"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457200" y="3702814"/>
            <a:ext cx="5626968"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457200" y="1988840"/>
            <a:ext cx="5626968"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lstStyle/>
          <a:p>
            <a:r>
              <a:rPr lang="cs-CZ" dirty="0" err="1"/>
              <a:t>Energy</a:t>
            </a:r>
            <a:r>
              <a:rPr lang="cs-CZ" dirty="0"/>
              <a:t> (</a:t>
            </a:r>
            <a:r>
              <a:rPr lang="cs-CZ" dirty="0" err="1"/>
              <a:t>calorific</a:t>
            </a:r>
            <a:r>
              <a:rPr lang="cs-CZ" dirty="0"/>
              <a:t>) </a:t>
            </a:r>
            <a:r>
              <a:rPr lang="cs-CZ" dirty="0" err="1"/>
              <a:t>value</a:t>
            </a:r>
            <a:r>
              <a:rPr lang="cs-CZ" dirty="0"/>
              <a:t> </a:t>
            </a:r>
            <a:r>
              <a:rPr lang="cs-CZ" dirty="0" err="1"/>
              <a:t>of</a:t>
            </a:r>
            <a:r>
              <a:rPr lang="cs-CZ" dirty="0"/>
              <a:t> </a:t>
            </a:r>
            <a:r>
              <a:rPr lang="cs-CZ" dirty="0" err="1"/>
              <a:t>nutrition</a:t>
            </a:r>
            <a:r>
              <a:rPr lang="cs-CZ" dirty="0"/>
              <a:t> support</a:t>
            </a:r>
          </a:p>
        </p:txBody>
      </p:sp>
      <p:sp>
        <p:nvSpPr>
          <p:cNvPr id="3" name="Zástupný symbol pro obsah 2"/>
          <p:cNvSpPr>
            <a:spLocks noGrp="1"/>
          </p:cNvSpPr>
          <p:nvPr>
            <p:ph sz="quarter" idx="1"/>
          </p:nvPr>
        </p:nvSpPr>
        <p:spPr>
          <a:xfrm>
            <a:off x="457200" y="1988840"/>
            <a:ext cx="7467600" cy="4485112"/>
          </a:xfrm>
        </p:spPr>
        <p:txBody>
          <a:bodyPr/>
          <a:lstStyle/>
          <a:p>
            <a:pPr>
              <a:buFont typeface="Wingdings" panose="05000000000000000000" pitchFamily="2" charset="2"/>
              <a:buChar char="Ø"/>
            </a:pPr>
            <a:r>
              <a:rPr lang="cs-CZ" dirty="0" err="1"/>
              <a:t>hypocaloric</a:t>
            </a:r>
            <a:r>
              <a:rPr lang="cs-CZ" dirty="0"/>
              <a:t> &lt; 1 kcal/1 ml = &lt; 4.19 </a:t>
            </a:r>
            <a:r>
              <a:rPr lang="cs-CZ" dirty="0" err="1"/>
              <a:t>kJ</a:t>
            </a:r>
            <a:r>
              <a:rPr lang="cs-CZ" dirty="0"/>
              <a:t>/1 ml</a:t>
            </a:r>
          </a:p>
          <a:p>
            <a:pPr>
              <a:buFont typeface="Wingdings" panose="05000000000000000000" pitchFamily="2" charset="2"/>
              <a:buChar char="Ø"/>
            </a:pPr>
            <a:endParaRPr lang="cs-CZ" dirty="0"/>
          </a:p>
          <a:p>
            <a:pPr>
              <a:buFont typeface="Wingdings" panose="05000000000000000000" pitchFamily="2" charset="2"/>
              <a:buChar char="Ø"/>
            </a:pPr>
            <a:r>
              <a:rPr lang="cs-CZ" dirty="0" err="1"/>
              <a:t>isocaloric</a:t>
            </a:r>
            <a:r>
              <a:rPr lang="cs-CZ" dirty="0"/>
              <a:t> 1 kcal/1 ml = 4.19 </a:t>
            </a:r>
            <a:r>
              <a:rPr lang="cs-CZ" dirty="0" err="1"/>
              <a:t>kJ</a:t>
            </a:r>
            <a:r>
              <a:rPr lang="cs-CZ" dirty="0"/>
              <a:t>/1 ml</a:t>
            </a:r>
          </a:p>
          <a:p>
            <a:pPr>
              <a:buFont typeface="Wingdings" panose="05000000000000000000" pitchFamily="2" charset="2"/>
              <a:buChar char="Ø"/>
            </a:pPr>
            <a:endParaRPr lang="cs-CZ" dirty="0"/>
          </a:p>
          <a:p>
            <a:pPr>
              <a:buFont typeface="Wingdings" panose="05000000000000000000" pitchFamily="2" charset="2"/>
              <a:buChar char="Ø"/>
            </a:pPr>
            <a:r>
              <a:rPr lang="cs-CZ" dirty="0" err="1"/>
              <a:t>hypercaloric</a:t>
            </a:r>
            <a:r>
              <a:rPr lang="cs-CZ" dirty="0"/>
              <a:t> &gt; 1 kcal/1 ml = &gt; 4.19 </a:t>
            </a:r>
            <a:r>
              <a:rPr lang="cs-CZ" dirty="0" err="1"/>
              <a:t>kJ</a:t>
            </a:r>
            <a:r>
              <a:rPr lang="cs-CZ" dirty="0"/>
              <a:t>/1 ml</a:t>
            </a:r>
          </a:p>
          <a:p>
            <a:endParaRPr lang="cs-CZ" dirty="0"/>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t>51</a:t>
            </a:fld>
            <a:endParaRPr lang="cs-CZ"/>
          </a:p>
        </p:txBody>
      </p:sp>
    </p:spTree>
    <p:custDataLst>
      <p:tags r:id="rId1"/>
    </p:custDataLst>
    <p:extLst>
      <p:ext uri="{BB962C8B-B14F-4D97-AF65-F5344CB8AC3E}">
        <p14:creationId xmlns:p14="http://schemas.microsoft.com/office/powerpoint/2010/main" val="2284177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sipping</a:t>
            </a:r>
            <a:endParaRPr lang="cs-CZ" dirty="0"/>
          </a:p>
        </p:txBody>
      </p:sp>
      <p:sp>
        <p:nvSpPr>
          <p:cNvPr id="3" name="Zástupný symbol pro obsah 2"/>
          <p:cNvSpPr>
            <a:spLocks noGrp="1"/>
          </p:cNvSpPr>
          <p:nvPr>
            <p:ph sz="quarter" idx="1"/>
          </p:nvPr>
        </p:nvSpPr>
        <p:spPr/>
        <p:txBody>
          <a:bodyPr>
            <a:normAutofit/>
          </a:bodyPr>
          <a:lstStyle/>
          <a:p>
            <a:r>
              <a:rPr lang="cs-CZ" dirty="0"/>
              <a:t>= oral </a:t>
            </a:r>
            <a:r>
              <a:rPr lang="cs-CZ" dirty="0" err="1"/>
              <a:t>nutrition</a:t>
            </a:r>
            <a:r>
              <a:rPr lang="cs-CZ" dirty="0"/>
              <a:t> support</a:t>
            </a:r>
          </a:p>
          <a:p>
            <a:r>
              <a:rPr lang="cs-CZ" dirty="0" err="1"/>
              <a:t>the</a:t>
            </a:r>
            <a:r>
              <a:rPr lang="cs-CZ" dirty="0"/>
              <a:t> most </a:t>
            </a:r>
            <a:r>
              <a:rPr lang="cs-CZ" dirty="0" err="1"/>
              <a:t>used</a:t>
            </a:r>
            <a:r>
              <a:rPr lang="cs-CZ" dirty="0"/>
              <a:t> </a:t>
            </a:r>
            <a:r>
              <a:rPr lang="cs-CZ" dirty="0" err="1"/>
              <a:t>nutrition</a:t>
            </a:r>
            <a:r>
              <a:rPr lang="cs-CZ" dirty="0"/>
              <a:t> support</a:t>
            </a:r>
          </a:p>
          <a:p>
            <a:r>
              <a:rPr lang="cs-CZ" dirty="0" err="1"/>
              <a:t>advantages</a:t>
            </a:r>
            <a:r>
              <a:rPr lang="cs-CZ" dirty="0"/>
              <a:t>: </a:t>
            </a:r>
          </a:p>
          <a:p>
            <a:pPr lvl="1">
              <a:buFont typeface="Wingdings" panose="05000000000000000000" pitchFamily="2" charset="2"/>
              <a:buChar char="Ø"/>
            </a:pPr>
            <a:r>
              <a:rPr lang="cs-CZ" sz="2000" dirty="0" err="1"/>
              <a:t>ready</a:t>
            </a:r>
            <a:r>
              <a:rPr lang="cs-CZ" sz="2000" dirty="0"/>
              <a:t> to use, </a:t>
            </a:r>
            <a:r>
              <a:rPr lang="cs-CZ" sz="2000" dirty="0" err="1"/>
              <a:t>easy</a:t>
            </a:r>
            <a:r>
              <a:rPr lang="cs-CZ" sz="2000" dirty="0"/>
              <a:t> to </a:t>
            </a:r>
            <a:r>
              <a:rPr lang="cs-CZ" sz="2000" dirty="0" err="1"/>
              <a:t>consume</a:t>
            </a:r>
            <a:endParaRPr lang="cs-CZ" sz="2000" dirty="0"/>
          </a:p>
          <a:p>
            <a:pPr lvl="1">
              <a:buFont typeface="Wingdings" panose="05000000000000000000" pitchFamily="2" charset="2"/>
              <a:buChar char="Ø"/>
            </a:pPr>
            <a:r>
              <a:rPr lang="cs-CZ" dirty="0" err="1"/>
              <a:t>defined</a:t>
            </a:r>
            <a:r>
              <a:rPr lang="cs-CZ" dirty="0"/>
              <a:t> </a:t>
            </a:r>
            <a:r>
              <a:rPr lang="cs-CZ" dirty="0" err="1"/>
              <a:t>content</a:t>
            </a:r>
            <a:r>
              <a:rPr lang="cs-CZ" dirty="0"/>
              <a:t> </a:t>
            </a:r>
            <a:r>
              <a:rPr lang="cs-CZ" dirty="0" err="1"/>
              <a:t>of</a:t>
            </a:r>
            <a:r>
              <a:rPr lang="cs-CZ" dirty="0"/>
              <a:t> </a:t>
            </a:r>
            <a:r>
              <a:rPr lang="cs-CZ" dirty="0" err="1"/>
              <a:t>energy</a:t>
            </a:r>
            <a:r>
              <a:rPr lang="cs-CZ" dirty="0"/>
              <a:t> and </a:t>
            </a:r>
            <a:r>
              <a:rPr lang="cs-CZ" dirty="0" err="1"/>
              <a:t>nutrients</a:t>
            </a:r>
            <a:endParaRPr lang="cs-CZ" dirty="0"/>
          </a:p>
          <a:p>
            <a:pPr lvl="1">
              <a:buFont typeface="Wingdings" panose="05000000000000000000" pitchFamily="2" charset="2"/>
              <a:buChar char="Ø"/>
            </a:pPr>
            <a:r>
              <a:rPr lang="cs-CZ" dirty="0" err="1"/>
              <a:t>defined</a:t>
            </a:r>
            <a:r>
              <a:rPr lang="cs-CZ" dirty="0"/>
              <a:t> </a:t>
            </a:r>
            <a:r>
              <a:rPr lang="cs-CZ" dirty="0" err="1"/>
              <a:t>content</a:t>
            </a:r>
            <a:r>
              <a:rPr lang="cs-CZ" dirty="0"/>
              <a:t> </a:t>
            </a:r>
            <a:r>
              <a:rPr lang="cs-CZ" dirty="0" err="1"/>
              <a:t>of</a:t>
            </a:r>
            <a:r>
              <a:rPr lang="cs-CZ" dirty="0"/>
              <a:t> </a:t>
            </a:r>
            <a:r>
              <a:rPr lang="cs-CZ" dirty="0" err="1"/>
              <a:t>vitamins</a:t>
            </a:r>
            <a:r>
              <a:rPr lang="cs-CZ" dirty="0"/>
              <a:t> and </a:t>
            </a:r>
            <a:r>
              <a:rPr lang="cs-CZ" dirty="0" err="1"/>
              <a:t>trace</a:t>
            </a:r>
            <a:r>
              <a:rPr lang="cs-CZ" dirty="0"/>
              <a:t> </a:t>
            </a:r>
            <a:r>
              <a:rPr lang="cs-CZ" dirty="0" err="1"/>
              <a:t>elements</a:t>
            </a:r>
            <a:endParaRPr lang="cs-CZ" dirty="0"/>
          </a:p>
          <a:p>
            <a:pPr lvl="1">
              <a:buFont typeface="Wingdings" panose="05000000000000000000" pitchFamily="2" charset="2"/>
              <a:buChar char="Ø"/>
            </a:pPr>
            <a:r>
              <a:rPr lang="cs-CZ" dirty="0" err="1"/>
              <a:t>easily</a:t>
            </a:r>
            <a:r>
              <a:rPr lang="cs-CZ" dirty="0"/>
              <a:t> </a:t>
            </a:r>
            <a:r>
              <a:rPr lang="cs-CZ" dirty="0" err="1"/>
              <a:t>absorbed</a:t>
            </a:r>
            <a:endParaRPr lang="cs-CZ" dirty="0"/>
          </a:p>
          <a:p>
            <a:pPr lvl="1">
              <a:buFont typeface="Wingdings" panose="05000000000000000000" pitchFamily="2" charset="2"/>
              <a:buChar char="Ø"/>
            </a:pPr>
            <a:r>
              <a:rPr lang="cs-CZ" dirty="0" err="1"/>
              <a:t>good</a:t>
            </a:r>
            <a:r>
              <a:rPr lang="cs-CZ" dirty="0"/>
              <a:t> </a:t>
            </a:r>
            <a:r>
              <a:rPr lang="cs-CZ" dirty="0" err="1"/>
              <a:t>bioavailability</a:t>
            </a:r>
            <a:endParaRPr lang="cs-CZ" dirty="0"/>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t>52</a:t>
            </a:fld>
            <a:endParaRPr lang="cs-CZ"/>
          </a:p>
        </p:txBody>
      </p:sp>
    </p:spTree>
    <p:custDataLst>
      <p:tags r:id="rId1"/>
    </p:custDataLst>
    <p:extLst>
      <p:ext uri="{BB962C8B-B14F-4D97-AF65-F5344CB8AC3E}">
        <p14:creationId xmlns:p14="http://schemas.microsoft.com/office/powerpoint/2010/main" val="28009171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61836"/>
          </a:xfrm>
        </p:spPr>
        <p:txBody>
          <a:bodyPr/>
          <a:lstStyle/>
          <a:p>
            <a:r>
              <a:rPr lang="cs-CZ" dirty="0" err="1"/>
              <a:t>sipping</a:t>
            </a:r>
            <a:endParaRPr lang="cs-CZ" dirty="0"/>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t>53</a:t>
            </a:fld>
            <a:endParaRPr lang="cs-CZ"/>
          </a:p>
        </p:txBody>
      </p:sp>
      <p:pic>
        <p:nvPicPr>
          <p:cNvPr id="2052" name="Picture 4" descr="FRESUBIN ORIGINAL S &amp;Ccaron;OKOLÁDOVOU P&amp;Rcaron;ÍCHUTÍ  4X200ML Roztok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98" y="1317474"/>
            <a:ext cx="2592288" cy="259228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NSURE PLUS P&amp;Rcaron;ÍCHU&amp;Tcaron; JAHODA  1X220ML Rozt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9917" y="4005064"/>
            <a:ext cx="2688011" cy="268801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Nutridrink základní &amp;rcar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1628800"/>
            <a:ext cx="1285875" cy="2571751"/>
          </a:xfrm>
          <a:prstGeom prst="rect">
            <a:avLst/>
          </a:prstGeom>
          <a:noFill/>
          <a:extLst>
            <a:ext uri="{909E8E84-426E-40DD-AFC4-6F175D3DCCD1}">
              <a14:hiddenFill xmlns:a14="http://schemas.microsoft.com/office/drawing/2010/main">
                <a:solidFill>
                  <a:srgbClr val="FFFFFF"/>
                </a:solidFill>
              </a14:hiddenFill>
            </a:ext>
          </a:extLst>
        </p:spPr>
      </p:pic>
      <p:sp>
        <p:nvSpPr>
          <p:cNvPr id="6" name="Čárový popisek 1 5"/>
          <p:cNvSpPr/>
          <p:nvPr/>
        </p:nvSpPr>
        <p:spPr>
          <a:xfrm>
            <a:off x="5450129" y="2132856"/>
            <a:ext cx="3240360" cy="3132928"/>
          </a:xfrm>
          <a:prstGeom prst="borderCallout1">
            <a:avLst>
              <a:gd name="adj1" fmla="val 47025"/>
              <a:gd name="adj2" fmla="val 218"/>
              <a:gd name="adj3" fmla="val 64757"/>
              <a:gd name="adj4" fmla="val -2764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dirty="0" err="1">
                <a:solidFill>
                  <a:schemeClr val="tx1"/>
                </a:solidFill>
              </a:rPr>
              <a:t>Proteins</a:t>
            </a:r>
            <a:r>
              <a:rPr lang="cs-CZ" dirty="0">
                <a:solidFill>
                  <a:schemeClr val="tx1"/>
                </a:solidFill>
              </a:rPr>
              <a:t> – </a:t>
            </a:r>
            <a:r>
              <a:rPr lang="cs-CZ" dirty="0" err="1">
                <a:solidFill>
                  <a:schemeClr val="tx1"/>
                </a:solidFill>
              </a:rPr>
              <a:t>milk</a:t>
            </a:r>
            <a:r>
              <a:rPr lang="cs-CZ" dirty="0">
                <a:solidFill>
                  <a:schemeClr val="tx1"/>
                </a:solidFill>
              </a:rPr>
              <a:t>, </a:t>
            </a:r>
            <a:r>
              <a:rPr lang="cs-CZ" dirty="0" err="1">
                <a:solidFill>
                  <a:schemeClr val="tx1"/>
                </a:solidFill>
              </a:rPr>
              <a:t>soya</a:t>
            </a:r>
            <a:endParaRPr lang="cs-CZ" dirty="0">
              <a:solidFill>
                <a:schemeClr val="tx1"/>
              </a:solidFill>
            </a:endParaRPr>
          </a:p>
          <a:p>
            <a:r>
              <a:rPr lang="cs-CZ" dirty="0" err="1">
                <a:solidFill>
                  <a:schemeClr val="tx1"/>
                </a:solidFill>
              </a:rPr>
              <a:t>Carbohydrates</a:t>
            </a:r>
            <a:r>
              <a:rPr lang="cs-CZ" dirty="0">
                <a:solidFill>
                  <a:schemeClr val="tx1"/>
                </a:solidFill>
              </a:rPr>
              <a:t> – maltodextrin, </a:t>
            </a:r>
            <a:r>
              <a:rPr lang="cs-CZ" dirty="0" err="1">
                <a:solidFill>
                  <a:schemeClr val="tx1"/>
                </a:solidFill>
              </a:rPr>
              <a:t>sucrose</a:t>
            </a:r>
            <a:endParaRPr lang="cs-CZ" dirty="0">
              <a:solidFill>
                <a:schemeClr val="tx1"/>
              </a:solidFill>
            </a:endParaRPr>
          </a:p>
          <a:p>
            <a:r>
              <a:rPr lang="cs-CZ" dirty="0" err="1">
                <a:solidFill>
                  <a:schemeClr val="tx1"/>
                </a:solidFill>
              </a:rPr>
              <a:t>Vegetable</a:t>
            </a:r>
            <a:r>
              <a:rPr lang="cs-CZ" dirty="0">
                <a:solidFill>
                  <a:schemeClr val="tx1"/>
                </a:solidFill>
              </a:rPr>
              <a:t> </a:t>
            </a:r>
            <a:r>
              <a:rPr lang="cs-CZ" dirty="0" err="1">
                <a:solidFill>
                  <a:schemeClr val="tx1"/>
                </a:solidFill>
              </a:rPr>
              <a:t>oils</a:t>
            </a:r>
            <a:endParaRPr lang="cs-CZ" dirty="0">
              <a:solidFill>
                <a:schemeClr val="tx1"/>
              </a:solidFill>
            </a:endParaRPr>
          </a:p>
          <a:p>
            <a:r>
              <a:rPr lang="cs-CZ" dirty="0" err="1">
                <a:solidFill>
                  <a:schemeClr val="tx1"/>
                </a:solidFill>
              </a:rPr>
              <a:t>Vitamins</a:t>
            </a:r>
            <a:endParaRPr lang="cs-CZ" dirty="0">
              <a:solidFill>
                <a:schemeClr val="tx1"/>
              </a:solidFill>
            </a:endParaRPr>
          </a:p>
          <a:p>
            <a:r>
              <a:rPr lang="cs-CZ" dirty="0" err="1">
                <a:solidFill>
                  <a:schemeClr val="tx1"/>
                </a:solidFill>
              </a:rPr>
              <a:t>Trace</a:t>
            </a:r>
            <a:r>
              <a:rPr lang="cs-CZ" dirty="0">
                <a:solidFill>
                  <a:schemeClr val="tx1"/>
                </a:solidFill>
              </a:rPr>
              <a:t> </a:t>
            </a:r>
            <a:r>
              <a:rPr lang="cs-CZ" dirty="0" err="1">
                <a:solidFill>
                  <a:schemeClr val="tx1"/>
                </a:solidFill>
              </a:rPr>
              <a:t>elements</a:t>
            </a:r>
            <a:endParaRPr lang="cs-CZ" dirty="0">
              <a:solidFill>
                <a:schemeClr val="tx1"/>
              </a:solidFill>
            </a:endParaRPr>
          </a:p>
          <a:p>
            <a:r>
              <a:rPr lang="cs-CZ" dirty="0" err="1">
                <a:solidFill>
                  <a:schemeClr val="tx1"/>
                </a:solidFill>
              </a:rPr>
              <a:t>Minerals</a:t>
            </a:r>
            <a:endParaRPr lang="cs-CZ" dirty="0">
              <a:solidFill>
                <a:schemeClr val="tx1"/>
              </a:solidFill>
            </a:endParaRPr>
          </a:p>
        </p:txBody>
      </p:sp>
    </p:spTree>
    <p:custDataLst>
      <p:tags r:id="rId1"/>
    </p:custDataLst>
    <p:extLst>
      <p:ext uri="{BB962C8B-B14F-4D97-AF65-F5344CB8AC3E}">
        <p14:creationId xmlns:p14="http://schemas.microsoft.com/office/powerpoint/2010/main" val="21953225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utridrink Compa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376" y="2204864"/>
            <a:ext cx="708465" cy="1800199"/>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461780" y="116632"/>
            <a:ext cx="7467600" cy="634082"/>
          </a:xfrm>
        </p:spPr>
        <p:txBody>
          <a:bodyPr/>
          <a:lstStyle/>
          <a:p>
            <a:r>
              <a:rPr lang="cs-CZ" dirty="0" err="1"/>
              <a:t>sipping</a:t>
            </a:r>
            <a:endParaRPr lang="cs-CZ" dirty="0"/>
          </a:p>
        </p:txBody>
      </p:sp>
      <p:sp>
        <p:nvSpPr>
          <p:cNvPr id="3" name="Zástupný symbol pro obsah 2"/>
          <p:cNvSpPr>
            <a:spLocks noGrp="1"/>
          </p:cNvSpPr>
          <p:nvPr>
            <p:ph sz="quarter" idx="1"/>
          </p:nvPr>
        </p:nvSpPr>
        <p:spPr>
          <a:xfrm>
            <a:off x="323527" y="980728"/>
            <a:ext cx="8136905" cy="5493224"/>
          </a:xfrm>
        </p:spPr>
        <p:txBody>
          <a:bodyPr>
            <a:normAutofit lnSpcReduction="10000"/>
          </a:bodyPr>
          <a:lstStyle/>
          <a:p>
            <a:r>
              <a:rPr lang="cs-CZ" dirty="0" err="1"/>
              <a:t>Generally</a:t>
            </a:r>
            <a:r>
              <a:rPr lang="cs-CZ" dirty="0"/>
              <a:t>  1 – 1.5 kcal/ml (4.19 – 6.28 </a:t>
            </a:r>
            <a:r>
              <a:rPr lang="cs-CZ" dirty="0" err="1"/>
              <a:t>kJ</a:t>
            </a:r>
            <a:r>
              <a:rPr lang="cs-CZ" dirty="0"/>
              <a:t>/ml)</a:t>
            </a:r>
          </a:p>
          <a:p>
            <a:r>
              <a:rPr lang="cs-CZ" dirty="0"/>
              <a:t>16-20 % </a:t>
            </a:r>
            <a:r>
              <a:rPr lang="cs-CZ" dirty="0" err="1"/>
              <a:t>proteins</a:t>
            </a:r>
            <a:r>
              <a:rPr lang="cs-CZ" dirty="0"/>
              <a:t>, 25-30 % </a:t>
            </a:r>
            <a:r>
              <a:rPr lang="cs-CZ" dirty="0" err="1"/>
              <a:t>lipids</a:t>
            </a:r>
            <a:r>
              <a:rPr lang="cs-CZ" dirty="0"/>
              <a:t> and 50-54 % </a:t>
            </a:r>
            <a:r>
              <a:rPr lang="cs-CZ" dirty="0" err="1"/>
              <a:t>carbohydrates</a:t>
            </a:r>
            <a:endParaRPr lang="cs-CZ" dirty="0"/>
          </a:p>
          <a:p>
            <a:endParaRPr lang="cs-CZ" dirty="0"/>
          </a:p>
          <a:p>
            <a:r>
              <a:rPr lang="cs-CZ" i="1" dirty="0" err="1"/>
              <a:t>Products</a:t>
            </a:r>
            <a:r>
              <a:rPr lang="cs-CZ" i="1" dirty="0"/>
              <a:t> </a:t>
            </a:r>
            <a:r>
              <a:rPr lang="cs-CZ" i="1" dirty="0" err="1"/>
              <a:t>with</a:t>
            </a:r>
            <a:r>
              <a:rPr lang="cs-CZ" i="1" dirty="0"/>
              <a:t> </a:t>
            </a:r>
            <a:r>
              <a:rPr lang="cs-CZ" i="1" dirty="0" err="1"/>
              <a:t>higher</a:t>
            </a:r>
            <a:r>
              <a:rPr lang="cs-CZ" i="1" dirty="0"/>
              <a:t> </a:t>
            </a:r>
            <a:r>
              <a:rPr lang="cs-CZ" i="1" dirty="0" err="1"/>
              <a:t>energy</a:t>
            </a:r>
            <a:r>
              <a:rPr lang="cs-CZ" i="1" dirty="0"/>
              <a:t> </a:t>
            </a:r>
            <a:r>
              <a:rPr lang="cs-CZ" i="1" dirty="0" err="1"/>
              <a:t>content</a:t>
            </a:r>
            <a:r>
              <a:rPr lang="cs-CZ" i="1" dirty="0"/>
              <a:t>: </a:t>
            </a:r>
            <a:r>
              <a:rPr lang="cs-CZ" dirty="0"/>
              <a:t>1.2 – 1.6 – 2.0 kcal/ml     					       5  – 6.7 – 8.4 </a:t>
            </a:r>
            <a:r>
              <a:rPr lang="cs-CZ" dirty="0" err="1"/>
              <a:t>kJ</a:t>
            </a:r>
            <a:r>
              <a:rPr lang="cs-CZ" dirty="0"/>
              <a:t>/ml</a:t>
            </a:r>
          </a:p>
          <a:p>
            <a:pPr>
              <a:buFont typeface="Wingdings" panose="05000000000000000000" pitchFamily="2" charset="2"/>
              <a:buChar char="Ø"/>
            </a:pPr>
            <a:r>
              <a:rPr lang="cs-CZ" dirty="0" err="1"/>
              <a:t>requirement</a:t>
            </a:r>
            <a:r>
              <a:rPr lang="cs-CZ" dirty="0"/>
              <a:t> </a:t>
            </a:r>
            <a:r>
              <a:rPr lang="cs-CZ" dirty="0" err="1"/>
              <a:t>for</a:t>
            </a:r>
            <a:r>
              <a:rPr lang="cs-CZ" dirty="0"/>
              <a:t> </a:t>
            </a:r>
            <a:r>
              <a:rPr lang="cs-CZ" dirty="0" err="1"/>
              <a:t>highly</a:t>
            </a:r>
            <a:r>
              <a:rPr lang="cs-CZ" dirty="0"/>
              <a:t> </a:t>
            </a:r>
            <a:r>
              <a:rPr lang="cs-CZ" dirty="0" err="1"/>
              <a:t>energy-rich</a:t>
            </a:r>
            <a:r>
              <a:rPr lang="cs-CZ" dirty="0"/>
              <a:t> diet (Tu), limited oral </a:t>
            </a:r>
            <a:r>
              <a:rPr lang="cs-CZ" dirty="0" err="1"/>
              <a:t>intake</a:t>
            </a:r>
            <a:r>
              <a:rPr lang="cs-CZ" dirty="0"/>
              <a:t> (</a:t>
            </a:r>
            <a:r>
              <a:rPr lang="cs-CZ" dirty="0" err="1"/>
              <a:t>organic</a:t>
            </a:r>
            <a:r>
              <a:rPr lang="cs-CZ" dirty="0"/>
              <a:t> </a:t>
            </a:r>
            <a:r>
              <a:rPr lang="cs-CZ" dirty="0" err="1"/>
              <a:t>reasons</a:t>
            </a:r>
            <a:r>
              <a:rPr lang="cs-CZ" dirty="0"/>
              <a:t>, </a:t>
            </a:r>
            <a:r>
              <a:rPr lang="cs-CZ" dirty="0" err="1"/>
              <a:t>dysorexia</a:t>
            </a:r>
            <a:r>
              <a:rPr lang="cs-CZ" dirty="0"/>
              <a:t>)</a:t>
            </a:r>
          </a:p>
          <a:p>
            <a:endParaRPr lang="cs-CZ" dirty="0"/>
          </a:p>
          <a:p>
            <a:r>
              <a:rPr lang="cs-CZ" i="1" dirty="0" err="1"/>
              <a:t>Products</a:t>
            </a:r>
            <a:r>
              <a:rPr lang="cs-CZ" i="1" dirty="0"/>
              <a:t> </a:t>
            </a:r>
            <a:r>
              <a:rPr lang="cs-CZ" i="1" dirty="0" err="1"/>
              <a:t>with</a:t>
            </a:r>
            <a:r>
              <a:rPr lang="cs-CZ" i="1" dirty="0"/>
              <a:t> </a:t>
            </a:r>
            <a:r>
              <a:rPr lang="cs-CZ" i="1" dirty="0" err="1"/>
              <a:t>higher</a:t>
            </a:r>
            <a:r>
              <a:rPr lang="cs-CZ" i="1" dirty="0"/>
              <a:t> protein </a:t>
            </a:r>
            <a:r>
              <a:rPr lang="cs-CZ" i="1" dirty="0" err="1"/>
              <a:t>content</a:t>
            </a:r>
            <a:r>
              <a:rPr lang="cs-CZ" i="1" dirty="0"/>
              <a:t>: </a:t>
            </a:r>
          </a:p>
          <a:p>
            <a:pPr>
              <a:buFont typeface="Wingdings" panose="05000000000000000000" pitchFamily="2" charset="2"/>
              <a:buChar char="Ø"/>
            </a:pPr>
            <a:r>
              <a:rPr lang="cs-CZ" dirty="0" err="1"/>
              <a:t>Better</a:t>
            </a:r>
            <a:r>
              <a:rPr lang="cs-CZ" dirty="0"/>
              <a:t> </a:t>
            </a:r>
            <a:r>
              <a:rPr lang="cs-CZ" dirty="0" err="1"/>
              <a:t>wound</a:t>
            </a:r>
            <a:r>
              <a:rPr lang="cs-CZ" dirty="0"/>
              <a:t> </a:t>
            </a:r>
            <a:r>
              <a:rPr lang="cs-CZ" dirty="0" err="1"/>
              <a:t>healing</a:t>
            </a:r>
            <a:r>
              <a:rPr lang="cs-CZ" dirty="0"/>
              <a:t>; </a:t>
            </a:r>
            <a:r>
              <a:rPr lang="cs-CZ" dirty="0" err="1"/>
              <a:t>surgery</a:t>
            </a:r>
            <a:r>
              <a:rPr lang="cs-CZ" dirty="0"/>
              <a:t>, Tu, </a:t>
            </a:r>
            <a:r>
              <a:rPr lang="cs-CZ" dirty="0" err="1"/>
              <a:t>seniors</a:t>
            </a:r>
            <a:r>
              <a:rPr lang="cs-CZ" dirty="0"/>
              <a:t>.</a:t>
            </a:r>
          </a:p>
          <a:p>
            <a:endParaRPr lang="cs-CZ" dirty="0"/>
          </a:p>
          <a:p>
            <a:r>
              <a:rPr lang="cs-CZ" i="1" dirty="0" err="1"/>
              <a:t>Products</a:t>
            </a:r>
            <a:r>
              <a:rPr lang="cs-CZ" i="1" dirty="0"/>
              <a:t> </a:t>
            </a:r>
            <a:r>
              <a:rPr lang="cs-CZ" i="1" dirty="0" err="1"/>
              <a:t>with</a:t>
            </a:r>
            <a:r>
              <a:rPr lang="cs-CZ" i="1" dirty="0"/>
              <a:t> diet. </a:t>
            </a:r>
            <a:r>
              <a:rPr lang="cs-CZ" i="1" dirty="0" err="1"/>
              <a:t>fiber</a:t>
            </a:r>
            <a:r>
              <a:rPr lang="cs-CZ" i="1" dirty="0"/>
              <a:t>:</a:t>
            </a:r>
            <a:r>
              <a:rPr lang="cs-CZ" dirty="0"/>
              <a:t> ↑ </a:t>
            </a:r>
            <a:r>
              <a:rPr lang="cs-CZ" dirty="0" err="1"/>
              <a:t>bowel</a:t>
            </a:r>
            <a:r>
              <a:rPr lang="cs-CZ" dirty="0"/>
              <a:t> motility, ↓ </a:t>
            </a:r>
            <a:r>
              <a:rPr lang="cs-CZ" dirty="0" err="1"/>
              <a:t>constipation</a:t>
            </a:r>
            <a:r>
              <a:rPr lang="cs-CZ" dirty="0"/>
              <a:t>, </a:t>
            </a:r>
            <a:r>
              <a:rPr lang="cs-CZ" dirty="0" err="1"/>
              <a:t>soften</a:t>
            </a:r>
            <a:r>
              <a:rPr lang="cs-CZ" dirty="0"/>
              <a:t> </a:t>
            </a:r>
            <a:r>
              <a:rPr lang="cs-CZ" dirty="0" err="1"/>
              <a:t>stools</a:t>
            </a:r>
            <a:r>
              <a:rPr lang="cs-CZ" dirty="0"/>
              <a:t>, ↓  </a:t>
            </a:r>
            <a:r>
              <a:rPr lang="cs-CZ" dirty="0" err="1"/>
              <a:t>absorption</a:t>
            </a:r>
            <a:r>
              <a:rPr lang="cs-CZ" dirty="0"/>
              <a:t> </a:t>
            </a:r>
            <a:r>
              <a:rPr lang="cs-CZ" dirty="0" err="1"/>
              <a:t>of</a:t>
            </a:r>
            <a:r>
              <a:rPr lang="cs-CZ" dirty="0"/>
              <a:t> diet. fat and </a:t>
            </a:r>
            <a:r>
              <a:rPr lang="cs-CZ" dirty="0" err="1"/>
              <a:t>chol</a:t>
            </a:r>
            <a:r>
              <a:rPr lang="cs-CZ" dirty="0"/>
              <a:t>, source </a:t>
            </a:r>
            <a:r>
              <a:rPr lang="cs-CZ" dirty="0" err="1"/>
              <a:t>of</a:t>
            </a:r>
            <a:r>
              <a:rPr lang="cs-CZ" dirty="0"/>
              <a:t> </a:t>
            </a:r>
            <a:r>
              <a:rPr lang="cs-CZ" dirty="0" err="1"/>
              <a:t>short</a:t>
            </a:r>
            <a:r>
              <a:rPr lang="cs-CZ" dirty="0"/>
              <a:t> FA (C2-4) </a:t>
            </a:r>
            <a:r>
              <a:rPr lang="cs-CZ" dirty="0" err="1"/>
              <a:t>after</a:t>
            </a:r>
            <a:r>
              <a:rPr lang="cs-CZ" dirty="0"/>
              <a:t> </a:t>
            </a:r>
            <a:r>
              <a:rPr lang="cs-CZ" dirty="0" err="1"/>
              <a:t>fermentation</a:t>
            </a:r>
            <a:endParaRPr lang="cs-CZ" dirty="0"/>
          </a:p>
          <a:p>
            <a:endParaRPr lang="cs-CZ" dirty="0"/>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t>54</a:t>
            </a:fld>
            <a:endParaRPr lang="cs-CZ"/>
          </a:p>
        </p:txBody>
      </p:sp>
      <p:pic>
        <p:nvPicPr>
          <p:cNvPr id="2052" name="Picture 4" descr="Nutridrink Prote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3747757"/>
            <a:ext cx="708465" cy="141693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utridrink Multi Fib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6759" y="4235171"/>
            <a:ext cx="709811" cy="14196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4833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ias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5" y="764704"/>
            <a:ext cx="1032049" cy="20640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bit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7015" y="3912573"/>
            <a:ext cx="1094637" cy="2189275"/>
          </a:xfrm>
          <a:prstGeom prst="rect">
            <a:avLst/>
          </a:prstGeom>
          <a:noFill/>
        </p:spPr>
      </p:pic>
      <p:sp>
        <p:nvSpPr>
          <p:cNvPr id="2" name="Nadpis 1"/>
          <p:cNvSpPr>
            <a:spLocks noGrp="1"/>
          </p:cNvSpPr>
          <p:nvPr>
            <p:ph type="title"/>
          </p:nvPr>
        </p:nvSpPr>
        <p:spPr/>
        <p:txBody>
          <a:bodyPr/>
          <a:lstStyle/>
          <a:p>
            <a:r>
              <a:rPr lang="cs-CZ" dirty="0" err="1"/>
              <a:t>Sipping</a:t>
            </a:r>
            <a:r>
              <a:rPr lang="cs-CZ" dirty="0"/>
              <a:t> – </a:t>
            </a:r>
            <a:r>
              <a:rPr lang="cs-CZ" dirty="0" err="1"/>
              <a:t>special</a:t>
            </a:r>
            <a:r>
              <a:rPr lang="cs-CZ" dirty="0"/>
              <a:t> </a:t>
            </a:r>
            <a:r>
              <a:rPr lang="cs-CZ" dirty="0" err="1"/>
              <a:t>products</a:t>
            </a:r>
            <a:endParaRPr lang="cs-CZ" dirty="0"/>
          </a:p>
        </p:txBody>
      </p:sp>
      <p:sp>
        <p:nvSpPr>
          <p:cNvPr id="3" name="Zástupný symbol pro obsah 2"/>
          <p:cNvSpPr>
            <a:spLocks noGrp="1"/>
          </p:cNvSpPr>
          <p:nvPr>
            <p:ph sz="quarter" idx="1"/>
          </p:nvPr>
        </p:nvSpPr>
        <p:spPr>
          <a:xfrm>
            <a:off x="251520" y="1600200"/>
            <a:ext cx="8208912" cy="4873752"/>
          </a:xfrm>
        </p:spPr>
        <p:txBody>
          <a:bodyPr>
            <a:normAutofit/>
          </a:bodyPr>
          <a:lstStyle/>
          <a:p>
            <a:r>
              <a:rPr lang="cs-CZ" dirty="0"/>
              <a:t>DM – maltodextrin </a:t>
            </a:r>
            <a:r>
              <a:rPr lang="cs-CZ" dirty="0" err="1"/>
              <a:t>is</a:t>
            </a:r>
            <a:r>
              <a:rPr lang="cs-CZ" dirty="0"/>
              <a:t> </a:t>
            </a:r>
            <a:r>
              <a:rPr lang="cs-CZ" dirty="0" err="1"/>
              <a:t>replaced</a:t>
            </a:r>
            <a:r>
              <a:rPr lang="cs-CZ" dirty="0"/>
              <a:t> </a:t>
            </a:r>
            <a:r>
              <a:rPr lang="cs-CZ" dirty="0" err="1"/>
              <a:t>with</a:t>
            </a:r>
            <a:r>
              <a:rPr lang="cs-CZ" dirty="0"/>
              <a:t> </a:t>
            </a:r>
            <a:r>
              <a:rPr lang="cs-CZ" dirty="0" err="1"/>
              <a:t>starch</a:t>
            </a:r>
            <a:r>
              <a:rPr lang="cs-CZ" dirty="0"/>
              <a:t>, </a:t>
            </a:r>
            <a:r>
              <a:rPr lang="cs-CZ" dirty="0" err="1"/>
              <a:t>other</a:t>
            </a:r>
            <a:r>
              <a:rPr lang="cs-CZ" dirty="0"/>
              <a:t> </a:t>
            </a:r>
            <a:r>
              <a:rPr lang="cs-CZ" dirty="0" err="1"/>
              <a:t>dextrins</a:t>
            </a:r>
            <a:r>
              <a:rPr lang="cs-CZ" dirty="0"/>
              <a:t> 	</a:t>
            </a:r>
            <a:r>
              <a:rPr lang="cs-CZ" dirty="0" err="1"/>
              <a:t>or</a:t>
            </a:r>
            <a:r>
              <a:rPr lang="cs-CZ" dirty="0"/>
              <a:t> </a:t>
            </a:r>
            <a:r>
              <a:rPr lang="cs-CZ" dirty="0" err="1"/>
              <a:t>fructose</a:t>
            </a:r>
            <a:r>
              <a:rPr lang="cs-CZ" dirty="0"/>
              <a:t>, </a:t>
            </a:r>
            <a:r>
              <a:rPr lang="cs-CZ" dirty="0" err="1"/>
              <a:t>lower</a:t>
            </a:r>
            <a:r>
              <a:rPr lang="cs-CZ" dirty="0"/>
              <a:t> </a:t>
            </a:r>
            <a:r>
              <a:rPr lang="cs-CZ" dirty="0" err="1"/>
              <a:t>content</a:t>
            </a:r>
            <a:r>
              <a:rPr lang="cs-CZ" dirty="0"/>
              <a:t> </a:t>
            </a:r>
            <a:r>
              <a:rPr lang="cs-CZ" dirty="0" err="1"/>
              <a:t>of</a:t>
            </a:r>
            <a:r>
              <a:rPr lang="cs-CZ" dirty="0"/>
              <a:t> </a:t>
            </a:r>
            <a:r>
              <a:rPr lang="cs-CZ" dirty="0" err="1"/>
              <a:t>proteins</a:t>
            </a:r>
            <a:r>
              <a:rPr lang="cs-CZ" dirty="0"/>
              <a:t> and </a:t>
            </a:r>
            <a:r>
              <a:rPr lang="cs-CZ" dirty="0" err="1"/>
              <a:t>energy</a:t>
            </a:r>
            <a:endParaRPr lang="cs-CZ" dirty="0"/>
          </a:p>
          <a:p>
            <a:endParaRPr lang="cs-CZ" dirty="0"/>
          </a:p>
          <a:p>
            <a:r>
              <a:rPr lang="cs-CZ" dirty="0"/>
              <a:t>↑ </a:t>
            </a:r>
            <a:r>
              <a:rPr lang="cs-CZ" dirty="0" err="1"/>
              <a:t>Gln</a:t>
            </a:r>
            <a:r>
              <a:rPr lang="cs-CZ" dirty="0"/>
              <a:t> – </a:t>
            </a:r>
            <a:r>
              <a:rPr lang="cs-CZ" dirty="0" err="1"/>
              <a:t>better</a:t>
            </a:r>
            <a:r>
              <a:rPr lang="cs-CZ" dirty="0"/>
              <a:t> </a:t>
            </a:r>
            <a:r>
              <a:rPr lang="cs-CZ" dirty="0" err="1"/>
              <a:t>immune</a:t>
            </a:r>
            <a:r>
              <a:rPr lang="cs-CZ" dirty="0"/>
              <a:t> response, </a:t>
            </a:r>
            <a:r>
              <a:rPr lang="cs-CZ" dirty="0" err="1"/>
              <a:t>regeneration</a:t>
            </a:r>
            <a:r>
              <a:rPr lang="cs-CZ" dirty="0"/>
              <a:t> </a:t>
            </a:r>
            <a:r>
              <a:rPr lang="cs-CZ" dirty="0" err="1"/>
              <a:t>precesses</a:t>
            </a:r>
            <a:endParaRPr lang="cs-CZ" dirty="0"/>
          </a:p>
          <a:p>
            <a:endParaRPr lang="cs-CZ" dirty="0"/>
          </a:p>
          <a:p>
            <a:r>
              <a:rPr lang="cs-CZ" dirty="0" err="1"/>
              <a:t>Patients</a:t>
            </a:r>
            <a:r>
              <a:rPr lang="cs-CZ" dirty="0"/>
              <a:t> </a:t>
            </a:r>
            <a:r>
              <a:rPr lang="cs-CZ" dirty="0" err="1"/>
              <a:t>with</a:t>
            </a:r>
            <a:r>
              <a:rPr lang="cs-CZ" dirty="0"/>
              <a:t> s </a:t>
            </a:r>
            <a:r>
              <a:rPr lang="cs-CZ" dirty="0" err="1"/>
              <a:t>decubiti</a:t>
            </a:r>
            <a:r>
              <a:rPr lang="cs-CZ" dirty="0"/>
              <a:t> (↑ </a:t>
            </a:r>
            <a:r>
              <a:rPr lang="cs-CZ" dirty="0" err="1"/>
              <a:t>proteins</a:t>
            </a:r>
            <a:r>
              <a:rPr lang="cs-CZ" dirty="0"/>
              <a:t>, Arg, vit. C, A, E, 				        </a:t>
            </a:r>
            <a:r>
              <a:rPr lang="cs-CZ" dirty="0" err="1"/>
              <a:t>trace</a:t>
            </a:r>
            <a:r>
              <a:rPr lang="cs-CZ" dirty="0"/>
              <a:t> </a:t>
            </a:r>
            <a:r>
              <a:rPr lang="cs-CZ" dirty="0" err="1"/>
              <a:t>elements</a:t>
            </a:r>
            <a:r>
              <a:rPr lang="cs-CZ" dirty="0"/>
              <a:t>)</a:t>
            </a:r>
          </a:p>
          <a:p>
            <a:endParaRPr lang="cs-CZ" dirty="0"/>
          </a:p>
        </p:txBody>
      </p:sp>
      <p:sp>
        <p:nvSpPr>
          <p:cNvPr id="4" name="Zástupný symbol pro číslo snímku 3"/>
          <p:cNvSpPr>
            <a:spLocks noGrp="1"/>
          </p:cNvSpPr>
          <p:nvPr>
            <p:ph type="sldNum" sz="quarter" idx="15"/>
          </p:nvPr>
        </p:nvSpPr>
        <p:spPr>
          <a:xfrm>
            <a:off x="8112359" y="5805264"/>
            <a:ext cx="609600" cy="521208"/>
          </a:xfrm>
        </p:spPr>
        <p:txBody>
          <a:bodyPr/>
          <a:lstStyle/>
          <a:p>
            <a:fld id="{34EB5C23-C2A9-49A4-9E2B-20182FCB3B72}" type="slidenum">
              <a:rPr lang="cs-CZ" smtClean="0">
                <a:solidFill>
                  <a:schemeClr val="bg1"/>
                </a:solidFill>
              </a:rPr>
              <a:t>55</a:t>
            </a:fld>
            <a:endParaRPr lang="cs-CZ" dirty="0">
              <a:solidFill>
                <a:schemeClr val="bg1"/>
              </a:solidFill>
            </a:endParaRPr>
          </a:p>
        </p:txBody>
      </p:sp>
    </p:spTree>
    <p:custDataLst>
      <p:tags r:id="rId1"/>
    </p:custDataLst>
    <p:extLst>
      <p:ext uri="{BB962C8B-B14F-4D97-AF65-F5344CB8AC3E}">
        <p14:creationId xmlns:p14="http://schemas.microsoft.com/office/powerpoint/2010/main" val="31744267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ulka 4"/>
          <p:cNvGraphicFramePr>
            <a:graphicFrameLocks noGrp="1"/>
          </p:cNvGraphicFramePr>
          <p:nvPr>
            <p:extLst>
              <p:ext uri="{D42A27DB-BD31-4B8C-83A1-F6EECF244321}">
                <p14:modId xmlns:p14="http://schemas.microsoft.com/office/powerpoint/2010/main" val="1752206927"/>
              </p:ext>
            </p:extLst>
          </p:nvPr>
        </p:nvGraphicFramePr>
        <p:xfrm>
          <a:off x="457200" y="2780927"/>
          <a:ext cx="7859216" cy="3096346"/>
        </p:xfrm>
        <a:graphic>
          <a:graphicData uri="http://schemas.openxmlformats.org/drawingml/2006/table">
            <a:tbl>
              <a:tblPr firstRow="1" bandRow="1">
                <a:tableStyleId>{5C22544A-7EE6-4342-B048-85BDC9FD1C3A}</a:tableStyleId>
              </a:tblPr>
              <a:tblGrid>
                <a:gridCol w="2746648">
                  <a:extLst>
                    <a:ext uri="{9D8B030D-6E8A-4147-A177-3AD203B41FA5}">
                      <a16:colId xmlns:a16="http://schemas.microsoft.com/office/drawing/2014/main" val="20000"/>
                    </a:ext>
                  </a:extLst>
                </a:gridCol>
                <a:gridCol w="5112568">
                  <a:extLst>
                    <a:ext uri="{9D8B030D-6E8A-4147-A177-3AD203B41FA5}">
                      <a16:colId xmlns:a16="http://schemas.microsoft.com/office/drawing/2014/main" val="20001"/>
                    </a:ext>
                  </a:extLst>
                </a:gridCol>
              </a:tblGrid>
              <a:tr h="566500">
                <a:tc>
                  <a:txBody>
                    <a:bodyPr/>
                    <a:lstStyle/>
                    <a:p>
                      <a:r>
                        <a:rPr lang="cs-CZ" sz="2400" dirty="0" err="1"/>
                        <a:t>Through</a:t>
                      </a:r>
                      <a:r>
                        <a:rPr lang="cs-CZ" sz="2400" dirty="0"/>
                        <a:t> </a:t>
                      </a:r>
                      <a:r>
                        <a:rPr lang="cs-CZ" sz="2400" dirty="0" err="1"/>
                        <a:t>the</a:t>
                      </a:r>
                      <a:r>
                        <a:rPr lang="cs-CZ" sz="2400" dirty="0"/>
                        <a:t> nose</a:t>
                      </a:r>
                    </a:p>
                  </a:txBody>
                  <a:tcPr/>
                </a:tc>
                <a:tc>
                  <a:txBody>
                    <a:bodyPr/>
                    <a:lstStyle/>
                    <a:p>
                      <a:r>
                        <a:rPr lang="cs-CZ" sz="2400" dirty="0" err="1"/>
                        <a:t>Percutaneous</a:t>
                      </a:r>
                      <a:r>
                        <a:rPr lang="cs-CZ" sz="2400" dirty="0"/>
                        <a:t> (</a:t>
                      </a:r>
                      <a:r>
                        <a:rPr lang="cs-CZ" sz="2400" dirty="0" err="1"/>
                        <a:t>through</a:t>
                      </a:r>
                      <a:r>
                        <a:rPr lang="cs-CZ" sz="2400" dirty="0"/>
                        <a:t> </a:t>
                      </a:r>
                      <a:r>
                        <a:rPr lang="cs-CZ" sz="2400" dirty="0" err="1"/>
                        <a:t>the</a:t>
                      </a:r>
                      <a:r>
                        <a:rPr lang="cs-CZ" sz="2400" dirty="0"/>
                        <a:t> abdomen)</a:t>
                      </a:r>
                    </a:p>
                  </a:txBody>
                  <a:tcPr/>
                </a:tc>
                <a:extLst>
                  <a:ext uri="{0D108BD9-81ED-4DB2-BD59-A6C34878D82A}">
                    <a16:rowId xmlns:a16="http://schemas.microsoft.com/office/drawing/2014/main" val="10000"/>
                  </a:ext>
                </a:extLst>
              </a:tr>
              <a:tr h="1396846">
                <a:tc>
                  <a:txBody>
                    <a:bodyPr/>
                    <a:lstStyle/>
                    <a:p>
                      <a:r>
                        <a:rPr lang="cs-CZ" sz="2400" b="1" dirty="0" err="1"/>
                        <a:t>Nasogastric</a:t>
                      </a:r>
                      <a:r>
                        <a:rPr lang="cs-CZ" sz="2400" b="1" dirty="0"/>
                        <a:t> tube</a:t>
                      </a:r>
                    </a:p>
                  </a:txBody>
                  <a:tcPr/>
                </a:tc>
                <a:tc>
                  <a:txBody>
                    <a:bodyPr/>
                    <a:lstStyle/>
                    <a:p>
                      <a:r>
                        <a:rPr lang="cs-CZ" sz="2400" dirty="0" err="1"/>
                        <a:t>Faryngostomy</a:t>
                      </a:r>
                      <a:endParaRPr lang="cs-CZ" sz="2400" dirty="0"/>
                    </a:p>
                    <a:p>
                      <a:r>
                        <a:rPr lang="cs-CZ" sz="2400" dirty="0" err="1"/>
                        <a:t>Esophagostomy</a:t>
                      </a:r>
                      <a:endParaRPr lang="cs-CZ" sz="2400" dirty="0"/>
                    </a:p>
                    <a:p>
                      <a:r>
                        <a:rPr lang="cs-CZ" sz="2400" b="1" dirty="0" err="1"/>
                        <a:t>Gastrostomy</a:t>
                      </a:r>
                      <a:r>
                        <a:rPr lang="cs-CZ" sz="2400" b="1" dirty="0"/>
                        <a:t> (PEG)</a:t>
                      </a:r>
                    </a:p>
                  </a:txBody>
                  <a:tcPr/>
                </a:tc>
                <a:extLst>
                  <a:ext uri="{0D108BD9-81ED-4DB2-BD59-A6C34878D82A}">
                    <a16:rowId xmlns:a16="http://schemas.microsoft.com/office/drawing/2014/main" val="10001"/>
                  </a:ext>
                </a:extLst>
              </a:tr>
              <a:tr h="566500">
                <a:tc>
                  <a:txBody>
                    <a:bodyPr/>
                    <a:lstStyle/>
                    <a:p>
                      <a:r>
                        <a:rPr lang="cs-CZ" sz="2400" dirty="0" err="1"/>
                        <a:t>Nasoduodenal</a:t>
                      </a:r>
                      <a:r>
                        <a:rPr lang="cs-CZ" sz="2400" baseline="0" dirty="0"/>
                        <a:t> tube</a:t>
                      </a:r>
                      <a:endParaRPr lang="cs-CZ" sz="2400" dirty="0"/>
                    </a:p>
                  </a:txBody>
                  <a:tcPr/>
                </a:tc>
                <a:tc>
                  <a:txBody>
                    <a:bodyPr/>
                    <a:lstStyle/>
                    <a:p>
                      <a:r>
                        <a:rPr lang="cs-CZ" sz="2400" dirty="0" err="1"/>
                        <a:t>Extended</a:t>
                      </a:r>
                      <a:r>
                        <a:rPr lang="cs-CZ" sz="2400" dirty="0"/>
                        <a:t> </a:t>
                      </a:r>
                      <a:r>
                        <a:rPr lang="cs-CZ" sz="2400" dirty="0" err="1"/>
                        <a:t>gastrostomy</a:t>
                      </a:r>
                      <a:endParaRPr lang="cs-CZ" sz="2400" dirty="0"/>
                    </a:p>
                  </a:txBody>
                  <a:tcPr/>
                </a:tc>
                <a:extLst>
                  <a:ext uri="{0D108BD9-81ED-4DB2-BD59-A6C34878D82A}">
                    <a16:rowId xmlns:a16="http://schemas.microsoft.com/office/drawing/2014/main" val="10002"/>
                  </a:ext>
                </a:extLst>
              </a:tr>
              <a:tr h="566500">
                <a:tc>
                  <a:txBody>
                    <a:bodyPr/>
                    <a:lstStyle/>
                    <a:p>
                      <a:r>
                        <a:rPr lang="cs-CZ" sz="2400" b="1" dirty="0" err="1"/>
                        <a:t>Nasojejunal</a:t>
                      </a:r>
                      <a:r>
                        <a:rPr lang="cs-CZ" sz="2400" b="1" dirty="0"/>
                        <a:t> tube</a:t>
                      </a:r>
                    </a:p>
                  </a:txBody>
                  <a:tcPr/>
                </a:tc>
                <a:tc>
                  <a:txBody>
                    <a:bodyPr/>
                    <a:lstStyle/>
                    <a:p>
                      <a:r>
                        <a:rPr lang="cs-CZ" sz="2400" b="1" dirty="0" err="1"/>
                        <a:t>Jejunostomy</a:t>
                      </a:r>
                      <a:r>
                        <a:rPr lang="cs-CZ" sz="2400" b="1" dirty="0"/>
                        <a:t>  (PEJ)</a:t>
                      </a:r>
                    </a:p>
                  </a:txBody>
                  <a:tcPr/>
                </a:tc>
                <a:extLst>
                  <a:ext uri="{0D108BD9-81ED-4DB2-BD59-A6C34878D82A}">
                    <a16:rowId xmlns:a16="http://schemas.microsoft.com/office/drawing/2014/main" val="10003"/>
                  </a:ext>
                </a:extLst>
              </a:tr>
            </a:tbl>
          </a:graphicData>
        </a:graphic>
      </p:graphicFrame>
      <p:sp>
        <p:nvSpPr>
          <p:cNvPr id="2" name="Nadpis 1"/>
          <p:cNvSpPr>
            <a:spLocks noGrp="1"/>
          </p:cNvSpPr>
          <p:nvPr>
            <p:ph type="title"/>
          </p:nvPr>
        </p:nvSpPr>
        <p:spPr>
          <a:xfrm>
            <a:off x="457200" y="274638"/>
            <a:ext cx="7467600" cy="947577"/>
          </a:xfrm>
        </p:spPr>
        <p:txBody>
          <a:bodyPr/>
          <a:lstStyle/>
          <a:p>
            <a:r>
              <a:rPr lang="cs-CZ" dirty="0"/>
              <a:t>(</a:t>
            </a:r>
            <a:r>
              <a:rPr lang="cs-CZ" dirty="0" err="1"/>
              <a:t>enteral</a:t>
            </a:r>
            <a:r>
              <a:rPr lang="cs-CZ" dirty="0"/>
              <a:t>) Tube </a:t>
            </a:r>
            <a:r>
              <a:rPr lang="cs-CZ" dirty="0" err="1"/>
              <a:t>feeding</a:t>
            </a:r>
            <a:endParaRPr lang="cs-CZ" dirty="0"/>
          </a:p>
        </p:txBody>
      </p:sp>
      <p:sp>
        <p:nvSpPr>
          <p:cNvPr id="3" name="Zástupný symbol pro obsah 2"/>
          <p:cNvSpPr>
            <a:spLocks noGrp="1"/>
          </p:cNvSpPr>
          <p:nvPr>
            <p:ph sz="quarter" idx="1"/>
          </p:nvPr>
        </p:nvSpPr>
        <p:spPr>
          <a:xfrm>
            <a:off x="457200" y="1340768"/>
            <a:ext cx="7859216" cy="5133184"/>
          </a:xfrm>
        </p:spPr>
        <p:txBody>
          <a:bodyPr/>
          <a:lstStyle/>
          <a:p>
            <a:r>
              <a:rPr lang="cs-CZ" dirty="0"/>
              <a:t>= </a:t>
            </a:r>
            <a:r>
              <a:rPr lang="cs-CZ" dirty="0" err="1"/>
              <a:t>complete</a:t>
            </a:r>
            <a:r>
              <a:rPr lang="cs-CZ" dirty="0"/>
              <a:t> </a:t>
            </a:r>
            <a:r>
              <a:rPr lang="en-US" dirty="0"/>
              <a:t>nutrition via a tube to patients who cannot obtain nutrition by mouth, are unable to swallow safely, or need nutritional supplementation</a:t>
            </a:r>
            <a:endParaRPr lang="cs-CZ" dirty="0"/>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t>56</a:t>
            </a:fld>
            <a:endParaRPr lang="cs-CZ"/>
          </a:p>
        </p:txBody>
      </p:sp>
      <p:sp>
        <p:nvSpPr>
          <p:cNvPr id="6" name="TextovéPole 5"/>
          <p:cNvSpPr txBox="1"/>
          <p:nvPr/>
        </p:nvSpPr>
        <p:spPr>
          <a:xfrm>
            <a:off x="2555776" y="5828447"/>
            <a:ext cx="1445909" cy="523220"/>
          </a:xfrm>
          <a:prstGeom prst="rect">
            <a:avLst/>
          </a:prstGeom>
          <a:solidFill>
            <a:schemeClr val="bg2"/>
          </a:solidFill>
          <a:ln>
            <a:solidFill>
              <a:schemeClr val="tx1"/>
            </a:solidFill>
          </a:ln>
        </p:spPr>
        <p:txBody>
          <a:bodyPr wrap="none" rtlCol="0">
            <a:spAutoFit/>
          </a:bodyPr>
          <a:lstStyle/>
          <a:p>
            <a:r>
              <a:rPr lang="cs-CZ" sz="2800" b="1" dirty="0">
                <a:solidFill>
                  <a:srgbClr val="FF0000"/>
                </a:solidFill>
              </a:rPr>
              <a:t>STERILE!</a:t>
            </a:r>
          </a:p>
        </p:txBody>
      </p:sp>
    </p:spTree>
    <p:custDataLst>
      <p:tags r:id="rId1"/>
    </p:custDataLst>
    <p:extLst>
      <p:ext uri="{BB962C8B-B14F-4D97-AF65-F5344CB8AC3E}">
        <p14:creationId xmlns:p14="http://schemas.microsoft.com/office/powerpoint/2010/main" val="10650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Mode </a:t>
            </a:r>
            <a:r>
              <a:rPr lang="cs-CZ" dirty="0" err="1"/>
              <a:t>of</a:t>
            </a:r>
            <a:r>
              <a:rPr lang="cs-CZ" dirty="0"/>
              <a:t> </a:t>
            </a:r>
            <a:r>
              <a:rPr lang="cs-CZ" dirty="0" err="1"/>
              <a:t>delivery</a:t>
            </a:r>
            <a:endParaRPr lang="cs-CZ" dirty="0"/>
          </a:p>
        </p:txBody>
      </p:sp>
      <p:sp>
        <p:nvSpPr>
          <p:cNvPr id="3" name="Zástupný symbol pro obsah 2"/>
          <p:cNvSpPr>
            <a:spLocks noGrp="1"/>
          </p:cNvSpPr>
          <p:nvPr>
            <p:ph sz="quarter" idx="1"/>
          </p:nvPr>
        </p:nvSpPr>
        <p:spPr>
          <a:xfrm>
            <a:off x="457200" y="2348880"/>
            <a:ext cx="7467600" cy="4125072"/>
          </a:xfrm>
        </p:spPr>
        <p:txBody>
          <a:bodyPr>
            <a:normAutofit/>
          </a:bodyPr>
          <a:lstStyle/>
          <a:p>
            <a:r>
              <a:rPr lang="cs-CZ" dirty="0"/>
              <a:t>Bolus </a:t>
            </a:r>
            <a:r>
              <a:rPr lang="cs-CZ" dirty="0" err="1"/>
              <a:t>method</a:t>
            </a:r>
            <a:r>
              <a:rPr lang="cs-CZ" dirty="0"/>
              <a:t> - </a:t>
            </a:r>
            <a:r>
              <a:rPr lang="cs-CZ" dirty="0" err="1"/>
              <a:t>only</a:t>
            </a:r>
            <a:r>
              <a:rPr lang="cs-CZ" dirty="0"/>
              <a:t> </a:t>
            </a:r>
            <a:r>
              <a:rPr lang="cs-CZ" dirty="0" err="1"/>
              <a:t>into</a:t>
            </a:r>
            <a:r>
              <a:rPr lang="cs-CZ" dirty="0"/>
              <a:t> </a:t>
            </a:r>
            <a:r>
              <a:rPr lang="cs-CZ" dirty="0" err="1"/>
              <a:t>the</a:t>
            </a:r>
            <a:r>
              <a:rPr lang="cs-CZ" dirty="0"/>
              <a:t> </a:t>
            </a:r>
            <a:r>
              <a:rPr lang="cs-CZ" dirty="0" err="1"/>
              <a:t>stomach</a:t>
            </a:r>
            <a:r>
              <a:rPr lang="cs-CZ" dirty="0"/>
              <a:t> 				</a:t>
            </a:r>
            <a:r>
              <a:rPr lang="cs-CZ" dirty="0" err="1"/>
              <a:t>boluses</a:t>
            </a:r>
            <a:r>
              <a:rPr lang="cs-CZ" dirty="0"/>
              <a:t> 50 − 300 ml 					2 - 3 </a:t>
            </a:r>
            <a:r>
              <a:rPr lang="cs-CZ" dirty="0" err="1"/>
              <a:t>hour</a:t>
            </a:r>
            <a:r>
              <a:rPr lang="cs-CZ" dirty="0"/>
              <a:t> </a:t>
            </a:r>
            <a:r>
              <a:rPr lang="cs-CZ" dirty="0" err="1"/>
              <a:t>intervals</a:t>
            </a:r>
            <a:endParaRPr lang="cs-CZ" dirty="0"/>
          </a:p>
          <a:p>
            <a:endParaRPr lang="cs-CZ" dirty="0"/>
          </a:p>
          <a:p>
            <a:r>
              <a:rPr lang="cs-CZ" dirty="0" err="1"/>
              <a:t>Continuously</a:t>
            </a:r>
            <a:r>
              <a:rPr lang="cs-CZ" dirty="0"/>
              <a:t> - </a:t>
            </a:r>
            <a:r>
              <a:rPr lang="cs-CZ" dirty="0" err="1"/>
              <a:t>enteral</a:t>
            </a:r>
            <a:r>
              <a:rPr lang="cs-CZ" dirty="0"/>
              <a:t> pump				</a:t>
            </a:r>
            <a:r>
              <a:rPr lang="cs-CZ" dirty="0" err="1"/>
              <a:t>steady</a:t>
            </a:r>
            <a:r>
              <a:rPr lang="cs-CZ" dirty="0"/>
              <a:t> </a:t>
            </a:r>
            <a:r>
              <a:rPr lang="en-US" dirty="0"/>
              <a:t>over 16–24 hours daily</a:t>
            </a:r>
            <a:r>
              <a:rPr lang="cs-CZ" dirty="0"/>
              <a:t>	</a:t>
            </a:r>
            <a:r>
              <a:rPr lang="en-US" dirty="0"/>
              <a:t> </a:t>
            </a:r>
            <a:r>
              <a:rPr lang="cs-CZ" dirty="0"/>
              <a:t>  	</a:t>
            </a:r>
            <a:r>
              <a:rPr lang="cs-CZ" dirty="0" err="1"/>
              <a:t>intermittently</a:t>
            </a:r>
            <a:r>
              <a:rPr lang="cs-CZ" dirty="0"/>
              <a:t> </a:t>
            </a:r>
            <a:r>
              <a:rPr lang="cs-CZ" dirty="0" err="1"/>
              <a:t>during</a:t>
            </a:r>
            <a:r>
              <a:rPr lang="cs-CZ" dirty="0"/>
              <a:t> </a:t>
            </a:r>
            <a:r>
              <a:rPr lang="cs-CZ" dirty="0" err="1"/>
              <a:t>the</a:t>
            </a:r>
            <a:r>
              <a:rPr lang="cs-CZ" dirty="0"/>
              <a:t> </a:t>
            </a:r>
            <a:r>
              <a:rPr lang="cs-CZ" dirty="0" err="1"/>
              <a:t>day</a:t>
            </a:r>
            <a:r>
              <a:rPr lang="cs-CZ" dirty="0"/>
              <a:t> </a:t>
            </a:r>
            <a:r>
              <a:rPr lang="cs-CZ" dirty="0" err="1"/>
              <a:t>with</a:t>
            </a:r>
            <a:r>
              <a:rPr lang="cs-CZ" dirty="0"/>
              <a:t> night </a:t>
            </a:r>
            <a:r>
              <a:rPr lang="cs-CZ" dirty="0" err="1"/>
              <a:t>break</a:t>
            </a:r>
            <a:r>
              <a:rPr lang="cs-CZ" dirty="0"/>
              <a:t>	</a:t>
            </a:r>
            <a:r>
              <a:rPr lang="cs-CZ" dirty="0" err="1"/>
              <a:t>intermittently</a:t>
            </a:r>
            <a:r>
              <a:rPr lang="cs-CZ" dirty="0"/>
              <a:t> </a:t>
            </a:r>
            <a:r>
              <a:rPr lang="cs-CZ" dirty="0" err="1"/>
              <a:t>during</a:t>
            </a:r>
            <a:r>
              <a:rPr lang="cs-CZ" dirty="0"/>
              <a:t> </a:t>
            </a:r>
            <a:r>
              <a:rPr lang="cs-CZ" dirty="0" err="1"/>
              <a:t>the</a:t>
            </a:r>
            <a:r>
              <a:rPr lang="cs-CZ" dirty="0"/>
              <a:t> night </a:t>
            </a:r>
            <a:r>
              <a:rPr lang="cs-CZ" dirty="0" err="1"/>
              <a:t>with</a:t>
            </a:r>
            <a:r>
              <a:rPr lang="cs-CZ" dirty="0"/>
              <a:t> </a:t>
            </a:r>
            <a:r>
              <a:rPr lang="cs-CZ" dirty="0" err="1"/>
              <a:t>day</a:t>
            </a:r>
            <a:r>
              <a:rPr lang="cs-CZ" dirty="0"/>
              <a:t> </a:t>
            </a:r>
            <a:r>
              <a:rPr lang="cs-CZ" dirty="0" err="1"/>
              <a:t>break</a:t>
            </a:r>
            <a:endParaRPr lang="cs-CZ" dirty="0"/>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t>57</a:t>
            </a:fld>
            <a:endParaRPr lang="cs-CZ"/>
          </a:p>
        </p:txBody>
      </p:sp>
      <p:pic>
        <p:nvPicPr>
          <p:cNvPr id="5" name="Obrázek 4"/>
          <p:cNvPicPr>
            <a:picLocks noChangeAspect="1"/>
          </p:cNvPicPr>
          <p:nvPr/>
        </p:nvPicPr>
        <p:blipFill>
          <a:blip r:embed="rId3"/>
          <a:stretch>
            <a:fillRect/>
          </a:stretch>
        </p:blipFill>
        <p:spPr>
          <a:xfrm>
            <a:off x="5220072" y="188641"/>
            <a:ext cx="3294150" cy="2186670"/>
          </a:xfrm>
          <a:prstGeom prst="rect">
            <a:avLst/>
          </a:prstGeom>
        </p:spPr>
      </p:pic>
    </p:spTree>
    <p:custDataLst>
      <p:tags r:id="rId1"/>
    </p:custDataLst>
    <p:extLst>
      <p:ext uri="{BB962C8B-B14F-4D97-AF65-F5344CB8AC3E}">
        <p14:creationId xmlns:p14="http://schemas.microsoft.com/office/powerpoint/2010/main" val="37547214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922114"/>
          </a:xfrm>
        </p:spPr>
        <p:txBody>
          <a:bodyPr/>
          <a:lstStyle/>
          <a:p>
            <a:r>
              <a:rPr lang="cs-CZ" dirty="0" err="1"/>
              <a:t>What</a:t>
            </a:r>
            <a:r>
              <a:rPr lang="cs-CZ" dirty="0"/>
              <a:t> </a:t>
            </a:r>
            <a:r>
              <a:rPr lang="cs-CZ" dirty="0" err="1"/>
              <a:t>is</a:t>
            </a:r>
            <a:r>
              <a:rPr lang="cs-CZ" dirty="0"/>
              <a:t> </a:t>
            </a:r>
            <a:r>
              <a:rPr lang="cs-CZ" dirty="0" err="1"/>
              <a:t>administered</a:t>
            </a:r>
            <a:endParaRPr lang="cs-CZ" dirty="0"/>
          </a:p>
        </p:txBody>
      </p:sp>
      <p:sp>
        <p:nvSpPr>
          <p:cNvPr id="3" name="Zástupný symbol pro obsah 2"/>
          <p:cNvSpPr>
            <a:spLocks noGrp="1"/>
          </p:cNvSpPr>
          <p:nvPr>
            <p:ph sz="quarter" idx="1"/>
          </p:nvPr>
        </p:nvSpPr>
        <p:spPr>
          <a:xfrm>
            <a:off x="457200" y="1340768"/>
            <a:ext cx="7467600" cy="5133184"/>
          </a:xfrm>
        </p:spPr>
        <p:txBody>
          <a:bodyPr/>
          <a:lstStyle/>
          <a:p>
            <a:r>
              <a:rPr lang="cs-CZ" dirty="0" err="1"/>
              <a:t>Mixed</a:t>
            </a:r>
            <a:r>
              <a:rPr lang="cs-CZ" dirty="0"/>
              <a:t> </a:t>
            </a:r>
            <a:r>
              <a:rPr lang="cs-CZ" dirty="0" err="1"/>
              <a:t>hospital</a:t>
            </a:r>
            <a:r>
              <a:rPr lang="cs-CZ" dirty="0"/>
              <a:t> diet		</a:t>
            </a:r>
          </a:p>
          <a:p>
            <a:r>
              <a:rPr lang="cs-CZ" dirty="0"/>
              <a:t>Polymer </a:t>
            </a:r>
            <a:r>
              <a:rPr lang="cs-CZ" dirty="0" err="1"/>
              <a:t>nutrition</a:t>
            </a:r>
            <a:r>
              <a:rPr lang="cs-CZ" dirty="0"/>
              <a:t> (</a:t>
            </a:r>
            <a:r>
              <a:rPr lang="cs-CZ" dirty="0" err="1"/>
              <a:t>defined</a:t>
            </a:r>
            <a:r>
              <a:rPr lang="cs-CZ" dirty="0"/>
              <a:t> </a:t>
            </a:r>
            <a:r>
              <a:rPr lang="cs-CZ" dirty="0" err="1"/>
              <a:t>nutritionally</a:t>
            </a:r>
            <a:r>
              <a:rPr lang="cs-CZ" dirty="0"/>
              <a:t>)</a:t>
            </a:r>
          </a:p>
          <a:p>
            <a:endParaRPr lang="cs-CZ" dirty="0"/>
          </a:p>
          <a:p>
            <a:endParaRPr lang="cs-CZ" dirty="0"/>
          </a:p>
          <a:p>
            <a:pPr marL="0" indent="0">
              <a:buNone/>
            </a:pPr>
            <a:endParaRPr lang="cs-CZ" dirty="0"/>
          </a:p>
          <a:p>
            <a:pPr marL="0" indent="0">
              <a:buNone/>
            </a:pPr>
            <a:endParaRPr lang="cs-CZ" dirty="0"/>
          </a:p>
          <a:p>
            <a:pPr marL="0" indent="0">
              <a:buNone/>
            </a:pPr>
            <a:endParaRPr lang="cs-CZ" sz="1600" dirty="0"/>
          </a:p>
          <a:p>
            <a:r>
              <a:rPr lang="cs-CZ" dirty="0"/>
              <a:t>Oligomer </a:t>
            </a:r>
            <a:r>
              <a:rPr lang="cs-CZ" dirty="0" err="1"/>
              <a:t>nutrition</a:t>
            </a:r>
            <a:r>
              <a:rPr lang="cs-CZ" dirty="0"/>
              <a:t> (</a:t>
            </a:r>
            <a:r>
              <a:rPr lang="cs-CZ" dirty="0" err="1"/>
              <a:t>defined</a:t>
            </a:r>
            <a:r>
              <a:rPr lang="cs-CZ" dirty="0"/>
              <a:t> </a:t>
            </a:r>
            <a:r>
              <a:rPr lang="cs-CZ" dirty="0" err="1"/>
              <a:t>chemically</a:t>
            </a:r>
            <a:r>
              <a:rPr lang="cs-CZ" dirty="0"/>
              <a:t>)</a:t>
            </a:r>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t>58</a:t>
            </a:fld>
            <a:endParaRPr lang="cs-CZ"/>
          </a:p>
        </p:txBody>
      </p:sp>
      <p:sp>
        <p:nvSpPr>
          <p:cNvPr id="5" name="TextovéPole 4"/>
          <p:cNvSpPr txBox="1"/>
          <p:nvPr/>
        </p:nvSpPr>
        <p:spPr>
          <a:xfrm>
            <a:off x="827584" y="2276872"/>
            <a:ext cx="5210355" cy="1938992"/>
          </a:xfrm>
          <a:prstGeom prst="rect">
            <a:avLst/>
          </a:prstGeom>
          <a:noFill/>
          <a:ln>
            <a:solidFill>
              <a:srgbClr val="FF0000"/>
            </a:solidFill>
          </a:ln>
        </p:spPr>
        <p:txBody>
          <a:bodyPr wrap="square" rtlCol="0">
            <a:spAutoFit/>
          </a:bodyPr>
          <a:lstStyle/>
          <a:p>
            <a:r>
              <a:rPr lang="cs-CZ" sz="2000" dirty="0" err="1">
                <a:solidFill>
                  <a:schemeClr val="tx2"/>
                </a:solidFill>
              </a:rPr>
              <a:t>Intact</a:t>
            </a:r>
            <a:r>
              <a:rPr lang="cs-CZ" sz="2000" dirty="0">
                <a:solidFill>
                  <a:schemeClr val="tx2"/>
                </a:solidFill>
              </a:rPr>
              <a:t> </a:t>
            </a:r>
            <a:r>
              <a:rPr lang="cs-CZ" sz="2000" dirty="0" err="1">
                <a:solidFill>
                  <a:schemeClr val="tx2"/>
                </a:solidFill>
              </a:rPr>
              <a:t>proteins</a:t>
            </a:r>
            <a:r>
              <a:rPr lang="cs-CZ" sz="2000" dirty="0">
                <a:solidFill>
                  <a:schemeClr val="tx2"/>
                </a:solidFill>
              </a:rPr>
              <a:t> (kasein)</a:t>
            </a:r>
          </a:p>
          <a:p>
            <a:r>
              <a:rPr lang="cs-CZ" sz="2000" dirty="0" err="1">
                <a:solidFill>
                  <a:schemeClr val="tx2"/>
                </a:solidFill>
              </a:rPr>
              <a:t>Polysaccharides</a:t>
            </a:r>
            <a:endParaRPr lang="cs-CZ" sz="2000" dirty="0">
              <a:solidFill>
                <a:schemeClr val="tx2"/>
              </a:solidFill>
            </a:endParaRPr>
          </a:p>
          <a:p>
            <a:r>
              <a:rPr lang="cs-CZ" sz="2000" dirty="0" err="1">
                <a:solidFill>
                  <a:schemeClr val="tx2"/>
                </a:solidFill>
              </a:rPr>
              <a:t>Lipids</a:t>
            </a:r>
            <a:r>
              <a:rPr lang="cs-CZ" sz="2000" dirty="0">
                <a:solidFill>
                  <a:schemeClr val="tx2"/>
                </a:solidFill>
              </a:rPr>
              <a:t> (TG </a:t>
            </a:r>
            <a:r>
              <a:rPr lang="cs-CZ" sz="2000" dirty="0" err="1">
                <a:solidFill>
                  <a:schemeClr val="tx2"/>
                </a:solidFill>
              </a:rPr>
              <a:t>with</a:t>
            </a:r>
            <a:r>
              <a:rPr lang="cs-CZ" sz="2000" dirty="0">
                <a:solidFill>
                  <a:schemeClr val="tx2"/>
                </a:solidFill>
              </a:rPr>
              <a:t> long-</a:t>
            </a:r>
            <a:r>
              <a:rPr lang="cs-CZ" sz="2000" dirty="0" err="1">
                <a:solidFill>
                  <a:schemeClr val="tx2"/>
                </a:solidFill>
              </a:rPr>
              <a:t>chain</a:t>
            </a:r>
            <a:r>
              <a:rPr lang="cs-CZ" sz="2000" dirty="0">
                <a:solidFill>
                  <a:schemeClr val="tx2"/>
                </a:solidFill>
              </a:rPr>
              <a:t> FA = LCT)</a:t>
            </a:r>
          </a:p>
          <a:p>
            <a:r>
              <a:rPr lang="cs-CZ" sz="2000" dirty="0" err="1">
                <a:solidFill>
                  <a:schemeClr val="tx2"/>
                </a:solidFill>
              </a:rPr>
              <a:t>Dietary</a:t>
            </a:r>
            <a:r>
              <a:rPr lang="cs-CZ" sz="2000" dirty="0">
                <a:solidFill>
                  <a:schemeClr val="tx2"/>
                </a:solidFill>
              </a:rPr>
              <a:t> </a:t>
            </a:r>
            <a:r>
              <a:rPr lang="cs-CZ" sz="2000" dirty="0" err="1">
                <a:solidFill>
                  <a:schemeClr val="tx2"/>
                </a:solidFill>
              </a:rPr>
              <a:t>fiber</a:t>
            </a:r>
            <a:r>
              <a:rPr lang="cs-CZ" sz="2000" dirty="0">
                <a:solidFill>
                  <a:schemeClr val="tx2"/>
                </a:solidFill>
              </a:rPr>
              <a:t> </a:t>
            </a:r>
          </a:p>
          <a:p>
            <a:r>
              <a:rPr lang="cs-CZ" sz="2000" dirty="0">
                <a:solidFill>
                  <a:schemeClr val="tx2"/>
                </a:solidFill>
              </a:rPr>
              <a:t>Osmolarity ≤ 400 </a:t>
            </a:r>
            <a:r>
              <a:rPr lang="cs-CZ" sz="2000" dirty="0" err="1">
                <a:solidFill>
                  <a:schemeClr val="tx2"/>
                </a:solidFill>
              </a:rPr>
              <a:t>mmol</a:t>
            </a:r>
            <a:r>
              <a:rPr lang="cs-CZ" sz="2000" dirty="0">
                <a:solidFill>
                  <a:schemeClr val="tx2"/>
                </a:solidFill>
              </a:rPr>
              <a:t>/l</a:t>
            </a:r>
          </a:p>
          <a:p>
            <a:r>
              <a:rPr lang="cs-CZ" sz="2000" dirty="0" err="1">
                <a:solidFill>
                  <a:schemeClr val="tx2"/>
                </a:solidFill>
              </a:rPr>
              <a:t>Stomach</a:t>
            </a:r>
            <a:r>
              <a:rPr lang="cs-CZ" sz="2000" dirty="0">
                <a:solidFill>
                  <a:schemeClr val="tx2"/>
                </a:solidFill>
              </a:rPr>
              <a:t>, duodenum</a:t>
            </a:r>
          </a:p>
        </p:txBody>
      </p:sp>
      <p:sp>
        <p:nvSpPr>
          <p:cNvPr id="6" name="TextovéPole 5"/>
          <p:cNvSpPr txBox="1"/>
          <p:nvPr/>
        </p:nvSpPr>
        <p:spPr>
          <a:xfrm>
            <a:off x="795652" y="4873656"/>
            <a:ext cx="5210355" cy="1631216"/>
          </a:xfrm>
          <a:prstGeom prst="rect">
            <a:avLst/>
          </a:prstGeom>
          <a:noFill/>
          <a:ln>
            <a:solidFill>
              <a:srgbClr val="FF0000"/>
            </a:solidFill>
          </a:ln>
        </p:spPr>
        <p:txBody>
          <a:bodyPr wrap="square" rtlCol="0">
            <a:spAutoFit/>
          </a:bodyPr>
          <a:lstStyle/>
          <a:p>
            <a:r>
              <a:rPr lang="cs-CZ" sz="2000" dirty="0">
                <a:solidFill>
                  <a:schemeClr val="tx2"/>
                </a:solidFill>
              </a:rPr>
              <a:t>AA, di-, </a:t>
            </a:r>
            <a:r>
              <a:rPr lang="cs-CZ" sz="2000" dirty="0" err="1">
                <a:solidFill>
                  <a:schemeClr val="tx2"/>
                </a:solidFill>
              </a:rPr>
              <a:t>tripeptides</a:t>
            </a:r>
            <a:endParaRPr lang="cs-CZ" sz="2000" dirty="0">
              <a:solidFill>
                <a:schemeClr val="tx2"/>
              </a:solidFill>
            </a:endParaRPr>
          </a:p>
          <a:p>
            <a:r>
              <a:rPr lang="cs-CZ" sz="2000" dirty="0" err="1">
                <a:solidFill>
                  <a:schemeClr val="tx2"/>
                </a:solidFill>
              </a:rPr>
              <a:t>Disaccharides</a:t>
            </a:r>
            <a:r>
              <a:rPr lang="cs-CZ" sz="2000" dirty="0">
                <a:solidFill>
                  <a:schemeClr val="tx2"/>
                </a:solidFill>
              </a:rPr>
              <a:t>, maltodextrin</a:t>
            </a:r>
          </a:p>
          <a:p>
            <a:r>
              <a:rPr lang="cs-CZ" sz="2000" dirty="0" err="1">
                <a:solidFill>
                  <a:schemeClr val="tx2"/>
                </a:solidFill>
              </a:rPr>
              <a:t>Lipids</a:t>
            </a:r>
            <a:r>
              <a:rPr lang="cs-CZ" sz="2000" dirty="0">
                <a:solidFill>
                  <a:schemeClr val="tx2"/>
                </a:solidFill>
              </a:rPr>
              <a:t> (MCT + LCT)</a:t>
            </a:r>
          </a:p>
          <a:p>
            <a:r>
              <a:rPr lang="cs-CZ" sz="2000" b="1" dirty="0">
                <a:solidFill>
                  <a:schemeClr val="tx2"/>
                </a:solidFill>
              </a:rPr>
              <a:t>Osmolarity &gt; 450 </a:t>
            </a:r>
            <a:r>
              <a:rPr lang="cs-CZ" sz="2000" b="1" dirty="0" err="1">
                <a:solidFill>
                  <a:schemeClr val="tx2"/>
                </a:solidFill>
              </a:rPr>
              <a:t>mmol</a:t>
            </a:r>
            <a:r>
              <a:rPr lang="cs-CZ" sz="2000" b="1" dirty="0">
                <a:solidFill>
                  <a:schemeClr val="tx2"/>
                </a:solidFill>
              </a:rPr>
              <a:t>/l</a:t>
            </a:r>
          </a:p>
          <a:p>
            <a:r>
              <a:rPr lang="cs-CZ" sz="2000" dirty="0">
                <a:solidFill>
                  <a:schemeClr val="tx2"/>
                </a:solidFill>
              </a:rPr>
              <a:t>Jejunum </a:t>
            </a:r>
          </a:p>
        </p:txBody>
      </p:sp>
      <p:sp>
        <p:nvSpPr>
          <p:cNvPr id="7" name="TextovéPole 6"/>
          <p:cNvSpPr txBox="1"/>
          <p:nvPr/>
        </p:nvSpPr>
        <p:spPr>
          <a:xfrm>
            <a:off x="6660232" y="3861048"/>
            <a:ext cx="1765740" cy="1015663"/>
          </a:xfrm>
          <a:prstGeom prst="rect">
            <a:avLst/>
          </a:prstGeom>
          <a:noFill/>
          <a:ln>
            <a:solidFill>
              <a:srgbClr val="FF0000"/>
            </a:solidFill>
          </a:ln>
        </p:spPr>
        <p:txBody>
          <a:bodyPr wrap="none" rtlCol="0">
            <a:spAutoFit/>
          </a:bodyPr>
          <a:lstStyle/>
          <a:p>
            <a:r>
              <a:rPr lang="cs-CZ" sz="2000" dirty="0" err="1">
                <a:solidFill>
                  <a:schemeClr val="tx2"/>
                </a:solidFill>
              </a:rPr>
              <a:t>Vitamins</a:t>
            </a:r>
            <a:r>
              <a:rPr lang="cs-CZ" sz="2000" dirty="0">
                <a:solidFill>
                  <a:schemeClr val="tx2"/>
                </a:solidFill>
              </a:rPr>
              <a:t> </a:t>
            </a:r>
          </a:p>
          <a:p>
            <a:r>
              <a:rPr lang="cs-CZ" sz="2000" dirty="0" err="1">
                <a:solidFill>
                  <a:schemeClr val="tx2"/>
                </a:solidFill>
              </a:rPr>
              <a:t>Minerals</a:t>
            </a:r>
            <a:endParaRPr lang="cs-CZ" sz="2000" dirty="0">
              <a:solidFill>
                <a:schemeClr val="tx2"/>
              </a:solidFill>
            </a:endParaRPr>
          </a:p>
          <a:p>
            <a:r>
              <a:rPr lang="cs-CZ" sz="2000" dirty="0" err="1">
                <a:solidFill>
                  <a:schemeClr val="tx2"/>
                </a:solidFill>
              </a:rPr>
              <a:t>Trace</a:t>
            </a:r>
            <a:r>
              <a:rPr lang="cs-CZ" sz="2000" dirty="0">
                <a:solidFill>
                  <a:schemeClr val="tx2"/>
                </a:solidFill>
              </a:rPr>
              <a:t> </a:t>
            </a:r>
            <a:r>
              <a:rPr lang="cs-CZ" sz="2000" dirty="0" err="1">
                <a:solidFill>
                  <a:schemeClr val="tx2"/>
                </a:solidFill>
              </a:rPr>
              <a:t>elements</a:t>
            </a:r>
            <a:endParaRPr lang="cs-CZ" sz="2000" dirty="0">
              <a:solidFill>
                <a:schemeClr val="tx2"/>
              </a:solidFill>
            </a:endParaRPr>
          </a:p>
        </p:txBody>
      </p:sp>
      <p:sp>
        <p:nvSpPr>
          <p:cNvPr id="8" name="Vývojový diagram: paměť se sekvenčním přístupem 7"/>
          <p:cNvSpPr/>
          <p:nvPr/>
        </p:nvSpPr>
        <p:spPr>
          <a:xfrm>
            <a:off x="3779912" y="5157192"/>
            <a:ext cx="4248472" cy="1620760"/>
          </a:xfrm>
          <a:prstGeom prst="flowChartMagneticTap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err="1">
                <a:solidFill>
                  <a:schemeClr val="tx1"/>
                </a:solidFill>
              </a:rPr>
              <a:t>Which</a:t>
            </a:r>
            <a:r>
              <a:rPr lang="cs-CZ" sz="2400" dirty="0">
                <a:solidFill>
                  <a:schemeClr val="tx1"/>
                </a:solidFill>
              </a:rPr>
              <a:t> </a:t>
            </a:r>
            <a:r>
              <a:rPr lang="cs-CZ" sz="2400" dirty="0" err="1">
                <a:solidFill>
                  <a:schemeClr val="tx1"/>
                </a:solidFill>
              </a:rPr>
              <a:t>is</a:t>
            </a:r>
            <a:r>
              <a:rPr lang="cs-CZ" sz="2400" dirty="0">
                <a:solidFill>
                  <a:schemeClr val="tx1"/>
                </a:solidFill>
              </a:rPr>
              <a:t> </a:t>
            </a:r>
            <a:r>
              <a:rPr lang="cs-CZ" sz="2400" dirty="0" err="1">
                <a:solidFill>
                  <a:schemeClr val="tx1"/>
                </a:solidFill>
              </a:rPr>
              <a:t>the</a:t>
            </a:r>
            <a:r>
              <a:rPr lang="cs-CZ" sz="2400" dirty="0">
                <a:solidFill>
                  <a:schemeClr val="tx1"/>
                </a:solidFill>
              </a:rPr>
              <a:t> most </a:t>
            </a:r>
            <a:r>
              <a:rPr lang="cs-CZ" sz="2400" dirty="0" err="1">
                <a:solidFill>
                  <a:schemeClr val="tx1"/>
                </a:solidFill>
              </a:rPr>
              <a:t>common</a:t>
            </a:r>
            <a:r>
              <a:rPr lang="cs-CZ" sz="2400" dirty="0">
                <a:solidFill>
                  <a:schemeClr val="tx1"/>
                </a:solidFill>
              </a:rPr>
              <a:t> </a:t>
            </a:r>
            <a:r>
              <a:rPr lang="cs-CZ" sz="2400" dirty="0" err="1">
                <a:solidFill>
                  <a:schemeClr val="tx1"/>
                </a:solidFill>
              </a:rPr>
              <a:t>side</a:t>
            </a:r>
            <a:r>
              <a:rPr lang="cs-CZ" sz="2400" dirty="0">
                <a:solidFill>
                  <a:schemeClr val="tx1"/>
                </a:solidFill>
              </a:rPr>
              <a:t> </a:t>
            </a:r>
            <a:r>
              <a:rPr lang="cs-CZ" sz="2400" dirty="0" err="1">
                <a:solidFill>
                  <a:schemeClr val="tx1"/>
                </a:solidFill>
              </a:rPr>
              <a:t>effect</a:t>
            </a:r>
            <a:r>
              <a:rPr lang="cs-CZ" sz="2400" dirty="0">
                <a:solidFill>
                  <a:schemeClr val="tx1"/>
                </a:solidFill>
              </a:rPr>
              <a:t> </a:t>
            </a:r>
            <a:r>
              <a:rPr lang="cs-CZ" sz="2400" dirty="0" err="1">
                <a:solidFill>
                  <a:schemeClr val="tx1"/>
                </a:solidFill>
              </a:rPr>
              <a:t>during</a:t>
            </a:r>
            <a:r>
              <a:rPr lang="cs-CZ" sz="2400" dirty="0">
                <a:solidFill>
                  <a:schemeClr val="tx1"/>
                </a:solidFill>
              </a:rPr>
              <a:t> </a:t>
            </a:r>
            <a:r>
              <a:rPr lang="cs-CZ" sz="2400" dirty="0" err="1">
                <a:solidFill>
                  <a:schemeClr val="tx1"/>
                </a:solidFill>
              </a:rPr>
              <a:t>administration</a:t>
            </a:r>
            <a:r>
              <a:rPr lang="cs-CZ" sz="2400" dirty="0">
                <a:solidFill>
                  <a:schemeClr val="tx1"/>
                </a:solidFill>
              </a:rPr>
              <a:t> </a:t>
            </a:r>
            <a:r>
              <a:rPr lang="cs-CZ" sz="2400" dirty="0" err="1">
                <a:solidFill>
                  <a:schemeClr val="tx1"/>
                </a:solidFill>
              </a:rPr>
              <a:t>of</a:t>
            </a:r>
            <a:r>
              <a:rPr lang="cs-CZ" sz="2400" dirty="0">
                <a:solidFill>
                  <a:schemeClr val="tx1"/>
                </a:solidFill>
              </a:rPr>
              <a:t> oligomer </a:t>
            </a:r>
            <a:r>
              <a:rPr lang="cs-CZ" sz="2400" dirty="0" err="1">
                <a:solidFill>
                  <a:schemeClr val="tx1"/>
                </a:solidFill>
              </a:rPr>
              <a:t>nutrition</a:t>
            </a:r>
            <a:r>
              <a:rPr lang="cs-CZ" sz="2400" dirty="0">
                <a:solidFill>
                  <a:schemeClr val="tx1"/>
                </a:solidFill>
              </a:rPr>
              <a:t>?</a:t>
            </a:r>
          </a:p>
        </p:txBody>
      </p:sp>
    </p:spTree>
    <p:custDataLst>
      <p:tags r:id="rId1"/>
    </p:custDataLst>
    <p:extLst>
      <p:ext uri="{BB962C8B-B14F-4D97-AF65-F5344CB8AC3E}">
        <p14:creationId xmlns:p14="http://schemas.microsoft.com/office/powerpoint/2010/main" val="308521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rgbClr val="FFFFFF"/>
                                        </p:clrVal>
                                      </p:to>
                                    </p:set>
                                    <p:set>
                                      <p:cBhvr>
                                        <p:cTn id="7" dur="500" fill="hold"/>
                                        <p:tgtEl>
                                          <p:spTgt spid="3">
                                            <p:txEl>
                                              <p:pRg st="0" end="0"/>
                                            </p:txEl>
                                          </p:spTgt>
                                        </p:tgtEl>
                                        <p:attrNameLst>
                                          <p:attrName>fillcolor</p:attrName>
                                        </p:attrNameLst>
                                      </p:cBhvr>
                                      <p:to>
                                        <p:clrVal>
                                          <a:srgbClr val="FFFFFF"/>
                                        </p:clrVal>
                                      </p:to>
                                    </p:set>
                                    <p:set>
                                      <p:cBhvr>
                                        <p:cTn id="8" dur="500" fill="hold"/>
                                        <p:tgtEl>
                                          <p:spTgt spid="3">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6859" y="116632"/>
            <a:ext cx="2592778"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Nadpis 1"/>
          <p:cNvSpPr>
            <a:spLocks noGrp="1"/>
          </p:cNvSpPr>
          <p:nvPr>
            <p:ph type="title"/>
          </p:nvPr>
        </p:nvSpPr>
        <p:spPr/>
        <p:txBody>
          <a:bodyPr/>
          <a:lstStyle/>
          <a:p>
            <a:r>
              <a:rPr lang="cs-CZ" dirty="0"/>
              <a:t>Polymer </a:t>
            </a:r>
            <a:r>
              <a:rPr lang="cs-CZ" dirty="0" err="1"/>
              <a:t>nutrition</a:t>
            </a:r>
            <a:endParaRPr lang="cs-CZ" dirty="0"/>
          </a:p>
        </p:txBody>
      </p:sp>
      <p:sp>
        <p:nvSpPr>
          <p:cNvPr id="3" name="Zástupný symbol pro obsah 2"/>
          <p:cNvSpPr>
            <a:spLocks noGrp="1"/>
          </p:cNvSpPr>
          <p:nvPr>
            <p:ph sz="quarter" idx="1"/>
          </p:nvPr>
        </p:nvSpPr>
        <p:spPr>
          <a:xfrm>
            <a:off x="395535" y="1721788"/>
            <a:ext cx="8208913" cy="4873752"/>
          </a:xfrm>
        </p:spPr>
        <p:txBody>
          <a:bodyPr>
            <a:normAutofit/>
          </a:bodyPr>
          <a:lstStyle/>
          <a:p>
            <a:r>
              <a:rPr lang="cs-CZ" dirty="0" err="1"/>
              <a:t>undigested</a:t>
            </a:r>
            <a:r>
              <a:rPr lang="cs-CZ" dirty="0"/>
              <a:t> </a:t>
            </a:r>
            <a:r>
              <a:rPr lang="cs-CZ" dirty="0" err="1"/>
              <a:t>nutrients</a:t>
            </a:r>
            <a:r>
              <a:rPr lang="cs-CZ" dirty="0"/>
              <a:t> ≈ </a:t>
            </a:r>
            <a:r>
              <a:rPr lang="en-US" dirty="0"/>
              <a:t>similarity to natural </a:t>
            </a:r>
            <a:r>
              <a:rPr lang="cs-CZ" dirty="0"/>
              <a:t>		   			     </a:t>
            </a:r>
            <a:r>
              <a:rPr lang="en-US" dirty="0"/>
              <a:t>food in terms of absorption</a:t>
            </a:r>
            <a:endParaRPr lang="cs-CZ" dirty="0"/>
          </a:p>
          <a:p>
            <a:r>
              <a:rPr lang="cs-CZ" dirty="0"/>
              <a:t>In </a:t>
            </a:r>
            <a:r>
              <a:rPr lang="cs-CZ" dirty="0" err="1"/>
              <a:t>patients</a:t>
            </a:r>
            <a:r>
              <a:rPr lang="cs-CZ" dirty="0"/>
              <a:t> </a:t>
            </a:r>
            <a:r>
              <a:rPr lang="cs-CZ" dirty="0" err="1"/>
              <a:t>with</a:t>
            </a:r>
            <a:r>
              <a:rPr lang="cs-CZ" dirty="0"/>
              <a:t> </a:t>
            </a:r>
            <a:r>
              <a:rPr lang="cs-CZ" dirty="0" err="1"/>
              <a:t>functional</a:t>
            </a:r>
            <a:r>
              <a:rPr lang="cs-CZ" dirty="0"/>
              <a:t> GIT </a:t>
            </a:r>
            <a:r>
              <a:rPr lang="cs-CZ" dirty="0" err="1"/>
              <a:t>with</a:t>
            </a:r>
            <a:r>
              <a:rPr lang="cs-CZ" dirty="0"/>
              <a:t> </a:t>
            </a:r>
            <a:r>
              <a:rPr lang="cs-CZ" dirty="0" err="1"/>
              <a:t>digestion</a:t>
            </a:r>
            <a:r>
              <a:rPr lang="cs-CZ" dirty="0"/>
              <a:t> </a:t>
            </a:r>
            <a:r>
              <a:rPr lang="cs-CZ" dirty="0" err="1"/>
              <a:t>enzymes</a:t>
            </a:r>
            <a:r>
              <a:rPr lang="cs-CZ" dirty="0"/>
              <a:t> </a:t>
            </a:r>
            <a:r>
              <a:rPr lang="cs-CZ" dirty="0" err="1"/>
              <a:t>production</a:t>
            </a:r>
            <a:r>
              <a:rPr lang="cs-CZ" dirty="0"/>
              <a:t>.</a:t>
            </a:r>
          </a:p>
          <a:p>
            <a:endParaRPr lang="cs-CZ" dirty="0"/>
          </a:p>
          <a:p>
            <a:r>
              <a:rPr lang="cs-CZ" dirty="0" err="1"/>
              <a:t>Hypocaloric</a:t>
            </a:r>
            <a:r>
              <a:rPr lang="cs-CZ" dirty="0"/>
              <a:t>, </a:t>
            </a:r>
            <a:r>
              <a:rPr lang="cs-CZ" dirty="0" err="1"/>
              <a:t>isocaloric</a:t>
            </a:r>
            <a:r>
              <a:rPr lang="cs-CZ" dirty="0"/>
              <a:t>, </a:t>
            </a:r>
            <a:r>
              <a:rPr lang="cs-CZ" dirty="0" err="1"/>
              <a:t>hypercaloric</a:t>
            </a:r>
            <a:r>
              <a:rPr lang="cs-CZ" dirty="0"/>
              <a:t> 			      </a:t>
            </a:r>
            <a:r>
              <a:rPr lang="cs-CZ" sz="1800" dirty="0" err="1"/>
              <a:t>We</a:t>
            </a:r>
            <a:r>
              <a:rPr lang="cs-CZ" sz="1800" dirty="0"/>
              <a:t> start </a:t>
            </a:r>
            <a:r>
              <a:rPr lang="cs-CZ" sz="1800" dirty="0" err="1"/>
              <a:t>with</a:t>
            </a:r>
            <a:r>
              <a:rPr lang="cs-CZ" sz="1800" dirty="0"/>
              <a:t> </a:t>
            </a:r>
            <a:r>
              <a:rPr lang="cs-CZ" sz="1800" dirty="0" err="1"/>
              <a:t>hypocaloric</a:t>
            </a:r>
            <a:r>
              <a:rPr lang="cs-CZ" sz="1800" dirty="0"/>
              <a:t> </a:t>
            </a:r>
            <a:r>
              <a:rPr lang="cs-CZ" sz="1800" dirty="0" err="1"/>
              <a:t>nutrition</a:t>
            </a:r>
            <a:r>
              <a:rPr lang="cs-CZ" sz="1800" dirty="0"/>
              <a:t> and </a:t>
            </a:r>
            <a:r>
              <a:rPr lang="cs-CZ" sz="1800" dirty="0" err="1"/>
              <a:t>raise</a:t>
            </a:r>
            <a:r>
              <a:rPr lang="cs-CZ" sz="1800" dirty="0"/>
              <a:t> </a:t>
            </a:r>
            <a:r>
              <a:rPr lang="cs-CZ" sz="1800" dirty="0" err="1"/>
              <a:t>the</a:t>
            </a:r>
            <a:r>
              <a:rPr lang="cs-CZ" sz="1800" dirty="0"/>
              <a:t> </a:t>
            </a:r>
            <a:r>
              <a:rPr lang="cs-CZ" sz="1800" dirty="0" err="1"/>
              <a:t>energy</a:t>
            </a:r>
            <a:r>
              <a:rPr lang="cs-CZ" sz="1800" dirty="0"/>
              <a:t> </a:t>
            </a:r>
            <a:r>
              <a:rPr lang="cs-CZ" sz="1800" dirty="0" err="1"/>
              <a:t>content</a:t>
            </a:r>
            <a:r>
              <a:rPr lang="cs-CZ" sz="1800" dirty="0"/>
              <a:t> </a:t>
            </a:r>
            <a:r>
              <a:rPr lang="cs-CZ" sz="1800" dirty="0" err="1"/>
              <a:t>according</a:t>
            </a:r>
            <a:r>
              <a:rPr lang="cs-CZ" sz="1800" dirty="0"/>
              <a:t> to        </a:t>
            </a:r>
            <a:r>
              <a:rPr lang="cs-CZ" sz="1800" dirty="0" err="1"/>
              <a:t>patient´s</a:t>
            </a:r>
            <a:r>
              <a:rPr lang="cs-CZ" sz="1800" dirty="0"/>
              <a:t> tolerance. </a:t>
            </a:r>
          </a:p>
          <a:p>
            <a:r>
              <a:rPr lang="cs-CZ" i="1" dirty="0" err="1"/>
              <a:t>Special</a:t>
            </a:r>
            <a:r>
              <a:rPr lang="cs-CZ" i="1" dirty="0"/>
              <a:t> </a:t>
            </a:r>
            <a:r>
              <a:rPr lang="cs-CZ" i="1" dirty="0" err="1"/>
              <a:t>products</a:t>
            </a:r>
            <a:r>
              <a:rPr lang="cs-CZ" i="1" dirty="0"/>
              <a:t> </a:t>
            </a:r>
            <a:r>
              <a:rPr lang="cs-CZ" i="1" dirty="0" err="1"/>
              <a:t>with</a:t>
            </a:r>
            <a:r>
              <a:rPr lang="cs-CZ" i="1" dirty="0"/>
              <a:t> </a:t>
            </a:r>
            <a:r>
              <a:rPr lang="cs-CZ" i="1" dirty="0" err="1"/>
              <a:t>increased</a:t>
            </a:r>
            <a:r>
              <a:rPr lang="cs-CZ" i="1" dirty="0"/>
              <a:t> protein </a:t>
            </a:r>
            <a:r>
              <a:rPr lang="cs-CZ" i="1" dirty="0" err="1"/>
              <a:t>content</a:t>
            </a:r>
            <a:endParaRPr lang="cs-CZ" dirty="0"/>
          </a:p>
          <a:p>
            <a:pPr marL="731520" lvl="2" indent="0">
              <a:buNone/>
            </a:pPr>
            <a:r>
              <a:rPr lang="cs-CZ" sz="2400" i="1" dirty="0"/>
              <a:t>		       </a:t>
            </a:r>
            <a:r>
              <a:rPr lang="cs-CZ" sz="2400" i="1" dirty="0" err="1"/>
              <a:t>with</a:t>
            </a:r>
            <a:r>
              <a:rPr lang="cs-CZ" sz="2400" i="1" dirty="0"/>
              <a:t> </a:t>
            </a:r>
            <a:r>
              <a:rPr lang="cs-CZ" sz="2400" i="1" dirty="0" err="1"/>
              <a:t>dietary</a:t>
            </a:r>
            <a:r>
              <a:rPr lang="cs-CZ" sz="2400" i="1" dirty="0"/>
              <a:t> </a:t>
            </a:r>
            <a:r>
              <a:rPr lang="cs-CZ" sz="2400" i="1" dirty="0" err="1"/>
              <a:t>fiber</a:t>
            </a:r>
            <a:endParaRPr lang="cs-CZ" sz="2400" i="1" dirty="0"/>
          </a:p>
          <a:p>
            <a:pPr marL="731520" lvl="2" indent="0">
              <a:buNone/>
            </a:pPr>
            <a:r>
              <a:rPr lang="cs-CZ" sz="2400" i="1" dirty="0"/>
              <a:t>		       DM </a:t>
            </a:r>
            <a:r>
              <a:rPr lang="cs-CZ" sz="2400" i="1" dirty="0" err="1"/>
              <a:t>etc</a:t>
            </a:r>
            <a:r>
              <a:rPr lang="cs-CZ" sz="2400" i="1" dirty="0"/>
              <a:t>.</a:t>
            </a:r>
            <a:endParaRPr lang="cs-CZ" dirty="0"/>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t>59</a:t>
            </a:fld>
            <a:endParaRPr lang="cs-CZ"/>
          </a:p>
        </p:txBody>
      </p:sp>
    </p:spTree>
    <p:custDataLst>
      <p:tags r:id="rId1"/>
    </p:custDataLst>
    <p:extLst>
      <p:ext uri="{BB962C8B-B14F-4D97-AF65-F5344CB8AC3E}">
        <p14:creationId xmlns:p14="http://schemas.microsoft.com/office/powerpoint/2010/main" val="2348649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custDataLst>
              <p:tags r:id="rId2"/>
            </p:custDataLst>
          </p:nvPr>
        </p:nvSpPr>
        <p:spPr>
          <a:xfrm>
            <a:off x="457200" y="274638"/>
            <a:ext cx="7467600" cy="730389"/>
          </a:xfrm>
        </p:spPr>
        <p:txBody>
          <a:bodyPr>
            <a:normAutofit/>
          </a:bodyPr>
          <a:lstStyle/>
          <a:p>
            <a:r>
              <a:rPr lang="cs-CZ" dirty="0" err="1"/>
              <a:t>Energy</a:t>
            </a:r>
            <a:r>
              <a:rPr lang="cs-CZ" dirty="0"/>
              <a:t> balance</a:t>
            </a:r>
          </a:p>
        </p:txBody>
      </p:sp>
      <p:sp>
        <p:nvSpPr>
          <p:cNvPr id="4" name="Zástupný symbol pro číslo snímku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4EB5C23-C2A9-49A4-9E2B-20182FCB3B72}" type="slidenum">
              <a:rPr kumimoji="0" lang="cs-CZ" sz="14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cs-CZ" sz="1400" b="1" i="0" u="none" strike="noStrike" kern="1200" cap="none" spc="0" normalizeH="0" baseline="0" noProof="0">
              <a:ln>
                <a:noFill/>
              </a:ln>
              <a:solidFill>
                <a:srgbClr val="FFFFFF"/>
              </a:solidFill>
              <a:effectLst/>
              <a:uLnTx/>
              <a:uFillTx/>
              <a:latin typeface="Calibri"/>
              <a:ea typeface="+mn-ea"/>
              <a:cs typeface="+mn-cs"/>
            </a:endParaRPr>
          </a:p>
        </p:txBody>
      </p:sp>
      <p:sp>
        <p:nvSpPr>
          <p:cNvPr id="3" name="Zástupný symbol pro obsah 2"/>
          <p:cNvSpPr>
            <a:spLocks noGrp="1"/>
          </p:cNvSpPr>
          <p:nvPr>
            <p:ph sz="quarter" idx="1"/>
          </p:nvPr>
        </p:nvSpPr>
        <p:spPr>
          <a:xfrm>
            <a:off x="405384" y="1523262"/>
            <a:ext cx="8333232" cy="3417906"/>
          </a:xfrm>
        </p:spPr>
        <p:txBody>
          <a:bodyPr>
            <a:normAutofit lnSpcReduction="10000"/>
          </a:bodyPr>
          <a:lstStyle/>
          <a:p>
            <a:r>
              <a:rPr lang="cs-CZ" dirty="0" err="1">
                <a:solidFill>
                  <a:schemeClr val="tx2"/>
                </a:solidFill>
                <a:effectLst/>
              </a:rPr>
              <a:t>Harris</a:t>
            </a:r>
            <a:r>
              <a:rPr lang="cs-CZ" dirty="0">
                <a:solidFill>
                  <a:schemeClr val="tx2"/>
                </a:solidFill>
                <a:effectLst/>
              </a:rPr>
              <a:t>-Benedikt </a:t>
            </a:r>
            <a:r>
              <a:rPr lang="cs-CZ" dirty="0" err="1">
                <a:solidFill>
                  <a:schemeClr val="tx2"/>
                </a:solidFill>
                <a:effectLst/>
              </a:rPr>
              <a:t>equation</a:t>
            </a:r>
            <a:r>
              <a:rPr lang="cs-CZ" dirty="0">
                <a:solidFill>
                  <a:schemeClr val="tx2"/>
                </a:solidFill>
                <a:effectLst/>
              </a:rPr>
              <a:t> </a:t>
            </a:r>
            <a:r>
              <a:rPr lang="cs-CZ" dirty="0" err="1">
                <a:effectLst/>
              </a:rPr>
              <a:t>for</a:t>
            </a:r>
            <a:r>
              <a:rPr lang="cs-CZ" dirty="0">
                <a:effectLst/>
              </a:rPr>
              <a:t> </a:t>
            </a:r>
            <a:r>
              <a:rPr lang="cs-CZ" dirty="0"/>
              <a:t>RMR</a:t>
            </a:r>
            <a:r>
              <a:rPr lang="cs-CZ" dirty="0">
                <a:effectLst/>
              </a:rPr>
              <a:t> </a:t>
            </a:r>
            <a:r>
              <a:rPr lang="cs-CZ" dirty="0" err="1">
                <a:effectLst/>
              </a:rPr>
              <a:t>assesment</a:t>
            </a:r>
            <a:endParaRPr lang="cs-CZ" dirty="0">
              <a:effectLst/>
            </a:endParaRPr>
          </a:p>
          <a:p>
            <a:pPr marL="0" indent="0">
              <a:buNone/>
            </a:pPr>
            <a:endParaRPr lang="cs-CZ" dirty="0">
              <a:effectLst/>
            </a:endParaRPr>
          </a:p>
          <a:p>
            <a:r>
              <a:rPr lang="cs-CZ" sz="2600" dirty="0">
                <a:effectLst/>
              </a:rPr>
              <a:t>Male </a:t>
            </a:r>
          </a:p>
          <a:p>
            <a:r>
              <a:rPr lang="cs-CZ" sz="2600" dirty="0">
                <a:solidFill>
                  <a:srgbClr val="FF0000"/>
                </a:solidFill>
                <a:effectLst/>
              </a:rPr>
              <a:t>BM (kcal/24 h) = 13.7516 </a:t>
            </a:r>
            <a:r>
              <a:rPr lang="cs-CZ" sz="2600" b="1" baseline="30000" dirty="0">
                <a:solidFill>
                  <a:srgbClr val="FF0000"/>
                </a:solidFill>
              </a:rPr>
              <a:t>.</a:t>
            </a:r>
            <a:r>
              <a:rPr lang="cs-CZ" sz="2600" dirty="0">
                <a:solidFill>
                  <a:srgbClr val="FF0000"/>
                </a:solidFill>
                <a:effectLst/>
              </a:rPr>
              <a:t> w (kg) + 5.0033 </a:t>
            </a:r>
            <a:r>
              <a:rPr lang="cs-CZ" sz="2600" b="1" baseline="30000" dirty="0">
                <a:solidFill>
                  <a:srgbClr val="FF0000"/>
                </a:solidFill>
              </a:rPr>
              <a:t>.</a:t>
            </a:r>
            <a:r>
              <a:rPr lang="cs-CZ" sz="2600" dirty="0">
                <a:solidFill>
                  <a:srgbClr val="FF0000"/>
                </a:solidFill>
                <a:effectLst/>
              </a:rPr>
              <a:t> h (cm) – 6.755 </a:t>
            </a:r>
            <a:r>
              <a:rPr lang="cs-CZ" sz="2600" b="1" baseline="30000" dirty="0">
                <a:solidFill>
                  <a:srgbClr val="FF0000"/>
                </a:solidFill>
              </a:rPr>
              <a:t>.</a:t>
            </a:r>
            <a:r>
              <a:rPr lang="cs-CZ" sz="2600" dirty="0">
                <a:solidFill>
                  <a:srgbClr val="FF0000"/>
                </a:solidFill>
                <a:effectLst/>
              </a:rPr>
              <a:t> </a:t>
            </a:r>
            <a:r>
              <a:rPr lang="cs-CZ" sz="2600" dirty="0" err="1">
                <a:solidFill>
                  <a:srgbClr val="FF0000"/>
                </a:solidFill>
                <a:effectLst/>
              </a:rPr>
              <a:t>age</a:t>
            </a:r>
            <a:r>
              <a:rPr lang="cs-CZ" sz="2600" dirty="0">
                <a:solidFill>
                  <a:srgbClr val="FF0000"/>
                </a:solidFill>
                <a:effectLst/>
              </a:rPr>
              <a:t> (</a:t>
            </a:r>
            <a:r>
              <a:rPr lang="cs-CZ" sz="2600" dirty="0" err="1">
                <a:solidFill>
                  <a:srgbClr val="FF0000"/>
                </a:solidFill>
                <a:effectLst/>
              </a:rPr>
              <a:t>years</a:t>
            </a:r>
            <a:r>
              <a:rPr lang="cs-CZ" sz="2600" dirty="0">
                <a:solidFill>
                  <a:srgbClr val="FF0000"/>
                </a:solidFill>
                <a:effectLst/>
              </a:rPr>
              <a:t>) + 66.473 </a:t>
            </a:r>
          </a:p>
          <a:p>
            <a:r>
              <a:rPr lang="cs-CZ" sz="2600" dirty="0" err="1">
                <a:effectLst/>
              </a:rPr>
              <a:t>Female</a:t>
            </a:r>
            <a:r>
              <a:rPr lang="cs-CZ" sz="2600" dirty="0">
                <a:effectLst/>
              </a:rPr>
              <a:t> </a:t>
            </a:r>
          </a:p>
          <a:p>
            <a:r>
              <a:rPr lang="cs-CZ" sz="2600" dirty="0">
                <a:solidFill>
                  <a:srgbClr val="FF0000"/>
                </a:solidFill>
                <a:effectLst/>
              </a:rPr>
              <a:t>BM (kcal/24 h) = 9.5634 </a:t>
            </a:r>
            <a:r>
              <a:rPr lang="cs-CZ" sz="2600" b="1" baseline="30000" dirty="0">
                <a:solidFill>
                  <a:srgbClr val="FF0000"/>
                </a:solidFill>
              </a:rPr>
              <a:t>.</a:t>
            </a:r>
            <a:r>
              <a:rPr lang="cs-CZ" sz="2600" dirty="0">
                <a:solidFill>
                  <a:srgbClr val="FF0000"/>
                </a:solidFill>
                <a:effectLst/>
              </a:rPr>
              <a:t> w (kg)  + 1.8496 </a:t>
            </a:r>
            <a:r>
              <a:rPr lang="cs-CZ" sz="2600" b="1" baseline="30000" dirty="0">
                <a:solidFill>
                  <a:srgbClr val="FF0000"/>
                </a:solidFill>
              </a:rPr>
              <a:t>.</a:t>
            </a:r>
            <a:r>
              <a:rPr lang="cs-CZ" sz="2600" dirty="0">
                <a:solidFill>
                  <a:srgbClr val="FF0000"/>
                </a:solidFill>
                <a:effectLst/>
              </a:rPr>
              <a:t> h (cm) – 4.6756 </a:t>
            </a:r>
            <a:r>
              <a:rPr lang="cs-CZ" sz="2600" b="1" baseline="30000" dirty="0">
                <a:solidFill>
                  <a:srgbClr val="FF0000"/>
                </a:solidFill>
              </a:rPr>
              <a:t>.</a:t>
            </a:r>
            <a:r>
              <a:rPr lang="cs-CZ" sz="2600" dirty="0">
                <a:solidFill>
                  <a:srgbClr val="FF0000"/>
                </a:solidFill>
                <a:effectLst/>
              </a:rPr>
              <a:t> </a:t>
            </a:r>
            <a:r>
              <a:rPr lang="cs-CZ" sz="2600" dirty="0" err="1">
                <a:solidFill>
                  <a:srgbClr val="FF0000"/>
                </a:solidFill>
                <a:effectLst/>
              </a:rPr>
              <a:t>age</a:t>
            </a:r>
            <a:r>
              <a:rPr lang="cs-CZ" sz="2600" dirty="0">
                <a:solidFill>
                  <a:srgbClr val="FF0000"/>
                </a:solidFill>
                <a:effectLst/>
              </a:rPr>
              <a:t> (</a:t>
            </a:r>
            <a:r>
              <a:rPr lang="cs-CZ" sz="2600" dirty="0" err="1">
                <a:solidFill>
                  <a:srgbClr val="FF0000"/>
                </a:solidFill>
                <a:effectLst/>
              </a:rPr>
              <a:t>years</a:t>
            </a:r>
            <a:r>
              <a:rPr lang="cs-CZ" sz="2600" dirty="0">
                <a:solidFill>
                  <a:srgbClr val="FF0000"/>
                </a:solidFill>
                <a:effectLst/>
              </a:rPr>
              <a:t>) + 655.0955</a:t>
            </a:r>
            <a:endParaRPr lang="cs-CZ" sz="2600" i="1" dirty="0">
              <a:solidFill>
                <a:srgbClr val="FF0000"/>
              </a:solidFill>
            </a:endParaRPr>
          </a:p>
        </p:txBody>
      </p:sp>
    </p:spTree>
    <p:custDataLst>
      <p:tags r:id="rId1"/>
    </p:custDataLst>
    <p:extLst>
      <p:ext uri="{BB962C8B-B14F-4D97-AF65-F5344CB8AC3E}">
        <p14:creationId xmlns:p14="http://schemas.microsoft.com/office/powerpoint/2010/main" val="31359373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ulka 5"/>
          <p:cNvGraphicFramePr>
            <a:graphicFrameLocks noGrp="1"/>
          </p:cNvGraphicFramePr>
          <p:nvPr>
            <p:extLst>
              <p:ext uri="{D42A27DB-BD31-4B8C-83A1-F6EECF244321}">
                <p14:modId xmlns:p14="http://schemas.microsoft.com/office/powerpoint/2010/main" val="852503098"/>
              </p:ext>
            </p:extLst>
          </p:nvPr>
        </p:nvGraphicFramePr>
        <p:xfrm>
          <a:off x="395536" y="3356992"/>
          <a:ext cx="8208912" cy="2565400"/>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1230691">
                  <a:extLst>
                    <a:ext uri="{9D8B030D-6E8A-4147-A177-3AD203B41FA5}">
                      <a16:colId xmlns:a16="http://schemas.microsoft.com/office/drawing/2014/main" val="20004"/>
                    </a:ext>
                  </a:extLst>
                </a:gridCol>
                <a:gridCol w="1217581">
                  <a:extLst>
                    <a:ext uri="{9D8B030D-6E8A-4147-A177-3AD203B41FA5}">
                      <a16:colId xmlns:a16="http://schemas.microsoft.com/office/drawing/2014/main" val="20005"/>
                    </a:ext>
                  </a:extLst>
                </a:gridCol>
              </a:tblGrid>
              <a:tr h="370840">
                <a:tc>
                  <a:txBody>
                    <a:bodyPr/>
                    <a:lstStyle/>
                    <a:p>
                      <a:r>
                        <a:rPr lang="cs-CZ" dirty="0"/>
                        <a:t>Název </a:t>
                      </a:r>
                    </a:p>
                  </a:txBody>
                  <a:tcPr/>
                </a:tc>
                <a:tc>
                  <a:txBody>
                    <a:bodyPr/>
                    <a:lstStyle/>
                    <a:p>
                      <a:r>
                        <a:rPr lang="cs-CZ" dirty="0" err="1"/>
                        <a:t>Energy</a:t>
                      </a:r>
                      <a:r>
                        <a:rPr lang="cs-CZ" dirty="0"/>
                        <a:t> </a:t>
                      </a:r>
                    </a:p>
                    <a:p>
                      <a:r>
                        <a:rPr lang="cs-CZ" dirty="0"/>
                        <a:t>(kcal/</a:t>
                      </a:r>
                    </a:p>
                    <a:p>
                      <a:r>
                        <a:rPr lang="cs-CZ" dirty="0"/>
                        <a:t>100 ml)</a:t>
                      </a:r>
                    </a:p>
                  </a:txBody>
                  <a:tcPr/>
                </a:tc>
                <a:tc>
                  <a:txBody>
                    <a:bodyPr/>
                    <a:lstStyle/>
                    <a:p>
                      <a:r>
                        <a:rPr lang="cs-CZ" dirty="0" err="1"/>
                        <a:t>Proteins</a:t>
                      </a:r>
                      <a:r>
                        <a:rPr lang="cs-CZ" dirty="0"/>
                        <a:t>  </a:t>
                      </a:r>
                    </a:p>
                    <a:p>
                      <a:r>
                        <a:rPr lang="cs-CZ" dirty="0"/>
                        <a:t>(g/100 m)</a:t>
                      </a:r>
                    </a:p>
                    <a:p>
                      <a:endParaRPr lang="cs-CZ" dirty="0"/>
                    </a:p>
                  </a:txBody>
                  <a:tcPr/>
                </a:tc>
                <a:tc>
                  <a:txBody>
                    <a:bodyPr/>
                    <a:lstStyle/>
                    <a:p>
                      <a:r>
                        <a:rPr lang="cs-CZ" dirty="0" err="1"/>
                        <a:t>Carbohydrates</a:t>
                      </a:r>
                      <a:r>
                        <a:rPr lang="cs-CZ" dirty="0"/>
                        <a:t>  </a:t>
                      </a:r>
                    </a:p>
                    <a:p>
                      <a:r>
                        <a:rPr lang="cs-CZ" dirty="0"/>
                        <a:t>(g/100 ml)</a:t>
                      </a:r>
                    </a:p>
                  </a:txBody>
                  <a:tcPr/>
                </a:tc>
                <a:tc>
                  <a:txBody>
                    <a:bodyPr/>
                    <a:lstStyle/>
                    <a:p>
                      <a:r>
                        <a:rPr lang="cs-CZ" dirty="0" err="1"/>
                        <a:t>Lipids</a:t>
                      </a:r>
                      <a:r>
                        <a:rPr lang="cs-CZ" dirty="0"/>
                        <a:t>  </a:t>
                      </a:r>
                    </a:p>
                    <a:p>
                      <a:r>
                        <a:rPr lang="cs-CZ" dirty="0"/>
                        <a:t>(g/100 ml)</a:t>
                      </a:r>
                    </a:p>
                  </a:txBody>
                  <a:tcPr/>
                </a:tc>
                <a:tc>
                  <a:txBody>
                    <a:bodyPr/>
                    <a:lstStyle/>
                    <a:p>
                      <a:r>
                        <a:rPr lang="cs-CZ" dirty="0" err="1"/>
                        <a:t>Fiber</a:t>
                      </a:r>
                      <a:r>
                        <a:rPr lang="cs-CZ" dirty="0"/>
                        <a:t> </a:t>
                      </a:r>
                    </a:p>
                    <a:p>
                      <a:r>
                        <a:rPr lang="cs-CZ" dirty="0"/>
                        <a:t>(g/100 ml)</a:t>
                      </a:r>
                    </a:p>
                  </a:txBody>
                  <a:tcPr/>
                </a:tc>
                <a:extLst>
                  <a:ext uri="{0D108BD9-81ED-4DB2-BD59-A6C34878D82A}">
                    <a16:rowId xmlns:a16="http://schemas.microsoft.com/office/drawing/2014/main" val="10000"/>
                  </a:ext>
                </a:extLst>
              </a:tr>
              <a:tr h="370840">
                <a:tc>
                  <a:txBody>
                    <a:bodyPr/>
                    <a:lstStyle/>
                    <a:p>
                      <a:r>
                        <a:rPr lang="cs-CZ" dirty="0" err="1"/>
                        <a:t>Nutrison</a:t>
                      </a:r>
                      <a:r>
                        <a:rPr lang="cs-CZ" dirty="0"/>
                        <a:t> </a:t>
                      </a:r>
                      <a:r>
                        <a:rPr lang="cs-CZ" dirty="0" err="1"/>
                        <a:t>Advanced</a:t>
                      </a:r>
                      <a:r>
                        <a:rPr lang="cs-CZ" dirty="0"/>
                        <a:t> </a:t>
                      </a:r>
                      <a:r>
                        <a:rPr lang="cs-CZ" dirty="0" err="1"/>
                        <a:t>Peptisorb</a:t>
                      </a:r>
                      <a:r>
                        <a:rPr lang="cs-CZ" dirty="0"/>
                        <a:t> </a:t>
                      </a:r>
                      <a:r>
                        <a:rPr lang="cs-CZ" dirty="0" err="1"/>
                        <a:t>Pack</a:t>
                      </a:r>
                      <a:r>
                        <a:rPr lang="cs-CZ" dirty="0"/>
                        <a:t> </a:t>
                      </a:r>
                    </a:p>
                  </a:txBody>
                  <a:tcPr/>
                </a:tc>
                <a:tc>
                  <a:txBody>
                    <a:bodyPr/>
                    <a:lstStyle/>
                    <a:p>
                      <a:r>
                        <a:rPr lang="cs-CZ" dirty="0"/>
                        <a:t>100</a:t>
                      </a:r>
                    </a:p>
                  </a:txBody>
                  <a:tcPr/>
                </a:tc>
                <a:tc>
                  <a:txBody>
                    <a:bodyPr/>
                    <a:lstStyle/>
                    <a:p>
                      <a:r>
                        <a:rPr lang="cs-CZ" dirty="0"/>
                        <a:t>4-0</a:t>
                      </a:r>
                    </a:p>
                  </a:txBody>
                  <a:tcPr/>
                </a:tc>
                <a:tc>
                  <a:txBody>
                    <a:bodyPr/>
                    <a:lstStyle/>
                    <a:p>
                      <a:r>
                        <a:rPr lang="cs-CZ" dirty="0"/>
                        <a:t>17.6</a:t>
                      </a:r>
                    </a:p>
                  </a:txBody>
                  <a:tcPr/>
                </a:tc>
                <a:tc>
                  <a:txBody>
                    <a:bodyPr/>
                    <a:lstStyle/>
                    <a:p>
                      <a:r>
                        <a:rPr lang="cs-CZ" dirty="0"/>
                        <a:t>1.7</a:t>
                      </a:r>
                    </a:p>
                  </a:txBody>
                  <a:tcPr/>
                </a:tc>
                <a:tc>
                  <a:txBody>
                    <a:bodyPr/>
                    <a:lstStyle/>
                    <a:p>
                      <a:r>
                        <a:rPr lang="cs-CZ" dirty="0"/>
                        <a:t>0</a:t>
                      </a:r>
                    </a:p>
                  </a:txBody>
                  <a:tcPr/>
                </a:tc>
                <a:extLst>
                  <a:ext uri="{0D108BD9-81ED-4DB2-BD59-A6C34878D82A}">
                    <a16:rowId xmlns:a16="http://schemas.microsoft.com/office/drawing/2014/main" val="10001"/>
                  </a:ext>
                </a:extLst>
              </a:tr>
              <a:tr h="370840">
                <a:tc>
                  <a:txBody>
                    <a:bodyPr/>
                    <a:lstStyle/>
                    <a:p>
                      <a:r>
                        <a:rPr lang="cs-CZ" dirty="0" err="1"/>
                        <a:t>Survimed</a:t>
                      </a:r>
                      <a:r>
                        <a:rPr lang="cs-CZ" dirty="0"/>
                        <a:t> OPD </a:t>
                      </a:r>
                    </a:p>
                  </a:txBody>
                  <a:tcPr/>
                </a:tc>
                <a:tc>
                  <a:txBody>
                    <a:bodyPr/>
                    <a:lstStyle/>
                    <a:p>
                      <a:r>
                        <a:rPr lang="cs-CZ" dirty="0"/>
                        <a:t>100</a:t>
                      </a:r>
                    </a:p>
                  </a:txBody>
                  <a:tcPr/>
                </a:tc>
                <a:tc>
                  <a:txBody>
                    <a:bodyPr/>
                    <a:lstStyle/>
                    <a:p>
                      <a:r>
                        <a:rPr lang="cs-CZ" dirty="0"/>
                        <a:t>4.5</a:t>
                      </a:r>
                    </a:p>
                  </a:txBody>
                  <a:tcPr/>
                </a:tc>
                <a:tc>
                  <a:txBody>
                    <a:bodyPr/>
                    <a:lstStyle/>
                    <a:p>
                      <a:r>
                        <a:rPr lang="cs-CZ" dirty="0"/>
                        <a:t>15.0</a:t>
                      </a:r>
                    </a:p>
                  </a:txBody>
                  <a:tcPr/>
                </a:tc>
                <a:tc>
                  <a:txBody>
                    <a:bodyPr/>
                    <a:lstStyle/>
                    <a:p>
                      <a:r>
                        <a:rPr lang="cs-CZ" dirty="0"/>
                        <a:t>2.4</a:t>
                      </a:r>
                    </a:p>
                  </a:txBody>
                  <a:tcPr/>
                </a:tc>
                <a:tc>
                  <a:txBody>
                    <a:bodyPr/>
                    <a:lstStyle/>
                    <a:p>
                      <a:r>
                        <a:rPr lang="cs-CZ" dirty="0"/>
                        <a:t>0</a:t>
                      </a:r>
                    </a:p>
                  </a:txBody>
                  <a:tcPr/>
                </a:tc>
                <a:extLst>
                  <a:ext uri="{0D108BD9-81ED-4DB2-BD59-A6C34878D82A}">
                    <a16:rowId xmlns:a16="http://schemas.microsoft.com/office/drawing/2014/main" val="10002"/>
                  </a:ext>
                </a:extLst>
              </a:tr>
              <a:tr h="370840">
                <a:tc>
                  <a:txBody>
                    <a:bodyPr/>
                    <a:lstStyle/>
                    <a:p>
                      <a:r>
                        <a:rPr lang="cs-CZ" dirty="0" err="1"/>
                        <a:t>Novasource</a:t>
                      </a:r>
                      <a:r>
                        <a:rPr lang="cs-CZ" dirty="0"/>
                        <a:t> Peptide </a:t>
                      </a:r>
                    </a:p>
                  </a:txBody>
                  <a:tcPr/>
                </a:tc>
                <a:tc>
                  <a:txBody>
                    <a:bodyPr/>
                    <a:lstStyle/>
                    <a:p>
                      <a:r>
                        <a:rPr lang="cs-CZ" dirty="0"/>
                        <a:t>100</a:t>
                      </a:r>
                    </a:p>
                  </a:txBody>
                  <a:tcPr/>
                </a:tc>
                <a:tc>
                  <a:txBody>
                    <a:bodyPr/>
                    <a:lstStyle/>
                    <a:p>
                      <a:r>
                        <a:rPr lang="cs-CZ" dirty="0"/>
                        <a:t>3.8</a:t>
                      </a:r>
                    </a:p>
                  </a:txBody>
                  <a:tcPr/>
                </a:tc>
                <a:tc>
                  <a:txBody>
                    <a:bodyPr/>
                    <a:lstStyle/>
                    <a:p>
                      <a:r>
                        <a:rPr lang="cs-CZ" dirty="0"/>
                        <a:t>12.5</a:t>
                      </a:r>
                    </a:p>
                  </a:txBody>
                  <a:tcPr/>
                </a:tc>
                <a:tc>
                  <a:txBody>
                    <a:bodyPr/>
                    <a:lstStyle/>
                    <a:p>
                      <a:r>
                        <a:rPr lang="cs-CZ" dirty="0"/>
                        <a:t>3.9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&lt; 0.3</a:t>
                      </a:r>
                    </a:p>
                    <a:p>
                      <a:endParaRPr lang="cs-CZ" dirty="0"/>
                    </a:p>
                  </a:txBody>
                  <a:tcPr/>
                </a:tc>
                <a:extLst>
                  <a:ext uri="{0D108BD9-81ED-4DB2-BD59-A6C34878D82A}">
                    <a16:rowId xmlns:a16="http://schemas.microsoft.com/office/drawing/2014/main" val="10003"/>
                  </a:ext>
                </a:extLst>
              </a:tr>
            </a:tbl>
          </a:graphicData>
        </a:graphic>
      </p:graphicFrame>
      <p:sp>
        <p:nvSpPr>
          <p:cNvPr id="2" name="Nadpis 1"/>
          <p:cNvSpPr>
            <a:spLocks noGrp="1"/>
          </p:cNvSpPr>
          <p:nvPr>
            <p:ph type="title"/>
          </p:nvPr>
        </p:nvSpPr>
        <p:spPr/>
        <p:txBody>
          <a:bodyPr/>
          <a:lstStyle/>
          <a:p>
            <a:r>
              <a:rPr lang="cs-CZ" dirty="0"/>
              <a:t>Oligomer </a:t>
            </a:r>
            <a:r>
              <a:rPr lang="cs-CZ" dirty="0" err="1"/>
              <a:t>nutrition</a:t>
            </a:r>
            <a:endParaRPr lang="cs-CZ" dirty="0"/>
          </a:p>
        </p:txBody>
      </p:sp>
      <p:sp>
        <p:nvSpPr>
          <p:cNvPr id="3" name="Zástupný symbol pro obsah 2"/>
          <p:cNvSpPr>
            <a:spLocks noGrp="1"/>
          </p:cNvSpPr>
          <p:nvPr>
            <p:ph sz="quarter" idx="1"/>
          </p:nvPr>
        </p:nvSpPr>
        <p:spPr/>
        <p:txBody>
          <a:bodyPr/>
          <a:lstStyle/>
          <a:p>
            <a:r>
              <a:rPr lang="cs-CZ" dirty="0" err="1"/>
              <a:t>Sterile</a:t>
            </a:r>
            <a:r>
              <a:rPr lang="cs-CZ" dirty="0"/>
              <a:t>, </a:t>
            </a:r>
            <a:r>
              <a:rPr lang="cs-CZ" dirty="0" err="1"/>
              <a:t>isocaloric</a:t>
            </a:r>
            <a:r>
              <a:rPr lang="cs-CZ" dirty="0"/>
              <a:t> (1 kcal/1 ml)</a:t>
            </a:r>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t>60</a:t>
            </a:fld>
            <a:endParaRPr lang="cs-CZ"/>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260648"/>
            <a:ext cx="1406959" cy="3106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33869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457200" y="1916832"/>
            <a:ext cx="7467600" cy="3600400"/>
          </a:xfrm>
          <a:ln>
            <a:solidFill>
              <a:srgbClr val="00B0F0"/>
            </a:solidFill>
          </a:ln>
        </p:spPr>
        <p:txBody>
          <a:bodyPr/>
          <a:lstStyle/>
          <a:p>
            <a:pPr marL="0" indent="0">
              <a:buNone/>
            </a:pPr>
            <a:r>
              <a:rPr lang="cs-CZ" b="1" dirty="0"/>
              <a:t>    </a:t>
            </a:r>
            <a:r>
              <a:rPr lang="en-US" b="1" dirty="0">
                <a:solidFill>
                  <a:schemeClr val="tx2"/>
                </a:solidFill>
              </a:rPr>
              <a:t>Indications </a:t>
            </a:r>
            <a:endParaRPr lang="cs-CZ" b="1" dirty="0">
              <a:solidFill>
                <a:schemeClr val="tx2"/>
              </a:solidFill>
            </a:endParaRPr>
          </a:p>
          <a:p>
            <a:pPr marL="0" indent="0">
              <a:buNone/>
            </a:pPr>
            <a:endParaRPr lang="en-US" b="1" dirty="0"/>
          </a:p>
          <a:p>
            <a:r>
              <a:rPr lang="en-US" dirty="0"/>
              <a:t>people who are malnourished or at risk of malnutrition, respectively, and meet either of the following criteria: </a:t>
            </a:r>
          </a:p>
          <a:p>
            <a:r>
              <a:rPr lang="en-US" dirty="0"/>
              <a:t>inadequate or unsafe oral and/or enteral nutritional intake</a:t>
            </a:r>
          </a:p>
          <a:p>
            <a:r>
              <a:rPr lang="en-US" dirty="0"/>
              <a:t>a non-functional, inaccessible or perforated (leaking) gastrointestinal tract </a:t>
            </a:r>
          </a:p>
          <a:p>
            <a:endParaRPr lang="cs-CZ" dirty="0"/>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t>61</a:t>
            </a:fld>
            <a:endParaRPr lang="cs-CZ"/>
          </a:p>
        </p:txBody>
      </p:sp>
      <p:sp>
        <p:nvSpPr>
          <p:cNvPr id="5" name="Nadpis 1"/>
          <p:cNvSpPr>
            <a:spLocks noGrp="1"/>
          </p:cNvSpPr>
          <p:nvPr>
            <p:ph type="title"/>
          </p:nvPr>
        </p:nvSpPr>
        <p:spPr>
          <a:xfrm>
            <a:off x="457200" y="476672"/>
            <a:ext cx="7467600" cy="1143000"/>
          </a:xfrm>
        </p:spPr>
        <p:txBody>
          <a:bodyPr>
            <a:normAutofit fontScale="90000"/>
          </a:bodyPr>
          <a:lstStyle/>
          <a:p>
            <a:r>
              <a:rPr lang="cs-CZ" sz="3200" dirty="0" err="1">
                <a:solidFill>
                  <a:srgbClr val="FF0000"/>
                </a:solidFill>
                <a:effectLst>
                  <a:outerShdw blurRad="38100" dist="38100" dir="2700000" algn="tl">
                    <a:srgbClr val="000000">
                      <a:alpha val="43137"/>
                    </a:srgbClr>
                  </a:outerShdw>
                </a:effectLst>
              </a:rPr>
              <a:t>Parenteral</a:t>
            </a:r>
            <a:r>
              <a:rPr lang="cs-CZ" sz="3200" dirty="0">
                <a:solidFill>
                  <a:srgbClr val="FF0000"/>
                </a:solidFill>
                <a:effectLst>
                  <a:outerShdw blurRad="38100" dist="38100" dir="2700000" algn="tl">
                    <a:srgbClr val="000000">
                      <a:alpha val="43137"/>
                    </a:srgbClr>
                  </a:outerShdw>
                </a:effectLst>
              </a:rPr>
              <a:t> </a:t>
            </a:r>
            <a:r>
              <a:rPr lang="cs-CZ" sz="3200" dirty="0" err="1">
                <a:solidFill>
                  <a:srgbClr val="FF0000"/>
                </a:solidFill>
                <a:effectLst>
                  <a:outerShdw blurRad="38100" dist="38100" dir="2700000" algn="tl">
                    <a:srgbClr val="000000">
                      <a:alpha val="43137"/>
                    </a:srgbClr>
                  </a:outerShdw>
                </a:effectLst>
              </a:rPr>
              <a:t>nutrition</a:t>
            </a:r>
            <a:br>
              <a:rPr lang="cs-CZ" sz="3200" dirty="0">
                <a:solidFill>
                  <a:srgbClr val="FF0000"/>
                </a:solidFill>
                <a:effectLst>
                  <a:outerShdw blurRad="38100" dist="38100" dir="2700000" algn="tl">
                    <a:srgbClr val="000000">
                      <a:alpha val="43137"/>
                    </a:srgbClr>
                  </a:outerShdw>
                </a:effectLst>
              </a:rPr>
            </a:br>
            <a:br>
              <a:rPr lang="cs-CZ" sz="3200" dirty="0">
                <a:solidFill>
                  <a:srgbClr val="FF0000"/>
                </a:solidFill>
                <a:effectLst>
                  <a:outerShdw blurRad="38100" dist="38100" dir="2700000" algn="tl">
                    <a:srgbClr val="000000">
                      <a:alpha val="43137"/>
                    </a:srgbClr>
                  </a:outerShdw>
                </a:effectLst>
              </a:rPr>
            </a:br>
            <a:r>
              <a:rPr lang="cs-CZ" sz="3100" dirty="0"/>
              <a:t>= </a:t>
            </a:r>
            <a:r>
              <a:rPr lang="en-US" sz="3100" dirty="0"/>
              <a:t>the delivery of nutrition intravenously</a:t>
            </a:r>
            <a:endParaRPr lang="cs-CZ" sz="3100" dirty="0"/>
          </a:p>
        </p:txBody>
      </p:sp>
    </p:spTree>
    <p:custDataLst>
      <p:tags r:id="rId1"/>
    </p:custDataLst>
    <p:extLst>
      <p:ext uri="{BB962C8B-B14F-4D97-AF65-F5344CB8AC3E}">
        <p14:creationId xmlns:p14="http://schemas.microsoft.com/office/powerpoint/2010/main" val="1975614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671816" cy="1643782"/>
          </a:xfrm>
        </p:spPr>
        <p:txBody>
          <a:bodyPr>
            <a:normAutofit/>
          </a:bodyPr>
          <a:lstStyle/>
          <a:p>
            <a:r>
              <a:rPr lang="cs-CZ" sz="3200" dirty="0" err="1">
                <a:solidFill>
                  <a:srgbClr val="FF0000"/>
                </a:solidFill>
                <a:effectLst>
                  <a:outerShdw blurRad="38100" dist="38100" dir="2700000" algn="tl">
                    <a:srgbClr val="000000">
                      <a:alpha val="43137"/>
                    </a:srgbClr>
                  </a:outerShdw>
                </a:effectLst>
              </a:rPr>
              <a:t>Parenteral</a:t>
            </a:r>
            <a:r>
              <a:rPr lang="cs-CZ" sz="3200" dirty="0">
                <a:solidFill>
                  <a:srgbClr val="FF0000"/>
                </a:solidFill>
                <a:effectLst>
                  <a:outerShdw blurRad="38100" dist="38100" dir="2700000" algn="tl">
                    <a:srgbClr val="000000">
                      <a:alpha val="43137"/>
                    </a:srgbClr>
                  </a:outerShdw>
                </a:effectLst>
              </a:rPr>
              <a:t> </a:t>
            </a:r>
            <a:r>
              <a:rPr lang="cs-CZ" sz="3200" dirty="0" err="1">
                <a:solidFill>
                  <a:srgbClr val="FF0000"/>
                </a:solidFill>
                <a:effectLst>
                  <a:outerShdw blurRad="38100" dist="38100" dir="2700000" algn="tl">
                    <a:srgbClr val="000000">
                      <a:alpha val="43137"/>
                    </a:srgbClr>
                  </a:outerShdw>
                </a:effectLst>
              </a:rPr>
              <a:t>nutrition</a:t>
            </a:r>
            <a:br>
              <a:rPr lang="cs-CZ" sz="3200" dirty="0">
                <a:solidFill>
                  <a:srgbClr val="FF0000"/>
                </a:solidFill>
                <a:effectLst>
                  <a:outerShdw blurRad="38100" dist="38100" dir="2700000" algn="tl">
                    <a:srgbClr val="000000">
                      <a:alpha val="43137"/>
                    </a:srgbClr>
                  </a:outerShdw>
                </a:effectLst>
              </a:rPr>
            </a:br>
            <a:endParaRPr lang="cs-CZ" sz="2700" dirty="0"/>
          </a:p>
        </p:txBody>
      </p:sp>
      <p:sp>
        <p:nvSpPr>
          <p:cNvPr id="4" name="Zástupný symbol pro číslo snímku 3"/>
          <p:cNvSpPr>
            <a:spLocks noGrp="1"/>
          </p:cNvSpPr>
          <p:nvPr>
            <p:ph type="sldNum" sz="quarter" idx="12"/>
          </p:nvPr>
        </p:nvSpPr>
        <p:spPr/>
        <p:txBody>
          <a:bodyPr/>
          <a:lstStyle/>
          <a:p>
            <a:fld id="{34EB5C23-C2A9-49A4-9E2B-20182FCB3B72}" type="slidenum">
              <a:rPr lang="cs-CZ" smtClean="0"/>
              <a:t>62</a:t>
            </a:fld>
            <a:endParaRPr lang="cs-CZ"/>
          </a:p>
        </p:txBody>
      </p:sp>
      <p:sp>
        <p:nvSpPr>
          <p:cNvPr id="3" name="Zástupný symbol pro obsah 2"/>
          <p:cNvSpPr>
            <a:spLocks noGrp="1"/>
          </p:cNvSpPr>
          <p:nvPr>
            <p:ph sz="quarter" idx="2"/>
          </p:nvPr>
        </p:nvSpPr>
        <p:spPr>
          <a:xfrm>
            <a:off x="457199" y="2780928"/>
            <a:ext cx="3914775" cy="3816424"/>
          </a:xfrm>
        </p:spPr>
        <p:txBody>
          <a:bodyPr>
            <a:normAutofit lnSpcReduction="10000"/>
          </a:bodyPr>
          <a:lstStyle/>
          <a:p>
            <a:r>
              <a:rPr lang="cs-CZ" dirty="0" err="1"/>
              <a:t>Exactly</a:t>
            </a:r>
            <a:r>
              <a:rPr lang="cs-CZ" dirty="0"/>
              <a:t> </a:t>
            </a:r>
            <a:r>
              <a:rPr lang="cs-CZ" dirty="0" err="1"/>
              <a:t>defined</a:t>
            </a:r>
            <a:r>
              <a:rPr lang="cs-CZ" dirty="0"/>
              <a:t> </a:t>
            </a:r>
            <a:r>
              <a:rPr lang="cs-CZ" dirty="0" err="1"/>
              <a:t>intake</a:t>
            </a:r>
            <a:r>
              <a:rPr lang="cs-CZ" dirty="0"/>
              <a:t> </a:t>
            </a:r>
            <a:r>
              <a:rPr lang="cs-CZ" dirty="0" err="1"/>
              <a:t>of</a:t>
            </a:r>
            <a:r>
              <a:rPr lang="cs-CZ" dirty="0"/>
              <a:t> </a:t>
            </a:r>
            <a:r>
              <a:rPr lang="cs-CZ" dirty="0" err="1"/>
              <a:t>nutrients</a:t>
            </a:r>
            <a:endParaRPr lang="cs-CZ" dirty="0"/>
          </a:p>
          <a:p>
            <a:r>
              <a:rPr lang="cs-CZ" dirty="0" err="1"/>
              <a:t>Possibility</a:t>
            </a:r>
            <a:r>
              <a:rPr lang="cs-CZ" dirty="0"/>
              <a:t> </a:t>
            </a:r>
            <a:r>
              <a:rPr lang="cs-CZ" dirty="0" err="1"/>
              <a:t>of</a:t>
            </a:r>
            <a:r>
              <a:rPr lang="cs-CZ" dirty="0"/>
              <a:t> </a:t>
            </a:r>
            <a:r>
              <a:rPr lang="cs-CZ" dirty="0" err="1"/>
              <a:t>nutrition</a:t>
            </a:r>
            <a:r>
              <a:rPr lang="cs-CZ" dirty="0"/>
              <a:t> </a:t>
            </a:r>
            <a:r>
              <a:rPr lang="cs-CZ" dirty="0" err="1"/>
              <a:t>modulation</a:t>
            </a:r>
            <a:r>
              <a:rPr lang="cs-CZ" dirty="0"/>
              <a:t> </a:t>
            </a:r>
            <a:r>
              <a:rPr lang="cs-CZ" dirty="0" err="1"/>
              <a:t>according</a:t>
            </a:r>
            <a:r>
              <a:rPr lang="cs-CZ" dirty="0"/>
              <a:t> to </a:t>
            </a:r>
            <a:r>
              <a:rPr lang="cs-CZ" dirty="0" err="1"/>
              <a:t>actual</a:t>
            </a:r>
            <a:r>
              <a:rPr lang="cs-CZ" dirty="0"/>
              <a:t> </a:t>
            </a:r>
            <a:r>
              <a:rPr lang="cs-CZ" dirty="0" err="1"/>
              <a:t>needs</a:t>
            </a:r>
            <a:r>
              <a:rPr lang="cs-CZ" dirty="0"/>
              <a:t> </a:t>
            </a:r>
          </a:p>
          <a:p>
            <a:r>
              <a:rPr lang="en-US" dirty="0"/>
              <a:t>Rapid treatment of any metabolic collapse</a:t>
            </a:r>
            <a:endParaRPr lang="cs-CZ" dirty="0"/>
          </a:p>
          <a:p>
            <a:r>
              <a:rPr lang="cs-CZ" dirty="0"/>
              <a:t>S</a:t>
            </a:r>
            <a:r>
              <a:rPr lang="en-US" dirty="0" err="1"/>
              <a:t>uitable</a:t>
            </a:r>
            <a:r>
              <a:rPr lang="en-US" dirty="0"/>
              <a:t> for patients with a complete absence of small intestine</a:t>
            </a:r>
            <a:endParaRPr lang="cs-CZ" dirty="0"/>
          </a:p>
        </p:txBody>
      </p:sp>
      <p:sp>
        <p:nvSpPr>
          <p:cNvPr id="7" name="Zástupný symbol pro obsah 6"/>
          <p:cNvSpPr>
            <a:spLocks noGrp="1"/>
          </p:cNvSpPr>
          <p:nvPr>
            <p:ph sz="quarter" idx="4"/>
          </p:nvPr>
        </p:nvSpPr>
        <p:spPr>
          <a:xfrm>
            <a:off x="4716015" y="2780928"/>
            <a:ext cx="3313559" cy="3467472"/>
          </a:xfrm>
        </p:spPr>
        <p:txBody>
          <a:bodyPr/>
          <a:lstStyle/>
          <a:p>
            <a:r>
              <a:rPr lang="cs-CZ" dirty="0"/>
              <a:t>Non-</a:t>
            </a:r>
            <a:r>
              <a:rPr lang="cs-CZ" dirty="0" err="1"/>
              <a:t>physiological</a:t>
            </a:r>
            <a:endParaRPr lang="cs-CZ" dirty="0"/>
          </a:p>
          <a:p>
            <a:r>
              <a:rPr lang="cs-CZ" dirty="0" err="1"/>
              <a:t>Complications</a:t>
            </a:r>
            <a:r>
              <a:rPr lang="cs-CZ" dirty="0"/>
              <a:t> (</a:t>
            </a:r>
            <a:r>
              <a:rPr lang="cs-CZ" dirty="0" err="1"/>
              <a:t>catheter</a:t>
            </a:r>
            <a:r>
              <a:rPr lang="cs-CZ" dirty="0"/>
              <a:t> </a:t>
            </a:r>
            <a:r>
              <a:rPr lang="cs-CZ" dirty="0" err="1"/>
              <a:t>tunnelling</a:t>
            </a:r>
            <a:r>
              <a:rPr lang="cs-CZ" dirty="0"/>
              <a:t>, </a:t>
            </a:r>
            <a:r>
              <a:rPr lang="cs-CZ" dirty="0" err="1"/>
              <a:t>infection</a:t>
            </a:r>
            <a:r>
              <a:rPr lang="cs-CZ" dirty="0"/>
              <a:t>, </a:t>
            </a:r>
            <a:r>
              <a:rPr lang="cs-CZ" dirty="0" err="1"/>
              <a:t>blood</a:t>
            </a:r>
            <a:r>
              <a:rPr lang="cs-CZ" dirty="0"/>
              <a:t> </a:t>
            </a:r>
            <a:r>
              <a:rPr lang="cs-CZ" dirty="0" err="1"/>
              <a:t>clot</a:t>
            </a:r>
            <a:r>
              <a:rPr lang="cs-CZ" dirty="0"/>
              <a:t>, </a:t>
            </a:r>
            <a:r>
              <a:rPr lang="cs-CZ" dirty="0" err="1"/>
              <a:t>metabolic</a:t>
            </a:r>
            <a:r>
              <a:rPr lang="cs-CZ" dirty="0"/>
              <a:t>)</a:t>
            </a:r>
          </a:p>
          <a:p>
            <a:r>
              <a:rPr lang="cs-CZ" dirty="0" err="1"/>
              <a:t>Costs</a:t>
            </a:r>
            <a:r>
              <a:rPr lang="cs-CZ" dirty="0"/>
              <a:t> </a:t>
            </a:r>
          </a:p>
          <a:p>
            <a:endParaRPr lang="cs-CZ" dirty="0"/>
          </a:p>
        </p:txBody>
      </p:sp>
      <p:sp>
        <p:nvSpPr>
          <p:cNvPr id="5" name="Zástupný symbol pro text 4"/>
          <p:cNvSpPr>
            <a:spLocks noGrp="1"/>
          </p:cNvSpPr>
          <p:nvPr>
            <p:ph type="body" sz="quarter" idx="1"/>
          </p:nvPr>
        </p:nvSpPr>
        <p:spPr>
          <a:xfrm>
            <a:off x="457200" y="1916832"/>
            <a:ext cx="3890332" cy="658368"/>
          </a:xfrm>
        </p:spPr>
        <p:txBody>
          <a:bodyPr/>
          <a:lstStyle/>
          <a:p>
            <a:r>
              <a:rPr lang="cs-CZ" dirty="0" err="1"/>
              <a:t>Advantages</a:t>
            </a:r>
            <a:r>
              <a:rPr lang="cs-CZ" dirty="0"/>
              <a:t> </a:t>
            </a:r>
          </a:p>
        </p:txBody>
      </p:sp>
      <p:sp>
        <p:nvSpPr>
          <p:cNvPr id="6" name="Zástupný symbol pro text 5"/>
          <p:cNvSpPr>
            <a:spLocks noGrp="1"/>
          </p:cNvSpPr>
          <p:nvPr>
            <p:ph type="body" sz="quarter" idx="3"/>
          </p:nvPr>
        </p:nvSpPr>
        <p:spPr>
          <a:xfrm>
            <a:off x="4716016" y="1917623"/>
            <a:ext cx="3382846" cy="658368"/>
          </a:xfrm>
        </p:spPr>
        <p:txBody>
          <a:bodyPr/>
          <a:lstStyle/>
          <a:p>
            <a:r>
              <a:rPr lang="cs-CZ" dirty="0" err="1"/>
              <a:t>Disadvantages</a:t>
            </a:r>
            <a:r>
              <a:rPr lang="cs-CZ" dirty="0"/>
              <a:t> </a:t>
            </a:r>
          </a:p>
        </p:txBody>
      </p:sp>
    </p:spTree>
    <p:custDataLst>
      <p:tags r:id="rId1"/>
    </p:custDataLst>
    <p:extLst>
      <p:ext uri="{BB962C8B-B14F-4D97-AF65-F5344CB8AC3E}">
        <p14:creationId xmlns:p14="http://schemas.microsoft.com/office/powerpoint/2010/main" val="29908115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dirty="0" err="1">
                <a:solidFill>
                  <a:srgbClr val="FF0000"/>
                </a:solidFill>
                <a:effectLst>
                  <a:outerShdw blurRad="38100" dist="38100" dir="2700000" algn="tl">
                    <a:srgbClr val="000000">
                      <a:alpha val="43137"/>
                    </a:srgbClr>
                  </a:outerShdw>
                </a:effectLst>
              </a:rPr>
              <a:t>Parenteral</a:t>
            </a:r>
            <a:r>
              <a:rPr lang="cs-CZ" sz="2800" dirty="0">
                <a:solidFill>
                  <a:srgbClr val="FF0000"/>
                </a:solidFill>
                <a:effectLst>
                  <a:outerShdw blurRad="38100" dist="38100" dir="2700000" algn="tl">
                    <a:srgbClr val="000000">
                      <a:alpha val="43137"/>
                    </a:srgbClr>
                  </a:outerShdw>
                </a:effectLst>
              </a:rPr>
              <a:t> </a:t>
            </a:r>
            <a:r>
              <a:rPr lang="cs-CZ" sz="2800" dirty="0" err="1">
                <a:solidFill>
                  <a:srgbClr val="FF0000"/>
                </a:solidFill>
                <a:effectLst>
                  <a:outerShdw blurRad="38100" dist="38100" dir="2700000" algn="tl">
                    <a:srgbClr val="000000">
                      <a:alpha val="43137"/>
                    </a:srgbClr>
                  </a:outerShdw>
                </a:effectLst>
              </a:rPr>
              <a:t>nutrition</a:t>
            </a:r>
            <a:br>
              <a:rPr lang="cs-CZ" sz="2800" dirty="0">
                <a:solidFill>
                  <a:srgbClr val="FF0000"/>
                </a:solidFill>
                <a:effectLst>
                  <a:outerShdw blurRad="38100" dist="38100" dir="2700000" algn="tl">
                    <a:srgbClr val="000000">
                      <a:alpha val="43137"/>
                    </a:srgbClr>
                  </a:outerShdw>
                </a:effectLst>
              </a:rPr>
            </a:br>
            <a:endParaRPr lang="cs-CZ" dirty="0"/>
          </a:p>
        </p:txBody>
      </p:sp>
      <p:sp>
        <p:nvSpPr>
          <p:cNvPr id="8" name="Zástupný symbol pro obsah 7"/>
          <p:cNvSpPr>
            <a:spLocks noGrp="1"/>
          </p:cNvSpPr>
          <p:nvPr>
            <p:ph sz="quarter" idx="1"/>
          </p:nvPr>
        </p:nvSpPr>
        <p:spPr/>
        <p:txBody>
          <a:bodyPr/>
          <a:lstStyle/>
          <a:p>
            <a:r>
              <a:rPr lang="cs-CZ" dirty="0" err="1"/>
              <a:t>Complete</a:t>
            </a:r>
            <a:r>
              <a:rPr lang="cs-CZ" dirty="0"/>
              <a:t>  </a:t>
            </a:r>
          </a:p>
          <a:p>
            <a:r>
              <a:rPr lang="cs-CZ" dirty="0" err="1"/>
              <a:t>Incomplete</a:t>
            </a:r>
            <a:r>
              <a:rPr lang="cs-CZ" dirty="0"/>
              <a:t> </a:t>
            </a:r>
          </a:p>
          <a:p>
            <a:endParaRPr lang="cs-CZ" dirty="0"/>
          </a:p>
          <a:p>
            <a:r>
              <a:rPr lang="cs-CZ" dirty="0" err="1"/>
              <a:t>Short</a:t>
            </a:r>
            <a:r>
              <a:rPr lang="cs-CZ" dirty="0"/>
              <a:t>-term (&lt; 2 </a:t>
            </a:r>
            <a:r>
              <a:rPr lang="cs-CZ" dirty="0" err="1"/>
              <a:t>weeks</a:t>
            </a:r>
            <a:r>
              <a:rPr lang="cs-CZ" dirty="0"/>
              <a:t>)</a:t>
            </a:r>
          </a:p>
          <a:p>
            <a:r>
              <a:rPr lang="cs-CZ" dirty="0"/>
              <a:t>Long-term  (&gt; 2 </a:t>
            </a:r>
            <a:r>
              <a:rPr lang="cs-CZ" dirty="0" err="1"/>
              <a:t>weeks</a:t>
            </a:r>
            <a:r>
              <a:rPr lang="cs-CZ" dirty="0"/>
              <a:t>)</a:t>
            </a:r>
          </a:p>
          <a:p>
            <a:endParaRPr lang="cs-CZ" dirty="0"/>
          </a:p>
        </p:txBody>
      </p:sp>
      <p:sp>
        <p:nvSpPr>
          <p:cNvPr id="3" name="Zástupný symbol pro číslo snímku 2"/>
          <p:cNvSpPr>
            <a:spLocks noGrp="1"/>
          </p:cNvSpPr>
          <p:nvPr>
            <p:ph type="sldNum" sz="quarter" idx="15"/>
          </p:nvPr>
        </p:nvSpPr>
        <p:spPr/>
        <p:txBody>
          <a:bodyPr/>
          <a:lstStyle/>
          <a:p>
            <a:fld id="{34EB5C23-C2A9-49A4-9E2B-20182FCB3B72}" type="slidenum">
              <a:rPr lang="cs-CZ" smtClean="0"/>
              <a:t>63</a:t>
            </a:fld>
            <a:endParaRPr lang="cs-CZ"/>
          </a:p>
        </p:txBody>
      </p:sp>
      <p:pic>
        <p:nvPicPr>
          <p:cNvPr id="5" name="Picture 2" descr="Výsledek obrázku pro parenterální vý&amp;zcaron;iva"/>
          <p:cNvPicPr>
            <a:picLocks noChangeAspect="1" noChangeArrowheads="1"/>
          </p:cNvPicPr>
          <p:nvPr/>
        </p:nvPicPr>
        <p:blipFill rotWithShape="1">
          <a:blip r:embed="rId3">
            <a:extLst>
              <a:ext uri="{28A0092B-C50C-407E-A947-70E740481C1C}">
                <a14:useLocalDpi xmlns:a14="http://schemas.microsoft.com/office/drawing/2010/main" val="0"/>
              </a:ext>
            </a:extLst>
          </a:blip>
          <a:srcRect l="-1" r="60257" b="49311"/>
          <a:stretch/>
        </p:blipFill>
        <p:spPr bwMode="auto">
          <a:xfrm>
            <a:off x="4492121" y="692696"/>
            <a:ext cx="3642191" cy="348394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123400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Mode </a:t>
            </a:r>
            <a:r>
              <a:rPr lang="cs-CZ" dirty="0" err="1"/>
              <a:t>of</a:t>
            </a:r>
            <a:r>
              <a:rPr lang="cs-CZ" dirty="0"/>
              <a:t> </a:t>
            </a:r>
            <a:r>
              <a:rPr lang="cs-CZ" dirty="0" err="1"/>
              <a:t>delivery</a:t>
            </a:r>
            <a:endParaRPr lang="cs-CZ" dirty="0"/>
          </a:p>
        </p:txBody>
      </p:sp>
      <p:sp>
        <p:nvSpPr>
          <p:cNvPr id="8" name="Zástupný symbol pro obsah 7"/>
          <p:cNvSpPr>
            <a:spLocks noGrp="1"/>
          </p:cNvSpPr>
          <p:nvPr>
            <p:ph sz="quarter" idx="1"/>
          </p:nvPr>
        </p:nvSpPr>
        <p:spPr/>
        <p:txBody>
          <a:bodyPr/>
          <a:lstStyle/>
          <a:p>
            <a:r>
              <a:rPr lang="en-US" dirty="0">
                <a:solidFill>
                  <a:srgbClr val="FF0000"/>
                </a:solidFill>
              </a:rPr>
              <a:t>Continuous administration </a:t>
            </a:r>
            <a:endParaRPr lang="cs-CZ" dirty="0">
              <a:solidFill>
                <a:srgbClr val="FF0000"/>
              </a:solidFill>
            </a:endParaRPr>
          </a:p>
          <a:p>
            <a:pPr>
              <a:buFont typeface="Wingdings" panose="05000000000000000000" pitchFamily="2" charset="2"/>
              <a:buChar char="Ø"/>
            </a:pPr>
            <a:r>
              <a:rPr lang="en-US" dirty="0"/>
              <a:t>preferred method of infusion </a:t>
            </a:r>
            <a:endParaRPr lang="cs-CZ" dirty="0"/>
          </a:p>
          <a:p>
            <a:endParaRPr lang="cs-CZ" dirty="0"/>
          </a:p>
          <a:p>
            <a:r>
              <a:rPr lang="en-US" dirty="0">
                <a:solidFill>
                  <a:srgbClr val="FF0000"/>
                </a:solidFill>
              </a:rPr>
              <a:t>Cyclical delivery </a:t>
            </a:r>
            <a:endParaRPr lang="cs-CZ" dirty="0">
              <a:solidFill>
                <a:srgbClr val="FF0000"/>
              </a:solidFill>
            </a:endParaRPr>
          </a:p>
          <a:p>
            <a:pPr>
              <a:buFont typeface="Wingdings" panose="05000000000000000000" pitchFamily="2" charset="2"/>
              <a:buChar char="Ø"/>
            </a:pPr>
            <a:r>
              <a:rPr lang="en-US" dirty="0"/>
              <a:t>when using peripheral venous </a:t>
            </a:r>
            <a:r>
              <a:rPr lang="en-US" dirty="0" err="1"/>
              <a:t>cannulae</a:t>
            </a:r>
            <a:r>
              <a:rPr lang="en-US" dirty="0"/>
              <a:t> with planned routine catheter change</a:t>
            </a:r>
            <a:endParaRPr lang="cs-CZ" dirty="0"/>
          </a:p>
          <a:p>
            <a:endParaRPr lang="en-US" dirty="0"/>
          </a:p>
          <a:p>
            <a:r>
              <a:rPr lang="en-US" dirty="0"/>
              <a:t>A gradual </a:t>
            </a:r>
            <a:r>
              <a:rPr lang="en-US" dirty="0">
                <a:solidFill>
                  <a:srgbClr val="FF0000"/>
                </a:solidFill>
              </a:rPr>
              <a:t>change from continuous to cyclical </a:t>
            </a:r>
            <a:r>
              <a:rPr lang="en-US" dirty="0"/>
              <a:t>delivery should be considered in patients requiring parenteral nutrition for more than 2 weeks. </a:t>
            </a:r>
          </a:p>
          <a:p>
            <a:endParaRPr lang="cs-CZ" dirty="0"/>
          </a:p>
        </p:txBody>
      </p:sp>
      <p:sp>
        <p:nvSpPr>
          <p:cNvPr id="3" name="Zástupný symbol pro číslo snímku 2"/>
          <p:cNvSpPr>
            <a:spLocks noGrp="1"/>
          </p:cNvSpPr>
          <p:nvPr>
            <p:ph type="sldNum" sz="quarter" idx="15"/>
          </p:nvPr>
        </p:nvSpPr>
        <p:spPr/>
        <p:txBody>
          <a:bodyPr/>
          <a:lstStyle/>
          <a:p>
            <a:fld id="{34EB5C23-C2A9-49A4-9E2B-20182FCB3B72}" type="slidenum">
              <a:rPr lang="cs-CZ" smtClean="0"/>
              <a:t>64</a:t>
            </a:fld>
            <a:endParaRPr lang="cs-CZ"/>
          </a:p>
        </p:txBody>
      </p:sp>
    </p:spTree>
    <p:custDataLst>
      <p:tags r:id="rId1"/>
    </p:custDataLst>
    <p:extLst>
      <p:ext uri="{BB962C8B-B14F-4D97-AF65-F5344CB8AC3E}">
        <p14:creationId xmlns:p14="http://schemas.microsoft.com/office/powerpoint/2010/main" val="30657574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779686"/>
          </a:xfrm>
        </p:spPr>
        <p:txBody>
          <a:bodyPr/>
          <a:lstStyle/>
          <a:p>
            <a:r>
              <a:rPr lang="cs-CZ" dirty="0"/>
              <a:t>Route </a:t>
            </a:r>
            <a:r>
              <a:rPr lang="cs-CZ" dirty="0" err="1"/>
              <a:t>of</a:t>
            </a:r>
            <a:r>
              <a:rPr lang="cs-CZ" dirty="0"/>
              <a:t> </a:t>
            </a:r>
            <a:r>
              <a:rPr lang="cs-CZ" dirty="0" err="1"/>
              <a:t>access</a:t>
            </a:r>
            <a:endParaRPr lang="cs-CZ" dirty="0"/>
          </a:p>
        </p:txBody>
      </p:sp>
      <p:sp>
        <p:nvSpPr>
          <p:cNvPr id="3" name="Zástupný symbol pro číslo snímku 2"/>
          <p:cNvSpPr>
            <a:spLocks noGrp="1"/>
          </p:cNvSpPr>
          <p:nvPr>
            <p:ph type="sldNum" sz="quarter" idx="12"/>
          </p:nvPr>
        </p:nvSpPr>
        <p:spPr/>
        <p:txBody>
          <a:bodyPr/>
          <a:lstStyle/>
          <a:p>
            <a:fld id="{34EB5C23-C2A9-49A4-9E2B-20182FCB3B72}" type="slidenum">
              <a:rPr lang="cs-CZ" smtClean="0"/>
              <a:t>65</a:t>
            </a:fld>
            <a:endParaRPr lang="cs-CZ"/>
          </a:p>
        </p:txBody>
      </p:sp>
      <p:sp>
        <p:nvSpPr>
          <p:cNvPr id="4" name="Zástupný symbol pro obsah 3"/>
          <p:cNvSpPr>
            <a:spLocks noGrp="1"/>
          </p:cNvSpPr>
          <p:nvPr>
            <p:ph sz="quarter" idx="2"/>
          </p:nvPr>
        </p:nvSpPr>
        <p:spPr>
          <a:xfrm>
            <a:off x="457200" y="2086704"/>
            <a:ext cx="3657600" cy="3886200"/>
          </a:xfrm>
        </p:spPr>
        <p:txBody>
          <a:bodyPr/>
          <a:lstStyle/>
          <a:p>
            <a:r>
              <a:rPr lang="cs-CZ" dirty="0"/>
              <a:t>V. </a:t>
            </a:r>
            <a:r>
              <a:rPr lang="cs-CZ" dirty="0" err="1"/>
              <a:t>cava</a:t>
            </a:r>
            <a:r>
              <a:rPr lang="cs-CZ" dirty="0"/>
              <a:t> sup.</a:t>
            </a:r>
          </a:p>
          <a:p>
            <a:pPr>
              <a:buSzPct val="50000"/>
              <a:buFont typeface="Wingdings" panose="05000000000000000000" pitchFamily="2" charset="2"/>
              <a:buChar char="Ø"/>
            </a:pPr>
            <a:r>
              <a:rPr lang="cs-CZ" sz="2200" dirty="0"/>
              <a:t>v. </a:t>
            </a:r>
            <a:r>
              <a:rPr lang="cs-CZ" sz="2200" dirty="0" err="1"/>
              <a:t>subclavia</a:t>
            </a:r>
            <a:r>
              <a:rPr lang="cs-CZ" sz="2200" dirty="0"/>
              <a:t> l. </a:t>
            </a:r>
            <a:r>
              <a:rPr lang="cs-CZ" sz="2200" dirty="0" err="1"/>
              <a:t>dx</a:t>
            </a:r>
            <a:r>
              <a:rPr lang="cs-CZ" sz="2200" dirty="0"/>
              <a:t>.</a:t>
            </a:r>
          </a:p>
          <a:p>
            <a:pPr>
              <a:buSzPct val="50000"/>
              <a:buFont typeface="Wingdings" panose="05000000000000000000" pitchFamily="2" charset="2"/>
              <a:buChar char="Ø"/>
            </a:pPr>
            <a:r>
              <a:rPr lang="cs-CZ" sz="2200" dirty="0"/>
              <a:t>v. </a:t>
            </a:r>
            <a:r>
              <a:rPr lang="cs-CZ" sz="2200" dirty="0" err="1"/>
              <a:t>jugularis</a:t>
            </a:r>
            <a:endParaRPr lang="cs-CZ" sz="2200" dirty="0"/>
          </a:p>
          <a:p>
            <a:pPr>
              <a:buSzPct val="50000"/>
              <a:buFont typeface="Wingdings" panose="05000000000000000000" pitchFamily="2" charset="2"/>
              <a:buChar char="Ø"/>
            </a:pPr>
            <a:r>
              <a:rPr lang="cs-CZ" sz="2200" dirty="0"/>
              <a:t>(v. </a:t>
            </a:r>
            <a:r>
              <a:rPr lang="cs-CZ" sz="2200" dirty="0" err="1"/>
              <a:t>brachiocephalica</a:t>
            </a:r>
            <a:r>
              <a:rPr lang="cs-CZ" sz="2200" dirty="0"/>
              <a:t> sin.)</a:t>
            </a:r>
          </a:p>
          <a:p>
            <a:r>
              <a:rPr lang="cs-CZ" dirty="0"/>
              <a:t>V. </a:t>
            </a:r>
            <a:r>
              <a:rPr lang="cs-CZ" dirty="0" err="1"/>
              <a:t>cava</a:t>
            </a:r>
            <a:r>
              <a:rPr lang="cs-CZ" dirty="0"/>
              <a:t> </a:t>
            </a:r>
            <a:r>
              <a:rPr lang="cs-CZ" dirty="0" err="1"/>
              <a:t>inf</a:t>
            </a:r>
            <a:r>
              <a:rPr lang="cs-CZ" dirty="0"/>
              <a:t>.</a:t>
            </a:r>
          </a:p>
          <a:p>
            <a:pPr>
              <a:buSzPct val="50000"/>
              <a:buFont typeface="Wingdings" panose="05000000000000000000" pitchFamily="2" charset="2"/>
              <a:buChar char="Ø"/>
            </a:pPr>
            <a:r>
              <a:rPr lang="cs-CZ" sz="2200" dirty="0"/>
              <a:t>v. </a:t>
            </a:r>
            <a:r>
              <a:rPr lang="cs-CZ" sz="2200" dirty="0" err="1"/>
              <a:t>femoralis</a:t>
            </a:r>
            <a:endParaRPr lang="cs-CZ" sz="2200" dirty="0"/>
          </a:p>
          <a:p>
            <a:pPr>
              <a:buSzPct val="50000"/>
              <a:buFont typeface="Wingdings" panose="05000000000000000000" pitchFamily="2" charset="2"/>
              <a:buChar char="Ø"/>
            </a:pPr>
            <a:endParaRPr lang="cs-CZ" sz="2200" dirty="0"/>
          </a:p>
          <a:p>
            <a:r>
              <a:rPr lang="cs-CZ" dirty="0">
                <a:solidFill>
                  <a:schemeClr val="tx2"/>
                </a:solidFill>
              </a:rPr>
              <a:t>≥ 900 </a:t>
            </a:r>
            <a:r>
              <a:rPr lang="cs-CZ" dirty="0" err="1">
                <a:solidFill>
                  <a:schemeClr val="tx2"/>
                </a:solidFill>
              </a:rPr>
              <a:t>mmol</a:t>
            </a:r>
            <a:r>
              <a:rPr lang="cs-CZ" dirty="0">
                <a:solidFill>
                  <a:schemeClr val="tx2"/>
                </a:solidFill>
              </a:rPr>
              <a:t>/l</a:t>
            </a:r>
          </a:p>
        </p:txBody>
      </p:sp>
      <p:sp>
        <p:nvSpPr>
          <p:cNvPr id="5" name="Zástupný symbol pro obsah 4"/>
          <p:cNvSpPr>
            <a:spLocks noGrp="1"/>
          </p:cNvSpPr>
          <p:nvPr>
            <p:ph sz="quarter" idx="4"/>
          </p:nvPr>
        </p:nvSpPr>
        <p:spPr>
          <a:xfrm>
            <a:off x="4352316" y="2086704"/>
            <a:ext cx="3657600" cy="3886200"/>
          </a:xfrm>
        </p:spPr>
        <p:txBody>
          <a:bodyPr/>
          <a:lstStyle/>
          <a:p>
            <a:r>
              <a:rPr lang="cs-CZ" dirty="0" err="1"/>
              <a:t>Peripheral</a:t>
            </a:r>
            <a:r>
              <a:rPr lang="cs-CZ" dirty="0"/>
              <a:t> </a:t>
            </a:r>
            <a:r>
              <a:rPr lang="cs-CZ" dirty="0" err="1"/>
              <a:t>vein</a:t>
            </a:r>
            <a:r>
              <a:rPr lang="cs-CZ" dirty="0"/>
              <a:t> in a limb</a:t>
            </a:r>
          </a:p>
          <a:p>
            <a:r>
              <a:rPr lang="cs-CZ" dirty="0" err="1"/>
              <a:t>For</a:t>
            </a:r>
            <a:r>
              <a:rPr lang="cs-CZ" dirty="0"/>
              <a:t> </a:t>
            </a:r>
            <a:r>
              <a:rPr lang="en-US" dirty="0"/>
              <a:t>short-term parenteral nutrition (&lt;</a:t>
            </a:r>
            <a:r>
              <a:rPr lang="cs-CZ" dirty="0"/>
              <a:t> </a:t>
            </a:r>
            <a:r>
              <a:rPr lang="en-US" dirty="0"/>
              <a:t>14 days)</a:t>
            </a:r>
            <a:endParaRPr lang="cs-CZ" dirty="0"/>
          </a:p>
          <a:p>
            <a:endParaRPr lang="cs-CZ" dirty="0"/>
          </a:p>
          <a:p>
            <a:r>
              <a:rPr lang="cs-CZ" dirty="0">
                <a:solidFill>
                  <a:schemeClr val="tx2"/>
                </a:solidFill>
              </a:rPr>
              <a:t>&lt; 850-900 </a:t>
            </a:r>
            <a:r>
              <a:rPr lang="cs-CZ" dirty="0" err="1">
                <a:solidFill>
                  <a:schemeClr val="tx2"/>
                </a:solidFill>
              </a:rPr>
              <a:t>mmol</a:t>
            </a:r>
            <a:r>
              <a:rPr lang="cs-CZ" dirty="0">
                <a:solidFill>
                  <a:schemeClr val="tx2"/>
                </a:solidFill>
              </a:rPr>
              <a:t>/l</a:t>
            </a:r>
          </a:p>
          <a:p>
            <a:r>
              <a:rPr lang="cs-CZ" dirty="0">
                <a:solidFill>
                  <a:schemeClr val="tx2"/>
                </a:solidFill>
              </a:rPr>
              <a:t>&lt; 600 </a:t>
            </a:r>
            <a:r>
              <a:rPr lang="cs-CZ" dirty="0" err="1">
                <a:solidFill>
                  <a:schemeClr val="tx2"/>
                </a:solidFill>
              </a:rPr>
              <a:t>mmol</a:t>
            </a:r>
            <a:r>
              <a:rPr lang="cs-CZ" dirty="0">
                <a:solidFill>
                  <a:schemeClr val="tx2"/>
                </a:solidFill>
              </a:rPr>
              <a:t>/l </a:t>
            </a:r>
            <a:r>
              <a:rPr lang="cs-CZ" dirty="0" err="1">
                <a:solidFill>
                  <a:schemeClr val="tx2"/>
                </a:solidFill>
              </a:rPr>
              <a:t>children</a:t>
            </a:r>
            <a:endParaRPr lang="cs-CZ" dirty="0">
              <a:solidFill>
                <a:schemeClr val="tx2"/>
              </a:solidFill>
            </a:endParaRPr>
          </a:p>
        </p:txBody>
      </p:sp>
      <p:sp>
        <p:nvSpPr>
          <p:cNvPr id="6" name="Zástupný symbol pro text 5"/>
          <p:cNvSpPr>
            <a:spLocks noGrp="1"/>
          </p:cNvSpPr>
          <p:nvPr>
            <p:ph type="body" sz="quarter" idx="1"/>
          </p:nvPr>
        </p:nvSpPr>
        <p:spPr>
          <a:xfrm>
            <a:off x="457200" y="1240536"/>
            <a:ext cx="3657600" cy="658368"/>
          </a:xfrm>
        </p:spPr>
        <p:txBody>
          <a:bodyPr/>
          <a:lstStyle/>
          <a:p>
            <a:r>
              <a:rPr lang="cs-CZ" dirty="0" err="1"/>
              <a:t>Central</a:t>
            </a:r>
            <a:r>
              <a:rPr lang="cs-CZ" dirty="0"/>
              <a:t> </a:t>
            </a:r>
            <a:r>
              <a:rPr lang="cs-CZ" dirty="0" err="1"/>
              <a:t>venous</a:t>
            </a:r>
            <a:r>
              <a:rPr lang="cs-CZ" dirty="0"/>
              <a:t> </a:t>
            </a:r>
            <a:r>
              <a:rPr lang="cs-CZ" dirty="0" err="1"/>
              <a:t>catheter</a:t>
            </a:r>
            <a:endParaRPr lang="cs-CZ" dirty="0"/>
          </a:p>
        </p:txBody>
      </p:sp>
      <p:sp>
        <p:nvSpPr>
          <p:cNvPr id="7" name="Zástupný symbol pro text 6"/>
          <p:cNvSpPr>
            <a:spLocks noGrp="1"/>
          </p:cNvSpPr>
          <p:nvPr>
            <p:ph type="body" sz="quarter" idx="3"/>
          </p:nvPr>
        </p:nvSpPr>
        <p:spPr>
          <a:xfrm>
            <a:off x="4343400" y="1240536"/>
            <a:ext cx="3657600" cy="658368"/>
          </a:xfrm>
        </p:spPr>
        <p:txBody>
          <a:bodyPr/>
          <a:lstStyle/>
          <a:p>
            <a:r>
              <a:rPr lang="cs-CZ" dirty="0" err="1"/>
              <a:t>Peripheral</a:t>
            </a:r>
            <a:r>
              <a:rPr lang="cs-CZ" dirty="0"/>
              <a:t> </a:t>
            </a:r>
            <a:r>
              <a:rPr lang="cs-CZ" dirty="0" err="1"/>
              <a:t>venous</a:t>
            </a:r>
            <a:r>
              <a:rPr lang="cs-CZ" dirty="0"/>
              <a:t> </a:t>
            </a:r>
            <a:r>
              <a:rPr lang="cs-CZ" dirty="0" err="1"/>
              <a:t>catheter</a:t>
            </a:r>
            <a:endParaRPr lang="cs-CZ" dirty="0"/>
          </a:p>
        </p:txBody>
      </p:sp>
      <p:sp>
        <p:nvSpPr>
          <p:cNvPr id="9" name="Bublinový popisek se šipkou nahoru 8"/>
          <p:cNvSpPr/>
          <p:nvPr/>
        </p:nvSpPr>
        <p:spPr>
          <a:xfrm>
            <a:off x="4488928" y="4798689"/>
            <a:ext cx="3384376" cy="1155617"/>
          </a:xfrm>
          <a:prstGeom prst="up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dirty="0" err="1">
                <a:solidFill>
                  <a:schemeClr val="tx1"/>
                </a:solidFill>
              </a:rPr>
              <a:t>glc</a:t>
            </a:r>
            <a:r>
              <a:rPr lang="cs-CZ" sz="2400" dirty="0">
                <a:solidFill>
                  <a:schemeClr val="tx1"/>
                </a:solidFill>
              </a:rPr>
              <a:t> ≤ 15% (= 833 </a:t>
            </a:r>
            <a:r>
              <a:rPr lang="cs-CZ" sz="2400" dirty="0" err="1">
                <a:solidFill>
                  <a:schemeClr val="tx1"/>
                </a:solidFill>
              </a:rPr>
              <a:t>mmol</a:t>
            </a:r>
            <a:r>
              <a:rPr lang="cs-CZ" sz="2400" dirty="0">
                <a:solidFill>
                  <a:schemeClr val="tx1"/>
                </a:solidFill>
              </a:rPr>
              <a:t>/l), </a:t>
            </a:r>
          </a:p>
          <a:p>
            <a:r>
              <a:rPr lang="cs-CZ" sz="2400" dirty="0">
                <a:solidFill>
                  <a:schemeClr val="tx1"/>
                </a:solidFill>
              </a:rPr>
              <a:t>AA ≤ 5%</a:t>
            </a:r>
          </a:p>
        </p:txBody>
      </p:sp>
      <p:sp>
        <p:nvSpPr>
          <p:cNvPr id="8" name="TextovéPole 7"/>
          <p:cNvSpPr txBox="1"/>
          <p:nvPr/>
        </p:nvSpPr>
        <p:spPr>
          <a:xfrm>
            <a:off x="457200" y="6256472"/>
            <a:ext cx="7931224" cy="400110"/>
          </a:xfrm>
          <a:prstGeom prst="rect">
            <a:avLst/>
          </a:prstGeom>
          <a:solidFill>
            <a:schemeClr val="accent1">
              <a:lumMod val="20000"/>
              <a:lumOff val="80000"/>
            </a:schemeClr>
          </a:solidFill>
          <a:ln>
            <a:solidFill>
              <a:schemeClr val="accent1"/>
            </a:solidFill>
          </a:ln>
        </p:spPr>
        <p:txBody>
          <a:bodyPr wrap="square" rtlCol="0">
            <a:spAutoFit/>
          </a:bodyPr>
          <a:lstStyle/>
          <a:p>
            <a:r>
              <a:rPr lang="en-US" sz="2000" dirty="0">
                <a:solidFill>
                  <a:srgbClr val="FF0000"/>
                </a:solidFill>
              </a:rPr>
              <a:t>Different balanced regimens for peripheral and central venous application</a:t>
            </a:r>
            <a:r>
              <a:rPr lang="cs-CZ" sz="2000" dirty="0">
                <a:solidFill>
                  <a:srgbClr val="FF0000"/>
                </a:solidFill>
              </a:rPr>
              <a:t>!</a:t>
            </a:r>
            <a:r>
              <a:rPr lang="en-US" sz="2000" dirty="0">
                <a:solidFill>
                  <a:srgbClr val="FF0000"/>
                </a:solidFill>
              </a:rPr>
              <a:t> </a:t>
            </a:r>
            <a:endParaRPr lang="cs-CZ" sz="2000" dirty="0">
              <a:solidFill>
                <a:srgbClr val="FF0000"/>
              </a:solidFill>
            </a:endParaRPr>
          </a:p>
        </p:txBody>
      </p:sp>
    </p:spTree>
    <p:custDataLst>
      <p:tags r:id="rId1"/>
    </p:custDataLst>
    <p:extLst>
      <p:ext uri="{BB962C8B-B14F-4D97-AF65-F5344CB8AC3E}">
        <p14:creationId xmlns:p14="http://schemas.microsoft.com/office/powerpoint/2010/main" val="27378497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custDataLst>
              <p:tags r:id="rId2"/>
            </p:custDataLst>
          </p:nvPr>
        </p:nvSpPr>
        <p:spPr>
          <a:xfrm>
            <a:off x="179512" y="274638"/>
            <a:ext cx="8389440" cy="922114"/>
          </a:xfrm>
        </p:spPr>
        <p:txBody>
          <a:bodyPr>
            <a:normAutofit fontScale="90000"/>
          </a:bodyPr>
          <a:lstStyle/>
          <a:p>
            <a:r>
              <a:rPr lang="en-US" dirty="0"/>
              <a:t>Selected recommendations of ESPEN (European Society of Clinical Nutrition and Metabolism) for parenteral nutrition</a:t>
            </a:r>
          </a:p>
        </p:txBody>
      </p:sp>
      <p:sp>
        <p:nvSpPr>
          <p:cNvPr id="3" name="Zástupný symbol pro obsah 2"/>
          <p:cNvSpPr>
            <a:spLocks noGrp="1"/>
          </p:cNvSpPr>
          <p:nvPr>
            <p:ph sz="quarter" idx="1"/>
          </p:nvPr>
        </p:nvSpPr>
        <p:spPr>
          <a:xfrm>
            <a:off x="179512" y="1412776"/>
            <a:ext cx="8559104" cy="5061176"/>
          </a:xfrm>
        </p:spPr>
        <p:txBody>
          <a:bodyPr>
            <a:noAutofit/>
          </a:bodyPr>
          <a:lstStyle/>
          <a:p>
            <a:r>
              <a:rPr lang="cs-CZ" sz="2000" b="1" dirty="0" err="1"/>
              <a:t>Why</a:t>
            </a:r>
            <a:r>
              <a:rPr lang="cs-CZ" sz="2000" b="1" dirty="0"/>
              <a:t> </a:t>
            </a:r>
            <a:r>
              <a:rPr lang="cs-CZ" sz="2000" b="1" dirty="0" err="1"/>
              <a:t>parenteral</a:t>
            </a:r>
            <a:r>
              <a:rPr lang="cs-CZ" sz="2000" b="1" dirty="0"/>
              <a:t> </a:t>
            </a:r>
            <a:r>
              <a:rPr lang="cs-CZ" sz="2000" b="1" dirty="0" err="1"/>
              <a:t>nutrition</a:t>
            </a:r>
            <a:r>
              <a:rPr lang="cs-CZ" sz="2000" b="1" dirty="0"/>
              <a:t> </a:t>
            </a:r>
          </a:p>
          <a:p>
            <a:pPr>
              <a:buFont typeface="Wingdings" panose="05000000000000000000" pitchFamily="2" charset="2"/>
              <a:buChar char="Ø"/>
            </a:pPr>
            <a:r>
              <a:rPr lang="en-US" sz="2000" dirty="0"/>
              <a:t>the patient is unable to take oral food, it is necessary to supply nutrients </a:t>
            </a:r>
            <a:r>
              <a:rPr lang="cs-CZ" sz="2000" dirty="0"/>
              <a:t>bz </a:t>
            </a:r>
            <a:r>
              <a:rPr lang="cs-CZ" sz="2000" dirty="0" err="1"/>
              <a:t>different</a:t>
            </a:r>
            <a:r>
              <a:rPr lang="cs-CZ" sz="2000" dirty="0"/>
              <a:t> </a:t>
            </a:r>
            <a:r>
              <a:rPr lang="cs-CZ" sz="2000" dirty="0" err="1"/>
              <a:t>route</a:t>
            </a:r>
            <a:r>
              <a:rPr lang="cs-CZ" sz="2000" dirty="0"/>
              <a:t> </a:t>
            </a:r>
            <a:r>
              <a:rPr lang="cs-CZ" sz="2000" dirty="0" err="1"/>
              <a:t>than</a:t>
            </a:r>
            <a:r>
              <a:rPr lang="cs-CZ" sz="2000" dirty="0"/>
              <a:t> </a:t>
            </a:r>
            <a:r>
              <a:rPr lang="en-US" sz="2000" dirty="0"/>
              <a:t>GIT</a:t>
            </a:r>
            <a:endParaRPr lang="cs-CZ" sz="2000" dirty="0"/>
          </a:p>
          <a:p>
            <a:pPr>
              <a:buFont typeface="Wingdings" panose="05000000000000000000" pitchFamily="2" charset="2"/>
              <a:buChar char="Ø"/>
            </a:pPr>
            <a:endParaRPr lang="cs-CZ" sz="2000" b="1" dirty="0"/>
          </a:p>
          <a:p>
            <a:pPr>
              <a:buFont typeface="Wingdings" panose="05000000000000000000" pitchFamily="2" charset="2"/>
              <a:buChar char="Ø"/>
            </a:pPr>
            <a:endParaRPr lang="cs-CZ" sz="2000" b="1" dirty="0"/>
          </a:p>
          <a:p>
            <a:pPr>
              <a:buFont typeface="Wingdings" panose="05000000000000000000" pitchFamily="2" charset="2"/>
              <a:buChar char="Ø"/>
            </a:pPr>
            <a:endParaRPr lang="cs-CZ" sz="2000" b="1" dirty="0"/>
          </a:p>
          <a:p>
            <a:r>
              <a:rPr lang="en-US" sz="2000" b="1" dirty="0"/>
              <a:t>When and how to start PN</a:t>
            </a:r>
            <a:endParaRPr lang="cs-CZ" sz="2000" b="1" dirty="0"/>
          </a:p>
          <a:p>
            <a:pPr>
              <a:buFont typeface="Wingdings" panose="05000000000000000000" pitchFamily="2" charset="2"/>
              <a:buChar char="Ø"/>
            </a:pPr>
            <a:r>
              <a:rPr lang="en-US" sz="2000" dirty="0"/>
              <a:t>within 24 hours</a:t>
            </a:r>
            <a:r>
              <a:rPr lang="cs-CZ" sz="2000" dirty="0"/>
              <a:t> </a:t>
            </a:r>
            <a:r>
              <a:rPr lang="cs-CZ" sz="2000" dirty="0" err="1"/>
              <a:t>after</a:t>
            </a:r>
            <a:r>
              <a:rPr lang="cs-CZ" sz="2000" dirty="0"/>
              <a:t> </a:t>
            </a:r>
            <a:r>
              <a:rPr lang="cs-CZ" sz="2000" dirty="0" err="1"/>
              <a:t>patient´s</a:t>
            </a:r>
            <a:r>
              <a:rPr lang="cs-CZ" sz="2000" dirty="0"/>
              <a:t> </a:t>
            </a:r>
            <a:r>
              <a:rPr lang="cs-CZ" sz="2000" dirty="0" err="1"/>
              <a:t>administration</a:t>
            </a:r>
            <a:endParaRPr lang="cs-CZ" sz="2000" dirty="0"/>
          </a:p>
          <a:p>
            <a:pPr>
              <a:buFont typeface="Wingdings" panose="05000000000000000000" pitchFamily="2" charset="2"/>
              <a:buChar char="Ø"/>
            </a:pPr>
            <a:r>
              <a:rPr lang="en-US" sz="2000" dirty="0"/>
              <a:t>as supplementary nutrition to enteral nutrition (if energy intake via enteral nutrition is not sufficient) after 2 days</a:t>
            </a:r>
          </a:p>
          <a:p>
            <a:pPr>
              <a:buFont typeface="Wingdings" panose="05000000000000000000" pitchFamily="2" charset="2"/>
              <a:buChar char="Ø"/>
            </a:pPr>
            <a:r>
              <a:rPr lang="cs-CZ" sz="2000" dirty="0" err="1"/>
              <a:t>all</a:t>
            </a:r>
            <a:r>
              <a:rPr lang="cs-CZ" sz="2000" dirty="0"/>
              <a:t>-in-</a:t>
            </a:r>
            <a:r>
              <a:rPr lang="cs-CZ" sz="2000" dirty="0" err="1"/>
              <a:t>one</a:t>
            </a:r>
            <a:endParaRPr lang="cs-CZ" sz="2000" dirty="0"/>
          </a:p>
          <a:p>
            <a:pPr>
              <a:buFont typeface="Wingdings" panose="05000000000000000000" pitchFamily="2" charset="2"/>
              <a:buChar char="Ø"/>
            </a:pPr>
            <a:endParaRPr lang="cs-CZ" sz="2000" dirty="0"/>
          </a:p>
          <a:p>
            <a:r>
              <a:rPr lang="cs-CZ" sz="2000" b="1" dirty="0" err="1"/>
              <a:t>Composition</a:t>
            </a:r>
            <a:r>
              <a:rPr lang="cs-CZ" sz="2000" b="1" dirty="0"/>
              <a:t> </a:t>
            </a:r>
            <a:r>
              <a:rPr lang="cs-CZ" sz="2000" b="1" dirty="0" err="1"/>
              <a:t>of</a:t>
            </a:r>
            <a:r>
              <a:rPr lang="cs-CZ" sz="2000" b="1" dirty="0"/>
              <a:t> PN</a:t>
            </a:r>
          </a:p>
          <a:p>
            <a:r>
              <a:rPr lang="cs-CZ" sz="2000" dirty="0" err="1"/>
              <a:t>Amino</a:t>
            </a:r>
            <a:r>
              <a:rPr lang="cs-CZ" sz="2000" dirty="0"/>
              <a:t> </a:t>
            </a:r>
            <a:r>
              <a:rPr lang="cs-CZ" sz="2000" dirty="0" err="1"/>
              <a:t>acids</a:t>
            </a:r>
            <a:r>
              <a:rPr lang="cs-CZ" sz="2000" dirty="0"/>
              <a:t> + </a:t>
            </a:r>
            <a:r>
              <a:rPr lang="cs-CZ" sz="2000" dirty="0" err="1"/>
              <a:t>glucose</a:t>
            </a:r>
            <a:r>
              <a:rPr lang="cs-CZ" sz="2000" dirty="0"/>
              <a:t> + </a:t>
            </a:r>
            <a:r>
              <a:rPr lang="cs-CZ" sz="2000" dirty="0" err="1"/>
              <a:t>lipids</a:t>
            </a:r>
            <a:r>
              <a:rPr lang="cs-CZ" sz="2000" dirty="0"/>
              <a:t> + </a:t>
            </a:r>
            <a:r>
              <a:rPr lang="cs-CZ" sz="2000" dirty="0" err="1"/>
              <a:t>electrolytes</a:t>
            </a:r>
            <a:r>
              <a:rPr lang="cs-CZ" sz="2000" dirty="0"/>
              <a:t> + </a:t>
            </a:r>
            <a:r>
              <a:rPr lang="cs-CZ" sz="2000" dirty="0" err="1"/>
              <a:t>microelements</a:t>
            </a:r>
            <a:r>
              <a:rPr lang="cs-CZ" sz="2000" dirty="0"/>
              <a:t> + </a:t>
            </a:r>
            <a:r>
              <a:rPr lang="cs-CZ" sz="2000" dirty="0" err="1"/>
              <a:t>vitamins</a:t>
            </a:r>
            <a:endParaRPr lang="cs-CZ" sz="2000" dirty="0"/>
          </a:p>
        </p:txBody>
      </p:sp>
      <p:sp>
        <p:nvSpPr>
          <p:cNvPr id="4" name="Zástupný symbol pro číslo snímku 3"/>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4EB5C23-C2A9-49A4-9E2B-20182FCB3B72}" type="slidenum">
              <a:rPr kumimoji="0" lang="cs-CZ" sz="14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66</a:t>
            </a:fld>
            <a:endParaRPr kumimoji="0" lang="cs-CZ" sz="1400" b="1" i="0" u="none" strike="noStrike" kern="1200" cap="none" spc="0" normalizeH="0" baseline="0" noProof="0">
              <a:ln>
                <a:noFill/>
              </a:ln>
              <a:solidFill>
                <a:srgbClr val="FFFFFF"/>
              </a:solidFill>
              <a:effectLst/>
              <a:uLnTx/>
              <a:uFillTx/>
              <a:latin typeface="Calibri"/>
              <a:ea typeface="+mn-ea"/>
              <a:cs typeface="+mn-cs"/>
            </a:endParaRPr>
          </a:p>
        </p:txBody>
      </p:sp>
      <p:sp>
        <p:nvSpPr>
          <p:cNvPr id="5" name="TextovéPole 4"/>
          <p:cNvSpPr txBox="1"/>
          <p:nvPr/>
        </p:nvSpPr>
        <p:spPr>
          <a:xfrm>
            <a:off x="405384" y="2532703"/>
            <a:ext cx="8163568" cy="923330"/>
          </a:xfrm>
          <a:prstGeom prst="rect">
            <a:avLst/>
          </a:prstGeom>
          <a:solidFill>
            <a:srgbClr val="FFE1E1"/>
          </a:solidFill>
          <a:ln>
            <a:solidFill>
              <a:schemeClr val="accent1"/>
            </a:solidFill>
          </a:ln>
        </p:spPr>
        <p:txBody>
          <a:bodyPr wrap="square" rtlCol="0">
            <a:spAutoFit/>
          </a:bodyPr>
          <a:lstStyle/>
          <a:p>
            <a:r>
              <a:rPr lang="en-US" dirty="0"/>
              <a:t>Nutritional requirements must not be underestimated, especially in ICU patients, who are more likely to develop malnutrition (according to studies, up to 43% of patients in the ICU).</a:t>
            </a:r>
          </a:p>
        </p:txBody>
      </p:sp>
      <p:sp>
        <p:nvSpPr>
          <p:cNvPr id="6" name="TextovéPole 5"/>
          <p:cNvSpPr txBox="1"/>
          <p:nvPr/>
        </p:nvSpPr>
        <p:spPr>
          <a:xfrm>
            <a:off x="3644776" y="5087719"/>
            <a:ext cx="4789040" cy="646331"/>
          </a:xfrm>
          <a:prstGeom prst="rect">
            <a:avLst/>
          </a:prstGeom>
          <a:solidFill>
            <a:srgbClr val="FFE1E1"/>
          </a:solidFill>
          <a:ln>
            <a:solidFill>
              <a:schemeClr val="accent1"/>
            </a:solidFill>
          </a:ln>
        </p:spPr>
        <p:txBody>
          <a:bodyPr wrap="square" rtlCol="0">
            <a:spAutoFit/>
          </a:bodyPr>
          <a:lstStyle/>
          <a:p>
            <a:pPr lvl="0"/>
            <a:r>
              <a:rPr kumimoji="0" lang="cs-CZ" sz="1800" b="0" i="0" u="none" strike="noStrike" kern="1200" cap="none" spc="0" normalizeH="0" baseline="0" noProof="0" dirty="0">
                <a:ln>
                  <a:noFill/>
                </a:ln>
                <a:solidFill>
                  <a:prstClr val="black"/>
                </a:solidFill>
                <a:effectLst/>
                <a:uLnTx/>
                <a:uFillTx/>
                <a:latin typeface="Calibri"/>
                <a:ea typeface="+mn-ea"/>
                <a:cs typeface="+mn-cs"/>
              </a:rPr>
              <a:t>← </a:t>
            </a:r>
            <a:r>
              <a:rPr lang="en-US" dirty="0"/>
              <a:t>risk of malnutrition, increased risk of mortality and morbidity</a:t>
            </a:r>
            <a:endParaRPr kumimoji="0" lang="cs-CZ" sz="1800" b="0" i="0" u="none" strike="noStrike" kern="1200" cap="none" spc="0" normalizeH="0" baseline="0" noProof="0" dirty="0">
              <a:ln>
                <a:noFill/>
              </a:ln>
              <a:solidFill>
                <a:prstClr val="black"/>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4440289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a:xfrm>
            <a:off x="457200" y="274638"/>
            <a:ext cx="7467600" cy="706090"/>
          </a:xfrm>
        </p:spPr>
        <p:txBody>
          <a:bodyPr/>
          <a:lstStyle/>
          <a:p>
            <a:r>
              <a:rPr lang="cs-CZ" dirty="0" err="1"/>
              <a:t>What</a:t>
            </a:r>
            <a:r>
              <a:rPr lang="cs-CZ" dirty="0"/>
              <a:t> </a:t>
            </a:r>
            <a:r>
              <a:rPr lang="cs-CZ" dirty="0" err="1"/>
              <a:t>is</a:t>
            </a:r>
            <a:r>
              <a:rPr lang="cs-CZ" dirty="0"/>
              <a:t> </a:t>
            </a:r>
            <a:r>
              <a:rPr lang="cs-CZ" dirty="0" err="1"/>
              <a:t>administered</a:t>
            </a:r>
            <a:endParaRPr lang="cs-CZ" dirty="0"/>
          </a:p>
        </p:txBody>
      </p:sp>
      <p:sp>
        <p:nvSpPr>
          <p:cNvPr id="9" name="Zástupný symbol pro obsah 8"/>
          <p:cNvSpPr>
            <a:spLocks noGrp="1"/>
          </p:cNvSpPr>
          <p:nvPr>
            <p:ph sz="quarter" idx="1"/>
          </p:nvPr>
        </p:nvSpPr>
        <p:spPr>
          <a:xfrm>
            <a:off x="323528" y="1268760"/>
            <a:ext cx="8415088" cy="5205192"/>
          </a:xfrm>
        </p:spPr>
        <p:txBody>
          <a:bodyPr/>
          <a:lstStyle/>
          <a:p>
            <a:r>
              <a:rPr lang="cs-CZ" dirty="0" err="1">
                <a:solidFill>
                  <a:schemeClr val="tx2"/>
                </a:solidFill>
              </a:rPr>
              <a:t>Water</a:t>
            </a:r>
            <a:r>
              <a:rPr lang="cs-CZ" dirty="0">
                <a:solidFill>
                  <a:schemeClr val="tx2"/>
                </a:solidFill>
              </a:rPr>
              <a:t> + </a:t>
            </a:r>
            <a:r>
              <a:rPr lang="cs-CZ" dirty="0" err="1">
                <a:solidFill>
                  <a:schemeClr val="tx2"/>
                </a:solidFill>
              </a:rPr>
              <a:t>electrolytes</a:t>
            </a:r>
            <a:r>
              <a:rPr lang="cs-CZ" dirty="0">
                <a:solidFill>
                  <a:schemeClr val="tx2"/>
                </a:solidFill>
              </a:rPr>
              <a:t>: </a:t>
            </a:r>
            <a:r>
              <a:rPr lang="cs-CZ" dirty="0"/>
              <a:t>30 - 40 ml/kg/</a:t>
            </a:r>
            <a:r>
              <a:rPr lang="cs-CZ" dirty="0" err="1"/>
              <a:t>day</a:t>
            </a:r>
            <a:r>
              <a:rPr lang="cs-CZ" dirty="0"/>
              <a:t> (</a:t>
            </a:r>
            <a:r>
              <a:rPr lang="cs-CZ" dirty="0" err="1"/>
              <a:t>according</a:t>
            </a:r>
            <a:r>
              <a:rPr lang="cs-CZ" dirty="0"/>
              <a:t> to </a:t>
            </a:r>
            <a:r>
              <a:rPr lang="cs-CZ" dirty="0" err="1"/>
              <a:t>current</a:t>
            </a:r>
            <a:r>
              <a:rPr lang="cs-CZ" dirty="0"/>
              <a:t> 					          </a:t>
            </a:r>
            <a:r>
              <a:rPr lang="cs-CZ" dirty="0" err="1"/>
              <a:t>patient´s</a:t>
            </a:r>
            <a:r>
              <a:rPr lang="cs-CZ" dirty="0"/>
              <a:t> </a:t>
            </a:r>
            <a:r>
              <a:rPr lang="cs-CZ" dirty="0" err="1"/>
              <a:t>needs</a:t>
            </a:r>
            <a:r>
              <a:rPr lang="cs-CZ" dirty="0"/>
              <a:t>)</a:t>
            </a:r>
          </a:p>
          <a:p>
            <a:endParaRPr lang="cs-CZ" sz="1200" dirty="0"/>
          </a:p>
          <a:p>
            <a:r>
              <a:rPr lang="cs-CZ" dirty="0" err="1">
                <a:solidFill>
                  <a:schemeClr val="tx2"/>
                </a:solidFill>
              </a:rPr>
              <a:t>Energy</a:t>
            </a:r>
            <a:r>
              <a:rPr lang="cs-CZ" dirty="0">
                <a:solidFill>
                  <a:schemeClr val="tx2"/>
                </a:solidFill>
              </a:rPr>
              <a:t>: </a:t>
            </a:r>
            <a:r>
              <a:rPr lang="cs-CZ" dirty="0"/>
              <a:t>± 120 </a:t>
            </a:r>
            <a:r>
              <a:rPr lang="cs-CZ" dirty="0" err="1"/>
              <a:t>kJ</a:t>
            </a:r>
            <a:r>
              <a:rPr lang="cs-CZ" dirty="0"/>
              <a:t>/kg/</a:t>
            </a:r>
            <a:r>
              <a:rPr lang="cs-CZ" dirty="0" err="1"/>
              <a:t>day</a:t>
            </a:r>
            <a:r>
              <a:rPr lang="cs-CZ" dirty="0"/>
              <a:t> (</a:t>
            </a:r>
            <a:r>
              <a:rPr lang="cs-CZ" dirty="0" err="1"/>
              <a:t>according</a:t>
            </a:r>
            <a:r>
              <a:rPr lang="cs-CZ" dirty="0"/>
              <a:t> to </a:t>
            </a:r>
            <a:r>
              <a:rPr lang="cs-CZ" dirty="0" err="1"/>
              <a:t>current</a:t>
            </a:r>
            <a:r>
              <a:rPr lang="cs-CZ" dirty="0"/>
              <a:t> </a:t>
            </a:r>
            <a:r>
              <a:rPr lang="cs-CZ" dirty="0" err="1"/>
              <a:t>patient´s</a:t>
            </a:r>
            <a:r>
              <a:rPr lang="cs-CZ" dirty="0"/>
              <a:t> </a:t>
            </a:r>
            <a:r>
              <a:rPr lang="cs-CZ" dirty="0" err="1"/>
              <a:t>needs</a:t>
            </a:r>
            <a:r>
              <a:rPr lang="cs-CZ" dirty="0"/>
              <a:t>)</a:t>
            </a:r>
          </a:p>
          <a:p>
            <a:pPr marL="0" indent="0">
              <a:buNone/>
            </a:pPr>
            <a:r>
              <a:rPr lang="cs-CZ" dirty="0"/>
              <a:t>                  min. 105 </a:t>
            </a:r>
            <a:r>
              <a:rPr lang="cs-CZ" dirty="0" err="1"/>
              <a:t>kJ</a:t>
            </a:r>
            <a:r>
              <a:rPr lang="cs-CZ" dirty="0"/>
              <a:t> (25 kcal )/kg/</a:t>
            </a:r>
            <a:r>
              <a:rPr lang="cs-CZ" dirty="0" err="1"/>
              <a:t>day</a:t>
            </a:r>
            <a:endParaRPr lang="cs-CZ" dirty="0"/>
          </a:p>
          <a:p>
            <a:pPr marL="0" indent="0">
              <a:buNone/>
            </a:pPr>
            <a:endParaRPr lang="cs-CZ" sz="1200" dirty="0"/>
          </a:p>
        </p:txBody>
      </p:sp>
      <p:sp>
        <p:nvSpPr>
          <p:cNvPr id="3" name="Zástupný symbol pro číslo snímku 2"/>
          <p:cNvSpPr>
            <a:spLocks noGrp="1"/>
          </p:cNvSpPr>
          <p:nvPr>
            <p:ph type="sldNum" sz="quarter" idx="15"/>
          </p:nvPr>
        </p:nvSpPr>
        <p:spPr/>
        <p:txBody>
          <a:bodyPr/>
          <a:lstStyle/>
          <a:p>
            <a:fld id="{34EB5C23-C2A9-49A4-9E2B-20182FCB3B72}" type="slidenum">
              <a:rPr lang="cs-CZ" smtClean="0"/>
              <a:t>67</a:t>
            </a:fld>
            <a:endParaRPr lang="cs-CZ"/>
          </a:p>
        </p:txBody>
      </p:sp>
    </p:spTree>
    <p:custDataLst>
      <p:tags r:id="rId1"/>
    </p:custDataLst>
    <p:extLst>
      <p:ext uri="{BB962C8B-B14F-4D97-AF65-F5344CB8AC3E}">
        <p14:creationId xmlns:p14="http://schemas.microsoft.com/office/powerpoint/2010/main" val="32214323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What</a:t>
            </a:r>
            <a:r>
              <a:rPr lang="cs-CZ" dirty="0"/>
              <a:t> </a:t>
            </a:r>
            <a:r>
              <a:rPr lang="cs-CZ" dirty="0" err="1"/>
              <a:t>is</a:t>
            </a:r>
            <a:r>
              <a:rPr lang="cs-CZ" dirty="0"/>
              <a:t> </a:t>
            </a:r>
            <a:r>
              <a:rPr lang="cs-CZ" dirty="0" err="1"/>
              <a:t>administered</a:t>
            </a:r>
            <a:endParaRPr lang="cs-CZ" dirty="0"/>
          </a:p>
        </p:txBody>
      </p:sp>
      <p:sp>
        <p:nvSpPr>
          <p:cNvPr id="3" name="Zástupný symbol pro obsah 2"/>
          <p:cNvSpPr>
            <a:spLocks noGrp="1"/>
          </p:cNvSpPr>
          <p:nvPr>
            <p:ph sz="quarter" idx="1"/>
          </p:nvPr>
        </p:nvSpPr>
        <p:spPr/>
        <p:txBody>
          <a:bodyPr/>
          <a:lstStyle/>
          <a:p>
            <a:r>
              <a:rPr lang="cs-CZ" dirty="0" err="1">
                <a:solidFill>
                  <a:schemeClr val="tx2">
                    <a:lumMod val="75000"/>
                  </a:schemeClr>
                </a:solidFill>
              </a:rPr>
              <a:t>Carbohydrates</a:t>
            </a:r>
            <a:r>
              <a:rPr lang="cs-CZ" dirty="0">
                <a:solidFill>
                  <a:schemeClr val="tx2">
                    <a:lumMod val="75000"/>
                  </a:schemeClr>
                </a:solidFill>
              </a:rPr>
              <a:t>: </a:t>
            </a:r>
            <a:r>
              <a:rPr lang="cs-CZ" dirty="0" err="1"/>
              <a:t>glc</a:t>
            </a:r>
            <a:r>
              <a:rPr lang="cs-CZ" dirty="0"/>
              <a:t> 2 - 6 g/kg/</a:t>
            </a:r>
            <a:r>
              <a:rPr lang="cs-CZ" dirty="0" err="1"/>
              <a:t>day</a:t>
            </a:r>
            <a:endParaRPr lang="cs-CZ" dirty="0"/>
          </a:p>
          <a:p>
            <a:pPr marL="1828800" lvl="6" indent="0">
              <a:buNone/>
            </a:pPr>
            <a:r>
              <a:rPr lang="cs-CZ" sz="2400" dirty="0">
                <a:solidFill>
                  <a:schemeClr val="tx1"/>
                </a:solidFill>
              </a:rPr>
              <a:t>xylitol </a:t>
            </a:r>
            <a:r>
              <a:rPr lang="cs-CZ" sz="2400" dirty="0" err="1">
                <a:solidFill>
                  <a:schemeClr val="tx1"/>
                </a:solidFill>
              </a:rPr>
              <a:t>max</a:t>
            </a:r>
            <a:r>
              <a:rPr lang="cs-CZ" sz="2400" dirty="0">
                <a:solidFill>
                  <a:schemeClr val="tx1"/>
                </a:solidFill>
              </a:rPr>
              <a:t> 0.125 g/kg/</a:t>
            </a:r>
            <a:r>
              <a:rPr lang="cs-CZ" sz="2400" dirty="0" err="1">
                <a:solidFill>
                  <a:schemeClr val="tx1"/>
                </a:solidFill>
              </a:rPr>
              <a:t>hour</a:t>
            </a:r>
            <a:r>
              <a:rPr lang="cs-CZ" sz="2400" dirty="0">
                <a:solidFill>
                  <a:schemeClr val="tx1"/>
                </a:solidFill>
              </a:rPr>
              <a:t>		</a:t>
            </a:r>
          </a:p>
          <a:p>
            <a:pPr marL="1828800" lvl="6" indent="0">
              <a:buNone/>
            </a:pPr>
            <a:r>
              <a:rPr lang="cs-CZ" sz="2400" dirty="0" err="1">
                <a:solidFill>
                  <a:schemeClr val="tx1"/>
                </a:solidFill>
              </a:rPr>
              <a:t>Rate</a:t>
            </a:r>
            <a:r>
              <a:rPr lang="cs-CZ" sz="2400" dirty="0">
                <a:solidFill>
                  <a:schemeClr val="tx1"/>
                </a:solidFill>
              </a:rPr>
              <a:t> </a:t>
            </a:r>
            <a:r>
              <a:rPr lang="cs-CZ" sz="2400" dirty="0" err="1">
                <a:solidFill>
                  <a:schemeClr val="tx1"/>
                </a:solidFill>
              </a:rPr>
              <a:t>of</a:t>
            </a:r>
            <a:r>
              <a:rPr lang="cs-CZ" sz="2400" dirty="0">
                <a:solidFill>
                  <a:schemeClr val="tx1"/>
                </a:solidFill>
              </a:rPr>
              <a:t> </a:t>
            </a:r>
            <a:r>
              <a:rPr lang="cs-CZ" sz="2400" dirty="0" err="1">
                <a:solidFill>
                  <a:schemeClr val="tx1"/>
                </a:solidFill>
              </a:rPr>
              <a:t>administration</a:t>
            </a:r>
            <a:r>
              <a:rPr lang="cs-CZ" sz="2400" dirty="0">
                <a:solidFill>
                  <a:schemeClr val="tx1"/>
                </a:solidFill>
              </a:rPr>
              <a:t> 0.5 g/kg/</a:t>
            </a:r>
            <a:r>
              <a:rPr lang="cs-CZ" sz="2400" dirty="0" err="1">
                <a:solidFill>
                  <a:schemeClr val="tx1"/>
                </a:solidFill>
              </a:rPr>
              <a:t>hour</a:t>
            </a:r>
            <a:r>
              <a:rPr lang="cs-CZ" sz="2400" dirty="0">
                <a:solidFill>
                  <a:schemeClr val="tx1"/>
                </a:solidFill>
              </a:rPr>
              <a:t>,  </a:t>
            </a:r>
            <a:r>
              <a:rPr lang="cs-CZ" altLang="cs-CZ" sz="2400" dirty="0" err="1">
                <a:solidFill>
                  <a:schemeClr val="tx1"/>
                </a:solidFill>
              </a:rPr>
              <a:t>under</a:t>
            </a:r>
            <a:r>
              <a:rPr lang="cs-CZ" altLang="cs-CZ" sz="2400" dirty="0">
                <a:solidFill>
                  <a:schemeClr val="tx1"/>
                </a:solidFill>
              </a:rPr>
              <a:t> </a:t>
            </a:r>
            <a:r>
              <a:rPr lang="cs-CZ" altLang="cs-CZ" sz="2400" dirty="0" err="1">
                <a:solidFill>
                  <a:schemeClr val="tx1"/>
                </a:solidFill>
              </a:rPr>
              <a:t>the</a:t>
            </a:r>
            <a:r>
              <a:rPr lang="cs-CZ" altLang="cs-CZ" sz="2400" dirty="0">
                <a:solidFill>
                  <a:schemeClr val="tx1"/>
                </a:solidFill>
              </a:rPr>
              <a:t> stress </a:t>
            </a:r>
            <a:r>
              <a:rPr lang="cs-CZ" altLang="cs-CZ" sz="2400" dirty="0" err="1">
                <a:solidFill>
                  <a:schemeClr val="tx1"/>
                </a:solidFill>
              </a:rPr>
              <a:t>conditions</a:t>
            </a:r>
            <a:r>
              <a:rPr lang="cs-CZ" altLang="cs-CZ" sz="2400" dirty="0">
                <a:solidFill>
                  <a:schemeClr val="tx1"/>
                </a:solidFill>
              </a:rPr>
              <a:t> 0.25 </a:t>
            </a:r>
            <a:r>
              <a:rPr lang="cs-CZ" sz="2400" dirty="0">
                <a:solidFill>
                  <a:schemeClr val="tx1"/>
                </a:solidFill>
              </a:rPr>
              <a:t>g/kg/</a:t>
            </a:r>
            <a:r>
              <a:rPr lang="cs-CZ" sz="2400" dirty="0" err="1">
                <a:solidFill>
                  <a:schemeClr val="tx1"/>
                </a:solidFill>
              </a:rPr>
              <a:t>hour</a:t>
            </a:r>
            <a:r>
              <a:rPr lang="cs-CZ" sz="2400" dirty="0">
                <a:solidFill>
                  <a:schemeClr val="tx1"/>
                </a:solidFill>
              </a:rPr>
              <a:t> </a:t>
            </a:r>
            <a:r>
              <a:rPr lang="cs-CZ" altLang="cs-CZ" sz="2400" dirty="0">
                <a:solidFill>
                  <a:schemeClr val="tx1"/>
                </a:solidFill>
              </a:rPr>
              <a:t>(</a:t>
            </a:r>
            <a:r>
              <a:rPr lang="cs-CZ" altLang="cs-CZ" sz="2400" dirty="0" err="1">
                <a:solidFill>
                  <a:schemeClr val="tx1"/>
                </a:solidFill>
              </a:rPr>
              <a:t>the</a:t>
            </a:r>
            <a:r>
              <a:rPr lang="cs-CZ" altLang="cs-CZ" sz="2400" dirty="0">
                <a:solidFill>
                  <a:schemeClr val="tx1"/>
                </a:solidFill>
              </a:rPr>
              <a:t> </a:t>
            </a:r>
            <a:r>
              <a:rPr lang="cs-CZ" altLang="cs-CZ" sz="2400" dirty="0" err="1">
                <a:solidFill>
                  <a:schemeClr val="tx1"/>
                </a:solidFill>
              </a:rPr>
              <a:t>half</a:t>
            </a:r>
            <a:r>
              <a:rPr lang="cs-CZ" altLang="cs-CZ" sz="2400" dirty="0">
                <a:solidFill>
                  <a:schemeClr val="tx1"/>
                </a:solidFill>
              </a:rPr>
              <a:t>-speed!)</a:t>
            </a:r>
          </a:p>
          <a:p>
            <a:pPr marL="1828800" lvl="6" indent="0">
              <a:buNone/>
            </a:pPr>
            <a:r>
              <a:rPr lang="cs-CZ" sz="2400" dirty="0"/>
              <a:t>	</a:t>
            </a:r>
          </a:p>
          <a:p>
            <a:pPr marL="1828800" lvl="6" indent="0">
              <a:buNone/>
            </a:pPr>
            <a:r>
              <a:rPr lang="cs-CZ" sz="2400" dirty="0">
                <a:solidFill>
                  <a:schemeClr val="tx1"/>
                </a:solidFill>
              </a:rPr>
              <a:t>No </a:t>
            </a:r>
            <a:r>
              <a:rPr lang="cs-CZ" sz="2400" dirty="0" err="1">
                <a:solidFill>
                  <a:schemeClr val="tx1"/>
                </a:solidFill>
              </a:rPr>
              <a:t>sucrose</a:t>
            </a:r>
            <a:r>
              <a:rPr lang="cs-CZ" sz="2400" dirty="0">
                <a:solidFill>
                  <a:schemeClr val="tx1"/>
                </a:solidFill>
              </a:rPr>
              <a:t>, </a:t>
            </a:r>
            <a:r>
              <a:rPr lang="cs-CZ" sz="2400" dirty="0" err="1">
                <a:solidFill>
                  <a:schemeClr val="tx1"/>
                </a:solidFill>
              </a:rPr>
              <a:t>fru</a:t>
            </a:r>
            <a:r>
              <a:rPr lang="cs-CZ" sz="2400" dirty="0">
                <a:solidFill>
                  <a:schemeClr val="tx1"/>
                </a:solidFill>
              </a:rPr>
              <a:t>, sorbitol!</a:t>
            </a:r>
          </a:p>
          <a:p>
            <a:pPr marL="1828800" lvl="6" indent="0">
              <a:buNone/>
            </a:pPr>
            <a:endParaRPr lang="cs-CZ" sz="2400" dirty="0">
              <a:solidFill>
                <a:schemeClr val="tx1"/>
              </a:solidFill>
            </a:endParaRPr>
          </a:p>
          <a:p>
            <a:pPr marL="1828800" lvl="6" indent="0">
              <a:buNone/>
            </a:pPr>
            <a:endParaRPr lang="cs-CZ" sz="2400" dirty="0">
              <a:solidFill>
                <a:schemeClr val="tx1"/>
              </a:solidFill>
            </a:endParaRPr>
          </a:p>
          <a:p>
            <a:pPr marL="1828800" lvl="6" indent="0">
              <a:buNone/>
            </a:pPr>
            <a:endParaRPr lang="cs-CZ" sz="2400" dirty="0">
              <a:solidFill>
                <a:schemeClr val="tx1"/>
              </a:solidFill>
            </a:endParaRPr>
          </a:p>
          <a:p>
            <a:pPr marL="1828800" lvl="6" indent="0">
              <a:buNone/>
            </a:pPr>
            <a:r>
              <a:rPr lang="cs-CZ" sz="2400" dirty="0" err="1">
                <a:solidFill>
                  <a:schemeClr val="tx1"/>
                </a:solidFill>
              </a:rPr>
              <a:t>Avoid</a:t>
            </a:r>
            <a:r>
              <a:rPr lang="cs-CZ" sz="2400" dirty="0">
                <a:solidFill>
                  <a:schemeClr val="tx1"/>
                </a:solidFill>
              </a:rPr>
              <a:t> </a:t>
            </a:r>
            <a:r>
              <a:rPr lang="cs-CZ" sz="2400" dirty="0" err="1">
                <a:solidFill>
                  <a:schemeClr val="tx1"/>
                </a:solidFill>
              </a:rPr>
              <a:t>hyperglycaemia</a:t>
            </a:r>
            <a:r>
              <a:rPr lang="cs-CZ" sz="2400" dirty="0">
                <a:solidFill>
                  <a:schemeClr val="tx1"/>
                </a:solidFill>
              </a:rPr>
              <a:t>!		</a:t>
            </a:r>
          </a:p>
          <a:p>
            <a:pPr lvl="6"/>
            <a:endParaRPr lang="cs-CZ" sz="2400" dirty="0">
              <a:solidFill>
                <a:schemeClr val="tx1"/>
              </a:solidFill>
            </a:endParaRPr>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t>68</a:t>
            </a:fld>
            <a:endParaRPr lang="cs-CZ"/>
          </a:p>
        </p:txBody>
      </p:sp>
      <p:pic>
        <p:nvPicPr>
          <p:cNvPr id="1028" name="Picture 4" descr="Výsledek obrázku pro hereditary fructose intolera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4416156"/>
            <a:ext cx="1376164" cy="139254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6011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nodeType="withEffect">
                                  <p:stCondLst>
                                    <p:cond delay="0"/>
                                  </p:stCondLst>
                                  <p:iterate type="lt">
                                    <p:tmPct val="4000"/>
                                  </p:iterate>
                                  <p:childTnLst>
                                    <p:set>
                                      <p:cBhvr override="childStyle">
                                        <p:cTn id="6" dur="500" fill="hold"/>
                                        <p:tgtEl>
                                          <p:spTgt spid="3">
                                            <p:txEl>
                                              <p:pRg st="2" end="2"/>
                                            </p:txEl>
                                          </p:spTgt>
                                        </p:tgtEl>
                                        <p:attrNameLst>
                                          <p:attrName>style.color</p:attrName>
                                        </p:attrNameLst>
                                      </p:cBhvr>
                                      <p:to>
                                        <p:clrVal>
                                          <a:srgbClr val="073E87"/>
                                        </p:clrVal>
                                      </p:to>
                                    </p:set>
                                    <p:set>
                                      <p:cBhvr>
                                        <p:cTn id="7" dur="500" fill="hold"/>
                                        <p:tgtEl>
                                          <p:spTgt spid="3">
                                            <p:txEl>
                                              <p:pRg st="2" end="2"/>
                                            </p:txEl>
                                          </p:spTgt>
                                        </p:tgtEl>
                                        <p:attrNameLst>
                                          <p:attrName>fillcolor</p:attrName>
                                        </p:attrNameLst>
                                      </p:cBhvr>
                                      <p:to>
                                        <p:clrVal>
                                          <a:srgbClr val="073E87"/>
                                        </p:clrVal>
                                      </p:to>
                                    </p:set>
                                    <p:set>
                                      <p:cBhvr>
                                        <p:cTn id="8" dur="500" fill="hold"/>
                                        <p:tgtEl>
                                          <p:spTgt spid="3">
                                            <p:txEl>
                                              <p:pRg st="2" end="2"/>
                                            </p:txEl>
                                          </p:spTgt>
                                        </p:tgtEl>
                                        <p:attrNameLst>
                                          <p:attrName>fill.type</p:attrName>
                                        </p:attrNameLst>
                                      </p:cBhvr>
                                      <p:to>
                                        <p:strVal val="solid"/>
                                      </p:to>
                                    </p:set>
                                  </p:childTnLst>
                                </p:cTn>
                              </p:par>
                              <p:par>
                                <p:cTn id="9" presetID="16" presetClass="emph" presetSubtype="0" fill="hold" nodeType="withEffect">
                                  <p:stCondLst>
                                    <p:cond delay="0"/>
                                  </p:stCondLst>
                                  <p:iterate type="lt">
                                    <p:tmPct val="4000"/>
                                  </p:iterate>
                                  <p:childTnLst>
                                    <p:set>
                                      <p:cBhvr override="childStyle">
                                        <p:cTn id="10" dur="500" fill="hold"/>
                                        <p:tgtEl>
                                          <p:spTgt spid="3">
                                            <p:txEl>
                                              <p:pRg st="3" end="3"/>
                                            </p:txEl>
                                          </p:spTgt>
                                        </p:tgtEl>
                                        <p:attrNameLst>
                                          <p:attrName>style.color</p:attrName>
                                        </p:attrNameLst>
                                      </p:cBhvr>
                                      <p:to>
                                        <p:clrVal>
                                          <a:srgbClr val="073E87"/>
                                        </p:clrVal>
                                      </p:to>
                                    </p:set>
                                    <p:set>
                                      <p:cBhvr>
                                        <p:cTn id="11" dur="500" fill="hold"/>
                                        <p:tgtEl>
                                          <p:spTgt spid="3">
                                            <p:txEl>
                                              <p:pRg st="3" end="3"/>
                                            </p:txEl>
                                          </p:spTgt>
                                        </p:tgtEl>
                                        <p:attrNameLst>
                                          <p:attrName>fillcolor</p:attrName>
                                        </p:attrNameLst>
                                      </p:cBhvr>
                                      <p:to>
                                        <p:clrVal>
                                          <a:srgbClr val="073E87"/>
                                        </p:clrVal>
                                      </p:to>
                                    </p:set>
                                    <p:set>
                                      <p:cBhvr>
                                        <p:cTn id="12" dur="500" fill="hold"/>
                                        <p:tgtEl>
                                          <p:spTgt spid="3">
                                            <p:txEl>
                                              <p:pRg st="3" end="3"/>
                                            </p:txEl>
                                          </p:spTgt>
                                        </p:tgtEl>
                                        <p:attrNameLst>
                                          <p:attrName>fill.type</p:attrName>
                                        </p:attrNameLst>
                                      </p:cBhvr>
                                      <p:to>
                                        <p:strVal val="solid"/>
                                      </p:to>
                                    </p:set>
                                  </p:childTnLst>
                                </p:cTn>
                              </p:par>
                              <p:par>
                                <p:cTn id="13" presetID="16" presetClass="emph" presetSubtype="0" fill="hold" nodeType="withEffect">
                                  <p:stCondLst>
                                    <p:cond delay="0"/>
                                  </p:stCondLst>
                                  <p:iterate type="lt">
                                    <p:tmPct val="4000"/>
                                  </p:iterate>
                                  <p:childTnLst>
                                    <p:set>
                                      <p:cBhvr override="childStyle">
                                        <p:cTn id="14" dur="500" fill="hold"/>
                                        <p:tgtEl>
                                          <p:spTgt spid="3">
                                            <p:txEl>
                                              <p:pRg st="4" end="4"/>
                                            </p:txEl>
                                          </p:spTgt>
                                        </p:tgtEl>
                                        <p:attrNameLst>
                                          <p:attrName>style.color</p:attrName>
                                        </p:attrNameLst>
                                      </p:cBhvr>
                                      <p:to>
                                        <p:clrVal>
                                          <a:srgbClr val="073E87"/>
                                        </p:clrVal>
                                      </p:to>
                                    </p:set>
                                    <p:set>
                                      <p:cBhvr>
                                        <p:cTn id="15" dur="500" fill="hold"/>
                                        <p:tgtEl>
                                          <p:spTgt spid="3">
                                            <p:txEl>
                                              <p:pRg st="4" end="4"/>
                                            </p:txEl>
                                          </p:spTgt>
                                        </p:tgtEl>
                                        <p:attrNameLst>
                                          <p:attrName>fillcolor</p:attrName>
                                        </p:attrNameLst>
                                      </p:cBhvr>
                                      <p:to>
                                        <p:clrVal>
                                          <a:srgbClr val="073E87"/>
                                        </p:clrVal>
                                      </p:to>
                                    </p:set>
                                    <p:set>
                                      <p:cBhvr>
                                        <p:cTn id="16" dur="500" fill="hold"/>
                                        <p:tgtEl>
                                          <p:spTgt spid="3">
                                            <p:txEl>
                                              <p:pRg st="4" end="4"/>
                                            </p:txEl>
                                          </p:spTgt>
                                        </p:tgtEl>
                                        <p:attrNameLst>
                                          <p:attrName>fill.type</p:attrName>
                                        </p:attrNameLst>
                                      </p:cBhvr>
                                      <p:to>
                                        <p:strVal val="solid"/>
                                      </p:to>
                                    </p:set>
                                  </p:childTnLst>
                                </p:cTn>
                              </p:par>
                              <p:par>
                                <p:cTn id="17" presetID="16" presetClass="emph" presetSubtype="0" fill="hold" nodeType="withEffect">
                                  <p:stCondLst>
                                    <p:cond delay="0"/>
                                  </p:stCondLst>
                                  <p:iterate type="lt">
                                    <p:tmPct val="4000"/>
                                  </p:iterate>
                                  <p:childTnLst>
                                    <p:set>
                                      <p:cBhvr override="childStyle">
                                        <p:cTn id="18" dur="500" fill="hold"/>
                                        <p:tgtEl>
                                          <p:spTgt spid="3">
                                            <p:txEl>
                                              <p:pRg st="8" end="8"/>
                                            </p:txEl>
                                          </p:spTgt>
                                        </p:tgtEl>
                                        <p:attrNameLst>
                                          <p:attrName>style.color</p:attrName>
                                        </p:attrNameLst>
                                      </p:cBhvr>
                                      <p:to>
                                        <p:clrVal>
                                          <a:srgbClr val="073E87"/>
                                        </p:clrVal>
                                      </p:to>
                                    </p:set>
                                    <p:set>
                                      <p:cBhvr>
                                        <p:cTn id="19" dur="500" fill="hold"/>
                                        <p:tgtEl>
                                          <p:spTgt spid="3">
                                            <p:txEl>
                                              <p:pRg st="8" end="8"/>
                                            </p:txEl>
                                          </p:spTgt>
                                        </p:tgtEl>
                                        <p:attrNameLst>
                                          <p:attrName>fillcolor</p:attrName>
                                        </p:attrNameLst>
                                      </p:cBhvr>
                                      <p:to>
                                        <p:clrVal>
                                          <a:srgbClr val="073E87"/>
                                        </p:clrVal>
                                      </p:to>
                                    </p:set>
                                    <p:set>
                                      <p:cBhvr>
                                        <p:cTn id="20" dur="500" fill="hold"/>
                                        <p:tgtEl>
                                          <p:spTgt spid="3">
                                            <p:txEl>
                                              <p:pRg st="8" end="8"/>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What</a:t>
            </a:r>
            <a:r>
              <a:rPr lang="cs-CZ" dirty="0"/>
              <a:t> </a:t>
            </a:r>
            <a:r>
              <a:rPr lang="cs-CZ" dirty="0" err="1"/>
              <a:t>is</a:t>
            </a:r>
            <a:r>
              <a:rPr lang="cs-CZ" dirty="0"/>
              <a:t> </a:t>
            </a:r>
            <a:r>
              <a:rPr lang="cs-CZ" dirty="0" err="1"/>
              <a:t>administered</a:t>
            </a:r>
            <a:endParaRPr lang="cs-CZ" dirty="0"/>
          </a:p>
        </p:txBody>
      </p:sp>
      <p:sp>
        <p:nvSpPr>
          <p:cNvPr id="3" name="Zástupný symbol pro obsah 2"/>
          <p:cNvSpPr>
            <a:spLocks noGrp="1"/>
          </p:cNvSpPr>
          <p:nvPr>
            <p:ph sz="quarter" idx="1"/>
          </p:nvPr>
        </p:nvSpPr>
        <p:spPr>
          <a:xfrm>
            <a:off x="457200" y="1600200"/>
            <a:ext cx="7467600" cy="5069160"/>
          </a:xfrm>
        </p:spPr>
        <p:txBody>
          <a:bodyPr>
            <a:normAutofit lnSpcReduction="10000"/>
          </a:bodyPr>
          <a:lstStyle/>
          <a:p>
            <a:r>
              <a:rPr lang="cs-CZ" dirty="0">
                <a:solidFill>
                  <a:schemeClr val="tx2">
                    <a:lumMod val="75000"/>
                  </a:schemeClr>
                </a:solidFill>
              </a:rPr>
              <a:t>AA:</a:t>
            </a:r>
            <a:r>
              <a:rPr lang="cs-CZ" dirty="0"/>
              <a:t> 	1.0 – 1.5 g/kg/</a:t>
            </a:r>
            <a:r>
              <a:rPr lang="cs-CZ" dirty="0" err="1"/>
              <a:t>day</a:t>
            </a:r>
            <a:r>
              <a:rPr lang="cs-CZ" dirty="0"/>
              <a:t>					</a:t>
            </a:r>
            <a:r>
              <a:rPr lang="cs-CZ" dirty="0" err="1"/>
              <a:t>all</a:t>
            </a:r>
            <a:r>
              <a:rPr lang="cs-CZ" dirty="0"/>
              <a:t> (</a:t>
            </a:r>
            <a:r>
              <a:rPr lang="cs-CZ" dirty="0" err="1"/>
              <a:t>essent</a:t>
            </a:r>
            <a:r>
              <a:rPr lang="cs-CZ" dirty="0"/>
              <a:t>., </a:t>
            </a:r>
            <a:r>
              <a:rPr lang="cs-CZ" dirty="0" err="1"/>
              <a:t>semiessent</a:t>
            </a:r>
            <a:r>
              <a:rPr lang="cs-CZ" dirty="0"/>
              <a:t>., </a:t>
            </a:r>
            <a:r>
              <a:rPr lang="cs-CZ" dirty="0" err="1"/>
              <a:t>nonessent</a:t>
            </a:r>
            <a:r>
              <a:rPr lang="cs-CZ" dirty="0"/>
              <a:t>.)		</a:t>
            </a:r>
            <a:r>
              <a:rPr lang="cs-CZ" dirty="0" err="1"/>
              <a:t>essential</a:t>
            </a:r>
            <a:r>
              <a:rPr lang="cs-CZ" dirty="0"/>
              <a:t> 45-50% </a:t>
            </a:r>
            <a:r>
              <a:rPr lang="cs-CZ" dirty="0" err="1"/>
              <a:t>of</a:t>
            </a:r>
            <a:r>
              <a:rPr lang="cs-CZ" dirty="0"/>
              <a:t> </a:t>
            </a:r>
            <a:r>
              <a:rPr lang="cs-CZ" dirty="0" err="1"/>
              <a:t>the</a:t>
            </a:r>
            <a:r>
              <a:rPr lang="cs-CZ" dirty="0"/>
              <a:t> </a:t>
            </a:r>
            <a:r>
              <a:rPr lang="cs-CZ" dirty="0" err="1"/>
              <a:t>total</a:t>
            </a:r>
            <a:r>
              <a:rPr lang="cs-CZ" dirty="0"/>
              <a:t> </a:t>
            </a:r>
            <a:r>
              <a:rPr lang="cs-CZ" dirty="0" err="1"/>
              <a:t>share</a:t>
            </a:r>
            <a:r>
              <a:rPr lang="cs-CZ" dirty="0"/>
              <a:t>			No protein </a:t>
            </a:r>
            <a:r>
              <a:rPr lang="cs-CZ" dirty="0" err="1"/>
              <a:t>hydrolysates</a:t>
            </a:r>
            <a:r>
              <a:rPr lang="cs-CZ" dirty="0"/>
              <a:t>, </a:t>
            </a:r>
            <a:r>
              <a:rPr lang="cs-CZ" dirty="0" err="1"/>
              <a:t>blood</a:t>
            </a:r>
            <a:r>
              <a:rPr lang="cs-CZ" dirty="0"/>
              <a:t> plasma </a:t>
            </a:r>
            <a:r>
              <a:rPr lang="cs-CZ" dirty="0" err="1"/>
              <a:t>fractions</a:t>
            </a:r>
            <a:r>
              <a:rPr lang="cs-CZ" dirty="0"/>
              <a:t>!	</a:t>
            </a:r>
            <a:r>
              <a:rPr lang="cs-CZ" dirty="0" err="1"/>
              <a:t>Rate</a:t>
            </a:r>
            <a:r>
              <a:rPr lang="cs-CZ" dirty="0"/>
              <a:t> </a:t>
            </a:r>
            <a:r>
              <a:rPr lang="cs-CZ" dirty="0" err="1"/>
              <a:t>of</a:t>
            </a:r>
            <a:r>
              <a:rPr lang="cs-CZ" dirty="0"/>
              <a:t> </a:t>
            </a:r>
            <a:r>
              <a:rPr lang="cs-CZ" dirty="0" err="1"/>
              <a:t>administration</a:t>
            </a:r>
            <a:r>
              <a:rPr lang="cs-CZ" dirty="0"/>
              <a:t> 0.1 g/kg/</a:t>
            </a:r>
            <a:r>
              <a:rPr lang="cs-CZ" dirty="0" err="1"/>
              <a:t>hour</a:t>
            </a:r>
            <a:endParaRPr lang="cs-CZ" dirty="0"/>
          </a:p>
          <a:p>
            <a:pPr marL="0" indent="0">
              <a:buNone/>
            </a:pPr>
            <a:r>
              <a:rPr lang="cs-CZ" dirty="0"/>
              <a:t>	</a:t>
            </a:r>
            <a:r>
              <a:rPr lang="cs-CZ" dirty="0" err="1"/>
              <a:t>Gln</a:t>
            </a:r>
            <a:r>
              <a:rPr lang="cs-CZ" dirty="0"/>
              <a:t> in </a:t>
            </a:r>
            <a:r>
              <a:rPr lang="cs-CZ" dirty="0" err="1"/>
              <a:t>critically</a:t>
            </a:r>
            <a:r>
              <a:rPr lang="cs-CZ" dirty="0"/>
              <a:t> </a:t>
            </a:r>
            <a:r>
              <a:rPr lang="cs-CZ" dirty="0" err="1"/>
              <a:t>ill</a:t>
            </a:r>
            <a:r>
              <a:rPr lang="cs-CZ" dirty="0"/>
              <a:t> pat. 0.2-0.4 g/kg/</a:t>
            </a:r>
            <a:r>
              <a:rPr lang="cs-CZ" dirty="0" err="1"/>
              <a:t>day</a:t>
            </a:r>
            <a:endParaRPr lang="cs-CZ" dirty="0"/>
          </a:p>
          <a:p>
            <a:endParaRPr lang="cs-CZ" dirty="0"/>
          </a:p>
          <a:p>
            <a:pPr marL="0" indent="0" algn="ctr">
              <a:buNone/>
            </a:pPr>
            <a:r>
              <a:rPr lang="cs-CZ" dirty="0">
                <a:solidFill>
                  <a:schemeClr val="tx2"/>
                </a:solidFill>
              </a:rPr>
              <a:t>AA = </a:t>
            </a:r>
            <a:r>
              <a:rPr lang="cs-CZ" dirty="0" err="1">
                <a:solidFill>
                  <a:schemeClr val="tx2"/>
                </a:solidFill>
              </a:rPr>
              <a:t>proteosynthesis</a:t>
            </a:r>
            <a:r>
              <a:rPr lang="cs-CZ" dirty="0">
                <a:solidFill>
                  <a:schemeClr val="tx2"/>
                </a:solidFill>
              </a:rPr>
              <a:t> </a:t>
            </a:r>
            <a:r>
              <a:rPr lang="cs-CZ" dirty="0" err="1">
                <a:solidFill>
                  <a:schemeClr val="tx2"/>
                </a:solidFill>
              </a:rPr>
              <a:t>substrates</a:t>
            </a:r>
            <a:r>
              <a:rPr lang="cs-CZ" dirty="0">
                <a:solidFill>
                  <a:schemeClr val="tx2"/>
                </a:solidFill>
              </a:rPr>
              <a:t> and </a:t>
            </a:r>
            <a:r>
              <a:rPr lang="cs-CZ" dirty="0" err="1">
                <a:solidFill>
                  <a:schemeClr val="tx2"/>
                </a:solidFill>
              </a:rPr>
              <a:t>skeletal</a:t>
            </a:r>
            <a:r>
              <a:rPr lang="cs-CZ" dirty="0">
                <a:solidFill>
                  <a:schemeClr val="tx2"/>
                </a:solidFill>
              </a:rPr>
              <a:t> </a:t>
            </a:r>
            <a:r>
              <a:rPr lang="cs-CZ" dirty="0" err="1">
                <a:solidFill>
                  <a:schemeClr val="tx2"/>
                </a:solidFill>
              </a:rPr>
              <a:t>muscle</a:t>
            </a:r>
            <a:r>
              <a:rPr lang="cs-CZ" dirty="0">
                <a:solidFill>
                  <a:schemeClr val="tx2"/>
                </a:solidFill>
              </a:rPr>
              <a:t> </a:t>
            </a:r>
            <a:r>
              <a:rPr lang="cs-CZ" dirty="0" err="1">
                <a:solidFill>
                  <a:schemeClr val="tx2"/>
                </a:solidFill>
              </a:rPr>
              <a:t>protection</a:t>
            </a:r>
            <a:r>
              <a:rPr lang="cs-CZ" dirty="0">
                <a:solidFill>
                  <a:schemeClr val="tx2"/>
                </a:solidFill>
              </a:rPr>
              <a:t>.</a:t>
            </a:r>
          </a:p>
          <a:p>
            <a:pPr marL="0" indent="0" algn="ctr">
              <a:buNone/>
            </a:pPr>
            <a:r>
              <a:rPr lang="en-US" dirty="0">
                <a:solidFill>
                  <a:schemeClr val="tx2"/>
                </a:solidFill>
              </a:rPr>
              <a:t>With insufficient energy supplies, part of A</a:t>
            </a:r>
            <a:r>
              <a:rPr lang="cs-CZ" dirty="0">
                <a:solidFill>
                  <a:schemeClr val="tx2"/>
                </a:solidFill>
              </a:rPr>
              <a:t>As</a:t>
            </a:r>
            <a:r>
              <a:rPr lang="en-US" dirty="0">
                <a:solidFill>
                  <a:schemeClr val="tx2"/>
                </a:solidFill>
              </a:rPr>
              <a:t> </a:t>
            </a:r>
            <a:r>
              <a:rPr lang="cs-CZ" dirty="0" err="1">
                <a:solidFill>
                  <a:schemeClr val="tx2"/>
                </a:solidFill>
              </a:rPr>
              <a:t>is</a:t>
            </a:r>
            <a:r>
              <a:rPr lang="cs-CZ" dirty="0">
                <a:solidFill>
                  <a:schemeClr val="tx2"/>
                </a:solidFill>
              </a:rPr>
              <a:t> </a:t>
            </a:r>
            <a:r>
              <a:rPr lang="en-US" dirty="0">
                <a:solidFill>
                  <a:schemeClr val="tx2"/>
                </a:solidFill>
              </a:rPr>
              <a:t>use</a:t>
            </a:r>
            <a:r>
              <a:rPr lang="cs-CZ" dirty="0">
                <a:solidFill>
                  <a:schemeClr val="tx2"/>
                </a:solidFill>
              </a:rPr>
              <a:t>d</a:t>
            </a:r>
            <a:r>
              <a:rPr lang="en-US" dirty="0">
                <a:solidFill>
                  <a:schemeClr val="tx2"/>
                </a:solidFill>
              </a:rPr>
              <a:t> for energy </a:t>
            </a:r>
            <a:r>
              <a:rPr lang="cs-CZ" dirty="0" err="1">
                <a:solidFill>
                  <a:schemeClr val="tx2"/>
                </a:solidFill>
              </a:rPr>
              <a:t>yield</a:t>
            </a:r>
            <a:r>
              <a:rPr lang="cs-CZ" dirty="0">
                <a:solidFill>
                  <a:schemeClr val="tx2"/>
                </a:solidFill>
              </a:rPr>
              <a:t> </a:t>
            </a:r>
            <a:r>
              <a:rPr lang="cs-CZ" dirty="0"/>
              <a:t>=&gt; to </a:t>
            </a:r>
            <a:r>
              <a:rPr lang="cs-CZ" dirty="0" err="1"/>
              <a:t>provide</a:t>
            </a:r>
            <a:r>
              <a:rPr lang="cs-CZ" dirty="0"/>
              <a:t> </a:t>
            </a:r>
            <a:r>
              <a:rPr lang="cs-CZ" dirty="0" err="1"/>
              <a:t>sufficient</a:t>
            </a:r>
            <a:r>
              <a:rPr lang="cs-CZ" dirty="0"/>
              <a:t> protein </a:t>
            </a:r>
            <a:r>
              <a:rPr lang="cs-CZ" dirty="0" err="1"/>
              <a:t>synthesis</a:t>
            </a:r>
            <a:r>
              <a:rPr lang="cs-CZ" dirty="0"/>
              <a:t>, </a:t>
            </a:r>
            <a:r>
              <a:rPr lang="en-US" dirty="0"/>
              <a:t>the </a:t>
            </a:r>
            <a:r>
              <a:rPr lang="en-US" dirty="0">
                <a:solidFill>
                  <a:schemeClr val="tx2"/>
                </a:solidFill>
              </a:rPr>
              <a:t>total energy </a:t>
            </a:r>
            <a:r>
              <a:rPr lang="en-US" dirty="0"/>
              <a:t>of infused nutrients </a:t>
            </a:r>
            <a:r>
              <a:rPr lang="cs-CZ" dirty="0" err="1"/>
              <a:t>must</a:t>
            </a:r>
            <a:r>
              <a:rPr lang="cs-CZ" dirty="0"/>
              <a:t> </a:t>
            </a:r>
            <a:r>
              <a:rPr lang="cs-CZ" dirty="0" err="1"/>
              <a:t>be</a:t>
            </a:r>
            <a:r>
              <a:rPr lang="cs-CZ" dirty="0"/>
              <a:t> </a:t>
            </a:r>
            <a:r>
              <a:rPr lang="en-US" dirty="0"/>
              <a:t>cover</a:t>
            </a:r>
            <a:r>
              <a:rPr lang="cs-CZ" dirty="0" err="1"/>
              <a:t>ed</a:t>
            </a:r>
            <a:r>
              <a:rPr lang="en-US" dirty="0"/>
              <a:t> </a:t>
            </a:r>
            <a:r>
              <a:rPr lang="cs-CZ" dirty="0" err="1"/>
              <a:t>with</a:t>
            </a:r>
            <a:r>
              <a:rPr lang="en-US" dirty="0"/>
              <a:t> </a:t>
            </a:r>
            <a:r>
              <a:rPr lang="en-US" dirty="0">
                <a:solidFill>
                  <a:schemeClr val="tx2"/>
                </a:solidFill>
              </a:rPr>
              <a:t>20% A</a:t>
            </a:r>
            <a:r>
              <a:rPr lang="cs-CZ" dirty="0">
                <a:solidFill>
                  <a:schemeClr val="tx2"/>
                </a:solidFill>
              </a:rPr>
              <a:t>A and</a:t>
            </a:r>
            <a:r>
              <a:rPr lang="en-US" dirty="0">
                <a:solidFill>
                  <a:schemeClr val="tx2"/>
                </a:solidFill>
              </a:rPr>
              <a:t> 80% carbohydrates + </a:t>
            </a:r>
            <a:r>
              <a:rPr lang="cs-CZ" dirty="0" err="1">
                <a:solidFill>
                  <a:schemeClr val="tx2"/>
                </a:solidFill>
              </a:rPr>
              <a:t>lipids</a:t>
            </a:r>
            <a:r>
              <a:rPr lang="cs-CZ" dirty="0"/>
              <a:t>.</a:t>
            </a:r>
            <a:endParaRPr lang="cs-CZ" dirty="0">
              <a:solidFill>
                <a:schemeClr val="tx2"/>
              </a:solidFill>
            </a:endParaRPr>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pPr/>
              <a:t>69</a:t>
            </a:fld>
            <a:endParaRPr lang="cs-CZ"/>
          </a:p>
        </p:txBody>
      </p:sp>
      <p:sp>
        <p:nvSpPr>
          <p:cNvPr id="5" name="Zaoblený obdélník 4"/>
          <p:cNvSpPr/>
          <p:nvPr/>
        </p:nvSpPr>
        <p:spPr>
          <a:xfrm>
            <a:off x="6516216" y="1700808"/>
            <a:ext cx="2088232" cy="914400"/>
          </a:xfrm>
          <a:prstGeom prst="roundRect">
            <a:avLst/>
          </a:prstGeom>
          <a:solidFill>
            <a:schemeClr val="accent1">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err="1">
                <a:solidFill>
                  <a:schemeClr val="tx1"/>
                </a:solidFill>
              </a:rPr>
              <a:t>Gln</a:t>
            </a:r>
            <a:r>
              <a:rPr lang="cs-CZ" sz="2400" dirty="0">
                <a:solidFill>
                  <a:schemeClr val="tx1"/>
                </a:solidFill>
              </a:rPr>
              <a:t> </a:t>
            </a:r>
            <a:r>
              <a:rPr lang="cs-CZ" sz="2400" dirty="0" err="1">
                <a:solidFill>
                  <a:schemeClr val="tx1"/>
                </a:solidFill>
              </a:rPr>
              <a:t>separately</a:t>
            </a:r>
            <a:r>
              <a:rPr lang="cs-CZ" sz="2400" dirty="0">
                <a:solidFill>
                  <a:schemeClr val="tx1"/>
                </a:solidFill>
              </a:rPr>
              <a:t> as Ala-</a:t>
            </a:r>
            <a:r>
              <a:rPr lang="cs-CZ" sz="2400" dirty="0" err="1">
                <a:solidFill>
                  <a:schemeClr val="tx1"/>
                </a:solidFill>
              </a:rPr>
              <a:t>Gln</a:t>
            </a:r>
            <a:endParaRPr lang="cs-CZ" sz="2400" dirty="0">
              <a:solidFill>
                <a:schemeClr val="tx1"/>
              </a:solidFill>
            </a:endParaRPr>
          </a:p>
        </p:txBody>
      </p:sp>
      <p:pic>
        <p:nvPicPr>
          <p:cNvPr id="6" name="Picture 2" descr="Výsledek obrázku pro dipeptiv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1657" y="-736105"/>
            <a:ext cx="1657350" cy="22860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39512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ublinový popisek: čárový bez ohraničení 5">
            <a:extLst>
              <a:ext uri="{FF2B5EF4-FFF2-40B4-BE49-F238E27FC236}">
                <a16:creationId xmlns:a16="http://schemas.microsoft.com/office/drawing/2014/main" id="{B44BB4C5-FDC9-4E85-9E56-6FB8A1752A1E}"/>
              </a:ext>
            </a:extLst>
          </p:cNvPr>
          <p:cNvSpPr/>
          <p:nvPr/>
        </p:nvSpPr>
        <p:spPr>
          <a:xfrm rot="5400000">
            <a:off x="4787844" y="2259821"/>
            <a:ext cx="521208" cy="6425509"/>
          </a:xfrm>
          <a:prstGeom prst="callout1">
            <a:avLst>
              <a:gd name="adj1" fmla="val 18750"/>
              <a:gd name="adj2" fmla="val -8333"/>
              <a:gd name="adj3" fmla="val 44057"/>
              <a:gd name="adj4" fmla="val -82537"/>
            </a:avLst>
          </a:prstGeom>
          <a:solidFill>
            <a:srgbClr val="FFE1E1"/>
          </a:solidFill>
          <a:ln w="2857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Nadpis 1"/>
          <p:cNvSpPr>
            <a:spLocks noGrp="1"/>
          </p:cNvSpPr>
          <p:nvPr>
            <p:ph type="title"/>
            <p:custDataLst>
              <p:tags r:id="rId2"/>
            </p:custDataLst>
          </p:nvPr>
        </p:nvSpPr>
        <p:spPr>
          <a:xfrm>
            <a:off x="457200" y="274638"/>
            <a:ext cx="7467600" cy="730389"/>
          </a:xfrm>
        </p:spPr>
        <p:txBody>
          <a:bodyPr>
            <a:normAutofit/>
          </a:bodyPr>
          <a:lstStyle/>
          <a:p>
            <a:r>
              <a:rPr lang="cs-CZ" dirty="0" err="1"/>
              <a:t>indirect</a:t>
            </a:r>
            <a:r>
              <a:rPr lang="cs-CZ" dirty="0"/>
              <a:t> </a:t>
            </a:r>
            <a:r>
              <a:rPr lang="cs-CZ" dirty="0" err="1"/>
              <a:t>calorimetry</a:t>
            </a:r>
            <a:endParaRPr lang="cs-CZ" dirty="0"/>
          </a:p>
        </p:txBody>
      </p:sp>
      <p:sp>
        <p:nvSpPr>
          <p:cNvPr id="4" name="Zástupný symbol pro číslo snímku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4EB5C23-C2A9-49A4-9E2B-20182FCB3B72}" type="slidenum">
              <a:rPr kumimoji="0" lang="cs-CZ" sz="14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cs-CZ" sz="1400" b="1" i="0" u="none" strike="noStrike" kern="1200" cap="none" spc="0" normalizeH="0" baseline="0" noProof="0">
              <a:ln>
                <a:noFill/>
              </a:ln>
              <a:solidFill>
                <a:srgbClr val="FFFFFF"/>
              </a:solidFill>
              <a:effectLst/>
              <a:uLnTx/>
              <a:uFillTx/>
              <a:latin typeface="Calibri"/>
              <a:ea typeface="+mn-ea"/>
              <a:cs typeface="+mn-cs"/>
            </a:endParaRPr>
          </a:p>
        </p:txBody>
      </p:sp>
      <p:sp>
        <p:nvSpPr>
          <p:cNvPr id="3" name="Zástupný symbol pro obsah 2"/>
          <p:cNvSpPr>
            <a:spLocks noGrp="1"/>
          </p:cNvSpPr>
          <p:nvPr>
            <p:ph sz="quarter" idx="1"/>
          </p:nvPr>
        </p:nvSpPr>
        <p:spPr>
          <a:xfrm>
            <a:off x="405384" y="1523262"/>
            <a:ext cx="8333232" cy="3417906"/>
          </a:xfrm>
        </p:spPr>
        <p:txBody>
          <a:bodyPr>
            <a:normAutofit lnSpcReduction="10000"/>
          </a:bodyPr>
          <a:lstStyle/>
          <a:p>
            <a:r>
              <a:rPr lang="cs-CZ" dirty="0" err="1">
                <a:solidFill>
                  <a:schemeClr val="tx2"/>
                </a:solidFill>
                <a:effectLst/>
              </a:rPr>
              <a:t>Weir</a:t>
            </a:r>
            <a:r>
              <a:rPr lang="cs-CZ" dirty="0">
                <a:solidFill>
                  <a:schemeClr val="tx2"/>
                </a:solidFill>
                <a:effectLst/>
              </a:rPr>
              <a:t> </a:t>
            </a:r>
            <a:r>
              <a:rPr lang="cs-CZ" dirty="0" err="1">
                <a:solidFill>
                  <a:schemeClr val="tx2"/>
                </a:solidFill>
                <a:effectLst/>
              </a:rPr>
              <a:t>equation</a:t>
            </a:r>
            <a:r>
              <a:rPr lang="cs-CZ" dirty="0">
                <a:solidFill>
                  <a:schemeClr val="tx2"/>
                </a:solidFill>
                <a:effectLst/>
              </a:rPr>
              <a:t> </a:t>
            </a:r>
            <a:r>
              <a:rPr lang="cs-CZ" dirty="0" err="1">
                <a:effectLst/>
              </a:rPr>
              <a:t>for</a:t>
            </a:r>
            <a:r>
              <a:rPr lang="cs-CZ" dirty="0">
                <a:effectLst/>
              </a:rPr>
              <a:t> </a:t>
            </a:r>
            <a:r>
              <a:rPr lang="cs-CZ" dirty="0" err="1">
                <a:effectLst/>
              </a:rPr>
              <a:t>energy</a:t>
            </a:r>
            <a:r>
              <a:rPr lang="cs-CZ" dirty="0">
                <a:effectLst/>
              </a:rPr>
              <a:t> </a:t>
            </a:r>
            <a:r>
              <a:rPr lang="cs-CZ" dirty="0" err="1">
                <a:effectLst/>
              </a:rPr>
              <a:t>expenditure</a:t>
            </a:r>
            <a:endParaRPr lang="cs-CZ" dirty="0">
              <a:effectLst/>
            </a:endParaRPr>
          </a:p>
          <a:p>
            <a:pPr marL="0" indent="0">
              <a:buNone/>
            </a:pPr>
            <a:endParaRPr lang="cs-CZ" dirty="0">
              <a:effectLst/>
            </a:endParaRPr>
          </a:p>
          <a:p>
            <a:r>
              <a:rPr lang="cs-CZ" sz="2600" dirty="0">
                <a:solidFill>
                  <a:srgbClr val="FF0000"/>
                </a:solidFill>
                <a:effectLst/>
              </a:rPr>
              <a:t>EE (kcal/ 24 h) = 3.95 </a:t>
            </a:r>
            <a:r>
              <a:rPr lang="cs-CZ" sz="3600" baseline="30000" dirty="0">
                <a:solidFill>
                  <a:srgbClr val="FF0000"/>
                </a:solidFill>
                <a:effectLst/>
              </a:rPr>
              <a:t>.</a:t>
            </a:r>
            <a:r>
              <a:rPr lang="cs-CZ" sz="2600" dirty="0">
                <a:solidFill>
                  <a:srgbClr val="FF0000"/>
                </a:solidFill>
                <a:effectLst/>
              </a:rPr>
              <a:t> V (O</a:t>
            </a:r>
            <a:r>
              <a:rPr lang="cs-CZ" sz="2600" baseline="-25000" dirty="0">
                <a:solidFill>
                  <a:srgbClr val="FF0000"/>
                </a:solidFill>
                <a:effectLst/>
              </a:rPr>
              <a:t>2</a:t>
            </a:r>
            <a:r>
              <a:rPr lang="cs-CZ" sz="2600" dirty="0">
                <a:solidFill>
                  <a:srgbClr val="FF0000"/>
                </a:solidFill>
                <a:effectLst/>
              </a:rPr>
              <a:t>) + 1.11 </a:t>
            </a:r>
            <a:r>
              <a:rPr lang="cs-CZ" sz="3600" baseline="30000" dirty="0">
                <a:solidFill>
                  <a:srgbClr val="FF0000"/>
                </a:solidFill>
              </a:rPr>
              <a:t>.</a:t>
            </a:r>
            <a:r>
              <a:rPr lang="cs-CZ" sz="2600" dirty="0">
                <a:solidFill>
                  <a:srgbClr val="FF0000"/>
                </a:solidFill>
                <a:effectLst/>
              </a:rPr>
              <a:t> V (CO</a:t>
            </a:r>
            <a:r>
              <a:rPr lang="cs-CZ" sz="2600" baseline="-25000" dirty="0">
                <a:solidFill>
                  <a:srgbClr val="FF0000"/>
                </a:solidFill>
                <a:effectLst/>
              </a:rPr>
              <a:t>2</a:t>
            </a:r>
            <a:r>
              <a:rPr lang="cs-CZ" sz="2600" dirty="0">
                <a:solidFill>
                  <a:srgbClr val="FF0000"/>
                </a:solidFill>
                <a:effectLst/>
              </a:rPr>
              <a:t>)</a:t>
            </a:r>
          </a:p>
          <a:p>
            <a:endParaRPr lang="cs-CZ" sz="2600" i="1" dirty="0">
              <a:solidFill>
                <a:srgbClr val="FF0000"/>
              </a:solidFill>
            </a:endParaRPr>
          </a:p>
          <a:p>
            <a:r>
              <a:rPr lang="cs-CZ" sz="2800" dirty="0" err="1"/>
              <a:t>Computational</a:t>
            </a:r>
            <a:r>
              <a:rPr lang="cs-CZ" sz="2800" dirty="0"/>
              <a:t> relations </a:t>
            </a:r>
            <a:r>
              <a:rPr lang="cs-CZ" sz="2800" dirty="0" err="1"/>
              <a:t>for</a:t>
            </a:r>
            <a:r>
              <a:rPr lang="cs-CZ" sz="2800" dirty="0"/>
              <a:t> </a:t>
            </a:r>
            <a:r>
              <a:rPr lang="cs-CZ" sz="2800" dirty="0" err="1"/>
              <a:t>estimation</a:t>
            </a:r>
            <a:r>
              <a:rPr lang="cs-CZ" sz="2800" dirty="0"/>
              <a:t> </a:t>
            </a:r>
            <a:r>
              <a:rPr lang="cs-CZ" sz="2800" dirty="0" err="1"/>
              <a:t>of</a:t>
            </a:r>
            <a:r>
              <a:rPr lang="cs-CZ" sz="2800" dirty="0"/>
              <a:t> </a:t>
            </a:r>
            <a:r>
              <a:rPr lang="cs-CZ" sz="2800" dirty="0" err="1"/>
              <a:t>substrate</a:t>
            </a:r>
            <a:r>
              <a:rPr lang="cs-CZ" sz="2800" dirty="0"/>
              <a:t> </a:t>
            </a:r>
            <a:r>
              <a:rPr lang="cs-CZ" sz="2800" dirty="0" err="1"/>
              <a:t>oxidation</a:t>
            </a:r>
            <a:endParaRPr lang="cs-CZ" sz="2800" dirty="0"/>
          </a:p>
          <a:p>
            <a:r>
              <a:rPr lang="cs-CZ" sz="2600" dirty="0" err="1"/>
              <a:t>Saccharides</a:t>
            </a:r>
            <a:r>
              <a:rPr lang="cs-CZ" sz="2600" dirty="0"/>
              <a:t>, </a:t>
            </a:r>
            <a:r>
              <a:rPr lang="cs-CZ" sz="2600" dirty="0" err="1"/>
              <a:t>lipids</a:t>
            </a:r>
            <a:r>
              <a:rPr lang="cs-CZ" sz="2600" dirty="0"/>
              <a:t> mg/min </a:t>
            </a:r>
            <a:r>
              <a:rPr lang="cs-CZ" sz="2600" dirty="0" err="1"/>
              <a:t>from</a:t>
            </a:r>
            <a:r>
              <a:rPr lang="cs-CZ" sz="2600" dirty="0"/>
              <a:t> V(O</a:t>
            </a:r>
            <a:r>
              <a:rPr lang="cs-CZ" sz="2600" baseline="-25000" dirty="0"/>
              <a:t>2</a:t>
            </a:r>
            <a:r>
              <a:rPr lang="cs-CZ" sz="2600" dirty="0"/>
              <a:t>), V(CO</a:t>
            </a:r>
            <a:r>
              <a:rPr lang="cs-CZ" sz="2600" baseline="-25000" dirty="0"/>
              <a:t>2</a:t>
            </a:r>
            <a:r>
              <a:rPr lang="cs-CZ" sz="2600" dirty="0"/>
              <a:t>)</a:t>
            </a:r>
          </a:p>
          <a:p>
            <a:r>
              <a:rPr lang="cs-CZ" sz="2600" dirty="0" err="1"/>
              <a:t>Proteins</a:t>
            </a:r>
            <a:r>
              <a:rPr lang="cs-CZ" sz="2600" dirty="0"/>
              <a:t> g/24 h = 6.25 </a:t>
            </a:r>
            <a:r>
              <a:rPr lang="cs-CZ" sz="2800" baseline="30000" dirty="0"/>
              <a:t>. </a:t>
            </a:r>
            <a:r>
              <a:rPr lang="cs-CZ" sz="2600" dirty="0" err="1"/>
              <a:t>nitrogen</a:t>
            </a:r>
            <a:r>
              <a:rPr lang="cs-CZ" sz="2600" dirty="0"/>
              <a:t> output/24 h</a:t>
            </a:r>
          </a:p>
        </p:txBody>
      </p:sp>
      <p:sp>
        <p:nvSpPr>
          <p:cNvPr id="5" name="TextovéPole 4">
            <a:extLst>
              <a:ext uri="{FF2B5EF4-FFF2-40B4-BE49-F238E27FC236}">
                <a16:creationId xmlns:a16="http://schemas.microsoft.com/office/drawing/2014/main" id="{BE777F59-43AC-4F1B-8159-75EF541F11A7}"/>
              </a:ext>
            </a:extLst>
          </p:cNvPr>
          <p:cNvSpPr txBox="1"/>
          <p:nvPr/>
        </p:nvSpPr>
        <p:spPr>
          <a:xfrm>
            <a:off x="1835693" y="5287909"/>
            <a:ext cx="546034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err="1">
                <a:ln>
                  <a:noFill/>
                </a:ln>
                <a:solidFill>
                  <a:prstClr val="black"/>
                </a:solidFill>
                <a:effectLst/>
                <a:uLnTx/>
                <a:uFillTx/>
                <a:latin typeface="Calibri"/>
                <a:ea typeface="+mn-ea"/>
                <a:cs typeface="+mn-cs"/>
              </a:rPr>
              <a:t>N</a:t>
            </a:r>
            <a:r>
              <a:rPr kumimoji="0" lang="cs-CZ" sz="1800" b="0" i="0" u="none" strike="noStrike" kern="1200" cap="none" spc="0" normalizeH="0" baseline="-25000" noProof="0" dirty="0" err="1">
                <a:ln>
                  <a:noFill/>
                </a:ln>
                <a:solidFill>
                  <a:prstClr val="black"/>
                </a:solidFill>
                <a:effectLst/>
                <a:uLnTx/>
                <a:uFillTx/>
                <a:latin typeface="Calibri"/>
                <a:ea typeface="+mn-ea"/>
                <a:cs typeface="+mn-cs"/>
              </a:rPr>
              <a:t>out</a:t>
            </a:r>
            <a:r>
              <a:rPr kumimoji="0" lang="cs-CZ" sz="1800" b="0" i="0" u="none" strike="noStrike" kern="1200" cap="none" spc="0" normalizeH="0" baseline="0" noProof="0" dirty="0">
                <a:ln>
                  <a:noFill/>
                </a:ln>
                <a:solidFill>
                  <a:prstClr val="black"/>
                </a:solidFill>
                <a:effectLst/>
                <a:uLnTx/>
                <a:uFillTx/>
                <a:latin typeface="Calibri"/>
                <a:ea typeface="+mn-ea"/>
                <a:cs typeface="+mn-cs"/>
              </a:rPr>
              <a:t> (g) = </a:t>
            </a:r>
            <a:r>
              <a:rPr kumimoji="0" lang="cs-CZ" sz="1800" b="0" i="0" u="none" strike="noStrike" kern="1200" cap="none" spc="0" normalizeH="0" baseline="0" noProof="0" dirty="0" err="1">
                <a:ln>
                  <a:noFill/>
                </a:ln>
                <a:solidFill>
                  <a:prstClr val="black"/>
                </a:solidFill>
                <a:effectLst/>
                <a:uLnTx/>
                <a:uFillTx/>
                <a:latin typeface="Calibri"/>
                <a:ea typeface="+mn-ea"/>
                <a:cs typeface="+mn-cs"/>
              </a:rPr>
              <a:t>c</a:t>
            </a:r>
            <a:r>
              <a:rPr kumimoji="0" lang="cs-CZ" sz="1800" b="0" i="0" u="none" strike="noStrike" kern="1200" cap="none" spc="0" normalizeH="0" baseline="-25000" noProof="0" dirty="0" err="1">
                <a:ln>
                  <a:noFill/>
                </a:ln>
                <a:solidFill>
                  <a:prstClr val="black"/>
                </a:solidFill>
                <a:effectLst/>
                <a:uLnTx/>
                <a:uFillTx/>
                <a:latin typeface="Calibri"/>
                <a:ea typeface="+mn-ea"/>
                <a:cs typeface="+mn-cs"/>
              </a:rPr>
              <a:t>urea</a:t>
            </a:r>
            <a:r>
              <a:rPr kumimoji="0" lang="cs-CZ" sz="1800" b="0" i="0" u="none" strike="noStrike" kern="1200" cap="none" spc="0" normalizeH="0" baseline="-25000" noProof="0" dirty="0">
                <a:ln>
                  <a:noFill/>
                </a:ln>
                <a:solidFill>
                  <a:prstClr val="black"/>
                </a:solidFill>
                <a:effectLst/>
                <a:uLnTx/>
                <a:uFillTx/>
                <a:latin typeface="Calibri"/>
                <a:ea typeface="+mn-ea"/>
                <a:cs typeface="+mn-cs"/>
              </a:rPr>
              <a:t>/U</a:t>
            </a:r>
            <a:r>
              <a:rPr kumimoji="0" lang="cs-CZ" sz="1800" b="0" i="0" u="none" strike="noStrike" kern="1200" cap="none" spc="0" normalizeH="0" baseline="0" noProof="0" dirty="0">
                <a:ln>
                  <a:noFill/>
                </a:ln>
                <a:solidFill>
                  <a:prstClr val="black"/>
                </a:solidFill>
                <a:effectLst/>
                <a:uLnTx/>
                <a:uFillTx/>
                <a:latin typeface="Calibri"/>
                <a:ea typeface="+mn-ea"/>
                <a:cs typeface="+mn-cs"/>
              </a:rPr>
              <a:t> </a:t>
            </a:r>
            <a:r>
              <a:rPr kumimoji="0" lang="cs-CZ" sz="2000" b="0" i="0" u="none" strike="noStrike" kern="1200" cap="none" spc="0" normalizeH="0" baseline="30000" noProof="0" dirty="0">
                <a:ln>
                  <a:noFill/>
                </a:ln>
                <a:solidFill>
                  <a:prstClr val="black"/>
                </a:solidFill>
                <a:effectLst/>
                <a:uLnTx/>
                <a:uFillTx/>
                <a:latin typeface="Calibri"/>
                <a:ea typeface="+mn-ea"/>
                <a:cs typeface="+mn-cs"/>
              </a:rPr>
              <a:t>.</a:t>
            </a:r>
            <a:r>
              <a:rPr kumimoji="0" lang="cs-CZ" sz="1800" b="0" i="0" u="none" strike="noStrike" kern="1200" cap="none" spc="0" normalizeH="0" baseline="0" noProof="0" dirty="0">
                <a:ln>
                  <a:noFill/>
                </a:ln>
                <a:solidFill>
                  <a:prstClr val="black"/>
                </a:solidFill>
                <a:effectLst/>
                <a:uLnTx/>
                <a:uFillTx/>
                <a:latin typeface="Calibri"/>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a:ea typeface="+mn-ea"/>
                <a:cs typeface="+mn-cs"/>
              </a:rPr>
              <a:t>V</a:t>
            </a:r>
            <a:r>
              <a:rPr kumimoji="0" lang="cs-CZ" sz="1800" b="0" i="0" u="none" strike="noStrike" kern="1200" cap="none" spc="0" normalizeH="0" baseline="-25000" noProof="0" dirty="0" err="1">
                <a:ln>
                  <a:noFill/>
                </a:ln>
                <a:solidFill>
                  <a:prstClr val="black"/>
                </a:solidFill>
                <a:effectLst/>
                <a:uLnTx/>
                <a:uFillTx/>
                <a:latin typeface="Calibri"/>
                <a:ea typeface="+mn-ea"/>
                <a:cs typeface="+mn-cs"/>
              </a:rPr>
              <a:t>u</a:t>
            </a:r>
            <a:r>
              <a:rPr kumimoji="0" lang="cs-CZ" sz="1800" b="0" i="0" u="none" strike="noStrike" kern="1200" cap="none" spc="0" normalizeH="0" baseline="0" noProof="0" dirty="0">
                <a:ln>
                  <a:noFill/>
                </a:ln>
                <a:solidFill>
                  <a:prstClr val="black"/>
                </a:solidFill>
                <a:effectLst/>
                <a:uLnTx/>
                <a:uFillTx/>
                <a:latin typeface="Calibri"/>
                <a:ea typeface="+mn-ea"/>
                <a:cs typeface="+mn-cs"/>
              </a:rPr>
              <a:t> </a:t>
            </a:r>
            <a:r>
              <a:rPr kumimoji="0" lang="cs-CZ" sz="1800" b="0" i="0" u="none" strike="noStrike" kern="1200" cap="none" spc="0" normalizeH="0" baseline="30000" noProof="0" dirty="0">
                <a:ln>
                  <a:noFill/>
                </a:ln>
                <a:solidFill>
                  <a:prstClr val="black"/>
                </a:solidFill>
                <a:effectLst/>
                <a:uLnTx/>
                <a:uFillTx/>
                <a:latin typeface="Calibri"/>
                <a:ea typeface="+mn-ea"/>
                <a:cs typeface="+mn-cs"/>
              </a:rPr>
              <a:t>.</a:t>
            </a:r>
            <a:r>
              <a:rPr kumimoji="0" lang="cs-CZ" sz="1800" b="0" i="0" u="none" strike="noStrike" kern="1200" cap="none" spc="0" normalizeH="0" baseline="0" noProof="0" dirty="0">
                <a:ln>
                  <a:noFill/>
                </a:ln>
                <a:solidFill>
                  <a:prstClr val="black"/>
                </a:solidFill>
                <a:effectLst/>
                <a:uLnTx/>
                <a:uFillTx/>
                <a:latin typeface="Calibri"/>
                <a:ea typeface="+mn-ea"/>
                <a:cs typeface="+mn-cs"/>
              </a:rPr>
              <a:t> 100/84 </a:t>
            </a:r>
            <a:r>
              <a:rPr kumimoji="0" lang="cs-CZ" sz="1800" b="0" i="0" u="none" strike="noStrike" kern="1200" cap="none" spc="0" normalizeH="0" baseline="30000" noProof="0" dirty="0">
                <a:ln>
                  <a:noFill/>
                </a:ln>
                <a:solidFill>
                  <a:prstClr val="black"/>
                </a:solidFill>
                <a:effectLst/>
                <a:uLnTx/>
                <a:uFillTx/>
                <a:latin typeface="Calibri"/>
                <a:ea typeface="+mn-ea"/>
                <a:cs typeface="+mn-cs"/>
              </a:rPr>
              <a:t>.</a:t>
            </a:r>
            <a:r>
              <a:rPr kumimoji="0" lang="cs-CZ" sz="1800" b="0" i="0" u="none" strike="noStrike" kern="1200" cap="none" spc="0" normalizeH="0" baseline="0" noProof="0" dirty="0">
                <a:ln>
                  <a:noFill/>
                </a:ln>
                <a:solidFill>
                  <a:prstClr val="black"/>
                </a:solidFill>
                <a:effectLst/>
                <a:uLnTx/>
                <a:uFillTx/>
                <a:latin typeface="Calibri"/>
                <a:ea typeface="+mn-ea"/>
                <a:cs typeface="+mn-cs"/>
              </a:rPr>
              <a:t> 0.028 + </a:t>
            </a:r>
            <a:r>
              <a:rPr kumimoji="0" lang="cs-CZ" sz="1800" b="0" i="0" u="none" strike="noStrike" kern="1200" cap="none" spc="0" normalizeH="0" baseline="0" noProof="0" dirty="0" err="1">
                <a:ln>
                  <a:noFill/>
                </a:ln>
                <a:solidFill>
                  <a:prstClr val="black"/>
                </a:solidFill>
                <a:effectLst/>
                <a:uLnTx/>
                <a:uFillTx/>
                <a:latin typeface="Calibri"/>
                <a:ea typeface="+mn-ea"/>
                <a:cs typeface="+mn-cs"/>
              </a:rPr>
              <a:t>other</a:t>
            </a:r>
            <a:r>
              <a:rPr kumimoji="0" lang="cs-CZ" sz="1800" b="0" i="0" u="none" strike="noStrike" kern="1200" cap="none" spc="0" normalizeH="0" baseline="0" noProof="0" dirty="0">
                <a:ln>
                  <a:noFill/>
                </a:ln>
                <a:solidFill>
                  <a:prstClr val="black"/>
                </a:solidFill>
                <a:effectLst/>
                <a:uLnTx/>
                <a:uFillTx/>
                <a:latin typeface="Calibri"/>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a:ea typeface="+mn-ea"/>
                <a:cs typeface="+mn-cs"/>
              </a:rPr>
              <a:t>faeces</a:t>
            </a:r>
            <a:r>
              <a:rPr kumimoji="0" lang="cs-CZ" sz="1800" b="0" i="0" u="none" strike="noStrike" kern="1200" cap="none" spc="0" normalizeH="0" baseline="0" noProof="0" dirty="0">
                <a:ln>
                  <a:noFill/>
                </a:ln>
                <a:solidFill>
                  <a:prstClr val="black"/>
                </a:solidFill>
                <a:effectLst/>
                <a:uLnTx/>
                <a:uFillTx/>
                <a:latin typeface="Calibri"/>
                <a:ea typeface="+mn-ea"/>
                <a:cs typeface="+mn-cs"/>
              </a:rPr>
              <a:t>, skin)</a:t>
            </a:r>
          </a:p>
        </p:txBody>
      </p:sp>
      <p:sp>
        <p:nvSpPr>
          <p:cNvPr id="7" name="TextovéPole 6">
            <a:extLst>
              <a:ext uri="{FF2B5EF4-FFF2-40B4-BE49-F238E27FC236}">
                <a16:creationId xmlns:a16="http://schemas.microsoft.com/office/drawing/2014/main" id="{E431E8EE-3444-4492-B00F-861173578EDD}"/>
              </a:ext>
            </a:extLst>
          </p:cNvPr>
          <p:cNvSpPr txBox="1"/>
          <p:nvPr/>
        </p:nvSpPr>
        <p:spPr>
          <a:xfrm>
            <a:off x="2972166" y="6121697"/>
            <a:ext cx="2437668" cy="461665"/>
          </a:xfrm>
          <a:prstGeom prst="rect">
            <a:avLst/>
          </a:prstGeom>
          <a:solidFill>
            <a:srgbClr val="FF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0" normalizeH="0" baseline="0" noProof="0" dirty="0">
                <a:ln>
                  <a:noFill/>
                </a:ln>
                <a:solidFill>
                  <a:prstClr val="black"/>
                </a:solidFill>
                <a:effectLst/>
                <a:uLnTx/>
                <a:uFillTx/>
                <a:latin typeface="Calibri"/>
                <a:ea typeface="+mn-ea"/>
                <a:cs typeface="+mn-cs"/>
              </a:rPr>
              <a:t>1 kcal = 4,185 </a:t>
            </a:r>
            <a:r>
              <a:rPr kumimoji="0" lang="cs-CZ" sz="2400" b="0" i="0" u="none" strike="noStrike" kern="1200" cap="none" spc="0" normalizeH="0" baseline="0" noProof="0" dirty="0" err="1">
                <a:ln>
                  <a:noFill/>
                </a:ln>
                <a:solidFill>
                  <a:prstClr val="black"/>
                </a:solidFill>
                <a:effectLst/>
                <a:uLnTx/>
                <a:uFillTx/>
                <a:latin typeface="Calibri"/>
                <a:ea typeface="+mn-ea"/>
                <a:cs typeface="+mn-cs"/>
              </a:rPr>
              <a:t>kJ</a:t>
            </a:r>
            <a:endParaRPr kumimoji="0" lang="cs-CZ" sz="2400" b="0" i="0" u="none" strike="noStrike" kern="1200" cap="none" spc="0" normalizeH="0" baseline="0" noProof="0" dirty="0">
              <a:ln>
                <a:noFill/>
              </a:ln>
              <a:solidFill>
                <a:prstClr val="black"/>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99885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What</a:t>
            </a:r>
            <a:r>
              <a:rPr lang="cs-CZ" dirty="0"/>
              <a:t> </a:t>
            </a:r>
            <a:r>
              <a:rPr lang="cs-CZ" dirty="0" err="1"/>
              <a:t>is</a:t>
            </a:r>
            <a:r>
              <a:rPr lang="cs-CZ" dirty="0"/>
              <a:t> </a:t>
            </a:r>
            <a:r>
              <a:rPr lang="cs-CZ" dirty="0" err="1"/>
              <a:t>administered</a:t>
            </a:r>
            <a:endParaRPr lang="cs-CZ" dirty="0"/>
          </a:p>
        </p:txBody>
      </p:sp>
      <p:sp>
        <p:nvSpPr>
          <p:cNvPr id="3" name="Zástupný symbol pro obsah 2"/>
          <p:cNvSpPr>
            <a:spLocks noGrp="1"/>
          </p:cNvSpPr>
          <p:nvPr>
            <p:ph sz="quarter" idx="1"/>
          </p:nvPr>
        </p:nvSpPr>
        <p:spPr>
          <a:xfrm>
            <a:off x="225388" y="1628800"/>
            <a:ext cx="8307052" cy="4873752"/>
          </a:xfrm>
        </p:spPr>
        <p:txBody>
          <a:bodyPr>
            <a:normAutofit fontScale="92500" lnSpcReduction="20000"/>
          </a:bodyPr>
          <a:lstStyle/>
          <a:p>
            <a:pPr>
              <a:buFont typeface="Courier New" panose="02070309020205020404" pitchFamily="49" charset="0"/>
              <a:buChar char="o"/>
            </a:pPr>
            <a:r>
              <a:rPr lang="cs-CZ" dirty="0" err="1">
                <a:solidFill>
                  <a:schemeClr val="tx2">
                    <a:lumMod val="75000"/>
                  </a:schemeClr>
                </a:solidFill>
              </a:rPr>
              <a:t>Lipids</a:t>
            </a:r>
            <a:r>
              <a:rPr lang="cs-CZ" dirty="0">
                <a:solidFill>
                  <a:schemeClr val="tx2">
                    <a:lumMod val="75000"/>
                  </a:schemeClr>
                </a:solidFill>
              </a:rPr>
              <a:t>: </a:t>
            </a:r>
            <a:r>
              <a:rPr lang="cs-CZ" dirty="0"/>
              <a:t>0.7 – 1.5 g/kg/</a:t>
            </a:r>
            <a:r>
              <a:rPr lang="cs-CZ" dirty="0" err="1"/>
              <a:t>day</a:t>
            </a:r>
            <a:r>
              <a:rPr lang="cs-CZ" dirty="0"/>
              <a:t> </a:t>
            </a:r>
            <a:r>
              <a:rPr lang="cs-CZ" dirty="0">
                <a:solidFill>
                  <a:schemeClr val="tx2">
                    <a:lumMod val="75000"/>
                  </a:schemeClr>
                </a:solidFill>
              </a:rPr>
              <a:t>						</a:t>
            </a:r>
            <a:r>
              <a:rPr lang="cs-CZ" dirty="0"/>
              <a:t>ratio </a:t>
            </a:r>
            <a:r>
              <a:rPr lang="cs-CZ" dirty="0" err="1"/>
              <a:t>of</a:t>
            </a:r>
            <a:r>
              <a:rPr lang="cs-CZ" dirty="0"/>
              <a:t> </a:t>
            </a:r>
            <a:r>
              <a:rPr lang="cs-CZ" dirty="0" err="1"/>
              <a:t>energy</a:t>
            </a:r>
            <a:r>
              <a:rPr lang="cs-CZ" dirty="0"/>
              <a:t> </a:t>
            </a:r>
            <a:r>
              <a:rPr lang="cs-CZ" dirty="0" err="1"/>
              <a:t>from</a:t>
            </a:r>
            <a:r>
              <a:rPr lang="cs-CZ" dirty="0"/>
              <a:t> </a:t>
            </a:r>
            <a:r>
              <a:rPr lang="cs-CZ" dirty="0" err="1"/>
              <a:t>lipids</a:t>
            </a:r>
            <a:r>
              <a:rPr lang="cs-CZ" dirty="0"/>
              <a:t> : </a:t>
            </a:r>
            <a:r>
              <a:rPr lang="cs-CZ" dirty="0" err="1"/>
              <a:t>saccharides</a:t>
            </a:r>
            <a:r>
              <a:rPr lang="cs-CZ" dirty="0"/>
              <a:t> = 1 : 1</a:t>
            </a:r>
          </a:p>
          <a:p>
            <a:pPr marL="0" indent="0">
              <a:buNone/>
            </a:pPr>
            <a:r>
              <a:rPr lang="cs-CZ" dirty="0">
                <a:solidFill>
                  <a:schemeClr val="tx2">
                    <a:lumMod val="75000"/>
                  </a:schemeClr>
                </a:solidFill>
              </a:rPr>
              <a:t>	</a:t>
            </a:r>
          </a:p>
          <a:p>
            <a:pPr>
              <a:buFont typeface="Courier New" panose="02070309020205020404" pitchFamily="49" charset="0"/>
              <a:buChar char="o"/>
            </a:pPr>
            <a:r>
              <a:rPr lang="cs-CZ" dirty="0"/>
              <a:t>10-20% lipid </a:t>
            </a:r>
            <a:r>
              <a:rPr lang="cs-CZ" dirty="0" err="1"/>
              <a:t>emulsions</a:t>
            </a:r>
            <a:r>
              <a:rPr lang="cs-CZ" dirty="0"/>
              <a:t> – 270 – 410 </a:t>
            </a:r>
            <a:r>
              <a:rPr lang="cs-CZ" dirty="0" err="1"/>
              <a:t>mmol</a:t>
            </a:r>
            <a:r>
              <a:rPr lang="cs-CZ" dirty="0"/>
              <a:t>/kg H</a:t>
            </a:r>
            <a:r>
              <a:rPr lang="cs-CZ" baseline="-25000" dirty="0"/>
              <a:t>2</a:t>
            </a:r>
            <a:r>
              <a:rPr lang="cs-CZ" dirty="0"/>
              <a:t>O; </a:t>
            </a:r>
          </a:p>
          <a:p>
            <a:pPr marL="0" indent="0">
              <a:buNone/>
            </a:pPr>
            <a:r>
              <a:rPr lang="cs-CZ" sz="2200" dirty="0"/>
              <a:t>     </a:t>
            </a:r>
            <a:r>
              <a:rPr lang="cs-CZ" sz="2200" dirty="0" err="1"/>
              <a:t>of</a:t>
            </a:r>
            <a:r>
              <a:rPr lang="cs-CZ" sz="2200" dirty="0"/>
              <a:t> </a:t>
            </a:r>
            <a:r>
              <a:rPr lang="cs-CZ" sz="2200" dirty="0" err="1"/>
              <a:t>soya</a:t>
            </a:r>
            <a:r>
              <a:rPr lang="cs-CZ" sz="2200" dirty="0"/>
              <a:t>, </a:t>
            </a:r>
            <a:r>
              <a:rPr lang="cs-CZ" sz="2200" dirty="0" err="1"/>
              <a:t>olive</a:t>
            </a:r>
            <a:r>
              <a:rPr lang="cs-CZ" sz="2200" dirty="0"/>
              <a:t>, </a:t>
            </a:r>
            <a:r>
              <a:rPr lang="cs-CZ" sz="2200" dirty="0" err="1"/>
              <a:t>fish</a:t>
            </a:r>
            <a:r>
              <a:rPr lang="cs-CZ" sz="2200" dirty="0"/>
              <a:t> </a:t>
            </a:r>
            <a:r>
              <a:rPr lang="cs-CZ" sz="2200" dirty="0" err="1"/>
              <a:t>oil</a:t>
            </a:r>
            <a:r>
              <a:rPr lang="cs-CZ" sz="2200" dirty="0"/>
              <a:t> (LCT), </a:t>
            </a:r>
          </a:p>
          <a:p>
            <a:pPr marL="0" indent="0">
              <a:buNone/>
            </a:pPr>
            <a:r>
              <a:rPr lang="cs-CZ" sz="2200" dirty="0"/>
              <a:t>     </a:t>
            </a:r>
            <a:r>
              <a:rPr lang="cs-CZ" sz="2200" dirty="0" err="1"/>
              <a:t>coconut</a:t>
            </a:r>
            <a:r>
              <a:rPr lang="cs-CZ" sz="2200" dirty="0"/>
              <a:t> fat (MCT);</a:t>
            </a:r>
          </a:p>
          <a:p>
            <a:pPr marL="0" indent="0">
              <a:buNone/>
            </a:pPr>
            <a:r>
              <a:rPr lang="cs-CZ" sz="2200" dirty="0"/>
              <a:t>     </a:t>
            </a:r>
            <a:r>
              <a:rPr lang="cs-CZ" sz="2200" dirty="0" err="1"/>
              <a:t>separate</a:t>
            </a:r>
            <a:r>
              <a:rPr lang="cs-CZ" sz="2200" dirty="0"/>
              <a:t> (S, F) </a:t>
            </a:r>
            <a:r>
              <a:rPr lang="cs-CZ" sz="2200" dirty="0" err="1"/>
              <a:t>or</a:t>
            </a:r>
            <a:r>
              <a:rPr lang="cs-CZ" sz="2200" dirty="0"/>
              <a:t> </a:t>
            </a:r>
            <a:r>
              <a:rPr lang="cs-CZ" sz="2200" dirty="0" err="1"/>
              <a:t>combinations</a:t>
            </a:r>
            <a:r>
              <a:rPr lang="cs-CZ" sz="2200" dirty="0"/>
              <a:t> </a:t>
            </a:r>
            <a:r>
              <a:rPr lang="cs-CZ" sz="2000" dirty="0"/>
              <a:t>(S+O, S+C+F, S+O+C+F);	</a:t>
            </a:r>
          </a:p>
          <a:p>
            <a:pPr marL="0" indent="0">
              <a:buNone/>
            </a:pPr>
            <a:r>
              <a:rPr lang="cs-CZ" sz="2200" dirty="0"/>
              <a:t>     </a:t>
            </a:r>
            <a:r>
              <a:rPr lang="cs-CZ" sz="2200" dirty="0" err="1"/>
              <a:t>emulsifier</a:t>
            </a:r>
            <a:r>
              <a:rPr lang="cs-CZ" sz="2200" dirty="0"/>
              <a:t> = </a:t>
            </a:r>
            <a:r>
              <a:rPr lang="cs-CZ" sz="2200" dirty="0" err="1"/>
              <a:t>lecithin</a:t>
            </a:r>
            <a:r>
              <a:rPr lang="cs-CZ" sz="2200" dirty="0"/>
              <a:t>), </a:t>
            </a:r>
            <a:r>
              <a:rPr lang="cs-CZ" sz="2200" dirty="0" err="1"/>
              <a:t>particle</a:t>
            </a:r>
            <a:r>
              <a:rPr lang="cs-CZ" sz="2200" dirty="0"/>
              <a:t> </a:t>
            </a:r>
            <a:r>
              <a:rPr lang="cs-CZ" sz="2200" dirty="0" err="1"/>
              <a:t>size</a:t>
            </a:r>
            <a:r>
              <a:rPr lang="cs-CZ" sz="2200" dirty="0"/>
              <a:t> max. 1 </a:t>
            </a:r>
            <a:r>
              <a:rPr lang="cs-CZ" sz="2200" dirty="0">
                <a:latin typeface="Symbol" panose="05050102010706020507" pitchFamily="18" charset="2"/>
              </a:rPr>
              <a:t>m</a:t>
            </a:r>
            <a:r>
              <a:rPr lang="cs-CZ" sz="2200" dirty="0"/>
              <a:t>m, </a:t>
            </a:r>
            <a:r>
              <a:rPr lang="cs-CZ" dirty="0" err="1"/>
              <a:t>utilisation</a:t>
            </a:r>
            <a:r>
              <a:rPr lang="cs-CZ" dirty="0"/>
              <a:t> as CM </a:t>
            </a:r>
            <a:r>
              <a:rPr lang="cs-CZ" sz="2200" dirty="0"/>
              <a:t>		</a:t>
            </a:r>
          </a:p>
          <a:p>
            <a:pPr>
              <a:buFont typeface="Courier New" panose="02070309020205020404" pitchFamily="49" charset="0"/>
              <a:buChar char="o"/>
            </a:pPr>
            <a:endParaRPr lang="cs-CZ" sz="2200" dirty="0"/>
          </a:p>
          <a:p>
            <a:pPr>
              <a:buFont typeface="Courier New" panose="02070309020205020404" pitchFamily="49" charset="0"/>
              <a:buChar char="o"/>
            </a:pPr>
            <a:endParaRPr lang="cs-CZ" sz="2200" dirty="0"/>
          </a:p>
          <a:p>
            <a:pPr marL="0" indent="0">
              <a:buNone/>
            </a:pPr>
            <a:r>
              <a:rPr lang="cs-CZ" sz="2200" dirty="0"/>
              <a:t>			</a:t>
            </a:r>
          </a:p>
          <a:p>
            <a:pPr marL="0" indent="0">
              <a:buNone/>
            </a:pPr>
            <a:r>
              <a:rPr lang="cs-CZ" sz="2200" dirty="0"/>
              <a:t>	</a:t>
            </a:r>
          </a:p>
          <a:p>
            <a:pPr>
              <a:buFont typeface="Courier New" panose="02070309020205020404" pitchFamily="49" charset="0"/>
              <a:buChar char="o"/>
            </a:pPr>
            <a:r>
              <a:rPr lang="cs-CZ" sz="2000" dirty="0" err="1"/>
              <a:t>Rate</a:t>
            </a:r>
            <a:r>
              <a:rPr lang="cs-CZ" sz="2000" dirty="0"/>
              <a:t> </a:t>
            </a:r>
            <a:r>
              <a:rPr lang="cs-CZ" sz="2000" dirty="0" err="1"/>
              <a:t>of</a:t>
            </a:r>
            <a:r>
              <a:rPr lang="cs-CZ" sz="2000" dirty="0"/>
              <a:t> </a:t>
            </a:r>
            <a:r>
              <a:rPr lang="cs-CZ" sz="2000" dirty="0" err="1"/>
              <a:t>administration</a:t>
            </a:r>
            <a:r>
              <a:rPr lang="cs-CZ" sz="2000" dirty="0"/>
              <a:t> 100-150 mg/kg/</a:t>
            </a:r>
            <a:r>
              <a:rPr lang="cs-CZ" sz="2000" dirty="0" err="1"/>
              <a:t>hour</a:t>
            </a:r>
            <a:r>
              <a:rPr lang="cs-CZ" sz="2000" dirty="0"/>
              <a:t> </a:t>
            </a:r>
            <a:r>
              <a:rPr lang="cs-CZ" sz="2000" dirty="0">
                <a:solidFill>
                  <a:schemeClr val="tx2">
                    <a:lumMod val="75000"/>
                  </a:schemeClr>
                </a:solidFill>
              </a:rPr>
              <a:t>	</a:t>
            </a:r>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pPr/>
              <a:t>70</a:t>
            </a:fld>
            <a:endParaRPr lang="cs-CZ"/>
          </a:p>
        </p:txBody>
      </p:sp>
      <p:sp>
        <p:nvSpPr>
          <p:cNvPr id="5" name="Obdélník 4"/>
          <p:cNvSpPr/>
          <p:nvPr/>
        </p:nvSpPr>
        <p:spPr>
          <a:xfrm>
            <a:off x="994538" y="4582869"/>
            <a:ext cx="6768752" cy="646331"/>
          </a:xfrm>
          <a:prstGeom prst="rect">
            <a:avLst/>
          </a:prstGeom>
          <a:solidFill>
            <a:srgbClr val="FFE1E1"/>
          </a:solidFill>
          <a:ln>
            <a:solidFill>
              <a:schemeClr val="accent1"/>
            </a:solidFill>
          </a:ln>
        </p:spPr>
        <p:txBody>
          <a:bodyPr wrap="square">
            <a:spAutoFit/>
          </a:bodyPr>
          <a:lstStyle/>
          <a:p>
            <a:r>
              <a:rPr lang="en-US" dirty="0"/>
              <a:t>ESPEN compared parent</a:t>
            </a:r>
            <a:r>
              <a:rPr lang="cs-CZ" dirty="0" err="1"/>
              <a:t>eral</a:t>
            </a:r>
            <a:r>
              <a:rPr lang="en-US" dirty="0"/>
              <a:t> olive oil and soybean based products and made recommendations for the use of olive oil based emulsions.</a:t>
            </a:r>
            <a:endParaRPr lang="cs-CZ" dirty="0"/>
          </a:p>
        </p:txBody>
      </p:sp>
    </p:spTree>
    <p:custDataLst>
      <p:tags r:id="rId1"/>
    </p:custDataLst>
    <p:extLst>
      <p:ext uri="{BB962C8B-B14F-4D97-AF65-F5344CB8AC3E}">
        <p14:creationId xmlns:p14="http://schemas.microsoft.com/office/powerpoint/2010/main" val="32351825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7211" y="268191"/>
            <a:ext cx="7467600" cy="850106"/>
          </a:xfrm>
        </p:spPr>
        <p:txBody>
          <a:bodyPr/>
          <a:lstStyle/>
          <a:p>
            <a:r>
              <a:rPr lang="en-US" dirty="0"/>
              <a:t>Lipid preparations with the addition of fish oil</a:t>
            </a:r>
            <a:endParaRPr lang="cs-CZ" dirty="0"/>
          </a:p>
        </p:txBody>
      </p:sp>
      <p:sp>
        <p:nvSpPr>
          <p:cNvPr id="3" name="Zástupný symbol pro obsah 2"/>
          <p:cNvSpPr>
            <a:spLocks noGrp="1"/>
          </p:cNvSpPr>
          <p:nvPr>
            <p:ph sz="quarter" idx="1"/>
          </p:nvPr>
        </p:nvSpPr>
        <p:spPr>
          <a:xfrm>
            <a:off x="277211" y="1411520"/>
            <a:ext cx="7467600" cy="1536749"/>
          </a:xfrm>
        </p:spPr>
        <p:txBody>
          <a:bodyPr>
            <a:normAutofit/>
          </a:bodyPr>
          <a:lstStyle/>
          <a:p>
            <a:r>
              <a:rPr lang="cs-CZ" b="1" dirty="0"/>
              <a:t>Source </a:t>
            </a:r>
            <a:r>
              <a:rPr lang="cs-CZ" b="1" dirty="0" err="1"/>
              <a:t>of</a:t>
            </a:r>
            <a:r>
              <a:rPr lang="cs-CZ" b="1" dirty="0"/>
              <a:t> </a:t>
            </a:r>
            <a:r>
              <a:rPr lang="el-GR" b="1" dirty="0"/>
              <a:t>ω</a:t>
            </a:r>
            <a:r>
              <a:rPr lang="cs-CZ" b="1" dirty="0"/>
              <a:t>-3 </a:t>
            </a:r>
            <a:r>
              <a:rPr lang="cs-CZ" b="1" dirty="0" err="1"/>
              <a:t>fatty</a:t>
            </a:r>
            <a:r>
              <a:rPr lang="cs-CZ" b="1" dirty="0"/>
              <a:t> </a:t>
            </a:r>
            <a:r>
              <a:rPr lang="cs-CZ" b="1" dirty="0" err="1"/>
              <a:t>acids</a:t>
            </a:r>
            <a:r>
              <a:rPr lang="cs-CZ" b="1" dirty="0"/>
              <a:t>, </a:t>
            </a:r>
            <a:r>
              <a:rPr lang="cs-CZ" dirty="0" err="1"/>
              <a:t>high</a:t>
            </a:r>
            <a:r>
              <a:rPr lang="cs-CZ" dirty="0"/>
              <a:t> </a:t>
            </a:r>
            <a:r>
              <a:rPr lang="cs-CZ" dirty="0" err="1"/>
              <a:t>content</a:t>
            </a:r>
            <a:r>
              <a:rPr lang="cs-CZ" dirty="0"/>
              <a:t> </a:t>
            </a:r>
            <a:r>
              <a:rPr lang="cs-CZ" dirty="0" err="1"/>
              <a:t>of</a:t>
            </a:r>
            <a:r>
              <a:rPr lang="cs-CZ" dirty="0"/>
              <a:t> EPA and DHA</a:t>
            </a:r>
          </a:p>
          <a:p>
            <a:r>
              <a:rPr lang="cs-CZ" b="1" dirty="0" err="1"/>
              <a:t>Example</a:t>
            </a:r>
            <a:r>
              <a:rPr lang="cs-CZ" b="1" dirty="0"/>
              <a:t>: </a:t>
            </a:r>
            <a:r>
              <a:rPr lang="pt-BR" b="1" dirty="0"/>
              <a:t>NuTRIflex® Omega</a:t>
            </a:r>
            <a:r>
              <a:rPr lang="cs-CZ" b="1" dirty="0"/>
              <a:t>: </a:t>
            </a:r>
            <a:r>
              <a:rPr lang="el-GR" b="1" dirty="0"/>
              <a:t>ω</a:t>
            </a:r>
            <a:r>
              <a:rPr lang="pt-BR" b="1" dirty="0"/>
              <a:t>-6:</a:t>
            </a:r>
            <a:r>
              <a:rPr lang="el-GR" b="1" dirty="0"/>
              <a:t>ω</a:t>
            </a:r>
            <a:r>
              <a:rPr lang="pt-BR" b="1" dirty="0"/>
              <a:t>-3 PUFA = 3:1</a:t>
            </a:r>
          </a:p>
          <a:p>
            <a:pPr marL="0" indent="0">
              <a:buNone/>
            </a:pPr>
            <a:r>
              <a:rPr lang="cs-CZ" sz="2000" dirty="0"/>
              <a:t>    (</a:t>
            </a:r>
            <a:r>
              <a:rPr lang="cs-CZ" sz="2000" dirty="0" err="1"/>
              <a:t>Optimal</a:t>
            </a:r>
            <a:r>
              <a:rPr lang="cs-CZ" sz="2000" dirty="0"/>
              <a:t> benefit ratio </a:t>
            </a:r>
            <a:r>
              <a:rPr lang="el-GR" sz="2000" dirty="0"/>
              <a:t>ω</a:t>
            </a:r>
            <a:r>
              <a:rPr lang="pt-BR" sz="2000" dirty="0"/>
              <a:t>-6:</a:t>
            </a:r>
            <a:r>
              <a:rPr lang="el-GR" sz="2000" dirty="0"/>
              <a:t> ω</a:t>
            </a:r>
            <a:r>
              <a:rPr lang="pt-BR" sz="2000" dirty="0"/>
              <a:t>-3 PUFA = 2:1 </a:t>
            </a:r>
            <a:r>
              <a:rPr lang="cs-CZ" sz="2000" dirty="0"/>
              <a:t>to</a:t>
            </a:r>
            <a:r>
              <a:rPr lang="pt-BR" sz="2000" dirty="0"/>
              <a:t> 4:1</a:t>
            </a:r>
            <a:r>
              <a:rPr lang="cs-CZ" sz="2000" dirty="0"/>
              <a:t>)</a:t>
            </a:r>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t>71</a:t>
            </a:fld>
            <a:endParaRPr lang="cs-CZ"/>
          </a:p>
        </p:txBody>
      </p:sp>
      <p:sp>
        <p:nvSpPr>
          <p:cNvPr id="6" name="TextovéPole 5"/>
          <p:cNvSpPr txBox="1"/>
          <p:nvPr/>
        </p:nvSpPr>
        <p:spPr>
          <a:xfrm>
            <a:off x="674410" y="5734050"/>
            <a:ext cx="7425110" cy="830997"/>
          </a:xfrm>
          <a:prstGeom prst="rect">
            <a:avLst/>
          </a:prstGeom>
          <a:solidFill>
            <a:srgbClr val="FFE1E1"/>
          </a:solidFill>
          <a:ln>
            <a:solidFill>
              <a:schemeClr val="accent1"/>
            </a:solidFill>
          </a:ln>
        </p:spPr>
        <p:txBody>
          <a:bodyPr wrap="none" rtlCol="0">
            <a:spAutoFit/>
          </a:bodyPr>
          <a:lstStyle/>
          <a:p>
            <a:pPr algn="ctr"/>
            <a:r>
              <a:rPr lang="en-US" sz="2400" dirty="0"/>
              <a:t>Emulsions made from pure soybean oil </a:t>
            </a:r>
            <a:endParaRPr lang="cs-CZ" sz="2400" dirty="0"/>
          </a:p>
          <a:p>
            <a:pPr algn="ctr"/>
            <a:r>
              <a:rPr lang="en-US" sz="2400" dirty="0"/>
              <a:t>should not be fat of the first choice in critically ill patients!</a:t>
            </a:r>
            <a:endParaRPr lang="cs-CZ" sz="2400" dirty="0"/>
          </a:p>
        </p:txBody>
      </p:sp>
      <p:pic>
        <p:nvPicPr>
          <p:cNvPr id="11" name="Obrázek 10"/>
          <p:cNvPicPr>
            <a:picLocks noChangeAspect="1"/>
          </p:cNvPicPr>
          <p:nvPr/>
        </p:nvPicPr>
        <p:blipFill rotWithShape="1">
          <a:blip r:embed="rId4"/>
          <a:srcRect t="9771" b="6767"/>
          <a:stretch/>
        </p:blipFill>
        <p:spPr>
          <a:xfrm>
            <a:off x="1414441" y="2720677"/>
            <a:ext cx="5553118" cy="2664296"/>
          </a:xfrm>
          <a:prstGeom prst="rect">
            <a:avLst/>
          </a:prstGeom>
        </p:spPr>
      </p:pic>
      <p:sp>
        <p:nvSpPr>
          <p:cNvPr id="12" name="Obdélník 11"/>
          <p:cNvSpPr/>
          <p:nvPr/>
        </p:nvSpPr>
        <p:spPr>
          <a:xfrm>
            <a:off x="1619672" y="3160273"/>
            <a:ext cx="4572000" cy="1785104"/>
          </a:xfrm>
          <a:prstGeom prst="rect">
            <a:avLst/>
          </a:prstGeom>
        </p:spPr>
        <p:txBody>
          <a:bodyPr>
            <a:spAutoFit/>
          </a:bodyPr>
          <a:lstStyle/>
          <a:p>
            <a:pPr algn="ctr"/>
            <a:r>
              <a:rPr lang="cs-CZ" sz="2200" dirty="0">
                <a:solidFill>
                  <a:schemeClr val="accent1"/>
                </a:solidFill>
              </a:rPr>
              <a:t>R</a:t>
            </a:r>
            <a:r>
              <a:rPr lang="en-US" sz="2200" dirty="0" err="1">
                <a:solidFill>
                  <a:schemeClr val="accent1"/>
                </a:solidFill>
              </a:rPr>
              <a:t>eduction</a:t>
            </a:r>
            <a:r>
              <a:rPr lang="en-US" sz="2200" dirty="0">
                <a:solidFill>
                  <a:schemeClr val="accent1"/>
                </a:solidFill>
              </a:rPr>
              <a:t> of </a:t>
            </a:r>
            <a:endParaRPr lang="cs-CZ" sz="2200" dirty="0">
              <a:solidFill>
                <a:schemeClr val="accent1"/>
              </a:solidFill>
            </a:endParaRPr>
          </a:p>
          <a:p>
            <a:pPr algn="ctr"/>
            <a:r>
              <a:rPr lang="en-US" sz="2200" dirty="0">
                <a:solidFill>
                  <a:schemeClr val="accent1"/>
                </a:solidFill>
              </a:rPr>
              <a:t>organ complications </a:t>
            </a:r>
            <a:endParaRPr lang="cs-CZ" sz="2200" dirty="0">
              <a:solidFill>
                <a:schemeClr val="accent1"/>
              </a:solidFill>
            </a:endParaRPr>
          </a:p>
          <a:p>
            <a:pPr algn="ctr"/>
            <a:r>
              <a:rPr lang="cs-CZ" sz="2200" dirty="0" err="1">
                <a:solidFill>
                  <a:schemeClr val="accent1"/>
                </a:solidFill>
              </a:rPr>
              <a:t>Shortening</a:t>
            </a:r>
            <a:r>
              <a:rPr lang="cs-CZ" sz="2200" dirty="0">
                <a:solidFill>
                  <a:schemeClr val="accent1"/>
                </a:solidFill>
              </a:rPr>
              <a:t> </a:t>
            </a:r>
            <a:r>
              <a:rPr lang="cs-CZ" sz="2200" dirty="0" err="1">
                <a:solidFill>
                  <a:schemeClr val="accent1"/>
                </a:solidFill>
              </a:rPr>
              <a:t>the</a:t>
            </a:r>
            <a:r>
              <a:rPr lang="cs-CZ" sz="2200" dirty="0">
                <a:solidFill>
                  <a:schemeClr val="accent1"/>
                </a:solidFill>
              </a:rPr>
              <a:t> </a:t>
            </a:r>
            <a:r>
              <a:rPr lang="en-US" sz="2200" dirty="0">
                <a:solidFill>
                  <a:schemeClr val="accent1"/>
                </a:solidFill>
              </a:rPr>
              <a:t>length of stay in the hospital</a:t>
            </a:r>
            <a:endParaRPr lang="cs-CZ" sz="2200" dirty="0">
              <a:solidFill>
                <a:schemeClr val="accent1"/>
              </a:solidFill>
            </a:endParaRPr>
          </a:p>
          <a:p>
            <a:pPr algn="ctr"/>
            <a:r>
              <a:rPr lang="en-US" sz="2200" dirty="0">
                <a:solidFill>
                  <a:schemeClr val="accent1"/>
                </a:solidFill>
              </a:rPr>
              <a:t>Reduced costs</a:t>
            </a:r>
            <a:endParaRPr lang="cs-CZ" sz="2200" dirty="0">
              <a:solidFill>
                <a:schemeClr val="accent1"/>
              </a:solidFill>
            </a:endParaRPr>
          </a:p>
        </p:txBody>
      </p:sp>
    </p:spTree>
    <p:custDataLst>
      <p:tags r:id="rId1"/>
    </p:custDataLst>
    <p:extLst>
      <p:ext uri="{BB962C8B-B14F-4D97-AF65-F5344CB8AC3E}">
        <p14:creationId xmlns:p14="http://schemas.microsoft.com/office/powerpoint/2010/main" val="41493091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rotWithShape="1">
          <a:blip r:embed="rId3"/>
          <a:srcRect t="12794" b="12847"/>
          <a:stretch/>
        </p:blipFill>
        <p:spPr>
          <a:xfrm>
            <a:off x="5759268" y="406674"/>
            <a:ext cx="2895600" cy="2160240"/>
          </a:xfrm>
          <a:prstGeom prst="rect">
            <a:avLst/>
          </a:prstGeom>
        </p:spPr>
      </p:pic>
      <p:sp>
        <p:nvSpPr>
          <p:cNvPr id="2" name="Nadpis 1"/>
          <p:cNvSpPr>
            <a:spLocks noGrp="1"/>
          </p:cNvSpPr>
          <p:nvPr>
            <p:ph type="title"/>
          </p:nvPr>
        </p:nvSpPr>
        <p:spPr/>
        <p:txBody>
          <a:bodyPr/>
          <a:lstStyle/>
          <a:p>
            <a:r>
              <a:rPr lang="cs-CZ" dirty="0" err="1"/>
              <a:t>What</a:t>
            </a:r>
            <a:r>
              <a:rPr lang="cs-CZ" dirty="0"/>
              <a:t> </a:t>
            </a:r>
            <a:r>
              <a:rPr lang="cs-CZ" dirty="0" err="1"/>
              <a:t>is</a:t>
            </a:r>
            <a:r>
              <a:rPr lang="cs-CZ" dirty="0"/>
              <a:t> </a:t>
            </a:r>
            <a:r>
              <a:rPr lang="cs-CZ" dirty="0" err="1"/>
              <a:t>administered</a:t>
            </a:r>
            <a:endParaRPr lang="cs-CZ" dirty="0"/>
          </a:p>
        </p:txBody>
      </p:sp>
      <p:sp>
        <p:nvSpPr>
          <p:cNvPr id="3" name="Zástupný symbol pro obsah 2"/>
          <p:cNvSpPr>
            <a:spLocks noGrp="1"/>
          </p:cNvSpPr>
          <p:nvPr>
            <p:ph sz="quarter" idx="1"/>
          </p:nvPr>
        </p:nvSpPr>
        <p:spPr/>
        <p:txBody>
          <a:bodyPr/>
          <a:lstStyle/>
          <a:p>
            <a:r>
              <a:rPr lang="cs-CZ" dirty="0" err="1">
                <a:solidFill>
                  <a:schemeClr val="tx2">
                    <a:lumMod val="75000"/>
                  </a:schemeClr>
                </a:solidFill>
              </a:rPr>
              <a:t>Vitamins</a:t>
            </a:r>
            <a:r>
              <a:rPr lang="cs-CZ" dirty="0">
                <a:solidFill>
                  <a:schemeClr val="tx2">
                    <a:lumMod val="75000"/>
                  </a:schemeClr>
                </a:solidFill>
              </a:rPr>
              <a:t> and </a:t>
            </a:r>
            <a:r>
              <a:rPr lang="cs-CZ" dirty="0" err="1">
                <a:solidFill>
                  <a:schemeClr val="tx2">
                    <a:lumMod val="75000"/>
                  </a:schemeClr>
                </a:solidFill>
              </a:rPr>
              <a:t>trace</a:t>
            </a:r>
            <a:r>
              <a:rPr lang="cs-CZ" dirty="0">
                <a:solidFill>
                  <a:schemeClr val="tx2">
                    <a:lumMod val="75000"/>
                  </a:schemeClr>
                </a:solidFill>
              </a:rPr>
              <a:t> </a:t>
            </a:r>
            <a:r>
              <a:rPr lang="cs-CZ" dirty="0" err="1">
                <a:solidFill>
                  <a:schemeClr val="tx2">
                    <a:lumMod val="75000"/>
                  </a:schemeClr>
                </a:solidFill>
              </a:rPr>
              <a:t>elements</a:t>
            </a:r>
            <a:r>
              <a:rPr lang="cs-CZ" dirty="0">
                <a:solidFill>
                  <a:schemeClr val="tx2">
                    <a:lumMod val="75000"/>
                  </a:schemeClr>
                </a:solidFill>
              </a:rPr>
              <a:t>:</a:t>
            </a:r>
            <a:r>
              <a:rPr lang="cs-CZ" dirty="0"/>
              <a:t> </a:t>
            </a:r>
            <a:r>
              <a:rPr lang="cs-CZ" dirty="0" err="1"/>
              <a:t>from</a:t>
            </a:r>
            <a:r>
              <a:rPr lang="cs-CZ" dirty="0"/>
              <a:t> </a:t>
            </a:r>
            <a:r>
              <a:rPr lang="cs-CZ" dirty="0" err="1"/>
              <a:t>day</a:t>
            </a:r>
            <a:r>
              <a:rPr lang="cs-CZ" dirty="0"/>
              <a:t> </a:t>
            </a:r>
            <a:r>
              <a:rPr lang="cs-CZ" dirty="0" err="1"/>
              <a:t>one</a:t>
            </a:r>
            <a:endParaRPr lang="cs-CZ" dirty="0"/>
          </a:p>
          <a:p>
            <a:r>
              <a:rPr lang="cs-CZ" sz="2000" dirty="0" err="1"/>
              <a:t>Medicines</a:t>
            </a:r>
            <a:r>
              <a:rPr lang="cs-CZ" sz="2000" dirty="0"/>
              <a:t>: 	</a:t>
            </a:r>
            <a:r>
              <a:rPr lang="cs-CZ" sz="2000" dirty="0" err="1"/>
              <a:t>hydrophilic</a:t>
            </a:r>
            <a:r>
              <a:rPr lang="cs-CZ" sz="2000" dirty="0"/>
              <a:t> vit. (</a:t>
            </a:r>
            <a:r>
              <a:rPr lang="cs-CZ" sz="2000" dirty="0" err="1"/>
              <a:t>Soluvit</a:t>
            </a:r>
            <a:r>
              <a:rPr lang="cs-CZ" sz="2000" dirty="0"/>
              <a:t>)					</a:t>
            </a:r>
            <a:r>
              <a:rPr lang="cs-CZ" sz="2000" dirty="0" err="1"/>
              <a:t>lipophilic</a:t>
            </a:r>
            <a:r>
              <a:rPr lang="cs-CZ" sz="2000" dirty="0"/>
              <a:t> vit. (</a:t>
            </a:r>
            <a:r>
              <a:rPr lang="cs-CZ" sz="2000" dirty="0" err="1"/>
              <a:t>Vitalipid</a:t>
            </a:r>
            <a:r>
              <a:rPr lang="cs-CZ" sz="2000" dirty="0"/>
              <a:t>)					</a:t>
            </a:r>
            <a:r>
              <a:rPr lang="cs-CZ" sz="2000" dirty="0" err="1"/>
              <a:t>hydrophilic</a:t>
            </a:r>
            <a:r>
              <a:rPr lang="cs-CZ" sz="2000" dirty="0"/>
              <a:t> + </a:t>
            </a:r>
            <a:r>
              <a:rPr lang="cs-CZ" sz="2000" dirty="0" err="1"/>
              <a:t>lipophilic</a:t>
            </a:r>
            <a:r>
              <a:rPr lang="cs-CZ" sz="2000" dirty="0"/>
              <a:t> vit. (</a:t>
            </a:r>
            <a:r>
              <a:rPr lang="cs-CZ" sz="2000" dirty="0" err="1"/>
              <a:t>Cernevit</a:t>
            </a:r>
            <a:r>
              <a:rPr lang="cs-CZ" sz="2000" dirty="0"/>
              <a:t>)</a:t>
            </a:r>
          </a:p>
          <a:p>
            <a:pPr marL="0" indent="0">
              <a:buNone/>
            </a:pPr>
            <a:r>
              <a:rPr lang="cs-CZ" sz="2000" dirty="0"/>
              <a:t>		</a:t>
            </a:r>
            <a:r>
              <a:rPr lang="cs-CZ" sz="2000" dirty="0" err="1"/>
              <a:t>microelements</a:t>
            </a:r>
            <a:r>
              <a:rPr lang="cs-CZ" sz="2000" dirty="0"/>
              <a:t> (</a:t>
            </a:r>
            <a:r>
              <a:rPr lang="cs-CZ" sz="2000" dirty="0" err="1"/>
              <a:t>Tracutil</a:t>
            </a:r>
            <a:r>
              <a:rPr lang="cs-CZ" sz="2000" dirty="0"/>
              <a:t>, </a:t>
            </a:r>
            <a:r>
              <a:rPr lang="cs-CZ" sz="2000" dirty="0" err="1"/>
              <a:t>Addaven</a:t>
            </a:r>
            <a:r>
              <a:rPr lang="cs-CZ" sz="2000" dirty="0"/>
              <a:t>, </a:t>
            </a:r>
            <a:r>
              <a:rPr lang="cs-CZ" sz="2000" dirty="0" err="1"/>
              <a:t>Elotrace</a:t>
            </a:r>
            <a:r>
              <a:rPr lang="cs-CZ" sz="2000" dirty="0"/>
              <a:t>,					           </a:t>
            </a:r>
            <a:r>
              <a:rPr lang="cs-CZ" sz="2000" dirty="0" err="1"/>
              <a:t>Nutryelt</a:t>
            </a:r>
            <a:r>
              <a:rPr lang="cs-CZ" sz="2000" dirty="0"/>
              <a:t>)</a:t>
            </a:r>
          </a:p>
          <a:p>
            <a:pPr marL="0" indent="0">
              <a:buNone/>
            </a:pPr>
            <a:endParaRPr lang="cs-CZ" sz="2000" dirty="0"/>
          </a:p>
          <a:p>
            <a:pPr marL="0" indent="0">
              <a:buNone/>
            </a:pPr>
            <a:endParaRPr lang="cs-CZ" sz="2000" dirty="0"/>
          </a:p>
          <a:p>
            <a:pPr marL="0" indent="0">
              <a:buNone/>
            </a:pPr>
            <a:endParaRPr lang="cs-CZ" sz="2000" dirty="0"/>
          </a:p>
          <a:p>
            <a:pPr marL="0" indent="0">
              <a:buNone/>
            </a:pPr>
            <a:endParaRPr lang="cs-CZ" sz="2000" dirty="0"/>
          </a:p>
          <a:p>
            <a:pPr marL="0" indent="0">
              <a:buNone/>
            </a:pPr>
            <a:endParaRPr lang="cs-CZ" sz="2000" dirty="0"/>
          </a:p>
          <a:p>
            <a:pPr>
              <a:buFont typeface="Courier New" panose="02070309020205020404" pitchFamily="49" charset="0"/>
              <a:buChar char="o"/>
            </a:pPr>
            <a:r>
              <a:rPr lang="cs-CZ" sz="2000" dirty="0"/>
              <a:t>RDI </a:t>
            </a:r>
            <a:r>
              <a:rPr lang="cs-CZ" sz="2000" dirty="0" err="1"/>
              <a:t>or</a:t>
            </a:r>
            <a:r>
              <a:rPr lang="cs-CZ" sz="2000" dirty="0"/>
              <a:t> </a:t>
            </a:r>
            <a:r>
              <a:rPr lang="cs-CZ" sz="2000" dirty="0" err="1"/>
              <a:t>individual</a:t>
            </a:r>
            <a:r>
              <a:rPr lang="cs-CZ" sz="2000" dirty="0"/>
              <a:t> </a:t>
            </a:r>
            <a:r>
              <a:rPr lang="cs-CZ" sz="2000" dirty="0" err="1"/>
              <a:t>needs</a:t>
            </a:r>
            <a:endParaRPr lang="cs-CZ" sz="2000" dirty="0"/>
          </a:p>
          <a:p>
            <a:endParaRPr lang="cs-CZ" dirty="0"/>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t>72</a:t>
            </a:fld>
            <a:endParaRPr lang="cs-CZ"/>
          </a:p>
        </p:txBody>
      </p:sp>
      <p:pic>
        <p:nvPicPr>
          <p:cNvPr id="9" name="Obrázek 8">
            <a:extLst>
              <a:ext uri="{FF2B5EF4-FFF2-40B4-BE49-F238E27FC236}">
                <a16:creationId xmlns:a16="http://schemas.microsoft.com/office/drawing/2014/main" id="{407D8F16-7328-45A4-B4AF-D9B18175463A}"/>
              </a:ext>
            </a:extLst>
          </p:cNvPr>
          <p:cNvPicPr>
            <a:picLocks noChangeAspect="1"/>
          </p:cNvPicPr>
          <p:nvPr/>
        </p:nvPicPr>
        <p:blipFill>
          <a:blip r:embed="rId4"/>
          <a:stretch>
            <a:fillRect/>
          </a:stretch>
        </p:blipFill>
        <p:spPr>
          <a:xfrm>
            <a:off x="7001100" y="3613119"/>
            <a:ext cx="1115665" cy="2767824"/>
          </a:xfrm>
          <a:prstGeom prst="rect">
            <a:avLst/>
          </a:prstGeom>
        </p:spPr>
      </p:pic>
      <p:sp>
        <p:nvSpPr>
          <p:cNvPr id="10" name="Obdélník: se zakulacenými rohy 9">
            <a:extLst>
              <a:ext uri="{FF2B5EF4-FFF2-40B4-BE49-F238E27FC236}">
                <a16:creationId xmlns:a16="http://schemas.microsoft.com/office/drawing/2014/main" id="{3243E050-D7CA-40DC-BCC5-53DCE8392E07}"/>
              </a:ext>
            </a:extLst>
          </p:cNvPr>
          <p:cNvSpPr/>
          <p:nvPr/>
        </p:nvSpPr>
        <p:spPr>
          <a:xfrm>
            <a:off x="2839919" y="4021791"/>
            <a:ext cx="2702162"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a:extLst>
              <a:ext uri="{FF2B5EF4-FFF2-40B4-BE49-F238E27FC236}">
                <a16:creationId xmlns:a16="http://schemas.microsoft.com/office/drawing/2014/main" id="{A33E2554-10BE-46D9-8B77-EFE70CD495C8}"/>
              </a:ext>
            </a:extLst>
          </p:cNvPr>
          <p:cNvSpPr txBox="1"/>
          <p:nvPr/>
        </p:nvSpPr>
        <p:spPr>
          <a:xfrm>
            <a:off x="2839919" y="4155825"/>
            <a:ext cx="2702162" cy="646331"/>
          </a:xfrm>
          <a:prstGeom prst="rect">
            <a:avLst/>
          </a:prstGeom>
          <a:noFill/>
        </p:spPr>
        <p:txBody>
          <a:bodyPr wrap="square" rtlCol="0">
            <a:spAutoFit/>
          </a:bodyPr>
          <a:lstStyle/>
          <a:p>
            <a:pPr algn="ctr"/>
            <a:r>
              <a:rPr lang="cs-CZ" b="1" dirty="0"/>
              <a:t>F, </a:t>
            </a:r>
            <a:r>
              <a:rPr lang="cs-CZ" b="1" dirty="0" err="1"/>
              <a:t>Mn</a:t>
            </a:r>
            <a:r>
              <a:rPr lang="cs-CZ" b="1" dirty="0"/>
              <a:t>, </a:t>
            </a:r>
            <a:r>
              <a:rPr lang="cs-CZ" b="1" dirty="0" err="1"/>
              <a:t>Cu</a:t>
            </a:r>
            <a:r>
              <a:rPr lang="cs-CZ" b="1" dirty="0"/>
              <a:t>, </a:t>
            </a:r>
            <a:r>
              <a:rPr lang="cs-CZ" b="1" dirty="0" err="1"/>
              <a:t>Zn</a:t>
            </a:r>
            <a:r>
              <a:rPr lang="cs-CZ" b="1" dirty="0"/>
              <a:t>, Se, I, </a:t>
            </a:r>
            <a:r>
              <a:rPr lang="cs-CZ" b="1" dirty="0" err="1"/>
              <a:t>Cr</a:t>
            </a:r>
            <a:r>
              <a:rPr lang="cs-CZ" b="1" dirty="0"/>
              <a:t>, </a:t>
            </a:r>
            <a:r>
              <a:rPr lang="cs-CZ" b="1" dirty="0" err="1"/>
              <a:t>Mb</a:t>
            </a:r>
            <a:r>
              <a:rPr lang="cs-CZ" b="1" dirty="0"/>
              <a:t> </a:t>
            </a:r>
          </a:p>
          <a:p>
            <a:pPr algn="ctr"/>
            <a:r>
              <a:rPr lang="cs-CZ" dirty="0" err="1"/>
              <a:t>Fe</a:t>
            </a:r>
            <a:r>
              <a:rPr lang="cs-CZ" dirty="0"/>
              <a:t> </a:t>
            </a:r>
          </a:p>
        </p:txBody>
      </p:sp>
    </p:spTree>
    <p:custDataLst>
      <p:tags r:id="rId1"/>
    </p:custDataLst>
    <p:extLst>
      <p:ext uri="{BB962C8B-B14F-4D97-AF65-F5344CB8AC3E}">
        <p14:creationId xmlns:p14="http://schemas.microsoft.com/office/powerpoint/2010/main" val="9107548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73543" y="455434"/>
            <a:ext cx="7467600" cy="634082"/>
          </a:xfrm>
        </p:spPr>
        <p:txBody>
          <a:bodyPr>
            <a:normAutofit fontScale="90000"/>
          </a:bodyPr>
          <a:lstStyle/>
          <a:p>
            <a:r>
              <a:rPr lang="cs-CZ" sz="2400" dirty="0" err="1"/>
              <a:t>Select</a:t>
            </a:r>
            <a:r>
              <a:rPr lang="cs-CZ" sz="2400" dirty="0"/>
              <a:t> </a:t>
            </a:r>
            <a:r>
              <a:rPr lang="cs-CZ" sz="2400" dirty="0" err="1"/>
              <a:t>correct</a:t>
            </a:r>
            <a:r>
              <a:rPr lang="cs-CZ" sz="2400" dirty="0"/>
              <a:t> </a:t>
            </a:r>
            <a:r>
              <a:rPr lang="cs-CZ" sz="2400" dirty="0" err="1"/>
              <a:t>answers</a:t>
            </a:r>
            <a:r>
              <a:rPr lang="cs-CZ" sz="2400" dirty="0"/>
              <a:t>: </a:t>
            </a:r>
            <a:r>
              <a:rPr lang="cs-CZ" sz="2400" dirty="0" err="1"/>
              <a:t>With</a:t>
            </a:r>
            <a:r>
              <a:rPr lang="cs-CZ" sz="2400" dirty="0"/>
              <a:t> </a:t>
            </a:r>
            <a:r>
              <a:rPr lang="cs-CZ" sz="2400" dirty="0" err="1"/>
              <a:t>regard</a:t>
            </a:r>
            <a:r>
              <a:rPr lang="cs-CZ" sz="2400" dirty="0"/>
              <a:t> to </a:t>
            </a:r>
            <a:r>
              <a:rPr lang="cs-CZ" sz="2400" dirty="0" err="1"/>
              <a:t>vitamins</a:t>
            </a:r>
            <a:r>
              <a:rPr lang="cs-CZ" sz="2400" dirty="0"/>
              <a:t> in </a:t>
            </a:r>
            <a:r>
              <a:rPr lang="cs-CZ" sz="2400" dirty="0" err="1"/>
              <a:t>the</a:t>
            </a:r>
            <a:r>
              <a:rPr lang="cs-CZ" sz="2400" dirty="0"/>
              <a:t> diet:</a:t>
            </a:r>
            <a:br>
              <a:rPr lang="cs-CZ" sz="2400" dirty="0"/>
            </a:br>
            <a:endParaRPr lang="cs-CZ" sz="2400" dirty="0"/>
          </a:p>
        </p:txBody>
      </p:sp>
      <p:sp>
        <p:nvSpPr>
          <p:cNvPr id="3" name="Zástupný symbol pro obsah 2"/>
          <p:cNvSpPr>
            <a:spLocks noGrp="1"/>
          </p:cNvSpPr>
          <p:nvPr>
            <p:ph sz="quarter" idx="1"/>
          </p:nvPr>
        </p:nvSpPr>
        <p:spPr>
          <a:xfrm>
            <a:off x="457200" y="980728"/>
            <a:ext cx="8147248" cy="5493223"/>
          </a:xfrm>
        </p:spPr>
        <p:txBody>
          <a:bodyPr>
            <a:normAutofit/>
          </a:bodyPr>
          <a:lstStyle/>
          <a:p>
            <a:pPr marL="457200" lvl="0" indent="-457200">
              <a:buFont typeface="+mj-lt"/>
              <a:buAutoNum type="alphaUcPeriod"/>
            </a:pPr>
            <a:r>
              <a:rPr lang="cs-CZ" sz="2000" dirty="0">
                <a:solidFill>
                  <a:schemeClr val="tx2"/>
                </a:solidFill>
              </a:rPr>
              <a:t>Body </a:t>
            </a:r>
            <a:r>
              <a:rPr lang="cs-CZ" sz="2000" dirty="0" err="1">
                <a:solidFill>
                  <a:schemeClr val="tx2"/>
                </a:solidFill>
              </a:rPr>
              <a:t>stores</a:t>
            </a:r>
            <a:r>
              <a:rPr lang="cs-CZ" sz="2000" dirty="0">
                <a:solidFill>
                  <a:schemeClr val="tx2"/>
                </a:solidFill>
              </a:rPr>
              <a:t> </a:t>
            </a:r>
            <a:r>
              <a:rPr lang="cs-CZ" sz="2000" dirty="0" err="1">
                <a:solidFill>
                  <a:schemeClr val="tx2"/>
                </a:solidFill>
              </a:rPr>
              <a:t>of</a:t>
            </a:r>
            <a:r>
              <a:rPr lang="cs-CZ" sz="2000" dirty="0">
                <a:solidFill>
                  <a:schemeClr val="tx2"/>
                </a:solidFill>
              </a:rPr>
              <a:t> </a:t>
            </a:r>
            <a:r>
              <a:rPr lang="cs-CZ" sz="2000" dirty="0" err="1">
                <a:solidFill>
                  <a:schemeClr val="tx2"/>
                </a:solidFill>
              </a:rPr>
              <a:t>water-soluble</a:t>
            </a:r>
            <a:r>
              <a:rPr lang="cs-CZ" sz="2000" dirty="0">
                <a:solidFill>
                  <a:schemeClr val="tx2"/>
                </a:solidFill>
              </a:rPr>
              <a:t> </a:t>
            </a:r>
            <a:r>
              <a:rPr lang="cs-CZ" sz="2000" dirty="0" err="1">
                <a:solidFill>
                  <a:schemeClr val="tx2"/>
                </a:solidFill>
              </a:rPr>
              <a:t>vitamins</a:t>
            </a:r>
            <a:r>
              <a:rPr lang="cs-CZ" sz="2000" dirty="0">
                <a:solidFill>
                  <a:schemeClr val="tx2"/>
                </a:solidFill>
              </a:rPr>
              <a:t> are </a:t>
            </a:r>
            <a:r>
              <a:rPr lang="cs-CZ" sz="2000" dirty="0" err="1">
                <a:solidFill>
                  <a:schemeClr val="tx2"/>
                </a:solidFill>
              </a:rPr>
              <a:t>typically</a:t>
            </a:r>
            <a:r>
              <a:rPr lang="cs-CZ" sz="2000" dirty="0">
                <a:solidFill>
                  <a:schemeClr val="tx2"/>
                </a:solidFill>
              </a:rPr>
              <a:t> </a:t>
            </a:r>
            <a:r>
              <a:rPr lang="cs-CZ" sz="2000" dirty="0" err="1">
                <a:solidFill>
                  <a:schemeClr val="tx2"/>
                </a:solidFill>
              </a:rPr>
              <a:t>higher</a:t>
            </a:r>
            <a:r>
              <a:rPr lang="cs-CZ" sz="2000" dirty="0">
                <a:solidFill>
                  <a:schemeClr val="tx2"/>
                </a:solidFill>
              </a:rPr>
              <a:t> </a:t>
            </a:r>
            <a:r>
              <a:rPr lang="cs-CZ" sz="2000" dirty="0" err="1">
                <a:solidFill>
                  <a:schemeClr val="tx2"/>
                </a:solidFill>
              </a:rPr>
              <a:t>than</a:t>
            </a:r>
            <a:r>
              <a:rPr lang="cs-CZ" sz="2000" dirty="0">
                <a:solidFill>
                  <a:schemeClr val="tx2"/>
                </a:solidFill>
              </a:rPr>
              <a:t> </a:t>
            </a:r>
            <a:r>
              <a:rPr lang="cs-CZ" sz="2000" dirty="0" err="1">
                <a:solidFill>
                  <a:schemeClr val="tx2"/>
                </a:solidFill>
              </a:rPr>
              <a:t>those</a:t>
            </a:r>
            <a:r>
              <a:rPr lang="cs-CZ" sz="2000" dirty="0">
                <a:solidFill>
                  <a:schemeClr val="tx2"/>
                </a:solidFill>
              </a:rPr>
              <a:t> </a:t>
            </a:r>
            <a:r>
              <a:rPr lang="cs-CZ" sz="2000" dirty="0" err="1">
                <a:solidFill>
                  <a:schemeClr val="tx2"/>
                </a:solidFill>
              </a:rPr>
              <a:t>of</a:t>
            </a:r>
            <a:r>
              <a:rPr lang="cs-CZ" sz="2000" dirty="0">
                <a:solidFill>
                  <a:schemeClr val="tx2"/>
                </a:solidFill>
              </a:rPr>
              <a:t> fat-</a:t>
            </a:r>
            <a:r>
              <a:rPr lang="cs-CZ" sz="2000" dirty="0" err="1">
                <a:solidFill>
                  <a:schemeClr val="tx2"/>
                </a:solidFill>
              </a:rPr>
              <a:t>soluble</a:t>
            </a:r>
            <a:r>
              <a:rPr lang="cs-CZ" sz="2000" dirty="0">
                <a:solidFill>
                  <a:schemeClr val="tx2"/>
                </a:solidFill>
              </a:rPr>
              <a:t> </a:t>
            </a:r>
            <a:r>
              <a:rPr lang="cs-CZ" sz="2000" dirty="0" err="1">
                <a:solidFill>
                  <a:schemeClr val="tx2"/>
                </a:solidFill>
              </a:rPr>
              <a:t>vitamins</a:t>
            </a:r>
            <a:r>
              <a:rPr lang="cs-CZ" sz="2000" dirty="0">
                <a:solidFill>
                  <a:schemeClr val="tx2"/>
                </a:solidFill>
              </a:rPr>
              <a:t>.</a:t>
            </a:r>
          </a:p>
          <a:p>
            <a:pPr marL="0" indent="0">
              <a:buNone/>
            </a:pPr>
            <a:endParaRPr lang="cs-CZ" sz="2000" dirty="0">
              <a:solidFill>
                <a:schemeClr val="tx2"/>
              </a:solidFill>
            </a:endParaRPr>
          </a:p>
          <a:p>
            <a:pPr marL="457200" lvl="0" indent="-457200">
              <a:buFont typeface="+mj-lt"/>
              <a:buAutoNum type="alphaUcPeriod" startAt="2"/>
            </a:pPr>
            <a:r>
              <a:rPr lang="cs-CZ" sz="2000" dirty="0">
                <a:solidFill>
                  <a:schemeClr val="tx2"/>
                </a:solidFill>
              </a:rPr>
              <a:t>Vitamin C </a:t>
            </a:r>
            <a:r>
              <a:rPr lang="cs-CZ" sz="2000" dirty="0" err="1">
                <a:solidFill>
                  <a:schemeClr val="tx2"/>
                </a:solidFill>
              </a:rPr>
              <a:t>is</a:t>
            </a:r>
            <a:r>
              <a:rPr lang="cs-CZ" sz="2000" dirty="0">
                <a:solidFill>
                  <a:schemeClr val="tx2"/>
                </a:solidFill>
              </a:rPr>
              <a:t> </a:t>
            </a:r>
            <a:r>
              <a:rPr lang="cs-CZ" sz="2000" dirty="0" err="1">
                <a:solidFill>
                  <a:schemeClr val="tx2"/>
                </a:solidFill>
              </a:rPr>
              <a:t>an</a:t>
            </a:r>
            <a:r>
              <a:rPr lang="cs-CZ" sz="2000" dirty="0">
                <a:solidFill>
                  <a:schemeClr val="tx2"/>
                </a:solidFill>
              </a:rPr>
              <a:t> antioxidant vitamin </a:t>
            </a:r>
            <a:r>
              <a:rPr lang="cs-CZ" sz="2000" dirty="0" err="1">
                <a:solidFill>
                  <a:schemeClr val="tx2"/>
                </a:solidFill>
              </a:rPr>
              <a:t>which</a:t>
            </a:r>
            <a:r>
              <a:rPr lang="cs-CZ" sz="2000" dirty="0">
                <a:solidFill>
                  <a:schemeClr val="tx2"/>
                </a:solidFill>
              </a:rPr>
              <a:t> </a:t>
            </a:r>
            <a:r>
              <a:rPr lang="cs-CZ" sz="2000" dirty="0" err="1">
                <a:solidFill>
                  <a:schemeClr val="tx2"/>
                </a:solidFill>
              </a:rPr>
              <a:t>helps</a:t>
            </a:r>
            <a:r>
              <a:rPr lang="cs-CZ" sz="2000" dirty="0">
                <a:solidFill>
                  <a:schemeClr val="tx2"/>
                </a:solidFill>
              </a:rPr>
              <a:t> </a:t>
            </a:r>
            <a:r>
              <a:rPr lang="cs-CZ" sz="2000" dirty="0" err="1">
                <a:solidFill>
                  <a:schemeClr val="tx2"/>
                </a:solidFill>
              </a:rPr>
              <a:t>maintain</a:t>
            </a:r>
            <a:r>
              <a:rPr lang="cs-CZ" sz="2000" dirty="0">
                <a:solidFill>
                  <a:schemeClr val="tx2"/>
                </a:solidFill>
              </a:rPr>
              <a:t> iron in </a:t>
            </a:r>
            <a:r>
              <a:rPr lang="cs-CZ" sz="2000" dirty="0" err="1">
                <a:solidFill>
                  <a:schemeClr val="tx2"/>
                </a:solidFill>
              </a:rPr>
              <a:t>the</a:t>
            </a:r>
            <a:r>
              <a:rPr lang="cs-CZ" sz="2000" dirty="0">
                <a:solidFill>
                  <a:schemeClr val="tx2"/>
                </a:solidFill>
              </a:rPr>
              <a:t> </a:t>
            </a:r>
            <a:r>
              <a:rPr lang="cs-CZ" sz="2000" dirty="0" err="1">
                <a:solidFill>
                  <a:schemeClr val="tx2"/>
                </a:solidFill>
              </a:rPr>
              <a:t>reduced</a:t>
            </a:r>
            <a:r>
              <a:rPr lang="cs-CZ" sz="2000" dirty="0">
                <a:solidFill>
                  <a:schemeClr val="tx2"/>
                </a:solidFill>
              </a:rPr>
              <a:t> (</a:t>
            </a:r>
            <a:r>
              <a:rPr lang="cs-CZ" sz="2000" dirty="0" err="1">
                <a:solidFill>
                  <a:schemeClr val="tx2"/>
                </a:solidFill>
              </a:rPr>
              <a:t>ferrous</a:t>
            </a:r>
            <a:r>
              <a:rPr lang="cs-CZ" sz="2000" dirty="0">
                <a:solidFill>
                  <a:schemeClr val="tx2"/>
                </a:solidFill>
              </a:rPr>
              <a:t>) </a:t>
            </a:r>
            <a:r>
              <a:rPr lang="cs-CZ" sz="2000" dirty="0" err="1">
                <a:solidFill>
                  <a:schemeClr val="tx2"/>
                </a:solidFill>
              </a:rPr>
              <a:t>form</a:t>
            </a:r>
            <a:r>
              <a:rPr lang="cs-CZ" sz="2000" dirty="0">
                <a:solidFill>
                  <a:schemeClr val="tx2"/>
                </a:solidFill>
              </a:rPr>
              <a:t>.</a:t>
            </a:r>
            <a:endParaRPr lang="cs-CZ" sz="800" dirty="0">
              <a:solidFill>
                <a:schemeClr val="tx2"/>
              </a:solidFill>
            </a:endParaRPr>
          </a:p>
          <a:p>
            <a:pPr marL="457200" lvl="0" indent="-457200">
              <a:buFont typeface="+mj-lt"/>
              <a:buAutoNum type="alphaUcPeriod" startAt="2"/>
            </a:pPr>
            <a:endParaRPr lang="cs-CZ" sz="2000" dirty="0">
              <a:solidFill>
                <a:schemeClr val="tx2"/>
              </a:solidFill>
            </a:endParaRPr>
          </a:p>
          <a:p>
            <a:pPr marL="457200" lvl="0" indent="-457200">
              <a:buFont typeface="+mj-lt"/>
              <a:buAutoNum type="alphaUcPeriod" startAt="2"/>
            </a:pPr>
            <a:r>
              <a:rPr lang="cs-CZ" sz="2000" dirty="0" err="1">
                <a:solidFill>
                  <a:schemeClr val="tx2"/>
                </a:solidFill>
              </a:rPr>
              <a:t>Thiamine</a:t>
            </a:r>
            <a:r>
              <a:rPr lang="cs-CZ" sz="2000" dirty="0">
                <a:solidFill>
                  <a:schemeClr val="tx2"/>
                </a:solidFill>
              </a:rPr>
              <a:t> </a:t>
            </a:r>
            <a:r>
              <a:rPr lang="cs-CZ" sz="2000" dirty="0" err="1">
                <a:solidFill>
                  <a:schemeClr val="tx2"/>
                </a:solidFill>
              </a:rPr>
              <a:t>deficiency</a:t>
            </a:r>
            <a:r>
              <a:rPr lang="cs-CZ" sz="2000" dirty="0">
                <a:solidFill>
                  <a:schemeClr val="tx2"/>
                </a:solidFill>
              </a:rPr>
              <a:t> </a:t>
            </a:r>
            <a:r>
              <a:rPr lang="cs-CZ" sz="2000" dirty="0" err="1">
                <a:solidFill>
                  <a:schemeClr val="tx2"/>
                </a:solidFill>
              </a:rPr>
              <a:t>can</a:t>
            </a:r>
            <a:r>
              <a:rPr lang="cs-CZ" sz="2000" dirty="0">
                <a:solidFill>
                  <a:schemeClr val="tx2"/>
                </a:solidFill>
              </a:rPr>
              <a:t> </a:t>
            </a:r>
            <a:r>
              <a:rPr lang="cs-CZ" sz="2000" dirty="0" err="1">
                <a:solidFill>
                  <a:schemeClr val="tx2"/>
                </a:solidFill>
              </a:rPr>
              <a:t>be</a:t>
            </a:r>
            <a:r>
              <a:rPr lang="cs-CZ" sz="2000" dirty="0">
                <a:solidFill>
                  <a:schemeClr val="tx2"/>
                </a:solidFill>
              </a:rPr>
              <a:t> </a:t>
            </a:r>
            <a:r>
              <a:rPr lang="cs-CZ" sz="2000" dirty="0" err="1">
                <a:solidFill>
                  <a:schemeClr val="tx2"/>
                </a:solidFill>
              </a:rPr>
              <a:t>found</a:t>
            </a:r>
            <a:r>
              <a:rPr lang="cs-CZ" sz="2000" dirty="0">
                <a:solidFill>
                  <a:schemeClr val="tx2"/>
                </a:solidFill>
              </a:rPr>
              <a:t> in </a:t>
            </a:r>
            <a:r>
              <a:rPr lang="cs-CZ" sz="2000" dirty="0" err="1">
                <a:solidFill>
                  <a:schemeClr val="tx2"/>
                </a:solidFill>
              </a:rPr>
              <a:t>chronic</a:t>
            </a:r>
            <a:r>
              <a:rPr lang="cs-CZ" sz="2000" dirty="0">
                <a:solidFill>
                  <a:schemeClr val="tx2"/>
                </a:solidFill>
              </a:rPr>
              <a:t> </a:t>
            </a:r>
            <a:r>
              <a:rPr lang="cs-CZ" sz="2000" dirty="0" err="1">
                <a:solidFill>
                  <a:schemeClr val="tx2"/>
                </a:solidFill>
              </a:rPr>
              <a:t>alcoholism</a:t>
            </a:r>
            <a:r>
              <a:rPr lang="cs-CZ" sz="2000" dirty="0">
                <a:solidFill>
                  <a:schemeClr val="tx2"/>
                </a:solidFill>
              </a:rPr>
              <a:t> </a:t>
            </a:r>
            <a:r>
              <a:rPr lang="cs-CZ" sz="2000" dirty="0" err="1">
                <a:solidFill>
                  <a:schemeClr val="tx2"/>
                </a:solidFill>
              </a:rPr>
              <a:t>when</a:t>
            </a:r>
            <a:r>
              <a:rPr lang="cs-CZ" sz="2000" dirty="0">
                <a:solidFill>
                  <a:schemeClr val="tx2"/>
                </a:solidFill>
              </a:rPr>
              <a:t> </a:t>
            </a:r>
            <a:r>
              <a:rPr lang="cs-CZ" sz="2000" dirty="0" err="1">
                <a:solidFill>
                  <a:schemeClr val="tx2"/>
                </a:solidFill>
              </a:rPr>
              <a:t>it</a:t>
            </a:r>
            <a:r>
              <a:rPr lang="cs-CZ" sz="2000" dirty="0">
                <a:solidFill>
                  <a:schemeClr val="tx2"/>
                </a:solidFill>
              </a:rPr>
              <a:t> </a:t>
            </a:r>
            <a:r>
              <a:rPr lang="cs-CZ" sz="2000" dirty="0" err="1">
                <a:solidFill>
                  <a:schemeClr val="tx2"/>
                </a:solidFill>
              </a:rPr>
              <a:t>may</a:t>
            </a:r>
            <a:r>
              <a:rPr lang="cs-CZ" sz="2000" dirty="0">
                <a:solidFill>
                  <a:schemeClr val="tx2"/>
                </a:solidFill>
              </a:rPr>
              <a:t> </a:t>
            </a:r>
            <a:r>
              <a:rPr lang="cs-CZ" sz="2000" dirty="0" err="1">
                <a:solidFill>
                  <a:schemeClr val="tx2"/>
                </a:solidFill>
              </a:rPr>
              <a:t>contribute</a:t>
            </a:r>
            <a:r>
              <a:rPr lang="cs-CZ" sz="2000" dirty="0">
                <a:solidFill>
                  <a:schemeClr val="tx2"/>
                </a:solidFill>
              </a:rPr>
              <a:t> to </a:t>
            </a:r>
            <a:r>
              <a:rPr lang="cs-CZ" sz="2000" dirty="0" err="1">
                <a:solidFill>
                  <a:schemeClr val="tx2"/>
                </a:solidFill>
              </a:rPr>
              <a:t>neurological</a:t>
            </a:r>
            <a:r>
              <a:rPr lang="cs-CZ" sz="2000" dirty="0">
                <a:solidFill>
                  <a:schemeClr val="tx2"/>
                </a:solidFill>
              </a:rPr>
              <a:t> and </a:t>
            </a:r>
            <a:r>
              <a:rPr lang="cs-CZ" sz="2000" dirty="0" err="1">
                <a:solidFill>
                  <a:schemeClr val="tx2"/>
                </a:solidFill>
              </a:rPr>
              <a:t>cardiac</a:t>
            </a:r>
            <a:r>
              <a:rPr lang="cs-CZ" sz="2000" dirty="0">
                <a:solidFill>
                  <a:schemeClr val="tx2"/>
                </a:solidFill>
              </a:rPr>
              <a:t> </a:t>
            </a:r>
            <a:r>
              <a:rPr lang="cs-CZ" sz="2000" dirty="0" err="1">
                <a:solidFill>
                  <a:schemeClr val="tx2"/>
                </a:solidFill>
              </a:rPr>
              <a:t>problems</a:t>
            </a:r>
            <a:r>
              <a:rPr lang="cs-CZ" sz="2000" dirty="0">
                <a:solidFill>
                  <a:schemeClr val="tx2"/>
                </a:solidFill>
              </a:rPr>
              <a:t>.</a:t>
            </a:r>
            <a:endParaRPr lang="cs-CZ" sz="800" dirty="0">
              <a:solidFill>
                <a:schemeClr val="tx2"/>
              </a:solidFill>
            </a:endParaRPr>
          </a:p>
          <a:p>
            <a:pPr marL="457200" indent="-457200">
              <a:buFont typeface="+mj-lt"/>
              <a:buAutoNum type="alphaUcPeriod" startAt="2"/>
            </a:pPr>
            <a:endParaRPr lang="cs-CZ" sz="2000" dirty="0">
              <a:solidFill>
                <a:schemeClr val="tx2"/>
              </a:solidFill>
            </a:endParaRPr>
          </a:p>
          <a:p>
            <a:pPr marL="457200" lvl="0" indent="-457200">
              <a:buFont typeface="+mj-lt"/>
              <a:buAutoNum type="alphaUcPeriod" startAt="4"/>
            </a:pPr>
            <a:r>
              <a:rPr lang="cs-CZ" sz="2000" dirty="0" err="1">
                <a:solidFill>
                  <a:schemeClr val="tx2"/>
                </a:solidFill>
              </a:rPr>
              <a:t>Folic</a:t>
            </a:r>
            <a:r>
              <a:rPr lang="cs-CZ" sz="2000" dirty="0">
                <a:solidFill>
                  <a:schemeClr val="tx2"/>
                </a:solidFill>
              </a:rPr>
              <a:t> acid in </a:t>
            </a:r>
            <a:r>
              <a:rPr lang="cs-CZ" sz="2000" dirty="0" err="1">
                <a:solidFill>
                  <a:schemeClr val="tx2"/>
                </a:solidFill>
              </a:rPr>
              <a:t>excess</a:t>
            </a:r>
            <a:r>
              <a:rPr lang="cs-CZ" sz="2000" dirty="0">
                <a:solidFill>
                  <a:schemeClr val="tx2"/>
                </a:solidFill>
              </a:rPr>
              <a:t> </a:t>
            </a:r>
            <a:r>
              <a:rPr lang="cs-CZ" sz="2000" dirty="0" err="1">
                <a:solidFill>
                  <a:schemeClr val="tx2"/>
                </a:solidFill>
              </a:rPr>
              <a:t>can</a:t>
            </a:r>
            <a:r>
              <a:rPr lang="cs-CZ" sz="2000" dirty="0">
                <a:solidFill>
                  <a:schemeClr val="tx2"/>
                </a:solidFill>
              </a:rPr>
              <a:t> </a:t>
            </a:r>
            <a:r>
              <a:rPr lang="cs-CZ" sz="2000" dirty="0" err="1">
                <a:solidFill>
                  <a:schemeClr val="tx2"/>
                </a:solidFill>
              </a:rPr>
              <a:t>lead</a:t>
            </a:r>
            <a:r>
              <a:rPr lang="cs-CZ" sz="2000" dirty="0">
                <a:solidFill>
                  <a:schemeClr val="tx2"/>
                </a:solidFill>
              </a:rPr>
              <a:t> to </a:t>
            </a:r>
            <a:r>
              <a:rPr lang="cs-CZ" sz="2000" dirty="0" err="1">
                <a:solidFill>
                  <a:schemeClr val="tx2"/>
                </a:solidFill>
              </a:rPr>
              <a:t>increased</a:t>
            </a:r>
            <a:r>
              <a:rPr lang="cs-CZ" sz="2000" dirty="0">
                <a:solidFill>
                  <a:schemeClr val="tx2"/>
                </a:solidFill>
              </a:rPr>
              <a:t> incidence </a:t>
            </a:r>
            <a:r>
              <a:rPr lang="cs-CZ" sz="2000" dirty="0" err="1">
                <a:solidFill>
                  <a:schemeClr val="tx2"/>
                </a:solidFill>
              </a:rPr>
              <a:t>of</a:t>
            </a:r>
            <a:r>
              <a:rPr lang="cs-CZ" sz="2000" dirty="0">
                <a:solidFill>
                  <a:schemeClr val="tx2"/>
                </a:solidFill>
              </a:rPr>
              <a:t> </a:t>
            </a:r>
            <a:r>
              <a:rPr lang="cs-CZ" sz="2000" dirty="0" err="1">
                <a:solidFill>
                  <a:schemeClr val="tx2"/>
                </a:solidFill>
              </a:rPr>
              <a:t>neural</a:t>
            </a:r>
            <a:r>
              <a:rPr lang="cs-CZ" sz="2000" dirty="0">
                <a:solidFill>
                  <a:schemeClr val="tx2"/>
                </a:solidFill>
              </a:rPr>
              <a:t> tube </a:t>
            </a:r>
            <a:r>
              <a:rPr lang="cs-CZ" sz="2000" dirty="0" err="1">
                <a:solidFill>
                  <a:schemeClr val="tx2"/>
                </a:solidFill>
              </a:rPr>
              <a:t>defects</a:t>
            </a:r>
            <a:r>
              <a:rPr lang="cs-CZ" sz="2000" dirty="0">
                <a:solidFill>
                  <a:schemeClr val="tx2"/>
                </a:solidFill>
              </a:rPr>
              <a:t> in </a:t>
            </a:r>
            <a:r>
              <a:rPr lang="cs-CZ" sz="2000" dirty="0" err="1">
                <a:solidFill>
                  <a:schemeClr val="tx2"/>
                </a:solidFill>
              </a:rPr>
              <a:t>pregnancy</a:t>
            </a:r>
            <a:r>
              <a:rPr lang="cs-CZ" sz="2000" dirty="0">
                <a:solidFill>
                  <a:schemeClr val="tx2"/>
                </a:solidFill>
              </a:rPr>
              <a:t>.</a:t>
            </a:r>
            <a:endParaRPr lang="cs-CZ" sz="800" dirty="0">
              <a:solidFill>
                <a:schemeClr val="tx2"/>
              </a:solidFill>
            </a:endParaRPr>
          </a:p>
          <a:p>
            <a:pPr marL="457200" lvl="0" indent="-457200">
              <a:buFont typeface="+mj-lt"/>
              <a:buAutoNum type="alphaUcPeriod" startAt="4"/>
            </a:pPr>
            <a:endParaRPr lang="cs-CZ" sz="2000" dirty="0">
              <a:solidFill>
                <a:schemeClr val="tx2"/>
              </a:solidFill>
            </a:endParaRPr>
          </a:p>
          <a:p>
            <a:pPr marL="457200" indent="-457200">
              <a:buFont typeface="+mj-lt"/>
              <a:buAutoNum type="alphaUcPeriod" startAt="4"/>
            </a:pPr>
            <a:r>
              <a:rPr lang="cs-CZ" sz="2000" dirty="0">
                <a:solidFill>
                  <a:schemeClr val="tx2"/>
                </a:solidFill>
              </a:rPr>
              <a:t>Retinol (vitamin A) </a:t>
            </a:r>
            <a:r>
              <a:rPr lang="cs-CZ" sz="2000" dirty="0" err="1">
                <a:solidFill>
                  <a:schemeClr val="tx2"/>
                </a:solidFill>
              </a:rPr>
              <a:t>can</a:t>
            </a:r>
            <a:r>
              <a:rPr lang="cs-CZ" sz="2000" dirty="0">
                <a:solidFill>
                  <a:schemeClr val="tx2"/>
                </a:solidFill>
              </a:rPr>
              <a:t> </a:t>
            </a:r>
            <a:r>
              <a:rPr lang="cs-CZ" sz="2000" dirty="0" err="1">
                <a:solidFill>
                  <a:schemeClr val="tx2"/>
                </a:solidFill>
              </a:rPr>
              <a:t>be</a:t>
            </a:r>
            <a:r>
              <a:rPr lang="cs-CZ" sz="2000" dirty="0">
                <a:solidFill>
                  <a:schemeClr val="tx2"/>
                </a:solidFill>
              </a:rPr>
              <a:t> </a:t>
            </a:r>
            <a:r>
              <a:rPr lang="cs-CZ" sz="2000" dirty="0" err="1">
                <a:solidFill>
                  <a:schemeClr val="tx2"/>
                </a:solidFill>
              </a:rPr>
              <a:t>partially</a:t>
            </a:r>
            <a:r>
              <a:rPr lang="cs-CZ" sz="2000" dirty="0">
                <a:solidFill>
                  <a:schemeClr val="tx2"/>
                </a:solidFill>
              </a:rPr>
              <a:t> </a:t>
            </a:r>
            <a:r>
              <a:rPr lang="cs-CZ" sz="2000" dirty="0" err="1">
                <a:solidFill>
                  <a:schemeClr val="tx2"/>
                </a:solidFill>
              </a:rPr>
              <a:t>derived</a:t>
            </a:r>
            <a:r>
              <a:rPr lang="cs-CZ" sz="2000" dirty="0">
                <a:solidFill>
                  <a:schemeClr val="tx2"/>
                </a:solidFill>
              </a:rPr>
              <a:t> </a:t>
            </a:r>
            <a:r>
              <a:rPr lang="cs-CZ" sz="2000" dirty="0" err="1">
                <a:solidFill>
                  <a:schemeClr val="tx2"/>
                </a:solidFill>
              </a:rPr>
              <a:t>from</a:t>
            </a:r>
            <a:r>
              <a:rPr lang="cs-CZ" sz="2000" dirty="0">
                <a:solidFill>
                  <a:schemeClr val="tx2"/>
                </a:solidFill>
              </a:rPr>
              <a:t> </a:t>
            </a:r>
            <a:r>
              <a:rPr lang="cs-CZ" sz="2000" dirty="0" err="1">
                <a:solidFill>
                  <a:schemeClr val="tx2"/>
                </a:solidFill>
              </a:rPr>
              <a:t>dietary</a:t>
            </a:r>
            <a:r>
              <a:rPr lang="cs-CZ" sz="2000" dirty="0">
                <a:solidFill>
                  <a:schemeClr val="tx2"/>
                </a:solidFill>
              </a:rPr>
              <a:t> </a:t>
            </a:r>
            <a:r>
              <a:rPr lang="cs-CZ" sz="2000" dirty="0" err="1">
                <a:solidFill>
                  <a:schemeClr val="tx2"/>
                </a:solidFill>
              </a:rPr>
              <a:t>hydrolysis</a:t>
            </a:r>
            <a:r>
              <a:rPr lang="cs-CZ" sz="2000" dirty="0">
                <a:solidFill>
                  <a:schemeClr val="tx2"/>
                </a:solidFill>
              </a:rPr>
              <a:t> </a:t>
            </a:r>
            <a:r>
              <a:rPr lang="cs-CZ" sz="2000" dirty="0" err="1">
                <a:solidFill>
                  <a:schemeClr val="tx2"/>
                </a:solidFill>
              </a:rPr>
              <a:t>of</a:t>
            </a:r>
            <a:r>
              <a:rPr lang="cs-CZ" sz="2000" dirty="0">
                <a:solidFill>
                  <a:schemeClr val="tx2"/>
                </a:solidFill>
              </a:rPr>
              <a:t> β-</a:t>
            </a:r>
            <a:r>
              <a:rPr lang="cs-CZ" sz="2000" dirty="0" err="1">
                <a:solidFill>
                  <a:schemeClr val="tx2"/>
                </a:solidFill>
              </a:rPr>
              <a:t>carotene</a:t>
            </a:r>
            <a:r>
              <a:rPr lang="cs-CZ" sz="2000" dirty="0">
                <a:solidFill>
                  <a:schemeClr val="tx2"/>
                </a:solidFill>
              </a:rPr>
              <a:t>.</a:t>
            </a:r>
          </a:p>
          <a:p>
            <a:pPr marL="457200" lvl="0" indent="-457200">
              <a:buFont typeface="+mj-lt"/>
              <a:buAutoNum type="alphaUcPeriod" startAt="4"/>
            </a:pPr>
            <a:endParaRPr lang="cs-CZ" sz="2000" dirty="0">
              <a:solidFill>
                <a:schemeClr val="tx2"/>
              </a:solidFill>
            </a:endParaRPr>
          </a:p>
          <a:p>
            <a:pPr marL="457200" indent="-457200">
              <a:buFont typeface="+mj-lt"/>
              <a:buAutoNum type="alphaUcPeriod" startAt="2"/>
            </a:pPr>
            <a:endParaRPr lang="cs-CZ" dirty="0">
              <a:solidFill>
                <a:schemeClr val="tx2"/>
              </a:solidFill>
            </a:endParaRPr>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t>73</a:t>
            </a:fld>
            <a:endParaRPr lang="cs-CZ"/>
          </a:p>
        </p:txBody>
      </p:sp>
    </p:spTree>
    <p:custDataLst>
      <p:tags r:id="rId1"/>
    </p:custDataLst>
    <p:extLst>
      <p:ext uri="{BB962C8B-B14F-4D97-AF65-F5344CB8AC3E}">
        <p14:creationId xmlns:p14="http://schemas.microsoft.com/office/powerpoint/2010/main" val="39336282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73543" y="455434"/>
            <a:ext cx="7467600" cy="634082"/>
          </a:xfrm>
        </p:spPr>
        <p:txBody>
          <a:bodyPr>
            <a:normAutofit fontScale="90000"/>
          </a:bodyPr>
          <a:lstStyle/>
          <a:p>
            <a:r>
              <a:rPr lang="cs-CZ" sz="2400" dirty="0" err="1"/>
              <a:t>Select</a:t>
            </a:r>
            <a:r>
              <a:rPr lang="cs-CZ" sz="2400" dirty="0"/>
              <a:t> </a:t>
            </a:r>
            <a:r>
              <a:rPr lang="cs-CZ" sz="2400" dirty="0" err="1"/>
              <a:t>correct</a:t>
            </a:r>
            <a:r>
              <a:rPr lang="cs-CZ" sz="2400" dirty="0"/>
              <a:t> </a:t>
            </a:r>
            <a:r>
              <a:rPr lang="cs-CZ" sz="2400" dirty="0" err="1"/>
              <a:t>answers</a:t>
            </a:r>
            <a:r>
              <a:rPr lang="cs-CZ" sz="2400" dirty="0"/>
              <a:t>: </a:t>
            </a:r>
            <a:r>
              <a:rPr lang="cs-CZ" sz="2400" dirty="0" err="1"/>
              <a:t>With</a:t>
            </a:r>
            <a:r>
              <a:rPr lang="cs-CZ" sz="2400" dirty="0"/>
              <a:t> </a:t>
            </a:r>
            <a:r>
              <a:rPr lang="cs-CZ" sz="2400" dirty="0" err="1"/>
              <a:t>regard</a:t>
            </a:r>
            <a:r>
              <a:rPr lang="cs-CZ" sz="2400" dirty="0"/>
              <a:t> to </a:t>
            </a:r>
            <a:r>
              <a:rPr lang="cs-CZ" sz="2400" dirty="0" err="1"/>
              <a:t>vitamins</a:t>
            </a:r>
            <a:r>
              <a:rPr lang="cs-CZ" sz="2400" dirty="0"/>
              <a:t> in </a:t>
            </a:r>
            <a:r>
              <a:rPr lang="cs-CZ" sz="2400" dirty="0" err="1"/>
              <a:t>the</a:t>
            </a:r>
            <a:r>
              <a:rPr lang="cs-CZ" sz="2400" dirty="0"/>
              <a:t> diet:</a:t>
            </a:r>
            <a:br>
              <a:rPr lang="cs-CZ" sz="2400" dirty="0"/>
            </a:br>
            <a:endParaRPr lang="cs-CZ" sz="2400" dirty="0"/>
          </a:p>
        </p:txBody>
      </p:sp>
      <p:sp>
        <p:nvSpPr>
          <p:cNvPr id="3" name="Zástupný symbol pro obsah 2"/>
          <p:cNvSpPr>
            <a:spLocks noGrp="1"/>
          </p:cNvSpPr>
          <p:nvPr>
            <p:ph sz="quarter" idx="1"/>
          </p:nvPr>
        </p:nvSpPr>
        <p:spPr>
          <a:xfrm>
            <a:off x="457200" y="692696"/>
            <a:ext cx="8147248" cy="5781255"/>
          </a:xfrm>
        </p:spPr>
        <p:txBody>
          <a:bodyPr>
            <a:normAutofit/>
          </a:bodyPr>
          <a:lstStyle/>
          <a:p>
            <a:pPr marL="457200" lvl="0" indent="-457200">
              <a:buFont typeface="+mj-lt"/>
              <a:buAutoNum type="alphaUcPeriod"/>
            </a:pPr>
            <a:r>
              <a:rPr lang="cs-CZ" sz="2000" dirty="0">
                <a:solidFill>
                  <a:schemeClr val="tx2"/>
                </a:solidFill>
              </a:rPr>
              <a:t>Body </a:t>
            </a:r>
            <a:r>
              <a:rPr lang="cs-CZ" sz="2000" dirty="0" err="1">
                <a:solidFill>
                  <a:schemeClr val="tx2"/>
                </a:solidFill>
              </a:rPr>
              <a:t>stores</a:t>
            </a:r>
            <a:r>
              <a:rPr lang="cs-CZ" sz="2000" dirty="0">
                <a:solidFill>
                  <a:schemeClr val="tx2"/>
                </a:solidFill>
              </a:rPr>
              <a:t> </a:t>
            </a:r>
            <a:r>
              <a:rPr lang="cs-CZ" sz="2000" dirty="0" err="1">
                <a:solidFill>
                  <a:schemeClr val="tx2"/>
                </a:solidFill>
              </a:rPr>
              <a:t>of</a:t>
            </a:r>
            <a:r>
              <a:rPr lang="cs-CZ" sz="2000" dirty="0">
                <a:solidFill>
                  <a:schemeClr val="tx2"/>
                </a:solidFill>
              </a:rPr>
              <a:t> </a:t>
            </a:r>
            <a:r>
              <a:rPr lang="cs-CZ" sz="2000" dirty="0" err="1">
                <a:solidFill>
                  <a:schemeClr val="tx2"/>
                </a:solidFill>
              </a:rPr>
              <a:t>water-soluble</a:t>
            </a:r>
            <a:r>
              <a:rPr lang="cs-CZ" sz="2000" dirty="0">
                <a:solidFill>
                  <a:schemeClr val="tx2"/>
                </a:solidFill>
              </a:rPr>
              <a:t> </a:t>
            </a:r>
            <a:r>
              <a:rPr lang="cs-CZ" sz="2000" dirty="0" err="1">
                <a:solidFill>
                  <a:schemeClr val="tx2"/>
                </a:solidFill>
              </a:rPr>
              <a:t>vitamins</a:t>
            </a:r>
            <a:r>
              <a:rPr lang="cs-CZ" sz="2000" dirty="0">
                <a:solidFill>
                  <a:schemeClr val="tx2"/>
                </a:solidFill>
              </a:rPr>
              <a:t> are </a:t>
            </a:r>
            <a:r>
              <a:rPr lang="cs-CZ" sz="2000" dirty="0" err="1">
                <a:solidFill>
                  <a:schemeClr val="tx2"/>
                </a:solidFill>
              </a:rPr>
              <a:t>typically</a:t>
            </a:r>
            <a:r>
              <a:rPr lang="cs-CZ" sz="2000" dirty="0">
                <a:solidFill>
                  <a:schemeClr val="tx2"/>
                </a:solidFill>
              </a:rPr>
              <a:t> </a:t>
            </a:r>
            <a:r>
              <a:rPr lang="cs-CZ" sz="2000" dirty="0" err="1">
                <a:solidFill>
                  <a:schemeClr val="tx2"/>
                </a:solidFill>
              </a:rPr>
              <a:t>higher</a:t>
            </a:r>
            <a:r>
              <a:rPr lang="cs-CZ" sz="2000" dirty="0">
                <a:solidFill>
                  <a:schemeClr val="tx2"/>
                </a:solidFill>
              </a:rPr>
              <a:t> </a:t>
            </a:r>
            <a:r>
              <a:rPr lang="cs-CZ" sz="2000" dirty="0" err="1">
                <a:solidFill>
                  <a:schemeClr val="tx2"/>
                </a:solidFill>
              </a:rPr>
              <a:t>than</a:t>
            </a:r>
            <a:r>
              <a:rPr lang="cs-CZ" sz="2000" dirty="0">
                <a:solidFill>
                  <a:schemeClr val="tx2"/>
                </a:solidFill>
              </a:rPr>
              <a:t> </a:t>
            </a:r>
            <a:r>
              <a:rPr lang="cs-CZ" sz="2000" dirty="0" err="1">
                <a:solidFill>
                  <a:schemeClr val="tx2"/>
                </a:solidFill>
              </a:rPr>
              <a:t>those</a:t>
            </a:r>
            <a:r>
              <a:rPr lang="cs-CZ" sz="2000" dirty="0">
                <a:solidFill>
                  <a:schemeClr val="tx2"/>
                </a:solidFill>
              </a:rPr>
              <a:t> </a:t>
            </a:r>
            <a:r>
              <a:rPr lang="cs-CZ" sz="2000" dirty="0" err="1">
                <a:solidFill>
                  <a:schemeClr val="tx2"/>
                </a:solidFill>
              </a:rPr>
              <a:t>of</a:t>
            </a:r>
            <a:r>
              <a:rPr lang="cs-CZ" sz="2000" dirty="0">
                <a:solidFill>
                  <a:schemeClr val="tx2"/>
                </a:solidFill>
              </a:rPr>
              <a:t> fat-</a:t>
            </a:r>
            <a:r>
              <a:rPr lang="cs-CZ" sz="2000" dirty="0" err="1">
                <a:solidFill>
                  <a:schemeClr val="tx2"/>
                </a:solidFill>
              </a:rPr>
              <a:t>soluble</a:t>
            </a:r>
            <a:r>
              <a:rPr lang="cs-CZ" sz="2000" dirty="0">
                <a:solidFill>
                  <a:schemeClr val="tx2"/>
                </a:solidFill>
              </a:rPr>
              <a:t> </a:t>
            </a:r>
            <a:r>
              <a:rPr lang="cs-CZ" sz="2000" dirty="0" err="1">
                <a:solidFill>
                  <a:schemeClr val="tx2"/>
                </a:solidFill>
              </a:rPr>
              <a:t>vitamins</a:t>
            </a:r>
            <a:r>
              <a:rPr lang="cs-CZ" sz="2000" dirty="0">
                <a:solidFill>
                  <a:schemeClr val="tx2"/>
                </a:solidFill>
              </a:rPr>
              <a:t>.</a:t>
            </a:r>
          </a:p>
          <a:p>
            <a:pPr marL="0" indent="0">
              <a:buNone/>
            </a:pPr>
            <a:endParaRPr lang="cs-CZ" sz="2000" dirty="0">
              <a:solidFill>
                <a:schemeClr val="tx2"/>
              </a:solidFill>
            </a:endParaRPr>
          </a:p>
          <a:p>
            <a:pPr marL="457200" lvl="0" indent="-457200">
              <a:buFont typeface="+mj-lt"/>
              <a:buAutoNum type="alphaUcPeriod" startAt="2"/>
            </a:pPr>
            <a:r>
              <a:rPr lang="cs-CZ" sz="2000" dirty="0">
                <a:solidFill>
                  <a:schemeClr val="tx2"/>
                </a:solidFill>
              </a:rPr>
              <a:t>Vitamin C </a:t>
            </a:r>
            <a:r>
              <a:rPr lang="cs-CZ" sz="2000" dirty="0" err="1">
                <a:solidFill>
                  <a:schemeClr val="tx2"/>
                </a:solidFill>
              </a:rPr>
              <a:t>is</a:t>
            </a:r>
            <a:r>
              <a:rPr lang="cs-CZ" sz="2000" dirty="0">
                <a:solidFill>
                  <a:schemeClr val="tx2"/>
                </a:solidFill>
              </a:rPr>
              <a:t> </a:t>
            </a:r>
            <a:r>
              <a:rPr lang="cs-CZ" sz="2000" dirty="0" err="1">
                <a:solidFill>
                  <a:schemeClr val="tx2"/>
                </a:solidFill>
              </a:rPr>
              <a:t>an</a:t>
            </a:r>
            <a:r>
              <a:rPr lang="cs-CZ" sz="2000" dirty="0">
                <a:solidFill>
                  <a:schemeClr val="tx2"/>
                </a:solidFill>
              </a:rPr>
              <a:t> antioxidant vitamin </a:t>
            </a:r>
            <a:r>
              <a:rPr lang="cs-CZ" sz="2000" dirty="0" err="1">
                <a:solidFill>
                  <a:schemeClr val="tx2"/>
                </a:solidFill>
              </a:rPr>
              <a:t>which</a:t>
            </a:r>
            <a:r>
              <a:rPr lang="cs-CZ" sz="2000" dirty="0">
                <a:solidFill>
                  <a:schemeClr val="tx2"/>
                </a:solidFill>
              </a:rPr>
              <a:t> </a:t>
            </a:r>
            <a:r>
              <a:rPr lang="cs-CZ" sz="2000" dirty="0" err="1">
                <a:solidFill>
                  <a:schemeClr val="tx2"/>
                </a:solidFill>
              </a:rPr>
              <a:t>helps</a:t>
            </a:r>
            <a:r>
              <a:rPr lang="cs-CZ" sz="2000" dirty="0">
                <a:solidFill>
                  <a:schemeClr val="tx2"/>
                </a:solidFill>
              </a:rPr>
              <a:t> </a:t>
            </a:r>
            <a:r>
              <a:rPr lang="cs-CZ" sz="2000" dirty="0" err="1">
                <a:solidFill>
                  <a:schemeClr val="tx2"/>
                </a:solidFill>
              </a:rPr>
              <a:t>maintain</a:t>
            </a:r>
            <a:r>
              <a:rPr lang="cs-CZ" sz="2000" dirty="0">
                <a:solidFill>
                  <a:schemeClr val="tx2"/>
                </a:solidFill>
              </a:rPr>
              <a:t> iron in </a:t>
            </a:r>
            <a:r>
              <a:rPr lang="cs-CZ" sz="2000" dirty="0" err="1">
                <a:solidFill>
                  <a:schemeClr val="tx2"/>
                </a:solidFill>
              </a:rPr>
              <a:t>the</a:t>
            </a:r>
            <a:r>
              <a:rPr lang="cs-CZ" sz="2000" dirty="0">
                <a:solidFill>
                  <a:schemeClr val="tx2"/>
                </a:solidFill>
              </a:rPr>
              <a:t> </a:t>
            </a:r>
            <a:r>
              <a:rPr lang="cs-CZ" sz="2000" dirty="0" err="1">
                <a:solidFill>
                  <a:schemeClr val="tx2"/>
                </a:solidFill>
              </a:rPr>
              <a:t>reduced</a:t>
            </a:r>
            <a:r>
              <a:rPr lang="cs-CZ" sz="2000" dirty="0">
                <a:solidFill>
                  <a:schemeClr val="tx2"/>
                </a:solidFill>
              </a:rPr>
              <a:t> (</a:t>
            </a:r>
            <a:r>
              <a:rPr lang="cs-CZ" sz="2000" dirty="0" err="1">
                <a:solidFill>
                  <a:schemeClr val="tx2"/>
                </a:solidFill>
              </a:rPr>
              <a:t>ferrous</a:t>
            </a:r>
            <a:r>
              <a:rPr lang="cs-CZ" sz="2000" dirty="0">
                <a:solidFill>
                  <a:schemeClr val="tx2"/>
                </a:solidFill>
              </a:rPr>
              <a:t>) </a:t>
            </a:r>
            <a:r>
              <a:rPr lang="cs-CZ" sz="2000" dirty="0" err="1">
                <a:solidFill>
                  <a:schemeClr val="tx2"/>
                </a:solidFill>
              </a:rPr>
              <a:t>form</a:t>
            </a:r>
            <a:r>
              <a:rPr lang="cs-CZ" sz="2000" dirty="0">
                <a:solidFill>
                  <a:schemeClr val="tx2"/>
                </a:solidFill>
              </a:rPr>
              <a:t>.</a:t>
            </a:r>
            <a:endParaRPr lang="cs-CZ" sz="800" dirty="0">
              <a:solidFill>
                <a:schemeClr val="tx2"/>
              </a:solidFill>
            </a:endParaRPr>
          </a:p>
          <a:p>
            <a:pPr marL="457200" lvl="0" indent="-457200">
              <a:buFont typeface="+mj-lt"/>
              <a:buAutoNum type="alphaUcPeriod" startAt="2"/>
            </a:pPr>
            <a:endParaRPr lang="cs-CZ" sz="800" dirty="0">
              <a:solidFill>
                <a:schemeClr val="tx2"/>
              </a:solidFill>
            </a:endParaRPr>
          </a:p>
          <a:p>
            <a:pPr marL="457200" lvl="0" indent="-457200">
              <a:buFont typeface="+mj-lt"/>
              <a:buAutoNum type="alphaUcPeriod" startAt="2"/>
            </a:pPr>
            <a:endParaRPr lang="cs-CZ" sz="2000" dirty="0">
              <a:solidFill>
                <a:schemeClr val="tx2"/>
              </a:solidFill>
            </a:endParaRPr>
          </a:p>
          <a:p>
            <a:pPr marL="457200" lvl="0" indent="-457200">
              <a:buFont typeface="+mj-lt"/>
              <a:buAutoNum type="alphaUcPeriod" startAt="2"/>
            </a:pPr>
            <a:r>
              <a:rPr lang="cs-CZ" sz="2000" dirty="0" err="1">
                <a:solidFill>
                  <a:schemeClr val="tx2"/>
                </a:solidFill>
              </a:rPr>
              <a:t>Thiamine</a:t>
            </a:r>
            <a:r>
              <a:rPr lang="cs-CZ" sz="2000" dirty="0">
                <a:solidFill>
                  <a:schemeClr val="tx2"/>
                </a:solidFill>
              </a:rPr>
              <a:t> </a:t>
            </a:r>
            <a:r>
              <a:rPr lang="cs-CZ" sz="2000" dirty="0" err="1">
                <a:solidFill>
                  <a:schemeClr val="tx2"/>
                </a:solidFill>
              </a:rPr>
              <a:t>deficiency</a:t>
            </a:r>
            <a:r>
              <a:rPr lang="cs-CZ" sz="2000" dirty="0">
                <a:solidFill>
                  <a:schemeClr val="tx2"/>
                </a:solidFill>
              </a:rPr>
              <a:t> </a:t>
            </a:r>
            <a:r>
              <a:rPr lang="cs-CZ" sz="2000" dirty="0" err="1">
                <a:solidFill>
                  <a:schemeClr val="tx2"/>
                </a:solidFill>
              </a:rPr>
              <a:t>can</a:t>
            </a:r>
            <a:r>
              <a:rPr lang="cs-CZ" sz="2000" dirty="0">
                <a:solidFill>
                  <a:schemeClr val="tx2"/>
                </a:solidFill>
              </a:rPr>
              <a:t> </a:t>
            </a:r>
            <a:r>
              <a:rPr lang="cs-CZ" sz="2000" dirty="0" err="1">
                <a:solidFill>
                  <a:schemeClr val="tx2"/>
                </a:solidFill>
              </a:rPr>
              <a:t>be</a:t>
            </a:r>
            <a:r>
              <a:rPr lang="cs-CZ" sz="2000" dirty="0">
                <a:solidFill>
                  <a:schemeClr val="tx2"/>
                </a:solidFill>
              </a:rPr>
              <a:t> </a:t>
            </a:r>
            <a:r>
              <a:rPr lang="cs-CZ" sz="2000" dirty="0" err="1">
                <a:solidFill>
                  <a:schemeClr val="tx2"/>
                </a:solidFill>
              </a:rPr>
              <a:t>found</a:t>
            </a:r>
            <a:r>
              <a:rPr lang="cs-CZ" sz="2000" dirty="0">
                <a:solidFill>
                  <a:schemeClr val="tx2"/>
                </a:solidFill>
              </a:rPr>
              <a:t> in </a:t>
            </a:r>
            <a:r>
              <a:rPr lang="cs-CZ" sz="2000" dirty="0" err="1">
                <a:solidFill>
                  <a:schemeClr val="tx2"/>
                </a:solidFill>
              </a:rPr>
              <a:t>chronic</a:t>
            </a:r>
            <a:r>
              <a:rPr lang="cs-CZ" sz="2000" dirty="0">
                <a:solidFill>
                  <a:schemeClr val="tx2"/>
                </a:solidFill>
              </a:rPr>
              <a:t> </a:t>
            </a:r>
            <a:r>
              <a:rPr lang="cs-CZ" sz="2000" dirty="0" err="1">
                <a:solidFill>
                  <a:schemeClr val="tx2"/>
                </a:solidFill>
              </a:rPr>
              <a:t>alcoholism</a:t>
            </a:r>
            <a:r>
              <a:rPr lang="cs-CZ" sz="2000" dirty="0">
                <a:solidFill>
                  <a:schemeClr val="tx2"/>
                </a:solidFill>
              </a:rPr>
              <a:t> </a:t>
            </a:r>
            <a:r>
              <a:rPr lang="cs-CZ" sz="2000" dirty="0" err="1">
                <a:solidFill>
                  <a:schemeClr val="tx2"/>
                </a:solidFill>
              </a:rPr>
              <a:t>when</a:t>
            </a:r>
            <a:r>
              <a:rPr lang="cs-CZ" sz="2000" dirty="0">
                <a:solidFill>
                  <a:schemeClr val="tx2"/>
                </a:solidFill>
              </a:rPr>
              <a:t> </a:t>
            </a:r>
            <a:r>
              <a:rPr lang="cs-CZ" sz="2000" dirty="0" err="1">
                <a:solidFill>
                  <a:schemeClr val="tx2"/>
                </a:solidFill>
              </a:rPr>
              <a:t>it</a:t>
            </a:r>
            <a:r>
              <a:rPr lang="cs-CZ" sz="2000" dirty="0">
                <a:solidFill>
                  <a:schemeClr val="tx2"/>
                </a:solidFill>
              </a:rPr>
              <a:t> </a:t>
            </a:r>
            <a:r>
              <a:rPr lang="cs-CZ" sz="2000" dirty="0" err="1">
                <a:solidFill>
                  <a:schemeClr val="tx2"/>
                </a:solidFill>
              </a:rPr>
              <a:t>may</a:t>
            </a:r>
            <a:r>
              <a:rPr lang="cs-CZ" sz="2000" dirty="0">
                <a:solidFill>
                  <a:schemeClr val="tx2"/>
                </a:solidFill>
              </a:rPr>
              <a:t> </a:t>
            </a:r>
            <a:r>
              <a:rPr lang="cs-CZ" sz="2000" dirty="0" err="1">
                <a:solidFill>
                  <a:schemeClr val="tx2"/>
                </a:solidFill>
              </a:rPr>
              <a:t>contribute</a:t>
            </a:r>
            <a:r>
              <a:rPr lang="cs-CZ" sz="2000" dirty="0">
                <a:solidFill>
                  <a:schemeClr val="tx2"/>
                </a:solidFill>
              </a:rPr>
              <a:t> to </a:t>
            </a:r>
            <a:r>
              <a:rPr lang="cs-CZ" sz="2000" dirty="0" err="1">
                <a:solidFill>
                  <a:schemeClr val="tx2"/>
                </a:solidFill>
              </a:rPr>
              <a:t>neurological</a:t>
            </a:r>
            <a:r>
              <a:rPr lang="cs-CZ" sz="2000" dirty="0">
                <a:solidFill>
                  <a:schemeClr val="tx2"/>
                </a:solidFill>
              </a:rPr>
              <a:t> and </a:t>
            </a:r>
            <a:r>
              <a:rPr lang="cs-CZ" sz="2000" dirty="0" err="1">
                <a:solidFill>
                  <a:schemeClr val="tx2"/>
                </a:solidFill>
              </a:rPr>
              <a:t>cardiac</a:t>
            </a:r>
            <a:r>
              <a:rPr lang="cs-CZ" sz="2000" dirty="0">
                <a:solidFill>
                  <a:schemeClr val="tx2"/>
                </a:solidFill>
              </a:rPr>
              <a:t> </a:t>
            </a:r>
            <a:r>
              <a:rPr lang="cs-CZ" sz="2000" dirty="0" err="1">
                <a:solidFill>
                  <a:schemeClr val="tx2"/>
                </a:solidFill>
              </a:rPr>
              <a:t>problems</a:t>
            </a:r>
            <a:r>
              <a:rPr lang="cs-CZ" sz="2000" dirty="0">
                <a:solidFill>
                  <a:schemeClr val="tx2"/>
                </a:solidFill>
              </a:rPr>
              <a:t>.</a:t>
            </a:r>
            <a:endParaRPr lang="cs-CZ" sz="800" dirty="0">
              <a:solidFill>
                <a:schemeClr val="tx2"/>
              </a:solidFill>
            </a:endParaRPr>
          </a:p>
          <a:p>
            <a:pPr marL="457200" lvl="0" indent="-457200">
              <a:buFont typeface="+mj-lt"/>
              <a:buAutoNum type="alphaUcPeriod" startAt="2"/>
            </a:pPr>
            <a:endParaRPr lang="cs-CZ" sz="800" dirty="0">
              <a:solidFill>
                <a:schemeClr val="tx2"/>
              </a:solidFill>
            </a:endParaRPr>
          </a:p>
          <a:p>
            <a:pPr marL="457200" indent="-457200">
              <a:buFont typeface="+mj-lt"/>
              <a:buAutoNum type="alphaUcPeriod" startAt="2"/>
            </a:pPr>
            <a:endParaRPr lang="cs-CZ" sz="2000" dirty="0">
              <a:solidFill>
                <a:schemeClr val="tx2"/>
              </a:solidFill>
            </a:endParaRPr>
          </a:p>
          <a:p>
            <a:pPr marL="457200" lvl="0" indent="-457200">
              <a:buFont typeface="+mj-lt"/>
              <a:buAutoNum type="alphaUcPeriod" startAt="4"/>
            </a:pPr>
            <a:r>
              <a:rPr lang="cs-CZ" sz="2000" dirty="0" err="1">
                <a:solidFill>
                  <a:schemeClr val="tx2"/>
                </a:solidFill>
              </a:rPr>
              <a:t>Folic</a:t>
            </a:r>
            <a:r>
              <a:rPr lang="cs-CZ" sz="2000" dirty="0">
                <a:solidFill>
                  <a:schemeClr val="tx2"/>
                </a:solidFill>
              </a:rPr>
              <a:t> acid in </a:t>
            </a:r>
            <a:r>
              <a:rPr lang="cs-CZ" sz="2000" dirty="0" err="1">
                <a:solidFill>
                  <a:schemeClr val="tx2"/>
                </a:solidFill>
              </a:rPr>
              <a:t>excess</a:t>
            </a:r>
            <a:r>
              <a:rPr lang="cs-CZ" sz="2000" dirty="0">
                <a:solidFill>
                  <a:schemeClr val="tx2"/>
                </a:solidFill>
              </a:rPr>
              <a:t> </a:t>
            </a:r>
            <a:r>
              <a:rPr lang="cs-CZ" sz="2000" dirty="0" err="1">
                <a:solidFill>
                  <a:schemeClr val="tx2"/>
                </a:solidFill>
              </a:rPr>
              <a:t>can</a:t>
            </a:r>
            <a:r>
              <a:rPr lang="cs-CZ" sz="2000" dirty="0">
                <a:solidFill>
                  <a:schemeClr val="tx2"/>
                </a:solidFill>
              </a:rPr>
              <a:t> </a:t>
            </a:r>
            <a:r>
              <a:rPr lang="cs-CZ" sz="2000" dirty="0" err="1">
                <a:solidFill>
                  <a:schemeClr val="tx2"/>
                </a:solidFill>
              </a:rPr>
              <a:t>lead</a:t>
            </a:r>
            <a:r>
              <a:rPr lang="cs-CZ" sz="2000" dirty="0">
                <a:solidFill>
                  <a:schemeClr val="tx2"/>
                </a:solidFill>
              </a:rPr>
              <a:t> to </a:t>
            </a:r>
            <a:r>
              <a:rPr lang="cs-CZ" sz="2000" dirty="0" err="1">
                <a:solidFill>
                  <a:schemeClr val="tx2"/>
                </a:solidFill>
              </a:rPr>
              <a:t>increased</a:t>
            </a:r>
            <a:r>
              <a:rPr lang="cs-CZ" sz="2000" dirty="0">
                <a:solidFill>
                  <a:schemeClr val="tx2"/>
                </a:solidFill>
              </a:rPr>
              <a:t> incidence </a:t>
            </a:r>
            <a:r>
              <a:rPr lang="cs-CZ" sz="2000" dirty="0" err="1">
                <a:solidFill>
                  <a:schemeClr val="tx2"/>
                </a:solidFill>
              </a:rPr>
              <a:t>of</a:t>
            </a:r>
            <a:r>
              <a:rPr lang="cs-CZ" sz="2000" dirty="0">
                <a:solidFill>
                  <a:schemeClr val="tx2"/>
                </a:solidFill>
              </a:rPr>
              <a:t> </a:t>
            </a:r>
            <a:r>
              <a:rPr lang="cs-CZ" sz="2000" dirty="0" err="1">
                <a:solidFill>
                  <a:schemeClr val="tx2"/>
                </a:solidFill>
              </a:rPr>
              <a:t>neural</a:t>
            </a:r>
            <a:r>
              <a:rPr lang="cs-CZ" sz="2000" dirty="0">
                <a:solidFill>
                  <a:schemeClr val="tx2"/>
                </a:solidFill>
              </a:rPr>
              <a:t> tube </a:t>
            </a:r>
            <a:r>
              <a:rPr lang="cs-CZ" sz="2000" dirty="0" err="1">
                <a:solidFill>
                  <a:schemeClr val="tx2"/>
                </a:solidFill>
              </a:rPr>
              <a:t>defects</a:t>
            </a:r>
            <a:r>
              <a:rPr lang="cs-CZ" sz="2000" dirty="0">
                <a:solidFill>
                  <a:schemeClr val="tx2"/>
                </a:solidFill>
              </a:rPr>
              <a:t> in </a:t>
            </a:r>
            <a:r>
              <a:rPr lang="cs-CZ" sz="2000" dirty="0" err="1">
                <a:solidFill>
                  <a:schemeClr val="tx2"/>
                </a:solidFill>
              </a:rPr>
              <a:t>pregnancy</a:t>
            </a:r>
            <a:r>
              <a:rPr lang="cs-CZ" sz="2000" dirty="0">
                <a:solidFill>
                  <a:schemeClr val="tx2"/>
                </a:solidFill>
              </a:rPr>
              <a:t>.</a:t>
            </a:r>
            <a:endParaRPr lang="cs-CZ" sz="800" dirty="0">
              <a:solidFill>
                <a:schemeClr val="tx2"/>
              </a:solidFill>
            </a:endParaRPr>
          </a:p>
          <a:p>
            <a:pPr marL="457200" lvl="0" indent="-457200">
              <a:buFont typeface="+mj-lt"/>
              <a:buAutoNum type="alphaUcPeriod" startAt="4"/>
            </a:pPr>
            <a:endParaRPr lang="cs-CZ" sz="800" dirty="0">
              <a:solidFill>
                <a:schemeClr val="tx2"/>
              </a:solidFill>
            </a:endParaRPr>
          </a:p>
          <a:p>
            <a:pPr marL="457200" lvl="0" indent="-457200">
              <a:buFont typeface="+mj-lt"/>
              <a:buAutoNum type="alphaUcPeriod" startAt="4"/>
            </a:pPr>
            <a:endParaRPr lang="cs-CZ" sz="2000" dirty="0">
              <a:solidFill>
                <a:schemeClr val="tx2"/>
              </a:solidFill>
            </a:endParaRPr>
          </a:p>
          <a:p>
            <a:pPr marL="457200" indent="-457200">
              <a:buFont typeface="+mj-lt"/>
              <a:buAutoNum type="alphaUcPeriod" startAt="4"/>
            </a:pPr>
            <a:r>
              <a:rPr lang="cs-CZ" sz="2000" dirty="0">
                <a:solidFill>
                  <a:schemeClr val="tx2"/>
                </a:solidFill>
              </a:rPr>
              <a:t>Retinol (vitamin A) </a:t>
            </a:r>
            <a:r>
              <a:rPr lang="cs-CZ" sz="2000" dirty="0" err="1">
                <a:solidFill>
                  <a:schemeClr val="tx2"/>
                </a:solidFill>
              </a:rPr>
              <a:t>can</a:t>
            </a:r>
            <a:r>
              <a:rPr lang="cs-CZ" sz="2000" dirty="0">
                <a:solidFill>
                  <a:schemeClr val="tx2"/>
                </a:solidFill>
              </a:rPr>
              <a:t> </a:t>
            </a:r>
            <a:r>
              <a:rPr lang="cs-CZ" sz="2000" dirty="0" err="1">
                <a:solidFill>
                  <a:schemeClr val="tx2"/>
                </a:solidFill>
              </a:rPr>
              <a:t>be</a:t>
            </a:r>
            <a:r>
              <a:rPr lang="cs-CZ" sz="2000" dirty="0">
                <a:solidFill>
                  <a:schemeClr val="tx2"/>
                </a:solidFill>
              </a:rPr>
              <a:t> </a:t>
            </a:r>
            <a:r>
              <a:rPr lang="cs-CZ" sz="2000" dirty="0" err="1">
                <a:solidFill>
                  <a:schemeClr val="tx2"/>
                </a:solidFill>
              </a:rPr>
              <a:t>partially</a:t>
            </a:r>
            <a:r>
              <a:rPr lang="cs-CZ" sz="2000" dirty="0">
                <a:solidFill>
                  <a:schemeClr val="tx2"/>
                </a:solidFill>
              </a:rPr>
              <a:t> </a:t>
            </a:r>
            <a:r>
              <a:rPr lang="cs-CZ" sz="2000" dirty="0" err="1">
                <a:solidFill>
                  <a:schemeClr val="tx2"/>
                </a:solidFill>
              </a:rPr>
              <a:t>derived</a:t>
            </a:r>
            <a:r>
              <a:rPr lang="cs-CZ" sz="2000" dirty="0">
                <a:solidFill>
                  <a:schemeClr val="tx2"/>
                </a:solidFill>
              </a:rPr>
              <a:t> </a:t>
            </a:r>
            <a:r>
              <a:rPr lang="cs-CZ" sz="2000" dirty="0" err="1">
                <a:solidFill>
                  <a:schemeClr val="tx2"/>
                </a:solidFill>
              </a:rPr>
              <a:t>from</a:t>
            </a:r>
            <a:r>
              <a:rPr lang="cs-CZ" sz="2000" dirty="0">
                <a:solidFill>
                  <a:schemeClr val="tx2"/>
                </a:solidFill>
              </a:rPr>
              <a:t> </a:t>
            </a:r>
            <a:r>
              <a:rPr lang="cs-CZ" sz="2000" dirty="0" err="1">
                <a:solidFill>
                  <a:schemeClr val="tx2"/>
                </a:solidFill>
              </a:rPr>
              <a:t>dietary</a:t>
            </a:r>
            <a:r>
              <a:rPr lang="cs-CZ" sz="2000" dirty="0">
                <a:solidFill>
                  <a:schemeClr val="tx2"/>
                </a:solidFill>
              </a:rPr>
              <a:t> </a:t>
            </a:r>
            <a:r>
              <a:rPr lang="cs-CZ" sz="2000" dirty="0" err="1">
                <a:solidFill>
                  <a:schemeClr val="tx2"/>
                </a:solidFill>
              </a:rPr>
              <a:t>hydrolysis</a:t>
            </a:r>
            <a:r>
              <a:rPr lang="cs-CZ" sz="2000" dirty="0">
                <a:solidFill>
                  <a:schemeClr val="tx2"/>
                </a:solidFill>
              </a:rPr>
              <a:t> </a:t>
            </a:r>
            <a:r>
              <a:rPr lang="cs-CZ" sz="2000" dirty="0" err="1">
                <a:solidFill>
                  <a:schemeClr val="tx2"/>
                </a:solidFill>
              </a:rPr>
              <a:t>of</a:t>
            </a:r>
            <a:r>
              <a:rPr lang="cs-CZ" sz="2000" dirty="0">
                <a:solidFill>
                  <a:schemeClr val="tx2"/>
                </a:solidFill>
              </a:rPr>
              <a:t> β-</a:t>
            </a:r>
            <a:r>
              <a:rPr lang="cs-CZ" sz="2000" dirty="0" err="1">
                <a:solidFill>
                  <a:schemeClr val="tx2"/>
                </a:solidFill>
              </a:rPr>
              <a:t>carotene</a:t>
            </a:r>
            <a:r>
              <a:rPr lang="cs-CZ" sz="2000" dirty="0">
                <a:solidFill>
                  <a:schemeClr val="tx2"/>
                </a:solidFill>
              </a:rPr>
              <a:t>.</a:t>
            </a:r>
          </a:p>
          <a:p>
            <a:pPr marL="457200" lvl="0" indent="-457200">
              <a:buFont typeface="+mj-lt"/>
              <a:buAutoNum type="alphaUcPeriod" startAt="4"/>
            </a:pPr>
            <a:endParaRPr lang="cs-CZ" sz="2000" dirty="0">
              <a:solidFill>
                <a:schemeClr val="tx2"/>
              </a:solidFill>
            </a:endParaRPr>
          </a:p>
          <a:p>
            <a:pPr marL="457200" indent="-457200">
              <a:buFont typeface="+mj-lt"/>
              <a:buAutoNum type="alphaUcPeriod" startAt="2"/>
            </a:pPr>
            <a:endParaRPr lang="cs-CZ" dirty="0">
              <a:solidFill>
                <a:schemeClr val="tx2"/>
              </a:solidFill>
            </a:endParaRPr>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t>74</a:t>
            </a:fld>
            <a:endParaRPr lang="cs-CZ"/>
          </a:p>
        </p:txBody>
      </p:sp>
      <p:sp>
        <p:nvSpPr>
          <p:cNvPr id="5" name="TextovéPole 4"/>
          <p:cNvSpPr txBox="1"/>
          <p:nvPr/>
        </p:nvSpPr>
        <p:spPr>
          <a:xfrm>
            <a:off x="457200" y="1249278"/>
            <a:ext cx="8147248" cy="646331"/>
          </a:xfrm>
          <a:prstGeom prst="rect">
            <a:avLst/>
          </a:prstGeom>
          <a:noFill/>
        </p:spPr>
        <p:txBody>
          <a:bodyPr wrap="square" rtlCol="0">
            <a:spAutoFit/>
          </a:bodyPr>
          <a:lstStyle/>
          <a:p>
            <a:r>
              <a:rPr lang="cs-CZ" dirty="0" err="1"/>
              <a:t>There</a:t>
            </a:r>
            <a:r>
              <a:rPr lang="cs-CZ" dirty="0"/>
              <a:t> are </a:t>
            </a:r>
            <a:r>
              <a:rPr lang="cs-CZ" dirty="0" err="1"/>
              <a:t>normally</a:t>
            </a:r>
            <a:r>
              <a:rPr lang="cs-CZ" dirty="0"/>
              <a:t> </a:t>
            </a:r>
            <a:r>
              <a:rPr lang="cs-CZ" dirty="0" err="1"/>
              <a:t>relatively</a:t>
            </a:r>
            <a:r>
              <a:rPr lang="cs-CZ" dirty="0"/>
              <a:t> </a:t>
            </a:r>
            <a:r>
              <a:rPr lang="cs-CZ" dirty="0" err="1"/>
              <a:t>large</a:t>
            </a:r>
            <a:r>
              <a:rPr lang="cs-CZ" dirty="0"/>
              <a:t> </a:t>
            </a:r>
            <a:r>
              <a:rPr lang="cs-CZ" dirty="0" err="1"/>
              <a:t>stores</a:t>
            </a:r>
            <a:r>
              <a:rPr lang="cs-CZ" dirty="0"/>
              <a:t> </a:t>
            </a:r>
            <a:r>
              <a:rPr lang="cs-CZ" dirty="0" err="1"/>
              <a:t>of</a:t>
            </a:r>
            <a:r>
              <a:rPr lang="cs-CZ" dirty="0"/>
              <a:t> fat-</a:t>
            </a:r>
            <a:r>
              <a:rPr lang="cs-CZ" dirty="0" err="1"/>
              <a:t>soluble</a:t>
            </a:r>
            <a:r>
              <a:rPr lang="cs-CZ" dirty="0"/>
              <a:t> </a:t>
            </a:r>
            <a:r>
              <a:rPr lang="cs-CZ" dirty="0" err="1"/>
              <a:t>vitamins</a:t>
            </a:r>
            <a:r>
              <a:rPr lang="cs-CZ" dirty="0"/>
              <a:t> (</a:t>
            </a:r>
            <a:r>
              <a:rPr lang="cs-CZ" dirty="0" err="1"/>
              <a:t>e.g</a:t>
            </a:r>
            <a:r>
              <a:rPr lang="cs-CZ" dirty="0"/>
              <a:t>. A and D) but </a:t>
            </a:r>
            <a:r>
              <a:rPr lang="cs-CZ" dirty="0" err="1"/>
              <a:t>little</a:t>
            </a:r>
            <a:r>
              <a:rPr lang="cs-CZ" dirty="0"/>
              <a:t> </a:t>
            </a:r>
            <a:r>
              <a:rPr lang="cs-CZ" dirty="0" err="1"/>
              <a:t>storage</a:t>
            </a:r>
            <a:r>
              <a:rPr lang="cs-CZ" dirty="0"/>
              <a:t> </a:t>
            </a:r>
            <a:r>
              <a:rPr lang="cs-CZ" dirty="0" err="1"/>
              <a:t>of</a:t>
            </a:r>
            <a:r>
              <a:rPr lang="cs-CZ" dirty="0"/>
              <a:t> </a:t>
            </a:r>
            <a:r>
              <a:rPr lang="cs-CZ" dirty="0" err="1"/>
              <a:t>water-soluble</a:t>
            </a:r>
            <a:r>
              <a:rPr lang="cs-CZ" dirty="0"/>
              <a:t> </a:t>
            </a:r>
            <a:r>
              <a:rPr lang="cs-CZ" dirty="0" err="1"/>
              <a:t>vitamins</a:t>
            </a:r>
            <a:r>
              <a:rPr lang="cs-CZ" dirty="0"/>
              <a:t>.</a:t>
            </a:r>
          </a:p>
        </p:txBody>
      </p:sp>
      <p:sp>
        <p:nvSpPr>
          <p:cNvPr id="6" name="TextovéPole 5"/>
          <p:cNvSpPr txBox="1"/>
          <p:nvPr/>
        </p:nvSpPr>
        <p:spPr>
          <a:xfrm>
            <a:off x="395536" y="2383199"/>
            <a:ext cx="8208912" cy="923330"/>
          </a:xfrm>
          <a:prstGeom prst="rect">
            <a:avLst/>
          </a:prstGeom>
          <a:noFill/>
        </p:spPr>
        <p:txBody>
          <a:bodyPr wrap="square" rtlCol="0">
            <a:spAutoFit/>
          </a:bodyPr>
          <a:lstStyle/>
          <a:p>
            <a:r>
              <a:rPr lang="cs-CZ" dirty="0" err="1"/>
              <a:t>Ferrous</a:t>
            </a:r>
            <a:r>
              <a:rPr lang="cs-CZ" dirty="0"/>
              <a:t> iron </a:t>
            </a:r>
            <a:r>
              <a:rPr lang="cs-CZ" dirty="0" err="1"/>
              <a:t>is</a:t>
            </a:r>
            <a:r>
              <a:rPr lang="cs-CZ" dirty="0"/>
              <a:t> </a:t>
            </a:r>
            <a:r>
              <a:rPr lang="cs-CZ" dirty="0" err="1"/>
              <a:t>the</a:t>
            </a:r>
            <a:r>
              <a:rPr lang="cs-CZ" dirty="0"/>
              <a:t> more </a:t>
            </a:r>
            <a:r>
              <a:rPr lang="cs-CZ" dirty="0" err="1"/>
              <a:t>reduced</a:t>
            </a:r>
            <a:r>
              <a:rPr lang="cs-CZ" dirty="0"/>
              <a:t> </a:t>
            </a:r>
            <a:r>
              <a:rPr lang="cs-CZ" dirty="0" err="1"/>
              <a:t>ionic</a:t>
            </a:r>
            <a:r>
              <a:rPr lang="cs-CZ" dirty="0"/>
              <a:t> </a:t>
            </a:r>
            <a:r>
              <a:rPr lang="cs-CZ" dirty="0" err="1"/>
              <a:t>form</a:t>
            </a:r>
            <a:r>
              <a:rPr lang="cs-CZ" dirty="0"/>
              <a:t> </a:t>
            </a:r>
            <a:r>
              <a:rPr lang="cs-CZ" dirty="0" err="1"/>
              <a:t>of</a:t>
            </a:r>
            <a:r>
              <a:rPr lang="cs-CZ" dirty="0"/>
              <a:t> iron </a:t>
            </a:r>
            <a:r>
              <a:rPr lang="cs-CZ" dirty="0" err="1"/>
              <a:t>whose</a:t>
            </a:r>
            <a:r>
              <a:rPr lang="cs-CZ" dirty="0"/>
              <a:t> </a:t>
            </a:r>
            <a:r>
              <a:rPr lang="cs-CZ" dirty="0" err="1"/>
              <a:t>formation</a:t>
            </a:r>
            <a:r>
              <a:rPr lang="cs-CZ" dirty="0"/>
              <a:t> </a:t>
            </a:r>
            <a:r>
              <a:rPr lang="cs-CZ" dirty="0" err="1"/>
              <a:t>is</a:t>
            </a:r>
            <a:r>
              <a:rPr lang="cs-CZ" dirty="0"/>
              <a:t> </a:t>
            </a:r>
            <a:r>
              <a:rPr lang="cs-CZ" dirty="0" err="1"/>
              <a:t>assisted</a:t>
            </a:r>
            <a:r>
              <a:rPr lang="cs-CZ" dirty="0"/>
              <a:t> by </a:t>
            </a:r>
            <a:r>
              <a:rPr lang="cs-CZ" dirty="0" err="1"/>
              <a:t>the</a:t>
            </a:r>
            <a:r>
              <a:rPr lang="cs-CZ" dirty="0"/>
              <a:t> anti-oxidant </a:t>
            </a:r>
            <a:r>
              <a:rPr lang="cs-CZ" dirty="0" err="1"/>
              <a:t>qualities</a:t>
            </a:r>
            <a:r>
              <a:rPr lang="cs-CZ" dirty="0"/>
              <a:t> </a:t>
            </a:r>
            <a:r>
              <a:rPr lang="cs-CZ" dirty="0" err="1"/>
              <a:t>of</a:t>
            </a:r>
            <a:r>
              <a:rPr lang="cs-CZ" dirty="0"/>
              <a:t> vitamin C.</a:t>
            </a:r>
          </a:p>
          <a:p>
            <a:endParaRPr lang="cs-CZ" dirty="0"/>
          </a:p>
        </p:txBody>
      </p:sp>
      <p:sp>
        <p:nvSpPr>
          <p:cNvPr id="7" name="TextovéPole 6"/>
          <p:cNvSpPr txBox="1"/>
          <p:nvPr/>
        </p:nvSpPr>
        <p:spPr>
          <a:xfrm>
            <a:off x="363511" y="3657105"/>
            <a:ext cx="8147248" cy="646331"/>
          </a:xfrm>
          <a:prstGeom prst="rect">
            <a:avLst/>
          </a:prstGeom>
          <a:noFill/>
        </p:spPr>
        <p:txBody>
          <a:bodyPr wrap="square" rtlCol="0">
            <a:spAutoFit/>
          </a:bodyPr>
          <a:lstStyle/>
          <a:p>
            <a:r>
              <a:rPr lang="cs-CZ" dirty="0" err="1"/>
              <a:t>Poor</a:t>
            </a:r>
            <a:r>
              <a:rPr lang="cs-CZ" dirty="0"/>
              <a:t> </a:t>
            </a:r>
            <a:r>
              <a:rPr lang="cs-CZ" dirty="0" err="1"/>
              <a:t>nutrition</a:t>
            </a:r>
            <a:r>
              <a:rPr lang="cs-CZ" dirty="0"/>
              <a:t> and </a:t>
            </a:r>
            <a:r>
              <a:rPr lang="cs-CZ" dirty="0" err="1"/>
              <a:t>associated</a:t>
            </a:r>
            <a:r>
              <a:rPr lang="cs-CZ" dirty="0"/>
              <a:t> </a:t>
            </a:r>
            <a:r>
              <a:rPr lang="cs-CZ" dirty="0" err="1"/>
              <a:t>thiamine</a:t>
            </a:r>
            <a:r>
              <a:rPr lang="cs-CZ" dirty="0"/>
              <a:t> </a:t>
            </a:r>
            <a:r>
              <a:rPr lang="cs-CZ" dirty="0" err="1"/>
              <a:t>deficiency</a:t>
            </a:r>
            <a:r>
              <a:rPr lang="cs-CZ" dirty="0"/>
              <a:t> </a:t>
            </a:r>
            <a:r>
              <a:rPr lang="cs-CZ" dirty="0" err="1"/>
              <a:t>is</a:t>
            </a:r>
            <a:r>
              <a:rPr lang="cs-CZ" dirty="0"/>
              <a:t> a </a:t>
            </a:r>
            <a:r>
              <a:rPr lang="cs-CZ" dirty="0" err="1"/>
              <a:t>recognised</a:t>
            </a:r>
            <a:r>
              <a:rPr lang="cs-CZ" dirty="0"/>
              <a:t> </a:t>
            </a:r>
            <a:r>
              <a:rPr lang="cs-CZ" dirty="0" err="1"/>
              <a:t>serious</a:t>
            </a:r>
            <a:r>
              <a:rPr lang="cs-CZ" dirty="0"/>
              <a:t> </a:t>
            </a:r>
            <a:r>
              <a:rPr lang="cs-CZ" dirty="0" err="1"/>
              <a:t>problem</a:t>
            </a:r>
            <a:r>
              <a:rPr lang="cs-CZ" dirty="0"/>
              <a:t> in </a:t>
            </a:r>
            <a:r>
              <a:rPr lang="cs-CZ" dirty="0" err="1"/>
              <a:t>chronic</a:t>
            </a:r>
            <a:r>
              <a:rPr lang="cs-CZ" dirty="0"/>
              <a:t> </a:t>
            </a:r>
            <a:r>
              <a:rPr lang="cs-CZ" dirty="0" err="1"/>
              <a:t>alcoholism</a:t>
            </a:r>
            <a:r>
              <a:rPr lang="cs-CZ" dirty="0"/>
              <a:t>.</a:t>
            </a:r>
          </a:p>
        </p:txBody>
      </p:sp>
      <p:sp>
        <p:nvSpPr>
          <p:cNvPr id="8" name="TextovéPole 7"/>
          <p:cNvSpPr txBox="1"/>
          <p:nvPr/>
        </p:nvSpPr>
        <p:spPr>
          <a:xfrm>
            <a:off x="323032" y="4917253"/>
            <a:ext cx="8208912" cy="646331"/>
          </a:xfrm>
          <a:prstGeom prst="rect">
            <a:avLst/>
          </a:prstGeom>
          <a:noFill/>
        </p:spPr>
        <p:txBody>
          <a:bodyPr wrap="square" rtlCol="0">
            <a:spAutoFit/>
          </a:bodyPr>
          <a:lstStyle/>
          <a:p>
            <a:r>
              <a:rPr lang="cs-CZ" dirty="0" err="1"/>
              <a:t>There</a:t>
            </a:r>
            <a:r>
              <a:rPr lang="cs-CZ" dirty="0"/>
              <a:t> </a:t>
            </a:r>
            <a:r>
              <a:rPr lang="cs-CZ" dirty="0" err="1"/>
              <a:t>is</a:t>
            </a:r>
            <a:r>
              <a:rPr lang="cs-CZ" dirty="0"/>
              <a:t> a </a:t>
            </a:r>
            <a:r>
              <a:rPr lang="cs-CZ" dirty="0" err="1"/>
              <a:t>clear</a:t>
            </a:r>
            <a:r>
              <a:rPr lang="cs-CZ" dirty="0"/>
              <a:t> </a:t>
            </a:r>
            <a:r>
              <a:rPr lang="cs-CZ" dirty="0" err="1"/>
              <a:t>association</a:t>
            </a:r>
            <a:r>
              <a:rPr lang="cs-CZ" dirty="0"/>
              <a:t> </a:t>
            </a:r>
            <a:r>
              <a:rPr lang="cs-CZ" dirty="0" err="1"/>
              <a:t>between</a:t>
            </a:r>
            <a:r>
              <a:rPr lang="cs-CZ" dirty="0"/>
              <a:t> </a:t>
            </a:r>
            <a:r>
              <a:rPr lang="cs-CZ" dirty="0" err="1"/>
              <a:t>folic</a:t>
            </a:r>
            <a:r>
              <a:rPr lang="cs-CZ" dirty="0"/>
              <a:t> acid </a:t>
            </a:r>
            <a:r>
              <a:rPr lang="cs-CZ" i="1" dirty="0" err="1"/>
              <a:t>deficiency</a:t>
            </a:r>
            <a:r>
              <a:rPr lang="cs-CZ" dirty="0"/>
              <a:t> and </a:t>
            </a:r>
            <a:r>
              <a:rPr lang="cs-CZ" dirty="0" err="1"/>
              <a:t>an</a:t>
            </a:r>
            <a:r>
              <a:rPr lang="cs-CZ" dirty="0"/>
              <a:t> </a:t>
            </a:r>
            <a:r>
              <a:rPr lang="cs-CZ" dirty="0" err="1"/>
              <a:t>increase</a:t>
            </a:r>
            <a:r>
              <a:rPr lang="cs-CZ" dirty="0"/>
              <a:t> in </a:t>
            </a:r>
            <a:r>
              <a:rPr lang="cs-CZ" dirty="0" err="1"/>
              <a:t>neural</a:t>
            </a:r>
            <a:r>
              <a:rPr lang="cs-CZ" dirty="0"/>
              <a:t> tube </a:t>
            </a:r>
            <a:r>
              <a:rPr lang="cs-CZ" dirty="0" err="1"/>
              <a:t>defects</a:t>
            </a:r>
            <a:r>
              <a:rPr lang="cs-CZ" dirty="0"/>
              <a:t> in </a:t>
            </a:r>
            <a:r>
              <a:rPr lang="cs-CZ" dirty="0" err="1"/>
              <a:t>pregnancy</a:t>
            </a:r>
            <a:r>
              <a:rPr lang="cs-CZ" dirty="0"/>
              <a:t>. </a:t>
            </a:r>
            <a:r>
              <a:rPr lang="cs-CZ" dirty="0" err="1"/>
              <a:t>Folic</a:t>
            </a:r>
            <a:r>
              <a:rPr lang="cs-CZ" dirty="0"/>
              <a:t> acid </a:t>
            </a:r>
            <a:r>
              <a:rPr lang="cs-CZ" dirty="0" err="1"/>
              <a:t>supplementation</a:t>
            </a:r>
            <a:r>
              <a:rPr lang="cs-CZ" dirty="0"/>
              <a:t> in </a:t>
            </a:r>
            <a:r>
              <a:rPr lang="cs-CZ" dirty="0" err="1"/>
              <a:t>pregnancy</a:t>
            </a:r>
            <a:r>
              <a:rPr lang="cs-CZ" dirty="0"/>
              <a:t> </a:t>
            </a:r>
            <a:r>
              <a:rPr lang="cs-CZ" dirty="0" err="1"/>
              <a:t>is</a:t>
            </a:r>
            <a:r>
              <a:rPr lang="cs-CZ" dirty="0"/>
              <a:t> </a:t>
            </a:r>
            <a:r>
              <a:rPr lang="cs-CZ" dirty="0" err="1"/>
              <a:t>advised</a:t>
            </a:r>
            <a:r>
              <a:rPr lang="cs-CZ" dirty="0"/>
              <a:t>.</a:t>
            </a:r>
          </a:p>
        </p:txBody>
      </p:sp>
      <p:sp>
        <p:nvSpPr>
          <p:cNvPr id="10" name="Zaoblený obdélník 9"/>
          <p:cNvSpPr/>
          <p:nvPr/>
        </p:nvSpPr>
        <p:spPr>
          <a:xfrm>
            <a:off x="457200" y="3082948"/>
            <a:ext cx="7671816" cy="548231"/>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Zaoblený obdélník 11"/>
          <p:cNvSpPr/>
          <p:nvPr/>
        </p:nvSpPr>
        <p:spPr>
          <a:xfrm>
            <a:off x="440857" y="1857975"/>
            <a:ext cx="8079774" cy="596680"/>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Zaoblený obdélník 12"/>
          <p:cNvSpPr/>
          <p:nvPr/>
        </p:nvSpPr>
        <p:spPr>
          <a:xfrm>
            <a:off x="473543" y="5625818"/>
            <a:ext cx="8147248" cy="572323"/>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p:cNvSpPr txBox="1"/>
          <p:nvPr/>
        </p:nvSpPr>
        <p:spPr>
          <a:xfrm>
            <a:off x="363511" y="6226861"/>
            <a:ext cx="6635727" cy="369332"/>
          </a:xfrm>
          <a:prstGeom prst="rect">
            <a:avLst/>
          </a:prstGeom>
          <a:noFill/>
        </p:spPr>
        <p:txBody>
          <a:bodyPr wrap="none" rtlCol="0">
            <a:spAutoFit/>
          </a:bodyPr>
          <a:lstStyle/>
          <a:p>
            <a:r>
              <a:rPr lang="cs-CZ" dirty="0" err="1"/>
              <a:t>Dietary</a:t>
            </a:r>
            <a:r>
              <a:rPr lang="cs-CZ" dirty="0"/>
              <a:t> β-</a:t>
            </a:r>
            <a:r>
              <a:rPr lang="cs-CZ" dirty="0" err="1"/>
              <a:t>carotene</a:t>
            </a:r>
            <a:r>
              <a:rPr lang="cs-CZ" dirty="0"/>
              <a:t> </a:t>
            </a:r>
            <a:r>
              <a:rPr lang="cs-CZ" dirty="0" err="1"/>
              <a:t>can</a:t>
            </a:r>
            <a:r>
              <a:rPr lang="cs-CZ" dirty="0"/>
              <a:t> </a:t>
            </a:r>
            <a:r>
              <a:rPr lang="cs-CZ" dirty="0" err="1"/>
              <a:t>be</a:t>
            </a:r>
            <a:r>
              <a:rPr lang="cs-CZ" dirty="0"/>
              <a:t> </a:t>
            </a:r>
            <a:r>
              <a:rPr lang="cs-CZ" dirty="0" err="1"/>
              <a:t>hydrolysed</a:t>
            </a:r>
            <a:r>
              <a:rPr lang="cs-CZ" dirty="0"/>
              <a:t> in </a:t>
            </a:r>
            <a:r>
              <a:rPr lang="cs-CZ" dirty="0" err="1"/>
              <a:t>the</a:t>
            </a:r>
            <a:r>
              <a:rPr lang="cs-CZ" dirty="0"/>
              <a:t> </a:t>
            </a:r>
            <a:r>
              <a:rPr lang="cs-CZ" dirty="0" err="1"/>
              <a:t>intestine</a:t>
            </a:r>
            <a:r>
              <a:rPr lang="cs-CZ" dirty="0"/>
              <a:t> to </a:t>
            </a:r>
            <a:r>
              <a:rPr lang="cs-CZ" dirty="0" err="1"/>
              <a:t>form</a:t>
            </a:r>
            <a:r>
              <a:rPr lang="cs-CZ" dirty="0"/>
              <a:t> retinol.</a:t>
            </a:r>
          </a:p>
        </p:txBody>
      </p:sp>
    </p:spTree>
    <p:custDataLst>
      <p:tags r:id="rId1"/>
    </p:custDataLst>
    <p:extLst>
      <p:ext uri="{BB962C8B-B14F-4D97-AF65-F5344CB8AC3E}">
        <p14:creationId xmlns:p14="http://schemas.microsoft.com/office/powerpoint/2010/main" val="38727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animBg="1"/>
      <p:bldP spid="12" grpId="0" animBg="1"/>
      <p:bldP spid="13" grpId="0" animBg="1"/>
      <p:bldP spid="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Obrázek 17"/>
          <p:cNvPicPr>
            <a:picLocks noChangeAspect="1"/>
          </p:cNvPicPr>
          <p:nvPr/>
        </p:nvPicPr>
        <p:blipFill rotWithShape="1">
          <a:blip r:embed="rId3">
            <a:extLst>
              <a:ext uri="{28A0092B-C50C-407E-A947-70E740481C1C}">
                <a14:useLocalDpi xmlns:a14="http://schemas.microsoft.com/office/drawing/2010/main" val="0"/>
              </a:ext>
            </a:extLst>
          </a:blip>
          <a:srcRect l="-1" r="8900"/>
          <a:stretch/>
        </p:blipFill>
        <p:spPr>
          <a:xfrm>
            <a:off x="7585390" y="53460"/>
            <a:ext cx="1091066" cy="1099984"/>
          </a:xfrm>
          <a:prstGeom prst="rect">
            <a:avLst/>
          </a:prstGeom>
        </p:spPr>
      </p:pic>
      <p:sp>
        <p:nvSpPr>
          <p:cNvPr id="16" name="Šipka dolů 15"/>
          <p:cNvSpPr/>
          <p:nvPr/>
        </p:nvSpPr>
        <p:spPr>
          <a:xfrm rot="7020187">
            <a:off x="4617318" y="4635461"/>
            <a:ext cx="455523" cy="1899239"/>
          </a:xfrm>
          <a:prstGeom prst="downArrow">
            <a:avLst/>
          </a:prstGeom>
          <a:solidFill>
            <a:schemeClr val="accent5">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Veselý obličej 12"/>
          <p:cNvSpPr/>
          <p:nvPr/>
        </p:nvSpPr>
        <p:spPr>
          <a:xfrm>
            <a:off x="7986295" y="4289496"/>
            <a:ext cx="474390" cy="482352"/>
          </a:xfrm>
          <a:prstGeom prst="smileyFace">
            <a:avLst>
              <a:gd name="adj" fmla="val -4653"/>
            </a:avLst>
          </a:prstGeom>
          <a:solidFill>
            <a:srgbClr val="FF99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Veselý obličej 14"/>
          <p:cNvSpPr/>
          <p:nvPr/>
        </p:nvSpPr>
        <p:spPr>
          <a:xfrm>
            <a:off x="109818" y="2419256"/>
            <a:ext cx="679587" cy="698376"/>
          </a:xfrm>
          <a:prstGeom prst="smileyFace">
            <a:avLst>
              <a:gd name="adj" fmla="val -4653"/>
            </a:avLst>
          </a:prstGeom>
          <a:solidFill>
            <a:srgbClr val="FF99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Nadpis 7"/>
          <p:cNvSpPr>
            <a:spLocks noGrp="1"/>
          </p:cNvSpPr>
          <p:nvPr>
            <p:ph type="title"/>
          </p:nvPr>
        </p:nvSpPr>
        <p:spPr>
          <a:xfrm>
            <a:off x="485775" y="112657"/>
            <a:ext cx="7543800" cy="563662"/>
          </a:xfrm>
        </p:spPr>
        <p:txBody>
          <a:bodyPr/>
          <a:lstStyle/>
          <a:p>
            <a:r>
              <a:rPr lang="cs-CZ" dirty="0" err="1"/>
              <a:t>Application</a:t>
            </a:r>
            <a:r>
              <a:rPr lang="cs-CZ" dirty="0"/>
              <a:t> </a:t>
            </a:r>
            <a:r>
              <a:rPr lang="cs-CZ" dirty="0" err="1"/>
              <a:t>systems</a:t>
            </a:r>
            <a:endParaRPr lang="cs-CZ" dirty="0"/>
          </a:p>
        </p:txBody>
      </p:sp>
      <p:sp>
        <p:nvSpPr>
          <p:cNvPr id="3" name="Zástupný symbol pro číslo snímku 2"/>
          <p:cNvSpPr>
            <a:spLocks noGrp="1"/>
          </p:cNvSpPr>
          <p:nvPr>
            <p:ph type="sldNum" sz="quarter" idx="12"/>
          </p:nvPr>
        </p:nvSpPr>
        <p:spPr/>
        <p:txBody>
          <a:bodyPr/>
          <a:lstStyle/>
          <a:p>
            <a:fld id="{34EB5C23-C2A9-49A4-9E2B-20182FCB3B72}" type="slidenum">
              <a:rPr lang="cs-CZ" smtClean="0"/>
              <a:t>75</a:t>
            </a:fld>
            <a:endParaRPr lang="cs-CZ"/>
          </a:p>
        </p:txBody>
      </p:sp>
      <p:sp>
        <p:nvSpPr>
          <p:cNvPr id="9" name="Zástupný symbol pro obsah 8"/>
          <p:cNvSpPr>
            <a:spLocks noGrp="1"/>
          </p:cNvSpPr>
          <p:nvPr>
            <p:ph sz="quarter" idx="2"/>
          </p:nvPr>
        </p:nvSpPr>
        <p:spPr>
          <a:xfrm>
            <a:off x="467561" y="1484784"/>
            <a:ext cx="3657600" cy="5184576"/>
          </a:xfrm>
        </p:spPr>
        <p:txBody>
          <a:bodyPr>
            <a:normAutofit/>
          </a:bodyPr>
          <a:lstStyle/>
          <a:p>
            <a:r>
              <a:rPr lang="cs-CZ" sz="2200" dirty="0" err="1"/>
              <a:t>Original</a:t>
            </a:r>
            <a:r>
              <a:rPr lang="cs-CZ" sz="2200" dirty="0"/>
              <a:t> </a:t>
            </a:r>
            <a:r>
              <a:rPr lang="cs-CZ" sz="2200" dirty="0" err="1"/>
              <a:t>system</a:t>
            </a:r>
            <a:endParaRPr lang="cs-CZ" sz="2200" dirty="0"/>
          </a:p>
          <a:p>
            <a:r>
              <a:rPr lang="cs-CZ" sz="2200" dirty="0"/>
              <a:t>Risk </a:t>
            </a:r>
            <a:r>
              <a:rPr lang="cs-CZ" sz="2200" dirty="0" err="1"/>
              <a:t>of</a:t>
            </a:r>
            <a:r>
              <a:rPr lang="cs-CZ" sz="2200" dirty="0"/>
              <a:t> </a:t>
            </a:r>
            <a:r>
              <a:rPr lang="cs-CZ" sz="2200" dirty="0" err="1"/>
              <a:t>infection</a:t>
            </a:r>
            <a:r>
              <a:rPr lang="cs-CZ" sz="2200" dirty="0"/>
              <a:t>, </a:t>
            </a:r>
            <a:r>
              <a:rPr lang="cs-CZ" sz="2200" dirty="0" err="1"/>
              <a:t>imprecize</a:t>
            </a:r>
            <a:r>
              <a:rPr lang="cs-CZ" sz="2200" dirty="0"/>
              <a:t> </a:t>
            </a:r>
            <a:r>
              <a:rPr lang="cs-CZ" sz="2200" dirty="0" err="1"/>
              <a:t>dosage</a:t>
            </a:r>
            <a:r>
              <a:rPr lang="cs-CZ" sz="2200" dirty="0"/>
              <a:t>, </a:t>
            </a:r>
            <a:r>
              <a:rPr lang="cs-CZ" sz="2200" dirty="0" err="1"/>
              <a:t>rate</a:t>
            </a:r>
            <a:r>
              <a:rPr lang="cs-CZ" sz="2200" dirty="0"/>
              <a:t> </a:t>
            </a:r>
            <a:r>
              <a:rPr lang="cs-CZ" sz="2200" dirty="0" err="1"/>
              <a:t>of</a:t>
            </a:r>
            <a:r>
              <a:rPr lang="cs-CZ" sz="2200" dirty="0"/>
              <a:t> </a:t>
            </a:r>
            <a:r>
              <a:rPr lang="cs-CZ" sz="2200" dirty="0" err="1"/>
              <a:t>administration</a:t>
            </a:r>
            <a:r>
              <a:rPr lang="cs-CZ" sz="2200" dirty="0"/>
              <a:t> </a:t>
            </a:r>
            <a:r>
              <a:rPr lang="cs-CZ" sz="2200" dirty="0" err="1"/>
              <a:t>of</a:t>
            </a:r>
            <a:r>
              <a:rPr lang="cs-CZ" sz="2200" dirty="0"/>
              <a:t> </a:t>
            </a:r>
            <a:r>
              <a:rPr lang="cs-CZ" sz="2200" dirty="0" err="1"/>
              <a:t>distinct</a:t>
            </a:r>
            <a:r>
              <a:rPr lang="cs-CZ" sz="2200" dirty="0"/>
              <a:t> </a:t>
            </a:r>
            <a:r>
              <a:rPr lang="cs-CZ" sz="2200" dirty="0" err="1"/>
              <a:t>nutrients</a:t>
            </a:r>
            <a:endParaRPr lang="cs-CZ" sz="2200" dirty="0"/>
          </a:p>
          <a:p>
            <a:r>
              <a:rPr lang="cs-CZ" sz="2200" dirty="0" err="1"/>
              <a:t>Uneven</a:t>
            </a:r>
            <a:r>
              <a:rPr lang="cs-CZ" sz="2200" dirty="0"/>
              <a:t> </a:t>
            </a:r>
            <a:r>
              <a:rPr lang="cs-CZ" sz="2200" dirty="0" err="1"/>
              <a:t>nutrient</a:t>
            </a:r>
            <a:r>
              <a:rPr lang="cs-CZ" sz="2200" dirty="0"/>
              <a:t> </a:t>
            </a:r>
            <a:r>
              <a:rPr lang="cs-CZ" sz="2200" dirty="0" err="1"/>
              <a:t>intake</a:t>
            </a:r>
            <a:endParaRPr lang="cs-CZ" sz="2200" dirty="0"/>
          </a:p>
          <a:p>
            <a:r>
              <a:rPr lang="cs-CZ" sz="2200" dirty="0" err="1"/>
              <a:t>Unhandy</a:t>
            </a:r>
            <a:r>
              <a:rPr lang="cs-CZ" sz="2200" dirty="0"/>
              <a:t> </a:t>
            </a:r>
          </a:p>
          <a:p>
            <a:endParaRPr lang="cs-CZ" sz="2200" dirty="0"/>
          </a:p>
          <a:p>
            <a:r>
              <a:rPr lang="cs-CZ" sz="2200" dirty="0" err="1"/>
              <a:t>Suitable</a:t>
            </a:r>
            <a:r>
              <a:rPr lang="cs-CZ" sz="2200" dirty="0"/>
              <a:t> </a:t>
            </a:r>
            <a:r>
              <a:rPr lang="cs-CZ" sz="2200" dirty="0" err="1"/>
              <a:t>for</a:t>
            </a:r>
            <a:r>
              <a:rPr lang="cs-CZ" sz="2200" dirty="0"/>
              <a:t> </a:t>
            </a:r>
            <a:r>
              <a:rPr lang="cs-CZ" sz="2200" dirty="0" err="1"/>
              <a:t>emergency</a:t>
            </a:r>
            <a:r>
              <a:rPr lang="cs-CZ" sz="2200" dirty="0"/>
              <a:t> care</a:t>
            </a:r>
          </a:p>
          <a:p>
            <a:r>
              <a:rPr lang="cs-CZ" sz="2200" dirty="0" err="1"/>
              <a:t>Possibility</a:t>
            </a:r>
            <a:r>
              <a:rPr lang="cs-CZ" sz="2200" dirty="0"/>
              <a:t> </a:t>
            </a:r>
            <a:r>
              <a:rPr lang="cs-CZ" sz="2200" dirty="0" err="1"/>
              <a:t>of</a:t>
            </a:r>
            <a:r>
              <a:rPr lang="cs-CZ" sz="2200" dirty="0"/>
              <a:t> fast </a:t>
            </a:r>
            <a:r>
              <a:rPr lang="cs-CZ" sz="2200" dirty="0" err="1"/>
              <a:t>composition</a:t>
            </a:r>
            <a:r>
              <a:rPr lang="cs-CZ" sz="2200" dirty="0"/>
              <a:t> </a:t>
            </a:r>
            <a:r>
              <a:rPr lang="cs-CZ" sz="2200" dirty="0" err="1"/>
              <a:t>change</a:t>
            </a:r>
            <a:r>
              <a:rPr lang="cs-CZ" sz="2200" dirty="0"/>
              <a:t>, </a:t>
            </a:r>
            <a:r>
              <a:rPr lang="cs-CZ" sz="2200" dirty="0" err="1"/>
              <a:t>addition</a:t>
            </a:r>
            <a:r>
              <a:rPr lang="cs-CZ" sz="2200" dirty="0"/>
              <a:t> </a:t>
            </a:r>
            <a:r>
              <a:rPr lang="cs-CZ" sz="2200" dirty="0" err="1"/>
              <a:t>of</a:t>
            </a:r>
            <a:r>
              <a:rPr lang="cs-CZ" sz="2200" dirty="0"/>
              <a:t> </a:t>
            </a:r>
            <a:r>
              <a:rPr lang="cs-CZ" sz="2200" dirty="0" err="1"/>
              <a:t>medications</a:t>
            </a:r>
            <a:endParaRPr lang="cs-CZ" sz="2200" dirty="0"/>
          </a:p>
        </p:txBody>
      </p:sp>
      <p:sp>
        <p:nvSpPr>
          <p:cNvPr id="12" name="Zástupný symbol pro obsah 11"/>
          <p:cNvSpPr>
            <a:spLocks noGrp="1"/>
          </p:cNvSpPr>
          <p:nvPr>
            <p:ph sz="quarter" idx="4"/>
          </p:nvPr>
        </p:nvSpPr>
        <p:spPr>
          <a:xfrm>
            <a:off x="4371975" y="1524777"/>
            <a:ext cx="4070761" cy="3888432"/>
          </a:xfrm>
        </p:spPr>
        <p:txBody>
          <a:bodyPr>
            <a:normAutofit lnSpcReduction="10000"/>
          </a:bodyPr>
          <a:lstStyle/>
          <a:p>
            <a:r>
              <a:rPr lang="cs-CZ" sz="2200" dirty="0"/>
              <a:t>↓ risk </a:t>
            </a:r>
            <a:r>
              <a:rPr lang="cs-CZ" sz="2200" dirty="0" err="1"/>
              <a:t>of</a:t>
            </a:r>
            <a:r>
              <a:rPr lang="cs-CZ" sz="2200" dirty="0"/>
              <a:t> </a:t>
            </a:r>
            <a:r>
              <a:rPr lang="cs-CZ" sz="2200" dirty="0" err="1"/>
              <a:t>infection</a:t>
            </a:r>
            <a:endParaRPr lang="cs-CZ" sz="2200" dirty="0"/>
          </a:p>
          <a:p>
            <a:r>
              <a:rPr lang="cs-CZ" sz="2200" dirty="0" err="1"/>
              <a:t>Comfortable</a:t>
            </a:r>
            <a:r>
              <a:rPr lang="cs-CZ" sz="2200" dirty="0"/>
              <a:t> </a:t>
            </a:r>
          </a:p>
          <a:p>
            <a:r>
              <a:rPr lang="cs-CZ" sz="2200" dirty="0" err="1"/>
              <a:t>Better</a:t>
            </a:r>
            <a:r>
              <a:rPr lang="cs-CZ" sz="2200" dirty="0"/>
              <a:t> </a:t>
            </a:r>
            <a:r>
              <a:rPr lang="cs-CZ" sz="2200" dirty="0" err="1"/>
              <a:t>utilisation</a:t>
            </a:r>
            <a:r>
              <a:rPr lang="cs-CZ" sz="2200" dirty="0"/>
              <a:t> </a:t>
            </a:r>
            <a:r>
              <a:rPr lang="cs-CZ" sz="2200" dirty="0" err="1"/>
              <a:t>of</a:t>
            </a:r>
            <a:r>
              <a:rPr lang="cs-CZ" sz="2200" dirty="0"/>
              <a:t> </a:t>
            </a:r>
            <a:r>
              <a:rPr lang="cs-CZ" sz="2200" dirty="0" err="1"/>
              <a:t>nutrients</a:t>
            </a:r>
            <a:endParaRPr lang="cs-CZ" sz="2200" dirty="0"/>
          </a:p>
          <a:p>
            <a:r>
              <a:rPr lang="en-US" sz="2200" dirty="0"/>
              <a:t>Allows the simultaneous administration of required </a:t>
            </a:r>
            <a:br>
              <a:rPr lang="en-US" sz="2200" dirty="0"/>
            </a:br>
            <a:r>
              <a:rPr lang="en-US" sz="2200" dirty="0"/>
              <a:t>nutrients out of one container</a:t>
            </a:r>
            <a:endParaRPr lang="cs-CZ" sz="2200" dirty="0"/>
          </a:p>
          <a:p>
            <a:endParaRPr lang="cs-CZ" sz="2200" dirty="0"/>
          </a:p>
          <a:p>
            <a:r>
              <a:rPr lang="cs-CZ" sz="2200" dirty="0" err="1"/>
              <a:t>It</a:t>
            </a:r>
            <a:r>
              <a:rPr lang="cs-CZ" sz="2200" dirty="0"/>
              <a:t> </a:t>
            </a:r>
            <a:r>
              <a:rPr lang="cs-CZ" sz="2200" dirty="0" err="1"/>
              <a:t>is</a:t>
            </a:r>
            <a:r>
              <a:rPr lang="cs-CZ" sz="2200" dirty="0"/>
              <a:t> </a:t>
            </a:r>
            <a:r>
              <a:rPr lang="cs-CZ" sz="2200" dirty="0" err="1"/>
              <a:t>impossible</a:t>
            </a:r>
            <a:r>
              <a:rPr lang="cs-CZ" sz="2200" dirty="0"/>
              <a:t> to </a:t>
            </a:r>
            <a:r>
              <a:rPr lang="cs-CZ" sz="2200" dirty="0" err="1"/>
              <a:t>change</a:t>
            </a:r>
            <a:r>
              <a:rPr lang="cs-CZ" sz="2200" dirty="0"/>
              <a:t> </a:t>
            </a:r>
            <a:r>
              <a:rPr lang="cs-CZ" sz="2200" dirty="0" err="1"/>
              <a:t>the</a:t>
            </a:r>
            <a:r>
              <a:rPr lang="cs-CZ" sz="2200" dirty="0"/>
              <a:t> </a:t>
            </a:r>
            <a:r>
              <a:rPr lang="cs-CZ" sz="2200" dirty="0" err="1"/>
              <a:t>composition</a:t>
            </a:r>
            <a:endParaRPr lang="cs-CZ" sz="2200" dirty="0"/>
          </a:p>
          <a:p>
            <a:r>
              <a:rPr lang="cs-CZ" sz="2200" dirty="0" err="1"/>
              <a:t>Costs</a:t>
            </a:r>
            <a:endParaRPr lang="cs-CZ" sz="2200" dirty="0"/>
          </a:p>
          <a:p>
            <a:endParaRPr lang="cs-CZ" dirty="0"/>
          </a:p>
        </p:txBody>
      </p:sp>
      <p:sp>
        <p:nvSpPr>
          <p:cNvPr id="10" name="Zástupný symbol pro text 9"/>
          <p:cNvSpPr>
            <a:spLocks noGrp="1"/>
          </p:cNvSpPr>
          <p:nvPr>
            <p:ph type="body" sz="quarter" idx="1"/>
          </p:nvPr>
        </p:nvSpPr>
        <p:spPr>
          <a:xfrm>
            <a:off x="467561" y="677773"/>
            <a:ext cx="3657600" cy="658368"/>
          </a:xfrm>
        </p:spPr>
        <p:txBody>
          <a:bodyPr/>
          <a:lstStyle/>
          <a:p>
            <a:r>
              <a:rPr lang="cs-CZ" dirty="0" err="1"/>
              <a:t>Multi-bottle</a:t>
            </a:r>
            <a:r>
              <a:rPr lang="cs-CZ" dirty="0"/>
              <a:t> </a:t>
            </a:r>
            <a:r>
              <a:rPr lang="cs-CZ" dirty="0" err="1"/>
              <a:t>system</a:t>
            </a:r>
            <a:endParaRPr lang="cs-CZ" dirty="0"/>
          </a:p>
        </p:txBody>
      </p:sp>
      <p:sp>
        <p:nvSpPr>
          <p:cNvPr id="11" name="Zástupný symbol pro text 10"/>
          <p:cNvSpPr>
            <a:spLocks noGrp="1"/>
          </p:cNvSpPr>
          <p:nvPr>
            <p:ph type="body" sz="quarter" idx="3"/>
          </p:nvPr>
        </p:nvSpPr>
        <p:spPr>
          <a:xfrm>
            <a:off x="4371975" y="677773"/>
            <a:ext cx="3657600" cy="658368"/>
          </a:xfrm>
        </p:spPr>
        <p:txBody>
          <a:bodyPr/>
          <a:lstStyle/>
          <a:p>
            <a:r>
              <a:rPr lang="cs-CZ" dirty="0" err="1"/>
              <a:t>All</a:t>
            </a:r>
            <a:r>
              <a:rPr lang="cs-CZ" dirty="0"/>
              <a:t>-in-</a:t>
            </a:r>
            <a:r>
              <a:rPr lang="cs-CZ" dirty="0" err="1"/>
              <a:t>one</a:t>
            </a:r>
            <a:r>
              <a:rPr lang="cs-CZ" dirty="0"/>
              <a:t> </a:t>
            </a:r>
            <a:r>
              <a:rPr lang="cs-CZ" dirty="0" err="1"/>
              <a:t>system</a:t>
            </a:r>
            <a:endParaRPr lang="cs-CZ" dirty="0"/>
          </a:p>
        </p:txBody>
      </p:sp>
      <p:sp>
        <p:nvSpPr>
          <p:cNvPr id="14" name="Veselý obličej 13"/>
          <p:cNvSpPr/>
          <p:nvPr/>
        </p:nvSpPr>
        <p:spPr>
          <a:xfrm>
            <a:off x="7671816" y="1500995"/>
            <a:ext cx="914400" cy="914400"/>
          </a:xfrm>
          <a:prstGeom prst="smileyFace">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Veselý obličej 16"/>
          <p:cNvSpPr/>
          <p:nvPr/>
        </p:nvSpPr>
        <p:spPr>
          <a:xfrm>
            <a:off x="3288648" y="5101394"/>
            <a:ext cx="428054" cy="457200"/>
          </a:xfrm>
          <a:prstGeom prst="smileyFace">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8" name="Picture 4" descr="http://pfyziollfup.upol.cz/castwiki2/wp-content/uploads/2012/01/parenteralnivyziv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3293" y="4880493"/>
            <a:ext cx="2635622" cy="1977507"/>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5610803" y="332517"/>
            <a:ext cx="2061013" cy="369332"/>
          </a:xfrm>
          <a:prstGeom prst="rect">
            <a:avLst/>
          </a:prstGeom>
          <a:noFill/>
        </p:spPr>
        <p:txBody>
          <a:bodyPr wrap="none" rtlCol="0">
            <a:spAutoFit/>
          </a:bodyPr>
          <a:lstStyle/>
          <a:p>
            <a:r>
              <a:rPr lang="cs-CZ" dirty="0"/>
              <a:t>ESPEN </a:t>
            </a:r>
            <a:r>
              <a:rPr lang="cs-CZ" dirty="0" err="1"/>
              <a:t>recommends</a:t>
            </a:r>
            <a:endParaRPr lang="cs-CZ" dirty="0"/>
          </a:p>
        </p:txBody>
      </p:sp>
    </p:spTree>
    <p:custDataLst>
      <p:tags r:id="rId1"/>
    </p:custDataLst>
    <p:extLst>
      <p:ext uri="{BB962C8B-B14F-4D97-AF65-F5344CB8AC3E}">
        <p14:creationId xmlns:p14="http://schemas.microsoft.com/office/powerpoint/2010/main" val="11448037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All</a:t>
            </a:r>
            <a:r>
              <a:rPr lang="cs-CZ" dirty="0"/>
              <a:t>-in-</a:t>
            </a:r>
            <a:r>
              <a:rPr lang="cs-CZ" dirty="0" err="1"/>
              <a:t>one</a:t>
            </a:r>
            <a:r>
              <a:rPr lang="cs-CZ" dirty="0"/>
              <a:t> </a:t>
            </a:r>
            <a:r>
              <a:rPr lang="cs-CZ" dirty="0" err="1"/>
              <a:t>solutions</a:t>
            </a:r>
            <a:r>
              <a:rPr lang="cs-CZ" dirty="0"/>
              <a:t> </a:t>
            </a:r>
          </a:p>
        </p:txBody>
      </p:sp>
      <p:sp>
        <p:nvSpPr>
          <p:cNvPr id="3" name="Zástupný symbol pro číslo snímku 2"/>
          <p:cNvSpPr>
            <a:spLocks noGrp="1"/>
          </p:cNvSpPr>
          <p:nvPr>
            <p:ph type="sldNum" sz="quarter" idx="12"/>
          </p:nvPr>
        </p:nvSpPr>
        <p:spPr/>
        <p:txBody>
          <a:bodyPr/>
          <a:lstStyle/>
          <a:p>
            <a:fld id="{34EB5C23-C2A9-49A4-9E2B-20182FCB3B72}" type="slidenum">
              <a:rPr lang="cs-CZ" smtClean="0"/>
              <a:t>76</a:t>
            </a:fld>
            <a:endParaRPr lang="cs-CZ"/>
          </a:p>
        </p:txBody>
      </p:sp>
      <p:sp>
        <p:nvSpPr>
          <p:cNvPr id="4" name="Zástupný symbol pro obsah 3"/>
          <p:cNvSpPr>
            <a:spLocks noGrp="1"/>
          </p:cNvSpPr>
          <p:nvPr>
            <p:ph sz="quarter" idx="2"/>
          </p:nvPr>
        </p:nvSpPr>
        <p:spPr>
          <a:xfrm>
            <a:off x="457200" y="2362200"/>
            <a:ext cx="2314600" cy="3886200"/>
          </a:xfrm>
        </p:spPr>
        <p:txBody>
          <a:bodyPr/>
          <a:lstStyle/>
          <a:p>
            <a:r>
              <a:rPr lang="cs-CZ" dirty="0" err="1"/>
              <a:t>Individually</a:t>
            </a:r>
            <a:r>
              <a:rPr lang="cs-CZ" dirty="0"/>
              <a:t> </a:t>
            </a:r>
            <a:r>
              <a:rPr lang="cs-CZ" dirty="0" err="1"/>
              <a:t>prepared</a:t>
            </a:r>
            <a:r>
              <a:rPr lang="cs-CZ" dirty="0"/>
              <a:t> in </a:t>
            </a:r>
            <a:r>
              <a:rPr lang="cs-CZ" dirty="0" err="1"/>
              <a:t>hospital</a:t>
            </a:r>
            <a:r>
              <a:rPr lang="cs-CZ" dirty="0"/>
              <a:t> </a:t>
            </a:r>
            <a:r>
              <a:rPr lang="cs-CZ" dirty="0" err="1"/>
              <a:t>pharmacy</a:t>
            </a:r>
            <a:r>
              <a:rPr lang="cs-CZ" dirty="0"/>
              <a:t>   just </a:t>
            </a:r>
            <a:r>
              <a:rPr lang="cs-CZ" dirty="0" err="1"/>
              <a:t>before</a:t>
            </a:r>
            <a:r>
              <a:rPr lang="cs-CZ" dirty="0"/>
              <a:t> </a:t>
            </a:r>
            <a:r>
              <a:rPr lang="cs-CZ" dirty="0" err="1"/>
              <a:t>administration</a:t>
            </a:r>
            <a:endParaRPr lang="cs-CZ" dirty="0"/>
          </a:p>
        </p:txBody>
      </p:sp>
      <p:sp>
        <p:nvSpPr>
          <p:cNvPr id="5" name="Zástupný symbol pro obsah 4"/>
          <p:cNvSpPr>
            <a:spLocks noGrp="1"/>
          </p:cNvSpPr>
          <p:nvPr>
            <p:ph sz="quarter" idx="4"/>
          </p:nvPr>
        </p:nvSpPr>
        <p:spPr>
          <a:xfrm>
            <a:off x="3059832" y="2362200"/>
            <a:ext cx="4969743" cy="4235152"/>
          </a:xfrm>
        </p:spPr>
        <p:txBody>
          <a:bodyPr>
            <a:normAutofit/>
          </a:bodyPr>
          <a:lstStyle/>
          <a:p>
            <a:r>
              <a:rPr lang="cs-CZ" dirty="0" err="1"/>
              <a:t>Commercially-produced</a:t>
            </a:r>
            <a:endParaRPr lang="cs-CZ" dirty="0"/>
          </a:p>
          <a:p>
            <a:r>
              <a:rPr lang="cs-CZ" dirty="0" err="1"/>
              <a:t>Two-chamber</a:t>
            </a:r>
            <a:r>
              <a:rPr lang="cs-CZ" dirty="0"/>
              <a:t> (AA + </a:t>
            </a:r>
            <a:r>
              <a:rPr lang="cs-CZ" dirty="0" err="1"/>
              <a:t>sugars</a:t>
            </a:r>
            <a:r>
              <a:rPr lang="cs-CZ" dirty="0"/>
              <a:t>) 	  </a:t>
            </a:r>
          </a:p>
          <a:p>
            <a:r>
              <a:rPr lang="cs-CZ" dirty="0" err="1"/>
              <a:t>Three-chamber</a:t>
            </a:r>
            <a:r>
              <a:rPr lang="cs-CZ" dirty="0"/>
              <a:t> (AA + </a:t>
            </a:r>
            <a:r>
              <a:rPr lang="cs-CZ" dirty="0" err="1"/>
              <a:t>sugars</a:t>
            </a:r>
            <a:r>
              <a:rPr lang="cs-CZ" dirty="0"/>
              <a:t> + lipid </a:t>
            </a:r>
            <a:r>
              <a:rPr lang="cs-CZ" dirty="0" err="1"/>
              <a:t>emulsion</a:t>
            </a:r>
            <a:r>
              <a:rPr lang="cs-CZ" dirty="0"/>
              <a:t>) 			           </a:t>
            </a:r>
          </a:p>
          <a:p>
            <a:r>
              <a:rPr lang="cs-CZ" dirty="0" err="1"/>
              <a:t>Chambers</a:t>
            </a:r>
            <a:r>
              <a:rPr lang="cs-CZ" dirty="0"/>
              <a:t> are </a:t>
            </a:r>
            <a:r>
              <a:rPr lang="cs-CZ" dirty="0" err="1"/>
              <a:t>separated</a:t>
            </a:r>
            <a:r>
              <a:rPr lang="cs-CZ" dirty="0"/>
              <a:t> by a </a:t>
            </a:r>
            <a:r>
              <a:rPr lang="cs-CZ" dirty="0" err="1"/>
              <a:t>seal</a:t>
            </a:r>
            <a:r>
              <a:rPr lang="cs-CZ" dirty="0"/>
              <a:t>, </a:t>
            </a:r>
            <a:r>
              <a:rPr lang="cs-CZ" dirty="0" err="1"/>
              <a:t>which</a:t>
            </a:r>
            <a:r>
              <a:rPr lang="cs-CZ" dirty="0"/>
              <a:t> </a:t>
            </a:r>
            <a:r>
              <a:rPr lang="cs-CZ" dirty="0" err="1"/>
              <a:t>is</a:t>
            </a:r>
            <a:r>
              <a:rPr lang="cs-CZ" dirty="0"/>
              <a:t> </a:t>
            </a:r>
            <a:r>
              <a:rPr lang="cs-CZ" dirty="0" err="1"/>
              <a:t>broken</a:t>
            </a:r>
            <a:r>
              <a:rPr lang="cs-CZ" dirty="0"/>
              <a:t> just </a:t>
            </a:r>
            <a:r>
              <a:rPr lang="cs-CZ" dirty="0" err="1"/>
              <a:t>before</a:t>
            </a:r>
            <a:r>
              <a:rPr lang="cs-CZ" dirty="0"/>
              <a:t> </a:t>
            </a:r>
            <a:r>
              <a:rPr lang="cs-CZ" dirty="0" err="1"/>
              <a:t>application</a:t>
            </a:r>
            <a:endParaRPr lang="cs-CZ" dirty="0"/>
          </a:p>
          <a:p>
            <a:r>
              <a:rPr lang="cs-CZ" dirty="0"/>
              <a:t>1 </a:t>
            </a:r>
            <a:r>
              <a:rPr lang="cs-CZ" dirty="0" err="1"/>
              <a:t>bag</a:t>
            </a:r>
            <a:r>
              <a:rPr lang="cs-CZ" dirty="0"/>
              <a:t> / </a:t>
            </a:r>
            <a:r>
              <a:rPr lang="en-US" dirty="0"/>
              <a:t>24-</a:t>
            </a:r>
            <a:r>
              <a:rPr lang="cs-CZ" dirty="0" err="1"/>
              <a:t>hours</a:t>
            </a:r>
            <a:endParaRPr lang="cs-CZ" dirty="0"/>
          </a:p>
          <a:p>
            <a:endParaRPr lang="cs-CZ" dirty="0"/>
          </a:p>
        </p:txBody>
      </p:sp>
      <p:sp>
        <p:nvSpPr>
          <p:cNvPr id="6" name="Zástupný symbol pro text 5"/>
          <p:cNvSpPr>
            <a:spLocks noGrp="1"/>
          </p:cNvSpPr>
          <p:nvPr>
            <p:ph type="body" sz="quarter" idx="1"/>
          </p:nvPr>
        </p:nvSpPr>
        <p:spPr>
          <a:xfrm>
            <a:off x="457200" y="1569720"/>
            <a:ext cx="2026568" cy="658368"/>
          </a:xfrm>
        </p:spPr>
        <p:txBody>
          <a:bodyPr/>
          <a:lstStyle/>
          <a:p>
            <a:r>
              <a:rPr lang="cs-CZ" dirty="0" err="1"/>
              <a:t>One-chamber</a:t>
            </a:r>
            <a:endParaRPr lang="cs-CZ" dirty="0"/>
          </a:p>
        </p:txBody>
      </p:sp>
      <p:sp>
        <p:nvSpPr>
          <p:cNvPr id="7" name="Zástupný symbol pro text 6"/>
          <p:cNvSpPr>
            <a:spLocks noGrp="1"/>
          </p:cNvSpPr>
          <p:nvPr>
            <p:ph type="body" sz="quarter" idx="3"/>
          </p:nvPr>
        </p:nvSpPr>
        <p:spPr>
          <a:xfrm>
            <a:off x="3059832" y="1569720"/>
            <a:ext cx="4941168" cy="658368"/>
          </a:xfrm>
        </p:spPr>
        <p:txBody>
          <a:bodyPr/>
          <a:lstStyle/>
          <a:p>
            <a:r>
              <a:rPr lang="cs-CZ" dirty="0" err="1"/>
              <a:t>Multi-chamber</a:t>
            </a:r>
            <a:endParaRPr lang="cs-CZ" dirty="0"/>
          </a:p>
        </p:txBody>
      </p:sp>
    </p:spTree>
    <p:custDataLst>
      <p:tags r:id="rId1"/>
    </p:custDataLst>
    <p:extLst>
      <p:ext uri="{BB962C8B-B14F-4D97-AF65-F5344CB8AC3E}">
        <p14:creationId xmlns:p14="http://schemas.microsoft.com/office/powerpoint/2010/main" val="5694706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lstStyle/>
          <a:p>
            <a:r>
              <a:rPr lang="cs-CZ" dirty="0"/>
              <a:t>2 </a:t>
            </a:r>
            <a:r>
              <a:rPr lang="cs-CZ" dirty="0" err="1"/>
              <a:t>kinds</a:t>
            </a:r>
            <a:r>
              <a:rPr lang="cs-CZ" dirty="0"/>
              <a:t> </a:t>
            </a:r>
            <a:r>
              <a:rPr lang="cs-CZ" dirty="0" err="1"/>
              <a:t>of</a:t>
            </a:r>
            <a:r>
              <a:rPr lang="cs-CZ" dirty="0"/>
              <a:t> </a:t>
            </a:r>
            <a:r>
              <a:rPr lang="cs-CZ" dirty="0" err="1"/>
              <a:t>multi-chamber</a:t>
            </a:r>
            <a:r>
              <a:rPr lang="cs-CZ" dirty="0"/>
              <a:t> </a:t>
            </a:r>
            <a:r>
              <a:rPr lang="cs-CZ" dirty="0" err="1"/>
              <a:t>bags</a:t>
            </a:r>
            <a:endParaRPr lang="cs-CZ" dirty="0"/>
          </a:p>
        </p:txBody>
      </p:sp>
      <p:sp>
        <p:nvSpPr>
          <p:cNvPr id="9" name="Zástupný symbol pro obsah 8"/>
          <p:cNvSpPr>
            <a:spLocks noGrp="1"/>
          </p:cNvSpPr>
          <p:nvPr>
            <p:ph sz="quarter" idx="1"/>
          </p:nvPr>
        </p:nvSpPr>
        <p:spPr/>
        <p:txBody>
          <a:bodyPr>
            <a:normAutofit/>
          </a:bodyPr>
          <a:lstStyle/>
          <a:p>
            <a:r>
              <a:rPr lang="en-US" b="1" dirty="0"/>
              <a:t>2-chamber bags</a:t>
            </a:r>
            <a:br>
              <a:rPr lang="en-US" b="1" dirty="0"/>
            </a:br>
            <a:endParaRPr lang="cs-CZ" dirty="0"/>
          </a:p>
          <a:p>
            <a:endParaRPr lang="cs-CZ" dirty="0"/>
          </a:p>
          <a:p>
            <a:endParaRPr lang="cs-CZ" dirty="0"/>
          </a:p>
          <a:p>
            <a:pPr marL="0" indent="0">
              <a:buNone/>
            </a:pPr>
            <a:endParaRPr lang="en-US" dirty="0"/>
          </a:p>
          <a:p>
            <a:r>
              <a:rPr lang="en-US" b="1" dirty="0"/>
              <a:t>3-chamber bags</a:t>
            </a:r>
            <a:br>
              <a:rPr lang="en-US" b="1" dirty="0"/>
            </a:br>
            <a:endParaRPr lang="cs-CZ" dirty="0"/>
          </a:p>
        </p:txBody>
      </p:sp>
      <p:sp>
        <p:nvSpPr>
          <p:cNvPr id="3" name="Zástupný symbol pro číslo snímku 2"/>
          <p:cNvSpPr>
            <a:spLocks noGrp="1"/>
          </p:cNvSpPr>
          <p:nvPr>
            <p:ph type="sldNum" sz="quarter" idx="15"/>
          </p:nvPr>
        </p:nvSpPr>
        <p:spPr/>
        <p:txBody>
          <a:bodyPr/>
          <a:lstStyle/>
          <a:p>
            <a:fld id="{34EB5C23-C2A9-49A4-9E2B-20182FCB3B72}" type="slidenum">
              <a:rPr lang="cs-CZ" smtClean="0"/>
              <a:t>77</a:t>
            </a:fld>
            <a:endParaRPr lang="cs-CZ"/>
          </a:p>
        </p:txBody>
      </p:sp>
      <p:sp>
        <p:nvSpPr>
          <p:cNvPr id="4" name="TextovéPole 3"/>
          <p:cNvSpPr txBox="1"/>
          <p:nvPr/>
        </p:nvSpPr>
        <p:spPr>
          <a:xfrm>
            <a:off x="1150327" y="2156663"/>
            <a:ext cx="2232248" cy="923330"/>
          </a:xfrm>
          <a:prstGeom prst="rect">
            <a:avLst/>
          </a:prstGeom>
          <a:noFill/>
          <a:ln>
            <a:solidFill>
              <a:schemeClr val="tx2"/>
            </a:solidFill>
          </a:ln>
        </p:spPr>
        <p:txBody>
          <a:bodyPr wrap="square" rtlCol="0">
            <a:spAutoFit/>
          </a:bodyPr>
          <a:lstStyle/>
          <a:p>
            <a:pPr algn="ctr"/>
            <a:endParaRPr lang="cs-CZ" dirty="0"/>
          </a:p>
          <a:p>
            <a:pPr algn="ctr"/>
            <a:r>
              <a:rPr lang="cs-CZ" dirty="0" err="1"/>
              <a:t>Amino</a:t>
            </a:r>
            <a:r>
              <a:rPr lang="cs-CZ" dirty="0"/>
              <a:t> </a:t>
            </a:r>
            <a:r>
              <a:rPr lang="cs-CZ" dirty="0" err="1"/>
              <a:t>acids</a:t>
            </a:r>
            <a:endParaRPr lang="cs-CZ" dirty="0"/>
          </a:p>
          <a:p>
            <a:endParaRPr lang="cs-CZ" dirty="0"/>
          </a:p>
        </p:txBody>
      </p:sp>
      <p:sp>
        <p:nvSpPr>
          <p:cNvPr id="7" name="TextovéPole 6"/>
          <p:cNvSpPr txBox="1"/>
          <p:nvPr/>
        </p:nvSpPr>
        <p:spPr>
          <a:xfrm>
            <a:off x="3382575" y="2156663"/>
            <a:ext cx="2232248" cy="923330"/>
          </a:xfrm>
          <a:prstGeom prst="rect">
            <a:avLst/>
          </a:prstGeom>
          <a:noFill/>
          <a:ln>
            <a:solidFill>
              <a:schemeClr val="tx2"/>
            </a:solidFill>
          </a:ln>
        </p:spPr>
        <p:txBody>
          <a:bodyPr wrap="square" rtlCol="0">
            <a:spAutoFit/>
          </a:bodyPr>
          <a:lstStyle/>
          <a:p>
            <a:endParaRPr lang="cs-CZ" dirty="0"/>
          </a:p>
          <a:p>
            <a:pPr algn="ctr"/>
            <a:r>
              <a:rPr lang="cs-CZ" dirty="0" err="1"/>
              <a:t>Glucose</a:t>
            </a:r>
            <a:endParaRPr lang="cs-CZ" dirty="0"/>
          </a:p>
          <a:p>
            <a:endParaRPr lang="cs-CZ" dirty="0"/>
          </a:p>
        </p:txBody>
      </p:sp>
      <p:sp>
        <p:nvSpPr>
          <p:cNvPr id="10" name="TextovéPole 9"/>
          <p:cNvSpPr txBox="1"/>
          <p:nvPr/>
        </p:nvSpPr>
        <p:spPr>
          <a:xfrm>
            <a:off x="1150327" y="4445555"/>
            <a:ext cx="2232248" cy="923330"/>
          </a:xfrm>
          <a:prstGeom prst="rect">
            <a:avLst/>
          </a:prstGeom>
          <a:noFill/>
          <a:ln>
            <a:solidFill>
              <a:schemeClr val="tx2"/>
            </a:solidFill>
          </a:ln>
        </p:spPr>
        <p:txBody>
          <a:bodyPr wrap="square" rtlCol="0">
            <a:spAutoFit/>
          </a:bodyPr>
          <a:lstStyle/>
          <a:p>
            <a:pPr algn="ctr"/>
            <a:endParaRPr lang="cs-CZ" dirty="0"/>
          </a:p>
          <a:p>
            <a:pPr algn="ctr"/>
            <a:r>
              <a:rPr lang="cs-CZ" dirty="0" err="1"/>
              <a:t>Amino</a:t>
            </a:r>
            <a:r>
              <a:rPr lang="cs-CZ" dirty="0"/>
              <a:t> </a:t>
            </a:r>
            <a:r>
              <a:rPr lang="cs-CZ" dirty="0" err="1"/>
              <a:t>acids</a:t>
            </a:r>
            <a:endParaRPr lang="cs-CZ" dirty="0"/>
          </a:p>
          <a:p>
            <a:endParaRPr lang="cs-CZ" dirty="0"/>
          </a:p>
        </p:txBody>
      </p:sp>
      <p:sp>
        <p:nvSpPr>
          <p:cNvPr id="11" name="TextovéPole 10"/>
          <p:cNvSpPr txBox="1"/>
          <p:nvPr/>
        </p:nvSpPr>
        <p:spPr>
          <a:xfrm>
            <a:off x="3382575" y="4445555"/>
            <a:ext cx="2232248" cy="923330"/>
          </a:xfrm>
          <a:prstGeom prst="rect">
            <a:avLst/>
          </a:prstGeom>
          <a:noFill/>
          <a:ln>
            <a:solidFill>
              <a:schemeClr val="tx2"/>
            </a:solidFill>
          </a:ln>
        </p:spPr>
        <p:txBody>
          <a:bodyPr wrap="square" rtlCol="0">
            <a:spAutoFit/>
          </a:bodyPr>
          <a:lstStyle/>
          <a:p>
            <a:endParaRPr lang="cs-CZ" dirty="0"/>
          </a:p>
          <a:p>
            <a:pPr algn="ctr"/>
            <a:r>
              <a:rPr lang="cs-CZ" dirty="0" err="1"/>
              <a:t>Glucose</a:t>
            </a:r>
            <a:endParaRPr lang="cs-CZ" dirty="0"/>
          </a:p>
          <a:p>
            <a:endParaRPr lang="cs-CZ" dirty="0"/>
          </a:p>
        </p:txBody>
      </p:sp>
      <p:sp>
        <p:nvSpPr>
          <p:cNvPr id="12" name="TextovéPole 11"/>
          <p:cNvSpPr txBox="1"/>
          <p:nvPr/>
        </p:nvSpPr>
        <p:spPr>
          <a:xfrm>
            <a:off x="5614823" y="4445555"/>
            <a:ext cx="2232248" cy="923330"/>
          </a:xfrm>
          <a:prstGeom prst="rect">
            <a:avLst/>
          </a:prstGeom>
          <a:noFill/>
          <a:ln>
            <a:solidFill>
              <a:schemeClr val="tx2"/>
            </a:solidFill>
          </a:ln>
        </p:spPr>
        <p:txBody>
          <a:bodyPr wrap="square" rtlCol="0">
            <a:spAutoFit/>
          </a:bodyPr>
          <a:lstStyle/>
          <a:p>
            <a:endParaRPr lang="cs-CZ" dirty="0"/>
          </a:p>
          <a:p>
            <a:pPr algn="ctr"/>
            <a:r>
              <a:rPr lang="cs-CZ" dirty="0"/>
              <a:t>Fat </a:t>
            </a:r>
            <a:r>
              <a:rPr lang="cs-CZ" dirty="0" err="1"/>
              <a:t>emulsion</a:t>
            </a:r>
            <a:endParaRPr lang="cs-CZ" dirty="0"/>
          </a:p>
          <a:p>
            <a:endParaRPr lang="cs-CZ" dirty="0"/>
          </a:p>
        </p:txBody>
      </p:sp>
    </p:spTree>
    <p:custDataLst>
      <p:tags r:id="rId1"/>
    </p:custDataLst>
    <p:extLst>
      <p:ext uri="{BB962C8B-B14F-4D97-AF65-F5344CB8AC3E}">
        <p14:creationId xmlns:p14="http://schemas.microsoft.com/office/powerpoint/2010/main" val="33779878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ástupný symbol pro číslo snímku 3"/>
          <p:cNvSpPr>
            <a:spLocks noGrp="1"/>
          </p:cNvSpPr>
          <p:nvPr>
            <p:ph type="sldNum" sz="quarter" idx="12"/>
          </p:nvPr>
        </p:nvSpPr>
        <p:spPr/>
        <p:txBody>
          <a:bodyPr/>
          <a:lstStyle/>
          <a:p>
            <a:fld id="{B57B33F9-2512-4637-B8F7-20FD3451BB5C}" type="slidenum">
              <a:rPr lang="cs-CZ" altLang="cs-CZ"/>
              <a:pPr/>
              <a:t>78</a:t>
            </a:fld>
            <a:endParaRPr lang="cs-CZ" altLang="cs-CZ"/>
          </a:p>
        </p:txBody>
      </p:sp>
      <p:pic>
        <p:nvPicPr>
          <p:cNvPr id="205826" name="Picture 2" descr="vak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9" y="260648"/>
            <a:ext cx="9154759" cy="5147965"/>
          </a:xfrm>
          <a:prstGeom prst="rect">
            <a:avLst/>
          </a:prstGeom>
          <a:noFill/>
          <a:extLst>
            <a:ext uri="{909E8E84-426E-40DD-AFC4-6F175D3DCCD1}">
              <a14:hiddenFill xmlns:a14="http://schemas.microsoft.com/office/drawing/2010/main">
                <a:solidFill>
                  <a:srgbClr val="FFFFFF"/>
                </a:solidFill>
              </a14:hiddenFill>
            </a:ext>
          </a:extLst>
        </p:spPr>
      </p:pic>
      <p:sp>
        <p:nvSpPr>
          <p:cNvPr id="205828" name="Rectangle 4"/>
          <p:cNvSpPr>
            <a:spLocks noChangeArrowheads="1"/>
          </p:cNvSpPr>
          <p:nvPr/>
        </p:nvSpPr>
        <p:spPr bwMode="auto">
          <a:xfrm>
            <a:off x="395288" y="333375"/>
            <a:ext cx="3024187" cy="7921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05827" name="Text Box 3"/>
          <p:cNvSpPr txBox="1">
            <a:spLocks noChangeArrowheads="1"/>
          </p:cNvSpPr>
          <p:nvPr/>
        </p:nvSpPr>
        <p:spPr bwMode="auto">
          <a:xfrm>
            <a:off x="250825" y="333375"/>
            <a:ext cx="3911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a:solidFill>
                  <a:srgbClr val="3399FF"/>
                </a:solidFill>
              </a:rPr>
              <a:t>the chamber with amino acids </a:t>
            </a:r>
          </a:p>
          <a:p>
            <a:r>
              <a:rPr lang="cs-CZ" altLang="cs-CZ">
                <a:solidFill>
                  <a:srgbClr val="3399FF"/>
                </a:solidFill>
              </a:rPr>
              <a:t>and electrolytes</a:t>
            </a:r>
          </a:p>
        </p:txBody>
      </p:sp>
      <p:sp>
        <p:nvSpPr>
          <p:cNvPr id="205832" name="Rectangle 8"/>
          <p:cNvSpPr>
            <a:spLocks noChangeArrowheads="1"/>
          </p:cNvSpPr>
          <p:nvPr/>
        </p:nvSpPr>
        <p:spPr bwMode="auto">
          <a:xfrm>
            <a:off x="323850" y="3860800"/>
            <a:ext cx="2376488" cy="863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05829" name="Text Box 5"/>
          <p:cNvSpPr txBox="1">
            <a:spLocks noChangeArrowheads="1"/>
          </p:cNvSpPr>
          <p:nvPr/>
        </p:nvSpPr>
        <p:spPr bwMode="auto">
          <a:xfrm>
            <a:off x="179388" y="3933825"/>
            <a:ext cx="33035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a:solidFill>
                  <a:srgbClr val="3399FF"/>
                </a:solidFill>
              </a:rPr>
              <a:t>the chamber with glucose</a:t>
            </a:r>
          </a:p>
          <a:p>
            <a:r>
              <a:rPr lang="cs-CZ" altLang="cs-CZ">
                <a:solidFill>
                  <a:srgbClr val="3399FF"/>
                </a:solidFill>
              </a:rPr>
              <a:t>and electrolytes</a:t>
            </a:r>
          </a:p>
        </p:txBody>
      </p:sp>
      <p:sp>
        <p:nvSpPr>
          <p:cNvPr id="205833" name="Rectangle 9"/>
          <p:cNvSpPr>
            <a:spLocks noChangeArrowheads="1"/>
          </p:cNvSpPr>
          <p:nvPr/>
        </p:nvSpPr>
        <p:spPr bwMode="auto">
          <a:xfrm>
            <a:off x="2051050" y="4652963"/>
            <a:ext cx="1728788" cy="5048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05835" name="Rectangle 11"/>
          <p:cNvSpPr>
            <a:spLocks noChangeArrowheads="1"/>
          </p:cNvSpPr>
          <p:nvPr/>
        </p:nvSpPr>
        <p:spPr bwMode="auto">
          <a:xfrm>
            <a:off x="395288" y="3213100"/>
            <a:ext cx="1728787" cy="7207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05834" name="Text Box 10"/>
          <p:cNvSpPr txBox="1">
            <a:spLocks noChangeArrowheads="1"/>
          </p:cNvSpPr>
          <p:nvPr/>
        </p:nvSpPr>
        <p:spPr bwMode="auto">
          <a:xfrm>
            <a:off x="838425" y="3323735"/>
            <a:ext cx="10118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dirty="0" err="1">
                <a:solidFill>
                  <a:srgbClr val="3399FF"/>
                </a:solidFill>
              </a:rPr>
              <a:t>peel</a:t>
            </a:r>
            <a:r>
              <a:rPr lang="cs-CZ" altLang="cs-CZ" dirty="0">
                <a:solidFill>
                  <a:srgbClr val="3399FF"/>
                </a:solidFill>
              </a:rPr>
              <a:t> </a:t>
            </a:r>
            <a:r>
              <a:rPr lang="cs-CZ" altLang="cs-CZ" dirty="0" err="1">
                <a:solidFill>
                  <a:srgbClr val="3399FF"/>
                </a:solidFill>
              </a:rPr>
              <a:t>seal</a:t>
            </a:r>
            <a:endParaRPr lang="cs-CZ" altLang="cs-CZ" dirty="0">
              <a:solidFill>
                <a:srgbClr val="3399FF"/>
              </a:solidFill>
            </a:endParaRPr>
          </a:p>
        </p:txBody>
      </p:sp>
      <p:sp>
        <p:nvSpPr>
          <p:cNvPr id="2" name="TextovéPole 1"/>
          <p:cNvSpPr txBox="1"/>
          <p:nvPr/>
        </p:nvSpPr>
        <p:spPr>
          <a:xfrm>
            <a:off x="1043608" y="5991225"/>
            <a:ext cx="6480720" cy="523220"/>
          </a:xfrm>
          <a:prstGeom prst="rect">
            <a:avLst/>
          </a:prstGeom>
          <a:noFill/>
        </p:spPr>
        <p:txBody>
          <a:bodyPr wrap="square" rtlCol="0">
            <a:spAutoFit/>
          </a:bodyPr>
          <a:lstStyle/>
          <a:p>
            <a:r>
              <a:rPr lang="cs-CZ" sz="2800" dirty="0">
                <a:solidFill>
                  <a:schemeClr val="tx2"/>
                </a:solidFill>
              </a:rPr>
              <a:t>TWO-IN-ONE SOLUTION OF GLC AND </a:t>
            </a:r>
            <a:r>
              <a:rPr lang="cs-CZ" sz="2800" dirty="0" err="1">
                <a:solidFill>
                  <a:schemeClr val="tx2"/>
                </a:solidFill>
              </a:rPr>
              <a:t>AAs</a:t>
            </a:r>
            <a:endParaRPr lang="cs-CZ" sz="2800" dirty="0">
              <a:solidFill>
                <a:schemeClr val="tx2"/>
              </a:solidFill>
            </a:endParaRPr>
          </a:p>
        </p:txBody>
      </p:sp>
    </p:spTree>
    <p:custDataLst>
      <p:tags r:id="rId1"/>
    </p:custDataLst>
    <p:extLst>
      <p:ext uri="{BB962C8B-B14F-4D97-AF65-F5344CB8AC3E}">
        <p14:creationId xmlns:p14="http://schemas.microsoft.com/office/powerpoint/2010/main" val="31947772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Why</a:t>
            </a:r>
            <a:r>
              <a:rPr lang="cs-CZ" dirty="0"/>
              <a:t> are </a:t>
            </a:r>
            <a:r>
              <a:rPr lang="cs-CZ" dirty="0" err="1"/>
              <a:t>the</a:t>
            </a:r>
            <a:r>
              <a:rPr lang="cs-CZ" dirty="0"/>
              <a:t> </a:t>
            </a:r>
            <a:r>
              <a:rPr lang="cs-CZ" dirty="0" err="1"/>
              <a:t>bags</a:t>
            </a:r>
            <a:r>
              <a:rPr lang="cs-CZ" dirty="0"/>
              <a:t> </a:t>
            </a:r>
            <a:r>
              <a:rPr lang="cs-CZ" dirty="0" err="1"/>
              <a:t>produced</a:t>
            </a:r>
            <a:r>
              <a:rPr lang="cs-CZ" dirty="0"/>
              <a:t> in </a:t>
            </a:r>
            <a:r>
              <a:rPr lang="cs-CZ" dirty="0" err="1"/>
              <a:t>pharm</a:t>
            </a:r>
            <a:r>
              <a:rPr lang="cs-CZ" dirty="0"/>
              <a:t>. </a:t>
            </a:r>
            <a:r>
              <a:rPr lang="cs-CZ" dirty="0" err="1"/>
              <a:t>companies</a:t>
            </a:r>
            <a:r>
              <a:rPr lang="cs-CZ" dirty="0"/>
              <a:t> </a:t>
            </a:r>
            <a:r>
              <a:rPr lang="cs-CZ" dirty="0" err="1"/>
              <a:t>multi-chamber</a:t>
            </a:r>
            <a:r>
              <a:rPr lang="cs-CZ" dirty="0"/>
              <a:t>?</a:t>
            </a:r>
          </a:p>
        </p:txBody>
      </p:sp>
      <p:sp>
        <p:nvSpPr>
          <p:cNvPr id="18" name="Zástupný symbol pro číslo snímku 3"/>
          <p:cNvSpPr>
            <a:spLocks noGrp="1"/>
          </p:cNvSpPr>
          <p:nvPr>
            <p:ph type="sldNum" sz="quarter" idx="15"/>
          </p:nvPr>
        </p:nvSpPr>
        <p:spPr/>
        <p:txBody>
          <a:bodyPr/>
          <a:lstStyle/>
          <a:p>
            <a:fld id="{7643BE15-1306-477F-9C3F-561969CECE4D}" type="slidenum">
              <a:rPr lang="cs-CZ" altLang="cs-CZ"/>
              <a:pPr/>
              <a:t>79</a:t>
            </a:fld>
            <a:endParaRPr lang="cs-CZ" altLang="cs-CZ"/>
          </a:p>
        </p:txBody>
      </p:sp>
      <p:sp>
        <p:nvSpPr>
          <p:cNvPr id="39939" name="Text Box 3"/>
          <p:cNvSpPr txBox="1">
            <a:spLocks noChangeArrowheads="1"/>
          </p:cNvSpPr>
          <p:nvPr/>
        </p:nvSpPr>
        <p:spPr bwMode="auto">
          <a:xfrm>
            <a:off x="1116013" y="3141663"/>
            <a:ext cx="63357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3200" b="1" dirty="0">
                <a:solidFill>
                  <a:schemeClr val="accent2"/>
                </a:solidFill>
              </a:rPr>
              <a:t> </a:t>
            </a:r>
            <a:r>
              <a:rPr lang="cs-CZ" altLang="cs-CZ" sz="3200" b="1" dirty="0">
                <a:solidFill>
                  <a:srgbClr val="3399FF"/>
                </a:solidFill>
              </a:rPr>
              <a:t> N H</a:t>
            </a:r>
            <a:r>
              <a:rPr lang="cs-CZ" altLang="cs-CZ" sz="3200" b="1" baseline="-25000" dirty="0">
                <a:solidFill>
                  <a:srgbClr val="3399FF"/>
                </a:solidFill>
              </a:rPr>
              <a:t>2 </a:t>
            </a:r>
            <a:r>
              <a:rPr lang="cs-CZ" altLang="cs-CZ" sz="3200" b="1" dirty="0">
                <a:solidFill>
                  <a:srgbClr val="3399FF"/>
                </a:solidFill>
              </a:rPr>
              <a:t>   O = C</a:t>
            </a:r>
            <a:r>
              <a:rPr lang="cs-CZ" altLang="cs-CZ" sz="3200" b="1" baseline="-25000" dirty="0">
                <a:solidFill>
                  <a:srgbClr val="3399FF"/>
                </a:solidFill>
              </a:rPr>
              <a:t>                                    </a:t>
            </a:r>
            <a:r>
              <a:rPr lang="cs-CZ" altLang="cs-CZ" sz="3200" b="1" dirty="0">
                <a:solidFill>
                  <a:srgbClr val="3399FF"/>
                </a:solidFill>
              </a:rPr>
              <a:t>   N = C</a:t>
            </a:r>
          </a:p>
        </p:txBody>
      </p:sp>
      <p:sp>
        <p:nvSpPr>
          <p:cNvPr id="39940" name="Line 4"/>
          <p:cNvSpPr>
            <a:spLocks noChangeShapeType="1"/>
          </p:cNvSpPr>
          <p:nvPr/>
        </p:nvSpPr>
        <p:spPr bwMode="auto">
          <a:xfrm>
            <a:off x="3275856" y="2895599"/>
            <a:ext cx="0" cy="303213"/>
          </a:xfrm>
          <a:prstGeom prst="line">
            <a:avLst/>
          </a:prstGeom>
          <a:noFill/>
          <a:ln w="28575">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9941" name="Line 5"/>
          <p:cNvSpPr>
            <a:spLocks noChangeShapeType="1"/>
          </p:cNvSpPr>
          <p:nvPr/>
        </p:nvSpPr>
        <p:spPr bwMode="auto">
          <a:xfrm>
            <a:off x="3275856" y="3657600"/>
            <a:ext cx="0" cy="266700"/>
          </a:xfrm>
          <a:prstGeom prst="line">
            <a:avLst/>
          </a:prstGeom>
          <a:noFill/>
          <a:ln w="28575">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9942" name="Line 6"/>
          <p:cNvSpPr>
            <a:spLocks noChangeShapeType="1"/>
          </p:cNvSpPr>
          <p:nvPr/>
        </p:nvSpPr>
        <p:spPr bwMode="auto">
          <a:xfrm>
            <a:off x="6629400" y="2990850"/>
            <a:ext cx="0" cy="276578"/>
          </a:xfrm>
          <a:prstGeom prst="line">
            <a:avLst/>
          </a:prstGeom>
          <a:noFill/>
          <a:ln w="28575">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9943" name="Line 7"/>
          <p:cNvSpPr>
            <a:spLocks noChangeShapeType="1"/>
          </p:cNvSpPr>
          <p:nvPr/>
        </p:nvSpPr>
        <p:spPr bwMode="auto">
          <a:xfrm>
            <a:off x="6629400" y="3573016"/>
            <a:ext cx="0" cy="298897"/>
          </a:xfrm>
          <a:prstGeom prst="line">
            <a:avLst/>
          </a:prstGeom>
          <a:noFill/>
          <a:ln w="28575">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9944" name="Rectangle 8"/>
          <p:cNvSpPr>
            <a:spLocks noChangeArrowheads="1"/>
          </p:cNvSpPr>
          <p:nvPr/>
        </p:nvSpPr>
        <p:spPr bwMode="auto">
          <a:xfrm>
            <a:off x="1676400" y="3200400"/>
            <a:ext cx="1371600" cy="457200"/>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45" name="Line 9"/>
          <p:cNvSpPr>
            <a:spLocks noChangeShapeType="1"/>
          </p:cNvSpPr>
          <p:nvPr/>
        </p:nvSpPr>
        <p:spPr bwMode="auto">
          <a:xfrm>
            <a:off x="4495800" y="3429000"/>
            <a:ext cx="609600" cy="0"/>
          </a:xfrm>
          <a:prstGeom prst="line">
            <a:avLst/>
          </a:prstGeom>
          <a:noFill/>
          <a:ln w="38100">
            <a:solidFill>
              <a:srgbClr val="33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9946" name="Line 10"/>
          <p:cNvSpPr>
            <a:spLocks noChangeShapeType="1"/>
          </p:cNvSpPr>
          <p:nvPr/>
        </p:nvSpPr>
        <p:spPr bwMode="auto">
          <a:xfrm>
            <a:off x="914400" y="3429000"/>
            <a:ext cx="381000" cy="0"/>
          </a:xfrm>
          <a:prstGeom prst="line">
            <a:avLst/>
          </a:prstGeom>
          <a:noFill/>
          <a:ln w="28575">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9947" name="Line 11"/>
          <p:cNvSpPr>
            <a:spLocks noChangeShapeType="1"/>
          </p:cNvSpPr>
          <p:nvPr/>
        </p:nvSpPr>
        <p:spPr bwMode="auto">
          <a:xfrm>
            <a:off x="5580112" y="3429000"/>
            <a:ext cx="211088" cy="0"/>
          </a:xfrm>
          <a:prstGeom prst="line">
            <a:avLst/>
          </a:prstGeom>
          <a:noFill/>
          <a:ln w="28575">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9948" name="Text Box 12"/>
          <p:cNvSpPr txBox="1">
            <a:spLocks noChangeArrowheads="1"/>
          </p:cNvSpPr>
          <p:nvPr/>
        </p:nvSpPr>
        <p:spPr bwMode="auto">
          <a:xfrm>
            <a:off x="2929989" y="2411412"/>
            <a:ext cx="7699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3200" b="1" dirty="0">
                <a:solidFill>
                  <a:srgbClr val="3399FF"/>
                </a:solidFill>
              </a:rPr>
              <a:t>(H)</a:t>
            </a:r>
          </a:p>
        </p:txBody>
      </p:sp>
      <p:sp>
        <p:nvSpPr>
          <p:cNvPr id="39949" name="Text Box 13"/>
          <p:cNvSpPr txBox="1">
            <a:spLocks noChangeArrowheads="1"/>
          </p:cNvSpPr>
          <p:nvPr/>
        </p:nvSpPr>
        <p:spPr bwMode="auto">
          <a:xfrm>
            <a:off x="6244431" y="2463188"/>
            <a:ext cx="7699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3200" b="1" dirty="0">
                <a:solidFill>
                  <a:srgbClr val="3399FF"/>
                </a:solidFill>
              </a:rPr>
              <a:t>(H)</a:t>
            </a:r>
          </a:p>
        </p:txBody>
      </p:sp>
      <p:sp>
        <p:nvSpPr>
          <p:cNvPr id="39951" name="Text Box 15"/>
          <p:cNvSpPr txBox="1">
            <a:spLocks noChangeArrowheads="1"/>
          </p:cNvSpPr>
          <p:nvPr/>
        </p:nvSpPr>
        <p:spPr bwMode="auto">
          <a:xfrm>
            <a:off x="1295400" y="1843366"/>
            <a:ext cx="71612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400" dirty="0">
                <a:solidFill>
                  <a:srgbClr val="3399FF"/>
                </a:solidFill>
              </a:rPr>
              <a:t>AA      +       </a:t>
            </a:r>
            <a:r>
              <a:rPr lang="cs-CZ" altLang="cs-CZ" sz="2400" dirty="0" err="1">
                <a:solidFill>
                  <a:srgbClr val="3399FF"/>
                </a:solidFill>
              </a:rPr>
              <a:t>glc</a:t>
            </a:r>
            <a:r>
              <a:rPr lang="cs-CZ" altLang="cs-CZ" sz="2400" dirty="0">
                <a:solidFill>
                  <a:srgbClr val="3399FF"/>
                </a:solidFill>
              </a:rPr>
              <a:t>                                    </a:t>
            </a:r>
            <a:r>
              <a:rPr lang="cs-CZ" altLang="cs-CZ" sz="2400" dirty="0" err="1">
                <a:solidFill>
                  <a:srgbClr val="3399FF"/>
                </a:solidFill>
              </a:rPr>
              <a:t>aldimin</a:t>
            </a:r>
            <a:r>
              <a:rPr lang="cs-CZ" altLang="cs-CZ" sz="2400" dirty="0">
                <a:solidFill>
                  <a:srgbClr val="3399FF"/>
                </a:solidFill>
              </a:rPr>
              <a:t>                    </a:t>
            </a:r>
          </a:p>
        </p:txBody>
      </p:sp>
      <p:sp>
        <p:nvSpPr>
          <p:cNvPr id="39952" name="Line 16"/>
          <p:cNvSpPr>
            <a:spLocks noChangeShapeType="1"/>
          </p:cNvSpPr>
          <p:nvPr/>
        </p:nvSpPr>
        <p:spPr bwMode="auto">
          <a:xfrm>
            <a:off x="4487333" y="2074198"/>
            <a:ext cx="609600" cy="0"/>
          </a:xfrm>
          <a:prstGeom prst="line">
            <a:avLst/>
          </a:prstGeom>
          <a:noFill/>
          <a:ln w="38100">
            <a:solidFill>
              <a:srgbClr val="33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 name="Zástupný symbol pro obsah 5"/>
          <p:cNvSpPr>
            <a:spLocks noGrp="1"/>
          </p:cNvSpPr>
          <p:nvPr>
            <p:ph sz="quarter" idx="1"/>
          </p:nvPr>
        </p:nvSpPr>
        <p:spPr>
          <a:xfrm>
            <a:off x="550069" y="4423910"/>
            <a:ext cx="7467600" cy="2101434"/>
          </a:xfrm>
        </p:spPr>
        <p:txBody>
          <a:bodyPr>
            <a:noAutofit/>
          </a:bodyPr>
          <a:lstStyle/>
          <a:p>
            <a:pPr>
              <a:lnSpc>
                <a:spcPct val="150000"/>
              </a:lnSpc>
            </a:pPr>
            <a:r>
              <a:rPr lang="cs-CZ" altLang="cs-CZ" sz="1800" dirty="0" err="1"/>
              <a:t>The</a:t>
            </a:r>
            <a:r>
              <a:rPr lang="cs-CZ" altLang="cs-CZ" sz="1800" dirty="0"/>
              <a:t> </a:t>
            </a:r>
            <a:r>
              <a:rPr lang="cs-CZ" altLang="cs-CZ" sz="1800" dirty="0" err="1"/>
              <a:t>amino</a:t>
            </a:r>
            <a:r>
              <a:rPr lang="cs-CZ" altLang="cs-CZ" sz="1800" dirty="0"/>
              <a:t> </a:t>
            </a:r>
            <a:r>
              <a:rPr lang="cs-CZ" altLang="cs-CZ" sz="1800" dirty="0" err="1"/>
              <a:t>group</a:t>
            </a:r>
            <a:r>
              <a:rPr lang="cs-CZ" altLang="cs-CZ" sz="1800" dirty="0"/>
              <a:t> –NH</a:t>
            </a:r>
            <a:r>
              <a:rPr lang="cs-CZ" altLang="cs-CZ" sz="1800" baseline="-25000" dirty="0"/>
              <a:t>2 </a:t>
            </a:r>
            <a:r>
              <a:rPr lang="cs-CZ" altLang="cs-CZ" sz="1800" dirty="0"/>
              <a:t> </a:t>
            </a:r>
            <a:r>
              <a:rPr lang="cs-CZ" altLang="cs-CZ" sz="1800" dirty="0" err="1"/>
              <a:t>from</a:t>
            </a:r>
            <a:r>
              <a:rPr lang="cs-CZ" altLang="cs-CZ" sz="1800" dirty="0"/>
              <a:t> </a:t>
            </a:r>
            <a:r>
              <a:rPr lang="cs-CZ" altLang="cs-CZ" sz="1800" dirty="0" err="1"/>
              <a:t>amino</a:t>
            </a:r>
            <a:r>
              <a:rPr lang="cs-CZ" altLang="cs-CZ" sz="1800" dirty="0"/>
              <a:t> </a:t>
            </a:r>
            <a:r>
              <a:rPr lang="cs-CZ" altLang="cs-CZ" sz="1800" dirty="0" err="1"/>
              <a:t>acids</a:t>
            </a:r>
            <a:r>
              <a:rPr lang="cs-CZ" altLang="cs-CZ" sz="1800" dirty="0"/>
              <a:t> </a:t>
            </a:r>
            <a:r>
              <a:rPr lang="cs-CZ" altLang="cs-CZ" sz="1800" dirty="0" err="1"/>
              <a:t>reacts</a:t>
            </a:r>
            <a:r>
              <a:rPr lang="cs-CZ" altLang="cs-CZ" sz="1800" dirty="0"/>
              <a:t> </a:t>
            </a:r>
            <a:r>
              <a:rPr lang="cs-CZ" altLang="cs-CZ" sz="1800" dirty="0" err="1"/>
              <a:t>with</a:t>
            </a:r>
            <a:r>
              <a:rPr lang="cs-CZ" altLang="cs-CZ" sz="1800" dirty="0"/>
              <a:t> </a:t>
            </a:r>
            <a:r>
              <a:rPr lang="cs-CZ" altLang="cs-CZ" sz="1800" dirty="0" err="1"/>
              <a:t>the</a:t>
            </a:r>
            <a:r>
              <a:rPr lang="cs-CZ" altLang="cs-CZ" sz="1800" dirty="0"/>
              <a:t> </a:t>
            </a:r>
            <a:r>
              <a:rPr lang="cs-CZ" altLang="cs-CZ" sz="1800" dirty="0" err="1"/>
              <a:t>carbonyl</a:t>
            </a:r>
            <a:r>
              <a:rPr lang="cs-CZ" altLang="cs-CZ" sz="1800" dirty="0"/>
              <a:t> </a:t>
            </a:r>
            <a:r>
              <a:rPr lang="cs-CZ" altLang="cs-CZ" sz="1800" dirty="0" err="1"/>
              <a:t>group</a:t>
            </a:r>
            <a:r>
              <a:rPr lang="cs-CZ" altLang="cs-CZ" sz="1800" dirty="0"/>
              <a:t> </a:t>
            </a:r>
            <a:r>
              <a:rPr lang="cs-CZ" altLang="cs-CZ" sz="1800" dirty="0" err="1"/>
              <a:t>of</a:t>
            </a:r>
            <a:r>
              <a:rPr lang="cs-CZ" altLang="cs-CZ" sz="1800" dirty="0"/>
              <a:t> </a:t>
            </a:r>
            <a:r>
              <a:rPr lang="cs-CZ" altLang="cs-CZ" sz="1800" dirty="0" err="1"/>
              <a:t>saccharides</a:t>
            </a:r>
            <a:r>
              <a:rPr lang="cs-CZ" altLang="cs-CZ" sz="1800" dirty="0"/>
              <a:t> </a:t>
            </a:r>
            <a:r>
              <a:rPr lang="cs-CZ" altLang="cs-CZ" sz="1800" dirty="0" err="1"/>
              <a:t>giving</a:t>
            </a:r>
            <a:r>
              <a:rPr lang="cs-CZ" altLang="cs-CZ" sz="1800" dirty="0"/>
              <a:t> </a:t>
            </a:r>
            <a:r>
              <a:rPr lang="cs-CZ" altLang="cs-CZ" sz="1800" dirty="0" err="1"/>
              <a:t>aldimin</a:t>
            </a:r>
            <a:r>
              <a:rPr lang="cs-CZ" altLang="cs-CZ" sz="1800" dirty="0"/>
              <a:t>, </a:t>
            </a:r>
            <a:r>
              <a:rPr lang="cs-CZ" altLang="cs-CZ" sz="1800" dirty="0" err="1"/>
              <a:t>e.g</a:t>
            </a:r>
            <a:r>
              <a:rPr lang="cs-CZ" altLang="cs-CZ" sz="1800" dirty="0"/>
              <a:t>. „</a:t>
            </a:r>
            <a:r>
              <a:rPr lang="cs-CZ" altLang="cs-CZ" sz="1800" dirty="0" err="1"/>
              <a:t>Schiff´s</a:t>
            </a:r>
            <a:r>
              <a:rPr lang="cs-CZ" altLang="cs-CZ" sz="1800" dirty="0"/>
              <a:t> base“ (</a:t>
            </a:r>
            <a:r>
              <a:rPr lang="cs-CZ" altLang="cs-CZ" sz="1800" dirty="0" err="1"/>
              <a:t>Maillard´s</a:t>
            </a:r>
            <a:r>
              <a:rPr lang="cs-CZ" altLang="cs-CZ" sz="1800" dirty="0"/>
              <a:t> </a:t>
            </a:r>
            <a:r>
              <a:rPr lang="cs-CZ" altLang="cs-CZ" sz="1800" dirty="0" err="1"/>
              <a:t>reaction</a:t>
            </a:r>
            <a:r>
              <a:rPr lang="cs-CZ" altLang="cs-CZ" sz="1800" dirty="0"/>
              <a:t>).</a:t>
            </a:r>
          </a:p>
          <a:p>
            <a:pPr>
              <a:lnSpc>
                <a:spcPct val="150000"/>
              </a:lnSpc>
            </a:pPr>
            <a:r>
              <a:rPr lang="cs-CZ" altLang="cs-CZ" sz="1800" dirty="0" err="1"/>
              <a:t>Therefore</a:t>
            </a:r>
            <a:r>
              <a:rPr lang="cs-CZ" altLang="cs-CZ" sz="1800" dirty="0"/>
              <a:t> </a:t>
            </a:r>
            <a:r>
              <a:rPr lang="cs-CZ" altLang="cs-CZ" sz="1800" dirty="0" err="1"/>
              <a:t>the</a:t>
            </a:r>
            <a:r>
              <a:rPr lang="cs-CZ" altLang="cs-CZ" sz="1800" dirty="0"/>
              <a:t> </a:t>
            </a:r>
            <a:r>
              <a:rPr lang="cs-CZ" altLang="cs-CZ" sz="1800" dirty="0" err="1"/>
              <a:t>solution</a:t>
            </a:r>
            <a:r>
              <a:rPr lang="cs-CZ" altLang="cs-CZ" sz="1800" dirty="0"/>
              <a:t> </a:t>
            </a:r>
            <a:r>
              <a:rPr lang="cs-CZ" altLang="cs-CZ" sz="1800" dirty="0" err="1"/>
              <a:t>of</a:t>
            </a:r>
            <a:r>
              <a:rPr lang="cs-CZ" altLang="cs-CZ" sz="1800" dirty="0"/>
              <a:t> </a:t>
            </a:r>
            <a:r>
              <a:rPr lang="cs-CZ" altLang="cs-CZ" sz="1800" dirty="0" err="1"/>
              <a:t>amino</a:t>
            </a:r>
            <a:r>
              <a:rPr lang="cs-CZ" altLang="cs-CZ" sz="1800" dirty="0"/>
              <a:t> </a:t>
            </a:r>
            <a:r>
              <a:rPr lang="cs-CZ" altLang="cs-CZ" sz="1800" dirty="0" err="1"/>
              <a:t>acids</a:t>
            </a:r>
            <a:r>
              <a:rPr lang="cs-CZ" altLang="cs-CZ" sz="1800" dirty="0"/>
              <a:t> </a:t>
            </a:r>
            <a:r>
              <a:rPr lang="cs-CZ" altLang="cs-CZ" sz="1800" dirty="0" err="1"/>
              <a:t>cannot</a:t>
            </a:r>
            <a:r>
              <a:rPr lang="cs-CZ" altLang="cs-CZ" sz="1800" dirty="0"/>
              <a:t> </a:t>
            </a:r>
            <a:r>
              <a:rPr lang="cs-CZ" altLang="cs-CZ" sz="1800" dirty="0" err="1"/>
              <a:t>be</a:t>
            </a:r>
            <a:r>
              <a:rPr lang="cs-CZ" altLang="cs-CZ" sz="1800" dirty="0"/>
              <a:t> </a:t>
            </a:r>
            <a:r>
              <a:rPr lang="cs-CZ" altLang="cs-CZ" sz="1800" dirty="0" err="1"/>
              <a:t>sterilized</a:t>
            </a:r>
            <a:r>
              <a:rPr lang="cs-CZ" altLang="cs-CZ" sz="1800" dirty="0"/>
              <a:t> in </a:t>
            </a:r>
            <a:r>
              <a:rPr lang="cs-CZ" altLang="cs-CZ" sz="1800" dirty="0" err="1"/>
              <a:t>the</a:t>
            </a:r>
            <a:r>
              <a:rPr lang="cs-CZ" altLang="cs-CZ" sz="1800" dirty="0"/>
              <a:t> </a:t>
            </a:r>
            <a:r>
              <a:rPr lang="cs-CZ" altLang="cs-CZ" sz="1800" dirty="0" err="1"/>
              <a:t>mixture</a:t>
            </a:r>
            <a:r>
              <a:rPr lang="cs-CZ" altLang="cs-CZ" sz="1800" dirty="0"/>
              <a:t> </a:t>
            </a:r>
            <a:r>
              <a:rPr lang="cs-CZ" altLang="cs-CZ" sz="1800" dirty="0" err="1"/>
              <a:t>with</a:t>
            </a:r>
            <a:r>
              <a:rPr lang="cs-CZ" altLang="cs-CZ" sz="1800" dirty="0"/>
              <a:t> </a:t>
            </a:r>
            <a:r>
              <a:rPr lang="cs-CZ" altLang="cs-CZ" sz="1800" dirty="0" err="1"/>
              <a:t>saccharides</a:t>
            </a:r>
            <a:r>
              <a:rPr lang="cs-CZ" altLang="cs-CZ" sz="1800" dirty="0"/>
              <a:t>.</a:t>
            </a:r>
            <a:endParaRPr lang="cs-CZ" sz="1800" dirty="0"/>
          </a:p>
        </p:txBody>
      </p:sp>
    </p:spTree>
    <p:custDataLst>
      <p:tags r:id="rId1"/>
    </p:custDataLst>
    <p:extLst>
      <p:ext uri="{BB962C8B-B14F-4D97-AF65-F5344CB8AC3E}">
        <p14:creationId xmlns:p14="http://schemas.microsoft.com/office/powerpoint/2010/main" val="3379662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6215" y="260648"/>
            <a:ext cx="7467600" cy="864096"/>
          </a:xfrm>
        </p:spPr>
        <p:txBody>
          <a:bodyPr>
            <a:normAutofit/>
          </a:bodyPr>
          <a:lstStyle/>
          <a:p>
            <a:r>
              <a:rPr lang="cs-CZ" sz="3600" b="1" dirty="0" err="1"/>
              <a:t>Disorders</a:t>
            </a:r>
            <a:r>
              <a:rPr lang="cs-CZ" sz="3600" b="1" dirty="0"/>
              <a:t> </a:t>
            </a:r>
            <a:r>
              <a:rPr lang="cs-CZ" sz="3600" b="1" dirty="0" err="1"/>
              <a:t>of</a:t>
            </a:r>
            <a:r>
              <a:rPr lang="cs-CZ" sz="3600" b="1" dirty="0"/>
              <a:t> </a:t>
            </a:r>
            <a:r>
              <a:rPr lang="cs-CZ" sz="3600" b="1" dirty="0" err="1"/>
              <a:t>nutrition</a:t>
            </a:r>
            <a:r>
              <a:rPr lang="cs-CZ" sz="3600" b="1" dirty="0"/>
              <a:t> - </a:t>
            </a:r>
            <a:r>
              <a:rPr lang="cs-CZ" sz="3600" b="1" dirty="0" err="1"/>
              <a:t>malnutrition</a:t>
            </a:r>
            <a:endParaRPr lang="cs-CZ" sz="3600" b="1" dirty="0"/>
          </a:p>
        </p:txBody>
      </p:sp>
      <p:sp>
        <p:nvSpPr>
          <p:cNvPr id="3" name="Zástupný symbol pro obsah 2"/>
          <p:cNvSpPr>
            <a:spLocks noGrp="1"/>
          </p:cNvSpPr>
          <p:nvPr>
            <p:ph sz="quarter" idx="1"/>
          </p:nvPr>
        </p:nvSpPr>
        <p:spPr>
          <a:xfrm>
            <a:off x="323528" y="1628800"/>
            <a:ext cx="8229600" cy="1833067"/>
          </a:xfrm>
        </p:spPr>
        <p:txBody>
          <a:bodyPr/>
          <a:lstStyle/>
          <a:p>
            <a:r>
              <a:rPr lang="cs-CZ" dirty="0" err="1"/>
              <a:t>State</a:t>
            </a:r>
            <a:r>
              <a:rPr lang="cs-CZ" dirty="0"/>
              <a:t> </a:t>
            </a:r>
            <a:r>
              <a:rPr lang="cs-CZ" dirty="0" err="1"/>
              <a:t>of</a:t>
            </a:r>
            <a:r>
              <a:rPr lang="cs-CZ" dirty="0"/>
              <a:t> </a:t>
            </a:r>
            <a:r>
              <a:rPr lang="cs-CZ" dirty="0" err="1"/>
              <a:t>nutrition</a:t>
            </a:r>
            <a:r>
              <a:rPr lang="cs-CZ" dirty="0"/>
              <a:t> </a:t>
            </a:r>
            <a:r>
              <a:rPr lang="cs-CZ" dirty="0" err="1"/>
              <a:t>linked</a:t>
            </a:r>
            <a:r>
              <a:rPr lang="cs-CZ" dirty="0"/>
              <a:t> to </a:t>
            </a:r>
            <a:r>
              <a:rPr lang="cs-CZ" dirty="0" err="1"/>
              <a:t>deficiency</a:t>
            </a:r>
            <a:r>
              <a:rPr lang="cs-CZ" dirty="0"/>
              <a:t>, </a:t>
            </a:r>
            <a:r>
              <a:rPr lang="cs-CZ" dirty="0" err="1"/>
              <a:t>dysbalance</a:t>
            </a:r>
            <a:r>
              <a:rPr lang="cs-CZ" dirty="0"/>
              <a:t> </a:t>
            </a:r>
            <a:r>
              <a:rPr lang="cs-CZ" dirty="0" err="1"/>
              <a:t>or</a:t>
            </a:r>
            <a:r>
              <a:rPr lang="cs-CZ" dirty="0"/>
              <a:t> </a:t>
            </a:r>
            <a:r>
              <a:rPr lang="cs-CZ" dirty="0" err="1"/>
              <a:t>rebundance</a:t>
            </a:r>
            <a:r>
              <a:rPr lang="cs-CZ" dirty="0"/>
              <a:t> </a:t>
            </a:r>
            <a:r>
              <a:rPr lang="cs-CZ" dirty="0" err="1"/>
              <a:t>of</a:t>
            </a:r>
            <a:r>
              <a:rPr lang="cs-CZ" dirty="0"/>
              <a:t> </a:t>
            </a:r>
            <a:r>
              <a:rPr lang="cs-CZ" dirty="0" err="1"/>
              <a:t>energy</a:t>
            </a:r>
            <a:r>
              <a:rPr lang="cs-CZ" dirty="0"/>
              <a:t>, </a:t>
            </a:r>
            <a:r>
              <a:rPr lang="cs-CZ" dirty="0" err="1"/>
              <a:t>proteins</a:t>
            </a:r>
            <a:r>
              <a:rPr lang="cs-CZ" dirty="0"/>
              <a:t> and </a:t>
            </a:r>
            <a:r>
              <a:rPr lang="cs-CZ" dirty="0" err="1"/>
              <a:t>other</a:t>
            </a:r>
            <a:r>
              <a:rPr lang="cs-CZ" dirty="0"/>
              <a:t> </a:t>
            </a:r>
            <a:r>
              <a:rPr lang="cs-CZ" dirty="0" err="1"/>
              <a:t>nutrients</a:t>
            </a:r>
            <a:endParaRPr lang="cs-CZ" dirty="0"/>
          </a:p>
        </p:txBody>
      </p:sp>
      <p:sp>
        <p:nvSpPr>
          <p:cNvPr id="4" name="Zástupný symbol pro číslo snímku 3"/>
          <p:cNvSpPr>
            <a:spLocks noGrp="1"/>
          </p:cNvSpPr>
          <p:nvPr>
            <p:ph type="sldNum" sz="quarter" idx="15"/>
          </p:nvPr>
        </p:nvSpPr>
        <p:spPr/>
        <p:txBody>
          <a:bodyPr>
            <a:normAutofit/>
          </a:bodyPr>
          <a:lstStyle/>
          <a:p>
            <a:fld id="{34EB5C23-C2A9-49A4-9E2B-20182FCB3B72}" type="slidenum">
              <a:rPr lang="cs-CZ" smtClean="0"/>
              <a:t>8</a:t>
            </a:fld>
            <a:endParaRPr lang="cs-CZ"/>
          </a:p>
        </p:txBody>
      </p:sp>
      <p:sp>
        <p:nvSpPr>
          <p:cNvPr id="5" name="TextovéPole 4"/>
          <p:cNvSpPr txBox="1"/>
          <p:nvPr/>
        </p:nvSpPr>
        <p:spPr>
          <a:xfrm>
            <a:off x="669545" y="3611980"/>
            <a:ext cx="5459443" cy="707886"/>
          </a:xfrm>
          <a:prstGeom prst="rect">
            <a:avLst/>
          </a:prstGeom>
          <a:noFill/>
          <a:ln>
            <a:solidFill>
              <a:srgbClr val="00B0F0"/>
            </a:solidFill>
          </a:ln>
        </p:spPr>
        <p:txBody>
          <a:bodyPr wrap="none" rtlCol="0">
            <a:spAutoFit/>
          </a:bodyPr>
          <a:lstStyle/>
          <a:p>
            <a:r>
              <a:rPr lang="cs-CZ" sz="2000" dirty="0" err="1"/>
              <a:t>Simple</a:t>
            </a:r>
            <a:r>
              <a:rPr lang="cs-CZ" sz="2000" dirty="0"/>
              <a:t> </a:t>
            </a:r>
            <a:r>
              <a:rPr lang="cs-CZ" sz="2000" dirty="0" err="1"/>
              <a:t>undernutrition</a:t>
            </a:r>
            <a:r>
              <a:rPr lang="cs-CZ" sz="2000" dirty="0"/>
              <a:t>, </a:t>
            </a:r>
            <a:r>
              <a:rPr lang="cs-CZ" sz="2000" dirty="0" err="1"/>
              <a:t>simple</a:t>
            </a:r>
            <a:r>
              <a:rPr lang="cs-CZ" sz="2000" dirty="0"/>
              <a:t> </a:t>
            </a:r>
            <a:r>
              <a:rPr lang="cs-CZ" sz="2000" dirty="0" err="1"/>
              <a:t>cachexy</a:t>
            </a:r>
            <a:r>
              <a:rPr lang="cs-CZ" sz="2000" dirty="0"/>
              <a:t>, marasmus</a:t>
            </a:r>
          </a:p>
          <a:p>
            <a:r>
              <a:rPr lang="cs-CZ" sz="2000" dirty="0" err="1"/>
              <a:t>Energy</a:t>
            </a:r>
            <a:r>
              <a:rPr lang="cs-CZ" sz="2000" dirty="0"/>
              <a:t> </a:t>
            </a:r>
            <a:r>
              <a:rPr lang="cs-CZ" sz="2000" dirty="0" err="1"/>
              <a:t>malnutrition</a:t>
            </a:r>
            <a:endParaRPr lang="cs-CZ" sz="2000" dirty="0"/>
          </a:p>
        </p:txBody>
      </p:sp>
      <p:sp>
        <p:nvSpPr>
          <p:cNvPr id="8" name="TextovéPole 7"/>
          <p:cNvSpPr txBox="1"/>
          <p:nvPr/>
        </p:nvSpPr>
        <p:spPr>
          <a:xfrm>
            <a:off x="669545" y="4467470"/>
            <a:ext cx="7206716" cy="707886"/>
          </a:xfrm>
          <a:prstGeom prst="rect">
            <a:avLst/>
          </a:prstGeom>
          <a:noFill/>
          <a:ln>
            <a:solidFill>
              <a:srgbClr val="00B0F0"/>
            </a:solidFill>
          </a:ln>
        </p:spPr>
        <p:txBody>
          <a:bodyPr wrap="none" rtlCol="0">
            <a:spAutoFit/>
          </a:bodyPr>
          <a:lstStyle/>
          <a:p>
            <a:r>
              <a:rPr lang="cs-CZ" sz="2000" dirty="0"/>
              <a:t>Stress </a:t>
            </a:r>
            <a:r>
              <a:rPr lang="cs-CZ" sz="2000" dirty="0" err="1"/>
              <a:t>undernutrition</a:t>
            </a:r>
            <a:r>
              <a:rPr lang="cs-CZ" sz="2000" dirty="0"/>
              <a:t>, </a:t>
            </a:r>
            <a:r>
              <a:rPr lang="cs-CZ" sz="2000" dirty="0" err="1"/>
              <a:t>kwashiorkor</a:t>
            </a:r>
            <a:r>
              <a:rPr lang="cs-CZ" sz="2000" dirty="0"/>
              <a:t>, </a:t>
            </a:r>
            <a:r>
              <a:rPr lang="cs-CZ" sz="2000" dirty="0" err="1"/>
              <a:t>kwashiorkor-like</a:t>
            </a:r>
            <a:r>
              <a:rPr lang="cs-CZ" sz="2000" dirty="0"/>
              <a:t> </a:t>
            </a:r>
            <a:r>
              <a:rPr lang="cs-CZ" sz="2000" dirty="0" err="1"/>
              <a:t>undernutrition</a:t>
            </a:r>
            <a:endParaRPr lang="cs-CZ" sz="2000" dirty="0"/>
          </a:p>
          <a:p>
            <a:r>
              <a:rPr lang="cs-CZ" sz="2000" dirty="0"/>
              <a:t>Protein </a:t>
            </a:r>
            <a:r>
              <a:rPr lang="cs-CZ" sz="2000" dirty="0" err="1"/>
              <a:t>malnutrition</a:t>
            </a:r>
            <a:endParaRPr lang="cs-CZ" sz="2000" dirty="0"/>
          </a:p>
        </p:txBody>
      </p:sp>
      <p:sp>
        <p:nvSpPr>
          <p:cNvPr id="9" name="Zaoblený obdélník 8"/>
          <p:cNvSpPr/>
          <p:nvPr/>
        </p:nvSpPr>
        <p:spPr>
          <a:xfrm>
            <a:off x="669544" y="2590935"/>
            <a:ext cx="2534303" cy="914400"/>
          </a:xfrm>
          <a:prstGeom prst="roundRect">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b="1" dirty="0" err="1">
                <a:solidFill>
                  <a:srgbClr val="FF0000"/>
                </a:solidFill>
                <a:effectLst>
                  <a:outerShdw blurRad="38100" dist="38100" dir="2700000" algn="tl">
                    <a:srgbClr val="000000">
                      <a:alpha val="43137"/>
                    </a:srgbClr>
                  </a:outerShdw>
                </a:effectLst>
              </a:rPr>
              <a:t>Undernutrition</a:t>
            </a:r>
            <a:r>
              <a:rPr lang="cs-CZ" sz="2800" b="1" dirty="0">
                <a:solidFill>
                  <a:srgbClr val="FF0000"/>
                </a:solidFill>
                <a:effectLst>
                  <a:outerShdw blurRad="38100" dist="38100" dir="2700000" algn="tl">
                    <a:srgbClr val="000000">
                      <a:alpha val="43137"/>
                    </a:srgbClr>
                  </a:outerShdw>
                </a:effectLst>
              </a:rPr>
              <a:t> </a:t>
            </a:r>
            <a:endParaRPr lang="cs-CZ" sz="2800" dirty="0"/>
          </a:p>
        </p:txBody>
      </p:sp>
      <p:sp>
        <p:nvSpPr>
          <p:cNvPr id="10" name="Zaoblený obdélník 9"/>
          <p:cNvSpPr/>
          <p:nvPr/>
        </p:nvSpPr>
        <p:spPr>
          <a:xfrm>
            <a:off x="5928549" y="5723759"/>
            <a:ext cx="1944216" cy="914400"/>
          </a:xfrm>
          <a:prstGeom prst="roundRect">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b="1" dirty="0">
                <a:solidFill>
                  <a:srgbClr val="FF0000"/>
                </a:solidFill>
                <a:effectLst>
                  <a:outerShdw blurRad="38100" dist="38100" dir="2700000" algn="tl">
                    <a:srgbClr val="000000">
                      <a:alpha val="43137"/>
                    </a:srgbClr>
                  </a:outerShdw>
                </a:effectLst>
              </a:rPr>
              <a:t>Obesity</a:t>
            </a:r>
            <a:r>
              <a:rPr lang="cs-CZ" sz="2800" dirty="0"/>
              <a:t> </a:t>
            </a:r>
          </a:p>
        </p:txBody>
      </p:sp>
      <p:sp>
        <p:nvSpPr>
          <p:cNvPr id="11" name="TextovéPole 10"/>
          <p:cNvSpPr txBox="1"/>
          <p:nvPr/>
        </p:nvSpPr>
        <p:spPr>
          <a:xfrm>
            <a:off x="989705" y="5930273"/>
            <a:ext cx="4689489" cy="707886"/>
          </a:xfrm>
          <a:prstGeom prst="rect">
            <a:avLst/>
          </a:prstGeom>
          <a:noFill/>
          <a:ln>
            <a:solidFill>
              <a:srgbClr val="00B0F0"/>
            </a:solidFill>
          </a:ln>
        </p:spPr>
        <p:txBody>
          <a:bodyPr wrap="none" rtlCol="0">
            <a:spAutoFit/>
          </a:bodyPr>
          <a:lstStyle/>
          <a:p>
            <a:r>
              <a:rPr lang="cs-CZ" sz="2000" dirty="0"/>
              <a:t>BMI &gt; 30 kg/m</a:t>
            </a:r>
            <a:r>
              <a:rPr lang="cs-CZ" sz="2000" baseline="30000" dirty="0"/>
              <a:t>2</a:t>
            </a:r>
          </a:p>
          <a:p>
            <a:r>
              <a:rPr lang="cs-CZ" sz="2000" dirty="0" err="1"/>
              <a:t>Waist</a:t>
            </a:r>
            <a:r>
              <a:rPr lang="cs-CZ" sz="2000" dirty="0"/>
              <a:t> </a:t>
            </a:r>
            <a:r>
              <a:rPr lang="cs-CZ" sz="2000" dirty="0" err="1"/>
              <a:t>circumference</a:t>
            </a:r>
            <a:r>
              <a:rPr lang="cs-CZ" sz="2000" dirty="0"/>
              <a:t> ≥ 94 cm </a:t>
            </a:r>
            <a:r>
              <a:rPr lang="cs-CZ" altLang="cs-CZ" sz="2000" b="1" dirty="0">
                <a:cs typeface="Arial" panose="020B0604020202020204" pitchFamily="34" charset="0"/>
              </a:rPr>
              <a:t>♂</a:t>
            </a:r>
            <a:r>
              <a:rPr lang="cs-CZ" sz="2000" dirty="0"/>
              <a:t>, ≥ 80 cm </a:t>
            </a:r>
            <a:r>
              <a:rPr lang="cs-CZ" altLang="cs-CZ" sz="2000" b="1" dirty="0">
                <a:cs typeface="Arial" panose="020B0604020202020204" pitchFamily="34" charset="0"/>
              </a:rPr>
              <a:t>♀ </a:t>
            </a:r>
            <a:endParaRPr lang="cs-CZ" sz="2000" dirty="0"/>
          </a:p>
        </p:txBody>
      </p:sp>
    </p:spTree>
    <p:custDataLst>
      <p:tags r:id="rId1"/>
    </p:custDataLst>
    <p:extLst>
      <p:ext uri="{BB962C8B-B14F-4D97-AF65-F5344CB8AC3E}">
        <p14:creationId xmlns:p14="http://schemas.microsoft.com/office/powerpoint/2010/main" val="39977628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2" descr="vak2lip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308" y="810758"/>
            <a:ext cx="7776988" cy="5468200"/>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p:cNvSpPr>
            <a:spLocks noGrp="1"/>
          </p:cNvSpPr>
          <p:nvPr>
            <p:ph type="sldNum" sz="quarter" idx="12"/>
          </p:nvPr>
        </p:nvSpPr>
        <p:spPr/>
        <p:txBody>
          <a:bodyPr/>
          <a:lstStyle/>
          <a:p>
            <a:fld id="{6369551D-99AF-43D1-89A0-42834EE39C9C}" type="slidenum">
              <a:rPr lang="cs-CZ" altLang="cs-CZ"/>
              <a:pPr/>
              <a:t>80</a:t>
            </a:fld>
            <a:endParaRPr lang="cs-CZ" altLang="cs-CZ"/>
          </a:p>
        </p:txBody>
      </p:sp>
      <p:sp>
        <p:nvSpPr>
          <p:cNvPr id="2" name="TextovéPole 1"/>
          <p:cNvSpPr txBox="1"/>
          <p:nvPr/>
        </p:nvSpPr>
        <p:spPr>
          <a:xfrm>
            <a:off x="4932040" y="5972003"/>
            <a:ext cx="1823128" cy="461665"/>
          </a:xfrm>
          <a:prstGeom prst="rect">
            <a:avLst/>
          </a:prstGeom>
          <a:noFill/>
        </p:spPr>
        <p:txBody>
          <a:bodyPr wrap="none" rtlCol="0">
            <a:spAutoFit/>
          </a:bodyPr>
          <a:lstStyle/>
          <a:p>
            <a:r>
              <a:rPr lang="cs-CZ" sz="2400" dirty="0" err="1">
                <a:solidFill>
                  <a:schemeClr val="tx2"/>
                </a:solidFill>
              </a:rPr>
              <a:t>Additive</a:t>
            </a:r>
            <a:r>
              <a:rPr lang="cs-CZ" sz="2400" dirty="0">
                <a:solidFill>
                  <a:schemeClr val="tx2"/>
                </a:solidFill>
              </a:rPr>
              <a:t> port</a:t>
            </a:r>
          </a:p>
        </p:txBody>
      </p:sp>
      <p:cxnSp>
        <p:nvCxnSpPr>
          <p:cNvPr id="5" name="Přímá spojnice se šipkou 4"/>
          <p:cNvCxnSpPr/>
          <p:nvPr/>
        </p:nvCxnSpPr>
        <p:spPr>
          <a:xfrm flipV="1">
            <a:off x="6156176" y="5734050"/>
            <a:ext cx="288032" cy="26060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 name="TextovéPole 6"/>
          <p:cNvSpPr txBox="1"/>
          <p:nvPr/>
        </p:nvSpPr>
        <p:spPr>
          <a:xfrm>
            <a:off x="336308" y="398970"/>
            <a:ext cx="7840673" cy="461665"/>
          </a:xfrm>
          <a:prstGeom prst="rect">
            <a:avLst/>
          </a:prstGeom>
          <a:noFill/>
        </p:spPr>
        <p:txBody>
          <a:bodyPr wrap="none" rtlCol="0">
            <a:spAutoFit/>
          </a:bodyPr>
          <a:lstStyle/>
          <a:p>
            <a:r>
              <a:rPr lang="cs-CZ" sz="2400" dirty="0">
                <a:solidFill>
                  <a:schemeClr val="tx2"/>
                </a:solidFill>
              </a:rPr>
              <a:t>HOW TO ADD LIPIDS OR ELECTROLYTES TO A 2-CHAMBER BAG</a:t>
            </a:r>
          </a:p>
        </p:txBody>
      </p:sp>
    </p:spTree>
    <p:custDataLst>
      <p:tags r:id="rId1"/>
    </p:custDataLst>
    <p:extLst>
      <p:ext uri="{BB962C8B-B14F-4D97-AF65-F5344CB8AC3E}">
        <p14:creationId xmlns:p14="http://schemas.microsoft.com/office/powerpoint/2010/main" val="41797047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57A04B68-6D20-4D4F-89DF-CD15FF48F83E}" type="slidenum">
              <a:rPr lang="cs-CZ" altLang="cs-CZ"/>
              <a:pPr/>
              <a:t>81</a:t>
            </a:fld>
            <a:endParaRPr lang="cs-CZ" altLang="cs-CZ"/>
          </a:p>
        </p:txBody>
      </p:sp>
      <p:pic>
        <p:nvPicPr>
          <p:cNvPr id="207874" name="Picture 2" descr="vak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591334"/>
            <a:ext cx="4132808" cy="6266666"/>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429170" y="1916832"/>
            <a:ext cx="1880643" cy="461665"/>
          </a:xfrm>
          <a:prstGeom prst="rect">
            <a:avLst/>
          </a:prstGeom>
          <a:noFill/>
        </p:spPr>
        <p:txBody>
          <a:bodyPr wrap="none" rtlCol="0">
            <a:spAutoFit/>
          </a:bodyPr>
          <a:lstStyle/>
          <a:p>
            <a:r>
              <a:rPr lang="cs-CZ" sz="2400" dirty="0" err="1">
                <a:solidFill>
                  <a:schemeClr val="tx2"/>
                </a:solidFill>
              </a:rPr>
              <a:t>Injection</a:t>
            </a:r>
            <a:r>
              <a:rPr lang="cs-CZ" sz="2400" dirty="0">
                <a:solidFill>
                  <a:schemeClr val="tx2"/>
                </a:solidFill>
              </a:rPr>
              <a:t> port</a:t>
            </a:r>
          </a:p>
        </p:txBody>
      </p:sp>
      <p:cxnSp>
        <p:nvCxnSpPr>
          <p:cNvPr id="5" name="Přímá spojnice se šipkou 4"/>
          <p:cNvCxnSpPr/>
          <p:nvPr/>
        </p:nvCxnSpPr>
        <p:spPr>
          <a:xfrm flipV="1">
            <a:off x="2309813" y="1988840"/>
            <a:ext cx="606003" cy="14401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412827" y="360501"/>
            <a:ext cx="6714915" cy="461665"/>
          </a:xfrm>
          <a:prstGeom prst="rect">
            <a:avLst/>
          </a:prstGeom>
          <a:noFill/>
        </p:spPr>
        <p:txBody>
          <a:bodyPr wrap="none" rtlCol="0">
            <a:spAutoFit/>
          </a:bodyPr>
          <a:lstStyle/>
          <a:p>
            <a:r>
              <a:rPr lang="cs-CZ" sz="2400" dirty="0">
                <a:solidFill>
                  <a:schemeClr val="tx2"/>
                </a:solidFill>
              </a:rPr>
              <a:t>HOW TO ADD MEDICATIONS TO AN ALL-IN-ONE BAG</a:t>
            </a:r>
          </a:p>
        </p:txBody>
      </p:sp>
    </p:spTree>
    <p:custDataLst>
      <p:tags r:id="rId1"/>
    </p:custDataLst>
    <p:extLst>
      <p:ext uri="{BB962C8B-B14F-4D97-AF65-F5344CB8AC3E}">
        <p14:creationId xmlns:p14="http://schemas.microsoft.com/office/powerpoint/2010/main" val="3774326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74638"/>
            <a:ext cx="8487096" cy="922114"/>
          </a:xfrm>
        </p:spPr>
        <p:txBody>
          <a:bodyPr>
            <a:normAutofit/>
          </a:bodyPr>
          <a:lstStyle/>
          <a:p>
            <a:r>
              <a:rPr lang="cs-CZ" dirty="0" err="1"/>
              <a:t>Example</a:t>
            </a:r>
            <a:r>
              <a:rPr lang="cs-CZ" dirty="0"/>
              <a:t> and </a:t>
            </a:r>
            <a:r>
              <a:rPr lang="cs-CZ" dirty="0" err="1"/>
              <a:t>possibilities</a:t>
            </a:r>
            <a:r>
              <a:rPr lang="cs-CZ" dirty="0"/>
              <a:t> </a:t>
            </a:r>
            <a:r>
              <a:rPr lang="cs-CZ" dirty="0" err="1"/>
              <a:t>of</a:t>
            </a:r>
            <a:r>
              <a:rPr lang="cs-CZ" dirty="0"/>
              <a:t> a 2-chamber </a:t>
            </a:r>
            <a:r>
              <a:rPr lang="cs-CZ" dirty="0" err="1"/>
              <a:t>all</a:t>
            </a:r>
            <a:r>
              <a:rPr lang="cs-CZ" dirty="0"/>
              <a:t>-in-</a:t>
            </a:r>
            <a:r>
              <a:rPr lang="cs-CZ" dirty="0" err="1"/>
              <a:t>one</a:t>
            </a:r>
            <a:r>
              <a:rPr lang="cs-CZ" dirty="0"/>
              <a:t> </a:t>
            </a:r>
            <a:r>
              <a:rPr lang="cs-CZ" dirty="0" err="1"/>
              <a:t>bag</a:t>
            </a:r>
            <a:endParaRPr lang="cs-CZ" dirty="0"/>
          </a:p>
        </p:txBody>
      </p:sp>
      <p:pic>
        <p:nvPicPr>
          <p:cNvPr id="5" name="Zástupný symbol pro obsah 4"/>
          <p:cNvPicPr>
            <a:picLocks noGrp="1" noChangeAspect="1"/>
          </p:cNvPicPr>
          <p:nvPr>
            <p:ph sz="quarter" idx="1"/>
          </p:nvPr>
        </p:nvPicPr>
        <p:blipFill>
          <a:blip r:embed="rId3"/>
          <a:stretch>
            <a:fillRect/>
          </a:stretch>
        </p:blipFill>
        <p:spPr>
          <a:xfrm>
            <a:off x="411284" y="1436643"/>
            <a:ext cx="7513515" cy="5232717"/>
          </a:xfrm>
          <a:prstGeom prst="rect">
            <a:avLst/>
          </a:prstGeom>
        </p:spPr>
      </p:pic>
      <p:sp>
        <p:nvSpPr>
          <p:cNvPr id="4" name="Zástupný symbol pro číslo snímku 3"/>
          <p:cNvSpPr>
            <a:spLocks noGrp="1"/>
          </p:cNvSpPr>
          <p:nvPr>
            <p:ph type="sldNum" sz="quarter" idx="15"/>
          </p:nvPr>
        </p:nvSpPr>
        <p:spPr/>
        <p:txBody>
          <a:bodyPr/>
          <a:lstStyle/>
          <a:p>
            <a:fld id="{34EB5C23-C2A9-49A4-9E2B-20182FCB3B72}" type="slidenum">
              <a:rPr lang="cs-CZ" smtClean="0"/>
              <a:t>82</a:t>
            </a:fld>
            <a:endParaRPr lang="cs-CZ"/>
          </a:p>
        </p:txBody>
      </p:sp>
    </p:spTree>
    <p:custDataLst>
      <p:tags r:id="rId1"/>
    </p:custDataLst>
    <p:extLst>
      <p:ext uri="{BB962C8B-B14F-4D97-AF65-F5344CB8AC3E}">
        <p14:creationId xmlns:p14="http://schemas.microsoft.com/office/powerpoint/2010/main" val="21325468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850106"/>
          </a:xfrm>
        </p:spPr>
        <p:txBody>
          <a:bodyPr/>
          <a:lstStyle/>
          <a:p>
            <a:r>
              <a:rPr lang="cs-CZ" dirty="0" err="1"/>
              <a:t>All</a:t>
            </a:r>
            <a:r>
              <a:rPr lang="cs-CZ" dirty="0"/>
              <a:t>-in-</a:t>
            </a:r>
            <a:r>
              <a:rPr lang="cs-CZ" dirty="0" err="1"/>
              <a:t>one</a:t>
            </a:r>
            <a:r>
              <a:rPr lang="cs-CZ" dirty="0"/>
              <a:t> </a:t>
            </a:r>
            <a:r>
              <a:rPr lang="cs-CZ" dirty="0" err="1"/>
              <a:t>bags</a:t>
            </a:r>
            <a:r>
              <a:rPr lang="cs-CZ" dirty="0"/>
              <a:t> - </a:t>
            </a:r>
            <a:r>
              <a:rPr lang="cs-CZ" dirty="0" err="1"/>
              <a:t>examples</a:t>
            </a:r>
            <a:endParaRPr lang="cs-CZ" dirty="0"/>
          </a:p>
        </p:txBody>
      </p:sp>
      <p:sp>
        <p:nvSpPr>
          <p:cNvPr id="3" name="Zástupný symbol pro číslo snímku 2"/>
          <p:cNvSpPr>
            <a:spLocks noGrp="1"/>
          </p:cNvSpPr>
          <p:nvPr>
            <p:ph type="sldNum" sz="quarter" idx="11"/>
          </p:nvPr>
        </p:nvSpPr>
        <p:spPr/>
        <p:txBody>
          <a:bodyPr/>
          <a:lstStyle/>
          <a:p>
            <a:fld id="{34EB5C23-C2A9-49A4-9E2B-20182FCB3B72}" type="slidenum">
              <a:rPr lang="cs-CZ" smtClean="0"/>
              <a:t>83</a:t>
            </a:fld>
            <a:endParaRPr lang="cs-CZ"/>
          </a:p>
        </p:txBody>
      </p:sp>
      <p:pic>
        <p:nvPicPr>
          <p:cNvPr id="4" name="Obrázek 3"/>
          <p:cNvPicPr>
            <a:picLocks noChangeAspect="1"/>
          </p:cNvPicPr>
          <p:nvPr/>
        </p:nvPicPr>
        <p:blipFill>
          <a:blip r:embed="rId3"/>
          <a:stretch>
            <a:fillRect/>
          </a:stretch>
        </p:blipFill>
        <p:spPr>
          <a:xfrm>
            <a:off x="457200" y="1556792"/>
            <a:ext cx="4722076" cy="2157300"/>
          </a:xfrm>
          <a:prstGeom prst="rect">
            <a:avLst/>
          </a:prstGeom>
        </p:spPr>
      </p:pic>
      <p:pic>
        <p:nvPicPr>
          <p:cNvPr id="6" name="Obrázek 5"/>
          <p:cNvPicPr>
            <a:picLocks noChangeAspect="1"/>
          </p:cNvPicPr>
          <p:nvPr/>
        </p:nvPicPr>
        <p:blipFill>
          <a:blip r:embed="rId4"/>
          <a:stretch>
            <a:fillRect/>
          </a:stretch>
        </p:blipFill>
        <p:spPr>
          <a:xfrm>
            <a:off x="5500357" y="1700808"/>
            <a:ext cx="2909332" cy="3888432"/>
          </a:xfrm>
          <a:prstGeom prst="rect">
            <a:avLst/>
          </a:prstGeom>
        </p:spPr>
      </p:pic>
      <p:pic>
        <p:nvPicPr>
          <p:cNvPr id="7" name="Obrázek 6">
            <a:extLst>
              <a:ext uri="{FF2B5EF4-FFF2-40B4-BE49-F238E27FC236}">
                <a16:creationId xmlns:a16="http://schemas.microsoft.com/office/drawing/2014/main" id="{CC03BB8A-3BCB-438D-977A-1C226A27CB94}"/>
              </a:ext>
            </a:extLst>
          </p:cNvPr>
          <p:cNvPicPr>
            <a:picLocks noChangeAspect="1"/>
          </p:cNvPicPr>
          <p:nvPr/>
        </p:nvPicPr>
        <p:blipFill>
          <a:blip r:embed="rId5"/>
          <a:stretch>
            <a:fillRect/>
          </a:stretch>
        </p:blipFill>
        <p:spPr>
          <a:xfrm>
            <a:off x="1118133" y="3714092"/>
            <a:ext cx="3103133" cy="3036071"/>
          </a:xfrm>
          <a:prstGeom prst="rect">
            <a:avLst/>
          </a:prstGeom>
        </p:spPr>
      </p:pic>
    </p:spTree>
    <p:custDataLst>
      <p:tags r:id="rId1"/>
    </p:custDataLst>
    <p:extLst>
      <p:ext uri="{BB962C8B-B14F-4D97-AF65-F5344CB8AC3E}">
        <p14:creationId xmlns:p14="http://schemas.microsoft.com/office/powerpoint/2010/main" val="15005981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err="1"/>
              <a:t>Home</a:t>
            </a:r>
            <a:r>
              <a:rPr lang="cs-CZ" sz="3200" b="1" dirty="0"/>
              <a:t> </a:t>
            </a:r>
            <a:r>
              <a:rPr lang="cs-CZ" sz="3200" b="1" dirty="0" err="1"/>
              <a:t>parenteral</a:t>
            </a:r>
            <a:r>
              <a:rPr lang="cs-CZ" sz="3200" b="1" dirty="0"/>
              <a:t> </a:t>
            </a:r>
            <a:r>
              <a:rPr lang="cs-CZ" sz="3200" b="1" dirty="0" err="1"/>
              <a:t>nutrition</a:t>
            </a:r>
            <a:br>
              <a:rPr lang="cs-CZ" sz="3200" b="1" dirty="0"/>
            </a:br>
            <a:endParaRPr lang="cs-CZ" sz="3200" dirty="0"/>
          </a:p>
        </p:txBody>
      </p:sp>
      <p:sp>
        <p:nvSpPr>
          <p:cNvPr id="3" name="Zástupný symbol pro číslo snímku 2"/>
          <p:cNvSpPr>
            <a:spLocks noGrp="1"/>
          </p:cNvSpPr>
          <p:nvPr>
            <p:ph type="sldNum" sz="quarter" idx="11"/>
          </p:nvPr>
        </p:nvSpPr>
        <p:spPr/>
        <p:txBody>
          <a:bodyPr/>
          <a:lstStyle/>
          <a:p>
            <a:fld id="{34EB5C23-C2A9-49A4-9E2B-20182FCB3B72}" type="slidenum">
              <a:rPr lang="cs-CZ" smtClean="0"/>
              <a:t>84</a:t>
            </a:fld>
            <a:endParaRPr lang="cs-CZ"/>
          </a:p>
        </p:txBody>
      </p:sp>
      <p:sp>
        <p:nvSpPr>
          <p:cNvPr id="4" name="Obdélník 3"/>
          <p:cNvSpPr/>
          <p:nvPr/>
        </p:nvSpPr>
        <p:spPr>
          <a:xfrm>
            <a:off x="457200" y="1048306"/>
            <a:ext cx="1318438" cy="369332"/>
          </a:xfrm>
          <a:prstGeom prst="rect">
            <a:avLst/>
          </a:prstGeom>
        </p:spPr>
        <p:txBody>
          <a:bodyPr wrap="none">
            <a:spAutoFit/>
          </a:bodyPr>
          <a:lstStyle/>
          <a:p>
            <a:r>
              <a:rPr lang="cs-CZ" b="1" dirty="0"/>
              <a:t>Static mode</a:t>
            </a:r>
          </a:p>
        </p:txBody>
      </p:sp>
      <p:pic>
        <p:nvPicPr>
          <p:cNvPr id="1026" name="Picture 2" descr="http://www.prolekare.cz/dbpic/jp_52331_p_1-3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417638"/>
            <a:ext cx="2274537" cy="3153027"/>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5004048" y="1048306"/>
            <a:ext cx="1463862" cy="369332"/>
          </a:xfrm>
          <a:prstGeom prst="rect">
            <a:avLst/>
          </a:prstGeom>
        </p:spPr>
        <p:txBody>
          <a:bodyPr wrap="none">
            <a:spAutoFit/>
          </a:bodyPr>
          <a:lstStyle/>
          <a:p>
            <a:r>
              <a:rPr lang="cs-CZ" b="1" dirty="0"/>
              <a:t>Mobile mode</a:t>
            </a:r>
          </a:p>
        </p:txBody>
      </p:sp>
      <p:pic>
        <p:nvPicPr>
          <p:cNvPr id="1028" name="Picture 4" descr="http://www.prolekare.cz/dbpic/jp_52331_p_2-x1000_16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8292" y="1468148"/>
            <a:ext cx="4374356" cy="3102517"/>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193542" y="4698002"/>
            <a:ext cx="3154322" cy="1754326"/>
          </a:xfrm>
          <a:prstGeom prst="rect">
            <a:avLst/>
          </a:prstGeom>
        </p:spPr>
        <p:txBody>
          <a:bodyPr wrap="square">
            <a:spAutoFit/>
          </a:bodyPr>
          <a:lstStyle/>
          <a:p>
            <a:pPr marL="285750" indent="-285750" algn="just">
              <a:buFont typeface="Arial" panose="020B0604020202020204" pitchFamily="34" charset="0"/>
              <a:buChar char="•"/>
            </a:pPr>
            <a:r>
              <a:rPr lang="cs-CZ" dirty="0" err="1"/>
              <a:t>classic</a:t>
            </a:r>
            <a:r>
              <a:rPr lang="cs-CZ" dirty="0"/>
              <a:t> </a:t>
            </a:r>
            <a:r>
              <a:rPr lang="cs-CZ" dirty="0" err="1"/>
              <a:t>infusion</a:t>
            </a:r>
            <a:r>
              <a:rPr lang="cs-CZ" dirty="0"/>
              <a:t> pump </a:t>
            </a:r>
            <a:r>
              <a:rPr lang="cs-CZ" dirty="0" err="1"/>
              <a:t>stand</a:t>
            </a:r>
            <a:endParaRPr lang="cs-CZ" dirty="0"/>
          </a:p>
          <a:p>
            <a:pPr marL="285750" indent="-285750" algn="just">
              <a:buFont typeface="Arial" panose="020B0604020202020204" pitchFamily="34" charset="0"/>
              <a:buChar char="•"/>
            </a:pPr>
            <a:r>
              <a:rPr lang="en-US" dirty="0"/>
              <a:t>infusion connection at about 16:00, the next morning at 8:00 will disconnect</a:t>
            </a:r>
            <a:endParaRPr lang="cs-CZ" dirty="0"/>
          </a:p>
          <a:p>
            <a:pPr marL="285750" indent="-285750" algn="just">
              <a:buFont typeface="Arial" panose="020B0604020202020204" pitchFamily="34" charset="0"/>
              <a:buChar char="•"/>
            </a:pPr>
            <a:r>
              <a:rPr lang="en-US" dirty="0"/>
              <a:t>equipped with alarms triggered when moving</a:t>
            </a:r>
            <a:endParaRPr lang="cs-CZ" dirty="0"/>
          </a:p>
        </p:txBody>
      </p:sp>
      <p:sp>
        <p:nvSpPr>
          <p:cNvPr id="7" name="Obdélník 6"/>
          <p:cNvSpPr/>
          <p:nvPr/>
        </p:nvSpPr>
        <p:spPr>
          <a:xfrm>
            <a:off x="3699470" y="4676457"/>
            <a:ext cx="4572000" cy="2031325"/>
          </a:xfrm>
          <a:prstGeom prst="rect">
            <a:avLst/>
          </a:prstGeom>
        </p:spPr>
        <p:txBody>
          <a:bodyPr>
            <a:spAutoFit/>
          </a:bodyPr>
          <a:lstStyle/>
          <a:p>
            <a:pPr marL="285750" indent="-285750">
              <a:buFont typeface="Arial" panose="020B0604020202020204" pitchFamily="34" charset="0"/>
              <a:buChar char="•"/>
            </a:pPr>
            <a:r>
              <a:rPr lang="en-US" dirty="0"/>
              <a:t>From 1 Jan 2015, a new reimbursement code has been approved</a:t>
            </a:r>
            <a:r>
              <a:rPr lang="cs-CZ" dirty="0"/>
              <a:t> in CR</a:t>
            </a:r>
            <a:r>
              <a:rPr lang="en-US" dirty="0"/>
              <a:t>: a mobile pump + backpack is included, the necessary nutrients and solutions for use.</a:t>
            </a:r>
            <a:endParaRPr lang="cs-CZ" dirty="0"/>
          </a:p>
          <a:p>
            <a:pPr marL="285750" indent="-285750">
              <a:buFont typeface="Arial" panose="020B0604020202020204" pitchFamily="34" charset="0"/>
              <a:buChar char="•"/>
            </a:pPr>
            <a:r>
              <a:rPr lang="en-US" dirty="0"/>
              <a:t>↑ mobility of patients (&gt; 50% out of bed)</a:t>
            </a:r>
          </a:p>
          <a:p>
            <a:pPr marL="285750" indent="-285750" algn="just">
              <a:buFont typeface="Arial" panose="020B0604020202020204" pitchFamily="34" charset="0"/>
              <a:buChar char="•"/>
            </a:pPr>
            <a:r>
              <a:rPr lang="cs-CZ" dirty="0"/>
              <a:t>Pump </a:t>
            </a:r>
            <a:r>
              <a:rPr lang="cs-CZ" dirty="0" err="1"/>
              <a:t>weight</a:t>
            </a:r>
            <a:r>
              <a:rPr lang="cs-CZ" dirty="0"/>
              <a:t> 300-700 g, </a:t>
            </a:r>
            <a:r>
              <a:rPr lang="cs-CZ" dirty="0" err="1"/>
              <a:t>battery</a:t>
            </a:r>
            <a:r>
              <a:rPr lang="cs-CZ" dirty="0"/>
              <a:t> </a:t>
            </a:r>
            <a:r>
              <a:rPr lang="cs-CZ" dirty="0" err="1"/>
              <a:t>life</a:t>
            </a:r>
            <a:r>
              <a:rPr lang="cs-CZ" dirty="0"/>
              <a:t> 12-24 h + </a:t>
            </a:r>
            <a:r>
              <a:rPr lang="cs-CZ" dirty="0" err="1"/>
              <a:t>external</a:t>
            </a:r>
            <a:r>
              <a:rPr lang="cs-CZ" dirty="0"/>
              <a:t> </a:t>
            </a:r>
            <a:r>
              <a:rPr lang="cs-CZ" dirty="0" err="1"/>
              <a:t>battery</a:t>
            </a:r>
            <a:endParaRPr lang="cs-CZ" dirty="0"/>
          </a:p>
        </p:txBody>
      </p:sp>
    </p:spTree>
    <p:custDataLst>
      <p:tags r:id="rId1"/>
    </p:custDataLst>
    <p:extLst>
      <p:ext uri="{BB962C8B-B14F-4D97-AF65-F5344CB8AC3E}">
        <p14:creationId xmlns:p14="http://schemas.microsoft.com/office/powerpoint/2010/main" val="6166852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Refeeding</a:t>
            </a:r>
            <a:r>
              <a:rPr lang="cs-CZ" dirty="0"/>
              <a:t> syndrome</a:t>
            </a:r>
          </a:p>
        </p:txBody>
      </p:sp>
      <p:sp>
        <p:nvSpPr>
          <p:cNvPr id="3" name="Zástupný symbol pro obsah 2"/>
          <p:cNvSpPr>
            <a:spLocks noGrp="1"/>
          </p:cNvSpPr>
          <p:nvPr>
            <p:ph sz="quarter" idx="1"/>
          </p:nvPr>
        </p:nvSpPr>
        <p:spPr>
          <a:xfrm>
            <a:off x="457200" y="1600200"/>
            <a:ext cx="7931224" cy="4873752"/>
          </a:xfrm>
        </p:spPr>
        <p:txBody>
          <a:bodyPr/>
          <a:lstStyle/>
          <a:p>
            <a:r>
              <a:rPr lang="en-US" dirty="0"/>
              <a:t>syndrome consisting of metabolic disturbances that occur as a result of reinstitution of nutrition to patients who are starved or severely malnourished</a:t>
            </a:r>
            <a:endParaRPr lang="cs-CZ" dirty="0"/>
          </a:p>
          <a:p>
            <a:r>
              <a:rPr lang="cs-CZ" dirty="0"/>
              <a:t>Etiology:</a:t>
            </a:r>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t>85</a:t>
            </a:fld>
            <a:endParaRPr lang="cs-CZ"/>
          </a:p>
        </p:txBody>
      </p:sp>
      <p:sp>
        <p:nvSpPr>
          <p:cNvPr id="5" name="Ovál 4"/>
          <p:cNvSpPr/>
          <p:nvPr/>
        </p:nvSpPr>
        <p:spPr>
          <a:xfrm>
            <a:off x="2233216" y="3284984"/>
            <a:ext cx="3693368" cy="1285836"/>
          </a:xfrm>
          <a:prstGeom prst="ellipse">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err="1">
                <a:solidFill>
                  <a:schemeClr val="tx1"/>
                </a:solidFill>
              </a:rPr>
              <a:t>hypophosphatemia</a:t>
            </a:r>
            <a:endParaRPr lang="cs-CZ" sz="2400" dirty="0">
              <a:solidFill>
                <a:schemeClr val="tx1"/>
              </a:solidFill>
            </a:endParaRPr>
          </a:p>
        </p:txBody>
      </p:sp>
      <p:sp>
        <p:nvSpPr>
          <p:cNvPr id="6" name="Ovál 5"/>
          <p:cNvSpPr/>
          <p:nvPr/>
        </p:nvSpPr>
        <p:spPr>
          <a:xfrm>
            <a:off x="539552" y="4879468"/>
            <a:ext cx="3456384" cy="1285836"/>
          </a:xfrm>
          <a:prstGeom prst="ellipse">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err="1">
                <a:solidFill>
                  <a:schemeClr val="tx1"/>
                </a:solidFill>
              </a:rPr>
              <a:t>hypomagnesemia</a:t>
            </a:r>
            <a:endParaRPr lang="cs-CZ" sz="2400" dirty="0">
              <a:solidFill>
                <a:schemeClr val="tx1"/>
              </a:solidFill>
            </a:endParaRPr>
          </a:p>
        </p:txBody>
      </p:sp>
      <p:sp>
        <p:nvSpPr>
          <p:cNvPr id="7" name="Ovál 6"/>
          <p:cNvSpPr/>
          <p:nvPr/>
        </p:nvSpPr>
        <p:spPr>
          <a:xfrm>
            <a:off x="4466456" y="4879468"/>
            <a:ext cx="3312368" cy="1285836"/>
          </a:xfrm>
          <a:prstGeom prst="ellipse">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err="1">
                <a:solidFill>
                  <a:schemeClr val="tx1"/>
                </a:solidFill>
              </a:rPr>
              <a:t>hypokalemia</a:t>
            </a:r>
            <a:endParaRPr lang="cs-CZ" sz="2400" dirty="0">
              <a:solidFill>
                <a:schemeClr val="tx1"/>
              </a:solidFill>
            </a:endParaRPr>
          </a:p>
        </p:txBody>
      </p:sp>
    </p:spTree>
    <p:custDataLst>
      <p:tags r:id="rId1"/>
    </p:custDataLst>
    <p:extLst>
      <p:ext uri="{BB962C8B-B14F-4D97-AF65-F5344CB8AC3E}">
        <p14:creationId xmlns:p14="http://schemas.microsoft.com/office/powerpoint/2010/main" val="10007360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a:t>Development</a:t>
            </a:r>
            <a:r>
              <a:rPr lang="cs-CZ" dirty="0"/>
              <a:t> of </a:t>
            </a:r>
            <a:r>
              <a:rPr lang="cs-CZ" dirty="0" err="1"/>
              <a:t>Refeeding</a:t>
            </a:r>
            <a:r>
              <a:rPr lang="cs-CZ" dirty="0"/>
              <a:t> syndrome</a:t>
            </a:r>
          </a:p>
        </p:txBody>
      </p:sp>
      <p:sp>
        <p:nvSpPr>
          <p:cNvPr id="3" name="Zástupný symbol pro obsah 2"/>
          <p:cNvSpPr>
            <a:spLocks noGrp="1"/>
          </p:cNvSpPr>
          <p:nvPr>
            <p:ph sz="quarter" idx="1"/>
          </p:nvPr>
        </p:nvSpPr>
        <p:spPr>
          <a:xfrm>
            <a:off x="457200" y="1124744"/>
            <a:ext cx="7467600" cy="5349208"/>
          </a:xfrm>
        </p:spPr>
        <p:txBody>
          <a:bodyPr>
            <a:normAutofit/>
          </a:bodyPr>
          <a:lstStyle/>
          <a:p>
            <a:r>
              <a:rPr lang="cs-CZ" dirty="0" err="1"/>
              <a:t>Starvation</a:t>
            </a:r>
            <a:r>
              <a:rPr lang="cs-CZ" dirty="0"/>
              <a:t> → </a:t>
            </a:r>
          </a:p>
          <a:p>
            <a:endParaRPr lang="cs-CZ" dirty="0"/>
          </a:p>
          <a:p>
            <a:endParaRPr lang="cs-CZ" dirty="0"/>
          </a:p>
          <a:p>
            <a:endParaRPr lang="cs-CZ" dirty="0"/>
          </a:p>
          <a:p>
            <a:r>
              <a:rPr lang="cs-CZ" dirty="0" err="1"/>
              <a:t>Refilling</a:t>
            </a:r>
            <a:r>
              <a:rPr lang="cs-CZ" dirty="0"/>
              <a:t> of </a:t>
            </a:r>
            <a:r>
              <a:rPr lang="cs-CZ" dirty="0" err="1"/>
              <a:t>glc</a:t>
            </a:r>
            <a:r>
              <a:rPr lang="cs-CZ" dirty="0"/>
              <a:t> → </a:t>
            </a:r>
          </a:p>
          <a:p>
            <a:endParaRPr lang="cs-CZ" dirty="0"/>
          </a:p>
          <a:p>
            <a:endParaRPr lang="cs-CZ" dirty="0"/>
          </a:p>
          <a:p>
            <a:endParaRPr lang="cs-CZ" dirty="0"/>
          </a:p>
          <a:p>
            <a:endParaRPr lang="cs-CZ" dirty="0"/>
          </a:p>
          <a:p>
            <a:r>
              <a:rPr lang="cs-CZ" dirty="0" err="1"/>
              <a:t>Accompanied</a:t>
            </a:r>
            <a:r>
              <a:rPr lang="cs-CZ" dirty="0"/>
              <a:t> by:</a:t>
            </a:r>
          </a:p>
        </p:txBody>
      </p:sp>
      <p:sp>
        <p:nvSpPr>
          <p:cNvPr id="4" name="Zástupný symbol pro číslo snímku 3"/>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4EB5C23-C2A9-49A4-9E2B-20182FCB3B72}" type="slidenum">
              <a:rPr kumimoji="0" lang="cs-CZ" sz="14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86</a:t>
            </a:fld>
            <a:endParaRPr kumimoji="0" lang="cs-CZ" sz="1400" b="1" i="0" u="none" strike="noStrike" kern="1200" cap="none" spc="0" normalizeH="0" baseline="0" noProof="0">
              <a:ln>
                <a:noFill/>
              </a:ln>
              <a:solidFill>
                <a:srgbClr val="FFFFFF"/>
              </a:solidFill>
              <a:effectLst/>
              <a:uLnTx/>
              <a:uFillTx/>
              <a:latin typeface="Calibri"/>
              <a:ea typeface="+mn-ea"/>
              <a:cs typeface="+mn-cs"/>
            </a:endParaRPr>
          </a:p>
        </p:txBody>
      </p:sp>
      <p:sp>
        <p:nvSpPr>
          <p:cNvPr id="5" name="Ovál 4"/>
          <p:cNvSpPr/>
          <p:nvPr/>
        </p:nvSpPr>
        <p:spPr>
          <a:xfrm>
            <a:off x="1449930" y="1632000"/>
            <a:ext cx="2232248" cy="11521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a:ea typeface="+mn-ea"/>
                <a:cs typeface="+mn-cs"/>
              </a:rPr>
              <a:t>P</a:t>
            </a:r>
            <a:r>
              <a:rPr kumimoji="0" lang="cs-CZ" sz="1800" b="0" i="0" u="none" strike="noStrike" kern="1200" cap="none" spc="0" normalizeH="0" baseline="30000" noProof="0" dirty="0">
                <a:ln>
                  <a:noFill/>
                </a:ln>
                <a:solidFill>
                  <a:prstClr val="black"/>
                </a:solidFill>
                <a:effectLst/>
                <a:uLnTx/>
                <a:uFillTx/>
                <a:latin typeface="Calibri"/>
                <a:ea typeface="+mn-ea"/>
                <a:cs typeface="+mn-cs"/>
              </a:rPr>
              <a:t> -</a:t>
            </a:r>
            <a:r>
              <a:rPr kumimoji="0" lang="cs-CZ" sz="1800" b="0" i="0" u="none" strike="noStrike" kern="1200" cap="none" spc="0" normalizeH="0" baseline="0" noProof="0" dirty="0">
                <a:ln>
                  <a:noFill/>
                </a:ln>
                <a:solidFill>
                  <a:prstClr val="black"/>
                </a:solidFill>
                <a:effectLst/>
                <a:uLnTx/>
                <a:uFillTx/>
                <a:latin typeface="Calibri"/>
                <a:ea typeface="+mn-ea"/>
                <a:cs typeface="+mn-cs"/>
              </a:rPr>
              <a:t>       P</a:t>
            </a:r>
            <a:r>
              <a:rPr kumimoji="0" lang="cs-CZ" sz="1800" b="0" i="0" u="none" strike="noStrike" kern="1200" cap="none" spc="0" normalizeH="0" baseline="30000" noProof="0" dirty="0">
                <a:ln>
                  <a:noFill/>
                </a:ln>
                <a:solidFill>
                  <a:prstClr val="black"/>
                </a:solidFill>
                <a:effectLst/>
                <a:uLnTx/>
                <a:uFillTx/>
                <a:latin typeface="Calibri"/>
                <a:ea typeface="+mn-ea"/>
                <a:cs typeface="+mn-cs"/>
              </a:rPr>
              <a:t> -</a:t>
            </a:r>
            <a:r>
              <a:rPr kumimoji="0" lang="cs-CZ"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a:ea typeface="+mn-ea"/>
                <a:cs typeface="+mn-cs"/>
              </a:rPr>
              <a:t>P</a:t>
            </a:r>
            <a:r>
              <a:rPr kumimoji="0" lang="cs-CZ" sz="1800" b="0" i="0" u="none" strike="noStrike" kern="1200" cap="none" spc="0" normalizeH="0" baseline="30000" noProof="0" dirty="0">
                <a:ln>
                  <a:noFill/>
                </a:ln>
                <a:solidFill>
                  <a:prstClr val="black"/>
                </a:solidFill>
                <a:effectLst/>
                <a:uLnTx/>
                <a:uFillTx/>
                <a:latin typeface="Calibri"/>
                <a:ea typeface="+mn-ea"/>
                <a:cs typeface="+mn-cs"/>
              </a:rPr>
              <a:t> -</a:t>
            </a:r>
            <a:r>
              <a:rPr kumimoji="0" lang="cs-CZ" sz="1800" b="0" i="0" u="none" strike="noStrike" kern="1200" cap="none" spc="0" normalizeH="0" baseline="0" noProof="0" dirty="0">
                <a:ln>
                  <a:noFill/>
                </a:ln>
                <a:solidFill>
                  <a:prstClr val="black"/>
                </a:solidFill>
                <a:effectLst/>
                <a:uLnTx/>
                <a:uFillTx/>
                <a:latin typeface="Calibri"/>
                <a:ea typeface="+mn-ea"/>
                <a:cs typeface="+mn-cs"/>
              </a:rPr>
              <a:t>     P</a:t>
            </a:r>
            <a:r>
              <a:rPr kumimoji="0" lang="cs-CZ" sz="1800" b="0" i="0" u="none" strike="noStrike" kern="1200" cap="none" spc="0" normalizeH="0" baseline="30000" noProof="0" dirty="0">
                <a:ln>
                  <a:noFill/>
                </a:ln>
                <a:solidFill>
                  <a:prstClr val="black"/>
                </a:solidFill>
                <a:effectLst/>
                <a:uLnTx/>
                <a:uFillTx/>
                <a:latin typeface="Calibri"/>
                <a:ea typeface="+mn-ea"/>
                <a:cs typeface="+mn-cs"/>
              </a:rPr>
              <a:t> -</a:t>
            </a:r>
            <a:r>
              <a:rPr kumimoji="0" lang="cs-CZ" sz="1800" b="0" i="0" u="none" strike="noStrike" kern="1200" cap="none" spc="0" normalizeH="0" baseline="0" noProof="0" dirty="0">
                <a:ln>
                  <a:noFill/>
                </a:ln>
                <a:solidFill>
                  <a:prstClr val="black"/>
                </a:solidFill>
                <a:effectLst/>
                <a:uLnTx/>
                <a:uFillTx/>
                <a:latin typeface="Calibri"/>
                <a:ea typeface="+mn-ea"/>
                <a:cs typeface="+mn-cs"/>
              </a:rPr>
              <a:t>    P    </a:t>
            </a:r>
            <a:r>
              <a:rPr kumimoji="0" lang="cs-CZ" sz="1800" b="0" i="0" u="none" strike="noStrike" kern="1200" cap="none" spc="0" normalizeH="0" baseline="0" noProof="0" dirty="0" err="1">
                <a:ln>
                  <a:noFill/>
                </a:ln>
                <a:solidFill>
                  <a:prstClr val="black"/>
                </a:solidFill>
                <a:effectLst/>
                <a:uLnTx/>
                <a:uFillTx/>
                <a:latin typeface="Calibri"/>
                <a:ea typeface="+mn-ea"/>
                <a:cs typeface="+mn-cs"/>
              </a:rPr>
              <a:t>P</a:t>
            </a:r>
            <a:r>
              <a:rPr kumimoji="0" lang="cs-CZ" sz="1800" b="0" i="0" u="none" strike="noStrike" kern="1200" cap="none" spc="0" normalizeH="0" baseline="30000" noProof="0" dirty="0">
                <a:ln>
                  <a:noFill/>
                </a:ln>
                <a:solidFill>
                  <a:prstClr val="black"/>
                </a:solidFill>
                <a:effectLst/>
                <a:uLnTx/>
                <a:uFillTx/>
                <a:latin typeface="Calibri"/>
                <a:ea typeface="+mn-ea"/>
                <a:cs typeface="+mn-cs"/>
              </a:rPr>
              <a:t> -</a:t>
            </a:r>
            <a:r>
              <a:rPr kumimoji="0" lang="cs-CZ" sz="1800" b="0" i="0" u="none" strike="noStrike" kern="1200" cap="none" spc="0" normalizeH="0" baseline="0" noProof="0" dirty="0">
                <a:ln>
                  <a:noFill/>
                </a:ln>
                <a:solidFill>
                  <a:prstClr val="black"/>
                </a:solidFill>
                <a:effectLst/>
                <a:uLnTx/>
                <a:uFillTx/>
                <a:latin typeface="Calibri"/>
                <a:ea typeface="+mn-ea"/>
                <a:cs typeface="+mn-cs"/>
              </a:rPr>
              <a:t>      P</a:t>
            </a:r>
            <a:r>
              <a:rPr kumimoji="0" lang="cs-CZ" sz="1800" b="0" i="0" u="none" strike="noStrike" kern="1200" cap="none" spc="0" normalizeH="0" baseline="30000" noProof="0" dirty="0">
                <a:ln>
                  <a:noFill/>
                </a:ln>
                <a:solidFill>
                  <a:prstClr val="black"/>
                </a:solidFill>
                <a:effectLst/>
                <a:uLnTx/>
                <a:uFillTx/>
                <a:latin typeface="Calibri"/>
                <a:ea typeface="+mn-ea"/>
                <a:cs typeface="+mn-cs"/>
              </a:rPr>
              <a:t> -</a:t>
            </a:r>
            <a:r>
              <a:rPr kumimoji="0" lang="cs-CZ" sz="1800" b="0" i="0" u="none" strike="noStrike" kern="1200" cap="none" spc="0" normalizeH="0" baseline="0" noProof="0" dirty="0">
                <a:ln>
                  <a:noFill/>
                </a:ln>
                <a:solidFill>
                  <a:prstClr val="black"/>
                </a:solidFill>
                <a:effectLst/>
                <a:uLnTx/>
                <a:uFillTx/>
                <a:latin typeface="Calibri"/>
                <a:ea typeface="+mn-ea"/>
                <a:cs typeface="+mn-cs"/>
              </a:rPr>
              <a:t> P</a:t>
            </a:r>
            <a:r>
              <a:rPr kumimoji="0" lang="cs-CZ" sz="1800" b="0" i="0" u="none" strike="noStrike" kern="1200" cap="none" spc="0" normalizeH="0" baseline="30000" noProof="0" dirty="0">
                <a:ln>
                  <a:noFill/>
                </a:ln>
                <a:solidFill>
                  <a:prstClr val="black"/>
                </a:solidFill>
                <a:effectLst/>
                <a:uLnTx/>
                <a:uFillTx/>
                <a:latin typeface="Calibri"/>
                <a:ea typeface="+mn-ea"/>
                <a:cs typeface="+mn-cs"/>
              </a:rPr>
              <a:t> -</a:t>
            </a:r>
            <a:r>
              <a:rPr kumimoji="0" lang="cs-CZ" sz="1800" b="0" i="0" u="none" strike="noStrike" kern="1200" cap="none" spc="0" normalizeH="0" baseline="0" noProof="0" dirty="0">
                <a:ln>
                  <a:noFill/>
                </a:ln>
                <a:solidFill>
                  <a:prstClr val="black"/>
                </a:solidFill>
                <a:effectLst/>
                <a:uLnTx/>
                <a:uFillTx/>
                <a:latin typeface="Calibri"/>
                <a:ea typeface="+mn-ea"/>
                <a:cs typeface="+mn-cs"/>
              </a:rPr>
              <a:t>     P</a:t>
            </a:r>
            <a:r>
              <a:rPr kumimoji="0" lang="cs-CZ" sz="1800" b="0" i="0" u="none" strike="noStrike" kern="1200" cap="none" spc="0" normalizeH="0" baseline="30000" noProof="0" dirty="0">
                <a:ln>
                  <a:noFill/>
                </a:ln>
                <a:solidFill>
                  <a:prstClr val="black"/>
                </a:solidFill>
                <a:effectLst/>
                <a:uLnTx/>
                <a:uFillTx/>
                <a:latin typeface="Calibri"/>
                <a:ea typeface="+mn-ea"/>
                <a:cs typeface="+mn-cs"/>
              </a:rPr>
              <a:t> -</a:t>
            </a:r>
            <a:r>
              <a:rPr kumimoji="0" lang="cs-CZ" sz="1800" b="0" i="0" u="none" strike="noStrike" kern="1200" cap="none" spc="0" normalizeH="0" baseline="0" noProof="0" dirty="0">
                <a:ln>
                  <a:noFill/>
                </a:ln>
                <a:solidFill>
                  <a:prstClr val="black"/>
                </a:solidFill>
                <a:effectLst/>
                <a:uLnTx/>
                <a:uFillTx/>
                <a:latin typeface="Calibri"/>
                <a:ea typeface="+mn-ea"/>
                <a:cs typeface="+mn-cs"/>
              </a:rPr>
              <a:t> P</a:t>
            </a:r>
            <a:r>
              <a:rPr kumimoji="0" lang="cs-CZ" sz="1800" b="0" i="0" u="none" strike="noStrike" kern="1200" cap="none" spc="0" normalizeH="0" baseline="3000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a:ea typeface="+mn-ea"/>
                <a:cs typeface="+mn-cs"/>
              </a:rPr>
              <a:t>P</a:t>
            </a:r>
            <a:r>
              <a:rPr kumimoji="0" lang="cs-CZ" sz="1800" b="0" i="0" u="none" strike="noStrike" kern="1200" cap="none" spc="0" normalizeH="0" baseline="30000" noProof="0" dirty="0">
                <a:ln>
                  <a:noFill/>
                </a:ln>
                <a:solidFill>
                  <a:prstClr val="black"/>
                </a:solidFill>
                <a:effectLst/>
                <a:uLnTx/>
                <a:uFillTx/>
                <a:latin typeface="Calibri"/>
                <a:ea typeface="+mn-ea"/>
                <a:cs typeface="+mn-cs"/>
              </a:rPr>
              <a:t> -</a:t>
            </a:r>
            <a:endParaRPr kumimoji="0" lang="cs-CZ"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vál 5"/>
          <p:cNvSpPr/>
          <p:nvPr/>
        </p:nvSpPr>
        <p:spPr>
          <a:xfrm>
            <a:off x="4674907" y="1628800"/>
            <a:ext cx="2232248" cy="11521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a:ea typeface="+mn-ea"/>
                <a:cs typeface="+mn-cs"/>
              </a:rPr>
              <a:t>P</a:t>
            </a:r>
            <a:r>
              <a:rPr kumimoji="0" lang="cs-CZ" sz="1800" b="0" i="0" u="none" strike="noStrike" kern="1200" cap="none" spc="0" normalizeH="0" baseline="30000" noProof="0" dirty="0">
                <a:ln>
                  <a:noFill/>
                </a:ln>
                <a:solidFill>
                  <a:prstClr val="black"/>
                </a:solidFill>
                <a:effectLst/>
                <a:uLnTx/>
                <a:uFillTx/>
                <a:latin typeface="Calibri"/>
                <a:ea typeface="+mn-ea"/>
                <a:cs typeface="+mn-cs"/>
              </a:rPr>
              <a:t> -</a:t>
            </a:r>
            <a:r>
              <a:rPr kumimoji="0" lang="cs-CZ" sz="1800" b="0" i="0" u="none" strike="noStrike" kern="1200" cap="none" spc="0" normalizeH="0" baseline="0" noProof="0" dirty="0">
                <a:ln>
                  <a:noFill/>
                </a:ln>
                <a:solidFill>
                  <a:prstClr val="black"/>
                </a:solidFill>
                <a:effectLst/>
                <a:uLnTx/>
                <a:uFillTx/>
                <a:latin typeface="Calibri"/>
                <a:ea typeface="+mn-ea"/>
                <a:cs typeface="+mn-cs"/>
              </a:rPr>
              <a:t>       P</a:t>
            </a:r>
            <a:r>
              <a:rPr kumimoji="0" lang="cs-CZ" sz="1800" b="0" i="0" u="none" strike="noStrike" kern="1200" cap="none" spc="0" normalizeH="0" baseline="30000" noProof="0" dirty="0">
                <a:ln>
                  <a:noFill/>
                </a:ln>
                <a:solidFill>
                  <a:prstClr val="black"/>
                </a:solidFill>
                <a:effectLst/>
                <a:uLnTx/>
                <a:uFillTx/>
                <a:latin typeface="Calibri"/>
                <a:ea typeface="+mn-ea"/>
                <a:cs typeface="+mn-cs"/>
              </a:rPr>
              <a:t> -</a:t>
            </a:r>
            <a:r>
              <a:rPr kumimoji="0" lang="cs-CZ"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a:ea typeface="+mn-ea"/>
                <a:cs typeface="+mn-cs"/>
              </a:rPr>
              <a:t>P</a:t>
            </a:r>
            <a:r>
              <a:rPr kumimoji="0" lang="cs-CZ" sz="1800" b="0" i="0" u="none" strike="noStrike" kern="1200" cap="none" spc="0" normalizeH="0" baseline="30000" noProof="0" dirty="0">
                <a:ln>
                  <a:noFill/>
                </a:ln>
                <a:solidFill>
                  <a:prstClr val="black"/>
                </a:solidFill>
                <a:effectLst/>
                <a:uLnTx/>
                <a:uFillTx/>
                <a:latin typeface="Calibri"/>
                <a:ea typeface="+mn-ea"/>
                <a:cs typeface="+mn-cs"/>
              </a:rPr>
              <a:t> -</a:t>
            </a:r>
            <a:r>
              <a:rPr kumimoji="0" lang="cs-CZ" sz="1800" b="0" i="0" u="none" strike="noStrike" kern="1200" cap="none" spc="0" normalizeH="0" baseline="0" noProof="0" dirty="0">
                <a:ln>
                  <a:noFill/>
                </a:ln>
                <a:solidFill>
                  <a:prstClr val="black"/>
                </a:solidFill>
                <a:effectLst/>
                <a:uLnTx/>
                <a:uFillTx/>
                <a:latin typeface="Calibri"/>
                <a:ea typeface="+mn-ea"/>
                <a:cs typeface="+mn-cs"/>
              </a:rPr>
              <a:t>                  P</a:t>
            </a:r>
            <a:r>
              <a:rPr kumimoji="0" lang="cs-CZ" sz="1800" b="0" i="0" u="none" strike="noStrike" kern="1200" cap="none" spc="0" normalizeH="0" baseline="30000" noProof="0" dirty="0">
                <a:ln>
                  <a:noFill/>
                </a:ln>
                <a:solidFill>
                  <a:prstClr val="black"/>
                </a:solidFill>
                <a:effectLst/>
                <a:uLnTx/>
                <a:uFillTx/>
                <a:latin typeface="Calibri"/>
                <a:ea typeface="+mn-ea"/>
                <a:cs typeface="+mn-cs"/>
              </a:rPr>
              <a:t> -</a:t>
            </a:r>
            <a:endParaRPr kumimoji="0" lang="cs-CZ"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a:ea typeface="+mn-ea"/>
                <a:cs typeface="+mn-cs"/>
              </a:rPr>
              <a:t>P</a:t>
            </a:r>
            <a:r>
              <a:rPr kumimoji="0" lang="cs-CZ" sz="1800" b="0" i="0" u="none" strike="noStrike" kern="1200" cap="none" spc="0" normalizeH="0" baseline="30000" noProof="0" dirty="0">
                <a:ln>
                  <a:noFill/>
                </a:ln>
                <a:solidFill>
                  <a:prstClr val="black"/>
                </a:solidFill>
                <a:effectLst/>
                <a:uLnTx/>
                <a:uFillTx/>
                <a:latin typeface="Calibri"/>
                <a:ea typeface="+mn-ea"/>
                <a:cs typeface="+mn-cs"/>
              </a:rPr>
              <a:t> -</a:t>
            </a:r>
            <a:endParaRPr kumimoji="0" lang="cs-CZ"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8" name="Přímá spojnice se šipkou 7"/>
          <p:cNvCxnSpPr/>
          <p:nvPr/>
        </p:nvCxnSpPr>
        <p:spPr>
          <a:xfrm>
            <a:off x="3851920" y="2204864"/>
            <a:ext cx="720080" cy="0"/>
          </a:xfrm>
          <a:prstGeom prst="straightConnector1">
            <a:avLst/>
          </a:prstGeom>
          <a:ln>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Ovál 8"/>
          <p:cNvSpPr/>
          <p:nvPr/>
        </p:nvSpPr>
        <p:spPr>
          <a:xfrm>
            <a:off x="3074876" y="3573016"/>
            <a:ext cx="2232248" cy="11521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a:ea typeface="+mn-ea"/>
                <a:cs typeface="+mn-cs"/>
              </a:rPr>
              <a:t>P</a:t>
            </a:r>
            <a:r>
              <a:rPr kumimoji="0" lang="cs-CZ" sz="1800" b="0" i="0" u="none" strike="noStrike" kern="1200" cap="none" spc="0" normalizeH="0" baseline="30000" noProof="0" dirty="0">
                <a:ln>
                  <a:noFill/>
                </a:ln>
                <a:solidFill>
                  <a:prstClr val="black"/>
                </a:solidFill>
                <a:effectLst/>
                <a:uLnTx/>
                <a:uFillTx/>
                <a:latin typeface="Calibri"/>
                <a:ea typeface="+mn-ea"/>
                <a:cs typeface="+mn-cs"/>
              </a:rPr>
              <a:t>-</a:t>
            </a:r>
            <a:r>
              <a:rPr kumimoji="0" lang="cs-CZ" sz="1800" b="0" i="0" u="none" strike="noStrike" kern="1200" cap="none" spc="0" normalizeH="0" baseline="0" noProof="0" dirty="0">
                <a:ln>
                  <a:noFill/>
                </a:ln>
                <a:solidFill>
                  <a:prstClr val="black"/>
                </a:solidFill>
                <a:effectLst/>
                <a:uLnTx/>
                <a:uFillTx/>
                <a:latin typeface="Calibri"/>
                <a:ea typeface="+mn-ea"/>
                <a:cs typeface="+mn-cs"/>
              </a:rPr>
              <a:t>        P</a:t>
            </a:r>
            <a:r>
              <a:rPr kumimoji="0" lang="cs-CZ" sz="1800" b="0" i="0" u="none" strike="noStrike" kern="1200" cap="none" spc="0" normalizeH="0" baseline="30000" noProof="0" dirty="0">
                <a:ln>
                  <a:noFill/>
                </a:ln>
                <a:solidFill>
                  <a:prstClr val="black"/>
                </a:solidFill>
                <a:effectLst/>
                <a:uLnTx/>
                <a:uFillTx/>
                <a:latin typeface="Calibri"/>
                <a:ea typeface="+mn-ea"/>
                <a:cs typeface="+mn-cs"/>
              </a:rPr>
              <a:t>-</a:t>
            </a:r>
            <a:endParaRPr kumimoji="0" lang="cs-CZ"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err="1">
                <a:ln>
                  <a:noFill/>
                </a:ln>
                <a:solidFill>
                  <a:prstClr val="black"/>
                </a:solidFill>
                <a:effectLst/>
                <a:uLnTx/>
                <a:uFillTx/>
                <a:latin typeface="Calibri"/>
                <a:ea typeface="+mn-ea"/>
                <a:cs typeface="+mn-cs"/>
              </a:rPr>
              <a:t>glycolysis</a:t>
            </a:r>
            <a:endParaRPr kumimoji="0" lang="cs-CZ"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1" name="Přímá spojnice se šipkou 10"/>
          <p:cNvCxnSpPr/>
          <p:nvPr/>
        </p:nvCxnSpPr>
        <p:spPr>
          <a:xfrm>
            <a:off x="2699792" y="3799348"/>
            <a:ext cx="982386" cy="1337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flipV="1">
            <a:off x="2870660" y="4149080"/>
            <a:ext cx="811518" cy="4115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p:nvPr/>
        </p:nvCxnSpPr>
        <p:spPr>
          <a:xfrm flipH="1" flipV="1">
            <a:off x="4814975" y="4038431"/>
            <a:ext cx="1392730" cy="1645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flipH="1">
            <a:off x="4640110" y="3569816"/>
            <a:ext cx="871230" cy="2755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Oblouk 20"/>
          <p:cNvSpPr/>
          <p:nvPr/>
        </p:nvSpPr>
        <p:spPr>
          <a:xfrm rot="11179252">
            <a:off x="3926960" y="3841679"/>
            <a:ext cx="501645" cy="463012"/>
          </a:xfrm>
          <a:prstGeom prst="arc">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23" name="Přímá spojnice se šipkou 22"/>
          <p:cNvCxnSpPr/>
          <p:nvPr/>
        </p:nvCxnSpPr>
        <p:spPr>
          <a:xfrm flipH="1">
            <a:off x="4228635" y="4073185"/>
            <a:ext cx="154048" cy="2221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2356610" y="3576766"/>
            <a:ext cx="561372"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a:ea typeface="+mn-ea"/>
                <a:cs typeface="+mn-cs"/>
              </a:rPr>
              <a:t>P</a:t>
            </a:r>
            <a:r>
              <a:rPr kumimoji="0" lang="cs-CZ" sz="1800" b="0" i="0" u="none" strike="noStrike" kern="1200" cap="none" spc="0" normalizeH="0" baseline="3000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a:ea typeface="+mn-ea"/>
                <a:cs typeface="+mn-cs"/>
              </a:rPr>
              <a:t>    P</a:t>
            </a:r>
            <a:r>
              <a:rPr kumimoji="0" lang="cs-CZ" sz="1800" b="0" i="0" u="none" strike="noStrike" kern="1200" cap="none" spc="0" normalizeH="0" baseline="30000" noProof="0" dirty="0">
                <a:ln>
                  <a:noFill/>
                </a:ln>
                <a:solidFill>
                  <a:prstClr val="black"/>
                </a:solidFill>
                <a:effectLst/>
                <a:uLnTx/>
                <a:uFillTx/>
                <a:latin typeface="Calibri"/>
                <a:ea typeface="+mn-ea"/>
                <a:cs typeface="+mn-cs"/>
              </a:rPr>
              <a:t>-</a:t>
            </a:r>
          </a:p>
        </p:txBody>
      </p:sp>
      <p:sp>
        <p:nvSpPr>
          <p:cNvPr id="27" name="TextovéPole 26"/>
          <p:cNvSpPr txBox="1"/>
          <p:nvPr/>
        </p:nvSpPr>
        <p:spPr>
          <a:xfrm>
            <a:off x="5659137" y="3431503"/>
            <a:ext cx="984565"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a:ea typeface="+mn-ea"/>
                <a:cs typeface="+mn-cs"/>
              </a:rPr>
              <a:t>P</a:t>
            </a:r>
            <a:r>
              <a:rPr kumimoji="0" lang="cs-CZ" sz="1800" b="0" i="0" u="none" strike="noStrike" kern="1200" cap="none" spc="0" normalizeH="0" baseline="3000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a:ea typeface="+mn-ea"/>
                <a:cs typeface="+mn-cs"/>
              </a:rPr>
              <a:t>            P</a:t>
            </a:r>
            <a:r>
              <a:rPr kumimoji="0" lang="cs-CZ" sz="1800" b="0" i="0" u="none" strike="noStrike" kern="1200" cap="none" spc="0" normalizeH="0" baseline="3000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Ovál 27"/>
          <p:cNvSpPr/>
          <p:nvPr/>
        </p:nvSpPr>
        <p:spPr>
          <a:xfrm>
            <a:off x="3128026" y="5374511"/>
            <a:ext cx="2232248" cy="11521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a:ea typeface="+mn-ea"/>
                <a:cs typeface="+mn-cs"/>
              </a:rPr>
              <a:t>K</a:t>
            </a:r>
            <a:r>
              <a:rPr kumimoji="0" lang="cs-CZ" sz="1800" b="0" i="0" u="none" strike="noStrike" kern="1200" cap="none" spc="0" normalizeH="0" baseline="30000" noProof="0" dirty="0">
                <a:ln>
                  <a:noFill/>
                </a:ln>
                <a:solidFill>
                  <a:prstClr val="black"/>
                </a:solidFill>
                <a:effectLst/>
                <a:uLnTx/>
                <a:uFillTx/>
                <a:latin typeface="Calibri"/>
                <a:ea typeface="+mn-ea"/>
                <a:cs typeface="+mn-cs"/>
              </a:rPr>
              <a:t>+</a:t>
            </a:r>
            <a:r>
              <a:rPr kumimoji="0" lang="cs-CZ" sz="1800" b="0" i="0" u="none" strike="noStrike" kern="1200" cap="none" spc="0" normalizeH="0" baseline="0" noProof="0" dirty="0">
                <a:ln>
                  <a:noFill/>
                </a:ln>
                <a:solidFill>
                  <a:prstClr val="black"/>
                </a:solidFill>
                <a:effectLst/>
                <a:uLnTx/>
                <a:uFillTx/>
                <a:latin typeface="Calibri"/>
                <a:ea typeface="+mn-ea"/>
                <a:cs typeface="+mn-cs"/>
              </a:rPr>
              <a:t>       Mg</a:t>
            </a:r>
            <a:r>
              <a:rPr kumimoji="0" lang="cs-CZ" sz="1800" b="0" i="0" u="none" strike="noStrike" kern="1200" cap="none" spc="0" normalizeH="0" baseline="30000" noProof="0" dirty="0">
                <a:ln>
                  <a:noFill/>
                </a:ln>
                <a:solidFill>
                  <a:prstClr val="black"/>
                </a:solidFill>
                <a:effectLst/>
                <a:uLnTx/>
                <a:uFillTx/>
                <a:latin typeface="Calibri"/>
                <a:ea typeface="+mn-ea"/>
                <a:cs typeface="+mn-cs"/>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a:ea typeface="+mn-ea"/>
                <a:cs typeface="+mn-cs"/>
              </a:rPr>
              <a:t>  </a:t>
            </a:r>
          </a:p>
        </p:txBody>
      </p:sp>
      <p:cxnSp>
        <p:nvCxnSpPr>
          <p:cNvPr id="30" name="Přímá spojnice se šipkou 29"/>
          <p:cNvCxnSpPr/>
          <p:nvPr/>
        </p:nvCxnSpPr>
        <p:spPr>
          <a:xfrm flipV="1">
            <a:off x="2356610" y="5945313"/>
            <a:ext cx="1228616" cy="3099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Přímá spojnice se šipkou 31"/>
          <p:cNvCxnSpPr/>
          <p:nvPr/>
        </p:nvCxnSpPr>
        <p:spPr>
          <a:xfrm>
            <a:off x="2426789" y="5722995"/>
            <a:ext cx="982386" cy="1337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Přímá spojnice se šipkou 32"/>
          <p:cNvCxnSpPr/>
          <p:nvPr/>
        </p:nvCxnSpPr>
        <p:spPr>
          <a:xfrm flipH="1" flipV="1">
            <a:off x="4962772" y="6090700"/>
            <a:ext cx="1392730" cy="1645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Přímá spojnice se šipkou 33"/>
          <p:cNvCxnSpPr/>
          <p:nvPr/>
        </p:nvCxnSpPr>
        <p:spPr>
          <a:xfrm flipH="1">
            <a:off x="4962772" y="5586720"/>
            <a:ext cx="1392730" cy="2030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ovéPole 36"/>
          <p:cNvSpPr txBox="1"/>
          <p:nvPr/>
        </p:nvSpPr>
        <p:spPr>
          <a:xfrm>
            <a:off x="6414654" y="5413953"/>
            <a:ext cx="646331"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a:ea typeface="+mn-ea"/>
                <a:cs typeface="+mn-cs"/>
              </a:rPr>
              <a:t>Mg</a:t>
            </a:r>
            <a:r>
              <a:rPr kumimoji="0" lang="cs-CZ" sz="1800" b="0" i="0" u="none" strike="noStrike" kern="1200" cap="none" spc="0" normalizeH="0" baseline="30000" noProof="0" dirty="0">
                <a:ln>
                  <a:noFill/>
                </a:ln>
                <a:solidFill>
                  <a:prstClr val="black"/>
                </a:solidFill>
                <a:effectLst/>
                <a:uLnTx/>
                <a:uFillTx/>
                <a:latin typeface="Calibri"/>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3000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3000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a:ea typeface="+mn-ea"/>
                <a:cs typeface="+mn-cs"/>
              </a:rPr>
              <a:t>Mg</a:t>
            </a:r>
            <a:r>
              <a:rPr kumimoji="0" lang="cs-CZ" sz="1800" b="0" i="0" u="none" strike="noStrike" kern="1200" cap="none" spc="0" normalizeH="0" baseline="30000" noProof="0" dirty="0">
                <a:ln>
                  <a:noFill/>
                </a:ln>
                <a:solidFill>
                  <a:prstClr val="black"/>
                </a:solidFill>
                <a:effectLst/>
                <a:uLnTx/>
                <a:uFillTx/>
                <a:latin typeface="Calibri"/>
                <a:ea typeface="+mn-ea"/>
                <a:cs typeface="+mn-cs"/>
              </a:rPr>
              <a:t>2+</a:t>
            </a:r>
            <a:endParaRPr kumimoji="0" lang="cs-CZ"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 name="TextovéPole 37"/>
          <p:cNvSpPr txBox="1"/>
          <p:nvPr/>
        </p:nvSpPr>
        <p:spPr>
          <a:xfrm>
            <a:off x="1941880" y="5518422"/>
            <a:ext cx="381836"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a:ea typeface="+mn-ea"/>
                <a:cs typeface="+mn-cs"/>
              </a:rPr>
              <a:t>K</a:t>
            </a:r>
            <a:r>
              <a:rPr kumimoji="0" lang="cs-CZ" sz="1800" b="0" i="0" u="none" strike="noStrike" kern="1200" cap="none" spc="0" normalizeH="0" baseline="3000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3000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3000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a:ea typeface="+mn-ea"/>
                <a:cs typeface="+mn-cs"/>
              </a:rPr>
              <a:t>K</a:t>
            </a:r>
            <a:r>
              <a:rPr kumimoji="0" lang="cs-CZ" sz="1800" b="0" i="0" u="none" strike="noStrike" kern="1200" cap="none" spc="0" normalizeH="0" baseline="30000" noProof="0" dirty="0">
                <a:ln>
                  <a:noFill/>
                </a:ln>
                <a:solidFill>
                  <a:prstClr val="black"/>
                </a:solidFill>
                <a:effectLst/>
                <a:uLnTx/>
                <a:uFillTx/>
                <a:latin typeface="Calibri"/>
                <a:ea typeface="+mn-ea"/>
                <a:cs typeface="+mn-cs"/>
              </a:rPr>
              <a:t>+</a:t>
            </a:r>
            <a:endParaRPr kumimoji="0" lang="cs-CZ" sz="1800" b="0" i="0" u="none" strike="noStrike" kern="1200" cap="none" spc="0" normalizeH="0" baseline="0" noProof="0" dirty="0">
              <a:ln>
                <a:noFill/>
              </a:ln>
              <a:solidFill>
                <a:prstClr val="black"/>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9819957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symptomatology</a:t>
            </a:r>
            <a:endParaRPr lang="cs-CZ" dirty="0"/>
          </a:p>
        </p:txBody>
      </p:sp>
      <p:sp>
        <p:nvSpPr>
          <p:cNvPr id="3" name="Zástupný symbol pro obsah 2"/>
          <p:cNvSpPr>
            <a:spLocks noGrp="1"/>
          </p:cNvSpPr>
          <p:nvPr>
            <p:ph sz="quarter" idx="1"/>
          </p:nvPr>
        </p:nvSpPr>
        <p:spPr>
          <a:xfrm>
            <a:off x="457200" y="1600200"/>
            <a:ext cx="8003232" cy="4873752"/>
          </a:xfrm>
        </p:spPr>
        <p:txBody>
          <a:bodyPr/>
          <a:lstStyle/>
          <a:p>
            <a:r>
              <a:rPr lang="cs-CZ" dirty="0" err="1"/>
              <a:t>paresthesias</a:t>
            </a:r>
            <a:r>
              <a:rPr lang="cs-CZ" dirty="0"/>
              <a:t>, </a:t>
            </a:r>
            <a:r>
              <a:rPr lang="en-US" dirty="0"/>
              <a:t>weakness,</a:t>
            </a:r>
            <a:r>
              <a:rPr lang="cs-CZ" dirty="0"/>
              <a:t> </a:t>
            </a:r>
            <a:r>
              <a:rPr lang="cs-CZ" dirty="0" err="1"/>
              <a:t>muscle</a:t>
            </a:r>
            <a:r>
              <a:rPr lang="cs-CZ" dirty="0"/>
              <a:t> </a:t>
            </a:r>
            <a:r>
              <a:rPr lang="cs-CZ" dirty="0" err="1"/>
              <a:t>paralysis</a:t>
            </a:r>
            <a:r>
              <a:rPr lang="cs-CZ" dirty="0"/>
              <a:t>, </a:t>
            </a:r>
            <a:r>
              <a:rPr lang="en-US" dirty="0"/>
              <a:t>inability to breathe</a:t>
            </a:r>
            <a:endParaRPr lang="cs-CZ" dirty="0"/>
          </a:p>
          <a:p>
            <a:r>
              <a:rPr lang="cs-CZ" dirty="0" err="1"/>
              <a:t>mental</a:t>
            </a:r>
            <a:r>
              <a:rPr lang="cs-CZ" dirty="0"/>
              <a:t> </a:t>
            </a:r>
            <a:r>
              <a:rPr lang="cs-CZ" dirty="0" err="1"/>
              <a:t>changes</a:t>
            </a:r>
            <a:r>
              <a:rPr lang="cs-CZ" dirty="0"/>
              <a:t> (</a:t>
            </a:r>
            <a:r>
              <a:rPr lang="en-US" dirty="0"/>
              <a:t>confusion</a:t>
            </a:r>
            <a:r>
              <a:rPr lang="cs-CZ" dirty="0"/>
              <a:t>, delirium)</a:t>
            </a:r>
          </a:p>
          <a:p>
            <a:r>
              <a:rPr lang="cs-CZ" dirty="0" err="1"/>
              <a:t>retention</a:t>
            </a:r>
            <a:r>
              <a:rPr lang="cs-CZ" dirty="0"/>
              <a:t> </a:t>
            </a:r>
            <a:r>
              <a:rPr lang="cs-CZ" dirty="0" err="1"/>
              <a:t>of</a:t>
            </a:r>
            <a:r>
              <a:rPr lang="cs-CZ" dirty="0"/>
              <a:t> </a:t>
            </a:r>
            <a:r>
              <a:rPr lang="cs-CZ" dirty="0" err="1"/>
              <a:t>water</a:t>
            </a:r>
            <a:r>
              <a:rPr lang="cs-CZ" dirty="0"/>
              <a:t> and Na</a:t>
            </a:r>
            <a:r>
              <a:rPr lang="cs-CZ" baseline="30000" dirty="0"/>
              <a:t>+</a:t>
            </a:r>
          </a:p>
          <a:p>
            <a:r>
              <a:rPr lang="cs-CZ" dirty="0" err="1"/>
              <a:t>arrythmias</a:t>
            </a:r>
            <a:endParaRPr lang="cs-CZ" dirty="0"/>
          </a:p>
          <a:p>
            <a:r>
              <a:rPr lang="en-US" dirty="0"/>
              <a:t>cardiac arrest</a:t>
            </a:r>
            <a:r>
              <a:rPr lang="cs-CZ" dirty="0"/>
              <a:t>,</a:t>
            </a:r>
            <a:r>
              <a:rPr lang="en-US" dirty="0"/>
              <a:t> heart failure</a:t>
            </a:r>
            <a:endParaRPr lang="cs-CZ" dirty="0"/>
          </a:p>
          <a:p>
            <a:r>
              <a:rPr lang="en-US" dirty="0"/>
              <a:t>coma and even death </a:t>
            </a:r>
            <a:endParaRPr lang="cs-CZ" dirty="0"/>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t>87</a:t>
            </a:fld>
            <a:endParaRPr lang="cs-CZ"/>
          </a:p>
        </p:txBody>
      </p:sp>
    </p:spTree>
    <p:custDataLst>
      <p:tags r:id="rId1"/>
    </p:custDataLst>
    <p:extLst>
      <p:ext uri="{BB962C8B-B14F-4D97-AF65-F5344CB8AC3E}">
        <p14:creationId xmlns:p14="http://schemas.microsoft.com/office/powerpoint/2010/main" val="25169423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Criteria for determining people at high risk of developing refeeding </a:t>
            </a:r>
            <a:r>
              <a:rPr lang="cs-CZ" dirty="0"/>
              <a:t>syndrome</a:t>
            </a:r>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t>88</a:t>
            </a:fld>
            <a:endParaRPr lang="cs-CZ"/>
          </a:p>
        </p:txBody>
      </p:sp>
      <p:sp>
        <p:nvSpPr>
          <p:cNvPr id="5" name="Obdélník 4"/>
          <p:cNvSpPr/>
          <p:nvPr/>
        </p:nvSpPr>
        <p:spPr>
          <a:xfrm>
            <a:off x="457200" y="1851289"/>
            <a:ext cx="7931224" cy="1815882"/>
          </a:xfrm>
          <a:prstGeom prst="rect">
            <a:avLst/>
          </a:prstGeom>
          <a:solidFill>
            <a:schemeClr val="accent1">
              <a:lumMod val="20000"/>
              <a:lumOff val="80000"/>
            </a:schemeClr>
          </a:solidFill>
          <a:ln>
            <a:solidFill>
              <a:srgbClr val="00B0F0"/>
            </a:solidFill>
          </a:ln>
        </p:spPr>
        <p:txBody>
          <a:bodyPr wrap="square">
            <a:spAutoFit/>
          </a:bodyPr>
          <a:lstStyle/>
          <a:p>
            <a:r>
              <a:rPr lang="en-US" sz="2400" b="1" dirty="0"/>
              <a:t>Patient has one or more of the following:</a:t>
            </a:r>
            <a:r>
              <a:rPr lang="en-US" sz="2400" dirty="0"/>
              <a:t> </a:t>
            </a:r>
          </a:p>
          <a:p>
            <a:pPr>
              <a:buFont typeface="Arial" panose="020B0604020202020204" pitchFamily="34" charset="0"/>
              <a:buChar char="•"/>
            </a:pPr>
            <a:r>
              <a:rPr lang="cs-CZ" sz="2200" dirty="0"/>
              <a:t> </a:t>
            </a:r>
            <a:r>
              <a:rPr lang="en-US" sz="2200" dirty="0"/>
              <a:t>BMI less than 16 kg/m</a:t>
            </a:r>
            <a:r>
              <a:rPr lang="en-US" sz="2200" baseline="30000" dirty="0"/>
              <a:t>2</a:t>
            </a:r>
            <a:endParaRPr lang="en-US" sz="2200" dirty="0"/>
          </a:p>
          <a:p>
            <a:pPr>
              <a:buFont typeface="Arial" panose="020B0604020202020204" pitchFamily="34" charset="0"/>
              <a:buChar char="•"/>
            </a:pPr>
            <a:r>
              <a:rPr lang="cs-CZ" sz="2200" dirty="0"/>
              <a:t> </a:t>
            </a:r>
            <a:r>
              <a:rPr lang="en-US" sz="2200" dirty="0"/>
              <a:t>unintentional weight loss &gt;</a:t>
            </a:r>
            <a:r>
              <a:rPr lang="cs-CZ" sz="2200" dirty="0"/>
              <a:t> </a:t>
            </a:r>
            <a:r>
              <a:rPr lang="en-US" sz="2200" dirty="0"/>
              <a:t>15% within the last 3–6 months</a:t>
            </a:r>
          </a:p>
          <a:p>
            <a:pPr>
              <a:buFont typeface="Arial" panose="020B0604020202020204" pitchFamily="34" charset="0"/>
              <a:buChar char="•"/>
            </a:pPr>
            <a:r>
              <a:rPr lang="cs-CZ" sz="2200" dirty="0"/>
              <a:t> </a:t>
            </a:r>
            <a:r>
              <a:rPr lang="en-US" sz="2200" dirty="0"/>
              <a:t>little or no nutritional intake for more than 10 days </a:t>
            </a:r>
          </a:p>
          <a:p>
            <a:pPr>
              <a:buFont typeface="Arial" panose="020B0604020202020204" pitchFamily="34" charset="0"/>
              <a:buChar char="•"/>
            </a:pPr>
            <a:r>
              <a:rPr lang="cs-CZ" sz="2200" dirty="0"/>
              <a:t> </a:t>
            </a:r>
            <a:r>
              <a:rPr lang="en-US" sz="2200" dirty="0"/>
              <a:t>low levels of potassium, phosphate or magnesium prior to feeding.</a:t>
            </a:r>
          </a:p>
        </p:txBody>
      </p:sp>
      <p:sp>
        <p:nvSpPr>
          <p:cNvPr id="6" name="Obdélník 5"/>
          <p:cNvSpPr/>
          <p:nvPr/>
        </p:nvSpPr>
        <p:spPr>
          <a:xfrm>
            <a:off x="457200" y="4100822"/>
            <a:ext cx="7467600" cy="2154436"/>
          </a:xfrm>
          <a:prstGeom prst="rect">
            <a:avLst/>
          </a:prstGeom>
          <a:solidFill>
            <a:schemeClr val="accent1">
              <a:lumMod val="20000"/>
              <a:lumOff val="80000"/>
            </a:schemeClr>
          </a:solidFill>
          <a:ln>
            <a:solidFill>
              <a:srgbClr val="00B0F0"/>
            </a:solidFill>
          </a:ln>
        </p:spPr>
        <p:txBody>
          <a:bodyPr wrap="square">
            <a:spAutoFit/>
          </a:bodyPr>
          <a:lstStyle/>
          <a:p>
            <a:r>
              <a:rPr lang="en-US" sz="2400" b="1" dirty="0"/>
              <a:t>Or patient has two or more of the following:</a:t>
            </a:r>
            <a:r>
              <a:rPr lang="en-US" sz="2400" dirty="0"/>
              <a:t> </a:t>
            </a:r>
            <a:endParaRPr lang="en-US" sz="2200" dirty="0"/>
          </a:p>
          <a:p>
            <a:pPr>
              <a:buFont typeface="Arial" panose="020B0604020202020204" pitchFamily="34" charset="0"/>
              <a:buChar char="•"/>
            </a:pPr>
            <a:r>
              <a:rPr lang="cs-CZ" sz="2200" dirty="0"/>
              <a:t> </a:t>
            </a:r>
            <a:r>
              <a:rPr lang="en-US" sz="2200" dirty="0"/>
              <a:t>BMI less than 18.5 kg/m</a:t>
            </a:r>
            <a:r>
              <a:rPr lang="en-US" sz="2200" baseline="30000" dirty="0"/>
              <a:t>2</a:t>
            </a:r>
            <a:endParaRPr lang="en-US" sz="2200" dirty="0"/>
          </a:p>
          <a:p>
            <a:pPr>
              <a:buFont typeface="Arial" panose="020B0604020202020204" pitchFamily="34" charset="0"/>
              <a:buChar char="•"/>
            </a:pPr>
            <a:r>
              <a:rPr lang="cs-CZ" sz="2200" dirty="0"/>
              <a:t> </a:t>
            </a:r>
            <a:r>
              <a:rPr lang="en-US" sz="2200" dirty="0"/>
              <a:t>unintentional weight loss &gt; 10% within the last 3–6 months</a:t>
            </a:r>
          </a:p>
          <a:p>
            <a:pPr>
              <a:buFont typeface="Arial" panose="020B0604020202020204" pitchFamily="34" charset="0"/>
              <a:buChar char="•"/>
            </a:pPr>
            <a:r>
              <a:rPr lang="cs-CZ" sz="2200" dirty="0"/>
              <a:t> </a:t>
            </a:r>
            <a:r>
              <a:rPr lang="en-US" sz="2200" dirty="0"/>
              <a:t>little or no nutritional intake for more than 5 days</a:t>
            </a:r>
          </a:p>
          <a:p>
            <a:pPr>
              <a:buFont typeface="Arial" panose="020B0604020202020204" pitchFamily="34" charset="0"/>
              <a:buChar char="•"/>
            </a:pPr>
            <a:r>
              <a:rPr lang="cs-CZ" sz="2200" dirty="0"/>
              <a:t> </a:t>
            </a:r>
            <a:r>
              <a:rPr lang="en-US" sz="2200" dirty="0"/>
              <a:t>a history of alcohol abuse or drugs including insulin, chemotherapy, antacids or diuretics.</a:t>
            </a:r>
          </a:p>
        </p:txBody>
      </p:sp>
    </p:spTree>
    <p:custDataLst>
      <p:tags r:id="rId1"/>
    </p:custDataLst>
    <p:extLst>
      <p:ext uri="{BB962C8B-B14F-4D97-AF65-F5344CB8AC3E}">
        <p14:creationId xmlns:p14="http://schemas.microsoft.com/office/powerpoint/2010/main" val="10110138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The prescription for p</a:t>
            </a:r>
            <a:r>
              <a:rPr lang="cs-CZ" dirty="0" err="1"/>
              <a:t>atients</a:t>
            </a:r>
            <a:r>
              <a:rPr lang="en-US" dirty="0"/>
              <a:t> at high risk of developing refeeding </a:t>
            </a:r>
            <a:r>
              <a:rPr lang="cs-CZ" dirty="0"/>
              <a:t>syndrome</a:t>
            </a:r>
            <a:r>
              <a:rPr lang="en-US" dirty="0"/>
              <a:t> should consider:</a:t>
            </a:r>
            <a:endParaRPr lang="cs-CZ" dirty="0"/>
          </a:p>
        </p:txBody>
      </p:sp>
      <p:sp>
        <p:nvSpPr>
          <p:cNvPr id="3" name="Zástupný symbol pro obsah 2"/>
          <p:cNvSpPr>
            <a:spLocks noGrp="1"/>
          </p:cNvSpPr>
          <p:nvPr>
            <p:ph sz="quarter" idx="1"/>
          </p:nvPr>
        </p:nvSpPr>
        <p:spPr>
          <a:xfrm>
            <a:off x="457200" y="1600200"/>
            <a:ext cx="8003232" cy="4873752"/>
          </a:xfrm>
        </p:spPr>
        <p:txBody>
          <a:bodyPr>
            <a:normAutofit fontScale="85000" lnSpcReduction="20000"/>
          </a:bodyPr>
          <a:lstStyle/>
          <a:p>
            <a:r>
              <a:rPr lang="en-US" sz="2600" dirty="0">
                <a:solidFill>
                  <a:srgbClr val="FF0000"/>
                </a:solidFill>
              </a:rPr>
              <a:t>starting nutrition support at a maximum of 10 kcal</a:t>
            </a:r>
            <a:r>
              <a:rPr lang="cs-CZ" sz="2600" dirty="0">
                <a:solidFill>
                  <a:srgbClr val="FF0000"/>
                </a:solidFill>
              </a:rPr>
              <a:t> (42 </a:t>
            </a:r>
            <a:r>
              <a:rPr lang="cs-CZ" sz="2600" dirty="0" err="1">
                <a:solidFill>
                  <a:srgbClr val="FF0000"/>
                </a:solidFill>
              </a:rPr>
              <a:t>kJ</a:t>
            </a:r>
            <a:r>
              <a:rPr lang="cs-CZ" sz="2600" dirty="0">
                <a:solidFill>
                  <a:srgbClr val="FF0000"/>
                </a:solidFill>
              </a:rPr>
              <a:t>)</a:t>
            </a:r>
            <a:r>
              <a:rPr lang="en-US" sz="2600" dirty="0">
                <a:solidFill>
                  <a:srgbClr val="FF0000"/>
                </a:solidFill>
              </a:rPr>
              <a:t>/kg/day, increasing levels slowly to meet or exceed full needs by 4–7 days </a:t>
            </a:r>
          </a:p>
          <a:p>
            <a:r>
              <a:rPr lang="en-US" sz="2300" dirty="0"/>
              <a:t>using only 5 kcal/kg/day in extreme cases (for example, BMI less than 14 kg/m</a:t>
            </a:r>
            <a:r>
              <a:rPr lang="en-US" sz="2300" baseline="30000" dirty="0"/>
              <a:t>2</a:t>
            </a:r>
            <a:r>
              <a:rPr lang="en-US" sz="2300" dirty="0"/>
              <a:t> or negligible intake for more than 15 days) and monitoring cardiac rhythm continually in these people and any others who already have or develop any cardiac </a:t>
            </a:r>
            <a:r>
              <a:rPr lang="en-US" sz="2300" dirty="0" err="1"/>
              <a:t>arrythmias</a:t>
            </a:r>
            <a:endParaRPr lang="en-US" sz="2300" dirty="0"/>
          </a:p>
          <a:p>
            <a:r>
              <a:rPr lang="en-US" sz="2600" dirty="0"/>
              <a:t>restoring circulatory volume and </a:t>
            </a:r>
            <a:r>
              <a:rPr lang="en-US" sz="2600" dirty="0">
                <a:solidFill>
                  <a:srgbClr val="FF0000"/>
                </a:solidFill>
              </a:rPr>
              <a:t>monitoring fluid balance and overall clinical status closely</a:t>
            </a:r>
          </a:p>
          <a:p>
            <a:r>
              <a:rPr lang="en-US" dirty="0"/>
              <a:t>providing immediately before and during the first 10 days of feeding: </a:t>
            </a:r>
            <a:r>
              <a:rPr lang="en-US" dirty="0">
                <a:solidFill>
                  <a:srgbClr val="FF0000"/>
                </a:solidFill>
              </a:rPr>
              <a:t>thiamin</a:t>
            </a:r>
            <a:r>
              <a:rPr lang="en-US" dirty="0"/>
              <a:t> 200–300 mg daily, vitamin B co</a:t>
            </a:r>
            <a:r>
              <a:rPr lang="cs-CZ" dirty="0" err="1"/>
              <a:t>mplex</a:t>
            </a:r>
            <a:r>
              <a:rPr lang="en-US" dirty="0"/>
              <a:t> full dose daily and a balanced </a:t>
            </a:r>
            <a:r>
              <a:rPr lang="en-US" dirty="0">
                <a:solidFill>
                  <a:srgbClr val="FF0000"/>
                </a:solidFill>
              </a:rPr>
              <a:t>multivitamin/trace element supplement </a:t>
            </a:r>
            <a:endParaRPr lang="cs-CZ" dirty="0">
              <a:solidFill>
                <a:srgbClr val="FF0000"/>
              </a:solidFill>
            </a:endParaRPr>
          </a:p>
          <a:p>
            <a:r>
              <a:rPr lang="en-US" sz="2600" dirty="0"/>
              <a:t>providing oral, enteral or intravenous </a:t>
            </a:r>
            <a:r>
              <a:rPr lang="en-US" sz="2600" dirty="0">
                <a:solidFill>
                  <a:srgbClr val="FF0000"/>
                </a:solidFill>
              </a:rPr>
              <a:t>supplements of </a:t>
            </a:r>
            <a:r>
              <a:rPr lang="cs-CZ" sz="2600" dirty="0">
                <a:solidFill>
                  <a:srgbClr val="FF0000"/>
                </a:solidFill>
              </a:rPr>
              <a:t>		       K</a:t>
            </a:r>
            <a:r>
              <a:rPr lang="en-US" dirty="0">
                <a:solidFill>
                  <a:srgbClr val="FF0000"/>
                </a:solidFill>
              </a:rPr>
              <a:t> </a:t>
            </a:r>
            <a:r>
              <a:rPr lang="en-US" dirty="0"/>
              <a:t>(2–4 </a:t>
            </a:r>
            <a:r>
              <a:rPr lang="en-US" dirty="0" err="1"/>
              <a:t>mmol</a:t>
            </a:r>
            <a:r>
              <a:rPr lang="en-US" dirty="0"/>
              <a:t>/kg/day), </a:t>
            </a:r>
            <a:r>
              <a:rPr lang="cs-CZ" dirty="0"/>
              <a:t>     			       		       </a:t>
            </a:r>
            <a:r>
              <a:rPr lang="cs-CZ" sz="2600" dirty="0">
                <a:solidFill>
                  <a:srgbClr val="FF0000"/>
                </a:solidFill>
              </a:rPr>
              <a:t>P</a:t>
            </a:r>
            <a:r>
              <a:rPr lang="en-US" dirty="0"/>
              <a:t> (0.3–0.6 </a:t>
            </a:r>
            <a:r>
              <a:rPr lang="en-US" dirty="0" err="1"/>
              <a:t>mmol</a:t>
            </a:r>
            <a:r>
              <a:rPr lang="en-US" dirty="0"/>
              <a:t>/kg/day)</a:t>
            </a:r>
            <a:r>
              <a:rPr lang="cs-CZ" dirty="0"/>
              <a:t>,</a:t>
            </a:r>
            <a:r>
              <a:rPr lang="en-US" dirty="0"/>
              <a:t> </a:t>
            </a:r>
            <a:r>
              <a:rPr lang="cs-CZ" dirty="0"/>
              <a:t>			    		   </a:t>
            </a:r>
            <a:r>
              <a:rPr lang="cs-CZ" sz="2600" dirty="0">
                <a:solidFill>
                  <a:srgbClr val="FF0000"/>
                </a:solidFill>
              </a:rPr>
              <a:t>Mg</a:t>
            </a:r>
            <a:r>
              <a:rPr lang="en-US" dirty="0"/>
              <a:t> (0.2 </a:t>
            </a:r>
            <a:r>
              <a:rPr lang="en-US" dirty="0" err="1"/>
              <a:t>mmol</a:t>
            </a:r>
            <a:r>
              <a:rPr lang="en-US" dirty="0"/>
              <a:t>/kg/day intravenous, 0.4 </a:t>
            </a:r>
            <a:r>
              <a:rPr lang="en-US" dirty="0" err="1"/>
              <a:t>mmol</a:t>
            </a:r>
            <a:r>
              <a:rPr lang="en-US" dirty="0"/>
              <a:t>/kg/day oral) </a:t>
            </a:r>
            <a:r>
              <a:rPr lang="cs-CZ" dirty="0"/>
              <a:t>	   	  </a:t>
            </a:r>
            <a:r>
              <a:rPr lang="en-US" dirty="0"/>
              <a:t>Pre-feeding correction of low plasma levels is unnecessary. </a:t>
            </a:r>
          </a:p>
          <a:p>
            <a:endParaRPr lang="cs-CZ" dirty="0"/>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t>89</a:t>
            </a:fld>
            <a:endParaRPr lang="cs-CZ"/>
          </a:p>
        </p:txBody>
      </p:sp>
    </p:spTree>
    <p:custDataLst>
      <p:tags r:id="rId1"/>
    </p:custDataLst>
    <p:extLst>
      <p:ext uri="{BB962C8B-B14F-4D97-AF65-F5344CB8AC3E}">
        <p14:creationId xmlns:p14="http://schemas.microsoft.com/office/powerpoint/2010/main" val="225655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custDataLst>
              <p:tags r:id="rId2"/>
            </p:custDataLst>
          </p:nvPr>
        </p:nvSpPr>
        <p:spPr/>
        <p:txBody>
          <a:bodyPr/>
          <a:lstStyle/>
          <a:p>
            <a:r>
              <a:rPr lang="cs-CZ" dirty="0" err="1"/>
              <a:t>Metabolism</a:t>
            </a:r>
            <a:r>
              <a:rPr lang="cs-CZ" dirty="0"/>
              <a:t> </a:t>
            </a:r>
            <a:r>
              <a:rPr lang="cs-CZ" dirty="0" err="1"/>
              <a:t>leading</a:t>
            </a:r>
            <a:r>
              <a:rPr lang="cs-CZ" dirty="0"/>
              <a:t> to obesity</a:t>
            </a:r>
          </a:p>
        </p:txBody>
      </p:sp>
      <p:sp>
        <p:nvSpPr>
          <p:cNvPr id="3" name="Zástupný symbol pro obsah 2"/>
          <p:cNvSpPr>
            <a:spLocks noGrp="1"/>
          </p:cNvSpPr>
          <p:nvPr>
            <p:ph sz="quarter" idx="1"/>
          </p:nvPr>
        </p:nvSpPr>
        <p:spPr>
          <a:xfrm>
            <a:off x="457200" y="2492896"/>
            <a:ext cx="8075240" cy="3981056"/>
          </a:xfrm>
        </p:spPr>
        <p:txBody>
          <a:bodyPr>
            <a:normAutofit/>
          </a:bodyPr>
          <a:lstStyle/>
          <a:p>
            <a:r>
              <a:rPr lang="cs-CZ" dirty="0" err="1"/>
              <a:t>Glc</a:t>
            </a:r>
            <a:r>
              <a:rPr lang="cs-CZ" dirty="0"/>
              <a:t> </a:t>
            </a:r>
            <a:r>
              <a:rPr lang="cs-CZ" dirty="0" err="1"/>
              <a:t>entering</a:t>
            </a:r>
            <a:r>
              <a:rPr lang="cs-CZ" dirty="0"/>
              <a:t> </a:t>
            </a:r>
            <a:r>
              <a:rPr lang="cs-CZ" dirty="0" err="1"/>
              <a:t>the</a:t>
            </a:r>
            <a:r>
              <a:rPr lang="cs-CZ" dirty="0"/>
              <a:t> </a:t>
            </a:r>
            <a:r>
              <a:rPr lang="cs-CZ" dirty="0" err="1"/>
              <a:t>cells</a:t>
            </a:r>
            <a:r>
              <a:rPr lang="cs-CZ" dirty="0"/>
              <a:t> (GLUT-4)</a:t>
            </a:r>
          </a:p>
          <a:p>
            <a:r>
              <a:rPr lang="cs-CZ" dirty="0" err="1"/>
              <a:t>Glykolysis</a:t>
            </a:r>
            <a:endParaRPr lang="cs-CZ" dirty="0"/>
          </a:p>
          <a:p>
            <a:r>
              <a:rPr lang="cs-CZ" dirty="0" err="1"/>
              <a:t>Synthesis</a:t>
            </a:r>
            <a:r>
              <a:rPr lang="cs-CZ" dirty="0"/>
              <a:t> </a:t>
            </a:r>
            <a:r>
              <a:rPr lang="cs-CZ" dirty="0" err="1"/>
              <a:t>of</a:t>
            </a:r>
            <a:r>
              <a:rPr lang="cs-CZ" dirty="0"/>
              <a:t> glykogen</a:t>
            </a:r>
          </a:p>
          <a:p>
            <a:r>
              <a:rPr lang="cs-CZ" dirty="0"/>
              <a:t>LPL </a:t>
            </a:r>
            <a:r>
              <a:rPr lang="cs-CZ" dirty="0" err="1"/>
              <a:t>activity</a:t>
            </a:r>
            <a:endParaRPr lang="cs-CZ" dirty="0"/>
          </a:p>
          <a:p>
            <a:r>
              <a:rPr lang="cs-CZ" b="1" dirty="0" err="1"/>
              <a:t>Synthesis</a:t>
            </a:r>
            <a:r>
              <a:rPr lang="cs-CZ" b="1" dirty="0"/>
              <a:t> </a:t>
            </a:r>
            <a:r>
              <a:rPr lang="cs-CZ" b="1" dirty="0" err="1"/>
              <a:t>of</a:t>
            </a:r>
            <a:r>
              <a:rPr lang="cs-CZ" b="1" dirty="0"/>
              <a:t> </a:t>
            </a:r>
            <a:r>
              <a:rPr lang="cs-CZ" b="1" dirty="0" err="1"/>
              <a:t>fatty</a:t>
            </a:r>
            <a:r>
              <a:rPr lang="cs-CZ" b="1" dirty="0"/>
              <a:t> </a:t>
            </a:r>
            <a:r>
              <a:rPr lang="cs-CZ" b="1" dirty="0" err="1"/>
              <a:t>acids</a:t>
            </a:r>
            <a:r>
              <a:rPr lang="cs-CZ" b="1" dirty="0"/>
              <a:t> </a:t>
            </a:r>
            <a:r>
              <a:rPr lang="cs-CZ" dirty="0"/>
              <a:t>→</a:t>
            </a:r>
            <a:r>
              <a:rPr lang="cs-CZ" b="1" dirty="0"/>
              <a:t> </a:t>
            </a:r>
            <a:r>
              <a:rPr lang="cs-CZ" b="1" dirty="0" err="1"/>
              <a:t>triacylglycerols</a:t>
            </a:r>
            <a:r>
              <a:rPr lang="cs-CZ" b="1" dirty="0"/>
              <a:t> </a:t>
            </a:r>
            <a:r>
              <a:rPr lang="cs-CZ" dirty="0"/>
              <a:t>→</a:t>
            </a:r>
            <a:r>
              <a:rPr lang="cs-CZ" b="1" dirty="0"/>
              <a:t> VLDL</a:t>
            </a:r>
          </a:p>
          <a:p>
            <a:r>
              <a:rPr lang="cs-CZ" dirty="0" err="1"/>
              <a:t>Proteosynthesis</a:t>
            </a:r>
            <a:r>
              <a:rPr lang="cs-CZ" dirty="0"/>
              <a:t> </a:t>
            </a:r>
          </a:p>
        </p:txBody>
      </p:sp>
      <p:sp>
        <p:nvSpPr>
          <p:cNvPr id="4" name="Zástupný symbol pro číslo snímku 3"/>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4EB5C23-C2A9-49A4-9E2B-20182FCB3B72}" type="slidenum">
              <a:rPr kumimoji="0" lang="cs-CZ" sz="14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cs-CZ" sz="1400" b="1" i="0" u="none" strike="noStrike" kern="1200" cap="none" spc="0" normalizeH="0" baseline="0" noProof="0">
              <a:ln>
                <a:noFill/>
              </a:ln>
              <a:solidFill>
                <a:srgbClr val="FFFFFF"/>
              </a:solidFill>
              <a:effectLst/>
              <a:uLnTx/>
              <a:uFillTx/>
              <a:latin typeface="Calibri"/>
              <a:ea typeface="+mn-ea"/>
              <a:cs typeface="+mn-cs"/>
            </a:endParaRPr>
          </a:p>
        </p:txBody>
      </p:sp>
      <p:sp>
        <p:nvSpPr>
          <p:cNvPr id="5" name="TextovéPole 4">
            <a:extLst>
              <a:ext uri="{FF2B5EF4-FFF2-40B4-BE49-F238E27FC236}">
                <a16:creationId xmlns:a16="http://schemas.microsoft.com/office/drawing/2014/main" id="{D6C565FE-49B2-410F-BD84-9A87DCD6A069}"/>
              </a:ext>
            </a:extLst>
          </p:cNvPr>
          <p:cNvSpPr txBox="1"/>
          <p:nvPr/>
        </p:nvSpPr>
        <p:spPr>
          <a:xfrm>
            <a:off x="1331640" y="1693657"/>
            <a:ext cx="1728192" cy="523220"/>
          </a:xfrm>
          <a:prstGeom prst="rect">
            <a:avLst/>
          </a:prstGeom>
          <a:solidFill>
            <a:srgbClr val="FFE1E1"/>
          </a:solid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cs-CZ" sz="2800" b="1" i="0" u="none" strike="noStrike" kern="1200" cap="none" spc="0" normalizeH="0" baseline="0" noProof="0" dirty="0">
                <a:ln>
                  <a:noFill/>
                </a:ln>
                <a:solidFill>
                  <a:prstClr val="black"/>
                </a:solidFill>
                <a:effectLst/>
                <a:uLnTx/>
                <a:uFillTx/>
                <a:latin typeface="Calibri"/>
                <a:ea typeface="+mn-ea"/>
                <a:cs typeface="+mn-cs"/>
              </a:rPr>
              <a:t>INSULIN</a:t>
            </a:r>
          </a:p>
        </p:txBody>
      </p:sp>
    </p:spTree>
    <p:custDataLst>
      <p:tags r:id="rId1"/>
    </p:custDataLst>
    <p:extLst>
      <p:ext uri="{BB962C8B-B14F-4D97-AF65-F5344CB8AC3E}">
        <p14:creationId xmlns:p14="http://schemas.microsoft.com/office/powerpoint/2010/main" val="324874548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Overfeeding</a:t>
            </a:r>
            <a:r>
              <a:rPr lang="cs-CZ" dirty="0"/>
              <a:t> syndrome</a:t>
            </a:r>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t>90</a:t>
            </a:fld>
            <a:endParaRPr lang="cs-CZ"/>
          </a:p>
        </p:txBody>
      </p:sp>
      <p:sp>
        <p:nvSpPr>
          <p:cNvPr id="3" name="Zástupný symbol pro obsah 2"/>
          <p:cNvSpPr>
            <a:spLocks noGrp="1"/>
          </p:cNvSpPr>
          <p:nvPr>
            <p:ph sz="quarter" idx="1"/>
          </p:nvPr>
        </p:nvSpPr>
        <p:spPr>
          <a:xfrm>
            <a:off x="457200" y="1600200"/>
            <a:ext cx="7671816" cy="4873752"/>
          </a:xfrm>
        </p:spPr>
        <p:txBody>
          <a:bodyPr>
            <a:normAutofit/>
          </a:bodyPr>
          <a:lstStyle/>
          <a:p>
            <a:r>
              <a:rPr lang="cs-CZ" dirty="0"/>
              <a:t>= m</a:t>
            </a:r>
            <a:r>
              <a:rPr lang="en-US" dirty="0" err="1"/>
              <a:t>etabolic</a:t>
            </a:r>
            <a:r>
              <a:rPr lang="en-US" dirty="0"/>
              <a:t> complications from overfeeding </a:t>
            </a:r>
            <a:r>
              <a:rPr lang="cs-CZ" dirty="0" err="1"/>
              <a:t>the</a:t>
            </a:r>
            <a:r>
              <a:rPr lang="cs-CZ" dirty="0"/>
              <a:t> </a:t>
            </a:r>
            <a:r>
              <a:rPr lang="en-US" dirty="0"/>
              <a:t>patient</a:t>
            </a:r>
            <a:endParaRPr lang="cs-CZ" dirty="0"/>
          </a:p>
          <a:p>
            <a:pPr marL="0" indent="0">
              <a:buNone/>
            </a:pPr>
            <a:r>
              <a:rPr lang="en-US" dirty="0"/>
              <a:t> </a:t>
            </a:r>
            <a:endParaRPr lang="cs-CZ" dirty="0"/>
          </a:p>
          <a:p>
            <a:r>
              <a:rPr lang="en-US" dirty="0"/>
              <a:t>p</a:t>
            </a:r>
            <a:r>
              <a:rPr lang="cs-CZ" dirty="0" err="1"/>
              <a:t>atients</a:t>
            </a:r>
            <a:r>
              <a:rPr lang="en-US" dirty="0"/>
              <a:t> at high risk of developing </a:t>
            </a:r>
            <a:r>
              <a:rPr lang="cs-CZ" dirty="0" err="1"/>
              <a:t>over</a:t>
            </a:r>
            <a:r>
              <a:rPr lang="en-US" dirty="0"/>
              <a:t>feeding problems</a:t>
            </a:r>
            <a:r>
              <a:rPr lang="cs-CZ" dirty="0"/>
              <a:t> =</a:t>
            </a:r>
            <a:r>
              <a:rPr lang="en-US" dirty="0"/>
              <a:t> </a:t>
            </a:r>
            <a:r>
              <a:rPr lang="cs-CZ" dirty="0" err="1"/>
              <a:t>malnutrition</a:t>
            </a:r>
            <a:r>
              <a:rPr lang="cs-CZ" dirty="0"/>
              <a:t> </a:t>
            </a:r>
            <a:r>
              <a:rPr lang="cs-CZ" dirty="0" err="1"/>
              <a:t>pacients</a:t>
            </a:r>
            <a:r>
              <a:rPr lang="cs-CZ" dirty="0"/>
              <a:t> </a:t>
            </a:r>
            <a:r>
              <a:rPr lang="cs-CZ" dirty="0" err="1"/>
              <a:t>with</a:t>
            </a:r>
            <a:r>
              <a:rPr lang="cs-CZ" dirty="0"/>
              <a:t> </a:t>
            </a:r>
            <a:r>
              <a:rPr lang="en-US" dirty="0"/>
              <a:t>too high total daily dose of </a:t>
            </a:r>
            <a:r>
              <a:rPr lang="en-US" dirty="0" err="1"/>
              <a:t>nutri</a:t>
            </a:r>
            <a:r>
              <a:rPr lang="cs-CZ" dirty="0" err="1"/>
              <a:t>ents</a:t>
            </a:r>
            <a:r>
              <a:rPr lang="cs-CZ" dirty="0"/>
              <a:t> </a:t>
            </a:r>
          </a:p>
          <a:p>
            <a:r>
              <a:rPr lang="cs-CZ" dirty="0" err="1"/>
              <a:t>Energy</a:t>
            </a:r>
            <a:r>
              <a:rPr lang="cs-CZ" dirty="0"/>
              <a:t> </a:t>
            </a:r>
            <a:r>
              <a:rPr lang="cs-CZ" dirty="0" err="1"/>
              <a:t>need</a:t>
            </a:r>
            <a:r>
              <a:rPr lang="cs-CZ" dirty="0"/>
              <a:t> 125–145 </a:t>
            </a:r>
            <a:r>
              <a:rPr lang="cs-CZ" dirty="0" err="1"/>
              <a:t>kJ</a:t>
            </a:r>
            <a:r>
              <a:rPr lang="cs-CZ" dirty="0"/>
              <a:t>/kg/</a:t>
            </a:r>
            <a:r>
              <a:rPr lang="cs-CZ" dirty="0" err="1"/>
              <a:t>day</a:t>
            </a:r>
            <a:r>
              <a:rPr lang="cs-CZ" dirty="0"/>
              <a:t> </a:t>
            </a:r>
            <a:r>
              <a:rPr lang="cs-CZ" dirty="0" err="1"/>
              <a:t>of</a:t>
            </a:r>
            <a:r>
              <a:rPr lang="cs-CZ" dirty="0"/>
              <a:t> </a:t>
            </a:r>
            <a:r>
              <a:rPr lang="pl-PL" i="1" dirty="0"/>
              <a:t>actual </a:t>
            </a:r>
            <a:r>
              <a:rPr lang="pl-PL" dirty="0"/>
              <a:t>weight, </a:t>
            </a:r>
          </a:p>
          <a:p>
            <a:pPr marL="0" indent="0">
              <a:buNone/>
            </a:pPr>
            <a:r>
              <a:rPr lang="pl-PL" dirty="0"/>
              <a:t>    at the beginning of nutr. support RDA of energy and          </a:t>
            </a:r>
          </a:p>
          <a:p>
            <a:pPr marL="0" indent="0">
              <a:buNone/>
            </a:pPr>
            <a:r>
              <a:rPr lang="pl-PL" dirty="0"/>
              <a:t>    nutrients should be reduced </a:t>
            </a:r>
            <a:r>
              <a:rPr lang="en-US" dirty="0"/>
              <a:t>by up to half</a:t>
            </a:r>
            <a:endParaRPr lang="pl-PL" dirty="0"/>
          </a:p>
        </p:txBody>
      </p:sp>
    </p:spTree>
    <p:custDataLst>
      <p:tags r:id="rId1"/>
    </p:custDataLst>
    <p:extLst>
      <p:ext uri="{BB962C8B-B14F-4D97-AF65-F5344CB8AC3E}">
        <p14:creationId xmlns:p14="http://schemas.microsoft.com/office/powerpoint/2010/main" val="34760500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34539"/>
          </a:xfrm>
        </p:spPr>
        <p:txBody>
          <a:bodyPr>
            <a:normAutofit fontScale="90000"/>
          </a:bodyPr>
          <a:lstStyle/>
          <a:p>
            <a:r>
              <a:rPr lang="cs-CZ" dirty="0" err="1"/>
              <a:t>Overfeeding</a:t>
            </a:r>
            <a:r>
              <a:rPr lang="cs-CZ" dirty="0"/>
              <a:t> syndrome</a:t>
            </a:r>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t>91</a:t>
            </a:fld>
            <a:endParaRPr lang="cs-CZ"/>
          </a:p>
        </p:txBody>
      </p:sp>
      <p:sp>
        <p:nvSpPr>
          <p:cNvPr id="5" name="Ovál 4"/>
          <p:cNvSpPr/>
          <p:nvPr/>
        </p:nvSpPr>
        <p:spPr>
          <a:xfrm>
            <a:off x="4664732" y="1190016"/>
            <a:ext cx="2880320" cy="1285836"/>
          </a:xfrm>
          <a:prstGeom prst="ellipse">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err="1">
                <a:solidFill>
                  <a:srgbClr val="FF0000"/>
                </a:solidFill>
              </a:rPr>
              <a:t>hyperglycemia</a:t>
            </a:r>
            <a:endParaRPr lang="cs-CZ" sz="2400" dirty="0">
              <a:solidFill>
                <a:srgbClr val="FF0000"/>
              </a:solidFill>
            </a:endParaRPr>
          </a:p>
        </p:txBody>
      </p:sp>
      <p:sp>
        <p:nvSpPr>
          <p:cNvPr id="6" name="Ovál 5"/>
          <p:cNvSpPr/>
          <p:nvPr/>
        </p:nvSpPr>
        <p:spPr>
          <a:xfrm>
            <a:off x="190091" y="3698321"/>
            <a:ext cx="4062093" cy="1285836"/>
          </a:xfrm>
          <a:prstGeom prst="ellipse">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err="1">
                <a:solidFill>
                  <a:srgbClr val="FF0000"/>
                </a:solidFill>
              </a:rPr>
              <a:t>hypertriglyceridemia</a:t>
            </a:r>
            <a:r>
              <a:rPr lang="cs-CZ" sz="2400" dirty="0">
                <a:solidFill>
                  <a:srgbClr val="FF0000"/>
                </a:solidFill>
              </a:rPr>
              <a:t>,</a:t>
            </a:r>
          </a:p>
          <a:p>
            <a:pPr algn="ctr"/>
            <a:r>
              <a:rPr lang="cs-CZ" sz="2400" dirty="0" err="1">
                <a:solidFill>
                  <a:schemeClr val="tx1"/>
                </a:solidFill>
              </a:rPr>
              <a:t>hyperlipoproteinemia</a:t>
            </a:r>
            <a:endParaRPr lang="cs-CZ" sz="2400" dirty="0">
              <a:solidFill>
                <a:srgbClr val="FF0000"/>
              </a:solidFill>
            </a:endParaRPr>
          </a:p>
        </p:txBody>
      </p:sp>
      <p:sp>
        <p:nvSpPr>
          <p:cNvPr id="7" name="Zaoblený obdélník 6"/>
          <p:cNvSpPr/>
          <p:nvPr/>
        </p:nvSpPr>
        <p:spPr>
          <a:xfrm>
            <a:off x="339280" y="5537454"/>
            <a:ext cx="3641848" cy="914400"/>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a:solidFill>
                  <a:schemeClr val="tx1"/>
                </a:solidFill>
              </a:rPr>
              <a:t>liver </a:t>
            </a:r>
            <a:r>
              <a:rPr lang="cs-CZ" sz="2400" dirty="0" err="1">
                <a:solidFill>
                  <a:schemeClr val="tx1"/>
                </a:solidFill>
              </a:rPr>
              <a:t>steatosis</a:t>
            </a:r>
            <a:endParaRPr lang="cs-CZ" sz="2400" dirty="0">
              <a:solidFill>
                <a:schemeClr val="tx1"/>
              </a:solidFill>
            </a:endParaRPr>
          </a:p>
        </p:txBody>
      </p:sp>
      <p:sp>
        <p:nvSpPr>
          <p:cNvPr id="8" name="Zaoblený obdélník 7"/>
          <p:cNvSpPr/>
          <p:nvPr/>
        </p:nvSpPr>
        <p:spPr>
          <a:xfrm>
            <a:off x="4422416" y="5126463"/>
            <a:ext cx="3641848" cy="1325391"/>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solidFill>
                  <a:schemeClr val="tx1"/>
                </a:solidFill>
              </a:rPr>
              <a:t>↑ </a:t>
            </a:r>
            <a:r>
              <a:rPr lang="cs-CZ" sz="2400" b="1" dirty="0" err="1">
                <a:solidFill>
                  <a:schemeClr val="tx1"/>
                </a:solidFill>
              </a:rPr>
              <a:t>production</a:t>
            </a:r>
            <a:r>
              <a:rPr lang="cs-CZ" sz="2400" b="1" dirty="0">
                <a:solidFill>
                  <a:schemeClr val="tx1"/>
                </a:solidFill>
              </a:rPr>
              <a:t> </a:t>
            </a:r>
            <a:r>
              <a:rPr lang="cs-CZ" sz="2400" b="1" dirty="0" err="1">
                <a:solidFill>
                  <a:schemeClr val="tx1"/>
                </a:solidFill>
              </a:rPr>
              <a:t>of</a:t>
            </a:r>
            <a:r>
              <a:rPr lang="cs-CZ" sz="2400" b="1" dirty="0">
                <a:solidFill>
                  <a:schemeClr val="tx1"/>
                </a:solidFill>
              </a:rPr>
              <a:t> CO</a:t>
            </a:r>
            <a:r>
              <a:rPr lang="cs-CZ" sz="2400" b="1" baseline="-25000" dirty="0">
                <a:solidFill>
                  <a:schemeClr val="tx1"/>
                </a:solidFill>
              </a:rPr>
              <a:t>2</a:t>
            </a:r>
          </a:p>
          <a:p>
            <a:pPr algn="ctr"/>
            <a:r>
              <a:rPr lang="cs-CZ" sz="2400" b="1" dirty="0" err="1">
                <a:solidFill>
                  <a:schemeClr val="tx1"/>
                </a:solidFill>
              </a:rPr>
              <a:t>hypercapnia</a:t>
            </a:r>
            <a:endParaRPr lang="cs-CZ" sz="2400" b="1" dirty="0">
              <a:solidFill>
                <a:schemeClr val="tx1"/>
              </a:solidFill>
            </a:endParaRPr>
          </a:p>
          <a:p>
            <a:pPr algn="ctr"/>
            <a:r>
              <a:rPr lang="cs-CZ" sz="2400" b="1" dirty="0" err="1">
                <a:solidFill>
                  <a:schemeClr val="tx1"/>
                </a:solidFill>
              </a:rPr>
              <a:t>respiratory</a:t>
            </a:r>
            <a:r>
              <a:rPr lang="cs-CZ" sz="2400" b="1" dirty="0">
                <a:solidFill>
                  <a:schemeClr val="tx1"/>
                </a:solidFill>
              </a:rPr>
              <a:t> </a:t>
            </a:r>
            <a:r>
              <a:rPr lang="cs-CZ" sz="2400" b="1" dirty="0" err="1">
                <a:solidFill>
                  <a:schemeClr val="tx1"/>
                </a:solidFill>
              </a:rPr>
              <a:t>failure</a:t>
            </a:r>
            <a:endParaRPr lang="cs-CZ" sz="2400" b="1" dirty="0">
              <a:solidFill>
                <a:schemeClr val="tx1"/>
              </a:solidFill>
            </a:endParaRPr>
          </a:p>
        </p:txBody>
      </p:sp>
      <p:sp>
        <p:nvSpPr>
          <p:cNvPr id="9" name="Šipka dolů 8"/>
          <p:cNvSpPr/>
          <p:nvPr/>
        </p:nvSpPr>
        <p:spPr>
          <a:xfrm rot="18914988">
            <a:off x="4664732" y="4386714"/>
            <a:ext cx="48463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dolů 9"/>
          <p:cNvSpPr/>
          <p:nvPr/>
        </p:nvSpPr>
        <p:spPr>
          <a:xfrm>
            <a:off x="2052192" y="5116279"/>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Zaoblený obdélník 10"/>
          <p:cNvSpPr/>
          <p:nvPr/>
        </p:nvSpPr>
        <p:spPr>
          <a:xfrm>
            <a:off x="5364088" y="2905644"/>
            <a:ext cx="3239582" cy="1029668"/>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osmotic diuresis </a:t>
            </a:r>
            <a:endParaRPr lang="cs-CZ" sz="2400" dirty="0">
              <a:solidFill>
                <a:schemeClr val="tx1"/>
              </a:solidFill>
            </a:endParaRPr>
          </a:p>
          <a:p>
            <a:pPr algn="ctr"/>
            <a:r>
              <a:rPr lang="en-US" sz="2400" dirty="0">
                <a:solidFill>
                  <a:schemeClr val="tx1"/>
                </a:solidFill>
              </a:rPr>
              <a:t>and dehydration </a:t>
            </a:r>
            <a:endParaRPr lang="cs-CZ" sz="2400" dirty="0">
              <a:solidFill>
                <a:schemeClr val="tx1"/>
              </a:solidFill>
            </a:endParaRPr>
          </a:p>
        </p:txBody>
      </p:sp>
      <p:sp>
        <p:nvSpPr>
          <p:cNvPr id="12" name="Zaoblený obdélník 11"/>
          <p:cNvSpPr/>
          <p:nvPr/>
        </p:nvSpPr>
        <p:spPr>
          <a:xfrm>
            <a:off x="486249" y="2397280"/>
            <a:ext cx="2651568" cy="552332"/>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insulin stimulation</a:t>
            </a:r>
            <a:endParaRPr lang="cs-CZ" sz="2400" dirty="0">
              <a:solidFill>
                <a:schemeClr val="tx1"/>
              </a:solidFill>
            </a:endParaRPr>
          </a:p>
        </p:txBody>
      </p:sp>
      <p:sp>
        <p:nvSpPr>
          <p:cNvPr id="14" name="Zaoblený obdélník 13"/>
          <p:cNvSpPr/>
          <p:nvPr/>
        </p:nvSpPr>
        <p:spPr>
          <a:xfrm>
            <a:off x="457200" y="959842"/>
            <a:ext cx="3723692" cy="552332"/>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Excessive </a:t>
            </a:r>
            <a:r>
              <a:rPr lang="en-US" sz="2400" dirty="0" err="1">
                <a:solidFill>
                  <a:schemeClr val="tx1"/>
                </a:solidFill>
              </a:rPr>
              <a:t>gl</a:t>
            </a:r>
            <a:r>
              <a:rPr lang="cs-CZ" sz="2400" dirty="0">
                <a:solidFill>
                  <a:schemeClr val="tx1"/>
                </a:solidFill>
              </a:rPr>
              <a:t>c</a:t>
            </a:r>
            <a:r>
              <a:rPr lang="en-US" sz="2400" dirty="0">
                <a:solidFill>
                  <a:schemeClr val="tx1"/>
                </a:solidFill>
              </a:rPr>
              <a:t> administration</a:t>
            </a:r>
            <a:endParaRPr lang="cs-CZ" sz="2400" dirty="0">
              <a:solidFill>
                <a:schemeClr val="tx1"/>
              </a:solidFill>
            </a:endParaRPr>
          </a:p>
        </p:txBody>
      </p:sp>
      <p:sp>
        <p:nvSpPr>
          <p:cNvPr id="15" name="Šipka dolů 14"/>
          <p:cNvSpPr/>
          <p:nvPr/>
        </p:nvSpPr>
        <p:spPr>
          <a:xfrm rot="18760516">
            <a:off x="6553339" y="2491137"/>
            <a:ext cx="224294" cy="4169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Šipka dolů 15"/>
          <p:cNvSpPr/>
          <p:nvPr/>
        </p:nvSpPr>
        <p:spPr>
          <a:xfrm rot="18760516">
            <a:off x="4369337" y="1175295"/>
            <a:ext cx="224294" cy="4169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Šipka dolů 16"/>
          <p:cNvSpPr/>
          <p:nvPr/>
        </p:nvSpPr>
        <p:spPr>
          <a:xfrm rot="4248349">
            <a:off x="3837332" y="1633906"/>
            <a:ext cx="286737" cy="14844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Šipka dolů 17"/>
          <p:cNvSpPr/>
          <p:nvPr/>
        </p:nvSpPr>
        <p:spPr>
          <a:xfrm rot="19964764">
            <a:off x="1682947" y="3013586"/>
            <a:ext cx="376092" cy="660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ustDataLst>
      <p:tags r:id="rId1"/>
    </p:custDataLst>
    <p:extLst>
      <p:ext uri="{BB962C8B-B14F-4D97-AF65-F5344CB8AC3E}">
        <p14:creationId xmlns:p14="http://schemas.microsoft.com/office/powerpoint/2010/main" val="278293043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14455"/>
          </a:xfrm>
        </p:spPr>
        <p:txBody>
          <a:bodyPr>
            <a:normAutofit/>
          </a:bodyPr>
          <a:lstStyle/>
          <a:p>
            <a:r>
              <a:rPr lang="cs-CZ" sz="2400" dirty="0" err="1"/>
              <a:t>Select</a:t>
            </a:r>
            <a:r>
              <a:rPr lang="cs-CZ" sz="2400" dirty="0"/>
              <a:t> </a:t>
            </a:r>
            <a:r>
              <a:rPr lang="cs-CZ" sz="2400" dirty="0" err="1"/>
              <a:t>correct</a:t>
            </a:r>
            <a:r>
              <a:rPr lang="cs-CZ" sz="2400" dirty="0"/>
              <a:t> </a:t>
            </a:r>
            <a:r>
              <a:rPr lang="cs-CZ" sz="2400" dirty="0" err="1"/>
              <a:t>answers</a:t>
            </a:r>
            <a:r>
              <a:rPr lang="cs-CZ" sz="2400" dirty="0"/>
              <a:t>: </a:t>
            </a:r>
            <a:r>
              <a:rPr lang="cs-CZ" sz="2400" dirty="0" err="1"/>
              <a:t>parenteral</a:t>
            </a:r>
            <a:r>
              <a:rPr lang="cs-CZ" sz="2400" dirty="0"/>
              <a:t> </a:t>
            </a:r>
            <a:r>
              <a:rPr lang="cs-CZ" sz="2400" dirty="0" err="1"/>
              <a:t>nutrition</a:t>
            </a:r>
            <a:endParaRPr lang="cs-CZ" sz="2400" dirty="0"/>
          </a:p>
        </p:txBody>
      </p:sp>
      <p:sp>
        <p:nvSpPr>
          <p:cNvPr id="3" name="Zástupný symbol pro obsah 2"/>
          <p:cNvSpPr>
            <a:spLocks noGrp="1"/>
          </p:cNvSpPr>
          <p:nvPr>
            <p:ph sz="quarter" idx="1"/>
          </p:nvPr>
        </p:nvSpPr>
        <p:spPr>
          <a:xfrm>
            <a:off x="457200" y="1628800"/>
            <a:ext cx="8147248" cy="4845152"/>
          </a:xfrm>
        </p:spPr>
        <p:txBody>
          <a:bodyPr>
            <a:normAutofit/>
          </a:bodyPr>
          <a:lstStyle/>
          <a:p>
            <a:pPr marL="457200" lvl="0" indent="-457200">
              <a:buFont typeface="+mj-lt"/>
              <a:buAutoNum type="alphaUcPeriod"/>
            </a:pPr>
            <a:r>
              <a:rPr lang="cs-CZ" sz="2000" dirty="0" err="1">
                <a:solidFill>
                  <a:schemeClr val="tx2"/>
                </a:solidFill>
              </a:rPr>
              <a:t>Is</a:t>
            </a:r>
            <a:r>
              <a:rPr lang="cs-CZ" sz="2000" dirty="0">
                <a:solidFill>
                  <a:schemeClr val="tx2"/>
                </a:solidFill>
              </a:rPr>
              <a:t> </a:t>
            </a:r>
            <a:r>
              <a:rPr lang="cs-CZ" sz="2000" dirty="0" err="1">
                <a:solidFill>
                  <a:schemeClr val="tx2"/>
                </a:solidFill>
              </a:rPr>
              <a:t>usually</a:t>
            </a:r>
            <a:r>
              <a:rPr lang="cs-CZ" sz="2000" dirty="0">
                <a:solidFill>
                  <a:schemeClr val="tx2"/>
                </a:solidFill>
              </a:rPr>
              <a:t> </a:t>
            </a:r>
            <a:r>
              <a:rPr lang="cs-CZ" sz="2000" dirty="0" err="1">
                <a:solidFill>
                  <a:schemeClr val="tx2"/>
                </a:solidFill>
              </a:rPr>
              <a:t>delivered</a:t>
            </a:r>
            <a:r>
              <a:rPr lang="cs-CZ" sz="2000" dirty="0">
                <a:solidFill>
                  <a:schemeClr val="tx2"/>
                </a:solidFill>
              </a:rPr>
              <a:t> via a </a:t>
            </a:r>
            <a:r>
              <a:rPr lang="cs-CZ" sz="2000" dirty="0" err="1">
                <a:solidFill>
                  <a:schemeClr val="tx2"/>
                </a:solidFill>
              </a:rPr>
              <a:t>central</a:t>
            </a:r>
            <a:r>
              <a:rPr lang="cs-CZ" sz="2000" dirty="0">
                <a:solidFill>
                  <a:schemeClr val="tx2"/>
                </a:solidFill>
              </a:rPr>
              <a:t> </a:t>
            </a:r>
            <a:r>
              <a:rPr lang="cs-CZ" sz="2000" dirty="0" err="1">
                <a:solidFill>
                  <a:schemeClr val="tx2"/>
                </a:solidFill>
              </a:rPr>
              <a:t>vein</a:t>
            </a:r>
            <a:r>
              <a:rPr lang="cs-CZ" sz="2000" dirty="0">
                <a:solidFill>
                  <a:schemeClr val="tx2"/>
                </a:solidFill>
              </a:rPr>
              <a:t>.</a:t>
            </a:r>
          </a:p>
          <a:p>
            <a:pPr marL="457200" indent="-457200">
              <a:buFont typeface="+mj-lt"/>
              <a:buAutoNum type="alphaUcPeriod"/>
            </a:pPr>
            <a:endParaRPr lang="cs-CZ" sz="2000" dirty="0">
              <a:solidFill>
                <a:schemeClr val="tx2"/>
              </a:solidFill>
            </a:endParaRPr>
          </a:p>
          <a:p>
            <a:pPr marL="457200" lvl="0" indent="-457200">
              <a:buFont typeface="+mj-lt"/>
              <a:buAutoNum type="alphaUcPeriod"/>
            </a:pPr>
            <a:r>
              <a:rPr lang="cs-CZ" sz="2000" dirty="0" err="1">
                <a:solidFill>
                  <a:schemeClr val="tx2"/>
                </a:solidFill>
              </a:rPr>
              <a:t>Can</a:t>
            </a:r>
            <a:r>
              <a:rPr lang="cs-CZ" sz="2000" dirty="0">
                <a:solidFill>
                  <a:schemeClr val="tx2"/>
                </a:solidFill>
              </a:rPr>
              <a:t> </a:t>
            </a:r>
            <a:r>
              <a:rPr lang="cs-CZ" sz="2000" dirty="0" err="1">
                <a:solidFill>
                  <a:schemeClr val="tx2"/>
                </a:solidFill>
              </a:rPr>
              <a:t>be</a:t>
            </a:r>
            <a:r>
              <a:rPr lang="cs-CZ" sz="2000" dirty="0">
                <a:solidFill>
                  <a:schemeClr val="tx2"/>
                </a:solidFill>
              </a:rPr>
              <a:t> </a:t>
            </a:r>
            <a:r>
              <a:rPr lang="cs-CZ" sz="2000" dirty="0" err="1">
                <a:solidFill>
                  <a:schemeClr val="tx2"/>
                </a:solidFill>
              </a:rPr>
              <a:t>used</a:t>
            </a:r>
            <a:r>
              <a:rPr lang="cs-CZ" sz="2000" dirty="0">
                <a:solidFill>
                  <a:schemeClr val="tx2"/>
                </a:solidFill>
              </a:rPr>
              <a:t> to </a:t>
            </a:r>
            <a:r>
              <a:rPr lang="cs-CZ" sz="2000" dirty="0" err="1">
                <a:solidFill>
                  <a:schemeClr val="tx2"/>
                </a:solidFill>
              </a:rPr>
              <a:t>maintain</a:t>
            </a:r>
            <a:r>
              <a:rPr lang="cs-CZ" sz="2000" dirty="0">
                <a:solidFill>
                  <a:schemeClr val="tx2"/>
                </a:solidFill>
              </a:rPr>
              <a:t> </a:t>
            </a:r>
            <a:r>
              <a:rPr lang="cs-CZ" sz="2000" dirty="0" err="1">
                <a:solidFill>
                  <a:schemeClr val="tx2"/>
                </a:solidFill>
              </a:rPr>
              <a:t>nutrition</a:t>
            </a:r>
            <a:r>
              <a:rPr lang="cs-CZ" sz="2000" dirty="0">
                <a:solidFill>
                  <a:schemeClr val="tx2"/>
                </a:solidFill>
              </a:rPr>
              <a:t> </a:t>
            </a:r>
            <a:r>
              <a:rPr lang="cs-CZ" sz="2000" dirty="0" err="1">
                <a:solidFill>
                  <a:schemeClr val="tx2"/>
                </a:solidFill>
              </a:rPr>
              <a:t>at</a:t>
            </a:r>
            <a:r>
              <a:rPr lang="cs-CZ" sz="2000" dirty="0">
                <a:solidFill>
                  <a:schemeClr val="tx2"/>
                </a:solidFill>
              </a:rPr>
              <a:t> </a:t>
            </a:r>
            <a:r>
              <a:rPr lang="cs-CZ" sz="2000" dirty="0" err="1">
                <a:solidFill>
                  <a:schemeClr val="tx2"/>
                </a:solidFill>
              </a:rPr>
              <a:t>home</a:t>
            </a:r>
            <a:r>
              <a:rPr lang="cs-CZ" sz="2000" dirty="0">
                <a:solidFill>
                  <a:schemeClr val="tx2"/>
                </a:solidFill>
              </a:rPr>
              <a:t> in </a:t>
            </a:r>
            <a:r>
              <a:rPr lang="cs-CZ" sz="2000" dirty="0" err="1">
                <a:solidFill>
                  <a:schemeClr val="tx2"/>
                </a:solidFill>
              </a:rPr>
              <a:t>some</a:t>
            </a:r>
            <a:r>
              <a:rPr lang="cs-CZ" sz="2000" dirty="0">
                <a:solidFill>
                  <a:schemeClr val="tx2"/>
                </a:solidFill>
              </a:rPr>
              <a:t> </a:t>
            </a:r>
            <a:r>
              <a:rPr lang="cs-CZ" sz="2000" dirty="0" err="1">
                <a:solidFill>
                  <a:schemeClr val="tx2"/>
                </a:solidFill>
              </a:rPr>
              <a:t>patients</a:t>
            </a:r>
            <a:r>
              <a:rPr lang="cs-CZ" sz="2000" dirty="0">
                <a:solidFill>
                  <a:schemeClr val="tx2"/>
                </a:solidFill>
              </a:rPr>
              <a:t> </a:t>
            </a:r>
            <a:r>
              <a:rPr lang="cs-CZ" sz="2000" dirty="0" err="1">
                <a:solidFill>
                  <a:schemeClr val="tx2"/>
                </a:solidFill>
              </a:rPr>
              <a:t>who</a:t>
            </a:r>
            <a:r>
              <a:rPr lang="cs-CZ" sz="2000" dirty="0">
                <a:solidFill>
                  <a:schemeClr val="tx2"/>
                </a:solidFill>
              </a:rPr>
              <a:t> </a:t>
            </a:r>
            <a:r>
              <a:rPr lang="cs-CZ" sz="2000" dirty="0" err="1">
                <a:solidFill>
                  <a:schemeClr val="tx2"/>
                </a:solidFill>
              </a:rPr>
              <a:t>require</a:t>
            </a:r>
            <a:r>
              <a:rPr lang="cs-CZ" sz="2000" dirty="0">
                <a:solidFill>
                  <a:schemeClr val="tx2"/>
                </a:solidFill>
              </a:rPr>
              <a:t> </a:t>
            </a:r>
            <a:r>
              <a:rPr lang="cs-CZ" sz="2000" dirty="0" err="1">
                <a:solidFill>
                  <a:schemeClr val="tx2"/>
                </a:solidFill>
              </a:rPr>
              <a:t>constant</a:t>
            </a:r>
            <a:r>
              <a:rPr lang="cs-CZ" sz="2000" dirty="0">
                <a:solidFill>
                  <a:schemeClr val="tx2"/>
                </a:solidFill>
              </a:rPr>
              <a:t> </a:t>
            </a:r>
            <a:r>
              <a:rPr lang="cs-CZ" sz="2000" dirty="0" err="1">
                <a:solidFill>
                  <a:schemeClr val="tx2"/>
                </a:solidFill>
              </a:rPr>
              <a:t>nutritional</a:t>
            </a:r>
            <a:r>
              <a:rPr lang="cs-CZ" sz="2000" dirty="0">
                <a:solidFill>
                  <a:schemeClr val="tx2"/>
                </a:solidFill>
              </a:rPr>
              <a:t> support.</a:t>
            </a:r>
          </a:p>
          <a:p>
            <a:pPr marL="457200" indent="-457200">
              <a:buFont typeface="+mj-lt"/>
              <a:buAutoNum type="alphaUcPeriod"/>
            </a:pPr>
            <a:endParaRPr lang="cs-CZ" sz="2000" dirty="0">
              <a:solidFill>
                <a:schemeClr val="tx2"/>
              </a:solidFill>
            </a:endParaRPr>
          </a:p>
          <a:p>
            <a:pPr marL="457200" lvl="0" indent="-457200">
              <a:buFont typeface="+mj-lt"/>
              <a:buAutoNum type="alphaUcPeriod"/>
            </a:pPr>
            <a:r>
              <a:rPr lang="cs-CZ" sz="2000" dirty="0" err="1">
                <a:solidFill>
                  <a:schemeClr val="tx2"/>
                </a:solidFill>
              </a:rPr>
              <a:t>Must</a:t>
            </a:r>
            <a:r>
              <a:rPr lang="cs-CZ" sz="2000" dirty="0">
                <a:solidFill>
                  <a:schemeClr val="tx2"/>
                </a:solidFill>
              </a:rPr>
              <a:t> </a:t>
            </a:r>
            <a:r>
              <a:rPr lang="cs-CZ" sz="2000" dirty="0" err="1">
                <a:solidFill>
                  <a:schemeClr val="tx2"/>
                </a:solidFill>
              </a:rPr>
              <a:t>provide</a:t>
            </a:r>
            <a:r>
              <a:rPr lang="cs-CZ" sz="2000" dirty="0">
                <a:solidFill>
                  <a:schemeClr val="tx2"/>
                </a:solidFill>
              </a:rPr>
              <a:t> </a:t>
            </a:r>
            <a:r>
              <a:rPr lang="cs-CZ" sz="2000" dirty="0" err="1">
                <a:solidFill>
                  <a:schemeClr val="tx2"/>
                </a:solidFill>
              </a:rPr>
              <a:t>adequate</a:t>
            </a:r>
            <a:r>
              <a:rPr lang="cs-CZ" sz="2000" dirty="0">
                <a:solidFill>
                  <a:schemeClr val="tx2"/>
                </a:solidFill>
              </a:rPr>
              <a:t> </a:t>
            </a:r>
            <a:r>
              <a:rPr lang="cs-CZ" sz="2000" dirty="0" err="1">
                <a:solidFill>
                  <a:schemeClr val="tx2"/>
                </a:solidFill>
              </a:rPr>
              <a:t>calories</a:t>
            </a:r>
            <a:r>
              <a:rPr lang="cs-CZ" sz="2000" dirty="0">
                <a:solidFill>
                  <a:schemeClr val="tx2"/>
                </a:solidFill>
              </a:rPr>
              <a:t> </a:t>
            </a:r>
            <a:r>
              <a:rPr lang="cs-CZ" sz="2000" dirty="0" err="1">
                <a:solidFill>
                  <a:schemeClr val="tx2"/>
                </a:solidFill>
              </a:rPr>
              <a:t>from</a:t>
            </a:r>
            <a:r>
              <a:rPr lang="cs-CZ" sz="2000" dirty="0">
                <a:solidFill>
                  <a:schemeClr val="tx2"/>
                </a:solidFill>
              </a:rPr>
              <a:t> </a:t>
            </a:r>
            <a:r>
              <a:rPr lang="cs-CZ" sz="2000" dirty="0" err="1">
                <a:solidFill>
                  <a:schemeClr val="tx2"/>
                </a:solidFill>
              </a:rPr>
              <a:t>carbohydrate</a:t>
            </a:r>
            <a:r>
              <a:rPr lang="cs-CZ" sz="2000" dirty="0">
                <a:solidFill>
                  <a:schemeClr val="tx2"/>
                </a:solidFill>
              </a:rPr>
              <a:t>, </a:t>
            </a:r>
            <a:r>
              <a:rPr lang="cs-CZ" sz="2000" dirty="0" err="1">
                <a:solidFill>
                  <a:schemeClr val="tx2"/>
                </a:solidFill>
              </a:rPr>
              <a:t>typically</a:t>
            </a:r>
            <a:r>
              <a:rPr lang="cs-CZ" sz="2000" dirty="0">
                <a:solidFill>
                  <a:schemeClr val="tx2"/>
                </a:solidFill>
              </a:rPr>
              <a:t> </a:t>
            </a:r>
            <a:r>
              <a:rPr lang="cs-CZ" sz="2000" dirty="0" err="1">
                <a:solidFill>
                  <a:schemeClr val="tx2"/>
                </a:solidFill>
              </a:rPr>
              <a:t>using</a:t>
            </a:r>
            <a:r>
              <a:rPr lang="cs-CZ" sz="2000" dirty="0">
                <a:solidFill>
                  <a:schemeClr val="tx2"/>
                </a:solidFill>
              </a:rPr>
              <a:t> 5% </a:t>
            </a:r>
            <a:r>
              <a:rPr lang="cs-CZ" sz="2000" dirty="0" err="1">
                <a:solidFill>
                  <a:schemeClr val="tx2"/>
                </a:solidFill>
              </a:rPr>
              <a:t>dextrose</a:t>
            </a:r>
            <a:r>
              <a:rPr lang="cs-CZ" sz="2000" dirty="0">
                <a:solidFill>
                  <a:schemeClr val="tx2"/>
                </a:solidFill>
              </a:rPr>
              <a:t>.</a:t>
            </a:r>
          </a:p>
          <a:p>
            <a:pPr marL="457200" indent="-457200">
              <a:buFont typeface="+mj-lt"/>
              <a:buAutoNum type="alphaUcPeriod"/>
            </a:pPr>
            <a:endParaRPr lang="cs-CZ" sz="2000" dirty="0">
              <a:solidFill>
                <a:schemeClr val="tx2"/>
              </a:solidFill>
            </a:endParaRPr>
          </a:p>
          <a:p>
            <a:pPr marL="457200" lvl="0" indent="-457200">
              <a:buFont typeface="+mj-lt"/>
              <a:buAutoNum type="alphaUcPeriod"/>
            </a:pPr>
            <a:r>
              <a:rPr lang="cs-CZ" sz="2000" dirty="0">
                <a:solidFill>
                  <a:schemeClr val="tx2"/>
                </a:solidFill>
              </a:rPr>
              <a:t>May </a:t>
            </a:r>
            <a:r>
              <a:rPr lang="cs-CZ" sz="2000" dirty="0" err="1">
                <a:solidFill>
                  <a:schemeClr val="tx2"/>
                </a:solidFill>
              </a:rPr>
              <a:t>lead</a:t>
            </a:r>
            <a:r>
              <a:rPr lang="cs-CZ" sz="2000" dirty="0">
                <a:solidFill>
                  <a:schemeClr val="tx2"/>
                </a:solidFill>
              </a:rPr>
              <a:t> to </a:t>
            </a:r>
            <a:r>
              <a:rPr lang="cs-CZ" sz="2000" dirty="0" err="1">
                <a:solidFill>
                  <a:schemeClr val="tx2"/>
                </a:solidFill>
              </a:rPr>
              <a:t>low</a:t>
            </a:r>
            <a:r>
              <a:rPr lang="cs-CZ" sz="2000" dirty="0">
                <a:solidFill>
                  <a:schemeClr val="tx2"/>
                </a:solidFill>
              </a:rPr>
              <a:t> </a:t>
            </a:r>
            <a:r>
              <a:rPr lang="cs-CZ" sz="2000" dirty="0" err="1">
                <a:solidFill>
                  <a:schemeClr val="tx2"/>
                </a:solidFill>
              </a:rPr>
              <a:t>levels</a:t>
            </a:r>
            <a:r>
              <a:rPr lang="cs-CZ" sz="2000" dirty="0">
                <a:solidFill>
                  <a:schemeClr val="tx2"/>
                </a:solidFill>
              </a:rPr>
              <a:t> </a:t>
            </a:r>
            <a:r>
              <a:rPr lang="cs-CZ" sz="2000" dirty="0" err="1">
                <a:solidFill>
                  <a:schemeClr val="tx2"/>
                </a:solidFill>
              </a:rPr>
              <a:t>of</a:t>
            </a:r>
            <a:r>
              <a:rPr lang="cs-CZ" sz="2000" dirty="0">
                <a:solidFill>
                  <a:schemeClr val="tx2"/>
                </a:solidFill>
              </a:rPr>
              <a:t> </a:t>
            </a:r>
            <a:r>
              <a:rPr lang="cs-CZ" sz="2000" dirty="0" err="1">
                <a:solidFill>
                  <a:schemeClr val="tx2"/>
                </a:solidFill>
              </a:rPr>
              <a:t>potassium</a:t>
            </a:r>
            <a:r>
              <a:rPr lang="cs-CZ" sz="2000" dirty="0">
                <a:solidFill>
                  <a:schemeClr val="tx2"/>
                </a:solidFill>
              </a:rPr>
              <a:t>, magnesium and </a:t>
            </a:r>
            <a:r>
              <a:rPr lang="cs-CZ" sz="2000" dirty="0" err="1">
                <a:solidFill>
                  <a:schemeClr val="tx2"/>
                </a:solidFill>
              </a:rPr>
              <a:t>phosphate</a:t>
            </a:r>
            <a:r>
              <a:rPr lang="cs-CZ" sz="2000" dirty="0">
                <a:solidFill>
                  <a:schemeClr val="tx2"/>
                </a:solidFill>
              </a:rPr>
              <a:t> as part </a:t>
            </a:r>
            <a:r>
              <a:rPr lang="cs-CZ" sz="2000" dirty="0" err="1">
                <a:solidFill>
                  <a:schemeClr val="tx2"/>
                </a:solidFill>
              </a:rPr>
              <a:t>of</a:t>
            </a:r>
            <a:r>
              <a:rPr lang="cs-CZ" sz="2000" dirty="0">
                <a:solidFill>
                  <a:schemeClr val="tx2"/>
                </a:solidFill>
              </a:rPr>
              <a:t> </a:t>
            </a:r>
            <a:r>
              <a:rPr lang="cs-CZ" sz="2000" dirty="0" err="1">
                <a:solidFill>
                  <a:schemeClr val="tx2"/>
                </a:solidFill>
              </a:rPr>
              <a:t>the</a:t>
            </a:r>
            <a:r>
              <a:rPr lang="cs-CZ" sz="2000" dirty="0">
                <a:solidFill>
                  <a:schemeClr val="tx2"/>
                </a:solidFill>
              </a:rPr>
              <a:t> </a:t>
            </a:r>
            <a:r>
              <a:rPr lang="cs-CZ" sz="2000" dirty="0" err="1">
                <a:solidFill>
                  <a:schemeClr val="tx2"/>
                </a:solidFill>
              </a:rPr>
              <a:t>refeeding</a:t>
            </a:r>
            <a:r>
              <a:rPr lang="cs-CZ" sz="2000" dirty="0">
                <a:solidFill>
                  <a:schemeClr val="tx2"/>
                </a:solidFill>
              </a:rPr>
              <a:t> syndrome.</a:t>
            </a:r>
          </a:p>
          <a:p>
            <a:pPr marL="457200" indent="-457200">
              <a:buFont typeface="+mj-lt"/>
              <a:buAutoNum type="alphaUcPeriod"/>
            </a:pPr>
            <a:endParaRPr lang="cs-CZ" dirty="0">
              <a:solidFill>
                <a:schemeClr val="tx2"/>
              </a:solidFill>
            </a:endParaRPr>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t>92</a:t>
            </a:fld>
            <a:endParaRPr lang="cs-CZ"/>
          </a:p>
        </p:txBody>
      </p:sp>
    </p:spTree>
    <p:custDataLst>
      <p:tags r:id="rId1"/>
    </p:custDataLst>
    <p:extLst>
      <p:ext uri="{BB962C8B-B14F-4D97-AF65-F5344CB8AC3E}">
        <p14:creationId xmlns:p14="http://schemas.microsoft.com/office/powerpoint/2010/main" val="237673925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14455"/>
          </a:xfrm>
        </p:spPr>
        <p:txBody>
          <a:bodyPr>
            <a:normAutofit/>
          </a:bodyPr>
          <a:lstStyle/>
          <a:p>
            <a:r>
              <a:rPr lang="cs-CZ" sz="2400" dirty="0" err="1"/>
              <a:t>Select</a:t>
            </a:r>
            <a:r>
              <a:rPr lang="cs-CZ" sz="2400" dirty="0"/>
              <a:t> </a:t>
            </a:r>
            <a:r>
              <a:rPr lang="cs-CZ" sz="2400" dirty="0" err="1"/>
              <a:t>correct</a:t>
            </a:r>
            <a:r>
              <a:rPr lang="cs-CZ" sz="2400" dirty="0"/>
              <a:t> </a:t>
            </a:r>
            <a:r>
              <a:rPr lang="cs-CZ" sz="2400" dirty="0" err="1"/>
              <a:t>answers</a:t>
            </a:r>
            <a:r>
              <a:rPr lang="cs-CZ" sz="2400" dirty="0"/>
              <a:t>: </a:t>
            </a:r>
            <a:r>
              <a:rPr lang="cs-CZ" sz="2400" dirty="0" err="1"/>
              <a:t>parenteral</a:t>
            </a:r>
            <a:r>
              <a:rPr lang="cs-CZ" sz="2400" dirty="0"/>
              <a:t> </a:t>
            </a:r>
            <a:r>
              <a:rPr lang="cs-CZ" sz="2400" dirty="0" err="1"/>
              <a:t>nutrition</a:t>
            </a:r>
            <a:endParaRPr lang="cs-CZ" sz="2400" dirty="0"/>
          </a:p>
        </p:txBody>
      </p:sp>
      <p:sp>
        <p:nvSpPr>
          <p:cNvPr id="3" name="Zástupný symbol pro obsah 2"/>
          <p:cNvSpPr>
            <a:spLocks noGrp="1"/>
          </p:cNvSpPr>
          <p:nvPr>
            <p:ph sz="quarter" idx="1"/>
          </p:nvPr>
        </p:nvSpPr>
        <p:spPr>
          <a:xfrm>
            <a:off x="457200" y="908720"/>
            <a:ext cx="8147248" cy="5565232"/>
          </a:xfrm>
        </p:spPr>
        <p:txBody>
          <a:bodyPr>
            <a:normAutofit/>
          </a:bodyPr>
          <a:lstStyle/>
          <a:p>
            <a:pPr marL="457200" lvl="0" indent="-457200">
              <a:buFont typeface="+mj-lt"/>
              <a:buAutoNum type="alphaUcPeriod"/>
            </a:pPr>
            <a:r>
              <a:rPr lang="cs-CZ" sz="2000" dirty="0" err="1">
                <a:solidFill>
                  <a:schemeClr val="tx2"/>
                </a:solidFill>
              </a:rPr>
              <a:t>Is</a:t>
            </a:r>
            <a:r>
              <a:rPr lang="cs-CZ" sz="2000" dirty="0">
                <a:solidFill>
                  <a:schemeClr val="tx2"/>
                </a:solidFill>
              </a:rPr>
              <a:t> </a:t>
            </a:r>
            <a:r>
              <a:rPr lang="cs-CZ" sz="2000" dirty="0" err="1">
                <a:solidFill>
                  <a:schemeClr val="tx2"/>
                </a:solidFill>
              </a:rPr>
              <a:t>usually</a:t>
            </a:r>
            <a:r>
              <a:rPr lang="cs-CZ" sz="2000" dirty="0">
                <a:solidFill>
                  <a:schemeClr val="tx2"/>
                </a:solidFill>
              </a:rPr>
              <a:t> </a:t>
            </a:r>
            <a:r>
              <a:rPr lang="cs-CZ" sz="2000" dirty="0" err="1">
                <a:solidFill>
                  <a:schemeClr val="tx2"/>
                </a:solidFill>
              </a:rPr>
              <a:t>delivered</a:t>
            </a:r>
            <a:r>
              <a:rPr lang="cs-CZ" sz="2000" dirty="0">
                <a:solidFill>
                  <a:schemeClr val="tx2"/>
                </a:solidFill>
              </a:rPr>
              <a:t> via a </a:t>
            </a:r>
            <a:r>
              <a:rPr lang="cs-CZ" sz="2000" dirty="0" err="1">
                <a:solidFill>
                  <a:schemeClr val="tx2"/>
                </a:solidFill>
              </a:rPr>
              <a:t>central</a:t>
            </a:r>
            <a:r>
              <a:rPr lang="cs-CZ" sz="2000" dirty="0">
                <a:solidFill>
                  <a:schemeClr val="tx2"/>
                </a:solidFill>
              </a:rPr>
              <a:t> </a:t>
            </a:r>
            <a:r>
              <a:rPr lang="cs-CZ" sz="2000" dirty="0" err="1">
                <a:solidFill>
                  <a:schemeClr val="tx2"/>
                </a:solidFill>
              </a:rPr>
              <a:t>vein</a:t>
            </a:r>
            <a:r>
              <a:rPr lang="cs-CZ" sz="2000" dirty="0">
                <a:solidFill>
                  <a:schemeClr val="tx2"/>
                </a:solidFill>
              </a:rPr>
              <a:t>.</a:t>
            </a:r>
          </a:p>
          <a:p>
            <a:pPr marL="457200" indent="-457200">
              <a:buFont typeface="+mj-lt"/>
              <a:buAutoNum type="alphaUcPeriod"/>
            </a:pPr>
            <a:endParaRPr lang="cs-CZ" sz="2000" dirty="0">
              <a:solidFill>
                <a:schemeClr val="tx2"/>
              </a:solidFill>
            </a:endParaRPr>
          </a:p>
          <a:p>
            <a:pPr marL="457200" indent="-457200">
              <a:buFont typeface="+mj-lt"/>
              <a:buAutoNum type="alphaUcPeriod"/>
            </a:pPr>
            <a:endParaRPr lang="cs-CZ" sz="2000" dirty="0">
              <a:solidFill>
                <a:schemeClr val="tx2"/>
              </a:solidFill>
            </a:endParaRPr>
          </a:p>
          <a:p>
            <a:pPr marL="457200" lvl="0" indent="-457200">
              <a:buFont typeface="+mj-lt"/>
              <a:buAutoNum type="alphaUcPeriod"/>
            </a:pPr>
            <a:r>
              <a:rPr lang="cs-CZ" sz="2000" dirty="0" err="1">
                <a:solidFill>
                  <a:schemeClr val="tx2"/>
                </a:solidFill>
              </a:rPr>
              <a:t>Can</a:t>
            </a:r>
            <a:r>
              <a:rPr lang="cs-CZ" sz="2000" dirty="0">
                <a:solidFill>
                  <a:schemeClr val="tx2"/>
                </a:solidFill>
              </a:rPr>
              <a:t> </a:t>
            </a:r>
            <a:r>
              <a:rPr lang="cs-CZ" sz="2000" dirty="0" err="1">
                <a:solidFill>
                  <a:schemeClr val="tx2"/>
                </a:solidFill>
              </a:rPr>
              <a:t>be</a:t>
            </a:r>
            <a:r>
              <a:rPr lang="cs-CZ" sz="2000" dirty="0">
                <a:solidFill>
                  <a:schemeClr val="tx2"/>
                </a:solidFill>
              </a:rPr>
              <a:t> </a:t>
            </a:r>
            <a:r>
              <a:rPr lang="cs-CZ" sz="2000" dirty="0" err="1">
                <a:solidFill>
                  <a:schemeClr val="tx2"/>
                </a:solidFill>
              </a:rPr>
              <a:t>used</a:t>
            </a:r>
            <a:r>
              <a:rPr lang="cs-CZ" sz="2000" dirty="0">
                <a:solidFill>
                  <a:schemeClr val="tx2"/>
                </a:solidFill>
              </a:rPr>
              <a:t> to </a:t>
            </a:r>
            <a:r>
              <a:rPr lang="cs-CZ" sz="2000" dirty="0" err="1">
                <a:solidFill>
                  <a:schemeClr val="tx2"/>
                </a:solidFill>
              </a:rPr>
              <a:t>maintain</a:t>
            </a:r>
            <a:r>
              <a:rPr lang="cs-CZ" sz="2000" dirty="0">
                <a:solidFill>
                  <a:schemeClr val="tx2"/>
                </a:solidFill>
              </a:rPr>
              <a:t> </a:t>
            </a:r>
            <a:r>
              <a:rPr lang="cs-CZ" sz="2000" dirty="0" err="1">
                <a:solidFill>
                  <a:schemeClr val="tx2"/>
                </a:solidFill>
              </a:rPr>
              <a:t>nutrition</a:t>
            </a:r>
            <a:r>
              <a:rPr lang="cs-CZ" sz="2000" dirty="0">
                <a:solidFill>
                  <a:schemeClr val="tx2"/>
                </a:solidFill>
              </a:rPr>
              <a:t> </a:t>
            </a:r>
            <a:r>
              <a:rPr lang="cs-CZ" sz="2000" dirty="0" err="1">
                <a:solidFill>
                  <a:schemeClr val="tx2"/>
                </a:solidFill>
              </a:rPr>
              <a:t>at</a:t>
            </a:r>
            <a:r>
              <a:rPr lang="cs-CZ" sz="2000" dirty="0">
                <a:solidFill>
                  <a:schemeClr val="tx2"/>
                </a:solidFill>
              </a:rPr>
              <a:t> </a:t>
            </a:r>
            <a:r>
              <a:rPr lang="cs-CZ" sz="2000" dirty="0" err="1">
                <a:solidFill>
                  <a:schemeClr val="tx2"/>
                </a:solidFill>
              </a:rPr>
              <a:t>home</a:t>
            </a:r>
            <a:r>
              <a:rPr lang="cs-CZ" sz="2000" dirty="0">
                <a:solidFill>
                  <a:schemeClr val="tx2"/>
                </a:solidFill>
              </a:rPr>
              <a:t> in </a:t>
            </a:r>
            <a:r>
              <a:rPr lang="cs-CZ" sz="2000" dirty="0" err="1">
                <a:solidFill>
                  <a:schemeClr val="tx2"/>
                </a:solidFill>
              </a:rPr>
              <a:t>some</a:t>
            </a:r>
            <a:r>
              <a:rPr lang="cs-CZ" sz="2000" dirty="0">
                <a:solidFill>
                  <a:schemeClr val="tx2"/>
                </a:solidFill>
              </a:rPr>
              <a:t> </a:t>
            </a:r>
            <a:r>
              <a:rPr lang="cs-CZ" sz="2000" dirty="0" err="1">
                <a:solidFill>
                  <a:schemeClr val="tx2"/>
                </a:solidFill>
              </a:rPr>
              <a:t>patients</a:t>
            </a:r>
            <a:r>
              <a:rPr lang="cs-CZ" sz="2000" dirty="0">
                <a:solidFill>
                  <a:schemeClr val="tx2"/>
                </a:solidFill>
              </a:rPr>
              <a:t> </a:t>
            </a:r>
            <a:r>
              <a:rPr lang="cs-CZ" sz="2000" dirty="0" err="1">
                <a:solidFill>
                  <a:schemeClr val="tx2"/>
                </a:solidFill>
              </a:rPr>
              <a:t>who</a:t>
            </a:r>
            <a:r>
              <a:rPr lang="cs-CZ" sz="2000" dirty="0">
                <a:solidFill>
                  <a:schemeClr val="tx2"/>
                </a:solidFill>
              </a:rPr>
              <a:t> </a:t>
            </a:r>
            <a:r>
              <a:rPr lang="cs-CZ" sz="2000" dirty="0" err="1">
                <a:solidFill>
                  <a:schemeClr val="tx2"/>
                </a:solidFill>
              </a:rPr>
              <a:t>require</a:t>
            </a:r>
            <a:r>
              <a:rPr lang="cs-CZ" sz="2000" dirty="0">
                <a:solidFill>
                  <a:schemeClr val="tx2"/>
                </a:solidFill>
              </a:rPr>
              <a:t> </a:t>
            </a:r>
            <a:r>
              <a:rPr lang="cs-CZ" sz="2000" dirty="0" err="1">
                <a:solidFill>
                  <a:schemeClr val="tx2"/>
                </a:solidFill>
              </a:rPr>
              <a:t>constant</a:t>
            </a:r>
            <a:r>
              <a:rPr lang="cs-CZ" sz="2000" dirty="0">
                <a:solidFill>
                  <a:schemeClr val="tx2"/>
                </a:solidFill>
              </a:rPr>
              <a:t> </a:t>
            </a:r>
            <a:r>
              <a:rPr lang="cs-CZ" sz="2000" dirty="0" err="1">
                <a:solidFill>
                  <a:schemeClr val="tx2"/>
                </a:solidFill>
              </a:rPr>
              <a:t>nutritional</a:t>
            </a:r>
            <a:r>
              <a:rPr lang="cs-CZ" sz="2000" dirty="0">
                <a:solidFill>
                  <a:schemeClr val="tx2"/>
                </a:solidFill>
              </a:rPr>
              <a:t> support.</a:t>
            </a:r>
          </a:p>
          <a:p>
            <a:pPr marL="457200" lvl="0" indent="-457200">
              <a:buFont typeface="+mj-lt"/>
              <a:buAutoNum type="alphaUcPeriod"/>
            </a:pPr>
            <a:endParaRPr lang="cs-CZ" sz="2000" dirty="0">
              <a:solidFill>
                <a:schemeClr val="tx2"/>
              </a:solidFill>
            </a:endParaRPr>
          </a:p>
          <a:p>
            <a:pPr marL="457200" indent="-457200">
              <a:buFont typeface="+mj-lt"/>
              <a:buAutoNum type="alphaUcPeriod"/>
            </a:pPr>
            <a:endParaRPr lang="cs-CZ" sz="2000" dirty="0">
              <a:solidFill>
                <a:schemeClr val="tx2"/>
              </a:solidFill>
            </a:endParaRPr>
          </a:p>
          <a:p>
            <a:pPr marL="457200" lvl="0" indent="-457200">
              <a:buFont typeface="+mj-lt"/>
              <a:buAutoNum type="alphaUcPeriod"/>
            </a:pPr>
            <a:r>
              <a:rPr lang="cs-CZ" sz="2000" dirty="0" err="1">
                <a:solidFill>
                  <a:schemeClr val="tx2"/>
                </a:solidFill>
              </a:rPr>
              <a:t>Must</a:t>
            </a:r>
            <a:r>
              <a:rPr lang="cs-CZ" sz="2000" dirty="0">
                <a:solidFill>
                  <a:schemeClr val="tx2"/>
                </a:solidFill>
              </a:rPr>
              <a:t> </a:t>
            </a:r>
            <a:r>
              <a:rPr lang="cs-CZ" sz="2000" dirty="0" err="1">
                <a:solidFill>
                  <a:schemeClr val="tx2"/>
                </a:solidFill>
              </a:rPr>
              <a:t>provide</a:t>
            </a:r>
            <a:r>
              <a:rPr lang="cs-CZ" sz="2000" dirty="0">
                <a:solidFill>
                  <a:schemeClr val="tx2"/>
                </a:solidFill>
              </a:rPr>
              <a:t> </a:t>
            </a:r>
            <a:r>
              <a:rPr lang="cs-CZ" sz="2000" dirty="0" err="1">
                <a:solidFill>
                  <a:schemeClr val="tx2"/>
                </a:solidFill>
              </a:rPr>
              <a:t>adequate</a:t>
            </a:r>
            <a:r>
              <a:rPr lang="cs-CZ" sz="2000" dirty="0">
                <a:solidFill>
                  <a:schemeClr val="tx2"/>
                </a:solidFill>
              </a:rPr>
              <a:t> </a:t>
            </a:r>
            <a:r>
              <a:rPr lang="cs-CZ" sz="2000" dirty="0" err="1">
                <a:solidFill>
                  <a:schemeClr val="tx2"/>
                </a:solidFill>
              </a:rPr>
              <a:t>calories</a:t>
            </a:r>
            <a:r>
              <a:rPr lang="cs-CZ" sz="2000" dirty="0">
                <a:solidFill>
                  <a:schemeClr val="tx2"/>
                </a:solidFill>
              </a:rPr>
              <a:t> </a:t>
            </a:r>
            <a:r>
              <a:rPr lang="cs-CZ" sz="2000" dirty="0" err="1">
                <a:solidFill>
                  <a:schemeClr val="tx2"/>
                </a:solidFill>
              </a:rPr>
              <a:t>from</a:t>
            </a:r>
            <a:r>
              <a:rPr lang="cs-CZ" sz="2000" dirty="0">
                <a:solidFill>
                  <a:schemeClr val="tx2"/>
                </a:solidFill>
              </a:rPr>
              <a:t> </a:t>
            </a:r>
            <a:r>
              <a:rPr lang="cs-CZ" sz="2000" dirty="0" err="1">
                <a:solidFill>
                  <a:schemeClr val="tx2"/>
                </a:solidFill>
              </a:rPr>
              <a:t>carbohydrate</a:t>
            </a:r>
            <a:r>
              <a:rPr lang="cs-CZ" sz="2000" dirty="0">
                <a:solidFill>
                  <a:schemeClr val="tx2"/>
                </a:solidFill>
              </a:rPr>
              <a:t>, </a:t>
            </a:r>
            <a:r>
              <a:rPr lang="cs-CZ" sz="2000" dirty="0" err="1">
                <a:solidFill>
                  <a:schemeClr val="tx2"/>
                </a:solidFill>
              </a:rPr>
              <a:t>typically</a:t>
            </a:r>
            <a:r>
              <a:rPr lang="cs-CZ" sz="2000" dirty="0">
                <a:solidFill>
                  <a:schemeClr val="tx2"/>
                </a:solidFill>
              </a:rPr>
              <a:t> </a:t>
            </a:r>
            <a:r>
              <a:rPr lang="cs-CZ" sz="2000" dirty="0" err="1">
                <a:solidFill>
                  <a:schemeClr val="tx2"/>
                </a:solidFill>
              </a:rPr>
              <a:t>using</a:t>
            </a:r>
            <a:r>
              <a:rPr lang="cs-CZ" sz="2000" dirty="0">
                <a:solidFill>
                  <a:schemeClr val="tx2"/>
                </a:solidFill>
              </a:rPr>
              <a:t> 5% </a:t>
            </a:r>
            <a:r>
              <a:rPr lang="cs-CZ" sz="2000" dirty="0" err="1">
                <a:solidFill>
                  <a:schemeClr val="tx2"/>
                </a:solidFill>
              </a:rPr>
              <a:t>dextrose</a:t>
            </a:r>
            <a:r>
              <a:rPr lang="cs-CZ" sz="2000" dirty="0">
                <a:solidFill>
                  <a:schemeClr val="tx2"/>
                </a:solidFill>
              </a:rPr>
              <a:t>.</a:t>
            </a:r>
          </a:p>
          <a:p>
            <a:pPr marL="457200" lvl="0" indent="-457200">
              <a:buFont typeface="+mj-lt"/>
              <a:buAutoNum type="alphaUcPeriod"/>
            </a:pPr>
            <a:endParaRPr lang="cs-CZ" sz="2000" dirty="0">
              <a:solidFill>
                <a:schemeClr val="tx2"/>
              </a:solidFill>
            </a:endParaRPr>
          </a:p>
          <a:p>
            <a:pPr marL="457200" indent="-457200">
              <a:buFont typeface="+mj-lt"/>
              <a:buAutoNum type="alphaUcPeriod"/>
            </a:pPr>
            <a:endParaRPr lang="cs-CZ" sz="2000" dirty="0">
              <a:solidFill>
                <a:schemeClr val="tx2"/>
              </a:solidFill>
            </a:endParaRPr>
          </a:p>
          <a:p>
            <a:pPr marL="457200" lvl="0" indent="-457200">
              <a:buFont typeface="+mj-lt"/>
              <a:buAutoNum type="alphaUcPeriod"/>
            </a:pPr>
            <a:r>
              <a:rPr lang="cs-CZ" sz="2000" dirty="0">
                <a:solidFill>
                  <a:schemeClr val="tx2"/>
                </a:solidFill>
              </a:rPr>
              <a:t>May </a:t>
            </a:r>
            <a:r>
              <a:rPr lang="cs-CZ" sz="2000" dirty="0" err="1">
                <a:solidFill>
                  <a:schemeClr val="tx2"/>
                </a:solidFill>
              </a:rPr>
              <a:t>lead</a:t>
            </a:r>
            <a:r>
              <a:rPr lang="cs-CZ" sz="2000" dirty="0">
                <a:solidFill>
                  <a:schemeClr val="tx2"/>
                </a:solidFill>
              </a:rPr>
              <a:t> to </a:t>
            </a:r>
            <a:r>
              <a:rPr lang="cs-CZ" sz="2000" dirty="0" err="1">
                <a:solidFill>
                  <a:schemeClr val="tx2"/>
                </a:solidFill>
              </a:rPr>
              <a:t>low</a:t>
            </a:r>
            <a:r>
              <a:rPr lang="cs-CZ" sz="2000" dirty="0">
                <a:solidFill>
                  <a:schemeClr val="tx2"/>
                </a:solidFill>
              </a:rPr>
              <a:t> </a:t>
            </a:r>
            <a:r>
              <a:rPr lang="cs-CZ" sz="2000" dirty="0" err="1">
                <a:solidFill>
                  <a:schemeClr val="tx2"/>
                </a:solidFill>
              </a:rPr>
              <a:t>levels</a:t>
            </a:r>
            <a:r>
              <a:rPr lang="cs-CZ" sz="2000" dirty="0">
                <a:solidFill>
                  <a:schemeClr val="tx2"/>
                </a:solidFill>
              </a:rPr>
              <a:t> </a:t>
            </a:r>
            <a:r>
              <a:rPr lang="cs-CZ" sz="2000" dirty="0" err="1">
                <a:solidFill>
                  <a:schemeClr val="tx2"/>
                </a:solidFill>
              </a:rPr>
              <a:t>of</a:t>
            </a:r>
            <a:r>
              <a:rPr lang="cs-CZ" sz="2000" dirty="0">
                <a:solidFill>
                  <a:schemeClr val="tx2"/>
                </a:solidFill>
              </a:rPr>
              <a:t> </a:t>
            </a:r>
            <a:r>
              <a:rPr lang="cs-CZ" sz="2000" dirty="0" err="1">
                <a:solidFill>
                  <a:schemeClr val="tx2"/>
                </a:solidFill>
              </a:rPr>
              <a:t>potassium</a:t>
            </a:r>
            <a:r>
              <a:rPr lang="cs-CZ" sz="2000" dirty="0">
                <a:solidFill>
                  <a:schemeClr val="tx2"/>
                </a:solidFill>
              </a:rPr>
              <a:t>, magnesium and </a:t>
            </a:r>
            <a:r>
              <a:rPr lang="cs-CZ" sz="2000" dirty="0" err="1">
                <a:solidFill>
                  <a:schemeClr val="tx2"/>
                </a:solidFill>
              </a:rPr>
              <a:t>phosphate</a:t>
            </a:r>
            <a:r>
              <a:rPr lang="cs-CZ" sz="2000" dirty="0">
                <a:solidFill>
                  <a:schemeClr val="tx2"/>
                </a:solidFill>
              </a:rPr>
              <a:t> as part </a:t>
            </a:r>
            <a:r>
              <a:rPr lang="cs-CZ" sz="2000" dirty="0" err="1">
                <a:solidFill>
                  <a:schemeClr val="tx2"/>
                </a:solidFill>
              </a:rPr>
              <a:t>of</a:t>
            </a:r>
            <a:r>
              <a:rPr lang="cs-CZ" sz="2000" dirty="0">
                <a:solidFill>
                  <a:schemeClr val="tx2"/>
                </a:solidFill>
              </a:rPr>
              <a:t> </a:t>
            </a:r>
            <a:r>
              <a:rPr lang="cs-CZ" sz="2000" dirty="0" err="1">
                <a:solidFill>
                  <a:schemeClr val="tx2"/>
                </a:solidFill>
              </a:rPr>
              <a:t>the</a:t>
            </a:r>
            <a:r>
              <a:rPr lang="cs-CZ" sz="2000" dirty="0">
                <a:solidFill>
                  <a:schemeClr val="tx2"/>
                </a:solidFill>
              </a:rPr>
              <a:t> </a:t>
            </a:r>
            <a:r>
              <a:rPr lang="cs-CZ" sz="2000" dirty="0" err="1">
                <a:solidFill>
                  <a:schemeClr val="tx2"/>
                </a:solidFill>
              </a:rPr>
              <a:t>refeeding</a:t>
            </a:r>
            <a:r>
              <a:rPr lang="cs-CZ" sz="2000" dirty="0">
                <a:solidFill>
                  <a:schemeClr val="tx2"/>
                </a:solidFill>
              </a:rPr>
              <a:t> syndrome.</a:t>
            </a:r>
          </a:p>
          <a:p>
            <a:pPr marL="457200" indent="-457200">
              <a:buFont typeface="+mj-lt"/>
              <a:buAutoNum type="alphaUcPeriod"/>
            </a:pPr>
            <a:endParaRPr lang="cs-CZ" dirty="0">
              <a:solidFill>
                <a:schemeClr val="tx2"/>
              </a:solidFill>
            </a:endParaRPr>
          </a:p>
        </p:txBody>
      </p:sp>
      <p:sp>
        <p:nvSpPr>
          <p:cNvPr id="4" name="Zástupný symbol pro číslo snímku 3"/>
          <p:cNvSpPr>
            <a:spLocks noGrp="1"/>
          </p:cNvSpPr>
          <p:nvPr>
            <p:ph type="sldNum" sz="quarter" idx="15"/>
          </p:nvPr>
        </p:nvSpPr>
        <p:spPr/>
        <p:txBody>
          <a:bodyPr/>
          <a:lstStyle/>
          <a:p>
            <a:fld id="{34EB5C23-C2A9-49A4-9E2B-20182FCB3B72}" type="slidenum">
              <a:rPr lang="cs-CZ" smtClean="0"/>
              <a:t>93</a:t>
            </a:fld>
            <a:endParaRPr lang="cs-CZ"/>
          </a:p>
        </p:txBody>
      </p:sp>
      <p:sp>
        <p:nvSpPr>
          <p:cNvPr id="5" name="TextovéPole 4"/>
          <p:cNvSpPr txBox="1"/>
          <p:nvPr/>
        </p:nvSpPr>
        <p:spPr>
          <a:xfrm>
            <a:off x="457200" y="1192418"/>
            <a:ext cx="8147248" cy="646331"/>
          </a:xfrm>
          <a:prstGeom prst="rect">
            <a:avLst/>
          </a:prstGeom>
          <a:noFill/>
        </p:spPr>
        <p:txBody>
          <a:bodyPr wrap="square" rtlCol="0">
            <a:spAutoFit/>
          </a:bodyPr>
          <a:lstStyle/>
          <a:p>
            <a:r>
              <a:rPr lang="cs-CZ" dirty="0" err="1"/>
              <a:t>The</a:t>
            </a:r>
            <a:r>
              <a:rPr lang="cs-CZ" dirty="0"/>
              <a:t> </a:t>
            </a:r>
            <a:r>
              <a:rPr lang="cs-CZ" dirty="0" err="1"/>
              <a:t>hyperosmolar</a:t>
            </a:r>
            <a:r>
              <a:rPr lang="cs-CZ" dirty="0"/>
              <a:t> </a:t>
            </a:r>
            <a:r>
              <a:rPr lang="cs-CZ" dirty="0" err="1"/>
              <a:t>glc</a:t>
            </a:r>
            <a:r>
              <a:rPr lang="cs-CZ" dirty="0"/>
              <a:t> and AA </a:t>
            </a:r>
            <a:r>
              <a:rPr lang="cs-CZ" dirty="0" err="1"/>
              <a:t>solutions</a:t>
            </a:r>
            <a:r>
              <a:rPr lang="cs-CZ" dirty="0"/>
              <a:t> are </a:t>
            </a:r>
            <a:r>
              <a:rPr lang="cs-CZ" dirty="0" err="1"/>
              <a:t>irritant</a:t>
            </a:r>
            <a:r>
              <a:rPr lang="cs-CZ" dirty="0"/>
              <a:t> and </a:t>
            </a:r>
            <a:r>
              <a:rPr lang="cs-CZ" dirty="0" err="1"/>
              <a:t>can</a:t>
            </a:r>
            <a:r>
              <a:rPr lang="cs-CZ" dirty="0"/>
              <a:t> </a:t>
            </a:r>
            <a:r>
              <a:rPr lang="cs-CZ" dirty="0" err="1"/>
              <a:t>lead</a:t>
            </a:r>
            <a:r>
              <a:rPr lang="cs-CZ" dirty="0"/>
              <a:t> to </a:t>
            </a:r>
            <a:r>
              <a:rPr lang="cs-CZ" dirty="0" err="1"/>
              <a:t>thrombophlebitis</a:t>
            </a:r>
            <a:r>
              <a:rPr lang="cs-CZ" dirty="0"/>
              <a:t> </a:t>
            </a:r>
            <a:r>
              <a:rPr lang="cs-CZ" dirty="0" err="1"/>
              <a:t>if</a:t>
            </a:r>
            <a:r>
              <a:rPr lang="cs-CZ" dirty="0"/>
              <a:t> a </a:t>
            </a:r>
            <a:r>
              <a:rPr lang="cs-CZ" dirty="0" err="1"/>
              <a:t>peripheral</a:t>
            </a:r>
            <a:r>
              <a:rPr lang="cs-CZ" dirty="0"/>
              <a:t> </a:t>
            </a:r>
            <a:r>
              <a:rPr lang="cs-CZ" dirty="0" err="1"/>
              <a:t>vein</a:t>
            </a:r>
            <a:r>
              <a:rPr lang="cs-CZ" dirty="0"/>
              <a:t> </a:t>
            </a:r>
            <a:r>
              <a:rPr lang="cs-CZ" dirty="0" err="1"/>
              <a:t>is</a:t>
            </a:r>
            <a:r>
              <a:rPr lang="cs-CZ" dirty="0"/>
              <a:t> </a:t>
            </a:r>
            <a:r>
              <a:rPr lang="cs-CZ" dirty="0" err="1"/>
              <a:t>used</a:t>
            </a:r>
            <a:r>
              <a:rPr lang="cs-CZ" dirty="0"/>
              <a:t>.</a:t>
            </a:r>
          </a:p>
        </p:txBody>
      </p:sp>
      <p:sp>
        <p:nvSpPr>
          <p:cNvPr id="6" name="TextovéPole 5"/>
          <p:cNvSpPr txBox="1"/>
          <p:nvPr/>
        </p:nvSpPr>
        <p:spPr>
          <a:xfrm>
            <a:off x="395536" y="2729536"/>
            <a:ext cx="8208912" cy="923330"/>
          </a:xfrm>
          <a:prstGeom prst="rect">
            <a:avLst/>
          </a:prstGeom>
          <a:noFill/>
        </p:spPr>
        <p:txBody>
          <a:bodyPr wrap="square" rtlCol="0">
            <a:spAutoFit/>
          </a:bodyPr>
          <a:lstStyle/>
          <a:p>
            <a:r>
              <a:rPr lang="cs-CZ" dirty="0" err="1"/>
              <a:t>With</a:t>
            </a:r>
            <a:r>
              <a:rPr lang="cs-CZ" dirty="0"/>
              <a:t> </a:t>
            </a:r>
            <a:r>
              <a:rPr lang="cs-CZ" dirty="0" err="1"/>
              <a:t>careful</a:t>
            </a:r>
            <a:r>
              <a:rPr lang="cs-CZ" dirty="0"/>
              <a:t> </a:t>
            </a:r>
            <a:r>
              <a:rPr lang="cs-CZ" dirty="0" err="1"/>
              <a:t>supervision</a:t>
            </a:r>
            <a:r>
              <a:rPr lang="cs-CZ" dirty="0"/>
              <a:t> and </a:t>
            </a:r>
            <a:r>
              <a:rPr lang="cs-CZ" dirty="0" err="1"/>
              <a:t>patient</a:t>
            </a:r>
            <a:r>
              <a:rPr lang="cs-CZ" dirty="0"/>
              <a:t> </a:t>
            </a:r>
            <a:r>
              <a:rPr lang="cs-CZ" dirty="0" err="1"/>
              <a:t>education</a:t>
            </a:r>
            <a:r>
              <a:rPr lang="cs-CZ" dirty="0"/>
              <a:t> </a:t>
            </a:r>
            <a:r>
              <a:rPr lang="cs-CZ" dirty="0" err="1"/>
              <a:t>this</a:t>
            </a:r>
            <a:r>
              <a:rPr lang="cs-CZ" dirty="0"/>
              <a:t> </a:t>
            </a:r>
            <a:r>
              <a:rPr lang="cs-CZ" dirty="0" err="1"/>
              <a:t>is</a:t>
            </a:r>
            <a:r>
              <a:rPr lang="cs-CZ" dirty="0"/>
              <a:t> </a:t>
            </a:r>
            <a:r>
              <a:rPr lang="cs-CZ" dirty="0" err="1"/>
              <a:t>possible</a:t>
            </a:r>
            <a:r>
              <a:rPr lang="cs-CZ" dirty="0"/>
              <a:t> in </a:t>
            </a:r>
            <a:r>
              <a:rPr lang="cs-CZ" dirty="0" err="1"/>
              <a:t>those</a:t>
            </a:r>
            <a:r>
              <a:rPr lang="cs-CZ" dirty="0"/>
              <a:t> </a:t>
            </a:r>
            <a:r>
              <a:rPr lang="cs-CZ" dirty="0" err="1"/>
              <a:t>who</a:t>
            </a:r>
            <a:r>
              <a:rPr lang="cs-CZ" dirty="0"/>
              <a:t> </a:t>
            </a:r>
            <a:r>
              <a:rPr lang="cs-CZ" dirty="0" err="1"/>
              <a:t>require</a:t>
            </a:r>
            <a:r>
              <a:rPr lang="cs-CZ" dirty="0"/>
              <a:t> long-term </a:t>
            </a:r>
            <a:r>
              <a:rPr lang="cs-CZ" dirty="0" err="1"/>
              <a:t>nutritional</a:t>
            </a:r>
            <a:r>
              <a:rPr lang="cs-CZ" dirty="0"/>
              <a:t> support.</a:t>
            </a:r>
          </a:p>
          <a:p>
            <a:endParaRPr lang="cs-CZ" dirty="0"/>
          </a:p>
        </p:txBody>
      </p:sp>
      <p:sp>
        <p:nvSpPr>
          <p:cNvPr id="7" name="TextovéPole 6"/>
          <p:cNvSpPr txBox="1"/>
          <p:nvPr/>
        </p:nvSpPr>
        <p:spPr>
          <a:xfrm>
            <a:off x="389726" y="4118770"/>
            <a:ext cx="8147248" cy="923330"/>
          </a:xfrm>
          <a:prstGeom prst="rect">
            <a:avLst/>
          </a:prstGeom>
          <a:noFill/>
        </p:spPr>
        <p:txBody>
          <a:bodyPr wrap="square" rtlCol="0">
            <a:spAutoFit/>
          </a:bodyPr>
          <a:lstStyle/>
          <a:p>
            <a:r>
              <a:rPr lang="cs-CZ" dirty="0"/>
              <a:t>In </a:t>
            </a:r>
            <a:r>
              <a:rPr lang="cs-CZ" dirty="0" err="1"/>
              <a:t>order</a:t>
            </a:r>
            <a:r>
              <a:rPr lang="cs-CZ" dirty="0"/>
              <a:t> to </a:t>
            </a:r>
            <a:r>
              <a:rPr lang="cs-CZ" dirty="0" err="1"/>
              <a:t>deliver</a:t>
            </a:r>
            <a:r>
              <a:rPr lang="cs-CZ" dirty="0"/>
              <a:t> </a:t>
            </a:r>
            <a:r>
              <a:rPr lang="cs-CZ" dirty="0" err="1"/>
              <a:t>adequate</a:t>
            </a:r>
            <a:r>
              <a:rPr lang="cs-CZ" dirty="0"/>
              <a:t> </a:t>
            </a:r>
            <a:r>
              <a:rPr lang="cs-CZ" dirty="0" err="1"/>
              <a:t>calories</a:t>
            </a:r>
            <a:r>
              <a:rPr lang="cs-CZ" dirty="0"/>
              <a:t> </a:t>
            </a:r>
            <a:r>
              <a:rPr lang="cs-CZ" dirty="0" err="1"/>
              <a:t>from</a:t>
            </a:r>
            <a:r>
              <a:rPr lang="cs-CZ" dirty="0"/>
              <a:t> </a:t>
            </a:r>
            <a:r>
              <a:rPr lang="cs-CZ" dirty="0" err="1"/>
              <a:t>carbohydrate</a:t>
            </a:r>
            <a:r>
              <a:rPr lang="cs-CZ" dirty="0"/>
              <a:t>, a </a:t>
            </a:r>
            <a:r>
              <a:rPr lang="cs-CZ" dirty="0" err="1"/>
              <a:t>hypertonic</a:t>
            </a:r>
            <a:r>
              <a:rPr lang="cs-CZ" dirty="0"/>
              <a:t> </a:t>
            </a:r>
            <a:r>
              <a:rPr lang="cs-CZ" dirty="0" err="1"/>
              <a:t>solution</a:t>
            </a:r>
            <a:r>
              <a:rPr lang="cs-CZ" dirty="0"/>
              <a:t> </a:t>
            </a:r>
            <a:r>
              <a:rPr lang="cs-CZ" dirty="0" err="1"/>
              <a:t>of</a:t>
            </a:r>
            <a:r>
              <a:rPr lang="cs-CZ" dirty="0"/>
              <a:t> 20% </a:t>
            </a:r>
            <a:r>
              <a:rPr lang="cs-CZ" dirty="0" err="1"/>
              <a:t>glc</a:t>
            </a:r>
            <a:r>
              <a:rPr lang="cs-CZ" dirty="0"/>
              <a:t> </a:t>
            </a:r>
            <a:r>
              <a:rPr lang="cs-CZ" dirty="0" err="1"/>
              <a:t>is</a:t>
            </a:r>
            <a:r>
              <a:rPr lang="cs-CZ" dirty="0"/>
              <a:t> </a:t>
            </a:r>
            <a:r>
              <a:rPr lang="cs-CZ" dirty="0" err="1"/>
              <a:t>required</a:t>
            </a:r>
            <a:r>
              <a:rPr lang="cs-CZ" dirty="0"/>
              <a:t>. </a:t>
            </a:r>
            <a:r>
              <a:rPr lang="cs-CZ" dirty="0" err="1"/>
              <a:t>Otherwise</a:t>
            </a:r>
            <a:r>
              <a:rPr lang="cs-CZ" dirty="0"/>
              <a:t>, </a:t>
            </a:r>
            <a:r>
              <a:rPr lang="cs-CZ" dirty="0" err="1"/>
              <a:t>the</a:t>
            </a:r>
            <a:r>
              <a:rPr lang="cs-CZ" dirty="0"/>
              <a:t> </a:t>
            </a:r>
            <a:r>
              <a:rPr lang="cs-CZ" dirty="0" err="1"/>
              <a:t>volume</a:t>
            </a:r>
            <a:r>
              <a:rPr lang="cs-CZ" dirty="0"/>
              <a:t> </a:t>
            </a:r>
            <a:r>
              <a:rPr lang="cs-CZ" dirty="0" err="1"/>
              <a:t>of</a:t>
            </a:r>
            <a:r>
              <a:rPr lang="cs-CZ" dirty="0"/>
              <a:t> 5% </a:t>
            </a:r>
            <a:r>
              <a:rPr lang="cs-CZ" dirty="0" err="1"/>
              <a:t>glc</a:t>
            </a:r>
            <a:r>
              <a:rPr lang="cs-CZ" dirty="0"/>
              <a:t> to </a:t>
            </a:r>
            <a:r>
              <a:rPr lang="cs-CZ" dirty="0" err="1"/>
              <a:t>deliver</a:t>
            </a:r>
            <a:r>
              <a:rPr lang="cs-CZ" dirty="0"/>
              <a:t> </a:t>
            </a:r>
            <a:r>
              <a:rPr lang="cs-CZ" dirty="0" err="1"/>
              <a:t>adequate</a:t>
            </a:r>
            <a:r>
              <a:rPr lang="cs-CZ" dirty="0"/>
              <a:t> </a:t>
            </a:r>
            <a:r>
              <a:rPr lang="cs-CZ" dirty="0" err="1"/>
              <a:t>calories</a:t>
            </a:r>
            <a:r>
              <a:rPr lang="cs-CZ" dirty="0"/>
              <a:t> </a:t>
            </a:r>
            <a:r>
              <a:rPr lang="cs-CZ" dirty="0" err="1"/>
              <a:t>is</a:t>
            </a:r>
            <a:r>
              <a:rPr lang="cs-CZ" dirty="0"/>
              <a:t> </a:t>
            </a:r>
            <a:r>
              <a:rPr lang="cs-CZ" dirty="0" err="1"/>
              <a:t>excessively</a:t>
            </a:r>
            <a:r>
              <a:rPr lang="cs-CZ" dirty="0"/>
              <a:t> </a:t>
            </a:r>
            <a:r>
              <a:rPr lang="cs-CZ" dirty="0" err="1"/>
              <a:t>high</a:t>
            </a:r>
            <a:r>
              <a:rPr lang="cs-CZ" dirty="0"/>
              <a:t>.</a:t>
            </a:r>
          </a:p>
        </p:txBody>
      </p:sp>
      <p:sp>
        <p:nvSpPr>
          <p:cNvPr id="8" name="TextovéPole 7"/>
          <p:cNvSpPr txBox="1"/>
          <p:nvPr/>
        </p:nvSpPr>
        <p:spPr>
          <a:xfrm>
            <a:off x="395536" y="5516594"/>
            <a:ext cx="8208912" cy="1200329"/>
          </a:xfrm>
          <a:prstGeom prst="rect">
            <a:avLst/>
          </a:prstGeom>
          <a:noFill/>
        </p:spPr>
        <p:txBody>
          <a:bodyPr wrap="square" rtlCol="0">
            <a:spAutoFit/>
          </a:bodyPr>
          <a:lstStyle/>
          <a:p>
            <a:r>
              <a:rPr lang="cs-CZ" dirty="0" err="1"/>
              <a:t>All</a:t>
            </a:r>
            <a:r>
              <a:rPr lang="cs-CZ" dirty="0"/>
              <a:t> these </a:t>
            </a:r>
            <a:r>
              <a:rPr lang="cs-CZ" dirty="0" err="1"/>
              <a:t>ions</a:t>
            </a:r>
            <a:r>
              <a:rPr lang="cs-CZ" dirty="0"/>
              <a:t> are </a:t>
            </a:r>
            <a:r>
              <a:rPr lang="cs-CZ" dirty="0" err="1"/>
              <a:t>incorporated</a:t>
            </a:r>
            <a:r>
              <a:rPr lang="cs-CZ" dirty="0"/>
              <a:t> </a:t>
            </a:r>
            <a:r>
              <a:rPr lang="cs-CZ" dirty="0" err="1"/>
              <a:t>into</a:t>
            </a:r>
            <a:r>
              <a:rPr lang="cs-CZ" dirty="0"/>
              <a:t> </a:t>
            </a:r>
            <a:r>
              <a:rPr lang="cs-CZ" dirty="0" err="1"/>
              <a:t>the</a:t>
            </a:r>
            <a:r>
              <a:rPr lang="cs-CZ" dirty="0"/>
              <a:t> </a:t>
            </a:r>
            <a:r>
              <a:rPr lang="cs-CZ" dirty="0" err="1"/>
              <a:t>cells</a:t>
            </a:r>
            <a:r>
              <a:rPr lang="cs-CZ" dirty="0"/>
              <a:t> and </a:t>
            </a:r>
            <a:r>
              <a:rPr lang="cs-CZ" dirty="0" err="1"/>
              <a:t>can</a:t>
            </a:r>
            <a:r>
              <a:rPr lang="cs-CZ" dirty="0"/>
              <a:t> </a:t>
            </a:r>
            <a:r>
              <a:rPr lang="cs-CZ" dirty="0" err="1"/>
              <a:t>be</a:t>
            </a:r>
            <a:r>
              <a:rPr lang="cs-CZ" dirty="0"/>
              <a:t> </a:t>
            </a:r>
            <a:r>
              <a:rPr lang="cs-CZ" dirty="0" err="1"/>
              <a:t>rapidly</a:t>
            </a:r>
            <a:r>
              <a:rPr lang="cs-CZ" dirty="0"/>
              <a:t> </a:t>
            </a:r>
            <a:r>
              <a:rPr lang="cs-CZ" dirty="0" err="1"/>
              <a:t>depleted</a:t>
            </a:r>
            <a:r>
              <a:rPr lang="cs-CZ" dirty="0"/>
              <a:t> </a:t>
            </a:r>
            <a:r>
              <a:rPr lang="cs-CZ" dirty="0" err="1"/>
              <a:t>from</a:t>
            </a:r>
            <a:r>
              <a:rPr lang="cs-CZ" dirty="0"/>
              <a:t> </a:t>
            </a:r>
            <a:r>
              <a:rPr lang="cs-CZ" dirty="0" err="1"/>
              <a:t>the</a:t>
            </a:r>
            <a:r>
              <a:rPr lang="cs-CZ" dirty="0"/>
              <a:t> extra </a:t>
            </a:r>
            <a:r>
              <a:rPr lang="cs-CZ" dirty="0" err="1"/>
              <a:t>cellular</a:t>
            </a:r>
            <a:r>
              <a:rPr lang="cs-CZ" dirty="0"/>
              <a:t> </a:t>
            </a:r>
            <a:r>
              <a:rPr lang="cs-CZ" dirty="0" err="1"/>
              <a:t>compartment</a:t>
            </a:r>
            <a:r>
              <a:rPr lang="cs-CZ" dirty="0"/>
              <a:t> </a:t>
            </a:r>
            <a:r>
              <a:rPr lang="cs-CZ" dirty="0" err="1"/>
              <a:t>when</a:t>
            </a:r>
            <a:r>
              <a:rPr lang="cs-CZ" dirty="0"/>
              <a:t> </a:t>
            </a:r>
            <a:r>
              <a:rPr lang="cs-CZ" dirty="0" err="1"/>
              <a:t>nutrients</a:t>
            </a:r>
            <a:r>
              <a:rPr lang="cs-CZ" dirty="0"/>
              <a:t> are </a:t>
            </a:r>
            <a:r>
              <a:rPr lang="cs-CZ" dirty="0" err="1"/>
              <a:t>provided</a:t>
            </a:r>
            <a:r>
              <a:rPr lang="cs-CZ" dirty="0"/>
              <a:t> to </a:t>
            </a:r>
            <a:r>
              <a:rPr lang="cs-CZ" dirty="0" err="1"/>
              <a:t>allow</a:t>
            </a:r>
            <a:r>
              <a:rPr lang="cs-CZ" dirty="0"/>
              <a:t> cell </a:t>
            </a:r>
            <a:r>
              <a:rPr lang="cs-CZ" dirty="0" err="1"/>
              <a:t>growth</a:t>
            </a:r>
            <a:r>
              <a:rPr lang="cs-CZ" dirty="0"/>
              <a:t> and </a:t>
            </a:r>
            <a:r>
              <a:rPr lang="cs-CZ" dirty="0" err="1"/>
              <a:t>repair</a:t>
            </a:r>
            <a:r>
              <a:rPr lang="cs-CZ" dirty="0"/>
              <a:t>. </a:t>
            </a:r>
            <a:r>
              <a:rPr lang="cs-CZ" dirty="0" err="1"/>
              <a:t>The</a:t>
            </a:r>
            <a:r>
              <a:rPr lang="cs-CZ" dirty="0"/>
              <a:t> </a:t>
            </a:r>
            <a:r>
              <a:rPr lang="cs-CZ" dirty="0" err="1"/>
              <a:t>high</a:t>
            </a:r>
            <a:r>
              <a:rPr lang="cs-CZ" dirty="0"/>
              <a:t> </a:t>
            </a:r>
            <a:r>
              <a:rPr lang="cs-CZ" dirty="0" err="1"/>
              <a:t>glc</a:t>
            </a:r>
            <a:r>
              <a:rPr lang="cs-CZ" dirty="0"/>
              <a:t> </a:t>
            </a:r>
            <a:r>
              <a:rPr lang="cs-CZ" dirty="0" err="1"/>
              <a:t>levels</a:t>
            </a:r>
            <a:r>
              <a:rPr lang="cs-CZ" dirty="0"/>
              <a:t> </a:t>
            </a:r>
            <a:r>
              <a:rPr lang="cs-CZ" dirty="0" err="1"/>
              <a:t>stimulate</a:t>
            </a:r>
            <a:r>
              <a:rPr lang="cs-CZ" dirty="0"/>
              <a:t> insulin </a:t>
            </a:r>
            <a:r>
              <a:rPr lang="cs-CZ" dirty="0" err="1"/>
              <a:t>secretion</a:t>
            </a:r>
            <a:r>
              <a:rPr lang="cs-CZ" dirty="0"/>
              <a:t> </a:t>
            </a:r>
            <a:r>
              <a:rPr lang="cs-CZ" dirty="0" err="1"/>
              <a:t>which</a:t>
            </a:r>
            <a:r>
              <a:rPr lang="cs-CZ" dirty="0"/>
              <a:t> </a:t>
            </a:r>
            <a:r>
              <a:rPr lang="cs-CZ" dirty="0" err="1"/>
              <a:t>encourages</a:t>
            </a:r>
            <a:r>
              <a:rPr lang="cs-CZ" dirty="0"/>
              <a:t> </a:t>
            </a:r>
            <a:r>
              <a:rPr lang="cs-CZ" dirty="0" err="1"/>
              <a:t>movement</a:t>
            </a:r>
            <a:r>
              <a:rPr lang="cs-CZ" dirty="0"/>
              <a:t> </a:t>
            </a:r>
            <a:r>
              <a:rPr lang="cs-CZ" dirty="0" err="1"/>
              <a:t>of</a:t>
            </a:r>
            <a:r>
              <a:rPr lang="cs-CZ" dirty="0"/>
              <a:t> </a:t>
            </a:r>
            <a:r>
              <a:rPr lang="cs-CZ" dirty="0" err="1"/>
              <a:t>the</a:t>
            </a:r>
            <a:r>
              <a:rPr lang="cs-CZ" dirty="0"/>
              <a:t> these </a:t>
            </a:r>
            <a:r>
              <a:rPr lang="cs-CZ" dirty="0" err="1"/>
              <a:t>ions</a:t>
            </a:r>
            <a:r>
              <a:rPr lang="cs-CZ" dirty="0"/>
              <a:t> </a:t>
            </a:r>
            <a:r>
              <a:rPr lang="cs-CZ" dirty="0" err="1"/>
              <a:t>into</a:t>
            </a:r>
            <a:r>
              <a:rPr lang="cs-CZ" dirty="0"/>
              <a:t> </a:t>
            </a:r>
            <a:r>
              <a:rPr lang="cs-CZ" dirty="0" err="1"/>
              <a:t>the</a:t>
            </a:r>
            <a:r>
              <a:rPr lang="cs-CZ" dirty="0"/>
              <a:t> cell.</a:t>
            </a:r>
          </a:p>
        </p:txBody>
      </p:sp>
      <p:sp>
        <p:nvSpPr>
          <p:cNvPr id="10" name="Zaoblený obdélník 9"/>
          <p:cNvSpPr/>
          <p:nvPr/>
        </p:nvSpPr>
        <p:spPr>
          <a:xfrm>
            <a:off x="457200" y="973724"/>
            <a:ext cx="4474840" cy="295036"/>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Zaoblený obdélník 11"/>
          <p:cNvSpPr/>
          <p:nvPr/>
        </p:nvSpPr>
        <p:spPr>
          <a:xfrm>
            <a:off x="457200" y="2132856"/>
            <a:ext cx="8079774" cy="596680"/>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Zaoblený obdélník 12"/>
          <p:cNvSpPr/>
          <p:nvPr/>
        </p:nvSpPr>
        <p:spPr>
          <a:xfrm>
            <a:off x="457200" y="5042100"/>
            <a:ext cx="8147248" cy="572323"/>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ustDataLst>
      <p:tags r:id="rId1"/>
    </p:custDataLst>
    <p:extLst>
      <p:ext uri="{BB962C8B-B14F-4D97-AF65-F5344CB8AC3E}">
        <p14:creationId xmlns:p14="http://schemas.microsoft.com/office/powerpoint/2010/main" val="249892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animBg="1"/>
      <p:bldP spid="12" grpId="0" animBg="1"/>
      <p:bldP spid="1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cs-CZ" b="1" dirty="0" err="1"/>
              <a:t>What</a:t>
            </a:r>
            <a:r>
              <a:rPr lang="cs-CZ" b="1" dirty="0"/>
              <a:t> </a:t>
            </a:r>
            <a:r>
              <a:rPr lang="cs-CZ" b="1" dirty="0" err="1"/>
              <a:t>is</a:t>
            </a:r>
            <a:r>
              <a:rPr lang="cs-CZ" b="1" dirty="0"/>
              <a:t> </a:t>
            </a:r>
            <a:r>
              <a:rPr lang="cs-CZ" b="1" dirty="0" err="1"/>
              <a:t>the</a:t>
            </a:r>
            <a:r>
              <a:rPr lang="cs-CZ" b="1" dirty="0"/>
              <a:t> </a:t>
            </a:r>
            <a:r>
              <a:rPr lang="cs-CZ" b="1" dirty="0" err="1"/>
              <a:t>formulation</a:t>
            </a:r>
            <a:r>
              <a:rPr lang="cs-CZ" b="1" dirty="0"/>
              <a:t> </a:t>
            </a:r>
            <a:r>
              <a:rPr lang="cs-CZ" b="1" dirty="0" err="1"/>
              <a:t>of</a:t>
            </a:r>
            <a:r>
              <a:rPr lang="cs-CZ" b="1" dirty="0"/>
              <a:t> </a:t>
            </a:r>
            <a:r>
              <a:rPr lang="cs-CZ" b="1" dirty="0" err="1"/>
              <a:t>individually</a:t>
            </a:r>
            <a:r>
              <a:rPr lang="cs-CZ" b="1" dirty="0"/>
              <a:t> </a:t>
            </a:r>
            <a:r>
              <a:rPr lang="cs-CZ" b="1" dirty="0" err="1"/>
              <a:t>prepared</a:t>
            </a:r>
            <a:r>
              <a:rPr lang="cs-CZ" b="1" dirty="0"/>
              <a:t> </a:t>
            </a:r>
            <a:r>
              <a:rPr lang="cs-CZ" b="1" dirty="0" err="1"/>
              <a:t>parenteral</a:t>
            </a:r>
            <a:r>
              <a:rPr lang="cs-CZ" b="1" dirty="0"/>
              <a:t> </a:t>
            </a:r>
            <a:r>
              <a:rPr lang="cs-CZ" b="1" dirty="0" err="1"/>
              <a:t>nutrition</a:t>
            </a:r>
            <a:r>
              <a:rPr lang="cs-CZ" b="1" dirty="0"/>
              <a:t> </a:t>
            </a:r>
            <a:r>
              <a:rPr lang="cs-CZ" b="1" dirty="0" err="1"/>
              <a:t>bag</a:t>
            </a:r>
            <a:r>
              <a:rPr lang="cs-CZ" b="1" dirty="0"/>
              <a:t>?</a:t>
            </a:r>
            <a:endParaRPr lang="cs-CZ" dirty="0"/>
          </a:p>
        </p:txBody>
      </p:sp>
      <p:pic>
        <p:nvPicPr>
          <p:cNvPr id="5" name="Zástupný symbol pro obsah 4"/>
          <p:cNvPicPr>
            <a:picLocks noGrp="1" noChangeAspect="1"/>
          </p:cNvPicPr>
          <p:nvPr>
            <p:ph sz="quarter" idx="1"/>
          </p:nvPr>
        </p:nvPicPr>
        <p:blipFill>
          <a:blip r:embed="rId3"/>
          <a:stretch>
            <a:fillRect/>
          </a:stretch>
        </p:blipFill>
        <p:spPr>
          <a:xfrm>
            <a:off x="2139518" y="1994675"/>
            <a:ext cx="4102964" cy="4084674"/>
          </a:xfrm>
          <a:prstGeom prst="rect">
            <a:avLst/>
          </a:prstGeom>
        </p:spPr>
      </p:pic>
      <p:sp>
        <p:nvSpPr>
          <p:cNvPr id="2" name="Zástupný symbol pro číslo snímku 1"/>
          <p:cNvSpPr>
            <a:spLocks noGrp="1"/>
          </p:cNvSpPr>
          <p:nvPr>
            <p:ph type="sldNum" sz="quarter" idx="15"/>
          </p:nvPr>
        </p:nvSpPr>
        <p:spPr/>
        <p:txBody>
          <a:bodyPr/>
          <a:lstStyle/>
          <a:p>
            <a:fld id="{34EB5C23-C2A9-49A4-9E2B-20182FCB3B72}" type="slidenum">
              <a:rPr lang="cs-CZ" smtClean="0"/>
              <a:t>94</a:t>
            </a:fld>
            <a:endParaRPr lang="cs-CZ"/>
          </a:p>
        </p:txBody>
      </p:sp>
    </p:spTree>
    <p:custDataLst>
      <p:tags r:id="rId1"/>
    </p:custDataLst>
    <p:extLst>
      <p:ext uri="{BB962C8B-B14F-4D97-AF65-F5344CB8AC3E}">
        <p14:creationId xmlns:p14="http://schemas.microsoft.com/office/powerpoint/2010/main" val="395807322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obsah 8"/>
          <p:cNvSpPr>
            <a:spLocks noGrp="1"/>
          </p:cNvSpPr>
          <p:nvPr>
            <p:ph sz="quarter" idx="2"/>
          </p:nvPr>
        </p:nvSpPr>
        <p:spPr>
          <a:xfrm>
            <a:off x="457200" y="3073524"/>
            <a:ext cx="7671816" cy="3523828"/>
          </a:xfrm>
          <a:solidFill>
            <a:schemeClr val="accent1">
              <a:lumMod val="20000"/>
              <a:lumOff val="80000"/>
            </a:schemeClr>
          </a:solidFill>
          <a:ln>
            <a:solidFill>
              <a:srgbClr val="00B0F0"/>
            </a:solidFill>
          </a:ln>
        </p:spPr>
        <p:txBody>
          <a:bodyPr>
            <a:normAutofit fontScale="55000" lnSpcReduction="20000"/>
          </a:bodyPr>
          <a:lstStyle/>
          <a:p>
            <a:pPr marL="0" indent="0">
              <a:buNone/>
            </a:pPr>
            <a:r>
              <a:rPr lang="cs-CZ" sz="3600" b="1" dirty="0" err="1"/>
              <a:t>Fluids</a:t>
            </a:r>
            <a:r>
              <a:rPr lang="cs-CZ" sz="3600" b="1" dirty="0"/>
              <a:t>: 30 - 40 ml/kg/</a:t>
            </a:r>
            <a:r>
              <a:rPr lang="cs-CZ" sz="3600" b="1" dirty="0" err="1"/>
              <a:t>day</a:t>
            </a:r>
            <a:r>
              <a:rPr lang="cs-CZ" sz="3600" b="1" dirty="0"/>
              <a:t> = 1800 - 2400 ml</a:t>
            </a:r>
          </a:p>
          <a:p>
            <a:pPr marL="0" indent="0">
              <a:buNone/>
            </a:pPr>
            <a:endParaRPr lang="cs-CZ" sz="3600" b="1" dirty="0"/>
          </a:p>
          <a:p>
            <a:pPr marL="0" indent="0">
              <a:buNone/>
            </a:pPr>
            <a:r>
              <a:rPr lang="cs-CZ" sz="3600" b="1" dirty="0" err="1"/>
              <a:t>Nutrients</a:t>
            </a:r>
            <a:r>
              <a:rPr lang="cs-CZ" sz="3600" b="1" dirty="0"/>
              <a:t>: </a:t>
            </a:r>
            <a:r>
              <a:rPr lang="cs-CZ" sz="3600" b="1" dirty="0" err="1"/>
              <a:t>anabolic</a:t>
            </a:r>
            <a:r>
              <a:rPr lang="cs-CZ" sz="3600" b="1" dirty="0"/>
              <a:t> ratio:</a:t>
            </a:r>
          </a:p>
          <a:p>
            <a:pPr marL="0" indent="0">
              <a:buNone/>
            </a:pPr>
            <a:r>
              <a:rPr lang="cs-CZ" sz="3400" b="1" dirty="0"/>
              <a:t>	</a:t>
            </a:r>
            <a:endParaRPr lang="cs-CZ" sz="1100" b="1" dirty="0"/>
          </a:p>
          <a:p>
            <a:r>
              <a:rPr lang="cs-CZ" sz="3400" dirty="0" err="1"/>
              <a:t>Glc</a:t>
            </a:r>
            <a:r>
              <a:rPr lang="cs-CZ" sz="3400" dirty="0"/>
              <a:t> 6 g/kg </a:t>
            </a:r>
            <a:r>
              <a:rPr lang="cs-CZ" sz="3400" dirty="0" err="1"/>
              <a:t>actual</a:t>
            </a:r>
            <a:r>
              <a:rPr lang="cs-CZ" sz="3400" dirty="0"/>
              <a:t> </a:t>
            </a:r>
            <a:r>
              <a:rPr lang="cs-CZ" sz="3400" dirty="0" err="1"/>
              <a:t>weight</a:t>
            </a:r>
            <a:r>
              <a:rPr lang="cs-CZ" sz="3400" dirty="0"/>
              <a:t>:</a:t>
            </a:r>
          </a:p>
          <a:p>
            <a:pPr marL="0" indent="0">
              <a:buNone/>
            </a:pPr>
            <a:r>
              <a:rPr lang="cs-CZ" sz="3400" dirty="0"/>
              <a:t>6 x 60 = 360 g </a:t>
            </a:r>
            <a:r>
              <a:rPr lang="cs-CZ" sz="3400" dirty="0" err="1"/>
              <a:t>glc</a:t>
            </a:r>
            <a:r>
              <a:rPr lang="cs-CZ" sz="3400" dirty="0"/>
              <a:t>: 900 ml 40% </a:t>
            </a:r>
            <a:r>
              <a:rPr lang="cs-CZ" sz="3400" dirty="0" err="1"/>
              <a:t>glc</a:t>
            </a:r>
            <a:r>
              <a:rPr lang="cs-CZ" sz="3400" dirty="0"/>
              <a:t> – </a:t>
            </a:r>
            <a:r>
              <a:rPr lang="cs-CZ" sz="3400" dirty="0" err="1"/>
              <a:t>central</a:t>
            </a:r>
            <a:r>
              <a:rPr lang="cs-CZ" sz="3400" dirty="0"/>
              <a:t> </a:t>
            </a:r>
            <a:r>
              <a:rPr lang="cs-CZ" sz="3400" dirty="0" err="1"/>
              <a:t>vein</a:t>
            </a:r>
            <a:r>
              <a:rPr lang="cs-CZ" sz="3400" dirty="0"/>
              <a:t>!</a:t>
            </a:r>
          </a:p>
          <a:p>
            <a:pPr marL="0" indent="0">
              <a:buNone/>
            </a:pPr>
            <a:endParaRPr lang="cs-CZ" sz="1300" dirty="0"/>
          </a:p>
          <a:p>
            <a:r>
              <a:rPr lang="cs-CZ" sz="3400" dirty="0"/>
              <a:t>AA 1 g/kg </a:t>
            </a:r>
            <a:r>
              <a:rPr lang="cs-CZ" sz="3400" dirty="0" err="1"/>
              <a:t>ideal</a:t>
            </a:r>
            <a:r>
              <a:rPr lang="cs-CZ" sz="3400" dirty="0"/>
              <a:t> </a:t>
            </a:r>
            <a:r>
              <a:rPr lang="cs-CZ" sz="3400" dirty="0" err="1"/>
              <a:t>weight</a:t>
            </a:r>
            <a:r>
              <a:rPr lang="cs-CZ" sz="3400" dirty="0"/>
              <a:t>: </a:t>
            </a:r>
          </a:p>
          <a:p>
            <a:pPr marL="0" indent="0">
              <a:buNone/>
            </a:pPr>
            <a:r>
              <a:rPr lang="cs-CZ" sz="3400" dirty="0"/>
              <a:t>1 x 85 = 85 g AA: 850 ml 10% </a:t>
            </a:r>
            <a:r>
              <a:rPr lang="cs-CZ" sz="3400" dirty="0" err="1"/>
              <a:t>solution</a:t>
            </a:r>
            <a:r>
              <a:rPr lang="cs-CZ" sz="3400" dirty="0"/>
              <a:t> – </a:t>
            </a:r>
            <a:r>
              <a:rPr lang="cs-CZ" sz="3400" dirty="0" err="1"/>
              <a:t>central</a:t>
            </a:r>
            <a:r>
              <a:rPr lang="cs-CZ" sz="3400" dirty="0"/>
              <a:t> </a:t>
            </a:r>
            <a:r>
              <a:rPr lang="cs-CZ" sz="3400" dirty="0" err="1"/>
              <a:t>vein</a:t>
            </a:r>
            <a:r>
              <a:rPr lang="cs-CZ" sz="3400" dirty="0"/>
              <a:t>!</a:t>
            </a:r>
          </a:p>
          <a:p>
            <a:pPr marL="0" indent="0">
              <a:buNone/>
            </a:pPr>
            <a:endParaRPr lang="cs-CZ" sz="1300" dirty="0"/>
          </a:p>
          <a:p>
            <a:r>
              <a:rPr lang="cs-CZ" sz="3400" dirty="0" err="1"/>
              <a:t>Lipids</a:t>
            </a:r>
            <a:r>
              <a:rPr lang="cs-CZ" sz="3400" dirty="0"/>
              <a:t> 1 g/kg </a:t>
            </a:r>
            <a:r>
              <a:rPr lang="cs-CZ" sz="3400" dirty="0" err="1"/>
              <a:t>actual</a:t>
            </a:r>
            <a:r>
              <a:rPr lang="cs-CZ" sz="3400" dirty="0"/>
              <a:t> </a:t>
            </a:r>
            <a:r>
              <a:rPr lang="cs-CZ" sz="3400" dirty="0" err="1"/>
              <a:t>weight</a:t>
            </a:r>
            <a:r>
              <a:rPr lang="cs-CZ" sz="3400" dirty="0"/>
              <a:t>:  </a:t>
            </a:r>
          </a:p>
          <a:p>
            <a:pPr marL="0" indent="0">
              <a:buNone/>
            </a:pPr>
            <a:r>
              <a:rPr lang="cs-CZ" sz="3400" dirty="0"/>
              <a:t>1 x 60 = 60 g: 300 ml 20% </a:t>
            </a:r>
            <a:r>
              <a:rPr lang="cs-CZ" sz="3400" dirty="0" err="1"/>
              <a:t>solution</a:t>
            </a:r>
            <a:endParaRPr lang="cs-CZ" sz="3400" dirty="0"/>
          </a:p>
          <a:p>
            <a:endParaRPr lang="cs-CZ" dirty="0"/>
          </a:p>
          <a:p>
            <a:endParaRPr lang="cs-CZ" dirty="0"/>
          </a:p>
        </p:txBody>
      </p:sp>
      <p:sp>
        <p:nvSpPr>
          <p:cNvPr id="3" name="Nadpis 2"/>
          <p:cNvSpPr>
            <a:spLocks noGrp="1"/>
          </p:cNvSpPr>
          <p:nvPr>
            <p:ph type="title"/>
          </p:nvPr>
        </p:nvSpPr>
        <p:spPr>
          <a:xfrm>
            <a:off x="457200" y="437828"/>
            <a:ext cx="7467600" cy="1143000"/>
          </a:xfrm>
        </p:spPr>
        <p:txBody>
          <a:bodyPr>
            <a:noAutofit/>
          </a:bodyPr>
          <a:lstStyle/>
          <a:p>
            <a:r>
              <a:rPr lang="cs-CZ" sz="2400" dirty="0" err="1"/>
              <a:t>We</a:t>
            </a:r>
            <a:r>
              <a:rPr lang="cs-CZ" sz="2400" dirty="0"/>
              <a:t> </a:t>
            </a:r>
            <a:r>
              <a:rPr lang="cs-CZ" sz="2400" dirty="0" err="1"/>
              <a:t>have</a:t>
            </a:r>
            <a:r>
              <a:rPr lang="cs-CZ" sz="2400" dirty="0"/>
              <a:t> </a:t>
            </a:r>
            <a:r>
              <a:rPr lang="cs-CZ" sz="2400" dirty="0" err="1"/>
              <a:t>solutions</a:t>
            </a:r>
            <a:r>
              <a:rPr lang="cs-CZ" sz="2400" dirty="0"/>
              <a:t>:	</a:t>
            </a:r>
            <a:br>
              <a:rPr lang="cs-CZ" sz="2400" dirty="0"/>
            </a:br>
            <a:r>
              <a:rPr lang="cs-CZ" sz="2400" dirty="0" err="1"/>
              <a:t>glc</a:t>
            </a:r>
            <a:r>
              <a:rPr lang="cs-CZ" sz="2400" dirty="0"/>
              <a:t> 5%, 10%, 15%, 20%, 40%</a:t>
            </a:r>
            <a:br>
              <a:rPr lang="cs-CZ" sz="2400" dirty="0"/>
            </a:br>
            <a:r>
              <a:rPr lang="cs-CZ" sz="2400" dirty="0"/>
              <a:t>AA (</a:t>
            </a:r>
            <a:r>
              <a:rPr lang="cs-CZ" sz="2400" dirty="0" err="1"/>
              <a:t>Aminoplasmal</a:t>
            </a:r>
            <a:r>
              <a:rPr lang="cs-CZ" sz="2400" dirty="0"/>
              <a:t>, </a:t>
            </a:r>
            <a:r>
              <a:rPr lang="cs-CZ" sz="2400" dirty="0" err="1"/>
              <a:t>Neonutrin</a:t>
            </a:r>
            <a:r>
              <a:rPr lang="cs-CZ" sz="2400" dirty="0"/>
              <a:t>) 5%, 10%, 15%</a:t>
            </a:r>
            <a:br>
              <a:rPr lang="cs-CZ" sz="2400" dirty="0"/>
            </a:br>
            <a:r>
              <a:rPr lang="cs-CZ" sz="2400" dirty="0" err="1"/>
              <a:t>lipids</a:t>
            </a:r>
            <a:r>
              <a:rPr lang="cs-CZ" sz="2400" dirty="0"/>
              <a:t> (</a:t>
            </a:r>
            <a:r>
              <a:rPr lang="cs-CZ" sz="2400" dirty="0" err="1"/>
              <a:t>Lipofundin</a:t>
            </a:r>
            <a:r>
              <a:rPr lang="cs-CZ" sz="2400" dirty="0"/>
              <a:t>, </a:t>
            </a:r>
            <a:r>
              <a:rPr lang="cs-CZ" sz="2400" dirty="0" err="1"/>
              <a:t>SMOFlipid</a:t>
            </a:r>
            <a:r>
              <a:rPr lang="cs-CZ" sz="2400" dirty="0"/>
              <a:t>, </a:t>
            </a:r>
            <a:r>
              <a:rPr lang="cs-CZ" sz="2400" dirty="0" err="1"/>
              <a:t>Lipoplus</a:t>
            </a:r>
            <a:r>
              <a:rPr lang="cs-CZ" sz="2400" dirty="0"/>
              <a:t>) 20%</a:t>
            </a:r>
          </a:p>
        </p:txBody>
      </p:sp>
      <p:sp>
        <p:nvSpPr>
          <p:cNvPr id="2" name="Zástupný symbol pro číslo snímku 1"/>
          <p:cNvSpPr>
            <a:spLocks noGrp="1"/>
          </p:cNvSpPr>
          <p:nvPr>
            <p:ph type="sldNum" sz="quarter" idx="12"/>
          </p:nvPr>
        </p:nvSpPr>
        <p:spPr/>
        <p:txBody>
          <a:bodyPr/>
          <a:lstStyle/>
          <a:p>
            <a:fld id="{34EB5C23-C2A9-49A4-9E2B-20182FCB3B72}" type="slidenum">
              <a:rPr lang="cs-CZ" smtClean="0"/>
              <a:t>95</a:t>
            </a:fld>
            <a:endParaRPr lang="cs-CZ"/>
          </a:p>
        </p:txBody>
      </p:sp>
      <p:sp>
        <p:nvSpPr>
          <p:cNvPr id="4" name="Zástupný symbol pro obsah 3"/>
          <p:cNvSpPr>
            <a:spLocks noGrp="1"/>
          </p:cNvSpPr>
          <p:nvPr>
            <p:ph sz="quarter" idx="1"/>
          </p:nvPr>
        </p:nvSpPr>
        <p:spPr>
          <a:xfrm>
            <a:off x="457200" y="1916832"/>
            <a:ext cx="7931224" cy="820688"/>
          </a:xfrm>
        </p:spPr>
        <p:txBody>
          <a:bodyPr>
            <a:noAutofit/>
          </a:bodyPr>
          <a:lstStyle/>
          <a:p>
            <a:pPr lvl="0"/>
            <a:r>
              <a:rPr lang="cs-CZ" b="1" dirty="0"/>
              <a:t>Man, 35 </a:t>
            </a:r>
            <a:r>
              <a:rPr lang="cs-CZ" b="1" dirty="0" err="1"/>
              <a:t>years</a:t>
            </a:r>
            <a:r>
              <a:rPr lang="cs-CZ" b="1" dirty="0"/>
              <a:t>, </a:t>
            </a:r>
            <a:r>
              <a:rPr lang="cs-CZ" b="1" dirty="0" err="1"/>
              <a:t>height</a:t>
            </a:r>
            <a:r>
              <a:rPr lang="cs-CZ" b="1" dirty="0"/>
              <a:t> 185 cm, </a:t>
            </a:r>
            <a:r>
              <a:rPr lang="cs-CZ" b="1" dirty="0" err="1"/>
              <a:t>weight</a:t>
            </a:r>
            <a:r>
              <a:rPr lang="cs-CZ" b="1" dirty="0"/>
              <a:t> 60 kg, m. Crohn, </a:t>
            </a:r>
            <a:r>
              <a:rPr lang="cs-CZ" b="1" dirty="0" err="1"/>
              <a:t>hospitalization</a:t>
            </a:r>
            <a:r>
              <a:rPr lang="cs-CZ" b="1" dirty="0"/>
              <a:t> </a:t>
            </a:r>
            <a:r>
              <a:rPr lang="cs-CZ" b="1" dirty="0" err="1"/>
              <a:t>for</a:t>
            </a:r>
            <a:r>
              <a:rPr lang="cs-CZ" b="1" dirty="0"/>
              <a:t> </a:t>
            </a:r>
            <a:r>
              <a:rPr lang="cs-CZ" b="1" dirty="0" err="1"/>
              <a:t>subileus</a:t>
            </a:r>
            <a:r>
              <a:rPr lang="cs-CZ" b="1" dirty="0"/>
              <a:t>, </a:t>
            </a:r>
            <a:r>
              <a:rPr lang="cs-CZ" b="1" dirty="0" err="1"/>
              <a:t>stenosis</a:t>
            </a:r>
            <a:r>
              <a:rPr lang="cs-CZ" b="1" dirty="0"/>
              <a:t> </a:t>
            </a:r>
            <a:r>
              <a:rPr lang="cs-CZ" b="1" dirty="0" err="1"/>
              <a:t>of</a:t>
            </a:r>
            <a:r>
              <a:rPr lang="cs-CZ" b="1" dirty="0"/>
              <a:t> </a:t>
            </a:r>
            <a:r>
              <a:rPr lang="cs-CZ" b="1" dirty="0" err="1"/>
              <a:t>terminal</a:t>
            </a:r>
            <a:r>
              <a:rPr lang="cs-CZ" b="1" dirty="0"/>
              <a:t> ileum</a:t>
            </a:r>
            <a:endParaRPr lang="cs-CZ" dirty="0"/>
          </a:p>
          <a:p>
            <a:endParaRPr lang="cs-CZ" dirty="0"/>
          </a:p>
        </p:txBody>
      </p:sp>
    </p:spTree>
    <p:custDataLst>
      <p:tags r:id="rId1"/>
    </p:custDataLst>
    <p:extLst>
      <p:ext uri="{BB962C8B-B14F-4D97-AF65-F5344CB8AC3E}">
        <p14:creationId xmlns:p14="http://schemas.microsoft.com/office/powerpoint/2010/main" val="99779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500"/>
                                        <p:tgtEl>
                                          <p:spTgt spid="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10" end="10"/>
                                            </p:txEl>
                                          </p:spTgt>
                                        </p:tgtEl>
                                        <p:attrNameLst>
                                          <p:attrName>style.visibility</p:attrName>
                                        </p:attrNameLst>
                                      </p:cBhvr>
                                      <p:to>
                                        <p:strVal val="visible"/>
                                      </p:to>
                                    </p:set>
                                    <p:animEffect transition="in" filter="fade">
                                      <p:cBhvr>
                                        <p:cTn id="47" dur="500"/>
                                        <p:tgtEl>
                                          <p:spTgt spid="9">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xEl>
                                              <p:pRg st="11" end="11"/>
                                            </p:txEl>
                                          </p:spTgt>
                                        </p:tgtEl>
                                        <p:attrNameLst>
                                          <p:attrName>style.visibility</p:attrName>
                                        </p:attrNameLst>
                                      </p:cBhvr>
                                      <p:to>
                                        <p:strVal val="visible"/>
                                      </p:to>
                                    </p:set>
                                    <p:animEffect transition="in" filter="fade">
                                      <p:cBhvr>
                                        <p:cTn id="52" dur="5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obsah 8"/>
          <p:cNvSpPr>
            <a:spLocks noGrp="1"/>
          </p:cNvSpPr>
          <p:nvPr>
            <p:ph sz="quarter" idx="2"/>
          </p:nvPr>
        </p:nvSpPr>
        <p:spPr>
          <a:xfrm>
            <a:off x="457200" y="3073524"/>
            <a:ext cx="7931224" cy="3523828"/>
          </a:xfrm>
          <a:solidFill>
            <a:schemeClr val="accent1">
              <a:lumMod val="20000"/>
              <a:lumOff val="80000"/>
            </a:schemeClr>
          </a:solidFill>
          <a:ln>
            <a:solidFill>
              <a:srgbClr val="00B0F0"/>
            </a:solidFill>
          </a:ln>
        </p:spPr>
        <p:txBody>
          <a:bodyPr>
            <a:normAutofit fontScale="55000" lnSpcReduction="20000"/>
          </a:bodyPr>
          <a:lstStyle/>
          <a:p>
            <a:pPr marL="0" indent="0">
              <a:buNone/>
            </a:pPr>
            <a:r>
              <a:rPr lang="cs-CZ" sz="3600" b="1" dirty="0" err="1"/>
              <a:t>Fluids</a:t>
            </a:r>
            <a:r>
              <a:rPr lang="cs-CZ" sz="3600" b="1" dirty="0"/>
              <a:t>: 30 - 40 ml/kg/</a:t>
            </a:r>
            <a:r>
              <a:rPr lang="cs-CZ" sz="3600" b="1" dirty="0" err="1"/>
              <a:t>day</a:t>
            </a:r>
            <a:r>
              <a:rPr lang="cs-CZ" sz="3600" b="1" dirty="0"/>
              <a:t> = 2550 - 3400 ml</a:t>
            </a:r>
          </a:p>
          <a:p>
            <a:pPr marL="0" indent="0">
              <a:buNone/>
            </a:pPr>
            <a:endParaRPr lang="cs-CZ" sz="3600" b="1" dirty="0"/>
          </a:p>
          <a:p>
            <a:pPr marL="0" indent="0">
              <a:buNone/>
            </a:pPr>
            <a:r>
              <a:rPr lang="cs-CZ" sz="3600" b="1" dirty="0" err="1"/>
              <a:t>Nutrients</a:t>
            </a:r>
            <a:r>
              <a:rPr lang="cs-CZ" sz="3600" b="1" dirty="0"/>
              <a:t>: </a:t>
            </a:r>
            <a:r>
              <a:rPr lang="cs-CZ" sz="3400" b="1" dirty="0"/>
              <a:t>Stress ratio:</a:t>
            </a:r>
          </a:p>
          <a:p>
            <a:pPr marL="0" indent="0">
              <a:buNone/>
            </a:pPr>
            <a:r>
              <a:rPr lang="cs-CZ" sz="3400" b="1" dirty="0"/>
              <a:t>	</a:t>
            </a:r>
            <a:endParaRPr lang="cs-CZ" sz="1100" b="1" dirty="0"/>
          </a:p>
          <a:p>
            <a:r>
              <a:rPr lang="cs-CZ" sz="3400" dirty="0" err="1"/>
              <a:t>Glc</a:t>
            </a:r>
            <a:r>
              <a:rPr lang="cs-CZ" sz="3400" dirty="0"/>
              <a:t> 2.5 g/kg </a:t>
            </a:r>
            <a:r>
              <a:rPr lang="cs-CZ" sz="3400" dirty="0" err="1"/>
              <a:t>actual</a:t>
            </a:r>
            <a:r>
              <a:rPr lang="cs-CZ" sz="3400" dirty="0"/>
              <a:t> </a:t>
            </a:r>
            <a:r>
              <a:rPr lang="cs-CZ" sz="3400" dirty="0" err="1"/>
              <a:t>weight</a:t>
            </a:r>
            <a:r>
              <a:rPr lang="cs-CZ" sz="3400" dirty="0"/>
              <a:t>:</a:t>
            </a:r>
          </a:p>
          <a:p>
            <a:pPr marL="0" indent="0">
              <a:buNone/>
            </a:pPr>
            <a:r>
              <a:rPr lang="cs-CZ" sz="3400" dirty="0"/>
              <a:t>2.5 x 85 = 212,5 g </a:t>
            </a:r>
            <a:r>
              <a:rPr lang="cs-CZ" sz="3400" dirty="0" err="1"/>
              <a:t>glc</a:t>
            </a:r>
            <a:r>
              <a:rPr lang="cs-CZ" sz="3400" dirty="0"/>
              <a:t>: 500 ml 40% </a:t>
            </a:r>
            <a:r>
              <a:rPr lang="cs-CZ" sz="3400" dirty="0" err="1"/>
              <a:t>glc</a:t>
            </a:r>
            <a:r>
              <a:rPr lang="cs-CZ" sz="3400" dirty="0"/>
              <a:t> (1 000 ml 20% </a:t>
            </a:r>
            <a:r>
              <a:rPr lang="cs-CZ" sz="3400" dirty="0" err="1"/>
              <a:t>glc</a:t>
            </a:r>
            <a:r>
              <a:rPr lang="cs-CZ" sz="3400" dirty="0"/>
              <a:t>) – </a:t>
            </a:r>
            <a:r>
              <a:rPr lang="cs-CZ" sz="3400" dirty="0" err="1"/>
              <a:t>central</a:t>
            </a:r>
            <a:r>
              <a:rPr lang="cs-CZ" sz="3400" dirty="0"/>
              <a:t> </a:t>
            </a:r>
            <a:r>
              <a:rPr lang="cs-CZ" sz="3400" dirty="0" err="1"/>
              <a:t>vein</a:t>
            </a:r>
            <a:r>
              <a:rPr lang="cs-CZ" sz="3400" dirty="0"/>
              <a:t>!</a:t>
            </a:r>
          </a:p>
          <a:p>
            <a:pPr marL="0" indent="0">
              <a:buNone/>
            </a:pPr>
            <a:endParaRPr lang="cs-CZ" sz="1300" dirty="0"/>
          </a:p>
          <a:p>
            <a:r>
              <a:rPr lang="cs-CZ" sz="3400" dirty="0"/>
              <a:t>AA 2 g/kg </a:t>
            </a:r>
            <a:r>
              <a:rPr lang="cs-CZ" sz="3400" dirty="0" err="1"/>
              <a:t>ideal</a:t>
            </a:r>
            <a:r>
              <a:rPr lang="cs-CZ" sz="3400" dirty="0"/>
              <a:t> </a:t>
            </a:r>
            <a:r>
              <a:rPr lang="cs-CZ" sz="3400" dirty="0" err="1"/>
              <a:t>weight</a:t>
            </a:r>
            <a:r>
              <a:rPr lang="cs-CZ" sz="3400" dirty="0"/>
              <a:t>: </a:t>
            </a:r>
          </a:p>
          <a:p>
            <a:pPr marL="0" indent="0">
              <a:buNone/>
            </a:pPr>
            <a:r>
              <a:rPr lang="cs-CZ" sz="3400" dirty="0"/>
              <a:t>2 x 80 = 160 g AA: 1000 ml 15% (1600 ml 10%) </a:t>
            </a:r>
            <a:r>
              <a:rPr lang="cs-CZ" sz="3400" dirty="0" err="1"/>
              <a:t>solution</a:t>
            </a:r>
            <a:r>
              <a:rPr lang="cs-CZ" sz="3400" dirty="0"/>
              <a:t> – </a:t>
            </a:r>
            <a:r>
              <a:rPr lang="cs-CZ" sz="3400" dirty="0" err="1"/>
              <a:t>central</a:t>
            </a:r>
            <a:r>
              <a:rPr lang="cs-CZ" sz="3400" dirty="0"/>
              <a:t> </a:t>
            </a:r>
            <a:r>
              <a:rPr lang="cs-CZ" sz="3400" dirty="0" err="1"/>
              <a:t>vein</a:t>
            </a:r>
            <a:r>
              <a:rPr lang="cs-CZ" sz="3400" dirty="0"/>
              <a:t>!</a:t>
            </a:r>
          </a:p>
          <a:p>
            <a:pPr marL="0" indent="0">
              <a:buNone/>
            </a:pPr>
            <a:endParaRPr lang="cs-CZ" sz="1300" dirty="0"/>
          </a:p>
          <a:p>
            <a:r>
              <a:rPr lang="cs-CZ" sz="3400" dirty="0" err="1"/>
              <a:t>Lipids</a:t>
            </a:r>
            <a:r>
              <a:rPr lang="cs-CZ" sz="3400" dirty="0"/>
              <a:t> 0,7 g/kg </a:t>
            </a:r>
            <a:r>
              <a:rPr lang="cs-CZ" sz="3400" dirty="0" err="1"/>
              <a:t>actual</a:t>
            </a:r>
            <a:r>
              <a:rPr lang="cs-CZ" sz="3400" dirty="0"/>
              <a:t> </a:t>
            </a:r>
            <a:r>
              <a:rPr lang="cs-CZ" sz="3400" dirty="0" err="1"/>
              <a:t>weight</a:t>
            </a:r>
            <a:r>
              <a:rPr lang="cs-CZ" sz="3400" dirty="0"/>
              <a:t>:</a:t>
            </a:r>
          </a:p>
          <a:p>
            <a:pPr marL="0" indent="0">
              <a:buNone/>
            </a:pPr>
            <a:r>
              <a:rPr lang="cs-CZ" sz="3400" dirty="0"/>
              <a:t>0.7 x 85 = 60 g: 300 ml 20% </a:t>
            </a:r>
            <a:r>
              <a:rPr lang="cs-CZ" sz="3400" dirty="0" err="1"/>
              <a:t>solution</a:t>
            </a:r>
            <a:endParaRPr lang="cs-CZ" dirty="0"/>
          </a:p>
          <a:p>
            <a:endParaRPr lang="cs-CZ" dirty="0"/>
          </a:p>
        </p:txBody>
      </p:sp>
      <p:sp>
        <p:nvSpPr>
          <p:cNvPr id="3" name="Nadpis 2"/>
          <p:cNvSpPr>
            <a:spLocks noGrp="1"/>
          </p:cNvSpPr>
          <p:nvPr>
            <p:ph type="title"/>
          </p:nvPr>
        </p:nvSpPr>
        <p:spPr>
          <a:xfrm>
            <a:off x="457200" y="437828"/>
            <a:ext cx="7467600" cy="1143000"/>
          </a:xfrm>
        </p:spPr>
        <p:txBody>
          <a:bodyPr>
            <a:noAutofit/>
          </a:bodyPr>
          <a:lstStyle/>
          <a:p>
            <a:r>
              <a:rPr lang="cs-CZ" sz="2400" dirty="0" err="1"/>
              <a:t>We</a:t>
            </a:r>
            <a:r>
              <a:rPr lang="cs-CZ" sz="2400" dirty="0"/>
              <a:t> </a:t>
            </a:r>
            <a:r>
              <a:rPr lang="cs-CZ" sz="2400" dirty="0" err="1"/>
              <a:t>have</a:t>
            </a:r>
            <a:r>
              <a:rPr lang="cs-CZ" sz="2400" dirty="0"/>
              <a:t> </a:t>
            </a:r>
            <a:r>
              <a:rPr lang="cs-CZ" sz="2400" dirty="0" err="1"/>
              <a:t>solutions</a:t>
            </a:r>
            <a:r>
              <a:rPr lang="cs-CZ" sz="2400" dirty="0"/>
              <a:t>:	</a:t>
            </a:r>
            <a:br>
              <a:rPr lang="cs-CZ" sz="2400" dirty="0"/>
            </a:br>
            <a:r>
              <a:rPr lang="cs-CZ" sz="2400" dirty="0" err="1"/>
              <a:t>glc</a:t>
            </a:r>
            <a:r>
              <a:rPr lang="cs-CZ" sz="2400" dirty="0"/>
              <a:t> 5%, 10%, 15%, 20%, 40%</a:t>
            </a:r>
            <a:br>
              <a:rPr lang="cs-CZ" sz="2400" dirty="0"/>
            </a:br>
            <a:r>
              <a:rPr lang="cs-CZ" sz="2400" dirty="0"/>
              <a:t>AA (</a:t>
            </a:r>
            <a:r>
              <a:rPr lang="cs-CZ" sz="2400" dirty="0" err="1"/>
              <a:t>Aminoplasmal</a:t>
            </a:r>
            <a:r>
              <a:rPr lang="cs-CZ" sz="2400" dirty="0"/>
              <a:t>, </a:t>
            </a:r>
            <a:r>
              <a:rPr lang="cs-CZ" sz="2400" dirty="0" err="1"/>
              <a:t>Neonutrin</a:t>
            </a:r>
            <a:r>
              <a:rPr lang="cs-CZ" sz="2400" dirty="0"/>
              <a:t>) 5%, 10%, 15%</a:t>
            </a:r>
            <a:br>
              <a:rPr lang="cs-CZ" sz="2400" dirty="0"/>
            </a:br>
            <a:r>
              <a:rPr lang="cs-CZ" sz="2400" dirty="0" err="1"/>
              <a:t>lipids</a:t>
            </a:r>
            <a:r>
              <a:rPr lang="cs-CZ" sz="2400" dirty="0"/>
              <a:t> (</a:t>
            </a:r>
            <a:r>
              <a:rPr lang="cs-CZ" sz="2400" dirty="0" err="1"/>
              <a:t>Lipofundin</a:t>
            </a:r>
            <a:r>
              <a:rPr lang="cs-CZ" sz="2400" dirty="0"/>
              <a:t>, </a:t>
            </a:r>
            <a:r>
              <a:rPr lang="cs-CZ" sz="2400" dirty="0" err="1"/>
              <a:t>SMOFlipid</a:t>
            </a:r>
            <a:r>
              <a:rPr lang="cs-CZ" sz="2400" dirty="0"/>
              <a:t>, </a:t>
            </a:r>
            <a:r>
              <a:rPr lang="cs-CZ" sz="2400" dirty="0" err="1"/>
              <a:t>Lipoplus</a:t>
            </a:r>
            <a:r>
              <a:rPr lang="cs-CZ" sz="2400" dirty="0"/>
              <a:t>) 20%</a:t>
            </a:r>
          </a:p>
        </p:txBody>
      </p:sp>
      <p:sp>
        <p:nvSpPr>
          <p:cNvPr id="2" name="Zástupný symbol pro číslo snímku 1"/>
          <p:cNvSpPr>
            <a:spLocks noGrp="1"/>
          </p:cNvSpPr>
          <p:nvPr>
            <p:ph type="sldNum" sz="quarter" idx="12"/>
          </p:nvPr>
        </p:nvSpPr>
        <p:spPr/>
        <p:txBody>
          <a:bodyPr/>
          <a:lstStyle/>
          <a:p>
            <a:fld id="{34EB5C23-C2A9-49A4-9E2B-20182FCB3B72}" type="slidenum">
              <a:rPr lang="cs-CZ" smtClean="0"/>
              <a:t>96</a:t>
            </a:fld>
            <a:endParaRPr lang="cs-CZ"/>
          </a:p>
        </p:txBody>
      </p:sp>
      <p:sp>
        <p:nvSpPr>
          <p:cNvPr id="4" name="Zástupný symbol pro obsah 3"/>
          <p:cNvSpPr>
            <a:spLocks noGrp="1"/>
          </p:cNvSpPr>
          <p:nvPr>
            <p:ph sz="quarter" idx="1"/>
          </p:nvPr>
        </p:nvSpPr>
        <p:spPr>
          <a:xfrm>
            <a:off x="457200" y="1916832"/>
            <a:ext cx="7931224" cy="820688"/>
          </a:xfrm>
        </p:spPr>
        <p:txBody>
          <a:bodyPr>
            <a:noAutofit/>
          </a:bodyPr>
          <a:lstStyle/>
          <a:p>
            <a:r>
              <a:rPr lang="cs-CZ" b="1" dirty="0"/>
              <a:t>Man, 40 </a:t>
            </a:r>
            <a:r>
              <a:rPr lang="cs-CZ" b="1" dirty="0" err="1"/>
              <a:t>years</a:t>
            </a:r>
            <a:r>
              <a:rPr lang="cs-CZ" b="1" dirty="0"/>
              <a:t>, </a:t>
            </a:r>
            <a:r>
              <a:rPr lang="cs-CZ" b="1" dirty="0" err="1"/>
              <a:t>height</a:t>
            </a:r>
            <a:r>
              <a:rPr lang="cs-CZ" b="1" dirty="0"/>
              <a:t> 180 cm, </a:t>
            </a:r>
            <a:r>
              <a:rPr lang="cs-CZ" b="1" dirty="0" err="1"/>
              <a:t>weight</a:t>
            </a:r>
            <a:r>
              <a:rPr lang="cs-CZ" b="1" dirty="0"/>
              <a:t> 85 kg, </a:t>
            </a:r>
            <a:r>
              <a:rPr lang="cs-CZ" b="1" dirty="0" err="1"/>
              <a:t>hospitalization</a:t>
            </a:r>
            <a:r>
              <a:rPr lang="cs-CZ" b="1" dirty="0"/>
              <a:t> </a:t>
            </a:r>
            <a:r>
              <a:rPr lang="cs-CZ" b="1" dirty="0" err="1"/>
              <a:t>for</a:t>
            </a:r>
            <a:r>
              <a:rPr lang="cs-CZ" b="1" dirty="0"/>
              <a:t> severe </a:t>
            </a:r>
            <a:r>
              <a:rPr lang="cs-CZ" b="1" dirty="0" err="1"/>
              <a:t>burns</a:t>
            </a:r>
            <a:endParaRPr lang="cs-CZ" dirty="0"/>
          </a:p>
          <a:p>
            <a:endParaRPr lang="cs-CZ" dirty="0"/>
          </a:p>
        </p:txBody>
      </p:sp>
    </p:spTree>
    <p:custDataLst>
      <p:tags r:id="rId1"/>
    </p:custDataLst>
    <p:extLst>
      <p:ext uri="{BB962C8B-B14F-4D97-AF65-F5344CB8AC3E}">
        <p14:creationId xmlns:p14="http://schemas.microsoft.com/office/powerpoint/2010/main" val="32635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500"/>
                                        <p:tgtEl>
                                          <p:spTgt spid="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10" end="10"/>
                                            </p:txEl>
                                          </p:spTgt>
                                        </p:tgtEl>
                                        <p:attrNameLst>
                                          <p:attrName>style.visibility</p:attrName>
                                        </p:attrNameLst>
                                      </p:cBhvr>
                                      <p:to>
                                        <p:strVal val="visible"/>
                                      </p:to>
                                    </p:set>
                                    <p:animEffect transition="in" filter="fade">
                                      <p:cBhvr>
                                        <p:cTn id="47" dur="500"/>
                                        <p:tgtEl>
                                          <p:spTgt spid="9">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xEl>
                                              <p:pRg st="11" end="11"/>
                                            </p:txEl>
                                          </p:spTgt>
                                        </p:tgtEl>
                                        <p:attrNameLst>
                                          <p:attrName>style.visibility</p:attrName>
                                        </p:attrNameLst>
                                      </p:cBhvr>
                                      <p:to>
                                        <p:strVal val="visible"/>
                                      </p:to>
                                    </p:set>
                                    <p:animEffect transition="in" filter="fade">
                                      <p:cBhvr>
                                        <p:cTn id="52" dur="5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obsah 8"/>
          <p:cNvSpPr>
            <a:spLocks noGrp="1"/>
          </p:cNvSpPr>
          <p:nvPr>
            <p:ph sz="quarter" idx="2"/>
          </p:nvPr>
        </p:nvSpPr>
        <p:spPr>
          <a:xfrm>
            <a:off x="457200" y="2924944"/>
            <a:ext cx="7671816" cy="3672408"/>
          </a:xfrm>
          <a:solidFill>
            <a:schemeClr val="accent1">
              <a:lumMod val="20000"/>
              <a:lumOff val="80000"/>
            </a:schemeClr>
          </a:solidFill>
          <a:ln>
            <a:solidFill>
              <a:srgbClr val="00B0F0"/>
            </a:solidFill>
          </a:ln>
        </p:spPr>
        <p:txBody>
          <a:bodyPr>
            <a:normAutofit fontScale="55000" lnSpcReduction="20000"/>
          </a:bodyPr>
          <a:lstStyle/>
          <a:p>
            <a:pPr marL="0" indent="0">
              <a:buNone/>
            </a:pPr>
            <a:r>
              <a:rPr lang="cs-CZ" sz="4400" b="1" dirty="0" err="1"/>
              <a:t>Fluids</a:t>
            </a:r>
            <a:r>
              <a:rPr lang="cs-CZ" sz="4400" b="1" dirty="0"/>
              <a:t>: 30 - 40 ml/kg/</a:t>
            </a:r>
            <a:r>
              <a:rPr lang="cs-CZ" sz="4400" b="1" dirty="0" err="1"/>
              <a:t>day</a:t>
            </a:r>
            <a:r>
              <a:rPr lang="cs-CZ" sz="4400" b="1" dirty="0"/>
              <a:t> = 1800 - 2400 ml</a:t>
            </a:r>
          </a:p>
          <a:p>
            <a:pPr marL="0" indent="0">
              <a:buNone/>
            </a:pPr>
            <a:endParaRPr lang="cs-CZ" sz="4400" b="1" dirty="0"/>
          </a:p>
          <a:p>
            <a:pPr marL="0" indent="0">
              <a:buNone/>
            </a:pPr>
            <a:r>
              <a:rPr lang="cs-CZ" sz="4400" b="1" dirty="0" err="1"/>
              <a:t>Nutrients</a:t>
            </a:r>
            <a:r>
              <a:rPr lang="cs-CZ" sz="4400" b="1" dirty="0"/>
              <a:t>: stress ratio:</a:t>
            </a:r>
          </a:p>
          <a:p>
            <a:pPr marL="0" indent="0">
              <a:buNone/>
            </a:pPr>
            <a:r>
              <a:rPr lang="cs-CZ" sz="3400" b="1" dirty="0"/>
              <a:t>	</a:t>
            </a:r>
            <a:endParaRPr lang="cs-CZ" sz="1100" b="1" dirty="0"/>
          </a:p>
          <a:p>
            <a:r>
              <a:rPr lang="cs-CZ" sz="3400" dirty="0" err="1"/>
              <a:t>Glc</a:t>
            </a:r>
            <a:r>
              <a:rPr lang="cs-CZ" sz="3400" dirty="0"/>
              <a:t> 2.5 g/kg </a:t>
            </a:r>
            <a:r>
              <a:rPr lang="cs-CZ" sz="3400" dirty="0" err="1"/>
              <a:t>actual</a:t>
            </a:r>
            <a:r>
              <a:rPr lang="cs-CZ" sz="3400" dirty="0"/>
              <a:t> </a:t>
            </a:r>
            <a:r>
              <a:rPr lang="cs-CZ" sz="3400" dirty="0" err="1"/>
              <a:t>weight</a:t>
            </a:r>
            <a:r>
              <a:rPr lang="cs-CZ" sz="3400" dirty="0"/>
              <a:t>:</a:t>
            </a:r>
          </a:p>
          <a:p>
            <a:pPr marL="0" indent="0">
              <a:buNone/>
            </a:pPr>
            <a:r>
              <a:rPr lang="cs-CZ" sz="3400" dirty="0"/>
              <a:t>2.5 x 80 = 200 g </a:t>
            </a:r>
            <a:r>
              <a:rPr lang="cs-CZ" sz="3400" dirty="0" err="1"/>
              <a:t>glc</a:t>
            </a:r>
            <a:r>
              <a:rPr lang="cs-CZ" sz="3400" dirty="0"/>
              <a:t>: 500 ml 40% </a:t>
            </a:r>
            <a:r>
              <a:rPr lang="cs-CZ" sz="3400" dirty="0" err="1"/>
              <a:t>glc</a:t>
            </a:r>
            <a:r>
              <a:rPr lang="cs-CZ" sz="3400" dirty="0"/>
              <a:t> (1 000 ml 20% </a:t>
            </a:r>
            <a:r>
              <a:rPr lang="cs-CZ" sz="3400" dirty="0" err="1"/>
              <a:t>glc</a:t>
            </a:r>
            <a:r>
              <a:rPr lang="cs-CZ" sz="3400" dirty="0"/>
              <a:t>) – </a:t>
            </a:r>
            <a:r>
              <a:rPr lang="cs-CZ" sz="3400" dirty="0" err="1"/>
              <a:t>central</a:t>
            </a:r>
            <a:r>
              <a:rPr lang="cs-CZ" sz="3400" dirty="0"/>
              <a:t> </a:t>
            </a:r>
            <a:r>
              <a:rPr lang="cs-CZ" sz="3400" dirty="0" err="1"/>
              <a:t>vein</a:t>
            </a:r>
            <a:r>
              <a:rPr lang="cs-CZ" sz="3400" dirty="0"/>
              <a:t>!</a:t>
            </a:r>
          </a:p>
          <a:p>
            <a:pPr marL="0" indent="0">
              <a:buNone/>
            </a:pPr>
            <a:endParaRPr lang="cs-CZ" sz="1300" dirty="0"/>
          </a:p>
          <a:p>
            <a:r>
              <a:rPr lang="cs-CZ" sz="3400" dirty="0"/>
              <a:t>AA 2 g/kg </a:t>
            </a:r>
            <a:r>
              <a:rPr lang="cs-CZ" sz="3400" dirty="0" err="1"/>
              <a:t>ideal</a:t>
            </a:r>
            <a:r>
              <a:rPr lang="cs-CZ" sz="3400" dirty="0"/>
              <a:t> </a:t>
            </a:r>
            <a:r>
              <a:rPr lang="cs-CZ" sz="3400" dirty="0" err="1"/>
              <a:t>weight</a:t>
            </a:r>
            <a:r>
              <a:rPr lang="cs-CZ" sz="3400" dirty="0"/>
              <a:t>: </a:t>
            </a:r>
          </a:p>
          <a:p>
            <a:pPr marL="0" indent="0">
              <a:buNone/>
            </a:pPr>
            <a:r>
              <a:rPr lang="cs-CZ" sz="3400" dirty="0"/>
              <a:t>2 x 90 = 180 g AA: 1 200 ml 15% </a:t>
            </a:r>
            <a:r>
              <a:rPr lang="cs-CZ" sz="3400" dirty="0" err="1"/>
              <a:t>solution</a:t>
            </a:r>
            <a:r>
              <a:rPr lang="cs-CZ" sz="3400" dirty="0"/>
              <a:t> (1800 ml 10%)  – </a:t>
            </a:r>
            <a:r>
              <a:rPr lang="cs-CZ" sz="3400" dirty="0" err="1"/>
              <a:t>central</a:t>
            </a:r>
            <a:r>
              <a:rPr lang="cs-CZ" sz="3400" dirty="0"/>
              <a:t> </a:t>
            </a:r>
            <a:r>
              <a:rPr lang="cs-CZ" sz="3400" dirty="0" err="1"/>
              <a:t>vein</a:t>
            </a:r>
            <a:r>
              <a:rPr lang="cs-CZ" sz="3400" dirty="0"/>
              <a:t>!</a:t>
            </a:r>
          </a:p>
          <a:p>
            <a:pPr marL="0" indent="0">
              <a:buNone/>
            </a:pPr>
            <a:endParaRPr lang="cs-CZ" sz="1300" dirty="0"/>
          </a:p>
          <a:p>
            <a:r>
              <a:rPr lang="cs-CZ" sz="3400" dirty="0" err="1"/>
              <a:t>Lipids</a:t>
            </a:r>
            <a:r>
              <a:rPr lang="cs-CZ" sz="3400" dirty="0"/>
              <a:t> 0.7 g/kg </a:t>
            </a:r>
            <a:r>
              <a:rPr lang="cs-CZ" sz="3400" dirty="0" err="1"/>
              <a:t>actual</a:t>
            </a:r>
            <a:r>
              <a:rPr lang="cs-CZ" sz="3400" dirty="0"/>
              <a:t> </a:t>
            </a:r>
            <a:r>
              <a:rPr lang="cs-CZ" sz="3400" dirty="0" err="1"/>
              <a:t>weight</a:t>
            </a:r>
            <a:r>
              <a:rPr lang="cs-CZ" sz="3400" dirty="0"/>
              <a:t>:</a:t>
            </a:r>
          </a:p>
          <a:p>
            <a:pPr marL="0" indent="0">
              <a:buNone/>
            </a:pPr>
            <a:r>
              <a:rPr lang="cs-CZ" sz="3400" dirty="0"/>
              <a:t>0.7 x 80 = 56 g: 280 ml 20% </a:t>
            </a:r>
            <a:r>
              <a:rPr lang="cs-CZ" sz="3400" dirty="0" err="1"/>
              <a:t>solution</a:t>
            </a:r>
            <a:endParaRPr lang="cs-CZ" dirty="0"/>
          </a:p>
          <a:p>
            <a:endParaRPr lang="cs-CZ" dirty="0"/>
          </a:p>
        </p:txBody>
      </p:sp>
      <p:sp>
        <p:nvSpPr>
          <p:cNvPr id="3" name="Nadpis 2"/>
          <p:cNvSpPr>
            <a:spLocks noGrp="1"/>
          </p:cNvSpPr>
          <p:nvPr>
            <p:ph type="title"/>
          </p:nvPr>
        </p:nvSpPr>
        <p:spPr>
          <a:xfrm>
            <a:off x="457200" y="437828"/>
            <a:ext cx="7467600" cy="1143000"/>
          </a:xfrm>
        </p:spPr>
        <p:txBody>
          <a:bodyPr>
            <a:noAutofit/>
          </a:bodyPr>
          <a:lstStyle/>
          <a:p>
            <a:r>
              <a:rPr lang="cs-CZ" sz="2400" dirty="0" err="1"/>
              <a:t>We</a:t>
            </a:r>
            <a:r>
              <a:rPr lang="cs-CZ" sz="2400" dirty="0"/>
              <a:t> </a:t>
            </a:r>
            <a:r>
              <a:rPr lang="cs-CZ" sz="2400" dirty="0" err="1"/>
              <a:t>have</a:t>
            </a:r>
            <a:r>
              <a:rPr lang="cs-CZ" sz="2400" dirty="0"/>
              <a:t> </a:t>
            </a:r>
            <a:r>
              <a:rPr lang="cs-CZ" sz="2400" dirty="0" err="1"/>
              <a:t>solutions</a:t>
            </a:r>
            <a:r>
              <a:rPr lang="cs-CZ" sz="2400" dirty="0"/>
              <a:t>:	</a:t>
            </a:r>
            <a:br>
              <a:rPr lang="cs-CZ" sz="2400" dirty="0"/>
            </a:br>
            <a:r>
              <a:rPr lang="cs-CZ" sz="2400" dirty="0" err="1"/>
              <a:t>glc</a:t>
            </a:r>
            <a:r>
              <a:rPr lang="cs-CZ" sz="2400" dirty="0"/>
              <a:t> 5%, 10%, 15%, 20%, 40%</a:t>
            </a:r>
            <a:br>
              <a:rPr lang="cs-CZ" sz="2400" dirty="0"/>
            </a:br>
            <a:r>
              <a:rPr lang="cs-CZ" sz="2400" dirty="0"/>
              <a:t>AA (</a:t>
            </a:r>
            <a:r>
              <a:rPr lang="cs-CZ" sz="2400" dirty="0" err="1"/>
              <a:t>Aminoplasmal</a:t>
            </a:r>
            <a:r>
              <a:rPr lang="cs-CZ" sz="2400" dirty="0"/>
              <a:t>, </a:t>
            </a:r>
            <a:r>
              <a:rPr lang="cs-CZ" sz="2400" dirty="0" err="1"/>
              <a:t>Neonutrin</a:t>
            </a:r>
            <a:r>
              <a:rPr lang="cs-CZ" sz="2400" dirty="0"/>
              <a:t>) 5%, 10%, 15%</a:t>
            </a:r>
            <a:br>
              <a:rPr lang="cs-CZ" sz="2400" dirty="0"/>
            </a:br>
            <a:r>
              <a:rPr lang="cs-CZ" sz="2400" dirty="0" err="1"/>
              <a:t>lipids</a:t>
            </a:r>
            <a:r>
              <a:rPr lang="cs-CZ" sz="2400" dirty="0"/>
              <a:t> (</a:t>
            </a:r>
            <a:r>
              <a:rPr lang="cs-CZ" sz="2400" dirty="0" err="1"/>
              <a:t>Lipofundin</a:t>
            </a:r>
            <a:r>
              <a:rPr lang="cs-CZ" sz="2400" dirty="0"/>
              <a:t>, </a:t>
            </a:r>
            <a:r>
              <a:rPr lang="cs-CZ" sz="2400" dirty="0" err="1"/>
              <a:t>SMOFlipid</a:t>
            </a:r>
            <a:r>
              <a:rPr lang="cs-CZ" sz="2400" dirty="0"/>
              <a:t>, </a:t>
            </a:r>
            <a:r>
              <a:rPr lang="cs-CZ" sz="2400" dirty="0" err="1"/>
              <a:t>Lipoplus</a:t>
            </a:r>
            <a:r>
              <a:rPr lang="cs-CZ" sz="2400" dirty="0"/>
              <a:t>) 20%</a:t>
            </a:r>
          </a:p>
        </p:txBody>
      </p:sp>
      <p:sp>
        <p:nvSpPr>
          <p:cNvPr id="2" name="Zástupný symbol pro číslo snímku 1"/>
          <p:cNvSpPr>
            <a:spLocks noGrp="1"/>
          </p:cNvSpPr>
          <p:nvPr>
            <p:ph type="sldNum" sz="quarter" idx="12"/>
          </p:nvPr>
        </p:nvSpPr>
        <p:spPr/>
        <p:txBody>
          <a:bodyPr/>
          <a:lstStyle/>
          <a:p>
            <a:fld id="{34EB5C23-C2A9-49A4-9E2B-20182FCB3B72}" type="slidenum">
              <a:rPr lang="cs-CZ" smtClean="0"/>
              <a:t>97</a:t>
            </a:fld>
            <a:endParaRPr lang="cs-CZ"/>
          </a:p>
        </p:txBody>
      </p:sp>
      <p:sp>
        <p:nvSpPr>
          <p:cNvPr id="4" name="Zástupný symbol pro obsah 3"/>
          <p:cNvSpPr>
            <a:spLocks noGrp="1"/>
          </p:cNvSpPr>
          <p:nvPr>
            <p:ph sz="quarter" idx="1"/>
          </p:nvPr>
        </p:nvSpPr>
        <p:spPr>
          <a:xfrm>
            <a:off x="457200" y="1916832"/>
            <a:ext cx="7931224" cy="820688"/>
          </a:xfrm>
        </p:spPr>
        <p:txBody>
          <a:bodyPr>
            <a:noAutofit/>
          </a:bodyPr>
          <a:lstStyle/>
          <a:p>
            <a:r>
              <a:rPr lang="cs-CZ" b="1" dirty="0"/>
              <a:t>Man, 25 </a:t>
            </a:r>
            <a:r>
              <a:rPr lang="cs-CZ" b="1" dirty="0" err="1"/>
              <a:t>years</a:t>
            </a:r>
            <a:r>
              <a:rPr lang="cs-CZ" b="1" dirty="0"/>
              <a:t>, </a:t>
            </a:r>
            <a:r>
              <a:rPr lang="cs-CZ" b="1" dirty="0" err="1"/>
              <a:t>height</a:t>
            </a:r>
            <a:r>
              <a:rPr lang="cs-CZ" b="1" dirty="0"/>
              <a:t> 190 cm, </a:t>
            </a:r>
            <a:r>
              <a:rPr lang="cs-CZ" b="1" dirty="0" err="1"/>
              <a:t>weight</a:t>
            </a:r>
            <a:r>
              <a:rPr lang="cs-CZ" b="1" dirty="0"/>
              <a:t> 80 kg, in ICU </a:t>
            </a:r>
            <a:r>
              <a:rPr lang="cs-CZ" b="1" dirty="0" err="1"/>
              <a:t>after</a:t>
            </a:r>
            <a:r>
              <a:rPr lang="cs-CZ" b="1" dirty="0"/>
              <a:t> </a:t>
            </a:r>
            <a:r>
              <a:rPr lang="cs-CZ" b="1" dirty="0" err="1"/>
              <a:t>surgery</a:t>
            </a:r>
            <a:r>
              <a:rPr lang="cs-CZ" b="1" dirty="0"/>
              <a:t> </a:t>
            </a:r>
            <a:r>
              <a:rPr lang="cs-CZ" b="1" dirty="0" err="1"/>
              <a:t>of</a:t>
            </a:r>
            <a:r>
              <a:rPr lang="cs-CZ" b="1" dirty="0"/>
              <a:t> </a:t>
            </a:r>
            <a:r>
              <a:rPr lang="cs-CZ" b="1" dirty="0" err="1"/>
              <a:t>comminuted</a:t>
            </a:r>
            <a:r>
              <a:rPr lang="cs-CZ" b="1" dirty="0"/>
              <a:t> </a:t>
            </a:r>
            <a:r>
              <a:rPr lang="cs-CZ" b="1" dirty="0" err="1"/>
              <a:t>fracture</a:t>
            </a:r>
            <a:r>
              <a:rPr lang="cs-CZ" b="1" dirty="0"/>
              <a:t> </a:t>
            </a:r>
            <a:r>
              <a:rPr lang="cs-CZ" b="1" dirty="0" err="1"/>
              <a:t>of</a:t>
            </a:r>
            <a:r>
              <a:rPr lang="cs-CZ" b="1" dirty="0"/>
              <a:t> </a:t>
            </a:r>
            <a:r>
              <a:rPr lang="cs-CZ" b="1" dirty="0" err="1"/>
              <a:t>tibia</a:t>
            </a:r>
            <a:endParaRPr lang="cs-CZ" dirty="0"/>
          </a:p>
        </p:txBody>
      </p:sp>
    </p:spTree>
    <p:custDataLst>
      <p:tags r:id="rId1"/>
    </p:custDataLst>
    <p:extLst>
      <p:ext uri="{BB962C8B-B14F-4D97-AF65-F5344CB8AC3E}">
        <p14:creationId xmlns:p14="http://schemas.microsoft.com/office/powerpoint/2010/main" val="89105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500"/>
                                        <p:tgtEl>
                                          <p:spTgt spid="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10" end="10"/>
                                            </p:txEl>
                                          </p:spTgt>
                                        </p:tgtEl>
                                        <p:attrNameLst>
                                          <p:attrName>style.visibility</p:attrName>
                                        </p:attrNameLst>
                                      </p:cBhvr>
                                      <p:to>
                                        <p:strVal val="visible"/>
                                      </p:to>
                                    </p:set>
                                    <p:animEffect transition="in" filter="fade">
                                      <p:cBhvr>
                                        <p:cTn id="47" dur="500"/>
                                        <p:tgtEl>
                                          <p:spTgt spid="9">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xEl>
                                              <p:pRg st="11" end="11"/>
                                            </p:txEl>
                                          </p:spTgt>
                                        </p:tgtEl>
                                        <p:attrNameLst>
                                          <p:attrName>style.visibility</p:attrName>
                                        </p:attrNameLst>
                                      </p:cBhvr>
                                      <p:to>
                                        <p:strVal val="visible"/>
                                      </p:to>
                                    </p:set>
                                    <p:animEffect transition="in" filter="fade">
                                      <p:cBhvr>
                                        <p:cTn id="52" dur="5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Assessment and monitoring of nutritional status, clinical nutrition[20201207145349968].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TYPE" val="ctColumn"/>
</p:tagLst>
</file>

<file path=ppt/tags/tag10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0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0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0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0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0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0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0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0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0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TYPE" val="ctColumn"/>
</p:tagLst>
</file>

<file path=ppt/tags/tag14.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TYPE" val="ctColumn"/>
</p:tagLst>
</file>

<file path=ppt/tags/tag16.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TYPE" val="ctColumn"/>
</p:tagLst>
</file>

<file path=ppt/tags/tag18.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TYPE" val="ctColumn"/>
</p:tagLst>
</file>

<file path=ppt/tags/tag21.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2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3.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2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TYPE" val="ctColumn"/>
</p:tagLst>
</file>

<file path=ppt/tags/tag36.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9.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1.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4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3.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4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5.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5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7.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5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2.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6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4.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6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6.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6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7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TYPE" val="ctColumn"/>
</p:tagLst>
</file>

<file path=ppt/tags/tag8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5.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8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9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ýř">
  <a:themeElements>
    <a:clrScheme name="Vlnění">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kýř">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16423</TotalTime>
  <Words>8320</Words>
  <Application>Microsoft Office PowerPoint</Application>
  <PresentationFormat>Předvádění na obrazovce (4:3)</PresentationFormat>
  <Paragraphs>1387</Paragraphs>
  <Slides>97</Slides>
  <Notes>24</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97</vt:i4>
      </vt:variant>
    </vt:vector>
  </HeadingPairs>
  <TitlesOfParts>
    <vt:vector size="105" baseType="lpstr">
      <vt:lpstr>Arial</vt:lpstr>
      <vt:lpstr>Calibri</vt:lpstr>
      <vt:lpstr>Courier New</vt:lpstr>
      <vt:lpstr>Symbol</vt:lpstr>
      <vt:lpstr>Times New Roman</vt:lpstr>
      <vt:lpstr>Wingdings</vt:lpstr>
      <vt:lpstr>Wingdings 2</vt:lpstr>
      <vt:lpstr>Arkýř</vt:lpstr>
      <vt:lpstr>Assessment and monitoring of nutritional status.   Principles of nutritional support, enteral and  parenteral nutrition.   Dietary  constituents providing a sufficient energy intake.</vt:lpstr>
      <vt:lpstr>Evaluation of nutritional status</vt:lpstr>
      <vt:lpstr>Antropometric data</vt:lpstr>
      <vt:lpstr>Laboratory data</vt:lpstr>
      <vt:lpstr>Energy balance</vt:lpstr>
      <vt:lpstr>Energy balance</vt:lpstr>
      <vt:lpstr>indirect calorimetry</vt:lpstr>
      <vt:lpstr>Disorders of nutrition - malnutrition</vt:lpstr>
      <vt:lpstr>Metabolism leading to obesity</vt:lpstr>
      <vt:lpstr>Metabolism in obesity</vt:lpstr>
      <vt:lpstr>Simple undernutrition</vt:lpstr>
      <vt:lpstr>Simple undernutrition</vt:lpstr>
      <vt:lpstr>Stress undernutrition</vt:lpstr>
      <vt:lpstr>Stress undernutrition</vt:lpstr>
      <vt:lpstr>Comparison of simple and stress undernutrition</vt:lpstr>
      <vt:lpstr>Which of the findings in the child shown at right would support a diagnosis of kwashiorkor?</vt:lpstr>
      <vt:lpstr>Which of the findings in the child shown at right would support a diagnosis of kwashiorkor?</vt:lpstr>
      <vt:lpstr>The daily requirements of basic nutrients </vt:lpstr>
      <vt:lpstr>carbohydrates</vt:lpstr>
      <vt:lpstr>Osmolality of glc solutions</vt:lpstr>
      <vt:lpstr>Osmolality of glc solutions</vt:lpstr>
      <vt:lpstr>rem. – dietary fiber</vt:lpstr>
      <vt:lpstr>Function of insoluble fiber</vt:lpstr>
      <vt:lpstr>What is happening with soluble fiber in the colon?</vt:lpstr>
      <vt:lpstr>Need of proteins</vt:lpstr>
      <vt:lpstr>Correct protein dosing – influencing morbidity and mortality</vt:lpstr>
      <vt:lpstr>Aminoacids (aa)</vt:lpstr>
      <vt:lpstr>Specific pharmacologic effects and indications of selected Essential aa</vt:lpstr>
      <vt:lpstr>Increased needs of Semiessential aa</vt:lpstr>
      <vt:lpstr>Increased needs of Semiessential aa</vt:lpstr>
      <vt:lpstr>Select correct answers: With regard to protein in the diet: </vt:lpstr>
      <vt:lpstr>Select correct answers: With regard to protein in the diet: </vt:lpstr>
      <vt:lpstr>Lipids </vt:lpstr>
      <vt:lpstr>Significance of fatty acids according to their chain lenght</vt:lpstr>
      <vt:lpstr>Saturated fatty acids with 12C – 16C chain</vt:lpstr>
      <vt:lpstr>Saturated fatty acids with 12C – 16C chain sources</vt:lpstr>
      <vt:lpstr>Lipids – preferable rq</vt:lpstr>
      <vt:lpstr>Daily requirement for basic nutrients</vt:lpstr>
      <vt:lpstr>Select correct answers: In the provision of dietary energy:</vt:lpstr>
      <vt:lpstr>Select correct answers: In the provision of dietary energy:</vt:lpstr>
      <vt:lpstr>micronutrients</vt:lpstr>
      <vt:lpstr>micronutrients</vt:lpstr>
      <vt:lpstr>Basic concept of clinical nutrition</vt:lpstr>
      <vt:lpstr>diet system in CR – basic diets</vt:lpstr>
      <vt:lpstr>diet system in CR – special diets</vt:lpstr>
      <vt:lpstr>diet system in CR – standardized and special diets </vt:lpstr>
      <vt:lpstr>Algorithm of nutritional support</vt:lpstr>
      <vt:lpstr>Algorithm of nutritional support</vt:lpstr>
      <vt:lpstr>Kinds of nutritional support</vt:lpstr>
      <vt:lpstr>Enteral nutrition </vt:lpstr>
      <vt:lpstr>Energy (calorific) value of nutrition support</vt:lpstr>
      <vt:lpstr>sipping</vt:lpstr>
      <vt:lpstr>sipping</vt:lpstr>
      <vt:lpstr>sipping</vt:lpstr>
      <vt:lpstr>Sipping – special products</vt:lpstr>
      <vt:lpstr>(enteral) Tube feeding</vt:lpstr>
      <vt:lpstr>Mode of delivery</vt:lpstr>
      <vt:lpstr>What is administered</vt:lpstr>
      <vt:lpstr>Polymer nutrition</vt:lpstr>
      <vt:lpstr>Oligomer nutrition</vt:lpstr>
      <vt:lpstr>Parenteral nutrition  = the delivery of nutrition intravenously</vt:lpstr>
      <vt:lpstr>Parenteral nutrition </vt:lpstr>
      <vt:lpstr>Parenteral nutrition </vt:lpstr>
      <vt:lpstr>Mode of delivery</vt:lpstr>
      <vt:lpstr>Route of access</vt:lpstr>
      <vt:lpstr>Selected recommendations of ESPEN (European Society of Clinical Nutrition and Metabolism) for parenteral nutrition</vt:lpstr>
      <vt:lpstr>What is administered</vt:lpstr>
      <vt:lpstr>What is administered</vt:lpstr>
      <vt:lpstr>What is administered</vt:lpstr>
      <vt:lpstr>What is administered</vt:lpstr>
      <vt:lpstr>Lipid preparations with the addition of fish oil</vt:lpstr>
      <vt:lpstr>What is administered</vt:lpstr>
      <vt:lpstr>Select correct answers: With regard to vitamins in the diet: </vt:lpstr>
      <vt:lpstr>Select correct answers: With regard to vitamins in the diet: </vt:lpstr>
      <vt:lpstr>Application systems</vt:lpstr>
      <vt:lpstr>All-in-one solutions </vt:lpstr>
      <vt:lpstr>2 kinds of multi-chamber bags</vt:lpstr>
      <vt:lpstr>Prezentace aplikace PowerPoint</vt:lpstr>
      <vt:lpstr>Why are the bags produced in pharm. companies multi-chamber?</vt:lpstr>
      <vt:lpstr>Prezentace aplikace PowerPoint</vt:lpstr>
      <vt:lpstr>Prezentace aplikace PowerPoint</vt:lpstr>
      <vt:lpstr>Example and possibilities of a 2-chamber all-in-one bag</vt:lpstr>
      <vt:lpstr>All-in-one bags - examples</vt:lpstr>
      <vt:lpstr>Home parenteral nutrition </vt:lpstr>
      <vt:lpstr>Refeeding syndrome</vt:lpstr>
      <vt:lpstr>Development of Refeeding syndrome</vt:lpstr>
      <vt:lpstr>symptomatology</vt:lpstr>
      <vt:lpstr>Criteria for determining people at high risk of developing refeeding syndrome</vt:lpstr>
      <vt:lpstr>The prescription for patients at high risk of developing refeeding syndrome should consider:</vt:lpstr>
      <vt:lpstr>Overfeeding syndrome</vt:lpstr>
      <vt:lpstr>Overfeeding syndrome</vt:lpstr>
      <vt:lpstr>Select correct answers: parenteral nutrition</vt:lpstr>
      <vt:lpstr>Select correct answers: parenteral nutrition</vt:lpstr>
      <vt:lpstr>What is the formulation of individually prepared parenteral nutrition bag?</vt:lpstr>
      <vt:lpstr>We have solutions:  glc 5%, 10%, 15%, 20%, 40% AA (Aminoplasmal, Neonutrin) 5%, 10%, 15% lipids (Lipofundin, SMOFlipid, Lipoplus) 20%</vt:lpstr>
      <vt:lpstr>We have solutions:  glc 5%, 10%, 15%, 20%, 40% AA (Aminoplasmal, Neonutrin) 5%, 10%, 15% lipids (Lipofundin, SMOFlipid, Lipoplus) 20%</vt:lpstr>
      <vt:lpstr>We have solutions:  glc 5%, 10%, 15%, 20%, 40% AA (Aminoplasmal, Neonutrin) 5%, 10%, 15% lipids (Lipofundin, SMOFlipid, Lipoplus) 20%</vt:lpstr>
    </vt:vector>
  </TitlesOfParts>
  <Company>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Diagnostika a monitorování nutričního stavu. Principy parenterální a enterální výživy. Zdroje energie.</dc:title>
  <dc:creator>LF</dc:creator>
  <cp:lastModifiedBy>Michaela Králíková</cp:lastModifiedBy>
  <cp:revision>390</cp:revision>
  <cp:lastPrinted>2018-11-13T10:11:32Z</cp:lastPrinted>
  <dcterms:created xsi:type="dcterms:W3CDTF">2015-09-22T10:14:18Z</dcterms:created>
  <dcterms:modified xsi:type="dcterms:W3CDTF">2020-12-07T15:40:43Z</dcterms:modified>
</cp:coreProperties>
</file>