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7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8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76" r:id="rId3"/>
    <p:sldId id="281" r:id="rId4"/>
    <p:sldId id="322" r:id="rId5"/>
    <p:sldId id="323" r:id="rId6"/>
    <p:sldId id="279" r:id="rId7"/>
    <p:sldId id="282" r:id="rId8"/>
    <p:sldId id="263" r:id="rId9"/>
    <p:sldId id="261" r:id="rId10"/>
    <p:sldId id="262" r:id="rId11"/>
    <p:sldId id="325" r:id="rId12"/>
    <p:sldId id="266" r:id="rId13"/>
    <p:sldId id="326" r:id="rId14"/>
    <p:sldId id="331" r:id="rId15"/>
    <p:sldId id="335" r:id="rId16"/>
    <p:sldId id="332" r:id="rId17"/>
    <p:sldId id="334" r:id="rId18"/>
    <p:sldId id="270" r:id="rId19"/>
    <p:sldId id="269" r:id="rId20"/>
    <p:sldId id="283" r:id="rId21"/>
    <p:sldId id="272" r:id="rId22"/>
    <p:sldId id="274" r:id="rId23"/>
    <p:sldId id="275" r:id="rId24"/>
    <p:sldId id="285" r:id="rId25"/>
    <p:sldId id="336" r:id="rId26"/>
    <p:sldId id="289" r:id="rId27"/>
    <p:sldId id="337" r:id="rId28"/>
    <p:sldId id="339" r:id="rId29"/>
    <p:sldId id="341" r:id="rId30"/>
    <p:sldId id="342" r:id="rId31"/>
    <p:sldId id="292" r:id="rId32"/>
    <p:sldId id="295" r:id="rId33"/>
    <p:sldId id="343" r:id="rId34"/>
    <p:sldId id="344" r:id="rId35"/>
    <p:sldId id="297" r:id="rId36"/>
    <p:sldId id="345" r:id="rId37"/>
    <p:sldId id="321" r:id="rId38"/>
    <p:sldId id="304" r:id="rId39"/>
    <p:sldId id="346" r:id="rId40"/>
    <p:sldId id="308" r:id="rId41"/>
    <p:sldId id="347" r:id="rId42"/>
    <p:sldId id="348" r:id="rId43"/>
    <p:sldId id="349" r:id="rId44"/>
  </p:sldIdLst>
  <p:sldSz cx="9144000" cy="6858000" type="screen4x3"/>
  <p:notesSz cx="6858000" cy="9144000"/>
  <p:custDataLst>
    <p:tags r:id="rId4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6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03B98-6729-4B3E-8FED-E016DA79989E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D0DA8-519D-40EE-8CF7-F86425363E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41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ACD85AB-D07F-49B4-85AF-C7D033B35A25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DE1B3610-E1E5-4701-ABC5-B82580699C39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41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6120F25-168C-4901-82E5-923024E243C9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13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1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9B4196DE-4139-44AE-AE00-05D1B962C2F5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14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0223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9B4196DE-4139-44AE-AE00-05D1B962C2F5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15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4F10E9D-93D9-4445-AD75-C10F28A723B0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16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ACD85AB-D07F-49B4-85AF-C7D033B35A25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27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922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ACD85AB-D07F-49B4-85AF-C7D033B35A25}" type="slidenum">
              <a:rPr lang="cs-CZ" altLang="cs-CZ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32</a:t>
            </a:fld>
            <a:endParaRPr lang="cs-CZ" altLang="cs-CZ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4953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8D274F71-019C-4223-A237-0CCCE72B10A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38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706E1436-9539-46B6-AFE0-4320D820F07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40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91100" cy="37433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4740275"/>
            <a:ext cx="5467350" cy="4491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BADE-AB3B-4F77-84F3-5E389953A8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903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9437-4A54-415B-B2EE-5D3EA2E808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9246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97E6-CFB6-41C9-9EC3-8C6293AD09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452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AC19-C17E-4D2C-9A66-E7B1EAE6C8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392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84D8-972F-40BE-A8E6-CE546739D6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621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5BDAF-9986-4CDD-9FBF-480BFF86F6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7471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85DE-7433-4688-AD3E-377E783C6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9859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98F9-9C59-4A92-85A3-A0A2D28813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59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A349-F0A7-49FC-995F-51F91163FC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714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65FE8-E72D-4EBA-92DE-0D8BD9A3AE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683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61245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963F-CBB4-47C3-B1AB-0C422F4D8A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84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222D-04D2-498D-A8B5-F54AAB6FBDA6}" type="datetimeFigureOut">
              <a:rPr lang="cs-CZ" smtClean="0"/>
              <a:pPr/>
              <a:t>15.12.2020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CFC0-3FEB-4827-B7F1-ACB474C2CD1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8725"/>
            <a:ext cx="21320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A4A7323-8BEC-45D6-8214-AEAB7BCE4B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0" y="6675438"/>
            <a:ext cx="9148763" cy="187325"/>
            <a:chOff x="0" y="4205"/>
            <a:chExt cx="5763" cy="118"/>
          </a:xfrm>
        </p:grpSpPr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06"/>
              <a:ext cx="5763" cy="1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35" name="Text Box 8"/>
            <p:cNvSpPr txBox="1">
              <a:spLocks noChangeArrowheads="1"/>
            </p:cNvSpPr>
            <p:nvPr/>
          </p:nvSpPr>
          <p:spPr bwMode="auto">
            <a:xfrm>
              <a:off x="0" y="4205"/>
              <a:ext cx="5762" cy="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cs-CZ" altLang="cs-CZ"/>
            </a:p>
          </p:txBody>
        </p:sp>
      </p:grp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650" y="5899150"/>
            <a:ext cx="8064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7740650" y="6670675"/>
            <a:ext cx="14033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800" b="1">
                <a:solidFill>
                  <a:srgbClr val="FFFFFF"/>
                </a:solidFill>
              </a:rPr>
              <a:t>E-Klinick</a:t>
            </a:r>
            <a:r>
              <a:rPr lang="cs-CZ" sz="800" b="1">
                <a:solidFill>
                  <a:srgbClr val="FFFFFF"/>
                </a:solidFill>
              </a:rPr>
              <a:t>á biochemie</a:t>
            </a:r>
          </a:p>
        </p:txBody>
      </p:sp>
    </p:spTree>
    <p:extLst>
      <p:ext uri="{BB962C8B-B14F-4D97-AF65-F5344CB8AC3E}">
        <p14:creationId xmlns:p14="http://schemas.microsoft.com/office/powerpoint/2010/main" val="22644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FFFFFF"/>
          </a:solidFill>
          <a:latin typeface="Calibri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Significance of Na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Cl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investigation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214950"/>
            <a:ext cx="5351520" cy="132875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400" b="1" dirty="0">
                <a:solidFill>
                  <a:schemeClr val="tx1"/>
                </a:solidFill>
              </a:rPr>
              <a:t>MUDr. Miroslava Hlaváčová, PhD.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</a:rPr>
              <a:t>Department of biochemistry </a:t>
            </a:r>
          </a:p>
          <a:p>
            <a:pPr algn="r"/>
            <a:r>
              <a:rPr lang="en-US" sz="2400" b="1" dirty="0">
                <a:solidFill>
                  <a:schemeClr val="tx1"/>
                </a:solidFill>
              </a:rPr>
              <a:t>Faculty of Medicine, Masaryk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86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ál 1"/>
          <p:cNvSpPr>
            <a:spLocks noChangeArrowheads="1"/>
          </p:cNvSpPr>
          <p:nvPr/>
        </p:nvSpPr>
        <p:spPr bwMode="auto">
          <a:xfrm>
            <a:off x="201613" y="2336800"/>
            <a:ext cx="2808287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Isoosmolar /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Isotonic</a:t>
            </a:r>
          </a:p>
        </p:txBody>
      </p:sp>
      <p:sp>
        <p:nvSpPr>
          <p:cNvPr id="10244" name="Ovál 8"/>
          <p:cNvSpPr>
            <a:spLocks noChangeArrowheads="1"/>
          </p:cNvSpPr>
          <p:nvPr/>
        </p:nvSpPr>
        <p:spPr bwMode="auto">
          <a:xfrm>
            <a:off x="3254375" y="2336800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Hyperosmolar /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Hypertonic                 </a:t>
            </a:r>
          </a:p>
        </p:txBody>
      </p:sp>
      <p:sp>
        <p:nvSpPr>
          <p:cNvPr id="10245" name="Ovál 9"/>
          <p:cNvSpPr>
            <a:spLocks noChangeArrowheads="1"/>
          </p:cNvSpPr>
          <p:nvPr/>
        </p:nvSpPr>
        <p:spPr bwMode="auto">
          <a:xfrm>
            <a:off x="6334125" y="2309813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Hypoosmolar /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Hypotonic</a:t>
            </a:r>
          </a:p>
        </p:txBody>
      </p:sp>
      <p:sp>
        <p:nvSpPr>
          <p:cNvPr id="10246" name="Zaoblený obdélník 2"/>
          <p:cNvSpPr>
            <a:spLocks noChangeArrowheads="1"/>
          </p:cNvSpPr>
          <p:nvPr/>
        </p:nvSpPr>
        <p:spPr bwMode="auto">
          <a:xfrm>
            <a:off x="2653506" y="1146180"/>
            <a:ext cx="4010025" cy="403696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</a:pPr>
            <a:r>
              <a:rPr lang="en-US" altLang="cs-CZ" dirty="0"/>
              <a:t>Osmolality = 2[Na</a:t>
            </a:r>
            <a:r>
              <a:rPr lang="en-US" altLang="cs-CZ" baseline="30000" dirty="0"/>
              <a:t> +</a:t>
            </a:r>
            <a:r>
              <a:rPr lang="en-US" altLang="cs-CZ" dirty="0"/>
              <a:t>]</a:t>
            </a:r>
            <a:r>
              <a:rPr lang="en-US" altLang="cs-CZ" baseline="30000" dirty="0"/>
              <a:t> </a:t>
            </a:r>
            <a:r>
              <a:rPr lang="en-US" altLang="cs-CZ" dirty="0"/>
              <a:t>+ [glucose] + [urea]</a:t>
            </a:r>
          </a:p>
        </p:txBody>
      </p:sp>
      <p:sp>
        <p:nvSpPr>
          <p:cNvPr id="10247" name="Zaoblený obdélník 3"/>
          <p:cNvSpPr>
            <a:spLocks noChangeArrowheads="1"/>
          </p:cNvSpPr>
          <p:nvPr/>
        </p:nvSpPr>
        <p:spPr bwMode="auto">
          <a:xfrm>
            <a:off x="201613" y="3933824"/>
            <a:ext cx="2808287" cy="122336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pseudohyponatremia (interference of lipids and proteins using some types measurement)</a:t>
            </a:r>
          </a:p>
        </p:txBody>
      </p:sp>
      <p:sp>
        <p:nvSpPr>
          <p:cNvPr id="10248" name="Zaoblený obdélník 12"/>
          <p:cNvSpPr>
            <a:spLocks noChangeArrowheads="1"/>
          </p:cNvSpPr>
          <p:nvPr/>
        </p:nvSpPr>
        <p:spPr bwMode="auto">
          <a:xfrm>
            <a:off x="3254376" y="3933825"/>
            <a:ext cx="2808288" cy="1295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en-US" altLang="cs-CZ" sz="2000" dirty="0"/>
              <a:t>Hyperglycemia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sz="2000" dirty="0"/>
              <a:t>Mannitol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sz="2000" dirty="0"/>
              <a:t>Ethylene</a:t>
            </a:r>
            <a:r>
              <a:rPr lang="cs-CZ" altLang="cs-CZ" sz="2000" dirty="0"/>
              <a:t> </a:t>
            </a:r>
            <a:r>
              <a:rPr lang="en-US" altLang="cs-CZ" sz="2000" dirty="0"/>
              <a:t>glycol</a:t>
            </a:r>
          </a:p>
        </p:txBody>
      </p:sp>
      <p:sp>
        <p:nvSpPr>
          <p:cNvPr id="10249" name="Zaoblený obdélník 13"/>
          <p:cNvSpPr>
            <a:spLocks noChangeArrowheads="1"/>
          </p:cNvSpPr>
          <p:nvPr/>
        </p:nvSpPr>
        <p:spPr bwMode="auto">
          <a:xfrm>
            <a:off x="6316663" y="3933825"/>
            <a:ext cx="2808287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low ECF volume (hypovolemic)</a:t>
            </a:r>
          </a:p>
        </p:txBody>
      </p:sp>
      <p:sp>
        <p:nvSpPr>
          <p:cNvPr id="10250" name="Zaoblený obdélník 14"/>
          <p:cNvSpPr>
            <a:spLocks noChangeArrowheads="1"/>
          </p:cNvSpPr>
          <p:nvPr/>
        </p:nvSpPr>
        <p:spPr bwMode="auto">
          <a:xfrm>
            <a:off x="6324600" y="4872038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increased ECF volume (hypervolemic)</a:t>
            </a:r>
          </a:p>
        </p:txBody>
      </p:sp>
      <p:sp>
        <p:nvSpPr>
          <p:cNvPr id="10251" name="Zaoblený obdélník 15"/>
          <p:cNvSpPr>
            <a:spLocks noChangeArrowheads="1"/>
          </p:cNvSpPr>
          <p:nvPr/>
        </p:nvSpPr>
        <p:spPr bwMode="auto">
          <a:xfrm>
            <a:off x="6340475" y="5810250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normal ECF volume (euvolemic / isovolemic)</a:t>
            </a:r>
          </a:p>
        </p:txBody>
      </p:sp>
      <p:sp>
        <p:nvSpPr>
          <p:cNvPr id="10252" name="Obdélník 4"/>
          <p:cNvSpPr>
            <a:spLocks noChangeArrowheads="1"/>
          </p:cNvSpPr>
          <p:nvPr/>
        </p:nvSpPr>
        <p:spPr bwMode="auto">
          <a:xfrm>
            <a:off x="8070543" y="1903056"/>
            <a:ext cx="914400" cy="457437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90%</a:t>
            </a:r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B9451227-CB63-4408-B798-75754356960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43718" y="2288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hyponatremia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Hyperosmolar hyponatremia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every increase in plasma glucose concentration by 5 mmol/L above the physiological range decreases the plasma sodium concentration by approx. 1.5 mmol/L</a:t>
            </a:r>
          </a:p>
          <a:p>
            <a:pPr algn="just"/>
            <a:endParaRPr lang="en-US" sz="500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correction formula:</a:t>
            </a:r>
          </a:p>
          <a:p>
            <a:pPr marL="457200" lvl="1" indent="0">
              <a:buNone/>
            </a:pPr>
            <a:r>
              <a:rPr lang="en-US" dirty="0" err="1"/>
              <a:t>P</a:t>
            </a:r>
            <a:r>
              <a:rPr lang="en-US" baseline="-25000" dirty="0" err="1"/>
              <a:t>Na</a:t>
            </a:r>
            <a:r>
              <a:rPr lang="en-US" baseline="6000" dirty="0" err="1"/>
              <a:t>x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Na</a:t>
            </a:r>
            <a:r>
              <a:rPr lang="en-US" baseline="6000" dirty="0"/>
              <a:t>+</a:t>
            </a:r>
            <a:r>
              <a:rPr lang="en-US" dirty="0"/>
              <a:t> / (1- </a:t>
            </a:r>
            <a:r>
              <a:rPr lang="en-US" dirty="0" err="1"/>
              <a:t>P</a:t>
            </a:r>
            <a:r>
              <a:rPr lang="en-US" baseline="-25000" dirty="0" err="1"/>
              <a:t>Glc</a:t>
            </a:r>
            <a:r>
              <a:rPr lang="en-US" dirty="0"/>
              <a:t> * f)    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2000" dirty="0"/>
              <a:t>f</a:t>
            </a:r>
            <a:r>
              <a:rPr lang="en-US" sz="2000" baseline="-25000" dirty="0"/>
              <a:t> </a:t>
            </a:r>
            <a:r>
              <a:rPr lang="en-US" sz="2000" dirty="0"/>
              <a:t>= 0,002</a:t>
            </a:r>
          </a:p>
          <a:p>
            <a:pPr marL="457200" lvl="1" indent="0">
              <a:buNone/>
            </a:pPr>
            <a:r>
              <a:rPr lang="en-US" sz="2000" dirty="0" err="1"/>
              <a:t>P</a:t>
            </a:r>
            <a:r>
              <a:rPr lang="en-US" sz="2000" baseline="-25000" dirty="0" err="1"/>
              <a:t>Na</a:t>
            </a:r>
            <a:r>
              <a:rPr lang="en-US" sz="2000" baseline="6000" dirty="0" err="1"/>
              <a:t>x</a:t>
            </a:r>
            <a:r>
              <a:rPr lang="en-US" sz="2000" baseline="6000" dirty="0"/>
              <a:t>  </a:t>
            </a:r>
            <a:r>
              <a:rPr lang="en-US" sz="2000" dirty="0"/>
              <a:t>corrected plasma sodium concentration</a:t>
            </a:r>
          </a:p>
          <a:p>
            <a:pPr marL="457200" lvl="1" indent="0">
              <a:buNone/>
            </a:pPr>
            <a:r>
              <a:rPr lang="en-US" sz="2000" dirty="0" err="1"/>
              <a:t>P</a:t>
            </a:r>
            <a:r>
              <a:rPr lang="en-US" sz="2000" baseline="-25000" dirty="0" err="1"/>
              <a:t>Na</a:t>
            </a:r>
            <a:r>
              <a:rPr lang="en-US" sz="2000" baseline="6000" dirty="0"/>
              <a:t>+ </a:t>
            </a:r>
            <a:r>
              <a:rPr lang="en-US" sz="2000" dirty="0"/>
              <a:t>measured plasma sodium concentration</a:t>
            </a:r>
          </a:p>
          <a:p>
            <a:pPr marL="457200" lvl="1" indent="0">
              <a:buNone/>
            </a:pPr>
            <a:r>
              <a:rPr lang="en-US" sz="2000" dirty="0" err="1"/>
              <a:t>P</a:t>
            </a:r>
            <a:r>
              <a:rPr lang="en-US" sz="2000" baseline="-25000" dirty="0" err="1"/>
              <a:t>Glc</a:t>
            </a:r>
            <a:r>
              <a:rPr lang="en-US" sz="2000" baseline="-25000" dirty="0"/>
              <a:t>  </a:t>
            </a:r>
            <a:r>
              <a:rPr lang="en-US" sz="2000" dirty="0"/>
              <a:t>measured plasma glucose concentration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0F0AAC1D-A0A9-457C-B856-F96C07BA2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8" y="137653"/>
            <a:ext cx="8945223" cy="658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42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Text Box 3"/>
          <p:cNvSpPr txBox="1">
            <a:spLocks noChangeArrowheads="1"/>
          </p:cNvSpPr>
          <p:nvPr/>
        </p:nvSpPr>
        <p:spPr bwMode="auto">
          <a:xfrm>
            <a:off x="611559" y="269735"/>
            <a:ext cx="7920881" cy="7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Hypoosmolar hyponatremia </a:t>
            </a:r>
          </a:p>
        </p:txBody>
      </p:sp>
      <p:sp>
        <p:nvSpPr>
          <p:cNvPr id="14341" name="Šipka dolů 5"/>
          <p:cNvSpPr>
            <a:spLocks noChangeArrowheads="1"/>
          </p:cNvSpPr>
          <p:nvPr/>
        </p:nvSpPr>
        <p:spPr bwMode="auto">
          <a:xfrm>
            <a:off x="227013" y="2946400"/>
            <a:ext cx="484187" cy="979488"/>
          </a:xfrm>
          <a:prstGeom prst="downArrow">
            <a:avLst>
              <a:gd name="adj1" fmla="val 50000"/>
              <a:gd name="adj2" fmla="val 50106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9" name="Obdélník 8"/>
          <p:cNvSpPr/>
          <p:nvPr/>
        </p:nvSpPr>
        <p:spPr>
          <a:xfrm>
            <a:off x="922338" y="3178175"/>
            <a:ext cx="123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36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cs-CZ" altLang="cs-CZ" sz="3200" dirty="0">
                <a:solidFill>
                  <a:schemeClr val="tx1"/>
                </a:solidFill>
                <a:latin typeface="+mn-lt"/>
              </a:rPr>
              <a:t>Na</a:t>
            </a:r>
            <a:r>
              <a:rPr lang="cs-CZ" altLang="cs-CZ" sz="3200" baseline="30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+</a:t>
            </a:r>
            <a:r>
              <a:rPr lang="cs-CZ" alt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cs-CZ" altLang="cs-CZ" sz="3200" baseline="30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cs-CZ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38308" y="3025778"/>
            <a:ext cx="1370888" cy="1014317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344" name="Šipka dolů 25"/>
          <p:cNvSpPr>
            <a:spLocks noChangeArrowheads="1"/>
          </p:cNvSpPr>
          <p:nvPr/>
        </p:nvSpPr>
        <p:spPr bwMode="auto">
          <a:xfrm>
            <a:off x="2483768" y="3039046"/>
            <a:ext cx="211137" cy="461962"/>
          </a:xfrm>
          <a:prstGeom prst="downArrow">
            <a:avLst>
              <a:gd name="adj1" fmla="val 50000"/>
              <a:gd name="adj2" fmla="val 5006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6" name="Šipka dolů 13"/>
          <p:cNvSpPr>
            <a:spLocks noChangeArrowheads="1"/>
          </p:cNvSpPr>
          <p:nvPr/>
        </p:nvSpPr>
        <p:spPr bwMode="auto">
          <a:xfrm>
            <a:off x="2597150" y="3616325"/>
            <a:ext cx="211138" cy="461963"/>
          </a:xfrm>
          <a:prstGeom prst="downArrow">
            <a:avLst>
              <a:gd name="adj1" fmla="val 50000"/>
              <a:gd name="adj2" fmla="val 5006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7" name="Zaoblený obdélníkový bublinový popisek 1"/>
          <p:cNvSpPr>
            <a:spLocks noChangeArrowheads="1"/>
          </p:cNvSpPr>
          <p:nvPr/>
        </p:nvSpPr>
        <p:spPr bwMode="auto">
          <a:xfrm>
            <a:off x="5338763" y="3313113"/>
            <a:ext cx="2833687" cy="61277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hypovolemic</a:t>
            </a:r>
          </a:p>
        </p:txBody>
      </p:sp>
      <p:sp>
        <p:nvSpPr>
          <p:cNvPr id="4" name="Obdélník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32683" y="4551312"/>
            <a:ext cx="1221809" cy="898964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Obdélník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82611" y="5586611"/>
            <a:ext cx="1221809" cy="898964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4350" name="Zaoblený obdélníkový bublinový popisek 19"/>
          <p:cNvSpPr>
            <a:spLocks noChangeArrowheads="1"/>
          </p:cNvSpPr>
          <p:nvPr/>
        </p:nvSpPr>
        <p:spPr bwMode="auto">
          <a:xfrm>
            <a:off x="5338763" y="4551363"/>
            <a:ext cx="2833687" cy="612775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hypervolemic</a:t>
            </a:r>
          </a:p>
        </p:txBody>
      </p:sp>
      <p:sp>
        <p:nvSpPr>
          <p:cNvPr id="14351" name="Zaoblený obdélníkový bublinový popisek 20"/>
          <p:cNvSpPr>
            <a:spLocks noChangeArrowheads="1"/>
          </p:cNvSpPr>
          <p:nvPr/>
        </p:nvSpPr>
        <p:spPr bwMode="auto">
          <a:xfrm>
            <a:off x="5338763" y="5788025"/>
            <a:ext cx="2833687" cy="611188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euvolemic</a:t>
            </a:r>
          </a:p>
        </p:txBody>
      </p:sp>
      <p:sp>
        <p:nvSpPr>
          <p:cNvPr id="14352" name="Šipka nahoru 7"/>
          <p:cNvSpPr>
            <a:spLocks noChangeArrowheads="1"/>
          </p:cNvSpPr>
          <p:nvPr/>
        </p:nvSpPr>
        <p:spPr bwMode="auto">
          <a:xfrm>
            <a:off x="2463800" y="4491038"/>
            <a:ext cx="244475" cy="509587"/>
          </a:xfrm>
          <a:prstGeom prst="upArrow">
            <a:avLst>
              <a:gd name="adj1" fmla="val 50000"/>
              <a:gd name="adj2" fmla="val 5017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53" name="Šipka nahoru 24"/>
          <p:cNvSpPr>
            <a:spLocks noChangeArrowheads="1"/>
          </p:cNvSpPr>
          <p:nvPr/>
        </p:nvSpPr>
        <p:spPr bwMode="auto">
          <a:xfrm>
            <a:off x="2339752" y="5151661"/>
            <a:ext cx="244475" cy="509587"/>
          </a:xfrm>
          <a:prstGeom prst="upArrow">
            <a:avLst>
              <a:gd name="adj1" fmla="val 50000"/>
              <a:gd name="adj2" fmla="val 5017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55" name="Šipka nahoru 28"/>
          <p:cNvSpPr>
            <a:spLocks noChangeArrowheads="1"/>
          </p:cNvSpPr>
          <p:nvPr/>
        </p:nvSpPr>
        <p:spPr bwMode="auto">
          <a:xfrm>
            <a:off x="2455317" y="6087765"/>
            <a:ext cx="244475" cy="509587"/>
          </a:xfrm>
          <a:prstGeom prst="upArrow">
            <a:avLst>
              <a:gd name="adj1" fmla="val 50000"/>
              <a:gd name="adj2" fmla="val 5017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939FC9C-0EE9-439C-9F61-3763CBE1FCEC}"/>
              </a:ext>
            </a:extLst>
          </p:cNvPr>
          <p:cNvSpPr txBox="1"/>
          <p:nvPr/>
        </p:nvSpPr>
        <p:spPr>
          <a:xfrm>
            <a:off x="469106" y="1277691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relative</a:t>
            </a:r>
            <a:r>
              <a:rPr lang="en-US" sz="2400" dirty="0"/>
              <a:t> imbalance between the volume of EC</a:t>
            </a:r>
            <a:r>
              <a:rPr lang="cs-CZ" sz="2400" dirty="0"/>
              <a:t>F</a:t>
            </a:r>
            <a:r>
              <a:rPr lang="en-US" sz="2400" dirty="0"/>
              <a:t> and the amount of sodium cations included </a:t>
            </a:r>
          </a:p>
        </p:txBody>
      </p:sp>
      <p:sp>
        <p:nvSpPr>
          <p:cNvPr id="23" name="Šipka dolů 25">
            <a:extLst>
              <a:ext uri="{FF2B5EF4-FFF2-40B4-BE49-F238E27FC236}">
                <a16:creationId xmlns:a16="http://schemas.microsoft.com/office/drawing/2014/main" id="{6F26B584-B89B-434A-A419-4461C715A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3039046"/>
            <a:ext cx="211137" cy="461962"/>
          </a:xfrm>
          <a:prstGeom prst="downArrow">
            <a:avLst>
              <a:gd name="adj1" fmla="val 50000"/>
              <a:gd name="adj2" fmla="val 5006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4" name="Šipka nahoru 24">
            <a:extLst>
              <a:ext uri="{FF2B5EF4-FFF2-40B4-BE49-F238E27FC236}">
                <a16:creationId xmlns:a16="http://schemas.microsoft.com/office/drawing/2014/main" id="{FFACB273-7098-48DF-994A-7EBF68474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9333" y="5151661"/>
            <a:ext cx="244475" cy="509587"/>
          </a:xfrm>
          <a:prstGeom prst="upArrow">
            <a:avLst>
              <a:gd name="adj1" fmla="val 50000"/>
              <a:gd name="adj2" fmla="val 5017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794881" y="165390"/>
            <a:ext cx="8128916" cy="10527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Hypovolemic hypoosmolar hyponatremia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1065867"/>
            <a:ext cx="9144000" cy="551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914400" indent="-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dirty="0">
                <a:latin typeface="+mn-lt"/>
              </a:rPr>
              <a:t>Na</a:t>
            </a:r>
            <a:r>
              <a:rPr lang="en-US" altLang="cs-CZ" sz="2400" baseline="30000" dirty="0">
                <a:latin typeface="+mn-lt"/>
              </a:rPr>
              <a:t>+ </a:t>
            </a:r>
            <a:r>
              <a:rPr lang="en-US" altLang="cs-CZ" sz="2400" dirty="0">
                <a:latin typeface="+mn-lt"/>
              </a:rPr>
              <a:t>loss </a:t>
            </a:r>
            <a:r>
              <a:rPr lang="sk-SK" altLang="cs-CZ" sz="2400" dirty="0" err="1">
                <a:latin typeface="+mn-lt"/>
              </a:rPr>
              <a:t>is</a:t>
            </a:r>
            <a:r>
              <a:rPr lang="en-US" altLang="cs-CZ" sz="2400" dirty="0">
                <a:latin typeface="+mn-lt"/>
              </a:rPr>
              <a:t> higher than loss of free water (volume of ECF is reduced)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Extrarenal loss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</a:rPr>
              <a:t>diarrhea, vomiting, burns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</a:rPr>
              <a:t>third spacing of fluid (ileus, peritonitis, fistulas, burns, etc.)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Renal loss 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solidFill>
                  <a:schemeClr val="tx1"/>
                </a:solidFill>
                <a:latin typeface="+mn-lt"/>
              </a:rPr>
              <a:t>diuretics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solidFill>
                  <a:schemeClr val="tx1"/>
                </a:solidFill>
                <a:latin typeface="+mn-lt"/>
              </a:rPr>
              <a:t>aldosterone deficiency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Signs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</a:rPr>
              <a:t>Dehydration, risk of kidney failure and blood circulation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Therapy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</a:rPr>
              <a:t>isotonic saline</a:t>
            </a:r>
          </a:p>
        </p:txBody>
      </p:sp>
      <p:sp>
        <p:nvSpPr>
          <p:cNvPr id="15364" name="Zaoblený obdélník 1"/>
          <p:cNvSpPr>
            <a:spLocks noChangeArrowheads="1"/>
          </p:cNvSpPr>
          <p:nvPr/>
        </p:nvSpPr>
        <p:spPr bwMode="auto">
          <a:xfrm>
            <a:off x="4859339" y="3450704"/>
            <a:ext cx="1863652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dirty="0"/>
              <a:t>ICF</a:t>
            </a:r>
          </a:p>
        </p:txBody>
      </p:sp>
      <p:sp>
        <p:nvSpPr>
          <p:cNvPr id="15365" name="Zaoblený obdélník 2"/>
          <p:cNvSpPr>
            <a:spLocks noChangeArrowheads="1"/>
          </p:cNvSpPr>
          <p:nvPr/>
        </p:nvSpPr>
        <p:spPr bwMode="auto">
          <a:xfrm>
            <a:off x="6703859" y="3429000"/>
            <a:ext cx="914400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dirty="0"/>
              <a:t>ECF</a:t>
            </a:r>
          </a:p>
        </p:txBody>
      </p:sp>
      <p:sp>
        <p:nvSpPr>
          <p:cNvPr id="15366" name="Zaoblený obdélník 3"/>
          <p:cNvSpPr>
            <a:spLocks noChangeArrowheads="1"/>
          </p:cNvSpPr>
          <p:nvPr/>
        </p:nvSpPr>
        <p:spPr bwMode="auto">
          <a:xfrm>
            <a:off x="4952847" y="3573016"/>
            <a:ext cx="2571481" cy="76993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0237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435534" y="177466"/>
            <a:ext cx="8272932" cy="10527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Hypervolemic hypoosmolar hyponatremia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0" y="1412776"/>
            <a:ext cx="91440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3200">
                <a:solidFill>
                  <a:srgbClr val="000000"/>
                </a:solidFill>
                <a:latin typeface="Calibri" pitchFamily="34" charset="0"/>
              </a:defRPr>
            </a:lvl1pPr>
            <a:lvl2pPr marL="914400" indent="-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800">
                <a:solidFill>
                  <a:srgbClr val="000000"/>
                </a:solidFill>
                <a:latin typeface="Calibri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dirty="0">
                <a:latin typeface="+mn-lt"/>
              </a:rPr>
              <a:t>retention of water of hypoosmotic fluid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Nonrenal causes</a:t>
            </a:r>
          </a:p>
          <a:p>
            <a:pPr marL="457200" lvl="1" indent="0" eaLnBrk="1" hangingPunct="1">
              <a:spcBef>
                <a:spcPts val="600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  <a:cs typeface="Arial" panose="020B0604020202020204" pitchFamily="34" charset="0"/>
              </a:rPr>
              <a:t>cirrhosis, heart failure, nephrotic syndrome with the development of edema (hypoalbuminemia)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Renal causes 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solidFill>
                  <a:schemeClr val="tx1"/>
                </a:solidFill>
                <a:latin typeface="+mn-lt"/>
              </a:rPr>
              <a:t>acute renal failure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Signs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</a:rPr>
              <a:t>edemas, gain of weight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Therapy</a:t>
            </a:r>
          </a:p>
          <a:p>
            <a:pPr marL="457200" lvl="1" indent="0"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j-lt"/>
                <a:cs typeface="Arial" panose="020B0604020202020204" pitchFamily="34" charset="0"/>
              </a:rPr>
              <a:t>fluid restriction, water restriction, diuretics</a:t>
            </a:r>
            <a:endParaRPr lang="en-US" altLang="cs-CZ" sz="2400" dirty="0">
              <a:latin typeface="+mn-lt"/>
            </a:endParaRPr>
          </a:p>
        </p:txBody>
      </p:sp>
      <p:sp>
        <p:nvSpPr>
          <p:cNvPr id="15364" name="Zaoblený obdélník 1"/>
          <p:cNvSpPr>
            <a:spLocks noChangeArrowheads="1"/>
          </p:cNvSpPr>
          <p:nvPr/>
        </p:nvSpPr>
        <p:spPr bwMode="auto">
          <a:xfrm>
            <a:off x="4859339" y="3429000"/>
            <a:ext cx="1863652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dirty="0"/>
              <a:t>ICF</a:t>
            </a:r>
          </a:p>
        </p:txBody>
      </p:sp>
      <p:sp>
        <p:nvSpPr>
          <p:cNvPr id="15365" name="Zaoblený obdélník 2"/>
          <p:cNvSpPr>
            <a:spLocks noChangeArrowheads="1"/>
          </p:cNvSpPr>
          <p:nvPr/>
        </p:nvSpPr>
        <p:spPr bwMode="auto">
          <a:xfrm>
            <a:off x="6703859" y="3429000"/>
            <a:ext cx="914400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 dirty="0"/>
              <a:t>ECF</a:t>
            </a:r>
          </a:p>
        </p:txBody>
      </p:sp>
      <p:sp>
        <p:nvSpPr>
          <p:cNvPr id="15366" name="Zaoblený obdélník 3"/>
          <p:cNvSpPr>
            <a:spLocks noChangeArrowheads="1"/>
          </p:cNvSpPr>
          <p:nvPr/>
        </p:nvSpPr>
        <p:spPr bwMode="auto">
          <a:xfrm>
            <a:off x="4716016" y="3290218"/>
            <a:ext cx="3024335" cy="1052736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Text Box 3"/>
          <p:cNvSpPr txBox="1">
            <a:spLocks noChangeArrowheads="1"/>
          </p:cNvSpPr>
          <p:nvPr/>
        </p:nvSpPr>
        <p:spPr bwMode="auto">
          <a:xfrm>
            <a:off x="444275" y="135198"/>
            <a:ext cx="8388424" cy="8571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en-US" alt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Isovolemic hypoosmolar hyponatremia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56406" y="1191952"/>
            <a:ext cx="8229600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dirty="0">
                <a:latin typeface="+mn-lt"/>
              </a:rPr>
              <a:t>retention of pure water with later redistribution into intracellular space</a:t>
            </a:r>
            <a:endParaRPr lang="en-US" altLang="cs-CZ" sz="2400" dirty="0">
              <a:latin typeface="+mn-lt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742624"/>
              </a:buClr>
              <a:defRPr/>
            </a:pPr>
            <a:endParaRPr lang="en-US" altLang="cs-CZ" sz="2400" b="1" dirty="0">
              <a:solidFill>
                <a:srgbClr val="333399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62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Syndrome of inappropriate antidiuretic hormone secretion (SIADH)</a:t>
            </a:r>
          </a:p>
          <a:p>
            <a:pPr marL="457200" lvl="1" indent="0" eaLnBrk="1" hangingPunct="1">
              <a:spcBef>
                <a:spcPts val="62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  <a:cs typeface="Arial" panose="020B0604020202020204" pitchFamily="34" charset="0"/>
              </a:rPr>
              <a:t>brain trauma, pneumonia, lung cancer </a:t>
            </a:r>
          </a:p>
          <a:p>
            <a:pPr marL="457200" lvl="1" indent="0" eaLnBrk="1" hangingPunct="1">
              <a:spcBef>
                <a:spcPts val="62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  <a:cs typeface="Arial" panose="020B0604020202020204" pitchFamily="34" charset="0"/>
              </a:rPr>
              <a:t>drugs – carbamazepine,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cs-CZ" sz="2400" dirty="0">
                <a:latin typeface="+mn-lt"/>
                <a:cs typeface="Arial" panose="020B0604020202020204" pitchFamily="34" charset="0"/>
              </a:rPr>
              <a:t>barbiturates,</a:t>
            </a:r>
            <a:r>
              <a:rPr lang="cs-CZ" altLang="cs-CZ" sz="24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cs-CZ" sz="2400" dirty="0">
                <a:latin typeface="+mn-lt"/>
                <a:cs typeface="Arial" panose="020B0604020202020204" pitchFamily="34" charset="0"/>
              </a:rPr>
              <a:t>hydrochlorothiazide</a:t>
            </a:r>
          </a:p>
          <a:p>
            <a:pPr marL="457200" lvl="1" indent="0" eaLnBrk="1" hangingPunct="1">
              <a:spcBef>
                <a:spcPts val="625"/>
              </a:spcBef>
              <a:buClr>
                <a:srgbClr val="742624"/>
              </a:buClr>
              <a:defRPr/>
            </a:pPr>
            <a:endParaRPr lang="en-US" altLang="cs-CZ" sz="2800" dirty="0">
              <a:latin typeface="+mn-lt"/>
              <a:cs typeface="Arial" panose="020B0604020202020204" pitchFamily="34" charset="0"/>
            </a:endParaRPr>
          </a:p>
          <a:p>
            <a:pPr marL="457200" lvl="1" indent="0" eaLnBrk="1" hangingPunct="1">
              <a:spcBef>
                <a:spcPts val="625"/>
              </a:spcBef>
              <a:buClr>
                <a:srgbClr val="742624"/>
              </a:buClr>
              <a:defRPr/>
            </a:pPr>
            <a:endParaRPr lang="en-US" altLang="cs-CZ" sz="2800" dirty="0">
              <a:latin typeface="+mn-lt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25"/>
              </a:spcBef>
              <a:buClr>
                <a:srgbClr val="742624"/>
              </a:buClr>
              <a:buFont typeface="Arial" panose="020B0604020202020204" pitchFamily="34" charset="0"/>
              <a:buChar char="•"/>
              <a:defRPr/>
            </a:pPr>
            <a:r>
              <a:rPr lang="en-US" altLang="cs-CZ" sz="2400" b="1" dirty="0">
                <a:solidFill>
                  <a:srgbClr val="333399"/>
                </a:solidFill>
                <a:latin typeface="+mn-lt"/>
              </a:rPr>
              <a:t>Therapy</a:t>
            </a:r>
            <a:r>
              <a:rPr lang="en-US" altLang="cs-CZ" sz="24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 marL="555625" lvl="1" indent="0" algn="just">
              <a:spcBef>
                <a:spcPts val="625"/>
              </a:spcBef>
              <a:buClr>
                <a:srgbClr val="742624"/>
              </a:buClr>
              <a:defRPr/>
            </a:pPr>
            <a:r>
              <a:rPr lang="en-US" altLang="cs-CZ" sz="2400" dirty="0">
                <a:latin typeface="+mn-lt"/>
                <a:cs typeface="Arial" panose="020B0604020202020204" pitchFamily="34" charset="0"/>
              </a:rPr>
              <a:t>water intake restriction, antagonists of ADH receptors</a:t>
            </a:r>
          </a:p>
        </p:txBody>
      </p:sp>
      <p:sp>
        <p:nvSpPr>
          <p:cNvPr id="17412" name="Zaoblený obdélník 6"/>
          <p:cNvSpPr>
            <a:spLocks noChangeArrowheads="1"/>
          </p:cNvSpPr>
          <p:nvPr/>
        </p:nvSpPr>
        <p:spPr bwMode="auto">
          <a:xfrm>
            <a:off x="5795664" y="4433940"/>
            <a:ext cx="1944688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/>
              <a:t>ICF</a:t>
            </a:r>
          </a:p>
        </p:txBody>
      </p:sp>
      <p:sp>
        <p:nvSpPr>
          <p:cNvPr id="17413" name="Zaoblený obdélník 7"/>
          <p:cNvSpPr>
            <a:spLocks noChangeArrowheads="1"/>
          </p:cNvSpPr>
          <p:nvPr/>
        </p:nvSpPr>
        <p:spPr bwMode="auto">
          <a:xfrm>
            <a:off x="7740352" y="4433940"/>
            <a:ext cx="914400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altLang="cs-CZ"/>
              <a:t>ECF</a:t>
            </a:r>
          </a:p>
        </p:txBody>
      </p:sp>
      <p:sp>
        <p:nvSpPr>
          <p:cNvPr id="16" name="Zaoblený obdélník 15"/>
          <p:cNvSpPr/>
          <p:nvPr/>
        </p:nvSpPr>
        <p:spPr bwMode="auto">
          <a:xfrm>
            <a:off x="5778455" y="4446070"/>
            <a:ext cx="2874963" cy="902270"/>
          </a:xfrm>
          <a:prstGeom prst="roundRect">
            <a:avLst/>
          </a:prstGeom>
          <a:noFill/>
          <a:ln w="28575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notes to therapy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is important to:</a:t>
            </a:r>
          </a:p>
          <a:p>
            <a:pPr lvl="1"/>
            <a:r>
              <a:rPr lang="en-US" dirty="0"/>
              <a:t> judge the severity of hyponatremia, time course of sodium levels and cause of hyponatremia</a:t>
            </a:r>
          </a:p>
          <a:p>
            <a:pPr lvl="1"/>
            <a:r>
              <a:rPr lang="en-US" dirty="0"/>
              <a:t>assess the ECF volume and osmolality</a:t>
            </a:r>
          </a:p>
          <a:p>
            <a:r>
              <a:rPr lang="en-US" dirty="0"/>
              <a:t>treat the cause of hyponatremia if possible</a:t>
            </a:r>
          </a:p>
          <a:p>
            <a:r>
              <a:rPr lang="en-US" dirty="0"/>
              <a:t>consider the correction (max. </a:t>
            </a:r>
            <a:r>
              <a:rPr lang="en-US" b="1" dirty="0"/>
              <a:t>8 – 12 mmol</a:t>
            </a:r>
            <a:r>
              <a:rPr lang="sk-SK" b="1" dirty="0"/>
              <a:t>/L/</a:t>
            </a:r>
            <a:r>
              <a:rPr lang="en-US" b="1" dirty="0"/>
              <a:t> 24h</a:t>
            </a:r>
            <a:r>
              <a:rPr lang="en-US" dirty="0"/>
              <a:t> in symptomatic patients, in asymptomatic even slower)</a:t>
            </a:r>
          </a:p>
          <a:p>
            <a:r>
              <a:rPr lang="en-US" dirty="0"/>
              <a:t>monitor the level of plasma sodium concentration hourly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Calculation of sodium deficit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800" b="1" dirty="0"/>
              <a:t>deficit Na</a:t>
            </a:r>
            <a:r>
              <a:rPr lang="en-US" sz="2800" b="1" baseline="30000" dirty="0"/>
              <a:t>+</a:t>
            </a:r>
            <a:r>
              <a:rPr lang="en-US" sz="2800" b="1" dirty="0"/>
              <a:t> = m </a:t>
            </a:r>
            <a:r>
              <a:rPr lang="en-US" sz="2800" dirty="0"/>
              <a:t>(in kg) </a:t>
            </a:r>
            <a:r>
              <a:rPr lang="en-US" sz="2800" b="1" dirty="0"/>
              <a:t>* F * (140 – measured plasma Na</a:t>
            </a:r>
            <a:r>
              <a:rPr lang="en-US" sz="2800" b="1" baseline="30000" dirty="0"/>
              <a:t>+ </a:t>
            </a:r>
            <a:r>
              <a:rPr lang="en-US" sz="2800" b="1" dirty="0"/>
              <a:t>concentration) </a:t>
            </a:r>
          </a:p>
          <a:p>
            <a:pPr marL="0">
              <a:buNone/>
            </a:pPr>
            <a:r>
              <a:rPr lang="en-US" sz="2600" dirty="0"/>
              <a:t>(F = 0.6 for men a 0.55 for women)</a:t>
            </a:r>
          </a:p>
          <a:p>
            <a:pPr marL="0">
              <a:buNone/>
            </a:pPr>
            <a:endParaRPr lang="en-US" sz="2600" dirty="0"/>
          </a:p>
          <a:p>
            <a:pPr marL="352800"/>
            <a:r>
              <a:rPr lang="en-US" sz="2600" b="1" dirty="0"/>
              <a:t>target value of plasma sodium concentration</a:t>
            </a:r>
            <a:r>
              <a:rPr lang="en-US" sz="2600" dirty="0"/>
              <a:t>: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of the distance between measured value of plasma sodium concentration and value 140 mmol/L</a:t>
            </a:r>
            <a:endParaRPr lang="en-US" sz="2600" dirty="0"/>
          </a:p>
          <a:p>
            <a:pPr marL="352800"/>
            <a:endParaRPr lang="en-US" sz="2600" dirty="0"/>
          </a:p>
          <a:p>
            <a:pPr marL="0">
              <a:buNone/>
            </a:pPr>
            <a:r>
              <a:rPr lang="en-US" sz="2600" b="1" dirty="0"/>
              <a:t>deficit Na</a:t>
            </a:r>
            <a:r>
              <a:rPr lang="en-US" sz="2600" b="1" baseline="30000" dirty="0"/>
              <a:t>+</a:t>
            </a:r>
            <a:r>
              <a:rPr lang="cs-CZ" sz="2600" b="1" baseline="30000" dirty="0"/>
              <a:t> </a:t>
            </a:r>
            <a:r>
              <a:rPr lang="en-US" sz="2600" b="1" baseline="-25000" dirty="0"/>
              <a:t>target </a:t>
            </a:r>
            <a:r>
              <a:rPr lang="en-US" sz="2600" b="1" dirty="0"/>
              <a:t> = m </a:t>
            </a:r>
            <a:r>
              <a:rPr lang="en-US" sz="2600" dirty="0"/>
              <a:t>(in kg)</a:t>
            </a:r>
            <a:r>
              <a:rPr lang="en-US" sz="2600" b="1" dirty="0"/>
              <a:t> * F * (target value of plasma sodium concentration - measured plasma Na</a:t>
            </a:r>
            <a:r>
              <a:rPr lang="en-US" sz="2600" b="1" baseline="30000" dirty="0"/>
              <a:t>+</a:t>
            </a:r>
            <a:r>
              <a:rPr lang="en-US" sz="2600" b="1" dirty="0"/>
              <a:t>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common cause of increased osmolality</a:t>
            </a:r>
          </a:p>
          <a:p>
            <a:r>
              <a:rPr lang="en-US" dirty="0"/>
              <a:t>very often caused by water deficit rather than sodium cation excess</a:t>
            </a:r>
          </a:p>
          <a:p>
            <a:r>
              <a:rPr lang="en-US" dirty="0"/>
              <a:t>hyperosmolality cause the movement of water from ICF to ECF with dehydration of </a:t>
            </a:r>
            <a:r>
              <a:rPr lang="cs-CZ" dirty="0"/>
              <a:t>(</a:t>
            </a:r>
            <a:r>
              <a:rPr lang="en-US" dirty="0"/>
              <a:t>brain</a:t>
            </a:r>
            <a:r>
              <a:rPr lang="cs-CZ" dirty="0"/>
              <a:t>)</a:t>
            </a:r>
            <a:r>
              <a:rPr lang="en-US" dirty="0"/>
              <a:t> cells </a:t>
            </a:r>
          </a:p>
          <a:p>
            <a:r>
              <a:rPr lang="en-US" dirty="0"/>
              <a:t>compensational mechanism is the increase of solute particles in brain cells</a:t>
            </a:r>
          </a:p>
          <a:p>
            <a:r>
              <a:rPr lang="en-US" dirty="0"/>
              <a:t>rapid therapy cause brain edema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4BDB54E-2175-4FAE-A576-8995B5FF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en-U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Hypernatremia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73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 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00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of hypernatremia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mostly neurological – because of the water movement in brain cells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thirst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irritability, spasticity, aggressivity, insomnia, hyperventilation, coma   → death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intracranial bleeding (volume changes of brain tissue)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532167"/>
              </p:ext>
            </p:extLst>
          </p:nvPr>
        </p:nvGraphicFramePr>
        <p:xfrm>
          <a:off x="357158" y="1916832"/>
          <a:ext cx="8429684" cy="43193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4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en-US" sz="2800" b="1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604">
                <a:tc>
                  <a:txBody>
                    <a:bodyPr/>
                    <a:lstStyle/>
                    <a:p>
                      <a:r>
                        <a:rPr lang="en-US" sz="2000" noProof="0"/>
                        <a:t>decreased body sodium </a:t>
                      </a:r>
                    </a:p>
                    <a:p>
                      <a:r>
                        <a:rPr lang="en-US" sz="2000" noProof="0"/>
                        <a:t>(loss of water &gt; Na</a:t>
                      </a:r>
                      <a:r>
                        <a:rPr lang="en-US" sz="2000" baseline="30000" noProof="0"/>
                        <a:t>+</a:t>
                      </a:r>
                      <a:r>
                        <a:rPr lang="en-US" sz="2000" noProof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extrarenal: sweating, diarrhea </a:t>
                      </a:r>
                    </a:p>
                    <a:p>
                      <a:r>
                        <a:rPr lang="en-US" sz="2000" noProof="0"/>
                        <a:t>renal: osmotic diuresis (diabetes mellitus)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608">
                <a:tc>
                  <a:txBody>
                    <a:bodyPr/>
                    <a:lstStyle/>
                    <a:p>
                      <a:r>
                        <a:rPr lang="en-US" sz="2000" noProof="0"/>
                        <a:t>normal body sodium </a:t>
                      </a:r>
                    </a:p>
                    <a:p>
                      <a:r>
                        <a:rPr lang="en-US" sz="2000" noProof="0"/>
                        <a:t>(loss of pure water)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/>
                        <a:t>extrarenal: fever</a:t>
                      </a:r>
                    </a:p>
                    <a:p>
                      <a:r>
                        <a:rPr lang="en-US" sz="2000" noProof="0"/>
                        <a:t>renal: diabetes insipidus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510">
                <a:tc>
                  <a:txBody>
                    <a:bodyPr/>
                    <a:lstStyle/>
                    <a:p>
                      <a:r>
                        <a:rPr lang="en-US" sz="2000" noProof="0"/>
                        <a:t>increased body sodium </a:t>
                      </a:r>
                    </a:p>
                    <a:p>
                      <a:r>
                        <a:rPr lang="en-US" sz="2000" noProof="0"/>
                        <a:t>(retention of Na</a:t>
                      </a:r>
                      <a:r>
                        <a:rPr lang="en-US" sz="2000" baseline="30000" noProof="0"/>
                        <a:t>+</a:t>
                      </a:r>
                      <a:r>
                        <a:rPr lang="en-US" sz="2000" noProof="0"/>
                        <a:t> &gt; water)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steroid treatment, Cushing‘s syndrome, increase intake of sodium (iatrogenic application of hyperosmolar saline, provoking of vomiting by salt solution, castaways adrift at sea)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Nadpis 3">
            <a:extLst>
              <a:ext uri="{FF2B5EF4-FFF2-40B4-BE49-F238E27FC236}">
                <a16:creationId xmlns:a16="http://schemas.microsoft.com/office/drawing/2014/main" id="{2D02ED90-9988-49BB-8A96-CD3D98DFDED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57242" y="260648"/>
            <a:ext cx="8229600" cy="11430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hypernatremia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 of hypernatremia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same rules as in therapy of hyponatremia (cause, severity, time course)</a:t>
            </a:r>
          </a:p>
          <a:p>
            <a:r>
              <a:rPr lang="en-US" dirty="0"/>
              <a:t>typical treatment is rehydration, oral or intravenous (combination of 5% glucose and saline according to estimated loss of water and sodium) or diuretics (in case of retention of water and Na</a:t>
            </a:r>
            <a:r>
              <a:rPr lang="en-US" baseline="30000" dirty="0"/>
              <a:t>+</a:t>
            </a:r>
            <a:r>
              <a:rPr lang="en-US" dirty="0"/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Potassium 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1775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EBAD7B3-6187-49DC-B6A6-3F38323F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250"/>
          </a:xfrm>
        </p:spPr>
        <p:txBody>
          <a:bodyPr>
            <a:norm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Potassium balance and distribution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EB688C2-7C73-4F9F-92F0-5687AB8217DA}"/>
              </a:ext>
            </a:extLst>
          </p:cNvPr>
          <p:cNvSpPr txBox="1"/>
          <p:nvPr/>
        </p:nvSpPr>
        <p:spPr>
          <a:xfrm>
            <a:off x="719572" y="56612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ts val="600"/>
              </a:spcBef>
              <a:buClr>
                <a:srgbClr val="742624"/>
              </a:buClr>
              <a:buSzPct val="100000"/>
            </a:pPr>
            <a:r>
              <a:rPr lang="en-US" altLang="cs-CZ" dirty="0">
                <a:solidFill>
                  <a:srgbClr val="000000"/>
                </a:solidFill>
                <a:latin typeface="Calibri" pitchFamily="34" charset="0"/>
              </a:rPr>
              <a:t>K</a:t>
            </a:r>
            <a:r>
              <a:rPr lang="en-US" altLang="cs-CZ" baseline="30000" dirty="0">
                <a:solidFill>
                  <a:srgbClr val="000000"/>
                </a:solidFill>
                <a:latin typeface="Calibri" pitchFamily="34" charset="0"/>
              </a:rPr>
              <a:t>+</a:t>
            </a:r>
            <a:r>
              <a:rPr lang="en-US" altLang="cs-CZ" dirty="0">
                <a:solidFill>
                  <a:srgbClr val="000000"/>
                </a:solidFill>
                <a:latin typeface="Calibri" pitchFamily="34" charset="0"/>
              </a:rPr>
              <a:t> is the main intracellular cation – at least 95% of the body's potassium is found inside the cells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F656C4F5-E748-4D35-8807-6DC720885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52393"/>
              </p:ext>
            </p:extLst>
          </p:nvPr>
        </p:nvGraphicFramePr>
        <p:xfrm>
          <a:off x="457200" y="965369"/>
          <a:ext cx="8231187" cy="4525965"/>
        </p:xfrm>
        <a:graphic>
          <a:graphicData uri="http://schemas.openxmlformats.org/drawingml/2006/table">
            <a:tbl>
              <a:tblPr/>
              <a:tblGrid>
                <a:gridCol w="411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</a:t>
                      </a:r>
                      <a:r>
                        <a:rPr kumimoji="0" lang="cs-CZ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plasma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3.8 – 5.2 mmol/l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</a:t>
                      </a:r>
                      <a:r>
                        <a:rPr kumimoji="0" lang="cs-CZ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cell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100 - 160 mmol/l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</a:t>
                      </a:r>
                      <a:r>
                        <a:rPr kumimoji="0" lang="cs-CZ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urine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30 - 80 mmol/l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intracellular reserve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3200 mmol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extracelullular reserve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 mmol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</a:t>
                      </a:r>
                      <a:r>
                        <a:rPr kumimoji="0" lang="cs-CZ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intake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50 - 100 mmol/24 h.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</a:t>
                      </a:r>
                      <a:r>
                        <a:rPr kumimoji="0" lang="cs-CZ" sz="2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excretion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50 - 100 mmol/24 h.</a:t>
                      </a:r>
                    </a:p>
                  </a:txBody>
                  <a:tcPr marL="90000" marR="90000" marT="46800" marB="46800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71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Plasma potassium concentration and pH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they are dependent (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decrease of pH by 0.1 increase </a:t>
            </a:r>
            <a:r>
              <a:rPr lang="en-US" sz="3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potassium concentration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approx. 0.6 mmol/L</a:t>
            </a:r>
            <a:r>
              <a:rPr lang="en-US" sz="3000" dirty="0"/>
              <a:t>)</a:t>
            </a:r>
          </a:p>
          <a:p>
            <a:r>
              <a:rPr lang="en-US" sz="3000" dirty="0"/>
              <a:t>more accurate is Kazda's formula :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en-US" sz="2900" b="1" dirty="0"/>
              <a:t>Plasma potassium concentration = 33,05 – 3,87*plasma pH </a:t>
            </a:r>
          </a:p>
          <a:p>
            <a:pPr marL="0" indent="0">
              <a:buNone/>
            </a:pPr>
            <a:endParaRPr lang="en-US" sz="1300" b="1" dirty="0"/>
          </a:p>
          <a:p>
            <a:r>
              <a:rPr lang="en-US" sz="3000" dirty="0"/>
              <a:t>pH = 7 matches the </a:t>
            </a:r>
            <a:r>
              <a:rPr lang="en-US" sz="3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potassium concentration</a:t>
            </a:r>
            <a:r>
              <a:rPr lang="en-US" sz="3000" dirty="0"/>
              <a:t> 6 mmol/L and pH = 7.7 matches the </a:t>
            </a:r>
            <a:r>
              <a:rPr lang="en-US" sz="30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plasma potassium concentration</a:t>
            </a:r>
            <a:r>
              <a:rPr lang="en-US" sz="3000" dirty="0"/>
              <a:t> 3.3 mmol/L</a:t>
            </a:r>
          </a:p>
          <a:p>
            <a:pPr marL="0" indent="0">
              <a:buNone/>
            </a:pPr>
            <a:endParaRPr lang="en-US" sz="2900" dirty="0"/>
          </a:p>
          <a:p>
            <a:pPr marL="0" indent="0" algn="ctr">
              <a:buNone/>
            </a:pPr>
            <a:r>
              <a:rPr lang="cs-CZ" sz="2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THE VALUES DO NOT MATCH EACH OTHER?</a:t>
            </a:r>
            <a:endParaRPr lang="en-US" sz="2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653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 of plasma potassium imbalance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80" y="1196752"/>
            <a:ext cx="822960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/>
              <a:t>hypokalemia</a:t>
            </a:r>
            <a:r>
              <a:rPr lang="en-US" sz="2800" dirty="0"/>
              <a:t> – the plasma K</a:t>
            </a:r>
            <a:r>
              <a:rPr lang="en-US" sz="2800" baseline="30000" dirty="0"/>
              <a:t>+</a:t>
            </a:r>
            <a:r>
              <a:rPr lang="en-US" sz="2800" dirty="0"/>
              <a:t> concentration is below the physiological range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mild  3.0 – 3.5 mmol/L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moderate 2.5 – 3.0 mmol/L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severe </a:t>
            </a:r>
            <a:r>
              <a:rPr kumimoji="0" lang="en-US" sz="2000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cs typeface="Arial" charset="0"/>
              </a:rPr>
              <a:t>&lt;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2.5</a:t>
            </a:r>
            <a:r>
              <a:rPr kumimoji="0" lang="en-US" sz="2000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cs typeface="Arial" charset="0"/>
              </a:rPr>
              <a:t> mmol/L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ctr">
              <a:lnSpc>
                <a:spcPct val="150000"/>
              </a:lnSpc>
              <a:buNone/>
            </a:pPr>
            <a:endParaRPr lang="en-US" sz="400" b="1" dirty="0"/>
          </a:p>
          <a:p>
            <a:pPr>
              <a:lnSpc>
                <a:spcPct val="150000"/>
              </a:lnSpc>
            </a:pPr>
            <a:r>
              <a:rPr lang="en-US" sz="2800" b="1" u="sng" dirty="0"/>
              <a:t>hyperkalemia</a:t>
            </a:r>
            <a:r>
              <a:rPr lang="en-US" sz="2800" b="1" dirty="0"/>
              <a:t> </a:t>
            </a:r>
            <a:r>
              <a:rPr lang="en-US" sz="2800" dirty="0"/>
              <a:t>– the K</a:t>
            </a:r>
            <a:r>
              <a:rPr lang="en-US" sz="2800" baseline="30000" dirty="0"/>
              <a:t>+</a:t>
            </a:r>
            <a:r>
              <a:rPr lang="en-US" sz="2800" dirty="0"/>
              <a:t> concentration in the serum is above the physiological range</a:t>
            </a:r>
          </a:p>
          <a:p>
            <a:pPr lvl="1">
              <a:lnSpc>
                <a:spcPct val="150000"/>
              </a:lnSpc>
            </a:pPr>
            <a:r>
              <a:rPr lang="en-US" sz="1900" dirty="0"/>
              <a:t>mild  5.5 – 6.5 mmol/L</a:t>
            </a:r>
          </a:p>
          <a:p>
            <a:pPr lvl="1">
              <a:lnSpc>
                <a:spcPct val="150000"/>
              </a:lnSpc>
            </a:pPr>
            <a:r>
              <a:rPr lang="en-US" sz="1900" dirty="0"/>
              <a:t>moderate 6.5 – 7.5 mmol/L</a:t>
            </a:r>
          </a:p>
          <a:p>
            <a:pPr lvl="1">
              <a:lnSpc>
                <a:spcPct val="150000"/>
              </a:lnSpc>
            </a:pPr>
            <a:r>
              <a:rPr lang="en-US" sz="1900" dirty="0"/>
              <a:t>severe </a:t>
            </a:r>
            <a:r>
              <a:rPr kumimoji="0" lang="en-US" sz="1900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cs typeface="Arial" charset="0"/>
              </a:rPr>
              <a:t>&gt; 7</a:t>
            </a:r>
            <a:r>
              <a:rPr lang="en-US" sz="19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.5</a:t>
            </a:r>
            <a:r>
              <a:rPr kumimoji="0" lang="en-US" sz="1900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cs typeface="Arial" charset="0"/>
              </a:rPr>
              <a:t> mmol/L</a:t>
            </a:r>
            <a:endParaRPr lang="en-US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2457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ál 1"/>
          <p:cNvSpPr>
            <a:spLocks noChangeArrowheads="1"/>
          </p:cNvSpPr>
          <p:nvPr/>
        </p:nvSpPr>
        <p:spPr bwMode="auto">
          <a:xfrm>
            <a:off x="201613" y="2336800"/>
            <a:ext cx="2808287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Altered internal distribution</a:t>
            </a:r>
          </a:p>
        </p:txBody>
      </p:sp>
      <p:sp>
        <p:nvSpPr>
          <p:cNvPr id="10244" name="Ovál 8"/>
          <p:cNvSpPr>
            <a:spLocks noChangeArrowheads="1"/>
          </p:cNvSpPr>
          <p:nvPr/>
        </p:nvSpPr>
        <p:spPr bwMode="auto">
          <a:xfrm>
            <a:off x="3167856" y="2336800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Altered external balance</a:t>
            </a:r>
          </a:p>
        </p:txBody>
      </p:sp>
      <p:sp>
        <p:nvSpPr>
          <p:cNvPr id="10245" name="Ovál 9"/>
          <p:cNvSpPr>
            <a:spLocks noChangeArrowheads="1"/>
          </p:cNvSpPr>
          <p:nvPr/>
        </p:nvSpPr>
        <p:spPr bwMode="auto">
          <a:xfrm>
            <a:off x="6164932" y="2336800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Other</a:t>
            </a:r>
          </a:p>
        </p:txBody>
      </p:sp>
      <p:sp>
        <p:nvSpPr>
          <p:cNvPr id="10248" name="Zaoblený obdélník 12"/>
          <p:cNvSpPr>
            <a:spLocks noChangeArrowheads="1"/>
          </p:cNvSpPr>
          <p:nvPr/>
        </p:nvSpPr>
        <p:spPr bwMode="auto">
          <a:xfrm>
            <a:off x="3167856" y="3645024"/>
            <a:ext cx="2808288" cy="5032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en-US" altLang="cs-CZ" dirty="0"/>
              <a:t>deficient intake of K</a:t>
            </a:r>
            <a:r>
              <a:rPr lang="en-US" altLang="cs-CZ" baseline="30000" dirty="0"/>
              <a:t>+</a:t>
            </a:r>
          </a:p>
        </p:txBody>
      </p:sp>
      <p:sp>
        <p:nvSpPr>
          <p:cNvPr id="10249" name="Zaoblený obdélník 13"/>
          <p:cNvSpPr>
            <a:spLocks noChangeArrowheads="1"/>
          </p:cNvSpPr>
          <p:nvPr/>
        </p:nvSpPr>
        <p:spPr bwMode="auto">
          <a:xfrm>
            <a:off x="3167857" y="4221858"/>
            <a:ext cx="2808287" cy="503286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excessive losses of K</a:t>
            </a:r>
            <a:r>
              <a:rPr lang="en-US" altLang="cs-CZ" baseline="30000" dirty="0"/>
              <a:t>+</a:t>
            </a:r>
          </a:p>
        </p:txBody>
      </p:sp>
      <p:sp>
        <p:nvSpPr>
          <p:cNvPr id="10250" name="Zaoblený obdélník 14"/>
          <p:cNvSpPr>
            <a:spLocks noChangeArrowheads="1"/>
          </p:cNvSpPr>
          <p:nvPr/>
        </p:nvSpPr>
        <p:spPr bwMode="auto">
          <a:xfrm>
            <a:off x="6164932" y="3645024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 dirty="0"/>
              <a:t>artefact (collection of blood from a vein near to site of </a:t>
            </a:r>
            <a:r>
              <a:rPr lang="cs-CZ" altLang="cs-CZ" dirty="0"/>
              <a:t>IV</a:t>
            </a:r>
            <a:r>
              <a:rPr lang="en-US" altLang="cs-CZ" dirty="0"/>
              <a:t> infusion)</a:t>
            </a:r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B9451227-CB63-4408-B798-75754356960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43718" y="2288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hypokalemia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5DB2B6F-9189-47BA-84F2-238D9E1BA595}"/>
              </a:ext>
            </a:extLst>
          </p:cNvPr>
          <p:cNvSpPr txBox="1"/>
          <p:nvPr/>
        </p:nvSpPr>
        <p:spPr>
          <a:xfrm>
            <a:off x="251520" y="5517232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Hypokalemia must not be equated with depletion of body K</a:t>
            </a:r>
            <a:r>
              <a:rPr lang="en-US" baseline="30000" dirty="0"/>
              <a:t>+</a:t>
            </a:r>
            <a:r>
              <a:rPr lang="en-US" dirty="0"/>
              <a:t>. Although most patients with K</a:t>
            </a:r>
            <a:r>
              <a:rPr lang="en-US" baseline="30000" dirty="0"/>
              <a:t>+</a:t>
            </a:r>
            <a:r>
              <a:rPr lang="en-US" dirty="0"/>
              <a:t> depletion have hypokalemia, acute changes in the distribution of K</a:t>
            </a:r>
            <a:r>
              <a:rPr lang="en-US" baseline="30000" dirty="0"/>
              <a:t>+</a:t>
            </a:r>
            <a:r>
              <a:rPr lang="en-US" dirty="0"/>
              <a:t> in the body can offset any effects of depletion or excess.</a:t>
            </a:r>
          </a:p>
        </p:txBody>
      </p:sp>
    </p:spTree>
    <p:extLst>
      <p:ext uri="{BB962C8B-B14F-4D97-AF65-F5344CB8AC3E}">
        <p14:creationId xmlns:p14="http://schemas.microsoft.com/office/powerpoint/2010/main" val="4159111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0EDAD-7C32-43E7-AE2F-9CA20CA5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Hypokalemia due t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altered internal distribution of K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DC2C6-5162-4642-9806-93C16F2D6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en-US" sz="2800" dirty="0"/>
              <a:t>altered internal distribution = shift of K</a:t>
            </a:r>
            <a:r>
              <a:rPr lang="en-US" sz="2800" baseline="30000" dirty="0"/>
              <a:t>+</a:t>
            </a:r>
            <a:r>
              <a:rPr lang="en-US" sz="2800" dirty="0"/>
              <a:t> into cells</a:t>
            </a:r>
          </a:p>
          <a:p>
            <a:endParaRPr lang="en-US" sz="1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alkalosis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00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insulin </a:t>
            </a:r>
            <a:r>
              <a:rPr lang="en-US" sz="1800" dirty="0"/>
              <a:t>(beware of hypokalemia after starting the treatment of diabetic ketoacidosis)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adrenaline </a:t>
            </a:r>
            <a:r>
              <a:rPr lang="en-US" sz="1800" dirty="0"/>
              <a:t>(e.g. after MI)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cellular incorporation of K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1800" dirty="0"/>
              <a:t>(parenteral re-feeding, rapidly proliferating leukemic cells)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0649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0EDAD-7C32-43E7-AE2F-9CA20CA5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Hypokalemia due tu altered external balance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DC2C6-5162-4642-9806-93C16F2D6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deficient intake of K</a:t>
            </a:r>
            <a:r>
              <a:rPr lang="en-US" sz="2800" baseline="30000" dirty="0"/>
              <a:t>+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2200" dirty="0"/>
              <a:t>chronic and severe malnutrition, anorexia nervosa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100" dirty="0"/>
          </a:p>
          <a:p>
            <a:r>
              <a:rPr lang="en-US" sz="2800" dirty="0"/>
              <a:t>excessive losses of K</a:t>
            </a:r>
            <a:r>
              <a:rPr lang="en-US" sz="2800" baseline="30000" dirty="0"/>
              <a:t>+</a:t>
            </a:r>
            <a:r>
              <a:rPr lang="en-US" sz="2800" dirty="0"/>
              <a:t> from the renal tract</a:t>
            </a:r>
          </a:p>
          <a:p>
            <a:pPr lvl="1"/>
            <a:endParaRPr lang="en-US" sz="400" u="sng" dirty="0"/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2200" dirty="0"/>
              <a:t>hyperaldosteronism, diuretic therapy, renal tubular acidosis, Bartter‘s syndrome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endParaRPr lang="en-US" sz="900" dirty="0"/>
          </a:p>
          <a:p>
            <a:r>
              <a:rPr lang="en-US" sz="2800" dirty="0"/>
              <a:t>excessive losses of K</a:t>
            </a:r>
            <a:r>
              <a:rPr lang="en-US" sz="2800" baseline="30000" dirty="0"/>
              <a:t>+</a:t>
            </a:r>
            <a:r>
              <a:rPr lang="en-US" sz="2800" dirty="0"/>
              <a:t> from the GI tract</a:t>
            </a:r>
          </a:p>
          <a:p>
            <a:pPr lvl="1">
              <a:buSzPct val="80000"/>
              <a:buFont typeface="Wingdings" panose="05000000000000000000" pitchFamily="2" charset="2"/>
              <a:buChar char="Ø"/>
            </a:pPr>
            <a:r>
              <a:rPr lang="en-US" sz="2400" dirty="0"/>
              <a:t>vomiting, diarrhea or laxative abuse, fistula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7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1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EBAD7B3-6187-49DC-B6A6-3F38323F5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925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Sodium balance and distribution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0B26EE9-AE07-4A05-95F8-CE0C524E7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028397"/>
              </p:ext>
            </p:extLst>
          </p:nvPr>
        </p:nvGraphicFramePr>
        <p:xfrm>
          <a:off x="457200" y="1036412"/>
          <a:ext cx="8229601" cy="3881857"/>
        </p:xfrm>
        <a:graphic>
          <a:graphicData uri="http://schemas.openxmlformats.org/drawingml/2006/table">
            <a:tbl>
              <a:tblPr firstRow="1" bandRow="1"/>
              <a:tblGrid>
                <a:gridCol w="4402876">
                  <a:extLst>
                    <a:ext uri="{9D8B030D-6E8A-4147-A177-3AD203B41FA5}">
                      <a16:colId xmlns:a16="http://schemas.microsoft.com/office/drawing/2014/main" val="3618378166"/>
                    </a:ext>
                  </a:extLst>
                </a:gridCol>
                <a:gridCol w="3826725">
                  <a:extLst>
                    <a:ext uri="{9D8B030D-6E8A-4147-A177-3AD203B41FA5}">
                      <a16:colId xmlns:a16="http://schemas.microsoft.com/office/drawing/2014/main" val="2282212993"/>
                    </a:ext>
                  </a:extLst>
                </a:gridCol>
              </a:tblGrid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plasma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145 mmol/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03565"/>
                  </a:ext>
                </a:extLst>
              </a:tr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cell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mmol/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485474"/>
                  </a:ext>
                </a:extLst>
              </a:tr>
              <a:tr h="93955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intake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 mmol/day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(8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 g NaCl)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353280"/>
                  </a:ext>
                </a:extLst>
              </a:tr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renal excretion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240 mmol/day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88316"/>
                  </a:ext>
                </a:extLst>
              </a:tr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excretion via GIT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mmol/day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087800"/>
                  </a:ext>
                </a:extLst>
              </a:tr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excretion via sweat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 mmol/day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59633"/>
                  </a:ext>
                </a:extLst>
              </a:tr>
              <a:tr h="49038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Na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total excretion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cs-CZ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260 mmol/day</a:t>
                      </a:r>
                    </a:p>
                  </a:txBody>
                  <a:tcPr marL="89983" marR="89983" marT="46792" marB="46792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64614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EEB688C2-7C73-4F9F-92F0-5687AB8217DA}"/>
              </a:ext>
            </a:extLst>
          </p:cNvPr>
          <p:cNvSpPr txBox="1"/>
          <p:nvPr/>
        </p:nvSpPr>
        <p:spPr>
          <a:xfrm>
            <a:off x="755576" y="53732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cs-CZ" dirty="0">
                <a:solidFill>
                  <a:srgbClr val="000000"/>
                </a:solidFill>
              </a:rPr>
              <a:t>The concentration gradient between ECF and ICF is maintained principally by the Na+/K+ pump.</a:t>
            </a:r>
          </a:p>
        </p:txBody>
      </p:sp>
    </p:spTree>
    <p:extLst>
      <p:ext uri="{BB962C8B-B14F-4D97-AF65-F5344CB8AC3E}">
        <p14:creationId xmlns:p14="http://schemas.microsoft.com/office/powerpoint/2010/main" val="3403422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of hypokalemia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27056-94BE-471D-88CC-F2EE3E75A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muscle weakness, spasms</a:t>
            </a:r>
          </a:p>
          <a:p>
            <a:r>
              <a:rPr lang="en-US" dirty="0"/>
              <a:t>disturbances of cardiac conduction</a:t>
            </a:r>
          </a:p>
          <a:p>
            <a:r>
              <a:rPr lang="en-US" dirty="0"/>
              <a:t>constipation or paralytic ileus</a:t>
            </a:r>
          </a:p>
          <a:p>
            <a:r>
              <a:rPr lang="en-US" dirty="0"/>
              <a:t>disturbed concentration of urine and polyuria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4397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therapy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measure the plasma magnesium concentration – it is necessary for activity of Na</a:t>
            </a:r>
            <a:r>
              <a:rPr lang="en-US" baseline="30000"/>
              <a:t>+</a:t>
            </a:r>
            <a:r>
              <a:rPr lang="en-US"/>
              <a:t>/K</a:t>
            </a:r>
            <a:r>
              <a:rPr lang="en-US" baseline="30000"/>
              <a:t>+</a:t>
            </a:r>
            <a:r>
              <a:rPr lang="en-US"/>
              <a:t> ATPase</a:t>
            </a:r>
          </a:p>
          <a:p>
            <a:r>
              <a:rPr lang="en-US"/>
              <a:t>calculate the deficit of potassium </a:t>
            </a:r>
          </a:p>
          <a:p>
            <a:pPr marL="57150" indent="0">
              <a:buNone/>
            </a:pPr>
            <a:r>
              <a:rPr lang="en-US"/>
              <a:t>	</a:t>
            </a:r>
            <a:r>
              <a:rPr lang="en-US" sz="2600"/>
              <a:t>K </a:t>
            </a:r>
            <a:r>
              <a:rPr lang="en-US" sz="2600" baseline="-25000"/>
              <a:t>deficit</a:t>
            </a:r>
            <a:r>
              <a:rPr lang="en-US" sz="2600"/>
              <a:t> (in mmol)=(K </a:t>
            </a:r>
            <a:r>
              <a:rPr lang="en-US" sz="2600" baseline="-25000"/>
              <a:t>normal lower limit  </a:t>
            </a:r>
            <a:r>
              <a:rPr lang="en-US" sz="2600"/>
              <a:t>- K </a:t>
            </a:r>
            <a:r>
              <a:rPr lang="en-US" sz="2600" baseline="-25000"/>
              <a:t>measured</a:t>
            </a:r>
            <a:r>
              <a:rPr lang="en-US" sz="2600"/>
              <a:t>) x body weight (kg) x 0.4</a:t>
            </a:r>
            <a:endParaRPr lang="en-US"/>
          </a:p>
          <a:p>
            <a:endParaRPr lang="en-US"/>
          </a:p>
          <a:p>
            <a:r>
              <a:rPr lang="en-US"/>
              <a:t>correction depends strongly on the kidney function</a:t>
            </a:r>
          </a:p>
          <a:p>
            <a:r>
              <a:rPr lang="en-US"/>
              <a:t>IV administration is recommended in severe hypokalemia or if the plasma potassium level is not responding to oral administration</a:t>
            </a:r>
          </a:p>
          <a:p>
            <a:r>
              <a:rPr lang="en-US"/>
              <a:t>maximal dose is 10 - 20 mmol/L/h</a:t>
            </a:r>
          </a:p>
          <a:p>
            <a:r>
              <a:rPr lang="en-US"/>
              <a:t>7.5% KCl contents 1mmol/L of K</a:t>
            </a:r>
            <a:r>
              <a:rPr lang="en-US" baseline="30000"/>
              <a:t>+</a:t>
            </a:r>
            <a:r>
              <a:rPr lang="en-US"/>
              <a:t> in 1 ml</a:t>
            </a:r>
          </a:p>
          <a:p>
            <a:r>
              <a:rPr lang="en-US"/>
              <a:t>check the plasma potassium concentration hourly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Ovál 1"/>
          <p:cNvSpPr>
            <a:spLocks noChangeArrowheads="1"/>
          </p:cNvSpPr>
          <p:nvPr/>
        </p:nvSpPr>
        <p:spPr bwMode="auto">
          <a:xfrm>
            <a:off x="201613" y="2336800"/>
            <a:ext cx="2808287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Altered internal distribution</a:t>
            </a:r>
          </a:p>
        </p:txBody>
      </p:sp>
      <p:sp>
        <p:nvSpPr>
          <p:cNvPr id="10244" name="Ovál 8"/>
          <p:cNvSpPr>
            <a:spLocks noChangeArrowheads="1"/>
          </p:cNvSpPr>
          <p:nvPr/>
        </p:nvSpPr>
        <p:spPr bwMode="auto">
          <a:xfrm>
            <a:off x="3167856" y="2336800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Altered external balance</a:t>
            </a:r>
          </a:p>
        </p:txBody>
      </p:sp>
      <p:sp>
        <p:nvSpPr>
          <p:cNvPr id="10245" name="Ovál 9"/>
          <p:cNvSpPr>
            <a:spLocks noChangeArrowheads="1"/>
          </p:cNvSpPr>
          <p:nvPr/>
        </p:nvSpPr>
        <p:spPr bwMode="auto">
          <a:xfrm>
            <a:off x="6164932" y="2336800"/>
            <a:ext cx="2808288" cy="9144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Other</a:t>
            </a:r>
          </a:p>
        </p:txBody>
      </p:sp>
      <p:sp>
        <p:nvSpPr>
          <p:cNvPr id="10248" name="Zaoblený obdélník 12"/>
          <p:cNvSpPr>
            <a:spLocks noChangeArrowheads="1"/>
          </p:cNvSpPr>
          <p:nvPr/>
        </p:nvSpPr>
        <p:spPr bwMode="auto">
          <a:xfrm>
            <a:off x="3167856" y="3645024"/>
            <a:ext cx="2808288" cy="503287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en-US" altLang="cs-CZ"/>
              <a:t>increased intake of K</a:t>
            </a:r>
            <a:r>
              <a:rPr lang="en-US" altLang="cs-CZ" baseline="30000"/>
              <a:t>+</a:t>
            </a:r>
          </a:p>
        </p:txBody>
      </p:sp>
      <p:sp>
        <p:nvSpPr>
          <p:cNvPr id="10249" name="Zaoblený obdélník 13"/>
          <p:cNvSpPr>
            <a:spLocks noChangeArrowheads="1"/>
          </p:cNvSpPr>
          <p:nvPr/>
        </p:nvSpPr>
        <p:spPr bwMode="auto">
          <a:xfrm>
            <a:off x="3167857" y="4221858"/>
            <a:ext cx="2808287" cy="503286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decreased losses of K</a:t>
            </a:r>
            <a:r>
              <a:rPr lang="en-US" altLang="cs-CZ" baseline="30000"/>
              <a:t>+</a:t>
            </a:r>
          </a:p>
        </p:txBody>
      </p:sp>
      <p:sp>
        <p:nvSpPr>
          <p:cNvPr id="10250" name="Zaoblený obdélník 14"/>
          <p:cNvSpPr>
            <a:spLocks noChangeArrowheads="1"/>
          </p:cNvSpPr>
          <p:nvPr/>
        </p:nvSpPr>
        <p:spPr bwMode="auto">
          <a:xfrm>
            <a:off x="6164932" y="3645024"/>
            <a:ext cx="2808288" cy="91440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cs-CZ"/>
              <a:t>pseudohyperkalemia</a:t>
            </a:r>
          </a:p>
        </p:txBody>
      </p:sp>
      <p:sp>
        <p:nvSpPr>
          <p:cNvPr id="15" name="Nadpis 3">
            <a:extLst>
              <a:ext uri="{FF2B5EF4-FFF2-40B4-BE49-F238E27FC236}">
                <a16:creationId xmlns:a16="http://schemas.microsoft.com/office/drawing/2014/main" id="{B9451227-CB63-4408-B798-75754356960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43718" y="2288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hyperkalemia</a:t>
            </a:r>
          </a:p>
        </p:txBody>
      </p:sp>
    </p:spTree>
    <p:extLst>
      <p:ext uri="{BB962C8B-B14F-4D97-AF65-F5344CB8AC3E}">
        <p14:creationId xmlns:p14="http://schemas.microsoft.com/office/powerpoint/2010/main" val="23888715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8FE1B-C24D-4EB6-B50F-3446E4CB3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hyperkalemia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12F71-2B02-4B77-8B58-0E279401C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altered internal distribution</a:t>
            </a:r>
          </a:p>
          <a:p>
            <a:pPr lvl="1"/>
            <a:r>
              <a:rPr lang="en-US" dirty="0"/>
              <a:t>acidosis, uncontrolled diabetes mellitus (lack of insulin), cellular necrosis</a:t>
            </a:r>
          </a:p>
          <a:p>
            <a:r>
              <a:rPr lang="en-US" dirty="0"/>
              <a:t>increased intake</a:t>
            </a:r>
          </a:p>
          <a:p>
            <a:pPr lvl="1"/>
            <a:r>
              <a:rPr lang="en-US" dirty="0"/>
              <a:t>rare, only in combination with renal insufficiency</a:t>
            </a:r>
          </a:p>
          <a:p>
            <a:r>
              <a:rPr lang="en-US" dirty="0"/>
              <a:t>decreased excretion</a:t>
            </a:r>
          </a:p>
          <a:p>
            <a:pPr lvl="1"/>
            <a:r>
              <a:rPr lang="en-US" dirty="0"/>
              <a:t>renal diseases, mineralocorticoid deficiency</a:t>
            </a:r>
          </a:p>
        </p:txBody>
      </p:sp>
    </p:spTree>
    <p:extLst>
      <p:ext uri="{BB962C8B-B14F-4D97-AF65-F5344CB8AC3E}">
        <p14:creationId xmlns:p14="http://schemas.microsoft.com/office/powerpoint/2010/main" val="2805631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Pseudohyperkalemia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6C17E-1631-4CAE-8EE9-A5DDD79B9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increased</a:t>
            </a:r>
            <a:r>
              <a:rPr lang="en-US" altLang="cs-CZ" sz="3200"/>
              <a:t> amount of potassium in plasma that occurs due to excessive leakage of K</a:t>
            </a:r>
            <a:r>
              <a:rPr lang="en-US" altLang="cs-CZ" sz="3200" baseline="30000"/>
              <a:t>+</a:t>
            </a:r>
            <a:r>
              <a:rPr lang="en-US" altLang="cs-CZ" sz="3200"/>
              <a:t> from cells during or after blood is drawn</a:t>
            </a:r>
          </a:p>
          <a:p>
            <a:pPr lvl="1"/>
            <a:r>
              <a:rPr lang="en-US" altLang="cs-CZ"/>
              <a:t>excessive use of tourniquet</a:t>
            </a:r>
          </a:p>
          <a:p>
            <a:pPr lvl="1"/>
            <a:r>
              <a:rPr lang="en-US" altLang="cs-CZ"/>
              <a:t>lack in processing the blood after the collection</a:t>
            </a:r>
          </a:p>
          <a:p>
            <a:pPr lvl="1"/>
            <a:r>
              <a:rPr lang="en-US" altLang="cs-CZ"/>
              <a:t>hemolysis</a:t>
            </a:r>
          </a:p>
          <a:p>
            <a:pPr lvl="1"/>
            <a:r>
              <a:rPr lang="en-US" altLang="cs-CZ"/>
              <a:t>leukocytosis </a:t>
            </a:r>
            <a:r>
              <a:rPr lang="en-US" altLang="cs-CZ" sz="2800">
                <a:latin typeface="+mj-lt"/>
              </a:rPr>
              <a:t>(&gt; 50 · 10</a:t>
            </a:r>
            <a:r>
              <a:rPr lang="en-US" altLang="cs-CZ" sz="2800" baseline="30000">
                <a:latin typeface="+mj-lt"/>
              </a:rPr>
              <a:t>9</a:t>
            </a:r>
            <a:r>
              <a:rPr lang="en-US" altLang="cs-CZ" sz="2800">
                <a:latin typeface="+mj-lt"/>
              </a:rPr>
              <a:t>/l) </a:t>
            </a:r>
            <a:endParaRPr lang="en-US" altLang="cs-CZ"/>
          </a:p>
          <a:p>
            <a:pPr lvl="1"/>
            <a:r>
              <a:rPr lang="en-US" altLang="cs-CZ"/>
              <a:t>trombocytosis </a:t>
            </a:r>
            <a:r>
              <a:rPr lang="en-US" altLang="cs-CZ" sz="2800">
                <a:latin typeface="+mj-lt"/>
              </a:rPr>
              <a:t>(&gt; 750-1000 · 10</a:t>
            </a:r>
            <a:r>
              <a:rPr lang="en-US" altLang="cs-CZ" sz="2800" baseline="30000">
                <a:latin typeface="+mj-lt"/>
              </a:rPr>
              <a:t>9</a:t>
            </a:r>
            <a:r>
              <a:rPr lang="en-US" altLang="cs-CZ" sz="2800">
                <a:latin typeface="+mj-lt"/>
              </a:rPr>
              <a:t>/l)</a:t>
            </a:r>
            <a:endParaRPr lang="en-US" altLang="cs-CZ"/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therapy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of shift of K+ into cells (glucose + insulin, alkalization, correction of hyponatremia)</a:t>
            </a:r>
          </a:p>
          <a:p>
            <a:r>
              <a:rPr lang="en-US" dirty="0"/>
              <a:t>diuretics in nonrenal causes</a:t>
            </a:r>
          </a:p>
          <a:p>
            <a:r>
              <a:rPr lang="en-US" dirty="0"/>
              <a:t>calcium gluconate (counter the neuromuscular effect of hyperkalemia)</a:t>
            </a:r>
          </a:p>
          <a:p>
            <a:r>
              <a:rPr lang="en-US" dirty="0"/>
              <a:t>renal dialysis in severe hyperkalemia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8988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notes to therapy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plasma potassium concentration must be judged together with clinical condition of patients (ECG!), acid – base balance, renal functions and possible K+ depletion</a:t>
            </a:r>
          </a:p>
          <a:p>
            <a:r>
              <a:rPr lang="en-US" dirty="0"/>
              <a:t>hypokalemia with acidosis and hyperkalemia with alkalosis are potentially critical</a:t>
            </a:r>
          </a:p>
          <a:p>
            <a:r>
              <a:rPr lang="en-US" dirty="0"/>
              <a:t>hypokalemia with increased potassium in urine is usually caused by renal disorder, hypokalemia with decreased excretion fraction of potassium has usually extrarenal cause. Conversely in hyperkalemia. </a:t>
            </a:r>
          </a:p>
          <a:p>
            <a:r>
              <a:rPr lang="en-US" dirty="0"/>
              <a:t>therapy of hyperkalemia must be quick with monitoring of electrolyte balance every half an hour.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815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Chloride anion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" name="Text Box 3"/>
          <p:cNvSpPr txBox="1">
            <a:spLocks noChangeArrowheads="1"/>
          </p:cNvSpPr>
          <p:nvPr/>
        </p:nvSpPr>
        <p:spPr bwMode="auto">
          <a:xfrm>
            <a:off x="1068213" y="393872"/>
            <a:ext cx="700757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cs-CZ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Arial" charset="0"/>
              </a:rPr>
              <a:t>Chloride balance and distribution</a:t>
            </a:r>
          </a:p>
        </p:txBody>
      </p:sp>
      <p:graphicFrame>
        <p:nvGraphicFramePr>
          <p:cNvPr id="337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91167"/>
              </p:ext>
            </p:extLst>
          </p:nvPr>
        </p:nvGraphicFramePr>
        <p:xfrm>
          <a:off x="468313" y="1484313"/>
          <a:ext cx="8231187" cy="4967287"/>
        </p:xfrm>
        <a:graphic>
          <a:graphicData uri="http://schemas.openxmlformats.org/drawingml/2006/table">
            <a:tbl>
              <a:tblPr/>
              <a:tblGrid>
                <a:gridCol w="4116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16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plasma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98-107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mmol/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67969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concentration in cell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mmol/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9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intake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140-260 mmol /24h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(8-15 g NaCl)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2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renally excretion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120-240 mmol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12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excretion via intestines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mmol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excretion via sweat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10-80 mmol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53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  <a:r>
                        <a:rPr kumimoji="0" lang="en-US" sz="2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total excretion</a:t>
                      </a: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140-260 mmol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</a:t>
                      </a:r>
                      <a:r>
                        <a:rPr kumimoji="0" lang="sk-SK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</a:t>
                      </a:r>
                      <a:endParaRPr kumimoji="0" lang="en-US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Chlorides and acid-base 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chlorides are necessary for the calculation of anion gap and unmeasured anions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corrected chlorides</a:t>
            </a:r>
            <a:r>
              <a:rPr lang="en-US" sz="2400" dirty="0"/>
              <a:t> – reflect the influence of hydration on plasma chloride concentration (how would be the plasma chloride concentration if the plasma sodium concentration is 140 mmol/l)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/>
              <a:t>	Corrected chlorides = [Cl</a:t>
            </a:r>
            <a:r>
              <a:rPr lang="en-US" baseline="30000" dirty="0"/>
              <a:t>-</a:t>
            </a:r>
            <a:r>
              <a:rPr lang="en-US" dirty="0"/>
              <a:t>] ×(140 ÷[Na</a:t>
            </a:r>
            <a:r>
              <a:rPr lang="en-US" baseline="30000" dirty="0"/>
              <a:t>+</a:t>
            </a:r>
            <a:r>
              <a:rPr lang="en-US" dirty="0"/>
              <a:t>])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DA3BE-C2BF-473B-BAE0-A05C1F94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plasma concentration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E6DD9-A880-4D7A-BCF7-05B34A72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anamnesis, clinical symptoms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S-osmolality:  2x[Na</a:t>
            </a:r>
            <a:r>
              <a:rPr lang="en-US" altLang="cs-CZ" sz="2400" baseline="30000">
                <a:cs typeface="Arial" panose="020B0604020202020204" pitchFamily="34" charset="0"/>
              </a:rPr>
              <a:t> +</a:t>
            </a:r>
            <a:r>
              <a:rPr lang="en-US" altLang="cs-CZ" sz="2400"/>
              <a:t>]</a:t>
            </a:r>
            <a:r>
              <a:rPr lang="en-US" altLang="cs-CZ" sz="2400" baseline="30000">
                <a:cs typeface="Arial" panose="020B0604020202020204" pitchFamily="34" charset="0"/>
              </a:rPr>
              <a:t> </a:t>
            </a:r>
            <a:r>
              <a:rPr lang="en-US" altLang="cs-CZ" sz="2400"/>
              <a:t>+ [glucose] + [urea]   (ca. 285 mmol/kg)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Tonicity : 2x[Na</a:t>
            </a:r>
            <a:r>
              <a:rPr lang="en-US" altLang="cs-CZ" sz="2400" baseline="30000">
                <a:cs typeface="Arial" panose="020B0604020202020204" pitchFamily="34" charset="0"/>
              </a:rPr>
              <a:t>+</a:t>
            </a:r>
            <a:r>
              <a:rPr lang="en-US" altLang="cs-CZ" sz="2400"/>
              <a:t>]</a:t>
            </a:r>
            <a:r>
              <a:rPr lang="en-US" altLang="cs-CZ" sz="2400" baseline="30000">
                <a:cs typeface="Arial" panose="020B0604020202020204" pitchFamily="34" charset="0"/>
              </a:rPr>
              <a:t> </a:t>
            </a:r>
            <a:r>
              <a:rPr lang="en-US" altLang="cs-CZ" sz="2400"/>
              <a:t>+ [glucose]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Evaluation of extracellular volume (dehydration, euvolemia, edema)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S – albumin</a:t>
            </a:r>
          </a:p>
          <a:p>
            <a:pPr eaLnBrk="1" hangingPunct="1">
              <a:spcBef>
                <a:spcPts val="575"/>
              </a:spcBef>
              <a:buClr>
                <a:srgbClr val="742624"/>
              </a:buClr>
              <a:defRPr/>
            </a:pPr>
            <a:r>
              <a:rPr lang="en-US" altLang="cs-CZ" sz="2400"/>
              <a:t>U - Na</a:t>
            </a:r>
            <a:r>
              <a:rPr lang="en-US" altLang="cs-CZ" sz="2400" baseline="30000">
                <a:cs typeface="Arial" panose="020B0604020202020204" pitchFamily="34" charset="0"/>
              </a:rPr>
              <a:t> +</a:t>
            </a:r>
            <a:endParaRPr lang="en-US" altLang="cs-CZ" sz="2400"/>
          </a:p>
          <a:p>
            <a:pPr lvl="1" eaLnBrk="1" hangingPunct="1">
              <a:spcBef>
                <a:spcPts val="575"/>
              </a:spcBef>
              <a:buClr>
                <a:srgbClr val="742624"/>
              </a:buClr>
              <a:buFont typeface="Wingdings" pitchFamily="2" charset="2"/>
              <a:buChar char=""/>
              <a:defRPr/>
            </a:pPr>
            <a:r>
              <a:rPr lang="en-US" altLang="cs-CZ" sz="2000"/>
              <a:t>ADH:  water reabsorption (distal convoluted tubule)</a:t>
            </a:r>
          </a:p>
          <a:p>
            <a:pPr lvl="1" eaLnBrk="1" hangingPunct="1">
              <a:spcBef>
                <a:spcPts val="575"/>
              </a:spcBef>
              <a:buClr>
                <a:srgbClr val="742624"/>
              </a:buClr>
              <a:buFont typeface="Wingdings" pitchFamily="2" charset="2"/>
              <a:buChar char=""/>
              <a:defRPr/>
            </a:pPr>
            <a:r>
              <a:rPr lang="en-US" altLang="cs-CZ" sz="2000"/>
              <a:t>aldosterone: reabsorption of Na</a:t>
            </a:r>
            <a:r>
              <a:rPr lang="en-US" altLang="cs-CZ" sz="2000" baseline="30000"/>
              <a:t>+ </a:t>
            </a:r>
            <a:r>
              <a:rPr lang="en-US" altLang="cs-CZ" sz="2000"/>
              <a:t> (+ H₂O) and excretion of K</a:t>
            </a:r>
            <a:r>
              <a:rPr lang="en-US" altLang="cs-CZ" sz="2000" baseline="30000"/>
              <a:t> +</a:t>
            </a:r>
            <a:r>
              <a:rPr lang="en-US" altLang="cs-CZ" sz="2000"/>
              <a:t>,H</a:t>
            </a:r>
            <a:r>
              <a:rPr lang="en-US" altLang="cs-CZ" sz="2000" baseline="30000"/>
              <a:t> +</a:t>
            </a:r>
          </a:p>
          <a:p>
            <a:pPr lvl="1" eaLnBrk="1" hangingPunct="1">
              <a:spcBef>
                <a:spcPts val="575"/>
              </a:spcBef>
              <a:buClr>
                <a:srgbClr val="742624"/>
              </a:buClr>
              <a:buFont typeface="Wingdings" pitchFamily="2" charset="2"/>
              <a:buChar char=""/>
              <a:defRPr/>
            </a:pPr>
            <a:r>
              <a:rPr lang="en-US" altLang="cs-CZ" sz="2000"/>
              <a:t>atrial natriuretic peptide: excretion of Na</a:t>
            </a:r>
            <a:r>
              <a:rPr lang="en-US" altLang="cs-CZ" sz="2000" baseline="30000"/>
              <a:t>+</a:t>
            </a:r>
            <a:r>
              <a:rPr lang="en-US" altLang="cs-CZ" sz="2000"/>
              <a:t> (and water)</a:t>
            </a:r>
          </a:p>
        </p:txBody>
      </p:sp>
    </p:spTree>
    <p:extLst>
      <p:ext uri="{BB962C8B-B14F-4D97-AF65-F5344CB8AC3E}">
        <p14:creationId xmlns:p14="http://schemas.microsoft.com/office/powerpoint/2010/main" val="1203023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1727684" y="188640"/>
            <a:ext cx="568863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t>Hypochloremia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457200" y="1196974"/>
            <a:ext cx="8229600" cy="5328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is an electrolyte disturbance in which there is an abnormally low level of the chloride ion in the blood (&lt; 98 mmol/l)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accompanied by hypochloremic alkalosis, hypokalemia, and usually hyponatremia </a:t>
            </a: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Tx/>
              <a:buNone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endParaRPr kumimoji="0" lang="en-US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Tx/>
              <a:buNone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      </a:t>
            </a: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Causes: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Nonrenal:</a:t>
            </a:r>
          </a:p>
          <a:p>
            <a:pPr marL="758825" marR="0" lvl="2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loss of GI fluids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– vomiting, fistula in proximal part of GIT </a:t>
            </a: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Renal: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increased renal excretion of Cl</a:t>
            </a:r>
            <a:r>
              <a:rPr kumimoji="0" lang="en-US" altLang="cs-CZ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-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– polyuric</a:t>
            </a:r>
            <a:r>
              <a:rPr lang="en-US" altLang="cs-CZ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stage of renal failure, a massive treatment with </a:t>
            </a:r>
            <a:r>
              <a:rPr lang="en-US" altLang="cs-CZ" sz="2000" dirty="0">
                <a:solidFill>
                  <a:srgbClr val="000000"/>
                </a:solidFill>
                <a:latin typeface="Calibri" pitchFamily="34" charset="0"/>
              </a:rPr>
              <a:t>diuretics</a:t>
            </a:r>
            <a:endParaRPr kumimoji="0" lang="en-US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endParaRPr kumimoji="0" lang="en-US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itchFamily="34" charset="0"/>
            </a:endParaRP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Treatment: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correction of the underlying cause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saline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, 7.5% KCl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if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the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hypokalemia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is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also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present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1755233" y="116632"/>
            <a:ext cx="5549385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cs-CZ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Hyperchloremia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415126" y="1628800"/>
            <a:ext cx="8229600" cy="63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8775" indent="-358775"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is an electrolyte disturbance in which there is an abnormally elevated level of the chloride ion in the blood (&gt; 107 mmol/l)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endParaRPr kumimoji="0" lang="en-US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lang="en-US" altLang="cs-CZ" sz="2000" dirty="0">
                <a:solidFill>
                  <a:srgbClr val="000000"/>
                </a:solidFill>
                <a:latin typeface="Calibri" pitchFamily="34" charset="0"/>
              </a:rPr>
              <a:t>often combined with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metabolic acidosis and hypernatremia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endParaRPr kumimoji="0" lang="en-US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itchFamily="34" charset="0"/>
            </a:endParaRP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Causes: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infusion therapy, diarrhea, kidney diseases (e.g. renal tubular acidosis),  overactivity of the parathyroid glands etc.</a:t>
            </a: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endParaRPr kumimoji="0" lang="en-US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itchFamily="34" charset="0"/>
            </a:endParaRPr>
          </a:p>
          <a:p>
            <a:pPr marL="358775" marR="0" lvl="0" indent="-358775" algn="l" defTabSz="449263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742624"/>
              </a:buClr>
              <a:buSzPct val="100000"/>
              <a:buFont typeface="Wingdings" pitchFamily="2" charset="2"/>
              <a:buChar char=""/>
              <a:tabLst>
                <a:tab pos="928688" algn="l"/>
                <a:tab pos="1843088" algn="l"/>
                <a:tab pos="2757488" algn="l"/>
                <a:tab pos="3671888" algn="l"/>
                <a:tab pos="4586288" algn="l"/>
                <a:tab pos="5500688" algn="l"/>
                <a:tab pos="6415088" algn="l"/>
                <a:tab pos="7329488" algn="l"/>
                <a:tab pos="8243888" algn="l"/>
                <a:tab pos="9158288" algn="l"/>
                <a:tab pos="10072688" algn="l"/>
              </a:tabLst>
              <a:defRPr/>
            </a:pPr>
            <a:r>
              <a:rPr kumimoji="0" lang="en-US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itchFamily="34" charset="0"/>
              </a:rPr>
              <a:t>Treatment:  </a:t>
            </a:r>
            <a:r>
              <a:rPr kumimoji="0" lang="en-US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correcting the underlying cause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restriction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of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intake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, 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diuretics</a:t>
            </a:r>
            <a:r>
              <a:rPr kumimoji="0" lang="sk-SK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(</a:t>
            </a:r>
            <a:r>
              <a:rPr kumimoji="0" lang="sk-SK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rarely</a:t>
            </a:r>
            <a:r>
              <a:rPr lang="sk-SK" altLang="cs-CZ" sz="2000" dirty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kumimoji="0" lang="en-US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r>
              <a:rPr lang="cs-CZ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Obsah obrázku zavřít&#10;&#10;Popis byl vytvořen automaticky">
            <a:extLst>
              <a:ext uri="{FF2B5EF4-FFF2-40B4-BE49-F238E27FC236}">
                <a16:creationId xmlns:a16="http://schemas.microsoft.com/office/drawing/2014/main" id="{6213A488-A0B8-49C0-AD7D-3226B3907F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79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74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 of plasma sodium imbalance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88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/>
              <a:t>hyponatremia</a:t>
            </a:r>
            <a:r>
              <a:rPr lang="en-US" sz="2800" dirty="0"/>
              <a:t> – the Na</a:t>
            </a:r>
            <a:r>
              <a:rPr lang="en-US" sz="2800" baseline="30000" dirty="0"/>
              <a:t>+</a:t>
            </a:r>
            <a:r>
              <a:rPr lang="en-US" sz="2800" dirty="0"/>
              <a:t> concentration in the serum is below the physiological range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mild  130</a:t>
            </a:r>
            <a:r>
              <a:rPr lang="cs-CZ" sz="2000" dirty="0"/>
              <a:t> </a:t>
            </a:r>
            <a:r>
              <a:rPr lang="en-US" sz="2000" dirty="0"/>
              <a:t>-</a:t>
            </a:r>
            <a:r>
              <a:rPr lang="cs-CZ" sz="2000" dirty="0"/>
              <a:t> </a:t>
            </a:r>
            <a:r>
              <a:rPr lang="en-US" sz="2000" dirty="0"/>
              <a:t>135mmol/L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moderate 120</a:t>
            </a:r>
            <a:r>
              <a:rPr lang="cs-CZ" sz="2000" dirty="0"/>
              <a:t> </a:t>
            </a:r>
            <a:r>
              <a:rPr lang="en-US" sz="2000" dirty="0"/>
              <a:t>-</a:t>
            </a:r>
            <a:r>
              <a:rPr lang="cs-CZ" sz="2000" dirty="0"/>
              <a:t> </a:t>
            </a:r>
            <a:r>
              <a:rPr lang="en-US" sz="2000" dirty="0"/>
              <a:t>130 mmol/L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severe </a:t>
            </a:r>
            <a:r>
              <a:rPr kumimoji="0" lang="en-US" sz="2000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cs typeface="Arial" charset="0"/>
              </a:rPr>
              <a:t>&lt; 120 mmol/L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</a:t>
            </a:r>
            <a:r>
              <a:rPr lang="en-US" sz="2400" dirty="0"/>
              <a:t> – last less than 48 hours or the increase in plasma concentration is higher than 0.5 mmol/L/h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chronic</a:t>
            </a:r>
            <a:r>
              <a:rPr lang="en-US" sz="2400" dirty="0"/>
              <a:t> - last more than 48 hours or the increase in plasma concentration is lower than 0.5 mmol/L/h</a:t>
            </a:r>
          </a:p>
          <a:p>
            <a:pPr lvl="1"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TIME DIVISION IS NECESSARY FOR THE SPEED OF THERAPY!</a:t>
            </a:r>
          </a:p>
          <a:p>
            <a:pPr lvl="1" algn="ctr">
              <a:lnSpc>
                <a:spcPct val="150000"/>
              </a:lnSpc>
              <a:buNone/>
            </a:pPr>
            <a:endParaRPr lang="en-US" sz="400" b="1" dirty="0"/>
          </a:p>
          <a:p>
            <a:pPr>
              <a:lnSpc>
                <a:spcPct val="150000"/>
              </a:lnSpc>
            </a:pPr>
            <a:r>
              <a:rPr lang="en-US" sz="2800" b="1" dirty="0"/>
              <a:t>h</a:t>
            </a:r>
            <a:r>
              <a:rPr lang="en-US" sz="2800" b="1" u="sng" dirty="0"/>
              <a:t>ypernatremia</a:t>
            </a:r>
            <a:r>
              <a:rPr lang="en-US" sz="2800" b="1" dirty="0"/>
              <a:t> </a:t>
            </a:r>
            <a:r>
              <a:rPr lang="en-US" sz="2800" dirty="0"/>
              <a:t>– the Na</a:t>
            </a:r>
            <a:r>
              <a:rPr lang="en-US" sz="2800" baseline="30000" dirty="0"/>
              <a:t>+</a:t>
            </a:r>
            <a:r>
              <a:rPr lang="en-US" sz="2800" dirty="0"/>
              <a:t> concentration in the serum is above the physiological range, severe above the 155</a:t>
            </a:r>
            <a:r>
              <a:rPr lang="cs-CZ" sz="2800" dirty="0"/>
              <a:t> </a:t>
            </a:r>
            <a:r>
              <a:rPr lang="en-US" sz="2800" dirty="0"/>
              <a:t>mmol/L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21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700808"/>
            <a:ext cx="8507288" cy="3708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one of the most common electrolyte imbalance</a:t>
            </a:r>
          </a:p>
          <a:p>
            <a:r>
              <a:rPr lang="en-US" dirty="0"/>
              <a:t>symptoms depend on the severity of hyponatremia and the speed of development</a:t>
            </a:r>
          </a:p>
          <a:p>
            <a:r>
              <a:rPr lang="en-US" dirty="0"/>
              <a:t>symptomatic hyponatremia – 33% mortality or permanent brain damage, in chronic form 25%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346C31DA-720C-4864-9632-CE2E04C6422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6388" y="514752"/>
            <a:ext cx="8229600" cy="922114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74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 of hyponatremia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brain edema, increased intracranial pressure, myelinolysis, nausea o</a:t>
            </a:r>
            <a:r>
              <a:rPr lang="sk-SK" dirty="0"/>
              <a:t>r</a:t>
            </a:r>
            <a:r>
              <a:rPr lang="en-US" dirty="0"/>
              <a:t> vomiting, lung edema with hypoxia </a:t>
            </a:r>
          </a:p>
          <a:p>
            <a:pPr>
              <a:lnSpc>
                <a:spcPct val="150000"/>
              </a:lnSpc>
            </a:pPr>
            <a:r>
              <a:rPr lang="en-US" dirty="0"/>
              <a:t>no signs if the development of hyponatremia is slow</a:t>
            </a:r>
          </a:p>
          <a:p>
            <a:pPr>
              <a:lnSpc>
                <a:spcPct val="150000"/>
              </a:lnSpc>
            </a:pPr>
            <a:r>
              <a:rPr lang="en-US" dirty="0"/>
              <a:t>beware kids and older people – weaker symptoms even in severe hyponatremia</a:t>
            </a:r>
          </a:p>
          <a:p>
            <a:pPr>
              <a:lnSpc>
                <a:spcPct val="150000"/>
              </a:lnSpc>
            </a:pPr>
            <a:r>
              <a:rPr lang="en-US" b="1" dirty="0"/>
              <a:t>risk factors</a:t>
            </a:r>
            <a:r>
              <a:rPr lang="en-US" dirty="0"/>
              <a:t>: hypoxemia (vicious circle), female sex (estrogens), alcoholism, hepatopathy , et al.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Hyponatremic encefalopathy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/>
              <a:t>hyponatremia in ECF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movement of water into cells including brain cells</a:t>
            </a:r>
          </a:p>
          <a:p>
            <a:pPr algn="ctr">
              <a:buNone/>
            </a:pPr>
            <a:r>
              <a:rPr lang="en-US" dirty="0"/>
              <a:t>↓ </a:t>
            </a:r>
          </a:p>
          <a:p>
            <a:pPr algn="ctr">
              <a:buNone/>
            </a:pPr>
            <a:r>
              <a:rPr lang="en-US" dirty="0"/>
              <a:t>brain edema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compensational mechanisms decrease the osmolality of ICF (24 – 48 hours)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reduction of brain edema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>
            <a:off x="6732240" y="5051272"/>
            <a:ext cx="571504" cy="5000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017991" y="5551339"/>
            <a:ext cx="175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quick therapy!!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Hyponatremic encefalopathy II.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/>
              <a:t>quick increase of plasma concentration (e.g., rapid correction of hyponatremia)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 err="1"/>
              <a:t>pla</a:t>
            </a:r>
            <a:r>
              <a:rPr lang="cs-CZ" dirty="0"/>
              <a:t>s</a:t>
            </a:r>
            <a:r>
              <a:rPr lang="en-US" dirty="0"/>
              <a:t>ma becomes relatively more osmotic compared to ICF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movement of water from ICF back to ECF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dehydration of brain cells</a:t>
            </a:r>
          </a:p>
          <a:p>
            <a:pPr algn="ctr">
              <a:buNone/>
            </a:pPr>
            <a:r>
              <a:rPr lang="en-US" dirty="0"/>
              <a:t>↓</a:t>
            </a:r>
          </a:p>
          <a:p>
            <a:pPr algn="ctr">
              <a:buNone/>
            </a:pPr>
            <a:r>
              <a:rPr lang="en-US" dirty="0"/>
              <a:t>syndrome of central pontine and extrapontine myelinolysis (osmotic demyelination syndrome)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Z_Význam stanoveni Na+, K+ a Cl-[20201125141104687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CHARTPARA_TYPE" val="ctBarBo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2323</Words>
  <Application>Microsoft Office PowerPoint</Application>
  <PresentationFormat>Předvádění na obrazovce (4:3)</PresentationFormat>
  <Paragraphs>351</Paragraphs>
  <Slides>42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Verdana</vt:lpstr>
      <vt:lpstr>Wingdings</vt:lpstr>
      <vt:lpstr>Motiv sady Office</vt:lpstr>
      <vt:lpstr>Výchozí návrh</vt:lpstr>
      <vt:lpstr>Significance of Na+, K+ and Cl- investigation</vt:lpstr>
      <vt:lpstr>Sodium cation</vt:lpstr>
      <vt:lpstr>Sodium balance and distribution</vt:lpstr>
      <vt:lpstr>Assessment of plasma concentration </vt:lpstr>
      <vt:lpstr>Definitions of plasma sodium imbalance</vt:lpstr>
      <vt:lpstr>Hyponatremia</vt:lpstr>
      <vt:lpstr>Symptoms of hyponatremia</vt:lpstr>
      <vt:lpstr>Hyponatremic encefalopathy</vt:lpstr>
      <vt:lpstr>Hyponatremic encefalopathy II.</vt:lpstr>
      <vt:lpstr>Prezentace aplikace PowerPoint</vt:lpstr>
      <vt:lpstr>Hyperosmolar hyponatremia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Basic notes to therapy</vt:lpstr>
      <vt:lpstr>Calculation of sodium deficit</vt:lpstr>
      <vt:lpstr>Hypernatremia</vt:lpstr>
      <vt:lpstr>Signs of hypernatremia</vt:lpstr>
      <vt:lpstr>Causes of hypernatremia</vt:lpstr>
      <vt:lpstr>Therapy of hypernatremia</vt:lpstr>
      <vt:lpstr>Potassium cation</vt:lpstr>
      <vt:lpstr>Potassium balance and distribution</vt:lpstr>
      <vt:lpstr>Plasma potassium concentration and pH</vt:lpstr>
      <vt:lpstr>Definitions of plasma potassium imbalance</vt:lpstr>
      <vt:lpstr>Prezentace aplikace PowerPoint</vt:lpstr>
      <vt:lpstr>Hypokalemia due to altered internal distribution of K+</vt:lpstr>
      <vt:lpstr>Hypokalemia due tu altered external balance</vt:lpstr>
      <vt:lpstr>Signs of hypokalemia</vt:lpstr>
      <vt:lpstr>Principles of therapy</vt:lpstr>
      <vt:lpstr>Prezentace aplikace PowerPoint</vt:lpstr>
      <vt:lpstr>Causes of hyperkalemia</vt:lpstr>
      <vt:lpstr>Pseudohyperkalemia</vt:lpstr>
      <vt:lpstr>Principles of therapy</vt:lpstr>
      <vt:lpstr>Practical notes to therapy</vt:lpstr>
      <vt:lpstr>Chloride anion</vt:lpstr>
      <vt:lpstr>Prezentace aplikace PowerPoint</vt:lpstr>
      <vt:lpstr>Chlorides and acid-base balance</vt:lpstr>
      <vt:lpstr>Prezentace aplikace PowerPoint</vt:lpstr>
      <vt:lpstr>Prezentace aplikace PowerPoint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Significance of Na+, K+ and Cl- investigation</dc:title>
  <dc:creator>Miroslava Hlaváčová</dc:creator>
  <cp:lastModifiedBy>Miroslava Hlaváčová</cp:lastModifiedBy>
  <cp:revision>1</cp:revision>
  <dcterms:created xsi:type="dcterms:W3CDTF">2020-12-15T16:04:06Z</dcterms:created>
  <dcterms:modified xsi:type="dcterms:W3CDTF">2020-12-15T16:04:21Z</dcterms:modified>
</cp:coreProperties>
</file>