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304" r:id="rId11"/>
    <p:sldId id="260" r:id="rId12"/>
    <p:sldId id="266" r:id="rId13"/>
    <p:sldId id="267" r:id="rId14"/>
    <p:sldId id="268" r:id="rId15"/>
    <p:sldId id="269" r:id="rId16"/>
    <p:sldId id="270" r:id="rId17"/>
    <p:sldId id="302" r:id="rId18"/>
    <p:sldId id="271" r:id="rId19"/>
    <p:sldId id="272" r:id="rId20"/>
    <p:sldId id="307" r:id="rId21"/>
    <p:sldId id="273" r:id="rId22"/>
    <p:sldId id="274" r:id="rId23"/>
    <p:sldId id="275" r:id="rId24"/>
    <p:sldId id="276" r:id="rId25"/>
    <p:sldId id="277" r:id="rId26"/>
    <p:sldId id="30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305" r:id="rId38"/>
    <p:sldId id="289" r:id="rId39"/>
    <p:sldId id="290" r:id="rId40"/>
    <p:sldId id="291" r:id="rId41"/>
    <p:sldId id="292" r:id="rId42"/>
    <p:sldId id="298" r:id="rId43"/>
    <p:sldId id="293" r:id="rId44"/>
    <p:sldId id="294" r:id="rId45"/>
    <p:sldId id="295" r:id="rId46"/>
    <p:sldId id="296" r:id="rId47"/>
    <p:sldId id="303" r:id="rId48"/>
    <p:sldId id="297" r:id="rId49"/>
    <p:sldId id="306" r:id="rId50"/>
    <p:sldId id="299" r:id="rId51"/>
  </p:sldIdLst>
  <p:sldSz cx="9144000" cy="6858000" type="screen4x3"/>
  <p:notesSz cx="6858000" cy="9144000"/>
  <p:custDataLst>
    <p:tags r:id="rId5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96709"/>
    <a:srgbClr val="66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8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43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7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0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4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35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7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07DC-D93F-47D4-A992-D78E649965BB}" type="datetimeFigureOut">
              <a:rPr lang="cs-CZ" smtClean="0"/>
              <a:pPr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2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0" y="764704"/>
            <a:ext cx="7772400" cy="2016224"/>
          </a:xfrm>
        </p:spPr>
        <p:txBody>
          <a:bodyPr>
            <a:noAutofit/>
          </a:bodyPr>
          <a:lstStyle/>
          <a:p>
            <a:r>
              <a:rPr lang="en-US" sz="13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13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3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38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3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3800" b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3800" b="1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3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52120" y="5733256"/>
            <a:ext cx="3096344" cy="7669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000" b="1" spc="-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Miroslava Hlaváčová, PhD.</a:t>
            </a:r>
          </a:p>
          <a:p>
            <a:pPr algn="l"/>
            <a:r>
              <a:rPr lang="en-US" sz="2000" b="1" spc="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Biochemistry, Faculty of Medicine, MU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684332" cy="30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2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D688285-3142-47B1-87E8-B94963638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08915"/>
              </p:ext>
            </p:extLst>
          </p:nvPr>
        </p:nvGraphicFramePr>
        <p:xfrm>
          <a:off x="323528" y="1628800"/>
          <a:ext cx="8496944" cy="3749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1856">
                  <a:extLst>
                    <a:ext uri="{9D8B030D-6E8A-4147-A177-3AD203B41FA5}">
                      <a16:colId xmlns:a16="http://schemas.microsoft.com/office/drawing/2014/main" val="1496249369"/>
                    </a:ext>
                  </a:extLst>
                </a:gridCol>
                <a:gridCol w="3154183">
                  <a:extLst>
                    <a:ext uri="{9D8B030D-6E8A-4147-A177-3AD203B41FA5}">
                      <a16:colId xmlns:a16="http://schemas.microsoft.com/office/drawing/2014/main" val="1356586321"/>
                    </a:ext>
                  </a:extLst>
                </a:gridCol>
                <a:gridCol w="3210905">
                  <a:extLst>
                    <a:ext uri="{9D8B030D-6E8A-4147-A177-3AD203B41FA5}">
                      <a16:colId xmlns:a16="http://schemas.microsoft.com/office/drawing/2014/main" val="1244980499"/>
                    </a:ext>
                  </a:extLst>
                </a:gridCol>
              </a:tblGrid>
              <a:tr h="5487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100" b="1" kern="12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water-soluble vitamins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fat-soluble vitamins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07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lipids (+ bile salts)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3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Transport 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5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5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9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arise quickly*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depletion of reserves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9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hypervitaminosis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06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Therapy of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1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high dose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9815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097B7883-DD39-4F38-89EC-A459DC0944E9}"/>
              </a:ext>
            </a:extLst>
          </p:cNvPr>
          <p:cNvSpPr txBox="1">
            <a:spLocks/>
          </p:cNvSpPr>
          <p:nvPr/>
        </p:nvSpPr>
        <p:spPr>
          <a:xfrm>
            <a:off x="68356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vitamin classes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64F18A-8931-4C1B-B4DE-20E619932E5E}"/>
              </a:ext>
            </a:extLst>
          </p:cNvPr>
          <p:cNvSpPr txBox="1"/>
          <p:nvPr/>
        </p:nvSpPr>
        <p:spPr>
          <a:xfrm>
            <a:off x="467544" y="6165304"/>
            <a:ext cx="23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*except vitamin B</a:t>
            </a:r>
            <a:r>
              <a:rPr lang="en-US" baseline="-25000"/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03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hypervitaminosis</a:t>
            </a:r>
            <a:r>
              <a:rPr lang="en-US" dirty="0"/>
              <a:t> – especially vitamins A </a:t>
            </a:r>
            <a:r>
              <a:rPr lang="en-US" dirty="0" err="1"/>
              <a:t>a</a:t>
            </a:r>
            <a:r>
              <a:rPr lang="sk-SK" dirty="0" err="1"/>
              <a:t>nd</a:t>
            </a:r>
            <a:r>
              <a:rPr lang="en-US" dirty="0"/>
              <a:t> 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hypovitaminosis</a:t>
            </a:r>
            <a:r>
              <a:rPr lang="en-US" dirty="0"/>
              <a:t> – inappropriate intake </a:t>
            </a:r>
          </a:p>
          <a:p>
            <a:pPr lvl="1"/>
            <a:r>
              <a:rPr lang="en-US" dirty="0"/>
              <a:t>deficit in food</a:t>
            </a:r>
          </a:p>
          <a:p>
            <a:pPr lvl="1"/>
            <a:r>
              <a:rPr lang="en-US" dirty="0"/>
              <a:t>malabsorption</a:t>
            </a:r>
          </a:p>
          <a:p>
            <a:pPr lvl="1"/>
            <a:r>
              <a:rPr lang="en-US" dirty="0"/>
              <a:t>increased need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avitaminosis</a:t>
            </a:r>
            <a:r>
              <a:rPr lang="en-US" dirty="0"/>
              <a:t> – severe stage of deficit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66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Water-soluble vitamins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2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B1 - thiamine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798713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active form is thiamine pyrophosphate (cofactor of enzymes)</a:t>
            </a:r>
          </a:p>
          <a:p>
            <a:r>
              <a:rPr lang="en-US" b="1" dirty="0"/>
              <a:t>functions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oxidative decarboxylation of 2-oxoacids in citrate cycle (pyruvate, </a:t>
            </a:r>
            <a:r>
              <a:rPr lang="en-US" dirty="0">
                <a:latin typeface="Times New Roman"/>
                <a:cs typeface="Times New Roman"/>
              </a:rPr>
              <a:t>α-</a:t>
            </a:r>
            <a:r>
              <a:rPr lang="en-US" dirty="0"/>
              <a:t>ketoglutarate) </a:t>
            </a:r>
          </a:p>
          <a:p>
            <a:pPr lvl="1"/>
            <a:r>
              <a:rPr lang="en-US" dirty="0"/>
              <a:t>cofactor of transketolase in pentose phosphate pathway (PNS, CNS, cardiomyocytes, erythrocytes)</a:t>
            </a:r>
          </a:p>
          <a:p>
            <a:pPr lvl="1"/>
            <a:r>
              <a:rPr lang="en-US" dirty="0"/>
              <a:t>stimulation of neutrophils a leukocytes</a:t>
            </a:r>
          </a:p>
          <a:p>
            <a:pPr marL="514350" indent="-457200"/>
            <a:r>
              <a:rPr lang="en-US" b="1" dirty="0"/>
              <a:t>sources</a:t>
            </a:r>
            <a:r>
              <a:rPr lang="en-US" dirty="0"/>
              <a:t> – yeast, bran, liver, oatmeal, natural rice, nuts, buckwheat, sprouted </a:t>
            </a:r>
            <a:r>
              <a:rPr lang="sk-SK" dirty="0"/>
              <a:t>g</a:t>
            </a:r>
            <a:r>
              <a:rPr lang="en-US" dirty="0"/>
              <a:t>rains</a:t>
            </a:r>
          </a:p>
          <a:p>
            <a:pPr marL="514350" indent="-457200"/>
            <a:r>
              <a:rPr lang="en-US" sz="3000" dirty="0"/>
              <a:t>alcohol inhibits active transport into enterocytes!!! (passive is functioning, but is able from dose 5mg/day, (RDA 1.1mg))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DDBA43-93EF-4C88-A257-D0647326F2BE}"/>
              </a:ext>
            </a:extLst>
          </p:cNvPr>
          <p:cNvSpPr txBox="1"/>
          <p:nvPr/>
        </p:nvSpPr>
        <p:spPr>
          <a:xfrm>
            <a:off x="8255913" y="2060848"/>
            <a:ext cx="430887" cy="223224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 dirty="0"/>
              <a:t>saccharide metabolism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4A1820C8-5FFD-4F8F-8FA1-A1FD466A09CC}"/>
              </a:ext>
            </a:extLst>
          </p:cNvPr>
          <p:cNvSpPr/>
          <p:nvPr/>
        </p:nvSpPr>
        <p:spPr>
          <a:xfrm>
            <a:off x="8111897" y="2348880"/>
            <a:ext cx="144016" cy="1368152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38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thiamine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beriberi</a:t>
            </a:r>
            <a:r>
              <a:rPr lang="en-US" dirty="0"/>
              <a:t> (means fatigue or weakness)</a:t>
            </a:r>
          </a:p>
          <a:p>
            <a:pPr lvl="1"/>
            <a:r>
              <a:rPr lang="en-US" dirty="0"/>
              <a:t>first signs: anorexia, dyspepsia, weakness, fatigue</a:t>
            </a:r>
          </a:p>
          <a:p>
            <a:pPr lvl="1"/>
            <a:r>
              <a:rPr lang="en-US" i="1" dirty="0"/>
              <a:t>"dry" form</a:t>
            </a:r>
            <a:r>
              <a:rPr lang="en-US" dirty="0"/>
              <a:t>: affection of peripheral nerves, especially on lower limbs, paresthesia or anesthesia, paralysis</a:t>
            </a:r>
          </a:p>
          <a:p>
            <a:pPr lvl="1"/>
            <a:r>
              <a:rPr lang="en-US" i="1" dirty="0"/>
              <a:t>"wet" form</a:t>
            </a:r>
            <a:r>
              <a:rPr lang="en-US" dirty="0"/>
              <a:t>: edema, dyspnea, hepatomegaly, tachycardia, heart failure, lactic acidosis (pyruvate is conversed to lactate)</a:t>
            </a:r>
          </a:p>
          <a:p>
            <a:r>
              <a:rPr lang="en-US" u="sng" dirty="0"/>
              <a:t>Wernicke-Korsakoff syndrome</a:t>
            </a:r>
            <a:endParaRPr lang="en-US" dirty="0"/>
          </a:p>
          <a:p>
            <a:pPr lvl="1"/>
            <a:r>
              <a:rPr lang="en-US" dirty="0"/>
              <a:t>symptoms of beri beri + psychosis, ataxia, nystagmus, ophthalmoplegia</a:t>
            </a:r>
          </a:p>
          <a:p>
            <a:r>
              <a:rPr lang="en-US" dirty="0"/>
              <a:t>beware of parenteral nutrition!! (acidosis non-reacting on alkalization)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53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riboflavin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 of cofactors FAD and FMN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transport of electrons in respiratory chain</a:t>
            </a:r>
          </a:p>
          <a:p>
            <a:pPr lvl="1"/>
            <a:r>
              <a:rPr lang="en-US" dirty="0"/>
              <a:t>redox reactions of AA, saccharides, purines</a:t>
            </a:r>
          </a:p>
          <a:p>
            <a:pPr lvl="1"/>
            <a:r>
              <a:rPr lang="en-US" dirty="0"/>
              <a:t>integrity of cell membrane</a:t>
            </a:r>
          </a:p>
          <a:p>
            <a:pPr lvl="1"/>
            <a:r>
              <a:rPr lang="en-US" dirty="0"/>
              <a:t>cofactor of glutathione reductase (antioxidative effect)</a:t>
            </a:r>
          </a:p>
          <a:p>
            <a:pPr lvl="1"/>
            <a:r>
              <a:rPr lang="en-US" dirty="0"/>
              <a:t>detoxification of drugs and xenobiotics</a:t>
            </a:r>
          </a:p>
          <a:p>
            <a:r>
              <a:rPr lang="en-US" dirty="0"/>
              <a:t>sources – cheese, eggs, meat, broccoli, parsley, yeast, milk, whole wheat 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5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riboflavin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/>
              <a:t>syndrome resulting from isolated deficit is not known, symptoms result mostly from malnutrition and deficit of all vitamin B complex </a:t>
            </a:r>
          </a:p>
          <a:p>
            <a:r>
              <a:rPr lang="en-US" dirty="0"/>
              <a:t>inflammation of conjunctiva and cornea, neural disorders, angular </a:t>
            </a:r>
            <a:r>
              <a:rPr lang="cs-CZ" dirty="0"/>
              <a:t>cheilitis</a:t>
            </a:r>
            <a:r>
              <a:rPr lang="en-US" dirty="0"/>
              <a:t>, glossitis </a:t>
            </a:r>
          </a:p>
          <a:p>
            <a:r>
              <a:rPr lang="en-US" dirty="0"/>
              <a:t>possible influence on decreased immune function</a:t>
            </a:r>
          </a:p>
          <a:p>
            <a:r>
              <a:rPr lang="en-US" dirty="0"/>
              <a:t>avitaminosis – deprivation of growth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33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89" y="1196752"/>
            <a:ext cx="6715823" cy="44644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57704" y="5406334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http://healthh.com/cheilosis/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19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niacin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of cofactors NAD</a:t>
            </a:r>
            <a:r>
              <a:rPr lang="en-US" baseline="30000" dirty="0"/>
              <a:t>+</a:t>
            </a:r>
            <a:r>
              <a:rPr lang="en-US" dirty="0"/>
              <a:t> a NADP</a:t>
            </a:r>
            <a:r>
              <a:rPr lang="en-US" baseline="30000" dirty="0"/>
              <a:t>+</a:t>
            </a:r>
            <a:r>
              <a:rPr lang="en-US" dirty="0"/>
              <a:t>, in humans partially synthetized from tryptophan (provitamin)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cofactor of at least 200 of enzymes involved in redox reaction</a:t>
            </a:r>
            <a:r>
              <a:rPr lang="cs-CZ" dirty="0"/>
              <a:t>s</a:t>
            </a:r>
            <a:r>
              <a:rPr lang="en-US" dirty="0"/>
              <a:t>, citric acid cycle, synthesis and β-oxidation of FA</a:t>
            </a:r>
          </a:p>
          <a:p>
            <a:pPr lvl="1"/>
            <a:r>
              <a:rPr lang="en-US" dirty="0"/>
              <a:t>vasodilatation</a:t>
            </a:r>
          </a:p>
          <a:p>
            <a:pPr lvl="1"/>
            <a:r>
              <a:rPr lang="en-US" dirty="0"/>
              <a:t>reduction of total cholesterol and LDL (inhibits flow of free FA from adipose tissue)</a:t>
            </a:r>
          </a:p>
          <a:p>
            <a:pPr lvl="1"/>
            <a:r>
              <a:rPr lang="en-US" dirty="0"/>
              <a:t>replication and reparation of DNA, apoptosis</a:t>
            </a:r>
          </a:p>
          <a:p>
            <a:r>
              <a:rPr lang="en-US" dirty="0"/>
              <a:t>sources – meat, liver, tuna fish, sunflower seeds, peanuts, beans, yeast, lower amount in cereals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26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niacin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deficit occurs when the diet is deficient in niacin AND ALSO tryptophan </a:t>
            </a:r>
          </a:p>
          <a:p>
            <a:r>
              <a:rPr lang="en-US" dirty="0"/>
              <a:t>deficit of vitamins 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, B</a:t>
            </a:r>
            <a:r>
              <a:rPr lang="en-US" baseline="-25000" dirty="0"/>
              <a:t>6</a:t>
            </a:r>
            <a:r>
              <a:rPr lang="en-US" dirty="0"/>
              <a:t>, copper, iron and magnesium worsen the conversion of tryptophan to niacin</a:t>
            </a:r>
          </a:p>
          <a:p>
            <a:r>
              <a:rPr lang="en-US" u="sng" dirty="0"/>
              <a:t>pellagra</a:t>
            </a:r>
            <a:r>
              <a:rPr lang="en-US" dirty="0"/>
              <a:t> – „three D disease“ </a:t>
            </a:r>
            <a:r>
              <a:rPr lang="en-US" dirty="0">
                <a:cs typeface="Times New Roman"/>
              </a:rPr>
              <a:t> </a:t>
            </a:r>
          </a:p>
          <a:p>
            <a:pPr lvl="1"/>
            <a:r>
              <a:rPr lang="en-US" b="1" dirty="0">
                <a:cs typeface="Times New Roman"/>
              </a:rPr>
              <a:t>d</a:t>
            </a:r>
            <a:r>
              <a:rPr lang="en-US" dirty="0">
                <a:cs typeface="Times New Roman"/>
              </a:rPr>
              <a:t>ermatitis (rush occurs predominantly on areas exposed to sun, typical is so called Casal‘s collar)</a:t>
            </a:r>
          </a:p>
          <a:p>
            <a:pPr lvl="1"/>
            <a:r>
              <a:rPr lang="en-US" b="1" dirty="0">
                <a:cs typeface="Times New Roman"/>
              </a:rPr>
              <a:t>d</a:t>
            </a:r>
            <a:r>
              <a:rPr lang="en-US" dirty="0">
                <a:cs typeface="Times New Roman"/>
              </a:rPr>
              <a:t>iarrhoe </a:t>
            </a:r>
          </a:p>
          <a:p>
            <a:pPr lvl="1"/>
            <a:r>
              <a:rPr lang="en-US" b="1" dirty="0">
                <a:cs typeface="Times New Roman"/>
              </a:rPr>
              <a:t>d</a:t>
            </a:r>
            <a:r>
              <a:rPr lang="en-US" dirty="0">
                <a:cs typeface="Times New Roman"/>
              </a:rPr>
              <a:t>ementia, irritability, later disorientation and hallucinations</a:t>
            </a:r>
          </a:p>
          <a:p>
            <a:pPr lvl="1"/>
            <a:r>
              <a:rPr lang="en-US" dirty="0">
                <a:cs typeface="Times New Roman"/>
              </a:rPr>
              <a:t>others – smooth beefy red glossitis, neuritis, ataxia, convulsions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44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Casimir Funk</a:t>
            </a:r>
            <a:r>
              <a:rPr lang="en-US"/>
              <a:t> – in 1912 first introduced the word </a:t>
            </a:r>
            <a:r>
              <a:rPr 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"vitamine" </a:t>
            </a:r>
            <a:r>
              <a:rPr lang="en-US"/>
              <a:t>derived from words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</a:t>
            </a:r>
            <a:r>
              <a:rPr lang="en-US"/>
              <a:t> and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amine</a:t>
            </a:r>
          </a:p>
          <a:p>
            <a:r>
              <a:rPr lang="en-US"/>
              <a:t>later the final "e" was dropped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56176" y="1988840"/>
            <a:ext cx="1835606" cy="266429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506511" cy="4971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62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ošile&#10;&#10;Popis byl vytvořen automaticky">
            <a:extLst>
              <a:ext uri="{FF2B5EF4-FFF2-40B4-BE49-F238E27FC236}">
                <a16:creationId xmlns:a16="http://schemas.microsoft.com/office/drawing/2014/main" id="{F4FAE1F7-E422-4F37-8C71-6739CFC16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578512" cy="4525963"/>
          </a:xfrm>
          <a:ln w="6350"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BE7C3F3-0A09-4D01-8DCF-CD0BCDD46EAD}"/>
              </a:ext>
            </a:extLst>
          </p:cNvPr>
          <p:cNvSpPr txBox="1"/>
          <p:nvPr/>
        </p:nvSpPr>
        <p:spPr>
          <a:xfrm>
            <a:off x="1758670" y="6525344"/>
            <a:ext cx="7416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from</a:t>
            </a:r>
            <a:r>
              <a:rPr lang="en-US" sz="800" b="1"/>
              <a:t> Color Atlas of Internal Medicine </a:t>
            </a:r>
            <a:r>
              <a:rPr lang="en-US" sz="800"/>
              <a:t>by Richard P. Usatine (Author), Gary Ferenchick (Author), Mindy Ann Smith (Author), E. J. Mayeux Jr. (Author), Heidi Chumley (Author)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10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Hypervitaminosis of niacin?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it is possible after prolonged intake of higher doses than RDA (e.g. in diabetic patients is niacin used for increase in glucose tolerance and improving of metabolism of saccharides and lipids)</a:t>
            </a:r>
          </a:p>
          <a:p>
            <a:r>
              <a:rPr lang="en-US" dirty="0"/>
              <a:t>vasodilatation (headache, nausea, vomiting)</a:t>
            </a:r>
          </a:p>
          <a:p>
            <a:r>
              <a:rPr lang="en-US" dirty="0"/>
              <a:t>hepatitis, even fulminant liver failure</a:t>
            </a:r>
          </a:p>
          <a:p>
            <a:r>
              <a:rPr lang="en-US" dirty="0"/>
              <a:t>thrombocytopathy</a:t>
            </a:r>
          </a:p>
          <a:p>
            <a:r>
              <a:rPr lang="en-US" dirty="0"/>
              <a:t>myopathy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35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pantothenic acid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 of coenzyme A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essential for reactions in metabolism of lipids and saccharides, release of energy in lipids and saccharides</a:t>
            </a:r>
          </a:p>
          <a:p>
            <a:pPr lvl="1"/>
            <a:r>
              <a:rPr lang="en-US" dirty="0"/>
              <a:t>synthesis of hem, sterols and lipids</a:t>
            </a:r>
          </a:p>
          <a:p>
            <a:pPr lvl="1"/>
            <a:r>
              <a:rPr lang="en-US" dirty="0"/>
              <a:t>acetylation reactions, gluconeogenesis</a:t>
            </a:r>
          </a:p>
          <a:p>
            <a:r>
              <a:rPr lang="en-US" dirty="0"/>
              <a:t>sources – small quantities of pantothenic acid are found in nearly every food (</a:t>
            </a:r>
            <a:r>
              <a:rPr lang="en-US" dirty="0" err="1"/>
              <a:t>pantos</a:t>
            </a:r>
            <a:r>
              <a:rPr lang="en-US" dirty="0"/>
              <a:t> = everywhere), with high amounts in fortified whole-grain cereals, egg yolks, liver, partially synthetized by human microflora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85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pantothenic acid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lnSpcReduction="10000"/>
          </a:bodyPr>
          <a:lstStyle/>
          <a:p>
            <a:r>
              <a:rPr lang="en-US"/>
              <a:t>very rare (</a:t>
            </a:r>
            <a:r>
              <a:rPr lang="en-US" sz="2800"/>
              <a:t>famine, chronic alcoholics</a:t>
            </a:r>
            <a:r>
              <a:rPr lang="en-US"/>
              <a:t>)</a:t>
            </a:r>
          </a:p>
          <a:p>
            <a:r>
              <a:rPr lang="en-US"/>
              <a:t>possible symptoms:</a:t>
            </a:r>
          </a:p>
          <a:p>
            <a:pPr lvl="1"/>
            <a:r>
              <a:rPr lang="en-US"/>
              <a:t>Burning Feet Syndrome (Grierson-Gopalan Syndrome)</a:t>
            </a:r>
          </a:p>
          <a:p>
            <a:pPr lvl="1"/>
            <a:r>
              <a:rPr lang="en-US"/>
              <a:t>impaired hearing, fatigue, depression, insomnia</a:t>
            </a:r>
          </a:p>
          <a:p>
            <a:pPr lvl="1"/>
            <a:r>
              <a:rPr lang="en-US"/>
              <a:t>impaired wound healing and transplant recovery</a:t>
            </a:r>
          </a:p>
          <a:p>
            <a:pPr lvl="1"/>
            <a:r>
              <a:rPr lang="en-US"/>
              <a:t>impaired immune system, disposition to infections</a:t>
            </a:r>
          </a:p>
          <a:p>
            <a:endParaRPr lang="en-US"/>
          </a:p>
          <a:p>
            <a:r>
              <a:rPr lang="en-US"/>
              <a:t>despite the fact, that normal varied diet is rich in pantothenic acid, it‘s still favourite dietary supplement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693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pyridoxine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active form is cofactor pyridoxal phosphate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cofactor of at least 100 of enzymes</a:t>
            </a:r>
          </a:p>
          <a:p>
            <a:pPr lvl="1"/>
            <a:r>
              <a:rPr lang="en-US" dirty="0"/>
              <a:t>decarboxylation, transamination, deamination of AA</a:t>
            </a:r>
          </a:p>
          <a:p>
            <a:pPr lvl="1"/>
            <a:r>
              <a:rPr lang="en-US" dirty="0"/>
              <a:t>metabolism of lipids, methionine and cysteine</a:t>
            </a:r>
          </a:p>
          <a:p>
            <a:pPr lvl="1"/>
            <a:r>
              <a:rPr lang="en-US" dirty="0"/>
              <a:t>gluconeogenesis, glycogenolysis</a:t>
            </a:r>
          </a:p>
          <a:p>
            <a:pPr lvl="1"/>
            <a:r>
              <a:rPr lang="en-US" dirty="0"/>
              <a:t>synthesis of DNA, hem, niacin, neurotransmitters, myelin, taurine</a:t>
            </a:r>
          </a:p>
          <a:p>
            <a:r>
              <a:rPr lang="en-US" dirty="0"/>
              <a:t>sources – yeast, sprouted grains, whole wheat bread, bananas, nuts and seeds, buckwheat, bran, meat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4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pyridoxine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neurological symptoms (lack of serotonin, adrenaline, noradrenaline, GABA), neuritis (disorders of myelin)</a:t>
            </a:r>
          </a:p>
          <a:p>
            <a:r>
              <a:rPr lang="en-US" dirty="0"/>
              <a:t>hypochromic sideroblastic anemia</a:t>
            </a:r>
          </a:p>
          <a:p>
            <a:r>
              <a:rPr lang="en-US" dirty="0"/>
              <a:t>hyperhomocysteinemia</a:t>
            </a:r>
          </a:p>
          <a:p>
            <a:r>
              <a:rPr lang="en-US" dirty="0"/>
              <a:t>inflammations of eye and mouth corners, follicular hyperkeratosis</a:t>
            </a:r>
          </a:p>
          <a:p>
            <a:r>
              <a:rPr lang="en-US" dirty="0"/>
              <a:t>developmental anomalies of apoenzymes coupled with pyridoxine leads in infants to mental retardation, bone deformations, osteoporosis, thrombosis and vision disorders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89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80" y="1224605"/>
            <a:ext cx="5565040" cy="44087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23016" y="5408408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http://www.medyouth.com/2015/04/the-treatment-methods-to-remove.html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6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 – biotin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r>
              <a:rPr lang="en-US" dirty="0"/>
              <a:t>cofactor of carboxylases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reactions of acetyl-CoA, propionyl-CoA, pyruvate</a:t>
            </a:r>
          </a:p>
          <a:p>
            <a:pPr lvl="1"/>
            <a:r>
              <a:rPr lang="en-US" dirty="0"/>
              <a:t>FA synthesis </a:t>
            </a:r>
          </a:p>
          <a:p>
            <a:pPr lvl="1"/>
            <a:r>
              <a:rPr lang="en-US" dirty="0"/>
              <a:t>metabolism of PUFA, leucin, cholesterol</a:t>
            </a:r>
          </a:p>
          <a:p>
            <a:pPr lvl="1"/>
            <a:r>
              <a:rPr lang="en-US" dirty="0"/>
              <a:t>gluconeogenesis, catabolism of branched chain AAs</a:t>
            </a:r>
          </a:p>
          <a:p>
            <a:pPr lvl="1"/>
            <a:r>
              <a:rPr lang="en-US" dirty="0"/>
              <a:t>cell growth</a:t>
            </a:r>
          </a:p>
          <a:p>
            <a:r>
              <a:rPr lang="en-US" sz="3100" dirty="0"/>
              <a:t>sources – synthetized by microflora, egg yolk, liver, soya beans, chocolate, cereals, yeast, sea fish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40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biotin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very rare</a:t>
            </a:r>
          </a:p>
          <a:p>
            <a:r>
              <a:rPr lang="en-US" dirty="0"/>
              <a:t>possible symptoms: nausea, anorexia, vomiting, pale skin, muscle pain, dry skin, hair loss, increased concentration of cholesterol, bile pigments, depression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90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folic acid/folate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active form is tetrahydrofolate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synthesis of methionine (together with vitamin B</a:t>
            </a:r>
            <a:r>
              <a:rPr lang="en-US" baseline="-25000" dirty="0"/>
              <a:t>12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normal function of erythrocytes and leukocytes</a:t>
            </a:r>
          </a:p>
          <a:p>
            <a:pPr lvl="1"/>
            <a:r>
              <a:rPr lang="en-US" dirty="0"/>
              <a:t>synthesis of purines, DNA</a:t>
            </a:r>
          </a:p>
          <a:p>
            <a:pPr lvl="1"/>
            <a:r>
              <a:rPr lang="en-US" dirty="0"/>
              <a:t>conversion of homocysteine to methionine, serine to glycine</a:t>
            </a:r>
          </a:p>
          <a:p>
            <a:pPr lvl="1"/>
            <a:r>
              <a:rPr lang="en-US" dirty="0"/>
              <a:t>key role in growth, division and differentiation of cells</a:t>
            </a:r>
          </a:p>
          <a:p>
            <a:pPr lvl="1"/>
            <a:r>
              <a:rPr lang="en-US" dirty="0"/>
              <a:t>antitumor effect (colon)</a:t>
            </a:r>
          </a:p>
          <a:p>
            <a:pPr lvl="1"/>
            <a:r>
              <a:rPr lang="en-US" dirty="0"/>
              <a:t>prevention of neural-tube defects in embryos</a:t>
            </a:r>
          </a:p>
          <a:p>
            <a:r>
              <a:rPr lang="en-US" dirty="0"/>
              <a:t>sources – yeast, green leafy vegetables, nuts, organ meats, orange juice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1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</a:t>
            </a:r>
            <a:r>
              <a:rPr lang="en-US" dirty="0">
                <a:solidFill>
                  <a:srgbClr val="C00000"/>
                </a:solidFill>
              </a:rPr>
              <a:t> are low molecular weight organic compounds with different chemical properties, that human body cannot synthetize and in low quantities are necessary for many biochemical and physiological functions.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dirty="0"/>
              <a:t>They belongs to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n-US" sz="2600" dirty="0"/>
              <a:t> nutrients together with nutrients of energetic metabolism (for example linoleic acid), essential amino acids, minerals and trace elements.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61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folate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neural-tube defects in embryos,</a:t>
            </a:r>
          </a:p>
          <a:p>
            <a:r>
              <a:rPr lang="en-US" dirty="0"/>
              <a:t>hyperhomocysteinemia, increased rick of cardiovascular disorders </a:t>
            </a:r>
          </a:p>
          <a:p>
            <a:r>
              <a:rPr lang="en-US" dirty="0"/>
              <a:t>macrocytic anemia, thrombocytopenia </a:t>
            </a:r>
          </a:p>
          <a:p>
            <a:r>
              <a:rPr lang="en-US" dirty="0"/>
              <a:t>gastrointestinal disorders (inflammation and ulceration</a:t>
            </a:r>
            <a:r>
              <a:rPr lang="cs-CZ" dirty="0"/>
              <a:t> </a:t>
            </a:r>
            <a:r>
              <a:rPr lang="en-US" dirty="0"/>
              <a:t>of mucosa, diarrhea, nausea) </a:t>
            </a:r>
          </a:p>
          <a:p>
            <a:r>
              <a:rPr lang="en-US" dirty="0"/>
              <a:t>depression and psychical instability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08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en-US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cobalamins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r>
              <a:rPr lang="en-US" dirty="0"/>
              <a:t>active forms are methyl cobalamin and adenosyl cobalamin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maturation of erythrocytes</a:t>
            </a:r>
          </a:p>
          <a:p>
            <a:pPr lvl="1"/>
            <a:r>
              <a:rPr lang="en-US" dirty="0"/>
              <a:t>cofactor of DNA/RNA synthesis</a:t>
            </a:r>
          </a:p>
          <a:p>
            <a:pPr lvl="1"/>
            <a:r>
              <a:rPr lang="en-US" dirty="0"/>
              <a:t>cell proliferation, hematopoiesis</a:t>
            </a:r>
          </a:p>
          <a:p>
            <a:pPr lvl="1"/>
            <a:r>
              <a:rPr lang="en-US" dirty="0"/>
              <a:t>synthesis of myelin a nucleoproteins</a:t>
            </a:r>
          </a:p>
          <a:p>
            <a:pPr lvl="1"/>
            <a:r>
              <a:rPr lang="en-US" dirty="0"/>
              <a:t>recycling of folate coenzymes</a:t>
            </a:r>
          </a:p>
          <a:p>
            <a:r>
              <a:rPr lang="en-US" dirty="0"/>
              <a:t>sources – meat, eggs, milk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38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cobalamin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has several stages (decreased plasmatic concentrations, decreased intracellular concentration, metabolic aberration and clinical manifestation)</a:t>
            </a:r>
          </a:p>
          <a:p>
            <a:r>
              <a:rPr lang="en-US" dirty="0"/>
              <a:t>megaloblastic and pernicious anemia, disorders in methionine, purine and pyrimidine metabolism, homocystinuria</a:t>
            </a:r>
          </a:p>
          <a:p>
            <a:pPr marL="342000" indent="-342000"/>
            <a:r>
              <a:rPr lang="en-US" dirty="0"/>
              <a:t>impaired myelin synthesis cause combined degeneration of sensory and motoric neurons → paresthesia, proprioception disorders, impaired body balance, confusion, impaired memory, depression</a:t>
            </a:r>
          </a:p>
          <a:p>
            <a:pPr marL="514350" indent="-457200"/>
            <a:r>
              <a:rPr lang="en-US" dirty="0"/>
              <a:t>high doses of folate can cover the signs of deficit in cardiovascular system, but not in nervous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C – ascorbic acid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synthesis of collagen, formation of osteoid, synthesis of connective tissue‘s proteins</a:t>
            </a:r>
          </a:p>
          <a:p>
            <a:pPr lvl="1"/>
            <a:r>
              <a:rPr lang="en-US" dirty="0"/>
              <a:t>electron transporter in redox reactions</a:t>
            </a:r>
          </a:p>
          <a:p>
            <a:pPr lvl="1"/>
            <a:r>
              <a:rPr lang="en-US" dirty="0"/>
              <a:t>hydroxylation reactions (steroid hormones, adrenaline, 5-hydroxytryptophan)</a:t>
            </a:r>
          </a:p>
          <a:p>
            <a:pPr lvl="1"/>
            <a:r>
              <a:rPr lang="en-US" dirty="0"/>
              <a:t>antioxidant</a:t>
            </a:r>
          </a:p>
          <a:p>
            <a:pPr lvl="1"/>
            <a:r>
              <a:rPr lang="en-US" dirty="0"/>
              <a:t>metabolism of histamine, carnitine, cholesterol, bile acids</a:t>
            </a:r>
          </a:p>
          <a:p>
            <a:pPr lvl="1"/>
            <a:r>
              <a:rPr lang="en-US" dirty="0"/>
              <a:t>increase the resorption of iron (also part of iron dietary supplements)</a:t>
            </a:r>
          </a:p>
          <a:p>
            <a:pPr lvl="1"/>
            <a:r>
              <a:rPr lang="en-US" dirty="0"/>
              <a:t>phagocytosis of leukocytes, immunity</a:t>
            </a:r>
          </a:p>
          <a:p>
            <a:r>
              <a:rPr lang="en-US" dirty="0"/>
              <a:t>sources – citrus fruits, pepper, potatoes, rose hips, black currant, horseradish, strawberries,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ascorbic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fatigue, weakness, muscle pain</a:t>
            </a:r>
          </a:p>
          <a:p>
            <a:r>
              <a:rPr lang="en-US" dirty="0"/>
              <a:t>anorexia, increased disposition to infections, depression</a:t>
            </a:r>
          </a:p>
          <a:p>
            <a:r>
              <a:rPr lang="en-US" dirty="0"/>
              <a:t>impaired wound healing, anemia, hemorrhage, petechiae, hemarthrosis</a:t>
            </a:r>
          </a:p>
          <a:p>
            <a:r>
              <a:rPr lang="en-US" dirty="0"/>
              <a:t>fragile and swollen gums, teeth loss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beware of high doses!! (urolithiasis, interference with several biochemical urine tests, e.g. determination of glucose or blood in urine)</a:t>
            </a: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36AE46FA-3270-4F81-9572-E334D7358742}"/>
              </a:ext>
            </a:extLst>
          </p:cNvPr>
          <p:cNvSpPr/>
          <p:nvPr/>
        </p:nvSpPr>
        <p:spPr>
          <a:xfrm>
            <a:off x="8028384" y="1353368"/>
            <a:ext cx="216024" cy="2592288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CB6ECF1-F562-4FD6-99D8-44A7F0D888B2}"/>
              </a:ext>
            </a:extLst>
          </p:cNvPr>
          <p:cNvSpPr txBox="1"/>
          <p:nvPr/>
        </p:nvSpPr>
        <p:spPr>
          <a:xfrm>
            <a:off x="8389004" y="1988840"/>
            <a:ext cx="430887" cy="16881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 dirty="0"/>
              <a:t>scurvy (</a:t>
            </a:r>
            <a:r>
              <a:rPr lang="en-US" sz="1600" dirty="0" err="1"/>
              <a:t>scorbute</a:t>
            </a:r>
            <a:r>
              <a:rPr lang="en-US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28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/>
          </a:bodyPr>
          <a:lstStyle/>
          <a:p>
            <a:r>
              <a:rPr lang="en-US" dirty="0"/>
              <a:t>terminology and conversions</a:t>
            </a:r>
          </a:p>
          <a:p>
            <a:pPr lvl="1"/>
            <a:r>
              <a:rPr lang="en-US" dirty="0"/>
              <a:t>active form of vitamin A is only in animal tissues, in plant tissue is as a provitamin A - β-carotene</a:t>
            </a:r>
          </a:p>
          <a:p>
            <a:pPr lvl="1"/>
            <a:r>
              <a:rPr lang="en-US" dirty="0"/>
              <a:t>vitamin A has several trans/cis isomers (A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,...)</a:t>
            </a:r>
          </a:p>
          <a:p>
            <a:pPr lvl="1"/>
            <a:r>
              <a:rPr lang="en-US" dirty="0"/>
              <a:t>all molecules with vitamin A activity have common name retinoids:</a:t>
            </a:r>
          </a:p>
          <a:p>
            <a:pPr lvl="2"/>
            <a:r>
              <a:rPr lang="en-US" dirty="0"/>
              <a:t>retinol, retinal, retinoic acid</a:t>
            </a:r>
          </a:p>
          <a:p>
            <a:pPr marL="741600" lvl="1" indent="-284400"/>
            <a:r>
              <a:rPr lang="en-US" dirty="0"/>
              <a:t>conversion between retinol and retinal is reversible, conversion of retinal to retinoic acid is irreversible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475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process of vision (retinal)</a:t>
            </a:r>
          </a:p>
          <a:p>
            <a:pPr lvl="1"/>
            <a:r>
              <a:rPr lang="en-US" dirty="0"/>
              <a:t>important factor in gene expression, reproduction and embryogenesis, proliferation, differentiation and apoptosis (RAR and RXR receptor, retinoic acid)</a:t>
            </a:r>
          </a:p>
          <a:p>
            <a:pPr lvl="1"/>
            <a:r>
              <a:rPr lang="en-US" dirty="0"/>
              <a:t>lipoprotein and immunologic integrity, stability of lysosomes</a:t>
            </a:r>
          </a:p>
          <a:p>
            <a:pPr lvl="1"/>
            <a:r>
              <a:rPr lang="en-US" dirty="0"/>
              <a:t>potential antioxidant function (carotenoids are probably more potent)</a:t>
            </a:r>
          </a:p>
          <a:p>
            <a:pPr lvl="1"/>
            <a:r>
              <a:rPr lang="en-US" dirty="0"/>
              <a:t>necessary for correct function of skin and epithelium</a:t>
            </a:r>
          </a:p>
          <a:p>
            <a:r>
              <a:rPr lang="en-US" dirty="0"/>
              <a:t>sources – liver, dairy products, oily fish, egg yolk (absorbed as a retinol)</a:t>
            </a:r>
          </a:p>
          <a:p>
            <a:r>
              <a:rPr lang="en-US" dirty="0"/>
              <a:t>sources of carotenoids – yellow and orange vegetables and fruit, green leafy vegetables</a:t>
            </a:r>
          </a:p>
          <a:p>
            <a:r>
              <a:rPr lang="en-US" dirty="0"/>
              <a:t>storage suffices under physiological conditions for 2 years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121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retinol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night blindness, xeropthalmia (inflammations of eyelid and conjunctiva, keratomalacia – softening of cornea with overgrowing of vessels – risk of loss of the vision)</a:t>
            </a:r>
          </a:p>
          <a:p>
            <a:r>
              <a:rPr lang="en-US" dirty="0"/>
              <a:t>xeroderma, follicular hyperkeratosis and keratinization of epithelium in respiratory, gastrointestinal and urinary system, increased risk of infections</a:t>
            </a:r>
          </a:p>
          <a:p>
            <a:r>
              <a:rPr lang="en-US" dirty="0"/>
              <a:t>disturbed immunity (potential antitumor effect)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potential toxicity after administration of 20 times higher doses in kids or 100 times higher doses in adults</a:t>
            </a:r>
          </a:p>
          <a:p>
            <a:r>
              <a:rPr lang="en-US" dirty="0"/>
              <a:t>teratogenic effect (abortions, developmental anomalies)</a:t>
            </a:r>
          </a:p>
          <a:p>
            <a:r>
              <a:rPr lang="en-US" dirty="0"/>
              <a:t>high intake of carotenoids is not toxic</a:t>
            </a:r>
          </a:p>
          <a:p>
            <a:r>
              <a:rPr lang="en-US" dirty="0"/>
              <a:t>manifestation: alopecia, anemia, dermatitis, hepatomegaly, insomnia, hyperlipidemia, vomiting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solubility – basic dividing characteristic</a:t>
            </a:r>
          </a:p>
          <a:p>
            <a:r>
              <a:rPr lang="en-US" dirty="0"/>
              <a:t>stable when in crystal powder</a:t>
            </a:r>
          </a:p>
          <a:p>
            <a:r>
              <a:rPr lang="en-US" dirty="0"/>
              <a:t>less stable in water solutions (risk of oxidation)</a:t>
            </a:r>
          </a:p>
          <a:p>
            <a:r>
              <a:rPr lang="en-US" dirty="0"/>
              <a:t>pH (acidic pH OK, alkaline not - </a:t>
            </a:r>
            <a:r>
              <a:rPr lang="en-US" dirty="0">
                <a:solidFill>
                  <a:srgbClr val="00B050"/>
                </a:solidFill>
              </a:rPr>
              <a:t>acidification</a:t>
            </a:r>
            <a:r>
              <a:rPr lang="en-US" dirty="0"/>
              <a:t>)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oxygen (</a:t>
            </a:r>
            <a:r>
              <a:rPr lang="en-US" dirty="0">
                <a:solidFill>
                  <a:srgbClr val="00B050"/>
                </a:solidFill>
              </a:rPr>
              <a:t>reducing agents</a:t>
            </a:r>
            <a:r>
              <a:rPr lang="en-US" dirty="0"/>
              <a:t>)</a:t>
            </a:r>
          </a:p>
          <a:p>
            <a:r>
              <a:rPr lang="en-US" dirty="0"/>
              <a:t>UV radiation (vit. A, B2), light (flavonoids)</a:t>
            </a:r>
          </a:p>
          <a:p>
            <a:r>
              <a:rPr lang="en-US" dirty="0"/>
              <a:t>metal ions (</a:t>
            </a:r>
            <a:r>
              <a:rPr lang="en-US" dirty="0">
                <a:solidFill>
                  <a:srgbClr val="00B050"/>
                </a:solidFill>
              </a:rPr>
              <a:t>chelating agents</a:t>
            </a:r>
            <a:r>
              <a:rPr lang="en-US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191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– ergocalciferol (plant origin)</a:t>
            </a:r>
          </a:p>
          <a:p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– cholecalciferol (formed in skin from precursor)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regulation of calcium and phosphate metabolism (more in following lecture)</a:t>
            </a:r>
          </a:p>
          <a:p>
            <a:pPr lvl="1"/>
            <a:r>
              <a:rPr lang="en-US" dirty="0"/>
              <a:t>not fully understood function in immune system</a:t>
            </a:r>
          </a:p>
          <a:p>
            <a:pPr lvl="1"/>
            <a:endParaRPr lang="en-US" dirty="0"/>
          </a:p>
          <a:p>
            <a:r>
              <a:rPr lang="en-US" dirty="0"/>
              <a:t>sources – sunlight (15 min./day), oily fish, egg</a:t>
            </a:r>
            <a:r>
              <a:rPr lang="sk-SK" dirty="0"/>
              <a:t> </a:t>
            </a:r>
            <a:r>
              <a:rPr lang="en-US" dirty="0"/>
              <a:t>yolk, liver, milk, butter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vitamin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tooth decay, bone deformities, rachitis, osteomalacia</a:t>
            </a:r>
          </a:p>
          <a:p>
            <a:r>
              <a:rPr lang="en-US" dirty="0"/>
              <a:t>substitution therapy</a:t>
            </a:r>
          </a:p>
          <a:p>
            <a:pPr lvl="1"/>
            <a:r>
              <a:rPr lang="en-US" dirty="0"/>
              <a:t>prophylaxis: 400 IU</a:t>
            </a:r>
          </a:p>
          <a:p>
            <a:pPr lvl="1"/>
            <a:r>
              <a:rPr lang="en-US" dirty="0"/>
              <a:t>deficit: 1000 IU</a:t>
            </a:r>
          </a:p>
          <a:p>
            <a:pPr lvl="1"/>
            <a:r>
              <a:rPr lang="en-US" dirty="0"/>
              <a:t>rachitis and osteomalacia: 5000 IU</a:t>
            </a:r>
          </a:p>
          <a:p>
            <a:pPr lvl="1"/>
            <a:r>
              <a:rPr lang="en-US" dirty="0"/>
              <a:t>involutional osteoporosis: thousands of IU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cause is usually excessive substitution, not sunbathing (formation of D</a:t>
            </a:r>
            <a:r>
              <a:rPr lang="en-US" baseline="-25000" dirty="0"/>
              <a:t>3 </a:t>
            </a:r>
            <a:r>
              <a:rPr lang="en-US" dirty="0"/>
              <a:t>in skin is regulated)</a:t>
            </a:r>
          </a:p>
          <a:p>
            <a:r>
              <a:rPr lang="en-US" dirty="0"/>
              <a:t>manifestation: permanent thirst, skin itching, diarrhea and vomiting, calcification of vessels and kidneys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 – tocopherols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 natural tocopherols, α-tocopherol has the highest biological activity</a:t>
            </a:r>
          </a:p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intracellular antioxidant, mostly of PUFA in membranes (nerves, erythrocytes, LDL)</a:t>
            </a:r>
          </a:p>
          <a:p>
            <a:pPr lvl="1"/>
            <a:r>
              <a:rPr lang="en-US" dirty="0"/>
              <a:t>synergic effect with selenium against lipoperoxidation</a:t>
            </a:r>
          </a:p>
          <a:p>
            <a:pPr lvl="1"/>
            <a:r>
              <a:rPr lang="en-US" dirty="0"/>
              <a:t>inhibits mutagens in digestive system</a:t>
            </a:r>
          </a:p>
          <a:p>
            <a:pPr lvl="1"/>
            <a:r>
              <a:rPr lang="en-US" dirty="0"/>
              <a:t>recently confirmed function in signaling pathways</a:t>
            </a:r>
          </a:p>
          <a:p>
            <a:r>
              <a:rPr lang="en-US" dirty="0"/>
              <a:t>sources – sprouted grains, poppy seeds, nuts, egg yolk, vegetable oils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vitamin 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decrease life span of erythrocytes, even hemolytic anemia</a:t>
            </a:r>
          </a:p>
          <a:p>
            <a:r>
              <a:rPr lang="en-US" dirty="0"/>
              <a:t>functional defects of peripheral nerves</a:t>
            </a:r>
          </a:p>
          <a:p>
            <a:r>
              <a:rPr lang="en-US" dirty="0"/>
              <a:t>increased cell death because of membrane damage (lipoperoxidation)</a:t>
            </a:r>
          </a:p>
          <a:p>
            <a:r>
              <a:rPr lang="en-US" dirty="0"/>
              <a:t>long term deficit – myopathies or muscle necrosis, retinopathies, liver necrosis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dyspepsia, fatigue, headache, muscle fatigue</a:t>
            </a:r>
          </a:p>
          <a:p>
            <a:r>
              <a:rPr lang="en-US" dirty="0"/>
              <a:t>can cause developmental anomalies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/>
          </a:bodyPr>
          <a:lstStyle/>
          <a:p>
            <a:r>
              <a:rPr lang="en-US"/>
              <a:t>functions:</a:t>
            </a:r>
          </a:p>
          <a:p>
            <a:pPr lvl="1"/>
            <a:r>
              <a:rPr lang="en-US"/>
              <a:t>vitamin K is essential factor of posttranslational carboxylation of glutamate to γ-carboyxyglutamate (coagulation factors II, VII, IX, X, protein C, osteocalcin)</a:t>
            </a:r>
          </a:p>
          <a:p>
            <a:pPr lvl="1"/>
            <a:r>
              <a:rPr lang="en-US"/>
              <a:t>antidote for warfarin overdose (administered with heparin)</a:t>
            </a:r>
          </a:p>
          <a:p>
            <a:r>
              <a:rPr lang="en-US"/>
              <a:t>sources – vegetables (especially green leafy vegetables), vegetable oils, cheese, yoghurts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" y="836712"/>
            <a:ext cx="7930135" cy="51845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017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of vitamin 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rare, risk group are infants (vitamin K cannot pass through placenta and breast milk also contains low levels of it) and patients with lipid malabsorption</a:t>
            </a:r>
          </a:p>
          <a:p>
            <a:r>
              <a:rPr lang="en-US" dirty="0"/>
              <a:t>petechiae, disposition towards bleedings and hematomas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Hypervitaminosis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en-US" dirty="0"/>
              <a:t>risk group are premature babies (substitution needed, but dosing must be watched)</a:t>
            </a:r>
          </a:p>
          <a:p>
            <a:r>
              <a:rPr lang="en-US" dirty="0"/>
              <a:t>hemolysis, hyperbilirubinemia, kernicterus, brain damage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57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microbiological tests</a:t>
            </a:r>
            <a:r>
              <a:rPr lang="en-US"/>
              <a:t> – obsolent, incubation of sample extract with microbe dependent on vitamin</a:t>
            </a:r>
          </a:p>
          <a:p>
            <a:r>
              <a:rPr lang="en-US" b="1"/>
              <a:t>chemical methods without separation</a:t>
            </a:r>
            <a:r>
              <a:rPr lang="en-US"/>
              <a:t> – mostly analyses of food and pharmaceutical samples, not biological ones (too many interferences), these methods use physical and chemical chracteristic of vitamins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258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for your attention.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82" y="1556792"/>
            <a:ext cx="4444037" cy="4764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71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separative methods</a:t>
            </a:r>
            <a:r>
              <a:rPr lang="en-US"/>
              <a:t> – most often used, mostly HPLC with different types of detection, or in combination with mass spectrometry; they enable also detection of isomers </a:t>
            </a:r>
          </a:p>
          <a:p>
            <a:r>
              <a:rPr lang="en-US" b="1"/>
              <a:t>enzymatic methods</a:t>
            </a:r>
            <a:r>
              <a:rPr lang="en-US"/>
              <a:t> – activity of vitamin-dependent enzyme is determined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95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immunochemical methods</a:t>
            </a:r>
            <a:r>
              <a:rPr lang="en-US" dirty="0"/>
              <a:t> – they use specific antibodies; simple; main problem are cross reactions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preparation of sample  – protection before and during transport (see p. 4), concentration and purification of a sample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4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RDA*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16071"/>
              </p:ext>
            </p:extLst>
          </p:nvPr>
        </p:nvGraphicFramePr>
        <p:xfrm>
          <a:off x="1115616" y="836712"/>
          <a:ext cx="6720408" cy="5371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8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Recommended dietary allowance of vitamins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Vitamin</a:t>
                      </a:r>
                      <a:endParaRPr lang="en-US" sz="1300" b="1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Unit</a:t>
                      </a:r>
                      <a:endParaRPr lang="en-US" sz="1300" b="1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Quantity</a:t>
                      </a:r>
                      <a:endParaRPr lang="en-US" sz="1300" b="1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Vitamin C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Biotin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(=400 IU)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en-US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87403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*valid for healthy people between 23-50 years, non-pregnant women, also sex-related charts exist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46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of vitamines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29870"/>
              </p:ext>
            </p:extLst>
          </p:nvPr>
        </p:nvGraphicFramePr>
        <p:xfrm>
          <a:off x="857224" y="1571612"/>
          <a:ext cx="7488832" cy="426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water-soluble vitamins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fat-soluble vitamins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thiamine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retinoids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riboflavin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noProof="0">
                          <a:latin typeface="+mn-lt"/>
                        </a:rPr>
                        <a:t>D</a:t>
                      </a:r>
                      <a:r>
                        <a:rPr lang="en-US" sz="2200" baseline="-25000" noProof="0">
                          <a:latin typeface="+mn-lt"/>
                        </a:rPr>
                        <a:t>1, 2, 3</a:t>
                      </a:r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noProof="0">
                          <a:latin typeface="+mn-lt"/>
                        </a:rPr>
                        <a:t>niacin (vitamin PP)</a:t>
                      </a:r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  <a:cs typeface="Times New Roman"/>
                        </a:rPr>
                        <a:t>tocopherols</a:t>
                      </a:r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 dirty="0">
                          <a:latin typeface="+mn-lt"/>
                        </a:rPr>
                        <a:t>pantothenic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K</a:t>
                      </a:r>
                      <a:r>
                        <a:rPr lang="en-US" sz="2200" baseline="-25000" noProof="0">
                          <a:latin typeface="+mn-lt"/>
                        </a:rPr>
                        <a:t>1, 2, 3, </a:t>
                      </a:r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pyridoxine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biotin (vitamin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folic acid/folate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B</a:t>
                      </a:r>
                      <a:r>
                        <a:rPr lang="en-US" sz="2200" baseline="-25000" noProof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cobalamin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noProof="0">
                          <a:latin typeface="+mn-lt"/>
                        </a:rPr>
                        <a:t>ascorbic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Levá složená závorka 2">
            <a:extLst>
              <a:ext uri="{FF2B5EF4-FFF2-40B4-BE49-F238E27FC236}">
                <a16:creationId xmlns:a16="http://schemas.microsoft.com/office/drawing/2014/main" id="{2234DD46-792D-43F3-BA6E-985BE5821069}"/>
              </a:ext>
            </a:extLst>
          </p:cNvPr>
          <p:cNvSpPr/>
          <p:nvPr/>
        </p:nvSpPr>
        <p:spPr>
          <a:xfrm>
            <a:off x="539552" y="2348880"/>
            <a:ext cx="216024" cy="3384376"/>
          </a:xfrm>
          <a:prstGeom prst="lef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67102F-2FFC-4BF2-A514-DF7218C5A6F3}"/>
              </a:ext>
            </a:extLst>
          </p:cNvPr>
          <p:cNvSpPr txBox="1"/>
          <p:nvPr/>
        </p:nvSpPr>
        <p:spPr>
          <a:xfrm rot="16200000">
            <a:off x="-348469" y="3856402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„B – complex“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874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N_Vitamins[202011271214286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CHARTPARA_TYPE" val="ctBa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2486</Words>
  <Application>Microsoft Office PowerPoint</Application>
  <PresentationFormat>Předvádění na obrazovce (4:3)</PresentationFormat>
  <Paragraphs>358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Motiv systému Office</vt:lpstr>
      <vt:lpstr>Vitamins</vt:lpstr>
      <vt:lpstr>History</vt:lpstr>
      <vt:lpstr>Definition</vt:lpstr>
      <vt:lpstr>Characteristics</vt:lpstr>
      <vt:lpstr>Determination</vt:lpstr>
      <vt:lpstr>Determination II.</vt:lpstr>
      <vt:lpstr>Determination III.</vt:lpstr>
      <vt:lpstr>RDA*</vt:lpstr>
      <vt:lpstr>Classes of vitamines</vt:lpstr>
      <vt:lpstr>Prezentace aplikace PowerPoint</vt:lpstr>
      <vt:lpstr>Disorders</vt:lpstr>
      <vt:lpstr>Water-soluble vitamins</vt:lpstr>
      <vt:lpstr>Vitamin B1 - thiamine</vt:lpstr>
      <vt:lpstr>Deficit of thiamine</vt:lpstr>
      <vt:lpstr>Vitamin B2 - riboflavin</vt:lpstr>
      <vt:lpstr>Deficit of riboflavin</vt:lpstr>
      <vt:lpstr>Prezentace aplikace PowerPoint</vt:lpstr>
      <vt:lpstr>Vitamin B3 - niacin</vt:lpstr>
      <vt:lpstr>Deficit of niacin</vt:lpstr>
      <vt:lpstr>Prezentace aplikace PowerPoint</vt:lpstr>
      <vt:lpstr>Hypervitaminosis of niacin?</vt:lpstr>
      <vt:lpstr>Vitamin B5 – pantothenic acid</vt:lpstr>
      <vt:lpstr>Deficit of pantothenic acid</vt:lpstr>
      <vt:lpstr>Vitamin B6 – pyridoxine</vt:lpstr>
      <vt:lpstr>Deficit of pyridoxine</vt:lpstr>
      <vt:lpstr>Prezentace aplikace PowerPoint</vt:lpstr>
      <vt:lpstr>Vitamin B7/H – biotin</vt:lpstr>
      <vt:lpstr>Deficit of biotin</vt:lpstr>
      <vt:lpstr>Vitamin B9 – folic acid/folate</vt:lpstr>
      <vt:lpstr>Deficit of folate</vt:lpstr>
      <vt:lpstr>Vitamin B12 – cobalamins</vt:lpstr>
      <vt:lpstr>Deficit of cobalamin</vt:lpstr>
      <vt:lpstr>Vitamin C – ascorbic acid</vt:lpstr>
      <vt:lpstr>Deficit of ascorbic acid</vt:lpstr>
      <vt:lpstr>Fat-soluble vitamins</vt:lpstr>
      <vt:lpstr>Vitamin A</vt:lpstr>
      <vt:lpstr>Vitamin A</vt:lpstr>
      <vt:lpstr>Deficit of retinol</vt:lpstr>
      <vt:lpstr>Hypervitaminosis</vt:lpstr>
      <vt:lpstr>Vitamin D</vt:lpstr>
      <vt:lpstr>Deficit of vitamin D</vt:lpstr>
      <vt:lpstr>Hypervitaminosis</vt:lpstr>
      <vt:lpstr>Vitamin E – tocopherols</vt:lpstr>
      <vt:lpstr>Deficit of vitamin E</vt:lpstr>
      <vt:lpstr>Hypervitaminosis</vt:lpstr>
      <vt:lpstr>Vitamin K</vt:lpstr>
      <vt:lpstr>Prezentace aplikace PowerPoint</vt:lpstr>
      <vt:lpstr>Deficit of vitamin K</vt:lpstr>
      <vt:lpstr>Hypervitaminosis</vt:lpstr>
      <vt:lpstr>Thank for your attention.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Vitamíny</dc:title>
  <dc:creator>Hlaváčová</dc:creator>
  <cp:lastModifiedBy>Miroslava Hlaváčová</cp:lastModifiedBy>
  <cp:revision>149</cp:revision>
  <dcterms:created xsi:type="dcterms:W3CDTF">2015-11-19T09:55:53Z</dcterms:created>
  <dcterms:modified xsi:type="dcterms:W3CDTF">2021-01-05T13:38:39Z</dcterms:modified>
</cp:coreProperties>
</file>