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339" r:id="rId2"/>
    <p:sldId id="256" r:id="rId3"/>
    <p:sldId id="260" r:id="rId4"/>
    <p:sldId id="257" r:id="rId5"/>
    <p:sldId id="261" r:id="rId6"/>
    <p:sldId id="258" r:id="rId7"/>
    <p:sldId id="262" r:id="rId8"/>
    <p:sldId id="259" r:id="rId9"/>
    <p:sldId id="263" r:id="rId10"/>
    <p:sldId id="266" r:id="rId11"/>
    <p:sldId id="272" r:id="rId12"/>
    <p:sldId id="270" r:id="rId13"/>
    <p:sldId id="271" r:id="rId14"/>
    <p:sldId id="273" r:id="rId15"/>
    <p:sldId id="274" r:id="rId16"/>
    <p:sldId id="338" r:id="rId17"/>
    <p:sldId id="275" r:id="rId18"/>
    <p:sldId id="267" r:id="rId19"/>
    <p:sldId id="278" r:id="rId20"/>
    <p:sldId id="276" r:id="rId21"/>
    <p:sldId id="279" r:id="rId22"/>
    <p:sldId id="280" r:id="rId23"/>
    <p:sldId id="281" r:id="rId24"/>
    <p:sldId id="283" r:id="rId25"/>
    <p:sldId id="284" r:id="rId26"/>
    <p:sldId id="286" r:id="rId27"/>
    <p:sldId id="285" r:id="rId28"/>
    <p:sldId id="269" r:id="rId29"/>
    <p:sldId id="282" r:id="rId30"/>
    <p:sldId id="287" r:id="rId31"/>
    <p:sldId id="289" r:id="rId32"/>
    <p:sldId id="294" r:id="rId33"/>
    <p:sldId id="295" r:id="rId34"/>
    <p:sldId id="296" r:id="rId35"/>
    <p:sldId id="288" r:id="rId36"/>
    <p:sldId id="290" r:id="rId37"/>
    <p:sldId id="292" r:id="rId38"/>
    <p:sldId id="291" r:id="rId39"/>
    <p:sldId id="293" r:id="rId40"/>
    <p:sldId id="303" r:id="rId41"/>
    <p:sldId id="306" r:id="rId42"/>
    <p:sldId id="264" r:id="rId43"/>
    <p:sldId id="308" r:id="rId44"/>
    <p:sldId id="307" r:id="rId45"/>
    <p:sldId id="305" r:id="rId46"/>
    <p:sldId id="304" r:id="rId47"/>
    <p:sldId id="311" r:id="rId48"/>
    <p:sldId id="309" r:id="rId49"/>
    <p:sldId id="313" r:id="rId50"/>
    <p:sldId id="312" r:id="rId51"/>
    <p:sldId id="265" r:id="rId52"/>
    <p:sldId id="314" r:id="rId53"/>
    <p:sldId id="315" r:id="rId54"/>
    <p:sldId id="316" r:id="rId55"/>
    <p:sldId id="317" r:id="rId56"/>
    <p:sldId id="327" r:id="rId57"/>
    <p:sldId id="328" r:id="rId58"/>
    <p:sldId id="318" r:id="rId59"/>
    <p:sldId id="297" r:id="rId60"/>
    <p:sldId id="298" r:id="rId61"/>
    <p:sldId id="299" r:id="rId62"/>
    <p:sldId id="300" r:id="rId63"/>
    <p:sldId id="302" r:id="rId64"/>
    <p:sldId id="301" r:id="rId65"/>
    <p:sldId id="319" r:id="rId66"/>
    <p:sldId id="323" r:id="rId67"/>
    <p:sldId id="324" r:id="rId68"/>
    <p:sldId id="325" r:id="rId69"/>
    <p:sldId id="326" r:id="rId70"/>
    <p:sldId id="322" r:id="rId71"/>
    <p:sldId id="331" r:id="rId72"/>
    <p:sldId id="321" r:id="rId73"/>
    <p:sldId id="329" r:id="rId74"/>
    <p:sldId id="330" r:id="rId75"/>
    <p:sldId id="332" r:id="rId76"/>
    <p:sldId id="333" r:id="rId77"/>
    <p:sldId id="334" r:id="rId78"/>
    <p:sldId id="335" r:id="rId79"/>
    <p:sldId id="336" r:id="rId80"/>
    <p:sldId id="337" r:id="rId8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4"/>
    <p:restoredTop sz="94733"/>
  </p:normalViewPr>
  <p:slideViewPr>
    <p:cSldViewPr snapToGrid="0" snapToObjects="1">
      <p:cViewPr varScale="1">
        <p:scale>
          <a:sx n="109" d="100"/>
          <a:sy n="109" d="100"/>
        </p:scale>
        <p:origin x="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417D-40AE-9B4C-9B05-22FB0E89593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6C12A-6F51-814E-8BC7-6D6EE9740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07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6C12A-6F51-814E-8BC7-6D6EE9740B4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27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6C12A-6F51-814E-8BC7-6D6EE9740B4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67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6C12A-6F51-814E-8BC7-6D6EE9740B4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2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31748-D77D-244C-B32E-E1D1F5F0B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911136-7783-2E4F-BF2F-C4691D785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ACC7B5-E38D-3246-BA10-2A68A0BE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0048E2-E5DC-734F-8AFE-4A097EEC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72215D-862E-6E48-AF43-A3496961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5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2DA48-085C-584E-8B60-45F60CDB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084FAE-9D5F-2D4D-ABE7-9D0CC852B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2B04D7-8F1E-0646-B032-746D12FC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678A79-D8FA-6243-BD55-512BCDBD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F0ED00-7F4D-6443-8B8C-70DBD78B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2DDCA4-A4C4-D04C-8D86-11C5F087D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4EA55D-03FD-AE4B-89F7-D31ADCC21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17C1B4-BD47-6E49-A308-58345EA0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2E588E-F5AD-1544-A22C-8F4351DC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9E6BCC-CB35-8941-ACDB-01FCA8BE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12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1E075-1324-084D-AB5F-C32F1A21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BC45C-337E-AB44-89F7-89CC0DA2A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CFD5E9-217E-AC45-9806-6D1DDE4B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74948-CE5B-1D4E-AF4B-FBEE83E1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CA236-99B5-EF41-8106-910407CE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89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DA8E0-CF73-5244-BB7D-DE8EB45F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4D917D-458A-8048-9096-FDF35EDC2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30AE69-68AE-5244-9F2E-F7BE1102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FFBE28-0171-FB41-86A1-9066F16E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39804F-4653-444A-B857-633773CB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6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14E74-52D9-794A-A089-9FB75B8B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6F0E1-EA4B-FB44-9884-489414740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57C600-A446-E44C-B0CF-ADDD61F5D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C88CE5-3A27-BD4A-8ECF-2D122E2E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9D51C2-8576-D447-A4D0-7D5C263A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C31AA8-A73A-4B4C-9158-6245BB7F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5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B2094-69BD-C84D-8F93-2AF2ACCA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9F77E4-E79D-A845-AC05-36C44C9EC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94E2F4-6259-3242-951D-FBFA0EB12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D2D1F5-2F42-D646-9176-8806CFA11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016215-66E5-6840-A236-7DEE15FD3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222D62-C8D0-1345-A968-AD5619C0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5EEF62-6F1C-DE4B-86FF-ABCC705C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E4FA32-30D2-A54F-B4B8-AC8064C6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3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D23C2-DA7C-334C-94D6-8685BE98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B92480-C5AD-9149-B3FC-78B7DD0D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3564FA-0D38-B544-B515-BE9BFA6C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59B82E-3BBC-E541-BBAB-0A9C50C9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90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FBDE21-E885-8049-9CE1-6BAB7BAA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238482-1FE8-0143-9C33-CBD83CE9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53D42A-EE93-3F46-B8B7-951868D2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67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7A2E2-0495-B04E-ADCF-35F3AB9A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D7072-F6D1-A543-A876-74885D13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55DC1-79DC-834D-86D3-5C42CE901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307E9F-97CA-4C42-BD4B-999808E0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F83221-D77F-1047-BDAF-B5D67D66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3A70A2-B41E-1A4F-982F-44F23628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54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E7BE9-DCE5-0B42-B8D2-E12C203C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52328A-F8D6-5441-8041-E4FE74226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257307-E75A-9F42-93FD-CB4F1B217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AE826C-50F3-5146-872C-09E1E9D5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597195-550C-1A44-B645-B5E7C3D8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D28CBB-BE85-844B-B515-A7ED968A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0EBFFF-10DB-1E47-AE03-748CAB48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B2D9B8-C8A6-E348-93F5-B1FCF15EF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606716-0BC2-D340-9299-94026D8FF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C380D-C16F-B24C-9FE4-0F0DE7CAB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5E494D-BCE5-A348-8C50-540011F38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uspharmacist.com/CMSImagesContent/2015/8/_AcuteKidney-T1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CD8F71-A896-B643-BD98-8C477067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2377" y="1752278"/>
            <a:ext cx="6136514" cy="2322440"/>
          </a:xfrm>
        </p:spPr>
        <p:txBody>
          <a:bodyPr>
            <a:normAutofit/>
          </a:bodyPr>
          <a:lstStyle/>
          <a:p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Biochemical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diagnostics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of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kidney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diseases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their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monitoring, </a:t>
            </a: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functional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tests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b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Urinary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sediment. </a:t>
            </a:r>
            <a:b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Elimination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techniques</a:t>
            </a:r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3A66B2-E89E-E747-A356-E8D8933F1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cs-CZ" sz="1500" dirty="0">
              <a:solidFill>
                <a:srgbClr val="FFFFFF"/>
              </a:solidFill>
            </a:endParaRPr>
          </a:p>
          <a:p>
            <a:r>
              <a:rPr lang="cs-CZ" sz="1500" dirty="0">
                <a:solidFill>
                  <a:srgbClr val="FFFFFF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43855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Urine „</a:t>
            </a:r>
            <a:r>
              <a:rPr lang="cs-CZ" b="1" dirty="0" err="1"/>
              <a:t>chemically</a:t>
            </a:r>
            <a:r>
              <a:rPr lang="cs-CZ" dirty="0"/>
              <a:t> + </a:t>
            </a:r>
            <a:r>
              <a:rPr lang="cs-CZ" u="sng" dirty="0"/>
              <a:t>sediment</a:t>
            </a:r>
            <a:r>
              <a:rPr lang="cs-CZ" dirty="0"/>
              <a:t>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8599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 err="1"/>
              <a:t>Erythrocytes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proven</a:t>
            </a:r>
            <a:r>
              <a:rPr lang="cs-CZ" dirty="0"/>
              <a:t> "</a:t>
            </a:r>
            <a:r>
              <a:rPr lang="cs-CZ" dirty="0" err="1"/>
              <a:t>chemically</a:t>
            </a:r>
            <a:r>
              <a:rPr lang="cs-CZ" dirty="0"/>
              <a:t>" and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are no </a:t>
            </a:r>
            <a:r>
              <a:rPr lang="cs-CZ" dirty="0" err="1"/>
              <a:t>erythrocytes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"sediment",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indicates</a:t>
            </a:r>
            <a:r>
              <a:rPr lang="cs-CZ" dirty="0"/>
              <a:t> a </a:t>
            </a:r>
            <a:r>
              <a:rPr lang="cs-CZ" dirty="0" err="1"/>
              <a:t>prerenal</a:t>
            </a:r>
            <a:r>
              <a:rPr lang="cs-CZ" dirty="0"/>
              <a:t> source (hemoglobin, myoglobin in </a:t>
            </a:r>
            <a:r>
              <a:rPr lang="cs-CZ" dirty="0" err="1"/>
              <a:t>the</a:t>
            </a:r>
            <a:r>
              <a:rPr lang="cs-CZ" dirty="0"/>
              <a:t> urine)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erythrocytes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sediment,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distinguish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glomerular</a:t>
            </a:r>
            <a:r>
              <a:rPr lang="cs-CZ" dirty="0"/>
              <a:t> ("</a:t>
            </a:r>
            <a:r>
              <a:rPr lang="cs-CZ" dirty="0" err="1"/>
              <a:t>wrinkled</a:t>
            </a:r>
            <a:r>
              <a:rPr lang="cs-CZ" dirty="0"/>
              <a:t>" = </a:t>
            </a:r>
            <a:r>
              <a:rPr lang="cs-CZ" dirty="0" err="1"/>
              <a:t>dysmorphic</a:t>
            </a:r>
            <a:r>
              <a:rPr lang="cs-CZ" dirty="0"/>
              <a:t> </a:t>
            </a:r>
            <a:r>
              <a:rPr lang="cs-CZ" dirty="0" err="1"/>
              <a:t>erythrocytes</a:t>
            </a:r>
            <a:r>
              <a:rPr lang="cs-CZ" dirty="0"/>
              <a:t>) and </a:t>
            </a:r>
            <a:r>
              <a:rPr lang="cs-CZ" dirty="0" err="1"/>
              <a:t>subrenal</a:t>
            </a:r>
            <a:r>
              <a:rPr lang="cs-CZ" dirty="0"/>
              <a:t> (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shape</a:t>
            </a:r>
            <a:r>
              <a:rPr lang="cs-CZ" dirty="0"/>
              <a:t>)</a:t>
            </a:r>
          </a:p>
          <a:p>
            <a:r>
              <a:rPr lang="cs-CZ" b="1" u="sng" dirty="0" err="1"/>
              <a:t>Leukocytes</a:t>
            </a:r>
            <a:endParaRPr lang="cs-CZ" dirty="0"/>
          </a:p>
          <a:p>
            <a:r>
              <a:rPr lang="cs-CZ" b="1" u="sng" dirty="0" err="1"/>
              <a:t>Epithelium</a:t>
            </a:r>
            <a:endParaRPr lang="cs-CZ" b="1" u="sng" dirty="0"/>
          </a:p>
          <a:p>
            <a:r>
              <a:rPr lang="cs-CZ" b="1" u="sng" dirty="0" err="1"/>
              <a:t>Bacteria</a:t>
            </a:r>
            <a:r>
              <a:rPr lang="cs-CZ" b="1" u="sng" dirty="0"/>
              <a:t> and </a:t>
            </a:r>
            <a:r>
              <a:rPr lang="cs-CZ" b="1" u="sng" dirty="0" err="1"/>
              <a:t>yeasts</a:t>
            </a:r>
            <a:endParaRPr lang="cs-CZ" b="1" u="sng" dirty="0"/>
          </a:p>
          <a:p>
            <a:r>
              <a:rPr lang="cs-CZ" b="1" u="sng" dirty="0" err="1"/>
              <a:t>Parasites</a:t>
            </a:r>
            <a:endParaRPr lang="cs-CZ" b="1" u="sng" dirty="0"/>
          </a:p>
          <a:p>
            <a:r>
              <a:rPr lang="cs-CZ" b="1" u="sng" dirty="0" err="1"/>
              <a:t>Sperm</a:t>
            </a:r>
            <a:endParaRPr lang="cs-CZ" b="1" u="sng" dirty="0"/>
          </a:p>
          <a:p>
            <a:r>
              <a:rPr lang="cs-CZ" b="1" u="sng" dirty="0" err="1"/>
              <a:t>Mucus</a:t>
            </a:r>
            <a:r>
              <a:rPr lang="cs-CZ" b="1" u="sng" dirty="0"/>
              <a:t>, </a:t>
            </a:r>
            <a:r>
              <a:rPr lang="cs-CZ" b="1" u="sng" dirty="0" err="1"/>
              <a:t>cylinders</a:t>
            </a:r>
            <a:r>
              <a:rPr lang="cs-CZ" b="1" u="sng" dirty="0"/>
              <a:t>, </a:t>
            </a:r>
            <a:r>
              <a:rPr lang="cs-CZ" b="1" u="sng" dirty="0" err="1"/>
              <a:t>crystals</a:t>
            </a:r>
            <a:r>
              <a:rPr lang="cs-CZ" b="1" u="sng" dirty="0"/>
              <a:t>…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27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88EE1-DF40-A446-B859-D60B9184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576304" cy="1325563"/>
          </a:xfrm>
        </p:spPr>
        <p:txBody>
          <a:bodyPr>
            <a:normAutofit/>
          </a:bodyPr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detectable</a:t>
            </a:r>
            <a:r>
              <a:rPr lang="cs-CZ" dirty="0"/>
              <a:t> </a:t>
            </a:r>
            <a:r>
              <a:rPr lang="cs-CZ" dirty="0" err="1"/>
              <a:t>analytes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disposable</a:t>
            </a:r>
            <a:r>
              <a:rPr lang="cs-CZ" dirty="0"/>
              <a:t> urine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BF409-3BF7-C741-8DF2-680063B44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err="1"/>
              <a:t>Pregnancy</a:t>
            </a:r>
            <a:r>
              <a:rPr lang="cs-CZ" b="1" dirty="0"/>
              <a:t> test (HCG)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indicative</a:t>
            </a:r>
            <a:r>
              <a:rPr lang="cs-CZ" b="1" dirty="0"/>
              <a:t> </a:t>
            </a:r>
            <a:r>
              <a:rPr lang="cs-CZ" b="1" dirty="0" err="1"/>
              <a:t>drug</a:t>
            </a:r>
            <a:r>
              <a:rPr lang="cs-CZ" b="1" dirty="0"/>
              <a:t> </a:t>
            </a:r>
            <a:r>
              <a:rPr lang="cs-CZ" b="1" dirty="0" err="1"/>
              <a:t>tests</a:t>
            </a:r>
            <a:endParaRPr lang="cs-CZ" b="1" dirty="0"/>
          </a:p>
          <a:p>
            <a:pPr lvl="1"/>
            <a:r>
              <a:rPr lang="cs-CZ" dirty="0"/>
              <a:t>amphetamine (AMP)</a:t>
            </a:r>
          </a:p>
          <a:p>
            <a:pPr lvl="1"/>
            <a:r>
              <a:rPr lang="cs-CZ" dirty="0" err="1"/>
              <a:t>barbiturates</a:t>
            </a:r>
            <a:r>
              <a:rPr lang="cs-CZ" dirty="0"/>
              <a:t> (BAR)</a:t>
            </a:r>
          </a:p>
          <a:p>
            <a:pPr lvl="1"/>
            <a:r>
              <a:rPr lang="cs-CZ" dirty="0" err="1"/>
              <a:t>benzodiazepins</a:t>
            </a:r>
            <a:r>
              <a:rPr lang="cs-CZ" dirty="0"/>
              <a:t> (BZD)</a:t>
            </a:r>
          </a:p>
          <a:p>
            <a:pPr lvl="1"/>
            <a:r>
              <a:rPr lang="cs-CZ" dirty="0" err="1"/>
              <a:t>cocaine</a:t>
            </a:r>
            <a:r>
              <a:rPr lang="cs-CZ" dirty="0"/>
              <a:t> (COC)</a:t>
            </a:r>
          </a:p>
          <a:p>
            <a:pPr lvl="1"/>
            <a:r>
              <a:rPr lang="cs-CZ" dirty="0" err="1"/>
              <a:t>metamphetamine</a:t>
            </a:r>
            <a:r>
              <a:rPr lang="cs-CZ" dirty="0"/>
              <a:t> (MET)</a:t>
            </a:r>
          </a:p>
          <a:p>
            <a:pPr lvl="1"/>
            <a:r>
              <a:rPr lang="cs-CZ" dirty="0" err="1"/>
              <a:t>morphine</a:t>
            </a:r>
            <a:r>
              <a:rPr lang="cs-CZ" dirty="0"/>
              <a:t> (MOR)</a:t>
            </a:r>
          </a:p>
          <a:p>
            <a:pPr lvl="1"/>
            <a:r>
              <a:rPr lang="cs-CZ" dirty="0"/>
              <a:t>metadone (MTD) </a:t>
            </a:r>
          </a:p>
          <a:p>
            <a:pPr lvl="1"/>
            <a:r>
              <a:rPr lang="cs-CZ" dirty="0" err="1"/>
              <a:t>phencyclidine</a:t>
            </a:r>
            <a:r>
              <a:rPr lang="cs-CZ" dirty="0"/>
              <a:t> (PCP)</a:t>
            </a:r>
          </a:p>
          <a:p>
            <a:pPr lvl="1"/>
            <a:r>
              <a:rPr lang="cs-CZ" dirty="0" err="1"/>
              <a:t>propoxyphen</a:t>
            </a:r>
            <a:r>
              <a:rPr lang="cs-CZ" dirty="0"/>
              <a:t> (PPX)</a:t>
            </a:r>
          </a:p>
          <a:p>
            <a:pPr lvl="1"/>
            <a:r>
              <a:rPr lang="cs-CZ" dirty="0" err="1"/>
              <a:t>tricyclides</a:t>
            </a:r>
            <a:r>
              <a:rPr lang="cs-CZ" dirty="0"/>
              <a:t> (TCA)</a:t>
            </a:r>
          </a:p>
          <a:p>
            <a:pPr lvl="1"/>
            <a:r>
              <a:rPr lang="cs-CZ" dirty="0"/>
              <a:t>marihuana (THC)</a:t>
            </a:r>
          </a:p>
          <a:p>
            <a:pPr lvl="1"/>
            <a:r>
              <a:rPr lang="cs-CZ" dirty="0" err="1"/>
              <a:t>ecstasy</a:t>
            </a:r>
            <a:r>
              <a:rPr lang="cs-CZ" dirty="0"/>
              <a:t> (XTC)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A19950-319E-C048-9C4E-69B2D166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492375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 Magazín - on-line magazín - O dětech - Těhotenství - Těhotenský test">
            <a:extLst>
              <a:ext uri="{FF2B5EF4-FFF2-40B4-BE49-F238E27FC236}">
                <a16:creationId xmlns:a16="http://schemas.microsoft.com/office/drawing/2014/main" id="{8E5F53B0-B936-8741-8585-84073C39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33" y="1825625"/>
            <a:ext cx="3113167" cy="17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96EDEA2-7BA7-3F4B-93BF-ACB66FF3A2F2}"/>
              </a:ext>
            </a:extLst>
          </p:cNvPr>
          <p:cNvSpPr/>
          <p:nvPr/>
        </p:nvSpPr>
        <p:spPr>
          <a:xfrm>
            <a:off x="6096000" y="658449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900" dirty="0"/>
              <a:t>https://cdn3.volusion.com/7ewna.rufa3/v/</a:t>
            </a:r>
            <a:r>
              <a:rPr lang="cs-CZ" sz="900" dirty="0" err="1"/>
              <a:t>vspfiles</a:t>
            </a:r>
            <a:r>
              <a:rPr lang="cs-CZ" sz="900" dirty="0"/>
              <a:t>/</a:t>
            </a:r>
            <a:r>
              <a:rPr lang="cs-CZ" sz="900" dirty="0" err="1"/>
              <a:t>photos</a:t>
            </a:r>
            <a:r>
              <a:rPr lang="cs-CZ" sz="900" dirty="0"/>
              <a:t>/DOA194-2.jpg?v-cache=1567517754</a:t>
            </a:r>
          </a:p>
        </p:txBody>
      </p:sp>
    </p:spTree>
    <p:extLst>
      <p:ext uri="{BB962C8B-B14F-4D97-AF65-F5344CB8AC3E}">
        <p14:creationId xmlns:p14="http://schemas.microsoft.com/office/powerpoint/2010/main" val="102954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BB5DD-5F16-E74C-B37E-0241670A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24 (4) </a:t>
            </a:r>
            <a:r>
              <a:rPr lang="cs-CZ" b="1" dirty="0" err="1"/>
              <a:t>hours</a:t>
            </a:r>
            <a:r>
              <a:rPr lang="cs-CZ" b="1" dirty="0"/>
              <a:t> urine </a:t>
            </a:r>
            <a:r>
              <a:rPr lang="cs-CZ" b="1" dirty="0" err="1"/>
              <a:t>collection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22BF6-B231-9E4C-82B5-E898A620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b="1" u="sng" dirty="0" err="1"/>
              <a:t>Calculation</a:t>
            </a:r>
            <a:r>
              <a:rPr lang="cs-CZ" b="1" u="sng" dirty="0"/>
              <a:t> </a:t>
            </a:r>
            <a:r>
              <a:rPr lang="cs-CZ" b="1" u="sng" dirty="0" err="1"/>
              <a:t>of</a:t>
            </a:r>
            <a:r>
              <a:rPr lang="cs-CZ" b="1" u="sng" dirty="0"/>
              <a:t> </a:t>
            </a:r>
            <a:r>
              <a:rPr lang="cs-CZ" b="1" u="sng" dirty="0" err="1"/>
              <a:t>glomerular</a:t>
            </a:r>
            <a:r>
              <a:rPr lang="cs-CZ" b="1" u="sng" dirty="0"/>
              <a:t> </a:t>
            </a:r>
            <a:r>
              <a:rPr lang="cs-CZ" b="1" u="sng" dirty="0" err="1"/>
              <a:t>filtration</a:t>
            </a:r>
            <a:r>
              <a:rPr lang="cs-CZ" b="1" u="sng" dirty="0"/>
              <a:t> </a:t>
            </a:r>
            <a:r>
              <a:rPr lang="cs-CZ" dirty="0"/>
              <a:t>=&gt; </a:t>
            </a:r>
            <a:r>
              <a:rPr lang="cs-CZ" dirty="0" err="1"/>
              <a:t>Creatinine</a:t>
            </a:r>
            <a:r>
              <a:rPr lang="cs-CZ" dirty="0"/>
              <a:t> </a:t>
            </a:r>
            <a:r>
              <a:rPr lang="cs-CZ" dirty="0" err="1"/>
              <a:t>clearance</a:t>
            </a:r>
            <a:br>
              <a:rPr lang="cs-CZ" dirty="0"/>
            </a:br>
            <a:r>
              <a:rPr lang="cs-CZ" dirty="0"/>
              <a:t>	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purified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given</a:t>
            </a:r>
            <a:r>
              <a:rPr lang="cs-CZ" dirty="0"/>
              <a:t> substance per unit </a:t>
            </a:r>
            <a:r>
              <a:rPr lang="cs-CZ" dirty="0" err="1"/>
              <a:t>time</a:t>
            </a:r>
            <a:endParaRPr lang="cs-CZ" dirty="0"/>
          </a:p>
          <a:p>
            <a:pPr lvl="1"/>
            <a:r>
              <a:rPr lang="cs-CZ" dirty="0"/>
              <a:t>GF = urine </a:t>
            </a:r>
            <a:r>
              <a:rPr lang="cs-CZ" dirty="0" err="1"/>
              <a:t>volume</a:t>
            </a:r>
            <a:r>
              <a:rPr lang="cs-CZ" dirty="0"/>
              <a:t> in 24 h * C </a:t>
            </a:r>
            <a:r>
              <a:rPr lang="cs-CZ" dirty="0" err="1"/>
              <a:t>creatinine</a:t>
            </a:r>
            <a:r>
              <a:rPr lang="cs-CZ" dirty="0"/>
              <a:t> in urine / C </a:t>
            </a:r>
            <a:r>
              <a:rPr lang="cs-CZ" dirty="0" err="1"/>
              <a:t>creatinine</a:t>
            </a:r>
            <a:r>
              <a:rPr lang="cs-CZ" dirty="0"/>
              <a:t> in </a:t>
            </a:r>
            <a:r>
              <a:rPr lang="cs-CZ" dirty="0" err="1"/>
              <a:t>serum</a:t>
            </a:r>
            <a:br>
              <a:rPr lang="cs-CZ" dirty="0"/>
            </a:br>
            <a:endParaRPr lang="cs-CZ" dirty="0"/>
          </a:p>
          <a:p>
            <a:r>
              <a:rPr lang="cs-CZ" b="1" u="sng" dirty="0" err="1"/>
              <a:t>Examination</a:t>
            </a:r>
            <a:r>
              <a:rPr lang="cs-CZ" b="1" u="sng" dirty="0"/>
              <a:t> </a:t>
            </a:r>
            <a:r>
              <a:rPr lang="cs-CZ" b="1" u="sng" dirty="0" err="1"/>
              <a:t>of</a:t>
            </a:r>
            <a:r>
              <a:rPr lang="cs-CZ" b="1" u="sng" dirty="0"/>
              <a:t> </a:t>
            </a:r>
            <a:r>
              <a:rPr lang="cs-CZ" b="1" u="sng" dirty="0" err="1"/>
              <a:t>tubular</a:t>
            </a:r>
            <a:r>
              <a:rPr lang="cs-CZ" b="1" u="sng" dirty="0"/>
              <a:t> </a:t>
            </a:r>
            <a:r>
              <a:rPr lang="cs-CZ" b="1" u="sng" dirty="0" err="1"/>
              <a:t>functions</a:t>
            </a:r>
            <a:r>
              <a:rPr lang="cs-CZ" b="1" u="sng" dirty="0"/>
              <a:t> </a:t>
            </a:r>
            <a:r>
              <a:rPr lang="cs-CZ" dirty="0"/>
              <a:t>=&gt; </a:t>
            </a:r>
            <a:r>
              <a:rPr lang="cs-CZ" dirty="0" err="1"/>
              <a:t>Fractional</a:t>
            </a:r>
            <a:r>
              <a:rPr lang="cs-CZ" dirty="0"/>
              <a:t> </a:t>
            </a:r>
            <a:r>
              <a:rPr lang="cs-CZ" dirty="0" err="1"/>
              <a:t>excretion</a:t>
            </a:r>
            <a:br>
              <a:rPr lang="cs-CZ" dirty="0"/>
            </a:br>
            <a:r>
              <a:rPr lang="cs-CZ" b="1" u="sng" dirty="0" err="1"/>
              <a:t>The</a:t>
            </a:r>
            <a:r>
              <a:rPr lang="cs-CZ" b="1" u="sng" dirty="0"/>
              <a:t> </a:t>
            </a:r>
            <a:r>
              <a:rPr lang="cs-CZ" b="1" u="sng" dirty="0" err="1"/>
              <a:t>amount</a:t>
            </a:r>
            <a:r>
              <a:rPr lang="cs-CZ" b="1" u="sng" dirty="0"/>
              <a:t> </a:t>
            </a:r>
            <a:r>
              <a:rPr lang="cs-CZ" b="1" u="sng" dirty="0" err="1"/>
              <a:t>of</a:t>
            </a:r>
            <a:r>
              <a:rPr lang="cs-CZ" b="1" u="sng" dirty="0"/>
              <a:t> </a:t>
            </a:r>
            <a:r>
              <a:rPr lang="cs-CZ" b="1" u="sng" dirty="0" err="1"/>
              <a:t>filtered</a:t>
            </a:r>
            <a:r>
              <a:rPr lang="cs-CZ" b="1" u="sng" dirty="0"/>
              <a:t> substance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find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definitive</a:t>
            </a:r>
            <a:r>
              <a:rPr lang="cs-CZ" dirty="0"/>
              <a:t> urine</a:t>
            </a:r>
            <a:br>
              <a:rPr lang="cs-CZ" dirty="0"/>
            </a:br>
            <a:r>
              <a:rPr lang="cs-CZ" dirty="0" err="1"/>
              <a:t>e.g</a:t>
            </a:r>
            <a:r>
              <a:rPr lang="cs-CZ" dirty="0"/>
              <a:t>. 180 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primary</a:t>
            </a:r>
            <a:r>
              <a:rPr lang="cs-CZ" dirty="0"/>
              <a:t> urine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per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urinate</a:t>
            </a:r>
            <a:r>
              <a:rPr lang="cs-CZ" dirty="0"/>
              <a:t> 1.8 </a:t>
            </a:r>
            <a:r>
              <a:rPr lang="cs-CZ" dirty="0" err="1"/>
              <a:t>liters</a:t>
            </a:r>
            <a:r>
              <a:rPr lang="cs-CZ" dirty="0"/>
              <a:t> = FE 1%</a:t>
            </a:r>
            <a:br>
              <a:rPr lang="cs-CZ" dirty="0"/>
            </a:br>
            <a:endParaRPr lang="cs-CZ" dirty="0"/>
          </a:p>
          <a:p>
            <a:r>
              <a:rPr lang="cs-CZ" b="1" u="sng" dirty="0" err="1"/>
              <a:t>Calculation</a:t>
            </a:r>
            <a:r>
              <a:rPr lang="cs-CZ" b="1" u="sng" dirty="0"/>
              <a:t> </a:t>
            </a:r>
            <a:r>
              <a:rPr lang="cs-CZ" b="1" u="sng" dirty="0" err="1"/>
              <a:t>of</a:t>
            </a:r>
            <a:r>
              <a:rPr lang="cs-CZ" b="1" u="sng" dirty="0"/>
              <a:t> </a:t>
            </a:r>
            <a:r>
              <a:rPr lang="cs-CZ" b="1" u="sng" dirty="0" err="1"/>
              <a:t>excreted</a:t>
            </a:r>
            <a:r>
              <a:rPr lang="cs-CZ" b="1" u="sng" dirty="0"/>
              <a:t> </a:t>
            </a:r>
            <a:r>
              <a:rPr lang="cs-CZ" b="1" u="sng" dirty="0" err="1"/>
              <a:t>substances</a:t>
            </a:r>
            <a:r>
              <a:rPr lang="cs-CZ" b="1" u="sng" dirty="0"/>
              <a:t> per </a:t>
            </a:r>
            <a:r>
              <a:rPr lang="cs-CZ" b="1" u="sng" dirty="0" err="1"/>
              <a:t>day</a:t>
            </a:r>
            <a:r>
              <a:rPr lang="cs-CZ" b="1" u="sng" dirty="0"/>
              <a:t> </a:t>
            </a:r>
            <a:r>
              <a:rPr lang="cs-CZ" dirty="0"/>
              <a:t>(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proteinuria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94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E423A-08D9-354F-87C8-7CC19584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N-</a:t>
            </a:r>
            <a:r>
              <a:rPr lang="cs-CZ" dirty="0" err="1"/>
              <a:t>substances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5DC82-0C74-8E4F-ABA3-DDA389DE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u="sng" dirty="0"/>
              <a:t>Urea </a:t>
            </a:r>
            <a:r>
              <a:rPr lang="cs-CZ" dirty="0"/>
              <a:t>	</a:t>
            </a:r>
            <a:r>
              <a:rPr lang="cs-CZ" b="1" dirty="0"/>
              <a:t>1,7 – 8,3 </a:t>
            </a:r>
            <a:r>
              <a:rPr lang="cs-CZ" b="1" dirty="0" err="1"/>
              <a:t>mmol</a:t>
            </a:r>
            <a:r>
              <a:rPr lang="cs-CZ" b="1" dirty="0"/>
              <a:t>/l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quantitatively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degradation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amino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and </a:t>
            </a:r>
            <a:r>
              <a:rPr lang="cs-CZ" dirty="0" err="1"/>
              <a:t>proteins</a:t>
            </a:r>
            <a:endParaRPr lang="cs-CZ" dirty="0"/>
          </a:p>
          <a:p>
            <a:pPr lvl="1"/>
            <a:r>
              <a:rPr lang="cs-CZ" dirty="0" err="1"/>
              <a:t>blood</a:t>
            </a:r>
            <a:r>
              <a:rPr lang="cs-CZ" dirty="0"/>
              <a:t> urea </a:t>
            </a:r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dietary</a:t>
            </a:r>
            <a:r>
              <a:rPr lang="cs-CZ" dirty="0"/>
              <a:t> protein </a:t>
            </a:r>
            <a:r>
              <a:rPr lang="cs-CZ" dirty="0" err="1"/>
              <a:t>content</a:t>
            </a:r>
            <a:r>
              <a:rPr lang="cs-CZ" dirty="0"/>
              <a:t>,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excretion</a:t>
            </a:r>
            <a:r>
              <a:rPr lang="cs-CZ" dirty="0"/>
              <a:t> and </a:t>
            </a:r>
            <a:r>
              <a:rPr lang="cs-CZ" dirty="0" err="1"/>
              <a:t>hepatic</a:t>
            </a:r>
            <a:r>
              <a:rPr lang="cs-CZ" dirty="0"/>
              <a:t> </a:t>
            </a:r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function</a:t>
            </a:r>
            <a:endParaRPr lang="cs-CZ" dirty="0"/>
          </a:p>
          <a:p>
            <a:pPr lvl="1"/>
            <a:endParaRPr lang="cs-CZ" dirty="0"/>
          </a:p>
          <a:p>
            <a:r>
              <a:rPr lang="cs-CZ" b="1" u="sng" dirty="0" err="1"/>
              <a:t>Creatinine</a:t>
            </a:r>
            <a:r>
              <a:rPr lang="cs-CZ" dirty="0"/>
              <a:t>			</a:t>
            </a:r>
            <a:r>
              <a:rPr lang="el-GR" b="1" dirty="0"/>
              <a:t>44</a:t>
            </a:r>
            <a:r>
              <a:rPr lang="cs-CZ" b="1" dirty="0"/>
              <a:t> </a:t>
            </a:r>
            <a:r>
              <a:rPr lang="el-GR" b="1" dirty="0"/>
              <a:t>–</a:t>
            </a:r>
            <a:r>
              <a:rPr lang="cs-CZ" b="1" dirty="0"/>
              <a:t> </a:t>
            </a:r>
            <a:r>
              <a:rPr lang="el-GR" b="1" dirty="0"/>
              <a:t>104 μ</a:t>
            </a:r>
            <a:r>
              <a:rPr lang="cs-CZ" b="1" dirty="0"/>
              <a:t>mol/l</a:t>
            </a:r>
            <a:r>
              <a:rPr lang="cs-CZ" dirty="0"/>
              <a:t> in </a:t>
            </a:r>
            <a:r>
              <a:rPr lang="cs-CZ" dirty="0" err="1"/>
              <a:t>women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el-GR" b="1" dirty="0"/>
              <a:t>44–110 μ</a:t>
            </a:r>
            <a:r>
              <a:rPr lang="cs-CZ" b="1" dirty="0"/>
              <a:t>mol/l</a:t>
            </a:r>
            <a:r>
              <a:rPr lang="cs-CZ" dirty="0"/>
              <a:t> in </a:t>
            </a:r>
            <a:r>
              <a:rPr lang="cs-CZ" dirty="0" err="1"/>
              <a:t>men</a:t>
            </a:r>
            <a:endParaRPr lang="cs-CZ" dirty="0"/>
          </a:p>
          <a:p>
            <a:pPr lvl="1"/>
            <a:r>
              <a:rPr lang="cs-CZ" dirty="0" err="1"/>
              <a:t>formed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muscles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creatine</a:t>
            </a:r>
            <a:r>
              <a:rPr lang="cs-CZ" dirty="0"/>
              <a:t> and </a:t>
            </a:r>
            <a:r>
              <a:rPr lang="cs-CZ" dirty="0" err="1"/>
              <a:t>creatine</a:t>
            </a:r>
            <a:r>
              <a:rPr lang="cs-CZ" dirty="0"/>
              <a:t> </a:t>
            </a:r>
            <a:r>
              <a:rPr lang="cs-CZ" dirty="0" err="1"/>
              <a:t>phosphate</a:t>
            </a:r>
            <a:endParaRPr lang="cs-CZ" dirty="0"/>
          </a:p>
          <a:p>
            <a:pPr lvl="1"/>
            <a:r>
              <a:rPr lang="cs-CZ" dirty="0" err="1"/>
              <a:t>serum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reflect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proportion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mass</a:t>
            </a:r>
            <a:endParaRPr lang="cs-CZ" dirty="0"/>
          </a:p>
          <a:p>
            <a:pPr lvl="1"/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u="sng" dirty="0" err="1"/>
              <a:t>calculate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u="sng" dirty="0" err="1"/>
              <a:t>estimate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glomerular</a:t>
            </a:r>
            <a:r>
              <a:rPr lang="cs-CZ" dirty="0"/>
              <a:t> </a:t>
            </a:r>
            <a:r>
              <a:rPr lang="cs-CZ" dirty="0" err="1"/>
              <a:t>filtration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8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E8A59-19AB-5F49-95E8-FE2419F6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Estimation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glomerular</a:t>
            </a:r>
            <a:r>
              <a:rPr lang="cs-CZ" b="1" dirty="0"/>
              <a:t> </a:t>
            </a:r>
            <a:r>
              <a:rPr lang="cs-CZ" b="1" dirty="0" err="1"/>
              <a:t>filtration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7E9650-A2A7-9B4E-A5BD-5AB7CA2ED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6" t="11605" r="39043" b="10371"/>
          <a:stretch/>
        </p:blipFill>
        <p:spPr>
          <a:xfrm>
            <a:off x="4166925" y="1461792"/>
            <a:ext cx="3858149" cy="42778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8A8635-65F5-C240-B7B3-A3277CF62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5" t="24652" r="39043" b="1976"/>
          <a:stretch/>
        </p:blipFill>
        <p:spPr>
          <a:xfrm>
            <a:off x="8203967" y="1479525"/>
            <a:ext cx="3858150" cy="40227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5DE726-BF8A-7348-B6F3-399E0C4287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0" t="19769" r="39353"/>
          <a:stretch/>
        </p:blipFill>
        <p:spPr>
          <a:xfrm>
            <a:off x="232806" y="1479525"/>
            <a:ext cx="3723392" cy="42600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B4E5A3-C7B2-CF40-8A90-2625490D0A7C}"/>
              </a:ext>
            </a:extLst>
          </p:cNvPr>
          <p:cNvSpPr txBox="1"/>
          <p:nvPr/>
        </p:nvSpPr>
        <p:spPr>
          <a:xfrm>
            <a:off x="3049325" y="6004470"/>
            <a:ext cx="689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Cystatin</a:t>
            </a:r>
            <a:r>
              <a:rPr lang="cs-CZ" sz="1600" dirty="0"/>
              <a:t> C: a </a:t>
            </a:r>
            <a:r>
              <a:rPr lang="cs-CZ" sz="1600" dirty="0" err="1"/>
              <a:t>low</a:t>
            </a:r>
            <a:r>
              <a:rPr lang="cs-CZ" sz="1600" dirty="0"/>
              <a:t> </a:t>
            </a:r>
            <a:r>
              <a:rPr lang="cs-CZ" sz="1600" dirty="0" err="1"/>
              <a:t>molecular</a:t>
            </a:r>
            <a:r>
              <a:rPr lang="cs-CZ" sz="1600" dirty="0"/>
              <a:t> </a:t>
            </a:r>
            <a:r>
              <a:rPr lang="cs-CZ" sz="1600" dirty="0" err="1"/>
              <a:t>weight</a:t>
            </a:r>
            <a:r>
              <a:rPr lang="cs-CZ" sz="1600" dirty="0"/>
              <a:t> protein, </a:t>
            </a:r>
            <a:r>
              <a:rPr lang="cs-CZ" sz="1600" dirty="0" err="1"/>
              <a:t>expressed</a:t>
            </a:r>
            <a:r>
              <a:rPr lang="cs-CZ" sz="1600" dirty="0"/>
              <a:t> in a </a:t>
            </a:r>
            <a:r>
              <a:rPr lang="cs-CZ" sz="1600" dirty="0" err="1"/>
              <a:t>constant</a:t>
            </a:r>
            <a:r>
              <a:rPr lang="cs-CZ" sz="1600" dirty="0"/>
              <a:t> </a:t>
            </a:r>
            <a:r>
              <a:rPr lang="cs-CZ" sz="1600" dirty="0" err="1"/>
              <a:t>amount</a:t>
            </a:r>
            <a:r>
              <a:rPr lang="cs-CZ" sz="1600" dirty="0"/>
              <a:t>, </a:t>
            </a:r>
            <a:r>
              <a:rPr lang="cs-CZ" sz="1600" dirty="0" err="1"/>
              <a:t>freely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glomerular</a:t>
            </a:r>
            <a:r>
              <a:rPr lang="cs-CZ" sz="1600" dirty="0"/>
              <a:t> </a:t>
            </a:r>
            <a:r>
              <a:rPr lang="cs-CZ" sz="1600" dirty="0" err="1"/>
              <a:t>membrane</a:t>
            </a:r>
            <a:r>
              <a:rPr lang="cs-CZ" sz="1600" dirty="0"/>
              <a:t> and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fully</a:t>
            </a:r>
            <a:r>
              <a:rPr lang="cs-CZ" sz="1600" dirty="0"/>
              <a:t> </a:t>
            </a:r>
            <a:r>
              <a:rPr lang="cs-CZ" sz="1600" dirty="0" err="1"/>
              <a:t>resorbed</a:t>
            </a:r>
            <a:r>
              <a:rPr lang="cs-CZ" sz="1600" dirty="0"/>
              <a:t> and </a:t>
            </a:r>
            <a:r>
              <a:rPr lang="cs-CZ" sz="1600" dirty="0" err="1"/>
              <a:t>degraded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tubule. </a:t>
            </a:r>
            <a:r>
              <a:rPr lang="cs-CZ" sz="1600" dirty="0" err="1"/>
              <a:t>If</a:t>
            </a:r>
            <a:r>
              <a:rPr lang="cs-CZ" sz="1600" dirty="0"/>
              <a:t> </a:t>
            </a:r>
            <a:r>
              <a:rPr lang="cs-CZ" sz="1600" dirty="0" err="1"/>
              <a:t>serum</a:t>
            </a:r>
            <a:r>
              <a:rPr lang="cs-CZ" sz="1600" dirty="0"/>
              <a:t> </a:t>
            </a:r>
            <a:r>
              <a:rPr lang="cs-CZ" sz="1600" dirty="0" err="1"/>
              <a:t>levels</a:t>
            </a:r>
            <a:r>
              <a:rPr lang="cs-CZ" sz="1600" dirty="0"/>
              <a:t> </a:t>
            </a:r>
            <a:r>
              <a:rPr lang="cs-CZ" sz="1600" dirty="0" err="1"/>
              <a:t>rise</a:t>
            </a:r>
            <a:r>
              <a:rPr lang="cs-CZ" sz="1600" dirty="0"/>
              <a:t>, </a:t>
            </a:r>
            <a:r>
              <a:rPr lang="cs-CZ" sz="1600" dirty="0" err="1"/>
              <a:t>it</a:t>
            </a:r>
            <a:r>
              <a:rPr lang="cs-CZ" sz="1600" dirty="0"/>
              <a:t> </a:t>
            </a:r>
            <a:r>
              <a:rPr lang="cs-CZ" sz="1600" dirty="0" err="1"/>
              <a:t>reflects</a:t>
            </a:r>
            <a:r>
              <a:rPr lang="cs-CZ" sz="1600" dirty="0"/>
              <a:t> a </a:t>
            </a:r>
            <a:r>
              <a:rPr lang="cs-CZ" sz="1600" dirty="0" err="1"/>
              <a:t>decrease</a:t>
            </a:r>
            <a:r>
              <a:rPr lang="cs-CZ" sz="1600" dirty="0"/>
              <a:t> in GFR.</a:t>
            </a:r>
          </a:p>
        </p:txBody>
      </p: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7BBCEB0A-0520-0246-B776-E448E87CE0C1}"/>
              </a:ext>
            </a:extLst>
          </p:cNvPr>
          <p:cNvCxnSpPr/>
          <p:nvPr/>
        </p:nvCxnSpPr>
        <p:spPr>
          <a:xfrm>
            <a:off x="6993467" y="3180964"/>
            <a:ext cx="0" cy="286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D2684AA-731E-C24A-92D0-24056BD7C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2" t="20987" r="39043"/>
          <a:stretch/>
        </p:blipFill>
        <p:spPr>
          <a:xfrm>
            <a:off x="8139338" y="1472006"/>
            <a:ext cx="4037647" cy="44862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FED6E39-1FA5-614F-B58A-EE6AC619A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8" t="9931" r="39197"/>
          <a:stretch/>
        </p:blipFill>
        <p:spPr>
          <a:xfrm>
            <a:off x="4060243" y="1479525"/>
            <a:ext cx="4037647" cy="51140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0AD3991-B46F-9B4F-9E73-E64DE45074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58" t="20987" r="39197"/>
          <a:stretch/>
        </p:blipFill>
        <p:spPr>
          <a:xfrm>
            <a:off x="22596" y="1472007"/>
            <a:ext cx="4037647" cy="448627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D40AA93-5524-2E4D-974E-131A0F1F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 err="1"/>
              <a:t>Estimation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glomerular</a:t>
            </a:r>
            <a:r>
              <a:rPr lang="cs-CZ" b="1" dirty="0"/>
              <a:t> </a:t>
            </a:r>
            <a:r>
              <a:rPr lang="cs-CZ" b="1" dirty="0" err="1"/>
              <a:t>filtration</a:t>
            </a:r>
            <a:endParaRPr lang="cs-CZ" b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8ADAA18-CC6E-C04C-A884-6974BE48268F}"/>
              </a:ext>
            </a:extLst>
          </p:cNvPr>
          <p:cNvSpPr/>
          <p:nvPr/>
        </p:nvSpPr>
        <p:spPr>
          <a:xfrm>
            <a:off x="6096000" y="658449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900" dirty="0" err="1"/>
              <a:t>www.mdcalc.com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75908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D40AA93-5524-2E4D-974E-131A0F1F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 err="1"/>
              <a:t>Estimation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glomerular</a:t>
            </a:r>
            <a:r>
              <a:rPr lang="cs-CZ" b="1" dirty="0"/>
              <a:t> </a:t>
            </a:r>
            <a:r>
              <a:rPr lang="cs-CZ" b="1" dirty="0" err="1"/>
              <a:t>filtration</a:t>
            </a:r>
            <a:r>
              <a:rPr lang="cs-CZ" b="1" dirty="0"/>
              <a:t> – </a:t>
            </a:r>
            <a:r>
              <a:rPr lang="cs-CZ" b="1" dirty="0" err="1"/>
              <a:t>why</a:t>
            </a:r>
            <a:r>
              <a:rPr lang="cs-CZ" b="1" dirty="0"/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54AD3-1A22-9248-B0A4-5DD3BB81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use </a:t>
            </a:r>
            <a:r>
              <a:rPr lang="cs-CZ" u="sng" dirty="0" err="1"/>
              <a:t>estimation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accurate</a:t>
            </a:r>
            <a:r>
              <a:rPr lang="cs-CZ" dirty="0"/>
              <a:t> </a:t>
            </a:r>
            <a:r>
              <a:rPr lang="cs-CZ" dirty="0" err="1"/>
              <a:t>calculations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24 </a:t>
            </a:r>
            <a:r>
              <a:rPr lang="cs-CZ" dirty="0" err="1"/>
              <a:t>hours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urine </a:t>
            </a:r>
            <a:r>
              <a:rPr lang="cs-CZ" dirty="0" err="1"/>
              <a:t>collection</a:t>
            </a:r>
            <a:r>
              <a:rPr lang="cs-CZ" dirty="0"/>
              <a:t> are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lengthy</a:t>
            </a:r>
            <a:r>
              <a:rPr lang="cs-CZ" dirty="0"/>
              <a:t> and </a:t>
            </a:r>
            <a:r>
              <a:rPr lang="cs-CZ" dirty="0" err="1"/>
              <a:t>burdensome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According</a:t>
            </a:r>
            <a:r>
              <a:rPr lang="cs-CZ" dirty="0"/>
              <a:t> to GFR,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adjusted</a:t>
            </a:r>
            <a:r>
              <a:rPr lang="cs-CZ" dirty="0"/>
              <a:t> (most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antibiotics</a:t>
            </a:r>
            <a:r>
              <a:rPr lang="cs-CZ" dirty="0"/>
              <a:t>, </a:t>
            </a:r>
            <a:r>
              <a:rPr lang="cs-CZ" dirty="0" err="1"/>
              <a:t>DOACs</a:t>
            </a:r>
            <a:r>
              <a:rPr lang="cs-CZ" dirty="0"/>
              <a:t>, LMWH), </a:t>
            </a:r>
            <a:r>
              <a:rPr lang="cs-CZ" dirty="0" err="1"/>
              <a:t>when</a:t>
            </a:r>
            <a:r>
              <a:rPr lang="cs-CZ" dirty="0"/>
              <a:t> GFR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cs-CZ" dirty="0" err="1"/>
              <a:t>below</a:t>
            </a:r>
            <a:r>
              <a:rPr lang="cs-CZ" dirty="0"/>
              <a:t> a </a:t>
            </a:r>
            <a:r>
              <a:rPr lang="cs-CZ" dirty="0" err="1"/>
              <a:t>certain</a:t>
            </a:r>
            <a:r>
              <a:rPr lang="cs-CZ" dirty="0"/>
              <a:t> limit,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 are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contraindicated</a:t>
            </a:r>
            <a:r>
              <a:rPr lang="cs-CZ" dirty="0"/>
              <a:t> (eg </a:t>
            </a:r>
            <a:r>
              <a:rPr lang="cs-CZ" dirty="0" err="1"/>
              <a:t>metformin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are </a:t>
            </a:r>
            <a:r>
              <a:rPr lang="cs-CZ" dirty="0" err="1"/>
              <a:t>ineffective</a:t>
            </a:r>
            <a:r>
              <a:rPr lang="cs-CZ" dirty="0"/>
              <a:t> (</a:t>
            </a:r>
            <a:r>
              <a:rPr lang="cs-CZ" dirty="0" err="1"/>
              <a:t>some</a:t>
            </a:r>
            <a:r>
              <a:rPr lang="cs-CZ" dirty="0"/>
              <a:t> "</a:t>
            </a:r>
            <a:r>
              <a:rPr lang="cs-CZ" dirty="0" err="1"/>
              <a:t>weaker</a:t>
            </a:r>
            <a:r>
              <a:rPr lang="cs-CZ" dirty="0"/>
              <a:t>" </a:t>
            </a:r>
            <a:r>
              <a:rPr lang="cs-CZ" dirty="0" err="1"/>
              <a:t>diuretics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7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F929BE-F4D0-B241-BE78-B1EF3AF93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Case study 1: </a:t>
            </a:r>
            <a:r>
              <a:rPr lang="cs-CZ" dirty="0" err="1">
                <a:solidFill>
                  <a:srgbClr val="FFFFFF"/>
                </a:solidFill>
              </a:rPr>
              <a:t>Examination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of</a:t>
            </a:r>
            <a:r>
              <a:rPr lang="cs-CZ" dirty="0">
                <a:solidFill>
                  <a:srgbClr val="FFFFFF"/>
                </a:solidFill>
              </a:rPr>
              <a:t> urine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0D28370-5998-1846-9292-49BDB97F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215691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# – </a:t>
            </a:r>
            <a:r>
              <a:rPr lang="cs-CZ" i="1" dirty="0" err="1"/>
              <a:t>title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cs-CZ" dirty="0"/>
              <a:t>Case </a:t>
            </a:r>
            <a:r>
              <a:rPr lang="cs-CZ" dirty="0" err="1"/>
              <a:t>description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happened</a:t>
            </a:r>
            <a:r>
              <a:rPr lang="cs-CZ" dirty="0"/>
              <a:t> and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coming</a:t>
            </a:r>
            <a:r>
              <a:rPr lang="cs-CZ" dirty="0"/>
              <a:t>.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F0A9C878-0AFB-324F-B783-6814A2371BFF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Basic and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data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FH =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  <a:p>
            <a:pPr lvl="1"/>
            <a:r>
              <a:rPr lang="cs-CZ" dirty="0"/>
              <a:t>PH =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  <a:p>
            <a:pPr lvl="1"/>
            <a:r>
              <a:rPr lang="cs-CZ" dirty="0"/>
              <a:t>MH = </a:t>
            </a:r>
            <a:r>
              <a:rPr lang="cs-CZ" dirty="0" err="1"/>
              <a:t>medication</a:t>
            </a:r>
            <a:endParaRPr lang="cs-CZ" dirty="0"/>
          </a:p>
          <a:p>
            <a:pPr lvl="1"/>
            <a:r>
              <a:rPr lang="cs-CZ" dirty="0"/>
              <a:t>AA = </a:t>
            </a:r>
            <a:r>
              <a:rPr lang="cs-CZ" dirty="0" err="1"/>
              <a:t>alergies</a:t>
            </a:r>
            <a:endParaRPr lang="cs-CZ" dirty="0"/>
          </a:p>
          <a:p>
            <a:pPr lvl="1"/>
            <a:r>
              <a:rPr lang="cs-CZ" dirty="0"/>
              <a:t>Abusus</a:t>
            </a:r>
          </a:p>
        </p:txBody>
      </p:sp>
    </p:spTree>
    <p:extLst>
      <p:ext uri="{BB962C8B-B14F-4D97-AF65-F5344CB8AC3E}">
        <p14:creationId xmlns:p14="http://schemas.microsoft.com/office/powerpoint/2010/main" val="154143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# – </a:t>
            </a:r>
            <a:r>
              <a:rPr lang="cs-CZ" i="1" dirty="0" err="1"/>
              <a:t>title</a:t>
            </a:r>
            <a:endParaRPr lang="cs-CZ" i="1" dirty="0"/>
          </a:p>
        </p:txBody>
      </p:sp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B256ACA3-BEF5-E04B-8472-B0126EE15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626969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</a:t>
                      </a:r>
                      <a:r>
                        <a:rPr lang="cs-CZ" sz="240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5BBD1A52-CD9E-024A-976A-3FE5D2375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01320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10" name="Tabulka 2">
            <a:extLst>
              <a:ext uri="{FF2B5EF4-FFF2-40B4-BE49-F238E27FC236}">
                <a16:creationId xmlns:a16="http://schemas.microsoft.com/office/drawing/2014/main" id="{2157D76C-BA66-4949-9BBD-FA3E4C8FD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93090"/>
              </p:ext>
            </p:extLst>
          </p:nvPr>
        </p:nvGraphicFramePr>
        <p:xfrm>
          <a:off x="6870702" y="1690687"/>
          <a:ext cx="5003798" cy="5193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419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Basic</a:t>
                      </a:r>
                      <a:r>
                        <a:rPr lang="cs-CZ" sz="2400" baseline="0" dirty="0"/>
                        <a:t> </a:t>
                      </a:r>
                      <a:r>
                        <a:rPr lang="cs-CZ" sz="2400" baseline="0" dirty="0" err="1"/>
                        <a:t>biochemistry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Crea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Gly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 – 10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47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DCD8F71-A896-B643-BD98-8C477067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cs-CZ" sz="4800" b="1" dirty="0" err="1">
                <a:solidFill>
                  <a:schemeClr val="tx2"/>
                </a:solidFill>
              </a:rPr>
              <a:t>Kidney</a:t>
            </a:r>
            <a:r>
              <a:rPr lang="cs-CZ" sz="4800" b="1" dirty="0">
                <a:solidFill>
                  <a:schemeClr val="tx2"/>
                </a:solidFill>
              </a:rPr>
              <a:t> </a:t>
            </a:r>
            <a:r>
              <a:rPr lang="cs-CZ" sz="4800" b="1" dirty="0" err="1">
                <a:solidFill>
                  <a:schemeClr val="tx2"/>
                </a:solidFill>
              </a:rPr>
              <a:t>Physiology</a:t>
            </a:r>
            <a:r>
              <a:rPr lang="cs-CZ" sz="4800" b="1" dirty="0">
                <a:solidFill>
                  <a:schemeClr val="tx2"/>
                </a:solidFill>
              </a:rPr>
              <a:t> </a:t>
            </a:r>
            <a:br>
              <a:rPr lang="cs-CZ" sz="4800" b="1" dirty="0">
                <a:solidFill>
                  <a:schemeClr val="tx2"/>
                </a:solidFill>
              </a:rPr>
            </a:br>
            <a:r>
              <a:rPr lang="cs-CZ" sz="4800" b="1" dirty="0">
                <a:solidFill>
                  <a:schemeClr val="tx2"/>
                </a:solidFill>
              </a:rPr>
              <a:t>in a </a:t>
            </a:r>
            <a:r>
              <a:rPr lang="cs-CZ" sz="4800" b="1" dirty="0" err="1">
                <a:solidFill>
                  <a:schemeClr val="tx2"/>
                </a:solidFill>
              </a:rPr>
              <a:t>Nutshell</a:t>
            </a:r>
            <a:br>
              <a:rPr lang="cs-CZ" sz="4800" b="1" dirty="0">
                <a:solidFill>
                  <a:schemeClr val="tx2"/>
                </a:solidFill>
              </a:rPr>
            </a:br>
            <a:endParaRPr lang="cs-CZ" sz="4800" dirty="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3A66B2-E89E-E747-A356-E8D8933F1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226561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1 – </a:t>
            </a:r>
            <a:r>
              <a:rPr lang="cs-CZ" dirty="0" err="1"/>
              <a:t>Unconscious</a:t>
            </a:r>
            <a:r>
              <a:rPr lang="cs-CZ" dirty="0"/>
              <a:t> </a:t>
            </a:r>
            <a:r>
              <a:rPr lang="cs-CZ" dirty="0" err="1"/>
              <a:t>patient</a:t>
            </a: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8F388621-2F3C-F941-BB75-C23F90A6ADB8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5257800" cy="4879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Ambulance </a:t>
            </a:r>
            <a:r>
              <a:rPr lang="cs-CZ" dirty="0" err="1"/>
              <a:t>brings</a:t>
            </a:r>
            <a:r>
              <a:rPr lang="cs-CZ" dirty="0"/>
              <a:t> a 88-year-old lady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clinic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Ambulance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lady‘s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gradual</a:t>
            </a:r>
            <a:r>
              <a:rPr lang="cs-CZ" dirty="0"/>
              <a:t> </a:t>
            </a:r>
            <a:r>
              <a:rPr lang="cs-CZ" dirty="0" err="1"/>
              <a:t>deterioration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mental</a:t>
            </a:r>
            <a:r>
              <a:rPr lang="cs-CZ" dirty="0"/>
              <a:t> and body </a:t>
            </a:r>
            <a:r>
              <a:rPr lang="cs-CZ" dirty="0" err="1"/>
              <a:t>condition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unconsciousness</a:t>
            </a:r>
            <a:r>
              <a:rPr lang="cs-CZ" dirty="0"/>
              <a:t>,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react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.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Upon</a:t>
            </a:r>
            <a:r>
              <a:rPr lang="cs-CZ" dirty="0"/>
              <a:t> </a:t>
            </a:r>
            <a:r>
              <a:rPr lang="cs-CZ" dirty="0" err="1"/>
              <a:t>arrival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BP 100/60 </a:t>
            </a:r>
            <a:r>
              <a:rPr lang="cs-CZ" dirty="0" err="1"/>
              <a:t>mmHg</a:t>
            </a:r>
            <a:r>
              <a:rPr lang="cs-CZ" dirty="0"/>
              <a:t>, P 70/min, </a:t>
            </a:r>
            <a:r>
              <a:rPr lang="cs-CZ" dirty="0" err="1"/>
              <a:t>afebrile</a:t>
            </a:r>
            <a:br>
              <a:rPr lang="cs-CZ" dirty="0"/>
            </a:br>
            <a:r>
              <a:rPr lang="cs-CZ" dirty="0" err="1"/>
              <a:t>Vitals</a:t>
            </a:r>
            <a:r>
              <a:rPr lang="cs-CZ" dirty="0"/>
              <a:t>: </a:t>
            </a:r>
            <a:r>
              <a:rPr lang="cs-CZ" b="1" u="sng" dirty="0" err="1"/>
              <a:t>unconsciousness</a:t>
            </a:r>
            <a:r>
              <a:rPr lang="cs-CZ" dirty="0"/>
              <a:t>,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jaundice</a:t>
            </a:r>
            <a:r>
              <a:rPr lang="cs-CZ" dirty="0"/>
              <a:t>,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dyspnea</a:t>
            </a:r>
            <a:r>
              <a:rPr lang="cs-CZ" dirty="0"/>
              <a:t>, </a:t>
            </a:r>
            <a:r>
              <a:rPr lang="cs-CZ" b="1" u="sng" dirty="0" err="1"/>
              <a:t>miotic</a:t>
            </a:r>
            <a:r>
              <a:rPr lang="cs-CZ" b="1" u="sng" dirty="0"/>
              <a:t> </a:t>
            </a:r>
            <a:r>
              <a:rPr lang="cs-CZ" b="1" u="sng" dirty="0" err="1"/>
              <a:t>pupils</a:t>
            </a:r>
            <a:r>
              <a:rPr lang="cs-CZ" dirty="0"/>
              <a:t>, </a:t>
            </a:r>
            <a:r>
              <a:rPr lang="cs-CZ" b="1" u="sng" dirty="0" err="1"/>
              <a:t>breathing</a:t>
            </a:r>
            <a:r>
              <a:rPr lang="cs-CZ" b="1" u="sng" dirty="0"/>
              <a:t> </a:t>
            </a:r>
            <a:r>
              <a:rPr lang="cs-CZ" b="1" u="sng" dirty="0" err="1"/>
              <a:t>is</a:t>
            </a:r>
            <a:r>
              <a:rPr lang="cs-CZ" b="1" u="sng" dirty="0"/>
              <a:t> </a:t>
            </a:r>
            <a:r>
              <a:rPr lang="cs-CZ" b="1" u="sng" dirty="0" err="1"/>
              <a:t>clean</a:t>
            </a:r>
            <a:r>
              <a:rPr lang="cs-CZ" b="1" u="sng" dirty="0"/>
              <a:t>, </a:t>
            </a:r>
            <a:r>
              <a:rPr lang="cs-CZ" b="1" u="sng" dirty="0" err="1"/>
              <a:t>quiet</a:t>
            </a:r>
            <a:r>
              <a:rPr lang="cs-CZ" b="1" u="sng" dirty="0"/>
              <a:t>, </a:t>
            </a:r>
            <a:r>
              <a:rPr lang="cs-CZ" b="1" u="sng" dirty="0" err="1"/>
              <a:t>slow</a:t>
            </a:r>
            <a:r>
              <a:rPr lang="cs-CZ" b="1" u="sng" dirty="0"/>
              <a:t>,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regular</a:t>
            </a:r>
            <a:r>
              <a:rPr lang="cs-CZ" dirty="0"/>
              <a:t>, no </a:t>
            </a:r>
            <a:r>
              <a:rPr lang="cs-CZ" dirty="0" err="1"/>
              <a:t>abdominal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, </a:t>
            </a:r>
            <a:r>
              <a:rPr lang="cs-CZ" dirty="0" err="1"/>
              <a:t>legs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swelling</a:t>
            </a:r>
            <a:r>
              <a:rPr lang="cs-CZ" dirty="0"/>
              <a:t>, </a:t>
            </a:r>
            <a:r>
              <a:rPr lang="cs-CZ" b="1" u="sng" dirty="0"/>
              <a:t>3 </a:t>
            </a:r>
            <a:r>
              <a:rPr lang="cs-CZ" b="1" u="sng" dirty="0" err="1"/>
              <a:t>patches</a:t>
            </a:r>
            <a:r>
              <a:rPr lang="cs-CZ" b="1" u="sng" dirty="0"/>
              <a:t> </a:t>
            </a:r>
            <a:r>
              <a:rPr lang="cs-CZ" b="1" u="sng" dirty="0" err="1"/>
              <a:t>of</a:t>
            </a:r>
            <a:r>
              <a:rPr lang="cs-CZ" b="1" u="sng" dirty="0"/>
              <a:t> </a:t>
            </a:r>
            <a:r>
              <a:rPr lang="cs-CZ" b="1" u="sng" dirty="0" err="1"/>
              <a:t>Fentanyl</a:t>
            </a:r>
            <a:r>
              <a:rPr lang="cs-CZ" b="1" u="sng" dirty="0"/>
              <a:t> on </a:t>
            </a:r>
            <a:r>
              <a:rPr lang="cs-CZ" b="1" u="sng" dirty="0" err="1"/>
              <a:t>the</a:t>
            </a:r>
            <a:r>
              <a:rPr lang="cs-CZ" b="1" u="sng" dirty="0"/>
              <a:t> </a:t>
            </a:r>
            <a:r>
              <a:rPr lang="cs-CZ" b="1" u="sng" dirty="0" err="1"/>
              <a:t>back</a:t>
            </a:r>
            <a:endParaRPr lang="cs-CZ" b="1" u="sng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06D9AEF6-1E08-BB44-9259-0FEBE529FB52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 err="1"/>
              <a:t>Medical</a:t>
            </a:r>
            <a:r>
              <a:rPr lang="cs-CZ" b="1" u="sng" dirty="0"/>
              <a:t> </a:t>
            </a:r>
            <a:r>
              <a:rPr lang="cs-CZ" b="1" u="sng" dirty="0" err="1"/>
              <a:t>history</a:t>
            </a:r>
            <a:endParaRPr lang="cs-CZ" b="1" u="sng" dirty="0"/>
          </a:p>
          <a:p>
            <a:r>
              <a:rPr lang="cs-CZ" b="1" dirty="0"/>
              <a:t>PH</a:t>
            </a:r>
            <a:r>
              <a:rPr lang="cs-CZ" dirty="0"/>
              <a:t>: </a:t>
            </a:r>
            <a:r>
              <a:rPr lang="cs-CZ" dirty="0" err="1"/>
              <a:t>hyertension</a:t>
            </a:r>
            <a:r>
              <a:rPr lang="cs-CZ" dirty="0"/>
              <a:t>,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cognitive</a:t>
            </a:r>
            <a:r>
              <a:rPr lang="cs-CZ" dirty="0"/>
              <a:t> </a:t>
            </a:r>
            <a:r>
              <a:rPr lang="cs-CZ" dirty="0" err="1"/>
              <a:t>deficiency</a:t>
            </a:r>
            <a:r>
              <a:rPr lang="cs-CZ" dirty="0"/>
              <a:t>, </a:t>
            </a:r>
            <a:r>
              <a:rPr lang="cs-CZ" dirty="0" err="1"/>
              <a:t>vertebrogenic</a:t>
            </a:r>
            <a:r>
              <a:rPr lang="cs-CZ" dirty="0"/>
              <a:t> </a:t>
            </a:r>
            <a:r>
              <a:rPr lang="cs-CZ" dirty="0" err="1"/>
              <a:t>algic</a:t>
            </a:r>
            <a:r>
              <a:rPr lang="cs-CZ" dirty="0"/>
              <a:t> syndrome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lumbar</a:t>
            </a:r>
            <a:r>
              <a:rPr lang="cs-CZ" dirty="0"/>
              <a:t> spine</a:t>
            </a:r>
          </a:p>
          <a:p>
            <a:r>
              <a:rPr lang="cs-CZ" b="1" dirty="0" err="1"/>
              <a:t>Alergies</a:t>
            </a:r>
            <a:r>
              <a:rPr lang="cs-CZ" dirty="0"/>
              <a:t>: no</a:t>
            </a:r>
          </a:p>
          <a:p>
            <a:r>
              <a:rPr lang="cs-CZ" b="1" dirty="0" err="1"/>
              <a:t>Mediaction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Prestarium</a:t>
            </a:r>
            <a:r>
              <a:rPr lang="cs-CZ" dirty="0"/>
              <a:t> </a:t>
            </a:r>
            <a:r>
              <a:rPr lang="cs-CZ" dirty="0" err="1"/>
              <a:t>Neo</a:t>
            </a:r>
            <a:r>
              <a:rPr lang="cs-CZ" dirty="0"/>
              <a:t> 5mg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lvl="1"/>
            <a:r>
              <a:rPr lang="cs-CZ" dirty="0" err="1"/>
              <a:t>Fentanyl</a:t>
            </a:r>
            <a:r>
              <a:rPr lang="cs-CZ" dirty="0"/>
              <a:t> 100ug/h –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patch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72 </a:t>
            </a:r>
            <a:r>
              <a:rPr lang="cs-CZ" dirty="0" err="1"/>
              <a:t>hours</a:t>
            </a:r>
            <a:r>
              <a:rPr lang="cs-CZ" dirty="0"/>
              <a:t> </a:t>
            </a:r>
          </a:p>
          <a:p>
            <a:r>
              <a:rPr lang="cs-CZ" b="1" dirty="0"/>
              <a:t>Abusus</a:t>
            </a:r>
            <a:r>
              <a:rPr lang="cs-CZ" dirty="0"/>
              <a:t>: non </a:t>
            </a:r>
            <a:r>
              <a:rPr lang="cs-CZ" dirty="0" err="1"/>
              <a:t>smoker</a:t>
            </a:r>
            <a:r>
              <a:rPr lang="cs-CZ" dirty="0"/>
              <a:t>, no </a:t>
            </a:r>
            <a:r>
              <a:rPr lang="cs-CZ" dirty="0" err="1"/>
              <a:t>alcohol</a:t>
            </a:r>
            <a:r>
              <a:rPr lang="cs-CZ" dirty="0"/>
              <a:t>, no </a:t>
            </a:r>
            <a:r>
              <a:rPr lang="cs-CZ" dirty="0" err="1"/>
              <a:t>drugs</a:t>
            </a:r>
            <a:r>
              <a:rPr lang="cs-CZ" dirty="0"/>
              <a:t> (by </a:t>
            </a:r>
            <a:r>
              <a:rPr lang="cs-CZ" dirty="0" err="1"/>
              <a:t>family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562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1 – </a:t>
            </a:r>
            <a:r>
              <a:rPr lang="cs-CZ" dirty="0" err="1"/>
              <a:t>Unconscious</a:t>
            </a:r>
            <a:r>
              <a:rPr lang="cs-CZ" dirty="0"/>
              <a:t> </a:t>
            </a:r>
            <a:r>
              <a:rPr lang="cs-CZ" dirty="0" err="1"/>
              <a:t>patient</a:t>
            </a:r>
            <a:endParaRPr lang="cs-CZ" dirty="0"/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CE19E435-88B1-BC4C-94E6-CD99659B1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99716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</a:t>
                      </a:r>
                      <a:r>
                        <a:rPr lang="cs-CZ" sz="240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38ACD556-3923-EE4C-80DD-209FB29C5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1550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Sediment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F35C19E-DFC0-2D44-A2A6-E17304B0D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43553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Crea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432FF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1,25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sp>
        <p:nvSpPr>
          <p:cNvPr id="2" name="Obláčkový bublinový popisek 1">
            <a:extLst>
              <a:ext uri="{FF2B5EF4-FFF2-40B4-BE49-F238E27FC236}">
                <a16:creationId xmlns:a16="http://schemas.microsoft.com/office/drawing/2014/main" id="{74711F90-616F-3843-8BB9-6A3DE3F2C8D0}"/>
              </a:ext>
            </a:extLst>
          </p:cNvPr>
          <p:cNvSpPr/>
          <p:nvPr/>
        </p:nvSpPr>
        <p:spPr>
          <a:xfrm>
            <a:off x="9516533" y="311623"/>
            <a:ext cx="2556933" cy="1325563"/>
          </a:xfrm>
          <a:prstGeom prst="cloudCallout">
            <a:avLst>
              <a:gd name="adj1" fmla="val -79111"/>
              <a:gd name="adj2" fmla="val 25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What</a:t>
            </a:r>
            <a:r>
              <a:rPr lang="cs-CZ" sz="2800" b="1" dirty="0"/>
              <a:t> </a:t>
            </a:r>
            <a:r>
              <a:rPr lang="cs-CZ" sz="2800" b="1" dirty="0" err="1"/>
              <a:t>next</a:t>
            </a:r>
            <a:r>
              <a:rPr lang="cs-CZ" sz="2800" b="1" dirty="0"/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3229647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1 – </a:t>
            </a:r>
            <a:r>
              <a:rPr lang="cs-CZ" dirty="0" err="1"/>
              <a:t>Unconscious</a:t>
            </a:r>
            <a:r>
              <a:rPr lang="cs-CZ" dirty="0"/>
              <a:t> </a:t>
            </a:r>
            <a:r>
              <a:rPr lang="cs-CZ" dirty="0" err="1"/>
              <a:t>patient</a:t>
            </a:r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B91EA2D-DFA0-154B-8FF5-5F1DECA9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indicative</a:t>
            </a:r>
            <a:r>
              <a:rPr lang="cs-CZ" b="1" dirty="0"/>
              <a:t> </a:t>
            </a:r>
            <a:r>
              <a:rPr lang="cs-CZ" b="1" dirty="0" err="1"/>
              <a:t>drug</a:t>
            </a:r>
            <a:r>
              <a:rPr lang="cs-CZ" b="1" dirty="0"/>
              <a:t> </a:t>
            </a:r>
            <a:r>
              <a:rPr lang="cs-CZ" b="1" dirty="0" err="1"/>
              <a:t>tests</a:t>
            </a:r>
            <a:endParaRPr lang="cs-CZ" b="1" dirty="0"/>
          </a:p>
          <a:p>
            <a:pPr lvl="1"/>
            <a:r>
              <a:rPr lang="cs-CZ" dirty="0"/>
              <a:t>amphetamine (AMP)</a:t>
            </a:r>
          </a:p>
          <a:p>
            <a:pPr lvl="1"/>
            <a:r>
              <a:rPr lang="cs-CZ" dirty="0" err="1"/>
              <a:t>barbiturates</a:t>
            </a:r>
            <a:r>
              <a:rPr lang="cs-CZ" dirty="0"/>
              <a:t> (BAR)</a:t>
            </a:r>
          </a:p>
          <a:p>
            <a:pPr lvl="1"/>
            <a:r>
              <a:rPr lang="cs-CZ" b="1" dirty="0" err="1"/>
              <a:t>Benzodiazepins</a:t>
            </a:r>
            <a:r>
              <a:rPr lang="cs-CZ" b="1" dirty="0"/>
              <a:t> (BZD) +++</a:t>
            </a:r>
          </a:p>
          <a:p>
            <a:pPr lvl="1"/>
            <a:r>
              <a:rPr lang="cs-CZ" dirty="0" err="1"/>
              <a:t>cocaine</a:t>
            </a:r>
            <a:r>
              <a:rPr lang="cs-CZ" dirty="0"/>
              <a:t> (COC)</a:t>
            </a:r>
          </a:p>
          <a:p>
            <a:pPr lvl="1"/>
            <a:r>
              <a:rPr lang="cs-CZ" dirty="0" err="1"/>
              <a:t>metamphetamine</a:t>
            </a:r>
            <a:r>
              <a:rPr lang="cs-CZ" dirty="0"/>
              <a:t> (MET)</a:t>
            </a:r>
          </a:p>
          <a:p>
            <a:pPr lvl="1"/>
            <a:r>
              <a:rPr lang="cs-CZ" b="1" dirty="0" err="1"/>
              <a:t>Opiates</a:t>
            </a:r>
            <a:r>
              <a:rPr lang="cs-CZ" b="1" dirty="0"/>
              <a:t> +++</a:t>
            </a:r>
          </a:p>
          <a:p>
            <a:pPr lvl="1"/>
            <a:r>
              <a:rPr lang="cs-CZ" dirty="0"/>
              <a:t>metadone (MTD) </a:t>
            </a:r>
          </a:p>
          <a:p>
            <a:pPr lvl="1"/>
            <a:r>
              <a:rPr lang="cs-CZ" dirty="0" err="1"/>
              <a:t>phencyclidine</a:t>
            </a:r>
            <a:r>
              <a:rPr lang="cs-CZ" dirty="0"/>
              <a:t> (PCP)</a:t>
            </a:r>
          </a:p>
          <a:p>
            <a:pPr lvl="1"/>
            <a:r>
              <a:rPr lang="cs-CZ" dirty="0" err="1"/>
              <a:t>propoxyphen</a:t>
            </a:r>
            <a:r>
              <a:rPr lang="cs-CZ" dirty="0"/>
              <a:t> (PPX)</a:t>
            </a:r>
          </a:p>
          <a:p>
            <a:pPr lvl="1"/>
            <a:r>
              <a:rPr lang="cs-CZ" dirty="0" err="1"/>
              <a:t>tricyclides</a:t>
            </a:r>
            <a:r>
              <a:rPr lang="cs-CZ" dirty="0"/>
              <a:t> (TCA)</a:t>
            </a:r>
          </a:p>
          <a:p>
            <a:pPr lvl="1"/>
            <a:r>
              <a:rPr lang="cs-CZ" dirty="0"/>
              <a:t>marihuana (THC)</a:t>
            </a:r>
          </a:p>
          <a:p>
            <a:pPr lvl="1"/>
            <a:r>
              <a:rPr lang="cs-CZ" dirty="0" err="1"/>
              <a:t>ecstasy</a:t>
            </a:r>
            <a:r>
              <a:rPr lang="cs-CZ" dirty="0"/>
              <a:t> (XTC)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8B2F522-B952-C241-9B36-745455EB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825625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15A186F-ECF2-B446-86A7-06002A1E7884}"/>
              </a:ext>
            </a:extLst>
          </p:cNvPr>
          <p:cNvSpPr/>
          <p:nvPr/>
        </p:nvSpPr>
        <p:spPr>
          <a:xfrm>
            <a:off x="6096000" y="658449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900" dirty="0"/>
              <a:t>https://cdn3.volusion.com/7ewna.rufa3/v/</a:t>
            </a:r>
            <a:r>
              <a:rPr lang="cs-CZ" sz="900" dirty="0" err="1"/>
              <a:t>vspfiles</a:t>
            </a:r>
            <a:r>
              <a:rPr lang="cs-CZ" sz="900" dirty="0"/>
              <a:t>/</a:t>
            </a:r>
            <a:r>
              <a:rPr lang="cs-CZ" sz="900" dirty="0" err="1"/>
              <a:t>photos</a:t>
            </a:r>
            <a:r>
              <a:rPr lang="cs-CZ" sz="900" dirty="0"/>
              <a:t>/DOA194-2.jpg?v-cache=1567517754</a:t>
            </a:r>
          </a:p>
        </p:txBody>
      </p:sp>
    </p:spTree>
    <p:extLst>
      <p:ext uri="{BB962C8B-B14F-4D97-AF65-F5344CB8AC3E}">
        <p14:creationId xmlns:p14="http://schemas.microsoft.com/office/powerpoint/2010/main" val="224593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1 – </a:t>
            </a:r>
            <a:r>
              <a:rPr lang="cs-CZ" dirty="0" err="1"/>
              <a:t>Unconscious</a:t>
            </a:r>
            <a:r>
              <a:rPr lang="cs-CZ" dirty="0"/>
              <a:t> </a:t>
            </a:r>
            <a:r>
              <a:rPr lang="cs-CZ" dirty="0" err="1"/>
              <a:t>patient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FBFCA-0108-5744-AF56-6BB68FAF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Conclusion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Intoxication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benzodiazepines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Intoxication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opiates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Checkpoints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Miotic</a:t>
            </a:r>
            <a:r>
              <a:rPr lang="cs-CZ" dirty="0"/>
              <a:t> </a:t>
            </a:r>
            <a:r>
              <a:rPr lang="cs-CZ" dirty="0" err="1"/>
              <a:t>pupils</a:t>
            </a:r>
            <a:r>
              <a:rPr lang="cs-CZ" dirty="0"/>
              <a:t> and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depression</a:t>
            </a:r>
            <a:r>
              <a:rPr lang="cs-CZ" dirty="0"/>
              <a:t> = </a:t>
            </a:r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opiate</a:t>
            </a:r>
            <a:r>
              <a:rPr lang="cs-CZ" dirty="0"/>
              <a:t> </a:t>
            </a:r>
            <a:r>
              <a:rPr lang="cs-CZ" dirty="0" err="1"/>
              <a:t>overdose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Explanation</a:t>
            </a:r>
            <a:r>
              <a:rPr lang="cs-CZ" dirty="0"/>
              <a:t>:</a:t>
            </a:r>
          </a:p>
          <a:p>
            <a:pPr lvl="1"/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patient</a:t>
            </a:r>
            <a:r>
              <a:rPr lang="cs-CZ" sz="2200" dirty="0"/>
              <a:t> </a:t>
            </a:r>
            <a:r>
              <a:rPr lang="cs-CZ" sz="2200" dirty="0" err="1"/>
              <a:t>could</a:t>
            </a:r>
            <a:r>
              <a:rPr lang="cs-CZ" sz="2200" dirty="0"/>
              <a:t> not </a:t>
            </a:r>
            <a:r>
              <a:rPr lang="cs-CZ" sz="2200" dirty="0" err="1"/>
              <a:t>sleep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last 3 </a:t>
            </a:r>
            <a:r>
              <a:rPr lang="cs-CZ" sz="2200" dirty="0" err="1"/>
              <a:t>days</a:t>
            </a:r>
            <a:r>
              <a:rPr lang="cs-CZ" sz="2200" dirty="0"/>
              <a:t> </a:t>
            </a:r>
            <a:r>
              <a:rPr lang="cs-CZ" sz="2200" dirty="0" err="1"/>
              <a:t>due</a:t>
            </a:r>
            <a:r>
              <a:rPr lang="cs-CZ" sz="2200" dirty="0"/>
              <a:t> to </a:t>
            </a:r>
            <a:r>
              <a:rPr lang="cs-CZ" sz="2200" dirty="0" err="1"/>
              <a:t>back</a:t>
            </a:r>
            <a:r>
              <a:rPr lang="cs-CZ" sz="2200" dirty="0"/>
              <a:t> </a:t>
            </a:r>
            <a:r>
              <a:rPr lang="cs-CZ" sz="2200" dirty="0" err="1"/>
              <a:t>pain</a:t>
            </a:r>
            <a:r>
              <a:rPr lang="cs-CZ" sz="2200" dirty="0"/>
              <a:t>, so </a:t>
            </a:r>
            <a:r>
              <a:rPr lang="cs-CZ" sz="2200" dirty="0" err="1"/>
              <a:t>she</a:t>
            </a:r>
            <a:r>
              <a:rPr lang="cs-CZ" sz="2200" dirty="0"/>
              <a:t> </a:t>
            </a:r>
            <a:r>
              <a:rPr lang="cs-CZ" sz="2200" dirty="0" err="1"/>
              <a:t>borrowed</a:t>
            </a:r>
            <a:r>
              <a:rPr lang="cs-CZ" sz="2200" dirty="0"/>
              <a:t> </a:t>
            </a:r>
            <a:r>
              <a:rPr lang="cs-CZ" sz="2200" dirty="0" err="1"/>
              <a:t>Lexaurin</a:t>
            </a:r>
            <a:r>
              <a:rPr lang="cs-CZ" sz="2200" dirty="0"/>
              <a:t> (BZD) </a:t>
            </a:r>
            <a:r>
              <a:rPr lang="cs-CZ" sz="2200" dirty="0" err="1"/>
              <a:t>from</a:t>
            </a:r>
            <a:r>
              <a:rPr lang="cs-CZ" sz="2200" dirty="0"/>
              <a:t> a </a:t>
            </a:r>
            <a:r>
              <a:rPr lang="cs-CZ" sz="2200" dirty="0" err="1"/>
              <a:t>neighbor</a:t>
            </a:r>
            <a:r>
              <a:rPr lang="cs-CZ" sz="2200" dirty="0"/>
              <a:t> to make her </a:t>
            </a:r>
            <a:r>
              <a:rPr lang="cs-CZ" sz="2200" dirty="0" err="1"/>
              <a:t>sleep</a:t>
            </a:r>
            <a:r>
              <a:rPr lang="cs-CZ" sz="2200" dirty="0"/>
              <a:t> </a:t>
            </a:r>
            <a:r>
              <a:rPr lang="cs-CZ" sz="2200" dirty="0" err="1"/>
              <a:t>better</a:t>
            </a:r>
            <a:endParaRPr lang="cs-CZ" sz="2200" dirty="0"/>
          </a:p>
          <a:p>
            <a:pPr lvl="1"/>
            <a:r>
              <a:rPr lang="cs-CZ" sz="2200" dirty="0" err="1"/>
              <a:t>Because</a:t>
            </a:r>
            <a:r>
              <a:rPr lang="cs-CZ" sz="2200" dirty="0"/>
              <a:t> </a:t>
            </a:r>
            <a:r>
              <a:rPr lang="cs-CZ" sz="2200" dirty="0" err="1"/>
              <a:t>Lexaurin</a:t>
            </a:r>
            <a:r>
              <a:rPr lang="cs-CZ" sz="2200" dirty="0"/>
              <a:t> </a:t>
            </a:r>
            <a:r>
              <a:rPr lang="cs-CZ" sz="2200" dirty="0" err="1"/>
              <a:t>was</a:t>
            </a:r>
            <a:r>
              <a:rPr lang="cs-CZ" sz="2200" dirty="0"/>
              <a:t> not </a:t>
            </a:r>
            <a:r>
              <a:rPr lang="cs-CZ" sz="2200" dirty="0" err="1"/>
              <a:t>enough</a:t>
            </a:r>
            <a:r>
              <a:rPr lang="cs-CZ" sz="2200" dirty="0"/>
              <a:t>, </a:t>
            </a:r>
            <a:r>
              <a:rPr lang="cs-CZ" sz="2200" dirty="0" err="1"/>
              <a:t>she</a:t>
            </a:r>
            <a:r>
              <a:rPr lang="cs-CZ" sz="2200" dirty="0"/>
              <a:t> </a:t>
            </a:r>
            <a:r>
              <a:rPr lang="cs-CZ" sz="2200" dirty="0" err="1"/>
              <a:t>applied</a:t>
            </a:r>
            <a:r>
              <a:rPr lang="cs-CZ" sz="2200" dirty="0"/>
              <a:t> </a:t>
            </a:r>
            <a:r>
              <a:rPr lang="cs-CZ" sz="2200" dirty="0" err="1"/>
              <a:t>one</a:t>
            </a:r>
            <a:r>
              <a:rPr lang="cs-CZ" sz="2200" dirty="0"/>
              <a:t> extra </a:t>
            </a:r>
            <a:r>
              <a:rPr lang="cs-CZ" sz="2200" dirty="0" err="1"/>
              <a:t>patch</a:t>
            </a:r>
            <a:r>
              <a:rPr lang="cs-CZ" sz="2200" dirty="0"/>
              <a:t> in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morning</a:t>
            </a:r>
            <a:r>
              <a:rPr lang="cs-CZ" sz="2200" dirty="0"/>
              <a:t>, and </a:t>
            </a:r>
            <a:r>
              <a:rPr lang="cs-CZ" sz="2200" dirty="0" err="1"/>
              <a:t>because</a:t>
            </a:r>
            <a:r>
              <a:rPr lang="cs-CZ" sz="2200" dirty="0"/>
              <a:t> </a:t>
            </a:r>
            <a:r>
              <a:rPr lang="cs-CZ" sz="2200" dirty="0" err="1"/>
              <a:t>she</a:t>
            </a:r>
            <a:r>
              <a:rPr lang="cs-CZ" sz="2200" dirty="0"/>
              <a:t> </a:t>
            </a:r>
            <a:r>
              <a:rPr lang="cs-CZ" sz="2200" dirty="0" err="1"/>
              <a:t>forgot</a:t>
            </a:r>
            <a:r>
              <a:rPr lang="cs-CZ" sz="2200" dirty="0"/>
              <a:t> </a:t>
            </a:r>
            <a:r>
              <a:rPr lang="cs-CZ" sz="2200" dirty="0" err="1"/>
              <a:t>about</a:t>
            </a:r>
            <a:r>
              <a:rPr lang="cs-CZ" sz="2200" dirty="0"/>
              <a:t> </a:t>
            </a:r>
            <a:r>
              <a:rPr lang="cs-CZ" sz="2200" dirty="0" err="1"/>
              <a:t>it</a:t>
            </a:r>
            <a:r>
              <a:rPr lang="cs-CZ" sz="2200" dirty="0"/>
              <a:t> </a:t>
            </a:r>
            <a:r>
              <a:rPr lang="cs-CZ" sz="2200" dirty="0" err="1"/>
              <a:t>at</a:t>
            </a:r>
            <a:r>
              <a:rPr lang="cs-CZ" sz="2200" dirty="0"/>
              <a:t> </a:t>
            </a:r>
            <a:r>
              <a:rPr lang="cs-CZ" sz="2200" dirty="0" err="1"/>
              <a:t>noon</a:t>
            </a:r>
            <a:r>
              <a:rPr lang="cs-CZ" sz="2200" dirty="0"/>
              <a:t>, </a:t>
            </a:r>
            <a:r>
              <a:rPr lang="cs-CZ" sz="2200" dirty="0" err="1"/>
              <a:t>she</a:t>
            </a:r>
            <a:r>
              <a:rPr lang="cs-CZ" sz="2200" dirty="0"/>
              <a:t> </a:t>
            </a:r>
            <a:r>
              <a:rPr lang="cs-CZ" sz="2200" dirty="0" err="1"/>
              <a:t>applied</a:t>
            </a:r>
            <a:r>
              <a:rPr lang="cs-CZ" sz="2200" dirty="0"/>
              <a:t> a </a:t>
            </a:r>
            <a:r>
              <a:rPr lang="cs-CZ" sz="2200" dirty="0" err="1"/>
              <a:t>third</a:t>
            </a:r>
            <a:r>
              <a:rPr lang="cs-CZ" sz="2200" dirty="0"/>
              <a:t>…</a:t>
            </a:r>
            <a:r>
              <a:rPr lang="cs-CZ" sz="2200" dirty="0" err="1"/>
              <a:t>thus</a:t>
            </a:r>
            <a:r>
              <a:rPr lang="cs-CZ" sz="2200" dirty="0"/>
              <a:t> </a:t>
            </a:r>
            <a:r>
              <a:rPr lang="cs-CZ" sz="2200" dirty="0" err="1"/>
              <a:t>overdosing</a:t>
            </a:r>
            <a:r>
              <a:rPr lang="cs-CZ" sz="2200" dirty="0"/>
              <a:t> </a:t>
            </a:r>
            <a:r>
              <a:rPr lang="cs-CZ" sz="2200" dirty="0" err="1"/>
              <a:t>herself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67227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Domestic</a:t>
            </a:r>
            <a:r>
              <a:rPr lang="cs-CZ" i="1" dirty="0"/>
              <a:t> </a:t>
            </a:r>
            <a:r>
              <a:rPr lang="cs-CZ" i="1" dirty="0" err="1"/>
              <a:t>violence</a:t>
            </a:r>
            <a:endParaRPr lang="cs-CZ" i="1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8F388621-2F3C-F941-BB75-C23F90A6ADB8}"/>
              </a:ext>
            </a:extLst>
          </p:cNvPr>
          <p:cNvSpPr txBox="1">
            <a:spLocks/>
          </p:cNvSpPr>
          <p:nvPr/>
        </p:nvSpPr>
        <p:spPr>
          <a:xfrm>
            <a:off x="427736" y="1690688"/>
            <a:ext cx="5998464" cy="4591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patient</a:t>
            </a:r>
            <a:r>
              <a:rPr lang="cs-CZ" sz="1600" dirty="0"/>
              <a:t>, 29 </a:t>
            </a:r>
            <a:r>
              <a:rPr lang="cs-CZ" sz="1600" dirty="0" err="1"/>
              <a:t>years</a:t>
            </a:r>
            <a:r>
              <a:rPr lang="cs-CZ" sz="1600" dirty="0"/>
              <a:t> </a:t>
            </a:r>
            <a:r>
              <a:rPr lang="cs-CZ" sz="1600" dirty="0" err="1"/>
              <a:t>old</a:t>
            </a:r>
            <a:r>
              <a:rPr lang="cs-CZ" sz="1600" dirty="0"/>
              <a:t>, </a:t>
            </a:r>
            <a:r>
              <a:rPr lang="cs-CZ" sz="1600" dirty="0" err="1"/>
              <a:t>calls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Police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attacked</a:t>
            </a:r>
            <a:r>
              <a:rPr lang="cs-CZ" sz="1600" dirty="0"/>
              <a:t> by a </a:t>
            </a:r>
            <a:r>
              <a:rPr lang="cs-CZ" sz="1600" dirty="0" err="1"/>
              <a:t>friend</a:t>
            </a:r>
            <a:r>
              <a:rPr lang="cs-CZ" sz="1600" dirty="0"/>
              <a:t> </a:t>
            </a:r>
            <a:r>
              <a:rPr lang="cs-CZ" sz="1600" dirty="0" err="1"/>
              <a:t>who</a:t>
            </a:r>
            <a:r>
              <a:rPr lang="cs-CZ" sz="1600" dirty="0"/>
              <a:t> beat her, </a:t>
            </a:r>
            <a:r>
              <a:rPr lang="cs-CZ" sz="1600" dirty="0" err="1"/>
              <a:t>kicked</a:t>
            </a:r>
            <a:r>
              <a:rPr lang="cs-CZ" sz="1600" dirty="0"/>
              <a:t> her, </a:t>
            </a:r>
            <a:r>
              <a:rPr lang="cs-CZ" sz="1600" dirty="0" err="1"/>
              <a:t>maybe</a:t>
            </a:r>
            <a:r>
              <a:rPr lang="cs-CZ" sz="1600" dirty="0"/>
              <a:t> </a:t>
            </a:r>
            <a:r>
              <a:rPr lang="cs-CZ" sz="1600" dirty="0" err="1"/>
              <a:t>even</a:t>
            </a:r>
            <a:r>
              <a:rPr lang="cs-CZ" sz="1600" dirty="0"/>
              <a:t> </a:t>
            </a:r>
            <a:r>
              <a:rPr lang="cs-CZ" sz="1600" dirty="0" err="1"/>
              <a:t>raped</a:t>
            </a:r>
            <a:r>
              <a:rPr lang="cs-CZ" sz="1600" dirty="0"/>
              <a:t> her and </a:t>
            </a:r>
            <a:r>
              <a:rPr lang="cs-CZ" sz="1600" dirty="0" err="1"/>
              <a:t>injected</a:t>
            </a:r>
            <a:r>
              <a:rPr lang="cs-CZ" sz="1600" dirty="0"/>
              <a:t> her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drugs</a:t>
            </a:r>
            <a:r>
              <a:rPr lang="cs-CZ" sz="1600" dirty="0"/>
              <a:t>,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now</a:t>
            </a:r>
            <a:r>
              <a:rPr lang="cs-CZ" sz="1600" dirty="0"/>
              <a:t> </a:t>
            </a:r>
            <a:r>
              <a:rPr lang="cs-CZ" sz="1600" dirty="0" err="1"/>
              <a:t>lying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ground</a:t>
            </a:r>
            <a:r>
              <a:rPr lang="cs-CZ" sz="1600" dirty="0"/>
              <a:t> and </a:t>
            </a:r>
            <a:r>
              <a:rPr lang="cs-CZ" sz="1600" dirty="0" err="1"/>
              <a:t>unable</a:t>
            </a:r>
            <a:r>
              <a:rPr lang="cs-CZ" sz="1600" dirty="0"/>
              <a:t> to </a:t>
            </a:r>
            <a:r>
              <a:rPr lang="cs-CZ" sz="1600" dirty="0" err="1"/>
              <a:t>get</a:t>
            </a:r>
            <a:r>
              <a:rPr lang="cs-CZ" sz="1600" dirty="0"/>
              <a:t> up.</a:t>
            </a:r>
            <a:br>
              <a:rPr lang="cs-CZ" sz="1600" dirty="0"/>
            </a:br>
            <a:endParaRPr lang="cs-CZ" sz="1600" dirty="0"/>
          </a:p>
          <a:p>
            <a:pPr marL="0" indent="0">
              <a:buNone/>
            </a:pPr>
            <a:r>
              <a:rPr lang="cs-CZ" sz="1600" dirty="0"/>
              <a:t>Police </a:t>
            </a:r>
            <a:r>
              <a:rPr lang="cs-CZ" sz="1600" dirty="0" err="1"/>
              <a:t>arrives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place, </a:t>
            </a:r>
            <a:r>
              <a:rPr lang="cs-CZ" sz="1600" dirty="0" err="1"/>
              <a:t>calls</a:t>
            </a:r>
            <a:r>
              <a:rPr lang="cs-CZ" sz="1600" dirty="0"/>
              <a:t> ambulance.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patient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found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apartment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living</a:t>
            </a:r>
            <a:r>
              <a:rPr lang="cs-CZ" sz="1600" dirty="0"/>
              <a:t> </a:t>
            </a:r>
            <a:r>
              <a:rPr lang="cs-CZ" sz="1600" dirty="0" err="1"/>
              <a:t>room</a:t>
            </a:r>
            <a:r>
              <a:rPr lang="cs-CZ" sz="1600" dirty="0"/>
              <a:t>, a </a:t>
            </a:r>
            <a:r>
              <a:rPr lang="cs-CZ" sz="1600" dirty="0" err="1"/>
              <a:t>laceration</a:t>
            </a:r>
            <a:r>
              <a:rPr lang="cs-CZ" sz="1600" dirty="0"/>
              <a:t> on her </a:t>
            </a:r>
            <a:r>
              <a:rPr lang="cs-CZ" sz="1600" dirty="0" err="1"/>
              <a:t>head</a:t>
            </a:r>
            <a:r>
              <a:rPr lang="cs-CZ" sz="1600" dirty="0"/>
              <a:t>, </a:t>
            </a:r>
            <a:r>
              <a:rPr lang="cs-CZ" sz="1600" dirty="0" err="1"/>
              <a:t>bruises</a:t>
            </a:r>
            <a:r>
              <a:rPr lang="cs-CZ" sz="1600" dirty="0"/>
              <a:t> 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over</a:t>
            </a:r>
            <a:r>
              <a:rPr lang="cs-CZ" sz="1600" dirty="0"/>
              <a:t> her body.</a:t>
            </a:r>
          </a:p>
          <a:p>
            <a:pPr marL="0" indent="0">
              <a:buNone/>
            </a:pPr>
            <a:br>
              <a:rPr lang="cs-CZ" sz="1600" dirty="0"/>
            </a:br>
            <a:r>
              <a:rPr lang="cs-CZ" sz="1600" dirty="0" err="1"/>
              <a:t>Brought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surgical</a:t>
            </a:r>
            <a:r>
              <a:rPr lang="cs-CZ" sz="1600" dirty="0"/>
              <a:t> </a:t>
            </a:r>
            <a:r>
              <a:rPr lang="cs-CZ" sz="1600" dirty="0" err="1"/>
              <a:t>outpatient</a:t>
            </a:r>
            <a:r>
              <a:rPr lang="cs-CZ" sz="1600" dirty="0"/>
              <a:t> </a:t>
            </a:r>
            <a:r>
              <a:rPr lang="cs-CZ" sz="1600" dirty="0" err="1"/>
              <a:t>clinic</a:t>
            </a:r>
            <a:r>
              <a:rPr lang="cs-CZ" sz="1600" dirty="0"/>
              <a:t> – </a:t>
            </a:r>
            <a:r>
              <a:rPr lang="cs-CZ" sz="1600" dirty="0" err="1"/>
              <a:t>there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a </a:t>
            </a:r>
            <a:r>
              <a:rPr lang="cs-CZ" sz="1600" dirty="0" err="1"/>
              <a:t>fracture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humerus </a:t>
            </a:r>
            <a:r>
              <a:rPr lang="cs-CZ" sz="1600" dirty="0" err="1"/>
              <a:t>without</a:t>
            </a:r>
            <a:r>
              <a:rPr lang="cs-CZ" sz="1600" dirty="0"/>
              <a:t> </a:t>
            </a:r>
            <a:r>
              <a:rPr lang="cs-CZ" sz="1600" dirty="0" err="1"/>
              <a:t>dislocation</a:t>
            </a:r>
            <a:r>
              <a:rPr lang="cs-CZ" sz="1600" dirty="0"/>
              <a:t> and </a:t>
            </a:r>
            <a:r>
              <a:rPr lang="cs-CZ" sz="1600" dirty="0" err="1"/>
              <a:t>fracture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L2 </a:t>
            </a:r>
            <a:r>
              <a:rPr lang="cs-CZ" sz="1600" dirty="0" err="1"/>
              <a:t>vertebra</a:t>
            </a:r>
            <a:r>
              <a:rPr lang="cs-CZ" sz="1600" dirty="0"/>
              <a:t> </a:t>
            </a:r>
            <a:r>
              <a:rPr lang="cs-CZ" sz="1600" dirty="0" err="1"/>
              <a:t>according</a:t>
            </a:r>
            <a:r>
              <a:rPr lang="cs-CZ" sz="1600" dirty="0"/>
              <a:t> to X-</a:t>
            </a:r>
            <a:r>
              <a:rPr lang="cs-CZ" sz="1600" dirty="0" err="1"/>
              <a:t>ray</a:t>
            </a:r>
            <a:r>
              <a:rPr lang="cs-CZ" sz="1600" dirty="0"/>
              <a:t>, </a:t>
            </a:r>
            <a:r>
              <a:rPr lang="cs-CZ" sz="1600" dirty="0" err="1"/>
              <a:t>both</a:t>
            </a:r>
            <a:r>
              <a:rPr lang="cs-CZ" sz="1600" dirty="0"/>
              <a:t> </a:t>
            </a:r>
            <a:r>
              <a:rPr lang="cs-CZ" sz="1600" dirty="0" err="1"/>
              <a:t>without</a:t>
            </a:r>
            <a:r>
              <a:rPr lang="cs-CZ" sz="1600" dirty="0"/>
              <a:t> </a:t>
            </a:r>
            <a:r>
              <a:rPr lang="cs-CZ" sz="1600" dirty="0" err="1"/>
              <a:t>dislocation</a:t>
            </a:r>
            <a:r>
              <a:rPr lang="cs-CZ" sz="1600" dirty="0"/>
              <a:t>. </a:t>
            </a:r>
            <a:r>
              <a:rPr lang="cs-CZ" sz="1600" dirty="0" err="1"/>
              <a:t>Ultrasound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abdomen </a:t>
            </a:r>
            <a:r>
              <a:rPr lang="cs-CZ" sz="1600" dirty="0" err="1"/>
              <a:t>shown</a:t>
            </a:r>
            <a:r>
              <a:rPr lang="cs-CZ" sz="1600" dirty="0"/>
              <a:t> no </a:t>
            </a:r>
            <a:r>
              <a:rPr lang="cs-CZ" sz="1600" dirty="0" err="1"/>
              <a:t>internal</a:t>
            </a:r>
            <a:r>
              <a:rPr lang="cs-CZ" sz="1600" dirty="0"/>
              <a:t> </a:t>
            </a:r>
            <a:r>
              <a:rPr lang="cs-CZ" sz="1600" dirty="0" err="1"/>
              <a:t>bleeding</a:t>
            </a:r>
            <a:r>
              <a:rPr lang="cs-CZ" sz="1600" dirty="0"/>
              <a:t>. </a:t>
            </a:r>
            <a:r>
              <a:rPr lang="cs-CZ" sz="1600" dirty="0" err="1"/>
              <a:t>Wound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head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sewed</a:t>
            </a:r>
            <a:r>
              <a:rPr lang="cs-CZ" sz="1600" dirty="0"/>
              <a:t>, </a:t>
            </a:r>
            <a:r>
              <a:rPr lang="cs-CZ" sz="1600" dirty="0" err="1"/>
              <a:t>orthosis</a:t>
            </a:r>
            <a:r>
              <a:rPr lang="cs-CZ" sz="1600" dirty="0"/>
              <a:t> and spine </a:t>
            </a:r>
            <a:r>
              <a:rPr lang="cs-CZ" sz="1600" dirty="0" err="1"/>
              <a:t>corset</a:t>
            </a:r>
            <a:r>
              <a:rPr lang="cs-CZ" sz="1600" dirty="0"/>
              <a:t> </a:t>
            </a:r>
            <a:r>
              <a:rPr lang="cs-CZ" sz="1600" dirty="0" err="1"/>
              <a:t>were</a:t>
            </a:r>
            <a:r>
              <a:rPr lang="cs-CZ" sz="1600" dirty="0"/>
              <a:t> </a:t>
            </a:r>
            <a:r>
              <a:rPr lang="cs-CZ" sz="1600" dirty="0" err="1"/>
              <a:t>applied</a:t>
            </a:r>
            <a:r>
              <a:rPr lang="cs-CZ" sz="1600" dirty="0"/>
              <a:t>. </a:t>
            </a:r>
            <a:r>
              <a:rPr lang="cs-CZ" sz="1600" dirty="0" err="1"/>
              <a:t>Due</a:t>
            </a:r>
            <a:r>
              <a:rPr lang="cs-CZ" sz="1600" dirty="0"/>
              <a:t> to </a:t>
            </a:r>
            <a:r>
              <a:rPr lang="cs-CZ" sz="1600" dirty="0" err="1"/>
              <a:t>possible</a:t>
            </a:r>
            <a:r>
              <a:rPr lang="cs-CZ" sz="1600" dirty="0"/>
              <a:t> </a:t>
            </a:r>
            <a:r>
              <a:rPr lang="cs-CZ" sz="1600" dirty="0" err="1"/>
              <a:t>intoxication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unknown</a:t>
            </a:r>
            <a:r>
              <a:rPr lang="cs-CZ" sz="1600" dirty="0"/>
              <a:t> substance,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reffered</a:t>
            </a:r>
            <a:r>
              <a:rPr lang="cs-CZ" sz="1600" dirty="0"/>
              <a:t> to </a:t>
            </a:r>
            <a:r>
              <a:rPr lang="cs-CZ" sz="1600" dirty="0" err="1"/>
              <a:t>internal</a:t>
            </a:r>
            <a:r>
              <a:rPr lang="cs-CZ" sz="1600" dirty="0"/>
              <a:t> department.</a:t>
            </a:r>
          </a:p>
          <a:p>
            <a:pPr marL="0" indent="0">
              <a:buNone/>
            </a:pPr>
            <a:br>
              <a:rPr lang="cs-CZ" sz="1600" dirty="0"/>
            </a:br>
            <a:r>
              <a:rPr lang="cs-CZ" sz="1600" dirty="0" err="1"/>
              <a:t>Upon</a:t>
            </a:r>
            <a:r>
              <a:rPr lang="cs-CZ" sz="1600" dirty="0"/>
              <a:t> </a:t>
            </a:r>
            <a:r>
              <a:rPr lang="cs-CZ" sz="1600" dirty="0" err="1"/>
              <a:t>arrival</a:t>
            </a:r>
            <a:r>
              <a:rPr lang="cs-CZ" sz="1600" dirty="0"/>
              <a:t>:</a:t>
            </a:r>
            <a:br>
              <a:rPr lang="cs-CZ" sz="1600" dirty="0"/>
            </a:br>
            <a:r>
              <a:rPr lang="cs-CZ" sz="1600" dirty="0"/>
              <a:t>BP: 120/70 </a:t>
            </a:r>
            <a:r>
              <a:rPr lang="cs-CZ" sz="1600" dirty="0" err="1"/>
              <a:t>mmHg</a:t>
            </a:r>
            <a:r>
              <a:rPr lang="cs-CZ" sz="1600" dirty="0"/>
              <a:t>,  pulse 105/min, </a:t>
            </a:r>
            <a:r>
              <a:rPr lang="cs-CZ" sz="1600" dirty="0" err="1"/>
              <a:t>afebrile</a:t>
            </a:r>
            <a:br>
              <a:rPr lang="cs-CZ" sz="1600" dirty="0"/>
            </a:br>
            <a:r>
              <a:rPr lang="cs-CZ" sz="1600" dirty="0" err="1"/>
              <a:t>Vitals</a:t>
            </a:r>
            <a:r>
              <a:rPr lang="cs-CZ" sz="1600" dirty="0"/>
              <a:t>: </a:t>
            </a:r>
            <a:r>
              <a:rPr lang="cs-CZ" sz="1600" dirty="0" err="1"/>
              <a:t>conscious</a:t>
            </a:r>
            <a:r>
              <a:rPr lang="cs-CZ" sz="1600" dirty="0"/>
              <a:t>, </a:t>
            </a:r>
            <a:r>
              <a:rPr lang="cs-CZ" sz="1600" dirty="0" err="1"/>
              <a:t>oriented</a:t>
            </a:r>
            <a:r>
              <a:rPr lang="cs-CZ" sz="1600" dirty="0"/>
              <a:t>, </a:t>
            </a:r>
            <a:r>
              <a:rPr lang="cs-CZ" sz="1600" dirty="0" err="1"/>
              <a:t>anxious</a:t>
            </a:r>
            <a:r>
              <a:rPr lang="cs-CZ" sz="1600" dirty="0"/>
              <a:t>, </a:t>
            </a:r>
            <a:r>
              <a:rPr lang="cs-CZ" sz="1600" dirty="0" err="1"/>
              <a:t>wound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headsewed</a:t>
            </a:r>
            <a:r>
              <a:rPr lang="cs-CZ" sz="1600" dirty="0"/>
              <a:t>, </a:t>
            </a:r>
            <a:r>
              <a:rPr lang="cs-CZ" sz="1600" dirty="0" err="1"/>
              <a:t>right</a:t>
            </a:r>
            <a:r>
              <a:rPr lang="cs-CZ" sz="1600" dirty="0"/>
              <a:t> </a:t>
            </a:r>
            <a:r>
              <a:rPr lang="cs-CZ" sz="1600" dirty="0" err="1"/>
              <a:t>arm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orthosis</a:t>
            </a:r>
            <a:r>
              <a:rPr lang="cs-CZ" sz="1600" dirty="0"/>
              <a:t>, </a:t>
            </a:r>
            <a:r>
              <a:rPr lang="cs-CZ" sz="1600" dirty="0" err="1"/>
              <a:t>respiration</a:t>
            </a:r>
            <a:r>
              <a:rPr lang="cs-CZ" sz="1600" dirty="0"/>
              <a:t> </a:t>
            </a:r>
            <a:r>
              <a:rPr lang="cs-CZ" sz="1600" dirty="0" err="1"/>
              <a:t>clean</a:t>
            </a:r>
            <a:r>
              <a:rPr lang="cs-CZ" sz="1600" dirty="0"/>
              <a:t>,  </a:t>
            </a:r>
            <a:r>
              <a:rPr lang="cs-CZ" sz="1600" dirty="0" err="1"/>
              <a:t>heart</a:t>
            </a:r>
            <a:r>
              <a:rPr lang="cs-CZ" sz="1600" dirty="0"/>
              <a:t> </a:t>
            </a:r>
            <a:r>
              <a:rPr lang="cs-CZ" sz="1600" dirty="0" err="1"/>
              <a:t>rate</a:t>
            </a:r>
            <a:r>
              <a:rPr lang="cs-CZ" sz="1600" dirty="0"/>
              <a:t> </a:t>
            </a:r>
            <a:r>
              <a:rPr lang="cs-CZ" sz="1600" dirty="0" err="1"/>
              <a:t>regular</a:t>
            </a:r>
            <a:r>
              <a:rPr lang="cs-CZ" sz="1600" dirty="0"/>
              <a:t>, no </a:t>
            </a:r>
            <a:r>
              <a:rPr lang="cs-CZ" sz="1600" dirty="0" err="1"/>
              <a:t>abdominal</a:t>
            </a:r>
            <a:r>
              <a:rPr lang="cs-CZ" sz="1600" dirty="0"/>
              <a:t> </a:t>
            </a:r>
            <a:r>
              <a:rPr lang="cs-CZ" sz="1600" dirty="0" err="1"/>
              <a:t>pain</a:t>
            </a:r>
            <a:r>
              <a:rPr lang="cs-CZ" sz="1600" dirty="0"/>
              <a:t>, </a:t>
            </a:r>
            <a:r>
              <a:rPr lang="cs-CZ" sz="1600" dirty="0" err="1"/>
              <a:t>peristaltics</a:t>
            </a:r>
            <a:r>
              <a:rPr lang="cs-CZ" sz="1600" dirty="0"/>
              <a:t> +,</a:t>
            </a:r>
            <a:r>
              <a:rPr lang="cs-CZ" sz="1600" dirty="0" err="1"/>
              <a:t>hematomas</a:t>
            </a:r>
            <a:r>
              <a:rPr lang="cs-CZ" sz="1600" dirty="0"/>
              <a:t> </a:t>
            </a:r>
            <a:r>
              <a:rPr lang="cs-CZ" sz="1600" dirty="0" err="1"/>
              <a:t>over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body, </a:t>
            </a:r>
            <a:r>
              <a:rPr lang="cs-CZ" sz="1600" dirty="0" err="1"/>
              <a:t>legs</a:t>
            </a:r>
            <a:r>
              <a:rPr lang="cs-CZ" sz="1600" dirty="0"/>
              <a:t> </a:t>
            </a:r>
            <a:r>
              <a:rPr lang="cs-CZ" sz="1600" dirty="0" err="1"/>
              <a:t>without</a:t>
            </a:r>
            <a:r>
              <a:rPr lang="cs-CZ" sz="1600" dirty="0"/>
              <a:t> </a:t>
            </a:r>
            <a:r>
              <a:rPr lang="cs-CZ" sz="1600" dirty="0" err="1"/>
              <a:t>swelling</a:t>
            </a:r>
            <a:endParaRPr lang="cs-CZ" sz="1600" b="1" u="sng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06D9AEF6-1E08-BB44-9259-0FEBE529FB52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3745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 err="1"/>
              <a:t>Medical</a:t>
            </a:r>
            <a:r>
              <a:rPr lang="cs-CZ" b="1" u="sng" dirty="0"/>
              <a:t> </a:t>
            </a:r>
            <a:r>
              <a:rPr lang="cs-CZ" b="1" u="sng" dirty="0" err="1"/>
              <a:t>history</a:t>
            </a:r>
            <a:r>
              <a:rPr lang="cs-CZ" b="1" u="sng" dirty="0"/>
              <a:t>:</a:t>
            </a:r>
          </a:p>
          <a:p>
            <a:pPr marL="0" indent="0">
              <a:buNone/>
            </a:pPr>
            <a:r>
              <a:rPr lang="cs-CZ" b="1" dirty="0"/>
              <a:t>PH</a:t>
            </a:r>
            <a:r>
              <a:rPr lang="cs-CZ" dirty="0"/>
              <a:t>: sine</a:t>
            </a:r>
          </a:p>
          <a:p>
            <a:pPr marL="0" indent="0">
              <a:buNone/>
            </a:pPr>
            <a:r>
              <a:rPr lang="cs-CZ" b="1" dirty="0" err="1"/>
              <a:t>Medication</a:t>
            </a:r>
            <a:r>
              <a:rPr lang="cs-CZ" dirty="0"/>
              <a:t>: sine</a:t>
            </a:r>
          </a:p>
          <a:p>
            <a:pPr marL="0" indent="0">
              <a:buNone/>
            </a:pPr>
            <a:r>
              <a:rPr lang="cs-CZ" b="1" dirty="0" err="1"/>
              <a:t>Alergies</a:t>
            </a:r>
            <a:r>
              <a:rPr lang="cs-CZ" dirty="0"/>
              <a:t>: sine</a:t>
            </a:r>
          </a:p>
          <a:p>
            <a:pPr marL="0" indent="0">
              <a:buNone/>
            </a:pPr>
            <a:r>
              <a:rPr lang="cs-CZ" b="1" dirty="0"/>
              <a:t>Abusus</a:t>
            </a:r>
            <a:r>
              <a:rPr lang="cs-CZ" dirty="0"/>
              <a:t>: </a:t>
            </a:r>
            <a:r>
              <a:rPr lang="cs-CZ" dirty="0" err="1"/>
              <a:t>smoker</a:t>
            </a:r>
            <a:r>
              <a:rPr lang="cs-CZ" dirty="0"/>
              <a:t> (10 </a:t>
            </a:r>
            <a:r>
              <a:rPr lang="cs-CZ" dirty="0" err="1"/>
              <a:t>cigarettes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), a </a:t>
            </a:r>
            <a:r>
              <a:rPr lang="cs-CZ" dirty="0" err="1"/>
              <a:t>week</a:t>
            </a:r>
            <a:r>
              <a:rPr lang="cs-CZ" dirty="0"/>
              <a:t> ago </a:t>
            </a:r>
            <a:r>
              <a:rPr lang="cs-CZ" dirty="0" err="1"/>
              <a:t>she</a:t>
            </a:r>
            <a:r>
              <a:rPr lang="cs-CZ" dirty="0"/>
              <a:t> had </a:t>
            </a:r>
            <a:r>
              <a:rPr lang="cs-CZ" dirty="0" err="1"/>
              <a:t>marijuana</a:t>
            </a:r>
            <a:r>
              <a:rPr lang="cs-CZ" dirty="0"/>
              <a:t>,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occasionally</a:t>
            </a:r>
            <a:r>
              <a:rPr lang="cs-CZ" dirty="0"/>
              <a:t>,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hadn't</a:t>
            </a:r>
            <a:r>
              <a:rPr lang="cs-CZ" dirty="0"/>
              <a:t> </a:t>
            </a:r>
            <a:r>
              <a:rPr lang="cs-CZ" dirty="0" err="1"/>
              <a:t>drank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month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7579CF-D94D-FC42-81A0-4D3B05647E22}"/>
              </a:ext>
            </a:extLst>
          </p:cNvPr>
          <p:cNvSpPr txBox="1">
            <a:spLocks/>
          </p:cNvSpPr>
          <p:nvPr/>
        </p:nvSpPr>
        <p:spPr>
          <a:xfrm>
            <a:off x="6426200" y="5706531"/>
            <a:ext cx="5257800" cy="57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 err="1"/>
              <a:t>Drugs</a:t>
            </a:r>
            <a:r>
              <a:rPr lang="cs-CZ" b="1" u="sng" dirty="0"/>
              <a:t> test:</a:t>
            </a:r>
            <a:r>
              <a:rPr lang="cs-CZ" dirty="0"/>
              <a:t> THC ++, </a:t>
            </a:r>
            <a:r>
              <a:rPr lang="cs-CZ" dirty="0" err="1"/>
              <a:t>others</a:t>
            </a:r>
            <a:r>
              <a:rPr lang="cs-CZ" dirty="0"/>
              <a:t> </a:t>
            </a:r>
            <a:r>
              <a:rPr lang="cs-CZ" dirty="0" err="1"/>
              <a:t>neg</a:t>
            </a:r>
            <a:r>
              <a:rPr lang="cs-CZ" dirty="0"/>
              <a:t>. 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21840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8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Case report 2 – </a:t>
            </a:r>
            <a:r>
              <a:rPr lang="cs-CZ" sz="3600" i="1" dirty="0" err="1"/>
              <a:t>Domestic</a:t>
            </a:r>
            <a:r>
              <a:rPr lang="cs-CZ" sz="3600" i="1" dirty="0"/>
              <a:t> </a:t>
            </a:r>
            <a:r>
              <a:rPr lang="cs-CZ" sz="3600" i="1" dirty="0" err="1"/>
              <a:t>violence</a:t>
            </a:r>
            <a:endParaRPr lang="cs-CZ" sz="3600" dirty="0"/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3CD2F518-7DA2-C44F-A29A-DFA844BCB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2583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</a:t>
                      </a:r>
                      <a:r>
                        <a:rPr lang="cs-CZ" sz="240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3635CEB8-18EA-404D-AD8B-96F38E25F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20559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C2001F23-56F3-0746-B3E7-B5B98B4AB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41575"/>
              </p:ext>
            </p:extLst>
          </p:nvPr>
        </p:nvGraphicFramePr>
        <p:xfrm>
          <a:off x="6870702" y="776290"/>
          <a:ext cx="4997919" cy="5826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Crea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100" dirty="0"/>
                        <a:t>1,73m</a:t>
                      </a:r>
                      <a:r>
                        <a:rPr lang="cs-CZ" sz="110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Myo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30 - 80 µg/l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0,45-2,45 </a:t>
                      </a:r>
                      <a:r>
                        <a:rPr lang="cs-CZ" sz="1400" dirty="0" err="1"/>
                        <a:t>ukat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13134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CKMB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0,2–1,8 </a:t>
                      </a:r>
                      <a:r>
                        <a:rPr lang="cs-CZ" sz="1400" dirty="0" err="1"/>
                        <a:t>ukat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7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5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8" y="365125"/>
            <a:ext cx="10515600" cy="1325563"/>
          </a:xfrm>
        </p:spPr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Domestic</a:t>
            </a:r>
            <a:r>
              <a:rPr lang="cs-CZ" i="1" dirty="0"/>
              <a:t> </a:t>
            </a:r>
            <a:r>
              <a:rPr lang="cs-CZ" i="1" dirty="0" err="1"/>
              <a:t>violence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E132BA4-90AD-AC4C-A01A-B55E2412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err="1"/>
              <a:t>Conclusion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Muscle</a:t>
            </a:r>
            <a:r>
              <a:rPr lang="cs-CZ" dirty="0"/>
              <a:t> trauma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violence</a:t>
            </a:r>
            <a:r>
              <a:rPr lang="cs-CZ" dirty="0"/>
              <a:t> = </a:t>
            </a:r>
            <a:r>
              <a:rPr lang="cs-CZ" dirty="0" err="1"/>
              <a:t>elevation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CK (</a:t>
            </a:r>
            <a:r>
              <a:rPr lang="cs-CZ" dirty="0" err="1"/>
              <a:t>indirectly</a:t>
            </a:r>
            <a:r>
              <a:rPr lang="cs-CZ" dirty="0"/>
              <a:t> CKMB), myoglobin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examination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urine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a </a:t>
            </a:r>
            <a:r>
              <a:rPr lang="cs-CZ" u="sng" dirty="0"/>
              <a:t>positive test </a:t>
            </a:r>
            <a:r>
              <a:rPr lang="cs-CZ" u="sng" dirty="0" err="1"/>
              <a:t>for</a:t>
            </a:r>
            <a:r>
              <a:rPr lang="cs-CZ" u="sng" dirty="0"/>
              <a:t> </a:t>
            </a:r>
            <a:r>
              <a:rPr lang="cs-CZ" u="sng" dirty="0" err="1"/>
              <a:t>blood</a:t>
            </a:r>
            <a:r>
              <a:rPr lang="cs-CZ" u="sng" dirty="0"/>
              <a:t> („heme“) but a negative sediment </a:t>
            </a:r>
            <a:r>
              <a:rPr lang="cs-CZ" u="sng" dirty="0" err="1"/>
              <a:t>for</a:t>
            </a:r>
            <a:r>
              <a:rPr lang="cs-CZ" u="sng" dirty="0"/>
              <a:t> </a:t>
            </a:r>
            <a:r>
              <a:rPr lang="cs-CZ" u="sng" dirty="0" err="1"/>
              <a:t>erythrocytes</a:t>
            </a:r>
            <a:r>
              <a:rPr lang="cs-CZ" u="sng" dirty="0"/>
              <a:t> = evidence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prerenal</a:t>
            </a:r>
            <a:r>
              <a:rPr lang="cs-CZ" u="sng" dirty="0"/>
              <a:t> "</a:t>
            </a:r>
            <a:r>
              <a:rPr lang="cs-CZ" u="sng" dirty="0" err="1"/>
              <a:t>overload</a:t>
            </a:r>
            <a:r>
              <a:rPr lang="cs-CZ" u="sng" dirty="0"/>
              <a:t>"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the</a:t>
            </a:r>
            <a:r>
              <a:rPr lang="cs-CZ" u="sng" dirty="0"/>
              <a:t> </a:t>
            </a:r>
            <a:r>
              <a:rPr lang="cs-CZ" u="sng" dirty="0" err="1"/>
              <a:t>kidneys</a:t>
            </a:r>
            <a:r>
              <a:rPr lang="cs-CZ" u="sng" dirty="0"/>
              <a:t> </a:t>
            </a:r>
            <a:r>
              <a:rPr lang="cs-CZ" u="sng" dirty="0" err="1"/>
              <a:t>with</a:t>
            </a:r>
            <a:r>
              <a:rPr lang="cs-CZ" u="sng" dirty="0"/>
              <a:t> heme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cylinders</a:t>
            </a:r>
            <a:r>
              <a:rPr lang="cs-CZ" dirty="0"/>
              <a:t> and </a:t>
            </a:r>
            <a:r>
              <a:rPr lang="cs-CZ" dirty="0" err="1"/>
              <a:t>epithelium</a:t>
            </a:r>
            <a:r>
              <a:rPr lang="cs-CZ" dirty="0"/>
              <a:t> </a:t>
            </a:r>
            <a:r>
              <a:rPr lang="cs-CZ" dirty="0" err="1"/>
              <a:t>indicate</a:t>
            </a:r>
            <a:r>
              <a:rPr lang="cs-CZ" dirty="0"/>
              <a:t> myoglobin </a:t>
            </a:r>
            <a:r>
              <a:rPr lang="cs-CZ" dirty="0" err="1"/>
              <a:t>overload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tubules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67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8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Case report 2 – </a:t>
            </a:r>
            <a:r>
              <a:rPr lang="cs-CZ" sz="3600" i="1" dirty="0" err="1"/>
              <a:t>Domestic</a:t>
            </a:r>
            <a:r>
              <a:rPr lang="cs-CZ" sz="3600" i="1" dirty="0"/>
              <a:t> </a:t>
            </a:r>
            <a:r>
              <a:rPr lang="cs-CZ" sz="3600" i="1" dirty="0" err="1"/>
              <a:t>violence</a:t>
            </a:r>
            <a:endParaRPr lang="cs-CZ" sz="3600" dirty="0"/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3CD2F518-7DA2-C44F-A29A-DFA844BCB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74776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</a:t>
                      </a:r>
                      <a:r>
                        <a:rPr lang="cs-CZ" sz="240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3635CEB8-18EA-404D-AD8B-96F38E25F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78790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C2001F23-56F3-0746-B3E7-B5B98B4AB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758340"/>
              </p:ext>
            </p:extLst>
          </p:nvPr>
        </p:nvGraphicFramePr>
        <p:xfrm>
          <a:off x="6870702" y="776290"/>
          <a:ext cx="4997919" cy="5826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Crea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100" dirty="0"/>
                        <a:t>1,73m</a:t>
                      </a:r>
                      <a:r>
                        <a:rPr lang="cs-CZ" sz="110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1,99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Myo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30 - 80 µg/l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0,45-2,45 </a:t>
                      </a:r>
                      <a:r>
                        <a:rPr lang="cs-CZ" sz="1400" dirty="0" err="1"/>
                        <a:t>ukat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90,8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50,4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13134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CKMB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0,2–1,8 </a:t>
                      </a:r>
                      <a:r>
                        <a:rPr lang="cs-CZ" sz="1400" dirty="0" err="1"/>
                        <a:t>ukat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7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2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365125"/>
            <a:ext cx="11153648" cy="1325563"/>
          </a:xfrm>
        </p:spPr>
        <p:txBody>
          <a:bodyPr/>
          <a:lstStyle/>
          <a:p>
            <a:r>
              <a:rPr lang="cs-CZ" dirty="0"/>
              <a:t>Case report 3 – </a:t>
            </a:r>
            <a:r>
              <a:rPr lang="cs-CZ" i="1" dirty="0"/>
              <a:t>Apartment </a:t>
            </a:r>
            <a:r>
              <a:rPr lang="cs-CZ" i="1" dirty="0" err="1"/>
              <a:t>opened</a:t>
            </a:r>
            <a:r>
              <a:rPr lang="cs-CZ" i="1" dirty="0"/>
              <a:t> by </a:t>
            </a:r>
            <a:r>
              <a:rPr lang="cs-CZ" i="1" dirty="0" err="1"/>
              <a:t>the</a:t>
            </a:r>
            <a:r>
              <a:rPr lang="cs-CZ" i="1" dirty="0"/>
              <a:t> Police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86AC89DF-7E1C-A140-9A94-A05268B3057F}"/>
              </a:ext>
            </a:extLst>
          </p:cNvPr>
          <p:cNvSpPr txBox="1">
            <a:spLocks/>
          </p:cNvSpPr>
          <p:nvPr/>
        </p:nvSpPr>
        <p:spPr>
          <a:xfrm>
            <a:off x="365760" y="1825625"/>
            <a:ext cx="573024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err="1"/>
              <a:t>The</a:t>
            </a:r>
            <a:r>
              <a:rPr lang="cs-CZ" sz="2000" dirty="0"/>
              <a:t> ambulance </a:t>
            </a:r>
            <a:r>
              <a:rPr lang="cs-CZ" sz="2000" dirty="0" err="1"/>
              <a:t>arrives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internal</a:t>
            </a:r>
            <a:r>
              <a:rPr lang="cs-CZ" sz="2000" dirty="0"/>
              <a:t> departement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an</a:t>
            </a:r>
            <a:r>
              <a:rPr lang="cs-CZ" sz="2000" dirty="0"/>
              <a:t> 84-year </a:t>
            </a:r>
            <a:r>
              <a:rPr lang="cs-CZ" sz="2000" dirty="0" err="1"/>
              <a:t>old</a:t>
            </a:r>
            <a:r>
              <a:rPr lang="cs-CZ" sz="2000" dirty="0"/>
              <a:t> </a:t>
            </a:r>
            <a:r>
              <a:rPr lang="cs-CZ" sz="2000" dirty="0" err="1"/>
              <a:t>patient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an</a:t>
            </a:r>
            <a:r>
              <a:rPr lang="cs-CZ" sz="2000" dirty="0"/>
              <a:t> apartment </a:t>
            </a:r>
            <a:r>
              <a:rPr lang="cs-CZ" sz="2000" dirty="0" err="1"/>
              <a:t>opened</a:t>
            </a:r>
            <a:r>
              <a:rPr lang="cs-CZ" sz="2000" dirty="0"/>
              <a:t> by Police. </a:t>
            </a:r>
          </a:p>
          <a:p>
            <a:pPr marL="0" indent="0">
              <a:buNone/>
            </a:pPr>
            <a:r>
              <a:rPr lang="cs-CZ" sz="2000" dirty="0"/>
              <a:t>Ambulance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called</a:t>
            </a:r>
            <a:r>
              <a:rPr lang="cs-CZ" sz="2000" dirty="0"/>
              <a:t> by </a:t>
            </a:r>
            <a:r>
              <a:rPr lang="cs-CZ" sz="2000" dirty="0" err="1"/>
              <a:t>neighbors</a:t>
            </a:r>
            <a:r>
              <a:rPr lang="cs-CZ" sz="2000" dirty="0"/>
              <a:t> - </a:t>
            </a:r>
            <a:r>
              <a:rPr lang="cs-CZ" sz="2000" dirty="0" err="1"/>
              <a:t>the</a:t>
            </a:r>
            <a:r>
              <a:rPr lang="cs-CZ" sz="2000" dirty="0"/>
              <a:t> man has not </a:t>
            </a:r>
            <a:r>
              <a:rPr lang="cs-CZ" sz="2000" dirty="0" err="1"/>
              <a:t>left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apartment </a:t>
            </a:r>
            <a:r>
              <a:rPr lang="cs-CZ" sz="2000" dirty="0" err="1"/>
              <a:t>for</a:t>
            </a:r>
            <a:r>
              <a:rPr lang="cs-CZ" sz="2000" dirty="0"/>
              <a:t> 2 </a:t>
            </a:r>
            <a:r>
              <a:rPr lang="cs-CZ" sz="2000" dirty="0" err="1"/>
              <a:t>days</a:t>
            </a:r>
            <a:r>
              <a:rPr lang="cs-CZ" sz="2000" dirty="0"/>
              <a:t>. </a:t>
            </a:r>
            <a:r>
              <a:rPr lang="cs-CZ" sz="2000" dirty="0" err="1"/>
              <a:t>The</a:t>
            </a:r>
            <a:r>
              <a:rPr lang="cs-CZ" sz="2000" dirty="0"/>
              <a:t> ambulance </a:t>
            </a:r>
            <a:r>
              <a:rPr lang="cs-CZ" sz="2000" dirty="0" err="1"/>
              <a:t>crew</a:t>
            </a:r>
            <a:r>
              <a:rPr lang="cs-CZ" sz="2000" dirty="0"/>
              <a:t> </a:t>
            </a:r>
            <a:r>
              <a:rPr lang="cs-CZ" sz="2000" dirty="0" err="1"/>
              <a:t>found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patient</a:t>
            </a:r>
            <a:r>
              <a:rPr lang="cs-CZ" sz="2000" dirty="0"/>
              <a:t> </a:t>
            </a:r>
            <a:r>
              <a:rPr lang="cs-CZ" sz="2000" dirty="0" err="1"/>
              <a:t>lying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ground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kitchen</a:t>
            </a:r>
            <a:r>
              <a:rPr lang="cs-CZ" sz="2000" dirty="0"/>
              <a:t>. </a:t>
            </a:r>
            <a:r>
              <a:rPr lang="cs-CZ" sz="2000" dirty="0" err="1"/>
              <a:t>Hypothermic</a:t>
            </a:r>
            <a:r>
              <a:rPr lang="cs-CZ" sz="2000" dirty="0"/>
              <a:t>, </a:t>
            </a:r>
            <a:r>
              <a:rPr lang="cs-CZ" sz="2000" dirty="0" err="1"/>
              <a:t>dehydrated</a:t>
            </a:r>
            <a:r>
              <a:rPr lang="cs-CZ" sz="2000" dirty="0"/>
              <a:t>, </a:t>
            </a:r>
            <a:r>
              <a:rPr lang="cs-CZ" sz="2000" dirty="0" err="1"/>
              <a:t>wet</a:t>
            </a:r>
            <a:r>
              <a:rPr lang="cs-CZ" sz="2000" dirty="0"/>
              <a:t>, </a:t>
            </a:r>
            <a:r>
              <a:rPr lang="cs-CZ" sz="2000" dirty="0" err="1"/>
              <a:t>stiff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br>
              <a:rPr lang="cs-CZ" sz="2000" dirty="0"/>
            </a:b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patient</a:t>
            </a:r>
            <a:r>
              <a:rPr lang="cs-CZ" sz="2000" dirty="0"/>
              <a:t> </a:t>
            </a:r>
            <a:r>
              <a:rPr lang="cs-CZ" sz="2000" dirty="0" err="1"/>
              <a:t>states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he has not </a:t>
            </a:r>
            <a:r>
              <a:rPr lang="cs-CZ" sz="2000" dirty="0" err="1"/>
              <a:t>been</a:t>
            </a:r>
            <a:r>
              <a:rPr lang="cs-CZ" sz="2000" dirty="0"/>
              <a:t> </a:t>
            </a:r>
            <a:r>
              <a:rPr lang="cs-CZ" sz="2000" dirty="0" err="1"/>
              <a:t>well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last </a:t>
            </a:r>
            <a:r>
              <a:rPr lang="cs-CZ" sz="2000" dirty="0" err="1"/>
              <a:t>few</a:t>
            </a:r>
            <a:r>
              <a:rPr lang="cs-CZ" sz="2000" dirty="0"/>
              <a:t> </a:t>
            </a:r>
            <a:r>
              <a:rPr lang="cs-CZ" sz="2000" dirty="0" err="1"/>
              <a:t>days</a:t>
            </a:r>
            <a:r>
              <a:rPr lang="cs-CZ" sz="2000" dirty="0"/>
              <a:t>, he </a:t>
            </a:r>
            <a:r>
              <a:rPr lang="cs-CZ" sz="2000" dirty="0" err="1"/>
              <a:t>urinated</a:t>
            </a:r>
            <a:r>
              <a:rPr lang="cs-CZ" sz="2000" dirty="0"/>
              <a:t> a lot, </a:t>
            </a:r>
            <a:r>
              <a:rPr lang="cs-CZ" sz="2000" dirty="0" err="1"/>
              <a:t>while</a:t>
            </a:r>
            <a:r>
              <a:rPr lang="cs-CZ" sz="2000" dirty="0"/>
              <a:t> </a:t>
            </a:r>
            <a:r>
              <a:rPr lang="cs-CZ" sz="2000" dirty="0" err="1"/>
              <a:t>urinating</a:t>
            </a:r>
            <a:r>
              <a:rPr lang="cs-CZ" sz="2000" dirty="0"/>
              <a:t> he </a:t>
            </a:r>
            <a:r>
              <a:rPr lang="cs-CZ" sz="2000" dirty="0" err="1"/>
              <a:t>felt</a:t>
            </a:r>
            <a:r>
              <a:rPr lang="cs-CZ" sz="2000" dirty="0"/>
              <a:t>  </a:t>
            </a:r>
            <a:r>
              <a:rPr lang="cs-CZ" sz="2000" dirty="0" err="1"/>
              <a:t>burning</a:t>
            </a:r>
            <a:r>
              <a:rPr lang="cs-CZ" sz="2000" dirty="0"/>
              <a:t>. He </a:t>
            </a:r>
            <a:r>
              <a:rPr lang="cs-CZ" sz="2000" dirty="0" err="1"/>
              <a:t>tried</a:t>
            </a:r>
            <a:r>
              <a:rPr lang="cs-CZ" sz="2000" dirty="0"/>
              <a:t> to drink </a:t>
            </a:r>
            <a:r>
              <a:rPr lang="cs-CZ" sz="2000" dirty="0" err="1"/>
              <a:t>enough</a:t>
            </a:r>
            <a:r>
              <a:rPr lang="cs-CZ" sz="2000" dirty="0"/>
              <a:t>, but he had no </a:t>
            </a:r>
            <a:r>
              <a:rPr lang="cs-CZ" sz="2000" dirty="0" err="1"/>
              <a:t>appetite</a:t>
            </a:r>
            <a:r>
              <a:rPr lang="cs-CZ" sz="2000" dirty="0"/>
              <a:t>, </a:t>
            </a:r>
            <a:r>
              <a:rPr lang="cs-CZ" sz="2000" dirty="0" err="1"/>
              <a:t>then</a:t>
            </a:r>
            <a:r>
              <a:rPr lang="cs-CZ" sz="2000" dirty="0"/>
              <a:t> he </a:t>
            </a:r>
            <a:r>
              <a:rPr lang="cs-CZ" sz="2000" dirty="0" err="1"/>
              <a:t>probably</a:t>
            </a:r>
            <a:r>
              <a:rPr lang="cs-CZ" sz="2000" dirty="0"/>
              <a:t> had a </a:t>
            </a:r>
            <a:r>
              <a:rPr lang="cs-CZ" sz="2000" dirty="0" err="1"/>
              <a:t>fever</a:t>
            </a:r>
            <a:r>
              <a:rPr lang="cs-CZ" sz="2000" dirty="0"/>
              <a:t> and </a:t>
            </a:r>
            <a:r>
              <a:rPr lang="cs-CZ" sz="2000" dirty="0" err="1"/>
              <a:t>when</a:t>
            </a:r>
            <a:r>
              <a:rPr lang="cs-CZ" sz="2000" dirty="0"/>
              <a:t> he </a:t>
            </a:r>
            <a:r>
              <a:rPr lang="cs-CZ" sz="2000" dirty="0" err="1"/>
              <a:t>got</a:t>
            </a:r>
            <a:r>
              <a:rPr lang="cs-CZ" sz="2000" dirty="0"/>
              <a:t> up </a:t>
            </a:r>
            <a:r>
              <a:rPr lang="cs-CZ" sz="2000" dirty="0" err="1"/>
              <a:t>from</a:t>
            </a:r>
            <a:r>
              <a:rPr lang="cs-CZ" sz="2000" dirty="0"/>
              <a:t> his </a:t>
            </a:r>
            <a:r>
              <a:rPr lang="cs-CZ" sz="2000" dirty="0" err="1"/>
              <a:t>chair</a:t>
            </a:r>
            <a:r>
              <a:rPr lang="cs-CZ" sz="2000" dirty="0"/>
              <a:t>, he </a:t>
            </a:r>
            <a:r>
              <a:rPr lang="cs-CZ" sz="2000" dirty="0" err="1"/>
              <a:t>got</a:t>
            </a:r>
            <a:r>
              <a:rPr lang="cs-CZ" sz="2000" dirty="0"/>
              <a:t> </a:t>
            </a:r>
            <a:r>
              <a:rPr lang="cs-CZ" sz="2000" dirty="0" err="1"/>
              <a:t>dizzy</a:t>
            </a:r>
            <a:r>
              <a:rPr lang="cs-CZ" sz="2000" dirty="0"/>
              <a:t> and </a:t>
            </a:r>
            <a:r>
              <a:rPr lang="cs-CZ" sz="2000" dirty="0" err="1"/>
              <a:t>fell</a:t>
            </a:r>
            <a:r>
              <a:rPr lang="cs-CZ" sz="2000" dirty="0"/>
              <a:t> and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unable</a:t>
            </a:r>
            <a:r>
              <a:rPr lang="cs-CZ" sz="2000" dirty="0"/>
              <a:t> to </a:t>
            </a:r>
            <a:r>
              <a:rPr lang="cs-CZ" sz="2000" dirty="0" err="1"/>
              <a:t>get</a:t>
            </a:r>
            <a:r>
              <a:rPr lang="cs-CZ" sz="2000" dirty="0"/>
              <a:t> up nor to call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help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br>
              <a:rPr lang="cs-CZ" sz="2000" dirty="0"/>
            </a:br>
            <a:r>
              <a:rPr lang="cs-CZ" sz="2000" dirty="0" err="1"/>
              <a:t>Upon</a:t>
            </a:r>
            <a:r>
              <a:rPr lang="cs-CZ" sz="2000" dirty="0"/>
              <a:t> </a:t>
            </a:r>
            <a:r>
              <a:rPr lang="cs-CZ" sz="2000" dirty="0" err="1"/>
              <a:t>arrival</a:t>
            </a:r>
            <a:r>
              <a:rPr lang="cs-CZ" sz="2000" dirty="0"/>
              <a:t>:</a:t>
            </a:r>
            <a:br>
              <a:rPr lang="cs-CZ" sz="2000" dirty="0"/>
            </a:br>
            <a:r>
              <a:rPr lang="cs-CZ" sz="2000" dirty="0"/>
              <a:t>  - BP 80/40 </a:t>
            </a:r>
            <a:r>
              <a:rPr lang="cs-CZ" sz="2000" dirty="0" err="1"/>
              <a:t>mmHg</a:t>
            </a:r>
            <a:r>
              <a:rPr lang="cs-CZ" sz="2000" dirty="0"/>
              <a:t>, pulse  86 </a:t>
            </a:r>
            <a:r>
              <a:rPr lang="cs-CZ" sz="2000" dirty="0" err="1"/>
              <a:t>bpm</a:t>
            </a:r>
            <a:r>
              <a:rPr lang="cs-CZ" sz="2000" dirty="0"/>
              <a:t> , TT 36.1 C</a:t>
            </a:r>
            <a:br>
              <a:rPr lang="cs-CZ" sz="2000" dirty="0"/>
            </a:br>
            <a:r>
              <a:rPr lang="cs-CZ" sz="2000" dirty="0"/>
              <a:t>  - V: </a:t>
            </a:r>
            <a:r>
              <a:rPr lang="cs-CZ" sz="2000" dirty="0" err="1"/>
              <a:t>conscious</a:t>
            </a:r>
            <a:r>
              <a:rPr lang="cs-CZ" sz="2000" dirty="0"/>
              <a:t>, </a:t>
            </a:r>
            <a:r>
              <a:rPr lang="cs-CZ" sz="2000" b="1" u="sng" dirty="0" err="1"/>
              <a:t>slowed</a:t>
            </a:r>
            <a:r>
              <a:rPr lang="cs-CZ" sz="2000" b="1" u="sng" dirty="0"/>
              <a:t> </a:t>
            </a:r>
            <a:r>
              <a:rPr lang="cs-CZ" sz="2000" b="1" u="sng" dirty="0" err="1"/>
              <a:t>psyhomotoric</a:t>
            </a:r>
            <a:r>
              <a:rPr lang="cs-CZ" sz="2000" b="1" u="sng" dirty="0"/>
              <a:t> pace</a:t>
            </a:r>
            <a:r>
              <a:rPr lang="cs-CZ" sz="2000" dirty="0"/>
              <a:t>, </a:t>
            </a:r>
            <a:r>
              <a:rPr lang="cs-CZ" sz="2000" b="1" u="sng" dirty="0" err="1"/>
              <a:t>decreased</a:t>
            </a:r>
            <a:r>
              <a:rPr lang="cs-CZ" sz="2000" b="1" u="sng" dirty="0"/>
              <a:t> skin turgor</a:t>
            </a:r>
            <a:r>
              <a:rPr lang="cs-CZ" sz="2000" dirty="0"/>
              <a:t>, no </a:t>
            </a:r>
            <a:r>
              <a:rPr lang="cs-CZ" sz="2000" dirty="0" err="1"/>
              <a:t>jaundice</a:t>
            </a:r>
            <a:r>
              <a:rPr lang="cs-CZ" sz="2000" dirty="0"/>
              <a:t>, no </a:t>
            </a:r>
            <a:r>
              <a:rPr lang="cs-CZ" sz="2000" dirty="0" err="1"/>
              <a:t>dyspnea</a:t>
            </a:r>
            <a:r>
              <a:rPr lang="cs-CZ" sz="2000" dirty="0"/>
              <a:t>, </a:t>
            </a:r>
            <a:r>
              <a:rPr lang="cs-CZ" sz="2000" dirty="0" err="1"/>
              <a:t>breathing</a:t>
            </a:r>
            <a:r>
              <a:rPr lang="cs-CZ" sz="2000" dirty="0"/>
              <a:t> </a:t>
            </a:r>
            <a:r>
              <a:rPr lang="cs-CZ" sz="2000" dirty="0" err="1"/>
              <a:t>clean</a:t>
            </a:r>
            <a:r>
              <a:rPr lang="cs-CZ" sz="2000" dirty="0"/>
              <a:t>, </a:t>
            </a:r>
            <a:r>
              <a:rPr lang="cs-CZ" sz="2000" dirty="0" err="1"/>
              <a:t>heart</a:t>
            </a:r>
            <a:r>
              <a:rPr lang="cs-CZ" sz="2000" dirty="0"/>
              <a:t> </a:t>
            </a:r>
            <a:r>
              <a:rPr lang="cs-CZ" sz="2000" dirty="0" err="1"/>
              <a:t>rate</a:t>
            </a:r>
            <a:r>
              <a:rPr lang="cs-CZ" sz="2000" dirty="0"/>
              <a:t> </a:t>
            </a:r>
            <a:r>
              <a:rPr lang="cs-CZ" sz="2000" dirty="0" err="1"/>
              <a:t>regular</a:t>
            </a:r>
            <a:r>
              <a:rPr lang="cs-CZ" sz="2000" dirty="0"/>
              <a:t>, no </a:t>
            </a:r>
            <a:r>
              <a:rPr lang="cs-CZ" sz="2000" dirty="0" err="1"/>
              <a:t>abdominal</a:t>
            </a:r>
            <a:r>
              <a:rPr lang="cs-CZ" sz="2000" dirty="0"/>
              <a:t> </a:t>
            </a:r>
            <a:r>
              <a:rPr lang="cs-CZ" sz="2000" dirty="0" err="1"/>
              <a:t>pain</a:t>
            </a:r>
            <a:r>
              <a:rPr lang="cs-CZ" sz="2000" dirty="0"/>
              <a:t>, </a:t>
            </a:r>
            <a:r>
              <a:rPr lang="cs-CZ" sz="2000" dirty="0" err="1"/>
              <a:t>legs</a:t>
            </a:r>
            <a:r>
              <a:rPr lang="cs-CZ" sz="2000" dirty="0"/>
              <a:t> </a:t>
            </a:r>
            <a:r>
              <a:rPr lang="cs-CZ" sz="2000" dirty="0" err="1"/>
              <a:t>without</a:t>
            </a:r>
            <a:r>
              <a:rPr lang="cs-CZ" sz="2000" dirty="0"/>
              <a:t> </a:t>
            </a:r>
            <a:r>
              <a:rPr lang="cs-CZ" sz="2000" dirty="0" err="1"/>
              <a:t>swelling</a:t>
            </a:r>
            <a:r>
              <a:rPr lang="cs-CZ" sz="2000" dirty="0"/>
              <a:t>. </a:t>
            </a:r>
            <a:r>
              <a:rPr lang="cs-CZ" sz="2000" b="1" u="sng" dirty="0" err="1"/>
              <a:t>After</a:t>
            </a:r>
            <a:r>
              <a:rPr lang="cs-CZ" sz="2000" b="1" u="sng" dirty="0"/>
              <a:t> </a:t>
            </a:r>
            <a:r>
              <a:rPr lang="cs-CZ" sz="2000" b="1" u="sng" dirty="0" err="1"/>
              <a:t>the</a:t>
            </a:r>
            <a:r>
              <a:rPr lang="cs-CZ" sz="2000" b="1" u="sng" dirty="0"/>
              <a:t> </a:t>
            </a:r>
            <a:r>
              <a:rPr lang="cs-CZ" sz="2000" b="1" u="sng" dirty="0" err="1"/>
              <a:t>introduction</a:t>
            </a:r>
            <a:r>
              <a:rPr lang="cs-CZ" sz="2000" b="1" u="sng" dirty="0"/>
              <a:t> </a:t>
            </a:r>
            <a:r>
              <a:rPr lang="cs-CZ" sz="2000" b="1" u="sng" dirty="0" err="1"/>
              <a:t>of</a:t>
            </a:r>
            <a:r>
              <a:rPr lang="cs-CZ" sz="2000" b="1" u="sng" dirty="0"/>
              <a:t> urine </a:t>
            </a:r>
            <a:r>
              <a:rPr lang="cs-CZ" sz="2000" b="1" u="sng" dirty="0" err="1"/>
              <a:t>catheter</a:t>
            </a:r>
            <a:r>
              <a:rPr lang="cs-CZ" sz="2000" b="1" u="sng" dirty="0"/>
              <a:t>, </a:t>
            </a:r>
            <a:r>
              <a:rPr lang="cs-CZ" sz="2000" b="1" u="sng" dirty="0" err="1"/>
              <a:t>it</a:t>
            </a:r>
            <a:r>
              <a:rPr lang="cs-CZ" sz="2000" b="1" u="sng" dirty="0"/>
              <a:t> </a:t>
            </a:r>
            <a:r>
              <a:rPr lang="cs-CZ" sz="2000" b="1" u="sng" dirty="0" err="1"/>
              <a:t>drains</a:t>
            </a:r>
            <a:r>
              <a:rPr lang="cs-CZ" sz="2000" b="1" u="sng" dirty="0"/>
              <a:t> amber </a:t>
            </a:r>
            <a:r>
              <a:rPr lang="cs-CZ" sz="2000" b="1" u="sng" dirty="0" err="1"/>
              <a:t>turbid</a:t>
            </a:r>
            <a:r>
              <a:rPr lang="cs-CZ" sz="2000" b="1" u="sng" dirty="0"/>
              <a:t> urine</a:t>
            </a:r>
            <a:r>
              <a:rPr lang="cs-CZ" sz="2000" dirty="0"/>
              <a:t>.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2CE0663B-6C5A-8247-997E-3CEF7E32C139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 err="1"/>
              <a:t>Medical</a:t>
            </a:r>
            <a:r>
              <a:rPr lang="cs-CZ" b="1" u="sng" dirty="0"/>
              <a:t> </a:t>
            </a:r>
            <a:r>
              <a:rPr lang="cs-CZ" b="1" u="sng" dirty="0" err="1"/>
              <a:t>history</a:t>
            </a:r>
            <a:r>
              <a:rPr lang="cs-CZ" b="1" u="sng" dirty="0"/>
              <a:t>:</a:t>
            </a:r>
          </a:p>
          <a:p>
            <a:pPr marL="0" indent="0">
              <a:buNone/>
            </a:pPr>
            <a:r>
              <a:rPr lang="cs-CZ" b="1" dirty="0"/>
              <a:t>PH</a:t>
            </a:r>
            <a:r>
              <a:rPr lang="cs-CZ" dirty="0"/>
              <a:t>: </a:t>
            </a:r>
            <a:r>
              <a:rPr lang="cs-CZ" dirty="0" err="1"/>
              <a:t>hypertension</a:t>
            </a:r>
            <a:r>
              <a:rPr lang="cs-CZ" dirty="0"/>
              <a:t>, </a:t>
            </a:r>
            <a:r>
              <a:rPr lang="cs-CZ" dirty="0" err="1"/>
              <a:t>dyslipidemia</a:t>
            </a:r>
            <a:r>
              <a:rPr lang="cs-CZ" dirty="0"/>
              <a:t>, CHOPN, DM2T</a:t>
            </a:r>
          </a:p>
          <a:p>
            <a:pPr marL="0" indent="0">
              <a:buNone/>
            </a:pPr>
            <a:r>
              <a:rPr lang="cs-CZ" b="1" dirty="0" err="1"/>
              <a:t>Medication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Prestance</a:t>
            </a:r>
            <a:r>
              <a:rPr lang="cs-CZ" dirty="0"/>
              <a:t> 5/5mg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lvl="1"/>
            <a:r>
              <a:rPr lang="cs-CZ" dirty="0" err="1"/>
              <a:t>Atorvastatin</a:t>
            </a:r>
            <a:r>
              <a:rPr lang="cs-CZ" dirty="0"/>
              <a:t> 20mg </a:t>
            </a:r>
            <a:r>
              <a:rPr lang="cs-CZ" dirty="0" err="1"/>
              <a:t>tbl</a:t>
            </a:r>
            <a:r>
              <a:rPr lang="cs-CZ" dirty="0"/>
              <a:t> 0-0-1</a:t>
            </a:r>
          </a:p>
          <a:p>
            <a:pPr lvl="1"/>
            <a:r>
              <a:rPr lang="cs-CZ" dirty="0" err="1"/>
              <a:t>Ultribro</a:t>
            </a:r>
            <a:r>
              <a:rPr lang="cs-CZ" dirty="0"/>
              <a:t> </a:t>
            </a:r>
            <a:r>
              <a:rPr lang="cs-CZ" dirty="0" err="1"/>
              <a:t>breezhaler</a:t>
            </a:r>
            <a:r>
              <a:rPr lang="cs-CZ" dirty="0"/>
              <a:t> 1 vdech 1-0-1</a:t>
            </a:r>
          </a:p>
          <a:p>
            <a:pPr lvl="1"/>
            <a:r>
              <a:rPr lang="cs-CZ" dirty="0" err="1"/>
              <a:t>Metformin</a:t>
            </a:r>
            <a:r>
              <a:rPr lang="cs-CZ" dirty="0"/>
              <a:t> 1g </a:t>
            </a:r>
            <a:r>
              <a:rPr lang="cs-CZ" dirty="0" err="1"/>
              <a:t>tbl</a:t>
            </a:r>
            <a:r>
              <a:rPr lang="cs-CZ" dirty="0"/>
              <a:t> 1-1-1</a:t>
            </a:r>
          </a:p>
          <a:p>
            <a:r>
              <a:rPr lang="cs-CZ" b="1" dirty="0" err="1"/>
              <a:t>Alergies</a:t>
            </a:r>
            <a:r>
              <a:rPr lang="cs-CZ" dirty="0"/>
              <a:t>: sine</a:t>
            </a:r>
          </a:p>
          <a:p>
            <a:r>
              <a:rPr lang="cs-CZ" b="1" dirty="0"/>
              <a:t>Abusus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smoker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20 a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18, no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 and </a:t>
            </a:r>
            <a:r>
              <a:rPr lang="cs-CZ" dirty="0" err="1"/>
              <a:t>alcohol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838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365125"/>
            <a:ext cx="11064240" cy="1325563"/>
          </a:xfrm>
        </p:spPr>
        <p:txBody>
          <a:bodyPr/>
          <a:lstStyle/>
          <a:p>
            <a:r>
              <a:rPr lang="cs-CZ" dirty="0"/>
              <a:t>Case report 3 – </a:t>
            </a:r>
            <a:r>
              <a:rPr lang="cs-CZ" i="1" dirty="0"/>
              <a:t>Apartment </a:t>
            </a:r>
            <a:r>
              <a:rPr lang="cs-CZ" i="1" dirty="0" err="1"/>
              <a:t>opened</a:t>
            </a:r>
            <a:r>
              <a:rPr lang="cs-CZ" i="1" dirty="0"/>
              <a:t> by </a:t>
            </a:r>
            <a:r>
              <a:rPr lang="cs-CZ" i="1" dirty="0" err="1"/>
              <a:t>the</a:t>
            </a:r>
            <a:r>
              <a:rPr lang="cs-CZ" i="1" dirty="0"/>
              <a:t> Police</a:t>
            </a:r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F3F8BF5E-F4FD-674B-A890-BFB24F39C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3088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</a:t>
                      </a:r>
                      <a:r>
                        <a:rPr lang="cs-CZ" sz="2400" baseline="0" dirty="0"/>
                        <a:t> - </a:t>
                      </a:r>
                      <a:r>
                        <a:rPr lang="cs-CZ" sz="2400" baseline="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A9068E28-528F-0B44-808F-DB8731A78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11941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Appearance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Turbidity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7" name="Tabulka 2">
            <a:extLst>
              <a:ext uri="{FF2B5EF4-FFF2-40B4-BE49-F238E27FC236}">
                <a16:creationId xmlns:a16="http://schemas.microsoft.com/office/drawing/2014/main" id="{E7116C4A-D934-0541-8A83-87C47511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85173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Crea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2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3337C-AFCB-964F-916D-000D14A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Functions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26EDA-5D3C-564A-B547-9912EB59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Excretory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(= </a:t>
            </a:r>
            <a:r>
              <a:rPr lang="cs-CZ" dirty="0" err="1"/>
              <a:t>removal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unnecessary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body)</a:t>
            </a:r>
          </a:p>
          <a:p>
            <a:r>
              <a:rPr lang="cs-CZ" dirty="0"/>
              <a:t>Urine and N-</a:t>
            </a:r>
            <a:r>
              <a:rPr lang="cs-CZ" dirty="0" err="1"/>
              <a:t>substances</a:t>
            </a:r>
            <a:r>
              <a:rPr lang="cs-CZ" dirty="0"/>
              <a:t> in </a:t>
            </a:r>
            <a:r>
              <a:rPr lang="cs-CZ" dirty="0" err="1"/>
              <a:t>it</a:t>
            </a:r>
            <a:r>
              <a:rPr lang="cs-CZ" dirty="0"/>
              <a:t> (urea, </a:t>
            </a:r>
            <a:r>
              <a:rPr lang="cs-CZ" dirty="0" err="1"/>
              <a:t>creatinine</a:t>
            </a:r>
            <a:r>
              <a:rPr lang="cs-CZ" dirty="0"/>
              <a:t>)</a:t>
            </a:r>
          </a:p>
          <a:p>
            <a:r>
              <a:rPr lang="cs-CZ" dirty="0" err="1"/>
              <a:t>Xenobiotics</a:t>
            </a:r>
            <a:r>
              <a:rPr lang="cs-CZ" dirty="0"/>
              <a:t> (</a:t>
            </a:r>
            <a:r>
              <a:rPr lang="cs-CZ" dirty="0" err="1"/>
              <a:t>drugs</a:t>
            </a:r>
            <a:r>
              <a:rPr lang="cs-CZ" dirty="0"/>
              <a:t>, 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)</a:t>
            </a:r>
          </a:p>
          <a:p>
            <a:r>
              <a:rPr lang="cs-CZ" dirty="0" err="1"/>
              <a:t>Maintenance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ionic</a:t>
            </a:r>
            <a:r>
              <a:rPr lang="cs-CZ" dirty="0"/>
              <a:t> </a:t>
            </a:r>
            <a:r>
              <a:rPr lang="cs-CZ" dirty="0" err="1"/>
              <a:t>composition</a:t>
            </a:r>
            <a:r>
              <a:rPr lang="cs-CZ" dirty="0"/>
              <a:t> (Na</a:t>
            </a:r>
            <a:r>
              <a:rPr lang="cs-CZ" baseline="30000" dirty="0"/>
              <a:t>+</a:t>
            </a:r>
            <a:r>
              <a:rPr lang="cs-CZ" dirty="0"/>
              <a:t>, K</a:t>
            </a:r>
            <a:r>
              <a:rPr lang="cs-CZ" baseline="30000" dirty="0"/>
              <a:t>+</a:t>
            </a:r>
            <a:r>
              <a:rPr lang="cs-CZ" dirty="0"/>
              <a:t>, Cl</a:t>
            </a:r>
            <a:r>
              <a:rPr lang="cs-CZ" baseline="30000" dirty="0"/>
              <a:t>-</a:t>
            </a:r>
            <a:r>
              <a:rPr lang="cs-CZ" dirty="0"/>
              <a:t>, Ca</a:t>
            </a:r>
            <a:r>
              <a:rPr lang="cs-CZ" baseline="30000" dirty="0"/>
              <a:t>2+</a:t>
            </a:r>
            <a:r>
              <a:rPr lang="cs-CZ" dirty="0"/>
              <a:t>, PO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  <a:r>
              <a:rPr lang="cs-CZ" dirty="0"/>
              <a:t>)</a:t>
            </a:r>
          </a:p>
          <a:p>
            <a:r>
              <a:rPr lang="cs-CZ" dirty="0" err="1"/>
              <a:t>Maintenance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acid-base balance (HCO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, H</a:t>
            </a:r>
            <a:r>
              <a:rPr lang="cs-CZ" baseline="30000" dirty="0"/>
              <a:t>+</a:t>
            </a:r>
            <a:r>
              <a:rPr lang="cs-CZ" dirty="0"/>
              <a:t>)</a:t>
            </a:r>
          </a:p>
          <a:p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function</a:t>
            </a:r>
            <a:br>
              <a:rPr lang="cs-CZ" dirty="0"/>
            </a:br>
            <a:r>
              <a:rPr lang="cs-CZ" dirty="0"/>
              <a:t>- renin </a:t>
            </a:r>
            <a:r>
              <a:rPr lang="cs-CZ" dirty="0" err="1"/>
              <a:t>production</a:t>
            </a:r>
            <a:r>
              <a:rPr lang="cs-CZ" dirty="0"/>
              <a:t> (part </a:t>
            </a:r>
            <a:r>
              <a:rPr lang="cs-CZ" dirty="0" err="1"/>
              <a:t>of</a:t>
            </a:r>
            <a:r>
              <a:rPr lang="cs-CZ" dirty="0"/>
              <a:t> RAAS)</a:t>
            </a:r>
            <a:br>
              <a:rPr lang="cs-CZ" dirty="0"/>
            </a:br>
            <a:r>
              <a:rPr lang="cs-CZ" dirty="0"/>
              <a:t>- vitamin D </a:t>
            </a:r>
            <a:r>
              <a:rPr lang="cs-CZ" dirty="0" err="1"/>
              <a:t>metabolism</a:t>
            </a:r>
            <a:endParaRPr lang="cs-CZ" dirty="0"/>
          </a:p>
          <a:p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body </a:t>
            </a:r>
            <a:r>
              <a:rPr lang="cs-CZ" dirty="0" err="1"/>
              <a:t>volume</a:t>
            </a:r>
            <a:r>
              <a:rPr lang="cs-CZ" dirty="0"/>
              <a:t> and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88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03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Conclusion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had a </a:t>
            </a:r>
            <a:r>
              <a:rPr lang="cs-CZ" dirty="0" err="1"/>
              <a:t>urinary</a:t>
            </a:r>
            <a:r>
              <a:rPr lang="cs-CZ" dirty="0"/>
              <a:t> </a:t>
            </a:r>
            <a:r>
              <a:rPr lang="cs-CZ" dirty="0" err="1"/>
              <a:t>tract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, </a:t>
            </a:r>
            <a:r>
              <a:rPr lang="cs-CZ" dirty="0" err="1"/>
              <a:t>gradually</a:t>
            </a:r>
            <a:r>
              <a:rPr lang="cs-CZ" dirty="0"/>
              <a:t> </a:t>
            </a:r>
            <a:r>
              <a:rPr lang="cs-CZ" dirty="0" err="1"/>
              <a:t>weakening</a:t>
            </a:r>
            <a:r>
              <a:rPr lang="cs-CZ" dirty="0"/>
              <a:t> and </a:t>
            </a:r>
            <a:r>
              <a:rPr lang="cs-CZ" dirty="0" err="1"/>
              <a:t>eventually</a:t>
            </a:r>
            <a:r>
              <a:rPr lang="cs-CZ" dirty="0"/>
              <a:t> </a:t>
            </a:r>
            <a:r>
              <a:rPr lang="cs-CZ" dirty="0" err="1"/>
              <a:t>falling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 err="1"/>
              <a:t>Initially</a:t>
            </a:r>
            <a:r>
              <a:rPr lang="cs-CZ" dirty="0"/>
              <a:t>, he had no </a:t>
            </a:r>
            <a:r>
              <a:rPr lang="cs-CZ" dirty="0" err="1"/>
              <a:t>temperature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he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hypothermic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lying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ground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urinary</a:t>
            </a:r>
            <a:r>
              <a:rPr lang="cs-CZ" dirty="0"/>
              <a:t> sediment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say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has a </a:t>
            </a:r>
            <a:r>
              <a:rPr lang="cs-CZ" dirty="0" err="1"/>
              <a:t>urinary</a:t>
            </a:r>
            <a:r>
              <a:rPr lang="cs-CZ" dirty="0"/>
              <a:t> </a:t>
            </a:r>
            <a:r>
              <a:rPr lang="cs-CZ" dirty="0" err="1"/>
              <a:t>tract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(</a:t>
            </a:r>
            <a:r>
              <a:rPr lang="cs-CZ" dirty="0" err="1"/>
              <a:t>bacteria</a:t>
            </a:r>
            <a:r>
              <a:rPr lang="cs-CZ" dirty="0"/>
              <a:t>, </a:t>
            </a:r>
            <a:r>
              <a:rPr lang="cs-CZ" dirty="0" err="1"/>
              <a:t>nitrites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),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dehydrated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deterioration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(</a:t>
            </a:r>
            <a:r>
              <a:rPr lang="cs-CZ" dirty="0" err="1"/>
              <a:t>reduced</a:t>
            </a:r>
            <a:r>
              <a:rPr lang="cs-CZ" dirty="0"/>
              <a:t> GFR), BB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confirms</a:t>
            </a:r>
            <a:r>
              <a:rPr lang="cs-CZ" dirty="0"/>
              <a:t> </a:t>
            </a:r>
            <a:r>
              <a:rPr lang="cs-CZ" dirty="0" err="1"/>
              <a:t>inflammation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body (CRP)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Ketone </a:t>
            </a:r>
            <a:r>
              <a:rPr lang="cs-CZ" dirty="0" err="1"/>
              <a:t>bodies</a:t>
            </a:r>
            <a:r>
              <a:rPr lang="cs-CZ" dirty="0"/>
              <a:t> in </a:t>
            </a:r>
            <a:r>
              <a:rPr lang="cs-CZ" dirty="0" err="1"/>
              <a:t>urinary</a:t>
            </a:r>
            <a:r>
              <a:rPr lang="cs-CZ" dirty="0"/>
              <a:t> sediment </a:t>
            </a:r>
            <a:r>
              <a:rPr lang="cs-CZ" dirty="0" err="1"/>
              <a:t>reflect</a:t>
            </a:r>
            <a:r>
              <a:rPr lang="cs-CZ" dirty="0"/>
              <a:t> </a:t>
            </a:r>
            <a:r>
              <a:rPr lang="cs-CZ" dirty="0" err="1"/>
              <a:t>starvation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hydrated</a:t>
            </a:r>
            <a:r>
              <a:rPr lang="cs-CZ" dirty="0"/>
              <a:t> and </a:t>
            </a:r>
            <a:r>
              <a:rPr lang="cs-CZ" dirty="0" err="1"/>
              <a:t>treated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ATB</a:t>
            </a:r>
          </a:p>
          <a:p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65125"/>
            <a:ext cx="11173968" cy="1325563"/>
          </a:xfrm>
        </p:spPr>
        <p:txBody>
          <a:bodyPr/>
          <a:lstStyle/>
          <a:p>
            <a:r>
              <a:rPr lang="cs-CZ" dirty="0"/>
              <a:t>Case report 3 – </a:t>
            </a:r>
            <a:r>
              <a:rPr lang="cs-CZ" i="1" dirty="0"/>
              <a:t>Apartment </a:t>
            </a:r>
            <a:r>
              <a:rPr lang="cs-CZ" i="1" dirty="0" err="1"/>
              <a:t>opened</a:t>
            </a:r>
            <a:r>
              <a:rPr lang="cs-CZ" i="1" dirty="0"/>
              <a:t> by </a:t>
            </a:r>
            <a:r>
              <a:rPr lang="cs-CZ" i="1" dirty="0" err="1"/>
              <a:t>the</a:t>
            </a:r>
            <a:r>
              <a:rPr lang="cs-CZ" i="1" dirty="0"/>
              <a:t> Police</a:t>
            </a:r>
          </a:p>
        </p:txBody>
      </p:sp>
    </p:spTree>
    <p:extLst>
      <p:ext uri="{BB962C8B-B14F-4D97-AF65-F5344CB8AC3E}">
        <p14:creationId xmlns:p14="http://schemas.microsoft.com/office/powerpoint/2010/main" val="3464083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119104" cy="1325563"/>
          </a:xfrm>
        </p:spPr>
        <p:txBody>
          <a:bodyPr/>
          <a:lstStyle/>
          <a:p>
            <a:r>
              <a:rPr lang="cs-CZ" dirty="0"/>
              <a:t>Case report 3 – </a:t>
            </a:r>
            <a:r>
              <a:rPr lang="cs-CZ" i="1" dirty="0"/>
              <a:t>Apartment </a:t>
            </a:r>
            <a:r>
              <a:rPr lang="cs-CZ" i="1" dirty="0" err="1"/>
              <a:t>opened</a:t>
            </a:r>
            <a:r>
              <a:rPr lang="cs-CZ" i="1" dirty="0"/>
              <a:t> by </a:t>
            </a:r>
            <a:r>
              <a:rPr lang="cs-CZ" i="1" dirty="0" err="1"/>
              <a:t>the</a:t>
            </a:r>
            <a:r>
              <a:rPr lang="cs-CZ" i="1" dirty="0"/>
              <a:t> Police</a:t>
            </a:r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F3F8BF5E-F4FD-674B-A890-BFB24F39C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744578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</a:t>
                      </a:r>
                      <a:r>
                        <a:rPr lang="cs-CZ" sz="240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A9068E28-528F-0B44-808F-DB8731A78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174193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Appearance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clear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yellow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7" name="Tabulka 2">
            <a:extLst>
              <a:ext uri="{FF2B5EF4-FFF2-40B4-BE49-F238E27FC236}">
                <a16:creationId xmlns:a16="http://schemas.microsoft.com/office/drawing/2014/main" id="{E7116C4A-D934-0541-8A83-87C47511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78324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Crea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67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4952" cy="1325563"/>
          </a:xfrm>
        </p:spPr>
        <p:txBody>
          <a:bodyPr/>
          <a:lstStyle/>
          <a:p>
            <a:r>
              <a:rPr lang="cs-CZ" dirty="0"/>
              <a:t>Case report 4 – </a:t>
            </a:r>
            <a:r>
              <a:rPr lang="cs-CZ" i="1" dirty="0" err="1"/>
              <a:t>Unconsciousness</a:t>
            </a:r>
            <a:r>
              <a:rPr lang="cs-CZ" i="1" dirty="0"/>
              <a:t> and </a:t>
            </a:r>
            <a:r>
              <a:rPr lang="cs-CZ" i="1" dirty="0" err="1"/>
              <a:t>dyspnea</a:t>
            </a:r>
            <a:endParaRPr lang="cs-CZ" i="1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86AC89DF-7E1C-A140-9A94-A05268B3057F}"/>
              </a:ext>
            </a:extLst>
          </p:cNvPr>
          <p:cNvSpPr txBox="1">
            <a:spLocks/>
          </p:cNvSpPr>
          <p:nvPr/>
        </p:nvSpPr>
        <p:spPr>
          <a:xfrm>
            <a:off x="402336" y="1825626"/>
            <a:ext cx="5693664" cy="4593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err="1"/>
              <a:t>The</a:t>
            </a:r>
            <a:r>
              <a:rPr lang="cs-CZ" sz="2000" dirty="0"/>
              <a:t> ambulance </a:t>
            </a:r>
            <a:r>
              <a:rPr lang="cs-CZ" sz="2000" dirty="0" err="1"/>
              <a:t>arrives</a:t>
            </a:r>
            <a:r>
              <a:rPr lang="cs-CZ" sz="2000" dirty="0"/>
              <a:t> to </a:t>
            </a:r>
            <a:r>
              <a:rPr lang="cs-CZ" sz="2000" dirty="0" err="1"/>
              <a:t>emergency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a </a:t>
            </a:r>
            <a:r>
              <a:rPr lang="cs-CZ" sz="2000" dirty="0" err="1"/>
              <a:t>young</a:t>
            </a:r>
            <a:r>
              <a:rPr lang="cs-CZ" sz="2000" dirty="0"/>
              <a:t> </a:t>
            </a:r>
            <a:r>
              <a:rPr lang="cs-CZ" sz="2000" dirty="0" err="1"/>
              <a:t>patient</a:t>
            </a:r>
            <a:r>
              <a:rPr lang="cs-CZ" sz="2000" dirty="0"/>
              <a:t>, 22 </a:t>
            </a:r>
            <a:r>
              <a:rPr lang="cs-CZ" sz="2000" dirty="0" err="1"/>
              <a:t>years</a:t>
            </a:r>
            <a:r>
              <a:rPr lang="cs-CZ" sz="2000" dirty="0"/>
              <a:t> </a:t>
            </a:r>
            <a:r>
              <a:rPr lang="cs-CZ" sz="2000" dirty="0" err="1"/>
              <a:t>old</a:t>
            </a:r>
            <a:r>
              <a:rPr lang="cs-CZ" sz="2000" dirty="0"/>
              <a:t>, </a:t>
            </a:r>
            <a:r>
              <a:rPr lang="cs-CZ" sz="2000" dirty="0" err="1"/>
              <a:t>found</a:t>
            </a:r>
            <a:r>
              <a:rPr lang="cs-CZ" sz="2000" dirty="0"/>
              <a:t> by a </a:t>
            </a:r>
            <a:r>
              <a:rPr lang="cs-CZ" sz="2000" dirty="0" err="1"/>
              <a:t>roommate</a:t>
            </a:r>
            <a:r>
              <a:rPr lang="cs-CZ" sz="2000" dirty="0"/>
              <a:t> </a:t>
            </a:r>
            <a:r>
              <a:rPr lang="cs-CZ" sz="2000" dirty="0" err="1"/>
              <a:t>around</a:t>
            </a:r>
            <a:r>
              <a:rPr lang="cs-CZ" sz="2000" dirty="0"/>
              <a:t> </a:t>
            </a:r>
            <a:r>
              <a:rPr lang="cs-CZ" sz="2000" dirty="0" err="1"/>
              <a:t>noon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dormitory</a:t>
            </a:r>
            <a:r>
              <a:rPr lang="cs-CZ" sz="2000" dirty="0"/>
              <a:t> </a:t>
            </a:r>
            <a:r>
              <a:rPr lang="cs-CZ" sz="2000" dirty="0" err="1"/>
              <a:t>lying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ground</a:t>
            </a:r>
            <a:r>
              <a:rPr lang="cs-CZ" sz="2000" dirty="0"/>
              <a:t>, </a:t>
            </a:r>
            <a:r>
              <a:rPr lang="cs-CZ" sz="2000" dirty="0" err="1"/>
              <a:t>unresponsive</a:t>
            </a:r>
            <a:r>
              <a:rPr lang="cs-CZ" sz="2000" dirty="0"/>
              <a:t>, </a:t>
            </a:r>
            <a:r>
              <a:rPr lang="cs-CZ" sz="2000" dirty="0" err="1"/>
              <a:t>hyperventilating</a:t>
            </a:r>
            <a:r>
              <a:rPr lang="cs-CZ" sz="2000" dirty="0"/>
              <a:t>.</a:t>
            </a:r>
            <a:br>
              <a:rPr lang="cs-CZ" sz="2000" dirty="0"/>
            </a:b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According</a:t>
            </a:r>
            <a:r>
              <a:rPr lang="cs-CZ" sz="2000" dirty="0"/>
              <a:t> to a </a:t>
            </a:r>
            <a:r>
              <a:rPr lang="cs-CZ" sz="2000" dirty="0" err="1"/>
              <a:t>roommate</a:t>
            </a:r>
            <a:r>
              <a:rPr lang="cs-CZ" sz="2000" dirty="0"/>
              <a:t>,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patient</a:t>
            </a:r>
            <a:r>
              <a:rPr lang="cs-CZ" sz="2000" dirty="0"/>
              <a:t> has </a:t>
            </a:r>
            <a:r>
              <a:rPr lang="cs-CZ" sz="2000" dirty="0" err="1"/>
              <a:t>been</a:t>
            </a:r>
            <a:r>
              <a:rPr lang="cs-CZ" sz="2000" dirty="0"/>
              <a:t> </a:t>
            </a:r>
            <a:r>
              <a:rPr lang="cs-CZ" sz="2000" dirty="0" err="1"/>
              <a:t>complaining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last 2 </a:t>
            </a:r>
            <a:r>
              <a:rPr lang="cs-CZ" sz="2000" dirty="0" err="1"/>
              <a:t>weeks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he has to drink a lot, he </a:t>
            </a:r>
            <a:r>
              <a:rPr lang="cs-CZ" sz="2000" dirty="0" err="1"/>
              <a:t>urinates</a:t>
            </a:r>
            <a:r>
              <a:rPr lang="cs-CZ" sz="2000" dirty="0"/>
              <a:t> a lot, </a:t>
            </a:r>
            <a:r>
              <a:rPr lang="cs-CZ" sz="2000" dirty="0" err="1"/>
              <a:t>that</a:t>
            </a:r>
            <a:r>
              <a:rPr lang="cs-CZ" sz="2000" dirty="0"/>
              <a:t> he has a </a:t>
            </a:r>
            <a:r>
              <a:rPr lang="cs-CZ" sz="2000" dirty="0" err="1"/>
              <a:t>headache</a:t>
            </a:r>
            <a:r>
              <a:rPr lang="cs-CZ" sz="2000" dirty="0"/>
              <a:t>, his vision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blured</a:t>
            </a:r>
            <a:r>
              <a:rPr lang="cs-CZ" sz="2000" dirty="0"/>
              <a:t>. </a:t>
            </a:r>
            <a:r>
              <a:rPr lang="cs-CZ" sz="2000" dirty="0" err="1"/>
              <a:t>That's</a:t>
            </a:r>
            <a:r>
              <a:rPr lang="cs-CZ" sz="2000" dirty="0"/>
              <a:t> </a:t>
            </a:r>
            <a:r>
              <a:rPr lang="cs-CZ" sz="2000" dirty="0" err="1"/>
              <a:t>why</a:t>
            </a:r>
            <a:r>
              <a:rPr lang="cs-CZ" sz="2000" dirty="0"/>
              <a:t> he </a:t>
            </a:r>
            <a:r>
              <a:rPr lang="cs-CZ" sz="2000" dirty="0" err="1"/>
              <a:t>didn't</a:t>
            </a:r>
            <a:r>
              <a:rPr lang="cs-CZ" sz="2000" dirty="0"/>
              <a:t> </a:t>
            </a:r>
            <a:r>
              <a:rPr lang="cs-CZ" sz="2000" dirty="0" err="1"/>
              <a:t>even</a:t>
            </a:r>
            <a:r>
              <a:rPr lang="cs-CZ" sz="2000" dirty="0"/>
              <a:t> go to </a:t>
            </a:r>
            <a:r>
              <a:rPr lang="cs-CZ" sz="2000" dirty="0" err="1"/>
              <a:t>lectures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morning</a:t>
            </a:r>
            <a:r>
              <a:rPr lang="cs-CZ" sz="2000" dirty="0"/>
              <a:t> and </a:t>
            </a:r>
            <a:r>
              <a:rPr lang="cs-CZ" sz="2000" dirty="0" err="1"/>
              <a:t>after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lectures</a:t>
            </a:r>
            <a:r>
              <a:rPr lang="cs-CZ" sz="2000" dirty="0"/>
              <a:t> he </a:t>
            </a:r>
            <a:r>
              <a:rPr lang="cs-CZ" sz="2000" dirty="0" err="1"/>
              <a:t>found</a:t>
            </a:r>
            <a:r>
              <a:rPr lang="cs-CZ" sz="2000" dirty="0"/>
              <a:t> </a:t>
            </a:r>
            <a:r>
              <a:rPr lang="cs-CZ" sz="2000" dirty="0" err="1"/>
              <a:t>him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br>
              <a:rPr lang="cs-CZ" sz="2000" dirty="0"/>
            </a:br>
            <a:r>
              <a:rPr lang="cs-CZ" sz="2000" dirty="0" err="1"/>
              <a:t>Upon</a:t>
            </a:r>
            <a:r>
              <a:rPr lang="cs-CZ" sz="2000" dirty="0"/>
              <a:t> </a:t>
            </a:r>
            <a:r>
              <a:rPr lang="cs-CZ" sz="2000" dirty="0" err="1"/>
              <a:t>arrival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ambulance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patient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b="1" u="sng" dirty="0" err="1"/>
              <a:t>unconscious</a:t>
            </a:r>
            <a:r>
              <a:rPr lang="cs-CZ" sz="2000" dirty="0"/>
              <a:t>, </a:t>
            </a:r>
            <a:r>
              <a:rPr lang="cs-CZ" sz="2000" b="1" u="sng" dirty="0" err="1"/>
              <a:t>hyperventilating</a:t>
            </a:r>
            <a:r>
              <a:rPr lang="cs-CZ" sz="2000" dirty="0"/>
              <a:t>, </a:t>
            </a:r>
            <a:r>
              <a:rPr lang="cs-CZ" sz="2000" b="1" u="sng" dirty="0"/>
              <a:t>acetone</a:t>
            </a:r>
            <a:r>
              <a:rPr lang="cs-CZ" sz="2000" dirty="0"/>
              <a:t> </a:t>
            </a:r>
            <a:r>
              <a:rPr lang="cs-CZ" sz="2000" dirty="0" err="1"/>
              <a:t>odour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breath</a:t>
            </a:r>
            <a:r>
              <a:rPr lang="cs-CZ" sz="2000" dirty="0"/>
              <a:t>. </a:t>
            </a:r>
            <a:r>
              <a:rPr lang="cs-CZ" sz="2000" b="1" u="sng" dirty="0" err="1"/>
              <a:t>Blood</a:t>
            </a:r>
            <a:r>
              <a:rPr lang="cs-CZ" sz="2000" b="1" u="sng" dirty="0"/>
              <a:t> </a:t>
            </a:r>
            <a:r>
              <a:rPr lang="cs-CZ" sz="2000" b="1" u="sng" dirty="0" err="1"/>
              <a:t>glucose</a:t>
            </a:r>
            <a:r>
              <a:rPr lang="cs-CZ" sz="2000" b="1" u="sng" dirty="0"/>
              <a:t> </a:t>
            </a:r>
            <a:r>
              <a:rPr lang="cs-CZ" sz="2000" b="1" u="sng" dirty="0" err="1"/>
              <a:t>immeasurably</a:t>
            </a:r>
            <a:r>
              <a:rPr lang="cs-CZ" sz="2000" b="1" u="sng" dirty="0"/>
              <a:t> </a:t>
            </a:r>
            <a:r>
              <a:rPr lang="cs-CZ" sz="2000" b="1" u="sng" dirty="0" err="1"/>
              <a:t>high</a:t>
            </a:r>
            <a:r>
              <a:rPr lang="cs-CZ" sz="2000" dirty="0"/>
              <a:t>. Transfer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emergency</a:t>
            </a:r>
            <a:r>
              <a:rPr lang="cs-CZ" sz="2000" dirty="0"/>
              <a:t> </a:t>
            </a:r>
            <a:r>
              <a:rPr lang="cs-CZ" sz="2000" dirty="0" err="1"/>
              <a:t>room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br>
              <a:rPr lang="cs-CZ" sz="2000" dirty="0"/>
            </a:br>
            <a:r>
              <a:rPr lang="cs-CZ" sz="2000" u="sng" dirty="0" err="1"/>
              <a:t>Vitals</a:t>
            </a:r>
            <a:r>
              <a:rPr lang="cs-CZ" sz="2000" u="sng" dirty="0"/>
              <a:t> </a:t>
            </a:r>
            <a:r>
              <a:rPr lang="cs-CZ" sz="2000" u="sng" dirty="0" err="1"/>
              <a:t>at</a:t>
            </a:r>
            <a:r>
              <a:rPr lang="cs-CZ" sz="2000" u="sng" dirty="0"/>
              <a:t> ER</a:t>
            </a:r>
            <a:r>
              <a:rPr lang="cs-CZ" sz="2000" dirty="0"/>
              <a:t>: </a:t>
            </a:r>
            <a:r>
              <a:rPr lang="cs-CZ" sz="2000" dirty="0" err="1"/>
              <a:t>normostenic</a:t>
            </a:r>
            <a:r>
              <a:rPr lang="cs-CZ" sz="2000" dirty="0"/>
              <a:t>, </a:t>
            </a:r>
            <a:r>
              <a:rPr lang="cs-CZ" sz="2000" b="1" u="sng" dirty="0" err="1"/>
              <a:t>unconsciousness</a:t>
            </a:r>
            <a:r>
              <a:rPr lang="cs-CZ" sz="2000" dirty="0"/>
              <a:t>, </a:t>
            </a:r>
            <a:r>
              <a:rPr lang="cs-CZ" sz="2000" b="1" u="sng" dirty="0" err="1"/>
              <a:t>blood</a:t>
            </a:r>
            <a:r>
              <a:rPr lang="cs-CZ" sz="2000" b="1" u="sng" dirty="0"/>
              <a:t> </a:t>
            </a:r>
            <a:r>
              <a:rPr lang="cs-CZ" sz="2000" b="1" u="sng" dirty="0" err="1"/>
              <a:t>pressure</a:t>
            </a:r>
            <a:r>
              <a:rPr lang="cs-CZ" sz="2000" b="1" u="sng" dirty="0"/>
              <a:t> 80/60 </a:t>
            </a:r>
            <a:r>
              <a:rPr lang="cs-CZ" sz="2000" b="1" u="sng" dirty="0" err="1"/>
              <a:t>mmHg</a:t>
            </a:r>
            <a:r>
              <a:rPr lang="cs-CZ" sz="2000" b="1" u="sng" dirty="0"/>
              <a:t>, pulse 125 </a:t>
            </a:r>
            <a:r>
              <a:rPr lang="cs-CZ" sz="2000" b="1" u="sng" dirty="0" err="1"/>
              <a:t>bpm</a:t>
            </a:r>
            <a:r>
              <a:rPr lang="cs-CZ" sz="2000" b="1" u="sng" dirty="0"/>
              <a:t>, </a:t>
            </a:r>
            <a:r>
              <a:rPr lang="cs-CZ" sz="2000" b="1" u="sng" dirty="0" err="1"/>
              <a:t>hyperventilation</a:t>
            </a:r>
            <a:r>
              <a:rPr lang="cs-CZ" sz="2000" dirty="0"/>
              <a:t>, </a:t>
            </a:r>
            <a:r>
              <a:rPr lang="cs-CZ" sz="2000" dirty="0" err="1"/>
              <a:t>respiration</a:t>
            </a:r>
            <a:r>
              <a:rPr lang="cs-CZ" sz="2000" dirty="0"/>
              <a:t> </a:t>
            </a:r>
            <a:r>
              <a:rPr lang="cs-CZ" sz="2000" dirty="0" err="1"/>
              <a:t>otherwise</a:t>
            </a:r>
            <a:r>
              <a:rPr lang="cs-CZ" sz="2000" dirty="0"/>
              <a:t> </a:t>
            </a:r>
            <a:r>
              <a:rPr lang="cs-CZ" sz="2000" dirty="0" err="1"/>
              <a:t>clean</a:t>
            </a:r>
            <a:r>
              <a:rPr lang="cs-CZ" sz="2000" dirty="0"/>
              <a:t>, abdomen </a:t>
            </a:r>
            <a:r>
              <a:rPr lang="cs-CZ" sz="2000" dirty="0" err="1"/>
              <a:t>without</a:t>
            </a:r>
            <a:r>
              <a:rPr lang="cs-CZ" sz="2000" dirty="0"/>
              <a:t> </a:t>
            </a:r>
            <a:r>
              <a:rPr lang="cs-CZ" sz="2000" dirty="0" err="1"/>
              <a:t>pain</a:t>
            </a:r>
            <a:r>
              <a:rPr lang="cs-CZ" sz="2000" dirty="0"/>
              <a:t>, </a:t>
            </a:r>
            <a:r>
              <a:rPr lang="cs-CZ" sz="2000" dirty="0" err="1"/>
              <a:t>peristaltics</a:t>
            </a:r>
            <a:r>
              <a:rPr lang="cs-CZ" sz="2000" dirty="0"/>
              <a:t> +, </a:t>
            </a:r>
            <a:r>
              <a:rPr lang="cs-CZ" sz="2000" dirty="0" err="1"/>
              <a:t>legs</a:t>
            </a:r>
            <a:r>
              <a:rPr lang="cs-CZ" sz="2000" dirty="0"/>
              <a:t> </a:t>
            </a:r>
            <a:r>
              <a:rPr lang="cs-CZ" sz="2000" dirty="0" err="1"/>
              <a:t>without</a:t>
            </a:r>
            <a:r>
              <a:rPr lang="cs-CZ" sz="2000" dirty="0"/>
              <a:t> </a:t>
            </a:r>
            <a:r>
              <a:rPr lang="cs-CZ" sz="2000" dirty="0" err="1"/>
              <a:t>swelling</a:t>
            </a:r>
            <a:endParaRPr lang="cs-CZ" sz="2000" dirty="0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2CE0663B-6C5A-8247-997E-3CEF7E32C139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2932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 err="1"/>
              <a:t>Medical</a:t>
            </a:r>
            <a:r>
              <a:rPr lang="cs-CZ" b="1" u="sng" dirty="0"/>
              <a:t> </a:t>
            </a:r>
            <a:r>
              <a:rPr lang="cs-CZ" b="1" u="sng" dirty="0" err="1"/>
              <a:t>history</a:t>
            </a:r>
            <a:r>
              <a:rPr lang="cs-CZ" b="1" u="sng" dirty="0"/>
              <a:t>:</a:t>
            </a:r>
          </a:p>
          <a:p>
            <a:pPr marL="0" indent="0">
              <a:buNone/>
            </a:pPr>
            <a:r>
              <a:rPr lang="cs-CZ" b="1" dirty="0"/>
              <a:t>PH</a:t>
            </a:r>
            <a:r>
              <a:rPr lang="cs-CZ" dirty="0"/>
              <a:t>: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 sine</a:t>
            </a:r>
          </a:p>
          <a:p>
            <a:pPr marL="0" indent="0">
              <a:buNone/>
            </a:pPr>
            <a:r>
              <a:rPr lang="cs-CZ" b="1" dirty="0" err="1"/>
              <a:t>Medication</a:t>
            </a:r>
            <a:r>
              <a:rPr lang="cs-CZ" dirty="0"/>
              <a:t>: sine</a:t>
            </a:r>
          </a:p>
          <a:p>
            <a:pPr marL="0" indent="0">
              <a:buNone/>
            </a:pPr>
            <a:r>
              <a:rPr lang="cs-CZ" b="1" dirty="0" err="1"/>
              <a:t>Alergies</a:t>
            </a:r>
            <a:r>
              <a:rPr lang="cs-CZ" dirty="0"/>
              <a:t>: </a:t>
            </a:r>
            <a:r>
              <a:rPr lang="cs-CZ" dirty="0" err="1"/>
              <a:t>neg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Abusus</a:t>
            </a:r>
            <a:r>
              <a:rPr lang="cs-CZ" dirty="0"/>
              <a:t>: non-</a:t>
            </a:r>
            <a:r>
              <a:rPr lang="cs-CZ" dirty="0" err="1"/>
              <a:t>smoker</a:t>
            </a:r>
            <a:r>
              <a:rPr lang="cs-CZ" dirty="0"/>
              <a:t>, no </a:t>
            </a:r>
            <a:r>
              <a:rPr lang="cs-CZ" dirty="0" err="1"/>
              <a:t>drugs</a:t>
            </a:r>
            <a:r>
              <a:rPr lang="cs-CZ" dirty="0"/>
              <a:t> and </a:t>
            </a:r>
            <a:r>
              <a:rPr lang="cs-CZ" dirty="0" err="1"/>
              <a:t>alcohol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6F3D74-F229-C449-896C-CACB273C0D48}"/>
              </a:ext>
            </a:extLst>
          </p:cNvPr>
          <p:cNvSpPr txBox="1">
            <a:spLocks/>
          </p:cNvSpPr>
          <p:nvPr/>
        </p:nvSpPr>
        <p:spPr>
          <a:xfrm>
            <a:off x="6426200" y="5706531"/>
            <a:ext cx="5257800" cy="57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 err="1"/>
              <a:t>Drugs</a:t>
            </a:r>
            <a:r>
              <a:rPr lang="cs-CZ" b="1" u="sng" dirty="0"/>
              <a:t> test:</a:t>
            </a:r>
            <a:r>
              <a:rPr lang="cs-CZ" dirty="0"/>
              <a:t> </a:t>
            </a:r>
            <a:r>
              <a:rPr lang="cs-CZ" dirty="0" err="1"/>
              <a:t>negat</a:t>
            </a:r>
            <a:r>
              <a:rPr lang="cs-CZ" dirty="0"/>
              <a:t>.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662356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365125"/>
            <a:ext cx="10658856" cy="1325563"/>
          </a:xfrm>
        </p:spPr>
        <p:txBody>
          <a:bodyPr/>
          <a:lstStyle/>
          <a:p>
            <a:r>
              <a:rPr lang="cs-CZ" dirty="0"/>
              <a:t>Case report 4 – </a:t>
            </a:r>
            <a:r>
              <a:rPr lang="cs-CZ" i="1" dirty="0" err="1"/>
              <a:t>Unconsciousness</a:t>
            </a:r>
            <a:r>
              <a:rPr lang="cs-CZ" i="1" dirty="0"/>
              <a:t> and </a:t>
            </a:r>
            <a:r>
              <a:rPr lang="cs-CZ" i="1" dirty="0" err="1"/>
              <a:t>dyspnea</a:t>
            </a:r>
            <a:endParaRPr lang="cs-CZ" dirty="0"/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F3F8BF5E-F4FD-674B-A890-BFB24F39C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07035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</a:t>
                      </a:r>
                      <a:r>
                        <a:rPr lang="cs-CZ" sz="2400" baseline="0" dirty="0"/>
                        <a:t> - </a:t>
                      </a:r>
                      <a:r>
                        <a:rPr lang="cs-CZ" sz="2400" baseline="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A9068E28-528F-0B44-808F-DB8731A78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85780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Appearance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clear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yellow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7" name="Tabulka 2">
            <a:extLst>
              <a:ext uri="{FF2B5EF4-FFF2-40B4-BE49-F238E27FC236}">
                <a16:creationId xmlns:a16="http://schemas.microsoft.com/office/drawing/2014/main" id="{E7116C4A-D934-0541-8A83-87C47511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61153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Crea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7,36-7,44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6,98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1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4 – </a:t>
            </a:r>
            <a:r>
              <a:rPr lang="cs-CZ" i="1" dirty="0" err="1"/>
              <a:t>Unconsciousness</a:t>
            </a:r>
            <a:r>
              <a:rPr lang="cs-CZ" i="1" dirty="0"/>
              <a:t> and </a:t>
            </a:r>
            <a:r>
              <a:rPr lang="cs-CZ" i="1" dirty="0" err="1"/>
              <a:t>dyspnea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Conclusion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shows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glycemia</a:t>
            </a:r>
            <a:r>
              <a:rPr lang="cs-CZ" dirty="0"/>
              <a:t> (</a:t>
            </a:r>
            <a:r>
              <a:rPr lang="cs-CZ" dirty="0" err="1"/>
              <a:t>polyuria</a:t>
            </a:r>
            <a:r>
              <a:rPr lang="cs-CZ" dirty="0"/>
              <a:t>, </a:t>
            </a:r>
            <a:r>
              <a:rPr lang="cs-CZ" dirty="0" err="1"/>
              <a:t>polydipsia</a:t>
            </a:r>
            <a:r>
              <a:rPr lang="cs-CZ" dirty="0"/>
              <a:t>, </a:t>
            </a:r>
            <a:r>
              <a:rPr lang="cs-CZ" dirty="0" err="1"/>
              <a:t>blurred</a:t>
            </a:r>
            <a:r>
              <a:rPr lang="cs-CZ" dirty="0"/>
              <a:t> vision, </a:t>
            </a:r>
            <a:r>
              <a:rPr lang="cs-CZ" dirty="0" err="1"/>
              <a:t>headache</a:t>
            </a:r>
            <a:r>
              <a:rPr lang="cs-CZ" dirty="0"/>
              <a:t>)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 err="1"/>
              <a:t>Brought</a:t>
            </a:r>
            <a:r>
              <a:rPr lang="cs-CZ" dirty="0"/>
              <a:t> in a </a:t>
            </a:r>
            <a:r>
              <a:rPr lang="cs-CZ" dirty="0" err="1"/>
              <a:t>hyperosmolar</a:t>
            </a:r>
            <a:r>
              <a:rPr lang="cs-CZ" dirty="0"/>
              <a:t> </a:t>
            </a:r>
            <a:r>
              <a:rPr lang="cs-CZ" dirty="0" err="1"/>
              <a:t>hyperglycemia</a:t>
            </a:r>
            <a:r>
              <a:rPr lang="cs-CZ" dirty="0"/>
              <a:t> and </a:t>
            </a:r>
            <a:r>
              <a:rPr lang="cs-CZ" dirty="0" err="1"/>
              <a:t>ketoacidotic</a:t>
            </a:r>
            <a:r>
              <a:rPr lang="cs-CZ" dirty="0"/>
              <a:t> </a:t>
            </a:r>
            <a:r>
              <a:rPr lang="cs-CZ" dirty="0" err="1"/>
              <a:t>coma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Kussmaul</a:t>
            </a:r>
            <a:r>
              <a:rPr lang="cs-CZ" dirty="0"/>
              <a:t> (</a:t>
            </a:r>
            <a:r>
              <a:rPr lang="cs-CZ" dirty="0" err="1"/>
              <a:t>acidotic</a:t>
            </a:r>
            <a:r>
              <a:rPr lang="cs-CZ" dirty="0"/>
              <a:t>) </a:t>
            </a:r>
            <a:r>
              <a:rPr lang="cs-CZ" dirty="0" err="1"/>
              <a:t>breathing</a:t>
            </a:r>
            <a:r>
              <a:rPr lang="cs-CZ" dirty="0"/>
              <a:t>, </a:t>
            </a:r>
            <a:r>
              <a:rPr lang="cs-CZ" dirty="0" err="1"/>
              <a:t>severely</a:t>
            </a:r>
            <a:r>
              <a:rPr lang="cs-CZ" dirty="0"/>
              <a:t> </a:t>
            </a:r>
            <a:r>
              <a:rPr lang="cs-CZ" dirty="0" err="1"/>
              <a:t>dehydrated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 err="1"/>
              <a:t>Diagnosis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DM </a:t>
            </a:r>
            <a:r>
              <a:rPr lang="cs-CZ" dirty="0" err="1"/>
              <a:t>recens</a:t>
            </a:r>
            <a:r>
              <a:rPr lang="cs-CZ" dirty="0"/>
              <a:t> (=</a:t>
            </a:r>
            <a:r>
              <a:rPr lang="cs-CZ" dirty="0" err="1"/>
              <a:t>newly</a:t>
            </a:r>
            <a:r>
              <a:rPr lang="cs-CZ" dirty="0"/>
              <a:t> </a:t>
            </a:r>
            <a:r>
              <a:rPr lang="cs-CZ" dirty="0" err="1"/>
              <a:t>diagnosed</a:t>
            </a:r>
            <a:r>
              <a:rPr lang="cs-CZ" dirty="0"/>
              <a:t> DM; </a:t>
            </a:r>
            <a:r>
              <a:rPr lang="cs-CZ" dirty="0" err="1"/>
              <a:t>later</a:t>
            </a:r>
            <a:r>
              <a:rPr lang="cs-CZ" dirty="0"/>
              <a:t> DM1T type LADA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confirmed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520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4C0B23D-310C-444E-AC47-0DAFD4AC1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323" y="2043663"/>
            <a:ext cx="7387284" cy="2031055"/>
          </a:xfrm>
        </p:spPr>
        <p:txBody>
          <a:bodyPr>
            <a:normAutofit/>
          </a:bodyPr>
          <a:lstStyle/>
          <a:p>
            <a:r>
              <a:rPr lang="cs-CZ" sz="4400" dirty="0" err="1"/>
              <a:t>Acute</a:t>
            </a:r>
            <a:r>
              <a:rPr lang="cs-CZ" sz="4400" dirty="0"/>
              <a:t> </a:t>
            </a:r>
            <a:r>
              <a:rPr lang="cs-CZ" sz="4400" dirty="0" err="1"/>
              <a:t>kidney</a:t>
            </a:r>
            <a:r>
              <a:rPr lang="cs-CZ" sz="4400" dirty="0"/>
              <a:t> </a:t>
            </a:r>
            <a:r>
              <a:rPr lang="cs-CZ" sz="4400" dirty="0" err="1"/>
              <a:t>injury</a:t>
            </a:r>
            <a:r>
              <a:rPr lang="cs-CZ" sz="4400" dirty="0"/>
              <a:t>, </a:t>
            </a:r>
            <a:br>
              <a:rPr lang="cs-CZ" sz="4400" dirty="0"/>
            </a:br>
            <a:r>
              <a:rPr lang="cs-CZ" sz="4400" dirty="0" err="1"/>
              <a:t>chronic</a:t>
            </a:r>
            <a:r>
              <a:rPr lang="cs-CZ" sz="4400" dirty="0"/>
              <a:t> </a:t>
            </a:r>
            <a:r>
              <a:rPr lang="cs-CZ" sz="4400" dirty="0" err="1"/>
              <a:t>kidney</a:t>
            </a:r>
            <a:r>
              <a:rPr lang="cs-CZ" sz="4400" dirty="0"/>
              <a:t> </a:t>
            </a:r>
            <a:r>
              <a:rPr lang="cs-CZ" sz="4400" dirty="0" err="1"/>
              <a:t>disease</a:t>
            </a:r>
            <a:endParaRPr lang="cs-CZ" sz="4400" dirty="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43BA2C-A091-E24C-9E0B-6AC2B45AA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3949969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(AKI)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34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AKI term: 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(</a:t>
            </a:r>
            <a:r>
              <a:rPr lang="cs-CZ" dirty="0" err="1"/>
              <a:t>often</a:t>
            </a:r>
            <a:r>
              <a:rPr lang="cs-CZ" dirty="0"/>
              <a:t> AKI on CKD) – </a:t>
            </a:r>
            <a:r>
              <a:rPr lang="cs-CZ" dirty="0" err="1"/>
              <a:t>previously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(ARF)</a:t>
            </a:r>
          </a:p>
          <a:p>
            <a:r>
              <a:rPr lang="cs-CZ" dirty="0"/>
              <a:t>rapid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, </a:t>
            </a:r>
            <a:r>
              <a:rPr lang="cs-CZ" dirty="0" err="1"/>
              <a:t>increasing</a:t>
            </a:r>
            <a:r>
              <a:rPr lang="cs-CZ" dirty="0"/>
              <a:t> N-</a:t>
            </a:r>
            <a:r>
              <a:rPr lang="cs-CZ" dirty="0" err="1"/>
              <a:t>substances</a:t>
            </a:r>
            <a:r>
              <a:rPr lang="cs-CZ" dirty="0"/>
              <a:t>, </a:t>
            </a:r>
            <a:r>
              <a:rPr lang="cs-CZ" dirty="0" err="1"/>
              <a:t>decrease</a:t>
            </a:r>
            <a:r>
              <a:rPr lang="cs-CZ" dirty="0"/>
              <a:t> in GFR and urine </a:t>
            </a:r>
            <a:r>
              <a:rPr lang="cs-CZ" dirty="0" err="1"/>
              <a:t>production</a:t>
            </a:r>
            <a:r>
              <a:rPr lang="cs-CZ" dirty="0"/>
              <a:t>, disturbance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ionic</a:t>
            </a:r>
            <a:r>
              <a:rPr lang="cs-CZ" dirty="0"/>
              <a:t> balance (</a:t>
            </a:r>
            <a:r>
              <a:rPr lang="cs-CZ" dirty="0" err="1"/>
              <a:t>life-threatening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hyperkalaemia</a:t>
            </a:r>
            <a:r>
              <a:rPr lang="cs-CZ" dirty="0"/>
              <a:t>)</a:t>
            </a:r>
          </a:p>
          <a:p>
            <a:r>
              <a:rPr lang="cs-CZ" dirty="0" err="1"/>
              <a:t>potentially</a:t>
            </a:r>
            <a:r>
              <a:rPr lang="cs-CZ" dirty="0"/>
              <a:t> </a:t>
            </a:r>
            <a:r>
              <a:rPr lang="cs-CZ" dirty="0" err="1"/>
              <a:t>reversible</a:t>
            </a:r>
            <a:endParaRPr lang="cs-CZ" dirty="0"/>
          </a:p>
          <a:p>
            <a:r>
              <a:rPr lang="cs-CZ" dirty="0"/>
              <a:t>ETIOLOGY:</a:t>
            </a:r>
          </a:p>
          <a:p>
            <a:pPr lvl="1"/>
            <a:r>
              <a:rPr lang="cs-CZ" u="sng" dirty="0" err="1"/>
              <a:t>Prerenal</a:t>
            </a:r>
            <a:r>
              <a:rPr lang="cs-CZ" dirty="0"/>
              <a:t>: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, </a:t>
            </a:r>
            <a:r>
              <a:rPr lang="cs-CZ" dirty="0" err="1"/>
              <a:t>hypovolemia</a:t>
            </a:r>
            <a:r>
              <a:rPr lang="cs-CZ" dirty="0"/>
              <a:t>, </a:t>
            </a:r>
            <a:r>
              <a:rPr lang="cs-CZ" dirty="0" err="1"/>
              <a:t>hypotension</a:t>
            </a:r>
            <a:r>
              <a:rPr lang="cs-CZ" dirty="0"/>
              <a:t>, </a:t>
            </a:r>
            <a:r>
              <a:rPr lang="cs-CZ" dirty="0" err="1"/>
              <a:t>sepsis</a:t>
            </a:r>
            <a:endParaRPr lang="cs-CZ" dirty="0"/>
          </a:p>
          <a:p>
            <a:pPr lvl="1"/>
            <a:r>
              <a:rPr lang="cs-CZ" u="sng" dirty="0" err="1"/>
              <a:t>Renal</a:t>
            </a:r>
            <a:r>
              <a:rPr lang="cs-CZ" dirty="0"/>
              <a:t>: </a:t>
            </a:r>
            <a:r>
              <a:rPr lang="cs-CZ" dirty="0" err="1"/>
              <a:t>glomerulonephritis</a:t>
            </a:r>
            <a:r>
              <a:rPr lang="cs-CZ" dirty="0"/>
              <a:t>, </a:t>
            </a:r>
            <a:r>
              <a:rPr lang="cs-CZ" dirty="0" err="1"/>
              <a:t>interstitial</a:t>
            </a:r>
            <a:r>
              <a:rPr lang="cs-CZ" dirty="0"/>
              <a:t> </a:t>
            </a:r>
            <a:r>
              <a:rPr lang="cs-CZ" dirty="0" err="1"/>
              <a:t>tubulonephritis</a:t>
            </a:r>
            <a:r>
              <a:rPr lang="cs-CZ" dirty="0"/>
              <a:t>, </a:t>
            </a:r>
            <a:r>
              <a:rPr lang="cs-CZ" dirty="0" err="1"/>
              <a:t>drug-induced</a:t>
            </a:r>
            <a:endParaRPr lang="cs-CZ" dirty="0"/>
          </a:p>
          <a:p>
            <a:pPr lvl="1"/>
            <a:r>
              <a:rPr lang="cs-CZ" u="sng" dirty="0" err="1"/>
              <a:t>Postrenal</a:t>
            </a:r>
            <a:r>
              <a:rPr lang="cs-CZ" dirty="0"/>
              <a:t>: </a:t>
            </a:r>
            <a:r>
              <a:rPr lang="cs-CZ" dirty="0" err="1"/>
              <a:t>urinary</a:t>
            </a:r>
            <a:r>
              <a:rPr lang="cs-CZ" dirty="0"/>
              <a:t> </a:t>
            </a:r>
            <a:r>
              <a:rPr lang="cs-CZ" dirty="0" err="1"/>
              <a:t>tract</a:t>
            </a:r>
            <a:r>
              <a:rPr lang="cs-CZ" dirty="0"/>
              <a:t> </a:t>
            </a:r>
            <a:r>
              <a:rPr lang="cs-CZ" dirty="0" err="1"/>
              <a:t>obstruction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classification</a:t>
            </a:r>
            <a:r>
              <a:rPr lang="cs-CZ" dirty="0"/>
              <a:t> : RIFLE, AKIN (</a:t>
            </a:r>
            <a:r>
              <a:rPr lang="cs-CZ" dirty="0" err="1"/>
              <a:t>according</a:t>
            </a:r>
            <a:r>
              <a:rPr lang="cs-CZ" dirty="0"/>
              <a:t> to KDIGO)</a:t>
            </a:r>
          </a:p>
        </p:txBody>
      </p:sp>
    </p:spTree>
    <p:extLst>
      <p:ext uri="{BB962C8B-B14F-4D97-AF65-F5344CB8AC3E}">
        <p14:creationId xmlns:p14="http://schemas.microsoft.com/office/powerpoint/2010/main" val="1671005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- </a:t>
            </a:r>
            <a:r>
              <a:rPr lang="cs-CZ" dirty="0" err="1"/>
              <a:t>classification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81CDEE1-79E3-484E-9217-9B4C9D12A71F}"/>
              </a:ext>
            </a:extLst>
          </p:cNvPr>
          <p:cNvSpPr/>
          <p:nvPr/>
        </p:nvSpPr>
        <p:spPr>
          <a:xfrm>
            <a:off x="5061857" y="6262042"/>
            <a:ext cx="6469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https://www.uspharmacist.com/CMSImagesContent/2015/8/_AcuteKidney-T1.gi</a:t>
            </a:r>
            <a:r>
              <a:rPr lang="cs-CZ" sz="1200" dirty="0">
                <a:hlinkClick r:id="rId2"/>
              </a:rPr>
              <a:t>f</a:t>
            </a:r>
            <a:endParaRPr lang="cs-CZ" sz="1200" dirty="0"/>
          </a:p>
          <a:p>
            <a:r>
              <a:rPr lang="cs-CZ" sz="1200" dirty="0"/>
              <a:t>https://</a:t>
            </a:r>
            <a:r>
              <a:rPr lang="cs-CZ" sz="1200" dirty="0" err="1"/>
              <a:t>img.grepmed.com</a:t>
            </a:r>
            <a:r>
              <a:rPr lang="cs-CZ" sz="1200" dirty="0"/>
              <a:t>/</a:t>
            </a:r>
            <a:r>
              <a:rPr lang="cs-CZ" sz="1200" dirty="0" err="1"/>
              <a:t>uploads</a:t>
            </a:r>
            <a:r>
              <a:rPr lang="cs-CZ" sz="1200" dirty="0"/>
              <a:t>/2950/</a:t>
            </a:r>
            <a:r>
              <a:rPr lang="cs-CZ" sz="1200" dirty="0" err="1"/>
              <a:t>nephrology-diagnosis-kidney-acute-kdigo-original.jpeg</a:t>
            </a:r>
            <a:endParaRPr lang="cs-CZ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5D9A2C-19AC-2447-902F-51BECEEC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4988"/>
            <a:ext cx="5715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E353B2-5882-324C-A36A-6135D29C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04987"/>
            <a:ext cx="6218537" cy="27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97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(CKD)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Slow</a:t>
            </a:r>
            <a:r>
              <a:rPr lang="cs-CZ" dirty="0"/>
              <a:t> </a:t>
            </a:r>
            <a:r>
              <a:rPr lang="cs-CZ" dirty="0" err="1"/>
              <a:t>progressive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,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declining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Etiologically</a:t>
            </a:r>
            <a:r>
              <a:rPr lang="cs-CZ" dirty="0"/>
              <a:t>: </a:t>
            </a:r>
            <a:r>
              <a:rPr lang="cs-CZ" dirty="0" err="1"/>
              <a:t>diabetic</a:t>
            </a:r>
            <a:r>
              <a:rPr lang="cs-CZ" dirty="0"/>
              <a:t> </a:t>
            </a:r>
            <a:r>
              <a:rPr lang="cs-CZ" dirty="0" err="1"/>
              <a:t>nephropathy</a:t>
            </a:r>
            <a:r>
              <a:rPr lang="cs-CZ" dirty="0"/>
              <a:t>, </a:t>
            </a:r>
            <a:r>
              <a:rPr lang="cs-CZ" dirty="0" err="1"/>
              <a:t>hypertensive</a:t>
            </a:r>
            <a:r>
              <a:rPr lang="cs-CZ" dirty="0"/>
              <a:t> </a:t>
            </a:r>
            <a:r>
              <a:rPr lang="cs-CZ" dirty="0" err="1"/>
              <a:t>nephrosclerosis</a:t>
            </a:r>
            <a:r>
              <a:rPr lang="cs-CZ" dirty="0"/>
              <a:t>, </a:t>
            </a:r>
            <a:r>
              <a:rPr lang="cs-CZ" dirty="0" err="1"/>
              <a:t>polycystic</a:t>
            </a:r>
            <a:r>
              <a:rPr lang="cs-CZ" dirty="0"/>
              <a:t> </a:t>
            </a:r>
            <a:r>
              <a:rPr lang="cs-CZ" dirty="0" err="1"/>
              <a:t>kidneys</a:t>
            </a:r>
            <a:r>
              <a:rPr lang="cs-CZ" dirty="0"/>
              <a:t>,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glomerulonephritis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Classification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	-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GFR</a:t>
            </a:r>
            <a:br>
              <a:rPr lang="cs-CZ" dirty="0"/>
            </a:br>
            <a:r>
              <a:rPr lang="cs-CZ" dirty="0"/>
              <a:t>	-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albuminuria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394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ages of CKD. Reprinted with permission from KDIGO 2012 Clinical... |  Download Scientific Diagram">
            <a:extLst>
              <a:ext uri="{FF2B5EF4-FFF2-40B4-BE49-F238E27FC236}">
                <a16:creationId xmlns:a16="http://schemas.microsoft.com/office/drawing/2014/main" id="{30F0A0EB-223A-3645-9017-C01AC278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365125"/>
            <a:ext cx="8665104" cy="62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CBC2CB2-EDAD-A34E-B7D8-2E01E0A37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88438"/>
              </p:ext>
            </p:extLst>
          </p:nvPr>
        </p:nvGraphicFramePr>
        <p:xfrm>
          <a:off x="10375368" y="2548464"/>
          <a:ext cx="1308631" cy="314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8631">
                  <a:extLst>
                    <a:ext uri="{9D8B030D-6E8A-4147-A177-3AD203B41FA5}">
                      <a16:colId xmlns:a16="http://schemas.microsoft.com/office/drawing/2014/main" val="3841934347"/>
                    </a:ext>
                  </a:extLst>
                </a:gridCol>
              </a:tblGrid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 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087328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– 1,49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78687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0,75 – 0,99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53222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0,5 – 0,74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59099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0,25-0,49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792466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&lt; 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485984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C082F04A-1A75-2C4D-AF63-FF63BCA81829}"/>
              </a:ext>
            </a:extLst>
          </p:cNvPr>
          <p:cNvSpPr/>
          <p:nvPr/>
        </p:nvSpPr>
        <p:spPr>
          <a:xfrm>
            <a:off x="2998372" y="6615391"/>
            <a:ext cx="9193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800" dirty="0"/>
              <a:t>https://</a:t>
            </a:r>
            <a:r>
              <a:rPr lang="cs-CZ" sz="800" dirty="0" err="1"/>
              <a:t>www.researchgate.net</a:t>
            </a:r>
            <a:r>
              <a:rPr lang="cs-CZ" sz="800" dirty="0"/>
              <a:t>/</a:t>
            </a:r>
            <a:r>
              <a:rPr lang="cs-CZ" sz="800" dirty="0" err="1"/>
              <a:t>publication</a:t>
            </a:r>
            <a:r>
              <a:rPr lang="cs-CZ" sz="800" dirty="0"/>
              <a:t>/335386364/</a:t>
            </a:r>
            <a:r>
              <a:rPr lang="cs-CZ" sz="800" dirty="0" err="1"/>
              <a:t>figure</a:t>
            </a:r>
            <a:r>
              <a:rPr lang="cs-CZ" sz="800" dirty="0"/>
              <a:t>/fig1/AS:795585133170688@1566693685000/Stages-of-CKD-Reprinted-with-permission-from-KDIGO-2012-Clinical-Practice-Guidelines-for.png</a:t>
            </a:r>
          </a:p>
        </p:txBody>
      </p:sp>
    </p:spTree>
    <p:extLst>
      <p:ext uri="{BB962C8B-B14F-4D97-AF65-F5344CB8AC3E}">
        <p14:creationId xmlns:p14="http://schemas.microsoft.com/office/powerpoint/2010/main" val="399262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3337C-AFCB-964F-916D-000D14A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26EDA-5D3C-564A-B547-9912EB59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170" y="1825625"/>
            <a:ext cx="4321629" cy="4351338"/>
          </a:xfrm>
        </p:spPr>
        <p:txBody>
          <a:bodyPr/>
          <a:lstStyle/>
          <a:p>
            <a:r>
              <a:rPr lang="cs-CZ" dirty="0"/>
              <a:t>20%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output (1 liter per </a:t>
            </a:r>
            <a:r>
              <a:rPr lang="cs-CZ" dirty="0" err="1"/>
              <a:t>minute</a:t>
            </a:r>
            <a:r>
              <a:rPr lang="cs-CZ" dirty="0"/>
              <a:t>)</a:t>
            </a:r>
          </a:p>
          <a:p>
            <a:r>
              <a:rPr lang="cs-CZ" dirty="0"/>
              <a:t>"Plasma </a:t>
            </a:r>
            <a:r>
              <a:rPr lang="cs-CZ" dirty="0" err="1"/>
              <a:t>skimming</a:t>
            </a:r>
            <a:r>
              <a:rPr lang="cs-CZ" dirty="0"/>
              <a:t>“</a:t>
            </a:r>
          </a:p>
          <a:p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afferens</a:t>
            </a:r>
            <a:r>
              <a:rPr lang="cs-CZ" dirty="0"/>
              <a:t> - glomerulus -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efferens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cortical</a:t>
            </a:r>
            <a:r>
              <a:rPr lang="cs-CZ" dirty="0"/>
              <a:t> and </a:t>
            </a:r>
            <a:r>
              <a:rPr lang="cs-CZ" dirty="0" err="1"/>
              <a:t>juxtamedullary</a:t>
            </a:r>
            <a:r>
              <a:rPr lang="cs-CZ" dirty="0"/>
              <a:t> </a:t>
            </a:r>
            <a:r>
              <a:rPr lang="cs-CZ" dirty="0" err="1"/>
              <a:t>nephrons</a:t>
            </a:r>
            <a:endParaRPr lang="cs-CZ" dirty="0"/>
          </a:p>
        </p:txBody>
      </p:sp>
      <p:pic>
        <p:nvPicPr>
          <p:cNvPr id="1026" name="Picture 2" descr="Renal Blood Flow and its Regulation | Anatomy and Physiology II">
            <a:extLst>
              <a:ext uri="{FF2B5EF4-FFF2-40B4-BE49-F238E27FC236}">
                <a16:creationId xmlns:a16="http://schemas.microsoft.com/office/drawing/2014/main" id="{891BA46F-4822-D149-BC27-43F885B2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0" y="1602947"/>
            <a:ext cx="6043613" cy="47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08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F929BE-F4D0-B241-BE78-B1EF3AF93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Case </a:t>
            </a:r>
            <a:r>
              <a:rPr lang="cs-CZ" dirty="0" err="1">
                <a:solidFill>
                  <a:srgbClr val="FFFFFF"/>
                </a:solidFill>
              </a:rPr>
              <a:t>reports</a:t>
            </a:r>
            <a:r>
              <a:rPr lang="cs-CZ" dirty="0">
                <a:solidFill>
                  <a:srgbClr val="FFFFFF"/>
                </a:solidFill>
              </a:rPr>
              <a:t> 2: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AKI, CKD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0D28370-5998-1846-9292-49BDB97F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1476752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1 – </a:t>
            </a:r>
            <a:r>
              <a:rPr lang="cs-CZ" i="1" dirty="0"/>
              <a:t>Sportsman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 </a:t>
            </a:r>
            <a:r>
              <a:rPr lang="cs-CZ" dirty="0" err="1"/>
              <a:t>young</a:t>
            </a:r>
            <a:r>
              <a:rPr lang="cs-CZ" dirty="0"/>
              <a:t> man, 19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, </a:t>
            </a:r>
            <a:r>
              <a:rPr lang="cs-CZ" dirty="0" err="1"/>
              <a:t>comes</a:t>
            </a:r>
            <a:r>
              <a:rPr lang="cs-CZ" dirty="0"/>
              <a:t>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clinic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chest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.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3 </a:t>
            </a:r>
            <a:r>
              <a:rPr lang="cs-CZ" dirty="0" err="1"/>
              <a:t>hours</a:t>
            </a:r>
            <a:r>
              <a:rPr lang="cs-CZ" dirty="0"/>
              <a:t> ago </a:t>
            </a:r>
            <a:r>
              <a:rPr lang="cs-CZ" dirty="0" err="1"/>
              <a:t>when</a:t>
            </a:r>
            <a:r>
              <a:rPr lang="cs-CZ" dirty="0"/>
              <a:t> he </a:t>
            </a:r>
            <a:r>
              <a:rPr lang="cs-CZ" dirty="0" err="1"/>
              <a:t>was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gym</a:t>
            </a:r>
            <a:r>
              <a:rPr lang="cs-CZ" dirty="0"/>
              <a:t> and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bench-press</a:t>
            </a:r>
            <a:r>
              <a:rPr lang="cs-CZ" dirty="0"/>
              <a:t>.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haven't</a:t>
            </a:r>
            <a:r>
              <a:rPr lang="cs-CZ" dirty="0"/>
              <a:t> </a:t>
            </a:r>
            <a:r>
              <a:rPr lang="cs-CZ" dirty="0" err="1"/>
              <a:t>stopped</a:t>
            </a:r>
            <a:r>
              <a:rPr lang="cs-CZ" dirty="0"/>
              <a:t> </a:t>
            </a:r>
            <a:r>
              <a:rPr lang="cs-CZ" dirty="0" err="1"/>
              <a:t>since</a:t>
            </a:r>
            <a:r>
              <a:rPr lang="cs-CZ" dirty="0"/>
              <a:t>.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dull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movement</a:t>
            </a:r>
            <a:r>
              <a:rPr lang="cs-CZ" dirty="0"/>
              <a:t>. His </a:t>
            </a:r>
            <a:r>
              <a:rPr lang="cs-CZ" dirty="0" err="1"/>
              <a:t>uncle</a:t>
            </a:r>
            <a:r>
              <a:rPr lang="cs-CZ" dirty="0"/>
              <a:t> had a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recently</a:t>
            </a:r>
            <a:r>
              <a:rPr lang="cs-CZ" dirty="0"/>
              <a:t>, so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afraid</a:t>
            </a:r>
            <a:r>
              <a:rPr lang="cs-CZ" dirty="0"/>
              <a:t> he has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.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FB1DB6F5-AB0A-FB49-A618-9E8FD52B4DB9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 err="1"/>
              <a:t>Medical</a:t>
            </a:r>
            <a:r>
              <a:rPr lang="cs-CZ" b="1" u="sng" dirty="0"/>
              <a:t> report: </a:t>
            </a:r>
          </a:p>
          <a:p>
            <a:pPr marL="0" indent="0">
              <a:buNone/>
            </a:pPr>
            <a:r>
              <a:rPr lang="cs-CZ" b="1" dirty="0"/>
              <a:t>PH</a:t>
            </a:r>
            <a:r>
              <a:rPr lang="cs-CZ" dirty="0"/>
              <a:t>: sine</a:t>
            </a:r>
          </a:p>
          <a:p>
            <a:pPr marL="0" indent="0">
              <a:buNone/>
            </a:pPr>
            <a:r>
              <a:rPr lang="cs-CZ" b="1" dirty="0" err="1"/>
              <a:t>Medication</a:t>
            </a:r>
            <a:r>
              <a:rPr lang="cs-CZ" dirty="0"/>
              <a:t>: sine</a:t>
            </a:r>
          </a:p>
          <a:p>
            <a:pPr marL="0" indent="0">
              <a:buNone/>
            </a:pPr>
            <a:r>
              <a:rPr lang="cs-CZ" b="1" dirty="0" err="1"/>
              <a:t>Alergies</a:t>
            </a:r>
            <a:r>
              <a:rPr lang="cs-CZ" dirty="0"/>
              <a:t>: </a:t>
            </a:r>
            <a:r>
              <a:rPr lang="cs-CZ" dirty="0" err="1"/>
              <a:t>neg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Abusus</a:t>
            </a:r>
            <a:r>
              <a:rPr lang="cs-CZ" dirty="0"/>
              <a:t>: </a:t>
            </a:r>
            <a:r>
              <a:rPr lang="cs-CZ" dirty="0" err="1"/>
              <a:t>smoker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5 a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15, </a:t>
            </a:r>
            <a:r>
              <a:rPr lang="cs-CZ" dirty="0" err="1"/>
              <a:t>negates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 and </a:t>
            </a:r>
            <a:r>
              <a:rPr lang="cs-CZ" dirty="0" err="1"/>
              <a:t>alcohol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747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1 – </a:t>
            </a:r>
            <a:r>
              <a:rPr lang="cs-CZ" i="1" dirty="0"/>
              <a:t>Sportsman</a:t>
            </a:r>
            <a:endParaRPr lang="cs-CZ" dirty="0"/>
          </a:p>
        </p:txBody>
      </p:sp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218897E1-276C-5449-B599-D28489A8D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94264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</a:t>
                      </a:r>
                      <a:r>
                        <a:rPr lang="cs-CZ" sz="240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3B57CFDA-3331-604D-B39A-3EBF85EF8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53596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</a:t>
                      </a:r>
                      <a:r>
                        <a:rPr lang="cs-CZ" sz="2400" baseline="0" dirty="0"/>
                        <a:t> - s</a:t>
                      </a:r>
                      <a:r>
                        <a:rPr lang="cs-CZ" sz="2400" dirty="0"/>
                        <a:t>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Appearance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clear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yellow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10" name="Tabulka 2">
            <a:extLst>
              <a:ext uri="{FF2B5EF4-FFF2-40B4-BE49-F238E27FC236}">
                <a16:creationId xmlns:a16="http://schemas.microsoft.com/office/drawing/2014/main" id="{3F680B6D-F949-6A49-A916-1D83B81AE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92875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050" dirty="0"/>
                        <a:t>1,73m</a:t>
                      </a:r>
                      <a:r>
                        <a:rPr lang="cs-CZ" sz="105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TnT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1-14 </a:t>
                      </a:r>
                      <a:r>
                        <a:rPr lang="cs-CZ" sz="1400" dirty="0" err="1"/>
                        <a:t>ng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977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1 – </a:t>
            </a:r>
            <a:r>
              <a:rPr lang="cs-CZ" i="1" dirty="0"/>
              <a:t>Sportsman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Concusion</a:t>
            </a:r>
            <a:r>
              <a:rPr lang="cs-CZ" b="1" dirty="0"/>
              <a:t>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athlete</a:t>
            </a:r>
            <a:r>
              <a:rPr lang="cs-CZ" dirty="0"/>
              <a:t>, he </a:t>
            </a:r>
            <a:r>
              <a:rPr lang="cs-CZ" dirty="0" err="1"/>
              <a:t>goes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gym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and he </a:t>
            </a:r>
            <a:r>
              <a:rPr lang="cs-CZ" dirty="0" err="1"/>
              <a:t>takes</a:t>
            </a:r>
            <a:r>
              <a:rPr lang="cs-CZ" dirty="0"/>
              <a:t> </a:t>
            </a:r>
            <a:r>
              <a:rPr lang="cs-CZ" b="1" u="sng" dirty="0" err="1"/>
              <a:t>creatine</a:t>
            </a:r>
            <a:r>
              <a:rPr lang="cs-CZ" b="1" u="sng" dirty="0"/>
              <a:t> </a:t>
            </a:r>
            <a:r>
              <a:rPr lang="cs-CZ" b="1" u="sng" dirty="0" err="1"/>
              <a:t>supplements</a:t>
            </a:r>
            <a:r>
              <a:rPr lang="cs-CZ" b="1" u="sng" dirty="0"/>
              <a:t> </a:t>
            </a:r>
            <a:r>
              <a:rPr lang="cs-CZ" dirty="0"/>
              <a:t>– he de not </a:t>
            </a:r>
            <a:r>
              <a:rPr lang="cs-CZ" dirty="0" err="1"/>
              <a:t>have</a:t>
            </a:r>
            <a:r>
              <a:rPr lang="cs-CZ" dirty="0"/>
              <a:t> AKI,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preanalytic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affected</a:t>
            </a:r>
            <a:r>
              <a:rPr lang="cs-CZ" dirty="0"/>
              <a:t> by non-standard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creatinin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and </a:t>
            </a:r>
            <a:r>
              <a:rPr lang="cs-CZ" dirty="0" err="1"/>
              <a:t>intake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Yyou</a:t>
            </a:r>
            <a:r>
              <a:rPr lang="cs-CZ" dirty="0"/>
              <a:t>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not to </a:t>
            </a:r>
            <a:r>
              <a:rPr lang="cs-CZ" dirty="0" err="1"/>
              <a:t>take</a:t>
            </a:r>
            <a:r>
              <a:rPr lang="cs-CZ" dirty="0"/>
              <a:t> these </a:t>
            </a:r>
            <a:r>
              <a:rPr lang="cs-CZ" dirty="0" err="1"/>
              <a:t>products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week</a:t>
            </a:r>
            <a:r>
              <a:rPr lang="cs-CZ" dirty="0"/>
              <a:t> and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check</a:t>
            </a:r>
            <a:r>
              <a:rPr lang="cs-CZ" dirty="0"/>
              <a:t>-up </a:t>
            </a:r>
            <a:r>
              <a:rPr lang="cs-CZ" dirty="0" err="1"/>
              <a:t>after</a:t>
            </a:r>
            <a:r>
              <a:rPr lang="cs-CZ" dirty="0"/>
              <a:t> 48 </a:t>
            </a:r>
            <a:r>
              <a:rPr lang="cs-CZ" dirty="0" err="1"/>
              <a:t>hours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non </a:t>
            </a:r>
            <a:r>
              <a:rPr lang="cs-CZ" dirty="0" err="1"/>
              <a:t>exercising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113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1 – </a:t>
            </a:r>
            <a:r>
              <a:rPr lang="cs-CZ" i="1" dirty="0"/>
              <a:t>Sportsman</a:t>
            </a:r>
            <a:endParaRPr lang="cs-CZ" dirty="0"/>
          </a:p>
        </p:txBody>
      </p:sp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218897E1-276C-5449-B599-D28489A8DA86}"/>
              </a:ext>
            </a:extLst>
          </p:cNvPr>
          <p:cNvGraphicFramePr>
            <a:graphicFrameLocks noGrp="1"/>
          </p:cNvGraphicFramePr>
          <p:nvPr/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</a:t>
                      </a:r>
                      <a:r>
                        <a:rPr lang="cs-CZ" sz="240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3B57CFDA-3331-604D-B39A-3EBF85EF8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2665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</a:t>
                      </a:r>
                      <a:r>
                        <a:rPr lang="cs-CZ" sz="2400" baseline="0" dirty="0"/>
                        <a:t> - s</a:t>
                      </a:r>
                      <a:r>
                        <a:rPr lang="cs-CZ" sz="2400" dirty="0"/>
                        <a:t>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Appearance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clear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yellow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10" name="Tabulka 2">
            <a:extLst>
              <a:ext uri="{FF2B5EF4-FFF2-40B4-BE49-F238E27FC236}">
                <a16:creationId xmlns:a16="http://schemas.microsoft.com/office/drawing/2014/main" id="{3F680B6D-F949-6A49-A916-1D83B81AE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05061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050" dirty="0"/>
                        <a:t>1,73m</a:t>
                      </a:r>
                      <a:r>
                        <a:rPr lang="cs-CZ" sz="105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TnT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1-14 </a:t>
                      </a:r>
                      <a:r>
                        <a:rPr lang="cs-CZ" sz="1400" dirty="0" err="1"/>
                        <a:t>ng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864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</a:t>
            </a:r>
            <a:r>
              <a:rPr lang="cs-CZ" i="1" dirty="0"/>
              <a:t>– </a:t>
            </a:r>
            <a:r>
              <a:rPr lang="cs-CZ" i="1" dirty="0" err="1"/>
              <a:t>Too</a:t>
            </a:r>
            <a:r>
              <a:rPr lang="cs-CZ" i="1" dirty="0"/>
              <a:t> </a:t>
            </a:r>
            <a:r>
              <a:rPr lang="cs-CZ" i="1" dirty="0" err="1"/>
              <a:t>honest</a:t>
            </a:r>
            <a:r>
              <a:rPr lang="cs-CZ" i="1" dirty="0"/>
              <a:t> </a:t>
            </a:r>
            <a:r>
              <a:rPr lang="cs-CZ" i="1" dirty="0" err="1"/>
              <a:t>family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brings</a:t>
            </a:r>
            <a:r>
              <a:rPr lang="cs-CZ" dirty="0"/>
              <a:t> a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devastated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, 89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woman</a:t>
            </a:r>
            <a:r>
              <a:rPr lang="cs-CZ" dirty="0"/>
              <a:t>,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 </a:t>
            </a:r>
            <a:r>
              <a:rPr lang="cs-CZ" dirty="0" err="1"/>
              <a:t>clinic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daughter</a:t>
            </a:r>
            <a:r>
              <a:rPr lang="cs-CZ" dirty="0"/>
              <a:t> </a:t>
            </a:r>
            <a:r>
              <a:rPr lang="cs-CZ" dirty="0" err="1"/>
              <a:t>reports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 had </a:t>
            </a:r>
            <a:r>
              <a:rPr lang="cs-CZ" dirty="0" err="1"/>
              <a:t>diarrhea</a:t>
            </a:r>
            <a:r>
              <a:rPr lang="cs-CZ" dirty="0"/>
              <a:t>, </a:t>
            </a:r>
            <a:r>
              <a:rPr lang="cs-CZ" dirty="0" err="1"/>
              <a:t>vomiting</a:t>
            </a:r>
            <a:r>
              <a:rPr lang="cs-CZ" dirty="0"/>
              <a:t>, </a:t>
            </a:r>
            <a:r>
              <a:rPr lang="cs-CZ" dirty="0" err="1"/>
              <a:t>anorexia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3 </a:t>
            </a:r>
            <a:r>
              <a:rPr lang="cs-CZ" dirty="0" err="1"/>
              <a:t>days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 </a:t>
            </a:r>
            <a:r>
              <a:rPr lang="cs-CZ" dirty="0" err="1"/>
              <a:t>practically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eat</a:t>
            </a:r>
            <a:r>
              <a:rPr lang="cs-CZ" dirty="0"/>
              <a:t>,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drinks</a:t>
            </a:r>
            <a:r>
              <a:rPr lang="cs-CZ" dirty="0"/>
              <a:t> a maximum </a:t>
            </a:r>
            <a:r>
              <a:rPr lang="cs-CZ" dirty="0" err="1"/>
              <a:t>of</a:t>
            </a:r>
            <a:r>
              <a:rPr lang="cs-CZ" dirty="0"/>
              <a:t> 0.5 </a:t>
            </a:r>
            <a:r>
              <a:rPr lang="cs-CZ" dirty="0" err="1"/>
              <a:t>liters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Coca-Cola in </a:t>
            </a:r>
            <a:r>
              <a:rPr lang="cs-CZ" dirty="0" err="1"/>
              <a:t>spoons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condition</a:t>
            </a:r>
            <a:r>
              <a:rPr lang="cs-CZ" dirty="0"/>
              <a:t> </a:t>
            </a:r>
            <a:r>
              <a:rPr lang="cs-CZ" dirty="0" err="1"/>
              <a:t>gradually</a:t>
            </a:r>
            <a:r>
              <a:rPr lang="cs-CZ" dirty="0"/>
              <a:t> </a:t>
            </a:r>
            <a:r>
              <a:rPr lang="cs-CZ" dirty="0" err="1"/>
              <a:t>worsens</a:t>
            </a:r>
            <a:r>
              <a:rPr lang="cs-CZ" dirty="0"/>
              <a:t>,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vomits</a:t>
            </a:r>
            <a:r>
              <a:rPr lang="cs-CZ" dirty="0"/>
              <a:t> more and more,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anorexia</a:t>
            </a:r>
            <a:r>
              <a:rPr lang="cs-CZ" dirty="0"/>
              <a:t> </a:t>
            </a:r>
            <a:r>
              <a:rPr lang="cs-CZ" dirty="0" err="1"/>
              <a:t>worsens</a:t>
            </a:r>
            <a:r>
              <a:rPr lang="cs-CZ" dirty="0"/>
              <a:t>,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weaker</a:t>
            </a:r>
            <a:r>
              <a:rPr lang="cs-CZ" dirty="0"/>
              <a:t>,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can't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walk</a:t>
            </a:r>
            <a:r>
              <a:rPr lang="cs-CZ" dirty="0"/>
              <a:t> </a:t>
            </a:r>
            <a:r>
              <a:rPr lang="cs-CZ" dirty="0" err="1"/>
              <a:t>anymore</a:t>
            </a:r>
            <a:r>
              <a:rPr lang="cs-CZ" dirty="0"/>
              <a:t>,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collapsed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morning</a:t>
            </a:r>
            <a:r>
              <a:rPr lang="cs-CZ" dirty="0"/>
              <a:t>, so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no </a:t>
            </a:r>
            <a:r>
              <a:rPr lang="cs-CZ" dirty="0" err="1"/>
              <a:t>longer</a:t>
            </a:r>
            <a:r>
              <a:rPr lang="cs-CZ" dirty="0"/>
              <a:t> </a:t>
            </a:r>
            <a:r>
              <a:rPr lang="cs-CZ" dirty="0" err="1"/>
              <a:t>knows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to do.</a:t>
            </a:r>
          </a:p>
          <a:p>
            <a:r>
              <a:rPr lang="cs-CZ" dirty="0" err="1"/>
              <a:t>However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daughter</a:t>
            </a:r>
            <a:r>
              <a:rPr lang="cs-CZ" dirty="0"/>
              <a:t> </a:t>
            </a:r>
            <a:r>
              <a:rPr lang="cs-CZ" dirty="0" err="1"/>
              <a:t>says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her </a:t>
            </a:r>
            <a:r>
              <a:rPr lang="cs-CZ" dirty="0" err="1"/>
              <a:t>chronical</a:t>
            </a:r>
            <a:r>
              <a:rPr lang="cs-CZ" dirty="0"/>
              <a:t> </a:t>
            </a:r>
            <a:r>
              <a:rPr lang="cs-CZ" dirty="0" err="1"/>
              <a:t>medication</a:t>
            </a:r>
            <a:r>
              <a:rPr lang="cs-CZ" dirty="0"/>
              <a:t> </a:t>
            </a:r>
            <a:r>
              <a:rPr lang="cs-CZ" dirty="0" err="1"/>
              <a:t>honestly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morning</a:t>
            </a:r>
            <a:r>
              <a:rPr lang="mr-IN" dirty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85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Too</a:t>
            </a:r>
            <a:r>
              <a:rPr lang="cs-CZ" i="1" dirty="0"/>
              <a:t> </a:t>
            </a:r>
            <a:r>
              <a:rPr lang="cs-CZ" i="1" dirty="0" err="1"/>
              <a:t>honest</a:t>
            </a:r>
            <a:r>
              <a:rPr lang="cs-CZ" i="1" dirty="0"/>
              <a:t> </a:t>
            </a:r>
            <a:r>
              <a:rPr lang="cs-CZ" i="1" dirty="0" err="1"/>
              <a:t>family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/>
              <a:t>Medical</a:t>
            </a:r>
            <a:r>
              <a:rPr lang="cs-CZ" b="1" dirty="0"/>
              <a:t> </a:t>
            </a:r>
            <a:r>
              <a:rPr lang="cs-CZ" b="1" dirty="0" err="1"/>
              <a:t>history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/>
              <a:t>PH: </a:t>
            </a:r>
            <a:r>
              <a:rPr lang="cs-CZ" dirty="0"/>
              <a:t>CAD, </a:t>
            </a:r>
            <a:r>
              <a:rPr lang="cs-CZ" dirty="0" err="1"/>
              <a:t>st.p</a:t>
            </a:r>
            <a:r>
              <a:rPr lang="cs-CZ" dirty="0"/>
              <a:t>. STEMI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 1998, </a:t>
            </a:r>
            <a:r>
              <a:rPr lang="cs-CZ" dirty="0" err="1"/>
              <a:t>chronical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CAD, </a:t>
            </a:r>
            <a:r>
              <a:rPr lang="cs-CZ" dirty="0" err="1"/>
              <a:t>atrial</a:t>
            </a:r>
            <a:r>
              <a:rPr lang="cs-CZ" dirty="0"/>
              <a:t> </a:t>
            </a:r>
            <a:r>
              <a:rPr lang="cs-CZ" dirty="0" err="1"/>
              <a:t>fibrilation</a:t>
            </a:r>
            <a:r>
              <a:rPr lang="cs-CZ" dirty="0"/>
              <a:t> – med. </a:t>
            </a:r>
            <a:r>
              <a:rPr lang="cs-CZ" dirty="0" err="1"/>
              <a:t>Warfarine</a:t>
            </a:r>
            <a:r>
              <a:rPr lang="cs-CZ" dirty="0"/>
              <a:t>, </a:t>
            </a:r>
            <a:r>
              <a:rPr lang="cs-CZ" dirty="0" err="1"/>
              <a:t>hypertension</a:t>
            </a:r>
            <a:r>
              <a:rPr lang="cs-CZ" dirty="0"/>
              <a:t>, </a:t>
            </a:r>
            <a:r>
              <a:rPr lang="cs-CZ" dirty="0" err="1"/>
              <a:t>st.p</a:t>
            </a:r>
            <a:r>
              <a:rPr lang="cs-CZ" dirty="0"/>
              <a:t>. </a:t>
            </a:r>
            <a:r>
              <a:rPr lang="cs-CZ" dirty="0" err="1"/>
              <a:t>breast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 (in </a:t>
            </a:r>
            <a:r>
              <a:rPr lang="cs-CZ" dirty="0" err="1"/>
              <a:t>remission</a:t>
            </a:r>
            <a:r>
              <a:rPr lang="cs-CZ" dirty="0"/>
              <a:t>, </a:t>
            </a:r>
            <a:r>
              <a:rPr lang="cs-CZ" dirty="0" err="1"/>
              <a:t>disp</a:t>
            </a:r>
            <a:r>
              <a:rPr lang="cs-CZ" dirty="0"/>
              <a:t>. </a:t>
            </a:r>
            <a:r>
              <a:rPr lang="cs-CZ" dirty="0" err="1"/>
              <a:t>oncology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 err="1"/>
              <a:t>Medication</a:t>
            </a:r>
            <a:r>
              <a:rPr lang="cs-CZ" dirty="0"/>
              <a:t>:	</a:t>
            </a:r>
            <a:r>
              <a:rPr lang="cs-CZ" dirty="0" err="1"/>
              <a:t>Prestance</a:t>
            </a:r>
            <a:r>
              <a:rPr lang="cs-CZ" dirty="0"/>
              <a:t> 5/5mg </a:t>
            </a:r>
            <a:r>
              <a:rPr lang="cs-CZ" dirty="0" err="1"/>
              <a:t>tbl</a:t>
            </a:r>
            <a:r>
              <a:rPr lang="cs-CZ" dirty="0"/>
              <a:t> 1-0-0		</a:t>
            </a:r>
            <a:r>
              <a:rPr lang="cs-CZ" dirty="0" err="1"/>
              <a:t>Furon</a:t>
            </a:r>
            <a:r>
              <a:rPr lang="cs-CZ" dirty="0"/>
              <a:t> 40mg </a:t>
            </a:r>
            <a:r>
              <a:rPr lang="cs-CZ" dirty="0" err="1"/>
              <a:t>tbl</a:t>
            </a:r>
            <a:r>
              <a:rPr lang="cs-CZ" dirty="0"/>
              <a:t> 1-1-0</a:t>
            </a:r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dirty="0" err="1"/>
              <a:t>Concor</a:t>
            </a:r>
            <a:r>
              <a:rPr lang="cs-CZ" dirty="0"/>
              <a:t> </a:t>
            </a:r>
            <a:r>
              <a:rPr lang="cs-CZ" dirty="0" err="1"/>
              <a:t>cor</a:t>
            </a:r>
            <a:r>
              <a:rPr lang="cs-CZ" dirty="0"/>
              <a:t> 5mg </a:t>
            </a:r>
            <a:r>
              <a:rPr lang="cs-CZ" dirty="0" err="1"/>
              <a:t>tbl</a:t>
            </a:r>
            <a:r>
              <a:rPr lang="cs-CZ" dirty="0"/>
              <a:t> 1-0-0		</a:t>
            </a:r>
            <a:r>
              <a:rPr lang="cs-CZ" dirty="0" err="1"/>
              <a:t>Verospiron</a:t>
            </a:r>
            <a:r>
              <a:rPr lang="cs-CZ" dirty="0"/>
              <a:t> 25mg </a:t>
            </a:r>
            <a:r>
              <a:rPr lang="cs-CZ" dirty="0" err="1"/>
              <a:t>tbl</a:t>
            </a:r>
            <a:r>
              <a:rPr lang="cs-CZ" dirty="0"/>
              <a:t> 0-1-0</a:t>
            </a:r>
          </a:p>
          <a:p>
            <a:pPr marL="0" indent="0">
              <a:buNone/>
            </a:pPr>
            <a:r>
              <a:rPr lang="cs-CZ" dirty="0"/>
              <a:t>		Digoxin 0,125mg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dirty="0" err="1"/>
              <a:t>Warfarin</a:t>
            </a:r>
            <a:r>
              <a:rPr lang="cs-CZ" dirty="0"/>
              <a:t> 5mg </a:t>
            </a:r>
            <a:r>
              <a:rPr lang="cs-CZ" dirty="0" err="1"/>
              <a:t>tbl</a:t>
            </a:r>
            <a:r>
              <a:rPr lang="cs-CZ" dirty="0"/>
              <a:t> dle INR</a:t>
            </a:r>
          </a:p>
          <a:p>
            <a:pPr marL="0" indent="0">
              <a:buNone/>
            </a:pPr>
            <a:r>
              <a:rPr lang="cs-CZ" b="1" dirty="0" err="1"/>
              <a:t>Alergies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/>
              <a:t>neg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Abusus:</a:t>
            </a:r>
            <a:r>
              <a:rPr lang="cs-CZ" dirty="0"/>
              <a:t> non-</a:t>
            </a:r>
            <a:r>
              <a:rPr lang="cs-CZ" dirty="0" err="1"/>
              <a:t>smoker</a:t>
            </a:r>
            <a:r>
              <a:rPr lang="cs-CZ" dirty="0"/>
              <a:t>, no </a:t>
            </a:r>
            <a:r>
              <a:rPr lang="cs-CZ" dirty="0" err="1"/>
              <a:t>drugs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alcohol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71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Too</a:t>
            </a:r>
            <a:r>
              <a:rPr lang="cs-CZ" i="1" dirty="0"/>
              <a:t> </a:t>
            </a:r>
            <a:r>
              <a:rPr lang="cs-CZ" i="1" dirty="0" err="1"/>
              <a:t>honest</a:t>
            </a:r>
            <a:r>
              <a:rPr lang="cs-CZ" i="1" dirty="0"/>
              <a:t> </a:t>
            </a:r>
            <a:r>
              <a:rPr lang="cs-CZ" i="1" dirty="0" err="1"/>
              <a:t>family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Vitals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BP 80/40 </a:t>
            </a:r>
            <a:r>
              <a:rPr lang="cs-CZ" dirty="0" err="1"/>
              <a:t>mmHg</a:t>
            </a:r>
            <a:r>
              <a:rPr lang="cs-CZ" dirty="0"/>
              <a:t>, pulse 40 </a:t>
            </a:r>
            <a:r>
              <a:rPr lang="cs-CZ" dirty="0" err="1"/>
              <a:t>bpm</a:t>
            </a:r>
            <a:r>
              <a:rPr lang="cs-CZ" dirty="0"/>
              <a:t> </a:t>
            </a:r>
            <a:r>
              <a:rPr lang="cs-CZ" dirty="0" err="1"/>
              <a:t>irreg</a:t>
            </a:r>
            <a:r>
              <a:rPr lang="cs-CZ" dirty="0"/>
              <a:t> (</a:t>
            </a:r>
            <a:r>
              <a:rPr lang="cs-CZ" dirty="0" err="1"/>
              <a:t>atrial</a:t>
            </a:r>
            <a:r>
              <a:rPr lang="cs-CZ" dirty="0"/>
              <a:t> </a:t>
            </a:r>
            <a:r>
              <a:rPr lang="cs-CZ" dirty="0" err="1"/>
              <a:t>fibrilation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err="1"/>
              <a:t>conscious</a:t>
            </a:r>
            <a:r>
              <a:rPr lang="cs-CZ" dirty="0"/>
              <a:t>, </a:t>
            </a:r>
            <a:r>
              <a:rPr lang="cs-CZ" dirty="0" err="1"/>
              <a:t>oriented</a:t>
            </a:r>
            <a:r>
              <a:rPr lang="cs-CZ" dirty="0"/>
              <a:t>, </a:t>
            </a:r>
            <a:r>
              <a:rPr lang="cs-CZ" dirty="0" err="1"/>
              <a:t>slowed</a:t>
            </a:r>
            <a:r>
              <a:rPr lang="cs-CZ" dirty="0"/>
              <a:t> </a:t>
            </a:r>
            <a:r>
              <a:rPr lang="cs-CZ" dirty="0" err="1"/>
              <a:t>psychomotor</a:t>
            </a:r>
            <a:r>
              <a:rPr lang="cs-CZ" dirty="0"/>
              <a:t> pace, </a:t>
            </a:r>
            <a:r>
              <a:rPr lang="cs-CZ" dirty="0" err="1"/>
              <a:t>decreased</a:t>
            </a:r>
            <a:r>
              <a:rPr lang="cs-CZ" dirty="0"/>
              <a:t> skin turgor</a:t>
            </a:r>
            <a:br>
              <a:rPr lang="cs-CZ" dirty="0"/>
            </a:b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irreg</a:t>
            </a:r>
            <a:r>
              <a:rPr lang="cs-CZ" dirty="0"/>
              <a:t>,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alveolar</a:t>
            </a:r>
            <a:r>
              <a:rPr lang="cs-CZ" dirty="0"/>
              <a:t> </a:t>
            </a:r>
            <a:r>
              <a:rPr lang="cs-CZ" dirty="0" err="1"/>
              <a:t>clean</a:t>
            </a:r>
            <a:br>
              <a:rPr lang="cs-CZ" dirty="0"/>
            </a:br>
            <a:r>
              <a:rPr lang="cs-CZ" dirty="0"/>
              <a:t>Abdomen soft, no </a:t>
            </a:r>
            <a:r>
              <a:rPr lang="cs-CZ" dirty="0" err="1"/>
              <a:t>pain</a:t>
            </a:r>
            <a:r>
              <a:rPr lang="cs-CZ" dirty="0"/>
              <a:t>, </a:t>
            </a:r>
            <a:r>
              <a:rPr lang="cs-CZ" dirty="0" err="1"/>
              <a:t>peristaltics</a:t>
            </a:r>
            <a:r>
              <a:rPr lang="cs-CZ" dirty="0"/>
              <a:t> +</a:t>
            </a:r>
            <a:br>
              <a:rPr lang="cs-CZ" dirty="0"/>
            </a:br>
            <a:r>
              <a:rPr lang="cs-CZ" dirty="0" err="1"/>
              <a:t>legs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swelling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736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Too</a:t>
            </a:r>
            <a:r>
              <a:rPr lang="cs-CZ" i="1" dirty="0"/>
              <a:t> </a:t>
            </a:r>
            <a:r>
              <a:rPr lang="cs-CZ" i="1" dirty="0" err="1"/>
              <a:t>honest</a:t>
            </a:r>
            <a:r>
              <a:rPr lang="cs-CZ" i="1" dirty="0"/>
              <a:t> </a:t>
            </a:r>
            <a:r>
              <a:rPr lang="cs-CZ" i="1" dirty="0" err="1"/>
              <a:t>family</a:t>
            </a:r>
            <a:endParaRPr lang="cs-CZ" i="1" dirty="0"/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FF282B03-6687-3644-8F4A-74933368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06783"/>
              </p:ext>
            </p:extLst>
          </p:nvPr>
        </p:nvGraphicFramePr>
        <p:xfrm>
          <a:off x="300569" y="1738843"/>
          <a:ext cx="3359092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5484508-6D2C-C842-96EA-408F96E9035A}"/>
              </a:ext>
            </a:extLst>
          </p:cNvPr>
          <p:cNvSpPr txBox="1"/>
          <p:nvPr/>
        </p:nvSpPr>
        <p:spPr>
          <a:xfrm>
            <a:off x="5063066" y="1738843"/>
            <a:ext cx="65870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/>
              <a:t>Hyperkalemia</a:t>
            </a:r>
            <a:r>
              <a:rPr lang="cs-CZ" sz="2400" dirty="0"/>
              <a:t> (+ </a:t>
            </a:r>
            <a:r>
              <a:rPr lang="cs-CZ" sz="2400" dirty="0" err="1"/>
              <a:t>betablocker</a:t>
            </a:r>
            <a:r>
              <a:rPr lang="cs-CZ" sz="2400" dirty="0"/>
              <a:t> + digoxin) </a:t>
            </a:r>
            <a:r>
              <a:rPr lang="cs-CZ" sz="2400" dirty="0" err="1"/>
              <a:t>causes</a:t>
            </a:r>
            <a:r>
              <a:rPr lang="cs-CZ" sz="2400" dirty="0"/>
              <a:t> </a:t>
            </a:r>
            <a:r>
              <a:rPr lang="cs-CZ" sz="2400" dirty="0" err="1"/>
              <a:t>bradycardia</a:t>
            </a:r>
            <a:endParaRPr lang="cs-CZ" sz="2400" dirty="0"/>
          </a:p>
        </p:txBody>
      </p: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BB18ADB7-F632-BC4F-A63C-BABA77E7E920}"/>
              </a:ext>
            </a:extLst>
          </p:cNvPr>
          <p:cNvCxnSpPr/>
          <p:nvPr/>
        </p:nvCxnSpPr>
        <p:spPr>
          <a:xfrm flipV="1">
            <a:off x="3744326" y="2133602"/>
            <a:ext cx="1200206" cy="728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119A8B1-1CF2-9849-945C-60066C7A4330}"/>
              </a:ext>
            </a:extLst>
          </p:cNvPr>
          <p:cNvSpPr txBox="1"/>
          <p:nvPr/>
        </p:nvSpPr>
        <p:spPr>
          <a:xfrm>
            <a:off x="5063066" y="2617995"/>
            <a:ext cx="62907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/>
              <a:t>Hyperkalemia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caused</a:t>
            </a:r>
            <a:r>
              <a:rPr lang="cs-CZ" sz="2400" dirty="0"/>
              <a:t> by </a:t>
            </a:r>
            <a:r>
              <a:rPr lang="cs-CZ" sz="2400" dirty="0" err="1"/>
              <a:t>renal</a:t>
            </a:r>
            <a:r>
              <a:rPr lang="cs-CZ" sz="2400" dirty="0"/>
              <a:t> </a:t>
            </a:r>
            <a:r>
              <a:rPr lang="cs-CZ" sz="2400" dirty="0" err="1"/>
              <a:t>failure</a:t>
            </a:r>
            <a:r>
              <a:rPr lang="cs-CZ" sz="2400" dirty="0"/>
              <a:t> + </a:t>
            </a:r>
            <a:r>
              <a:rPr lang="cs-CZ" sz="2400" dirty="0" err="1"/>
              <a:t>medication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elevates</a:t>
            </a:r>
            <a:r>
              <a:rPr lang="cs-CZ" sz="2400" dirty="0"/>
              <a:t> </a:t>
            </a:r>
            <a:r>
              <a:rPr lang="cs-CZ" sz="2400" dirty="0" err="1"/>
              <a:t>potassium</a:t>
            </a:r>
            <a:r>
              <a:rPr lang="cs-CZ" sz="2400" dirty="0"/>
              <a:t> </a:t>
            </a:r>
            <a:r>
              <a:rPr lang="cs-CZ" sz="2400" dirty="0" err="1"/>
              <a:t>levels</a:t>
            </a:r>
            <a:r>
              <a:rPr lang="cs-CZ" sz="2400" dirty="0"/>
              <a:t> (aldosteron </a:t>
            </a:r>
            <a:r>
              <a:rPr lang="cs-CZ" sz="2400" dirty="0" err="1"/>
              <a:t>blocker</a:t>
            </a:r>
            <a:r>
              <a:rPr lang="cs-CZ" sz="2400" dirty="0"/>
              <a:t> + </a:t>
            </a:r>
            <a:r>
              <a:rPr lang="cs-CZ" sz="2400" dirty="0" err="1"/>
              <a:t>ACEi</a:t>
            </a:r>
            <a:r>
              <a:rPr lang="cs-CZ" sz="2400" dirty="0"/>
              <a:t>)</a:t>
            </a: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F2968622-158F-BF45-A977-AE7BDEE6F373}"/>
              </a:ext>
            </a:extLst>
          </p:cNvPr>
          <p:cNvCxnSpPr>
            <a:cxnSpLocks/>
          </p:cNvCxnSpPr>
          <p:nvPr/>
        </p:nvCxnSpPr>
        <p:spPr>
          <a:xfrm flipH="1" flipV="1">
            <a:off x="3744326" y="2929467"/>
            <a:ext cx="1183274" cy="28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8405FD9-59C8-154A-BC1C-722C6798A166}"/>
              </a:ext>
            </a:extLst>
          </p:cNvPr>
          <p:cNvCxnSpPr>
            <a:cxnSpLocks/>
          </p:cNvCxnSpPr>
          <p:nvPr/>
        </p:nvCxnSpPr>
        <p:spPr>
          <a:xfrm>
            <a:off x="3727394" y="4003908"/>
            <a:ext cx="1217138" cy="162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644894E-29BC-CD42-BE6F-ECD0FC3C9F43}"/>
              </a:ext>
            </a:extLst>
          </p:cNvPr>
          <p:cNvSpPr txBox="1"/>
          <p:nvPr/>
        </p:nvSpPr>
        <p:spPr>
          <a:xfrm>
            <a:off x="5063066" y="3866479"/>
            <a:ext cx="65870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/>
              <a:t>Hyperuraemia</a:t>
            </a:r>
            <a:r>
              <a:rPr lang="cs-CZ" sz="2400" dirty="0"/>
              <a:t> </a:t>
            </a:r>
            <a:r>
              <a:rPr lang="cs-CZ" sz="2400" dirty="0" err="1"/>
              <a:t>leads</a:t>
            </a:r>
            <a:r>
              <a:rPr lang="cs-CZ" sz="2400" dirty="0"/>
              <a:t> to </a:t>
            </a:r>
            <a:r>
              <a:rPr lang="cs-CZ" sz="2400" dirty="0" err="1"/>
              <a:t>uremic</a:t>
            </a:r>
            <a:r>
              <a:rPr lang="cs-CZ" sz="2400" dirty="0"/>
              <a:t> </a:t>
            </a:r>
            <a:r>
              <a:rPr lang="cs-CZ" sz="2400" dirty="0" err="1"/>
              <a:t>symdrome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nausea</a:t>
            </a:r>
            <a:r>
              <a:rPr lang="cs-CZ" sz="2400" dirty="0"/>
              <a:t> and </a:t>
            </a:r>
            <a:r>
              <a:rPr lang="cs-CZ" sz="2400" dirty="0" err="1"/>
              <a:t>vomiting</a:t>
            </a:r>
            <a:endParaRPr lang="cs-CZ" sz="24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AB9734-7F8A-6443-8E06-892D9FF51066}"/>
              </a:ext>
            </a:extLst>
          </p:cNvPr>
          <p:cNvSpPr txBox="1"/>
          <p:nvPr/>
        </p:nvSpPr>
        <p:spPr>
          <a:xfrm>
            <a:off x="5043070" y="4745631"/>
            <a:ext cx="65870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/>
              <a:t>Nausea</a:t>
            </a:r>
            <a:r>
              <a:rPr lang="cs-CZ" sz="2400" dirty="0"/>
              <a:t>, </a:t>
            </a:r>
            <a:r>
              <a:rPr lang="cs-CZ" sz="2400" dirty="0" err="1"/>
              <a:t>vomiting</a:t>
            </a:r>
            <a:r>
              <a:rPr lang="cs-CZ" sz="2400" dirty="0"/>
              <a:t> and </a:t>
            </a:r>
            <a:r>
              <a:rPr lang="cs-CZ" sz="2400" dirty="0" err="1"/>
              <a:t>diarrhea</a:t>
            </a:r>
            <a:r>
              <a:rPr lang="cs-CZ" sz="2400" dirty="0"/>
              <a:t> </a:t>
            </a:r>
            <a:r>
              <a:rPr lang="cs-CZ" sz="2400" dirty="0" err="1"/>
              <a:t>lead</a:t>
            </a:r>
            <a:r>
              <a:rPr lang="cs-CZ" sz="2400" dirty="0"/>
              <a:t> to </a:t>
            </a:r>
            <a:r>
              <a:rPr lang="cs-CZ" sz="2400" dirty="0" err="1"/>
              <a:t>dehydratation</a:t>
            </a:r>
            <a:r>
              <a:rPr lang="cs-CZ" sz="2400" dirty="0"/>
              <a:t>. </a:t>
            </a:r>
            <a:r>
              <a:rPr lang="cs-CZ" sz="2400" dirty="0" err="1"/>
              <a:t>State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worse</a:t>
            </a:r>
            <a:r>
              <a:rPr lang="cs-CZ" sz="2400" dirty="0"/>
              <a:t>,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patient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still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her </a:t>
            </a:r>
            <a:r>
              <a:rPr lang="cs-CZ" sz="2400" dirty="0" err="1"/>
              <a:t>chronical</a:t>
            </a:r>
            <a:r>
              <a:rPr lang="cs-CZ" sz="2400" dirty="0"/>
              <a:t> </a:t>
            </a:r>
            <a:r>
              <a:rPr lang="cs-CZ" sz="2400" dirty="0" err="1"/>
              <a:t>medication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diuretics</a:t>
            </a:r>
            <a:r>
              <a:rPr lang="cs-CZ" sz="2400" dirty="0"/>
              <a:t> </a:t>
            </a:r>
            <a:r>
              <a:rPr lang="mr-IN" sz="2400" dirty="0"/>
              <a:t>…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leads</a:t>
            </a:r>
            <a:r>
              <a:rPr lang="cs-CZ" sz="2400" dirty="0"/>
              <a:t> to </a:t>
            </a:r>
            <a:r>
              <a:rPr lang="cs-CZ" sz="2400" dirty="0" err="1"/>
              <a:t>prerenal</a:t>
            </a:r>
            <a:r>
              <a:rPr lang="cs-CZ" sz="2400" dirty="0"/>
              <a:t> </a:t>
            </a:r>
            <a:r>
              <a:rPr lang="cs-CZ" sz="2400" dirty="0" err="1"/>
              <a:t>kidney</a:t>
            </a:r>
            <a:r>
              <a:rPr lang="cs-CZ" sz="2400" dirty="0"/>
              <a:t> </a:t>
            </a:r>
            <a:r>
              <a:rPr lang="cs-CZ" sz="2400" dirty="0" err="1"/>
              <a:t>injury</a:t>
            </a:r>
            <a:r>
              <a:rPr lang="cs-CZ" sz="2400" dirty="0"/>
              <a:t>. </a:t>
            </a:r>
          </a:p>
        </p:txBody>
      </p: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6C935494-4301-E449-81C1-1F94AFA3440B}"/>
              </a:ext>
            </a:extLst>
          </p:cNvPr>
          <p:cNvCxnSpPr>
            <a:cxnSpLocks/>
          </p:cNvCxnSpPr>
          <p:nvPr/>
        </p:nvCxnSpPr>
        <p:spPr>
          <a:xfrm flipH="1" flipV="1">
            <a:off x="3744326" y="4292601"/>
            <a:ext cx="1183275" cy="123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Too</a:t>
            </a:r>
            <a:r>
              <a:rPr lang="cs-CZ" i="1" dirty="0"/>
              <a:t> </a:t>
            </a:r>
            <a:r>
              <a:rPr lang="cs-CZ" i="1" dirty="0" err="1"/>
              <a:t>honest</a:t>
            </a:r>
            <a:r>
              <a:rPr lang="cs-CZ" i="1" dirty="0"/>
              <a:t> </a:t>
            </a:r>
            <a:r>
              <a:rPr lang="cs-CZ" i="1" dirty="0" err="1"/>
              <a:t>family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Conclusion</a:t>
            </a:r>
            <a:r>
              <a:rPr lang="cs-CZ" b="1" dirty="0"/>
              <a:t>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has 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most </a:t>
            </a:r>
            <a:r>
              <a:rPr lang="cs-CZ" dirty="0" err="1"/>
              <a:t>likely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prerenal</a:t>
            </a:r>
            <a:r>
              <a:rPr lang="cs-CZ" dirty="0"/>
              <a:t> etiology </a:t>
            </a:r>
            <a:r>
              <a:rPr lang="cs-CZ" dirty="0" err="1"/>
              <a:t>with</a:t>
            </a:r>
            <a:r>
              <a:rPr lang="cs-CZ" dirty="0"/>
              <a:t> severe </a:t>
            </a:r>
            <a:r>
              <a:rPr lang="cs-CZ" dirty="0" err="1"/>
              <a:t>dehydration</a:t>
            </a:r>
            <a:r>
              <a:rPr lang="cs-CZ" dirty="0"/>
              <a:t> and </a:t>
            </a:r>
            <a:r>
              <a:rPr lang="cs-CZ" dirty="0" err="1"/>
              <a:t>hypotension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bradycardia</a:t>
            </a:r>
            <a:r>
              <a:rPr lang="cs-CZ" dirty="0"/>
              <a:t> (and a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collapse</a:t>
            </a:r>
            <a:r>
              <a:rPr lang="cs-CZ" dirty="0"/>
              <a:t>) and </a:t>
            </a:r>
            <a:r>
              <a:rPr lang="cs-CZ" dirty="0" err="1"/>
              <a:t>potassium</a:t>
            </a:r>
            <a:r>
              <a:rPr lang="cs-CZ" dirty="0"/>
              <a:t> 7.5,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indicated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acute</a:t>
            </a:r>
            <a:r>
              <a:rPr lang="cs-CZ" dirty="0"/>
              <a:t> HD, but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age</a:t>
            </a:r>
            <a:r>
              <a:rPr lang="cs-CZ" dirty="0"/>
              <a:t> and </a:t>
            </a:r>
            <a:r>
              <a:rPr lang="cs-CZ" dirty="0" err="1"/>
              <a:t>condition</a:t>
            </a:r>
            <a:r>
              <a:rPr lang="cs-CZ" dirty="0"/>
              <a:t> (</a:t>
            </a:r>
            <a:r>
              <a:rPr lang="cs-CZ" dirty="0" err="1"/>
              <a:t>fragile</a:t>
            </a:r>
            <a:r>
              <a:rPr lang="cs-CZ" dirty="0"/>
              <a:t> </a:t>
            </a:r>
            <a:r>
              <a:rPr lang="cs-CZ" dirty="0" err="1"/>
              <a:t>elderly</a:t>
            </a:r>
            <a:r>
              <a:rPr lang="cs-CZ" dirty="0"/>
              <a:t> lady),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conservatively</a:t>
            </a:r>
            <a:r>
              <a:rPr lang="cs-CZ" dirty="0"/>
              <a:t> </a:t>
            </a:r>
            <a:r>
              <a:rPr lang="cs-CZ" dirty="0" err="1"/>
              <a:t>hydrate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monitored</a:t>
            </a:r>
            <a:r>
              <a:rPr lang="cs-CZ" dirty="0"/>
              <a:t> </a:t>
            </a:r>
            <a:r>
              <a:rPr lang="cs-CZ" dirty="0" err="1"/>
              <a:t>bed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90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3337C-AFCB-964F-916D-000D14A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Nephron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morphology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26EDA-5D3C-564A-B547-9912EB59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170" y="1825625"/>
            <a:ext cx="4321629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Glomerulus and </a:t>
            </a:r>
            <a:r>
              <a:rPr lang="cs-CZ" dirty="0" err="1"/>
              <a:t>Bowman's</a:t>
            </a:r>
            <a:r>
              <a:rPr lang="cs-CZ" dirty="0"/>
              <a:t> body = GF</a:t>
            </a:r>
          </a:p>
          <a:p>
            <a:r>
              <a:rPr lang="cs-CZ" dirty="0" err="1"/>
              <a:t>Proximal</a:t>
            </a:r>
            <a:r>
              <a:rPr lang="cs-CZ" dirty="0"/>
              <a:t> tubule = </a:t>
            </a:r>
            <a:r>
              <a:rPr lang="cs-CZ" dirty="0" err="1"/>
              <a:t>volume</a:t>
            </a:r>
            <a:r>
              <a:rPr lang="cs-CZ" dirty="0"/>
              <a:t> </a:t>
            </a:r>
            <a:r>
              <a:rPr lang="cs-CZ" dirty="0" err="1"/>
              <a:t>resorption</a:t>
            </a:r>
            <a:endParaRPr lang="cs-CZ" dirty="0"/>
          </a:p>
          <a:p>
            <a:r>
              <a:rPr lang="cs-CZ" dirty="0" err="1"/>
              <a:t>Loop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Henle</a:t>
            </a:r>
            <a:r>
              <a:rPr lang="cs-CZ" dirty="0"/>
              <a:t> = </a:t>
            </a:r>
            <a:r>
              <a:rPr lang="cs-CZ" dirty="0" err="1"/>
              <a:t>countercurrent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and </a:t>
            </a:r>
            <a:r>
              <a:rPr lang="cs-CZ" dirty="0" err="1"/>
              <a:t>osmotic</a:t>
            </a:r>
            <a:r>
              <a:rPr lang="cs-CZ" dirty="0"/>
              <a:t> </a:t>
            </a:r>
            <a:r>
              <a:rPr lang="cs-CZ" dirty="0" err="1"/>
              <a:t>stratification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medulla</a:t>
            </a:r>
            <a:endParaRPr lang="cs-CZ" dirty="0"/>
          </a:p>
          <a:p>
            <a:r>
              <a:rPr lang="cs-CZ" dirty="0" err="1"/>
              <a:t>Distal</a:t>
            </a:r>
            <a:r>
              <a:rPr lang="cs-CZ" dirty="0"/>
              <a:t> tubule = </a:t>
            </a:r>
            <a:r>
              <a:rPr lang="cs-CZ" dirty="0" err="1"/>
              <a:t>controlled</a:t>
            </a:r>
            <a:r>
              <a:rPr lang="cs-CZ" dirty="0"/>
              <a:t> </a:t>
            </a:r>
            <a:r>
              <a:rPr lang="cs-CZ" dirty="0" err="1"/>
              <a:t>resorption</a:t>
            </a:r>
            <a:endParaRPr lang="cs-CZ" dirty="0"/>
          </a:p>
          <a:p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=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resorption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ADH</a:t>
            </a:r>
          </a:p>
        </p:txBody>
      </p:sp>
      <p:pic>
        <p:nvPicPr>
          <p:cNvPr id="3074" name="Picture 2" descr="Hormones Acting on the Nephron - Diuretics and Their Site of Action">
            <a:extLst>
              <a:ext uri="{FF2B5EF4-FFF2-40B4-BE49-F238E27FC236}">
                <a16:creationId xmlns:a16="http://schemas.microsoft.com/office/drawing/2014/main" id="{7D64BAA5-3D45-B648-9968-D137651CB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267691" y="1411273"/>
            <a:ext cx="6764479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70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Too</a:t>
            </a:r>
            <a:r>
              <a:rPr lang="cs-CZ" i="1" dirty="0"/>
              <a:t> </a:t>
            </a:r>
            <a:r>
              <a:rPr lang="cs-CZ" i="1" dirty="0" err="1"/>
              <a:t>honest</a:t>
            </a:r>
            <a:r>
              <a:rPr lang="cs-CZ" i="1" dirty="0"/>
              <a:t> </a:t>
            </a:r>
            <a:r>
              <a:rPr lang="cs-CZ" i="1" dirty="0" err="1"/>
              <a:t>family</a:t>
            </a:r>
            <a:endParaRPr lang="cs-CZ" i="1" dirty="0"/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FF282B03-6687-3644-8F4A-74933368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325340"/>
              </p:ext>
            </p:extLst>
          </p:nvPr>
        </p:nvGraphicFramePr>
        <p:xfrm>
          <a:off x="300569" y="1738843"/>
          <a:ext cx="11654364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16525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08560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before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After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HD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Conservative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therapy</a:t>
                      </a:r>
                      <a:endParaRPr lang="cs-CZ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8956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Case report 3 – </a:t>
            </a:r>
            <a:r>
              <a:rPr lang="cs-CZ" i="1" dirty="0" err="1"/>
              <a:t>Swelling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limbs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caused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heart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, man, 56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, </a:t>
            </a:r>
            <a:r>
              <a:rPr lang="cs-CZ" dirty="0" err="1"/>
              <a:t>comes</a:t>
            </a:r>
            <a:r>
              <a:rPr lang="cs-CZ" dirty="0"/>
              <a:t> to his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practitioner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December</a:t>
            </a:r>
            <a:r>
              <a:rPr lang="cs-CZ" dirty="0"/>
              <a:t> 2018, </a:t>
            </a:r>
            <a:r>
              <a:rPr lang="cs-CZ" dirty="0" err="1"/>
              <a:t>saying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his </a:t>
            </a:r>
            <a:r>
              <a:rPr lang="cs-CZ" dirty="0" err="1"/>
              <a:t>limbs</a:t>
            </a:r>
            <a:r>
              <a:rPr lang="cs-CZ" dirty="0"/>
              <a:t> are </a:t>
            </a:r>
            <a:r>
              <a:rPr lang="cs-CZ" dirty="0" err="1"/>
              <a:t>swollen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month</a:t>
            </a:r>
            <a:r>
              <a:rPr lang="cs-CZ" dirty="0"/>
              <a:t> – </a:t>
            </a:r>
            <a:r>
              <a:rPr lang="cs-CZ" dirty="0" err="1"/>
              <a:t>right</a:t>
            </a:r>
            <a:r>
              <a:rPr lang="cs-CZ" dirty="0"/>
              <a:t> limb more, he </a:t>
            </a:r>
            <a:r>
              <a:rPr lang="cs-CZ" dirty="0" err="1"/>
              <a:t>feels</a:t>
            </a:r>
            <a:r>
              <a:rPr lang="cs-CZ" dirty="0"/>
              <a:t> more </a:t>
            </a:r>
            <a:r>
              <a:rPr lang="cs-CZ" dirty="0" err="1"/>
              <a:t>tired</a:t>
            </a:r>
            <a:r>
              <a:rPr lang="cs-CZ" dirty="0"/>
              <a:t> </a:t>
            </a:r>
            <a:r>
              <a:rPr lang="cs-CZ" dirty="0" err="1"/>
              <a:t>overall</a:t>
            </a:r>
            <a:r>
              <a:rPr lang="cs-CZ" dirty="0"/>
              <a:t>.</a:t>
            </a:r>
          </a:p>
          <a:p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asymmetric</a:t>
            </a:r>
            <a:r>
              <a:rPr lang="cs-CZ" dirty="0"/>
              <a:t> </a:t>
            </a:r>
            <a:r>
              <a:rPr lang="cs-CZ" dirty="0" err="1"/>
              <a:t>swelling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examination</a:t>
            </a:r>
            <a:r>
              <a:rPr lang="cs-CZ" dirty="0"/>
              <a:t>, </a:t>
            </a:r>
            <a:r>
              <a:rPr lang="cs-CZ" dirty="0" err="1"/>
              <a:t>deep</a:t>
            </a:r>
            <a:r>
              <a:rPr lang="cs-CZ" dirty="0"/>
              <a:t> </a:t>
            </a:r>
            <a:r>
              <a:rPr lang="cs-CZ" dirty="0" err="1"/>
              <a:t>vein</a:t>
            </a:r>
            <a:r>
              <a:rPr lang="cs-CZ" dirty="0"/>
              <a:t> </a:t>
            </a:r>
            <a:r>
              <a:rPr lang="cs-CZ" dirty="0" err="1"/>
              <a:t>thrombosis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detected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limb, DOAC (</a:t>
            </a:r>
            <a:r>
              <a:rPr lang="cs-CZ" dirty="0" err="1"/>
              <a:t>Rivaroxaban</a:t>
            </a:r>
            <a:r>
              <a:rPr lang="cs-CZ" dirty="0"/>
              <a:t>)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; but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swelling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limbs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issued</a:t>
            </a:r>
            <a:r>
              <a:rPr lang="cs-CZ" dirty="0"/>
              <a:t> a </a:t>
            </a:r>
            <a:r>
              <a:rPr lang="cs-CZ" dirty="0" err="1"/>
              <a:t>request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examination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wakes</a:t>
            </a:r>
            <a:r>
              <a:rPr lang="cs-CZ" dirty="0"/>
              <a:t> up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leaky</a:t>
            </a:r>
            <a:r>
              <a:rPr lang="cs-CZ" dirty="0"/>
              <a:t> </a:t>
            </a:r>
            <a:r>
              <a:rPr lang="cs-CZ" dirty="0" err="1"/>
              <a:t>eyelids</a:t>
            </a:r>
            <a:r>
              <a:rPr lang="cs-CZ" dirty="0"/>
              <a:t>, he </a:t>
            </a:r>
            <a:r>
              <a:rPr lang="cs-CZ" dirty="0" err="1"/>
              <a:t>breathes</a:t>
            </a:r>
            <a:r>
              <a:rPr lang="cs-CZ" dirty="0"/>
              <a:t> </a:t>
            </a:r>
            <a:r>
              <a:rPr lang="cs-CZ" dirty="0" err="1"/>
              <a:t>heavily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standing</a:t>
            </a:r>
            <a:r>
              <a:rPr lang="cs-CZ" dirty="0"/>
              <a:t>, </a:t>
            </a:r>
            <a:r>
              <a:rPr lang="cs-CZ" dirty="0" err="1"/>
              <a:t>swelling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limbs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progressive</a:t>
            </a:r>
            <a:r>
              <a:rPr lang="cs-CZ" dirty="0"/>
              <a:t>, he </a:t>
            </a:r>
            <a:r>
              <a:rPr lang="cs-CZ" dirty="0" err="1"/>
              <a:t>comes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59716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3 – </a:t>
            </a:r>
            <a:r>
              <a:rPr lang="cs-CZ" i="1" dirty="0" err="1"/>
              <a:t>Swelling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limbs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caused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heart</a:t>
            </a:r>
            <a:endParaRPr lang="cs-CZ" sz="2800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err="1"/>
              <a:t>Medical</a:t>
            </a:r>
            <a:r>
              <a:rPr lang="cs-CZ" b="1" u="sng" dirty="0"/>
              <a:t> </a:t>
            </a:r>
            <a:r>
              <a:rPr lang="cs-CZ" b="1" u="sng" dirty="0" err="1"/>
              <a:t>history</a:t>
            </a:r>
            <a:r>
              <a:rPr lang="cs-CZ" b="1" u="sng" dirty="0"/>
              <a:t>: </a:t>
            </a:r>
          </a:p>
          <a:p>
            <a:pPr marL="0" indent="0">
              <a:buNone/>
            </a:pPr>
            <a:r>
              <a:rPr lang="cs-CZ" b="1" dirty="0"/>
              <a:t>PH: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r>
              <a:rPr lang="cs-CZ" dirty="0"/>
              <a:t>, astma </a:t>
            </a:r>
            <a:r>
              <a:rPr lang="cs-CZ" dirty="0" err="1"/>
              <a:t>bronchiale</a:t>
            </a:r>
            <a:r>
              <a:rPr lang="cs-CZ" dirty="0"/>
              <a:t> </a:t>
            </a:r>
            <a:r>
              <a:rPr lang="cs-CZ" dirty="0" err="1"/>
              <a:t>allergy</a:t>
            </a:r>
            <a:r>
              <a:rPr lang="cs-CZ" dirty="0"/>
              <a:t>, </a:t>
            </a:r>
            <a:r>
              <a:rPr lang="cs-CZ" dirty="0" err="1"/>
              <a:t>sekundary</a:t>
            </a:r>
            <a:r>
              <a:rPr lang="cs-CZ" dirty="0"/>
              <a:t> </a:t>
            </a:r>
            <a:r>
              <a:rPr lang="cs-CZ" dirty="0" err="1"/>
              <a:t>artrosis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talocrural</a:t>
            </a:r>
            <a:r>
              <a:rPr lang="cs-CZ" dirty="0"/>
              <a:t> joint, </a:t>
            </a:r>
            <a:r>
              <a:rPr lang="cs-CZ" dirty="0" err="1"/>
              <a:t>recently</a:t>
            </a:r>
            <a:r>
              <a:rPr lang="cs-CZ" dirty="0"/>
              <a:t> </a:t>
            </a:r>
            <a:r>
              <a:rPr lang="cs-CZ" dirty="0" err="1"/>
              <a:t>treated</a:t>
            </a:r>
            <a:r>
              <a:rPr lang="cs-CZ" dirty="0"/>
              <a:t> DVT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leg </a:t>
            </a:r>
          </a:p>
          <a:p>
            <a:pPr marL="0" indent="0">
              <a:buNone/>
            </a:pPr>
            <a:r>
              <a:rPr lang="cs-CZ" b="1" dirty="0"/>
              <a:t>FA: 	</a:t>
            </a:r>
            <a:r>
              <a:rPr lang="cs-CZ" dirty="0" err="1"/>
              <a:t>Agen</a:t>
            </a:r>
            <a:r>
              <a:rPr lang="cs-CZ" dirty="0"/>
              <a:t> (Ca </a:t>
            </a:r>
            <a:r>
              <a:rPr lang="cs-CZ" dirty="0" err="1"/>
              <a:t>blocker</a:t>
            </a:r>
            <a:r>
              <a:rPr lang="cs-CZ" dirty="0"/>
              <a:t>) 5mg 1-0-0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Controloc</a:t>
            </a:r>
            <a:r>
              <a:rPr lang="cs-CZ" dirty="0"/>
              <a:t> (PPI) 40mg 1-0-0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Alvesco</a:t>
            </a:r>
            <a:r>
              <a:rPr lang="cs-CZ" dirty="0"/>
              <a:t> 1 </a:t>
            </a:r>
            <a:r>
              <a:rPr lang="cs-CZ" dirty="0" err="1"/>
              <a:t>inbreathe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evening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Xarelto</a:t>
            </a:r>
            <a:r>
              <a:rPr lang="cs-CZ" dirty="0"/>
              <a:t> 20mg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marL="0" indent="0">
              <a:buNone/>
            </a:pPr>
            <a:r>
              <a:rPr lang="cs-CZ" b="1" dirty="0" err="1"/>
              <a:t>Alergies</a:t>
            </a:r>
            <a:r>
              <a:rPr lang="cs-CZ" dirty="0"/>
              <a:t>: </a:t>
            </a:r>
            <a:r>
              <a:rPr lang="cs-CZ" dirty="0" err="1"/>
              <a:t>dust</a:t>
            </a:r>
            <a:r>
              <a:rPr lang="cs-CZ" dirty="0"/>
              <a:t>, </a:t>
            </a:r>
            <a:r>
              <a:rPr lang="cs-CZ" dirty="0" err="1"/>
              <a:t>pollen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Abusus:</a:t>
            </a:r>
            <a:r>
              <a:rPr lang="cs-CZ" dirty="0"/>
              <a:t> non-</a:t>
            </a:r>
            <a:r>
              <a:rPr lang="cs-CZ" dirty="0" err="1"/>
              <a:t>smoker</a:t>
            </a:r>
            <a:r>
              <a:rPr lang="cs-CZ" dirty="0"/>
              <a:t>, no </a:t>
            </a:r>
            <a:r>
              <a:rPr lang="cs-CZ" dirty="0" err="1"/>
              <a:t>drugs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 abuse</a:t>
            </a:r>
          </a:p>
        </p:txBody>
      </p:sp>
    </p:spTree>
    <p:extLst>
      <p:ext uri="{BB962C8B-B14F-4D97-AF65-F5344CB8AC3E}">
        <p14:creationId xmlns:p14="http://schemas.microsoft.com/office/powerpoint/2010/main" val="17490603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3 – </a:t>
            </a:r>
            <a:r>
              <a:rPr lang="cs-CZ" i="1" dirty="0" err="1"/>
              <a:t>Swelling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limbs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caused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heart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u="sng" dirty="0" err="1"/>
              <a:t>Vitals</a:t>
            </a:r>
            <a:r>
              <a:rPr lang="cs-CZ" u="sng" dirty="0"/>
              <a:t> and </a:t>
            </a:r>
            <a:r>
              <a:rPr lang="cs-CZ" u="sng" dirty="0" err="1"/>
              <a:t>other</a:t>
            </a:r>
            <a:r>
              <a:rPr lang="cs-CZ" u="sng" dirty="0"/>
              <a:t> </a:t>
            </a:r>
            <a:r>
              <a:rPr lang="cs-CZ" u="sng" dirty="0" err="1"/>
              <a:t>examination</a:t>
            </a:r>
            <a:r>
              <a:rPr lang="cs-CZ" u="sng" dirty="0"/>
              <a:t>:</a:t>
            </a:r>
          </a:p>
          <a:p>
            <a:pPr marL="0" indent="0">
              <a:buNone/>
            </a:pPr>
            <a:r>
              <a:rPr lang="cs-CZ" dirty="0"/>
              <a:t>BP 170/80 </a:t>
            </a:r>
            <a:r>
              <a:rPr lang="cs-CZ" dirty="0" err="1"/>
              <a:t>mmHg</a:t>
            </a:r>
            <a:r>
              <a:rPr lang="cs-CZ" dirty="0"/>
              <a:t>, pulse 66 </a:t>
            </a:r>
            <a:r>
              <a:rPr lang="cs-CZ" dirty="0" err="1"/>
              <a:t>bpm</a:t>
            </a:r>
            <a:br>
              <a:rPr lang="cs-CZ" dirty="0"/>
            </a:br>
            <a:r>
              <a:rPr lang="cs-CZ" dirty="0" err="1"/>
              <a:t>conscious</a:t>
            </a:r>
            <a:r>
              <a:rPr lang="cs-CZ" dirty="0"/>
              <a:t>,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oriented</a:t>
            </a:r>
            <a:r>
              <a:rPr lang="cs-CZ" dirty="0"/>
              <a:t>, </a:t>
            </a:r>
            <a:r>
              <a:rPr lang="cs-CZ" dirty="0" err="1"/>
              <a:t>resting</a:t>
            </a:r>
            <a:r>
              <a:rPr lang="cs-CZ" dirty="0"/>
              <a:t> </a:t>
            </a:r>
            <a:r>
              <a:rPr lang="cs-CZ" dirty="0" err="1"/>
              <a:t>eupnoea</a:t>
            </a:r>
            <a:r>
              <a:rPr lang="cs-CZ" dirty="0"/>
              <a:t>,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jaundice</a:t>
            </a:r>
            <a:r>
              <a:rPr lang="cs-CZ" dirty="0"/>
              <a:t>, </a:t>
            </a:r>
            <a:r>
              <a:rPr lang="cs-CZ" dirty="0" err="1"/>
              <a:t>swollen</a:t>
            </a:r>
            <a:r>
              <a:rPr lang="cs-CZ" dirty="0"/>
              <a:t> </a:t>
            </a:r>
            <a:r>
              <a:rPr lang="cs-CZ" dirty="0" err="1"/>
              <a:t>eyelids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HB </a:t>
            </a:r>
            <a:r>
              <a:rPr lang="cs-CZ" dirty="0" err="1"/>
              <a:t>reg</a:t>
            </a:r>
            <a:r>
              <a:rPr lang="cs-CZ" dirty="0"/>
              <a:t>,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generally</a:t>
            </a:r>
            <a:r>
              <a:rPr lang="cs-CZ" dirty="0"/>
              <a:t> </a:t>
            </a:r>
            <a:r>
              <a:rPr lang="cs-CZ" dirty="0" err="1"/>
              <a:t>quiet</a:t>
            </a:r>
            <a:r>
              <a:rPr lang="cs-CZ" dirty="0"/>
              <a:t>, </a:t>
            </a:r>
            <a:r>
              <a:rPr lang="cs-CZ" dirty="0" err="1"/>
              <a:t>weakened</a:t>
            </a:r>
            <a:r>
              <a:rPr lang="cs-CZ" dirty="0"/>
              <a:t> </a:t>
            </a:r>
            <a:r>
              <a:rPr lang="cs-CZ" dirty="0" err="1"/>
              <a:t>basally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crackles</a:t>
            </a:r>
            <a:br>
              <a:rPr lang="cs-CZ" dirty="0"/>
            </a:br>
            <a:r>
              <a:rPr lang="cs-CZ" dirty="0"/>
              <a:t>Abdomen in </a:t>
            </a:r>
            <a:r>
              <a:rPr lang="cs-CZ" dirty="0" err="1"/>
              <a:t>niveau</a:t>
            </a:r>
            <a:r>
              <a:rPr lang="cs-CZ" dirty="0"/>
              <a:t>, soft, </a:t>
            </a:r>
            <a:r>
              <a:rPr lang="cs-CZ" dirty="0" err="1"/>
              <a:t>painless</a:t>
            </a:r>
            <a:r>
              <a:rPr lang="cs-CZ" dirty="0"/>
              <a:t>, </a:t>
            </a:r>
            <a:r>
              <a:rPr lang="cs-CZ" dirty="0" err="1"/>
              <a:t>subcutaneous</a:t>
            </a:r>
            <a:r>
              <a:rPr lang="cs-CZ" dirty="0"/>
              <a:t> </a:t>
            </a:r>
            <a:r>
              <a:rPr lang="cs-CZ" dirty="0" err="1"/>
              <a:t>penetration</a:t>
            </a:r>
            <a:br>
              <a:rPr lang="cs-CZ" dirty="0"/>
            </a:b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limbs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swelling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groin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EKG</a:t>
            </a:r>
            <a:r>
              <a:rPr lang="cs-CZ" dirty="0"/>
              <a:t>: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voltage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RTG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chest</a:t>
            </a:r>
            <a:r>
              <a:rPr lang="cs-CZ" dirty="0"/>
              <a:t>: </a:t>
            </a:r>
            <a:r>
              <a:rPr lang="cs-CZ" dirty="0" err="1"/>
              <a:t>pleural</a:t>
            </a:r>
            <a:r>
              <a:rPr lang="cs-CZ" dirty="0"/>
              <a:t> </a:t>
            </a:r>
            <a:r>
              <a:rPr lang="cs-CZ" dirty="0" err="1"/>
              <a:t>effusion</a:t>
            </a:r>
            <a:r>
              <a:rPr lang="cs-CZ" dirty="0"/>
              <a:t> </a:t>
            </a:r>
            <a:r>
              <a:rPr lang="cs-CZ" dirty="0" err="1"/>
              <a:t>bilat</a:t>
            </a:r>
            <a:r>
              <a:rPr lang="cs-CZ" dirty="0"/>
              <a:t>.,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shadow</a:t>
            </a:r>
            <a:r>
              <a:rPr lang="cs-CZ" dirty="0"/>
              <a:t> </a:t>
            </a:r>
            <a:r>
              <a:rPr lang="cs-CZ" dirty="0" err="1"/>
              <a:t>dilated</a:t>
            </a:r>
            <a:r>
              <a:rPr lang="cs-CZ" dirty="0"/>
              <a:t> in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directions</a:t>
            </a:r>
            <a:r>
              <a:rPr lang="cs-CZ" dirty="0"/>
              <a:t> </a:t>
            </a:r>
            <a:r>
              <a:rPr lang="cs-CZ" b="1" dirty="0" err="1"/>
              <a:t>Echokadiography</a:t>
            </a:r>
            <a:r>
              <a:rPr lang="cs-CZ" dirty="0"/>
              <a:t>: </a:t>
            </a:r>
            <a:r>
              <a:rPr lang="cs-CZ" dirty="0" err="1"/>
              <a:t>pericardial</a:t>
            </a:r>
            <a:r>
              <a:rPr lang="cs-CZ" dirty="0"/>
              <a:t> </a:t>
            </a:r>
            <a:r>
              <a:rPr lang="cs-CZ" dirty="0" err="1"/>
              <a:t>effusion</a:t>
            </a:r>
            <a:r>
              <a:rPr lang="cs-CZ" dirty="0"/>
              <a:t>, </a:t>
            </a:r>
            <a:r>
              <a:rPr lang="cs-CZ" dirty="0" err="1"/>
              <a:t>otherwise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EF</a:t>
            </a:r>
          </a:p>
        </p:txBody>
      </p:sp>
    </p:spTree>
    <p:extLst>
      <p:ext uri="{BB962C8B-B14F-4D97-AF65-F5344CB8AC3E}">
        <p14:creationId xmlns:p14="http://schemas.microsoft.com/office/powerpoint/2010/main" val="2059045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3 – </a:t>
            </a:r>
            <a:r>
              <a:rPr lang="cs-CZ" i="1" dirty="0" err="1"/>
              <a:t>Swelling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limbs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caused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heart</a:t>
            </a:r>
            <a:endParaRPr lang="cs-CZ" dirty="0"/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ED7FA75F-994D-C84C-82A2-1E9572EEA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55166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</a:t>
                      </a:r>
                      <a:r>
                        <a:rPr lang="cs-CZ" sz="2400" dirty="0" err="1"/>
                        <a:t>chemically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Proteins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Glucosis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Ketones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Nitrites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7" name="Tabulka 2">
            <a:extLst>
              <a:ext uri="{FF2B5EF4-FFF2-40B4-BE49-F238E27FC236}">
                <a16:creationId xmlns:a16="http://schemas.microsoft.com/office/drawing/2014/main" id="{AC03581F-537B-9843-AA17-09DD6A1E8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0841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Epithellium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Appearance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Turbid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yellow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40B793C6-AD29-1D4F-BAD4-CEE334926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38819"/>
              </p:ext>
            </p:extLst>
          </p:nvPr>
        </p:nvGraphicFramePr>
        <p:xfrm>
          <a:off x="6870702" y="1690687"/>
          <a:ext cx="3090143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050" dirty="0"/>
                        <a:t>1,73m</a:t>
                      </a:r>
                      <a:r>
                        <a:rPr lang="cs-CZ" sz="105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36-63g/l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432FF"/>
                          </a:solidFill>
                        </a:rPr>
                        <a:t>22,8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00A03AA5-8290-FE4E-A19F-35FFE2BA6DE7}"/>
              </a:ext>
            </a:extLst>
          </p:cNvPr>
          <p:cNvSpPr txBox="1"/>
          <p:nvPr/>
        </p:nvSpPr>
        <p:spPr>
          <a:xfrm>
            <a:off x="10109014" y="2184399"/>
            <a:ext cx="1982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Urine </a:t>
            </a:r>
            <a:r>
              <a:rPr lang="cs-CZ" dirty="0" err="1"/>
              <a:t>collection</a:t>
            </a:r>
            <a:r>
              <a:rPr lang="cs-CZ" dirty="0"/>
              <a:t>:</a:t>
            </a:r>
          </a:p>
          <a:p>
            <a:r>
              <a:rPr lang="cs-CZ" dirty="0"/>
              <a:t>Albumin 776 mg/l </a:t>
            </a:r>
          </a:p>
          <a:p>
            <a:r>
              <a:rPr lang="cs-CZ" dirty="0" err="1"/>
              <a:t>Proteins</a:t>
            </a:r>
            <a:r>
              <a:rPr lang="cs-CZ" dirty="0"/>
              <a:t> 3,7 g/24h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8DB5A1-217C-6D4D-842E-18B1E47EEE08}"/>
              </a:ext>
            </a:extLst>
          </p:cNvPr>
          <p:cNvSpPr txBox="1"/>
          <p:nvPr/>
        </p:nvSpPr>
        <p:spPr>
          <a:xfrm>
            <a:off x="10109014" y="3199835"/>
            <a:ext cx="1592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Lipids</a:t>
            </a:r>
            <a:r>
              <a:rPr lang="cs-CZ" dirty="0"/>
              <a:t>:</a:t>
            </a:r>
          </a:p>
          <a:p>
            <a:r>
              <a:rPr lang="cs-CZ" dirty="0"/>
              <a:t>Cholesterol 8,4</a:t>
            </a:r>
          </a:p>
          <a:p>
            <a:r>
              <a:rPr lang="cs-CZ" dirty="0"/>
              <a:t>TAG 6</a:t>
            </a:r>
          </a:p>
        </p:txBody>
      </p:sp>
    </p:spTree>
    <p:extLst>
      <p:ext uri="{BB962C8B-B14F-4D97-AF65-F5344CB8AC3E}">
        <p14:creationId xmlns:p14="http://schemas.microsoft.com/office/powerpoint/2010/main" val="28328774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3 – </a:t>
            </a:r>
            <a:r>
              <a:rPr lang="cs-CZ" i="1" dirty="0" err="1"/>
              <a:t>Swelling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limbs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caused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heart</a:t>
            </a:r>
            <a:endParaRPr lang="cs-CZ" dirty="0"/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B3570EF3-3DB2-7C4E-8324-FD97B05A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Conclusion</a:t>
            </a:r>
            <a:r>
              <a:rPr lang="cs-CZ" b="1" dirty="0"/>
              <a:t> 1: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performed</a:t>
            </a:r>
            <a:r>
              <a:rPr lang="cs-CZ" dirty="0"/>
              <a:t> </a:t>
            </a:r>
            <a:r>
              <a:rPr lang="cs-CZ" dirty="0" err="1"/>
              <a:t>examinations</a:t>
            </a:r>
            <a:r>
              <a:rPr lang="cs-CZ" dirty="0"/>
              <a:t> show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suffers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nephrotic</a:t>
            </a:r>
            <a:r>
              <a:rPr lang="cs-CZ" dirty="0"/>
              <a:t> syndrome:</a:t>
            </a:r>
            <a:br>
              <a:rPr lang="cs-CZ" dirty="0"/>
            </a:br>
            <a:r>
              <a:rPr lang="cs-CZ" dirty="0"/>
              <a:t>	- </a:t>
            </a:r>
            <a:r>
              <a:rPr lang="cs-CZ" dirty="0" err="1"/>
              <a:t>proteinuria</a:t>
            </a:r>
            <a:r>
              <a:rPr lang="cs-CZ" dirty="0"/>
              <a:t> &gt; 3.5 g/24 </a:t>
            </a:r>
            <a:r>
              <a:rPr lang="cs-CZ" dirty="0" err="1"/>
              <a:t>hours</a:t>
            </a:r>
            <a:br>
              <a:rPr lang="cs-CZ" dirty="0"/>
            </a:br>
            <a:r>
              <a:rPr lang="cs-CZ" dirty="0"/>
              <a:t>	- </a:t>
            </a:r>
            <a:r>
              <a:rPr lang="cs-CZ" dirty="0" err="1"/>
              <a:t>hypalbuminemia</a:t>
            </a:r>
            <a:r>
              <a:rPr lang="cs-CZ" dirty="0"/>
              <a:t> (</a:t>
            </a:r>
            <a:r>
              <a:rPr lang="cs-CZ" dirty="0" err="1"/>
              <a:t>below</a:t>
            </a:r>
            <a:r>
              <a:rPr lang="cs-CZ" dirty="0"/>
              <a:t> 30g/l)</a:t>
            </a:r>
            <a:br>
              <a:rPr lang="cs-CZ" dirty="0"/>
            </a:br>
            <a:r>
              <a:rPr lang="cs-CZ" dirty="0"/>
              <a:t>	- </a:t>
            </a:r>
            <a:r>
              <a:rPr lang="cs-CZ" dirty="0" err="1"/>
              <a:t>peripheral</a:t>
            </a:r>
            <a:r>
              <a:rPr lang="cs-CZ" dirty="0"/>
              <a:t> </a:t>
            </a:r>
            <a:r>
              <a:rPr lang="cs-CZ" dirty="0" err="1"/>
              <a:t>edema</a:t>
            </a:r>
            <a:br>
              <a:rPr lang="cs-CZ" dirty="0"/>
            </a:br>
            <a:r>
              <a:rPr lang="cs-CZ" dirty="0"/>
              <a:t>	- </a:t>
            </a:r>
            <a:r>
              <a:rPr lang="cs-CZ" dirty="0" err="1"/>
              <a:t>hypercholesterolemia</a:t>
            </a:r>
            <a:r>
              <a:rPr lang="cs-CZ" dirty="0"/>
              <a:t> &gt; 8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 err="1"/>
              <a:t>The</a:t>
            </a:r>
            <a:r>
              <a:rPr lang="cs-CZ" dirty="0"/>
              <a:t> cause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nephrotic</a:t>
            </a:r>
            <a:r>
              <a:rPr lang="cs-CZ" dirty="0"/>
              <a:t> syndrome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u="sng" dirty="0" err="1"/>
              <a:t>glomerulonephritis</a:t>
            </a:r>
            <a:r>
              <a:rPr lang="cs-CZ" dirty="0"/>
              <a:t> = </a:t>
            </a:r>
            <a:r>
              <a:rPr lang="cs-CZ" dirty="0" err="1"/>
              <a:t>biopsy</a:t>
            </a:r>
            <a:r>
              <a:rPr lang="cs-CZ" dirty="0"/>
              <a:t> </a:t>
            </a:r>
            <a:r>
              <a:rPr lang="cs-CZ" dirty="0" err="1"/>
              <a:t>verification</a:t>
            </a:r>
            <a:r>
              <a:rPr lang="cs-CZ" dirty="0"/>
              <a:t> </a:t>
            </a:r>
            <a:r>
              <a:rPr lang="cs-CZ" dirty="0" err="1"/>
              <a:t>required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754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3 – </a:t>
            </a:r>
            <a:r>
              <a:rPr lang="cs-CZ" i="1" dirty="0" err="1"/>
              <a:t>Swelling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limbs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caused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heart</a:t>
            </a:r>
            <a:endParaRPr lang="cs-CZ" dirty="0"/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B3570EF3-3DB2-7C4E-8324-FD97B05A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83" y="1825625"/>
            <a:ext cx="11531444" cy="1929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/>
              <a:t>Renal</a:t>
            </a:r>
            <a:r>
              <a:rPr lang="cs-CZ" sz="2400" b="1" dirty="0"/>
              <a:t> </a:t>
            </a:r>
            <a:r>
              <a:rPr lang="cs-CZ" sz="2400" b="1" dirty="0" err="1"/>
              <a:t>biopsy</a:t>
            </a:r>
            <a:endParaRPr lang="cs-CZ" sz="2400" b="1" dirty="0"/>
          </a:p>
          <a:p>
            <a:r>
              <a:rPr lang="cs-CZ" sz="2400" dirty="0" err="1"/>
              <a:t>Invasive</a:t>
            </a:r>
            <a:r>
              <a:rPr lang="cs-CZ" sz="2400" dirty="0"/>
              <a:t> </a:t>
            </a:r>
            <a:r>
              <a:rPr lang="cs-CZ" sz="2400" dirty="0" err="1"/>
              <a:t>procedure</a:t>
            </a:r>
            <a:r>
              <a:rPr lang="cs-CZ" sz="2400" dirty="0"/>
              <a:t>,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obtain</a:t>
            </a:r>
            <a:r>
              <a:rPr lang="cs-CZ" sz="2400" dirty="0"/>
              <a:t> a sample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kidney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 </a:t>
            </a:r>
            <a:r>
              <a:rPr lang="cs-CZ" sz="2400" dirty="0" err="1"/>
              <a:t>ultrasound</a:t>
            </a:r>
            <a:r>
              <a:rPr lang="cs-CZ" sz="2400" dirty="0"/>
              <a:t> </a:t>
            </a:r>
            <a:r>
              <a:rPr lang="cs-CZ" sz="2400" dirty="0" err="1"/>
              <a:t>control</a:t>
            </a:r>
            <a:endParaRPr lang="cs-CZ" sz="2400" dirty="0"/>
          </a:p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patient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monitored</a:t>
            </a:r>
            <a:r>
              <a:rPr lang="cs-CZ" sz="2400" dirty="0"/>
              <a:t>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procedure</a:t>
            </a:r>
            <a:r>
              <a:rPr lang="cs-CZ" sz="2400" dirty="0"/>
              <a:t>, </a:t>
            </a:r>
            <a:r>
              <a:rPr lang="cs-CZ" sz="2400" dirty="0" err="1"/>
              <a:t>including</a:t>
            </a:r>
            <a:r>
              <a:rPr lang="cs-CZ" sz="2400" dirty="0"/>
              <a:t> urine ch + s</a:t>
            </a:r>
          </a:p>
        </p:txBody>
      </p:sp>
      <p:pic>
        <p:nvPicPr>
          <p:cNvPr id="1026" name="Picture 2" descr="Kidney biopsy - Mayo Clinic">
            <a:extLst>
              <a:ext uri="{FF2B5EF4-FFF2-40B4-BE49-F238E27FC236}">
                <a16:creationId xmlns:a16="http://schemas.microsoft.com/office/drawing/2014/main" id="{9DE66194-61FE-7F47-A0E0-F262A6DF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286919"/>
            <a:ext cx="5518150" cy="35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801A1548-536F-AC44-966D-3E0FDCE84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8559"/>
              </p:ext>
            </p:extLst>
          </p:nvPr>
        </p:nvGraphicFramePr>
        <p:xfrm>
          <a:off x="6096000" y="3364779"/>
          <a:ext cx="5921827" cy="3223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25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486281090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4099070220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3920088943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587946138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3068811475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Urine -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+4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+12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+24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Bacteries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Mucus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482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3 – </a:t>
            </a:r>
            <a:r>
              <a:rPr lang="cs-CZ" i="1" dirty="0" err="1"/>
              <a:t>Swelling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limbs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caused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heart</a:t>
            </a:r>
            <a:endParaRPr lang="cs-CZ" dirty="0"/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B3570EF3-3DB2-7C4E-8324-FD97B05A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11933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/>
              <a:t>Conclusion</a:t>
            </a:r>
            <a:r>
              <a:rPr lang="cs-CZ" b="1" dirty="0"/>
              <a:t> 2: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biopsy</a:t>
            </a:r>
            <a:r>
              <a:rPr lang="cs-CZ" dirty="0"/>
              <a:t> </a:t>
            </a:r>
            <a:r>
              <a:rPr lang="cs-CZ" dirty="0" err="1"/>
              <a:t>revealed</a:t>
            </a:r>
            <a:r>
              <a:rPr lang="cs-CZ" dirty="0"/>
              <a:t> a </a:t>
            </a:r>
            <a:r>
              <a:rPr lang="cs-CZ" dirty="0" err="1"/>
              <a:t>minimal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Corticosteroid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initiated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very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</p:txBody>
      </p:sp>
      <p:pic>
        <p:nvPicPr>
          <p:cNvPr id="2050" name="Picture 2" descr="Minimal Change Disease | UNC Kidney Center">
            <a:extLst>
              <a:ext uri="{FF2B5EF4-FFF2-40B4-BE49-F238E27FC236}">
                <a16:creationId xmlns:a16="http://schemas.microsoft.com/office/drawing/2014/main" id="{50237115-56D9-684B-95A4-FF1A3E23B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7203" r="2509" b="8999"/>
          <a:stretch/>
        </p:blipFill>
        <p:spPr bwMode="auto">
          <a:xfrm>
            <a:off x="2924083" y="2830116"/>
            <a:ext cx="6343833" cy="31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1BF9D3C-09E5-4F42-B5F8-83A6494EDDB5}"/>
              </a:ext>
            </a:extLst>
          </p:cNvPr>
          <p:cNvSpPr/>
          <p:nvPr/>
        </p:nvSpPr>
        <p:spPr>
          <a:xfrm>
            <a:off x="6095999" y="659084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050" dirty="0"/>
              <a:t>https://</a:t>
            </a:r>
            <a:r>
              <a:rPr lang="cs-CZ" sz="1050" dirty="0" err="1"/>
              <a:t>unckidneycenter.org</a:t>
            </a:r>
            <a:r>
              <a:rPr lang="cs-CZ" sz="1050" dirty="0"/>
              <a:t>/</a:t>
            </a:r>
            <a:r>
              <a:rPr lang="cs-CZ" sz="1050" dirty="0" err="1"/>
              <a:t>files</a:t>
            </a:r>
            <a:r>
              <a:rPr lang="cs-CZ" sz="1050" dirty="0"/>
              <a:t>/2017/10/</a:t>
            </a:r>
            <a:r>
              <a:rPr lang="cs-CZ" sz="1050" dirty="0" err="1"/>
              <a:t>minimal-change-capillary.png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825528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3 – </a:t>
            </a:r>
            <a:r>
              <a:rPr lang="cs-CZ" i="1" dirty="0" err="1"/>
              <a:t>Swelling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limbs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</a:t>
            </a:r>
            <a:r>
              <a:rPr lang="cs-CZ" i="1" dirty="0" err="1"/>
              <a:t>have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caused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heart</a:t>
            </a:r>
            <a:endParaRPr lang="cs-CZ" dirty="0"/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B1EE881D-A57A-ED4F-93F3-50400C17C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16279"/>
              </p:ext>
            </p:extLst>
          </p:nvPr>
        </p:nvGraphicFramePr>
        <p:xfrm>
          <a:off x="300569" y="1738843"/>
          <a:ext cx="11654364" cy="5071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170315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03503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GP 01/2017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years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withouth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controll</a:t>
                      </a:r>
                      <a:endParaRPr lang="cs-CZ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18.12. 2018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26.12. 2018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29.12. 2018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18.1. 2019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36-63g/l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432FF"/>
                          </a:solidFill>
                        </a:rPr>
                        <a:t>22,8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87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5536" cy="1325563"/>
          </a:xfrm>
        </p:spPr>
        <p:txBody>
          <a:bodyPr/>
          <a:lstStyle/>
          <a:p>
            <a:r>
              <a:rPr lang="cs-CZ" dirty="0"/>
              <a:t>Case report 4 – </a:t>
            </a:r>
            <a:r>
              <a:rPr lang="cs-CZ" sz="4000" i="1" dirty="0"/>
              <a:t>„</a:t>
            </a:r>
            <a:r>
              <a:rPr lang="cs-CZ" sz="4000" i="1" dirty="0" err="1"/>
              <a:t>Unnecessary</a:t>
            </a:r>
            <a:r>
              <a:rPr lang="cs-CZ" sz="4000" i="1" dirty="0"/>
              <a:t>“ permanent </a:t>
            </a:r>
            <a:r>
              <a:rPr lang="cs-CZ" sz="4000" i="1" dirty="0" err="1"/>
              <a:t>urinary</a:t>
            </a:r>
            <a:r>
              <a:rPr lang="cs-CZ" sz="4000" i="1" dirty="0"/>
              <a:t> </a:t>
            </a:r>
            <a:r>
              <a:rPr lang="cs-CZ" sz="4000" i="1" dirty="0" err="1"/>
              <a:t>catheter</a:t>
            </a:r>
            <a:endParaRPr lang="cs-CZ" sz="4000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, 88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,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transferred</a:t>
            </a:r>
            <a:r>
              <a:rPr lang="cs-CZ" dirty="0"/>
              <a:t>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department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psychiatric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 he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hospitalized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dementia</a:t>
            </a:r>
            <a:r>
              <a:rPr lang="cs-CZ" dirty="0"/>
              <a:t> syndrome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delirious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to set up </a:t>
            </a:r>
            <a:r>
              <a:rPr lang="cs-CZ" dirty="0" err="1"/>
              <a:t>psychiatric</a:t>
            </a:r>
            <a:r>
              <a:rPr lang="cs-CZ" dirty="0"/>
              <a:t> </a:t>
            </a:r>
            <a:r>
              <a:rPr lang="cs-CZ" dirty="0" err="1"/>
              <a:t>medication</a:t>
            </a:r>
            <a:r>
              <a:rPr lang="cs-CZ" dirty="0"/>
              <a:t>.</a:t>
            </a:r>
          </a:p>
          <a:p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admission</a:t>
            </a:r>
            <a:r>
              <a:rPr lang="cs-CZ" dirty="0"/>
              <a:t> to a </a:t>
            </a:r>
            <a:r>
              <a:rPr lang="cs-CZ" dirty="0" err="1"/>
              <a:t>psychiatric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stable</a:t>
            </a:r>
            <a:r>
              <a:rPr lang="cs-CZ" dirty="0"/>
              <a:t>,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stage</a:t>
            </a:r>
            <a:r>
              <a:rPr lang="cs-CZ" dirty="0"/>
              <a:t> CHRI CKD3a</a:t>
            </a:r>
          </a:p>
          <a:p>
            <a:r>
              <a:rPr lang="cs-CZ" dirty="0"/>
              <a:t>In a </a:t>
            </a:r>
            <a:r>
              <a:rPr lang="cs-CZ" dirty="0" err="1"/>
              <a:t>psychiatric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swelling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limbs</a:t>
            </a:r>
            <a:r>
              <a:rPr lang="cs-CZ" dirty="0"/>
              <a:t>, </a:t>
            </a:r>
            <a:r>
              <a:rPr lang="cs-CZ" dirty="0" err="1"/>
              <a:t>Furosemide</a:t>
            </a:r>
            <a:r>
              <a:rPr lang="cs-CZ" dirty="0"/>
              <a:t> </a:t>
            </a:r>
            <a:r>
              <a:rPr lang="cs-CZ" dirty="0" err="1"/>
              <a:t>increased</a:t>
            </a:r>
            <a:r>
              <a:rPr lang="cs-CZ" dirty="0"/>
              <a:t> in </a:t>
            </a:r>
            <a:r>
              <a:rPr lang="cs-CZ" dirty="0" err="1"/>
              <a:t>medication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swelling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flare</a:t>
            </a:r>
            <a:r>
              <a:rPr lang="cs-CZ" dirty="0"/>
              <a:t> up </a:t>
            </a:r>
            <a:r>
              <a:rPr lang="cs-CZ" dirty="0" err="1"/>
              <a:t>too</a:t>
            </a:r>
            <a:r>
              <a:rPr lang="cs-CZ" dirty="0"/>
              <a:t> much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medication</a:t>
            </a:r>
            <a:endParaRPr lang="cs-CZ" dirty="0"/>
          </a:p>
          <a:p>
            <a:r>
              <a:rPr lang="cs-CZ" dirty="0" err="1"/>
              <a:t>Therefore</a:t>
            </a:r>
            <a:r>
              <a:rPr lang="cs-CZ" dirty="0"/>
              <a:t>,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samples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and, </a:t>
            </a:r>
            <a:r>
              <a:rPr lang="cs-CZ" dirty="0" err="1"/>
              <a:t>with</a:t>
            </a:r>
            <a:r>
              <a:rPr lang="cs-CZ" dirty="0"/>
              <a:t> reference to </a:t>
            </a:r>
            <a:r>
              <a:rPr lang="cs-CZ" dirty="0" err="1"/>
              <a:t>them</a:t>
            </a:r>
            <a:r>
              <a:rPr lang="cs-CZ" dirty="0"/>
              <a:t>, a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clinic</a:t>
            </a:r>
            <a:r>
              <a:rPr lang="cs-CZ" dirty="0"/>
              <a:t> /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below</a:t>
            </a:r>
            <a:r>
              <a:rPr lang="cs-CZ" dirty="0"/>
              <a:t> 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73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DCD8F71-A896-B643-BD98-8C477067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chemeClr val="tx2"/>
                </a:solidFill>
              </a:rPr>
              <a:t>Basic urine </a:t>
            </a:r>
            <a:r>
              <a:rPr lang="cs-CZ" sz="4800" b="1" dirty="0" err="1">
                <a:solidFill>
                  <a:schemeClr val="tx2"/>
                </a:solidFill>
              </a:rPr>
              <a:t>examination</a:t>
            </a:r>
            <a:r>
              <a:rPr lang="cs-CZ" sz="4800" b="1" dirty="0">
                <a:solidFill>
                  <a:schemeClr val="tx2"/>
                </a:solidFill>
              </a:rPr>
              <a:t> and </a:t>
            </a:r>
            <a:r>
              <a:rPr lang="cs-CZ" sz="4800" b="1" dirty="0" err="1">
                <a:solidFill>
                  <a:schemeClr val="tx2"/>
                </a:solidFill>
              </a:rPr>
              <a:t>kidney</a:t>
            </a:r>
            <a:r>
              <a:rPr lang="cs-CZ" sz="4800" b="1" dirty="0">
                <a:solidFill>
                  <a:schemeClr val="tx2"/>
                </a:solidFill>
              </a:rPr>
              <a:t> </a:t>
            </a:r>
            <a:r>
              <a:rPr lang="cs-CZ" sz="4800" b="1" dirty="0" err="1">
                <a:solidFill>
                  <a:schemeClr val="tx2"/>
                </a:solidFill>
              </a:rPr>
              <a:t>function</a:t>
            </a:r>
            <a:r>
              <a:rPr lang="cs-CZ" sz="4800" b="1" dirty="0">
                <a:solidFill>
                  <a:schemeClr val="tx2"/>
                </a:solidFill>
              </a:rPr>
              <a:t> </a:t>
            </a:r>
            <a:r>
              <a:rPr lang="cs-CZ" sz="4800" b="1" dirty="0" err="1">
                <a:solidFill>
                  <a:schemeClr val="tx2"/>
                </a:solidFill>
              </a:rPr>
              <a:t>tests</a:t>
            </a:r>
            <a:r>
              <a:rPr lang="cs-CZ" sz="4800" b="1" dirty="0">
                <a:solidFill>
                  <a:schemeClr val="tx2"/>
                </a:solidFill>
              </a:rPr>
              <a:t> </a:t>
            </a:r>
            <a:br>
              <a:rPr lang="cs-CZ" sz="4800" b="1" dirty="0">
                <a:solidFill>
                  <a:schemeClr val="tx2"/>
                </a:solidFill>
              </a:rPr>
            </a:br>
            <a:endParaRPr lang="cs-CZ" sz="4800" dirty="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3A66B2-E89E-E747-A356-E8D8933F1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5448203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4 – </a:t>
            </a:r>
            <a:r>
              <a:rPr lang="cs-CZ" i="1" dirty="0"/>
              <a:t>„</a:t>
            </a:r>
            <a:r>
              <a:rPr lang="cs-CZ" i="1" dirty="0" err="1"/>
              <a:t>Unnecessary</a:t>
            </a:r>
            <a:r>
              <a:rPr lang="cs-CZ" i="1" dirty="0"/>
              <a:t>“ PUC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62" y="1605495"/>
            <a:ext cx="11783437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u="sng" dirty="0" err="1"/>
              <a:t>Medical</a:t>
            </a:r>
            <a:r>
              <a:rPr lang="cs-CZ" b="1" u="sng" dirty="0"/>
              <a:t> </a:t>
            </a:r>
            <a:r>
              <a:rPr lang="cs-CZ" b="1" u="sng" dirty="0" err="1"/>
              <a:t>history</a:t>
            </a:r>
            <a:r>
              <a:rPr lang="cs-CZ" b="1" u="sng" dirty="0"/>
              <a:t>: </a:t>
            </a:r>
            <a:endParaRPr lang="cs-CZ" u="sng" dirty="0"/>
          </a:p>
          <a:p>
            <a:pPr marL="0" indent="0">
              <a:buNone/>
            </a:pPr>
            <a:r>
              <a:rPr lang="cs-CZ" b="1" dirty="0"/>
              <a:t>PH</a:t>
            </a:r>
            <a:r>
              <a:rPr lang="cs-CZ" dirty="0"/>
              <a:t>:	</a:t>
            </a:r>
            <a:r>
              <a:rPr lang="cs-CZ" dirty="0" err="1"/>
              <a:t>Dementia</a:t>
            </a:r>
            <a:r>
              <a:rPr lang="cs-CZ" dirty="0"/>
              <a:t> Syndrome,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etiology, </a:t>
            </a:r>
            <a:r>
              <a:rPr lang="cs-CZ" dirty="0" err="1"/>
              <a:t>behavioral</a:t>
            </a:r>
            <a:r>
              <a:rPr lang="cs-CZ" dirty="0"/>
              <a:t> </a:t>
            </a:r>
            <a:r>
              <a:rPr lang="cs-CZ" dirty="0" err="1"/>
              <a:t>disorders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CAD, </a:t>
            </a:r>
            <a:r>
              <a:rPr lang="cs-CZ" dirty="0" err="1"/>
              <a:t>st.p</a:t>
            </a:r>
            <a:r>
              <a:rPr lang="cs-CZ" dirty="0"/>
              <a:t>. </a:t>
            </a:r>
            <a:r>
              <a:rPr lang="cs-CZ" dirty="0" err="1"/>
              <a:t>decompensation</a:t>
            </a:r>
            <a:r>
              <a:rPr lang="cs-CZ" dirty="0"/>
              <a:t> 2016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err="1"/>
              <a:t>Prostate</a:t>
            </a:r>
            <a:r>
              <a:rPr lang="cs-CZ" dirty="0"/>
              <a:t> Ca (2006) pT1c (T3) N0 M0G 3 (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Gleason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3 + 5), </a:t>
            </a:r>
            <a:r>
              <a:rPr lang="cs-CZ" dirty="0" err="1"/>
              <a:t>low-differentiated</a:t>
            </a:r>
            <a:r>
              <a:rPr lang="cs-CZ" dirty="0"/>
              <a:t> </a:t>
            </a:r>
            <a:r>
              <a:rPr lang="cs-CZ" dirty="0" err="1"/>
              <a:t>acinar</a:t>
            </a:r>
            <a:r>
              <a:rPr lang="cs-CZ" dirty="0"/>
              <a:t> </a:t>
            </a:r>
            <a:r>
              <a:rPr lang="cs-CZ" dirty="0" err="1"/>
              <a:t>prostate</a:t>
            </a:r>
            <a:r>
              <a:rPr lang="cs-CZ" dirty="0"/>
              <a:t> </a:t>
            </a:r>
            <a:r>
              <a:rPr lang="cs-CZ" dirty="0" err="1"/>
              <a:t>adenocarcinoma</a:t>
            </a:r>
            <a:r>
              <a:rPr lang="cs-CZ" dirty="0"/>
              <a:t>, </a:t>
            </a:r>
            <a:r>
              <a:rPr lang="cs-CZ" dirty="0" err="1"/>
              <a:t>stp</a:t>
            </a:r>
            <a:r>
              <a:rPr lang="cs-CZ" dirty="0"/>
              <a:t>. </a:t>
            </a:r>
            <a:r>
              <a:rPr lang="cs-CZ" dirty="0" err="1"/>
              <a:t>neoadj</a:t>
            </a:r>
            <a:r>
              <a:rPr lang="cs-CZ" dirty="0"/>
              <a:t>. hormone </a:t>
            </a:r>
            <a:r>
              <a:rPr lang="cs-CZ" dirty="0" err="1"/>
              <a:t>therapy</a:t>
            </a:r>
            <a:r>
              <a:rPr lang="cs-CZ" dirty="0"/>
              <a:t>, </a:t>
            </a:r>
            <a:r>
              <a:rPr lang="cs-CZ" dirty="0" err="1"/>
              <a:t>stp</a:t>
            </a:r>
            <a:r>
              <a:rPr lang="cs-CZ" dirty="0"/>
              <a:t>. RT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prostate</a:t>
            </a:r>
            <a:r>
              <a:rPr lang="cs-CZ" dirty="0"/>
              <a:t> and </a:t>
            </a:r>
            <a:r>
              <a:rPr lang="cs-CZ" dirty="0" err="1"/>
              <a:t>small</a:t>
            </a:r>
            <a:r>
              <a:rPr lang="cs-CZ" dirty="0"/>
              <a:t> pelvis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err="1"/>
              <a:t>Macrocytic</a:t>
            </a:r>
            <a:r>
              <a:rPr lang="cs-CZ" dirty="0"/>
              <a:t> </a:t>
            </a:r>
            <a:r>
              <a:rPr lang="cs-CZ" dirty="0" err="1"/>
              <a:t>anemia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B12 and </a:t>
            </a:r>
            <a:r>
              <a:rPr lang="cs-CZ" dirty="0" err="1"/>
              <a:t>folic</a:t>
            </a:r>
            <a:r>
              <a:rPr lang="cs-CZ" dirty="0"/>
              <a:t> acid </a:t>
            </a:r>
            <a:r>
              <a:rPr lang="cs-CZ" dirty="0" err="1"/>
              <a:t>deficiency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hyperlipidemia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err="1"/>
              <a:t>Hypothyroidism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substitution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err="1"/>
              <a:t>St.p</a:t>
            </a:r>
            <a:r>
              <a:rPr lang="cs-CZ" dirty="0"/>
              <a:t>. herpes </a:t>
            </a:r>
            <a:r>
              <a:rPr lang="cs-CZ" dirty="0" err="1"/>
              <a:t>zoster</a:t>
            </a:r>
            <a:r>
              <a:rPr lang="cs-CZ" dirty="0"/>
              <a:t> </a:t>
            </a:r>
            <a:r>
              <a:rPr lang="cs-CZ" dirty="0" err="1"/>
              <a:t>reg</a:t>
            </a:r>
            <a:r>
              <a:rPr lang="cs-CZ" dirty="0"/>
              <a:t>. </a:t>
            </a:r>
            <a:r>
              <a:rPr lang="cs-CZ" dirty="0" err="1"/>
              <a:t>glutei</a:t>
            </a:r>
            <a:r>
              <a:rPr lang="cs-CZ" dirty="0"/>
              <a:t> lat. </a:t>
            </a:r>
            <a:r>
              <a:rPr lang="cs-CZ" dirty="0" err="1"/>
              <a:t>hall</a:t>
            </a:r>
            <a:r>
              <a:rPr lang="cs-CZ" dirty="0"/>
              <a:t>. </a:t>
            </a:r>
            <a:r>
              <a:rPr lang="cs-CZ" dirty="0" err="1"/>
              <a:t>v.s</a:t>
            </a:r>
            <a:r>
              <a:rPr lang="cs-CZ" dirty="0"/>
              <a:t>. 2016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err="1"/>
              <a:t>St.p</a:t>
            </a:r>
            <a:r>
              <a:rPr lang="cs-CZ" dirty="0"/>
              <a:t>. </a:t>
            </a:r>
            <a:r>
              <a:rPr lang="cs-CZ" dirty="0" err="1"/>
              <a:t>stroke</a:t>
            </a:r>
            <a:r>
              <a:rPr lang="cs-CZ" dirty="0"/>
              <a:t> 2007 </a:t>
            </a:r>
            <a:r>
              <a:rPr lang="cs-CZ" dirty="0" err="1"/>
              <a:t>according</a:t>
            </a:r>
            <a:r>
              <a:rPr lang="cs-CZ" dirty="0"/>
              <a:t> to doc. 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b="1" dirty="0"/>
              <a:t>Med.</a:t>
            </a:r>
            <a:r>
              <a:rPr lang="cs-CZ" dirty="0"/>
              <a:t>:	</a:t>
            </a:r>
            <a:r>
              <a:rPr lang="cs-CZ" dirty="0" err="1"/>
              <a:t>Nolpaza</a:t>
            </a:r>
            <a:r>
              <a:rPr lang="cs-CZ" dirty="0"/>
              <a:t> 40 mg </a:t>
            </a:r>
            <a:r>
              <a:rPr lang="cs-CZ" dirty="0" err="1"/>
              <a:t>tbl</a:t>
            </a:r>
            <a:r>
              <a:rPr lang="cs-CZ" dirty="0"/>
              <a:t> 1-0-0	</a:t>
            </a:r>
            <a:r>
              <a:rPr lang="cs-CZ" dirty="0" err="1"/>
              <a:t>Carsaxa</a:t>
            </a:r>
            <a:r>
              <a:rPr lang="cs-CZ" dirty="0"/>
              <a:t> 100 mg </a:t>
            </a:r>
            <a:r>
              <a:rPr lang="cs-CZ" dirty="0" err="1"/>
              <a:t>tbl</a:t>
            </a:r>
            <a:r>
              <a:rPr lang="cs-CZ" dirty="0"/>
              <a:t> 0-1-0	</a:t>
            </a:r>
            <a:r>
              <a:rPr lang="cs-CZ" dirty="0" err="1"/>
              <a:t>Ketilept</a:t>
            </a:r>
            <a:r>
              <a:rPr lang="cs-CZ" dirty="0"/>
              <a:t> 25 mg </a:t>
            </a:r>
            <a:r>
              <a:rPr lang="cs-CZ" dirty="0" err="1"/>
              <a:t>tbl</a:t>
            </a:r>
            <a:r>
              <a:rPr lang="cs-CZ" dirty="0"/>
              <a:t> 0-0-1	</a:t>
            </a:r>
            <a:r>
              <a:rPr lang="cs-CZ" dirty="0" err="1"/>
              <a:t>Letrox</a:t>
            </a:r>
            <a:r>
              <a:rPr lang="cs-CZ" dirty="0"/>
              <a:t> 50 mg </a:t>
            </a:r>
            <a:r>
              <a:rPr lang="cs-CZ" dirty="0" err="1"/>
              <a:t>tbl</a:t>
            </a:r>
            <a:r>
              <a:rPr lang="cs-CZ" dirty="0"/>
              <a:t> 1/2- 0-0	</a:t>
            </a:r>
            <a:r>
              <a:rPr lang="cs-CZ" dirty="0" err="1"/>
              <a:t>Mirtazapin</a:t>
            </a:r>
            <a:r>
              <a:rPr lang="cs-CZ" dirty="0"/>
              <a:t> 15 mg </a:t>
            </a:r>
            <a:r>
              <a:rPr lang="cs-CZ" dirty="0" err="1"/>
              <a:t>tbl</a:t>
            </a:r>
            <a:r>
              <a:rPr lang="cs-CZ" dirty="0"/>
              <a:t> 0-0-1	</a:t>
            </a:r>
            <a:r>
              <a:rPr lang="cs-CZ" dirty="0" err="1"/>
              <a:t>Memigmin</a:t>
            </a:r>
            <a:r>
              <a:rPr lang="cs-CZ" dirty="0"/>
              <a:t> 10 mg </a:t>
            </a:r>
            <a:r>
              <a:rPr lang="cs-CZ" dirty="0" err="1"/>
              <a:t>tbl</a:t>
            </a:r>
            <a:r>
              <a:rPr lang="cs-CZ" dirty="0"/>
              <a:t> 2-0-0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Furon</a:t>
            </a:r>
            <a:r>
              <a:rPr lang="cs-CZ" dirty="0"/>
              <a:t> 40 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marL="0" indent="0">
              <a:buNone/>
            </a:pPr>
            <a:r>
              <a:rPr lang="cs-CZ" b="1" dirty="0" err="1"/>
              <a:t>Alergies</a:t>
            </a:r>
            <a:r>
              <a:rPr lang="cs-CZ" dirty="0"/>
              <a:t>: </a:t>
            </a:r>
            <a:r>
              <a:rPr lang="cs-CZ" dirty="0" err="1"/>
              <a:t>neg</a:t>
            </a:r>
            <a:r>
              <a:rPr lang="cs-CZ" dirty="0"/>
              <a:t>.	</a:t>
            </a:r>
            <a:r>
              <a:rPr lang="cs-CZ" b="1" dirty="0"/>
              <a:t>Abusus:</a:t>
            </a:r>
            <a:r>
              <a:rPr lang="cs-CZ" dirty="0"/>
              <a:t> </a:t>
            </a:r>
            <a:r>
              <a:rPr lang="cs-CZ" dirty="0" err="1"/>
              <a:t>neg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030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4 – </a:t>
            </a:r>
            <a:r>
              <a:rPr lang="cs-CZ" i="1" dirty="0"/>
              <a:t>„</a:t>
            </a:r>
            <a:r>
              <a:rPr lang="cs-CZ" i="1" dirty="0" err="1"/>
              <a:t>Unnecessary</a:t>
            </a:r>
            <a:r>
              <a:rPr lang="cs-CZ" i="1" dirty="0"/>
              <a:t>“ PUC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67533" cy="2864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err="1"/>
              <a:t>Vitals</a:t>
            </a:r>
            <a:r>
              <a:rPr lang="cs-CZ" b="1" u="sng" dirty="0"/>
              <a:t>:</a:t>
            </a:r>
          </a:p>
          <a:p>
            <a:pPr marL="0" indent="0">
              <a:buNone/>
            </a:pPr>
            <a:r>
              <a:rPr lang="cs-CZ" dirty="0" err="1"/>
              <a:t>Conscious</a:t>
            </a:r>
            <a:r>
              <a:rPr lang="cs-CZ" dirty="0"/>
              <a:t>, </a:t>
            </a:r>
            <a:r>
              <a:rPr lang="cs-CZ" dirty="0" err="1"/>
              <a:t>manifestations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dementia</a:t>
            </a:r>
            <a:r>
              <a:rPr lang="cs-CZ" dirty="0"/>
              <a:t> - </a:t>
            </a:r>
            <a:r>
              <a:rPr lang="cs-CZ" dirty="0" err="1"/>
              <a:t>confused</a:t>
            </a:r>
            <a:r>
              <a:rPr lang="cs-CZ" dirty="0"/>
              <a:t>, </a:t>
            </a:r>
            <a:r>
              <a:rPr lang="cs-CZ" dirty="0" err="1"/>
              <a:t>unfocused</a:t>
            </a:r>
            <a:br>
              <a:rPr lang="cs-CZ" dirty="0"/>
            </a:br>
            <a:r>
              <a:rPr lang="cs-CZ" dirty="0"/>
              <a:t>HR </a:t>
            </a:r>
            <a:r>
              <a:rPr lang="cs-CZ" dirty="0" err="1"/>
              <a:t>reg</a:t>
            </a:r>
            <a:r>
              <a:rPr lang="cs-CZ" dirty="0"/>
              <a:t>,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alveolar</a:t>
            </a:r>
            <a:r>
              <a:rPr lang="cs-CZ" dirty="0"/>
              <a:t>, </a:t>
            </a:r>
            <a:r>
              <a:rPr lang="cs-CZ" dirty="0" err="1"/>
              <a:t>clean</a:t>
            </a:r>
            <a:br>
              <a:rPr lang="cs-CZ" dirty="0"/>
            </a:br>
            <a:r>
              <a:rPr lang="cs-CZ" dirty="0"/>
              <a:t>abdomen soft, </a:t>
            </a:r>
            <a:r>
              <a:rPr lang="cs-CZ" b="1" u="sng" dirty="0" err="1"/>
              <a:t>palpable</a:t>
            </a:r>
            <a:r>
              <a:rPr lang="cs-CZ" b="1" u="sng" dirty="0"/>
              <a:t> </a:t>
            </a:r>
            <a:r>
              <a:rPr lang="cs-CZ" b="1" u="sng" dirty="0" err="1"/>
              <a:t>resistance</a:t>
            </a:r>
            <a:r>
              <a:rPr lang="cs-CZ" b="1" u="sng" dirty="0"/>
              <a:t> in </a:t>
            </a:r>
            <a:r>
              <a:rPr lang="cs-CZ" b="1" u="sng" dirty="0" err="1"/>
              <a:t>the</a:t>
            </a:r>
            <a:r>
              <a:rPr lang="cs-CZ" b="1" u="sng" dirty="0"/>
              <a:t> </a:t>
            </a:r>
            <a:r>
              <a:rPr lang="cs-CZ" b="1" u="sng" dirty="0" err="1"/>
              <a:t>lower</a:t>
            </a:r>
            <a:r>
              <a:rPr lang="cs-CZ" b="1" u="sng" dirty="0"/>
              <a:t> abdomen</a:t>
            </a:r>
            <a:r>
              <a:rPr lang="cs-CZ" dirty="0"/>
              <a:t>, </a:t>
            </a:r>
            <a:r>
              <a:rPr lang="cs-CZ" b="1" u="sng" dirty="0" err="1"/>
              <a:t>painful</a:t>
            </a:r>
            <a:r>
              <a:rPr lang="cs-CZ" b="1" u="sng" dirty="0"/>
              <a:t> </a:t>
            </a:r>
            <a:r>
              <a:rPr lang="cs-CZ" b="1" u="sng" dirty="0" err="1"/>
              <a:t>under</a:t>
            </a:r>
            <a:r>
              <a:rPr lang="cs-CZ" b="1" u="sng" dirty="0"/>
              <a:t> </a:t>
            </a:r>
            <a:r>
              <a:rPr lang="cs-CZ" b="1" u="sng" dirty="0" err="1"/>
              <a:t>pressure</a:t>
            </a:r>
            <a:r>
              <a:rPr lang="cs-CZ" dirty="0"/>
              <a:t>, </a:t>
            </a:r>
            <a:r>
              <a:rPr lang="cs-CZ" dirty="0" err="1"/>
              <a:t>peristaltics</a:t>
            </a:r>
            <a:r>
              <a:rPr lang="cs-CZ" dirty="0"/>
              <a:t> </a:t>
            </a:r>
            <a:r>
              <a:rPr lang="cs-CZ" dirty="0" err="1"/>
              <a:t>present</a:t>
            </a:r>
            <a:br>
              <a:rPr lang="cs-CZ" dirty="0"/>
            </a:br>
            <a:r>
              <a:rPr lang="cs-CZ" b="1" u="sng" dirty="0" err="1"/>
              <a:t>lower</a:t>
            </a:r>
            <a:r>
              <a:rPr lang="cs-CZ" b="1" u="sng" dirty="0"/>
              <a:t> </a:t>
            </a:r>
            <a:r>
              <a:rPr lang="cs-CZ" b="1" u="sng" dirty="0" err="1"/>
              <a:t>limbs</a:t>
            </a:r>
            <a:r>
              <a:rPr lang="cs-CZ" b="1" u="sng" dirty="0"/>
              <a:t> </a:t>
            </a:r>
            <a:r>
              <a:rPr lang="cs-CZ" b="1" u="sng" dirty="0" err="1"/>
              <a:t>swollen</a:t>
            </a:r>
            <a:r>
              <a:rPr lang="cs-CZ" b="1" u="sng" dirty="0"/>
              <a:t> to </a:t>
            </a:r>
            <a:r>
              <a:rPr lang="cs-CZ" b="1" u="sng" dirty="0" err="1"/>
              <a:t>half</a:t>
            </a:r>
            <a:r>
              <a:rPr lang="cs-CZ" b="1" u="sng" dirty="0"/>
              <a:t> </a:t>
            </a:r>
            <a:r>
              <a:rPr lang="cs-CZ" b="1" u="sng" dirty="0" err="1"/>
              <a:t>shin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100206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4 – </a:t>
            </a:r>
            <a:r>
              <a:rPr lang="cs-CZ" i="1" dirty="0"/>
              <a:t>„</a:t>
            </a:r>
            <a:r>
              <a:rPr lang="cs-CZ" i="1" dirty="0" err="1"/>
              <a:t>Unnecessary</a:t>
            </a:r>
            <a:r>
              <a:rPr lang="cs-CZ" i="1" dirty="0"/>
              <a:t>“ PUC</a:t>
            </a:r>
            <a:endParaRPr lang="cs-CZ" dirty="0"/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FB6A67C5-D2BC-5348-BFAA-9FBCD933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86696"/>
              </p:ext>
            </p:extLst>
          </p:nvPr>
        </p:nvGraphicFramePr>
        <p:xfrm>
          <a:off x="300569" y="1738843"/>
          <a:ext cx="11654364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29.8.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249,5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709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4 – </a:t>
            </a:r>
            <a:r>
              <a:rPr lang="cs-CZ" i="1" dirty="0"/>
              <a:t>„</a:t>
            </a:r>
            <a:r>
              <a:rPr lang="cs-CZ" i="1" dirty="0" err="1"/>
              <a:t>unnecessary</a:t>
            </a:r>
            <a:r>
              <a:rPr lang="cs-CZ" i="1" dirty="0"/>
              <a:t>“ PUC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5DECE41-D965-964C-A9BB-226B7548CAC4}"/>
              </a:ext>
            </a:extLst>
          </p:cNvPr>
          <p:cNvSpPr txBox="1">
            <a:spLocks/>
          </p:cNvSpPr>
          <p:nvPr/>
        </p:nvSpPr>
        <p:spPr>
          <a:xfrm>
            <a:off x="564204" y="1978025"/>
            <a:ext cx="112062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u="sng" dirty="0" err="1"/>
              <a:t>Conclusion</a:t>
            </a:r>
            <a:r>
              <a:rPr lang="cs-CZ" b="1" u="sng" dirty="0"/>
              <a:t>: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has 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has </a:t>
            </a:r>
            <a:r>
              <a:rPr lang="cs-CZ" dirty="0" err="1"/>
              <a:t>developed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a </a:t>
            </a:r>
            <a:r>
              <a:rPr lang="cs-CZ" dirty="0" err="1"/>
              <a:t>month</a:t>
            </a:r>
            <a:endParaRPr lang="cs-CZ" dirty="0"/>
          </a:p>
          <a:p>
            <a:pPr lvl="2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cause </a:t>
            </a:r>
            <a:r>
              <a:rPr lang="cs-CZ" dirty="0" err="1"/>
              <a:t>unlikely</a:t>
            </a:r>
            <a:r>
              <a:rPr lang="cs-CZ" dirty="0"/>
              <a:t> in his </a:t>
            </a:r>
            <a:r>
              <a:rPr lang="cs-CZ" dirty="0" err="1"/>
              <a:t>age</a:t>
            </a:r>
            <a:r>
              <a:rPr lang="cs-CZ" dirty="0"/>
              <a:t> (</a:t>
            </a:r>
            <a:r>
              <a:rPr lang="cs-CZ" dirty="0" err="1"/>
              <a:t>glomerulonephritis</a:t>
            </a:r>
            <a:r>
              <a:rPr lang="cs-CZ" dirty="0"/>
              <a:t> not </a:t>
            </a:r>
            <a:r>
              <a:rPr lang="cs-CZ" dirty="0" err="1"/>
              <a:t>suspected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prerenal</a:t>
            </a:r>
            <a:r>
              <a:rPr lang="cs-CZ" dirty="0"/>
              <a:t> cause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dementia</a:t>
            </a:r>
            <a:r>
              <a:rPr lang="cs-CZ" dirty="0"/>
              <a:t> (</a:t>
            </a:r>
            <a:r>
              <a:rPr lang="cs-CZ" dirty="0" err="1"/>
              <a:t>decreased</a:t>
            </a:r>
            <a:r>
              <a:rPr lang="cs-CZ" dirty="0"/>
              <a:t> fluid </a:t>
            </a:r>
            <a:r>
              <a:rPr lang="cs-CZ" dirty="0" err="1"/>
              <a:t>intake</a:t>
            </a:r>
            <a:r>
              <a:rPr lang="cs-CZ" dirty="0"/>
              <a:t>) and </a:t>
            </a:r>
            <a:r>
              <a:rPr lang="cs-CZ" dirty="0" err="1"/>
              <a:t>furosemide</a:t>
            </a:r>
            <a:r>
              <a:rPr lang="cs-CZ" dirty="0"/>
              <a:t> </a:t>
            </a:r>
            <a:r>
              <a:rPr lang="cs-CZ" dirty="0" err="1"/>
              <a:t>drainage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affected</a:t>
            </a:r>
            <a:endParaRPr lang="cs-CZ" dirty="0"/>
          </a:p>
          <a:p>
            <a:pPr lvl="2"/>
            <a:r>
              <a:rPr lang="cs-CZ" dirty="0" err="1"/>
              <a:t>tactile</a:t>
            </a:r>
            <a:r>
              <a:rPr lang="cs-CZ" dirty="0"/>
              <a:t> </a:t>
            </a:r>
            <a:r>
              <a:rPr lang="cs-CZ" dirty="0" err="1"/>
              <a:t>resistance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abdomen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bladder</a:t>
            </a:r>
            <a:r>
              <a:rPr lang="cs-CZ" dirty="0"/>
              <a:t>,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PUC </a:t>
            </a:r>
            <a:r>
              <a:rPr lang="cs-CZ" dirty="0" err="1"/>
              <a:t>drains</a:t>
            </a:r>
            <a:r>
              <a:rPr lang="cs-CZ" dirty="0"/>
              <a:t> 2.5 </a:t>
            </a:r>
            <a:r>
              <a:rPr lang="cs-CZ" dirty="0" err="1"/>
              <a:t>liters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urine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radiotherapy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carcinoma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prostate</a:t>
            </a:r>
            <a:r>
              <a:rPr lang="cs-CZ" dirty="0"/>
              <a:t>, he has a </a:t>
            </a:r>
            <a:r>
              <a:rPr lang="cs-CZ" dirty="0" err="1"/>
              <a:t>stricture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ureter and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PUC </a:t>
            </a:r>
            <a:r>
              <a:rPr lang="cs-CZ" dirty="0" err="1"/>
              <a:t>permanently</a:t>
            </a:r>
            <a:r>
              <a:rPr lang="cs-CZ" dirty="0"/>
              <a:t> -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admission</a:t>
            </a:r>
            <a:r>
              <a:rPr lang="cs-CZ" dirty="0"/>
              <a:t> to Psychiatry dep.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pulled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and not </a:t>
            </a:r>
            <a:r>
              <a:rPr lang="cs-CZ" dirty="0" err="1"/>
              <a:t>placed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by </a:t>
            </a:r>
            <a:r>
              <a:rPr lang="cs-CZ" dirty="0" err="1"/>
              <a:t>mistake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instillation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PUC,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are </a:t>
            </a:r>
            <a:r>
              <a:rPr lang="cs-CZ" dirty="0" err="1"/>
              <a:t>rapidly</a:t>
            </a:r>
            <a:r>
              <a:rPr lang="cs-CZ" dirty="0"/>
              <a:t> </a:t>
            </a:r>
            <a:r>
              <a:rPr lang="cs-CZ" dirty="0" err="1"/>
              <a:t>corrected</a:t>
            </a:r>
            <a:r>
              <a:rPr lang="cs-CZ" dirty="0"/>
              <a:t>, </a:t>
            </a:r>
            <a:r>
              <a:rPr lang="cs-CZ" dirty="0" err="1"/>
              <a:t>intercurrent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cured</a:t>
            </a:r>
            <a:r>
              <a:rPr lang="cs-CZ" dirty="0"/>
              <a:t> by ATB</a:t>
            </a:r>
          </a:p>
        </p:txBody>
      </p:sp>
    </p:spTree>
    <p:extLst>
      <p:ext uri="{BB962C8B-B14F-4D97-AF65-F5344CB8AC3E}">
        <p14:creationId xmlns:p14="http://schemas.microsoft.com/office/powerpoint/2010/main" val="4969017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4 – </a:t>
            </a:r>
            <a:r>
              <a:rPr lang="cs-CZ" i="1" dirty="0"/>
              <a:t>„</a:t>
            </a:r>
            <a:r>
              <a:rPr lang="cs-CZ" i="1" dirty="0" err="1"/>
              <a:t>Unnecessary</a:t>
            </a:r>
            <a:r>
              <a:rPr lang="cs-CZ" i="1" dirty="0"/>
              <a:t>“ PUC</a:t>
            </a:r>
            <a:endParaRPr lang="cs-CZ" dirty="0"/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FB6A67C5-D2BC-5348-BFAA-9FBCD933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98430"/>
              </p:ext>
            </p:extLst>
          </p:nvPr>
        </p:nvGraphicFramePr>
        <p:xfrm>
          <a:off x="300569" y="1738843"/>
          <a:ext cx="11654364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29.8.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30.8.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249,5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095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4C0B23D-310C-444E-AC47-0DAFD4AC1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5200" dirty="0" err="1">
                <a:solidFill>
                  <a:schemeClr val="tx2"/>
                </a:solidFill>
              </a:rPr>
              <a:t>Elimination</a:t>
            </a:r>
            <a:r>
              <a:rPr lang="cs-CZ" sz="5200" dirty="0">
                <a:solidFill>
                  <a:schemeClr val="tx2"/>
                </a:solidFill>
              </a:rPr>
              <a:t> </a:t>
            </a:r>
            <a:r>
              <a:rPr lang="cs-CZ" sz="5200" dirty="0" err="1">
                <a:solidFill>
                  <a:schemeClr val="tx2"/>
                </a:solidFill>
              </a:rPr>
              <a:t>techniquies</a:t>
            </a:r>
            <a:endParaRPr lang="cs-CZ" sz="5200" dirty="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43BA2C-A091-E24C-9E0B-6AC2B45AA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2578193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Hemodialysis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48D0F8-2DFB-AC4E-AFA5-BF8C4070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655979" cy="43513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patient's</a:t>
            </a:r>
            <a:r>
              <a:rPr lang="cs-CZ" dirty="0"/>
              <a:t> body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pumped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capillary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device</a:t>
            </a:r>
            <a:endParaRPr lang="cs-CZ" dirty="0"/>
          </a:p>
          <a:p>
            <a:r>
              <a:rPr lang="cs-CZ" dirty="0" err="1"/>
              <a:t>Here</a:t>
            </a:r>
            <a:r>
              <a:rPr lang="cs-CZ" dirty="0"/>
              <a:t>, N / 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</a:t>
            </a:r>
            <a:r>
              <a:rPr lang="cs-CZ" dirty="0" err="1"/>
              <a:t>pass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dialysis</a:t>
            </a:r>
            <a:r>
              <a:rPr lang="cs-CZ" dirty="0"/>
              <a:t> </a:t>
            </a:r>
            <a:r>
              <a:rPr lang="cs-CZ" dirty="0" err="1"/>
              <a:t>soluton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a </a:t>
            </a:r>
            <a:r>
              <a:rPr lang="cs-CZ" dirty="0" err="1"/>
              <a:t>concentration</a:t>
            </a:r>
            <a:r>
              <a:rPr lang="cs-CZ" dirty="0"/>
              <a:t> gradient - </a:t>
            </a:r>
            <a:r>
              <a:rPr lang="cs-CZ" dirty="0" err="1"/>
              <a:t>dialysis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, </a:t>
            </a:r>
            <a:r>
              <a:rPr lang="cs-CZ" dirty="0" err="1"/>
              <a:t>thereby</a:t>
            </a:r>
            <a:r>
              <a:rPr lang="cs-CZ" dirty="0"/>
              <a:t> </a:t>
            </a:r>
            <a:r>
              <a:rPr lang="cs-CZ" dirty="0" err="1"/>
              <a:t>purifying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patient's</a:t>
            </a:r>
            <a:r>
              <a:rPr lang="cs-CZ" dirty="0"/>
              <a:t> </a:t>
            </a:r>
            <a:r>
              <a:rPr lang="cs-CZ" dirty="0" err="1"/>
              <a:t>blood</a:t>
            </a:r>
            <a:endParaRPr lang="cs-CZ" dirty="0"/>
          </a:p>
        </p:txBody>
      </p:sp>
      <p:pic>
        <p:nvPicPr>
          <p:cNvPr id="8194" name="Picture 2" descr="princip hemodialýzy">
            <a:extLst>
              <a:ext uri="{FF2B5EF4-FFF2-40B4-BE49-F238E27FC236}">
                <a16:creationId xmlns:a16="http://schemas.microsoft.com/office/drawing/2014/main" id="{0B41DEC1-15B9-714A-A04B-ACEB53BB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2" y="1046163"/>
            <a:ext cx="70485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AD3AE3C-1C64-924F-A9D1-183985BB2313}"/>
              </a:ext>
            </a:extLst>
          </p:cNvPr>
          <p:cNvSpPr/>
          <p:nvPr/>
        </p:nvSpPr>
        <p:spPr>
          <a:xfrm>
            <a:off x="6008915" y="64928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000" dirty="0"/>
              <a:t>https://</a:t>
            </a:r>
            <a:r>
              <a:rPr lang="cs-CZ" sz="1000" dirty="0" err="1"/>
              <a:t>www.dialyza.cz</a:t>
            </a:r>
            <a:r>
              <a:rPr lang="cs-CZ" sz="1000" dirty="0"/>
              <a:t>/</a:t>
            </a:r>
            <a:r>
              <a:rPr lang="cs-CZ" sz="1000" dirty="0" err="1"/>
              <a:t>cs</a:t>
            </a:r>
            <a:r>
              <a:rPr lang="cs-CZ" sz="1000" dirty="0"/>
              <a:t>/</a:t>
            </a:r>
            <a:r>
              <a:rPr lang="cs-CZ" sz="1000" dirty="0" err="1"/>
              <a:t>porozumet</a:t>
            </a:r>
            <a:r>
              <a:rPr lang="cs-CZ" sz="1000" dirty="0"/>
              <a:t>/</a:t>
            </a:r>
            <a:r>
              <a:rPr lang="cs-CZ" sz="1000" dirty="0" err="1"/>
              <a:t>nahrada</a:t>
            </a:r>
            <a:r>
              <a:rPr lang="cs-CZ" sz="1000" dirty="0"/>
              <a:t>-funkce-ledvin/</a:t>
            </a:r>
            <a:r>
              <a:rPr lang="cs-CZ" sz="1000" dirty="0" err="1"/>
              <a:t>hemoeliminacni</a:t>
            </a:r>
            <a:r>
              <a:rPr lang="cs-CZ" sz="1000" dirty="0"/>
              <a:t>-metody/</a:t>
            </a:r>
            <a:r>
              <a:rPr lang="cs-CZ" sz="1000" dirty="0" err="1"/>
              <a:t>hemodialyza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29396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Hemodialysis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48D0F8-2DFB-AC4E-AFA5-BF8C4070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5800" cy="43513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Dialysis</a:t>
            </a:r>
            <a:r>
              <a:rPr lang="cs-CZ" dirty="0"/>
              <a:t> </a:t>
            </a:r>
            <a:r>
              <a:rPr lang="cs-CZ" dirty="0" err="1"/>
              <a:t>capillary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very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tubes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by a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permeable</a:t>
            </a:r>
            <a:r>
              <a:rPr lang="cs-CZ" dirty="0"/>
              <a:t> </a:t>
            </a:r>
            <a:r>
              <a:rPr lang="cs-CZ" dirty="0" err="1"/>
              <a:t>membrane</a:t>
            </a:r>
            <a:r>
              <a:rPr lang="cs-CZ" dirty="0"/>
              <a:t>, </a:t>
            </a:r>
            <a:r>
              <a:rPr lang="cs-CZ" dirty="0" err="1"/>
              <a:t>inside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flows</a:t>
            </a:r>
            <a:r>
              <a:rPr lang="cs-CZ" dirty="0"/>
              <a:t> and </a:t>
            </a:r>
            <a:r>
              <a:rPr lang="cs-CZ" dirty="0" err="1"/>
              <a:t>which</a:t>
            </a:r>
            <a:r>
              <a:rPr lang="cs-CZ" dirty="0"/>
              <a:t> are </a:t>
            </a:r>
            <a:r>
              <a:rPr lang="cs-CZ" dirty="0" err="1"/>
              <a:t>washed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dialysis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  <a:p>
            <a:r>
              <a:rPr lang="cs-CZ" dirty="0" err="1"/>
              <a:t>Countercurrent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9218" name="Picture 2" descr="Výhody designu krytu FX-class®">
            <a:extLst>
              <a:ext uri="{FF2B5EF4-FFF2-40B4-BE49-F238E27FC236}">
                <a16:creationId xmlns:a16="http://schemas.microsoft.com/office/drawing/2014/main" id="{04F84EAF-493B-E44F-B5D4-7BB150D6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5" y="580381"/>
            <a:ext cx="8128000" cy="55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0D2BA32-887B-5346-B91C-FEB79782ADA6}"/>
              </a:ext>
            </a:extLst>
          </p:cNvPr>
          <p:cNvSpPr/>
          <p:nvPr/>
        </p:nvSpPr>
        <p:spPr>
          <a:xfrm>
            <a:off x="6011335" y="654730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000" dirty="0"/>
              <a:t>https://</a:t>
            </a:r>
            <a:r>
              <a:rPr lang="cs-CZ" sz="1000" dirty="0" err="1"/>
              <a:t>www.freseniusmedicalcare.cz</a:t>
            </a:r>
            <a:r>
              <a:rPr lang="cs-CZ" sz="1000" dirty="0"/>
              <a:t>/</a:t>
            </a:r>
            <a:r>
              <a:rPr lang="cs-CZ" sz="1000" dirty="0" err="1"/>
              <a:t>cs</a:t>
            </a:r>
            <a:r>
              <a:rPr lang="cs-CZ" sz="1000" dirty="0"/>
              <a:t>/</a:t>
            </a:r>
            <a:r>
              <a:rPr lang="cs-CZ" sz="1000" dirty="0" err="1"/>
              <a:t>odborna-verejnost</a:t>
            </a:r>
            <a:r>
              <a:rPr lang="cs-CZ" sz="1000" dirty="0"/>
              <a:t>/</a:t>
            </a:r>
            <a:r>
              <a:rPr lang="cs-CZ" sz="1000" dirty="0" err="1"/>
              <a:t>hemodialyza</a:t>
            </a:r>
            <a:r>
              <a:rPr lang="cs-CZ" sz="1000" dirty="0"/>
              <a:t>/</a:t>
            </a:r>
            <a:r>
              <a:rPr lang="cs-CZ" sz="1000" dirty="0" err="1"/>
              <a:t>dialyzatory</a:t>
            </a:r>
            <a:r>
              <a:rPr lang="cs-CZ" sz="1000" dirty="0"/>
              <a:t>/</a:t>
            </a:r>
            <a:r>
              <a:rPr lang="cs-CZ" sz="1000" dirty="0" err="1"/>
              <a:t>dialyzatory-fx-classix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86837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he 4 Types of Dialysis Access | Azura Vascular Care">
            <a:extLst>
              <a:ext uri="{FF2B5EF4-FFF2-40B4-BE49-F238E27FC236}">
                <a16:creationId xmlns:a16="http://schemas.microsoft.com/office/drawing/2014/main" id="{089EC38D-4AF1-8D40-B370-EB2FA21CE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0"/>
          <a:stretch/>
        </p:blipFill>
        <p:spPr bwMode="auto">
          <a:xfrm>
            <a:off x="3031066" y="1883951"/>
            <a:ext cx="6129867" cy="42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Hemodialysis</a:t>
            </a:r>
            <a:r>
              <a:rPr lang="cs-CZ" dirty="0"/>
              <a:t> - </a:t>
            </a:r>
            <a:r>
              <a:rPr lang="cs-CZ" dirty="0" err="1"/>
              <a:t>access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48D0F8-2DFB-AC4E-AFA5-BF8C4070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5800" cy="4351338"/>
          </a:xfrm>
        </p:spPr>
        <p:txBody>
          <a:bodyPr>
            <a:normAutofit/>
          </a:bodyPr>
          <a:lstStyle/>
          <a:p>
            <a:r>
              <a:rPr lang="cs-CZ" dirty="0" err="1"/>
              <a:t>Acute</a:t>
            </a:r>
            <a:r>
              <a:rPr lang="cs-CZ" dirty="0"/>
              <a:t> HD = </a:t>
            </a:r>
            <a:r>
              <a:rPr lang="cs-CZ" dirty="0" err="1"/>
              <a:t>temporary</a:t>
            </a:r>
            <a:r>
              <a:rPr lang="cs-CZ" dirty="0"/>
              <a:t> </a:t>
            </a:r>
            <a:r>
              <a:rPr lang="cs-CZ" dirty="0" err="1"/>
              <a:t>intravenous</a:t>
            </a:r>
            <a:r>
              <a:rPr lang="cs-CZ" dirty="0"/>
              <a:t> HD </a:t>
            </a:r>
            <a:r>
              <a:rPr lang="cs-CZ" dirty="0" err="1"/>
              <a:t>catheter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V. Jug. </a:t>
            </a:r>
            <a:r>
              <a:rPr lang="cs-CZ" dirty="0" err="1"/>
              <a:t>Int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V. </a:t>
            </a:r>
            <a:r>
              <a:rPr lang="cs-CZ" dirty="0" err="1"/>
              <a:t>Subclavia</a:t>
            </a:r>
            <a:endParaRPr lang="cs-CZ" dirty="0"/>
          </a:p>
          <a:p>
            <a:pPr lvl="1"/>
            <a:r>
              <a:rPr lang="cs-CZ" dirty="0"/>
              <a:t>V. </a:t>
            </a:r>
            <a:r>
              <a:rPr lang="cs-CZ" dirty="0" err="1"/>
              <a:t>femoralis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2E42B43-78DA-0341-A40F-45C46F091A0A}"/>
              </a:ext>
            </a:extLst>
          </p:cNvPr>
          <p:cNvSpPr/>
          <p:nvPr/>
        </p:nvSpPr>
        <p:spPr>
          <a:xfrm>
            <a:off x="3564467" y="612689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www.azuravascularcare.com</a:t>
            </a:r>
            <a:r>
              <a:rPr lang="cs-CZ" sz="1200" dirty="0"/>
              <a:t>/</a:t>
            </a:r>
            <a:r>
              <a:rPr lang="cs-CZ" sz="1200" dirty="0" err="1"/>
              <a:t>infodialysisaccess</a:t>
            </a:r>
            <a:r>
              <a:rPr lang="cs-CZ" sz="1200" dirty="0"/>
              <a:t>/</a:t>
            </a:r>
            <a:r>
              <a:rPr lang="cs-CZ" sz="1200" dirty="0" err="1"/>
              <a:t>types-of-dialysis-access</a:t>
            </a:r>
            <a:r>
              <a:rPr lang="cs-CZ" sz="1200" dirty="0"/>
              <a:t>/</a:t>
            </a:r>
          </a:p>
        </p:txBody>
      </p:sp>
      <p:pic>
        <p:nvPicPr>
          <p:cNvPr id="10246" name="Picture 6" descr="Permanent HD Cath insertion - YouTube">
            <a:extLst>
              <a:ext uri="{FF2B5EF4-FFF2-40B4-BE49-F238E27FC236}">
                <a16:creationId xmlns:a16="http://schemas.microsoft.com/office/drawing/2014/main" id="{F5269739-4383-CD43-BB39-E0D63404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41" y="242725"/>
            <a:ext cx="4485452" cy="252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946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Hemodialysis</a:t>
            </a:r>
            <a:r>
              <a:rPr lang="cs-CZ" dirty="0"/>
              <a:t> - </a:t>
            </a:r>
            <a:r>
              <a:rPr lang="cs-CZ" dirty="0" err="1"/>
              <a:t>access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48D0F8-2DFB-AC4E-AFA5-BF8C4070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58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r>
              <a:rPr lang="cs-CZ" dirty="0" err="1"/>
              <a:t>Chronic</a:t>
            </a:r>
            <a:r>
              <a:rPr lang="cs-CZ" dirty="0"/>
              <a:t> HD</a:t>
            </a:r>
          </a:p>
          <a:p>
            <a:pPr lvl="1"/>
            <a:r>
              <a:rPr lang="cs-CZ" dirty="0" err="1"/>
              <a:t>PermCath</a:t>
            </a:r>
            <a:endParaRPr lang="cs-CZ" dirty="0"/>
          </a:p>
          <a:p>
            <a:pPr lvl="2"/>
            <a:r>
              <a:rPr lang="cs-CZ" dirty="0"/>
              <a:t>V. Jug. </a:t>
            </a:r>
            <a:r>
              <a:rPr lang="cs-CZ" dirty="0" err="1"/>
              <a:t>Int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V. </a:t>
            </a:r>
            <a:r>
              <a:rPr lang="cs-CZ" dirty="0" err="1"/>
              <a:t>Subclavia</a:t>
            </a:r>
            <a:endParaRPr lang="cs-CZ" dirty="0"/>
          </a:p>
          <a:p>
            <a:pPr lvl="2"/>
            <a:r>
              <a:rPr lang="cs-CZ" dirty="0"/>
              <a:t>V. </a:t>
            </a:r>
            <a:r>
              <a:rPr lang="cs-CZ" dirty="0" err="1"/>
              <a:t>femoralis</a:t>
            </a:r>
            <a:endParaRPr lang="cs-CZ" dirty="0"/>
          </a:p>
          <a:p>
            <a:pPr lvl="2"/>
            <a:r>
              <a:rPr lang="cs-CZ" dirty="0" err="1"/>
              <a:t>Translumbar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AV </a:t>
            </a:r>
            <a:r>
              <a:rPr lang="cs-CZ" dirty="0" err="1"/>
              <a:t>shunt</a:t>
            </a:r>
            <a:endParaRPr lang="cs-CZ" dirty="0"/>
          </a:p>
        </p:txBody>
      </p:sp>
      <p:pic>
        <p:nvPicPr>
          <p:cNvPr id="10242" name="Picture 2" descr="Hemodialysis: Using an AV graft or AV fistula for ease of access">
            <a:extLst>
              <a:ext uri="{FF2B5EF4-FFF2-40B4-BE49-F238E27FC236}">
                <a16:creationId xmlns:a16="http://schemas.microsoft.com/office/drawing/2014/main" id="{6E658CBE-51C0-0D49-80DC-BB2C64E1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38" y="1690688"/>
            <a:ext cx="61110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D67FB19-70E6-DF46-9344-6E3E85B25FBA}"/>
              </a:ext>
            </a:extLst>
          </p:cNvPr>
          <p:cNvSpPr/>
          <p:nvPr/>
        </p:nvSpPr>
        <p:spPr>
          <a:xfrm>
            <a:off x="6955971" y="617696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www.aboutkidshealth.ca</a:t>
            </a:r>
            <a:r>
              <a:rPr lang="cs-CZ" sz="1000" dirty="0"/>
              <a:t>/</a:t>
            </a:r>
            <a:r>
              <a:rPr lang="cs-CZ" sz="1000" dirty="0" err="1"/>
              <a:t>article?contentid</a:t>
            </a:r>
            <a:r>
              <a:rPr lang="cs-CZ" sz="1000" dirty="0"/>
              <a:t>=1034&amp;language=</a:t>
            </a:r>
            <a:r>
              <a:rPr lang="cs-CZ" sz="1000" dirty="0" err="1"/>
              <a:t>english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5302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Urine </a:t>
            </a:r>
            <a:r>
              <a:rPr lang="cs-CZ" dirty="0" err="1"/>
              <a:t>collection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u="sng" dirty="0" err="1"/>
              <a:t>Disposable</a:t>
            </a:r>
            <a:r>
              <a:rPr lang="cs-CZ" b="1" u="sng" dirty="0"/>
              <a:t>  (</a:t>
            </a:r>
            <a:r>
              <a:rPr lang="cs-CZ" b="1" u="sng" dirty="0" err="1"/>
              <a:t>one-time</a:t>
            </a:r>
            <a:r>
              <a:rPr lang="cs-CZ" b="1" u="sng" dirty="0"/>
              <a:t>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First</a:t>
            </a:r>
            <a:r>
              <a:rPr lang="cs-CZ" dirty="0"/>
              <a:t> / second </a:t>
            </a:r>
            <a:r>
              <a:rPr lang="cs-CZ" dirty="0" err="1"/>
              <a:t>morning</a:t>
            </a:r>
            <a:r>
              <a:rPr lang="cs-CZ" dirty="0"/>
              <a:t> urine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Random</a:t>
            </a:r>
            <a:r>
              <a:rPr lang="cs-CZ" dirty="0"/>
              <a:t> sample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Catheterized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r>
              <a:rPr lang="cs-CZ" dirty="0" err="1"/>
              <a:t>Genital</a:t>
            </a:r>
            <a:r>
              <a:rPr lang="cs-CZ" dirty="0"/>
              <a:t> </a:t>
            </a:r>
            <a:r>
              <a:rPr lang="cs-CZ" dirty="0" err="1"/>
              <a:t>cleansing</a:t>
            </a:r>
            <a:endParaRPr lang="cs-CZ" dirty="0"/>
          </a:p>
          <a:p>
            <a:r>
              <a:rPr lang="cs-CZ" dirty="0"/>
              <a:t>Medium urine </a:t>
            </a:r>
            <a:r>
              <a:rPr lang="cs-CZ" dirty="0" err="1"/>
              <a:t>flow</a:t>
            </a:r>
            <a:r>
              <a:rPr lang="cs-CZ" dirty="0"/>
              <a:t> (</a:t>
            </a:r>
            <a:r>
              <a:rPr lang="cs-CZ" dirty="0" err="1"/>
              <a:t>after</a:t>
            </a:r>
            <a:r>
              <a:rPr lang="cs-CZ" dirty="0"/>
              <a:t> 2-3s)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0C2421-731C-D548-A76F-0F92F63DB2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u="sng" dirty="0"/>
              <a:t>Urine </a:t>
            </a:r>
            <a:r>
              <a:rPr lang="cs-CZ" b="1" u="sng" dirty="0" err="1"/>
              <a:t>collection</a:t>
            </a:r>
            <a:endParaRPr lang="cs-CZ" b="1" u="sng" dirty="0"/>
          </a:p>
          <a:p>
            <a:endParaRPr lang="cs-CZ" dirty="0"/>
          </a:p>
          <a:p>
            <a:r>
              <a:rPr lang="cs-CZ" dirty="0"/>
              <a:t>24 </a:t>
            </a:r>
            <a:r>
              <a:rPr lang="cs-CZ" dirty="0" err="1"/>
              <a:t>hours</a:t>
            </a:r>
            <a:endParaRPr lang="cs-CZ" dirty="0"/>
          </a:p>
          <a:p>
            <a:r>
              <a:rPr lang="cs-CZ" dirty="0"/>
              <a:t>4 </a:t>
            </a:r>
            <a:r>
              <a:rPr lang="cs-CZ" dirty="0" err="1"/>
              <a:t>hours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</a:t>
            </a:r>
            <a:r>
              <a:rPr lang="cs-CZ" b="1" dirty="0" err="1"/>
              <a:t>technique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urinates</a:t>
            </a:r>
            <a:r>
              <a:rPr lang="cs-CZ" dirty="0"/>
              <a:t> and </a:t>
            </a:r>
            <a:r>
              <a:rPr lang="cs-CZ" dirty="0" err="1"/>
              <a:t>collects</a:t>
            </a:r>
            <a:r>
              <a:rPr lang="cs-CZ" dirty="0"/>
              <a:t> 24 </a:t>
            </a:r>
            <a:r>
              <a:rPr lang="cs-CZ" dirty="0" err="1"/>
              <a:t>hours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moment)</a:t>
            </a:r>
          </a:p>
        </p:txBody>
      </p:sp>
    </p:spTree>
    <p:extLst>
      <p:ext uri="{BB962C8B-B14F-4D97-AF65-F5344CB8AC3E}">
        <p14:creationId xmlns:p14="http://schemas.microsoft.com/office/powerpoint/2010/main" val="35526422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Hemodialysis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Indications</a:t>
            </a:r>
            <a:r>
              <a:rPr lang="cs-CZ" dirty="0"/>
              <a:t> to </a:t>
            </a:r>
            <a:r>
              <a:rPr lang="cs-CZ" dirty="0" err="1"/>
              <a:t>acute</a:t>
            </a:r>
            <a:r>
              <a:rPr lang="cs-CZ" dirty="0"/>
              <a:t> HD</a:t>
            </a:r>
          </a:p>
          <a:p>
            <a:pPr lvl="1"/>
            <a:endParaRPr lang="cs-CZ" b="1" dirty="0"/>
          </a:p>
          <a:p>
            <a:pPr lvl="1"/>
            <a:r>
              <a:rPr lang="cs-CZ" dirty="0" err="1"/>
              <a:t>Hyperkalemia</a:t>
            </a:r>
            <a:r>
              <a:rPr lang="cs-CZ" dirty="0"/>
              <a:t> &gt; 6 </a:t>
            </a:r>
            <a:r>
              <a:rPr lang="cs-CZ" dirty="0" err="1"/>
              <a:t>mmol</a:t>
            </a:r>
            <a:r>
              <a:rPr lang="cs-CZ" dirty="0"/>
              <a:t> / l</a:t>
            </a:r>
          </a:p>
          <a:p>
            <a:pPr lvl="1"/>
            <a:r>
              <a:rPr lang="cs-CZ" dirty="0" err="1"/>
              <a:t>Hypercalcaemia</a:t>
            </a:r>
            <a:r>
              <a:rPr lang="cs-CZ" dirty="0"/>
              <a:t> &gt; 3.5 </a:t>
            </a:r>
            <a:r>
              <a:rPr lang="cs-CZ" dirty="0" err="1"/>
              <a:t>mmol</a:t>
            </a:r>
            <a:r>
              <a:rPr lang="cs-CZ" dirty="0"/>
              <a:t> / l</a:t>
            </a:r>
          </a:p>
          <a:p>
            <a:pPr lvl="1"/>
            <a:r>
              <a:rPr lang="cs-CZ" dirty="0" err="1"/>
              <a:t>Hyperuricemia</a:t>
            </a:r>
            <a:r>
              <a:rPr lang="cs-CZ" dirty="0"/>
              <a:t> &gt; 1000 </a:t>
            </a:r>
            <a:r>
              <a:rPr lang="cs-CZ" dirty="0" err="1"/>
              <a:t>μmol</a:t>
            </a:r>
            <a:r>
              <a:rPr lang="cs-CZ" dirty="0"/>
              <a:t> / l</a:t>
            </a:r>
          </a:p>
          <a:p>
            <a:pPr lvl="1"/>
            <a:r>
              <a:rPr lang="cs-CZ" dirty="0" err="1"/>
              <a:t>uncorrectable</a:t>
            </a:r>
            <a:r>
              <a:rPr lang="cs-CZ" dirty="0"/>
              <a:t> </a:t>
            </a:r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acidosis</a:t>
            </a:r>
            <a:r>
              <a:rPr lang="cs-CZ" dirty="0"/>
              <a:t>, pH &lt;7.1</a:t>
            </a:r>
          </a:p>
          <a:p>
            <a:pPr lvl="1"/>
            <a:r>
              <a:rPr lang="cs-CZ" dirty="0" err="1"/>
              <a:t>hyperhydration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  <a:p>
            <a:pPr lvl="1"/>
            <a:r>
              <a:rPr lang="cs-CZ" dirty="0" err="1"/>
              <a:t>oligouria</a:t>
            </a:r>
            <a:r>
              <a:rPr lang="cs-CZ" dirty="0"/>
              <a:t> </a:t>
            </a:r>
            <a:r>
              <a:rPr lang="cs-CZ" dirty="0" err="1"/>
              <a:t>lasting</a:t>
            </a:r>
            <a:r>
              <a:rPr lang="cs-CZ" dirty="0"/>
              <a:t> </a:t>
            </a:r>
            <a:r>
              <a:rPr lang="cs-CZ" dirty="0" err="1"/>
              <a:t>longer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3 </a:t>
            </a:r>
            <a:r>
              <a:rPr lang="cs-CZ" dirty="0" err="1"/>
              <a:t>days</a:t>
            </a:r>
            <a:endParaRPr lang="cs-CZ" dirty="0"/>
          </a:p>
          <a:p>
            <a:pPr lvl="1"/>
            <a:r>
              <a:rPr lang="cs-CZ" dirty="0" err="1"/>
              <a:t>intoxication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water-soluble</a:t>
            </a:r>
            <a:r>
              <a:rPr lang="cs-CZ" dirty="0"/>
              <a:t> </a:t>
            </a:r>
            <a:r>
              <a:rPr lang="cs-CZ" dirty="0" err="1"/>
              <a:t>substances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772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Hemodialysis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Indications</a:t>
            </a:r>
            <a:r>
              <a:rPr lang="cs-CZ" dirty="0"/>
              <a:t> to </a:t>
            </a:r>
            <a:r>
              <a:rPr lang="cs-CZ" dirty="0" err="1"/>
              <a:t>chronic</a:t>
            </a:r>
            <a:r>
              <a:rPr lang="cs-CZ" dirty="0"/>
              <a:t> HD program: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urea &gt; 30 </a:t>
            </a:r>
            <a:r>
              <a:rPr lang="cs-CZ" dirty="0" err="1"/>
              <a:t>mmol</a:t>
            </a:r>
            <a:r>
              <a:rPr lang="cs-CZ" dirty="0"/>
              <a:t>/l,</a:t>
            </a:r>
          </a:p>
          <a:p>
            <a:r>
              <a:rPr lang="cs-CZ" dirty="0" err="1"/>
              <a:t>creatinine</a:t>
            </a:r>
            <a:r>
              <a:rPr lang="cs-CZ" dirty="0"/>
              <a:t> 600–800 </a:t>
            </a:r>
            <a:r>
              <a:rPr lang="el-GR" dirty="0"/>
              <a:t>μ</a:t>
            </a:r>
            <a:r>
              <a:rPr lang="cs-CZ" dirty="0"/>
              <a:t>mol/l,</a:t>
            </a:r>
          </a:p>
          <a:p>
            <a:r>
              <a:rPr lang="cs-CZ" dirty="0" err="1"/>
              <a:t>clearance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creatinine</a:t>
            </a:r>
            <a:r>
              <a:rPr lang="cs-CZ" dirty="0"/>
              <a:t> &lt; 0,25 ml/s</a:t>
            </a:r>
          </a:p>
        </p:txBody>
      </p:sp>
    </p:spTree>
    <p:extLst>
      <p:ext uri="{BB962C8B-B14F-4D97-AF65-F5344CB8AC3E}">
        <p14:creationId xmlns:p14="http://schemas.microsoft.com/office/powerpoint/2010/main" val="41736132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Peritoneal</a:t>
            </a:r>
            <a:r>
              <a:rPr lang="cs-CZ" dirty="0"/>
              <a:t> </a:t>
            </a:r>
            <a:r>
              <a:rPr lang="cs-CZ" dirty="0" err="1"/>
              <a:t>dialysis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CD7D63-10EC-B848-A277-1F01D0F84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7" t="38874" r="38106" b="40494"/>
          <a:stretch/>
        </p:blipFill>
        <p:spPr>
          <a:xfrm>
            <a:off x="0" y="1849174"/>
            <a:ext cx="6824133" cy="2242607"/>
          </a:xfrm>
          <a:prstGeom prst="rect">
            <a:avLst/>
          </a:prstGeom>
        </p:spPr>
      </p:pic>
      <p:pic>
        <p:nvPicPr>
          <p:cNvPr id="12290" name="Picture 2" descr="Peritoneal-Dialysis-Catheter">
            <a:extLst>
              <a:ext uri="{FF2B5EF4-FFF2-40B4-BE49-F238E27FC236}">
                <a16:creationId xmlns:a16="http://schemas.microsoft.com/office/drawing/2014/main" id="{51E83ACA-976E-6C48-9FF7-4A0B81AE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87" y="1044575"/>
            <a:ext cx="5448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4C71F3-4B2A-9A40-8AA2-57E61CD8E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18" t="35803" r="10649" b="40494"/>
          <a:stretch/>
        </p:blipFill>
        <p:spPr>
          <a:xfrm>
            <a:off x="1026579" y="4091781"/>
            <a:ext cx="4770974" cy="25765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DEAC4E7-8E69-F24E-B5A8-D111589E40FC}"/>
              </a:ext>
            </a:extLst>
          </p:cNvPr>
          <p:cNvSpPr/>
          <p:nvPr/>
        </p:nvSpPr>
        <p:spPr>
          <a:xfrm>
            <a:off x="7194587" y="5750983"/>
            <a:ext cx="2863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www.azuravascularcare.com</a:t>
            </a:r>
            <a:r>
              <a:rPr lang="cs-CZ" sz="1200" dirty="0"/>
              <a:t>/</a:t>
            </a:r>
            <a:r>
              <a:rPr lang="cs-CZ" sz="1200" dirty="0" err="1"/>
              <a:t>infodialysisaccess</a:t>
            </a:r>
            <a:r>
              <a:rPr lang="cs-CZ" sz="1200" dirty="0"/>
              <a:t>/</a:t>
            </a:r>
            <a:r>
              <a:rPr lang="cs-CZ" sz="1200" dirty="0" err="1"/>
              <a:t>types-of-dialysis-access</a:t>
            </a:r>
            <a:r>
              <a:rPr lang="cs-CZ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925229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F929BE-F4D0-B241-BE78-B1EF3AF93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0108" y="2043663"/>
            <a:ext cx="6715715" cy="203105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Case </a:t>
            </a:r>
            <a:r>
              <a:rPr lang="cs-CZ" dirty="0" err="1">
                <a:solidFill>
                  <a:srgbClr val="FFFFFF"/>
                </a:solidFill>
              </a:rPr>
              <a:t>reports</a:t>
            </a:r>
            <a:r>
              <a:rPr lang="cs-CZ" dirty="0">
                <a:solidFill>
                  <a:srgbClr val="FFFFFF"/>
                </a:solidFill>
              </a:rPr>
              <a:t> 3: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 err="1">
                <a:solidFill>
                  <a:srgbClr val="FFFFFF"/>
                </a:solidFill>
              </a:rPr>
              <a:t>Elimination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techniques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0D28370-5998-1846-9292-49BDB97F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295204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6" y="365125"/>
            <a:ext cx="11281156" cy="1325563"/>
          </a:xfrm>
        </p:spPr>
        <p:txBody>
          <a:bodyPr/>
          <a:lstStyle/>
          <a:p>
            <a:r>
              <a:rPr lang="cs-CZ" dirty="0"/>
              <a:t>Case report 1 – </a:t>
            </a:r>
            <a:r>
              <a:rPr lang="cs-CZ" sz="4000" i="1" dirty="0" err="1"/>
              <a:t>From</a:t>
            </a:r>
            <a:r>
              <a:rPr lang="cs-CZ" sz="4000" i="1" dirty="0"/>
              <a:t> </a:t>
            </a:r>
            <a:r>
              <a:rPr lang="cs-CZ" sz="4000" i="1" dirty="0" err="1"/>
              <a:t>predialysis</a:t>
            </a:r>
            <a:r>
              <a:rPr lang="cs-CZ" sz="4000" i="1" dirty="0"/>
              <a:t> to </a:t>
            </a:r>
            <a:r>
              <a:rPr lang="cs-CZ" sz="4000" i="1" dirty="0" err="1"/>
              <a:t>dialysis</a:t>
            </a:r>
            <a:endParaRPr lang="cs-CZ" sz="40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2830416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A 45-year-old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CKD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diabetic</a:t>
            </a:r>
            <a:r>
              <a:rPr lang="cs-CZ" dirty="0"/>
              <a:t> </a:t>
            </a:r>
            <a:r>
              <a:rPr lang="cs-CZ" dirty="0" err="1"/>
              <a:t>nephropathy</a:t>
            </a:r>
            <a:r>
              <a:rPr lang="cs-CZ" dirty="0"/>
              <a:t> and </a:t>
            </a:r>
            <a:r>
              <a:rPr lang="cs-CZ" dirty="0" err="1"/>
              <a:t>hypertensive</a:t>
            </a:r>
            <a:r>
              <a:rPr lang="cs-CZ" dirty="0"/>
              <a:t> </a:t>
            </a:r>
            <a:r>
              <a:rPr lang="cs-CZ" dirty="0" err="1"/>
              <a:t>nephrosclerosis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monitored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nephrology</a:t>
            </a:r>
            <a:r>
              <a:rPr lang="cs-CZ" dirty="0"/>
              <a:t> </a:t>
            </a:r>
            <a:r>
              <a:rPr lang="cs-CZ" dirty="0" err="1"/>
              <a:t>clinic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many </a:t>
            </a:r>
            <a:r>
              <a:rPr lang="cs-CZ" dirty="0" err="1"/>
              <a:t>years</a:t>
            </a:r>
            <a:r>
              <a:rPr lang="cs-CZ" dirty="0"/>
              <a:t>.</a:t>
            </a:r>
          </a:p>
          <a:p>
            <a:r>
              <a:rPr lang="cs-CZ" dirty="0" err="1"/>
              <a:t>Despite</a:t>
            </a:r>
            <a:r>
              <a:rPr lang="cs-CZ" dirty="0"/>
              <a:t> proper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and diabetes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a </a:t>
            </a:r>
            <a:r>
              <a:rPr lang="cs-CZ" dirty="0" err="1"/>
              <a:t>gradual</a:t>
            </a:r>
            <a:r>
              <a:rPr lang="cs-CZ" dirty="0"/>
              <a:t> </a:t>
            </a:r>
            <a:r>
              <a:rPr lang="cs-CZ" dirty="0" err="1"/>
              <a:t>decline</a:t>
            </a:r>
            <a:r>
              <a:rPr lang="cs-CZ" dirty="0"/>
              <a:t> in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, </a:t>
            </a:r>
            <a:r>
              <a:rPr lang="cs-CZ" dirty="0" err="1"/>
              <a:t>progression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CKD,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stops</a:t>
            </a:r>
            <a:r>
              <a:rPr lang="cs-CZ" dirty="0"/>
              <a:t> </a:t>
            </a:r>
            <a:r>
              <a:rPr lang="cs-CZ" dirty="0" err="1"/>
              <a:t>urinating</a:t>
            </a:r>
            <a:r>
              <a:rPr lang="cs-CZ" dirty="0"/>
              <a:t>, his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worsen</a:t>
            </a:r>
            <a:r>
              <a:rPr lang="cs-CZ" dirty="0"/>
              <a:t> (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Ca, P,…), so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agree</a:t>
            </a:r>
            <a:r>
              <a:rPr lang="cs-CZ" dirty="0"/>
              <a:t> to start HD.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06036"/>
              </p:ext>
            </p:extLst>
          </p:nvPr>
        </p:nvGraphicFramePr>
        <p:xfrm>
          <a:off x="268818" y="4347931"/>
          <a:ext cx="11654364" cy="194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041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4446" cy="1325563"/>
          </a:xfrm>
        </p:spPr>
        <p:txBody>
          <a:bodyPr/>
          <a:lstStyle/>
          <a:p>
            <a:r>
              <a:rPr lang="cs-CZ" dirty="0"/>
              <a:t>Case report 1 –</a:t>
            </a:r>
            <a:r>
              <a:rPr lang="cs-CZ" sz="4000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predialysis</a:t>
            </a:r>
            <a:r>
              <a:rPr lang="cs-CZ" i="1" dirty="0"/>
              <a:t> to </a:t>
            </a:r>
            <a:r>
              <a:rPr lang="cs-CZ" i="1" dirty="0" err="1"/>
              <a:t>dialysis</a:t>
            </a:r>
            <a:endParaRPr lang="cs-CZ" sz="40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689"/>
            <a:ext cx="10515600" cy="1942276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to a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examination</a:t>
            </a:r>
            <a:r>
              <a:rPr lang="cs-CZ" dirty="0"/>
              <a:t> - he has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on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limbs</a:t>
            </a:r>
            <a:r>
              <a:rPr lang="cs-CZ" dirty="0"/>
              <a:t>, so </a:t>
            </a:r>
            <a:r>
              <a:rPr lang="cs-CZ" dirty="0" err="1"/>
              <a:t>an</a:t>
            </a:r>
            <a:r>
              <a:rPr lang="cs-CZ" dirty="0"/>
              <a:t> AV </a:t>
            </a:r>
            <a:r>
              <a:rPr lang="cs-CZ" dirty="0" err="1"/>
              <a:t>shunt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on a non-dominant </a:t>
            </a:r>
            <a:r>
              <a:rPr lang="cs-CZ" dirty="0" err="1"/>
              <a:t>upper</a:t>
            </a:r>
            <a:r>
              <a:rPr lang="cs-CZ" dirty="0"/>
              <a:t> limb</a:t>
            </a:r>
          </a:p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operation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wait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4 </a:t>
            </a:r>
            <a:r>
              <a:rPr lang="cs-CZ" dirty="0" err="1"/>
              <a:t>weeks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AV </a:t>
            </a:r>
            <a:r>
              <a:rPr lang="cs-CZ" dirty="0" err="1"/>
              <a:t>shunt</a:t>
            </a:r>
            <a:r>
              <a:rPr lang="cs-CZ" dirty="0"/>
              <a:t> to </a:t>
            </a:r>
            <a:r>
              <a:rPr lang="cs-CZ" dirty="0" err="1"/>
              <a:t>dilate</a:t>
            </a:r>
            <a:r>
              <a:rPr lang="cs-CZ" dirty="0"/>
              <a:t> and </a:t>
            </a:r>
            <a:r>
              <a:rPr lang="cs-CZ" dirty="0" err="1"/>
              <a:t>gain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,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start </a:t>
            </a:r>
            <a:r>
              <a:rPr lang="cs-CZ" dirty="0" err="1"/>
              <a:t>regular</a:t>
            </a:r>
            <a:r>
              <a:rPr lang="cs-CZ" dirty="0"/>
              <a:t> </a:t>
            </a:r>
            <a:r>
              <a:rPr lang="cs-CZ" dirty="0" err="1"/>
              <a:t>dialysis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twice</a:t>
            </a:r>
            <a:r>
              <a:rPr lang="cs-CZ" dirty="0"/>
              <a:t> a </a:t>
            </a:r>
            <a:r>
              <a:rPr lang="cs-CZ" dirty="0" err="1"/>
              <a:t>week</a:t>
            </a:r>
            <a:r>
              <a:rPr lang="cs-CZ" dirty="0"/>
              <a:t>.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89444"/>
              </p:ext>
            </p:extLst>
          </p:nvPr>
        </p:nvGraphicFramePr>
        <p:xfrm>
          <a:off x="268818" y="3978280"/>
          <a:ext cx="11654364" cy="2157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after</a:t>
                      </a:r>
                      <a:r>
                        <a:rPr lang="cs-CZ" sz="2000" dirty="0"/>
                        <a:t> 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before</a:t>
                      </a:r>
                      <a:r>
                        <a:rPr lang="cs-CZ" sz="2000" dirty="0"/>
                        <a:t> 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after</a:t>
                      </a:r>
                      <a:r>
                        <a:rPr lang="cs-CZ" sz="2000" dirty="0"/>
                        <a:t> 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before</a:t>
                      </a:r>
                      <a:r>
                        <a:rPr lang="cs-CZ" sz="2000" dirty="0"/>
                        <a:t> 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after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1223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4983" cy="1325563"/>
          </a:xfrm>
        </p:spPr>
        <p:txBody>
          <a:bodyPr/>
          <a:lstStyle/>
          <a:p>
            <a:r>
              <a:rPr lang="cs-CZ" dirty="0"/>
              <a:t>Case report 1 – </a:t>
            </a:r>
            <a:r>
              <a:rPr lang="cs-CZ" i="1" dirty="0"/>
              <a:t> </a:t>
            </a:r>
            <a:r>
              <a:rPr lang="cs-CZ" sz="4000" i="1" dirty="0" err="1"/>
              <a:t>From</a:t>
            </a:r>
            <a:r>
              <a:rPr lang="cs-CZ" sz="4000" i="1" dirty="0"/>
              <a:t> </a:t>
            </a:r>
            <a:r>
              <a:rPr lang="cs-CZ" sz="4000" i="1" dirty="0" err="1"/>
              <a:t>dialysis</a:t>
            </a:r>
            <a:r>
              <a:rPr lang="cs-CZ" sz="4000" i="1" dirty="0"/>
              <a:t> to </a:t>
            </a:r>
            <a:r>
              <a:rPr lang="cs-CZ" sz="4000" i="1" dirty="0" err="1"/>
              <a:t>kidney</a:t>
            </a:r>
            <a:r>
              <a:rPr lang="cs-CZ" sz="4000" i="1" dirty="0"/>
              <a:t> </a:t>
            </a:r>
            <a:r>
              <a:rPr lang="cs-CZ" sz="4000" i="1" dirty="0" err="1"/>
              <a:t>transplant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8260" cy="1942276"/>
          </a:xfrm>
        </p:spPr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gradually</a:t>
            </a:r>
            <a:r>
              <a:rPr lang="cs-CZ" dirty="0"/>
              <a:t> </a:t>
            </a:r>
            <a:r>
              <a:rPr lang="cs-CZ" dirty="0" err="1"/>
              <a:t>gets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HD program </a:t>
            </a:r>
            <a:r>
              <a:rPr lang="cs-CZ" dirty="0" err="1"/>
              <a:t>twice</a:t>
            </a:r>
            <a:r>
              <a:rPr lang="cs-CZ" dirty="0"/>
              <a:t> a </a:t>
            </a:r>
            <a:r>
              <a:rPr lang="cs-CZ" dirty="0" err="1"/>
              <a:t>week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a </a:t>
            </a:r>
            <a:r>
              <a:rPr lang="cs-CZ" dirty="0" err="1"/>
              <a:t>week</a:t>
            </a:r>
            <a:r>
              <a:rPr lang="cs-CZ" dirty="0"/>
              <a:t> program and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included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waiting</a:t>
            </a:r>
            <a:r>
              <a:rPr lang="cs-CZ" dirty="0"/>
              <a:t> list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transplantation</a:t>
            </a:r>
            <a:r>
              <a:rPr lang="cs-CZ" dirty="0"/>
              <a:t>.</a:t>
            </a:r>
          </a:p>
          <a:p>
            <a:r>
              <a:rPr lang="cs-CZ" dirty="0"/>
              <a:t>A </a:t>
            </a:r>
            <a:r>
              <a:rPr lang="cs-CZ" dirty="0" err="1"/>
              <a:t>suitable</a:t>
            </a:r>
            <a:r>
              <a:rPr lang="cs-CZ" dirty="0"/>
              <a:t> </a:t>
            </a:r>
            <a:r>
              <a:rPr lang="cs-CZ" dirty="0" err="1"/>
              <a:t>cadaveric</a:t>
            </a:r>
            <a:r>
              <a:rPr lang="cs-CZ" dirty="0"/>
              <a:t> donor </a:t>
            </a:r>
            <a:r>
              <a:rPr lang="cs-CZ" dirty="0" err="1"/>
              <a:t>appears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2 </a:t>
            </a:r>
            <a:r>
              <a:rPr lang="cs-CZ" dirty="0" err="1"/>
              <a:t>years</a:t>
            </a:r>
            <a:r>
              <a:rPr lang="cs-CZ" dirty="0"/>
              <a:t>.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53437"/>
              </p:ext>
            </p:extLst>
          </p:nvPr>
        </p:nvGraphicFramePr>
        <p:xfrm>
          <a:off x="268818" y="3978280"/>
          <a:ext cx="11654365" cy="194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002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5453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232268815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21.7.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22.7.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23.7.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28.7.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10.9.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E2BA59FA-2B25-3047-A49A-5F25E5442B74}"/>
              </a:ext>
            </a:extLst>
          </p:cNvPr>
          <p:cNvCxnSpPr/>
          <p:nvPr/>
        </p:nvCxnSpPr>
        <p:spPr>
          <a:xfrm>
            <a:off x="3357563" y="3543300"/>
            <a:ext cx="0" cy="27289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CB3AD648-931C-C04B-B2B7-8FAE5399B371}"/>
              </a:ext>
            </a:extLst>
          </p:cNvPr>
          <p:cNvCxnSpPr/>
          <p:nvPr/>
        </p:nvCxnSpPr>
        <p:spPr>
          <a:xfrm>
            <a:off x="8110538" y="3543300"/>
            <a:ext cx="0" cy="27289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2F28F5-D54A-894E-A791-3D8F46AD4664}"/>
              </a:ext>
            </a:extLst>
          </p:cNvPr>
          <p:cNvSpPr txBox="1"/>
          <p:nvPr/>
        </p:nvSpPr>
        <p:spPr>
          <a:xfrm>
            <a:off x="2615981" y="6308209"/>
            <a:ext cx="255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Transplantation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AA9E01-E86F-D947-BBA7-50BBC1847D92}"/>
              </a:ext>
            </a:extLst>
          </p:cNvPr>
          <p:cNvSpPr txBox="1"/>
          <p:nvPr/>
        </p:nvSpPr>
        <p:spPr>
          <a:xfrm>
            <a:off x="7694179" y="6259443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dimision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5704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Peritoneal</a:t>
            </a:r>
            <a:r>
              <a:rPr lang="cs-CZ" i="1" dirty="0"/>
              <a:t> </a:t>
            </a:r>
            <a:r>
              <a:rPr lang="cs-CZ" i="1" dirty="0" err="1"/>
              <a:t>dialysis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57170" cy="2077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Patient</a:t>
            </a:r>
            <a:r>
              <a:rPr lang="cs-CZ" dirty="0"/>
              <a:t>, 54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, </a:t>
            </a:r>
            <a:r>
              <a:rPr lang="cs-CZ" dirty="0" err="1"/>
              <a:t>with</a:t>
            </a:r>
            <a:r>
              <a:rPr lang="cs-CZ" dirty="0"/>
              <a:t> CKD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IgA</a:t>
            </a:r>
            <a:r>
              <a:rPr lang="cs-CZ" dirty="0"/>
              <a:t> </a:t>
            </a:r>
            <a:r>
              <a:rPr lang="cs-CZ" dirty="0" err="1"/>
              <a:t>nephropathy</a:t>
            </a:r>
            <a:r>
              <a:rPr lang="cs-CZ" dirty="0"/>
              <a:t> + FSGS (</a:t>
            </a:r>
            <a:r>
              <a:rPr lang="cs-CZ" dirty="0" err="1"/>
              <a:t>biopsy</a:t>
            </a:r>
            <a:r>
              <a:rPr lang="cs-CZ" dirty="0"/>
              <a:t> </a:t>
            </a:r>
            <a:r>
              <a:rPr lang="cs-CZ" dirty="0" err="1"/>
              <a:t>verified</a:t>
            </a:r>
            <a:r>
              <a:rPr lang="cs-CZ" dirty="0"/>
              <a:t> 2006). He </a:t>
            </a:r>
            <a:r>
              <a:rPr lang="cs-CZ" dirty="0" err="1"/>
              <a:t>also</a:t>
            </a:r>
            <a:r>
              <a:rPr lang="cs-CZ" dirty="0"/>
              <a:t> has </a:t>
            </a:r>
            <a:r>
              <a:rPr lang="cs-CZ" dirty="0" err="1"/>
              <a:t>nephrogenic</a:t>
            </a:r>
            <a:r>
              <a:rPr lang="cs-CZ" dirty="0"/>
              <a:t> </a:t>
            </a:r>
            <a:r>
              <a:rPr lang="cs-CZ" dirty="0" err="1"/>
              <a:t>anemia</a:t>
            </a:r>
            <a:r>
              <a:rPr lang="cs-CZ" dirty="0"/>
              <a:t>, </a:t>
            </a:r>
            <a:r>
              <a:rPr lang="cs-CZ" dirty="0" err="1"/>
              <a:t>hypertension</a:t>
            </a:r>
            <a:r>
              <a:rPr lang="cs-CZ" dirty="0"/>
              <a:t> and </a:t>
            </a:r>
            <a:r>
              <a:rPr lang="cs-CZ" dirty="0" err="1"/>
              <a:t>hyperparathyroidism</a:t>
            </a:r>
            <a:r>
              <a:rPr lang="cs-CZ" dirty="0"/>
              <a:t>, </a:t>
            </a:r>
            <a:r>
              <a:rPr lang="cs-CZ" dirty="0" err="1"/>
              <a:t>treated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DM2T,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radical</a:t>
            </a:r>
            <a:r>
              <a:rPr lang="cs-CZ" dirty="0"/>
              <a:t> </a:t>
            </a:r>
            <a:r>
              <a:rPr lang="cs-CZ" dirty="0" err="1"/>
              <a:t>prostatectomy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prostate</a:t>
            </a:r>
            <a:r>
              <a:rPr lang="cs-CZ" dirty="0"/>
              <a:t> Ca.</a:t>
            </a:r>
            <a:br>
              <a:rPr lang="cs-CZ" dirty="0"/>
            </a:br>
            <a:r>
              <a:rPr lang="cs-CZ" dirty="0" err="1"/>
              <a:t>Gradually</a:t>
            </a:r>
            <a:r>
              <a:rPr lang="cs-CZ" dirty="0"/>
              <a:t>,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year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worsened</a:t>
            </a:r>
            <a:r>
              <a:rPr lang="cs-CZ" dirty="0"/>
              <a:t>, so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replacement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(RRT).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87499"/>
              </p:ext>
            </p:extLst>
          </p:nvPr>
        </p:nvGraphicFramePr>
        <p:xfrm>
          <a:off x="268818" y="3978280"/>
          <a:ext cx="11661242" cy="194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4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66900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6C546E4F-B471-C349-9133-EB3921DFBD2B}"/>
              </a:ext>
            </a:extLst>
          </p:cNvPr>
          <p:cNvCxnSpPr/>
          <p:nvPr/>
        </p:nvCxnSpPr>
        <p:spPr>
          <a:xfrm>
            <a:off x="7396163" y="3688425"/>
            <a:ext cx="0" cy="27289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9636DA-A97A-9F4D-8D41-B6F21381EA94}"/>
              </a:ext>
            </a:extLst>
          </p:cNvPr>
          <p:cNvSpPr txBox="1"/>
          <p:nvPr/>
        </p:nvSpPr>
        <p:spPr>
          <a:xfrm>
            <a:off x="6708336" y="6404568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Start </a:t>
            </a:r>
            <a:r>
              <a:rPr lang="cs-CZ" dirty="0" err="1"/>
              <a:t>of</a:t>
            </a:r>
            <a:r>
              <a:rPr lang="cs-CZ" dirty="0"/>
              <a:t> RRT</a:t>
            </a:r>
          </a:p>
        </p:txBody>
      </p:sp>
    </p:spTree>
    <p:extLst>
      <p:ext uri="{BB962C8B-B14F-4D97-AF65-F5344CB8AC3E}">
        <p14:creationId xmlns:p14="http://schemas.microsoft.com/office/powerpoint/2010/main" val="41390041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Peritoneal</a:t>
            </a:r>
            <a:r>
              <a:rPr lang="cs-CZ" i="1" dirty="0"/>
              <a:t> </a:t>
            </a:r>
            <a:r>
              <a:rPr lang="cs-CZ" i="1" dirty="0" err="1"/>
              <a:t>dialysis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388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businessman, he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come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hemodialysis</a:t>
            </a:r>
            <a:r>
              <a:rPr lang="cs-CZ" dirty="0"/>
              <a:t> </a:t>
            </a:r>
            <a:r>
              <a:rPr lang="cs-CZ" dirty="0" err="1"/>
              <a:t>twice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a </a:t>
            </a:r>
            <a:r>
              <a:rPr lang="cs-CZ" dirty="0" err="1"/>
              <a:t>week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He </a:t>
            </a:r>
            <a:r>
              <a:rPr lang="cs-CZ" dirty="0" err="1"/>
              <a:t>prefers</a:t>
            </a:r>
            <a:r>
              <a:rPr lang="cs-CZ" dirty="0"/>
              <a:t> a </a:t>
            </a:r>
            <a:r>
              <a:rPr lang="cs-CZ" dirty="0" err="1"/>
              <a:t>peritoneal</a:t>
            </a:r>
            <a:r>
              <a:rPr lang="cs-CZ" dirty="0"/>
              <a:t> </a:t>
            </a:r>
            <a:r>
              <a:rPr lang="cs-CZ" dirty="0" err="1"/>
              <a:t>dialysis</a:t>
            </a:r>
            <a:r>
              <a:rPr lang="cs-CZ" dirty="0"/>
              <a:t>, </a:t>
            </a:r>
            <a:r>
              <a:rPr lang="cs-CZ" dirty="0" err="1"/>
              <a:t>therefore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Tenckhoff</a:t>
            </a:r>
            <a:r>
              <a:rPr lang="cs-CZ" dirty="0"/>
              <a:t> </a:t>
            </a:r>
            <a:r>
              <a:rPr lang="cs-CZ" dirty="0" err="1"/>
              <a:t>catheter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operated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peritoneal</a:t>
            </a:r>
            <a:r>
              <a:rPr lang="cs-CZ" dirty="0"/>
              <a:t> </a:t>
            </a:r>
            <a:r>
              <a:rPr lang="cs-CZ" dirty="0" err="1"/>
              <a:t>dialysis</a:t>
            </a:r>
            <a:r>
              <a:rPr lang="cs-CZ" dirty="0"/>
              <a:t> program </a:t>
            </a:r>
            <a:r>
              <a:rPr lang="cs-CZ" dirty="0" err="1"/>
              <a:t>started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 err="1"/>
              <a:t>Regime</a:t>
            </a:r>
            <a:r>
              <a:rPr lang="cs-CZ" u="sng" dirty="0"/>
              <a:t>:</a:t>
            </a:r>
          </a:p>
          <a:p>
            <a:pPr marL="514350" indent="-514350">
              <a:buAutoNum type="arabicPeriod"/>
            </a:pPr>
            <a:r>
              <a:rPr lang="cs-CZ" b="1" dirty="0" err="1"/>
              <a:t>Filling</a:t>
            </a:r>
            <a:r>
              <a:rPr lang="cs-CZ" dirty="0"/>
              <a:t> (</a:t>
            </a:r>
            <a:r>
              <a:rPr lang="cs-CZ" dirty="0" err="1"/>
              <a:t>within</a:t>
            </a:r>
            <a:r>
              <a:rPr lang="cs-CZ" dirty="0"/>
              <a:t> 15 </a:t>
            </a:r>
            <a:r>
              <a:rPr lang="cs-CZ" dirty="0" err="1"/>
              <a:t>minutes</a:t>
            </a:r>
            <a:r>
              <a:rPr lang="cs-CZ" dirty="0"/>
              <a:t>, 2300 ml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), 1st </a:t>
            </a:r>
            <a:r>
              <a:rPr lang="cs-CZ" dirty="0" err="1"/>
              <a:t>filling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evening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b="1" dirty="0" err="1"/>
              <a:t>Delay</a:t>
            </a:r>
            <a:r>
              <a:rPr lang="cs-CZ" dirty="0"/>
              <a:t> (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peritoneal</a:t>
            </a:r>
            <a:r>
              <a:rPr lang="cs-CZ" dirty="0"/>
              <a:t> </a:t>
            </a:r>
            <a:r>
              <a:rPr lang="cs-CZ" dirty="0" err="1"/>
              <a:t>cavity</a:t>
            </a:r>
            <a:r>
              <a:rPr lang="cs-CZ" dirty="0"/>
              <a:t>: 1h 28 </a:t>
            </a:r>
            <a:r>
              <a:rPr lang="cs-CZ" dirty="0" err="1"/>
              <a:t>minutes</a:t>
            </a:r>
            <a:r>
              <a:rPr lang="cs-CZ" dirty="0"/>
              <a:t>),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draining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b="1" dirty="0" err="1"/>
              <a:t>runs</a:t>
            </a:r>
            <a:r>
              <a:rPr lang="cs-CZ" b="1" dirty="0"/>
              <a:t> 4 </a:t>
            </a:r>
            <a:r>
              <a:rPr lang="cs-CZ" b="1" dirty="0" err="1"/>
              <a:t>times</a:t>
            </a:r>
            <a:r>
              <a:rPr lang="cs-CZ" b="1" dirty="0"/>
              <a:t> </a:t>
            </a:r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night </a:t>
            </a:r>
            <a:r>
              <a:rPr lang="cs-CZ" dirty="0"/>
              <a:t>by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automatic</a:t>
            </a:r>
            <a:r>
              <a:rPr lang="cs-CZ" dirty="0"/>
              <a:t> </a:t>
            </a:r>
            <a:r>
              <a:rPr lang="cs-CZ" dirty="0" err="1"/>
              <a:t>device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change</a:t>
            </a:r>
            <a:r>
              <a:rPr lang="cs-CZ" dirty="0"/>
              <a:t>, </a:t>
            </a:r>
            <a:r>
              <a:rPr lang="cs-CZ" dirty="0" err="1"/>
              <a:t>fill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500 ml and </a:t>
            </a:r>
            <a:r>
              <a:rPr lang="cs-CZ" dirty="0" err="1"/>
              <a:t>drain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evening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6649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report 2 – </a:t>
            </a:r>
            <a:r>
              <a:rPr lang="cs-CZ" i="1" dirty="0" err="1"/>
              <a:t>Peritoneal</a:t>
            </a:r>
            <a:r>
              <a:rPr lang="cs-CZ" i="1" dirty="0"/>
              <a:t> </a:t>
            </a:r>
            <a:r>
              <a:rPr lang="cs-CZ" i="1" dirty="0" err="1"/>
              <a:t>dialysis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06" y="1646947"/>
            <a:ext cx="10720388" cy="20414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/>
              <a:t>Patients</a:t>
            </a:r>
            <a:r>
              <a:rPr lang="cs-CZ" dirty="0"/>
              <a:t> in a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peritoneal</a:t>
            </a:r>
            <a:r>
              <a:rPr lang="cs-CZ" dirty="0"/>
              <a:t> </a:t>
            </a:r>
            <a:r>
              <a:rPr lang="cs-CZ" dirty="0" err="1"/>
              <a:t>dialysis</a:t>
            </a:r>
            <a:r>
              <a:rPr lang="cs-CZ" dirty="0"/>
              <a:t> program </a:t>
            </a:r>
            <a:r>
              <a:rPr lang="cs-CZ" dirty="0" err="1"/>
              <a:t>tend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urea and </a:t>
            </a:r>
            <a:r>
              <a:rPr lang="cs-CZ" dirty="0" err="1"/>
              <a:t>creatinine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on a </a:t>
            </a:r>
            <a:r>
              <a:rPr lang="cs-CZ" dirty="0" err="1"/>
              <a:t>hemodialysis</a:t>
            </a:r>
            <a:r>
              <a:rPr lang="cs-CZ" dirty="0"/>
              <a:t> program. </a:t>
            </a:r>
          </a:p>
          <a:p>
            <a:pPr marL="0" indent="0">
              <a:buNone/>
            </a:pP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them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long run.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event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diuresis</a:t>
            </a:r>
            <a:r>
              <a:rPr lang="cs-CZ" dirty="0"/>
              <a:t> </a:t>
            </a:r>
            <a:r>
              <a:rPr lang="cs-CZ" dirty="0" err="1"/>
              <a:t>disappears</a:t>
            </a:r>
            <a:r>
              <a:rPr lang="cs-CZ" dirty="0"/>
              <a:t>, </a:t>
            </a:r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higher</a:t>
            </a:r>
            <a:r>
              <a:rPr lang="cs-CZ" dirty="0"/>
              <a:t> osmolarity are </a:t>
            </a:r>
            <a:r>
              <a:rPr lang="cs-CZ" dirty="0" err="1"/>
              <a:t>used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osmotically</a:t>
            </a:r>
            <a:r>
              <a:rPr lang="cs-CZ" dirty="0"/>
              <a:t> </a:t>
            </a:r>
            <a:r>
              <a:rPr lang="cs-CZ" dirty="0" err="1"/>
              <a:t>withdraw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body (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fills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2300 ml and </a:t>
            </a:r>
            <a:r>
              <a:rPr lang="cs-CZ" dirty="0" err="1"/>
              <a:t>discharges</a:t>
            </a:r>
            <a:r>
              <a:rPr lang="cs-CZ" dirty="0"/>
              <a:t> 2500 </a:t>
            </a:r>
            <a:r>
              <a:rPr lang="cs-CZ" dirty="0" err="1"/>
              <a:t>or</a:t>
            </a:r>
            <a:r>
              <a:rPr lang="cs-CZ" dirty="0"/>
              <a:t> more ml)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85962"/>
              </p:ext>
            </p:extLst>
          </p:nvPr>
        </p:nvGraphicFramePr>
        <p:xfrm>
          <a:off x="268818" y="3978280"/>
          <a:ext cx="11661242" cy="194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4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66900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6C546E4F-B471-C349-9133-EB3921DFBD2B}"/>
              </a:ext>
            </a:extLst>
          </p:cNvPr>
          <p:cNvCxnSpPr/>
          <p:nvPr/>
        </p:nvCxnSpPr>
        <p:spPr>
          <a:xfrm>
            <a:off x="7396163" y="3688425"/>
            <a:ext cx="0" cy="27289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9636DA-A97A-9F4D-8D41-B6F21381EA94}"/>
              </a:ext>
            </a:extLst>
          </p:cNvPr>
          <p:cNvSpPr txBox="1"/>
          <p:nvPr/>
        </p:nvSpPr>
        <p:spPr>
          <a:xfrm>
            <a:off x="6708336" y="6404568"/>
            <a:ext cx="131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Start </a:t>
            </a:r>
            <a:r>
              <a:rPr lang="cs-CZ" dirty="0" err="1"/>
              <a:t>of</a:t>
            </a:r>
            <a:r>
              <a:rPr lang="cs-CZ" dirty="0"/>
              <a:t> PDP</a:t>
            </a:r>
          </a:p>
        </p:txBody>
      </p:sp>
    </p:spTree>
    <p:extLst>
      <p:ext uri="{BB962C8B-B14F-4D97-AF65-F5344CB8AC3E}">
        <p14:creationId xmlns:p14="http://schemas.microsoft.com/office/powerpoint/2010/main" val="343881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(by </a:t>
            </a:r>
            <a:r>
              <a:rPr lang="cs-CZ" dirty="0" err="1"/>
              <a:t>sight</a:t>
            </a:r>
            <a:r>
              <a:rPr lang="cs-CZ" dirty="0"/>
              <a:t>, </a:t>
            </a:r>
            <a:r>
              <a:rPr lang="cs-CZ" dirty="0" err="1"/>
              <a:t>smell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6024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 err="1"/>
              <a:t>Colour</a:t>
            </a:r>
            <a:endParaRPr lang="cs-CZ" b="1" u="sng" dirty="0"/>
          </a:p>
          <a:p>
            <a:endParaRPr lang="cs-CZ" dirty="0"/>
          </a:p>
          <a:p>
            <a:r>
              <a:rPr lang="cs-CZ" dirty="0" err="1"/>
              <a:t>Shades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yellow</a:t>
            </a:r>
            <a:r>
              <a:rPr lang="cs-CZ" dirty="0"/>
              <a:t> =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hydration</a:t>
            </a:r>
            <a:br>
              <a:rPr lang="cs-CZ" dirty="0"/>
            </a:br>
            <a:r>
              <a:rPr lang="cs-CZ" dirty="0" err="1"/>
              <a:t>Light</a:t>
            </a:r>
            <a:r>
              <a:rPr lang="cs-CZ" dirty="0"/>
              <a:t> = </a:t>
            </a:r>
            <a:r>
              <a:rPr lang="cs-CZ" dirty="0" err="1"/>
              <a:t>polyuria</a:t>
            </a:r>
            <a:br>
              <a:rPr lang="cs-CZ" dirty="0"/>
            </a:br>
            <a:r>
              <a:rPr lang="cs-CZ" dirty="0"/>
              <a:t>"</a:t>
            </a:r>
            <a:r>
              <a:rPr lang="cs-CZ" dirty="0" err="1"/>
              <a:t>Normal</a:t>
            </a:r>
            <a:r>
              <a:rPr lang="cs-CZ" dirty="0"/>
              <a:t>" = </a:t>
            </a:r>
            <a:r>
              <a:rPr lang="cs-CZ" dirty="0" err="1"/>
              <a:t>normal</a:t>
            </a:r>
            <a:br>
              <a:rPr lang="cs-CZ" dirty="0"/>
            </a:br>
            <a:r>
              <a:rPr lang="cs-CZ" dirty="0" err="1"/>
              <a:t>Dark</a:t>
            </a:r>
            <a:r>
              <a:rPr lang="cs-CZ" dirty="0"/>
              <a:t> = </a:t>
            </a:r>
            <a:r>
              <a:rPr lang="cs-CZ" dirty="0" err="1"/>
              <a:t>dehydration</a:t>
            </a:r>
            <a:br>
              <a:rPr lang="cs-CZ" dirty="0"/>
            </a:br>
            <a:r>
              <a:rPr lang="cs-CZ" dirty="0"/>
              <a:t>Amber = severe </a:t>
            </a:r>
            <a:r>
              <a:rPr lang="cs-CZ" dirty="0" err="1"/>
              <a:t>dehydration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Shades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red</a:t>
            </a:r>
            <a:r>
              <a:rPr lang="cs-CZ" dirty="0"/>
              <a:t> / </a:t>
            </a:r>
            <a:r>
              <a:rPr lang="cs-CZ" dirty="0" err="1"/>
              <a:t>brown</a:t>
            </a:r>
            <a:r>
              <a:rPr lang="cs-CZ" dirty="0"/>
              <a:t> = </a:t>
            </a:r>
            <a:r>
              <a:rPr lang="cs-CZ" dirty="0" err="1"/>
              <a:t>hematuria</a:t>
            </a:r>
            <a:br>
              <a:rPr lang="cs-CZ" dirty="0"/>
            </a:br>
            <a:endParaRPr lang="cs-CZ" dirty="0"/>
          </a:p>
          <a:p>
            <a:r>
              <a:rPr lang="cs-CZ" dirty="0"/>
              <a:t>Green, “</a:t>
            </a:r>
            <a:r>
              <a:rPr lang="cs-CZ" dirty="0" err="1"/>
              <a:t>cafe</a:t>
            </a:r>
            <a:r>
              <a:rPr lang="cs-CZ" dirty="0"/>
              <a:t> au </a:t>
            </a:r>
            <a:r>
              <a:rPr lang="cs-CZ" dirty="0" err="1"/>
              <a:t>lait</a:t>
            </a:r>
            <a:r>
              <a:rPr lang="cs-CZ" dirty="0"/>
              <a:t>", </a:t>
            </a:r>
            <a:r>
              <a:rPr lang="cs-CZ" dirty="0" err="1"/>
              <a:t>bluish</a:t>
            </a:r>
            <a:r>
              <a:rPr lang="cs-CZ" dirty="0"/>
              <a:t> -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infections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0C2421-731C-D548-A76F-0F92F63DB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/>
              <a:t>Turbidity</a:t>
            </a:r>
            <a:br>
              <a:rPr lang="cs-CZ" dirty="0"/>
            </a:b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infections</a:t>
            </a:r>
            <a:br>
              <a:rPr lang="cs-CZ" dirty="0"/>
            </a:br>
            <a:r>
              <a:rPr lang="cs-CZ" dirty="0"/>
              <a:t>but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sperm</a:t>
            </a:r>
            <a:r>
              <a:rPr lang="cs-CZ" dirty="0"/>
              <a:t>, </a:t>
            </a:r>
            <a:r>
              <a:rPr lang="cs-CZ" dirty="0" err="1"/>
              <a:t>erythrocytes</a:t>
            </a:r>
            <a:r>
              <a:rPr lang="cs-CZ" dirty="0"/>
              <a:t>, </a:t>
            </a:r>
            <a:r>
              <a:rPr lang="cs-CZ" dirty="0" err="1"/>
              <a:t>precipitated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(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storing</a:t>
            </a:r>
            <a:r>
              <a:rPr lang="cs-CZ" dirty="0"/>
              <a:t> urine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refrigerator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  <a:p>
            <a:r>
              <a:rPr lang="cs-CZ" b="1" u="sng" dirty="0" err="1"/>
              <a:t>Odor</a:t>
            </a:r>
            <a:br>
              <a:rPr lang="cs-CZ" dirty="0"/>
            </a:br>
            <a:r>
              <a:rPr lang="cs-CZ" dirty="0" err="1"/>
              <a:t>Fruit</a:t>
            </a:r>
            <a:r>
              <a:rPr lang="cs-CZ" dirty="0"/>
              <a:t> </a:t>
            </a:r>
            <a:r>
              <a:rPr lang="cs-CZ" dirty="0" err="1"/>
              <a:t>sweet</a:t>
            </a:r>
            <a:r>
              <a:rPr lang="cs-CZ" dirty="0"/>
              <a:t> = </a:t>
            </a:r>
            <a:r>
              <a:rPr lang="cs-CZ" dirty="0" err="1"/>
              <a:t>ketonuria</a:t>
            </a:r>
            <a:br>
              <a:rPr lang="cs-CZ" dirty="0"/>
            </a:br>
            <a:r>
              <a:rPr lang="cs-CZ" dirty="0"/>
              <a:t>Mouse = </a:t>
            </a:r>
            <a:r>
              <a:rPr lang="cs-CZ" dirty="0" err="1"/>
              <a:t>phenylketonuria</a:t>
            </a:r>
            <a:br>
              <a:rPr lang="cs-CZ" dirty="0"/>
            </a:br>
            <a:r>
              <a:rPr lang="cs-CZ" dirty="0" err="1"/>
              <a:t>Disgusting</a:t>
            </a:r>
            <a:r>
              <a:rPr lang="cs-CZ" dirty="0"/>
              <a:t> </a:t>
            </a:r>
            <a:r>
              <a:rPr lang="cs-CZ" dirty="0" err="1"/>
              <a:t>putrefactive</a:t>
            </a:r>
            <a:r>
              <a:rPr lang="cs-CZ" dirty="0"/>
              <a:t> = </a:t>
            </a:r>
            <a:r>
              <a:rPr lang="cs-CZ" dirty="0" err="1"/>
              <a:t>infection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5430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33BA41-477C-4A4F-BAE4-E66964DF3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5349" y="5123864"/>
            <a:ext cx="6179127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4400" dirty="0" err="1">
                <a:solidFill>
                  <a:srgbClr val="000000"/>
                </a:solidFill>
              </a:rPr>
              <a:t>Thank</a:t>
            </a:r>
            <a:r>
              <a:rPr lang="cs-CZ" sz="4400" dirty="0">
                <a:solidFill>
                  <a:srgbClr val="000000"/>
                </a:solidFill>
              </a:rPr>
              <a:t> </a:t>
            </a:r>
            <a:r>
              <a:rPr lang="cs-CZ" sz="4400" dirty="0" err="1">
                <a:solidFill>
                  <a:srgbClr val="000000"/>
                </a:solidFill>
              </a:rPr>
              <a:t>you</a:t>
            </a:r>
            <a:r>
              <a:rPr lang="cs-CZ" sz="4400" dirty="0">
                <a:solidFill>
                  <a:srgbClr val="000000"/>
                </a:solidFill>
              </a:rPr>
              <a:t> </a:t>
            </a:r>
            <a:r>
              <a:rPr lang="cs-CZ" sz="4400" dirty="0" err="1">
                <a:solidFill>
                  <a:srgbClr val="000000"/>
                </a:solidFill>
              </a:rPr>
              <a:t>for</a:t>
            </a:r>
            <a:r>
              <a:rPr lang="cs-CZ" sz="4400" dirty="0">
                <a:solidFill>
                  <a:srgbClr val="000000"/>
                </a:solidFill>
              </a:rPr>
              <a:t> </a:t>
            </a:r>
            <a:r>
              <a:rPr lang="cs-CZ" sz="4400" dirty="0" err="1">
                <a:solidFill>
                  <a:srgbClr val="000000"/>
                </a:solidFill>
              </a:rPr>
              <a:t>your</a:t>
            </a:r>
            <a:r>
              <a:rPr lang="cs-CZ" sz="4400" dirty="0">
                <a:solidFill>
                  <a:srgbClr val="000000"/>
                </a:solidFill>
              </a:rPr>
              <a:t> </a:t>
            </a:r>
            <a:r>
              <a:rPr lang="cs-CZ" sz="4400" dirty="0" err="1">
                <a:solidFill>
                  <a:srgbClr val="000000"/>
                </a:solidFill>
              </a:rPr>
              <a:t>attention</a:t>
            </a:r>
            <a:r>
              <a:rPr lang="cs-CZ" sz="44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BF6B524-4873-9B4C-8C87-DDE8054C0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1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Zaškrtnutí">
            <a:extLst>
              <a:ext uri="{FF2B5EF4-FFF2-40B4-BE49-F238E27FC236}">
                <a16:creationId xmlns:a16="http://schemas.microsoft.com/office/drawing/2014/main" id="{1DCA3376-F471-404F-9AD2-A7B5ACF7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737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Urine „</a:t>
            </a:r>
            <a:r>
              <a:rPr lang="cs-CZ" b="1" u="sng" dirty="0" err="1"/>
              <a:t>chemically</a:t>
            </a:r>
            <a:r>
              <a:rPr lang="cs-CZ" dirty="0"/>
              <a:t> + sediment“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12" y="1843912"/>
            <a:ext cx="11085576" cy="4703191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 err="1"/>
              <a:t>Specific</a:t>
            </a:r>
            <a:r>
              <a:rPr lang="cs-CZ" b="1" u="sng" dirty="0"/>
              <a:t> </a:t>
            </a:r>
            <a:r>
              <a:rPr lang="cs-CZ" b="1" u="sng" dirty="0" err="1"/>
              <a:t>density</a:t>
            </a:r>
            <a:r>
              <a:rPr lang="cs-CZ" dirty="0"/>
              <a:t>(</a:t>
            </a:r>
            <a:r>
              <a:rPr lang="cs-CZ" dirty="0" err="1"/>
              <a:t>dimensionless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; ratio </a:t>
            </a:r>
            <a:r>
              <a:rPr lang="cs-CZ" dirty="0" err="1"/>
              <a:t>of</a:t>
            </a:r>
            <a:r>
              <a:rPr lang="cs-CZ" dirty="0"/>
              <a:t> sample </a:t>
            </a:r>
            <a:r>
              <a:rPr lang="cs-CZ" dirty="0" err="1"/>
              <a:t>density</a:t>
            </a:r>
            <a:r>
              <a:rPr lang="cs-CZ" dirty="0"/>
              <a:t> to </a:t>
            </a:r>
            <a:r>
              <a:rPr lang="cs-CZ" dirty="0" err="1"/>
              <a:t>distilled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; </a:t>
            </a:r>
            <a:r>
              <a:rPr lang="cs-CZ" dirty="0" err="1"/>
              <a:t>reflects</a:t>
            </a:r>
            <a:r>
              <a:rPr lang="cs-CZ" dirty="0"/>
              <a:t> </a:t>
            </a:r>
            <a:r>
              <a:rPr lang="cs-CZ" dirty="0" err="1"/>
              <a:t>tubular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)</a:t>
            </a:r>
          </a:p>
          <a:p>
            <a:r>
              <a:rPr lang="cs-CZ" b="1" u="sng" dirty="0"/>
              <a:t>pH</a:t>
            </a:r>
            <a:r>
              <a:rPr lang="cs-CZ" dirty="0"/>
              <a:t> (</a:t>
            </a:r>
            <a:r>
              <a:rPr lang="cs-CZ" dirty="0" err="1"/>
              <a:t>normal</a:t>
            </a:r>
            <a:r>
              <a:rPr lang="cs-CZ" dirty="0"/>
              <a:t> 4.5 - 8;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Klebsiella</a:t>
            </a:r>
            <a:r>
              <a:rPr lang="cs-CZ" dirty="0"/>
              <a:t> </a:t>
            </a:r>
            <a:r>
              <a:rPr lang="cs-CZ" dirty="0" err="1"/>
              <a:t>lowers</a:t>
            </a:r>
            <a:r>
              <a:rPr lang="cs-CZ" dirty="0"/>
              <a:t> urine pH; </a:t>
            </a:r>
            <a:r>
              <a:rPr lang="cs-CZ" dirty="0" err="1"/>
              <a:t>important</a:t>
            </a:r>
            <a:r>
              <a:rPr lang="cs-CZ" dirty="0"/>
              <a:t> in </a:t>
            </a:r>
            <a:r>
              <a:rPr lang="cs-CZ" dirty="0" err="1"/>
              <a:t>calcium</a:t>
            </a:r>
            <a:r>
              <a:rPr lang="cs-CZ" dirty="0"/>
              <a:t> </a:t>
            </a:r>
            <a:r>
              <a:rPr lang="cs-CZ" dirty="0" err="1"/>
              <a:t>oxalate</a:t>
            </a:r>
            <a:r>
              <a:rPr lang="cs-CZ" dirty="0"/>
              <a:t> </a:t>
            </a:r>
            <a:r>
              <a:rPr lang="cs-CZ" dirty="0" err="1"/>
              <a:t>stones</a:t>
            </a:r>
            <a:r>
              <a:rPr lang="cs-CZ" dirty="0"/>
              <a:t> = </a:t>
            </a:r>
            <a:r>
              <a:rPr lang="cs-CZ" dirty="0" err="1"/>
              <a:t>formation</a:t>
            </a:r>
            <a:r>
              <a:rPr lang="cs-CZ" dirty="0"/>
              <a:t> in </a:t>
            </a:r>
            <a:r>
              <a:rPr lang="cs-CZ" dirty="0" err="1"/>
              <a:t>acidic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)</a:t>
            </a:r>
          </a:p>
          <a:p>
            <a:r>
              <a:rPr lang="cs-CZ" b="1" u="sng" dirty="0" err="1"/>
              <a:t>Leukocytes</a:t>
            </a:r>
            <a:r>
              <a:rPr lang="cs-CZ" dirty="0"/>
              <a:t> (leukocyte </a:t>
            </a:r>
            <a:r>
              <a:rPr lang="cs-CZ" dirty="0" err="1"/>
              <a:t>esterase</a:t>
            </a:r>
            <a:r>
              <a:rPr lang="cs-CZ" dirty="0"/>
              <a:t>)</a:t>
            </a:r>
          </a:p>
          <a:p>
            <a:r>
              <a:rPr lang="cs-CZ" b="1" u="sng" dirty="0" err="1"/>
              <a:t>Nitrites</a:t>
            </a:r>
            <a:r>
              <a:rPr lang="cs-CZ" dirty="0"/>
              <a:t> (</a:t>
            </a:r>
            <a:r>
              <a:rPr lang="cs-CZ" dirty="0" err="1"/>
              <a:t>bacteria</a:t>
            </a:r>
            <a:r>
              <a:rPr lang="cs-CZ" dirty="0"/>
              <a:t> </a:t>
            </a:r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nitrates</a:t>
            </a:r>
            <a:r>
              <a:rPr lang="cs-CZ" dirty="0"/>
              <a:t> to </a:t>
            </a:r>
            <a:r>
              <a:rPr lang="cs-CZ" dirty="0" err="1"/>
              <a:t>nitrites</a:t>
            </a:r>
            <a:r>
              <a:rPr lang="cs-CZ" dirty="0"/>
              <a:t>)</a:t>
            </a:r>
          </a:p>
          <a:p>
            <a:r>
              <a:rPr lang="cs-CZ" b="1" u="sng" dirty="0"/>
              <a:t>Protein</a:t>
            </a:r>
            <a:r>
              <a:rPr lang="cs-CZ" dirty="0"/>
              <a:t> (</a:t>
            </a:r>
            <a:r>
              <a:rPr lang="cs-CZ" dirty="0" err="1"/>
              <a:t>above</a:t>
            </a:r>
            <a:r>
              <a:rPr lang="cs-CZ" dirty="0"/>
              <a:t> 150mg / l,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sign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glomerular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tubular</a:t>
            </a:r>
            <a:r>
              <a:rPr lang="cs-CZ" dirty="0"/>
              <a:t> </a:t>
            </a:r>
            <a:r>
              <a:rPr lang="cs-CZ" dirty="0" err="1"/>
              <a:t>proteinuria</a:t>
            </a:r>
            <a:r>
              <a:rPr lang="cs-CZ" dirty="0"/>
              <a:t>)</a:t>
            </a:r>
          </a:p>
          <a:p>
            <a:r>
              <a:rPr lang="cs-CZ" b="1" u="sng" dirty="0" err="1"/>
              <a:t>Blood</a:t>
            </a:r>
            <a:r>
              <a:rPr lang="cs-CZ" dirty="0"/>
              <a:t> (heme </a:t>
            </a:r>
            <a:r>
              <a:rPr lang="cs-CZ" dirty="0" err="1"/>
              <a:t>detection</a:t>
            </a:r>
            <a:r>
              <a:rPr lang="cs-CZ" dirty="0"/>
              <a:t>, </a:t>
            </a:r>
            <a:r>
              <a:rPr lang="cs-CZ" dirty="0" err="1"/>
              <a:t>microscopic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dirty="0"/>
              <a:t> </a:t>
            </a:r>
            <a:r>
              <a:rPr lang="cs-CZ" dirty="0" err="1"/>
              <a:t>macroscopic</a:t>
            </a:r>
            <a:r>
              <a:rPr lang="cs-CZ" dirty="0"/>
              <a:t>, </a:t>
            </a:r>
            <a:r>
              <a:rPr lang="cs-CZ" dirty="0" err="1"/>
              <a:t>prerenal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dirty="0"/>
              <a:t> </a:t>
            </a:r>
            <a:r>
              <a:rPr lang="cs-CZ" dirty="0" err="1"/>
              <a:t>subrenal</a:t>
            </a:r>
            <a:r>
              <a:rPr lang="cs-CZ" dirty="0"/>
              <a:t>)</a:t>
            </a:r>
          </a:p>
          <a:p>
            <a:r>
              <a:rPr lang="cs-CZ" b="1" u="sng" dirty="0" err="1"/>
              <a:t>Glucose</a:t>
            </a:r>
            <a:endParaRPr lang="cs-CZ" dirty="0"/>
          </a:p>
          <a:p>
            <a:r>
              <a:rPr lang="cs-CZ" b="1" u="sng" dirty="0"/>
              <a:t>Ketone </a:t>
            </a:r>
            <a:r>
              <a:rPr lang="cs-CZ" b="1" u="sng" dirty="0" err="1"/>
              <a:t>bodies</a:t>
            </a:r>
            <a:r>
              <a:rPr lang="cs-CZ" b="1" u="sng" dirty="0"/>
              <a:t> </a:t>
            </a:r>
            <a:r>
              <a:rPr lang="cs-CZ" dirty="0"/>
              <a:t>(beta-</a:t>
            </a:r>
            <a:r>
              <a:rPr lang="cs-CZ" dirty="0" err="1"/>
              <a:t>hydroxybutyrate</a:t>
            </a:r>
            <a:r>
              <a:rPr lang="cs-CZ" dirty="0"/>
              <a:t> and </a:t>
            </a:r>
            <a:r>
              <a:rPr lang="cs-CZ" dirty="0" err="1"/>
              <a:t>acetetoacetate</a:t>
            </a:r>
            <a:r>
              <a:rPr lang="cs-CZ" dirty="0"/>
              <a:t>)</a:t>
            </a:r>
          </a:p>
          <a:p>
            <a:r>
              <a:rPr lang="cs-CZ" b="1" u="sng" dirty="0"/>
              <a:t>Bilirubin</a:t>
            </a:r>
            <a:r>
              <a:rPr lang="cs-CZ" dirty="0"/>
              <a:t> (</a:t>
            </a:r>
            <a:r>
              <a:rPr lang="cs-CZ" dirty="0" err="1"/>
              <a:t>conjugated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released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urine)</a:t>
            </a:r>
          </a:p>
        </p:txBody>
      </p:sp>
    </p:spTree>
    <p:extLst>
      <p:ext uri="{BB962C8B-B14F-4D97-AF65-F5344CB8AC3E}">
        <p14:creationId xmlns:p14="http://schemas.microsoft.com/office/powerpoint/2010/main" val="38689128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6802</Words>
  <Application>Microsoft Macintosh PowerPoint</Application>
  <PresentationFormat>Širokoúhlá obrazovka</PresentationFormat>
  <Paragraphs>1521</Paragraphs>
  <Slides>80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4" baseType="lpstr">
      <vt:lpstr>Arial</vt:lpstr>
      <vt:lpstr>Calibri</vt:lpstr>
      <vt:lpstr>Calibri Light</vt:lpstr>
      <vt:lpstr>Motiv Office</vt:lpstr>
      <vt:lpstr>Biochemical diagnostics of kidney diseases, their monitoring, functional tests.   Urinary sediment.   Elimination techniques.</vt:lpstr>
      <vt:lpstr>Kidney Physiology  in a Nutshell </vt:lpstr>
      <vt:lpstr>Kidney Functions</vt:lpstr>
      <vt:lpstr>Blood flow through the kidney</vt:lpstr>
      <vt:lpstr>Nephron – the functional morphology</vt:lpstr>
      <vt:lpstr>Basic urine examination and kidney function tests  </vt:lpstr>
      <vt:lpstr>Urine collection</vt:lpstr>
      <vt:lpstr>Physical evaluation (by sight, smell)</vt:lpstr>
      <vt:lpstr>Urine „chemically + sediment“</vt:lpstr>
      <vt:lpstr>Urine „chemically + sediment“</vt:lpstr>
      <vt:lpstr>Other detectable analytes from a disposable urine</vt:lpstr>
      <vt:lpstr>24 (4) hours urine collection</vt:lpstr>
      <vt:lpstr>What are the N-substances?</vt:lpstr>
      <vt:lpstr>Estimation of glomerular filtration</vt:lpstr>
      <vt:lpstr>Estimation of glomerular filtration</vt:lpstr>
      <vt:lpstr>Estimation of glomerular filtration – why?</vt:lpstr>
      <vt:lpstr>Case study 1: Examination of urine</vt:lpstr>
      <vt:lpstr>Case report # – title</vt:lpstr>
      <vt:lpstr>Case report # – title</vt:lpstr>
      <vt:lpstr>Case report 1 – Unconscious patient</vt:lpstr>
      <vt:lpstr>Case report 1 – Unconscious patient</vt:lpstr>
      <vt:lpstr>Case report 1 – Unconscious patient</vt:lpstr>
      <vt:lpstr>Case report 1 – Unconscious patient</vt:lpstr>
      <vt:lpstr>Case report 2 – Domestic violence</vt:lpstr>
      <vt:lpstr>Case report 2 – Domestic violence</vt:lpstr>
      <vt:lpstr>Case report 2 – Domestic violence</vt:lpstr>
      <vt:lpstr>Case report 2 – Domestic violence</vt:lpstr>
      <vt:lpstr>Case report 3 – Apartment opened by the Police</vt:lpstr>
      <vt:lpstr>Case report 3 – Apartment opened by the Police</vt:lpstr>
      <vt:lpstr>Case report 3 – Apartment opened by the Police</vt:lpstr>
      <vt:lpstr>Case report 3 – Apartment opened by the Police</vt:lpstr>
      <vt:lpstr>Case report 4 – Unconsciousness and dyspnea</vt:lpstr>
      <vt:lpstr>Case report 4 – Unconsciousness and dyspnea</vt:lpstr>
      <vt:lpstr>Case report 4 – Unconsciousness and dyspnea</vt:lpstr>
      <vt:lpstr>Acute kidney injury,  chronic kidney disease</vt:lpstr>
      <vt:lpstr>Acute kidney injury (AKI) </vt:lpstr>
      <vt:lpstr>Acute kidney injury - classification</vt:lpstr>
      <vt:lpstr>Chronic kidney disease (CKD)</vt:lpstr>
      <vt:lpstr>Prezentace aplikace PowerPoint</vt:lpstr>
      <vt:lpstr>Case reports 2: AKI, CKD</vt:lpstr>
      <vt:lpstr>Case report 1 – Sportsman</vt:lpstr>
      <vt:lpstr>Case report 1 – Sportsman</vt:lpstr>
      <vt:lpstr>Case report 1 – Sportsman</vt:lpstr>
      <vt:lpstr>Case report 1 – Sportsman</vt:lpstr>
      <vt:lpstr>Case report 2 – Too honest family</vt:lpstr>
      <vt:lpstr>Case report 2 – Too honest family</vt:lpstr>
      <vt:lpstr>Case report 2 – Too honest family</vt:lpstr>
      <vt:lpstr>Case report 2 – Too honest family</vt:lpstr>
      <vt:lpstr>Case report 2 – Too honest family</vt:lpstr>
      <vt:lpstr>Case report 2 – Too honest family</vt:lpstr>
      <vt:lpstr>Case report 3 – Swelling of the lower limbs does not have to be caused the heart</vt:lpstr>
      <vt:lpstr>Case report 3 – Swelling of the lower limbs does not have to be caused the heart</vt:lpstr>
      <vt:lpstr>Case report 3 – Swelling of the lower limbs does not have to be caused the heart</vt:lpstr>
      <vt:lpstr>Case report 3 – Swelling of the lower limbs does not have to be caused the heart</vt:lpstr>
      <vt:lpstr>Case report 3 – Swelling of the lower limbs does not have to be caused the heart</vt:lpstr>
      <vt:lpstr>Case report 3 – Swelling of the lower limbs does not have to be caused the heart</vt:lpstr>
      <vt:lpstr>Case report 3 – Swelling of the lower limbs does not have to be caused the heart</vt:lpstr>
      <vt:lpstr>Case report 3 – Swelling of the lower limbs does not have to be caused the heart</vt:lpstr>
      <vt:lpstr>Case report 4 – „Unnecessary“ permanent urinary catheter</vt:lpstr>
      <vt:lpstr>Case report 4 – „Unnecessary“ PUC</vt:lpstr>
      <vt:lpstr>Case report 4 – „Unnecessary“ PUC</vt:lpstr>
      <vt:lpstr>Case report 4 – „Unnecessary“ PUC</vt:lpstr>
      <vt:lpstr>Case report 4 – „unnecessary“ PUC</vt:lpstr>
      <vt:lpstr>Case report 4 – „Unnecessary“ PUC</vt:lpstr>
      <vt:lpstr>Elimination techniquies</vt:lpstr>
      <vt:lpstr>Hemodialysis</vt:lpstr>
      <vt:lpstr>Hemodialysis</vt:lpstr>
      <vt:lpstr>Hemodialysis - access</vt:lpstr>
      <vt:lpstr>Hemodialysis - access</vt:lpstr>
      <vt:lpstr>Hemodialysis </vt:lpstr>
      <vt:lpstr>Hemodialysis</vt:lpstr>
      <vt:lpstr>Peritoneal dialysis</vt:lpstr>
      <vt:lpstr>Case reports 3: Elimination techniques</vt:lpstr>
      <vt:lpstr>Case report 1 – From predialysis to dialysis</vt:lpstr>
      <vt:lpstr>Case report 1 – From predialysis to dialysis</vt:lpstr>
      <vt:lpstr>Case report 1 –  From dialysis to kidney transplant</vt:lpstr>
      <vt:lpstr>Case report 2 – Peritoneal dialysis</vt:lpstr>
      <vt:lpstr>Case report 2 – Peritoneal dialysis</vt:lpstr>
      <vt:lpstr>Case report 2 – Peritoneal dialysis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Biochemická diagnostika onemocnění ledvin, jejich monitorování, funkční zkoušky.  Močový sediment.  Hemodialýza</dc:title>
  <dc:creator>Microsoft Office User</dc:creator>
  <cp:lastModifiedBy>Microsoft Office User</cp:lastModifiedBy>
  <cp:revision>56</cp:revision>
  <dcterms:created xsi:type="dcterms:W3CDTF">2020-11-09T12:32:56Z</dcterms:created>
  <dcterms:modified xsi:type="dcterms:W3CDTF">2020-11-12T11:08:40Z</dcterms:modified>
</cp:coreProperties>
</file>