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63" r:id="rId6"/>
    <p:sldId id="260" r:id="rId7"/>
    <p:sldId id="264" r:id="rId8"/>
    <p:sldId id="261" r:id="rId9"/>
    <p:sldId id="259"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5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D9408A1-91F5-468E-A81B-2D2CD5086A09}" type="datetimeFigureOut">
              <a:rPr lang="cs-CZ" smtClean="0"/>
              <a:t>17.4.2020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185DA62-8B86-4671-8547-C3A3253B79D1}" type="slidenum">
              <a:rPr lang="cs-CZ" smtClean="0"/>
              <a:t>‹#›</a:t>
            </a:fld>
            <a:endParaRPr lang="cs-CZ"/>
          </a:p>
        </p:txBody>
      </p:sp>
    </p:spTree>
    <p:extLst>
      <p:ext uri="{BB962C8B-B14F-4D97-AF65-F5344CB8AC3E}">
        <p14:creationId xmlns:p14="http://schemas.microsoft.com/office/powerpoint/2010/main" val="1650707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D9408A1-91F5-468E-A81B-2D2CD5086A09}" type="datetimeFigureOut">
              <a:rPr lang="cs-CZ" smtClean="0"/>
              <a:t>17.4.2020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185DA62-8B86-4671-8547-C3A3253B79D1}" type="slidenum">
              <a:rPr lang="cs-CZ" smtClean="0"/>
              <a:t>‹#›</a:t>
            </a:fld>
            <a:endParaRPr lang="cs-CZ"/>
          </a:p>
        </p:txBody>
      </p:sp>
    </p:spTree>
    <p:extLst>
      <p:ext uri="{BB962C8B-B14F-4D97-AF65-F5344CB8AC3E}">
        <p14:creationId xmlns:p14="http://schemas.microsoft.com/office/powerpoint/2010/main" val="1084231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D9408A1-91F5-468E-A81B-2D2CD5086A09}" type="datetimeFigureOut">
              <a:rPr lang="cs-CZ" smtClean="0"/>
              <a:t>17.4.2020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185DA62-8B86-4671-8547-C3A3253B79D1}" type="slidenum">
              <a:rPr lang="cs-CZ" smtClean="0"/>
              <a:t>‹#›</a:t>
            </a:fld>
            <a:endParaRPr lang="cs-CZ"/>
          </a:p>
        </p:txBody>
      </p:sp>
    </p:spTree>
    <p:extLst>
      <p:ext uri="{BB962C8B-B14F-4D97-AF65-F5344CB8AC3E}">
        <p14:creationId xmlns:p14="http://schemas.microsoft.com/office/powerpoint/2010/main" val="2362850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D9408A1-91F5-468E-A81B-2D2CD5086A09}" type="datetimeFigureOut">
              <a:rPr lang="cs-CZ" smtClean="0"/>
              <a:t>17.4.2020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185DA62-8B86-4671-8547-C3A3253B79D1}" type="slidenum">
              <a:rPr lang="cs-CZ" smtClean="0"/>
              <a:t>‹#›</a:t>
            </a:fld>
            <a:endParaRPr lang="cs-CZ"/>
          </a:p>
        </p:txBody>
      </p:sp>
    </p:spTree>
    <p:extLst>
      <p:ext uri="{BB962C8B-B14F-4D97-AF65-F5344CB8AC3E}">
        <p14:creationId xmlns:p14="http://schemas.microsoft.com/office/powerpoint/2010/main" val="2658546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D9408A1-91F5-468E-A81B-2D2CD5086A09}" type="datetimeFigureOut">
              <a:rPr lang="cs-CZ" smtClean="0"/>
              <a:t>17.4.2020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185DA62-8B86-4671-8547-C3A3253B79D1}" type="slidenum">
              <a:rPr lang="cs-CZ" smtClean="0"/>
              <a:t>‹#›</a:t>
            </a:fld>
            <a:endParaRPr lang="cs-CZ"/>
          </a:p>
        </p:txBody>
      </p:sp>
    </p:spTree>
    <p:extLst>
      <p:ext uri="{BB962C8B-B14F-4D97-AF65-F5344CB8AC3E}">
        <p14:creationId xmlns:p14="http://schemas.microsoft.com/office/powerpoint/2010/main" val="324681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D9408A1-91F5-468E-A81B-2D2CD5086A09}" type="datetimeFigureOut">
              <a:rPr lang="cs-CZ" smtClean="0"/>
              <a:t>17.4.2020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185DA62-8B86-4671-8547-C3A3253B79D1}" type="slidenum">
              <a:rPr lang="cs-CZ" smtClean="0"/>
              <a:t>‹#›</a:t>
            </a:fld>
            <a:endParaRPr lang="cs-CZ"/>
          </a:p>
        </p:txBody>
      </p:sp>
    </p:spTree>
    <p:extLst>
      <p:ext uri="{BB962C8B-B14F-4D97-AF65-F5344CB8AC3E}">
        <p14:creationId xmlns:p14="http://schemas.microsoft.com/office/powerpoint/2010/main" val="740476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D9408A1-91F5-468E-A81B-2D2CD5086A09}" type="datetimeFigureOut">
              <a:rPr lang="cs-CZ" smtClean="0"/>
              <a:t>17.4.2020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185DA62-8B86-4671-8547-C3A3253B79D1}" type="slidenum">
              <a:rPr lang="cs-CZ" smtClean="0"/>
              <a:t>‹#›</a:t>
            </a:fld>
            <a:endParaRPr lang="cs-CZ"/>
          </a:p>
        </p:txBody>
      </p:sp>
    </p:spTree>
    <p:extLst>
      <p:ext uri="{BB962C8B-B14F-4D97-AF65-F5344CB8AC3E}">
        <p14:creationId xmlns:p14="http://schemas.microsoft.com/office/powerpoint/2010/main" val="1311874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D9408A1-91F5-468E-A81B-2D2CD5086A09}" type="datetimeFigureOut">
              <a:rPr lang="cs-CZ" smtClean="0"/>
              <a:t>17.4.2020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185DA62-8B86-4671-8547-C3A3253B79D1}" type="slidenum">
              <a:rPr lang="cs-CZ" smtClean="0"/>
              <a:t>‹#›</a:t>
            </a:fld>
            <a:endParaRPr lang="cs-CZ"/>
          </a:p>
        </p:txBody>
      </p:sp>
    </p:spTree>
    <p:extLst>
      <p:ext uri="{BB962C8B-B14F-4D97-AF65-F5344CB8AC3E}">
        <p14:creationId xmlns:p14="http://schemas.microsoft.com/office/powerpoint/2010/main" val="2731328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D9408A1-91F5-468E-A81B-2D2CD5086A09}" type="datetimeFigureOut">
              <a:rPr lang="cs-CZ" smtClean="0"/>
              <a:t>17.4.2020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185DA62-8B86-4671-8547-C3A3253B79D1}" type="slidenum">
              <a:rPr lang="cs-CZ" smtClean="0"/>
              <a:t>‹#›</a:t>
            </a:fld>
            <a:endParaRPr lang="cs-CZ"/>
          </a:p>
        </p:txBody>
      </p:sp>
    </p:spTree>
    <p:extLst>
      <p:ext uri="{BB962C8B-B14F-4D97-AF65-F5344CB8AC3E}">
        <p14:creationId xmlns:p14="http://schemas.microsoft.com/office/powerpoint/2010/main" val="3730660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D9408A1-91F5-468E-A81B-2D2CD5086A09}" type="datetimeFigureOut">
              <a:rPr lang="cs-CZ" smtClean="0"/>
              <a:t>17.4.2020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185DA62-8B86-4671-8547-C3A3253B79D1}" type="slidenum">
              <a:rPr lang="cs-CZ" smtClean="0"/>
              <a:t>‹#›</a:t>
            </a:fld>
            <a:endParaRPr lang="cs-CZ"/>
          </a:p>
        </p:txBody>
      </p:sp>
    </p:spTree>
    <p:extLst>
      <p:ext uri="{BB962C8B-B14F-4D97-AF65-F5344CB8AC3E}">
        <p14:creationId xmlns:p14="http://schemas.microsoft.com/office/powerpoint/2010/main" val="3207778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D9408A1-91F5-468E-A81B-2D2CD5086A09}" type="datetimeFigureOut">
              <a:rPr lang="cs-CZ" smtClean="0"/>
              <a:t>17.4.2020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185DA62-8B86-4671-8547-C3A3253B79D1}" type="slidenum">
              <a:rPr lang="cs-CZ" smtClean="0"/>
              <a:t>‹#›</a:t>
            </a:fld>
            <a:endParaRPr lang="cs-CZ"/>
          </a:p>
        </p:txBody>
      </p:sp>
    </p:spTree>
    <p:extLst>
      <p:ext uri="{BB962C8B-B14F-4D97-AF65-F5344CB8AC3E}">
        <p14:creationId xmlns:p14="http://schemas.microsoft.com/office/powerpoint/2010/main" val="726206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408A1-91F5-468E-A81B-2D2CD5086A09}" type="datetimeFigureOut">
              <a:rPr lang="cs-CZ" smtClean="0"/>
              <a:t>17.4.2020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85DA62-8B86-4671-8547-C3A3253B79D1}" type="slidenum">
              <a:rPr lang="cs-CZ" smtClean="0"/>
              <a:t>‹#›</a:t>
            </a:fld>
            <a:endParaRPr lang="cs-CZ"/>
          </a:p>
        </p:txBody>
      </p:sp>
    </p:spTree>
    <p:extLst>
      <p:ext uri="{BB962C8B-B14F-4D97-AF65-F5344CB8AC3E}">
        <p14:creationId xmlns:p14="http://schemas.microsoft.com/office/powerpoint/2010/main" val="4133928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2996952"/>
            <a:ext cx="8229600" cy="1143000"/>
          </a:xfrm>
        </p:spPr>
        <p:txBody>
          <a:bodyPr>
            <a:normAutofit fontScale="90000"/>
          </a:bodyPr>
          <a:lstStyle/>
          <a:p>
            <a:r>
              <a:rPr lang="cs-CZ" dirty="0" err="1" smtClean="0"/>
              <a:t>Electrical</a:t>
            </a:r>
            <a:r>
              <a:rPr lang="cs-CZ" dirty="0" smtClean="0"/>
              <a:t> </a:t>
            </a:r>
            <a:r>
              <a:rPr lang="cs-CZ" dirty="0" err="1" smtClean="0"/>
              <a:t>current</a:t>
            </a:r>
            <a:r>
              <a:rPr lang="cs-CZ" dirty="0" smtClean="0"/>
              <a:t> </a:t>
            </a:r>
            <a:r>
              <a:rPr lang="cs-CZ" dirty="0" err="1" smtClean="0"/>
              <a:t>injuries</a:t>
            </a:r>
            <a:r>
              <a:rPr lang="cs-CZ" dirty="0" smtClean="0"/>
              <a:t>, </a:t>
            </a:r>
            <a:r>
              <a:rPr lang="cs-CZ" dirty="0" err="1" smtClean="0"/>
              <a:t>drowning</a:t>
            </a:r>
            <a:r>
              <a:rPr lang="cs-CZ" dirty="0" smtClean="0"/>
              <a:t>, </a:t>
            </a:r>
            <a:r>
              <a:rPr lang="cs-CZ" dirty="0" err="1" smtClean="0"/>
              <a:t>hanging</a:t>
            </a:r>
            <a:r>
              <a:rPr lang="cs-CZ" dirty="0" smtClean="0"/>
              <a:t> </a:t>
            </a:r>
            <a:r>
              <a:rPr lang="cs-CZ" dirty="0" err="1" smtClean="0"/>
              <a:t>injuries</a:t>
            </a:r>
            <a:endParaRPr lang="cs-CZ" dirty="0"/>
          </a:p>
        </p:txBody>
      </p:sp>
    </p:spTree>
    <p:extLst>
      <p:ext uri="{BB962C8B-B14F-4D97-AF65-F5344CB8AC3E}">
        <p14:creationId xmlns:p14="http://schemas.microsoft.com/office/powerpoint/2010/main" val="1905411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Classification of </a:t>
            </a:r>
            <a:r>
              <a:rPr lang="en-US" dirty="0" err="1" smtClean="0"/>
              <a:t>injur</a:t>
            </a:r>
            <a:r>
              <a:rPr lang="cs-CZ" dirty="0" smtClean="0"/>
              <a:t>y</a:t>
            </a:r>
            <a:endParaRPr lang="cs-CZ" dirty="0"/>
          </a:p>
        </p:txBody>
      </p:sp>
      <p:sp>
        <p:nvSpPr>
          <p:cNvPr id="3" name="Zástupný symbol pro obsah 2"/>
          <p:cNvSpPr>
            <a:spLocks noGrp="1"/>
          </p:cNvSpPr>
          <p:nvPr>
            <p:ph idx="1"/>
          </p:nvPr>
        </p:nvSpPr>
        <p:spPr/>
        <p:txBody>
          <a:bodyPr>
            <a:normAutofit fontScale="47500" lnSpcReduction="20000"/>
          </a:bodyPr>
          <a:lstStyle/>
          <a:p>
            <a:r>
              <a:rPr lang="en-US" dirty="0" smtClean="0"/>
              <a:t>high </a:t>
            </a:r>
            <a:r>
              <a:rPr lang="en-US" dirty="0"/>
              <a:t>voltage (&gt;1000 V) or low voltage (&lt;1000 V) </a:t>
            </a:r>
            <a:endParaRPr lang="cs-CZ" dirty="0"/>
          </a:p>
          <a:p>
            <a:r>
              <a:rPr lang="en-US" dirty="0" smtClean="0"/>
              <a:t>Voltage </a:t>
            </a:r>
            <a:r>
              <a:rPr lang="en-US" dirty="0"/>
              <a:t>in high-tension power lines is greater than 100,000 V, while the typical voltage delivered to homes is </a:t>
            </a:r>
            <a:r>
              <a:rPr lang="en-US" dirty="0" smtClean="0"/>
              <a:t>220 </a:t>
            </a:r>
            <a:r>
              <a:rPr lang="en-US" dirty="0"/>
              <a:t>V </a:t>
            </a:r>
            <a:endParaRPr lang="cs-CZ" dirty="0" smtClean="0"/>
          </a:p>
          <a:p>
            <a:r>
              <a:rPr lang="en-US" dirty="0" smtClean="0"/>
              <a:t>lightning </a:t>
            </a:r>
            <a:r>
              <a:rPr lang="en-US" dirty="0"/>
              <a:t>strikes </a:t>
            </a:r>
            <a:r>
              <a:rPr lang="cs-CZ" dirty="0" smtClean="0"/>
              <a:t>-</a:t>
            </a:r>
            <a:r>
              <a:rPr lang="en-US" dirty="0" smtClean="0"/>
              <a:t>potential </a:t>
            </a:r>
            <a:r>
              <a:rPr lang="en-US" dirty="0"/>
              <a:t>difference between the atmosphere and the ground in excess of 10 million </a:t>
            </a:r>
            <a:r>
              <a:rPr lang="en-US" dirty="0" smtClean="0"/>
              <a:t>volts</a:t>
            </a:r>
            <a:endParaRPr lang="en-US" dirty="0"/>
          </a:p>
          <a:p>
            <a:r>
              <a:rPr lang="en-US" dirty="0" smtClean="0"/>
              <a:t>four </a:t>
            </a:r>
            <a:r>
              <a:rPr lang="en-US" dirty="0"/>
              <a:t>classes of electrical injury:</a:t>
            </a:r>
          </a:p>
          <a:p>
            <a:r>
              <a:rPr lang="en-US" dirty="0"/>
              <a:t>●The classic injury pattern develops when the body becomes part of a </a:t>
            </a:r>
            <a:r>
              <a:rPr lang="en-US" dirty="0" smtClean="0"/>
              <a:t>circuit</a:t>
            </a:r>
            <a:r>
              <a:rPr lang="cs-CZ" dirty="0" smtClean="0"/>
              <a:t>, </a:t>
            </a:r>
            <a:r>
              <a:rPr lang="en-US" dirty="0" smtClean="0"/>
              <a:t>usually </a:t>
            </a:r>
            <a:r>
              <a:rPr lang="en-US" dirty="0"/>
              <a:t>associated with entrance and exit </a:t>
            </a:r>
            <a:r>
              <a:rPr lang="en-US" dirty="0" smtClean="0"/>
              <a:t>wounds</a:t>
            </a:r>
            <a:r>
              <a:rPr lang="cs-CZ" dirty="0" smtClean="0"/>
              <a:t>, </a:t>
            </a:r>
            <a:r>
              <a:rPr lang="cs-CZ" dirty="0" err="1" smtClean="0"/>
              <a:t>which</a:t>
            </a:r>
            <a:r>
              <a:rPr lang="cs-CZ" dirty="0" smtClean="0"/>
              <a:t> </a:t>
            </a:r>
            <a:r>
              <a:rPr lang="en-US" dirty="0" smtClean="0"/>
              <a:t>generally </a:t>
            </a:r>
            <a:r>
              <a:rPr lang="en-US" dirty="0"/>
              <a:t>do not help predict the path of the current, and the skin findings can significantly </a:t>
            </a:r>
            <a:r>
              <a:rPr lang="en-US" b="1" dirty="0"/>
              <a:t>underestimate</a:t>
            </a:r>
            <a:r>
              <a:rPr lang="en-US" dirty="0"/>
              <a:t> the degree of internal thermal </a:t>
            </a:r>
            <a:r>
              <a:rPr lang="en-US" dirty="0" smtClean="0"/>
              <a:t>injury</a:t>
            </a:r>
            <a:endParaRPr lang="en-US" dirty="0"/>
          </a:p>
          <a:p>
            <a:r>
              <a:rPr lang="en-US" dirty="0"/>
              <a:t>●Flash (or arc) </a:t>
            </a:r>
            <a:r>
              <a:rPr lang="cs-CZ" dirty="0" err="1" smtClean="0"/>
              <a:t>burns</a:t>
            </a:r>
            <a:r>
              <a:rPr lang="cs-CZ" dirty="0" smtClean="0"/>
              <a:t>- </a:t>
            </a:r>
            <a:r>
              <a:rPr lang="en-US" dirty="0" smtClean="0"/>
              <a:t>current </a:t>
            </a:r>
            <a:r>
              <a:rPr lang="en-US" dirty="0"/>
              <a:t>arc strikes the skin, but does not enter the </a:t>
            </a:r>
            <a:r>
              <a:rPr lang="en-US" dirty="0" smtClean="0"/>
              <a:t>body</a:t>
            </a:r>
            <a:endParaRPr lang="en-US" dirty="0"/>
          </a:p>
          <a:p>
            <a:r>
              <a:rPr lang="en-US" dirty="0"/>
              <a:t>●Flame injuries from clothing catching fire in the presence of an electrical </a:t>
            </a:r>
            <a:r>
              <a:rPr lang="en-US" dirty="0" smtClean="0"/>
              <a:t>source</a:t>
            </a:r>
            <a:endParaRPr lang="en-US" dirty="0"/>
          </a:p>
          <a:p>
            <a:r>
              <a:rPr lang="en-US" dirty="0"/>
              <a:t>●Lightning injury is caused by a DC current exposure that lasts from 1/10 to 1/1000 of a second, but often has voltages that exceed 10 million V </a:t>
            </a:r>
            <a:r>
              <a:rPr lang="en-US" dirty="0" smtClean="0"/>
              <a:t>. </a:t>
            </a:r>
            <a:r>
              <a:rPr lang="en-US" dirty="0"/>
              <a:t>Peak temperature within a bolt of lightning rises within milliseconds to 30,000 Kelvin (five times hotter than the sun), generating a shock wave of up to 20 atmospheres induced by the rapid heating of the surrounding </a:t>
            </a:r>
            <a:r>
              <a:rPr lang="en-US" dirty="0" smtClean="0"/>
              <a:t>air. </a:t>
            </a:r>
            <a:r>
              <a:rPr lang="en-US" dirty="0"/>
              <a:t>This shock wave then can be transmitted through the body and result in mechanical trauma.</a:t>
            </a:r>
          </a:p>
          <a:p>
            <a:r>
              <a:rPr lang="en-US" dirty="0"/>
              <a:t>Because of the variability of tissue resistance, surface area, and volume of tissue exposed, it is extremely difficult to predict the actual course of current flow and to infer the type and extent of injuries to internal </a:t>
            </a:r>
            <a:r>
              <a:rPr lang="en-US" dirty="0" smtClean="0"/>
              <a:t>organs</a:t>
            </a:r>
            <a:endParaRPr lang="cs-CZ" dirty="0"/>
          </a:p>
        </p:txBody>
      </p:sp>
    </p:spTree>
    <p:extLst>
      <p:ext uri="{BB962C8B-B14F-4D97-AF65-F5344CB8AC3E}">
        <p14:creationId xmlns:p14="http://schemas.microsoft.com/office/powerpoint/2010/main" val="28485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 </a:t>
            </a:r>
            <a:r>
              <a:rPr lang="cs-CZ" dirty="0" err="1" smtClean="0"/>
              <a:t>involvement</a:t>
            </a:r>
            <a:r>
              <a:rPr lang="cs-CZ" dirty="0" smtClean="0"/>
              <a:t> I.</a:t>
            </a:r>
            <a:endParaRPr lang="cs-CZ" dirty="0"/>
          </a:p>
        </p:txBody>
      </p:sp>
      <p:sp>
        <p:nvSpPr>
          <p:cNvPr id="3" name="Zástupný symbol pro obsah 2"/>
          <p:cNvSpPr>
            <a:spLocks noGrp="1"/>
          </p:cNvSpPr>
          <p:nvPr>
            <p:ph idx="1"/>
          </p:nvPr>
        </p:nvSpPr>
        <p:spPr/>
        <p:txBody>
          <a:bodyPr>
            <a:normAutofit fontScale="55000" lnSpcReduction="20000"/>
          </a:bodyPr>
          <a:lstStyle/>
          <a:p>
            <a:r>
              <a:rPr lang="en-US" b="1" dirty="0"/>
              <a:t>Cardiac</a:t>
            </a:r>
            <a:r>
              <a:rPr lang="en-US" dirty="0"/>
              <a:t> — </a:t>
            </a:r>
            <a:r>
              <a:rPr lang="en-US" dirty="0" smtClean="0"/>
              <a:t>arrhythmia </a:t>
            </a:r>
            <a:r>
              <a:rPr lang="cs-CZ" dirty="0"/>
              <a:t>(</a:t>
            </a:r>
            <a:r>
              <a:rPr lang="en-US" dirty="0" smtClean="0"/>
              <a:t>15</a:t>
            </a:r>
            <a:r>
              <a:rPr lang="cs-CZ" dirty="0" smtClean="0"/>
              <a:t>%)</a:t>
            </a:r>
            <a:r>
              <a:rPr lang="en-US" dirty="0" smtClean="0"/>
              <a:t>; most</a:t>
            </a:r>
            <a:r>
              <a:rPr lang="cs-CZ" dirty="0" err="1" smtClean="0"/>
              <a:t>ly</a:t>
            </a:r>
            <a:r>
              <a:rPr lang="cs-CZ" dirty="0" smtClean="0"/>
              <a:t> </a:t>
            </a:r>
            <a:r>
              <a:rPr lang="en-US" dirty="0" smtClean="0"/>
              <a:t>benign</a:t>
            </a:r>
            <a:r>
              <a:rPr lang="cs-CZ" dirty="0" smtClean="0"/>
              <a:t>, </a:t>
            </a:r>
            <a:r>
              <a:rPr lang="en-US" dirty="0" smtClean="0"/>
              <a:t>within </a:t>
            </a:r>
            <a:r>
              <a:rPr lang="en-US" dirty="0"/>
              <a:t>the first few hours of hospital </a:t>
            </a:r>
            <a:r>
              <a:rPr lang="en-US" dirty="0" smtClean="0"/>
              <a:t>admission</a:t>
            </a:r>
            <a:r>
              <a:rPr lang="cs-CZ" dirty="0" smtClean="0"/>
              <a:t>, </a:t>
            </a:r>
            <a:r>
              <a:rPr lang="en-US" dirty="0" smtClean="0"/>
              <a:t> </a:t>
            </a:r>
            <a:r>
              <a:rPr lang="en-US" dirty="0"/>
              <a:t>cardiac arrest due to asystole (usually with DC current or lightning) or ventricular fibrillation (AC current) prior to hospitalization </a:t>
            </a:r>
            <a:endParaRPr lang="cs-CZ" dirty="0" smtClean="0"/>
          </a:p>
          <a:p>
            <a:r>
              <a:rPr lang="en-US" dirty="0" smtClean="0"/>
              <a:t>Ventricular fibrillation</a:t>
            </a:r>
            <a:r>
              <a:rPr lang="cs-CZ" dirty="0" smtClean="0"/>
              <a:t>- </a:t>
            </a:r>
            <a:r>
              <a:rPr lang="en-US" dirty="0" smtClean="0"/>
              <a:t>most </a:t>
            </a:r>
            <a:r>
              <a:rPr lang="en-US" dirty="0"/>
              <a:t>common fatal </a:t>
            </a:r>
            <a:r>
              <a:rPr lang="en-US" dirty="0" smtClean="0"/>
              <a:t>arrhythmia</a:t>
            </a:r>
            <a:r>
              <a:rPr lang="cs-CZ" dirty="0" smtClean="0"/>
              <a:t>- </a:t>
            </a:r>
            <a:r>
              <a:rPr lang="en-US" dirty="0" smtClean="0"/>
              <a:t>in </a:t>
            </a:r>
            <a:r>
              <a:rPr lang="en-US" dirty="0"/>
              <a:t>up to 60 percent of patients in whom the electrical current pathway travels from one hand to the </a:t>
            </a:r>
            <a:r>
              <a:rPr lang="en-US" dirty="0" smtClean="0"/>
              <a:t>other</a:t>
            </a:r>
            <a:endParaRPr lang="en-US" dirty="0"/>
          </a:p>
          <a:p>
            <a:r>
              <a:rPr lang="en-US" dirty="0"/>
              <a:t>Spontaneous return of </a:t>
            </a:r>
            <a:r>
              <a:rPr lang="cs-CZ" dirty="0" smtClean="0"/>
              <a:t>SR </a:t>
            </a:r>
            <a:r>
              <a:rPr lang="en-US" dirty="0" smtClean="0"/>
              <a:t>has </a:t>
            </a:r>
            <a:r>
              <a:rPr lang="en-US" dirty="0"/>
              <a:t>been noted after </a:t>
            </a:r>
            <a:r>
              <a:rPr lang="en-US" dirty="0" smtClean="0"/>
              <a:t>asystole, </a:t>
            </a:r>
            <a:r>
              <a:rPr lang="en-US" dirty="0"/>
              <a:t>but because respiratory paralysis lasts longer, the rhythm may degenerate to </a:t>
            </a:r>
            <a:r>
              <a:rPr lang="cs-CZ" dirty="0" smtClean="0"/>
              <a:t>VF </a:t>
            </a:r>
            <a:r>
              <a:rPr lang="en-US" dirty="0" smtClean="0"/>
              <a:t>due </a:t>
            </a:r>
            <a:r>
              <a:rPr lang="en-US" dirty="0"/>
              <a:t>to </a:t>
            </a:r>
            <a:r>
              <a:rPr lang="en-US" dirty="0" smtClean="0"/>
              <a:t>hypoxia</a:t>
            </a:r>
            <a:endParaRPr lang="cs-CZ" dirty="0" smtClean="0"/>
          </a:p>
          <a:p>
            <a:r>
              <a:rPr lang="en-US" dirty="0" smtClean="0"/>
              <a:t>Damage </a:t>
            </a:r>
            <a:r>
              <a:rPr lang="en-US" dirty="0"/>
              <a:t>to the myocardium is uncommon, but can occur as a result of heat injury or myocardial contusion resulting from the shock wave of a lightning </a:t>
            </a:r>
            <a:r>
              <a:rPr lang="en-US" dirty="0" smtClean="0"/>
              <a:t>strike</a:t>
            </a:r>
            <a:endParaRPr lang="cs-CZ" dirty="0" smtClean="0"/>
          </a:p>
          <a:p>
            <a:r>
              <a:rPr lang="en-US" dirty="0" smtClean="0"/>
              <a:t>Cardiac contusion</a:t>
            </a:r>
            <a:r>
              <a:rPr lang="cs-CZ" dirty="0" smtClean="0"/>
              <a:t>- </a:t>
            </a:r>
            <a:r>
              <a:rPr lang="en-US" dirty="0" smtClean="0"/>
              <a:t>most common</a:t>
            </a:r>
            <a:r>
              <a:rPr lang="cs-CZ" dirty="0" smtClean="0"/>
              <a:t>, </a:t>
            </a:r>
            <a:r>
              <a:rPr lang="en-US" dirty="0" smtClean="0"/>
              <a:t>myocardial </a:t>
            </a:r>
            <a:r>
              <a:rPr lang="en-US" dirty="0"/>
              <a:t>infarction is rare </a:t>
            </a:r>
            <a:r>
              <a:rPr lang="en-US" dirty="0" smtClean="0"/>
              <a:t> </a:t>
            </a:r>
            <a:endParaRPr lang="cs-CZ" dirty="0" smtClean="0"/>
          </a:p>
          <a:p>
            <a:r>
              <a:rPr lang="en-US" b="1" dirty="0" smtClean="0"/>
              <a:t>Renal</a:t>
            </a:r>
            <a:r>
              <a:rPr lang="en-US" dirty="0"/>
              <a:t> — </a:t>
            </a:r>
            <a:r>
              <a:rPr lang="cs-CZ" dirty="0" smtClean="0"/>
              <a:t>r</a:t>
            </a:r>
            <a:r>
              <a:rPr lang="en-US" dirty="0" err="1" smtClean="0"/>
              <a:t>habdomyolysis</a:t>
            </a:r>
            <a:r>
              <a:rPr lang="en-US" dirty="0" smtClean="0"/>
              <a:t> </a:t>
            </a:r>
            <a:r>
              <a:rPr lang="cs-CZ" dirty="0" err="1" smtClean="0"/>
              <a:t>resulting</a:t>
            </a:r>
            <a:r>
              <a:rPr lang="cs-CZ" dirty="0" smtClean="0"/>
              <a:t> </a:t>
            </a:r>
            <a:r>
              <a:rPr lang="en-US" dirty="0" smtClean="0"/>
              <a:t>from </a:t>
            </a:r>
            <a:r>
              <a:rPr lang="en-US" dirty="0"/>
              <a:t>massive tissue necrosis and can be complicated by pigment-induced acute kidney </a:t>
            </a:r>
            <a:r>
              <a:rPr lang="en-US" dirty="0" smtClean="0"/>
              <a:t>injury</a:t>
            </a:r>
            <a:endParaRPr lang="cs-CZ" dirty="0" smtClean="0"/>
          </a:p>
          <a:p>
            <a:r>
              <a:rPr lang="en-US" dirty="0" smtClean="0"/>
              <a:t>hypovolemia </a:t>
            </a:r>
            <a:r>
              <a:rPr lang="en-US" dirty="0"/>
              <a:t>due to extravascular extravasation of fluid can lead to prerenal azotemia and acute tubular </a:t>
            </a:r>
            <a:r>
              <a:rPr lang="en-US" dirty="0" smtClean="0"/>
              <a:t>necrosis</a:t>
            </a:r>
            <a:endParaRPr lang="cs-CZ" dirty="0"/>
          </a:p>
        </p:txBody>
      </p:sp>
    </p:spTree>
    <p:extLst>
      <p:ext uri="{BB962C8B-B14F-4D97-AF65-F5344CB8AC3E}">
        <p14:creationId xmlns:p14="http://schemas.microsoft.com/office/powerpoint/2010/main" val="3887767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 </a:t>
            </a:r>
            <a:r>
              <a:rPr lang="cs-CZ" dirty="0" err="1" smtClean="0"/>
              <a:t>involvement</a:t>
            </a:r>
            <a:r>
              <a:rPr lang="cs-CZ" dirty="0" smtClean="0"/>
              <a:t> II.</a:t>
            </a:r>
            <a:endParaRPr lang="cs-CZ" dirty="0"/>
          </a:p>
        </p:txBody>
      </p:sp>
      <p:sp>
        <p:nvSpPr>
          <p:cNvPr id="3" name="Zástupný symbol pro obsah 2"/>
          <p:cNvSpPr>
            <a:spLocks noGrp="1"/>
          </p:cNvSpPr>
          <p:nvPr>
            <p:ph idx="1"/>
          </p:nvPr>
        </p:nvSpPr>
        <p:spPr/>
        <p:txBody>
          <a:bodyPr>
            <a:noAutofit/>
          </a:bodyPr>
          <a:lstStyle/>
          <a:p>
            <a:pPr marL="0" indent="0">
              <a:buNone/>
            </a:pPr>
            <a:r>
              <a:rPr lang="en-US" sz="1200" b="1" dirty="0"/>
              <a:t>Neurologic</a:t>
            </a:r>
            <a:r>
              <a:rPr lang="en-US" sz="1200" dirty="0"/>
              <a:t> — </a:t>
            </a:r>
            <a:r>
              <a:rPr lang="en-US" sz="1200" dirty="0" smtClean="0"/>
              <a:t>loss </a:t>
            </a:r>
            <a:r>
              <a:rPr lang="en-US" sz="1200" dirty="0"/>
              <a:t>of consciousness, weakness or paralysis, respiratory depression, autonomic dysfunction, and memory </a:t>
            </a:r>
            <a:r>
              <a:rPr lang="en-US" sz="1200" dirty="0" smtClean="0"/>
              <a:t>disturbances</a:t>
            </a:r>
            <a:r>
              <a:rPr lang="cs-CZ" sz="1200" dirty="0" smtClean="0"/>
              <a:t>, s</a:t>
            </a:r>
            <a:r>
              <a:rPr lang="en-US" sz="1200" dirty="0" err="1" smtClean="0"/>
              <a:t>ensory</a:t>
            </a:r>
            <a:r>
              <a:rPr lang="en-US" sz="1200" dirty="0" smtClean="0"/>
              <a:t> </a:t>
            </a:r>
            <a:r>
              <a:rPr lang="en-US" sz="1200" dirty="0"/>
              <a:t>and motor </a:t>
            </a:r>
            <a:r>
              <a:rPr lang="en-US" sz="1200" dirty="0" smtClean="0"/>
              <a:t>findings</a:t>
            </a:r>
            <a:endParaRPr lang="cs-CZ" sz="1200" dirty="0" smtClean="0"/>
          </a:p>
          <a:p>
            <a:r>
              <a:rPr lang="en-US" sz="1200" dirty="0" smtClean="0"/>
              <a:t>manifestations </a:t>
            </a:r>
            <a:r>
              <a:rPr lang="en-US" sz="1200" dirty="0"/>
              <a:t>of neurologic damage from high-voltage exposures may be delayed for days to months after the </a:t>
            </a:r>
            <a:r>
              <a:rPr lang="en-US" sz="1200" dirty="0" smtClean="0"/>
              <a:t>injury</a:t>
            </a:r>
            <a:endParaRPr lang="en-US" sz="1200" dirty="0"/>
          </a:p>
          <a:p>
            <a:r>
              <a:rPr lang="en-US" sz="1200" dirty="0" err="1"/>
              <a:t>Keraunoparalysis</a:t>
            </a:r>
            <a:r>
              <a:rPr lang="en-US" sz="1200" dirty="0"/>
              <a:t> </a:t>
            </a:r>
            <a:r>
              <a:rPr lang="cs-CZ" sz="1200" dirty="0"/>
              <a:t>-</a:t>
            </a:r>
            <a:r>
              <a:rPr lang="en-US" sz="1200" dirty="0" smtClean="0"/>
              <a:t> </a:t>
            </a:r>
            <a:r>
              <a:rPr lang="en-US" sz="1200" dirty="0"/>
              <a:t>temporary paralysis specific to lightning injuries </a:t>
            </a:r>
            <a:r>
              <a:rPr lang="cs-CZ" sz="1200" dirty="0" smtClean="0"/>
              <a:t>- </a:t>
            </a:r>
            <a:r>
              <a:rPr lang="en-US" sz="1200" dirty="0" smtClean="0"/>
              <a:t>blue</a:t>
            </a:r>
            <a:r>
              <a:rPr lang="en-US" sz="1200" dirty="0"/>
              <a:t>, mottled, and pulseless extremities (lower more commonly than upper</a:t>
            </a:r>
            <a:r>
              <a:rPr lang="en-US" sz="1200" dirty="0" smtClean="0"/>
              <a:t>)</a:t>
            </a:r>
            <a:endParaRPr lang="cs-CZ" sz="1200" dirty="0" smtClean="0"/>
          </a:p>
          <a:p>
            <a:r>
              <a:rPr lang="en-US" sz="1200" dirty="0" smtClean="0"/>
              <a:t>Lightning</a:t>
            </a:r>
            <a:r>
              <a:rPr lang="cs-CZ" sz="1200" dirty="0" smtClean="0"/>
              <a:t> </a:t>
            </a:r>
            <a:r>
              <a:rPr lang="cs-CZ" sz="1200" dirty="0" err="1" smtClean="0"/>
              <a:t>injuries</a:t>
            </a:r>
            <a:r>
              <a:rPr lang="cs-CZ" sz="1200" dirty="0" smtClean="0"/>
              <a:t>- </a:t>
            </a:r>
            <a:r>
              <a:rPr lang="cs-CZ" sz="1200" dirty="0" err="1" smtClean="0"/>
              <a:t>patients</a:t>
            </a:r>
            <a:r>
              <a:rPr lang="en-US" sz="1200" dirty="0" smtClean="0"/>
              <a:t> </a:t>
            </a:r>
            <a:r>
              <a:rPr lang="en-US" sz="1200" dirty="0"/>
              <a:t>may present with pupils that are fixed and dilated or asymmetric due to autonomic </a:t>
            </a:r>
            <a:r>
              <a:rPr lang="en-US" sz="1200" dirty="0" smtClean="0"/>
              <a:t>dysfunction</a:t>
            </a:r>
            <a:r>
              <a:rPr lang="cs-CZ" sz="1200" dirty="0" smtClean="0"/>
              <a:t>- </a:t>
            </a:r>
            <a:r>
              <a:rPr lang="en-US" sz="1200" dirty="0" smtClean="0"/>
              <a:t>fixed</a:t>
            </a:r>
            <a:r>
              <a:rPr lang="en-US" sz="1200" dirty="0"/>
              <a:t>, dilated, or asymmetric pupils should </a:t>
            </a:r>
            <a:r>
              <a:rPr lang="en-US" sz="1200" b="1" dirty="0"/>
              <a:t>not</a:t>
            </a:r>
            <a:r>
              <a:rPr lang="en-US" sz="1200" dirty="0"/>
              <a:t> be used as a reason to stop </a:t>
            </a:r>
            <a:r>
              <a:rPr lang="en-US" sz="1200" dirty="0" smtClean="0"/>
              <a:t>resuscitation</a:t>
            </a:r>
            <a:r>
              <a:rPr lang="cs-CZ" sz="1200" dirty="0" smtClean="0"/>
              <a:t>!!!</a:t>
            </a:r>
            <a:r>
              <a:rPr lang="en-US" sz="1200" dirty="0" smtClean="0"/>
              <a:t> </a:t>
            </a:r>
            <a:endParaRPr lang="cs-CZ" sz="1200" dirty="0"/>
          </a:p>
          <a:p>
            <a:r>
              <a:rPr lang="en-US" sz="1200" dirty="0" smtClean="0"/>
              <a:t>Complications </a:t>
            </a:r>
            <a:r>
              <a:rPr lang="en-US" sz="1200" dirty="0"/>
              <a:t>of lightning </a:t>
            </a:r>
            <a:r>
              <a:rPr lang="en-US" sz="1200" dirty="0" smtClean="0"/>
              <a:t>strikes</a:t>
            </a:r>
            <a:r>
              <a:rPr lang="cs-CZ" sz="1200" dirty="0" smtClean="0"/>
              <a:t>: </a:t>
            </a:r>
            <a:r>
              <a:rPr lang="en-US" sz="1200" dirty="0" smtClean="0"/>
              <a:t>hypoxic </a:t>
            </a:r>
            <a:r>
              <a:rPr lang="en-US" sz="1200" dirty="0"/>
              <a:t>encephalopathy, intracerebral hemorrhage, cerebral </a:t>
            </a:r>
            <a:r>
              <a:rPr lang="en-US" sz="1200" dirty="0" smtClean="0"/>
              <a:t>infarction,</a:t>
            </a:r>
            <a:r>
              <a:rPr lang="cs-CZ" sz="1200" dirty="0"/>
              <a:t> c</a:t>
            </a:r>
            <a:r>
              <a:rPr lang="en-US" sz="1200" dirty="0" err="1" smtClean="0"/>
              <a:t>ataracts</a:t>
            </a:r>
            <a:r>
              <a:rPr lang="en-US" sz="1200" dirty="0"/>
              <a:t>, </a:t>
            </a:r>
            <a:r>
              <a:rPr lang="en-US" sz="1200" dirty="0" err="1"/>
              <a:t>hyphema</a:t>
            </a:r>
            <a:r>
              <a:rPr lang="en-US" sz="1200" dirty="0"/>
              <a:t>, vitreous hemorrhage, and optic nerve injury </a:t>
            </a:r>
            <a:endParaRPr lang="cs-CZ" sz="1200" dirty="0"/>
          </a:p>
          <a:p>
            <a:pPr marL="0" indent="0">
              <a:buNone/>
            </a:pPr>
            <a:r>
              <a:rPr lang="en-US" sz="1200" b="1" dirty="0" smtClean="0"/>
              <a:t>Skin</a:t>
            </a:r>
            <a:r>
              <a:rPr lang="en-US" sz="1200" dirty="0"/>
              <a:t> — Superficial, partial-thickness, and full-thickness thermal burns </a:t>
            </a:r>
            <a:r>
              <a:rPr lang="en-US" sz="1200" dirty="0" smtClean="0"/>
              <a:t>can</a:t>
            </a:r>
            <a:endParaRPr lang="cs-CZ" sz="1200" dirty="0" smtClean="0"/>
          </a:p>
          <a:p>
            <a:r>
              <a:rPr lang="en-US" sz="1200" dirty="0" smtClean="0"/>
              <a:t>57 </a:t>
            </a:r>
            <a:r>
              <a:rPr lang="cs-CZ" sz="1200" dirty="0" smtClean="0"/>
              <a:t>%</a:t>
            </a:r>
            <a:r>
              <a:rPr lang="en-US" sz="1200" dirty="0" smtClean="0"/>
              <a:t> </a:t>
            </a:r>
            <a:r>
              <a:rPr lang="en-US" sz="1200" dirty="0"/>
              <a:t>of low-voltage and 96 </a:t>
            </a:r>
            <a:r>
              <a:rPr lang="cs-CZ" sz="1200" dirty="0"/>
              <a:t>%</a:t>
            </a:r>
            <a:r>
              <a:rPr lang="en-US" sz="1200" dirty="0" smtClean="0"/>
              <a:t> </a:t>
            </a:r>
            <a:r>
              <a:rPr lang="en-US" sz="1200" dirty="0"/>
              <a:t>of high-voltage victims had visible electrical burns </a:t>
            </a:r>
            <a:endParaRPr lang="cs-CZ" sz="1200" dirty="0"/>
          </a:p>
          <a:p>
            <a:r>
              <a:rPr lang="en-US" sz="1200" dirty="0" smtClean="0"/>
              <a:t>Burns </a:t>
            </a:r>
            <a:r>
              <a:rPr lang="en-US" sz="1200" dirty="0"/>
              <a:t>are most common at the site of electrical contact and at places in contact with the ground at the time of </a:t>
            </a:r>
            <a:r>
              <a:rPr lang="en-US" sz="1200" dirty="0" smtClean="0"/>
              <a:t>injury.</a:t>
            </a:r>
            <a:endParaRPr lang="cs-CZ" sz="1200" dirty="0" smtClean="0"/>
          </a:p>
          <a:p>
            <a:r>
              <a:rPr lang="cs-CZ" sz="1200" dirty="0"/>
              <a:t>D</a:t>
            </a:r>
            <a:r>
              <a:rPr lang="en-US" sz="1200" dirty="0" err="1" smtClean="0"/>
              <a:t>egree</a:t>
            </a:r>
            <a:r>
              <a:rPr lang="en-US" sz="1200" dirty="0" smtClean="0"/>
              <a:t> </a:t>
            </a:r>
            <a:r>
              <a:rPr lang="en-US" sz="1200" dirty="0"/>
              <a:t>of external injury </a:t>
            </a:r>
            <a:r>
              <a:rPr lang="en-US" sz="1200" b="1" dirty="0"/>
              <a:t>cannot</a:t>
            </a:r>
            <a:r>
              <a:rPr lang="en-US" sz="1200" dirty="0"/>
              <a:t> be used to determine the extent of internal damage, especially with low-voltage </a:t>
            </a:r>
            <a:r>
              <a:rPr lang="en-US" sz="1200" dirty="0" smtClean="0"/>
              <a:t>injuries</a:t>
            </a:r>
            <a:endParaRPr lang="cs-CZ" sz="1200" dirty="0" smtClean="0"/>
          </a:p>
          <a:p>
            <a:r>
              <a:rPr lang="en-US" sz="1200" dirty="0" smtClean="0"/>
              <a:t>Seemingly </a:t>
            </a:r>
            <a:r>
              <a:rPr lang="en-US" sz="1200" dirty="0"/>
              <a:t>minor surface burns may coexist with massive muscle coagulation and necrosis, as well as internal organ </a:t>
            </a:r>
            <a:r>
              <a:rPr lang="en-US" sz="1200" dirty="0" smtClean="0"/>
              <a:t>injury</a:t>
            </a:r>
            <a:endParaRPr lang="cs-CZ" sz="1200" dirty="0" smtClean="0"/>
          </a:p>
          <a:p>
            <a:r>
              <a:rPr lang="en-US" sz="1200" dirty="0" smtClean="0"/>
              <a:t>Patients </a:t>
            </a:r>
            <a:r>
              <a:rPr lang="en-US" sz="1200" dirty="0"/>
              <a:t>with cranial burns or leg burns from lightning are at higher risk for death than others struck by lightning, possibly because more current has passed directly through the </a:t>
            </a:r>
            <a:r>
              <a:rPr lang="en-US" sz="1200" dirty="0" smtClean="0"/>
              <a:t>body</a:t>
            </a:r>
            <a:endParaRPr lang="en-US" sz="1200" dirty="0"/>
          </a:p>
          <a:p>
            <a:r>
              <a:rPr lang="en-US" sz="1200" dirty="0" smtClean="0"/>
              <a:t>"</a:t>
            </a:r>
            <a:r>
              <a:rPr lang="en-US" sz="1200" dirty="0"/>
              <a:t>kissing </a:t>
            </a:r>
            <a:r>
              <a:rPr lang="en-US" sz="1200" dirty="0" smtClean="0"/>
              <a:t>burn„</a:t>
            </a:r>
            <a:r>
              <a:rPr lang="cs-CZ" sz="1200" dirty="0" smtClean="0"/>
              <a:t>- </a:t>
            </a:r>
            <a:r>
              <a:rPr lang="en-US" sz="1200" dirty="0" smtClean="0"/>
              <a:t>at </a:t>
            </a:r>
            <a:r>
              <a:rPr lang="en-US" sz="1200" dirty="0"/>
              <a:t>flexor creases, where the flexor surfaces adjacent to a joint </a:t>
            </a:r>
            <a:r>
              <a:rPr lang="en-US" sz="1200" dirty="0" smtClean="0"/>
              <a:t>touch</a:t>
            </a:r>
            <a:endParaRPr lang="en-US" sz="1200" dirty="0"/>
          </a:p>
          <a:p>
            <a:r>
              <a:rPr lang="cs-CZ" sz="1200" dirty="0"/>
              <a:t>I</a:t>
            </a:r>
            <a:r>
              <a:rPr lang="en-US" sz="1200" dirty="0" err="1" smtClean="0"/>
              <a:t>ncidence</a:t>
            </a:r>
            <a:r>
              <a:rPr lang="en-US" sz="1200" dirty="0" smtClean="0"/>
              <a:t> </a:t>
            </a:r>
            <a:r>
              <a:rPr lang="en-US" sz="1200" dirty="0"/>
              <a:t>of superficial surface burns is high in victims of lightning injury, but deep burns are </a:t>
            </a:r>
            <a:r>
              <a:rPr lang="en-US" sz="1200" dirty="0" smtClean="0"/>
              <a:t>unusual</a:t>
            </a:r>
            <a:r>
              <a:rPr lang="cs-CZ" sz="1200" dirty="0" smtClean="0"/>
              <a:t>- </a:t>
            </a:r>
            <a:r>
              <a:rPr lang="en-US" sz="1200" dirty="0" smtClean="0"/>
              <a:t>short </a:t>
            </a:r>
            <a:r>
              <a:rPr lang="en-US" sz="1200" dirty="0"/>
              <a:t>duration of contact and the "flashover </a:t>
            </a:r>
            <a:r>
              <a:rPr lang="en-US" sz="1200" dirty="0" smtClean="0"/>
              <a:t>effect„</a:t>
            </a:r>
            <a:r>
              <a:rPr lang="cs-CZ" sz="1200" dirty="0" smtClean="0"/>
              <a:t>- </a:t>
            </a:r>
            <a:r>
              <a:rPr lang="en-US" sz="1200" dirty="0" smtClean="0"/>
              <a:t>the </a:t>
            </a:r>
            <a:r>
              <a:rPr lang="en-US" sz="1200" dirty="0"/>
              <a:t>current travels on the skin surface and is discharged to the </a:t>
            </a:r>
            <a:r>
              <a:rPr lang="en-US" sz="1200" dirty="0" smtClean="0"/>
              <a:t>ground</a:t>
            </a:r>
            <a:r>
              <a:rPr lang="cs-CZ" sz="1200" dirty="0" smtClean="0"/>
              <a:t> -</a:t>
            </a:r>
            <a:r>
              <a:rPr lang="en-US" sz="1200" dirty="0" smtClean="0"/>
              <a:t>&gt; formation </a:t>
            </a:r>
            <a:r>
              <a:rPr lang="en-US" sz="1200" dirty="0"/>
              <a:t>of branching cutaneous "feather" </a:t>
            </a:r>
            <a:r>
              <a:rPr lang="en-US" sz="1200" dirty="0" smtClean="0"/>
              <a:t>lesions</a:t>
            </a:r>
            <a:r>
              <a:rPr lang="cs-CZ" sz="1200" dirty="0" smtClean="0"/>
              <a:t> (</a:t>
            </a:r>
            <a:r>
              <a:rPr lang="en-US" sz="1200" dirty="0" smtClean="0"/>
              <a:t>Lichtenberg figures</a:t>
            </a:r>
            <a:r>
              <a:rPr lang="cs-CZ" sz="1200" dirty="0"/>
              <a:t>)</a:t>
            </a:r>
          </a:p>
        </p:txBody>
      </p:sp>
    </p:spTree>
    <p:extLst>
      <p:ext uri="{BB962C8B-B14F-4D97-AF65-F5344CB8AC3E}">
        <p14:creationId xmlns:p14="http://schemas.microsoft.com/office/powerpoint/2010/main" val="1986287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 </a:t>
            </a:r>
            <a:r>
              <a:rPr lang="cs-CZ" dirty="0" err="1" smtClean="0"/>
              <a:t>involvement</a:t>
            </a:r>
            <a:r>
              <a:rPr lang="cs-CZ" dirty="0" smtClean="0"/>
              <a:t> III.</a:t>
            </a: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r>
              <a:rPr lang="en-US" b="1" dirty="0"/>
              <a:t>Musculoskeletal</a:t>
            </a:r>
            <a:r>
              <a:rPr lang="en-US" dirty="0"/>
              <a:t> — </a:t>
            </a:r>
            <a:r>
              <a:rPr lang="en-US" dirty="0" smtClean="0"/>
              <a:t> bone</a:t>
            </a:r>
            <a:r>
              <a:rPr lang="cs-CZ" dirty="0" smtClean="0"/>
              <a:t>- </a:t>
            </a:r>
            <a:r>
              <a:rPr lang="en-US" dirty="0" smtClean="0"/>
              <a:t>highest </a:t>
            </a:r>
            <a:r>
              <a:rPr lang="en-US" dirty="0"/>
              <a:t>resistance </a:t>
            </a:r>
            <a:r>
              <a:rPr lang="cs-CZ" dirty="0" smtClean="0"/>
              <a:t>-</a:t>
            </a:r>
            <a:r>
              <a:rPr lang="en-US" dirty="0" smtClean="0"/>
              <a:t>&gt;</a:t>
            </a:r>
            <a:r>
              <a:rPr lang="cs-CZ" dirty="0" smtClean="0"/>
              <a:t> </a:t>
            </a:r>
            <a:r>
              <a:rPr lang="en-US" dirty="0" smtClean="0"/>
              <a:t>generates </a:t>
            </a:r>
            <a:r>
              <a:rPr lang="en-US" dirty="0"/>
              <a:t>the greatest amount of heat when exposed to an electrical </a:t>
            </a:r>
            <a:r>
              <a:rPr lang="en-US" dirty="0" smtClean="0"/>
              <a:t>current </a:t>
            </a:r>
            <a:r>
              <a:rPr lang="cs-CZ" dirty="0" smtClean="0"/>
              <a:t>-</a:t>
            </a:r>
            <a:r>
              <a:rPr lang="en-US" dirty="0" smtClean="0"/>
              <a:t>&gt; areas </a:t>
            </a:r>
            <a:r>
              <a:rPr lang="en-US" dirty="0"/>
              <a:t>of greatest thermal injury are often the deep tissue surrounding long bones, potentially resulting in periosteal burns, destruction of bone matrix, and osteonecrosis </a:t>
            </a:r>
            <a:endParaRPr lang="en-US" dirty="0" smtClean="0"/>
          </a:p>
          <a:p>
            <a:r>
              <a:rPr lang="en-US" dirty="0" smtClean="0"/>
              <a:t>fractures </a:t>
            </a:r>
            <a:r>
              <a:rPr lang="en-US" dirty="0"/>
              <a:t>from falls, blast injuries</a:t>
            </a:r>
            <a:r>
              <a:rPr lang="en-US" dirty="0" smtClean="0"/>
              <a:t>, </a:t>
            </a:r>
            <a:r>
              <a:rPr lang="en-US" dirty="0"/>
              <a:t>under the stress of repetitive tetanic muscle </a:t>
            </a:r>
            <a:r>
              <a:rPr lang="en-US" dirty="0" smtClean="0"/>
              <a:t>contractions </a:t>
            </a:r>
            <a:r>
              <a:rPr lang="cs-CZ" dirty="0" smtClean="0"/>
              <a:t>(</a:t>
            </a:r>
            <a:r>
              <a:rPr lang="cs-CZ" dirty="0" err="1" smtClean="0"/>
              <a:t>need</a:t>
            </a:r>
            <a:r>
              <a:rPr lang="cs-CZ" dirty="0" smtClean="0"/>
              <a:t> </a:t>
            </a:r>
            <a:r>
              <a:rPr lang="cs-CZ" dirty="0" err="1" smtClean="0"/>
              <a:t>of</a:t>
            </a:r>
            <a:r>
              <a:rPr lang="cs-CZ" dirty="0" smtClean="0"/>
              <a:t> </a:t>
            </a:r>
            <a:r>
              <a:rPr lang="en-US" dirty="0" smtClean="0"/>
              <a:t>imaging </a:t>
            </a:r>
            <a:r>
              <a:rPr lang="en-US" dirty="0"/>
              <a:t>studies of the cervical </a:t>
            </a:r>
            <a:r>
              <a:rPr lang="en-US" dirty="0" smtClean="0"/>
              <a:t>spine</a:t>
            </a:r>
            <a:r>
              <a:rPr lang="cs-CZ" dirty="0" smtClean="0"/>
              <a:t>)</a:t>
            </a:r>
            <a:endParaRPr lang="en-US" dirty="0"/>
          </a:p>
          <a:p>
            <a:r>
              <a:rPr lang="en-US" dirty="0" smtClean="0"/>
              <a:t>tissue necrosis</a:t>
            </a:r>
            <a:r>
              <a:rPr lang="cs-CZ" dirty="0" smtClean="0"/>
              <a:t>, </a:t>
            </a:r>
            <a:r>
              <a:rPr lang="en-US" dirty="0" smtClean="0"/>
              <a:t>edema</a:t>
            </a:r>
            <a:r>
              <a:rPr lang="cs-CZ" dirty="0" smtClean="0"/>
              <a:t>, </a:t>
            </a:r>
            <a:r>
              <a:rPr lang="en-US" dirty="0" smtClean="0"/>
              <a:t>acute </a:t>
            </a:r>
            <a:r>
              <a:rPr lang="en-US" dirty="0"/>
              <a:t>compartment syndrome, leading to rhabdomyolysis </a:t>
            </a:r>
            <a:endParaRPr lang="cs-CZ" dirty="0" smtClean="0"/>
          </a:p>
          <a:p>
            <a:pPr marL="0" indent="0">
              <a:buNone/>
            </a:pPr>
            <a:r>
              <a:rPr lang="en-US" b="1" dirty="0" smtClean="0"/>
              <a:t>Vascular</a:t>
            </a:r>
            <a:r>
              <a:rPr lang="en-US" b="1" dirty="0"/>
              <a:t>, coagulation system, </a:t>
            </a:r>
            <a:r>
              <a:rPr lang="en-US" b="1" dirty="0" smtClean="0"/>
              <a:t> </a:t>
            </a:r>
            <a:r>
              <a:rPr lang="en-US" b="1" dirty="0"/>
              <a:t>other injuries</a:t>
            </a:r>
            <a:r>
              <a:rPr lang="en-US" dirty="0"/>
              <a:t> — </a:t>
            </a:r>
            <a:r>
              <a:rPr lang="en-US" dirty="0" smtClean="0"/>
              <a:t>from acute </a:t>
            </a:r>
            <a:r>
              <a:rPr lang="en-US" dirty="0"/>
              <a:t>compartment </a:t>
            </a:r>
            <a:r>
              <a:rPr lang="en-US" dirty="0" smtClean="0"/>
              <a:t>syndrome</a:t>
            </a:r>
            <a:r>
              <a:rPr lang="cs-CZ" dirty="0" smtClean="0"/>
              <a:t>/</a:t>
            </a:r>
            <a:r>
              <a:rPr lang="en-US" dirty="0" smtClean="0"/>
              <a:t>  </a:t>
            </a:r>
            <a:r>
              <a:rPr lang="en-US" dirty="0"/>
              <a:t>electrical coagulation of small blood vessels. </a:t>
            </a:r>
            <a:endParaRPr lang="cs-CZ" dirty="0" smtClean="0"/>
          </a:p>
          <a:p>
            <a:r>
              <a:rPr lang="en-US" dirty="0" smtClean="0"/>
              <a:t>Delayed </a:t>
            </a:r>
            <a:r>
              <a:rPr lang="en-US" dirty="0"/>
              <a:t>arterial </a:t>
            </a:r>
            <a:r>
              <a:rPr lang="en-US" dirty="0" smtClean="0"/>
              <a:t>thrombosis</a:t>
            </a:r>
            <a:r>
              <a:rPr lang="cs-CZ" dirty="0" smtClean="0"/>
              <a:t>, </a:t>
            </a:r>
            <a:r>
              <a:rPr lang="en-US" dirty="0" smtClean="0"/>
              <a:t>aneurysm </a:t>
            </a:r>
            <a:r>
              <a:rPr lang="en-US" dirty="0"/>
              <a:t>formation and </a:t>
            </a:r>
            <a:r>
              <a:rPr lang="cs-CZ" dirty="0" err="1" smtClean="0"/>
              <a:t>rupture</a:t>
            </a:r>
            <a:r>
              <a:rPr lang="cs-CZ" dirty="0" smtClean="0"/>
              <a:t> </a:t>
            </a:r>
            <a:r>
              <a:rPr lang="en-US" dirty="0" smtClean="0"/>
              <a:t>due </a:t>
            </a:r>
            <a:r>
              <a:rPr lang="en-US" dirty="0"/>
              <a:t>to medial coagulation and necrosis </a:t>
            </a:r>
            <a:endParaRPr lang="cs-CZ" dirty="0"/>
          </a:p>
          <a:p>
            <a:r>
              <a:rPr lang="en-US" dirty="0" smtClean="0"/>
              <a:t>Damage </a:t>
            </a:r>
            <a:r>
              <a:rPr lang="en-US" dirty="0"/>
              <a:t>to internal </a:t>
            </a:r>
            <a:r>
              <a:rPr lang="en-US" dirty="0" err="1" smtClean="0"/>
              <a:t>organsis</a:t>
            </a:r>
            <a:r>
              <a:rPr lang="en-US" dirty="0" smtClean="0"/>
              <a:t> uncommon</a:t>
            </a:r>
            <a:endParaRPr lang="cs-CZ" dirty="0"/>
          </a:p>
        </p:txBody>
      </p:sp>
    </p:spTree>
    <p:extLst>
      <p:ext uri="{BB962C8B-B14F-4D97-AF65-F5344CB8AC3E}">
        <p14:creationId xmlns:p14="http://schemas.microsoft.com/office/powerpoint/2010/main" val="1299960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Physical</a:t>
            </a:r>
            <a:r>
              <a:rPr lang="cs-CZ" dirty="0" smtClean="0"/>
              <a:t> </a:t>
            </a:r>
            <a:r>
              <a:rPr lang="cs-CZ" dirty="0" err="1" smtClean="0"/>
              <a:t>examination</a:t>
            </a:r>
            <a:endParaRPr lang="cs-CZ" dirty="0"/>
          </a:p>
        </p:txBody>
      </p:sp>
      <p:sp>
        <p:nvSpPr>
          <p:cNvPr id="3" name="Zástupný symbol pro obsah 2"/>
          <p:cNvSpPr>
            <a:spLocks noGrp="1"/>
          </p:cNvSpPr>
          <p:nvPr>
            <p:ph idx="1"/>
          </p:nvPr>
        </p:nvSpPr>
        <p:spPr/>
        <p:txBody>
          <a:bodyPr>
            <a:normAutofit fontScale="77500" lnSpcReduction="20000"/>
          </a:bodyPr>
          <a:lstStyle/>
          <a:p>
            <a:r>
              <a:rPr lang="en-US" dirty="0" smtClean="0"/>
              <a:t>Airway</a:t>
            </a:r>
            <a:r>
              <a:rPr lang="en-US" dirty="0"/>
              <a:t>, breathing</a:t>
            </a:r>
            <a:r>
              <a:rPr lang="en-US" dirty="0" smtClean="0"/>
              <a:t>, </a:t>
            </a:r>
            <a:r>
              <a:rPr lang="en-US" dirty="0"/>
              <a:t>circulation</a:t>
            </a:r>
          </a:p>
          <a:p>
            <a:r>
              <a:rPr lang="en-US" dirty="0" smtClean="0"/>
              <a:t>Cardiovascular </a:t>
            </a:r>
            <a:r>
              <a:rPr lang="en-US" dirty="0"/>
              <a:t>function: </a:t>
            </a:r>
            <a:r>
              <a:rPr lang="en-US" dirty="0" smtClean="0"/>
              <a:t>cardiac </a:t>
            </a:r>
            <a:r>
              <a:rPr lang="en-US" dirty="0"/>
              <a:t>rhythm; </a:t>
            </a:r>
            <a:r>
              <a:rPr lang="en-US" dirty="0" smtClean="0"/>
              <a:t>pulses</a:t>
            </a:r>
            <a:endParaRPr lang="en-US" dirty="0"/>
          </a:p>
          <a:p>
            <a:r>
              <a:rPr lang="en-US" dirty="0" smtClean="0"/>
              <a:t>Skin</a:t>
            </a:r>
            <a:r>
              <a:rPr lang="en-US" dirty="0"/>
              <a:t>: </a:t>
            </a:r>
            <a:r>
              <a:rPr lang="en-US" dirty="0" smtClean="0"/>
              <a:t>burns</a:t>
            </a:r>
            <a:r>
              <a:rPr lang="en-US" dirty="0"/>
              <a:t>; </a:t>
            </a:r>
            <a:r>
              <a:rPr lang="en-US" dirty="0" smtClean="0"/>
              <a:t>blisters</a:t>
            </a:r>
            <a:r>
              <a:rPr lang="en-US" dirty="0"/>
              <a:t>, charred skin, and other lesions; pay attention to skin creases, areas around joints, and the mouth (particularly in young children)</a:t>
            </a:r>
          </a:p>
          <a:p>
            <a:r>
              <a:rPr lang="en-US" dirty="0" smtClean="0"/>
              <a:t>Neurologic </a:t>
            </a:r>
            <a:r>
              <a:rPr lang="en-US" dirty="0"/>
              <a:t>function: </a:t>
            </a:r>
            <a:r>
              <a:rPr lang="en-US" dirty="0" smtClean="0"/>
              <a:t>mental </a:t>
            </a:r>
            <a:r>
              <a:rPr lang="en-US" dirty="0"/>
              <a:t>status, pupillary function, strength and motor function, </a:t>
            </a:r>
            <a:r>
              <a:rPr lang="en-US" dirty="0" smtClean="0"/>
              <a:t>sensation</a:t>
            </a:r>
            <a:endParaRPr lang="en-US" dirty="0"/>
          </a:p>
          <a:p>
            <a:r>
              <a:rPr lang="en-US" dirty="0" smtClean="0"/>
              <a:t>Ophthalmologic</a:t>
            </a:r>
            <a:r>
              <a:rPr lang="en-US" dirty="0"/>
              <a:t>: </a:t>
            </a:r>
            <a:r>
              <a:rPr lang="en-US" dirty="0" smtClean="0"/>
              <a:t>visual </a:t>
            </a:r>
            <a:r>
              <a:rPr lang="en-US" dirty="0"/>
              <a:t>acuity; inspect the eyes, including a funduscopic examination</a:t>
            </a:r>
          </a:p>
          <a:p>
            <a:r>
              <a:rPr lang="en-US" dirty="0" smtClean="0"/>
              <a:t>Ear</a:t>
            </a:r>
            <a:r>
              <a:rPr lang="en-US" dirty="0"/>
              <a:t>, nose, and throat: </a:t>
            </a:r>
            <a:r>
              <a:rPr lang="en-US" dirty="0" smtClean="0"/>
              <a:t>tympanic </a:t>
            </a:r>
            <a:r>
              <a:rPr lang="en-US" dirty="0"/>
              <a:t>membranes; </a:t>
            </a:r>
            <a:r>
              <a:rPr lang="en-US" dirty="0" smtClean="0"/>
              <a:t>hearing</a:t>
            </a:r>
            <a:endParaRPr lang="en-US" dirty="0"/>
          </a:p>
          <a:p>
            <a:r>
              <a:rPr lang="en-US" dirty="0" smtClean="0"/>
              <a:t>Musculoskeletal</a:t>
            </a:r>
            <a:r>
              <a:rPr lang="en-US" dirty="0"/>
              <a:t>: inspect and palpate for signs of injury (</a:t>
            </a:r>
            <a:r>
              <a:rPr lang="en-US" dirty="0" err="1"/>
              <a:t>eg</a:t>
            </a:r>
            <a:r>
              <a:rPr lang="en-US" dirty="0"/>
              <a:t>, fracture, acute compartment syndrome), </a:t>
            </a:r>
            <a:r>
              <a:rPr lang="en-US" dirty="0" smtClean="0"/>
              <a:t>examine </a:t>
            </a:r>
            <a:r>
              <a:rPr lang="en-US" dirty="0"/>
              <a:t>the spine</a:t>
            </a:r>
          </a:p>
          <a:p>
            <a:endParaRPr lang="cs-CZ" dirty="0"/>
          </a:p>
        </p:txBody>
      </p:sp>
    </p:spTree>
    <p:extLst>
      <p:ext uri="{BB962C8B-B14F-4D97-AF65-F5344CB8AC3E}">
        <p14:creationId xmlns:p14="http://schemas.microsoft.com/office/powerpoint/2010/main" val="4156818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Management</a:t>
            </a:r>
            <a:endParaRPr lang="cs-CZ" dirty="0"/>
          </a:p>
        </p:txBody>
      </p:sp>
      <p:sp>
        <p:nvSpPr>
          <p:cNvPr id="3" name="Zástupný symbol pro obsah 2"/>
          <p:cNvSpPr>
            <a:spLocks noGrp="1"/>
          </p:cNvSpPr>
          <p:nvPr>
            <p:ph idx="1"/>
          </p:nvPr>
        </p:nvSpPr>
        <p:spPr/>
        <p:txBody>
          <a:bodyPr>
            <a:normAutofit fontScale="62500" lnSpcReduction="20000"/>
          </a:bodyPr>
          <a:lstStyle/>
          <a:p>
            <a:r>
              <a:rPr lang="en-US" b="1" dirty="0"/>
              <a:t>Cardiopulmonary resuscitation</a:t>
            </a:r>
            <a:r>
              <a:rPr lang="en-US" dirty="0"/>
              <a:t> — </a:t>
            </a:r>
            <a:r>
              <a:rPr lang="en-US" dirty="0" smtClean="0"/>
              <a:t>prolonged CPR regardless </a:t>
            </a:r>
            <a:r>
              <a:rPr lang="en-US" dirty="0"/>
              <a:t>of the initial </a:t>
            </a:r>
            <a:r>
              <a:rPr lang="en-US" dirty="0" smtClean="0"/>
              <a:t>rhythm </a:t>
            </a:r>
            <a:r>
              <a:rPr lang="cs-CZ" dirty="0" smtClean="0"/>
              <a:t>(</a:t>
            </a:r>
            <a:r>
              <a:rPr lang="en-US" dirty="0" smtClean="0"/>
              <a:t>most </a:t>
            </a:r>
            <a:r>
              <a:rPr lang="en-US" dirty="0"/>
              <a:t>victims are </a:t>
            </a:r>
            <a:r>
              <a:rPr lang="en-US" dirty="0" smtClean="0"/>
              <a:t>young</a:t>
            </a:r>
            <a:r>
              <a:rPr lang="cs-CZ" dirty="0" smtClean="0"/>
              <a:t>, </a:t>
            </a:r>
            <a:r>
              <a:rPr lang="en-US" dirty="0" smtClean="0"/>
              <a:t>good </a:t>
            </a:r>
            <a:r>
              <a:rPr lang="en-US" dirty="0"/>
              <a:t>outcomes </a:t>
            </a:r>
            <a:r>
              <a:rPr lang="en-US" dirty="0" smtClean="0"/>
              <a:t>even </a:t>
            </a:r>
            <a:r>
              <a:rPr lang="en-US" dirty="0"/>
              <a:t>among patients with </a:t>
            </a:r>
            <a:r>
              <a:rPr lang="en-US" dirty="0" smtClean="0"/>
              <a:t>asystole</a:t>
            </a:r>
            <a:r>
              <a:rPr lang="cs-CZ" dirty="0" smtClean="0"/>
              <a:t>)</a:t>
            </a:r>
            <a:r>
              <a:rPr lang="en-US" dirty="0" smtClean="0"/>
              <a:t> </a:t>
            </a:r>
            <a:endParaRPr lang="cs-CZ" dirty="0" smtClean="0"/>
          </a:p>
          <a:p>
            <a:r>
              <a:rPr lang="en-US" dirty="0" smtClean="0"/>
              <a:t>Patients </a:t>
            </a:r>
            <a:r>
              <a:rPr lang="en-US" dirty="0"/>
              <a:t>can have spontaneous cardiac activity but paralysis of the respiratory </a:t>
            </a:r>
            <a:r>
              <a:rPr lang="en-US" dirty="0" smtClean="0"/>
              <a:t>muscles</a:t>
            </a:r>
            <a:r>
              <a:rPr lang="cs-CZ" dirty="0"/>
              <a:t> </a:t>
            </a:r>
            <a:r>
              <a:rPr lang="cs-CZ" dirty="0" smtClean="0"/>
              <a:t>-</a:t>
            </a:r>
            <a:r>
              <a:rPr lang="en-US" dirty="0" smtClean="0"/>
              <a:t>&gt; prompt </a:t>
            </a:r>
            <a:r>
              <a:rPr lang="en-US" dirty="0"/>
              <a:t>restoration of gas exchange </a:t>
            </a:r>
            <a:r>
              <a:rPr lang="en-US" dirty="0" smtClean="0"/>
              <a:t>via </a:t>
            </a:r>
            <a:r>
              <a:rPr lang="en-US" dirty="0"/>
              <a:t>secure </a:t>
            </a:r>
            <a:r>
              <a:rPr lang="en-US" dirty="0" smtClean="0"/>
              <a:t>airway </a:t>
            </a:r>
            <a:r>
              <a:rPr lang="cs-CZ" dirty="0" smtClean="0"/>
              <a:t>(</a:t>
            </a:r>
            <a:r>
              <a:rPr lang="en-US" dirty="0" smtClean="0"/>
              <a:t>prevent</a:t>
            </a:r>
            <a:r>
              <a:rPr lang="cs-CZ" dirty="0" smtClean="0"/>
              <a:t>ion </a:t>
            </a:r>
            <a:r>
              <a:rPr lang="cs-CZ" dirty="0" err="1" smtClean="0"/>
              <a:t>of</a:t>
            </a:r>
            <a:r>
              <a:rPr lang="en-US" dirty="0" smtClean="0"/>
              <a:t> </a:t>
            </a:r>
            <a:r>
              <a:rPr lang="en-US" dirty="0"/>
              <a:t>secondary cardiac and neurologic </a:t>
            </a:r>
            <a:r>
              <a:rPr lang="en-US" dirty="0" smtClean="0"/>
              <a:t>dysfunction</a:t>
            </a:r>
            <a:r>
              <a:rPr lang="cs-CZ" dirty="0" smtClean="0"/>
              <a:t>)</a:t>
            </a:r>
          </a:p>
          <a:p>
            <a:r>
              <a:rPr lang="en-US" dirty="0" smtClean="0"/>
              <a:t>Lightning </a:t>
            </a:r>
            <a:r>
              <a:rPr lang="en-US" dirty="0"/>
              <a:t>injury </a:t>
            </a:r>
            <a:r>
              <a:rPr lang="cs-CZ" dirty="0" err="1" smtClean="0"/>
              <a:t>may</a:t>
            </a:r>
            <a:r>
              <a:rPr lang="cs-CZ" dirty="0" smtClean="0"/>
              <a:t> cause </a:t>
            </a:r>
            <a:r>
              <a:rPr lang="en-US" dirty="0" smtClean="0"/>
              <a:t>fixed </a:t>
            </a:r>
            <a:r>
              <a:rPr lang="en-US" dirty="0"/>
              <a:t>and dilated </a:t>
            </a:r>
            <a:r>
              <a:rPr lang="en-US" dirty="0" smtClean="0"/>
              <a:t>pupils</a:t>
            </a:r>
            <a:r>
              <a:rPr lang="cs-CZ" dirty="0" smtClean="0"/>
              <a:t>- </a:t>
            </a:r>
            <a:r>
              <a:rPr lang="en-US" dirty="0" smtClean="0"/>
              <a:t>may </a:t>
            </a:r>
            <a:r>
              <a:rPr lang="en-US" dirty="0"/>
              <a:t>not accurately reflect the patient's neurologic </a:t>
            </a:r>
            <a:r>
              <a:rPr lang="en-US" dirty="0" smtClean="0"/>
              <a:t>status</a:t>
            </a:r>
          </a:p>
          <a:p>
            <a:r>
              <a:rPr lang="en-US" b="1" dirty="0" smtClean="0"/>
              <a:t>Trauma </a:t>
            </a:r>
            <a:r>
              <a:rPr lang="en-US" b="1" dirty="0"/>
              <a:t>resuscitation and neurologic evaluation</a:t>
            </a:r>
            <a:r>
              <a:rPr lang="en-US" dirty="0"/>
              <a:t> — </a:t>
            </a:r>
            <a:r>
              <a:rPr lang="en-US" dirty="0" smtClean="0"/>
              <a:t>smoke </a:t>
            </a:r>
            <a:r>
              <a:rPr lang="en-US" dirty="0"/>
              <a:t>inhalation or airway burns must be </a:t>
            </a:r>
            <a:r>
              <a:rPr lang="en-US" dirty="0" smtClean="0"/>
              <a:t>excluded</a:t>
            </a:r>
            <a:r>
              <a:rPr lang="cs-CZ" dirty="0" smtClean="0"/>
              <a:t>, </a:t>
            </a:r>
            <a:r>
              <a:rPr lang="en-US" dirty="0" smtClean="0"/>
              <a:t> </a:t>
            </a:r>
            <a:r>
              <a:rPr lang="cs-CZ" dirty="0" smtClean="0"/>
              <a:t>c</a:t>
            </a:r>
            <a:r>
              <a:rPr lang="en-US" dirty="0" err="1" smtClean="0"/>
              <a:t>ervical</a:t>
            </a:r>
            <a:r>
              <a:rPr lang="en-US" dirty="0" smtClean="0"/>
              <a:t> </a:t>
            </a:r>
            <a:r>
              <a:rPr lang="en-US" dirty="0"/>
              <a:t>spine immobilization and </a:t>
            </a:r>
            <a:r>
              <a:rPr lang="en-US" dirty="0" smtClean="0"/>
              <a:t>clearance, </a:t>
            </a:r>
            <a:r>
              <a:rPr lang="en-US" dirty="0"/>
              <a:t>tetanus </a:t>
            </a:r>
            <a:r>
              <a:rPr lang="en-US" dirty="0" smtClean="0"/>
              <a:t>prophylaxis</a:t>
            </a:r>
            <a:endParaRPr lang="cs-CZ" dirty="0" smtClean="0"/>
          </a:p>
          <a:p>
            <a:r>
              <a:rPr lang="en-US" dirty="0" smtClean="0"/>
              <a:t>Coma </a:t>
            </a:r>
            <a:r>
              <a:rPr lang="en-US" dirty="0"/>
              <a:t>or neurologic </a:t>
            </a:r>
            <a:r>
              <a:rPr lang="en-US" dirty="0" smtClean="0"/>
              <a:t>deficit</a:t>
            </a:r>
            <a:r>
              <a:rPr lang="cs-CZ" dirty="0" smtClean="0"/>
              <a:t>- </a:t>
            </a:r>
            <a:r>
              <a:rPr lang="en-US" dirty="0" smtClean="0"/>
              <a:t>prompt </a:t>
            </a:r>
            <a:r>
              <a:rPr lang="en-US" dirty="0"/>
              <a:t>brain and spine </a:t>
            </a:r>
            <a:r>
              <a:rPr lang="en-US" dirty="0" smtClean="0"/>
              <a:t>imaging</a:t>
            </a:r>
            <a:endParaRPr lang="cs-CZ" dirty="0" smtClean="0"/>
          </a:p>
          <a:p>
            <a:r>
              <a:rPr lang="cs-CZ" dirty="0"/>
              <a:t>c</a:t>
            </a:r>
            <a:r>
              <a:rPr lang="en-US" dirty="0" err="1" smtClean="0"/>
              <a:t>areful</a:t>
            </a:r>
            <a:r>
              <a:rPr lang="en-US" dirty="0" smtClean="0"/>
              <a:t> </a:t>
            </a:r>
            <a:r>
              <a:rPr lang="en-US" dirty="0"/>
              <a:t>secondary survey </a:t>
            </a:r>
            <a:r>
              <a:rPr lang="en-US" dirty="0" smtClean="0"/>
              <a:t>once </a:t>
            </a:r>
            <a:r>
              <a:rPr lang="en-US" dirty="0"/>
              <a:t>the initial resuscitation is </a:t>
            </a:r>
            <a:r>
              <a:rPr lang="en-US" dirty="0" smtClean="0"/>
              <a:t>complete.</a:t>
            </a:r>
            <a:endParaRPr lang="cs-CZ" dirty="0" smtClean="0"/>
          </a:p>
          <a:p>
            <a:r>
              <a:rPr lang="en-US" b="1" dirty="0" smtClean="0"/>
              <a:t>Cardiac </a:t>
            </a:r>
            <a:r>
              <a:rPr lang="en-US" b="1" dirty="0"/>
              <a:t>injury</a:t>
            </a:r>
            <a:r>
              <a:rPr lang="en-US" dirty="0"/>
              <a:t> </a:t>
            </a:r>
            <a:r>
              <a:rPr lang="en-US" dirty="0" smtClean="0"/>
              <a:t>—ECG</a:t>
            </a:r>
            <a:r>
              <a:rPr lang="cs-CZ" dirty="0" smtClean="0"/>
              <a:t>, </a:t>
            </a:r>
            <a:r>
              <a:rPr lang="en-US" dirty="0" smtClean="0"/>
              <a:t>cardiac </a:t>
            </a:r>
            <a:r>
              <a:rPr lang="en-US" dirty="0"/>
              <a:t>and hemodynamic monitoring </a:t>
            </a:r>
            <a:endParaRPr lang="cs-CZ" dirty="0" smtClean="0"/>
          </a:p>
          <a:p>
            <a:r>
              <a:rPr lang="en-US" dirty="0" smtClean="0"/>
              <a:t>Serum </a:t>
            </a:r>
            <a:r>
              <a:rPr lang="en-US" dirty="0"/>
              <a:t>CK-MB measurements and ECG changes are poor measures of myocardial injury following electrical trauma </a:t>
            </a:r>
          </a:p>
        </p:txBody>
      </p:sp>
    </p:spTree>
    <p:extLst>
      <p:ext uri="{BB962C8B-B14F-4D97-AF65-F5344CB8AC3E}">
        <p14:creationId xmlns:p14="http://schemas.microsoft.com/office/powerpoint/2010/main" val="1560242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Management II.</a:t>
            </a:r>
            <a:endParaRPr lang="cs-CZ" dirty="0"/>
          </a:p>
        </p:txBody>
      </p:sp>
      <p:sp>
        <p:nvSpPr>
          <p:cNvPr id="3" name="Zástupný symbol pro obsah 2"/>
          <p:cNvSpPr>
            <a:spLocks noGrp="1"/>
          </p:cNvSpPr>
          <p:nvPr>
            <p:ph idx="1"/>
          </p:nvPr>
        </p:nvSpPr>
        <p:spPr/>
        <p:txBody>
          <a:bodyPr>
            <a:noAutofit/>
          </a:bodyPr>
          <a:lstStyle/>
          <a:p>
            <a:r>
              <a:rPr lang="en-US" sz="1200" b="1" dirty="0" smtClean="0"/>
              <a:t>Fluid resuscitation</a:t>
            </a:r>
            <a:r>
              <a:rPr lang="en-US" sz="1200" dirty="0" smtClean="0"/>
              <a:t> — aggressive IV fluid replacement, especially if there are signs of muscle necrosis; those with lightning injuries typically require less volume than patients with thermal burns </a:t>
            </a:r>
            <a:endParaRPr lang="cs-CZ" sz="1200" dirty="0" smtClean="0"/>
          </a:p>
          <a:p>
            <a:r>
              <a:rPr lang="en-US" sz="1200" dirty="0" smtClean="0"/>
              <a:t>approach to fluid resuscitation is similar to that used for the prevention of acute kidney injury from </a:t>
            </a:r>
            <a:r>
              <a:rPr lang="en-US" sz="1200" dirty="0" err="1" smtClean="0"/>
              <a:t>heme</a:t>
            </a:r>
            <a:r>
              <a:rPr lang="en-US" sz="1200" dirty="0" smtClean="0"/>
              <a:t> pigments (</a:t>
            </a:r>
            <a:r>
              <a:rPr lang="en-US" sz="1200" dirty="0" err="1" smtClean="0"/>
              <a:t>ie</a:t>
            </a:r>
            <a:r>
              <a:rPr lang="en-US" sz="1200" dirty="0" smtClean="0"/>
              <a:t>, </a:t>
            </a:r>
            <a:r>
              <a:rPr lang="en-US" sz="1200" dirty="0" err="1" smtClean="0"/>
              <a:t>myoglobinuria</a:t>
            </a:r>
            <a:r>
              <a:rPr lang="en-US" sz="1200" dirty="0" smtClean="0"/>
              <a:t>) </a:t>
            </a:r>
            <a:endParaRPr lang="cs-CZ" sz="1200" dirty="0" smtClean="0"/>
          </a:p>
          <a:p>
            <a:r>
              <a:rPr lang="en-US" sz="1200" dirty="0" smtClean="0"/>
              <a:t>Fluid resuscitation for patients with severe soft tissue injuries comparable to that used for major crush injuries. Given the risk of hyperkalemia, IV fluids containing potassium should be avoided</a:t>
            </a:r>
            <a:endParaRPr lang="cs-CZ" sz="1200" dirty="0" smtClean="0"/>
          </a:p>
          <a:p>
            <a:r>
              <a:rPr lang="en-US" sz="1200" dirty="0" smtClean="0"/>
              <a:t>Acute hypotension should prompt a search for thoracic or intraabdominal bleeding secondary to blunt </a:t>
            </a:r>
            <a:r>
              <a:rPr lang="en-US" sz="1200" dirty="0" err="1" smtClean="0"/>
              <a:t>traum</a:t>
            </a:r>
            <a:endParaRPr lang="cs-CZ" sz="1200" dirty="0" smtClean="0"/>
          </a:p>
          <a:p>
            <a:r>
              <a:rPr lang="en-US" sz="1200" dirty="0" smtClean="0"/>
              <a:t>Large fluid shifts can occur following electrical injury, and clinicians should pay close attention to volume status and electrolytes throughout the course of management</a:t>
            </a:r>
            <a:endParaRPr lang="cs-CZ" sz="1200" dirty="0"/>
          </a:p>
          <a:p>
            <a:r>
              <a:rPr lang="en-US" sz="1200" dirty="0" smtClean="0"/>
              <a:t>heart rate, blood pressure, </a:t>
            </a:r>
            <a:r>
              <a:rPr lang="cs-CZ" sz="1200" dirty="0"/>
              <a:t>u</a:t>
            </a:r>
            <a:r>
              <a:rPr lang="en-US" sz="1200" dirty="0" err="1" smtClean="0"/>
              <a:t>rine</a:t>
            </a:r>
            <a:r>
              <a:rPr lang="en-US" sz="1200" dirty="0" smtClean="0"/>
              <a:t> output</a:t>
            </a:r>
            <a:r>
              <a:rPr lang="cs-CZ" sz="1200" dirty="0" smtClean="0"/>
              <a:t> c</a:t>
            </a:r>
            <a:r>
              <a:rPr lang="en-US" sz="1200" dirty="0" err="1" smtClean="0"/>
              <a:t>entral</a:t>
            </a:r>
            <a:r>
              <a:rPr lang="en-US" sz="1200" dirty="0" smtClean="0"/>
              <a:t> venous pressure monitoring</a:t>
            </a:r>
            <a:r>
              <a:rPr lang="cs-CZ" sz="1200" dirty="0" smtClean="0"/>
              <a:t>- </a:t>
            </a:r>
            <a:r>
              <a:rPr lang="en-US" sz="1200" dirty="0" smtClean="0"/>
              <a:t>in patients with more severe injuries</a:t>
            </a:r>
            <a:endParaRPr lang="cs-CZ" sz="1200" dirty="0" smtClean="0"/>
          </a:p>
          <a:p>
            <a:r>
              <a:rPr lang="en-US" sz="1200" dirty="0" smtClean="0"/>
              <a:t>Urine output in adults over 100 mL per hour; serum electrolyte concentrations</a:t>
            </a:r>
            <a:r>
              <a:rPr lang="cs-CZ" sz="1200" dirty="0" smtClean="0"/>
              <a:t>-</a:t>
            </a:r>
            <a:r>
              <a:rPr lang="en-US" sz="1200" dirty="0" smtClean="0"/>
              <a:t> every two to four hours early during </a:t>
            </a:r>
            <a:r>
              <a:rPr lang="en-US" sz="1200" dirty="0" err="1" smtClean="0"/>
              <a:t>managemen</a:t>
            </a:r>
            <a:r>
              <a:rPr lang="cs-CZ" sz="1200" dirty="0" smtClean="0"/>
              <a:t>t</a:t>
            </a:r>
            <a:endParaRPr lang="en-US" sz="1200" dirty="0" smtClean="0"/>
          </a:p>
          <a:p>
            <a:r>
              <a:rPr lang="en-US" sz="1200" dirty="0" smtClean="0"/>
              <a:t>The combination of aggressive fluid repletion and restrictive surface burns can lead to the development of increased intraabdominal pressure and the abdominal compartment syndrome </a:t>
            </a:r>
            <a:endParaRPr lang="cs-CZ" sz="1200" dirty="0"/>
          </a:p>
          <a:p>
            <a:r>
              <a:rPr lang="en-US" sz="1200" dirty="0" smtClean="0"/>
              <a:t>Cerebral salt wasting </a:t>
            </a:r>
            <a:r>
              <a:rPr lang="cs-CZ" sz="1200" dirty="0" smtClean="0"/>
              <a:t>- </a:t>
            </a:r>
            <a:r>
              <a:rPr lang="en-US" sz="1200" dirty="0" smtClean="0"/>
              <a:t>complication of lightning-related electrical injuries </a:t>
            </a:r>
            <a:endParaRPr lang="cs-CZ" sz="1200" dirty="0" smtClean="0"/>
          </a:p>
          <a:p>
            <a:r>
              <a:rPr lang="en-US" sz="1200" b="1" dirty="0" err="1" smtClean="0"/>
              <a:t>Myoglobinuria</a:t>
            </a:r>
            <a:r>
              <a:rPr lang="en-US" sz="1200" dirty="0" smtClean="0"/>
              <a:t> — acute compartment syndrome, rhabdomyolysis,  acute kidney injury</a:t>
            </a:r>
            <a:r>
              <a:rPr lang="cs-CZ" sz="1200" dirty="0" smtClean="0"/>
              <a:t>-</a:t>
            </a:r>
            <a:r>
              <a:rPr lang="en-US" sz="1200" dirty="0" smtClean="0"/>
              <a:t> to maintain adequate urine output to minimize </a:t>
            </a:r>
            <a:r>
              <a:rPr lang="en-US" sz="1200" dirty="0" err="1" smtClean="0"/>
              <a:t>intratubular</a:t>
            </a:r>
            <a:r>
              <a:rPr lang="en-US" sz="1200" dirty="0" smtClean="0"/>
              <a:t> cast formation until pigment has cleared from the urine </a:t>
            </a:r>
            <a:endParaRPr lang="cs-CZ" sz="1200" dirty="0" smtClean="0"/>
          </a:p>
          <a:p>
            <a:r>
              <a:rPr lang="en-US" sz="1200" b="1" dirty="0" smtClean="0"/>
              <a:t>Skin wounds</a:t>
            </a:r>
            <a:r>
              <a:rPr lang="en-US" sz="1200" dirty="0" smtClean="0"/>
              <a:t> — treated in a similar manner to flame or other thermal burns</a:t>
            </a:r>
            <a:endParaRPr lang="cs-CZ" sz="1200" dirty="0" smtClean="0"/>
          </a:p>
          <a:p>
            <a:r>
              <a:rPr lang="en-US" sz="1200" dirty="0" smtClean="0"/>
              <a:t>Patients with burns may require transfer </a:t>
            </a:r>
            <a:r>
              <a:rPr lang="en-US" sz="1200" b="1" dirty="0" smtClean="0"/>
              <a:t>to a </a:t>
            </a:r>
            <a:r>
              <a:rPr lang="en-US" sz="1200" dirty="0" smtClean="0"/>
              <a:t>burn unit and treatment with fasciotomy, </a:t>
            </a:r>
            <a:r>
              <a:rPr lang="en-US" sz="1200" dirty="0" err="1" smtClean="0"/>
              <a:t>escharotomy</a:t>
            </a:r>
            <a:r>
              <a:rPr lang="en-US" sz="1200" dirty="0" smtClean="0"/>
              <a:t>, extensive skin reconstruction, or limb amputation</a:t>
            </a:r>
            <a:r>
              <a:rPr lang="cs-CZ" sz="1200" dirty="0" smtClean="0"/>
              <a:t>, </a:t>
            </a:r>
            <a:r>
              <a:rPr lang="cs-CZ" sz="1200" dirty="0"/>
              <a:t>t</a:t>
            </a:r>
            <a:r>
              <a:rPr lang="en-US" sz="1200" dirty="0" err="1" smtClean="0"/>
              <a:t>opical</a:t>
            </a:r>
            <a:r>
              <a:rPr lang="en-US" sz="1200" dirty="0" smtClean="0"/>
              <a:t> antibiotic prophylaxis is indicated for non-superficial burns. </a:t>
            </a:r>
            <a:endParaRPr lang="cs-CZ" sz="1200" dirty="0" smtClean="0"/>
          </a:p>
          <a:p>
            <a:r>
              <a:rPr lang="cs-CZ" sz="1200" dirty="0"/>
              <a:t>g</a:t>
            </a:r>
            <a:r>
              <a:rPr lang="en-US" sz="1200" dirty="0" err="1" smtClean="0"/>
              <a:t>reater</a:t>
            </a:r>
            <a:r>
              <a:rPr lang="en-US" sz="1200" dirty="0" smtClean="0"/>
              <a:t> chance of developing gastric ulcers following electrical burns (</a:t>
            </a:r>
            <a:r>
              <a:rPr lang="en-US" sz="1200" dirty="0" err="1" smtClean="0"/>
              <a:t>Curlings</a:t>
            </a:r>
            <a:r>
              <a:rPr lang="en-US" sz="1200" dirty="0" smtClean="0"/>
              <a:t> ulcers)</a:t>
            </a:r>
            <a:endParaRPr lang="cs-CZ" sz="1000" dirty="0"/>
          </a:p>
        </p:txBody>
      </p:sp>
    </p:spTree>
    <p:extLst>
      <p:ext uri="{BB962C8B-B14F-4D97-AF65-F5344CB8AC3E}">
        <p14:creationId xmlns:p14="http://schemas.microsoft.com/office/powerpoint/2010/main" val="2608553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Disposition</a:t>
            </a:r>
            <a:endParaRPr lang="cs-CZ" dirty="0"/>
          </a:p>
        </p:txBody>
      </p:sp>
      <p:sp>
        <p:nvSpPr>
          <p:cNvPr id="3" name="Zástupný symbol pro obsah 2"/>
          <p:cNvSpPr>
            <a:spLocks noGrp="1"/>
          </p:cNvSpPr>
          <p:nvPr>
            <p:ph idx="1"/>
          </p:nvPr>
        </p:nvSpPr>
        <p:spPr/>
        <p:txBody>
          <a:bodyPr>
            <a:normAutofit fontScale="62500" lnSpcReduction="20000"/>
          </a:bodyPr>
          <a:lstStyle/>
          <a:p>
            <a:r>
              <a:rPr lang="en-US" dirty="0"/>
              <a:t>Severely injured patients are admitted to an intensive care </a:t>
            </a:r>
            <a:r>
              <a:rPr lang="en-US" dirty="0" smtClean="0"/>
              <a:t>setting</a:t>
            </a:r>
            <a:endParaRPr lang="cs-CZ" dirty="0" smtClean="0"/>
          </a:p>
          <a:p>
            <a:r>
              <a:rPr lang="en-US" dirty="0" smtClean="0"/>
              <a:t>Patients with </a:t>
            </a:r>
            <a:r>
              <a:rPr lang="en-US" dirty="0"/>
              <a:t>significant electrical burns should </a:t>
            </a:r>
            <a:r>
              <a:rPr lang="en-US" dirty="0" smtClean="0"/>
              <a:t>be </a:t>
            </a:r>
            <a:r>
              <a:rPr lang="en-US" dirty="0"/>
              <a:t>transferred to a burn center when </a:t>
            </a:r>
            <a:r>
              <a:rPr lang="en-US" dirty="0" smtClean="0"/>
              <a:t>stable</a:t>
            </a:r>
            <a:endParaRPr lang="en-US" dirty="0"/>
          </a:p>
          <a:p>
            <a:r>
              <a:rPr lang="en-US" dirty="0"/>
              <a:t>When exposure to high-voltage (&gt;1000 V) is suspected, 12 to 24 hours of cardiac monitoring is prudent despite the apparent absence of injury. Additional indications for monitoring </a:t>
            </a:r>
            <a:r>
              <a:rPr lang="cs-CZ" dirty="0" smtClean="0"/>
              <a:t>- </a:t>
            </a:r>
            <a:r>
              <a:rPr lang="en-US" dirty="0" smtClean="0"/>
              <a:t>history </a:t>
            </a:r>
            <a:r>
              <a:rPr lang="en-US" dirty="0"/>
              <a:t>of cardiac disease, active chest pain, </a:t>
            </a:r>
            <a:r>
              <a:rPr lang="en-US" dirty="0" smtClean="0"/>
              <a:t>documented </a:t>
            </a:r>
            <a:r>
              <a:rPr lang="en-US" dirty="0"/>
              <a:t>loss of consciousness or arrhythmia in a patient exposed to </a:t>
            </a:r>
            <a:r>
              <a:rPr lang="en-US" dirty="0" smtClean="0"/>
              <a:t>lower-voltage</a:t>
            </a:r>
            <a:endParaRPr lang="en-US" dirty="0"/>
          </a:p>
          <a:p>
            <a:r>
              <a:rPr lang="en-US" dirty="0" smtClean="0"/>
              <a:t>Asymptomatic</a:t>
            </a:r>
            <a:r>
              <a:rPr lang="cs-CZ" dirty="0" smtClean="0"/>
              <a:t> </a:t>
            </a:r>
            <a:r>
              <a:rPr lang="cs-CZ" dirty="0" err="1" smtClean="0"/>
              <a:t>patients</a:t>
            </a:r>
            <a:r>
              <a:rPr lang="en-US" dirty="0" smtClean="0"/>
              <a:t> </a:t>
            </a:r>
            <a:r>
              <a:rPr lang="en-US" dirty="0"/>
              <a:t>after a low-voltage exposure with a normal physical examination do not require ancillary diagnostic tests and can be reassured and </a:t>
            </a:r>
            <a:r>
              <a:rPr lang="en-US" dirty="0" smtClean="0"/>
              <a:t>discharged</a:t>
            </a:r>
            <a:endParaRPr lang="cs-CZ" dirty="0" smtClean="0"/>
          </a:p>
          <a:p>
            <a:r>
              <a:rPr lang="en-US" dirty="0" smtClean="0"/>
              <a:t>Patients </a:t>
            </a:r>
            <a:r>
              <a:rPr lang="en-US" dirty="0"/>
              <a:t>with mild persistent symptoms or minor cutaneous burns and a normal ECG and urinalysis (no hemoglobinuria) can be observed for a few hours and discharged with appropriate follow-up based upon the severity of their wounds and any </a:t>
            </a:r>
            <a:r>
              <a:rPr lang="en-US" dirty="0" smtClean="0"/>
              <a:t>comorbidities</a:t>
            </a:r>
            <a:endParaRPr lang="cs-CZ" dirty="0" smtClean="0"/>
          </a:p>
          <a:p>
            <a:r>
              <a:rPr lang="en-US" dirty="0" smtClean="0"/>
              <a:t>Obstetric </a:t>
            </a:r>
            <a:r>
              <a:rPr lang="en-US" dirty="0"/>
              <a:t>consultation for </a:t>
            </a:r>
            <a:r>
              <a:rPr lang="en-US" dirty="0" smtClean="0"/>
              <a:t>pregnant</a:t>
            </a:r>
            <a:r>
              <a:rPr lang="cs-CZ" dirty="0" smtClean="0"/>
              <a:t>-p</a:t>
            </a:r>
            <a:r>
              <a:rPr lang="en-US" dirty="0" err="1" smtClean="0"/>
              <a:t>lacental</a:t>
            </a:r>
            <a:r>
              <a:rPr lang="en-US" dirty="0" smtClean="0"/>
              <a:t> </a:t>
            </a:r>
            <a:r>
              <a:rPr lang="en-US" dirty="0"/>
              <a:t>abruption may be </a:t>
            </a:r>
            <a:r>
              <a:rPr lang="en-US" dirty="0" smtClean="0"/>
              <a:t>associated</a:t>
            </a:r>
            <a:endParaRPr lang="cs-CZ" dirty="0"/>
          </a:p>
        </p:txBody>
      </p:sp>
    </p:spTree>
    <p:extLst>
      <p:ext uri="{BB962C8B-B14F-4D97-AF65-F5344CB8AC3E}">
        <p14:creationId xmlns:p14="http://schemas.microsoft.com/office/powerpoint/2010/main" val="931181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Electrical</a:t>
            </a:r>
            <a:r>
              <a:rPr lang="cs-CZ" dirty="0" smtClean="0"/>
              <a:t> </a:t>
            </a:r>
            <a:r>
              <a:rPr lang="cs-CZ" dirty="0" err="1" smtClean="0"/>
              <a:t>current</a:t>
            </a:r>
            <a:r>
              <a:rPr lang="cs-CZ" dirty="0" smtClean="0"/>
              <a:t> </a:t>
            </a:r>
            <a:r>
              <a:rPr lang="cs-CZ" dirty="0" err="1" smtClean="0"/>
              <a:t>injuries</a:t>
            </a:r>
            <a:endParaRPr lang="cs-CZ" dirty="0"/>
          </a:p>
        </p:txBody>
      </p:sp>
      <p:sp>
        <p:nvSpPr>
          <p:cNvPr id="3" name="Zástupný symbol pro obsah 2"/>
          <p:cNvSpPr>
            <a:spLocks noGrp="1"/>
          </p:cNvSpPr>
          <p:nvPr>
            <p:ph idx="1"/>
          </p:nvPr>
        </p:nvSpPr>
        <p:spPr/>
        <p:txBody>
          <a:bodyPr/>
          <a:lstStyle/>
          <a:p>
            <a:r>
              <a:rPr lang="cs-CZ" dirty="0" err="1" smtClean="0"/>
              <a:t>Mostly</a:t>
            </a:r>
            <a:r>
              <a:rPr lang="cs-CZ" dirty="0" smtClean="0"/>
              <a:t> in </a:t>
            </a:r>
            <a:r>
              <a:rPr lang="cs-CZ" dirty="0" err="1" smtClean="0"/>
              <a:t>young</a:t>
            </a:r>
            <a:r>
              <a:rPr lang="cs-CZ" dirty="0" smtClean="0"/>
              <a:t> </a:t>
            </a:r>
            <a:r>
              <a:rPr lang="cs-CZ" dirty="0" err="1" smtClean="0"/>
              <a:t>men</a:t>
            </a:r>
            <a:r>
              <a:rPr lang="cs-CZ" dirty="0" smtClean="0"/>
              <a:t> </a:t>
            </a:r>
            <a:r>
              <a:rPr lang="cs-CZ" dirty="0" err="1" smtClean="0"/>
              <a:t>at</a:t>
            </a:r>
            <a:r>
              <a:rPr lang="cs-CZ" dirty="0" smtClean="0"/>
              <a:t> </a:t>
            </a:r>
            <a:r>
              <a:rPr lang="cs-CZ" dirty="0" err="1" smtClean="0"/>
              <a:t>work</a:t>
            </a:r>
            <a:r>
              <a:rPr lang="cs-CZ" dirty="0" smtClean="0"/>
              <a:t>, </a:t>
            </a:r>
            <a:r>
              <a:rPr lang="cs-CZ" dirty="0" err="1" smtClean="0"/>
              <a:t>small</a:t>
            </a:r>
            <a:r>
              <a:rPr lang="cs-CZ" dirty="0" smtClean="0"/>
              <a:t> </a:t>
            </a:r>
            <a:r>
              <a:rPr lang="cs-CZ" dirty="0" err="1" smtClean="0"/>
              <a:t>children</a:t>
            </a:r>
            <a:endParaRPr lang="cs-CZ" dirty="0" smtClean="0"/>
          </a:p>
          <a:p>
            <a:r>
              <a:rPr lang="cs-CZ" dirty="0" err="1" smtClean="0"/>
              <a:t>Deaths</a:t>
            </a:r>
            <a:r>
              <a:rPr lang="cs-CZ" dirty="0" smtClean="0"/>
              <a:t> in </a:t>
            </a:r>
            <a:r>
              <a:rPr lang="cs-CZ" dirty="0" err="1"/>
              <a:t>l</a:t>
            </a:r>
            <a:r>
              <a:rPr lang="cs-CZ" dirty="0" err="1" smtClean="0"/>
              <a:t>ow</a:t>
            </a:r>
            <a:r>
              <a:rPr lang="cs-CZ" dirty="0" smtClean="0"/>
              <a:t> </a:t>
            </a:r>
            <a:r>
              <a:rPr lang="cs-CZ" dirty="0" err="1" smtClean="0"/>
              <a:t>voltage</a:t>
            </a:r>
            <a:r>
              <a:rPr lang="cs-CZ" dirty="0" smtClean="0"/>
              <a:t> </a:t>
            </a:r>
            <a:r>
              <a:rPr lang="en-US" dirty="0" smtClean="0"/>
              <a:t>&gt;</a:t>
            </a:r>
            <a:r>
              <a:rPr lang="cs-CZ" dirty="0" err="1" smtClean="0"/>
              <a:t>high</a:t>
            </a:r>
            <a:r>
              <a:rPr lang="cs-CZ" dirty="0" smtClean="0"/>
              <a:t> </a:t>
            </a:r>
            <a:r>
              <a:rPr lang="cs-CZ" dirty="0" err="1" smtClean="0"/>
              <a:t>voltage</a:t>
            </a:r>
            <a:endParaRPr lang="cs-CZ" dirty="0" smtClean="0"/>
          </a:p>
          <a:p>
            <a:r>
              <a:rPr lang="cs-CZ" dirty="0" err="1" smtClean="0"/>
              <a:t>Burns</a:t>
            </a:r>
            <a:r>
              <a:rPr lang="cs-CZ" dirty="0" smtClean="0"/>
              <a:t> unit </a:t>
            </a:r>
            <a:r>
              <a:rPr lang="cs-CZ" dirty="0" err="1" smtClean="0"/>
              <a:t>admissions</a:t>
            </a:r>
            <a:r>
              <a:rPr lang="cs-CZ" dirty="0" smtClean="0"/>
              <a:t> 3-5%</a:t>
            </a:r>
          </a:p>
          <a:p>
            <a:r>
              <a:rPr lang="cs-CZ" dirty="0" smtClean="0"/>
              <a:t>1/3 </a:t>
            </a:r>
            <a:r>
              <a:rPr lang="cs-CZ" dirty="0" err="1" smtClean="0"/>
              <a:t>intentional</a:t>
            </a:r>
            <a:endParaRPr lang="cs-CZ" dirty="0" smtClean="0"/>
          </a:p>
          <a:p>
            <a:endParaRPr lang="cs-CZ" dirty="0" smtClean="0"/>
          </a:p>
          <a:p>
            <a:endParaRPr lang="cs-CZ" dirty="0"/>
          </a:p>
        </p:txBody>
      </p:sp>
    </p:spTree>
    <p:extLst>
      <p:ext uri="{BB962C8B-B14F-4D97-AF65-F5344CB8AC3E}">
        <p14:creationId xmlns:p14="http://schemas.microsoft.com/office/powerpoint/2010/main" val="2554824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Mechanism</a:t>
            </a:r>
            <a:r>
              <a:rPr lang="cs-CZ" dirty="0" smtClean="0"/>
              <a:t> </a:t>
            </a:r>
            <a:r>
              <a:rPr lang="cs-CZ" dirty="0" err="1" smtClean="0"/>
              <a:t>of</a:t>
            </a:r>
            <a:r>
              <a:rPr lang="cs-CZ" dirty="0" smtClean="0"/>
              <a:t> </a:t>
            </a:r>
            <a:r>
              <a:rPr lang="cs-CZ" dirty="0" err="1" smtClean="0"/>
              <a:t>injuries</a:t>
            </a:r>
            <a:endParaRPr lang="cs-CZ" dirty="0"/>
          </a:p>
        </p:txBody>
      </p:sp>
      <p:sp>
        <p:nvSpPr>
          <p:cNvPr id="3" name="Zástupný symbol pro obsah 2"/>
          <p:cNvSpPr>
            <a:spLocks noGrp="1"/>
          </p:cNvSpPr>
          <p:nvPr>
            <p:ph idx="1"/>
          </p:nvPr>
        </p:nvSpPr>
        <p:spPr/>
        <p:txBody>
          <a:bodyPr>
            <a:normAutofit fontScale="85000" lnSpcReduction="20000"/>
          </a:bodyPr>
          <a:lstStyle/>
          <a:p>
            <a:r>
              <a:rPr lang="en-US" i="1" dirty="0" smtClean="0"/>
              <a:t>Direct </a:t>
            </a:r>
            <a:r>
              <a:rPr lang="en-US" i="1" dirty="0"/>
              <a:t>effect </a:t>
            </a:r>
            <a:r>
              <a:rPr lang="en-US" dirty="0"/>
              <a:t>of electrical current on body tissues</a:t>
            </a:r>
          </a:p>
          <a:p>
            <a:r>
              <a:rPr lang="en-US" i="1" dirty="0" smtClean="0"/>
              <a:t>Conversion </a:t>
            </a:r>
            <a:r>
              <a:rPr lang="en-US" i="1" dirty="0"/>
              <a:t>of electrical energy to thermal energy</a:t>
            </a:r>
            <a:r>
              <a:rPr lang="en-US" dirty="0"/>
              <a:t>, resulting in deep and superficial burns</a:t>
            </a:r>
          </a:p>
          <a:p>
            <a:r>
              <a:rPr lang="en-US" i="1" dirty="0" smtClean="0"/>
              <a:t>Blunt </a:t>
            </a:r>
            <a:r>
              <a:rPr lang="en-US" i="1" dirty="0"/>
              <a:t>mechanical injury </a:t>
            </a:r>
            <a:r>
              <a:rPr lang="en-US" dirty="0"/>
              <a:t>from lightning strike, muscle contraction, or as a complication of a fall after electrocution</a:t>
            </a:r>
          </a:p>
          <a:p>
            <a:r>
              <a:rPr lang="cs-CZ" dirty="0" smtClean="0"/>
              <a:t>t</a:t>
            </a:r>
            <a:r>
              <a:rPr lang="en-US" dirty="0" smtClean="0"/>
              <a:t>he </a:t>
            </a:r>
            <a:r>
              <a:rPr lang="en-US" dirty="0"/>
              <a:t>primary determinant of injury is the amount of current flowing through the </a:t>
            </a:r>
            <a:r>
              <a:rPr lang="en-US" dirty="0" smtClean="0"/>
              <a:t>body</a:t>
            </a:r>
            <a:endParaRPr lang="cs-CZ" dirty="0" smtClean="0"/>
          </a:p>
          <a:p>
            <a:r>
              <a:rPr lang="cs-CZ" dirty="0" smtClean="0"/>
              <a:t>t</a:t>
            </a:r>
            <a:r>
              <a:rPr lang="en-US" dirty="0" smtClean="0"/>
              <a:t>he </a:t>
            </a:r>
            <a:r>
              <a:rPr lang="en-US" dirty="0"/>
              <a:t>tissue damage inflicted by most electrical currents can be primarily attributed to the thermal energy (or heat) generated by the current, as predicted by Joule's law</a:t>
            </a:r>
            <a:r>
              <a:rPr lang="en-US" dirty="0" smtClean="0"/>
              <a:t>:</a:t>
            </a:r>
            <a:r>
              <a:rPr lang="en-US" dirty="0"/>
              <a:t> Heat = current (I) x voltage (V) x time of contact (t)</a:t>
            </a:r>
          </a:p>
          <a:p>
            <a:endParaRPr lang="cs-CZ" dirty="0"/>
          </a:p>
        </p:txBody>
      </p:sp>
    </p:spTree>
    <p:extLst>
      <p:ext uri="{BB962C8B-B14F-4D97-AF65-F5344CB8AC3E}">
        <p14:creationId xmlns:p14="http://schemas.microsoft.com/office/powerpoint/2010/main" val="2229627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Extent</a:t>
            </a:r>
            <a:r>
              <a:rPr lang="cs-CZ" dirty="0" smtClean="0"/>
              <a:t> </a:t>
            </a:r>
            <a:r>
              <a:rPr lang="cs-CZ" dirty="0" err="1" smtClean="0"/>
              <a:t>of</a:t>
            </a:r>
            <a:r>
              <a:rPr lang="cs-CZ" dirty="0" smtClean="0"/>
              <a:t> </a:t>
            </a:r>
            <a:r>
              <a:rPr lang="cs-CZ" dirty="0" err="1" smtClean="0"/>
              <a:t>damage</a:t>
            </a:r>
            <a:endParaRPr lang="cs-CZ" dirty="0"/>
          </a:p>
        </p:txBody>
      </p:sp>
      <p:sp>
        <p:nvSpPr>
          <p:cNvPr id="3" name="Zástupný symbol pro obsah 2"/>
          <p:cNvSpPr>
            <a:spLocks noGrp="1"/>
          </p:cNvSpPr>
          <p:nvPr>
            <p:ph idx="1"/>
          </p:nvPr>
        </p:nvSpPr>
        <p:spPr/>
        <p:txBody>
          <a:bodyPr/>
          <a:lstStyle/>
          <a:p>
            <a:r>
              <a:rPr lang="cs-CZ" dirty="0" err="1" smtClean="0"/>
              <a:t>Voltage</a:t>
            </a:r>
            <a:endParaRPr lang="cs-CZ" dirty="0" smtClean="0"/>
          </a:p>
          <a:p>
            <a:r>
              <a:rPr lang="cs-CZ" dirty="0" err="1" smtClean="0"/>
              <a:t>Current</a:t>
            </a:r>
            <a:endParaRPr lang="cs-CZ" dirty="0" smtClean="0"/>
          </a:p>
          <a:p>
            <a:r>
              <a:rPr lang="cs-CZ" dirty="0" err="1" smtClean="0"/>
              <a:t>Resistance</a:t>
            </a:r>
            <a:r>
              <a:rPr lang="cs-CZ" dirty="0" smtClean="0"/>
              <a:t> </a:t>
            </a:r>
            <a:r>
              <a:rPr lang="cs-CZ" dirty="0" err="1" smtClean="0"/>
              <a:t>of</a:t>
            </a:r>
            <a:r>
              <a:rPr lang="cs-CZ" dirty="0" smtClean="0"/>
              <a:t> </a:t>
            </a:r>
            <a:r>
              <a:rPr lang="cs-CZ" dirty="0" err="1" smtClean="0"/>
              <a:t>tissues</a:t>
            </a:r>
            <a:endParaRPr lang="cs-CZ" dirty="0" smtClean="0"/>
          </a:p>
          <a:p>
            <a:r>
              <a:rPr lang="cs-CZ" dirty="0" err="1" smtClean="0"/>
              <a:t>Duration</a:t>
            </a:r>
            <a:r>
              <a:rPr lang="cs-CZ" dirty="0" smtClean="0"/>
              <a:t> </a:t>
            </a:r>
            <a:r>
              <a:rPr lang="cs-CZ" dirty="0" err="1" smtClean="0"/>
              <a:t>of</a:t>
            </a:r>
            <a:r>
              <a:rPr lang="cs-CZ" dirty="0" smtClean="0"/>
              <a:t> </a:t>
            </a:r>
            <a:r>
              <a:rPr lang="cs-CZ" dirty="0" err="1" smtClean="0"/>
              <a:t>contact</a:t>
            </a:r>
            <a:endParaRPr lang="cs-CZ" dirty="0" smtClean="0"/>
          </a:p>
          <a:p>
            <a:r>
              <a:rPr lang="cs-CZ" dirty="0" smtClean="0"/>
              <a:t>Type </a:t>
            </a:r>
            <a:r>
              <a:rPr lang="cs-CZ" dirty="0" err="1" smtClean="0"/>
              <a:t>of</a:t>
            </a:r>
            <a:r>
              <a:rPr lang="cs-CZ" dirty="0" smtClean="0"/>
              <a:t> </a:t>
            </a:r>
            <a:r>
              <a:rPr lang="cs-CZ" dirty="0" err="1" smtClean="0"/>
              <a:t>current</a:t>
            </a:r>
            <a:r>
              <a:rPr lang="cs-CZ" dirty="0" smtClean="0"/>
              <a:t> (AC/DC)</a:t>
            </a:r>
          </a:p>
          <a:p>
            <a:r>
              <a:rPr lang="cs-CZ" dirty="0" err="1" smtClean="0"/>
              <a:t>Path</a:t>
            </a:r>
            <a:r>
              <a:rPr lang="cs-CZ" dirty="0" smtClean="0"/>
              <a:t> </a:t>
            </a:r>
            <a:r>
              <a:rPr lang="cs-CZ" dirty="0" err="1" smtClean="0"/>
              <a:t>of</a:t>
            </a:r>
            <a:r>
              <a:rPr lang="cs-CZ" dirty="0" smtClean="0"/>
              <a:t> </a:t>
            </a:r>
            <a:r>
              <a:rPr lang="cs-CZ" dirty="0" err="1" smtClean="0"/>
              <a:t>current</a:t>
            </a:r>
            <a:r>
              <a:rPr lang="cs-CZ" dirty="0" smtClean="0"/>
              <a:t> </a:t>
            </a:r>
            <a:r>
              <a:rPr lang="cs-CZ" dirty="0" err="1" smtClean="0"/>
              <a:t>flow</a:t>
            </a:r>
            <a:endParaRPr lang="cs-CZ" dirty="0" smtClean="0"/>
          </a:p>
          <a:p>
            <a:r>
              <a:rPr lang="cs-CZ" dirty="0" smtClean="0"/>
              <a:t>I= V/R (</a:t>
            </a:r>
            <a:r>
              <a:rPr lang="cs-CZ" dirty="0" err="1" smtClean="0"/>
              <a:t>Ohm´s</a:t>
            </a:r>
            <a:r>
              <a:rPr lang="cs-CZ" dirty="0" smtClean="0"/>
              <a:t> </a:t>
            </a:r>
            <a:r>
              <a:rPr lang="cs-CZ" dirty="0" err="1" smtClean="0"/>
              <a:t>law</a:t>
            </a:r>
            <a:r>
              <a:rPr lang="cs-CZ" dirty="0" smtClean="0"/>
              <a:t>)</a:t>
            </a:r>
          </a:p>
        </p:txBody>
      </p:sp>
    </p:spTree>
    <p:extLst>
      <p:ext uri="{BB962C8B-B14F-4D97-AF65-F5344CB8AC3E}">
        <p14:creationId xmlns:p14="http://schemas.microsoft.com/office/powerpoint/2010/main" val="3909846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600200"/>
            <a:ext cx="8229600" cy="4525963"/>
          </a:xfrm>
        </p:spPr>
        <p:txBody>
          <a:bodyPr>
            <a:normAutofit fontScale="70000" lnSpcReduction="20000"/>
          </a:bodyPr>
          <a:lstStyle/>
          <a:p>
            <a:r>
              <a:rPr lang="en-US" dirty="0" smtClean="0"/>
              <a:t>Resistance</a:t>
            </a:r>
            <a:r>
              <a:rPr lang="cs-CZ" dirty="0" smtClean="0"/>
              <a:t>-</a:t>
            </a:r>
            <a:r>
              <a:rPr lang="en-US" dirty="0" smtClean="0"/>
              <a:t> </a:t>
            </a:r>
            <a:r>
              <a:rPr lang="en-US" dirty="0"/>
              <a:t>function of the area of contact, pressure applied, and the presence of moisture. Tissues with higher resistance have a tendency to heat up and coagulate, rather than transmit current. </a:t>
            </a:r>
            <a:r>
              <a:rPr lang="en-US" dirty="0" smtClean="0"/>
              <a:t>high resistances</a:t>
            </a:r>
            <a:r>
              <a:rPr lang="cs-CZ" dirty="0" smtClean="0"/>
              <a:t>: </a:t>
            </a:r>
            <a:r>
              <a:rPr lang="cs-CZ" dirty="0"/>
              <a:t>s</a:t>
            </a:r>
            <a:r>
              <a:rPr lang="en-US" dirty="0" smtClean="0"/>
              <a:t>kin</a:t>
            </a:r>
            <a:r>
              <a:rPr lang="en-US" dirty="0"/>
              <a:t>, bone, and </a:t>
            </a:r>
            <a:r>
              <a:rPr lang="en-US" dirty="0" smtClean="0"/>
              <a:t>fat, lower resistances </a:t>
            </a:r>
            <a:r>
              <a:rPr lang="cs-CZ" dirty="0" smtClean="0"/>
              <a:t>: </a:t>
            </a:r>
            <a:r>
              <a:rPr lang="en-US" dirty="0" smtClean="0"/>
              <a:t>nerves</a:t>
            </a:r>
            <a:r>
              <a:rPr lang="cs-CZ" dirty="0" smtClean="0"/>
              <a:t>, </a:t>
            </a:r>
            <a:r>
              <a:rPr lang="en-US" dirty="0" smtClean="0"/>
              <a:t>blood vessels</a:t>
            </a:r>
            <a:endParaRPr lang="en-US" dirty="0"/>
          </a:p>
          <a:p>
            <a:r>
              <a:rPr lang="cs-CZ" b="1" dirty="0" smtClean="0"/>
              <a:t>Skin:</a:t>
            </a:r>
            <a:r>
              <a:rPr lang="cs-CZ" dirty="0" smtClean="0"/>
              <a:t> </a:t>
            </a:r>
            <a:r>
              <a:rPr lang="en-US" dirty="0" smtClean="0"/>
              <a:t>greatest </a:t>
            </a:r>
            <a:r>
              <a:rPr lang="en-US" dirty="0"/>
              <a:t>effect on the severity of an electrical </a:t>
            </a:r>
            <a:r>
              <a:rPr lang="en-US" dirty="0" smtClean="0"/>
              <a:t>injury</a:t>
            </a:r>
            <a:r>
              <a:rPr lang="cs-CZ" dirty="0" smtClean="0"/>
              <a:t>- d</a:t>
            </a:r>
            <a:r>
              <a:rPr lang="en-US" dirty="0" err="1" smtClean="0"/>
              <a:t>ry</a:t>
            </a:r>
            <a:r>
              <a:rPr lang="en-US" dirty="0" smtClean="0"/>
              <a:t> </a:t>
            </a:r>
            <a:r>
              <a:rPr lang="en-US" dirty="0"/>
              <a:t>skin has a resistance of approximately 100,000 ohms; </a:t>
            </a:r>
            <a:r>
              <a:rPr lang="cs-CZ" dirty="0" smtClean="0"/>
              <a:t> </a:t>
            </a:r>
            <a:r>
              <a:rPr lang="en-US" dirty="0" smtClean="0"/>
              <a:t>less </a:t>
            </a:r>
            <a:r>
              <a:rPr lang="en-US" dirty="0"/>
              <a:t>than 2500 ohms when the skin is dampened </a:t>
            </a:r>
            <a:r>
              <a:rPr lang="cs-CZ" dirty="0" smtClean="0"/>
              <a:t>-</a:t>
            </a:r>
            <a:r>
              <a:rPr lang="en-US" dirty="0" smtClean="0"/>
              <a:t>&gt; lower </a:t>
            </a:r>
            <a:r>
              <a:rPr lang="en-US" dirty="0"/>
              <a:t>voltage applied to tissue with low resistance can generate more current and be more damaging than higher voltage applied to tissue with high </a:t>
            </a:r>
            <a:r>
              <a:rPr lang="en-US" dirty="0" smtClean="0"/>
              <a:t>resistance</a:t>
            </a:r>
            <a:endParaRPr lang="en-US" dirty="0"/>
          </a:p>
          <a:p>
            <a:r>
              <a:rPr lang="en-US" dirty="0" smtClean="0"/>
              <a:t>The </a:t>
            </a:r>
            <a:r>
              <a:rPr lang="en-US" dirty="0"/>
              <a:t>amount of AC needed to cause injury varies in proportion to its frequency, expressed in cycles per second or hertz (Hz). Skeletal muscle can become tetanic with frequencies between 15 and 150 Hz, and although a 20 mA current may not be perceptible at 10 Hz, the same current may cause respiratory paralysis or ventricular fibrillation at lower frequencies</a:t>
            </a:r>
          </a:p>
          <a:p>
            <a:endParaRPr lang="cs-CZ" dirty="0"/>
          </a:p>
        </p:txBody>
      </p:sp>
    </p:spTree>
    <p:extLst>
      <p:ext uri="{BB962C8B-B14F-4D97-AF65-F5344CB8AC3E}">
        <p14:creationId xmlns:p14="http://schemas.microsoft.com/office/powerpoint/2010/main" val="2074523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fontScale="90000"/>
          </a:bodyPr>
          <a:lstStyle/>
          <a:p>
            <a:r>
              <a:rPr lang="cs-CZ" dirty="0" err="1" smtClean="0"/>
              <a:t>Effect</a:t>
            </a:r>
            <a:r>
              <a:rPr lang="cs-CZ" dirty="0" smtClean="0"/>
              <a:t> </a:t>
            </a:r>
            <a:r>
              <a:rPr lang="cs-CZ" dirty="0" err="1" smtClean="0"/>
              <a:t>of</a:t>
            </a:r>
            <a:r>
              <a:rPr lang="cs-CZ" dirty="0" smtClean="0"/>
              <a:t> AC</a:t>
            </a:r>
            <a:r>
              <a:rPr lang="en-US" dirty="0" smtClean="0"/>
              <a:t/>
            </a:r>
            <a:br>
              <a:rPr lang="en-US" dirty="0" smtClean="0"/>
            </a:br>
            <a:r>
              <a:rPr lang="en-US" dirty="0" smtClean="0"/>
              <a:t>-</a:t>
            </a:r>
            <a:r>
              <a:rPr lang="cs-CZ" sz="3600" dirty="0" err="1" smtClean="0"/>
              <a:t>repetitively</a:t>
            </a:r>
            <a:r>
              <a:rPr lang="cs-CZ" sz="3600" dirty="0" smtClean="0"/>
              <a:t> </a:t>
            </a:r>
            <a:r>
              <a:rPr lang="cs-CZ" sz="3600" dirty="0" err="1"/>
              <a:t>stimulates</a:t>
            </a:r>
            <a:r>
              <a:rPr lang="cs-CZ" sz="3600" dirty="0"/>
              <a:t> </a:t>
            </a:r>
            <a:r>
              <a:rPr lang="cs-CZ" sz="3600" dirty="0" err="1"/>
              <a:t>muscle</a:t>
            </a:r>
            <a:r>
              <a:rPr lang="cs-CZ" sz="3600" dirty="0"/>
              <a:t> </a:t>
            </a:r>
            <a:r>
              <a:rPr lang="cs-CZ" sz="3600" dirty="0" err="1"/>
              <a:t>contraction</a:t>
            </a:r>
            <a:endParaRPr lang="cs-CZ" dirty="0"/>
          </a:p>
        </p:txBody>
      </p:sp>
      <p:pic>
        <p:nvPicPr>
          <p:cNvPr id="7" name="Zástupný symbol pro obsah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83568" y="2108131"/>
            <a:ext cx="3384376" cy="3732302"/>
          </a:xfrm>
        </p:spPr>
      </p:pic>
      <p:pic>
        <p:nvPicPr>
          <p:cNvPr id="8" name="Zástupný symbol pro obsah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278315" y="2465205"/>
            <a:ext cx="4408485" cy="3052027"/>
          </a:xfrm>
        </p:spPr>
      </p:pic>
    </p:spTree>
    <p:extLst>
      <p:ext uri="{BB962C8B-B14F-4D97-AF65-F5344CB8AC3E}">
        <p14:creationId xmlns:p14="http://schemas.microsoft.com/office/powerpoint/2010/main" val="377309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en-US" dirty="0" smtClean="0"/>
              <a:t>DC current</a:t>
            </a:r>
            <a:endParaRPr lang="cs-CZ" dirty="0"/>
          </a:p>
        </p:txBody>
      </p:sp>
      <p:sp>
        <p:nvSpPr>
          <p:cNvPr id="7" name="Zástupný symbol pro obsah 6"/>
          <p:cNvSpPr>
            <a:spLocks noGrp="1"/>
          </p:cNvSpPr>
          <p:nvPr>
            <p:ph idx="1"/>
          </p:nvPr>
        </p:nvSpPr>
        <p:spPr/>
        <p:txBody>
          <a:bodyPr>
            <a:normAutofit lnSpcReduction="10000"/>
          </a:bodyPr>
          <a:lstStyle/>
          <a:p>
            <a:r>
              <a:rPr lang="en-US" dirty="0" smtClean="0"/>
              <a:t>tends </a:t>
            </a:r>
            <a:r>
              <a:rPr lang="en-US" dirty="0"/>
              <a:t>to cause a single muscle spasm that throws the victim from the </a:t>
            </a:r>
            <a:r>
              <a:rPr lang="en-US" dirty="0" smtClean="0"/>
              <a:t>source</a:t>
            </a:r>
            <a:r>
              <a:rPr lang="cs-CZ" dirty="0" smtClean="0"/>
              <a:t> -</a:t>
            </a:r>
            <a:r>
              <a:rPr lang="en-US" dirty="0" smtClean="0"/>
              <a:t>&gt; </a:t>
            </a:r>
            <a:r>
              <a:rPr lang="en-US" dirty="0"/>
              <a:t>shorter duration of exposure, but a higher likelihood of associated trauma. </a:t>
            </a:r>
            <a:endParaRPr lang="en-US" dirty="0" smtClean="0"/>
          </a:p>
          <a:p>
            <a:r>
              <a:rPr lang="en-US" dirty="0" smtClean="0"/>
              <a:t>Often</a:t>
            </a:r>
            <a:r>
              <a:rPr lang="en-US" dirty="0"/>
              <a:t>, the site of exposure is at the hand, and because the flexors of the arm are stronger than the extensors, the victim may actually grasp the source, prolonging the duration of contact and perpetuating tissue </a:t>
            </a:r>
            <a:r>
              <a:rPr lang="en-US" dirty="0" smtClean="0"/>
              <a:t>injury</a:t>
            </a:r>
            <a:endParaRPr lang="cs-CZ" dirty="0"/>
          </a:p>
        </p:txBody>
      </p:sp>
    </p:spTree>
    <p:extLst>
      <p:ext uri="{BB962C8B-B14F-4D97-AF65-F5344CB8AC3E}">
        <p14:creationId xmlns:p14="http://schemas.microsoft.com/office/powerpoint/2010/main" val="2373396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err="1" smtClean="0"/>
              <a:t>The</a:t>
            </a:r>
            <a:r>
              <a:rPr lang="cs-CZ" dirty="0" smtClean="0"/>
              <a:t> ´let go </a:t>
            </a:r>
            <a:r>
              <a:rPr lang="cs-CZ" dirty="0" err="1" smtClean="0"/>
              <a:t>current</a:t>
            </a:r>
            <a:r>
              <a:rPr lang="cs-CZ" dirty="0" smtClean="0"/>
              <a:t>´</a:t>
            </a:r>
            <a:endParaRPr lang="cs-CZ" dirty="0"/>
          </a:p>
        </p:txBody>
      </p:sp>
      <p:sp>
        <p:nvSpPr>
          <p:cNvPr id="6" name="Zástupný symbol pro obsah 5"/>
          <p:cNvSpPr>
            <a:spLocks noGrp="1"/>
          </p:cNvSpPr>
          <p:nvPr>
            <p:ph idx="1"/>
          </p:nvPr>
        </p:nvSpPr>
        <p:spPr/>
        <p:txBody>
          <a:bodyPr/>
          <a:lstStyle/>
          <a:p>
            <a:r>
              <a:rPr lang="cs-CZ" dirty="0" err="1" smtClean="0"/>
              <a:t>The</a:t>
            </a:r>
            <a:r>
              <a:rPr lang="cs-CZ" dirty="0" smtClean="0"/>
              <a:t> </a:t>
            </a:r>
            <a:r>
              <a:rPr lang="cs-CZ" dirty="0" err="1" smtClean="0"/>
              <a:t>amperage</a:t>
            </a:r>
            <a:r>
              <a:rPr lang="cs-CZ" dirty="0" smtClean="0"/>
              <a:t> </a:t>
            </a:r>
            <a:r>
              <a:rPr lang="cs-CZ" dirty="0" err="1" smtClean="0"/>
              <a:t>at</a:t>
            </a:r>
            <a:r>
              <a:rPr lang="cs-CZ" dirty="0" smtClean="0"/>
              <a:t> </a:t>
            </a:r>
            <a:r>
              <a:rPr lang="cs-CZ" dirty="0" err="1" smtClean="0"/>
              <a:t>which</a:t>
            </a:r>
            <a:r>
              <a:rPr lang="cs-CZ" dirty="0" smtClean="0"/>
              <a:t> </a:t>
            </a:r>
            <a:r>
              <a:rPr lang="cs-CZ" dirty="0" err="1" smtClean="0"/>
              <a:t>the</a:t>
            </a:r>
            <a:r>
              <a:rPr lang="cs-CZ" dirty="0" smtClean="0"/>
              <a:t> </a:t>
            </a:r>
            <a:r>
              <a:rPr lang="cs-CZ" dirty="0" err="1" smtClean="0"/>
              <a:t>human</a:t>
            </a:r>
            <a:r>
              <a:rPr lang="cs-CZ" dirty="0" smtClean="0"/>
              <a:t> body </a:t>
            </a:r>
            <a:r>
              <a:rPr lang="cs-CZ" dirty="0" err="1" smtClean="0"/>
              <a:t>is</a:t>
            </a:r>
            <a:r>
              <a:rPr lang="cs-CZ" dirty="0" smtClean="0"/>
              <a:t> </a:t>
            </a:r>
            <a:r>
              <a:rPr lang="cs-CZ" dirty="0" err="1" smtClean="0"/>
              <a:t>able</a:t>
            </a:r>
            <a:r>
              <a:rPr lang="cs-CZ" dirty="0" smtClean="0"/>
              <a:t> to </a:t>
            </a:r>
            <a:r>
              <a:rPr lang="cs-CZ" dirty="0" err="1" smtClean="0"/>
              <a:t>withdraw</a:t>
            </a:r>
            <a:r>
              <a:rPr lang="cs-CZ" dirty="0" smtClean="0"/>
              <a:t>  </a:t>
            </a:r>
            <a:r>
              <a:rPr lang="cs-CZ" dirty="0" err="1" smtClean="0"/>
              <a:t>from</a:t>
            </a:r>
            <a:r>
              <a:rPr lang="cs-CZ" dirty="0" smtClean="0"/>
              <a:t> </a:t>
            </a:r>
            <a:r>
              <a:rPr lang="cs-CZ" dirty="0" err="1" smtClean="0"/>
              <a:t>an</a:t>
            </a:r>
            <a:r>
              <a:rPr lang="cs-CZ" dirty="0" smtClean="0"/>
              <a:t> </a:t>
            </a:r>
            <a:r>
              <a:rPr lang="cs-CZ" dirty="0" err="1" smtClean="0"/>
              <a:t>electrical</a:t>
            </a:r>
            <a:r>
              <a:rPr lang="cs-CZ" dirty="0" smtClean="0"/>
              <a:t> stimulus</a:t>
            </a:r>
          </a:p>
          <a:p>
            <a:r>
              <a:rPr lang="cs-CZ" dirty="0" err="1" smtClean="0"/>
              <a:t>Once</a:t>
            </a:r>
            <a:r>
              <a:rPr lang="cs-CZ" dirty="0" smtClean="0"/>
              <a:t> </a:t>
            </a:r>
            <a:r>
              <a:rPr lang="cs-CZ" dirty="0" err="1" smtClean="0"/>
              <a:t>surpassed</a:t>
            </a:r>
            <a:r>
              <a:rPr lang="cs-CZ" dirty="0" smtClean="0"/>
              <a:t>: tetany, </a:t>
            </a:r>
            <a:r>
              <a:rPr lang="cs-CZ" dirty="0" err="1" smtClean="0"/>
              <a:t>respiratory</a:t>
            </a:r>
            <a:r>
              <a:rPr lang="cs-CZ" dirty="0" smtClean="0"/>
              <a:t> </a:t>
            </a:r>
            <a:r>
              <a:rPr lang="cs-CZ" dirty="0" err="1" smtClean="0"/>
              <a:t>failure</a:t>
            </a:r>
            <a:r>
              <a:rPr lang="cs-CZ" dirty="0" smtClean="0"/>
              <a:t>, VF, </a:t>
            </a:r>
          </a:p>
          <a:p>
            <a:r>
              <a:rPr lang="cs-CZ" dirty="0" smtClean="0"/>
              <a:t>More </a:t>
            </a:r>
            <a:r>
              <a:rPr lang="cs-CZ" dirty="0" err="1" smtClean="0"/>
              <a:t>readily</a:t>
            </a:r>
            <a:r>
              <a:rPr lang="cs-CZ" dirty="0" smtClean="0"/>
              <a:t> in </a:t>
            </a:r>
            <a:r>
              <a:rPr lang="cs-CZ" dirty="0" err="1" smtClean="0"/>
              <a:t>higher</a:t>
            </a:r>
            <a:r>
              <a:rPr lang="cs-CZ" dirty="0" smtClean="0"/>
              <a:t> </a:t>
            </a:r>
            <a:r>
              <a:rPr lang="cs-CZ" dirty="0" err="1" smtClean="0"/>
              <a:t>current</a:t>
            </a:r>
            <a:r>
              <a:rPr lang="cs-CZ" dirty="0" smtClean="0"/>
              <a:t>, </a:t>
            </a:r>
            <a:r>
              <a:rPr lang="cs-CZ" dirty="0" err="1" smtClean="0"/>
              <a:t>alternating</a:t>
            </a:r>
            <a:r>
              <a:rPr lang="cs-CZ" dirty="0" smtClean="0"/>
              <a:t> </a:t>
            </a:r>
            <a:r>
              <a:rPr lang="cs-CZ" dirty="0" err="1" smtClean="0"/>
              <a:t>current</a:t>
            </a:r>
            <a:endParaRPr lang="cs-CZ" dirty="0" smtClean="0"/>
          </a:p>
        </p:txBody>
      </p:sp>
    </p:spTree>
    <p:extLst>
      <p:ext uri="{BB962C8B-B14F-4D97-AF65-F5344CB8AC3E}">
        <p14:creationId xmlns:p14="http://schemas.microsoft.com/office/powerpoint/2010/main" val="64285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Lightning</a:t>
            </a:r>
            <a:r>
              <a:rPr lang="cs-CZ" dirty="0" smtClean="0"/>
              <a:t> </a:t>
            </a:r>
            <a:r>
              <a:rPr lang="cs-CZ" dirty="0" err="1" smtClean="0"/>
              <a:t>strikes</a:t>
            </a:r>
            <a:endParaRPr lang="cs-CZ" dirty="0"/>
          </a:p>
        </p:txBody>
      </p:sp>
      <p:sp>
        <p:nvSpPr>
          <p:cNvPr id="3" name="Zástupný symbol pro obsah 2"/>
          <p:cNvSpPr>
            <a:spLocks noGrp="1"/>
          </p:cNvSpPr>
          <p:nvPr>
            <p:ph idx="1"/>
          </p:nvPr>
        </p:nvSpPr>
        <p:spPr/>
        <p:txBody>
          <a:bodyPr/>
          <a:lstStyle/>
          <a:p>
            <a:r>
              <a:rPr lang="cs-CZ" dirty="0" err="1" smtClean="0"/>
              <a:t>Undirectional</a:t>
            </a:r>
            <a:r>
              <a:rPr lang="cs-CZ" dirty="0" smtClean="0"/>
              <a:t>, </a:t>
            </a:r>
            <a:r>
              <a:rPr lang="cs-CZ" dirty="0" err="1" smtClean="0"/>
              <a:t>instanteous</a:t>
            </a:r>
            <a:r>
              <a:rPr lang="cs-CZ" dirty="0" smtClean="0"/>
              <a:t> </a:t>
            </a:r>
            <a:r>
              <a:rPr lang="cs-CZ" dirty="0" err="1" smtClean="0"/>
              <a:t>current</a:t>
            </a:r>
            <a:endParaRPr lang="cs-CZ" dirty="0" smtClean="0"/>
          </a:p>
          <a:p>
            <a:r>
              <a:rPr lang="cs-CZ" dirty="0" smtClean="0"/>
              <a:t>Up to 30% </a:t>
            </a:r>
            <a:r>
              <a:rPr lang="cs-CZ" dirty="0" err="1" smtClean="0"/>
              <a:t>die</a:t>
            </a:r>
            <a:r>
              <a:rPr lang="cs-CZ" dirty="0" smtClean="0"/>
              <a:t>- 2/3 </a:t>
            </a:r>
            <a:r>
              <a:rPr lang="cs-CZ" dirty="0" err="1" smtClean="0"/>
              <a:t>within</a:t>
            </a:r>
            <a:r>
              <a:rPr lang="cs-CZ" dirty="0" smtClean="0"/>
              <a:t> 1 </a:t>
            </a:r>
            <a:r>
              <a:rPr lang="cs-CZ" dirty="0" err="1" smtClean="0"/>
              <a:t>hour</a:t>
            </a:r>
            <a:r>
              <a:rPr lang="cs-CZ" dirty="0" smtClean="0"/>
              <a:t> (</a:t>
            </a:r>
            <a:r>
              <a:rPr lang="cs-CZ" dirty="0" err="1" smtClean="0"/>
              <a:t>arrythmia</a:t>
            </a:r>
            <a:r>
              <a:rPr lang="cs-CZ" dirty="0" smtClean="0"/>
              <a:t>/ </a:t>
            </a:r>
            <a:r>
              <a:rPr lang="cs-CZ" dirty="0" err="1" smtClean="0"/>
              <a:t>respiratory</a:t>
            </a:r>
            <a:r>
              <a:rPr lang="cs-CZ" dirty="0" smtClean="0"/>
              <a:t> </a:t>
            </a:r>
            <a:r>
              <a:rPr lang="cs-CZ" dirty="0" err="1" smtClean="0"/>
              <a:t>failure</a:t>
            </a:r>
            <a:r>
              <a:rPr lang="cs-CZ" dirty="0" smtClean="0"/>
              <a:t>)</a:t>
            </a:r>
          </a:p>
          <a:p>
            <a:r>
              <a:rPr lang="cs-CZ" dirty="0" smtClean="0"/>
              <a:t>¾ </a:t>
            </a:r>
            <a:r>
              <a:rPr lang="cs-CZ" dirty="0" err="1" smtClean="0"/>
              <a:t>of</a:t>
            </a:r>
            <a:r>
              <a:rPr lang="cs-CZ" dirty="0" smtClean="0"/>
              <a:t> </a:t>
            </a:r>
            <a:r>
              <a:rPr lang="cs-CZ" dirty="0" err="1" smtClean="0"/>
              <a:t>survivors</a:t>
            </a:r>
            <a:r>
              <a:rPr lang="cs-CZ" dirty="0" smtClean="0"/>
              <a:t> </a:t>
            </a:r>
            <a:r>
              <a:rPr lang="cs-CZ" dirty="0" err="1" smtClean="0"/>
              <a:t>have</a:t>
            </a:r>
            <a:r>
              <a:rPr lang="cs-CZ" dirty="0" smtClean="0"/>
              <a:t> permanent disability</a:t>
            </a:r>
          </a:p>
          <a:p>
            <a:r>
              <a:rPr lang="cs-CZ" dirty="0" err="1" smtClean="0"/>
              <a:t>Injuries</a:t>
            </a:r>
            <a:r>
              <a:rPr lang="cs-CZ" dirty="0" smtClean="0"/>
              <a:t> </a:t>
            </a:r>
            <a:r>
              <a:rPr lang="cs-CZ" dirty="0" err="1" smtClean="0"/>
              <a:t>different</a:t>
            </a:r>
            <a:r>
              <a:rPr lang="cs-CZ" dirty="0" smtClean="0"/>
              <a:t> </a:t>
            </a:r>
            <a:r>
              <a:rPr lang="cs-CZ" dirty="0" err="1" smtClean="0"/>
              <a:t>from</a:t>
            </a:r>
            <a:r>
              <a:rPr lang="cs-CZ" dirty="0" smtClean="0"/>
              <a:t> </a:t>
            </a:r>
            <a:r>
              <a:rPr lang="cs-CZ" dirty="0" err="1" smtClean="0"/>
              <a:t>electrical</a:t>
            </a:r>
            <a:r>
              <a:rPr lang="cs-CZ" dirty="0" smtClean="0"/>
              <a:t> </a:t>
            </a:r>
            <a:r>
              <a:rPr lang="cs-CZ" dirty="0" err="1" smtClean="0"/>
              <a:t>injuries</a:t>
            </a:r>
            <a:r>
              <a:rPr lang="cs-CZ" dirty="0" smtClean="0"/>
              <a:t>- </a:t>
            </a:r>
            <a:r>
              <a:rPr lang="cs-CZ" dirty="0" err="1" smtClean="0"/>
              <a:t>different</a:t>
            </a:r>
            <a:r>
              <a:rPr lang="cs-CZ" dirty="0" smtClean="0"/>
              <a:t> management</a:t>
            </a:r>
            <a:endParaRPr lang="cs-CZ" dirty="0"/>
          </a:p>
        </p:txBody>
      </p:sp>
    </p:spTree>
    <p:extLst>
      <p:ext uri="{BB962C8B-B14F-4D97-AF65-F5344CB8AC3E}">
        <p14:creationId xmlns:p14="http://schemas.microsoft.com/office/powerpoint/2010/main" val="2926739471"/>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TotalTime>
  <Words>862</Words>
  <Application>Microsoft Office PowerPoint</Application>
  <PresentationFormat>Předvádění na obrazovce (4:3)</PresentationFormat>
  <Paragraphs>113</Paragraphs>
  <Slides>17</Slides>
  <Notes>0</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Motiv systému Office</vt:lpstr>
      <vt:lpstr>Electrical current injuries, drowning, hanging injuries</vt:lpstr>
      <vt:lpstr>Electrical current injuries</vt:lpstr>
      <vt:lpstr>Mechanism of injuries</vt:lpstr>
      <vt:lpstr>Extent of damage</vt:lpstr>
      <vt:lpstr>Prezentace aplikace PowerPoint</vt:lpstr>
      <vt:lpstr>Effect of AC -repetitively stimulates muscle contraction</vt:lpstr>
      <vt:lpstr>DC current</vt:lpstr>
      <vt:lpstr>The ´let go current´</vt:lpstr>
      <vt:lpstr>Lightning strikes</vt:lpstr>
      <vt:lpstr>Classification of injury</vt:lpstr>
      <vt:lpstr>Organ involvement I.</vt:lpstr>
      <vt:lpstr>Organ involvement II.</vt:lpstr>
      <vt:lpstr>Organ involvement III.</vt:lpstr>
      <vt:lpstr>Physical examination</vt:lpstr>
      <vt:lpstr>Management</vt:lpstr>
      <vt:lpstr>Management II.</vt:lpstr>
      <vt:lpstr>Disposition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Electrical current injuries, drowning, hanging injuries</dc:title>
  <dc:creator>uziv</dc:creator>
  <cp:lastModifiedBy>Lenka</cp:lastModifiedBy>
  <cp:revision>10</cp:revision>
  <dcterms:created xsi:type="dcterms:W3CDTF">2019-08-11T11:17:33Z</dcterms:created>
  <dcterms:modified xsi:type="dcterms:W3CDTF">2020-04-17T08:42:56Z</dcterms:modified>
</cp:coreProperties>
</file>