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101"/>
  </p:notesMasterIdLst>
  <p:handoutMasterIdLst>
    <p:handoutMasterId r:id="rId102"/>
  </p:handoutMasterIdLst>
  <p:sldIdLst>
    <p:sldId id="256" r:id="rId2"/>
    <p:sldId id="441" r:id="rId3"/>
    <p:sldId id="544" r:id="rId4"/>
    <p:sldId id="545" r:id="rId5"/>
    <p:sldId id="541" r:id="rId6"/>
    <p:sldId id="546" r:id="rId7"/>
    <p:sldId id="439" r:id="rId8"/>
    <p:sldId id="530" r:id="rId9"/>
    <p:sldId id="362" r:id="rId10"/>
    <p:sldId id="491" r:id="rId11"/>
    <p:sldId id="361" r:id="rId12"/>
    <p:sldId id="378" r:id="rId13"/>
    <p:sldId id="364" r:id="rId14"/>
    <p:sldId id="333" r:id="rId15"/>
    <p:sldId id="334" r:id="rId16"/>
    <p:sldId id="350" r:id="rId17"/>
    <p:sldId id="351" r:id="rId18"/>
    <p:sldId id="460" r:id="rId19"/>
    <p:sldId id="332" r:id="rId20"/>
    <p:sldId id="407" r:id="rId21"/>
    <p:sldId id="366" r:id="rId22"/>
    <p:sldId id="367" r:id="rId23"/>
    <p:sldId id="368" r:id="rId24"/>
    <p:sldId id="548" r:id="rId25"/>
    <p:sldId id="485" r:id="rId26"/>
    <p:sldId id="483" r:id="rId27"/>
    <p:sldId id="480" r:id="rId28"/>
    <p:sldId id="505" r:id="rId29"/>
    <p:sldId id="444" r:id="rId30"/>
    <p:sldId id="484" r:id="rId31"/>
    <p:sldId id="365" r:id="rId32"/>
    <p:sldId id="486" r:id="rId33"/>
    <p:sldId id="506" r:id="rId34"/>
    <p:sldId id="259" r:id="rId35"/>
    <p:sldId id="295" r:id="rId36"/>
    <p:sldId id="260" r:id="rId37"/>
    <p:sldId id="473" r:id="rId38"/>
    <p:sldId id="475" r:id="rId39"/>
    <p:sldId id="507" r:id="rId40"/>
    <p:sldId id="489" r:id="rId41"/>
    <p:sldId id="495" r:id="rId42"/>
    <p:sldId id="284" r:id="rId43"/>
    <p:sldId id="496" r:id="rId44"/>
    <p:sldId id="285" r:id="rId45"/>
    <p:sldId id="397" r:id="rId46"/>
    <p:sldId id="499" r:id="rId47"/>
    <p:sldId id="532" r:id="rId48"/>
    <p:sldId id="533" r:id="rId49"/>
    <p:sldId id="498" r:id="rId50"/>
    <p:sldId id="497" r:id="rId51"/>
    <p:sldId id="534" r:id="rId52"/>
    <p:sldId id="509" r:id="rId53"/>
    <p:sldId id="523" r:id="rId54"/>
    <p:sldId id="517" r:id="rId55"/>
    <p:sldId id="524" r:id="rId56"/>
    <p:sldId id="525" r:id="rId57"/>
    <p:sldId id="535" r:id="rId58"/>
    <p:sldId id="526" r:id="rId59"/>
    <p:sldId id="527" r:id="rId60"/>
    <p:sldId id="536" r:id="rId61"/>
    <p:sldId id="537" r:id="rId62"/>
    <p:sldId id="538" r:id="rId63"/>
    <p:sldId id="539" r:id="rId64"/>
    <p:sldId id="512" r:id="rId65"/>
    <p:sldId id="531" r:id="rId66"/>
    <p:sldId id="502" r:id="rId67"/>
    <p:sldId id="305" r:id="rId68"/>
    <p:sldId id="306" r:id="rId69"/>
    <p:sldId id="307" r:id="rId70"/>
    <p:sldId id="528" r:id="rId71"/>
    <p:sldId id="529" r:id="rId72"/>
    <p:sldId id="406" r:id="rId73"/>
    <p:sldId id="308" r:id="rId74"/>
    <p:sldId id="451" r:id="rId75"/>
    <p:sldId id="335" r:id="rId76"/>
    <p:sldId id="446" r:id="rId77"/>
    <p:sldId id="414" r:id="rId78"/>
    <p:sldId id="415" r:id="rId79"/>
    <p:sldId id="447" r:id="rId80"/>
    <p:sldId id="448" r:id="rId81"/>
    <p:sldId id="338" r:id="rId82"/>
    <p:sldId id="340" r:id="rId83"/>
    <p:sldId id="341" r:id="rId84"/>
    <p:sldId id="454" r:id="rId85"/>
    <p:sldId id="450" r:id="rId86"/>
    <p:sldId id="452" r:id="rId87"/>
    <p:sldId id="453" r:id="rId88"/>
    <p:sldId id="457" r:id="rId89"/>
    <p:sldId id="466" r:id="rId90"/>
    <p:sldId id="459" r:id="rId91"/>
    <p:sldId id="309" r:id="rId92"/>
    <p:sldId id="515" r:id="rId93"/>
    <p:sldId id="514" r:id="rId94"/>
    <p:sldId id="310" r:id="rId95"/>
    <p:sldId id="355" r:id="rId96"/>
    <p:sldId id="357" r:id="rId97"/>
    <p:sldId id="358" r:id="rId98"/>
    <p:sldId id="417" r:id="rId99"/>
    <p:sldId id="504" r:id="rId10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9966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FF"/>
    <a:srgbClr val="0066FF"/>
    <a:srgbClr val="FFFF00"/>
    <a:srgbClr val="003399"/>
    <a:srgbClr val="336699"/>
    <a:srgbClr val="00808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8" autoAdjust="0"/>
    <p:restoredTop sz="86466" autoAdjust="0"/>
  </p:normalViewPr>
  <p:slideViewPr>
    <p:cSldViewPr>
      <p:cViewPr varScale="1">
        <p:scale>
          <a:sx n="97" d="100"/>
          <a:sy n="97" d="100"/>
        </p:scale>
        <p:origin x="-131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28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396"/>
    </p:cViewPr>
  </p:sorterViewPr>
  <p:notesViewPr>
    <p:cSldViewPr>
      <p:cViewPr varScale="1">
        <p:scale>
          <a:sx n="39" d="100"/>
          <a:sy n="39" d="100"/>
        </p:scale>
        <p:origin x="-1493" y="-6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7"/>
            <c:bubble3D val="0"/>
            <c:spPr>
              <a:solidFill>
                <a:srgbClr val="00FF00"/>
              </a:solidFill>
            </c:spPr>
          </c:dPt>
          <c:dPt>
            <c:idx val="8"/>
            <c:bubble3D val="0"/>
            <c:spPr>
              <a:solidFill>
                <a:srgbClr val="00FFFF"/>
              </a:solidFill>
            </c:spPr>
          </c:dPt>
          <c:dPt>
            <c:idx val="9"/>
            <c:bubble3D val="0"/>
            <c:spPr>
              <a:solidFill>
                <a:srgbClr val="FF00FF"/>
              </a:solidFill>
            </c:spPr>
          </c:dPt>
          <c:dPt>
            <c:idx val="10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dirty="0"/>
                      <a:t>C18-20 </a:t>
                    </a:r>
                    <a:r>
                      <a:rPr lang="en-US" sz="1400" dirty="0" err="1"/>
                      <a:t>Kolorektum</a:t>
                    </a:r>
                    <a:r>
                      <a:rPr lang="en-US" sz="1400" dirty="0"/>
                      <a:t>; </a:t>
                    </a:r>
                    <a:r>
                      <a:rPr lang="en-US" sz="1400" dirty="0" smtClean="0"/>
                      <a:t>9,0</a:t>
                    </a:r>
                    <a:r>
                      <a:rPr lang="cs-CZ" sz="1400" dirty="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9998429136289047E-2"/>
                  <c:y val="-1.6871539610952616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C00-C25 </a:t>
                    </a:r>
                    <a:r>
                      <a:rPr lang="en-US" sz="1400" dirty="0" err="1"/>
                      <a:t>Ostatní</a:t>
                    </a:r>
                    <a:r>
                      <a:rPr lang="en-US" sz="1400" dirty="0"/>
                      <a:t> GIT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8,9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400" dirty="0"/>
                      <a:t>C32-34 </a:t>
                    </a:r>
                    <a:r>
                      <a:rPr lang="en-US" sz="1400" dirty="0" err="1"/>
                      <a:t>Dýchací</a:t>
                    </a:r>
                    <a:r>
                      <a:rPr lang="en-US" sz="1400" dirty="0"/>
                      <a:t> </a:t>
                    </a:r>
                    <a:r>
                      <a:rPr lang="en-US" sz="1400" dirty="0" err="1"/>
                      <a:t>systém</a:t>
                    </a:r>
                    <a:r>
                      <a:rPr lang="en-US" sz="1400" dirty="0"/>
                      <a:t>, </a:t>
                    </a:r>
                    <a:r>
                      <a:rPr lang="en-US" sz="1400" dirty="0" err="1"/>
                      <a:t>plíce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9,7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400" dirty="0"/>
                      <a:t>C43 </a:t>
                    </a:r>
                    <a:r>
                      <a:rPr lang="en-US" sz="1400" dirty="0" err="1"/>
                      <a:t>Melanom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2,8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C44 </a:t>
                    </a:r>
                    <a:r>
                      <a:rPr lang="en-US" sz="1400" dirty="0" err="1"/>
                      <a:t>Kožní</a:t>
                    </a:r>
                    <a:r>
                      <a:rPr lang="en-US" sz="1400" dirty="0"/>
                      <a:t> </a:t>
                    </a:r>
                    <a:r>
                      <a:rPr lang="en-US" sz="1400" dirty="0" err="1"/>
                      <a:t>nonmelanom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29,0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1400" dirty="0"/>
                      <a:t>C61 </a:t>
                    </a:r>
                    <a:r>
                      <a:rPr lang="en-US" sz="1400" dirty="0" err="1"/>
                      <a:t>Prostata</a:t>
                    </a:r>
                    <a:r>
                      <a:rPr lang="en-US" sz="1400" dirty="0"/>
                      <a:t>; </a:t>
                    </a:r>
                    <a:r>
                      <a:rPr lang="en-US" sz="1400" dirty="0" smtClean="0"/>
                      <a:t>14,4</a:t>
                    </a:r>
                    <a:r>
                      <a:rPr lang="cs-CZ" sz="1400" dirty="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5.7825997475690312E-3"/>
                  <c:y val="0.65832189728975798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>
                        <a:solidFill>
                          <a:srgbClr val="FFFF99"/>
                        </a:solidFill>
                      </a:rPr>
                      <a:t>C81 </a:t>
                    </a:r>
                    <a:r>
                      <a:rPr lang="en-US" sz="1400" b="1" i="0" baseline="0" dirty="0" err="1">
                        <a:solidFill>
                          <a:srgbClr val="FFFF99"/>
                        </a:solidFill>
                      </a:rPr>
                      <a:t>Hodgkinův</a:t>
                    </a:r>
                    <a:r>
                      <a:rPr lang="en-US" sz="1400" b="1" i="0" baseline="0" dirty="0">
                        <a:solidFill>
                          <a:srgbClr val="FFFF99"/>
                        </a:solidFill>
                      </a:rPr>
                      <a:t> </a:t>
                    </a:r>
                    <a:r>
                      <a:rPr lang="en-US" sz="1400" b="1" i="0" baseline="0" dirty="0" err="1">
                        <a:solidFill>
                          <a:srgbClr val="FFFF99"/>
                        </a:solidFill>
                      </a:rPr>
                      <a:t>lymfom</a:t>
                    </a:r>
                    <a:r>
                      <a:rPr lang="en-US" sz="1400" b="1" i="0" baseline="0" dirty="0">
                        <a:solidFill>
                          <a:srgbClr val="FFFF99"/>
                        </a:solidFill>
                      </a:rPr>
                      <a:t>; </a:t>
                    </a:r>
                    <a:r>
                      <a:rPr lang="en-US" sz="1400" b="1" i="0" baseline="0" dirty="0" smtClean="0">
                        <a:solidFill>
                          <a:srgbClr val="FFFF99"/>
                        </a:solidFill>
                      </a:rPr>
                      <a:t>0,3</a:t>
                    </a:r>
                    <a:r>
                      <a:rPr lang="cs-CZ" sz="1400" b="1" i="0" baseline="0" dirty="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b="1" i="0" baseline="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2763722974314329E-2"/>
                  <c:y val="0.53060602074609253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>
                        <a:solidFill>
                          <a:srgbClr val="FFFF99"/>
                        </a:solidFill>
                      </a:rPr>
                      <a:t>C82-86 </a:t>
                    </a:r>
                    <a:r>
                      <a:rPr lang="en-US" sz="1400" b="1" i="0" baseline="0" dirty="0" err="1">
                        <a:solidFill>
                          <a:srgbClr val="FFFF99"/>
                        </a:solidFill>
                      </a:rPr>
                      <a:t>Nehodgkinův</a:t>
                    </a:r>
                    <a:r>
                      <a:rPr lang="en-US" sz="1400" b="1" i="0" baseline="0" dirty="0">
                        <a:solidFill>
                          <a:srgbClr val="FFFF99"/>
                        </a:solidFill>
                      </a:rPr>
                      <a:t> </a:t>
                    </a:r>
                    <a:r>
                      <a:rPr lang="en-US" sz="1400" b="1" i="0" baseline="0" dirty="0" err="1">
                        <a:solidFill>
                          <a:srgbClr val="FFFF99"/>
                        </a:solidFill>
                      </a:rPr>
                      <a:t>lymfom</a:t>
                    </a:r>
                    <a:r>
                      <a:rPr lang="en-US" sz="1400" b="1" i="0" baseline="0" dirty="0">
                        <a:solidFill>
                          <a:srgbClr val="FFFF99"/>
                        </a:solidFill>
                      </a:rPr>
                      <a:t>; </a:t>
                    </a:r>
                    <a:r>
                      <a:rPr lang="en-US" sz="1400" b="1" i="0" baseline="0" dirty="0" smtClean="0">
                        <a:solidFill>
                          <a:srgbClr val="FFFF99"/>
                        </a:solidFill>
                      </a:rPr>
                      <a:t>1,5</a:t>
                    </a:r>
                    <a:r>
                      <a:rPr lang="cs-CZ" sz="1400" b="1" i="0" baseline="0" dirty="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b="1" i="0" baseline="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4.6169733417598408E-3"/>
                  <c:y val="-4.4855023584584076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>
                        <a:solidFill>
                          <a:srgbClr val="FFFF99"/>
                        </a:solidFill>
                      </a:rPr>
                      <a:t>C90 </a:t>
                    </a:r>
                    <a:r>
                      <a:rPr lang="en-US" sz="1400" b="1" i="0" baseline="0" dirty="0" err="1">
                        <a:solidFill>
                          <a:srgbClr val="FFFF99"/>
                        </a:solidFill>
                      </a:rPr>
                      <a:t>Mnohočetný</a:t>
                    </a:r>
                    <a:r>
                      <a:rPr lang="en-US" sz="1400" b="1" i="0" baseline="0" dirty="0">
                        <a:solidFill>
                          <a:srgbClr val="FFFF99"/>
                        </a:solidFill>
                      </a:rPr>
                      <a:t> </a:t>
                    </a:r>
                    <a:r>
                      <a:rPr lang="en-US" sz="1400" b="1" i="0" baseline="0" dirty="0" err="1">
                        <a:solidFill>
                          <a:srgbClr val="FFFF99"/>
                        </a:solidFill>
                      </a:rPr>
                      <a:t>myelom</a:t>
                    </a:r>
                    <a:r>
                      <a:rPr lang="en-US" sz="1400" b="1" i="0" baseline="0" dirty="0">
                        <a:solidFill>
                          <a:srgbClr val="FFFF99"/>
                        </a:solidFill>
                      </a:rPr>
                      <a:t>; </a:t>
                    </a:r>
                    <a:r>
                      <a:rPr lang="en-US" sz="1400" b="1" i="0" baseline="0" dirty="0" smtClean="0">
                        <a:solidFill>
                          <a:srgbClr val="FFFF99"/>
                        </a:solidFill>
                      </a:rPr>
                      <a:t>0,6</a:t>
                    </a:r>
                    <a:r>
                      <a:rPr lang="cs-CZ" sz="1400" b="1" i="0" baseline="0" dirty="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b="1" i="0" baseline="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1.4563386399689652E-2"/>
                  <c:y val="-0.14244812073253774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>
                        <a:solidFill>
                          <a:srgbClr val="FFFF99"/>
                        </a:solidFill>
                      </a:rPr>
                      <a:t>C91-95 </a:t>
                    </a:r>
                    <a:r>
                      <a:rPr lang="en-US" sz="1400" b="1" i="0" baseline="0" dirty="0" err="1">
                        <a:solidFill>
                          <a:srgbClr val="FFFF99"/>
                        </a:solidFill>
                      </a:rPr>
                      <a:t>Leukémie</a:t>
                    </a:r>
                    <a:r>
                      <a:rPr lang="en-US" sz="1400" b="1" i="0" baseline="0" dirty="0" smtClean="0">
                        <a:solidFill>
                          <a:srgbClr val="FFFF99"/>
                        </a:solidFill>
                      </a:rPr>
                      <a:t>;</a:t>
                    </a:r>
                    <a:r>
                      <a:rPr lang="cs-CZ" sz="1400" b="1" i="0" baseline="0" dirty="0" smtClean="0">
                        <a:solidFill>
                          <a:srgbClr val="FFFF99"/>
                        </a:solidFill>
                      </a:rPr>
                      <a:t> </a:t>
                    </a:r>
                    <a:r>
                      <a:rPr lang="en-US" sz="1400" b="1" i="0" baseline="0" dirty="0" smtClean="0">
                        <a:solidFill>
                          <a:srgbClr val="FFFF99"/>
                        </a:solidFill>
                      </a:rPr>
                      <a:t> 1,4</a:t>
                    </a:r>
                    <a:r>
                      <a:rPr lang="cs-CZ" sz="1400" b="1" i="0" baseline="0" dirty="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b="1" i="0" baseline="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multiLvlStrRef>
              <c:f>List1!$A$3:$B$15</c:f>
              <c:multiLvlStrCache>
                <c:ptCount val="13"/>
                <c:lvl>
                  <c:pt idx="0">
                    <c:v>Kolorektum</c:v>
                  </c:pt>
                  <c:pt idx="1">
                    <c:v>Ostatní GIT</c:v>
                  </c:pt>
                  <c:pt idx="2">
                    <c:v>Dýchací systém, plíce</c:v>
                  </c:pt>
                  <c:pt idx="3">
                    <c:v>Melanom</c:v>
                  </c:pt>
                  <c:pt idx="4">
                    <c:v>Kožní nonmelanom</c:v>
                  </c:pt>
                  <c:pt idx="5">
                    <c:v>Prostata</c:v>
                  </c:pt>
                  <c:pt idx="6">
                    <c:v>Močový systém</c:v>
                  </c:pt>
                  <c:pt idx="7">
                    <c:v>Hodgkinův lymfom</c:v>
                  </c:pt>
                  <c:pt idx="8">
                    <c:v>Nehodgkinův lymfom</c:v>
                  </c:pt>
                  <c:pt idx="9">
                    <c:v>Mnohočetný myelom</c:v>
                  </c:pt>
                  <c:pt idx="10">
                    <c:v>Leukémie</c:v>
                  </c:pt>
                  <c:pt idx="11">
                    <c:v>In situ </c:v>
                  </c:pt>
                  <c:pt idx="12">
                    <c:v>Ostatní</c:v>
                  </c:pt>
                </c:lvl>
                <c:lvl>
                  <c:pt idx="0">
                    <c:v>C18-20</c:v>
                  </c:pt>
                  <c:pt idx="1">
                    <c:v>C00-C25</c:v>
                  </c:pt>
                  <c:pt idx="2">
                    <c:v>C32-34</c:v>
                  </c:pt>
                  <c:pt idx="3">
                    <c:v>C43</c:v>
                  </c:pt>
                  <c:pt idx="4">
                    <c:v>C44</c:v>
                  </c:pt>
                  <c:pt idx="5">
                    <c:v>C61</c:v>
                  </c:pt>
                  <c:pt idx="6">
                    <c:v>C64+67</c:v>
                  </c:pt>
                  <c:pt idx="7">
                    <c:v>C81</c:v>
                  </c:pt>
                  <c:pt idx="8">
                    <c:v>C82-86</c:v>
                  </c:pt>
                  <c:pt idx="9">
                    <c:v>C90</c:v>
                  </c:pt>
                  <c:pt idx="10">
                    <c:v>C91-95</c:v>
                  </c:pt>
                  <c:pt idx="11">
                    <c:v>D00-D09</c:v>
                  </c:pt>
                </c:lvl>
              </c:multiLvlStrCache>
            </c:multiLvlStrRef>
          </c:cat>
          <c:val>
            <c:numRef>
              <c:f>List1!$C$3:$C$15</c:f>
              <c:numCache>
                <c:formatCode>0.0</c:formatCode>
                <c:ptCount val="13"/>
                <c:pt idx="0">
                  <c:v>9</c:v>
                </c:pt>
                <c:pt idx="1">
                  <c:v>8.9</c:v>
                </c:pt>
                <c:pt idx="2">
                  <c:v>9.6999999999999993</c:v>
                </c:pt>
                <c:pt idx="3">
                  <c:v>2.8</c:v>
                </c:pt>
                <c:pt idx="4">
                  <c:v>29</c:v>
                </c:pt>
                <c:pt idx="5">
                  <c:v>14.4</c:v>
                </c:pt>
                <c:pt idx="6">
                  <c:v>7</c:v>
                </c:pt>
                <c:pt idx="7">
                  <c:v>0.3</c:v>
                </c:pt>
                <c:pt idx="8">
                  <c:v>1.5</c:v>
                </c:pt>
                <c:pt idx="9">
                  <c:v>0.6</c:v>
                </c:pt>
                <c:pt idx="10">
                  <c:v>1.4</c:v>
                </c:pt>
                <c:pt idx="11">
                  <c:v>6</c:v>
                </c:pt>
                <c:pt idx="12">
                  <c:v>9.4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9"/>
            <c:bubble3D val="0"/>
            <c:spPr>
              <a:solidFill>
                <a:srgbClr val="00FF00"/>
              </a:solidFill>
            </c:spPr>
          </c:dPt>
          <c:dPt>
            <c:idx val="10"/>
            <c:bubble3D val="0"/>
            <c:spPr>
              <a:solidFill>
                <a:srgbClr val="00FFFF"/>
              </a:solidFill>
            </c:spPr>
          </c:dPt>
          <c:dPt>
            <c:idx val="11"/>
            <c:bubble3D val="0"/>
            <c:spPr>
              <a:solidFill>
                <a:srgbClr val="FF00FF"/>
              </a:solidFill>
            </c:spPr>
          </c:dPt>
          <c:dPt>
            <c:idx val="1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dirty="0"/>
                      <a:t>C18-20 </a:t>
                    </a:r>
                    <a:r>
                      <a:rPr lang="en-US" sz="1400" dirty="0" err="1"/>
                      <a:t>Kolorektum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6,2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dirty="0"/>
                      <a:t>C00-C25 </a:t>
                    </a:r>
                    <a:r>
                      <a:rPr lang="en-US" sz="1400" dirty="0" err="1"/>
                      <a:t>Ostatní</a:t>
                    </a:r>
                    <a:r>
                      <a:rPr lang="en-US" sz="1400" dirty="0"/>
                      <a:t> GIT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6,4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400" dirty="0"/>
                      <a:t>C32-34 </a:t>
                    </a:r>
                    <a:r>
                      <a:rPr lang="en-US" sz="1400" dirty="0" err="1"/>
                      <a:t>Dýchací</a:t>
                    </a:r>
                    <a:r>
                      <a:rPr lang="en-US" sz="1400" dirty="0"/>
                      <a:t> </a:t>
                    </a:r>
                    <a:r>
                      <a:rPr lang="en-US" sz="1400" dirty="0" err="1"/>
                      <a:t>systém</a:t>
                    </a:r>
                    <a:r>
                      <a:rPr lang="en-US" sz="1400" dirty="0"/>
                      <a:t>, </a:t>
                    </a:r>
                    <a:r>
                      <a:rPr lang="en-US" sz="1400" dirty="0" err="1"/>
                      <a:t>plíce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4,8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400" dirty="0"/>
                      <a:t>C43 </a:t>
                    </a:r>
                    <a:r>
                      <a:rPr lang="en-US" sz="1400" dirty="0" err="1"/>
                      <a:t>Melanom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2,5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C44 </a:t>
                    </a:r>
                    <a:r>
                      <a:rPr lang="en-US" sz="1400" dirty="0" err="1"/>
                      <a:t>Kožní</a:t>
                    </a:r>
                    <a:r>
                      <a:rPr lang="en-US" sz="1400" dirty="0"/>
                      <a:t> </a:t>
                    </a:r>
                    <a:r>
                      <a:rPr lang="en-US" sz="1400" dirty="0" err="1"/>
                      <a:t>nonmelanom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27,9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1400" dirty="0"/>
                      <a:t>C50 </a:t>
                    </a:r>
                    <a:r>
                      <a:rPr lang="en-US" sz="1400" dirty="0" err="1"/>
                      <a:t>prsa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14,9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13271436370457929"/>
                  <c:y val="-0.14949742393311946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C53-55 </a:t>
                    </a:r>
                    <a:r>
                      <a:rPr lang="en-US" sz="1400" dirty="0" err="1"/>
                      <a:t>děloha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5,8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11014936181954282"/>
                  <c:y val="-0.1352328181199572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C56 </a:t>
                    </a:r>
                    <a:r>
                      <a:rPr lang="en-US" sz="1400" dirty="0" err="1"/>
                      <a:t>ovaria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2,1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13589109406787225"/>
                  <c:y val="-0.13442921486666018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C64+67 </a:t>
                    </a:r>
                    <a:r>
                      <a:rPr lang="en-US" sz="1400" dirty="0" err="1"/>
                      <a:t>močový</a:t>
                    </a:r>
                    <a:r>
                      <a:rPr lang="en-US" sz="1400" dirty="0"/>
                      <a:t> </a:t>
                    </a:r>
                    <a:r>
                      <a:rPr lang="en-US" sz="1400" dirty="0" err="1"/>
                      <a:t>systém</a:t>
                    </a:r>
                    <a:r>
                      <a:rPr lang="en-US" sz="1400" dirty="0"/>
                      <a:t>; </a:t>
                    </a:r>
                    <a:r>
                      <a:rPr lang="en-US" sz="1400" dirty="0" smtClean="0"/>
                      <a:t>3,6</a:t>
                    </a:r>
                    <a:r>
                      <a:rPr lang="cs-CZ" sz="1400" dirty="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1.2289959585546961E-2"/>
                  <c:y val="0.3195312314355767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rgbClr val="FFFF99"/>
                        </a:solidFill>
                      </a:rPr>
                      <a:t>C81 </a:t>
                    </a:r>
                    <a:r>
                      <a:rPr lang="en-US" sz="1400" dirty="0" err="1">
                        <a:solidFill>
                          <a:srgbClr val="FFFF99"/>
                        </a:solidFill>
                      </a:rPr>
                      <a:t>Hodgkinův</a:t>
                    </a:r>
                    <a:r>
                      <a:rPr lang="en-US" sz="1400" dirty="0">
                        <a:solidFill>
                          <a:srgbClr val="FFFF99"/>
                        </a:solidFill>
                      </a:rPr>
                      <a:t> </a:t>
                    </a:r>
                    <a:r>
                      <a:rPr lang="en-US" sz="1400" dirty="0" err="1">
                        <a:solidFill>
                          <a:srgbClr val="FFFF99"/>
                        </a:solidFill>
                      </a:rPr>
                      <a:t>lymfom</a:t>
                    </a:r>
                    <a:r>
                      <a:rPr lang="en-US" sz="1400">
                        <a:solidFill>
                          <a:srgbClr val="FFFF99"/>
                        </a:solidFill>
                      </a:rPr>
                      <a:t>; </a:t>
                    </a:r>
                    <a:r>
                      <a:rPr lang="en-US" sz="1400" smtClean="0">
                        <a:solidFill>
                          <a:srgbClr val="FFFF99"/>
                        </a:solidFill>
                      </a:rPr>
                      <a:t>0,3</a:t>
                    </a:r>
                    <a:r>
                      <a:rPr lang="cs-CZ" sz="140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1.2978407681478014E-2"/>
                  <c:y val="0.56524264713824357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rgbClr val="FFFF99"/>
                        </a:solidFill>
                      </a:rPr>
                      <a:t>C82-86 </a:t>
                    </a:r>
                    <a:r>
                      <a:rPr lang="en-US" sz="1400" dirty="0" err="1">
                        <a:solidFill>
                          <a:srgbClr val="FFFF99"/>
                        </a:solidFill>
                      </a:rPr>
                      <a:t>Nehodgkinův</a:t>
                    </a:r>
                    <a:r>
                      <a:rPr lang="en-US" sz="1400" dirty="0">
                        <a:solidFill>
                          <a:srgbClr val="FFFF99"/>
                        </a:solidFill>
                      </a:rPr>
                      <a:t> </a:t>
                    </a:r>
                    <a:r>
                      <a:rPr lang="en-US" sz="1400" dirty="0" err="1">
                        <a:solidFill>
                          <a:srgbClr val="FFFF99"/>
                        </a:solidFill>
                      </a:rPr>
                      <a:t>lymfom</a:t>
                    </a:r>
                    <a:r>
                      <a:rPr lang="en-US" sz="1400">
                        <a:solidFill>
                          <a:srgbClr val="FFFF99"/>
                        </a:solidFill>
                      </a:rPr>
                      <a:t>; </a:t>
                    </a:r>
                    <a:r>
                      <a:rPr lang="en-US" sz="1400" smtClean="0">
                        <a:solidFill>
                          <a:srgbClr val="FFFF99"/>
                        </a:solidFill>
                      </a:rPr>
                      <a:t>1,5</a:t>
                    </a:r>
                    <a:r>
                      <a:rPr lang="cs-CZ" sz="140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9.4695762401627551E-4"/>
                  <c:y val="-0.1736731365369452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rgbClr val="FFFF99"/>
                        </a:solidFill>
                      </a:rPr>
                      <a:t>C90 </a:t>
                    </a:r>
                    <a:r>
                      <a:rPr lang="en-US" sz="1400" dirty="0" err="1">
                        <a:solidFill>
                          <a:srgbClr val="FFFF99"/>
                        </a:solidFill>
                      </a:rPr>
                      <a:t>Mnohočetný</a:t>
                    </a:r>
                    <a:r>
                      <a:rPr lang="en-US" sz="1400" dirty="0">
                        <a:solidFill>
                          <a:srgbClr val="FFFF99"/>
                        </a:solidFill>
                      </a:rPr>
                      <a:t> </a:t>
                    </a:r>
                    <a:r>
                      <a:rPr lang="en-US" sz="1400" dirty="0" err="1">
                        <a:solidFill>
                          <a:srgbClr val="FFFF99"/>
                        </a:solidFill>
                      </a:rPr>
                      <a:t>myelom</a:t>
                    </a:r>
                    <a:r>
                      <a:rPr lang="en-US" sz="1400">
                        <a:solidFill>
                          <a:srgbClr val="FFFF99"/>
                        </a:solidFill>
                      </a:rPr>
                      <a:t>; </a:t>
                    </a:r>
                    <a:r>
                      <a:rPr lang="en-US" sz="1400" smtClean="0">
                        <a:solidFill>
                          <a:srgbClr val="FFFF99"/>
                        </a:solidFill>
                      </a:rPr>
                      <a:t>0,6</a:t>
                    </a:r>
                    <a:r>
                      <a:rPr lang="cs-CZ" sz="140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1.0545617882166097E-2"/>
                  <c:y val="-0.27640927600099369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rgbClr val="FFFF99"/>
                        </a:solidFill>
                      </a:rPr>
                      <a:t>C91-95 </a:t>
                    </a:r>
                    <a:r>
                      <a:rPr lang="en-US" sz="1400" dirty="0" err="1">
                        <a:solidFill>
                          <a:srgbClr val="FFFF99"/>
                        </a:solidFill>
                      </a:rPr>
                      <a:t>Leukémie</a:t>
                    </a:r>
                    <a:r>
                      <a:rPr lang="en-US" sz="1400">
                        <a:solidFill>
                          <a:srgbClr val="FFFF99"/>
                        </a:solidFill>
                      </a:rPr>
                      <a:t>; </a:t>
                    </a:r>
                    <a:r>
                      <a:rPr lang="en-US" sz="1400" smtClean="0">
                        <a:solidFill>
                          <a:srgbClr val="FFFF99"/>
                        </a:solidFill>
                      </a:rPr>
                      <a:t>1,1</a:t>
                    </a:r>
                    <a:r>
                      <a:rPr lang="cs-CZ" sz="140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multiLvlStrRef>
              <c:f>List2!$A$2:$B$16</c:f>
              <c:multiLvlStrCache>
                <c:ptCount val="15"/>
                <c:lvl>
                  <c:pt idx="0">
                    <c:v>Kolorektum</c:v>
                  </c:pt>
                  <c:pt idx="1">
                    <c:v>Ostatní GIT</c:v>
                  </c:pt>
                  <c:pt idx="2">
                    <c:v>Dýchací systém, plíce</c:v>
                  </c:pt>
                  <c:pt idx="3">
                    <c:v>Melanom</c:v>
                  </c:pt>
                  <c:pt idx="4">
                    <c:v>Kožní nonmelanom</c:v>
                  </c:pt>
                  <c:pt idx="5">
                    <c:v>prsa</c:v>
                  </c:pt>
                  <c:pt idx="6">
                    <c:v>děloha</c:v>
                  </c:pt>
                  <c:pt idx="7">
                    <c:v>ovaria</c:v>
                  </c:pt>
                  <c:pt idx="8">
                    <c:v>močový systém</c:v>
                  </c:pt>
                  <c:pt idx="9">
                    <c:v>Hodgkinův lymfom</c:v>
                  </c:pt>
                  <c:pt idx="10">
                    <c:v>Nehodgkinův lymfom</c:v>
                  </c:pt>
                  <c:pt idx="11">
                    <c:v>Mnohočetný myelom</c:v>
                  </c:pt>
                  <c:pt idx="12">
                    <c:v>Leukémie</c:v>
                  </c:pt>
                  <c:pt idx="13">
                    <c:v>In situ </c:v>
                  </c:pt>
                  <c:pt idx="14">
                    <c:v>Ostatní</c:v>
                  </c:pt>
                </c:lvl>
                <c:lvl>
                  <c:pt idx="0">
                    <c:v>C18-20</c:v>
                  </c:pt>
                  <c:pt idx="1">
                    <c:v>C00-C25</c:v>
                  </c:pt>
                  <c:pt idx="2">
                    <c:v>C32-34</c:v>
                  </c:pt>
                  <c:pt idx="3">
                    <c:v>C43</c:v>
                  </c:pt>
                  <c:pt idx="4">
                    <c:v>C44</c:v>
                  </c:pt>
                  <c:pt idx="5">
                    <c:v>C50</c:v>
                  </c:pt>
                  <c:pt idx="6">
                    <c:v>C53-55</c:v>
                  </c:pt>
                  <c:pt idx="7">
                    <c:v>C56</c:v>
                  </c:pt>
                  <c:pt idx="8">
                    <c:v>C64+67</c:v>
                  </c:pt>
                  <c:pt idx="9">
                    <c:v>C81</c:v>
                  </c:pt>
                  <c:pt idx="10">
                    <c:v>C82-86</c:v>
                  </c:pt>
                  <c:pt idx="11">
                    <c:v>C90</c:v>
                  </c:pt>
                  <c:pt idx="12">
                    <c:v>C91-95</c:v>
                  </c:pt>
                  <c:pt idx="13">
                    <c:v>D00-D09</c:v>
                  </c:pt>
                  <c:pt idx="14">
                    <c:v>CX</c:v>
                  </c:pt>
                </c:lvl>
              </c:multiLvlStrCache>
            </c:multiLvlStrRef>
          </c:cat>
          <c:val>
            <c:numRef>
              <c:f>List2!$C$2:$C$16</c:f>
              <c:numCache>
                <c:formatCode>0.0</c:formatCode>
                <c:ptCount val="15"/>
                <c:pt idx="0">
                  <c:v>6.2</c:v>
                </c:pt>
                <c:pt idx="1">
                  <c:v>6.4</c:v>
                </c:pt>
                <c:pt idx="2">
                  <c:v>4.8</c:v>
                </c:pt>
                <c:pt idx="3">
                  <c:v>2.5</c:v>
                </c:pt>
                <c:pt idx="4">
                  <c:v>27.9</c:v>
                </c:pt>
                <c:pt idx="5">
                  <c:v>14.9</c:v>
                </c:pt>
                <c:pt idx="6">
                  <c:v>5.8</c:v>
                </c:pt>
                <c:pt idx="7">
                  <c:v>2.1</c:v>
                </c:pt>
                <c:pt idx="8">
                  <c:v>3.6</c:v>
                </c:pt>
                <c:pt idx="9">
                  <c:v>0.3</c:v>
                </c:pt>
                <c:pt idx="10">
                  <c:v>1.5</c:v>
                </c:pt>
                <c:pt idx="11">
                  <c:v>0.6</c:v>
                </c:pt>
                <c:pt idx="12">
                  <c:v>1.1000000000000001</c:v>
                </c:pt>
                <c:pt idx="13">
                  <c:v>12.7</c:v>
                </c:pt>
                <c:pt idx="14">
                  <c:v>9.6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147EE26B-ED95-48B2-A9B3-1555767ACB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944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551FDDBF-5E7A-47E5-BBB1-4636216D92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5079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25E83C-CEC6-4770-968C-5AAAA743BA7E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17410" name="Rectangle 4098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4099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11BBE7-3FFE-4C9F-8B76-76B415D35436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D0CA13-15D7-4A1B-8286-2EBA37B5DE42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A36A27-1B7D-412D-ABCA-E904A2C4BC5B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Slide Number Placeholder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A9505B5-2D55-48DE-8CF1-CE3B17D08479}" type="slidenum">
              <a:rPr kumimoji="0" lang="en-US" sz="1200">
                <a:latin typeface="Calibri" pitchFamily="34" charset="0"/>
                <a:ea typeface="ヒラギノ角ゴ Pro W3"/>
                <a:cs typeface="ヒラギノ角ゴ Pro W3"/>
              </a:rPr>
              <a:pPr algn="r"/>
              <a:t>49</a:t>
            </a:fld>
            <a:endParaRPr kumimoji="0" lang="en-US" sz="1200"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03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403459" name="Notes Placeholder 2"/>
          <p:cNvSpPr>
            <a:spLocks noGrp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  <a:noFill/>
          <a:ln/>
        </p:spPr>
        <p:txBody>
          <a:bodyPr lIns="90663" tIns="45331" rIns="90663" bIns="45331"/>
          <a:lstStyle/>
          <a:p>
            <a:pPr eaLnBrk="1" hangingPunct="1"/>
            <a:endParaRPr lang="en-AU" smtClean="0">
              <a:latin typeface="Arial" charset="0"/>
            </a:endParaRPr>
          </a:p>
        </p:txBody>
      </p:sp>
      <p:sp>
        <p:nvSpPr>
          <p:cNvPr id="403460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663" tIns="45331" rIns="90663" bIns="45331" anchor="b"/>
          <a:lstStyle/>
          <a:p>
            <a:pPr algn="r" defTabSz="906463"/>
            <a:fld id="{370F15D7-C143-4012-A02F-1CA178FE0ED5}" type="slidenum">
              <a:rPr kumimoji="0" lang="en-US" sz="1200">
                <a:latin typeface="Times New Roman" pitchFamily="18" charset="0"/>
                <a:ea typeface="ヒラギノ角ゴ Pro W3"/>
                <a:cs typeface="ヒラギノ角ゴ Pro W3"/>
              </a:rPr>
              <a:pPr algn="r" defTabSz="906463"/>
              <a:t>49</a:t>
            </a:fld>
            <a:endParaRPr kumimoji="0" lang="en-US" sz="1200">
              <a:latin typeface="Times New Roman" pitchFamily="18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5" name="Slide Number Placeholder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E157FE6-46CA-4AFE-969B-FC9C3EFAA09D}" type="slidenum">
              <a:rPr kumimoji="0" lang="en-US" sz="1200">
                <a:latin typeface="Calibri" pitchFamily="34" charset="0"/>
                <a:ea typeface="ヒラギノ角ゴ Pro W3"/>
                <a:cs typeface="ヒラギノ角ゴ Pro W3"/>
              </a:rPr>
              <a:pPr algn="r"/>
              <a:t>50</a:t>
            </a:fld>
            <a:endParaRPr kumimoji="0" lang="en-US" sz="1200"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055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85" tIns="46193" rIns="92385" bIns="46193" anchor="b"/>
          <a:lstStyle/>
          <a:p>
            <a:pPr algn="r" defTabSz="923925"/>
            <a:fld id="{F0CD4A4E-4BA2-447D-8F62-9897440197B0}" type="slidenum">
              <a:rPr kumimoji="0" lang="en-US" sz="1200">
                <a:ea typeface="MS PGothic"/>
                <a:cs typeface="ヒラギノ角ゴ Pro W3"/>
              </a:rPr>
              <a:pPr algn="r" defTabSz="923925"/>
              <a:t>50</a:t>
            </a:fld>
            <a:endParaRPr kumimoji="0" lang="en-US" sz="1200">
              <a:ea typeface="MS PGothic"/>
              <a:cs typeface="ヒラギノ角ゴ Pro W3"/>
            </a:endParaRPr>
          </a:p>
        </p:txBody>
      </p:sp>
      <p:sp>
        <p:nvSpPr>
          <p:cNvPr id="405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405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85" tIns="46193" rIns="92385" bIns="46193"/>
          <a:lstStyle/>
          <a:p>
            <a:pPr eaLnBrk="1" hangingPunct="1"/>
            <a:endParaRPr lang="en-A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Slide Number Placeholder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A9505B5-2D55-48DE-8CF1-CE3B17D08479}" type="slidenum">
              <a:rPr kumimoji="0" lang="en-US" sz="1200">
                <a:latin typeface="Calibri" pitchFamily="34" charset="0"/>
                <a:ea typeface="ヒラギノ角ゴ Pro W3"/>
                <a:cs typeface="ヒラギノ角ゴ Pro W3"/>
              </a:rPr>
              <a:pPr algn="r"/>
              <a:t>51</a:t>
            </a:fld>
            <a:endParaRPr kumimoji="0" lang="en-US" sz="1200"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03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403459" name="Notes Placeholder 2"/>
          <p:cNvSpPr>
            <a:spLocks noGrp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  <a:noFill/>
          <a:ln/>
        </p:spPr>
        <p:txBody>
          <a:bodyPr lIns="90663" tIns="45331" rIns="90663" bIns="45331"/>
          <a:lstStyle/>
          <a:p>
            <a:pPr eaLnBrk="1" hangingPunct="1"/>
            <a:endParaRPr lang="en-AU" smtClean="0">
              <a:latin typeface="Arial" charset="0"/>
            </a:endParaRPr>
          </a:p>
        </p:txBody>
      </p:sp>
      <p:sp>
        <p:nvSpPr>
          <p:cNvPr id="403460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663" tIns="45331" rIns="90663" bIns="45331" anchor="b"/>
          <a:lstStyle/>
          <a:p>
            <a:pPr algn="r" defTabSz="906463"/>
            <a:fld id="{370F15D7-C143-4012-A02F-1CA178FE0ED5}" type="slidenum">
              <a:rPr kumimoji="0" lang="en-US" sz="1200">
                <a:latin typeface="Times New Roman" pitchFamily="18" charset="0"/>
                <a:ea typeface="ヒラギノ角ゴ Pro W3"/>
                <a:cs typeface="ヒラギノ角ゴ Pro W3"/>
              </a:rPr>
              <a:pPr algn="r" defTabSz="906463"/>
              <a:t>51</a:t>
            </a:fld>
            <a:endParaRPr kumimoji="0" lang="en-US" sz="1200">
              <a:latin typeface="Times New Roman" pitchFamily="18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C67C6-5076-4E1C-8E5E-0E2DEA9546B3}" type="datetime1">
              <a:rPr lang="cs-CZ"/>
              <a:pPr>
                <a:defRPr/>
              </a:pPr>
              <a:t>7.10.2019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42026-5B35-43B0-8512-C3821EA195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A958A-D506-4846-862D-B72C096E2BA7}" type="datetime1">
              <a:rPr lang="cs-CZ"/>
              <a:pPr>
                <a:defRPr/>
              </a:pPr>
              <a:t>7.10.2019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4991F-3544-4CAF-8EDB-2EA079EC38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15734-9EAA-4E64-8642-3AC3F7152DB1}" type="datetime1">
              <a:rPr lang="cs-CZ"/>
              <a:pPr>
                <a:defRPr/>
              </a:pPr>
              <a:t>7.10.2019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1A505-FA10-42BB-AAB7-86118831B2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A07C1-E71B-490C-B1FA-0920B5093EA6}" type="datetime1">
              <a:rPr lang="cs-CZ"/>
              <a:pPr>
                <a:defRPr/>
              </a:pPr>
              <a:t>7.10.2019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3D207-D9D1-4181-97B7-2623BEDA7A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en's aligned re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877779" y="6417332"/>
            <a:ext cx="1014701" cy="204671"/>
          </a:xfrm>
        </p:spPr>
        <p:txBody>
          <a:bodyPr wrap="none" anchor="b" anchorCtr="0">
            <a:sp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 smtClean="0"/>
              <a:t>References.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64180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0BCFE-EDB6-416B-836C-974F6E75A9BB}" type="datetimeFigureOut">
              <a:rPr lang="cs-CZ" smtClean="0"/>
              <a:pPr/>
              <a:t>7.10.2019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263C-E1CA-4DC1-9377-29D1F62A69E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3904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DFEA3-8AAA-4574-B35B-6DD71E2F265D}" type="datetime1">
              <a:rPr lang="cs-CZ"/>
              <a:pPr>
                <a:defRPr/>
              </a:pPr>
              <a:t>7.10.2019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92E1C-41F0-49E4-9963-DAC0A4C651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B4A8C-A93D-4B10-8973-25037415EBD6}" type="datetime1">
              <a:rPr lang="cs-CZ"/>
              <a:pPr>
                <a:defRPr/>
              </a:pPr>
              <a:t>7.10.2019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A03B5-90E7-4448-84F2-D4BB29C84A3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955EC-B717-42D5-8C34-E24E29A5CA5C}" type="datetime1">
              <a:rPr lang="cs-CZ"/>
              <a:pPr>
                <a:defRPr/>
              </a:pPr>
              <a:t>7.10.2019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901D6-E43A-40F9-B26D-614C812668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CDF30-797D-47DA-BBF4-6A64FA03C6B8}" type="datetime1">
              <a:rPr lang="cs-CZ"/>
              <a:pPr>
                <a:defRPr/>
              </a:pPr>
              <a:t>7.10.2019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5F145-6119-4942-832E-B24984E2BA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020F7-91DA-4D5B-B376-C56FB501DDE8}" type="datetime1">
              <a:rPr lang="cs-CZ"/>
              <a:pPr>
                <a:defRPr/>
              </a:pPr>
              <a:t>7.10.2019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4C4C0-0054-4ACF-982E-63C35685AE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C3C61-2A9B-4D6F-8756-4F60F6B173EA}" type="datetime1">
              <a:rPr lang="cs-CZ"/>
              <a:pPr>
                <a:defRPr/>
              </a:pPr>
              <a:t>7.10.2019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B355D-E240-45F1-BCEA-832EEB9FAE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D27E0-85CC-4FE2-9641-1774C9AE7744}" type="datetime1">
              <a:rPr lang="cs-CZ"/>
              <a:pPr>
                <a:defRPr/>
              </a:pPr>
              <a:t>7.10.2019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ADD3E-7CDF-4C22-A5F4-CCDE8D2877E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510-6D6D-4B1A-9113-D0EDC8793356}" type="datetime1">
              <a:rPr lang="cs-CZ"/>
              <a:pPr>
                <a:defRPr/>
              </a:pPr>
              <a:t>7.10.2019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7B02A-9264-49C4-8DB8-61805EC72F4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475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475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</p:grpSp>
      <p:sp>
        <p:nvSpPr>
          <p:cNvPr id="7475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7475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74761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pitchFamily="34" charset="0"/>
                </a:endParaRPr>
              </a:p>
            </p:txBody>
          </p:sp>
          <p:sp>
            <p:nvSpPr>
              <p:cNvPr id="74762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pitchFamily="34" charset="0"/>
                </a:endParaRPr>
              </a:p>
            </p:txBody>
          </p:sp>
          <p:sp>
            <p:nvSpPr>
              <p:cNvPr id="74763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pitchFamily="34" charset="0"/>
                </a:endParaRPr>
              </a:p>
            </p:txBody>
          </p:sp>
          <p:sp>
            <p:nvSpPr>
              <p:cNvPr id="74764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pitchFamily="34" charset="0"/>
                </a:endParaRPr>
              </a:p>
            </p:txBody>
          </p:sp>
          <p:sp>
            <p:nvSpPr>
              <p:cNvPr id="74765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pitchFamily="34" charset="0"/>
                </a:endParaRPr>
              </a:p>
            </p:txBody>
          </p:sp>
        </p:grpSp>
        <p:sp>
          <p:nvSpPr>
            <p:cNvPr id="74766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74768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4769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4770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4771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4772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4773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</p:grpSp>
      <p:sp>
        <p:nvSpPr>
          <p:cNvPr id="74774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74776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E88E7263-F1D2-4CB2-91DC-EF8A3A88F0E2}" type="datetime1">
              <a:rPr lang="cs-CZ"/>
              <a:pPr>
                <a:defRPr/>
              </a:pPr>
              <a:t>7.10.2019</a:t>
            </a:fld>
            <a:endParaRPr lang="cs-CZ"/>
          </a:p>
        </p:txBody>
      </p:sp>
      <p:sp>
        <p:nvSpPr>
          <p:cNvPr id="74777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4778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311D2329-07C4-415C-9A33-A678B6FBEC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om/url?sa=i&amp;rct=j&amp;q=&amp;esrc=s&amp;source=images&amp;cd=&amp;cad=rja&amp;uact=8&amp;ved=2ahUKEwisup7yp9_gAhWFZ1AKHfNrDUYQjRx6BAgBEAU&amp;url=http://www.bloodjournal.org/content/126/23/2676&amp;psig=AOvVaw1nFo_2BV-Dg3HIIinDePNV&amp;ust=1551473616292830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aplikace_Microsoft_Word3.docx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0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/url?sa=i&amp;rct=j&amp;q=&amp;esrc=s&amp;source=images&amp;cd=&amp;cad=rja&amp;uact=8&amp;ved=2ahUKEwia8fi7sbHfAhWF-qQKHW-TBPkQjRx6BAgBEAU&amp;url=http://www.lls.org/http:/llsorg.prod.acquia-sites.com/facts-and-statistics/facts-and-statistics-overview/facts-and-statistics&amp;psig=AOvVaw2ftiMtMsTzt9OakUbL4Q4o&amp;ust=1545497584455815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5.png"/><Relationship Id="rId4" Type="http://schemas.openxmlformats.org/officeDocument/2006/relationships/oleObject" Target="../embeddings/oleObject3.bin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8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2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71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533400" y="1981200"/>
            <a:ext cx="8077200" cy="2667000"/>
          </a:xfrm>
        </p:spPr>
        <p:txBody>
          <a:bodyPr/>
          <a:lstStyle/>
          <a:p>
            <a:pPr eaLnBrk="1" hangingPunct="1">
              <a:defRPr/>
            </a:pPr>
            <a:r>
              <a:rPr lang="cs-CZ" sz="6000" b="1" dirty="0" err="1" smtClean="0">
                <a:solidFill>
                  <a:srgbClr val="FFFF00"/>
                </a:solidFill>
              </a:rPr>
              <a:t>Lymphoproliferative</a:t>
            </a:r>
            <a:r>
              <a:rPr lang="cs-CZ" sz="6000" b="1" dirty="0" smtClean="0">
                <a:solidFill>
                  <a:srgbClr val="FFFF00"/>
                </a:solidFill>
              </a:rPr>
              <a:t> </a:t>
            </a:r>
            <a:r>
              <a:rPr lang="cs-CZ" sz="6000" b="1" dirty="0" err="1" smtClean="0">
                <a:solidFill>
                  <a:srgbClr val="FFFF00"/>
                </a:solidFill>
              </a:rPr>
              <a:t>disorders</a:t>
            </a:r>
            <a:endParaRPr lang="cs-CZ" sz="6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61722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b="1" u="sng" dirty="0" smtClean="0">
                <a:solidFill>
                  <a:srgbClr val="FFFF00"/>
                </a:solidFill>
              </a:rPr>
              <a:t>GENERAL SYMPTOMS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cs-CZ" sz="3600" b="1" u="sng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400" dirty="0" smtClean="0"/>
              <a:t>WEIGHT LOSS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 (≥10% </a:t>
            </a:r>
            <a:r>
              <a:rPr lang="cs-CZ" sz="2400" dirty="0" err="1" smtClean="0"/>
              <a:t>during</a:t>
            </a:r>
            <a:r>
              <a:rPr lang="cs-CZ" sz="2400" dirty="0" smtClean="0"/>
              <a:t> 3 </a:t>
            </a:r>
            <a:r>
              <a:rPr lang="cs-CZ" sz="2400" dirty="0" err="1" smtClean="0"/>
              <a:t>months</a:t>
            </a:r>
            <a:r>
              <a:rPr lang="cs-CZ" sz="2400" dirty="0" smtClean="0"/>
              <a:t>; GIT </a:t>
            </a:r>
            <a:r>
              <a:rPr lang="cs-CZ" sz="2400" dirty="0" err="1" smtClean="0"/>
              <a:t>disorders</a:t>
            </a:r>
            <a:r>
              <a:rPr lang="cs-CZ" sz="2400" dirty="0" smtClean="0"/>
              <a:t>, </a:t>
            </a:r>
            <a:r>
              <a:rPr lang="cs-CZ" sz="2400" dirty="0" err="1" smtClean="0"/>
              <a:t>chronic</a:t>
            </a:r>
            <a:r>
              <a:rPr lang="cs-CZ" sz="2400" dirty="0" smtClean="0"/>
              <a:t> </a:t>
            </a:r>
            <a:r>
              <a:rPr lang="cs-CZ" sz="2400" dirty="0" err="1" smtClean="0"/>
              <a:t>inflamatory</a:t>
            </a:r>
            <a:endParaRPr lang="cs-CZ" sz="24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 </a:t>
            </a:r>
            <a:r>
              <a:rPr lang="cs-CZ" sz="2400" dirty="0" err="1" smtClean="0"/>
              <a:t>diseases</a:t>
            </a:r>
            <a:r>
              <a:rPr lang="cs-CZ" sz="2400" dirty="0" smtClean="0"/>
              <a:t>…)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dirty="0" smtClean="0"/>
              <a:t>SUBFEVER/FEVER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 (</a:t>
            </a:r>
            <a:r>
              <a:rPr lang="cs-CZ" sz="2400" dirty="0" err="1" smtClean="0"/>
              <a:t>lasting</a:t>
            </a:r>
            <a:r>
              <a:rPr lang="cs-CZ" sz="2400" dirty="0" smtClean="0"/>
              <a:t> </a:t>
            </a:r>
            <a:r>
              <a:rPr lang="en-US" sz="2400" dirty="0" smtClean="0">
                <a:cs typeface="Arial" charset="0"/>
              </a:rPr>
              <a:t>&gt;</a:t>
            </a:r>
            <a:r>
              <a:rPr lang="cs-CZ" sz="2400" dirty="0" smtClean="0">
                <a:cs typeface="Arial" charset="0"/>
              </a:rPr>
              <a:t> 3 </a:t>
            </a:r>
            <a:r>
              <a:rPr lang="cs-CZ" sz="2400" dirty="0" err="1" smtClean="0">
                <a:cs typeface="Arial" charset="0"/>
              </a:rPr>
              <a:t>weeks</a:t>
            </a:r>
            <a:r>
              <a:rPr lang="cs-CZ" sz="2400" dirty="0" smtClean="0">
                <a:cs typeface="Arial" charset="0"/>
              </a:rPr>
              <a:t>, </a:t>
            </a:r>
            <a:r>
              <a:rPr lang="cs-CZ" sz="2400" dirty="0" err="1" smtClean="0"/>
              <a:t>dif</a:t>
            </a:r>
            <a:r>
              <a:rPr lang="cs-CZ" sz="2400" dirty="0" smtClean="0"/>
              <a:t> dg </a:t>
            </a:r>
            <a:r>
              <a:rPr lang="cs-CZ" sz="2400" dirty="0" err="1" smtClean="0"/>
              <a:t>infections</a:t>
            </a:r>
            <a:r>
              <a:rPr lang="cs-CZ" sz="2400" dirty="0" smtClean="0"/>
              <a:t>, </a:t>
            </a:r>
            <a:r>
              <a:rPr lang="cs-CZ" sz="2400" dirty="0" err="1" smtClean="0"/>
              <a:t>other</a:t>
            </a:r>
            <a:r>
              <a:rPr lang="cs-CZ" sz="2400" dirty="0" smtClean="0"/>
              <a:t> </a:t>
            </a:r>
            <a:r>
              <a:rPr lang="cs-CZ" sz="2400" dirty="0" err="1" smtClean="0"/>
              <a:t>tumors</a:t>
            </a:r>
            <a:r>
              <a:rPr lang="cs-CZ" sz="2400" dirty="0" smtClean="0"/>
              <a:t> </a:t>
            </a:r>
            <a:r>
              <a:rPr lang="cs-CZ" sz="2400" dirty="0" err="1" smtClean="0"/>
              <a:t>or</a:t>
            </a:r>
            <a:r>
              <a:rPr lang="cs-CZ" sz="2400" dirty="0" smtClean="0"/>
              <a:t>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 autoimunity </a:t>
            </a:r>
            <a:r>
              <a:rPr lang="cs-CZ" sz="2400" dirty="0" err="1" smtClean="0"/>
              <a:t>disorders</a:t>
            </a:r>
            <a:r>
              <a:rPr lang="cs-CZ" sz="2400" dirty="0" smtClean="0"/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cs typeface="Arial" charset="0"/>
              </a:rPr>
              <a:t>ITCHING (</a:t>
            </a:r>
            <a:r>
              <a:rPr lang="cs-CZ" sz="2400" dirty="0" err="1" smtClean="0">
                <a:cs typeface="Arial" charset="0"/>
              </a:rPr>
              <a:t>usually</a:t>
            </a:r>
            <a:r>
              <a:rPr lang="cs-CZ" sz="2400" dirty="0" smtClean="0">
                <a:cs typeface="Arial" charset="0"/>
              </a:rPr>
              <a:t> </a:t>
            </a:r>
            <a:r>
              <a:rPr lang="cs-CZ" sz="2400" dirty="0" err="1" smtClean="0">
                <a:cs typeface="Arial" charset="0"/>
              </a:rPr>
              <a:t>without</a:t>
            </a:r>
            <a:r>
              <a:rPr lang="cs-CZ" sz="2400" dirty="0" smtClean="0">
                <a:cs typeface="Arial" charset="0"/>
              </a:rPr>
              <a:t> skin </a:t>
            </a:r>
            <a:r>
              <a:rPr lang="cs-CZ" sz="2400" dirty="0" err="1" smtClean="0">
                <a:cs typeface="Arial" charset="0"/>
              </a:rPr>
              <a:t>lesions</a:t>
            </a:r>
            <a:r>
              <a:rPr lang="cs-CZ" sz="2400" dirty="0" smtClean="0">
                <a:cs typeface="Arial" charset="0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cs-CZ" sz="2400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cs typeface="Arial" charset="0"/>
              </a:rPr>
              <a:t>NIGHT SWEAT (</a:t>
            </a:r>
            <a:r>
              <a:rPr lang="cs-CZ" sz="2400" dirty="0" err="1" smtClean="0">
                <a:cs typeface="Arial" charset="0"/>
              </a:rPr>
              <a:t>need</a:t>
            </a:r>
            <a:r>
              <a:rPr lang="cs-CZ" sz="2400" dirty="0" smtClean="0">
                <a:cs typeface="Arial" charset="0"/>
              </a:rPr>
              <a:t> to </a:t>
            </a:r>
            <a:r>
              <a:rPr lang="cs-CZ" sz="2400" dirty="0" err="1" smtClean="0">
                <a:cs typeface="Arial" charset="0"/>
              </a:rPr>
              <a:t>change</a:t>
            </a:r>
            <a:r>
              <a:rPr lang="cs-CZ" sz="2400" dirty="0" smtClean="0">
                <a:cs typeface="Arial" charset="0"/>
              </a:rPr>
              <a:t> </a:t>
            </a:r>
            <a:r>
              <a:rPr lang="cs-CZ" sz="2400" dirty="0" err="1" smtClean="0">
                <a:cs typeface="Arial" charset="0"/>
              </a:rPr>
              <a:t>clothes</a:t>
            </a:r>
            <a:r>
              <a:rPr lang="cs-CZ" sz="2400" dirty="0" smtClean="0">
                <a:cs typeface="Arial" charset="0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cs-CZ" sz="2400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cs typeface="Arial" charset="0"/>
              </a:rPr>
              <a:t>FATIGUE (</a:t>
            </a:r>
            <a:r>
              <a:rPr lang="cs-CZ" sz="2400" dirty="0" err="1" smtClean="0">
                <a:cs typeface="Arial" charset="0"/>
              </a:rPr>
              <a:t>pathological</a:t>
            </a:r>
            <a:r>
              <a:rPr lang="cs-CZ" sz="2400" dirty="0" smtClean="0">
                <a:cs typeface="Arial" charset="0"/>
              </a:rPr>
              <a:t> </a:t>
            </a:r>
            <a:r>
              <a:rPr lang="cs-CZ" sz="2400" dirty="0" err="1" smtClean="0">
                <a:cs typeface="Arial" charset="0"/>
              </a:rPr>
              <a:t>tiredness</a:t>
            </a:r>
            <a:r>
              <a:rPr lang="cs-CZ" sz="2400" dirty="0" smtClean="0">
                <a:cs typeface="Arial" charset="0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sz="2800" dirty="0" smtClean="0">
                <a:cs typeface="Arial" charset="0"/>
              </a:rPr>
              <a:t>      </a:t>
            </a: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pPr eaLnBrk="1" hangingPunct="1">
              <a:tabLst>
                <a:tab pos="7078663" algn="l"/>
              </a:tabLst>
              <a:defRPr/>
            </a:pPr>
            <a:r>
              <a:rPr lang="cs-CZ" sz="3200" b="1" u="sng" dirty="0" smtClean="0">
                <a:solidFill>
                  <a:srgbClr val="FFFF00"/>
                </a:solidFill>
              </a:rPr>
              <a:t>SYMPTOMS OF LOCAL EXPANSION</a:t>
            </a:r>
            <a:r>
              <a:rPr lang="cs-CZ" sz="3200" b="1" dirty="0" smtClean="0">
                <a:solidFill>
                  <a:srgbClr val="FFFF00"/>
                </a:solidFill>
              </a:rPr>
              <a:t/>
            </a:r>
            <a:br>
              <a:rPr lang="cs-CZ" sz="3200" b="1" dirty="0" smtClean="0">
                <a:solidFill>
                  <a:srgbClr val="FFFF00"/>
                </a:solidFill>
              </a:rPr>
            </a:br>
            <a:endParaRPr lang="cs-CZ" sz="3200" b="1" dirty="0">
              <a:solidFill>
                <a:srgbClr val="FFFF00"/>
              </a:solidFill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763000" cy="5867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cs-CZ" sz="2400" b="1" dirty="0" err="1" smtClean="0"/>
              <a:t>Peripheral</a:t>
            </a:r>
            <a:r>
              <a:rPr lang="cs-CZ" sz="2400" b="1" dirty="0" smtClean="0"/>
              <a:t> (</a:t>
            </a:r>
            <a:r>
              <a:rPr lang="cs-CZ" sz="2400" b="1" dirty="0" err="1" smtClean="0"/>
              <a:t>palpable</a:t>
            </a:r>
            <a:r>
              <a:rPr lang="cs-CZ" sz="2400" b="1" dirty="0" smtClean="0"/>
              <a:t>) </a:t>
            </a:r>
            <a:r>
              <a:rPr lang="cs-CZ" sz="2400" b="1" dirty="0" err="1" smtClean="0"/>
              <a:t>lymphadenopathy</a:t>
            </a:r>
            <a:r>
              <a:rPr lang="cs-CZ" sz="2400" b="1" dirty="0" smtClean="0"/>
              <a:t>: </a:t>
            </a:r>
            <a:r>
              <a:rPr lang="cs-CZ" sz="2400" b="1" dirty="0" smtClean="0">
                <a:solidFill>
                  <a:srgbClr val="FFFF00"/>
                </a:solidFill>
              </a:rPr>
              <a:t>„</a:t>
            </a:r>
            <a:r>
              <a:rPr lang="cs-CZ" sz="2400" b="1" dirty="0" err="1" smtClean="0">
                <a:solidFill>
                  <a:srgbClr val="FFFF00"/>
                </a:solidFill>
              </a:rPr>
              <a:t>lumps</a:t>
            </a:r>
            <a:r>
              <a:rPr lang="cs-CZ" sz="2400" b="1" dirty="0" smtClean="0">
                <a:solidFill>
                  <a:srgbClr val="FFFF00"/>
                </a:solidFill>
              </a:rPr>
              <a:t>“</a:t>
            </a:r>
            <a:endParaRPr lang="cs-CZ" sz="2400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cs-CZ" sz="2400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cs-CZ" sz="2400" b="1" dirty="0" err="1" smtClean="0"/>
              <a:t>Mediastinal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lymphadenopathy</a:t>
            </a:r>
            <a:r>
              <a:rPr lang="cs-CZ" sz="2400" b="1" dirty="0" smtClean="0"/>
              <a:t>: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irritative</a:t>
            </a:r>
            <a:r>
              <a:rPr lang="cs-CZ" sz="2400" dirty="0" smtClean="0">
                <a:solidFill>
                  <a:srgbClr val="FFFF00"/>
                </a:solidFill>
              </a:rPr>
              <a:t> dry </a:t>
            </a:r>
            <a:r>
              <a:rPr lang="cs-CZ" sz="2400" dirty="0" err="1" smtClean="0">
                <a:solidFill>
                  <a:srgbClr val="FFFF00"/>
                </a:solidFill>
              </a:rPr>
              <a:t>cough</a:t>
            </a:r>
            <a:r>
              <a:rPr lang="cs-CZ" sz="2400" dirty="0" smtClean="0">
                <a:solidFill>
                  <a:srgbClr val="FFFF00"/>
                </a:solidFill>
              </a:rPr>
              <a:t>, feeling </a:t>
            </a:r>
            <a:r>
              <a:rPr lang="cs-CZ" sz="2400" dirty="0" err="1" smtClean="0">
                <a:solidFill>
                  <a:srgbClr val="FFFF00"/>
                </a:solidFill>
              </a:rPr>
              <a:t>of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pressure</a:t>
            </a:r>
            <a:r>
              <a:rPr lang="cs-CZ" sz="2400" dirty="0" smtClean="0">
                <a:solidFill>
                  <a:srgbClr val="FFFF00"/>
                </a:solidFill>
              </a:rPr>
              <a:t>, </a:t>
            </a:r>
            <a:r>
              <a:rPr lang="cs-CZ" sz="2400" dirty="0" err="1" smtClean="0">
                <a:solidFill>
                  <a:srgbClr val="FFFF00"/>
                </a:solidFill>
              </a:rPr>
              <a:t>vena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cava</a:t>
            </a:r>
            <a:r>
              <a:rPr lang="cs-CZ" sz="2400" dirty="0" smtClean="0">
                <a:solidFill>
                  <a:srgbClr val="FFFF00"/>
                </a:solidFill>
              </a:rPr>
              <a:t> superior syndrom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cs-CZ" sz="2400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cs-CZ" sz="2400" b="1" dirty="0" err="1" smtClean="0"/>
              <a:t>Abdominal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lymphadenopathy</a:t>
            </a:r>
            <a:r>
              <a:rPr lang="cs-CZ" sz="2400" b="1" dirty="0" smtClean="0"/>
              <a:t>: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stomach</a:t>
            </a:r>
            <a:r>
              <a:rPr lang="cs-CZ" sz="2400" dirty="0" smtClean="0">
                <a:solidFill>
                  <a:srgbClr val="FFFF00"/>
                </a:solidFill>
              </a:rPr>
              <a:t> and </a:t>
            </a:r>
            <a:r>
              <a:rPr lang="cs-CZ" sz="2400" dirty="0" err="1" smtClean="0">
                <a:solidFill>
                  <a:srgbClr val="FFFF00"/>
                </a:solidFill>
              </a:rPr>
              <a:t>intestinal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dyspepsia</a:t>
            </a:r>
            <a:r>
              <a:rPr lang="cs-CZ" sz="2400" dirty="0" smtClean="0">
                <a:solidFill>
                  <a:srgbClr val="FFFF00"/>
                </a:solidFill>
              </a:rPr>
              <a:t>, </a:t>
            </a:r>
            <a:r>
              <a:rPr lang="cs-CZ" sz="2400" dirty="0" err="1" smtClean="0">
                <a:solidFill>
                  <a:srgbClr val="FFFF00"/>
                </a:solidFill>
              </a:rPr>
              <a:t>hydronephrosis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due</a:t>
            </a:r>
            <a:r>
              <a:rPr lang="cs-CZ" sz="2400" dirty="0" smtClean="0">
                <a:solidFill>
                  <a:srgbClr val="FFFF00"/>
                </a:solidFill>
              </a:rPr>
              <a:t> to </a:t>
            </a:r>
            <a:r>
              <a:rPr lang="cs-CZ" sz="2400" dirty="0" err="1" smtClean="0">
                <a:solidFill>
                  <a:srgbClr val="FFFF00"/>
                </a:solidFill>
              </a:rPr>
              <a:t>uretheral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compression</a:t>
            </a:r>
            <a:r>
              <a:rPr lang="cs-CZ" sz="2400" dirty="0" smtClean="0">
                <a:solidFill>
                  <a:srgbClr val="FFFF00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cs-CZ" sz="2400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cs-CZ" sz="2400" b="1" dirty="0" err="1" smtClean="0"/>
              <a:t>Splenomegaly</a:t>
            </a:r>
            <a:r>
              <a:rPr lang="cs-CZ" sz="2400" b="1" dirty="0" smtClean="0"/>
              <a:t>: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enlarged</a:t>
            </a:r>
            <a:r>
              <a:rPr lang="cs-CZ" sz="2400" dirty="0" smtClean="0">
                <a:solidFill>
                  <a:srgbClr val="FFFF00"/>
                </a:solidFill>
              </a:rPr>
              <a:t> spleen </a:t>
            </a:r>
            <a:r>
              <a:rPr lang="cs-CZ" sz="2400" dirty="0" err="1" smtClean="0">
                <a:solidFill>
                  <a:srgbClr val="FFFF00"/>
                </a:solidFill>
              </a:rPr>
              <a:t>compressing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stomach</a:t>
            </a:r>
            <a:r>
              <a:rPr lang="cs-CZ" sz="2400" dirty="0" smtClean="0">
                <a:solidFill>
                  <a:srgbClr val="FFFF00"/>
                </a:solidFill>
              </a:rPr>
              <a:t>, feeling </a:t>
            </a:r>
            <a:r>
              <a:rPr lang="cs-CZ" sz="2400" dirty="0" err="1" smtClean="0">
                <a:solidFill>
                  <a:srgbClr val="FFFF00"/>
                </a:solidFill>
              </a:rPr>
              <a:t>of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fullness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after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small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meal</a:t>
            </a:r>
            <a:endParaRPr lang="cs-CZ" sz="2400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cs-CZ" sz="2400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cs-CZ" sz="2400" b="1" dirty="0" smtClean="0"/>
              <a:t>Bone </a:t>
            </a:r>
            <a:r>
              <a:rPr lang="cs-CZ" sz="2400" b="1" dirty="0" err="1" smtClean="0"/>
              <a:t>marrow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infiltration</a:t>
            </a:r>
            <a:r>
              <a:rPr lang="cs-CZ" sz="2400" b="1" dirty="0" smtClean="0"/>
              <a:t>:</a:t>
            </a:r>
            <a:r>
              <a:rPr lang="cs-CZ" sz="2400" dirty="0" smtClean="0">
                <a:solidFill>
                  <a:srgbClr val="FFFF00"/>
                </a:solidFill>
              </a:rPr>
              <a:t> (pan)</a:t>
            </a:r>
            <a:r>
              <a:rPr lang="cs-CZ" sz="2400" dirty="0" err="1" smtClean="0">
                <a:solidFill>
                  <a:srgbClr val="FFFF00"/>
                </a:solidFill>
              </a:rPr>
              <a:t>cytopenia</a:t>
            </a:r>
            <a:endParaRPr lang="cs-CZ" sz="2400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cs-CZ" sz="2400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cs-CZ" sz="2400" b="1" dirty="0" err="1" smtClean="0"/>
              <a:t>Osteolytic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destruction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of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bones</a:t>
            </a:r>
            <a:r>
              <a:rPr lang="cs-CZ" sz="2400" b="1" dirty="0" smtClean="0"/>
              <a:t>: </a:t>
            </a:r>
            <a:r>
              <a:rPr lang="cs-CZ" sz="2400" dirty="0" err="1" smtClean="0">
                <a:solidFill>
                  <a:srgbClr val="FFFF00"/>
                </a:solidFill>
              </a:rPr>
              <a:t>pain</a:t>
            </a:r>
            <a:r>
              <a:rPr lang="cs-CZ" sz="2400" dirty="0" smtClean="0">
                <a:solidFill>
                  <a:srgbClr val="FFFF00"/>
                </a:solidFill>
              </a:rPr>
              <a:t> (</a:t>
            </a:r>
            <a:r>
              <a:rPr lang="cs-CZ" sz="2400" dirty="0" err="1" smtClean="0">
                <a:solidFill>
                  <a:srgbClr val="FFFF00"/>
                </a:solidFill>
              </a:rPr>
              <a:t>backbone</a:t>
            </a:r>
            <a:r>
              <a:rPr lang="cs-CZ" sz="2400" dirty="0" smtClean="0">
                <a:solidFill>
                  <a:srgbClr val="FFFF00"/>
                </a:solidFill>
              </a:rPr>
              <a:t>), </a:t>
            </a:r>
            <a:r>
              <a:rPr lang="cs-CZ" sz="2400" dirty="0" err="1" smtClean="0">
                <a:solidFill>
                  <a:srgbClr val="FFFF00"/>
                </a:solidFill>
              </a:rPr>
              <a:t>fractures</a:t>
            </a:r>
            <a:endParaRPr lang="cs-CZ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 u="sng" dirty="0" smtClean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cs typeface="Times New Roman" pitchFamily="18" charset="0"/>
              </a:rPr>
              <a:t>EXTRANODAL LOCAL SYMPTOMS</a:t>
            </a:r>
            <a:endParaRPr lang="cs-CZ" sz="3200" b="1" u="sng" dirty="0">
              <a:solidFill>
                <a:srgbClr val="FFFF00"/>
              </a:solidFill>
              <a:uFill>
                <a:solidFill>
                  <a:srgbClr val="FFFF00"/>
                </a:solidFill>
              </a:uFill>
              <a:cs typeface="Times New Roman" pitchFamily="18" charset="0"/>
            </a:endParaRP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4582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800" b="1" dirty="0" err="1" smtClean="0"/>
              <a:t>Extranodal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involvement</a:t>
            </a:r>
            <a:r>
              <a:rPr lang="cs-CZ" sz="2800" b="1" dirty="0" smtClean="0"/>
              <a:t> in </a:t>
            </a:r>
            <a:r>
              <a:rPr lang="cs-CZ" sz="2800" b="1" dirty="0" err="1" smtClean="0"/>
              <a:t>systemic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lymphoma</a:t>
            </a:r>
            <a:endParaRPr lang="cs-CZ" sz="2800" b="1" dirty="0" smtClean="0"/>
          </a:p>
          <a:p>
            <a:pPr eaLnBrk="1" hangingPunct="1">
              <a:lnSpc>
                <a:spcPct val="90000"/>
              </a:lnSpc>
            </a:pPr>
            <a:r>
              <a:rPr lang="cs-CZ" sz="2800" b="1" dirty="0" err="1" smtClean="0"/>
              <a:t>Primary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extranodal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lymphomas</a:t>
            </a:r>
            <a:r>
              <a:rPr lang="cs-CZ" sz="2800" b="1" dirty="0" smtClean="0"/>
              <a:t> (~ 30% NHL!)</a:t>
            </a:r>
          </a:p>
          <a:p>
            <a:pPr eaLnBrk="1" hangingPunct="1">
              <a:lnSpc>
                <a:spcPct val="90000"/>
              </a:lnSpc>
            </a:pPr>
            <a:endParaRPr lang="cs-CZ" sz="28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2800" dirty="0" smtClean="0">
              <a:solidFill>
                <a:srgbClr val="FFFF00"/>
              </a:solidFill>
            </a:endParaRPr>
          </a:p>
        </p:txBody>
      </p:sp>
      <p:pic>
        <p:nvPicPr>
          <p:cNvPr id="458754" name="Picture 2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38400"/>
            <a:ext cx="6276975" cy="42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err="1" smtClean="0"/>
              <a:t>Diagnostic</a:t>
            </a:r>
            <a:r>
              <a:rPr lang="cs-CZ" sz="4000" dirty="0" smtClean="0"/>
              <a:t> </a:t>
            </a:r>
            <a:r>
              <a:rPr lang="cs-CZ" sz="4000" dirty="0" err="1" smtClean="0"/>
              <a:t>algoritm</a:t>
            </a:r>
            <a:endParaRPr lang="cs-CZ" sz="4000" dirty="0"/>
          </a:p>
        </p:txBody>
      </p:sp>
      <p:sp>
        <p:nvSpPr>
          <p:cNvPr id="211970" name="Rectangle 4"/>
          <p:cNvSpPr>
            <a:spLocks noChangeArrowheads="1"/>
          </p:cNvSpPr>
          <p:nvPr/>
        </p:nvSpPr>
        <p:spPr bwMode="auto">
          <a:xfrm>
            <a:off x="838200" y="1143000"/>
            <a:ext cx="26670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/>
              <a:t>Periferal </a:t>
            </a:r>
          </a:p>
          <a:p>
            <a:pPr algn="ctr"/>
            <a:r>
              <a:rPr lang="cs-CZ" sz="2400" b="1"/>
              <a:t>lymphadenopathy</a:t>
            </a:r>
          </a:p>
        </p:txBody>
      </p:sp>
      <p:sp>
        <p:nvSpPr>
          <p:cNvPr id="211971" name="Rectangle 6"/>
          <p:cNvSpPr>
            <a:spLocks noChangeArrowheads="1"/>
          </p:cNvSpPr>
          <p:nvPr/>
        </p:nvSpPr>
        <p:spPr bwMode="auto">
          <a:xfrm>
            <a:off x="762000" y="2895600"/>
            <a:ext cx="25908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/>
              <a:t>Infection must </a:t>
            </a:r>
          </a:p>
          <a:p>
            <a:pPr algn="ctr"/>
            <a:r>
              <a:rPr lang="cs-CZ" sz="2400" b="1"/>
              <a:t>be excluded</a:t>
            </a:r>
          </a:p>
          <a:p>
            <a:pPr algn="ctr"/>
            <a:r>
              <a:rPr lang="cs-CZ" sz="1400" b="1"/>
              <a:t>EBV, HIV, toxoplasma</a:t>
            </a:r>
          </a:p>
        </p:txBody>
      </p:sp>
      <p:sp>
        <p:nvSpPr>
          <p:cNvPr id="211972" name="Text Box 8"/>
          <p:cNvSpPr txBox="1">
            <a:spLocks noChangeArrowheads="1"/>
          </p:cNvSpPr>
          <p:nvPr/>
        </p:nvSpPr>
        <p:spPr bwMode="auto">
          <a:xfrm>
            <a:off x="152400" y="4724400"/>
            <a:ext cx="3657600" cy="18462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/>
              <a:t>Lymph node biopsy and histological examination</a:t>
            </a:r>
          </a:p>
          <a:p>
            <a:pPr>
              <a:spcBef>
                <a:spcPct val="50000"/>
              </a:spcBef>
            </a:pPr>
            <a:r>
              <a:rPr lang="cs-CZ">
                <a:solidFill>
                  <a:srgbClr val="FFFF00"/>
                </a:solidFill>
              </a:rPr>
              <a:t>Native sample is prefered</a:t>
            </a:r>
          </a:p>
        </p:txBody>
      </p:sp>
      <p:sp>
        <p:nvSpPr>
          <p:cNvPr id="211973" name="Text Box 9"/>
          <p:cNvSpPr txBox="1">
            <a:spLocks noChangeArrowheads="1"/>
          </p:cNvSpPr>
          <p:nvPr/>
        </p:nvSpPr>
        <p:spPr bwMode="auto">
          <a:xfrm>
            <a:off x="4495800" y="1066800"/>
            <a:ext cx="3276600" cy="13843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800">
                <a:solidFill>
                  <a:srgbClr val="FFFF00"/>
                </a:solidFill>
              </a:rPr>
              <a:t>Non-specific (general) symptoms</a:t>
            </a:r>
          </a:p>
        </p:txBody>
      </p:sp>
      <p:sp>
        <p:nvSpPr>
          <p:cNvPr id="211974" name="Text Box 12"/>
          <p:cNvSpPr txBox="1">
            <a:spLocks noChangeArrowheads="1"/>
          </p:cNvSpPr>
          <p:nvPr/>
        </p:nvSpPr>
        <p:spPr bwMode="auto">
          <a:xfrm>
            <a:off x="4343400" y="4692650"/>
            <a:ext cx="4114800" cy="17843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 b="1">
                <a:solidFill>
                  <a:srgbClr val="FFFF00"/>
                </a:solidFill>
              </a:rPr>
              <a:t>Imaging examination:</a:t>
            </a:r>
          </a:p>
          <a:p>
            <a:r>
              <a:rPr lang="cs-CZ" sz="1800" b="1">
                <a:solidFill>
                  <a:srgbClr val="FFFF00"/>
                </a:solidFill>
              </a:rPr>
              <a:t>Ultrasonogrphy- peripheral lymph node, abdomen</a:t>
            </a:r>
          </a:p>
          <a:p>
            <a:r>
              <a:rPr lang="cs-CZ" sz="1800" b="1">
                <a:solidFill>
                  <a:srgbClr val="FFFF00"/>
                </a:solidFill>
              </a:rPr>
              <a:t>CT mediastinum + retroperitoneum</a:t>
            </a:r>
          </a:p>
          <a:p>
            <a:r>
              <a:rPr lang="cs-CZ" sz="1800" b="1">
                <a:solidFill>
                  <a:srgbClr val="FFFF00"/>
                </a:solidFill>
              </a:rPr>
              <a:t>PET</a:t>
            </a:r>
          </a:p>
          <a:p>
            <a:r>
              <a:rPr lang="cs-CZ" sz="1800" b="1">
                <a:solidFill>
                  <a:srgbClr val="FFFF00"/>
                </a:solidFill>
              </a:rPr>
              <a:t>MR</a:t>
            </a:r>
            <a:endParaRPr lang="cs-CZ" b="1">
              <a:solidFill>
                <a:srgbClr val="FFFF00"/>
              </a:solidFill>
            </a:endParaRPr>
          </a:p>
        </p:txBody>
      </p:sp>
      <p:sp>
        <p:nvSpPr>
          <p:cNvPr id="211975" name="Line 13"/>
          <p:cNvSpPr>
            <a:spLocks noChangeShapeType="1"/>
          </p:cNvSpPr>
          <p:nvPr/>
        </p:nvSpPr>
        <p:spPr bwMode="auto">
          <a:xfrm>
            <a:off x="1981200" y="1905000"/>
            <a:ext cx="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1976" name="Line 14"/>
          <p:cNvSpPr>
            <a:spLocks noChangeShapeType="1"/>
          </p:cNvSpPr>
          <p:nvPr/>
        </p:nvSpPr>
        <p:spPr bwMode="auto">
          <a:xfrm>
            <a:off x="1981200" y="4038600"/>
            <a:ext cx="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1977" name="Line 18"/>
          <p:cNvSpPr>
            <a:spLocks noChangeShapeType="1"/>
          </p:cNvSpPr>
          <p:nvPr/>
        </p:nvSpPr>
        <p:spPr bwMode="auto">
          <a:xfrm flipH="1" flipV="1">
            <a:off x="3352800" y="3505200"/>
            <a:ext cx="2362200" cy="1066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1978" name="Line 19"/>
          <p:cNvSpPr>
            <a:spLocks noChangeShapeType="1"/>
          </p:cNvSpPr>
          <p:nvPr/>
        </p:nvSpPr>
        <p:spPr bwMode="auto">
          <a:xfrm>
            <a:off x="6324600" y="24384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1979" name="Line 20"/>
          <p:cNvSpPr>
            <a:spLocks noChangeShapeType="1"/>
          </p:cNvSpPr>
          <p:nvPr/>
        </p:nvSpPr>
        <p:spPr bwMode="auto">
          <a:xfrm>
            <a:off x="6172200" y="1828800"/>
            <a:ext cx="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1980" name="Line 21"/>
          <p:cNvSpPr>
            <a:spLocks noChangeShapeType="1"/>
          </p:cNvSpPr>
          <p:nvPr/>
        </p:nvSpPr>
        <p:spPr bwMode="auto">
          <a:xfrm>
            <a:off x="1981200" y="1905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1981" name="Text Box 12"/>
          <p:cNvSpPr txBox="1">
            <a:spLocks noChangeArrowheads="1"/>
          </p:cNvSpPr>
          <p:nvPr/>
        </p:nvSpPr>
        <p:spPr bwMode="auto">
          <a:xfrm>
            <a:off x="4191000" y="2743200"/>
            <a:ext cx="3886200" cy="4000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rgbClr val="FFFF00"/>
                </a:solidFill>
              </a:rPr>
              <a:t>Clinical examination (lumps)</a:t>
            </a:r>
          </a:p>
        </p:txBody>
      </p:sp>
      <p:sp>
        <p:nvSpPr>
          <p:cNvPr id="211982" name="Line 19"/>
          <p:cNvSpPr>
            <a:spLocks noChangeShapeType="1"/>
          </p:cNvSpPr>
          <p:nvPr/>
        </p:nvSpPr>
        <p:spPr bwMode="auto">
          <a:xfrm>
            <a:off x="6324600" y="3200400"/>
            <a:ext cx="0" cy="1447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2" descr="P10100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5163" y="0"/>
            <a:ext cx="527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2" descr="P10100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4200" y="0"/>
            <a:ext cx="543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2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0" y="0"/>
            <a:ext cx="482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Picture 2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21709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836613"/>
            <a:ext cx="8027988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091" name="Text Box 4"/>
          <p:cNvSpPr txBox="1">
            <a:spLocks noChangeArrowheads="1"/>
          </p:cNvSpPr>
          <p:nvPr/>
        </p:nvSpPr>
        <p:spPr bwMode="auto">
          <a:xfrm>
            <a:off x="6096000" y="549275"/>
            <a:ext cx="2508250" cy="3140075"/>
          </a:xfrm>
          <a:prstGeom prst="rect">
            <a:avLst/>
          </a:prstGeom>
          <a:solidFill>
            <a:srgbClr val="A0F5F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>
                <a:solidFill>
                  <a:srgbClr val="FF0066"/>
                </a:solidFill>
              </a:rPr>
              <a:t>Vena cava superior syndrom </a:t>
            </a:r>
          </a:p>
          <a:p>
            <a:pPr>
              <a:spcBef>
                <a:spcPct val="50000"/>
              </a:spcBef>
            </a:pPr>
            <a:r>
              <a:rPr kumimoji="0" lang="cs-CZ">
                <a:solidFill>
                  <a:srgbClr val="FF0066"/>
                </a:solidFill>
              </a:rPr>
              <a:t>Swelling of face, enlarged volume of neck</a:t>
            </a:r>
          </a:p>
          <a:p>
            <a:pPr>
              <a:spcBef>
                <a:spcPct val="50000"/>
              </a:spcBef>
            </a:pPr>
            <a:r>
              <a:rPr kumimoji="0" lang="cs-CZ">
                <a:solidFill>
                  <a:srgbClr val="FF0066"/>
                </a:solidFill>
              </a:rPr>
              <a:t>Visible collateral veins between vena cava superior and inferior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2" descr="P10100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0063" y="0"/>
            <a:ext cx="5603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7078663" algn="l"/>
              </a:tabLst>
              <a:defRPr/>
            </a:pPr>
            <a:r>
              <a:rPr lang="cs-CZ" sz="4000" b="1" smtClean="0"/>
              <a:t>What´s essential to remember – Take home message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800" smtClean="0">
                <a:solidFill>
                  <a:srgbClr val="FFFF00"/>
                </a:solidFill>
              </a:rPr>
              <a:t>For students and non-hematologists: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i="1" smtClean="0"/>
              <a:t>Clinical manifestation – when the disorder is to be suspected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i="1" smtClean="0"/>
              <a:t>Diagnostic algoritm – how the correct diagnosis is the best to be made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i="1" smtClean="0"/>
              <a:t>Basic overview of disorders – main groups of diseases and basic information about treatment modalities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smtClean="0">
                <a:solidFill>
                  <a:srgbClr val="FFFF00"/>
                </a:solidFill>
              </a:rPr>
              <a:t>For hematology specialists: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i="1" smtClean="0"/>
              <a:t>Recent optimal treatment algoritms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Picture 2" descr="P10100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831850"/>
            <a:ext cx="7200900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1" name="Picture 2" descr="P10100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0325"/>
            <a:ext cx="7464425" cy="673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5" name="Picture 2" descr="P10100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063"/>
            <a:ext cx="9144000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2" descr="P10100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77788"/>
            <a:ext cx="8999537" cy="670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8784976" cy="1066800"/>
          </a:xfrm>
        </p:spPr>
        <p:txBody>
          <a:bodyPr/>
          <a:lstStyle/>
          <a:p>
            <a:r>
              <a:rPr lang="cs-CZ" sz="3200" b="1" dirty="0" smtClean="0"/>
              <a:t>OVERALL SURVIVAL OF NHL PATIENTS (NIHIL; CLSG)</a:t>
            </a:r>
            <a:endParaRPr lang="en-US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14012"/>
            <a:ext cx="7200800" cy="458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491880" y="2412004"/>
            <a:ext cx="1686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NHL dg 2015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275856" y="3429000"/>
            <a:ext cx="1686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tx2">
                    <a:lumMod val="50000"/>
                  </a:schemeClr>
                </a:solidFill>
              </a:rPr>
              <a:t>NHL dg 2009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907704" y="4293096"/>
            <a:ext cx="1686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tx2">
                    <a:lumMod val="25000"/>
                  </a:schemeClr>
                </a:solidFill>
              </a:rPr>
              <a:t>NHL dg 1999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53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800" b="1" kern="12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cs-CZ" sz="4800" b="1" kern="12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cs-CZ" sz="4800" b="1" kern="12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36898" name="Zástupný symbol pro obsah 2"/>
          <p:cNvSpPr>
            <a:spLocks noGrp="1"/>
          </p:cNvSpPr>
          <p:nvPr>
            <p:ph idx="4294967295"/>
          </p:nvPr>
        </p:nvSpPr>
        <p:spPr>
          <a:xfrm>
            <a:off x="304800" y="1371600"/>
            <a:ext cx="8610600" cy="4708525"/>
          </a:xfrm>
        </p:spPr>
        <p:txBody>
          <a:bodyPr/>
          <a:lstStyle/>
          <a:p>
            <a:pPr marL="547688" indent="-411163" eaLnBrk="1" hangingPunct="1"/>
            <a:r>
              <a:rPr lang="cs-CZ" sz="2800" dirty="0" smtClean="0">
                <a:latin typeface="Calibri" pitchFamily="34" charset="0"/>
              </a:rPr>
              <a:t>Histology</a:t>
            </a:r>
          </a:p>
          <a:p>
            <a:pPr marL="547688" indent="-411163" eaLnBrk="1" hangingPunct="1"/>
            <a:r>
              <a:rPr lang="cs-CZ" sz="2800" dirty="0" smtClean="0">
                <a:latin typeface="Calibri" pitchFamily="34" charset="0"/>
              </a:rPr>
              <a:t>Performance status </a:t>
            </a:r>
            <a:r>
              <a:rPr lang="cs-CZ" sz="2800" dirty="0" err="1" smtClean="0">
                <a:latin typeface="Calibri" pitchFamily="34" charset="0"/>
              </a:rPr>
              <a:t>according</a:t>
            </a:r>
            <a:r>
              <a:rPr lang="cs-CZ" sz="2800" dirty="0" smtClean="0">
                <a:latin typeface="Calibri" pitchFamily="34" charset="0"/>
              </a:rPr>
              <a:t> to ECOG/WHO</a:t>
            </a:r>
          </a:p>
          <a:p>
            <a:pPr marL="547688" indent="-411163" eaLnBrk="1" hangingPunct="1"/>
            <a:r>
              <a:rPr lang="cs-CZ" sz="2800" dirty="0" err="1" smtClean="0">
                <a:latin typeface="Calibri" pitchFamily="34" charset="0"/>
              </a:rPr>
              <a:t>Laboratory</a:t>
            </a:r>
            <a:r>
              <a:rPr lang="cs-CZ" sz="2800" dirty="0" smtClean="0">
                <a:latin typeface="Calibri" pitchFamily="34" charset="0"/>
              </a:rPr>
              <a:t> </a:t>
            </a:r>
            <a:r>
              <a:rPr lang="cs-CZ" sz="2800" dirty="0" err="1" smtClean="0">
                <a:latin typeface="Calibri" pitchFamily="34" charset="0"/>
              </a:rPr>
              <a:t>examination</a:t>
            </a:r>
            <a:r>
              <a:rPr lang="cs-CZ" sz="2800" dirty="0" smtClean="0">
                <a:latin typeface="Calibri" pitchFamily="34" charset="0"/>
              </a:rPr>
              <a:t>  </a:t>
            </a:r>
          </a:p>
          <a:p>
            <a:pPr marL="547688" indent="-411163" eaLnBrk="1" hangingPunct="1"/>
            <a:endParaRPr lang="cs-CZ" sz="2800" dirty="0" smtClean="0">
              <a:latin typeface="Calibri" pitchFamily="34" charset="0"/>
            </a:endParaRPr>
          </a:p>
          <a:p>
            <a:pPr marL="547688" indent="-411163" eaLnBrk="1" hangingPunct="1"/>
            <a:r>
              <a:rPr lang="cs-CZ" sz="2800" dirty="0" err="1" smtClean="0">
                <a:latin typeface="Calibri" pitchFamily="34" charset="0"/>
              </a:rPr>
              <a:t>Physical</a:t>
            </a:r>
            <a:r>
              <a:rPr lang="cs-CZ" sz="2800" dirty="0" smtClean="0">
                <a:latin typeface="Calibri" pitchFamily="34" charset="0"/>
              </a:rPr>
              <a:t> </a:t>
            </a:r>
            <a:r>
              <a:rPr lang="cs-CZ" sz="2800" dirty="0" err="1" smtClean="0">
                <a:latin typeface="Calibri" pitchFamily="34" charset="0"/>
              </a:rPr>
              <a:t>examination</a:t>
            </a:r>
            <a:r>
              <a:rPr lang="cs-CZ" sz="2800" dirty="0" smtClean="0">
                <a:latin typeface="Calibri" pitchFamily="34" charset="0"/>
              </a:rPr>
              <a:t>, </a:t>
            </a:r>
            <a:r>
              <a:rPr lang="cs-CZ" sz="2800" dirty="0" err="1" smtClean="0">
                <a:latin typeface="Calibri" pitchFamily="34" charset="0"/>
              </a:rPr>
              <a:t>imaging</a:t>
            </a:r>
            <a:r>
              <a:rPr lang="cs-CZ" sz="2800" dirty="0" smtClean="0">
                <a:latin typeface="Calibri" pitchFamily="34" charset="0"/>
              </a:rPr>
              <a:t> (CT, MRI, US±PET)</a:t>
            </a:r>
          </a:p>
          <a:p>
            <a:pPr marL="547688" indent="-411163" eaLnBrk="1" hangingPunct="1"/>
            <a:r>
              <a:rPr lang="cs-CZ" sz="2800" dirty="0" smtClean="0">
                <a:latin typeface="Calibri" pitchFamily="34" charset="0"/>
              </a:rPr>
              <a:t>Bone </a:t>
            </a:r>
            <a:r>
              <a:rPr lang="cs-CZ" sz="2800" dirty="0" err="1" smtClean="0">
                <a:latin typeface="Calibri" pitchFamily="34" charset="0"/>
              </a:rPr>
              <a:t>marrow</a:t>
            </a:r>
            <a:r>
              <a:rPr lang="cs-CZ" sz="2800" dirty="0" smtClean="0">
                <a:latin typeface="Calibri" pitchFamily="34" charset="0"/>
              </a:rPr>
              <a:t> </a:t>
            </a:r>
            <a:r>
              <a:rPr lang="cs-CZ" sz="2800" dirty="0" err="1" smtClean="0">
                <a:latin typeface="Calibri" pitchFamily="34" charset="0"/>
              </a:rPr>
              <a:t>examination</a:t>
            </a:r>
            <a:r>
              <a:rPr lang="cs-CZ" sz="2800" dirty="0" smtClean="0">
                <a:latin typeface="Calibri" pitchFamily="34" charset="0"/>
              </a:rPr>
              <a:t> (</a:t>
            </a:r>
            <a:r>
              <a:rPr lang="cs-CZ" sz="2800" dirty="0" err="1" smtClean="0">
                <a:latin typeface="Calibri" pitchFamily="34" charset="0"/>
              </a:rPr>
              <a:t>trephine</a:t>
            </a:r>
            <a:r>
              <a:rPr lang="cs-CZ" sz="2800" dirty="0" smtClean="0">
                <a:latin typeface="Calibri" pitchFamily="34" charset="0"/>
              </a:rPr>
              <a:t> </a:t>
            </a:r>
            <a:r>
              <a:rPr lang="cs-CZ" sz="2800" dirty="0" err="1" smtClean="0">
                <a:latin typeface="Calibri" pitchFamily="34" charset="0"/>
              </a:rPr>
              <a:t>biopsy</a:t>
            </a:r>
            <a:r>
              <a:rPr lang="cs-CZ" sz="2800" dirty="0" smtClean="0">
                <a:latin typeface="Calibri" pitchFamily="34" charset="0"/>
              </a:rPr>
              <a:t>)</a:t>
            </a:r>
          </a:p>
          <a:p>
            <a:pPr marL="547688" indent="-411163" eaLnBrk="1" hangingPunct="1"/>
            <a:endParaRPr lang="cs-CZ" sz="2800" dirty="0" smtClean="0">
              <a:latin typeface="Calibri" pitchFamily="34" charset="0"/>
            </a:endParaRPr>
          </a:p>
          <a:p>
            <a:pPr marL="547688" indent="-411163" eaLnBrk="1" hangingPunct="1">
              <a:buFontTx/>
              <a:buNone/>
            </a:pPr>
            <a:r>
              <a:rPr lang="cs-CZ" sz="2800" dirty="0" smtClean="0">
                <a:latin typeface="Calibri" pitchFamily="34" charset="0"/>
              </a:rPr>
              <a:t>           </a:t>
            </a:r>
            <a:r>
              <a:rPr lang="cs-CZ" sz="2800" dirty="0" err="1" smtClean="0">
                <a:latin typeface="Calibri" pitchFamily="34" charset="0"/>
              </a:rPr>
              <a:t>Extent</a:t>
            </a:r>
            <a:r>
              <a:rPr lang="cs-CZ" sz="2800" dirty="0" smtClean="0">
                <a:latin typeface="Calibri" pitchFamily="34" charset="0"/>
              </a:rPr>
              <a:t> </a:t>
            </a:r>
            <a:r>
              <a:rPr lang="cs-CZ" sz="2800" dirty="0" err="1" smtClean="0">
                <a:latin typeface="Calibri" pitchFamily="34" charset="0"/>
              </a:rPr>
              <a:t>of</a:t>
            </a:r>
            <a:r>
              <a:rPr lang="cs-CZ" sz="2800" dirty="0" smtClean="0">
                <a:latin typeface="Calibri" pitchFamily="34" charset="0"/>
              </a:rPr>
              <a:t> </a:t>
            </a:r>
            <a:r>
              <a:rPr lang="cs-CZ" sz="2800" dirty="0" err="1" smtClean="0">
                <a:latin typeface="Calibri" pitchFamily="34" charset="0"/>
              </a:rPr>
              <a:t>disease</a:t>
            </a:r>
            <a:r>
              <a:rPr lang="cs-CZ" sz="2800" dirty="0" smtClean="0">
                <a:latin typeface="Calibri" pitchFamily="34" charset="0"/>
              </a:rPr>
              <a:t> = </a:t>
            </a:r>
            <a:r>
              <a:rPr lang="cs-CZ" sz="2800" b="1" u="sng" dirty="0" err="1" smtClean="0">
                <a:solidFill>
                  <a:srgbClr val="FFFF00"/>
                </a:solidFill>
                <a:latin typeface="Calibri" pitchFamily="34" charset="0"/>
              </a:rPr>
              <a:t>clinical</a:t>
            </a:r>
            <a:r>
              <a:rPr lang="cs-CZ" sz="2800" b="1" u="sng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cs-CZ" sz="2800" b="1" u="sng" dirty="0" err="1" smtClean="0">
                <a:solidFill>
                  <a:srgbClr val="FFFF00"/>
                </a:solidFill>
                <a:latin typeface="Calibri" pitchFamily="34" charset="0"/>
              </a:rPr>
              <a:t>stage</a:t>
            </a:r>
            <a:endParaRPr lang="cs-CZ" dirty="0" smtClean="0"/>
          </a:p>
        </p:txBody>
      </p:sp>
      <p:sp>
        <p:nvSpPr>
          <p:cNvPr id="7" name="Šipka dolů 6"/>
          <p:cNvSpPr/>
          <p:nvPr/>
        </p:nvSpPr>
        <p:spPr>
          <a:xfrm>
            <a:off x="3571875" y="4648200"/>
            <a:ext cx="1000125" cy="4286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cs-CZ" sz="1800"/>
          </a:p>
        </p:txBody>
      </p:sp>
      <p:sp>
        <p:nvSpPr>
          <p:cNvPr id="336900" name="Text Box 6"/>
          <p:cNvSpPr txBox="1">
            <a:spLocks noChangeArrowheads="1"/>
          </p:cNvSpPr>
          <p:nvPr/>
        </p:nvSpPr>
        <p:spPr bwMode="auto">
          <a:xfrm>
            <a:off x="517525" y="228600"/>
            <a:ext cx="8169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 dirty="0">
                <a:solidFill>
                  <a:srgbClr val="FFFF00"/>
                </a:solidFill>
              </a:rPr>
              <a:t>PROGNOSIS OF THE PATIENT </a:t>
            </a:r>
          </a:p>
          <a:p>
            <a:r>
              <a:rPr lang="cs-CZ" sz="3200" b="1" dirty="0">
                <a:solidFill>
                  <a:srgbClr val="FFFF00"/>
                </a:solidFill>
              </a:rPr>
              <a:t>WITH LYMPHOMA IS BASED ON:</a:t>
            </a:r>
          </a:p>
        </p:txBody>
      </p:sp>
      <p:sp>
        <p:nvSpPr>
          <p:cNvPr id="336901" name="Oval 7"/>
          <p:cNvSpPr>
            <a:spLocks noChangeArrowheads="1"/>
          </p:cNvSpPr>
          <p:nvPr/>
        </p:nvSpPr>
        <p:spPr bwMode="auto">
          <a:xfrm>
            <a:off x="304800" y="3200400"/>
            <a:ext cx="8229600" cy="1524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972" name="Group 28"/>
          <p:cNvGraphicFramePr>
            <a:graphicFrameLocks noGrp="1"/>
          </p:cNvGraphicFramePr>
          <p:nvPr>
            <p:ph idx="4294967295"/>
          </p:nvPr>
        </p:nvGraphicFramePr>
        <p:xfrm>
          <a:off x="357188" y="1803400"/>
          <a:ext cx="8429625" cy="3834766"/>
        </p:xfrm>
        <a:graphic>
          <a:graphicData uri="http://schemas.openxmlformats.org/drawingml/2006/table">
            <a:tbl>
              <a:tblPr/>
              <a:tblGrid>
                <a:gridCol w="1714500"/>
                <a:gridCol w="6715125"/>
              </a:tblGrid>
              <a:tr h="5715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Stage I   </a:t>
                      </a: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Involvement of 1 lymph nodes (LU) group or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 extralymfatic organ (EN) (IE)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0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Stage II</a:t>
                      </a: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Involvement 2 or more LN regions on the same side of diaphragma or LOCALISED involvement of 1 EN organ (IIE) including lymph node involvement of 1 or more groups LN on the same side of diaphragma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1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Stage III</a:t>
                      </a: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Involvement of LN or lymphatic organs (spleen, Waldayer circle) on both side of diaphragma, which can be accompanied with LOCALISED involvement of 1 EN organ (IIIE)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Stage IV</a:t>
                      </a: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Difuse or diseminated 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involvement of 1 or more EN organs or tissues with or without LN involvement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8962" name="Rectangle 1"/>
          <p:cNvSpPr>
            <a:spLocks noChangeArrowheads="1"/>
          </p:cNvSpPr>
          <p:nvPr/>
        </p:nvSpPr>
        <p:spPr bwMode="auto">
          <a:xfrm>
            <a:off x="2500313" y="5851525"/>
            <a:ext cx="100218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kumimoji="0" lang="cs-CZ" sz="1000" b="1" baseline="30000">
                <a:latin typeface="Calibri" pitchFamily="34" charset="0"/>
              </a:rPr>
              <a:t>1</a:t>
            </a:r>
            <a:r>
              <a:rPr kumimoji="0" lang="cs-CZ" sz="1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Carbone PP, Kaplan HS, Musshoff K, et al. Report of the Committee on Hodgkin’s Disease Staging Classification. Cancer </a:t>
            </a:r>
          </a:p>
          <a:p>
            <a:pPr algn="just"/>
            <a:r>
              <a:rPr kumimoji="0" lang="cs-CZ" sz="1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Res 1971; 31(11):1860-61.</a:t>
            </a:r>
            <a:endParaRPr kumimoji="0" lang="cs-CZ" sz="1000">
              <a:cs typeface="Arial" charset="0"/>
            </a:endParaRPr>
          </a:p>
          <a:p>
            <a:pPr algn="just" eaLnBrk="0" hangingPunct="0"/>
            <a:r>
              <a:rPr kumimoji="0" lang="cs-CZ" sz="1000" b="1" baseline="30000">
                <a:latin typeface="Calibri" pitchFamily="34" charset="0"/>
              </a:rPr>
              <a:t>2</a:t>
            </a:r>
            <a:r>
              <a:rPr kumimoji="0" lang="cs-CZ" sz="1000">
                <a:latin typeface="Times New Roman" pitchFamily="18" charset="0"/>
              </a:rPr>
              <a:t>Rosenberg SA. Report of the committee on the staging of Hodgkin’s disease. Cancer Res  1966; 26: 1310.</a:t>
            </a:r>
            <a:endParaRPr kumimoji="0" lang="cs-CZ" sz="1000">
              <a:cs typeface="Arial" charset="0"/>
            </a:endParaRPr>
          </a:p>
          <a:p>
            <a:pPr algn="just" eaLnBrk="0" hangingPunct="0"/>
            <a:r>
              <a:rPr kumimoji="0" lang="cs-CZ" sz="1000" b="1" baseline="30000">
                <a:latin typeface="Calibri" pitchFamily="34" charset="0"/>
              </a:rPr>
              <a:t>3</a:t>
            </a:r>
            <a:r>
              <a:rPr kumimoji="0" lang="cs-CZ" sz="1000">
                <a:latin typeface="Times New Roman" pitchFamily="18" charset="0"/>
              </a:rPr>
              <a:t>Lister TA, Crowther D, Sutcliffe SB, et al. Report of a commitee convened to discuss the evaluation and staging of </a:t>
            </a:r>
          </a:p>
          <a:p>
            <a:pPr algn="just" eaLnBrk="0" hangingPunct="0"/>
            <a:r>
              <a:rPr kumimoji="0" lang="cs-CZ" sz="1000">
                <a:latin typeface="Times New Roman" pitchFamily="18" charset="0"/>
              </a:rPr>
              <a:t>patients with Hodgkin</a:t>
            </a:r>
            <a:r>
              <a:rPr kumimoji="0" lang="en-US" sz="1000">
                <a:latin typeface="Times New Roman" pitchFamily="18" charset="0"/>
              </a:rPr>
              <a:t>’</a:t>
            </a:r>
            <a:r>
              <a:rPr kumimoji="0" lang="cs-CZ" sz="1000">
                <a:latin typeface="Times New Roman" pitchFamily="18" charset="0"/>
              </a:rPr>
              <a:t>s  disease: Cotswolds Meeting. J Clin Oncol 1989; 7(11):1630-36.</a:t>
            </a:r>
            <a:endParaRPr kumimoji="0" lang="cs-CZ" sz="1000">
              <a:cs typeface="Arial" charset="0"/>
            </a:endParaRPr>
          </a:p>
        </p:txBody>
      </p:sp>
      <p:sp>
        <p:nvSpPr>
          <p:cNvPr id="338963" name="Text Box 29"/>
          <p:cNvSpPr txBox="1">
            <a:spLocks noChangeArrowheads="1"/>
          </p:cNvSpPr>
          <p:nvPr/>
        </p:nvSpPr>
        <p:spPr bwMode="auto">
          <a:xfrm>
            <a:off x="517525" y="228600"/>
            <a:ext cx="618966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FFFF00"/>
                </a:solidFill>
              </a:rPr>
              <a:t>STAGING -</a:t>
            </a:r>
          </a:p>
          <a:p>
            <a:r>
              <a:rPr lang="cs-CZ" sz="3200" b="1">
                <a:solidFill>
                  <a:srgbClr val="FFFF00"/>
                </a:solidFill>
              </a:rPr>
              <a:t>ANN ARBOR CLASSIFICATON </a:t>
            </a:r>
          </a:p>
          <a:p>
            <a:r>
              <a:rPr lang="cs-CZ" sz="3200" b="1">
                <a:solidFill>
                  <a:srgbClr val="FFFF00"/>
                </a:solidFill>
              </a:rPr>
              <a:t>(modified)</a:t>
            </a:r>
            <a:r>
              <a:rPr lang="cs-CZ" sz="3200" b="1" baseline="30000">
                <a:solidFill>
                  <a:srgbClr val="FFFF00"/>
                </a:solidFill>
              </a:rPr>
              <a:t>1,2,3</a:t>
            </a:r>
            <a:endParaRPr lang="cs-CZ" sz="32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3" descr="image PET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1557338"/>
            <a:ext cx="486092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b="1" dirty="0">
                <a:solidFill>
                  <a:srgbClr val="FFFF00"/>
                </a:solidFill>
              </a:rPr>
              <a:t>FDG-PET (</a:t>
            </a:r>
            <a:r>
              <a:rPr lang="cs-CZ" sz="3600" b="1" baseline="30000" dirty="0" smtClean="0">
                <a:solidFill>
                  <a:srgbClr val="FFFF00"/>
                </a:solidFill>
              </a:rPr>
              <a:t>18</a:t>
            </a:r>
            <a:r>
              <a:rPr lang="cs-CZ" sz="3600" b="1" dirty="0" smtClean="0">
                <a:solidFill>
                  <a:srgbClr val="FFFF00"/>
                </a:solidFill>
              </a:rPr>
              <a:t>Fluordeoxyglucose -positrone </a:t>
            </a:r>
            <a:r>
              <a:rPr lang="cs-CZ" sz="3600" b="1" dirty="0" err="1" smtClean="0">
                <a:solidFill>
                  <a:srgbClr val="FFFF00"/>
                </a:solidFill>
              </a:rPr>
              <a:t>emission</a:t>
            </a:r>
            <a:r>
              <a:rPr lang="cs-CZ" sz="3600" b="1" dirty="0" smtClean="0">
                <a:solidFill>
                  <a:srgbClr val="FFFF00"/>
                </a:solidFill>
              </a:rPr>
              <a:t> </a:t>
            </a:r>
            <a:r>
              <a:rPr lang="cs-CZ" sz="3600" b="1" dirty="0" err="1" smtClean="0">
                <a:solidFill>
                  <a:srgbClr val="FFFF00"/>
                </a:solidFill>
              </a:rPr>
              <a:t>tomography</a:t>
            </a:r>
            <a:r>
              <a:rPr lang="cs-CZ" sz="3600" b="1" dirty="0" smtClean="0">
                <a:solidFill>
                  <a:srgbClr val="FFFF00"/>
                </a:solidFill>
              </a:rPr>
              <a:t>)</a:t>
            </a:r>
            <a:endParaRPr lang="cs-CZ" sz="3600" b="1" dirty="0">
              <a:solidFill>
                <a:srgbClr val="FFFF00"/>
              </a:solidFill>
            </a:endParaRPr>
          </a:p>
        </p:txBody>
      </p:sp>
      <p:pic>
        <p:nvPicPr>
          <p:cNvPr id="2232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356076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FDG-PET – </a:t>
            </a:r>
            <a:r>
              <a:rPr lang="cs-CZ" b="1" dirty="0" err="1" smtClean="0">
                <a:solidFill>
                  <a:srgbClr val="FFFF00"/>
                </a:solidFill>
              </a:rPr>
              <a:t>what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can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we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really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see</a:t>
            </a:r>
            <a:r>
              <a:rPr lang="cs-CZ" b="1" dirty="0" smtClean="0">
                <a:solidFill>
                  <a:srgbClr val="FFFF00"/>
                </a:solidFill>
              </a:rPr>
              <a:t>???</a:t>
            </a: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5B4A8C-A93D-4B10-8973-25037415EBD6}" type="datetime1">
              <a:rPr lang="cs-CZ" smtClean="0"/>
              <a:pPr>
                <a:defRPr/>
              </a:pPr>
              <a:t>7.10.2019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7A03B5-90E7-4448-84F2-D4BB29C84A39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  <p:pic>
        <p:nvPicPr>
          <p:cNvPr id="375810" name="Picture 2" descr="C:\Documents and Settings\25540\Dokumenty\Obrázky\co_v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09800"/>
            <a:ext cx="60452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447800" y="4876800"/>
            <a:ext cx="1720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REALITY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447800" y="1981200"/>
            <a:ext cx="2940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 image/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Přímá spojnice se šipkou 10"/>
          <p:cNvCxnSpPr/>
          <p:nvPr/>
        </p:nvCxnSpPr>
        <p:spPr bwMode="auto">
          <a:xfrm>
            <a:off x="2514600" y="2504420"/>
            <a:ext cx="1143000" cy="100078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Přímá spojnice se šipkou 12"/>
          <p:cNvCxnSpPr/>
          <p:nvPr/>
        </p:nvCxnSpPr>
        <p:spPr bwMode="auto">
          <a:xfrm>
            <a:off x="2232114" y="5472415"/>
            <a:ext cx="1371600" cy="18037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25565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5874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1150938" y="1905000"/>
          <a:ext cx="2651125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968" name="Fotografie" r:id="rId3" imgW="4323810" imgH="7380952" progId="">
                  <p:embed/>
                </p:oleObj>
              </mc:Choice>
              <mc:Fallback>
                <p:oleObj name="Fotografie" r:id="rId3" imgW="4323810" imgH="7380952" progId="">
                  <p:embed/>
                  <p:pic>
                    <p:nvPicPr>
                      <p:cNvPr id="0" name="Picture 3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0938" y="1905000"/>
                        <a:ext cx="2651125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5875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5486400" y="1905000"/>
          <a:ext cx="2397125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969" name="Fotografie" r:id="rId5" imgW="3905795" imgH="7373379" progId="">
                  <p:embed/>
                </p:oleObj>
              </mc:Choice>
              <mc:Fallback>
                <p:oleObj name="Fotografie" r:id="rId5" imgW="3905795" imgH="7373379" progId="">
                  <p:embed/>
                  <p:pic>
                    <p:nvPicPr>
                      <p:cNvPr id="0" name="Picture 3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905000"/>
                        <a:ext cx="2397125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587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600200"/>
          </a:xfrm>
          <a:prstGeom prst="rect">
            <a:avLst/>
          </a:prstGeom>
          <a:solidFill>
            <a:srgbClr val="A0F5F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cs-CZ" sz="2800" b="1">
                <a:solidFill>
                  <a:srgbClr val="FF0066"/>
                </a:solidFill>
              </a:rPr>
              <a:t>PET is sensitive but not specific for tumor!</a:t>
            </a:r>
          </a:p>
          <a:p>
            <a:pPr algn="ctr">
              <a:spcBef>
                <a:spcPct val="50000"/>
              </a:spcBef>
            </a:pPr>
            <a:r>
              <a:rPr kumimoji="0" lang="cs-CZ" sz="2800" b="1">
                <a:solidFill>
                  <a:srgbClr val="FF0066"/>
                </a:solidFill>
              </a:rPr>
              <a:t>Fever of unknown origin – vasculitis proven by FDG-PET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65760"/>
            <a:ext cx="8784976" cy="548640"/>
          </a:xfrm>
        </p:spPr>
        <p:txBody>
          <a:bodyPr/>
          <a:lstStyle/>
          <a:p>
            <a:r>
              <a:rPr lang="cs-CZ" sz="3200" b="1" dirty="0" smtClean="0"/>
              <a:t>CANCER TYPES INCIDENCE  CZECH REPUBLIC 2016 (</a:t>
            </a:r>
            <a:r>
              <a:rPr lang="cs-CZ" sz="3200" b="1" dirty="0" err="1" smtClean="0"/>
              <a:t>men</a:t>
            </a:r>
            <a:r>
              <a:rPr lang="cs-CZ" sz="3200" b="1" dirty="0" smtClean="0"/>
              <a:t>; ÚZIS)</a:t>
            </a:r>
            <a:endParaRPr lang="cs-CZ" sz="3200" b="1" dirty="0"/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3610949"/>
              </p:ext>
            </p:extLst>
          </p:nvPr>
        </p:nvGraphicFramePr>
        <p:xfrm>
          <a:off x="76200" y="1676400"/>
          <a:ext cx="8784976" cy="4987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ál 4"/>
          <p:cNvSpPr/>
          <p:nvPr/>
        </p:nvSpPr>
        <p:spPr>
          <a:xfrm>
            <a:off x="1371741" y="2546866"/>
            <a:ext cx="1092576" cy="6513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609600" y="282892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3.8%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57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500063"/>
            <a:ext cx="9144000" cy="1143000"/>
          </a:xfrm>
          <a:prstGeom prst="rect">
            <a:avLst/>
          </a:prstGeom>
        </p:spPr>
        <p:txBody>
          <a:bodyPr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kumimoji="0" lang="cs-CZ" sz="4800" b="1" cap="all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Šipka dolů 5"/>
          <p:cNvSpPr/>
          <p:nvPr/>
        </p:nvSpPr>
        <p:spPr>
          <a:xfrm>
            <a:off x="4191000" y="3352800"/>
            <a:ext cx="928688" cy="3571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cs-CZ" sz="1800"/>
          </a:p>
        </p:txBody>
      </p:sp>
      <p:sp>
        <p:nvSpPr>
          <p:cNvPr id="339971" name="TextovéPole 6"/>
          <p:cNvSpPr txBox="1">
            <a:spLocks noChangeArrowheads="1"/>
          </p:cNvSpPr>
          <p:nvPr/>
        </p:nvSpPr>
        <p:spPr bwMode="auto">
          <a:xfrm>
            <a:off x="642938" y="2057400"/>
            <a:ext cx="3500437" cy="9540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cs-CZ" sz="2800">
                <a:latin typeface="Calibri" pitchFamily="34" charset="0"/>
              </a:rPr>
              <a:t>Limited stage                                      I and II </a:t>
            </a:r>
          </a:p>
        </p:txBody>
      </p:sp>
      <p:sp>
        <p:nvSpPr>
          <p:cNvPr id="339972" name="TextovéPole 7"/>
          <p:cNvSpPr txBox="1">
            <a:spLocks noChangeArrowheads="1"/>
          </p:cNvSpPr>
          <p:nvPr/>
        </p:nvSpPr>
        <p:spPr bwMode="auto">
          <a:xfrm>
            <a:off x="5072063" y="2057400"/>
            <a:ext cx="3571875" cy="9540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cs-CZ" sz="2800">
                <a:latin typeface="Calibri" pitchFamily="34" charset="0"/>
              </a:rPr>
              <a:t>Advanced stage                               III a IV </a:t>
            </a:r>
          </a:p>
        </p:txBody>
      </p:sp>
      <p:sp>
        <p:nvSpPr>
          <p:cNvPr id="339973" name="TextovéPole 8"/>
          <p:cNvSpPr txBox="1">
            <a:spLocks noChangeArrowheads="1"/>
          </p:cNvSpPr>
          <p:nvPr/>
        </p:nvSpPr>
        <p:spPr bwMode="auto">
          <a:xfrm>
            <a:off x="4343400" y="2362200"/>
            <a:ext cx="573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cs-CZ" sz="2400"/>
              <a:t>vs.</a:t>
            </a:r>
          </a:p>
        </p:txBody>
      </p:sp>
      <p:sp>
        <p:nvSpPr>
          <p:cNvPr id="339974" name="Text Box 9"/>
          <p:cNvSpPr txBox="1">
            <a:spLocks noChangeArrowheads="1"/>
          </p:cNvSpPr>
          <p:nvPr/>
        </p:nvSpPr>
        <p:spPr bwMode="auto">
          <a:xfrm>
            <a:off x="517525" y="228600"/>
            <a:ext cx="78597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FFFF00"/>
                </a:solidFill>
              </a:rPr>
              <a:t>WHY IS IMPORTANT TO KNOW STAGE </a:t>
            </a:r>
          </a:p>
          <a:p>
            <a:r>
              <a:rPr lang="cs-CZ" sz="3200" b="1">
                <a:solidFill>
                  <a:srgbClr val="FFFF00"/>
                </a:solidFill>
              </a:rPr>
              <a:t>OF THE LYMPHOMA?</a:t>
            </a:r>
          </a:p>
        </p:txBody>
      </p:sp>
      <p:sp>
        <p:nvSpPr>
          <p:cNvPr id="339975" name="Text Box 11"/>
          <p:cNvSpPr txBox="1">
            <a:spLocks noChangeArrowheads="1"/>
          </p:cNvSpPr>
          <p:nvPr/>
        </p:nvSpPr>
        <p:spPr bwMode="auto">
          <a:xfrm>
            <a:off x="1108075" y="4283075"/>
            <a:ext cx="7086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 u="sng">
                <a:solidFill>
                  <a:srgbClr val="FFFF00"/>
                </a:solidFill>
              </a:rPr>
              <a:t>TREATMENT STRATEGY  (I+II vs III+IV stage) IS</a:t>
            </a:r>
          </a:p>
          <a:p>
            <a:pPr algn="ctr"/>
            <a:r>
              <a:rPr lang="cs-CZ" sz="2400" b="1" u="sng">
                <a:solidFill>
                  <a:srgbClr val="FFFF00"/>
                </a:solidFill>
              </a:rPr>
              <a:t> SIGNIFICANTLY DIFFERENT</a:t>
            </a:r>
          </a:p>
          <a:p>
            <a:pPr algn="ctr"/>
            <a:r>
              <a:rPr lang="cs-CZ" sz="2400" b="1" u="sng">
                <a:solidFill>
                  <a:srgbClr val="FFFF00"/>
                </a:solidFill>
              </a:rPr>
              <a:t>IN ALL LYMPHOMA SUBTYPES!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638800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>
                <a:solidFill>
                  <a:srgbClr val="FFFF00"/>
                </a:solidFill>
              </a:rPr>
              <a:t>BASIC INFORMATION ABOUT HISTOLOGICAL CATEGORIES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b="1" smtClean="0">
                <a:solidFill>
                  <a:srgbClr val="FFFF00"/>
                </a:solidFill>
              </a:rPr>
              <a:t>LYMPHOPROLIFERATIONS = malignancies from lymphoid tissue</a:t>
            </a:r>
          </a:p>
        </p:txBody>
      </p:sp>
      <p:sp>
        <p:nvSpPr>
          <p:cNvPr id="3420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1828800"/>
          </a:xfrm>
        </p:spPr>
        <p:txBody>
          <a:bodyPr/>
          <a:lstStyle/>
          <a:p>
            <a:pPr eaLnBrk="1" hangingPunct="1">
              <a:defRPr/>
            </a:pPr>
            <a:r>
              <a:rPr lang="cs-CZ" u="sng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LYMPHOMAS</a:t>
            </a:r>
          </a:p>
          <a:p>
            <a:pPr lvl="1" eaLnBrk="1" hangingPunct="1">
              <a:defRPr/>
            </a:pPr>
            <a:r>
              <a:rPr lang="cs-CZ" sz="2400" dirty="0" err="1" smtClean="0">
                <a:solidFill>
                  <a:srgbClr val="FFFF99"/>
                </a:solidFill>
              </a:rPr>
              <a:t>Morbus</a:t>
            </a:r>
            <a:r>
              <a:rPr lang="cs-CZ" sz="2400" dirty="0" smtClean="0">
                <a:solidFill>
                  <a:srgbClr val="FFFF99"/>
                </a:solidFill>
              </a:rPr>
              <a:t> </a:t>
            </a:r>
            <a:r>
              <a:rPr lang="cs-CZ" sz="2400" dirty="0" err="1" smtClean="0">
                <a:solidFill>
                  <a:srgbClr val="FFFF99"/>
                </a:solidFill>
              </a:rPr>
              <a:t>Hodgkin</a:t>
            </a:r>
            <a:r>
              <a:rPr lang="cs-CZ" sz="2400" dirty="0" smtClean="0">
                <a:solidFill>
                  <a:srgbClr val="FFFF99"/>
                </a:solidFill>
              </a:rPr>
              <a:t> (</a:t>
            </a:r>
            <a:r>
              <a:rPr lang="cs-CZ" sz="2400" dirty="0" err="1" smtClean="0">
                <a:solidFill>
                  <a:srgbClr val="FFFF99"/>
                </a:solidFill>
              </a:rPr>
              <a:t>Hodgkin´s</a:t>
            </a:r>
            <a:r>
              <a:rPr lang="cs-CZ" sz="2400" dirty="0" smtClean="0">
                <a:solidFill>
                  <a:srgbClr val="FFFF99"/>
                </a:solidFill>
              </a:rPr>
              <a:t> </a:t>
            </a:r>
            <a:r>
              <a:rPr lang="cs-CZ" sz="2400" dirty="0" err="1" smtClean="0">
                <a:solidFill>
                  <a:srgbClr val="FFFF99"/>
                </a:solidFill>
              </a:rPr>
              <a:t>lymphogranuloma</a:t>
            </a:r>
            <a:r>
              <a:rPr lang="cs-CZ" sz="2400" dirty="0" smtClean="0">
                <a:solidFill>
                  <a:srgbClr val="FFFF99"/>
                </a:solidFill>
              </a:rPr>
              <a:t>) ~30%</a:t>
            </a:r>
          </a:p>
          <a:p>
            <a:pPr lvl="2" eaLnBrk="1" hangingPunct="1">
              <a:defRPr/>
            </a:pPr>
            <a:r>
              <a:rPr lang="cs-CZ" sz="2000" dirty="0" err="1" smtClean="0">
                <a:solidFill>
                  <a:srgbClr val="FFFF99"/>
                </a:solidFill>
              </a:rPr>
              <a:t>Classical</a:t>
            </a:r>
            <a:r>
              <a:rPr lang="cs-CZ" sz="2000" dirty="0" smtClean="0">
                <a:solidFill>
                  <a:srgbClr val="FFFF99"/>
                </a:solidFill>
              </a:rPr>
              <a:t> (~95%)</a:t>
            </a:r>
          </a:p>
          <a:p>
            <a:pPr lvl="2" eaLnBrk="1" hangingPunct="1">
              <a:defRPr/>
            </a:pPr>
            <a:r>
              <a:rPr lang="cs-CZ" sz="2000" dirty="0" err="1" smtClean="0">
                <a:solidFill>
                  <a:srgbClr val="FFFF99"/>
                </a:solidFill>
              </a:rPr>
              <a:t>Nodular</a:t>
            </a:r>
            <a:r>
              <a:rPr lang="cs-CZ" sz="2000" dirty="0" smtClean="0">
                <a:solidFill>
                  <a:srgbClr val="FFFF99"/>
                </a:solidFill>
              </a:rPr>
              <a:t> </a:t>
            </a:r>
            <a:r>
              <a:rPr lang="cs-CZ" sz="2000" dirty="0" err="1" smtClean="0">
                <a:solidFill>
                  <a:srgbClr val="FFFF99"/>
                </a:solidFill>
              </a:rPr>
              <a:t>lymphocyte</a:t>
            </a:r>
            <a:r>
              <a:rPr lang="cs-CZ" sz="2000" dirty="0" smtClean="0">
                <a:solidFill>
                  <a:srgbClr val="FFFF99"/>
                </a:solidFill>
              </a:rPr>
              <a:t> </a:t>
            </a:r>
            <a:r>
              <a:rPr lang="cs-CZ" sz="2000" dirty="0" err="1" smtClean="0">
                <a:solidFill>
                  <a:srgbClr val="FFFF99"/>
                </a:solidFill>
              </a:rPr>
              <a:t>predominant</a:t>
            </a:r>
            <a:endParaRPr lang="cs-CZ" sz="2000" dirty="0" smtClean="0">
              <a:solidFill>
                <a:srgbClr val="FFFF99"/>
              </a:solidFill>
            </a:endParaRPr>
          </a:p>
          <a:p>
            <a:pPr lvl="1" eaLnBrk="1" hangingPunct="1">
              <a:defRPr/>
            </a:pPr>
            <a:r>
              <a:rPr lang="cs-CZ" sz="2400" dirty="0" smtClean="0">
                <a:solidFill>
                  <a:srgbClr val="FFFF99"/>
                </a:solidFill>
              </a:rPr>
              <a:t>NonHodgkin´s </a:t>
            </a:r>
            <a:r>
              <a:rPr lang="cs-CZ" sz="2400" dirty="0" err="1" smtClean="0">
                <a:solidFill>
                  <a:srgbClr val="FFFF99"/>
                </a:solidFill>
              </a:rPr>
              <a:t>lymphomas</a:t>
            </a:r>
            <a:r>
              <a:rPr lang="cs-CZ" sz="2400" dirty="0" smtClean="0">
                <a:solidFill>
                  <a:srgbClr val="FFFF99"/>
                </a:solidFill>
              </a:rPr>
              <a:t> (NHL) ~70%</a:t>
            </a:r>
          </a:p>
          <a:p>
            <a:pPr lvl="2" eaLnBrk="1" hangingPunct="1">
              <a:defRPr/>
            </a:pPr>
            <a:r>
              <a:rPr lang="cs-CZ" sz="2000" dirty="0" smtClean="0">
                <a:solidFill>
                  <a:srgbClr val="FFFF99"/>
                </a:solidFill>
              </a:rPr>
              <a:t>B-NHL (~90%)</a:t>
            </a:r>
          </a:p>
          <a:p>
            <a:pPr lvl="2" eaLnBrk="1" hangingPunct="1">
              <a:defRPr/>
            </a:pPr>
            <a:r>
              <a:rPr lang="cs-CZ" sz="2000" dirty="0" smtClean="0">
                <a:solidFill>
                  <a:srgbClr val="FFFF99"/>
                </a:solidFill>
              </a:rPr>
              <a:t>T-NHL (~10%)</a:t>
            </a:r>
          </a:p>
          <a:p>
            <a:pPr lvl="2" eaLnBrk="1" hangingPunct="1">
              <a:defRPr/>
            </a:pPr>
            <a:endParaRPr lang="cs-CZ" sz="2000" dirty="0" smtClean="0"/>
          </a:p>
        </p:txBody>
      </p:sp>
      <p:sp>
        <p:nvSpPr>
          <p:cNvPr id="342019" name="Text Box 4"/>
          <p:cNvSpPr txBox="1">
            <a:spLocks noChangeArrowheads="1"/>
          </p:cNvSpPr>
          <p:nvPr/>
        </p:nvSpPr>
        <p:spPr bwMode="auto">
          <a:xfrm>
            <a:off x="288924" y="4520386"/>
            <a:ext cx="8321675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cs-CZ" sz="3200" dirty="0"/>
              <a:t> </a:t>
            </a:r>
            <a:r>
              <a:rPr lang="cs-CZ" sz="3200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LYMPHATIC LEUKEMIAS</a:t>
            </a:r>
          </a:p>
          <a:p>
            <a:pPr lvl="1">
              <a:defRPr/>
            </a:pPr>
            <a:r>
              <a:rPr lang="cs-CZ" sz="2400" dirty="0" smtClean="0"/>
              <a:t>B-line: B-CLL, </a:t>
            </a:r>
            <a:r>
              <a:rPr lang="cs-CZ" sz="2400" dirty="0" err="1" smtClean="0"/>
              <a:t>Hairy</a:t>
            </a:r>
            <a:r>
              <a:rPr lang="cs-CZ" sz="2400" dirty="0" smtClean="0"/>
              <a:t> cell, </a:t>
            </a:r>
            <a:r>
              <a:rPr lang="cs-CZ" sz="2400" dirty="0" err="1"/>
              <a:t>p</a:t>
            </a:r>
            <a:r>
              <a:rPr lang="cs-CZ" sz="2400" dirty="0" err="1" smtClean="0"/>
              <a:t>rolymphocytic</a:t>
            </a:r>
            <a:r>
              <a:rPr lang="cs-CZ" sz="2400" dirty="0" smtClean="0"/>
              <a:t> </a:t>
            </a:r>
            <a:r>
              <a:rPr lang="cs-CZ" sz="2400" dirty="0" err="1" smtClean="0"/>
              <a:t>leukemia</a:t>
            </a:r>
            <a:endParaRPr lang="cs-CZ" sz="2400" dirty="0"/>
          </a:p>
          <a:p>
            <a:pPr lvl="1">
              <a:defRPr/>
            </a:pPr>
            <a:r>
              <a:rPr lang="cs-CZ" sz="2400" dirty="0" smtClean="0"/>
              <a:t>T-line: T-</a:t>
            </a:r>
            <a:r>
              <a:rPr lang="cs-CZ" sz="2400" dirty="0" err="1" smtClean="0"/>
              <a:t>prolymphocytic</a:t>
            </a:r>
            <a:r>
              <a:rPr lang="cs-CZ" sz="2400" dirty="0" smtClean="0"/>
              <a:t> </a:t>
            </a:r>
            <a:r>
              <a:rPr lang="cs-CZ" sz="2400" dirty="0" err="1" smtClean="0"/>
              <a:t>leukemia</a:t>
            </a:r>
            <a:r>
              <a:rPr lang="cs-CZ" sz="2400" dirty="0" smtClean="0"/>
              <a:t>, T-LGL, </a:t>
            </a:r>
            <a:r>
              <a:rPr lang="cs-CZ" sz="2400" dirty="0" err="1" smtClean="0"/>
              <a:t>adult</a:t>
            </a:r>
            <a:r>
              <a:rPr lang="cs-CZ" sz="2400" dirty="0" smtClean="0"/>
              <a:t> T-cell </a:t>
            </a:r>
            <a:r>
              <a:rPr lang="cs-CZ" sz="2400" dirty="0" err="1" smtClean="0"/>
              <a:t>leukemia</a:t>
            </a:r>
            <a:endParaRPr lang="cs-CZ" sz="2400" dirty="0"/>
          </a:p>
          <a:p>
            <a:pPr>
              <a:buFontTx/>
              <a:buChar char="•"/>
              <a:defRPr/>
            </a:pPr>
            <a:r>
              <a:rPr lang="cs-CZ" sz="3200" dirty="0" smtClean="0"/>
              <a:t> </a:t>
            </a:r>
            <a:r>
              <a:rPr lang="cs-CZ" sz="3200" u="sng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MULTIPLE MYELOMA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CCDF30-797D-47DA-BBF4-6A64FA03C6B8}" type="datetime1">
              <a:rPr lang="cs-CZ" smtClean="0"/>
              <a:pPr>
                <a:defRPr/>
              </a:pPr>
              <a:t>7.10.2019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5F145-6119-4942-832E-B24984E2BA2B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  <p:pic>
        <p:nvPicPr>
          <p:cNvPr id="376834" name="Picture 2" descr="C:\Documents and Settings\25540\Dokumenty\Obrázky\3160411_1471-2407-11-321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9916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419600" y="1295400"/>
            <a:ext cx="4419600" cy="470898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MCL – mantle cell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BL – Burkitt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DLBCL-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diffuse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large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B-cell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FL –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follicular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MALT-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mucosa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associated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tissue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endParaRPr lang="cs-CZ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ENKTL –extranodal NK/T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EATL-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enteropathy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associated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PTCL U –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peripheral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T-cell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(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unspecified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)</a:t>
            </a:r>
            <a:endParaRPr lang="en-US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cs-CZ" sz="4000" b="1" dirty="0" err="1" smtClean="0">
                <a:solidFill>
                  <a:srgbClr val="FFFF00"/>
                </a:solidFill>
              </a:rPr>
              <a:t>Survival</a:t>
            </a:r>
            <a:r>
              <a:rPr lang="cs-CZ" sz="4000" b="1" dirty="0" smtClean="0">
                <a:solidFill>
                  <a:srgbClr val="FFFF00"/>
                </a:solidFill>
              </a:rPr>
              <a:t> </a:t>
            </a:r>
            <a:r>
              <a:rPr lang="cs-CZ" sz="4000" b="1" dirty="0" err="1" smtClean="0">
                <a:solidFill>
                  <a:srgbClr val="FFFF00"/>
                </a:solidFill>
              </a:rPr>
              <a:t>according</a:t>
            </a:r>
            <a:r>
              <a:rPr lang="cs-CZ" sz="4000" b="1" dirty="0" smtClean="0">
                <a:solidFill>
                  <a:srgbClr val="FFFF00"/>
                </a:solidFill>
              </a:rPr>
              <a:t> </a:t>
            </a:r>
            <a:r>
              <a:rPr lang="cs-CZ" sz="4000" b="1" dirty="0" err="1" smtClean="0">
                <a:solidFill>
                  <a:srgbClr val="FFFF00"/>
                </a:solidFill>
              </a:rPr>
              <a:t>lymphoma</a:t>
            </a:r>
            <a:r>
              <a:rPr lang="cs-CZ" sz="4000" b="1" dirty="0" smtClean="0">
                <a:solidFill>
                  <a:srgbClr val="FFFF00"/>
                </a:solidFill>
              </a:rPr>
              <a:t> subtype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047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05800" cy="15240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err="1" smtClean="0">
                <a:solidFill>
                  <a:srgbClr val="FFFF00"/>
                </a:solidFill>
              </a:rPr>
              <a:t>Malignant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lymphoproliferative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diseases</a:t>
            </a:r>
            <a:r>
              <a:rPr lang="cs-CZ" b="1" dirty="0" smtClean="0">
                <a:solidFill>
                  <a:srgbClr val="FFFF00"/>
                </a:solidFill>
              </a:rPr>
              <a:t/>
            </a:r>
            <a:br>
              <a:rPr lang="cs-CZ" b="1" dirty="0" smtClean="0">
                <a:solidFill>
                  <a:srgbClr val="FFFF00"/>
                </a:solidFill>
              </a:rPr>
            </a:br>
            <a:endParaRPr lang="cs-CZ" sz="2400" b="1" dirty="0">
              <a:solidFill>
                <a:srgbClr val="FFFF00"/>
              </a:solidFill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305800" cy="914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</a:pP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/>
              <a:t>about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smtClean="0"/>
              <a:t>50 </a:t>
            </a:r>
            <a:r>
              <a:rPr lang="cs-CZ" sz="2400" dirty="0" err="1" smtClean="0"/>
              <a:t>units</a:t>
            </a:r>
            <a:r>
              <a:rPr lang="cs-CZ" sz="2400" dirty="0" smtClean="0"/>
              <a:t> (</a:t>
            </a:r>
            <a:r>
              <a:rPr lang="cs-CZ" sz="2400" dirty="0" err="1" smtClean="0"/>
              <a:t>recent</a:t>
            </a:r>
            <a:r>
              <a:rPr lang="cs-CZ" sz="2400" dirty="0" smtClean="0"/>
              <a:t> WHO 2008 </a:t>
            </a:r>
            <a:r>
              <a:rPr lang="cs-CZ" sz="2400" dirty="0" err="1" smtClean="0"/>
              <a:t>classification</a:t>
            </a:r>
            <a:r>
              <a:rPr lang="cs-CZ" sz="2400" dirty="0" smtClean="0"/>
              <a:t>)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cs-CZ" sz="2400" dirty="0" smtClean="0"/>
              <a:t> </a:t>
            </a:r>
            <a:r>
              <a:rPr lang="cs-CZ" sz="2400" dirty="0" err="1" smtClean="0"/>
              <a:t>from</a:t>
            </a:r>
            <a:r>
              <a:rPr lang="cs-CZ" sz="2400" dirty="0" smtClean="0"/>
              <a:t> </a:t>
            </a:r>
            <a:r>
              <a:rPr lang="cs-CZ" sz="2400" dirty="0" err="1" smtClean="0"/>
              <a:t>practical</a:t>
            </a:r>
            <a:r>
              <a:rPr lang="cs-CZ" sz="2400" dirty="0" smtClean="0"/>
              <a:t> point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view</a:t>
            </a:r>
            <a:r>
              <a:rPr lang="cs-CZ" sz="2400" dirty="0" smtClean="0"/>
              <a:t> </a:t>
            </a:r>
            <a:r>
              <a:rPr lang="cs-CZ" sz="2400" dirty="0" err="1" smtClean="0"/>
              <a:t>two</a:t>
            </a:r>
            <a:r>
              <a:rPr lang="cs-CZ" sz="2400" dirty="0" smtClean="0"/>
              <a:t> </a:t>
            </a:r>
            <a:r>
              <a:rPr lang="cs-CZ" sz="2400" dirty="0" err="1" smtClean="0"/>
              <a:t>subgroups</a:t>
            </a:r>
            <a:r>
              <a:rPr lang="cs-CZ" sz="2400" dirty="0" smtClean="0"/>
              <a:t>: </a:t>
            </a:r>
            <a:endParaRPr lang="cs-CZ" sz="2400" b="1" dirty="0" smtClean="0"/>
          </a:p>
        </p:txBody>
      </p:sp>
      <p:pic>
        <p:nvPicPr>
          <p:cNvPr id="6" name="Picture 2" descr="C:\Documents and Settings\25540\Dokumenty\Obrázky\83446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53372"/>
            <a:ext cx="7696200" cy="440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429000" y="2466072"/>
            <a:ext cx="5410200" cy="92333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cs-CZ" sz="1800" b="1" dirty="0" err="1" smtClean="0">
                <a:solidFill>
                  <a:srgbClr val="C00000"/>
                </a:solidFill>
                <a:latin typeface="Arial" pitchFamily="34" charset="0"/>
              </a:rPr>
              <a:t>Low</a:t>
            </a:r>
            <a:r>
              <a:rPr lang="cs-CZ" sz="1800" b="1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1800" b="1" dirty="0" err="1" smtClean="0">
                <a:solidFill>
                  <a:srgbClr val="C00000"/>
                </a:solidFill>
                <a:latin typeface="Arial" pitchFamily="34" charset="0"/>
              </a:rPr>
              <a:t>agressive</a:t>
            </a:r>
            <a:r>
              <a:rPr lang="cs-CZ" sz="1800" b="1" dirty="0" smtClean="0">
                <a:solidFill>
                  <a:srgbClr val="C00000"/>
                </a:solidFill>
                <a:latin typeface="Arial" pitchFamily="34" charset="0"/>
              </a:rPr>
              <a:t> (</a:t>
            </a:r>
            <a:r>
              <a:rPr lang="cs-CZ" sz="1800" b="1" dirty="0" err="1" smtClean="0">
                <a:solidFill>
                  <a:srgbClr val="C00000"/>
                </a:solidFill>
                <a:latin typeface="Arial" pitchFamily="34" charset="0"/>
              </a:rPr>
              <a:t>indolent</a:t>
            </a:r>
            <a:r>
              <a:rPr lang="cs-CZ" sz="1800" b="1" dirty="0" smtClean="0">
                <a:solidFill>
                  <a:srgbClr val="C00000"/>
                </a:solidFill>
                <a:latin typeface="Arial" pitchFamily="34" charset="0"/>
              </a:rPr>
              <a:t>)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–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slow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growth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,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remission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possible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but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usually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incurable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 = start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of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treatment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if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symptoms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are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present</a:t>
            </a:r>
            <a:endParaRPr lang="cs-CZ" sz="1800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1371600" y="5181600"/>
            <a:ext cx="5486400" cy="92333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cs-CZ" sz="1800" b="1" dirty="0" smtClean="0">
                <a:solidFill>
                  <a:srgbClr val="C00000"/>
                </a:solidFill>
              </a:rPr>
              <a:t> </a:t>
            </a:r>
            <a:r>
              <a:rPr lang="cs-CZ" sz="1800" b="1" dirty="0" err="1" smtClean="0">
                <a:solidFill>
                  <a:srgbClr val="00B050"/>
                </a:solidFill>
              </a:rPr>
              <a:t>Agressive</a:t>
            </a:r>
            <a:r>
              <a:rPr lang="cs-CZ" sz="1800" b="1" dirty="0" smtClean="0">
                <a:solidFill>
                  <a:srgbClr val="00B050"/>
                </a:solidFill>
              </a:rPr>
              <a:t>, </a:t>
            </a:r>
            <a:r>
              <a:rPr lang="cs-CZ" sz="1800" b="1" dirty="0" err="1" smtClean="0">
                <a:solidFill>
                  <a:srgbClr val="00B050"/>
                </a:solidFill>
              </a:rPr>
              <a:t>high</a:t>
            </a:r>
            <a:r>
              <a:rPr lang="cs-CZ" sz="1800" b="1" dirty="0" smtClean="0">
                <a:solidFill>
                  <a:srgbClr val="00B050"/>
                </a:solidFill>
              </a:rPr>
              <a:t> </a:t>
            </a:r>
            <a:r>
              <a:rPr lang="cs-CZ" sz="1800" b="1" dirty="0" err="1" smtClean="0">
                <a:solidFill>
                  <a:srgbClr val="00B050"/>
                </a:solidFill>
              </a:rPr>
              <a:t>aggressive</a:t>
            </a:r>
            <a:r>
              <a:rPr lang="cs-CZ" sz="1800" dirty="0" smtClean="0">
                <a:solidFill>
                  <a:srgbClr val="00B050"/>
                </a:solidFill>
              </a:rPr>
              <a:t>  </a:t>
            </a:r>
            <a:r>
              <a:rPr lang="cs-CZ" sz="1800" dirty="0">
                <a:solidFill>
                  <a:srgbClr val="00B050"/>
                </a:solidFill>
              </a:rPr>
              <a:t>- rapid </a:t>
            </a:r>
            <a:r>
              <a:rPr lang="cs-CZ" sz="1800" dirty="0" err="1">
                <a:solidFill>
                  <a:srgbClr val="00B050"/>
                </a:solidFill>
              </a:rPr>
              <a:t>progression</a:t>
            </a:r>
            <a:r>
              <a:rPr lang="cs-CZ" sz="1800" dirty="0">
                <a:solidFill>
                  <a:srgbClr val="00B050"/>
                </a:solidFill>
              </a:rPr>
              <a:t>, </a:t>
            </a:r>
            <a:r>
              <a:rPr lang="cs-CZ" sz="1800" dirty="0" smtClean="0">
                <a:solidFill>
                  <a:srgbClr val="00B050"/>
                </a:solidFill>
              </a:rPr>
              <a:t>BUT </a:t>
            </a:r>
            <a:r>
              <a:rPr lang="cs-CZ" sz="1800" dirty="0" err="1" smtClean="0">
                <a:solidFill>
                  <a:srgbClr val="00B050"/>
                </a:solidFill>
              </a:rPr>
              <a:t>several</a:t>
            </a:r>
            <a:r>
              <a:rPr lang="cs-CZ" sz="1800" dirty="0" smtClean="0">
                <a:solidFill>
                  <a:srgbClr val="00B050"/>
                </a:solidFill>
              </a:rPr>
              <a:t> </a:t>
            </a:r>
            <a:r>
              <a:rPr lang="cs-CZ" sz="1800" dirty="0" err="1" smtClean="0">
                <a:solidFill>
                  <a:srgbClr val="00B050"/>
                </a:solidFill>
              </a:rPr>
              <a:t>categories</a:t>
            </a:r>
            <a:r>
              <a:rPr lang="cs-CZ" sz="1800" dirty="0" smtClean="0">
                <a:solidFill>
                  <a:srgbClr val="00B050"/>
                </a:solidFill>
              </a:rPr>
              <a:t> </a:t>
            </a:r>
            <a:r>
              <a:rPr lang="cs-CZ" sz="1800" dirty="0" err="1">
                <a:solidFill>
                  <a:srgbClr val="00B050"/>
                </a:solidFill>
              </a:rPr>
              <a:t>potentially</a:t>
            </a:r>
            <a:r>
              <a:rPr lang="cs-CZ" sz="1800" dirty="0">
                <a:solidFill>
                  <a:srgbClr val="00B050"/>
                </a:solidFill>
              </a:rPr>
              <a:t> </a:t>
            </a:r>
            <a:r>
              <a:rPr lang="cs-CZ" sz="1800" dirty="0" err="1">
                <a:solidFill>
                  <a:srgbClr val="00B050"/>
                </a:solidFill>
              </a:rPr>
              <a:t>curable</a:t>
            </a:r>
            <a:r>
              <a:rPr lang="cs-CZ" sz="1800" dirty="0">
                <a:solidFill>
                  <a:srgbClr val="00B050"/>
                </a:solidFill>
              </a:rPr>
              <a:t>, start </a:t>
            </a:r>
            <a:r>
              <a:rPr lang="cs-CZ" sz="1800" dirty="0" err="1">
                <a:solidFill>
                  <a:srgbClr val="00B050"/>
                </a:solidFill>
              </a:rPr>
              <a:t>of</a:t>
            </a:r>
            <a:r>
              <a:rPr lang="cs-CZ" sz="1800" dirty="0">
                <a:solidFill>
                  <a:srgbClr val="00B050"/>
                </a:solidFill>
              </a:rPr>
              <a:t> </a:t>
            </a:r>
            <a:r>
              <a:rPr lang="cs-CZ" sz="1800" dirty="0" err="1">
                <a:solidFill>
                  <a:srgbClr val="00B050"/>
                </a:solidFill>
              </a:rPr>
              <a:t>treatment</a:t>
            </a:r>
            <a:r>
              <a:rPr lang="cs-CZ" sz="1800" dirty="0">
                <a:solidFill>
                  <a:srgbClr val="00B050"/>
                </a:solidFill>
              </a:rPr>
              <a:t> </a:t>
            </a:r>
            <a:r>
              <a:rPr lang="cs-CZ" sz="1800" dirty="0" err="1">
                <a:solidFill>
                  <a:srgbClr val="00B050"/>
                </a:solidFill>
              </a:rPr>
              <a:t>the</a:t>
            </a:r>
            <a:r>
              <a:rPr lang="cs-CZ" sz="1800" dirty="0">
                <a:solidFill>
                  <a:srgbClr val="00B050"/>
                </a:solidFill>
              </a:rPr>
              <a:t> </a:t>
            </a:r>
            <a:r>
              <a:rPr lang="cs-CZ" sz="1800" dirty="0" err="1">
                <a:solidFill>
                  <a:srgbClr val="00B050"/>
                </a:solidFill>
              </a:rPr>
              <a:t>earliest</a:t>
            </a:r>
            <a:r>
              <a:rPr lang="cs-CZ" sz="1800" dirty="0">
                <a:solidFill>
                  <a:srgbClr val="00B050"/>
                </a:solidFill>
              </a:rPr>
              <a:t> </a:t>
            </a:r>
            <a:r>
              <a:rPr lang="cs-CZ" sz="1800" dirty="0" err="1" smtClean="0">
                <a:solidFill>
                  <a:srgbClr val="00B050"/>
                </a:solidFill>
              </a:rPr>
              <a:t>possible</a:t>
            </a:r>
            <a:endParaRPr lang="cs-CZ" sz="1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accent2"/>
            </a:gs>
            <a:gs pos="50000">
              <a:srgbClr val="001847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162800" cy="1295400"/>
          </a:xfrm>
          <a:solidFill>
            <a:srgbClr val="0000FF"/>
          </a:solidFill>
          <a:ln>
            <a:solidFill>
              <a:schemeClr val="tx1"/>
            </a:solidFill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cs-CZ" sz="3600" b="1" smtClean="0">
                <a:solidFill>
                  <a:srgbClr val="FFFF00"/>
                </a:solidFill>
              </a:rPr>
              <a:t>LOW GRADE LYMPHOPROLIFERATIONS</a:t>
            </a:r>
            <a:endParaRPr lang="cs-CZ" b="1" smtClean="0">
              <a:solidFill>
                <a:srgbClr val="FFFF00"/>
              </a:solidFill>
            </a:endParaRPr>
          </a:p>
        </p:txBody>
      </p:sp>
      <p:grpSp>
        <p:nvGrpSpPr>
          <p:cNvPr id="376835" name="Group 3"/>
          <p:cNvGrpSpPr>
            <a:grpSpLocks/>
          </p:cNvGrpSpPr>
          <p:nvPr/>
        </p:nvGrpSpPr>
        <p:grpSpPr bwMode="auto">
          <a:xfrm>
            <a:off x="152400" y="1676400"/>
            <a:ext cx="8991600" cy="4953000"/>
            <a:chOff x="518" y="828"/>
            <a:chExt cx="5508" cy="2975"/>
          </a:xfrm>
        </p:grpSpPr>
        <p:sp>
          <p:nvSpPr>
            <p:cNvPr id="376836" name="Rectangle 4"/>
            <p:cNvSpPr>
              <a:spLocks noChangeArrowheads="1"/>
            </p:cNvSpPr>
            <p:nvPr/>
          </p:nvSpPr>
          <p:spPr bwMode="auto">
            <a:xfrm>
              <a:off x="3551" y="1282"/>
              <a:ext cx="2475" cy="2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b="1">
                  <a:solidFill>
                    <a:srgbClr val="FFFF00"/>
                  </a:solidFill>
                  <a:cs typeface="Times New Roman" pitchFamily="18" charset="0"/>
                </a:rPr>
                <a:t>T-cell large granular lymphocytic leukemia (LGL) 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b="1">
                  <a:solidFill>
                    <a:srgbClr val="FFFF00"/>
                  </a:solidFill>
                  <a:cs typeface="Times New Roman" pitchFamily="18" charset="0"/>
                </a:rPr>
                <a:t>NK chronic  lymphoproliferation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b="1">
                  <a:solidFill>
                    <a:srgbClr val="FFFF00"/>
                  </a:solidFill>
                  <a:cs typeface="Times New Roman" pitchFamily="18" charset="0"/>
                </a:rPr>
                <a:t>Mycosis fungoides/ Sézary syndrom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b="1">
                  <a:solidFill>
                    <a:srgbClr val="FFFF00"/>
                  </a:solidFill>
                  <a:cs typeface="Times New Roman" pitchFamily="18" charset="0"/>
                </a:rPr>
                <a:t>T- cell lymphatic leukemia/lymphoma 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b="1">
                  <a:solidFill>
                    <a:srgbClr val="FFFF00"/>
                  </a:solidFill>
                  <a:cs typeface="Times New Roman" pitchFamily="18" charset="0"/>
                </a:rPr>
                <a:t>Primary cutaneous T-cell lymphoma (CD30+)</a:t>
              </a:r>
              <a:r>
                <a:rPr kumimoji="0" lang="cs-CZ" b="1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376837" name="Rectangle 5"/>
            <p:cNvSpPr>
              <a:spLocks noChangeArrowheads="1"/>
            </p:cNvSpPr>
            <p:nvPr/>
          </p:nvSpPr>
          <p:spPr bwMode="auto">
            <a:xfrm>
              <a:off x="518" y="1282"/>
              <a:ext cx="3033" cy="2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Lymphoplasmacytic</a:t>
              </a:r>
              <a:r>
                <a:rPr kumimoji="0" lang="cs-CZ" b="1" dirty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lymphoma</a:t>
              </a:r>
              <a:endParaRPr kumimoji="0" lang="cs-CZ" b="1" dirty="0">
                <a:solidFill>
                  <a:srgbClr val="FFFF00"/>
                </a:solidFill>
                <a:cs typeface="Times New Roman" pitchFamily="18" charset="0"/>
              </a:endParaRPr>
            </a:p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Hairy</a:t>
              </a:r>
              <a:r>
                <a:rPr kumimoji="0" lang="cs-CZ" b="1" dirty="0">
                  <a:solidFill>
                    <a:srgbClr val="FFFF00"/>
                  </a:solidFill>
                  <a:cs typeface="Times New Roman" pitchFamily="18" charset="0"/>
                </a:rPr>
                <a:t>-cell </a:t>
              </a: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leukemia</a:t>
              </a:r>
              <a:endParaRPr kumimoji="0" lang="cs-CZ" b="1" dirty="0">
                <a:solidFill>
                  <a:srgbClr val="FFFF00"/>
                </a:solidFill>
                <a:cs typeface="Times New Roman" pitchFamily="18" charset="0"/>
              </a:endParaRPr>
            </a:p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b="1" dirty="0" err="1" smtClean="0">
                  <a:solidFill>
                    <a:srgbClr val="FFFF00"/>
                  </a:solidFill>
                  <a:cs typeface="Times New Roman" pitchFamily="18" charset="0"/>
                </a:rPr>
                <a:t>Chronic</a:t>
              </a:r>
              <a:r>
                <a:rPr kumimoji="0" lang="cs-CZ" b="1" dirty="0" smtClean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lymphatic</a:t>
              </a:r>
              <a:r>
                <a:rPr kumimoji="0" lang="cs-CZ" b="1" dirty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leukemia</a:t>
              </a:r>
              <a:r>
                <a:rPr kumimoji="0" lang="cs-CZ" b="1" dirty="0">
                  <a:solidFill>
                    <a:srgbClr val="FFFF00"/>
                  </a:solidFill>
                  <a:cs typeface="Times New Roman" pitchFamily="18" charset="0"/>
                </a:rPr>
                <a:t> (CLL) </a:t>
              </a: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Small</a:t>
              </a:r>
              <a:r>
                <a:rPr kumimoji="0" lang="cs-CZ" b="1" dirty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lymphocytic</a:t>
              </a:r>
              <a:r>
                <a:rPr kumimoji="0" lang="cs-CZ" b="1" dirty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lymphoma</a:t>
              </a:r>
              <a:r>
                <a:rPr kumimoji="0" lang="cs-CZ" b="1" dirty="0">
                  <a:solidFill>
                    <a:srgbClr val="FFFF00"/>
                  </a:solidFill>
                  <a:cs typeface="Times New Roman" pitchFamily="18" charset="0"/>
                </a:rPr>
                <a:t> (SLL/CLL)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b="1" dirty="0" err="1" smtClean="0">
                  <a:solidFill>
                    <a:srgbClr val="FFFF00"/>
                  </a:solidFill>
                  <a:cs typeface="Times New Roman" pitchFamily="18" charset="0"/>
                </a:rPr>
                <a:t>Follicular</a:t>
              </a:r>
              <a:r>
                <a:rPr kumimoji="0" lang="cs-CZ" b="1" dirty="0" smtClean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lymphoma</a:t>
              </a:r>
              <a:endParaRPr kumimoji="0" lang="cs-CZ" b="1" dirty="0">
                <a:solidFill>
                  <a:srgbClr val="FFFF00"/>
                </a:solidFill>
                <a:cs typeface="Times New Roman" pitchFamily="18" charset="0"/>
              </a:endParaRPr>
            </a:p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b="1" dirty="0" err="1" smtClean="0">
                  <a:solidFill>
                    <a:srgbClr val="FFFF00"/>
                  </a:solidFill>
                  <a:cs typeface="Times New Roman" pitchFamily="18" charset="0"/>
                </a:rPr>
                <a:t>Marginal</a:t>
              </a:r>
              <a:r>
                <a:rPr kumimoji="0" lang="cs-CZ" b="1" dirty="0" smtClean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zone</a:t>
              </a:r>
              <a:r>
                <a:rPr kumimoji="0" lang="cs-CZ" b="1" dirty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lymphomas</a:t>
              </a:r>
              <a:endParaRPr kumimoji="0" lang="cs-CZ" b="1" dirty="0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  <p:sp>
          <p:nvSpPr>
            <p:cNvPr id="376838" name="Rectangle 6"/>
            <p:cNvSpPr>
              <a:spLocks noChangeArrowheads="1"/>
            </p:cNvSpPr>
            <p:nvPr/>
          </p:nvSpPr>
          <p:spPr bwMode="auto">
            <a:xfrm>
              <a:off x="3551" y="828"/>
              <a:ext cx="2475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>
                  <a:solidFill>
                    <a:srgbClr val="FFFF00"/>
                  </a:solidFill>
                </a:rPr>
                <a:t>T- line</a:t>
              </a:r>
            </a:p>
          </p:txBody>
        </p:sp>
        <p:sp>
          <p:nvSpPr>
            <p:cNvPr id="376839" name="Rectangle 7"/>
            <p:cNvSpPr>
              <a:spLocks noChangeArrowheads="1"/>
            </p:cNvSpPr>
            <p:nvPr/>
          </p:nvSpPr>
          <p:spPr bwMode="auto">
            <a:xfrm>
              <a:off x="518" y="828"/>
              <a:ext cx="3033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>
                  <a:solidFill>
                    <a:srgbClr val="FFFF00"/>
                  </a:solidFill>
                </a:rPr>
                <a:t>B - line</a:t>
              </a:r>
            </a:p>
          </p:txBody>
        </p:sp>
        <p:sp>
          <p:nvSpPr>
            <p:cNvPr id="376840" name="Line 8"/>
            <p:cNvSpPr>
              <a:spLocks noChangeShapeType="1"/>
            </p:cNvSpPr>
            <p:nvPr/>
          </p:nvSpPr>
          <p:spPr bwMode="auto">
            <a:xfrm>
              <a:off x="518" y="828"/>
              <a:ext cx="5508" cy="0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76841" name="Line 9"/>
            <p:cNvSpPr>
              <a:spLocks noChangeShapeType="1"/>
            </p:cNvSpPr>
            <p:nvPr/>
          </p:nvSpPr>
          <p:spPr bwMode="auto">
            <a:xfrm>
              <a:off x="518" y="3803"/>
              <a:ext cx="3033" cy="0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76842" name="Line 10"/>
            <p:cNvSpPr>
              <a:spLocks noChangeShapeType="1"/>
            </p:cNvSpPr>
            <p:nvPr/>
          </p:nvSpPr>
          <p:spPr bwMode="auto">
            <a:xfrm>
              <a:off x="518" y="828"/>
              <a:ext cx="0" cy="2975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76843" name="Line 11"/>
            <p:cNvSpPr>
              <a:spLocks noChangeShapeType="1"/>
            </p:cNvSpPr>
            <p:nvPr/>
          </p:nvSpPr>
          <p:spPr bwMode="auto">
            <a:xfrm>
              <a:off x="6026" y="828"/>
              <a:ext cx="0" cy="454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76844" name="Line 12"/>
            <p:cNvSpPr>
              <a:spLocks noChangeShapeType="1"/>
            </p:cNvSpPr>
            <p:nvPr/>
          </p:nvSpPr>
          <p:spPr bwMode="auto">
            <a:xfrm>
              <a:off x="6026" y="1282"/>
              <a:ext cx="0" cy="252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76845" name="Line 13"/>
            <p:cNvSpPr>
              <a:spLocks noChangeShapeType="1"/>
            </p:cNvSpPr>
            <p:nvPr/>
          </p:nvSpPr>
          <p:spPr bwMode="auto">
            <a:xfrm>
              <a:off x="518" y="1282"/>
              <a:ext cx="5508" cy="0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76846" name="Line 14"/>
            <p:cNvSpPr>
              <a:spLocks noChangeShapeType="1"/>
            </p:cNvSpPr>
            <p:nvPr/>
          </p:nvSpPr>
          <p:spPr bwMode="auto">
            <a:xfrm>
              <a:off x="3551" y="828"/>
              <a:ext cx="0" cy="2975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76847" name="Line 15"/>
            <p:cNvSpPr>
              <a:spLocks noChangeShapeType="1"/>
            </p:cNvSpPr>
            <p:nvPr/>
          </p:nvSpPr>
          <p:spPr bwMode="auto">
            <a:xfrm>
              <a:off x="3551" y="3803"/>
              <a:ext cx="2475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Ovál 1"/>
          <p:cNvSpPr/>
          <p:nvPr/>
        </p:nvSpPr>
        <p:spPr bwMode="auto">
          <a:xfrm>
            <a:off x="76200" y="4038600"/>
            <a:ext cx="3429000" cy="16383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cs-CZ" sz="3200" b="1" smtClean="0">
                <a:solidFill>
                  <a:srgbClr val="FFFF00"/>
                </a:solidFill>
              </a:rPr>
              <a:t>LOW GRADE LYMPHOMAS </a:t>
            </a:r>
            <a:br>
              <a:rPr lang="cs-CZ" sz="3200" b="1" smtClean="0">
                <a:solidFill>
                  <a:srgbClr val="FFFF00"/>
                </a:solidFill>
              </a:rPr>
            </a:br>
            <a:r>
              <a:rPr lang="cs-CZ" sz="3200" b="1" smtClean="0">
                <a:solidFill>
                  <a:srgbClr val="FFFF00"/>
                </a:solidFill>
              </a:rPr>
              <a:t>– basic characteristicsand principles</a:t>
            </a:r>
          </a:p>
        </p:txBody>
      </p:sp>
      <p:sp>
        <p:nvSpPr>
          <p:cNvPr id="3778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305800" cy="54102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sz="2400" b="1" smtClean="0">
                <a:solidFill>
                  <a:srgbClr val="FFFF00"/>
                </a:solidFill>
              </a:rPr>
              <a:t> </a:t>
            </a:r>
            <a:r>
              <a:rPr lang="cs-CZ" sz="2400" smtClean="0"/>
              <a:t>Overall survival even without treatment</a:t>
            </a:r>
            <a:r>
              <a:rPr lang="cs-CZ" sz="2400" smtClean="0">
                <a:solidFill>
                  <a:srgbClr val="FFFF00"/>
                </a:solidFill>
              </a:rPr>
              <a:t> in years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400" smtClean="0">
                <a:solidFill>
                  <a:srgbClr val="FFFF00"/>
                </a:solidFill>
              </a:rPr>
              <a:t>   to 10 ys</a:t>
            </a:r>
            <a:r>
              <a:rPr lang="cs-CZ" sz="2400" smtClean="0"/>
              <a:t>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2400" smtClean="0"/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sz="2400" smtClean="0"/>
              <a:t> </a:t>
            </a:r>
            <a:r>
              <a:rPr lang="cs-CZ" sz="2400" smtClean="0">
                <a:solidFill>
                  <a:srgbClr val="FFFF00"/>
                </a:solidFill>
              </a:rPr>
              <a:t>Radiotherapy</a:t>
            </a:r>
            <a:r>
              <a:rPr lang="cs-CZ" sz="2400" smtClean="0"/>
              <a:t> indicated and with </a:t>
            </a:r>
            <a:r>
              <a:rPr lang="cs-CZ" sz="2400" smtClean="0">
                <a:solidFill>
                  <a:srgbClr val="FFFF00"/>
                </a:solidFill>
              </a:rPr>
              <a:t>curative</a:t>
            </a:r>
            <a:r>
              <a:rPr lang="cs-CZ" sz="2400" smtClean="0"/>
              <a:t> effect in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400" smtClean="0"/>
              <a:t>  limited extent (stage I or II)  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400" smtClean="0"/>
              <a:t> 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2400" smtClean="0"/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sz="2400" smtClean="0"/>
              <a:t> </a:t>
            </a:r>
            <a:r>
              <a:rPr lang="cs-CZ" sz="2400" smtClean="0">
                <a:solidFill>
                  <a:srgbClr val="FFFF00"/>
                </a:solidFill>
              </a:rPr>
              <a:t>Advanced</a:t>
            </a:r>
            <a:r>
              <a:rPr lang="cs-CZ" sz="2400" smtClean="0"/>
              <a:t> stages (III/IV) are generally incurable,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400" smtClean="0"/>
              <a:t>  </a:t>
            </a:r>
            <a:r>
              <a:rPr lang="cs-CZ" sz="2400" smtClean="0">
                <a:solidFill>
                  <a:srgbClr val="FFFF00"/>
                </a:solidFill>
              </a:rPr>
              <a:t>chemotherapy-based</a:t>
            </a:r>
            <a:r>
              <a:rPr lang="cs-CZ" sz="2400" smtClean="0"/>
              <a:t> (CHT) indicated and induces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400" smtClean="0"/>
              <a:t>  remission, BUT </a:t>
            </a:r>
            <a:r>
              <a:rPr lang="cs-CZ" sz="2400" smtClean="0">
                <a:solidFill>
                  <a:srgbClr val="FFFF00"/>
                </a:solidFill>
              </a:rPr>
              <a:t>relapses </a:t>
            </a:r>
            <a:r>
              <a:rPr lang="cs-CZ" sz="2400" smtClean="0"/>
              <a:t>are the rule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2400" smtClean="0"/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sz="2400" smtClean="0"/>
              <a:t> </a:t>
            </a:r>
            <a:r>
              <a:rPr lang="cs-CZ" sz="2400" smtClean="0">
                <a:solidFill>
                  <a:srgbClr val="FFFF00"/>
                </a:solidFill>
              </a:rPr>
              <a:t>Curative</a:t>
            </a:r>
            <a:r>
              <a:rPr lang="cs-CZ" sz="2400" smtClean="0"/>
              <a:t> therapy has to be started </a:t>
            </a:r>
            <a:r>
              <a:rPr lang="cs-CZ" sz="2400" smtClean="0">
                <a:solidFill>
                  <a:srgbClr val="FFFF00"/>
                </a:solidFill>
              </a:rPr>
              <a:t>immediatelly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</a:pPr>
            <a:endParaRPr lang="cs-CZ" sz="2400" smtClean="0">
              <a:solidFill>
                <a:srgbClr val="FFFF0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sz="2400" smtClean="0"/>
              <a:t> </a:t>
            </a:r>
            <a:r>
              <a:rPr lang="cs-CZ" sz="2400" smtClean="0">
                <a:solidFill>
                  <a:srgbClr val="FFFF00"/>
                </a:solidFill>
              </a:rPr>
              <a:t>Non-curative treatment</a:t>
            </a:r>
            <a:r>
              <a:rPr lang="cs-CZ" sz="2400" smtClean="0"/>
              <a:t> (CHT) initiated in </a:t>
            </a:r>
            <a:r>
              <a:rPr lang="cs-CZ" sz="2400" smtClean="0">
                <a:solidFill>
                  <a:srgbClr val="FFFF00"/>
                </a:solidFill>
              </a:rPr>
              <a:t>symptomatic</a:t>
            </a:r>
            <a:r>
              <a:rPr lang="cs-CZ" sz="2400" smtClean="0"/>
              <a:t>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400" smtClean="0"/>
              <a:t>  patients only</a:t>
            </a:r>
            <a:endParaRPr lang="cs-CZ" sz="2000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62950" cy="1173162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cs-CZ" sz="3600" b="1" smtClean="0">
                <a:solidFill>
                  <a:srgbClr val="FFFF00"/>
                </a:solidFill>
              </a:rPr>
              <a:t>FOLLICULAR LYMPHOMA</a:t>
            </a:r>
            <a:br>
              <a:rPr lang="cs-CZ" sz="3600" b="1" smtClean="0">
                <a:solidFill>
                  <a:srgbClr val="FFFF00"/>
                </a:solidFill>
              </a:rPr>
            </a:br>
            <a:r>
              <a:rPr lang="cs-CZ" sz="3600" b="1" smtClean="0">
                <a:solidFill>
                  <a:srgbClr val="FFFF00"/>
                </a:solidFill>
              </a:rPr>
              <a:t>clinical behavior</a:t>
            </a:r>
          </a:p>
        </p:txBody>
      </p:sp>
      <p:sp>
        <p:nvSpPr>
          <p:cNvPr id="3819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76400"/>
            <a:ext cx="864235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400" dirty="0" err="1" smtClean="0"/>
              <a:t>Slow</a:t>
            </a:r>
            <a:r>
              <a:rPr lang="cs-CZ" sz="2400" dirty="0" smtClean="0"/>
              <a:t> </a:t>
            </a:r>
            <a:r>
              <a:rPr lang="cs-CZ" sz="2400" dirty="0" err="1" smtClean="0"/>
              <a:t>growing</a:t>
            </a:r>
            <a:r>
              <a:rPr lang="cs-CZ" sz="2400" dirty="0" smtClean="0"/>
              <a:t> (</a:t>
            </a:r>
            <a:r>
              <a:rPr lang="cs-CZ" sz="2400" dirty="0" err="1" smtClean="0"/>
              <a:t>sometimes</a:t>
            </a:r>
            <a:r>
              <a:rPr lang="cs-CZ" sz="2400" dirty="0" smtClean="0"/>
              <a:t> </a:t>
            </a:r>
            <a:r>
              <a:rPr lang="cs-CZ" sz="2400" dirty="0" err="1" smtClean="0"/>
              <a:t>vanishing</a:t>
            </a:r>
            <a:r>
              <a:rPr lang="cs-CZ" sz="2400" dirty="0" smtClean="0"/>
              <a:t>) </a:t>
            </a:r>
            <a:r>
              <a:rPr lang="cs-CZ" sz="2400" dirty="0" err="1" smtClean="0"/>
              <a:t>painless</a:t>
            </a:r>
            <a:r>
              <a:rPr lang="cs-CZ" sz="2400" dirty="0" smtClean="0"/>
              <a:t> </a:t>
            </a:r>
            <a:r>
              <a:rPr lang="cs-CZ" sz="2400" dirty="0" err="1" smtClean="0"/>
              <a:t>lymphadenopathy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relapsing</a:t>
            </a:r>
            <a:r>
              <a:rPr lang="cs-CZ" sz="2400" dirty="0" smtClean="0"/>
              <a:t> </a:t>
            </a:r>
            <a:r>
              <a:rPr lang="cs-CZ" sz="2400" dirty="0" err="1" smtClean="0"/>
              <a:t>course</a:t>
            </a:r>
            <a:r>
              <a:rPr lang="cs-CZ" sz="2400" dirty="0" smtClean="0"/>
              <a:t> </a:t>
            </a:r>
            <a:r>
              <a:rPr lang="cs-CZ" sz="2400" dirty="0" err="1" smtClean="0"/>
              <a:t>after</a:t>
            </a:r>
            <a:r>
              <a:rPr lang="cs-CZ" sz="2400" dirty="0" smtClean="0"/>
              <a:t> </a:t>
            </a:r>
            <a:r>
              <a:rPr lang="cs-CZ" sz="2400" dirty="0" err="1" smtClean="0"/>
              <a:t>treatment</a:t>
            </a:r>
            <a:r>
              <a:rPr lang="cs-CZ" sz="2400" dirty="0" smtClean="0"/>
              <a:t>,  </a:t>
            </a:r>
            <a:r>
              <a:rPr lang="cs-CZ" sz="2400" dirty="0" err="1" smtClean="0"/>
              <a:t>spontaneous</a:t>
            </a:r>
            <a:r>
              <a:rPr lang="cs-CZ" sz="2400" dirty="0" smtClean="0"/>
              <a:t> </a:t>
            </a:r>
            <a:r>
              <a:rPr lang="cs-CZ" sz="2400" dirty="0" err="1" smtClean="0"/>
              <a:t>remissions</a:t>
            </a:r>
            <a:r>
              <a:rPr lang="cs-CZ" sz="2400" dirty="0" smtClean="0"/>
              <a:t> are not </a:t>
            </a:r>
            <a:r>
              <a:rPr lang="cs-CZ" sz="2400" dirty="0" err="1" smtClean="0"/>
              <a:t>exception</a:t>
            </a:r>
            <a:r>
              <a:rPr lang="cs-CZ" sz="2400" dirty="0" smtClean="0"/>
              <a:t>,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or</a:t>
            </a:r>
            <a:r>
              <a:rPr lang="cs-CZ" sz="2400" dirty="0" smtClean="0"/>
              <a:t> </a:t>
            </a:r>
            <a:r>
              <a:rPr lang="cs-CZ" sz="2400" dirty="0" err="1" smtClean="0"/>
              <a:t>without</a:t>
            </a:r>
            <a:r>
              <a:rPr lang="cs-CZ" sz="2400" dirty="0" smtClean="0"/>
              <a:t> </a:t>
            </a:r>
            <a:r>
              <a:rPr lang="cs-CZ" sz="2400" dirty="0" err="1" smtClean="0"/>
              <a:t>general</a:t>
            </a:r>
            <a:r>
              <a:rPr lang="cs-CZ" sz="2400" dirty="0" smtClean="0"/>
              <a:t> </a:t>
            </a:r>
            <a:r>
              <a:rPr lang="cs-CZ" sz="2400" dirty="0" err="1" smtClean="0"/>
              <a:t>symptoms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sz="2400" dirty="0" err="1" smtClean="0"/>
              <a:t>Global</a:t>
            </a:r>
            <a:r>
              <a:rPr lang="cs-CZ" sz="2400" dirty="0" smtClean="0"/>
              <a:t> </a:t>
            </a:r>
            <a:r>
              <a:rPr lang="cs-CZ" sz="2400" dirty="0" err="1" smtClean="0"/>
              <a:t>median</a:t>
            </a:r>
            <a:r>
              <a:rPr lang="cs-CZ" sz="2400" dirty="0" smtClean="0"/>
              <a:t> </a:t>
            </a:r>
            <a:r>
              <a:rPr lang="cs-CZ" sz="2400" dirty="0" err="1" smtClean="0"/>
              <a:t>overall</a:t>
            </a:r>
            <a:r>
              <a:rPr lang="cs-CZ" sz="2400" dirty="0" smtClean="0"/>
              <a:t> </a:t>
            </a:r>
            <a:r>
              <a:rPr lang="cs-CZ" sz="2400" dirty="0" err="1" smtClean="0"/>
              <a:t>survival</a:t>
            </a:r>
            <a:r>
              <a:rPr lang="cs-CZ" sz="2400" dirty="0" smtClean="0"/>
              <a:t> </a:t>
            </a:r>
            <a:r>
              <a:rPr lang="en-US" sz="2400" dirty="0" smtClean="0">
                <a:cs typeface="Arial" charset="0"/>
              </a:rPr>
              <a:t>&gt;</a:t>
            </a:r>
            <a:r>
              <a:rPr lang="cs-CZ" sz="2400" dirty="0" smtClean="0">
                <a:cs typeface="Arial" charset="0"/>
              </a:rPr>
              <a:t>18 </a:t>
            </a:r>
            <a:r>
              <a:rPr lang="cs-CZ" sz="2400" dirty="0" err="1" smtClean="0">
                <a:cs typeface="Arial" charset="0"/>
              </a:rPr>
              <a:t>years</a:t>
            </a:r>
            <a:r>
              <a:rPr lang="cs-CZ" sz="2400" dirty="0" smtClean="0">
                <a:cs typeface="Arial" charset="0"/>
              </a:rPr>
              <a:t> </a:t>
            </a:r>
            <a:r>
              <a:rPr lang="cs-CZ" sz="1800" dirty="0" smtClean="0">
                <a:cs typeface="Arial" charset="0"/>
              </a:rPr>
              <a:t>(</a:t>
            </a:r>
            <a:r>
              <a:rPr lang="cs-CZ" sz="1800" dirty="0" err="1" smtClean="0">
                <a:cs typeface="Arial" charset="0"/>
              </a:rPr>
              <a:t>Horning</a:t>
            </a:r>
            <a:r>
              <a:rPr lang="cs-CZ" sz="1800" dirty="0" smtClean="0">
                <a:cs typeface="Arial" charset="0"/>
              </a:rPr>
              <a:t>, JCO 2008)</a:t>
            </a:r>
            <a:r>
              <a:rPr lang="cs-CZ" sz="2400" dirty="0" smtClean="0"/>
              <a:t>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400" dirty="0" smtClean="0"/>
              <a:t>     </a:t>
            </a:r>
            <a:r>
              <a:rPr lang="cs-CZ" sz="2400" b="1" u="sng" dirty="0" smtClean="0"/>
              <a:t>BUT</a:t>
            </a:r>
            <a:r>
              <a:rPr lang="cs-CZ" sz="2400" b="1" dirty="0" smtClean="0"/>
              <a:t> </a:t>
            </a:r>
            <a:r>
              <a:rPr lang="cs-CZ" sz="2400" dirty="0" smtClean="0"/>
              <a:t>20% </a:t>
            </a:r>
            <a:r>
              <a:rPr lang="cs-CZ" sz="2400" dirty="0" err="1" smtClean="0"/>
              <a:t>dies</a:t>
            </a:r>
            <a:r>
              <a:rPr lang="cs-CZ" sz="2400" dirty="0" smtClean="0"/>
              <a:t> </a:t>
            </a:r>
            <a:r>
              <a:rPr lang="cs-CZ" sz="2400" dirty="0" err="1" smtClean="0"/>
              <a:t>during</a:t>
            </a:r>
            <a:r>
              <a:rPr lang="cs-CZ" sz="2400" dirty="0" smtClean="0"/>
              <a:t> 2 </a:t>
            </a:r>
            <a:r>
              <a:rPr lang="cs-CZ" sz="2400" dirty="0" err="1" smtClean="0"/>
              <a:t>years</a:t>
            </a:r>
            <a:r>
              <a:rPr lang="cs-CZ" sz="2400" dirty="0" smtClean="0"/>
              <a:t> </a:t>
            </a:r>
            <a:r>
              <a:rPr lang="cs-CZ" sz="2400" dirty="0" err="1" smtClean="0"/>
              <a:t>since</a:t>
            </a:r>
            <a:r>
              <a:rPr lang="cs-CZ" sz="2400" dirty="0" smtClean="0"/>
              <a:t> </a:t>
            </a:r>
            <a:r>
              <a:rPr lang="cs-CZ" sz="2400" dirty="0" err="1" smtClean="0"/>
              <a:t>diagnosis</a:t>
            </a:r>
            <a:r>
              <a:rPr lang="cs-CZ" sz="2400" dirty="0" smtClean="0"/>
              <a:t> </a:t>
            </a:r>
            <a:r>
              <a:rPr lang="cs-CZ" sz="2400" dirty="0" err="1" smtClean="0"/>
              <a:t>established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sz="2400" dirty="0" smtClean="0"/>
              <a:t>FL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considered</a:t>
            </a:r>
            <a:r>
              <a:rPr lang="cs-CZ" sz="2400" dirty="0" smtClean="0"/>
              <a:t> </a:t>
            </a:r>
            <a:r>
              <a:rPr lang="cs-CZ" sz="2400" dirty="0" err="1" smtClean="0"/>
              <a:t>incurable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exception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localised</a:t>
            </a:r>
            <a:r>
              <a:rPr lang="cs-CZ" sz="2400" dirty="0" smtClean="0"/>
              <a:t> (limited </a:t>
            </a:r>
            <a:r>
              <a:rPr lang="cs-CZ" sz="2400" dirty="0" err="1" smtClean="0"/>
              <a:t>stages</a:t>
            </a:r>
            <a:r>
              <a:rPr lang="cs-CZ" sz="2400" dirty="0" smtClean="0"/>
              <a:t> I/II) </a:t>
            </a:r>
            <a:r>
              <a:rPr lang="cs-CZ" sz="2400" dirty="0" err="1" smtClean="0"/>
              <a:t>which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relevant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10-15% </a:t>
            </a:r>
            <a:r>
              <a:rPr lang="cs-CZ" sz="2400" dirty="0" err="1" smtClean="0"/>
              <a:t>patients</a:t>
            </a:r>
            <a:r>
              <a:rPr lang="cs-CZ" sz="2400" dirty="0" smtClean="0"/>
              <a:t> </a:t>
            </a:r>
            <a:r>
              <a:rPr lang="cs-CZ" sz="2400" dirty="0" err="1" smtClean="0"/>
              <a:t>only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sz="2400" dirty="0" smtClean="0"/>
              <a:t>Cause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death</a:t>
            </a:r>
            <a:r>
              <a:rPr lang="cs-CZ" sz="2400" dirty="0" smtClean="0"/>
              <a:t> – </a:t>
            </a:r>
            <a:r>
              <a:rPr lang="cs-CZ" sz="2400" dirty="0" err="1" smtClean="0"/>
              <a:t>treatment</a:t>
            </a:r>
            <a:r>
              <a:rPr lang="cs-CZ" sz="2400" dirty="0" smtClean="0"/>
              <a:t> toxicity and </a:t>
            </a:r>
            <a:r>
              <a:rPr lang="cs-CZ" sz="2400" dirty="0" err="1" smtClean="0"/>
              <a:t>transformation</a:t>
            </a:r>
            <a:r>
              <a:rPr lang="cs-CZ" sz="2400" dirty="0" smtClean="0"/>
              <a:t> (</a:t>
            </a:r>
            <a:r>
              <a:rPr lang="en-US" sz="2400" dirty="0" smtClean="0">
                <a:cs typeface="Arial" charset="0"/>
              </a:rPr>
              <a:t>~</a:t>
            </a:r>
            <a:r>
              <a:rPr lang="cs-CZ" sz="2400" dirty="0" smtClean="0"/>
              <a:t>25-60%) to more </a:t>
            </a:r>
            <a:r>
              <a:rPr lang="cs-CZ" sz="2400" dirty="0" err="1" smtClean="0"/>
              <a:t>aggressive</a:t>
            </a:r>
            <a:r>
              <a:rPr lang="cs-CZ" sz="2400" dirty="0" smtClean="0"/>
              <a:t> NHL</a:t>
            </a:r>
          </a:p>
        </p:txBody>
      </p:sp>
      <p:pic>
        <p:nvPicPr>
          <p:cNvPr id="381956" name="Picture 4" descr="van Gogh moth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752600"/>
            <a:ext cx="396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381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1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1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1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1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1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1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1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1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19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19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95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8839200" cy="4968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PRIMARY THERAPY (</a:t>
            </a:r>
            <a:r>
              <a:rPr lang="cs-CZ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first</a:t>
            </a:r>
            <a:r>
              <a:rPr lang="cs-CZ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line)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err="1" smtClean="0">
                <a:solidFill>
                  <a:srgbClr val="FFFF00"/>
                </a:solidFill>
              </a:rPr>
              <a:t>Localised</a:t>
            </a:r>
            <a:r>
              <a:rPr lang="cs-CZ" sz="2400" dirty="0" smtClean="0">
                <a:solidFill>
                  <a:srgbClr val="FFFF00"/>
                </a:solidFill>
              </a:rPr>
              <a:t> FL (</a:t>
            </a:r>
            <a:r>
              <a:rPr lang="cs-CZ" sz="2400" dirty="0" err="1" smtClean="0">
                <a:solidFill>
                  <a:srgbClr val="FFFF00"/>
                </a:solidFill>
              </a:rPr>
              <a:t>stage</a:t>
            </a:r>
            <a:r>
              <a:rPr lang="cs-CZ" sz="2400" dirty="0" smtClean="0">
                <a:solidFill>
                  <a:srgbClr val="FFFF00"/>
                </a:solidFill>
              </a:rPr>
              <a:t> I+II): </a:t>
            </a:r>
            <a:r>
              <a:rPr lang="cs-CZ" sz="2400" dirty="0" smtClean="0"/>
              <a:t>IF RT 24Gy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err="1" smtClean="0">
                <a:solidFill>
                  <a:srgbClr val="FFFF00"/>
                </a:solidFill>
              </a:rPr>
              <a:t>Advanced</a:t>
            </a:r>
            <a:r>
              <a:rPr lang="cs-CZ" sz="2400" dirty="0" smtClean="0">
                <a:solidFill>
                  <a:srgbClr val="FFFF00"/>
                </a:solidFill>
              </a:rPr>
              <a:t> FL (</a:t>
            </a:r>
            <a:r>
              <a:rPr lang="cs-CZ" sz="2400" dirty="0" err="1" smtClean="0">
                <a:solidFill>
                  <a:srgbClr val="FFFF00"/>
                </a:solidFill>
              </a:rPr>
              <a:t>stage</a:t>
            </a:r>
            <a:r>
              <a:rPr lang="cs-CZ" sz="2400" dirty="0" smtClean="0">
                <a:solidFill>
                  <a:srgbClr val="FFFF00"/>
                </a:solidFill>
              </a:rPr>
              <a:t> III+IV):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2000" dirty="0" smtClean="0"/>
              <a:t>/</a:t>
            </a:r>
            <a:r>
              <a:rPr lang="cs-CZ" sz="2000" dirty="0" err="1" smtClean="0"/>
              <a:t>large</a:t>
            </a:r>
            <a:r>
              <a:rPr lang="cs-CZ" sz="2000" dirty="0" smtClean="0"/>
              <a:t> tumor/: antiCD20+ </a:t>
            </a:r>
            <a:r>
              <a:rPr lang="cs-CZ" sz="2000" dirty="0" err="1" smtClean="0"/>
              <a:t>chemotherapy</a:t>
            </a:r>
            <a:r>
              <a:rPr lang="cs-CZ" sz="2000" dirty="0" smtClean="0"/>
              <a:t> + antiCD20 </a:t>
            </a:r>
            <a:r>
              <a:rPr lang="cs-CZ" sz="2000" dirty="0" err="1" smtClean="0"/>
              <a:t>maintenance</a:t>
            </a:r>
            <a:r>
              <a:rPr lang="cs-CZ" sz="2000" dirty="0" smtClean="0"/>
              <a:t>  (2ys)</a:t>
            </a:r>
            <a:endParaRPr lang="cs-CZ" sz="20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2000" dirty="0" smtClean="0"/>
              <a:t>/</a:t>
            </a:r>
            <a:r>
              <a:rPr lang="cs-CZ" sz="2000" dirty="0" err="1" smtClean="0"/>
              <a:t>low</a:t>
            </a:r>
            <a:r>
              <a:rPr lang="cs-CZ" sz="2000" dirty="0" smtClean="0"/>
              <a:t> tumor/: </a:t>
            </a:r>
            <a:r>
              <a:rPr lang="cs-CZ" sz="2000" dirty="0" err="1" smtClean="0"/>
              <a:t>watch</a:t>
            </a:r>
            <a:r>
              <a:rPr lang="cs-CZ" sz="2000" dirty="0" smtClean="0"/>
              <a:t> and </a:t>
            </a:r>
            <a:r>
              <a:rPr lang="cs-CZ" sz="2000" dirty="0" err="1" smtClean="0"/>
              <a:t>wait</a:t>
            </a:r>
            <a:endParaRPr lang="cs-CZ" sz="20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THERAPY OF RELAPSE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 err="1" smtClean="0"/>
              <a:t>Chemotherapy</a:t>
            </a:r>
            <a:r>
              <a:rPr lang="cs-CZ" sz="2000" dirty="0" smtClean="0"/>
              <a:t> </a:t>
            </a:r>
            <a:r>
              <a:rPr lang="en-US" sz="2000" dirty="0" smtClean="0">
                <a:cs typeface="Arial" charset="0"/>
              </a:rPr>
              <a:t>±</a:t>
            </a:r>
            <a:r>
              <a:rPr lang="cs-CZ" sz="2000" dirty="0" smtClean="0">
                <a:cs typeface="Arial" charset="0"/>
              </a:rPr>
              <a:t> antiCD20 </a:t>
            </a:r>
            <a:r>
              <a:rPr lang="cs-CZ" sz="2000" dirty="0" err="1" smtClean="0">
                <a:cs typeface="Arial" charset="0"/>
              </a:rPr>
              <a:t>maintenance</a:t>
            </a:r>
            <a:endParaRPr lang="cs-CZ" sz="2000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 err="1" smtClean="0">
                <a:cs typeface="Arial" charset="0"/>
              </a:rPr>
              <a:t>High</a:t>
            </a:r>
            <a:r>
              <a:rPr lang="cs-CZ" sz="2000" dirty="0" smtClean="0">
                <a:cs typeface="Arial" charset="0"/>
              </a:rPr>
              <a:t>-dose </a:t>
            </a:r>
            <a:r>
              <a:rPr lang="cs-CZ" sz="2000" dirty="0" err="1" smtClean="0">
                <a:cs typeface="Arial" charset="0"/>
              </a:rPr>
              <a:t>chemotherapy</a:t>
            </a:r>
            <a:r>
              <a:rPr lang="cs-CZ" sz="2000" dirty="0" smtClean="0">
                <a:cs typeface="Arial" charset="0"/>
              </a:rPr>
              <a:t> + </a:t>
            </a:r>
            <a:r>
              <a:rPr lang="cs-CZ" sz="2000" dirty="0" err="1" smtClean="0">
                <a:cs typeface="Arial" charset="0"/>
              </a:rPr>
              <a:t>autologous</a:t>
            </a:r>
            <a:r>
              <a:rPr lang="cs-CZ" sz="2000" dirty="0" smtClean="0">
                <a:cs typeface="Arial" charset="0"/>
              </a:rPr>
              <a:t> stem cell support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b="1" dirty="0" smtClean="0">
                <a:solidFill>
                  <a:srgbClr val="FFFF00"/>
                </a:solidFill>
                <a:cs typeface="Arial" charset="0"/>
              </a:rPr>
              <a:t>Allogeneic bone </a:t>
            </a:r>
            <a:r>
              <a:rPr lang="cs-CZ" sz="2000" b="1" dirty="0" err="1" smtClean="0">
                <a:solidFill>
                  <a:srgbClr val="FFFF00"/>
                </a:solidFill>
                <a:cs typeface="Arial" charset="0"/>
              </a:rPr>
              <a:t>marrow</a:t>
            </a:r>
            <a:r>
              <a:rPr lang="cs-CZ" sz="2000" b="1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cs-CZ" sz="2000" b="1" dirty="0" err="1" smtClean="0">
                <a:solidFill>
                  <a:srgbClr val="FFFF00"/>
                </a:solidFill>
                <a:cs typeface="Arial" charset="0"/>
              </a:rPr>
              <a:t>transplantation</a:t>
            </a:r>
            <a:r>
              <a:rPr lang="cs-CZ" sz="2000" b="1" dirty="0" smtClean="0">
                <a:solidFill>
                  <a:srgbClr val="FFFF00"/>
                </a:solidFill>
                <a:cs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 err="1" smtClean="0">
                <a:cs typeface="Arial" charset="0"/>
              </a:rPr>
              <a:t>Radioimmunotherapy</a:t>
            </a:r>
            <a:endParaRPr lang="cs-CZ" sz="2000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 err="1" smtClean="0">
                <a:cs typeface="Arial" charset="0"/>
              </a:rPr>
              <a:t>Radiotherapy</a:t>
            </a:r>
            <a:r>
              <a:rPr lang="cs-CZ" sz="2000" dirty="0" smtClean="0">
                <a:cs typeface="Arial" charset="0"/>
              </a:rPr>
              <a:t> </a:t>
            </a:r>
            <a:r>
              <a:rPr lang="cs-CZ" sz="2000" dirty="0" err="1" smtClean="0">
                <a:cs typeface="Arial" charset="0"/>
              </a:rPr>
              <a:t>even</a:t>
            </a:r>
            <a:r>
              <a:rPr lang="cs-CZ" sz="2000" dirty="0" smtClean="0">
                <a:cs typeface="Arial" charset="0"/>
              </a:rPr>
              <a:t> very </a:t>
            </a:r>
            <a:r>
              <a:rPr lang="cs-CZ" sz="2000" dirty="0" err="1" smtClean="0">
                <a:cs typeface="Arial" charset="0"/>
              </a:rPr>
              <a:t>low</a:t>
            </a:r>
            <a:r>
              <a:rPr lang="cs-CZ" sz="2000" dirty="0" smtClean="0">
                <a:cs typeface="Arial" charset="0"/>
              </a:rPr>
              <a:t> dose (~4Gy!!!)</a:t>
            </a:r>
            <a:endParaRPr lang="cs-CZ" sz="2000" dirty="0" smtClean="0"/>
          </a:p>
        </p:txBody>
      </p:sp>
      <p:sp>
        <p:nvSpPr>
          <p:cNvPr id="388098" name="Rectangle 2"/>
          <p:cNvSpPr>
            <a:spLocks noChangeArrowheads="1"/>
          </p:cNvSpPr>
          <p:nvPr/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kumimoji="0" lang="cs-CZ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Follicular</a:t>
            </a:r>
            <a:r>
              <a:rPr kumimoji="0" lang="cs-CZ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cs-CZ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Lymphoma</a:t>
            </a:r>
            <a:r>
              <a:rPr kumimoji="0" lang="cs-CZ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cs-C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</a:t>
            </a:r>
          </a:p>
          <a:p>
            <a:pPr algn="ctr">
              <a:defRPr/>
            </a:pPr>
            <a:r>
              <a:rPr kumimoji="0" lang="cs-CZ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Principles</a:t>
            </a:r>
            <a:r>
              <a:rPr kumimoji="0" lang="cs-C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cs-CZ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kumimoji="0" lang="cs-CZ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cs-CZ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Therapy</a:t>
            </a:r>
            <a:endParaRPr kumimoji="0" lang="cs-CZ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b="1" dirty="0">
                <a:solidFill>
                  <a:srgbClr val="FFFF00"/>
                </a:solidFill>
              </a:rPr>
              <a:t>Anti-CD20 antibody therapies have changed the course of FL</a:t>
            </a:r>
            <a:endParaRPr lang="en-US" sz="4000" b="1" dirty="0" smtClean="0">
              <a:solidFill>
                <a:srgbClr val="FFFF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69877" y="6417131"/>
            <a:ext cx="4323298" cy="215444"/>
          </a:xfrm>
        </p:spPr>
        <p:txBody>
          <a:bodyPr/>
          <a:lstStyle/>
          <a:p>
            <a:r>
              <a:rPr lang="en-GB" dirty="0"/>
              <a:t>1. Fisher RI, </a:t>
            </a:r>
            <a:r>
              <a:rPr lang="en-GB" i="1" dirty="0"/>
              <a:t>et al. J </a:t>
            </a:r>
            <a:r>
              <a:rPr lang="en-GB" i="1" dirty="0" err="1"/>
              <a:t>Clin</a:t>
            </a:r>
            <a:r>
              <a:rPr lang="en-GB" i="1" dirty="0"/>
              <a:t> </a:t>
            </a:r>
            <a:r>
              <a:rPr lang="en-GB" i="1" dirty="0" err="1"/>
              <a:t>Oncol</a:t>
            </a:r>
            <a:r>
              <a:rPr lang="en-GB" dirty="0"/>
              <a:t> 2005; 23:8447–8452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5151" name="Text Box 55"/>
          <p:cNvSpPr txBox="1">
            <a:spLocks noChangeArrowheads="1"/>
          </p:cNvSpPr>
          <p:nvPr/>
        </p:nvSpPr>
        <p:spPr bwMode="auto">
          <a:xfrm rot="-5400000">
            <a:off x="-198103" y="3506068"/>
            <a:ext cx="2074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1"/>
              <a:t>Overall survival (%)</a:t>
            </a:r>
          </a:p>
        </p:txBody>
      </p:sp>
      <p:sp>
        <p:nvSpPr>
          <p:cNvPr id="5155" name="Text Box 66"/>
          <p:cNvSpPr txBox="1">
            <a:spLocks noChangeArrowheads="1"/>
          </p:cNvSpPr>
          <p:nvPr/>
        </p:nvSpPr>
        <p:spPr bwMode="auto">
          <a:xfrm>
            <a:off x="3873363" y="5436753"/>
            <a:ext cx="13827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1600" b="1"/>
              <a:t>Time (years)</a:t>
            </a:r>
          </a:p>
        </p:txBody>
      </p:sp>
      <p:sp>
        <p:nvSpPr>
          <p:cNvPr id="5156" name="Text Box 69"/>
          <p:cNvSpPr txBox="1">
            <a:spLocks noChangeArrowheads="1"/>
          </p:cNvSpPr>
          <p:nvPr/>
        </p:nvSpPr>
        <p:spPr bwMode="auto">
          <a:xfrm>
            <a:off x="250825" y="5771582"/>
            <a:ext cx="699903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90488" indent="-90488" algn="l"/>
            <a:r>
              <a:rPr lang="en-GB" sz="1400" b="1" dirty="0" smtClean="0"/>
              <a:t>	</a:t>
            </a:r>
            <a:r>
              <a:rPr lang="en-GB" sz="1400" dirty="0" err="1" smtClean="0"/>
              <a:t>ProMACE</a:t>
            </a:r>
            <a:r>
              <a:rPr lang="en-GB" sz="1400" dirty="0"/>
              <a:t>: prednisone, methotrexate, doxorubicin, cyclophosphamide, </a:t>
            </a:r>
            <a:r>
              <a:rPr lang="en-GB" sz="1400" dirty="0" err="1"/>
              <a:t>etoposide</a:t>
            </a:r>
            <a:endParaRPr lang="en-GB" sz="1400" dirty="0"/>
          </a:p>
          <a:p>
            <a:pPr marL="90488" indent="-90488" algn="l"/>
            <a:r>
              <a:rPr lang="en-GB" sz="1400" b="1" dirty="0" smtClean="0"/>
              <a:t>*	SWOG </a:t>
            </a:r>
            <a:r>
              <a:rPr lang="en-GB" sz="1400" b="1" dirty="0"/>
              <a:t>9911: CHOP + </a:t>
            </a:r>
            <a:r>
              <a:rPr lang="en-GB" sz="1400" b="1" baseline="30000" dirty="0"/>
              <a:t>131</a:t>
            </a:r>
            <a:r>
              <a:rPr lang="en-GB" sz="1400" b="1" dirty="0"/>
              <a:t>I-tositumomab</a:t>
            </a:r>
            <a:r>
              <a:rPr lang="en-GB" sz="1400" b="1" dirty="0" smtClean="0"/>
              <a:t>; </a:t>
            </a:r>
          </a:p>
          <a:p>
            <a:pPr algn="l">
              <a:tabLst>
                <a:tab pos="90488" algn="l"/>
              </a:tabLst>
            </a:pPr>
            <a:r>
              <a:rPr lang="en-GB" sz="1400" b="1" dirty="0" smtClean="0"/>
              <a:t>	SWOG 9800: CHOP + MabThera</a:t>
            </a:r>
            <a:br>
              <a:rPr lang="en-GB" sz="1400" b="1" dirty="0" smtClean="0"/>
            </a:br>
            <a:r>
              <a:rPr lang="en-GB" sz="1400" b="1" dirty="0" smtClean="0"/>
              <a:t>  OS = overall survival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08550" y="2168860"/>
            <a:ext cx="6991842" cy="3377431"/>
            <a:chOff x="1557338" y="2672916"/>
            <a:chExt cx="5948362" cy="2873375"/>
          </a:xfrm>
        </p:grpSpPr>
        <p:sp>
          <p:nvSpPr>
            <p:cNvPr id="5132" name="Text Box 36"/>
            <p:cNvSpPr txBox="1">
              <a:spLocks noChangeArrowheads="1"/>
            </p:cNvSpPr>
            <p:nvPr/>
          </p:nvSpPr>
          <p:spPr bwMode="auto">
            <a:xfrm>
              <a:off x="1871663" y="5206566"/>
              <a:ext cx="2968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1600" b="1"/>
                <a:t>0</a:t>
              </a:r>
            </a:p>
          </p:txBody>
        </p:sp>
        <p:sp>
          <p:nvSpPr>
            <p:cNvPr id="5133" name="Text Box 37"/>
            <p:cNvSpPr txBox="1">
              <a:spLocks noChangeArrowheads="1"/>
            </p:cNvSpPr>
            <p:nvPr/>
          </p:nvSpPr>
          <p:spPr bwMode="auto">
            <a:xfrm>
              <a:off x="2873375" y="5206566"/>
              <a:ext cx="2968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1600" b="1"/>
                <a:t>2</a:t>
              </a:r>
            </a:p>
          </p:txBody>
        </p:sp>
        <p:sp>
          <p:nvSpPr>
            <p:cNvPr id="5134" name="Text Box 38"/>
            <p:cNvSpPr txBox="1">
              <a:spLocks noChangeArrowheads="1"/>
            </p:cNvSpPr>
            <p:nvPr/>
          </p:nvSpPr>
          <p:spPr bwMode="auto">
            <a:xfrm>
              <a:off x="3846513" y="5206566"/>
              <a:ext cx="2968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1600" b="1"/>
                <a:t>4</a:t>
              </a:r>
            </a:p>
          </p:txBody>
        </p:sp>
        <p:sp>
          <p:nvSpPr>
            <p:cNvPr id="5135" name="Text Box 39"/>
            <p:cNvSpPr txBox="1">
              <a:spLocks noChangeArrowheads="1"/>
            </p:cNvSpPr>
            <p:nvPr/>
          </p:nvSpPr>
          <p:spPr bwMode="auto">
            <a:xfrm>
              <a:off x="4845050" y="5209741"/>
              <a:ext cx="296863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1600" b="1"/>
                <a:t>6</a:t>
              </a:r>
            </a:p>
          </p:txBody>
        </p:sp>
        <p:sp>
          <p:nvSpPr>
            <p:cNvPr id="5136" name="Text Box 40"/>
            <p:cNvSpPr txBox="1">
              <a:spLocks noChangeArrowheads="1"/>
            </p:cNvSpPr>
            <p:nvPr/>
          </p:nvSpPr>
          <p:spPr bwMode="auto">
            <a:xfrm>
              <a:off x="5845175" y="5206566"/>
              <a:ext cx="2952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1600" b="1"/>
                <a:t>8</a:t>
              </a:r>
            </a:p>
          </p:txBody>
        </p:sp>
        <p:sp>
          <p:nvSpPr>
            <p:cNvPr id="5137" name="Text Box 41"/>
            <p:cNvSpPr txBox="1">
              <a:spLocks noChangeArrowheads="1"/>
            </p:cNvSpPr>
            <p:nvPr/>
          </p:nvSpPr>
          <p:spPr bwMode="auto">
            <a:xfrm>
              <a:off x="6843713" y="5206566"/>
              <a:ext cx="4095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1600" b="1"/>
                <a:t>10</a:t>
              </a:r>
            </a:p>
          </p:txBody>
        </p:sp>
        <p:sp>
          <p:nvSpPr>
            <p:cNvPr id="5150" name="Rectangle 54"/>
            <p:cNvSpPr>
              <a:spLocks noChangeArrowheads="1"/>
            </p:cNvSpPr>
            <p:nvPr/>
          </p:nvSpPr>
          <p:spPr bwMode="auto">
            <a:xfrm>
              <a:off x="1557338" y="2672916"/>
              <a:ext cx="3397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FFFFFF"/>
                  </a:solidFill>
                </a:rPr>
                <a:t>100</a:t>
              </a:r>
              <a:endParaRPr lang="en-US" sz="1600" b="1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662113" y="2757053"/>
              <a:ext cx="5843587" cy="2509838"/>
              <a:chOff x="1662113" y="2757053"/>
              <a:chExt cx="5843587" cy="2509838"/>
            </a:xfrm>
          </p:grpSpPr>
          <p:sp>
            <p:nvSpPr>
              <p:cNvPr id="5124" name="Text Box 4"/>
              <p:cNvSpPr txBox="1">
                <a:spLocks noChangeArrowheads="1"/>
              </p:cNvSpPr>
              <p:nvPr/>
            </p:nvSpPr>
            <p:spPr bwMode="auto">
              <a:xfrm>
                <a:off x="3073400" y="4709678"/>
                <a:ext cx="2293938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fr-FR" b="1"/>
              </a:p>
            </p:txBody>
          </p:sp>
          <p:grpSp>
            <p:nvGrpSpPr>
              <p:cNvPr id="5126" name="Group 26"/>
              <p:cNvGrpSpPr>
                <a:grpSpLocks/>
              </p:cNvGrpSpPr>
              <p:nvPr/>
            </p:nvGrpSpPr>
            <p:grpSpPr bwMode="auto">
              <a:xfrm>
                <a:off x="2009775" y="2782453"/>
                <a:ext cx="5018088" cy="1509713"/>
                <a:chOff x="1381" y="1248"/>
                <a:chExt cx="2992" cy="1430"/>
              </a:xfrm>
            </p:grpSpPr>
            <p:sp>
              <p:nvSpPr>
                <p:cNvPr id="5168" name="Freeform 27"/>
                <p:cNvSpPr>
                  <a:spLocks/>
                </p:cNvSpPr>
                <p:nvPr/>
              </p:nvSpPr>
              <p:spPr bwMode="auto">
                <a:xfrm>
                  <a:off x="1381" y="1248"/>
                  <a:ext cx="1155" cy="666"/>
                </a:xfrm>
                <a:custGeom>
                  <a:avLst/>
                  <a:gdLst>
                    <a:gd name="T0" fmla="*/ 0 w 1155"/>
                    <a:gd name="T1" fmla="*/ 0 h 666"/>
                    <a:gd name="T2" fmla="*/ 35 w 1155"/>
                    <a:gd name="T3" fmla="*/ 26 h 666"/>
                    <a:gd name="T4" fmla="*/ 80 w 1155"/>
                    <a:gd name="T5" fmla="*/ 35 h 666"/>
                    <a:gd name="T6" fmla="*/ 104 w 1155"/>
                    <a:gd name="T7" fmla="*/ 74 h 666"/>
                    <a:gd name="T8" fmla="*/ 142 w 1155"/>
                    <a:gd name="T9" fmla="*/ 88 h 666"/>
                    <a:gd name="T10" fmla="*/ 157 w 1155"/>
                    <a:gd name="T11" fmla="*/ 104 h 666"/>
                    <a:gd name="T12" fmla="*/ 200 w 1155"/>
                    <a:gd name="T13" fmla="*/ 106 h 666"/>
                    <a:gd name="T14" fmla="*/ 216 w 1155"/>
                    <a:gd name="T15" fmla="*/ 134 h 666"/>
                    <a:gd name="T16" fmla="*/ 254 w 1155"/>
                    <a:gd name="T17" fmla="*/ 147 h 666"/>
                    <a:gd name="T18" fmla="*/ 280 w 1155"/>
                    <a:gd name="T19" fmla="*/ 163 h 666"/>
                    <a:gd name="T20" fmla="*/ 326 w 1155"/>
                    <a:gd name="T21" fmla="*/ 165 h 666"/>
                    <a:gd name="T22" fmla="*/ 342 w 1155"/>
                    <a:gd name="T23" fmla="*/ 181 h 666"/>
                    <a:gd name="T24" fmla="*/ 392 w 1155"/>
                    <a:gd name="T25" fmla="*/ 213 h 666"/>
                    <a:gd name="T26" fmla="*/ 421 w 1155"/>
                    <a:gd name="T27" fmla="*/ 230 h 666"/>
                    <a:gd name="T28" fmla="*/ 451 w 1155"/>
                    <a:gd name="T29" fmla="*/ 264 h 666"/>
                    <a:gd name="T30" fmla="*/ 520 w 1155"/>
                    <a:gd name="T31" fmla="*/ 274 h 666"/>
                    <a:gd name="T32" fmla="*/ 571 w 1155"/>
                    <a:gd name="T33" fmla="*/ 318 h 666"/>
                    <a:gd name="T34" fmla="*/ 593 w 1155"/>
                    <a:gd name="T35" fmla="*/ 350 h 666"/>
                    <a:gd name="T36" fmla="*/ 659 w 1155"/>
                    <a:gd name="T37" fmla="*/ 373 h 666"/>
                    <a:gd name="T38" fmla="*/ 683 w 1155"/>
                    <a:gd name="T39" fmla="*/ 402 h 666"/>
                    <a:gd name="T40" fmla="*/ 737 w 1155"/>
                    <a:gd name="T41" fmla="*/ 402 h 666"/>
                    <a:gd name="T42" fmla="*/ 761 w 1155"/>
                    <a:gd name="T43" fmla="*/ 424 h 666"/>
                    <a:gd name="T44" fmla="*/ 782 w 1155"/>
                    <a:gd name="T45" fmla="*/ 426 h 666"/>
                    <a:gd name="T46" fmla="*/ 797 w 1155"/>
                    <a:gd name="T47" fmla="*/ 454 h 666"/>
                    <a:gd name="T48" fmla="*/ 849 w 1155"/>
                    <a:gd name="T49" fmla="*/ 475 h 666"/>
                    <a:gd name="T50" fmla="*/ 872 w 1155"/>
                    <a:gd name="T51" fmla="*/ 485 h 666"/>
                    <a:gd name="T52" fmla="*/ 886 w 1155"/>
                    <a:gd name="T53" fmla="*/ 501 h 666"/>
                    <a:gd name="T54" fmla="*/ 921 w 1155"/>
                    <a:gd name="T55" fmla="*/ 504 h 666"/>
                    <a:gd name="T56" fmla="*/ 982 w 1155"/>
                    <a:gd name="T57" fmla="*/ 530 h 666"/>
                    <a:gd name="T58" fmla="*/ 1019 w 1155"/>
                    <a:gd name="T59" fmla="*/ 546 h 666"/>
                    <a:gd name="T60" fmla="*/ 1057 w 1155"/>
                    <a:gd name="T61" fmla="*/ 571 h 666"/>
                    <a:gd name="T62" fmla="*/ 1072 w 1155"/>
                    <a:gd name="T63" fmla="*/ 600 h 666"/>
                    <a:gd name="T64" fmla="*/ 1101 w 1155"/>
                    <a:gd name="T65" fmla="*/ 602 h 666"/>
                    <a:gd name="T66" fmla="*/ 1125 w 1155"/>
                    <a:gd name="T67" fmla="*/ 642 h 666"/>
                    <a:gd name="T68" fmla="*/ 1155 w 1155"/>
                    <a:gd name="T69" fmla="*/ 666 h 66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155"/>
                    <a:gd name="T106" fmla="*/ 0 h 666"/>
                    <a:gd name="T107" fmla="*/ 1155 w 1155"/>
                    <a:gd name="T108" fmla="*/ 666 h 66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155" h="666">
                      <a:moveTo>
                        <a:pt x="0" y="0"/>
                      </a:moveTo>
                      <a:lnTo>
                        <a:pt x="35" y="26"/>
                      </a:lnTo>
                      <a:lnTo>
                        <a:pt x="80" y="35"/>
                      </a:lnTo>
                      <a:lnTo>
                        <a:pt x="104" y="74"/>
                      </a:lnTo>
                      <a:lnTo>
                        <a:pt x="142" y="88"/>
                      </a:lnTo>
                      <a:lnTo>
                        <a:pt x="157" y="104"/>
                      </a:lnTo>
                      <a:lnTo>
                        <a:pt x="200" y="106"/>
                      </a:lnTo>
                      <a:lnTo>
                        <a:pt x="216" y="134"/>
                      </a:lnTo>
                      <a:lnTo>
                        <a:pt x="254" y="147"/>
                      </a:lnTo>
                      <a:lnTo>
                        <a:pt x="280" y="163"/>
                      </a:lnTo>
                      <a:lnTo>
                        <a:pt x="326" y="165"/>
                      </a:lnTo>
                      <a:lnTo>
                        <a:pt x="342" y="181"/>
                      </a:lnTo>
                      <a:lnTo>
                        <a:pt x="392" y="213"/>
                      </a:lnTo>
                      <a:lnTo>
                        <a:pt x="421" y="230"/>
                      </a:lnTo>
                      <a:lnTo>
                        <a:pt x="451" y="264"/>
                      </a:lnTo>
                      <a:lnTo>
                        <a:pt x="520" y="274"/>
                      </a:lnTo>
                      <a:lnTo>
                        <a:pt x="571" y="318"/>
                      </a:lnTo>
                      <a:lnTo>
                        <a:pt x="593" y="350"/>
                      </a:lnTo>
                      <a:lnTo>
                        <a:pt x="659" y="373"/>
                      </a:lnTo>
                      <a:lnTo>
                        <a:pt x="683" y="402"/>
                      </a:lnTo>
                      <a:lnTo>
                        <a:pt x="737" y="402"/>
                      </a:lnTo>
                      <a:lnTo>
                        <a:pt x="761" y="424"/>
                      </a:lnTo>
                      <a:lnTo>
                        <a:pt x="782" y="426"/>
                      </a:lnTo>
                      <a:lnTo>
                        <a:pt x="797" y="454"/>
                      </a:lnTo>
                      <a:lnTo>
                        <a:pt x="849" y="475"/>
                      </a:lnTo>
                      <a:lnTo>
                        <a:pt x="872" y="485"/>
                      </a:lnTo>
                      <a:lnTo>
                        <a:pt x="886" y="501"/>
                      </a:lnTo>
                      <a:lnTo>
                        <a:pt x="921" y="504"/>
                      </a:lnTo>
                      <a:lnTo>
                        <a:pt x="982" y="530"/>
                      </a:lnTo>
                      <a:lnTo>
                        <a:pt x="1019" y="546"/>
                      </a:lnTo>
                      <a:lnTo>
                        <a:pt x="1057" y="571"/>
                      </a:lnTo>
                      <a:lnTo>
                        <a:pt x="1072" y="600"/>
                      </a:lnTo>
                      <a:lnTo>
                        <a:pt x="1101" y="602"/>
                      </a:lnTo>
                      <a:lnTo>
                        <a:pt x="1125" y="642"/>
                      </a:lnTo>
                      <a:lnTo>
                        <a:pt x="1155" y="666"/>
                      </a:lnTo>
                    </a:path>
                  </a:pathLst>
                </a:custGeom>
                <a:noFill/>
                <a:ln w="28575" cap="flat" cmpd="sng">
                  <a:solidFill>
                    <a:srgbClr val="64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169" name="Freeform 28"/>
                <p:cNvSpPr>
                  <a:spLocks/>
                </p:cNvSpPr>
                <p:nvPr/>
              </p:nvSpPr>
              <p:spPr bwMode="auto">
                <a:xfrm>
                  <a:off x="2518" y="1903"/>
                  <a:ext cx="1855" cy="775"/>
                </a:xfrm>
                <a:custGeom>
                  <a:avLst/>
                  <a:gdLst>
                    <a:gd name="T0" fmla="*/ 0 w 1855"/>
                    <a:gd name="T1" fmla="*/ 0 h 775"/>
                    <a:gd name="T2" fmla="*/ 36 w 1855"/>
                    <a:gd name="T3" fmla="*/ 24 h 775"/>
                    <a:gd name="T4" fmla="*/ 69 w 1855"/>
                    <a:gd name="T5" fmla="*/ 43 h 775"/>
                    <a:gd name="T6" fmla="*/ 86 w 1855"/>
                    <a:gd name="T7" fmla="*/ 43 h 775"/>
                    <a:gd name="T8" fmla="*/ 120 w 1855"/>
                    <a:gd name="T9" fmla="*/ 70 h 775"/>
                    <a:gd name="T10" fmla="*/ 141 w 1855"/>
                    <a:gd name="T11" fmla="*/ 99 h 775"/>
                    <a:gd name="T12" fmla="*/ 172 w 1855"/>
                    <a:gd name="T13" fmla="*/ 101 h 775"/>
                    <a:gd name="T14" fmla="*/ 211 w 1855"/>
                    <a:gd name="T15" fmla="*/ 120 h 775"/>
                    <a:gd name="T16" fmla="*/ 249 w 1855"/>
                    <a:gd name="T17" fmla="*/ 132 h 775"/>
                    <a:gd name="T18" fmla="*/ 309 w 1855"/>
                    <a:gd name="T19" fmla="*/ 149 h 775"/>
                    <a:gd name="T20" fmla="*/ 379 w 1855"/>
                    <a:gd name="T21" fmla="*/ 171 h 775"/>
                    <a:gd name="T22" fmla="*/ 427 w 1855"/>
                    <a:gd name="T23" fmla="*/ 185 h 775"/>
                    <a:gd name="T24" fmla="*/ 444 w 1855"/>
                    <a:gd name="T25" fmla="*/ 209 h 775"/>
                    <a:gd name="T26" fmla="*/ 516 w 1855"/>
                    <a:gd name="T27" fmla="*/ 223 h 775"/>
                    <a:gd name="T28" fmla="*/ 571 w 1855"/>
                    <a:gd name="T29" fmla="*/ 252 h 775"/>
                    <a:gd name="T30" fmla="*/ 609 w 1855"/>
                    <a:gd name="T31" fmla="*/ 257 h 775"/>
                    <a:gd name="T32" fmla="*/ 633 w 1855"/>
                    <a:gd name="T33" fmla="*/ 259 h 775"/>
                    <a:gd name="T34" fmla="*/ 698 w 1855"/>
                    <a:gd name="T35" fmla="*/ 298 h 775"/>
                    <a:gd name="T36" fmla="*/ 744 w 1855"/>
                    <a:gd name="T37" fmla="*/ 312 h 775"/>
                    <a:gd name="T38" fmla="*/ 799 w 1855"/>
                    <a:gd name="T39" fmla="*/ 334 h 775"/>
                    <a:gd name="T40" fmla="*/ 861 w 1855"/>
                    <a:gd name="T41" fmla="*/ 355 h 775"/>
                    <a:gd name="T42" fmla="*/ 933 w 1855"/>
                    <a:gd name="T43" fmla="*/ 375 h 775"/>
                    <a:gd name="T44" fmla="*/ 969 w 1855"/>
                    <a:gd name="T45" fmla="*/ 411 h 775"/>
                    <a:gd name="T46" fmla="*/ 1000 w 1855"/>
                    <a:gd name="T47" fmla="*/ 444 h 775"/>
                    <a:gd name="T48" fmla="*/ 1005 w 1855"/>
                    <a:gd name="T49" fmla="*/ 461 h 775"/>
                    <a:gd name="T50" fmla="*/ 1084 w 1855"/>
                    <a:gd name="T51" fmla="*/ 480 h 775"/>
                    <a:gd name="T52" fmla="*/ 1116 w 1855"/>
                    <a:gd name="T53" fmla="*/ 492 h 775"/>
                    <a:gd name="T54" fmla="*/ 1161 w 1855"/>
                    <a:gd name="T55" fmla="*/ 499 h 775"/>
                    <a:gd name="T56" fmla="*/ 1192 w 1855"/>
                    <a:gd name="T57" fmla="*/ 540 h 775"/>
                    <a:gd name="T58" fmla="*/ 1286 w 1855"/>
                    <a:gd name="T59" fmla="*/ 564 h 775"/>
                    <a:gd name="T60" fmla="*/ 1336 w 1855"/>
                    <a:gd name="T61" fmla="*/ 595 h 775"/>
                    <a:gd name="T62" fmla="*/ 1382 w 1855"/>
                    <a:gd name="T63" fmla="*/ 607 h 775"/>
                    <a:gd name="T64" fmla="*/ 1447 w 1855"/>
                    <a:gd name="T65" fmla="*/ 622 h 775"/>
                    <a:gd name="T66" fmla="*/ 1478 w 1855"/>
                    <a:gd name="T67" fmla="*/ 631 h 775"/>
                    <a:gd name="T68" fmla="*/ 1516 w 1855"/>
                    <a:gd name="T69" fmla="*/ 660 h 775"/>
                    <a:gd name="T70" fmla="*/ 1572 w 1855"/>
                    <a:gd name="T71" fmla="*/ 660 h 775"/>
                    <a:gd name="T72" fmla="*/ 1608 w 1855"/>
                    <a:gd name="T73" fmla="*/ 679 h 775"/>
                    <a:gd name="T74" fmla="*/ 1651 w 1855"/>
                    <a:gd name="T75" fmla="*/ 691 h 775"/>
                    <a:gd name="T76" fmla="*/ 1687 w 1855"/>
                    <a:gd name="T77" fmla="*/ 706 h 775"/>
                    <a:gd name="T78" fmla="*/ 1723 w 1855"/>
                    <a:gd name="T79" fmla="*/ 749 h 775"/>
                    <a:gd name="T80" fmla="*/ 1749 w 1855"/>
                    <a:gd name="T81" fmla="*/ 766 h 775"/>
                    <a:gd name="T82" fmla="*/ 1814 w 1855"/>
                    <a:gd name="T83" fmla="*/ 773 h 775"/>
                    <a:gd name="T84" fmla="*/ 1855 w 1855"/>
                    <a:gd name="T85" fmla="*/ 775 h 77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1855"/>
                    <a:gd name="T130" fmla="*/ 0 h 775"/>
                    <a:gd name="T131" fmla="*/ 1855 w 1855"/>
                    <a:gd name="T132" fmla="*/ 775 h 775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1855" h="775">
                      <a:moveTo>
                        <a:pt x="0" y="0"/>
                      </a:moveTo>
                      <a:lnTo>
                        <a:pt x="36" y="24"/>
                      </a:lnTo>
                      <a:lnTo>
                        <a:pt x="69" y="43"/>
                      </a:lnTo>
                      <a:lnTo>
                        <a:pt x="86" y="43"/>
                      </a:lnTo>
                      <a:lnTo>
                        <a:pt x="120" y="70"/>
                      </a:lnTo>
                      <a:lnTo>
                        <a:pt x="141" y="99"/>
                      </a:lnTo>
                      <a:lnTo>
                        <a:pt x="172" y="101"/>
                      </a:lnTo>
                      <a:lnTo>
                        <a:pt x="211" y="120"/>
                      </a:lnTo>
                      <a:lnTo>
                        <a:pt x="249" y="132"/>
                      </a:lnTo>
                      <a:lnTo>
                        <a:pt x="309" y="149"/>
                      </a:lnTo>
                      <a:lnTo>
                        <a:pt x="379" y="171"/>
                      </a:lnTo>
                      <a:lnTo>
                        <a:pt x="427" y="185"/>
                      </a:lnTo>
                      <a:lnTo>
                        <a:pt x="444" y="209"/>
                      </a:lnTo>
                      <a:lnTo>
                        <a:pt x="516" y="223"/>
                      </a:lnTo>
                      <a:lnTo>
                        <a:pt x="571" y="252"/>
                      </a:lnTo>
                      <a:lnTo>
                        <a:pt x="609" y="257"/>
                      </a:lnTo>
                      <a:lnTo>
                        <a:pt x="633" y="259"/>
                      </a:lnTo>
                      <a:lnTo>
                        <a:pt x="698" y="298"/>
                      </a:lnTo>
                      <a:lnTo>
                        <a:pt x="744" y="312"/>
                      </a:lnTo>
                      <a:lnTo>
                        <a:pt x="799" y="334"/>
                      </a:lnTo>
                      <a:lnTo>
                        <a:pt x="861" y="355"/>
                      </a:lnTo>
                      <a:lnTo>
                        <a:pt x="933" y="375"/>
                      </a:lnTo>
                      <a:lnTo>
                        <a:pt x="969" y="411"/>
                      </a:lnTo>
                      <a:lnTo>
                        <a:pt x="1000" y="444"/>
                      </a:lnTo>
                      <a:lnTo>
                        <a:pt x="1005" y="461"/>
                      </a:lnTo>
                      <a:lnTo>
                        <a:pt x="1084" y="480"/>
                      </a:lnTo>
                      <a:lnTo>
                        <a:pt x="1116" y="492"/>
                      </a:lnTo>
                      <a:lnTo>
                        <a:pt x="1161" y="499"/>
                      </a:lnTo>
                      <a:lnTo>
                        <a:pt x="1192" y="540"/>
                      </a:lnTo>
                      <a:lnTo>
                        <a:pt x="1286" y="564"/>
                      </a:lnTo>
                      <a:lnTo>
                        <a:pt x="1336" y="595"/>
                      </a:lnTo>
                      <a:lnTo>
                        <a:pt x="1382" y="607"/>
                      </a:lnTo>
                      <a:lnTo>
                        <a:pt x="1447" y="622"/>
                      </a:lnTo>
                      <a:lnTo>
                        <a:pt x="1478" y="631"/>
                      </a:lnTo>
                      <a:lnTo>
                        <a:pt x="1516" y="660"/>
                      </a:lnTo>
                      <a:lnTo>
                        <a:pt x="1572" y="660"/>
                      </a:lnTo>
                      <a:lnTo>
                        <a:pt x="1608" y="679"/>
                      </a:lnTo>
                      <a:lnTo>
                        <a:pt x="1651" y="691"/>
                      </a:lnTo>
                      <a:lnTo>
                        <a:pt x="1687" y="706"/>
                      </a:lnTo>
                      <a:lnTo>
                        <a:pt x="1723" y="749"/>
                      </a:lnTo>
                      <a:lnTo>
                        <a:pt x="1749" y="766"/>
                      </a:lnTo>
                      <a:lnTo>
                        <a:pt x="1814" y="773"/>
                      </a:lnTo>
                      <a:lnTo>
                        <a:pt x="1855" y="775"/>
                      </a:lnTo>
                    </a:path>
                  </a:pathLst>
                </a:custGeom>
                <a:noFill/>
                <a:ln w="28575" cap="flat" cmpd="sng">
                  <a:solidFill>
                    <a:srgbClr val="64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127" name="Group 29"/>
              <p:cNvGrpSpPr>
                <a:grpSpLocks/>
              </p:cNvGrpSpPr>
              <p:nvPr/>
            </p:nvGrpSpPr>
            <p:grpSpPr bwMode="auto">
              <a:xfrm>
                <a:off x="2006600" y="2782453"/>
                <a:ext cx="5018088" cy="1092200"/>
                <a:chOff x="1380" y="1248"/>
                <a:chExt cx="2990" cy="1034"/>
              </a:xfrm>
            </p:grpSpPr>
            <p:sp>
              <p:nvSpPr>
                <p:cNvPr id="5166" name="Freeform 30"/>
                <p:cNvSpPr>
                  <a:spLocks/>
                </p:cNvSpPr>
                <p:nvPr/>
              </p:nvSpPr>
              <p:spPr bwMode="auto">
                <a:xfrm>
                  <a:off x="1380" y="1248"/>
                  <a:ext cx="1786" cy="698"/>
                </a:xfrm>
                <a:custGeom>
                  <a:avLst/>
                  <a:gdLst>
                    <a:gd name="T0" fmla="*/ 0 w 1786"/>
                    <a:gd name="T1" fmla="*/ 0 h 698"/>
                    <a:gd name="T2" fmla="*/ 27 w 1786"/>
                    <a:gd name="T3" fmla="*/ 7 h 698"/>
                    <a:gd name="T4" fmla="*/ 82 w 1786"/>
                    <a:gd name="T5" fmla="*/ 38 h 698"/>
                    <a:gd name="T6" fmla="*/ 113 w 1786"/>
                    <a:gd name="T7" fmla="*/ 74 h 698"/>
                    <a:gd name="T8" fmla="*/ 166 w 1786"/>
                    <a:gd name="T9" fmla="*/ 79 h 698"/>
                    <a:gd name="T10" fmla="*/ 226 w 1786"/>
                    <a:gd name="T11" fmla="*/ 103 h 698"/>
                    <a:gd name="T12" fmla="*/ 293 w 1786"/>
                    <a:gd name="T13" fmla="*/ 120 h 698"/>
                    <a:gd name="T14" fmla="*/ 348 w 1786"/>
                    <a:gd name="T15" fmla="*/ 142 h 698"/>
                    <a:gd name="T16" fmla="*/ 418 w 1786"/>
                    <a:gd name="T17" fmla="*/ 144 h 698"/>
                    <a:gd name="T18" fmla="*/ 468 w 1786"/>
                    <a:gd name="T19" fmla="*/ 149 h 698"/>
                    <a:gd name="T20" fmla="*/ 545 w 1786"/>
                    <a:gd name="T21" fmla="*/ 180 h 698"/>
                    <a:gd name="T22" fmla="*/ 605 w 1786"/>
                    <a:gd name="T23" fmla="*/ 180 h 698"/>
                    <a:gd name="T24" fmla="*/ 631 w 1786"/>
                    <a:gd name="T25" fmla="*/ 197 h 698"/>
                    <a:gd name="T26" fmla="*/ 778 w 1786"/>
                    <a:gd name="T27" fmla="*/ 257 h 698"/>
                    <a:gd name="T28" fmla="*/ 833 w 1786"/>
                    <a:gd name="T29" fmla="*/ 262 h 698"/>
                    <a:gd name="T30" fmla="*/ 852 w 1786"/>
                    <a:gd name="T31" fmla="*/ 286 h 698"/>
                    <a:gd name="T32" fmla="*/ 893 w 1786"/>
                    <a:gd name="T33" fmla="*/ 288 h 698"/>
                    <a:gd name="T34" fmla="*/ 948 w 1786"/>
                    <a:gd name="T35" fmla="*/ 334 h 698"/>
                    <a:gd name="T36" fmla="*/ 982 w 1786"/>
                    <a:gd name="T37" fmla="*/ 365 h 698"/>
                    <a:gd name="T38" fmla="*/ 1027 w 1786"/>
                    <a:gd name="T39" fmla="*/ 391 h 698"/>
                    <a:gd name="T40" fmla="*/ 1082 w 1786"/>
                    <a:gd name="T41" fmla="*/ 396 h 698"/>
                    <a:gd name="T42" fmla="*/ 1121 w 1786"/>
                    <a:gd name="T43" fmla="*/ 430 h 698"/>
                    <a:gd name="T44" fmla="*/ 1190 w 1786"/>
                    <a:gd name="T45" fmla="*/ 468 h 698"/>
                    <a:gd name="T46" fmla="*/ 1332 w 1786"/>
                    <a:gd name="T47" fmla="*/ 528 h 698"/>
                    <a:gd name="T48" fmla="*/ 1394 w 1786"/>
                    <a:gd name="T49" fmla="*/ 535 h 698"/>
                    <a:gd name="T50" fmla="*/ 1435 w 1786"/>
                    <a:gd name="T51" fmla="*/ 571 h 698"/>
                    <a:gd name="T52" fmla="*/ 1488 w 1786"/>
                    <a:gd name="T53" fmla="*/ 588 h 698"/>
                    <a:gd name="T54" fmla="*/ 1507 w 1786"/>
                    <a:gd name="T55" fmla="*/ 612 h 698"/>
                    <a:gd name="T56" fmla="*/ 1538 w 1786"/>
                    <a:gd name="T57" fmla="*/ 614 h 698"/>
                    <a:gd name="T58" fmla="*/ 1560 w 1786"/>
                    <a:gd name="T59" fmla="*/ 636 h 698"/>
                    <a:gd name="T60" fmla="*/ 1606 w 1786"/>
                    <a:gd name="T61" fmla="*/ 643 h 698"/>
                    <a:gd name="T62" fmla="*/ 1661 w 1786"/>
                    <a:gd name="T63" fmla="*/ 658 h 698"/>
                    <a:gd name="T64" fmla="*/ 1730 w 1786"/>
                    <a:gd name="T65" fmla="*/ 684 h 698"/>
                    <a:gd name="T66" fmla="*/ 1757 w 1786"/>
                    <a:gd name="T67" fmla="*/ 698 h 698"/>
                    <a:gd name="T68" fmla="*/ 1786 w 1786"/>
                    <a:gd name="T69" fmla="*/ 698 h 69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786"/>
                    <a:gd name="T106" fmla="*/ 0 h 698"/>
                    <a:gd name="T107" fmla="*/ 1786 w 1786"/>
                    <a:gd name="T108" fmla="*/ 698 h 69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786" h="698">
                      <a:moveTo>
                        <a:pt x="0" y="0"/>
                      </a:moveTo>
                      <a:lnTo>
                        <a:pt x="27" y="7"/>
                      </a:lnTo>
                      <a:lnTo>
                        <a:pt x="82" y="38"/>
                      </a:lnTo>
                      <a:lnTo>
                        <a:pt x="113" y="74"/>
                      </a:lnTo>
                      <a:lnTo>
                        <a:pt x="166" y="79"/>
                      </a:lnTo>
                      <a:lnTo>
                        <a:pt x="226" y="103"/>
                      </a:lnTo>
                      <a:lnTo>
                        <a:pt x="293" y="120"/>
                      </a:lnTo>
                      <a:lnTo>
                        <a:pt x="348" y="142"/>
                      </a:lnTo>
                      <a:lnTo>
                        <a:pt x="418" y="144"/>
                      </a:lnTo>
                      <a:lnTo>
                        <a:pt x="468" y="149"/>
                      </a:lnTo>
                      <a:lnTo>
                        <a:pt x="545" y="180"/>
                      </a:lnTo>
                      <a:lnTo>
                        <a:pt x="605" y="180"/>
                      </a:lnTo>
                      <a:lnTo>
                        <a:pt x="631" y="197"/>
                      </a:lnTo>
                      <a:lnTo>
                        <a:pt x="778" y="257"/>
                      </a:lnTo>
                      <a:lnTo>
                        <a:pt x="833" y="262"/>
                      </a:lnTo>
                      <a:lnTo>
                        <a:pt x="852" y="286"/>
                      </a:lnTo>
                      <a:lnTo>
                        <a:pt x="893" y="288"/>
                      </a:lnTo>
                      <a:lnTo>
                        <a:pt x="948" y="334"/>
                      </a:lnTo>
                      <a:lnTo>
                        <a:pt x="982" y="365"/>
                      </a:lnTo>
                      <a:lnTo>
                        <a:pt x="1027" y="391"/>
                      </a:lnTo>
                      <a:lnTo>
                        <a:pt x="1082" y="396"/>
                      </a:lnTo>
                      <a:lnTo>
                        <a:pt x="1121" y="430"/>
                      </a:lnTo>
                      <a:lnTo>
                        <a:pt x="1190" y="468"/>
                      </a:lnTo>
                      <a:lnTo>
                        <a:pt x="1332" y="528"/>
                      </a:lnTo>
                      <a:lnTo>
                        <a:pt x="1394" y="535"/>
                      </a:lnTo>
                      <a:lnTo>
                        <a:pt x="1435" y="571"/>
                      </a:lnTo>
                      <a:lnTo>
                        <a:pt x="1488" y="588"/>
                      </a:lnTo>
                      <a:lnTo>
                        <a:pt x="1507" y="612"/>
                      </a:lnTo>
                      <a:lnTo>
                        <a:pt x="1538" y="614"/>
                      </a:lnTo>
                      <a:lnTo>
                        <a:pt x="1560" y="636"/>
                      </a:lnTo>
                      <a:lnTo>
                        <a:pt x="1606" y="643"/>
                      </a:lnTo>
                      <a:lnTo>
                        <a:pt x="1661" y="658"/>
                      </a:lnTo>
                      <a:lnTo>
                        <a:pt x="1730" y="684"/>
                      </a:lnTo>
                      <a:lnTo>
                        <a:pt x="1757" y="698"/>
                      </a:lnTo>
                      <a:lnTo>
                        <a:pt x="1786" y="698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167" name="Freeform 31"/>
                <p:cNvSpPr>
                  <a:spLocks/>
                </p:cNvSpPr>
                <p:nvPr/>
              </p:nvSpPr>
              <p:spPr bwMode="auto">
                <a:xfrm>
                  <a:off x="3154" y="1946"/>
                  <a:ext cx="1216" cy="336"/>
                </a:xfrm>
                <a:custGeom>
                  <a:avLst/>
                  <a:gdLst>
                    <a:gd name="T0" fmla="*/ 0 w 1216"/>
                    <a:gd name="T1" fmla="*/ 0 h 336"/>
                    <a:gd name="T2" fmla="*/ 33 w 1216"/>
                    <a:gd name="T3" fmla="*/ 3 h 336"/>
                    <a:gd name="T4" fmla="*/ 69 w 1216"/>
                    <a:gd name="T5" fmla="*/ 20 h 336"/>
                    <a:gd name="T6" fmla="*/ 120 w 1216"/>
                    <a:gd name="T7" fmla="*/ 22 h 336"/>
                    <a:gd name="T8" fmla="*/ 196 w 1216"/>
                    <a:gd name="T9" fmla="*/ 48 h 336"/>
                    <a:gd name="T10" fmla="*/ 252 w 1216"/>
                    <a:gd name="T11" fmla="*/ 68 h 336"/>
                    <a:gd name="T12" fmla="*/ 326 w 1216"/>
                    <a:gd name="T13" fmla="*/ 82 h 336"/>
                    <a:gd name="T14" fmla="*/ 388 w 1216"/>
                    <a:gd name="T15" fmla="*/ 113 h 336"/>
                    <a:gd name="T16" fmla="*/ 446 w 1216"/>
                    <a:gd name="T17" fmla="*/ 118 h 336"/>
                    <a:gd name="T18" fmla="*/ 489 w 1216"/>
                    <a:gd name="T19" fmla="*/ 161 h 336"/>
                    <a:gd name="T20" fmla="*/ 573 w 1216"/>
                    <a:gd name="T21" fmla="*/ 173 h 336"/>
                    <a:gd name="T22" fmla="*/ 643 w 1216"/>
                    <a:gd name="T23" fmla="*/ 180 h 336"/>
                    <a:gd name="T24" fmla="*/ 753 w 1216"/>
                    <a:gd name="T25" fmla="*/ 228 h 336"/>
                    <a:gd name="T26" fmla="*/ 852 w 1216"/>
                    <a:gd name="T27" fmla="*/ 245 h 336"/>
                    <a:gd name="T28" fmla="*/ 938 w 1216"/>
                    <a:gd name="T29" fmla="*/ 252 h 336"/>
                    <a:gd name="T30" fmla="*/ 960 w 1216"/>
                    <a:gd name="T31" fmla="*/ 279 h 336"/>
                    <a:gd name="T32" fmla="*/ 1012 w 1216"/>
                    <a:gd name="T33" fmla="*/ 281 h 336"/>
                    <a:gd name="T34" fmla="*/ 1065 w 1216"/>
                    <a:gd name="T35" fmla="*/ 296 h 336"/>
                    <a:gd name="T36" fmla="*/ 1104 w 1216"/>
                    <a:gd name="T37" fmla="*/ 308 h 336"/>
                    <a:gd name="T38" fmla="*/ 1149 w 1216"/>
                    <a:gd name="T39" fmla="*/ 320 h 336"/>
                    <a:gd name="T40" fmla="*/ 1178 w 1216"/>
                    <a:gd name="T41" fmla="*/ 336 h 336"/>
                    <a:gd name="T42" fmla="*/ 1216 w 1216"/>
                    <a:gd name="T43" fmla="*/ 336 h 3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216"/>
                    <a:gd name="T67" fmla="*/ 0 h 336"/>
                    <a:gd name="T68" fmla="*/ 1216 w 1216"/>
                    <a:gd name="T69" fmla="*/ 336 h 3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216" h="336">
                      <a:moveTo>
                        <a:pt x="0" y="0"/>
                      </a:moveTo>
                      <a:lnTo>
                        <a:pt x="33" y="3"/>
                      </a:lnTo>
                      <a:lnTo>
                        <a:pt x="69" y="20"/>
                      </a:lnTo>
                      <a:lnTo>
                        <a:pt x="120" y="22"/>
                      </a:lnTo>
                      <a:lnTo>
                        <a:pt x="196" y="48"/>
                      </a:lnTo>
                      <a:lnTo>
                        <a:pt x="252" y="68"/>
                      </a:lnTo>
                      <a:lnTo>
                        <a:pt x="326" y="82"/>
                      </a:lnTo>
                      <a:lnTo>
                        <a:pt x="388" y="113"/>
                      </a:lnTo>
                      <a:lnTo>
                        <a:pt x="446" y="118"/>
                      </a:lnTo>
                      <a:lnTo>
                        <a:pt x="489" y="161"/>
                      </a:lnTo>
                      <a:lnTo>
                        <a:pt x="573" y="173"/>
                      </a:lnTo>
                      <a:lnTo>
                        <a:pt x="643" y="180"/>
                      </a:lnTo>
                      <a:lnTo>
                        <a:pt x="753" y="228"/>
                      </a:lnTo>
                      <a:lnTo>
                        <a:pt x="852" y="245"/>
                      </a:lnTo>
                      <a:lnTo>
                        <a:pt x="938" y="252"/>
                      </a:lnTo>
                      <a:lnTo>
                        <a:pt x="960" y="279"/>
                      </a:lnTo>
                      <a:lnTo>
                        <a:pt x="1012" y="281"/>
                      </a:lnTo>
                      <a:lnTo>
                        <a:pt x="1065" y="296"/>
                      </a:lnTo>
                      <a:lnTo>
                        <a:pt x="1104" y="308"/>
                      </a:lnTo>
                      <a:lnTo>
                        <a:pt x="1149" y="320"/>
                      </a:lnTo>
                      <a:lnTo>
                        <a:pt x="1178" y="336"/>
                      </a:lnTo>
                      <a:lnTo>
                        <a:pt x="1216" y="336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5128" name="Freeform 32"/>
              <p:cNvSpPr>
                <a:spLocks/>
              </p:cNvSpPr>
              <p:nvPr/>
            </p:nvSpPr>
            <p:spPr bwMode="auto">
              <a:xfrm>
                <a:off x="2006600" y="2784041"/>
                <a:ext cx="3009900" cy="295275"/>
              </a:xfrm>
              <a:custGeom>
                <a:avLst/>
                <a:gdLst>
                  <a:gd name="T0" fmla="*/ 0 w 1793"/>
                  <a:gd name="T1" fmla="*/ 0 h 279"/>
                  <a:gd name="T2" fmla="*/ 2818529 w 1793"/>
                  <a:gd name="T3" fmla="*/ 0 h 279"/>
                  <a:gd name="T4" fmla="*/ 2818529 w 1793"/>
                  <a:gd name="T5" fmla="*/ 1119717 h 279"/>
                  <a:gd name="T6" fmla="*/ 2818529 w 1793"/>
                  <a:gd name="T7" fmla="*/ 1119717 h 279"/>
                  <a:gd name="T8" fmla="*/ 2818529 w 1793"/>
                  <a:gd name="T9" fmla="*/ 1119717 h 279"/>
                  <a:gd name="T10" fmla="*/ 2818529 w 1793"/>
                  <a:gd name="T11" fmla="*/ 1119717 h 279"/>
                  <a:gd name="T12" fmla="*/ 2818529 w 1793"/>
                  <a:gd name="T13" fmla="*/ 1119717 h 279"/>
                  <a:gd name="T14" fmla="*/ 2818529 w 1793"/>
                  <a:gd name="T15" fmla="*/ 1119717 h 279"/>
                  <a:gd name="T16" fmla="*/ 2818529 w 1793"/>
                  <a:gd name="T17" fmla="*/ 1119717 h 279"/>
                  <a:gd name="T18" fmla="*/ 2818529 w 1793"/>
                  <a:gd name="T19" fmla="*/ 1119717 h 279"/>
                  <a:gd name="T20" fmla="*/ 2818529 w 1793"/>
                  <a:gd name="T21" fmla="*/ 1119717 h 279"/>
                  <a:gd name="T22" fmla="*/ 2818529 w 1793"/>
                  <a:gd name="T23" fmla="*/ 1119717 h 279"/>
                  <a:gd name="T24" fmla="*/ 2818529 w 1793"/>
                  <a:gd name="T25" fmla="*/ 1119717 h 279"/>
                  <a:gd name="T26" fmla="*/ 2818529 w 1793"/>
                  <a:gd name="T27" fmla="*/ 1119717 h 279"/>
                  <a:gd name="T28" fmla="*/ 2818529 w 1793"/>
                  <a:gd name="T29" fmla="*/ 1119717 h 279"/>
                  <a:gd name="T30" fmla="*/ 2818529 w 1793"/>
                  <a:gd name="T31" fmla="*/ 1119717 h 279"/>
                  <a:gd name="T32" fmla="*/ 2818529 w 1793"/>
                  <a:gd name="T33" fmla="*/ 1119717 h 279"/>
                  <a:gd name="T34" fmla="*/ 2818529 w 1793"/>
                  <a:gd name="T35" fmla="*/ 1119717 h 279"/>
                  <a:gd name="T36" fmla="*/ 2818529 w 1793"/>
                  <a:gd name="T37" fmla="*/ 1119717 h 279"/>
                  <a:gd name="T38" fmla="*/ 2818529 w 1793"/>
                  <a:gd name="T39" fmla="*/ 1119717 h 279"/>
                  <a:gd name="T40" fmla="*/ 2818529 w 1793"/>
                  <a:gd name="T41" fmla="*/ 1119717 h 279"/>
                  <a:gd name="T42" fmla="*/ 2818529 w 1793"/>
                  <a:gd name="T43" fmla="*/ 1119717 h 279"/>
                  <a:gd name="T44" fmla="*/ 5635379 w 1793"/>
                  <a:gd name="T45" fmla="*/ 1119717 h 279"/>
                  <a:gd name="T46" fmla="*/ 5635379 w 1793"/>
                  <a:gd name="T47" fmla="*/ 1119717 h 279"/>
                  <a:gd name="T48" fmla="*/ 5635379 w 1793"/>
                  <a:gd name="T49" fmla="*/ 1119717 h 279"/>
                  <a:gd name="T50" fmla="*/ 5635379 w 1793"/>
                  <a:gd name="T51" fmla="*/ 1119717 h 279"/>
                  <a:gd name="T52" fmla="*/ 5635379 w 1793"/>
                  <a:gd name="T53" fmla="*/ 1119717 h 279"/>
                  <a:gd name="T54" fmla="*/ 5635379 w 1793"/>
                  <a:gd name="T55" fmla="*/ 1119717 h 27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793"/>
                  <a:gd name="T85" fmla="*/ 0 h 279"/>
                  <a:gd name="T86" fmla="*/ 1793 w 1793"/>
                  <a:gd name="T87" fmla="*/ 279 h 279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793" h="279">
                    <a:moveTo>
                      <a:pt x="0" y="0"/>
                    </a:moveTo>
                    <a:lnTo>
                      <a:pt x="151" y="0"/>
                    </a:lnTo>
                    <a:lnTo>
                      <a:pt x="194" y="10"/>
                    </a:lnTo>
                    <a:lnTo>
                      <a:pt x="456" y="10"/>
                    </a:lnTo>
                    <a:lnTo>
                      <a:pt x="473" y="22"/>
                    </a:lnTo>
                    <a:lnTo>
                      <a:pt x="502" y="29"/>
                    </a:lnTo>
                    <a:lnTo>
                      <a:pt x="550" y="53"/>
                    </a:lnTo>
                    <a:lnTo>
                      <a:pt x="574" y="75"/>
                    </a:lnTo>
                    <a:lnTo>
                      <a:pt x="626" y="87"/>
                    </a:lnTo>
                    <a:lnTo>
                      <a:pt x="670" y="87"/>
                    </a:lnTo>
                    <a:lnTo>
                      <a:pt x="694" y="94"/>
                    </a:lnTo>
                    <a:lnTo>
                      <a:pt x="761" y="94"/>
                    </a:lnTo>
                    <a:lnTo>
                      <a:pt x="794" y="113"/>
                    </a:lnTo>
                    <a:lnTo>
                      <a:pt x="840" y="113"/>
                    </a:lnTo>
                    <a:lnTo>
                      <a:pt x="859" y="125"/>
                    </a:lnTo>
                    <a:lnTo>
                      <a:pt x="907" y="137"/>
                    </a:lnTo>
                    <a:lnTo>
                      <a:pt x="1022" y="137"/>
                    </a:lnTo>
                    <a:lnTo>
                      <a:pt x="1049" y="149"/>
                    </a:lnTo>
                    <a:lnTo>
                      <a:pt x="1147" y="149"/>
                    </a:lnTo>
                    <a:lnTo>
                      <a:pt x="1157" y="173"/>
                    </a:lnTo>
                    <a:lnTo>
                      <a:pt x="1190" y="188"/>
                    </a:lnTo>
                    <a:lnTo>
                      <a:pt x="1277" y="188"/>
                    </a:lnTo>
                    <a:lnTo>
                      <a:pt x="1284" y="212"/>
                    </a:lnTo>
                    <a:lnTo>
                      <a:pt x="1306" y="221"/>
                    </a:lnTo>
                    <a:lnTo>
                      <a:pt x="1306" y="257"/>
                    </a:lnTo>
                    <a:lnTo>
                      <a:pt x="1363" y="257"/>
                    </a:lnTo>
                    <a:lnTo>
                      <a:pt x="1363" y="279"/>
                    </a:lnTo>
                    <a:lnTo>
                      <a:pt x="1793" y="279"/>
                    </a:lnTo>
                  </a:path>
                </a:pathLst>
              </a:custGeom>
              <a:noFill/>
              <a:ln w="28575" cap="flat" cmpd="sng">
                <a:solidFill>
                  <a:srgbClr val="EF741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5129" name="Text Box 33"/>
              <p:cNvSpPr txBox="1">
                <a:spLocks noChangeArrowheads="1"/>
              </p:cNvSpPr>
              <p:nvPr/>
            </p:nvSpPr>
            <p:spPr bwMode="auto">
              <a:xfrm>
                <a:off x="5132388" y="2757053"/>
                <a:ext cx="1928812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sz="1600" b="1" dirty="0">
                    <a:solidFill>
                      <a:srgbClr val="EF741D"/>
                    </a:solidFill>
                  </a:rPr>
                  <a:t>CHOP + antibody*</a:t>
                </a:r>
              </a:p>
            </p:txBody>
          </p:sp>
          <p:sp>
            <p:nvSpPr>
              <p:cNvPr id="5130" name="Text Box 34"/>
              <p:cNvSpPr txBox="1">
                <a:spLocks noChangeArrowheads="1"/>
              </p:cNvSpPr>
              <p:nvPr/>
            </p:nvSpPr>
            <p:spPr bwMode="auto">
              <a:xfrm>
                <a:off x="6108700" y="3423803"/>
                <a:ext cx="112883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l"/>
                <a:r>
                  <a:rPr lang="en-GB" sz="1600" b="1" smtClean="0">
                    <a:solidFill>
                      <a:schemeClr val="tx2"/>
                    </a:solidFill>
                  </a:rPr>
                  <a:t>ProMACE</a:t>
                </a:r>
              </a:p>
            </p:txBody>
          </p:sp>
          <p:sp>
            <p:nvSpPr>
              <p:cNvPr id="5131" name="Text Box 35"/>
              <p:cNvSpPr txBox="1">
                <a:spLocks noChangeArrowheads="1"/>
              </p:cNvSpPr>
              <p:nvPr/>
            </p:nvSpPr>
            <p:spPr bwMode="auto">
              <a:xfrm>
                <a:off x="6734175" y="3984191"/>
                <a:ext cx="771525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l"/>
                <a:r>
                  <a:rPr lang="en-GB" sz="1600" b="1">
                    <a:solidFill>
                      <a:srgbClr val="64FFFF"/>
                    </a:solidFill>
                  </a:rPr>
                  <a:t>CHOP</a:t>
                </a:r>
              </a:p>
            </p:txBody>
          </p:sp>
          <p:sp>
            <p:nvSpPr>
              <p:cNvPr id="5138" name="Line 42"/>
              <p:cNvSpPr>
                <a:spLocks noChangeShapeType="1"/>
              </p:cNvSpPr>
              <p:nvPr/>
            </p:nvSpPr>
            <p:spPr bwMode="auto">
              <a:xfrm>
                <a:off x="2019300" y="5155766"/>
                <a:ext cx="50180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39" name="Line 43"/>
              <p:cNvSpPr>
                <a:spLocks noChangeShapeType="1"/>
              </p:cNvSpPr>
              <p:nvPr/>
            </p:nvSpPr>
            <p:spPr bwMode="auto">
              <a:xfrm>
                <a:off x="3013075" y="5151003"/>
                <a:ext cx="0" cy="698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40" name="Line 44"/>
              <p:cNvSpPr>
                <a:spLocks noChangeShapeType="1"/>
              </p:cNvSpPr>
              <p:nvPr/>
            </p:nvSpPr>
            <p:spPr bwMode="auto">
              <a:xfrm>
                <a:off x="4002088" y="5151003"/>
                <a:ext cx="0" cy="698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41" name="Line 45"/>
              <p:cNvSpPr>
                <a:spLocks noChangeShapeType="1"/>
              </p:cNvSpPr>
              <p:nvPr/>
            </p:nvSpPr>
            <p:spPr bwMode="auto">
              <a:xfrm>
                <a:off x="4995863" y="5151003"/>
                <a:ext cx="0" cy="698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42" name="Line 46"/>
              <p:cNvSpPr>
                <a:spLocks noChangeShapeType="1"/>
              </p:cNvSpPr>
              <p:nvPr/>
            </p:nvSpPr>
            <p:spPr bwMode="auto">
              <a:xfrm>
                <a:off x="5975350" y="5151003"/>
                <a:ext cx="0" cy="698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43" name="Line 47"/>
              <p:cNvSpPr>
                <a:spLocks noChangeShapeType="1"/>
              </p:cNvSpPr>
              <p:nvPr/>
            </p:nvSpPr>
            <p:spPr bwMode="auto">
              <a:xfrm>
                <a:off x="7024688" y="5151003"/>
                <a:ext cx="0" cy="698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44" name="Text Box 48"/>
              <p:cNvSpPr txBox="1">
                <a:spLocks noChangeArrowheads="1"/>
              </p:cNvSpPr>
              <p:nvPr/>
            </p:nvSpPr>
            <p:spPr bwMode="auto">
              <a:xfrm>
                <a:off x="4471988" y="4514416"/>
                <a:ext cx="759823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l"/>
                <a:r>
                  <a:rPr lang="en-GB" sz="1400" b="1" i="1"/>
                  <a:t>p</a:t>
                </a:r>
                <a:r>
                  <a:rPr lang="en-GB" sz="1400" b="1"/>
                  <a:t> &lt; </a:t>
                </a:r>
                <a:r>
                  <a:rPr lang="en-GB" sz="1400" b="1" smtClean="0"/>
                  <a:t>0.001</a:t>
                </a:r>
                <a:endParaRPr lang="en-US" sz="1400" b="1"/>
              </a:p>
            </p:txBody>
          </p:sp>
          <p:sp>
            <p:nvSpPr>
              <p:cNvPr id="5145" name="Rectangle 49"/>
              <p:cNvSpPr>
                <a:spLocks noChangeArrowheads="1"/>
              </p:cNvSpPr>
              <p:nvPr/>
            </p:nvSpPr>
            <p:spPr bwMode="auto">
              <a:xfrm>
                <a:off x="1762125" y="5022416"/>
                <a:ext cx="114300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FFFFFF"/>
                    </a:solidFill>
                  </a:rPr>
                  <a:t>0</a:t>
                </a:r>
                <a:endParaRPr lang="en-US" sz="1600" b="1"/>
              </a:p>
            </p:txBody>
          </p:sp>
          <p:sp>
            <p:nvSpPr>
              <p:cNvPr id="5146" name="Rectangle 50"/>
              <p:cNvSpPr>
                <a:spLocks noChangeArrowheads="1"/>
              </p:cNvSpPr>
              <p:nvPr/>
            </p:nvSpPr>
            <p:spPr bwMode="auto">
              <a:xfrm>
                <a:off x="1662113" y="4552516"/>
                <a:ext cx="225425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FFFFFF"/>
                    </a:solidFill>
                  </a:rPr>
                  <a:t>20</a:t>
                </a:r>
                <a:endParaRPr lang="en-US" sz="1600" b="1"/>
              </a:p>
            </p:txBody>
          </p:sp>
          <p:sp>
            <p:nvSpPr>
              <p:cNvPr id="5147" name="Rectangle 51"/>
              <p:cNvSpPr>
                <a:spLocks noChangeArrowheads="1"/>
              </p:cNvSpPr>
              <p:nvPr/>
            </p:nvSpPr>
            <p:spPr bwMode="auto">
              <a:xfrm>
                <a:off x="1662113" y="4082616"/>
                <a:ext cx="225425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FFFFFF"/>
                    </a:solidFill>
                  </a:rPr>
                  <a:t>40</a:t>
                </a:r>
                <a:endParaRPr lang="en-US" sz="1600" b="1"/>
              </a:p>
            </p:txBody>
          </p:sp>
          <p:sp>
            <p:nvSpPr>
              <p:cNvPr id="5148" name="Rectangle 52"/>
              <p:cNvSpPr>
                <a:spLocks noChangeArrowheads="1"/>
              </p:cNvSpPr>
              <p:nvPr/>
            </p:nvSpPr>
            <p:spPr bwMode="auto">
              <a:xfrm>
                <a:off x="1662113" y="3611128"/>
                <a:ext cx="225425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FFFFFF"/>
                    </a:solidFill>
                  </a:rPr>
                  <a:t>60</a:t>
                </a:r>
                <a:endParaRPr lang="en-US" sz="1600" b="1"/>
              </a:p>
            </p:txBody>
          </p:sp>
          <p:sp>
            <p:nvSpPr>
              <p:cNvPr id="5149" name="Rectangle 53"/>
              <p:cNvSpPr>
                <a:spLocks noChangeArrowheads="1"/>
              </p:cNvSpPr>
              <p:nvPr/>
            </p:nvSpPr>
            <p:spPr bwMode="auto">
              <a:xfrm>
                <a:off x="1662113" y="3141228"/>
                <a:ext cx="225425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FFFFFF"/>
                    </a:solidFill>
                  </a:rPr>
                  <a:t>80</a:t>
                </a:r>
                <a:endParaRPr lang="en-US" sz="1600" b="1"/>
              </a:p>
            </p:txBody>
          </p:sp>
          <p:sp>
            <p:nvSpPr>
              <p:cNvPr id="5152" name="Line 56"/>
              <p:cNvSpPr>
                <a:spLocks noChangeShapeType="1"/>
              </p:cNvSpPr>
              <p:nvPr/>
            </p:nvSpPr>
            <p:spPr bwMode="auto">
              <a:xfrm flipV="1">
                <a:off x="2022475" y="2785628"/>
                <a:ext cx="0" cy="237172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GB"/>
              </a:p>
            </p:txBody>
          </p:sp>
          <p:grpSp>
            <p:nvGrpSpPr>
              <p:cNvPr id="5153" name="Group 57"/>
              <p:cNvGrpSpPr>
                <a:grpSpLocks/>
              </p:cNvGrpSpPr>
              <p:nvPr/>
            </p:nvGrpSpPr>
            <p:grpSpPr bwMode="auto">
              <a:xfrm>
                <a:off x="1958975" y="2785628"/>
                <a:ext cx="63500" cy="2371725"/>
                <a:chOff x="1339" y="1253"/>
                <a:chExt cx="38" cy="2245"/>
              </a:xfrm>
            </p:grpSpPr>
            <p:sp>
              <p:nvSpPr>
                <p:cNvPr id="5159" name="Line 58"/>
                <p:cNvSpPr>
                  <a:spLocks noChangeShapeType="1"/>
                </p:cNvSpPr>
                <p:nvPr/>
              </p:nvSpPr>
              <p:spPr bwMode="auto">
                <a:xfrm>
                  <a:off x="1339" y="1708"/>
                  <a:ext cx="38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160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1377" y="1253"/>
                  <a:ext cx="0" cy="224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161" name="Line 60"/>
                <p:cNvSpPr>
                  <a:spLocks noChangeShapeType="1"/>
                </p:cNvSpPr>
                <p:nvPr/>
              </p:nvSpPr>
              <p:spPr bwMode="auto">
                <a:xfrm>
                  <a:off x="1339" y="2147"/>
                  <a:ext cx="38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162" name="Line 61"/>
                <p:cNvSpPr>
                  <a:spLocks noChangeShapeType="1"/>
                </p:cNvSpPr>
                <p:nvPr/>
              </p:nvSpPr>
              <p:spPr bwMode="auto">
                <a:xfrm>
                  <a:off x="1339" y="2593"/>
                  <a:ext cx="38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163" name="Line 62"/>
                <p:cNvSpPr>
                  <a:spLocks noChangeShapeType="1"/>
                </p:cNvSpPr>
                <p:nvPr/>
              </p:nvSpPr>
              <p:spPr bwMode="auto">
                <a:xfrm>
                  <a:off x="1339" y="3040"/>
                  <a:ext cx="38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164" name="Line 63"/>
                <p:cNvSpPr>
                  <a:spLocks noChangeShapeType="1"/>
                </p:cNvSpPr>
                <p:nvPr/>
              </p:nvSpPr>
              <p:spPr bwMode="auto">
                <a:xfrm>
                  <a:off x="1339" y="3498"/>
                  <a:ext cx="38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165" name="Line 64"/>
                <p:cNvSpPr>
                  <a:spLocks noChangeShapeType="1"/>
                </p:cNvSpPr>
                <p:nvPr/>
              </p:nvSpPr>
              <p:spPr bwMode="auto">
                <a:xfrm>
                  <a:off x="1339" y="1261"/>
                  <a:ext cx="38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5154" name="Line 65"/>
              <p:cNvSpPr>
                <a:spLocks noChangeShapeType="1"/>
              </p:cNvSpPr>
              <p:nvPr/>
            </p:nvSpPr>
            <p:spPr bwMode="auto">
              <a:xfrm>
                <a:off x="2022475" y="5157353"/>
                <a:ext cx="0" cy="460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pic>
            <p:nvPicPr>
              <p:cNvPr id="5157" name="Picture 7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2800" y="4006416"/>
                <a:ext cx="2254250" cy="1046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158" name="AutoShape 71"/>
              <p:cNvSpPr>
                <a:spLocks/>
              </p:cNvSpPr>
              <p:nvPr/>
            </p:nvSpPr>
            <p:spPr bwMode="auto">
              <a:xfrm>
                <a:off x="4318000" y="4322328"/>
                <a:ext cx="88900" cy="628650"/>
              </a:xfrm>
              <a:prstGeom prst="rightBrace">
                <a:avLst>
                  <a:gd name="adj1" fmla="val 58929"/>
                  <a:gd name="adj2" fmla="val 500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1281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/>
              <a:t>CANCER TYPES INCIDENCE IN CZECH REPUBLIC 2016 (</a:t>
            </a:r>
            <a:r>
              <a:rPr lang="cs-CZ" sz="3200" b="1" dirty="0" err="1" smtClean="0"/>
              <a:t>women</a:t>
            </a:r>
            <a:r>
              <a:rPr lang="cs-CZ" sz="3200" b="1" dirty="0" smtClean="0"/>
              <a:t>; ÚZIS)</a:t>
            </a:r>
            <a:endParaRPr lang="cs-CZ" sz="3200" b="1" dirty="0"/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0070705"/>
              </p:ext>
            </p:extLst>
          </p:nvPr>
        </p:nvGraphicFramePr>
        <p:xfrm>
          <a:off x="179512" y="1844824"/>
          <a:ext cx="8784976" cy="462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ál 4"/>
          <p:cNvSpPr/>
          <p:nvPr/>
        </p:nvSpPr>
        <p:spPr>
          <a:xfrm rot="5400000">
            <a:off x="1354041" y="3030441"/>
            <a:ext cx="492317" cy="914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447800" y="266700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3,5%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411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785225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smtClean="0">
                <a:solidFill>
                  <a:srgbClr val="FFFF00"/>
                </a:solidFill>
              </a:rPr>
              <a:t>Anti CD20</a:t>
            </a:r>
            <a:r>
              <a:rPr lang="cs-CZ" sz="4000" b="1" smtClean="0">
                <a:solidFill>
                  <a:srgbClr val="FFFF00"/>
                </a:solidFill>
              </a:rPr>
              <a:t> monoclonal antibody</a:t>
            </a:r>
            <a:br>
              <a:rPr lang="cs-CZ" sz="4000" b="1" smtClean="0">
                <a:solidFill>
                  <a:srgbClr val="FFFF00"/>
                </a:solidFill>
              </a:rPr>
            </a:br>
            <a:r>
              <a:rPr lang="cs-CZ" sz="4000" b="1" smtClean="0">
                <a:solidFill>
                  <a:srgbClr val="66CCFF"/>
                </a:solidFill>
              </a:rPr>
              <a:t>R</a:t>
            </a:r>
            <a:r>
              <a:rPr lang="cs-CZ" sz="4000" smtClean="0">
                <a:solidFill>
                  <a:srgbClr val="FFFF00"/>
                </a:solidFill>
              </a:rPr>
              <a:t>ituximab – Mabthera</a:t>
            </a:r>
            <a:r>
              <a:rPr lang="en-US" sz="4000" baseline="30000" smtClean="0">
                <a:solidFill>
                  <a:srgbClr val="FFFF00"/>
                </a:solidFill>
                <a:cs typeface="Arial" charset="0"/>
              </a:rPr>
              <a:t>®</a:t>
            </a:r>
            <a:r>
              <a:rPr lang="cs-CZ" sz="4000" smtClean="0">
                <a:solidFill>
                  <a:srgbClr val="FFFF00"/>
                </a:solidFill>
              </a:rPr>
              <a:t>, Rituxan</a:t>
            </a:r>
            <a:r>
              <a:rPr lang="en-US" sz="4000" baseline="30000" smtClean="0">
                <a:solidFill>
                  <a:srgbClr val="FFFF00"/>
                </a:solidFill>
                <a:cs typeface="Arial" charset="0"/>
              </a:rPr>
              <a:t>®</a:t>
            </a:r>
            <a:endParaRPr lang="en-US" sz="4000" smtClean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388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82296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400" dirty="0" err="1" smtClean="0"/>
              <a:t>Chimeric</a:t>
            </a:r>
            <a:r>
              <a:rPr lang="cs-CZ" sz="2400" dirty="0" smtClean="0"/>
              <a:t> </a:t>
            </a:r>
            <a:r>
              <a:rPr lang="cs-CZ" sz="2400" dirty="0" err="1" smtClean="0"/>
              <a:t>humanized</a:t>
            </a:r>
            <a:r>
              <a:rPr lang="cs-CZ" sz="2400" dirty="0" smtClean="0"/>
              <a:t> IgG1 type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dirty="0" smtClean="0"/>
              <a:t>CD20 receptor </a:t>
            </a:r>
            <a:r>
              <a:rPr lang="cs-CZ" sz="2400" dirty="0" err="1" smtClean="0"/>
              <a:t>present</a:t>
            </a:r>
            <a:r>
              <a:rPr lang="cs-CZ" sz="2400" dirty="0" smtClean="0"/>
              <a:t> on </a:t>
            </a:r>
            <a:r>
              <a:rPr lang="cs-CZ" sz="2400" dirty="0" err="1" smtClean="0"/>
              <a:t>surface</a:t>
            </a:r>
            <a:endParaRPr lang="cs-CZ" sz="24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sz="2400" dirty="0" smtClean="0"/>
              <a:t>    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nearly</a:t>
            </a:r>
            <a:r>
              <a:rPr lang="cs-CZ" sz="2400" dirty="0" smtClean="0"/>
              <a:t> </a:t>
            </a:r>
            <a:r>
              <a:rPr lang="cs-CZ" sz="2400" dirty="0" err="1" smtClean="0"/>
              <a:t>all</a:t>
            </a:r>
            <a:r>
              <a:rPr lang="cs-CZ" sz="2400" dirty="0" smtClean="0"/>
              <a:t> B-</a:t>
            </a:r>
            <a:r>
              <a:rPr lang="cs-CZ" sz="2400" dirty="0" err="1" smtClean="0"/>
              <a:t>lymphoid</a:t>
            </a:r>
            <a:r>
              <a:rPr lang="cs-CZ" sz="2400" dirty="0" smtClean="0"/>
              <a:t> </a:t>
            </a:r>
            <a:r>
              <a:rPr lang="cs-CZ" sz="2400" dirty="0" err="1" smtClean="0"/>
              <a:t>cells</a:t>
            </a:r>
            <a:r>
              <a:rPr lang="cs-CZ" sz="24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dirty="0" err="1" smtClean="0"/>
              <a:t>including</a:t>
            </a:r>
            <a:r>
              <a:rPr lang="cs-CZ" sz="2400" dirty="0" smtClean="0"/>
              <a:t> </a:t>
            </a:r>
            <a:r>
              <a:rPr lang="cs-CZ" sz="2400" dirty="0" err="1" smtClean="0"/>
              <a:t>malignant</a:t>
            </a:r>
            <a:r>
              <a:rPr lang="cs-CZ" sz="2400" dirty="0" smtClean="0"/>
              <a:t> </a:t>
            </a:r>
            <a:r>
              <a:rPr lang="cs-CZ" sz="2400" dirty="0" err="1" smtClean="0"/>
              <a:t>lymphocytes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sz="2400" dirty="0" err="1" smtClean="0"/>
              <a:t>Approved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</a:t>
            </a:r>
            <a:r>
              <a:rPr lang="cs-CZ" sz="2400" dirty="0" err="1" smtClean="0"/>
              <a:t>clinical</a:t>
            </a:r>
            <a:r>
              <a:rPr lang="cs-CZ" sz="2400" dirty="0" smtClean="0"/>
              <a:t> </a:t>
            </a:r>
            <a:r>
              <a:rPr lang="cs-CZ" sz="2400" dirty="0" err="1" smtClean="0"/>
              <a:t>practice</a:t>
            </a:r>
            <a:r>
              <a:rPr lang="cs-CZ" sz="2400" dirty="0" smtClean="0"/>
              <a:t> (FDA) in 1997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dirty="0" smtClean="0"/>
              <a:t>R </a:t>
            </a:r>
            <a:r>
              <a:rPr lang="cs-CZ" sz="2400" dirty="0" err="1" smtClean="0"/>
              <a:t>is</a:t>
            </a:r>
            <a:r>
              <a:rPr lang="cs-CZ" sz="2400" dirty="0" smtClean="0"/>
              <a:t> standard </a:t>
            </a:r>
            <a:r>
              <a:rPr lang="cs-CZ" sz="2400" dirty="0" err="1" smtClean="0"/>
              <a:t>component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sz="2400" dirty="0" smtClean="0"/>
              <a:t>    </a:t>
            </a:r>
            <a:r>
              <a:rPr lang="cs-CZ" sz="2400" dirty="0" err="1" smtClean="0"/>
              <a:t>treatment</a:t>
            </a:r>
            <a:r>
              <a:rPr lang="cs-CZ" sz="2400" dirty="0" smtClean="0"/>
              <a:t>  </a:t>
            </a:r>
            <a:r>
              <a:rPr lang="cs-CZ" sz="2400" dirty="0" err="1" smtClean="0"/>
              <a:t>of</a:t>
            </a:r>
            <a:r>
              <a:rPr lang="cs-CZ" sz="2400" dirty="0" smtClean="0"/>
              <a:t> CD20+</a:t>
            </a:r>
            <a:r>
              <a:rPr lang="cs-CZ" sz="2400" dirty="0" err="1" smtClean="0"/>
              <a:t>lymphoma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sz="2400" dirty="0" err="1"/>
              <a:t>F</a:t>
            </a:r>
            <a:r>
              <a:rPr lang="cs-CZ" sz="2400" dirty="0" err="1" smtClean="0"/>
              <a:t>avourable</a:t>
            </a:r>
            <a:r>
              <a:rPr lang="cs-CZ" sz="2400" dirty="0" smtClean="0"/>
              <a:t> </a:t>
            </a:r>
            <a:r>
              <a:rPr lang="cs-CZ" sz="2400" dirty="0" err="1" smtClean="0"/>
              <a:t>efficacy</a:t>
            </a:r>
            <a:r>
              <a:rPr lang="cs-CZ" sz="2400" dirty="0" smtClean="0"/>
              <a:t>/toxicity ratio</a:t>
            </a:r>
          </a:p>
          <a:p>
            <a:pPr eaLnBrk="1" hangingPunct="1">
              <a:lnSpc>
                <a:spcPct val="80000"/>
              </a:lnSpc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sz="2400" dirty="0" err="1" smtClean="0"/>
              <a:t>Mechanism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action</a:t>
            </a:r>
            <a:endParaRPr lang="cs-CZ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cs-CZ" sz="2000" dirty="0" smtClean="0"/>
              <a:t>CDC (</a:t>
            </a:r>
            <a:r>
              <a:rPr lang="cs-CZ" sz="2000" dirty="0" err="1" smtClean="0"/>
              <a:t>complement</a:t>
            </a:r>
            <a:r>
              <a:rPr lang="cs-CZ" sz="2000" dirty="0" smtClean="0"/>
              <a:t> </a:t>
            </a:r>
            <a:r>
              <a:rPr lang="cs-CZ" sz="2000" dirty="0" err="1" smtClean="0"/>
              <a:t>dependent</a:t>
            </a:r>
            <a:r>
              <a:rPr lang="cs-CZ" sz="2000" dirty="0" smtClean="0"/>
              <a:t> </a:t>
            </a:r>
            <a:r>
              <a:rPr lang="cs-CZ" sz="2000" dirty="0" err="1" smtClean="0"/>
              <a:t>cytolysis</a:t>
            </a:r>
            <a:r>
              <a:rPr lang="cs-CZ" sz="2000" dirty="0" smtClean="0"/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2000" dirty="0" smtClean="0"/>
              <a:t>ADCC (</a:t>
            </a:r>
            <a:r>
              <a:rPr lang="cs-CZ" sz="2000" dirty="0" err="1" smtClean="0"/>
              <a:t>antibody</a:t>
            </a:r>
            <a:r>
              <a:rPr lang="cs-CZ" sz="2000" dirty="0" smtClean="0"/>
              <a:t> </a:t>
            </a:r>
            <a:r>
              <a:rPr lang="cs-CZ" sz="2000" dirty="0" err="1" smtClean="0"/>
              <a:t>dependent</a:t>
            </a:r>
            <a:r>
              <a:rPr lang="cs-CZ" sz="2000" dirty="0" smtClean="0"/>
              <a:t> cytotoxicity)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2000" dirty="0" err="1" smtClean="0"/>
              <a:t>Apoptosis</a:t>
            </a:r>
            <a:r>
              <a:rPr lang="cs-CZ" sz="2000" dirty="0" smtClean="0"/>
              <a:t> </a:t>
            </a:r>
            <a:r>
              <a:rPr lang="cs-CZ" sz="2000" dirty="0" err="1" smtClean="0"/>
              <a:t>induction</a:t>
            </a:r>
            <a:endParaRPr lang="cs-CZ" sz="2000" dirty="0" smtClean="0"/>
          </a:p>
          <a:p>
            <a:pPr lvl="1" eaLnBrk="1" hangingPunct="1">
              <a:lnSpc>
                <a:spcPct val="80000"/>
              </a:lnSpc>
            </a:pPr>
            <a:r>
              <a:rPr lang="cs-CZ" sz="2000" dirty="0" smtClean="0"/>
              <a:t>Direct </a:t>
            </a:r>
            <a:r>
              <a:rPr lang="cs-CZ" sz="2000" dirty="0" err="1" smtClean="0"/>
              <a:t>antiproliferative</a:t>
            </a:r>
            <a:r>
              <a:rPr lang="cs-CZ" sz="2000" dirty="0" smtClean="0"/>
              <a:t> </a:t>
            </a:r>
            <a:r>
              <a:rPr lang="cs-CZ" sz="2000" dirty="0" err="1" smtClean="0"/>
              <a:t>effect</a:t>
            </a:r>
            <a:endParaRPr lang="cs-CZ" sz="2000" dirty="0" smtClean="0">
              <a:solidFill>
                <a:schemeClr val="bg1"/>
              </a:solidFill>
            </a:endParaRPr>
          </a:p>
        </p:txBody>
      </p:sp>
      <p:pic>
        <p:nvPicPr>
          <p:cNvPr id="4" name="Picture 2" descr="C:\Documents and Settings\25540\Dokumenty\Obrázky\ncprheum0424-f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056" y="1905000"/>
            <a:ext cx="383374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2209800"/>
          </a:xfrm>
        </p:spPr>
        <p:txBody>
          <a:bodyPr/>
          <a:lstStyle/>
          <a:p>
            <a:pPr>
              <a:defRPr/>
            </a:pPr>
            <a:r>
              <a:rPr lang="cs-CZ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Nodal</a:t>
            </a:r>
            <a:r>
              <a:rPr lang="cs-CZ" sz="2400" smtClean="0"/>
              <a:t> – very similar to FL or SLL</a:t>
            </a:r>
          </a:p>
          <a:p>
            <a:pPr>
              <a:defRPr/>
            </a:pPr>
            <a:r>
              <a:rPr lang="cs-CZ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Splenic</a:t>
            </a:r>
            <a:r>
              <a:rPr lang="cs-CZ" sz="2400" smtClean="0"/>
              <a:t> with/without vilous lymphocytes</a:t>
            </a:r>
          </a:p>
          <a:p>
            <a:pPr lvl="1">
              <a:defRPr/>
            </a:pPr>
            <a:r>
              <a:rPr lang="cs-CZ" sz="2400" smtClean="0"/>
              <a:t>Splenomegaly leading symptom</a:t>
            </a:r>
          </a:p>
          <a:p>
            <a:pPr lvl="1">
              <a:defRPr/>
            </a:pPr>
            <a:r>
              <a:rPr lang="cs-CZ" sz="2400" smtClean="0"/>
              <a:t>Treatment options: splenectomy</a:t>
            </a:r>
          </a:p>
          <a:p>
            <a:pPr lvl="4">
              <a:buFontTx/>
              <a:buNone/>
              <a:defRPr/>
            </a:pPr>
            <a:r>
              <a:rPr lang="cs-CZ" sz="2400" smtClean="0"/>
              <a:t>		       rituximab monotherapy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smtClean="0">
                <a:solidFill>
                  <a:srgbClr val="FFFF00"/>
                </a:solidFill>
              </a:rPr>
              <a:t>MARGINAL ZONE LYMPHOMAS (MZL)</a:t>
            </a:r>
          </a:p>
        </p:txBody>
      </p:sp>
      <p:sp>
        <p:nvSpPr>
          <p:cNvPr id="471046" name="Text Box 6"/>
          <p:cNvSpPr txBox="1">
            <a:spLocks noChangeArrowheads="1"/>
          </p:cNvSpPr>
          <p:nvPr/>
        </p:nvSpPr>
        <p:spPr bwMode="auto">
          <a:xfrm>
            <a:off x="517525" y="3733800"/>
            <a:ext cx="3121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cs-CZ"/>
              <a:t>  </a:t>
            </a:r>
            <a:r>
              <a:rPr lang="cs-CZ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Extranodal (MALT)</a:t>
            </a:r>
          </a:p>
        </p:txBody>
      </p:sp>
      <p:pic>
        <p:nvPicPr>
          <p:cNvPr id="394244" name="Picture 4" descr="FL LN indol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4648200"/>
            <a:ext cx="3048000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648200"/>
            <a:ext cx="2314575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6" name="Picture 3" descr="reactive L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664075"/>
            <a:ext cx="3124200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4247" name="Text Box 12"/>
          <p:cNvSpPr txBox="1">
            <a:spLocks noChangeArrowheads="1"/>
          </p:cNvSpPr>
          <p:nvPr/>
        </p:nvSpPr>
        <p:spPr bwMode="auto">
          <a:xfrm>
            <a:off x="136525" y="6411913"/>
            <a:ext cx="897731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LYMPHADENITIS                            MZL                 FOLLICULAR LYMPHOMA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4958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00"/>
                </a:solidFill>
              </a:rPr>
              <a:t>MALT – </a:t>
            </a:r>
            <a:r>
              <a:rPr lang="cs-CZ" b="1" dirty="0" err="1" smtClean="0">
                <a:solidFill>
                  <a:srgbClr val="FFFF00"/>
                </a:solidFill>
              </a:rPr>
              <a:t>Mucosa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associated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lymphatic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tissuse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lymphoma</a:t>
            </a:r>
            <a:endParaRPr lang="cs-CZ" b="1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b="1" u="sng" dirty="0" smtClean="0">
                <a:solidFill>
                  <a:srgbClr val="FFFF00"/>
                </a:solidFill>
              </a:rPr>
              <a:t>Etiology: antigen </a:t>
            </a:r>
            <a:r>
              <a:rPr lang="cs-CZ" b="1" u="sng" dirty="0" err="1" smtClean="0">
                <a:solidFill>
                  <a:srgbClr val="FFFF00"/>
                </a:solidFill>
              </a:rPr>
              <a:t>stimulation</a:t>
            </a:r>
            <a:r>
              <a:rPr lang="cs-CZ" b="1" u="sng" dirty="0" smtClean="0">
                <a:solidFill>
                  <a:srgbClr val="FFFF00"/>
                </a:solidFill>
              </a:rPr>
              <a:t> (</a:t>
            </a:r>
            <a:r>
              <a:rPr lang="cs-CZ" b="1" u="sng" dirty="0" err="1" smtClean="0">
                <a:solidFill>
                  <a:srgbClr val="FFFF00"/>
                </a:solidFill>
              </a:rPr>
              <a:t>H.pylori</a:t>
            </a:r>
            <a:r>
              <a:rPr lang="cs-CZ" b="1" u="sng" dirty="0" smtClean="0">
                <a:solidFill>
                  <a:srgbClr val="FFFF00"/>
                </a:solidFill>
              </a:rPr>
              <a:t>, </a:t>
            </a:r>
            <a:r>
              <a:rPr lang="cs-CZ" b="1" u="sng" dirty="0" err="1" smtClean="0">
                <a:solidFill>
                  <a:srgbClr val="FFFF00"/>
                </a:solidFill>
              </a:rPr>
              <a:t>Borellia</a:t>
            </a:r>
            <a:r>
              <a:rPr lang="cs-CZ" b="1" u="sng" dirty="0" smtClean="0">
                <a:solidFill>
                  <a:srgbClr val="FFFF00"/>
                </a:solidFill>
              </a:rPr>
              <a:t>, </a:t>
            </a:r>
            <a:r>
              <a:rPr lang="cs-CZ" b="1" u="sng" dirty="0" err="1" smtClean="0">
                <a:solidFill>
                  <a:srgbClr val="FFFF00"/>
                </a:solidFill>
              </a:rPr>
              <a:t>Chlamydia</a:t>
            </a:r>
            <a:r>
              <a:rPr lang="cs-CZ" b="1" u="sng" dirty="0" smtClean="0">
                <a:solidFill>
                  <a:srgbClr val="FFFF00"/>
                </a:solidFill>
              </a:rPr>
              <a:t>, HCV…)</a:t>
            </a:r>
          </a:p>
          <a:p>
            <a:pPr eaLnBrk="1" hangingPunct="1"/>
            <a:r>
              <a:rPr lang="cs-CZ" b="1" dirty="0" err="1" smtClean="0">
                <a:solidFill>
                  <a:srgbClr val="FFFF00"/>
                </a:solidFill>
              </a:rPr>
              <a:t>Dominating</a:t>
            </a:r>
            <a:r>
              <a:rPr lang="cs-CZ" b="1" dirty="0" smtClean="0">
                <a:solidFill>
                  <a:srgbClr val="FFFF00"/>
                </a:solidFill>
              </a:rPr>
              <a:t> MALT-</a:t>
            </a:r>
            <a:r>
              <a:rPr lang="cs-CZ" b="1" dirty="0" err="1" smtClean="0">
                <a:solidFill>
                  <a:srgbClr val="FFFF00"/>
                </a:solidFill>
              </a:rPr>
              <a:t>lymphomas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of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stomach</a:t>
            </a:r>
            <a:endParaRPr lang="cs-CZ" b="1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b="1" dirty="0" err="1" smtClean="0">
                <a:solidFill>
                  <a:srgbClr val="FFFF00"/>
                </a:solidFill>
              </a:rPr>
              <a:t>Symptoms</a:t>
            </a:r>
            <a:r>
              <a:rPr lang="cs-CZ" b="1" dirty="0" smtClean="0">
                <a:solidFill>
                  <a:srgbClr val="FFFF00"/>
                </a:solidFill>
              </a:rPr>
              <a:t>: „</a:t>
            </a:r>
            <a:r>
              <a:rPr lang="cs-CZ" b="1" dirty="0" err="1" smtClean="0">
                <a:solidFill>
                  <a:srgbClr val="FFFF00"/>
                </a:solidFill>
              </a:rPr>
              <a:t>gastric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ulceration</a:t>
            </a:r>
            <a:r>
              <a:rPr lang="cs-CZ" b="1" dirty="0" smtClean="0">
                <a:solidFill>
                  <a:srgbClr val="FFFF00"/>
                </a:solidFill>
              </a:rPr>
              <a:t>“ (</a:t>
            </a:r>
            <a:r>
              <a:rPr lang="cs-CZ" b="1" dirty="0" err="1" smtClean="0">
                <a:solidFill>
                  <a:srgbClr val="FFFF00"/>
                </a:solidFill>
              </a:rPr>
              <a:t>reccurent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or</a:t>
            </a:r>
            <a:r>
              <a:rPr lang="cs-CZ" b="1" dirty="0" smtClean="0">
                <a:solidFill>
                  <a:srgbClr val="FFFF00"/>
                </a:solidFill>
              </a:rPr>
              <a:t> non-</a:t>
            </a:r>
            <a:r>
              <a:rPr lang="cs-CZ" b="1" dirty="0" err="1" smtClean="0">
                <a:solidFill>
                  <a:srgbClr val="FFFF00"/>
                </a:solidFill>
              </a:rPr>
              <a:t>healing</a:t>
            </a:r>
            <a:r>
              <a:rPr lang="cs-CZ" b="1" dirty="0" smtClean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381000"/>
            <a:ext cx="5029200" cy="12954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smtClean="0">
                <a:solidFill>
                  <a:srgbClr val="FFFF00"/>
                </a:solidFill>
              </a:rPr>
              <a:t>MARGINAL ZONE LYMPHOMAS (MZL)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89" name="Picture 4" descr="extranodal MZ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05000"/>
            <a:ext cx="243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6290" name="Picture 5" descr="MALT sk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590800"/>
            <a:ext cx="276383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6291" name="Rectangle 6"/>
          <p:cNvSpPr>
            <a:spLocks noChangeArrowheads="1"/>
          </p:cNvSpPr>
          <p:nvPr/>
        </p:nvSpPr>
        <p:spPr bwMode="auto">
          <a:xfrm>
            <a:off x="3886200" y="3733800"/>
            <a:ext cx="1905000" cy="457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96292" name="Picture 7" descr="MALT gastr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179638"/>
            <a:ext cx="3048000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304800"/>
            <a:ext cx="6629400" cy="12192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smtClean="0">
                <a:solidFill>
                  <a:srgbClr val="FFFF00"/>
                </a:solidFill>
              </a:rPr>
              <a:t>MALT- lymphomas (examples)</a:t>
            </a:r>
          </a:p>
        </p:txBody>
      </p:sp>
      <p:sp>
        <p:nvSpPr>
          <p:cNvPr id="472073" name="Text Box 9"/>
          <p:cNvSpPr txBox="1">
            <a:spLocks noChangeArrowheads="1"/>
          </p:cNvSpPr>
          <p:nvPr/>
        </p:nvSpPr>
        <p:spPr bwMode="auto">
          <a:xfrm>
            <a:off x="4310063" y="5105400"/>
            <a:ext cx="4833937" cy="1016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CAVE:</a:t>
            </a:r>
            <a:r>
              <a:rPr lang="cs-CZ"/>
              <a:t> gastric MALT or DLBCL </a:t>
            </a:r>
          </a:p>
          <a:p>
            <a:pPr>
              <a:defRPr/>
            </a:pPr>
            <a:r>
              <a:rPr lang="cs-CZ"/>
              <a:t>are second most frequent tumor</a:t>
            </a:r>
          </a:p>
          <a:p>
            <a:pPr>
              <a:defRPr/>
            </a:pPr>
            <a:r>
              <a:rPr lang="cs-CZ"/>
              <a:t>of stomach BUT with excelent curability!!!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b="1" u="sng" dirty="0" smtClean="0">
                <a:solidFill>
                  <a:srgbClr val="FFFF00"/>
                </a:solidFill>
              </a:rPr>
              <a:t>Limited </a:t>
            </a:r>
            <a:r>
              <a:rPr lang="cs-CZ" b="1" u="sng" dirty="0" err="1" smtClean="0">
                <a:solidFill>
                  <a:srgbClr val="FFFF00"/>
                </a:solidFill>
              </a:rPr>
              <a:t>stage</a:t>
            </a:r>
            <a:r>
              <a:rPr lang="cs-CZ" b="1" u="sng" dirty="0" smtClean="0">
                <a:solidFill>
                  <a:srgbClr val="FFFF00"/>
                </a:solidFill>
              </a:rPr>
              <a:t> (I </a:t>
            </a:r>
            <a:r>
              <a:rPr lang="cs-CZ" b="1" u="sng" dirty="0" err="1" smtClean="0">
                <a:solidFill>
                  <a:srgbClr val="FFFF00"/>
                </a:solidFill>
              </a:rPr>
              <a:t>and</a:t>
            </a:r>
            <a:r>
              <a:rPr lang="cs-CZ" b="1" u="sng" dirty="0" smtClean="0">
                <a:solidFill>
                  <a:srgbClr val="FFFF00"/>
                </a:solidFill>
              </a:rPr>
              <a:t> II)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 u="sng" dirty="0" err="1" smtClean="0">
                <a:solidFill>
                  <a:srgbClr val="FFC000"/>
                </a:solidFill>
              </a:rPr>
              <a:t>Antibiotics</a:t>
            </a:r>
            <a:r>
              <a:rPr lang="cs-CZ" b="1" u="sng" dirty="0" smtClean="0">
                <a:solidFill>
                  <a:srgbClr val="FFC000"/>
                </a:solidFill>
              </a:rPr>
              <a:t>,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curative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radiotherapy</a:t>
            </a:r>
            <a:r>
              <a:rPr lang="cs-CZ" b="1" dirty="0" smtClean="0">
                <a:solidFill>
                  <a:srgbClr val="FFFF00"/>
                </a:solidFill>
              </a:rPr>
              <a:t> (30Gy)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 u="sng" dirty="0" err="1" smtClean="0">
                <a:solidFill>
                  <a:srgbClr val="FFFF00"/>
                </a:solidFill>
              </a:rPr>
              <a:t>Generalized</a:t>
            </a:r>
            <a:r>
              <a:rPr lang="cs-CZ" b="1" u="sng" dirty="0" smtClean="0">
                <a:solidFill>
                  <a:srgbClr val="FFFF00"/>
                </a:solidFill>
              </a:rPr>
              <a:t> </a:t>
            </a:r>
            <a:r>
              <a:rPr lang="cs-CZ" b="1" u="sng" dirty="0" err="1" smtClean="0">
                <a:solidFill>
                  <a:srgbClr val="FFFF00"/>
                </a:solidFill>
              </a:rPr>
              <a:t>stage</a:t>
            </a:r>
            <a:r>
              <a:rPr lang="cs-CZ" b="1" u="sng" dirty="0" smtClean="0">
                <a:solidFill>
                  <a:srgbClr val="FFFF00"/>
                </a:solidFill>
              </a:rPr>
              <a:t> (III </a:t>
            </a:r>
            <a:r>
              <a:rPr lang="cs-CZ" b="1" u="sng" dirty="0" err="1" smtClean="0">
                <a:solidFill>
                  <a:srgbClr val="FFFF00"/>
                </a:solidFill>
              </a:rPr>
              <a:t>and</a:t>
            </a:r>
            <a:r>
              <a:rPr lang="cs-CZ" b="1" u="sng" dirty="0" smtClean="0">
                <a:solidFill>
                  <a:srgbClr val="FFFF00"/>
                </a:solidFill>
              </a:rPr>
              <a:t> IV)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b="1" dirty="0" smtClean="0">
                <a:solidFill>
                  <a:srgbClr val="FFFF00"/>
                </a:solidFill>
              </a:rPr>
              <a:t>   </a:t>
            </a:r>
            <a:r>
              <a:rPr lang="cs-CZ" b="1" dirty="0" err="1" smtClean="0">
                <a:solidFill>
                  <a:srgbClr val="FFFF00"/>
                </a:solidFill>
              </a:rPr>
              <a:t>treatment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like</a:t>
            </a:r>
            <a:r>
              <a:rPr lang="cs-CZ" b="1" dirty="0" smtClean="0">
                <a:solidFill>
                  <a:srgbClr val="FFFF00"/>
                </a:solidFill>
              </a:rPr>
              <a:t> in FL (RCOP/RCHOP)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24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 STAGING IS SPECIFIC: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2400" b="1" dirty="0" smtClean="0"/>
              <a:t>Multiple </a:t>
            </a:r>
            <a:r>
              <a:rPr lang="cs-CZ" sz="2400" b="1" dirty="0" err="1" smtClean="0"/>
              <a:t>biopsy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of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mucosa</a:t>
            </a:r>
            <a:r>
              <a:rPr lang="cs-CZ" sz="2400" b="1" dirty="0" smtClean="0"/>
              <a:t> (</a:t>
            </a:r>
            <a:r>
              <a:rPr lang="cs-CZ" sz="2400" b="1" dirty="0" err="1" smtClean="0"/>
              <a:t>even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normally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looking</a:t>
            </a:r>
            <a:r>
              <a:rPr lang="cs-CZ" sz="2400" b="1" dirty="0" smtClean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2400" b="1" dirty="0" err="1" smtClean="0"/>
              <a:t>Helicobacter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pylori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must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be</a:t>
            </a:r>
            <a:r>
              <a:rPr lang="cs-CZ" sz="2400" b="1" dirty="0" smtClean="0"/>
              <a:t> ALWAYS </a:t>
            </a:r>
            <a:r>
              <a:rPr lang="cs-CZ" sz="2400" b="1" dirty="0" err="1" smtClean="0"/>
              <a:t>examined</a:t>
            </a:r>
            <a:endParaRPr lang="cs-CZ" sz="2400" b="1" dirty="0" smtClean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4800"/>
            <a:ext cx="6553200" cy="11430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smtClean="0">
                <a:solidFill>
                  <a:srgbClr val="FFFF00"/>
                </a:solidFill>
              </a:rPr>
              <a:t>MALT- lymphomas</a:t>
            </a:r>
            <a:br>
              <a:rPr lang="cs-CZ" sz="3200" b="1" smtClean="0">
                <a:solidFill>
                  <a:srgbClr val="FFFF00"/>
                </a:solidFill>
              </a:rPr>
            </a:br>
            <a:r>
              <a:rPr lang="cs-CZ" sz="3200" b="1" smtClean="0">
                <a:solidFill>
                  <a:srgbClr val="FFFF00"/>
                </a:solidFill>
              </a:rPr>
              <a:t>treatment principles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385" name="Group 3"/>
          <p:cNvGrpSpPr>
            <a:grpSpLocks/>
          </p:cNvGrpSpPr>
          <p:nvPr/>
        </p:nvGrpSpPr>
        <p:grpSpPr bwMode="auto">
          <a:xfrm>
            <a:off x="0" y="304800"/>
            <a:ext cx="9144000" cy="5943600"/>
            <a:chOff x="497" y="827"/>
            <a:chExt cx="5576" cy="3189"/>
          </a:xfrm>
        </p:grpSpPr>
        <p:sp>
          <p:nvSpPr>
            <p:cNvPr id="400386" name="Rectangle 4"/>
            <p:cNvSpPr>
              <a:spLocks noChangeArrowheads="1"/>
            </p:cNvSpPr>
            <p:nvPr/>
          </p:nvSpPr>
          <p:spPr bwMode="auto">
            <a:xfrm>
              <a:off x="497" y="827"/>
              <a:ext cx="5576" cy="3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  <a:buClr>
                  <a:schemeClr val="tx2"/>
                </a:buClr>
                <a:defRPr/>
              </a:pPr>
              <a:r>
                <a:rPr kumimoji="0" lang="cs-CZ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AGGRESSIVE LYMPHOMAS</a:t>
              </a:r>
            </a:p>
          </p:txBody>
        </p:sp>
        <p:sp>
          <p:nvSpPr>
            <p:cNvPr id="400387" name="Rectangle 5"/>
            <p:cNvSpPr>
              <a:spLocks noChangeArrowheads="1"/>
            </p:cNvSpPr>
            <p:nvPr/>
          </p:nvSpPr>
          <p:spPr bwMode="auto">
            <a:xfrm>
              <a:off x="3598" y="1479"/>
              <a:ext cx="2475" cy="25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Prolymphocytic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</a:rPr>
                <a:t> T-cell </a:t>
              </a: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leukemia</a:t>
              </a:r>
              <a:endParaRPr kumimoji="0" lang="cs-CZ" sz="2400" dirty="0">
                <a:solidFill>
                  <a:srgbClr val="FFFF00"/>
                </a:solidFill>
                <a:cs typeface="Times New Roman" pitchFamily="18" charset="0"/>
              </a:endParaRP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Peripheral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</a:rPr>
                <a:t> T-cell </a:t>
              </a: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lymphoma</a:t>
              </a:r>
              <a:endParaRPr kumimoji="0" lang="cs-CZ" sz="2400" dirty="0">
                <a:solidFill>
                  <a:srgbClr val="FFFF00"/>
                </a:solidFill>
                <a:cs typeface="Times New Roman" pitchFamily="18" charset="0"/>
              </a:endParaRP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Angioimunoblastic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lymphoma</a:t>
              </a:r>
              <a:endParaRPr kumimoji="0" lang="cs-CZ" sz="2400" dirty="0">
                <a:solidFill>
                  <a:srgbClr val="FFFF00"/>
                </a:solidFill>
                <a:cs typeface="Times New Roman" pitchFamily="18" charset="0"/>
              </a:endParaRP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Angiocentric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lymphoma</a:t>
              </a:r>
              <a:endParaRPr kumimoji="0" lang="cs-CZ" sz="2400" dirty="0">
                <a:solidFill>
                  <a:srgbClr val="FFFF00"/>
                </a:solidFill>
                <a:cs typeface="Times New Roman" pitchFamily="18" charset="0"/>
              </a:endParaRP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Intestinal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</a:rPr>
                <a:t> T-cell </a:t>
              </a: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lymphoma</a:t>
              </a:r>
              <a:endParaRPr kumimoji="0" lang="cs-CZ" sz="2400" dirty="0">
                <a:solidFill>
                  <a:srgbClr val="FFFF00"/>
                </a:solidFill>
                <a:cs typeface="Times New Roman" pitchFamily="18" charset="0"/>
              </a:endParaRP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Anaplastic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large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</a:rPr>
                <a:t> T-cell </a:t>
              </a: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lymphoma</a:t>
              </a:r>
              <a:endParaRPr kumimoji="0" lang="cs-CZ" sz="2400" dirty="0">
                <a:solidFill>
                  <a:srgbClr val="FFFF00"/>
                </a:solidFill>
                <a:cs typeface="Times New Roman" pitchFamily="18" charset="0"/>
              </a:endParaRP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Hepatosplenic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  <a:sym typeface="Symbol" pitchFamily="18" charset="2"/>
                </a:rPr>
                <a:t>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lymphoma</a:t>
              </a:r>
              <a:endParaRPr kumimoji="0" lang="cs-CZ" sz="2400" dirty="0">
                <a:solidFill>
                  <a:srgbClr val="FFFF00"/>
                </a:solidFill>
                <a:cs typeface="Times New Roman" pitchFamily="18" charset="0"/>
              </a:endParaRP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Panicullitis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like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</a:rPr>
                <a:t> T-cell </a:t>
              </a: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lymphoma</a:t>
              </a:r>
              <a:endParaRPr kumimoji="0" lang="cs-CZ" sz="2400" dirty="0"/>
            </a:p>
          </p:txBody>
        </p:sp>
        <p:sp>
          <p:nvSpPr>
            <p:cNvPr id="400388" name="Rectangle 6"/>
            <p:cNvSpPr>
              <a:spLocks noChangeArrowheads="1"/>
            </p:cNvSpPr>
            <p:nvPr/>
          </p:nvSpPr>
          <p:spPr bwMode="auto">
            <a:xfrm>
              <a:off x="497" y="1479"/>
              <a:ext cx="3101" cy="25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>
                  <a:solidFill>
                    <a:srgbClr val="FFFF00"/>
                  </a:solidFill>
                  <a:cs typeface="Times New Roman" pitchFamily="18" charset="0"/>
                </a:rPr>
                <a:t>Prolymphocytic B-cell leukemia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>
                  <a:solidFill>
                    <a:srgbClr val="FFFF00"/>
                  </a:solidFill>
                  <a:cs typeface="Times New Roman" pitchFamily="18" charset="0"/>
                </a:rPr>
                <a:t>Multiple myeloma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>
                  <a:solidFill>
                    <a:srgbClr val="FFFF00"/>
                  </a:solidFill>
                  <a:cs typeface="Times New Roman" pitchFamily="18" charset="0"/>
                </a:rPr>
                <a:t>Mantle cell lymphoma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>
                  <a:solidFill>
                    <a:srgbClr val="FFFF00"/>
                  </a:solidFill>
                  <a:cs typeface="Times New Roman" pitchFamily="18" charset="0"/>
                </a:rPr>
                <a:t>Follicular lymphoma (grade III),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>
                  <a:solidFill>
                    <a:srgbClr val="FFFF00"/>
                  </a:solidFill>
                  <a:cs typeface="Times New Roman" pitchFamily="18" charset="0"/>
                </a:rPr>
                <a:t>Diffuse large B-cell lymphoma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>
                  <a:solidFill>
                    <a:srgbClr val="FFFF00"/>
                  </a:solidFill>
                  <a:cs typeface="Times New Roman" pitchFamily="18" charset="0"/>
                </a:rPr>
                <a:t>Primary mediastinal large B-cell lymphoma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>
                  <a:solidFill>
                    <a:srgbClr val="FFFF00"/>
                  </a:solidFill>
                  <a:cs typeface="Times New Roman" pitchFamily="18" charset="0"/>
                </a:rPr>
                <a:t>Burkitt lymphoma</a:t>
              </a:r>
              <a:endParaRPr kumimoji="0" lang="cs-CZ" sz="2400">
                <a:solidFill>
                  <a:srgbClr val="FFFF00"/>
                </a:solidFill>
              </a:endParaRPr>
            </a:p>
          </p:txBody>
        </p:sp>
        <p:sp>
          <p:nvSpPr>
            <p:cNvPr id="400389" name="Rectangle 7"/>
            <p:cNvSpPr>
              <a:spLocks noChangeArrowheads="1"/>
            </p:cNvSpPr>
            <p:nvPr/>
          </p:nvSpPr>
          <p:spPr bwMode="auto">
            <a:xfrm>
              <a:off x="3598" y="1153"/>
              <a:ext cx="2475" cy="3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800">
                  <a:solidFill>
                    <a:srgbClr val="66FF33"/>
                  </a:solidFill>
                </a:rPr>
                <a:t>T line</a:t>
              </a:r>
            </a:p>
          </p:txBody>
        </p:sp>
        <p:sp>
          <p:nvSpPr>
            <p:cNvPr id="400390" name="Rectangle 8"/>
            <p:cNvSpPr>
              <a:spLocks noChangeArrowheads="1"/>
            </p:cNvSpPr>
            <p:nvPr/>
          </p:nvSpPr>
          <p:spPr bwMode="auto">
            <a:xfrm>
              <a:off x="497" y="1153"/>
              <a:ext cx="3101" cy="3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800">
                  <a:solidFill>
                    <a:srgbClr val="66FF33"/>
                  </a:solidFill>
                </a:rPr>
                <a:t>B line</a:t>
              </a:r>
            </a:p>
          </p:txBody>
        </p:sp>
        <p:sp>
          <p:nvSpPr>
            <p:cNvPr id="400391" name="Line 9"/>
            <p:cNvSpPr>
              <a:spLocks noChangeShapeType="1"/>
            </p:cNvSpPr>
            <p:nvPr/>
          </p:nvSpPr>
          <p:spPr bwMode="auto">
            <a:xfrm>
              <a:off x="497" y="827"/>
              <a:ext cx="5576" cy="0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0392" name="Line 10"/>
            <p:cNvSpPr>
              <a:spLocks noChangeShapeType="1"/>
            </p:cNvSpPr>
            <p:nvPr/>
          </p:nvSpPr>
          <p:spPr bwMode="auto">
            <a:xfrm>
              <a:off x="497" y="4016"/>
              <a:ext cx="3101" cy="0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0393" name="Line 11"/>
            <p:cNvSpPr>
              <a:spLocks noChangeShapeType="1"/>
            </p:cNvSpPr>
            <p:nvPr/>
          </p:nvSpPr>
          <p:spPr bwMode="auto">
            <a:xfrm>
              <a:off x="497" y="827"/>
              <a:ext cx="0" cy="3189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0394" name="Line 12"/>
            <p:cNvSpPr>
              <a:spLocks noChangeShapeType="1"/>
            </p:cNvSpPr>
            <p:nvPr/>
          </p:nvSpPr>
          <p:spPr bwMode="auto">
            <a:xfrm>
              <a:off x="6073" y="827"/>
              <a:ext cx="0" cy="652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0395" name="Line 13"/>
            <p:cNvSpPr>
              <a:spLocks noChangeShapeType="1"/>
            </p:cNvSpPr>
            <p:nvPr/>
          </p:nvSpPr>
          <p:spPr bwMode="auto">
            <a:xfrm>
              <a:off x="6073" y="1479"/>
              <a:ext cx="0" cy="253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0396" name="Line 14"/>
            <p:cNvSpPr>
              <a:spLocks noChangeShapeType="1"/>
            </p:cNvSpPr>
            <p:nvPr/>
          </p:nvSpPr>
          <p:spPr bwMode="auto">
            <a:xfrm>
              <a:off x="497" y="1479"/>
              <a:ext cx="5576" cy="0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0397" name="Line 15"/>
            <p:cNvSpPr>
              <a:spLocks noChangeShapeType="1"/>
            </p:cNvSpPr>
            <p:nvPr/>
          </p:nvSpPr>
          <p:spPr bwMode="auto">
            <a:xfrm>
              <a:off x="3598" y="4016"/>
              <a:ext cx="2475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0398" name="Line 16"/>
            <p:cNvSpPr>
              <a:spLocks noChangeShapeType="1"/>
            </p:cNvSpPr>
            <p:nvPr/>
          </p:nvSpPr>
          <p:spPr bwMode="auto">
            <a:xfrm>
              <a:off x="497" y="1153"/>
              <a:ext cx="5576" cy="0"/>
            </a:xfrm>
            <a:prstGeom prst="line">
              <a:avLst/>
            </a:prstGeom>
            <a:noFill/>
            <a:ln w="28575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0399" name="Line 17"/>
            <p:cNvSpPr>
              <a:spLocks noChangeShapeType="1"/>
            </p:cNvSpPr>
            <p:nvPr/>
          </p:nvSpPr>
          <p:spPr bwMode="auto">
            <a:xfrm>
              <a:off x="3598" y="1153"/>
              <a:ext cx="0" cy="2863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Obdélník 1"/>
          <p:cNvSpPr/>
          <p:nvPr/>
        </p:nvSpPr>
        <p:spPr>
          <a:xfrm>
            <a:off x="381000" y="4724400"/>
            <a:ext cx="4572000" cy="1815882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bg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kumimoji="0" lang="cs-CZ" b="1" dirty="0" err="1" smtClean="0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Some</a:t>
            </a:r>
            <a:r>
              <a:rPr kumimoji="0" lang="cs-CZ" b="1" dirty="0" smtClean="0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r>
              <a:rPr kumimoji="0" lang="cs-CZ" b="1" dirty="0" err="1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units</a:t>
            </a:r>
            <a:r>
              <a:rPr kumimoji="0" lang="cs-CZ" b="1" dirty="0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 are </a:t>
            </a:r>
            <a:r>
              <a:rPr kumimoji="0" lang="cs-CZ" b="1" dirty="0" err="1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curative</a:t>
            </a:r>
            <a:endParaRPr kumimoji="0" lang="cs-CZ" b="1" dirty="0">
              <a:solidFill>
                <a:schemeClr val="bg1">
                  <a:lumMod val="60000"/>
                  <a:lumOff val="40000"/>
                </a:schemeClr>
              </a:solidFill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bg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kumimoji="0" lang="cs-CZ" b="1" dirty="0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Rapid </a:t>
            </a:r>
            <a:r>
              <a:rPr kumimoji="0" lang="cs-CZ" b="1" dirty="0" err="1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progression</a:t>
            </a:r>
            <a:r>
              <a:rPr kumimoji="0" lang="cs-CZ" b="1" dirty="0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r>
              <a:rPr kumimoji="0" lang="cs-CZ" b="1" dirty="0" err="1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with</a:t>
            </a:r>
            <a:r>
              <a:rPr kumimoji="0" lang="cs-CZ" b="1" dirty="0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r>
              <a:rPr kumimoji="0" lang="cs-CZ" b="1" dirty="0" err="1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short</a:t>
            </a:r>
            <a:r>
              <a:rPr kumimoji="0" lang="cs-CZ" b="1" dirty="0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r>
              <a:rPr kumimoji="0" lang="cs-CZ" b="1" dirty="0" err="1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history</a:t>
            </a:r>
            <a:endParaRPr kumimoji="0" lang="cs-CZ" b="1" dirty="0">
              <a:solidFill>
                <a:schemeClr val="bg1">
                  <a:lumMod val="60000"/>
                  <a:lumOff val="40000"/>
                </a:schemeClr>
              </a:solidFill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bg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kumimoji="0" lang="cs-CZ" b="1" dirty="0" err="1" smtClean="0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Treatment</a:t>
            </a:r>
            <a:r>
              <a:rPr kumimoji="0" lang="cs-CZ" b="1" dirty="0" smtClean="0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r>
              <a:rPr kumimoji="0" lang="cs-CZ" b="1" dirty="0" err="1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indicated</a:t>
            </a:r>
            <a:r>
              <a:rPr kumimoji="0" lang="cs-CZ" b="1" dirty="0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r>
              <a:rPr kumimoji="0" lang="cs-CZ" b="1" dirty="0" err="1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immediatelly</a:t>
            </a:r>
            <a:endParaRPr kumimoji="0" lang="cs-CZ" b="1" dirty="0">
              <a:solidFill>
                <a:schemeClr val="bg1">
                  <a:lumMod val="60000"/>
                  <a:lumOff val="40000"/>
                </a:schemeClr>
              </a:solidFill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kumimoji="0" lang="cs-CZ" b="1" u="sng" dirty="0">
              <a:solidFill>
                <a:srgbClr val="FFFF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447800"/>
            <a:ext cx="8591550" cy="4953000"/>
          </a:xfrm>
        </p:spPr>
        <p:txBody>
          <a:bodyPr/>
          <a:lstStyle/>
          <a:p>
            <a:pPr marL="266700" indent="-266700">
              <a:lnSpc>
                <a:spcPct val="80000"/>
              </a:lnSpc>
            </a:pPr>
            <a:r>
              <a:rPr lang="en-US" sz="2400" dirty="0" smtClean="0"/>
              <a:t>An aggressive subtype of lymphoma that typically originates in lymphoid tissues</a:t>
            </a:r>
            <a:endParaRPr lang="cs-CZ" sz="2400" dirty="0" smtClean="0"/>
          </a:p>
          <a:p>
            <a:pPr marL="266700" indent="-266700">
              <a:lnSpc>
                <a:spcPct val="80000"/>
              </a:lnSpc>
            </a:pPr>
            <a:endParaRPr lang="en-US" sz="2400" dirty="0" smtClean="0"/>
          </a:p>
          <a:p>
            <a:pPr marL="266700" indent="-266700">
              <a:lnSpc>
                <a:spcPct val="80000"/>
              </a:lnSpc>
            </a:pPr>
            <a:r>
              <a:rPr lang="en-US" sz="2400" dirty="0" smtClean="0"/>
              <a:t>The largest subtype of NHL (~ 35%) with about 100,000 new cases per year worldwide</a:t>
            </a:r>
            <a:endParaRPr lang="cs-CZ" sz="2400" dirty="0" smtClean="0"/>
          </a:p>
          <a:p>
            <a:pPr marL="266700" indent="-266700">
              <a:lnSpc>
                <a:spcPct val="80000"/>
              </a:lnSpc>
            </a:pPr>
            <a:endParaRPr lang="en-US" sz="2400" dirty="0" smtClean="0"/>
          </a:p>
          <a:p>
            <a:pPr marL="266700" indent="-266700">
              <a:lnSpc>
                <a:spcPct val="80000"/>
              </a:lnSpc>
            </a:pPr>
            <a:r>
              <a:rPr lang="en-US" sz="2400" dirty="0"/>
              <a:t>Clinically and biologically a heterogeneous disease with recent data documenting at least 2 distinct subtypes</a:t>
            </a:r>
            <a:endParaRPr lang="cs-CZ" sz="2400" dirty="0"/>
          </a:p>
          <a:p>
            <a:pPr marL="266700" indent="-266700">
              <a:lnSpc>
                <a:spcPct val="80000"/>
              </a:lnSpc>
            </a:pPr>
            <a:endParaRPr lang="en-US" sz="2400" dirty="0" smtClean="0"/>
          </a:p>
          <a:p>
            <a:pPr marL="266700" indent="-266700">
              <a:lnSpc>
                <a:spcPct val="80000"/>
              </a:lnSpc>
            </a:pPr>
            <a:r>
              <a:rPr lang="en-US" sz="2400" dirty="0" smtClean="0"/>
              <a:t>Clinical course is characterized by aggressive, rapid progression and symptoms </a:t>
            </a:r>
            <a:endParaRPr lang="cs-CZ" sz="2400" dirty="0" smtClean="0"/>
          </a:p>
          <a:p>
            <a:pPr marL="266700" indent="-266700">
              <a:lnSpc>
                <a:spcPct val="80000"/>
              </a:lnSpc>
            </a:pPr>
            <a:endParaRPr lang="en-US" sz="2400" dirty="0" smtClean="0"/>
          </a:p>
          <a:p>
            <a:pPr marL="266700" indent="-266700">
              <a:lnSpc>
                <a:spcPct val="80000"/>
              </a:lnSpc>
            </a:pPr>
            <a:r>
              <a:rPr lang="en-US" sz="2400" dirty="0" smtClean="0"/>
              <a:t>50% long term cure with current standard therapy</a:t>
            </a:r>
          </a:p>
        </p:txBody>
      </p:sp>
      <p:sp>
        <p:nvSpPr>
          <p:cNvPr id="401410" name="Rectangle 7"/>
          <p:cNvSpPr>
            <a:spLocks noChangeArrowheads="1"/>
          </p:cNvSpPr>
          <p:nvPr/>
        </p:nvSpPr>
        <p:spPr bwMode="auto">
          <a:xfrm>
            <a:off x="8583613" y="6548438"/>
            <a:ext cx="536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CF99A1AC-DD4F-433B-AB31-0CD58BBF435C}" type="slidenum">
              <a:rPr kumimoji="0" lang="en-US" sz="900">
                <a:solidFill>
                  <a:schemeClr val="bg1"/>
                </a:solidFill>
                <a:ea typeface="ヒラギノ角ゴ Pro W3"/>
                <a:cs typeface="Arial" charset="0"/>
              </a:rPr>
              <a:pPr algn="r" eaLnBrk="0" hangingPunct="0"/>
              <a:t>46</a:t>
            </a:fld>
            <a:endParaRPr kumimoji="0" lang="en-US" sz="900">
              <a:solidFill>
                <a:schemeClr val="bg1"/>
              </a:solidFill>
              <a:ea typeface="ヒラギノ角ゴ Pro W3"/>
              <a:cs typeface="Arial" charset="0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9906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DIFFUSE LARGE B-CELL LYMPHOMA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219200"/>
            <a:ext cx="8591550" cy="5334000"/>
          </a:xfrm>
        </p:spPr>
        <p:txBody>
          <a:bodyPr/>
          <a:lstStyle/>
          <a:p>
            <a:pPr marL="266700" indent="-266700">
              <a:lnSpc>
                <a:spcPct val="80000"/>
              </a:lnSpc>
            </a:pPr>
            <a:r>
              <a:rPr lang="cs-CZ" sz="2400" dirty="0" err="1" smtClean="0"/>
              <a:t>Several</a:t>
            </a:r>
            <a:r>
              <a:rPr lang="cs-CZ" sz="2400" dirty="0" smtClean="0"/>
              <a:t> </a:t>
            </a:r>
            <a:r>
              <a:rPr lang="cs-CZ" sz="2400" dirty="0" err="1" smtClean="0"/>
              <a:t>morphological</a:t>
            </a:r>
            <a:r>
              <a:rPr lang="cs-CZ" sz="2400" dirty="0" smtClean="0"/>
              <a:t> </a:t>
            </a:r>
            <a:r>
              <a:rPr lang="cs-CZ" sz="2400" dirty="0" err="1" smtClean="0"/>
              <a:t>variants</a:t>
            </a:r>
            <a:r>
              <a:rPr lang="cs-CZ" sz="2400" dirty="0" smtClean="0"/>
              <a:t>: </a:t>
            </a:r>
            <a:r>
              <a:rPr lang="cs-CZ" sz="2400" dirty="0" err="1" smtClean="0"/>
              <a:t>centroblastic</a:t>
            </a:r>
            <a:r>
              <a:rPr lang="cs-CZ" sz="2400" dirty="0" smtClean="0"/>
              <a:t>, </a:t>
            </a:r>
            <a:r>
              <a:rPr lang="cs-CZ" sz="2400" u="sng" dirty="0" err="1" smtClean="0"/>
              <a:t>immunoblastic</a:t>
            </a:r>
            <a:r>
              <a:rPr lang="cs-CZ" sz="2400" dirty="0" smtClean="0"/>
              <a:t>, </a:t>
            </a:r>
            <a:r>
              <a:rPr lang="cs-CZ" sz="2400" dirty="0" err="1" smtClean="0"/>
              <a:t>anaplastic</a:t>
            </a:r>
            <a:endParaRPr lang="cs-CZ" sz="2400" dirty="0" smtClean="0"/>
          </a:p>
          <a:p>
            <a:pPr marL="266700" indent="-266700">
              <a:lnSpc>
                <a:spcPct val="80000"/>
              </a:lnSpc>
            </a:pPr>
            <a:endParaRPr lang="cs-CZ" sz="2400" dirty="0" smtClean="0"/>
          </a:p>
          <a:p>
            <a:pPr marL="266700" indent="-266700">
              <a:lnSpc>
                <a:spcPct val="80000"/>
              </a:lnSpc>
            </a:pPr>
            <a:r>
              <a:rPr lang="cs-CZ" sz="2400" dirty="0" err="1" smtClean="0"/>
              <a:t>Several</a:t>
            </a:r>
            <a:r>
              <a:rPr lang="cs-CZ" sz="2400" dirty="0" smtClean="0"/>
              <a:t> </a:t>
            </a:r>
            <a:r>
              <a:rPr lang="cs-CZ" sz="2400" dirty="0" err="1" smtClean="0"/>
              <a:t>subtypes</a:t>
            </a:r>
            <a:r>
              <a:rPr lang="cs-CZ" sz="2400" dirty="0" smtClean="0"/>
              <a:t> </a:t>
            </a:r>
            <a:r>
              <a:rPr lang="cs-CZ" sz="2400" dirty="0" err="1" smtClean="0"/>
              <a:t>according</a:t>
            </a:r>
            <a:r>
              <a:rPr lang="cs-CZ" sz="2400" dirty="0" smtClean="0"/>
              <a:t> to WHO 2008</a:t>
            </a:r>
          </a:p>
          <a:p>
            <a:pPr marL="666750" lvl="1" indent="-266700">
              <a:lnSpc>
                <a:spcPct val="80000"/>
              </a:lnSpc>
            </a:pPr>
            <a:r>
              <a:rPr lang="cs-CZ" sz="2000" dirty="0" smtClean="0"/>
              <a:t>DLBCL</a:t>
            </a:r>
          </a:p>
          <a:p>
            <a:pPr marL="666750" lvl="1" indent="-266700">
              <a:lnSpc>
                <a:spcPct val="80000"/>
              </a:lnSpc>
            </a:pPr>
            <a:r>
              <a:rPr lang="cs-CZ" sz="2000" dirty="0" err="1" smtClean="0"/>
              <a:t>Primary</a:t>
            </a:r>
            <a:r>
              <a:rPr lang="cs-CZ" sz="2000" dirty="0" smtClean="0"/>
              <a:t> </a:t>
            </a:r>
            <a:r>
              <a:rPr lang="cs-CZ" sz="2000" dirty="0" err="1" smtClean="0"/>
              <a:t>mediastinal</a:t>
            </a:r>
            <a:r>
              <a:rPr lang="cs-CZ" sz="2000" dirty="0" smtClean="0"/>
              <a:t> DLBCL</a:t>
            </a:r>
          </a:p>
          <a:p>
            <a:pPr marL="666750" lvl="1" indent="-266700">
              <a:lnSpc>
                <a:spcPct val="80000"/>
              </a:lnSpc>
            </a:pPr>
            <a:r>
              <a:rPr lang="cs-CZ" sz="2000" dirty="0" err="1" smtClean="0"/>
              <a:t>Plasmablastic</a:t>
            </a:r>
            <a:r>
              <a:rPr lang="cs-CZ" sz="2000" dirty="0" smtClean="0"/>
              <a:t> </a:t>
            </a:r>
            <a:r>
              <a:rPr lang="cs-CZ" sz="2000" dirty="0" err="1" smtClean="0"/>
              <a:t>lymphoma</a:t>
            </a:r>
            <a:endParaRPr lang="cs-CZ" sz="2000" dirty="0" smtClean="0"/>
          </a:p>
          <a:p>
            <a:pPr marL="666750" lvl="1" indent="-266700">
              <a:lnSpc>
                <a:spcPct val="80000"/>
              </a:lnSpc>
            </a:pPr>
            <a:r>
              <a:rPr lang="cs-CZ" sz="2000" dirty="0" smtClean="0"/>
              <a:t>EBV </a:t>
            </a:r>
            <a:r>
              <a:rPr lang="cs-CZ" sz="2000" dirty="0" err="1" smtClean="0"/>
              <a:t>associated</a:t>
            </a:r>
            <a:r>
              <a:rPr lang="cs-CZ" sz="2000" dirty="0" smtClean="0"/>
              <a:t> DLBCL in </a:t>
            </a:r>
            <a:r>
              <a:rPr lang="cs-CZ" sz="2000" dirty="0" err="1" smtClean="0"/>
              <a:t>elderly</a:t>
            </a:r>
            <a:endParaRPr lang="cs-CZ" sz="2000" dirty="0" smtClean="0"/>
          </a:p>
          <a:p>
            <a:pPr marL="666750" lvl="1" indent="-266700">
              <a:lnSpc>
                <a:spcPct val="80000"/>
              </a:lnSpc>
            </a:pPr>
            <a:r>
              <a:rPr lang="cs-CZ" sz="2000" dirty="0" err="1" smtClean="0"/>
              <a:t>Primary</a:t>
            </a:r>
            <a:r>
              <a:rPr lang="cs-CZ" sz="2000" dirty="0" smtClean="0"/>
              <a:t> DLBCL </a:t>
            </a:r>
            <a:r>
              <a:rPr lang="cs-CZ" sz="2000" dirty="0" err="1" smtClean="0"/>
              <a:t>of</a:t>
            </a:r>
            <a:r>
              <a:rPr lang="cs-CZ" sz="2000" dirty="0" smtClean="0"/>
              <a:t> CNS</a:t>
            </a:r>
          </a:p>
          <a:p>
            <a:pPr marL="666750" lvl="1" indent="-266700">
              <a:lnSpc>
                <a:spcPct val="80000"/>
              </a:lnSpc>
            </a:pPr>
            <a:r>
              <a:rPr lang="cs-CZ" sz="2000" dirty="0" smtClean="0"/>
              <a:t>T-cell histiocyte </a:t>
            </a:r>
            <a:r>
              <a:rPr lang="cs-CZ" sz="2000" dirty="0" err="1" smtClean="0"/>
              <a:t>rich</a:t>
            </a:r>
            <a:endParaRPr lang="cs-CZ" sz="2000" dirty="0" smtClean="0"/>
          </a:p>
          <a:p>
            <a:pPr marL="666750" lvl="1" indent="-266700">
              <a:lnSpc>
                <a:spcPct val="80000"/>
              </a:lnSpc>
            </a:pPr>
            <a:r>
              <a:rPr lang="cs-CZ" sz="2000" dirty="0" err="1" smtClean="0"/>
              <a:t>Primary</a:t>
            </a:r>
            <a:r>
              <a:rPr lang="cs-CZ" sz="2000" dirty="0" smtClean="0"/>
              <a:t> </a:t>
            </a:r>
            <a:r>
              <a:rPr lang="cs-CZ" sz="2000" dirty="0" err="1" smtClean="0"/>
              <a:t>cutaneous</a:t>
            </a:r>
            <a:r>
              <a:rPr lang="cs-CZ" sz="2000" dirty="0" smtClean="0"/>
              <a:t> leg-type</a:t>
            </a:r>
          </a:p>
          <a:p>
            <a:pPr marL="666750" lvl="1" indent="-266700">
              <a:lnSpc>
                <a:spcPct val="80000"/>
              </a:lnSpc>
            </a:pPr>
            <a:r>
              <a:rPr lang="cs-CZ" sz="2000" dirty="0" smtClean="0"/>
              <a:t>ALK+ anaplastický DLBCL</a:t>
            </a:r>
          </a:p>
          <a:p>
            <a:pPr marL="666750" lvl="1" indent="-266700">
              <a:lnSpc>
                <a:spcPct val="80000"/>
              </a:lnSpc>
            </a:pPr>
            <a:r>
              <a:rPr lang="cs-CZ" sz="2000" dirty="0" smtClean="0"/>
              <a:t>DLBCL </a:t>
            </a:r>
            <a:r>
              <a:rPr lang="cs-CZ" sz="2000" dirty="0" err="1" smtClean="0"/>
              <a:t>associated</a:t>
            </a:r>
            <a:r>
              <a:rPr lang="cs-CZ" sz="2000" dirty="0" smtClean="0"/>
              <a:t> </a:t>
            </a:r>
            <a:r>
              <a:rPr lang="cs-CZ" sz="2000" dirty="0" err="1" smtClean="0"/>
              <a:t>with</a:t>
            </a:r>
            <a:r>
              <a:rPr lang="cs-CZ" sz="2000" dirty="0" smtClean="0"/>
              <a:t> </a:t>
            </a:r>
            <a:r>
              <a:rPr lang="cs-CZ" sz="2000" dirty="0" err="1" smtClean="0"/>
              <a:t>chronic</a:t>
            </a:r>
            <a:r>
              <a:rPr lang="cs-CZ" sz="2000" dirty="0" smtClean="0"/>
              <a:t> </a:t>
            </a:r>
            <a:r>
              <a:rPr lang="cs-CZ" sz="2000" dirty="0" err="1" smtClean="0"/>
              <a:t>inflamation</a:t>
            </a:r>
            <a:endParaRPr lang="cs-CZ" sz="2000" dirty="0" smtClean="0"/>
          </a:p>
          <a:p>
            <a:pPr marL="666750" lvl="1" indent="-266700">
              <a:lnSpc>
                <a:spcPct val="80000"/>
              </a:lnSpc>
            </a:pPr>
            <a:r>
              <a:rPr lang="cs-CZ" sz="2000" dirty="0" err="1" smtClean="0"/>
              <a:t>Intravascular</a:t>
            </a:r>
            <a:r>
              <a:rPr lang="cs-CZ" sz="2000" dirty="0" smtClean="0"/>
              <a:t> DLBCL</a:t>
            </a:r>
          </a:p>
          <a:p>
            <a:pPr marL="666750" lvl="1" indent="-266700">
              <a:lnSpc>
                <a:spcPct val="80000"/>
              </a:lnSpc>
            </a:pPr>
            <a:r>
              <a:rPr lang="cs-CZ" sz="2000" dirty="0" err="1" smtClean="0"/>
              <a:t>Primary</a:t>
            </a:r>
            <a:r>
              <a:rPr lang="cs-CZ" sz="2000" dirty="0" smtClean="0"/>
              <a:t> </a:t>
            </a:r>
            <a:r>
              <a:rPr lang="cs-CZ" sz="2000" dirty="0" err="1" smtClean="0"/>
              <a:t>effusion</a:t>
            </a:r>
            <a:r>
              <a:rPr lang="cs-CZ" sz="2000" dirty="0" smtClean="0"/>
              <a:t> </a:t>
            </a:r>
            <a:r>
              <a:rPr lang="cs-CZ" sz="2000" dirty="0" err="1" smtClean="0"/>
              <a:t>lymphoma</a:t>
            </a:r>
            <a:endParaRPr lang="cs-CZ" sz="2000" dirty="0" smtClean="0"/>
          </a:p>
          <a:p>
            <a:pPr marL="666750" lvl="1" indent="-266700">
              <a:lnSpc>
                <a:spcPct val="80000"/>
              </a:lnSpc>
            </a:pPr>
            <a:r>
              <a:rPr lang="cs-CZ" sz="2000" dirty="0" smtClean="0"/>
              <a:t>HHV8 </a:t>
            </a:r>
            <a:r>
              <a:rPr lang="cs-CZ" sz="2000" dirty="0" err="1" smtClean="0"/>
              <a:t>associated</a:t>
            </a:r>
            <a:r>
              <a:rPr lang="cs-CZ" sz="2000" dirty="0" smtClean="0"/>
              <a:t> DLBCL</a:t>
            </a:r>
          </a:p>
          <a:p>
            <a:pPr marL="266700" indent="-266700">
              <a:lnSpc>
                <a:spcPct val="80000"/>
              </a:lnSpc>
            </a:pPr>
            <a:endParaRPr lang="cs-CZ" sz="2400" dirty="0" smtClean="0"/>
          </a:p>
        </p:txBody>
      </p:sp>
      <p:sp>
        <p:nvSpPr>
          <p:cNvPr id="401410" name="Rectangle 7"/>
          <p:cNvSpPr>
            <a:spLocks noChangeArrowheads="1"/>
          </p:cNvSpPr>
          <p:nvPr/>
        </p:nvSpPr>
        <p:spPr bwMode="auto">
          <a:xfrm>
            <a:off x="8583613" y="6548438"/>
            <a:ext cx="536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CF99A1AC-DD4F-433B-AB31-0CD58BBF435C}" type="slidenum">
              <a:rPr kumimoji="0" lang="en-US" sz="900">
                <a:solidFill>
                  <a:schemeClr val="bg1"/>
                </a:solidFill>
                <a:ea typeface="ヒラギノ角ゴ Pro W3"/>
                <a:cs typeface="Arial" charset="0"/>
              </a:rPr>
              <a:pPr algn="r" eaLnBrk="0" hangingPunct="0"/>
              <a:t>47</a:t>
            </a:fld>
            <a:endParaRPr kumimoji="0" lang="en-US" sz="900">
              <a:solidFill>
                <a:schemeClr val="bg1"/>
              </a:solidFill>
              <a:ea typeface="ヒラギノ角ゴ Pro W3"/>
              <a:cs typeface="Arial" charset="0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9906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DIFFUSE LARGE B-CELL LYMPHOMA</a:t>
            </a:r>
          </a:p>
        </p:txBody>
      </p:sp>
    </p:spTree>
    <p:extLst>
      <p:ext uri="{BB962C8B-B14F-4D97-AF65-F5344CB8AC3E}">
        <p14:creationId xmlns:p14="http://schemas.microsoft.com/office/powerpoint/2010/main" val="2393393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8DFEA3-8AAA-4574-B35B-6DD71E2F265D}" type="datetime1">
              <a:rPr lang="cs-CZ" smtClean="0"/>
              <a:pPr>
                <a:defRPr/>
              </a:pPr>
              <a:t>7.10.2019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92E1C-41F0-49E4-9963-DAC0A4C651EB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685800" y="457200"/>
            <a:ext cx="828143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solidFill>
                  <a:srgbClr val="FFFF00"/>
                </a:solidFill>
              </a:rPr>
              <a:t>Borderline</a:t>
            </a:r>
            <a:r>
              <a:rPr lang="cs-CZ" sz="3200" b="1" dirty="0" smtClean="0">
                <a:solidFill>
                  <a:srgbClr val="FFFF00"/>
                </a:solidFill>
              </a:rPr>
              <a:t> DLBCL</a:t>
            </a:r>
          </a:p>
          <a:p>
            <a:endParaRPr lang="cs-CZ" sz="2400" dirty="0" smtClean="0">
              <a:solidFill>
                <a:srgbClr val="FFFFFF"/>
              </a:solidFill>
            </a:endParaRPr>
          </a:p>
          <a:p>
            <a:r>
              <a:rPr lang="cs-CZ" sz="2400" dirty="0" smtClean="0">
                <a:solidFill>
                  <a:srgbClr val="FFFFFF"/>
                </a:solidFill>
              </a:rPr>
              <a:t>	</a:t>
            </a:r>
            <a:r>
              <a:rPr lang="cs-CZ" sz="2400" dirty="0" err="1" smtClean="0">
                <a:solidFill>
                  <a:srgbClr val="FFFFFF"/>
                </a:solidFill>
              </a:rPr>
              <a:t>provisional</a:t>
            </a:r>
            <a:r>
              <a:rPr lang="cs-CZ" sz="2400" dirty="0" smtClean="0">
                <a:solidFill>
                  <a:srgbClr val="FFFFFF"/>
                </a:solidFill>
              </a:rPr>
              <a:t> </a:t>
            </a:r>
            <a:r>
              <a:rPr lang="cs-CZ" sz="2400" dirty="0" err="1" smtClean="0">
                <a:solidFill>
                  <a:srgbClr val="FFFFFF"/>
                </a:solidFill>
              </a:rPr>
              <a:t>entitty</a:t>
            </a:r>
            <a:r>
              <a:rPr lang="cs-CZ" sz="2400" dirty="0" smtClean="0">
                <a:solidFill>
                  <a:srgbClr val="FFFFFF"/>
                </a:solidFill>
              </a:rPr>
              <a:t> to </a:t>
            </a:r>
            <a:r>
              <a:rPr lang="cs-CZ" sz="2400" dirty="0" err="1" smtClean="0">
                <a:solidFill>
                  <a:srgbClr val="FFFFFF"/>
                </a:solidFill>
              </a:rPr>
              <a:t>avoid</a:t>
            </a:r>
            <a:r>
              <a:rPr lang="cs-CZ" sz="2400" dirty="0" smtClean="0">
                <a:solidFill>
                  <a:srgbClr val="FFFFFF"/>
                </a:solidFill>
              </a:rPr>
              <a:t> </a:t>
            </a:r>
            <a:r>
              <a:rPr lang="cs-CZ" sz="2400" dirty="0" err="1" smtClean="0">
                <a:solidFill>
                  <a:srgbClr val="FFFFFF"/>
                </a:solidFill>
              </a:rPr>
              <a:t>contamination</a:t>
            </a:r>
            <a:r>
              <a:rPr lang="cs-CZ" sz="2400" dirty="0" smtClean="0">
                <a:solidFill>
                  <a:srgbClr val="FFFFFF"/>
                </a:solidFill>
              </a:rPr>
              <a:t> </a:t>
            </a:r>
            <a:r>
              <a:rPr lang="cs-CZ" sz="2400" dirty="0" err="1" smtClean="0">
                <a:solidFill>
                  <a:srgbClr val="FFFFFF"/>
                </a:solidFill>
              </a:rPr>
              <a:t>of</a:t>
            </a:r>
            <a:r>
              <a:rPr lang="cs-CZ" sz="2400" dirty="0" smtClean="0">
                <a:solidFill>
                  <a:srgbClr val="FFFFFF"/>
                </a:solidFill>
              </a:rPr>
              <a:t> „</a:t>
            </a:r>
            <a:r>
              <a:rPr lang="cs-CZ" sz="2400" dirty="0" err="1" smtClean="0">
                <a:solidFill>
                  <a:srgbClr val="FFFFFF"/>
                </a:solidFill>
              </a:rPr>
              <a:t>clasical</a:t>
            </a:r>
            <a:r>
              <a:rPr lang="cs-CZ" sz="24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cs-CZ" sz="2400" dirty="0" smtClean="0">
                <a:solidFill>
                  <a:srgbClr val="FFFFFF"/>
                </a:solidFill>
              </a:rPr>
              <a:t>           </a:t>
            </a:r>
            <a:r>
              <a:rPr lang="cs-CZ" sz="2400" dirty="0" err="1" smtClean="0">
                <a:solidFill>
                  <a:srgbClr val="FFFFFF"/>
                </a:solidFill>
              </a:rPr>
              <a:t>cases</a:t>
            </a:r>
            <a:r>
              <a:rPr lang="cs-CZ" sz="2400" dirty="0" smtClean="0">
                <a:solidFill>
                  <a:srgbClr val="FFFFFF"/>
                </a:solidFill>
              </a:rPr>
              <a:t> </a:t>
            </a:r>
            <a:r>
              <a:rPr lang="cs-CZ" sz="2400" dirty="0" err="1" smtClean="0">
                <a:solidFill>
                  <a:srgbClr val="FFFFFF"/>
                </a:solidFill>
              </a:rPr>
              <a:t>of</a:t>
            </a:r>
            <a:r>
              <a:rPr lang="cs-CZ" sz="2400" dirty="0" smtClean="0">
                <a:solidFill>
                  <a:srgbClr val="FFFFFF"/>
                </a:solidFill>
              </a:rPr>
              <a:t> DLBCL </a:t>
            </a:r>
            <a:r>
              <a:rPr lang="cs-CZ" sz="2400" dirty="0" err="1" smtClean="0">
                <a:solidFill>
                  <a:srgbClr val="FFFFFF"/>
                </a:solidFill>
              </a:rPr>
              <a:t>or</a:t>
            </a:r>
            <a:r>
              <a:rPr lang="cs-CZ" sz="2400" dirty="0" smtClean="0">
                <a:solidFill>
                  <a:srgbClr val="FFFFFF"/>
                </a:solidFill>
              </a:rPr>
              <a:t> BL</a:t>
            </a:r>
          </a:p>
          <a:p>
            <a:r>
              <a:rPr lang="cs-CZ" sz="2400" dirty="0" smtClean="0">
                <a:solidFill>
                  <a:srgbClr val="FFFFFF"/>
                </a:solidFill>
              </a:rPr>
              <a:t>	</a:t>
            </a:r>
            <a:r>
              <a:rPr lang="cs-CZ" sz="2400" dirty="0" err="1" smtClean="0">
                <a:solidFill>
                  <a:srgbClr val="FFFFFF"/>
                </a:solidFill>
              </a:rPr>
              <a:t>high</a:t>
            </a:r>
            <a:r>
              <a:rPr lang="cs-CZ" sz="2400" dirty="0" smtClean="0">
                <a:solidFill>
                  <a:srgbClr val="FFFFFF"/>
                </a:solidFill>
              </a:rPr>
              <a:t>-grade B-</a:t>
            </a:r>
            <a:r>
              <a:rPr lang="cs-CZ" sz="2400" dirty="0" err="1" smtClean="0">
                <a:solidFill>
                  <a:srgbClr val="FFFFFF"/>
                </a:solidFill>
              </a:rPr>
              <a:t>lymphoma</a:t>
            </a:r>
            <a:r>
              <a:rPr lang="cs-CZ" sz="2400" dirty="0" smtClean="0">
                <a:solidFill>
                  <a:srgbClr val="FFFFFF"/>
                </a:solidFill>
              </a:rPr>
              <a:t> </a:t>
            </a:r>
            <a:r>
              <a:rPr lang="cs-CZ" sz="2400" dirty="0" err="1" smtClean="0">
                <a:solidFill>
                  <a:srgbClr val="FFFFFF"/>
                </a:solidFill>
              </a:rPr>
              <a:t>between</a:t>
            </a:r>
            <a:r>
              <a:rPr lang="cs-CZ" sz="2400" dirty="0" smtClean="0">
                <a:solidFill>
                  <a:srgbClr val="FFFFFF"/>
                </a:solidFill>
              </a:rPr>
              <a:t> BL </a:t>
            </a:r>
            <a:r>
              <a:rPr lang="cs-CZ" sz="2400" dirty="0" err="1" smtClean="0">
                <a:solidFill>
                  <a:srgbClr val="FFFFFF"/>
                </a:solidFill>
              </a:rPr>
              <a:t>and</a:t>
            </a:r>
            <a:r>
              <a:rPr lang="cs-CZ" sz="2400" dirty="0" smtClean="0">
                <a:solidFill>
                  <a:srgbClr val="FFFFFF"/>
                </a:solidFill>
              </a:rPr>
              <a:t> DLBCL</a:t>
            </a:r>
          </a:p>
          <a:p>
            <a:r>
              <a:rPr lang="cs-CZ" sz="2400" dirty="0" smtClean="0">
                <a:solidFill>
                  <a:srgbClr val="FFFFFF"/>
                </a:solidFill>
              </a:rPr>
              <a:t>	double hit </a:t>
            </a:r>
            <a:r>
              <a:rPr lang="cs-CZ" sz="2400" dirty="0" err="1" smtClean="0">
                <a:solidFill>
                  <a:srgbClr val="FFFFFF"/>
                </a:solidFill>
              </a:rPr>
              <a:t>lymphoma</a:t>
            </a:r>
            <a:r>
              <a:rPr lang="cs-CZ" sz="2400" dirty="0" smtClean="0">
                <a:solidFill>
                  <a:srgbClr val="FFFFFF"/>
                </a:solidFill>
              </a:rPr>
              <a:t> (bcl2+ </a:t>
            </a:r>
            <a:r>
              <a:rPr lang="cs-CZ" sz="2400" dirty="0" err="1" smtClean="0">
                <a:solidFill>
                  <a:srgbClr val="FFFFFF"/>
                </a:solidFill>
              </a:rPr>
              <a:t>cmyc</a:t>
            </a:r>
            <a:r>
              <a:rPr lang="cs-CZ" sz="2400" dirty="0" smtClean="0">
                <a:solidFill>
                  <a:srgbClr val="FFFFFF"/>
                </a:solidFill>
              </a:rPr>
              <a:t>)</a:t>
            </a:r>
          </a:p>
          <a:p>
            <a:r>
              <a:rPr lang="cs-CZ" sz="2400" dirty="0" smtClean="0">
                <a:solidFill>
                  <a:srgbClr val="FFFFFF"/>
                </a:solidFill>
              </a:rPr>
              <a:t>	</a:t>
            </a:r>
            <a:r>
              <a:rPr lang="cs-CZ" sz="2400" dirty="0" err="1" smtClean="0">
                <a:solidFill>
                  <a:srgbClr val="FFFFFF"/>
                </a:solidFill>
              </a:rPr>
              <a:t>childhood</a:t>
            </a:r>
            <a:r>
              <a:rPr lang="cs-CZ" sz="2400" dirty="0" smtClean="0">
                <a:solidFill>
                  <a:srgbClr val="FFFFFF"/>
                </a:solidFill>
              </a:rPr>
              <a:t> </a:t>
            </a:r>
            <a:r>
              <a:rPr lang="cs-CZ" sz="2400" dirty="0" err="1" smtClean="0">
                <a:solidFill>
                  <a:srgbClr val="FFFFFF"/>
                </a:solidFill>
              </a:rPr>
              <a:t>DLBCLwith</a:t>
            </a:r>
            <a:r>
              <a:rPr lang="cs-CZ" sz="2400" dirty="0" smtClean="0">
                <a:solidFill>
                  <a:srgbClr val="FFFFFF"/>
                </a:solidFill>
              </a:rPr>
              <a:t> </a:t>
            </a:r>
            <a:r>
              <a:rPr lang="cs-CZ" sz="2400" dirty="0" err="1" smtClean="0">
                <a:solidFill>
                  <a:srgbClr val="FFFFFF"/>
                </a:solidFill>
              </a:rPr>
              <a:t>cmyc</a:t>
            </a:r>
            <a:endParaRPr lang="cs-CZ" sz="2400" dirty="0" smtClean="0">
              <a:solidFill>
                <a:srgbClr val="FFFFFF"/>
              </a:solidFill>
            </a:endParaRPr>
          </a:p>
          <a:p>
            <a:r>
              <a:rPr lang="cs-CZ" sz="2400" dirty="0" smtClean="0">
                <a:solidFill>
                  <a:srgbClr val="FFFFFF"/>
                </a:solidFill>
              </a:rPr>
              <a:t>	BL </a:t>
            </a:r>
            <a:r>
              <a:rPr lang="cs-CZ" sz="2400" dirty="0" err="1" smtClean="0">
                <a:solidFill>
                  <a:srgbClr val="FFFFFF"/>
                </a:solidFill>
              </a:rPr>
              <a:t>lacking</a:t>
            </a:r>
            <a:r>
              <a:rPr lang="cs-CZ" sz="2400" dirty="0" smtClean="0">
                <a:solidFill>
                  <a:srgbClr val="FFFFFF"/>
                </a:solidFill>
              </a:rPr>
              <a:t> </a:t>
            </a:r>
            <a:r>
              <a:rPr lang="cs-CZ" sz="2400" dirty="0" err="1" smtClean="0">
                <a:solidFill>
                  <a:srgbClr val="FFFFFF"/>
                </a:solidFill>
              </a:rPr>
              <a:t>cmyc</a:t>
            </a:r>
            <a:endParaRPr lang="cs-CZ" sz="2400" dirty="0">
              <a:solidFill>
                <a:srgbClr val="FFFFFF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5800" y="4191000"/>
            <a:ext cx="857920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solidFill>
                  <a:srgbClr val="FFFF00"/>
                </a:solidFill>
              </a:rPr>
              <a:t>Gray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zone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lymphoma</a:t>
            </a:r>
            <a:endParaRPr lang="cs-CZ" sz="3200" b="1" dirty="0" smtClean="0">
              <a:solidFill>
                <a:srgbClr val="FFFF00"/>
              </a:solidFill>
            </a:endParaRPr>
          </a:p>
          <a:p>
            <a:r>
              <a:rPr lang="cs-CZ" sz="2400" dirty="0" smtClean="0"/>
              <a:t>	</a:t>
            </a:r>
            <a:r>
              <a:rPr lang="cs-CZ" sz="2400" dirty="0" err="1" smtClean="0"/>
              <a:t>mediastinal</a:t>
            </a:r>
            <a:r>
              <a:rPr lang="cs-CZ" sz="2400" dirty="0" smtClean="0"/>
              <a:t> </a:t>
            </a:r>
            <a:r>
              <a:rPr lang="cs-CZ" sz="2400" dirty="0" err="1" smtClean="0"/>
              <a:t>lymphoma</a:t>
            </a:r>
            <a:endParaRPr lang="cs-CZ" sz="2400" dirty="0" smtClean="0"/>
          </a:p>
          <a:p>
            <a:r>
              <a:rPr lang="cs-CZ" sz="2400" dirty="0" smtClean="0"/>
              <a:t>	</a:t>
            </a:r>
            <a:r>
              <a:rPr lang="cs-CZ" sz="2400" dirty="0" err="1" smtClean="0"/>
              <a:t>two</a:t>
            </a:r>
            <a:r>
              <a:rPr lang="cs-CZ" sz="2400" dirty="0" smtClean="0"/>
              <a:t> </a:t>
            </a:r>
            <a:r>
              <a:rPr lang="cs-CZ" sz="2400" dirty="0" err="1" smtClean="0"/>
              <a:t>morfological</a:t>
            </a:r>
            <a:r>
              <a:rPr lang="cs-CZ" sz="2400" dirty="0" smtClean="0"/>
              <a:t> </a:t>
            </a:r>
            <a:r>
              <a:rPr lang="cs-CZ" sz="2400" dirty="0" err="1" smtClean="0"/>
              <a:t>and</a:t>
            </a:r>
            <a:r>
              <a:rPr lang="cs-CZ" sz="2400" dirty="0" smtClean="0"/>
              <a:t> </a:t>
            </a:r>
            <a:r>
              <a:rPr lang="cs-CZ" sz="2400" dirty="0" err="1" smtClean="0"/>
              <a:t>immunophenotype</a:t>
            </a:r>
            <a:r>
              <a:rPr lang="cs-CZ" sz="2400" dirty="0" smtClean="0"/>
              <a:t> feature</a:t>
            </a:r>
          </a:p>
          <a:p>
            <a:r>
              <a:rPr lang="cs-CZ" sz="2400" dirty="0" smtClean="0"/>
              <a:t>	B-cell </a:t>
            </a:r>
            <a:r>
              <a:rPr lang="cs-CZ" sz="2400" dirty="0" err="1" smtClean="0"/>
              <a:t>transcriptional</a:t>
            </a:r>
            <a:r>
              <a:rPr lang="cs-CZ" sz="2400" dirty="0" smtClean="0"/>
              <a:t> </a:t>
            </a:r>
            <a:r>
              <a:rPr lang="cs-CZ" sz="2400" dirty="0" err="1" smtClean="0"/>
              <a:t>programme</a:t>
            </a:r>
            <a:r>
              <a:rPr lang="cs-CZ" sz="2400" dirty="0" smtClean="0"/>
              <a:t> (BOB1, PAX5, OCT2)</a:t>
            </a:r>
          </a:p>
          <a:p>
            <a:r>
              <a:rPr lang="cs-CZ" sz="2400" dirty="0" smtClean="0"/>
              <a:t>	</a:t>
            </a:r>
            <a:r>
              <a:rPr lang="cs-CZ" sz="2400" dirty="0" err="1" smtClean="0"/>
              <a:t>activation</a:t>
            </a:r>
            <a:r>
              <a:rPr lang="cs-CZ" sz="2400" dirty="0" smtClean="0"/>
              <a:t> </a:t>
            </a:r>
            <a:r>
              <a:rPr lang="cs-CZ" sz="2400" dirty="0" err="1" smtClean="0"/>
              <a:t>programme</a:t>
            </a:r>
            <a:r>
              <a:rPr lang="cs-CZ" sz="2400" dirty="0" smtClean="0"/>
              <a:t>: CD30+ CD15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090723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334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4749800" cy="4495800"/>
          </a:xfrm>
        </p:spPr>
        <p:txBody>
          <a:bodyPr/>
          <a:lstStyle/>
          <a:p>
            <a:pPr marL="266700" indent="-266700">
              <a:spcAft>
                <a:spcPct val="35000"/>
              </a:spcAft>
            </a:pPr>
            <a:r>
              <a:rPr lang="en-US" sz="2400" smtClean="0">
                <a:solidFill>
                  <a:srgbClr val="FFFF00"/>
                </a:solidFill>
                <a:cs typeface="Arial" charset="0"/>
              </a:rPr>
              <a:t>CHOP (Cyclophosphamide, Doxorubicin, Vincristine, Prednisolone) was developed empirically over ~ 30 years ago</a:t>
            </a:r>
          </a:p>
          <a:p>
            <a:pPr marL="266700" indent="-266700">
              <a:spcAft>
                <a:spcPct val="35000"/>
              </a:spcAft>
            </a:pPr>
            <a:r>
              <a:rPr lang="en-US" sz="2400" smtClean="0">
                <a:solidFill>
                  <a:srgbClr val="FFFF00"/>
                </a:solidFill>
                <a:cs typeface="Arial" charset="0"/>
              </a:rPr>
              <a:t>Doxorubicin &amp; Cyclophosphamide are considered to be essential drugs in high grade lymphomas</a:t>
            </a:r>
          </a:p>
          <a:p>
            <a:pPr marL="266700" indent="-266700">
              <a:spcAft>
                <a:spcPct val="35000"/>
              </a:spcAft>
            </a:pPr>
            <a:r>
              <a:rPr lang="en-US" sz="2400" smtClean="0">
                <a:solidFill>
                  <a:srgbClr val="FFFF00"/>
                </a:solidFill>
                <a:cs typeface="Arial" charset="0"/>
              </a:rPr>
              <a:t>R-CHOP is current global standard treatment with significant improvement in PFS and overall survival</a:t>
            </a:r>
          </a:p>
          <a:p>
            <a:pPr marL="266700" indent="-266700">
              <a:spcAft>
                <a:spcPct val="35000"/>
              </a:spcAft>
            </a:pPr>
            <a:endParaRPr lang="en-US" sz="2400" smtClean="0">
              <a:cs typeface="Arial" charset="0"/>
            </a:endParaRPr>
          </a:p>
        </p:txBody>
      </p:sp>
      <p:pic>
        <p:nvPicPr>
          <p:cNvPr id="402434" name="Picture 5"/>
          <p:cNvPicPr>
            <a:picLocks noGrp="1" noChangeAspect="1" noChangeArrowheads="1"/>
          </p:cNvPicPr>
          <p:nvPr>
            <p:ph type="chart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86400" y="3886200"/>
            <a:ext cx="3135313" cy="2438400"/>
          </a:xfrm>
        </p:spPr>
      </p:pic>
      <p:grpSp>
        <p:nvGrpSpPr>
          <p:cNvPr id="402435" name="Group 335"/>
          <p:cNvGrpSpPr>
            <a:grpSpLocks/>
          </p:cNvGrpSpPr>
          <p:nvPr/>
        </p:nvGrpSpPr>
        <p:grpSpPr bwMode="auto">
          <a:xfrm>
            <a:off x="5105400" y="1528762"/>
            <a:ext cx="3713163" cy="2433638"/>
            <a:chOff x="3238" y="951"/>
            <a:chExt cx="2339" cy="1533"/>
          </a:xfrm>
        </p:grpSpPr>
        <p:sp>
          <p:nvSpPr>
            <p:cNvPr id="402439" name="Rectangle 7"/>
            <p:cNvSpPr>
              <a:spLocks noChangeArrowheads="1"/>
            </p:cNvSpPr>
            <p:nvPr/>
          </p:nvSpPr>
          <p:spPr bwMode="auto">
            <a:xfrm>
              <a:off x="3649" y="1009"/>
              <a:ext cx="1779" cy="12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402440" name="Rectangle 5"/>
            <p:cNvSpPr>
              <a:spLocks noChangeArrowheads="1"/>
            </p:cNvSpPr>
            <p:nvPr/>
          </p:nvSpPr>
          <p:spPr bwMode="auto">
            <a:xfrm>
              <a:off x="3361" y="951"/>
              <a:ext cx="263" cy="1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r">
                <a:spcAft>
                  <a:spcPct val="138000"/>
                </a:spcAft>
              </a:pPr>
              <a:r>
                <a:rPr kumimoji="0" lang="en-US" sz="1100" b="1">
                  <a:ea typeface="SimSun"/>
                  <a:cs typeface="ヒラギノ角ゴ Pro W3"/>
                </a:rPr>
                <a:t>100</a:t>
              </a:r>
            </a:p>
            <a:p>
              <a:pPr algn="r">
                <a:spcAft>
                  <a:spcPct val="138000"/>
                </a:spcAft>
              </a:pPr>
              <a:r>
                <a:rPr kumimoji="0" lang="en-US" sz="1100" b="1">
                  <a:ea typeface="SimSun"/>
                  <a:cs typeface="ヒラギノ角ゴ Pro W3"/>
                </a:rPr>
                <a:t>80</a:t>
              </a:r>
            </a:p>
            <a:p>
              <a:pPr algn="r">
                <a:spcAft>
                  <a:spcPct val="138000"/>
                </a:spcAft>
              </a:pPr>
              <a:r>
                <a:rPr kumimoji="0" lang="en-US" sz="1100" b="1">
                  <a:ea typeface="SimSun"/>
                  <a:cs typeface="ヒラギノ角ゴ Pro W3"/>
                </a:rPr>
                <a:t>60</a:t>
              </a:r>
            </a:p>
            <a:p>
              <a:pPr algn="r">
                <a:spcAft>
                  <a:spcPct val="138000"/>
                </a:spcAft>
              </a:pPr>
              <a:r>
                <a:rPr kumimoji="0" lang="en-US" sz="1100" b="1">
                  <a:ea typeface="SimSun"/>
                  <a:cs typeface="ヒラギノ角ゴ Pro W3"/>
                </a:rPr>
                <a:t>40</a:t>
              </a:r>
            </a:p>
            <a:p>
              <a:pPr algn="r">
                <a:spcAft>
                  <a:spcPct val="138000"/>
                </a:spcAft>
              </a:pPr>
              <a:r>
                <a:rPr kumimoji="0" lang="en-US" sz="1100" b="1">
                  <a:ea typeface="SimSun"/>
                  <a:cs typeface="ヒラギノ角ゴ Pro W3"/>
                </a:rPr>
                <a:t>20</a:t>
              </a:r>
            </a:p>
            <a:p>
              <a:pPr algn="r">
                <a:spcAft>
                  <a:spcPct val="138000"/>
                </a:spcAft>
              </a:pPr>
              <a:r>
                <a:rPr kumimoji="0" lang="en-US" sz="1100" b="1">
                  <a:ea typeface="SimSun"/>
                  <a:cs typeface="ヒラギノ角ゴ Pro W3"/>
                </a:rPr>
                <a:t>0</a:t>
              </a:r>
            </a:p>
          </p:txBody>
        </p:sp>
        <p:sp>
          <p:nvSpPr>
            <p:cNvPr id="402441" name="Rectangle 6"/>
            <p:cNvSpPr>
              <a:spLocks noChangeArrowheads="1"/>
            </p:cNvSpPr>
            <p:nvPr/>
          </p:nvSpPr>
          <p:spPr bwMode="auto">
            <a:xfrm>
              <a:off x="3587" y="2311"/>
              <a:ext cx="199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>
                <a:tabLst>
                  <a:tab pos="1570038" algn="ctr"/>
                  <a:tab pos="3084513" algn="ctr"/>
                  <a:tab pos="4621213" algn="ctr"/>
                </a:tabLst>
              </a:pPr>
              <a:r>
                <a:rPr kumimoji="0" lang="en-US" sz="1200" b="1">
                  <a:ea typeface="SimSun"/>
                  <a:cs typeface="ヒラギノ角ゴ Pro W3"/>
                </a:rPr>
                <a:t>0                  5	                 10	               15</a:t>
              </a:r>
            </a:p>
          </p:txBody>
        </p:sp>
        <p:sp>
          <p:nvSpPr>
            <p:cNvPr id="402442" name="Rectangle 7"/>
            <p:cNvSpPr>
              <a:spLocks noChangeArrowheads="1"/>
            </p:cNvSpPr>
            <p:nvPr/>
          </p:nvSpPr>
          <p:spPr bwMode="auto">
            <a:xfrm>
              <a:off x="4259" y="992"/>
              <a:ext cx="1173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85000"/>
                </a:lnSpc>
                <a:spcAft>
                  <a:spcPct val="10000"/>
                </a:spcAft>
              </a:pPr>
              <a:r>
                <a:rPr kumimoji="0" lang="en-US" sz="1400" b="1">
                  <a:ea typeface="SimSun"/>
                  <a:cs typeface="ヒラギノ角ゴ Pro W3"/>
                </a:rPr>
                <a:t>CHOP</a:t>
              </a:r>
            </a:p>
            <a:p>
              <a:pPr>
                <a:lnSpc>
                  <a:spcPct val="85000"/>
                </a:lnSpc>
                <a:spcAft>
                  <a:spcPct val="10000"/>
                </a:spcAft>
              </a:pPr>
              <a:r>
                <a:rPr kumimoji="0" lang="en-US" sz="1400" b="1">
                  <a:solidFill>
                    <a:srgbClr val="FF0000"/>
                  </a:solidFill>
                  <a:ea typeface="SimSun"/>
                  <a:cs typeface="ヒラギノ角ゴ Pro W3"/>
                </a:rPr>
                <a:t>MACOP-B</a:t>
              </a:r>
            </a:p>
            <a:p>
              <a:pPr>
                <a:lnSpc>
                  <a:spcPct val="85000"/>
                </a:lnSpc>
                <a:spcAft>
                  <a:spcPct val="10000"/>
                </a:spcAft>
              </a:pPr>
              <a:r>
                <a:rPr kumimoji="0" lang="en-US" sz="1400" b="1">
                  <a:solidFill>
                    <a:srgbClr val="FF9900"/>
                  </a:solidFill>
                  <a:ea typeface="SimSun"/>
                  <a:cs typeface="ヒラギノ角ゴ Pro W3"/>
                </a:rPr>
                <a:t>ProMACE-CytaBOM</a:t>
              </a:r>
            </a:p>
            <a:p>
              <a:pPr>
                <a:lnSpc>
                  <a:spcPct val="85000"/>
                </a:lnSpc>
                <a:spcAft>
                  <a:spcPct val="10000"/>
                </a:spcAft>
              </a:pPr>
              <a:r>
                <a:rPr kumimoji="0" lang="en-US" sz="1400" b="1">
                  <a:solidFill>
                    <a:srgbClr val="66FFFF"/>
                  </a:solidFill>
                  <a:ea typeface="SimSun"/>
                  <a:cs typeface="ヒラギノ角ゴ Pro W3"/>
                </a:rPr>
                <a:t>m-BACOD</a:t>
              </a:r>
            </a:p>
          </p:txBody>
        </p:sp>
        <p:sp>
          <p:nvSpPr>
            <p:cNvPr id="402443" name="Line 8"/>
            <p:cNvSpPr>
              <a:spLocks noChangeShapeType="1"/>
            </p:cNvSpPr>
            <p:nvPr/>
          </p:nvSpPr>
          <p:spPr bwMode="auto">
            <a:xfrm flipH="1">
              <a:off x="4137" y="1067"/>
              <a:ext cx="12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2444" name="Line 9"/>
            <p:cNvSpPr>
              <a:spLocks noChangeShapeType="1"/>
            </p:cNvSpPr>
            <p:nvPr/>
          </p:nvSpPr>
          <p:spPr bwMode="auto">
            <a:xfrm flipH="1">
              <a:off x="4137" y="1200"/>
              <a:ext cx="12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2445" name="Line 10"/>
            <p:cNvSpPr>
              <a:spLocks noChangeShapeType="1"/>
            </p:cNvSpPr>
            <p:nvPr/>
          </p:nvSpPr>
          <p:spPr bwMode="auto">
            <a:xfrm flipH="1">
              <a:off x="4137" y="1332"/>
              <a:ext cx="127" cy="0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2446" name="Line 11"/>
            <p:cNvSpPr>
              <a:spLocks noChangeShapeType="1"/>
            </p:cNvSpPr>
            <p:nvPr/>
          </p:nvSpPr>
          <p:spPr bwMode="auto">
            <a:xfrm flipH="1">
              <a:off x="4137" y="1456"/>
              <a:ext cx="127" cy="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2447" name="Rectangle 12"/>
            <p:cNvSpPr>
              <a:spLocks noChangeArrowheads="1"/>
            </p:cNvSpPr>
            <p:nvPr/>
          </p:nvSpPr>
          <p:spPr bwMode="auto">
            <a:xfrm rot="-5400000">
              <a:off x="2791" y="1565"/>
              <a:ext cx="108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kumimoji="0" lang="en-US" sz="1400">
                  <a:ea typeface="SimSun"/>
                  <a:cs typeface="ヒラギノ角ゴ Pro W3"/>
                </a:rPr>
                <a:t>Overall survival (%)</a:t>
              </a:r>
            </a:p>
          </p:txBody>
        </p:sp>
        <p:sp>
          <p:nvSpPr>
            <p:cNvPr id="402448" name="Freeform 13"/>
            <p:cNvSpPr>
              <a:spLocks/>
            </p:cNvSpPr>
            <p:nvPr/>
          </p:nvSpPr>
          <p:spPr bwMode="auto">
            <a:xfrm>
              <a:off x="3648" y="1021"/>
              <a:ext cx="23" cy="9"/>
            </a:xfrm>
            <a:custGeom>
              <a:avLst/>
              <a:gdLst>
                <a:gd name="T0" fmla="*/ 8103336 w 30"/>
                <a:gd name="T1" fmla="*/ 200600 h 14"/>
                <a:gd name="T2" fmla="*/ 8103336 w 30"/>
                <a:gd name="T3" fmla="*/ 0 h 14"/>
                <a:gd name="T4" fmla="*/ 0 w 30"/>
                <a:gd name="T5" fmla="*/ 0 h 14"/>
                <a:gd name="T6" fmla="*/ 0 w 30"/>
                <a:gd name="T7" fmla="*/ 200600 h 14"/>
                <a:gd name="T8" fmla="*/ 8103336 w 30"/>
                <a:gd name="T9" fmla="*/ 200600 h 14"/>
                <a:gd name="T10" fmla="*/ 8103336 w 30"/>
                <a:gd name="T11" fmla="*/ 200600 h 14"/>
                <a:gd name="T12" fmla="*/ 8103336 w 30"/>
                <a:gd name="T13" fmla="*/ 200600 h 14"/>
                <a:gd name="T14" fmla="*/ 8103336 w 30"/>
                <a:gd name="T15" fmla="*/ 0 h 14"/>
                <a:gd name="T16" fmla="*/ 8103336 w 30"/>
                <a:gd name="T17" fmla="*/ 0 h 14"/>
                <a:gd name="T18" fmla="*/ 8103336 w 30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4"/>
                <a:gd name="T32" fmla="*/ 30 w 3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4">
                  <a:moveTo>
                    <a:pt x="30" y="7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22" y="14"/>
                  </a:lnTo>
                  <a:lnTo>
                    <a:pt x="16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49" name="Freeform 14"/>
            <p:cNvSpPr>
              <a:spLocks/>
            </p:cNvSpPr>
            <p:nvPr/>
          </p:nvSpPr>
          <p:spPr bwMode="auto">
            <a:xfrm>
              <a:off x="3660" y="1025"/>
              <a:ext cx="11" cy="25"/>
            </a:xfrm>
            <a:custGeom>
              <a:avLst/>
              <a:gdLst>
                <a:gd name="T0" fmla="*/ 13566988 w 14"/>
                <a:gd name="T1" fmla="*/ 188933 h 39"/>
                <a:gd name="T2" fmla="*/ 13566988 w 14"/>
                <a:gd name="T3" fmla="*/ 188933 h 39"/>
                <a:gd name="T4" fmla="*/ 13566988 w 14"/>
                <a:gd name="T5" fmla="*/ 0 h 39"/>
                <a:gd name="T6" fmla="*/ 0 w 14"/>
                <a:gd name="T7" fmla="*/ 0 h 39"/>
                <a:gd name="T8" fmla="*/ 0 w 14"/>
                <a:gd name="T9" fmla="*/ 188933 h 39"/>
                <a:gd name="T10" fmla="*/ 13566988 w 14"/>
                <a:gd name="T11" fmla="*/ 188933 h 39"/>
                <a:gd name="T12" fmla="*/ 0 w 14"/>
                <a:gd name="T13" fmla="*/ 188933 h 39"/>
                <a:gd name="T14" fmla="*/ 0 w 14"/>
                <a:gd name="T15" fmla="*/ 188933 h 39"/>
                <a:gd name="T16" fmla="*/ 13566988 w 14"/>
                <a:gd name="T17" fmla="*/ 188933 h 39"/>
                <a:gd name="T18" fmla="*/ 13566988 w 14"/>
                <a:gd name="T19" fmla="*/ 188933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9"/>
                <a:gd name="T32" fmla="*/ 14 w 14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9">
                  <a:moveTo>
                    <a:pt x="6" y="22"/>
                  </a:moveTo>
                  <a:lnTo>
                    <a:pt x="14" y="29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6" y="39"/>
                  </a:lnTo>
                  <a:lnTo>
                    <a:pt x="0" y="29"/>
                  </a:lnTo>
                  <a:lnTo>
                    <a:pt x="0" y="39"/>
                  </a:lnTo>
                  <a:lnTo>
                    <a:pt x="6" y="39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50" name="Freeform 15"/>
            <p:cNvSpPr>
              <a:spLocks/>
            </p:cNvSpPr>
            <p:nvPr/>
          </p:nvSpPr>
          <p:spPr bwMode="auto">
            <a:xfrm>
              <a:off x="3665" y="1039"/>
              <a:ext cx="23" cy="11"/>
            </a:xfrm>
            <a:custGeom>
              <a:avLst/>
              <a:gdLst>
                <a:gd name="T0" fmla="*/ 4070190 w 31"/>
                <a:gd name="T1" fmla="*/ 230009 h 17"/>
                <a:gd name="T2" fmla="*/ 4070190 w 31"/>
                <a:gd name="T3" fmla="*/ 0 h 17"/>
                <a:gd name="T4" fmla="*/ 0 w 31"/>
                <a:gd name="T5" fmla="*/ 0 h 17"/>
                <a:gd name="T6" fmla="*/ 0 w 31"/>
                <a:gd name="T7" fmla="*/ 230009 h 17"/>
                <a:gd name="T8" fmla="*/ 4070190 w 31"/>
                <a:gd name="T9" fmla="*/ 230009 h 17"/>
                <a:gd name="T10" fmla="*/ 4070190 w 31"/>
                <a:gd name="T11" fmla="*/ 230009 h 17"/>
                <a:gd name="T12" fmla="*/ 4070190 w 31"/>
                <a:gd name="T13" fmla="*/ 230009 h 17"/>
                <a:gd name="T14" fmla="*/ 4070190 w 31"/>
                <a:gd name="T15" fmla="*/ 0 h 17"/>
                <a:gd name="T16" fmla="*/ 4070190 w 31"/>
                <a:gd name="T17" fmla="*/ 0 h 17"/>
                <a:gd name="T18" fmla="*/ 4070190 w 31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17"/>
                <a:gd name="T32" fmla="*/ 31 w 31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17">
                  <a:moveTo>
                    <a:pt x="31" y="7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23" y="17"/>
                  </a:lnTo>
                  <a:lnTo>
                    <a:pt x="16" y="7"/>
                  </a:lnTo>
                  <a:lnTo>
                    <a:pt x="31" y="7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51" name="Freeform 16"/>
            <p:cNvSpPr>
              <a:spLocks/>
            </p:cNvSpPr>
            <p:nvPr/>
          </p:nvSpPr>
          <p:spPr bwMode="auto">
            <a:xfrm>
              <a:off x="3677" y="1044"/>
              <a:ext cx="11" cy="37"/>
            </a:xfrm>
            <a:custGeom>
              <a:avLst/>
              <a:gdLst>
                <a:gd name="T0" fmla="*/ 3186070 w 15"/>
                <a:gd name="T1" fmla="*/ 170677 h 58"/>
                <a:gd name="T2" fmla="*/ 3186070 w 15"/>
                <a:gd name="T3" fmla="*/ 170677 h 58"/>
                <a:gd name="T4" fmla="*/ 3186070 w 15"/>
                <a:gd name="T5" fmla="*/ 0 h 58"/>
                <a:gd name="T6" fmla="*/ 0 w 15"/>
                <a:gd name="T7" fmla="*/ 0 h 58"/>
                <a:gd name="T8" fmla="*/ 0 w 15"/>
                <a:gd name="T9" fmla="*/ 170677 h 58"/>
                <a:gd name="T10" fmla="*/ 3186070 w 15"/>
                <a:gd name="T11" fmla="*/ 170677 h 58"/>
                <a:gd name="T12" fmla="*/ 0 w 15"/>
                <a:gd name="T13" fmla="*/ 170677 h 58"/>
                <a:gd name="T14" fmla="*/ 0 w 15"/>
                <a:gd name="T15" fmla="*/ 170677 h 58"/>
                <a:gd name="T16" fmla="*/ 3186070 w 15"/>
                <a:gd name="T17" fmla="*/ 170677 h 58"/>
                <a:gd name="T18" fmla="*/ 3186070 w 15"/>
                <a:gd name="T19" fmla="*/ 170677 h 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58"/>
                <a:gd name="T32" fmla="*/ 15 w 15"/>
                <a:gd name="T33" fmla="*/ 58 h 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58">
                  <a:moveTo>
                    <a:pt x="7" y="41"/>
                  </a:moveTo>
                  <a:lnTo>
                    <a:pt x="15" y="5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7" y="58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7" y="58"/>
                  </a:lnTo>
                  <a:lnTo>
                    <a:pt x="7" y="41"/>
                  </a:lnTo>
                  <a:close/>
                </a:path>
              </a:pathLst>
            </a:custGeom>
            <a:solidFill>
              <a:srgbClr val="00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52" name="Freeform 17"/>
            <p:cNvSpPr>
              <a:spLocks/>
            </p:cNvSpPr>
            <p:nvPr/>
          </p:nvSpPr>
          <p:spPr bwMode="auto">
            <a:xfrm>
              <a:off x="3682" y="1070"/>
              <a:ext cx="19" cy="11"/>
            </a:xfrm>
            <a:custGeom>
              <a:avLst/>
              <a:gdLst>
                <a:gd name="T0" fmla="*/ 6745451 w 25"/>
                <a:gd name="T1" fmla="*/ 230009 h 17"/>
                <a:gd name="T2" fmla="*/ 6745451 w 25"/>
                <a:gd name="T3" fmla="*/ 0 h 17"/>
                <a:gd name="T4" fmla="*/ 0 w 25"/>
                <a:gd name="T5" fmla="*/ 0 h 17"/>
                <a:gd name="T6" fmla="*/ 0 w 25"/>
                <a:gd name="T7" fmla="*/ 230009 h 17"/>
                <a:gd name="T8" fmla="*/ 6745451 w 25"/>
                <a:gd name="T9" fmla="*/ 230009 h 17"/>
                <a:gd name="T10" fmla="*/ 6745451 w 25"/>
                <a:gd name="T11" fmla="*/ 230009 h 17"/>
                <a:gd name="T12" fmla="*/ 6745451 w 25"/>
                <a:gd name="T13" fmla="*/ 230009 h 17"/>
                <a:gd name="T14" fmla="*/ 6745451 w 25"/>
                <a:gd name="T15" fmla="*/ 0 h 17"/>
                <a:gd name="T16" fmla="*/ 6745451 w 25"/>
                <a:gd name="T17" fmla="*/ 0 h 17"/>
                <a:gd name="T18" fmla="*/ 6745451 w 25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17"/>
                <a:gd name="T32" fmla="*/ 25 w 25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17">
                  <a:moveTo>
                    <a:pt x="25" y="9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9" y="17"/>
                  </a:lnTo>
                  <a:lnTo>
                    <a:pt x="12" y="9"/>
                  </a:lnTo>
                  <a:lnTo>
                    <a:pt x="25" y="9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00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53" name="Rectangle 18"/>
            <p:cNvSpPr>
              <a:spLocks noChangeArrowheads="1"/>
            </p:cNvSpPr>
            <p:nvPr/>
          </p:nvSpPr>
          <p:spPr bwMode="auto">
            <a:xfrm>
              <a:off x="3691" y="1075"/>
              <a:ext cx="10" cy="25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402454" name="Freeform 19"/>
            <p:cNvSpPr>
              <a:spLocks/>
            </p:cNvSpPr>
            <p:nvPr/>
          </p:nvSpPr>
          <p:spPr bwMode="auto">
            <a:xfrm>
              <a:off x="3691" y="1100"/>
              <a:ext cx="10" cy="42"/>
            </a:xfrm>
            <a:custGeom>
              <a:avLst/>
              <a:gdLst>
                <a:gd name="T0" fmla="*/ 8691896 w 13"/>
                <a:gd name="T1" fmla="*/ 162083 h 66"/>
                <a:gd name="T2" fmla="*/ 8691896 w 13"/>
                <a:gd name="T3" fmla="*/ 162083 h 66"/>
                <a:gd name="T4" fmla="*/ 8691896 w 13"/>
                <a:gd name="T5" fmla="*/ 0 h 66"/>
                <a:gd name="T6" fmla="*/ 0 w 13"/>
                <a:gd name="T7" fmla="*/ 0 h 66"/>
                <a:gd name="T8" fmla="*/ 0 w 13"/>
                <a:gd name="T9" fmla="*/ 162083 h 66"/>
                <a:gd name="T10" fmla="*/ 0 w 13"/>
                <a:gd name="T11" fmla="*/ 162083 h 66"/>
                <a:gd name="T12" fmla="*/ 8691896 w 13"/>
                <a:gd name="T13" fmla="*/ 162083 h 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66"/>
                <a:gd name="T23" fmla="*/ 13 w 13"/>
                <a:gd name="T24" fmla="*/ 66 h 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66">
                  <a:moveTo>
                    <a:pt x="13" y="63"/>
                  </a:moveTo>
                  <a:lnTo>
                    <a:pt x="13" y="6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3" y="6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55" name="Freeform 20"/>
            <p:cNvSpPr>
              <a:spLocks/>
            </p:cNvSpPr>
            <p:nvPr/>
          </p:nvSpPr>
          <p:spPr bwMode="auto">
            <a:xfrm>
              <a:off x="3691" y="1141"/>
              <a:ext cx="22" cy="54"/>
            </a:xfrm>
            <a:custGeom>
              <a:avLst/>
              <a:gdLst>
                <a:gd name="T0" fmla="*/ 6492981 w 29"/>
                <a:gd name="T1" fmla="*/ 156458 h 85"/>
                <a:gd name="T2" fmla="*/ 6492981 w 29"/>
                <a:gd name="T3" fmla="*/ 0 h 85"/>
                <a:gd name="T4" fmla="*/ 0 w 29"/>
                <a:gd name="T5" fmla="*/ 156458 h 85"/>
                <a:gd name="T6" fmla="*/ 6492981 w 29"/>
                <a:gd name="T7" fmla="*/ 156458 h 85"/>
                <a:gd name="T8" fmla="*/ 6492981 w 29"/>
                <a:gd name="T9" fmla="*/ 156458 h 85"/>
                <a:gd name="T10" fmla="*/ 6492981 w 29"/>
                <a:gd name="T11" fmla="*/ 156458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85"/>
                <a:gd name="T20" fmla="*/ 29 w 29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85">
                  <a:moveTo>
                    <a:pt x="29" y="79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16" y="83"/>
                  </a:lnTo>
                  <a:lnTo>
                    <a:pt x="16" y="85"/>
                  </a:lnTo>
                  <a:lnTo>
                    <a:pt x="29" y="79"/>
                  </a:lnTo>
                  <a:close/>
                </a:path>
              </a:pathLst>
            </a:custGeom>
            <a:solidFill>
              <a:srgbClr val="00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56" name="Freeform 21"/>
            <p:cNvSpPr>
              <a:spLocks/>
            </p:cNvSpPr>
            <p:nvPr/>
          </p:nvSpPr>
          <p:spPr bwMode="auto">
            <a:xfrm>
              <a:off x="3703" y="1191"/>
              <a:ext cx="18" cy="25"/>
            </a:xfrm>
            <a:custGeom>
              <a:avLst/>
              <a:gdLst>
                <a:gd name="T0" fmla="*/ 5107536 w 24"/>
                <a:gd name="T1" fmla="*/ 188933 h 39"/>
                <a:gd name="T2" fmla="*/ 5107536 w 24"/>
                <a:gd name="T3" fmla="*/ 0 h 39"/>
                <a:gd name="T4" fmla="*/ 0 w 24"/>
                <a:gd name="T5" fmla="*/ 188933 h 39"/>
                <a:gd name="T6" fmla="*/ 5107536 w 24"/>
                <a:gd name="T7" fmla="*/ 188933 h 39"/>
                <a:gd name="T8" fmla="*/ 5107536 w 24"/>
                <a:gd name="T9" fmla="*/ 188933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9"/>
                <a:gd name="T17" fmla="*/ 24 w 24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9">
                  <a:moveTo>
                    <a:pt x="24" y="33"/>
                  </a:moveTo>
                  <a:lnTo>
                    <a:pt x="13" y="0"/>
                  </a:lnTo>
                  <a:lnTo>
                    <a:pt x="0" y="6"/>
                  </a:lnTo>
                  <a:lnTo>
                    <a:pt x="12" y="39"/>
                  </a:lnTo>
                  <a:lnTo>
                    <a:pt x="24" y="33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57" name="Freeform 22"/>
            <p:cNvSpPr>
              <a:spLocks/>
            </p:cNvSpPr>
            <p:nvPr/>
          </p:nvSpPr>
          <p:spPr bwMode="auto">
            <a:xfrm>
              <a:off x="3712" y="1212"/>
              <a:ext cx="49" cy="100"/>
            </a:xfrm>
            <a:custGeom>
              <a:avLst/>
              <a:gdLst>
                <a:gd name="T0" fmla="*/ 5686716 w 65"/>
                <a:gd name="T1" fmla="*/ 165208 h 157"/>
                <a:gd name="T2" fmla="*/ 5686716 w 65"/>
                <a:gd name="T3" fmla="*/ 165208 h 157"/>
                <a:gd name="T4" fmla="*/ 5686716 w 65"/>
                <a:gd name="T5" fmla="*/ 165208 h 157"/>
                <a:gd name="T6" fmla="*/ 5686716 w 65"/>
                <a:gd name="T7" fmla="*/ 165208 h 157"/>
                <a:gd name="T8" fmla="*/ 5686716 w 65"/>
                <a:gd name="T9" fmla="*/ 165208 h 157"/>
                <a:gd name="T10" fmla="*/ 5686716 w 65"/>
                <a:gd name="T11" fmla="*/ 165208 h 157"/>
                <a:gd name="T12" fmla="*/ 5686716 w 65"/>
                <a:gd name="T13" fmla="*/ 165208 h 157"/>
                <a:gd name="T14" fmla="*/ 5686716 w 65"/>
                <a:gd name="T15" fmla="*/ 165208 h 157"/>
                <a:gd name="T16" fmla="*/ 5686716 w 65"/>
                <a:gd name="T17" fmla="*/ 0 h 157"/>
                <a:gd name="T18" fmla="*/ 0 w 65"/>
                <a:gd name="T19" fmla="*/ 165208 h 157"/>
                <a:gd name="T20" fmla="*/ 5686716 w 65"/>
                <a:gd name="T21" fmla="*/ 165208 h 157"/>
                <a:gd name="T22" fmla="*/ 5686716 w 65"/>
                <a:gd name="T23" fmla="*/ 165208 h 157"/>
                <a:gd name="T24" fmla="*/ 5686716 w 65"/>
                <a:gd name="T25" fmla="*/ 165208 h 157"/>
                <a:gd name="T26" fmla="*/ 5686716 w 65"/>
                <a:gd name="T27" fmla="*/ 165208 h 157"/>
                <a:gd name="T28" fmla="*/ 5686716 w 65"/>
                <a:gd name="T29" fmla="*/ 165208 h 157"/>
                <a:gd name="T30" fmla="*/ 5686716 w 65"/>
                <a:gd name="T31" fmla="*/ 165208 h 157"/>
                <a:gd name="T32" fmla="*/ 5686716 w 65"/>
                <a:gd name="T33" fmla="*/ 165208 h 157"/>
                <a:gd name="T34" fmla="*/ 5686716 w 65"/>
                <a:gd name="T35" fmla="*/ 165208 h 157"/>
                <a:gd name="T36" fmla="*/ 5686716 w 65"/>
                <a:gd name="T37" fmla="*/ 165208 h 1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5"/>
                <a:gd name="T58" fmla="*/ 0 h 157"/>
                <a:gd name="T59" fmla="*/ 65 w 65"/>
                <a:gd name="T60" fmla="*/ 157 h 1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5" h="157">
                  <a:moveTo>
                    <a:pt x="65" y="144"/>
                  </a:moveTo>
                  <a:lnTo>
                    <a:pt x="62" y="137"/>
                  </a:lnTo>
                  <a:lnTo>
                    <a:pt x="54" y="120"/>
                  </a:lnTo>
                  <a:lnTo>
                    <a:pt x="44" y="96"/>
                  </a:lnTo>
                  <a:lnTo>
                    <a:pt x="35" y="70"/>
                  </a:lnTo>
                  <a:lnTo>
                    <a:pt x="27" y="45"/>
                  </a:lnTo>
                  <a:lnTo>
                    <a:pt x="19" y="22"/>
                  </a:lnTo>
                  <a:lnTo>
                    <a:pt x="14" y="6"/>
                  </a:lnTo>
                  <a:lnTo>
                    <a:pt x="12" y="0"/>
                  </a:lnTo>
                  <a:lnTo>
                    <a:pt x="0" y="6"/>
                  </a:lnTo>
                  <a:lnTo>
                    <a:pt x="1" y="11"/>
                  </a:lnTo>
                  <a:lnTo>
                    <a:pt x="6" y="28"/>
                  </a:lnTo>
                  <a:lnTo>
                    <a:pt x="14" y="50"/>
                  </a:lnTo>
                  <a:lnTo>
                    <a:pt x="24" y="76"/>
                  </a:lnTo>
                  <a:lnTo>
                    <a:pt x="33" y="104"/>
                  </a:lnTo>
                  <a:lnTo>
                    <a:pt x="41" y="128"/>
                  </a:lnTo>
                  <a:lnTo>
                    <a:pt x="49" y="146"/>
                  </a:lnTo>
                  <a:lnTo>
                    <a:pt x="57" y="157"/>
                  </a:lnTo>
                  <a:lnTo>
                    <a:pt x="65" y="144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58" name="Freeform 23"/>
            <p:cNvSpPr>
              <a:spLocks/>
            </p:cNvSpPr>
            <p:nvPr/>
          </p:nvSpPr>
          <p:spPr bwMode="auto">
            <a:xfrm>
              <a:off x="3755" y="1304"/>
              <a:ext cx="22" cy="40"/>
            </a:xfrm>
            <a:custGeom>
              <a:avLst/>
              <a:gdLst>
                <a:gd name="T0" fmla="*/ 6492981 w 29"/>
                <a:gd name="T1" fmla="*/ 154538 h 63"/>
                <a:gd name="T2" fmla="*/ 6492981 w 29"/>
                <a:gd name="T3" fmla="*/ 154538 h 63"/>
                <a:gd name="T4" fmla="*/ 6492981 w 29"/>
                <a:gd name="T5" fmla="*/ 154538 h 63"/>
                <a:gd name="T6" fmla="*/ 6492981 w 29"/>
                <a:gd name="T7" fmla="*/ 154538 h 63"/>
                <a:gd name="T8" fmla="*/ 6492981 w 29"/>
                <a:gd name="T9" fmla="*/ 154538 h 63"/>
                <a:gd name="T10" fmla="*/ 6492981 w 29"/>
                <a:gd name="T11" fmla="*/ 154538 h 63"/>
                <a:gd name="T12" fmla="*/ 6492981 w 29"/>
                <a:gd name="T13" fmla="*/ 154538 h 63"/>
                <a:gd name="T14" fmla="*/ 6492981 w 29"/>
                <a:gd name="T15" fmla="*/ 154538 h 63"/>
                <a:gd name="T16" fmla="*/ 6492981 w 29"/>
                <a:gd name="T17" fmla="*/ 154538 h 63"/>
                <a:gd name="T18" fmla="*/ 6492981 w 29"/>
                <a:gd name="T19" fmla="*/ 0 h 63"/>
                <a:gd name="T20" fmla="*/ 0 w 29"/>
                <a:gd name="T21" fmla="*/ 154538 h 63"/>
                <a:gd name="T22" fmla="*/ 6492981 w 29"/>
                <a:gd name="T23" fmla="*/ 154538 h 63"/>
                <a:gd name="T24" fmla="*/ 6492981 w 29"/>
                <a:gd name="T25" fmla="*/ 154538 h 63"/>
                <a:gd name="T26" fmla="*/ 6492981 w 29"/>
                <a:gd name="T27" fmla="*/ 154538 h 63"/>
                <a:gd name="T28" fmla="*/ 6492981 w 29"/>
                <a:gd name="T29" fmla="*/ 154538 h 63"/>
                <a:gd name="T30" fmla="*/ 6492981 w 29"/>
                <a:gd name="T31" fmla="*/ 154538 h 63"/>
                <a:gd name="T32" fmla="*/ 6492981 w 29"/>
                <a:gd name="T33" fmla="*/ 154538 h 63"/>
                <a:gd name="T34" fmla="*/ 6492981 w 29"/>
                <a:gd name="T35" fmla="*/ 154538 h 63"/>
                <a:gd name="T36" fmla="*/ 6492981 w 29"/>
                <a:gd name="T37" fmla="*/ 154538 h 63"/>
                <a:gd name="T38" fmla="*/ 6492981 w 29"/>
                <a:gd name="T39" fmla="*/ 154538 h 63"/>
                <a:gd name="T40" fmla="*/ 6492981 w 29"/>
                <a:gd name="T41" fmla="*/ 154538 h 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9"/>
                <a:gd name="T64" fmla="*/ 0 h 63"/>
                <a:gd name="T65" fmla="*/ 29 w 29"/>
                <a:gd name="T66" fmla="*/ 63 h 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9" h="63">
                  <a:moveTo>
                    <a:pt x="27" y="54"/>
                  </a:moveTo>
                  <a:lnTo>
                    <a:pt x="29" y="56"/>
                  </a:lnTo>
                  <a:lnTo>
                    <a:pt x="29" y="54"/>
                  </a:lnTo>
                  <a:lnTo>
                    <a:pt x="27" y="48"/>
                  </a:lnTo>
                  <a:lnTo>
                    <a:pt x="26" y="41"/>
                  </a:lnTo>
                  <a:lnTo>
                    <a:pt x="24" y="34"/>
                  </a:lnTo>
                  <a:lnTo>
                    <a:pt x="21" y="24"/>
                  </a:lnTo>
                  <a:lnTo>
                    <a:pt x="18" y="15"/>
                  </a:lnTo>
                  <a:lnTo>
                    <a:pt x="13" y="6"/>
                  </a:lnTo>
                  <a:lnTo>
                    <a:pt x="8" y="0"/>
                  </a:lnTo>
                  <a:lnTo>
                    <a:pt x="0" y="13"/>
                  </a:lnTo>
                  <a:lnTo>
                    <a:pt x="2" y="15"/>
                  </a:lnTo>
                  <a:lnTo>
                    <a:pt x="5" y="21"/>
                  </a:lnTo>
                  <a:lnTo>
                    <a:pt x="8" y="30"/>
                  </a:lnTo>
                  <a:lnTo>
                    <a:pt x="11" y="37"/>
                  </a:lnTo>
                  <a:lnTo>
                    <a:pt x="13" y="46"/>
                  </a:lnTo>
                  <a:lnTo>
                    <a:pt x="14" y="54"/>
                  </a:lnTo>
                  <a:lnTo>
                    <a:pt x="16" y="58"/>
                  </a:lnTo>
                  <a:lnTo>
                    <a:pt x="16" y="59"/>
                  </a:lnTo>
                  <a:lnTo>
                    <a:pt x="18" y="63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59" name="Freeform 24"/>
            <p:cNvSpPr>
              <a:spLocks/>
            </p:cNvSpPr>
            <p:nvPr/>
          </p:nvSpPr>
          <p:spPr bwMode="auto">
            <a:xfrm>
              <a:off x="3769" y="1338"/>
              <a:ext cx="24" cy="24"/>
            </a:xfrm>
            <a:custGeom>
              <a:avLst/>
              <a:gdLst>
                <a:gd name="T0" fmla="*/ 5107526 w 32"/>
                <a:gd name="T1" fmla="*/ 242172 h 37"/>
                <a:gd name="T2" fmla="*/ 5107526 w 32"/>
                <a:gd name="T3" fmla="*/ 242172 h 37"/>
                <a:gd name="T4" fmla="*/ 5107526 w 32"/>
                <a:gd name="T5" fmla="*/ 0 h 37"/>
                <a:gd name="T6" fmla="*/ 0 w 32"/>
                <a:gd name="T7" fmla="*/ 242172 h 37"/>
                <a:gd name="T8" fmla="*/ 5107526 w 32"/>
                <a:gd name="T9" fmla="*/ 242172 h 37"/>
                <a:gd name="T10" fmla="*/ 5107526 w 32"/>
                <a:gd name="T11" fmla="*/ 242172 h 37"/>
                <a:gd name="T12" fmla="*/ 5107526 w 32"/>
                <a:gd name="T13" fmla="*/ 242172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37"/>
                <a:gd name="T23" fmla="*/ 32 w 32"/>
                <a:gd name="T24" fmla="*/ 37 h 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37">
                  <a:moveTo>
                    <a:pt x="32" y="31"/>
                  </a:moveTo>
                  <a:lnTo>
                    <a:pt x="30" y="26"/>
                  </a:lnTo>
                  <a:lnTo>
                    <a:pt x="9" y="0"/>
                  </a:lnTo>
                  <a:lnTo>
                    <a:pt x="0" y="9"/>
                  </a:lnTo>
                  <a:lnTo>
                    <a:pt x="20" y="37"/>
                  </a:lnTo>
                  <a:lnTo>
                    <a:pt x="19" y="31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60" name="Freeform 25"/>
            <p:cNvSpPr>
              <a:spLocks/>
            </p:cNvSpPr>
            <p:nvPr/>
          </p:nvSpPr>
          <p:spPr bwMode="auto">
            <a:xfrm>
              <a:off x="3783" y="1358"/>
              <a:ext cx="10" cy="33"/>
            </a:xfrm>
            <a:custGeom>
              <a:avLst/>
              <a:gdLst>
                <a:gd name="T0" fmla="*/ 8691896 w 13"/>
                <a:gd name="T1" fmla="*/ 152985 h 52"/>
                <a:gd name="T2" fmla="*/ 8691896 w 13"/>
                <a:gd name="T3" fmla="*/ 152985 h 52"/>
                <a:gd name="T4" fmla="*/ 8691896 w 13"/>
                <a:gd name="T5" fmla="*/ 0 h 52"/>
                <a:gd name="T6" fmla="*/ 0 w 13"/>
                <a:gd name="T7" fmla="*/ 0 h 52"/>
                <a:gd name="T8" fmla="*/ 0 w 13"/>
                <a:gd name="T9" fmla="*/ 152985 h 52"/>
                <a:gd name="T10" fmla="*/ 8691896 w 13"/>
                <a:gd name="T11" fmla="*/ 152985 h 52"/>
                <a:gd name="T12" fmla="*/ 0 w 13"/>
                <a:gd name="T13" fmla="*/ 152985 h 52"/>
                <a:gd name="T14" fmla="*/ 0 w 13"/>
                <a:gd name="T15" fmla="*/ 152985 h 52"/>
                <a:gd name="T16" fmla="*/ 8691896 w 13"/>
                <a:gd name="T17" fmla="*/ 152985 h 52"/>
                <a:gd name="T18" fmla="*/ 8691896 w 13"/>
                <a:gd name="T19" fmla="*/ 152985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52"/>
                <a:gd name="T32" fmla="*/ 13 w 13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52">
                  <a:moveTo>
                    <a:pt x="9" y="37"/>
                  </a:moveTo>
                  <a:lnTo>
                    <a:pt x="13" y="4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4"/>
                  </a:lnTo>
                  <a:lnTo>
                    <a:pt x="3" y="52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3" y="52"/>
                  </a:lnTo>
                  <a:lnTo>
                    <a:pt x="9" y="3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61" name="Freeform 26"/>
            <p:cNvSpPr>
              <a:spLocks/>
            </p:cNvSpPr>
            <p:nvPr/>
          </p:nvSpPr>
          <p:spPr bwMode="auto">
            <a:xfrm>
              <a:off x="3786" y="1382"/>
              <a:ext cx="20" cy="15"/>
            </a:xfrm>
            <a:custGeom>
              <a:avLst/>
              <a:gdLst>
                <a:gd name="T0" fmla="*/ 3934738 w 27"/>
                <a:gd name="T1" fmla="*/ 111021 h 24"/>
                <a:gd name="T2" fmla="*/ 3934738 w 27"/>
                <a:gd name="T3" fmla="*/ 111021 h 24"/>
                <a:gd name="T4" fmla="*/ 3934738 w 27"/>
                <a:gd name="T5" fmla="*/ 0 h 24"/>
                <a:gd name="T6" fmla="*/ 0 w 27"/>
                <a:gd name="T7" fmla="*/ 111021 h 24"/>
                <a:gd name="T8" fmla="*/ 3934738 w 27"/>
                <a:gd name="T9" fmla="*/ 111021 h 24"/>
                <a:gd name="T10" fmla="*/ 3934738 w 27"/>
                <a:gd name="T11" fmla="*/ 111021 h 24"/>
                <a:gd name="T12" fmla="*/ 3934738 w 27"/>
                <a:gd name="T13" fmla="*/ 111021 h 24"/>
                <a:gd name="T14" fmla="*/ 3934738 w 27"/>
                <a:gd name="T15" fmla="*/ 111021 h 24"/>
                <a:gd name="T16" fmla="*/ 3934738 w 27"/>
                <a:gd name="T17" fmla="*/ 111021 h 24"/>
                <a:gd name="T18" fmla="*/ 3934738 w 27"/>
                <a:gd name="T19" fmla="*/ 111021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24"/>
                <a:gd name="T32" fmla="*/ 27 w 27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24">
                  <a:moveTo>
                    <a:pt x="27" y="17"/>
                  </a:moveTo>
                  <a:lnTo>
                    <a:pt x="24" y="9"/>
                  </a:lnTo>
                  <a:lnTo>
                    <a:pt x="6" y="0"/>
                  </a:lnTo>
                  <a:lnTo>
                    <a:pt x="0" y="15"/>
                  </a:lnTo>
                  <a:lnTo>
                    <a:pt x="19" y="24"/>
                  </a:lnTo>
                  <a:lnTo>
                    <a:pt x="14" y="17"/>
                  </a:lnTo>
                  <a:lnTo>
                    <a:pt x="27" y="17"/>
                  </a:lnTo>
                  <a:lnTo>
                    <a:pt x="27" y="11"/>
                  </a:lnTo>
                  <a:lnTo>
                    <a:pt x="24" y="9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62" name="Freeform 27"/>
            <p:cNvSpPr>
              <a:spLocks/>
            </p:cNvSpPr>
            <p:nvPr/>
          </p:nvSpPr>
          <p:spPr bwMode="auto">
            <a:xfrm>
              <a:off x="3796" y="1393"/>
              <a:ext cx="10" cy="32"/>
            </a:xfrm>
            <a:custGeom>
              <a:avLst/>
              <a:gdLst>
                <a:gd name="T0" fmla="*/ 8691896 w 13"/>
                <a:gd name="T1" fmla="*/ 120532 h 51"/>
                <a:gd name="T2" fmla="*/ 8691896 w 13"/>
                <a:gd name="T3" fmla="*/ 120532 h 51"/>
                <a:gd name="T4" fmla="*/ 8691896 w 13"/>
                <a:gd name="T5" fmla="*/ 0 h 51"/>
                <a:gd name="T6" fmla="*/ 0 w 13"/>
                <a:gd name="T7" fmla="*/ 0 h 51"/>
                <a:gd name="T8" fmla="*/ 0 w 13"/>
                <a:gd name="T9" fmla="*/ 120532 h 51"/>
                <a:gd name="T10" fmla="*/ 8691896 w 13"/>
                <a:gd name="T11" fmla="*/ 120532 h 51"/>
                <a:gd name="T12" fmla="*/ 0 w 13"/>
                <a:gd name="T13" fmla="*/ 120532 h 51"/>
                <a:gd name="T14" fmla="*/ 0 w 13"/>
                <a:gd name="T15" fmla="*/ 120532 h 51"/>
                <a:gd name="T16" fmla="*/ 8691896 w 13"/>
                <a:gd name="T17" fmla="*/ 120532 h 51"/>
                <a:gd name="T18" fmla="*/ 8691896 w 13"/>
                <a:gd name="T19" fmla="*/ 120532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51"/>
                <a:gd name="T32" fmla="*/ 13 w 13"/>
                <a:gd name="T33" fmla="*/ 51 h 5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51">
                  <a:moveTo>
                    <a:pt x="7" y="37"/>
                  </a:moveTo>
                  <a:lnTo>
                    <a:pt x="13" y="4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4"/>
                  </a:lnTo>
                  <a:lnTo>
                    <a:pt x="7" y="51"/>
                  </a:lnTo>
                  <a:lnTo>
                    <a:pt x="0" y="44"/>
                  </a:lnTo>
                  <a:lnTo>
                    <a:pt x="0" y="51"/>
                  </a:lnTo>
                  <a:lnTo>
                    <a:pt x="7" y="51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63" name="Freeform 28"/>
            <p:cNvSpPr>
              <a:spLocks/>
            </p:cNvSpPr>
            <p:nvPr/>
          </p:nvSpPr>
          <p:spPr bwMode="auto">
            <a:xfrm>
              <a:off x="3801" y="1416"/>
              <a:ext cx="22" cy="9"/>
            </a:xfrm>
            <a:custGeom>
              <a:avLst/>
              <a:gdLst>
                <a:gd name="T0" fmla="*/ 6492981 w 29"/>
                <a:gd name="T1" fmla="*/ 200600 h 14"/>
                <a:gd name="T2" fmla="*/ 6492981 w 29"/>
                <a:gd name="T3" fmla="*/ 0 h 14"/>
                <a:gd name="T4" fmla="*/ 0 w 29"/>
                <a:gd name="T5" fmla="*/ 0 h 14"/>
                <a:gd name="T6" fmla="*/ 0 w 29"/>
                <a:gd name="T7" fmla="*/ 200600 h 14"/>
                <a:gd name="T8" fmla="*/ 6492981 w 29"/>
                <a:gd name="T9" fmla="*/ 200600 h 14"/>
                <a:gd name="T10" fmla="*/ 6492981 w 29"/>
                <a:gd name="T11" fmla="*/ 200600 h 14"/>
                <a:gd name="T12" fmla="*/ 6492981 w 29"/>
                <a:gd name="T13" fmla="*/ 200600 h 14"/>
                <a:gd name="T14" fmla="*/ 6492981 w 29"/>
                <a:gd name="T15" fmla="*/ 0 h 14"/>
                <a:gd name="T16" fmla="*/ 6492981 w 29"/>
                <a:gd name="T17" fmla="*/ 0 h 14"/>
                <a:gd name="T18" fmla="*/ 6492981 w 29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14"/>
                <a:gd name="T32" fmla="*/ 29 w 2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14">
                  <a:moveTo>
                    <a:pt x="29" y="7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22" y="14"/>
                  </a:lnTo>
                  <a:lnTo>
                    <a:pt x="1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29" y="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64" name="Freeform 29"/>
            <p:cNvSpPr>
              <a:spLocks/>
            </p:cNvSpPr>
            <p:nvPr/>
          </p:nvSpPr>
          <p:spPr bwMode="auto">
            <a:xfrm>
              <a:off x="3814" y="1421"/>
              <a:ext cx="9" cy="29"/>
            </a:xfrm>
            <a:custGeom>
              <a:avLst/>
              <a:gdLst>
                <a:gd name="T0" fmla="*/ 951060 w 13"/>
                <a:gd name="T1" fmla="*/ 133159 h 46"/>
                <a:gd name="T2" fmla="*/ 951060 w 13"/>
                <a:gd name="T3" fmla="*/ 133159 h 46"/>
                <a:gd name="T4" fmla="*/ 951060 w 13"/>
                <a:gd name="T5" fmla="*/ 0 h 46"/>
                <a:gd name="T6" fmla="*/ 0 w 13"/>
                <a:gd name="T7" fmla="*/ 0 h 46"/>
                <a:gd name="T8" fmla="*/ 0 w 13"/>
                <a:gd name="T9" fmla="*/ 133159 h 46"/>
                <a:gd name="T10" fmla="*/ 951060 w 13"/>
                <a:gd name="T11" fmla="*/ 133159 h 46"/>
                <a:gd name="T12" fmla="*/ 0 w 13"/>
                <a:gd name="T13" fmla="*/ 133159 h 46"/>
                <a:gd name="T14" fmla="*/ 0 w 13"/>
                <a:gd name="T15" fmla="*/ 133159 h 46"/>
                <a:gd name="T16" fmla="*/ 951060 w 13"/>
                <a:gd name="T17" fmla="*/ 133159 h 46"/>
                <a:gd name="T18" fmla="*/ 951060 w 13"/>
                <a:gd name="T19" fmla="*/ 133159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6"/>
                <a:gd name="T32" fmla="*/ 13 w 13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6">
                  <a:moveTo>
                    <a:pt x="9" y="33"/>
                  </a:moveTo>
                  <a:lnTo>
                    <a:pt x="13" y="39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9"/>
                  </a:lnTo>
                  <a:lnTo>
                    <a:pt x="3" y="46"/>
                  </a:lnTo>
                  <a:lnTo>
                    <a:pt x="0" y="39"/>
                  </a:lnTo>
                  <a:lnTo>
                    <a:pt x="0" y="44"/>
                  </a:lnTo>
                  <a:lnTo>
                    <a:pt x="3" y="46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65" name="Freeform 30"/>
            <p:cNvSpPr>
              <a:spLocks/>
            </p:cNvSpPr>
            <p:nvPr/>
          </p:nvSpPr>
          <p:spPr bwMode="auto">
            <a:xfrm>
              <a:off x="3816" y="1442"/>
              <a:ext cx="24" cy="21"/>
            </a:xfrm>
            <a:custGeom>
              <a:avLst/>
              <a:gdLst>
                <a:gd name="T0" fmla="*/ 5107526 w 32"/>
                <a:gd name="T1" fmla="*/ 162083 h 33"/>
                <a:gd name="T2" fmla="*/ 5107526 w 32"/>
                <a:gd name="T3" fmla="*/ 162083 h 33"/>
                <a:gd name="T4" fmla="*/ 5107526 w 32"/>
                <a:gd name="T5" fmla="*/ 0 h 33"/>
                <a:gd name="T6" fmla="*/ 0 w 32"/>
                <a:gd name="T7" fmla="*/ 162083 h 33"/>
                <a:gd name="T8" fmla="*/ 5107526 w 32"/>
                <a:gd name="T9" fmla="*/ 162083 h 33"/>
                <a:gd name="T10" fmla="*/ 5107526 w 32"/>
                <a:gd name="T11" fmla="*/ 162083 h 33"/>
                <a:gd name="T12" fmla="*/ 5107526 w 32"/>
                <a:gd name="T13" fmla="*/ 162083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33"/>
                <a:gd name="T23" fmla="*/ 32 w 32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33">
                  <a:moveTo>
                    <a:pt x="29" y="17"/>
                  </a:moveTo>
                  <a:lnTo>
                    <a:pt x="32" y="19"/>
                  </a:lnTo>
                  <a:lnTo>
                    <a:pt x="6" y="0"/>
                  </a:lnTo>
                  <a:lnTo>
                    <a:pt x="0" y="13"/>
                  </a:lnTo>
                  <a:lnTo>
                    <a:pt x="24" y="32"/>
                  </a:lnTo>
                  <a:lnTo>
                    <a:pt x="27" y="33"/>
                  </a:lnTo>
                  <a:lnTo>
                    <a:pt x="29" y="1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66" name="Freeform 31"/>
            <p:cNvSpPr>
              <a:spLocks/>
            </p:cNvSpPr>
            <p:nvPr/>
          </p:nvSpPr>
          <p:spPr bwMode="auto">
            <a:xfrm>
              <a:off x="3836" y="1453"/>
              <a:ext cx="20" cy="11"/>
            </a:xfrm>
            <a:custGeom>
              <a:avLst/>
              <a:gdLst>
                <a:gd name="T0" fmla="*/ 8691896 w 26"/>
                <a:gd name="T1" fmla="*/ 69255 h 18"/>
                <a:gd name="T2" fmla="*/ 8691896 w 26"/>
                <a:gd name="T3" fmla="*/ 69255 h 18"/>
                <a:gd name="T4" fmla="*/ 8691896 w 26"/>
                <a:gd name="T5" fmla="*/ 0 h 18"/>
                <a:gd name="T6" fmla="*/ 0 w 26"/>
                <a:gd name="T7" fmla="*/ 69255 h 18"/>
                <a:gd name="T8" fmla="*/ 8691896 w 26"/>
                <a:gd name="T9" fmla="*/ 69255 h 18"/>
                <a:gd name="T10" fmla="*/ 8691896 w 26"/>
                <a:gd name="T11" fmla="*/ 69255 h 18"/>
                <a:gd name="T12" fmla="*/ 8691896 w 26"/>
                <a:gd name="T13" fmla="*/ 69255 h 18"/>
                <a:gd name="T14" fmla="*/ 8691896 w 26"/>
                <a:gd name="T15" fmla="*/ 69255 h 18"/>
                <a:gd name="T16" fmla="*/ 8691896 w 26"/>
                <a:gd name="T17" fmla="*/ 69255 h 18"/>
                <a:gd name="T18" fmla="*/ 8691896 w 26"/>
                <a:gd name="T19" fmla="*/ 69255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8"/>
                <a:gd name="T32" fmla="*/ 26 w 2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8">
                  <a:moveTo>
                    <a:pt x="26" y="9"/>
                  </a:moveTo>
                  <a:lnTo>
                    <a:pt x="19" y="2"/>
                  </a:lnTo>
                  <a:lnTo>
                    <a:pt x="2" y="0"/>
                  </a:lnTo>
                  <a:lnTo>
                    <a:pt x="0" y="16"/>
                  </a:lnTo>
                  <a:lnTo>
                    <a:pt x="18" y="18"/>
                  </a:lnTo>
                  <a:lnTo>
                    <a:pt x="13" y="9"/>
                  </a:lnTo>
                  <a:lnTo>
                    <a:pt x="26" y="9"/>
                  </a:lnTo>
                  <a:lnTo>
                    <a:pt x="26" y="4"/>
                  </a:lnTo>
                  <a:lnTo>
                    <a:pt x="19" y="2"/>
                  </a:lnTo>
                  <a:lnTo>
                    <a:pt x="26" y="9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67" name="Freeform 32"/>
            <p:cNvSpPr>
              <a:spLocks/>
            </p:cNvSpPr>
            <p:nvPr/>
          </p:nvSpPr>
          <p:spPr bwMode="auto">
            <a:xfrm>
              <a:off x="3846" y="1458"/>
              <a:ext cx="10" cy="16"/>
            </a:xfrm>
            <a:custGeom>
              <a:avLst/>
              <a:gdLst>
                <a:gd name="T0" fmla="*/ 8691896 w 13"/>
                <a:gd name="T1" fmla="*/ 430535 h 24"/>
                <a:gd name="T2" fmla="*/ 8691896 w 13"/>
                <a:gd name="T3" fmla="*/ 430535 h 24"/>
                <a:gd name="T4" fmla="*/ 8691896 w 13"/>
                <a:gd name="T5" fmla="*/ 0 h 24"/>
                <a:gd name="T6" fmla="*/ 0 w 13"/>
                <a:gd name="T7" fmla="*/ 0 h 24"/>
                <a:gd name="T8" fmla="*/ 0 w 13"/>
                <a:gd name="T9" fmla="*/ 430535 h 24"/>
                <a:gd name="T10" fmla="*/ 8691896 w 13"/>
                <a:gd name="T11" fmla="*/ 430535 h 24"/>
                <a:gd name="T12" fmla="*/ 0 w 13"/>
                <a:gd name="T13" fmla="*/ 430535 h 24"/>
                <a:gd name="T14" fmla="*/ 0 w 13"/>
                <a:gd name="T15" fmla="*/ 430535 h 24"/>
                <a:gd name="T16" fmla="*/ 8691896 w 13"/>
                <a:gd name="T17" fmla="*/ 430535 h 24"/>
                <a:gd name="T18" fmla="*/ 8691896 w 13"/>
                <a:gd name="T19" fmla="*/ 430535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4"/>
                <a:gd name="T32" fmla="*/ 13 w 13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4">
                  <a:moveTo>
                    <a:pt x="6" y="9"/>
                  </a:moveTo>
                  <a:lnTo>
                    <a:pt x="13" y="1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6" y="24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68" name="Freeform 33"/>
            <p:cNvSpPr>
              <a:spLocks/>
            </p:cNvSpPr>
            <p:nvPr/>
          </p:nvSpPr>
          <p:spPr bwMode="auto">
            <a:xfrm>
              <a:off x="3850" y="1464"/>
              <a:ext cx="30" cy="10"/>
            </a:xfrm>
            <a:custGeom>
              <a:avLst/>
              <a:gdLst>
                <a:gd name="T0" fmla="*/ 8691877 w 39"/>
                <a:gd name="T1" fmla="*/ 430536 h 15"/>
                <a:gd name="T2" fmla="*/ 8691877 w 39"/>
                <a:gd name="T3" fmla="*/ 0 h 15"/>
                <a:gd name="T4" fmla="*/ 0 w 39"/>
                <a:gd name="T5" fmla="*/ 0 h 15"/>
                <a:gd name="T6" fmla="*/ 0 w 39"/>
                <a:gd name="T7" fmla="*/ 430536 h 15"/>
                <a:gd name="T8" fmla="*/ 8691877 w 39"/>
                <a:gd name="T9" fmla="*/ 430536 h 15"/>
                <a:gd name="T10" fmla="*/ 8691877 w 39"/>
                <a:gd name="T11" fmla="*/ 430536 h 15"/>
                <a:gd name="T12" fmla="*/ 8691877 w 39"/>
                <a:gd name="T13" fmla="*/ 430536 h 15"/>
                <a:gd name="T14" fmla="*/ 8691877 w 39"/>
                <a:gd name="T15" fmla="*/ 0 h 15"/>
                <a:gd name="T16" fmla="*/ 8691877 w 39"/>
                <a:gd name="T17" fmla="*/ 0 h 15"/>
                <a:gd name="T18" fmla="*/ 8691877 w 39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"/>
                <a:gd name="T31" fmla="*/ 0 h 15"/>
                <a:gd name="T32" fmla="*/ 39 w 3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" h="15">
                  <a:moveTo>
                    <a:pt x="39" y="4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2" y="15"/>
                  </a:lnTo>
                  <a:lnTo>
                    <a:pt x="26" y="11"/>
                  </a:lnTo>
                  <a:lnTo>
                    <a:pt x="39" y="4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39" y="4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69" name="Freeform 34"/>
            <p:cNvSpPr>
              <a:spLocks/>
            </p:cNvSpPr>
            <p:nvPr/>
          </p:nvSpPr>
          <p:spPr bwMode="auto">
            <a:xfrm>
              <a:off x="3870" y="1467"/>
              <a:ext cx="19" cy="26"/>
            </a:xfrm>
            <a:custGeom>
              <a:avLst/>
              <a:gdLst>
                <a:gd name="T0" fmla="*/ 6745451 w 25"/>
                <a:gd name="T1" fmla="*/ 150627 h 41"/>
                <a:gd name="T2" fmla="*/ 6745451 w 25"/>
                <a:gd name="T3" fmla="*/ 150627 h 41"/>
                <a:gd name="T4" fmla="*/ 6745451 w 25"/>
                <a:gd name="T5" fmla="*/ 0 h 41"/>
                <a:gd name="T6" fmla="*/ 0 w 25"/>
                <a:gd name="T7" fmla="*/ 150627 h 41"/>
                <a:gd name="T8" fmla="*/ 6745451 w 25"/>
                <a:gd name="T9" fmla="*/ 150627 h 41"/>
                <a:gd name="T10" fmla="*/ 6745451 w 25"/>
                <a:gd name="T11" fmla="*/ 150627 h 41"/>
                <a:gd name="T12" fmla="*/ 6745451 w 25"/>
                <a:gd name="T13" fmla="*/ 150627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41"/>
                <a:gd name="T23" fmla="*/ 25 w 25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41">
                  <a:moveTo>
                    <a:pt x="25" y="37"/>
                  </a:moveTo>
                  <a:lnTo>
                    <a:pt x="25" y="33"/>
                  </a:lnTo>
                  <a:lnTo>
                    <a:pt x="13" y="0"/>
                  </a:lnTo>
                  <a:lnTo>
                    <a:pt x="0" y="7"/>
                  </a:lnTo>
                  <a:lnTo>
                    <a:pt x="14" y="41"/>
                  </a:lnTo>
                  <a:lnTo>
                    <a:pt x="13" y="37"/>
                  </a:lnTo>
                  <a:lnTo>
                    <a:pt x="25" y="3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70" name="Freeform 35"/>
            <p:cNvSpPr>
              <a:spLocks/>
            </p:cNvSpPr>
            <p:nvPr/>
          </p:nvSpPr>
          <p:spPr bwMode="auto">
            <a:xfrm>
              <a:off x="3880" y="1490"/>
              <a:ext cx="12" cy="24"/>
            </a:xfrm>
            <a:custGeom>
              <a:avLst/>
              <a:gdLst>
                <a:gd name="T0" fmla="*/ 5107526 w 16"/>
                <a:gd name="T1" fmla="*/ 242172 h 37"/>
                <a:gd name="T2" fmla="*/ 5107526 w 16"/>
                <a:gd name="T3" fmla="*/ 242172 h 37"/>
                <a:gd name="T4" fmla="*/ 5107526 w 16"/>
                <a:gd name="T5" fmla="*/ 0 h 37"/>
                <a:gd name="T6" fmla="*/ 0 w 16"/>
                <a:gd name="T7" fmla="*/ 0 h 37"/>
                <a:gd name="T8" fmla="*/ 5107526 w 16"/>
                <a:gd name="T9" fmla="*/ 242172 h 37"/>
                <a:gd name="T10" fmla="*/ 5107526 w 16"/>
                <a:gd name="T11" fmla="*/ 242172 h 37"/>
                <a:gd name="T12" fmla="*/ 5107526 w 16"/>
                <a:gd name="T13" fmla="*/ 242172 h 37"/>
                <a:gd name="T14" fmla="*/ 5107526 w 16"/>
                <a:gd name="T15" fmla="*/ 242172 h 37"/>
                <a:gd name="T16" fmla="*/ 5107526 w 16"/>
                <a:gd name="T17" fmla="*/ 242172 h 37"/>
                <a:gd name="T18" fmla="*/ 5107526 w 16"/>
                <a:gd name="T19" fmla="*/ 242172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"/>
                <a:gd name="T31" fmla="*/ 0 h 37"/>
                <a:gd name="T32" fmla="*/ 16 w 16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" h="37">
                  <a:moveTo>
                    <a:pt x="9" y="22"/>
                  </a:moveTo>
                  <a:lnTo>
                    <a:pt x="16" y="2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3" y="29"/>
                  </a:lnTo>
                  <a:lnTo>
                    <a:pt x="9" y="37"/>
                  </a:lnTo>
                  <a:lnTo>
                    <a:pt x="3" y="29"/>
                  </a:lnTo>
                  <a:lnTo>
                    <a:pt x="3" y="37"/>
                  </a:lnTo>
                  <a:lnTo>
                    <a:pt x="9" y="37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71" name="Freeform 36"/>
            <p:cNvSpPr>
              <a:spLocks/>
            </p:cNvSpPr>
            <p:nvPr/>
          </p:nvSpPr>
          <p:spPr bwMode="auto">
            <a:xfrm>
              <a:off x="3887" y="1504"/>
              <a:ext cx="23" cy="10"/>
            </a:xfrm>
            <a:custGeom>
              <a:avLst/>
              <a:gdLst>
                <a:gd name="T0" fmla="*/ 4070190 w 31"/>
                <a:gd name="T1" fmla="*/ 430536 h 15"/>
                <a:gd name="T2" fmla="*/ 4070190 w 31"/>
                <a:gd name="T3" fmla="*/ 0 h 15"/>
                <a:gd name="T4" fmla="*/ 0 w 31"/>
                <a:gd name="T5" fmla="*/ 0 h 15"/>
                <a:gd name="T6" fmla="*/ 0 w 31"/>
                <a:gd name="T7" fmla="*/ 430536 h 15"/>
                <a:gd name="T8" fmla="*/ 4070190 w 31"/>
                <a:gd name="T9" fmla="*/ 430536 h 15"/>
                <a:gd name="T10" fmla="*/ 4070190 w 31"/>
                <a:gd name="T11" fmla="*/ 430536 h 15"/>
                <a:gd name="T12" fmla="*/ 4070190 w 31"/>
                <a:gd name="T13" fmla="*/ 430536 h 15"/>
                <a:gd name="T14" fmla="*/ 4070190 w 31"/>
                <a:gd name="T15" fmla="*/ 0 h 15"/>
                <a:gd name="T16" fmla="*/ 4070190 w 31"/>
                <a:gd name="T17" fmla="*/ 0 h 15"/>
                <a:gd name="T18" fmla="*/ 4070190 w 31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15"/>
                <a:gd name="T32" fmla="*/ 31 w 31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15">
                  <a:moveTo>
                    <a:pt x="31" y="7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4" y="15"/>
                  </a:lnTo>
                  <a:lnTo>
                    <a:pt x="18" y="7"/>
                  </a:lnTo>
                  <a:lnTo>
                    <a:pt x="31" y="7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72" name="Freeform 37"/>
            <p:cNvSpPr>
              <a:spLocks/>
            </p:cNvSpPr>
            <p:nvPr/>
          </p:nvSpPr>
          <p:spPr bwMode="auto">
            <a:xfrm>
              <a:off x="3900" y="1509"/>
              <a:ext cx="10" cy="29"/>
            </a:xfrm>
            <a:custGeom>
              <a:avLst/>
              <a:gdLst>
                <a:gd name="T0" fmla="*/ 8691896 w 13"/>
                <a:gd name="T1" fmla="*/ 211262 h 45"/>
                <a:gd name="T2" fmla="*/ 8691896 w 13"/>
                <a:gd name="T3" fmla="*/ 211262 h 45"/>
                <a:gd name="T4" fmla="*/ 8691896 w 13"/>
                <a:gd name="T5" fmla="*/ 0 h 45"/>
                <a:gd name="T6" fmla="*/ 0 w 13"/>
                <a:gd name="T7" fmla="*/ 0 h 45"/>
                <a:gd name="T8" fmla="*/ 0 w 13"/>
                <a:gd name="T9" fmla="*/ 211262 h 45"/>
                <a:gd name="T10" fmla="*/ 8691896 w 13"/>
                <a:gd name="T11" fmla="*/ 211262 h 45"/>
                <a:gd name="T12" fmla="*/ 0 w 13"/>
                <a:gd name="T13" fmla="*/ 211262 h 45"/>
                <a:gd name="T14" fmla="*/ 0 w 13"/>
                <a:gd name="T15" fmla="*/ 211262 h 45"/>
                <a:gd name="T16" fmla="*/ 8691896 w 13"/>
                <a:gd name="T17" fmla="*/ 211262 h 45"/>
                <a:gd name="T18" fmla="*/ 8691896 w 13"/>
                <a:gd name="T19" fmla="*/ 211262 h 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5"/>
                <a:gd name="T32" fmla="*/ 13 w 13"/>
                <a:gd name="T33" fmla="*/ 45 h 4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5">
                  <a:moveTo>
                    <a:pt x="6" y="30"/>
                  </a:moveTo>
                  <a:lnTo>
                    <a:pt x="13" y="3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6" y="45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6" y="45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73" name="Freeform 38"/>
            <p:cNvSpPr>
              <a:spLocks/>
            </p:cNvSpPr>
            <p:nvPr/>
          </p:nvSpPr>
          <p:spPr bwMode="auto">
            <a:xfrm>
              <a:off x="3905" y="1528"/>
              <a:ext cx="47" cy="10"/>
            </a:xfrm>
            <a:custGeom>
              <a:avLst/>
              <a:gdLst>
                <a:gd name="T0" fmla="*/ 6393736 w 62"/>
                <a:gd name="T1" fmla="*/ 430536 h 15"/>
                <a:gd name="T2" fmla="*/ 6393736 w 62"/>
                <a:gd name="T3" fmla="*/ 0 h 15"/>
                <a:gd name="T4" fmla="*/ 0 w 62"/>
                <a:gd name="T5" fmla="*/ 0 h 15"/>
                <a:gd name="T6" fmla="*/ 0 w 62"/>
                <a:gd name="T7" fmla="*/ 430536 h 15"/>
                <a:gd name="T8" fmla="*/ 6393736 w 62"/>
                <a:gd name="T9" fmla="*/ 430536 h 15"/>
                <a:gd name="T10" fmla="*/ 6393736 w 62"/>
                <a:gd name="T11" fmla="*/ 430536 h 15"/>
                <a:gd name="T12" fmla="*/ 6393736 w 62"/>
                <a:gd name="T13" fmla="*/ 430536 h 15"/>
                <a:gd name="T14" fmla="*/ 6393736 w 62"/>
                <a:gd name="T15" fmla="*/ 0 h 15"/>
                <a:gd name="T16" fmla="*/ 6393736 w 62"/>
                <a:gd name="T17" fmla="*/ 0 h 15"/>
                <a:gd name="T18" fmla="*/ 6393736 w 62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2"/>
                <a:gd name="T31" fmla="*/ 0 h 15"/>
                <a:gd name="T32" fmla="*/ 62 w 6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2" h="15">
                  <a:moveTo>
                    <a:pt x="62" y="7"/>
                  </a:moveTo>
                  <a:lnTo>
                    <a:pt x="5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6" y="15"/>
                  </a:lnTo>
                  <a:lnTo>
                    <a:pt x="50" y="7"/>
                  </a:lnTo>
                  <a:lnTo>
                    <a:pt x="62" y="7"/>
                  </a:lnTo>
                  <a:lnTo>
                    <a:pt x="62" y="0"/>
                  </a:lnTo>
                  <a:lnTo>
                    <a:pt x="56" y="0"/>
                  </a:lnTo>
                  <a:lnTo>
                    <a:pt x="62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74" name="Freeform 39"/>
            <p:cNvSpPr>
              <a:spLocks/>
            </p:cNvSpPr>
            <p:nvPr/>
          </p:nvSpPr>
          <p:spPr bwMode="auto">
            <a:xfrm>
              <a:off x="3942" y="1532"/>
              <a:ext cx="10" cy="27"/>
            </a:xfrm>
            <a:custGeom>
              <a:avLst/>
              <a:gdLst>
                <a:gd name="T0" fmla="*/ 46678665 w 12"/>
                <a:gd name="T1" fmla="*/ 332739 h 41"/>
                <a:gd name="T2" fmla="*/ 46678665 w 12"/>
                <a:gd name="T3" fmla="*/ 332739 h 41"/>
                <a:gd name="T4" fmla="*/ 46678665 w 12"/>
                <a:gd name="T5" fmla="*/ 0 h 41"/>
                <a:gd name="T6" fmla="*/ 0 w 12"/>
                <a:gd name="T7" fmla="*/ 0 h 41"/>
                <a:gd name="T8" fmla="*/ 0 w 12"/>
                <a:gd name="T9" fmla="*/ 332739 h 41"/>
                <a:gd name="T10" fmla="*/ 46678665 w 12"/>
                <a:gd name="T11" fmla="*/ 332739 h 41"/>
                <a:gd name="T12" fmla="*/ 0 w 12"/>
                <a:gd name="T13" fmla="*/ 332739 h 41"/>
                <a:gd name="T14" fmla="*/ 0 w 12"/>
                <a:gd name="T15" fmla="*/ 332739 h 41"/>
                <a:gd name="T16" fmla="*/ 46678665 w 12"/>
                <a:gd name="T17" fmla="*/ 332739 h 41"/>
                <a:gd name="T18" fmla="*/ 46678665 w 12"/>
                <a:gd name="T19" fmla="*/ 332739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41"/>
                <a:gd name="T32" fmla="*/ 12 w 12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41">
                  <a:moveTo>
                    <a:pt x="11" y="28"/>
                  </a:moveTo>
                  <a:lnTo>
                    <a:pt x="12" y="3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1" y="41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1"/>
                  </a:lnTo>
                  <a:lnTo>
                    <a:pt x="11" y="2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75" name="Freeform 40"/>
            <p:cNvSpPr>
              <a:spLocks/>
            </p:cNvSpPr>
            <p:nvPr/>
          </p:nvSpPr>
          <p:spPr bwMode="auto">
            <a:xfrm>
              <a:off x="3943" y="1550"/>
              <a:ext cx="18" cy="18"/>
            </a:xfrm>
            <a:custGeom>
              <a:avLst/>
              <a:gdLst>
                <a:gd name="T0" fmla="*/ 5107536 w 24"/>
                <a:gd name="T1" fmla="*/ 200600 h 28"/>
                <a:gd name="T2" fmla="*/ 5107536 w 24"/>
                <a:gd name="T3" fmla="*/ 200600 h 28"/>
                <a:gd name="T4" fmla="*/ 5107536 w 24"/>
                <a:gd name="T5" fmla="*/ 0 h 28"/>
                <a:gd name="T6" fmla="*/ 0 w 24"/>
                <a:gd name="T7" fmla="*/ 200600 h 28"/>
                <a:gd name="T8" fmla="*/ 5107536 w 24"/>
                <a:gd name="T9" fmla="*/ 200600 h 28"/>
                <a:gd name="T10" fmla="*/ 5107536 w 24"/>
                <a:gd name="T11" fmla="*/ 200600 h 28"/>
                <a:gd name="T12" fmla="*/ 5107536 w 24"/>
                <a:gd name="T13" fmla="*/ 200600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28"/>
                <a:gd name="T23" fmla="*/ 24 w 24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28">
                  <a:moveTo>
                    <a:pt x="19" y="13"/>
                  </a:moveTo>
                  <a:lnTo>
                    <a:pt x="24" y="15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15" y="26"/>
                  </a:lnTo>
                  <a:lnTo>
                    <a:pt x="19" y="28"/>
                  </a:lnTo>
                  <a:lnTo>
                    <a:pt x="19" y="13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76" name="Freeform 41"/>
            <p:cNvSpPr>
              <a:spLocks/>
            </p:cNvSpPr>
            <p:nvPr/>
          </p:nvSpPr>
          <p:spPr bwMode="auto">
            <a:xfrm>
              <a:off x="3958" y="1559"/>
              <a:ext cx="15" cy="9"/>
            </a:xfrm>
            <a:custGeom>
              <a:avLst/>
              <a:gdLst>
                <a:gd name="T0" fmla="*/ 5107536 w 20"/>
                <a:gd name="T1" fmla="*/ 47109 h 15"/>
                <a:gd name="T2" fmla="*/ 5107536 w 20"/>
                <a:gd name="T3" fmla="*/ 0 h 15"/>
                <a:gd name="T4" fmla="*/ 0 w 20"/>
                <a:gd name="T5" fmla="*/ 0 h 15"/>
                <a:gd name="T6" fmla="*/ 0 w 20"/>
                <a:gd name="T7" fmla="*/ 47109 h 15"/>
                <a:gd name="T8" fmla="*/ 5107536 w 20"/>
                <a:gd name="T9" fmla="*/ 47109 h 15"/>
                <a:gd name="T10" fmla="*/ 5107536 w 20"/>
                <a:gd name="T11" fmla="*/ 47109 h 15"/>
                <a:gd name="T12" fmla="*/ 5107536 w 20"/>
                <a:gd name="T13" fmla="*/ 47109 h 15"/>
                <a:gd name="T14" fmla="*/ 5107536 w 20"/>
                <a:gd name="T15" fmla="*/ 0 h 15"/>
                <a:gd name="T16" fmla="*/ 5107536 w 20"/>
                <a:gd name="T17" fmla="*/ 0 h 15"/>
                <a:gd name="T18" fmla="*/ 5107536 w 20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15"/>
                <a:gd name="T32" fmla="*/ 20 w 20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15">
                  <a:moveTo>
                    <a:pt x="20" y="7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3" y="15"/>
                  </a:lnTo>
                  <a:lnTo>
                    <a:pt x="7" y="7"/>
                  </a:lnTo>
                  <a:lnTo>
                    <a:pt x="20" y="7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77" name="Freeform 42"/>
            <p:cNvSpPr>
              <a:spLocks/>
            </p:cNvSpPr>
            <p:nvPr/>
          </p:nvSpPr>
          <p:spPr bwMode="auto">
            <a:xfrm>
              <a:off x="3963" y="1563"/>
              <a:ext cx="10" cy="35"/>
            </a:xfrm>
            <a:custGeom>
              <a:avLst/>
              <a:gdLst>
                <a:gd name="T0" fmla="*/ 8691896 w 13"/>
                <a:gd name="T1" fmla="*/ 238279 h 54"/>
                <a:gd name="T2" fmla="*/ 8691896 w 13"/>
                <a:gd name="T3" fmla="*/ 238279 h 54"/>
                <a:gd name="T4" fmla="*/ 8691896 w 13"/>
                <a:gd name="T5" fmla="*/ 0 h 54"/>
                <a:gd name="T6" fmla="*/ 0 w 13"/>
                <a:gd name="T7" fmla="*/ 0 h 54"/>
                <a:gd name="T8" fmla="*/ 0 w 13"/>
                <a:gd name="T9" fmla="*/ 238279 h 54"/>
                <a:gd name="T10" fmla="*/ 8691896 w 13"/>
                <a:gd name="T11" fmla="*/ 238279 h 54"/>
                <a:gd name="T12" fmla="*/ 0 w 13"/>
                <a:gd name="T13" fmla="*/ 238279 h 54"/>
                <a:gd name="T14" fmla="*/ 0 w 13"/>
                <a:gd name="T15" fmla="*/ 238279 h 54"/>
                <a:gd name="T16" fmla="*/ 8691896 w 13"/>
                <a:gd name="T17" fmla="*/ 238279 h 54"/>
                <a:gd name="T18" fmla="*/ 8691896 w 13"/>
                <a:gd name="T19" fmla="*/ 238279 h 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54"/>
                <a:gd name="T32" fmla="*/ 13 w 13"/>
                <a:gd name="T33" fmla="*/ 54 h 5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54">
                  <a:moveTo>
                    <a:pt x="6" y="39"/>
                  </a:moveTo>
                  <a:lnTo>
                    <a:pt x="13" y="4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6" y="54"/>
                  </a:lnTo>
                  <a:lnTo>
                    <a:pt x="0" y="46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6" y="39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78" name="Freeform 43"/>
            <p:cNvSpPr>
              <a:spLocks/>
            </p:cNvSpPr>
            <p:nvPr/>
          </p:nvSpPr>
          <p:spPr bwMode="auto">
            <a:xfrm>
              <a:off x="3967" y="1588"/>
              <a:ext cx="22" cy="10"/>
            </a:xfrm>
            <a:custGeom>
              <a:avLst/>
              <a:gdLst>
                <a:gd name="T0" fmla="*/ 6492981 w 29"/>
                <a:gd name="T1" fmla="*/ 430536 h 15"/>
                <a:gd name="T2" fmla="*/ 6492981 w 29"/>
                <a:gd name="T3" fmla="*/ 0 h 15"/>
                <a:gd name="T4" fmla="*/ 0 w 29"/>
                <a:gd name="T5" fmla="*/ 0 h 15"/>
                <a:gd name="T6" fmla="*/ 0 w 29"/>
                <a:gd name="T7" fmla="*/ 430536 h 15"/>
                <a:gd name="T8" fmla="*/ 6492981 w 29"/>
                <a:gd name="T9" fmla="*/ 430536 h 15"/>
                <a:gd name="T10" fmla="*/ 6492981 w 29"/>
                <a:gd name="T11" fmla="*/ 430536 h 15"/>
                <a:gd name="T12" fmla="*/ 6492981 w 29"/>
                <a:gd name="T13" fmla="*/ 430536 h 15"/>
                <a:gd name="T14" fmla="*/ 6492981 w 29"/>
                <a:gd name="T15" fmla="*/ 0 h 15"/>
                <a:gd name="T16" fmla="*/ 6492981 w 29"/>
                <a:gd name="T17" fmla="*/ 0 h 15"/>
                <a:gd name="T18" fmla="*/ 6492981 w 29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15"/>
                <a:gd name="T32" fmla="*/ 29 w 2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15">
                  <a:moveTo>
                    <a:pt x="29" y="7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3" y="15"/>
                  </a:lnTo>
                  <a:lnTo>
                    <a:pt x="1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29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79" name="Freeform 44"/>
            <p:cNvSpPr>
              <a:spLocks/>
            </p:cNvSpPr>
            <p:nvPr/>
          </p:nvSpPr>
          <p:spPr bwMode="auto">
            <a:xfrm>
              <a:off x="3979" y="1592"/>
              <a:ext cx="10" cy="18"/>
            </a:xfrm>
            <a:custGeom>
              <a:avLst/>
              <a:gdLst>
                <a:gd name="T0" fmla="*/ 1833316 w 14"/>
                <a:gd name="T1" fmla="*/ 200600 h 28"/>
                <a:gd name="T2" fmla="*/ 1833316 w 14"/>
                <a:gd name="T3" fmla="*/ 200600 h 28"/>
                <a:gd name="T4" fmla="*/ 1833316 w 14"/>
                <a:gd name="T5" fmla="*/ 0 h 28"/>
                <a:gd name="T6" fmla="*/ 0 w 14"/>
                <a:gd name="T7" fmla="*/ 0 h 28"/>
                <a:gd name="T8" fmla="*/ 0 w 14"/>
                <a:gd name="T9" fmla="*/ 200600 h 28"/>
                <a:gd name="T10" fmla="*/ 1833316 w 14"/>
                <a:gd name="T11" fmla="*/ 200600 h 28"/>
                <a:gd name="T12" fmla="*/ 0 w 14"/>
                <a:gd name="T13" fmla="*/ 200600 h 28"/>
                <a:gd name="T14" fmla="*/ 0 w 14"/>
                <a:gd name="T15" fmla="*/ 200600 h 28"/>
                <a:gd name="T16" fmla="*/ 1833316 w 14"/>
                <a:gd name="T17" fmla="*/ 200600 h 28"/>
                <a:gd name="T18" fmla="*/ 1833316 w 14"/>
                <a:gd name="T19" fmla="*/ 20060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28"/>
                <a:gd name="T32" fmla="*/ 14 w 14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28">
                  <a:moveTo>
                    <a:pt x="8" y="13"/>
                  </a:moveTo>
                  <a:lnTo>
                    <a:pt x="14" y="21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8" y="28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8" y="28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80" name="Freeform 45"/>
            <p:cNvSpPr>
              <a:spLocks/>
            </p:cNvSpPr>
            <p:nvPr/>
          </p:nvSpPr>
          <p:spPr bwMode="auto">
            <a:xfrm>
              <a:off x="3985" y="1601"/>
              <a:ext cx="43" cy="9"/>
            </a:xfrm>
            <a:custGeom>
              <a:avLst/>
              <a:gdLst>
                <a:gd name="T0" fmla="*/ 5772869 w 57"/>
                <a:gd name="T1" fmla="*/ 47109 h 15"/>
                <a:gd name="T2" fmla="*/ 5772869 w 57"/>
                <a:gd name="T3" fmla="*/ 0 h 15"/>
                <a:gd name="T4" fmla="*/ 0 w 57"/>
                <a:gd name="T5" fmla="*/ 0 h 15"/>
                <a:gd name="T6" fmla="*/ 0 w 57"/>
                <a:gd name="T7" fmla="*/ 47109 h 15"/>
                <a:gd name="T8" fmla="*/ 5772869 w 57"/>
                <a:gd name="T9" fmla="*/ 47109 h 15"/>
                <a:gd name="T10" fmla="*/ 5772869 w 57"/>
                <a:gd name="T11" fmla="*/ 47109 h 15"/>
                <a:gd name="T12" fmla="*/ 5772869 w 57"/>
                <a:gd name="T13" fmla="*/ 47109 h 15"/>
                <a:gd name="T14" fmla="*/ 5772869 w 57"/>
                <a:gd name="T15" fmla="*/ 0 h 15"/>
                <a:gd name="T16" fmla="*/ 5772869 w 57"/>
                <a:gd name="T17" fmla="*/ 0 h 15"/>
                <a:gd name="T18" fmla="*/ 5772869 w 57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7"/>
                <a:gd name="T31" fmla="*/ 0 h 15"/>
                <a:gd name="T32" fmla="*/ 57 w 5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7" h="15">
                  <a:moveTo>
                    <a:pt x="57" y="8"/>
                  </a:moveTo>
                  <a:lnTo>
                    <a:pt x="5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1" y="15"/>
                  </a:lnTo>
                  <a:lnTo>
                    <a:pt x="44" y="8"/>
                  </a:lnTo>
                  <a:lnTo>
                    <a:pt x="57" y="8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57" y="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81" name="Freeform 46"/>
            <p:cNvSpPr>
              <a:spLocks/>
            </p:cNvSpPr>
            <p:nvPr/>
          </p:nvSpPr>
          <p:spPr bwMode="auto">
            <a:xfrm>
              <a:off x="4018" y="1606"/>
              <a:ext cx="10" cy="16"/>
            </a:xfrm>
            <a:custGeom>
              <a:avLst/>
              <a:gdLst>
                <a:gd name="T0" fmla="*/ 8691896 w 13"/>
                <a:gd name="T1" fmla="*/ 80169 h 26"/>
                <a:gd name="T2" fmla="*/ 8691896 w 13"/>
                <a:gd name="T3" fmla="*/ 80169 h 26"/>
                <a:gd name="T4" fmla="*/ 8691896 w 13"/>
                <a:gd name="T5" fmla="*/ 0 h 26"/>
                <a:gd name="T6" fmla="*/ 0 w 13"/>
                <a:gd name="T7" fmla="*/ 0 h 26"/>
                <a:gd name="T8" fmla="*/ 0 w 13"/>
                <a:gd name="T9" fmla="*/ 80169 h 26"/>
                <a:gd name="T10" fmla="*/ 8691896 w 13"/>
                <a:gd name="T11" fmla="*/ 80169 h 26"/>
                <a:gd name="T12" fmla="*/ 8691896 w 13"/>
                <a:gd name="T13" fmla="*/ 80169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6"/>
                <a:gd name="T23" fmla="*/ 13 w 13"/>
                <a:gd name="T24" fmla="*/ 26 h 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6">
                  <a:moveTo>
                    <a:pt x="7" y="11"/>
                  </a:moveTo>
                  <a:lnTo>
                    <a:pt x="13" y="18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8" y="26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82" name="Freeform 47"/>
            <p:cNvSpPr>
              <a:spLocks/>
            </p:cNvSpPr>
            <p:nvPr/>
          </p:nvSpPr>
          <p:spPr bwMode="auto">
            <a:xfrm>
              <a:off x="4023" y="1610"/>
              <a:ext cx="27" cy="12"/>
            </a:xfrm>
            <a:custGeom>
              <a:avLst/>
              <a:gdLst>
                <a:gd name="T0" fmla="*/ 5107529 w 36"/>
                <a:gd name="T1" fmla="*/ 138327 h 19"/>
                <a:gd name="T2" fmla="*/ 5107529 w 36"/>
                <a:gd name="T3" fmla="*/ 138327 h 19"/>
                <a:gd name="T4" fmla="*/ 5107529 w 36"/>
                <a:gd name="T5" fmla="*/ 138327 h 19"/>
                <a:gd name="T6" fmla="*/ 5107529 w 36"/>
                <a:gd name="T7" fmla="*/ 0 h 19"/>
                <a:gd name="T8" fmla="*/ 5107529 w 36"/>
                <a:gd name="T9" fmla="*/ 138327 h 19"/>
                <a:gd name="T10" fmla="*/ 5107529 w 36"/>
                <a:gd name="T11" fmla="*/ 138327 h 19"/>
                <a:gd name="T12" fmla="*/ 5107529 w 36"/>
                <a:gd name="T13" fmla="*/ 138327 h 19"/>
                <a:gd name="T14" fmla="*/ 5107529 w 36"/>
                <a:gd name="T15" fmla="*/ 138327 h 19"/>
                <a:gd name="T16" fmla="*/ 0 w 36"/>
                <a:gd name="T17" fmla="*/ 138327 h 19"/>
                <a:gd name="T18" fmla="*/ 5107529 w 36"/>
                <a:gd name="T19" fmla="*/ 138327 h 19"/>
                <a:gd name="T20" fmla="*/ 5107529 w 36"/>
                <a:gd name="T21" fmla="*/ 138327 h 19"/>
                <a:gd name="T22" fmla="*/ 5107529 w 36"/>
                <a:gd name="T23" fmla="*/ 138327 h 19"/>
                <a:gd name="T24" fmla="*/ 5107529 w 36"/>
                <a:gd name="T25" fmla="*/ 138327 h 19"/>
                <a:gd name="T26" fmla="*/ 5107529 w 36"/>
                <a:gd name="T27" fmla="*/ 138327 h 19"/>
                <a:gd name="T28" fmla="*/ 5107529 w 36"/>
                <a:gd name="T29" fmla="*/ 138327 h 19"/>
                <a:gd name="T30" fmla="*/ 5107529 w 36"/>
                <a:gd name="T31" fmla="*/ 138327 h 19"/>
                <a:gd name="T32" fmla="*/ 5107529 w 36"/>
                <a:gd name="T33" fmla="*/ 138327 h 19"/>
                <a:gd name="T34" fmla="*/ 5107529 w 36"/>
                <a:gd name="T35" fmla="*/ 138327 h 1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19"/>
                <a:gd name="T56" fmla="*/ 36 w 36"/>
                <a:gd name="T57" fmla="*/ 19 h 1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19">
                  <a:moveTo>
                    <a:pt x="36" y="11"/>
                  </a:moveTo>
                  <a:lnTo>
                    <a:pt x="32" y="2"/>
                  </a:lnTo>
                  <a:lnTo>
                    <a:pt x="25" y="2"/>
                  </a:lnTo>
                  <a:lnTo>
                    <a:pt x="20" y="0"/>
                  </a:lnTo>
                  <a:lnTo>
                    <a:pt x="14" y="2"/>
                  </a:lnTo>
                  <a:lnTo>
                    <a:pt x="9" y="2"/>
                  </a:lnTo>
                  <a:lnTo>
                    <a:pt x="5" y="2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19"/>
                  </a:lnTo>
                  <a:lnTo>
                    <a:pt x="6" y="17"/>
                  </a:lnTo>
                  <a:lnTo>
                    <a:pt x="11" y="17"/>
                  </a:lnTo>
                  <a:lnTo>
                    <a:pt x="16" y="17"/>
                  </a:lnTo>
                  <a:lnTo>
                    <a:pt x="20" y="17"/>
                  </a:lnTo>
                  <a:lnTo>
                    <a:pt x="25" y="17"/>
                  </a:lnTo>
                  <a:lnTo>
                    <a:pt x="27" y="17"/>
                  </a:lnTo>
                  <a:lnTo>
                    <a:pt x="24" y="11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83" name="Freeform 48"/>
            <p:cNvSpPr>
              <a:spLocks/>
            </p:cNvSpPr>
            <p:nvPr/>
          </p:nvSpPr>
          <p:spPr bwMode="auto">
            <a:xfrm>
              <a:off x="4041" y="1617"/>
              <a:ext cx="9" cy="18"/>
            </a:xfrm>
            <a:custGeom>
              <a:avLst/>
              <a:gdLst>
                <a:gd name="T0" fmla="*/ 5107536 w 12"/>
                <a:gd name="T1" fmla="*/ 200600 h 28"/>
                <a:gd name="T2" fmla="*/ 5107536 w 12"/>
                <a:gd name="T3" fmla="*/ 200600 h 28"/>
                <a:gd name="T4" fmla="*/ 5107536 w 12"/>
                <a:gd name="T5" fmla="*/ 200600 h 28"/>
                <a:gd name="T6" fmla="*/ 5107536 w 12"/>
                <a:gd name="T7" fmla="*/ 200600 h 28"/>
                <a:gd name="T8" fmla="*/ 5107536 w 12"/>
                <a:gd name="T9" fmla="*/ 200600 h 28"/>
                <a:gd name="T10" fmla="*/ 5107536 w 12"/>
                <a:gd name="T11" fmla="*/ 200600 h 28"/>
                <a:gd name="T12" fmla="*/ 5107536 w 12"/>
                <a:gd name="T13" fmla="*/ 200600 h 28"/>
                <a:gd name="T14" fmla="*/ 5107536 w 12"/>
                <a:gd name="T15" fmla="*/ 200600 h 28"/>
                <a:gd name="T16" fmla="*/ 5107536 w 12"/>
                <a:gd name="T17" fmla="*/ 0 h 28"/>
                <a:gd name="T18" fmla="*/ 0 w 12"/>
                <a:gd name="T19" fmla="*/ 0 h 28"/>
                <a:gd name="T20" fmla="*/ 0 w 12"/>
                <a:gd name="T21" fmla="*/ 200600 h 28"/>
                <a:gd name="T22" fmla="*/ 0 w 12"/>
                <a:gd name="T23" fmla="*/ 200600 h 28"/>
                <a:gd name="T24" fmla="*/ 0 w 12"/>
                <a:gd name="T25" fmla="*/ 200600 h 28"/>
                <a:gd name="T26" fmla="*/ 0 w 12"/>
                <a:gd name="T27" fmla="*/ 200600 h 28"/>
                <a:gd name="T28" fmla="*/ 0 w 12"/>
                <a:gd name="T29" fmla="*/ 200600 h 28"/>
                <a:gd name="T30" fmla="*/ 0 w 12"/>
                <a:gd name="T31" fmla="*/ 200600 h 28"/>
                <a:gd name="T32" fmla="*/ 0 w 12"/>
                <a:gd name="T33" fmla="*/ 200600 h 28"/>
                <a:gd name="T34" fmla="*/ 5107536 w 12"/>
                <a:gd name="T35" fmla="*/ 200600 h 28"/>
                <a:gd name="T36" fmla="*/ 5107536 w 12"/>
                <a:gd name="T37" fmla="*/ 200600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"/>
                <a:gd name="T58" fmla="*/ 0 h 28"/>
                <a:gd name="T59" fmla="*/ 12 w 12"/>
                <a:gd name="T60" fmla="*/ 28 h 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" h="28">
                  <a:moveTo>
                    <a:pt x="6" y="11"/>
                  </a:moveTo>
                  <a:lnTo>
                    <a:pt x="12" y="19"/>
                  </a:lnTo>
                  <a:lnTo>
                    <a:pt x="12" y="17"/>
                  </a:lnTo>
                  <a:lnTo>
                    <a:pt x="12" y="15"/>
                  </a:lnTo>
                  <a:lnTo>
                    <a:pt x="12" y="11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6" y="28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84" name="Freeform 49"/>
            <p:cNvSpPr>
              <a:spLocks/>
            </p:cNvSpPr>
            <p:nvPr/>
          </p:nvSpPr>
          <p:spPr bwMode="auto">
            <a:xfrm>
              <a:off x="4046" y="1624"/>
              <a:ext cx="22" cy="11"/>
            </a:xfrm>
            <a:custGeom>
              <a:avLst/>
              <a:gdLst>
                <a:gd name="T0" fmla="*/ 3186070 w 30"/>
                <a:gd name="T1" fmla="*/ 230009 h 17"/>
                <a:gd name="T2" fmla="*/ 3186070 w 30"/>
                <a:gd name="T3" fmla="*/ 0 h 17"/>
                <a:gd name="T4" fmla="*/ 0 w 30"/>
                <a:gd name="T5" fmla="*/ 0 h 17"/>
                <a:gd name="T6" fmla="*/ 0 w 30"/>
                <a:gd name="T7" fmla="*/ 230009 h 17"/>
                <a:gd name="T8" fmla="*/ 3186070 w 30"/>
                <a:gd name="T9" fmla="*/ 230009 h 17"/>
                <a:gd name="T10" fmla="*/ 3186070 w 30"/>
                <a:gd name="T11" fmla="*/ 230009 h 17"/>
                <a:gd name="T12" fmla="*/ 3186070 w 30"/>
                <a:gd name="T13" fmla="*/ 230009 h 17"/>
                <a:gd name="T14" fmla="*/ 3186070 w 30"/>
                <a:gd name="T15" fmla="*/ 0 h 17"/>
                <a:gd name="T16" fmla="*/ 3186070 w 30"/>
                <a:gd name="T17" fmla="*/ 0 h 17"/>
                <a:gd name="T18" fmla="*/ 3186070 w 30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7"/>
                <a:gd name="T32" fmla="*/ 30 w 30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7">
                  <a:moveTo>
                    <a:pt x="30" y="8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24" y="17"/>
                  </a:lnTo>
                  <a:lnTo>
                    <a:pt x="18" y="8"/>
                  </a:lnTo>
                  <a:lnTo>
                    <a:pt x="30" y="8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85" name="Freeform 50"/>
            <p:cNvSpPr>
              <a:spLocks/>
            </p:cNvSpPr>
            <p:nvPr/>
          </p:nvSpPr>
          <p:spPr bwMode="auto">
            <a:xfrm>
              <a:off x="4059" y="1629"/>
              <a:ext cx="9" cy="20"/>
            </a:xfrm>
            <a:custGeom>
              <a:avLst/>
              <a:gdLst>
                <a:gd name="T0" fmla="*/ 5107536 w 12"/>
                <a:gd name="T1" fmla="*/ 216252 h 31"/>
                <a:gd name="T2" fmla="*/ 5107536 w 12"/>
                <a:gd name="T3" fmla="*/ 216252 h 31"/>
                <a:gd name="T4" fmla="*/ 5107536 w 12"/>
                <a:gd name="T5" fmla="*/ 0 h 31"/>
                <a:gd name="T6" fmla="*/ 0 w 12"/>
                <a:gd name="T7" fmla="*/ 0 h 31"/>
                <a:gd name="T8" fmla="*/ 0 w 12"/>
                <a:gd name="T9" fmla="*/ 216252 h 31"/>
                <a:gd name="T10" fmla="*/ 5107536 w 12"/>
                <a:gd name="T11" fmla="*/ 216252 h 31"/>
                <a:gd name="T12" fmla="*/ 0 w 12"/>
                <a:gd name="T13" fmla="*/ 216252 h 31"/>
                <a:gd name="T14" fmla="*/ 0 w 12"/>
                <a:gd name="T15" fmla="*/ 216252 h 31"/>
                <a:gd name="T16" fmla="*/ 5107536 w 12"/>
                <a:gd name="T17" fmla="*/ 216252 h 31"/>
                <a:gd name="T18" fmla="*/ 5107536 w 12"/>
                <a:gd name="T19" fmla="*/ 216252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1"/>
                <a:gd name="T32" fmla="*/ 12 w 12"/>
                <a:gd name="T33" fmla="*/ 31 h 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1">
                  <a:moveTo>
                    <a:pt x="6" y="16"/>
                  </a:moveTo>
                  <a:lnTo>
                    <a:pt x="12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6" y="31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6" y="31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86" name="Freeform 51"/>
            <p:cNvSpPr>
              <a:spLocks/>
            </p:cNvSpPr>
            <p:nvPr/>
          </p:nvSpPr>
          <p:spPr bwMode="auto">
            <a:xfrm>
              <a:off x="4064" y="1640"/>
              <a:ext cx="64" cy="9"/>
            </a:xfrm>
            <a:custGeom>
              <a:avLst/>
              <a:gdLst>
                <a:gd name="T0" fmla="*/ 5545065 w 85"/>
                <a:gd name="T1" fmla="*/ 47109 h 15"/>
                <a:gd name="T2" fmla="*/ 5545065 w 85"/>
                <a:gd name="T3" fmla="*/ 0 h 15"/>
                <a:gd name="T4" fmla="*/ 0 w 85"/>
                <a:gd name="T5" fmla="*/ 0 h 15"/>
                <a:gd name="T6" fmla="*/ 0 w 85"/>
                <a:gd name="T7" fmla="*/ 47109 h 15"/>
                <a:gd name="T8" fmla="*/ 5545065 w 85"/>
                <a:gd name="T9" fmla="*/ 47109 h 15"/>
                <a:gd name="T10" fmla="*/ 5545065 w 85"/>
                <a:gd name="T11" fmla="*/ 47109 h 15"/>
                <a:gd name="T12" fmla="*/ 5545065 w 85"/>
                <a:gd name="T13" fmla="*/ 47109 h 15"/>
                <a:gd name="T14" fmla="*/ 5545065 w 85"/>
                <a:gd name="T15" fmla="*/ 0 h 15"/>
                <a:gd name="T16" fmla="*/ 5545065 w 85"/>
                <a:gd name="T17" fmla="*/ 0 h 15"/>
                <a:gd name="T18" fmla="*/ 5545065 w 85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5"/>
                <a:gd name="T31" fmla="*/ 0 h 15"/>
                <a:gd name="T32" fmla="*/ 85 w 85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5" h="15">
                  <a:moveTo>
                    <a:pt x="85" y="8"/>
                  </a:moveTo>
                  <a:lnTo>
                    <a:pt x="7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78" y="15"/>
                  </a:lnTo>
                  <a:lnTo>
                    <a:pt x="72" y="8"/>
                  </a:lnTo>
                  <a:lnTo>
                    <a:pt x="85" y="8"/>
                  </a:lnTo>
                  <a:lnTo>
                    <a:pt x="85" y="0"/>
                  </a:lnTo>
                  <a:lnTo>
                    <a:pt x="78" y="0"/>
                  </a:lnTo>
                  <a:lnTo>
                    <a:pt x="85" y="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87" name="Freeform 52"/>
            <p:cNvSpPr>
              <a:spLocks/>
            </p:cNvSpPr>
            <p:nvPr/>
          </p:nvSpPr>
          <p:spPr bwMode="auto">
            <a:xfrm>
              <a:off x="4118" y="1645"/>
              <a:ext cx="10" cy="21"/>
            </a:xfrm>
            <a:custGeom>
              <a:avLst/>
              <a:gdLst>
                <a:gd name="T0" fmla="*/ 8691896 w 13"/>
                <a:gd name="T1" fmla="*/ 162083 h 33"/>
                <a:gd name="T2" fmla="*/ 8691896 w 13"/>
                <a:gd name="T3" fmla="*/ 162083 h 33"/>
                <a:gd name="T4" fmla="*/ 8691896 w 13"/>
                <a:gd name="T5" fmla="*/ 0 h 33"/>
                <a:gd name="T6" fmla="*/ 0 w 13"/>
                <a:gd name="T7" fmla="*/ 0 h 33"/>
                <a:gd name="T8" fmla="*/ 0 w 13"/>
                <a:gd name="T9" fmla="*/ 162083 h 33"/>
                <a:gd name="T10" fmla="*/ 8691896 w 13"/>
                <a:gd name="T11" fmla="*/ 162083 h 33"/>
                <a:gd name="T12" fmla="*/ 0 w 13"/>
                <a:gd name="T13" fmla="*/ 162083 h 33"/>
                <a:gd name="T14" fmla="*/ 0 w 13"/>
                <a:gd name="T15" fmla="*/ 162083 h 33"/>
                <a:gd name="T16" fmla="*/ 8691896 w 13"/>
                <a:gd name="T17" fmla="*/ 162083 h 33"/>
                <a:gd name="T18" fmla="*/ 8691896 w 13"/>
                <a:gd name="T19" fmla="*/ 162083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3"/>
                <a:gd name="T32" fmla="*/ 13 w 13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3">
                  <a:moveTo>
                    <a:pt x="6" y="18"/>
                  </a:moveTo>
                  <a:lnTo>
                    <a:pt x="13" y="2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6" y="33"/>
                  </a:lnTo>
                  <a:lnTo>
                    <a:pt x="0" y="25"/>
                  </a:lnTo>
                  <a:lnTo>
                    <a:pt x="0" y="33"/>
                  </a:lnTo>
                  <a:lnTo>
                    <a:pt x="6" y="33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88" name="Freeform 53"/>
            <p:cNvSpPr>
              <a:spLocks/>
            </p:cNvSpPr>
            <p:nvPr/>
          </p:nvSpPr>
          <p:spPr bwMode="auto">
            <a:xfrm>
              <a:off x="4123" y="1656"/>
              <a:ext cx="17" cy="10"/>
            </a:xfrm>
            <a:custGeom>
              <a:avLst/>
              <a:gdLst>
                <a:gd name="T0" fmla="*/ 3758957 w 23"/>
                <a:gd name="T1" fmla="*/ 430536 h 15"/>
                <a:gd name="T2" fmla="*/ 3758957 w 23"/>
                <a:gd name="T3" fmla="*/ 0 h 15"/>
                <a:gd name="T4" fmla="*/ 0 w 23"/>
                <a:gd name="T5" fmla="*/ 0 h 15"/>
                <a:gd name="T6" fmla="*/ 0 w 23"/>
                <a:gd name="T7" fmla="*/ 430536 h 15"/>
                <a:gd name="T8" fmla="*/ 3758957 w 23"/>
                <a:gd name="T9" fmla="*/ 430536 h 15"/>
                <a:gd name="T10" fmla="*/ 3758957 w 23"/>
                <a:gd name="T11" fmla="*/ 430536 h 15"/>
                <a:gd name="T12" fmla="*/ 3758957 w 23"/>
                <a:gd name="T13" fmla="*/ 430536 h 15"/>
                <a:gd name="T14" fmla="*/ 3758957 w 23"/>
                <a:gd name="T15" fmla="*/ 0 h 15"/>
                <a:gd name="T16" fmla="*/ 3758957 w 23"/>
                <a:gd name="T17" fmla="*/ 0 h 15"/>
                <a:gd name="T18" fmla="*/ 3758957 w 23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5"/>
                <a:gd name="T32" fmla="*/ 23 w 2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5">
                  <a:moveTo>
                    <a:pt x="23" y="7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6" y="15"/>
                  </a:lnTo>
                  <a:lnTo>
                    <a:pt x="10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89" name="Freeform 54"/>
            <p:cNvSpPr>
              <a:spLocks/>
            </p:cNvSpPr>
            <p:nvPr/>
          </p:nvSpPr>
          <p:spPr bwMode="auto">
            <a:xfrm>
              <a:off x="4130" y="1661"/>
              <a:ext cx="10" cy="15"/>
            </a:xfrm>
            <a:custGeom>
              <a:avLst/>
              <a:gdLst>
                <a:gd name="T0" fmla="*/ 8691896 w 13"/>
                <a:gd name="T1" fmla="*/ 111021 h 24"/>
                <a:gd name="T2" fmla="*/ 8691896 w 13"/>
                <a:gd name="T3" fmla="*/ 111021 h 24"/>
                <a:gd name="T4" fmla="*/ 8691896 w 13"/>
                <a:gd name="T5" fmla="*/ 0 h 24"/>
                <a:gd name="T6" fmla="*/ 0 w 13"/>
                <a:gd name="T7" fmla="*/ 0 h 24"/>
                <a:gd name="T8" fmla="*/ 0 w 13"/>
                <a:gd name="T9" fmla="*/ 111021 h 24"/>
                <a:gd name="T10" fmla="*/ 8691896 w 13"/>
                <a:gd name="T11" fmla="*/ 111021 h 24"/>
                <a:gd name="T12" fmla="*/ 0 w 13"/>
                <a:gd name="T13" fmla="*/ 111021 h 24"/>
                <a:gd name="T14" fmla="*/ 0 w 13"/>
                <a:gd name="T15" fmla="*/ 111021 h 24"/>
                <a:gd name="T16" fmla="*/ 8691896 w 13"/>
                <a:gd name="T17" fmla="*/ 111021 h 24"/>
                <a:gd name="T18" fmla="*/ 8691896 w 13"/>
                <a:gd name="T19" fmla="*/ 111021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4"/>
                <a:gd name="T32" fmla="*/ 13 w 13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4">
                  <a:moveTo>
                    <a:pt x="6" y="8"/>
                  </a:moveTo>
                  <a:lnTo>
                    <a:pt x="13" y="1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6" y="24"/>
                  </a:lnTo>
                  <a:lnTo>
                    <a:pt x="0" y="15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90" name="Freeform 55"/>
            <p:cNvSpPr>
              <a:spLocks/>
            </p:cNvSpPr>
            <p:nvPr/>
          </p:nvSpPr>
          <p:spPr bwMode="auto">
            <a:xfrm>
              <a:off x="4135" y="1666"/>
              <a:ext cx="36" cy="10"/>
            </a:xfrm>
            <a:custGeom>
              <a:avLst/>
              <a:gdLst>
                <a:gd name="T0" fmla="*/ 5107536 w 48"/>
                <a:gd name="T1" fmla="*/ 111021 h 16"/>
                <a:gd name="T2" fmla="*/ 5107536 w 48"/>
                <a:gd name="T3" fmla="*/ 0 h 16"/>
                <a:gd name="T4" fmla="*/ 0 w 48"/>
                <a:gd name="T5" fmla="*/ 0 h 16"/>
                <a:gd name="T6" fmla="*/ 0 w 48"/>
                <a:gd name="T7" fmla="*/ 111021 h 16"/>
                <a:gd name="T8" fmla="*/ 5107536 w 48"/>
                <a:gd name="T9" fmla="*/ 111021 h 16"/>
                <a:gd name="T10" fmla="*/ 5107536 w 48"/>
                <a:gd name="T11" fmla="*/ 111021 h 16"/>
                <a:gd name="T12" fmla="*/ 5107536 w 48"/>
                <a:gd name="T13" fmla="*/ 111021 h 16"/>
                <a:gd name="T14" fmla="*/ 5107536 w 48"/>
                <a:gd name="T15" fmla="*/ 0 h 16"/>
                <a:gd name="T16" fmla="*/ 5107536 w 48"/>
                <a:gd name="T17" fmla="*/ 0 h 16"/>
                <a:gd name="T18" fmla="*/ 5107536 w 48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16"/>
                <a:gd name="T32" fmla="*/ 48 w 48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16">
                  <a:moveTo>
                    <a:pt x="48" y="7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42" y="16"/>
                  </a:lnTo>
                  <a:lnTo>
                    <a:pt x="35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91" name="Freeform 56"/>
            <p:cNvSpPr>
              <a:spLocks/>
            </p:cNvSpPr>
            <p:nvPr/>
          </p:nvSpPr>
          <p:spPr bwMode="auto">
            <a:xfrm>
              <a:off x="4161" y="1670"/>
              <a:ext cx="10" cy="21"/>
            </a:xfrm>
            <a:custGeom>
              <a:avLst/>
              <a:gdLst>
                <a:gd name="T0" fmla="*/ 8691896 w 13"/>
                <a:gd name="T1" fmla="*/ 309300 h 32"/>
                <a:gd name="T2" fmla="*/ 8691896 w 13"/>
                <a:gd name="T3" fmla="*/ 309300 h 32"/>
                <a:gd name="T4" fmla="*/ 8691896 w 13"/>
                <a:gd name="T5" fmla="*/ 0 h 32"/>
                <a:gd name="T6" fmla="*/ 0 w 13"/>
                <a:gd name="T7" fmla="*/ 0 h 32"/>
                <a:gd name="T8" fmla="*/ 0 w 13"/>
                <a:gd name="T9" fmla="*/ 309300 h 32"/>
                <a:gd name="T10" fmla="*/ 8691896 w 13"/>
                <a:gd name="T11" fmla="*/ 309300 h 32"/>
                <a:gd name="T12" fmla="*/ 0 w 13"/>
                <a:gd name="T13" fmla="*/ 309300 h 32"/>
                <a:gd name="T14" fmla="*/ 0 w 13"/>
                <a:gd name="T15" fmla="*/ 309300 h 32"/>
                <a:gd name="T16" fmla="*/ 8691896 w 13"/>
                <a:gd name="T17" fmla="*/ 309300 h 32"/>
                <a:gd name="T18" fmla="*/ 8691896 w 13"/>
                <a:gd name="T19" fmla="*/ 309300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2"/>
                <a:gd name="T32" fmla="*/ 13 w 13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2">
                  <a:moveTo>
                    <a:pt x="7" y="17"/>
                  </a:moveTo>
                  <a:lnTo>
                    <a:pt x="13" y="2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7" y="32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7" y="32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92" name="Freeform 57"/>
            <p:cNvSpPr>
              <a:spLocks/>
            </p:cNvSpPr>
            <p:nvPr/>
          </p:nvSpPr>
          <p:spPr bwMode="auto">
            <a:xfrm>
              <a:off x="4167" y="1681"/>
              <a:ext cx="18" cy="10"/>
            </a:xfrm>
            <a:custGeom>
              <a:avLst/>
              <a:gdLst>
                <a:gd name="T0" fmla="*/ 5107536 w 24"/>
                <a:gd name="T1" fmla="*/ 430536 h 15"/>
                <a:gd name="T2" fmla="*/ 5107536 w 24"/>
                <a:gd name="T3" fmla="*/ 0 h 15"/>
                <a:gd name="T4" fmla="*/ 0 w 24"/>
                <a:gd name="T5" fmla="*/ 0 h 15"/>
                <a:gd name="T6" fmla="*/ 0 w 24"/>
                <a:gd name="T7" fmla="*/ 430536 h 15"/>
                <a:gd name="T8" fmla="*/ 5107536 w 24"/>
                <a:gd name="T9" fmla="*/ 430536 h 15"/>
                <a:gd name="T10" fmla="*/ 5107536 w 24"/>
                <a:gd name="T11" fmla="*/ 430536 h 15"/>
                <a:gd name="T12" fmla="*/ 5107536 w 24"/>
                <a:gd name="T13" fmla="*/ 430536 h 15"/>
                <a:gd name="T14" fmla="*/ 5107536 w 24"/>
                <a:gd name="T15" fmla="*/ 0 h 15"/>
                <a:gd name="T16" fmla="*/ 5107536 w 24"/>
                <a:gd name="T17" fmla="*/ 0 h 15"/>
                <a:gd name="T18" fmla="*/ 5107536 w 24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15"/>
                <a:gd name="T32" fmla="*/ 24 w 24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15">
                  <a:moveTo>
                    <a:pt x="24" y="7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7" y="15"/>
                  </a:lnTo>
                  <a:lnTo>
                    <a:pt x="11" y="7"/>
                  </a:lnTo>
                  <a:lnTo>
                    <a:pt x="24" y="7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24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93" name="Freeform 58"/>
            <p:cNvSpPr>
              <a:spLocks/>
            </p:cNvSpPr>
            <p:nvPr/>
          </p:nvSpPr>
          <p:spPr bwMode="auto">
            <a:xfrm>
              <a:off x="4175" y="1686"/>
              <a:ext cx="10" cy="13"/>
            </a:xfrm>
            <a:custGeom>
              <a:avLst/>
              <a:gdLst>
                <a:gd name="T0" fmla="*/ 8691896 w 13"/>
                <a:gd name="T1" fmla="*/ 90810 h 21"/>
                <a:gd name="T2" fmla="*/ 8691896 w 13"/>
                <a:gd name="T3" fmla="*/ 90810 h 21"/>
                <a:gd name="T4" fmla="*/ 8691896 w 13"/>
                <a:gd name="T5" fmla="*/ 0 h 21"/>
                <a:gd name="T6" fmla="*/ 0 w 13"/>
                <a:gd name="T7" fmla="*/ 0 h 21"/>
                <a:gd name="T8" fmla="*/ 0 w 13"/>
                <a:gd name="T9" fmla="*/ 90810 h 21"/>
                <a:gd name="T10" fmla="*/ 8691896 w 13"/>
                <a:gd name="T11" fmla="*/ 90810 h 21"/>
                <a:gd name="T12" fmla="*/ 0 w 13"/>
                <a:gd name="T13" fmla="*/ 90810 h 21"/>
                <a:gd name="T14" fmla="*/ 0 w 13"/>
                <a:gd name="T15" fmla="*/ 90810 h 21"/>
                <a:gd name="T16" fmla="*/ 8691896 w 13"/>
                <a:gd name="T17" fmla="*/ 90810 h 21"/>
                <a:gd name="T18" fmla="*/ 8691896 w 13"/>
                <a:gd name="T19" fmla="*/ 908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1"/>
                <a:gd name="T32" fmla="*/ 13 w 13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1">
                  <a:moveTo>
                    <a:pt x="6" y="6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21"/>
                  </a:lnTo>
                  <a:lnTo>
                    <a:pt x="0" y="13"/>
                  </a:lnTo>
                  <a:lnTo>
                    <a:pt x="0" y="21"/>
                  </a:lnTo>
                  <a:lnTo>
                    <a:pt x="6" y="21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94" name="Rectangle 59"/>
            <p:cNvSpPr>
              <a:spLocks noChangeArrowheads="1"/>
            </p:cNvSpPr>
            <p:nvPr/>
          </p:nvSpPr>
          <p:spPr bwMode="auto">
            <a:xfrm>
              <a:off x="4179" y="1689"/>
              <a:ext cx="48" cy="10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402495" name="Freeform 60"/>
            <p:cNvSpPr>
              <a:spLocks/>
            </p:cNvSpPr>
            <p:nvPr/>
          </p:nvSpPr>
          <p:spPr bwMode="auto">
            <a:xfrm>
              <a:off x="4227" y="1689"/>
              <a:ext cx="21" cy="10"/>
            </a:xfrm>
            <a:custGeom>
              <a:avLst/>
              <a:gdLst>
                <a:gd name="T0" fmla="*/ 5107539 w 28"/>
                <a:gd name="T1" fmla="*/ 430536 h 15"/>
                <a:gd name="T2" fmla="*/ 5107539 w 28"/>
                <a:gd name="T3" fmla="*/ 0 h 15"/>
                <a:gd name="T4" fmla="*/ 0 w 28"/>
                <a:gd name="T5" fmla="*/ 0 h 15"/>
                <a:gd name="T6" fmla="*/ 0 w 28"/>
                <a:gd name="T7" fmla="*/ 430536 h 15"/>
                <a:gd name="T8" fmla="*/ 5107539 w 28"/>
                <a:gd name="T9" fmla="*/ 430536 h 15"/>
                <a:gd name="T10" fmla="*/ 5107539 w 28"/>
                <a:gd name="T11" fmla="*/ 430536 h 15"/>
                <a:gd name="T12" fmla="*/ 5107539 w 28"/>
                <a:gd name="T13" fmla="*/ 430536 h 15"/>
                <a:gd name="T14" fmla="*/ 5107539 w 28"/>
                <a:gd name="T15" fmla="*/ 0 h 15"/>
                <a:gd name="T16" fmla="*/ 5107539 w 28"/>
                <a:gd name="T17" fmla="*/ 0 h 15"/>
                <a:gd name="T18" fmla="*/ 5107539 w 28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15"/>
                <a:gd name="T32" fmla="*/ 28 w 2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15">
                  <a:moveTo>
                    <a:pt x="28" y="7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2" y="15"/>
                  </a:lnTo>
                  <a:lnTo>
                    <a:pt x="16" y="7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8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96" name="Freeform 61"/>
            <p:cNvSpPr>
              <a:spLocks/>
            </p:cNvSpPr>
            <p:nvPr/>
          </p:nvSpPr>
          <p:spPr bwMode="auto">
            <a:xfrm>
              <a:off x="4239" y="1694"/>
              <a:ext cx="9" cy="19"/>
            </a:xfrm>
            <a:custGeom>
              <a:avLst/>
              <a:gdLst>
                <a:gd name="T0" fmla="*/ 5107536 w 12"/>
                <a:gd name="T1" fmla="*/ 146624 h 30"/>
                <a:gd name="T2" fmla="*/ 5107536 w 12"/>
                <a:gd name="T3" fmla="*/ 146624 h 30"/>
                <a:gd name="T4" fmla="*/ 5107536 w 12"/>
                <a:gd name="T5" fmla="*/ 0 h 30"/>
                <a:gd name="T6" fmla="*/ 0 w 12"/>
                <a:gd name="T7" fmla="*/ 0 h 30"/>
                <a:gd name="T8" fmla="*/ 0 w 12"/>
                <a:gd name="T9" fmla="*/ 146624 h 30"/>
                <a:gd name="T10" fmla="*/ 5107536 w 12"/>
                <a:gd name="T11" fmla="*/ 146624 h 30"/>
                <a:gd name="T12" fmla="*/ 0 w 12"/>
                <a:gd name="T13" fmla="*/ 146624 h 30"/>
                <a:gd name="T14" fmla="*/ 0 w 12"/>
                <a:gd name="T15" fmla="*/ 146624 h 30"/>
                <a:gd name="T16" fmla="*/ 5107536 w 12"/>
                <a:gd name="T17" fmla="*/ 146624 h 30"/>
                <a:gd name="T18" fmla="*/ 5107536 w 12"/>
                <a:gd name="T19" fmla="*/ 146624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0"/>
                <a:gd name="T32" fmla="*/ 12 w 12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0">
                  <a:moveTo>
                    <a:pt x="6" y="13"/>
                  </a:moveTo>
                  <a:lnTo>
                    <a:pt x="12" y="2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6" y="30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97" name="Freeform 62"/>
            <p:cNvSpPr>
              <a:spLocks/>
            </p:cNvSpPr>
            <p:nvPr/>
          </p:nvSpPr>
          <p:spPr bwMode="auto">
            <a:xfrm>
              <a:off x="4243" y="1702"/>
              <a:ext cx="34" cy="11"/>
            </a:xfrm>
            <a:custGeom>
              <a:avLst/>
              <a:gdLst>
                <a:gd name="T0" fmla="*/ 5963757 w 45"/>
                <a:gd name="T1" fmla="*/ 230009 h 17"/>
                <a:gd name="T2" fmla="*/ 5963757 w 45"/>
                <a:gd name="T3" fmla="*/ 0 h 17"/>
                <a:gd name="T4" fmla="*/ 0 w 45"/>
                <a:gd name="T5" fmla="*/ 0 h 17"/>
                <a:gd name="T6" fmla="*/ 0 w 45"/>
                <a:gd name="T7" fmla="*/ 230009 h 17"/>
                <a:gd name="T8" fmla="*/ 5963757 w 45"/>
                <a:gd name="T9" fmla="*/ 230009 h 17"/>
                <a:gd name="T10" fmla="*/ 5963757 w 45"/>
                <a:gd name="T11" fmla="*/ 230009 h 17"/>
                <a:gd name="T12" fmla="*/ 5963757 w 45"/>
                <a:gd name="T13" fmla="*/ 230009 h 17"/>
                <a:gd name="T14" fmla="*/ 5963757 w 45"/>
                <a:gd name="T15" fmla="*/ 0 h 17"/>
                <a:gd name="T16" fmla="*/ 5963757 w 45"/>
                <a:gd name="T17" fmla="*/ 0 h 17"/>
                <a:gd name="T18" fmla="*/ 5963757 w 45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"/>
                <a:gd name="T31" fmla="*/ 0 h 17"/>
                <a:gd name="T32" fmla="*/ 45 w 45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" h="17">
                  <a:moveTo>
                    <a:pt x="45" y="9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17"/>
                  </a:lnTo>
                  <a:lnTo>
                    <a:pt x="32" y="9"/>
                  </a:lnTo>
                  <a:lnTo>
                    <a:pt x="45" y="9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45" y="9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98" name="Freeform 63"/>
            <p:cNvSpPr>
              <a:spLocks/>
            </p:cNvSpPr>
            <p:nvPr/>
          </p:nvSpPr>
          <p:spPr bwMode="auto">
            <a:xfrm>
              <a:off x="4268" y="1708"/>
              <a:ext cx="9" cy="20"/>
            </a:xfrm>
            <a:custGeom>
              <a:avLst/>
              <a:gdLst>
                <a:gd name="T0" fmla="*/ 951060 w 13"/>
                <a:gd name="T1" fmla="*/ 111021 h 32"/>
                <a:gd name="T2" fmla="*/ 951060 w 13"/>
                <a:gd name="T3" fmla="*/ 111021 h 32"/>
                <a:gd name="T4" fmla="*/ 951060 w 13"/>
                <a:gd name="T5" fmla="*/ 0 h 32"/>
                <a:gd name="T6" fmla="*/ 0 w 13"/>
                <a:gd name="T7" fmla="*/ 0 h 32"/>
                <a:gd name="T8" fmla="*/ 0 w 13"/>
                <a:gd name="T9" fmla="*/ 111021 h 32"/>
                <a:gd name="T10" fmla="*/ 951060 w 13"/>
                <a:gd name="T11" fmla="*/ 111021 h 32"/>
                <a:gd name="T12" fmla="*/ 0 w 13"/>
                <a:gd name="T13" fmla="*/ 111021 h 32"/>
                <a:gd name="T14" fmla="*/ 0 w 13"/>
                <a:gd name="T15" fmla="*/ 111021 h 32"/>
                <a:gd name="T16" fmla="*/ 951060 w 13"/>
                <a:gd name="T17" fmla="*/ 111021 h 32"/>
                <a:gd name="T18" fmla="*/ 951060 w 13"/>
                <a:gd name="T19" fmla="*/ 111021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2"/>
                <a:gd name="T32" fmla="*/ 13 w 13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2">
                  <a:moveTo>
                    <a:pt x="6" y="17"/>
                  </a:moveTo>
                  <a:lnTo>
                    <a:pt x="13" y="2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6" y="32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99" name="Freeform 64"/>
            <p:cNvSpPr>
              <a:spLocks/>
            </p:cNvSpPr>
            <p:nvPr/>
          </p:nvSpPr>
          <p:spPr bwMode="auto">
            <a:xfrm>
              <a:off x="4272" y="1719"/>
              <a:ext cx="28" cy="9"/>
            </a:xfrm>
            <a:custGeom>
              <a:avLst/>
              <a:gdLst>
                <a:gd name="T0" fmla="*/ 6166032 w 37"/>
                <a:gd name="T1" fmla="*/ 47109 h 15"/>
                <a:gd name="T2" fmla="*/ 6166032 w 37"/>
                <a:gd name="T3" fmla="*/ 0 h 15"/>
                <a:gd name="T4" fmla="*/ 0 w 37"/>
                <a:gd name="T5" fmla="*/ 0 h 15"/>
                <a:gd name="T6" fmla="*/ 0 w 37"/>
                <a:gd name="T7" fmla="*/ 47109 h 15"/>
                <a:gd name="T8" fmla="*/ 6166032 w 37"/>
                <a:gd name="T9" fmla="*/ 47109 h 15"/>
                <a:gd name="T10" fmla="*/ 6166032 w 37"/>
                <a:gd name="T11" fmla="*/ 47109 h 15"/>
                <a:gd name="T12" fmla="*/ 6166032 w 37"/>
                <a:gd name="T13" fmla="*/ 47109 h 15"/>
                <a:gd name="T14" fmla="*/ 6166032 w 37"/>
                <a:gd name="T15" fmla="*/ 0 h 15"/>
                <a:gd name="T16" fmla="*/ 6166032 w 37"/>
                <a:gd name="T17" fmla="*/ 0 h 15"/>
                <a:gd name="T18" fmla="*/ 6166032 w 37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7"/>
                <a:gd name="T31" fmla="*/ 0 h 15"/>
                <a:gd name="T32" fmla="*/ 37 w 3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7" h="15">
                  <a:moveTo>
                    <a:pt x="37" y="7"/>
                  </a:moveTo>
                  <a:lnTo>
                    <a:pt x="3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1" y="15"/>
                  </a:lnTo>
                  <a:lnTo>
                    <a:pt x="24" y="7"/>
                  </a:lnTo>
                  <a:lnTo>
                    <a:pt x="37" y="7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37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00" name="Freeform 65"/>
            <p:cNvSpPr>
              <a:spLocks/>
            </p:cNvSpPr>
            <p:nvPr/>
          </p:nvSpPr>
          <p:spPr bwMode="auto">
            <a:xfrm>
              <a:off x="4290" y="1723"/>
              <a:ext cx="10" cy="21"/>
            </a:xfrm>
            <a:custGeom>
              <a:avLst/>
              <a:gdLst>
                <a:gd name="T0" fmla="*/ 8691896 w 13"/>
                <a:gd name="T1" fmla="*/ 162083 h 33"/>
                <a:gd name="T2" fmla="*/ 8691896 w 13"/>
                <a:gd name="T3" fmla="*/ 162083 h 33"/>
                <a:gd name="T4" fmla="*/ 8691896 w 13"/>
                <a:gd name="T5" fmla="*/ 0 h 33"/>
                <a:gd name="T6" fmla="*/ 0 w 13"/>
                <a:gd name="T7" fmla="*/ 0 h 33"/>
                <a:gd name="T8" fmla="*/ 0 w 13"/>
                <a:gd name="T9" fmla="*/ 162083 h 33"/>
                <a:gd name="T10" fmla="*/ 8691896 w 13"/>
                <a:gd name="T11" fmla="*/ 162083 h 33"/>
                <a:gd name="T12" fmla="*/ 0 w 13"/>
                <a:gd name="T13" fmla="*/ 162083 h 33"/>
                <a:gd name="T14" fmla="*/ 0 w 13"/>
                <a:gd name="T15" fmla="*/ 162083 h 33"/>
                <a:gd name="T16" fmla="*/ 8691896 w 13"/>
                <a:gd name="T17" fmla="*/ 162083 h 33"/>
                <a:gd name="T18" fmla="*/ 8691896 w 13"/>
                <a:gd name="T19" fmla="*/ 162083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3"/>
                <a:gd name="T32" fmla="*/ 13 w 13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3">
                  <a:moveTo>
                    <a:pt x="7" y="17"/>
                  </a:moveTo>
                  <a:lnTo>
                    <a:pt x="13" y="2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7" y="33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7" y="33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01" name="Freeform 66"/>
            <p:cNvSpPr>
              <a:spLocks/>
            </p:cNvSpPr>
            <p:nvPr/>
          </p:nvSpPr>
          <p:spPr bwMode="auto">
            <a:xfrm>
              <a:off x="4295" y="1734"/>
              <a:ext cx="25" cy="10"/>
            </a:xfrm>
            <a:custGeom>
              <a:avLst/>
              <a:gdLst>
                <a:gd name="T0" fmla="*/ 6307711 w 33"/>
                <a:gd name="T1" fmla="*/ 111021 h 16"/>
                <a:gd name="T2" fmla="*/ 6307711 w 33"/>
                <a:gd name="T3" fmla="*/ 0 h 16"/>
                <a:gd name="T4" fmla="*/ 0 w 33"/>
                <a:gd name="T5" fmla="*/ 0 h 16"/>
                <a:gd name="T6" fmla="*/ 0 w 33"/>
                <a:gd name="T7" fmla="*/ 111021 h 16"/>
                <a:gd name="T8" fmla="*/ 6307711 w 33"/>
                <a:gd name="T9" fmla="*/ 111021 h 16"/>
                <a:gd name="T10" fmla="*/ 6307711 w 33"/>
                <a:gd name="T11" fmla="*/ 111021 h 16"/>
                <a:gd name="T12" fmla="*/ 6307711 w 33"/>
                <a:gd name="T13" fmla="*/ 111021 h 16"/>
                <a:gd name="T14" fmla="*/ 6307711 w 33"/>
                <a:gd name="T15" fmla="*/ 0 h 16"/>
                <a:gd name="T16" fmla="*/ 6307711 w 33"/>
                <a:gd name="T17" fmla="*/ 0 h 16"/>
                <a:gd name="T18" fmla="*/ 6307711 w 33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"/>
                <a:gd name="T31" fmla="*/ 0 h 16"/>
                <a:gd name="T32" fmla="*/ 33 w 33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" h="16">
                  <a:moveTo>
                    <a:pt x="33" y="9"/>
                  </a:moveTo>
                  <a:lnTo>
                    <a:pt x="25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25" y="16"/>
                  </a:lnTo>
                  <a:lnTo>
                    <a:pt x="19" y="9"/>
                  </a:lnTo>
                  <a:lnTo>
                    <a:pt x="33" y="9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33" y="9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02" name="Freeform 67"/>
            <p:cNvSpPr>
              <a:spLocks/>
            </p:cNvSpPr>
            <p:nvPr/>
          </p:nvSpPr>
          <p:spPr bwMode="auto">
            <a:xfrm>
              <a:off x="4310" y="1740"/>
              <a:ext cx="10" cy="18"/>
            </a:xfrm>
            <a:custGeom>
              <a:avLst/>
              <a:gdLst>
                <a:gd name="T0" fmla="*/ 1833316 w 14"/>
                <a:gd name="T1" fmla="*/ 200600 h 28"/>
                <a:gd name="T2" fmla="*/ 1833316 w 14"/>
                <a:gd name="T3" fmla="*/ 200600 h 28"/>
                <a:gd name="T4" fmla="*/ 1833316 w 14"/>
                <a:gd name="T5" fmla="*/ 0 h 28"/>
                <a:gd name="T6" fmla="*/ 0 w 14"/>
                <a:gd name="T7" fmla="*/ 0 h 28"/>
                <a:gd name="T8" fmla="*/ 0 w 14"/>
                <a:gd name="T9" fmla="*/ 200600 h 28"/>
                <a:gd name="T10" fmla="*/ 1833316 w 14"/>
                <a:gd name="T11" fmla="*/ 200600 h 28"/>
                <a:gd name="T12" fmla="*/ 0 w 14"/>
                <a:gd name="T13" fmla="*/ 200600 h 28"/>
                <a:gd name="T14" fmla="*/ 0 w 14"/>
                <a:gd name="T15" fmla="*/ 200600 h 28"/>
                <a:gd name="T16" fmla="*/ 1833316 w 14"/>
                <a:gd name="T17" fmla="*/ 200600 h 28"/>
                <a:gd name="T18" fmla="*/ 1833316 w 14"/>
                <a:gd name="T19" fmla="*/ 20060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28"/>
                <a:gd name="T32" fmla="*/ 14 w 14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28">
                  <a:moveTo>
                    <a:pt x="6" y="11"/>
                  </a:moveTo>
                  <a:lnTo>
                    <a:pt x="14" y="19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6" y="28"/>
                  </a:lnTo>
                  <a:lnTo>
                    <a:pt x="0" y="19"/>
                  </a:lnTo>
                  <a:lnTo>
                    <a:pt x="0" y="28"/>
                  </a:lnTo>
                  <a:lnTo>
                    <a:pt x="6" y="28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03" name="Freeform 68"/>
            <p:cNvSpPr>
              <a:spLocks/>
            </p:cNvSpPr>
            <p:nvPr/>
          </p:nvSpPr>
          <p:spPr bwMode="auto">
            <a:xfrm>
              <a:off x="4314" y="1747"/>
              <a:ext cx="66" cy="11"/>
            </a:xfrm>
            <a:custGeom>
              <a:avLst/>
              <a:gdLst>
                <a:gd name="T0" fmla="*/ 6492956 w 87"/>
                <a:gd name="T1" fmla="*/ 230009 h 17"/>
                <a:gd name="T2" fmla="*/ 6492956 w 87"/>
                <a:gd name="T3" fmla="*/ 0 h 17"/>
                <a:gd name="T4" fmla="*/ 0 w 87"/>
                <a:gd name="T5" fmla="*/ 0 h 17"/>
                <a:gd name="T6" fmla="*/ 0 w 87"/>
                <a:gd name="T7" fmla="*/ 230009 h 17"/>
                <a:gd name="T8" fmla="*/ 6492956 w 87"/>
                <a:gd name="T9" fmla="*/ 230009 h 17"/>
                <a:gd name="T10" fmla="*/ 6492956 w 87"/>
                <a:gd name="T11" fmla="*/ 230009 h 17"/>
                <a:gd name="T12" fmla="*/ 6492956 w 87"/>
                <a:gd name="T13" fmla="*/ 230009 h 17"/>
                <a:gd name="T14" fmla="*/ 6492956 w 87"/>
                <a:gd name="T15" fmla="*/ 0 h 17"/>
                <a:gd name="T16" fmla="*/ 6492956 w 87"/>
                <a:gd name="T17" fmla="*/ 0 h 17"/>
                <a:gd name="T18" fmla="*/ 6492956 w 87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"/>
                <a:gd name="T31" fmla="*/ 0 h 17"/>
                <a:gd name="T32" fmla="*/ 87 w 8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" h="17">
                  <a:moveTo>
                    <a:pt x="87" y="8"/>
                  </a:moveTo>
                  <a:lnTo>
                    <a:pt x="8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80" y="17"/>
                  </a:lnTo>
                  <a:lnTo>
                    <a:pt x="74" y="8"/>
                  </a:lnTo>
                  <a:lnTo>
                    <a:pt x="87" y="8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87" y="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04" name="Freeform 69"/>
            <p:cNvSpPr>
              <a:spLocks/>
            </p:cNvSpPr>
            <p:nvPr/>
          </p:nvSpPr>
          <p:spPr bwMode="auto">
            <a:xfrm>
              <a:off x="4370" y="1752"/>
              <a:ext cx="10" cy="21"/>
            </a:xfrm>
            <a:custGeom>
              <a:avLst/>
              <a:gdLst>
                <a:gd name="T0" fmla="*/ 8691896 w 13"/>
                <a:gd name="T1" fmla="*/ 162083 h 33"/>
                <a:gd name="T2" fmla="*/ 8691896 w 13"/>
                <a:gd name="T3" fmla="*/ 162083 h 33"/>
                <a:gd name="T4" fmla="*/ 8691896 w 13"/>
                <a:gd name="T5" fmla="*/ 0 h 33"/>
                <a:gd name="T6" fmla="*/ 0 w 13"/>
                <a:gd name="T7" fmla="*/ 0 h 33"/>
                <a:gd name="T8" fmla="*/ 0 w 13"/>
                <a:gd name="T9" fmla="*/ 162083 h 33"/>
                <a:gd name="T10" fmla="*/ 8691896 w 13"/>
                <a:gd name="T11" fmla="*/ 162083 h 33"/>
                <a:gd name="T12" fmla="*/ 0 w 13"/>
                <a:gd name="T13" fmla="*/ 162083 h 33"/>
                <a:gd name="T14" fmla="*/ 0 w 13"/>
                <a:gd name="T15" fmla="*/ 162083 h 33"/>
                <a:gd name="T16" fmla="*/ 8691896 w 13"/>
                <a:gd name="T17" fmla="*/ 162083 h 33"/>
                <a:gd name="T18" fmla="*/ 8691896 w 13"/>
                <a:gd name="T19" fmla="*/ 162083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3"/>
                <a:gd name="T32" fmla="*/ 13 w 13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3">
                  <a:moveTo>
                    <a:pt x="6" y="18"/>
                  </a:moveTo>
                  <a:lnTo>
                    <a:pt x="13" y="2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6" y="33"/>
                  </a:lnTo>
                  <a:lnTo>
                    <a:pt x="0" y="25"/>
                  </a:lnTo>
                  <a:lnTo>
                    <a:pt x="0" y="33"/>
                  </a:lnTo>
                  <a:lnTo>
                    <a:pt x="6" y="33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00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05" name="Freeform 70"/>
            <p:cNvSpPr>
              <a:spLocks/>
            </p:cNvSpPr>
            <p:nvPr/>
          </p:nvSpPr>
          <p:spPr bwMode="auto">
            <a:xfrm>
              <a:off x="4375" y="1763"/>
              <a:ext cx="126" cy="10"/>
            </a:xfrm>
            <a:custGeom>
              <a:avLst/>
              <a:gdLst>
                <a:gd name="T0" fmla="*/ 5107536 w 168"/>
                <a:gd name="T1" fmla="*/ 430536 h 15"/>
                <a:gd name="T2" fmla="*/ 5107536 w 168"/>
                <a:gd name="T3" fmla="*/ 0 h 15"/>
                <a:gd name="T4" fmla="*/ 0 w 168"/>
                <a:gd name="T5" fmla="*/ 0 h 15"/>
                <a:gd name="T6" fmla="*/ 0 w 168"/>
                <a:gd name="T7" fmla="*/ 430536 h 15"/>
                <a:gd name="T8" fmla="*/ 5107536 w 168"/>
                <a:gd name="T9" fmla="*/ 430536 h 15"/>
                <a:gd name="T10" fmla="*/ 5107536 w 168"/>
                <a:gd name="T11" fmla="*/ 430536 h 15"/>
                <a:gd name="T12" fmla="*/ 5107536 w 168"/>
                <a:gd name="T13" fmla="*/ 430536 h 15"/>
                <a:gd name="T14" fmla="*/ 5107536 w 168"/>
                <a:gd name="T15" fmla="*/ 0 h 15"/>
                <a:gd name="T16" fmla="*/ 5107536 w 168"/>
                <a:gd name="T17" fmla="*/ 0 h 15"/>
                <a:gd name="T18" fmla="*/ 5107536 w 168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8"/>
                <a:gd name="T31" fmla="*/ 0 h 15"/>
                <a:gd name="T32" fmla="*/ 168 w 16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8" h="15">
                  <a:moveTo>
                    <a:pt x="168" y="7"/>
                  </a:moveTo>
                  <a:lnTo>
                    <a:pt x="16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61" y="15"/>
                  </a:lnTo>
                  <a:lnTo>
                    <a:pt x="155" y="7"/>
                  </a:lnTo>
                  <a:lnTo>
                    <a:pt x="168" y="7"/>
                  </a:lnTo>
                  <a:lnTo>
                    <a:pt x="168" y="0"/>
                  </a:lnTo>
                  <a:lnTo>
                    <a:pt x="161" y="0"/>
                  </a:lnTo>
                  <a:lnTo>
                    <a:pt x="168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06" name="Freeform 71"/>
            <p:cNvSpPr>
              <a:spLocks/>
            </p:cNvSpPr>
            <p:nvPr/>
          </p:nvSpPr>
          <p:spPr bwMode="auto">
            <a:xfrm>
              <a:off x="4492" y="1768"/>
              <a:ext cx="9" cy="22"/>
            </a:xfrm>
            <a:custGeom>
              <a:avLst/>
              <a:gdLst>
                <a:gd name="T0" fmla="*/ 951060 w 13"/>
                <a:gd name="T1" fmla="*/ 125133 h 35"/>
                <a:gd name="T2" fmla="*/ 951060 w 13"/>
                <a:gd name="T3" fmla="*/ 125133 h 35"/>
                <a:gd name="T4" fmla="*/ 951060 w 13"/>
                <a:gd name="T5" fmla="*/ 0 h 35"/>
                <a:gd name="T6" fmla="*/ 0 w 13"/>
                <a:gd name="T7" fmla="*/ 0 h 35"/>
                <a:gd name="T8" fmla="*/ 0 w 13"/>
                <a:gd name="T9" fmla="*/ 125133 h 35"/>
                <a:gd name="T10" fmla="*/ 951060 w 13"/>
                <a:gd name="T11" fmla="*/ 125133 h 35"/>
                <a:gd name="T12" fmla="*/ 0 w 13"/>
                <a:gd name="T13" fmla="*/ 125133 h 35"/>
                <a:gd name="T14" fmla="*/ 0 w 13"/>
                <a:gd name="T15" fmla="*/ 125133 h 35"/>
                <a:gd name="T16" fmla="*/ 951060 w 13"/>
                <a:gd name="T17" fmla="*/ 125133 h 35"/>
                <a:gd name="T18" fmla="*/ 951060 w 13"/>
                <a:gd name="T19" fmla="*/ 125133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5"/>
                <a:gd name="T32" fmla="*/ 13 w 13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5">
                  <a:moveTo>
                    <a:pt x="6" y="19"/>
                  </a:moveTo>
                  <a:lnTo>
                    <a:pt x="13" y="2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35"/>
                  </a:lnTo>
                  <a:lnTo>
                    <a:pt x="0" y="26"/>
                  </a:lnTo>
                  <a:lnTo>
                    <a:pt x="0" y="35"/>
                  </a:lnTo>
                  <a:lnTo>
                    <a:pt x="6" y="35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07" name="Freeform 72"/>
            <p:cNvSpPr>
              <a:spLocks/>
            </p:cNvSpPr>
            <p:nvPr/>
          </p:nvSpPr>
          <p:spPr bwMode="auto">
            <a:xfrm>
              <a:off x="4496" y="1780"/>
              <a:ext cx="86" cy="10"/>
            </a:xfrm>
            <a:custGeom>
              <a:avLst/>
              <a:gdLst>
                <a:gd name="T0" fmla="*/ 5772869 w 114"/>
                <a:gd name="T1" fmla="*/ 111021 h 16"/>
                <a:gd name="T2" fmla="*/ 5772869 w 114"/>
                <a:gd name="T3" fmla="*/ 0 h 16"/>
                <a:gd name="T4" fmla="*/ 0 w 114"/>
                <a:gd name="T5" fmla="*/ 0 h 16"/>
                <a:gd name="T6" fmla="*/ 0 w 114"/>
                <a:gd name="T7" fmla="*/ 111021 h 16"/>
                <a:gd name="T8" fmla="*/ 5772869 w 114"/>
                <a:gd name="T9" fmla="*/ 111021 h 16"/>
                <a:gd name="T10" fmla="*/ 5772869 w 114"/>
                <a:gd name="T11" fmla="*/ 111021 h 16"/>
                <a:gd name="T12" fmla="*/ 5772869 w 114"/>
                <a:gd name="T13" fmla="*/ 111021 h 16"/>
                <a:gd name="T14" fmla="*/ 5772869 w 114"/>
                <a:gd name="T15" fmla="*/ 0 h 16"/>
                <a:gd name="T16" fmla="*/ 5772869 w 114"/>
                <a:gd name="T17" fmla="*/ 0 h 16"/>
                <a:gd name="T18" fmla="*/ 5772869 w 114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6"/>
                <a:gd name="T32" fmla="*/ 114 w 114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6">
                  <a:moveTo>
                    <a:pt x="114" y="7"/>
                  </a:moveTo>
                  <a:lnTo>
                    <a:pt x="108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08" y="16"/>
                  </a:lnTo>
                  <a:lnTo>
                    <a:pt x="101" y="7"/>
                  </a:lnTo>
                  <a:lnTo>
                    <a:pt x="114" y="7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14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08" name="Freeform 73"/>
            <p:cNvSpPr>
              <a:spLocks/>
            </p:cNvSpPr>
            <p:nvPr/>
          </p:nvSpPr>
          <p:spPr bwMode="auto">
            <a:xfrm>
              <a:off x="4572" y="1785"/>
              <a:ext cx="10" cy="16"/>
            </a:xfrm>
            <a:custGeom>
              <a:avLst/>
              <a:gdLst>
                <a:gd name="T0" fmla="*/ 8691896 w 13"/>
                <a:gd name="T1" fmla="*/ 80169 h 26"/>
                <a:gd name="T2" fmla="*/ 8691896 w 13"/>
                <a:gd name="T3" fmla="*/ 80169 h 26"/>
                <a:gd name="T4" fmla="*/ 8691896 w 13"/>
                <a:gd name="T5" fmla="*/ 0 h 26"/>
                <a:gd name="T6" fmla="*/ 0 w 13"/>
                <a:gd name="T7" fmla="*/ 0 h 26"/>
                <a:gd name="T8" fmla="*/ 0 w 13"/>
                <a:gd name="T9" fmla="*/ 80169 h 26"/>
                <a:gd name="T10" fmla="*/ 8691896 w 13"/>
                <a:gd name="T11" fmla="*/ 80169 h 26"/>
                <a:gd name="T12" fmla="*/ 0 w 13"/>
                <a:gd name="T13" fmla="*/ 80169 h 26"/>
                <a:gd name="T14" fmla="*/ 0 w 13"/>
                <a:gd name="T15" fmla="*/ 80169 h 26"/>
                <a:gd name="T16" fmla="*/ 8691896 w 13"/>
                <a:gd name="T17" fmla="*/ 80169 h 26"/>
                <a:gd name="T18" fmla="*/ 8691896 w 13"/>
                <a:gd name="T19" fmla="*/ 80169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6"/>
                <a:gd name="T32" fmla="*/ 13 w 13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6">
                  <a:moveTo>
                    <a:pt x="7" y="11"/>
                  </a:moveTo>
                  <a:lnTo>
                    <a:pt x="13" y="19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7" y="26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7" y="26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09" name="Freeform 74"/>
            <p:cNvSpPr>
              <a:spLocks/>
            </p:cNvSpPr>
            <p:nvPr/>
          </p:nvSpPr>
          <p:spPr bwMode="auto">
            <a:xfrm>
              <a:off x="4578" y="1792"/>
              <a:ext cx="21" cy="9"/>
            </a:xfrm>
            <a:custGeom>
              <a:avLst/>
              <a:gdLst>
                <a:gd name="T0" fmla="*/ 5107539 w 28"/>
                <a:gd name="T1" fmla="*/ 47109 h 15"/>
                <a:gd name="T2" fmla="*/ 5107539 w 28"/>
                <a:gd name="T3" fmla="*/ 0 h 15"/>
                <a:gd name="T4" fmla="*/ 0 w 28"/>
                <a:gd name="T5" fmla="*/ 0 h 15"/>
                <a:gd name="T6" fmla="*/ 0 w 28"/>
                <a:gd name="T7" fmla="*/ 47109 h 15"/>
                <a:gd name="T8" fmla="*/ 5107539 w 28"/>
                <a:gd name="T9" fmla="*/ 47109 h 15"/>
                <a:gd name="T10" fmla="*/ 5107539 w 28"/>
                <a:gd name="T11" fmla="*/ 47109 h 15"/>
                <a:gd name="T12" fmla="*/ 5107539 w 28"/>
                <a:gd name="T13" fmla="*/ 47109 h 15"/>
                <a:gd name="T14" fmla="*/ 5107539 w 28"/>
                <a:gd name="T15" fmla="*/ 0 h 15"/>
                <a:gd name="T16" fmla="*/ 5107539 w 28"/>
                <a:gd name="T17" fmla="*/ 0 h 15"/>
                <a:gd name="T18" fmla="*/ 5107539 w 28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15"/>
                <a:gd name="T32" fmla="*/ 28 w 2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15">
                  <a:moveTo>
                    <a:pt x="28" y="8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2" y="15"/>
                  </a:lnTo>
                  <a:lnTo>
                    <a:pt x="15" y="8"/>
                  </a:lnTo>
                  <a:lnTo>
                    <a:pt x="28" y="8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8" y="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10" name="Freeform 75"/>
            <p:cNvSpPr>
              <a:spLocks/>
            </p:cNvSpPr>
            <p:nvPr/>
          </p:nvSpPr>
          <p:spPr bwMode="auto">
            <a:xfrm>
              <a:off x="4589" y="1797"/>
              <a:ext cx="10" cy="10"/>
            </a:xfrm>
            <a:custGeom>
              <a:avLst/>
              <a:gdLst>
                <a:gd name="T0" fmla="*/ 8691896 w 13"/>
                <a:gd name="T1" fmla="*/ 111021 h 16"/>
                <a:gd name="T2" fmla="*/ 8691896 w 13"/>
                <a:gd name="T3" fmla="*/ 111021 h 16"/>
                <a:gd name="T4" fmla="*/ 8691896 w 13"/>
                <a:gd name="T5" fmla="*/ 0 h 16"/>
                <a:gd name="T6" fmla="*/ 0 w 13"/>
                <a:gd name="T7" fmla="*/ 0 h 16"/>
                <a:gd name="T8" fmla="*/ 0 w 13"/>
                <a:gd name="T9" fmla="*/ 111021 h 16"/>
                <a:gd name="T10" fmla="*/ 8691896 w 13"/>
                <a:gd name="T11" fmla="*/ 111021 h 16"/>
                <a:gd name="T12" fmla="*/ 0 w 13"/>
                <a:gd name="T13" fmla="*/ 111021 h 16"/>
                <a:gd name="T14" fmla="*/ 0 w 13"/>
                <a:gd name="T15" fmla="*/ 111021 h 16"/>
                <a:gd name="T16" fmla="*/ 8691896 w 13"/>
                <a:gd name="T17" fmla="*/ 111021 h 16"/>
                <a:gd name="T18" fmla="*/ 8691896 w 13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6"/>
                <a:gd name="T32" fmla="*/ 13 w 13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6">
                  <a:moveTo>
                    <a:pt x="7" y="2"/>
                  </a:moveTo>
                  <a:lnTo>
                    <a:pt x="13" y="9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7" y="16"/>
                  </a:lnTo>
                  <a:lnTo>
                    <a:pt x="0" y="9"/>
                  </a:lnTo>
                  <a:lnTo>
                    <a:pt x="0" y="16"/>
                  </a:lnTo>
                  <a:lnTo>
                    <a:pt x="7" y="16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11" name="Freeform 76"/>
            <p:cNvSpPr>
              <a:spLocks/>
            </p:cNvSpPr>
            <p:nvPr/>
          </p:nvSpPr>
          <p:spPr bwMode="auto">
            <a:xfrm>
              <a:off x="4594" y="1798"/>
              <a:ext cx="31" cy="9"/>
            </a:xfrm>
            <a:custGeom>
              <a:avLst/>
              <a:gdLst>
                <a:gd name="T0" fmla="*/ 6054236 w 41"/>
                <a:gd name="T1" fmla="*/ 200600 h 14"/>
                <a:gd name="T2" fmla="*/ 6054236 w 41"/>
                <a:gd name="T3" fmla="*/ 0 h 14"/>
                <a:gd name="T4" fmla="*/ 0 w 41"/>
                <a:gd name="T5" fmla="*/ 0 h 14"/>
                <a:gd name="T6" fmla="*/ 0 w 41"/>
                <a:gd name="T7" fmla="*/ 200600 h 14"/>
                <a:gd name="T8" fmla="*/ 6054236 w 41"/>
                <a:gd name="T9" fmla="*/ 200600 h 14"/>
                <a:gd name="T10" fmla="*/ 6054236 w 41"/>
                <a:gd name="T11" fmla="*/ 200600 h 14"/>
                <a:gd name="T12" fmla="*/ 6054236 w 41"/>
                <a:gd name="T13" fmla="*/ 200600 h 14"/>
                <a:gd name="T14" fmla="*/ 6054236 w 41"/>
                <a:gd name="T15" fmla="*/ 0 h 14"/>
                <a:gd name="T16" fmla="*/ 6054236 w 41"/>
                <a:gd name="T17" fmla="*/ 0 h 14"/>
                <a:gd name="T18" fmla="*/ 6054236 w 41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"/>
                <a:gd name="T31" fmla="*/ 0 h 14"/>
                <a:gd name="T32" fmla="*/ 41 w 41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" h="14">
                  <a:moveTo>
                    <a:pt x="41" y="7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35" y="14"/>
                  </a:lnTo>
                  <a:lnTo>
                    <a:pt x="29" y="7"/>
                  </a:lnTo>
                  <a:lnTo>
                    <a:pt x="41" y="7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41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12" name="Freeform 77"/>
            <p:cNvSpPr>
              <a:spLocks/>
            </p:cNvSpPr>
            <p:nvPr/>
          </p:nvSpPr>
          <p:spPr bwMode="auto">
            <a:xfrm>
              <a:off x="4616" y="1802"/>
              <a:ext cx="9" cy="21"/>
            </a:xfrm>
            <a:custGeom>
              <a:avLst/>
              <a:gdLst>
                <a:gd name="T0" fmla="*/ 5107536 w 12"/>
                <a:gd name="T1" fmla="*/ 162083 h 33"/>
                <a:gd name="T2" fmla="*/ 5107536 w 12"/>
                <a:gd name="T3" fmla="*/ 162083 h 33"/>
                <a:gd name="T4" fmla="*/ 5107536 w 12"/>
                <a:gd name="T5" fmla="*/ 0 h 33"/>
                <a:gd name="T6" fmla="*/ 0 w 12"/>
                <a:gd name="T7" fmla="*/ 0 h 33"/>
                <a:gd name="T8" fmla="*/ 0 w 12"/>
                <a:gd name="T9" fmla="*/ 162083 h 33"/>
                <a:gd name="T10" fmla="*/ 5107536 w 12"/>
                <a:gd name="T11" fmla="*/ 162083 h 33"/>
                <a:gd name="T12" fmla="*/ 0 w 12"/>
                <a:gd name="T13" fmla="*/ 162083 h 33"/>
                <a:gd name="T14" fmla="*/ 0 w 12"/>
                <a:gd name="T15" fmla="*/ 162083 h 33"/>
                <a:gd name="T16" fmla="*/ 5107536 w 12"/>
                <a:gd name="T17" fmla="*/ 162083 h 33"/>
                <a:gd name="T18" fmla="*/ 5107536 w 12"/>
                <a:gd name="T19" fmla="*/ 162083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3"/>
                <a:gd name="T32" fmla="*/ 12 w 12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3">
                  <a:moveTo>
                    <a:pt x="6" y="18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33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6" y="33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13" name="Rectangle 78"/>
            <p:cNvSpPr>
              <a:spLocks noChangeArrowheads="1"/>
            </p:cNvSpPr>
            <p:nvPr/>
          </p:nvSpPr>
          <p:spPr bwMode="auto">
            <a:xfrm>
              <a:off x="4621" y="1814"/>
              <a:ext cx="40" cy="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402514" name="Freeform 79"/>
            <p:cNvSpPr>
              <a:spLocks/>
            </p:cNvSpPr>
            <p:nvPr/>
          </p:nvSpPr>
          <p:spPr bwMode="auto">
            <a:xfrm>
              <a:off x="4661" y="1814"/>
              <a:ext cx="26" cy="9"/>
            </a:xfrm>
            <a:custGeom>
              <a:avLst/>
              <a:gdLst>
                <a:gd name="T0" fmla="*/ 7679035 w 34"/>
                <a:gd name="T1" fmla="*/ 47109 h 15"/>
                <a:gd name="T2" fmla="*/ 7679035 w 34"/>
                <a:gd name="T3" fmla="*/ 0 h 15"/>
                <a:gd name="T4" fmla="*/ 0 w 34"/>
                <a:gd name="T5" fmla="*/ 0 h 15"/>
                <a:gd name="T6" fmla="*/ 0 w 34"/>
                <a:gd name="T7" fmla="*/ 47109 h 15"/>
                <a:gd name="T8" fmla="*/ 7679035 w 34"/>
                <a:gd name="T9" fmla="*/ 47109 h 15"/>
                <a:gd name="T10" fmla="*/ 7679035 w 34"/>
                <a:gd name="T11" fmla="*/ 47109 h 15"/>
                <a:gd name="T12" fmla="*/ 7679035 w 34"/>
                <a:gd name="T13" fmla="*/ 47109 h 15"/>
                <a:gd name="T14" fmla="*/ 7679035 w 34"/>
                <a:gd name="T15" fmla="*/ 0 h 15"/>
                <a:gd name="T16" fmla="*/ 7679035 w 34"/>
                <a:gd name="T17" fmla="*/ 0 h 15"/>
                <a:gd name="T18" fmla="*/ 7679035 w 34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"/>
                <a:gd name="T31" fmla="*/ 0 h 15"/>
                <a:gd name="T32" fmla="*/ 34 w 34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" h="15">
                  <a:moveTo>
                    <a:pt x="34" y="8"/>
                  </a:moveTo>
                  <a:lnTo>
                    <a:pt x="2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7" y="15"/>
                  </a:lnTo>
                  <a:lnTo>
                    <a:pt x="19" y="8"/>
                  </a:lnTo>
                  <a:lnTo>
                    <a:pt x="34" y="8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15" name="Freeform 80"/>
            <p:cNvSpPr>
              <a:spLocks/>
            </p:cNvSpPr>
            <p:nvPr/>
          </p:nvSpPr>
          <p:spPr bwMode="auto">
            <a:xfrm>
              <a:off x="4676" y="1819"/>
              <a:ext cx="11" cy="20"/>
            </a:xfrm>
            <a:custGeom>
              <a:avLst/>
              <a:gdLst>
                <a:gd name="T0" fmla="*/ 3186070 w 15"/>
                <a:gd name="T1" fmla="*/ 216252 h 31"/>
                <a:gd name="T2" fmla="*/ 3186070 w 15"/>
                <a:gd name="T3" fmla="*/ 216252 h 31"/>
                <a:gd name="T4" fmla="*/ 3186070 w 15"/>
                <a:gd name="T5" fmla="*/ 0 h 31"/>
                <a:gd name="T6" fmla="*/ 0 w 15"/>
                <a:gd name="T7" fmla="*/ 0 h 31"/>
                <a:gd name="T8" fmla="*/ 0 w 15"/>
                <a:gd name="T9" fmla="*/ 216252 h 31"/>
                <a:gd name="T10" fmla="*/ 3186070 w 15"/>
                <a:gd name="T11" fmla="*/ 216252 h 31"/>
                <a:gd name="T12" fmla="*/ 0 w 15"/>
                <a:gd name="T13" fmla="*/ 216252 h 31"/>
                <a:gd name="T14" fmla="*/ 0 w 15"/>
                <a:gd name="T15" fmla="*/ 216252 h 31"/>
                <a:gd name="T16" fmla="*/ 3186070 w 15"/>
                <a:gd name="T17" fmla="*/ 216252 h 31"/>
                <a:gd name="T18" fmla="*/ 3186070 w 15"/>
                <a:gd name="T19" fmla="*/ 216252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31"/>
                <a:gd name="T32" fmla="*/ 15 w 15"/>
                <a:gd name="T33" fmla="*/ 31 h 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31">
                  <a:moveTo>
                    <a:pt x="8" y="16"/>
                  </a:moveTo>
                  <a:lnTo>
                    <a:pt x="15" y="24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8" y="31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8" y="31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16" name="Freeform 81"/>
            <p:cNvSpPr>
              <a:spLocks/>
            </p:cNvSpPr>
            <p:nvPr/>
          </p:nvSpPr>
          <p:spPr bwMode="auto">
            <a:xfrm>
              <a:off x="4682" y="1829"/>
              <a:ext cx="42" cy="10"/>
            </a:xfrm>
            <a:custGeom>
              <a:avLst/>
              <a:gdLst>
                <a:gd name="T0" fmla="*/ 5107539 w 56"/>
                <a:gd name="T1" fmla="*/ 430536 h 15"/>
                <a:gd name="T2" fmla="*/ 5107539 w 56"/>
                <a:gd name="T3" fmla="*/ 0 h 15"/>
                <a:gd name="T4" fmla="*/ 0 w 56"/>
                <a:gd name="T5" fmla="*/ 0 h 15"/>
                <a:gd name="T6" fmla="*/ 0 w 56"/>
                <a:gd name="T7" fmla="*/ 430536 h 15"/>
                <a:gd name="T8" fmla="*/ 5107539 w 56"/>
                <a:gd name="T9" fmla="*/ 430536 h 15"/>
                <a:gd name="T10" fmla="*/ 5107539 w 56"/>
                <a:gd name="T11" fmla="*/ 430536 h 15"/>
                <a:gd name="T12" fmla="*/ 5107539 w 56"/>
                <a:gd name="T13" fmla="*/ 430536 h 15"/>
                <a:gd name="T14" fmla="*/ 5107539 w 56"/>
                <a:gd name="T15" fmla="*/ 0 h 15"/>
                <a:gd name="T16" fmla="*/ 5107539 w 56"/>
                <a:gd name="T17" fmla="*/ 0 h 15"/>
                <a:gd name="T18" fmla="*/ 5107539 w 56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"/>
                <a:gd name="T31" fmla="*/ 0 h 15"/>
                <a:gd name="T32" fmla="*/ 56 w 56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" h="15">
                  <a:moveTo>
                    <a:pt x="56" y="8"/>
                  </a:moveTo>
                  <a:lnTo>
                    <a:pt x="50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0" y="15"/>
                  </a:lnTo>
                  <a:lnTo>
                    <a:pt x="44" y="8"/>
                  </a:lnTo>
                  <a:lnTo>
                    <a:pt x="56" y="8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56" y="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17" name="Freeform 82"/>
            <p:cNvSpPr>
              <a:spLocks/>
            </p:cNvSpPr>
            <p:nvPr/>
          </p:nvSpPr>
          <p:spPr bwMode="auto">
            <a:xfrm>
              <a:off x="4715" y="1834"/>
              <a:ext cx="9" cy="18"/>
            </a:xfrm>
            <a:custGeom>
              <a:avLst/>
              <a:gdLst>
                <a:gd name="T0" fmla="*/ 5107536 w 12"/>
                <a:gd name="T1" fmla="*/ 430535 h 27"/>
                <a:gd name="T2" fmla="*/ 5107536 w 12"/>
                <a:gd name="T3" fmla="*/ 430535 h 27"/>
                <a:gd name="T4" fmla="*/ 5107536 w 12"/>
                <a:gd name="T5" fmla="*/ 0 h 27"/>
                <a:gd name="T6" fmla="*/ 0 w 12"/>
                <a:gd name="T7" fmla="*/ 0 h 27"/>
                <a:gd name="T8" fmla="*/ 0 w 12"/>
                <a:gd name="T9" fmla="*/ 430535 h 27"/>
                <a:gd name="T10" fmla="*/ 5107536 w 12"/>
                <a:gd name="T11" fmla="*/ 430535 h 27"/>
                <a:gd name="T12" fmla="*/ 0 w 12"/>
                <a:gd name="T13" fmla="*/ 430535 h 27"/>
                <a:gd name="T14" fmla="*/ 0 w 12"/>
                <a:gd name="T15" fmla="*/ 430535 h 27"/>
                <a:gd name="T16" fmla="*/ 5107536 w 12"/>
                <a:gd name="T17" fmla="*/ 430535 h 27"/>
                <a:gd name="T18" fmla="*/ 5107536 w 12"/>
                <a:gd name="T19" fmla="*/ 430535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27"/>
                <a:gd name="T32" fmla="*/ 12 w 12"/>
                <a:gd name="T33" fmla="*/ 27 h 2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27">
                  <a:moveTo>
                    <a:pt x="6" y="11"/>
                  </a:moveTo>
                  <a:lnTo>
                    <a:pt x="12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6" y="27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6" y="27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18" name="Freeform 83"/>
            <p:cNvSpPr>
              <a:spLocks/>
            </p:cNvSpPr>
            <p:nvPr/>
          </p:nvSpPr>
          <p:spPr bwMode="auto">
            <a:xfrm>
              <a:off x="4719" y="1841"/>
              <a:ext cx="37" cy="11"/>
            </a:xfrm>
            <a:custGeom>
              <a:avLst/>
              <a:gdLst>
                <a:gd name="T0" fmla="*/ 9080183 w 48"/>
                <a:gd name="T1" fmla="*/ 821582 h 16"/>
                <a:gd name="T2" fmla="*/ 9080183 w 48"/>
                <a:gd name="T3" fmla="*/ 0 h 16"/>
                <a:gd name="T4" fmla="*/ 0 w 48"/>
                <a:gd name="T5" fmla="*/ 0 h 16"/>
                <a:gd name="T6" fmla="*/ 0 w 48"/>
                <a:gd name="T7" fmla="*/ 821582 h 16"/>
                <a:gd name="T8" fmla="*/ 9080183 w 48"/>
                <a:gd name="T9" fmla="*/ 821582 h 16"/>
                <a:gd name="T10" fmla="*/ 9080183 w 48"/>
                <a:gd name="T11" fmla="*/ 821582 h 16"/>
                <a:gd name="T12" fmla="*/ 9080183 w 48"/>
                <a:gd name="T13" fmla="*/ 821582 h 16"/>
                <a:gd name="T14" fmla="*/ 9080183 w 48"/>
                <a:gd name="T15" fmla="*/ 0 h 16"/>
                <a:gd name="T16" fmla="*/ 9080183 w 48"/>
                <a:gd name="T17" fmla="*/ 0 h 16"/>
                <a:gd name="T18" fmla="*/ 9080183 w 48"/>
                <a:gd name="T19" fmla="*/ 821582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16"/>
                <a:gd name="T32" fmla="*/ 48 w 48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16">
                  <a:moveTo>
                    <a:pt x="48" y="7"/>
                  </a:moveTo>
                  <a:lnTo>
                    <a:pt x="40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40" y="16"/>
                  </a:lnTo>
                  <a:lnTo>
                    <a:pt x="34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19" name="Freeform 84"/>
            <p:cNvSpPr>
              <a:spLocks/>
            </p:cNvSpPr>
            <p:nvPr/>
          </p:nvSpPr>
          <p:spPr bwMode="auto">
            <a:xfrm>
              <a:off x="4745" y="1846"/>
              <a:ext cx="11" cy="11"/>
            </a:xfrm>
            <a:custGeom>
              <a:avLst/>
              <a:gdLst>
                <a:gd name="T0" fmla="*/ 13566988 w 14"/>
                <a:gd name="T1" fmla="*/ 230009 h 17"/>
                <a:gd name="T2" fmla="*/ 13566988 w 14"/>
                <a:gd name="T3" fmla="*/ 230009 h 17"/>
                <a:gd name="T4" fmla="*/ 13566988 w 14"/>
                <a:gd name="T5" fmla="*/ 0 h 17"/>
                <a:gd name="T6" fmla="*/ 0 w 14"/>
                <a:gd name="T7" fmla="*/ 0 h 17"/>
                <a:gd name="T8" fmla="*/ 0 w 14"/>
                <a:gd name="T9" fmla="*/ 230009 h 17"/>
                <a:gd name="T10" fmla="*/ 13566988 w 14"/>
                <a:gd name="T11" fmla="*/ 230009 h 17"/>
                <a:gd name="T12" fmla="*/ 0 w 14"/>
                <a:gd name="T13" fmla="*/ 230009 h 17"/>
                <a:gd name="T14" fmla="*/ 0 w 14"/>
                <a:gd name="T15" fmla="*/ 230009 h 17"/>
                <a:gd name="T16" fmla="*/ 13566988 w 14"/>
                <a:gd name="T17" fmla="*/ 230009 h 17"/>
                <a:gd name="T18" fmla="*/ 13566988 w 14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7"/>
                <a:gd name="T32" fmla="*/ 14 w 14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7">
                  <a:moveTo>
                    <a:pt x="6" y="2"/>
                  </a:moveTo>
                  <a:lnTo>
                    <a:pt x="14" y="9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6" y="17"/>
                  </a:lnTo>
                  <a:lnTo>
                    <a:pt x="0" y="9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20" name="Freeform 85"/>
            <p:cNvSpPr>
              <a:spLocks/>
            </p:cNvSpPr>
            <p:nvPr/>
          </p:nvSpPr>
          <p:spPr bwMode="auto">
            <a:xfrm>
              <a:off x="4750" y="1847"/>
              <a:ext cx="82" cy="10"/>
            </a:xfrm>
            <a:custGeom>
              <a:avLst/>
              <a:gdLst>
                <a:gd name="T0" fmla="*/ 5445781 w 109"/>
                <a:gd name="T1" fmla="*/ 430536 h 15"/>
                <a:gd name="T2" fmla="*/ 5445781 w 109"/>
                <a:gd name="T3" fmla="*/ 0 h 15"/>
                <a:gd name="T4" fmla="*/ 0 w 109"/>
                <a:gd name="T5" fmla="*/ 0 h 15"/>
                <a:gd name="T6" fmla="*/ 0 w 109"/>
                <a:gd name="T7" fmla="*/ 430536 h 15"/>
                <a:gd name="T8" fmla="*/ 5445781 w 109"/>
                <a:gd name="T9" fmla="*/ 430536 h 15"/>
                <a:gd name="T10" fmla="*/ 5445781 w 109"/>
                <a:gd name="T11" fmla="*/ 430536 h 15"/>
                <a:gd name="T12" fmla="*/ 5445781 w 109"/>
                <a:gd name="T13" fmla="*/ 430536 h 15"/>
                <a:gd name="T14" fmla="*/ 5445781 w 109"/>
                <a:gd name="T15" fmla="*/ 0 h 15"/>
                <a:gd name="T16" fmla="*/ 5445781 w 109"/>
                <a:gd name="T17" fmla="*/ 0 h 15"/>
                <a:gd name="T18" fmla="*/ 5445781 w 109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9"/>
                <a:gd name="T31" fmla="*/ 0 h 15"/>
                <a:gd name="T32" fmla="*/ 109 w 10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9" h="15">
                  <a:moveTo>
                    <a:pt x="109" y="7"/>
                  </a:moveTo>
                  <a:lnTo>
                    <a:pt x="10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02" y="15"/>
                  </a:lnTo>
                  <a:lnTo>
                    <a:pt x="96" y="7"/>
                  </a:lnTo>
                  <a:lnTo>
                    <a:pt x="109" y="7"/>
                  </a:lnTo>
                  <a:lnTo>
                    <a:pt x="109" y="0"/>
                  </a:lnTo>
                  <a:lnTo>
                    <a:pt x="102" y="0"/>
                  </a:lnTo>
                  <a:lnTo>
                    <a:pt x="109" y="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21" name="Freeform 86"/>
            <p:cNvSpPr>
              <a:spLocks/>
            </p:cNvSpPr>
            <p:nvPr/>
          </p:nvSpPr>
          <p:spPr bwMode="auto">
            <a:xfrm>
              <a:off x="4822" y="1852"/>
              <a:ext cx="10" cy="35"/>
            </a:xfrm>
            <a:custGeom>
              <a:avLst/>
              <a:gdLst>
                <a:gd name="T0" fmla="*/ 8691896 w 13"/>
                <a:gd name="T1" fmla="*/ 111021 h 56"/>
                <a:gd name="T2" fmla="*/ 8691896 w 13"/>
                <a:gd name="T3" fmla="*/ 111021 h 56"/>
                <a:gd name="T4" fmla="*/ 8691896 w 13"/>
                <a:gd name="T5" fmla="*/ 0 h 56"/>
                <a:gd name="T6" fmla="*/ 0 w 13"/>
                <a:gd name="T7" fmla="*/ 0 h 56"/>
                <a:gd name="T8" fmla="*/ 0 w 13"/>
                <a:gd name="T9" fmla="*/ 111021 h 56"/>
                <a:gd name="T10" fmla="*/ 8691896 w 13"/>
                <a:gd name="T11" fmla="*/ 111021 h 56"/>
                <a:gd name="T12" fmla="*/ 0 w 13"/>
                <a:gd name="T13" fmla="*/ 111021 h 56"/>
                <a:gd name="T14" fmla="*/ 0 w 13"/>
                <a:gd name="T15" fmla="*/ 111021 h 56"/>
                <a:gd name="T16" fmla="*/ 8691896 w 13"/>
                <a:gd name="T17" fmla="*/ 111021 h 56"/>
                <a:gd name="T18" fmla="*/ 8691896 w 13"/>
                <a:gd name="T19" fmla="*/ 111021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56"/>
                <a:gd name="T32" fmla="*/ 13 w 13"/>
                <a:gd name="T33" fmla="*/ 56 h 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56">
                  <a:moveTo>
                    <a:pt x="6" y="39"/>
                  </a:moveTo>
                  <a:lnTo>
                    <a:pt x="13" y="4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6" y="56"/>
                  </a:lnTo>
                  <a:lnTo>
                    <a:pt x="0" y="47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6" y="39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22" name="Freeform 87"/>
            <p:cNvSpPr>
              <a:spLocks/>
            </p:cNvSpPr>
            <p:nvPr/>
          </p:nvSpPr>
          <p:spPr bwMode="auto">
            <a:xfrm>
              <a:off x="4826" y="1876"/>
              <a:ext cx="114" cy="11"/>
            </a:xfrm>
            <a:custGeom>
              <a:avLst/>
              <a:gdLst>
                <a:gd name="T0" fmla="*/ 6745426 w 150"/>
                <a:gd name="T1" fmla="*/ 230009 h 17"/>
                <a:gd name="T2" fmla="*/ 6745426 w 150"/>
                <a:gd name="T3" fmla="*/ 0 h 17"/>
                <a:gd name="T4" fmla="*/ 0 w 150"/>
                <a:gd name="T5" fmla="*/ 0 h 17"/>
                <a:gd name="T6" fmla="*/ 0 w 150"/>
                <a:gd name="T7" fmla="*/ 230009 h 17"/>
                <a:gd name="T8" fmla="*/ 6745426 w 150"/>
                <a:gd name="T9" fmla="*/ 230009 h 17"/>
                <a:gd name="T10" fmla="*/ 6745426 w 150"/>
                <a:gd name="T11" fmla="*/ 230009 h 17"/>
                <a:gd name="T12" fmla="*/ 6745426 w 150"/>
                <a:gd name="T13" fmla="*/ 230009 h 17"/>
                <a:gd name="T14" fmla="*/ 6745426 w 150"/>
                <a:gd name="T15" fmla="*/ 0 h 17"/>
                <a:gd name="T16" fmla="*/ 6745426 w 150"/>
                <a:gd name="T17" fmla="*/ 0 h 17"/>
                <a:gd name="T18" fmla="*/ 6745426 w 150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17"/>
                <a:gd name="T32" fmla="*/ 150 w 150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17">
                  <a:moveTo>
                    <a:pt x="150" y="8"/>
                  </a:moveTo>
                  <a:lnTo>
                    <a:pt x="144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44" y="17"/>
                  </a:lnTo>
                  <a:lnTo>
                    <a:pt x="136" y="8"/>
                  </a:lnTo>
                  <a:lnTo>
                    <a:pt x="150" y="8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50" y="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23" name="Freeform 88"/>
            <p:cNvSpPr>
              <a:spLocks/>
            </p:cNvSpPr>
            <p:nvPr/>
          </p:nvSpPr>
          <p:spPr bwMode="auto">
            <a:xfrm>
              <a:off x="4929" y="1882"/>
              <a:ext cx="11" cy="15"/>
            </a:xfrm>
            <a:custGeom>
              <a:avLst/>
              <a:gdLst>
                <a:gd name="T0" fmla="*/ 13566988 w 14"/>
                <a:gd name="T1" fmla="*/ 47109 h 25"/>
                <a:gd name="T2" fmla="*/ 13566988 w 14"/>
                <a:gd name="T3" fmla="*/ 47109 h 25"/>
                <a:gd name="T4" fmla="*/ 13566988 w 14"/>
                <a:gd name="T5" fmla="*/ 0 h 25"/>
                <a:gd name="T6" fmla="*/ 0 w 14"/>
                <a:gd name="T7" fmla="*/ 0 h 25"/>
                <a:gd name="T8" fmla="*/ 0 w 14"/>
                <a:gd name="T9" fmla="*/ 47109 h 25"/>
                <a:gd name="T10" fmla="*/ 13566988 w 14"/>
                <a:gd name="T11" fmla="*/ 47109 h 25"/>
                <a:gd name="T12" fmla="*/ 0 w 14"/>
                <a:gd name="T13" fmla="*/ 47109 h 25"/>
                <a:gd name="T14" fmla="*/ 0 w 14"/>
                <a:gd name="T15" fmla="*/ 47109 h 25"/>
                <a:gd name="T16" fmla="*/ 13566988 w 14"/>
                <a:gd name="T17" fmla="*/ 47109 h 25"/>
                <a:gd name="T18" fmla="*/ 13566988 w 14"/>
                <a:gd name="T19" fmla="*/ 47109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25"/>
                <a:gd name="T32" fmla="*/ 14 w 14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25">
                  <a:moveTo>
                    <a:pt x="8" y="11"/>
                  </a:moveTo>
                  <a:lnTo>
                    <a:pt x="14" y="18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8" y="25"/>
                  </a:lnTo>
                  <a:lnTo>
                    <a:pt x="0" y="18"/>
                  </a:lnTo>
                  <a:lnTo>
                    <a:pt x="0" y="25"/>
                  </a:lnTo>
                  <a:lnTo>
                    <a:pt x="8" y="25"/>
                  </a:lnTo>
                  <a:lnTo>
                    <a:pt x="8" y="11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24" name="Freeform 89"/>
            <p:cNvSpPr>
              <a:spLocks/>
            </p:cNvSpPr>
            <p:nvPr/>
          </p:nvSpPr>
          <p:spPr bwMode="auto">
            <a:xfrm>
              <a:off x="4935" y="1889"/>
              <a:ext cx="199" cy="8"/>
            </a:xfrm>
            <a:custGeom>
              <a:avLst/>
              <a:gdLst>
                <a:gd name="T0" fmla="*/ 5677487 w 264"/>
                <a:gd name="T1" fmla="*/ 16909 h 14"/>
                <a:gd name="T2" fmla="*/ 5677487 w 264"/>
                <a:gd name="T3" fmla="*/ 0 h 14"/>
                <a:gd name="T4" fmla="*/ 0 w 264"/>
                <a:gd name="T5" fmla="*/ 0 h 14"/>
                <a:gd name="T6" fmla="*/ 0 w 264"/>
                <a:gd name="T7" fmla="*/ 16909 h 14"/>
                <a:gd name="T8" fmla="*/ 5677487 w 264"/>
                <a:gd name="T9" fmla="*/ 16909 h 14"/>
                <a:gd name="T10" fmla="*/ 5677487 w 264"/>
                <a:gd name="T11" fmla="*/ 16909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4"/>
                <a:gd name="T19" fmla="*/ 0 h 14"/>
                <a:gd name="T20" fmla="*/ 264 w 264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4" h="14">
                  <a:moveTo>
                    <a:pt x="264" y="7"/>
                  </a:moveTo>
                  <a:lnTo>
                    <a:pt x="264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264" y="14"/>
                  </a:lnTo>
                  <a:lnTo>
                    <a:pt x="264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25" name="Freeform 90"/>
            <p:cNvSpPr>
              <a:spLocks/>
            </p:cNvSpPr>
            <p:nvPr/>
          </p:nvSpPr>
          <p:spPr bwMode="auto">
            <a:xfrm>
              <a:off x="3648" y="1021"/>
              <a:ext cx="17" cy="9"/>
            </a:xfrm>
            <a:custGeom>
              <a:avLst/>
              <a:gdLst>
                <a:gd name="T0" fmla="*/ 9560386 w 22"/>
                <a:gd name="T1" fmla="*/ 200600 h 14"/>
                <a:gd name="T2" fmla="*/ 9560386 w 22"/>
                <a:gd name="T3" fmla="*/ 0 h 14"/>
                <a:gd name="T4" fmla="*/ 0 w 22"/>
                <a:gd name="T5" fmla="*/ 0 h 14"/>
                <a:gd name="T6" fmla="*/ 0 w 22"/>
                <a:gd name="T7" fmla="*/ 200600 h 14"/>
                <a:gd name="T8" fmla="*/ 9560386 w 22"/>
                <a:gd name="T9" fmla="*/ 200600 h 14"/>
                <a:gd name="T10" fmla="*/ 9560386 w 22"/>
                <a:gd name="T11" fmla="*/ 200600 h 14"/>
                <a:gd name="T12" fmla="*/ 9560386 w 22"/>
                <a:gd name="T13" fmla="*/ 200600 h 14"/>
                <a:gd name="T14" fmla="*/ 9560386 w 22"/>
                <a:gd name="T15" fmla="*/ 0 h 14"/>
                <a:gd name="T16" fmla="*/ 9560386 w 22"/>
                <a:gd name="T17" fmla="*/ 0 h 14"/>
                <a:gd name="T18" fmla="*/ 9560386 w 22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14"/>
                <a:gd name="T32" fmla="*/ 22 w 2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14">
                  <a:moveTo>
                    <a:pt x="22" y="7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6" y="14"/>
                  </a:lnTo>
                  <a:lnTo>
                    <a:pt x="10" y="7"/>
                  </a:lnTo>
                  <a:lnTo>
                    <a:pt x="22" y="7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26" name="Freeform 91"/>
            <p:cNvSpPr>
              <a:spLocks/>
            </p:cNvSpPr>
            <p:nvPr/>
          </p:nvSpPr>
          <p:spPr bwMode="auto">
            <a:xfrm>
              <a:off x="3656" y="1025"/>
              <a:ext cx="9" cy="27"/>
            </a:xfrm>
            <a:custGeom>
              <a:avLst/>
              <a:gdLst>
                <a:gd name="T0" fmla="*/ 5107536 w 12"/>
                <a:gd name="T1" fmla="*/ 200599 h 42"/>
                <a:gd name="T2" fmla="*/ 5107536 w 12"/>
                <a:gd name="T3" fmla="*/ 200599 h 42"/>
                <a:gd name="T4" fmla="*/ 5107536 w 12"/>
                <a:gd name="T5" fmla="*/ 0 h 42"/>
                <a:gd name="T6" fmla="*/ 0 w 12"/>
                <a:gd name="T7" fmla="*/ 0 h 42"/>
                <a:gd name="T8" fmla="*/ 0 w 12"/>
                <a:gd name="T9" fmla="*/ 200599 h 42"/>
                <a:gd name="T10" fmla="*/ 5107536 w 12"/>
                <a:gd name="T11" fmla="*/ 200599 h 42"/>
                <a:gd name="T12" fmla="*/ 0 w 12"/>
                <a:gd name="T13" fmla="*/ 200599 h 42"/>
                <a:gd name="T14" fmla="*/ 0 w 12"/>
                <a:gd name="T15" fmla="*/ 200599 h 42"/>
                <a:gd name="T16" fmla="*/ 5107536 w 12"/>
                <a:gd name="T17" fmla="*/ 200599 h 42"/>
                <a:gd name="T18" fmla="*/ 5107536 w 12"/>
                <a:gd name="T19" fmla="*/ 200599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42"/>
                <a:gd name="T32" fmla="*/ 12 w 12"/>
                <a:gd name="T33" fmla="*/ 42 h 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42">
                  <a:moveTo>
                    <a:pt x="6" y="28"/>
                  </a:moveTo>
                  <a:lnTo>
                    <a:pt x="12" y="35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6" y="42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6" y="42"/>
                  </a:lnTo>
                  <a:lnTo>
                    <a:pt x="6" y="2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27" name="Freeform 92"/>
            <p:cNvSpPr>
              <a:spLocks/>
            </p:cNvSpPr>
            <p:nvPr/>
          </p:nvSpPr>
          <p:spPr bwMode="auto">
            <a:xfrm>
              <a:off x="3660" y="1043"/>
              <a:ext cx="18" cy="9"/>
            </a:xfrm>
            <a:custGeom>
              <a:avLst/>
              <a:gdLst>
                <a:gd name="T0" fmla="*/ 5107536 w 24"/>
                <a:gd name="T1" fmla="*/ 200600 h 14"/>
                <a:gd name="T2" fmla="*/ 5107536 w 24"/>
                <a:gd name="T3" fmla="*/ 0 h 14"/>
                <a:gd name="T4" fmla="*/ 0 w 24"/>
                <a:gd name="T5" fmla="*/ 0 h 14"/>
                <a:gd name="T6" fmla="*/ 0 w 24"/>
                <a:gd name="T7" fmla="*/ 200600 h 14"/>
                <a:gd name="T8" fmla="*/ 5107536 w 24"/>
                <a:gd name="T9" fmla="*/ 200600 h 14"/>
                <a:gd name="T10" fmla="*/ 5107536 w 24"/>
                <a:gd name="T11" fmla="*/ 200600 h 14"/>
                <a:gd name="T12" fmla="*/ 5107536 w 24"/>
                <a:gd name="T13" fmla="*/ 200600 h 14"/>
                <a:gd name="T14" fmla="*/ 5107536 w 24"/>
                <a:gd name="T15" fmla="*/ 0 h 14"/>
                <a:gd name="T16" fmla="*/ 5107536 w 24"/>
                <a:gd name="T17" fmla="*/ 0 h 14"/>
                <a:gd name="T18" fmla="*/ 5107536 w 24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14"/>
                <a:gd name="T32" fmla="*/ 24 w 24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14">
                  <a:moveTo>
                    <a:pt x="24" y="7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7" y="14"/>
                  </a:lnTo>
                  <a:lnTo>
                    <a:pt x="11" y="7"/>
                  </a:lnTo>
                  <a:lnTo>
                    <a:pt x="24" y="7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24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28" name="Freeform 93"/>
            <p:cNvSpPr>
              <a:spLocks/>
            </p:cNvSpPr>
            <p:nvPr/>
          </p:nvSpPr>
          <p:spPr bwMode="auto">
            <a:xfrm>
              <a:off x="3669" y="1047"/>
              <a:ext cx="9" cy="25"/>
            </a:xfrm>
            <a:custGeom>
              <a:avLst/>
              <a:gdLst>
                <a:gd name="T0" fmla="*/ 951060 w 13"/>
                <a:gd name="T1" fmla="*/ 188933 h 39"/>
                <a:gd name="T2" fmla="*/ 951060 w 13"/>
                <a:gd name="T3" fmla="*/ 188933 h 39"/>
                <a:gd name="T4" fmla="*/ 951060 w 13"/>
                <a:gd name="T5" fmla="*/ 0 h 39"/>
                <a:gd name="T6" fmla="*/ 0 w 13"/>
                <a:gd name="T7" fmla="*/ 0 h 39"/>
                <a:gd name="T8" fmla="*/ 0 w 13"/>
                <a:gd name="T9" fmla="*/ 188933 h 39"/>
                <a:gd name="T10" fmla="*/ 951060 w 13"/>
                <a:gd name="T11" fmla="*/ 188933 h 39"/>
                <a:gd name="T12" fmla="*/ 0 w 13"/>
                <a:gd name="T13" fmla="*/ 188933 h 39"/>
                <a:gd name="T14" fmla="*/ 0 w 13"/>
                <a:gd name="T15" fmla="*/ 188933 h 39"/>
                <a:gd name="T16" fmla="*/ 951060 w 13"/>
                <a:gd name="T17" fmla="*/ 188933 h 39"/>
                <a:gd name="T18" fmla="*/ 951060 w 13"/>
                <a:gd name="T19" fmla="*/ 188933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9"/>
                <a:gd name="T32" fmla="*/ 13 w 13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9">
                  <a:moveTo>
                    <a:pt x="6" y="24"/>
                  </a:moveTo>
                  <a:lnTo>
                    <a:pt x="13" y="3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6" y="39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6" y="39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29" name="Freeform 94"/>
            <p:cNvSpPr>
              <a:spLocks/>
            </p:cNvSpPr>
            <p:nvPr/>
          </p:nvSpPr>
          <p:spPr bwMode="auto">
            <a:xfrm>
              <a:off x="3673" y="1063"/>
              <a:ext cx="20" cy="9"/>
            </a:xfrm>
            <a:custGeom>
              <a:avLst/>
              <a:gdLst>
                <a:gd name="T0" fmla="*/ 8691896 w 26"/>
                <a:gd name="T1" fmla="*/ 47109 h 15"/>
                <a:gd name="T2" fmla="*/ 8691896 w 26"/>
                <a:gd name="T3" fmla="*/ 0 h 15"/>
                <a:gd name="T4" fmla="*/ 0 w 26"/>
                <a:gd name="T5" fmla="*/ 0 h 15"/>
                <a:gd name="T6" fmla="*/ 0 w 26"/>
                <a:gd name="T7" fmla="*/ 47109 h 15"/>
                <a:gd name="T8" fmla="*/ 8691896 w 26"/>
                <a:gd name="T9" fmla="*/ 47109 h 15"/>
                <a:gd name="T10" fmla="*/ 8691896 w 26"/>
                <a:gd name="T11" fmla="*/ 47109 h 15"/>
                <a:gd name="T12" fmla="*/ 8691896 w 26"/>
                <a:gd name="T13" fmla="*/ 47109 h 15"/>
                <a:gd name="T14" fmla="*/ 8691896 w 26"/>
                <a:gd name="T15" fmla="*/ 0 h 15"/>
                <a:gd name="T16" fmla="*/ 8691896 w 26"/>
                <a:gd name="T17" fmla="*/ 0 h 15"/>
                <a:gd name="T18" fmla="*/ 8691896 w 26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5"/>
                <a:gd name="T32" fmla="*/ 26 w 26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5">
                  <a:moveTo>
                    <a:pt x="26" y="7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8" y="15"/>
                  </a:lnTo>
                  <a:lnTo>
                    <a:pt x="12" y="7"/>
                  </a:lnTo>
                  <a:lnTo>
                    <a:pt x="26" y="7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26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30" name="Freeform 95"/>
            <p:cNvSpPr>
              <a:spLocks/>
            </p:cNvSpPr>
            <p:nvPr/>
          </p:nvSpPr>
          <p:spPr bwMode="auto">
            <a:xfrm>
              <a:off x="3682" y="1067"/>
              <a:ext cx="11" cy="21"/>
            </a:xfrm>
            <a:custGeom>
              <a:avLst/>
              <a:gdLst>
                <a:gd name="T0" fmla="*/ 13566988 w 14"/>
                <a:gd name="T1" fmla="*/ 309300 h 32"/>
                <a:gd name="T2" fmla="*/ 13566988 w 14"/>
                <a:gd name="T3" fmla="*/ 309300 h 32"/>
                <a:gd name="T4" fmla="*/ 13566988 w 14"/>
                <a:gd name="T5" fmla="*/ 0 h 32"/>
                <a:gd name="T6" fmla="*/ 0 w 14"/>
                <a:gd name="T7" fmla="*/ 0 h 32"/>
                <a:gd name="T8" fmla="*/ 0 w 14"/>
                <a:gd name="T9" fmla="*/ 309300 h 32"/>
                <a:gd name="T10" fmla="*/ 13566988 w 14"/>
                <a:gd name="T11" fmla="*/ 309300 h 32"/>
                <a:gd name="T12" fmla="*/ 0 w 14"/>
                <a:gd name="T13" fmla="*/ 309300 h 32"/>
                <a:gd name="T14" fmla="*/ 0 w 14"/>
                <a:gd name="T15" fmla="*/ 309300 h 32"/>
                <a:gd name="T16" fmla="*/ 13566988 w 14"/>
                <a:gd name="T17" fmla="*/ 309300 h 32"/>
                <a:gd name="T18" fmla="*/ 13566988 w 14"/>
                <a:gd name="T19" fmla="*/ 309300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2"/>
                <a:gd name="T32" fmla="*/ 14 w 14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2">
                  <a:moveTo>
                    <a:pt x="6" y="17"/>
                  </a:moveTo>
                  <a:lnTo>
                    <a:pt x="14" y="24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6" y="32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31" name="Freeform 96"/>
            <p:cNvSpPr>
              <a:spLocks/>
            </p:cNvSpPr>
            <p:nvPr/>
          </p:nvSpPr>
          <p:spPr bwMode="auto">
            <a:xfrm>
              <a:off x="3687" y="1078"/>
              <a:ext cx="14" cy="10"/>
            </a:xfrm>
            <a:custGeom>
              <a:avLst/>
              <a:gdLst>
                <a:gd name="T0" fmla="*/ 3521987 w 19"/>
                <a:gd name="T1" fmla="*/ 430536 h 15"/>
                <a:gd name="T2" fmla="*/ 3521987 w 19"/>
                <a:gd name="T3" fmla="*/ 0 h 15"/>
                <a:gd name="T4" fmla="*/ 0 w 19"/>
                <a:gd name="T5" fmla="*/ 0 h 15"/>
                <a:gd name="T6" fmla="*/ 0 w 19"/>
                <a:gd name="T7" fmla="*/ 430536 h 15"/>
                <a:gd name="T8" fmla="*/ 3521987 w 19"/>
                <a:gd name="T9" fmla="*/ 430536 h 15"/>
                <a:gd name="T10" fmla="*/ 3521987 w 19"/>
                <a:gd name="T11" fmla="*/ 430536 h 15"/>
                <a:gd name="T12" fmla="*/ 3521987 w 19"/>
                <a:gd name="T13" fmla="*/ 430536 h 15"/>
                <a:gd name="T14" fmla="*/ 3521987 w 19"/>
                <a:gd name="T15" fmla="*/ 0 h 15"/>
                <a:gd name="T16" fmla="*/ 3521987 w 19"/>
                <a:gd name="T17" fmla="*/ 0 h 15"/>
                <a:gd name="T18" fmla="*/ 3521987 w 19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15"/>
                <a:gd name="T32" fmla="*/ 19 w 1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15">
                  <a:moveTo>
                    <a:pt x="19" y="7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32" name="Freeform 97"/>
            <p:cNvSpPr>
              <a:spLocks/>
            </p:cNvSpPr>
            <p:nvPr/>
          </p:nvSpPr>
          <p:spPr bwMode="auto">
            <a:xfrm>
              <a:off x="3691" y="1082"/>
              <a:ext cx="10" cy="62"/>
            </a:xfrm>
            <a:custGeom>
              <a:avLst/>
              <a:gdLst>
                <a:gd name="T0" fmla="*/ 1833316 w 14"/>
                <a:gd name="T1" fmla="*/ 221033 h 96"/>
                <a:gd name="T2" fmla="*/ 1833316 w 14"/>
                <a:gd name="T3" fmla="*/ 221033 h 96"/>
                <a:gd name="T4" fmla="*/ 1833316 w 14"/>
                <a:gd name="T5" fmla="*/ 0 h 96"/>
                <a:gd name="T6" fmla="*/ 0 w 14"/>
                <a:gd name="T7" fmla="*/ 0 h 96"/>
                <a:gd name="T8" fmla="*/ 0 w 14"/>
                <a:gd name="T9" fmla="*/ 221033 h 96"/>
                <a:gd name="T10" fmla="*/ 1833316 w 14"/>
                <a:gd name="T11" fmla="*/ 221033 h 96"/>
                <a:gd name="T12" fmla="*/ 0 w 14"/>
                <a:gd name="T13" fmla="*/ 221033 h 96"/>
                <a:gd name="T14" fmla="*/ 0 w 14"/>
                <a:gd name="T15" fmla="*/ 221033 h 96"/>
                <a:gd name="T16" fmla="*/ 1833316 w 14"/>
                <a:gd name="T17" fmla="*/ 221033 h 96"/>
                <a:gd name="T18" fmla="*/ 1833316 w 14"/>
                <a:gd name="T19" fmla="*/ 221033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96"/>
                <a:gd name="T32" fmla="*/ 14 w 14"/>
                <a:gd name="T33" fmla="*/ 96 h 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96">
                  <a:moveTo>
                    <a:pt x="8" y="82"/>
                  </a:moveTo>
                  <a:lnTo>
                    <a:pt x="14" y="89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89"/>
                  </a:lnTo>
                  <a:lnTo>
                    <a:pt x="8" y="96"/>
                  </a:lnTo>
                  <a:lnTo>
                    <a:pt x="0" y="89"/>
                  </a:lnTo>
                  <a:lnTo>
                    <a:pt x="0" y="96"/>
                  </a:lnTo>
                  <a:lnTo>
                    <a:pt x="8" y="96"/>
                  </a:lnTo>
                  <a:lnTo>
                    <a:pt x="8" y="82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33" name="Freeform 98"/>
            <p:cNvSpPr>
              <a:spLocks/>
            </p:cNvSpPr>
            <p:nvPr/>
          </p:nvSpPr>
          <p:spPr bwMode="auto">
            <a:xfrm>
              <a:off x="3697" y="1135"/>
              <a:ext cx="22" cy="9"/>
            </a:xfrm>
            <a:custGeom>
              <a:avLst/>
              <a:gdLst>
                <a:gd name="T0" fmla="*/ 3186070 w 30"/>
                <a:gd name="T1" fmla="*/ 200600 h 14"/>
                <a:gd name="T2" fmla="*/ 3186070 w 30"/>
                <a:gd name="T3" fmla="*/ 0 h 14"/>
                <a:gd name="T4" fmla="*/ 0 w 30"/>
                <a:gd name="T5" fmla="*/ 0 h 14"/>
                <a:gd name="T6" fmla="*/ 0 w 30"/>
                <a:gd name="T7" fmla="*/ 200600 h 14"/>
                <a:gd name="T8" fmla="*/ 3186070 w 30"/>
                <a:gd name="T9" fmla="*/ 200600 h 14"/>
                <a:gd name="T10" fmla="*/ 3186070 w 30"/>
                <a:gd name="T11" fmla="*/ 200600 h 14"/>
                <a:gd name="T12" fmla="*/ 3186070 w 30"/>
                <a:gd name="T13" fmla="*/ 200600 h 14"/>
                <a:gd name="T14" fmla="*/ 3186070 w 30"/>
                <a:gd name="T15" fmla="*/ 0 h 14"/>
                <a:gd name="T16" fmla="*/ 3186070 w 30"/>
                <a:gd name="T17" fmla="*/ 0 h 14"/>
                <a:gd name="T18" fmla="*/ 3186070 w 30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4"/>
                <a:gd name="T32" fmla="*/ 30 w 3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4">
                  <a:moveTo>
                    <a:pt x="30" y="7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24" y="14"/>
                  </a:lnTo>
                  <a:lnTo>
                    <a:pt x="16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34" name="Freeform 99"/>
            <p:cNvSpPr>
              <a:spLocks/>
            </p:cNvSpPr>
            <p:nvPr/>
          </p:nvSpPr>
          <p:spPr bwMode="auto">
            <a:xfrm>
              <a:off x="3709" y="1139"/>
              <a:ext cx="10" cy="49"/>
            </a:xfrm>
            <a:custGeom>
              <a:avLst/>
              <a:gdLst>
                <a:gd name="T0" fmla="*/ 1833316 w 14"/>
                <a:gd name="T1" fmla="*/ 162083 h 77"/>
                <a:gd name="T2" fmla="*/ 1833316 w 14"/>
                <a:gd name="T3" fmla="*/ 162083 h 77"/>
                <a:gd name="T4" fmla="*/ 1833316 w 14"/>
                <a:gd name="T5" fmla="*/ 0 h 77"/>
                <a:gd name="T6" fmla="*/ 0 w 14"/>
                <a:gd name="T7" fmla="*/ 0 h 77"/>
                <a:gd name="T8" fmla="*/ 0 w 14"/>
                <a:gd name="T9" fmla="*/ 162083 h 77"/>
                <a:gd name="T10" fmla="*/ 1833316 w 14"/>
                <a:gd name="T11" fmla="*/ 162083 h 77"/>
                <a:gd name="T12" fmla="*/ 0 w 14"/>
                <a:gd name="T13" fmla="*/ 162083 h 77"/>
                <a:gd name="T14" fmla="*/ 0 w 14"/>
                <a:gd name="T15" fmla="*/ 162083 h 77"/>
                <a:gd name="T16" fmla="*/ 1833316 w 14"/>
                <a:gd name="T17" fmla="*/ 162083 h 77"/>
                <a:gd name="T18" fmla="*/ 1833316 w 14"/>
                <a:gd name="T19" fmla="*/ 162083 h 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77"/>
                <a:gd name="T32" fmla="*/ 14 w 14"/>
                <a:gd name="T33" fmla="*/ 77 h 7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77">
                  <a:moveTo>
                    <a:pt x="8" y="63"/>
                  </a:moveTo>
                  <a:lnTo>
                    <a:pt x="14" y="7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70"/>
                  </a:lnTo>
                  <a:lnTo>
                    <a:pt x="8" y="77"/>
                  </a:lnTo>
                  <a:lnTo>
                    <a:pt x="0" y="70"/>
                  </a:lnTo>
                  <a:lnTo>
                    <a:pt x="0" y="77"/>
                  </a:lnTo>
                  <a:lnTo>
                    <a:pt x="8" y="77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35" name="Freeform 100"/>
            <p:cNvSpPr>
              <a:spLocks/>
            </p:cNvSpPr>
            <p:nvPr/>
          </p:nvSpPr>
          <p:spPr bwMode="auto">
            <a:xfrm>
              <a:off x="3715" y="1179"/>
              <a:ext cx="10" cy="9"/>
            </a:xfrm>
            <a:custGeom>
              <a:avLst/>
              <a:gdLst>
                <a:gd name="T0" fmla="*/ 1833316 w 14"/>
                <a:gd name="T1" fmla="*/ 200600 h 14"/>
                <a:gd name="T2" fmla="*/ 1833316 w 14"/>
                <a:gd name="T3" fmla="*/ 0 h 14"/>
                <a:gd name="T4" fmla="*/ 0 w 14"/>
                <a:gd name="T5" fmla="*/ 0 h 14"/>
                <a:gd name="T6" fmla="*/ 0 w 14"/>
                <a:gd name="T7" fmla="*/ 200600 h 14"/>
                <a:gd name="T8" fmla="*/ 1833316 w 14"/>
                <a:gd name="T9" fmla="*/ 200600 h 14"/>
                <a:gd name="T10" fmla="*/ 1833316 w 14"/>
                <a:gd name="T11" fmla="*/ 200600 h 14"/>
                <a:gd name="T12" fmla="*/ 1833316 w 14"/>
                <a:gd name="T13" fmla="*/ 200600 h 14"/>
                <a:gd name="T14" fmla="*/ 1833316 w 14"/>
                <a:gd name="T15" fmla="*/ 0 h 14"/>
                <a:gd name="T16" fmla="*/ 1833316 w 14"/>
                <a:gd name="T17" fmla="*/ 0 h 14"/>
                <a:gd name="T18" fmla="*/ 1833316 w 14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4"/>
                <a:gd name="T32" fmla="*/ 14 w 14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4">
                  <a:moveTo>
                    <a:pt x="14" y="7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8" y="14"/>
                  </a:lnTo>
                  <a:lnTo>
                    <a:pt x="1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8" y="0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36" name="Freeform 101"/>
            <p:cNvSpPr>
              <a:spLocks/>
            </p:cNvSpPr>
            <p:nvPr/>
          </p:nvSpPr>
          <p:spPr bwMode="auto">
            <a:xfrm>
              <a:off x="3715" y="1184"/>
              <a:ext cx="10" cy="40"/>
            </a:xfrm>
            <a:custGeom>
              <a:avLst/>
              <a:gdLst>
                <a:gd name="T0" fmla="*/ 8691896 w 13"/>
                <a:gd name="T1" fmla="*/ 154538 h 63"/>
                <a:gd name="T2" fmla="*/ 8691896 w 13"/>
                <a:gd name="T3" fmla="*/ 0 h 63"/>
                <a:gd name="T4" fmla="*/ 0 w 13"/>
                <a:gd name="T5" fmla="*/ 0 h 63"/>
                <a:gd name="T6" fmla="*/ 0 w 13"/>
                <a:gd name="T7" fmla="*/ 154538 h 63"/>
                <a:gd name="T8" fmla="*/ 0 w 13"/>
                <a:gd name="T9" fmla="*/ 154538 h 63"/>
                <a:gd name="T10" fmla="*/ 8691896 w 13"/>
                <a:gd name="T11" fmla="*/ 154538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63"/>
                <a:gd name="T20" fmla="*/ 13 w 13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63">
                  <a:moveTo>
                    <a:pt x="13" y="61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13" y="61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37" name="Freeform 102"/>
            <p:cNvSpPr>
              <a:spLocks/>
            </p:cNvSpPr>
            <p:nvPr/>
          </p:nvSpPr>
          <p:spPr bwMode="auto">
            <a:xfrm>
              <a:off x="3715" y="1223"/>
              <a:ext cx="14" cy="35"/>
            </a:xfrm>
            <a:custGeom>
              <a:avLst/>
              <a:gdLst>
                <a:gd name="T0" fmla="*/ 10961998 w 18"/>
                <a:gd name="T1" fmla="*/ 162084 h 55"/>
                <a:gd name="T2" fmla="*/ 10961998 w 18"/>
                <a:gd name="T3" fmla="*/ 162084 h 55"/>
                <a:gd name="T4" fmla="*/ 10961998 w 18"/>
                <a:gd name="T5" fmla="*/ 0 h 55"/>
                <a:gd name="T6" fmla="*/ 0 w 18"/>
                <a:gd name="T7" fmla="*/ 162084 h 55"/>
                <a:gd name="T8" fmla="*/ 10961998 w 18"/>
                <a:gd name="T9" fmla="*/ 162084 h 55"/>
                <a:gd name="T10" fmla="*/ 10961998 w 18"/>
                <a:gd name="T11" fmla="*/ 162084 h 55"/>
                <a:gd name="T12" fmla="*/ 10961998 w 18"/>
                <a:gd name="T13" fmla="*/ 162084 h 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55"/>
                <a:gd name="T23" fmla="*/ 18 w 18"/>
                <a:gd name="T24" fmla="*/ 55 h 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55">
                  <a:moveTo>
                    <a:pt x="16" y="50"/>
                  </a:moveTo>
                  <a:lnTo>
                    <a:pt x="18" y="52"/>
                  </a:lnTo>
                  <a:lnTo>
                    <a:pt x="13" y="0"/>
                  </a:lnTo>
                  <a:lnTo>
                    <a:pt x="0" y="2"/>
                  </a:lnTo>
                  <a:lnTo>
                    <a:pt x="5" y="53"/>
                  </a:lnTo>
                  <a:lnTo>
                    <a:pt x="5" y="55"/>
                  </a:lnTo>
                  <a:lnTo>
                    <a:pt x="16" y="5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38" name="Freeform 103"/>
            <p:cNvSpPr>
              <a:spLocks/>
            </p:cNvSpPr>
            <p:nvPr/>
          </p:nvSpPr>
          <p:spPr bwMode="auto">
            <a:xfrm>
              <a:off x="3719" y="1255"/>
              <a:ext cx="24" cy="34"/>
            </a:xfrm>
            <a:custGeom>
              <a:avLst/>
              <a:gdLst>
                <a:gd name="T0" fmla="*/ 5107526 w 32"/>
                <a:gd name="T1" fmla="*/ 191951 h 53"/>
                <a:gd name="T2" fmla="*/ 5107526 w 32"/>
                <a:gd name="T3" fmla="*/ 191951 h 53"/>
                <a:gd name="T4" fmla="*/ 5107526 w 32"/>
                <a:gd name="T5" fmla="*/ 0 h 53"/>
                <a:gd name="T6" fmla="*/ 0 w 32"/>
                <a:gd name="T7" fmla="*/ 191951 h 53"/>
                <a:gd name="T8" fmla="*/ 5107526 w 32"/>
                <a:gd name="T9" fmla="*/ 191951 h 53"/>
                <a:gd name="T10" fmla="*/ 5107526 w 32"/>
                <a:gd name="T11" fmla="*/ 191951 h 53"/>
                <a:gd name="T12" fmla="*/ 5107526 w 32"/>
                <a:gd name="T13" fmla="*/ 191951 h 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53"/>
                <a:gd name="T23" fmla="*/ 32 w 32"/>
                <a:gd name="T24" fmla="*/ 53 h 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53">
                  <a:moveTo>
                    <a:pt x="32" y="44"/>
                  </a:moveTo>
                  <a:lnTo>
                    <a:pt x="32" y="46"/>
                  </a:lnTo>
                  <a:lnTo>
                    <a:pt x="11" y="0"/>
                  </a:lnTo>
                  <a:lnTo>
                    <a:pt x="0" y="5"/>
                  </a:lnTo>
                  <a:lnTo>
                    <a:pt x="19" y="51"/>
                  </a:lnTo>
                  <a:lnTo>
                    <a:pt x="19" y="53"/>
                  </a:lnTo>
                  <a:lnTo>
                    <a:pt x="32" y="4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39" name="Freeform 104"/>
            <p:cNvSpPr>
              <a:spLocks/>
            </p:cNvSpPr>
            <p:nvPr/>
          </p:nvSpPr>
          <p:spPr bwMode="auto">
            <a:xfrm>
              <a:off x="3734" y="1283"/>
              <a:ext cx="30" cy="40"/>
            </a:xfrm>
            <a:custGeom>
              <a:avLst/>
              <a:gdLst>
                <a:gd name="T0" fmla="*/ 5107536 w 40"/>
                <a:gd name="T1" fmla="*/ 154538 h 63"/>
                <a:gd name="T2" fmla="*/ 5107536 w 40"/>
                <a:gd name="T3" fmla="*/ 154538 h 63"/>
                <a:gd name="T4" fmla="*/ 5107536 w 40"/>
                <a:gd name="T5" fmla="*/ 0 h 63"/>
                <a:gd name="T6" fmla="*/ 0 w 40"/>
                <a:gd name="T7" fmla="*/ 154538 h 63"/>
                <a:gd name="T8" fmla="*/ 5107536 w 40"/>
                <a:gd name="T9" fmla="*/ 154538 h 63"/>
                <a:gd name="T10" fmla="*/ 5107536 w 40"/>
                <a:gd name="T11" fmla="*/ 154538 h 63"/>
                <a:gd name="T12" fmla="*/ 5107536 w 40"/>
                <a:gd name="T13" fmla="*/ 154538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63"/>
                <a:gd name="T23" fmla="*/ 40 w 40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63">
                  <a:moveTo>
                    <a:pt x="40" y="57"/>
                  </a:moveTo>
                  <a:lnTo>
                    <a:pt x="39" y="55"/>
                  </a:lnTo>
                  <a:lnTo>
                    <a:pt x="13" y="0"/>
                  </a:lnTo>
                  <a:lnTo>
                    <a:pt x="0" y="9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40" y="5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40" name="Freeform 105"/>
            <p:cNvSpPr>
              <a:spLocks/>
            </p:cNvSpPr>
            <p:nvPr/>
          </p:nvSpPr>
          <p:spPr bwMode="auto">
            <a:xfrm>
              <a:off x="3754" y="1319"/>
              <a:ext cx="15" cy="30"/>
            </a:xfrm>
            <a:custGeom>
              <a:avLst/>
              <a:gdLst>
                <a:gd name="T0" fmla="*/ 5107536 w 20"/>
                <a:gd name="T1" fmla="*/ 271368 h 46"/>
                <a:gd name="T2" fmla="*/ 5107536 w 20"/>
                <a:gd name="T3" fmla="*/ 0 h 46"/>
                <a:gd name="T4" fmla="*/ 0 w 20"/>
                <a:gd name="T5" fmla="*/ 271368 h 46"/>
                <a:gd name="T6" fmla="*/ 5107536 w 20"/>
                <a:gd name="T7" fmla="*/ 271368 h 46"/>
                <a:gd name="T8" fmla="*/ 5107536 w 20"/>
                <a:gd name="T9" fmla="*/ 271368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46"/>
                <a:gd name="T17" fmla="*/ 20 w 20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46">
                  <a:moveTo>
                    <a:pt x="20" y="43"/>
                  </a:moveTo>
                  <a:lnTo>
                    <a:pt x="13" y="0"/>
                  </a:lnTo>
                  <a:lnTo>
                    <a:pt x="0" y="4"/>
                  </a:lnTo>
                  <a:lnTo>
                    <a:pt x="7" y="46"/>
                  </a:lnTo>
                  <a:lnTo>
                    <a:pt x="20" y="43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41" name="Freeform 106"/>
            <p:cNvSpPr>
              <a:spLocks/>
            </p:cNvSpPr>
            <p:nvPr/>
          </p:nvSpPr>
          <p:spPr bwMode="auto">
            <a:xfrm>
              <a:off x="3759" y="1347"/>
              <a:ext cx="15" cy="22"/>
            </a:xfrm>
            <a:custGeom>
              <a:avLst/>
              <a:gdLst>
                <a:gd name="T0" fmla="*/ 14997360 w 19"/>
                <a:gd name="T1" fmla="*/ 125133 h 35"/>
                <a:gd name="T2" fmla="*/ 14997360 w 19"/>
                <a:gd name="T3" fmla="*/ 125133 h 35"/>
                <a:gd name="T4" fmla="*/ 14997360 w 19"/>
                <a:gd name="T5" fmla="*/ 0 h 35"/>
                <a:gd name="T6" fmla="*/ 0 w 19"/>
                <a:gd name="T7" fmla="*/ 125133 h 35"/>
                <a:gd name="T8" fmla="*/ 14997360 w 19"/>
                <a:gd name="T9" fmla="*/ 125133 h 35"/>
                <a:gd name="T10" fmla="*/ 14997360 w 19"/>
                <a:gd name="T11" fmla="*/ 125133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35"/>
                <a:gd name="T20" fmla="*/ 19 w 19"/>
                <a:gd name="T21" fmla="*/ 35 h 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35">
                  <a:moveTo>
                    <a:pt x="19" y="33"/>
                  </a:moveTo>
                  <a:lnTo>
                    <a:pt x="17" y="33"/>
                  </a:lnTo>
                  <a:lnTo>
                    <a:pt x="13" y="0"/>
                  </a:lnTo>
                  <a:lnTo>
                    <a:pt x="0" y="3"/>
                  </a:lnTo>
                  <a:lnTo>
                    <a:pt x="5" y="35"/>
                  </a:lnTo>
                  <a:lnTo>
                    <a:pt x="19" y="33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42" name="Freeform 107"/>
            <p:cNvSpPr>
              <a:spLocks/>
            </p:cNvSpPr>
            <p:nvPr/>
          </p:nvSpPr>
          <p:spPr bwMode="auto">
            <a:xfrm>
              <a:off x="3763" y="1368"/>
              <a:ext cx="12" cy="21"/>
            </a:xfrm>
            <a:custGeom>
              <a:avLst/>
              <a:gdLst>
                <a:gd name="T0" fmla="*/ 5107526 w 16"/>
                <a:gd name="T1" fmla="*/ 162083 h 33"/>
                <a:gd name="T2" fmla="*/ 5107526 w 16"/>
                <a:gd name="T3" fmla="*/ 0 h 33"/>
                <a:gd name="T4" fmla="*/ 0 w 16"/>
                <a:gd name="T5" fmla="*/ 162083 h 33"/>
                <a:gd name="T6" fmla="*/ 5107526 w 16"/>
                <a:gd name="T7" fmla="*/ 162083 h 33"/>
                <a:gd name="T8" fmla="*/ 5107526 w 16"/>
                <a:gd name="T9" fmla="*/ 162083 h 33"/>
                <a:gd name="T10" fmla="*/ 5107526 w 16"/>
                <a:gd name="T11" fmla="*/ 162083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33"/>
                <a:gd name="T20" fmla="*/ 16 w 16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33">
                  <a:moveTo>
                    <a:pt x="16" y="29"/>
                  </a:moveTo>
                  <a:lnTo>
                    <a:pt x="14" y="0"/>
                  </a:lnTo>
                  <a:lnTo>
                    <a:pt x="0" y="2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43" name="Freeform 108"/>
            <p:cNvSpPr>
              <a:spLocks/>
            </p:cNvSpPr>
            <p:nvPr/>
          </p:nvSpPr>
          <p:spPr bwMode="auto">
            <a:xfrm>
              <a:off x="3765" y="1386"/>
              <a:ext cx="18" cy="39"/>
            </a:xfrm>
            <a:custGeom>
              <a:avLst/>
              <a:gdLst>
                <a:gd name="T0" fmla="*/ 5107536 w 24"/>
                <a:gd name="T1" fmla="*/ 252992 h 60"/>
                <a:gd name="T2" fmla="*/ 5107536 w 24"/>
                <a:gd name="T3" fmla="*/ 252992 h 60"/>
                <a:gd name="T4" fmla="*/ 5107536 w 24"/>
                <a:gd name="T5" fmla="*/ 0 h 60"/>
                <a:gd name="T6" fmla="*/ 0 w 24"/>
                <a:gd name="T7" fmla="*/ 252992 h 60"/>
                <a:gd name="T8" fmla="*/ 5107536 w 24"/>
                <a:gd name="T9" fmla="*/ 252992 h 60"/>
                <a:gd name="T10" fmla="*/ 5107536 w 24"/>
                <a:gd name="T11" fmla="*/ 252992 h 60"/>
                <a:gd name="T12" fmla="*/ 5107536 w 24"/>
                <a:gd name="T13" fmla="*/ 252992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60"/>
                <a:gd name="T23" fmla="*/ 24 w 24"/>
                <a:gd name="T24" fmla="*/ 60 h 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60">
                  <a:moveTo>
                    <a:pt x="21" y="47"/>
                  </a:moveTo>
                  <a:lnTo>
                    <a:pt x="24" y="5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9" y="56"/>
                  </a:lnTo>
                  <a:lnTo>
                    <a:pt x="13" y="60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44" name="Freeform 109"/>
            <p:cNvSpPr>
              <a:spLocks/>
            </p:cNvSpPr>
            <p:nvPr/>
          </p:nvSpPr>
          <p:spPr bwMode="auto">
            <a:xfrm>
              <a:off x="3775" y="1416"/>
              <a:ext cx="21" cy="19"/>
            </a:xfrm>
            <a:custGeom>
              <a:avLst/>
              <a:gdLst>
                <a:gd name="T0" fmla="*/ 5107539 w 28"/>
                <a:gd name="T1" fmla="*/ 298810 h 29"/>
                <a:gd name="T2" fmla="*/ 5107539 w 28"/>
                <a:gd name="T3" fmla="*/ 298810 h 29"/>
                <a:gd name="T4" fmla="*/ 5107539 w 28"/>
                <a:gd name="T5" fmla="*/ 0 h 29"/>
                <a:gd name="T6" fmla="*/ 0 w 28"/>
                <a:gd name="T7" fmla="*/ 298810 h 29"/>
                <a:gd name="T8" fmla="*/ 5107539 w 28"/>
                <a:gd name="T9" fmla="*/ 298810 h 29"/>
                <a:gd name="T10" fmla="*/ 5107539 w 28"/>
                <a:gd name="T11" fmla="*/ 298810 h 29"/>
                <a:gd name="T12" fmla="*/ 5107539 w 28"/>
                <a:gd name="T13" fmla="*/ 298810 h 29"/>
                <a:gd name="T14" fmla="*/ 5107539 w 28"/>
                <a:gd name="T15" fmla="*/ 298810 h 29"/>
                <a:gd name="T16" fmla="*/ 5107539 w 28"/>
                <a:gd name="T17" fmla="*/ 298810 h 29"/>
                <a:gd name="T18" fmla="*/ 5107539 w 28"/>
                <a:gd name="T19" fmla="*/ 298810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29"/>
                <a:gd name="T32" fmla="*/ 28 w 28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29">
                  <a:moveTo>
                    <a:pt x="28" y="24"/>
                  </a:moveTo>
                  <a:lnTo>
                    <a:pt x="27" y="16"/>
                  </a:lnTo>
                  <a:lnTo>
                    <a:pt x="8" y="0"/>
                  </a:lnTo>
                  <a:lnTo>
                    <a:pt x="0" y="13"/>
                  </a:lnTo>
                  <a:lnTo>
                    <a:pt x="19" y="29"/>
                  </a:lnTo>
                  <a:lnTo>
                    <a:pt x="16" y="22"/>
                  </a:lnTo>
                  <a:lnTo>
                    <a:pt x="28" y="24"/>
                  </a:lnTo>
                  <a:lnTo>
                    <a:pt x="28" y="18"/>
                  </a:lnTo>
                  <a:lnTo>
                    <a:pt x="27" y="16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45" name="Freeform 110"/>
            <p:cNvSpPr>
              <a:spLocks/>
            </p:cNvSpPr>
            <p:nvPr/>
          </p:nvSpPr>
          <p:spPr bwMode="auto">
            <a:xfrm>
              <a:off x="3786" y="1430"/>
              <a:ext cx="10" cy="20"/>
            </a:xfrm>
            <a:custGeom>
              <a:avLst/>
              <a:gdLst>
                <a:gd name="T0" fmla="*/ 1833316 w 14"/>
                <a:gd name="T1" fmla="*/ 216252 h 31"/>
                <a:gd name="T2" fmla="*/ 1833316 w 14"/>
                <a:gd name="T3" fmla="*/ 216252 h 31"/>
                <a:gd name="T4" fmla="*/ 1833316 w 14"/>
                <a:gd name="T5" fmla="*/ 216252 h 31"/>
                <a:gd name="T6" fmla="*/ 1833316 w 14"/>
                <a:gd name="T7" fmla="*/ 0 h 31"/>
                <a:gd name="T8" fmla="*/ 0 w 14"/>
                <a:gd name="T9" fmla="*/ 216252 h 31"/>
                <a:gd name="T10" fmla="*/ 1833316 w 14"/>
                <a:gd name="T11" fmla="*/ 216252 h 31"/>
                <a:gd name="T12" fmla="*/ 0 w 14"/>
                <a:gd name="T13" fmla="*/ 216252 h 31"/>
                <a:gd name="T14" fmla="*/ 0 w 14"/>
                <a:gd name="T15" fmla="*/ 216252 h 31"/>
                <a:gd name="T16" fmla="*/ 1833316 w 14"/>
                <a:gd name="T17" fmla="*/ 216252 h 31"/>
                <a:gd name="T18" fmla="*/ 1833316 w 14"/>
                <a:gd name="T19" fmla="*/ 216252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1"/>
                <a:gd name="T32" fmla="*/ 14 w 14"/>
                <a:gd name="T33" fmla="*/ 31 h 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1">
                  <a:moveTo>
                    <a:pt x="10" y="16"/>
                  </a:moveTo>
                  <a:lnTo>
                    <a:pt x="14" y="2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22"/>
                  </a:lnTo>
                  <a:lnTo>
                    <a:pt x="6" y="31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6" y="31"/>
                  </a:lnTo>
                  <a:lnTo>
                    <a:pt x="10" y="1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46" name="Freeform 111"/>
            <p:cNvSpPr>
              <a:spLocks/>
            </p:cNvSpPr>
            <p:nvPr/>
          </p:nvSpPr>
          <p:spPr bwMode="auto">
            <a:xfrm>
              <a:off x="3790" y="1441"/>
              <a:ext cx="22" cy="13"/>
            </a:xfrm>
            <a:custGeom>
              <a:avLst/>
              <a:gdLst>
                <a:gd name="T0" fmla="*/ 6492981 w 29"/>
                <a:gd name="T1" fmla="*/ 90810 h 21"/>
                <a:gd name="T2" fmla="*/ 6492981 w 29"/>
                <a:gd name="T3" fmla="*/ 90810 h 21"/>
                <a:gd name="T4" fmla="*/ 6492981 w 29"/>
                <a:gd name="T5" fmla="*/ 0 h 21"/>
                <a:gd name="T6" fmla="*/ 0 w 29"/>
                <a:gd name="T7" fmla="*/ 90810 h 21"/>
                <a:gd name="T8" fmla="*/ 6492981 w 29"/>
                <a:gd name="T9" fmla="*/ 90810 h 21"/>
                <a:gd name="T10" fmla="*/ 6492981 w 29"/>
                <a:gd name="T11" fmla="*/ 90810 h 21"/>
                <a:gd name="T12" fmla="*/ 6492981 w 29"/>
                <a:gd name="T13" fmla="*/ 90810 h 21"/>
                <a:gd name="T14" fmla="*/ 6492981 w 29"/>
                <a:gd name="T15" fmla="*/ 90810 h 21"/>
                <a:gd name="T16" fmla="*/ 6492981 w 29"/>
                <a:gd name="T17" fmla="*/ 90810 h 21"/>
                <a:gd name="T18" fmla="*/ 6492981 w 29"/>
                <a:gd name="T19" fmla="*/ 908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21"/>
                <a:gd name="T32" fmla="*/ 29 w 29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21">
                  <a:moveTo>
                    <a:pt x="29" y="11"/>
                  </a:moveTo>
                  <a:lnTo>
                    <a:pt x="23" y="4"/>
                  </a:lnTo>
                  <a:lnTo>
                    <a:pt x="4" y="0"/>
                  </a:lnTo>
                  <a:lnTo>
                    <a:pt x="0" y="15"/>
                  </a:lnTo>
                  <a:lnTo>
                    <a:pt x="21" y="21"/>
                  </a:lnTo>
                  <a:lnTo>
                    <a:pt x="15" y="13"/>
                  </a:lnTo>
                  <a:lnTo>
                    <a:pt x="29" y="11"/>
                  </a:lnTo>
                  <a:lnTo>
                    <a:pt x="28" y="6"/>
                  </a:lnTo>
                  <a:lnTo>
                    <a:pt x="23" y="4"/>
                  </a:lnTo>
                  <a:lnTo>
                    <a:pt x="29" y="11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47" name="Freeform 112"/>
            <p:cNvSpPr>
              <a:spLocks/>
            </p:cNvSpPr>
            <p:nvPr/>
          </p:nvSpPr>
          <p:spPr bwMode="auto">
            <a:xfrm>
              <a:off x="3801" y="1448"/>
              <a:ext cx="13" cy="20"/>
            </a:xfrm>
            <a:custGeom>
              <a:avLst/>
              <a:gdLst>
                <a:gd name="T0" fmla="*/ 27429246 w 16"/>
                <a:gd name="T1" fmla="*/ 111021 h 32"/>
                <a:gd name="T2" fmla="*/ 27429246 w 16"/>
                <a:gd name="T3" fmla="*/ 111021 h 32"/>
                <a:gd name="T4" fmla="*/ 27429246 w 16"/>
                <a:gd name="T5" fmla="*/ 0 h 32"/>
                <a:gd name="T6" fmla="*/ 0 w 16"/>
                <a:gd name="T7" fmla="*/ 111021 h 32"/>
                <a:gd name="T8" fmla="*/ 27429246 w 16"/>
                <a:gd name="T9" fmla="*/ 111021 h 32"/>
                <a:gd name="T10" fmla="*/ 27429246 w 16"/>
                <a:gd name="T11" fmla="*/ 111021 h 32"/>
                <a:gd name="T12" fmla="*/ 27429246 w 16"/>
                <a:gd name="T13" fmla="*/ 111021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32"/>
                <a:gd name="T23" fmla="*/ 16 w 16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32">
                  <a:moveTo>
                    <a:pt x="14" y="23"/>
                  </a:moveTo>
                  <a:lnTo>
                    <a:pt x="16" y="26"/>
                  </a:lnTo>
                  <a:lnTo>
                    <a:pt x="14" y="0"/>
                  </a:lnTo>
                  <a:lnTo>
                    <a:pt x="0" y="2"/>
                  </a:lnTo>
                  <a:lnTo>
                    <a:pt x="3" y="28"/>
                  </a:lnTo>
                  <a:lnTo>
                    <a:pt x="5" y="32"/>
                  </a:lnTo>
                  <a:lnTo>
                    <a:pt x="14" y="23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48" name="Freeform 113"/>
            <p:cNvSpPr>
              <a:spLocks/>
            </p:cNvSpPr>
            <p:nvPr/>
          </p:nvSpPr>
          <p:spPr bwMode="auto">
            <a:xfrm>
              <a:off x="3805" y="1462"/>
              <a:ext cx="19" cy="17"/>
            </a:xfrm>
            <a:custGeom>
              <a:avLst/>
              <a:gdLst>
                <a:gd name="T0" fmla="*/ 6745451 w 25"/>
                <a:gd name="T1" fmla="*/ 129633 h 27"/>
                <a:gd name="T2" fmla="*/ 6745451 w 25"/>
                <a:gd name="T3" fmla="*/ 129633 h 27"/>
                <a:gd name="T4" fmla="*/ 6745451 w 25"/>
                <a:gd name="T5" fmla="*/ 0 h 27"/>
                <a:gd name="T6" fmla="*/ 0 w 25"/>
                <a:gd name="T7" fmla="*/ 129633 h 27"/>
                <a:gd name="T8" fmla="*/ 6745451 w 25"/>
                <a:gd name="T9" fmla="*/ 129633 h 27"/>
                <a:gd name="T10" fmla="*/ 6745451 w 25"/>
                <a:gd name="T11" fmla="*/ 129633 h 27"/>
                <a:gd name="T12" fmla="*/ 6745451 w 25"/>
                <a:gd name="T13" fmla="*/ 129633 h 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27"/>
                <a:gd name="T23" fmla="*/ 25 w 25"/>
                <a:gd name="T24" fmla="*/ 27 h 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27">
                  <a:moveTo>
                    <a:pt x="25" y="16"/>
                  </a:moveTo>
                  <a:lnTo>
                    <a:pt x="24" y="16"/>
                  </a:lnTo>
                  <a:lnTo>
                    <a:pt x="9" y="0"/>
                  </a:lnTo>
                  <a:lnTo>
                    <a:pt x="0" y="9"/>
                  </a:lnTo>
                  <a:lnTo>
                    <a:pt x="16" y="27"/>
                  </a:lnTo>
                  <a:lnTo>
                    <a:pt x="14" y="27"/>
                  </a:lnTo>
                  <a:lnTo>
                    <a:pt x="25" y="1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49" name="Freeform 114"/>
            <p:cNvSpPr>
              <a:spLocks/>
            </p:cNvSpPr>
            <p:nvPr/>
          </p:nvSpPr>
          <p:spPr bwMode="auto">
            <a:xfrm>
              <a:off x="3816" y="1472"/>
              <a:ext cx="20" cy="20"/>
            </a:xfrm>
            <a:custGeom>
              <a:avLst/>
              <a:gdLst>
                <a:gd name="T0" fmla="*/ 3934738 w 27"/>
                <a:gd name="T1" fmla="*/ 430536 h 30"/>
                <a:gd name="T2" fmla="*/ 3934738 w 27"/>
                <a:gd name="T3" fmla="*/ 430536 h 30"/>
                <a:gd name="T4" fmla="*/ 3934738 w 27"/>
                <a:gd name="T5" fmla="*/ 0 h 30"/>
                <a:gd name="T6" fmla="*/ 0 w 27"/>
                <a:gd name="T7" fmla="*/ 430536 h 30"/>
                <a:gd name="T8" fmla="*/ 3934738 w 27"/>
                <a:gd name="T9" fmla="*/ 430536 h 30"/>
                <a:gd name="T10" fmla="*/ 3934738 w 27"/>
                <a:gd name="T11" fmla="*/ 430536 h 30"/>
                <a:gd name="T12" fmla="*/ 3934738 w 27"/>
                <a:gd name="T13" fmla="*/ 430536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"/>
                <a:gd name="T22" fmla="*/ 0 h 30"/>
                <a:gd name="T23" fmla="*/ 27 w 27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" h="30">
                  <a:moveTo>
                    <a:pt x="27" y="20"/>
                  </a:moveTo>
                  <a:lnTo>
                    <a:pt x="26" y="19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6" y="30"/>
                  </a:lnTo>
                  <a:lnTo>
                    <a:pt x="16" y="28"/>
                  </a:lnTo>
                  <a:lnTo>
                    <a:pt x="27" y="2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50" name="Freeform 115"/>
            <p:cNvSpPr>
              <a:spLocks/>
            </p:cNvSpPr>
            <p:nvPr/>
          </p:nvSpPr>
          <p:spPr bwMode="auto">
            <a:xfrm>
              <a:off x="3828" y="1485"/>
              <a:ext cx="16" cy="22"/>
            </a:xfrm>
            <a:custGeom>
              <a:avLst/>
              <a:gdLst>
                <a:gd name="T0" fmla="*/ 2676507 w 22"/>
                <a:gd name="T1" fmla="*/ 230009 h 34"/>
                <a:gd name="T2" fmla="*/ 2676507 w 22"/>
                <a:gd name="T3" fmla="*/ 0 h 34"/>
                <a:gd name="T4" fmla="*/ 0 w 22"/>
                <a:gd name="T5" fmla="*/ 230009 h 34"/>
                <a:gd name="T6" fmla="*/ 2676507 w 22"/>
                <a:gd name="T7" fmla="*/ 230009 h 34"/>
                <a:gd name="T8" fmla="*/ 2676507 w 22"/>
                <a:gd name="T9" fmla="*/ 230009 h 34"/>
                <a:gd name="T10" fmla="*/ 2676507 w 22"/>
                <a:gd name="T11" fmla="*/ 230009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34"/>
                <a:gd name="T20" fmla="*/ 22 w 22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34">
                  <a:moveTo>
                    <a:pt x="22" y="26"/>
                  </a:moveTo>
                  <a:lnTo>
                    <a:pt x="11" y="0"/>
                  </a:lnTo>
                  <a:lnTo>
                    <a:pt x="0" y="8"/>
                  </a:lnTo>
                  <a:lnTo>
                    <a:pt x="11" y="34"/>
                  </a:lnTo>
                  <a:lnTo>
                    <a:pt x="11" y="32"/>
                  </a:lnTo>
                  <a:lnTo>
                    <a:pt x="22" y="2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51" name="Freeform 116"/>
            <p:cNvSpPr>
              <a:spLocks/>
            </p:cNvSpPr>
            <p:nvPr/>
          </p:nvSpPr>
          <p:spPr bwMode="auto">
            <a:xfrm>
              <a:off x="3836" y="1502"/>
              <a:ext cx="16" cy="23"/>
            </a:xfrm>
            <a:custGeom>
              <a:avLst/>
              <a:gdLst>
                <a:gd name="T0" fmla="*/ 7109492 w 21"/>
                <a:gd name="T1" fmla="*/ 99077 h 37"/>
                <a:gd name="T2" fmla="*/ 7109492 w 21"/>
                <a:gd name="T3" fmla="*/ 99077 h 37"/>
                <a:gd name="T4" fmla="*/ 7109492 w 21"/>
                <a:gd name="T5" fmla="*/ 0 h 37"/>
                <a:gd name="T6" fmla="*/ 0 w 21"/>
                <a:gd name="T7" fmla="*/ 99077 h 37"/>
                <a:gd name="T8" fmla="*/ 7109492 w 21"/>
                <a:gd name="T9" fmla="*/ 99077 h 37"/>
                <a:gd name="T10" fmla="*/ 7109492 w 21"/>
                <a:gd name="T11" fmla="*/ 99077 h 37"/>
                <a:gd name="T12" fmla="*/ 7109492 w 21"/>
                <a:gd name="T13" fmla="*/ 99077 h 37"/>
                <a:gd name="T14" fmla="*/ 7109492 w 21"/>
                <a:gd name="T15" fmla="*/ 99077 h 37"/>
                <a:gd name="T16" fmla="*/ 7109492 w 21"/>
                <a:gd name="T17" fmla="*/ 99077 h 37"/>
                <a:gd name="T18" fmla="*/ 7109492 w 21"/>
                <a:gd name="T19" fmla="*/ 99077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37"/>
                <a:gd name="T32" fmla="*/ 21 w 21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37">
                  <a:moveTo>
                    <a:pt x="16" y="22"/>
                  </a:moveTo>
                  <a:lnTo>
                    <a:pt x="21" y="26"/>
                  </a:lnTo>
                  <a:lnTo>
                    <a:pt x="11" y="0"/>
                  </a:lnTo>
                  <a:lnTo>
                    <a:pt x="0" y="6"/>
                  </a:lnTo>
                  <a:lnTo>
                    <a:pt x="8" y="32"/>
                  </a:lnTo>
                  <a:lnTo>
                    <a:pt x="14" y="37"/>
                  </a:lnTo>
                  <a:lnTo>
                    <a:pt x="8" y="32"/>
                  </a:lnTo>
                  <a:lnTo>
                    <a:pt x="10" y="35"/>
                  </a:lnTo>
                  <a:lnTo>
                    <a:pt x="14" y="37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52" name="Freeform 117"/>
            <p:cNvSpPr>
              <a:spLocks/>
            </p:cNvSpPr>
            <p:nvPr/>
          </p:nvSpPr>
          <p:spPr bwMode="auto">
            <a:xfrm>
              <a:off x="3847" y="1516"/>
              <a:ext cx="23" cy="12"/>
            </a:xfrm>
            <a:custGeom>
              <a:avLst/>
              <a:gdLst>
                <a:gd name="T0" fmla="*/ 4070190 w 31"/>
                <a:gd name="T1" fmla="*/ 138327 h 19"/>
                <a:gd name="T2" fmla="*/ 4070190 w 31"/>
                <a:gd name="T3" fmla="*/ 138327 h 19"/>
                <a:gd name="T4" fmla="*/ 4070190 w 31"/>
                <a:gd name="T5" fmla="*/ 0 h 19"/>
                <a:gd name="T6" fmla="*/ 0 w 31"/>
                <a:gd name="T7" fmla="*/ 138327 h 19"/>
                <a:gd name="T8" fmla="*/ 4070190 w 31"/>
                <a:gd name="T9" fmla="*/ 138327 h 19"/>
                <a:gd name="T10" fmla="*/ 4070190 w 31"/>
                <a:gd name="T11" fmla="*/ 138327 h 19"/>
                <a:gd name="T12" fmla="*/ 4070190 w 31"/>
                <a:gd name="T13" fmla="*/ 138327 h 19"/>
                <a:gd name="T14" fmla="*/ 4070190 w 31"/>
                <a:gd name="T15" fmla="*/ 138327 h 19"/>
                <a:gd name="T16" fmla="*/ 4070190 w 31"/>
                <a:gd name="T17" fmla="*/ 138327 h 19"/>
                <a:gd name="T18" fmla="*/ 4070190 w 31"/>
                <a:gd name="T19" fmla="*/ 13832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19"/>
                <a:gd name="T32" fmla="*/ 31 w 31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19">
                  <a:moveTo>
                    <a:pt x="31" y="10"/>
                  </a:moveTo>
                  <a:lnTo>
                    <a:pt x="26" y="4"/>
                  </a:lnTo>
                  <a:lnTo>
                    <a:pt x="2" y="0"/>
                  </a:lnTo>
                  <a:lnTo>
                    <a:pt x="0" y="15"/>
                  </a:lnTo>
                  <a:lnTo>
                    <a:pt x="24" y="19"/>
                  </a:lnTo>
                  <a:lnTo>
                    <a:pt x="18" y="13"/>
                  </a:lnTo>
                  <a:lnTo>
                    <a:pt x="31" y="10"/>
                  </a:lnTo>
                  <a:lnTo>
                    <a:pt x="29" y="4"/>
                  </a:lnTo>
                  <a:lnTo>
                    <a:pt x="26" y="4"/>
                  </a:lnTo>
                  <a:lnTo>
                    <a:pt x="31" y="1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53" name="Freeform 118"/>
            <p:cNvSpPr>
              <a:spLocks/>
            </p:cNvSpPr>
            <p:nvPr/>
          </p:nvSpPr>
          <p:spPr bwMode="auto">
            <a:xfrm>
              <a:off x="3860" y="1522"/>
              <a:ext cx="20" cy="33"/>
            </a:xfrm>
            <a:custGeom>
              <a:avLst/>
              <a:gdLst>
                <a:gd name="T0" fmla="*/ 8691896 w 26"/>
                <a:gd name="T1" fmla="*/ 230009 h 51"/>
                <a:gd name="T2" fmla="*/ 8691896 w 26"/>
                <a:gd name="T3" fmla="*/ 230009 h 51"/>
                <a:gd name="T4" fmla="*/ 8691896 w 26"/>
                <a:gd name="T5" fmla="*/ 0 h 51"/>
                <a:gd name="T6" fmla="*/ 0 w 26"/>
                <a:gd name="T7" fmla="*/ 230009 h 51"/>
                <a:gd name="T8" fmla="*/ 8691896 w 26"/>
                <a:gd name="T9" fmla="*/ 230009 h 51"/>
                <a:gd name="T10" fmla="*/ 8691896 w 26"/>
                <a:gd name="T11" fmla="*/ 230009 h 51"/>
                <a:gd name="T12" fmla="*/ 8691896 w 26"/>
                <a:gd name="T13" fmla="*/ 230009 h 51"/>
                <a:gd name="T14" fmla="*/ 8691896 w 26"/>
                <a:gd name="T15" fmla="*/ 230009 h 51"/>
                <a:gd name="T16" fmla="*/ 8691896 w 26"/>
                <a:gd name="T17" fmla="*/ 230009 h 51"/>
                <a:gd name="T18" fmla="*/ 8691896 w 26"/>
                <a:gd name="T19" fmla="*/ 230009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51"/>
                <a:gd name="T32" fmla="*/ 26 w 26"/>
                <a:gd name="T33" fmla="*/ 51 h 5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51">
                  <a:moveTo>
                    <a:pt x="22" y="37"/>
                  </a:moveTo>
                  <a:lnTo>
                    <a:pt x="26" y="42"/>
                  </a:lnTo>
                  <a:lnTo>
                    <a:pt x="13" y="0"/>
                  </a:lnTo>
                  <a:lnTo>
                    <a:pt x="0" y="3"/>
                  </a:lnTo>
                  <a:lnTo>
                    <a:pt x="14" y="48"/>
                  </a:lnTo>
                  <a:lnTo>
                    <a:pt x="18" y="51"/>
                  </a:lnTo>
                  <a:lnTo>
                    <a:pt x="14" y="48"/>
                  </a:lnTo>
                  <a:lnTo>
                    <a:pt x="14" y="51"/>
                  </a:lnTo>
                  <a:lnTo>
                    <a:pt x="18" y="51"/>
                  </a:lnTo>
                  <a:lnTo>
                    <a:pt x="22" y="3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54" name="Freeform 119"/>
            <p:cNvSpPr>
              <a:spLocks/>
            </p:cNvSpPr>
            <p:nvPr/>
          </p:nvSpPr>
          <p:spPr bwMode="auto">
            <a:xfrm>
              <a:off x="3874" y="1546"/>
              <a:ext cx="29" cy="16"/>
            </a:xfrm>
            <a:custGeom>
              <a:avLst/>
              <a:gdLst>
                <a:gd name="T0" fmla="*/ 7359132 w 38"/>
                <a:gd name="T1" fmla="*/ 182686 h 25"/>
                <a:gd name="T2" fmla="*/ 7359132 w 38"/>
                <a:gd name="T3" fmla="*/ 182686 h 25"/>
                <a:gd name="T4" fmla="*/ 7359132 w 38"/>
                <a:gd name="T5" fmla="*/ 0 h 25"/>
                <a:gd name="T6" fmla="*/ 0 w 38"/>
                <a:gd name="T7" fmla="*/ 182686 h 25"/>
                <a:gd name="T8" fmla="*/ 7359132 w 38"/>
                <a:gd name="T9" fmla="*/ 182686 h 25"/>
                <a:gd name="T10" fmla="*/ 7359132 w 38"/>
                <a:gd name="T11" fmla="*/ 182686 h 25"/>
                <a:gd name="T12" fmla="*/ 7359132 w 38"/>
                <a:gd name="T13" fmla="*/ 182686 h 25"/>
                <a:gd name="T14" fmla="*/ 7359132 w 38"/>
                <a:gd name="T15" fmla="*/ 182686 h 25"/>
                <a:gd name="T16" fmla="*/ 7359132 w 38"/>
                <a:gd name="T17" fmla="*/ 182686 h 25"/>
                <a:gd name="T18" fmla="*/ 7359132 w 38"/>
                <a:gd name="T19" fmla="*/ 182686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"/>
                <a:gd name="T31" fmla="*/ 0 h 25"/>
                <a:gd name="T32" fmla="*/ 38 w 38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" h="25">
                  <a:moveTo>
                    <a:pt x="38" y="14"/>
                  </a:moveTo>
                  <a:lnTo>
                    <a:pt x="35" y="11"/>
                  </a:lnTo>
                  <a:lnTo>
                    <a:pt x="4" y="0"/>
                  </a:lnTo>
                  <a:lnTo>
                    <a:pt x="0" y="14"/>
                  </a:lnTo>
                  <a:lnTo>
                    <a:pt x="32" y="25"/>
                  </a:lnTo>
                  <a:lnTo>
                    <a:pt x="27" y="22"/>
                  </a:lnTo>
                  <a:lnTo>
                    <a:pt x="38" y="14"/>
                  </a:lnTo>
                  <a:lnTo>
                    <a:pt x="38" y="13"/>
                  </a:lnTo>
                  <a:lnTo>
                    <a:pt x="35" y="11"/>
                  </a:lnTo>
                  <a:lnTo>
                    <a:pt x="38" y="1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55" name="Freeform 120"/>
            <p:cNvSpPr>
              <a:spLocks/>
            </p:cNvSpPr>
            <p:nvPr/>
          </p:nvSpPr>
          <p:spPr bwMode="auto">
            <a:xfrm>
              <a:off x="3894" y="1555"/>
              <a:ext cx="16" cy="20"/>
            </a:xfrm>
            <a:custGeom>
              <a:avLst/>
              <a:gdLst>
                <a:gd name="T0" fmla="*/ 7109492 w 21"/>
                <a:gd name="T1" fmla="*/ 111021 h 32"/>
                <a:gd name="T2" fmla="*/ 7109492 w 21"/>
                <a:gd name="T3" fmla="*/ 111021 h 32"/>
                <a:gd name="T4" fmla="*/ 7109492 w 21"/>
                <a:gd name="T5" fmla="*/ 0 h 32"/>
                <a:gd name="T6" fmla="*/ 0 w 21"/>
                <a:gd name="T7" fmla="*/ 111021 h 32"/>
                <a:gd name="T8" fmla="*/ 7109492 w 21"/>
                <a:gd name="T9" fmla="*/ 111021 h 32"/>
                <a:gd name="T10" fmla="*/ 7109492 w 21"/>
                <a:gd name="T11" fmla="*/ 111021 h 32"/>
                <a:gd name="T12" fmla="*/ 7109492 w 21"/>
                <a:gd name="T13" fmla="*/ 111021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"/>
                <a:gd name="T22" fmla="*/ 0 h 32"/>
                <a:gd name="T23" fmla="*/ 21 w 21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" h="32">
                  <a:moveTo>
                    <a:pt x="19" y="19"/>
                  </a:moveTo>
                  <a:lnTo>
                    <a:pt x="21" y="21"/>
                  </a:lnTo>
                  <a:lnTo>
                    <a:pt x="11" y="0"/>
                  </a:lnTo>
                  <a:lnTo>
                    <a:pt x="0" y="8"/>
                  </a:lnTo>
                  <a:lnTo>
                    <a:pt x="9" y="28"/>
                  </a:lnTo>
                  <a:lnTo>
                    <a:pt x="11" y="32"/>
                  </a:lnTo>
                  <a:lnTo>
                    <a:pt x="19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56" name="Freeform 121"/>
            <p:cNvSpPr>
              <a:spLocks/>
            </p:cNvSpPr>
            <p:nvPr/>
          </p:nvSpPr>
          <p:spPr bwMode="auto">
            <a:xfrm>
              <a:off x="3903" y="1567"/>
              <a:ext cx="27" cy="21"/>
            </a:xfrm>
            <a:custGeom>
              <a:avLst/>
              <a:gdLst>
                <a:gd name="T0" fmla="*/ 2872945 w 37"/>
                <a:gd name="T1" fmla="*/ 162083 h 33"/>
                <a:gd name="T2" fmla="*/ 2872945 w 37"/>
                <a:gd name="T3" fmla="*/ 162083 h 33"/>
                <a:gd name="T4" fmla="*/ 2872945 w 37"/>
                <a:gd name="T5" fmla="*/ 0 h 33"/>
                <a:gd name="T6" fmla="*/ 0 w 37"/>
                <a:gd name="T7" fmla="*/ 162083 h 33"/>
                <a:gd name="T8" fmla="*/ 2872945 w 37"/>
                <a:gd name="T9" fmla="*/ 162083 h 33"/>
                <a:gd name="T10" fmla="*/ 2872945 w 37"/>
                <a:gd name="T11" fmla="*/ 162083 h 33"/>
                <a:gd name="T12" fmla="*/ 2872945 w 37"/>
                <a:gd name="T13" fmla="*/ 162083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"/>
                <a:gd name="T22" fmla="*/ 0 h 33"/>
                <a:gd name="T23" fmla="*/ 37 w 37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" h="33">
                  <a:moveTo>
                    <a:pt x="37" y="22"/>
                  </a:moveTo>
                  <a:lnTo>
                    <a:pt x="35" y="20"/>
                  </a:lnTo>
                  <a:lnTo>
                    <a:pt x="8" y="0"/>
                  </a:lnTo>
                  <a:lnTo>
                    <a:pt x="0" y="13"/>
                  </a:lnTo>
                  <a:lnTo>
                    <a:pt x="29" y="33"/>
                  </a:lnTo>
                  <a:lnTo>
                    <a:pt x="27" y="33"/>
                  </a:lnTo>
                  <a:lnTo>
                    <a:pt x="37" y="22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57" name="Freeform 122"/>
            <p:cNvSpPr>
              <a:spLocks/>
            </p:cNvSpPr>
            <p:nvPr/>
          </p:nvSpPr>
          <p:spPr bwMode="auto">
            <a:xfrm>
              <a:off x="3923" y="1581"/>
              <a:ext cx="23" cy="21"/>
            </a:xfrm>
            <a:custGeom>
              <a:avLst/>
              <a:gdLst>
                <a:gd name="T0" fmla="*/ 8103336 w 30"/>
                <a:gd name="T1" fmla="*/ 162083 h 33"/>
                <a:gd name="T2" fmla="*/ 8103336 w 30"/>
                <a:gd name="T3" fmla="*/ 0 h 33"/>
                <a:gd name="T4" fmla="*/ 0 w 30"/>
                <a:gd name="T5" fmla="*/ 162083 h 33"/>
                <a:gd name="T6" fmla="*/ 8103336 w 30"/>
                <a:gd name="T7" fmla="*/ 162083 h 33"/>
                <a:gd name="T8" fmla="*/ 8103336 w 30"/>
                <a:gd name="T9" fmla="*/ 16208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3"/>
                <a:gd name="T17" fmla="*/ 30 w 3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3">
                  <a:moveTo>
                    <a:pt x="30" y="20"/>
                  </a:moveTo>
                  <a:lnTo>
                    <a:pt x="10" y="0"/>
                  </a:lnTo>
                  <a:lnTo>
                    <a:pt x="0" y="11"/>
                  </a:lnTo>
                  <a:lnTo>
                    <a:pt x="22" y="33"/>
                  </a:lnTo>
                  <a:lnTo>
                    <a:pt x="30" y="2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58" name="Freeform 123"/>
            <p:cNvSpPr>
              <a:spLocks/>
            </p:cNvSpPr>
            <p:nvPr/>
          </p:nvSpPr>
          <p:spPr bwMode="auto">
            <a:xfrm>
              <a:off x="3939" y="1594"/>
              <a:ext cx="28" cy="26"/>
            </a:xfrm>
            <a:custGeom>
              <a:avLst/>
              <a:gdLst>
                <a:gd name="T0" fmla="*/ 10961998 w 36"/>
                <a:gd name="T1" fmla="*/ 150627 h 41"/>
                <a:gd name="T2" fmla="*/ 10961998 w 36"/>
                <a:gd name="T3" fmla="*/ 150627 h 41"/>
                <a:gd name="T4" fmla="*/ 10961998 w 36"/>
                <a:gd name="T5" fmla="*/ 0 h 41"/>
                <a:gd name="T6" fmla="*/ 0 w 36"/>
                <a:gd name="T7" fmla="*/ 150627 h 41"/>
                <a:gd name="T8" fmla="*/ 10961998 w 36"/>
                <a:gd name="T9" fmla="*/ 150627 h 41"/>
                <a:gd name="T10" fmla="*/ 10961998 w 36"/>
                <a:gd name="T11" fmla="*/ 150627 h 41"/>
                <a:gd name="T12" fmla="*/ 10961998 w 36"/>
                <a:gd name="T13" fmla="*/ 150627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1"/>
                <a:gd name="T23" fmla="*/ 36 w 36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1">
                  <a:moveTo>
                    <a:pt x="34" y="26"/>
                  </a:moveTo>
                  <a:lnTo>
                    <a:pt x="36" y="28"/>
                  </a:lnTo>
                  <a:lnTo>
                    <a:pt x="8" y="0"/>
                  </a:lnTo>
                  <a:lnTo>
                    <a:pt x="0" y="13"/>
                  </a:lnTo>
                  <a:lnTo>
                    <a:pt x="28" y="39"/>
                  </a:lnTo>
                  <a:lnTo>
                    <a:pt x="28" y="41"/>
                  </a:lnTo>
                  <a:lnTo>
                    <a:pt x="34" y="2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59" name="Freeform 124"/>
            <p:cNvSpPr>
              <a:spLocks/>
            </p:cNvSpPr>
            <p:nvPr/>
          </p:nvSpPr>
          <p:spPr bwMode="auto">
            <a:xfrm>
              <a:off x="3961" y="1610"/>
              <a:ext cx="26" cy="21"/>
            </a:xfrm>
            <a:custGeom>
              <a:avLst/>
              <a:gdLst>
                <a:gd name="T0" fmla="*/ 4177677 w 35"/>
                <a:gd name="T1" fmla="*/ 162083 h 33"/>
                <a:gd name="T2" fmla="*/ 4177677 w 35"/>
                <a:gd name="T3" fmla="*/ 162083 h 33"/>
                <a:gd name="T4" fmla="*/ 4177677 w 35"/>
                <a:gd name="T5" fmla="*/ 0 h 33"/>
                <a:gd name="T6" fmla="*/ 0 w 35"/>
                <a:gd name="T7" fmla="*/ 162083 h 33"/>
                <a:gd name="T8" fmla="*/ 4177677 w 35"/>
                <a:gd name="T9" fmla="*/ 162083 h 33"/>
                <a:gd name="T10" fmla="*/ 4177677 w 35"/>
                <a:gd name="T11" fmla="*/ 162083 h 33"/>
                <a:gd name="T12" fmla="*/ 4177677 w 35"/>
                <a:gd name="T13" fmla="*/ 162083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33"/>
                <a:gd name="T23" fmla="*/ 35 w 35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33">
                  <a:moveTo>
                    <a:pt x="32" y="19"/>
                  </a:moveTo>
                  <a:lnTo>
                    <a:pt x="35" y="19"/>
                  </a:lnTo>
                  <a:lnTo>
                    <a:pt x="6" y="0"/>
                  </a:lnTo>
                  <a:lnTo>
                    <a:pt x="0" y="15"/>
                  </a:lnTo>
                  <a:lnTo>
                    <a:pt x="28" y="33"/>
                  </a:lnTo>
                  <a:lnTo>
                    <a:pt x="30" y="33"/>
                  </a:lnTo>
                  <a:lnTo>
                    <a:pt x="32" y="19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60" name="Freeform 125"/>
            <p:cNvSpPr>
              <a:spLocks/>
            </p:cNvSpPr>
            <p:nvPr/>
          </p:nvSpPr>
          <p:spPr bwMode="auto">
            <a:xfrm>
              <a:off x="3983" y="1622"/>
              <a:ext cx="29" cy="13"/>
            </a:xfrm>
            <a:custGeom>
              <a:avLst/>
              <a:gdLst>
                <a:gd name="T0" fmla="*/ 7359132 w 38"/>
                <a:gd name="T1" fmla="*/ 252991 h 20"/>
                <a:gd name="T2" fmla="*/ 7359132 w 38"/>
                <a:gd name="T3" fmla="*/ 0 h 20"/>
                <a:gd name="T4" fmla="*/ 0 w 38"/>
                <a:gd name="T5" fmla="*/ 252991 h 20"/>
                <a:gd name="T6" fmla="*/ 7359132 w 38"/>
                <a:gd name="T7" fmla="*/ 252991 h 20"/>
                <a:gd name="T8" fmla="*/ 7359132 w 38"/>
                <a:gd name="T9" fmla="*/ 252991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0"/>
                <a:gd name="T17" fmla="*/ 38 w 38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0">
                  <a:moveTo>
                    <a:pt x="38" y="5"/>
                  </a:moveTo>
                  <a:lnTo>
                    <a:pt x="2" y="0"/>
                  </a:lnTo>
                  <a:lnTo>
                    <a:pt x="0" y="14"/>
                  </a:lnTo>
                  <a:lnTo>
                    <a:pt x="37" y="20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61" name="Freeform 126"/>
            <p:cNvSpPr>
              <a:spLocks/>
            </p:cNvSpPr>
            <p:nvPr/>
          </p:nvSpPr>
          <p:spPr bwMode="auto">
            <a:xfrm>
              <a:off x="4011" y="1626"/>
              <a:ext cx="31" cy="10"/>
            </a:xfrm>
            <a:custGeom>
              <a:avLst/>
              <a:gdLst>
                <a:gd name="T0" fmla="*/ 6054236 w 41"/>
                <a:gd name="T1" fmla="*/ 31081 h 17"/>
                <a:gd name="T2" fmla="*/ 6054236 w 41"/>
                <a:gd name="T3" fmla="*/ 0 h 17"/>
                <a:gd name="T4" fmla="*/ 6054236 w 41"/>
                <a:gd name="T5" fmla="*/ 0 h 17"/>
                <a:gd name="T6" fmla="*/ 0 w 41"/>
                <a:gd name="T7" fmla="*/ 31081 h 17"/>
                <a:gd name="T8" fmla="*/ 6054236 w 41"/>
                <a:gd name="T9" fmla="*/ 31081 h 17"/>
                <a:gd name="T10" fmla="*/ 6054236 w 41"/>
                <a:gd name="T11" fmla="*/ 31081 h 17"/>
                <a:gd name="T12" fmla="*/ 6054236 w 41"/>
                <a:gd name="T13" fmla="*/ 31081 h 17"/>
                <a:gd name="T14" fmla="*/ 6054236 w 41"/>
                <a:gd name="T15" fmla="*/ 0 h 17"/>
                <a:gd name="T16" fmla="*/ 6054236 w 41"/>
                <a:gd name="T17" fmla="*/ 0 h 17"/>
                <a:gd name="T18" fmla="*/ 6054236 w 41"/>
                <a:gd name="T19" fmla="*/ 3108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"/>
                <a:gd name="T31" fmla="*/ 0 h 17"/>
                <a:gd name="T32" fmla="*/ 41 w 41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" h="17">
                  <a:moveTo>
                    <a:pt x="41" y="7"/>
                  </a:moveTo>
                  <a:lnTo>
                    <a:pt x="35" y="0"/>
                  </a:lnTo>
                  <a:lnTo>
                    <a:pt x="1" y="0"/>
                  </a:lnTo>
                  <a:lnTo>
                    <a:pt x="0" y="15"/>
                  </a:lnTo>
                  <a:lnTo>
                    <a:pt x="35" y="17"/>
                  </a:lnTo>
                  <a:lnTo>
                    <a:pt x="28" y="7"/>
                  </a:lnTo>
                  <a:lnTo>
                    <a:pt x="41" y="7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41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62" name="Freeform 127"/>
            <p:cNvSpPr>
              <a:spLocks/>
            </p:cNvSpPr>
            <p:nvPr/>
          </p:nvSpPr>
          <p:spPr bwMode="auto">
            <a:xfrm>
              <a:off x="4032" y="1630"/>
              <a:ext cx="10" cy="12"/>
            </a:xfrm>
            <a:custGeom>
              <a:avLst/>
              <a:gdLst>
                <a:gd name="T0" fmla="*/ 8691896 w 13"/>
                <a:gd name="T1" fmla="*/ 138327 h 19"/>
                <a:gd name="T2" fmla="*/ 8691896 w 13"/>
                <a:gd name="T3" fmla="*/ 138327 h 19"/>
                <a:gd name="T4" fmla="*/ 8691896 w 13"/>
                <a:gd name="T5" fmla="*/ 0 h 19"/>
                <a:gd name="T6" fmla="*/ 0 w 13"/>
                <a:gd name="T7" fmla="*/ 0 h 19"/>
                <a:gd name="T8" fmla="*/ 0 w 13"/>
                <a:gd name="T9" fmla="*/ 138327 h 19"/>
                <a:gd name="T10" fmla="*/ 8691896 w 13"/>
                <a:gd name="T11" fmla="*/ 138327 h 19"/>
                <a:gd name="T12" fmla="*/ 0 w 13"/>
                <a:gd name="T13" fmla="*/ 138327 h 19"/>
                <a:gd name="T14" fmla="*/ 0 w 13"/>
                <a:gd name="T15" fmla="*/ 138327 h 19"/>
                <a:gd name="T16" fmla="*/ 8691896 w 13"/>
                <a:gd name="T17" fmla="*/ 138327 h 19"/>
                <a:gd name="T18" fmla="*/ 8691896 w 13"/>
                <a:gd name="T19" fmla="*/ 13832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9"/>
                <a:gd name="T32" fmla="*/ 13 w 13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9">
                  <a:moveTo>
                    <a:pt x="7" y="4"/>
                  </a:move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63" name="Freeform 128"/>
            <p:cNvSpPr>
              <a:spLocks/>
            </p:cNvSpPr>
            <p:nvPr/>
          </p:nvSpPr>
          <p:spPr bwMode="auto">
            <a:xfrm>
              <a:off x="4038" y="1633"/>
              <a:ext cx="30" cy="9"/>
            </a:xfrm>
            <a:custGeom>
              <a:avLst/>
              <a:gdLst>
                <a:gd name="T0" fmla="*/ 5107536 w 40"/>
                <a:gd name="T1" fmla="*/ 47109 h 15"/>
                <a:gd name="T2" fmla="*/ 5107536 w 40"/>
                <a:gd name="T3" fmla="*/ 0 h 15"/>
                <a:gd name="T4" fmla="*/ 0 w 40"/>
                <a:gd name="T5" fmla="*/ 0 h 15"/>
                <a:gd name="T6" fmla="*/ 0 w 40"/>
                <a:gd name="T7" fmla="*/ 47109 h 15"/>
                <a:gd name="T8" fmla="*/ 5107536 w 40"/>
                <a:gd name="T9" fmla="*/ 47109 h 15"/>
                <a:gd name="T10" fmla="*/ 5107536 w 40"/>
                <a:gd name="T11" fmla="*/ 47109 h 15"/>
                <a:gd name="T12" fmla="*/ 5107536 w 40"/>
                <a:gd name="T13" fmla="*/ 47109 h 15"/>
                <a:gd name="T14" fmla="*/ 5107536 w 40"/>
                <a:gd name="T15" fmla="*/ 0 h 15"/>
                <a:gd name="T16" fmla="*/ 5107536 w 40"/>
                <a:gd name="T17" fmla="*/ 0 h 15"/>
                <a:gd name="T18" fmla="*/ 5107536 w 40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15"/>
                <a:gd name="T32" fmla="*/ 40 w 40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15">
                  <a:moveTo>
                    <a:pt x="40" y="8"/>
                  </a:moveTo>
                  <a:lnTo>
                    <a:pt x="3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3" y="15"/>
                  </a:lnTo>
                  <a:lnTo>
                    <a:pt x="27" y="8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40" y="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64" name="Freeform 129"/>
            <p:cNvSpPr>
              <a:spLocks/>
            </p:cNvSpPr>
            <p:nvPr/>
          </p:nvSpPr>
          <p:spPr bwMode="auto">
            <a:xfrm>
              <a:off x="4058" y="1638"/>
              <a:ext cx="10" cy="15"/>
            </a:xfrm>
            <a:custGeom>
              <a:avLst/>
              <a:gdLst>
                <a:gd name="T0" fmla="*/ 8691896 w 13"/>
                <a:gd name="T1" fmla="*/ 111021 h 24"/>
                <a:gd name="T2" fmla="*/ 8691896 w 13"/>
                <a:gd name="T3" fmla="*/ 111021 h 24"/>
                <a:gd name="T4" fmla="*/ 8691896 w 13"/>
                <a:gd name="T5" fmla="*/ 0 h 24"/>
                <a:gd name="T6" fmla="*/ 0 w 13"/>
                <a:gd name="T7" fmla="*/ 0 h 24"/>
                <a:gd name="T8" fmla="*/ 0 w 13"/>
                <a:gd name="T9" fmla="*/ 111021 h 24"/>
                <a:gd name="T10" fmla="*/ 8691896 w 13"/>
                <a:gd name="T11" fmla="*/ 111021 h 24"/>
                <a:gd name="T12" fmla="*/ 0 w 13"/>
                <a:gd name="T13" fmla="*/ 111021 h 24"/>
                <a:gd name="T14" fmla="*/ 0 w 13"/>
                <a:gd name="T15" fmla="*/ 111021 h 24"/>
                <a:gd name="T16" fmla="*/ 8691896 w 13"/>
                <a:gd name="T17" fmla="*/ 111021 h 24"/>
                <a:gd name="T18" fmla="*/ 8691896 w 13"/>
                <a:gd name="T19" fmla="*/ 111021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4"/>
                <a:gd name="T32" fmla="*/ 13 w 13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4">
                  <a:moveTo>
                    <a:pt x="6" y="7"/>
                  </a:moveTo>
                  <a:lnTo>
                    <a:pt x="13" y="1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6" y="24"/>
                  </a:lnTo>
                  <a:lnTo>
                    <a:pt x="0" y="14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65" name="Freeform 130"/>
            <p:cNvSpPr>
              <a:spLocks/>
            </p:cNvSpPr>
            <p:nvPr/>
          </p:nvSpPr>
          <p:spPr bwMode="auto">
            <a:xfrm>
              <a:off x="4062" y="1642"/>
              <a:ext cx="22" cy="11"/>
            </a:xfrm>
            <a:custGeom>
              <a:avLst/>
              <a:gdLst>
                <a:gd name="T0" fmla="*/ 6492981 w 29"/>
                <a:gd name="T1" fmla="*/ 230009 h 17"/>
                <a:gd name="T2" fmla="*/ 6492981 w 29"/>
                <a:gd name="T3" fmla="*/ 0 h 17"/>
                <a:gd name="T4" fmla="*/ 0 w 29"/>
                <a:gd name="T5" fmla="*/ 0 h 17"/>
                <a:gd name="T6" fmla="*/ 0 w 29"/>
                <a:gd name="T7" fmla="*/ 230009 h 17"/>
                <a:gd name="T8" fmla="*/ 6492981 w 29"/>
                <a:gd name="T9" fmla="*/ 230009 h 17"/>
                <a:gd name="T10" fmla="*/ 6492981 w 29"/>
                <a:gd name="T11" fmla="*/ 230009 h 17"/>
                <a:gd name="T12" fmla="*/ 6492981 w 29"/>
                <a:gd name="T13" fmla="*/ 230009 h 17"/>
                <a:gd name="T14" fmla="*/ 6492981 w 29"/>
                <a:gd name="T15" fmla="*/ 0 h 17"/>
                <a:gd name="T16" fmla="*/ 6492981 w 29"/>
                <a:gd name="T17" fmla="*/ 0 h 17"/>
                <a:gd name="T18" fmla="*/ 6492981 w 29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17"/>
                <a:gd name="T32" fmla="*/ 29 w 29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17">
                  <a:moveTo>
                    <a:pt x="29" y="7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23" y="17"/>
                  </a:lnTo>
                  <a:lnTo>
                    <a:pt x="1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29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66" name="Freeform 131"/>
            <p:cNvSpPr>
              <a:spLocks/>
            </p:cNvSpPr>
            <p:nvPr/>
          </p:nvSpPr>
          <p:spPr bwMode="auto">
            <a:xfrm>
              <a:off x="4074" y="1647"/>
              <a:ext cx="10" cy="26"/>
            </a:xfrm>
            <a:custGeom>
              <a:avLst/>
              <a:gdLst>
                <a:gd name="T0" fmla="*/ 1833316 w 14"/>
                <a:gd name="T1" fmla="*/ 150627 h 41"/>
                <a:gd name="T2" fmla="*/ 1833316 w 14"/>
                <a:gd name="T3" fmla="*/ 150627 h 41"/>
                <a:gd name="T4" fmla="*/ 1833316 w 14"/>
                <a:gd name="T5" fmla="*/ 0 h 41"/>
                <a:gd name="T6" fmla="*/ 0 w 14"/>
                <a:gd name="T7" fmla="*/ 0 h 41"/>
                <a:gd name="T8" fmla="*/ 0 w 14"/>
                <a:gd name="T9" fmla="*/ 150627 h 41"/>
                <a:gd name="T10" fmla="*/ 1833316 w 14"/>
                <a:gd name="T11" fmla="*/ 150627 h 41"/>
                <a:gd name="T12" fmla="*/ 0 w 14"/>
                <a:gd name="T13" fmla="*/ 150627 h 41"/>
                <a:gd name="T14" fmla="*/ 0 w 14"/>
                <a:gd name="T15" fmla="*/ 150627 h 41"/>
                <a:gd name="T16" fmla="*/ 1833316 w 14"/>
                <a:gd name="T17" fmla="*/ 150627 h 41"/>
                <a:gd name="T18" fmla="*/ 1833316 w 14"/>
                <a:gd name="T19" fmla="*/ 150627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41"/>
                <a:gd name="T32" fmla="*/ 14 w 14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41">
                  <a:moveTo>
                    <a:pt x="8" y="26"/>
                  </a:moveTo>
                  <a:lnTo>
                    <a:pt x="14" y="34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8" y="41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8" y="41"/>
                  </a:lnTo>
                  <a:lnTo>
                    <a:pt x="8" y="2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67" name="Freeform 132"/>
            <p:cNvSpPr>
              <a:spLocks/>
            </p:cNvSpPr>
            <p:nvPr/>
          </p:nvSpPr>
          <p:spPr bwMode="auto">
            <a:xfrm>
              <a:off x="4080" y="1663"/>
              <a:ext cx="34" cy="10"/>
            </a:xfrm>
            <a:custGeom>
              <a:avLst/>
              <a:gdLst>
                <a:gd name="T0" fmla="*/ 5963757 w 45"/>
                <a:gd name="T1" fmla="*/ 430536 h 15"/>
                <a:gd name="T2" fmla="*/ 5963757 w 45"/>
                <a:gd name="T3" fmla="*/ 0 h 15"/>
                <a:gd name="T4" fmla="*/ 0 w 45"/>
                <a:gd name="T5" fmla="*/ 0 h 15"/>
                <a:gd name="T6" fmla="*/ 0 w 45"/>
                <a:gd name="T7" fmla="*/ 430536 h 15"/>
                <a:gd name="T8" fmla="*/ 5963757 w 45"/>
                <a:gd name="T9" fmla="*/ 430536 h 15"/>
                <a:gd name="T10" fmla="*/ 5963757 w 45"/>
                <a:gd name="T11" fmla="*/ 430536 h 15"/>
                <a:gd name="T12" fmla="*/ 5963757 w 45"/>
                <a:gd name="T13" fmla="*/ 430536 h 15"/>
                <a:gd name="T14" fmla="*/ 5963757 w 45"/>
                <a:gd name="T15" fmla="*/ 0 h 15"/>
                <a:gd name="T16" fmla="*/ 5963757 w 45"/>
                <a:gd name="T17" fmla="*/ 0 h 15"/>
                <a:gd name="T18" fmla="*/ 5963757 w 45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"/>
                <a:gd name="T31" fmla="*/ 0 h 15"/>
                <a:gd name="T32" fmla="*/ 45 w 45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" h="15">
                  <a:moveTo>
                    <a:pt x="45" y="8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8" y="15"/>
                  </a:lnTo>
                  <a:lnTo>
                    <a:pt x="32" y="8"/>
                  </a:lnTo>
                  <a:lnTo>
                    <a:pt x="45" y="8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45" y="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68" name="Freeform 133"/>
            <p:cNvSpPr>
              <a:spLocks/>
            </p:cNvSpPr>
            <p:nvPr/>
          </p:nvSpPr>
          <p:spPr bwMode="auto">
            <a:xfrm>
              <a:off x="4104" y="1668"/>
              <a:ext cx="10" cy="16"/>
            </a:xfrm>
            <a:custGeom>
              <a:avLst/>
              <a:gdLst>
                <a:gd name="T0" fmla="*/ 8691896 w 13"/>
                <a:gd name="T1" fmla="*/ 182686 h 25"/>
                <a:gd name="T2" fmla="*/ 8691896 w 13"/>
                <a:gd name="T3" fmla="*/ 182686 h 25"/>
                <a:gd name="T4" fmla="*/ 8691896 w 13"/>
                <a:gd name="T5" fmla="*/ 0 h 25"/>
                <a:gd name="T6" fmla="*/ 0 w 13"/>
                <a:gd name="T7" fmla="*/ 0 h 25"/>
                <a:gd name="T8" fmla="*/ 0 w 13"/>
                <a:gd name="T9" fmla="*/ 182686 h 25"/>
                <a:gd name="T10" fmla="*/ 8691896 w 13"/>
                <a:gd name="T11" fmla="*/ 182686 h 25"/>
                <a:gd name="T12" fmla="*/ 0 w 13"/>
                <a:gd name="T13" fmla="*/ 182686 h 25"/>
                <a:gd name="T14" fmla="*/ 0 w 13"/>
                <a:gd name="T15" fmla="*/ 182686 h 25"/>
                <a:gd name="T16" fmla="*/ 8691896 w 13"/>
                <a:gd name="T17" fmla="*/ 182686 h 25"/>
                <a:gd name="T18" fmla="*/ 8691896 w 13"/>
                <a:gd name="T19" fmla="*/ 182686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5"/>
                <a:gd name="T32" fmla="*/ 13 w 13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5">
                  <a:moveTo>
                    <a:pt x="6" y="11"/>
                  </a:moveTo>
                  <a:lnTo>
                    <a:pt x="13" y="18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6" y="25"/>
                  </a:lnTo>
                  <a:lnTo>
                    <a:pt x="0" y="18"/>
                  </a:lnTo>
                  <a:lnTo>
                    <a:pt x="0" y="25"/>
                  </a:lnTo>
                  <a:lnTo>
                    <a:pt x="6" y="25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69" name="Freeform 134"/>
            <p:cNvSpPr>
              <a:spLocks/>
            </p:cNvSpPr>
            <p:nvPr/>
          </p:nvSpPr>
          <p:spPr bwMode="auto">
            <a:xfrm>
              <a:off x="4108" y="1675"/>
              <a:ext cx="62" cy="9"/>
            </a:xfrm>
            <a:custGeom>
              <a:avLst/>
              <a:gdLst>
                <a:gd name="T0" fmla="*/ 6054236 w 82"/>
                <a:gd name="T1" fmla="*/ 200600 h 14"/>
                <a:gd name="T2" fmla="*/ 6054236 w 82"/>
                <a:gd name="T3" fmla="*/ 0 h 14"/>
                <a:gd name="T4" fmla="*/ 0 w 82"/>
                <a:gd name="T5" fmla="*/ 0 h 14"/>
                <a:gd name="T6" fmla="*/ 0 w 82"/>
                <a:gd name="T7" fmla="*/ 200600 h 14"/>
                <a:gd name="T8" fmla="*/ 6054236 w 82"/>
                <a:gd name="T9" fmla="*/ 200600 h 14"/>
                <a:gd name="T10" fmla="*/ 6054236 w 82"/>
                <a:gd name="T11" fmla="*/ 200600 h 14"/>
                <a:gd name="T12" fmla="*/ 6054236 w 82"/>
                <a:gd name="T13" fmla="*/ 200600 h 14"/>
                <a:gd name="T14" fmla="*/ 6054236 w 82"/>
                <a:gd name="T15" fmla="*/ 0 h 14"/>
                <a:gd name="T16" fmla="*/ 6054236 w 82"/>
                <a:gd name="T17" fmla="*/ 0 h 14"/>
                <a:gd name="T18" fmla="*/ 6054236 w 82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2"/>
                <a:gd name="T31" fmla="*/ 0 h 14"/>
                <a:gd name="T32" fmla="*/ 82 w 8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2" h="14">
                  <a:moveTo>
                    <a:pt x="82" y="7"/>
                  </a:moveTo>
                  <a:lnTo>
                    <a:pt x="7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75" y="14"/>
                  </a:lnTo>
                  <a:lnTo>
                    <a:pt x="69" y="7"/>
                  </a:lnTo>
                  <a:lnTo>
                    <a:pt x="82" y="7"/>
                  </a:lnTo>
                  <a:lnTo>
                    <a:pt x="82" y="0"/>
                  </a:lnTo>
                  <a:lnTo>
                    <a:pt x="75" y="0"/>
                  </a:lnTo>
                  <a:lnTo>
                    <a:pt x="82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70" name="Freeform 135"/>
            <p:cNvSpPr>
              <a:spLocks/>
            </p:cNvSpPr>
            <p:nvPr/>
          </p:nvSpPr>
          <p:spPr bwMode="auto">
            <a:xfrm>
              <a:off x="4160" y="1680"/>
              <a:ext cx="10" cy="14"/>
            </a:xfrm>
            <a:custGeom>
              <a:avLst/>
              <a:gdLst>
                <a:gd name="T0" fmla="*/ 8691896 w 13"/>
                <a:gd name="T1" fmla="*/ 162083 h 22"/>
                <a:gd name="T2" fmla="*/ 8691896 w 13"/>
                <a:gd name="T3" fmla="*/ 162083 h 22"/>
                <a:gd name="T4" fmla="*/ 8691896 w 13"/>
                <a:gd name="T5" fmla="*/ 0 h 22"/>
                <a:gd name="T6" fmla="*/ 0 w 13"/>
                <a:gd name="T7" fmla="*/ 0 h 22"/>
                <a:gd name="T8" fmla="*/ 0 w 13"/>
                <a:gd name="T9" fmla="*/ 162083 h 22"/>
                <a:gd name="T10" fmla="*/ 8691896 w 13"/>
                <a:gd name="T11" fmla="*/ 162083 h 22"/>
                <a:gd name="T12" fmla="*/ 0 w 13"/>
                <a:gd name="T13" fmla="*/ 162083 h 22"/>
                <a:gd name="T14" fmla="*/ 0 w 13"/>
                <a:gd name="T15" fmla="*/ 162083 h 22"/>
                <a:gd name="T16" fmla="*/ 8691896 w 13"/>
                <a:gd name="T17" fmla="*/ 162083 h 22"/>
                <a:gd name="T18" fmla="*/ 8691896 w 13"/>
                <a:gd name="T19" fmla="*/ 162083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2"/>
                <a:gd name="T32" fmla="*/ 13 w 13"/>
                <a:gd name="T33" fmla="*/ 22 h 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2">
                  <a:moveTo>
                    <a:pt x="6" y="6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22"/>
                  </a:lnTo>
                  <a:lnTo>
                    <a:pt x="0" y="13"/>
                  </a:lnTo>
                  <a:lnTo>
                    <a:pt x="0" y="22"/>
                  </a:lnTo>
                  <a:lnTo>
                    <a:pt x="6" y="22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71" name="Freeform 136"/>
            <p:cNvSpPr>
              <a:spLocks/>
            </p:cNvSpPr>
            <p:nvPr/>
          </p:nvSpPr>
          <p:spPr bwMode="auto">
            <a:xfrm>
              <a:off x="4165" y="1684"/>
              <a:ext cx="82" cy="10"/>
            </a:xfrm>
            <a:custGeom>
              <a:avLst/>
              <a:gdLst>
                <a:gd name="T0" fmla="*/ 5445781 w 109"/>
                <a:gd name="T1" fmla="*/ 111021 h 16"/>
                <a:gd name="T2" fmla="*/ 5445781 w 109"/>
                <a:gd name="T3" fmla="*/ 0 h 16"/>
                <a:gd name="T4" fmla="*/ 0 w 109"/>
                <a:gd name="T5" fmla="*/ 0 h 16"/>
                <a:gd name="T6" fmla="*/ 0 w 109"/>
                <a:gd name="T7" fmla="*/ 111021 h 16"/>
                <a:gd name="T8" fmla="*/ 5445781 w 109"/>
                <a:gd name="T9" fmla="*/ 111021 h 16"/>
                <a:gd name="T10" fmla="*/ 5445781 w 109"/>
                <a:gd name="T11" fmla="*/ 111021 h 16"/>
                <a:gd name="T12" fmla="*/ 5445781 w 109"/>
                <a:gd name="T13" fmla="*/ 111021 h 16"/>
                <a:gd name="T14" fmla="*/ 5445781 w 109"/>
                <a:gd name="T15" fmla="*/ 0 h 16"/>
                <a:gd name="T16" fmla="*/ 5445781 w 109"/>
                <a:gd name="T17" fmla="*/ 0 h 16"/>
                <a:gd name="T18" fmla="*/ 5445781 w 109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9"/>
                <a:gd name="T31" fmla="*/ 0 h 16"/>
                <a:gd name="T32" fmla="*/ 109 w 109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9" h="16">
                  <a:moveTo>
                    <a:pt x="109" y="7"/>
                  </a:moveTo>
                  <a:lnTo>
                    <a:pt x="102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02" y="16"/>
                  </a:lnTo>
                  <a:lnTo>
                    <a:pt x="96" y="7"/>
                  </a:lnTo>
                  <a:lnTo>
                    <a:pt x="109" y="7"/>
                  </a:lnTo>
                  <a:lnTo>
                    <a:pt x="109" y="0"/>
                  </a:lnTo>
                  <a:lnTo>
                    <a:pt x="102" y="0"/>
                  </a:lnTo>
                  <a:lnTo>
                    <a:pt x="109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72" name="Freeform 137"/>
            <p:cNvSpPr>
              <a:spLocks/>
            </p:cNvSpPr>
            <p:nvPr/>
          </p:nvSpPr>
          <p:spPr bwMode="auto">
            <a:xfrm>
              <a:off x="4237" y="1688"/>
              <a:ext cx="10" cy="26"/>
            </a:xfrm>
            <a:custGeom>
              <a:avLst/>
              <a:gdLst>
                <a:gd name="T0" fmla="*/ 8691896 w 13"/>
                <a:gd name="T1" fmla="*/ 150627 h 41"/>
                <a:gd name="T2" fmla="*/ 8691896 w 13"/>
                <a:gd name="T3" fmla="*/ 150627 h 41"/>
                <a:gd name="T4" fmla="*/ 8691896 w 13"/>
                <a:gd name="T5" fmla="*/ 0 h 41"/>
                <a:gd name="T6" fmla="*/ 0 w 13"/>
                <a:gd name="T7" fmla="*/ 0 h 41"/>
                <a:gd name="T8" fmla="*/ 0 w 13"/>
                <a:gd name="T9" fmla="*/ 150627 h 41"/>
                <a:gd name="T10" fmla="*/ 8691896 w 13"/>
                <a:gd name="T11" fmla="*/ 150627 h 41"/>
                <a:gd name="T12" fmla="*/ 0 w 13"/>
                <a:gd name="T13" fmla="*/ 150627 h 41"/>
                <a:gd name="T14" fmla="*/ 0 w 13"/>
                <a:gd name="T15" fmla="*/ 150627 h 41"/>
                <a:gd name="T16" fmla="*/ 8691896 w 13"/>
                <a:gd name="T17" fmla="*/ 150627 h 41"/>
                <a:gd name="T18" fmla="*/ 8691896 w 13"/>
                <a:gd name="T19" fmla="*/ 150627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1"/>
                <a:gd name="T32" fmla="*/ 13 w 13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1">
                  <a:moveTo>
                    <a:pt x="6" y="26"/>
                  </a:moveTo>
                  <a:lnTo>
                    <a:pt x="13" y="3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3"/>
                  </a:lnTo>
                  <a:lnTo>
                    <a:pt x="6" y="41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6" y="41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73" name="Freeform 138"/>
            <p:cNvSpPr>
              <a:spLocks/>
            </p:cNvSpPr>
            <p:nvPr/>
          </p:nvSpPr>
          <p:spPr bwMode="auto">
            <a:xfrm>
              <a:off x="4242" y="1705"/>
              <a:ext cx="56" cy="9"/>
            </a:xfrm>
            <a:custGeom>
              <a:avLst/>
              <a:gdLst>
                <a:gd name="T0" fmla="*/ 6166032 w 74"/>
                <a:gd name="T1" fmla="*/ 47109 h 15"/>
                <a:gd name="T2" fmla="*/ 6166032 w 74"/>
                <a:gd name="T3" fmla="*/ 0 h 15"/>
                <a:gd name="T4" fmla="*/ 0 w 74"/>
                <a:gd name="T5" fmla="*/ 0 h 15"/>
                <a:gd name="T6" fmla="*/ 0 w 74"/>
                <a:gd name="T7" fmla="*/ 47109 h 15"/>
                <a:gd name="T8" fmla="*/ 6166032 w 74"/>
                <a:gd name="T9" fmla="*/ 47109 h 15"/>
                <a:gd name="T10" fmla="*/ 6166032 w 74"/>
                <a:gd name="T11" fmla="*/ 47109 h 15"/>
                <a:gd name="T12" fmla="*/ 6166032 w 74"/>
                <a:gd name="T13" fmla="*/ 47109 h 15"/>
                <a:gd name="T14" fmla="*/ 6166032 w 74"/>
                <a:gd name="T15" fmla="*/ 0 h 15"/>
                <a:gd name="T16" fmla="*/ 6166032 w 74"/>
                <a:gd name="T17" fmla="*/ 0 h 15"/>
                <a:gd name="T18" fmla="*/ 6166032 w 74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4"/>
                <a:gd name="T31" fmla="*/ 0 h 15"/>
                <a:gd name="T32" fmla="*/ 74 w 74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4" h="15">
                  <a:moveTo>
                    <a:pt x="74" y="7"/>
                  </a:moveTo>
                  <a:lnTo>
                    <a:pt x="6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68" y="15"/>
                  </a:lnTo>
                  <a:lnTo>
                    <a:pt x="61" y="7"/>
                  </a:lnTo>
                  <a:lnTo>
                    <a:pt x="74" y="7"/>
                  </a:lnTo>
                  <a:lnTo>
                    <a:pt x="74" y="0"/>
                  </a:lnTo>
                  <a:lnTo>
                    <a:pt x="68" y="0"/>
                  </a:lnTo>
                  <a:lnTo>
                    <a:pt x="74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74" name="Freeform 139"/>
            <p:cNvSpPr>
              <a:spLocks/>
            </p:cNvSpPr>
            <p:nvPr/>
          </p:nvSpPr>
          <p:spPr bwMode="auto">
            <a:xfrm>
              <a:off x="4288" y="1709"/>
              <a:ext cx="10" cy="18"/>
            </a:xfrm>
            <a:custGeom>
              <a:avLst/>
              <a:gdLst>
                <a:gd name="T0" fmla="*/ 8691896 w 13"/>
                <a:gd name="T1" fmla="*/ 200600 h 28"/>
                <a:gd name="T2" fmla="*/ 8691896 w 13"/>
                <a:gd name="T3" fmla="*/ 200600 h 28"/>
                <a:gd name="T4" fmla="*/ 8691896 w 13"/>
                <a:gd name="T5" fmla="*/ 0 h 28"/>
                <a:gd name="T6" fmla="*/ 0 w 13"/>
                <a:gd name="T7" fmla="*/ 0 h 28"/>
                <a:gd name="T8" fmla="*/ 0 w 13"/>
                <a:gd name="T9" fmla="*/ 200600 h 28"/>
                <a:gd name="T10" fmla="*/ 8691896 w 13"/>
                <a:gd name="T11" fmla="*/ 200600 h 28"/>
                <a:gd name="T12" fmla="*/ 0 w 13"/>
                <a:gd name="T13" fmla="*/ 200600 h 28"/>
                <a:gd name="T14" fmla="*/ 0 w 13"/>
                <a:gd name="T15" fmla="*/ 200600 h 28"/>
                <a:gd name="T16" fmla="*/ 8691896 w 13"/>
                <a:gd name="T17" fmla="*/ 200600 h 28"/>
                <a:gd name="T18" fmla="*/ 8691896 w 13"/>
                <a:gd name="T19" fmla="*/ 20060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8"/>
                <a:gd name="T32" fmla="*/ 13 w 1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8">
                  <a:moveTo>
                    <a:pt x="7" y="11"/>
                  </a:moveTo>
                  <a:lnTo>
                    <a:pt x="13" y="19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7" y="28"/>
                  </a:lnTo>
                  <a:lnTo>
                    <a:pt x="0" y="19"/>
                  </a:lnTo>
                  <a:lnTo>
                    <a:pt x="0" y="28"/>
                  </a:lnTo>
                  <a:lnTo>
                    <a:pt x="7" y="28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75" name="Freeform 140"/>
            <p:cNvSpPr>
              <a:spLocks/>
            </p:cNvSpPr>
            <p:nvPr/>
          </p:nvSpPr>
          <p:spPr bwMode="auto">
            <a:xfrm>
              <a:off x="4293" y="1716"/>
              <a:ext cx="27" cy="11"/>
            </a:xfrm>
            <a:custGeom>
              <a:avLst/>
              <a:gdLst>
                <a:gd name="T0" fmla="*/ 5107529 w 36"/>
                <a:gd name="T1" fmla="*/ 230009 h 17"/>
                <a:gd name="T2" fmla="*/ 5107529 w 36"/>
                <a:gd name="T3" fmla="*/ 0 h 17"/>
                <a:gd name="T4" fmla="*/ 0 w 36"/>
                <a:gd name="T5" fmla="*/ 0 h 17"/>
                <a:gd name="T6" fmla="*/ 0 w 36"/>
                <a:gd name="T7" fmla="*/ 230009 h 17"/>
                <a:gd name="T8" fmla="*/ 5107529 w 36"/>
                <a:gd name="T9" fmla="*/ 230009 h 17"/>
                <a:gd name="T10" fmla="*/ 5107529 w 36"/>
                <a:gd name="T11" fmla="*/ 230009 h 17"/>
                <a:gd name="T12" fmla="*/ 5107529 w 36"/>
                <a:gd name="T13" fmla="*/ 230009 h 17"/>
                <a:gd name="T14" fmla="*/ 5107529 w 36"/>
                <a:gd name="T15" fmla="*/ 0 h 17"/>
                <a:gd name="T16" fmla="*/ 5107529 w 36"/>
                <a:gd name="T17" fmla="*/ 0 h 17"/>
                <a:gd name="T18" fmla="*/ 5107529 w 36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"/>
                <a:gd name="T31" fmla="*/ 0 h 17"/>
                <a:gd name="T32" fmla="*/ 36 w 3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" h="17">
                  <a:moveTo>
                    <a:pt x="36" y="8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0" y="17"/>
                  </a:lnTo>
                  <a:lnTo>
                    <a:pt x="23" y="8"/>
                  </a:lnTo>
                  <a:lnTo>
                    <a:pt x="36" y="8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6" y="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76" name="Freeform 141"/>
            <p:cNvSpPr>
              <a:spLocks/>
            </p:cNvSpPr>
            <p:nvPr/>
          </p:nvSpPr>
          <p:spPr bwMode="auto">
            <a:xfrm>
              <a:off x="4311" y="1721"/>
              <a:ext cx="9" cy="14"/>
            </a:xfrm>
            <a:custGeom>
              <a:avLst/>
              <a:gdLst>
                <a:gd name="T0" fmla="*/ 951060 w 13"/>
                <a:gd name="T1" fmla="*/ 162083 h 22"/>
                <a:gd name="T2" fmla="*/ 951060 w 13"/>
                <a:gd name="T3" fmla="*/ 162083 h 22"/>
                <a:gd name="T4" fmla="*/ 951060 w 13"/>
                <a:gd name="T5" fmla="*/ 0 h 22"/>
                <a:gd name="T6" fmla="*/ 0 w 13"/>
                <a:gd name="T7" fmla="*/ 0 h 22"/>
                <a:gd name="T8" fmla="*/ 0 w 13"/>
                <a:gd name="T9" fmla="*/ 162083 h 22"/>
                <a:gd name="T10" fmla="*/ 951060 w 13"/>
                <a:gd name="T11" fmla="*/ 162083 h 22"/>
                <a:gd name="T12" fmla="*/ 0 w 13"/>
                <a:gd name="T13" fmla="*/ 162083 h 22"/>
                <a:gd name="T14" fmla="*/ 0 w 13"/>
                <a:gd name="T15" fmla="*/ 162083 h 22"/>
                <a:gd name="T16" fmla="*/ 951060 w 13"/>
                <a:gd name="T17" fmla="*/ 162083 h 22"/>
                <a:gd name="T18" fmla="*/ 951060 w 13"/>
                <a:gd name="T19" fmla="*/ 162083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2"/>
                <a:gd name="T32" fmla="*/ 13 w 13"/>
                <a:gd name="T33" fmla="*/ 22 h 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2">
                  <a:moveTo>
                    <a:pt x="7" y="7"/>
                  </a:moveTo>
                  <a:lnTo>
                    <a:pt x="13" y="1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7" y="22"/>
                  </a:lnTo>
                  <a:lnTo>
                    <a:pt x="0" y="14"/>
                  </a:lnTo>
                  <a:lnTo>
                    <a:pt x="0" y="22"/>
                  </a:lnTo>
                  <a:lnTo>
                    <a:pt x="7" y="22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77" name="Freeform 142"/>
            <p:cNvSpPr>
              <a:spLocks/>
            </p:cNvSpPr>
            <p:nvPr/>
          </p:nvSpPr>
          <p:spPr bwMode="auto">
            <a:xfrm>
              <a:off x="4316" y="1726"/>
              <a:ext cx="101" cy="9"/>
            </a:xfrm>
            <a:custGeom>
              <a:avLst/>
              <a:gdLst>
                <a:gd name="T0" fmla="*/ 5668553 w 134"/>
                <a:gd name="T1" fmla="*/ 47109 h 15"/>
                <a:gd name="T2" fmla="*/ 5668553 w 134"/>
                <a:gd name="T3" fmla="*/ 0 h 15"/>
                <a:gd name="T4" fmla="*/ 0 w 134"/>
                <a:gd name="T5" fmla="*/ 0 h 15"/>
                <a:gd name="T6" fmla="*/ 0 w 134"/>
                <a:gd name="T7" fmla="*/ 47109 h 15"/>
                <a:gd name="T8" fmla="*/ 5668553 w 134"/>
                <a:gd name="T9" fmla="*/ 47109 h 15"/>
                <a:gd name="T10" fmla="*/ 5668553 w 134"/>
                <a:gd name="T11" fmla="*/ 47109 h 15"/>
                <a:gd name="T12" fmla="*/ 5668553 w 134"/>
                <a:gd name="T13" fmla="*/ 47109 h 15"/>
                <a:gd name="T14" fmla="*/ 5668553 w 134"/>
                <a:gd name="T15" fmla="*/ 0 h 15"/>
                <a:gd name="T16" fmla="*/ 5668553 w 134"/>
                <a:gd name="T17" fmla="*/ 0 h 15"/>
                <a:gd name="T18" fmla="*/ 5668553 w 134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4"/>
                <a:gd name="T31" fmla="*/ 0 h 15"/>
                <a:gd name="T32" fmla="*/ 134 w 134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4" h="15">
                  <a:moveTo>
                    <a:pt x="134" y="7"/>
                  </a:moveTo>
                  <a:lnTo>
                    <a:pt x="12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28" y="15"/>
                  </a:lnTo>
                  <a:lnTo>
                    <a:pt x="121" y="7"/>
                  </a:lnTo>
                  <a:lnTo>
                    <a:pt x="134" y="7"/>
                  </a:lnTo>
                  <a:lnTo>
                    <a:pt x="134" y="0"/>
                  </a:lnTo>
                  <a:lnTo>
                    <a:pt x="128" y="0"/>
                  </a:lnTo>
                  <a:lnTo>
                    <a:pt x="134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78" name="Freeform 143"/>
            <p:cNvSpPr>
              <a:spLocks/>
            </p:cNvSpPr>
            <p:nvPr/>
          </p:nvSpPr>
          <p:spPr bwMode="auto">
            <a:xfrm>
              <a:off x="4407" y="1730"/>
              <a:ext cx="10" cy="10"/>
            </a:xfrm>
            <a:custGeom>
              <a:avLst/>
              <a:gdLst>
                <a:gd name="T0" fmla="*/ 8691896 w 13"/>
                <a:gd name="T1" fmla="*/ 0 h 16"/>
                <a:gd name="T2" fmla="*/ 8691896 w 13"/>
                <a:gd name="T3" fmla="*/ 111021 h 16"/>
                <a:gd name="T4" fmla="*/ 8691896 w 13"/>
                <a:gd name="T5" fmla="*/ 111021 h 16"/>
                <a:gd name="T6" fmla="*/ 0 w 13"/>
                <a:gd name="T7" fmla="*/ 111021 h 16"/>
                <a:gd name="T8" fmla="*/ 0 w 13"/>
                <a:gd name="T9" fmla="*/ 111021 h 16"/>
                <a:gd name="T10" fmla="*/ 8691896 w 13"/>
                <a:gd name="T11" fmla="*/ 111021 h 16"/>
                <a:gd name="T12" fmla="*/ 0 w 13"/>
                <a:gd name="T13" fmla="*/ 111021 h 16"/>
                <a:gd name="T14" fmla="*/ 0 w 13"/>
                <a:gd name="T15" fmla="*/ 111021 h 16"/>
                <a:gd name="T16" fmla="*/ 8691896 w 13"/>
                <a:gd name="T17" fmla="*/ 111021 h 16"/>
                <a:gd name="T18" fmla="*/ 8691896 w 13"/>
                <a:gd name="T19" fmla="*/ 0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6"/>
                <a:gd name="T32" fmla="*/ 13 w 13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6">
                  <a:moveTo>
                    <a:pt x="7" y="0"/>
                  </a:moveTo>
                  <a:lnTo>
                    <a:pt x="13" y="7"/>
                  </a:lnTo>
                  <a:lnTo>
                    <a:pt x="13" y="1"/>
                  </a:lnTo>
                  <a:lnTo>
                    <a:pt x="0" y="1"/>
                  </a:lnTo>
                  <a:lnTo>
                    <a:pt x="0" y="7"/>
                  </a:lnTo>
                  <a:lnTo>
                    <a:pt x="7" y="16"/>
                  </a:lnTo>
                  <a:lnTo>
                    <a:pt x="0" y="7"/>
                  </a:lnTo>
                  <a:lnTo>
                    <a:pt x="0" y="16"/>
                  </a:lnTo>
                  <a:lnTo>
                    <a:pt x="7" y="1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79" name="Freeform 144"/>
            <p:cNvSpPr>
              <a:spLocks/>
            </p:cNvSpPr>
            <p:nvPr/>
          </p:nvSpPr>
          <p:spPr bwMode="auto">
            <a:xfrm>
              <a:off x="4412" y="1730"/>
              <a:ext cx="69" cy="10"/>
            </a:xfrm>
            <a:custGeom>
              <a:avLst/>
              <a:gdLst>
                <a:gd name="T0" fmla="*/ 6425208 w 91"/>
                <a:gd name="T1" fmla="*/ 111021 h 16"/>
                <a:gd name="T2" fmla="*/ 6425208 w 91"/>
                <a:gd name="T3" fmla="*/ 0 h 16"/>
                <a:gd name="T4" fmla="*/ 0 w 91"/>
                <a:gd name="T5" fmla="*/ 0 h 16"/>
                <a:gd name="T6" fmla="*/ 0 w 91"/>
                <a:gd name="T7" fmla="*/ 111021 h 16"/>
                <a:gd name="T8" fmla="*/ 6425208 w 91"/>
                <a:gd name="T9" fmla="*/ 111021 h 16"/>
                <a:gd name="T10" fmla="*/ 6425208 w 91"/>
                <a:gd name="T11" fmla="*/ 111021 h 16"/>
                <a:gd name="T12" fmla="*/ 6425208 w 91"/>
                <a:gd name="T13" fmla="*/ 111021 h 16"/>
                <a:gd name="T14" fmla="*/ 6425208 w 91"/>
                <a:gd name="T15" fmla="*/ 0 h 16"/>
                <a:gd name="T16" fmla="*/ 6425208 w 91"/>
                <a:gd name="T17" fmla="*/ 0 h 16"/>
                <a:gd name="T18" fmla="*/ 6425208 w 91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6"/>
                <a:gd name="T32" fmla="*/ 91 w 91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6">
                  <a:moveTo>
                    <a:pt x="91" y="7"/>
                  </a:moveTo>
                  <a:lnTo>
                    <a:pt x="84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84" y="16"/>
                  </a:lnTo>
                  <a:lnTo>
                    <a:pt x="78" y="7"/>
                  </a:lnTo>
                  <a:lnTo>
                    <a:pt x="91" y="7"/>
                  </a:lnTo>
                  <a:lnTo>
                    <a:pt x="91" y="0"/>
                  </a:lnTo>
                  <a:lnTo>
                    <a:pt x="84" y="0"/>
                  </a:lnTo>
                  <a:lnTo>
                    <a:pt x="91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80" name="Freeform 145"/>
            <p:cNvSpPr>
              <a:spLocks/>
            </p:cNvSpPr>
            <p:nvPr/>
          </p:nvSpPr>
          <p:spPr bwMode="auto">
            <a:xfrm>
              <a:off x="4471" y="1734"/>
              <a:ext cx="10" cy="14"/>
            </a:xfrm>
            <a:custGeom>
              <a:avLst/>
              <a:gdLst>
                <a:gd name="T0" fmla="*/ 8691896 w 13"/>
                <a:gd name="T1" fmla="*/ 162083 h 22"/>
                <a:gd name="T2" fmla="*/ 8691896 w 13"/>
                <a:gd name="T3" fmla="*/ 162083 h 22"/>
                <a:gd name="T4" fmla="*/ 8691896 w 13"/>
                <a:gd name="T5" fmla="*/ 0 h 22"/>
                <a:gd name="T6" fmla="*/ 0 w 13"/>
                <a:gd name="T7" fmla="*/ 0 h 22"/>
                <a:gd name="T8" fmla="*/ 0 w 13"/>
                <a:gd name="T9" fmla="*/ 162083 h 22"/>
                <a:gd name="T10" fmla="*/ 8691896 w 13"/>
                <a:gd name="T11" fmla="*/ 162083 h 22"/>
                <a:gd name="T12" fmla="*/ 0 w 13"/>
                <a:gd name="T13" fmla="*/ 162083 h 22"/>
                <a:gd name="T14" fmla="*/ 0 w 13"/>
                <a:gd name="T15" fmla="*/ 162083 h 22"/>
                <a:gd name="T16" fmla="*/ 8691896 w 13"/>
                <a:gd name="T17" fmla="*/ 162083 h 22"/>
                <a:gd name="T18" fmla="*/ 8691896 w 13"/>
                <a:gd name="T19" fmla="*/ 162083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2"/>
                <a:gd name="T32" fmla="*/ 13 w 13"/>
                <a:gd name="T33" fmla="*/ 22 h 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2">
                  <a:moveTo>
                    <a:pt x="6" y="5"/>
                  </a:moveTo>
                  <a:lnTo>
                    <a:pt x="13" y="1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6" y="22"/>
                  </a:lnTo>
                  <a:lnTo>
                    <a:pt x="0" y="15"/>
                  </a:lnTo>
                  <a:lnTo>
                    <a:pt x="0" y="22"/>
                  </a:lnTo>
                  <a:lnTo>
                    <a:pt x="6" y="22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81" name="Freeform 146"/>
            <p:cNvSpPr>
              <a:spLocks/>
            </p:cNvSpPr>
            <p:nvPr/>
          </p:nvSpPr>
          <p:spPr bwMode="auto">
            <a:xfrm>
              <a:off x="4476" y="1737"/>
              <a:ext cx="23" cy="11"/>
            </a:xfrm>
            <a:custGeom>
              <a:avLst/>
              <a:gdLst>
                <a:gd name="T0" fmla="*/ 4070190 w 31"/>
                <a:gd name="T1" fmla="*/ 230009 h 17"/>
                <a:gd name="T2" fmla="*/ 4070190 w 31"/>
                <a:gd name="T3" fmla="*/ 0 h 17"/>
                <a:gd name="T4" fmla="*/ 0 w 31"/>
                <a:gd name="T5" fmla="*/ 0 h 17"/>
                <a:gd name="T6" fmla="*/ 0 w 31"/>
                <a:gd name="T7" fmla="*/ 230009 h 17"/>
                <a:gd name="T8" fmla="*/ 4070190 w 31"/>
                <a:gd name="T9" fmla="*/ 230009 h 17"/>
                <a:gd name="T10" fmla="*/ 4070190 w 31"/>
                <a:gd name="T11" fmla="*/ 230009 h 17"/>
                <a:gd name="T12" fmla="*/ 4070190 w 31"/>
                <a:gd name="T13" fmla="*/ 230009 h 17"/>
                <a:gd name="T14" fmla="*/ 4070190 w 31"/>
                <a:gd name="T15" fmla="*/ 0 h 17"/>
                <a:gd name="T16" fmla="*/ 4070190 w 31"/>
                <a:gd name="T17" fmla="*/ 0 h 17"/>
                <a:gd name="T18" fmla="*/ 4070190 w 31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17"/>
                <a:gd name="T32" fmla="*/ 31 w 31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17">
                  <a:moveTo>
                    <a:pt x="31" y="10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24" y="17"/>
                  </a:lnTo>
                  <a:lnTo>
                    <a:pt x="18" y="10"/>
                  </a:lnTo>
                  <a:lnTo>
                    <a:pt x="31" y="1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31" y="1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82" name="Freeform 147"/>
            <p:cNvSpPr>
              <a:spLocks/>
            </p:cNvSpPr>
            <p:nvPr/>
          </p:nvSpPr>
          <p:spPr bwMode="auto">
            <a:xfrm>
              <a:off x="4489" y="1744"/>
              <a:ext cx="10" cy="23"/>
            </a:xfrm>
            <a:custGeom>
              <a:avLst/>
              <a:gdLst>
                <a:gd name="T0" fmla="*/ 8691896 w 13"/>
                <a:gd name="T1" fmla="*/ 99077 h 37"/>
                <a:gd name="T2" fmla="*/ 8691896 w 13"/>
                <a:gd name="T3" fmla="*/ 99077 h 37"/>
                <a:gd name="T4" fmla="*/ 8691896 w 13"/>
                <a:gd name="T5" fmla="*/ 0 h 37"/>
                <a:gd name="T6" fmla="*/ 0 w 13"/>
                <a:gd name="T7" fmla="*/ 0 h 37"/>
                <a:gd name="T8" fmla="*/ 0 w 13"/>
                <a:gd name="T9" fmla="*/ 99077 h 37"/>
                <a:gd name="T10" fmla="*/ 8691896 w 13"/>
                <a:gd name="T11" fmla="*/ 99077 h 37"/>
                <a:gd name="T12" fmla="*/ 0 w 13"/>
                <a:gd name="T13" fmla="*/ 99077 h 37"/>
                <a:gd name="T14" fmla="*/ 0 w 13"/>
                <a:gd name="T15" fmla="*/ 99077 h 37"/>
                <a:gd name="T16" fmla="*/ 8691896 w 13"/>
                <a:gd name="T17" fmla="*/ 99077 h 37"/>
                <a:gd name="T18" fmla="*/ 8691896 w 13"/>
                <a:gd name="T19" fmla="*/ 99077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7"/>
                <a:gd name="T32" fmla="*/ 13 w 13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7">
                  <a:moveTo>
                    <a:pt x="6" y="22"/>
                  </a:moveTo>
                  <a:lnTo>
                    <a:pt x="13" y="29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6" y="37"/>
                  </a:lnTo>
                  <a:lnTo>
                    <a:pt x="0" y="29"/>
                  </a:lnTo>
                  <a:lnTo>
                    <a:pt x="0" y="37"/>
                  </a:lnTo>
                  <a:lnTo>
                    <a:pt x="6" y="37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83" name="Freeform 148"/>
            <p:cNvSpPr>
              <a:spLocks/>
            </p:cNvSpPr>
            <p:nvPr/>
          </p:nvSpPr>
          <p:spPr bwMode="auto">
            <a:xfrm>
              <a:off x="4494" y="1758"/>
              <a:ext cx="48" cy="9"/>
            </a:xfrm>
            <a:custGeom>
              <a:avLst/>
              <a:gdLst>
                <a:gd name="T0" fmla="*/ 5107526 w 64"/>
                <a:gd name="T1" fmla="*/ 47109 h 15"/>
                <a:gd name="T2" fmla="*/ 5107526 w 64"/>
                <a:gd name="T3" fmla="*/ 0 h 15"/>
                <a:gd name="T4" fmla="*/ 0 w 64"/>
                <a:gd name="T5" fmla="*/ 0 h 15"/>
                <a:gd name="T6" fmla="*/ 0 w 64"/>
                <a:gd name="T7" fmla="*/ 47109 h 15"/>
                <a:gd name="T8" fmla="*/ 5107526 w 64"/>
                <a:gd name="T9" fmla="*/ 47109 h 15"/>
                <a:gd name="T10" fmla="*/ 5107526 w 64"/>
                <a:gd name="T11" fmla="*/ 47109 h 15"/>
                <a:gd name="T12" fmla="*/ 5107526 w 64"/>
                <a:gd name="T13" fmla="*/ 47109 h 15"/>
                <a:gd name="T14" fmla="*/ 5107526 w 64"/>
                <a:gd name="T15" fmla="*/ 0 h 15"/>
                <a:gd name="T16" fmla="*/ 5107526 w 64"/>
                <a:gd name="T17" fmla="*/ 0 h 15"/>
                <a:gd name="T18" fmla="*/ 5107526 w 64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15"/>
                <a:gd name="T32" fmla="*/ 64 w 64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15">
                  <a:moveTo>
                    <a:pt x="64" y="7"/>
                  </a:moveTo>
                  <a:lnTo>
                    <a:pt x="5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8" y="15"/>
                  </a:lnTo>
                  <a:lnTo>
                    <a:pt x="51" y="7"/>
                  </a:lnTo>
                  <a:lnTo>
                    <a:pt x="64" y="7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84" name="Freeform 149"/>
            <p:cNvSpPr>
              <a:spLocks/>
            </p:cNvSpPr>
            <p:nvPr/>
          </p:nvSpPr>
          <p:spPr bwMode="auto">
            <a:xfrm>
              <a:off x="4532" y="1762"/>
              <a:ext cx="10" cy="26"/>
            </a:xfrm>
            <a:custGeom>
              <a:avLst/>
              <a:gdLst>
                <a:gd name="T0" fmla="*/ 8691896 w 13"/>
                <a:gd name="T1" fmla="*/ 150627 h 41"/>
                <a:gd name="T2" fmla="*/ 8691896 w 13"/>
                <a:gd name="T3" fmla="*/ 150627 h 41"/>
                <a:gd name="T4" fmla="*/ 8691896 w 13"/>
                <a:gd name="T5" fmla="*/ 0 h 41"/>
                <a:gd name="T6" fmla="*/ 0 w 13"/>
                <a:gd name="T7" fmla="*/ 0 h 41"/>
                <a:gd name="T8" fmla="*/ 0 w 13"/>
                <a:gd name="T9" fmla="*/ 150627 h 41"/>
                <a:gd name="T10" fmla="*/ 8691896 w 13"/>
                <a:gd name="T11" fmla="*/ 150627 h 41"/>
                <a:gd name="T12" fmla="*/ 0 w 13"/>
                <a:gd name="T13" fmla="*/ 150627 h 41"/>
                <a:gd name="T14" fmla="*/ 0 w 13"/>
                <a:gd name="T15" fmla="*/ 150627 h 41"/>
                <a:gd name="T16" fmla="*/ 8691896 w 13"/>
                <a:gd name="T17" fmla="*/ 150627 h 41"/>
                <a:gd name="T18" fmla="*/ 8691896 w 13"/>
                <a:gd name="T19" fmla="*/ 150627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1"/>
                <a:gd name="T32" fmla="*/ 13 w 13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1">
                  <a:moveTo>
                    <a:pt x="7" y="26"/>
                  </a:moveTo>
                  <a:lnTo>
                    <a:pt x="13" y="3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3"/>
                  </a:lnTo>
                  <a:lnTo>
                    <a:pt x="7" y="41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85" name="Freeform 150"/>
            <p:cNvSpPr>
              <a:spLocks/>
            </p:cNvSpPr>
            <p:nvPr/>
          </p:nvSpPr>
          <p:spPr bwMode="auto">
            <a:xfrm>
              <a:off x="4538" y="1779"/>
              <a:ext cx="79" cy="9"/>
            </a:xfrm>
            <a:custGeom>
              <a:avLst/>
              <a:gdLst>
                <a:gd name="T0" fmla="*/ 5459065 w 105"/>
                <a:gd name="T1" fmla="*/ 47109 h 15"/>
                <a:gd name="T2" fmla="*/ 5459065 w 105"/>
                <a:gd name="T3" fmla="*/ 0 h 15"/>
                <a:gd name="T4" fmla="*/ 0 w 105"/>
                <a:gd name="T5" fmla="*/ 0 h 15"/>
                <a:gd name="T6" fmla="*/ 0 w 105"/>
                <a:gd name="T7" fmla="*/ 47109 h 15"/>
                <a:gd name="T8" fmla="*/ 5459065 w 105"/>
                <a:gd name="T9" fmla="*/ 47109 h 15"/>
                <a:gd name="T10" fmla="*/ 5459065 w 105"/>
                <a:gd name="T11" fmla="*/ 47109 h 15"/>
                <a:gd name="T12" fmla="*/ 5459065 w 105"/>
                <a:gd name="T13" fmla="*/ 47109 h 15"/>
                <a:gd name="T14" fmla="*/ 5459065 w 105"/>
                <a:gd name="T15" fmla="*/ 0 h 15"/>
                <a:gd name="T16" fmla="*/ 5459065 w 105"/>
                <a:gd name="T17" fmla="*/ 0 h 15"/>
                <a:gd name="T18" fmla="*/ 5459065 w 105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5"/>
                <a:gd name="T31" fmla="*/ 0 h 15"/>
                <a:gd name="T32" fmla="*/ 105 w 105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5" h="15">
                  <a:moveTo>
                    <a:pt x="105" y="7"/>
                  </a:moveTo>
                  <a:lnTo>
                    <a:pt x="9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97" y="15"/>
                  </a:lnTo>
                  <a:lnTo>
                    <a:pt x="91" y="7"/>
                  </a:lnTo>
                  <a:lnTo>
                    <a:pt x="105" y="7"/>
                  </a:lnTo>
                  <a:lnTo>
                    <a:pt x="105" y="0"/>
                  </a:lnTo>
                  <a:lnTo>
                    <a:pt x="97" y="0"/>
                  </a:lnTo>
                  <a:lnTo>
                    <a:pt x="105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86" name="Freeform 151"/>
            <p:cNvSpPr>
              <a:spLocks/>
            </p:cNvSpPr>
            <p:nvPr/>
          </p:nvSpPr>
          <p:spPr bwMode="auto">
            <a:xfrm>
              <a:off x="4606" y="1783"/>
              <a:ext cx="11" cy="23"/>
            </a:xfrm>
            <a:custGeom>
              <a:avLst/>
              <a:gdLst>
                <a:gd name="T0" fmla="*/ 13566988 w 14"/>
                <a:gd name="T1" fmla="*/ 318258 h 35"/>
                <a:gd name="T2" fmla="*/ 13566988 w 14"/>
                <a:gd name="T3" fmla="*/ 318258 h 35"/>
                <a:gd name="T4" fmla="*/ 13566988 w 14"/>
                <a:gd name="T5" fmla="*/ 0 h 35"/>
                <a:gd name="T6" fmla="*/ 0 w 14"/>
                <a:gd name="T7" fmla="*/ 0 h 35"/>
                <a:gd name="T8" fmla="*/ 0 w 14"/>
                <a:gd name="T9" fmla="*/ 318258 h 35"/>
                <a:gd name="T10" fmla="*/ 13566988 w 14"/>
                <a:gd name="T11" fmla="*/ 318258 h 35"/>
                <a:gd name="T12" fmla="*/ 0 w 14"/>
                <a:gd name="T13" fmla="*/ 318258 h 35"/>
                <a:gd name="T14" fmla="*/ 0 w 14"/>
                <a:gd name="T15" fmla="*/ 318258 h 35"/>
                <a:gd name="T16" fmla="*/ 13566988 w 14"/>
                <a:gd name="T17" fmla="*/ 318258 h 35"/>
                <a:gd name="T18" fmla="*/ 13566988 w 14"/>
                <a:gd name="T19" fmla="*/ 318258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5"/>
                <a:gd name="T32" fmla="*/ 14 w 14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5">
                  <a:moveTo>
                    <a:pt x="6" y="21"/>
                  </a:moveTo>
                  <a:lnTo>
                    <a:pt x="14" y="28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6" y="35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6" y="35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87" name="Freeform 152"/>
            <p:cNvSpPr>
              <a:spLocks/>
            </p:cNvSpPr>
            <p:nvPr/>
          </p:nvSpPr>
          <p:spPr bwMode="auto">
            <a:xfrm>
              <a:off x="4611" y="1797"/>
              <a:ext cx="56" cy="9"/>
            </a:xfrm>
            <a:custGeom>
              <a:avLst/>
              <a:gdLst>
                <a:gd name="T0" fmla="*/ 4651425 w 75"/>
                <a:gd name="T1" fmla="*/ 200600 h 14"/>
                <a:gd name="T2" fmla="*/ 4651425 w 75"/>
                <a:gd name="T3" fmla="*/ 0 h 14"/>
                <a:gd name="T4" fmla="*/ 0 w 75"/>
                <a:gd name="T5" fmla="*/ 0 h 14"/>
                <a:gd name="T6" fmla="*/ 0 w 75"/>
                <a:gd name="T7" fmla="*/ 200600 h 14"/>
                <a:gd name="T8" fmla="*/ 4651425 w 75"/>
                <a:gd name="T9" fmla="*/ 200600 h 14"/>
                <a:gd name="T10" fmla="*/ 4651425 w 75"/>
                <a:gd name="T11" fmla="*/ 200600 h 14"/>
                <a:gd name="T12" fmla="*/ 4651425 w 75"/>
                <a:gd name="T13" fmla="*/ 200600 h 14"/>
                <a:gd name="T14" fmla="*/ 4651425 w 75"/>
                <a:gd name="T15" fmla="*/ 0 h 14"/>
                <a:gd name="T16" fmla="*/ 4651425 w 75"/>
                <a:gd name="T17" fmla="*/ 0 h 14"/>
                <a:gd name="T18" fmla="*/ 4651425 w 75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5"/>
                <a:gd name="T31" fmla="*/ 0 h 14"/>
                <a:gd name="T32" fmla="*/ 75 w 75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5" h="14">
                  <a:moveTo>
                    <a:pt x="75" y="7"/>
                  </a:moveTo>
                  <a:lnTo>
                    <a:pt x="67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67" y="14"/>
                  </a:lnTo>
                  <a:lnTo>
                    <a:pt x="61" y="7"/>
                  </a:lnTo>
                  <a:lnTo>
                    <a:pt x="75" y="7"/>
                  </a:lnTo>
                  <a:lnTo>
                    <a:pt x="75" y="0"/>
                  </a:lnTo>
                  <a:lnTo>
                    <a:pt x="67" y="0"/>
                  </a:lnTo>
                  <a:lnTo>
                    <a:pt x="75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88" name="Freeform 153"/>
            <p:cNvSpPr>
              <a:spLocks/>
            </p:cNvSpPr>
            <p:nvPr/>
          </p:nvSpPr>
          <p:spPr bwMode="auto">
            <a:xfrm>
              <a:off x="4657" y="1801"/>
              <a:ext cx="10" cy="17"/>
            </a:xfrm>
            <a:custGeom>
              <a:avLst/>
              <a:gdLst>
                <a:gd name="T0" fmla="*/ 1833316 w 14"/>
                <a:gd name="T1" fmla="*/ 286360 h 26"/>
                <a:gd name="T2" fmla="*/ 1833316 w 14"/>
                <a:gd name="T3" fmla="*/ 286360 h 26"/>
                <a:gd name="T4" fmla="*/ 1833316 w 14"/>
                <a:gd name="T5" fmla="*/ 0 h 26"/>
                <a:gd name="T6" fmla="*/ 0 w 14"/>
                <a:gd name="T7" fmla="*/ 0 h 26"/>
                <a:gd name="T8" fmla="*/ 0 w 14"/>
                <a:gd name="T9" fmla="*/ 286360 h 26"/>
                <a:gd name="T10" fmla="*/ 1833316 w 14"/>
                <a:gd name="T11" fmla="*/ 286360 h 26"/>
                <a:gd name="T12" fmla="*/ 0 w 14"/>
                <a:gd name="T13" fmla="*/ 286360 h 26"/>
                <a:gd name="T14" fmla="*/ 0 w 14"/>
                <a:gd name="T15" fmla="*/ 286360 h 26"/>
                <a:gd name="T16" fmla="*/ 1833316 w 14"/>
                <a:gd name="T17" fmla="*/ 286360 h 26"/>
                <a:gd name="T18" fmla="*/ 1833316 w 14"/>
                <a:gd name="T19" fmla="*/ 286360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26"/>
                <a:gd name="T32" fmla="*/ 14 w 14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26">
                  <a:moveTo>
                    <a:pt x="6" y="11"/>
                  </a:moveTo>
                  <a:lnTo>
                    <a:pt x="14" y="19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6" y="26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6" y="26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89" name="Freeform 154"/>
            <p:cNvSpPr>
              <a:spLocks/>
            </p:cNvSpPr>
            <p:nvPr/>
          </p:nvSpPr>
          <p:spPr bwMode="auto">
            <a:xfrm>
              <a:off x="4661" y="1808"/>
              <a:ext cx="75" cy="10"/>
            </a:xfrm>
            <a:custGeom>
              <a:avLst/>
              <a:gdLst>
                <a:gd name="T0" fmla="*/ 6307727 w 99"/>
                <a:gd name="T1" fmla="*/ 430536 h 15"/>
                <a:gd name="T2" fmla="*/ 6307727 w 99"/>
                <a:gd name="T3" fmla="*/ 0 h 15"/>
                <a:gd name="T4" fmla="*/ 0 w 99"/>
                <a:gd name="T5" fmla="*/ 0 h 15"/>
                <a:gd name="T6" fmla="*/ 0 w 99"/>
                <a:gd name="T7" fmla="*/ 430536 h 15"/>
                <a:gd name="T8" fmla="*/ 6307727 w 99"/>
                <a:gd name="T9" fmla="*/ 430536 h 15"/>
                <a:gd name="T10" fmla="*/ 6307727 w 99"/>
                <a:gd name="T11" fmla="*/ 430536 h 15"/>
                <a:gd name="T12" fmla="*/ 6307727 w 99"/>
                <a:gd name="T13" fmla="*/ 430536 h 15"/>
                <a:gd name="T14" fmla="*/ 6307727 w 99"/>
                <a:gd name="T15" fmla="*/ 0 h 15"/>
                <a:gd name="T16" fmla="*/ 6307727 w 99"/>
                <a:gd name="T17" fmla="*/ 0 h 15"/>
                <a:gd name="T18" fmla="*/ 6307727 w 99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9"/>
                <a:gd name="T31" fmla="*/ 0 h 15"/>
                <a:gd name="T32" fmla="*/ 99 w 9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9" h="15">
                  <a:moveTo>
                    <a:pt x="99" y="8"/>
                  </a:moveTo>
                  <a:lnTo>
                    <a:pt x="9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91" y="15"/>
                  </a:lnTo>
                  <a:lnTo>
                    <a:pt x="85" y="8"/>
                  </a:lnTo>
                  <a:lnTo>
                    <a:pt x="99" y="8"/>
                  </a:lnTo>
                  <a:lnTo>
                    <a:pt x="99" y="0"/>
                  </a:lnTo>
                  <a:lnTo>
                    <a:pt x="91" y="0"/>
                  </a:lnTo>
                  <a:lnTo>
                    <a:pt x="99" y="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90" name="Freeform 155"/>
            <p:cNvSpPr>
              <a:spLocks/>
            </p:cNvSpPr>
            <p:nvPr/>
          </p:nvSpPr>
          <p:spPr bwMode="auto">
            <a:xfrm>
              <a:off x="4725" y="1813"/>
              <a:ext cx="11" cy="21"/>
            </a:xfrm>
            <a:custGeom>
              <a:avLst/>
              <a:gdLst>
                <a:gd name="T0" fmla="*/ 13566988 w 14"/>
                <a:gd name="T1" fmla="*/ 162083 h 33"/>
                <a:gd name="T2" fmla="*/ 13566988 w 14"/>
                <a:gd name="T3" fmla="*/ 162083 h 33"/>
                <a:gd name="T4" fmla="*/ 13566988 w 14"/>
                <a:gd name="T5" fmla="*/ 0 h 33"/>
                <a:gd name="T6" fmla="*/ 0 w 14"/>
                <a:gd name="T7" fmla="*/ 0 h 33"/>
                <a:gd name="T8" fmla="*/ 0 w 14"/>
                <a:gd name="T9" fmla="*/ 162083 h 33"/>
                <a:gd name="T10" fmla="*/ 13566988 w 14"/>
                <a:gd name="T11" fmla="*/ 162083 h 33"/>
                <a:gd name="T12" fmla="*/ 0 w 14"/>
                <a:gd name="T13" fmla="*/ 162083 h 33"/>
                <a:gd name="T14" fmla="*/ 0 w 14"/>
                <a:gd name="T15" fmla="*/ 162083 h 33"/>
                <a:gd name="T16" fmla="*/ 13566988 w 14"/>
                <a:gd name="T17" fmla="*/ 162083 h 33"/>
                <a:gd name="T18" fmla="*/ 13566988 w 14"/>
                <a:gd name="T19" fmla="*/ 162083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3"/>
                <a:gd name="T32" fmla="*/ 14 w 14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3">
                  <a:moveTo>
                    <a:pt x="6" y="18"/>
                  </a:moveTo>
                  <a:lnTo>
                    <a:pt x="14" y="25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6" y="33"/>
                  </a:lnTo>
                  <a:lnTo>
                    <a:pt x="0" y="25"/>
                  </a:lnTo>
                  <a:lnTo>
                    <a:pt x="0" y="33"/>
                  </a:lnTo>
                  <a:lnTo>
                    <a:pt x="6" y="33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91" name="Freeform 156"/>
            <p:cNvSpPr>
              <a:spLocks/>
            </p:cNvSpPr>
            <p:nvPr/>
          </p:nvSpPr>
          <p:spPr bwMode="auto">
            <a:xfrm>
              <a:off x="4730" y="1825"/>
              <a:ext cx="157" cy="9"/>
            </a:xfrm>
            <a:custGeom>
              <a:avLst/>
              <a:gdLst>
                <a:gd name="T0" fmla="*/ 5841010 w 208"/>
                <a:gd name="T1" fmla="*/ 47109 h 15"/>
                <a:gd name="T2" fmla="*/ 5841010 w 208"/>
                <a:gd name="T3" fmla="*/ 0 h 15"/>
                <a:gd name="T4" fmla="*/ 0 w 208"/>
                <a:gd name="T5" fmla="*/ 0 h 15"/>
                <a:gd name="T6" fmla="*/ 0 w 208"/>
                <a:gd name="T7" fmla="*/ 47109 h 15"/>
                <a:gd name="T8" fmla="*/ 5841010 w 208"/>
                <a:gd name="T9" fmla="*/ 47109 h 15"/>
                <a:gd name="T10" fmla="*/ 5841010 w 208"/>
                <a:gd name="T11" fmla="*/ 47109 h 15"/>
                <a:gd name="T12" fmla="*/ 5841010 w 208"/>
                <a:gd name="T13" fmla="*/ 47109 h 15"/>
                <a:gd name="T14" fmla="*/ 5841010 w 208"/>
                <a:gd name="T15" fmla="*/ 0 h 15"/>
                <a:gd name="T16" fmla="*/ 5841010 w 208"/>
                <a:gd name="T17" fmla="*/ 0 h 15"/>
                <a:gd name="T18" fmla="*/ 5841010 w 208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8"/>
                <a:gd name="T31" fmla="*/ 0 h 15"/>
                <a:gd name="T32" fmla="*/ 208 w 20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8" h="15">
                  <a:moveTo>
                    <a:pt x="208" y="7"/>
                  </a:moveTo>
                  <a:lnTo>
                    <a:pt x="20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02" y="15"/>
                  </a:lnTo>
                  <a:lnTo>
                    <a:pt x="195" y="7"/>
                  </a:lnTo>
                  <a:lnTo>
                    <a:pt x="208" y="7"/>
                  </a:lnTo>
                  <a:lnTo>
                    <a:pt x="208" y="0"/>
                  </a:lnTo>
                  <a:lnTo>
                    <a:pt x="202" y="0"/>
                  </a:lnTo>
                  <a:lnTo>
                    <a:pt x="208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92" name="Freeform 157"/>
            <p:cNvSpPr>
              <a:spLocks/>
            </p:cNvSpPr>
            <p:nvPr/>
          </p:nvSpPr>
          <p:spPr bwMode="auto">
            <a:xfrm>
              <a:off x="4877" y="1829"/>
              <a:ext cx="10" cy="19"/>
            </a:xfrm>
            <a:custGeom>
              <a:avLst/>
              <a:gdLst>
                <a:gd name="T0" fmla="*/ 8691896 w 13"/>
                <a:gd name="T1" fmla="*/ 146624 h 30"/>
                <a:gd name="T2" fmla="*/ 8691896 w 13"/>
                <a:gd name="T3" fmla="*/ 146624 h 30"/>
                <a:gd name="T4" fmla="*/ 8691896 w 13"/>
                <a:gd name="T5" fmla="*/ 0 h 30"/>
                <a:gd name="T6" fmla="*/ 0 w 13"/>
                <a:gd name="T7" fmla="*/ 0 h 30"/>
                <a:gd name="T8" fmla="*/ 0 w 13"/>
                <a:gd name="T9" fmla="*/ 146624 h 30"/>
                <a:gd name="T10" fmla="*/ 8691896 w 13"/>
                <a:gd name="T11" fmla="*/ 146624 h 30"/>
                <a:gd name="T12" fmla="*/ 0 w 13"/>
                <a:gd name="T13" fmla="*/ 146624 h 30"/>
                <a:gd name="T14" fmla="*/ 0 w 13"/>
                <a:gd name="T15" fmla="*/ 146624 h 30"/>
                <a:gd name="T16" fmla="*/ 8691896 w 13"/>
                <a:gd name="T17" fmla="*/ 146624 h 30"/>
                <a:gd name="T18" fmla="*/ 8691896 w 13"/>
                <a:gd name="T19" fmla="*/ 146624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0"/>
                <a:gd name="T32" fmla="*/ 13 w 13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0">
                  <a:moveTo>
                    <a:pt x="7" y="15"/>
                  </a:moveTo>
                  <a:lnTo>
                    <a:pt x="13" y="2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3"/>
                  </a:lnTo>
                  <a:lnTo>
                    <a:pt x="7" y="30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7" y="30"/>
                  </a:lnTo>
                  <a:lnTo>
                    <a:pt x="7" y="15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93" name="Freeform 158"/>
            <p:cNvSpPr>
              <a:spLocks/>
            </p:cNvSpPr>
            <p:nvPr/>
          </p:nvSpPr>
          <p:spPr bwMode="auto">
            <a:xfrm>
              <a:off x="4882" y="1839"/>
              <a:ext cx="24" cy="9"/>
            </a:xfrm>
            <a:custGeom>
              <a:avLst/>
              <a:gdLst>
                <a:gd name="T0" fmla="*/ 5107526 w 32"/>
                <a:gd name="T1" fmla="*/ 47109 h 15"/>
                <a:gd name="T2" fmla="*/ 5107526 w 32"/>
                <a:gd name="T3" fmla="*/ 0 h 15"/>
                <a:gd name="T4" fmla="*/ 0 w 32"/>
                <a:gd name="T5" fmla="*/ 0 h 15"/>
                <a:gd name="T6" fmla="*/ 0 w 32"/>
                <a:gd name="T7" fmla="*/ 47109 h 15"/>
                <a:gd name="T8" fmla="*/ 5107526 w 32"/>
                <a:gd name="T9" fmla="*/ 47109 h 15"/>
                <a:gd name="T10" fmla="*/ 5107526 w 32"/>
                <a:gd name="T11" fmla="*/ 47109 h 15"/>
                <a:gd name="T12" fmla="*/ 5107526 w 32"/>
                <a:gd name="T13" fmla="*/ 47109 h 15"/>
                <a:gd name="T14" fmla="*/ 5107526 w 32"/>
                <a:gd name="T15" fmla="*/ 0 h 15"/>
                <a:gd name="T16" fmla="*/ 5107526 w 32"/>
                <a:gd name="T17" fmla="*/ 0 h 15"/>
                <a:gd name="T18" fmla="*/ 5107526 w 32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"/>
                <a:gd name="T32" fmla="*/ 32 w 3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">
                  <a:moveTo>
                    <a:pt x="32" y="8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4" y="15"/>
                  </a:lnTo>
                  <a:lnTo>
                    <a:pt x="17" y="8"/>
                  </a:lnTo>
                  <a:lnTo>
                    <a:pt x="32" y="8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94" name="Freeform 159"/>
            <p:cNvSpPr>
              <a:spLocks/>
            </p:cNvSpPr>
            <p:nvPr/>
          </p:nvSpPr>
          <p:spPr bwMode="auto">
            <a:xfrm>
              <a:off x="4895" y="1844"/>
              <a:ext cx="11" cy="14"/>
            </a:xfrm>
            <a:custGeom>
              <a:avLst/>
              <a:gdLst>
                <a:gd name="T0" fmla="*/ 3186070 w 15"/>
                <a:gd name="T1" fmla="*/ 162083 h 22"/>
                <a:gd name="T2" fmla="*/ 3186070 w 15"/>
                <a:gd name="T3" fmla="*/ 162083 h 22"/>
                <a:gd name="T4" fmla="*/ 3186070 w 15"/>
                <a:gd name="T5" fmla="*/ 0 h 22"/>
                <a:gd name="T6" fmla="*/ 0 w 15"/>
                <a:gd name="T7" fmla="*/ 0 h 22"/>
                <a:gd name="T8" fmla="*/ 0 w 15"/>
                <a:gd name="T9" fmla="*/ 162083 h 22"/>
                <a:gd name="T10" fmla="*/ 3186070 w 15"/>
                <a:gd name="T11" fmla="*/ 162083 h 22"/>
                <a:gd name="T12" fmla="*/ 0 w 15"/>
                <a:gd name="T13" fmla="*/ 162083 h 22"/>
                <a:gd name="T14" fmla="*/ 0 w 15"/>
                <a:gd name="T15" fmla="*/ 162083 h 22"/>
                <a:gd name="T16" fmla="*/ 3186070 w 15"/>
                <a:gd name="T17" fmla="*/ 162083 h 22"/>
                <a:gd name="T18" fmla="*/ 3186070 w 15"/>
                <a:gd name="T19" fmla="*/ 162083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22"/>
                <a:gd name="T32" fmla="*/ 15 w 15"/>
                <a:gd name="T33" fmla="*/ 22 h 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22">
                  <a:moveTo>
                    <a:pt x="7" y="5"/>
                  </a:moveTo>
                  <a:lnTo>
                    <a:pt x="15" y="14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7" y="22"/>
                  </a:lnTo>
                  <a:lnTo>
                    <a:pt x="0" y="14"/>
                  </a:lnTo>
                  <a:lnTo>
                    <a:pt x="0" y="22"/>
                  </a:lnTo>
                  <a:lnTo>
                    <a:pt x="7" y="22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95" name="Freeform 160"/>
            <p:cNvSpPr>
              <a:spLocks/>
            </p:cNvSpPr>
            <p:nvPr/>
          </p:nvSpPr>
          <p:spPr bwMode="auto">
            <a:xfrm>
              <a:off x="4900" y="1847"/>
              <a:ext cx="122" cy="11"/>
            </a:xfrm>
            <a:custGeom>
              <a:avLst/>
              <a:gdLst>
                <a:gd name="T0" fmla="*/ 6340701 w 161"/>
                <a:gd name="T1" fmla="*/ 230009 h 17"/>
                <a:gd name="T2" fmla="*/ 6340701 w 161"/>
                <a:gd name="T3" fmla="*/ 0 h 17"/>
                <a:gd name="T4" fmla="*/ 0 w 161"/>
                <a:gd name="T5" fmla="*/ 0 h 17"/>
                <a:gd name="T6" fmla="*/ 0 w 161"/>
                <a:gd name="T7" fmla="*/ 230009 h 17"/>
                <a:gd name="T8" fmla="*/ 6340701 w 161"/>
                <a:gd name="T9" fmla="*/ 230009 h 17"/>
                <a:gd name="T10" fmla="*/ 6340701 w 161"/>
                <a:gd name="T11" fmla="*/ 230009 h 17"/>
                <a:gd name="T12" fmla="*/ 6340701 w 161"/>
                <a:gd name="T13" fmla="*/ 230009 h 17"/>
                <a:gd name="T14" fmla="*/ 6340701 w 161"/>
                <a:gd name="T15" fmla="*/ 0 h 17"/>
                <a:gd name="T16" fmla="*/ 6340701 w 161"/>
                <a:gd name="T17" fmla="*/ 0 h 17"/>
                <a:gd name="T18" fmla="*/ 6340701 w 161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1"/>
                <a:gd name="T31" fmla="*/ 0 h 17"/>
                <a:gd name="T32" fmla="*/ 161 w 161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1" h="17">
                  <a:moveTo>
                    <a:pt x="161" y="9"/>
                  </a:moveTo>
                  <a:lnTo>
                    <a:pt x="15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55" y="17"/>
                  </a:lnTo>
                  <a:lnTo>
                    <a:pt x="148" y="9"/>
                  </a:lnTo>
                  <a:lnTo>
                    <a:pt x="161" y="9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61" y="9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96" name="Freeform 161"/>
            <p:cNvSpPr>
              <a:spLocks/>
            </p:cNvSpPr>
            <p:nvPr/>
          </p:nvSpPr>
          <p:spPr bwMode="auto">
            <a:xfrm>
              <a:off x="5012" y="1853"/>
              <a:ext cx="10" cy="22"/>
            </a:xfrm>
            <a:custGeom>
              <a:avLst/>
              <a:gdLst>
                <a:gd name="T0" fmla="*/ 8691896 w 13"/>
                <a:gd name="T1" fmla="*/ 125133 h 35"/>
                <a:gd name="T2" fmla="*/ 8691896 w 13"/>
                <a:gd name="T3" fmla="*/ 125133 h 35"/>
                <a:gd name="T4" fmla="*/ 8691896 w 13"/>
                <a:gd name="T5" fmla="*/ 0 h 35"/>
                <a:gd name="T6" fmla="*/ 0 w 13"/>
                <a:gd name="T7" fmla="*/ 0 h 35"/>
                <a:gd name="T8" fmla="*/ 0 w 13"/>
                <a:gd name="T9" fmla="*/ 125133 h 35"/>
                <a:gd name="T10" fmla="*/ 8691896 w 13"/>
                <a:gd name="T11" fmla="*/ 125133 h 35"/>
                <a:gd name="T12" fmla="*/ 0 w 13"/>
                <a:gd name="T13" fmla="*/ 125133 h 35"/>
                <a:gd name="T14" fmla="*/ 0 w 13"/>
                <a:gd name="T15" fmla="*/ 125133 h 35"/>
                <a:gd name="T16" fmla="*/ 8691896 w 13"/>
                <a:gd name="T17" fmla="*/ 125133 h 35"/>
                <a:gd name="T18" fmla="*/ 8691896 w 13"/>
                <a:gd name="T19" fmla="*/ 125133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5"/>
                <a:gd name="T32" fmla="*/ 13 w 13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5">
                  <a:moveTo>
                    <a:pt x="7" y="21"/>
                  </a:moveTo>
                  <a:lnTo>
                    <a:pt x="13" y="28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7" y="35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7" y="35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97" name="Freeform 162"/>
            <p:cNvSpPr>
              <a:spLocks/>
            </p:cNvSpPr>
            <p:nvPr/>
          </p:nvSpPr>
          <p:spPr bwMode="auto">
            <a:xfrm>
              <a:off x="5017" y="1866"/>
              <a:ext cx="78" cy="9"/>
            </a:xfrm>
            <a:custGeom>
              <a:avLst/>
              <a:gdLst>
                <a:gd name="T0" fmla="*/ 6256478 w 103"/>
                <a:gd name="T1" fmla="*/ 200600 h 14"/>
                <a:gd name="T2" fmla="*/ 6256478 w 103"/>
                <a:gd name="T3" fmla="*/ 0 h 14"/>
                <a:gd name="T4" fmla="*/ 0 w 103"/>
                <a:gd name="T5" fmla="*/ 0 h 14"/>
                <a:gd name="T6" fmla="*/ 0 w 103"/>
                <a:gd name="T7" fmla="*/ 200600 h 14"/>
                <a:gd name="T8" fmla="*/ 6256478 w 103"/>
                <a:gd name="T9" fmla="*/ 200600 h 14"/>
                <a:gd name="T10" fmla="*/ 6256478 w 103"/>
                <a:gd name="T11" fmla="*/ 200600 h 14"/>
                <a:gd name="T12" fmla="*/ 6256478 w 103"/>
                <a:gd name="T13" fmla="*/ 200600 h 14"/>
                <a:gd name="T14" fmla="*/ 6256478 w 103"/>
                <a:gd name="T15" fmla="*/ 0 h 14"/>
                <a:gd name="T16" fmla="*/ 6256478 w 103"/>
                <a:gd name="T17" fmla="*/ 0 h 14"/>
                <a:gd name="T18" fmla="*/ 6256478 w 103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3"/>
                <a:gd name="T31" fmla="*/ 0 h 14"/>
                <a:gd name="T32" fmla="*/ 103 w 103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3" h="14">
                  <a:moveTo>
                    <a:pt x="103" y="7"/>
                  </a:moveTo>
                  <a:lnTo>
                    <a:pt x="97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97" y="14"/>
                  </a:lnTo>
                  <a:lnTo>
                    <a:pt x="91" y="7"/>
                  </a:lnTo>
                  <a:lnTo>
                    <a:pt x="103" y="7"/>
                  </a:lnTo>
                  <a:lnTo>
                    <a:pt x="103" y="0"/>
                  </a:lnTo>
                  <a:lnTo>
                    <a:pt x="97" y="0"/>
                  </a:lnTo>
                  <a:lnTo>
                    <a:pt x="103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98" name="Freeform 163"/>
            <p:cNvSpPr>
              <a:spLocks/>
            </p:cNvSpPr>
            <p:nvPr/>
          </p:nvSpPr>
          <p:spPr bwMode="auto">
            <a:xfrm>
              <a:off x="5086" y="1871"/>
              <a:ext cx="9" cy="37"/>
            </a:xfrm>
            <a:custGeom>
              <a:avLst/>
              <a:gdLst>
                <a:gd name="T0" fmla="*/ 5107536 w 12"/>
                <a:gd name="T1" fmla="*/ 119198 h 59"/>
                <a:gd name="T2" fmla="*/ 5107536 w 12"/>
                <a:gd name="T3" fmla="*/ 119198 h 59"/>
                <a:gd name="T4" fmla="*/ 5107536 w 12"/>
                <a:gd name="T5" fmla="*/ 0 h 59"/>
                <a:gd name="T6" fmla="*/ 0 w 12"/>
                <a:gd name="T7" fmla="*/ 0 h 59"/>
                <a:gd name="T8" fmla="*/ 0 w 12"/>
                <a:gd name="T9" fmla="*/ 119198 h 59"/>
                <a:gd name="T10" fmla="*/ 5107536 w 12"/>
                <a:gd name="T11" fmla="*/ 119198 h 59"/>
                <a:gd name="T12" fmla="*/ 0 w 12"/>
                <a:gd name="T13" fmla="*/ 119198 h 59"/>
                <a:gd name="T14" fmla="*/ 0 w 12"/>
                <a:gd name="T15" fmla="*/ 119198 h 59"/>
                <a:gd name="T16" fmla="*/ 5107536 w 12"/>
                <a:gd name="T17" fmla="*/ 119198 h 59"/>
                <a:gd name="T18" fmla="*/ 5107536 w 12"/>
                <a:gd name="T19" fmla="*/ 119198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59"/>
                <a:gd name="T32" fmla="*/ 12 w 12"/>
                <a:gd name="T33" fmla="*/ 59 h 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59">
                  <a:moveTo>
                    <a:pt x="6" y="44"/>
                  </a:moveTo>
                  <a:lnTo>
                    <a:pt x="12" y="5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6" y="59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4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99" name="Freeform 164"/>
            <p:cNvSpPr>
              <a:spLocks/>
            </p:cNvSpPr>
            <p:nvPr/>
          </p:nvSpPr>
          <p:spPr bwMode="auto">
            <a:xfrm>
              <a:off x="5090" y="1899"/>
              <a:ext cx="47" cy="9"/>
            </a:xfrm>
            <a:custGeom>
              <a:avLst/>
              <a:gdLst>
                <a:gd name="T0" fmla="*/ 8996103 w 61"/>
                <a:gd name="T1" fmla="*/ 47109 h 15"/>
                <a:gd name="T2" fmla="*/ 8996103 w 61"/>
                <a:gd name="T3" fmla="*/ 0 h 15"/>
                <a:gd name="T4" fmla="*/ 0 w 61"/>
                <a:gd name="T5" fmla="*/ 0 h 15"/>
                <a:gd name="T6" fmla="*/ 0 w 61"/>
                <a:gd name="T7" fmla="*/ 47109 h 15"/>
                <a:gd name="T8" fmla="*/ 8996103 w 61"/>
                <a:gd name="T9" fmla="*/ 47109 h 15"/>
                <a:gd name="T10" fmla="*/ 8996103 w 61"/>
                <a:gd name="T11" fmla="*/ 47109 h 15"/>
                <a:gd name="T12" fmla="*/ 8996103 w 61"/>
                <a:gd name="T13" fmla="*/ 47109 h 15"/>
                <a:gd name="T14" fmla="*/ 8996103 w 61"/>
                <a:gd name="T15" fmla="*/ 0 h 15"/>
                <a:gd name="T16" fmla="*/ 8996103 w 61"/>
                <a:gd name="T17" fmla="*/ 0 h 15"/>
                <a:gd name="T18" fmla="*/ 8996103 w 61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1"/>
                <a:gd name="T31" fmla="*/ 0 h 15"/>
                <a:gd name="T32" fmla="*/ 61 w 61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1" h="15">
                  <a:moveTo>
                    <a:pt x="61" y="8"/>
                  </a:moveTo>
                  <a:lnTo>
                    <a:pt x="54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4" y="15"/>
                  </a:lnTo>
                  <a:lnTo>
                    <a:pt x="48" y="8"/>
                  </a:lnTo>
                  <a:lnTo>
                    <a:pt x="61" y="8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61" y="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00" name="Freeform 165"/>
            <p:cNvSpPr>
              <a:spLocks/>
            </p:cNvSpPr>
            <p:nvPr/>
          </p:nvSpPr>
          <p:spPr bwMode="auto">
            <a:xfrm>
              <a:off x="5127" y="1904"/>
              <a:ext cx="10" cy="28"/>
            </a:xfrm>
            <a:custGeom>
              <a:avLst/>
              <a:gdLst>
                <a:gd name="T0" fmla="*/ 8691896 w 13"/>
                <a:gd name="T1" fmla="*/ 162083 h 44"/>
                <a:gd name="T2" fmla="*/ 8691896 w 13"/>
                <a:gd name="T3" fmla="*/ 162083 h 44"/>
                <a:gd name="T4" fmla="*/ 8691896 w 13"/>
                <a:gd name="T5" fmla="*/ 0 h 44"/>
                <a:gd name="T6" fmla="*/ 0 w 13"/>
                <a:gd name="T7" fmla="*/ 0 h 44"/>
                <a:gd name="T8" fmla="*/ 0 w 13"/>
                <a:gd name="T9" fmla="*/ 162083 h 44"/>
                <a:gd name="T10" fmla="*/ 8691896 w 13"/>
                <a:gd name="T11" fmla="*/ 162083 h 44"/>
                <a:gd name="T12" fmla="*/ 0 w 13"/>
                <a:gd name="T13" fmla="*/ 162083 h 44"/>
                <a:gd name="T14" fmla="*/ 0 w 13"/>
                <a:gd name="T15" fmla="*/ 162083 h 44"/>
                <a:gd name="T16" fmla="*/ 8691896 w 13"/>
                <a:gd name="T17" fmla="*/ 162083 h 44"/>
                <a:gd name="T18" fmla="*/ 8691896 w 13"/>
                <a:gd name="T19" fmla="*/ 162083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4"/>
                <a:gd name="T32" fmla="*/ 13 w 13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4">
                  <a:moveTo>
                    <a:pt x="6" y="27"/>
                  </a:moveTo>
                  <a:lnTo>
                    <a:pt x="13" y="3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6" y="44"/>
                  </a:lnTo>
                  <a:lnTo>
                    <a:pt x="0" y="35"/>
                  </a:lnTo>
                  <a:lnTo>
                    <a:pt x="0" y="44"/>
                  </a:lnTo>
                  <a:lnTo>
                    <a:pt x="6" y="44"/>
                  </a:lnTo>
                  <a:lnTo>
                    <a:pt x="6" y="2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01" name="Freeform 166"/>
            <p:cNvSpPr>
              <a:spLocks/>
            </p:cNvSpPr>
            <p:nvPr/>
          </p:nvSpPr>
          <p:spPr bwMode="auto">
            <a:xfrm>
              <a:off x="5131" y="1921"/>
              <a:ext cx="119" cy="11"/>
            </a:xfrm>
            <a:custGeom>
              <a:avLst/>
              <a:gdLst>
                <a:gd name="T0" fmla="*/ 5579720 w 158"/>
                <a:gd name="T1" fmla="*/ 230009 h 17"/>
                <a:gd name="T2" fmla="*/ 5579720 w 158"/>
                <a:gd name="T3" fmla="*/ 0 h 17"/>
                <a:gd name="T4" fmla="*/ 0 w 158"/>
                <a:gd name="T5" fmla="*/ 0 h 17"/>
                <a:gd name="T6" fmla="*/ 0 w 158"/>
                <a:gd name="T7" fmla="*/ 230009 h 17"/>
                <a:gd name="T8" fmla="*/ 5579720 w 158"/>
                <a:gd name="T9" fmla="*/ 230009 h 17"/>
                <a:gd name="T10" fmla="*/ 5579720 w 158"/>
                <a:gd name="T11" fmla="*/ 230009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8"/>
                <a:gd name="T19" fmla="*/ 0 h 17"/>
                <a:gd name="T20" fmla="*/ 158 w 158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8" h="17">
                  <a:moveTo>
                    <a:pt x="158" y="8"/>
                  </a:moveTo>
                  <a:lnTo>
                    <a:pt x="15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58" y="17"/>
                  </a:lnTo>
                  <a:lnTo>
                    <a:pt x="158" y="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02" name="Freeform 167"/>
            <p:cNvSpPr>
              <a:spLocks/>
            </p:cNvSpPr>
            <p:nvPr/>
          </p:nvSpPr>
          <p:spPr bwMode="auto">
            <a:xfrm>
              <a:off x="3648" y="1021"/>
              <a:ext cx="17" cy="9"/>
            </a:xfrm>
            <a:custGeom>
              <a:avLst/>
              <a:gdLst>
                <a:gd name="T0" fmla="*/ 9560386 w 22"/>
                <a:gd name="T1" fmla="*/ 200600 h 14"/>
                <a:gd name="T2" fmla="*/ 9560386 w 22"/>
                <a:gd name="T3" fmla="*/ 0 h 14"/>
                <a:gd name="T4" fmla="*/ 0 w 22"/>
                <a:gd name="T5" fmla="*/ 0 h 14"/>
                <a:gd name="T6" fmla="*/ 0 w 22"/>
                <a:gd name="T7" fmla="*/ 200600 h 14"/>
                <a:gd name="T8" fmla="*/ 9560386 w 22"/>
                <a:gd name="T9" fmla="*/ 200600 h 14"/>
                <a:gd name="T10" fmla="*/ 9560386 w 22"/>
                <a:gd name="T11" fmla="*/ 200600 h 14"/>
                <a:gd name="T12" fmla="*/ 9560386 w 22"/>
                <a:gd name="T13" fmla="*/ 200600 h 14"/>
                <a:gd name="T14" fmla="*/ 9560386 w 22"/>
                <a:gd name="T15" fmla="*/ 0 h 14"/>
                <a:gd name="T16" fmla="*/ 9560386 w 22"/>
                <a:gd name="T17" fmla="*/ 0 h 14"/>
                <a:gd name="T18" fmla="*/ 9560386 w 22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14"/>
                <a:gd name="T32" fmla="*/ 22 w 2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14">
                  <a:moveTo>
                    <a:pt x="22" y="7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6" y="14"/>
                  </a:lnTo>
                  <a:lnTo>
                    <a:pt x="10" y="7"/>
                  </a:lnTo>
                  <a:lnTo>
                    <a:pt x="22" y="7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03" name="Freeform 168"/>
            <p:cNvSpPr>
              <a:spLocks/>
            </p:cNvSpPr>
            <p:nvPr/>
          </p:nvSpPr>
          <p:spPr bwMode="auto">
            <a:xfrm>
              <a:off x="3656" y="1025"/>
              <a:ext cx="9" cy="94"/>
            </a:xfrm>
            <a:custGeom>
              <a:avLst/>
              <a:gdLst>
                <a:gd name="T0" fmla="*/ 5107536 w 12"/>
                <a:gd name="T1" fmla="*/ 155637 h 148"/>
                <a:gd name="T2" fmla="*/ 5107536 w 12"/>
                <a:gd name="T3" fmla="*/ 155637 h 148"/>
                <a:gd name="T4" fmla="*/ 5107536 w 12"/>
                <a:gd name="T5" fmla="*/ 0 h 148"/>
                <a:gd name="T6" fmla="*/ 0 w 12"/>
                <a:gd name="T7" fmla="*/ 0 h 148"/>
                <a:gd name="T8" fmla="*/ 0 w 12"/>
                <a:gd name="T9" fmla="*/ 155637 h 148"/>
                <a:gd name="T10" fmla="*/ 5107536 w 12"/>
                <a:gd name="T11" fmla="*/ 155637 h 148"/>
                <a:gd name="T12" fmla="*/ 0 w 12"/>
                <a:gd name="T13" fmla="*/ 155637 h 148"/>
                <a:gd name="T14" fmla="*/ 0 w 12"/>
                <a:gd name="T15" fmla="*/ 155637 h 148"/>
                <a:gd name="T16" fmla="*/ 5107536 w 12"/>
                <a:gd name="T17" fmla="*/ 155637 h 148"/>
                <a:gd name="T18" fmla="*/ 5107536 w 12"/>
                <a:gd name="T19" fmla="*/ 155637 h 1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48"/>
                <a:gd name="T32" fmla="*/ 12 w 12"/>
                <a:gd name="T33" fmla="*/ 148 h 1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48">
                  <a:moveTo>
                    <a:pt x="6" y="133"/>
                  </a:moveTo>
                  <a:lnTo>
                    <a:pt x="12" y="14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40"/>
                  </a:lnTo>
                  <a:lnTo>
                    <a:pt x="6" y="148"/>
                  </a:lnTo>
                  <a:lnTo>
                    <a:pt x="0" y="140"/>
                  </a:lnTo>
                  <a:lnTo>
                    <a:pt x="0" y="148"/>
                  </a:lnTo>
                  <a:lnTo>
                    <a:pt x="6" y="148"/>
                  </a:lnTo>
                  <a:lnTo>
                    <a:pt x="6" y="13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04" name="Freeform 169"/>
            <p:cNvSpPr>
              <a:spLocks/>
            </p:cNvSpPr>
            <p:nvPr/>
          </p:nvSpPr>
          <p:spPr bwMode="auto">
            <a:xfrm>
              <a:off x="3660" y="1110"/>
              <a:ext cx="17" cy="9"/>
            </a:xfrm>
            <a:custGeom>
              <a:avLst/>
              <a:gdLst>
                <a:gd name="T0" fmla="*/ 9560386 w 22"/>
                <a:gd name="T1" fmla="*/ 47109 h 15"/>
                <a:gd name="T2" fmla="*/ 9560386 w 22"/>
                <a:gd name="T3" fmla="*/ 0 h 15"/>
                <a:gd name="T4" fmla="*/ 0 w 22"/>
                <a:gd name="T5" fmla="*/ 0 h 15"/>
                <a:gd name="T6" fmla="*/ 0 w 22"/>
                <a:gd name="T7" fmla="*/ 47109 h 15"/>
                <a:gd name="T8" fmla="*/ 9560386 w 22"/>
                <a:gd name="T9" fmla="*/ 47109 h 15"/>
                <a:gd name="T10" fmla="*/ 9560386 w 22"/>
                <a:gd name="T11" fmla="*/ 47109 h 15"/>
                <a:gd name="T12" fmla="*/ 9560386 w 22"/>
                <a:gd name="T13" fmla="*/ 47109 h 15"/>
                <a:gd name="T14" fmla="*/ 9560386 w 22"/>
                <a:gd name="T15" fmla="*/ 0 h 15"/>
                <a:gd name="T16" fmla="*/ 9560386 w 22"/>
                <a:gd name="T17" fmla="*/ 0 h 15"/>
                <a:gd name="T18" fmla="*/ 9560386 w 22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15"/>
                <a:gd name="T32" fmla="*/ 22 w 2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15">
                  <a:moveTo>
                    <a:pt x="22" y="7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6" y="15"/>
                  </a:lnTo>
                  <a:lnTo>
                    <a:pt x="8" y="7"/>
                  </a:lnTo>
                  <a:lnTo>
                    <a:pt x="22" y="7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05" name="Freeform 170"/>
            <p:cNvSpPr>
              <a:spLocks/>
            </p:cNvSpPr>
            <p:nvPr/>
          </p:nvSpPr>
          <p:spPr bwMode="auto">
            <a:xfrm>
              <a:off x="3666" y="1114"/>
              <a:ext cx="11" cy="39"/>
            </a:xfrm>
            <a:custGeom>
              <a:avLst/>
              <a:gdLst>
                <a:gd name="T0" fmla="*/ 13566988 w 14"/>
                <a:gd name="T1" fmla="*/ 178796 h 61"/>
                <a:gd name="T2" fmla="*/ 13566988 w 14"/>
                <a:gd name="T3" fmla="*/ 178796 h 61"/>
                <a:gd name="T4" fmla="*/ 13566988 w 14"/>
                <a:gd name="T5" fmla="*/ 0 h 61"/>
                <a:gd name="T6" fmla="*/ 0 w 14"/>
                <a:gd name="T7" fmla="*/ 0 h 61"/>
                <a:gd name="T8" fmla="*/ 0 w 14"/>
                <a:gd name="T9" fmla="*/ 178796 h 61"/>
                <a:gd name="T10" fmla="*/ 13566988 w 14"/>
                <a:gd name="T11" fmla="*/ 178796 h 61"/>
                <a:gd name="T12" fmla="*/ 0 w 14"/>
                <a:gd name="T13" fmla="*/ 178796 h 61"/>
                <a:gd name="T14" fmla="*/ 0 w 14"/>
                <a:gd name="T15" fmla="*/ 178796 h 61"/>
                <a:gd name="T16" fmla="*/ 13566988 w 14"/>
                <a:gd name="T17" fmla="*/ 178796 h 61"/>
                <a:gd name="T18" fmla="*/ 13566988 w 14"/>
                <a:gd name="T19" fmla="*/ 178796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61"/>
                <a:gd name="T32" fmla="*/ 14 w 14"/>
                <a:gd name="T33" fmla="*/ 61 h 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61">
                  <a:moveTo>
                    <a:pt x="8" y="44"/>
                  </a:moveTo>
                  <a:lnTo>
                    <a:pt x="14" y="54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8" y="61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8" y="61"/>
                  </a:lnTo>
                  <a:lnTo>
                    <a:pt x="8" y="4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06" name="Freeform 171"/>
            <p:cNvSpPr>
              <a:spLocks/>
            </p:cNvSpPr>
            <p:nvPr/>
          </p:nvSpPr>
          <p:spPr bwMode="auto">
            <a:xfrm>
              <a:off x="3672" y="1142"/>
              <a:ext cx="19" cy="11"/>
            </a:xfrm>
            <a:custGeom>
              <a:avLst/>
              <a:gdLst>
                <a:gd name="T0" fmla="*/ 15896985 w 24"/>
                <a:gd name="T1" fmla="*/ 230009 h 17"/>
                <a:gd name="T2" fmla="*/ 15896985 w 24"/>
                <a:gd name="T3" fmla="*/ 0 h 17"/>
                <a:gd name="T4" fmla="*/ 0 w 24"/>
                <a:gd name="T5" fmla="*/ 0 h 17"/>
                <a:gd name="T6" fmla="*/ 0 w 24"/>
                <a:gd name="T7" fmla="*/ 230009 h 17"/>
                <a:gd name="T8" fmla="*/ 15896985 w 24"/>
                <a:gd name="T9" fmla="*/ 230009 h 17"/>
                <a:gd name="T10" fmla="*/ 15896985 w 24"/>
                <a:gd name="T11" fmla="*/ 230009 h 17"/>
                <a:gd name="T12" fmla="*/ 15896985 w 24"/>
                <a:gd name="T13" fmla="*/ 230009 h 17"/>
                <a:gd name="T14" fmla="*/ 15896985 w 24"/>
                <a:gd name="T15" fmla="*/ 0 h 17"/>
                <a:gd name="T16" fmla="*/ 15896985 w 24"/>
                <a:gd name="T17" fmla="*/ 0 h 17"/>
                <a:gd name="T18" fmla="*/ 15896985 w 24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17"/>
                <a:gd name="T32" fmla="*/ 24 w 24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17">
                  <a:moveTo>
                    <a:pt x="24" y="10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7" y="17"/>
                  </a:lnTo>
                  <a:lnTo>
                    <a:pt x="9" y="10"/>
                  </a:lnTo>
                  <a:lnTo>
                    <a:pt x="24" y="1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24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07" name="Freeform 172"/>
            <p:cNvSpPr>
              <a:spLocks/>
            </p:cNvSpPr>
            <p:nvPr/>
          </p:nvSpPr>
          <p:spPr bwMode="auto">
            <a:xfrm>
              <a:off x="3679" y="1149"/>
              <a:ext cx="12" cy="32"/>
            </a:xfrm>
            <a:custGeom>
              <a:avLst/>
              <a:gdLst>
                <a:gd name="T0" fmla="*/ 19806837 w 15"/>
                <a:gd name="T1" fmla="*/ 182686 h 50"/>
                <a:gd name="T2" fmla="*/ 19806837 w 15"/>
                <a:gd name="T3" fmla="*/ 182686 h 50"/>
                <a:gd name="T4" fmla="*/ 19806837 w 15"/>
                <a:gd name="T5" fmla="*/ 0 h 50"/>
                <a:gd name="T6" fmla="*/ 0 w 15"/>
                <a:gd name="T7" fmla="*/ 0 h 50"/>
                <a:gd name="T8" fmla="*/ 0 w 15"/>
                <a:gd name="T9" fmla="*/ 182686 h 50"/>
                <a:gd name="T10" fmla="*/ 19806837 w 15"/>
                <a:gd name="T11" fmla="*/ 182686 h 50"/>
                <a:gd name="T12" fmla="*/ 0 w 15"/>
                <a:gd name="T13" fmla="*/ 182686 h 50"/>
                <a:gd name="T14" fmla="*/ 0 w 15"/>
                <a:gd name="T15" fmla="*/ 182686 h 50"/>
                <a:gd name="T16" fmla="*/ 19806837 w 15"/>
                <a:gd name="T17" fmla="*/ 182686 h 50"/>
                <a:gd name="T18" fmla="*/ 19806837 w 15"/>
                <a:gd name="T19" fmla="*/ 182686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50"/>
                <a:gd name="T32" fmla="*/ 15 w 15"/>
                <a:gd name="T33" fmla="*/ 50 h 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50">
                  <a:moveTo>
                    <a:pt x="8" y="33"/>
                  </a:moveTo>
                  <a:lnTo>
                    <a:pt x="15" y="42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8" y="50"/>
                  </a:lnTo>
                  <a:lnTo>
                    <a:pt x="0" y="42"/>
                  </a:lnTo>
                  <a:lnTo>
                    <a:pt x="0" y="50"/>
                  </a:lnTo>
                  <a:lnTo>
                    <a:pt x="8" y="50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08" name="Freeform 173"/>
            <p:cNvSpPr>
              <a:spLocks/>
            </p:cNvSpPr>
            <p:nvPr/>
          </p:nvSpPr>
          <p:spPr bwMode="auto">
            <a:xfrm>
              <a:off x="3685" y="1170"/>
              <a:ext cx="10" cy="11"/>
            </a:xfrm>
            <a:custGeom>
              <a:avLst/>
              <a:gdLst>
                <a:gd name="T0" fmla="*/ 8691896 w 13"/>
                <a:gd name="T1" fmla="*/ 230009 h 17"/>
                <a:gd name="T2" fmla="*/ 8691896 w 13"/>
                <a:gd name="T3" fmla="*/ 0 h 17"/>
                <a:gd name="T4" fmla="*/ 0 w 13"/>
                <a:gd name="T5" fmla="*/ 0 h 17"/>
                <a:gd name="T6" fmla="*/ 0 w 13"/>
                <a:gd name="T7" fmla="*/ 230009 h 17"/>
                <a:gd name="T8" fmla="*/ 8691896 w 13"/>
                <a:gd name="T9" fmla="*/ 230009 h 17"/>
                <a:gd name="T10" fmla="*/ 0 w 13"/>
                <a:gd name="T11" fmla="*/ 230009 h 17"/>
                <a:gd name="T12" fmla="*/ 8691896 w 13"/>
                <a:gd name="T13" fmla="*/ 230009 h 17"/>
                <a:gd name="T14" fmla="*/ 8691896 w 13"/>
                <a:gd name="T15" fmla="*/ 0 h 17"/>
                <a:gd name="T16" fmla="*/ 8691896 w 13"/>
                <a:gd name="T17" fmla="*/ 0 h 17"/>
                <a:gd name="T18" fmla="*/ 8691896 w 13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7"/>
                <a:gd name="T32" fmla="*/ 13 w 13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7">
                  <a:moveTo>
                    <a:pt x="13" y="9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7" y="17"/>
                  </a:lnTo>
                  <a:lnTo>
                    <a:pt x="0" y="9"/>
                  </a:lnTo>
                  <a:lnTo>
                    <a:pt x="13" y="9"/>
                  </a:lnTo>
                  <a:lnTo>
                    <a:pt x="13" y="0"/>
                  </a:lnTo>
                  <a:lnTo>
                    <a:pt x="7" y="0"/>
                  </a:lnTo>
                  <a:lnTo>
                    <a:pt x="13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09" name="Freeform 174"/>
            <p:cNvSpPr>
              <a:spLocks/>
            </p:cNvSpPr>
            <p:nvPr/>
          </p:nvSpPr>
          <p:spPr bwMode="auto">
            <a:xfrm>
              <a:off x="3685" y="1176"/>
              <a:ext cx="10" cy="43"/>
            </a:xfrm>
            <a:custGeom>
              <a:avLst/>
              <a:gdLst>
                <a:gd name="T0" fmla="*/ 8691896 w 13"/>
                <a:gd name="T1" fmla="*/ 141930 h 68"/>
                <a:gd name="T2" fmla="*/ 8691896 w 13"/>
                <a:gd name="T3" fmla="*/ 141930 h 68"/>
                <a:gd name="T4" fmla="*/ 8691896 w 13"/>
                <a:gd name="T5" fmla="*/ 0 h 68"/>
                <a:gd name="T6" fmla="*/ 0 w 13"/>
                <a:gd name="T7" fmla="*/ 0 h 68"/>
                <a:gd name="T8" fmla="*/ 0 w 13"/>
                <a:gd name="T9" fmla="*/ 141930 h 68"/>
                <a:gd name="T10" fmla="*/ 8691896 w 13"/>
                <a:gd name="T11" fmla="*/ 141930 h 68"/>
                <a:gd name="T12" fmla="*/ 0 w 13"/>
                <a:gd name="T13" fmla="*/ 141930 h 68"/>
                <a:gd name="T14" fmla="*/ 0 w 13"/>
                <a:gd name="T15" fmla="*/ 141930 h 68"/>
                <a:gd name="T16" fmla="*/ 8691896 w 13"/>
                <a:gd name="T17" fmla="*/ 141930 h 68"/>
                <a:gd name="T18" fmla="*/ 8691896 w 13"/>
                <a:gd name="T19" fmla="*/ 141930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68"/>
                <a:gd name="T32" fmla="*/ 13 w 13"/>
                <a:gd name="T33" fmla="*/ 68 h 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68">
                  <a:moveTo>
                    <a:pt x="7" y="52"/>
                  </a:moveTo>
                  <a:lnTo>
                    <a:pt x="13" y="59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59"/>
                  </a:lnTo>
                  <a:lnTo>
                    <a:pt x="7" y="68"/>
                  </a:lnTo>
                  <a:lnTo>
                    <a:pt x="0" y="59"/>
                  </a:lnTo>
                  <a:lnTo>
                    <a:pt x="0" y="68"/>
                  </a:lnTo>
                  <a:lnTo>
                    <a:pt x="7" y="68"/>
                  </a:lnTo>
                  <a:lnTo>
                    <a:pt x="7" y="5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10" name="Freeform 175"/>
            <p:cNvSpPr>
              <a:spLocks/>
            </p:cNvSpPr>
            <p:nvPr/>
          </p:nvSpPr>
          <p:spPr bwMode="auto">
            <a:xfrm>
              <a:off x="3691" y="1209"/>
              <a:ext cx="15" cy="10"/>
            </a:xfrm>
            <a:custGeom>
              <a:avLst/>
              <a:gdLst>
                <a:gd name="T0" fmla="*/ 1833311 w 21"/>
                <a:gd name="T1" fmla="*/ 111021 h 16"/>
                <a:gd name="T2" fmla="*/ 1833311 w 21"/>
                <a:gd name="T3" fmla="*/ 0 h 16"/>
                <a:gd name="T4" fmla="*/ 0 w 21"/>
                <a:gd name="T5" fmla="*/ 0 h 16"/>
                <a:gd name="T6" fmla="*/ 0 w 21"/>
                <a:gd name="T7" fmla="*/ 111021 h 16"/>
                <a:gd name="T8" fmla="*/ 1833311 w 21"/>
                <a:gd name="T9" fmla="*/ 111021 h 16"/>
                <a:gd name="T10" fmla="*/ 1833311 w 21"/>
                <a:gd name="T11" fmla="*/ 111021 h 16"/>
                <a:gd name="T12" fmla="*/ 1833311 w 21"/>
                <a:gd name="T13" fmla="*/ 111021 h 16"/>
                <a:gd name="T14" fmla="*/ 1833311 w 21"/>
                <a:gd name="T15" fmla="*/ 0 h 16"/>
                <a:gd name="T16" fmla="*/ 1833311 w 21"/>
                <a:gd name="T17" fmla="*/ 0 h 16"/>
                <a:gd name="T18" fmla="*/ 1833311 w 21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16"/>
                <a:gd name="T32" fmla="*/ 21 w 21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16">
                  <a:moveTo>
                    <a:pt x="21" y="7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4" y="16"/>
                  </a:lnTo>
                  <a:lnTo>
                    <a:pt x="8" y="7"/>
                  </a:lnTo>
                  <a:lnTo>
                    <a:pt x="21" y="7"/>
                  </a:lnTo>
                  <a:lnTo>
                    <a:pt x="21" y="0"/>
                  </a:lnTo>
                  <a:lnTo>
                    <a:pt x="14" y="0"/>
                  </a:lnTo>
                  <a:lnTo>
                    <a:pt x="21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11" name="Freeform 176"/>
            <p:cNvSpPr>
              <a:spLocks/>
            </p:cNvSpPr>
            <p:nvPr/>
          </p:nvSpPr>
          <p:spPr bwMode="auto">
            <a:xfrm>
              <a:off x="3697" y="1213"/>
              <a:ext cx="9" cy="33"/>
            </a:xfrm>
            <a:custGeom>
              <a:avLst/>
              <a:gdLst>
                <a:gd name="T0" fmla="*/ 951060 w 13"/>
                <a:gd name="T1" fmla="*/ 152985 h 52"/>
                <a:gd name="T2" fmla="*/ 951060 w 13"/>
                <a:gd name="T3" fmla="*/ 152985 h 52"/>
                <a:gd name="T4" fmla="*/ 951060 w 13"/>
                <a:gd name="T5" fmla="*/ 0 h 52"/>
                <a:gd name="T6" fmla="*/ 0 w 13"/>
                <a:gd name="T7" fmla="*/ 0 h 52"/>
                <a:gd name="T8" fmla="*/ 0 w 13"/>
                <a:gd name="T9" fmla="*/ 152985 h 52"/>
                <a:gd name="T10" fmla="*/ 951060 w 13"/>
                <a:gd name="T11" fmla="*/ 152985 h 52"/>
                <a:gd name="T12" fmla="*/ 0 w 13"/>
                <a:gd name="T13" fmla="*/ 152985 h 52"/>
                <a:gd name="T14" fmla="*/ 0 w 13"/>
                <a:gd name="T15" fmla="*/ 152985 h 52"/>
                <a:gd name="T16" fmla="*/ 951060 w 13"/>
                <a:gd name="T17" fmla="*/ 152985 h 52"/>
                <a:gd name="T18" fmla="*/ 951060 w 13"/>
                <a:gd name="T19" fmla="*/ 152985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52"/>
                <a:gd name="T32" fmla="*/ 13 w 13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52">
                  <a:moveTo>
                    <a:pt x="6" y="35"/>
                  </a:moveTo>
                  <a:lnTo>
                    <a:pt x="13" y="4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4"/>
                  </a:lnTo>
                  <a:lnTo>
                    <a:pt x="6" y="52"/>
                  </a:lnTo>
                  <a:lnTo>
                    <a:pt x="0" y="44"/>
                  </a:lnTo>
                  <a:lnTo>
                    <a:pt x="0" y="52"/>
                  </a:lnTo>
                  <a:lnTo>
                    <a:pt x="6" y="52"/>
                  </a:lnTo>
                  <a:lnTo>
                    <a:pt x="6" y="3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12" name="Freeform 177"/>
            <p:cNvSpPr>
              <a:spLocks/>
            </p:cNvSpPr>
            <p:nvPr/>
          </p:nvSpPr>
          <p:spPr bwMode="auto">
            <a:xfrm>
              <a:off x="3701" y="1236"/>
              <a:ext cx="20" cy="10"/>
            </a:xfrm>
            <a:custGeom>
              <a:avLst/>
              <a:gdLst>
                <a:gd name="T0" fmla="*/ 8691896 w 26"/>
                <a:gd name="T1" fmla="*/ 31081 h 17"/>
                <a:gd name="T2" fmla="*/ 8691896 w 26"/>
                <a:gd name="T3" fmla="*/ 0 h 17"/>
                <a:gd name="T4" fmla="*/ 0 w 26"/>
                <a:gd name="T5" fmla="*/ 0 h 17"/>
                <a:gd name="T6" fmla="*/ 0 w 26"/>
                <a:gd name="T7" fmla="*/ 31081 h 17"/>
                <a:gd name="T8" fmla="*/ 8691896 w 26"/>
                <a:gd name="T9" fmla="*/ 31081 h 17"/>
                <a:gd name="T10" fmla="*/ 8691896 w 26"/>
                <a:gd name="T11" fmla="*/ 31081 h 17"/>
                <a:gd name="T12" fmla="*/ 8691896 w 26"/>
                <a:gd name="T13" fmla="*/ 31081 h 17"/>
                <a:gd name="T14" fmla="*/ 8691896 w 26"/>
                <a:gd name="T15" fmla="*/ 0 h 17"/>
                <a:gd name="T16" fmla="*/ 8691896 w 26"/>
                <a:gd name="T17" fmla="*/ 0 h 17"/>
                <a:gd name="T18" fmla="*/ 8691896 w 26"/>
                <a:gd name="T19" fmla="*/ 3108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7"/>
                <a:gd name="T32" fmla="*/ 26 w 2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7">
                  <a:moveTo>
                    <a:pt x="26" y="9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9" y="17"/>
                  </a:lnTo>
                  <a:lnTo>
                    <a:pt x="13" y="9"/>
                  </a:lnTo>
                  <a:lnTo>
                    <a:pt x="26" y="9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26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13" name="Freeform 178"/>
            <p:cNvSpPr>
              <a:spLocks/>
            </p:cNvSpPr>
            <p:nvPr/>
          </p:nvSpPr>
          <p:spPr bwMode="auto">
            <a:xfrm>
              <a:off x="3711" y="1241"/>
              <a:ext cx="10" cy="36"/>
            </a:xfrm>
            <a:custGeom>
              <a:avLst/>
              <a:gdLst>
                <a:gd name="T0" fmla="*/ 8691896 w 13"/>
                <a:gd name="T1" fmla="*/ 200600 h 56"/>
                <a:gd name="T2" fmla="*/ 8691896 w 13"/>
                <a:gd name="T3" fmla="*/ 200600 h 56"/>
                <a:gd name="T4" fmla="*/ 8691896 w 13"/>
                <a:gd name="T5" fmla="*/ 0 h 56"/>
                <a:gd name="T6" fmla="*/ 0 w 13"/>
                <a:gd name="T7" fmla="*/ 0 h 56"/>
                <a:gd name="T8" fmla="*/ 0 w 13"/>
                <a:gd name="T9" fmla="*/ 200600 h 56"/>
                <a:gd name="T10" fmla="*/ 8691896 w 13"/>
                <a:gd name="T11" fmla="*/ 200600 h 56"/>
                <a:gd name="T12" fmla="*/ 0 w 13"/>
                <a:gd name="T13" fmla="*/ 200600 h 56"/>
                <a:gd name="T14" fmla="*/ 0 w 13"/>
                <a:gd name="T15" fmla="*/ 200600 h 56"/>
                <a:gd name="T16" fmla="*/ 8691896 w 13"/>
                <a:gd name="T17" fmla="*/ 200600 h 56"/>
                <a:gd name="T18" fmla="*/ 8691896 w 13"/>
                <a:gd name="T19" fmla="*/ 200600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56"/>
                <a:gd name="T32" fmla="*/ 13 w 13"/>
                <a:gd name="T33" fmla="*/ 56 h 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56">
                  <a:moveTo>
                    <a:pt x="6" y="41"/>
                  </a:moveTo>
                  <a:lnTo>
                    <a:pt x="13" y="48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6" y="56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6" y="4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14" name="Freeform 179"/>
            <p:cNvSpPr>
              <a:spLocks/>
            </p:cNvSpPr>
            <p:nvPr/>
          </p:nvSpPr>
          <p:spPr bwMode="auto">
            <a:xfrm>
              <a:off x="3715" y="1268"/>
              <a:ext cx="14" cy="9"/>
            </a:xfrm>
            <a:custGeom>
              <a:avLst/>
              <a:gdLst>
                <a:gd name="T0" fmla="*/ 10961998 w 18"/>
                <a:gd name="T1" fmla="*/ 47109 h 15"/>
                <a:gd name="T2" fmla="*/ 10961998 w 18"/>
                <a:gd name="T3" fmla="*/ 0 h 15"/>
                <a:gd name="T4" fmla="*/ 0 w 18"/>
                <a:gd name="T5" fmla="*/ 0 h 15"/>
                <a:gd name="T6" fmla="*/ 0 w 18"/>
                <a:gd name="T7" fmla="*/ 47109 h 15"/>
                <a:gd name="T8" fmla="*/ 10961998 w 18"/>
                <a:gd name="T9" fmla="*/ 47109 h 15"/>
                <a:gd name="T10" fmla="*/ 10961998 w 18"/>
                <a:gd name="T11" fmla="*/ 47109 h 15"/>
                <a:gd name="T12" fmla="*/ 10961998 w 18"/>
                <a:gd name="T13" fmla="*/ 47109 h 15"/>
                <a:gd name="T14" fmla="*/ 10961998 w 18"/>
                <a:gd name="T15" fmla="*/ 0 h 15"/>
                <a:gd name="T16" fmla="*/ 10961998 w 18"/>
                <a:gd name="T17" fmla="*/ 0 h 15"/>
                <a:gd name="T18" fmla="*/ 10961998 w 18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15"/>
                <a:gd name="T32" fmla="*/ 18 w 1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15">
                  <a:moveTo>
                    <a:pt x="18" y="7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0" y="15"/>
                  </a:lnTo>
                  <a:lnTo>
                    <a:pt x="4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0" y="0"/>
                  </a:lnTo>
                  <a:lnTo>
                    <a:pt x="18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15" name="Freeform 180"/>
            <p:cNvSpPr>
              <a:spLocks/>
            </p:cNvSpPr>
            <p:nvPr/>
          </p:nvSpPr>
          <p:spPr bwMode="auto">
            <a:xfrm>
              <a:off x="3718" y="1272"/>
              <a:ext cx="11" cy="36"/>
            </a:xfrm>
            <a:custGeom>
              <a:avLst/>
              <a:gdLst>
                <a:gd name="T0" fmla="*/ 13566988 w 14"/>
                <a:gd name="T1" fmla="*/ 200600 h 56"/>
                <a:gd name="T2" fmla="*/ 13566988 w 14"/>
                <a:gd name="T3" fmla="*/ 200600 h 56"/>
                <a:gd name="T4" fmla="*/ 13566988 w 14"/>
                <a:gd name="T5" fmla="*/ 0 h 56"/>
                <a:gd name="T6" fmla="*/ 0 w 14"/>
                <a:gd name="T7" fmla="*/ 0 h 56"/>
                <a:gd name="T8" fmla="*/ 0 w 14"/>
                <a:gd name="T9" fmla="*/ 200600 h 56"/>
                <a:gd name="T10" fmla="*/ 13566988 w 14"/>
                <a:gd name="T11" fmla="*/ 200600 h 56"/>
                <a:gd name="T12" fmla="*/ 0 w 14"/>
                <a:gd name="T13" fmla="*/ 200600 h 56"/>
                <a:gd name="T14" fmla="*/ 0 w 14"/>
                <a:gd name="T15" fmla="*/ 200600 h 56"/>
                <a:gd name="T16" fmla="*/ 13566988 w 14"/>
                <a:gd name="T17" fmla="*/ 200600 h 56"/>
                <a:gd name="T18" fmla="*/ 13566988 w 14"/>
                <a:gd name="T19" fmla="*/ 200600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56"/>
                <a:gd name="T32" fmla="*/ 14 w 14"/>
                <a:gd name="T33" fmla="*/ 56 h 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56">
                  <a:moveTo>
                    <a:pt x="6" y="41"/>
                  </a:moveTo>
                  <a:lnTo>
                    <a:pt x="14" y="48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6" y="56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6" y="4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16" name="Freeform 181"/>
            <p:cNvSpPr>
              <a:spLocks/>
            </p:cNvSpPr>
            <p:nvPr/>
          </p:nvSpPr>
          <p:spPr bwMode="auto">
            <a:xfrm>
              <a:off x="3723" y="1298"/>
              <a:ext cx="14" cy="10"/>
            </a:xfrm>
            <a:custGeom>
              <a:avLst/>
              <a:gdLst>
                <a:gd name="T0" fmla="*/ 3521987 w 19"/>
                <a:gd name="T1" fmla="*/ 430536 h 15"/>
                <a:gd name="T2" fmla="*/ 3521987 w 19"/>
                <a:gd name="T3" fmla="*/ 0 h 15"/>
                <a:gd name="T4" fmla="*/ 0 w 19"/>
                <a:gd name="T5" fmla="*/ 0 h 15"/>
                <a:gd name="T6" fmla="*/ 0 w 19"/>
                <a:gd name="T7" fmla="*/ 430536 h 15"/>
                <a:gd name="T8" fmla="*/ 3521987 w 19"/>
                <a:gd name="T9" fmla="*/ 430536 h 15"/>
                <a:gd name="T10" fmla="*/ 3521987 w 19"/>
                <a:gd name="T11" fmla="*/ 430536 h 15"/>
                <a:gd name="T12" fmla="*/ 3521987 w 19"/>
                <a:gd name="T13" fmla="*/ 430536 h 15"/>
                <a:gd name="T14" fmla="*/ 3521987 w 19"/>
                <a:gd name="T15" fmla="*/ 0 h 15"/>
                <a:gd name="T16" fmla="*/ 3521987 w 19"/>
                <a:gd name="T17" fmla="*/ 0 h 15"/>
                <a:gd name="T18" fmla="*/ 3521987 w 19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15"/>
                <a:gd name="T32" fmla="*/ 19 w 1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15">
                  <a:moveTo>
                    <a:pt x="19" y="7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3" y="15"/>
                  </a:lnTo>
                  <a:lnTo>
                    <a:pt x="6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17" name="Freeform 182"/>
            <p:cNvSpPr>
              <a:spLocks/>
            </p:cNvSpPr>
            <p:nvPr/>
          </p:nvSpPr>
          <p:spPr bwMode="auto">
            <a:xfrm>
              <a:off x="3728" y="1303"/>
              <a:ext cx="9" cy="54"/>
            </a:xfrm>
            <a:custGeom>
              <a:avLst/>
              <a:gdLst>
                <a:gd name="T0" fmla="*/ 951060 w 13"/>
                <a:gd name="T1" fmla="*/ 156458 h 85"/>
                <a:gd name="T2" fmla="*/ 951060 w 13"/>
                <a:gd name="T3" fmla="*/ 156458 h 85"/>
                <a:gd name="T4" fmla="*/ 951060 w 13"/>
                <a:gd name="T5" fmla="*/ 0 h 85"/>
                <a:gd name="T6" fmla="*/ 0 w 13"/>
                <a:gd name="T7" fmla="*/ 0 h 85"/>
                <a:gd name="T8" fmla="*/ 0 w 13"/>
                <a:gd name="T9" fmla="*/ 156458 h 85"/>
                <a:gd name="T10" fmla="*/ 951060 w 13"/>
                <a:gd name="T11" fmla="*/ 156458 h 85"/>
                <a:gd name="T12" fmla="*/ 0 w 13"/>
                <a:gd name="T13" fmla="*/ 156458 h 85"/>
                <a:gd name="T14" fmla="*/ 0 w 13"/>
                <a:gd name="T15" fmla="*/ 156458 h 85"/>
                <a:gd name="T16" fmla="*/ 951060 w 13"/>
                <a:gd name="T17" fmla="*/ 156458 h 85"/>
                <a:gd name="T18" fmla="*/ 951060 w 13"/>
                <a:gd name="T19" fmla="*/ 156458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85"/>
                <a:gd name="T32" fmla="*/ 13 w 13"/>
                <a:gd name="T33" fmla="*/ 85 h 8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85">
                  <a:moveTo>
                    <a:pt x="7" y="69"/>
                  </a:moveTo>
                  <a:lnTo>
                    <a:pt x="13" y="78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78"/>
                  </a:lnTo>
                  <a:lnTo>
                    <a:pt x="7" y="85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7" y="85"/>
                  </a:lnTo>
                  <a:lnTo>
                    <a:pt x="7" y="6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18" name="Freeform 183"/>
            <p:cNvSpPr>
              <a:spLocks/>
            </p:cNvSpPr>
            <p:nvPr/>
          </p:nvSpPr>
          <p:spPr bwMode="auto">
            <a:xfrm>
              <a:off x="3733" y="1347"/>
              <a:ext cx="20" cy="10"/>
            </a:xfrm>
            <a:custGeom>
              <a:avLst/>
              <a:gdLst>
                <a:gd name="T0" fmla="*/ 3934738 w 27"/>
                <a:gd name="T1" fmla="*/ 111021 h 16"/>
                <a:gd name="T2" fmla="*/ 3934738 w 27"/>
                <a:gd name="T3" fmla="*/ 0 h 16"/>
                <a:gd name="T4" fmla="*/ 0 w 27"/>
                <a:gd name="T5" fmla="*/ 0 h 16"/>
                <a:gd name="T6" fmla="*/ 0 w 27"/>
                <a:gd name="T7" fmla="*/ 111021 h 16"/>
                <a:gd name="T8" fmla="*/ 3934738 w 27"/>
                <a:gd name="T9" fmla="*/ 111021 h 16"/>
                <a:gd name="T10" fmla="*/ 3934738 w 27"/>
                <a:gd name="T11" fmla="*/ 111021 h 16"/>
                <a:gd name="T12" fmla="*/ 3934738 w 27"/>
                <a:gd name="T13" fmla="*/ 111021 h 16"/>
                <a:gd name="T14" fmla="*/ 3934738 w 27"/>
                <a:gd name="T15" fmla="*/ 0 h 16"/>
                <a:gd name="T16" fmla="*/ 3934738 w 27"/>
                <a:gd name="T17" fmla="*/ 0 h 16"/>
                <a:gd name="T18" fmla="*/ 3934738 w 27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16"/>
                <a:gd name="T32" fmla="*/ 27 w 27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16">
                  <a:moveTo>
                    <a:pt x="27" y="9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9" y="16"/>
                  </a:lnTo>
                  <a:lnTo>
                    <a:pt x="13" y="9"/>
                  </a:lnTo>
                  <a:lnTo>
                    <a:pt x="27" y="9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19" name="Freeform 184"/>
            <p:cNvSpPr>
              <a:spLocks/>
            </p:cNvSpPr>
            <p:nvPr/>
          </p:nvSpPr>
          <p:spPr bwMode="auto">
            <a:xfrm>
              <a:off x="3743" y="1352"/>
              <a:ext cx="10" cy="31"/>
            </a:xfrm>
            <a:custGeom>
              <a:avLst/>
              <a:gdLst>
                <a:gd name="T0" fmla="*/ 1833316 w 14"/>
                <a:gd name="T1" fmla="*/ 221033 h 48"/>
                <a:gd name="T2" fmla="*/ 1833316 w 14"/>
                <a:gd name="T3" fmla="*/ 221033 h 48"/>
                <a:gd name="T4" fmla="*/ 1833316 w 14"/>
                <a:gd name="T5" fmla="*/ 0 h 48"/>
                <a:gd name="T6" fmla="*/ 0 w 14"/>
                <a:gd name="T7" fmla="*/ 0 h 48"/>
                <a:gd name="T8" fmla="*/ 0 w 14"/>
                <a:gd name="T9" fmla="*/ 221033 h 48"/>
                <a:gd name="T10" fmla="*/ 1833316 w 14"/>
                <a:gd name="T11" fmla="*/ 221033 h 48"/>
                <a:gd name="T12" fmla="*/ 0 w 14"/>
                <a:gd name="T13" fmla="*/ 221033 h 48"/>
                <a:gd name="T14" fmla="*/ 0 w 14"/>
                <a:gd name="T15" fmla="*/ 221033 h 48"/>
                <a:gd name="T16" fmla="*/ 1833316 w 14"/>
                <a:gd name="T17" fmla="*/ 221033 h 48"/>
                <a:gd name="T18" fmla="*/ 1833316 w 14"/>
                <a:gd name="T19" fmla="*/ 221033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48"/>
                <a:gd name="T32" fmla="*/ 14 w 14"/>
                <a:gd name="T33" fmla="*/ 48 h 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48">
                  <a:moveTo>
                    <a:pt x="6" y="33"/>
                  </a:moveTo>
                  <a:lnTo>
                    <a:pt x="14" y="41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6" y="48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3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20" name="Freeform 185"/>
            <p:cNvSpPr>
              <a:spLocks/>
            </p:cNvSpPr>
            <p:nvPr/>
          </p:nvSpPr>
          <p:spPr bwMode="auto">
            <a:xfrm>
              <a:off x="3747" y="1374"/>
              <a:ext cx="25" cy="9"/>
            </a:xfrm>
            <a:custGeom>
              <a:avLst/>
              <a:gdLst>
                <a:gd name="T0" fmla="*/ 6307711 w 33"/>
                <a:gd name="T1" fmla="*/ 47109 h 15"/>
                <a:gd name="T2" fmla="*/ 6307711 w 33"/>
                <a:gd name="T3" fmla="*/ 0 h 15"/>
                <a:gd name="T4" fmla="*/ 0 w 33"/>
                <a:gd name="T5" fmla="*/ 0 h 15"/>
                <a:gd name="T6" fmla="*/ 0 w 33"/>
                <a:gd name="T7" fmla="*/ 47109 h 15"/>
                <a:gd name="T8" fmla="*/ 6307711 w 33"/>
                <a:gd name="T9" fmla="*/ 47109 h 15"/>
                <a:gd name="T10" fmla="*/ 6307711 w 33"/>
                <a:gd name="T11" fmla="*/ 47109 h 15"/>
                <a:gd name="T12" fmla="*/ 6307711 w 33"/>
                <a:gd name="T13" fmla="*/ 47109 h 15"/>
                <a:gd name="T14" fmla="*/ 6307711 w 33"/>
                <a:gd name="T15" fmla="*/ 0 h 15"/>
                <a:gd name="T16" fmla="*/ 6307711 w 33"/>
                <a:gd name="T17" fmla="*/ 0 h 15"/>
                <a:gd name="T18" fmla="*/ 6307711 w 33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"/>
                <a:gd name="T31" fmla="*/ 0 h 15"/>
                <a:gd name="T32" fmla="*/ 33 w 3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" h="15">
                  <a:moveTo>
                    <a:pt x="33" y="8"/>
                  </a:moveTo>
                  <a:lnTo>
                    <a:pt x="2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7" y="15"/>
                  </a:lnTo>
                  <a:lnTo>
                    <a:pt x="19" y="8"/>
                  </a:lnTo>
                  <a:lnTo>
                    <a:pt x="33" y="8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33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21" name="Freeform 186"/>
            <p:cNvSpPr>
              <a:spLocks/>
            </p:cNvSpPr>
            <p:nvPr/>
          </p:nvSpPr>
          <p:spPr bwMode="auto">
            <a:xfrm>
              <a:off x="3761" y="1379"/>
              <a:ext cx="11" cy="33"/>
            </a:xfrm>
            <a:custGeom>
              <a:avLst/>
              <a:gdLst>
                <a:gd name="T0" fmla="*/ 13566988 w 14"/>
                <a:gd name="T1" fmla="*/ 102547 h 53"/>
                <a:gd name="T2" fmla="*/ 13566988 w 14"/>
                <a:gd name="T3" fmla="*/ 102547 h 53"/>
                <a:gd name="T4" fmla="*/ 13566988 w 14"/>
                <a:gd name="T5" fmla="*/ 0 h 53"/>
                <a:gd name="T6" fmla="*/ 0 w 14"/>
                <a:gd name="T7" fmla="*/ 0 h 53"/>
                <a:gd name="T8" fmla="*/ 0 w 14"/>
                <a:gd name="T9" fmla="*/ 102547 h 53"/>
                <a:gd name="T10" fmla="*/ 13566988 w 14"/>
                <a:gd name="T11" fmla="*/ 102547 h 53"/>
                <a:gd name="T12" fmla="*/ 0 w 14"/>
                <a:gd name="T13" fmla="*/ 102547 h 53"/>
                <a:gd name="T14" fmla="*/ 0 w 14"/>
                <a:gd name="T15" fmla="*/ 102547 h 53"/>
                <a:gd name="T16" fmla="*/ 13566988 w 14"/>
                <a:gd name="T17" fmla="*/ 102547 h 53"/>
                <a:gd name="T18" fmla="*/ 13566988 w 14"/>
                <a:gd name="T19" fmla="*/ 102547 h 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53"/>
                <a:gd name="T32" fmla="*/ 14 w 14"/>
                <a:gd name="T33" fmla="*/ 53 h 5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53">
                  <a:moveTo>
                    <a:pt x="8" y="36"/>
                  </a:moveTo>
                  <a:lnTo>
                    <a:pt x="14" y="44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4"/>
                  </a:lnTo>
                  <a:lnTo>
                    <a:pt x="8" y="53"/>
                  </a:lnTo>
                  <a:lnTo>
                    <a:pt x="0" y="44"/>
                  </a:lnTo>
                  <a:lnTo>
                    <a:pt x="0" y="53"/>
                  </a:lnTo>
                  <a:lnTo>
                    <a:pt x="8" y="53"/>
                  </a:lnTo>
                  <a:lnTo>
                    <a:pt x="8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22" name="Freeform 187"/>
            <p:cNvSpPr>
              <a:spLocks/>
            </p:cNvSpPr>
            <p:nvPr/>
          </p:nvSpPr>
          <p:spPr bwMode="auto">
            <a:xfrm>
              <a:off x="3767" y="1402"/>
              <a:ext cx="20" cy="10"/>
            </a:xfrm>
            <a:custGeom>
              <a:avLst/>
              <a:gdLst>
                <a:gd name="T0" fmla="*/ 8691896 w 26"/>
                <a:gd name="T1" fmla="*/ 31081 h 17"/>
                <a:gd name="T2" fmla="*/ 8691896 w 26"/>
                <a:gd name="T3" fmla="*/ 0 h 17"/>
                <a:gd name="T4" fmla="*/ 0 w 26"/>
                <a:gd name="T5" fmla="*/ 0 h 17"/>
                <a:gd name="T6" fmla="*/ 0 w 26"/>
                <a:gd name="T7" fmla="*/ 31081 h 17"/>
                <a:gd name="T8" fmla="*/ 8691896 w 26"/>
                <a:gd name="T9" fmla="*/ 31081 h 17"/>
                <a:gd name="T10" fmla="*/ 8691896 w 26"/>
                <a:gd name="T11" fmla="*/ 31081 h 17"/>
                <a:gd name="T12" fmla="*/ 8691896 w 26"/>
                <a:gd name="T13" fmla="*/ 31081 h 17"/>
                <a:gd name="T14" fmla="*/ 8691896 w 26"/>
                <a:gd name="T15" fmla="*/ 0 h 17"/>
                <a:gd name="T16" fmla="*/ 8691896 w 26"/>
                <a:gd name="T17" fmla="*/ 0 h 17"/>
                <a:gd name="T18" fmla="*/ 8691896 w 26"/>
                <a:gd name="T19" fmla="*/ 3108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7"/>
                <a:gd name="T32" fmla="*/ 26 w 2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7">
                  <a:moveTo>
                    <a:pt x="26" y="8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9" y="17"/>
                  </a:lnTo>
                  <a:lnTo>
                    <a:pt x="11" y="8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26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23" name="Freeform 188"/>
            <p:cNvSpPr>
              <a:spLocks/>
            </p:cNvSpPr>
            <p:nvPr/>
          </p:nvSpPr>
          <p:spPr bwMode="auto">
            <a:xfrm>
              <a:off x="3776" y="1407"/>
              <a:ext cx="11" cy="37"/>
            </a:xfrm>
            <a:custGeom>
              <a:avLst/>
              <a:gdLst>
                <a:gd name="T0" fmla="*/ 3186070 w 15"/>
                <a:gd name="T1" fmla="*/ 119198 h 59"/>
                <a:gd name="T2" fmla="*/ 3186070 w 15"/>
                <a:gd name="T3" fmla="*/ 119198 h 59"/>
                <a:gd name="T4" fmla="*/ 3186070 w 15"/>
                <a:gd name="T5" fmla="*/ 0 h 59"/>
                <a:gd name="T6" fmla="*/ 0 w 15"/>
                <a:gd name="T7" fmla="*/ 0 h 59"/>
                <a:gd name="T8" fmla="*/ 0 w 15"/>
                <a:gd name="T9" fmla="*/ 119198 h 59"/>
                <a:gd name="T10" fmla="*/ 3186070 w 15"/>
                <a:gd name="T11" fmla="*/ 119198 h 59"/>
                <a:gd name="T12" fmla="*/ 0 w 15"/>
                <a:gd name="T13" fmla="*/ 119198 h 59"/>
                <a:gd name="T14" fmla="*/ 0 w 15"/>
                <a:gd name="T15" fmla="*/ 119198 h 59"/>
                <a:gd name="T16" fmla="*/ 3186070 w 15"/>
                <a:gd name="T17" fmla="*/ 119198 h 59"/>
                <a:gd name="T18" fmla="*/ 3186070 w 15"/>
                <a:gd name="T19" fmla="*/ 119198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59"/>
                <a:gd name="T32" fmla="*/ 15 w 15"/>
                <a:gd name="T33" fmla="*/ 59 h 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59">
                  <a:moveTo>
                    <a:pt x="8" y="44"/>
                  </a:moveTo>
                  <a:lnTo>
                    <a:pt x="15" y="52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8" y="59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8" y="59"/>
                  </a:lnTo>
                  <a:lnTo>
                    <a:pt x="8" y="4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24" name="Freeform 189"/>
            <p:cNvSpPr>
              <a:spLocks/>
            </p:cNvSpPr>
            <p:nvPr/>
          </p:nvSpPr>
          <p:spPr bwMode="auto">
            <a:xfrm>
              <a:off x="3782" y="1435"/>
              <a:ext cx="24" cy="9"/>
            </a:xfrm>
            <a:custGeom>
              <a:avLst/>
              <a:gdLst>
                <a:gd name="T0" fmla="*/ 5107526 w 32"/>
                <a:gd name="T1" fmla="*/ 47109 h 15"/>
                <a:gd name="T2" fmla="*/ 5107526 w 32"/>
                <a:gd name="T3" fmla="*/ 0 h 15"/>
                <a:gd name="T4" fmla="*/ 0 w 32"/>
                <a:gd name="T5" fmla="*/ 0 h 15"/>
                <a:gd name="T6" fmla="*/ 0 w 32"/>
                <a:gd name="T7" fmla="*/ 47109 h 15"/>
                <a:gd name="T8" fmla="*/ 5107526 w 32"/>
                <a:gd name="T9" fmla="*/ 47109 h 15"/>
                <a:gd name="T10" fmla="*/ 5107526 w 32"/>
                <a:gd name="T11" fmla="*/ 47109 h 15"/>
                <a:gd name="T12" fmla="*/ 5107526 w 32"/>
                <a:gd name="T13" fmla="*/ 47109 h 15"/>
                <a:gd name="T14" fmla="*/ 5107526 w 32"/>
                <a:gd name="T15" fmla="*/ 0 h 15"/>
                <a:gd name="T16" fmla="*/ 5107526 w 32"/>
                <a:gd name="T17" fmla="*/ 0 h 15"/>
                <a:gd name="T18" fmla="*/ 5107526 w 32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"/>
                <a:gd name="T32" fmla="*/ 32 w 3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">
                  <a:moveTo>
                    <a:pt x="32" y="8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6" y="15"/>
                  </a:lnTo>
                  <a:lnTo>
                    <a:pt x="18" y="8"/>
                  </a:lnTo>
                  <a:lnTo>
                    <a:pt x="32" y="8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25" name="Freeform 190"/>
            <p:cNvSpPr>
              <a:spLocks/>
            </p:cNvSpPr>
            <p:nvPr/>
          </p:nvSpPr>
          <p:spPr bwMode="auto">
            <a:xfrm>
              <a:off x="3795" y="1440"/>
              <a:ext cx="11" cy="38"/>
            </a:xfrm>
            <a:custGeom>
              <a:avLst/>
              <a:gdLst>
                <a:gd name="T0" fmla="*/ 13566988 w 14"/>
                <a:gd name="T1" fmla="*/ 146624 h 60"/>
                <a:gd name="T2" fmla="*/ 13566988 w 14"/>
                <a:gd name="T3" fmla="*/ 146624 h 60"/>
                <a:gd name="T4" fmla="*/ 13566988 w 14"/>
                <a:gd name="T5" fmla="*/ 0 h 60"/>
                <a:gd name="T6" fmla="*/ 0 w 14"/>
                <a:gd name="T7" fmla="*/ 0 h 60"/>
                <a:gd name="T8" fmla="*/ 0 w 14"/>
                <a:gd name="T9" fmla="*/ 146624 h 60"/>
                <a:gd name="T10" fmla="*/ 13566988 w 14"/>
                <a:gd name="T11" fmla="*/ 146624 h 60"/>
                <a:gd name="T12" fmla="*/ 0 w 14"/>
                <a:gd name="T13" fmla="*/ 146624 h 60"/>
                <a:gd name="T14" fmla="*/ 0 w 14"/>
                <a:gd name="T15" fmla="*/ 146624 h 60"/>
                <a:gd name="T16" fmla="*/ 13566988 w 14"/>
                <a:gd name="T17" fmla="*/ 146624 h 60"/>
                <a:gd name="T18" fmla="*/ 13566988 w 14"/>
                <a:gd name="T19" fmla="*/ 146624 h 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60"/>
                <a:gd name="T32" fmla="*/ 14 w 14"/>
                <a:gd name="T33" fmla="*/ 60 h 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60">
                  <a:moveTo>
                    <a:pt x="8" y="46"/>
                  </a:moveTo>
                  <a:lnTo>
                    <a:pt x="14" y="53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8" y="60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8" y="60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26" name="Freeform 191"/>
            <p:cNvSpPr>
              <a:spLocks/>
            </p:cNvSpPr>
            <p:nvPr/>
          </p:nvSpPr>
          <p:spPr bwMode="auto">
            <a:xfrm>
              <a:off x="3801" y="1469"/>
              <a:ext cx="10" cy="9"/>
            </a:xfrm>
            <a:custGeom>
              <a:avLst/>
              <a:gdLst>
                <a:gd name="T0" fmla="*/ 8691896 w 13"/>
                <a:gd name="T1" fmla="*/ 200600 h 14"/>
                <a:gd name="T2" fmla="*/ 8691896 w 13"/>
                <a:gd name="T3" fmla="*/ 0 h 14"/>
                <a:gd name="T4" fmla="*/ 0 w 13"/>
                <a:gd name="T5" fmla="*/ 0 h 14"/>
                <a:gd name="T6" fmla="*/ 0 w 13"/>
                <a:gd name="T7" fmla="*/ 200600 h 14"/>
                <a:gd name="T8" fmla="*/ 8691896 w 13"/>
                <a:gd name="T9" fmla="*/ 200600 h 14"/>
                <a:gd name="T10" fmla="*/ 0 w 13"/>
                <a:gd name="T11" fmla="*/ 200600 h 14"/>
                <a:gd name="T12" fmla="*/ 8691896 w 13"/>
                <a:gd name="T13" fmla="*/ 200600 h 14"/>
                <a:gd name="T14" fmla="*/ 8691896 w 13"/>
                <a:gd name="T15" fmla="*/ 0 h 14"/>
                <a:gd name="T16" fmla="*/ 8691896 w 13"/>
                <a:gd name="T17" fmla="*/ 0 h 14"/>
                <a:gd name="T18" fmla="*/ 8691896 w 13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4"/>
                <a:gd name="T32" fmla="*/ 13 w 13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4">
                  <a:moveTo>
                    <a:pt x="13" y="7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6" y="14"/>
                  </a:lnTo>
                  <a:lnTo>
                    <a:pt x="0" y="7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6" y="0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27" name="Freeform 192"/>
            <p:cNvSpPr>
              <a:spLocks/>
            </p:cNvSpPr>
            <p:nvPr/>
          </p:nvSpPr>
          <p:spPr bwMode="auto">
            <a:xfrm>
              <a:off x="3801" y="1474"/>
              <a:ext cx="10" cy="16"/>
            </a:xfrm>
            <a:custGeom>
              <a:avLst/>
              <a:gdLst>
                <a:gd name="T0" fmla="*/ 8691896 w 13"/>
                <a:gd name="T1" fmla="*/ 80169 h 26"/>
                <a:gd name="T2" fmla="*/ 8691896 w 13"/>
                <a:gd name="T3" fmla="*/ 80169 h 26"/>
                <a:gd name="T4" fmla="*/ 8691896 w 13"/>
                <a:gd name="T5" fmla="*/ 0 h 26"/>
                <a:gd name="T6" fmla="*/ 0 w 13"/>
                <a:gd name="T7" fmla="*/ 0 h 26"/>
                <a:gd name="T8" fmla="*/ 0 w 13"/>
                <a:gd name="T9" fmla="*/ 80169 h 26"/>
                <a:gd name="T10" fmla="*/ 8691896 w 13"/>
                <a:gd name="T11" fmla="*/ 80169 h 26"/>
                <a:gd name="T12" fmla="*/ 0 w 13"/>
                <a:gd name="T13" fmla="*/ 80169 h 26"/>
                <a:gd name="T14" fmla="*/ 0 w 13"/>
                <a:gd name="T15" fmla="*/ 80169 h 26"/>
                <a:gd name="T16" fmla="*/ 8691896 w 13"/>
                <a:gd name="T17" fmla="*/ 80169 h 26"/>
                <a:gd name="T18" fmla="*/ 8691896 w 13"/>
                <a:gd name="T19" fmla="*/ 80169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6"/>
                <a:gd name="T32" fmla="*/ 13 w 13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6">
                  <a:moveTo>
                    <a:pt x="6" y="11"/>
                  </a:moveTo>
                  <a:lnTo>
                    <a:pt x="13" y="18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6" y="26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6" y="26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28" name="Freeform 193"/>
            <p:cNvSpPr>
              <a:spLocks/>
            </p:cNvSpPr>
            <p:nvPr/>
          </p:nvSpPr>
          <p:spPr bwMode="auto">
            <a:xfrm>
              <a:off x="3806" y="1481"/>
              <a:ext cx="16" cy="9"/>
            </a:xfrm>
            <a:custGeom>
              <a:avLst/>
              <a:gdLst>
                <a:gd name="T0" fmla="*/ 7109492 w 21"/>
                <a:gd name="T1" fmla="*/ 47109 h 15"/>
                <a:gd name="T2" fmla="*/ 7109492 w 21"/>
                <a:gd name="T3" fmla="*/ 0 h 15"/>
                <a:gd name="T4" fmla="*/ 0 w 21"/>
                <a:gd name="T5" fmla="*/ 0 h 15"/>
                <a:gd name="T6" fmla="*/ 0 w 21"/>
                <a:gd name="T7" fmla="*/ 47109 h 15"/>
                <a:gd name="T8" fmla="*/ 7109492 w 21"/>
                <a:gd name="T9" fmla="*/ 47109 h 15"/>
                <a:gd name="T10" fmla="*/ 7109492 w 21"/>
                <a:gd name="T11" fmla="*/ 47109 h 15"/>
                <a:gd name="T12" fmla="*/ 7109492 w 21"/>
                <a:gd name="T13" fmla="*/ 47109 h 15"/>
                <a:gd name="T14" fmla="*/ 7109492 w 21"/>
                <a:gd name="T15" fmla="*/ 0 h 15"/>
                <a:gd name="T16" fmla="*/ 7109492 w 21"/>
                <a:gd name="T17" fmla="*/ 0 h 15"/>
                <a:gd name="T18" fmla="*/ 7109492 w 21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15"/>
                <a:gd name="T32" fmla="*/ 21 w 21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15">
                  <a:moveTo>
                    <a:pt x="21" y="7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5" y="15"/>
                  </a:lnTo>
                  <a:lnTo>
                    <a:pt x="8" y="7"/>
                  </a:lnTo>
                  <a:lnTo>
                    <a:pt x="21" y="7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21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29" name="Freeform 194"/>
            <p:cNvSpPr>
              <a:spLocks/>
            </p:cNvSpPr>
            <p:nvPr/>
          </p:nvSpPr>
          <p:spPr bwMode="auto">
            <a:xfrm>
              <a:off x="3812" y="1485"/>
              <a:ext cx="10" cy="30"/>
            </a:xfrm>
            <a:custGeom>
              <a:avLst/>
              <a:gdLst>
                <a:gd name="T0" fmla="*/ 8691896 w 13"/>
                <a:gd name="T1" fmla="*/ 172750 h 47"/>
                <a:gd name="T2" fmla="*/ 8691896 w 13"/>
                <a:gd name="T3" fmla="*/ 172750 h 47"/>
                <a:gd name="T4" fmla="*/ 8691896 w 13"/>
                <a:gd name="T5" fmla="*/ 0 h 47"/>
                <a:gd name="T6" fmla="*/ 0 w 13"/>
                <a:gd name="T7" fmla="*/ 0 h 47"/>
                <a:gd name="T8" fmla="*/ 0 w 13"/>
                <a:gd name="T9" fmla="*/ 172750 h 47"/>
                <a:gd name="T10" fmla="*/ 8691896 w 13"/>
                <a:gd name="T11" fmla="*/ 172750 h 47"/>
                <a:gd name="T12" fmla="*/ 0 w 13"/>
                <a:gd name="T13" fmla="*/ 172750 h 47"/>
                <a:gd name="T14" fmla="*/ 0 w 13"/>
                <a:gd name="T15" fmla="*/ 172750 h 47"/>
                <a:gd name="T16" fmla="*/ 8691896 w 13"/>
                <a:gd name="T17" fmla="*/ 172750 h 47"/>
                <a:gd name="T18" fmla="*/ 8691896 w 13"/>
                <a:gd name="T19" fmla="*/ 172750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7"/>
                <a:gd name="T32" fmla="*/ 13 w 13"/>
                <a:gd name="T33" fmla="*/ 47 h 4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7">
                  <a:moveTo>
                    <a:pt x="7" y="30"/>
                  </a:moveTo>
                  <a:lnTo>
                    <a:pt x="13" y="3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7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7" y="47"/>
                  </a:lnTo>
                  <a:lnTo>
                    <a:pt x="7" y="3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30" name="Freeform 195"/>
            <p:cNvSpPr>
              <a:spLocks/>
            </p:cNvSpPr>
            <p:nvPr/>
          </p:nvSpPr>
          <p:spPr bwMode="auto">
            <a:xfrm>
              <a:off x="3817" y="1504"/>
              <a:ext cx="30" cy="11"/>
            </a:xfrm>
            <a:custGeom>
              <a:avLst/>
              <a:gdLst>
                <a:gd name="T0" fmla="*/ 8691877 w 39"/>
                <a:gd name="T1" fmla="*/ 230009 h 17"/>
                <a:gd name="T2" fmla="*/ 8691877 w 39"/>
                <a:gd name="T3" fmla="*/ 0 h 17"/>
                <a:gd name="T4" fmla="*/ 0 w 39"/>
                <a:gd name="T5" fmla="*/ 0 h 17"/>
                <a:gd name="T6" fmla="*/ 0 w 39"/>
                <a:gd name="T7" fmla="*/ 230009 h 17"/>
                <a:gd name="T8" fmla="*/ 8691877 w 39"/>
                <a:gd name="T9" fmla="*/ 230009 h 17"/>
                <a:gd name="T10" fmla="*/ 8691877 w 39"/>
                <a:gd name="T11" fmla="*/ 230009 h 17"/>
                <a:gd name="T12" fmla="*/ 8691877 w 39"/>
                <a:gd name="T13" fmla="*/ 230009 h 17"/>
                <a:gd name="T14" fmla="*/ 8691877 w 39"/>
                <a:gd name="T15" fmla="*/ 0 h 17"/>
                <a:gd name="T16" fmla="*/ 8691877 w 39"/>
                <a:gd name="T17" fmla="*/ 0 h 17"/>
                <a:gd name="T18" fmla="*/ 8691877 w 39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"/>
                <a:gd name="T31" fmla="*/ 0 h 17"/>
                <a:gd name="T32" fmla="*/ 39 w 39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" h="17">
                  <a:moveTo>
                    <a:pt x="39" y="7"/>
                  </a:moveTo>
                  <a:lnTo>
                    <a:pt x="3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3" y="17"/>
                  </a:lnTo>
                  <a:lnTo>
                    <a:pt x="27" y="7"/>
                  </a:lnTo>
                  <a:lnTo>
                    <a:pt x="39" y="7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39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31" name="Freeform 196"/>
            <p:cNvSpPr>
              <a:spLocks/>
            </p:cNvSpPr>
            <p:nvPr/>
          </p:nvSpPr>
          <p:spPr bwMode="auto">
            <a:xfrm>
              <a:off x="3838" y="1509"/>
              <a:ext cx="9" cy="29"/>
            </a:xfrm>
            <a:custGeom>
              <a:avLst/>
              <a:gdLst>
                <a:gd name="T0" fmla="*/ 5107536 w 12"/>
                <a:gd name="T1" fmla="*/ 211262 h 45"/>
                <a:gd name="T2" fmla="*/ 5107536 w 12"/>
                <a:gd name="T3" fmla="*/ 211262 h 45"/>
                <a:gd name="T4" fmla="*/ 5107536 w 12"/>
                <a:gd name="T5" fmla="*/ 0 h 45"/>
                <a:gd name="T6" fmla="*/ 0 w 12"/>
                <a:gd name="T7" fmla="*/ 0 h 45"/>
                <a:gd name="T8" fmla="*/ 0 w 12"/>
                <a:gd name="T9" fmla="*/ 211262 h 45"/>
                <a:gd name="T10" fmla="*/ 5107536 w 12"/>
                <a:gd name="T11" fmla="*/ 211262 h 45"/>
                <a:gd name="T12" fmla="*/ 0 w 12"/>
                <a:gd name="T13" fmla="*/ 211262 h 45"/>
                <a:gd name="T14" fmla="*/ 0 w 12"/>
                <a:gd name="T15" fmla="*/ 211262 h 45"/>
                <a:gd name="T16" fmla="*/ 5107536 w 12"/>
                <a:gd name="T17" fmla="*/ 211262 h 45"/>
                <a:gd name="T18" fmla="*/ 5107536 w 12"/>
                <a:gd name="T19" fmla="*/ 211262 h 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45"/>
                <a:gd name="T32" fmla="*/ 12 w 12"/>
                <a:gd name="T33" fmla="*/ 45 h 4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45">
                  <a:moveTo>
                    <a:pt x="6" y="28"/>
                  </a:moveTo>
                  <a:lnTo>
                    <a:pt x="12" y="3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6" y="45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6" y="45"/>
                  </a:lnTo>
                  <a:lnTo>
                    <a:pt x="6" y="2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32" name="Freeform 197"/>
            <p:cNvSpPr>
              <a:spLocks/>
            </p:cNvSpPr>
            <p:nvPr/>
          </p:nvSpPr>
          <p:spPr bwMode="auto">
            <a:xfrm>
              <a:off x="3842" y="1527"/>
              <a:ext cx="18" cy="11"/>
            </a:xfrm>
            <a:custGeom>
              <a:avLst/>
              <a:gdLst>
                <a:gd name="T0" fmla="*/ 5107536 w 24"/>
                <a:gd name="T1" fmla="*/ 230009 h 17"/>
                <a:gd name="T2" fmla="*/ 5107536 w 24"/>
                <a:gd name="T3" fmla="*/ 0 h 17"/>
                <a:gd name="T4" fmla="*/ 0 w 24"/>
                <a:gd name="T5" fmla="*/ 0 h 17"/>
                <a:gd name="T6" fmla="*/ 0 w 24"/>
                <a:gd name="T7" fmla="*/ 230009 h 17"/>
                <a:gd name="T8" fmla="*/ 5107536 w 24"/>
                <a:gd name="T9" fmla="*/ 230009 h 17"/>
                <a:gd name="T10" fmla="*/ 5107536 w 24"/>
                <a:gd name="T11" fmla="*/ 230009 h 17"/>
                <a:gd name="T12" fmla="*/ 5107536 w 24"/>
                <a:gd name="T13" fmla="*/ 230009 h 17"/>
                <a:gd name="T14" fmla="*/ 5107536 w 24"/>
                <a:gd name="T15" fmla="*/ 0 h 17"/>
                <a:gd name="T16" fmla="*/ 5107536 w 24"/>
                <a:gd name="T17" fmla="*/ 0 h 17"/>
                <a:gd name="T18" fmla="*/ 5107536 w 24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17"/>
                <a:gd name="T32" fmla="*/ 24 w 24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17">
                  <a:moveTo>
                    <a:pt x="24" y="9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8" y="17"/>
                  </a:lnTo>
                  <a:lnTo>
                    <a:pt x="11" y="9"/>
                  </a:lnTo>
                  <a:lnTo>
                    <a:pt x="24" y="9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24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33" name="Freeform 198"/>
            <p:cNvSpPr>
              <a:spLocks/>
            </p:cNvSpPr>
            <p:nvPr/>
          </p:nvSpPr>
          <p:spPr bwMode="auto">
            <a:xfrm>
              <a:off x="3850" y="1532"/>
              <a:ext cx="10" cy="24"/>
            </a:xfrm>
            <a:custGeom>
              <a:avLst/>
              <a:gdLst>
                <a:gd name="T0" fmla="*/ 8691896 w 13"/>
                <a:gd name="T1" fmla="*/ 242172 h 37"/>
                <a:gd name="T2" fmla="*/ 8691896 w 13"/>
                <a:gd name="T3" fmla="*/ 242172 h 37"/>
                <a:gd name="T4" fmla="*/ 8691896 w 13"/>
                <a:gd name="T5" fmla="*/ 0 h 37"/>
                <a:gd name="T6" fmla="*/ 0 w 13"/>
                <a:gd name="T7" fmla="*/ 0 h 37"/>
                <a:gd name="T8" fmla="*/ 0 w 13"/>
                <a:gd name="T9" fmla="*/ 242172 h 37"/>
                <a:gd name="T10" fmla="*/ 8691896 w 13"/>
                <a:gd name="T11" fmla="*/ 242172 h 37"/>
                <a:gd name="T12" fmla="*/ 0 w 13"/>
                <a:gd name="T13" fmla="*/ 242172 h 37"/>
                <a:gd name="T14" fmla="*/ 0 w 13"/>
                <a:gd name="T15" fmla="*/ 242172 h 37"/>
                <a:gd name="T16" fmla="*/ 8691896 w 13"/>
                <a:gd name="T17" fmla="*/ 242172 h 37"/>
                <a:gd name="T18" fmla="*/ 8691896 w 13"/>
                <a:gd name="T19" fmla="*/ 242172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7"/>
                <a:gd name="T32" fmla="*/ 13 w 13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7">
                  <a:moveTo>
                    <a:pt x="7" y="22"/>
                  </a:moveTo>
                  <a:lnTo>
                    <a:pt x="13" y="3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7" y="37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7" y="37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34" name="Rectangle 199"/>
            <p:cNvSpPr>
              <a:spLocks noChangeArrowheads="1"/>
            </p:cNvSpPr>
            <p:nvPr/>
          </p:nvSpPr>
          <p:spPr bwMode="auto">
            <a:xfrm>
              <a:off x="3856" y="1546"/>
              <a:ext cx="22" cy="1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402635" name="Freeform 200"/>
            <p:cNvSpPr>
              <a:spLocks/>
            </p:cNvSpPr>
            <p:nvPr/>
          </p:nvSpPr>
          <p:spPr bwMode="auto">
            <a:xfrm>
              <a:off x="3878" y="1546"/>
              <a:ext cx="14" cy="10"/>
            </a:xfrm>
            <a:custGeom>
              <a:avLst/>
              <a:gdLst>
                <a:gd name="T0" fmla="*/ 10961998 w 18"/>
                <a:gd name="T1" fmla="*/ 430536 h 15"/>
                <a:gd name="T2" fmla="*/ 10961998 w 18"/>
                <a:gd name="T3" fmla="*/ 0 h 15"/>
                <a:gd name="T4" fmla="*/ 0 w 18"/>
                <a:gd name="T5" fmla="*/ 0 h 15"/>
                <a:gd name="T6" fmla="*/ 0 w 18"/>
                <a:gd name="T7" fmla="*/ 430536 h 15"/>
                <a:gd name="T8" fmla="*/ 10961998 w 18"/>
                <a:gd name="T9" fmla="*/ 430536 h 15"/>
                <a:gd name="T10" fmla="*/ 10961998 w 18"/>
                <a:gd name="T11" fmla="*/ 430536 h 15"/>
                <a:gd name="T12" fmla="*/ 10961998 w 18"/>
                <a:gd name="T13" fmla="*/ 430536 h 15"/>
                <a:gd name="T14" fmla="*/ 10961998 w 18"/>
                <a:gd name="T15" fmla="*/ 0 h 15"/>
                <a:gd name="T16" fmla="*/ 10961998 w 18"/>
                <a:gd name="T17" fmla="*/ 0 h 15"/>
                <a:gd name="T18" fmla="*/ 10961998 w 18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15"/>
                <a:gd name="T32" fmla="*/ 18 w 1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15">
                  <a:moveTo>
                    <a:pt x="18" y="8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" y="15"/>
                  </a:lnTo>
                  <a:lnTo>
                    <a:pt x="5" y="8"/>
                  </a:lnTo>
                  <a:lnTo>
                    <a:pt x="18" y="8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18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36" name="Freeform 201"/>
            <p:cNvSpPr>
              <a:spLocks/>
            </p:cNvSpPr>
            <p:nvPr/>
          </p:nvSpPr>
          <p:spPr bwMode="auto">
            <a:xfrm>
              <a:off x="3882" y="1552"/>
              <a:ext cx="10" cy="21"/>
            </a:xfrm>
            <a:custGeom>
              <a:avLst/>
              <a:gdLst>
                <a:gd name="T0" fmla="*/ 8691896 w 13"/>
                <a:gd name="T1" fmla="*/ 162083 h 33"/>
                <a:gd name="T2" fmla="*/ 8691896 w 13"/>
                <a:gd name="T3" fmla="*/ 162083 h 33"/>
                <a:gd name="T4" fmla="*/ 8691896 w 13"/>
                <a:gd name="T5" fmla="*/ 0 h 33"/>
                <a:gd name="T6" fmla="*/ 0 w 13"/>
                <a:gd name="T7" fmla="*/ 0 h 33"/>
                <a:gd name="T8" fmla="*/ 0 w 13"/>
                <a:gd name="T9" fmla="*/ 162083 h 33"/>
                <a:gd name="T10" fmla="*/ 8691896 w 13"/>
                <a:gd name="T11" fmla="*/ 162083 h 33"/>
                <a:gd name="T12" fmla="*/ 0 w 13"/>
                <a:gd name="T13" fmla="*/ 162083 h 33"/>
                <a:gd name="T14" fmla="*/ 0 w 13"/>
                <a:gd name="T15" fmla="*/ 162083 h 33"/>
                <a:gd name="T16" fmla="*/ 8691896 w 13"/>
                <a:gd name="T17" fmla="*/ 162083 h 33"/>
                <a:gd name="T18" fmla="*/ 8691896 w 13"/>
                <a:gd name="T19" fmla="*/ 162083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3"/>
                <a:gd name="T32" fmla="*/ 13 w 13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3">
                  <a:moveTo>
                    <a:pt x="6" y="18"/>
                  </a:moveTo>
                  <a:lnTo>
                    <a:pt x="13" y="2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33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6" y="33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37" name="Rectangle 202"/>
            <p:cNvSpPr>
              <a:spLocks noChangeArrowheads="1"/>
            </p:cNvSpPr>
            <p:nvPr/>
          </p:nvSpPr>
          <p:spPr bwMode="auto">
            <a:xfrm>
              <a:off x="3887" y="1563"/>
              <a:ext cx="18" cy="1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402638" name="Freeform 203"/>
            <p:cNvSpPr>
              <a:spLocks/>
            </p:cNvSpPr>
            <p:nvPr/>
          </p:nvSpPr>
          <p:spPr bwMode="auto">
            <a:xfrm>
              <a:off x="3905" y="1563"/>
              <a:ext cx="31" cy="10"/>
            </a:xfrm>
            <a:custGeom>
              <a:avLst/>
              <a:gdLst>
                <a:gd name="T0" fmla="*/ 3649937 w 42"/>
                <a:gd name="T1" fmla="*/ 430536 h 15"/>
                <a:gd name="T2" fmla="*/ 3649937 w 42"/>
                <a:gd name="T3" fmla="*/ 0 h 15"/>
                <a:gd name="T4" fmla="*/ 0 w 42"/>
                <a:gd name="T5" fmla="*/ 0 h 15"/>
                <a:gd name="T6" fmla="*/ 0 w 42"/>
                <a:gd name="T7" fmla="*/ 430536 h 15"/>
                <a:gd name="T8" fmla="*/ 3649937 w 42"/>
                <a:gd name="T9" fmla="*/ 430536 h 15"/>
                <a:gd name="T10" fmla="*/ 3649937 w 42"/>
                <a:gd name="T11" fmla="*/ 430536 h 15"/>
                <a:gd name="T12" fmla="*/ 3649937 w 42"/>
                <a:gd name="T13" fmla="*/ 430536 h 15"/>
                <a:gd name="T14" fmla="*/ 3649937 w 42"/>
                <a:gd name="T15" fmla="*/ 0 h 15"/>
                <a:gd name="T16" fmla="*/ 3649937 w 42"/>
                <a:gd name="T17" fmla="*/ 0 h 15"/>
                <a:gd name="T18" fmla="*/ 3649937 w 42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15"/>
                <a:gd name="T32" fmla="*/ 42 w 4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15">
                  <a:moveTo>
                    <a:pt x="42" y="8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4" y="15"/>
                  </a:lnTo>
                  <a:lnTo>
                    <a:pt x="27" y="8"/>
                  </a:lnTo>
                  <a:lnTo>
                    <a:pt x="42" y="8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42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39" name="Freeform 204"/>
            <p:cNvSpPr>
              <a:spLocks/>
            </p:cNvSpPr>
            <p:nvPr/>
          </p:nvSpPr>
          <p:spPr bwMode="auto">
            <a:xfrm>
              <a:off x="3925" y="1568"/>
              <a:ext cx="11" cy="42"/>
            </a:xfrm>
            <a:custGeom>
              <a:avLst/>
              <a:gdLst>
                <a:gd name="T0" fmla="*/ 3186070 w 15"/>
                <a:gd name="T1" fmla="*/ 162083 h 66"/>
                <a:gd name="T2" fmla="*/ 3186070 w 15"/>
                <a:gd name="T3" fmla="*/ 162083 h 66"/>
                <a:gd name="T4" fmla="*/ 3186070 w 15"/>
                <a:gd name="T5" fmla="*/ 0 h 66"/>
                <a:gd name="T6" fmla="*/ 0 w 15"/>
                <a:gd name="T7" fmla="*/ 0 h 66"/>
                <a:gd name="T8" fmla="*/ 0 w 15"/>
                <a:gd name="T9" fmla="*/ 162083 h 66"/>
                <a:gd name="T10" fmla="*/ 3186070 w 15"/>
                <a:gd name="T11" fmla="*/ 162083 h 66"/>
                <a:gd name="T12" fmla="*/ 0 w 15"/>
                <a:gd name="T13" fmla="*/ 162083 h 66"/>
                <a:gd name="T14" fmla="*/ 0 w 15"/>
                <a:gd name="T15" fmla="*/ 162083 h 66"/>
                <a:gd name="T16" fmla="*/ 3186070 w 15"/>
                <a:gd name="T17" fmla="*/ 162083 h 66"/>
                <a:gd name="T18" fmla="*/ 3186070 w 15"/>
                <a:gd name="T19" fmla="*/ 162083 h 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66"/>
                <a:gd name="T32" fmla="*/ 15 w 15"/>
                <a:gd name="T33" fmla="*/ 66 h 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66">
                  <a:moveTo>
                    <a:pt x="7" y="50"/>
                  </a:moveTo>
                  <a:lnTo>
                    <a:pt x="15" y="59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9"/>
                  </a:lnTo>
                  <a:lnTo>
                    <a:pt x="7" y="66"/>
                  </a:lnTo>
                  <a:lnTo>
                    <a:pt x="0" y="59"/>
                  </a:lnTo>
                  <a:lnTo>
                    <a:pt x="0" y="66"/>
                  </a:lnTo>
                  <a:lnTo>
                    <a:pt x="7" y="66"/>
                  </a:lnTo>
                  <a:lnTo>
                    <a:pt x="7" y="5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40" name="Freeform 205"/>
            <p:cNvSpPr>
              <a:spLocks/>
            </p:cNvSpPr>
            <p:nvPr/>
          </p:nvSpPr>
          <p:spPr bwMode="auto">
            <a:xfrm>
              <a:off x="3930" y="1600"/>
              <a:ext cx="17" cy="10"/>
            </a:xfrm>
            <a:custGeom>
              <a:avLst/>
              <a:gdLst>
                <a:gd name="T0" fmla="*/ 9560386 w 22"/>
                <a:gd name="T1" fmla="*/ 111021 h 16"/>
                <a:gd name="T2" fmla="*/ 9560386 w 22"/>
                <a:gd name="T3" fmla="*/ 0 h 16"/>
                <a:gd name="T4" fmla="*/ 0 w 22"/>
                <a:gd name="T5" fmla="*/ 0 h 16"/>
                <a:gd name="T6" fmla="*/ 0 w 22"/>
                <a:gd name="T7" fmla="*/ 111021 h 16"/>
                <a:gd name="T8" fmla="*/ 9560386 w 22"/>
                <a:gd name="T9" fmla="*/ 111021 h 16"/>
                <a:gd name="T10" fmla="*/ 9560386 w 22"/>
                <a:gd name="T11" fmla="*/ 111021 h 16"/>
                <a:gd name="T12" fmla="*/ 9560386 w 22"/>
                <a:gd name="T13" fmla="*/ 111021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16"/>
                <a:gd name="T23" fmla="*/ 22 w 22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16">
                  <a:moveTo>
                    <a:pt x="22" y="11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9" y="5"/>
                  </a:lnTo>
                  <a:lnTo>
                    <a:pt x="22" y="1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41" name="Freeform 206"/>
            <p:cNvSpPr>
              <a:spLocks/>
            </p:cNvSpPr>
            <p:nvPr/>
          </p:nvSpPr>
          <p:spPr bwMode="auto">
            <a:xfrm>
              <a:off x="3935" y="1603"/>
              <a:ext cx="12" cy="19"/>
            </a:xfrm>
            <a:custGeom>
              <a:avLst/>
              <a:gdLst>
                <a:gd name="T0" fmla="*/ 5107526 w 16"/>
                <a:gd name="T1" fmla="*/ 146624 h 30"/>
                <a:gd name="T2" fmla="*/ 5107526 w 16"/>
                <a:gd name="T3" fmla="*/ 146624 h 30"/>
                <a:gd name="T4" fmla="*/ 5107526 w 16"/>
                <a:gd name="T5" fmla="*/ 146624 h 30"/>
                <a:gd name="T6" fmla="*/ 5107526 w 16"/>
                <a:gd name="T7" fmla="*/ 146624 h 30"/>
                <a:gd name="T8" fmla="*/ 5107526 w 16"/>
                <a:gd name="T9" fmla="*/ 146624 h 30"/>
                <a:gd name="T10" fmla="*/ 5107526 w 16"/>
                <a:gd name="T11" fmla="*/ 146624 h 30"/>
                <a:gd name="T12" fmla="*/ 5107526 w 16"/>
                <a:gd name="T13" fmla="*/ 146624 h 30"/>
                <a:gd name="T14" fmla="*/ 5107526 w 16"/>
                <a:gd name="T15" fmla="*/ 0 h 30"/>
                <a:gd name="T16" fmla="*/ 5107526 w 16"/>
                <a:gd name="T17" fmla="*/ 146624 h 30"/>
                <a:gd name="T18" fmla="*/ 5107526 w 16"/>
                <a:gd name="T19" fmla="*/ 146624 h 30"/>
                <a:gd name="T20" fmla="*/ 5107526 w 16"/>
                <a:gd name="T21" fmla="*/ 146624 h 30"/>
                <a:gd name="T22" fmla="*/ 0 w 16"/>
                <a:gd name="T23" fmla="*/ 146624 h 30"/>
                <a:gd name="T24" fmla="*/ 0 w 16"/>
                <a:gd name="T25" fmla="*/ 146624 h 30"/>
                <a:gd name="T26" fmla="*/ 0 w 16"/>
                <a:gd name="T27" fmla="*/ 146624 h 30"/>
                <a:gd name="T28" fmla="*/ 5107526 w 16"/>
                <a:gd name="T29" fmla="*/ 146624 h 30"/>
                <a:gd name="T30" fmla="*/ 5107526 w 16"/>
                <a:gd name="T31" fmla="*/ 146624 h 30"/>
                <a:gd name="T32" fmla="*/ 5107526 w 16"/>
                <a:gd name="T33" fmla="*/ 146624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30"/>
                <a:gd name="T53" fmla="*/ 16 w 1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30">
                  <a:moveTo>
                    <a:pt x="10" y="13"/>
                  </a:moveTo>
                  <a:lnTo>
                    <a:pt x="13" y="15"/>
                  </a:lnTo>
                  <a:lnTo>
                    <a:pt x="13" y="17"/>
                  </a:lnTo>
                  <a:lnTo>
                    <a:pt x="14" y="13"/>
                  </a:lnTo>
                  <a:lnTo>
                    <a:pt x="14" y="11"/>
                  </a:lnTo>
                  <a:lnTo>
                    <a:pt x="14" y="7"/>
                  </a:lnTo>
                  <a:lnTo>
                    <a:pt x="16" y="6"/>
                  </a:lnTo>
                  <a:lnTo>
                    <a:pt x="3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10" y="30"/>
                  </a:lnTo>
                  <a:lnTo>
                    <a:pt x="10" y="1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42" name="Freeform 207"/>
            <p:cNvSpPr>
              <a:spLocks/>
            </p:cNvSpPr>
            <p:nvPr/>
          </p:nvSpPr>
          <p:spPr bwMode="auto">
            <a:xfrm>
              <a:off x="3942" y="1612"/>
              <a:ext cx="22" cy="10"/>
            </a:xfrm>
            <a:custGeom>
              <a:avLst/>
              <a:gdLst>
                <a:gd name="T0" fmla="*/ 13566988 w 28"/>
                <a:gd name="T1" fmla="*/ 31081 h 17"/>
                <a:gd name="T2" fmla="*/ 13566988 w 28"/>
                <a:gd name="T3" fmla="*/ 0 h 17"/>
                <a:gd name="T4" fmla="*/ 13566988 w 28"/>
                <a:gd name="T5" fmla="*/ 0 h 17"/>
                <a:gd name="T6" fmla="*/ 13566988 w 28"/>
                <a:gd name="T7" fmla="*/ 0 h 17"/>
                <a:gd name="T8" fmla="*/ 13566988 w 28"/>
                <a:gd name="T9" fmla="*/ 0 h 17"/>
                <a:gd name="T10" fmla="*/ 13566988 w 28"/>
                <a:gd name="T11" fmla="*/ 0 h 17"/>
                <a:gd name="T12" fmla="*/ 13566988 w 28"/>
                <a:gd name="T13" fmla="*/ 0 h 17"/>
                <a:gd name="T14" fmla="*/ 13566988 w 28"/>
                <a:gd name="T15" fmla="*/ 0 h 17"/>
                <a:gd name="T16" fmla="*/ 0 w 28"/>
                <a:gd name="T17" fmla="*/ 0 h 17"/>
                <a:gd name="T18" fmla="*/ 0 w 28"/>
                <a:gd name="T19" fmla="*/ 31081 h 17"/>
                <a:gd name="T20" fmla="*/ 13566988 w 28"/>
                <a:gd name="T21" fmla="*/ 31081 h 17"/>
                <a:gd name="T22" fmla="*/ 13566988 w 28"/>
                <a:gd name="T23" fmla="*/ 31081 h 17"/>
                <a:gd name="T24" fmla="*/ 13566988 w 28"/>
                <a:gd name="T25" fmla="*/ 31081 h 17"/>
                <a:gd name="T26" fmla="*/ 13566988 w 28"/>
                <a:gd name="T27" fmla="*/ 31081 h 17"/>
                <a:gd name="T28" fmla="*/ 13566988 w 28"/>
                <a:gd name="T29" fmla="*/ 31081 h 17"/>
                <a:gd name="T30" fmla="*/ 13566988 w 28"/>
                <a:gd name="T31" fmla="*/ 31081 h 17"/>
                <a:gd name="T32" fmla="*/ 13566988 w 28"/>
                <a:gd name="T33" fmla="*/ 31081 h 17"/>
                <a:gd name="T34" fmla="*/ 13566988 w 28"/>
                <a:gd name="T35" fmla="*/ 31081 h 17"/>
                <a:gd name="T36" fmla="*/ 13566988 w 28"/>
                <a:gd name="T37" fmla="*/ 31081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"/>
                <a:gd name="T58" fmla="*/ 0 h 17"/>
                <a:gd name="T59" fmla="*/ 28 w 28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" h="17">
                  <a:moveTo>
                    <a:pt x="28" y="9"/>
                  </a:moveTo>
                  <a:lnTo>
                    <a:pt x="20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" y="17"/>
                  </a:lnTo>
                  <a:lnTo>
                    <a:pt x="4" y="17"/>
                  </a:lnTo>
                  <a:lnTo>
                    <a:pt x="9" y="17"/>
                  </a:lnTo>
                  <a:lnTo>
                    <a:pt x="12" y="17"/>
                  </a:lnTo>
                  <a:lnTo>
                    <a:pt x="16" y="17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14" y="9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43" name="Freeform 208"/>
            <p:cNvSpPr>
              <a:spLocks/>
            </p:cNvSpPr>
            <p:nvPr/>
          </p:nvSpPr>
          <p:spPr bwMode="auto">
            <a:xfrm>
              <a:off x="3953" y="1617"/>
              <a:ext cx="11" cy="21"/>
            </a:xfrm>
            <a:custGeom>
              <a:avLst/>
              <a:gdLst>
                <a:gd name="T0" fmla="*/ 13566988 w 14"/>
                <a:gd name="T1" fmla="*/ 309300 h 32"/>
                <a:gd name="T2" fmla="*/ 13566988 w 14"/>
                <a:gd name="T3" fmla="*/ 309300 h 32"/>
                <a:gd name="T4" fmla="*/ 13566988 w 14"/>
                <a:gd name="T5" fmla="*/ 0 h 32"/>
                <a:gd name="T6" fmla="*/ 0 w 14"/>
                <a:gd name="T7" fmla="*/ 0 h 32"/>
                <a:gd name="T8" fmla="*/ 0 w 14"/>
                <a:gd name="T9" fmla="*/ 309300 h 32"/>
                <a:gd name="T10" fmla="*/ 13566988 w 14"/>
                <a:gd name="T11" fmla="*/ 309300 h 32"/>
                <a:gd name="T12" fmla="*/ 0 w 14"/>
                <a:gd name="T13" fmla="*/ 309300 h 32"/>
                <a:gd name="T14" fmla="*/ 0 w 14"/>
                <a:gd name="T15" fmla="*/ 309300 h 32"/>
                <a:gd name="T16" fmla="*/ 13566988 w 14"/>
                <a:gd name="T17" fmla="*/ 309300 h 32"/>
                <a:gd name="T18" fmla="*/ 13566988 w 14"/>
                <a:gd name="T19" fmla="*/ 309300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2"/>
                <a:gd name="T32" fmla="*/ 14 w 14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2">
                  <a:moveTo>
                    <a:pt x="6" y="17"/>
                  </a:moveTo>
                  <a:lnTo>
                    <a:pt x="14" y="24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6" y="32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44" name="Freeform 209"/>
            <p:cNvSpPr>
              <a:spLocks/>
            </p:cNvSpPr>
            <p:nvPr/>
          </p:nvSpPr>
          <p:spPr bwMode="auto">
            <a:xfrm>
              <a:off x="3958" y="1628"/>
              <a:ext cx="23" cy="10"/>
            </a:xfrm>
            <a:custGeom>
              <a:avLst/>
              <a:gdLst>
                <a:gd name="T0" fmla="*/ 4070190 w 31"/>
                <a:gd name="T1" fmla="*/ 430536 h 15"/>
                <a:gd name="T2" fmla="*/ 4070190 w 31"/>
                <a:gd name="T3" fmla="*/ 0 h 15"/>
                <a:gd name="T4" fmla="*/ 0 w 31"/>
                <a:gd name="T5" fmla="*/ 0 h 15"/>
                <a:gd name="T6" fmla="*/ 0 w 31"/>
                <a:gd name="T7" fmla="*/ 430536 h 15"/>
                <a:gd name="T8" fmla="*/ 4070190 w 31"/>
                <a:gd name="T9" fmla="*/ 430536 h 15"/>
                <a:gd name="T10" fmla="*/ 4070190 w 31"/>
                <a:gd name="T11" fmla="*/ 430536 h 15"/>
                <a:gd name="T12" fmla="*/ 4070190 w 31"/>
                <a:gd name="T13" fmla="*/ 430536 h 15"/>
                <a:gd name="T14" fmla="*/ 4070190 w 31"/>
                <a:gd name="T15" fmla="*/ 0 h 15"/>
                <a:gd name="T16" fmla="*/ 4070190 w 31"/>
                <a:gd name="T17" fmla="*/ 0 h 15"/>
                <a:gd name="T18" fmla="*/ 4070190 w 31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15"/>
                <a:gd name="T32" fmla="*/ 31 w 31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15">
                  <a:moveTo>
                    <a:pt x="31" y="7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3" y="15"/>
                  </a:lnTo>
                  <a:lnTo>
                    <a:pt x="16" y="7"/>
                  </a:lnTo>
                  <a:lnTo>
                    <a:pt x="31" y="7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45" name="Freeform 210"/>
            <p:cNvSpPr>
              <a:spLocks/>
            </p:cNvSpPr>
            <p:nvPr/>
          </p:nvSpPr>
          <p:spPr bwMode="auto">
            <a:xfrm>
              <a:off x="3970" y="1633"/>
              <a:ext cx="11" cy="22"/>
            </a:xfrm>
            <a:custGeom>
              <a:avLst/>
              <a:gdLst>
                <a:gd name="T0" fmla="*/ 3186070 w 15"/>
                <a:gd name="T1" fmla="*/ 125133 h 35"/>
                <a:gd name="T2" fmla="*/ 3186070 w 15"/>
                <a:gd name="T3" fmla="*/ 125133 h 35"/>
                <a:gd name="T4" fmla="*/ 3186070 w 15"/>
                <a:gd name="T5" fmla="*/ 0 h 35"/>
                <a:gd name="T6" fmla="*/ 0 w 15"/>
                <a:gd name="T7" fmla="*/ 0 h 35"/>
                <a:gd name="T8" fmla="*/ 0 w 15"/>
                <a:gd name="T9" fmla="*/ 125133 h 35"/>
                <a:gd name="T10" fmla="*/ 3186070 w 15"/>
                <a:gd name="T11" fmla="*/ 125133 h 35"/>
                <a:gd name="T12" fmla="*/ 0 w 15"/>
                <a:gd name="T13" fmla="*/ 125133 h 35"/>
                <a:gd name="T14" fmla="*/ 0 w 15"/>
                <a:gd name="T15" fmla="*/ 125133 h 35"/>
                <a:gd name="T16" fmla="*/ 3186070 w 15"/>
                <a:gd name="T17" fmla="*/ 125133 h 35"/>
                <a:gd name="T18" fmla="*/ 3186070 w 15"/>
                <a:gd name="T19" fmla="*/ 125133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35"/>
                <a:gd name="T32" fmla="*/ 15 w 15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35">
                  <a:moveTo>
                    <a:pt x="7" y="19"/>
                  </a:moveTo>
                  <a:lnTo>
                    <a:pt x="15" y="26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7" y="35"/>
                  </a:lnTo>
                  <a:lnTo>
                    <a:pt x="0" y="26"/>
                  </a:lnTo>
                  <a:lnTo>
                    <a:pt x="0" y="35"/>
                  </a:lnTo>
                  <a:lnTo>
                    <a:pt x="7" y="35"/>
                  </a:lnTo>
                  <a:lnTo>
                    <a:pt x="7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46" name="Freeform 211"/>
            <p:cNvSpPr>
              <a:spLocks/>
            </p:cNvSpPr>
            <p:nvPr/>
          </p:nvSpPr>
          <p:spPr bwMode="auto">
            <a:xfrm>
              <a:off x="3975" y="1645"/>
              <a:ext cx="23" cy="10"/>
            </a:xfrm>
            <a:custGeom>
              <a:avLst/>
              <a:gdLst>
                <a:gd name="T0" fmla="*/ 8103336 w 30"/>
                <a:gd name="T1" fmla="*/ 111021 h 16"/>
                <a:gd name="T2" fmla="*/ 8103336 w 30"/>
                <a:gd name="T3" fmla="*/ 0 h 16"/>
                <a:gd name="T4" fmla="*/ 0 w 30"/>
                <a:gd name="T5" fmla="*/ 0 h 16"/>
                <a:gd name="T6" fmla="*/ 0 w 30"/>
                <a:gd name="T7" fmla="*/ 111021 h 16"/>
                <a:gd name="T8" fmla="*/ 8103336 w 30"/>
                <a:gd name="T9" fmla="*/ 111021 h 16"/>
                <a:gd name="T10" fmla="*/ 8103336 w 30"/>
                <a:gd name="T11" fmla="*/ 111021 h 16"/>
                <a:gd name="T12" fmla="*/ 8103336 w 30"/>
                <a:gd name="T13" fmla="*/ 111021 h 16"/>
                <a:gd name="T14" fmla="*/ 8103336 w 30"/>
                <a:gd name="T15" fmla="*/ 0 h 16"/>
                <a:gd name="T16" fmla="*/ 8103336 w 30"/>
                <a:gd name="T17" fmla="*/ 0 h 16"/>
                <a:gd name="T18" fmla="*/ 8103336 w 30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"/>
                <a:gd name="T32" fmla="*/ 30 w 30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">
                  <a:moveTo>
                    <a:pt x="30" y="7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24" y="16"/>
                  </a:lnTo>
                  <a:lnTo>
                    <a:pt x="17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47" name="Freeform 212"/>
            <p:cNvSpPr>
              <a:spLocks/>
            </p:cNvSpPr>
            <p:nvPr/>
          </p:nvSpPr>
          <p:spPr bwMode="auto">
            <a:xfrm>
              <a:off x="3988" y="1649"/>
              <a:ext cx="10" cy="19"/>
            </a:xfrm>
            <a:custGeom>
              <a:avLst/>
              <a:gdLst>
                <a:gd name="T0" fmla="*/ 8691896 w 13"/>
                <a:gd name="T1" fmla="*/ 146624 h 30"/>
                <a:gd name="T2" fmla="*/ 8691896 w 13"/>
                <a:gd name="T3" fmla="*/ 146624 h 30"/>
                <a:gd name="T4" fmla="*/ 8691896 w 13"/>
                <a:gd name="T5" fmla="*/ 0 h 30"/>
                <a:gd name="T6" fmla="*/ 0 w 13"/>
                <a:gd name="T7" fmla="*/ 0 h 30"/>
                <a:gd name="T8" fmla="*/ 0 w 13"/>
                <a:gd name="T9" fmla="*/ 146624 h 30"/>
                <a:gd name="T10" fmla="*/ 8691896 w 13"/>
                <a:gd name="T11" fmla="*/ 146624 h 30"/>
                <a:gd name="T12" fmla="*/ 0 w 13"/>
                <a:gd name="T13" fmla="*/ 146624 h 30"/>
                <a:gd name="T14" fmla="*/ 0 w 13"/>
                <a:gd name="T15" fmla="*/ 146624 h 30"/>
                <a:gd name="T16" fmla="*/ 8691896 w 13"/>
                <a:gd name="T17" fmla="*/ 146624 h 30"/>
                <a:gd name="T18" fmla="*/ 8691896 w 13"/>
                <a:gd name="T19" fmla="*/ 146624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0"/>
                <a:gd name="T32" fmla="*/ 13 w 13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0">
                  <a:moveTo>
                    <a:pt x="7" y="13"/>
                  </a:moveTo>
                  <a:lnTo>
                    <a:pt x="13" y="2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7" y="30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7" y="30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48" name="Freeform 213"/>
            <p:cNvSpPr>
              <a:spLocks/>
            </p:cNvSpPr>
            <p:nvPr/>
          </p:nvSpPr>
          <p:spPr bwMode="auto">
            <a:xfrm>
              <a:off x="3993" y="1658"/>
              <a:ext cx="97" cy="10"/>
            </a:xfrm>
            <a:custGeom>
              <a:avLst/>
              <a:gdLst>
                <a:gd name="T0" fmla="*/ 6349215 w 128"/>
                <a:gd name="T1" fmla="*/ 31081 h 17"/>
                <a:gd name="T2" fmla="*/ 6349215 w 128"/>
                <a:gd name="T3" fmla="*/ 0 h 17"/>
                <a:gd name="T4" fmla="*/ 0 w 128"/>
                <a:gd name="T5" fmla="*/ 0 h 17"/>
                <a:gd name="T6" fmla="*/ 0 w 128"/>
                <a:gd name="T7" fmla="*/ 31081 h 17"/>
                <a:gd name="T8" fmla="*/ 6349215 w 128"/>
                <a:gd name="T9" fmla="*/ 31081 h 17"/>
                <a:gd name="T10" fmla="*/ 6349215 w 128"/>
                <a:gd name="T11" fmla="*/ 31081 h 17"/>
                <a:gd name="T12" fmla="*/ 6349215 w 128"/>
                <a:gd name="T13" fmla="*/ 31081 h 17"/>
                <a:gd name="T14" fmla="*/ 6349215 w 128"/>
                <a:gd name="T15" fmla="*/ 0 h 17"/>
                <a:gd name="T16" fmla="*/ 6349215 w 128"/>
                <a:gd name="T17" fmla="*/ 0 h 17"/>
                <a:gd name="T18" fmla="*/ 6349215 w 128"/>
                <a:gd name="T19" fmla="*/ 3108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8"/>
                <a:gd name="T31" fmla="*/ 0 h 17"/>
                <a:gd name="T32" fmla="*/ 128 w 128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8" h="17">
                  <a:moveTo>
                    <a:pt x="128" y="9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21" y="17"/>
                  </a:lnTo>
                  <a:lnTo>
                    <a:pt x="115" y="9"/>
                  </a:lnTo>
                  <a:lnTo>
                    <a:pt x="128" y="9"/>
                  </a:lnTo>
                  <a:lnTo>
                    <a:pt x="128" y="0"/>
                  </a:lnTo>
                  <a:lnTo>
                    <a:pt x="121" y="0"/>
                  </a:lnTo>
                  <a:lnTo>
                    <a:pt x="128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49" name="Freeform 214"/>
            <p:cNvSpPr>
              <a:spLocks/>
            </p:cNvSpPr>
            <p:nvPr/>
          </p:nvSpPr>
          <p:spPr bwMode="auto">
            <a:xfrm>
              <a:off x="4080" y="1663"/>
              <a:ext cx="10" cy="19"/>
            </a:xfrm>
            <a:custGeom>
              <a:avLst/>
              <a:gdLst>
                <a:gd name="T0" fmla="*/ 8691896 w 13"/>
                <a:gd name="T1" fmla="*/ 146624 h 30"/>
                <a:gd name="T2" fmla="*/ 8691896 w 13"/>
                <a:gd name="T3" fmla="*/ 146624 h 30"/>
                <a:gd name="T4" fmla="*/ 8691896 w 13"/>
                <a:gd name="T5" fmla="*/ 0 h 30"/>
                <a:gd name="T6" fmla="*/ 0 w 13"/>
                <a:gd name="T7" fmla="*/ 0 h 30"/>
                <a:gd name="T8" fmla="*/ 0 w 13"/>
                <a:gd name="T9" fmla="*/ 146624 h 30"/>
                <a:gd name="T10" fmla="*/ 8691896 w 13"/>
                <a:gd name="T11" fmla="*/ 146624 h 30"/>
                <a:gd name="T12" fmla="*/ 0 w 13"/>
                <a:gd name="T13" fmla="*/ 146624 h 30"/>
                <a:gd name="T14" fmla="*/ 0 w 13"/>
                <a:gd name="T15" fmla="*/ 146624 h 30"/>
                <a:gd name="T16" fmla="*/ 8691896 w 13"/>
                <a:gd name="T17" fmla="*/ 146624 h 30"/>
                <a:gd name="T18" fmla="*/ 8691896 w 13"/>
                <a:gd name="T19" fmla="*/ 146624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0"/>
                <a:gd name="T32" fmla="*/ 13 w 13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0">
                  <a:moveTo>
                    <a:pt x="6" y="15"/>
                  </a:moveTo>
                  <a:lnTo>
                    <a:pt x="13" y="2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6" y="30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50" name="Freeform 215"/>
            <p:cNvSpPr>
              <a:spLocks/>
            </p:cNvSpPr>
            <p:nvPr/>
          </p:nvSpPr>
          <p:spPr bwMode="auto">
            <a:xfrm>
              <a:off x="4084" y="1673"/>
              <a:ext cx="43" cy="9"/>
            </a:xfrm>
            <a:custGeom>
              <a:avLst/>
              <a:gdLst>
                <a:gd name="T0" fmla="*/ 8371708 w 56"/>
                <a:gd name="T1" fmla="*/ 47109 h 15"/>
                <a:gd name="T2" fmla="*/ 8371708 w 56"/>
                <a:gd name="T3" fmla="*/ 0 h 15"/>
                <a:gd name="T4" fmla="*/ 0 w 56"/>
                <a:gd name="T5" fmla="*/ 0 h 15"/>
                <a:gd name="T6" fmla="*/ 0 w 56"/>
                <a:gd name="T7" fmla="*/ 47109 h 15"/>
                <a:gd name="T8" fmla="*/ 8371708 w 56"/>
                <a:gd name="T9" fmla="*/ 47109 h 15"/>
                <a:gd name="T10" fmla="*/ 8371708 w 56"/>
                <a:gd name="T11" fmla="*/ 47109 h 15"/>
                <a:gd name="T12" fmla="*/ 8371708 w 56"/>
                <a:gd name="T13" fmla="*/ 47109 h 15"/>
                <a:gd name="T14" fmla="*/ 8371708 w 56"/>
                <a:gd name="T15" fmla="*/ 0 h 15"/>
                <a:gd name="T16" fmla="*/ 8371708 w 56"/>
                <a:gd name="T17" fmla="*/ 0 h 15"/>
                <a:gd name="T18" fmla="*/ 8371708 w 56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"/>
                <a:gd name="T31" fmla="*/ 0 h 15"/>
                <a:gd name="T32" fmla="*/ 56 w 56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" h="15">
                  <a:moveTo>
                    <a:pt x="56" y="7"/>
                  </a:moveTo>
                  <a:lnTo>
                    <a:pt x="50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0" y="15"/>
                  </a:lnTo>
                  <a:lnTo>
                    <a:pt x="43" y="7"/>
                  </a:lnTo>
                  <a:lnTo>
                    <a:pt x="56" y="7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56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51" name="Freeform 216"/>
            <p:cNvSpPr>
              <a:spLocks/>
            </p:cNvSpPr>
            <p:nvPr/>
          </p:nvSpPr>
          <p:spPr bwMode="auto">
            <a:xfrm>
              <a:off x="4117" y="1677"/>
              <a:ext cx="10" cy="18"/>
            </a:xfrm>
            <a:custGeom>
              <a:avLst/>
              <a:gdLst>
                <a:gd name="T0" fmla="*/ 8691896 w 13"/>
                <a:gd name="T1" fmla="*/ 200600 h 28"/>
                <a:gd name="T2" fmla="*/ 8691896 w 13"/>
                <a:gd name="T3" fmla="*/ 200600 h 28"/>
                <a:gd name="T4" fmla="*/ 8691896 w 13"/>
                <a:gd name="T5" fmla="*/ 0 h 28"/>
                <a:gd name="T6" fmla="*/ 0 w 13"/>
                <a:gd name="T7" fmla="*/ 0 h 28"/>
                <a:gd name="T8" fmla="*/ 0 w 13"/>
                <a:gd name="T9" fmla="*/ 200600 h 28"/>
                <a:gd name="T10" fmla="*/ 8691896 w 13"/>
                <a:gd name="T11" fmla="*/ 200600 h 28"/>
                <a:gd name="T12" fmla="*/ 0 w 13"/>
                <a:gd name="T13" fmla="*/ 200600 h 28"/>
                <a:gd name="T14" fmla="*/ 0 w 13"/>
                <a:gd name="T15" fmla="*/ 200600 h 28"/>
                <a:gd name="T16" fmla="*/ 8691896 w 13"/>
                <a:gd name="T17" fmla="*/ 200600 h 28"/>
                <a:gd name="T18" fmla="*/ 8691896 w 13"/>
                <a:gd name="T19" fmla="*/ 20060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8"/>
                <a:gd name="T32" fmla="*/ 13 w 1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8">
                  <a:moveTo>
                    <a:pt x="7" y="13"/>
                  </a:moveTo>
                  <a:lnTo>
                    <a:pt x="13" y="2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7" y="28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7" y="28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52" name="Freeform 217"/>
            <p:cNvSpPr>
              <a:spLocks/>
            </p:cNvSpPr>
            <p:nvPr/>
          </p:nvSpPr>
          <p:spPr bwMode="auto">
            <a:xfrm>
              <a:off x="4122" y="1686"/>
              <a:ext cx="26" cy="9"/>
            </a:xfrm>
            <a:custGeom>
              <a:avLst/>
              <a:gdLst>
                <a:gd name="T0" fmla="*/ 4177677 w 35"/>
                <a:gd name="T1" fmla="*/ 47109 h 15"/>
                <a:gd name="T2" fmla="*/ 4177677 w 35"/>
                <a:gd name="T3" fmla="*/ 0 h 15"/>
                <a:gd name="T4" fmla="*/ 0 w 35"/>
                <a:gd name="T5" fmla="*/ 0 h 15"/>
                <a:gd name="T6" fmla="*/ 0 w 35"/>
                <a:gd name="T7" fmla="*/ 47109 h 15"/>
                <a:gd name="T8" fmla="*/ 4177677 w 35"/>
                <a:gd name="T9" fmla="*/ 47109 h 15"/>
                <a:gd name="T10" fmla="*/ 4177677 w 35"/>
                <a:gd name="T11" fmla="*/ 47109 h 15"/>
                <a:gd name="T12" fmla="*/ 4177677 w 35"/>
                <a:gd name="T13" fmla="*/ 47109 h 15"/>
                <a:gd name="T14" fmla="*/ 4177677 w 35"/>
                <a:gd name="T15" fmla="*/ 0 h 15"/>
                <a:gd name="T16" fmla="*/ 4177677 w 35"/>
                <a:gd name="T17" fmla="*/ 0 h 15"/>
                <a:gd name="T18" fmla="*/ 4177677 w 35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"/>
                <a:gd name="T31" fmla="*/ 0 h 15"/>
                <a:gd name="T32" fmla="*/ 35 w 35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" h="15">
                  <a:moveTo>
                    <a:pt x="35" y="8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8" y="15"/>
                  </a:lnTo>
                  <a:lnTo>
                    <a:pt x="22" y="8"/>
                  </a:lnTo>
                  <a:lnTo>
                    <a:pt x="35" y="8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35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53" name="Freeform 218"/>
            <p:cNvSpPr>
              <a:spLocks/>
            </p:cNvSpPr>
            <p:nvPr/>
          </p:nvSpPr>
          <p:spPr bwMode="auto">
            <a:xfrm>
              <a:off x="4139" y="1691"/>
              <a:ext cx="9" cy="28"/>
            </a:xfrm>
            <a:custGeom>
              <a:avLst/>
              <a:gdLst>
                <a:gd name="T0" fmla="*/ 951060 w 13"/>
                <a:gd name="T1" fmla="*/ 162083 h 44"/>
                <a:gd name="T2" fmla="*/ 951060 w 13"/>
                <a:gd name="T3" fmla="*/ 162083 h 44"/>
                <a:gd name="T4" fmla="*/ 951060 w 13"/>
                <a:gd name="T5" fmla="*/ 0 h 44"/>
                <a:gd name="T6" fmla="*/ 0 w 13"/>
                <a:gd name="T7" fmla="*/ 0 h 44"/>
                <a:gd name="T8" fmla="*/ 0 w 13"/>
                <a:gd name="T9" fmla="*/ 162083 h 44"/>
                <a:gd name="T10" fmla="*/ 951060 w 13"/>
                <a:gd name="T11" fmla="*/ 162083 h 44"/>
                <a:gd name="T12" fmla="*/ 0 w 13"/>
                <a:gd name="T13" fmla="*/ 162083 h 44"/>
                <a:gd name="T14" fmla="*/ 0 w 13"/>
                <a:gd name="T15" fmla="*/ 162083 h 44"/>
                <a:gd name="T16" fmla="*/ 951060 w 13"/>
                <a:gd name="T17" fmla="*/ 162083 h 44"/>
                <a:gd name="T18" fmla="*/ 951060 w 13"/>
                <a:gd name="T19" fmla="*/ 162083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4"/>
                <a:gd name="T32" fmla="*/ 13 w 13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4">
                  <a:moveTo>
                    <a:pt x="6" y="29"/>
                  </a:moveTo>
                  <a:lnTo>
                    <a:pt x="13" y="3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6" y="44"/>
                  </a:lnTo>
                  <a:lnTo>
                    <a:pt x="0" y="37"/>
                  </a:lnTo>
                  <a:lnTo>
                    <a:pt x="0" y="44"/>
                  </a:lnTo>
                  <a:lnTo>
                    <a:pt x="6" y="4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54" name="Freeform 219"/>
            <p:cNvSpPr>
              <a:spLocks/>
            </p:cNvSpPr>
            <p:nvPr/>
          </p:nvSpPr>
          <p:spPr bwMode="auto">
            <a:xfrm>
              <a:off x="4143" y="1709"/>
              <a:ext cx="93" cy="10"/>
            </a:xfrm>
            <a:custGeom>
              <a:avLst/>
              <a:gdLst>
                <a:gd name="T0" fmla="*/ 6054246 w 123"/>
                <a:gd name="T1" fmla="*/ 430536 h 15"/>
                <a:gd name="T2" fmla="*/ 6054246 w 123"/>
                <a:gd name="T3" fmla="*/ 0 h 15"/>
                <a:gd name="T4" fmla="*/ 0 w 123"/>
                <a:gd name="T5" fmla="*/ 0 h 15"/>
                <a:gd name="T6" fmla="*/ 0 w 123"/>
                <a:gd name="T7" fmla="*/ 430536 h 15"/>
                <a:gd name="T8" fmla="*/ 6054246 w 123"/>
                <a:gd name="T9" fmla="*/ 430536 h 15"/>
                <a:gd name="T10" fmla="*/ 6054246 w 123"/>
                <a:gd name="T11" fmla="*/ 430536 h 15"/>
                <a:gd name="T12" fmla="*/ 6054246 w 123"/>
                <a:gd name="T13" fmla="*/ 430536 h 15"/>
                <a:gd name="T14" fmla="*/ 6054246 w 123"/>
                <a:gd name="T15" fmla="*/ 0 h 15"/>
                <a:gd name="T16" fmla="*/ 6054246 w 123"/>
                <a:gd name="T17" fmla="*/ 0 h 15"/>
                <a:gd name="T18" fmla="*/ 6054246 w 123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3"/>
                <a:gd name="T31" fmla="*/ 0 h 15"/>
                <a:gd name="T32" fmla="*/ 123 w 12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3" h="15">
                  <a:moveTo>
                    <a:pt x="123" y="8"/>
                  </a:moveTo>
                  <a:lnTo>
                    <a:pt x="11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7" y="15"/>
                  </a:lnTo>
                  <a:lnTo>
                    <a:pt x="111" y="8"/>
                  </a:lnTo>
                  <a:lnTo>
                    <a:pt x="123" y="8"/>
                  </a:lnTo>
                  <a:lnTo>
                    <a:pt x="123" y="0"/>
                  </a:lnTo>
                  <a:lnTo>
                    <a:pt x="117" y="0"/>
                  </a:lnTo>
                  <a:lnTo>
                    <a:pt x="123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55" name="Freeform 220"/>
            <p:cNvSpPr>
              <a:spLocks/>
            </p:cNvSpPr>
            <p:nvPr/>
          </p:nvSpPr>
          <p:spPr bwMode="auto">
            <a:xfrm>
              <a:off x="4227" y="1714"/>
              <a:ext cx="9" cy="23"/>
            </a:xfrm>
            <a:custGeom>
              <a:avLst/>
              <a:gdLst>
                <a:gd name="T0" fmla="*/ 5107536 w 12"/>
                <a:gd name="T1" fmla="*/ 176139 h 36"/>
                <a:gd name="T2" fmla="*/ 5107536 w 12"/>
                <a:gd name="T3" fmla="*/ 176139 h 36"/>
                <a:gd name="T4" fmla="*/ 5107536 w 12"/>
                <a:gd name="T5" fmla="*/ 0 h 36"/>
                <a:gd name="T6" fmla="*/ 0 w 12"/>
                <a:gd name="T7" fmla="*/ 0 h 36"/>
                <a:gd name="T8" fmla="*/ 0 w 12"/>
                <a:gd name="T9" fmla="*/ 176139 h 36"/>
                <a:gd name="T10" fmla="*/ 5107536 w 12"/>
                <a:gd name="T11" fmla="*/ 176139 h 36"/>
                <a:gd name="T12" fmla="*/ 0 w 12"/>
                <a:gd name="T13" fmla="*/ 176139 h 36"/>
                <a:gd name="T14" fmla="*/ 0 w 12"/>
                <a:gd name="T15" fmla="*/ 176139 h 36"/>
                <a:gd name="T16" fmla="*/ 5107536 w 12"/>
                <a:gd name="T17" fmla="*/ 176139 h 36"/>
                <a:gd name="T18" fmla="*/ 5107536 w 12"/>
                <a:gd name="T19" fmla="*/ 176139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6"/>
                <a:gd name="T32" fmla="*/ 12 w 12"/>
                <a:gd name="T33" fmla="*/ 36 h 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6">
                  <a:moveTo>
                    <a:pt x="6" y="22"/>
                  </a:moveTo>
                  <a:lnTo>
                    <a:pt x="12" y="29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6" y="36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56" name="Freeform 221"/>
            <p:cNvSpPr>
              <a:spLocks/>
            </p:cNvSpPr>
            <p:nvPr/>
          </p:nvSpPr>
          <p:spPr bwMode="auto">
            <a:xfrm>
              <a:off x="4231" y="1728"/>
              <a:ext cx="128" cy="9"/>
            </a:xfrm>
            <a:custGeom>
              <a:avLst/>
              <a:gdLst>
                <a:gd name="T0" fmla="*/ 6276435 w 169"/>
                <a:gd name="T1" fmla="*/ 200600 h 14"/>
                <a:gd name="T2" fmla="*/ 6276435 w 169"/>
                <a:gd name="T3" fmla="*/ 0 h 14"/>
                <a:gd name="T4" fmla="*/ 0 w 169"/>
                <a:gd name="T5" fmla="*/ 0 h 14"/>
                <a:gd name="T6" fmla="*/ 0 w 169"/>
                <a:gd name="T7" fmla="*/ 200600 h 14"/>
                <a:gd name="T8" fmla="*/ 6276435 w 169"/>
                <a:gd name="T9" fmla="*/ 200600 h 14"/>
                <a:gd name="T10" fmla="*/ 6276435 w 169"/>
                <a:gd name="T11" fmla="*/ 200600 h 14"/>
                <a:gd name="T12" fmla="*/ 6276435 w 169"/>
                <a:gd name="T13" fmla="*/ 200600 h 14"/>
                <a:gd name="T14" fmla="*/ 6276435 w 169"/>
                <a:gd name="T15" fmla="*/ 0 h 14"/>
                <a:gd name="T16" fmla="*/ 6276435 w 169"/>
                <a:gd name="T17" fmla="*/ 0 h 14"/>
                <a:gd name="T18" fmla="*/ 6276435 w 169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9"/>
                <a:gd name="T31" fmla="*/ 0 h 14"/>
                <a:gd name="T32" fmla="*/ 169 w 16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9" h="14">
                  <a:moveTo>
                    <a:pt x="169" y="7"/>
                  </a:moveTo>
                  <a:lnTo>
                    <a:pt x="16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63" y="14"/>
                  </a:lnTo>
                  <a:lnTo>
                    <a:pt x="157" y="7"/>
                  </a:lnTo>
                  <a:lnTo>
                    <a:pt x="169" y="7"/>
                  </a:lnTo>
                  <a:lnTo>
                    <a:pt x="169" y="0"/>
                  </a:lnTo>
                  <a:lnTo>
                    <a:pt x="163" y="0"/>
                  </a:lnTo>
                  <a:lnTo>
                    <a:pt x="169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57" name="Freeform 222"/>
            <p:cNvSpPr>
              <a:spLocks/>
            </p:cNvSpPr>
            <p:nvPr/>
          </p:nvSpPr>
          <p:spPr bwMode="auto">
            <a:xfrm>
              <a:off x="4350" y="1733"/>
              <a:ext cx="9" cy="23"/>
            </a:xfrm>
            <a:custGeom>
              <a:avLst/>
              <a:gdLst>
                <a:gd name="T0" fmla="*/ 5107536 w 12"/>
                <a:gd name="T1" fmla="*/ 99077 h 37"/>
                <a:gd name="T2" fmla="*/ 5107536 w 12"/>
                <a:gd name="T3" fmla="*/ 99077 h 37"/>
                <a:gd name="T4" fmla="*/ 5107536 w 12"/>
                <a:gd name="T5" fmla="*/ 0 h 37"/>
                <a:gd name="T6" fmla="*/ 0 w 12"/>
                <a:gd name="T7" fmla="*/ 0 h 37"/>
                <a:gd name="T8" fmla="*/ 0 w 12"/>
                <a:gd name="T9" fmla="*/ 99077 h 37"/>
                <a:gd name="T10" fmla="*/ 5107536 w 12"/>
                <a:gd name="T11" fmla="*/ 99077 h 37"/>
                <a:gd name="T12" fmla="*/ 0 w 12"/>
                <a:gd name="T13" fmla="*/ 99077 h 37"/>
                <a:gd name="T14" fmla="*/ 0 w 12"/>
                <a:gd name="T15" fmla="*/ 99077 h 37"/>
                <a:gd name="T16" fmla="*/ 5107536 w 12"/>
                <a:gd name="T17" fmla="*/ 99077 h 37"/>
                <a:gd name="T18" fmla="*/ 5107536 w 12"/>
                <a:gd name="T19" fmla="*/ 99077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7"/>
                <a:gd name="T32" fmla="*/ 12 w 12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7">
                  <a:moveTo>
                    <a:pt x="6" y="22"/>
                  </a:moveTo>
                  <a:lnTo>
                    <a:pt x="12" y="3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6" y="37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6" y="37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58" name="Freeform 223"/>
            <p:cNvSpPr>
              <a:spLocks/>
            </p:cNvSpPr>
            <p:nvPr/>
          </p:nvSpPr>
          <p:spPr bwMode="auto">
            <a:xfrm>
              <a:off x="4354" y="1747"/>
              <a:ext cx="51" cy="9"/>
            </a:xfrm>
            <a:custGeom>
              <a:avLst/>
              <a:gdLst>
                <a:gd name="T0" fmla="*/ 6971496 w 67"/>
                <a:gd name="T1" fmla="*/ 47109 h 15"/>
                <a:gd name="T2" fmla="*/ 6971496 w 67"/>
                <a:gd name="T3" fmla="*/ 0 h 15"/>
                <a:gd name="T4" fmla="*/ 0 w 67"/>
                <a:gd name="T5" fmla="*/ 0 h 15"/>
                <a:gd name="T6" fmla="*/ 0 w 67"/>
                <a:gd name="T7" fmla="*/ 47109 h 15"/>
                <a:gd name="T8" fmla="*/ 6971496 w 67"/>
                <a:gd name="T9" fmla="*/ 47109 h 15"/>
                <a:gd name="T10" fmla="*/ 6971496 w 67"/>
                <a:gd name="T11" fmla="*/ 47109 h 15"/>
                <a:gd name="T12" fmla="*/ 6971496 w 67"/>
                <a:gd name="T13" fmla="*/ 47109 h 15"/>
                <a:gd name="T14" fmla="*/ 6971496 w 67"/>
                <a:gd name="T15" fmla="*/ 0 h 15"/>
                <a:gd name="T16" fmla="*/ 6971496 w 67"/>
                <a:gd name="T17" fmla="*/ 0 h 15"/>
                <a:gd name="T18" fmla="*/ 6971496 w 67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7"/>
                <a:gd name="T31" fmla="*/ 0 h 15"/>
                <a:gd name="T32" fmla="*/ 67 w 6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7" h="15">
                  <a:moveTo>
                    <a:pt x="67" y="8"/>
                  </a:moveTo>
                  <a:lnTo>
                    <a:pt x="6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61" y="15"/>
                  </a:lnTo>
                  <a:lnTo>
                    <a:pt x="54" y="8"/>
                  </a:lnTo>
                  <a:lnTo>
                    <a:pt x="67" y="8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67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59" name="Freeform 224"/>
            <p:cNvSpPr>
              <a:spLocks/>
            </p:cNvSpPr>
            <p:nvPr/>
          </p:nvSpPr>
          <p:spPr bwMode="auto">
            <a:xfrm>
              <a:off x="4395" y="1752"/>
              <a:ext cx="10" cy="15"/>
            </a:xfrm>
            <a:custGeom>
              <a:avLst/>
              <a:gdLst>
                <a:gd name="T0" fmla="*/ 8691896 w 13"/>
                <a:gd name="T1" fmla="*/ 111021 h 24"/>
                <a:gd name="T2" fmla="*/ 8691896 w 13"/>
                <a:gd name="T3" fmla="*/ 111021 h 24"/>
                <a:gd name="T4" fmla="*/ 8691896 w 13"/>
                <a:gd name="T5" fmla="*/ 0 h 24"/>
                <a:gd name="T6" fmla="*/ 0 w 13"/>
                <a:gd name="T7" fmla="*/ 0 h 24"/>
                <a:gd name="T8" fmla="*/ 0 w 13"/>
                <a:gd name="T9" fmla="*/ 111021 h 24"/>
                <a:gd name="T10" fmla="*/ 8691896 w 13"/>
                <a:gd name="T11" fmla="*/ 111021 h 24"/>
                <a:gd name="T12" fmla="*/ 0 w 13"/>
                <a:gd name="T13" fmla="*/ 111021 h 24"/>
                <a:gd name="T14" fmla="*/ 0 w 13"/>
                <a:gd name="T15" fmla="*/ 111021 h 24"/>
                <a:gd name="T16" fmla="*/ 8691896 w 13"/>
                <a:gd name="T17" fmla="*/ 111021 h 24"/>
                <a:gd name="T18" fmla="*/ 8691896 w 13"/>
                <a:gd name="T19" fmla="*/ 111021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4"/>
                <a:gd name="T32" fmla="*/ 13 w 13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4">
                  <a:moveTo>
                    <a:pt x="7" y="9"/>
                  </a:moveTo>
                  <a:lnTo>
                    <a:pt x="13" y="1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7" y="24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7" y="24"/>
                  </a:lnTo>
                  <a:lnTo>
                    <a:pt x="7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60" name="Freeform 225"/>
            <p:cNvSpPr>
              <a:spLocks/>
            </p:cNvSpPr>
            <p:nvPr/>
          </p:nvSpPr>
          <p:spPr bwMode="auto">
            <a:xfrm>
              <a:off x="4400" y="1758"/>
              <a:ext cx="73" cy="9"/>
            </a:xfrm>
            <a:custGeom>
              <a:avLst/>
              <a:gdLst>
                <a:gd name="T0" fmla="*/ 5489061 w 97"/>
                <a:gd name="T1" fmla="*/ 47109 h 15"/>
                <a:gd name="T2" fmla="*/ 5489061 w 97"/>
                <a:gd name="T3" fmla="*/ 0 h 15"/>
                <a:gd name="T4" fmla="*/ 0 w 97"/>
                <a:gd name="T5" fmla="*/ 0 h 15"/>
                <a:gd name="T6" fmla="*/ 0 w 97"/>
                <a:gd name="T7" fmla="*/ 47109 h 15"/>
                <a:gd name="T8" fmla="*/ 5489061 w 97"/>
                <a:gd name="T9" fmla="*/ 47109 h 15"/>
                <a:gd name="T10" fmla="*/ 5489061 w 97"/>
                <a:gd name="T11" fmla="*/ 47109 h 15"/>
                <a:gd name="T12" fmla="*/ 5489061 w 97"/>
                <a:gd name="T13" fmla="*/ 47109 h 15"/>
                <a:gd name="T14" fmla="*/ 5489061 w 97"/>
                <a:gd name="T15" fmla="*/ 0 h 15"/>
                <a:gd name="T16" fmla="*/ 5489061 w 97"/>
                <a:gd name="T17" fmla="*/ 0 h 15"/>
                <a:gd name="T18" fmla="*/ 5489061 w 97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7"/>
                <a:gd name="T31" fmla="*/ 0 h 15"/>
                <a:gd name="T32" fmla="*/ 97 w 9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7" h="15">
                  <a:moveTo>
                    <a:pt x="97" y="7"/>
                  </a:moveTo>
                  <a:lnTo>
                    <a:pt x="9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91" y="15"/>
                  </a:lnTo>
                  <a:lnTo>
                    <a:pt x="84" y="7"/>
                  </a:lnTo>
                  <a:lnTo>
                    <a:pt x="97" y="7"/>
                  </a:lnTo>
                  <a:lnTo>
                    <a:pt x="97" y="0"/>
                  </a:lnTo>
                  <a:lnTo>
                    <a:pt x="91" y="0"/>
                  </a:lnTo>
                  <a:lnTo>
                    <a:pt x="97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61" name="Freeform 226"/>
            <p:cNvSpPr>
              <a:spLocks/>
            </p:cNvSpPr>
            <p:nvPr/>
          </p:nvSpPr>
          <p:spPr bwMode="auto">
            <a:xfrm>
              <a:off x="4464" y="1762"/>
              <a:ext cx="9" cy="21"/>
            </a:xfrm>
            <a:custGeom>
              <a:avLst/>
              <a:gdLst>
                <a:gd name="T0" fmla="*/ 951060 w 13"/>
                <a:gd name="T1" fmla="*/ 162083 h 33"/>
                <a:gd name="T2" fmla="*/ 951060 w 13"/>
                <a:gd name="T3" fmla="*/ 162083 h 33"/>
                <a:gd name="T4" fmla="*/ 951060 w 13"/>
                <a:gd name="T5" fmla="*/ 0 h 33"/>
                <a:gd name="T6" fmla="*/ 0 w 13"/>
                <a:gd name="T7" fmla="*/ 0 h 33"/>
                <a:gd name="T8" fmla="*/ 0 w 13"/>
                <a:gd name="T9" fmla="*/ 162083 h 33"/>
                <a:gd name="T10" fmla="*/ 951060 w 13"/>
                <a:gd name="T11" fmla="*/ 162083 h 33"/>
                <a:gd name="T12" fmla="*/ 0 w 13"/>
                <a:gd name="T13" fmla="*/ 162083 h 33"/>
                <a:gd name="T14" fmla="*/ 0 w 13"/>
                <a:gd name="T15" fmla="*/ 162083 h 33"/>
                <a:gd name="T16" fmla="*/ 951060 w 13"/>
                <a:gd name="T17" fmla="*/ 162083 h 33"/>
                <a:gd name="T18" fmla="*/ 951060 w 13"/>
                <a:gd name="T19" fmla="*/ 162083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3"/>
                <a:gd name="T32" fmla="*/ 13 w 13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3">
                  <a:moveTo>
                    <a:pt x="7" y="17"/>
                  </a:moveTo>
                  <a:lnTo>
                    <a:pt x="13" y="2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7" y="33"/>
                  </a:lnTo>
                  <a:lnTo>
                    <a:pt x="0" y="24"/>
                  </a:lnTo>
                  <a:lnTo>
                    <a:pt x="0" y="33"/>
                  </a:lnTo>
                  <a:lnTo>
                    <a:pt x="7" y="33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62" name="Freeform 227"/>
            <p:cNvSpPr>
              <a:spLocks/>
            </p:cNvSpPr>
            <p:nvPr/>
          </p:nvSpPr>
          <p:spPr bwMode="auto">
            <a:xfrm>
              <a:off x="4469" y="1773"/>
              <a:ext cx="27" cy="10"/>
            </a:xfrm>
            <a:custGeom>
              <a:avLst/>
              <a:gdLst>
                <a:gd name="T0" fmla="*/ 5107529 w 36"/>
                <a:gd name="T1" fmla="*/ 111021 h 16"/>
                <a:gd name="T2" fmla="*/ 5107529 w 36"/>
                <a:gd name="T3" fmla="*/ 0 h 16"/>
                <a:gd name="T4" fmla="*/ 0 w 36"/>
                <a:gd name="T5" fmla="*/ 0 h 16"/>
                <a:gd name="T6" fmla="*/ 0 w 36"/>
                <a:gd name="T7" fmla="*/ 111021 h 16"/>
                <a:gd name="T8" fmla="*/ 5107529 w 36"/>
                <a:gd name="T9" fmla="*/ 111021 h 16"/>
                <a:gd name="T10" fmla="*/ 5107529 w 36"/>
                <a:gd name="T11" fmla="*/ 111021 h 16"/>
                <a:gd name="T12" fmla="*/ 5107529 w 36"/>
                <a:gd name="T13" fmla="*/ 111021 h 16"/>
                <a:gd name="T14" fmla="*/ 5107529 w 36"/>
                <a:gd name="T15" fmla="*/ 0 h 16"/>
                <a:gd name="T16" fmla="*/ 5107529 w 36"/>
                <a:gd name="T17" fmla="*/ 0 h 16"/>
                <a:gd name="T18" fmla="*/ 5107529 w 36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"/>
                <a:gd name="T31" fmla="*/ 0 h 16"/>
                <a:gd name="T32" fmla="*/ 36 w 36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" h="16">
                  <a:moveTo>
                    <a:pt x="36" y="7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0" y="16"/>
                  </a:lnTo>
                  <a:lnTo>
                    <a:pt x="24" y="7"/>
                  </a:lnTo>
                  <a:lnTo>
                    <a:pt x="36" y="7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63" name="Freeform 228"/>
            <p:cNvSpPr>
              <a:spLocks/>
            </p:cNvSpPr>
            <p:nvPr/>
          </p:nvSpPr>
          <p:spPr bwMode="auto">
            <a:xfrm>
              <a:off x="4487" y="1777"/>
              <a:ext cx="9" cy="22"/>
            </a:xfrm>
            <a:custGeom>
              <a:avLst/>
              <a:gdLst>
                <a:gd name="T0" fmla="*/ 5107536 w 12"/>
                <a:gd name="T1" fmla="*/ 430534 h 33"/>
                <a:gd name="T2" fmla="*/ 5107536 w 12"/>
                <a:gd name="T3" fmla="*/ 430534 h 33"/>
                <a:gd name="T4" fmla="*/ 5107536 w 12"/>
                <a:gd name="T5" fmla="*/ 0 h 33"/>
                <a:gd name="T6" fmla="*/ 0 w 12"/>
                <a:gd name="T7" fmla="*/ 0 h 33"/>
                <a:gd name="T8" fmla="*/ 0 w 12"/>
                <a:gd name="T9" fmla="*/ 430534 h 33"/>
                <a:gd name="T10" fmla="*/ 5107536 w 12"/>
                <a:gd name="T11" fmla="*/ 430534 h 33"/>
                <a:gd name="T12" fmla="*/ 0 w 12"/>
                <a:gd name="T13" fmla="*/ 430534 h 33"/>
                <a:gd name="T14" fmla="*/ 0 w 12"/>
                <a:gd name="T15" fmla="*/ 430534 h 33"/>
                <a:gd name="T16" fmla="*/ 5107536 w 12"/>
                <a:gd name="T17" fmla="*/ 430534 h 33"/>
                <a:gd name="T18" fmla="*/ 5107536 w 12"/>
                <a:gd name="T19" fmla="*/ 430534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3"/>
                <a:gd name="T32" fmla="*/ 12 w 12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3">
                  <a:moveTo>
                    <a:pt x="6" y="17"/>
                  </a:moveTo>
                  <a:lnTo>
                    <a:pt x="12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6" y="33"/>
                  </a:lnTo>
                  <a:lnTo>
                    <a:pt x="0" y="24"/>
                  </a:lnTo>
                  <a:lnTo>
                    <a:pt x="0" y="33"/>
                  </a:lnTo>
                  <a:lnTo>
                    <a:pt x="6" y="33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64" name="Freeform 229"/>
            <p:cNvSpPr>
              <a:spLocks/>
            </p:cNvSpPr>
            <p:nvPr/>
          </p:nvSpPr>
          <p:spPr bwMode="auto">
            <a:xfrm>
              <a:off x="4492" y="1788"/>
              <a:ext cx="32" cy="11"/>
            </a:xfrm>
            <a:custGeom>
              <a:avLst/>
              <a:gdLst>
                <a:gd name="T0" fmla="*/ 4337465 w 43"/>
                <a:gd name="T1" fmla="*/ 821582 h 16"/>
                <a:gd name="T2" fmla="*/ 4337465 w 43"/>
                <a:gd name="T3" fmla="*/ 0 h 16"/>
                <a:gd name="T4" fmla="*/ 0 w 43"/>
                <a:gd name="T5" fmla="*/ 0 h 16"/>
                <a:gd name="T6" fmla="*/ 0 w 43"/>
                <a:gd name="T7" fmla="*/ 821582 h 16"/>
                <a:gd name="T8" fmla="*/ 4337465 w 43"/>
                <a:gd name="T9" fmla="*/ 821582 h 16"/>
                <a:gd name="T10" fmla="*/ 4337465 w 43"/>
                <a:gd name="T11" fmla="*/ 821582 h 16"/>
                <a:gd name="T12" fmla="*/ 4337465 w 43"/>
                <a:gd name="T13" fmla="*/ 821582 h 16"/>
                <a:gd name="T14" fmla="*/ 4337465 w 43"/>
                <a:gd name="T15" fmla="*/ 0 h 16"/>
                <a:gd name="T16" fmla="*/ 4337465 w 43"/>
                <a:gd name="T17" fmla="*/ 0 h 16"/>
                <a:gd name="T18" fmla="*/ 4337465 w 43"/>
                <a:gd name="T19" fmla="*/ 821582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16"/>
                <a:gd name="T32" fmla="*/ 43 w 43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16">
                  <a:moveTo>
                    <a:pt x="43" y="7"/>
                  </a:moveTo>
                  <a:lnTo>
                    <a:pt x="37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7" y="16"/>
                  </a:lnTo>
                  <a:lnTo>
                    <a:pt x="30" y="7"/>
                  </a:lnTo>
                  <a:lnTo>
                    <a:pt x="43" y="7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43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65" name="Freeform 230"/>
            <p:cNvSpPr>
              <a:spLocks/>
            </p:cNvSpPr>
            <p:nvPr/>
          </p:nvSpPr>
          <p:spPr bwMode="auto">
            <a:xfrm>
              <a:off x="4514" y="1793"/>
              <a:ext cx="10" cy="19"/>
            </a:xfrm>
            <a:custGeom>
              <a:avLst/>
              <a:gdLst>
                <a:gd name="T0" fmla="*/ 8691896 w 13"/>
                <a:gd name="T1" fmla="*/ 146624 h 30"/>
                <a:gd name="T2" fmla="*/ 8691896 w 13"/>
                <a:gd name="T3" fmla="*/ 146624 h 30"/>
                <a:gd name="T4" fmla="*/ 8691896 w 13"/>
                <a:gd name="T5" fmla="*/ 0 h 30"/>
                <a:gd name="T6" fmla="*/ 0 w 13"/>
                <a:gd name="T7" fmla="*/ 0 h 30"/>
                <a:gd name="T8" fmla="*/ 0 w 13"/>
                <a:gd name="T9" fmla="*/ 146624 h 30"/>
                <a:gd name="T10" fmla="*/ 8691896 w 13"/>
                <a:gd name="T11" fmla="*/ 146624 h 30"/>
                <a:gd name="T12" fmla="*/ 0 w 13"/>
                <a:gd name="T13" fmla="*/ 146624 h 30"/>
                <a:gd name="T14" fmla="*/ 0 w 13"/>
                <a:gd name="T15" fmla="*/ 146624 h 30"/>
                <a:gd name="T16" fmla="*/ 8691896 w 13"/>
                <a:gd name="T17" fmla="*/ 146624 h 30"/>
                <a:gd name="T18" fmla="*/ 8691896 w 13"/>
                <a:gd name="T19" fmla="*/ 146624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0"/>
                <a:gd name="T32" fmla="*/ 13 w 13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0">
                  <a:moveTo>
                    <a:pt x="7" y="13"/>
                  </a:moveTo>
                  <a:lnTo>
                    <a:pt x="13" y="2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7" y="30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7" y="30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66" name="Freeform 231"/>
            <p:cNvSpPr>
              <a:spLocks/>
            </p:cNvSpPr>
            <p:nvPr/>
          </p:nvSpPr>
          <p:spPr bwMode="auto">
            <a:xfrm>
              <a:off x="4520" y="1801"/>
              <a:ext cx="46" cy="11"/>
            </a:xfrm>
            <a:custGeom>
              <a:avLst/>
              <a:gdLst>
                <a:gd name="T0" fmla="*/ 4070190 w 62"/>
                <a:gd name="T1" fmla="*/ 230009 h 17"/>
                <a:gd name="T2" fmla="*/ 4070190 w 62"/>
                <a:gd name="T3" fmla="*/ 0 h 17"/>
                <a:gd name="T4" fmla="*/ 0 w 62"/>
                <a:gd name="T5" fmla="*/ 0 h 17"/>
                <a:gd name="T6" fmla="*/ 0 w 62"/>
                <a:gd name="T7" fmla="*/ 230009 h 17"/>
                <a:gd name="T8" fmla="*/ 4070190 w 62"/>
                <a:gd name="T9" fmla="*/ 230009 h 17"/>
                <a:gd name="T10" fmla="*/ 4070190 w 62"/>
                <a:gd name="T11" fmla="*/ 230009 h 17"/>
                <a:gd name="T12" fmla="*/ 4070190 w 62"/>
                <a:gd name="T13" fmla="*/ 230009 h 17"/>
                <a:gd name="T14" fmla="*/ 4070190 w 62"/>
                <a:gd name="T15" fmla="*/ 0 h 17"/>
                <a:gd name="T16" fmla="*/ 4070190 w 62"/>
                <a:gd name="T17" fmla="*/ 0 h 17"/>
                <a:gd name="T18" fmla="*/ 4070190 w 62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2"/>
                <a:gd name="T31" fmla="*/ 0 h 17"/>
                <a:gd name="T32" fmla="*/ 62 w 62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2" h="17">
                  <a:moveTo>
                    <a:pt x="62" y="9"/>
                  </a:moveTo>
                  <a:lnTo>
                    <a:pt x="56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56" y="17"/>
                  </a:lnTo>
                  <a:lnTo>
                    <a:pt x="49" y="9"/>
                  </a:lnTo>
                  <a:lnTo>
                    <a:pt x="62" y="9"/>
                  </a:lnTo>
                  <a:lnTo>
                    <a:pt x="62" y="0"/>
                  </a:lnTo>
                  <a:lnTo>
                    <a:pt x="56" y="0"/>
                  </a:lnTo>
                  <a:lnTo>
                    <a:pt x="62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67" name="Freeform 232"/>
            <p:cNvSpPr>
              <a:spLocks/>
            </p:cNvSpPr>
            <p:nvPr/>
          </p:nvSpPr>
          <p:spPr bwMode="auto">
            <a:xfrm>
              <a:off x="4556" y="1807"/>
              <a:ext cx="10" cy="18"/>
            </a:xfrm>
            <a:custGeom>
              <a:avLst/>
              <a:gdLst>
                <a:gd name="T0" fmla="*/ 8691896 w 13"/>
                <a:gd name="T1" fmla="*/ 200600 h 28"/>
                <a:gd name="T2" fmla="*/ 8691896 w 13"/>
                <a:gd name="T3" fmla="*/ 200600 h 28"/>
                <a:gd name="T4" fmla="*/ 8691896 w 13"/>
                <a:gd name="T5" fmla="*/ 0 h 28"/>
                <a:gd name="T6" fmla="*/ 0 w 13"/>
                <a:gd name="T7" fmla="*/ 0 h 28"/>
                <a:gd name="T8" fmla="*/ 0 w 13"/>
                <a:gd name="T9" fmla="*/ 200600 h 28"/>
                <a:gd name="T10" fmla="*/ 8691896 w 13"/>
                <a:gd name="T11" fmla="*/ 200600 h 28"/>
                <a:gd name="T12" fmla="*/ 0 w 13"/>
                <a:gd name="T13" fmla="*/ 200600 h 28"/>
                <a:gd name="T14" fmla="*/ 0 w 13"/>
                <a:gd name="T15" fmla="*/ 200600 h 28"/>
                <a:gd name="T16" fmla="*/ 8691896 w 13"/>
                <a:gd name="T17" fmla="*/ 200600 h 28"/>
                <a:gd name="T18" fmla="*/ 8691896 w 13"/>
                <a:gd name="T19" fmla="*/ 20060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8"/>
                <a:gd name="T32" fmla="*/ 13 w 1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8">
                  <a:moveTo>
                    <a:pt x="7" y="13"/>
                  </a:moveTo>
                  <a:lnTo>
                    <a:pt x="13" y="2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7" y="28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7" y="28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68" name="Freeform 233"/>
            <p:cNvSpPr>
              <a:spLocks/>
            </p:cNvSpPr>
            <p:nvPr/>
          </p:nvSpPr>
          <p:spPr bwMode="auto">
            <a:xfrm>
              <a:off x="4562" y="1815"/>
              <a:ext cx="111" cy="10"/>
            </a:xfrm>
            <a:custGeom>
              <a:avLst/>
              <a:gdLst>
                <a:gd name="T0" fmla="*/ 5107529 w 148"/>
                <a:gd name="T1" fmla="*/ 430536 h 15"/>
                <a:gd name="T2" fmla="*/ 5107529 w 148"/>
                <a:gd name="T3" fmla="*/ 0 h 15"/>
                <a:gd name="T4" fmla="*/ 0 w 148"/>
                <a:gd name="T5" fmla="*/ 0 h 15"/>
                <a:gd name="T6" fmla="*/ 0 w 148"/>
                <a:gd name="T7" fmla="*/ 430536 h 15"/>
                <a:gd name="T8" fmla="*/ 5107529 w 148"/>
                <a:gd name="T9" fmla="*/ 430536 h 15"/>
                <a:gd name="T10" fmla="*/ 5107529 w 148"/>
                <a:gd name="T11" fmla="*/ 430536 h 15"/>
                <a:gd name="T12" fmla="*/ 5107529 w 148"/>
                <a:gd name="T13" fmla="*/ 430536 h 15"/>
                <a:gd name="T14" fmla="*/ 5107529 w 148"/>
                <a:gd name="T15" fmla="*/ 0 h 15"/>
                <a:gd name="T16" fmla="*/ 5107529 w 148"/>
                <a:gd name="T17" fmla="*/ 0 h 15"/>
                <a:gd name="T18" fmla="*/ 5107529 w 148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8"/>
                <a:gd name="T31" fmla="*/ 0 h 15"/>
                <a:gd name="T32" fmla="*/ 148 w 14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8" h="15">
                  <a:moveTo>
                    <a:pt x="148" y="8"/>
                  </a:moveTo>
                  <a:lnTo>
                    <a:pt x="14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42" y="15"/>
                  </a:lnTo>
                  <a:lnTo>
                    <a:pt x="136" y="8"/>
                  </a:lnTo>
                  <a:lnTo>
                    <a:pt x="148" y="8"/>
                  </a:lnTo>
                  <a:lnTo>
                    <a:pt x="148" y="0"/>
                  </a:lnTo>
                  <a:lnTo>
                    <a:pt x="142" y="0"/>
                  </a:lnTo>
                  <a:lnTo>
                    <a:pt x="148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69" name="Freeform 234"/>
            <p:cNvSpPr>
              <a:spLocks/>
            </p:cNvSpPr>
            <p:nvPr/>
          </p:nvSpPr>
          <p:spPr bwMode="auto">
            <a:xfrm>
              <a:off x="4664" y="1820"/>
              <a:ext cx="9" cy="31"/>
            </a:xfrm>
            <a:custGeom>
              <a:avLst/>
              <a:gdLst>
                <a:gd name="T0" fmla="*/ 5107536 w 12"/>
                <a:gd name="T1" fmla="*/ 221033 h 48"/>
                <a:gd name="T2" fmla="*/ 5107536 w 12"/>
                <a:gd name="T3" fmla="*/ 221033 h 48"/>
                <a:gd name="T4" fmla="*/ 5107536 w 12"/>
                <a:gd name="T5" fmla="*/ 0 h 48"/>
                <a:gd name="T6" fmla="*/ 0 w 12"/>
                <a:gd name="T7" fmla="*/ 0 h 48"/>
                <a:gd name="T8" fmla="*/ 0 w 12"/>
                <a:gd name="T9" fmla="*/ 221033 h 48"/>
                <a:gd name="T10" fmla="*/ 5107536 w 12"/>
                <a:gd name="T11" fmla="*/ 221033 h 48"/>
                <a:gd name="T12" fmla="*/ 0 w 12"/>
                <a:gd name="T13" fmla="*/ 221033 h 48"/>
                <a:gd name="T14" fmla="*/ 0 w 12"/>
                <a:gd name="T15" fmla="*/ 221033 h 48"/>
                <a:gd name="T16" fmla="*/ 5107536 w 12"/>
                <a:gd name="T17" fmla="*/ 221033 h 48"/>
                <a:gd name="T18" fmla="*/ 5107536 w 12"/>
                <a:gd name="T19" fmla="*/ 221033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48"/>
                <a:gd name="T32" fmla="*/ 12 w 12"/>
                <a:gd name="T33" fmla="*/ 48 h 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48">
                  <a:moveTo>
                    <a:pt x="6" y="31"/>
                  </a:moveTo>
                  <a:lnTo>
                    <a:pt x="12" y="4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40"/>
                  </a:lnTo>
                  <a:lnTo>
                    <a:pt x="6" y="48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3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70" name="Freeform 235"/>
            <p:cNvSpPr>
              <a:spLocks/>
            </p:cNvSpPr>
            <p:nvPr/>
          </p:nvSpPr>
          <p:spPr bwMode="auto">
            <a:xfrm>
              <a:off x="4669" y="1840"/>
              <a:ext cx="34" cy="11"/>
            </a:xfrm>
            <a:custGeom>
              <a:avLst/>
              <a:gdLst>
                <a:gd name="T0" fmla="*/ 5963757 w 45"/>
                <a:gd name="T1" fmla="*/ 230009 h 17"/>
                <a:gd name="T2" fmla="*/ 5963757 w 45"/>
                <a:gd name="T3" fmla="*/ 0 h 17"/>
                <a:gd name="T4" fmla="*/ 0 w 45"/>
                <a:gd name="T5" fmla="*/ 0 h 17"/>
                <a:gd name="T6" fmla="*/ 0 w 45"/>
                <a:gd name="T7" fmla="*/ 230009 h 17"/>
                <a:gd name="T8" fmla="*/ 5963757 w 45"/>
                <a:gd name="T9" fmla="*/ 230009 h 17"/>
                <a:gd name="T10" fmla="*/ 5963757 w 45"/>
                <a:gd name="T11" fmla="*/ 230009 h 17"/>
                <a:gd name="T12" fmla="*/ 5963757 w 45"/>
                <a:gd name="T13" fmla="*/ 230009 h 17"/>
                <a:gd name="T14" fmla="*/ 5963757 w 45"/>
                <a:gd name="T15" fmla="*/ 0 h 17"/>
                <a:gd name="T16" fmla="*/ 5963757 w 45"/>
                <a:gd name="T17" fmla="*/ 0 h 17"/>
                <a:gd name="T18" fmla="*/ 5963757 w 45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"/>
                <a:gd name="T31" fmla="*/ 0 h 17"/>
                <a:gd name="T32" fmla="*/ 45 w 45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" h="17">
                  <a:moveTo>
                    <a:pt x="45" y="9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17"/>
                  </a:lnTo>
                  <a:lnTo>
                    <a:pt x="32" y="9"/>
                  </a:lnTo>
                  <a:lnTo>
                    <a:pt x="45" y="9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45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71" name="Freeform 236"/>
            <p:cNvSpPr>
              <a:spLocks/>
            </p:cNvSpPr>
            <p:nvPr/>
          </p:nvSpPr>
          <p:spPr bwMode="auto">
            <a:xfrm>
              <a:off x="4693" y="1846"/>
              <a:ext cx="10" cy="13"/>
            </a:xfrm>
            <a:custGeom>
              <a:avLst/>
              <a:gdLst>
                <a:gd name="T0" fmla="*/ 8691896 w 13"/>
                <a:gd name="T1" fmla="*/ 90810 h 21"/>
                <a:gd name="T2" fmla="*/ 8691896 w 13"/>
                <a:gd name="T3" fmla="*/ 90810 h 21"/>
                <a:gd name="T4" fmla="*/ 8691896 w 13"/>
                <a:gd name="T5" fmla="*/ 0 h 21"/>
                <a:gd name="T6" fmla="*/ 0 w 13"/>
                <a:gd name="T7" fmla="*/ 0 h 21"/>
                <a:gd name="T8" fmla="*/ 0 w 13"/>
                <a:gd name="T9" fmla="*/ 90810 h 21"/>
                <a:gd name="T10" fmla="*/ 8691896 w 13"/>
                <a:gd name="T11" fmla="*/ 90810 h 21"/>
                <a:gd name="T12" fmla="*/ 0 w 13"/>
                <a:gd name="T13" fmla="*/ 90810 h 21"/>
                <a:gd name="T14" fmla="*/ 0 w 13"/>
                <a:gd name="T15" fmla="*/ 90810 h 21"/>
                <a:gd name="T16" fmla="*/ 8691896 w 13"/>
                <a:gd name="T17" fmla="*/ 90810 h 21"/>
                <a:gd name="T18" fmla="*/ 8691896 w 13"/>
                <a:gd name="T19" fmla="*/ 908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1"/>
                <a:gd name="T32" fmla="*/ 13 w 13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1">
                  <a:moveTo>
                    <a:pt x="6" y="4"/>
                  </a:moveTo>
                  <a:lnTo>
                    <a:pt x="13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6" y="21"/>
                  </a:lnTo>
                  <a:lnTo>
                    <a:pt x="0" y="11"/>
                  </a:lnTo>
                  <a:lnTo>
                    <a:pt x="0" y="21"/>
                  </a:lnTo>
                  <a:lnTo>
                    <a:pt x="6" y="21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72" name="Freeform 237"/>
            <p:cNvSpPr>
              <a:spLocks/>
            </p:cNvSpPr>
            <p:nvPr/>
          </p:nvSpPr>
          <p:spPr bwMode="auto">
            <a:xfrm>
              <a:off x="4698" y="1848"/>
              <a:ext cx="76" cy="11"/>
            </a:xfrm>
            <a:custGeom>
              <a:avLst/>
              <a:gdLst>
                <a:gd name="T0" fmla="*/ 4450480 w 102"/>
                <a:gd name="T1" fmla="*/ 230009 h 17"/>
                <a:gd name="T2" fmla="*/ 4450480 w 102"/>
                <a:gd name="T3" fmla="*/ 0 h 17"/>
                <a:gd name="T4" fmla="*/ 0 w 102"/>
                <a:gd name="T5" fmla="*/ 0 h 17"/>
                <a:gd name="T6" fmla="*/ 0 w 102"/>
                <a:gd name="T7" fmla="*/ 230009 h 17"/>
                <a:gd name="T8" fmla="*/ 4450480 w 102"/>
                <a:gd name="T9" fmla="*/ 230009 h 17"/>
                <a:gd name="T10" fmla="*/ 4450480 w 102"/>
                <a:gd name="T11" fmla="*/ 230009 h 17"/>
                <a:gd name="T12" fmla="*/ 4450480 w 102"/>
                <a:gd name="T13" fmla="*/ 230009 h 17"/>
                <a:gd name="T14" fmla="*/ 4450480 w 102"/>
                <a:gd name="T15" fmla="*/ 0 h 17"/>
                <a:gd name="T16" fmla="*/ 4450480 w 102"/>
                <a:gd name="T17" fmla="*/ 0 h 17"/>
                <a:gd name="T18" fmla="*/ 4450480 w 102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2"/>
                <a:gd name="T31" fmla="*/ 0 h 17"/>
                <a:gd name="T32" fmla="*/ 102 w 102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2" h="17">
                  <a:moveTo>
                    <a:pt x="102" y="7"/>
                  </a:moveTo>
                  <a:lnTo>
                    <a:pt x="96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96" y="17"/>
                  </a:lnTo>
                  <a:lnTo>
                    <a:pt x="90" y="7"/>
                  </a:lnTo>
                  <a:lnTo>
                    <a:pt x="102" y="7"/>
                  </a:lnTo>
                  <a:lnTo>
                    <a:pt x="102" y="0"/>
                  </a:lnTo>
                  <a:lnTo>
                    <a:pt x="96" y="0"/>
                  </a:lnTo>
                  <a:lnTo>
                    <a:pt x="102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73" name="Freeform 238"/>
            <p:cNvSpPr>
              <a:spLocks/>
            </p:cNvSpPr>
            <p:nvPr/>
          </p:nvSpPr>
          <p:spPr bwMode="auto">
            <a:xfrm>
              <a:off x="4765" y="1853"/>
              <a:ext cx="9" cy="20"/>
            </a:xfrm>
            <a:custGeom>
              <a:avLst/>
              <a:gdLst>
                <a:gd name="T0" fmla="*/ 5107536 w 12"/>
                <a:gd name="T1" fmla="*/ 111021 h 32"/>
                <a:gd name="T2" fmla="*/ 5107536 w 12"/>
                <a:gd name="T3" fmla="*/ 111021 h 32"/>
                <a:gd name="T4" fmla="*/ 5107536 w 12"/>
                <a:gd name="T5" fmla="*/ 0 h 32"/>
                <a:gd name="T6" fmla="*/ 0 w 12"/>
                <a:gd name="T7" fmla="*/ 0 h 32"/>
                <a:gd name="T8" fmla="*/ 0 w 12"/>
                <a:gd name="T9" fmla="*/ 111021 h 32"/>
                <a:gd name="T10" fmla="*/ 5107536 w 12"/>
                <a:gd name="T11" fmla="*/ 111021 h 32"/>
                <a:gd name="T12" fmla="*/ 0 w 12"/>
                <a:gd name="T13" fmla="*/ 111021 h 32"/>
                <a:gd name="T14" fmla="*/ 0 w 12"/>
                <a:gd name="T15" fmla="*/ 111021 h 32"/>
                <a:gd name="T16" fmla="*/ 5107536 w 12"/>
                <a:gd name="T17" fmla="*/ 111021 h 32"/>
                <a:gd name="T18" fmla="*/ 5107536 w 12"/>
                <a:gd name="T19" fmla="*/ 111021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2"/>
                <a:gd name="T32" fmla="*/ 12 w 12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2">
                  <a:moveTo>
                    <a:pt x="6" y="17"/>
                  </a:moveTo>
                  <a:lnTo>
                    <a:pt x="12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6" y="32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74" name="Freeform 239"/>
            <p:cNvSpPr>
              <a:spLocks/>
            </p:cNvSpPr>
            <p:nvPr/>
          </p:nvSpPr>
          <p:spPr bwMode="auto">
            <a:xfrm>
              <a:off x="4770" y="1864"/>
              <a:ext cx="53" cy="9"/>
            </a:xfrm>
            <a:custGeom>
              <a:avLst/>
              <a:gdLst>
                <a:gd name="T0" fmla="*/ 6232435 w 70"/>
                <a:gd name="T1" fmla="*/ 47109 h 15"/>
                <a:gd name="T2" fmla="*/ 6232435 w 70"/>
                <a:gd name="T3" fmla="*/ 0 h 15"/>
                <a:gd name="T4" fmla="*/ 0 w 70"/>
                <a:gd name="T5" fmla="*/ 0 h 15"/>
                <a:gd name="T6" fmla="*/ 0 w 70"/>
                <a:gd name="T7" fmla="*/ 47109 h 15"/>
                <a:gd name="T8" fmla="*/ 6232435 w 70"/>
                <a:gd name="T9" fmla="*/ 47109 h 15"/>
                <a:gd name="T10" fmla="*/ 6232435 w 70"/>
                <a:gd name="T11" fmla="*/ 47109 h 15"/>
                <a:gd name="T12" fmla="*/ 6232435 w 70"/>
                <a:gd name="T13" fmla="*/ 47109 h 15"/>
                <a:gd name="T14" fmla="*/ 6232435 w 70"/>
                <a:gd name="T15" fmla="*/ 0 h 15"/>
                <a:gd name="T16" fmla="*/ 6232435 w 70"/>
                <a:gd name="T17" fmla="*/ 0 h 15"/>
                <a:gd name="T18" fmla="*/ 6232435 w 70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0"/>
                <a:gd name="T31" fmla="*/ 0 h 15"/>
                <a:gd name="T32" fmla="*/ 70 w 70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0" h="15">
                  <a:moveTo>
                    <a:pt x="70" y="7"/>
                  </a:moveTo>
                  <a:lnTo>
                    <a:pt x="64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64" y="15"/>
                  </a:lnTo>
                  <a:lnTo>
                    <a:pt x="58" y="7"/>
                  </a:lnTo>
                  <a:lnTo>
                    <a:pt x="70" y="7"/>
                  </a:lnTo>
                  <a:lnTo>
                    <a:pt x="70" y="0"/>
                  </a:lnTo>
                  <a:lnTo>
                    <a:pt x="64" y="0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75" name="Freeform 240"/>
            <p:cNvSpPr>
              <a:spLocks/>
            </p:cNvSpPr>
            <p:nvPr/>
          </p:nvSpPr>
          <p:spPr bwMode="auto">
            <a:xfrm>
              <a:off x="4814" y="1868"/>
              <a:ext cx="9" cy="17"/>
            </a:xfrm>
            <a:custGeom>
              <a:avLst/>
              <a:gdLst>
                <a:gd name="T0" fmla="*/ 5107536 w 12"/>
                <a:gd name="T1" fmla="*/ 286360 h 26"/>
                <a:gd name="T2" fmla="*/ 5107536 w 12"/>
                <a:gd name="T3" fmla="*/ 286360 h 26"/>
                <a:gd name="T4" fmla="*/ 5107536 w 12"/>
                <a:gd name="T5" fmla="*/ 0 h 26"/>
                <a:gd name="T6" fmla="*/ 0 w 12"/>
                <a:gd name="T7" fmla="*/ 0 h 26"/>
                <a:gd name="T8" fmla="*/ 0 w 12"/>
                <a:gd name="T9" fmla="*/ 286360 h 26"/>
                <a:gd name="T10" fmla="*/ 5107536 w 12"/>
                <a:gd name="T11" fmla="*/ 286360 h 26"/>
                <a:gd name="T12" fmla="*/ 0 w 12"/>
                <a:gd name="T13" fmla="*/ 286360 h 26"/>
                <a:gd name="T14" fmla="*/ 0 w 12"/>
                <a:gd name="T15" fmla="*/ 286360 h 26"/>
                <a:gd name="T16" fmla="*/ 5107536 w 12"/>
                <a:gd name="T17" fmla="*/ 286360 h 26"/>
                <a:gd name="T18" fmla="*/ 5107536 w 12"/>
                <a:gd name="T19" fmla="*/ 286360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26"/>
                <a:gd name="T32" fmla="*/ 12 w 12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26">
                  <a:moveTo>
                    <a:pt x="6" y="11"/>
                  </a:moveTo>
                  <a:lnTo>
                    <a:pt x="12" y="19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6" y="26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6" y="26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76" name="Freeform 241"/>
            <p:cNvSpPr>
              <a:spLocks/>
            </p:cNvSpPr>
            <p:nvPr/>
          </p:nvSpPr>
          <p:spPr bwMode="auto">
            <a:xfrm>
              <a:off x="4818" y="1875"/>
              <a:ext cx="23" cy="10"/>
            </a:xfrm>
            <a:custGeom>
              <a:avLst/>
              <a:gdLst>
                <a:gd name="T0" fmla="*/ 8103336 w 30"/>
                <a:gd name="T1" fmla="*/ 430536 h 15"/>
                <a:gd name="T2" fmla="*/ 8103336 w 30"/>
                <a:gd name="T3" fmla="*/ 0 h 15"/>
                <a:gd name="T4" fmla="*/ 0 w 30"/>
                <a:gd name="T5" fmla="*/ 0 h 15"/>
                <a:gd name="T6" fmla="*/ 0 w 30"/>
                <a:gd name="T7" fmla="*/ 430536 h 15"/>
                <a:gd name="T8" fmla="*/ 8103336 w 30"/>
                <a:gd name="T9" fmla="*/ 430536 h 15"/>
                <a:gd name="T10" fmla="*/ 8103336 w 30"/>
                <a:gd name="T11" fmla="*/ 430536 h 15"/>
                <a:gd name="T12" fmla="*/ 8103336 w 30"/>
                <a:gd name="T13" fmla="*/ 430536 h 15"/>
                <a:gd name="T14" fmla="*/ 8103336 w 30"/>
                <a:gd name="T15" fmla="*/ 0 h 15"/>
                <a:gd name="T16" fmla="*/ 8103336 w 30"/>
                <a:gd name="T17" fmla="*/ 0 h 15"/>
                <a:gd name="T18" fmla="*/ 8103336 w 30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"/>
                <a:gd name="T32" fmla="*/ 30 w 30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">
                  <a:moveTo>
                    <a:pt x="30" y="8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4" y="15"/>
                  </a:lnTo>
                  <a:lnTo>
                    <a:pt x="18" y="8"/>
                  </a:lnTo>
                  <a:lnTo>
                    <a:pt x="30" y="8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77" name="Freeform 242"/>
            <p:cNvSpPr>
              <a:spLocks/>
            </p:cNvSpPr>
            <p:nvPr/>
          </p:nvSpPr>
          <p:spPr bwMode="auto">
            <a:xfrm>
              <a:off x="4832" y="1880"/>
              <a:ext cx="9" cy="28"/>
            </a:xfrm>
            <a:custGeom>
              <a:avLst/>
              <a:gdLst>
                <a:gd name="T0" fmla="*/ 5107536 w 12"/>
                <a:gd name="T1" fmla="*/ 162083 h 44"/>
                <a:gd name="T2" fmla="*/ 5107536 w 12"/>
                <a:gd name="T3" fmla="*/ 162083 h 44"/>
                <a:gd name="T4" fmla="*/ 5107536 w 12"/>
                <a:gd name="T5" fmla="*/ 0 h 44"/>
                <a:gd name="T6" fmla="*/ 0 w 12"/>
                <a:gd name="T7" fmla="*/ 0 h 44"/>
                <a:gd name="T8" fmla="*/ 0 w 12"/>
                <a:gd name="T9" fmla="*/ 162083 h 44"/>
                <a:gd name="T10" fmla="*/ 5107536 w 12"/>
                <a:gd name="T11" fmla="*/ 162083 h 44"/>
                <a:gd name="T12" fmla="*/ 0 w 12"/>
                <a:gd name="T13" fmla="*/ 162083 h 44"/>
                <a:gd name="T14" fmla="*/ 0 w 12"/>
                <a:gd name="T15" fmla="*/ 162083 h 44"/>
                <a:gd name="T16" fmla="*/ 5107536 w 12"/>
                <a:gd name="T17" fmla="*/ 162083 h 44"/>
                <a:gd name="T18" fmla="*/ 5107536 w 12"/>
                <a:gd name="T19" fmla="*/ 162083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44"/>
                <a:gd name="T32" fmla="*/ 12 w 12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44">
                  <a:moveTo>
                    <a:pt x="6" y="27"/>
                  </a:moveTo>
                  <a:lnTo>
                    <a:pt x="12" y="35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6" y="44"/>
                  </a:lnTo>
                  <a:lnTo>
                    <a:pt x="0" y="35"/>
                  </a:lnTo>
                  <a:lnTo>
                    <a:pt x="0" y="44"/>
                  </a:lnTo>
                  <a:lnTo>
                    <a:pt x="6" y="44"/>
                  </a:lnTo>
                  <a:lnTo>
                    <a:pt x="6" y="2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78" name="Freeform 243"/>
            <p:cNvSpPr>
              <a:spLocks/>
            </p:cNvSpPr>
            <p:nvPr/>
          </p:nvSpPr>
          <p:spPr bwMode="auto">
            <a:xfrm>
              <a:off x="4836" y="1897"/>
              <a:ext cx="20" cy="11"/>
            </a:xfrm>
            <a:custGeom>
              <a:avLst/>
              <a:gdLst>
                <a:gd name="T0" fmla="*/ 8691896 w 26"/>
                <a:gd name="T1" fmla="*/ 230009 h 17"/>
                <a:gd name="T2" fmla="*/ 8691896 w 26"/>
                <a:gd name="T3" fmla="*/ 0 h 17"/>
                <a:gd name="T4" fmla="*/ 0 w 26"/>
                <a:gd name="T5" fmla="*/ 0 h 17"/>
                <a:gd name="T6" fmla="*/ 0 w 26"/>
                <a:gd name="T7" fmla="*/ 230009 h 17"/>
                <a:gd name="T8" fmla="*/ 8691896 w 26"/>
                <a:gd name="T9" fmla="*/ 230009 h 17"/>
                <a:gd name="T10" fmla="*/ 8691896 w 26"/>
                <a:gd name="T11" fmla="*/ 230009 h 17"/>
                <a:gd name="T12" fmla="*/ 8691896 w 26"/>
                <a:gd name="T13" fmla="*/ 230009 h 17"/>
                <a:gd name="T14" fmla="*/ 8691896 w 26"/>
                <a:gd name="T15" fmla="*/ 0 h 17"/>
                <a:gd name="T16" fmla="*/ 8691896 w 26"/>
                <a:gd name="T17" fmla="*/ 0 h 17"/>
                <a:gd name="T18" fmla="*/ 8691896 w 26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7"/>
                <a:gd name="T32" fmla="*/ 26 w 2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7">
                  <a:moveTo>
                    <a:pt x="26" y="8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9" y="17"/>
                  </a:lnTo>
                  <a:lnTo>
                    <a:pt x="11" y="8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26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79" name="Freeform 244"/>
            <p:cNvSpPr>
              <a:spLocks/>
            </p:cNvSpPr>
            <p:nvPr/>
          </p:nvSpPr>
          <p:spPr bwMode="auto">
            <a:xfrm>
              <a:off x="4845" y="1903"/>
              <a:ext cx="11" cy="11"/>
            </a:xfrm>
            <a:custGeom>
              <a:avLst/>
              <a:gdLst>
                <a:gd name="T0" fmla="*/ 3186070 w 15"/>
                <a:gd name="T1" fmla="*/ 69255 h 18"/>
                <a:gd name="T2" fmla="*/ 3186070 w 15"/>
                <a:gd name="T3" fmla="*/ 69255 h 18"/>
                <a:gd name="T4" fmla="*/ 3186070 w 15"/>
                <a:gd name="T5" fmla="*/ 0 h 18"/>
                <a:gd name="T6" fmla="*/ 0 w 15"/>
                <a:gd name="T7" fmla="*/ 0 h 18"/>
                <a:gd name="T8" fmla="*/ 0 w 15"/>
                <a:gd name="T9" fmla="*/ 69255 h 18"/>
                <a:gd name="T10" fmla="*/ 3186070 w 15"/>
                <a:gd name="T11" fmla="*/ 69255 h 18"/>
                <a:gd name="T12" fmla="*/ 0 w 15"/>
                <a:gd name="T13" fmla="*/ 69255 h 18"/>
                <a:gd name="T14" fmla="*/ 0 w 15"/>
                <a:gd name="T15" fmla="*/ 69255 h 18"/>
                <a:gd name="T16" fmla="*/ 3186070 w 15"/>
                <a:gd name="T17" fmla="*/ 69255 h 18"/>
                <a:gd name="T18" fmla="*/ 3186070 w 15"/>
                <a:gd name="T19" fmla="*/ 69255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18"/>
                <a:gd name="T32" fmla="*/ 15 w 15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18">
                  <a:moveTo>
                    <a:pt x="8" y="2"/>
                  </a:moveTo>
                  <a:lnTo>
                    <a:pt x="15" y="11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8" y="18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8" y="18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80" name="Freeform 245"/>
            <p:cNvSpPr>
              <a:spLocks/>
            </p:cNvSpPr>
            <p:nvPr/>
          </p:nvSpPr>
          <p:spPr bwMode="auto">
            <a:xfrm>
              <a:off x="4851" y="1904"/>
              <a:ext cx="242" cy="10"/>
            </a:xfrm>
            <a:custGeom>
              <a:avLst/>
              <a:gdLst>
                <a:gd name="T0" fmla="*/ 5694315 w 321"/>
                <a:gd name="T1" fmla="*/ 111021 h 16"/>
                <a:gd name="T2" fmla="*/ 5694315 w 321"/>
                <a:gd name="T3" fmla="*/ 0 h 16"/>
                <a:gd name="T4" fmla="*/ 0 w 321"/>
                <a:gd name="T5" fmla="*/ 0 h 16"/>
                <a:gd name="T6" fmla="*/ 0 w 321"/>
                <a:gd name="T7" fmla="*/ 111021 h 16"/>
                <a:gd name="T8" fmla="*/ 5694315 w 321"/>
                <a:gd name="T9" fmla="*/ 111021 h 16"/>
                <a:gd name="T10" fmla="*/ 5694315 w 321"/>
                <a:gd name="T11" fmla="*/ 111021 h 16"/>
                <a:gd name="T12" fmla="*/ 5694315 w 321"/>
                <a:gd name="T13" fmla="*/ 111021 h 16"/>
                <a:gd name="T14" fmla="*/ 5694315 w 321"/>
                <a:gd name="T15" fmla="*/ 0 h 16"/>
                <a:gd name="T16" fmla="*/ 5694315 w 321"/>
                <a:gd name="T17" fmla="*/ 0 h 16"/>
                <a:gd name="T18" fmla="*/ 5694315 w 321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1"/>
                <a:gd name="T31" fmla="*/ 0 h 16"/>
                <a:gd name="T32" fmla="*/ 321 w 321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1" h="16">
                  <a:moveTo>
                    <a:pt x="321" y="9"/>
                  </a:moveTo>
                  <a:lnTo>
                    <a:pt x="315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15" y="16"/>
                  </a:lnTo>
                  <a:lnTo>
                    <a:pt x="308" y="9"/>
                  </a:lnTo>
                  <a:lnTo>
                    <a:pt x="321" y="9"/>
                  </a:lnTo>
                  <a:lnTo>
                    <a:pt x="321" y="0"/>
                  </a:lnTo>
                  <a:lnTo>
                    <a:pt x="315" y="0"/>
                  </a:lnTo>
                  <a:lnTo>
                    <a:pt x="321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81" name="Freeform 246"/>
            <p:cNvSpPr>
              <a:spLocks/>
            </p:cNvSpPr>
            <p:nvPr/>
          </p:nvSpPr>
          <p:spPr bwMode="auto">
            <a:xfrm>
              <a:off x="5083" y="1910"/>
              <a:ext cx="10" cy="18"/>
            </a:xfrm>
            <a:custGeom>
              <a:avLst/>
              <a:gdLst>
                <a:gd name="T0" fmla="*/ 8691896 w 13"/>
                <a:gd name="T1" fmla="*/ 96004 h 29"/>
                <a:gd name="T2" fmla="*/ 8691896 w 13"/>
                <a:gd name="T3" fmla="*/ 96004 h 29"/>
                <a:gd name="T4" fmla="*/ 8691896 w 13"/>
                <a:gd name="T5" fmla="*/ 0 h 29"/>
                <a:gd name="T6" fmla="*/ 0 w 13"/>
                <a:gd name="T7" fmla="*/ 0 h 29"/>
                <a:gd name="T8" fmla="*/ 0 w 13"/>
                <a:gd name="T9" fmla="*/ 96004 h 29"/>
                <a:gd name="T10" fmla="*/ 8691896 w 13"/>
                <a:gd name="T11" fmla="*/ 96004 h 29"/>
                <a:gd name="T12" fmla="*/ 0 w 13"/>
                <a:gd name="T13" fmla="*/ 96004 h 29"/>
                <a:gd name="T14" fmla="*/ 0 w 13"/>
                <a:gd name="T15" fmla="*/ 96004 h 29"/>
                <a:gd name="T16" fmla="*/ 8691896 w 13"/>
                <a:gd name="T17" fmla="*/ 96004 h 29"/>
                <a:gd name="T18" fmla="*/ 8691896 w 13"/>
                <a:gd name="T19" fmla="*/ 96004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9"/>
                <a:gd name="T32" fmla="*/ 13 w 13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9">
                  <a:moveTo>
                    <a:pt x="7" y="13"/>
                  </a:moveTo>
                  <a:lnTo>
                    <a:pt x="13" y="2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7" y="29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7" y="29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82" name="Freeform 247"/>
            <p:cNvSpPr>
              <a:spLocks/>
            </p:cNvSpPr>
            <p:nvPr/>
          </p:nvSpPr>
          <p:spPr bwMode="auto">
            <a:xfrm>
              <a:off x="5088" y="1918"/>
              <a:ext cx="243" cy="10"/>
            </a:xfrm>
            <a:custGeom>
              <a:avLst/>
              <a:gdLst>
                <a:gd name="T0" fmla="*/ 5816782 w 322"/>
                <a:gd name="T1" fmla="*/ 111021 h 16"/>
                <a:gd name="T2" fmla="*/ 5816782 w 322"/>
                <a:gd name="T3" fmla="*/ 0 h 16"/>
                <a:gd name="T4" fmla="*/ 0 w 322"/>
                <a:gd name="T5" fmla="*/ 0 h 16"/>
                <a:gd name="T6" fmla="*/ 0 w 322"/>
                <a:gd name="T7" fmla="*/ 111021 h 16"/>
                <a:gd name="T8" fmla="*/ 5816782 w 322"/>
                <a:gd name="T9" fmla="*/ 111021 h 16"/>
                <a:gd name="T10" fmla="*/ 5816782 w 322"/>
                <a:gd name="T11" fmla="*/ 111021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16"/>
                <a:gd name="T20" fmla="*/ 322 w 322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16">
                  <a:moveTo>
                    <a:pt x="322" y="9"/>
                  </a:moveTo>
                  <a:lnTo>
                    <a:pt x="322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22" y="16"/>
                  </a:lnTo>
                  <a:lnTo>
                    <a:pt x="322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83" name="Freeform 248"/>
            <p:cNvSpPr>
              <a:spLocks/>
            </p:cNvSpPr>
            <p:nvPr/>
          </p:nvSpPr>
          <p:spPr bwMode="auto">
            <a:xfrm>
              <a:off x="3644" y="1025"/>
              <a:ext cx="10" cy="1264"/>
            </a:xfrm>
            <a:custGeom>
              <a:avLst/>
              <a:gdLst>
                <a:gd name="T0" fmla="*/ 1833316 w 14"/>
                <a:gd name="T1" fmla="*/ 173240 h 1980"/>
                <a:gd name="T2" fmla="*/ 1833316 w 14"/>
                <a:gd name="T3" fmla="*/ 173240 h 1980"/>
                <a:gd name="T4" fmla="*/ 1833316 w 14"/>
                <a:gd name="T5" fmla="*/ 0 h 1980"/>
                <a:gd name="T6" fmla="*/ 0 w 14"/>
                <a:gd name="T7" fmla="*/ 0 h 1980"/>
                <a:gd name="T8" fmla="*/ 0 w 14"/>
                <a:gd name="T9" fmla="*/ 173240 h 1980"/>
                <a:gd name="T10" fmla="*/ 1833316 w 14"/>
                <a:gd name="T11" fmla="*/ 173240 h 1980"/>
                <a:gd name="T12" fmla="*/ 0 w 14"/>
                <a:gd name="T13" fmla="*/ 173240 h 1980"/>
                <a:gd name="T14" fmla="*/ 0 w 14"/>
                <a:gd name="T15" fmla="*/ 173240 h 1980"/>
                <a:gd name="T16" fmla="*/ 1833316 w 14"/>
                <a:gd name="T17" fmla="*/ 173240 h 1980"/>
                <a:gd name="T18" fmla="*/ 1833316 w 14"/>
                <a:gd name="T19" fmla="*/ 173240 h 19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980"/>
                <a:gd name="T32" fmla="*/ 14 w 14"/>
                <a:gd name="T33" fmla="*/ 1980 h 19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980">
                  <a:moveTo>
                    <a:pt x="6" y="1965"/>
                  </a:moveTo>
                  <a:lnTo>
                    <a:pt x="14" y="1973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973"/>
                  </a:lnTo>
                  <a:lnTo>
                    <a:pt x="6" y="1980"/>
                  </a:lnTo>
                  <a:lnTo>
                    <a:pt x="0" y="1973"/>
                  </a:lnTo>
                  <a:lnTo>
                    <a:pt x="0" y="1980"/>
                  </a:lnTo>
                  <a:lnTo>
                    <a:pt x="6" y="1980"/>
                  </a:lnTo>
                  <a:lnTo>
                    <a:pt x="6" y="196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84" name="Freeform 249"/>
            <p:cNvSpPr>
              <a:spLocks/>
            </p:cNvSpPr>
            <p:nvPr/>
          </p:nvSpPr>
          <p:spPr bwMode="auto">
            <a:xfrm>
              <a:off x="3637" y="2267"/>
              <a:ext cx="1809" cy="10"/>
            </a:xfrm>
            <a:custGeom>
              <a:avLst/>
              <a:gdLst>
                <a:gd name="T0" fmla="*/ 5771663 w 2398"/>
                <a:gd name="T1" fmla="*/ 430536 h 15"/>
                <a:gd name="T2" fmla="*/ 5771663 w 2398"/>
                <a:gd name="T3" fmla="*/ 0 h 15"/>
                <a:gd name="T4" fmla="*/ 0 w 2398"/>
                <a:gd name="T5" fmla="*/ 0 h 15"/>
                <a:gd name="T6" fmla="*/ 0 w 2398"/>
                <a:gd name="T7" fmla="*/ 430536 h 15"/>
                <a:gd name="T8" fmla="*/ 5771663 w 2398"/>
                <a:gd name="T9" fmla="*/ 430536 h 15"/>
                <a:gd name="T10" fmla="*/ 5771663 w 2398"/>
                <a:gd name="T11" fmla="*/ 430536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98"/>
                <a:gd name="T19" fmla="*/ 0 h 15"/>
                <a:gd name="T20" fmla="*/ 2398 w 2398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98" h="15">
                  <a:moveTo>
                    <a:pt x="2398" y="8"/>
                  </a:moveTo>
                  <a:lnTo>
                    <a:pt x="239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398" y="15"/>
                  </a:lnTo>
                  <a:lnTo>
                    <a:pt x="2398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85" name="Freeform 250"/>
            <p:cNvSpPr>
              <a:spLocks/>
            </p:cNvSpPr>
            <p:nvPr/>
          </p:nvSpPr>
          <p:spPr bwMode="auto">
            <a:xfrm>
              <a:off x="3644" y="2284"/>
              <a:ext cx="10" cy="35"/>
            </a:xfrm>
            <a:custGeom>
              <a:avLst/>
              <a:gdLst>
                <a:gd name="T0" fmla="*/ 1833316 w 14"/>
                <a:gd name="T1" fmla="*/ 162084 h 55"/>
                <a:gd name="T2" fmla="*/ 1833316 w 14"/>
                <a:gd name="T3" fmla="*/ 162084 h 55"/>
                <a:gd name="T4" fmla="*/ 1833316 w 14"/>
                <a:gd name="T5" fmla="*/ 0 h 55"/>
                <a:gd name="T6" fmla="*/ 0 w 14"/>
                <a:gd name="T7" fmla="*/ 0 h 55"/>
                <a:gd name="T8" fmla="*/ 0 w 14"/>
                <a:gd name="T9" fmla="*/ 162084 h 55"/>
                <a:gd name="T10" fmla="*/ 1833316 w 14"/>
                <a:gd name="T11" fmla="*/ 162084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55"/>
                <a:gd name="T20" fmla="*/ 14 w 14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55">
                  <a:moveTo>
                    <a:pt x="6" y="55"/>
                  </a:moveTo>
                  <a:lnTo>
                    <a:pt x="14" y="55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6" y="5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86" name="Freeform 251"/>
            <p:cNvSpPr>
              <a:spLocks/>
            </p:cNvSpPr>
            <p:nvPr/>
          </p:nvSpPr>
          <p:spPr bwMode="auto">
            <a:xfrm>
              <a:off x="5446" y="2284"/>
              <a:ext cx="11" cy="35"/>
            </a:xfrm>
            <a:custGeom>
              <a:avLst/>
              <a:gdLst>
                <a:gd name="T0" fmla="*/ 3186070 w 15"/>
                <a:gd name="T1" fmla="*/ 162084 h 55"/>
                <a:gd name="T2" fmla="*/ 3186070 w 15"/>
                <a:gd name="T3" fmla="*/ 162084 h 55"/>
                <a:gd name="T4" fmla="*/ 3186070 w 15"/>
                <a:gd name="T5" fmla="*/ 0 h 55"/>
                <a:gd name="T6" fmla="*/ 0 w 15"/>
                <a:gd name="T7" fmla="*/ 0 h 55"/>
                <a:gd name="T8" fmla="*/ 0 w 15"/>
                <a:gd name="T9" fmla="*/ 162084 h 55"/>
                <a:gd name="T10" fmla="*/ 3186070 w 15"/>
                <a:gd name="T11" fmla="*/ 162084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55"/>
                <a:gd name="T20" fmla="*/ 15 w 15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55">
                  <a:moveTo>
                    <a:pt x="7" y="55"/>
                  </a:moveTo>
                  <a:lnTo>
                    <a:pt x="15" y="55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7" y="5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87" name="Freeform 252"/>
            <p:cNvSpPr>
              <a:spLocks/>
            </p:cNvSpPr>
            <p:nvPr/>
          </p:nvSpPr>
          <p:spPr bwMode="auto">
            <a:xfrm>
              <a:off x="4245" y="2284"/>
              <a:ext cx="9" cy="35"/>
            </a:xfrm>
            <a:custGeom>
              <a:avLst/>
              <a:gdLst>
                <a:gd name="T0" fmla="*/ 5107536 w 12"/>
                <a:gd name="T1" fmla="*/ 162084 h 55"/>
                <a:gd name="T2" fmla="*/ 5107536 w 12"/>
                <a:gd name="T3" fmla="*/ 162084 h 55"/>
                <a:gd name="T4" fmla="*/ 5107536 w 12"/>
                <a:gd name="T5" fmla="*/ 0 h 55"/>
                <a:gd name="T6" fmla="*/ 0 w 12"/>
                <a:gd name="T7" fmla="*/ 0 h 55"/>
                <a:gd name="T8" fmla="*/ 0 w 12"/>
                <a:gd name="T9" fmla="*/ 162084 h 55"/>
                <a:gd name="T10" fmla="*/ 5107536 w 12"/>
                <a:gd name="T11" fmla="*/ 162084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55"/>
                <a:gd name="T20" fmla="*/ 12 w 12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55">
                  <a:moveTo>
                    <a:pt x="6" y="55"/>
                  </a:moveTo>
                  <a:lnTo>
                    <a:pt x="12" y="55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6" y="5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88" name="Freeform 253"/>
            <p:cNvSpPr>
              <a:spLocks/>
            </p:cNvSpPr>
            <p:nvPr/>
          </p:nvSpPr>
          <p:spPr bwMode="auto">
            <a:xfrm>
              <a:off x="4846" y="2284"/>
              <a:ext cx="10" cy="35"/>
            </a:xfrm>
            <a:custGeom>
              <a:avLst/>
              <a:gdLst>
                <a:gd name="T0" fmla="*/ 8691896 w 13"/>
                <a:gd name="T1" fmla="*/ 162084 h 55"/>
                <a:gd name="T2" fmla="*/ 8691896 w 13"/>
                <a:gd name="T3" fmla="*/ 162084 h 55"/>
                <a:gd name="T4" fmla="*/ 8691896 w 13"/>
                <a:gd name="T5" fmla="*/ 0 h 55"/>
                <a:gd name="T6" fmla="*/ 0 w 13"/>
                <a:gd name="T7" fmla="*/ 0 h 55"/>
                <a:gd name="T8" fmla="*/ 0 w 13"/>
                <a:gd name="T9" fmla="*/ 162084 h 55"/>
                <a:gd name="T10" fmla="*/ 8691896 w 13"/>
                <a:gd name="T11" fmla="*/ 162084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55"/>
                <a:gd name="T20" fmla="*/ 13 w 13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55">
                  <a:moveTo>
                    <a:pt x="6" y="55"/>
                  </a:moveTo>
                  <a:lnTo>
                    <a:pt x="13" y="5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6" y="5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89" name="Freeform 254"/>
            <p:cNvSpPr>
              <a:spLocks/>
            </p:cNvSpPr>
            <p:nvPr/>
          </p:nvSpPr>
          <p:spPr bwMode="auto">
            <a:xfrm>
              <a:off x="3612" y="1021"/>
              <a:ext cx="36" cy="9"/>
            </a:xfrm>
            <a:custGeom>
              <a:avLst/>
              <a:gdLst>
                <a:gd name="T0" fmla="*/ 0 w 48"/>
                <a:gd name="T1" fmla="*/ 200600 h 14"/>
                <a:gd name="T2" fmla="*/ 0 w 48"/>
                <a:gd name="T3" fmla="*/ 200600 h 14"/>
                <a:gd name="T4" fmla="*/ 5107536 w 48"/>
                <a:gd name="T5" fmla="*/ 200600 h 14"/>
                <a:gd name="T6" fmla="*/ 5107536 w 48"/>
                <a:gd name="T7" fmla="*/ 0 h 14"/>
                <a:gd name="T8" fmla="*/ 0 w 48"/>
                <a:gd name="T9" fmla="*/ 0 h 14"/>
                <a:gd name="T10" fmla="*/ 0 w 48"/>
                <a:gd name="T11" fmla="*/ 20060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14"/>
                <a:gd name="T20" fmla="*/ 48 w 48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14">
                  <a:moveTo>
                    <a:pt x="0" y="7"/>
                  </a:moveTo>
                  <a:lnTo>
                    <a:pt x="0" y="14"/>
                  </a:lnTo>
                  <a:lnTo>
                    <a:pt x="48" y="14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90" name="Freeform 255"/>
            <p:cNvSpPr>
              <a:spLocks/>
            </p:cNvSpPr>
            <p:nvPr/>
          </p:nvSpPr>
          <p:spPr bwMode="auto">
            <a:xfrm>
              <a:off x="3612" y="2279"/>
              <a:ext cx="36" cy="10"/>
            </a:xfrm>
            <a:custGeom>
              <a:avLst/>
              <a:gdLst>
                <a:gd name="T0" fmla="*/ 0 w 48"/>
                <a:gd name="T1" fmla="*/ 430536 h 15"/>
                <a:gd name="T2" fmla="*/ 0 w 48"/>
                <a:gd name="T3" fmla="*/ 430536 h 15"/>
                <a:gd name="T4" fmla="*/ 5107536 w 48"/>
                <a:gd name="T5" fmla="*/ 430536 h 15"/>
                <a:gd name="T6" fmla="*/ 5107536 w 48"/>
                <a:gd name="T7" fmla="*/ 0 h 15"/>
                <a:gd name="T8" fmla="*/ 0 w 48"/>
                <a:gd name="T9" fmla="*/ 0 h 15"/>
                <a:gd name="T10" fmla="*/ 0 w 48"/>
                <a:gd name="T11" fmla="*/ 430536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15"/>
                <a:gd name="T20" fmla="*/ 48 w 48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15">
                  <a:moveTo>
                    <a:pt x="0" y="8"/>
                  </a:moveTo>
                  <a:lnTo>
                    <a:pt x="0" y="15"/>
                  </a:lnTo>
                  <a:lnTo>
                    <a:pt x="48" y="15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91" name="Freeform 256"/>
            <p:cNvSpPr>
              <a:spLocks/>
            </p:cNvSpPr>
            <p:nvPr/>
          </p:nvSpPr>
          <p:spPr bwMode="auto">
            <a:xfrm>
              <a:off x="3612" y="2027"/>
              <a:ext cx="36" cy="10"/>
            </a:xfrm>
            <a:custGeom>
              <a:avLst/>
              <a:gdLst>
                <a:gd name="T0" fmla="*/ 0 w 48"/>
                <a:gd name="T1" fmla="*/ 430536 h 15"/>
                <a:gd name="T2" fmla="*/ 0 w 48"/>
                <a:gd name="T3" fmla="*/ 430536 h 15"/>
                <a:gd name="T4" fmla="*/ 5107536 w 48"/>
                <a:gd name="T5" fmla="*/ 430536 h 15"/>
                <a:gd name="T6" fmla="*/ 5107536 w 48"/>
                <a:gd name="T7" fmla="*/ 0 h 15"/>
                <a:gd name="T8" fmla="*/ 0 w 48"/>
                <a:gd name="T9" fmla="*/ 0 h 15"/>
                <a:gd name="T10" fmla="*/ 0 w 48"/>
                <a:gd name="T11" fmla="*/ 430536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15"/>
                <a:gd name="T20" fmla="*/ 48 w 48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15">
                  <a:moveTo>
                    <a:pt x="0" y="8"/>
                  </a:moveTo>
                  <a:lnTo>
                    <a:pt x="0" y="15"/>
                  </a:lnTo>
                  <a:lnTo>
                    <a:pt x="48" y="15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92" name="Freeform 257"/>
            <p:cNvSpPr>
              <a:spLocks/>
            </p:cNvSpPr>
            <p:nvPr/>
          </p:nvSpPr>
          <p:spPr bwMode="auto">
            <a:xfrm>
              <a:off x="3612" y="1775"/>
              <a:ext cx="36" cy="11"/>
            </a:xfrm>
            <a:custGeom>
              <a:avLst/>
              <a:gdLst>
                <a:gd name="T0" fmla="*/ 0 w 48"/>
                <a:gd name="T1" fmla="*/ 230009 h 17"/>
                <a:gd name="T2" fmla="*/ 0 w 48"/>
                <a:gd name="T3" fmla="*/ 230009 h 17"/>
                <a:gd name="T4" fmla="*/ 5107536 w 48"/>
                <a:gd name="T5" fmla="*/ 230009 h 17"/>
                <a:gd name="T6" fmla="*/ 5107536 w 48"/>
                <a:gd name="T7" fmla="*/ 0 h 17"/>
                <a:gd name="T8" fmla="*/ 0 w 48"/>
                <a:gd name="T9" fmla="*/ 0 h 17"/>
                <a:gd name="T10" fmla="*/ 0 w 48"/>
                <a:gd name="T11" fmla="*/ 230009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17"/>
                <a:gd name="T20" fmla="*/ 48 w 48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17">
                  <a:moveTo>
                    <a:pt x="0" y="8"/>
                  </a:moveTo>
                  <a:lnTo>
                    <a:pt x="0" y="17"/>
                  </a:lnTo>
                  <a:lnTo>
                    <a:pt x="48" y="17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93" name="Freeform 258"/>
            <p:cNvSpPr>
              <a:spLocks/>
            </p:cNvSpPr>
            <p:nvPr/>
          </p:nvSpPr>
          <p:spPr bwMode="auto">
            <a:xfrm>
              <a:off x="3612" y="1523"/>
              <a:ext cx="36" cy="11"/>
            </a:xfrm>
            <a:custGeom>
              <a:avLst/>
              <a:gdLst>
                <a:gd name="T0" fmla="*/ 0 w 48"/>
                <a:gd name="T1" fmla="*/ 821582 h 16"/>
                <a:gd name="T2" fmla="*/ 0 w 48"/>
                <a:gd name="T3" fmla="*/ 821582 h 16"/>
                <a:gd name="T4" fmla="*/ 5107536 w 48"/>
                <a:gd name="T5" fmla="*/ 821582 h 16"/>
                <a:gd name="T6" fmla="*/ 5107536 w 48"/>
                <a:gd name="T7" fmla="*/ 0 h 16"/>
                <a:gd name="T8" fmla="*/ 0 w 48"/>
                <a:gd name="T9" fmla="*/ 0 h 16"/>
                <a:gd name="T10" fmla="*/ 0 w 48"/>
                <a:gd name="T11" fmla="*/ 821582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16"/>
                <a:gd name="T20" fmla="*/ 48 w 48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16">
                  <a:moveTo>
                    <a:pt x="0" y="9"/>
                  </a:moveTo>
                  <a:lnTo>
                    <a:pt x="0" y="16"/>
                  </a:lnTo>
                  <a:lnTo>
                    <a:pt x="48" y="16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94" name="Freeform 259"/>
            <p:cNvSpPr>
              <a:spLocks/>
            </p:cNvSpPr>
            <p:nvPr/>
          </p:nvSpPr>
          <p:spPr bwMode="auto">
            <a:xfrm>
              <a:off x="3612" y="1272"/>
              <a:ext cx="36" cy="10"/>
            </a:xfrm>
            <a:custGeom>
              <a:avLst/>
              <a:gdLst>
                <a:gd name="T0" fmla="*/ 0 w 48"/>
                <a:gd name="T1" fmla="*/ 430536 h 15"/>
                <a:gd name="T2" fmla="*/ 0 w 48"/>
                <a:gd name="T3" fmla="*/ 430536 h 15"/>
                <a:gd name="T4" fmla="*/ 5107536 w 48"/>
                <a:gd name="T5" fmla="*/ 430536 h 15"/>
                <a:gd name="T6" fmla="*/ 5107536 w 48"/>
                <a:gd name="T7" fmla="*/ 0 h 15"/>
                <a:gd name="T8" fmla="*/ 0 w 48"/>
                <a:gd name="T9" fmla="*/ 0 h 15"/>
                <a:gd name="T10" fmla="*/ 0 w 48"/>
                <a:gd name="T11" fmla="*/ 430536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15"/>
                <a:gd name="T20" fmla="*/ 48 w 48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15">
                  <a:moveTo>
                    <a:pt x="0" y="8"/>
                  </a:moveTo>
                  <a:lnTo>
                    <a:pt x="0" y="15"/>
                  </a:lnTo>
                  <a:lnTo>
                    <a:pt x="48" y="15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95" name="Freeform 260"/>
            <p:cNvSpPr>
              <a:spLocks/>
            </p:cNvSpPr>
            <p:nvPr/>
          </p:nvSpPr>
          <p:spPr bwMode="auto">
            <a:xfrm>
              <a:off x="3644" y="1025"/>
              <a:ext cx="10" cy="32"/>
            </a:xfrm>
            <a:custGeom>
              <a:avLst/>
              <a:gdLst>
                <a:gd name="T0" fmla="*/ 1833316 w 14"/>
                <a:gd name="T1" fmla="*/ 182686 h 50"/>
                <a:gd name="T2" fmla="*/ 1833316 w 14"/>
                <a:gd name="T3" fmla="*/ 182686 h 50"/>
                <a:gd name="T4" fmla="*/ 1833316 w 14"/>
                <a:gd name="T5" fmla="*/ 0 h 50"/>
                <a:gd name="T6" fmla="*/ 0 w 14"/>
                <a:gd name="T7" fmla="*/ 0 h 50"/>
                <a:gd name="T8" fmla="*/ 0 w 14"/>
                <a:gd name="T9" fmla="*/ 182686 h 50"/>
                <a:gd name="T10" fmla="*/ 1833316 w 14"/>
                <a:gd name="T11" fmla="*/ 182686 h 50"/>
                <a:gd name="T12" fmla="*/ 0 w 14"/>
                <a:gd name="T13" fmla="*/ 182686 h 50"/>
                <a:gd name="T14" fmla="*/ 0 w 14"/>
                <a:gd name="T15" fmla="*/ 182686 h 50"/>
                <a:gd name="T16" fmla="*/ 1833316 w 14"/>
                <a:gd name="T17" fmla="*/ 182686 h 50"/>
                <a:gd name="T18" fmla="*/ 1833316 w 14"/>
                <a:gd name="T19" fmla="*/ 182686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50"/>
                <a:gd name="T32" fmla="*/ 14 w 14"/>
                <a:gd name="T33" fmla="*/ 50 h 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50">
                  <a:moveTo>
                    <a:pt x="6" y="35"/>
                  </a:moveTo>
                  <a:lnTo>
                    <a:pt x="14" y="42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6" y="50"/>
                  </a:lnTo>
                  <a:lnTo>
                    <a:pt x="0" y="42"/>
                  </a:lnTo>
                  <a:lnTo>
                    <a:pt x="0" y="50"/>
                  </a:lnTo>
                  <a:lnTo>
                    <a:pt x="6" y="50"/>
                  </a:lnTo>
                  <a:lnTo>
                    <a:pt x="6" y="35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96" name="Freeform 261"/>
            <p:cNvSpPr>
              <a:spLocks/>
            </p:cNvSpPr>
            <p:nvPr/>
          </p:nvSpPr>
          <p:spPr bwMode="auto">
            <a:xfrm>
              <a:off x="3648" y="1047"/>
              <a:ext cx="21" cy="10"/>
            </a:xfrm>
            <a:custGeom>
              <a:avLst/>
              <a:gdLst>
                <a:gd name="T0" fmla="*/ 10962025 w 27"/>
                <a:gd name="T1" fmla="*/ 430536 h 15"/>
                <a:gd name="T2" fmla="*/ 10962025 w 27"/>
                <a:gd name="T3" fmla="*/ 0 h 15"/>
                <a:gd name="T4" fmla="*/ 0 w 27"/>
                <a:gd name="T5" fmla="*/ 0 h 15"/>
                <a:gd name="T6" fmla="*/ 0 w 27"/>
                <a:gd name="T7" fmla="*/ 430536 h 15"/>
                <a:gd name="T8" fmla="*/ 10962025 w 27"/>
                <a:gd name="T9" fmla="*/ 430536 h 15"/>
                <a:gd name="T10" fmla="*/ 10962025 w 27"/>
                <a:gd name="T11" fmla="*/ 430536 h 15"/>
                <a:gd name="T12" fmla="*/ 10962025 w 27"/>
                <a:gd name="T13" fmla="*/ 430536 h 15"/>
                <a:gd name="T14" fmla="*/ 10962025 w 27"/>
                <a:gd name="T15" fmla="*/ 0 h 15"/>
                <a:gd name="T16" fmla="*/ 10962025 w 27"/>
                <a:gd name="T17" fmla="*/ 0 h 15"/>
                <a:gd name="T18" fmla="*/ 10962025 w 27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15"/>
                <a:gd name="T32" fmla="*/ 27 w 2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15">
                  <a:moveTo>
                    <a:pt x="27" y="7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1" y="15"/>
                  </a:lnTo>
                  <a:lnTo>
                    <a:pt x="14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7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97" name="Freeform 262"/>
            <p:cNvSpPr>
              <a:spLocks/>
            </p:cNvSpPr>
            <p:nvPr/>
          </p:nvSpPr>
          <p:spPr bwMode="auto">
            <a:xfrm>
              <a:off x="3659" y="1052"/>
              <a:ext cx="10" cy="26"/>
            </a:xfrm>
            <a:custGeom>
              <a:avLst/>
              <a:gdLst>
                <a:gd name="T0" fmla="*/ 8691896 w 13"/>
                <a:gd name="T1" fmla="*/ 150627 h 41"/>
                <a:gd name="T2" fmla="*/ 8691896 w 13"/>
                <a:gd name="T3" fmla="*/ 150627 h 41"/>
                <a:gd name="T4" fmla="*/ 8691896 w 13"/>
                <a:gd name="T5" fmla="*/ 0 h 41"/>
                <a:gd name="T6" fmla="*/ 0 w 13"/>
                <a:gd name="T7" fmla="*/ 0 h 41"/>
                <a:gd name="T8" fmla="*/ 0 w 13"/>
                <a:gd name="T9" fmla="*/ 150627 h 41"/>
                <a:gd name="T10" fmla="*/ 8691896 w 13"/>
                <a:gd name="T11" fmla="*/ 150627 h 41"/>
                <a:gd name="T12" fmla="*/ 0 w 13"/>
                <a:gd name="T13" fmla="*/ 150627 h 41"/>
                <a:gd name="T14" fmla="*/ 0 w 13"/>
                <a:gd name="T15" fmla="*/ 150627 h 41"/>
                <a:gd name="T16" fmla="*/ 8691896 w 13"/>
                <a:gd name="T17" fmla="*/ 150627 h 41"/>
                <a:gd name="T18" fmla="*/ 8691896 w 13"/>
                <a:gd name="T19" fmla="*/ 150627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1"/>
                <a:gd name="T32" fmla="*/ 13 w 13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1">
                  <a:moveTo>
                    <a:pt x="7" y="26"/>
                  </a:moveTo>
                  <a:lnTo>
                    <a:pt x="13" y="3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7" y="41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98" name="Freeform 263"/>
            <p:cNvSpPr>
              <a:spLocks/>
            </p:cNvSpPr>
            <p:nvPr/>
          </p:nvSpPr>
          <p:spPr bwMode="auto">
            <a:xfrm>
              <a:off x="3664" y="1068"/>
              <a:ext cx="17" cy="10"/>
            </a:xfrm>
            <a:custGeom>
              <a:avLst/>
              <a:gdLst>
                <a:gd name="T0" fmla="*/ 9560386 w 22"/>
                <a:gd name="T1" fmla="*/ 430536 h 15"/>
                <a:gd name="T2" fmla="*/ 9560386 w 22"/>
                <a:gd name="T3" fmla="*/ 0 h 15"/>
                <a:gd name="T4" fmla="*/ 0 w 22"/>
                <a:gd name="T5" fmla="*/ 0 h 15"/>
                <a:gd name="T6" fmla="*/ 0 w 22"/>
                <a:gd name="T7" fmla="*/ 430536 h 15"/>
                <a:gd name="T8" fmla="*/ 9560386 w 22"/>
                <a:gd name="T9" fmla="*/ 430536 h 15"/>
                <a:gd name="T10" fmla="*/ 9560386 w 22"/>
                <a:gd name="T11" fmla="*/ 430536 h 15"/>
                <a:gd name="T12" fmla="*/ 9560386 w 22"/>
                <a:gd name="T13" fmla="*/ 430536 h 15"/>
                <a:gd name="T14" fmla="*/ 9560386 w 22"/>
                <a:gd name="T15" fmla="*/ 0 h 15"/>
                <a:gd name="T16" fmla="*/ 9560386 w 22"/>
                <a:gd name="T17" fmla="*/ 0 h 15"/>
                <a:gd name="T18" fmla="*/ 9560386 w 22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15"/>
                <a:gd name="T32" fmla="*/ 22 w 2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15">
                  <a:moveTo>
                    <a:pt x="22" y="8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6" y="15"/>
                  </a:lnTo>
                  <a:lnTo>
                    <a:pt x="8" y="8"/>
                  </a:lnTo>
                  <a:lnTo>
                    <a:pt x="22" y="8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99" name="Rectangle 264"/>
            <p:cNvSpPr>
              <a:spLocks noChangeArrowheads="1"/>
            </p:cNvSpPr>
            <p:nvPr/>
          </p:nvSpPr>
          <p:spPr bwMode="auto">
            <a:xfrm>
              <a:off x="3670" y="1074"/>
              <a:ext cx="11" cy="19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402700" name="Freeform 265"/>
            <p:cNvSpPr>
              <a:spLocks/>
            </p:cNvSpPr>
            <p:nvPr/>
          </p:nvSpPr>
          <p:spPr bwMode="auto">
            <a:xfrm>
              <a:off x="3670" y="1093"/>
              <a:ext cx="11" cy="25"/>
            </a:xfrm>
            <a:custGeom>
              <a:avLst/>
              <a:gdLst>
                <a:gd name="T0" fmla="*/ 13566988 w 14"/>
                <a:gd name="T1" fmla="*/ 188933 h 39"/>
                <a:gd name="T2" fmla="*/ 13566988 w 14"/>
                <a:gd name="T3" fmla="*/ 188933 h 39"/>
                <a:gd name="T4" fmla="*/ 13566988 w 14"/>
                <a:gd name="T5" fmla="*/ 0 h 39"/>
                <a:gd name="T6" fmla="*/ 0 w 14"/>
                <a:gd name="T7" fmla="*/ 0 h 39"/>
                <a:gd name="T8" fmla="*/ 0 w 14"/>
                <a:gd name="T9" fmla="*/ 188933 h 39"/>
                <a:gd name="T10" fmla="*/ 13566988 w 14"/>
                <a:gd name="T11" fmla="*/ 188933 h 39"/>
                <a:gd name="T12" fmla="*/ 0 w 14"/>
                <a:gd name="T13" fmla="*/ 188933 h 39"/>
                <a:gd name="T14" fmla="*/ 0 w 14"/>
                <a:gd name="T15" fmla="*/ 188933 h 39"/>
                <a:gd name="T16" fmla="*/ 13566988 w 14"/>
                <a:gd name="T17" fmla="*/ 188933 h 39"/>
                <a:gd name="T18" fmla="*/ 13566988 w 14"/>
                <a:gd name="T19" fmla="*/ 188933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9"/>
                <a:gd name="T32" fmla="*/ 14 w 14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9">
                  <a:moveTo>
                    <a:pt x="8" y="24"/>
                  </a:moveTo>
                  <a:lnTo>
                    <a:pt x="14" y="31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8" y="39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8" y="39"/>
                  </a:lnTo>
                  <a:lnTo>
                    <a:pt x="8" y="2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01" name="Freeform 266"/>
            <p:cNvSpPr>
              <a:spLocks/>
            </p:cNvSpPr>
            <p:nvPr/>
          </p:nvSpPr>
          <p:spPr bwMode="auto">
            <a:xfrm>
              <a:off x="3676" y="1109"/>
              <a:ext cx="13" cy="9"/>
            </a:xfrm>
            <a:custGeom>
              <a:avLst/>
              <a:gdLst>
                <a:gd name="T0" fmla="*/ 7679035 w 17"/>
                <a:gd name="T1" fmla="*/ 47109 h 15"/>
                <a:gd name="T2" fmla="*/ 7679035 w 17"/>
                <a:gd name="T3" fmla="*/ 0 h 15"/>
                <a:gd name="T4" fmla="*/ 0 w 17"/>
                <a:gd name="T5" fmla="*/ 0 h 15"/>
                <a:gd name="T6" fmla="*/ 0 w 17"/>
                <a:gd name="T7" fmla="*/ 47109 h 15"/>
                <a:gd name="T8" fmla="*/ 7679035 w 17"/>
                <a:gd name="T9" fmla="*/ 47109 h 15"/>
                <a:gd name="T10" fmla="*/ 7679035 w 17"/>
                <a:gd name="T11" fmla="*/ 47109 h 15"/>
                <a:gd name="T12" fmla="*/ 7679035 w 17"/>
                <a:gd name="T13" fmla="*/ 47109 h 15"/>
                <a:gd name="T14" fmla="*/ 7679035 w 17"/>
                <a:gd name="T15" fmla="*/ 0 h 15"/>
                <a:gd name="T16" fmla="*/ 7679035 w 17"/>
                <a:gd name="T17" fmla="*/ 0 h 15"/>
                <a:gd name="T18" fmla="*/ 7679035 w 17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5"/>
                <a:gd name="T32" fmla="*/ 17 w 1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5">
                  <a:moveTo>
                    <a:pt x="17" y="7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" y="15"/>
                  </a:lnTo>
                  <a:lnTo>
                    <a:pt x="4" y="7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02" name="Freeform 267"/>
            <p:cNvSpPr>
              <a:spLocks/>
            </p:cNvSpPr>
            <p:nvPr/>
          </p:nvSpPr>
          <p:spPr bwMode="auto">
            <a:xfrm>
              <a:off x="3679" y="1113"/>
              <a:ext cx="10" cy="33"/>
            </a:xfrm>
            <a:custGeom>
              <a:avLst/>
              <a:gdLst>
                <a:gd name="T0" fmla="*/ 8691896 w 13"/>
                <a:gd name="T1" fmla="*/ 152985 h 52"/>
                <a:gd name="T2" fmla="*/ 8691896 w 13"/>
                <a:gd name="T3" fmla="*/ 152985 h 52"/>
                <a:gd name="T4" fmla="*/ 8691896 w 13"/>
                <a:gd name="T5" fmla="*/ 0 h 52"/>
                <a:gd name="T6" fmla="*/ 0 w 13"/>
                <a:gd name="T7" fmla="*/ 0 h 52"/>
                <a:gd name="T8" fmla="*/ 0 w 13"/>
                <a:gd name="T9" fmla="*/ 152985 h 52"/>
                <a:gd name="T10" fmla="*/ 8691896 w 13"/>
                <a:gd name="T11" fmla="*/ 152985 h 52"/>
                <a:gd name="T12" fmla="*/ 0 w 13"/>
                <a:gd name="T13" fmla="*/ 152985 h 52"/>
                <a:gd name="T14" fmla="*/ 0 w 13"/>
                <a:gd name="T15" fmla="*/ 152985 h 52"/>
                <a:gd name="T16" fmla="*/ 8691896 w 13"/>
                <a:gd name="T17" fmla="*/ 152985 h 52"/>
                <a:gd name="T18" fmla="*/ 8691896 w 13"/>
                <a:gd name="T19" fmla="*/ 152985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52"/>
                <a:gd name="T32" fmla="*/ 13 w 13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52">
                  <a:moveTo>
                    <a:pt x="7" y="37"/>
                  </a:moveTo>
                  <a:lnTo>
                    <a:pt x="13" y="4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7" y="52"/>
                  </a:lnTo>
                  <a:lnTo>
                    <a:pt x="0" y="45"/>
                  </a:lnTo>
                  <a:lnTo>
                    <a:pt x="0" y="52"/>
                  </a:lnTo>
                  <a:lnTo>
                    <a:pt x="7" y="52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03" name="Freeform 268"/>
            <p:cNvSpPr>
              <a:spLocks/>
            </p:cNvSpPr>
            <p:nvPr/>
          </p:nvSpPr>
          <p:spPr bwMode="auto">
            <a:xfrm>
              <a:off x="3685" y="1137"/>
              <a:ext cx="12" cy="9"/>
            </a:xfrm>
            <a:custGeom>
              <a:avLst/>
              <a:gdLst>
                <a:gd name="T0" fmla="*/ 1429891 w 17"/>
                <a:gd name="T1" fmla="*/ 47109 h 15"/>
                <a:gd name="T2" fmla="*/ 1429891 w 17"/>
                <a:gd name="T3" fmla="*/ 0 h 15"/>
                <a:gd name="T4" fmla="*/ 0 w 17"/>
                <a:gd name="T5" fmla="*/ 0 h 15"/>
                <a:gd name="T6" fmla="*/ 0 w 17"/>
                <a:gd name="T7" fmla="*/ 47109 h 15"/>
                <a:gd name="T8" fmla="*/ 1429891 w 17"/>
                <a:gd name="T9" fmla="*/ 47109 h 15"/>
                <a:gd name="T10" fmla="*/ 1429891 w 17"/>
                <a:gd name="T11" fmla="*/ 47109 h 15"/>
                <a:gd name="T12" fmla="*/ 1429891 w 17"/>
                <a:gd name="T13" fmla="*/ 47109 h 15"/>
                <a:gd name="T14" fmla="*/ 1429891 w 17"/>
                <a:gd name="T15" fmla="*/ 0 h 15"/>
                <a:gd name="T16" fmla="*/ 1429891 w 17"/>
                <a:gd name="T17" fmla="*/ 0 h 15"/>
                <a:gd name="T18" fmla="*/ 1429891 w 17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5"/>
                <a:gd name="T32" fmla="*/ 17 w 1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5">
                  <a:moveTo>
                    <a:pt x="17" y="8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9" y="15"/>
                  </a:lnTo>
                  <a:lnTo>
                    <a:pt x="3" y="8"/>
                  </a:lnTo>
                  <a:lnTo>
                    <a:pt x="17" y="8"/>
                  </a:lnTo>
                  <a:lnTo>
                    <a:pt x="17" y="0"/>
                  </a:lnTo>
                  <a:lnTo>
                    <a:pt x="9" y="0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04" name="Freeform 269"/>
            <p:cNvSpPr>
              <a:spLocks/>
            </p:cNvSpPr>
            <p:nvPr/>
          </p:nvSpPr>
          <p:spPr bwMode="auto">
            <a:xfrm>
              <a:off x="3687" y="1142"/>
              <a:ext cx="10" cy="23"/>
            </a:xfrm>
            <a:custGeom>
              <a:avLst/>
              <a:gdLst>
                <a:gd name="T0" fmla="*/ 1833316 w 14"/>
                <a:gd name="T1" fmla="*/ 99077 h 37"/>
                <a:gd name="T2" fmla="*/ 1833316 w 14"/>
                <a:gd name="T3" fmla="*/ 99077 h 37"/>
                <a:gd name="T4" fmla="*/ 1833316 w 14"/>
                <a:gd name="T5" fmla="*/ 0 h 37"/>
                <a:gd name="T6" fmla="*/ 0 w 14"/>
                <a:gd name="T7" fmla="*/ 0 h 37"/>
                <a:gd name="T8" fmla="*/ 0 w 14"/>
                <a:gd name="T9" fmla="*/ 99077 h 37"/>
                <a:gd name="T10" fmla="*/ 1833316 w 14"/>
                <a:gd name="T11" fmla="*/ 99077 h 37"/>
                <a:gd name="T12" fmla="*/ 0 w 14"/>
                <a:gd name="T13" fmla="*/ 99077 h 37"/>
                <a:gd name="T14" fmla="*/ 0 w 14"/>
                <a:gd name="T15" fmla="*/ 99077 h 37"/>
                <a:gd name="T16" fmla="*/ 1833316 w 14"/>
                <a:gd name="T17" fmla="*/ 99077 h 37"/>
                <a:gd name="T18" fmla="*/ 1833316 w 14"/>
                <a:gd name="T19" fmla="*/ 99077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7"/>
                <a:gd name="T32" fmla="*/ 14 w 14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7">
                  <a:moveTo>
                    <a:pt x="6" y="22"/>
                  </a:moveTo>
                  <a:lnTo>
                    <a:pt x="14" y="29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6" y="37"/>
                  </a:lnTo>
                  <a:lnTo>
                    <a:pt x="0" y="29"/>
                  </a:lnTo>
                  <a:lnTo>
                    <a:pt x="0" y="37"/>
                  </a:lnTo>
                  <a:lnTo>
                    <a:pt x="6" y="37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05" name="Freeform 270"/>
            <p:cNvSpPr>
              <a:spLocks/>
            </p:cNvSpPr>
            <p:nvPr/>
          </p:nvSpPr>
          <p:spPr bwMode="auto">
            <a:xfrm>
              <a:off x="3691" y="1156"/>
              <a:ext cx="21" cy="9"/>
            </a:xfrm>
            <a:custGeom>
              <a:avLst/>
              <a:gdLst>
                <a:gd name="T0" fmla="*/ 5107539 w 28"/>
                <a:gd name="T1" fmla="*/ 47109 h 15"/>
                <a:gd name="T2" fmla="*/ 5107539 w 28"/>
                <a:gd name="T3" fmla="*/ 0 h 15"/>
                <a:gd name="T4" fmla="*/ 0 w 28"/>
                <a:gd name="T5" fmla="*/ 0 h 15"/>
                <a:gd name="T6" fmla="*/ 0 w 28"/>
                <a:gd name="T7" fmla="*/ 47109 h 15"/>
                <a:gd name="T8" fmla="*/ 5107539 w 28"/>
                <a:gd name="T9" fmla="*/ 47109 h 15"/>
                <a:gd name="T10" fmla="*/ 5107539 w 28"/>
                <a:gd name="T11" fmla="*/ 47109 h 15"/>
                <a:gd name="T12" fmla="*/ 5107539 w 28"/>
                <a:gd name="T13" fmla="*/ 47109 h 15"/>
                <a:gd name="T14" fmla="*/ 5107539 w 28"/>
                <a:gd name="T15" fmla="*/ 0 h 15"/>
                <a:gd name="T16" fmla="*/ 5107539 w 28"/>
                <a:gd name="T17" fmla="*/ 0 h 15"/>
                <a:gd name="T18" fmla="*/ 5107539 w 28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15"/>
                <a:gd name="T32" fmla="*/ 28 w 2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15">
                  <a:moveTo>
                    <a:pt x="28" y="7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1" y="15"/>
                  </a:lnTo>
                  <a:lnTo>
                    <a:pt x="15" y="7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28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06" name="Rectangle 271"/>
            <p:cNvSpPr>
              <a:spLocks noChangeArrowheads="1"/>
            </p:cNvSpPr>
            <p:nvPr/>
          </p:nvSpPr>
          <p:spPr bwMode="auto">
            <a:xfrm>
              <a:off x="3703" y="1160"/>
              <a:ext cx="9" cy="34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402707" name="Freeform 272"/>
            <p:cNvSpPr>
              <a:spLocks/>
            </p:cNvSpPr>
            <p:nvPr/>
          </p:nvSpPr>
          <p:spPr bwMode="auto">
            <a:xfrm>
              <a:off x="3703" y="1194"/>
              <a:ext cx="9" cy="15"/>
            </a:xfrm>
            <a:custGeom>
              <a:avLst/>
              <a:gdLst>
                <a:gd name="T0" fmla="*/ 951060 w 13"/>
                <a:gd name="T1" fmla="*/ 111021 h 24"/>
                <a:gd name="T2" fmla="*/ 951060 w 13"/>
                <a:gd name="T3" fmla="*/ 111021 h 24"/>
                <a:gd name="T4" fmla="*/ 951060 w 13"/>
                <a:gd name="T5" fmla="*/ 0 h 24"/>
                <a:gd name="T6" fmla="*/ 0 w 13"/>
                <a:gd name="T7" fmla="*/ 0 h 24"/>
                <a:gd name="T8" fmla="*/ 0 w 13"/>
                <a:gd name="T9" fmla="*/ 111021 h 24"/>
                <a:gd name="T10" fmla="*/ 951060 w 13"/>
                <a:gd name="T11" fmla="*/ 111021 h 24"/>
                <a:gd name="T12" fmla="*/ 0 w 13"/>
                <a:gd name="T13" fmla="*/ 111021 h 24"/>
                <a:gd name="T14" fmla="*/ 0 w 13"/>
                <a:gd name="T15" fmla="*/ 111021 h 24"/>
                <a:gd name="T16" fmla="*/ 951060 w 13"/>
                <a:gd name="T17" fmla="*/ 111021 h 24"/>
                <a:gd name="T18" fmla="*/ 951060 w 13"/>
                <a:gd name="T19" fmla="*/ 111021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4"/>
                <a:gd name="T32" fmla="*/ 13 w 13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4">
                  <a:moveTo>
                    <a:pt x="8" y="9"/>
                  </a:moveTo>
                  <a:lnTo>
                    <a:pt x="13" y="1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5" y="24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5" y="24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08" name="Freeform 273"/>
            <p:cNvSpPr>
              <a:spLocks/>
            </p:cNvSpPr>
            <p:nvPr/>
          </p:nvSpPr>
          <p:spPr bwMode="auto">
            <a:xfrm>
              <a:off x="3706" y="1199"/>
              <a:ext cx="23" cy="14"/>
            </a:xfrm>
            <a:custGeom>
              <a:avLst/>
              <a:gdLst>
                <a:gd name="T0" fmla="*/ 8103336 w 30"/>
                <a:gd name="T1" fmla="*/ 162083 h 22"/>
                <a:gd name="T2" fmla="*/ 8103336 w 30"/>
                <a:gd name="T3" fmla="*/ 162083 h 22"/>
                <a:gd name="T4" fmla="*/ 8103336 w 30"/>
                <a:gd name="T5" fmla="*/ 0 h 22"/>
                <a:gd name="T6" fmla="*/ 0 w 30"/>
                <a:gd name="T7" fmla="*/ 162083 h 22"/>
                <a:gd name="T8" fmla="*/ 8103336 w 30"/>
                <a:gd name="T9" fmla="*/ 162083 h 22"/>
                <a:gd name="T10" fmla="*/ 8103336 w 30"/>
                <a:gd name="T11" fmla="*/ 162083 h 22"/>
                <a:gd name="T12" fmla="*/ 8103336 w 30"/>
                <a:gd name="T13" fmla="*/ 162083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22"/>
                <a:gd name="T23" fmla="*/ 30 w 30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22">
                  <a:moveTo>
                    <a:pt x="19" y="20"/>
                  </a:moveTo>
                  <a:lnTo>
                    <a:pt x="25" y="7"/>
                  </a:lnTo>
                  <a:lnTo>
                    <a:pt x="3" y="0"/>
                  </a:lnTo>
                  <a:lnTo>
                    <a:pt x="0" y="15"/>
                  </a:lnTo>
                  <a:lnTo>
                    <a:pt x="22" y="22"/>
                  </a:lnTo>
                  <a:lnTo>
                    <a:pt x="30" y="11"/>
                  </a:lnTo>
                  <a:lnTo>
                    <a:pt x="19" y="2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09" name="Freeform 274"/>
            <p:cNvSpPr>
              <a:spLocks/>
            </p:cNvSpPr>
            <p:nvPr/>
          </p:nvSpPr>
          <p:spPr bwMode="auto">
            <a:xfrm>
              <a:off x="3719" y="1204"/>
              <a:ext cx="14" cy="18"/>
            </a:xfrm>
            <a:custGeom>
              <a:avLst/>
              <a:gdLst>
                <a:gd name="T0" fmla="*/ 10961998 w 18"/>
                <a:gd name="T1" fmla="*/ 200600 h 28"/>
                <a:gd name="T2" fmla="*/ 10961998 w 18"/>
                <a:gd name="T3" fmla="*/ 200600 h 28"/>
                <a:gd name="T4" fmla="*/ 10961998 w 18"/>
                <a:gd name="T5" fmla="*/ 200600 h 28"/>
                <a:gd name="T6" fmla="*/ 10961998 w 18"/>
                <a:gd name="T7" fmla="*/ 200600 h 28"/>
                <a:gd name="T8" fmla="*/ 10961998 w 18"/>
                <a:gd name="T9" fmla="*/ 200600 h 28"/>
                <a:gd name="T10" fmla="*/ 10961998 w 18"/>
                <a:gd name="T11" fmla="*/ 200600 h 28"/>
                <a:gd name="T12" fmla="*/ 10961998 w 18"/>
                <a:gd name="T13" fmla="*/ 200600 h 28"/>
                <a:gd name="T14" fmla="*/ 10961998 w 18"/>
                <a:gd name="T15" fmla="*/ 200600 h 28"/>
                <a:gd name="T16" fmla="*/ 10961998 w 18"/>
                <a:gd name="T17" fmla="*/ 0 h 28"/>
                <a:gd name="T18" fmla="*/ 0 w 18"/>
                <a:gd name="T19" fmla="*/ 200600 h 28"/>
                <a:gd name="T20" fmla="*/ 0 w 18"/>
                <a:gd name="T21" fmla="*/ 200600 h 28"/>
                <a:gd name="T22" fmla="*/ 0 w 18"/>
                <a:gd name="T23" fmla="*/ 200600 h 28"/>
                <a:gd name="T24" fmla="*/ 10961998 w 18"/>
                <a:gd name="T25" fmla="*/ 200600 h 28"/>
                <a:gd name="T26" fmla="*/ 10961998 w 18"/>
                <a:gd name="T27" fmla="*/ 200600 h 28"/>
                <a:gd name="T28" fmla="*/ 10961998 w 18"/>
                <a:gd name="T29" fmla="*/ 200600 h 28"/>
                <a:gd name="T30" fmla="*/ 10961998 w 18"/>
                <a:gd name="T31" fmla="*/ 200600 h 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"/>
                <a:gd name="T49" fmla="*/ 0 h 28"/>
                <a:gd name="T50" fmla="*/ 18 w 18"/>
                <a:gd name="T51" fmla="*/ 28 h 2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" h="28">
                  <a:moveTo>
                    <a:pt x="18" y="23"/>
                  </a:moveTo>
                  <a:lnTo>
                    <a:pt x="16" y="15"/>
                  </a:lnTo>
                  <a:lnTo>
                    <a:pt x="15" y="12"/>
                  </a:lnTo>
                  <a:lnTo>
                    <a:pt x="13" y="8"/>
                  </a:lnTo>
                  <a:lnTo>
                    <a:pt x="7" y="15"/>
                  </a:lnTo>
                  <a:lnTo>
                    <a:pt x="2" y="13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7" y="0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5" y="28"/>
                  </a:lnTo>
                  <a:lnTo>
                    <a:pt x="18" y="23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10" name="Freeform 275"/>
            <p:cNvSpPr>
              <a:spLocks/>
            </p:cNvSpPr>
            <p:nvPr/>
          </p:nvSpPr>
          <p:spPr bwMode="auto">
            <a:xfrm>
              <a:off x="3723" y="1218"/>
              <a:ext cx="22" cy="30"/>
            </a:xfrm>
            <a:custGeom>
              <a:avLst/>
              <a:gdLst>
                <a:gd name="T0" fmla="*/ 6492981 w 29"/>
                <a:gd name="T1" fmla="*/ 271368 h 46"/>
                <a:gd name="T2" fmla="*/ 6492981 w 29"/>
                <a:gd name="T3" fmla="*/ 271368 h 46"/>
                <a:gd name="T4" fmla="*/ 6492981 w 29"/>
                <a:gd name="T5" fmla="*/ 271368 h 46"/>
                <a:gd name="T6" fmla="*/ 6492981 w 29"/>
                <a:gd name="T7" fmla="*/ 271368 h 46"/>
                <a:gd name="T8" fmla="*/ 6492981 w 29"/>
                <a:gd name="T9" fmla="*/ 271368 h 46"/>
                <a:gd name="T10" fmla="*/ 6492981 w 29"/>
                <a:gd name="T11" fmla="*/ 271368 h 46"/>
                <a:gd name="T12" fmla="*/ 6492981 w 29"/>
                <a:gd name="T13" fmla="*/ 271368 h 46"/>
                <a:gd name="T14" fmla="*/ 6492981 w 29"/>
                <a:gd name="T15" fmla="*/ 271368 h 46"/>
                <a:gd name="T16" fmla="*/ 6492981 w 29"/>
                <a:gd name="T17" fmla="*/ 0 h 46"/>
                <a:gd name="T18" fmla="*/ 0 w 29"/>
                <a:gd name="T19" fmla="*/ 271368 h 46"/>
                <a:gd name="T20" fmla="*/ 6492981 w 29"/>
                <a:gd name="T21" fmla="*/ 271368 h 46"/>
                <a:gd name="T22" fmla="*/ 6492981 w 29"/>
                <a:gd name="T23" fmla="*/ 271368 h 46"/>
                <a:gd name="T24" fmla="*/ 6492981 w 29"/>
                <a:gd name="T25" fmla="*/ 271368 h 46"/>
                <a:gd name="T26" fmla="*/ 6492981 w 29"/>
                <a:gd name="T27" fmla="*/ 271368 h 46"/>
                <a:gd name="T28" fmla="*/ 6492981 w 29"/>
                <a:gd name="T29" fmla="*/ 271368 h 46"/>
                <a:gd name="T30" fmla="*/ 6492981 w 29"/>
                <a:gd name="T31" fmla="*/ 271368 h 46"/>
                <a:gd name="T32" fmla="*/ 6492981 w 29"/>
                <a:gd name="T33" fmla="*/ 271368 h 46"/>
                <a:gd name="T34" fmla="*/ 6492981 w 29"/>
                <a:gd name="T35" fmla="*/ 271368 h 46"/>
                <a:gd name="T36" fmla="*/ 6492981 w 29"/>
                <a:gd name="T37" fmla="*/ 271368 h 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9"/>
                <a:gd name="T58" fmla="*/ 0 h 46"/>
                <a:gd name="T59" fmla="*/ 29 w 29"/>
                <a:gd name="T60" fmla="*/ 46 h 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9" h="46">
                  <a:moveTo>
                    <a:pt x="29" y="46"/>
                  </a:moveTo>
                  <a:lnTo>
                    <a:pt x="29" y="36"/>
                  </a:lnTo>
                  <a:lnTo>
                    <a:pt x="29" y="29"/>
                  </a:lnTo>
                  <a:lnTo>
                    <a:pt x="26" y="24"/>
                  </a:lnTo>
                  <a:lnTo>
                    <a:pt x="24" y="18"/>
                  </a:lnTo>
                  <a:lnTo>
                    <a:pt x="21" y="14"/>
                  </a:lnTo>
                  <a:lnTo>
                    <a:pt x="18" y="11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0" y="5"/>
                  </a:lnTo>
                  <a:lnTo>
                    <a:pt x="3" y="12"/>
                  </a:lnTo>
                  <a:lnTo>
                    <a:pt x="6" y="20"/>
                  </a:lnTo>
                  <a:lnTo>
                    <a:pt x="10" y="24"/>
                  </a:lnTo>
                  <a:lnTo>
                    <a:pt x="13" y="27"/>
                  </a:lnTo>
                  <a:lnTo>
                    <a:pt x="14" y="31"/>
                  </a:lnTo>
                  <a:lnTo>
                    <a:pt x="16" y="33"/>
                  </a:lnTo>
                  <a:lnTo>
                    <a:pt x="16" y="36"/>
                  </a:lnTo>
                  <a:lnTo>
                    <a:pt x="16" y="42"/>
                  </a:lnTo>
                  <a:lnTo>
                    <a:pt x="29" y="4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11" name="Freeform 276"/>
            <p:cNvSpPr>
              <a:spLocks/>
            </p:cNvSpPr>
            <p:nvPr/>
          </p:nvSpPr>
          <p:spPr bwMode="auto">
            <a:xfrm>
              <a:off x="3731" y="1245"/>
              <a:ext cx="14" cy="37"/>
            </a:xfrm>
            <a:custGeom>
              <a:avLst/>
              <a:gdLst>
                <a:gd name="T0" fmla="*/ 3521987 w 19"/>
                <a:gd name="T1" fmla="*/ 245918 h 57"/>
                <a:gd name="T2" fmla="*/ 3521987 w 19"/>
                <a:gd name="T3" fmla="*/ 245918 h 57"/>
                <a:gd name="T4" fmla="*/ 3521987 w 19"/>
                <a:gd name="T5" fmla="*/ 245918 h 57"/>
                <a:gd name="T6" fmla="*/ 3521987 w 19"/>
                <a:gd name="T7" fmla="*/ 245918 h 57"/>
                <a:gd name="T8" fmla="*/ 3521987 w 19"/>
                <a:gd name="T9" fmla="*/ 245918 h 57"/>
                <a:gd name="T10" fmla="*/ 3521987 w 19"/>
                <a:gd name="T11" fmla="*/ 245918 h 57"/>
                <a:gd name="T12" fmla="*/ 3521987 w 19"/>
                <a:gd name="T13" fmla="*/ 245918 h 57"/>
                <a:gd name="T14" fmla="*/ 3521987 w 19"/>
                <a:gd name="T15" fmla="*/ 245918 h 57"/>
                <a:gd name="T16" fmla="*/ 3521987 w 19"/>
                <a:gd name="T17" fmla="*/ 245918 h 57"/>
                <a:gd name="T18" fmla="*/ 3521987 w 19"/>
                <a:gd name="T19" fmla="*/ 0 h 57"/>
                <a:gd name="T20" fmla="*/ 3521987 w 19"/>
                <a:gd name="T21" fmla="*/ 245918 h 57"/>
                <a:gd name="T22" fmla="*/ 3521987 w 19"/>
                <a:gd name="T23" fmla="*/ 245918 h 57"/>
                <a:gd name="T24" fmla="*/ 3521987 w 19"/>
                <a:gd name="T25" fmla="*/ 245918 h 57"/>
                <a:gd name="T26" fmla="*/ 0 w 19"/>
                <a:gd name="T27" fmla="*/ 245918 h 57"/>
                <a:gd name="T28" fmla="*/ 0 w 19"/>
                <a:gd name="T29" fmla="*/ 245918 h 57"/>
                <a:gd name="T30" fmla="*/ 0 w 19"/>
                <a:gd name="T31" fmla="*/ 245918 h 57"/>
                <a:gd name="T32" fmla="*/ 3521987 w 19"/>
                <a:gd name="T33" fmla="*/ 245918 h 57"/>
                <a:gd name="T34" fmla="*/ 3521987 w 19"/>
                <a:gd name="T35" fmla="*/ 245918 h 57"/>
                <a:gd name="T36" fmla="*/ 3521987 w 19"/>
                <a:gd name="T37" fmla="*/ 245918 h 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"/>
                <a:gd name="T58" fmla="*/ 0 h 57"/>
                <a:gd name="T59" fmla="*/ 19 w 19"/>
                <a:gd name="T60" fmla="*/ 57 h 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" h="57">
                  <a:moveTo>
                    <a:pt x="16" y="46"/>
                  </a:moveTo>
                  <a:lnTo>
                    <a:pt x="14" y="42"/>
                  </a:lnTo>
                  <a:lnTo>
                    <a:pt x="12" y="39"/>
                  </a:lnTo>
                  <a:lnTo>
                    <a:pt x="12" y="35"/>
                  </a:lnTo>
                  <a:lnTo>
                    <a:pt x="12" y="31"/>
                  </a:lnTo>
                  <a:lnTo>
                    <a:pt x="14" y="26"/>
                  </a:lnTo>
                  <a:lnTo>
                    <a:pt x="16" y="18"/>
                  </a:lnTo>
                  <a:lnTo>
                    <a:pt x="17" y="11"/>
                  </a:lnTo>
                  <a:lnTo>
                    <a:pt x="19" y="4"/>
                  </a:lnTo>
                  <a:lnTo>
                    <a:pt x="6" y="0"/>
                  </a:lnTo>
                  <a:lnTo>
                    <a:pt x="4" y="7"/>
                  </a:lnTo>
                  <a:lnTo>
                    <a:pt x="3" y="15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1" y="50"/>
                  </a:lnTo>
                  <a:lnTo>
                    <a:pt x="6" y="57"/>
                  </a:lnTo>
                  <a:lnTo>
                    <a:pt x="16" y="4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12" name="Freeform 277"/>
            <p:cNvSpPr>
              <a:spLocks/>
            </p:cNvSpPr>
            <p:nvPr/>
          </p:nvSpPr>
          <p:spPr bwMode="auto">
            <a:xfrm>
              <a:off x="3735" y="1275"/>
              <a:ext cx="22" cy="21"/>
            </a:xfrm>
            <a:custGeom>
              <a:avLst/>
              <a:gdLst>
                <a:gd name="T0" fmla="*/ 6492981 w 29"/>
                <a:gd name="T1" fmla="*/ 162083 h 33"/>
                <a:gd name="T2" fmla="*/ 6492981 w 29"/>
                <a:gd name="T3" fmla="*/ 162083 h 33"/>
                <a:gd name="T4" fmla="*/ 6492981 w 29"/>
                <a:gd name="T5" fmla="*/ 162083 h 33"/>
                <a:gd name="T6" fmla="*/ 6492981 w 29"/>
                <a:gd name="T7" fmla="*/ 162083 h 33"/>
                <a:gd name="T8" fmla="*/ 6492981 w 29"/>
                <a:gd name="T9" fmla="*/ 162083 h 33"/>
                <a:gd name="T10" fmla="*/ 6492981 w 29"/>
                <a:gd name="T11" fmla="*/ 162083 h 33"/>
                <a:gd name="T12" fmla="*/ 6492981 w 29"/>
                <a:gd name="T13" fmla="*/ 162083 h 33"/>
                <a:gd name="T14" fmla="*/ 6492981 w 29"/>
                <a:gd name="T15" fmla="*/ 162083 h 33"/>
                <a:gd name="T16" fmla="*/ 6492981 w 29"/>
                <a:gd name="T17" fmla="*/ 0 h 33"/>
                <a:gd name="T18" fmla="*/ 0 w 29"/>
                <a:gd name="T19" fmla="*/ 162083 h 33"/>
                <a:gd name="T20" fmla="*/ 6492981 w 29"/>
                <a:gd name="T21" fmla="*/ 162083 h 33"/>
                <a:gd name="T22" fmla="*/ 6492981 w 29"/>
                <a:gd name="T23" fmla="*/ 162083 h 33"/>
                <a:gd name="T24" fmla="*/ 6492981 w 29"/>
                <a:gd name="T25" fmla="*/ 162083 h 33"/>
                <a:gd name="T26" fmla="*/ 6492981 w 29"/>
                <a:gd name="T27" fmla="*/ 162083 h 33"/>
                <a:gd name="T28" fmla="*/ 6492981 w 29"/>
                <a:gd name="T29" fmla="*/ 162083 h 33"/>
                <a:gd name="T30" fmla="*/ 6492981 w 29"/>
                <a:gd name="T31" fmla="*/ 162083 h 33"/>
                <a:gd name="T32" fmla="*/ 6492981 w 29"/>
                <a:gd name="T33" fmla="*/ 162083 h 33"/>
                <a:gd name="T34" fmla="*/ 6492981 w 29"/>
                <a:gd name="T35" fmla="*/ 162083 h 33"/>
                <a:gd name="T36" fmla="*/ 6492981 w 29"/>
                <a:gd name="T37" fmla="*/ 162083 h 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9"/>
                <a:gd name="T58" fmla="*/ 0 h 33"/>
                <a:gd name="T59" fmla="*/ 29 w 29"/>
                <a:gd name="T60" fmla="*/ 33 h 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9" h="33">
                  <a:moveTo>
                    <a:pt x="29" y="30"/>
                  </a:moveTo>
                  <a:lnTo>
                    <a:pt x="27" y="20"/>
                  </a:lnTo>
                  <a:lnTo>
                    <a:pt x="24" y="13"/>
                  </a:lnTo>
                  <a:lnTo>
                    <a:pt x="22" y="9"/>
                  </a:lnTo>
                  <a:lnTo>
                    <a:pt x="19" y="6"/>
                  </a:lnTo>
                  <a:lnTo>
                    <a:pt x="16" y="6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0" y="0"/>
                  </a:lnTo>
                  <a:lnTo>
                    <a:pt x="0" y="11"/>
                  </a:lnTo>
                  <a:lnTo>
                    <a:pt x="5" y="15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3" y="20"/>
                  </a:lnTo>
                  <a:lnTo>
                    <a:pt x="11" y="19"/>
                  </a:lnTo>
                  <a:lnTo>
                    <a:pt x="13" y="20"/>
                  </a:lnTo>
                  <a:lnTo>
                    <a:pt x="14" y="24"/>
                  </a:lnTo>
                  <a:lnTo>
                    <a:pt x="16" y="33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13" name="Freeform 278"/>
            <p:cNvSpPr>
              <a:spLocks/>
            </p:cNvSpPr>
            <p:nvPr/>
          </p:nvSpPr>
          <p:spPr bwMode="auto">
            <a:xfrm>
              <a:off x="3747" y="1294"/>
              <a:ext cx="18" cy="43"/>
            </a:xfrm>
            <a:custGeom>
              <a:avLst/>
              <a:gdLst>
                <a:gd name="T0" fmla="*/ 5107536 w 24"/>
                <a:gd name="T1" fmla="*/ 141930 h 68"/>
                <a:gd name="T2" fmla="*/ 5107536 w 24"/>
                <a:gd name="T3" fmla="*/ 141930 h 68"/>
                <a:gd name="T4" fmla="*/ 5107536 w 24"/>
                <a:gd name="T5" fmla="*/ 141930 h 68"/>
                <a:gd name="T6" fmla="*/ 5107536 w 24"/>
                <a:gd name="T7" fmla="*/ 141930 h 68"/>
                <a:gd name="T8" fmla="*/ 5107536 w 24"/>
                <a:gd name="T9" fmla="*/ 141930 h 68"/>
                <a:gd name="T10" fmla="*/ 5107536 w 24"/>
                <a:gd name="T11" fmla="*/ 141930 h 68"/>
                <a:gd name="T12" fmla="*/ 5107536 w 24"/>
                <a:gd name="T13" fmla="*/ 141930 h 68"/>
                <a:gd name="T14" fmla="*/ 5107536 w 24"/>
                <a:gd name="T15" fmla="*/ 141930 h 68"/>
                <a:gd name="T16" fmla="*/ 5107536 w 24"/>
                <a:gd name="T17" fmla="*/ 0 h 68"/>
                <a:gd name="T18" fmla="*/ 0 w 24"/>
                <a:gd name="T19" fmla="*/ 141930 h 68"/>
                <a:gd name="T20" fmla="*/ 5107536 w 24"/>
                <a:gd name="T21" fmla="*/ 141930 h 68"/>
                <a:gd name="T22" fmla="*/ 5107536 w 24"/>
                <a:gd name="T23" fmla="*/ 141930 h 68"/>
                <a:gd name="T24" fmla="*/ 5107536 w 24"/>
                <a:gd name="T25" fmla="*/ 141930 h 68"/>
                <a:gd name="T26" fmla="*/ 5107536 w 24"/>
                <a:gd name="T27" fmla="*/ 141930 h 68"/>
                <a:gd name="T28" fmla="*/ 5107536 w 24"/>
                <a:gd name="T29" fmla="*/ 141930 h 68"/>
                <a:gd name="T30" fmla="*/ 5107536 w 24"/>
                <a:gd name="T31" fmla="*/ 141930 h 68"/>
                <a:gd name="T32" fmla="*/ 5107536 w 24"/>
                <a:gd name="T33" fmla="*/ 141930 h 68"/>
                <a:gd name="T34" fmla="*/ 5107536 w 24"/>
                <a:gd name="T35" fmla="*/ 141930 h 68"/>
                <a:gd name="T36" fmla="*/ 5107536 w 24"/>
                <a:gd name="T37" fmla="*/ 141930 h 6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8"/>
                <a:gd name="T59" fmla="*/ 24 w 24"/>
                <a:gd name="T60" fmla="*/ 68 h 6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8">
                  <a:moveTo>
                    <a:pt x="24" y="59"/>
                  </a:moveTo>
                  <a:lnTo>
                    <a:pt x="22" y="55"/>
                  </a:lnTo>
                  <a:lnTo>
                    <a:pt x="21" y="50"/>
                  </a:lnTo>
                  <a:lnTo>
                    <a:pt x="19" y="42"/>
                  </a:lnTo>
                  <a:lnTo>
                    <a:pt x="19" y="37"/>
                  </a:lnTo>
                  <a:lnTo>
                    <a:pt x="17" y="27"/>
                  </a:lnTo>
                  <a:lnTo>
                    <a:pt x="17" y="20"/>
                  </a:lnTo>
                  <a:lnTo>
                    <a:pt x="16" y="9"/>
                  </a:lnTo>
                  <a:lnTo>
                    <a:pt x="13" y="0"/>
                  </a:lnTo>
                  <a:lnTo>
                    <a:pt x="0" y="3"/>
                  </a:lnTo>
                  <a:lnTo>
                    <a:pt x="3" y="13"/>
                  </a:lnTo>
                  <a:lnTo>
                    <a:pt x="5" y="22"/>
                  </a:lnTo>
                  <a:lnTo>
                    <a:pt x="5" y="29"/>
                  </a:lnTo>
                  <a:lnTo>
                    <a:pt x="6" y="37"/>
                  </a:lnTo>
                  <a:lnTo>
                    <a:pt x="6" y="44"/>
                  </a:lnTo>
                  <a:lnTo>
                    <a:pt x="8" y="53"/>
                  </a:lnTo>
                  <a:lnTo>
                    <a:pt x="9" y="61"/>
                  </a:lnTo>
                  <a:lnTo>
                    <a:pt x="13" y="68"/>
                  </a:lnTo>
                  <a:lnTo>
                    <a:pt x="24" y="59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14" name="Freeform 279"/>
            <p:cNvSpPr>
              <a:spLocks/>
            </p:cNvSpPr>
            <p:nvPr/>
          </p:nvSpPr>
          <p:spPr bwMode="auto">
            <a:xfrm>
              <a:off x="3757" y="1331"/>
              <a:ext cx="20" cy="27"/>
            </a:xfrm>
            <a:custGeom>
              <a:avLst/>
              <a:gdLst>
                <a:gd name="T0" fmla="*/ 3934738 w 27"/>
                <a:gd name="T1" fmla="*/ 200599 h 42"/>
                <a:gd name="T2" fmla="*/ 3934738 w 27"/>
                <a:gd name="T3" fmla="*/ 200599 h 42"/>
                <a:gd name="T4" fmla="*/ 3934738 w 27"/>
                <a:gd name="T5" fmla="*/ 200599 h 42"/>
                <a:gd name="T6" fmla="*/ 3934738 w 27"/>
                <a:gd name="T7" fmla="*/ 200599 h 42"/>
                <a:gd name="T8" fmla="*/ 3934738 w 27"/>
                <a:gd name="T9" fmla="*/ 200599 h 42"/>
                <a:gd name="T10" fmla="*/ 3934738 w 27"/>
                <a:gd name="T11" fmla="*/ 200599 h 42"/>
                <a:gd name="T12" fmla="*/ 3934738 w 27"/>
                <a:gd name="T13" fmla="*/ 200599 h 42"/>
                <a:gd name="T14" fmla="*/ 3934738 w 27"/>
                <a:gd name="T15" fmla="*/ 200599 h 42"/>
                <a:gd name="T16" fmla="*/ 3934738 w 27"/>
                <a:gd name="T17" fmla="*/ 0 h 42"/>
                <a:gd name="T18" fmla="*/ 0 w 27"/>
                <a:gd name="T19" fmla="*/ 200599 h 42"/>
                <a:gd name="T20" fmla="*/ 3934738 w 27"/>
                <a:gd name="T21" fmla="*/ 200599 h 42"/>
                <a:gd name="T22" fmla="*/ 3934738 w 27"/>
                <a:gd name="T23" fmla="*/ 200599 h 42"/>
                <a:gd name="T24" fmla="*/ 3934738 w 27"/>
                <a:gd name="T25" fmla="*/ 200599 h 42"/>
                <a:gd name="T26" fmla="*/ 3934738 w 27"/>
                <a:gd name="T27" fmla="*/ 200599 h 42"/>
                <a:gd name="T28" fmla="*/ 3934738 w 27"/>
                <a:gd name="T29" fmla="*/ 200599 h 42"/>
                <a:gd name="T30" fmla="*/ 3934738 w 27"/>
                <a:gd name="T31" fmla="*/ 200599 h 42"/>
                <a:gd name="T32" fmla="*/ 3934738 w 27"/>
                <a:gd name="T33" fmla="*/ 200599 h 42"/>
                <a:gd name="T34" fmla="*/ 3934738 w 27"/>
                <a:gd name="T35" fmla="*/ 200599 h 42"/>
                <a:gd name="T36" fmla="*/ 3934738 w 27"/>
                <a:gd name="T37" fmla="*/ 200599 h 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"/>
                <a:gd name="T58" fmla="*/ 0 h 42"/>
                <a:gd name="T59" fmla="*/ 27 w 27"/>
                <a:gd name="T60" fmla="*/ 42 h 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" h="42">
                  <a:moveTo>
                    <a:pt x="27" y="38"/>
                  </a:moveTo>
                  <a:lnTo>
                    <a:pt x="25" y="31"/>
                  </a:lnTo>
                  <a:lnTo>
                    <a:pt x="24" y="24"/>
                  </a:lnTo>
                  <a:lnTo>
                    <a:pt x="22" y="20"/>
                  </a:lnTo>
                  <a:lnTo>
                    <a:pt x="20" y="16"/>
                  </a:lnTo>
                  <a:lnTo>
                    <a:pt x="19" y="13"/>
                  </a:lnTo>
                  <a:lnTo>
                    <a:pt x="16" y="9"/>
                  </a:lnTo>
                  <a:lnTo>
                    <a:pt x="14" y="5"/>
                  </a:lnTo>
                  <a:lnTo>
                    <a:pt x="11" y="0"/>
                  </a:lnTo>
                  <a:lnTo>
                    <a:pt x="0" y="9"/>
                  </a:lnTo>
                  <a:lnTo>
                    <a:pt x="3" y="15"/>
                  </a:lnTo>
                  <a:lnTo>
                    <a:pt x="6" y="18"/>
                  </a:lnTo>
                  <a:lnTo>
                    <a:pt x="8" y="22"/>
                  </a:lnTo>
                  <a:lnTo>
                    <a:pt x="9" y="24"/>
                  </a:lnTo>
                  <a:lnTo>
                    <a:pt x="11" y="26"/>
                  </a:lnTo>
                  <a:lnTo>
                    <a:pt x="11" y="29"/>
                  </a:lnTo>
                  <a:lnTo>
                    <a:pt x="12" y="35"/>
                  </a:lnTo>
                  <a:lnTo>
                    <a:pt x="14" y="42"/>
                  </a:lnTo>
                  <a:lnTo>
                    <a:pt x="27" y="3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15" name="Freeform 280"/>
            <p:cNvSpPr>
              <a:spLocks/>
            </p:cNvSpPr>
            <p:nvPr/>
          </p:nvSpPr>
          <p:spPr bwMode="auto">
            <a:xfrm>
              <a:off x="3767" y="1356"/>
              <a:ext cx="22" cy="40"/>
            </a:xfrm>
            <a:custGeom>
              <a:avLst/>
              <a:gdLst>
                <a:gd name="T0" fmla="*/ 6492981 w 29"/>
                <a:gd name="T1" fmla="*/ 154538 h 63"/>
                <a:gd name="T2" fmla="*/ 6492981 w 29"/>
                <a:gd name="T3" fmla="*/ 154538 h 63"/>
                <a:gd name="T4" fmla="*/ 6492981 w 29"/>
                <a:gd name="T5" fmla="*/ 154538 h 63"/>
                <a:gd name="T6" fmla="*/ 6492981 w 29"/>
                <a:gd name="T7" fmla="*/ 154538 h 63"/>
                <a:gd name="T8" fmla="*/ 6492981 w 29"/>
                <a:gd name="T9" fmla="*/ 154538 h 63"/>
                <a:gd name="T10" fmla="*/ 6492981 w 29"/>
                <a:gd name="T11" fmla="*/ 154538 h 63"/>
                <a:gd name="T12" fmla="*/ 6492981 w 29"/>
                <a:gd name="T13" fmla="*/ 154538 h 63"/>
                <a:gd name="T14" fmla="*/ 6492981 w 29"/>
                <a:gd name="T15" fmla="*/ 154538 h 63"/>
                <a:gd name="T16" fmla="*/ 6492981 w 29"/>
                <a:gd name="T17" fmla="*/ 0 h 63"/>
                <a:gd name="T18" fmla="*/ 0 w 29"/>
                <a:gd name="T19" fmla="*/ 154538 h 63"/>
                <a:gd name="T20" fmla="*/ 6492981 w 29"/>
                <a:gd name="T21" fmla="*/ 154538 h 63"/>
                <a:gd name="T22" fmla="*/ 6492981 w 29"/>
                <a:gd name="T23" fmla="*/ 154538 h 63"/>
                <a:gd name="T24" fmla="*/ 6492981 w 29"/>
                <a:gd name="T25" fmla="*/ 154538 h 63"/>
                <a:gd name="T26" fmla="*/ 6492981 w 29"/>
                <a:gd name="T27" fmla="*/ 154538 h 63"/>
                <a:gd name="T28" fmla="*/ 6492981 w 29"/>
                <a:gd name="T29" fmla="*/ 154538 h 63"/>
                <a:gd name="T30" fmla="*/ 6492981 w 29"/>
                <a:gd name="T31" fmla="*/ 154538 h 63"/>
                <a:gd name="T32" fmla="*/ 6492981 w 29"/>
                <a:gd name="T33" fmla="*/ 154538 h 63"/>
                <a:gd name="T34" fmla="*/ 6492981 w 29"/>
                <a:gd name="T35" fmla="*/ 154538 h 63"/>
                <a:gd name="T36" fmla="*/ 6492981 w 29"/>
                <a:gd name="T37" fmla="*/ 154538 h 6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9"/>
                <a:gd name="T58" fmla="*/ 0 h 63"/>
                <a:gd name="T59" fmla="*/ 29 w 29"/>
                <a:gd name="T60" fmla="*/ 63 h 6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9" h="63">
                  <a:moveTo>
                    <a:pt x="29" y="52"/>
                  </a:moveTo>
                  <a:lnTo>
                    <a:pt x="27" y="50"/>
                  </a:lnTo>
                  <a:lnTo>
                    <a:pt x="24" y="47"/>
                  </a:lnTo>
                  <a:lnTo>
                    <a:pt x="22" y="41"/>
                  </a:lnTo>
                  <a:lnTo>
                    <a:pt x="21" y="34"/>
                  </a:lnTo>
                  <a:lnTo>
                    <a:pt x="19" y="26"/>
                  </a:lnTo>
                  <a:lnTo>
                    <a:pt x="16" y="19"/>
                  </a:lnTo>
                  <a:lnTo>
                    <a:pt x="14" y="10"/>
                  </a:lnTo>
                  <a:lnTo>
                    <a:pt x="13" y="0"/>
                  </a:lnTo>
                  <a:lnTo>
                    <a:pt x="0" y="4"/>
                  </a:lnTo>
                  <a:lnTo>
                    <a:pt x="2" y="13"/>
                  </a:lnTo>
                  <a:lnTo>
                    <a:pt x="3" y="23"/>
                  </a:lnTo>
                  <a:lnTo>
                    <a:pt x="6" y="30"/>
                  </a:lnTo>
                  <a:lnTo>
                    <a:pt x="8" y="39"/>
                  </a:lnTo>
                  <a:lnTo>
                    <a:pt x="10" y="47"/>
                  </a:lnTo>
                  <a:lnTo>
                    <a:pt x="13" y="52"/>
                  </a:lnTo>
                  <a:lnTo>
                    <a:pt x="16" y="60"/>
                  </a:lnTo>
                  <a:lnTo>
                    <a:pt x="19" y="63"/>
                  </a:lnTo>
                  <a:lnTo>
                    <a:pt x="29" y="5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16" name="Freeform 281"/>
            <p:cNvSpPr>
              <a:spLocks/>
            </p:cNvSpPr>
            <p:nvPr/>
          </p:nvSpPr>
          <p:spPr bwMode="auto">
            <a:xfrm>
              <a:off x="3782" y="1389"/>
              <a:ext cx="17" cy="37"/>
            </a:xfrm>
            <a:custGeom>
              <a:avLst/>
              <a:gdLst>
                <a:gd name="T0" fmla="*/ 3758957 w 23"/>
                <a:gd name="T1" fmla="*/ 119198 h 59"/>
                <a:gd name="T2" fmla="*/ 3758957 w 23"/>
                <a:gd name="T3" fmla="*/ 119198 h 59"/>
                <a:gd name="T4" fmla="*/ 3758957 w 23"/>
                <a:gd name="T5" fmla="*/ 119198 h 59"/>
                <a:gd name="T6" fmla="*/ 3758957 w 23"/>
                <a:gd name="T7" fmla="*/ 119198 h 59"/>
                <a:gd name="T8" fmla="*/ 3758957 w 23"/>
                <a:gd name="T9" fmla="*/ 119198 h 59"/>
                <a:gd name="T10" fmla="*/ 3758957 w 23"/>
                <a:gd name="T11" fmla="*/ 119198 h 59"/>
                <a:gd name="T12" fmla="*/ 3758957 w 23"/>
                <a:gd name="T13" fmla="*/ 119198 h 59"/>
                <a:gd name="T14" fmla="*/ 3758957 w 23"/>
                <a:gd name="T15" fmla="*/ 0 h 59"/>
                <a:gd name="T16" fmla="*/ 0 w 23"/>
                <a:gd name="T17" fmla="*/ 119198 h 59"/>
                <a:gd name="T18" fmla="*/ 3758957 w 23"/>
                <a:gd name="T19" fmla="*/ 119198 h 59"/>
                <a:gd name="T20" fmla="*/ 3758957 w 23"/>
                <a:gd name="T21" fmla="*/ 119198 h 59"/>
                <a:gd name="T22" fmla="*/ 3758957 w 23"/>
                <a:gd name="T23" fmla="*/ 119198 h 59"/>
                <a:gd name="T24" fmla="*/ 3758957 w 23"/>
                <a:gd name="T25" fmla="*/ 119198 h 59"/>
                <a:gd name="T26" fmla="*/ 3758957 w 23"/>
                <a:gd name="T27" fmla="*/ 119198 h 59"/>
                <a:gd name="T28" fmla="*/ 3758957 w 23"/>
                <a:gd name="T29" fmla="*/ 119198 h 59"/>
                <a:gd name="T30" fmla="*/ 3758957 w 23"/>
                <a:gd name="T31" fmla="*/ 119198 h 59"/>
                <a:gd name="T32" fmla="*/ 3758957 w 23"/>
                <a:gd name="T33" fmla="*/ 119198 h 59"/>
                <a:gd name="T34" fmla="*/ 3758957 w 23"/>
                <a:gd name="T35" fmla="*/ 119198 h 5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59"/>
                <a:gd name="T56" fmla="*/ 23 w 23"/>
                <a:gd name="T57" fmla="*/ 59 h 5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59">
                  <a:moveTo>
                    <a:pt x="23" y="43"/>
                  </a:moveTo>
                  <a:lnTo>
                    <a:pt x="21" y="41"/>
                  </a:lnTo>
                  <a:lnTo>
                    <a:pt x="19" y="37"/>
                  </a:lnTo>
                  <a:lnTo>
                    <a:pt x="18" y="30"/>
                  </a:lnTo>
                  <a:lnTo>
                    <a:pt x="16" y="22"/>
                  </a:lnTo>
                  <a:lnTo>
                    <a:pt x="15" y="15"/>
                  </a:lnTo>
                  <a:lnTo>
                    <a:pt x="13" y="8"/>
                  </a:lnTo>
                  <a:lnTo>
                    <a:pt x="10" y="0"/>
                  </a:lnTo>
                  <a:lnTo>
                    <a:pt x="0" y="11"/>
                  </a:lnTo>
                  <a:lnTo>
                    <a:pt x="2" y="15"/>
                  </a:lnTo>
                  <a:lnTo>
                    <a:pt x="2" y="19"/>
                  </a:lnTo>
                  <a:lnTo>
                    <a:pt x="3" y="26"/>
                  </a:lnTo>
                  <a:lnTo>
                    <a:pt x="5" y="33"/>
                  </a:lnTo>
                  <a:lnTo>
                    <a:pt x="7" y="41"/>
                  </a:lnTo>
                  <a:lnTo>
                    <a:pt x="10" y="48"/>
                  </a:lnTo>
                  <a:lnTo>
                    <a:pt x="15" y="56"/>
                  </a:lnTo>
                  <a:lnTo>
                    <a:pt x="23" y="59"/>
                  </a:lnTo>
                  <a:lnTo>
                    <a:pt x="23" y="43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17" name="Freeform 282"/>
            <p:cNvSpPr>
              <a:spLocks/>
            </p:cNvSpPr>
            <p:nvPr/>
          </p:nvSpPr>
          <p:spPr bwMode="auto">
            <a:xfrm>
              <a:off x="3799" y="1412"/>
              <a:ext cx="23" cy="14"/>
            </a:xfrm>
            <a:custGeom>
              <a:avLst/>
              <a:gdLst>
                <a:gd name="T0" fmla="*/ 8103336 w 30"/>
                <a:gd name="T1" fmla="*/ 162083 h 22"/>
                <a:gd name="T2" fmla="*/ 8103336 w 30"/>
                <a:gd name="T3" fmla="*/ 162083 h 22"/>
                <a:gd name="T4" fmla="*/ 8103336 w 30"/>
                <a:gd name="T5" fmla="*/ 0 h 22"/>
                <a:gd name="T6" fmla="*/ 8103336 w 30"/>
                <a:gd name="T7" fmla="*/ 0 h 22"/>
                <a:gd name="T8" fmla="*/ 8103336 w 30"/>
                <a:gd name="T9" fmla="*/ 162083 h 22"/>
                <a:gd name="T10" fmla="*/ 8103336 w 30"/>
                <a:gd name="T11" fmla="*/ 162083 h 22"/>
                <a:gd name="T12" fmla="*/ 8103336 w 30"/>
                <a:gd name="T13" fmla="*/ 162083 h 22"/>
                <a:gd name="T14" fmla="*/ 8103336 w 30"/>
                <a:gd name="T15" fmla="*/ 162083 h 22"/>
                <a:gd name="T16" fmla="*/ 0 w 30"/>
                <a:gd name="T17" fmla="*/ 162083 h 22"/>
                <a:gd name="T18" fmla="*/ 0 w 30"/>
                <a:gd name="T19" fmla="*/ 162083 h 22"/>
                <a:gd name="T20" fmla="*/ 8103336 w 30"/>
                <a:gd name="T21" fmla="*/ 162083 h 22"/>
                <a:gd name="T22" fmla="*/ 8103336 w 30"/>
                <a:gd name="T23" fmla="*/ 162083 h 22"/>
                <a:gd name="T24" fmla="*/ 8103336 w 30"/>
                <a:gd name="T25" fmla="*/ 162083 h 22"/>
                <a:gd name="T26" fmla="*/ 8103336 w 30"/>
                <a:gd name="T27" fmla="*/ 162083 h 22"/>
                <a:gd name="T28" fmla="*/ 8103336 w 30"/>
                <a:gd name="T29" fmla="*/ 162083 h 22"/>
                <a:gd name="T30" fmla="*/ 8103336 w 30"/>
                <a:gd name="T31" fmla="*/ 162083 h 2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0"/>
                <a:gd name="T49" fmla="*/ 0 h 22"/>
                <a:gd name="T50" fmla="*/ 30 w 30"/>
                <a:gd name="T51" fmla="*/ 22 h 2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0" h="22">
                  <a:moveTo>
                    <a:pt x="30" y="7"/>
                  </a:moveTo>
                  <a:lnTo>
                    <a:pt x="25" y="4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2" y="2"/>
                  </a:lnTo>
                  <a:lnTo>
                    <a:pt x="9" y="4"/>
                  </a:lnTo>
                  <a:lnTo>
                    <a:pt x="6" y="4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22"/>
                  </a:lnTo>
                  <a:lnTo>
                    <a:pt x="6" y="20"/>
                  </a:lnTo>
                  <a:lnTo>
                    <a:pt x="11" y="19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19" y="17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18" name="Freeform 283"/>
            <p:cNvSpPr>
              <a:spLocks/>
            </p:cNvSpPr>
            <p:nvPr/>
          </p:nvSpPr>
          <p:spPr bwMode="auto">
            <a:xfrm>
              <a:off x="3814" y="1417"/>
              <a:ext cx="34" cy="39"/>
            </a:xfrm>
            <a:custGeom>
              <a:avLst/>
              <a:gdLst>
                <a:gd name="T0" fmla="*/ 3758957 w 46"/>
                <a:gd name="T1" fmla="*/ 178796 h 61"/>
                <a:gd name="T2" fmla="*/ 3758957 w 46"/>
                <a:gd name="T3" fmla="*/ 178796 h 61"/>
                <a:gd name="T4" fmla="*/ 3758957 w 46"/>
                <a:gd name="T5" fmla="*/ 178796 h 61"/>
                <a:gd name="T6" fmla="*/ 3758957 w 46"/>
                <a:gd name="T7" fmla="*/ 178796 h 61"/>
                <a:gd name="T8" fmla="*/ 3758957 w 46"/>
                <a:gd name="T9" fmla="*/ 178796 h 61"/>
                <a:gd name="T10" fmla="*/ 3758957 w 46"/>
                <a:gd name="T11" fmla="*/ 178796 h 61"/>
                <a:gd name="T12" fmla="*/ 3758957 w 46"/>
                <a:gd name="T13" fmla="*/ 178796 h 61"/>
                <a:gd name="T14" fmla="*/ 3758957 w 46"/>
                <a:gd name="T15" fmla="*/ 178796 h 61"/>
                <a:gd name="T16" fmla="*/ 3758957 w 46"/>
                <a:gd name="T17" fmla="*/ 0 h 61"/>
                <a:gd name="T18" fmla="*/ 0 w 46"/>
                <a:gd name="T19" fmla="*/ 178796 h 61"/>
                <a:gd name="T20" fmla="*/ 3758957 w 46"/>
                <a:gd name="T21" fmla="*/ 178796 h 61"/>
                <a:gd name="T22" fmla="*/ 3758957 w 46"/>
                <a:gd name="T23" fmla="*/ 178796 h 61"/>
                <a:gd name="T24" fmla="*/ 3758957 w 46"/>
                <a:gd name="T25" fmla="*/ 178796 h 61"/>
                <a:gd name="T26" fmla="*/ 3758957 w 46"/>
                <a:gd name="T27" fmla="*/ 178796 h 61"/>
                <a:gd name="T28" fmla="*/ 3758957 w 46"/>
                <a:gd name="T29" fmla="*/ 178796 h 61"/>
                <a:gd name="T30" fmla="*/ 3758957 w 46"/>
                <a:gd name="T31" fmla="*/ 178796 h 61"/>
                <a:gd name="T32" fmla="*/ 3758957 w 46"/>
                <a:gd name="T33" fmla="*/ 178796 h 61"/>
                <a:gd name="T34" fmla="*/ 3758957 w 46"/>
                <a:gd name="T35" fmla="*/ 178796 h 61"/>
                <a:gd name="T36" fmla="*/ 3758957 w 46"/>
                <a:gd name="T37" fmla="*/ 178796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"/>
                <a:gd name="T58" fmla="*/ 0 h 61"/>
                <a:gd name="T59" fmla="*/ 46 w 46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" h="61">
                  <a:moveTo>
                    <a:pt x="46" y="52"/>
                  </a:moveTo>
                  <a:lnTo>
                    <a:pt x="41" y="47"/>
                  </a:lnTo>
                  <a:lnTo>
                    <a:pt x="37" y="39"/>
                  </a:lnTo>
                  <a:lnTo>
                    <a:pt x="32" y="32"/>
                  </a:lnTo>
                  <a:lnTo>
                    <a:pt x="27" y="24"/>
                  </a:lnTo>
                  <a:lnTo>
                    <a:pt x="22" y="17"/>
                  </a:lnTo>
                  <a:lnTo>
                    <a:pt x="17" y="12"/>
                  </a:lnTo>
                  <a:lnTo>
                    <a:pt x="14" y="6"/>
                  </a:lnTo>
                  <a:lnTo>
                    <a:pt x="11" y="0"/>
                  </a:lnTo>
                  <a:lnTo>
                    <a:pt x="0" y="10"/>
                  </a:lnTo>
                  <a:lnTo>
                    <a:pt x="3" y="15"/>
                  </a:lnTo>
                  <a:lnTo>
                    <a:pt x="8" y="21"/>
                  </a:lnTo>
                  <a:lnTo>
                    <a:pt x="11" y="26"/>
                  </a:lnTo>
                  <a:lnTo>
                    <a:pt x="16" y="34"/>
                  </a:lnTo>
                  <a:lnTo>
                    <a:pt x="21" y="41"/>
                  </a:lnTo>
                  <a:lnTo>
                    <a:pt x="25" y="48"/>
                  </a:lnTo>
                  <a:lnTo>
                    <a:pt x="30" y="54"/>
                  </a:lnTo>
                  <a:lnTo>
                    <a:pt x="35" y="61"/>
                  </a:lnTo>
                  <a:lnTo>
                    <a:pt x="46" y="5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19" name="Freeform 284"/>
            <p:cNvSpPr>
              <a:spLocks/>
            </p:cNvSpPr>
            <p:nvPr/>
          </p:nvSpPr>
          <p:spPr bwMode="auto">
            <a:xfrm>
              <a:off x="3840" y="1450"/>
              <a:ext cx="37" cy="39"/>
            </a:xfrm>
            <a:custGeom>
              <a:avLst/>
              <a:gdLst>
                <a:gd name="T0" fmla="*/ 5889019 w 49"/>
                <a:gd name="T1" fmla="*/ 178796 h 61"/>
                <a:gd name="T2" fmla="*/ 5889019 w 49"/>
                <a:gd name="T3" fmla="*/ 178796 h 61"/>
                <a:gd name="T4" fmla="*/ 5889019 w 49"/>
                <a:gd name="T5" fmla="*/ 178796 h 61"/>
                <a:gd name="T6" fmla="*/ 5889019 w 49"/>
                <a:gd name="T7" fmla="*/ 178796 h 61"/>
                <a:gd name="T8" fmla="*/ 5889019 w 49"/>
                <a:gd name="T9" fmla="*/ 178796 h 61"/>
                <a:gd name="T10" fmla="*/ 5889019 w 49"/>
                <a:gd name="T11" fmla="*/ 178796 h 61"/>
                <a:gd name="T12" fmla="*/ 5889019 w 49"/>
                <a:gd name="T13" fmla="*/ 178796 h 61"/>
                <a:gd name="T14" fmla="*/ 5889019 w 49"/>
                <a:gd name="T15" fmla="*/ 178796 h 61"/>
                <a:gd name="T16" fmla="*/ 5889019 w 49"/>
                <a:gd name="T17" fmla="*/ 0 h 61"/>
                <a:gd name="T18" fmla="*/ 0 w 49"/>
                <a:gd name="T19" fmla="*/ 178796 h 61"/>
                <a:gd name="T20" fmla="*/ 5889019 w 49"/>
                <a:gd name="T21" fmla="*/ 178796 h 61"/>
                <a:gd name="T22" fmla="*/ 5889019 w 49"/>
                <a:gd name="T23" fmla="*/ 178796 h 61"/>
                <a:gd name="T24" fmla="*/ 5889019 w 49"/>
                <a:gd name="T25" fmla="*/ 178796 h 61"/>
                <a:gd name="T26" fmla="*/ 5889019 w 49"/>
                <a:gd name="T27" fmla="*/ 178796 h 61"/>
                <a:gd name="T28" fmla="*/ 5889019 w 49"/>
                <a:gd name="T29" fmla="*/ 178796 h 61"/>
                <a:gd name="T30" fmla="*/ 5889019 w 49"/>
                <a:gd name="T31" fmla="*/ 178796 h 61"/>
                <a:gd name="T32" fmla="*/ 5889019 w 49"/>
                <a:gd name="T33" fmla="*/ 178796 h 61"/>
                <a:gd name="T34" fmla="*/ 5889019 w 49"/>
                <a:gd name="T35" fmla="*/ 178796 h 61"/>
                <a:gd name="T36" fmla="*/ 5889019 w 49"/>
                <a:gd name="T37" fmla="*/ 178796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9"/>
                <a:gd name="T58" fmla="*/ 0 h 61"/>
                <a:gd name="T59" fmla="*/ 49 w 49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9" h="61">
                  <a:moveTo>
                    <a:pt x="49" y="61"/>
                  </a:moveTo>
                  <a:lnTo>
                    <a:pt x="49" y="52"/>
                  </a:lnTo>
                  <a:lnTo>
                    <a:pt x="45" y="44"/>
                  </a:lnTo>
                  <a:lnTo>
                    <a:pt x="40" y="37"/>
                  </a:lnTo>
                  <a:lnTo>
                    <a:pt x="33" y="30"/>
                  </a:lnTo>
                  <a:lnTo>
                    <a:pt x="27" y="22"/>
                  </a:lnTo>
                  <a:lnTo>
                    <a:pt x="21" y="15"/>
                  </a:lnTo>
                  <a:lnTo>
                    <a:pt x="16" y="8"/>
                  </a:lnTo>
                  <a:lnTo>
                    <a:pt x="11" y="0"/>
                  </a:lnTo>
                  <a:lnTo>
                    <a:pt x="0" y="9"/>
                  </a:lnTo>
                  <a:lnTo>
                    <a:pt x="5" y="17"/>
                  </a:lnTo>
                  <a:lnTo>
                    <a:pt x="11" y="26"/>
                  </a:lnTo>
                  <a:lnTo>
                    <a:pt x="17" y="33"/>
                  </a:lnTo>
                  <a:lnTo>
                    <a:pt x="24" y="41"/>
                  </a:lnTo>
                  <a:lnTo>
                    <a:pt x="30" y="48"/>
                  </a:lnTo>
                  <a:lnTo>
                    <a:pt x="33" y="54"/>
                  </a:lnTo>
                  <a:lnTo>
                    <a:pt x="37" y="57"/>
                  </a:lnTo>
                  <a:lnTo>
                    <a:pt x="37" y="59"/>
                  </a:lnTo>
                  <a:lnTo>
                    <a:pt x="49" y="61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20" name="Freeform 285"/>
            <p:cNvSpPr>
              <a:spLocks/>
            </p:cNvSpPr>
            <p:nvPr/>
          </p:nvSpPr>
          <p:spPr bwMode="auto">
            <a:xfrm>
              <a:off x="3868" y="1488"/>
              <a:ext cx="21" cy="32"/>
            </a:xfrm>
            <a:custGeom>
              <a:avLst/>
              <a:gdLst>
                <a:gd name="T0" fmla="*/ 5107539 w 28"/>
                <a:gd name="T1" fmla="*/ 182686 h 50"/>
                <a:gd name="T2" fmla="*/ 5107539 w 28"/>
                <a:gd name="T3" fmla="*/ 182686 h 50"/>
                <a:gd name="T4" fmla="*/ 5107539 w 28"/>
                <a:gd name="T5" fmla="*/ 182686 h 50"/>
                <a:gd name="T6" fmla="*/ 5107539 w 28"/>
                <a:gd name="T7" fmla="*/ 182686 h 50"/>
                <a:gd name="T8" fmla="*/ 5107539 w 28"/>
                <a:gd name="T9" fmla="*/ 182686 h 50"/>
                <a:gd name="T10" fmla="*/ 5107539 w 28"/>
                <a:gd name="T11" fmla="*/ 182686 h 50"/>
                <a:gd name="T12" fmla="*/ 5107539 w 28"/>
                <a:gd name="T13" fmla="*/ 182686 h 50"/>
                <a:gd name="T14" fmla="*/ 5107539 w 28"/>
                <a:gd name="T15" fmla="*/ 182686 h 50"/>
                <a:gd name="T16" fmla="*/ 5107539 w 28"/>
                <a:gd name="T17" fmla="*/ 182686 h 50"/>
                <a:gd name="T18" fmla="*/ 0 w 28"/>
                <a:gd name="T19" fmla="*/ 0 h 50"/>
                <a:gd name="T20" fmla="*/ 0 w 28"/>
                <a:gd name="T21" fmla="*/ 182686 h 50"/>
                <a:gd name="T22" fmla="*/ 0 w 28"/>
                <a:gd name="T23" fmla="*/ 182686 h 50"/>
                <a:gd name="T24" fmla="*/ 5107539 w 28"/>
                <a:gd name="T25" fmla="*/ 182686 h 50"/>
                <a:gd name="T26" fmla="*/ 5107539 w 28"/>
                <a:gd name="T27" fmla="*/ 182686 h 50"/>
                <a:gd name="T28" fmla="*/ 5107539 w 28"/>
                <a:gd name="T29" fmla="*/ 182686 h 50"/>
                <a:gd name="T30" fmla="*/ 5107539 w 28"/>
                <a:gd name="T31" fmla="*/ 182686 h 50"/>
                <a:gd name="T32" fmla="*/ 5107539 w 28"/>
                <a:gd name="T33" fmla="*/ 182686 h 50"/>
                <a:gd name="T34" fmla="*/ 5107539 w 28"/>
                <a:gd name="T35" fmla="*/ 182686 h 50"/>
                <a:gd name="T36" fmla="*/ 5107539 w 28"/>
                <a:gd name="T37" fmla="*/ 182686 h 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"/>
                <a:gd name="T58" fmla="*/ 0 h 50"/>
                <a:gd name="T59" fmla="*/ 28 w 28"/>
                <a:gd name="T60" fmla="*/ 50 h 5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" h="50">
                  <a:moveTo>
                    <a:pt x="28" y="37"/>
                  </a:moveTo>
                  <a:lnTo>
                    <a:pt x="24" y="32"/>
                  </a:lnTo>
                  <a:lnTo>
                    <a:pt x="19" y="28"/>
                  </a:lnTo>
                  <a:lnTo>
                    <a:pt x="17" y="22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2" y="9"/>
                  </a:lnTo>
                  <a:lnTo>
                    <a:pt x="12" y="6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3" y="24"/>
                  </a:lnTo>
                  <a:lnTo>
                    <a:pt x="4" y="30"/>
                  </a:lnTo>
                  <a:lnTo>
                    <a:pt x="9" y="37"/>
                  </a:lnTo>
                  <a:lnTo>
                    <a:pt x="12" y="43"/>
                  </a:lnTo>
                  <a:lnTo>
                    <a:pt x="19" y="50"/>
                  </a:lnTo>
                  <a:lnTo>
                    <a:pt x="28" y="3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21" name="Freeform 286"/>
            <p:cNvSpPr>
              <a:spLocks/>
            </p:cNvSpPr>
            <p:nvPr/>
          </p:nvSpPr>
          <p:spPr bwMode="auto">
            <a:xfrm>
              <a:off x="3882" y="1511"/>
              <a:ext cx="27" cy="28"/>
            </a:xfrm>
            <a:custGeom>
              <a:avLst/>
              <a:gdLst>
                <a:gd name="T0" fmla="*/ 9228556 w 35"/>
                <a:gd name="T1" fmla="*/ 162083 h 44"/>
                <a:gd name="T2" fmla="*/ 9228556 w 35"/>
                <a:gd name="T3" fmla="*/ 162083 h 44"/>
                <a:gd name="T4" fmla="*/ 9228556 w 35"/>
                <a:gd name="T5" fmla="*/ 162083 h 44"/>
                <a:gd name="T6" fmla="*/ 9228556 w 35"/>
                <a:gd name="T7" fmla="*/ 162083 h 44"/>
                <a:gd name="T8" fmla="*/ 9228556 w 35"/>
                <a:gd name="T9" fmla="*/ 162083 h 44"/>
                <a:gd name="T10" fmla="*/ 9228556 w 35"/>
                <a:gd name="T11" fmla="*/ 162083 h 44"/>
                <a:gd name="T12" fmla="*/ 9228556 w 35"/>
                <a:gd name="T13" fmla="*/ 162083 h 44"/>
                <a:gd name="T14" fmla="*/ 9228556 w 35"/>
                <a:gd name="T15" fmla="*/ 162083 h 44"/>
                <a:gd name="T16" fmla="*/ 9228556 w 35"/>
                <a:gd name="T17" fmla="*/ 0 h 44"/>
                <a:gd name="T18" fmla="*/ 0 w 35"/>
                <a:gd name="T19" fmla="*/ 162083 h 44"/>
                <a:gd name="T20" fmla="*/ 9228556 w 35"/>
                <a:gd name="T21" fmla="*/ 162083 h 44"/>
                <a:gd name="T22" fmla="*/ 9228556 w 35"/>
                <a:gd name="T23" fmla="*/ 162083 h 44"/>
                <a:gd name="T24" fmla="*/ 9228556 w 35"/>
                <a:gd name="T25" fmla="*/ 162083 h 44"/>
                <a:gd name="T26" fmla="*/ 9228556 w 35"/>
                <a:gd name="T27" fmla="*/ 162083 h 44"/>
                <a:gd name="T28" fmla="*/ 9228556 w 35"/>
                <a:gd name="T29" fmla="*/ 162083 h 44"/>
                <a:gd name="T30" fmla="*/ 9228556 w 35"/>
                <a:gd name="T31" fmla="*/ 162083 h 44"/>
                <a:gd name="T32" fmla="*/ 9228556 w 35"/>
                <a:gd name="T33" fmla="*/ 162083 h 44"/>
                <a:gd name="T34" fmla="*/ 9228556 w 35"/>
                <a:gd name="T35" fmla="*/ 162083 h 44"/>
                <a:gd name="T36" fmla="*/ 9228556 w 35"/>
                <a:gd name="T37" fmla="*/ 162083 h 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5"/>
                <a:gd name="T58" fmla="*/ 0 h 44"/>
                <a:gd name="T59" fmla="*/ 35 w 35"/>
                <a:gd name="T60" fmla="*/ 44 h 4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5" h="44">
                  <a:moveTo>
                    <a:pt x="35" y="41"/>
                  </a:moveTo>
                  <a:lnTo>
                    <a:pt x="33" y="35"/>
                  </a:lnTo>
                  <a:lnTo>
                    <a:pt x="32" y="30"/>
                  </a:lnTo>
                  <a:lnTo>
                    <a:pt x="30" y="24"/>
                  </a:lnTo>
                  <a:lnTo>
                    <a:pt x="27" y="20"/>
                  </a:lnTo>
                  <a:lnTo>
                    <a:pt x="22" y="15"/>
                  </a:lnTo>
                  <a:lnTo>
                    <a:pt x="19" y="11"/>
                  </a:lnTo>
                  <a:lnTo>
                    <a:pt x="14" y="6"/>
                  </a:lnTo>
                  <a:lnTo>
                    <a:pt x="9" y="0"/>
                  </a:lnTo>
                  <a:lnTo>
                    <a:pt x="0" y="13"/>
                  </a:lnTo>
                  <a:lnTo>
                    <a:pt x="5" y="19"/>
                  </a:lnTo>
                  <a:lnTo>
                    <a:pt x="9" y="22"/>
                  </a:lnTo>
                  <a:lnTo>
                    <a:pt x="14" y="26"/>
                  </a:lnTo>
                  <a:lnTo>
                    <a:pt x="16" y="30"/>
                  </a:lnTo>
                  <a:lnTo>
                    <a:pt x="19" y="33"/>
                  </a:lnTo>
                  <a:lnTo>
                    <a:pt x="21" y="37"/>
                  </a:lnTo>
                  <a:lnTo>
                    <a:pt x="21" y="41"/>
                  </a:lnTo>
                  <a:lnTo>
                    <a:pt x="22" y="44"/>
                  </a:lnTo>
                  <a:lnTo>
                    <a:pt x="35" y="41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22" name="Freeform 287"/>
            <p:cNvSpPr>
              <a:spLocks/>
            </p:cNvSpPr>
            <p:nvPr/>
          </p:nvSpPr>
          <p:spPr bwMode="auto">
            <a:xfrm>
              <a:off x="3899" y="1538"/>
              <a:ext cx="20" cy="31"/>
            </a:xfrm>
            <a:custGeom>
              <a:avLst/>
              <a:gdLst>
                <a:gd name="T0" fmla="*/ 3934738 w 27"/>
                <a:gd name="T1" fmla="*/ 93789 h 50"/>
                <a:gd name="T2" fmla="*/ 3934738 w 27"/>
                <a:gd name="T3" fmla="*/ 93789 h 50"/>
                <a:gd name="T4" fmla="*/ 3934738 w 27"/>
                <a:gd name="T5" fmla="*/ 93789 h 50"/>
                <a:gd name="T6" fmla="*/ 3934738 w 27"/>
                <a:gd name="T7" fmla="*/ 93789 h 50"/>
                <a:gd name="T8" fmla="*/ 3934738 w 27"/>
                <a:gd name="T9" fmla="*/ 93789 h 50"/>
                <a:gd name="T10" fmla="*/ 3934738 w 27"/>
                <a:gd name="T11" fmla="*/ 93789 h 50"/>
                <a:gd name="T12" fmla="*/ 3934738 w 27"/>
                <a:gd name="T13" fmla="*/ 93789 h 50"/>
                <a:gd name="T14" fmla="*/ 3934738 w 27"/>
                <a:gd name="T15" fmla="*/ 93789 h 50"/>
                <a:gd name="T16" fmla="*/ 3934738 w 27"/>
                <a:gd name="T17" fmla="*/ 0 h 50"/>
                <a:gd name="T18" fmla="*/ 0 w 27"/>
                <a:gd name="T19" fmla="*/ 93789 h 50"/>
                <a:gd name="T20" fmla="*/ 3934738 w 27"/>
                <a:gd name="T21" fmla="*/ 93789 h 50"/>
                <a:gd name="T22" fmla="*/ 3934738 w 27"/>
                <a:gd name="T23" fmla="*/ 93789 h 50"/>
                <a:gd name="T24" fmla="*/ 3934738 w 27"/>
                <a:gd name="T25" fmla="*/ 93789 h 50"/>
                <a:gd name="T26" fmla="*/ 3934738 w 27"/>
                <a:gd name="T27" fmla="*/ 93789 h 50"/>
                <a:gd name="T28" fmla="*/ 3934738 w 27"/>
                <a:gd name="T29" fmla="*/ 93789 h 50"/>
                <a:gd name="T30" fmla="*/ 3934738 w 27"/>
                <a:gd name="T31" fmla="*/ 93789 h 50"/>
                <a:gd name="T32" fmla="*/ 3934738 w 27"/>
                <a:gd name="T33" fmla="*/ 93789 h 50"/>
                <a:gd name="T34" fmla="*/ 3934738 w 27"/>
                <a:gd name="T35" fmla="*/ 93789 h 50"/>
                <a:gd name="T36" fmla="*/ 3934738 w 27"/>
                <a:gd name="T37" fmla="*/ 93789 h 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"/>
                <a:gd name="T58" fmla="*/ 0 h 50"/>
                <a:gd name="T59" fmla="*/ 27 w 27"/>
                <a:gd name="T60" fmla="*/ 50 h 5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" h="50">
                  <a:moveTo>
                    <a:pt x="27" y="38"/>
                  </a:moveTo>
                  <a:lnTo>
                    <a:pt x="23" y="33"/>
                  </a:lnTo>
                  <a:lnTo>
                    <a:pt x="19" y="29"/>
                  </a:lnTo>
                  <a:lnTo>
                    <a:pt x="18" y="26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5" y="11"/>
                  </a:lnTo>
                  <a:lnTo>
                    <a:pt x="15" y="7"/>
                  </a:lnTo>
                  <a:lnTo>
                    <a:pt x="13" y="0"/>
                  </a:lnTo>
                  <a:lnTo>
                    <a:pt x="0" y="3"/>
                  </a:lnTo>
                  <a:lnTo>
                    <a:pt x="2" y="9"/>
                  </a:lnTo>
                  <a:lnTo>
                    <a:pt x="2" y="14"/>
                  </a:lnTo>
                  <a:lnTo>
                    <a:pt x="3" y="20"/>
                  </a:lnTo>
                  <a:lnTo>
                    <a:pt x="3" y="26"/>
                  </a:lnTo>
                  <a:lnTo>
                    <a:pt x="5" y="31"/>
                  </a:lnTo>
                  <a:lnTo>
                    <a:pt x="8" y="37"/>
                  </a:lnTo>
                  <a:lnTo>
                    <a:pt x="13" y="44"/>
                  </a:lnTo>
                  <a:lnTo>
                    <a:pt x="18" y="50"/>
                  </a:lnTo>
                  <a:lnTo>
                    <a:pt x="27" y="3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23" name="Freeform 288"/>
            <p:cNvSpPr>
              <a:spLocks/>
            </p:cNvSpPr>
            <p:nvPr/>
          </p:nvSpPr>
          <p:spPr bwMode="auto">
            <a:xfrm>
              <a:off x="3912" y="1562"/>
              <a:ext cx="58" cy="41"/>
            </a:xfrm>
            <a:custGeom>
              <a:avLst/>
              <a:gdLst>
                <a:gd name="T0" fmla="*/ 7359132 w 76"/>
                <a:gd name="T1" fmla="*/ 134650 h 65"/>
                <a:gd name="T2" fmla="*/ 7359132 w 76"/>
                <a:gd name="T3" fmla="*/ 134650 h 65"/>
                <a:gd name="T4" fmla="*/ 7359132 w 76"/>
                <a:gd name="T5" fmla="*/ 134650 h 65"/>
                <a:gd name="T6" fmla="*/ 7359132 w 76"/>
                <a:gd name="T7" fmla="*/ 134650 h 65"/>
                <a:gd name="T8" fmla="*/ 7359132 w 76"/>
                <a:gd name="T9" fmla="*/ 134650 h 65"/>
                <a:gd name="T10" fmla="*/ 7359132 w 76"/>
                <a:gd name="T11" fmla="*/ 134650 h 65"/>
                <a:gd name="T12" fmla="*/ 7359132 w 76"/>
                <a:gd name="T13" fmla="*/ 134650 h 65"/>
                <a:gd name="T14" fmla="*/ 7359132 w 76"/>
                <a:gd name="T15" fmla="*/ 134650 h 65"/>
                <a:gd name="T16" fmla="*/ 7359132 w 76"/>
                <a:gd name="T17" fmla="*/ 0 h 65"/>
                <a:gd name="T18" fmla="*/ 0 w 76"/>
                <a:gd name="T19" fmla="*/ 134650 h 65"/>
                <a:gd name="T20" fmla="*/ 7359132 w 76"/>
                <a:gd name="T21" fmla="*/ 134650 h 65"/>
                <a:gd name="T22" fmla="*/ 7359132 w 76"/>
                <a:gd name="T23" fmla="*/ 134650 h 65"/>
                <a:gd name="T24" fmla="*/ 7359132 w 76"/>
                <a:gd name="T25" fmla="*/ 134650 h 65"/>
                <a:gd name="T26" fmla="*/ 7359132 w 76"/>
                <a:gd name="T27" fmla="*/ 134650 h 65"/>
                <a:gd name="T28" fmla="*/ 7359132 w 76"/>
                <a:gd name="T29" fmla="*/ 134650 h 65"/>
                <a:gd name="T30" fmla="*/ 7359132 w 76"/>
                <a:gd name="T31" fmla="*/ 134650 h 65"/>
                <a:gd name="T32" fmla="*/ 7359132 w 76"/>
                <a:gd name="T33" fmla="*/ 134650 h 65"/>
                <a:gd name="T34" fmla="*/ 7359132 w 76"/>
                <a:gd name="T35" fmla="*/ 134650 h 65"/>
                <a:gd name="T36" fmla="*/ 7359132 w 76"/>
                <a:gd name="T37" fmla="*/ 134650 h 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65"/>
                <a:gd name="T59" fmla="*/ 76 w 76"/>
                <a:gd name="T60" fmla="*/ 65 h 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65">
                  <a:moveTo>
                    <a:pt x="76" y="52"/>
                  </a:moveTo>
                  <a:lnTo>
                    <a:pt x="65" y="45"/>
                  </a:lnTo>
                  <a:lnTo>
                    <a:pt x="54" y="37"/>
                  </a:lnTo>
                  <a:lnTo>
                    <a:pt x="44" y="30"/>
                  </a:lnTo>
                  <a:lnTo>
                    <a:pt x="36" y="24"/>
                  </a:lnTo>
                  <a:lnTo>
                    <a:pt x="29" y="19"/>
                  </a:lnTo>
                  <a:lnTo>
                    <a:pt x="22" y="13"/>
                  </a:lnTo>
                  <a:lnTo>
                    <a:pt x="16" y="8"/>
                  </a:lnTo>
                  <a:lnTo>
                    <a:pt x="9" y="0"/>
                  </a:lnTo>
                  <a:lnTo>
                    <a:pt x="0" y="12"/>
                  </a:lnTo>
                  <a:lnTo>
                    <a:pt x="6" y="19"/>
                  </a:lnTo>
                  <a:lnTo>
                    <a:pt x="14" y="24"/>
                  </a:lnTo>
                  <a:lnTo>
                    <a:pt x="21" y="32"/>
                  </a:lnTo>
                  <a:lnTo>
                    <a:pt x="30" y="37"/>
                  </a:lnTo>
                  <a:lnTo>
                    <a:pt x="38" y="43"/>
                  </a:lnTo>
                  <a:lnTo>
                    <a:pt x="48" y="50"/>
                  </a:lnTo>
                  <a:lnTo>
                    <a:pt x="57" y="58"/>
                  </a:lnTo>
                  <a:lnTo>
                    <a:pt x="68" y="65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24" name="Freeform 289"/>
            <p:cNvSpPr>
              <a:spLocks/>
            </p:cNvSpPr>
            <p:nvPr/>
          </p:nvSpPr>
          <p:spPr bwMode="auto">
            <a:xfrm>
              <a:off x="3964" y="1595"/>
              <a:ext cx="41" cy="28"/>
            </a:xfrm>
            <a:custGeom>
              <a:avLst/>
              <a:gdLst>
                <a:gd name="T0" fmla="*/ 4495422 w 55"/>
                <a:gd name="T1" fmla="*/ 162083 h 44"/>
                <a:gd name="T2" fmla="*/ 4495422 w 55"/>
                <a:gd name="T3" fmla="*/ 162083 h 44"/>
                <a:gd name="T4" fmla="*/ 4495422 w 55"/>
                <a:gd name="T5" fmla="*/ 162083 h 44"/>
                <a:gd name="T6" fmla="*/ 4495422 w 55"/>
                <a:gd name="T7" fmla="*/ 162083 h 44"/>
                <a:gd name="T8" fmla="*/ 4495422 w 55"/>
                <a:gd name="T9" fmla="*/ 162083 h 44"/>
                <a:gd name="T10" fmla="*/ 4495422 w 55"/>
                <a:gd name="T11" fmla="*/ 162083 h 44"/>
                <a:gd name="T12" fmla="*/ 4495422 w 55"/>
                <a:gd name="T13" fmla="*/ 162083 h 44"/>
                <a:gd name="T14" fmla="*/ 4495422 w 55"/>
                <a:gd name="T15" fmla="*/ 162083 h 44"/>
                <a:gd name="T16" fmla="*/ 4495422 w 55"/>
                <a:gd name="T17" fmla="*/ 0 h 44"/>
                <a:gd name="T18" fmla="*/ 0 w 55"/>
                <a:gd name="T19" fmla="*/ 162083 h 44"/>
                <a:gd name="T20" fmla="*/ 4495422 w 55"/>
                <a:gd name="T21" fmla="*/ 162083 h 44"/>
                <a:gd name="T22" fmla="*/ 4495422 w 55"/>
                <a:gd name="T23" fmla="*/ 162083 h 44"/>
                <a:gd name="T24" fmla="*/ 4495422 w 55"/>
                <a:gd name="T25" fmla="*/ 162083 h 44"/>
                <a:gd name="T26" fmla="*/ 4495422 w 55"/>
                <a:gd name="T27" fmla="*/ 162083 h 44"/>
                <a:gd name="T28" fmla="*/ 4495422 w 55"/>
                <a:gd name="T29" fmla="*/ 162083 h 44"/>
                <a:gd name="T30" fmla="*/ 4495422 w 55"/>
                <a:gd name="T31" fmla="*/ 162083 h 44"/>
                <a:gd name="T32" fmla="*/ 4495422 w 55"/>
                <a:gd name="T33" fmla="*/ 162083 h 44"/>
                <a:gd name="T34" fmla="*/ 4495422 w 55"/>
                <a:gd name="T35" fmla="*/ 162083 h 44"/>
                <a:gd name="T36" fmla="*/ 4495422 w 55"/>
                <a:gd name="T37" fmla="*/ 162083 h 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5"/>
                <a:gd name="T58" fmla="*/ 0 h 44"/>
                <a:gd name="T59" fmla="*/ 55 w 55"/>
                <a:gd name="T60" fmla="*/ 44 h 4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5" h="44">
                  <a:moveTo>
                    <a:pt x="55" y="30"/>
                  </a:moveTo>
                  <a:lnTo>
                    <a:pt x="50" y="28"/>
                  </a:lnTo>
                  <a:lnTo>
                    <a:pt x="45" y="26"/>
                  </a:lnTo>
                  <a:lnTo>
                    <a:pt x="42" y="24"/>
                  </a:lnTo>
                  <a:lnTo>
                    <a:pt x="37" y="22"/>
                  </a:lnTo>
                  <a:lnTo>
                    <a:pt x="32" y="19"/>
                  </a:lnTo>
                  <a:lnTo>
                    <a:pt x="26" y="13"/>
                  </a:lnTo>
                  <a:lnTo>
                    <a:pt x="18" y="8"/>
                  </a:lnTo>
                  <a:lnTo>
                    <a:pt x="8" y="0"/>
                  </a:lnTo>
                  <a:lnTo>
                    <a:pt x="0" y="13"/>
                  </a:lnTo>
                  <a:lnTo>
                    <a:pt x="10" y="20"/>
                  </a:lnTo>
                  <a:lnTo>
                    <a:pt x="20" y="26"/>
                  </a:lnTo>
                  <a:lnTo>
                    <a:pt x="26" y="31"/>
                  </a:lnTo>
                  <a:lnTo>
                    <a:pt x="31" y="35"/>
                  </a:lnTo>
                  <a:lnTo>
                    <a:pt x="36" y="39"/>
                  </a:lnTo>
                  <a:lnTo>
                    <a:pt x="40" y="41"/>
                  </a:lnTo>
                  <a:lnTo>
                    <a:pt x="45" y="43"/>
                  </a:lnTo>
                  <a:lnTo>
                    <a:pt x="52" y="44"/>
                  </a:lnTo>
                  <a:lnTo>
                    <a:pt x="55" y="3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25" name="Freeform 290"/>
            <p:cNvSpPr>
              <a:spLocks/>
            </p:cNvSpPr>
            <p:nvPr/>
          </p:nvSpPr>
          <p:spPr bwMode="auto">
            <a:xfrm>
              <a:off x="4003" y="1614"/>
              <a:ext cx="22" cy="21"/>
            </a:xfrm>
            <a:custGeom>
              <a:avLst/>
              <a:gdLst>
                <a:gd name="T0" fmla="*/ 3186070 w 30"/>
                <a:gd name="T1" fmla="*/ 162083 h 33"/>
                <a:gd name="T2" fmla="*/ 3186070 w 30"/>
                <a:gd name="T3" fmla="*/ 162083 h 33"/>
                <a:gd name="T4" fmla="*/ 3186070 w 30"/>
                <a:gd name="T5" fmla="*/ 162083 h 33"/>
                <a:gd name="T6" fmla="*/ 3186070 w 30"/>
                <a:gd name="T7" fmla="*/ 162083 h 33"/>
                <a:gd name="T8" fmla="*/ 3186070 w 30"/>
                <a:gd name="T9" fmla="*/ 162083 h 33"/>
                <a:gd name="T10" fmla="*/ 3186070 w 30"/>
                <a:gd name="T11" fmla="*/ 162083 h 33"/>
                <a:gd name="T12" fmla="*/ 3186070 w 30"/>
                <a:gd name="T13" fmla="*/ 162083 h 33"/>
                <a:gd name="T14" fmla="*/ 3186070 w 30"/>
                <a:gd name="T15" fmla="*/ 162083 h 33"/>
                <a:gd name="T16" fmla="*/ 3186070 w 30"/>
                <a:gd name="T17" fmla="*/ 162083 h 33"/>
                <a:gd name="T18" fmla="*/ 3186070 w 30"/>
                <a:gd name="T19" fmla="*/ 0 h 33"/>
                <a:gd name="T20" fmla="*/ 0 w 30"/>
                <a:gd name="T21" fmla="*/ 162083 h 33"/>
                <a:gd name="T22" fmla="*/ 3186070 w 30"/>
                <a:gd name="T23" fmla="*/ 162083 h 33"/>
                <a:gd name="T24" fmla="*/ 3186070 w 30"/>
                <a:gd name="T25" fmla="*/ 162083 h 33"/>
                <a:gd name="T26" fmla="*/ 3186070 w 30"/>
                <a:gd name="T27" fmla="*/ 162083 h 33"/>
                <a:gd name="T28" fmla="*/ 3186070 w 30"/>
                <a:gd name="T29" fmla="*/ 162083 h 33"/>
                <a:gd name="T30" fmla="*/ 3186070 w 30"/>
                <a:gd name="T31" fmla="*/ 162083 h 33"/>
                <a:gd name="T32" fmla="*/ 3186070 w 30"/>
                <a:gd name="T33" fmla="*/ 162083 h 33"/>
                <a:gd name="T34" fmla="*/ 3186070 w 30"/>
                <a:gd name="T35" fmla="*/ 162083 h 33"/>
                <a:gd name="T36" fmla="*/ 3186070 w 30"/>
                <a:gd name="T37" fmla="*/ 162083 h 33"/>
                <a:gd name="T38" fmla="*/ 3186070 w 30"/>
                <a:gd name="T39" fmla="*/ 162083 h 3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0"/>
                <a:gd name="T61" fmla="*/ 0 h 33"/>
                <a:gd name="T62" fmla="*/ 30 w 30"/>
                <a:gd name="T63" fmla="*/ 33 h 3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0" h="33">
                  <a:moveTo>
                    <a:pt x="25" y="18"/>
                  </a:moveTo>
                  <a:lnTo>
                    <a:pt x="30" y="22"/>
                  </a:lnTo>
                  <a:lnTo>
                    <a:pt x="28" y="20"/>
                  </a:lnTo>
                  <a:lnTo>
                    <a:pt x="27" y="18"/>
                  </a:lnTo>
                  <a:lnTo>
                    <a:pt x="25" y="16"/>
                  </a:lnTo>
                  <a:lnTo>
                    <a:pt x="22" y="13"/>
                  </a:lnTo>
                  <a:lnTo>
                    <a:pt x="17" y="9"/>
                  </a:lnTo>
                  <a:lnTo>
                    <a:pt x="14" y="5"/>
                  </a:lnTo>
                  <a:lnTo>
                    <a:pt x="8" y="1"/>
                  </a:lnTo>
                  <a:lnTo>
                    <a:pt x="3" y="0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6" y="18"/>
                  </a:lnTo>
                  <a:lnTo>
                    <a:pt x="9" y="20"/>
                  </a:lnTo>
                  <a:lnTo>
                    <a:pt x="12" y="24"/>
                  </a:lnTo>
                  <a:lnTo>
                    <a:pt x="16" y="25"/>
                  </a:lnTo>
                  <a:lnTo>
                    <a:pt x="17" y="29"/>
                  </a:lnTo>
                  <a:lnTo>
                    <a:pt x="19" y="31"/>
                  </a:lnTo>
                  <a:lnTo>
                    <a:pt x="24" y="33"/>
                  </a:lnTo>
                  <a:lnTo>
                    <a:pt x="25" y="1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26" name="Freeform 291"/>
            <p:cNvSpPr>
              <a:spLocks/>
            </p:cNvSpPr>
            <p:nvPr/>
          </p:nvSpPr>
          <p:spPr bwMode="auto">
            <a:xfrm>
              <a:off x="4021" y="1626"/>
              <a:ext cx="33" cy="14"/>
            </a:xfrm>
            <a:custGeom>
              <a:avLst/>
              <a:gdLst>
                <a:gd name="T0" fmla="*/ 5107536 w 44"/>
                <a:gd name="T1" fmla="*/ 162083 h 22"/>
                <a:gd name="T2" fmla="*/ 5107536 w 44"/>
                <a:gd name="T3" fmla="*/ 162083 h 22"/>
                <a:gd name="T4" fmla="*/ 5107536 w 44"/>
                <a:gd name="T5" fmla="*/ 0 h 22"/>
                <a:gd name="T6" fmla="*/ 0 w 44"/>
                <a:gd name="T7" fmla="*/ 162083 h 22"/>
                <a:gd name="T8" fmla="*/ 5107536 w 44"/>
                <a:gd name="T9" fmla="*/ 162083 h 22"/>
                <a:gd name="T10" fmla="*/ 5107536 w 44"/>
                <a:gd name="T11" fmla="*/ 162083 h 22"/>
                <a:gd name="T12" fmla="*/ 5107536 w 44"/>
                <a:gd name="T13" fmla="*/ 162083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22"/>
                <a:gd name="T23" fmla="*/ 44 w 44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22">
                  <a:moveTo>
                    <a:pt x="44" y="7"/>
                  </a:moveTo>
                  <a:lnTo>
                    <a:pt x="41" y="7"/>
                  </a:lnTo>
                  <a:lnTo>
                    <a:pt x="1" y="0"/>
                  </a:lnTo>
                  <a:lnTo>
                    <a:pt x="0" y="15"/>
                  </a:lnTo>
                  <a:lnTo>
                    <a:pt x="39" y="22"/>
                  </a:lnTo>
                  <a:lnTo>
                    <a:pt x="38" y="20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27" name="Freeform 292"/>
            <p:cNvSpPr>
              <a:spLocks/>
            </p:cNvSpPr>
            <p:nvPr/>
          </p:nvSpPr>
          <p:spPr bwMode="auto">
            <a:xfrm>
              <a:off x="4050" y="1630"/>
              <a:ext cx="21" cy="19"/>
            </a:xfrm>
            <a:custGeom>
              <a:avLst/>
              <a:gdLst>
                <a:gd name="T0" fmla="*/ 2444403 w 29"/>
                <a:gd name="T1" fmla="*/ 146624 h 30"/>
                <a:gd name="T2" fmla="*/ 2444403 w 29"/>
                <a:gd name="T3" fmla="*/ 146624 h 30"/>
                <a:gd name="T4" fmla="*/ 2444403 w 29"/>
                <a:gd name="T5" fmla="*/ 0 h 30"/>
                <a:gd name="T6" fmla="*/ 0 w 29"/>
                <a:gd name="T7" fmla="*/ 146624 h 30"/>
                <a:gd name="T8" fmla="*/ 2444403 w 29"/>
                <a:gd name="T9" fmla="*/ 146624 h 30"/>
                <a:gd name="T10" fmla="*/ 2444403 w 29"/>
                <a:gd name="T11" fmla="*/ 146624 h 30"/>
                <a:gd name="T12" fmla="*/ 2444403 w 29"/>
                <a:gd name="T13" fmla="*/ 146624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30"/>
                <a:gd name="T23" fmla="*/ 29 w 29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30">
                  <a:moveTo>
                    <a:pt x="27" y="13"/>
                  </a:moveTo>
                  <a:lnTo>
                    <a:pt x="29" y="15"/>
                  </a:lnTo>
                  <a:lnTo>
                    <a:pt x="6" y="0"/>
                  </a:lnTo>
                  <a:lnTo>
                    <a:pt x="0" y="13"/>
                  </a:lnTo>
                  <a:lnTo>
                    <a:pt x="22" y="28"/>
                  </a:lnTo>
                  <a:lnTo>
                    <a:pt x="25" y="30"/>
                  </a:lnTo>
                  <a:lnTo>
                    <a:pt x="27" y="13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28" name="Freeform 293"/>
            <p:cNvSpPr>
              <a:spLocks/>
            </p:cNvSpPr>
            <p:nvPr/>
          </p:nvSpPr>
          <p:spPr bwMode="auto">
            <a:xfrm>
              <a:off x="4068" y="1638"/>
              <a:ext cx="44" cy="17"/>
            </a:xfrm>
            <a:custGeom>
              <a:avLst/>
              <a:gdLst>
                <a:gd name="T0" fmla="*/ 6492981 w 58"/>
                <a:gd name="T1" fmla="*/ 286360 h 26"/>
                <a:gd name="T2" fmla="*/ 6492981 w 58"/>
                <a:gd name="T3" fmla="*/ 286360 h 26"/>
                <a:gd name="T4" fmla="*/ 6492981 w 58"/>
                <a:gd name="T5" fmla="*/ 0 h 26"/>
                <a:gd name="T6" fmla="*/ 0 w 58"/>
                <a:gd name="T7" fmla="*/ 286360 h 26"/>
                <a:gd name="T8" fmla="*/ 6492981 w 58"/>
                <a:gd name="T9" fmla="*/ 286360 h 26"/>
                <a:gd name="T10" fmla="*/ 6492981 w 58"/>
                <a:gd name="T11" fmla="*/ 286360 h 26"/>
                <a:gd name="T12" fmla="*/ 6492981 w 58"/>
                <a:gd name="T13" fmla="*/ 286360 h 26"/>
                <a:gd name="T14" fmla="*/ 6492981 w 58"/>
                <a:gd name="T15" fmla="*/ 286360 h 26"/>
                <a:gd name="T16" fmla="*/ 6492981 w 58"/>
                <a:gd name="T17" fmla="*/ 286360 h 26"/>
                <a:gd name="T18" fmla="*/ 6492981 w 58"/>
                <a:gd name="T19" fmla="*/ 286360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"/>
                <a:gd name="T31" fmla="*/ 0 h 26"/>
                <a:gd name="T32" fmla="*/ 58 w 58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" h="26">
                  <a:moveTo>
                    <a:pt x="58" y="17"/>
                  </a:moveTo>
                  <a:lnTo>
                    <a:pt x="53" y="11"/>
                  </a:lnTo>
                  <a:lnTo>
                    <a:pt x="2" y="0"/>
                  </a:lnTo>
                  <a:lnTo>
                    <a:pt x="0" y="17"/>
                  </a:lnTo>
                  <a:lnTo>
                    <a:pt x="50" y="26"/>
                  </a:lnTo>
                  <a:lnTo>
                    <a:pt x="45" y="21"/>
                  </a:lnTo>
                  <a:lnTo>
                    <a:pt x="58" y="17"/>
                  </a:lnTo>
                  <a:lnTo>
                    <a:pt x="56" y="11"/>
                  </a:lnTo>
                  <a:lnTo>
                    <a:pt x="53" y="11"/>
                  </a:lnTo>
                  <a:lnTo>
                    <a:pt x="58" y="1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29" name="Freeform 294"/>
            <p:cNvSpPr>
              <a:spLocks/>
            </p:cNvSpPr>
            <p:nvPr/>
          </p:nvSpPr>
          <p:spPr bwMode="auto">
            <a:xfrm>
              <a:off x="4102" y="1649"/>
              <a:ext cx="14" cy="18"/>
            </a:xfrm>
            <a:custGeom>
              <a:avLst/>
              <a:gdLst>
                <a:gd name="T0" fmla="*/ 10961998 w 18"/>
                <a:gd name="T1" fmla="*/ 200600 h 28"/>
                <a:gd name="T2" fmla="*/ 10961998 w 18"/>
                <a:gd name="T3" fmla="*/ 200600 h 28"/>
                <a:gd name="T4" fmla="*/ 10961998 w 18"/>
                <a:gd name="T5" fmla="*/ 0 h 28"/>
                <a:gd name="T6" fmla="*/ 0 w 18"/>
                <a:gd name="T7" fmla="*/ 200600 h 28"/>
                <a:gd name="T8" fmla="*/ 10961998 w 18"/>
                <a:gd name="T9" fmla="*/ 200600 h 28"/>
                <a:gd name="T10" fmla="*/ 10961998 w 18"/>
                <a:gd name="T11" fmla="*/ 200600 h 28"/>
                <a:gd name="T12" fmla="*/ 10961998 w 18"/>
                <a:gd name="T13" fmla="*/ 200600 h 28"/>
                <a:gd name="T14" fmla="*/ 10961998 w 18"/>
                <a:gd name="T15" fmla="*/ 200600 h 28"/>
                <a:gd name="T16" fmla="*/ 10961998 w 18"/>
                <a:gd name="T17" fmla="*/ 200600 h 28"/>
                <a:gd name="T18" fmla="*/ 10961998 w 18"/>
                <a:gd name="T19" fmla="*/ 20060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28"/>
                <a:gd name="T32" fmla="*/ 18 w 18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28">
                  <a:moveTo>
                    <a:pt x="11" y="13"/>
                  </a:moveTo>
                  <a:lnTo>
                    <a:pt x="18" y="18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22"/>
                  </a:lnTo>
                  <a:lnTo>
                    <a:pt x="11" y="28"/>
                  </a:lnTo>
                  <a:lnTo>
                    <a:pt x="5" y="22"/>
                  </a:lnTo>
                  <a:lnTo>
                    <a:pt x="7" y="28"/>
                  </a:lnTo>
                  <a:lnTo>
                    <a:pt x="11" y="28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30" name="Freeform 295"/>
            <p:cNvSpPr>
              <a:spLocks/>
            </p:cNvSpPr>
            <p:nvPr/>
          </p:nvSpPr>
          <p:spPr bwMode="auto">
            <a:xfrm>
              <a:off x="4111" y="1658"/>
              <a:ext cx="29" cy="9"/>
            </a:xfrm>
            <a:custGeom>
              <a:avLst/>
              <a:gdLst>
                <a:gd name="T0" fmla="*/ 4265067 w 39"/>
                <a:gd name="T1" fmla="*/ 47109 h 15"/>
                <a:gd name="T2" fmla="*/ 4265067 w 39"/>
                <a:gd name="T3" fmla="*/ 0 h 15"/>
                <a:gd name="T4" fmla="*/ 0 w 39"/>
                <a:gd name="T5" fmla="*/ 0 h 15"/>
                <a:gd name="T6" fmla="*/ 0 w 39"/>
                <a:gd name="T7" fmla="*/ 47109 h 15"/>
                <a:gd name="T8" fmla="*/ 4265067 w 39"/>
                <a:gd name="T9" fmla="*/ 47109 h 15"/>
                <a:gd name="T10" fmla="*/ 4265067 w 39"/>
                <a:gd name="T11" fmla="*/ 47109 h 15"/>
                <a:gd name="T12" fmla="*/ 4265067 w 39"/>
                <a:gd name="T13" fmla="*/ 47109 h 15"/>
                <a:gd name="T14" fmla="*/ 4265067 w 39"/>
                <a:gd name="T15" fmla="*/ 0 h 15"/>
                <a:gd name="T16" fmla="*/ 4265067 w 39"/>
                <a:gd name="T17" fmla="*/ 0 h 15"/>
                <a:gd name="T18" fmla="*/ 4265067 w 39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"/>
                <a:gd name="T31" fmla="*/ 0 h 15"/>
                <a:gd name="T32" fmla="*/ 39 w 3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" h="15">
                  <a:moveTo>
                    <a:pt x="39" y="7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2" y="15"/>
                  </a:lnTo>
                  <a:lnTo>
                    <a:pt x="24" y="7"/>
                  </a:lnTo>
                  <a:lnTo>
                    <a:pt x="39" y="7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39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31" name="Freeform 296"/>
            <p:cNvSpPr>
              <a:spLocks/>
            </p:cNvSpPr>
            <p:nvPr/>
          </p:nvSpPr>
          <p:spPr bwMode="auto">
            <a:xfrm>
              <a:off x="4129" y="1662"/>
              <a:ext cx="11" cy="20"/>
            </a:xfrm>
            <a:custGeom>
              <a:avLst/>
              <a:gdLst>
                <a:gd name="T0" fmla="*/ 3186070 w 15"/>
                <a:gd name="T1" fmla="*/ 111021 h 32"/>
                <a:gd name="T2" fmla="*/ 3186070 w 15"/>
                <a:gd name="T3" fmla="*/ 111021 h 32"/>
                <a:gd name="T4" fmla="*/ 3186070 w 15"/>
                <a:gd name="T5" fmla="*/ 0 h 32"/>
                <a:gd name="T6" fmla="*/ 0 w 15"/>
                <a:gd name="T7" fmla="*/ 0 h 32"/>
                <a:gd name="T8" fmla="*/ 0 w 15"/>
                <a:gd name="T9" fmla="*/ 111021 h 32"/>
                <a:gd name="T10" fmla="*/ 3186070 w 15"/>
                <a:gd name="T11" fmla="*/ 111021 h 32"/>
                <a:gd name="T12" fmla="*/ 0 w 15"/>
                <a:gd name="T13" fmla="*/ 111021 h 32"/>
                <a:gd name="T14" fmla="*/ 0 w 15"/>
                <a:gd name="T15" fmla="*/ 111021 h 32"/>
                <a:gd name="T16" fmla="*/ 3186070 w 15"/>
                <a:gd name="T17" fmla="*/ 111021 h 32"/>
                <a:gd name="T18" fmla="*/ 3186070 w 15"/>
                <a:gd name="T19" fmla="*/ 111021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32"/>
                <a:gd name="T32" fmla="*/ 15 w 15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32">
                  <a:moveTo>
                    <a:pt x="8" y="15"/>
                  </a:moveTo>
                  <a:lnTo>
                    <a:pt x="15" y="24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8" y="32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8" y="32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32" name="Freeform 297"/>
            <p:cNvSpPr>
              <a:spLocks/>
            </p:cNvSpPr>
            <p:nvPr/>
          </p:nvSpPr>
          <p:spPr bwMode="auto">
            <a:xfrm>
              <a:off x="4135" y="1672"/>
              <a:ext cx="25" cy="10"/>
            </a:xfrm>
            <a:custGeom>
              <a:avLst/>
              <a:gdLst>
                <a:gd name="T0" fmla="*/ 3369818 w 34"/>
                <a:gd name="T1" fmla="*/ 31081 h 17"/>
                <a:gd name="T2" fmla="*/ 3369818 w 34"/>
                <a:gd name="T3" fmla="*/ 0 h 17"/>
                <a:gd name="T4" fmla="*/ 0 w 34"/>
                <a:gd name="T5" fmla="*/ 0 h 17"/>
                <a:gd name="T6" fmla="*/ 0 w 34"/>
                <a:gd name="T7" fmla="*/ 31081 h 17"/>
                <a:gd name="T8" fmla="*/ 3369818 w 34"/>
                <a:gd name="T9" fmla="*/ 31081 h 17"/>
                <a:gd name="T10" fmla="*/ 3369818 w 34"/>
                <a:gd name="T11" fmla="*/ 31081 h 17"/>
                <a:gd name="T12" fmla="*/ 3369818 w 34"/>
                <a:gd name="T13" fmla="*/ 31081 h 17"/>
                <a:gd name="T14" fmla="*/ 3369818 w 34"/>
                <a:gd name="T15" fmla="*/ 0 h 17"/>
                <a:gd name="T16" fmla="*/ 3369818 w 34"/>
                <a:gd name="T17" fmla="*/ 0 h 17"/>
                <a:gd name="T18" fmla="*/ 3369818 w 34"/>
                <a:gd name="T19" fmla="*/ 3108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"/>
                <a:gd name="T31" fmla="*/ 0 h 17"/>
                <a:gd name="T32" fmla="*/ 34 w 34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" h="17">
                  <a:moveTo>
                    <a:pt x="34" y="9"/>
                  </a:moveTo>
                  <a:lnTo>
                    <a:pt x="27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27" y="17"/>
                  </a:lnTo>
                  <a:lnTo>
                    <a:pt x="21" y="9"/>
                  </a:lnTo>
                  <a:lnTo>
                    <a:pt x="34" y="9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34" y="9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33" name="Freeform 298"/>
            <p:cNvSpPr>
              <a:spLocks/>
            </p:cNvSpPr>
            <p:nvPr/>
          </p:nvSpPr>
          <p:spPr bwMode="auto">
            <a:xfrm>
              <a:off x="4151" y="1677"/>
              <a:ext cx="9" cy="29"/>
            </a:xfrm>
            <a:custGeom>
              <a:avLst/>
              <a:gdLst>
                <a:gd name="T0" fmla="*/ 951060 w 13"/>
                <a:gd name="T1" fmla="*/ 211262 h 45"/>
                <a:gd name="T2" fmla="*/ 951060 w 13"/>
                <a:gd name="T3" fmla="*/ 211262 h 45"/>
                <a:gd name="T4" fmla="*/ 951060 w 13"/>
                <a:gd name="T5" fmla="*/ 0 h 45"/>
                <a:gd name="T6" fmla="*/ 0 w 13"/>
                <a:gd name="T7" fmla="*/ 0 h 45"/>
                <a:gd name="T8" fmla="*/ 0 w 13"/>
                <a:gd name="T9" fmla="*/ 211262 h 45"/>
                <a:gd name="T10" fmla="*/ 951060 w 13"/>
                <a:gd name="T11" fmla="*/ 211262 h 45"/>
                <a:gd name="T12" fmla="*/ 0 w 13"/>
                <a:gd name="T13" fmla="*/ 211262 h 45"/>
                <a:gd name="T14" fmla="*/ 0 w 13"/>
                <a:gd name="T15" fmla="*/ 211262 h 45"/>
                <a:gd name="T16" fmla="*/ 951060 w 13"/>
                <a:gd name="T17" fmla="*/ 211262 h 45"/>
                <a:gd name="T18" fmla="*/ 951060 w 13"/>
                <a:gd name="T19" fmla="*/ 211262 h 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5"/>
                <a:gd name="T32" fmla="*/ 13 w 13"/>
                <a:gd name="T33" fmla="*/ 45 h 4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5">
                  <a:moveTo>
                    <a:pt x="6" y="30"/>
                  </a:moveTo>
                  <a:lnTo>
                    <a:pt x="13" y="3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6" y="45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6" y="45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34" name="Freeform 299"/>
            <p:cNvSpPr>
              <a:spLocks/>
            </p:cNvSpPr>
            <p:nvPr/>
          </p:nvSpPr>
          <p:spPr bwMode="auto">
            <a:xfrm>
              <a:off x="4155" y="1696"/>
              <a:ext cx="40" cy="10"/>
            </a:xfrm>
            <a:custGeom>
              <a:avLst/>
              <a:gdLst>
                <a:gd name="T0" fmla="*/ 5826288 w 53"/>
                <a:gd name="T1" fmla="*/ 430536 h 15"/>
                <a:gd name="T2" fmla="*/ 5826288 w 53"/>
                <a:gd name="T3" fmla="*/ 0 h 15"/>
                <a:gd name="T4" fmla="*/ 0 w 53"/>
                <a:gd name="T5" fmla="*/ 0 h 15"/>
                <a:gd name="T6" fmla="*/ 0 w 53"/>
                <a:gd name="T7" fmla="*/ 430536 h 15"/>
                <a:gd name="T8" fmla="*/ 5826288 w 53"/>
                <a:gd name="T9" fmla="*/ 430536 h 15"/>
                <a:gd name="T10" fmla="*/ 5826288 w 53"/>
                <a:gd name="T11" fmla="*/ 430536 h 15"/>
                <a:gd name="T12" fmla="*/ 5826288 w 53"/>
                <a:gd name="T13" fmla="*/ 430536 h 15"/>
                <a:gd name="T14" fmla="*/ 5826288 w 53"/>
                <a:gd name="T15" fmla="*/ 0 h 15"/>
                <a:gd name="T16" fmla="*/ 5826288 w 53"/>
                <a:gd name="T17" fmla="*/ 0 h 15"/>
                <a:gd name="T18" fmla="*/ 5826288 w 53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"/>
                <a:gd name="T31" fmla="*/ 0 h 15"/>
                <a:gd name="T32" fmla="*/ 53 w 5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" h="15">
                  <a:moveTo>
                    <a:pt x="53" y="7"/>
                  </a:moveTo>
                  <a:lnTo>
                    <a:pt x="4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7" y="15"/>
                  </a:lnTo>
                  <a:lnTo>
                    <a:pt x="40" y="7"/>
                  </a:lnTo>
                  <a:lnTo>
                    <a:pt x="53" y="7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53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35" name="Freeform 300"/>
            <p:cNvSpPr>
              <a:spLocks/>
            </p:cNvSpPr>
            <p:nvPr/>
          </p:nvSpPr>
          <p:spPr bwMode="auto">
            <a:xfrm>
              <a:off x="4185" y="1701"/>
              <a:ext cx="10" cy="18"/>
            </a:xfrm>
            <a:custGeom>
              <a:avLst/>
              <a:gdLst>
                <a:gd name="T0" fmla="*/ 8691896 w 13"/>
                <a:gd name="T1" fmla="*/ 200600 h 28"/>
                <a:gd name="T2" fmla="*/ 8691896 w 13"/>
                <a:gd name="T3" fmla="*/ 200600 h 28"/>
                <a:gd name="T4" fmla="*/ 8691896 w 13"/>
                <a:gd name="T5" fmla="*/ 0 h 28"/>
                <a:gd name="T6" fmla="*/ 0 w 13"/>
                <a:gd name="T7" fmla="*/ 0 h 28"/>
                <a:gd name="T8" fmla="*/ 0 w 13"/>
                <a:gd name="T9" fmla="*/ 200600 h 28"/>
                <a:gd name="T10" fmla="*/ 8691896 w 13"/>
                <a:gd name="T11" fmla="*/ 200600 h 28"/>
                <a:gd name="T12" fmla="*/ 0 w 13"/>
                <a:gd name="T13" fmla="*/ 200600 h 28"/>
                <a:gd name="T14" fmla="*/ 0 w 13"/>
                <a:gd name="T15" fmla="*/ 200600 h 28"/>
                <a:gd name="T16" fmla="*/ 8691896 w 13"/>
                <a:gd name="T17" fmla="*/ 200600 h 28"/>
                <a:gd name="T18" fmla="*/ 8691896 w 13"/>
                <a:gd name="T19" fmla="*/ 20060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8"/>
                <a:gd name="T32" fmla="*/ 13 w 1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8">
                  <a:moveTo>
                    <a:pt x="7" y="13"/>
                  </a:moveTo>
                  <a:lnTo>
                    <a:pt x="13" y="2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7" y="28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7" y="28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36" name="Freeform 301"/>
            <p:cNvSpPr>
              <a:spLocks/>
            </p:cNvSpPr>
            <p:nvPr/>
          </p:nvSpPr>
          <p:spPr bwMode="auto">
            <a:xfrm>
              <a:off x="4191" y="1709"/>
              <a:ext cx="121" cy="10"/>
            </a:xfrm>
            <a:custGeom>
              <a:avLst/>
              <a:gdLst>
                <a:gd name="T0" fmla="*/ 5334254 w 161"/>
                <a:gd name="T1" fmla="*/ 430536 h 15"/>
                <a:gd name="T2" fmla="*/ 5334254 w 161"/>
                <a:gd name="T3" fmla="*/ 0 h 15"/>
                <a:gd name="T4" fmla="*/ 0 w 161"/>
                <a:gd name="T5" fmla="*/ 0 h 15"/>
                <a:gd name="T6" fmla="*/ 0 w 161"/>
                <a:gd name="T7" fmla="*/ 430536 h 15"/>
                <a:gd name="T8" fmla="*/ 5334254 w 161"/>
                <a:gd name="T9" fmla="*/ 430536 h 15"/>
                <a:gd name="T10" fmla="*/ 5334254 w 161"/>
                <a:gd name="T11" fmla="*/ 430536 h 15"/>
                <a:gd name="T12" fmla="*/ 5334254 w 161"/>
                <a:gd name="T13" fmla="*/ 430536 h 15"/>
                <a:gd name="T14" fmla="*/ 5334254 w 161"/>
                <a:gd name="T15" fmla="*/ 0 h 15"/>
                <a:gd name="T16" fmla="*/ 5334254 w 161"/>
                <a:gd name="T17" fmla="*/ 0 h 15"/>
                <a:gd name="T18" fmla="*/ 5334254 w 161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1"/>
                <a:gd name="T31" fmla="*/ 0 h 15"/>
                <a:gd name="T32" fmla="*/ 161 w 161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1" h="15">
                  <a:moveTo>
                    <a:pt x="161" y="8"/>
                  </a:moveTo>
                  <a:lnTo>
                    <a:pt x="15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55" y="15"/>
                  </a:lnTo>
                  <a:lnTo>
                    <a:pt x="148" y="8"/>
                  </a:lnTo>
                  <a:lnTo>
                    <a:pt x="161" y="8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61" y="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37" name="Freeform 302"/>
            <p:cNvSpPr>
              <a:spLocks/>
            </p:cNvSpPr>
            <p:nvPr/>
          </p:nvSpPr>
          <p:spPr bwMode="auto">
            <a:xfrm>
              <a:off x="4302" y="1714"/>
              <a:ext cx="10" cy="28"/>
            </a:xfrm>
            <a:custGeom>
              <a:avLst/>
              <a:gdLst>
                <a:gd name="T0" fmla="*/ 8691896 w 13"/>
                <a:gd name="T1" fmla="*/ 162083 h 44"/>
                <a:gd name="T2" fmla="*/ 8691896 w 13"/>
                <a:gd name="T3" fmla="*/ 162083 h 44"/>
                <a:gd name="T4" fmla="*/ 8691896 w 13"/>
                <a:gd name="T5" fmla="*/ 0 h 44"/>
                <a:gd name="T6" fmla="*/ 0 w 13"/>
                <a:gd name="T7" fmla="*/ 0 h 44"/>
                <a:gd name="T8" fmla="*/ 0 w 13"/>
                <a:gd name="T9" fmla="*/ 162083 h 44"/>
                <a:gd name="T10" fmla="*/ 8691896 w 13"/>
                <a:gd name="T11" fmla="*/ 162083 h 44"/>
                <a:gd name="T12" fmla="*/ 0 w 13"/>
                <a:gd name="T13" fmla="*/ 162083 h 44"/>
                <a:gd name="T14" fmla="*/ 0 w 13"/>
                <a:gd name="T15" fmla="*/ 162083 h 44"/>
                <a:gd name="T16" fmla="*/ 8691896 w 13"/>
                <a:gd name="T17" fmla="*/ 162083 h 44"/>
                <a:gd name="T18" fmla="*/ 8691896 w 13"/>
                <a:gd name="T19" fmla="*/ 162083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4"/>
                <a:gd name="T32" fmla="*/ 13 w 13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4">
                  <a:moveTo>
                    <a:pt x="7" y="29"/>
                  </a:moveTo>
                  <a:lnTo>
                    <a:pt x="13" y="3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7" y="44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7" y="44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38" name="Freeform 303"/>
            <p:cNvSpPr>
              <a:spLocks/>
            </p:cNvSpPr>
            <p:nvPr/>
          </p:nvSpPr>
          <p:spPr bwMode="auto">
            <a:xfrm>
              <a:off x="4308" y="1733"/>
              <a:ext cx="64" cy="9"/>
            </a:xfrm>
            <a:custGeom>
              <a:avLst/>
              <a:gdLst>
                <a:gd name="T0" fmla="*/ 4337465 w 86"/>
                <a:gd name="T1" fmla="*/ 47109 h 15"/>
                <a:gd name="T2" fmla="*/ 4337465 w 86"/>
                <a:gd name="T3" fmla="*/ 0 h 15"/>
                <a:gd name="T4" fmla="*/ 0 w 86"/>
                <a:gd name="T5" fmla="*/ 0 h 15"/>
                <a:gd name="T6" fmla="*/ 0 w 86"/>
                <a:gd name="T7" fmla="*/ 47109 h 15"/>
                <a:gd name="T8" fmla="*/ 4337465 w 86"/>
                <a:gd name="T9" fmla="*/ 47109 h 15"/>
                <a:gd name="T10" fmla="*/ 4337465 w 86"/>
                <a:gd name="T11" fmla="*/ 47109 h 15"/>
                <a:gd name="T12" fmla="*/ 4337465 w 86"/>
                <a:gd name="T13" fmla="*/ 47109 h 15"/>
                <a:gd name="T14" fmla="*/ 4337465 w 86"/>
                <a:gd name="T15" fmla="*/ 0 h 15"/>
                <a:gd name="T16" fmla="*/ 4337465 w 86"/>
                <a:gd name="T17" fmla="*/ 0 h 15"/>
                <a:gd name="T18" fmla="*/ 4337465 w 86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"/>
                <a:gd name="T31" fmla="*/ 0 h 15"/>
                <a:gd name="T32" fmla="*/ 86 w 86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" h="15">
                  <a:moveTo>
                    <a:pt x="86" y="7"/>
                  </a:moveTo>
                  <a:lnTo>
                    <a:pt x="80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80" y="15"/>
                  </a:lnTo>
                  <a:lnTo>
                    <a:pt x="73" y="7"/>
                  </a:lnTo>
                  <a:lnTo>
                    <a:pt x="86" y="7"/>
                  </a:lnTo>
                  <a:lnTo>
                    <a:pt x="86" y="0"/>
                  </a:lnTo>
                  <a:lnTo>
                    <a:pt x="80" y="0"/>
                  </a:lnTo>
                  <a:lnTo>
                    <a:pt x="86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39" name="Freeform 304"/>
            <p:cNvSpPr>
              <a:spLocks/>
            </p:cNvSpPr>
            <p:nvPr/>
          </p:nvSpPr>
          <p:spPr bwMode="auto">
            <a:xfrm>
              <a:off x="4363" y="1737"/>
              <a:ext cx="9" cy="12"/>
            </a:xfrm>
            <a:custGeom>
              <a:avLst/>
              <a:gdLst>
                <a:gd name="T0" fmla="*/ 951060 w 13"/>
                <a:gd name="T1" fmla="*/ 138327 h 19"/>
                <a:gd name="T2" fmla="*/ 951060 w 13"/>
                <a:gd name="T3" fmla="*/ 138327 h 19"/>
                <a:gd name="T4" fmla="*/ 951060 w 13"/>
                <a:gd name="T5" fmla="*/ 0 h 19"/>
                <a:gd name="T6" fmla="*/ 0 w 13"/>
                <a:gd name="T7" fmla="*/ 0 h 19"/>
                <a:gd name="T8" fmla="*/ 0 w 13"/>
                <a:gd name="T9" fmla="*/ 138327 h 19"/>
                <a:gd name="T10" fmla="*/ 951060 w 13"/>
                <a:gd name="T11" fmla="*/ 138327 h 19"/>
                <a:gd name="T12" fmla="*/ 0 w 13"/>
                <a:gd name="T13" fmla="*/ 138327 h 19"/>
                <a:gd name="T14" fmla="*/ 0 w 13"/>
                <a:gd name="T15" fmla="*/ 138327 h 19"/>
                <a:gd name="T16" fmla="*/ 951060 w 13"/>
                <a:gd name="T17" fmla="*/ 138327 h 19"/>
                <a:gd name="T18" fmla="*/ 951060 w 13"/>
                <a:gd name="T19" fmla="*/ 13832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9"/>
                <a:gd name="T32" fmla="*/ 13 w 13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9">
                  <a:moveTo>
                    <a:pt x="7" y="4"/>
                  </a:moveTo>
                  <a:lnTo>
                    <a:pt x="13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7" y="19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40" name="Freeform 305"/>
            <p:cNvSpPr>
              <a:spLocks/>
            </p:cNvSpPr>
            <p:nvPr/>
          </p:nvSpPr>
          <p:spPr bwMode="auto">
            <a:xfrm>
              <a:off x="4368" y="1740"/>
              <a:ext cx="53" cy="9"/>
            </a:xfrm>
            <a:custGeom>
              <a:avLst/>
              <a:gdLst>
                <a:gd name="T0" fmla="*/ 6232435 w 70"/>
                <a:gd name="T1" fmla="*/ 47109 h 15"/>
                <a:gd name="T2" fmla="*/ 6232435 w 70"/>
                <a:gd name="T3" fmla="*/ 0 h 15"/>
                <a:gd name="T4" fmla="*/ 0 w 70"/>
                <a:gd name="T5" fmla="*/ 0 h 15"/>
                <a:gd name="T6" fmla="*/ 0 w 70"/>
                <a:gd name="T7" fmla="*/ 47109 h 15"/>
                <a:gd name="T8" fmla="*/ 6232435 w 70"/>
                <a:gd name="T9" fmla="*/ 47109 h 15"/>
                <a:gd name="T10" fmla="*/ 6232435 w 70"/>
                <a:gd name="T11" fmla="*/ 47109 h 15"/>
                <a:gd name="T12" fmla="*/ 6232435 w 70"/>
                <a:gd name="T13" fmla="*/ 47109 h 15"/>
                <a:gd name="T14" fmla="*/ 6232435 w 70"/>
                <a:gd name="T15" fmla="*/ 0 h 15"/>
                <a:gd name="T16" fmla="*/ 6232435 w 70"/>
                <a:gd name="T17" fmla="*/ 0 h 15"/>
                <a:gd name="T18" fmla="*/ 6232435 w 70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0"/>
                <a:gd name="T31" fmla="*/ 0 h 15"/>
                <a:gd name="T32" fmla="*/ 70 w 70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0" h="15">
                  <a:moveTo>
                    <a:pt x="70" y="7"/>
                  </a:moveTo>
                  <a:lnTo>
                    <a:pt x="6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63" y="15"/>
                  </a:lnTo>
                  <a:lnTo>
                    <a:pt x="57" y="7"/>
                  </a:lnTo>
                  <a:lnTo>
                    <a:pt x="70" y="7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41" name="Freeform 306"/>
            <p:cNvSpPr>
              <a:spLocks/>
            </p:cNvSpPr>
            <p:nvPr/>
          </p:nvSpPr>
          <p:spPr bwMode="auto">
            <a:xfrm>
              <a:off x="4411" y="1744"/>
              <a:ext cx="10" cy="24"/>
            </a:xfrm>
            <a:custGeom>
              <a:avLst/>
              <a:gdLst>
                <a:gd name="T0" fmla="*/ 8691896 w 13"/>
                <a:gd name="T1" fmla="*/ 242172 h 37"/>
                <a:gd name="T2" fmla="*/ 8691896 w 13"/>
                <a:gd name="T3" fmla="*/ 242172 h 37"/>
                <a:gd name="T4" fmla="*/ 8691896 w 13"/>
                <a:gd name="T5" fmla="*/ 0 h 37"/>
                <a:gd name="T6" fmla="*/ 0 w 13"/>
                <a:gd name="T7" fmla="*/ 0 h 37"/>
                <a:gd name="T8" fmla="*/ 0 w 13"/>
                <a:gd name="T9" fmla="*/ 242172 h 37"/>
                <a:gd name="T10" fmla="*/ 8691896 w 13"/>
                <a:gd name="T11" fmla="*/ 242172 h 37"/>
                <a:gd name="T12" fmla="*/ 0 w 13"/>
                <a:gd name="T13" fmla="*/ 242172 h 37"/>
                <a:gd name="T14" fmla="*/ 0 w 13"/>
                <a:gd name="T15" fmla="*/ 242172 h 37"/>
                <a:gd name="T16" fmla="*/ 8691896 w 13"/>
                <a:gd name="T17" fmla="*/ 242172 h 37"/>
                <a:gd name="T18" fmla="*/ 8691896 w 13"/>
                <a:gd name="T19" fmla="*/ 242172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7"/>
                <a:gd name="T32" fmla="*/ 13 w 13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7">
                  <a:moveTo>
                    <a:pt x="6" y="23"/>
                  </a:moveTo>
                  <a:lnTo>
                    <a:pt x="13" y="3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6" y="37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6" y="37"/>
                  </a:lnTo>
                  <a:lnTo>
                    <a:pt x="6" y="23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42" name="Freeform 307"/>
            <p:cNvSpPr>
              <a:spLocks/>
            </p:cNvSpPr>
            <p:nvPr/>
          </p:nvSpPr>
          <p:spPr bwMode="auto">
            <a:xfrm>
              <a:off x="4415" y="1759"/>
              <a:ext cx="74" cy="9"/>
            </a:xfrm>
            <a:custGeom>
              <a:avLst/>
              <a:gdLst>
                <a:gd name="T0" fmla="*/ 5889019 w 98"/>
                <a:gd name="T1" fmla="*/ 200600 h 14"/>
                <a:gd name="T2" fmla="*/ 5889019 w 98"/>
                <a:gd name="T3" fmla="*/ 0 h 14"/>
                <a:gd name="T4" fmla="*/ 0 w 98"/>
                <a:gd name="T5" fmla="*/ 0 h 14"/>
                <a:gd name="T6" fmla="*/ 0 w 98"/>
                <a:gd name="T7" fmla="*/ 200600 h 14"/>
                <a:gd name="T8" fmla="*/ 5889019 w 98"/>
                <a:gd name="T9" fmla="*/ 200600 h 14"/>
                <a:gd name="T10" fmla="*/ 5889019 w 98"/>
                <a:gd name="T11" fmla="*/ 200600 h 14"/>
                <a:gd name="T12" fmla="*/ 5889019 w 98"/>
                <a:gd name="T13" fmla="*/ 200600 h 14"/>
                <a:gd name="T14" fmla="*/ 5889019 w 98"/>
                <a:gd name="T15" fmla="*/ 0 h 14"/>
                <a:gd name="T16" fmla="*/ 5889019 w 98"/>
                <a:gd name="T17" fmla="*/ 0 h 14"/>
                <a:gd name="T18" fmla="*/ 5889019 w 98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8"/>
                <a:gd name="T31" fmla="*/ 0 h 14"/>
                <a:gd name="T32" fmla="*/ 98 w 98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8" h="14">
                  <a:moveTo>
                    <a:pt x="98" y="7"/>
                  </a:moveTo>
                  <a:lnTo>
                    <a:pt x="92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92" y="14"/>
                  </a:lnTo>
                  <a:lnTo>
                    <a:pt x="85" y="7"/>
                  </a:lnTo>
                  <a:lnTo>
                    <a:pt x="98" y="7"/>
                  </a:lnTo>
                  <a:lnTo>
                    <a:pt x="98" y="0"/>
                  </a:lnTo>
                  <a:lnTo>
                    <a:pt x="92" y="0"/>
                  </a:lnTo>
                  <a:lnTo>
                    <a:pt x="98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43" name="Freeform 308"/>
            <p:cNvSpPr>
              <a:spLocks/>
            </p:cNvSpPr>
            <p:nvPr/>
          </p:nvSpPr>
          <p:spPr bwMode="auto">
            <a:xfrm>
              <a:off x="4480" y="1763"/>
              <a:ext cx="9" cy="12"/>
            </a:xfrm>
            <a:custGeom>
              <a:avLst/>
              <a:gdLst>
                <a:gd name="T0" fmla="*/ 951060 w 13"/>
                <a:gd name="T1" fmla="*/ 430534 h 18"/>
                <a:gd name="T2" fmla="*/ 951060 w 13"/>
                <a:gd name="T3" fmla="*/ 430534 h 18"/>
                <a:gd name="T4" fmla="*/ 951060 w 13"/>
                <a:gd name="T5" fmla="*/ 0 h 18"/>
                <a:gd name="T6" fmla="*/ 0 w 13"/>
                <a:gd name="T7" fmla="*/ 0 h 18"/>
                <a:gd name="T8" fmla="*/ 0 w 13"/>
                <a:gd name="T9" fmla="*/ 430534 h 18"/>
                <a:gd name="T10" fmla="*/ 951060 w 13"/>
                <a:gd name="T11" fmla="*/ 430534 h 18"/>
                <a:gd name="T12" fmla="*/ 0 w 13"/>
                <a:gd name="T13" fmla="*/ 430534 h 18"/>
                <a:gd name="T14" fmla="*/ 0 w 13"/>
                <a:gd name="T15" fmla="*/ 430534 h 18"/>
                <a:gd name="T16" fmla="*/ 951060 w 13"/>
                <a:gd name="T17" fmla="*/ 430534 h 18"/>
                <a:gd name="T18" fmla="*/ 951060 w 13"/>
                <a:gd name="T19" fmla="*/ 430534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8"/>
                <a:gd name="T32" fmla="*/ 13 w 13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8">
                  <a:moveTo>
                    <a:pt x="7" y="4"/>
                  </a:moveTo>
                  <a:lnTo>
                    <a:pt x="13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7" y="18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44" name="Freeform 309"/>
            <p:cNvSpPr>
              <a:spLocks/>
            </p:cNvSpPr>
            <p:nvPr/>
          </p:nvSpPr>
          <p:spPr bwMode="auto">
            <a:xfrm>
              <a:off x="4485" y="1766"/>
              <a:ext cx="73" cy="9"/>
            </a:xfrm>
            <a:custGeom>
              <a:avLst/>
              <a:gdLst>
                <a:gd name="T0" fmla="*/ 5489061 w 97"/>
                <a:gd name="T1" fmla="*/ 200600 h 14"/>
                <a:gd name="T2" fmla="*/ 5489061 w 97"/>
                <a:gd name="T3" fmla="*/ 0 h 14"/>
                <a:gd name="T4" fmla="*/ 0 w 97"/>
                <a:gd name="T5" fmla="*/ 0 h 14"/>
                <a:gd name="T6" fmla="*/ 0 w 97"/>
                <a:gd name="T7" fmla="*/ 200600 h 14"/>
                <a:gd name="T8" fmla="*/ 5489061 w 97"/>
                <a:gd name="T9" fmla="*/ 200600 h 14"/>
                <a:gd name="T10" fmla="*/ 5489061 w 97"/>
                <a:gd name="T11" fmla="*/ 200600 h 14"/>
                <a:gd name="T12" fmla="*/ 5489061 w 97"/>
                <a:gd name="T13" fmla="*/ 200600 h 14"/>
                <a:gd name="T14" fmla="*/ 5489061 w 97"/>
                <a:gd name="T15" fmla="*/ 0 h 14"/>
                <a:gd name="T16" fmla="*/ 5489061 w 97"/>
                <a:gd name="T17" fmla="*/ 0 h 14"/>
                <a:gd name="T18" fmla="*/ 5489061 w 97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7"/>
                <a:gd name="T31" fmla="*/ 0 h 14"/>
                <a:gd name="T32" fmla="*/ 97 w 97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7" h="14">
                  <a:moveTo>
                    <a:pt x="97" y="7"/>
                  </a:moveTo>
                  <a:lnTo>
                    <a:pt x="89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89" y="14"/>
                  </a:lnTo>
                  <a:lnTo>
                    <a:pt x="83" y="7"/>
                  </a:lnTo>
                  <a:lnTo>
                    <a:pt x="97" y="7"/>
                  </a:lnTo>
                  <a:lnTo>
                    <a:pt x="97" y="0"/>
                  </a:lnTo>
                  <a:lnTo>
                    <a:pt x="89" y="0"/>
                  </a:lnTo>
                  <a:lnTo>
                    <a:pt x="97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45" name="Freeform 310"/>
            <p:cNvSpPr>
              <a:spLocks/>
            </p:cNvSpPr>
            <p:nvPr/>
          </p:nvSpPr>
          <p:spPr bwMode="auto">
            <a:xfrm>
              <a:off x="4547" y="1770"/>
              <a:ext cx="11" cy="27"/>
            </a:xfrm>
            <a:custGeom>
              <a:avLst/>
              <a:gdLst>
                <a:gd name="T0" fmla="*/ 13566988 w 14"/>
                <a:gd name="T1" fmla="*/ 332739 h 41"/>
                <a:gd name="T2" fmla="*/ 13566988 w 14"/>
                <a:gd name="T3" fmla="*/ 332739 h 41"/>
                <a:gd name="T4" fmla="*/ 13566988 w 14"/>
                <a:gd name="T5" fmla="*/ 0 h 41"/>
                <a:gd name="T6" fmla="*/ 0 w 14"/>
                <a:gd name="T7" fmla="*/ 0 h 41"/>
                <a:gd name="T8" fmla="*/ 0 w 14"/>
                <a:gd name="T9" fmla="*/ 332739 h 41"/>
                <a:gd name="T10" fmla="*/ 13566988 w 14"/>
                <a:gd name="T11" fmla="*/ 332739 h 41"/>
                <a:gd name="T12" fmla="*/ 0 w 14"/>
                <a:gd name="T13" fmla="*/ 332739 h 41"/>
                <a:gd name="T14" fmla="*/ 0 w 14"/>
                <a:gd name="T15" fmla="*/ 332739 h 41"/>
                <a:gd name="T16" fmla="*/ 13566988 w 14"/>
                <a:gd name="T17" fmla="*/ 332739 h 41"/>
                <a:gd name="T18" fmla="*/ 13566988 w 14"/>
                <a:gd name="T19" fmla="*/ 332739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41"/>
                <a:gd name="T32" fmla="*/ 14 w 14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41">
                  <a:moveTo>
                    <a:pt x="6" y="26"/>
                  </a:moveTo>
                  <a:lnTo>
                    <a:pt x="14" y="33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33"/>
                  </a:lnTo>
                  <a:lnTo>
                    <a:pt x="6" y="41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6" y="41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46" name="Freeform 311"/>
            <p:cNvSpPr>
              <a:spLocks/>
            </p:cNvSpPr>
            <p:nvPr/>
          </p:nvSpPr>
          <p:spPr bwMode="auto">
            <a:xfrm>
              <a:off x="4552" y="1787"/>
              <a:ext cx="99" cy="10"/>
            </a:xfrm>
            <a:custGeom>
              <a:avLst/>
              <a:gdLst>
                <a:gd name="T0" fmla="*/ 5991905 w 131"/>
                <a:gd name="T1" fmla="*/ 430536 h 15"/>
                <a:gd name="T2" fmla="*/ 5991905 w 131"/>
                <a:gd name="T3" fmla="*/ 0 h 15"/>
                <a:gd name="T4" fmla="*/ 0 w 131"/>
                <a:gd name="T5" fmla="*/ 0 h 15"/>
                <a:gd name="T6" fmla="*/ 0 w 131"/>
                <a:gd name="T7" fmla="*/ 430536 h 15"/>
                <a:gd name="T8" fmla="*/ 5991905 w 131"/>
                <a:gd name="T9" fmla="*/ 430536 h 15"/>
                <a:gd name="T10" fmla="*/ 5991905 w 131"/>
                <a:gd name="T11" fmla="*/ 430536 h 15"/>
                <a:gd name="T12" fmla="*/ 5991905 w 131"/>
                <a:gd name="T13" fmla="*/ 430536 h 15"/>
                <a:gd name="T14" fmla="*/ 5991905 w 131"/>
                <a:gd name="T15" fmla="*/ 0 h 15"/>
                <a:gd name="T16" fmla="*/ 5991905 w 131"/>
                <a:gd name="T17" fmla="*/ 0 h 15"/>
                <a:gd name="T18" fmla="*/ 5991905 w 131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"/>
                <a:gd name="T32" fmla="*/ 131 w 131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">
                  <a:moveTo>
                    <a:pt x="131" y="7"/>
                  </a:moveTo>
                  <a:lnTo>
                    <a:pt x="12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25" y="15"/>
                  </a:lnTo>
                  <a:lnTo>
                    <a:pt x="117" y="7"/>
                  </a:lnTo>
                  <a:lnTo>
                    <a:pt x="131" y="7"/>
                  </a:lnTo>
                  <a:lnTo>
                    <a:pt x="131" y="0"/>
                  </a:lnTo>
                  <a:lnTo>
                    <a:pt x="125" y="0"/>
                  </a:lnTo>
                  <a:lnTo>
                    <a:pt x="131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47" name="Freeform 312"/>
            <p:cNvSpPr>
              <a:spLocks/>
            </p:cNvSpPr>
            <p:nvPr/>
          </p:nvSpPr>
          <p:spPr bwMode="auto">
            <a:xfrm>
              <a:off x="4640" y="1792"/>
              <a:ext cx="11" cy="19"/>
            </a:xfrm>
            <a:custGeom>
              <a:avLst/>
              <a:gdLst>
                <a:gd name="T0" fmla="*/ 13566988 w 14"/>
                <a:gd name="T1" fmla="*/ 146624 h 30"/>
                <a:gd name="T2" fmla="*/ 13566988 w 14"/>
                <a:gd name="T3" fmla="*/ 146624 h 30"/>
                <a:gd name="T4" fmla="*/ 13566988 w 14"/>
                <a:gd name="T5" fmla="*/ 0 h 30"/>
                <a:gd name="T6" fmla="*/ 0 w 14"/>
                <a:gd name="T7" fmla="*/ 0 h 30"/>
                <a:gd name="T8" fmla="*/ 0 w 14"/>
                <a:gd name="T9" fmla="*/ 146624 h 30"/>
                <a:gd name="T10" fmla="*/ 13566988 w 14"/>
                <a:gd name="T11" fmla="*/ 146624 h 30"/>
                <a:gd name="T12" fmla="*/ 0 w 14"/>
                <a:gd name="T13" fmla="*/ 146624 h 30"/>
                <a:gd name="T14" fmla="*/ 0 w 14"/>
                <a:gd name="T15" fmla="*/ 146624 h 30"/>
                <a:gd name="T16" fmla="*/ 13566988 w 14"/>
                <a:gd name="T17" fmla="*/ 146624 h 30"/>
                <a:gd name="T18" fmla="*/ 13566988 w 14"/>
                <a:gd name="T19" fmla="*/ 146624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0"/>
                <a:gd name="T32" fmla="*/ 14 w 14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0">
                  <a:moveTo>
                    <a:pt x="8" y="15"/>
                  </a:moveTo>
                  <a:lnTo>
                    <a:pt x="14" y="22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8" y="30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8" y="30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48" name="Freeform 313"/>
            <p:cNvSpPr>
              <a:spLocks/>
            </p:cNvSpPr>
            <p:nvPr/>
          </p:nvSpPr>
          <p:spPr bwMode="auto">
            <a:xfrm>
              <a:off x="4646" y="1801"/>
              <a:ext cx="24" cy="10"/>
            </a:xfrm>
            <a:custGeom>
              <a:avLst/>
              <a:gdLst>
                <a:gd name="T0" fmla="*/ 5107526 w 32"/>
                <a:gd name="T1" fmla="*/ 430536 h 15"/>
                <a:gd name="T2" fmla="*/ 5107526 w 32"/>
                <a:gd name="T3" fmla="*/ 0 h 15"/>
                <a:gd name="T4" fmla="*/ 0 w 32"/>
                <a:gd name="T5" fmla="*/ 0 h 15"/>
                <a:gd name="T6" fmla="*/ 0 w 32"/>
                <a:gd name="T7" fmla="*/ 430536 h 15"/>
                <a:gd name="T8" fmla="*/ 5107526 w 32"/>
                <a:gd name="T9" fmla="*/ 430536 h 15"/>
                <a:gd name="T10" fmla="*/ 5107526 w 32"/>
                <a:gd name="T11" fmla="*/ 430536 h 15"/>
                <a:gd name="T12" fmla="*/ 5107526 w 32"/>
                <a:gd name="T13" fmla="*/ 430536 h 15"/>
                <a:gd name="T14" fmla="*/ 5107526 w 32"/>
                <a:gd name="T15" fmla="*/ 0 h 15"/>
                <a:gd name="T16" fmla="*/ 5107526 w 32"/>
                <a:gd name="T17" fmla="*/ 0 h 15"/>
                <a:gd name="T18" fmla="*/ 5107526 w 32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"/>
                <a:gd name="T32" fmla="*/ 32 w 3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">
                  <a:moveTo>
                    <a:pt x="32" y="7"/>
                  </a:moveTo>
                  <a:lnTo>
                    <a:pt x="2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5" y="15"/>
                  </a:lnTo>
                  <a:lnTo>
                    <a:pt x="19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32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49" name="Freeform 314"/>
            <p:cNvSpPr>
              <a:spLocks/>
            </p:cNvSpPr>
            <p:nvPr/>
          </p:nvSpPr>
          <p:spPr bwMode="auto">
            <a:xfrm>
              <a:off x="4661" y="1806"/>
              <a:ext cx="9" cy="20"/>
            </a:xfrm>
            <a:custGeom>
              <a:avLst/>
              <a:gdLst>
                <a:gd name="T0" fmla="*/ 951060 w 13"/>
                <a:gd name="T1" fmla="*/ 111021 h 32"/>
                <a:gd name="T2" fmla="*/ 951060 w 13"/>
                <a:gd name="T3" fmla="*/ 111021 h 32"/>
                <a:gd name="T4" fmla="*/ 951060 w 13"/>
                <a:gd name="T5" fmla="*/ 0 h 32"/>
                <a:gd name="T6" fmla="*/ 0 w 13"/>
                <a:gd name="T7" fmla="*/ 0 h 32"/>
                <a:gd name="T8" fmla="*/ 0 w 13"/>
                <a:gd name="T9" fmla="*/ 111021 h 32"/>
                <a:gd name="T10" fmla="*/ 951060 w 13"/>
                <a:gd name="T11" fmla="*/ 111021 h 32"/>
                <a:gd name="T12" fmla="*/ 0 w 13"/>
                <a:gd name="T13" fmla="*/ 111021 h 32"/>
                <a:gd name="T14" fmla="*/ 0 w 13"/>
                <a:gd name="T15" fmla="*/ 111021 h 32"/>
                <a:gd name="T16" fmla="*/ 951060 w 13"/>
                <a:gd name="T17" fmla="*/ 111021 h 32"/>
                <a:gd name="T18" fmla="*/ 951060 w 13"/>
                <a:gd name="T19" fmla="*/ 111021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2"/>
                <a:gd name="T32" fmla="*/ 13 w 13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2">
                  <a:moveTo>
                    <a:pt x="6" y="17"/>
                  </a:moveTo>
                  <a:lnTo>
                    <a:pt x="13" y="2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6" y="32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50" name="Rectangle 315"/>
            <p:cNvSpPr>
              <a:spLocks noChangeArrowheads="1"/>
            </p:cNvSpPr>
            <p:nvPr/>
          </p:nvSpPr>
          <p:spPr bwMode="auto">
            <a:xfrm>
              <a:off x="4665" y="1816"/>
              <a:ext cx="14" cy="10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402751" name="Freeform 316"/>
            <p:cNvSpPr>
              <a:spLocks/>
            </p:cNvSpPr>
            <p:nvPr/>
          </p:nvSpPr>
          <p:spPr bwMode="auto">
            <a:xfrm>
              <a:off x="4679" y="1816"/>
              <a:ext cx="24" cy="10"/>
            </a:xfrm>
            <a:custGeom>
              <a:avLst/>
              <a:gdLst>
                <a:gd name="T0" fmla="*/ 5107526 w 32"/>
                <a:gd name="T1" fmla="*/ 430536 h 15"/>
                <a:gd name="T2" fmla="*/ 5107526 w 32"/>
                <a:gd name="T3" fmla="*/ 0 h 15"/>
                <a:gd name="T4" fmla="*/ 0 w 32"/>
                <a:gd name="T5" fmla="*/ 0 h 15"/>
                <a:gd name="T6" fmla="*/ 0 w 32"/>
                <a:gd name="T7" fmla="*/ 430536 h 15"/>
                <a:gd name="T8" fmla="*/ 5107526 w 32"/>
                <a:gd name="T9" fmla="*/ 430536 h 15"/>
                <a:gd name="T10" fmla="*/ 5107526 w 32"/>
                <a:gd name="T11" fmla="*/ 430536 h 15"/>
                <a:gd name="T12" fmla="*/ 5107526 w 32"/>
                <a:gd name="T13" fmla="*/ 430536 h 15"/>
                <a:gd name="T14" fmla="*/ 5107526 w 32"/>
                <a:gd name="T15" fmla="*/ 0 h 15"/>
                <a:gd name="T16" fmla="*/ 5107526 w 32"/>
                <a:gd name="T17" fmla="*/ 0 h 15"/>
                <a:gd name="T18" fmla="*/ 5107526 w 32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"/>
                <a:gd name="T32" fmla="*/ 32 w 3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">
                  <a:moveTo>
                    <a:pt x="32" y="7"/>
                  </a:moveTo>
                  <a:lnTo>
                    <a:pt x="2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5" y="15"/>
                  </a:lnTo>
                  <a:lnTo>
                    <a:pt x="17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32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52" name="Freeform 317"/>
            <p:cNvSpPr>
              <a:spLocks/>
            </p:cNvSpPr>
            <p:nvPr/>
          </p:nvSpPr>
          <p:spPr bwMode="auto">
            <a:xfrm>
              <a:off x="4691" y="1821"/>
              <a:ext cx="12" cy="15"/>
            </a:xfrm>
            <a:custGeom>
              <a:avLst/>
              <a:gdLst>
                <a:gd name="T0" fmla="*/ 19806837 w 15"/>
                <a:gd name="T1" fmla="*/ 271368 h 23"/>
                <a:gd name="T2" fmla="*/ 19806837 w 15"/>
                <a:gd name="T3" fmla="*/ 271368 h 23"/>
                <a:gd name="T4" fmla="*/ 19806837 w 15"/>
                <a:gd name="T5" fmla="*/ 0 h 23"/>
                <a:gd name="T6" fmla="*/ 0 w 15"/>
                <a:gd name="T7" fmla="*/ 0 h 23"/>
                <a:gd name="T8" fmla="*/ 0 w 15"/>
                <a:gd name="T9" fmla="*/ 271368 h 23"/>
                <a:gd name="T10" fmla="*/ 19806837 w 15"/>
                <a:gd name="T11" fmla="*/ 271368 h 23"/>
                <a:gd name="T12" fmla="*/ 0 w 15"/>
                <a:gd name="T13" fmla="*/ 271368 h 23"/>
                <a:gd name="T14" fmla="*/ 0 w 15"/>
                <a:gd name="T15" fmla="*/ 271368 h 23"/>
                <a:gd name="T16" fmla="*/ 19806837 w 15"/>
                <a:gd name="T17" fmla="*/ 271368 h 23"/>
                <a:gd name="T18" fmla="*/ 19806837 w 15"/>
                <a:gd name="T19" fmla="*/ 271368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23"/>
                <a:gd name="T32" fmla="*/ 15 w 15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23">
                  <a:moveTo>
                    <a:pt x="8" y="8"/>
                  </a:moveTo>
                  <a:lnTo>
                    <a:pt x="15" y="15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8" y="23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8" y="23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53" name="Freeform 318"/>
            <p:cNvSpPr>
              <a:spLocks/>
            </p:cNvSpPr>
            <p:nvPr/>
          </p:nvSpPr>
          <p:spPr bwMode="auto">
            <a:xfrm>
              <a:off x="4698" y="1826"/>
              <a:ext cx="52" cy="10"/>
            </a:xfrm>
            <a:custGeom>
              <a:avLst/>
              <a:gdLst>
                <a:gd name="T0" fmla="*/ 5651489 w 69"/>
                <a:gd name="T1" fmla="*/ 430536 h 15"/>
                <a:gd name="T2" fmla="*/ 5651489 w 69"/>
                <a:gd name="T3" fmla="*/ 0 h 15"/>
                <a:gd name="T4" fmla="*/ 0 w 69"/>
                <a:gd name="T5" fmla="*/ 0 h 15"/>
                <a:gd name="T6" fmla="*/ 0 w 69"/>
                <a:gd name="T7" fmla="*/ 430536 h 15"/>
                <a:gd name="T8" fmla="*/ 5651489 w 69"/>
                <a:gd name="T9" fmla="*/ 430536 h 15"/>
                <a:gd name="T10" fmla="*/ 5651489 w 69"/>
                <a:gd name="T11" fmla="*/ 430536 h 15"/>
                <a:gd name="T12" fmla="*/ 5651489 w 69"/>
                <a:gd name="T13" fmla="*/ 430536 h 15"/>
                <a:gd name="T14" fmla="*/ 5651489 w 69"/>
                <a:gd name="T15" fmla="*/ 0 h 15"/>
                <a:gd name="T16" fmla="*/ 5651489 w 69"/>
                <a:gd name="T17" fmla="*/ 0 h 15"/>
                <a:gd name="T18" fmla="*/ 5651489 w 69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9"/>
                <a:gd name="T31" fmla="*/ 0 h 15"/>
                <a:gd name="T32" fmla="*/ 69 w 6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9" h="15">
                  <a:moveTo>
                    <a:pt x="69" y="7"/>
                  </a:moveTo>
                  <a:lnTo>
                    <a:pt x="6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63" y="15"/>
                  </a:lnTo>
                  <a:lnTo>
                    <a:pt x="56" y="7"/>
                  </a:lnTo>
                  <a:lnTo>
                    <a:pt x="69" y="7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69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54" name="Freeform 319"/>
            <p:cNvSpPr>
              <a:spLocks/>
            </p:cNvSpPr>
            <p:nvPr/>
          </p:nvSpPr>
          <p:spPr bwMode="auto">
            <a:xfrm>
              <a:off x="4740" y="1830"/>
              <a:ext cx="10" cy="13"/>
            </a:xfrm>
            <a:custGeom>
              <a:avLst/>
              <a:gdLst>
                <a:gd name="T0" fmla="*/ 8691896 w 13"/>
                <a:gd name="T1" fmla="*/ 742864 h 19"/>
                <a:gd name="T2" fmla="*/ 8691896 w 13"/>
                <a:gd name="T3" fmla="*/ 742864 h 19"/>
                <a:gd name="T4" fmla="*/ 8691896 w 13"/>
                <a:gd name="T5" fmla="*/ 0 h 19"/>
                <a:gd name="T6" fmla="*/ 0 w 13"/>
                <a:gd name="T7" fmla="*/ 0 h 19"/>
                <a:gd name="T8" fmla="*/ 0 w 13"/>
                <a:gd name="T9" fmla="*/ 742864 h 19"/>
                <a:gd name="T10" fmla="*/ 8691896 w 13"/>
                <a:gd name="T11" fmla="*/ 742864 h 19"/>
                <a:gd name="T12" fmla="*/ 0 w 13"/>
                <a:gd name="T13" fmla="*/ 742864 h 19"/>
                <a:gd name="T14" fmla="*/ 0 w 13"/>
                <a:gd name="T15" fmla="*/ 742864 h 19"/>
                <a:gd name="T16" fmla="*/ 8691896 w 13"/>
                <a:gd name="T17" fmla="*/ 742864 h 19"/>
                <a:gd name="T18" fmla="*/ 8691896 w 13"/>
                <a:gd name="T19" fmla="*/ 742864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9"/>
                <a:gd name="T32" fmla="*/ 13 w 13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9">
                  <a:moveTo>
                    <a:pt x="7" y="4"/>
                  </a:moveTo>
                  <a:lnTo>
                    <a:pt x="13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7" y="19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55" name="Freeform 320"/>
            <p:cNvSpPr>
              <a:spLocks/>
            </p:cNvSpPr>
            <p:nvPr/>
          </p:nvSpPr>
          <p:spPr bwMode="auto">
            <a:xfrm>
              <a:off x="4745" y="1833"/>
              <a:ext cx="21" cy="10"/>
            </a:xfrm>
            <a:custGeom>
              <a:avLst/>
              <a:gdLst>
                <a:gd name="T0" fmla="*/ 5107539 w 28"/>
                <a:gd name="T1" fmla="*/ 430536 h 15"/>
                <a:gd name="T2" fmla="*/ 5107539 w 28"/>
                <a:gd name="T3" fmla="*/ 0 h 15"/>
                <a:gd name="T4" fmla="*/ 0 w 28"/>
                <a:gd name="T5" fmla="*/ 0 h 15"/>
                <a:gd name="T6" fmla="*/ 0 w 28"/>
                <a:gd name="T7" fmla="*/ 430536 h 15"/>
                <a:gd name="T8" fmla="*/ 5107539 w 28"/>
                <a:gd name="T9" fmla="*/ 430536 h 15"/>
                <a:gd name="T10" fmla="*/ 5107539 w 28"/>
                <a:gd name="T11" fmla="*/ 430536 h 15"/>
                <a:gd name="T12" fmla="*/ 5107539 w 28"/>
                <a:gd name="T13" fmla="*/ 430536 h 15"/>
                <a:gd name="T14" fmla="*/ 5107539 w 28"/>
                <a:gd name="T15" fmla="*/ 0 h 15"/>
                <a:gd name="T16" fmla="*/ 5107539 w 28"/>
                <a:gd name="T17" fmla="*/ 0 h 15"/>
                <a:gd name="T18" fmla="*/ 5107539 w 28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15"/>
                <a:gd name="T32" fmla="*/ 28 w 2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15">
                  <a:moveTo>
                    <a:pt x="28" y="7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2" y="15"/>
                  </a:lnTo>
                  <a:lnTo>
                    <a:pt x="16" y="7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8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56" name="Freeform 321"/>
            <p:cNvSpPr>
              <a:spLocks/>
            </p:cNvSpPr>
            <p:nvPr/>
          </p:nvSpPr>
          <p:spPr bwMode="auto">
            <a:xfrm>
              <a:off x="4757" y="1837"/>
              <a:ext cx="9" cy="14"/>
            </a:xfrm>
            <a:custGeom>
              <a:avLst/>
              <a:gdLst>
                <a:gd name="T0" fmla="*/ 5107536 w 12"/>
                <a:gd name="T1" fmla="*/ 430535 h 21"/>
                <a:gd name="T2" fmla="*/ 5107536 w 12"/>
                <a:gd name="T3" fmla="*/ 430535 h 21"/>
                <a:gd name="T4" fmla="*/ 5107536 w 12"/>
                <a:gd name="T5" fmla="*/ 0 h 21"/>
                <a:gd name="T6" fmla="*/ 0 w 12"/>
                <a:gd name="T7" fmla="*/ 0 h 21"/>
                <a:gd name="T8" fmla="*/ 0 w 12"/>
                <a:gd name="T9" fmla="*/ 430535 h 21"/>
                <a:gd name="T10" fmla="*/ 5107536 w 12"/>
                <a:gd name="T11" fmla="*/ 430535 h 21"/>
                <a:gd name="T12" fmla="*/ 0 w 12"/>
                <a:gd name="T13" fmla="*/ 430535 h 21"/>
                <a:gd name="T14" fmla="*/ 0 w 12"/>
                <a:gd name="T15" fmla="*/ 430535 h 21"/>
                <a:gd name="T16" fmla="*/ 5107536 w 12"/>
                <a:gd name="T17" fmla="*/ 430535 h 21"/>
                <a:gd name="T18" fmla="*/ 5107536 w 12"/>
                <a:gd name="T19" fmla="*/ 430535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21"/>
                <a:gd name="T32" fmla="*/ 12 w 12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21">
                  <a:moveTo>
                    <a:pt x="6" y="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6" y="21"/>
                  </a:lnTo>
                  <a:lnTo>
                    <a:pt x="0" y="11"/>
                  </a:lnTo>
                  <a:lnTo>
                    <a:pt x="0" y="21"/>
                  </a:lnTo>
                  <a:lnTo>
                    <a:pt x="6" y="21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57" name="Freeform 322"/>
            <p:cNvSpPr>
              <a:spLocks/>
            </p:cNvSpPr>
            <p:nvPr/>
          </p:nvSpPr>
          <p:spPr bwMode="auto">
            <a:xfrm>
              <a:off x="4762" y="1840"/>
              <a:ext cx="24" cy="11"/>
            </a:xfrm>
            <a:custGeom>
              <a:avLst/>
              <a:gdLst>
                <a:gd name="T0" fmla="*/ 5107526 w 32"/>
                <a:gd name="T1" fmla="*/ 230009 h 17"/>
                <a:gd name="T2" fmla="*/ 5107526 w 32"/>
                <a:gd name="T3" fmla="*/ 0 h 17"/>
                <a:gd name="T4" fmla="*/ 0 w 32"/>
                <a:gd name="T5" fmla="*/ 0 h 17"/>
                <a:gd name="T6" fmla="*/ 0 w 32"/>
                <a:gd name="T7" fmla="*/ 230009 h 17"/>
                <a:gd name="T8" fmla="*/ 5107526 w 32"/>
                <a:gd name="T9" fmla="*/ 230009 h 17"/>
                <a:gd name="T10" fmla="*/ 5107526 w 32"/>
                <a:gd name="T11" fmla="*/ 230009 h 17"/>
                <a:gd name="T12" fmla="*/ 5107526 w 32"/>
                <a:gd name="T13" fmla="*/ 230009 h 17"/>
                <a:gd name="T14" fmla="*/ 5107526 w 32"/>
                <a:gd name="T15" fmla="*/ 0 h 17"/>
                <a:gd name="T16" fmla="*/ 5107526 w 32"/>
                <a:gd name="T17" fmla="*/ 0 h 17"/>
                <a:gd name="T18" fmla="*/ 5107526 w 32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7"/>
                <a:gd name="T32" fmla="*/ 32 w 32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7">
                  <a:moveTo>
                    <a:pt x="32" y="7"/>
                  </a:moveTo>
                  <a:lnTo>
                    <a:pt x="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25" y="17"/>
                  </a:lnTo>
                  <a:lnTo>
                    <a:pt x="17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32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58" name="Freeform 323"/>
            <p:cNvSpPr>
              <a:spLocks/>
            </p:cNvSpPr>
            <p:nvPr/>
          </p:nvSpPr>
          <p:spPr bwMode="auto">
            <a:xfrm>
              <a:off x="4774" y="1845"/>
              <a:ext cx="12" cy="10"/>
            </a:xfrm>
            <a:custGeom>
              <a:avLst/>
              <a:gdLst>
                <a:gd name="T0" fmla="*/ 19806837 w 15"/>
                <a:gd name="T1" fmla="*/ 31081 h 17"/>
                <a:gd name="T2" fmla="*/ 19806837 w 15"/>
                <a:gd name="T3" fmla="*/ 31081 h 17"/>
                <a:gd name="T4" fmla="*/ 19806837 w 15"/>
                <a:gd name="T5" fmla="*/ 0 h 17"/>
                <a:gd name="T6" fmla="*/ 0 w 15"/>
                <a:gd name="T7" fmla="*/ 0 h 17"/>
                <a:gd name="T8" fmla="*/ 0 w 15"/>
                <a:gd name="T9" fmla="*/ 31081 h 17"/>
                <a:gd name="T10" fmla="*/ 19806837 w 15"/>
                <a:gd name="T11" fmla="*/ 31081 h 17"/>
                <a:gd name="T12" fmla="*/ 0 w 15"/>
                <a:gd name="T13" fmla="*/ 31081 h 17"/>
                <a:gd name="T14" fmla="*/ 0 w 15"/>
                <a:gd name="T15" fmla="*/ 31081 h 17"/>
                <a:gd name="T16" fmla="*/ 19806837 w 15"/>
                <a:gd name="T17" fmla="*/ 31081 h 17"/>
                <a:gd name="T18" fmla="*/ 19806837 w 15"/>
                <a:gd name="T19" fmla="*/ 3108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17"/>
                <a:gd name="T32" fmla="*/ 15 w 15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17">
                  <a:moveTo>
                    <a:pt x="8" y="2"/>
                  </a:moveTo>
                  <a:lnTo>
                    <a:pt x="15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8" y="17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8" y="17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59" name="Freeform 324"/>
            <p:cNvSpPr>
              <a:spLocks/>
            </p:cNvSpPr>
            <p:nvPr/>
          </p:nvSpPr>
          <p:spPr bwMode="auto">
            <a:xfrm>
              <a:off x="4780" y="1846"/>
              <a:ext cx="209" cy="9"/>
            </a:xfrm>
            <a:custGeom>
              <a:avLst/>
              <a:gdLst>
                <a:gd name="T0" fmla="*/ 5793234 w 277"/>
                <a:gd name="T1" fmla="*/ 47109 h 15"/>
                <a:gd name="T2" fmla="*/ 5793234 w 277"/>
                <a:gd name="T3" fmla="*/ 0 h 15"/>
                <a:gd name="T4" fmla="*/ 0 w 277"/>
                <a:gd name="T5" fmla="*/ 0 h 15"/>
                <a:gd name="T6" fmla="*/ 0 w 277"/>
                <a:gd name="T7" fmla="*/ 47109 h 15"/>
                <a:gd name="T8" fmla="*/ 5793234 w 277"/>
                <a:gd name="T9" fmla="*/ 47109 h 15"/>
                <a:gd name="T10" fmla="*/ 5793234 w 277"/>
                <a:gd name="T11" fmla="*/ 47109 h 15"/>
                <a:gd name="T12" fmla="*/ 5793234 w 277"/>
                <a:gd name="T13" fmla="*/ 47109 h 15"/>
                <a:gd name="T14" fmla="*/ 5793234 w 277"/>
                <a:gd name="T15" fmla="*/ 0 h 15"/>
                <a:gd name="T16" fmla="*/ 5793234 w 277"/>
                <a:gd name="T17" fmla="*/ 0 h 15"/>
                <a:gd name="T18" fmla="*/ 5793234 w 277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7"/>
                <a:gd name="T31" fmla="*/ 0 h 15"/>
                <a:gd name="T32" fmla="*/ 277 w 27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7" h="15">
                  <a:moveTo>
                    <a:pt x="277" y="8"/>
                  </a:moveTo>
                  <a:lnTo>
                    <a:pt x="270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70" y="15"/>
                  </a:lnTo>
                  <a:lnTo>
                    <a:pt x="264" y="8"/>
                  </a:lnTo>
                  <a:lnTo>
                    <a:pt x="277" y="8"/>
                  </a:lnTo>
                  <a:lnTo>
                    <a:pt x="277" y="0"/>
                  </a:lnTo>
                  <a:lnTo>
                    <a:pt x="270" y="0"/>
                  </a:lnTo>
                  <a:lnTo>
                    <a:pt x="277" y="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60" name="Freeform 325"/>
            <p:cNvSpPr>
              <a:spLocks/>
            </p:cNvSpPr>
            <p:nvPr/>
          </p:nvSpPr>
          <p:spPr bwMode="auto">
            <a:xfrm>
              <a:off x="4980" y="1851"/>
              <a:ext cx="9" cy="25"/>
            </a:xfrm>
            <a:custGeom>
              <a:avLst/>
              <a:gdLst>
                <a:gd name="T0" fmla="*/ 951060 w 13"/>
                <a:gd name="T1" fmla="*/ 111021 h 40"/>
                <a:gd name="T2" fmla="*/ 951060 w 13"/>
                <a:gd name="T3" fmla="*/ 111021 h 40"/>
                <a:gd name="T4" fmla="*/ 951060 w 13"/>
                <a:gd name="T5" fmla="*/ 0 h 40"/>
                <a:gd name="T6" fmla="*/ 0 w 13"/>
                <a:gd name="T7" fmla="*/ 0 h 40"/>
                <a:gd name="T8" fmla="*/ 0 w 13"/>
                <a:gd name="T9" fmla="*/ 111021 h 40"/>
                <a:gd name="T10" fmla="*/ 951060 w 13"/>
                <a:gd name="T11" fmla="*/ 111021 h 40"/>
                <a:gd name="T12" fmla="*/ 0 w 13"/>
                <a:gd name="T13" fmla="*/ 111021 h 40"/>
                <a:gd name="T14" fmla="*/ 0 w 13"/>
                <a:gd name="T15" fmla="*/ 111021 h 40"/>
                <a:gd name="T16" fmla="*/ 951060 w 13"/>
                <a:gd name="T17" fmla="*/ 111021 h 40"/>
                <a:gd name="T18" fmla="*/ 951060 w 13"/>
                <a:gd name="T19" fmla="*/ 111021 h 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0"/>
                <a:gd name="T32" fmla="*/ 13 w 13"/>
                <a:gd name="T33" fmla="*/ 40 h 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0">
                  <a:moveTo>
                    <a:pt x="6" y="24"/>
                  </a:moveTo>
                  <a:lnTo>
                    <a:pt x="13" y="3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3"/>
                  </a:lnTo>
                  <a:lnTo>
                    <a:pt x="6" y="40"/>
                  </a:lnTo>
                  <a:lnTo>
                    <a:pt x="0" y="33"/>
                  </a:lnTo>
                  <a:lnTo>
                    <a:pt x="0" y="40"/>
                  </a:lnTo>
                  <a:lnTo>
                    <a:pt x="6" y="40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61" name="Freeform 326"/>
            <p:cNvSpPr>
              <a:spLocks/>
            </p:cNvSpPr>
            <p:nvPr/>
          </p:nvSpPr>
          <p:spPr bwMode="auto">
            <a:xfrm>
              <a:off x="4984" y="1866"/>
              <a:ext cx="17" cy="10"/>
            </a:xfrm>
            <a:custGeom>
              <a:avLst/>
              <a:gdLst>
                <a:gd name="T0" fmla="*/ 3758957 w 23"/>
                <a:gd name="T1" fmla="*/ 111021 h 16"/>
                <a:gd name="T2" fmla="*/ 3758957 w 23"/>
                <a:gd name="T3" fmla="*/ 0 h 16"/>
                <a:gd name="T4" fmla="*/ 0 w 23"/>
                <a:gd name="T5" fmla="*/ 0 h 16"/>
                <a:gd name="T6" fmla="*/ 0 w 23"/>
                <a:gd name="T7" fmla="*/ 111021 h 16"/>
                <a:gd name="T8" fmla="*/ 3758957 w 23"/>
                <a:gd name="T9" fmla="*/ 111021 h 16"/>
                <a:gd name="T10" fmla="*/ 3758957 w 23"/>
                <a:gd name="T11" fmla="*/ 111021 h 16"/>
                <a:gd name="T12" fmla="*/ 3758957 w 23"/>
                <a:gd name="T13" fmla="*/ 111021 h 16"/>
                <a:gd name="T14" fmla="*/ 3758957 w 23"/>
                <a:gd name="T15" fmla="*/ 0 h 16"/>
                <a:gd name="T16" fmla="*/ 3758957 w 23"/>
                <a:gd name="T17" fmla="*/ 0 h 16"/>
                <a:gd name="T18" fmla="*/ 3758957 w 23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6"/>
                <a:gd name="T32" fmla="*/ 23 w 23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6">
                  <a:moveTo>
                    <a:pt x="23" y="9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8" y="9"/>
                  </a:lnTo>
                  <a:lnTo>
                    <a:pt x="23" y="9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23" y="9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62" name="Freeform 327"/>
            <p:cNvSpPr>
              <a:spLocks/>
            </p:cNvSpPr>
            <p:nvPr/>
          </p:nvSpPr>
          <p:spPr bwMode="auto">
            <a:xfrm>
              <a:off x="4990" y="1872"/>
              <a:ext cx="11" cy="40"/>
            </a:xfrm>
            <a:custGeom>
              <a:avLst/>
              <a:gdLst>
                <a:gd name="T0" fmla="*/ 3186070 w 15"/>
                <a:gd name="T1" fmla="*/ 154538 h 63"/>
                <a:gd name="T2" fmla="*/ 3186070 w 15"/>
                <a:gd name="T3" fmla="*/ 154538 h 63"/>
                <a:gd name="T4" fmla="*/ 3186070 w 15"/>
                <a:gd name="T5" fmla="*/ 0 h 63"/>
                <a:gd name="T6" fmla="*/ 0 w 15"/>
                <a:gd name="T7" fmla="*/ 0 h 63"/>
                <a:gd name="T8" fmla="*/ 0 w 15"/>
                <a:gd name="T9" fmla="*/ 154538 h 63"/>
                <a:gd name="T10" fmla="*/ 3186070 w 15"/>
                <a:gd name="T11" fmla="*/ 154538 h 63"/>
                <a:gd name="T12" fmla="*/ 0 w 15"/>
                <a:gd name="T13" fmla="*/ 154538 h 63"/>
                <a:gd name="T14" fmla="*/ 0 w 15"/>
                <a:gd name="T15" fmla="*/ 154538 h 63"/>
                <a:gd name="T16" fmla="*/ 3186070 w 15"/>
                <a:gd name="T17" fmla="*/ 154538 h 63"/>
                <a:gd name="T18" fmla="*/ 3186070 w 15"/>
                <a:gd name="T19" fmla="*/ 154538 h 6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63"/>
                <a:gd name="T32" fmla="*/ 15 w 15"/>
                <a:gd name="T33" fmla="*/ 63 h 6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63">
                  <a:moveTo>
                    <a:pt x="8" y="46"/>
                  </a:moveTo>
                  <a:lnTo>
                    <a:pt x="15" y="53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8" y="63"/>
                  </a:lnTo>
                  <a:lnTo>
                    <a:pt x="0" y="53"/>
                  </a:lnTo>
                  <a:lnTo>
                    <a:pt x="0" y="63"/>
                  </a:lnTo>
                  <a:lnTo>
                    <a:pt x="8" y="63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63" name="Freeform 328"/>
            <p:cNvSpPr>
              <a:spLocks/>
            </p:cNvSpPr>
            <p:nvPr/>
          </p:nvSpPr>
          <p:spPr bwMode="auto">
            <a:xfrm>
              <a:off x="4996" y="1901"/>
              <a:ext cx="276" cy="11"/>
            </a:xfrm>
            <a:custGeom>
              <a:avLst/>
              <a:gdLst>
                <a:gd name="T0" fmla="*/ 6065484 w 365"/>
                <a:gd name="T1" fmla="*/ 230009 h 17"/>
                <a:gd name="T2" fmla="*/ 6065484 w 365"/>
                <a:gd name="T3" fmla="*/ 0 h 17"/>
                <a:gd name="T4" fmla="*/ 0 w 365"/>
                <a:gd name="T5" fmla="*/ 0 h 17"/>
                <a:gd name="T6" fmla="*/ 0 w 365"/>
                <a:gd name="T7" fmla="*/ 230009 h 17"/>
                <a:gd name="T8" fmla="*/ 6065484 w 365"/>
                <a:gd name="T9" fmla="*/ 230009 h 17"/>
                <a:gd name="T10" fmla="*/ 6065484 w 365"/>
                <a:gd name="T11" fmla="*/ 230009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5"/>
                <a:gd name="T19" fmla="*/ 0 h 17"/>
                <a:gd name="T20" fmla="*/ 365 w 365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5" h="17">
                  <a:moveTo>
                    <a:pt x="365" y="7"/>
                  </a:moveTo>
                  <a:lnTo>
                    <a:pt x="36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65" y="17"/>
                  </a:lnTo>
                  <a:lnTo>
                    <a:pt x="365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64" name="Freeform 330"/>
            <p:cNvSpPr>
              <a:spLocks/>
            </p:cNvSpPr>
            <p:nvPr/>
          </p:nvSpPr>
          <p:spPr bwMode="auto">
            <a:xfrm>
              <a:off x="3601" y="1009"/>
              <a:ext cx="36" cy="10"/>
            </a:xfrm>
            <a:custGeom>
              <a:avLst/>
              <a:gdLst>
                <a:gd name="T0" fmla="*/ 0 w 48"/>
                <a:gd name="T1" fmla="*/ 430536 h 15"/>
                <a:gd name="T2" fmla="*/ 0 w 48"/>
                <a:gd name="T3" fmla="*/ 430536 h 15"/>
                <a:gd name="T4" fmla="*/ 5107536 w 48"/>
                <a:gd name="T5" fmla="*/ 430536 h 15"/>
                <a:gd name="T6" fmla="*/ 5107536 w 48"/>
                <a:gd name="T7" fmla="*/ 0 h 15"/>
                <a:gd name="T8" fmla="*/ 0 w 48"/>
                <a:gd name="T9" fmla="*/ 0 h 15"/>
                <a:gd name="T10" fmla="*/ 0 w 48"/>
                <a:gd name="T11" fmla="*/ 430536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15"/>
                <a:gd name="T20" fmla="*/ 48 w 48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15">
                  <a:moveTo>
                    <a:pt x="0" y="8"/>
                  </a:moveTo>
                  <a:lnTo>
                    <a:pt x="0" y="15"/>
                  </a:lnTo>
                  <a:lnTo>
                    <a:pt x="48" y="15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02436" name="Rectangle 335"/>
          <p:cNvSpPr>
            <a:spLocks noChangeArrowheads="1"/>
          </p:cNvSpPr>
          <p:nvPr/>
        </p:nvSpPr>
        <p:spPr bwMode="auto">
          <a:xfrm>
            <a:off x="8583613" y="6548438"/>
            <a:ext cx="536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E593D252-52C3-4B6A-8C7D-4912EB64EF1A}" type="slidenum">
              <a:rPr kumimoji="0" lang="en-US" sz="900">
                <a:solidFill>
                  <a:schemeClr val="bg1"/>
                </a:solidFill>
                <a:ea typeface="ヒラギノ角ゴ Pro W3"/>
                <a:cs typeface="Arial" charset="0"/>
              </a:rPr>
              <a:pPr algn="r" eaLnBrk="0" hangingPunct="0"/>
              <a:t>49</a:t>
            </a:fld>
            <a:endParaRPr kumimoji="0" lang="en-US" sz="900">
              <a:solidFill>
                <a:schemeClr val="bg1"/>
              </a:solidFill>
              <a:ea typeface="ヒラギノ角ゴ Pro W3"/>
              <a:cs typeface="Arial" charset="0"/>
            </a:endParaRPr>
          </a:p>
        </p:txBody>
      </p:sp>
      <p:sp>
        <p:nvSpPr>
          <p:cNvPr id="402437" name="Text Box 6"/>
          <p:cNvSpPr txBox="1">
            <a:spLocks noChangeArrowheads="1"/>
          </p:cNvSpPr>
          <p:nvPr/>
        </p:nvSpPr>
        <p:spPr bwMode="auto">
          <a:xfrm>
            <a:off x="5638800" y="6430962"/>
            <a:ext cx="26082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sz="1200" b="1">
                <a:ea typeface="ヒラギノ角ゴ Pro W3"/>
                <a:cs typeface="ヒラギノ角ゴ Pro W3"/>
              </a:rPr>
              <a:t>Patients over 60 (LNH98-5) 2002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153400" cy="12192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smtClean="0">
                <a:solidFill>
                  <a:srgbClr val="FFFF00"/>
                </a:solidFill>
              </a:rPr>
              <a:t>DLBCL – the global standard care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8DFEA3-8AAA-4574-B35B-6DD71E2F265D}" type="datetime1">
              <a:rPr lang="cs-CZ" smtClean="0"/>
              <a:pPr>
                <a:defRPr/>
              </a:pPr>
              <a:t>7.10.2019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92E1C-41F0-49E4-9963-DAC0A4C651EB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  <p:pic>
        <p:nvPicPr>
          <p:cNvPr id="458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6558"/>
            <a:ext cx="7391400" cy="554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3721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481" name="Group 25"/>
          <p:cNvGrpSpPr>
            <a:grpSpLocks/>
          </p:cNvGrpSpPr>
          <p:nvPr/>
        </p:nvGrpSpPr>
        <p:grpSpPr bwMode="auto">
          <a:xfrm>
            <a:off x="109100" y="1357614"/>
            <a:ext cx="5227638" cy="3124200"/>
            <a:chOff x="557" y="891"/>
            <a:chExt cx="3803" cy="2528"/>
          </a:xfrm>
        </p:grpSpPr>
        <p:pic>
          <p:nvPicPr>
            <p:cNvPr id="404490" name="Picture 17"/>
            <p:cNvPicPr>
              <a:picLocks noChangeAspect="1" noChangeArrowheads="1"/>
            </p:cNvPicPr>
            <p:nvPr/>
          </p:nvPicPr>
          <p:blipFill>
            <a:blip r:embed="rId3" cstate="print"/>
            <a:srcRect t="8322" r="3342" b="18747"/>
            <a:stretch>
              <a:fillRect/>
            </a:stretch>
          </p:blipFill>
          <p:spPr bwMode="auto">
            <a:xfrm>
              <a:off x="557" y="1859"/>
              <a:ext cx="3645" cy="1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4491" name="Line 5"/>
            <p:cNvSpPr>
              <a:spLocks noChangeShapeType="1"/>
            </p:cNvSpPr>
            <p:nvPr/>
          </p:nvSpPr>
          <p:spPr bwMode="auto">
            <a:xfrm flipH="1">
              <a:off x="1367" y="1597"/>
              <a:ext cx="8" cy="2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4492" name="Line 6"/>
            <p:cNvSpPr>
              <a:spLocks noChangeShapeType="1"/>
            </p:cNvSpPr>
            <p:nvPr/>
          </p:nvSpPr>
          <p:spPr bwMode="auto">
            <a:xfrm>
              <a:off x="2671" y="1597"/>
              <a:ext cx="0" cy="2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4493" name="Text Box 8"/>
            <p:cNvSpPr txBox="1">
              <a:spLocks noChangeArrowheads="1"/>
            </p:cNvSpPr>
            <p:nvPr/>
          </p:nvSpPr>
          <p:spPr bwMode="auto">
            <a:xfrm>
              <a:off x="1723" y="891"/>
              <a:ext cx="1408" cy="224"/>
            </a:xfrm>
            <a:prstGeom prst="rect">
              <a:avLst/>
            </a:prstGeom>
            <a:solidFill>
              <a:srgbClr val="6DB40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sz="1600" b="1">
                  <a:solidFill>
                    <a:schemeClr val="bg1"/>
                  </a:solidFill>
                  <a:ea typeface="ヒラギノ角ゴ Pro W3"/>
                  <a:cs typeface="ヒラギノ角ゴ Pro W3"/>
                </a:rPr>
                <a:t>DLBCL</a:t>
              </a:r>
            </a:p>
          </p:txBody>
        </p:sp>
        <p:sp>
          <p:nvSpPr>
            <p:cNvPr id="404494" name="Text Box 9"/>
            <p:cNvSpPr txBox="1">
              <a:spLocks noChangeArrowheads="1"/>
            </p:cNvSpPr>
            <p:nvPr/>
          </p:nvSpPr>
          <p:spPr bwMode="auto">
            <a:xfrm>
              <a:off x="592" y="1448"/>
              <a:ext cx="1165" cy="224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sz="1600" b="1">
                  <a:solidFill>
                    <a:schemeClr val="bg1"/>
                  </a:solidFill>
                  <a:ea typeface="ヒラギノ角ゴ Pro W3"/>
                  <a:cs typeface="ヒラギノ角ゴ Pro W3"/>
                </a:rPr>
                <a:t>GCB</a:t>
              </a:r>
            </a:p>
          </p:txBody>
        </p:sp>
        <p:sp>
          <p:nvSpPr>
            <p:cNvPr id="404495" name="Text Box 10"/>
            <p:cNvSpPr txBox="1">
              <a:spLocks noChangeArrowheads="1"/>
            </p:cNvSpPr>
            <p:nvPr/>
          </p:nvSpPr>
          <p:spPr bwMode="auto">
            <a:xfrm>
              <a:off x="2032" y="1448"/>
              <a:ext cx="1165" cy="224"/>
            </a:xfrm>
            <a:prstGeom prst="rect">
              <a:avLst/>
            </a:prstGeom>
            <a:solidFill>
              <a:srgbClr val="FF66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sz="1600" b="1">
                  <a:solidFill>
                    <a:schemeClr val="bg1"/>
                  </a:solidFill>
                  <a:ea typeface="ヒラギノ角ゴ Pro W3"/>
                  <a:cs typeface="ヒラギノ角ゴ Pro W3"/>
                </a:rPr>
                <a:t>Type 3</a:t>
              </a:r>
            </a:p>
          </p:txBody>
        </p:sp>
        <p:sp>
          <p:nvSpPr>
            <p:cNvPr id="404496" name="Line 12"/>
            <p:cNvSpPr>
              <a:spLocks noChangeShapeType="1"/>
            </p:cNvSpPr>
            <p:nvPr/>
          </p:nvSpPr>
          <p:spPr bwMode="auto">
            <a:xfrm>
              <a:off x="2427" y="1102"/>
              <a:ext cx="0" cy="1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4497" name="Text Box 13"/>
            <p:cNvSpPr txBox="1">
              <a:spLocks noChangeArrowheads="1"/>
            </p:cNvSpPr>
            <p:nvPr/>
          </p:nvSpPr>
          <p:spPr bwMode="auto">
            <a:xfrm>
              <a:off x="557" y="1242"/>
              <a:ext cx="8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sz="1600" b="1">
                  <a:ea typeface="ヒラギノ角ゴ Pro W3"/>
                  <a:cs typeface="ヒラギノ角ゴ Pro W3"/>
                </a:rPr>
                <a:t>~50%</a:t>
              </a:r>
            </a:p>
          </p:txBody>
        </p:sp>
        <p:sp>
          <p:nvSpPr>
            <p:cNvPr id="404498" name="Text Box 14"/>
            <p:cNvSpPr txBox="1">
              <a:spLocks noChangeArrowheads="1"/>
            </p:cNvSpPr>
            <p:nvPr/>
          </p:nvSpPr>
          <p:spPr bwMode="auto">
            <a:xfrm>
              <a:off x="3528" y="1239"/>
              <a:ext cx="8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sz="1600" b="1">
                  <a:ea typeface="ヒラギノ角ゴ Pro W3"/>
                  <a:cs typeface="ヒラギノ角ゴ Pro W3"/>
                </a:rPr>
                <a:t>~40%</a:t>
              </a:r>
            </a:p>
          </p:txBody>
        </p:sp>
        <p:sp>
          <p:nvSpPr>
            <p:cNvPr id="404499" name="Text Box 15"/>
            <p:cNvSpPr txBox="1">
              <a:spLocks noChangeArrowheads="1"/>
            </p:cNvSpPr>
            <p:nvPr/>
          </p:nvSpPr>
          <p:spPr bwMode="auto">
            <a:xfrm>
              <a:off x="1951" y="1242"/>
              <a:ext cx="9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sz="1600" b="1">
                  <a:ea typeface="ヒラギノ角ゴ Pro W3"/>
                  <a:cs typeface="ヒラギノ角ゴ Pro W3"/>
                </a:rPr>
                <a:t>~10%</a:t>
              </a:r>
            </a:p>
          </p:txBody>
        </p:sp>
        <p:sp>
          <p:nvSpPr>
            <p:cNvPr id="404500" name="Freeform 16"/>
            <p:cNvSpPr>
              <a:spLocks/>
            </p:cNvSpPr>
            <p:nvPr/>
          </p:nvSpPr>
          <p:spPr bwMode="auto">
            <a:xfrm>
              <a:off x="901" y="1177"/>
              <a:ext cx="3046" cy="78"/>
            </a:xfrm>
            <a:custGeom>
              <a:avLst/>
              <a:gdLst>
                <a:gd name="T0" fmla="*/ 0 w 3046"/>
                <a:gd name="T1" fmla="*/ 58 h 79"/>
                <a:gd name="T2" fmla="*/ 0 w 3046"/>
                <a:gd name="T3" fmla="*/ 2 h 79"/>
                <a:gd name="T4" fmla="*/ 3045 w 3046"/>
                <a:gd name="T5" fmla="*/ 0 h 79"/>
                <a:gd name="T6" fmla="*/ 3046 w 3046"/>
                <a:gd name="T7" fmla="*/ 55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46"/>
                <a:gd name="T13" fmla="*/ 0 h 79"/>
                <a:gd name="T14" fmla="*/ 3046 w 3046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46" h="79">
                  <a:moveTo>
                    <a:pt x="0" y="79"/>
                  </a:moveTo>
                  <a:lnTo>
                    <a:pt x="0" y="2"/>
                  </a:lnTo>
                  <a:lnTo>
                    <a:pt x="3045" y="0"/>
                  </a:lnTo>
                  <a:lnTo>
                    <a:pt x="3046" y="76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04485" name="Rectangle 5"/>
          <p:cNvSpPr>
            <a:spLocks noChangeArrowheads="1"/>
          </p:cNvSpPr>
          <p:nvPr/>
        </p:nvSpPr>
        <p:spPr bwMode="auto">
          <a:xfrm>
            <a:off x="6444758" y="1890100"/>
            <a:ext cx="2212975" cy="1231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marL="609600" indent="-609600" algn="r">
              <a:lnSpc>
                <a:spcPct val="70000"/>
              </a:lnSpc>
              <a:spcBef>
                <a:spcPct val="50000"/>
              </a:spcBef>
              <a:buFont typeface="Arial" charset="0"/>
              <a:buNone/>
            </a:pP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1. </a:t>
            </a:r>
            <a:r>
              <a:rPr kumimoji="0" lang="en-US" sz="1200" i="1" dirty="0" err="1">
                <a:solidFill>
                  <a:schemeClr val="accent1"/>
                </a:solidFill>
                <a:ea typeface="ヒラギノ角ゴ Pro W3"/>
                <a:cs typeface="ヒラギノ角ゴ Pro W3"/>
              </a:rPr>
              <a:t>Alizadeh</a:t>
            </a: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 et al, Nature 2000</a:t>
            </a:r>
          </a:p>
          <a:p>
            <a:pPr marL="609600" indent="-609600" algn="r">
              <a:lnSpc>
                <a:spcPct val="70000"/>
              </a:lnSpc>
              <a:spcBef>
                <a:spcPct val="50000"/>
              </a:spcBef>
              <a:buFont typeface="Arial" charset="0"/>
              <a:buNone/>
            </a:pP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2. Davis et al, </a:t>
            </a:r>
            <a:r>
              <a:rPr kumimoji="0" lang="en-US" sz="1200" i="1" dirty="0" err="1">
                <a:solidFill>
                  <a:schemeClr val="accent1"/>
                </a:solidFill>
                <a:ea typeface="ヒラギノ角ゴ Pro W3"/>
                <a:cs typeface="ヒラギノ角ゴ Pro W3"/>
              </a:rPr>
              <a:t>Exp</a:t>
            </a: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 Med 2001</a:t>
            </a:r>
          </a:p>
          <a:p>
            <a:pPr marL="609600" indent="-609600" algn="r">
              <a:lnSpc>
                <a:spcPct val="70000"/>
              </a:lnSpc>
              <a:spcBef>
                <a:spcPct val="50000"/>
              </a:spcBef>
              <a:buFont typeface="Arial" charset="0"/>
              <a:buNone/>
            </a:pP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3. </a:t>
            </a:r>
            <a:r>
              <a:rPr kumimoji="0" lang="en-US" sz="1200" i="1" dirty="0" err="1">
                <a:solidFill>
                  <a:schemeClr val="accent1"/>
                </a:solidFill>
                <a:ea typeface="ヒラギノ角ゴ Pro W3"/>
                <a:cs typeface="ヒラギノ角ゴ Pro W3"/>
              </a:rPr>
              <a:t>Rosenwald</a:t>
            </a: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 et al, NEJM 2002 </a:t>
            </a:r>
          </a:p>
          <a:p>
            <a:pPr marL="609600" indent="-609600" algn="r">
              <a:lnSpc>
                <a:spcPct val="70000"/>
              </a:lnSpc>
              <a:spcBef>
                <a:spcPct val="50000"/>
              </a:spcBef>
              <a:buFont typeface="Arial" charset="0"/>
              <a:buNone/>
            </a:pP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4. Hans et al, Blood 2004</a:t>
            </a:r>
          </a:p>
          <a:p>
            <a:pPr marL="609600" indent="-609600" algn="r">
              <a:lnSpc>
                <a:spcPct val="70000"/>
              </a:lnSpc>
              <a:spcBef>
                <a:spcPct val="50000"/>
              </a:spcBef>
              <a:buFont typeface="Arial" charset="0"/>
              <a:buNone/>
            </a:pP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5. Ngo et al, Nature 2006</a:t>
            </a:r>
          </a:p>
          <a:p>
            <a:pPr marL="609600" indent="-609600" algn="r">
              <a:lnSpc>
                <a:spcPct val="70000"/>
              </a:lnSpc>
              <a:spcBef>
                <a:spcPct val="50000"/>
              </a:spcBef>
              <a:buFont typeface="Arial" charset="0"/>
              <a:buNone/>
            </a:pP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6. Lenz et al, J </a:t>
            </a:r>
            <a:r>
              <a:rPr kumimoji="0" lang="en-US" sz="1200" i="1" dirty="0" err="1">
                <a:solidFill>
                  <a:schemeClr val="accent1"/>
                </a:solidFill>
                <a:ea typeface="ヒラギノ角ゴ Pro W3"/>
                <a:cs typeface="ヒラギノ角ゴ Pro W3"/>
              </a:rPr>
              <a:t>Clin</a:t>
            </a: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 </a:t>
            </a:r>
            <a:r>
              <a:rPr kumimoji="0" lang="en-US" sz="1200" i="1" dirty="0" err="1">
                <a:solidFill>
                  <a:schemeClr val="accent1"/>
                </a:solidFill>
                <a:ea typeface="ヒラギノ角ゴ Pro W3"/>
                <a:cs typeface="ヒラギノ角ゴ Pro W3"/>
              </a:rPr>
              <a:t>Oncol</a:t>
            </a: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 2007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3866356" y="2035034"/>
            <a:ext cx="1849437" cy="3381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en-US" sz="1600" b="1" dirty="0">
                <a:solidFill>
                  <a:schemeClr val="bg1"/>
                </a:solidFill>
                <a:latin typeface="Arial" pitchFamily="34" charset="0"/>
                <a:ea typeface="ヒラギノ角ゴ Pro W3" pitchFamily="15" charset="-128"/>
              </a:rPr>
              <a:t>non-GCB (ABC)</a:t>
            </a:r>
          </a:p>
        </p:txBody>
      </p:sp>
      <p:sp>
        <p:nvSpPr>
          <p:cNvPr id="404488" name="Rectangle 21"/>
          <p:cNvSpPr>
            <a:spLocks noChangeArrowheads="1"/>
          </p:cNvSpPr>
          <p:nvPr/>
        </p:nvSpPr>
        <p:spPr bwMode="auto">
          <a:xfrm>
            <a:off x="8583613" y="6548438"/>
            <a:ext cx="536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CBD64996-FD01-4A53-9594-84F387B98364}" type="slidenum">
              <a:rPr kumimoji="0" lang="en-US" sz="900">
                <a:solidFill>
                  <a:schemeClr val="bg1"/>
                </a:solidFill>
                <a:ea typeface="ヒラギノ角ゴ Pro W3"/>
                <a:cs typeface="Arial" charset="0"/>
              </a:rPr>
              <a:pPr algn="r" eaLnBrk="0" hangingPunct="0"/>
              <a:t>50</a:t>
            </a:fld>
            <a:endParaRPr kumimoji="0" lang="en-US" sz="900">
              <a:solidFill>
                <a:schemeClr val="bg1"/>
              </a:solidFill>
              <a:ea typeface="ヒラギノ角ゴ Pro W3"/>
              <a:cs typeface="Arial" charset="0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620000" cy="11430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DLBCL – </a:t>
            </a:r>
            <a:r>
              <a:rPr lang="cs-CZ" sz="3200" b="1" dirty="0" err="1" smtClean="0">
                <a:solidFill>
                  <a:srgbClr val="FFFF00"/>
                </a:solidFill>
              </a:rPr>
              <a:t>molecular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classification</a:t>
            </a:r>
            <a:endParaRPr lang="cs-CZ" sz="3200" b="1" dirty="0" smtClean="0">
              <a:solidFill>
                <a:srgbClr val="FFFF00"/>
              </a:solidFill>
            </a:endParaRPr>
          </a:p>
        </p:txBody>
      </p:sp>
      <p:pic>
        <p:nvPicPr>
          <p:cNvPr id="22" name="Picture 2" descr="ABC_GCB_R-CH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7357" y="4195008"/>
            <a:ext cx="6195531" cy="266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311399" y="6411119"/>
            <a:ext cx="1265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kumimoji="0" lang="en-US" sz="1200" i="1" dirty="0">
                <a:solidFill>
                  <a:schemeClr val="accent1"/>
                </a:solidFill>
                <a:ea typeface="MS PGothic"/>
                <a:cs typeface="ヒラギノ角ゴ Pro W3"/>
              </a:rPr>
              <a:t>Lenz et al, 2008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334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153400" cy="4495800"/>
          </a:xfrm>
        </p:spPr>
        <p:txBody>
          <a:bodyPr/>
          <a:lstStyle/>
          <a:p>
            <a:pPr marL="266700" indent="-266700">
              <a:spcAft>
                <a:spcPct val="35000"/>
              </a:spcAft>
            </a:pPr>
            <a:r>
              <a:rPr lang="cs-CZ" sz="2400" dirty="0" smtClean="0">
                <a:cs typeface="Arial" charset="0"/>
              </a:rPr>
              <a:t>GC-DLBCL (</a:t>
            </a:r>
            <a:r>
              <a:rPr lang="cs-CZ" sz="2400" dirty="0" err="1" smtClean="0">
                <a:cs typeface="Arial" charset="0"/>
              </a:rPr>
              <a:t>germinal</a:t>
            </a:r>
            <a:r>
              <a:rPr lang="cs-CZ" sz="2400" dirty="0" smtClean="0">
                <a:cs typeface="Arial" charset="0"/>
              </a:rPr>
              <a:t> center) </a:t>
            </a:r>
            <a:r>
              <a:rPr lang="cs-CZ" sz="2400" dirty="0" err="1" smtClean="0">
                <a:cs typeface="Arial" charset="0"/>
              </a:rPr>
              <a:t>phenotype</a:t>
            </a:r>
            <a:endParaRPr lang="cs-CZ" sz="2400" dirty="0" smtClean="0">
              <a:cs typeface="Arial" charset="0"/>
            </a:endParaRPr>
          </a:p>
          <a:p>
            <a:pPr marL="666750" lvl="1" indent="-266700">
              <a:spcAft>
                <a:spcPct val="35000"/>
              </a:spcAft>
            </a:pPr>
            <a:r>
              <a:rPr lang="cs-CZ" sz="2000" dirty="0" smtClean="0">
                <a:cs typeface="Arial" charset="0"/>
              </a:rPr>
              <a:t>Bcl2, c-</a:t>
            </a:r>
            <a:r>
              <a:rPr lang="cs-CZ" sz="2000" dirty="0" err="1" smtClean="0">
                <a:cs typeface="Arial" charset="0"/>
              </a:rPr>
              <a:t>myc</a:t>
            </a:r>
            <a:endParaRPr lang="cs-CZ" sz="2000" dirty="0" smtClean="0">
              <a:cs typeface="Arial" charset="0"/>
            </a:endParaRPr>
          </a:p>
          <a:p>
            <a:pPr marL="666750" lvl="1" indent="-266700">
              <a:spcAft>
                <a:spcPct val="35000"/>
              </a:spcAft>
            </a:pPr>
            <a:r>
              <a:rPr lang="cs-CZ" sz="2000" dirty="0" err="1" smtClean="0">
                <a:cs typeface="Arial" charset="0"/>
              </a:rPr>
              <a:t>Rare</a:t>
            </a:r>
            <a:r>
              <a:rPr lang="cs-CZ" sz="2000" dirty="0" smtClean="0">
                <a:cs typeface="Arial" charset="0"/>
              </a:rPr>
              <a:t> </a:t>
            </a:r>
            <a:r>
              <a:rPr lang="cs-CZ" sz="2000" dirty="0" err="1" smtClean="0">
                <a:cs typeface="Arial" charset="0"/>
              </a:rPr>
              <a:t>mutation</a:t>
            </a:r>
            <a:r>
              <a:rPr lang="cs-CZ" sz="2000" dirty="0" smtClean="0">
                <a:cs typeface="Arial" charset="0"/>
              </a:rPr>
              <a:t> in BCR </a:t>
            </a:r>
            <a:r>
              <a:rPr lang="cs-CZ" sz="2000" dirty="0" err="1" smtClean="0">
                <a:cs typeface="Arial" charset="0"/>
              </a:rPr>
              <a:t>subunits</a:t>
            </a:r>
            <a:endParaRPr lang="cs-CZ" sz="2000" dirty="0" smtClean="0">
              <a:cs typeface="Arial" charset="0"/>
            </a:endParaRPr>
          </a:p>
          <a:p>
            <a:pPr marL="266700" indent="-266700">
              <a:spcAft>
                <a:spcPct val="35000"/>
              </a:spcAft>
            </a:pPr>
            <a:r>
              <a:rPr lang="cs-CZ" sz="2400" dirty="0" err="1" smtClean="0">
                <a:cs typeface="Arial" charset="0"/>
              </a:rPr>
              <a:t>nonGC</a:t>
            </a:r>
            <a:r>
              <a:rPr lang="cs-CZ" sz="2400" dirty="0" smtClean="0">
                <a:cs typeface="Arial" charset="0"/>
              </a:rPr>
              <a:t> (ABC=</a:t>
            </a:r>
            <a:r>
              <a:rPr lang="cs-CZ" sz="2400" dirty="0" err="1" smtClean="0">
                <a:cs typeface="Arial" charset="0"/>
              </a:rPr>
              <a:t>activated</a:t>
            </a:r>
            <a:r>
              <a:rPr lang="cs-CZ" sz="2400" dirty="0" smtClean="0">
                <a:cs typeface="Arial" charset="0"/>
              </a:rPr>
              <a:t> B-cell) </a:t>
            </a:r>
            <a:r>
              <a:rPr lang="cs-CZ" sz="2400" dirty="0" err="1" smtClean="0">
                <a:cs typeface="Arial" charset="0"/>
              </a:rPr>
              <a:t>phenotype</a:t>
            </a:r>
            <a:endParaRPr lang="cs-CZ" sz="2400" dirty="0" smtClean="0">
              <a:cs typeface="Arial" charset="0"/>
            </a:endParaRPr>
          </a:p>
          <a:p>
            <a:pPr marL="666750" lvl="1" indent="-266700">
              <a:spcAft>
                <a:spcPct val="35000"/>
              </a:spcAft>
            </a:pPr>
            <a:r>
              <a:rPr lang="cs-CZ" sz="2000" dirty="0" smtClean="0">
                <a:cs typeface="Arial" charset="0"/>
              </a:rPr>
              <a:t>CARD11, BCL10, MALT1, NF-</a:t>
            </a:r>
            <a:r>
              <a:rPr lang="az-Cyrl-AZ" sz="2000" dirty="0" smtClean="0">
                <a:cs typeface="Arial" charset="0"/>
              </a:rPr>
              <a:t>к</a:t>
            </a:r>
            <a:r>
              <a:rPr lang="cs-CZ" sz="2000" dirty="0" smtClean="0">
                <a:cs typeface="Arial" charset="0"/>
              </a:rPr>
              <a:t>B</a:t>
            </a:r>
          </a:p>
          <a:p>
            <a:pPr marL="666750" lvl="1" indent="-266700">
              <a:spcAft>
                <a:spcPct val="35000"/>
              </a:spcAft>
            </a:pPr>
            <a:r>
              <a:rPr lang="cs-CZ" sz="2000" dirty="0" smtClean="0">
                <a:cs typeface="Arial" charset="0"/>
              </a:rPr>
              <a:t> </a:t>
            </a:r>
            <a:r>
              <a:rPr lang="cs-CZ" sz="2000" dirty="0" err="1" smtClean="0">
                <a:cs typeface="Arial" charset="0"/>
              </a:rPr>
              <a:t>mutation</a:t>
            </a:r>
            <a:r>
              <a:rPr lang="cs-CZ" sz="2000" dirty="0" smtClean="0">
                <a:cs typeface="Arial" charset="0"/>
              </a:rPr>
              <a:t> in BCR receptor </a:t>
            </a:r>
            <a:r>
              <a:rPr lang="cs-CZ" sz="2000" dirty="0" err="1" smtClean="0">
                <a:cs typeface="Arial" charset="0"/>
              </a:rPr>
              <a:t>subunits</a:t>
            </a:r>
            <a:r>
              <a:rPr lang="cs-CZ" sz="2000" dirty="0" smtClean="0">
                <a:cs typeface="Arial" charset="0"/>
              </a:rPr>
              <a:t> (CD79a/CD79b)</a:t>
            </a:r>
            <a:endParaRPr lang="en-US" sz="2000" dirty="0" smtClean="0">
              <a:cs typeface="Arial" charset="0"/>
            </a:endParaRPr>
          </a:p>
        </p:txBody>
      </p:sp>
      <p:sp>
        <p:nvSpPr>
          <p:cNvPr id="402436" name="Rectangle 335"/>
          <p:cNvSpPr>
            <a:spLocks noChangeArrowheads="1"/>
          </p:cNvSpPr>
          <p:nvPr/>
        </p:nvSpPr>
        <p:spPr bwMode="auto">
          <a:xfrm>
            <a:off x="8583613" y="6548438"/>
            <a:ext cx="536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E593D252-52C3-4B6A-8C7D-4912EB64EF1A}" type="slidenum">
              <a:rPr kumimoji="0" lang="en-US" sz="900">
                <a:solidFill>
                  <a:schemeClr val="bg1"/>
                </a:solidFill>
                <a:ea typeface="ヒラギノ角ゴ Pro W3"/>
                <a:cs typeface="Arial" charset="0"/>
              </a:rPr>
              <a:pPr algn="r" eaLnBrk="0" hangingPunct="0"/>
              <a:t>51</a:t>
            </a:fld>
            <a:endParaRPr kumimoji="0" lang="en-US" sz="900">
              <a:solidFill>
                <a:schemeClr val="bg1"/>
              </a:solidFill>
              <a:ea typeface="ヒラギノ角ゴ Pro W3"/>
              <a:cs typeface="Arial" charset="0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153400" cy="12192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DLBCL – </a:t>
            </a:r>
            <a:r>
              <a:rPr lang="cs-CZ" sz="3200" b="1" dirty="0" err="1" smtClean="0">
                <a:solidFill>
                  <a:srgbClr val="FFFF00"/>
                </a:solidFill>
              </a:rPr>
              <a:t>pathogenesis</a:t>
            </a:r>
            <a:endParaRPr lang="cs-CZ" sz="32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37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924800" cy="9906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MANTLE CELL LYMPHOMA</a:t>
            </a:r>
          </a:p>
        </p:txBody>
      </p:sp>
      <p:sp>
        <p:nvSpPr>
          <p:cNvPr id="4106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219200"/>
            <a:ext cx="7924800" cy="51816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cs-CZ" sz="2400" dirty="0" smtClean="0"/>
              <a:t>mantle cell </a:t>
            </a:r>
            <a:r>
              <a:rPr lang="cs-CZ" sz="2400" dirty="0" err="1" smtClean="0"/>
              <a:t>lymphoma</a:t>
            </a:r>
            <a:r>
              <a:rPr lang="cs-CZ" sz="2400" dirty="0" smtClean="0"/>
              <a:t> = </a:t>
            </a:r>
            <a:r>
              <a:rPr lang="cs-CZ" sz="2400" dirty="0" err="1" smtClean="0"/>
              <a:t>lymphoma</a:t>
            </a:r>
            <a:r>
              <a:rPr lang="cs-CZ" sz="2400" dirty="0" smtClean="0"/>
              <a:t> </a:t>
            </a:r>
            <a:r>
              <a:rPr lang="cs-CZ" sz="2400" dirty="0" err="1" smtClean="0"/>
              <a:t>from</a:t>
            </a:r>
            <a:r>
              <a:rPr lang="cs-CZ" sz="2400" dirty="0" smtClean="0"/>
              <a:t> „mantle </a:t>
            </a:r>
            <a:r>
              <a:rPr lang="cs-CZ" sz="2400" dirty="0" err="1" smtClean="0"/>
              <a:t>cells</a:t>
            </a:r>
            <a:r>
              <a:rPr lang="cs-CZ" sz="2400" dirty="0" smtClean="0"/>
              <a:t>“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lymphatic</a:t>
            </a:r>
            <a:r>
              <a:rPr lang="cs-CZ" sz="2400" dirty="0" smtClean="0"/>
              <a:t> </a:t>
            </a:r>
            <a:r>
              <a:rPr lang="cs-CZ" sz="2400" dirty="0" err="1" smtClean="0"/>
              <a:t>follicle</a:t>
            </a:r>
            <a:r>
              <a:rPr lang="cs-CZ" sz="2400" dirty="0" smtClean="0"/>
              <a:t>, CD20+</a:t>
            </a:r>
          </a:p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cs-CZ" sz="2400" dirty="0" err="1" smtClean="0"/>
              <a:t>Defined</a:t>
            </a:r>
            <a:r>
              <a:rPr lang="cs-CZ" sz="2400" dirty="0" smtClean="0"/>
              <a:t> as a </a:t>
            </a:r>
            <a:r>
              <a:rPr lang="cs-CZ" sz="2400" dirty="0" err="1" smtClean="0"/>
              <a:t>nosological</a:t>
            </a:r>
            <a:r>
              <a:rPr lang="cs-CZ" sz="2400" dirty="0" smtClean="0"/>
              <a:t> unit since1992 </a:t>
            </a:r>
          </a:p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cs-CZ" sz="2400" dirty="0" smtClean="0"/>
              <a:t>6-8 %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all</a:t>
            </a:r>
            <a:r>
              <a:rPr lang="cs-CZ" sz="2400" dirty="0" smtClean="0"/>
              <a:t> </a:t>
            </a:r>
            <a:r>
              <a:rPr lang="cs-CZ" sz="2400" dirty="0" err="1" smtClean="0"/>
              <a:t>Nonhodgkins</a:t>
            </a:r>
            <a:r>
              <a:rPr lang="cs-CZ" sz="2400" dirty="0" smtClean="0"/>
              <a:t>´s </a:t>
            </a:r>
            <a:r>
              <a:rPr lang="cs-CZ" sz="2400" dirty="0" err="1" smtClean="0"/>
              <a:t>lymphomas</a:t>
            </a:r>
            <a:endParaRPr lang="cs-CZ" sz="2400" dirty="0" smtClean="0"/>
          </a:p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cs-CZ" sz="2400" dirty="0" err="1" smtClean="0"/>
              <a:t>Typically</a:t>
            </a:r>
            <a:r>
              <a:rPr lang="cs-CZ" sz="2400" dirty="0" smtClean="0"/>
              <a:t> in </a:t>
            </a:r>
            <a:r>
              <a:rPr lang="cs-CZ" sz="2400" dirty="0" err="1" smtClean="0"/>
              <a:t>older</a:t>
            </a:r>
            <a:r>
              <a:rPr lang="cs-CZ" sz="2400" dirty="0" smtClean="0"/>
              <a:t> </a:t>
            </a:r>
            <a:r>
              <a:rPr lang="cs-CZ" sz="2400" dirty="0" err="1" smtClean="0"/>
              <a:t>men</a:t>
            </a:r>
            <a:r>
              <a:rPr lang="cs-CZ" sz="2400" dirty="0" smtClean="0"/>
              <a:t>  </a:t>
            </a:r>
          </a:p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cs-CZ" sz="2400" dirty="0" err="1" smtClean="0"/>
              <a:t>Frequent</a:t>
            </a:r>
            <a:r>
              <a:rPr lang="cs-CZ" sz="2400" dirty="0" smtClean="0"/>
              <a:t> </a:t>
            </a:r>
            <a:r>
              <a:rPr lang="cs-CZ" sz="2400" dirty="0" err="1" smtClean="0"/>
              <a:t>extranodal</a:t>
            </a:r>
            <a:r>
              <a:rPr lang="cs-CZ" sz="2400" dirty="0" smtClean="0"/>
              <a:t> </a:t>
            </a:r>
            <a:r>
              <a:rPr lang="cs-CZ" sz="2400" dirty="0" err="1" smtClean="0"/>
              <a:t>involvement</a:t>
            </a:r>
            <a:r>
              <a:rPr lang="cs-CZ" sz="2400" dirty="0" smtClean="0"/>
              <a:t> (&gt;80%</a:t>
            </a:r>
            <a:r>
              <a:rPr lang="cs-CZ" sz="2400" dirty="0" err="1" smtClean="0"/>
              <a:t>cases</a:t>
            </a:r>
            <a:r>
              <a:rPr lang="cs-CZ" sz="2400" dirty="0" smtClean="0"/>
              <a:t>)</a:t>
            </a:r>
          </a:p>
          <a:p>
            <a:pPr lvl="1">
              <a:lnSpc>
                <a:spcPct val="90000"/>
              </a:lnSpc>
              <a:buClr>
                <a:schemeClr val="hlink"/>
              </a:buClr>
            </a:pPr>
            <a:r>
              <a:rPr lang="cs-CZ" sz="2000" dirty="0" err="1" smtClean="0"/>
              <a:t>Blood</a:t>
            </a:r>
            <a:r>
              <a:rPr lang="cs-CZ" sz="2000" dirty="0" smtClean="0"/>
              <a:t>, bone </a:t>
            </a:r>
            <a:r>
              <a:rPr lang="cs-CZ" sz="2000" dirty="0" err="1" smtClean="0"/>
              <a:t>marrow</a:t>
            </a:r>
            <a:endParaRPr lang="cs-CZ" sz="2000" dirty="0" smtClean="0"/>
          </a:p>
          <a:p>
            <a:pPr lvl="1">
              <a:lnSpc>
                <a:spcPct val="90000"/>
              </a:lnSpc>
              <a:buClr>
                <a:schemeClr val="hlink"/>
              </a:buClr>
            </a:pPr>
            <a:r>
              <a:rPr lang="cs-CZ" sz="2000" dirty="0" smtClean="0"/>
              <a:t>Gut (multiple </a:t>
            </a:r>
            <a:r>
              <a:rPr lang="cs-CZ" sz="2000" dirty="0" err="1" smtClean="0"/>
              <a:t>lymphomatpus</a:t>
            </a:r>
            <a:r>
              <a:rPr lang="cs-CZ" sz="2000" dirty="0" smtClean="0"/>
              <a:t> </a:t>
            </a:r>
            <a:r>
              <a:rPr lang="cs-CZ" sz="2000" dirty="0" err="1" smtClean="0"/>
              <a:t>polyposis</a:t>
            </a:r>
            <a:r>
              <a:rPr lang="cs-CZ" sz="2000" dirty="0" smtClean="0"/>
              <a:t>)</a:t>
            </a:r>
          </a:p>
          <a:p>
            <a:pPr eaLnBrk="1" hangingPunct="1"/>
            <a:endParaRPr lang="cs-CZ" sz="2400" dirty="0" smtClean="0">
              <a:solidFill>
                <a:srgbClr val="FFFF00"/>
              </a:solidFill>
            </a:endParaRPr>
          </a:p>
        </p:txBody>
      </p:sp>
      <p:pic>
        <p:nvPicPr>
          <p:cNvPr id="4" name="Picture 4" descr="mcl ce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6913" y="1676400"/>
            <a:ext cx="1944687" cy="1728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1" descr=" Object name is WJG-16-4661-g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r="65979" b="50281"/>
          <a:stretch>
            <a:fillRect/>
          </a:stretch>
        </p:blipFill>
        <p:spPr bwMode="auto">
          <a:xfrm>
            <a:off x="5894387" y="3789363"/>
            <a:ext cx="3097213" cy="287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mantl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43400"/>
            <a:ext cx="2743200" cy="24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676400" y="5029200"/>
            <a:ext cx="6324600" cy="108952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 smtClean="0">
                <a:solidFill>
                  <a:srgbClr val="C00000"/>
                </a:solidFill>
              </a:rPr>
              <a:t>CD5+10-19+20+23-79b+</a:t>
            </a:r>
            <a:r>
              <a:rPr lang="cs-CZ" sz="2400" b="1" dirty="0" err="1" smtClean="0">
                <a:solidFill>
                  <a:srgbClr val="C00000"/>
                </a:solidFill>
              </a:rPr>
              <a:t>sIgDM</a:t>
            </a:r>
            <a:r>
              <a:rPr lang="cs-CZ" sz="2400" b="1" dirty="0" smtClean="0">
                <a:solidFill>
                  <a:srgbClr val="C00000"/>
                </a:solidFill>
              </a:rPr>
              <a:t>+s</a:t>
            </a:r>
            <a:r>
              <a:rPr lang="el-GR" sz="2400" b="1" dirty="0" smtClean="0">
                <a:solidFill>
                  <a:srgbClr val="C00000"/>
                </a:solidFill>
              </a:rPr>
              <a:t>λ</a:t>
            </a:r>
            <a:r>
              <a:rPr lang="cs-CZ" sz="2400" b="1" dirty="0" smtClean="0">
                <a:solidFill>
                  <a:srgbClr val="C00000"/>
                </a:solidFill>
              </a:rPr>
              <a:t>+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 err="1" smtClean="0">
                <a:solidFill>
                  <a:srgbClr val="C00000"/>
                </a:solidFill>
              </a:rPr>
              <a:t>Diagnosis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of</a:t>
            </a:r>
            <a:r>
              <a:rPr lang="cs-CZ" sz="2400" b="1" dirty="0" smtClean="0">
                <a:solidFill>
                  <a:srgbClr val="C00000"/>
                </a:solidFill>
              </a:rPr>
              <a:t> MCL </a:t>
            </a:r>
            <a:r>
              <a:rPr lang="cs-CZ" sz="2400" b="1" dirty="0" err="1" smtClean="0">
                <a:solidFill>
                  <a:srgbClr val="C00000"/>
                </a:solidFill>
              </a:rPr>
              <a:t>can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be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made</a:t>
            </a:r>
            <a:r>
              <a:rPr lang="cs-CZ" sz="2400" b="1" dirty="0" smtClean="0">
                <a:solidFill>
                  <a:srgbClr val="C00000"/>
                </a:solidFill>
              </a:rPr>
              <a:t> by </a:t>
            </a:r>
            <a:r>
              <a:rPr lang="cs-CZ" sz="2400" b="1" dirty="0" err="1" smtClean="0">
                <a:solidFill>
                  <a:srgbClr val="C00000"/>
                </a:solidFill>
              </a:rPr>
              <a:t>flow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from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blood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and</a:t>
            </a:r>
            <a:r>
              <a:rPr lang="cs-CZ" sz="2400" b="1" dirty="0" smtClean="0">
                <a:solidFill>
                  <a:srgbClr val="C00000"/>
                </a:solidFill>
              </a:rPr>
              <a:t>/</a:t>
            </a:r>
            <a:r>
              <a:rPr lang="cs-CZ" sz="2400" b="1" dirty="0" err="1" smtClean="0">
                <a:solidFill>
                  <a:srgbClr val="C00000"/>
                </a:solidFill>
              </a:rPr>
              <a:t>or</a:t>
            </a:r>
            <a:r>
              <a:rPr lang="cs-CZ" sz="2400" b="1" dirty="0" smtClean="0">
                <a:solidFill>
                  <a:srgbClr val="C00000"/>
                </a:solidFill>
              </a:rPr>
              <a:t> bone </a:t>
            </a:r>
            <a:r>
              <a:rPr lang="cs-CZ" sz="2400" b="1" dirty="0" err="1" smtClean="0">
                <a:solidFill>
                  <a:srgbClr val="C00000"/>
                </a:solidFill>
              </a:rPr>
              <a:t>marrow</a:t>
            </a:r>
            <a:r>
              <a:rPr lang="cs-CZ" sz="2400" b="1" dirty="0" smtClean="0">
                <a:solidFill>
                  <a:srgbClr val="C00000"/>
                </a:solidFill>
              </a:rPr>
              <a:t>!</a:t>
            </a:r>
            <a:endParaRPr lang="el-G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982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cs-CZ" dirty="0"/>
              <a:t> </a:t>
            </a:r>
            <a:r>
              <a:rPr lang="cs-CZ" sz="4000" b="1" dirty="0" err="1" smtClean="0">
                <a:solidFill>
                  <a:srgbClr val="FFFF00"/>
                </a:solidFill>
              </a:rPr>
              <a:t>Prognosis</a:t>
            </a:r>
            <a:r>
              <a:rPr lang="cs-CZ" sz="4000" b="1" dirty="0" smtClean="0">
                <a:solidFill>
                  <a:srgbClr val="FFFF00"/>
                </a:solidFill>
              </a:rPr>
              <a:t> </a:t>
            </a:r>
            <a:r>
              <a:rPr lang="cs-CZ" sz="4000" b="1" dirty="0" err="1" smtClean="0">
                <a:solidFill>
                  <a:srgbClr val="FFFF00"/>
                </a:solidFill>
              </a:rPr>
              <a:t>of</a:t>
            </a:r>
            <a:r>
              <a:rPr lang="cs-CZ" sz="4000" b="1" dirty="0" smtClean="0">
                <a:solidFill>
                  <a:srgbClr val="FFFF00"/>
                </a:solidFill>
              </a:rPr>
              <a:t> </a:t>
            </a:r>
            <a:r>
              <a:rPr lang="cs-CZ" sz="4000" b="1" dirty="0">
                <a:solidFill>
                  <a:srgbClr val="FFFF00"/>
                </a:solidFill>
              </a:rPr>
              <a:t>MCL </a:t>
            </a:r>
            <a:r>
              <a:rPr lang="cs-CZ" sz="4000" b="1" dirty="0" smtClean="0">
                <a:solidFill>
                  <a:srgbClr val="FFFF00"/>
                </a:solidFill>
              </a:rPr>
              <a:t/>
            </a:r>
            <a:br>
              <a:rPr lang="cs-CZ" sz="4000" b="1" dirty="0" smtClean="0">
                <a:solidFill>
                  <a:srgbClr val="FFFF00"/>
                </a:solidFill>
              </a:rPr>
            </a:br>
            <a:r>
              <a:rPr lang="cs-CZ" sz="4000" b="1" dirty="0" smtClean="0">
                <a:solidFill>
                  <a:srgbClr val="FFFF00"/>
                </a:solidFill>
              </a:rPr>
              <a:t>(</a:t>
            </a:r>
            <a:r>
              <a:rPr lang="cs-CZ" sz="4000" b="1" dirty="0" err="1" smtClean="0">
                <a:solidFill>
                  <a:srgbClr val="FFFF00"/>
                </a:solidFill>
              </a:rPr>
              <a:t>Czech</a:t>
            </a:r>
            <a:r>
              <a:rPr lang="cs-CZ" sz="4000" b="1" dirty="0" smtClean="0">
                <a:solidFill>
                  <a:srgbClr val="FFFF00"/>
                </a:solidFill>
              </a:rPr>
              <a:t> </a:t>
            </a:r>
            <a:r>
              <a:rPr lang="cs-CZ" sz="4000" b="1" dirty="0" err="1" smtClean="0">
                <a:solidFill>
                  <a:srgbClr val="FFFF00"/>
                </a:solidFill>
              </a:rPr>
              <a:t>Lymphoma</a:t>
            </a:r>
            <a:r>
              <a:rPr lang="cs-CZ" sz="4000" b="1" dirty="0" smtClean="0">
                <a:solidFill>
                  <a:srgbClr val="FFFF00"/>
                </a:solidFill>
              </a:rPr>
              <a:t> </a:t>
            </a:r>
            <a:r>
              <a:rPr lang="cs-CZ" sz="4000" b="1" dirty="0" err="1" smtClean="0">
                <a:solidFill>
                  <a:srgbClr val="FFFF00"/>
                </a:solidFill>
              </a:rPr>
              <a:t>Database</a:t>
            </a:r>
            <a:r>
              <a:rPr lang="cs-CZ" sz="4000" b="1" dirty="0" smtClean="0">
                <a:solidFill>
                  <a:srgbClr val="FFFF00"/>
                </a:solidFill>
              </a:rPr>
              <a:t>)</a:t>
            </a:r>
            <a:endParaRPr lang="cs-CZ" sz="4000" b="1" dirty="0">
              <a:solidFill>
                <a:srgbClr val="FFFF00"/>
              </a:solidFill>
            </a:endParaRPr>
          </a:p>
        </p:txBody>
      </p:sp>
      <p:pic>
        <p:nvPicPr>
          <p:cNvPr id="191492" name="Picture 4" descr="Fig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58"/>
          <a:stretch>
            <a:fillRect/>
          </a:stretch>
        </p:blipFill>
        <p:spPr bwMode="auto">
          <a:xfrm>
            <a:off x="304801" y="2057400"/>
            <a:ext cx="4267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5" name="Picture 7" descr="hea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7" y="0"/>
            <a:ext cx="25193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800600" y="2057400"/>
            <a:ext cx="430919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800" dirty="0" err="1" smtClean="0"/>
              <a:t>Prognosis</a:t>
            </a:r>
            <a:r>
              <a:rPr lang="cs-CZ" sz="2800" dirty="0" smtClean="0"/>
              <a:t> </a:t>
            </a:r>
            <a:r>
              <a:rPr lang="cs-CZ" sz="2800" dirty="0" err="1" smtClean="0"/>
              <a:t>is</a:t>
            </a:r>
            <a:r>
              <a:rPr lang="cs-CZ" sz="2800" dirty="0" smtClean="0"/>
              <a:t> </a:t>
            </a:r>
            <a:r>
              <a:rPr lang="cs-CZ" sz="2800" dirty="0" err="1" smtClean="0"/>
              <a:t>poor</a:t>
            </a:r>
            <a:endParaRPr lang="cs-CZ" sz="2800" dirty="0" smtClean="0"/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New </a:t>
            </a:r>
            <a:r>
              <a:rPr lang="cs-CZ" sz="2800" dirty="0" err="1" smtClean="0"/>
              <a:t>drugs</a:t>
            </a:r>
            <a:r>
              <a:rPr lang="cs-CZ" sz="2800" dirty="0" smtClean="0"/>
              <a:t> are </a:t>
            </a:r>
            <a:r>
              <a:rPr lang="cs-CZ" sz="2800" dirty="0" err="1" smtClean="0"/>
              <a:t>needed</a:t>
            </a:r>
            <a:endParaRPr lang="cs-CZ" sz="2800" dirty="0" smtClean="0"/>
          </a:p>
          <a:p>
            <a:pPr>
              <a:buFont typeface="Arial" pitchFamily="34" charset="0"/>
              <a:buChar char="•"/>
            </a:pPr>
            <a:r>
              <a:rPr lang="cs-CZ" sz="2800" dirty="0" err="1" smtClean="0"/>
              <a:t>Chemotherapy</a:t>
            </a:r>
            <a:r>
              <a:rPr lang="cs-CZ" sz="2800" dirty="0" smtClean="0"/>
              <a:t> has </a:t>
            </a:r>
          </a:p>
          <a:p>
            <a:r>
              <a:rPr lang="cs-CZ" sz="2800" dirty="0" smtClean="0"/>
              <a:t>  limited </a:t>
            </a:r>
            <a:r>
              <a:rPr lang="cs-CZ" sz="2800" dirty="0" err="1" smtClean="0"/>
              <a:t>efficacy</a:t>
            </a:r>
            <a:endParaRPr lang="cs-CZ" sz="2800" dirty="0" smtClean="0"/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800" dirty="0" err="1" smtClean="0"/>
              <a:t>Targeted</a:t>
            </a:r>
            <a:r>
              <a:rPr lang="cs-CZ" sz="2800" dirty="0" smtClean="0"/>
              <a:t> </a:t>
            </a:r>
            <a:r>
              <a:rPr lang="cs-CZ" sz="2800" dirty="0" err="1" smtClean="0"/>
              <a:t>therapy</a:t>
            </a:r>
            <a:endParaRPr lang="cs-CZ" sz="2800" dirty="0" smtClean="0"/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800" dirty="0" err="1" smtClean="0"/>
              <a:t>Molecular</a:t>
            </a:r>
            <a:r>
              <a:rPr lang="cs-CZ" sz="2800" dirty="0" smtClean="0"/>
              <a:t> </a:t>
            </a:r>
            <a:r>
              <a:rPr lang="cs-CZ" sz="2800" dirty="0" err="1" smtClean="0"/>
              <a:t>pathogenesis</a:t>
            </a:r>
            <a:endParaRPr lang="cs-CZ" sz="2800" dirty="0" smtClean="0"/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t(11;14) </a:t>
            </a:r>
            <a:r>
              <a:rPr lang="cs-CZ" sz="2800" dirty="0" err="1" smtClean="0"/>
              <a:t>is</a:t>
            </a:r>
            <a:r>
              <a:rPr lang="cs-CZ" sz="2800" dirty="0" smtClean="0"/>
              <a:t> </a:t>
            </a:r>
            <a:r>
              <a:rPr lang="cs-CZ" sz="2800" dirty="0" err="1" smtClean="0"/>
              <a:t>hallmark</a:t>
            </a:r>
            <a:r>
              <a:rPr lang="cs-CZ" sz="28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cyclinD1 </a:t>
            </a:r>
            <a:r>
              <a:rPr lang="cs-CZ" sz="2800" dirty="0" err="1" smtClean="0"/>
              <a:t>overexpression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8251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Oval 7"/>
          <p:cNvSpPr>
            <a:spLocks noChangeArrowheads="1"/>
          </p:cNvSpPr>
          <p:nvPr/>
        </p:nvSpPr>
        <p:spPr bwMode="auto">
          <a:xfrm>
            <a:off x="1042988" y="1268413"/>
            <a:ext cx="1584325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Oval 6"/>
          <p:cNvSpPr>
            <a:spLocks noChangeArrowheads="1"/>
          </p:cNvSpPr>
          <p:nvPr/>
        </p:nvSpPr>
        <p:spPr bwMode="auto">
          <a:xfrm>
            <a:off x="1116013" y="1412875"/>
            <a:ext cx="1584325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Oval 4"/>
          <p:cNvSpPr>
            <a:spLocks noChangeArrowheads="1"/>
          </p:cNvSpPr>
          <p:nvPr/>
        </p:nvSpPr>
        <p:spPr bwMode="auto">
          <a:xfrm>
            <a:off x="1116013" y="1557338"/>
            <a:ext cx="1584325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Cyklin D1</a:t>
            </a: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 flipH="1" flipV="1">
            <a:off x="1116013" y="765175"/>
            <a:ext cx="215900" cy="576263"/>
          </a:xfrm>
          <a:prstGeom prst="line">
            <a:avLst/>
          </a:prstGeom>
          <a:noFill/>
          <a:ln w="444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2771775" y="2205038"/>
            <a:ext cx="863600" cy="576262"/>
          </a:xfrm>
          <a:prstGeom prst="line">
            <a:avLst/>
          </a:prstGeom>
          <a:noFill/>
          <a:ln w="444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Oval 10"/>
          <p:cNvSpPr>
            <a:spLocks noChangeArrowheads="1"/>
          </p:cNvSpPr>
          <p:nvPr/>
        </p:nvSpPr>
        <p:spPr bwMode="auto">
          <a:xfrm>
            <a:off x="3708400" y="2205038"/>
            <a:ext cx="1584325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Cyklin D1</a:t>
            </a:r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 rot="16200000">
            <a:off x="4110038" y="2593975"/>
            <a:ext cx="720725" cy="1381125"/>
          </a:xfrm>
          <a:prstGeom prst="moon">
            <a:avLst>
              <a:gd name="adj" fmla="val 72907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r>
              <a:rPr lang="cs-CZ" dirty="0">
                <a:solidFill>
                  <a:schemeClr val="bg2"/>
                </a:solidFill>
              </a:rPr>
              <a:t>CDK4/6</a:t>
            </a:r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2411413" y="3789363"/>
            <a:ext cx="914400" cy="914400"/>
          </a:xfrm>
          <a:prstGeom prst="octagon">
            <a:avLst>
              <a:gd name="adj" fmla="val 2928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dirty="0">
                <a:solidFill>
                  <a:schemeClr val="bg2"/>
                </a:solidFill>
              </a:rPr>
              <a:t>E2F</a:t>
            </a:r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2411413" y="4724400"/>
            <a:ext cx="914400" cy="9144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dirty="0">
                <a:solidFill>
                  <a:schemeClr val="bg2"/>
                </a:solidFill>
              </a:rPr>
              <a:t>RB1</a:t>
            </a:r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>
            <a:off x="2484438" y="4724400"/>
            <a:ext cx="3240087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Oval 19"/>
          <p:cNvSpPr>
            <a:spLocks noChangeArrowheads="1"/>
          </p:cNvSpPr>
          <p:nvPr/>
        </p:nvSpPr>
        <p:spPr bwMode="auto">
          <a:xfrm>
            <a:off x="5791200" y="4149725"/>
            <a:ext cx="914400" cy="9144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dirty="0">
                <a:solidFill>
                  <a:schemeClr val="bg2"/>
                </a:solidFill>
              </a:rPr>
              <a:t>RB1</a:t>
            </a:r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3635375" y="5300663"/>
            <a:ext cx="914400" cy="914400"/>
          </a:xfrm>
          <a:prstGeom prst="octagon">
            <a:avLst>
              <a:gd name="adj" fmla="val 2928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dirty="0">
                <a:solidFill>
                  <a:schemeClr val="bg2"/>
                </a:solidFill>
              </a:rPr>
              <a:t>E2F</a:t>
            </a:r>
          </a:p>
        </p:txBody>
      </p:sp>
      <p:sp>
        <p:nvSpPr>
          <p:cNvPr id="2069" name="Line 21"/>
          <p:cNvSpPr>
            <a:spLocks noChangeShapeType="1"/>
          </p:cNvSpPr>
          <p:nvPr/>
        </p:nvSpPr>
        <p:spPr bwMode="auto">
          <a:xfrm>
            <a:off x="2484438" y="4724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Arc 23"/>
          <p:cNvSpPr>
            <a:spLocks/>
          </p:cNvSpPr>
          <p:nvPr/>
        </p:nvSpPr>
        <p:spPr bwMode="auto">
          <a:xfrm>
            <a:off x="3276600" y="4724400"/>
            <a:ext cx="720725" cy="6254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5" name="Line 27"/>
          <p:cNvSpPr>
            <a:spLocks noChangeShapeType="1"/>
          </p:cNvSpPr>
          <p:nvPr/>
        </p:nvSpPr>
        <p:spPr bwMode="auto">
          <a:xfrm>
            <a:off x="3995738" y="5300663"/>
            <a:ext cx="0" cy="14446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Oval 28"/>
          <p:cNvSpPr>
            <a:spLocks noChangeArrowheads="1"/>
          </p:cNvSpPr>
          <p:nvPr/>
        </p:nvSpPr>
        <p:spPr bwMode="auto">
          <a:xfrm>
            <a:off x="6084888" y="3716338"/>
            <a:ext cx="358775" cy="360362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P</a:t>
            </a:r>
          </a:p>
        </p:txBody>
      </p:sp>
      <p:sp>
        <p:nvSpPr>
          <p:cNvPr id="2077" name="Oval 29"/>
          <p:cNvSpPr>
            <a:spLocks noChangeArrowheads="1"/>
          </p:cNvSpPr>
          <p:nvPr/>
        </p:nvSpPr>
        <p:spPr bwMode="auto">
          <a:xfrm>
            <a:off x="6588125" y="4005263"/>
            <a:ext cx="358775" cy="360362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P</a:t>
            </a:r>
          </a:p>
        </p:txBody>
      </p:sp>
      <p:sp>
        <p:nvSpPr>
          <p:cNvPr id="2078" name="Oval 30"/>
          <p:cNvSpPr>
            <a:spLocks noChangeArrowheads="1"/>
          </p:cNvSpPr>
          <p:nvPr/>
        </p:nvSpPr>
        <p:spPr bwMode="auto">
          <a:xfrm>
            <a:off x="6732588" y="4508500"/>
            <a:ext cx="358775" cy="360363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P</a:t>
            </a:r>
          </a:p>
        </p:txBody>
      </p:sp>
      <p:sp>
        <p:nvSpPr>
          <p:cNvPr id="2082" name="Line 34"/>
          <p:cNvSpPr>
            <a:spLocks noChangeShapeType="1"/>
          </p:cNvSpPr>
          <p:nvPr/>
        </p:nvSpPr>
        <p:spPr bwMode="auto">
          <a:xfrm flipH="1">
            <a:off x="3276600" y="3644900"/>
            <a:ext cx="936625" cy="86518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3" name="Line 35"/>
          <p:cNvSpPr>
            <a:spLocks noChangeShapeType="1"/>
          </p:cNvSpPr>
          <p:nvPr/>
        </p:nvSpPr>
        <p:spPr bwMode="auto">
          <a:xfrm flipH="1">
            <a:off x="3348038" y="3860800"/>
            <a:ext cx="863600" cy="79375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4" name="Text Box 36"/>
          <p:cNvSpPr txBox="1">
            <a:spLocks noChangeArrowheads="1"/>
          </p:cNvSpPr>
          <p:nvPr/>
        </p:nvSpPr>
        <p:spPr bwMode="auto">
          <a:xfrm>
            <a:off x="2809875" y="6329363"/>
            <a:ext cx="53623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dirty="0"/>
              <a:t> </a:t>
            </a:r>
            <a:r>
              <a:rPr lang="cs-CZ" b="1" dirty="0" err="1" smtClean="0"/>
              <a:t>transition</a:t>
            </a:r>
            <a:r>
              <a:rPr lang="cs-CZ" b="1" dirty="0" smtClean="0"/>
              <a:t> </a:t>
            </a:r>
            <a:r>
              <a:rPr lang="cs-CZ" b="1" dirty="0" err="1" smtClean="0"/>
              <a:t>from</a:t>
            </a:r>
            <a:r>
              <a:rPr lang="cs-CZ" b="1" dirty="0" smtClean="0"/>
              <a:t> G1 to </a:t>
            </a:r>
            <a:r>
              <a:rPr lang="cs-CZ" b="1" dirty="0"/>
              <a:t>S </a:t>
            </a:r>
            <a:r>
              <a:rPr lang="cs-CZ" b="1" dirty="0" err="1" smtClean="0"/>
              <a:t>phase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cell </a:t>
            </a:r>
            <a:r>
              <a:rPr lang="cs-CZ" b="1" dirty="0" err="1" smtClean="0"/>
              <a:t>cycle</a:t>
            </a:r>
            <a:endParaRPr lang="cs-CZ" b="1" dirty="0"/>
          </a:p>
        </p:txBody>
      </p:sp>
      <p:sp>
        <p:nvSpPr>
          <p:cNvPr id="2085" name="Line 37"/>
          <p:cNvSpPr>
            <a:spLocks noChangeShapeType="1"/>
          </p:cNvSpPr>
          <p:nvPr/>
        </p:nvSpPr>
        <p:spPr bwMode="auto">
          <a:xfrm>
            <a:off x="4067175" y="6237288"/>
            <a:ext cx="0" cy="14446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6" name="Oval 38"/>
          <p:cNvSpPr>
            <a:spLocks noChangeArrowheads="1"/>
          </p:cNvSpPr>
          <p:nvPr/>
        </p:nvSpPr>
        <p:spPr bwMode="auto">
          <a:xfrm>
            <a:off x="6372225" y="2349500"/>
            <a:ext cx="1584325" cy="9144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dirty="0" err="1">
                <a:solidFill>
                  <a:schemeClr val="bg2"/>
                </a:solidFill>
              </a:rPr>
              <a:t>Cyklin</a:t>
            </a:r>
            <a:r>
              <a:rPr lang="cs-CZ" dirty="0">
                <a:solidFill>
                  <a:schemeClr val="bg2"/>
                </a:solidFill>
              </a:rPr>
              <a:t> E</a:t>
            </a:r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 rot="16200000">
            <a:off x="6846888" y="2738438"/>
            <a:ext cx="720725" cy="1381125"/>
          </a:xfrm>
          <a:prstGeom prst="moon">
            <a:avLst>
              <a:gd name="adj" fmla="val 72907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r>
              <a:rPr lang="cs-CZ"/>
              <a:t>CDK2</a:t>
            </a:r>
          </a:p>
        </p:txBody>
      </p:sp>
      <p:sp>
        <p:nvSpPr>
          <p:cNvPr id="2088" name="Arc 40"/>
          <p:cNvSpPr>
            <a:spLocks/>
          </p:cNvSpPr>
          <p:nvPr/>
        </p:nvSpPr>
        <p:spPr bwMode="auto">
          <a:xfrm rot="5400000">
            <a:off x="4826001" y="3422650"/>
            <a:ext cx="2328862" cy="307498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4057"/>
              <a:gd name="T2" fmla="*/ 21460 w 21600"/>
              <a:gd name="T3" fmla="*/ 24057 h 24057"/>
              <a:gd name="T4" fmla="*/ 0 w 21600"/>
              <a:gd name="T5" fmla="*/ 21600 h 2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405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420"/>
                  <a:pt x="21553" y="23241"/>
                  <a:pt x="21459" y="24056"/>
                </a:cubicBezTo>
              </a:path>
              <a:path w="21600" h="2405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420"/>
                  <a:pt x="21553" y="23241"/>
                  <a:pt x="21459" y="24056"/>
                </a:cubicBezTo>
                <a:lnTo>
                  <a:pt x="0" y="21600"/>
                </a:lnTo>
                <a:close/>
              </a:path>
            </a:pathLst>
          </a:cu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9" name="Line 41"/>
          <p:cNvSpPr>
            <a:spLocks noChangeShapeType="1"/>
          </p:cNvSpPr>
          <p:nvPr/>
        </p:nvSpPr>
        <p:spPr bwMode="auto">
          <a:xfrm flipV="1">
            <a:off x="7524750" y="3573463"/>
            <a:ext cx="0" cy="2159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0" name="Arc 42"/>
          <p:cNvSpPr>
            <a:spLocks/>
          </p:cNvSpPr>
          <p:nvPr/>
        </p:nvSpPr>
        <p:spPr bwMode="auto">
          <a:xfrm rot="563469" flipH="1">
            <a:off x="4932363" y="2924175"/>
            <a:ext cx="1871662" cy="1684338"/>
          </a:xfrm>
          <a:custGeom>
            <a:avLst/>
            <a:gdLst>
              <a:gd name="G0" fmla="+- 0 0 0"/>
              <a:gd name="G1" fmla="+- 20713 0 0"/>
              <a:gd name="G2" fmla="+- 21600 0 0"/>
              <a:gd name="T0" fmla="*/ 6125 w 21600"/>
              <a:gd name="T1" fmla="*/ 0 h 35062"/>
              <a:gd name="T2" fmla="*/ 16146 w 21600"/>
              <a:gd name="T3" fmla="*/ 35062 h 35062"/>
              <a:gd name="T4" fmla="*/ 0 w 21600"/>
              <a:gd name="T5" fmla="*/ 20713 h 35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35062" fill="none" extrusionOk="0">
                <a:moveTo>
                  <a:pt x="6125" y="-1"/>
                </a:moveTo>
                <a:cubicBezTo>
                  <a:pt x="15302" y="2713"/>
                  <a:pt x="21600" y="11142"/>
                  <a:pt x="21600" y="20713"/>
                </a:cubicBezTo>
                <a:cubicBezTo>
                  <a:pt x="21600" y="26002"/>
                  <a:pt x="19659" y="31107"/>
                  <a:pt x="16145" y="35061"/>
                </a:cubicBezTo>
              </a:path>
              <a:path w="21600" h="35062" stroke="0" extrusionOk="0">
                <a:moveTo>
                  <a:pt x="6125" y="-1"/>
                </a:moveTo>
                <a:cubicBezTo>
                  <a:pt x="15302" y="2713"/>
                  <a:pt x="21600" y="11142"/>
                  <a:pt x="21600" y="20713"/>
                </a:cubicBezTo>
                <a:cubicBezTo>
                  <a:pt x="21600" y="26002"/>
                  <a:pt x="19659" y="31107"/>
                  <a:pt x="16145" y="35061"/>
                </a:cubicBezTo>
                <a:lnTo>
                  <a:pt x="0" y="20713"/>
                </a:lnTo>
                <a:close/>
              </a:path>
            </a:pathLst>
          </a:cu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1" name="Line 43"/>
          <p:cNvSpPr>
            <a:spLocks noChangeShapeType="1"/>
          </p:cNvSpPr>
          <p:nvPr/>
        </p:nvSpPr>
        <p:spPr bwMode="auto">
          <a:xfrm>
            <a:off x="5219700" y="4437063"/>
            <a:ext cx="144463" cy="1428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3995738" y="1052513"/>
            <a:ext cx="863600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p27</a:t>
            </a:r>
          </a:p>
        </p:txBody>
      </p:sp>
      <p:sp>
        <p:nvSpPr>
          <p:cNvPr id="2094" name="Line 46"/>
          <p:cNvSpPr>
            <a:spLocks noChangeShapeType="1"/>
          </p:cNvSpPr>
          <p:nvPr/>
        </p:nvSpPr>
        <p:spPr bwMode="auto">
          <a:xfrm>
            <a:off x="4356100" y="1700213"/>
            <a:ext cx="73025" cy="504825"/>
          </a:xfrm>
          <a:prstGeom prst="line">
            <a:avLst/>
          </a:prstGeom>
          <a:noFill/>
          <a:ln w="444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5" name="Arc 47"/>
          <p:cNvSpPr>
            <a:spLocks/>
          </p:cNvSpPr>
          <p:nvPr/>
        </p:nvSpPr>
        <p:spPr bwMode="auto">
          <a:xfrm rot="6843653">
            <a:off x="4867275" y="585788"/>
            <a:ext cx="1458913" cy="2274887"/>
          </a:xfrm>
          <a:custGeom>
            <a:avLst/>
            <a:gdLst>
              <a:gd name="G0" fmla="+- 12848 0 0"/>
              <a:gd name="G1" fmla="+- 11798 0 0"/>
              <a:gd name="G2" fmla="+- 21600 0 0"/>
              <a:gd name="T0" fmla="*/ 30941 w 34448"/>
              <a:gd name="T1" fmla="*/ 0 h 33398"/>
              <a:gd name="T2" fmla="*/ 0 w 34448"/>
              <a:gd name="T3" fmla="*/ 29161 h 33398"/>
              <a:gd name="T4" fmla="*/ 12848 w 34448"/>
              <a:gd name="T5" fmla="*/ 11798 h 33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448" h="33398" fill="none" extrusionOk="0">
                <a:moveTo>
                  <a:pt x="30941" y="-1"/>
                </a:moveTo>
                <a:cubicBezTo>
                  <a:pt x="33229" y="3509"/>
                  <a:pt x="34448" y="7608"/>
                  <a:pt x="34448" y="11798"/>
                </a:cubicBezTo>
                <a:cubicBezTo>
                  <a:pt x="34448" y="23727"/>
                  <a:pt x="24777" y="33398"/>
                  <a:pt x="12848" y="33398"/>
                </a:cubicBezTo>
                <a:cubicBezTo>
                  <a:pt x="8222" y="33398"/>
                  <a:pt x="3718" y="31912"/>
                  <a:pt x="-1" y="29161"/>
                </a:cubicBezTo>
              </a:path>
              <a:path w="34448" h="33398" stroke="0" extrusionOk="0">
                <a:moveTo>
                  <a:pt x="30941" y="-1"/>
                </a:moveTo>
                <a:cubicBezTo>
                  <a:pt x="33229" y="3509"/>
                  <a:pt x="34448" y="7608"/>
                  <a:pt x="34448" y="11798"/>
                </a:cubicBezTo>
                <a:cubicBezTo>
                  <a:pt x="34448" y="23727"/>
                  <a:pt x="24777" y="33398"/>
                  <a:pt x="12848" y="33398"/>
                </a:cubicBezTo>
                <a:cubicBezTo>
                  <a:pt x="8222" y="33398"/>
                  <a:pt x="3718" y="31912"/>
                  <a:pt x="-1" y="29161"/>
                </a:cubicBezTo>
                <a:lnTo>
                  <a:pt x="12848" y="11798"/>
                </a:lnTo>
                <a:close/>
              </a:path>
            </a:pathLst>
          </a:cu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6" name="Line 48"/>
          <p:cNvSpPr>
            <a:spLocks noChangeShapeType="1"/>
          </p:cNvSpPr>
          <p:nvPr/>
        </p:nvSpPr>
        <p:spPr bwMode="auto">
          <a:xfrm flipV="1">
            <a:off x="5076825" y="692150"/>
            <a:ext cx="142875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7" name="Oval 49"/>
          <p:cNvSpPr>
            <a:spLocks noChangeArrowheads="1"/>
          </p:cNvSpPr>
          <p:nvPr/>
        </p:nvSpPr>
        <p:spPr bwMode="auto">
          <a:xfrm>
            <a:off x="4932363" y="836613"/>
            <a:ext cx="358775" cy="360362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P</a:t>
            </a:r>
          </a:p>
        </p:txBody>
      </p:sp>
      <p:sp>
        <p:nvSpPr>
          <p:cNvPr id="2098" name="Text Box 50"/>
          <p:cNvSpPr txBox="1">
            <a:spLocks noChangeArrowheads="1"/>
          </p:cNvSpPr>
          <p:nvPr/>
        </p:nvSpPr>
        <p:spPr bwMode="auto">
          <a:xfrm>
            <a:off x="5292725" y="404813"/>
            <a:ext cx="15824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dirty="0" err="1" smtClean="0"/>
              <a:t>Degradation</a:t>
            </a:r>
            <a:endParaRPr lang="cs-CZ" dirty="0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107950" y="5229225"/>
            <a:ext cx="962025" cy="914400"/>
          </a:xfrm>
          <a:prstGeom prst="pentagon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p53</a:t>
            </a:r>
          </a:p>
        </p:txBody>
      </p:sp>
      <p:sp>
        <p:nvSpPr>
          <p:cNvPr id="2100" name="Arc 52"/>
          <p:cNvSpPr>
            <a:spLocks/>
          </p:cNvSpPr>
          <p:nvPr/>
        </p:nvSpPr>
        <p:spPr bwMode="auto">
          <a:xfrm rot="9233007">
            <a:off x="676275" y="5445125"/>
            <a:ext cx="2905125" cy="1196975"/>
          </a:xfrm>
          <a:custGeom>
            <a:avLst/>
            <a:gdLst>
              <a:gd name="G0" fmla="+- 10159 0 0"/>
              <a:gd name="G1" fmla="+- 21600 0 0"/>
              <a:gd name="G2" fmla="+- 21600 0 0"/>
              <a:gd name="T0" fmla="*/ 0 w 31759"/>
              <a:gd name="T1" fmla="*/ 2538 h 22864"/>
              <a:gd name="T2" fmla="*/ 31722 w 31759"/>
              <a:gd name="T3" fmla="*/ 22864 h 22864"/>
              <a:gd name="T4" fmla="*/ 10159 w 31759"/>
              <a:gd name="T5" fmla="*/ 21600 h 22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759" h="22864" fill="none" extrusionOk="0">
                <a:moveTo>
                  <a:pt x="0" y="2538"/>
                </a:moveTo>
                <a:cubicBezTo>
                  <a:pt x="3126" y="871"/>
                  <a:pt x="6615" y="-1"/>
                  <a:pt x="10159" y="0"/>
                </a:cubicBezTo>
                <a:cubicBezTo>
                  <a:pt x="22088" y="0"/>
                  <a:pt x="31759" y="9670"/>
                  <a:pt x="31759" y="21600"/>
                </a:cubicBezTo>
                <a:cubicBezTo>
                  <a:pt x="31759" y="22021"/>
                  <a:pt x="31746" y="22443"/>
                  <a:pt x="31721" y="22863"/>
                </a:cubicBezTo>
              </a:path>
              <a:path w="31759" h="22864" stroke="0" extrusionOk="0">
                <a:moveTo>
                  <a:pt x="0" y="2538"/>
                </a:moveTo>
                <a:cubicBezTo>
                  <a:pt x="3126" y="871"/>
                  <a:pt x="6615" y="-1"/>
                  <a:pt x="10159" y="0"/>
                </a:cubicBezTo>
                <a:cubicBezTo>
                  <a:pt x="22088" y="0"/>
                  <a:pt x="31759" y="9670"/>
                  <a:pt x="31759" y="21600"/>
                </a:cubicBezTo>
                <a:cubicBezTo>
                  <a:pt x="31759" y="22021"/>
                  <a:pt x="31746" y="22443"/>
                  <a:pt x="31721" y="22863"/>
                </a:cubicBezTo>
                <a:lnTo>
                  <a:pt x="10159" y="21600"/>
                </a:lnTo>
                <a:close/>
              </a:path>
            </a:pathLst>
          </a:cu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2" name="Line 54"/>
          <p:cNvSpPr>
            <a:spLocks noChangeShapeType="1"/>
          </p:cNvSpPr>
          <p:nvPr/>
        </p:nvSpPr>
        <p:spPr bwMode="auto">
          <a:xfrm flipV="1">
            <a:off x="468313" y="6165850"/>
            <a:ext cx="2159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3" name="Rectangle 55"/>
          <p:cNvSpPr>
            <a:spLocks noChangeArrowheads="1"/>
          </p:cNvSpPr>
          <p:nvPr/>
        </p:nvSpPr>
        <p:spPr bwMode="auto">
          <a:xfrm>
            <a:off x="179388" y="2997200"/>
            <a:ext cx="827087" cy="431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ATM</a:t>
            </a:r>
          </a:p>
        </p:txBody>
      </p:sp>
      <p:sp>
        <p:nvSpPr>
          <p:cNvPr id="2105" name="Line 57"/>
          <p:cNvSpPr>
            <a:spLocks noChangeShapeType="1"/>
          </p:cNvSpPr>
          <p:nvPr/>
        </p:nvSpPr>
        <p:spPr bwMode="auto">
          <a:xfrm>
            <a:off x="323850" y="4437063"/>
            <a:ext cx="576263" cy="36036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6" name="Line 58"/>
          <p:cNvSpPr>
            <a:spLocks noChangeShapeType="1"/>
          </p:cNvSpPr>
          <p:nvPr/>
        </p:nvSpPr>
        <p:spPr bwMode="auto">
          <a:xfrm flipV="1">
            <a:off x="323850" y="4437063"/>
            <a:ext cx="576263" cy="3587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7" name="Line 59"/>
          <p:cNvSpPr>
            <a:spLocks noChangeShapeType="1"/>
          </p:cNvSpPr>
          <p:nvPr/>
        </p:nvSpPr>
        <p:spPr bwMode="auto">
          <a:xfrm flipH="1">
            <a:off x="611188" y="3429000"/>
            <a:ext cx="0" cy="1871663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8" name="Text Box 60"/>
          <p:cNvSpPr txBox="1">
            <a:spLocks noChangeArrowheads="1"/>
          </p:cNvSpPr>
          <p:nvPr/>
        </p:nvSpPr>
        <p:spPr bwMode="auto">
          <a:xfrm>
            <a:off x="574675" y="4075113"/>
            <a:ext cx="12854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 smtClean="0"/>
              <a:t>ATM </a:t>
            </a:r>
            <a:r>
              <a:rPr lang="cs-CZ" sz="1400" smtClean="0"/>
              <a:t>mutation</a:t>
            </a:r>
            <a:endParaRPr lang="cs-CZ" sz="1400"/>
          </a:p>
        </p:txBody>
      </p:sp>
      <p:sp>
        <p:nvSpPr>
          <p:cNvPr id="2109" name="Text Box 61"/>
          <p:cNvSpPr txBox="1">
            <a:spLocks noChangeArrowheads="1"/>
          </p:cNvSpPr>
          <p:nvPr/>
        </p:nvSpPr>
        <p:spPr bwMode="auto">
          <a:xfrm>
            <a:off x="303213" y="44450"/>
            <a:ext cx="234391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 smtClean="0"/>
              <a:t>Gene </a:t>
            </a:r>
            <a:r>
              <a:rPr lang="cs-CZ" sz="1400" dirty="0" err="1" smtClean="0"/>
              <a:t>instability</a:t>
            </a:r>
            <a:r>
              <a:rPr lang="cs-CZ" sz="1400" dirty="0" smtClean="0"/>
              <a:t>/</a:t>
            </a:r>
            <a:endParaRPr lang="cs-CZ" sz="1400" dirty="0"/>
          </a:p>
          <a:p>
            <a:r>
              <a:rPr lang="cs-CZ" sz="1400" dirty="0" smtClean="0"/>
              <a:t>Chromatin </a:t>
            </a:r>
            <a:r>
              <a:rPr lang="cs-CZ" sz="1400" dirty="0" err="1" smtClean="0"/>
              <a:t>interaction</a:t>
            </a:r>
            <a:r>
              <a:rPr lang="cs-CZ" sz="1400" dirty="0" smtClean="0"/>
              <a:t>/</a:t>
            </a:r>
            <a:endParaRPr lang="cs-CZ" sz="1400" dirty="0"/>
          </a:p>
          <a:p>
            <a:r>
              <a:rPr lang="cs-CZ" sz="1400" dirty="0" err="1" smtClean="0"/>
              <a:t>enzymes</a:t>
            </a:r>
            <a:r>
              <a:rPr lang="cs-CZ" sz="1400" dirty="0" smtClean="0"/>
              <a:t> </a:t>
            </a:r>
            <a:r>
              <a:rPr lang="cs-CZ" sz="1400" dirty="0" err="1" smtClean="0"/>
              <a:t>modified</a:t>
            </a:r>
            <a:r>
              <a:rPr lang="cs-CZ" sz="1400" dirty="0" smtClean="0"/>
              <a:t> </a:t>
            </a:r>
            <a:r>
              <a:rPr lang="cs-CZ" sz="1400" dirty="0" err="1" smtClean="0"/>
              <a:t>histones</a:t>
            </a:r>
            <a:endParaRPr lang="cs-CZ" sz="1400" dirty="0"/>
          </a:p>
        </p:txBody>
      </p:sp>
      <p:sp>
        <p:nvSpPr>
          <p:cNvPr id="2110" name="Text Box 62"/>
          <p:cNvSpPr txBox="1">
            <a:spLocks noChangeArrowheads="1"/>
          </p:cNvSpPr>
          <p:nvPr/>
        </p:nvSpPr>
        <p:spPr bwMode="auto">
          <a:xfrm>
            <a:off x="-36513" y="2563813"/>
            <a:ext cx="12504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 smtClean="0"/>
              <a:t>DNA </a:t>
            </a:r>
            <a:r>
              <a:rPr lang="cs-CZ" sz="1400" dirty="0" err="1" smtClean="0"/>
              <a:t>damage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49052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cs-CZ" dirty="0"/>
              <a:t> </a:t>
            </a:r>
            <a:r>
              <a:rPr lang="cs-CZ" sz="4000" b="1" dirty="0" smtClean="0">
                <a:solidFill>
                  <a:srgbClr val="FFFF00"/>
                </a:solidFill>
              </a:rPr>
              <a:t>MCL- </a:t>
            </a:r>
            <a:r>
              <a:rPr lang="cs-CZ" sz="4000" b="1" dirty="0" err="1" smtClean="0">
                <a:solidFill>
                  <a:srgbClr val="FFFF00"/>
                </a:solidFill>
              </a:rPr>
              <a:t>treatment</a:t>
            </a:r>
            <a:r>
              <a:rPr lang="cs-CZ" sz="4000" b="1" dirty="0" smtClean="0">
                <a:solidFill>
                  <a:srgbClr val="FFFF00"/>
                </a:solidFill>
              </a:rPr>
              <a:t> </a:t>
            </a:r>
            <a:br>
              <a:rPr lang="cs-CZ" sz="4000" b="1" dirty="0" smtClean="0">
                <a:solidFill>
                  <a:srgbClr val="FFFF00"/>
                </a:solidFill>
              </a:rPr>
            </a:br>
            <a:endParaRPr lang="cs-CZ" sz="4000" b="1" dirty="0">
              <a:solidFill>
                <a:srgbClr val="FFFF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57200" y="1066800"/>
            <a:ext cx="8504251" cy="541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800" dirty="0" err="1" smtClean="0"/>
              <a:t>intensive</a:t>
            </a:r>
            <a:r>
              <a:rPr lang="cs-CZ" sz="2800" dirty="0" smtClean="0"/>
              <a:t> </a:t>
            </a:r>
            <a:r>
              <a:rPr lang="cs-CZ" sz="2800" dirty="0" err="1" smtClean="0"/>
              <a:t>chemotherapy</a:t>
            </a:r>
            <a:r>
              <a:rPr lang="cs-CZ" sz="2800" dirty="0" smtClean="0"/>
              <a:t> </a:t>
            </a:r>
            <a:r>
              <a:rPr lang="cs-CZ" sz="2800" dirty="0" err="1" smtClean="0"/>
              <a:t>is</a:t>
            </a:r>
            <a:r>
              <a:rPr lang="cs-CZ" sz="2800" dirty="0" smtClean="0"/>
              <a:t> </a:t>
            </a:r>
            <a:r>
              <a:rPr lang="cs-CZ" sz="2800" dirty="0" err="1" smtClean="0"/>
              <a:t>recommended</a:t>
            </a:r>
            <a:endParaRPr lang="cs-CZ" sz="2800" dirty="0" smtClean="0"/>
          </a:p>
          <a:p>
            <a:r>
              <a:rPr lang="cs-CZ" sz="2800" dirty="0" smtClean="0"/>
              <a:t>  R-</a:t>
            </a:r>
            <a:r>
              <a:rPr lang="cs-CZ" sz="2800" dirty="0" err="1" smtClean="0"/>
              <a:t>MaxiCHOP</a:t>
            </a:r>
            <a:r>
              <a:rPr lang="cs-CZ" sz="2800" dirty="0" smtClean="0"/>
              <a:t>/</a:t>
            </a:r>
            <a:r>
              <a:rPr lang="cs-CZ" sz="2800" dirty="0" err="1" smtClean="0"/>
              <a:t>high</a:t>
            </a:r>
            <a:r>
              <a:rPr lang="cs-CZ" sz="2800" dirty="0" smtClean="0"/>
              <a:t> </a:t>
            </a:r>
            <a:r>
              <a:rPr lang="cs-CZ" sz="2800" dirty="0" err="1" smtClean="0"/>
              <a:t>dose</a:t>
            </a:r>
            <a:r>
              <a:rPr lang="cs-CZ" sz="2800" dirty="0" smtClean="0"/>
              <a:t> </a:t>
            </a:r>
            <a:r>
              <a:rPr lang="cs-CZ" sz="2800" dirty="0" err="1" smtClean="0"/>
              <a:t>Arac</a:t>
            </a:r>
            <a:r>
              <a:rPr lang="cs-CZ" sz="2800" dirty="0" smtClean="0"/>
              <a:t>/ </a:t>
            </a:r>
            <a:r>
              <a:rPr lang="cs-CZ" sz="2800" dirty="0" err="1" smtClean="0"/>
              <a:t>high</a:t>
            </a:r>
            <a:r>
              <a:rPr lang="cs-CZ" sz="2800" dirty="0" smtClean="0"/>
              <a:t> </a:t>
            </a:r>
            <a:r>
              <a:rPr lang="cs-CZ" sz="2800" dirty="0" err="1" smtClean="0"/>
              <a:t>dose</a:t>
            </a:r>
            <a:r>
              <a:rPr lang="cs-CZ" sz="2800" dirty="0" smtClean="0"/>
              <a:t> BEAM</a:t>
            </a:r>
          </a:p>
          <a:p>
            <a:endParaRPr lang="cs-CZ" sz="2800" dirty="0" smtClean="0"/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800" dirty="0" err="1" smtClean="0"/>
              <a:t>transplantation</a:t>
            </a:r>
            <a:r>
              <a:rPr lang="cs-CZ" sz="2800" dirty="0" smtClean="0"/>
              <a:t> </a:t>
            </a:r>
            <a:r>
              <a:rPr lang="cs-CZ" sz="2800" dirty="0" err="1" smtClean="0"/>
              <a:t>therapy</a:t>
            </a:r>
            <a:r>
              <a:rPr lang="cs-CZ" sz="2800" dirty="0" smtClean="0"/>
              <a:t> </a:t>
            </a:r>
            <a:r>
              <a:rPr lang="cs-CZ" sz="2800" dirty="0" err="1" smtClean="0"/>
              <a:t>is</a:t>
            </a:r>
            <a:r>
              <a:rPr lang="cs-CZ" sz="2800" dirty="0" smtClean="0"/>
              <a:t> </a:t>
            </a:r>
            <a:r>
              <a:rPr lang="cs-CZ" sz="2800" dirty="0" err="1" smtClean="0"/>
              <a:t>indicated</a:t>
            </a:r>
            <a:r>
              <a:rPr lang="cs-CZ" sz="2800" dirty="0" smtClean="0"/>
              <a:t> in </a:t>
            </a:r>
            <a:r>
              <a:rPr lang="cs-CZ" sz="2800" dirty="0" err="1" smtClean="0"/>
              <a:t>younger</a:t>
            </a:r>
            <a:endParaRPr lang="cs-CZ" sz="2800" dirty="0" smtClean="0"/>
          </a:p>
          <a:p>
            <a:r>
              <a:rPr lang="cs-CZ" sz="2800" dirty="0" smtClean="0"/>
              <a:t>   </a:t>
            </a:r>
            <a:r>
              <a:rPr lang="cs-CZ" sz="2800" dirty="0" err="1" smtClean="0"/>
              <a:t>patients</a:t>
            </a:r>
            <a:endParaRPr lang="cs-CZ" sz="2800" dirty="0" smtClean="0"/>
          </a:p>
          <a:p>
            <a:endParaRPr lang="cs-CZ" sz="2800" dirty="0" smtClean="0"/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majority </a:t>
            </a:r>
            <a:r>
              <a:rPr lang="cs-CZ" sz="2800" dirty="0" err="1" smtClean="0"/>
              <a:t>of</a:t>
            </a:r>
            <a:r>
              <a:rPr lang="cs-CZ" sz="2800" dirty="0" smtClean="0"/>
              <a:t> MCL </a:t>
            </a:r>
            <a:r>
              <a:rPr lang="cs-CZ" sz="2800" dirty="0" err="1" smtClean="0"/>
              <a:t>patients</a:t>
            </a:r>
            <a:r>
              <a:rPr lang="cs-CZ" sz="2800" dirty="0" smtClean="0"/>
              <a:t> not </a:t>
            </a:r>
            <a:r>
              <a:rPr lang="cs-CZ" sz="2800" dirty="0" err="1" smtClean="0"/>
              <a:t>able</a:t>
            </a:r>
            <a:r>
              <a:rPr lang="cs-CZ" sz="2800" dirty="0" smtClean="0"/>
              <a:t> to </a:t>
            </a:r>
            <a:r>
              <a:rPr lang="cs-CZ" sz="2800" dirty="0" err="1" smtClean="0"/>
              <a:t>receive</a:t>
            </a:r>
            <a:r>
              <a:rPr lang="cs-CZ" sz="2800" dirty="0" smtClean="0"/>
              <a:t> </a:t>
            </a:r>
          </a:p>
          <a:p>
            <a:r>
              <a:rPr lang="cs-CZ" sz="2800" dirty="0" smtClean="0"/>
              <a:t>  </a:t>
            </a:r>
            <a:r>
              <a:rPr lang="cs-CZ" sz="2800" dirty="0" err="1" smtClean="0"/>
              <a:t>intensive</a:t>
            </a:r>
            <a:r>
              <a:rPr lang="cs-CZ" sz="2800" dirty="0" smtClean="0"/>
              <a:t> </a:t>
            </a:r>
            <a:r>
              <a:rPr lang="cs-CZ" sz="2800" dirty="0" err="1" smtClean="0"/>
              <a:t>treament</a:t>
            </a:r>
            <a:endParaRPr lang="cs-CZ" sz="2800" dirty="0" smtClean="0"/>
          </a:p>
          <a:p>
            <a:endParaRPr lang="cs-CZ" sz="2800" dirty="0" smtClean="0"/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800" dirty="0" err="1" smtClean="0"/>
              <a:t>new</a:t>
            </a:r>
            <a:r>
              <a:rPr lang="cs-CZ" sz="2800" dirty="0" smtClean="0"/>
              <a:t> „</a:t>
            </a:r>
            <a:r>
              <a:rPr lang="cs-CZ" sz="2800" dirty="0" err="1" smtClean="0"/>
              <a:t>smart</a:t>
            </a:r>
            <a:r>
              <a:rPr lang="cs-CZ" sz="2800" dirty="0" smtClean="0"/>
              <a:t>“ </a:t>
            </a:r>
            <a:r>
              <a:rPr lang="cs-CZ" sz="2800" dirty="0" err="1" smtClean="0"/>
              <a:t>drugs</a:t>
            </a:r>
            <a:r>
              <a:rPr lang="cs-CZ" sz="2800" dirty="0" smtClean="0"/>
              <a:t> (</a:t>
            </a:r>
            <a:r>
              <a:rPr lang="cs-CZ" sz="2800" dirty="0" err="1" smtClean="0"/>
              <a:t>biological</a:t>
            </a:r>
            <a:r>
              <a:rPr lang="cs-CZ" sz="2800" dirty="0" smtClean="0"/>
              <a:t> agens) </a:t>
            </a:r>
            <a:r>
              <a:rPr lang="cs-CZ" sz="2800" dirty="0" err="1" smtClean="0"/>
              <a:t>focused</a:t>
            </a:r>
            <a:r>
              <a:rPr lang="cs-CZ" sz="2800" dirty="0" smtClean="0"/>
              <a:t> on </a:t>
            </a:r>
          </a:p>
          <a:p>
            <a:r>
              <a:rPr lang="cs-CZ" sz="2800" dirty="0" smtClean="0"/>
              <a:t>  </a:t>
            </a:r>
            <a:r>
              <a:rPr lang="cs-CZ" sz="2800" b="1" dirty="0" smtClean="0">
                <a:solidFill>
                  <a:srgbClr val="FFFF00"/>
                </a:solidFill>
              </a:rPr>
              <a:t>BCR </a:t>
            </a:r>
            <a:r>
              <a:rPr lang="cs-CZ" sz="2800" b="1" dirty="0" err="1" smtClean="0">
                <a:solidFill>
                  <a:srgbClr val="FFFF00"/>
                </a:solidFill>
              </a:rPr>
              <a:t>signaling</a:t>
            </a:r>
            <a:r>
              <a:rPr lang="cs-CZ" sz="2800" dirty="0" smtClean="0"/>
              <a:t> are </a:t>
            </a:r>
            <a:r>
              <a:rPr lang="cs-CZ" sz="2800" dirty="0" err="1" smtClean="0"/>
              <a:t>efficace</a:t>
            </a:r>
            <a:endParaRPr lang="cs-CZ" sz="2800" dirty="0" smtClean="0"/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800" b="1" dirty="0" err="1" smtClean="0">
                <a:solidFill>
                  <a:srgbClr val="FFFF00"/>
                </a:solidFill>
              </a:rPr>
              <a:t>Ibrutinib</a:t>
            </a:r>
            <a:r>
              <a:rPr lang="cs-CZ" sz="2800" b="1" dirty="0" smtClean="0">
                <a:solidFill>
                  <a:srgbClr val="FFFF00"/>
                </a:solidFill>
              </a:rPr>
              <a:t>, </a:t>
            </a:r>
            <a:r>
              <a:rPr lang="cs-CZ" sz="2800" b="1" dirty="0" err="1" smtClean="0">
                <a:solidFill>
                  <a:srgbClr val="FFFF00"/>
                </a:solidFill>
              </a:rPr>
              <a:t>bortezomib</a:t>
            </a:r>
            <a:r>
              <a:rPr lang="cs-CZ" sz="2800" b="1" dirty="0" smtClean="0">
                <a:solidFill>
                  <a:srgbClr val="FFFF00"/>
                </a:solidFill>
              </a:rPr>
              <a:t>, </a:t>
            </a:r>
            <a:r>
              <a:rPr lang="cs-CZ" sz="2800" b="1" dirty="0" err="1" smtClean="0">
                <a:solidFill>
                  <a:srgbClr val="FFFF00"/>
                </a:solidFill>
              </a:rPr>
              <a:t>temsirolimus</a:t>
            </a:r>
            <a:r>
              <a:rPr lang="cs-CZ" sz="2800" b="1" dirty="0" smtClean="0">
                <a:solidFill>
                  <a:srgbClr val="FFFF00"/>
                </a:solidFill>
              </a:rPr>
              <a:t> </a:t>
            </a:r>
            <a:r>
              <a:rPr lang="cs-CZ" sz="2800" dirty="0" smtClean="0"/>
              <a:t>+/- </a:t>
            </a:r>
            <a:r>
              <a:rPr lang="cs-CZ" sz="2800" dirty="0" err="1" smtClean="0"/>
              <a:t>rituximab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8251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163510"/>
              </p:ext>
            </p:extLst>
          </p:nvPr>
        </p:nvGraphicFramePr>
        <p:xfrm>
          <a:off x="0" y="228600"/>
          <a:ext cx="8991599" cy="662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759" name="Dokument" r:id="rId3" imgW="7365429" imgH="6057578" progId="Word.Document.12">
                  <p:embed/>
                </p:oleObj>
              </mc:Choice>
              <mc:Fallback>
                <p:oleObj name="Dokument" r:id="rId3" imgW="7365429" imgH="6057578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8600"/>
                        <a:ext cx="8991599" cy="662473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827584" y="64195"/>
            <a:ext cx="756084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B-CELL RECEPTOR (BCR) SIGNALING</a:t>
            </a:r>
            <a:endParaRPr lang="en-US" sz="2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787235" y="1124744"/>
            <a:ext cx="128112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1200" dirty="0" smtClean="0"/>
              <a:t>CAL101; </a:t>
            </a:r>
            <a:r>
              <a:rPr lang="cs-CZ" sz="1200" dirty="0" err="1" smtClean="0"/>
              <a:t>idelalisib</a:t>
            </a:r>
            <a:endParaRPr lang="en-US" sz="1200" dirty="0"/>
          </a:p>
        </p:txBody>
      </p:sp>
      <p:cxnSp>
        <p:nvCxnSpPr>
          <p:cNvPr id="8" name="Přímá spojnice se šipkou 7"/>
          <p:cNvCxnSpPr/>
          <p:nvPr/>
        </p:nvCxnSpPr>
        <p:spPr>
          <a:xfrm flipH="1">
            <a:off x="6156176" y="1494076"/>
            <a:ext cx="288032" cy="278740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6012160" y="1700808"/>
            <a:ext cx="288032" cy="144016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ál 1"/>
          <p:cNvSpPr/>
          <p:nvPr/>
        </p:nvSpPr>
        <p:spPr>
          <a:xfrm>
            <a:off x="229707" y="619944"/>
            <a:ext cx="6838648" cy="4104456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4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BCR </a:t>
            </a:r>
            <a:r>
              <a:rPr lang="cs-CZ" dirty="0" err="1" smtClean="0"/>
              <a:t>signaling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3A07C1-E71B-490C-B1FA-0920B5093EA6}" type="datetime1">
              <a:rPr lang="cs-CZ" smtClean="0"/>
              <a:pPr>
                <a:defRPr/>
              </a:pPr>
              <a:t>7.10.2019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33D207-D9D1-4181-97B7-2623BEDA7AAB}" type="slidenum">
              <a:rPr lang="cs-CZ" smtClean="0"/>
              <a:pPr>
                <a:defRPr/>
              </a:pPr>
              <a:t>57</a:t>
            </a:fld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685800" y="1524000"/>
            <a:ext cx="8462573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solidFill>
                  <a:srgbClr val="FFFF00"/>
                </a:solidFill>
              </a:rPr>
              <a:t>Active</a:t>
            </a:r>
            <a:r>
              <a:rPr lang="cs-CZ" sz="3200" b="1" dirty="0" smtClean="0">
                <a:solidFill>
                  <a:srgbClr val="FFFF00"/>
                </a:solidFill>
              </a:rPr>
              <a:t>  BCR </a:t>
            </a:r>
            <a:r>
              <a:rPr lang="cs-CZ" sz="3200" b="1" dirty="0" err="1" smtClean="0">
                <a:solidFill>
                  <a:srgbClr val="FFFF00"/>
                </a:solidFill>
              </a:rPr>
              <a:t>signaling</a:t>
            </a:r>
            <a:endParaRPr lang="cs-CZ" sz="3200" b="1" dirty="0" smtClean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cs-CZ" sz="2400" dirty="0" smtClean="0"/>
              <a:t>Antigen </a:t>
            </a:r>
            <a:r>
              <a:rPr lang="cs-CZ" sz="2400" dirty="0" err="1" smtClean="0"/>
              <a:t>driven</a:t>
            </a:r>
            <a:endParaRPr lang="cs-CZ" sz="2400" dirty="0" smtClean="0"/>
          </a:p>
          <a:p>
            <a:pPr>
              <a:buFontTx/>
              <a:buChar char="-"/>
            </a:pPr>
            <a:r>
              <a:rPr lang="cs-CZ" sz="2400" dirty="0" smtClean="0"/>
              <a:t>BCR </a:t>
            </a:r>
            <a:r>
              <a:rPr lang="cs-CZ" sz="2400" dirty="0" err="1" smtClean="0"/>
              <a:t>immobile</a:t>
            </a:r>
            <a:r>
              <a:rPr lang="cs-CZ" sz="2400" dirty="0" smtClean="0"/>
              <a:t> </a:t>
            </a:r>
            <a:r>
              <a:rPr lang="cs-CZ" sz="2400" dirty="0" err="1" smtClean="0"/>
              <a:t>clusters</a:t>
            </a:r>
            <a:endParaRPr lang="cs-CZ" sz="2400" dirty="0" smtClean="0"/>
          </a:p>
          <a:p>
            <a:pPr>
              <a:buFontTx/>
              <a:buChar char="-"/>
            </a:pPr>
            <a:r>
              <a:rPr lang="cs-CZ" sz="2400" dirty="0" smtClean="0"/>
              <a:t> </a:t>
            </a:r>
            <a:r>
              <a:rPr lang="cs-CZ" sz="2400" dirty="0" err="1" smtClean="0"/>
              <a:t>activation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downstream</a:t>
            </a:r>
            <a:r>
              <a:rPr lang="cs-CZ" sz="2400" dirty="0" smtClean="0"/>
              <a:t> </a:t>
            </a:r>
            <a:r>
              <a:rPr lang="cs-CZ" sz="2400" dirty="0" err="1" smtClean="0"/>
              <a:t>pathways</a:t>
            </a:r>
            <a:r>
              <a:rPr lang="cs-CZ" sz="2400" dirty="0" smtClean="0"/>
              <a:t> NF-</a:t>
            </a:r>
            <a:r>
              <a:rPr lang="az-Cyrl-AZ" sz="2400" dirty="0" smtClean="0"/>
              <a:t>к</a:t>
            </a:r>
            <a:r>
              <a:rPr lang="cs-CZ" sz="2400" dirty="0" smtClean="0"/>
              <a:t>B, PI3, </a:t>
            </a:r>
            <a:r>
              <a:rPr lang="cs-CZ" sz="2400" dirty="0" err="1" smtClean="0"/>
              <a:t>MAPkinase</a:t>
            </a:r>
            <a:endParaRPr lang="cs-CZ" sz="2400" dirty="0" smtClean="0"/>
          </a:p>
          <a:p>
            <a:pPr>
              <a:buFontTx/>
              <a:buChar char="-"/>
            </a:pPr>
            <a:r>
              <a:rPr lang="cs-CZ" sz="2400" dirty="0" smtClean="0"/>
              <a:t> NF-</a:t>
            </a:r>
            <a:r>
              <a:rPr lang="az-Cyrl-AZ" sz="2400" dirty="0" smtClean="0"/>
              <a:t>к</a:t>
            </a:r>
            <a:r>
              <a:rPr lang="cs-CZ" sz="2400" dirty="0" smtClean="0"/>
              <a:t>B </a:t>
            </a:r>
            <a:r>
              <a:rPr lang="cs-CZ" sz="2400" dirty="0" err="1" smtClean="0"/>
              <a:t>activated</a:t>
            </a:r>
            <a:r>
              <a:rPr lang="cs-CZ" sz="2400" dirty="0" smtClean="0"/>
              <a:t> by BTK</a:t>
            </a:r>
          </a:p>
          <a:p>
            <a:pPr>
              <a:buFontTx/>
              <a:buChar char="-"/>
            </a:pPr>
            <a:r>
              <a:rPr lang="cs-CZ" sz="2400" dirty="0" smtClean="0"/>
              <a:t>ABC-DLBCL (</a:t>
            </a:r>
            <a:r>
              <a:rPr lang="cs-CZ" sz="2400" smtClean="0"/>
              <a:t>BTK inhibitor)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3200" b="1" dirty="0" err="1" smtClean="0">
                <a:solidFill>
                  <a:srgbClr val="FFFF00"/>
                </a:solidFill>
              </a:rPr>
              <a:t>Tonic</a:t>
            </a:r>
            <a:r>
              <a:rPr lang="cs-CZ" sz="3200" b="1" dirty="0" smtClean="0">
                <a:solidFill>
                  <a:srgbClr val="FFFF00"/>
                </a:solidFill>
              </a:rPr>
              <a:t> BCR </a:t>
            </a:r>
            <a:r>
              <a:rPr lang="cs-CZ" sz="3200" b="1" dirty="0" err="1" smtClean="0">
                <a:solidFill>
                  <a:srgbClr val="FFFF00"/>
                </a:solidFill>
              </a:rPr>
              <a:t>signaling</a:t>
            </a:r>
            <a:endParaRPr lang="cs-CZ" sz="3200" b="1" dirty="0" smtClean="0">
              <a:solidFill>
                <a:srgbClr val="FFFF00"/>
              </a:solidFill>
            </a:endParaRPr>
          </a:p>
          <a:p>
            <a:r>
              <a:rPr lang="cs-CZ" sz="2400" dirty="0" smtClean="0"/>
              <a:t>- antigen independent, </a:t>
            </a:r>
            <a:r>
              <a:rPr lang="cs-CZ" sz="2400" dirty="0" err="1" smtClean="0"/>
              <a:t>necessary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B-cell </a:t>
            </a:r>
            <a:r>
              <a:rPr lang="cs-CZ" sz="2400" dirty="0" err="1" smtClean="0"/>
              <a:t>survival</a:t>
            </a:r>
            <a:endParaRPr lang="cs-CZ" sz="2400" dirty="0" smtClean="0"/>
          </a:p>
          <a:p>
            <a:pPr>
              <a:buFontTx/>
              <a:buChar char="-"/>
            </a:pPr>
            <a:r>
              <a:rPr lang="cs-CZ" sz="2400" dirty="0" smtClean="0"/>
              <a:t>BCR </a:t>
            </a:r>
            <a:r>
              <a:rPr lang="cs-CZ" sz="2400" dirty="0" err="1" smtClean="0"/>
              <a:t>freely</a:t>
            </a:r>
            <a:r>
              <a:rPr lang="cs-CZ" sz="2400" dirty="0" smtClean="0"/>
              <a:t> mobile</a:t>
            </a:r>
          </a:p>
          <a:p>
            <a:pPr>
              <a:buFontTx/>
              <a:buChar char="-"/>
            </a:pPr>
            <a:r>
              <a:rPr lang="cs-CZ" sz="2400" dirty="0" smtClean="0"/>
              <a:t> </a:t>
            </a:r>
            <a:r>
              <a:rPr lang="cs-CZ" sz="2400" dirty="0" err="1" smtClean="0"/>
              <a:t>namely</a:t>
            </a:r>
            <a:r>
              <a:rPr lang="cs-CZ" sz="2400" dirty="0" smtClean="0"/>
              <a:t> PI3 </a:t>
            </a:r>
            <a:r>
              <a:rPr lang="cs-CZ" sz="2400" dirty="0" err="1" smtClean="0"/>
              <a:t>pathway</a:t>
            </a:r>
            <a:endParaRPr lang="cs-CZ" sz="2400" dirty="0" smtClean="0"/>
          </a:p>
          <a:p>
            <a:pPr>
              <a:buFontTx/>
              <a:buChar char="-"/>
            </a:pPr>
            <a:r>
              <a:rPr lang="cs-CZ" sz="2400" dirty="0" smtClean="0"/>
              <a:t> </a:t>
            </a:r>
            <a:r>
              <a:rPr lang="cs-CZ" sz="2400" dirty="0" err="1" smtClean="0"/>
              <a:t>Burkitt</a:t>
            </a:r>
            <a:r>
              <a:rPr lang="cs-CZ" sz="2400" dirty="0" smtClean="0"/>
              <a:t> </a:t>
            </a:r>
            <a:r>
              <a:rPr lang="cs-CZ" sz="2400" dirty="0" err="1" smtClean="0"/>
              <a:t>lymphoma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3193431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IBRUTINIB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35496" y="1143000"/>
            <a:ext cx="8229600" cy="5598368"/>
          </a:xfrm>
        </p:spPr>
        <p:txBody>
          <a:bodyPr>
            <a:normAutofit lnSpcReduction="10000"/>
          </a:bodyPr>
          <a:lstStyle/>
          <a:p>
            <a:r>
              <a:rPr lang="cs-CZ" b="1" dirty="0" err="1" smtClean="0"/>
              <a:t>Ireversibil</a:t>
            </a:r>
            <a:r>
              <a:rPr lang="cs-CZ" b="1" dirty="0" smtClean="0"/>
              <a:t> inhibitor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Bruton</a:t>
            </a:r>
            <a:r>
              <a:rPr lang="cs-CZ" b="1" dirty="0" smtClean="0"/>
              <a:t>´s </a:t>
            </a:r>
            <a:r>
              <a:rPr lang="cs-CZ" b="1" dirty="0" err="1" smtClean="0"/>
              <a:t>tyrosinkinase</a:t>
            </a:r>
            <a:r>
              <a:rPr lang="cs-CZ" b="1" dirty="0" smtClean="0"/>
              <a:t> (BTK)</a:t>
            </a:r>
          </a:p>
          <a:p>
            <a:r>
              <a:rPr lang="cs-CZ" b="1" dirty="0" err="1" smtClean="0"/>
              <a:t>Inhibition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autophosphorylation</a:t>
            </a:r>
            <a:r>
              <a:rPr lang="cs-CZ" b="1" dirty="0" smtClean="0"/>
              <a:t> </a:t>
            </a:r>
            <a:r>
              <a:rPr lang="cs-CZ" b="1" dirty="0" err="1" smtClean="0"/>
              <a:t>and</a:t>
            </a:r>
            <a:r>
              <a:rPr lang="cs-CZ" b="1" dirty="0" smtClean="0"/>
              <a:t> </a:t>
            </a:r>
            <a:r>
              <a:rPr lang="cs-CZ" b="1" dirty="0" err="1" smtClean="0"/>
              <a:t>phosphorylation</a:t>
            </a:r>
            <a:r>
              <a:rPr lang="cs-CZ" b="1" dirty="0" smtClean="0"/>
              <a:t> by </a:t>
            </a:r>
            <a:r>
              <a:rPr lang="cs-CZ" b="1" dirty="0" err="1" smtClean="0"/>
              <a:t>physiological</a:t>
            </a:r>
            <a:r>
              <a:rPr lang="cs-CZ" b="1" dirty="0" smtClean="0"/>
              <a:t> </a:t>
            </a:r>
            <a:r>
              <a:rPr lang="cs-CZ" b="1" dirty="0" err="1" smtClean="0"/>
              <a:t>substrate</a:t>
            </a:r>
            <a:r>
              <a:rPr lang="cs-CZ" b="1" dirty="0" smtClean="0"/>
              <a:t>, </a:t>
            </a:r>
            <a:r>
              <a:rPr lang="cs-CZ" b="1" dirty="0" err="1" smtClean="0"/>
              <a:t>blocage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phosforylation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 PLC</a:t>
            </a:r>
            <a:r>
              <a:rPr lang="el-GR" b="1" dirty="0" smtClean="0"/>
              <a:t>γ</a:t>
            </a:r>
            <a:r>
              <a:rPr lang="cs-CZ" b="1" dirty="0" smtClean="0"/>
              <a:t>, ERK (</a:t>
            </a:r>
            <a:r>
              <a:rPr lang="cs-CZ" b="1" dirty="0" err="1" smtClean="0"/>
              <a:t>extracelluar</a:t>
            </a:r>
            <a:r>
              <a:rPr lang="cs-CZ" b="1" dirty="0" smtClean="0"/>
              <a:t> </a:t>
            </a:r>
            <a:r>
              <a:rPr lang="cs-CZ" b="1" dirty="0" err="1" smtClean="0"/>
              <a:t>signal-regulated</a:t>
            </a:r>
            <a:r>
              <a:rPr lang="cs-CZ" b="1" dirty="0" smtClean="0"/>
              <a:t> kinase),PI3K, NF-</a:t>
            </a:r>
            <a:r>
              <a:rPr lang="el-GR" b="1" dirty="0" smtClean="0"/>
              <a:t>κ</a:t>
            </a:r>
            <a:r>
              <a:rPr lang="cs-CZ" b="1" dirty="0" smtClean="0"/>
              <a:t>B…</a:t>
            </a:r>
          </a:p>
          <a:p>
            <a:r>
              <a:rPr lang="cs-CZ" b="1" dirty="0" err="1" smtClean="0"/>
              <a:t>Proliferation</a:t>
            </a:r>
            <a:r>
              <a:rPr lang="cs-CZ" b="1" dirty="0" smtClean="0"/>
              <a:t> </a:t>
            </a:r>
            <a:r>
              <a:rPr lang="cs-CZ" b="1" dirty="0" err="1" smtClean="0"/>
              <a:t>inhibition</a:t>
            </a:r>
            <a:r>
              <a:rPr lang="cs-CZ" b="1" dirty="0" smtClean="0"/>
              <a:t>, </a:t>
            </a:r>
            <a:r>
              <a:rPr lang="cs-CZ" b="1" dirty="0" err="1" smtClean="0"/>
              <a:t>triggering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apoptosis</a:t>
            </a:r>
            <a:endParaRPr lang="cs-CZ" b="1" dirty="0" smtClean="0"/>
          </a:p>
          <a:p>
            <a:r>
              <a:rPr lang="cs-CZ" b="1" dirty="0" err="1" smtClean="0"/>
              <a:t>Increase</a:t>
            </a:r>
            <a:r>
              <a:rPr lang="cs-CZ" b="1" dirty="0" smtClean="0"/>
              <a:t> </a:t>
            </a:r>
            <a:r>
              <a:rPr lang="cs-CZ" b="1" dirty="0" err="1" smtClean="0"/>
              <a:t>resistance</a:t>
            </a:r>
            <a:r>
              <a:rPr lang="cs-CZ" b="1" dirty="0" smtClean="0"/>
              <a:t> to </a:t>
            </a:r>
            <a:r>
              <a:rPr lang="cs-CZ" b="1" dirty="0" err="1" smtClean="0"/>
              <a:t>microenvironment</a:t>
            </a:r>
            <a:r>
              <a:rPr lang="cs-CZ" b="1" dirty="0" smtClean="0"/>
              <a:t> </a:t>
            </a:r>
            <a:r>
              <a:rPr lang="cs-CZ" b="1" dirty="0" err="1" smtClean="0"/>
              <a:t>signals</a:t>
            </a:r>
            <a:endParaRPr lang="cs-CZ" b="1" dirty="0" smtClean="0"/>
          </a:p>
          <a:p>
            <a:endParaRPr lang="en-US" dirty="0"/>
          </a:p>
        </p:txBody>
      </p:sp>
      <p:pic>
        <p:nvPicPr>
          <p:cNvPr id="7" name="Picture 2" descr="C:\Documents and Settings\25540\Dokumenty\Obrázky\ibrutini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28600"/>
            <a:ext cx="1905000" cy="2771775"/>
          </a:xfrm>
          <a:prstGeom prst="rect">
            <a:avLst/>
          </a:prstGeom>
          <a:solidFill>
            <a:schemeClr val="tx1"/>
          </a:solidFill>
          <a:extLst/>
        </p:spPr>
      </p:pic>
    </p:spTree>
    <p:extLst>
      <p:ext uri="{BB962C8B-B14F-4D97-AF65-F5344CB8AC3E}">
        <p14:creationId xmlns:p14="http://schemas.microsoft.com/office/powerpoint/2010/main" val="8631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TEMSIROLIMUS </a:t>
            </a:r>
            <a:b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Torisel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146" name="Picture 2" descr="http://upload.wikimedia.org/wikipedia/commons/e/e4/Temsirolim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88" y="-27383"/>
            <a:ext cx="2535224" cy="2770584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6147" name="Picture 3" descr="C:\Documents and Settings\25540\Dokumenty\Obrázky\toris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94634"/>
            <a:ext cx="2792733" cy="199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2"/>
          <p:cNvSpPr txBox="1">
            <a:spLocks noGrp="1"/>
          </p:cNvSpPr>
          <p:nvPr>
            <p:ph idx="1"/>
          </p:nvPr>
        </p:nvSpPr>
        <p:spPr>
          <a:xfrm>
            <a:off x="35496" y="243142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err="1" smtClean="0"/>
              <a:t>Selective</a:t>
            </a:r>
            <a:r>
              <a:rPr lang="cs-CZ" b="1" dirty="0" smtClean="0"/>
              <a:t> inhibitor </a:t>
            </a:r>
            <a:r>
              <a:rPr lang="cs-CZ" b="1" dirty="0" err="1" smtClean="0"/>
              <a:t>mTOR</a:t>
            </a:r>
            <a:r>
              <a:rPr lang="cs-CZ" b="1" dirty="0" smtClean="0"/>
              <a:t> – </a:t>
            </a:r>
          </a:p>
          <a:p>
            <a:r>
              <a:rPr lang="cs-CZ" b="1" dirty="0" smtClean="0"/>
              <a:t>protein </a:t>
            </a:r>
            <a:r>
              <a:rPr lang="cs-CZ" b="1" dirty="0" err="1" smtClean="0"/>
              <a:t>kinase</a:t>
            </a:r>
            <a:r>
              <a:rPr lang="cs-CZ" b="1" dirty="0" smtClean="0"/>
              <a:t> (</a:t>
            </a:r>
            <a:r>
              <a:rPr lang="cs-CZ" b="1" dirty="0" err="1" smtClean="0"/>
              <a:t>mamalian</a:t>
            </a:r>
            <a:r>
              <a:rPr lang="cs-CZ" b="1" dirty="0" smtClean="0"/>
              <a:t> </a:t>
            </a:r>
            <a:r>
              <a:rPr lang="cs-CZ" b="1" dirty="0" err="1" smtClean="0"/>
              <a:t>target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rapamycin</a:t>
            </a:r>
            <a:r>
              <a:rPr lang="cs-CZ" b="1" dirty="0" smtClean="0"/>
              <a:t>)</a:t>
            </a:r>
          </a:p>
          <a:p>
            <a:r>
              <a:rPr lang="cs-CZ" b="1" dirty="0" err="1" smtClean="0"/>
              <a:t>Inhibition</a:t>
            </a:r>
            <a:r>
              <a:rPr lang="cs-CZ" b="1" dirty="0" smtClean="0"/>
              <a:t> </a:t>
            </a:r>
            <a:r>
              <a:rPr lang="cs-CZ" b="1" dirty="0" err="1" smtClean="0"/>
              <a:t>mTOR</a:t>
            </a:r>
            <a:r>
              <a:rPr lang="cs-CZ" b="1" dirty="0"/>
              <a:t>→</a:t>
            </a:r>
            <a:r>
              <a:rPr lang="cs-CZ" b="1" dirty="0" smtClean="0"/>
              <a:t> cell </a:t>
            </a:r>
            <a:r>
              <a:rPr lang="cs-CZ" b="1" dirty="0" err="1" smtClean="0"/>
              <a:t>cycle</a:t>
            </a:r>
            <a:r>
              <a:rPr lang="cs-CZ" b="1" dirty="0" smtClean="0"/>
              <a:t> </a:t>
            </a:r>
            <a:r>
              <a:rPr lang="cs-CZ" b="1" dirty="0" err="1" smtClean="0"/>
              <a:t>arrest</a:t>
            </a:r>
            <a:r>
              <a:rPr lang="cs-CZ" b="1" dirty="0" smtClean="0"/>
              <a:t> in G1 </a:t>
            </a:r>
            <a:r>
              <a:rPr lang="cs-CZ" b="1" dirty="0" err="1" smtClean="0"/>
              <a:t>and</a:t>
            </a:r>
            <a:r>
              <a:rPr lang="cs-CZ" b="1" dirty="0" smtClean="0"/>
              <a:t> </a:t>
            </a:r>
            <a:r>
              <a:rPr lang="cs-CZ" b="1" dirty="0" err="1" smtClean="0"/>
              <a:t>angiogenesis</a:t>
            </a:r>
            <a:r>
              <a:rPr lang="cs-CZ" b="1" dirty="0" smtClean="0"/>
              <a:t> (VEGF)</a:t>
            </a:r>
          </a:p>
          <a:p>
            <a:r>
              <a:rPr lang="cs-CZ" b="1" dirty="0" smtClean="0"/>
              <a:t>PI3Kinase/Akt/</a:t>
            </a:r>
            <a:r>
              <a:rPr lang="cs-CZ" b="1" dirty="0" err="1" smtClean="0"/>
              <a:t>mTOR</a:t>
            </a:r>
            <a:r>
              <a:rPr lang="cs-CZ" b="1" dirty="0" smtClean="0"/>
              <a:t> </a:t>
            </a:r>
            <a:r>
              <a:rPr lang="cs-CZ" b="1" dirty="0" err="1" smtClean="0"/>
              <a:t>pathway</a:t>
            </a:r>
            <a:r>
              <a:rPr lang="cs-CZ" b="1" dirty="0" smtClean="0"/>
              <a:t> </a:t>
            </a:r>
          </a:p>
          <a:p>
            <a:pPr lvl="1"/>
            <a:r>
              <a:rPr lang="cs-CZ" b="1" dirty="0" err="1" smtClean="0"/>
              <a:t>konst</a:t>
            </a:r>
            <a:r>
              <a:rPr lang="cs-CZ" b="1" dirty="0" smtClean="0"/>
              <a:t>. </a:t>
            </a:r>
            <a:r>
              <a:rPr lang="cs-CZ" b="1" dirty="0" err="1" smtClean="0"/>
              <a:t>active</a:t>
            </a:r>
            <a:r>
              <a:rPr lang="cs-CZ" b="1" dirty="0" smtClean="0"/>
              <a:t> in MCL </a:t>
            </a:r>
          </a:p>
          <a:p>
            <a:endParaRPr lang="cs-CZ" b="1" dirty="0" smtClean="0"/>
          </a:p>
          <a:p>
            <a:pPr marL="0" indent="0">
              <a:buNone/>
            </a:pPr>
            <a:endParaRPr lang="cs-CZ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63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784976" cy="725760"/>
          </a:xfrm>
        </p:spPr>
        <p:txBody>
          <a:bodyPr/>
          <a:lstStyle/>
          <a:p>
            <a:pPr algn="ctr"/>
            <a:r>
              <a:rPr lang="cs-CZ" sz="3200" dirty="0" smtClean="0"/>
              <a:t>PROGNOSIS AND SURVIVAL OF PATIENTS WITH HEMATOLOGICAL MALIGNANCIES</a:t>
            </a:r>
            <a:br>
              <a:rPr lang="cs-CZ" sz="3200" dirty="0" smtClean="0"/>
            </a:br>
            <a:r>
              <a:rPr lang="cs-CZ" sz="3200" dirty="0" smtClean="0"/>
              <a:t>-</a:t>
            </a:r>
            <a:r>
              <a:rPr lang="cs-CZ" sz="3200" dirty="0" err="1" smtClean="0"/>
              <a:t>world</a:t>
            </a:r>
            <a:r>
              <a:rPr lang="cs-CZ" sz="3200" dirty="0" smtClean="0"/>
              <a:t> data</a:t>
            </a:r>
            <a:endParaRPr lang="en-US" dirty="0"/>
          </a:p>
        </p:txBody>
      </p:sp>
      <p:pic>
        <p:nvPicPr>
          <p:cNvPr id="1026" name="Picture 2" descr="Image result for lymphoma surviva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1820970"/>
            <a:ext cx="7186805" cy="473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8320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62400" y="1143000"/>
            <a:ext cx="4953000" cy="2057400"/>
          </a:xfrm>
        </p:spPr>
        <p:txBody>
          <a:bodyPr/>
          <a:lstStyle/>
          <a:p>
            <a:pPr lvl="1" eaLnBrk="1" hangingPunct="1"/>
            <a:endParaRPr lang="cs-CZ" sz="2400" dirty="0" smtClean="0"/>
          </a:p>
          <a:p>
            <a:pPr lvl="1" eaLnBrk="1" hangingPunct="1"/>
            <a:endParaRPr lang="cs-CZ" sz="2400" dirty="0" smtClean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924800" cy="9906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BURKITT LYMPHOMA</a:t>
            </a:r>
          </a:p>
        </p:txBody>
      </p:sp>
      <p:sp>
        <p:nvSpPr>
          <p:cNvPr id="4106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219200"/>
            <a:ext cx="8458200" cy="3733800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FFFF00"/>
                </a:solidFill>
              </a:rPr>
              <a:t>Very </a:t>
            </a:r>
            <a:r>
              <a:rPr lang="cs-CZ" sz="2400" dirty="0" err="1" smtClean="0">
                <a:solidFill>
                  <a:srgbClr val="FFFF00"/>
                </a:solidFill>
              </a:rPr>
              <a:t>rapidly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growing</a:t>
            </a:r>
            <a:r>
              <a:rPr lang="cs-CZ" sz="2400" dirty="0" smtClean="0">
                <a:solidFill>
                  <a:srgbClr val="FFFF00"/>
                </a:solidFill>
              </a:rPr>
              <a:t>; </a:t>
            </a:r>
            <a:r>
              <a:rPr lang="cs-CZ" sz="2400" dirty="0" err="1" smtClean="0">
                <a:solidFill>
                  <a:srgbClr val="FFFF00"/>
                </a:solidFill>
              </a:rPr>
              <a:t>aggressive</a:t>
            </a:r>
            <a:r>
              <a:rPr lang="cs-CZ" sz="2400" dirty="0" smtClean="0">
                <a:solidFill>
                  <a:srgbClr val="FFFF00"/>
                </a:solidFill>
              </a:rPr>
              <a:t>; </a:t>
            </a:r>
            <a:r>
              <a:rPr lang="cs-CZ" sz="2400" dirty="0" err="1" smtClean="0">
                <a:solidFill>
                  <a:srgbClr val="FFFF00"/>
                </a:solidFill>
              </a:rPr>
              <a:t>high</a:t>
            </a:r>
            <a:r>
              <a:rPr lang="cs-CZ" sz="2400" dirty="0" smtClean="0">
                <a:solidFill>
                  <a:srgbClr val="FFFF00"/>
                </a:solidFill>
              </a:rPr>
              <a:t>-grade B-cell </a:t>
            </a:r>
            <a:r>
              <a:rPr lang="cs-CZ" sz="2400" dirty="0" err="1" smtClean="0">
                <a:solidFill>
                  <a:srgbClr val="FFFF00"/>
                </a:solidFill>
              </a:rPr>
              <a:t>lymphoma</a:t>
            </a: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 err="1" smtClean="0">
                <a:solidFill>
                  <a:srgbClr val="FFFF00"/>
                </a:solidFill>
              </a:rPr>
              <a:t>Rare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disease</a:t>
            </a:r>
            <a:r>
              <a:rPr lang="cs-CZ" sz="2400" dirty="0" smtClean="0">
                <a:solidFill>
                  <a:srgbClr val="FFFF00"/>
                </a:solidFill>
              </a:rPr>
              <a:t> in </a:t>
            </a:r>
            <a:r>
              <a:rPr lang="cs-CZ" sz="2400" dirty="0" err="1" smtClean="0">
                <a:solidFill>
                  <a:srgbClr val="FFFF00"/>
                </a:solidFill>
              </a:rPr>
              <a:t>central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Europe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</a:p>
          <a:p>
            <a:pPr lvl="1" eaLnBrk="1" hangingPunct="1"/>
            <a:r>
              <a:rPr lang="cs-CZ" sz="2000" dirty="0" err="1">
                <a:solidFill>
                  <a:srgbClr val="FFFF00"/>
                </a:solidFill>
              </a:rPr>
              <a:t>Endemic</a:t>
            </a:r>
            <a:r>
              <a:rPr lang="cs-CZ" sz="2000" dirty="0">
                <a:solidFill>
                  <a:srgbClr val="FFFF00"/>
                </a:solidFill>
              </a:rPr>
              <a:t> (</a:t>
            </a:r>
            <a:r>
              <a:rPr lang="cs-CZ" sz="2000" dirty="0" err="1">
                <a:solidFill>
                  <a:srgbClr val="FFFF00"/>
                </a:solidFill>
              </a:rPr>
              <a:t>Africa</a:t>
            </a:r>
            <a:r>
              <a:rPr lang="cs-CZ" sz="2000" dirty="0">
                <a:solidFill>
                  <a:srgbClr val="FFFF00"/>
                </a:solidFill>
              </a:rPr>
              <a:t>, </a:t>
            </a:r>
            <a:r>
              <a:rPr lang="cs-CZ" sz="2000" dirty="0" err="1">
                <a:solidFill>
                  <a:srgbClr val="FFFF00"/>
                </a:solidFill>
              </a:rPr>
              <a:t>young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boys</a:t>
            </a:r>
            <a:r>
              <a:rPr lang="cs-CZ" sz="2000" dirty="0">
                <a:solidFill>
                  <a:srgbClr val="FFFF00"/>
                </a:solidFill>
              </a:rPr>
              <a:t>, jaw </a:t>
            </a:r>
            <a:r>
              <a:rPr lang="cs-CZ" sz="2000" dirty="0" err="1">
                <a:solidFill>
                  <a:srgbClr val="FFFF00"/>
                </a:solidFill>
              </a:rPr>
              <a:t>or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facial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mass</a:t>
            </a:r>
            <a:r>
              <a:rPr lang="cs-CZ" sz="2000" dirty="0">
                <a:solidFill>
                  <a:srgbClr val="FFFF00"/>
                </a:solidFill>
              </a:rPr>
              <a:t>, EBV </a:t>
            </a:r>
            <a:r>
              <a:rPr lang="cs-CZ" sz="2000" dirty="0" err="1">
                <a:solidFill>
                  <a:srgbClr val="FFFF00"/>
                </a:solidFill>
              </a:rPr>
              <a:t>associated</a:t>
            </a:r>
            <a:r>
              <a:rPr lang="cs-CZ" sz="2000" dirty="0">
                <a:solidFill>
                  <a:srgbClr val="FFFF00"/>
                </a:solidFill>
              </a:rPr>
              <a:t>)</a:t>
            </a:r>
          </a:p>
          <a:p>
            <a:pPr lvl="1" eaLnBrk="1" hangingPunct="1"/>
            <a:r>
              <a:rPr lang="cs-CZ" sz="2000" u="sng" dirty="0" err="1">
                <a:solidFill>
                  <a:srgbClr val="FFFF00"/>
                </a:solidFill>
              </a:rPr>
              <a:t>Sporadic</a:t>
            </a:r>
            <a:r>
              <a:rPr lang="cs-CZ" sz="2000" u="sng" dirty="0">
                <a:solidFill>
                  <a:srgbClr val="FFFF00"/>
                </a:solidFill>
              </a:rPr>
              <a:t> (</a:t>
            </a:r>
            <a:r>
              <a:rPr lang="cs-CZ" sz="2000" u="sng" dirty="0" err="1">
                <a:solidFill>
                  <a:srgbClr val="FFFF00"/>
                </a:solidFill>
              </a:rPr>
              <a:t>any</a:t>
            </a:r>
            <a:r>
              <a:rPr lang="cs-CZ" sz="2000" u="sng" dirty="0">
                <a:solidFill>
                  <a:srgbClr val="FFFF00"/>
                </a:solidFill>
              </a:rPr>
              <a:t> </a:t>
            </a:r>
            <a:r>
              <a:rPr lang="cs-CZ" sz="2000" u="sng" dirty="0" err="1">
                <a:solidFill>
                  <a:srgbClr val="FFFF00"/>
                </a:solidFill>
              </a:rPr>
              <a:t>age</a:t>
            </a:r>
            <a:r>
              <a:rPr lang="cs-CZ" sz="2000" u="sng" dirty="0">
                <a:solidFill>
                  <a:srgbClr val="FFFF00"/>
                </a:solidFill>
              </a:rPr>
              <a:t>, </a:t>
            </a:r>
            <a:r>
              <a:rPr lang="cs-CZ" sz="2000" u="sng" dirty="0" err="1">
                <a:solidFill>
                  <a:srgbClr val="FFFF00"/>
                </a:solidFill>
              </a:rPr>
              <a:t>abdominal</a:t>
            </a:r>
            <a:r>
              <a:rPr lang="cs-CZ" sz="2000" u="sng" dirty="0">
                <a:solidFill>
                  <a:srgbClr val="FFFF00"/>
                </a:solidFill>
              </a:rPr>
              <a:t> </a:t>
            </a:r>
            <a:r>
              <a:rPr lang="cs-CZ" sz="2000" u="sng" dirty="0" err="1">
                <a:solidFill>
                  <a:srgbClr val="FFFF00"/>
                </a:solidFill>
              </a:rPr>
              <a:t>mass</a:t>
            </a:r>
            <a:r>
              <a:rPr lang="cs-CZ" sz="2000" u="sng" dirty="0">
                <a:solidFill>
                  <a:srgbClr val="FFFF00"/>
                </a:solidFill>
              </a:rPr>
              <a:t>)</a:t>
            </a:r>
          </a:p>
          <a:p>
            <a:pPr lvl="1" eaLnBrk="1" hangingPunct="1"/>
            <a:r>
              <a:rPr lang="cs-CZ" sz="2000" dirty="0" err="1">
                <a:solidFill>
                  <a:srgbClr val="FFFF00"/>
                </a:solidFill>
              </a:rPr>
              <a:t>Epidemic</a:t>
            </a:r>
            <a:r>
              <a:rPr lang="cs-CZ" sz="2000" dirty="0">
                <a:solidFill>
                  <a:srgbClr val="FFFF00"/>
                </a:solidFill>
              </a:rPr>
              <a:t> (</a:t>
            </a:r>
            <a:r>
              <a:rPr lang="cs-CZ" sz="2000" dirty="0" err="1">
                <a:solidFill>
                  <a:srgbClr val="FFFF00"/>
                </a:solidFill>
              </a:rPr>
              <a:t>immunodeficiency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associated</a:t>
            </a:r>
            <a:r>
              <a:rPr lang="cs-CZ" sz="2000" dirty="0">
                <a:solidFill>
                  <a:srgbClr val="FFFF00"/>
                </a:solidFill>
              </a:rPr>
              <a:t>)</a:t>
            </a:r>
          </a:p>
          <a:p>
            <a:pPr marL="457200" lvl="1" indent="0" eaLnBrk="1" hangingPunct="1">
              <a:buNone/>
            </a:pPr>
            <a:endParaRPr lang="cs-CZ" sz="20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 err="1">
                <a:solidFill>
                  <a:srgbClr val="FFFF00"/>
                </a:solidFill>
              </a:rPr>
              <a:t>Different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behavior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compared</a:t>
            </a:r>
            <a:r>
              <a:rPr lang="cs-CZ" sz="2400" dirty="0">
                <a:solidFill>
                  <a:srgbClr val="FFFF00"/>
                </a:solidFill>
              </a:rPr>
              <a:t> to </a:t>
            </a:r>
            <a:r>
              <a:rPr lang="cs-CZ" sz="2400" dirty="0" smtClean="0">
                <a:solidFill>
                  <a:srgbClr val="FFFF00"/>
                </a:solidFill>
              </a:rPr>
              <a:t>DLBCL</a:t>
            </a:r>
          </a:p>
          <a:p>
            <a:pPr eaLnBrk="1" hangingPunct="1"/>
            <a:r>
              <a:rPr lang="cs-CZ" sz="2400" dirty="0" err="1" smtClean="0">
                <a:solidFill>
                  <a:srgbClr val="FFFF00"/>
                </a:solidFill>
              </a:rPr>
              <a:t>Abdominal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symptomatology</a:t>
            </a:r>
            <a:r>
              <a:rPr lang="cs-CZ" sz="2400" dirty="0" smtClean="0">
                <a:solidFill>
                  <a:srgbClr val="FFFF00"/>
                </a:solidFill>
              </a:rPr>
              <a:t> (</a:t>
            </a:r>
            <a:r>
              <a:rPr lang="cs-CZ" sz="2400" dirty="0" err="1" smtClean="0">
                <a:solidFill>
                  <a:srgbClr val="FFFF00"/>
                </a:solidFill>
              </a:rPr>
              <a:t>intususception</a:t>
            </a:r>
            <a:r>
              <a:rPr lang="cs-CZ" sz="2400" dirty="0" smtClean="0">
                <a:solidFill>
                  <a:srgbClr val="FFFF00"/>
                </a:solidFill>
              </a:rPr>
              <a:t>, </a:t>
            </a:r>
            <a:r>
              <a:rPr lang="cs-CZ" sz="2400" dirty="0" err="1" smtClean="0">
                <a:solidFill>
                  <a:srgbClr val="FFFF00"/>
                </a:solidFill>
              </a:rPr>
              <a:t>appendicitis-like</a:t>
            </a:r>
            <a:r>
              <a:rPr lang="cs-CZ" sz="2400" dirty="0" smtClean="0">
                <a:solidFill>
                  <a:srgbClr val="FFFF00"/>
                </a:solidFill>
              </a:rPr>
              <a:t>)</a:t>
            </a:r>
          </a:p>
          <a:p>
            <a:pPr eaLnBrk="1" hangingPunct="1"/>
            <a:r>
              <a:rPr lang="cs-CZ" sz="2400" dirty="0" smtClean="0">
                <a:solidFill>
                  <a:srgbClr val="FFFF00"/>
                </a:solidFill>
              </a:rPr>
              <a:t>BM </a:t>
            </a:r>
            <a:r>
              <a:rPr lang="cs-CZ" sz="2400" dirty="0">
                <a:solidFill>
                  <a:srgbClr val="FFFF00"/>
                </a:solidFill>
              </a:rPr>
              <a:t>and CNS </a:t>
            </a:r>
            <a:r>
              <a:rPr lang="cs-CZ" sz="2400" dirty="0" err="1">
                <a:solidFill>
                  <a:srgbClr val="FFFF00"/>
                </a:solidFill>
              </a:rPr>
              <a:t>involvement</a:t>
            </a:r>
            <a:r>
              <a:rPr lang="cs-CZ" sz="2400" dirty="0">
                <a:solidFill>
                  <a:srgbClr val="FFFF00"/>
                </a:solidFill>
              </a:rPr>
              <a:t> in 30% </a:t>
            </a:r>
            <a:r>
              <a:rPr lang="cs-CZ" sz="2400" dirty="0" err="1">
                <a:solidFill>
                  <a:srgbClr val="FFFF00"/>
                </a:solidFill>
              </a:rPr>
              <a:t>of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cases</a:t>
            </a: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 smtClean="0">
                <a:solidFill>
                  <a:srgbClr val="FFFF00"/>
                </a:solidFill>
              </a:rPr>
              <a:t>Tumor </a:t>
            </a:r>
            <a:r>
              <a:rPr lang="cs-CZ" sz="2400" dirty="0" err="1" smtClean="0">
                <a:solidFill>
                  <a:srgbClr val="FFFF00"/>
                </a:solidFill>
              </a:rPr>
              <a:t>lysis</a:t>
            </a:r>
            <a:r>
              <a:rPr lang="cs-CZ" sz="2400" dirty="0" smtClean="0">
                <a:solidFill>
                  <a:srgbClr val="FFFF00"/>
                </a:solidFill>
              </a:rPr>
              <a:t> syndrome (!)</a:t>
            </a:r>
          </a:p>
          <a:p>
            <a:pPr eaLnBrk="1" hangingPunct="1"/>
            <a:r>
              <a:rPr lang="cs-CZ" sz="2400" dirty="0" smtClean="0">
                <a:solidFill>
                  <a:srgbClr val="FFFF00"/>
                </a:solidFill>
              </a:rPr>
              <a:t>CR 80%, long-term </a:t>
            </a:r>
            <a:r>
              <a:rPr lang="cs-CZ" sz="2400" dirty="0" err="1" smtClean="0">
                <a:solidFill>
                  <a:srgbClr val="FFFF00"/>
                </a:solidFill>
              </a:rPr>
              <a:t>survival</a:t>
            </a:r>
            <a:r>
              <a:rPr lang="cs-CZ" sz="2400" dirty="0" smtClean="0">
                <a:solidFill>
                  <a:srgbClr val="FFFF00"/>
                </a:solidFill>
              </a:rPr>
              <a:t> 50%</a:t>
            </a:r>
            <a:endParaRPr lang="cs-CZ" sz="2400" dirty="0">
              <a:solidFill>
                <a:srgbClr val="FFFF00"/>
              </a:solidFill>
            </a:endParaRPr>
          </a:p>
          <a:p>
            <a:pPr eaLnBrk="1" hangingPunct="1"/>
            <a:endParaRPr lang="cs-CZ" sz="2400" dirty="0" smtClean="0">
              <a:solidFill>
                <a:srgbClr val="FFFF00"/>
              </a:solidFill>
            </a:endParaRPr>
          </a:p>
          <a:p>
            <a:pPr lvl="1" eaLnBrk="1" hangingPunct="1"/>
            <a:endParaRPr lang="cs-CZ" sz="2000" dirty="0" smtClean="0">
              <a:solidFill>
                <a:srgbClr val="FFFF00"/>
              </a:solidFill>
            </a:endParaRPr>
          </a:p>
          <a:p>
            <a:pPr eaLnBrk="1" hangingPunct="1"/>
            <a:endParaRPr lang="cs-CZ" sz="2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0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ganfyd.org/images/9/93/Burkitt_lymphoma_starry_sky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00400"/>
            <a:ext cx="39624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625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62400" y="1143000"/>
            <a:ext cx="4953000" cy="2057400"/>
          </a:xfrm>
        </p:spPr>
        <p:txBody>
          <a:bodyPr/>
          <a:lstStyle/>
          <a:p>
            <a:pPr lvl="1" eaLnBrk="1" hangingPunct="1"/>
            <a:endParaRPr lang="cs-CZ" sz="2400" dirty="0" smtClean="0"/>
          </a:p>
          <a:p>
            <a:pPr lvl="1" eaLnBrk="1" hangingPunct="1"/>
            <a:endParaRPr lang="cs-CZ" sz="2400" dirty="0" smtClean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924800" cy="9906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BURKITT LYMPHOMA</a:t>
            </a:r>
          </a:p>
        </p:txBody>
      </p:sp>
      <p:sp>
        <p:nvSpPr>
          <p:cNvPr id="4106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219200"/>
            <a:ext cx="8458200" cy="3733800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rgbClr val="FFFF00"/>
                </a:solidFill>
              </a:rPr>
              <a:t>„</a:t>
            </a:r>
            <a:r>
              <a:rPr lang="cs-CZ" sz="2400" dirty="0" err="1">
                <a:solidFill>
                  <a:srgbClr val="FFFF00"/>
                </a:solidFill>
              </a:rPr>
              <a:t>Starry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sky</a:t>
            </a:r>
            <a:r>
              <a:rPr lang="cs-CZ" sz="2400" dirty="0">
                <a:solidFill>
                  <a:srgbClr val="FFFF00"/>
                </a:solidFill>
              </a:rPr>
              <a:t>“ </a:t>
            </a:r>
            <a:r>
              <a:rPr lang="cs-CZ" sz="2400" dirty="0" err="1">
                <a:solidFill>
                  <a:srgbClr val="FFFF00"/>
                </a:solidFill>
              </a:rPr>
              <a:t>morphology</a:t>
            </a:r>
            <a:r>
              <a:rPr lang="cs-CZ" sz="2400" dirty="0">
                <a:solidFill>
                  <a:srgbClr val="FFFF00"/>
                </a:solidFill>
              </a:rPr>
              <a:t> (medium-</a:t>
            </a:r>
            <a:r>
              <a:rPr lang="cs-CZ" sz="2400" dirty="0" err="1">
                <a:solidFill>
                  <a:srgbClr val="FFFF00"/>
                </a:solidFill>
              </a:rPr>
              <a:t>sized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lymphocytes</a:t>
            </a:r>
            <a:r>
              <a:rPr lang="cs-CZ" sz="2400" dirty="0">
                <a:solidFill>
                  <a:srgbClr val="FFFF00"/>
                </a:solidFill>
              </a:rPr>
              <a:t>)</a:t>
            </a:r>
          </a:p>
          <a:p>
            <a:pPr eaLnBrk="1" hangingPunct="1"/>
            <a:r>
              <a:rPr lang="cs-CZ" sz="2400" dirty="0">
                <a:solidFill>
                  <a:srgbClr val="FFFF00"/>
                </a:solidFill>
              </a:rPr>
              <a:t>WHO </a:t>
            </a:r>
            <a:r>
              <a:rPr lang="cs-CZ" sz="2400" dirty="0" err="1">
                <a:solidFill>
                  <a:srgbClr val="FFFF00"/>
                </a:solidFill>
              </a:rPr>
              <a:t>recognizes</a:t>
            </a:r>
            <a:r>
              <a:rPr lang="cs-CZ" sz="2400" dirty="0">
                <a:solidFill>
                  <a:srgbClr val="FFFF00"/>
                </a:solidFill>
              </a:rPr>
              <a:t>: </a:t>
            </a:r>
          </a:p>
          <a:p>
            <a:pPr lvl="1" eaLnBrk="1" hangingPunct="1"/>
            <a:r>
              <a:rPr lang="cs-CZ" sz="2000" dirty="0">
                <a:solidFill>
                  <a:srgbClr val="FFFF00"/>
                </a:solidFill>
              </a:rPr>
              <a:t>Burkitt </a:t>
            </a:r>
            <a:r>
              <a:rPr lang="cs-CZ" sz="2000" dirty="0" err="1">
                <a:solidFill>
                  <a:srgbClr val="FFFF00"/>
                </a:solidFill>
              </a:rPr>
              <a:t>lymphoma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with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plasmacytoid</a:t>
            </a:r>
            <a:r>
              <a:rPr lang="cs-CZ" sz="2000" dirty="0">
                <a:solidFill>
                  <a:srgbClr val="FFFF00"/>
                </a:solidFill>
              </a:rPr>
              <a:t>  </a:t>
            </a:r>
            <a:r>
              <a:rPr lang="cs-CZ" sz="2000" dirty="0" err="1">
                <a:solidFill>
                  <a:srgbClr val="FFFF00"/>
                </a:solidFill>
              </a:rPr>
              <a:t>differentiation</a:t>
            </a:r>
            <a:endParaRPr lang="cs-CZ" sz="2000" dirty="0">
              <a:solidFill>
                <a:srgbClr val="FFFF00"/>
              </a:solidFill>
            </a:endParaRPr>
          </a:p>
          <a:p>
            <a:pPr lvl="1" eaLnBrk="1" hangingPunct="1"/>
            <a:r>
              <a:rPr lang="cs-CZ" sz="2000" dirty="0" err="1">
                <a:solidFill>
                  <a:srgbClr val="FFFF00"/>
                </a:solidFill>
              </a:rPr>
              <a:t>Atypical</a:t>
            </a:r>
            <a:r>
              <a:rPr lang="cs-CZ" sz="2000" dirty="0">
                <a:solidFill>
                  <a:srgbClr val="FFFF00"/>
                </a:solidFill>
              </a:rPr>
              <a:t> Burkitt/</a:t>
            </a:r>
            <a:r>
              <a:rPr lang="cs-CZ" sz="2000" dirty="0" err="1">
                <a:solidFill>
                  <a:srgbClr val="FFFF00"/>
                </a:solidFill>
              </a:rPr>
              <a:t>Birkitt-like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lymphoma</a:t>
            </a:r>
            <a:endParaRPr lang="cs-CZ" sz="2000" dirty="0">
              <a:solidFill>
                <a:srgbClr val="FFFF00"/>
              </a:solidFill>
            </a:endParaRPr>
          </a:p>
          <a:p>
            <a:pPr lvl="1" eaLnBrk="1" hangingPunct="1"/>
            <a:r>
              <a:rPr lang="cs-CZ" sz="2000" dirty="0" err="1">
                <a:solidFill>
                  <a:srgbClr val="FFFF00"/>
                </a:solidFill>
              </a:rPr>
              <a:t>Phenotype</a:t>
            </a:r>
            <a:r>
              <a:rPr lang="cs-CZ" sz="2000" dirty="0">
                <a:solidFill>
                  <a:srgbClr val="FFFF00"/>
                </a:solidFill>
              </a:rPr>
              <a:t>: CD10+, bcl6+, </a:t>
            </a:r>
            <a:r>
              <a:rPr lang="cs-CZ" sz="2000" dirty="0" smtClean="0">
                <a:solidFill>
                  <a:srgbClr val="FFFF00"/>
                </a:solidFill>
              </a:rPr>
              <a:t>bcl2-, CD20</a:t>
            </a:r>
            <a:r>
              <a:rPr lang="cs-CZ" sz="2000" dirty="0">
                <a:solidFill>
                  <a:srgbClr val="FFFF00"/>
                </a:solidFill>
              </a:rPr>
              <a:t>+, </a:t>
            </a:r>
            <a:r>
              <a:rPr lang="cs-CZ" sz="2000" dirty="0" err="1">
                <a:solidFill>
                  <a:srgbClr val="FFFF00"/>
                </a:solidFill>
              </a:rPr>
              <a:t>sIgM</a:t>
            </a:r>
            <a:r>
              <a:rPr lang="cs-CZ" sz="2000" dirty="0">
                <a:solidFill>
                  <a:srgbClr val="FFFF00"/>
                </a:solidFill>
              </a:rPr>
              <a:t>+, Ki67≥95%</a:t>
            </a:r>
          </a:p>
          <a:p>
            <a:pPr marL="0" indent="0" eaLnBrk="1" hangingPunct="1">
              <a:buNone/>
            </a:pP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>
                <a:solidFill>
                  <a:srgbClr val="FFFF00"/>
                </a:solidFill>
              </a:rPr>
              <a:t>t</a:t>
            </a:r>
            <a:r>
              <a:rPr lang="cs-CZ" sz="2400" dirty="0" smtClean="0">
                <a:solidFill>
                  <a:srgbClr val="FFFF00"/>
                </a:solidFill>
              </a:rPr>
              <a:t>(8;14) ~80% </a:t>
            </a:r>
            <a:r>
              <a:rPr lang="cs-CZ" sz="2400" dirty="0" err="1" smtClean="0">
                <a:solidFill>
                  <a:srgbClr val="FFFF00"/>
                </a:solidFill>
              </a:rPr>
              <a:t>pts</a:t>
            </a: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>
                <a:solidFill>
                  <a:srgbClr val="FFFF00"/>
                </a:solidFill>
              </a:rPr>
              <a:t>c</a:t>
            </a:r>
            <a:r>
              <a:rPr lang="cs-CZ" sz="2400" dirty="0" smtClean="0">
                <a:solidFill>
                  <a:srgbClr val="FFFF00"/>
                </a:solidFill>
              </a:rPr>
              <a:t>-</a:t>
            </a:r>
            <a:r>
              <a:rPr lang="cs-CZ" sz="2400" dirty="0" err="1" smtClean="0">
                <a:solidFill>
                  <a:srgbClr val="FFFF00"/>
                </a:solidFill>
              </a:rPr>
              <a:t>myc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translocation</a:t>
            </a: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endParaRPr lang="cs-CZ" sz="2400" dirty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 err="1" smtClean="0">
                <a:solidFill>
                  <a:srgbClr val="FFFF00"/>
                </a:solidFill>
              </a:rPr>
              <a:t>Therapy</a:t>
            </a:r>
            <a:r>
              <a:rPr lang="cs-CZ" sz="2400" dirty="0" smtClean="0">
                <a:solidFill>
                  <a:srgbClr val="FFFF00"/>
                </a:solidFill>
              </a:rPr>
              <a:t>: </a:t>
            </a:r>
            <a:r>
              <a:rPr lang="cs-CZ" sz="2400" dirty="0" err="1" smtClean="0">
                <a:solidFill>
                  <a:srgbClr val="FFFF00"/>
                </a:solidFill>
              </a:rPr>
              <a:t>intensive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chemotherapy</a:t>
            </a: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 err="1" smtClean="0">
                <a:solidFill>
                  <a:srgbClr val="FFFF00"/>
                </a:solidFill>
              </a:rPr>
              <a:t>Magrath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protocol</a:t>
            </a:r>
            <a:r>
              <a:rPr lang="cs-CZ" sz="2400" dirty="0" smtClean="0">
                <a:solidFill>
                  <a:srgbClr val="FFFF00"/>
                </a:solidFill>
              </a:rPr>
              <a:t>: R-CODOX-M/R-IVAC</a:t>
            </a:r>
          </a:p>
          <a:p>
            <a:pPr lvl="1" eaLnBrk="1" hangingPunct="1"/>
            <a:r>
              <a:rPr lang="cs-CZ" sz="2000" dirty="0" smtClean="0">
                <a:solidFill>
                  <a:srgbClr val="FFFF00"/>
                </a:solidFill>
              </a:rPr>
              <a:t>(MTX+ CHOP; </a:t>
            </a:r>
            <a:r>
              <a:rPr lang="cs-CZ" sz="2000" dirty="0" err="1" smtClean="0">
                <a:solidFill>
                  <a:srgbClr val="FFFF00"/>
                </a:solidFill>
              </a:rPr>
              <a:t>high</a:t>
            </a:r>
            <a:r>
              <a:rPr lang="cs-CZ" sz="2000" dirty="0" smtClean="0">
                <a:solidFill>
                  <a:srgbClr val="FFFF00"/>
                </a:solidFill>
              </a:rPr>
              <a:t> dose </a:t>
            </a:r>
            <a:r>
              <a:rPr lang="cs-CZ" sz="2000" dirty="0" err="1" smtClean="0">
                <a:solidFill>
                  <a:srgbClr val="FFFF00"/>
                </a:solidFill>
              </a:rPr>
              <a:t>AraC</a:t>
            </a:r>
            <a:r>
              <a:rPr lang="cs-CZ" sz="2000" dirty="0" smtClean="0">
                <a:solidFill>
                  <a:srgbClr val="FFFF00"/>
                </a:solidFill>
              </a:rPr>
              <a:t> + IFO)</a:t>
            </a:r>
          </a:p>
          <a:p>
            <a:pPr eaLnBrk="1" hangingPunct="1"/>
            <a:endParaRPr lang="cs-CZ" sz="2000" dirty="0">
              <a:solidFill>
                <a:srgbClr val="FFFF00"/>
              </a:solidFill>
            </a:endParaRPr>
          </a:p>
          <a:p>
            <a:pPr lvl="1" eaLnBrk="1" hangingPunct="1"/>
            <a:endParaRPr lang="cs-CZ" sz="20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1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62400" y="1143000"/>
            <a:ext cx="4953000" cy="2057400"/>
          </a:xfrm>
        </p:spPr>
        <p:txBody>
          <a:bodyPr/>
          <a:lstStyle/>
          <a:p>
            <a:pPr lvl="1" eaLnBrk="1" hangingPunct="1"/>
            <a:endParaRPr lang="cs-CZ" sz="2400" dirty="0" smtClean="0"/>
          </a:p>
          <a:p>
            <a:pPr lvl="1" eaLnBrk="1" hangingPunct="1"/>
            <a:endParaRPr lang="cs-CZ" sz="2400" dirty="0" smtClean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924800" cy="9906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PRIMARY CNS LYMPHOMA</a:t>
            </a:r>
          </a:p>
        </p:txBody>
      </p:sp>
      <p:sp>
        <p:nvSpPr>
          <p:cNvPr id="4106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219200"/>
            <a:ext cx="8686800" cy="5638800"/>
          </a:xfrm>
        </p:spPr>
        <p:txBody>
          <a:bodyPr/>
          <a:lstStyle/>
          <a:p>
            <a:pPr eaLnBrk="1" hangingPunct="1"/>
            <a:r>
              <a:rPr lang="cs-CZ" sz="2400" dirty="0" err="1" smtClean="0">
                <a:solidFill>
                  <a:srgbClr val="FFFF00"/>
                </a:solidFill>
              </a:rPr>
              <a:t>Rare</a:t>
            </a:r>
            <a:r>
              <a:rPr lang="cs-CZ" sz="2400" dirty="0" smtClean="0">
                <a:solidFill>
                  <a:srgbClr val="FFFF00"/>
                </a:solidFill>
              </a:rPr>
              <a:t> type </a:t>
            </a:r>
            <a:r>
              <a:rPr lang="cs-CZ" sz="2400" dirty="0" err="1" smtClean="0">
                <a:solidFill>
                  <a:srgbClr val="FFFF00"/>
                </a:solidFill>
              </a:rPr>
              <a:t>of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aggresive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lymphoma</a:t>
            </a:r>
            <a:r>
              <a:rPr lang="cs-CZ" sz="2400" dirty="0" smtClean="0">
                <a:solidFill>
                  <a:srgbClr val="FFFF00"/>
                </a:solidFill>
              </a:rPr>
              <a:t>; </a:t>
            </a:r>
            <a:r>
              <a:rPr lang="cs-CZ" sz="2400" dirty="0" err="1" smtClean="0">
                <a:solidFill>
                  <a:srgbClr val="FFFF00"/>
                </a:solidFill>
              </a:rPr>
              <a:t>about</a:t>
            </a:r>
            <a:r>
              <a:rPr lang="cs-CZ" sz="2400" dirty="0" smtClean="0">
                <a:solidFill>
                  <a:srgbClr val="FFFF00"/>
                </a:solidFill>
              </a:rPr>
              <a:t> 4% </a:t>
            </a:r>
            <a:r>
              <a:rPr lang="cs-CZ" sz="2400" dirty="0" err="1" smtClean="0">
                <a:solidFill>
                  <a:srgbClr val="FFFF00"/>
                </a:solidFill>
              </a:rPr>
              <a:t>of</a:t>
            </a:r>
            <a:r>
              <a:rPr lang="cs-CZ" sz="2400" dirty="0" smtClean="0">
                <a:solidFill>
                  <a:srgbClr val="FFFF00"/>
                </a:solidFill>
              </a:rPr>
              <a:t> CNS </a:t>
            </a:r>
            <a:r>
              <a:rPr lang="cs-CZ" sz="2400" dirty="0" err="1" smtClean="0">
                <a:solidFill>
                  <a:srgbClr val="FFFF00"/>
                </a:solidFill>
              </a:rPr>
              <a:t>tumours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and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about</a:t>
            </a:r>
            <a:r>
              <a:rPr lang="cs-CZ" sz="2400" dirty="0" smtClean="0">
                <a:solidFill>
                  <a:srgbClr val="FFFF00"/>
                </a:solidFill>
              </a:rPr>
              <a:t> 4-6% </a:t>
            </a:r>
            <a:r>
              <a:rPr lang="cs-CZ" sz="2400" dirty="0" err="1" smtClean="0">
                <a:solidFill>
                  <a:srgbClr val="FFFF00"/>
                </a:solidFill>
              </a:rPr>
              <a:t>of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all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extranodal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lymphoma</a:t>
            </a:r>
            <a:r>
              <a:rPr lang="cs-CZ" sz="2400" dirty="0" smtClean="0">
                <a:solidFill>
                  <a:srgbClr val="FFFF00"/>
                </a:solidFill>
              </a:rPr>
              <a:t> (1% </a:t>
            </a:r>
            <a:r>
              <a:rPr lang="cs-CZ" sz="2400" dirty="0" err="1" smtClean="0">
                <a:solidFill>
                  <a:srgbClr val="FFFF00"/>
                </a:solidFill>
              </a:rPr>
              <a:t>of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all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lymphoma</a:t>
            </a:r>
            <a:r>
              <a:rPr lang="cs-CZ" sz="2400" dirty="0" smtClean="0">
                <a:solidFill>
                  <a:srgbClr val="FFFF00"/>
                </a:solidFill>
              </a:rPr>
              <a:t>)</a:t>
            </a:r>
          </a:p>
          <a:p>
            <a:pPr eaLnBrk="1" hangingPunct="1"/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 err="1" smtClean="0">
                <a:solidFill>
                  <a:srgbClr val="FFFF00"/>
                </a:solidFill>
              </a:rPr>
              <a:t>Localization</a:t>
            </a:r>
            <a:r>
              <a:rPr lang="cs-CZ" sz="2400" dirty="0" smtClean="0">
                <a:solidFill>
                  <a:srgbClr val="FFFF00"/>
                </a:solidFill>
              </a:rPr>
              <a:t>: most </a:t>
            </a:r>
            <a:r>
              <a:rPr lang="cs-CZ" sz="2400" dirty="0" err="1" smtClean="0">
                <a:solidFill>
                  <a:srgbClr val="FFFF00"/>
                </a:solidFill>
              </a:rPr>
              <a:t>common</a:t>
            </a:r>
            <a:r>
              <a:rPr lang="cs-CZ" sz="2400" dirty="0" smtClean="0">
                <a:solidFill>
                  <a:srgbClr val="FFFF00"/>
                </a:solidFill>
              </a:rPr>
              <a:t> in </a:t>
            </a:r>
            <a:r>
              <a:rPr lang="cs-CZ" sz="2400" dirty="0" err="1" smtClean="0">
                <a:solidFill>
                  <a:srgbClr val="FFFF00"/>
                </a:solidFill>
              </a:rPr>
              <a:t>hemispheras</a:t>
            </a:r>
            <a:r>
              <a:rPr lang="cs-CZ" sz="2400" dirty="0" smtClean="0">
                <a:solidFill>
                  <a:srgbClr val="FFFF00"/>
                </a:solidFill>
              </a:rPr>
              <a:t> (38%), thalamus </a:t>
            </a:r>
            <a:r>
              <a:rPr lang="cs-CZ" sz="2400" dirty="0" err="1" smtClean="0">
                <a:solidFill>
                  <a:srgbClr val="FFFF00"/>
                </a:solidFill>
              </a:rPr>
              <a:t>and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basal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gangliae</a:t>
            </a:r>
            <a:r>
              <a:rPr lang="cs-CZ" sz="2400" dirty="0" smtClean="0">
                <a:solidFill>
                  <a:srgbClr val="FFFF00"/>
                </a:solidFill>
              </a:rPr>
              <a:t> (16%), </a:t>
            </a:r>
            <a:r>
              <a:rPr lang="cs-CZ" sz="2400" dirty="0" err="1" smtClean="0">
                <a:solidFill>
                  <a:srgbClr val="FFFF00"/>
                </a:solidFill>
              </a:rPr>
              <a:t>c.calosum</a:t>
            </a:r>
            <a:r>
              <a:rPr lang="cs-CZ" sz="2400" dirty="0" smtClean="0">
                <a:solidFill>
                  <a:srgbClr val="FFFF00"/>
                </a:solidFill>
              </a:rPr>
              <a:t> (14%)</a:t>
            </a:r>
          </a:p>
          <a:p>
            <a:pPr eaLnBrk="1" hangingPunct="1"/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 err="1" smtClean="0">
                <a:solidFill>
                  <a:srgbClr val="FFFF00"/>
                </a:solidFill>
              </a:rPr>
              <a:t>Median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age</a:t>
            </a:r>
            <a:r>
              <a:rPr lang="cs-CZ" sz="2400" dirty="0" smtClean="0">
                <a:solidFill>
                  <a:srgbClr val="FFFF00"/>
                </a:solidFill>
              </a:rPr>
              <a:t> 60-65 </a:t>
            </a:r>
            <a:r>
              <a:rPr lang="cs-CZ" sz="2400" dirty="0" err="1" smtClean="0">
                <a:solidFill>
                  <a:srgbClr val="FFFF00"/>
                </a:solidFill>
              </a:rPr>
              <a:t>ys</a:t>
            </a: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 err="1" smtClean="0">
                <a:solidFill>
                  <a:srgbClr val="FFFF00"/>
                </a:solidFill>
              </a:rPr>
              <a:t>Belong</a:t>
            </a:r>
            <a:r>
              <a:rPr lang="cs-CZ" sz="2400" dirty="0" smtClean="0">
                <a:solidFill>
                  <a:srgbClr val="FFFF00"/>
                </a:solidFill>
              </a:rPr>
              <a:t> to </a:t>
            </a:r>
            <a:r>
              <a:rPr lang="cs-CZ" sz="2400" dirty="0" err="1" smtClean="0">
                <a:solidFill>
                  <a:srgbClr val="FFFF00"/>
                </a:solidFill>
              </a:rPr>
              <a:t>lymphomas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with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the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worst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prognosis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</a:p>
          <a:p>
            <a:pPr eaLnBrk="1" hangingPunct="1">
              <a:buNone/>
            </a:pPr>
            <a:r>
              <a:rPr lang="cs-CZ" sz="2400" dirty="0" smtClean="0">
                <a:solidFill>
                  <a:srgbClr val="FFFF00"/>
                </a:solidFill>
              </a:rPr>
              <a:t>    (5-</a:t>
            </a:r>
            <a:r>
              <a:rPr lang="cs-CZ" sz="2400" dirty="0" err="1" smtClean="0">
                <a:solidFill>
                  <a:srgbClr val="FFFF00"/>
                </a:solidFill>
              </a:rPr>
              <a:t>year</a:t>
            </a:r>
            <a:r>
              <a:rPr lang="cs-CZ" sz="2400" dirty="0" smtClean="0">
                <a:solidFill>
                  <a:srgbClr val="FFFF00"/>
                </a:solidFill>
              </a:rPr>
              <a:t> OS 30-50%)</a:t>
            </a:r>
          </a:p>
          <a:p>
            <a:pPr eaLnBrk="1" hangingPunct="1"/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 err="1" smtClean="0">
                <a:solidFill>
                  <a:srgbClr val="FFFF00"/>
                </a:solidFill>
              </a:rPr>
              <a:t>Histologically</a:t>
            </a:r>
            <a:r>
              <a:rPr lang="cs-CZ" sz="2400" dirty="0" smtClean="0">
                <a:solidFill>
                  <a:srgbClr val="FFFF00"/>
                </a:solidFill>
              </a:rPr>
              <a:t>: DLBCL in 95% </a:t>
            </a:r>
            <a:r>
              <a:rPr lang="cs-CZ" sz="2400" dirty="0" err="1" smtClean="0">
                <a:solidFill>
                  <a:srgbClr val="FFFF00"/>
                </a:solidFill>
              </a:rPr>
              <a:t>cases</a:t>
            </a:r>
            <a:endParaRPr lang="cs-CZ" sz="2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45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3A07C1-E71B-490C-B1FA-0920B5093EA6}" type="datetime1">
              <a:rPr lang="cs-CZ" smtClean="0"/>
              <a:pPr>
                <a:defRPr/>
              </a:pPr>
              <a:t>7.10.2019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33D207-D9D1-4181-97B7-2623BEDA7AAB}" type="slidenum">
              <a:rPr lang="cs-CZ" smtClean="0"/>
              <a:pPr>
                <a:defRPr/>
              </a:pPr>
              <a:t>63</a:t>
            </a:fld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457200" y="1583353"/>
            <a:ext cx="8229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sz="2400" dirty="0" err="1" smtClean="0">
                <a:solidFill>
                  <a:srgbClr val="FFFF00"/>
                </a:solidFill>
              </a:rPr>
              <a:t>Symptoms</a:t>
            </a:r>
            <a:r>
              <a:rPr lang="cs-CZ" sz="2400" dirty="0" smtClean="0">
                <a:solidFill>
                  <a:srgbClr val="FFFF00"/>
                </a:solidFill>
              </a:rPr>
              <a:t>: </a:t>
            </a:r>
            <a:r>
              <a:rPr lang="cs-CZ" sz="2400" dirty="0" err="1" smtClean="0">
                <a:solidFill>
                  <a:srgbClr val="FFFF00"/>
                </a:solidFill>
              </a:rPr>
              <a:t>neurological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deficits</a:t>
            </a:r>
            <a:r>
              <a:rPr lang="cs-CZ" sz="2400" dirty="0" smtClean="0">
                <a:solidFill>
                  <a:srgbClr val="FFFF00"/>
                </a:solidFill>
              </a:rPr>
              <a:t>, </a:t>
            </a:r>
            <a:r>
              <a:rPr lang="cs-CZ" sz="2400" dirty="0" err="1" smtClean="0">
                <a:solidFill>
                  <a:srgbClr val="FFFF00"/>
                </a:solidFill>
              </a:rPr>
              <a:t>epi</a:t>
            </a:r>
            <a:r>
              <a:rPr lang="cs-CZ" sz="2400" dirty="0" smtClean="0">
                <a:solidFill>
                  <a:srgbClr val="FFFF00"/>
                </a:solidFill>
              </a:rPr>
              <a:t>-</a:t>
            </a:r>
            <a:r>
              <a:rPr lang="cs-CZ" sz="2400" dirty="0" err="1" smtClean="0">
                <a:solidFill>
                  <a:srgbClr val="FFFF00"/>
                </a:solidFill>
              </a:rPr>
              <a:t>paroxysms</a:t>
            </a:r>
            <a:r>
              <a:rPr lang="cs-CZ" sz="2400" dirty="0" smtClean="0">
                <a:solidFill>
                  <a:srgbClr val="FFFF00"/>
                </a:solidFill>
              </a:rPr>
              <a:t>, </a:t>
            </a:r>
            <a:r>
              <a:rPr lang="cs-CZ" sz="2400" dirty="0" err="1" smtClean="0">
                <a:solidFill>
                  <a:srgbClr val="FFFF00"/>
                </a:solidFill>
              </a:rPr>
              <a:t>amention</a:t>
            </a:r>
            <a:r>
              <a:rPr lang="cs-CZ" sz="2400" dirty="0" smtClean="0">
                <a:solidFill>
                  <a:srgbClr val="FFFF00"/>
                </a:solidFill>
              </a:rPr>
              <a:t>, </a:t>
            </a:r>
            <a:r>
              <a:rPr lang="cs-CZ" sz="2400" dirty="0" err="1" smtClean="0">
                <a:solidFill>
                  <a:srgbClr val="FFFF00"/>
                </a:solidFill>
              </a:rPr>
              <a:t>lethargy</a:t>
            </a: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cs-CZ" sz="2400" dirty="0" err="1" smtClean="0">
                <a:solidFill>
                  <a:srgbClr val="FFFF00"/>
                </a:solidFill>
              </a:rPr>
              <a:t>Diagnosis</a:t>
            </a:r>
            <a:r>
              <a:rPr lang="cs-CZ" sz="2400" dirty="0" smtClean="0">
                <a:solidFill>
                  <a:srgbClr val="FFFF00"/>
                </a:solidFill>
              </a:rPr>
              <a:t>: MRI (</a:t>
            </a:r>
            <a:r>
              <a:rPr lang="cs-CZ" sz="2400" dirty="0" err="1" smtClean="0">
                <a:solidFill>
                  <a:srgbClr val="FFFF00"/>
                </a:solidFill>
              </a:rPr>
              <a:t>typical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pattern</a:t>
            </a:r>
            <a:r>
              <a:rPr lang="cs-CZ" sz="2400" dirty="0" smtClean="0">
                <a:solidFill>
                  <a:srgbClr val="FFFF00"/>
                </a:solidFill>
              </a:rPr>
              <a:t>)+ </a:t>
            </a:r>
            <a:r>
              <a:rPr lang="cs-CZ" sz="2400" dirty="0" err="1" smtClean="0">
                <a:solidFill>
                  <a:srgbClr val="FFFF00"/>
                </a:solidFill>
              </a:rPr>
              <a:t>stereotactic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biopsy</a:t>
            </a: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 smtClean="0">
                <a:solidFill>
                  <a:srgbClr val="FFFF00"/>
                </a:solidFill>
              </a:rPr>
              <a:t>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sz="2400" dirty="0" err="1" smtClean="0">
                <a:solidFill>
                  <a:srgbClr val="FFFF00"/>
                </a:solidFill>
              </a:rPr>
              <a:t>Corticoids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given</a:t>
            </a:r>
            <a:r>
              <a:rPr lang="cs-CZ" sz="2400" dirty="0" smtClean="0">
                <a:solidFill>
                  <a:srgbClr val="FFFF00"/>
                </a:solidFill>
              </a:rPr>
              <a:t> in </a:t>
            </a:r>
            <a:r>
              <a:rPr lang="cs-CZ" sz="2400" dirty="0" err="1" smtClean="0">
                <a:solidFill>
                  <a:srgbClr val="FFFF00"/>
                </a:solidFill>
              </a:rPr>
              <a:t>antiedematic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setting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can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completely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destroy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tissue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for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histological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evaluation</a:t>
            </a:r>
            <a:r>
              <a:rPr lang="cs-CZ" sz="2400" dirty="0" smtClean="0">
                <a:solidFill>
                  <a:srgbClr val="FFFF00"/>
                </a:solidFill>
              </a:rPr>
              <a:t>!!!!</a:t>
            </a:r>
          </a:p>
          <a:p>
            <a:pPr eaLnBrk="1" hangingPunct="1">
              <a:buFont typeface="Arial" pitchFamily="34" charset="0"/>
              <a:buChar char="•"/>
            </a:pP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cs-CZ" sz="2400" dirty="0" err="1" smtClean="0">
                <a:solidFill>
                  <a:srgbClr val="FFFF00"/>
                </a:solidFill>
              </a:rPr>
              <a:t>Treatment</a:t>
            </a:r>
            <a:r>
              <a:rPr lang="cs-CZ" sz="2400" dirty="0" smtClean="0">
                <a:solidFill>
                  <a:srgbClr val="FFFF00"/>
                </a:solidFill>
              </a:rPr>
              <a:t>:  </a:t>
            </a:r>
            <a:r>
              <a:rPr lang="cs-CZ" sz="2400" dirty="0" err="1" smtClean="0">
                <a:solidFill>
                  <a:srgbClr val="FFFF00"/>
                </a:solidFill>
              </a:rPr>
              <a:t>cytostatics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must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have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sufficient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level</a:t>
            </a:r>
            <a:r>
              <a:rPr lang="cs-CZ" sz="2400" dirty="0" smtClean="0">
                <a:solidFill>
                  <a:srgbClr val="FFFF00"/>
                </a:solidFill>
              </a:rPr>
              <a:t> in CSF</a:t>
            </a:r>
          </a:p>
          <a:p>
            <a:pPr eaLnBrk="1" hangingPunct="1"/>
            <a:r>
              <a:rPr lang="cs-CZ" sz="2400" dirty="0" smtClean="0">
                <a:solidFill>
                  <a:srgbClr val="FFFF00"/>
                </a:solidFill>
              </a:rPr>
              <a:t>  - </a:t>
            </a:r>
            <a:r>
              <a:rPr lang="cs-CZ" sz="2400" dirty="0" err="1" smtClean="0">
                <a:solidFill>
                  <a:srgbClr val="FFFF00"/>
                </a:solidFill>
              </a:rPr>
              <a:t>high</a:t>
            </a:r>
            <a:r>
              <a:rPr lang="cs-CZ" sz="2400" dirty="0" smtClean="0">
                <a:solidFill>
                  <a:srgbClr val="FFFF00"/>
                </a:solidFill>
              </a:rPr>
              <a:t>-</a:t>
            </a:r>
            <a:r>
              <a:rPr lang="cs-CZ" sz="2400" dirty="0" err="1" smtClean="0">
                <a:solidFill>
                  <a:srgbClr val="FFFF00"/>
                </a:solidFill>
              </a:rPr>
              <a:t>dose</a:t>
            </a:r>
            <a:r>
              <a:rPr lang="cs-CZ" sz="2400" dirty="0" smtClean="0">
                <a:solidFill>
                  <a:srgbClr val="FFFF00"/>
                </a:solidFill>
              </a:rPr>
              <a:t> MTX (3g/m2) </a:t>
            </a:r>
            <a:r>
              <a:rPr lang="cs-CZ" sz="2400" dirty="0" err="1" smtClean="0">
                <a:solidFill>
                  <a:srgbClr val="FFFF00"/>
                </a:solidFill>
              </a:rPr>
              <a:t>and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AraC</a:t>
            </a:r>
            <a:r>
              <a:rPr lang="cs-CZ" sz="2400" dirty="0" smtClean="0">
                <a:solidFill>
                  <a:srgbClr val="FFFF00"/>
                </a:solidFill>
              </a:rPr>
              <a:t> (2g/m2) +</a:t>
            </a:r>
          </a:p>
          <a:p>
            <a:pPr eaLnBrk="1" hangingPunct="1"/>
            <a:r>
              <a:rPr lang="cs-CZ" sz="2400" dirty="0" smtClean="0">
                <a:solidFill>
                  <a:srgbClr val="FFFF00"/>
                </a:solidFill>
              </a:rPr>
              <a:t>    </a:t>
            </a:r>
            <a:r>
              <a:rPr lang="cs-CZ" sz="2400" dirty="0" err="1" smtClean="0">
                <a:solidFill>
                  <a:srgbClr val="FFFF00"/>
                </a:solidFill>
              </a:rPr>
              <a:t>whole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brain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radiotherapy</a:t>
            </a:r>
            <a:r>
              <a:rPr lang="cs-CZ" sz="2400" dirty="0" smtClean="0">
                <a:solidFill>
                  <a:srgbClr val="FFFF00"/>
                </a:solidFill>
              </a:rPr>
              <a:t> (24-36Gy)</a:t>
            </a:r>
          </a:p>
          <a:p>
            <a:pPr eaLnBrk="1" hangingPunct="1">
              <a:buFont typeface="Arial" pitchFamily="34" charset="0"/>
              <a:buChar char="•"/>
            </a:pP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endParaRPr lang="cs-CZ" sz="2400" dirty="0" smtClean="0">
              <a:solidFill>
                <a:srgbClr val="FFFF00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304800"/>
            <a:ext cx="7924800" cy="9906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pPr>
              <a:defRPr/>
            </a:pPr>
            <a:r>
              <a:rPr kumimoji="0" lang="cs-CZ" sz="3200" b="1" kern="0" smtClean="0">
                <a:solidFill>
                  <a:srgbClr val="FFFF00"/>
                </a:solidFill>
              </a:rPr>
              <a:t>PRIMARY CNS LYMPHOMA</a:t>
            </a:r>
            <a:endParaRPr kumimoji="0" lang="cs-CZ" sz="3200" b="1" kern="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421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62400" y="1143000"/>
            <a:ext cx="4953000" cy="2057400"/>
          </a:xfrm>
        </p:spPr>
        <p:txBody>
          <a:bodyPr/>
          <a:lstStyle/>
          <a:p>
            <a:pPr lvl="1" eaLnBrk="1" hangingPunct="1"/>
            <a:endParaRPr lang="cs-CZ" sz="2400" dirty="0" smtClean="0"/>
          </a:p>
          <a:p>
            <a:pPr lvl="1" eaLnBrk="1" hangingPunct="1"/>
            <a:endParaRPr lang="cs-CZ" sz="2400" dirty="0" smtClean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924800" cy="9906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T-CELL LYMPHOMAS</a:t>
            </a:r>
          </a:p>
        </p:txBody>
      </p:sp>
      <p:sp>
        <p:nvSpPr>
          <p:cNvPr id="4106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143000"/>
            <a:ext cx="8382000" cy="3733800"/>
          </a:xfrm>
        </p:spPr>
        <p:txBody>
          <a:bodyPr/>
          <a:lstStyle/>
          <a:p>
            <a:pPr lvl="1" eaLnBrk="1" hangingPunct="1"/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b="1" u="sng" dirty="0" err="1" smtClean="0">
                <a:solidFill>
                  <a:srgbClr val="FFFF00"/>
                </a:solidFill>
              </a:rPr>
              <a:t>Nodal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pPr lvl="2" eaLnBrk="1" hangingPunct="1"/>
            <a:r>
              <a:rPr lang="cs-CZ" dirty="0" smtClean="0">
                <a:solidFill>
                  <a:srgbClr val="FFFF00"/>
                </a:solidFill>
              </a:rPr>
              <a:t>PTCL –NOS </a:t>
            </a:r>
            <a:r>
              <a:rPr lang="cs-CZ" dirty="0" err="1" smtClean="0">
                <a:solidFill>
                  <a:srgbClr val="FFFF00"/>
                </a:solidFill>
              </a:rPr>
              <a:t>peripheral</a:t>
            </a:r>
            <a:r>
              <a:rPr lang="cs-CZ" dirty="0" smtClean="0">
                <a:solidFill>
                  <a:srgbClr val="FFFF00"/>
                </a:solidFill>
              </a:rPr>
              <a:t> T-cell </a:t>
            </a:r>
            <a:r>
              <a:rPr lang="cs-CZ" dirty="0" err="1" smtClean="0">
                <a:solidFill>
                  <a:srgbClr val="FFFF00"/>
                </a:solidFill>
              </a:rPr>
              <a:t>lymphoma</a:t>
            </a:r>
            <a:r>
              <a:rPr lang="cs-CZ" dirty="0" smtClean="0">
                <a:solidFill>
                  <a:srgbClr val="FFFF00"/>
                </a:solidFill>
              </a:rPr>
              <a:t> not </a:t>
            </a:r>
            <a:r>
              <a:rPr lang="cs-CZ" dirty="0" err="1" smtClean="0">
                <a:solidFill>
                  <a:srgbClr val="FFFF00"/>
                </a:solidFill>
              </a:rPr>
              <a:t>otherwise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specified</a:t>
            </a:r>
            <a:r>
              <a:rPr lang="cs-CZ" dirty="0" smtClean="0">
                <a:solidFill>
                  <a:srgbClr val="FFFF00"/>
                </a:solidFill>
              </a:rPr>
              <a:t> (25%)</a:t>
            </a:r>
          </a:p>
          <a:p>
            <a:pPr lvl="2" eaLnBrk="1" hangingPunct="1"/>
            <a:r>
              <a:rPr lang="cs-CZ" dirty="0" smtClean="0">
                <a:solidFill>
                  <a:srgbClr val="FFFF00"/>
                </a:solidFill>
              </a:rPr>
              <a:t>ALCL </a:t>
            </a:r>
            <a:r>
              <a:rPr lang="cs-CZ" dirty="0" err="1" smtClean="0">
                <a:solidFill>
                  <a:srgbClr val="FFFF00"/>
                </a:solidFill>
              </a:rPr>
              <a:t>anaplastic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large</a:t>
            </a:r>
            <a:r>
              <a:rPr lang="cs-CZ" dirty="0" smtClean="0">
                <a:solidFill>
                  <a:srgbClr val="FFFF00"/>
                </a:solidFill>
              </a:rPr>
              <a:t> cell </a:t>
            </a:r>
            <a:r>
              <a:rPr lang="cs-CZ" dirty="0" err="1" smtClean="0">
                <a:solidFill>
                  <a:srgbClr val="FFFF00"/>
                </a:solidFill>
              </a:rPr>
              <a:t>lymphoma</a:t>
            </a:r>
            <a:r>
              <a:rPr lang="cs-CZ" dirty="0" smtClean="0">
                <a:solidFill>
                  <a:srgbClr val="FFFF00"/>
                </a:solidFill>
              </a:rPr>
              <a:t> (12%)</a:t>
            </a:r>
          </a:p>
          <a:p>
            <a:pPr lvl="2" eaLnBrk="1" hangingPunct="1"/>
            <a:r>
              <a:rPr lang="cs-CZ" dirty="0" smtClean="0">
                <a:solidFill>
                  <a:srgbClr val="FFFF00"/>
                </a:solidFill>
              </a:rPr>
              <a:t>AITL </a:t>
            </a:r>
            <a:r>
              <a:rPr lang="cs-CZ" dirty="0" err="1" smtClean="0">
                <a:solidFill>
                  <a:srgbClr val="FFFF00"/>
                </a:solidFill>
              </a:rPr>
              <a:t>angioimunoblastic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lymphoma</a:t>
            </a:r>
            <a:r>
              <a:rPr lang="cs-CZ" dirty="0" smtClean="0">
                <a:solidFill>
                  <a:srgbClr val="FFFF00"/>
                </a:solidFill>
              </a:rPr>
              <a:t> (19%)</a:t>
            </a:r>
          </a:p>
          <a:p>
            <a:pPr lvl="1" eaLnBrk="1" hangingPunct="1"/>
            <a:r>
              <a:rPr lang="cs-CZ" b="1" u="sng" dirty="0" err="1" smtClean="0">
                <a:solidFill>
                  <a:srgbClr val="FFFF00"/>
                </a:solidFill>
              </a:rPr>
              <a:t>Extranodal</a:t>
            </a:r>
            <a:r>
              <a:rPr lang="cs-CZ" dirty="0" smtClean="0">
                <a:solidFill>
                  <a:srgbClr val="FFFF00"/>
                </a:solidFill>
              </a:rPr>
              <a:t> (</a:t>
            </a:r>
            <a:r>
              <a:rPr lang="cs-CZ" dirty="0" err="1" smtClean="0">
                <a:solidFill>
                  <a:srgbClr val="FFFF00"/>
                </a:solidFill>
              </a:rPr>
              <a:t>tissue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tropism</a:t>
            </a:r>
            <a:r>
              <a:rPr lang="cs-CZ" dirty="0" smtClean="0">
                <a:solidFill>
                  <a:srgbClr val="FFFF00"/>
                </a:solidFill>
              </a:rPr>
              <a:t>)</a:t>
            </a:r>
          </a:p>
          <a:p>
            <a:pPr lvl="2" eaLnBrk="1" hangingPunct="1"/>
            <a:r>
              <a:rPr lang="cs-CZ" dirty="0" err="1" smtClean="0">
                <a:solidFill>
                  <a:srgbClr val="FFFF00"/>
                </a:solidFill>
              </a:rPr>
              <a:t>Hepatosplenic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γδ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lymphoma</a:t>
            </a:r>
            <a:r>
              <a:rPr lang="cs-CZ" dirty="0" smtClean="0">
                <a:solidFill>
                  <a:srgbClr val="FFFF00"/>
                </a:solidFill>
              </a:rPr>
              <a:t> (1.4%)</a:t>
            </a:r>
          </a:p>
          <a:p>
            <a:pPr lvl="2" eaLnBrk="1" hangingPunct="1"/>
            <a:r>
              <a:rPr lang="cs-CZ" dirty="0" err="1" smtClean="0">
                <a:solidFill>
                  <a:srgbClr val="FFFF00"/>
                </a:solidFill>
              </a:rPr>
              <a:t>Enteropathy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associated</a:t>
            </a:r>
            <a:r>
              <a:rPr lang="cs-CZ" dirty="0" smtClean="0">
                <a:solidFill>
                  <a:srgbClr val="FFFF00"/>
                </a:solidFill>
              </a:rPr>
              <a:t> T-</a:t>
            </a:r>
            <a:r>
              <a:rPr lang="cs-CZ" dirty="0" err="1" smtClean="0">
                <a:solidFill>
                  <a:srgbClr val="FFFF00"/>
                </a:solidFill>
              </a:rPr>
              <a:t>lymphoma</a:t>
            </a:r>
            <a:r>
              <a:rPr lang="cs-CZ" dirty="0" smtClean="0">
                <a:solidFill>
                  <a:srgbClr val="FFFF00"/>
                </a:solidFill>
              </a:rPr>
              <a:t> (EATL) (5%)</a:t>
            </a:r>
          </a:p>
          <a:p>
            <a:pPr lvl="2" eaLnBrk="1" hangingPunct="1"/>
            <a:r>
              <a:rPr lang="cs-CZ" dirty="0" err="1" smtClean="0">
                <a:solidFill>
                  <a:srgbClr val="FFFF00"/>
                </a:solidFill>
              </a:rPr>
              <a:t>Panniculitis</a:t>
            </a:r>
            <a:r>
              <a:rPr lang="cs-CZ" dirty="0" smtClean="0">
                <a:solidFill>
                  <a:srgbClr val="FFFF00"/>
                </a:solidFill>
              </a:rPr>
              <a:t>-</a:t>
            </a:r>
            <a:r>
              <a:rPr lang="cs-CZ" dirty="0" err="1" smtClean="0">
                <a:solidFill>
                  <a:srgbClr val="FFFF00"/>
                </a:solidFill>
              </a:rPr>
              <a:t>like</a:t>
            </a:r>
            <a:r>
              <a:rPr lang="cs-CZ" dirty="0" smtClean="0">
                <a:solidFill>
                  <a:srgbClr val="FFFF00"/>
                </a:solidFill>
              </a:rPr>
              <a:t> T-cell </a:t>
            </a:r>
            <a:r>
              <a:rPr lang="cs-CZ" dirty="0" err="1" smtClean="0">
                <a:solidFill>
                  <a:srgbClr val="FFFF00"/>
                </a:solidFill>
              </a:rPr>
              <a:t>lymphoma</a:t>
            </a:r>
            <a:r>
              <a:rPr lang="cs-CZ" dirty="0" smtClean="0">
                <a:solidFill>
                  <a:srgbClr val="FFFF00"/>
                </a:solidFill>
              </a:rPr>
              <a:t> (0.9%)</a:t>
            </a:r>
          </a:p>
          <a:p>
            <a:pPr lvl="1" eaLnBrk="1" hangingPunct="1"/>
            <a:r>
              <a:rPr lang="cs-CZ" b="1" u="sng" dirty="0" err="1" smtClean="0">
                <a:solidFill>
                  <a:srgbClr val="FFFF00"/>
                </a:solidFill>
              </a:rPr>
              <a:t>Leukemic</a:t>
            </a:r>
            <a:endParaRPr lang="cs-CZ" b="1" u="sng" dirty="0" smtClean="0">
              <a:solidFill>
                <a:srgbClr val="FFFF00"/>
              </a:solidFill>
            </a:endParaRPr>
          </a:p>
          <a:p>
            <a:pPr lvl="2" eaLnBrk="1" hangingPunct="1"/>
            <a:r>
              <a:rPr lang="cs-CZ" dirty="0" err="1" smtClean="0">
                <a:solidFill>
                  <a:srgbClr val="FFFF00"/>
                </a:solidFill>
              </a:rPr>
              <a:t>Adult</a:t>
            </a:r>
            <a:r>
              <a:rPr lang="cs-CZ" dirty="0" smtClean="0">
                <a:solidFill>
                  <a:srgbClr val="FFFF00"/>
                </a:solidFill>
              </a:rPr>
              <a:t> T-cell </a:t>
            </a:r>
            <a:r>
              <a:rPr lang="cs-CZ" dirty="0" err="1" smtClean="0">
                <a:solidFill>
                  <a:srgbClr val="FFFF00"/>
                </a:solidFill>
              </a:rPr>
              <a:t>leukemia</a:t>
            </a:r>
            <a:r>
              <a:rPr lang="cs-CZ" dirty="0" smtClean="0">
                <a:solidFill>
                  <a:srgbClr val="FFFF00"/>
                </a:solidFill>
              </a:rPr>
              <a:t>, LGL-</a:t>
            </a:r>
            <a:r>
              <a:rPr lang="cs-CZ" dirty="0" err="1" smtClean="0">
                <a:solidFill>
                  <a:srgbClr val="FFFF00"/>
                </a:solidFill>
              </a:rPr>
              <a:t>leukemia</a:t>
            </a:r>
            <a:r>
              <a:rPr lang="cs-CZ" dirty="0" smtClean="0">
                <a:solidFill>
                  <a:srgbClr val="FFFF00"/>
                </a:solidFill>
              </a:rPr>
              <a:t>, NK-cell </a:t>
            </a:r>
            <a:r>
              <a:rPr lang="cs-CZ" dirty="0" err="1" smtClean="0">
                <a:solidFill>
                  <a:srgbClr val="FFFF00"/>
                </a:solidFill>
              </a:rPr>
              <a:t>leukemia</a:t>
            </a:r>
            <a:r>
              <a:rPr lang="cs-CZ" dirty="0" smtClean="0">
                <a:solidFill>
                  <a:srgbClr val="FFFF00"/>
                </a:solidFill>
              </a:rPr>
              <a:t>, T-</a:t>
            </a:r>
            <a:r>
              <a:rPr lang="cs-CZ" dirty="0" err="1" smtClean="0">
                <a:solidFill>
                  <a:srgbClr val="FFFF00"/>
                </a:solidFill>
              </a:rPr>
              <a:t>prolymphocytic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leukemia</a:t>
            </a:r>
            <a:endParaRPr lang="cs-CZ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2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T-CELL LYMPHOMA -</a:t>
            </a:r>
            <a:r>
              <a:rPr lang="cs-CZ" b="1" dirty="0" err="1" smtClean="0">
                <a:solidFill>
                  <a:srgbClr val="FFFF00"/>
                </a:solidFill>
              </a:rPr>
              <a:t>prognosis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3A07C1-E71B-490C-B1FA-0920B5093EA6}" type="datetime1">
              <a:rPr lang="cs-CZ" smtClean="0"/>
              <a:pPr>
                <a:defRPr/>
              </a:pPr>
              <a:t>7.10.2019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33D207-D9D1-4181-97B7-2623BEDA7AAB}" type="slidenum">
              <a:rPr lang="cs-CZ" smtClean="0"/>
              <a:pPr>
                <a:defRPr/>
              </a:pPr>
              <a:t>65</a:t>
            </a:fld>
            <a:endParaRPr lang="cs-CZ"/>
          </a:p>
        </p:txBody>
      </p:sp>
      <p:pic>
        <p:nvPicPr>
          <p:cNvPr id="6" name="Picture 1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788356"/>
            <a:ext cx="7848600" cy="406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609600" y="1219200"/>
            <a:ext cx="7593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Non-</a:t>
            </a:r>
            <a:r>
              <a:rPr lang="cs-CZ" sz="2400" dirty="0" err="1" smtClean="0"/>
              <a:t>cutaneous</a:t>
            </a:r>
            <a:r>
              <a:rPr lang="cs-CZ" sz="2400" dirty="0" smtClean="0"/>
              <a:t> T-</a:t>
            </a:r>
            <a:r>
              <a:rPr lang="cs-CZ" sz="2400" dirty="0" err="1" smtClean="0"/>
              <a:t>lymphoma</a:t>
            </a:r>
            <a:r>
              <a:rPr lang="cs-CZ" sz="2400" dirty="0" smtClean="0"/>
              <a:t> </a:t>
            </a:r>
            <a:r>
              <a:rPr lang="cs-CZ" sz="2400" dirty="0" err="1" smtClean="0"/>
              <a:t>have</a:t>
            </a:r>
            <a:r>
              <a:rPr lang="cs-CZ" sz="2400" dirty="0" smtClean="0"/>
              <a:t> </a:t>
            </a:r>
            <a:r>
              <a:rPr lang="cs-CZ" sz="2400" dirty="0" err="1" smtClean="0"/>
              <a:t>very</a:t>
            </a:r>
            <a:r>
              <a:rPr lang="cs-CZ" sz="2400" dirty="0" smtClean="0"/>
              <a:t> </a:t>
            </a:r>
            <a:r>
              <a:rPr lang="cs-CZ" sz="2400" dirty="0" err="1" smtClean="0"/>
              <a:t>poor</a:t>
            </a:r>
            <a:r>
              <a:rPr lang="cs-CZ" sz="2400" dirty="0" smtClean="0"/>
              <a:t> </a:t>
            </a:r>
            <a:r>
              <a:rPr lang="cs-CZ" sz="2400" dirty="0" err="1" smtClean="0"/>
              <a:t>prognosis</a:t>
            </a:r>
            <a:endParaRPr lang="cs-CZ" sz="2400" dirty="0" smtClean="0"/>
          </a:p>
          <a:p>
            <a:pPr lvl="1"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err="1" smtClean="0"/>
              <a:t>Heterogeneity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units</a:t>
            </a:r>
            <a:endParaRPr lang="cs-CZ" sz="2400" dirty="0" smtClean="0"/>
          </a:p>
          <a:p>
            <a:pPr lvl="1"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err="1" smtClean="0"/>
              <a:t>Too</a:t>
            </a:r>
            <a:r>
              <a:rPr lang="cs-CZ" sz="2400" dirty="0" smtClean="0"/>
              <a:t> </a:t>
            </a:r>
            <a:r>
              <a:rPr lang="cs-CZ" sz="2400" dirty="0" err="1" smtClean="0"/>
              <a:t>smal</a:t>
            </a:r>
            <a:r>
              <a:rPr lang="cs-CZ" sz="2400" dirty="0" smtClean="0"/>
              <a:t> </a:t>
            </a:r>
            <a:r>
              <a:rPr lang="cs-CZ" sz="2400" dirty="0" err="1" smtClean="0"/>
              <a:t>populations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</a:t>
            </a:r>
            <a:r>
              <a:rPr lang="cs-CZ" sz="2400" dirty="0" err="1" smtClean="0"/>
              <a:t>clinical</a:t>
            </a:r>
            <a:r>
              <a:rPr lang="cs-CZ" sz="2400" dirty="0" smtClean="0"/>
              <a:t> </a:t>
            </a:r>
            <a:r>
              <a:rPr lang="cs-CZ" sz="2400" dirty="0" err="1" smtClean="0"/>
              <a:t>trials</a:t>
            </a:r>
            <a:endParaRPr lang="cs-CZ" sz="2400" dirty="0" smtClean="0"/>
          </a:p>
          <a:p>
            <a:pPr lvl="1"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err="1" smtClean="0"/>
              <a:t>Treatment</a:t>
            </a:r>
            <a:r>
              <a:rPr lang="cs-CZ" sz="2400" dirty="0" smtClean="0"/>
              <a:t> </a:t>
            </a:r>
            <a:r>
              <a:rPr lang="cs-CZ" sz="2400" dirty="0" err="1" smtClean="0"/>
              <a:t>used</a:t>
            </a:r>
            <a:r>
              <a:rPr lang="cs-CZ" sz="2400" dirty="0" smtClean="0"/>
              <a:t> in B-cell </a:t>
            </a:r>
            <a:r>
              <a:rPr lang="cs-CZ" sz="2400" dirty="0" err="1" smtClean="0"/>
              <a:t>lymphoma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unsuficient</a:t>
            </a:r>
            <a:endParaRPr lang="cs-CZ" sz="24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62400" y="1143000"/>
            <a:ext cx="4953000" cy="2057400"/>
          </a:xfrm>
        </p:spPr>
        <p:txBody>
          <a:bodyPr/>
          <a:lstStyle/>
          <a:p>
            <a:pPr eaLnBrk="1" hangingPunct="1"/>
            <a:r>
              <a:rPr lang="cs-CZ" sz="2400" dirty="0" smtClean="0"/>
              <a:t>NODULAR LYMPHOCYTE PREDOMINANT </a:t>
            </a:r>
          </a:p>
          <a:p>
            <a:pPr lvl="1" eaLnBrk="1" hangingPunct="1"/>
            <a:r>
              <a:rPr lang="cs-CZ" sz="2400" b="1" u="sng" dirty="0" smtClean="0">
                <a:solidFill>
                  <a:srgbClr val="FFFF00"/>
                </a:solidFill>
              </a:rPr>
              <a:t>CD20+</a:t>
            </a:r>
          </a:p>
          <a:p>
            <a:pPr lvl="1" eaLnBrk="1" hangingPunct="1"/>
            <a:r>
              <a:rPr lang="cs-CZ" sz="2400" dirty="0" smtClean="0"/>
              <a:t>„popcorn“ </a:t>
            </a:r>
            <a:r>
              <a:rPr lang="cs-CZ" sz="2400" dirty="0" err="1" smtClean="0"/>
              <a:t>cells</a:t>
            </a:r>
            <a:endParaRPr lang="cs-CZ" sz="2400" dirty="0" smtClean="0"/>
          </a:p>
          <a:p>
            <a:pPr lvl="1" eaLnBrk="1" hangingPunct="1"/>
            <a:endParaRPr lang="cs-CZ" sz="2400" dirty="0" smtClean="0"/>
          </a:p>
          <a:p>
            <a:pPr lvl="1" eaLnBrk="1" hangingPunct="1"/>
            <a:endParaRPr lang="cs-CZ" sz="2400" dirty="0" smtClean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924800" cy="9906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smtClean="0">
                <a:solidFill>
                  <a:srgbClr val="FFFF00"/>
                </a:solidFill>
              </a:rPr>
              <a:t>HODGKIN´S LYMPHOMAS</a:t>
            </a:r>
          </a:p>
        </p:txBody>
      </p:sp>
      <p:pic>
        <p:nvPicPr>
          <p:cNvPr id="410627" name="Picture 6" descr="LymphNode_NodularLymphocytePredominantHodgkinsLymphoma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819400"/>
            <a:ext cx="3238500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28" name="Picture 5" descr="clasic 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8975" y="4343400"/>
            <a:ext cx="3248025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219200"/>
            <a:ext cx="3886200" cy="3733800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FFFF00"/>
                </a:solidFill>
              </a:rPr>
              <a:t>CLASSICAL M.H.</a:t>
            </a:r>
          </a:p>
          <a:p>
            <a:pPr lvl="1" eaLnBrk="1" hangingPunct="1"/>
            <a:r>
              <a:rPr lang="cs-CZ" sz="2400" b="1" u="sng" dirty="0" smtClean="0">
                <a:solidFill>
                  <a:srgbClr val="FFFF00"/>
                </a:solidFill>
              </a:rPr>
              <a:t>CD30+, CD15+</a:t>
            </a:r>
          </a:p>
          <a:p>
            <a:pPr lvl="1" eaLnBrk="1" hangingPunct="1"/>
            <a:r>
              <a:rPr lang="cs-CZ" sz="2400" dirty="0" err="1" smtClean="0">
                <a:solidFill>
                  <a:srgbClr val="FFFF00"/>
                </a:solidFill>
              </a:rPr>
              <a:t>Reed</a:t>
            </a:r>
            <a:r>
              <a:rPr lang="cs-CZ" sz="2400" dirty="0" smtClean="0">
                <a:solidFill>
                  <a:srgbClr val="FFFF00"/>
                </a:solidFill>
              </a:rPr>
              <a:t>-</a:t>
            </a:r>
            <a:r>
              <a:rPr lang="cs-CZ" sz="2400" dirty="0" err="1" smtClean="0">
                <a:solidFill>
                  <a:srgbClr val="FFFF00"/>
                </a:solidFill>
              </a:rPr>
              <a:t>Sternberg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cc</a:t>
            </a:r>
            <a:r>
              <a:rPr lang="cs-CZ" sz="2400" dirty="0" smtClean="0">
                <a:solidFill>
                  <a:srgbClr val="FFFF00"/>
                </a:solidFill>
              </a:rPr>
              <a:t>.</a:t>
            </a:r>
          </a:p>
          <a:p>
            <a:pPr lvl="1" eaLnBrk="1" hangingPunct="1"/>
            <a:endParaRPr lang="cs-CZ" sz="2400" dirty="0" smtClean="0">
              <a:solidFill>
                <a:srgbClr val="FFFF00"/>
              </a:solidFill>
            </a:endParaRPr>
          </a:p>
          <a:p>
            <a:pPr lvl="1" eaLnBrk="1" hangingPunct="1"/>
            <a:r>
              <a:rPr lang="cs-CZ" sz="2400" dirty="0" err="1" smtClean="0">
                <a:solidFill>
                  <a:srgbClr val="FFFF00"/>
                </a:solidFill>
              </a:rPr>
              <a:t>Nodular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sclerosis</a:t>
            </a:r>
            <a:endParaRPr lang="cs-CZ" sz="2400" dirty="0" smtClean="0">
              <a:solidFill>
                <a:srgbClr val="FFFF00"/>
              </a:solidFill>
            </a:endParaRPr>
          </a:p>
          <a:p>
            <a:pPr lvl="1" eaLnBrk="1" hangingPunct="1"/>
            <a:r>
              <a:rPr lang="cs-CZ" sz="2400" dirty="0" err="1" smtClean="0">
                <a:solidFill>
                  <a:srgbClr val="FFFF00"/>
                </a:solidFill>
              </a:rPr>
              <a:t>Mixed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cellularity</a:t>
            </a:r>
            <a:endParaRPr lang="cs-CZ" sz="2400" dirty="0" smtClean="0">
              <a:solidFill>
                <a:srgbClr val="FFFF00"/>
              </a:solidFill>
            </a:endParaRPr>
          </a:p>
          <a:p>
            <a:pPr lvl="1" eaLnBrk="1" hangingPunct="1"/>
            <a:r>
              <a:rPr lang="cs-CZ" sz="2400" dirty="0" err="1" smtClean="0">
                <a:solidFill>
                  <a:srgbClr val="FFFF00"/>
                </a:solidFill>
              </a:rPr>
              <a:t>Lymphocyte</a:t>
            </a:r>
            <a:r>
              <a:rPr lang="cs-CZ" sz="2400" dirty="0" smtClean="0">
                <a:solidFill>
                  <a:srgbClr val="FFFF00"/>
                </a:solidFill>
              </a:rPr>
              <a:t>-</a:t>
            </a:r>
            <a:r>
              <a:rPr lang="cs-CZ" sz="2400" dirty="0" err="1" smtClean="0">
                <a:solidFill>
                  <a:srgbClr val="FFFF00"/>
                </a:solidFill>
              </a:rPr>
              <a:t>rich</a:t>
            </a:r>
            <a:endParaRPr lang="cs-CZ" sz="2400" dirty="0" smtClean="0">
              <a:solidFill>
                <a:srgbClr val="FFFF00"/>
              </a:solidFill>
            </a:endParaRPr>
          </a:p>
          <a:p>
            <a:pPr lvl="1" eaLnBrk="1" hangingPunct="1"/>
            <a:r>
              <a:rPr lang="cs-CZ" sz="2400" dirty="0" err="1" smtClean="0">
                <a:solidFill>
                  <a:srgbClr val="FFFF00"/>
                </a:solidFill>
              </a:rPr>
              <a:t>Lymphocyte</a:t>
            </a:r>
            <a:r>
              <a:rPr lang="cs-CZ" sz="2400" dirty="0" smtClean="0">
                <a:solidFill>
                  <a:srgbClr val="FFFF00"/>
                </a:solidFill>
              </a:rPr>
              <a:t>-</a:t>
            </a:r>
            <a:r>
              <a:rPr lang="cs-CZ" sz="2400" dirty="0" err="1" smtClean="0">
                <a:solidFill>
                  <a:srgbClr val="FFFF00"/>
                </a:solidFill>
              </a:rPr>
              <a:t>depleted</a:t>
            </a:r>
            <a:endParaRPr lang="cs-CZ" sz="2400" dirty="0" smtClean="0">
              <a:solidFill>
                <a:srgbClr val="FFFF00"/>
              </a:solidFill>
            </a:endParaRPr>
          </a:p>
        </p:txBody>
      </p:sp>
      <p:pic>
        <p:nvPicPr>
          <p:cNvPr id="41063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876800"/>
            <a:ext cx="164465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sz="2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SYMPTOMS</a:t>
            </a:r>
          </a:p>
          <a:p>
            <a:pPr eaLnBrk="1" hangingPunct="1">
              <a:buFontTx/>
              <a:buNone/>
              <a:defRPr/>
            </a:pPr>
            <a:endParaRPr lang="cs-CZ" sz="2400" b="1" u="sng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cs-CZ" sz="2400" smtClean="0">
                <a:solidFill>
                  <a:srgbClr val="FFFF00"/>
                </a:solidFill>
              </a:rPr>
              <a:t>Lymphadenopathy  with/without systemic symptoms:</a:t>
            </a:r>
          </a:p>
          <a:p>
            <a:pPr eaLnBrk="1" hangingPunct="1">
              <a:defRPr/>
            </a:pPr>
            <a:endParaRPr lang="cs-CZ" sz="240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sz="2400" smtClean="0">
                <a:solidFill>
                  <a:srgbClr val="FFFF00"/>
                </a:solidFill>
              </a:rPr>
              <a:t>Fever</a:t>
            </a:r>
          </a:p>
          <a:p>
            <a:pPr eaLnBrk="1" hangingPunct="1">
              <a:defRPr/>
            </a:pPr>
            <a:r>
              <a:rPr lang="cs-CZ" sz="2400" smtClean="0">
                <a:solidFill>
                  <a:srgbClr val="FFFF00"/>
                </a:solidFill>
              </a:rPr>
              <a:t>Weight loss</a:t>
            </a:r>
          </a:p>
          <a:p>
            <a:pPr eaLnBrk="1" hangingPunct="1">
              <a:defRPr/>
            </a:pPr>
            <a:r>
              <a:rPr lang="cs-CZ" sz="2400" smtClean="0">
                <a:solidFill>
                  <a:srgbClr val="FFFF00"/>
                </a:solidFill>
              </a:rPr>
              <a:t>Itching</a:t>
            </a:r>
          </a:p>
          <a:p>
            <a:pPr eaLnBrk="1" hangingPunct="1">
              <a:defRPr/>
            </a:pPr>
            <a:r>
              <a:rPr lang="cs-CZ" sz="2400" smtClean="0">
                <a:solidFill>
                  <a:srgbClr val="FFFF00"/>
                </a:solidFill>
              </a:rPr>
              <a:t>Alcohol-related pain (LN)</a:t>
            </a:r>
          </a:p>
          <a:p>
            <a:pPr eaLnBrk="1" hangingPunct="1">
              <a:defRPr/>
            </a:pPr>
            <a:endParaRPr lang="cs-CZ" smtClean="0">
              <a:solidFill>
                <a:srgbClr val="FFFF00"/>
              </a:solidFill>
            </a:endParaRPr>
          </a:p>
        </p:txBody>
      </p:sp>
      <p:sp>
        <p:nvSpPr>
          <p:cNvPr id="413699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1600200"/>
            <a:ext cx="4038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20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sz="2000" b="1" u="sng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smtClean="0">
                <a:solidFill>
                  <a:srgbClr val="FFFF00"/>
                </a:solidFill>
              </a:rPr>
              <a:t>Pathological  Hodgkin´s cells (HRS)  are derived from B-lymphocytes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00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smtClean="0">
                <a:solidFill>
                  <a:srgbClr val="FFFF00"/>
                </a:solidFill>
              </a:rPr>
              <a:t>Peaks of incidence around 20 and 60 ys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0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smtClean="0"/>
              <a:t>Hodgkin´s lymphomas account for 30% of all lymphomas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0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smtClean="0"/>
              <a:t>Highly curable disease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924800" cy="9144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smtClean="0">
                <a:solidFill>
                  <a:srgbClr val="FFFF00"/>
                </a:solidFill>
              </a:rPr>
              <a:t>HODGKIN´S LYMPHOMAS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4419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cs-CZ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Localised</a:t>
            </a:r>
            <a:r>
              <a:rPr lang="cs-CZ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M.H.</a:t>
            </a:r>
          </a:p>
          <a:p>
            <a:pPr eaLnBrk="1" hangingPunct="1">
              <a:buFontTx/>
              <a:buNone/>
              <a:defRPr/>
            </a:pPr>
            <a:r>
              <a:rPr lang="cs-CZ" dirty="0" smtClean="0">
                <a:solidFill>
                  <a:srgbClr val="FFFF00"/>
                </a:solidFill>
              </a:rPr>
              <a:t>   2 x </a:t>
            </a:r>
            <a:r>
              <a:rPr lang="cs-CZ" dirty="0" err="1" smtClean="0">
                <a:solidFill>
                  <a:srgbClr val="FFFF00"/>
                </a:solidFill>
              </a:rPr>
              <a:t>cycle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of</a:t>
            </a:r>
            <a:r>
              <a:rPr lang="cs-CZ" dirty="0" smtClean="0">
                <a:solidFill>
                  <a:srgbClr val="FFFF00"/>
                </a:solidFill>
              </a:rPr>
              <a:t>  </a:t>
            </a:r>
            <a:r>
              <a:rPr lang="cs-CZ" dirty="0" err="1" smtClean="0">
                <a:solidFill>
                  <a:srgbClr val="FFFF00"/>
                </a:solidFill>
              </a:rPr>
              <a:t>chemotherapy</a:t>
            </a:r>
            <a:r>
              <a:rPr lang="cs-CZ" dirty="0" smtClean="0">
                <a:solidFill>
                  <a:srgbClr val="FFFF00"/>
                </a:solidFill>
              </a:rPr>
              <a:t> ABVD</a:t>
            </a:r>
          </a:p>
          <a:p>
            <a:pPr eaLnBrk="1" hangingPunct="1">
              <a:buFontTx/>
              <a:buNone/>
              <a:defRPr/>
            </a:pPr>
            <a:r>
              <a:rPr lang="cs-CZ" dirty="0" smtClean="0">
                <a:solidFill>
                  <a:srgbClr val="FFFF00"/>
                </a:solidFill>
              </a:rPr>
              <a:t>   + IF RT 20Gy</a:t>
            </a:r>
          </a:p>
          <a:p>
            <a:pPr eaLnBrk="1" hangingPunct="1">
              <a:buFontTx/>
              <a:buNone/>
              <a:defRPr/>
            </a:pPr>
            <a:endParaRPr lang="cs-CZ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Intermediate</a:t>
            </a:r>
            <a:r>
              <a:rPr lang="cs-CZ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M.H.</a:t>
            </a:r>
            <a:endParaRPr lang="cs-CZ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cs-CZ" dirty="0" smtClean="0">
                <a:solidFill>
                  <a:srgbClr val="FFFF00"/>
                </a:solidFill>
              </a:rPr>
              <a:t>   2xABVD + 2x BEACOPP </a:t>
            </a:r>
            <a:r>
              <a:rPr lang="cs-CZ" dirty="0" err="1" smtClean="0">
                <a:solidFill>
                  <a:srgbClr val="FFFF00"/>
                </a:solidFill>
              </a:rPr>
              <a:t>escalated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cs-CZ" dirty="0" smtClean="0">
                <a:solidFill>
                  <a:srgbClr val="FFFF00"/>
                </a:solidFill>
              </a:rPr>
              <a:t>   + IF RT 30Gy</a:t>
            </a:r>
          </a:p>
          <a:p>
            <a:pPr eaLnBrk="1" hangingPunct="1">
              <a:buFontTx/>
              <a:buNone/>
              <a:defRPr/>
            </a:pPr>
            <a:endParaRPr lang="cs-CZ" b="1" i="1" u="sng" dirty="0" smtClean="0">
              <a:solidFill>
                <a:srgbClr val="FFFF00"/>
              </a:solidFill>
            </a:endParaRPr>
          </a:p>
        </p:txBody>
      </p:sp>
      <p:sp>
        <p:nvSpPr>
          <p:cNvPr id="414723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Advanced</a:t>
            </a:r>
            <a:r>
              <a:rPr lang="cs-CZ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M.H.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cs-CZ" dirty="0" smtClean="0">
                <a:solidFill>
                  <a:srgbClr val="FFFF00"/>
                </a:solidFill>
              </a:rPr>
              <a:t>   6 </a:t>
            </a:r>
            <a:r>
              <a:rPr lang="cs-CZ" dirty="0" err="1" smtClean="0">
                <a:solidFill>
                  <a:srgbClr val="FFFF00"/>
                </a:solidFill>
              </a:rPr>
              <a:t>cycles</a:t>
            </a:r>
            <a:r>
              <a:rPr lang="cs-CZ" dirty="0" smtClean="0">
                <a:solidFill>
                  <a:srgbClr val="FFFF00"/>
                </a:solidFill>
              </a:rPr>
              <a:t> BEACOPP </a:t>
            </a:r>
            <a:r>
              <a:rPr lang="cs-CZ" dirty="0" err="1" smtClean="0">
                <a:solidFill>
                  <a:srgbClr val="FFFF00"/>
                </a:solidFill>
              </a:rPr>
              <a:t>escalated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152400"/>
            <a:ext cx="7086600" cy="10668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smtClean="0">
                <a:solidFill>
                  <a:srgbClr val="FFFF00"/>
                </a:solidFill>
              </a:rPr>
              <a:t>HODGKIN´S LYMPHOMAS – treatment strategy</a:t>
            </a:r>
          </a:p>
        </p:txBody>
      </p:sp>
      <p:pic>
        <p:nvPicPr>
          <p:cNvPr id="412676" name="Picture 5" descr="hodgkins-disease-pictu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3528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b="1" smtClean="0"/>
              <a:t>M.Hodgkin - Treatment results </a:t>
            </a:r>
            <a:r>
              <a:rPr lang="cs-CZ" sz="2400" b="1" smtClean="0"/>
              <a:t>(DHG 2001)</a:t>
            </a:r>
          </a:p>
        </p:txBody>
      </p:sp>
      <p:graphicFrame>
        <p:nvGraphicFramePr>
          <p:cNvPr id="415800" name="Group 56"/>
          <p:cNvGraphicFramePr>
            <a:graphicFrameLocks noGrp="1"/>
          </p:cNvGraphicFramePr>
          <p:nvPr/>
        </p:nvGraphicFramePr>
        <p:xfrm>
          <a:off x="457200" y="1600200"/>
          <a:ext cx="8458200" cy="4932300"/>
        </p:xfrm>
        <a:graphic>
          <a:graphicData uri="http://schemas.openxmlformats.org/drawingml/2006/table">
            <a:tbl>
              <a:tblPr/>
              <a:tblGrid>
                <a:gridCol w="2438400"/>
                <a:gridCol w="1752600"/>
                <a:gridCol w="1600200"/>
                <a:gridCol w="2667000"/>
              </a:tblGrid>
              <a:tr h="898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Effect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COPP/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ABVD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BEACOP basal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BEACOP escalated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0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Complete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remission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84 %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88 %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96 %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8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Progression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12 %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8 %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0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3-ys symptom free survival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72 %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80 %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92 %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8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3-ys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Overall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survival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86 %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91 %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92 %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cs-CZ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3730" name="Oval 57"/>
          <p:cNvSpPr>
            <a:spLocks noChangeArrowheads="1"/>
          </p:cNvSpPr>
          <p:nvPr/>
        </p:nvSpPr>
        <p:spPr bwMode="auto">
          <a:xfrm>
            <a:off x="2514600" y="4114800"/>
            <a:ext cx="5638800" cy="2057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97892832243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843373"/>
            <a:ext cx="3608049" cy="3879386"/>
          </a:xfrm>
          <a:prstGeom prst="rect">
            <a:avLst/>
          </a:prstGeom>
          <a:noFill/>
        </p:spPr>
      </p:pic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001000" cy="1447800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dirty="0" smtClean="0"/>
              <a:t>Basic </a:t>
            </a:r>
            <a:r>
              <a:rPr lang="cs-CZ" sz="3600" b="1" dirty="0" err="1" smtClean="0"/>
              <a:t>overview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of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hematological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malignancies</a:t>
            </a:r>
            <a:endParaRPr lang="cs-CZ" sz="3600" b="1" dirty="0"/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8305800" cy="4495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sz="2800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Based</a:t>
            </a:r>
            <a:r>
              <a:rPr lang="cs-CZ" sz="2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on WHO </a:t>
            </a:r>
            <a:r>
              <a:rPr lang="cs-CZ" sz="2800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classification</a:t>
            </a:r>
            <a:r>
              <a:rPr lang="cs-CZ" sz="2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2018</a:t>
            </a:r>
            <a:endParaRPr lang="cs-CZ" sz="28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r>
              <a:rPr lang="cs-CZ" b="1" dirty="0" err="1" smtClean="0">
                <a:solidFill>
                  <a:srgbClr val="FFFF00"/>
                </a:solidFill>
              </a:rPr>
              <a:t>Hematological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malignancies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come</a:t>
            </a:r>
            <a:r>
              <a:rPr lang="cs-CZ" b="1" dirty="0" smtClean="0">
                <a:solidFill>
                  <a:srgbClr val="FFFF00"/>
                </a:solidFill>
              </a:rPr>
              <a:t>:</a:t>
            </a:r>
            <a:endParaRPr lang="cs-CZ" b="1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dirty="0" err="1">
                <a:solidFill>
                  <a:srgbClr val="FFFF00"/>
                </a:solidFill>
              </a:rPr>
              <a:t>f</a:t>
            </a:r>
            <a:r>
              <a:rPr lang="cs-CZ" dirty="0" err="1" smtClean="0">
                <a:solidFill>
                  <a:srgbClr val="FFFF00"/>
                </a:solidFill>
              </a:rPr>
              <a:t>rom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lymphoid</a:t>
            </a:r>
            <a:r>
              <a:rPr lang="cs-CZ" dirty="0" smtClean="0">
                <a:solidFill>
                  <a:srgbClr val="FFFF00"/>
                </a:solidFill>
              </a:rPr>
              <a:t> cell-line</a:t>
            </a:r>
            <a:endParaRPr lang="cs-CZ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dirty="0" err="1" smtClean="0">
                <a:solidFill>
                  <a:srgbClr val="FFFF00"/>
                </a:solidFill>
              </a:rPr>
              <a:t>from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myeloid</a:t>
            </a:r>
            <a:r>
              <a:rPr lang="cs-CZ" dirty="0" smtClean="0">
                <a:solidFill>
                  <a:srgbClr val="FFFF00"/>
                </a:solidFill>
              </a:rPr>
              <a:t> cell-line</a:t>
            </a:r>
            <a:endParaRPr lang="cs-CZ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dirty="0" err="1" smtClean="0">
                <a:solidFill>
                  <a:srgbClr val="FFFF00"/>
                </a:solidFill>
              </a:rPr>
              <a:t>from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histiocytic</a:t>
            </a:r>
            <a:r>
              <a:rPr lang="cs-CZ" dirty="0" smtClean="0">
                <a:solidFill>
                  <a:srgbClr val="FFFF00"/>
                </a:solidFill>
              </a:rPr>
              <a:t> cell-line</a:t>
            </a:r>
            <a:endParaRPr lang="cs-CZ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dirty="0" err="1" smtClean="0">
                <a:solidFill>
                  <a:srgbClr val="FFFF00"/>
                </a:solidFill>
              </a:rPr>
              <a:t>from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monocytoid</a:t>
            </a:r>
            <a:r>
              <a:rPr lang="cs-CZ" dirty="0" smtClean="0">
                <a:solidFill>
                  <a:srgbClr val="FFFF00"/>
                </a:solidFill>
              </a:rPr>
              <a:t>-</a:t>
            </a:r>
          </a:p>
          <a:p>
            <a:pPr marL="0" indent="0" eaLnBrk="1" hangingPunct="1">
              <a:buNone/>
              <a:defRPr/>
            </a:pP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smtClean="0">
                <a:solidFill>
                  <a:srgbClr val="FFFF00"/>
                </a:solidFill>
              </a:rPr>
              <a:t>  </a:t>
            </a:r>
            <a:r>
              <a:rPr lang="cs-CZ" dirty="0" err="1" smtClean="0">
                <a:solidFill>
                  <a:srgbClr val="FFFF00"/>
                </a:solidFill>
              </a:rPr>
              <a:t>macrofagocytic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system</a:t>
            </a:r>
            <a:endParaRPr lang="cs-CZ" dirty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cs-CZ" sz="4000" dirty="0"/>
              <a:t> </a:t>
            </a:r>
          </a:p>
        </p:txBody>
      </p:sp>
      <p:sp>
        <p:nvSpPr>
          <p:cNvPr id="329732" name="Oval 4"/>
          <p:cNvSpPr>
            <a:spLocks noChangeArrowheads="1"/>
          </p:cNvSpPr>
          <p:nvPr/>
        </p:nvSpPr>
        <p:spPr bwMode="auto">
          <a:xfrm>
            <a:off x="304800" y="2743200"/>
            <a:ext cx="5486400" cy="914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9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3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CD30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pathway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3" descr="D:\Hema\2007\uDec\z13th\Slides\images\nrc2291-f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97286"/>
            <a:ext cx="5891326" cy="393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107504" y="1124744"/>
            <a:ext cx="8229600" cy="5733256"/>
          </a:xfrm>
        </p:spPr>
        <p:txBody>
          <a:bodyPr/>
          <a:lstStyle/>
          <a:p>
            <a:r>
              <a:rPr lang="cs-CZ" b="1" dirty="0" smtClean="0"/>
              <a:t>CD30 </a:t>
            </a:r>
            <a:r>
              <a:rPr lang="cs-CZ" b="1" dirty="0" err="1" smtClean="0"/>
              <a:t>is</a:t>
            </a:r>
            <a:r>
              <a:rPr lang="cs-CZ" b="1" dirty="0" smtClean="0"/>
              <a:t> </a:t>
            </a:r>
            <a:r>
              <a:rPr lang="cs-CZ" b="1" dirty="0" err="1" smtClean="0"/>
              <a:t>expressed</a:t>
            </a:r>
            <a:endParaRPr lang="cs-CZ" b="1" dirty="0" smtClean="0"/>
          </a:p>
          <a:p>
            <a:pPr lvl="1"/>
            <a:r>
              <a:rPr lang="cs-CZ" b="1" dirty="0" smtClean="0"/>
              <a:t> on RS-</a:t>
            </a:r>
            <a:r>
              <a:rPr lang="cs-CZ" b="1" dirty="0" err="1" smtClean="0"/>
              <a:t>cells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M</a:t>
            </a:r>
            <a:r>
              <a:rPr lang="cs-CZ" b="1" dirty="0" smtClean="0"/>
              <a:t>.</a:t>
            </a:r>
            <a:r>
              <a:rPr lang="cs-CZ" b="1" dirty="0" err="1" smtClean="0"/>
              <a:t>Hodgkin</a:t>
            </a:r>
            <a:r>
              <a:rPr lang="cs-CZ" b="1" dirty="0" smtClean="0"/>
              <a:t>, ALCL, </a:t>
            </a:r>
            <a:r>
              <a:rPr lang="cs-CZ" b="1" dirty="0" err="1" smtClean="0"/>
              <a:t>and</a:t>
            </a:r>
            <a:r>
              <a:rPr lang="cs-CZ" b="1" dirty="0" smtClean="0"/>
              <a:t> on  </a:t>
            </a:r>
            <a:r>
              <a:rPr lang="cs-CZ" b="1" dirty="0" err="1" smtClean="0"/>
              <a:t>primary</a:t>
            </a:r>
            <a:r>
              <a:rPr lang="cs-CZ" b="1" dirty="0" smtClean="0"/>
              <a:t> </a:t>
            </a:r>
            <a:r>
              <a:rPr lang="cs-CZ" b="1" dirty="0" err="1" smtClean="0"/>
              <a:t>cutaneous</a:t>
            </a:r>
            <a:r>
              <a:rPr lang="cs-CZ" b="1" dirty="0" smtClean="0"/>
              <a:t> T-</a:t>
            </a:r>
            <a:r>
              <a:rPr lang="cs-CZ" b="1" dirty="0" err="1" smtClean="0"/>
              <a:t>lymphomas</a:t>
            </a:r>
            <a:endParaRPr lang="cs-CZ" b="1" dirty="0" smtClean="0"/>
          </a:p>
          <a:p>
            <a:pPr lvl="1"/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CD30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alone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suficiently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efficace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0358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25540\Dokumenty\Obrázky\Slid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568375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9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smtClean="0">
                <a:solidFill>
                  <a:srgbClr val="FFFF00"/>
                </a:solidFill>
              </a:rPr>
              <a:t>Long-term problems related to treatment of Hodgkin´s disease</a:t>
            </a:r>
          </a:p>
        </p:txBody>
      </p:sp>
      <p:sp>
        <p:nvSpPr>
          <p:cNvPr id="4147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Increased incidence of secondary malignancies</a:t>
            </a:r>
          </a:p>
          <a:p>
            <a:pPr eaLnBrk="1" hangingPunct="1"/>
            <a:endParaRPr lang="cs-CZ" smtClean="0"/>
          </a:p>
          <a:p>
            <a:pPr eaLnBrk="1" hangingPunct="1"/>
            <a:r>
              <a:rPr lang="cs-CZ" smtClean="0"/>
              <a:t>Damage of gonadal functions (sterility)</a:t>
            </a:r>
          </a:p>
          <a:p>
            <a:pPr eaLnBrk="1" hangingPunct="1"/>
            <a:endParaRPr lang="cs-CZ" smtClean="0"/>
          </a:p>
          <a:p>
            <a:pPr eaLnBrk="1" hangingPunct="1"/>
            <a:r>
              <a:rPr lang="cs-CZ" smtClean="0"/>
              <a:t>Long-term adverse events (toxicity) cardiomyopathy, lung fibrosis, myelodysplastic syndrome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733800"/>
            <a:ext cx="8229600" cy="2971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000" smtClean="0">
                <a:solidFill>
                  <a:srgbClr val="FFFF00"/>
                </a:solidFill>
              </a:rPr>
              <a:t>Disease damaging (really multiple): </a:t>
            </a:r>
          </a:p>
          <a:p>
            <a:pPr eaLnBrk="1" hangingPunct="1">
              <a:buFontTx/>
              <a:buNone/>
            </a:pPr>
            <a:endParaRPr lang="cs-CZ" sz="200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000" smtClean="0"/>
              <a:t>Bones (pains, fractures)</a:t>
            </a:r>
          </a:p>
          <a:p>
            <a:pPr eaLnBrk="1" hangingPunct="1"/>
            <a:r>
              <a:rPr lang="cs-CZ" sz="2000" smtClean="0"/>
              <a:t>Kidneys (renal failure, nefrotic syndrome)</a:t>
            </a:r>
          </a:p>
          <a:p>
            <a:pPr eaLnBrk="1" hangingPunct="1"/>
            <a:r>
              <a:rPr lang="cs-CZ" sz="2000" smtClean="0"/>
              <a:t>Peripheral nerves </a:t>
            </a:r>
          </a:p>
          <a:p>
            <a:pPr eaLnBrk="1" hangingPunct="1"/>
            <a:r>
              <a:rPr lang="cs-CZ" sz="2000" smtClean="0"/>
              <a:t>Etc…..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457200"/>
            <a:ext cx="7924800" cy="12954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smtClean="0">
                <a:solidFill>
                  <a:srgbClr val="FFFF00"/>
                </a:solidFill>
              </a:rPr>
              <a:t>MULTIPLE MYELOMA - SYMPTOMS</a:t>
            </a:r>
          </a:p>
        </p:txBody>
      </p:sp>
      <p:sp>
        <p:nvSpPr>
          <p:cNvPr id="416773" name="Text Box 5"/>
          <p:cNvSpPr txBox="1">
            <a:spLocks noChangeArrowheads="1"/>
          </p:cNvSpPr>
          <p:nvPr/>
        </p:nvSpPr>
        <p:spPr bwMode="auto">
          <a:xfrm>
            <a:off x="228600" y="2209800"/>
            <a:ext cx="8308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Clonal expansion of malignant plasmocyte-derived cells</a:t>
            </a:r>
          </a:p>
          <a:p>
            <a:pPr>
              <a:defRPr/>
            </a:pPr>
            <a:r>
              <a:rPr lang="cs-CZ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- local infiltration of bone marrow and bones</a:t>
            </a:r>
          </a:p>
          <a:p>
            <a:pPr>
              <a:defRPr/>
            </a:pPr>
            <a:r>
              <a:rPr lang="cs-CZ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- production of monoclonal Ig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993775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smtClean="0"/>
              <a:t>Immunofixation and electrophoresis with densitometry (quantification) of monoclonal immunoglobuline</a:t>
            </a:r>
          </a:p>
        </p:txBody>
      </p:sp>
      <p:sp>
        <p:nvSpPr>
          <p:cNvPr id="4177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41779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838" y="1341438"/>
            <a:ext cx="7478712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7" name="Rectangle 2"/>
          <p:cNvSpPr>
            <a:spLocks noChangeArrowheads="1"/>
          </p:cNvSpPr>
          <p:nvPr/>
        </p:nvSpPr>
        <p:spPr bwMode="auto">
          <a:xfrm>
            <a:off x="0" y="115888"/>
            <a:ext cx="9144000" cy="936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cs-CZ" sz="3600" b="1"/>
              <a:t>Clinical symptoms of myeloma cells</a:t>
            </a:r>
            <a:endParaRPr kumimoji="0" lang="cs-CZ" sz="4400" b="1"/>
          </a:p>
        </p:txBody>
      </p:sp>
      <p:sp>
        <p:nvSpPr>
          <p:cNvPr id="418818" name="Rectangle 3"/>
          <p:cNvSpPr>
            <a:spLocks noChangeArrowheads="1"/>
          </p:cNvSpPr>
          <p:nvPr/>
        </p:nvSpPr>
        <p:spPr bwMode="auto">
          <a:xfrm>
            <a:off x="0" y="1484313"/>
            <a:ext cx="3779838" cy="100806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cs-CZ" sz="2800" b="1">
                <a:solidFill>
                  <a:srgbClr val="FFFF00"/>
                </a:solidFill>
              </a:rPr>
              <a:t>Cytokins </a:t>
            </a:r>
          </a:p>
          <a:p>
            <a:pPr algn="ctr"/>
            <a:r>
              <a:rPr kumimoji="0" lang="cs-CZ" sz="2800" b="1">
                <a:solidFill>
                  <a:srgbClr val="FFFF00"/>
                </a:solidFill>
              </a:rPr>
              <a:t>inducing osteolysis</a:t>
            </a:r>
          </a:p>
        </p:txBody>
      </p:sp>
      <p:sp>
        <p:nvSpPr>
          <p:cNvPr id="418819" name="Rectangle 4"/>
          <p:cNvSpPr>
            <a:spLocks noChangeArrowheads="1"/>
          </p:cNvSpPr>
          <p:nvPr/>
        </p:nvSpPr>
        <p:spPr bwMode="auto">
          <a:xfrm>
            <a:off x="0" y="2924175"/>
            <a:ext cx="3779838" cy="23050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cs-CZ" sz="2800" b="1">
                <a:solidFill>
                  <a:srgbClr val="FFFF00"/>
                </a:solidFill>
              </a:rPr>
              <a:t>Osteolytic lesions,</a:t>
            </a:r>
          </a:p>
          <a:p>
            <a:pPr algn="ctr"/>
            <a:r>
              <a:rPr kumimoji="0" lang="cs-CZ" sz="2800" b="1">
                <a:solidFill>
                  <a:srgbClr val="FFFF00"/>
                </a:solidFill>
              </a:rPr>
              <a:t>or</a:t>
            </a:r>
          </a:p>
          <a:p>
            <a:pPr algn="ctr"/>
            <a:r>
              <a:rPr kumimoji="0" lang="cs-CZ" sz="2800" b="1">
                <a:solidFill>
                  <a:srgbClr val="FFFF00"/>
                </a:solidFill>
              </a:rPr>
              <a:t> diffuse osteoporosis</a:t>
            </a:r>
          </a:p>
          <a:p>
            <a:pPr algn="ctr"/>
            <a:r>
              <a:rPr kumimoji="0" lang="cs-CZ" sz="2800" b="1">
                <a:solidFill>
                  <a:srgbClr val="FFFF00"/>
                </a:solidFill>
              </a:rPr>
              <a:t>or </a:t>
            </a:r>
          </a:p>
          <a:p>
            <a:pPr algn="ctr"/>
            <a:r>
              <a:rPr kumimoji="0" lang="cs-CZ" sz="2800" b="1">
                <a:solidFill>
                  <a:srgbClr val="FFFF00"/>
                </a:solidFill>
              </a:rPr>
              <a:t>both</a:t>
            </a:r>
          </a:p>
        </p:txBody>
      </p:sp>
      <p:sp>
        <p:nvSpPr>
          <p:cNvPr id="418820" name="Rectangle 5"/>
          <p:cNvSpPr>
            <a:spLocks noChangeArrowheads="1"/>
          </p:cNvSpPr>
          <p:nvPr/>
        </p:nvSpPr>
        <p:spPr bwMode="auto">
          <a:xfrm>
            <a:off x="0" y="5589588"/>
            <a:ext cx="3851275" cy="10795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cs-CZ" sz="2800" b="1" u="sng">
                <a:solidFill>
                  <a:srgbClr val="FFFF00"/>
                </a:solidFill>
              </a:rPr>
              <a:t>Bone pains</a:t>
            </a:r>
            <a:r>
              <a:rPr kumimoji="0" lang="cs-CZ" sz="2800" b="1">
                <a:solidFill>
                  <a:srgbClr val="FFCC00"/>
                </a:solidFill>
              </a:rPr>
              <a:t>  </a:t>
            </a:r>
          </a:p>
        </p:txBody>
      </p:sp>
      <p:sp>
        <p:nvSpPr>
          <p:cNvPr id="418821" name="Line 6"/>
          <p:cNvSpPr>
            <a:spLocks noChangeShapeType="1"/>
          </p:cNvSpPr>
          <p:nvPr/>
        </p:nvSpPr>
        <p:spPr bwMode="auto">
          <a:xfrm flipH="1">
            <a:off x="2268538" y="1052513"/>
            <a:ext cx="2087562" cy="360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18822" name="Line 7"/>
          <p:cNvSpPr>
            <a:spLocks noChangeShapeType="1"/>
          </p:cNvSpPr>
          <p:nvPr/>
        </p:nvSpPr>
        <p:spPr bwMode="auto">
          <a:xfrm>
            <a:off x="2124075" y="2492375"/>
            <a:ext cx="0" cy="360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18823" name="Line 8"/>
          <p:cNvSpPr>
            <a:spLocks noChangeShapeType="1"/>
          </p:cNvSpPr>
          <p:nvPr/>
        </p:nvSpPr>
        <p:spPr bwMode="auto">
          <a:xfrm>
            <a:off x="2268538" y="5300663"/>
            <a:ext cx="0" cy="288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18824" name="Rectangle 9"/>
          <p:cNvSpPr>
            <a:spLocks noChangeArrowheads="1"/>
          </p:cNvSpPr>
          <p:nvPr/>
        </p:nvSpPr>
        <p:spPr bwMode="auto">
          <a:xfrm>
            <a:off x="4932363" y="1557338"/>
            <a:ext cx="3960812" cy="1295400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cs-CZ" sz="2400" b="1">
                <a:solidFill>
                  <a:srgbClr val="FFFF00"/>
                </a:solidFill>
              </a:rPr>
              <a:t>Monoclonal Ig: </a:t>
            </a:r>
          </a:p>
          <a:p>
            <a:pPr algn="ctr">
              <a:buFontTx/>
              <a:buChar char="•"/>
            </a:pPr>
            <a:r>
              <a:rPr kumimoji="0" lang="cs-CZ" sz="2400" b="1">
                <a:solidFill>
                  <a:srgbClr val="FFFF00"/>
                </a:solidFill>
              </a:rPr>
              <a:t> total molecule </a:t>
            </a:r>
          </a:p>
          <a:p>
            <a:pPr algn="ctr">
              <a:buFontTx/>
              <a:buChar char="•"/>
            </a:pPr>
            <a:r>
              <a:rPr kumimoji="0" lang="cs-CZ" sz="2400" b="1">
                <a:solidFill>
                  <a:srgbClr val="FFFF00"/>
                </a:solidFill>
              </a:rPr>
              <a:t>Light chains only!</a:t>
            </a:r>
          </a:p>
        </p:txBody>
      </p:sp>
      <p:sp>
        <p:nvSpPr>
          <p:cNvPr id="418825" name="Line 10"/>
          <p:cNvSpPr>
            <a:spLocks noChangeShapeType="1"/>
          </p:cNvSpPr>
          <p:nvPr/>
        </p:nvSpPr>
        <p:spPr bwMode="auto">
          <a:xfrm>
            <a:off x="4427538" y="1052513"/>
            <a:ext cx="2232025" cy="431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18826" name="Rectangle 11"/>
          <p:cNvSpPr>
            <a:spLocks noChangeArrowheads="1"/>
          </p:cNvSpPr>
          <p:nvPr/>
        </p:nvSpPr>
        <p:spPr bwMode="auto">
          <a:xfrm>
            <a:off x="4356100" y="3141663"/>
            <a:ext cx="4787900" cy="2159000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cs-CZ" sz="2400" b="1">
                <a:solidFill>
                  <a:srgbClr val="FFFF00"/>
                </a:solidFill>
              </a:rPr>
              <a:t>Nephropathy</a:t>
            </a:r>
          </a:p>
          <a:p>
            <a:pPr algn="ctr"/>
            <a:r>
              <a:rPr kumimoji="0" lang="cs-CZ" sz="2400" b="1">
                <a:solidFill>
                  <a:srgbClr val="FFFF00"/>
                </a:solidFill>
              </a:rPr>
              <a:t>Neuropathy</a:t>
            </a:r>
          </a:p>
          <a:p>
            <a:pPr algn="ctr"/>
            <a:r>
              <a:rPr kumimoji="0" lang="cs-CZ" sz="2800" b="1" u="sng">
                <a:solidFill>
                  <a:srgbClr val="FFFF00"/>
                </a:solidFill>
              </a:rPr>
              <a:t>neuropatic pains</a:t>
            </a:r>
          </a:p>
          <a:p>
            <a:pPr algn="ctr"/>
            <a:r>
              <a:rPr kumimoji="0" lang="cs-CZ" sz="2400" b="1">
                <a:solidFill>
                  <a:srgbClr val="FFFF00"/>
                </a:solidFill>
              </a:rPr>
              <a:t>hypo- i hypercoagulopathy</a:t>
            </a:r>
          </a:p>
          <a:p>
            <a:pPr algn="ctr"/>
            <a:r>
              <a:rPr kumimoji="0" lang="cs-CZ" sz="2400" b="1">
                <a:solidFill>
                  <a:srgbClr val="FFFF00"/>
                </a:solidFill>
              </a:rPr>
              <a:t>amyloidosis, cold aglutinins</a:t>
            </a:r>
            <a:endParaRPr kumimoji="0" lang="cs-CZ" sz="2400" b="1">
              <a:solidFill>
                <a:srgbClr val="FFCC00"/>
              </a:solidFill>
            </a:endParaRPr>
          </a:p>
        </p:txBody>
      </p:sp>
      <p:sp>
        <p:nvSpPr>
          <p:cNvPr id="418827" name="Rectangle 12"/>
          <p:cNvSpPr>
            <a:spLocks noChangeArrowheads="1"/>
          </p:cNvSpPr>
          <p:nvPr/>
        </p:nvSpPr>
        <p:spPr bwMode="auto">
          <a:xfrm>
            <a:off x="4140200" y="5589588"/>
            <a:ext cx="4822825" cy="107950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cs-CZ" sz="2400" b="1" u="sng">
                <a:solidFill>
                  <a:srgbClr val="FFFF00"/>
                </a:solidFill>
              </a:rPr>
              <a:t>Cytopenias </a:t>
            </a:r>
          </a:p>
          <a:p>
            <a:pPr algn="ctr"/>
            <a:r>
              <a:rPr kumimoji="0" lang="cs-CZ" sz="2400" b="1" u="sng">
                <a:solidFill>
                  <a:srgbClr val="FFFF00"/>
                </a:solidFill>
              </a:rPr>
              <a:t>B and T immunosupression</a:t>
            </a:r>
          </a:p>
        </p:txBody>
      </p:sp>
      <p:sp>
        <p:nvSpPr>
          <p:cNvPr id="418828" name="Line 13"/>
          <p:cNvSpPr>
            <a:spLocks noChangeShapeType="1"/>
          </p:cNvSpPr>
          <p:nvPr/>
        </p:nvSpPr>
        <p:spPr bwMode="auto">
          <a:xfrm>
            <a:off x="4427538" y="1125538"/>
            <a:ext cx="0" cy="44640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18829" name="Line 14"/>
          <p:cNvSpPr>
            <a:spLocks noChangeShapeType="1"/>
          </p:cNvSpPr>
          <p:nvPr/>
        </p:nvSpPr>
        <p:spPr bwMode="auto">
          <a:xfrm>
            <a:off x="6948488" y="2852738"/>
            <a:ext cx="0" cy="360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454150"/>
            <a:ext cx="5526087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42" name="Text Box 3"/>
          <p:cNvSpPr txBox="1">
            <a:spLocks noChangeArrowheads="1"/>
          </p:cNvSpPr>
          <p:nvPr/>
        </p:nvSpPr>
        <p:spPr bwMode="auto">
          <a:xfrm>
            <a:off x="755650" y="404813"/>
            <a:ext cx="7848600" cy="641350"/>
          </a:xfrm>
          <a:prstGeom prst="rect">
            <a:avLst/>
          </a:prstGeom>
          <a:solidFill>
            <a:srgbClr val="A0F5F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cs-CZ" sz="3600"/>
              <a:t>Fundus paraproteinemicus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b="1" smtClean="0"/>
              <a:t>MM criteria acc. Durie and Salmon, 1975</a:t>
            </a:r>
          </a:p>
        </p:txBody>
      </p:sp>
      <p:graphicFrame>
        <p:nvGraphicFramePr>
          <p:cNvPr id="421918" name="Group 30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21352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Big criteria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Small criteria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7900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AutoNum type="arabicParenR"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Plasmocytoma (histology)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AutoNum type="arabicParenR"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Plasmocytes in BM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   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&gt; </a:t>
                      </a: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30 %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3) M-IgG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&gt;</a:t>
                      </a: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35 g/l,  IgA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&gt;</a:t>
                      </a: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20 g/l or light chains in urine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&gt;</a:t>
                      </a: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 1g/24h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AutoNum type="alphaLcParenR"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 – 30 % plasmocytes in BM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AutoNum type="alphaLcParenR"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M-Ig fewer than under point 3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AutoNum type="alphaLcParenR"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Osteolytic lesions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AutoNum type="alphaLcParenR"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Decreased levels of normal Igs: IgM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&lt; </a:t>
                      </a: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0,5 IgA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&lt; </a:t>
                      </a: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1,0 a IgG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&lt; </a:t>
                      </a: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6,0 g/l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smtClean="0"/>
              <a:t>MULTIPLE MYELOMA</a:t>
            </a:r>
          </a:p>
        </p:txBody>
      </p:sp>
      <p:sp>
        <p:nvSpPr>
          <p:cNvPr id="421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54138"/>
            <a:ext cx="8229600" cy="49704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800" b="1" smtClean="0"/>
              <a:t>Criteria IMWG 2003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b="1" smtClean="0">
                <a:solidFill>
                  <a:srgbClr val="FFFF00"/>
                </a:solidFill>
              </a:rPr>
              <a:t>Monoclonal plasmocytes </a:t>
            </a:r>
            <a:r>
              <a:rPr lang="en-US" sz="2800" b="1" smtClean="0">
                <a:solidFill>
                  <a:srgbClr val="FFFF00"/>
                </a:solidFill>
              </a:rPr>
              <a:t>&gt;</a:t>
            </a:r>
            <a:r>
              <a:rPr lang="cs-CZ" sz="2800" b="1" smtClean="0">
                <a:solidFill>
                  <a:srgbClr val="FFFF00"/>
                </a:solidFill>
              </a:rPr>
              <a:t>10 % biopsy proven plasmocytoma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b="1" smtClean="0">
                <a:solidFill>
                  <a:srgbClr val="FFFF00"/>
                </a:solidFill>
              </a:rPr>
              <a:t>Monoclonal Ig present in blood and urine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b="1" smtClean="0">
                <a:solidFill>
                  <a:srgbClr val="FFFF00"/>
                </a:solidFill>
              </a:rPr>
              <a:t>At least dysfunction of one organ</a:t>
            </a:r>
          </a:p>
          <a:p>
            <a:pPr eaLnBrk="1" hangingPunct="1">
              <a:lnSpc>
                <a:spcPct val="80000"/>
              </a:lnSpc>
            </a:pPr>
            <a:endParaRPr lang="cs-CZ" sz="2800" b="1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sz="2800" b="1" smtClean="0">
                <a:solidFill>
                  <a:schemeClr val="hlink"/>
                </a:solidFill>
              </a:rPr>
              <a:t>C</a:t>
            </a:r>
            <a:r>
              <a:rPr lang="cs-CZ" sz="2800" b="1" smtClean="0">
                <a:solidFill>
                  <a:srgbClr val="FFFF00"/>
                </a:solidFill>
              </a:rPr>
              <a:t> – Calcium </a:t>
            </a:r>
            <a:r>
              <a:rPr lang="en-US" sz="2800" b="1" smtClean="0">
                <a:solidFill>
                  <a:srgbClr val="FFFF00"/>
                </a:solidFill>
                <a:cs typeface="Arial" charset="0"/>
              </a:rPr>
              <a:t>&gt;</a:t>
            </a:r>
            <a:r>
              <a:rPr lang="cs-CZ" sz="2800" b="1" smtClean="0">
                <a:solidFill>
                  <a:srgbClr val="FFFF00"/>
                </a:solidFill>
              </a:rPr>
              <a:t> 2,8 mmol/l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b="1" smtClean="0">
                <a:solidFill>
                  <a:schemeClr val="hlink"/>
                </a:solidFill>
              </a:rPr>
              <a:t>R </a:t>
            </a:r>
            <a:r>
              <a:rPr lang="cs-CZ" sz="2800" b="1" smtClean="0">
                <a:solidFill>
                  <a:srgbClr val="FFFF00"/>
                </a:solidFill>
              </a:rPr>
              <a:t>- Renal insuficiency (creatinin </a:t>
            </a:r>
            <a:r>
              <a:rPr lang="en-US" sz="2800" b="1" smtClean="0">
                <a:solidFill>
                  <a:srgbClr val="FFFF00"/>
                </a:solidFill>
                <a:cs typeface="Arial" charset="0"/>
              </a:rPr>
              <a:t>&gt;</a:t>
            </a:r>
            <a:r>
              <a:rPr lang="cs-CZ" sz="2800" b="1" smtClean="0">
                <a:solidFill>
                  <a:srgbClr val="FFFF00"/>
                </a:solidFill>
              </a:rPr>
              <a:t>176,8 umol/l)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b="1" smtClean="0">
                <a:solidFill>
                  <a:schemeClr val="hlink"/>
                </a:solidFill>
              </a:rPr>
              <a:t>A</a:t>
            </a:r>
            <a:r>
              <a:rPr lang="cs-CZ" sz="2800" b="1" smtClean="0">
                <a:solidFill>
                  <a:srgbClr val="FFFF00"/>
                </a:solidFill>
              </a:rPr>
              <a:t> – Anemia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b="1" smtClean="0">
                <a:solidFill>
                  <a:schemeClr val="hlink"/>
                </a:solidFill>
              </a:rPr>
              <a:t>B</a:t>
            </a:r>
            <a:r>
              <a:rPr lang="cs-CZ" sz="2800" b="1" smtClean="0">
                <a:solidFill>
                  <a:srgbClr val="FFFF00"/>
                </a:solidFill>
              </a:rPr>
              <a:t> – Bone osteolysis</a:t>
            </a:r>
          </a:p>
          <a:p>
            <a:pPr eaLnBrk="1" hangingPunct="1">
              <a:lnSpc>
                <a:spcPct val="80000"/>
              </a:lnSpc>
            </a:pPr>
            <a:endParaRPr lang="cs-CZ" sz="2800" b="1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777875"/>
          </a:xfrm>
          <a:solidFill>
            <a:srgbClr val="A0F5FE"/>
          </a:solidFill>
          <a:ln>
            <a:solidFill>
              <a:srgbClr val="FF0066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cs-CZ" sz="4000" smtClean="0">
                <a:solidFill>
                  <a:srgbClr val="FF0066"/>
                </a:solidFill>
              </a:rPr>
              <a:t>Characteristics of tumor pain</a:t>
            </a:r>
            <a:endParaRPr lang="en-GB" sz="4000" smtClean="0">
              <a:solidFill>
                <a:srgbClr val="FF0066"/>
              </a:solidFill>
            </a:endParaRPr>
          </a:p>
        </p:txBody>
      </p:sp>
      <p:grpSp>
        <p:nvGrpSpPr>
          <p:cNvPr id="422914" name="Group 3"/>
          <p:cNvGrpSpPr>
            <a:grpSpLocks noChangeAspect="1"/>
          </p:cNvGrpSpPr>
          <p:nvPr/>
        </p:nvGrpSpPr>
        <p:grpSpPr bwMode="auto">
          <a:xfrm>
            <a:off x="250825" y="1393825"/>
            <a:ext cx="8388350" cy="5283200"/>
            <a:chOff x="2495" y="9529"/>
            <a:chExt cx="6912" cy="3456"/>
          </a:xfrm>
        </p:grpSpPr>
        <p:sp>
          <p:nvSpPr>
            <p:cNvPr id="422919" name="AutoShape 4"/>
            <p:cNvSpPr>
              <a:spLocks noChangeAspect="1" noChangeArrowheads="1"/>
            </p:cNvSpPr>
            <p:nvPr/>
          </p:nvSpPr>
          <p:spPr bwMode="auto">
            <a:xfrm>
              <a:off x="2495" y="9529"/>
              <a:ext cx="6912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22920" name="Text Box 5"/>
            <p:cNvSpPr txBox="1">
              <a:spLocks noChangeArrowheads="1"/>
            </p:cNvSpPr>
            <p:nvPr/>
          </p:nvSpPr>
          <p:spPr bwMode="auto">
            <a:xfrm>
              <a:off x="2591" y="9529"/>
              <a:ext cx="2304" cy="57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kumimoji="0" lang="cs-CZ" b="1">
                  <a:solidFill>
                    <a:schemeClr val="bg2"/>
                  </a:solidFill>
                </a:rPr>
                <a:t>Intermitent pain usually back bone</a:t>
              </a:r>
              <a:endParaRPr kumimoji="0" lang="en-GB" sz="3600" b="1">
                <a:solidFill>
                  <a:schemeClr val="bg2"/>
                </a:solidFill>
              </a:endParaRPr>
            </a:p>
          </p:txBody>
        </p:sp>
        <p:sp>
          <p:nvSpPr>
            <p:cNvPr id="422921" name="Text Box 6"/>
            <p:cNvSpPr txBox="1">
              <a:spLocks noChangeArrowheads="1"/>
            </p:cNvSpPr>
            <p:nvPr/>
          </p:nvSpPr>
          <p:spPr bwMode="auto">
            <a:xfrm>
              <a:off x="3743" y="10393"/>
              <a:ext cx="2688" cy="43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kumimoji="0" lang="cs-CZ" sz="2800">
                  <a:solidFill>
                    <a:schemeClr val="bg2"/>
                  </a:solidFill>
                </a:rPr>
                <a:t>Permanent pain</a:t>
              </a:r>
              <a:endParaRPr kumimoji="0" lang="en-GB" sz="2800">
                <a:solidFill>
                  <a:schemeClr val="bg2"/>
                </a:solidFill>
              </a:endParaRPr>
            </a:p>
          </p:txBody>
        </p:sp>
        <p:sp>
          <p:nvSpPr>
            <p:cNvPr id="422922" name="Text Box 7"/>
            <p:cNvSpPr txBox="1">
              <a:spLocks noChangeArrowheads="1"/>
            </p:cNvSpPr>
            <p:nvPr/>
          </p:nvSpPr>
          <p:spPr bwMode="auto">
            <a:xfrm>
              <a:off x="4703" y="11113"/>
              <a:ext cx="2976" cy="57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kumimoji="0" lang="cs-CZ" b="1">
                  <a:solidFill>
                    <a:schemeClr val="bg2"/>
                  </a:solidFill>
                </a:rPr>
                <a:t>Episodic worsening of chronic permanent pain</a:t>
              </a:r>
              <a:endParaRPr kumimoji="0" lang="en-GB" sz="3600" b="1">
                <a:solidFill>
                  <a:schemeClr val="bg2"/>
                </a:solidFill>
              </a:endParaRPr>
            </a:p>
          </p:txBody>
        </p:sp>
        <p:sp>
          <p:nvSpPr>
            <p:cNvPr id="422923" name="Text Box 8"/>
            <p:cNvSpPr txBox="1">
              <a:spLocks noChangeArrowheads="1"/>
            </p:cNvSpPr>
            <p:nvPr/>
          </p:nvSpPr>
          <p:spPr bwMode="auto">
            <a:xfrm>
              <a:off x="5471" y="11833"/>
              <a:ext cx="3744" cy="100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kumimoji="0" lang="cs-CZ" sz="1800" b="1">
                  <a:solidFill>
                    <a:schemeClr val="bg2"/>
                  </a:solidFill>
                </a:rPr>
                <a:t>Extremly strong pain during common daily activity:</a:t>
              </a:r>
            </a:p>
            <a:p>
              <a:pPr>
                <a:buFontTx/>
                <a:buChar char="•"/>
              </a:pPr>
              <a:r>
                <a:rPr kumimoji="0" lang="cs-CZ" b="1">
                  <a:solidFill>
                    <a:schemeClr val="bg2"/>
                  </a:solidFill>
                </a:rPr>
                <a:t> turning over in bed</a:t>
              </a:r>
            </a:p>
            <a:p>
              <a:pPr>
                <a:buFontTx/>
                <a:buChar char="•"/>
              </a:pPr>
              <a:r>
                <a:rPr kumimoji="0" lang="cs-CZ" b="1">
                  <a:solidFill>
                    <a:schemeClr val="bg2"/>
                  </a:solidFill>
                </a:rPr>
                <a:t> during walk</a:t>
              </a:r>
            </a:p>
            <a:p>
              <a:pPr>
                <a:buFont typeface="Symbol" pitchFamily="18" charset="2"/>
                <a:buChar char="·"/>
              </a:pPr>
              <a:r>
                <a:rPr kumimoji="0" lang="cs-CZ" b="1">
                  <a:solidFill>
                    <a:schemeClr val="bg2"/>
                  </a:solidFill>
                </a:rPr>
                <a:t> during cough</a:t>
              </a:r>
              <a:endParaRPr kumimoji="0" lang="en-GB" sz="3600" b="1">
                <a:solidFill>
                  <a:schemeClr val="bg2"/>
                </a:solidFill>
              </a:endParaRPr>
            </a:p>
          </p:txBody>
        </p:sp>
        <p:sp>
          <p:nvSpPr>
            <p:cNvPr id="422924" name="Line 9"/>
            <p:cNvSpPr>
              <a:spLocks noChangeShapeType="1"/>
            </p:cNvSpPr>
            <p:nvPr/>
          </p:nvSpPr>
          <p:spPr bwMode="auto">
            <a:xfrm>
              <a:off x="2495" y="10105"/>
              <a:ext cx="2880" cy="2736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22915" name="Line 10"/>
          <p:cNvSpPr>
            <a:spLocks noChangeShapeType="1"/>
          </p:cNvSpPr>
          <p:nvPr/>
        </p:nvSpPr>
        <p:spPr bwMode="auto">
          <a:xfrm>
            <a:off x="4427538" y="1052513"/>
            <a:ext cx="3529012" cy="338455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22916" name="Line 11"/>
          <p:cNvSpPr>
            <a:spLocks noChangeShapeType="1"/>
          </p:cNvSpPr>
          <p:nvPr/>
        </p:nvSpPr>
        <p:spPr bwMode="auto">
          <a:xfrm>
            <a:off x="3492500" y="2349500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22917" name="Line 12"/>
          <p:cNvSpPr>
            <a:spLocks noChangeShapeType="1"/>
          </p:cNvSpPr>
          <p:nvPr/>
        </p:nvSpPr>
        <p:spPr bwMode="auto">
          <a:xfrm>
            <a:off x="5292725" y="342900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22918" name="Line 13"/>
          <p:cNvSpPr>
            <a:spLocks noChangeShapeType="1"/>
          </p:cNvSpPr>
          <p:nvPr/>
        </p:nvSpPr>
        <p:spPr bwMode="auto">
          <a:xfrm>
            <a:off x="6804025" y="4724400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381001"/>
            <a:ext cx="8189913" cy="838200"/>
          </a:xfrm>
        </p:spPr>
        <p:txBody>
          <a:bodyPr/>
          <a:lstStyle/>
          <a:p>
            <a:r>
              <a:rPr lang="cs-CZ" sz="3600" dirty="0" smtClean="0"/>
              <a:t>LYMPHOMA CLASSIFICATION</a:t>
            </a:r>
            <a:br>
              <a:rPr lang="cs-CZ" sz="3600" dirty="0" smtClean="0"/>
            </a:br>
            <a:r>
              <a:rPr lang="cs-CZ" sz="3600" dirty="0" err="1" smtClean="0"/>
              <a:t>historical</a:t>
            </a:r>
            <a:r>
              <a:rPr lang="cs-CZ" sz="3600" dirty="0" smtClean="0"/>
              <a:t> </a:t>
            </a:r>
            <a:r>
              <a:rPr lang="cs-CZ" sz="3600" dirty="0" err="1" smtClean="0"/>
              <a:t>overview</a:t>
            </a:r>
            <a:endParaRPr lang="cs-CZ" sz="36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8DFEA3-8AAA-4574-B35B-6DD71E2F265D}" type="datetime1">
              <a:rPr lang="cs-CZ" smtClean="0"/>
              <a:pPr>
                <a:defRPr/>
              </a:pPr>
              <a:t>7.10.2019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457200"/>
          </a:xfrm>
        </p:spPr>
        <p:txBody>
          <a:bodyPr/>
          <a:lstStyle/>
          <a:p>
            <a:pPr>
              <a:defRPr/>
            </a:pPr>
            <a:fld id="{6CF92E1C-41F0-49E4-9963-DAC0A4C651EB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914400" y="1873984"/>
            <a:ext cx="805271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 err="1" smtClean="0"/>
              <a:t>Rappaport</a:t>
            </a:r>
            <a:r>
              <a:rPr lang="cs-CZ" sz="2800" dirty="0" smtClean="0"/>
              <a:t> (1970)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Kiel (1974)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err="1" smtClean="0"/>
              <a:t>Working</a:t>
            </a:r>
            <a:r>
              <a:rPr lang="cs-CZ" sz="2800" dirty="0" smtClean="0"/>
              <a:t> </a:t>
            </a:r>
            <a:r>
              <a:rPr lang="cs-CZ" sz="2800" dirty="0" err="1" smtClean="0"/>
              <a:t>Formulation</a:t>
            </a:r>
            <a:r>
              <a:rPr lang="cs-CZ" sz="2800" dirty="0" smtClean="0"/>
              <a:t> (1980)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REAL (</a:t>
            </a:r>
            <a:r>
              <a:rPr lang="cs-CZ" sz="2800" dirty="0" err="1" smtClean="0"/>
              <a:t>Revised</a:t>
            </a:r>
            <a:r>
              <a:rPr lang="cs-CZ" sz="2800" dirty="0" smtClean="0"/>
              <a:t> </a:t>
            </a:r>
            <a:r>
              <a:rPr lang="cs-CZ" sz="2800" dirty="0" err="1" smtClean="0"/>
              <a:t>European</a:t>
            </a:r>
            <a:r>
              <a:rPr lang="cs-CZ" sz="2800" dirty="0" smtClean="0"/>
              <a:t> </a:t>
            </a:r>
            <a:r>
              <a:rPr lang="cs-CZ" sz="2800" dirty="0" err="1" smtClean="0"/>
              <a:t>American</a:t>
            </a:r>
            <a:r>
              <a:rPr lang="cs-CZ" sz="2800" dirty="0" smtClean="0"/>
              <a:t> </a:t>
            </a:r>
            <a:r>
              <a:rPr lang="cs-CZ" sz="2800" dirty="0" err="1" smtClean="0"/>
              <a:t>Clasification</a:t>
            </a:r>
            <a:endParaRPr lang="cs-CZ" sz="2800" dirty="0" smtClean="0"/>
          </a:p>
          <a:p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Lymphoid</a:t>
            </a:r>
            <a:r>
              <a:rPr lang="cs-CZ" sz="2800" dirty="0" smtClean="0"/>
              <a:t> </a:t>
            </a:r>
            <a:r>
              <a:rPr lang="cs-CZ" sz="2800" dirty="0" err="1" smtClean="0"/>
              <a:t>Neoplasms</a:t>
            </a:r>
            <a:r>
              <a:rPr lang="cs-CZ" sz="28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WHO (5-th </a:t>
            </a:r>
            <a:r>
              <a:rPr lang="cs-CZ" sz="2800" dirty="0" err="1" smtClean="0"/>
              <a:t>revision</a:t>
            </a:r>
            <a:r>
              <a:rPr lang="cs-CZ" sz="2800" dirty="0" smtClean="0"/>
              <a:t>) 2018</a:t>
            </a:r>
          </a:p>
          <a:p>
            <a:pPr>
              <a:buFont typeface="Arial" pitchFamily="34" charset="0"/>
              <a:buChar char="•"/>
            </a:pPr>
            <a:endParaRPr lang="cs-CZ" sz="280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37" name="Picture 2" descr="Sch37_02 kop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050"/>
            <a:ext cx="4062413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38" name="Picture 3" descr="Bez názvu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5288" y="1557338"/>
            <a:ext cx="3668712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3939" name="Text Box 4"/>
          <p:cNvSpPr txBox="1">
            <a:spLocks noChangeArrowheads="1"/>
          </p:cNvSpPr>
          <p:nvPr/>
        </p:nvSpPr>
        <p:spPr bwMode="auto">
          <a:xfrm>
            <a:off x="0" y="476250"/>
            <a:ext cx="9144000" cy="701675"/>
          </a:xfrm>
          <a:prstGeom prst="rect">
            <a:avLst/>
          </a:prstGeom>
          <a:solidFill>
            <a:srgbClr val="A0F5F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cs-CZ" sz="4000">
                <a:solidFill>
                  <a:srgbClr val="FF0066"/>
                </a:solidFill>
              </a:rPr>
              <a:t>Symptoms of multiple myeloma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1" name="Picture 2" descr="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4700" y="0"/>
            <a:ext cx="5054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5" name="Picture 2" descr="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9850" y="0"/>
            <a:ext cx="3924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09" name="Picture 2" descr="5BPLUS~1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 l="27901" t="17567"/>
          <a:stretch>
            <a:fillRect/>
          </a:stretch>
        </p:blipFill>
        <p:spPr bwMode="auto">
          <a:xfrm>
            <a:off x="609600" y="457200"/>
            <a:ext cx="394811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7010" name="Picture 3" descr="5A-pluskal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 l="30138" r="16438"/>
          <a:stretch>
            <a:fillRect/>
          </a:stretch>
        </p:blipFill>
        <p:spPr bwMode="auto">
          <a:xfrm>
            <a:off x="5181600" y="457200"/>
            <a:ext cx="32162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7011" name="Rectangle 4"/>
          <p:cNvSpPr>
            <a:spLocks noChangeArrowheads="1"/>
          </p:cNvSpPr>
          <p:nvPr/>
        </p:nvSpPr>
        <p:spPr bwMode="auto">
          <a:xfrm>
            <a:off x="7467600" y="685800"/>
            <a:ext cx="762000" cy="2286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033" name="Picture 2" descr="CT stern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8034" name="Picture 3" descr="MR-koro-stern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5500" y="0"/>
            <a:ext cx="450850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8035" name="Text Box 4"/>
          <p:cNvSpPr txBox="1">
            <a:spLocks noChangeArrowheads="1"/>
          </p:cNvSpPr>
          <p:nvPr/>
        </p:nvSpPr>
        <p:spPr bwMode="auto">
          <a:xfrm>
            <a:off x="0" y="4953000"/>
            <a:ext cx="4572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cs-CZ" sz="2400">
                <a:latin typeface="Times New Roman" pitchFamily="18" charset="0"/>
              </a:rPr>
              <a:t>CT vyšetření:osteolytická ložiska sterna s okrajovou usurací kortikalis</a:t>
            </a:r>
          </a:p>
          <a:p>
            <a:pPr eaLnBrk="0" hangingPunct="0"/>
            <a:endParaRPr kumimoji="0" lang="cs-CZ" sz="2400">
              <a:latin typeface="Times New Roman" pitchFamily="18" charset="0"/>
            </a:endParaRPr>
          </a:p>
        </p:txBody>
      </p:sp>
      <p:sp>
        <p:nvSpPr>
          <p:cNvPr id="428036" name="Text Box 5"/>
          <p:cNvSpPr txBox="1">
            <a:spLocks noChangeArrowheads="1"/>
          </p:cNvSpPr>
          <p:nvPr/>
        </p:nvSpPr>
        <p:spPr bwMode="auto">
          <a:xfrm>
            <a:off x="4648200" y="4953000"/>
            <a:ext cx="4495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cs-CZ" sz="2400">
                <a:latin typeface="Times New Roman" pitchFamily="18" charset="0"/>
              </a:rPr>
              <a:t>MR vyšetření: patrna nádorová aktivita a infiltrace celého sterna</a:t>
            </a:r>
          </a:p>
        </p:txBody>
      </p:sp>
      <p:sp>
        <p:nvSpPr>
          <p:cNvPr id="428037" name="Line 6"/>
          <p:cNvSpPr>
            <a:spLocks noChangeShapeType="1"/>
          </p:cNvSpPr>
          <p:nvPr/>
        </p:nvSpPr>
        <p:spPr bwMode="auto">
          <a:xfrm flipV="1">
            <a:off x="2590800" y="533400"/>
            <a:ext cx="0" cy="40386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28038" name="Line 7"/>
          <p:cNvSpPr>
            <a:spLocks noChangeShapeType="1"/>
          </p:cNvSpPr>
          <p:nvPr/>
        </p:nvSpPr>
        <p:spPr bwMode="auto">
          <a:xfrm flipH="1" flipV="1">
            <a:off x="7086600" y="2209800"/>
            <a:ext cx="0" cy="22860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28039" name="Line 8"/>
          <p:cNvSpPr>
            <a:spLocks noChangeShapeType="1"/>
          </p:cNvSpPr>
          <p:nvPr/>
        </p:nvSpPr>
        <p:spPr bwMode="auto">
          <a:xfrm flipH="1" flipV="1">
            <a:off x="2133600" y="457200"/>
            <a:ext cx="457200" cy="6096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28040" name="Text Box 9"/>
          <p:cNvSpPr txBox="1">
            <a:spLocks noChangeArrowheads="1"/>
          </p:cNvSpPr>
          <p:nvPr/>
        </p:nvSpPr>
        <p:spPr bwMode="auto">
          <a:xfrm>
            <a:off x="152400" y="3581400"/>
            <a:ext cx="4492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cs-CZ" sz="1000">
                <a:latin typeface="Times New Roman" pitchFamily="18" charset="0"/>
              </a:rPr>
              <a:t>obr.3</a:t>
            </a:r>
          </a:p>
        </p:txBody>
      </p:sp>
      <p:sp>
        <p:nvSpPr>
          <p:cNvPr id="428041" name="Text Box 10"/>
          <p:cNvSpPr txBox="1">
            <a:spLocks noChangeArrowheads="1"/>
          </p:cNvSpPr>
          <p:nvPr/>
        </p:nvSpPr>
        <p:spPr bwMode="auto">
          <a:xfrm>
            <a:off x="4708525" y="4251325"/>
            <a:ext cx="4492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cs-CZ" sz="1000">
                <a:latin typeface="Times New Roman" pitchFamily="18" charset="0"/>
              </a:rPr>
              <a:t>obr.4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A0F5FE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cs-CZ" sz="4000" smtClean="0">
                <a:solidFill>
                  <a:srgbClr val="FF0066"/>
                </a:solidFill>
              </a:rPr>
              <a:t>Diferencial diagnostics of back bone pain</a:t>
            </a:r>
          </a:p>
        </p:txBody>
      </p:sp>
      <p:sp>
        <p:nvSpPr>
          <p:cNvPr id="432130" name="Text Box 3"/>
          <p:cNvSpPr txBox="1">
            <a:spLocks noChangeArrowheads="1"/>
          </p:cNvSpPr>
          <p:nvPr/>
        </p:nvSpPr>
        <p:spPr bwMode="auto">
          <a:xfrm>
            <a:off x="539750" y="1916113"/>
            <a:ext cx="2160588" cy="1562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 sz="2400" b="1"/>
              <a:t>Lumbago without any radicular iritation</a:t>
            </a:r>
          </a:p>
        </p:txBody>
      </p:sp>
      <p:sp>
        <p:nvSpPr>
          <p:cNvPr id="432131" name="Text Box 4"/>
          <p:cNvSpPr txBox="1">
            <a:spLocks noChangeArrowheads="1"/>
          </p:cNvSpPr>
          <p:nvPr/>
        </p:nvSpPr>
        <p:spPr bwMode="auto">
          <a:xfrm>
            <a:off x="457200" y="4038600"/>
            <a:ext cx="2520950" cy="1196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 sz="2400" b="1"/>
              <a:t>1 month of standard treatment</a:t>
            </a:r>
          </a:p>
        </p:txBody>
      </p:sp>
      <p:sp>
        <p:nvSpPr>
          <p:cNvPr id="432132" name="Text Box 5"/>
          <p:cNvSpPr txBox="1">
            <a:spLocks noChangeArrowheads="1"/>
          </p:cNvSpPr>
          <p:nvPr/>
        </p:nvSpPr>
        <p:spPr bwMode="auto">
          <a:xfrm>
            <a:off x="468313" y="5876925"/>
            <a:ext cx="8208962" cy="588963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 sz="3200">
                <a:solidFill>
                  <a:srgbClr val="FFFF00"/>
                </a:solidFill>
              </a:rPr>
              <a:t>Laboratory and imaging examination</a:t>
            </a:r>
            <a:endParaRPr kumimoji="0" lang="cs-CZ" sz="2400" b="1">
              <a:solidFill>
                <a:srgbClr val="FFFF00"/>
              </a:solidFill>
            </a:endParaRPr>
          </a:p>
        </p:txBody>
      </p:sp>
      <p:sp>
        <p:nvSpPr>
          <p:cNvPr id="432133" name="Text Box 6"/>
          <p:cNvSpPr txBox="1">
            <a:spLocks noChangeArrowheads="1"/>
          </p:cNvSpPr>
          <p:nvPr/>
        </p:nvSpPr>
        <p:spPr bwMode="auto">
          <a:xfrm>
            <a:off x="3708400" y="1844675"/>
            <a:ext cx="4751388" cy="28400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66"/>
              </a:buClr>
              <a:buFont typeface="Wingdings" pitchFamily="2" charset="2"/>
              <a:buChar char="Ø"/>
            </a:pPr>
            <a:r>
              <a:rPr kumimoji="0" lang="cs-CZ" sz="2400" b="1"/>
              <a:t>Back bone pain with radicular iritation</a:t>
            </a:r>
          </a:p>
          <a:p>
            <a:pPr>
              <a:spcBef>
                <a:spcPct val="50000"/>
              </a:spcBef>
              <a:buClr>
                <a:srgbClr val="FF0066"/>
              </a:buClr>
              <a:buFont typeface="Wingdings" pitchFamily="2" charset="2"/>
              <a:buChar char="Ø"/>
            </a:pPr>
            <a:r>
              <a:rPr kumimoji="0" lang="cs-CZ" sz="2400" b="1"/>
              <a:t>Night back bone pains</a:t>
            </a:r>
          </a:p>
          <a:p>
            <a:pPr>
              <a:spcBef>
                <a:spcPct val="50000"/>
              </a:spcBef>
              <a:buClr>
                <a:srgbClr val="FF0066"/>
              </a:buClr>
              <a:buFont typeface="Wingdings" pitchFamily="2" charset="2"/>
              <a:buChar char="Ø"/>
            </a:pPr>
            <a:r>
              <a:rPr kumimoji="0" lang="cs-CZ" sz="2400" b="1"/>
              <a:t>Rapidly worsening pains</a:t>
            </a:r>
          </a:p>
          <a:p>
            <a:pPr>
              <a:spcBef>
                <a:spcPct val="50000"/>
              </a:spcBef>
              <a:buClr>
                <a:srgbClr val="FF0066"/>
              </a:buClr>
              <a:buFont typeface="Wingdings" pitchFamily="2" charset="2"/>
              <a:buChar char="Ø"/>
            </a:pPr>
            <a:r>
              <a:rPr kumimoji="0" lang="cs-CZ" sz="2400" b="1"/>
              <a:t>Osteoporosis and back bone pains</a:t>
            </a:r>
          </a:p>
        </p:txBody>
      </p:sp>
      <p:sp>
        <p:nvSpPr>
          <p:cNvPr id="432134" name="Line 7"/>
          <p:cNvSpPr>
            <a:spLocks noChangeShapeType="1"/>
          </p:cNvSpPr>
          <p:nvPr/>
        </p:nvSpPr>
        <p:spPr bwMode="auto">
          <a:xfrm>
            <a:off x="1619250" y="13414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32135" name="Line 8"/>
          <p:cNvSpPr>
            <a:spLocks noChangeShapeType="1"/>
          </p:cNvSpPr>
          <p:nvPr/>
        </p:nvSpPr>
        <p:spPr bwMode="auto">
          <a:xfrm>
            <a:off x="1600200" y="3657600"/>
            <a:ext cx="0" cy="288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32136" name="Line 9"/>
          <p:cNvSpPr>
            <a:spLocks noChangeShapeType="1"/>
          </p:cNvSpPr>
          <p:nvPr/>
        </p:nvSpPr>
        <p:spPr bwMode="auto">
          <a:xfrm>
            <a:off x="1600200" y="5334000"/>
            <a:ext cx="0" cy="504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32137" name="Line 10"/>
          <p:cNvSpPr>
            <a:spLocks noChangeShapeType="1"/>
          </p:cNvSpPr>
          <p:nvPr/>
        </p:nvSpPr>
        <p:spPr bwMode="auto">
          <a:xfrm>
            <a:off x="5867400" y="4797425"/>
            <a:ext cx="0" cy="936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73338"/>
            <a:ext cx="5256213" cy="428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31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2705100"/>
            <a:ext cx="550862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3155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373188"/>
          </a:xfrm>
          <a:prstGeom prst="rect">
            <a:avLst/>
          </a:prstGeom>
          <a:solidFill>
            <a:srgbClr val="A0F5F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 sz="2800" b="1">
                <a:solidFill>
                  <a:srgbClr val="FF0066"/>
                </a:solidFill>
              </a:rPr>
              <a:t>Patient v remission of multiple myeloma with rapidly worsening of back bone pain irradiating into both legs  with muscle atrophy. What´s the cause?</a:t>
            </a:r>
          </a:p>
        </p:txBody>
      </p:sp>
      <p:sp>
        <p:nvSpPr>
          <p:cNvPr id="433156" name="Text Box 5"/>
          <p:cNvSpPr txBox="1">
            <a:spLocks noChangeArrowheads="1"/>
          </p:cNvSpPr>
          <p:nvPr/>
        </p:nvSpPr>
        <p:spPr bwMode="auto">
          <a:xfrm>
            <a:off x="0" y="1412875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cs-CZ" sz="2400" b="1"/>
              <a:t>X-ray of back bone with no susbstantial pathology explaining the troubles.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A0F5FE"/>
          </a:solidFill>
        </p:spPr>
        <p:txBody>
          <a:bodyPr/>
          <a:lstStyle/>
          <a:p>
            <a:pPr eaLnBrk="1" hangingPunct="1">
              <a:defRPr/>
            </a:pPr>
            <a:r>
              <a:rPr lang="cs-CZ" sz="4000" smtClean="0">
                <a:solidFill>
                  <a:srgbClr val="FF0066"/>
                </a:solidFill>
              </a:rPr>
              <a:t>MRI: Extramedular expansion in  L3 and Th8</a:t>
            </a:r>
          </a:p>
        </p:txBody>
      </p:sp>
      <p:pic>
        <p:nvPicPr>
          <p:cNvPr id="43417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313"/>
            <a:ext cx="9144000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4179" name="Text Box 4"/>
          <p:cNvSpPr txBox="1">
            <a:spLocks noChangeArrowheads="1"/>
          </p:cNvSpPr>
          <p:nvPr/>
        </p:nvSpPr>
        <p:spPr bwMode="auto">
          <a:xfrm>
            <a:off x="0" y="1557338"/>
            <a:ext cx="9001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0" lang="en-GB" sz="1800"/>
          </a:p>
        </p:txBody>
      </p:sp>
      <p:sp>
        <p:nvSpPr>
          <p:cNvPr id="434180" name="Text Box 5"/>
          <p:cNvSpPr txBox="1">
            <a:spLocks noChangeArrowheads="1"/>
          </p:cNvSpPr>
          <p:nvPr/>
        </p:nvSpPr>
        <p:spPr bwMode="auto">
          <a:xfrm>
            <a:off x="0" y="1557338"/>
            <a:ext cx="971550" cy="946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 sz="2800"/>
              <a:t>Nelze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88913"/>
            <a:ext cx="4384675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5021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567113" y="2332038"/>
          <a:ext cx="5576887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258" name="Fotografie" r:id="rId4" imgW="6582694" imgH="5342857" progId="">
                  <p:embed/>
                </p:oleObj>
              </mc:Choice>
              <mc:Fallback>
                <p:oleObj name="Fotografie" r:id="rId4" imgW="6582694" imgH="5342857" progId="">
                  <p:embed/>
                  <p:pic>
                    <p:nvPicPr>
                      <p:cNvPr id="0" name="Picture 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7113" y="2332038"/>
                        <a:ext cx="5576887" cy="452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0213" name="Text Box 4"/>
          <p:cNvSpPr txBox="1">
            <a:spLocks noChangeArrowheads="1"/>
          </p:cNvSpPr>
          <p:nvPr/>
        </p:nvSpPr>
        <p:spPr bwMode="auto">
          <a:xfrm>
            <a:off x="3505200" y="333375"/>
            <a:ext cx="5410200" cy="1563688"/>
          </a:xfrm>
          <a:prstGeom prst="rect">
            <a:avLst/>
          </a:prstGeom>
          <a:solidFill>
            <a:srgbClr val="00008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 sz="3200">
                <a:solidFill>
                  <a:srgbClr val="FF0066"/>
                </a:solidFill>
              </a:rPr>
              <a:t>FDG-PET: is able to show bone and extrabone myeloma lesions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1066800"/>
          </a:xfrm>
        </p:spPr>
        <p:txBody>
          <a:bodyPr/>
          <a:lstStyle/>
          <a:p>
            <a:pPr eaLnBrk="1" hangingPunct="1"/>
            <a:r>
              <a:rPr lang="cs-CZ" sz="3200" smtClean="0"/>
              <a:t>Can monoclonal Ig cause renal failure requiring hemodialysis?</a:t>
            </a:r>
            <a:endParaRPr lang="en-US" sz="3200" smtClean="0"/>
          </a:p>
        </p:txBody>
      </p:sp>
      <p:pic>
        <p:nvPicPr>
          <p:cNvPr id="43725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484313"/>
            <a:ext cx="712470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solidFill>
            <a:schemeClr val="bg1"/>
          </a:solidFill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eaLnBrk="1" hangingPunct="1">
              <a:tabLst>
                <a:tab pos="7078663" algn="l"/>
              </a:tabLst>
              <a:defRPr/>
            </a:pPr>
            <a:r>
              <a:rPr lang="cs-CZ" sz="3600" b="1" dirty="0" err="1" smtClean="0">
                <a:solidFill>
                  <a:srgbClr val="FFFF00"/>
                </a:solidFill>
              </a:rPr>
              <a:t>Symptoms</a:t>
            </a:r>
            <a:r>
              <a:rPr lang="cs-CZ" sz="3600" b="1" dirty="0" smtClean="0">
                <a:solidFill>
                  <a:srgbClr val="FFFF00"/>
                </a:solidFill>
              </a:rPr>
              <a:t> </a:t>
            </a:r>
            <a:r>
              <a:rPr lang="cs-CZ" sz="3600" b="1" dirty="0" err="1" smtClean="0">
                <a:solidFill>
                  <a:srgbClr val="FFFF00"/>
                </a:solidFill>
              </a:rPr>
              <a:t>accompanying</a:t>
            </a:r>
            <a:r>
              <a:rPr lang="cs-CZ" sz="3600" b="1" dirty="0" smtClean="0">
                <a:solidFill>
                  <a:srgbClr val="FFFF00"/>
                </a:solidFill>
              </a:rPr>
              <a:t> </a:t>
            </a:r>
            <a:r>
              <a:rPr lang="cs-CZ" sz="3600" b="1" dirty="0" err="1" smtClean="0">
                <a:solidFill>
                  <a:srgbClr val="FFFF00"/>
                </a:solidFill>
              </a:rPr>
              <a:t>malignant</a:t>
            </a:r>
            <a:r>
              <a:rPr lang="cs-CZ" sz="3600" b="1" dirty="0" smtClean="0">
                <a:solidFill>
                  <a:srgbClr val="FFFF00"/>
                </a:solidFill>
              </a:rPr>
              <a:t> </a:t>
            </a:r>
            <a:r>
              <a:rPr lang="cs-CZ" sz="3600" b="1" dirty="0" err="1" smtClean="0">
                <a:solidFill>
                  <a:srgbClr val="FFFF00"/>
                </a:solidFill>
              </a:rPr>
              <a:t>lymphoproliferative</a:t>
            </a:r>
            <a:r>
              <a:rPr lang="cs-CZ" sz="3600" b="1" dirty="0" smtClean="0">
                <a:solidFill>
                  <a:srgbClr val="FFFF00"/>
                </a:solidFill>
              </a:rPr>
              <a:t> </a:t>
            </a:r>
            <a:r>
              <a:rPr lang="cs-CZ" sz="3600" b="1" dirty="0" err="1" smtClean="0">
                <a:solidFill>
                  <a:srgbClr val="FFFF00"/>
                </a:solidFill>
              </a:rPr>
              <a:t>diseases</a:t>
            </a:r>
            <a:endParaRPr lang="cs-CZ" sz="3600" b="1" dirty="0">
              <a:solidFill>
                <a:srgbClr val="FFFF00"/>
              </a:solidFill>
            </a:endParaRP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362200"/>
            <a:ext cx="8839200" cy="42672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cs-CZ" sz="2400" i="1" dirty="0" smtClean="0"/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sz="3600" i="1" dirty="0" err="1" smtClean="0"/>
              <a:t>We</a:t>
            </a:r>
            <a:r>
              <a:rPr lang="cs-CZ" sz="3600" i="1" dirty="0" smtClean="0"/>
              <a:t> </a:t>
            </a:r>
            <a:r>
              <a:rPr lang="cs-CZ" sz="3600" i="1" dirty="0" err="1" smtClean="0"/>
              <a:t>can</a:t>
            </a:r>
            <a:r>
              <a:rPr lang="cs-CZ" sz="3600" i="1" dirty="0" smtClean="0"/>
              <a:t> </a:t>
            </a:r>
            <a:r>
              <a:rPr lang="cs-CZ" sz="3600" i="1" dirty="0" err="1" smtClean="0"/>
              <a:t>recognise</a:t>
            </a:r>
            <a:endParaRPr lang="cs-CZ" sz="3600" i="1" dirty="0" smtClean="0"/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cs-CZ" sz="3600" i="1" dirty="0" smtClean="0"/>
          </a:p>
          <a:p>
            <a:pPr marL="609600" indent="-609600" eaLnBrk="1" hangingPunct="1">
              <a:lnSpc>
                <a:spcPct val="90000"/>
              </a:lnSpc>
            </a:pPr>
            <a:r>
              <a:rPr lang="cs-CZ" sz="3600" i="1" u="sng" dirty="0" err="1" smtClean="0">
                <a:solidFill>
                  <a:srgbClr val="FFFF00"/>
                </a:solidFill>
              </a:rPr>
              <a:t>Systemic</a:t>
            </a:r>
            <a:r>
              <a:rPr lang="cs-CZ" sz="3600" i="1" u="sng" dirty="0" smtClean="0">
                <a:solidFill>
                  <a:srgbClr val="FFFF00"/>
                </a:solidFill>
              </a:rPr>
              <a:t> (General) </a:t>
            </a:r>
            <a:r>
              <a:rPr lang="cs-CZ" sz="3600" i="1" u="sng" dirty="0" err="1" smtClean="0">
                <a:solidFill>
                  <a:srgbClr val="FFFF00"/>
                </a:solidFill>
              </a:rPr>
              <a:t>symptoms</a:t>
            </a:r>
            <a:endParaRPr lang="cs-CZ" sz="3600" i="1" u="sng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cs-CZ" sz="3600" i="1" u="sng" dirty="0" err="1" smtClean="0">
                <a:solidFill>
                  <a:srgbClr val="FFFF00"/>
                </a:solidFill>
              </a:rPr>
              <a:t>Symptoms</a:t>
            </a:r>
            <a:r>
              <a:rPr lang="cs-CZ" sz="3600" i="1" u="sng" dirty="0" smtClean="0">
                <a:solidFill>
                  <a:srgbClr val="FFFF00"/>
                </a:solidFill>
              </a:rPr>
              <a:t> </a:t>
            </a:r>
            <a:r>
              <a:rPr lang="cs-CZ" sz="3600" i="1" u="sng" dirty="0" err="1" smtClean="0">
                <a:solidFill>
                  <a:srgbClr val="FFFF00"/>
                </a:solidFill>
              </a:rPr>
              <a:t>of</a:t>
            </a:r>
            <a:r>
              <a:rPr lang="cs-CZ" sz="3600" i="1" u="sng" dirty="0" smtClean="0">
                <a:solidFill>
                  <a:srgbClr val="FFFF00"/>
                </a:solidFill>
              </a:rPr>
              <a:t> </a:t>
            </a:r>
            <a:r>
              <a:rPr lang="cs-CZ" sz="3600" i="1" u="sng" dirty="0" err="1" smtClean="0">
                <a:solidFill>
                  <a:srgbClr val="FFFF00"/>
                </a:solidFill>
              </a:rPr>
              <a:t>local</a:t>
            </a:r>
            <a:r>
              <a:rPr lang="cs-CZ" sz="3600" i="1" u="sng" dirty="0" smtClean="0">
                <a:solidFill>
                  <a:srgbClr val="FFFF00"/>
                </a:solidFill>
              </a:rPr>
              <a:t> </a:t>
            </a:r>
            <a:r>
              <a:rPr lang="cs-CZ" sz="3600" i="1" u="sng" dirty="0" err="1" smtClean="0">
                <a:solidFill>
                  <a:srgbClr val="FFFF00"/>
                </a:solidFill>
              </a:rPr>
              <a:t>expansion</a:t>
            </a:r>
            <a:endParaRPr lang="cs-CZ" sz="3600" i="1" u="sng" dirty="0" smtClean="0">
              <a:solidFill>
                <a:srgbClr val="FFFF00"/>
              </a:solidFill>
            </a:endParaRPr>
          </a:p>
          <a:p>
            <a:pPr marL="1009650" lvl="1" indent="-609600" eaLnBrk="1" hangingPunct="1">
              <a:lnSpc>
                <a:spcPct val="90000"/>
              </a:lnSpc>
            </a:pPr>
            <a:r>
              <a:rPr lang="cs-CZ" i="1" u="sng" dirty="0" err="1" smtClean="0">
                <a:solidFill>
                  <a:srgbClr val="FFFF00"/>
                </a:solidFill>
              </a:rPr>
              <a:t>Nodal</a:t>
            </a:r>
            <a:endParaRPr lang="cs-CZ" i="1" u="sng" dirty="0" smtClean="0">
              <a:solidFill>
                <a:srgbClr val="FFFF00"/>
              </a:solidFill>
            </a:endParaRPr>
          </a:p>
          <a:p>
            <a:pPr marL="1009650" lvl="1" indent="-609600" eaLnBrk="1" hangingPunct="1">
              <a:lnSpc>
                <a:spcPct val="90000"/>
              </a:lnSpc>
            </a:pPr>
            <a:r>
              <a:rPr lang="cs-CZ" i="1" u="sng" dirty="0" err="1">
                <a:solidFill>
                  <a:srgbClr val="FFFF00"/>
                </a:solidFill>
              </a:rPr>
              <a:t>E</a:t>
            </a:r>
            <a:r>
              <a:rPr lang="cs-CZ" i="1" u="sng" dirty="0" err="1" smtClean="0">
                <a:solidFill>
                  <a:srgbClr val="FFFF00"/>
                </a:solidFill>
              </a:rPr>
              <a:t>xtranodal</a:t>
            </a:r>
            <a:endParaRPr lang="cs-CZ" i="1" u="sng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28600"/>
            <a:ext cx="8507412" cy="1143000"/>
          </a:xfrm>
        </p:spPr>
        <p:txBody>
          <a:bodyPr/>
          <a:lstStyle/>
          <a:p>
            <a:pPr eaLnBrk="1" hangingPunct="1"/>
            <a:r>
              <a:rPr lang="cs-CZ" sz="4000" smtClean="0"/>
              <a:t>Leg oedema in nephrotic syndrome</a:t>
            </a:r>
          </a:p>
        </p:txBody>
      </p:sp>
      <p:graphicFrame>
        <p:nvGraphicFramePr>
          <p:cNvPr id="3522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684213" y="1341438"/>
          <a:ext cx="6884987" cy="542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306" name="Fotografie" r:id="rId3" imgW="19504762" imgH="14628571" progId="">
                  <p:embed/>
                </p:oleObj>
              </mc:Choice>
              <mc:Fallback>
                <p:oleObj name="Fotografie" r:id="rId3" imgW="19504762" imgH="14628571" progId="">
                  <p:embed/>
                  <p:pic>
                    <p:nvPicPr>
                      <p:cNvPr id="0" name="Picture 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341438"/>
                        <a:ext cx="6884987" cy="542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Multiple myeloma - therapy</a:t>
            </a:r>
          </a:p>
        </p:txBody>
      </p:sp>
      <p:sp>
        <p:nvSpPr>
          <p:cNvPr id="4392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z="2800" smtClean="0">
                <a:solidFill>
                  <a:srgbClr val="FFFF00"/>
                </a:solidFill>
              </a:rPr>
              <a:t>Conventional chemotherapy – median 3– 4ys</a:t>
            </a:r>
          </a:p>
          <a:p>
            <a:pPr eaLnBrk="1" hangingPunct="1"/>
            <a:r>
              <a:rPr lang="cs-CZ" sz="2800" smtClean="0">
                <a:solidFill>
                  <a:srgbClr val="FFFF00"/>
                </a:solidFill>
              </a:rPr>
              <a:t>High dose chemotherapy with autologous stem cell transplantation </a:t>
            </a:r>
          </a:p>
          <a:p>
            <a:pPr lvl="1" eaLnBrk="1" hangingPunct="1"/>
            <a:r>
              <a:rPr lang="cs-CZ" sz="2400" smtClean="0">
                <a:solidFill>
                  <a:srgbClr val="FFFF00"/>
                </a:solidFill>
              </a:rPr>
              <a:t>prolongs median +1,5 y </a:t>
            </a:r>
          </a:p>
          <a:p>
            <a:pPr lvl="1" eaLnBrk="1" hangingPunct="1"/>
            <a:r>
              <a:rPr lang="cs-CZ" sz="2400" smtClean="0">
                <a:solidFill>
                  <a:srgbClr val="FFFF00"/>
                </a:solidFill>
              </a:rPr>
              <a:t>increases priportion of patients surviving more than 5ys</a:t>
            </a:r>
          </a:p>
          <a:p>
            <a:pPr lvl="1" eaLnBrk="1" hangingPunct="1"/>
            <a:r>
              <a:rPr lang="cs-CZ" sz="2400" smtClean="0">
                <a:solidFill>
                  <a:srgbClr val="FFFF00"/>
                </a:solidFill>
              </a:rPr>
              <a:t>is a standard procedure for pacients in good condition younger than 65ys</a:t>
            </a:r>
          </a:p>
          <a:p>
            <a:pPr eaLnBrk="1" hangingPunct="1"/>
            <a:r>
              <a:rPr lang="cs-CZ" sz="2800" smtClean="0">
                <a:solidFill>
                  <a:srgbClr val="FFFF00"/>
                </a:solidFill>
              </a:rPr>
              <a:t>New drugs used in clinical standard care:  Thalidomid, bortezomib</a:t>
            </a:r>
          </a:p>
          <a:p>
            <a:pPr eaLnBrk="1" hangingPunct="1">
              <a:buFontTx/>
              <a:buNone/>
            </a:pPr>
            <a:endParaRPr lang="cs-CZ" sz="280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FFFF00"/>
                </a:solidFill>
              </a:rPr>
              <a:t>Proteasome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inhibition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2614618"/>
          </a:xfrm>
        </p:spPr>
        <p:txBody>
          <a:bodyPr/>
          <a:lstStyle/>
          <a:p>
            <a:r>
              <a:rPr lang="cs-CZ" dirty="0" err="1" smtClean="0"/>
              <a:t>Stabilisation</a:t>
            </a:r>
            <a:r>
              <a:rPr lang="cs-CZ" dirty="0" smtClean="0"/>
              <a:t>:</a:t>
            </a:r>
          </a:p>
          <a:p>
            <a:pPr lvl="1"/>
            <a:r>
              <a:rPr lang="cs-CZ" dirty="0" smtClean="0"/>
              <a:t> CDK </a:t>
            </a:r>
            <a:r>
              <a:rPr lang="cs-CZ" dirty="0" err="1" smtClean="0"/>
              <a:t>inhibitors</a:t>
            </a:r>
            <a:r>
              <a:rPr lang="cs-CZ" dirty="0" smtClean="0"/>
              <a:t> (p21, P27) ≈ </a:t>
            </a:r>
            <a:r>
              <a:rPr lang="cs-CZ" dirty="0" err="1" smtClean="0"/>
              <a:t>decreasing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 </a:t>
            </a:r>
            <a:r>
              <a:rPr lang="cs-CZ" dirty="0" err="1" smtClean="0"/>
              <a:t>proliferation</a:t>
            </a:r>
            <a:endParaRPr lang="cs-CZ" dirty="0" smtClean="0"/>
          </a:p>
          <a:p>
            <a:pPr lvl="1"/>
            <a:r>
              <a:rPr lang="cs-CZ" dirty="0" smtClean="0"/>
              <a:t>P53 ≈ </a:t>
            </a:r>
            <a:r>
              <a:rPr lang="cs-CZ" dirty="0" err="1" smtClean="0"/>
              <a:t>apoptosis</a:t>
            </a:r>
            <a:r>
              <a:rPr lang="cs-CZ" dirty="0" smtClean="0"/>
              <a:t> </a:t>
            </a:r>
            <a:r>
              <a:rPr lang="cs-CZ" dirty="0" err="1" smtClean="0"/>
              <a:t>increasing</a:t>
            </a:r>
            <a:endParaRPr lang="cs-CZ" dirty="0" smtClean="0"/>
          </a:p>
          <a:p>
            <a:pPr lvl="1"/>
            <a:r>
              <a:rPr lang="cs-CZ" dirty="0" err="1" smtClean="0"/>
              <a:t>Proapoptotic</a:t>
            </a:r>
            <a:r>
              <a:rPr lang="cs-CZ" dirty="0" smtClean="0"/>
              <a:t> </a:t>
            </a:r>
            <a:r>
              <a:rPr lang="cs-CZ" dirty="0" err="1" smtClean="0"/>
              <a:t>proteins</a:t>
            </a:r>
            <a:r>
              <a:rPr lang="cs-CZ" dirty="0" smtClean="0"/>
              <a:t> (BAX, BID, BAK) ≈ </a:t>
            </a:r>
            <a:r>
              <a:rPr lang="cs-CZ" dirty="0" err="1" smtClean="0"/>
              <a:t>apoptosis</a:t>
            </a:r>
            <a:r>
              <a:rPr lang="cs-CZ" dirty="0" smtClean="0"/>
              <a:t> </a:t>
            </a:r>
            <a:r>
              <a:rPr lang="cs-CZ" dirty="0" err="1" smtClean="0"/>
              <a:t>increasing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71472" y="4500570"/>
            <a:ext cx="79608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dirty="0" smtClean="0"/>
              <a:t> </a:t>
            </a:r>
            <a:r>
              <a:rPr lang="cs-CZ" sz="3200" dirty="0" err="1" smtClean="0"/>
              <a:t>Increased</a:t>
            </a:r>
            <a:r>
              <a:rPr lang="cs-CZ" sz="3200" dirty="0" smtClean="0"/>
              <a:t> </a:t>
            </a:r>
            <a:r>
              <a:rPr lang="cs-CZ" sz="3200" dirty="0" err="1" smtClean="0"/>
              <a:t>inhibition</a:t>
            </a:r>
            <a:r>
              <a:rPr lang="cs-CZ" sz="3200" dirty="0" smtClean="0"/>
              <a:t> </a:t>
            </a:r>
            <a:r>
              <a:rPr lang="cs-CZ" sz="3200" dirty="0" err="1" smtClean="0"/>
              <a:t>of</a:t>
            </a:r>
            <a:r>
              <a:rPr lang="cs-CZ" sz="3200" dirty="0" smtClean="0"/>
              <a:t> NF</a:t>
            </a:r>
            <a:r>
              <a:rPr lang="az-Cyrl-AZ" sz="3200" dirty="0" smtClean="0"/>
              <a:t>к</a:t>
            </a:r>
            <a:r>
              <a:rPr lang="cs-CZ" sz="3200" dirty="0" smtClean="0"/>
              <a:t>B</a:t>
            </a:r>
          </a:p>
          <a:p>
            <a:r>
              <a:rPr lang="cs-CZ" sz="3200" dirty="0" smtClean="0"/>
              <a:t>				 </a:t>
            </a:r>
            <a:r>
              <a:rPr lang="cs-CZ" sz="2800" dirty="0" smtClean="0"/>
              <a:t>≈ </a:t>
            </a:r>
            <a:r>
              <a:rPr lang="cs-CZ" sz="2800" dirty="0" err="1" smtClean="0"/>
              <a:t>apoptosis</a:t>
            </a:r>
            <a:r>
              <a:rPr lang="cs-CZ" sz="2800" dirty="0" smtClean="0"/>
              <a:t> </a:t>
            </a:r>
            <a:r>
              <a:rPr lang="cs-CZ" sz="2800" dirty="0" err="1" smtClean="0"/>
              <a:t>increasing</a:t>
            </a:r>
            <a:endParaRPr lang="cs-CZ" sz="2800" dirty="0" smtClean="0"/>
          </a:p>
          <a:p>
            <a:r>
              <a:rPr lang="cs-CZ" sz="2800" dirty="0" smtClean="0"/>
              <a:t>                                      ≈ </a:t>
            </a:r>
            <a:r>
              <a:rPr lang="cs-CZ" sz="2800" dirty="0" err="1" smtClean="0"/>
              <a:t>proliferation</a:t>
            </a:r>
            <a:r>
              <a:rPr lang="cs-CZ" sz="2800" dirty="0" smtClean="0"/>
              <a:t> </a:t>
            </a:r>
            <a:r>
              <a:rPr lang="cs-CZ" sz="2800" dirty="0" err="1" smtClean="0"/>
              <a:t>decrease</a:t>
            </a:r>
            <a:endParaRPr lang="cs-CZ" sz="2800" dirty="0" smtClean="0"/>
          </a:p>
          <a:p>
            <a:r>
              <a:rPr lang="cs-CZ" sz="2800" dirty="0"/>
              <a:t> </a:t>
            </a:r>
            <a:r>
              <a:rPr lang="cs-CZ" sz="2800" dirty="0" smtClean="0"/>
              <a:t>                                     ≈ </a:t>
            </a:r>
            <a:r>
              <a:rPr lang="cs-CZ" sz="2800" dirty="0" err="1" smtClean="0"/>
              <a:t>angiogenesis</a:t>
            </a:r>
            <a:r>
              <a:rPr lang="cs-CZ" sz="2800" dirty="0" smtClean="0"/>
              <a:t> </a:t>
            </a:r>
            <a:r>
              <a:rPr lang="cs-CZ" sz="2800" dirty="0" err="1" smtClean="0"/>
              <a:t>decrease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73902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lipsa 34"/>
          <p:cNvSpPr/>
          <p:nvPr/>
        </p:nvSpPr>
        <p:spPr>
          <a:xfrm rot="19583134">
            <a:off x="2376382" y="3568358"/>
            <a:ext cx="1428760" cy="500066"/>
          </a:xfrm>
          <a:prstGeom prst="ellipse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ývojový diagram: spojka 5"/>
          <p:cNvSpPr/>
          <p:nvPr/>
        </p:nvSpPr>
        <p:spPr>
          <a:xfrm>
            <a:off x="3143240" y="5357826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ývojový diagram: spojka 6"/>
          <p:cNvSpPr/>
          <p:nvPr/>
        </p:nvSpPr>
        <p:spPr>
          <a:xfrm>
            <a:off x="2928926" y="5543568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ývojový diagram: spojka 7"/>
          <p:cNvSpPr/>
          <p:nvPr/>
        </p:nvSpPr>
        <p:spPr>
          <a:xfrm>
            <a:off x="2614602" y="5757882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ývojový diagram: spojka 15"/>
          <p:cNvSpPr/>
          <p:nvPr/>
        </p:nvSpPr>
        <p:spPr>
          <a:xfrm>
            <a:off x="2257412" y="5615006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ývojový diagram: spojka 16"/>
          <p:cNvSpPr/>
          <p:nvPr/>
        </p:nvSpPr>
        <p:spPr>
          <a:xfrm>
            <a:off x="2114536" y="5329254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ývojový diagram: spojka 17"/>
          <p:cNvSpPr/>
          <p:nvPr/>
        </p:nvSpPr>
        <p:spPr>
          <a:xfrm>
            <a:off x="3143240" y="4972064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ývojový diagram: spojka 18"/>
          <p:cNvSpPr/>
          <p:nvPr/>
        </p:nvSpPr>
        <p:spPr>
          <a:xfrm>
            <a:off x="2928926" y="5186378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ývojový diagram: spojka 19"/>
          <p:cNvSpPr/>
          <p:nvPr/>
        </p:nvSpPr>
        <p:spPr>
          <a:xfrm>
            <a:off x="2614602" y="5329254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ývojový diagram: spojka 20"/>
          <p:cNvSpPr/>
          <p:nvPr/>
        </p:nvSpPr>
        <p:spPr>
          <a:xfrm>
            <a:off x="2328850" y="5286388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ývojový diagram: spojka 21"/>
          <p:cNvSpPr/>
          <p:nvPr/>
        </p:nvSpPr>
        <p:spPr>
          <a:xfrm>
            <a:off x="2114536" y="4929198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ývojový diagram: spojka 22"/>
          <p:cNvSpPr/>
          <p:nvPr/>
        </p:nvSpPr>
        <p:spPr>
          <a:xfrm>
            <a:off x="3143240" y="4643446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ývojový diagram: spojka 23"/>
          <p:cNvSpPr/>
          <p:nvPr/>
        </p:nvSpPr>
        <p:spPr>
          <a:xfrm>
            <a:off x="3000364" y="4786322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ývojový diagram: spojka 24"/>
          <p:cNvSpPr/>
          <p:nvPr/>
        </p:nvSpPr>
        <p:spPr>
          <a:xfrm>
            <a:off x="2686040" y="4929198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Vývojový diagram: spojka 25"/>
          <p:cNvSpPr/>
          <p:nvPr/>
        </p:nvSpPr>
        <p:spPr>
          <a:xfrm>
            <a:off x="2328850" y="4857760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Vývojový diagram: spojka 26"/>
          <p:cNvSpPr/>
          <p:nvPr/>
        </p:nvSpPr>
        <p:spPr>
          <a:xfrm>
            <a:off x="2143108" y="4500570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Vývojový diagram: spojka 27"/>
          <p:cNvSpPr/>
          <p:nvPr/>
        </p:nvSpPr>
        <p:spPr>
          <a:xfrm>
            <a:off x="3143240" y="4357694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Vývojový diagram: spojka 28"/>
          <p:cNvSpPr/>
          <p:nvPr/>
        </p:nvSpPr>
        <p:spPr>
          <a:xfrm>
            <a:off x="2214546" y="4114808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Vývojový diagram: spojka 29"/>
          <p:cNvSpPr/>
          <p:nvPr/>
        </p:nvSpPr>
        <p:spPr>
          <a:xfrm>
            <a:off x="2357422" y="4471998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Vývojový diagram: spojka 30"/>
          <p:cNvSpPr/>
          <p:nvPr/>
        </p:nvSpPr>
        <p:spPr>
          <a:xfrm>
            <a:off x="2643174" y="4614874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Vývojový diagram: spojka 31"/>
          <p:cNvSpPr/>
          <p:nvPr/>
        </p:nvSpPr>
        <p:spPr>
          <a:xfrm>
            <a:off x="3000364" y="4471998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Vývojový diagram: spojka 32"/>
          <p:cNvSpPr/>
          <p:nvPr/>
        </p:nvSpPr>
        <p:spPr>
          <a:xfrm>
            <a:off x="3143240" y="4186246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Elipsa 35"/>
          <p:cNvSpPr/>
          <p:nvPr/>
        </p:nvSpPr>
        <p:spPr>
          <a:xfrm rot="20595776">
            <a:off x="2613477" y="3909887"/>
            <a:ext cx="1428760" cy="500066"/>
          </a:xfrm>
          <a:prstGeom prst="ellipse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Vývojový diagram: spojka 36"/>
          <p:cNvSpPr/>
          <p:nvPr/>
        </p:nvSpPr>
        <p:spPr>
          <a:xfrm>
            <a:off x="3428992" y="3071810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Vývojový diagram: spojka 37"/>
          <p:cNvSpPr/>
          <p:nvPr/>
        </p:nvSpPr>
        <p:spPr>
          <a:xfrm>
            <a:off x="2214546" y="6400824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Elipsa 38"/>
          <p:cNvSpPr/>
          <p:nvPr/>
        </p:nvSpPr>
        <p:spPr>
          <a:xfrm rot="19758177">
            <a:off x="2327856" y="5889113"/>
            <a:ext cx="1428760" cy="500066"/>
          </a:xfrm>
          <a:prstGeom prst="ellipse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Elipsa 39"/>
          <p:cNvSpPr/>
          <p:nvPr/>
        </p:nvSpPr>
        <p:spPr>
          <a:xfrm rot="21147632">
            <a:off x="1541907" y="5806588"/>
            <a:ext cx="1428760" cy="500066"/>
          </a:xfrm>
          <a:prstGeom prst="ellipse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Vývojový diagram: spojka 40"/>
          <p:cNvSpPr/>
          <p:nvPr/>
        </p:nvSpPr>
        <p:spPr>
          <a:xfrm>
            <a:off x="5857884" y="3543304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Vývojový diagram: spojka 41"/>
          <p:cNvSpPr/>
          <p:nvPr/>
        </p:nvSpPr>
        <p:spPr>
          <a:xfrm>
            <a:off x="5972188" y="3900494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Vývojový diagram: spojka 42"/>
          <p:cNvSpPr/>
          <p:nvPr/>
        </p:nvSpPr>
        <p:spPr>
          <a:xfrm>
            <a:off x="6286512" y="4143380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Vývojový diagram: spojka 43"/>
          <p:cNvSpPr/>
          <p:nvPr/>
        </p:nvSpPr>
        <p:spPr>
          <a:xfrm>
            <a:off x="6686568" y="3929066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Vývojový diagram: spojka 44"/>
          <p:cNvSpPr/>
          <p:nvPr/>
        </p:nvSpPr>
        <p:spPr>
          <a:xfrm>
            <a:off x="6786578" y="3571876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  <a:ln w="31750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Vývojový diagram: spojka 45"/>
          <p:cNvSpPr/>
          <p:nvPr/>
        </p:nvSpPr>
        <p:spPr>
          <a:xfrm>
            <a:off x="6572264" y="3214686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Vývojový diagram: spojka 46"/>
          <p:cNvSpPr/>
          <p:nvPr/>
        </p:nvSpPr>
        <p:spPr>
          <a:xfrm>
            <a:off x="6143636" y="3214686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Elipsa 47"/>
          <p:cNvSpPr/>
          <p:nvPr/>
        </p:nvSpPr>
        <p:spPr>
          <a:xfrm rot="20595776">
            <a:off x="5809357" y="3791616"/>
            <a:ext cx="1076651" cy="31750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7" name="Přímá spojovací šipka 56"/>
          <p:cNvCxnSpPr/>
          <p:nvPr/>
        </p:nvCxnSpPr>
        <p:spPr>
          <a:xfrm rot="10800000">
            <a:off x="3571869" y="4643446"/>
            <a:ext cx="1143008" cy="442922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ovací šipka 59"/>
          <p:cNvCxnSpPr/>
          <p:nvPr/>
        </p:nvCxnSpPr>
        <p:spPr>
          <a:xfrm rot="10800000" flipV="1">
            <a:off x="3571868" y="5072074"/>
            <a:ext cx="1071570" cy="581028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ovéPole 62"/>
          <p:cNvSpPr txBox="1"/>
          <p:nvPr/>
        </p:nvSpPr>
        <p:spPr>
          <a:xfrm>
            <a:off x="4786314" y="5143512"/>
            <a:ext cx="13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Beta řetězce</a:t>
            </a:r>
            <a:endParaRPr lang="cs-CZ" dirty="0"/>
          </a:p>
        </p:txBody>
      </p:sp>
      <p:cxnSp>
        <p:nvCxnSpPr>
          <p:cNvPr id="65" name="Přímá spojovací čára 64"/>
          <p:cNvCxnSpPr/>
          <p:nvPr/>
        </p:nvCxnSpPr>
        <p:spPr>
          <a:xfrm rot="5400000" flipH="1" flipV="1">
            <a:off x="4672014" y="3743328"/>
            <a:ext cx="1300170" cy="121444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ovací čára 70"/>
          <p:cNvCxnSpPr>
            <a:endCxn id="43" idx="5"/>
          </p:cNvCxnSpPr>
          <p:nvPr/>
        </p:nvCxnSpPr>
        <p:spPr>
          <a:xfrm flipV="1">
            <a:off x="4714876" y="4533625"/>
            <a:ext cx="1961881" cy="53844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ovéPole 74"/>
          <p:cNvSpPr txBox="1"/>
          <p:nvPr/>
        </p:nvSpPr>
        <p:spPr>
          <a:xfrm>
            <a:off x="6572264" y="2857496"/>
            <a:ext cx="1263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bortezomib</a:t>
            </a:r>
            <a:endParaRPr lang="cs-CZ" dirty="0"/>
          </a:p>
        </p:txBody>
      </p:sp>
      <p:sp>
        <p:nvSpPr>
          <p:cNvPr id="76" name="Oblouk 75"/>
          <p:cNvSpPr/>
          <p:nvPr/>
        </p:nvSpPr>
        <p:spPr>
          <a:xfrm rot="2340346">
            <a:off x="6472373" y="3059714"/>
            <a:ext cx="1200115" cy="1242655"/>
          </a:xfrm>
          <a:prstGeom prst="arc">
            <a:avLst>
              <a:gd name="adj1" fmla="val 16200000"/>
              <a:gd name="adj2" fmla="val 5950398"/>
            </a:avLst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TextovéPole 76"/>
          <p:cNvSpPr txBox="1"/>
          <p:nvPr/>
        </p:nvSpPr>
        <p:spPr>
          <a:xfrm>
            <a:off x="1295400" y="3214686"/>
            <a:ext cx="1587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Proteazom</a:t>
            </a:r>
            <a:r>
              <a:rPr lang="cs-CZ" dirty="0" smtClean="0"/>
              <a:t> 26S</a:t>
            </a:r>
            <a:endParaRPr lang="cs-CZ" dirty="0"/>
          </a:p>
        </p:txBody>
      </p:sp>
      <p:sp>
        <p:nvSpPr>
          <p:cNvPr id="78" name="Vývojový diagram: spojka 77"/>
          <p:cNvSpPr/>
          <p:nvPr/>
        </p:nvSpPr>
        <p:spPr>
          <a:xfrm>
            <a:off x="1000100" y="571480"/>
            <a:ext cx="571504" cy="600076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9" name="Pravidelný pětiúhelník 78"/>
          <p:cNvSpPr/>
          <p:nvPr/>
        </p:nvSpPr>
        <p:spPr>
          <a:xfrm>
            <a:off x="71406" y="285728"/>
            <a:ext cx="1000132" cy="1260000"/>
          </a:xfrm>
          <a:prstGeom prst="pentag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chemeClr val="tx1"/>
                </a:solidFill>
              </a:rPr>
              <a:t>E2</a:t>
            </a:r>
            <a:endParaRPr lang="cs-CZ" sz="2800" b="1" dirty="0">
              <a:solidFill>
                <a:schemeClr val="tx1"/>
              </a:solidFill>
            </a:endParaRPr>
          </a:p>
        </p:txBody>
      </p:sp>
      <p:cxnSp>
        <p:nvCxnSpPr>
          <p:cNvPr id="80" name="Přímá spojovací šipka 79"/>
          <p:cNvCxnSpPr/>
          <p:nvPr/>
        </p:nvCxnSpPr>
        <p:spPr>
          <a:xfrm>
            <a:off x="1071538" y="1214422"/>
            <a:ext cx="2428892" cy="142876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Vývojový diagram: ruční vstup 84"/>
          <p:cNvSpPr/>
          <p:nvPr/>
        </p:nvSpPr>
        <p:spPr>
          <a:xfrm>
            <a:off x="2071670" y="500042"/>
            <a:ext cx="1357322" cy="642942"/>
          </a:xfrm>
          <a:prstGeom prst="flowChartManualInpu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substrát</a:t>
            </a:r>
            <a:endParaRPr lang="cs-CZ" dirty="0"/>
          </a:p>
        </p:txBody>
      </p:sp>
      <p:sp>
        <p:nvSpPr>
          <p:cNvPr id="86" name="Elipsa 85"/>
          <p:cNvSpPr/>
          <p:nvPr/>
        </p:nvSpPr>
        <p:spPr>
          <a:xfrm>
            <a:off x="357158" y="1357298"/>
            <a:ext cx="2286016" cy="7143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chemeClr val="tx1"/>
                </a:solidFill>
              </a:rPr>
              <a:t>E3</a:t>
            </a:r>
            <a:endParaRPr lang="cs-CZ" sz="2800" b="1" dirty="0">
              <a:solidFill>
                <a:schemeClr val="tx1"/>
              </a:solidFill>
            </a:endParaRPr>
          </a:p>
        </p:txBody>
      </p:sp>
      <p:sp>
        <p:nvSpPr>
          <p:cNvPr id="90" name="Vývojový diagram: ruční vstup 89"/>
          <p:cNvSpPr/>
          <p:nvPr/>
        </p:nvSpPr>
        <p:spPr>
          <a:xfrm>
            <a:off x="3643306" y="1071546"/>
            <a:ext cx="1357322" cy="642942"/>
          </a:xfrm>
          <a:prstGeom prst="flowChartManualInpu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Vývojový diagram: spojka 90"/>
          <p:cNvSpPr/>
          <p:nvPr/>
        </p:nvSpPr>
        <p:spPr>
          <a:xfrm>
            <a:off x="3500430" y="1114412"/>
            <a:ext cx="571504" cy="600076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2" name="Vývojový diagram: spojka 91"/>
          <p:cNvSpPr/>
          <p:nvPr/>
        </p:nvSpPr>
        <p:spPr>
          <a:xfrm>
            <a:off x="2928926" y="2000240"/>
            <a:ext cx="457200" cy="4572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3" name="Vývojový diagram: spojka 92"/>
          <p:cNvSpPr/>
          <p:nvPr/>
        </p:nvSpPr>
        <p:spPr>
          <a:xfrm>
            <a:off x="3214678" y="1971668"/>
            <a:ext cx="457200" cy="4572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Vývojový diagram: spojka 93"/>
          <p:cNvSpPr/>
          <p:nvPr/>
        </p:nvSpPr>
        <p:spPr>
          <a:xfrm>
            <a:off x="3500430" y="2043106"/>
            <a:ext cx="457200" cy="4572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5" name="Vývojový diagram: spojka 94"/>
          <p:cNvSpPr/>
          <p:nvPr/>
        </p:nvSpPr>
        <p:spPr>
          <a:xfrm>
            <a:off x="3714744" y="2257420"/>
            <a:ext cx="457200" cy="4572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7" name="Vývojový diagram: ruční vstup 96"/>
          <p:cNvSpPr/>
          <p:nvPr/>
        </p:nvSpPr>
        <p:spPr>
          <a:xfrm>
            <a:off x="2643174" y="2357430"/>
            <a:ext cx="1357322" cy="642942"/>
          </a:xfrm>
          <a:prstGeom prst="flowChartManualInpu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6" name="Vývojový diagram: spojka 95"/>
          <p:cNvSpPr/>
          <p:nvPr/>
        </p:nvSpPr>
        <p:spPr>
          <a:xfrm>
            <a:off x="3714744" y="2471734"/>
            <a:ext cx="457200" cy="4572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9" name="TextovéPole 98"/>
          <p:cNvSpPr txBox="1"/>
          <p:nvPr/>
        </p:nvSpPr>
        <p:spPr>
          <a:xfrm>
            <a:off x="3962400" y="1202280"/>
            <a:ext cx="94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substrát</a:t>
            </a:r>
            <a:endParaRPr lang="cs-CZ" dirty="0"/>
          </a:p>
        </p:txBody>
      </p:sp>
      <p:sp>
        <p:nvSpPr>
          <p:cNvPr id="100" name="TextovéPole 99"/>
          <p:cNvSpPr txBox="1"/>
          <p:nvPr/>
        </p:nvSpPr>
        <p:spPr>
          <a:xfrm>
            <a:off x="2743200" y="2514600"/>
            <a:ext cx="94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substrát</a:t>
            </a:r>
            <a:endParaRPr lang="cs-CZ" dirty="0"/>
          </a:p>
        </p:txBody>
      </p:sp>
      <p:sp>
        <p:nvSpPr>
          <p:cNvPr id="117" name="TextovéPole 116"/>
          <p:cNvSpPr txBox="1"/>
          <p:nvPr/>
        </p:nvSpPr>
        <p:spPr>
          <a:xfrm>
            <a:off x="1071538" y="642918"/>
            <a:ext cx="54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UB</a:t>
            </a:r>
            <a:endParaRPr lang="cs-CZ" sz="2400" dirty="0"/>
          </a:p>
        </p:txBody>
      </p:sp>
      <p:sp>
        <p:nvSpPr>
          <p:cNvPr id="118" name="Oblouk 117"/>
          <p:cNvSpPr/>
          <p:nvPr/>
        </p:nvSpPr>
        <p:spPr>
          <a:xfrm>
            <a:off x="2214546" y="1357298"/>
            <a:ext cx="4286280" cy="1357322"/>
          </a:xfrm>
          <a:prstGeom prst="arc">
            <a:avLst>
              <a:gd name="adj1" fmla="val 18543789"/>
              <a:gd name="adj2" fmla="val 6924675"/>
            </a:avLst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3" name="Vývojový diagram: spojka 122"/>
          <p:cNvSpPr/>
          <p:nvPr/>
        </p:nvSpPr>
        <p:spPr>
          <a:xfrm>
            <a:off x="2571736" y="2071678"/>
            <a:ext cx="457200" cy="4572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4" name="Vývojový diagram: spojka 123"/>
          <p:cNvSpPr/>
          <p:nvPr/>
        </p:nvSpPr>
        <p:spPr>
          <a:xfrm>
            <a:off x="1285852" y="2428868"/>
            <a:ext cx="457200" cy="4572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6" name="Přímá spojovací šipka 125"/>
          <p:cNvCxnSpPr/>
          <p:nvPr/>
        </p:nvCxnSpPr>
        <p:spPr>
          <a:xfrm rot="5400000">
            <a:off x="2797959" y="3202776"/>
            <a:ext cx="771524" cy="509591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Oblouk 127"/>
          <p:cNvSpPr/>
          <p:nvPr/>
        </p:nvSpPr>
        <p:spPr>
          <a:xfrm rot="4131314">
            <a:off x="-403945" y="-92130"/>
            <a:ext cx="4286280" cy="2071702"/>
          </a:xfrm>
          <a:prstGeom prst="arc">
            <a:avLst>
              <a:gd name="adj1" fmla="val 20657592"/>
              <a:gd name="adj2" fmla="val 3291305"/>
            </a:avLst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9" name="TextovéPole 128"/>
          <p:cNvSpPr txBox="1"/>
          <p:nvPr/>
        </p:nvSpPr>
        <p:spPr>
          <a:xfrm>
            <a:off x="6357950" y="1571612"/>
            <a:ext cx="1371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Poly</a:t>
            </a:r>
            <a:r>
              <a:rPr lang="cs-CZ" sz="2400" dirty="0" smtClean="0"/>
              <a:t> - </a:t>
            </a:r>
            <a:r>
              <a:rPr lang="cs-CZ" sz="2400" dirty="0" err="1" smtClean="0"/>
              <a:t>Ubi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76136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/>
              <a:t>Multiple myeloma – supportive care</a:t>
            </a:r>
          </a:p>
        </p:txBody>
      </p:sp>
      <p:sp>
        <p:nvSpPr>
          <p:cNvPr id="4413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>
                <a:solidFill>
                  <a:srgbClr val="FFFF00"/>
                </a:solidFill>
              </a:rPr>
              <a:t>Bisfosfonates</a:t>
            </a:r>
          </a:p>
          <a:p>
            <a:pPr eaLnBrk="1" hangingPunct="1"/>
            <a:r>
              <a:rPr lang="cs-CZ" smtClean="0">
                <a:solidFill>
                  <a:srgbClr val="FFFF00"/>
                </a:solidFill>
              </a:rPr>
              <a:t>Hemodialsis</a:t>
            </a:r>
          </a:p>
          <a:p>
            <a:pPr eaLnBrk="1" hangingPunct="1"/>
            <a:r>
              <a:rPr lang="cs-CZ" smtClean="0">
                <a:solidFill>
                  <a:srgbClr val="FFFF00"/>
                </a:solidFill>
              </a:rPr>
              <a:t>Plazmapheresis</a:t>
            </a:r>
          </a:p>
          <a:p>
            <a:pPr eaLnBrk="1" hangingPunct="1"/>
            <a:r>
              <a:rPr lang="cs-CZ" smtClean="0">
                <a:solidFill>
                  <a:srgbClr val="FFFF00"/>
                </a:solidFill>
              </a:rPr>
              <a:t>Antiinfective therapy, Ig substitution</a:t>
            </a:r>
          </a:p>
          <a:p>
            <a:pPr eaLnBrk="1" hangingPunct="1"/>
            <a:r>
              <a:rPr lang="cs-CZ" smtClean="0">
                <a:solidFill>
                  <a:srgbClr val="FFFF00"/>
                </a:solidFill>
              </a:rPr>
              <a:t>Anaemia therapy</a:t>
            </a:r>
          </a:p>
          <a:p>
            <a:pPr eaLnBrk="1" hangingPunct="1"/>
            <a:r>
              <a:rPr lang="cs-CZ" smtClean="0">
                <a:solidFill>
                  <a:srgbClr val="FFFF00"/>
                </a:solidFill>
              </a:rPr>
              <a:t>Radiotherapy</a:t>
            </a:r>
          </a:p>
          <a:p>
            <a:pPr eaLnBrk="1" hangingPunct="1"/>
            <a:r>
              <a:rPr lang="cs-CZ" smtClean="0">
                <a:solidFill>
                  <a:srgbClr val="FFFF00"/>
                </a:solidFill>
              </a:rPr>
              <a:t>Analgetic therapy</a:t>
            </a:r>
          </a:p>
          <a:p>
            <a:pPr eaLnBrk="1" hangingPunct="1"/>
            <a:endParaRPr lang="cs-CZ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endParaRPr lang="cs-CZ" smtClean="0">
              <a:solidFill>
                <a:srgbClr val="FFFF00"/>
              </a:solidFill>
            </a:endParaRPr>
          </a:p>
          <a:p>
            <a:pPr eaLnBrk="1" hangingPunct="1"/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err="1" smtClean="0">
                <a:solidFill>
                  <a:srgbClr val="FFFF00"/>
                </a:solidFill>
              </a:rPr>
              <a:t>Primary</a:t>
            </a:r>
            <a:r>
              <a:rPr lang="cs-CZ" b="1" dirty="0" smtClean="0">
                <a:solidFill>
                  <a:srgbClr val="FFFF00"/>
                </a:solidFill>
              </a:rPr>
              <a:t> AL </a:t>
            </a:r>
            <a:r>
              <a:rPr lang="cs-CZ" b="1" dirty="0" err="1" smtClean="0">
                <a:solidFill>
                  <a:srgbClr val="FFFF00"/>
                </a:solidFill>
              </a:rPr>
              <a:t>amyloidosis</a:t>
            </a:r>
            <a:endParaRPr lang="cs-CZ" b="1" dirty="0" smtClean="0">
              <a:solidFill>
                <a:srgbClr val="FFFF00"/>
              </a:solidFill>
            </a:endParaRPr>
          </a:p>
        </p:txBody>
      </p:sp>
      <p:sp>
        <p:nvSpPr>
          <p:cNvPr id="4423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err="1" smtClean="0"/>
              <a:t>Deposits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light</a:t>
            </a:r>
            <a:r>
              <a:rPr lang="cs-CZ" dirty="0" smtClean="0"/>
              <a:t> </a:t>
            </a:r>
            <a:r>
              <a:rPr lang="cs-CZ" dirty="0" err="1" smtClean="0"/>
              <a:t>chains</a:t>
            </a:r>
            <a:r>
              <a:rPr lang="cs-CZ" dirty="0" smtClean="0"/>
              <a:t> </a:t>
            </a:r>
            <a:r>
              <a:rPr lang="cs-CZ" dirty="0" err="1" smtClean="0"/>
              <a:t>generally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in </a:t>
            </a:r>
            <a:r>
              <a:rPr lang="cs-CZ" dirty="0" err="1" smtClean="0"/>
              <a:t>selected</a:t>
            </a:r>
            <a:r>
              <a:rPr lang="cs-CZ" dirty="0" smtClean="0"/>
              <a:t> </a:t>
            </a:r>
            <a:r>
              <a:rPr lang="cs-CZ" dirty="0" err="1" smtClean="0"/>
              <a:t>organs</a:t>
            </a:r>
            <a:r>
              <a:rPr lang="cs-CZ" dirty="0" smtClean="0"/>
              <a:t> </a:t>
            </a:r>
            <a:r>
              <a:rPr lang="cs-CZ" dirty="0" err="1" smtClean="0"/>
              <a:t>according</a:t>
            </a:r>
            <a:r>
              <a:rPr lang="cs-CZ" dirty="0" smtClean="0"/>
              <a:t> to „</a:t>
            </a:r>
            <a:r>
              <a:rPr lang="cs-CZ" dirty="0" err="1" smtClean="0"/>
              <a:t>tropism</a:t>
            </a:r>
            <a:r>
              <a:rPr lang="cs-CZ" dirty="0" smtClean="0"/>
              <a:t>“ </a:t>
            </a:r>
            <a:r>
              <a:rPr lang="cs-CZ" dirty="0" err="1" smtClean="0"/>
              <a:t>of</a:t>
            </a:r>
            <a:r>
              <a:rPr lang="cs-CZ" dirty="0" smtClean="0"/>
              <a:t> these </a:t>
            </a:r>
            <a:r>
              <a:rPr lang="cs-CZ" dirty="0" err="1" smtClean="0"/>
              <a:t>proteins</a:t>
            </a:r>
            <a:endParaRPr lang="cs-CZ" dirty="0" smtClean="0"/>
          </a:p>
          <a:p>
            <a:pPr eaLnBrk="1" hangingPunct="1"/>
            <a:endParaRPr lang="cs-CZ" dirty="0" smtClean="0"/>
          </a:p>
          <a:p>
            <a:pPr eaLnBrk="1" hangingPunct="1"/>
            <a:r>
              <a:rPr lang="cs-CZ" dirty="0" err="1" smtClean="0"/>
              <a:t>Patients</a:t>
            </a:r>
            <a:r>
              <a:rPr lang="cs-CZ" dirty="0" smtClean="0"/>
              <a:t> are </a:t>
            </a:r>
            <a:r>
              <a:rPr lang="cs-CZ" dirty="0" err="1" smtClean="0"/>
              <a:t>diagnosed</a:t>
            </a:r>
            <a:r>
              <a:rPr lang="cs-CZ" dirty="0" smtClean="0"/>
              <a:t> in </a:t>
            </a:r>
            <a:r>
              <a:rPr lang="cs-CZ" dirty="0" err="1" smtClean="0"/>
              <a:t>very</a:t>
            </a:r>
            <a:r>
              <a:rPr lang="cs-CZ" dirty="0" smtClean="0"/>
              <a:t> </a:t>
            </a:r>
            <a:r>
              <a:rPr lang="cs-CZ" dirty="0" err="1" smtClean="0"/>
              <a:t>advanced</a:t>
            </a:r>
            <a:r>
              <a:rPr lang="cs-CZ" dirty="0" smtClean="0"/>
              <a:t> </a:t>
            </a:r>
            <a:r>
              <a:rPr lang="cs-CZ" dirty="0" err="1" smtClean="0"/>
              <a:t>stage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disease</a:t>
            </a:r>
            <a:r>
              <a:rPr lang="cs-CZ" dirty="0" smtClean="0"/>
              <a:t> (</a:t>
            </a:r>
            <a:r>
              <a:rPr lang="cs-CZ" dirty="0" err="1" smtClean="0"/>
              <a:t>heart</a:t>
            </a:r>
            <a:r>
              <a:rPr lang="cs-CZ" dirty="0" smtClean="0"/>
              <a:t>  </a:t>
            </a:r>
            <a:r>
              <a:rPr lang="cs-CZ" dirty="0" err="1" smtClean="0"/>
              <a:t>failure</a:t>
            </a:r>
            <a:r>
              <a:rPr lang="cs-CZ" dirty="0" smtClean="0"/>
              <a:t>)</a:t>
            </a:r>
          </a:p>
          <a:p>
            <a:pPr eaLnBrk="1" hangingPunct="1"/>
            <a:endParaRPr lang="cs-CZ" dirty="0" smtClean="0"/>
          </a:p>
          <a:p>
            <a:pPr eaLnBrk="1" hangingPunct="1"/>
            <a:r>
              <a:rPr lang="cs-CZ" dirty="0" err="1" smtClean="0"/>
              <a:t>Treatment</a:t>
            </a:r>
            <a:r>
              <a:rPr lang="cs-CZ" dirty="0" smtClean="0"/>
              <a:t> </a:t>
            </a:r>
            <a:r>
              <a:rPr lang="cs-CZ" dirty="0" err="1" smtClean="0"/>
              <a:t>can</a:t>
            </a:r>
            <a:r>
              <a:rPr lang="cs-CZ" dirty="0" smtClean="0"/>
              <a:t> </a:t>
            </a:r>
            <a:r>
              <a:rPr lang="cs-CZ" dirty="0" err="1" smtClean="0"/>
              <a:t>remove</a:t>
            </a:r>
            <a:r>
              <a:rPr lang="cs-CZ" dirty="0" smtClean="0"/>
              <a:t> amyloid </a:t>
            </a:r>
            <a:r>
              <a:rPr lang="cs-CZ" dirty="0" err="1" smtClean="0"/>
              <a:t>deposits</a:t>
            </a:r>
            <a:r>
              <a:rPr lang="cs-CZ" dirty="0" smtClean="0"/>
              <a:t>, </a:t>
            </a:r>
            <a:r>
              <a:rPr lang="cs-CZ" dirty="0" err="1" smtClean="0"/>
              <a:t>but</a:t>
            </a:r>
            <a:r>
              <a:rPr lang="cs-CZ" dirty="0" smtClean="0"/>
              <a:t> </a:t>
            </a:r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needed</a:t>
            </a:r>
            <a:r>
              <a:rPr lang="cs-CZ" dirty="0" smtClean="0"/>
              <a:t> (≈ 6 </a:t>
            </a:r>
            <a:r>
              <a:rPr lang="cs-CZ" dirty="0" err="1" smtClean="0"/>
              <a:t>months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least</a:t>
            </a:r>
            <a:r>
              <a:rPr lang="cs-CZ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1491" name="Object 3"/>
          <p:cNvGraphicFramePr>
            <a:graphicFrameLocks noGrp="1" noChangeAspect="1"/>
          </p:cNvGraphicFramePr>
          <p:nvPr>
            <p:ph/>
          </p:nvPr>
        </p:nvGraphicFramePr>
        <p:xfrm>
          <a:off x="0" y="38100"/>
          <a:ext cx="9144000" cy="681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38" name="Fotografie" r:id="rId3" imgW="19504762" imgH="14628571" progId="">
                  <p:embed/>
                </p:oleObj>
              </mc:Choice>
              <mc:Fallback>
                <p:oleObj name="Fotografie" r:id="rId3" imgW="19504762" imgH="14628571" progId="">
                  <p:embed/>
                  <p:pic>
                    <p:nvPicPr>
                      <p:cNvPr id="0" name="Picture 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100"/>
                        <a:ext cx="9144000" cy="681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3540" name="Object 4"/>
          <p:cNvGraphicFramePr>
            <a:graphicFrameLocks noGrp="1" noChangeAspect="1"/>
          </p:cNvGraphicFramePr>
          <p:nvPr>
            <p:ph/>
          </p:nvPr>
        </p:nvGraphicFramePr>
        <p:xfrm>
          <a:off x="381000" y="457200"/>
          <a:ext cx="8255000" cy="619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87" name="Fotografie" r:id="rId3" imgW="19504762" imgH="14628571" progId="">
                  <p:embed/>
                </p:oleObj>
              </mc:Choice>
              <mc:Fallback>
                <p:oleObj name="Fotografie" r:id="rId3" imgW="19504762" imgH="14628571" progId="">
                  <p:embed/>
                  <p:pic>
                    <p:nvPicPr>
                      <p:cNvPr id="0" name="Picture 2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57200"/>
                        <a:ext cx="8255000" cy="619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Changes of tongue</a:t>
            </a:r>
          </a:p>
        </p:txBody>
      </p:sp>
      <p:graphicFrame>
        <p:nvGraphicFramePr>
          <p:cNvPr id="305155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2333625"/>
          <a:ext cx="4038600" cy="302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249" name="Fotografie" r:id="rId3" imgW="19504762" imgH="14628571" progId="">
                  <p:embed/>
                </p:oleObj>
              </mc:Choice>
              <mc:Fallback>
                <p:oleObj name="Fotografie" r:id="rId3" imgW="19504762" imgH="14628571" progId="">
                  <p:embed/>
                  <p:pic>
                    <p:nvPicPr>
                      <p:cNvPr id="0" name="Picture 3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333625"/>
                        <a:ext cx="4038600" cy="302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515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8200" y="2333625"/>
          <a:ext cx="4038600" cy="302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250" name="Fotografie" r:id="rId5" imgW="19504762" imgH="14628571" progId="">
                  <p:embed/>
                </p:oleObj>
              </mc:Choice>
              <mc:Fallback>
                <p:oleObj name="Fotografie" r:id="rId5" imgW="19504762" imgH="14628571" progId="">
                  <p:embed/>
                  <p:pic>
                    <p:nvPicPr>
                      <p:cNvPr id="0" name="Picture 4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333625"/>
                        <a:ext cx="4038600" cy="302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89" name="Picture 4" descr="DSCN1310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381000"/>
            <a:ext cx="8305800" cy="622935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rcholky hor">
  <a:themeElements>
    <a:clrScheme name="Vrcholky hor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Vrcholky ho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Vrcholky hor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CCECFF"/>
    </a:dk1>
    <a:lt1>
      <a:srgbClr val="FFFFFF"/>
    </a:lt1>
    <a:dk2>
      <a:srgbClr val="000000"/>
    </a:dk2>
    <a:lt2>
      <a:srgbClr val="000000"/>
    </a:lt2>
    <a:accent1>
      <a:srgbClr val="00CC99"/>
    </a:accent1>
    <a:accent2>
      <a:srgbClr val="3333CC"/>
    </a:accent2>
    <a:accent3>
      <a:srgbClr val="FFFFFF"/>
    </a:accent3>
    <a:accent4>
      <a:srgbClr val="AEC9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3821</TotalTime>
  <Words>3556</Words>
  <Application>Microsoft Office PowerPoint</Application>
  <PresentationFormat>Předvádění na obrazovce (4:3)</PresentationFormat>
  <Paragraphs>778</Paragraphs>
  <Slides>99</Slides>
  <Notes>8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99</vt:i4>
      </vt:variant>
    </vt:vector>
  </HeadingPairs>
  <TitlesOfParts>
    <vt:vector size="102" baseType="lpstr">
      <vt:lpstr>Vrcholky hor</vt:lpstr>
      <vt:lpstr>Fotografie</vt:lpstr>
      <vt:lpstr>Dokument</vt:lpstr>
      <vt:lpstr>Lymphoproliferative disorders</vt:lpstr>
      <vt:lpstr>What´s essential to remember – Take home message</vt:lpstr>
      <vt:lpstr>CANCER TYPES INCIDENCE  CZECH REPUBLIC 2016 (men; ÚZIS)</vt:lpstr>
      <vt:lpstr>CANCER TYPES INCIDENCE IN CZECH REPUBLIC 2016 (women; ÚZIS)</vt:lpstr>
      <vt:lpstr>Prezentace aplikace PowerPoint</vt:lpstr>
      <vt:lpstr>PROGNOSIS AND SURVIVAL OF PATIENTS WITH HEMATOLOGICAL MALIGNANCIES -world data</vt:lpstr>
      <vt:lpstr>Basic overview of hematological malignancies</vt:lpstr>
      <vt:lpstr>LYMPHOMA CLASSIFICATION historical overview</vt:lpstr>
      <vt:lpstr>Symptoms accompanying malignant lymphoproliferative diseases</vt:lpstr>
      <vt:lpstr>Prezentace aplikace PowerPoint</vt:lpstr>
      <vt:lpstr>SYMPTOMS OF LOCAL EXPANSION </vt:lpstr>
      <vt:lpstr>EXTRANODAL LOCAL SYMPTOMS</vt:lpstr>
      <vt:lpstr>Diagnostic algoritm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OVERALL SURVIVAL OF NHL PATIENTS (NIHIL; CLSG)</vt:lpstr>
      <vt:lpstr> </vt:lpstr>
      <vt:lpstr>Prezentace aplikace PowerPoint</vt:lpstr>
      <vt:lpstr>FDG-PET (18Fluordeoxyglucose -positrone emission tomography)</vt:lpstr>
      <vt:lpstr>FDG-PET – what can we really see???</vt:lpstr>
      <vt:lpstr>Prezentace aplikace PowerPoint</vt:lpstr>
      <vt:lpstr>Prezentace aplikace PowerPoint</vt:lpstr>
      <vt:lpstr>BASIC INFORMATION ABOUT HISTOLOGICAL CATEGORIES</vt:lpstr>
      <vt:lpstr>LYMPHOPROLIFERATIONS = malignancies from lymphoid tissue</vt:lpstr>
      <vt:lpstr>Survival according lymphoma subtype</vt:lpstr>
      <vt:lpstr>Malignant lymphoproliferative diseases </vt:lpstr>
      <vt:lpstr>LOW GRADE LYMPHOPROLIFERATIONS</vt:lpstr>
      <vt:lpstr>LOW GRADE LYMPHOMAS  – basic characteristicsand principles</vt:lpstr>
      <vt:lpstr>FOLLICULAR LYMPHOMA clinical behavior</vt:lpstr>
      <vt:lpstr>Prezentace aplikace PowerPoint</vt:lpstr>
      <vt:lpstr>Anti-CD20 antibody therapies have changed the course of FL</vt:lpstr>
      <vt:lpstr>Anti CD20 monoclonal antibody Rituximab – Mabthera®, Rituxan®</vt:lpstr>
      <vt:lpstr>MARGINAL ZONE LYMPHOMAS (MZL)</vt:lpstr>
      <vt:lpstr>MARGINAL ZONE LYMPHOMAS (MZL)</vt:lpstr>
      <vt:lpstr>MALT- lymphomas (examples)</vt:lpstr>
      <vt:lpstr>MALT- lymphomas treatment principles</vt:lpstr>
      <vt:lpstr>Prezentace aplikace PowerPoint</vt:lpstr>
      <vt:lpstr>DIFFUSE LARGE B-CELL LYMPHOMA</vt:lpstr>
      <vt:lpstr>DIFFUSE LARGE B-CELL LYMPHOMA</vt:lpstr>
      <vt:lpstr>Prezentace aplikace PowerPoint</vt:lpstr>
      <vt:lpstr>DLBCL – the global standard care</vt:lpstr>
      <vt:lpstr>DLBCL – molecular classification</vt:lpstr>
      <vt:lpstr>DLBCL – pathogenesis</vt:lpstr>
      <vt:lpstr>MANTLE CELL LYMPHOMA</vt:lpstr>
      <vt:lpstr> Prognosis of MCL  (Czech Lymphoma Database)</vt:lpstr>
      <vt:lpstr>Prezentace aplikace PowerPoint</vt:lpstr>
      <vt:lpstr> MCL- treatment  </vt:lpstr>
      <vt:lpstr>Prezentace aplikace PowerPoint</vt:lpstr>
      <vt:lpstr>BCR signaling</vt:lpstr>
      <vt:lpstr>IBRUTINIB</vt:lpstr>
      <vt:lpstr>TEMSIROLIMUS  (Torisel®)</vt:lpstr>
      <vt:lpstr>BURKITT LYMPHOMA</vt:lpstr>
      <vt:lpstr>BURKITT LYMPHOMA</vt:lpstr>
      <vt:lpstr>PRIMARY CNS LYMPHOMA</vt:lpstr>
      <vt:lpstr>Prezentace aplikace PowerPoint</vt:lpstr>
      <vt:lpstr>T-CELL LYMPHOMAS</vt:lpstr>
      <vt:lpstr>T-CELL LYMPHOMA -prognosis</vt:lpstr>
      <vt:lpstr>HODGKIN´S LYMPHOMAS</vt:lpstr>
      <vt:lpstr>HODGKIN´S LYMPHOMAS</vt:lpstr>
      <vt:lpstr>HODGKIN´S LYMPHOMAS – treatment strategy</vt:lpstr>
      <vt:lpstr>M.Hodgkin - Treatment results (DHG 2001)</vt:lpstr>
      <vt:lpstr>CD30 signal pathway</vt:lpstr>
      <vt:lpstr>Prezentace aplikace PowerPoint</vt:lpstr>
      <vt:lpstr>Long-term problems related to treatment of Hodgkin´s disease</vt:lpstr>
      <vt:lpstr>MULTIPLE MYELOMA - SYMPTOMS</vt:lpstr>
      <vt:lpstr>Immunofixation and electrophoresis with densitometry (quantification) of monoclonal immunoglobuline</vt:lpstr>
      <vt:lpstr>Prezentace aplikace PowerPoint</vt:lpstr>
      <vt:lpstr>Prezentace aplikace PowerPoint</vt:lpstr>
      <vt:lpstr>MM criteria acc. Durie and Salmon, 1975</vt:lpstr>
      <vt:lpstr>MULTIPLE MYELOMA</vt:lpstr>
      <vt:lpstr>Characteristics of tumor pain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Diferencial diagnostics of back bone pain</vt:lpstr>
      <vt:lpstr>Prezentace aplikace PowerPoint</vt:lpstr>
      <vt:lpstr>MRI: Extramedular expansion in  L3 and Th8</vt:lpstr>
      <vt:lpstr>Prezentace aplikace PowerPoint</vt:lpstr>
      <vt:lpstr>Can monoclonal Ig cause renal failure requiring hemodialysis?</vt:lpstr>
      <vt:lpstr>Leg oedema in nephrotic syndrome</vt:lpstr>
      <vt:lpstr>Multiple myeloma - therapy</vt:lpstr>
      <vt:lpstr>Proteasome inhibition</vt:lpstr>
      <vt:lpstr>Prezentace aplikace PowerPoint</vt:lpstr>
      <vt:lpstr>Multiple myeloma – supportive care</vt:lpstr>
      <vt:lpstr>Primary AL amyloidosis</vt:lpstr>
      <vt:lpstr>Prezentace aplikace PowerPoint</vt:lpstr>
      <vt:lpstr>Prezentace aplikace PowerPoint</vt:lpstr>
      <vt:lpstr>Changes of tongue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Standard</dc:creator>
  <cp:lastModifiedBy>Janíková Andrea</cp:lastModifiedBy>
  <cp:revision>241</cp:revision>
  <cp:lastPrinted>1601-01-01T00:00:00Z</cp:lastPrinted>
  <dcterms:created xsi:type="dcterms:W3CDTF">1601-01-01T00:00:00Z</dcterms:created>
  <dcterms:modified xsi:type="dcterms:W3CDTF">2019-10-07T06:36:30Z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  <property fmtid="{D5CDD505-2E9C-101B-9397-08002B2CF9AE}" pid="3" name="LCID">
    <vt:i4>1029</vt:i4>
  </property>
</Properties>
</file>