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27"/>
  </p:notesMasterIdLst>
  <p:sldIdLst>
    <p:sldId id="285" r:id="rId3"/>
    <p:sldId id="261" r:id="rId4"/>
    <p:sldId id="262" r:id="rId5"/>
    <p:sldId id="265" r:id="rId6"/>
    <p:sldId id="264" r:id="rId7"/>
    <p:sldId id="266" r:id="rId8"/>
    <p:sldId id="284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7" r:id="rId18"/>
    <p:sldId id="275" r:id="rId19"/>
    <p:sldId id="276" r:id="rId20"/>
    <p:sldId id="278" r:id="rId21"/>
    <p:sldId id="279" r:id="rId22"/>
    <p:sldId id="281" r:id="rId23"/>
    <p:sldId id="280" r:id="rId24"/>
    <p:sldId id="282" r:id="rId25"/>
    <p:sldId id="283" r:id="rId26"/>
  </p:sldIdLst>
  <p:sldSz cx="9144000" cy="6858000" type="screen4x3"/>
  <p:notesSz cx="6854825" cy="9748838"/>
  <p:custDataLst>
    <p:tags r:id="rId28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FF0000"/>
    <a:srgbClr val="00FFFF"/>
    <a:srgbClr val="CC99FF"/>
    <a:srgbClr val="FF99FF"/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9" autoAdjust="0"/>
    <p:restoredTop sz="94660"/>
  </p:normalViewPr>
  <p:slideViewPr>
    <p:cSldViewPr>
      <p:cViewPr varScale="1">
        <p:scale>
          <a:sx n="62" d="100"/>
          <a:sy n="62" d="100"/>
        </p:scale>
        <p:origin x="13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A137988B-AADC-484A-8E3C-71460F410FB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8A5D1513-904F-4008-9651-68AACBE97E8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F925DCB-FE7D-47A8-A58F-C835FD2E7ACD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2188" y="731838"/>
            <a:ext cx="4870450" cy="365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1" name="Rectangle 5">
            <a:extLst>
              <a:ext uri="{FF2B5EF4-FFF2-40B4-BE49-F238E27FC236}">
                <a16:creationId xmlns:a16="http://schemas.microsoft.com/office/drawing/2014/main" id="{83C3CDD7-2C70-42AE-99B2-78B417310CE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30738"/>
            <a:ext cx="5483225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11622" name="Rectangle 6">
            <a:extLst>
              <a:ext uri="{FF2B5EF4-FFF2-40B4-BE49-F238E27FC236}">
                <a16:creationId xmlns:a16="http://schemas.microsoft.com/office/drawing/2014/main" id="{ED114136-9C1C-46C1-B6FE-00162EA5F80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59888"/>
            <a:ext cx="29702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1623" name="Rectangle 7">
            <a:extLst>
              <a:ext uri="{FF2B5EF4-FFF2-40B4-BE49-F238E27FC236}">
                <a16:creationId xmlns:a16="http://schemas.microsoft.com/office/drawing/2014/main" id="{8CFE3867-684A-4E11-90CD-90DCE7AA1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59888"/>
            <a:ext cx="29702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060F26EC-314F-48C1-9BBE-7B4D31FAD331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B1B7BF7C-1D44-4367-8FA4-C331AAB7A3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6CE882-B0BF-48C0-B62A-479AC8439979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09EA2143-8129-4395-AFD1-0E02E700ACE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C951192F-0E82-45DA-BE7C-019995261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51293267-8C69-48CE-BD58-AB2C4BE3AB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8D8405-1E3B-4AF4-86F7-DDEA07CB9210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A1548B33-8BDB-4906-84B5-65257CD7C6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7E4EA9E8-D32C-404C-A21A-6CA0D9C65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7D3DD3DB-7786-4C58-B2BD-3C5F937910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4949F3-A547-42BD-8427-4CFB2C4D35AC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F73B8C5F-0C1E-4815-B7E9-EE1819FDB38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11F49AB9-46B4-435E-B53F-3B9F43CAF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638AA3D2-AC81-4FB1-9BFD-6FC09135F1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820922-FD91-4B55-9DA2-316DAF7C67EA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33518D07-C639-4142-8553-E6EE594AF17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A615B822-95CC-4059-AA88-D155064B4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250A4A2F-30FB-4E43-9B17-D39BF9DE36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F20EB3-2E03-4639-BB81-EC778B26E6F3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CFC86246-C535-419E-B485-71793808C4D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7FFED2D7-E53F-420C-9724-F12E24461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2E19FB33-791C-4F31-BA31-75B556EBCD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F6B8AE-D53D-4BAA-9E03-C79E76C19037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6DC49209-87DC-406B-8CE4-417B2EFBEB1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B1A8E976-0D25-4B40-A227-3F7010C28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387531F-54F1-4839-B77C-428E18DA6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68CF2C-FA60-41C8-AFF4-FFFAD248B796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BD620BFA-3AA6-43B0-BB89-3E8229F6A1E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582A8256-8D51-45B3-AECB-5A7E48BCFF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CA4A0822-A4BF-4561-A206-E7FF25F7B3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52BDA0-CE97-4B91-8D1C-ADD9ABCAA3E1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C209B31-BAB3-4B47-BD66-C2A350D0B0F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2D85114B-7DCE-4ACE-A2B3-7CCA992459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2BC167EA-1046-4F50-A6B9-A4AB65606A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7B8222-8088-4175-A8CE-6F31C828444F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3E9AA9AB-F362-4397-B356-BB6FAB59DB3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6FD59F95-BAEF-47AC-B04F-9AC62119A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EF4D3254-0327-444B-A2CD-C6C7AB1A08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508ECE-1C37-4DD2-AFAA-3372344236BC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F11C4127-B32D-4BED-8D63-0E331DF047B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B7EF4AF7-FA51-4A9B-AF97-3CC6ACC017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52E8B4C1-A235-4FB8-AA84-E0563A70C2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8C6995-EFDD-48D2-B6A6-48F208CB9A85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7E73F3FC-6030-4A59-A968-7BA19A4775E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93382CB5-ADEA-4018-833C-0834B3EFF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E2071B2C-CC57-4E7D-A093-CD4B9327C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EB824A-19AC-49BE-AD4E-549946A6D1DD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0C07262-076D-4929-BC25-3ECCC885D4B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0EF2A994-321E-4616-9F72-810E6152C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1F2565C6-AEA2-470F-ACCC-9C6436B3A2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6A3D10-EAFC-4731-A647-0E6AA9F9E43C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5BB645B-6368-41E0-A72C-69781ED3B40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AE75D40C-4F20-4413-90DE-BB503B50E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80F6C8C2-E763-4C8D-AF95-33AE1B6479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3A1E52-DE51-463D-A2CD-2A25B09105C8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A336E675-308D-4B87-B958-40089FD8246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364DC449-302D-497B-AAE0-F31CFDAB8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7FCC01FA-2109-4877-ABEA-5F70EFB107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8D69E7-1858-426D-B287-FBF5ECCB76D1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C26AEE39-3270-47DD-9B68-1180727E66F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C92BB925-BE68-4235-8BF5-014E2BDFE5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D269132E-2409-4FF8-B5A7-DC5D1BEAEA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41CC8A-1165-4846-9318-7D1C7E1432DA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A608C9C1-B9CC-4F3C-BF9C-01622407558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8B5C6B0B-0394-4531-952E-7F7E48759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2C40D86D-0906-4EC0-9B2F-F79E2B1F99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289D9E-52EC-48F0-866A-1C29BEE50F0B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B4C5426F-526A-4955-88C7-F4A28663FF4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DECF66AA-7F4C-4618-9B44-A840EA2F6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198BAC09-F044-4408-917C-6E7CF11D52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6C2AFA-596F-48AB-8846-B2935D42226C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D1AD7E7-1ADD-42B0-B862-3C5A2B6251F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FF2E03FE-E5E6-44D7-809C-CC5ACBED3F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73D436A5-225E-47D6-A8CC-ACFBABD08B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8BA0D7-3898-450D-BFE3-30BFFB5896BA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B74F0E56-5DFB-4200-867B-071A5559314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17ECD19F-67A0-4DF3-A773-5432AF378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509AF160-9DC2-43C3-96CC-1A1C28636B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967FA2-75FD-4805-B5B8-CD26F3EB6DEF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3080C44E-63D9-415D-9465-5CE06724AF7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A4F828B6-69F3-46D2-A0B3-465884DBC6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36C09DBD-D0F1-4B0C-9339-ED54202B3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FD2300-5719-44CA-AF86-3AEF6B5D2831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07AE1590-9BED-495A-8984-7A68A8D9257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2E4CA9E6-E931-4C78-9E00-F085DCA3A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237F326E-187D-490F-9BC8-2EE2C1AE9F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06ADB4-727A-4036-8D20-5043FFC591A4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458AB06A-1311-41B8-A25A-1C44D85909B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B0CFB34F-35F5-4219-8F87-D5746D888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E8BAD829-876B-4D02-9272-EBD6677E9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B53B44-C7D6-4E24-9086-1BCFFAF8656A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4769144-7665-4BE0-98FE-5EFEC1CE1C7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CA37CDCB-F5B5-4DE7-8462-F4BE63EE4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27ECC261-3C5D-4A04-B0C9-821FBB3508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79A2AD-5D7F-4B25-9628-682E10F44551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945E7D10-4038-42F3-A463-37B00EFF0BC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55A6BC90-DC92-4CBD-88F0-2418A58914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EC7942-CBE3-4A8D-A65B-A6987634356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24C33-6B29-4920-9622-CD3D795A5B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9241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73E9FB-2B2F-4C25-928A-1AECD1EA92F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140A7-65A9-402B-84B7-97902D8D25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51438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A720EB-C1EA-4266-858C-AC70E1DEE24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E1F56-3D40-4407-BCF6-6BD4D968C9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813400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D7BE47-A91B-443F-9D99-A4656218B14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CA204-C5B7-4C4E-BA70-332222D9A5B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6879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8B5EFE-07F0-42FF-AD64-FF97D1D5498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6289C2-C6AB-417D-8D15-9F5E14CD25E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9474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765D43D-1F59-42F9-A740-B12451FE837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59C88-B8F3-48AD-AF84-673FB1368E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3802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2A8718-A6FF-425E-AFCB-38752AC220F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AE68E-D831-4EFD-B592-5E2198E1D3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3567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D8ABB1-8577-4D0A-97DD-3961E7D522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9A131-C933-442D-A78D-4814988783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4604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6EBD5E8-3ECF-4629-BEBE-808E98C8317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C35404-1E46-415C-99F6-2BEA0553C45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9586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977E1A8-52DC-4BBE-89B0-6D3F9D1DC9F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16E1D8-9403-4BDE-82BF-B1AE79A1F0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9963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DC35309-D804-4169-95A3-927390F666E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C9F7B-726A-48F1-B00C-475F80C1D0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627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E7D862-B717-4961-888B-75BED92E2C4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10042F-720C-44D2-8FA3-01F4C21B19C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790339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B368657-D123-450F-94EA-DA1359DE03C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3CAA1-F228-4F93-9E5D-BC17348BE4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8105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36B905C-08F7-4746-B0E1-6867434E16A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A9C4A-C034-4B7F-BC0D-13FE2464AE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0430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AF50754-1090-412C-9C67-E64F4152E22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BE5BA-056F-49DE-92DB-866913AF3FA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9759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9E97B2-38AC-4AFB-8045-23F89D9ABB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E6F5C-EDF8-4C58-A073-D059293982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1679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6B22229-941A-441C-A360-5473F10088F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6B714-B1D4-437F-BE72-C7ADA7FB03A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7564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603E49-F685-4566-B65F-A66F9221FCC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E2E83E-FD8F-4687-98C0-1A60C6CD87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5055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D3A046-9904-4AA0-B5DF-929BB53C29D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61AF75-A907-4065-8C92-762983804A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934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D5916D-B753-4B01-BA40-D1999632A84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D0597-6484-41EC-BDB7-03040ECF13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960693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7D6EF1E-B003-4286-8E0A-DC39EF94CB6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25BBC7-127B-4A76-B428-03FD2DD7F72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095708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FCEB9B-9D5D-49C3-9489-E785C839B98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0936DA-2CE6-404C-AC26-377CEF54F9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343861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67CCA2C-64BE-4623-AA11-437597910A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A1B4B-1A04-4B45-94EE-F8C1136564C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692930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2CC0BE0-D532-4E13-BC0D-117DC04BB1C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6E6878-62D3-455C-936C-B89748961D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47498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5F9001-50FA-41C9-80B7-BD2161707CC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4F0AAF-B6FE-4439-BD79-B6AC178584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19078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899EA4D-B808-4748-90DB-6340C68518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E1779-350D-4751-A4AB-9343B69E829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70553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Bez názvu1 kopie">
            <a:extLst>
              <a:ext uri="{FF2B5EF4-FFF2-40B4-BE49-F238E27FC236}">
                <a16:creationId xmlns:a16="http://schemas.microsoft.com/office/drawing/2014/main" id="{A27A4791-164F-40B3-AD13-8338330C37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-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>
            <a:extLst>
              <a:ext uri="{FF2B5EF4-FFF2-40B4-BE49-F238E27FC236}">
                <a16:creationId xmlns:a16="http://schemas.microsoft.com/office/drawing/2014/main" id="{302A3EBB-4CA4-45B2-9A52-BDF62999DD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31FFB500-E9A9-4841-86E9-5A09BF6369E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Bez názvu1 kopie">
            <a:extLst>
              <a:ext uri="{FF2B5EF4-FFF2-40B4-BE49-F238E27FC236}">
                <a16:creationId xmlns:a16="http://schemas.microsoft.com/office/drawing/2014/main" id="{5CFA89A8-982A-468A-A5C2-9585296F4C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Rectangle 6">
            <a:extLst>
              <a:ext uri="{FF2B5EF4-FFF2-40B4-BE49-F238E27FC236}">
                <a16:creationId xmlns:a16="http://schemas.microsoft.com/office/drawing/2014/main" id="{C0729154-A69F-4437-9C96-A0442F972D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E6C85CFA-63D7-4C09-9304-962599243AC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hyperlink" Target="http://www.geocities.com/aaron_blaser/revlight5b.jp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3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5.png"/><Relationship Id="rId3" Type="http://schemas.openxmlformats.org/officeDocument/2006/relationships/audio" Target="../media/media14.m4a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8.png"/><Relationship Id="rId2" Type="http://schemas.microsoft.com/office/2007/relationships/media" Target="../media/media14.m4a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4.png"/><Relationship Id="rId5" Type="http://schemas.openxmlformats.org/officeDocument/2006/relationships/audio" Target="../media/media15.m4a"/><Relationship Id="rId10" Type="http://schemas.openxmlformats.org/officeDocument/2006/relationships/oleObject" Target="../embeddings/oleObject3.bin"/><Relationship Id="rId4" Type="http://schemas.microsoft.com/office/2007/relationships/media" Target="../media/media15.m4a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8.m4a"/><Relationship Id="rId7" Type="http://schemas.openxmlformats.org/officeDocument/2006/relationships/oleObject" Target="../embeddings/oleObject4.bin"/><Relationship Id="rId2" Type="http://schemas.microsoft.com/office/2007/relationships/media" Target="../media/media18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9.m4a"/><Relationship Id="rId7" Type="http://schemas.openxmlformats.org/officeDocument/2006/relationships/image" Target="../media/image18.png"/><Relationship Id="rId2" Type="http://schemas.microsoft.com/office/2007/relationships/media" Target="../media/media19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0.m4a"/><Relationship Id="rId7" Type="http://schemas.openxmlformats.org/officeDocument/2006/relationships/image" Target="../media/image19.png"/><Relationship Id="rId2" Type="http://schemas.microsoft.com/office/2007/relationships/media" Target="../media/media20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1.m4a"/><Relationship Id="rId7" Type="http://schemas.openxmlformats.org/officeDocument/2006/relationships/image" Target="../media/image20.png"/><Relationship Id="rId2" Type="http://schemas.microsoft.com/office/2007/relationships/media" Target="../media/media21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2.m4a"/><Relationship Id="rId7" Type="http://schemas.openxmlformats.org/officeDocument/2006/relationships/image" Target="../media/image21.png"/><Relationship Id="rId2" Type="http://schemas.microsoft.com/office/2007/relationships/media" Target="../media/media22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audio" Target="../media/media23.m4a"/><Relationship Id="rId7" Type="http://schemas.openxmlformats.org/officeDocument/2006/relationships/image" Target="../media/image2.png"/><Relationship Id="rId2" Type="http://schemas.microsoft.com/office/2007/relationships/media" Target="../media/media23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4.png"/><Relationship Id="rId3" Type="http://schemas.openxmlformats.org/officeDocument/2006/relationships/audio" Target="../media/media24.m4a"/><Relationship Id="rId7" Type="http://schemas.openxmlformats.org/officeDocument/2006/relationships/audio" Target="../media/media26.m4a"/><Relationship Id="rId12" Type="http://schemas.openxmlformats.org/officeDocument/2006/relationships/oleObject" Target="../embeddings/oleObject12.bin"/><Relationship Id="rId2" Type="http://schemas.microsoft.com/office/2007/relationships/media" Target="../media/media24.m4a"/><Relationship Id="rId1" Type="http://schemas.openxmlformats.org/officeDocument/2006/relationships/vmlDrawing" Target="../drawings/vmlDrawing9.vml"/><Relationship Id="rId6" Type="http://schemas.microsoft.com/office/2007/relationships/media" Target="../media/media26.m4a"/><Relationship Id="rId11" Type="http://schemas.openxmlformats.org/officeDocument/2006/relationships/image" Target="../media/image23.png"/><Relationship Id="rId5" Type="http://schemas.openxmlformats.org/officeDocument/2006/relationships/audio" Target="../media/media25.m4a"/><Relationship Id="rId10" Type="http://schemas.openxmlformats.org/officeDocument/2006/relationships/oleObject" Target="../embeddings/oleObject11.bin"/><Relationship Id="rId4" Type="http://schemas.microsoft.com/office/2007/relationships/media" Target="../media/media25.m4a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8.m4a"/><Relationship Id="rId7" Type="http://schemas.openxmlformats.org/officeDocument/2006/relationships/image" Target="../media/image25.png"/><Relationship Id="rId2" Type="http://schemas.microsoft.com/office/2007/relationships/media" Target="../media/media28.m4a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8.png"/><Relationship Id="rId3" Type="http://schemas.microsoft.com/office/2007/relationships/media" Target="../media/media5.m4a"/><Relationship Id="rId7" Type="http://schemas.openxmlformats.org/officeDocument/2006/relationships/hyperlink" Target="http://www.seds.org/messier/Jpg/m31.jpg" TargetMode="External"/><Relationship Id="rId12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4.jpeg"/><Relationship Id="rId4" Type="http://schemas.openxmlformats.org/officeDocument/2006/relationships/audio" Target="../media/media5.m4a"/><Relationship Id="rId9" Type="http://schemas.openxmlformats.org/officeDocument/2006/relationships/hyperlink" Target="http://www.geocities.com/aaron_blaser/revlight5b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11.m4a"/><Relationship Id="rId7" Type="http://schemas.openxmlformats.org/officeDocument/2006/relationships/image" Target="../media/image1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11.m4a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číslo snímku 3">
            <a:extLst>
              <a:ext uri="{FF2B5EF4-FFF2-40B4-BE49-F238E27FC236}">
                <a16:creationId xmlns:a16="http://schemas.microsoft.com/office/drawing/2014/main" id="{44302D82-8471-406F-A775-0B36601FB1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013B032D-918C-48A5-A7F7-788EA7829480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1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02404" name="Rectangle 4">
            <a:extLst>
              <a:ext uri="{FF2B5EF4-FFF2-40B4-BE49-F238E27FC236}">
                <a16:creationId xmlns:a16="http://schemas.microsoft.com/office/drawing/2014/main" id="{6279EF87-43C9-4658-BBE7-9004E82B3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33375"/>
            <a:ext cx="80645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cs-CZ" sz="4000">
                <a:solidFill>
                  <a:schemeClr val="bg1"/>
                </a:solidFill>
              </a:rPr>
              <a:t>Lectures on Medical Biophysics</a:t>
            </a:r>
            <a:br>
              <a:rPr lang="en-GB" altLang="cs-CZ" sz="4000">
                <a:solidFill>
                  <a:schemeClr val="bg1"/>
                </a:solidFill>
              </a:rPr>
            </a:br>
            <a:r>
              <a:rPr lang="en-GB" altLang="cs-CZ">
                <a:solidFill>
                  <a:schemeClr val="bg1"/>
                </a:solidFill>
              </a:rPr>
              <a:t>Dep</a:t>
            </a:r>
            <a:r>
              <a:rPr lang="cs-CZ" altLang="cs-CZ">
                <a:solidFill>
                  <a:schemeClr val="bg1"/>
                </a:solidFill>
              </a:rPr>
              <a:t>artment</a:t>
            </a:r>
            <a:r>
              <a:rPr lang="en-GB" altLang="cs-CZ">
                <a:solidFill>
                  <a:schemeClr val="bg1"/>
                </a:solidFill>
              </a:rPr>
              <a:t> </a:t>
            </a:r>
            <a:r>
              <a:rPr lang="cs-CZ" altLang="cs-CZ">
                <a:solidFill>
                  <a:schemeClr val="bg1"/>
                </a:solidFill>
              </a:rPr>
              <a:t>of </a:t>
            </a:r>
            <a:r>
              <a:rPr lang="en-GB" altLang="cs-CZ">
                <a:solidFill>
                  <a:schemeClr val="bg1"/>
                </a:solidFill>
              </a:rPr>
              <a:t>Biophysics</a:t>
            </a:r>
            <a:r>
              <a:rPr lang="cs-CZ" altLang="cs-CZ">
                <a:solidFill>
                  <a:schemeClr val="bg1"/>
                </a:solidFill>
              </a:rPr>
              <a:t>,</a:t>
            </a:r>
            <a:r>
              <a:rPr lang="en-GB" altLang="cs-CZ">
                <a:solidFill>
                  <a:schemeClr val="bg1"/>
                </a:solidFill>
              </a:rPr>
              <a:t> Medical </a:t>
            </a:r>
            <a:r>
              <a:rPr lang="cs-CZ" altLang="cs-CZ">
                <a:solidFill>
                  <a:schemeClr val="bg1"/>
                </a:solidFill>
              </a:rPr>
              <a:t>F</a:t>
            </a:r>
            <a:r>
              <a:rPr lang="en-GB" altLang="cs-CZ">
                <a:solidFill>
                  <a:schemeClr val="bg1"/>
                </a:solidFill>
              </a:rPr>
              <a:t>aculty, </a:t>
            </a:r>
            <a:br>
              <a:rPr lang="en-GB" altLang="cs-CZ">
                <a:solidFill>
                  <a:schemeClr val="bg1"/>
                </a:solidFill>
              </a:rPr>
            </a:br>
            <a:r>
              <a:rPr lang="en-GB" altLang="cs-CZ">
                <a:solidFill>
                  <a:schemeClr val="bg1"/>
                </a:solidFill>
              </a:rPr>
              <a:t>Masaryk University in Brno</a:t>
            </a:r>
          </a:p>
        </p:txBody>
      </p:sp>
      <p:pic>
        <p:nvPicPr>
          <p:cNvPr id="102405" name="Picture 5" descr="mush">
            <a:extLst>
              <a:ext uri="{FF2B5EF4-FFF2-40B4-BE49-F238E27FC236}">
                <a16:creationId xmlns:a16="http://schemas.microsoft.com/office/drawing/2014/main" id="{EB6690A9-5A15-40AC-A61C-F8692912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508500"/>
            <a:ext cx="211296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6" descr="revlight5b">
            <a:hlinkClick r:id="rId5"/>
            <a:extLst>
              <a:ext uri="{FF2B5EF4-FFF2-40B4-BE49-F238E27FC236}">
                <a16:creationId xmlns:a16="http://schemas.microsoft.com/office/drawing/2014/main" id="{38A03E04-0017-469A-8B1F-1DDE4D917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49500"/>
            <a:ext cx="2233612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1" name="Picture 11" descr="Electron diffraction pattern">
            <a:extLst>
              <a:ext uri="{FF2B5EF4-FFF2-40B4-BE49-F238E27FC236}">
                <a16:creationId xmlns:a16="http://schemas.microsoft.com/office/drawing/2014/main" id="{ABDBA7B7-0812-46D7-8A04-7EEAD64AD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92600"/>
            <a:ext cx="20891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12" name="Object 12">
            <a:extLst>
              <a:ext uri="{FF2B5EF4-FFF2-40B4-BE49-F238E27FC236}">
                <a16:creationId xmlns:a16="http://schemas.microsoft.com/office/drawing/2014/main" id="{85E3F852-0411-4D3C-AD10-77E7CC84BF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8888" y="2781300"/>
          <a:ext cx="2592387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Rastrový obrázek" r:id="rId8" imgW="7621064" imgH="3742857" progId="Paint.Picture">
                  <p:embed/>
                </p:oleObj>
              </mc:Choice>
              <mc:Fallback>
                <p:oleObj name="Rastrový obrázek" r:id="rId8" imgW="7621064" imgH="3742857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781300"/>
                        <a:ext cx="2592387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3">
            <a:extLst>
              <a:ext uri="{FF2B5EF4-FFF2-40B4-BE49-F238E27FC236}">
                <a16:creationId xmlns:a16="http://schemas.microsoft.com/office/drawing/2014/main" id="{5F2C9D62-D416-41D0-9B97-9771706CF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297560CC-1690-40AF-903D-D734E1E64C0A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10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7BE4BE44-BFDC-40B9-BE9E-B49A41290F0A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3600" b="1">
                <a:solidFill>
                  <a:schemeClr val="tx1"/>
                </a:solidFill>
              </a:rPr>
              <a:t>Quantum Mechanics</a:t>
            </a:r>
            <a:r>
              <a:rPr lang="cs-CZ" altLang="cs-CZ" sz="3600" b="1">
                <a:solidFill>
                  <a:schemeClr val="tx1"/>
                </a:solidFill>
              </a:rPr>
              <a:t>: </a:t>
            </a:r>
            <a:r>
              <a:rPr lang="en-GB" altLang="cs-CZ" sz="3600" b="1">
                <a:solidFill>
                  <a:schemeClr val="tx1"/>
                </a:solidFill>
              </a:rPr>
              <a:t>Heisenberg</a:t>
            </a:r>
            <a:r>
              <a:rPr lang="cs-CZ" altLang="cs-CZ" sz="3600" b="1">
                <a:solidFill>
                  <a:schemeClr val="tx1"/>
                </a:solidFill>
              </a:rPr>
              <a:t> </a:t>
            </a:r>
            <a:r>
              <a:rPr lang="en-US" altLang="cs-CZ" sz="3600" b="1">
                <a:solidFill>
                  <a:schemeClr val="tx1"/>
                </a:solidFill>
              </a:rPr>
              <a:t>uncertainty relations</a:t>
            </a:r>
            <a:endParaRPr lang="cs-CZ" altLang="cs-CZ" sz="3600" b="1">
              <a:solidFill>
                <a:schemeClr val="tx1"/>
              </a:solidFill>
            </a:endParaRP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BF28DE4A-4134-4B5F-A8D5-04F79CE9740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7200" y="1916113"/>
            <a:ext cx="8229600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GB" altLang="cs-CZ" sz="3600" dirty="0" err="1">
                <a:latin typeface="Symbol" panose="05050102010706020507" pitchFamily="18" charset="2"/>
              </a:rPr>
              <a:t>d</a:t>
            </a:r>
            <a:r>
              <a:rPr lang="en-GB" altLang="cs-CZ" sz="3600" i="1" dirty="0" err="1"/>
              <a:t>r</a:t>
            </a:r>
            <a:r>
              <a:rPr lang="en-GB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GB" altLang="cs-CZ" sz="3600" dirty="0" err="1">
                <a:latin typeface="Symbol" panose="05050102010706020507" pitchFamily="18" charset="2"/>
              </a:rPr>
              <a:t>d</a:t>
            </a:r>
            <a:r>
              <a:rPr lang="en-GB" altLang="cs-CZ" sz="3600" i="1" dirty="0" err="1"/>
              <a:t>p</a:t>
            </a:r>
            <a:r>
              <a:rPr lang="en-GB" altLang="cs-CZ" sz="3600" dirty="0"/>
              <a:t> </a:t>
            </a:r>
            <a:r>
              <a:rPr lang="en-GB" altLang="cs-CZ" sz="3600" dirty="0">
                <a:cs typeface="Arial" panose="020B0604020202020204" pitchFamily="34" charset="0"/>
              </a:rPr>
              <a:t>≥ </a:t>
            </a:r>
            <a:r>
              <a:rPr lang="en-GB" altLang="cs-CZ" sz="3600" i="1" dirty="0">
                <a:cs typeface="Arial" panose="020B0604020202020204" pitchFamily="34" charset="0"/>
              </a:rPr>
              <a:t>h</a:t>
            </a:r>
            <a:r>
              <a:rPr lang="en-GB" altLang="cs-CZ" sz="3600" dirty="0">
                <a:cs typeface="Arial" panose="020B0604020202020204" pitchFamily="34" charset="0"/>
              </a:rPr>
              <a:t>/2</a:t>
            </a:r>
            <a:r>
              <a:rPr lang="en-GB" altLang="cs-CZ" sz="3600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GB" altLang="cs-CZ" sz="3600" dirty="0" err="1">
                <a:latin typeface="Symbol" panose="05050102010706020507" pitchFamily="18" charset="2"/>
              </a:rPr>
              <a:t>d</a:t>
            </a:r>
            <a:r>
              <a:rPr lang="en-GB" altLang="cs-CZ" sz="3600" i="1" dirty="0" err="1">
                <a:latin typeface="Symbol" panose="05050102010706020507" pitchFamily="18" charset="2"/>
              </a:rPr>
              <a:t>E</a:t>
            </a:r>
            <a:r>
              <a:rPr lang="en-GB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GB" altLang="cs-CZ" sz="3600" dirty="0" err="1">
                <a:latin typeface="Symbol" panose="05050102010706020507" pitchFamily="18" charset="2"/>
              </a:rPr>
              <a:t>d</a:t>
            </a:r>
            <a:r>
              <a:rPr lang="en-GB" altLang="cs-CZ" sz="3600" i="1" dirty="0" err="1"/>
              <a:t>t</a:t>
            </a:r>
            <a:r>
              <a:rPr lang="en-GB" altLang="cs-CZ" sz="3600" dirty="0"/>
              <a:t> </a:t>
            </a:r>
            <a:r>
              <a:rPr lang="en-GB" altLang="cs-CZ" sz="3600" dirty="0">
                <a:cs typeface="Arial" panose="020B0604020202020204" pitchFamily="34" charset="0"/>
              </a:rPr>
              <a:t>≥ </a:t>
            </a:r>
            <a:r>
              <a:rPr lang="en-GB" altLang="cs-CZ" sz="3600" i="1" dirty="0">
                <a:cs typeface="Arial" panose="020B0604020202020204" pitchFamily="34" charset="0"/>
              </a:rPr>
              <a:t>h</a:t>
            </a:r>
            <a:r>
              <a:rPr lang="en-GB" altLang="cs-CZ" sz="3600" dirty="0">
                <a:cs typeface="Arial" panose="020B0604020202020204" pitchFamily="34" charset="0"/>
              </a:rPr>
              <a:t>/2</a:t>
            </a:r>
            <a:r>
              <a:rPr lang="en-GB" altLang="cs-CZ" sz="3600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en-GB" altLang="cs-CZ" sz="36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GB" altLang="cs-CZ" sz="2400" dirty="0">
                <a:cs typeface="Arial" panose="020B0604020202020204" pitchFamily="34" charset="0"/>
              </a:rPr>
              <a:t>The position </a:t>
            </a:r>
            <a:r>
              <a:rPr lang="en-GB" altLang="cs-CZ" sz="2400" i="1" dirty="0">
                <a:cs typeface="Arial" panose="020B0604020202020204" pitchFamily="34" charset="0"/>
              </a:rPr>
              <a:t>r</a:t>
            </a:r>
            <a:r>
              <a:rPr lang="en-GB" altLang="cs-CZ" sz="2400" dirty="0">
                <a:cs typeface="Arial" panose="020B0604020202020204" pitchFamily="34" charset="0"/>
              </a:rPr>
              <a:t> and momentum </a:t>
            </a:r>
            <a:r>
              <a:rPr lang="en-GB" altLang="cs-CZ" sz="2400" i="1" dirty="0">
                <a:cs typeface="Arial" panose="020B0604020202020204" pitchFamily="34" charset="0"/>
              </a:rPr>
              <a:t>p</a:t>
            </a:r>
            <a:r>
              <a:rPr lang="en-GB" altLang="cs-CZ" sz="2400" dirty="0">
                <a:cs typeface="Arial" panose="020B0604020202020204" pitchFamily="34" charset="0"/>
              </a:rPr>
              <a:t> of a particle</a:t>
            </a:r>
            <a:r>
              <a:rPr lang="en-GB" altLang="cs-CZ" sz="2400" dirty="0">
                <a:solidFill>
                  <a:srgbClr val="FFFFCC"/>
                </a:solidFill>
                <a:cs typeface="Arial" panose="020B0604020202020204" pitchFamily="34" charset="0"/>
              </a:rPr>
              <a:t> </a:t>
            </a:r>
            <a:r>
              <a:rPr lang="en-GB" altLang="cs-CZ" sz="2400" dirty="0">
                <a:solidFill>
                  <a:srgbClr val="FF0000"/>
                </a:solidFill>
                <a:cs typeface="Arial" panose="020B0604020202020204" pitchFamily="34" charset="0"/>
              </a:rPr>
              <a:t>cannot be</a:t>
            </a:r>
            <a:r>
              <a:rPr lang="en-GB" altLang="cs-CZ" sz="2400" dirty="0">
                <a:solidFill>
                  <a:srgbClr val="FFFFCC"/>
                </a:solidFill>
                <a:cs typeface="Arial" panose="020B0604020202020204" pitchFamily="34" charset="0"/>
              </a:rPr>
              <a:t> </a:t>
            </a:r>
            <a:r>
              <a:rPr lang="en-GB" altLang="cs-CZ" sz="2400" i="1" dirty="0">
                <a:cs typeface="Arial" panose="020B0604020202020204" pitchFamily="34" charset="0"/>
              </a:rPr>
              <a:t>simultaneously </a:t>
            </a:r>
            <a:r>
              <a:rPr lang="en-GB" altLang="cs-CZ" sz="2400" dirty="0">
                <a:cs typeface="Arial" panose="020B0604020202020204" pitchFamily="34" charset="0"/>
              </a:rPr>
              <a:t>measured with </a:t>
            </a:r>
            <a:r>
              <a:rPr lang="en-GB" altLang="cs-CZ" sz="2400" dirty="0"/>
              <a:t>independent precision</a:t>
            </a:r>
            <a:r>
              <a:rPr lang="en-GB" altLang="cs-CZ" sz="2400" dirty="0">
                <a:cs typeface="Arial" panose="020B0604020202020204" pitchFamily="34" charset="0"/>
              </a:rPr>
              <a:t> (if the uncertainty of particle position – </a:t>
            </a:r>
            <a:r>
              <a:rPr lang="en-GB" altLang="cs-CZ" sz="2400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GB" altLang="cs-CZ" sz="2400" i="1" dirty="0" err="1">
                <a:cs typeface="Arial" panose="020B0604020202020204" pitchFamily="34" charset="0"/>
              </a:rPr>
              <a:t>r</a:t>
            </a:r>
            <a:r>
              <a:rPr lang="en-GB" altLang="cs-CZ" sz="2400" dirty="0">
                <a:cs typeface="Arial" panose="020B0604020202020204" pitchFamily="34" charset="0"/>
              </a:rPr>
              <a:t> – is made smaller, the uncertainty of particle momentum – </a:t>
            </a:r>
            <a:r>
              <a:rPr lang="en-GB" altLang="cs-CZ" sz="2400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GB" altLang="cs-CZ" sz="2400" i="1" dirty="0" err="1">
                <a:cs typeface="Arial" panose="020B0604020202020204" pitchFamily="34" charset="0"/>
              </a:rPr>
              <a:t>p</a:t>
            </a:r>
            <a:r>
              <a:rPr lang="en-GB" altLang="cs-CZ" sz="2400" dirty="0">
                <a:cs typeface="Arial" panose="020B0604020202020204" pitchFamily="34" charset="0"/>
              </a:rPr>
              <a:t> – automatically increases). The same holds for the simultaneous measurement of energy change </a:t>
            </a:r>
            <a:r>
              <a:rPr lang="en-GB" altLang="cs-CZ" sz="2400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GB" altLang="cs-CZ" sz="2400" i="1" dirty="0" err="1">
                <a:latin typeface="Symbol" panose="05050102010706020507" pitchFamily="18" charset="2"/>
              </a:rPr>
              <a:t>E</a:t>
            </a:r>
            <a:r>
              <a:rPr lang="en-GB" altLang="cs-CZ" sz="2400" dirty="0">
                <a:latin typeface="Symbol" panose="05050102010706020507" pitchFamily="18" charset="2"/>
              </a:rPr>
              <a:t> </a:t>
            </a:r>
            <a:r>
              <a:rPr lang="en-GB" altLang="cs-CZ" sz="2400" dirty="0"/>
              <a:t>and the time </a:t>
            </a:r>
            <a:r>
              <a:rPr lang="en-GB" altLang="cs-CZ" sz="24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GB" altLang="cs-CZ" sz="2400" i="1" dirty="0">
                <a:cs typeface="Arial" panose="020B0604020202020204" pitchFamily="34" charset="0"/>
              </a:rPr>
              <a:t>t</a:t>
            </a:r>
            <a:r>
              <a:rPr lang="en-GB" altLang="cs-CZ" sz="2400" dirty="0">
                <a:cs typeface="Arial" panose="020B0604020202020204" pitchFamily="34" charset="0"/>
              </a:rPr>
              <a:t> necessary for this change</a:t>
            </a:r>
            <a:r>
              <a:rPr lang="en-GB" altLang="cs-CZ" sz="2400" i="1" dirty="0">
                <a:cs typeface="Arial" panose="020B0604020202020204" pitchFamily="34" charset="0"/>
              </a:rPr>
              <a:t>. </a:t>
            </a:r>
            <a:r>
              <a:rPr lang="cs-CZ" altLang="cs-CZ" sz="2400" i="1" dirty="0">
                <a:cs typeface="Arial" panose="020B0604020202020204" pitchFamily="34" charset="0"/>
              </a:rPr>
              <a:t>h </a:t>
            </a:r>
            <a:r>
              <a:rPr lang="cs-CZ" altLang="cs-CZ" sz="2400" dirty="0" err="1">
                <a:cs typeface="Arial" panose="020B0604020202020204" pitchFamily="34" charset="0"/>
              </a:rPr>
              <a:t>is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cs typeface="Arial" panose="020B0604020202020204" pitchFamily="34" charset="0"/>
              </a:rPr>
              <a:t>the</a:t>
            </a:r>
            <a:r>
              <a:rPr lang="cs-CZ" altLang="cs-CZ" sz="2400" dirty="0">
                <a:cs typeface="Arial" panose="020B0604020202020204" pitchFamily="34" charset="0"/>
              </a:rPr>
              <a:t> Planck </a:t>
            </a:r>
            <a:r>
              <a:rPr lang="cs-CZ" altLang="cs-CZ" sz="2400" dirty="0" err="1">
                <a:cs typeface="Arial" panose="020B0604020202020204" pitchFamily="34" charset="0"/>
              </a:rPr>
              <a:t>constant</a:t>
            </a:r>
            <a:r>
              <a:rPr lang="cs-CZ" altLang="cs-CZ" sz="2400" dirty="0">
                <a:cs typeface="Arial" panose="020B0604020202020204" pitchFamily="34" charset="0"/>
              </a:rPr>
              <a:t>.</a:t>
            </a:r>
            <a:endParaRPr lang="en-GB" altLang="cs-CZ" sz="2400" dirty="0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D2A719-D0DD-4447-874F-2518E7F0F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0459" y="1422829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B9EB42-85FE-4EAC-B621-D637EC258C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0459" y="228403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5">
            <a:extLst>
              <a:ext uri="{FF2B5EF4-FFF2-40B4-BE49-F238E27FC236}">
                <a16:creationId xmlns:a16="http://schemas.microsoft.com/office/drawing/2014/main" id="{4DC318CC-8CEA-4459-9FDF-A80DAD75C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3D80E369-70E5-4AB2-A047-C3FEFA7478D9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11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47A38CFC-796E-4583-95A6-152EF053F16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4000" b="1">
                <a:solidFill>
                  <a:schemeClr val="tx1"/>
                </a:solidFill>
              </a:rPr>
              <a:t>Schr</a:t>
            </a:r>
            <a:r>
              <a:rPr lang="en-GB" altLang="cs-CZ" sz="4000" b="1">
                <a:solidFill>
                  <a:schemeClr val="tx1"/>
                </a:solidFill>
                <a:cs typeface="Arial" panose="020B0604020202020204" pitchFamily="34" charset="0"/>
              </a:rPr>
              <a:t>ödinger equation</a:t>
            </a:r>
            <a:br>
              <a:rPr lang="en-GB" altLang="cs-CZ" sz="4000" b="1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GB" altLang="cs-CZ" sz="2800" b="1">
                <a:solidFill>
                  <a:schemeClr val="tx1"/>
                </a:solidFill>
                <a:cs typeface="Arial" panose="020B0604020202020204" pitchFamily="34" charset="0"/>
              </a:rPr>
              <a:t>(to admire)</a:t>
            </a:r>
          </a:p>
        </p:txBody>
      </p:sp>
      <p:graphicFrame>
        <p:nvGraphicFramePr>
          <p:cNvPr id="24581" name="Object 10">
            <a:extLst>
              <a:ext uri="{FF2B5EF4-FFF2-40B4-BE49-F238E27FC236}">
                <a16:creationId xmlns:a16="http://schemas.microsoft.com/office/drawing/2014/main" id="{2550DB53-5E70-42BB-8C0D-31C7F1AA4A5B}"/>
              </a:ext>
            </a:extLst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4787900" y="1773238"/>
          <a:ext cx="2022475" cy="230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6" name="Rastrový obraz" r:id="rId8" imgW="1991003" imgH="2266667" progId="Obraz programu Malování">
                  <p:embed/>
                </p:oleObj>
              </mc:Choice>
              <mc:Fallback>
                <p:oleObj name="Rastrový obraz" r:id="rId8" imgW="1991003" imgH="2266667" progId="Obraz programu Malování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773238"/>
                        <a:ext cx="2022475" cy="230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Text Box 5">
            <a:extLst>
              <a:ext uri="{FF2B5EF4-FFF2-40B4-BE49-F238E27FC236}">
                <a16:creationId xmlns:a16="http://schemas.microsoft.com/office/drawing/2014/main" id="{0564D321-E1F9-4857-818D-48B68D9D3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924175"/>
            <a:ext cx="3887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>
                <a:solidFill>
                  <a:schemeClr val="tx1"/>
                </a:solidFill>
              </a:rPr>
              <a:t>„</a:t>
            </a:r>
            <a:r>
              <a:rPr lang="en-US" altLang="cs-CZ">
                <a:solidFill>
                  <a:schemeClr val="tx1"/>
                </a:solidFill>
              </a:rPr>
              <a:t>one-dimensional</a:t>
            </a:r>
            <a:r>
              <a:rPr lang="cs-CZ" altLang="cs-CZ">
                <a:solidFill>
                  <a:schemeClr val="tx1"/>
                </a:solidFill>
              </a:rPr>
              <a:t>“ S. </a:t>
            </a:r>
            <a:r>
              <a:rPr lang="en-US" altLang="cs-CZ">
                <a:solidFill>
                  <a:schemeClr val="tx1"/>
                </a:solidFill>
              </a:rPr>
              <a:t>equation</a:t>
            </a:r>
            <a:endParaRPr lang="cs-CZ" altLang="cs-CZ">
              <a:solidFill>
                <a:schemeClr val="tx1"/>
              </a:solidFill>
            </a:endParaRPr>
          </a:p>
        </p:txBody>
      </p:sp>
      <p:graphicFrame>
        <p:nvGraphicFramePr>
          <p:cNvPr id="24583" name="Object 12">
            <a:extLst>
              <a:ext uri="{FF2B5EF4-FFF2-40B4-BE49-F238E27FC236}">
                <a16:creationId xmlns:a16="http://schemas.microsoft.com/office/drawing/2014/main" id="{0CAA605F-7955-4ED9-A01F-38B2CB8F893B}"/>
              </a:ext>
            </a:extLst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395288" y="4365625"/>
          <a:ext cx="597535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7" name="Rastrový obraz" r:id="rId10" imgW="4200000" imgH="895238" progId="Obraz programu Malování">
                  <p:embed/>
                </p:oleObj>
              </mc:Choice>
              <mc:Fallback>
                <p:oleObj name="Rastrový obraz" r:id="rId10" imgW="4200000" imgH="895238" progId="Obraz programu Malování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365625"/>
                        <a:ext cx="5975350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4" name="Text Box 15">
            <a:extLst>
              <a:ext uri="{FF2B5EF4-FFF2-40B4-BE49-F238E27FC236}">
                <a16:creationId xmlns:a16="http://schemas.microsoft.com/office/drawing/2014/main" id="{438E9CCE-B531-4CD5-8603-17A00B4B6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1916113"/>
            <a:ext cx="212407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>
                <a:solidFill>
                  <a:schemeClr val="tx1"/>
                </a:solidFill>
              </a:rPr>
              <a:t>Radial co-ordinates of an electron in a hydrogen atom</a:t>
            </a:r>
            <a:endParaRPr lang="cs-CZ" altLang="cs-CZ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>
                <a:solidFill>
                  <a:schemeClr val="tx1"/>
                </a:solidFill>
                <a:sym typeface="Symbol" panose="05050102010706020507" pitchFamily="18" charset="2"/>
              </a:rPr>
              <a:t></a:t>
            </a:r>
            <a:r>
              <a:rPr lang="cs-CZ" altLang="cs-CZ">
                <a:solidFill>
                  <a:schemeClr val="tx1"/>
                </a:solidFill>
                <a:sym typeface="Symbol" panose="05050102010706020507" pitchFamily="18" charset="2"/>
              </a:rPr>
              <a:t> - wave function</a:t>
            </a:r>
            <a:endParaRPr lang="en-GB" altLang="cs-CZ">
              <a:solidFill>
                <a:schemeClr val="tx1"/>
              </a:solidFill>
              <a:sym typeface="Symbol" panose="05050102010706020507" pitchFamily="18" charset="2"/>
            </a:endParaRPr>
          </a:p>
        </p:txBody>
      </p:sp>
      <p:sp>
        <p:nvSpPr>
          <p:cNvPr id="24585" name="Text Box 16">
            <a:extLst>
              <a:ext uri="{FF2B5EF4-FFF2-40B4-BE49-F238E27FC236}">
                <a16:creationId xmlns:a16="http://schemas.microsoft.com/office/drawing/2014/main" id="{95FD4099-4A08-4A8E-B23E-6252917D4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589588"/>
            <a:ext cx="4537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>
                <a:solidFill>
                  <a:schemeClr val="tx1"/>
                </a:solidFill>
              </a:rPr>
              <a:t>S. </a:t>
            </a:r>
            <a:r>
              <a:rPr lang="en-US" altLang="cs-CZ">
                <a:solidFill>
                  <a:schemeClr val="tx1"/>
                </a:solidFill>
              </a:rPr>
              <a:t>equation</a:t>
            </a:r>
            <a:r>
              <a:rPr lang="cs-CZ" altLang="cs-CZ">
                <a:solidFill>
                  <a:schemeClr val="tx1"/>
                </a:solidFill>
              </a:rPr>
              <a:t> </a:t>
            </a:r>
            <a:r>
              <a:rPr lang="en-US" altLang="cs-CZ">
                <a:solidFill>
                  <a:schemeClr val="tx1"/>
                </a:solidFill>
              </a:rPr>
              <a:t>for</a:t>
            </a:r>
            <a:r>
              <a:rPr lang="cs-CZ" altLang="cs-CZ">
                <a:solidFill>
                  <a:schemeClr val="tx1"/>
                </a:solidFill>
              </a:rPr>
              <a:t> </a:t>
            </a:r>
            <a:r>
              <a:rPr lang="en-US" altLang="cs-CZ">
                <a:solidFill>
                  <a:schemeClr val="tx1"/>
                </a:solidFill>
              </a:rPr>
              <a:t> the </a:t>
            </a:r>
            <a:r>
              <a:rPr lang="en-US" altLang="cs-CZ" b="1">
                <a:solidFill>
                  <a:schemeClr val="tx1"/>
                </a:solidFill>
              </a:rPr>
              <a:t>electron</a:t>
            </a:r>
            <a:r>
              <a:rPr lang="en-US" altLang="cs-CZ">
                <a:solidFill>
                  <a:schemeClr val="tx1"/>
                </a:solidFill>
              </a:rPr>
              <a:t> in the </a:t>
            </a:r>
            <a:r>
              <a:rPr lang="en-US" altLang="cs-CZ" b="1">
                <a:solidFill>
                  <a:schemeClr val="tx1"/>
                </a:solidFill>
              </a:rPr>
              <a:t>hydrogen</a:t>
            </a:r>
            <a:r>
              <a:rPr lang="en-US" altLang="cs-CZ">
                <a:solidFill>
                  <a:schemeClr val="tx1"/>
                </a:solidFill>
              </a:rPr>
              <a:t> a</a:t>
            </a:r>
            <a:r>
              <a:rPr lang="cs-CZ" altLang="cs-CZ">
                <a:solidFill>
                  <a:schemeClr val="tx1"/>
                </a:solidFill>
              </a:rPr>
              <a:t>tom</a:t>
            </a:r>
          </a:p>
        </p:txBody>
      </p:sp>
      <p:sp>
        <p:nvSpPr>
          <p:cNvPr id="24586" name="Text Box 17">
            <a:extLst>
              <a:ext uri="{FF2B5EF4-FFF2-40B4-BE49-F238E27FC236}">
                <a16:creationId xmlns:a16="http://schemas.microsoft.com/office/drawing/2014/main" id="{A9A752F7-3F89-436A-8535-EF769A64C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63" y="6583363"/>
            <a:ext cx="57610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cs-CZ" sz="1200">
                <a:solidFill>
                  <a:schemeClr val="tx1"/>
                </a:solidFill>
              </a:rPr>
              <a:t>according</a:t>
            </a:r>
            <a:r>
              <a:rPr lang="cs-CZ" altLang="cs-CZ" sz="1200">
                <a:solidFill>
                  <a:schemeClr val="tx1"/>
                </a:solidFill>
              </a:rPr>
              <a:t> http://hyperphysics.phy-astr.gsu.edu/hbase/quantum/hydsch.html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4DF208-8AD2-4E09-80A2-CC4A9A48F1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2283" y="552451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D5C3DC-16B0-4CFE-907A-DE63C2EC948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56341" y="552451"/>
            <a:ext cx="406400" cy="406400"/>
          </a:xfrm>
          <a:prstGeom prst="rect">
            <a:avLst/>
          </a:prstGeom>
        </p:spPr>
      </p:pic>
      <p:pic>
        <p:nvPicPr>
          <p:cNvPr id="11" name="Zástupný obsah 10" descr="Obsah obrázku hodiny&#10;&#10;Popis byl vytvořen automaticky">
            <a:extLst>
              <a:ext uri="{FF2B5EF4-FFF2-40B4-BE49-F238E27FC236}">
                <a16:creationId xmlns:a16="http://schemas.microsoft.com/office/drawing/2014/main" id="{CE307756-2033-42EE-8ADE-9C584EC705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1" y="1524553"/>
            <a:ext cx="4038600" cy="1425929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3">
            <a:extLst>
              <a:ext uri="{FF2B5EF4-FFF2-40B4-BE49-F238E27FC236}">
                <a16:creationId xmlns:a16="http://schemas.microsoft.com/office/drawing/2014/main" id="{54D58261-D079-4D60-90DE-CC4ACBA70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734CB90D-C185-4342-A06D-A10346C673C1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12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7C668FEA-09EB-4E0A-B034-AE19BBA43323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304800" y="274638"/>
            <a:ext cx="8534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cs-CZ" sz="3600" b="1">
                <a:solidFill>
                  <a:schemeClr val="tx1"/>
                </a:solidFill>
              </a:rPr>
              <a:t>Solution of the </a:t>
            </a:r>
            <a:r>
              <a:rPr lang="en-GB" altLang="cs-CZ" sz="3600" b="1">
                <a:solidFill>
                  <a:schemeClr val="tx1"/>
                </a:solidFill>
              </a:rPr>
              <a:t>Schr</a:t>
            </a:r>
            <a:r>
              <a:rPr lang="en-GB" altLang="cs-CZ" sz="3600" b="1">
                <a:solidFill>
                  <a:schemeClr val="tx1"/>
                </a:solidFill>
                <a:cs typeface="Arial" panose="020B0604020202020204" pitchFamily="34" charset="0"/>
              </a:rPr>
              <a:t>ö</a:t>
            </a:r>
            <a:r>
              <a:rPr lang="en-GB" altLang="cs-CZ" sz="3600" b="1">
                <a:solidFill>
                  <a:schemeClr val="tx1"/>
                </a:solidFill>
              </a:rPr>
              <a:t>dinger</a:t>
            </a:r>
            <a:r>
              <a:rPr lang="en-US" altLang="cs-CZ" sz="3600" b="1">
                <a:solidFill>
                  <a:schemeClr val="tx1"/>
                </a:solidFill>
              </a:rPr>
              <a:t> Equation</a:t>
            </a:r>
            <a:endParaRPr lang="cs-CZ" altLang="cs-CZ" sz="3600" b="1">
              <a:solidFill>
                <a:schemeClr val="tx1"/>
              </a:solidFill>
            </a:endParaRP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81BA60AD-ACEF-42A6-9735-254AFD84FF0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68313" y="1916113"/>
            <a:ext cx="8229600" cy="3989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0850" indent="-450850" eaLnBrk="1" hangingPunct="1">
              <a:buFont typeface="Wingdings" panose="05000000000000000000" pitchFamily="2" charset="2"/>
              <a:buChar char="Ø"/>
            </a:pPr>
            <a:r>
              <a:rPr lang="en-GB" altLang="cs-CZ" sz="2800">
                <a:cs typeface="Arial" panose="020B0604020202020204" pitchFamily="34" charset="0"/>
              </a:rPr>
              <a:t>The solution of the </a:t>
            </a:r>
            <a:r>
              <a:rPr lang="en-GB" altLang="cs-CZ" sz="2800"/>
              <a:t>Schr</a:t>
            </a:r>
            <a:r>
              <a:rPr lang="en-GB" altLang="cs-CZ" sz="2800">
                <a:cs typeface="Arial" panose="020B0604020202020204" pitchFamily="34" charset="0"/>
              </a:rPr>
              <a:t>ödinger equation for the electron in the hydrogen atom leads to the values of the energies of the orbital electron.</a:t>
            </a:r>
            <a:endParaRPr lang="cs-CZ" altLang="cs-CZ" sz="2800">
              <a:cs typeface="Arial" panose="020B0604020202020204" pitchFamily="34" charset="0"/>
            </a:endParaRPr>
          </a:p>
          <a:p>
            <a:pPr marL="450850" indent="-450850" eaLnBrk="1" hangingPunct="1">
              <a:buFont typeface="Wingdings" panose="05000000000000000000" pitchFamily="2" charset="2"/>
              <a:buNone/>
            </a:pPr>
            <a:endParaRPr lang="en-GB" altLang="cs-CZ" sz="2800">
              <a:cs typeface="Arial" panose="020B0604020202020204" pitchFamily="34" charset="0"/>
            </a:endParaRPr>
          </a:p>
          <a:p>
            <a:pPr marL="450850" indent="-450850" eaLnBrk="1" hangingPunct="1">
              <a:buFont typeface="Wingdings" panose="05000000000000000000" pitchFamily="2" charset="2"/>
              <a:buChar char="Ø"/>
            </a:pPr>
            <a:r>
              <a:rPr lang="en-GB" altLang="cs-CZ" sz="2800"/>
              <a:t>The solution of the Schr</a:t>
            </a:r>
            <a:r>
              <a:rPr lang="en-GB" altLang="cs-CZ" sz="2800">
                <a:cs typeface="Arial" panose="020B0604020202020204" pitchFamily="34" charset="0"/>
              </a:rPr>
              <a:t>ödinger equation often leads to numerical coefficients which determine the possible values of energy. </a:t>
            </a:r>
            <a:r>
              <a:rPr lang="en-US" altLang="cs-CZ" sz="2800">
                <a:cs typeface="Arial" panose="020B0604020202020204" pitchFamily="34" charset="0"/>
              </a:rPr>
              <a:t>These numerical coefficients are called </a:t>
            </a:r>
            <a:r>
              <a:rPr lang="en-US" altLang="cs-CZ" sz="2800" b="1">
                <a:cs typeface="Arial" panose="020B0604020202020204" pitchFamily="34" charset="0"/>
              </a:rPr>
              <a:t>quantum numbers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257E7B-75A6-463A-9086-83AE29E58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1178" y="108058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3">
            <a:extLst>
              <a:ext uri="{FF2B5EF4-FFF2-40B4-BE49-F238E27FC236}">
                <a16:creationId xmlns:a16="http://schemas.microsoft.com/office/drawing/2014/main" id="{0FFF6553-0601-4DC5-A636-487581715C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7321D381-7601-4963-BFBA-2DF30C16F671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13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0BF2925D-A917-4D7E-91AB-0EE2B81348E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cs-CZ" sz="3600" b="1">
                <a:solidFill>
                  <a:schemeClr val="tx1"/>
                </a:solidFill>
              </a:rPr>
              <a:t>Quantum numbers for Hydrogen</a:t>
            </a:r>
            <a:endParaRPr lang="cs-CZ" altLang="cs-CZ" sz="3600" b="1">
              <a:solidFill>
                <a:schemeClr val="tx1"/>
              </a:solidFill>
            </a:endParaRP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34C0065A-F183-4203-9823-1D0D8207DA9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68313" y="1844675"/>
            <a:ext cx="8229600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cs-CZ" sz="2600" b="1"/>
              <a:t>Principal</a:t>
            </a:r>
            <a:r>
              <a:rPr lang="cs-CZ" altLang="cs-CZ" sz="2600" b="1"/>
              <a:t> </a:t>
            </a:r>
            <a:r>
              <a:rPr lang="cs-CZ" altLang="cs-CZ" sz="2600"/>
              <a:t> </a:t>
            </a:r>
            <a:r>
              <a:rPr lang="cs-CZ" altLang="cs-CZ" sz="2600" b="1"/>
              <a:t>n</a:t>
            </a:r>
            <a:r>
              <a:rPr lang="cs-CZ" altLang="cs-CZ" sz="2600"/>
              <a:t> = 1, 2, 3 …. (K, L, M, ….)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cs-CZ" sz="2600" b="1"/>
              <a:t>Orbital</a:t>
            </a:r>
            <a:r>
              <a:rPr lang="cs-CZ" altLang="cs-CZ" sz="2600"/>
              <a:t> </a:t>
            </a:r>
            <a:r>
              <a:rPr lang="en-US" altLang="cs-CZ" sz="2600"/>
              <a:t>for each</a:t>
            </a:r>
            <a:r>
              <a:rPr lang="cs-CZ" altLang="cs-CZ" sz="2600"/>
              <a:t> n   </a:t>
            </a:r>
            <a:r>
              <a:rPr lang="cs-CZ" altLang="cs-CZ" sz="2600" b="1"/>
              <a:t>l</a:t>
            </a:r>
            <a:r>
              <a:rPr lang="cs-CZ" altLang="cs-CZ" sz="2600"/>
              <a:t> = 0, 1, 2, …. n – 1 (s, p, d, f …)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 b="1"/>
              <a:t>Magnetic</a:t>
            </a:r>
            <a:r>
              <a:rPr lang="cs-CZ" altLang="cs-CZ" sz="2600"/>
              <a:t> </a:t>
            </a:r>
            <a:r>
              <a:rPr lang="en-US" altLang="cs-CZ" sz="2600"/>
              <a:t>for each</a:t>
            </a:r>
            <a:r>
              <a:rPr lang="cs-CZ" altLang="cs-CZ" sz="2600"/>
              <a:t> l   </a:t>
            </a:r>
            <a:r>
              <a:rPr lang="en-US" altLang="cs-CZ" sz="2600"/>
              <a:t>  </a:t>
            </a:r>
            <a:r>
              <a:rPr lang="cs-CZ" altLang="cs-CZ" sz="2600" b="1"/>
              <a:t>m</a:t>
            </a:r>
            <a:r>
              <a:rPr lang="cs-CZ" altLang="cs-CZ" sz="2600"/>
              <a:t> = 0, </a:t>
            </a:r>
            <a:r>
              <a:rPr lang="en-US" altLang="cs-CZ" sz="2600">
                <a:cs typeface="Arial" panose="020B0604020202020204" pitchFamily="34" charset="0"/>
              </a:rPr>
              <a:t>±</a:t>
            </a:r>
            <a:r>
              <a:rPr lang="cs-CZ" altLang="cs-CZ" sz="2600">
                <a:cs typeface="Arial" panose="020B0604020202020204" pitchFamily="34" charset="0"/>
              </a:rPr>
              <a:t>1, </a:t>
            </a:r>
            <a:r>
              <a:rPr lang="en-US" altLang="cs-CZ" sz="2600">
                <a:cs typeface="Arial" panose="020B0604020202020204" pitchFamily="34" charset="0"/>
              </a:rPr>
              <a:t>±</a:t>
            </a:r>
            <a:r>
              <a:rPr lang="cs-CZ" altLang="cs-CZ" sz="2600">
                <a:cs typeface="Arial" panose="020B0604020202020204" pitchFamily="34" charset="0"/>
              </a:rPr>
              <a:t>2, …</a:t>
            </a:r>
            <a:r>
              <a:rPr lang="en-US" altLang="cs-CZ" sz="2600">
                <a:cs typeface="Arial" panose="020B0604020202020204" pitchFamily="34" charset="0"/>
              </a:rPr>
              <a:t>±</a:t>
            </a:r>
            <a:r>
              <a:rPr lang="cs-CZ" altLang="cs-CZ" sz="2600">
                <a:cs typeface="Arial" panose="020B0604020202020204" pitchFamily="34" charset="0"/>
              </a:rPr>
              <a:t>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 b="1">
                <a:cs typeface="Arial" panose="020B0604020202020204" pitchFamily="34" charset="0"/>
              </a:rPr>
              <a:t>Spin</a:t>
            </a:r>
            <a:r>
              <a:rPr lang="en-US" altLang="cs-CZ" sz="2600" b="1">
                <a:cs typeface="Arial" panose="020B0604020202020204" pitchFamily="34" charset="0"/>
              </a:rPr>
              <a:t> magnetic</a:t>
            </a:r>
            <a:r>
              <a:rPr lang="cs-CZ" altLang="cs-CZ" sz="2600">
                <a:cs typeface="Arial" panose="020B0604020202020204" pitchFamily="34" charset="0"/>
              </a:rPr>
              <a:t> </a:t>
            </a:r>
            <a:r>
              <a:rPr lang="en-US" altLang="cs-CZ" sz="2600"/>
              <a:t>for each</a:t>
            </a:r>
            <a:r>
              <a:rPr lang="cs-CZ" altLang="cs-CZ" sz="2600"/>
              <a:t> </a:t>
            </a:r>
            <a:r>
              <a:rPr lang="cs-CZ" altLang="cs-CZ" sz="2600">
                <a:cs typeface="Arial" panose="020B0604020202020204" pitchFamily="34" charset="0"/>
              </a:rPr>
              <a:t>m  </a:t>
            </a:r>
            <a:r>
              <a:rPr lang="cs-CZ" altLang="cs-CZ" sz="2600" b="1">
                <a:cs typeface="Arial" panose="020B0604020202020204" pitchFamily="34" charset="0"/>
              </a:rPr>
              <a:t>s</a:t>
            </a:r>
            <a:r>
              <a:rPr lang="cs-CZ" altLang="cs-CZ" sz="2600">
                <a:cs typeface="Arial" panose="020B0604020202020204" pitchFamily="34" charset="0"/>
              </a:rPr>
              <a:t> = </a:t>
            </a:r>
            <a:r>
              <a:rPr lang="en-US" altLang="cs-CZ" sz="2600">
                <a:cs typeface="Arial" panose="020B0604020202020204" pitchFamily="34" charset="0"/>
              </a:rPr>
              <a:t>±</a:t>
            </a:r>
            <a:r>
              <a:rPr lang="cs-CZ" altLang="cs-CZ" sz="2600">
                <a:cs typeface="Arial" panose="020B0604020202020204" pitchFamily="34" charset="0"/>
              </a:rPr>
              <a:t>1/2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 sz="26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6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 b="1">
                <a:cs typeface="Arial" panose="020B0604020202020204" pitchFamily="34" charset="0"/>
              </a:rPr>
              <a:t>Pauli </a:t>
            </a:r>
            <a:r>
              <a:rPr lang="en-US" altLang="cs-CZ" sz="2600" b="1">
                <a:cs typeface="Arial" panose="020B0604020202020204" pitchFamily="34" charset="0"/>
              </a:rPr>
              <a:t>exclusion </a:t>
            </a:r>
            <a:r>
              <a:rPr lang="cs-CZ" altLang="cs-CZ" sz="2600" b="1">
                <a:cs typeface="Arial" panose="020B0604020202020204" pitchFamily="34" charset="0"/>
              </a:rPr>
              <a:t>princip</a:t>
            </a:r>
            <a:r>
              <a:rPr lang="en-US" altLang="cs-CZ" sz="2600" b="1">
                <a:cs typeface="Arial" panose="020B0604020202020204" pitchFamily="34" charset="0"/>
              </a:rPr>
              <a:t>le</a:t>
            </a:r>
            <a:r>
              <a:rPr lang="cs-CZ" altLang="cs-CZ" sz="2600">
                <a:cs typeface="Arial" panose="020B0604020202020204" pitchFamily="34" charset="0"/>
              </a:rPr>
              <a:t> – </a:t>
            </a:r>
            <a:r>
              <a:rPr lang="en-US" altLang="cs-CZ" sz="2600">
                <a:cs typeface="Arial" panose="020B0604020202020204" pitchFamily="34" charset="0"/>
              </a:rPr>
              <a:t>in one atomic electron shell there cannot be present two or more electrons with the same set of quantum numbers.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51D5F4-28B7-4149-8924-5FC7E3D53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102155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5">
            <a:extLst>
              <a:ext uri="{FF2B5EF4-FFF2-40B4-BE49-F238E27FC236}">
                <a16:creationId xmlns:a16="http://schemas.microsoft.com/office/drawing/2014/main" id="{A176FA7D-DDB3-40AE-AFE4-0F1A95211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0C5EEE64-ED68-466C-8C9E-E5EBCC4F8938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14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5FB67278-C017-437B-9954-16EF22E60A72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3600" b="1">
                <a:solidFill>
                  <a:schemeClr val="tx1"/>
                </a:solidFill>
              </a:rPr>
              <a:t>Ionisation of Atoms</a:t>
            </a:r>
          </a:p>
        </p:txBody>
      </p:sp>
      <p:sp>
        <p:nvSpPr>
          <p:cNvPr id="30724" name="AutoShape 10" descr="Animation">
            <a:extLst>
              <a:ext uri="{FF2B5EF4-FFF2-40B4-BE49-F238E27FC236}">
                <a16:creationId xmlns:a16="http://schemas.microsoft.com/office/drawing/2014/main" id="{A7ACD6E2-33C5-4B3D-B8B6-8EBD44ABB8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25" y="2895600"/>
            <a:ext cx="2114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25" name="AutoShape 12" descr="Animation">
            <a:extLst>
              <a:ext uri="{FF2B5EF4-FFF2-40B4-BE49-F238E27FC236}">
                <a16:creationId xmlns:a16="http://schemas.microsoft.com/office/drawing/2014/main" id="{A320F302-C10F-43C3-8C98-8920399A2D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25" y="2895600"/>
            <a:ext cx="2114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26" name="AutoShape 14" descr="Animation">
            <a:extLst>
              <a:ext uri="{FF2B5EF4-FFF2-40B4-BE49-F238E27FC236}">
                <a16:creationId xmlns:a16="http://schemas.microsoft.com/office/drawing/2014/main" id="{FDED4B4C-8509-4B9A-9D4D-71A1EDD5C6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25" y="2895600"/>
            <a:ext cx="2114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27" name="AutoShape 16" descr="Animation">
            <a:extLst>
              <a:ext uri="{FF2B5EF4-FFF2-40B4-BE49-F238E27FC236}">
                <a16:creationId xmlns:a16="http://schemas.microsoft.com/office/drawing/2014/main" id="{ADCA33F6-79DD-483B-8880-5B34FE04D1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25" y="2895600"/>
            <a:ext cx="2114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28" name="AutoShape 18" descr="Animation">
            <a:extLst>
              <a:ext uri="{FF2B5EF4-FFF2-40B4-BE49-F238E27FC236}">
                <a16:creationId xmlns:a16="http://schemas.microsoft.com/office/drawing/2014/main" id="{3753C9DE-77D5-46F6-AA2F-3409C118F1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25" y="2895600"/>
            <a:ext cx="2114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29" name="AutoShape 20" descr="Animation">
            <a:extLst>
              <a:ext uri="{FF2B5EF4-FFF2-40B4-BE49-F238E27FC236}">
                <a16:creationId xmlns:a16="http://schemas.microsoft.com/office/drawing/2014/main" id="{195E533A-0550-4DA9-A19E-EA62D9F545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25" y="2895600"/>
            <a:ext cx="2114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30" name="Text Box 26">
            <a:extLst>
              <a:ext uri="{FF2B5EF4-FFF2-40B4-BE49-F238E27FC236}">
                <a16:creationId xmlns:a16="http://schemas.microsoft.com/office/drawing/2014/main" id="{E631FD75-00D5-4B67-B05F-72ED146CB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4868863"/>
            <a:ext cx="3671888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800">
                <a:solidFill>
                  <a:schemeClr val="tx1"/>
                </a:solidFill>
              </a:rPr>
              <a:t>Example of ionisation: </a:t>
            </a:r>
            <a:r>
              <a:rPr lang="en-GB" altLang="cs-CZ" sz="2800">
                <a:solidFill>
                  <a:srgbClr val="808080"/>
                </a:solidFill>
              </a:rPr>
              <a:t>photoelectric effect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i="1">
                <a:solidFill>
                  <a:schemeClr val="tx1"/>
                </a:solidFill>
              </a:rPr>
              <a:t>hf = E</a:t>
            </a:r>
            <a:r>
              <a:rPr lang="en-US" altLang="cs-CZ" sz="2800" i="1" baseline="-25000">
                <a:solidFill>
                  <a:schemeClr val="tx1"/>
                </a:solidFill>
              </a:rPr>
              <a:t>b</a:t>
            </a:r>
            <a:r>
              <a:rPr lang="cs-CZ" altLang="cs-CZ" sz="2800" i="1">
                <a:solidFill>
                  <a:schemeClr val="tx1"/>
                </a:solidFill>
              </a:rPr>
              <a:t> + </a:t>
            </a:r>
            <a:r>
              <a:rPr lang="en-US" altLang="cs-CZ" i="1">
                <a:solidFill>
                  <a:schemeClr val="tx1"/>
                </a:solidFill>
              </a:rPr>
              <a:t>½</a:t>
            </a:r>
            <a:r>
              <a:rPr lang="cs-CZ" altLang="cs-CZ" i="1"/>
              <a:t> </a:t>
            </a:r>
            <a:r>
              <a:rPr lang="cs-CZ" altLang="cs-CZ" sz="2800" i="1">
                <a:solidFill>
                  <a:schemeClr val="tx1"/>
                </a:solidFill>
              </a:rPr>
              <a:t>mv</a:t>
            </a:r>
            <a:r>
              <a:rPr lang="cs-CZ" altLang="cs-CZ" sz="2800" i="1" baseline="30000">
                <a:solidFill>
                  <a:schemeClr val="tx1"/>
                </a:solidFill>
              </a:rPr>
              <a:t>2</a:t>
            </a:r>
            <a:endParaRPr lang="cs-CZ" altLang="cs-CZ" sz="2800" i="1">
              <a:solidFill>
                <a:schemeClr val="tx1"/>
              </a:solidFill>
            </a:endParaRPr>
          </a:p>
        </p:txBody>
      </p:sp>
      <p:sp>
        <p:nvSpPr>
          <p:cNvPr id="30731" name="Text Box 28">
            <a:extLst>
              <a:ext uri="{FF2B5EF4-FFF2-40B4-BE49-F238E27FC236}">
                <a16:creationId xmlns:a16="http://schemas.microsoft.com/office/drawing/2014/main" id="{3C142F0F-DE5C-4EE2-A2D8-1BDDB4963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052513"/>
            <a:ext cx="83534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cs-CZ" sz="2400">
                <a:solidFill>
                  <a:schemeClr val="tx1"/>
                </a:solidFill>
              </a:rPr>
              <a:t>The binding energy of an electron </a:t>
            </a:r>
            <a:r>
              <a:rPr lang="cs-CZ" altLang="cs-CZ" sz="2400" i="1">
                <a:solidFill>
                  <a:schemeClr val="tx1"/>
                </a:solidFill>
              </a:rPr>
              <a:t>E</a:t>
            </a:r>
            <a:r>
              <a:rPr lang="en-US" altLang="cs-CZ" sz="2400" i="1" baseline="-25000">
                <a:solidFill>
                  <a:schemeClr val="tx1"/>
                </a:solidFill>
              </a:rPr>
              <a:t>b</a:t>
            </a:r>
            <a:r>
              <a:rPr lang="cs-CZ" altLang="cs-CZ" sz="2400">
                <a:solidFill>
                  <a:schemeClr val="tx1"/>
                </a:solidFill>
              </a:rPr>
              <a:t> </a:t>
            </a:r>
            <a:r>
              <a:rPr lang="en-US" altLang="cs-CZ" sz="2400">
                <a:solidFill>
                  <a:schemeClr val="tx1"/>
                </a:solidFill>
              </a:rPr>
              <a:t>is the energy that would be required to liberate the electron from its atom </a:t>
            </a:r>
            <a:r>
              <a:rPr lang="cs-CZ" altLang="cs-CZ" sz="2400">
                <a:solidFill>
                  <a:schemeClr val="tx1"/>
                </a:solidFill>
              </a:rPr>
              <a:t>– </a:t>
            </a:r>
            <a:r>
              <a:rPr lang="en-US" altLang="cs-CZ" sz="2400">
                <a:solidFill>
                  <a:schemeClr val="tx1"/>
                </a:solidFill>
              </a:rPr>
              <a:t>depends mainly on the principal quantum number.</a:t>
            </a:r>
            <a:endParaRPr lang="en-GB" altLang="cs-CZ" sz="2400">
              <a:solidFill>
                <a:schemeClr val="tx1"/>
              </a:solidFill>
            </a:endParaRPr>
          </a:p>
        </p:txBody>
      </p:sp>
      <p:grpSp>
        <p:nvGrpSpPr>
          <p:cNvPr id="30732" name="Group 35">
            <a:extLst>
              <a:ext uri="{FF2B5EF4-FFF2-40B4-BE49-F238E27FC236}">
                <a16:creationId xmlns:a16="http://schemas.microsoft.com/office/drawing/2014/main" id="{C8FA1C60-653F-441D-8ACE-2CE55EB116F7}"/>
              </a:ext>
            </a:extLst>
          </p:cNvPr>
          <p:cNvGrpSpPr>
            <a:grpSpLocks/>
          </p:cNvGrpSpPr>
          <p:nvPr/>
        </p:nvGrpSpPr>
        <p:grpSpPr bwMode="auto">
          <a:xfrm>
            <a:off x="306388" y="4652963"/>
            <a:ext cx="4265612" cy="1824037"/>
            <a:chOff x="193" y="2931"/>
            <a:chExt cx="2687" cy="1149"/>
          </a:xfrm>
        </p:grpSpPr>
        <p:pic>
          <p:nvPicPr>
            <p:cNvPr id="30737" name="Picture 24" descr="o6_1">
              <a:extLst>
                <a:ext uri="{FF2B5EF4-FFF2-40B4-BE49-F238E27FC236}">
                  <a16:creationId xmlns:a16="http://schemas.microsoft.com/office/drawing/2014/main" id="{F9B9A98F-D914-4084-B9F1-F50AF14DB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931"/>
              <a:ext cx="2676" cy="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8" name="Text Box 29">
              <a:extLst>
                <a:ext uri="{FF2B5EF4-FFF2-40B4-BE49-F238E27FC236}">
                  <a16:creationId xmlns:a16="http://schemas.microsoft.com/office/drawing/2014/main" id="{7287843A-60B0-4EA9-94B7-837CB0E5AC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3067"/>
              <a:ext cx="1147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cs-CZ" sz="1200" b="1">
                  <a:solidFill>
                    <a:schemeClr val="tx1"/>
                  </a:solidFill>
                </a:rPr>
                <a:t>Secondary electron</a:t>
              </a:r>
            </a:p>
          </p:txBody>
        </p:sp>
        <p:sp>
          <p:nvSpPr>
            <p:cNvPr id="30739" name="Text Box 30">
              <a:extLst>
                <a:ext uri="{FF2B5EF4-FFF2-40B4-BE49-F238E27FC236}">
                  <a16:creationId xmlns:a16="http://schemas.microsoft.com/office/drawing/2014/main" id="{78755BB1-8F18-4F66-BBBD-012DB64E26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" y="3367"/>
              <a:ext cx="908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cs-CZ" sz="1200" b="1">
                  <a:solidFill>
                    <a:schemeClr val="tx1"/>
                  </a:solidFill>
                </a:rPr>
                <a:t>Primary photon</a:t>
              </a:r>
            </a:p>
          </p:txBody>
        </p:sp>
      </p:grpSp>
      <p:grpSp>
        <p:nvGrpSpPr>
          <p:cNvPr id="30733" name="Group 33">
            <a:extLst>
              <a:ext uri="{FF2B5EF4-FFF2-40B4-BE49-F238E27FC236}">
                <a16:creationId xmlns:a16="http://schemas.microsoft.com/office/drawing/2014/main" id="{7C33E64A-2D90-49D7-9BF3-D2DCABFA4118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420938"/>
            <a:ext cx="4176712" cy="1951037"/>
            <a:chOff x="340" y="1842"/>
            <a:chExt cx="2631" cy="1229"/>
          </a:xfrm>
        </p:grpSpPr>
        <p:graphicFrame>
          <p:nvGraphicFramePr>
            <p:cNvPr id="30734" name="Object 22">
              <a:extLst>
                <a:ext uri="{FF2B5EF4-FFF2-40B4-BE49-F238E27FC236}">
                  <a16:creationId xmlns:a16="http://schemas.microsoft.com/office/drawing/2014/main" id="{47CAD594-C17B-4D65-A945-D0A14EAB970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" y="1842"/>
            <a:ext cx="2631" cy="1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5" name="Rastrový obraz" r:id="rId7" imgW="5152381" imgH="2400635" progId="Obraz programu Malování">
                    <p:embed/>
                  </p:oleObj>
                </mc:Choice>
                <mc:Fallback>
                  <p:oleObj name="Rastrový obraz" r:id="rId7" imgW="5152381" imgH="2400635" progId="Obraz programu Malování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1842"/>
                          <a:ext cx="2631" cy="1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35" name="Text Box 31">
              <a:extLst>
                <a:ext uri="{FF2B5EF4-FFF2-40B4-BE49-F238E27FC236}">
                  <a16:creationId xmlns:a16="http://schemas.microsoft.com/office/drawing/2014/main" id="{AEF089A3-356A-46F7-9813-610E3F975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2840"/>
              <a:ext cx="86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>
                  <a:solidFill>
                    <a:schemeClr val="tx1"/>
                  </a:solidFill>
                </a:rPr>
                <a:t>excitation</a:t>
              </a:r>
              <a:endParaRPr lang="en-GB" altLang="cs-CZ" sz="1800">
                <a:solidFill>
                  <a:schemeClr val="tx1"/>
                </a:solidFill>
              </a:endParaRPr>
            </a:p>
          </p:txBody>
        </p:sp>
        <p:sp>
          <p:nvSpPr>
            <p:cNvPr id="30736" name="Text Box 32">
              <a:extLst>
                <a:ext uri="{FF2B5EF4-FFF2-40B4-BE49-F238E27FC236}">
                  <a16:creationId xmlns:a16="http://schemas.microsoft.com/office/drawing/2014/main" id="{D4BA6A4E-0FB0-41FC-9004-244D59E08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840"/>
              <a:ext cx="817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cs-CZ" sz="1800">
                  <a:solidFill>
                    <a:schemeClr val="tx1"/>
                  </a:solidFill>
                </a:rPr>
                <a:t>ionisation</a:t>
              </a:r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D068A2-6DE2-4D39-918B-A7A5D34827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14844" y="2800183"/>
            <a:ext cx="549443" cy="5494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3">
            <a:extLst>
              <a:ext uri="{FF2B5EF4-FFF2-40B4-BE49-F238E27FC236}">
                <a16:creationId xmlns:a16="http://schemas.microsoft.com/office/drawing/2014/main" id="{F2BD4161-94A2-4790-9B2E-306AC7D2A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90C59BD2-3021-4530-98B7-02E8E91E2436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15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9EF94F8D-D04E-4F5A-B98C-12943A468F25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68313" y="404813"/>
            <a:ext cx="8229600" cy="738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cs-CZ" sz="3600" b="1" dirty="0">
                <a:solidFill>
                  <a:schemeClr val="tx1"/>
                </a:solidFill>
              </a:rPr>
              <a:t>Emission Spectra</a:t>
            </a:r>
            <a:endParaRPr lang="cs-CZ" altLang="cs-CZ" sz="3600" b="1" dirty="0">
              <a:solidFill>
                <a:schemeClr val="tx1"/>
              </a:solidFill>
            </a:endParaRPr>
          </a:p>
        </p:txBody>
      </p:sp>
      <p:sp>
        <p:nvSpPr>
          <p:cNvPr id="32772" name="Text Box 5">
            <a:extLst>
              <a:ext uri="{FF2B5EF4-FFF2-40B4-BE49-F238E27FC236}">
                <a16:creationId xmlns:a16="http://schemas.microsoft.com/office/drawing/2014/main" id="{1434BD1A-6F7F-47DA-B23A-FBE2FD154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125538"/>
            <a:ext cx="2376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400">
              <a:solidFill>
                <a:schemeClr val="tx1"/>
              </a:solidFill>
            </a:endParaRPr>
          </a:p>
        </p:txBody>
      </p:sp>
      <p:sp>
        <p:nvSpPr>
          <p:cNvPr id="32773" name="Text Box 6">
            <a:extLst>
              <a:ext uri="{FF2B5EF4-FFF2-40B4-BE49-F238E27FC236}">
                <a16:creationId xmlns:a16="http://schemas.microsoft.com/office/drawing/2014/main" id="{15D8D942-8226-4097-8B22-FD6D11E07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013325"/>
            <a:ext cx="8280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</a:rPr>
              <a:t>De</a:t>
            </a:r>
            <a:r>
              <a:rPr lang="en-GB" altLang="cs-CZ" sz="2400" dirty="0" err="1">
                <a:solidFill>
                  <a:schemeClr val="tx1"/>
                </a:solidFill>
              </a:rPr>
              <a:t>xcitations</a:t>
            </a:r>
            <a:r>
              <a:rPr lang="en-US" altLang="cs-CZ" sz="2400" dirty="0">
                <a:solidFill>
                  <a:schemeClr val="tx1"/>
                </a:solidFill>
              </a:rPr>
              <a:t> between </a:t>
            </a:r>
            <a:r>
              <a:rPr lang="en-US" altLang="cs-CZ" sz="2400" i="1" dirty="0">
                <a:solidFill>
                  <a:schemeClr val="tx1"/>
                </a:solidFill>
              </a:rPr>
              <a:t>discrete</a:t>
            </a:r>
            <a:r>
              <a:rPr lang="en-US" altLang="cs-CZ" sz="2400" dirty="0">
                <a:solidFill>
                  <a:schemeClr val="tx1"/>
                </a:solidFill>
              </a:rPr>
              <a:t> energy levels result in emitted photons with only certain </a:t>
            </a:r>
            <a:r>
              <a:rPr lang="cs-CZ" altLang="cs-CZ" sz="2400" i="1" dirty="0" err="1">
                <a:solidFill>
                  <a:schemeClr val="tx1"/>
                </a:solidFill>
              </a:rPr>
              <a:t>discrete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en-US" altLang="cs-CZ" sz="2400" dirty="0">
                <a:solidFill>
                  <a:schemeClr val="tx1"/>
                </a:solidFill>
              </a:rPr>
              <a:t>energies, i.e. radiation of certain frequencies / wavelengths.</a:t>
            </a:r>
            <a:endParaRPr lang="cs-CZ" altLang="cs-CZ" sz="2400" dirty="0">
              <a:solidFill>
                <a:schemeClr val="tx1"/>
              </a:solidFill>
            </a:endParaRPr>
          </a:p>
        </p:txBody>
      </p:sp>
      <p:grpSp>
        <p:nvGrpSpPr>
          <p:cNvPr id="32774" name="Group 10">
            <a:extLst>
              <a:ext uri="{FF2B5EF4-FFF2-40B4-BE49-F238E27FC236}">
                <a16:creationId xmlns:a16="http://schemas.microsoft.com/office/drawing/2014/main" id="{EDE0D9DF-B68C-47A8-9CA5-CA6A80D36837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052513"/>
            <a:ext cx="6192837" cy="3889375"/>
            <a:chOff x="340" y="709"/>
            <a:chExt cx="3765" cy="2348"/>
          </a:xfrm>
        </p:grpSpPr>
        <p:graphicFrame>
          <p:nvGraphicFramePr>
            <p:cNvPr id="32777" name="Object 3">
              <a:extLst>
                <a:ext uri="{FF2B5EF4-FFF2-40B4-BE49-F238E27FC236}">
                  <a16:creationId xmlns:a16="http://schemas.microsoft.com/office/drawing/2014/main" id="{5614B278-E9FF-459B-9A8E-B4099C74E55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" y="709"/>
            <a:ext cx="3765" cy="2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96" name="Rastrový obrázek" r:id="rId6" imgW="4428571" imgH="2762636" progId="Paint.Picture">
                    <p:embed/>
                  </p:oleObj>
                </mc:Choice>
                <mc:Fallback>
                  <p:oleObj name="Rastrový obrázek" r:id="rId6" imgW="4428571" imgH="2762636" progId="Paint.Picture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709"/>
                          <a:ext cx="3765" cy="23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78" name="Text Box 7">
              <a:extLst>
                <a:ext uri="{FF2B5EF4-FFF2-40B4-BE49-F238E27FC236}">
                  <a16:creationId xmlns:a16="http://schemas.microsoft.com/office/drawing/2014/main" id="{C5D20843-9919-4560-8748-A10743BA82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" y="890"/>
              <a:ext cx="499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600" b="1">
                  <a:solidFill>
                    <a:schemeClr val="tx1"/>
                  </a:solidFill>
                </a:rPr>
                <a:t>slits</a:t>
              </a:r>
              <a:endParaRPr lang="en-GB" altLang="cs-CZ" sz="1600" b="1">
                <a:solidFill>
                  <a:schemeClr val="tx1"/>
                </a:solidFill>
              </a:endParaRPr>
            </a:p>
          </p:txBody>
        </p:sp>
        <p:sp>
          <p:nvSpPr>
            <p:cNvPr id="32779" name="Text Box 8">
              <a:extLst>
                <a:ext uri="{FF2B5EF4-FFF2-40B4-BE49-F238E27FC236}">
                  <a16:creationId xmlns:a16="http://schemas.microsoft.com/office/drawing/2014/main" id="{473B2799-031E-472C-9288-10F3AD4F4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9" y="1026"/>
              <a:ext cx="590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600" b="1">
                  <a:solidFill>
                    <a:schemeClr val="tx1"/>
                  </a:solidFill>
                </a:rPr>
                <a:t>prism</a:t>
              </a:r>
              <a:endParaRPr lang="en-GB" altLang="cs-CZ" sz="1600" b="1">
                <a:solidFill>
                  <a:schemeClr val="tx1"/>
                </a:solidFill>
              </a:endParaRPr>
            </a:p>
          </p:txBody>
        </p:sp>
        <p:sp>
          <p:nvSpPr>
            <p:cNvPr id="32780" name="Text Box 9">
              <a:extLst>
                <a:ext uri="{FF2B5EF4-FFF2-40B4-BE49-F238E27FC236}">
                  <a16:creationId xmlns:a16="http://schemas.microsoft.com/office/drawing/2014/main" id="{7E59C156-8692-4471-A0EE-56D7A2EA51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2432"/>
              <a:ext cx="1225" cy="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600" b="1">
                  <a:solidFill>
                    <a:schemeClr val="tx1"/>
                  </a:solidFill>
                </a:rPr>
                <a:t>Hydrogen discharge tube</a:t>
              </a:r>
              <a:endParaRPr lang="en-GB" altLang="cs-CZ" sz="1600" b="1">
                <a:solidFill>
                  <a:schemeClr val="tx1"/>
                </a:solidFill>
              </a:endParaRPr>
            </a:p>
          </p:txBody>
        </p:sp>
      </p:grpSp>
      <p:sp>
        <p:nvSpPr>
          <p:cNvPr id="32775" name="Rectangle 11">
            <a:extLst>
              <a:ext uri="{FF2B5EF4-FFF2-40B4-BE49-F238E27FC236}">
                <a16:creationId xmlns:a16="http://schemas.microsoft.com/office/drawing/2014/main" id="{BFD89899-B65C-4B57-BE74-88DFA4C1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1125538"/>
            <a:ext cx="26638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b="1">
                <a:solidFill>
                  <a:schemeClr val="tx1"/>
                </a:solidFill>
              </a:rPr>
              <a:t>Visible</a:t>
            </a:r>
            <a:r>
              <a:rPr lang="en-US" altLang="cs-CZ">
                <a:solidFill>
                  <a:schemeClr val="tx1"/>
                </a:solidFill>
              </a:rPr>
              <a:t> emission spectrum of </a:t>
            </a:r>
            <a:r>
              <a:rPr lang="cs-CZ" altLang="cs-CZ">
                <a:solidFill>
                  <a:schemeClr val="tx1"/>
                </a:solidFill>
              </a:rPr>
              <a:t> </a:t>
            </a:r>
            <a:r>
              <a:rPr lang="en-US" altLang="cs-CZ" b="1">
                <a:solidFill>
                  <a:schemeClr val="tx1"/>
                </a:solidFill>
              </a:rPr>
              <a:t>hydrogen</a:t>
            </a:r>
            <a:r>
              <a:rPr lang="cs-CZ" altLang="cs-CZ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2776" name="Rectangle 12">
            <a:extLst>
              <a:ext uri="{FF2B5EF4-FFF2-40B4-BE49-F238E27FC236}">
                <a16:creationId xmlns:a16="http://schemas.microsoft.com/office/drawing/2014/main" id="{332B10EB-D624-473B-934F-AC962437D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6583363"/>
            <a:ext cx="49736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>
                <a:solidFill>
                  <a:schemeClr val="tx1"/>
                </a:solidFill>
              </a:rPr>
              <a:t>http://chemed.chem.purdue.edu/genchem/topicreview/bp/ch6/bohr.html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9FAF0ED-02BA-4E85-A749-AA9586662D9C}"/>
              </a:ext>
            </a:extLst>
          </p:cNvPr>
          <p:cNvSpPr txBox="1"/>
          <p:nvPr/>
        </p:nvSpPr>
        <p:spPr>
          <a:xfrm>
            <a:off x="6876256" y="2492896"/>
            <a:ext cx="1810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solidFill>
                  <a:schemeClr val="tx1"/>
                </a:solidFill>
              </a:rPr>
              <a:t>modro- = </a:t>
            </a:r>
            <a:r>
              <a:rPr lang="cs-CZ" sz="1800" dirty="0" err="1">
                <a:solidFill>
                  <a:schemeClr val="tx1"/>
                </a:solidFill>
              </a:rPr>
              <a:t>bluish</a:t>
            </a:r>
            <a:endParaRPr lang="cs-CZ" sz="1800" dirty="0">
              <a:solidFill>
                <a:schemeClr val="tx1"/>
              </a:solidFill>
            </a:endParaRPr>
          </a:p>
          <a:p>
            <a:r>
              <a:rPr lang="cs-CZ" sz="1800" dirty="0" err="1">
                <a:solidFill>
                  <a:schemeClr val="tx1"/>
                </a:solidFill>
              </a:rPr>
              <a:t>Learn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the</a:t>
            </a:r>
            <a:r>
              <a:rPr lang="cs-CZ" sz="1800" dirty="0">
                <a:solidFill>
                  <a:schemeClr val="tx1"/>
                </a:solidFill>
              </a:rPr>
              <a:t> Czech </a:t>
            </a:r>
            <a:r>
              <a:rPr lang="cs-CZ" sz="1800" dirty="0" err="1">
                <a:solidFill>
                  <a:schemeClr val="tx1"/>
                </a:solidFill>
              </a:rPr>
              <a:t>names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of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colours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06E9BB-297E-42E8-9C0A-1BE687E5F0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69969" y="29729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3">
            <a:extLst>
              <a:ext uri="{FF2B5EF4-FFF2-40B4-BE49-F238E27FC236}">
                <a16:creationId xmlns:a16="http://schemas.microsoft.com/office/drawing/2014/main" id="{5B5BD5F4-6145-4685-B790-8D80E25B94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5BB0DD44-73A7-4970-80B7-39571D499A9F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16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FB9E312A-32AB-4DE6-9697-5CBC610792C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5724525" y="549275"/>
            <a:ext cx="3025775" cy="5891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cs-CZ" sz="3600" b="1">
                <a:solidFill>
                  <a:schemeClr val="tx1"/>
                </a:solidFill>
              </a:rPr>
              <a:t>Hydrogen spectrum again</a:t>
            </a:r>
            <a:br>
              <a:rPr lang="cs-CZ" altLang="cs-CZ" sz="4800">
                <a:solidFill>
                  <a:srgbClr val="FFFFCC"/>
                </a:solidFill>
              </a:rPr>
            </a:br>
            <a:br>
              <a:rPr lang="cs-CZ" altLang="cs-CZ" sz="4800">
                <a:solidFill>
                  <a:srgbClr val="FFFFCC"/>
                </a:solidFill>
              </a:rPr>
            </a:br>
            <a:r>
              <a:rPr lang="en-US" altLang="cs-CZ" sz="3200">
                <a:solidFill>
                  <a:srgbClr val="FF99FF"/>
                </a:solidFill>
              </a:rPr>
              <a:t>magenta</a:t>
            </a:r>
            <a:r>
              <a:rPr lang="cs-CZ" altLang="cs-CZ" sz="3200">
                <a:solidFill>
                  <a:srgbClr val="CC99FF"/>
                </a:solidFill>
              </a:rPr>
              <a:t>,</a:t>
            </a:r>
            <a:r>
              <a:rPr lang="cs-CZ" altLang="cs-CZ" sz="3200">
                <a:solidFill>
                  <a:srgbClr val="FFFFCC"/>
                </a:solidFill>
              </a:rPr>
              <a:t> </a:t>
            </a:r>
            <a:r>
              <a:rPr lang="en-US" altLang="cs-CZ" sz="3200">
                <a:solidFill>
                  <a:srgbClr val="00FFFF"/>
                </a:solidFill>
              </a:rPr>
              <a:t>cyan</a:t>
            </a:r>
            <a:r>
              <a:rPr lang="cs-CZ" altLang="cs-CZ" sz="3200">
                <a:solidFill>
                  <a:srgbClr val="FFFFCC"/>
                </a:solidFill>
              </a:rPr>
              <a:t> </a:t>
            </a:r>
            <a:r>
              <a:rPr lang="en-GB" altLang="cs-CZ" sz="3200">
                <a:solidFill>
                  <a:schemeClr val="tx1"/>
                </a:solidFill>
              </a:rPr>
              <a:t>and</a:t>
            </a:r>
            <a:r>
              <a:rPr lang="cs-CZ" altLang="cs-CZ" sz="3200">
                <a:solidFill>
                  <a:schemeClr val="tx1"/>
                </a:solidFill>
              </a:rPr>
              <a:t> </a:t>
            </a:r>
            <a:r>
              <a:rPr lang="en-US" altLang="cs-CZ" sz="3200">
                <a:solidFill>
                  <a:srgbClr val="FF0000"/>
                </a:solidFill>
              </a:rPr>
              <a:t>red</a:t>
            </a:r>
            <a:r>
              <a:rPr lang="en-US" altLang="cs-CZ" sz="3200">
                <a:solidFill>
                  <a:srgbClr val="FF0066"/>
                </a:solidFill>
              </a:rPr>
              <a:t> </a:t>
            </a:r>
            <a:r>
              <a:rPr lang="en-US" altLang="cs-CZ" sz="3200">
                <a:solidFill>
                  <a:schemeClr val="tx1"/>
                </a:solidFill>
              </a:rPr>
              <a:t>line</a:t>
            </a:r>
            <a:br>
              <a:rPr lang="cs-CZ" altLang="cs-CZ" sz="3200">
                <a:solidFill>
                  <a:schemeClr val="tx1"/>
                </a:solidFill>
              </a:rPr>
            </a:br>
            <a:br>
              <a:rPr lang="cs-CZ" altLang="cs-CZ" sz="3200">
                <a:solidFill>
                  <a:schemeClr val="tx1"/>
                </a:solidFill>
              </a:rPr>
            </a:br>
            <a:r>
              <a:rPr lang="en-US" altLang="cs-CZ" sz="1600">
                <a:solidFill>
                  <a:schemeClr val="tx1"/>
                </a:solidFill>
              </a:rPr>
              <a:t>according h</a:t>
            </a:r>
            <a:r>
              <a:rPr lang="cs-CZ" altLang="cs-CZ" sz="1600">
                <a:solidFill>
                  <a:schemeClr val="tx1"/>
                </a:solidFill>
              </a:rPr>
              <a:t>ttp://cwx.prenhall.com/bookbind/pubbooks/hillchem3/medialib/media_portfolio/text_images/CH07/FG07_19.JPG</a:t>
            </a:r>
          </a:p>
        </p:txBody>
      </p:sp>
      <p:graphicFrame>
        <p:nvGraphicFramePr>
          <p:cNvPr id="34820" name="Object 6">
            <a:extLst>
              <a:ext uri="{FF2B5EF4-FFF2-40B4-BE49-F238E27FC236}">
                <a16:creationId xmlns:a16="http://schemas.microsoft.com/office/drawing/2014/main" id="{DFBB2A6A-7F6F-45CD-B4F0-F41A26A3D6E0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539750" y="549275"/>
          <a:ext cx="4737100" cy="575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8" name="Rastrový obrázek" r:id="rId6" imgW="4409524" imgH="5361905" progId="Paint.Picture">
                  <p:embed/>
                </p:oleObj>
              </mc:Choice>
              <mc:Fallback>
                <p:oleObj name="Rastrový obrázek" r:id="rId6" imgW="4409524" imgH="5361905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49275"/>
                        <a:ext cx="4737100" cy="575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Text Box 7">
            <a:extLst>
              <a:ext uri="{FF2B5EF4-FFF2-40B4-BE49-F238E27FC236}">
                <a16:creationId xmlns:a16="http://schemas.microsoft.com/office/drawing/2014/main" id="{A14885B4-6C0A-4527-8995-364BF2AB3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92150"/>
            <a:ext cx="1152525" cy="730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400" b="1">
                <a:solidFill>
                  <a:schemeClr val="tx1"/>
                </a:solidFill>
              </a:rPr>
              <a:t>Excitation of electrons</a:t>
            </a:r>
            <a:endParaRPr lang="en-GB" altLang="cs-CZ" sz="1400" b="1">
              <a:solidFill>
                <a:schemeClr val="tx1"/>
              </a:solidFill>
            </a:endParaRPr>
          </a:p>
        </p:txBody>
      </p:sp>
      <p:sp>
        <p:nvSpPr>
          <p:cNvPr id="34822" name="Text Box 8">
            <a:extLst>
              <a:ext uri="{FF2B5EF4-FFF2-40B4-BE49-F238E27FC236}">
                <a16:creationId xmlns:a16="http://schemas.microsoft.com/office/drawing/2014/main" id="{0921991C-16B0-4DA6-B15B-2996883D2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125538"/>
            <a:ext cx="1008063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400" b="1">
                <a:solidFill>
                  <a:schemeClr val="tx1"/>
                </a:solidFill>
              </a:rPr>
              <a:t>Emission of light</a:t>
            </a:r>
            <a:endParaRPr lang="en-GB" altLang="cs-CZ" sz="1400" b="1">
              <a:solidFill>
                <a:schemeClr val="tx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80C62B-DB83-436A-BA6C-49F1BD8B14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7850" y="184482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3">
            <a:extLst>
              <a:ext uri="{FF2B5EF4-FFF2-40B4-BE49-F238E27FC236}">
                <a16:creationId xmlns:a16="http://schemas.microsoft.com/office/drawing/2014/main" id="{A0E7EF68-CF66-4DCA-B87E-CC7A2085A2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E49C5C5D-7A2B-40FA-BEFC-6ACEFB18F905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17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FAA3F08-2ED8-4C09-A4D7-86A6E4997486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cs-CZ" sz="3600" b="1">
                <a:solidFill>
                  <a:schemeClr val="tx1"/>
                </a:solidFill>
              </a:rPr>
              <a:t>Excitation (absorption) Spectra for Atoms</a:t>
            </a:r>
            <a:endParaRPr lang="cs-CZ" altLang="cs-CZ" sz="3600" b="1">
              <a:solidFill>
                <a:schemeClr val="tx1"/>
              </a:solidFill>
            </a:endParaRPr>
          </a:p>
        </p:txBody>
      </p:sp>
      <p:graphicFrame>
        <p:nvGraphicFramePr>
          <p:cNvPr id="36868" name="Object 3">
            <a:extLst>
              <a:ext uri="{FF2B5EF4-FFF2-40B4-BE49-F238E27FC236}">
                <a16:creationId xmlns:a16="http://schemas.microsoft.com/office/drawing/2014/main" id="{2A314C29-9987-4673-8F16-19A993DEB80A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323850" y="3644900"/>
          <a:ext cx="8532813" cy="178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6" name="Rastrový obraz" r:id="rId6" imgW="5858693" imgH="1228571" progId="Obraz programu Malování">
                  <p:embed/>
                </p:oleObj>
              </mc:Choice>
              <mc:Fallback>
                <p:oleObj name="Rastrový obraz" r:id="rId6" imgW="5858693" imgH="1228571" progId="Obraz programu Malování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644900"/>
                        <a:ext cx="8532813" cy="178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Text Box 5">
            <a:extLst>
              <a:ext uri="{FF2B5EF4-FFF2-40B4-BE49-F238E27FC236}">
                <a16:creationId xmlns:a16="http://schemas.microsoft.com/office/drawing/2014/main" id="{0ACF5CD3-A983-41DF-9FD4-E5F47CB77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16113"/>
            <a:ext cx="7848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tx1"/>
                </a:solidFill>
              </a:rPr>
              <a:t>Absorption</a:t>
            </a:r>
            <a:r>
              <a:rPr lang="cs-CZ" altLang="cs-CZ" sz="2400">
                <a:solidFill>
                  <a:schemeClr val="tx1"/>
                </a:solidFill>
              </a:rPr>
              <a:t> </a:t>
            </a:r>
            <a:r>
              <a:rPr lang="en-US" altLang="cs-CZ" sz="2400">
                <a:solidFill>
                  <a:schemeClr val="tx1"/>
                </a:solidFill>
              </a:rPr>
              <a:t>lines in visible spectrum of sun light</a:t>
            </a:r>
            <a:r>
              <a:rPr lang="cs-CZ" altLang="cs-CZ" sz="2400">
                <a:solidFill>
                  <a:schemeClr val="tx1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>
                <a:solidFill>
                  <a:schemeClr val="tx1"/>
                </a:solidFill>
              </a:rPr>
              <a:t>Wavelengths are given in Angstr</a:t>
            </a:r>
            <a:r>
              <a:rPr lang="en-GB" altLang="cs-CZ">
                <a:solidFill>
                  <a:schemeClr val="tx1"/>
                </a:solidFill>
                <a:cs typeface="Arial" panose="020B0604020202020204" pitchFamily="34" charset="0"/>
              </a:rPr>
              <a:t>öms (Å</a:t>
            </a:r>
            <a:r>
              <a:rPr lang="en-GB" altLang="cs-CZ">
                <a:solidFill>
                  <a:schemeClr val="tx1"/>
                </a:solidFill>
              </a:rPr>
              <a:t>) = 0.1 nm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200">
                <a:solidFill>
                  <a:schemeClr val="tx1"/>
                </a:solidFill>
              </a:rPr>
              <a:t>http://cwx.prenhall.com/bookbind/pubbooks/hillchem3/medialib/media_portfolio/07.html</a:t>
            </a: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3B92B351-4C7D-4647-925C-29A820226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05488"/>
            <a:ext cx="6265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>
                <a:solidFill>
                  <a:schemeClr val="tx1"/>
                </a:solidFill>
              </a:rPr>
              <a:t>Transitions between discrete energy states</a:t>
            </a:r>
            <a:r>
              <a:rPr lang="cs-CZ" altLang="cs-CZ">
                <a:solidFill>
                  <a:schemeClr val="tx1"/>
                </a:solidFill>
              </a:rPr>
              <a:t> of atoms!!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59BDAA-D664-4B5D-BC74-A135395572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108058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3">
            <a:extLst>
              <a:ext uri="{FF2B5EF4-FFF2-40B4-BE49-F238E27FC236}">
                <a16:creationId xmlns:a16="http://schemas.microsoft.com/office/drawing/2014/main" id="{B2C3C945-BAB2-4200-818D-5C89B64DC2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36DD3D21-C045-49A9-BB09-C3D15AB0BF10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18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A059A7BF-70DA-4360-ACA5-AD5908665402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cs-CZ" sz="3600" b="1">
                <a:solidFill>
                  <a:schemeClr val="tx1"/>
                </a:solidFill>
              </a:rPr>
              <a:t>Excitation (</a:t>
            </a:r>
            <a:r>
              <a:rPr lang="cs-CZ" altLang="cs-CZ" sz="3600" b="1">
                <a:solidFill>
                  <a:schemeClr val="tx1"/>
                </a:solidFill>
              </a:rPr>
              <a:t>A</a:t>
            </a:r>
            <a:r>
              <a:rPr lang="en-US" altLang="cs-CZ" sz="3600" b="1">
                <a:solidFill>
                  <a:schemeClr val="tx1"/>
                </a:solidFill>
              </a:rPr>
              <a:t>bsorption) Spectrum for Molecules</a:t>
            </a:r>
            <a:endParaRPr lang="cs-CZ" altLang="cs-CZ" sz="3600" b="1">
              <a:solidFill>
                <a:schemeClr val="tx1"/>
              </a:solidFill>
            </a:endParaRPr>
          </a:p>
        </p:txBody>
      </p:sp>
      <p:sp>
        <p:nvSpPr>
          <p:cNvPr id="38916" name="Rectangle 7">
            <a:extLst>
              <a:ext uri="{FF2B5EF4-FFF2-40B4-BE49-F238E27FC236}">
                <a16:creationId xmlns:a16="http://schemas.microsoft.com/office/drawing/2014/main" id="{B9D2B228-CEB7-419F-A1EC-0A38B805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6583363"/>
            <a:ext cx="6045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cs-CZ" sz="1200">
                <a:solidFill>
                  <a:schemeClr val="tx1"/>
                </a:solidFill>
              </a:rPr>
              <a:t>According</a:t>
            </a:r>
            <a:r>
              <a:rPr lang="cs-CZ" altLang="cs-CZ" sz="1200">
                <a:solidFill>
                  <a:schemeClr val="tx1"/>
                </a:solidFill>
              </a:rPr>
              <a:t>: http://www.biochem.usyd.edu.au/~gareth/BCHM2001/pracposters/dyeZ.htm</a:t>
            </a:r>
          </a:p>
        </p:txBody>
      </p:sp>
      <p:grpSp>
        <p:nvGrpSpPr>
          <p:cNvPr id="38917" name="Group 11">
            <a:extLst>
              <a:ext uri="{FF2B5EF4-FFF2-40B4-BE49-F238E27FC236}">
                <a16:creationId xmlns:a16="http://schemas.microsoft.com/office/drawing/2014/main" id="{01D0576B-290B-4DBE-8BBB-1A26A4D83D97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1557338"/>
            <a:ext cx="5761038" cy="4659312"/>
            <a:chOff x="340" y="981"/>
            <a:chExt cx="3629" cy="2935"/>
          </a:xfrm>
        </p:grpSpPr>
        <p:graphicFrame>
          <p:nvGraphicFramePr>
            <p:cNvPr id="38918" name="Object 3">
              <a:extLst>
                <a:ext uri="{FF2B5EF4-FFF2-40B4-BE49-F238E27FC236}">
                  <a16:creationId xmlns:a16="http://schemas.microsoft.com/office/drawing/2014/main" id="{8B9C4CFD-691F-4375-B5E0-4799BEBA4D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" y="981"/>
            <a:ext cx="3629" cy="29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7" name="Rastrový obrázek" r:id="rId6" imgW="4982270" imgH="4029637" progId="Paint.Picture">
                    <p:embed/>
                  </p:oleObj>
                </mc:Choice>
                <mc:Fallback>
                  <p:oleObj name="Rastrový obrázek" r:id="rId6" imgW="4982270" imgH="4029637" progId="Paint.Picture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981"/>
                          <a:ext cx="3629" cy="2935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19" name="Rectangle 8">
              <a:extLst>
                <a:ext uri="{FF2B5EF4-FFF2-40B4-BE49-F238E27FC236}">
                  <a16:creationId xmlns:a16="http://schemas.microsoft.com/office/drawing/2014/main" id="{F9D9DE24-381A-495A-B21A-4B8CCD322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1071"/>
              <a:ext cx="208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cs-CZ" altLang="cs-CZ" sz="1600" b="1">
                  <a:solidFill>
                    <a:schemeClr val="tx1"/>
                  </a:solidFill>
                </a:rPr>
                <a:t>A</a:t>
              </a:r>
              <a:r>
                <a:rPr lang="en-US" altLang="cs-CZ" sz="1600" b="1">
                  <a:solidFill>
                    <a:schemeClr val="tx1"/>
                  </a:solidFill>
                </a:rPr>
                <a:t>bsorption spectrum of a dye</a:t>
              </a:r>
              <a:endParaRPr lang="cs-CZ" altLang="cs-CZ" sz="1600" b="1">
                <a:solidFill>
                  <a:schemeClr val="tx1"/>
                </a:solidFill>
              </a:endParaRPr>
            </a:p>
          </p:txBody>
        </p:sp>
        <p:sp>
          <p:nvSpPr>
            <p:cNvPr id="38920" name="Rectangle 9">
              <a:extLst>
                <a:ext uri="{FF2B5EF4-FFF2-40B4-BE49-F238E27FC236}">
                  <a16:creationId xmlns:a16="http://schemas.microsoft.com/office/drawing/2014/main" id="{C1C182EB-98C3-46AC-B2EF-5EEC55C440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" y="2416"/>
              <a:ext cx="854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cs-CZ" altLang="cs-CZ" sz="1600" b="1">
                  <a:solidFill>
                    <a:schemeClr val="tx1"/>
                  </a:solidFill>
                </a:rPr>
                <a:t>Absorbance</a:t>
              </a:r>
            </a:p>
          </p:txBody>
        </p:sp>
        <p:sp>
          <p:nvSpPr>
            <p:cNvPr id="38921" name="Rectangle 10">
              <a:extLst>
                <a:ext uri="{FF2B5EF4-FFF2-40B4-BE49-F238E27FC236}">
                  <a16:creationId xmlns:a16="http://schemas.microsoft.com/office/drawing/2014/main" id="{79DB5A17-4980-4D8C-A35D-59C35837A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3566"/>
              <a:ext cx="834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cs-CZ" altLang="cs-CZ" sz="1600" b="1">
                  <a:solidFill>
                    <a:schemeClr val="tx1"/>
                  </a:solidFill>
                </a:rPr>
                <a:t>Wavelength</a:t>
              </a:r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1B8421-C6DF-40A1-A350-B4200F3FBF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73659" y="187391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4">
            <a:extLst>
              <a:ext uri="{FF2B5EF4-FFF2-40B4-BE49-F238E27FC236}">
                <a16:creationId xmlns:a16="http://schemas.microsoft.com/office/drawing/2014/main" id="{9AA5ADB3-8265-4335-88FF-8CDC9D09BB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62B6C33B-EDC7-488C-B2DF-7F2FE017D554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19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9A22355B-77D6-40BF-AE3B-3B0D8125665B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cs-CZ" sz="3600" b="1">
                <a:solidFill>
                  <a:schemeClr val="tx1"/>
                </a:solidFill>
              </a:rPr>
              <a:t>Atom nucleus</a:t>
            </a:r>
            <a:endParaRPr lang="cs-CZ" altLang="cs-CZ" sz="3600" b="1">
              <a:solidFill>
                <a:schemeClr val="tx1"/>
              </a:solidFill>
            </a:endParaRPr>
          </a:p>
        </p:txBody>
      </p:sp>
      <p:graphicFrame>
        <p:nvGraphicFramePr>
          <p:cNvPr id="40964" name="Object 3">
            <a:extLst>
              <a:ext uri="{FF2B5EF4-FFF2-40B4-BE49-F238E27FC236}">
                <a16:creationId xmlns:a16="http://schemas.microsoft.com/office/drawing/2014/main" id="{8AECFC71-EB70-4B2A-8F53-2D9672DE12E5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468313" y="2060575"/>
          <a:ext cx="2592387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8" name="Rastrový obrázek" r:id="rId6" imgW="7621064" imgH="3742857" progId="Paint.Picture">
                  <p:embed/>
                </p:oleObj>
              </mc:Choice>
              <mc:Fallback>
                <p:oleObj name="Rastrový obrázek" r:id="rId6" imgW="7621064" imgH="374285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060575"/>
                        <a:ext cx="2592387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>
            <a:extLst>
              <a:ext uri="{FF2B5EF4-FFF2-40B4-BE49-F238E27FC236}">
                <a16:creationId xmlns:a16="http://schemas.microsoft.com/office/drawing/2014/main" id="{6BDE6564-D8FA-4576-8EAB-D71D24503D9E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3276600" y="2276475"/>
          <a:ext cx="10080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9" name="Rastrový obraz" r:id="rId8" imgW="800212" imgH="638264" progId="Obraz programu Malování">
                  <p:embed/>
                </p:oleObj>
              </mc:Choice>
              <mc:Fallback>
                <p:oleObj name="Rastrový obraz" r:id="rId8" imgW="800212" imgH="638264" progId="Obraz programu Malování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276475"/>
                        <a:ext cx="1008063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Text Box 7">
            <a:extLst>
              <a:ext uri="{FF2B5EF4-FFF2-40B4-BE49-F238E27FC236}">
                <a16:creationId xmlns:a16="http://schemas.microsoft.com/office/drawing/2014/main" id="{34EB8465-EE54-4413-963E-F66C51D6A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989138"/>
            <a:ext cx="43926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>
                <a:solidFill>
                  <a:schemeClr val="tx1"/>
                </a:solidFill>
              </a:rPr>
              <a:t>Proton (</a:t>
            </a:r>
            <a:r>
              <a:rPr lang="en-GB" altLang="cs-CZ">
                <a:solidFill>
                  <a:schemeClr val="tx1"/>
                </a:solidFill>
              </a:rPr>
              <a:t>atomic</a:t>
            </a:r>
            <a:r>
              <a:rPr lang="cs-CZ" altLang="cs-CZ">
                <a:solidFill>
                  <a:schemeClr val="tx1"/>
                </a:solidFill>
              </a:rPr>
              <a:t>) </a:t>
            </a:r>
            <a:r>
              <a:rPr lang="en-US" altLang="cs-CZ">
                <a:solidFill>
                  <a:schemeClr val="tx1"/>
                </a:solidFill>
              </a:rPr>
              <a:t>number</a:t>
            </a:r>
            <a:r>
              <a:rPr lang="cs-CZ" altLang="cs-CZ">
                <a:solidFill>
                  <a:schemeClr val="tx1"/>
                </a:solidFill>
              </a:rPr>
              <a:t> – </a:t>
            </a:r>
            <a:r>
              <a:rPr lang="cs-CZ" altLang="cs-CZ" i="1">
                <a:solidFill>
                  <a:schemeClr val="tx1"/>
                </a:solidFill>
              </a:rPr>
              <a:t>Z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>
                <a:solidFill>
                  <a:schemeClr val="tx1"/>
                </a:solidFill>
              </a:rPr>
              <a:t>Nucleon</a:t>
            </a:r>
            <a:r>
              <a:rPr lang="cs-CZ" altLang="cs-CZ">
                <a:solidFill>
                  <a:schemeClr val="tx1"/>
                </a:solidFill>
              </a:rPr>
              <a:t> (</a:t>
            </a:r>
            <a:r>
              <a:rPr lang="en-US" altLang="cs-CZ">
                <a:solidFill>
                  <a:schemeClr val="tx1"/>
                </a:solidFill>
              </a:rPr>
              <a:t>mass</a:t>
            </a:r>
            <a:r>
              <a:rPr lang="cs-CZ" altLang="cs-CZ">
                <a:solidFill>
                  <a:schemeClr val="tx1"/>
                </a:solidFill>
              </a:rPr>
              <a:t>) </a:t>
            </a:r>
            <a:r>
              <a:rPr lang="en-US" altLang="cs-CZ">
                <a:solidFill>
                  <a:schemeClr val="tx1"/>
                </a:solidFill>
              </a:rPr>
              <a:t>number</a:t>
            </a:r>
            <a:r>
              <a:rPr lang="cs-CZ" altLang="cs-CZ">
                <a:solidFill>
                  <a:schemeClr val="tx1"/>
                </a:solidFill>
              </a:rPr>
              <a:t> – </a:t>
            </a:r>
            <a:r>
              <a:rPr lang="cs-CZ" altLang="cs-CZ" i="1">
                <a:solidFill>
                  <a:schemeClr val="tx1"/>
                </a:solidFill>
              </a:rPr>
              <a:t>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>
                <a:solidFill>
                  <a:schemeClr val="tx1"/>
                </a:solidFill>
              </a:rPr>
              <a:t>Neutron </a:t>
            </a:r>
            <a:r>
              <a:rPr lang="en-US" altLang="cs-CZ">
                <a:solidFill>
                  <a:schemeClr val="tx1"/>
                </a:solidFill>
              </a:rPr>
              <a:t>number</a:t>
            </a:r>
            <a:r>
              <a:rPr lang="cs-CZ" altLang="cs-CZ">
                <a:solidFill>
                  <a:schemeClr val="tx1"/>
                </a:solidFill>
              </a:rPr>
              <a:t> – </a:t>
            </a:r>
            <a:r>
              <a:rPr lang="cs-CZ" altLang="cs-CZ" i="1">
                <a:solidFill>
                  <a:schemeClr val="tx1"/>
                </a:solidFill>
              </a:rPr>
              <a:t>N</a:t>
            </a:r>
            <a:r>
              <a:rPr lang="en-US" altLang="cs-CZ" i="1">
                <a:solidFill>
                  <a:schemeClr val="tx1"/>
                </a:solidFill>
              </a:rPr>
              <a:t>     </a:t>
            </a:r>
            <a:r>
              <a:rPr lang="cs-CZ" altLang="cs-CZ" i="1">
                <a:solidFill>
                  <a:schemeClr val="tx1"/>
                </a:solidFill>
              </a:rPr>
              <a:t>N = A - Z</a:t>
            </a:r>
          </a:p>
        </p:txBody>
      </p:sp>
      <p:sp>
        <p:nvSpPr>
          <p:cNvPr id="87048" name="Text Box 8">
            <a:extLst>
              <a:ext uri="{FF2B5EF4-FFF2-40B4-BE49-F238E27FC236}">
                <a16:creationId xmlns:a16="http://schemas.microsoft.com/office/drawing/2014/main" id="{0AC26E25-D64B-4096-AD41-545CC91DE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789363"/>
            <a:ext cx="6337300" cy="247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FFFFCC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FFFFCC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FFFFCC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FFFF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cs-CZ" dirty="0">
                <a:solidFill>
                  <a:schemeClr val="tx1"/>
                </a:solidFill>
              </a:rPr>
              <a:t>Atomic</a:t>
            </a:r>
            <a:r>
              <a:rPr lang="en-US" altLang="cs-CZ" dirty="0">
                <a:solidFill>
                  <a:schemeClr val="tx1"/>
                </a:solidFill>
              </a:rPr>
              <a:t> mass unit</a:t>
            </a:r>
            <a:r>
              <a:rPr lang="cs-CZ" altLang="cs-CZ" dirty="0">
                <a:solidFill>
                  <a:schemeClr val="tx1"/>
                </a:solidFill>
              </a:rPr>
              <a:t> u = 1.66·10</a:t>
            </a:r>
            <a:r>
              <a:rPr lang="cs-CZ" altLang="cs-CZ" baseline="30000" dirty="0">
                <a:solidFill>
                  <a:schemeClr val="tx1"/>
                </a:solidFill>
              </a:rPr>
              <a:t>-27</a:t>
            </a:r>
            <a:r>
              <a:rPr lang="cs-CZ" altLang="cs-CZ" dirty="0">
                <a:solidFill>
                  <a:schemeClr val="tx1"/>
                </a:solidFill>
              </a:rPr>
              <a:t> kg, </a:t>
            </a:r>
            <a:r>
              <a:rPr lang="en-US" altLang="cs-CZ" dirty="0">
                <a:solidFill>
                  <a:schemeClr val="tx1"/>
                </a:solidFill>
              </a:rPr>
              <a:t>i.e.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en-US" altLang="cs-CZ" dirty="0">
                <a:solidFill>
                  <a:schemeClr val="tx1"/>
                </a:solidFill>
              </a:rPr>
              <a:t>the </a:t>
            </a:r>
            <a:r>
              <a:rPr lang="cs-CZ" altLang="cs-CZ" dirty="0">
                <a:solidFill>
                  <a:schemeClr val="tx1"/>
                </a:solidFill>
              </a:rPr>
              <a:t>1/12 </a:t>
            </a:r>
            <a:r>
              <a:rPr lang="cs-CZ" altLang="cs-CZ" dirty="0" err="1">
                <a:solidFill>
                  <a:schemeClr val="tx1"/>
                </a:solidFill>
              </a:rPr>
              <a:t>of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the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en-US" altLang="cs-CZ" dirty="0">
                <a:solidFill>
                  <a:schemeClr val="tx1"/>
                </a:solidFill>
              </a:rPr>
              <a:t>carbon </a:t>
            </a:r>
            <a:r>
              <a:rPr lang="cs-CZ" altLang="cs-CZ" dirty="0">
                <a:solidFill>
                  <a:schemeClr val="tx1"/>
                </a:solidFill>
              </a:rPr>
              <a:t>C-12</a:t>
            </a:r>
            <a:r>
              <a:rPr lang="en-US" altLang="cs-CZ" dirty="0">
                <a:solidFill>
                  <a:schemeClr val="tx1"/>
                </a:solidFill>
              </a:rPr>
              <a:t> </a:t>
            </a:r>
            <a:r>
              <a:rPr lang="cs-CZ" altLang="cs-CZ" dirty="0">
                <a:solidFill>
                  <a:schemeClr val="tx1"/>
                </a:solidFill>
              </a:rPr>
              <a:t>atom </a:t>
            </a:r>
            <a:r>
              <a:rPr lang="en-US" altLang="cs-CZ" dirty="0">
                <a:solidFill>
                  <a:schemeClr val="tx1"/>
                </a:solidFill>
              </a:rPr>
              <a:t>mass</a:t>
            </a: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cs-CZ" dirty="0">
                <a:solidFill>
                  <a:schemeClr val="tx1"/>
                </a:solidFill>
              </a:rPr>
              <a:t>Electric</a:t>
            </a:r>
            <a:r>
              <a:rPr lang="en-US" altLang="cs-CZ" dirty="0">
                <a:solidFill>
                  <a:schemeClr val="tx1"/>
                </a:solidFill>
              </a:rPr>
              <a:t> charge of the nucleus</a:t>
            </a:r>
            <a:r>
              <a:rPr lang="cs-CZ" altLang="cs-CZ" dirty="0">
                <a:solidFill>
                  <a:schemeClr val="tx1"/>
                </a:solidFill>
              </a:rPr>
              <a:t>  </a:t>
            </a:r>
            <a:r>
              <a:rPr lang="cs-CZ" altLang="cs-CZ" i="1" dirty="0">
                <a:solidFill>
                  <a:schemeClr val="tx1"/>
                </a:solidFill>
              </a:rPr>
              <a:t>Q</a:t>
            </a:r>
            <a:r>
              <a:rPr lang="cs-CZ" altLang="cs-CZ" dirty="0">
                <a:solidFill>
                  <a:schemeClr val="tx1"/>
                </a:solidFill>
              </a:rPr>
              <a:t> = </a:t>
            </a:r>
            <a:r>
              <a:rPr lang="cs-CZ" altLang="cs-CZ" i="1" dirty="0">
                <a:solidFill>
                  <a:schemeClr val="tx1"/>
                </a:solidFill>
              </a:rPr>
              <a:t>Z</a:t>
            </a:r>
            <a:r>
              <a:rPr lang="cs-CZ" altLang="cs-CZ" dirty="0">
                <a:solidFill>
                  <a:schemeClr val="tx1"/>
                </a:solidFill>
              </a:rPr>
              <a:t>1.602·10</a:t>
            </a:r>
            <a:r>
              <a:rPr lang="cs-CZ" altLang="cs-CZ" baseline="30000" dirty="0">
                <a:solidFill>
                  <a:schemeClr val="tx1"/>
                </a:solidFill>
              </a:rPr>
              <a:t>-19</a:t>
            </a:r>
            <a:r>
              <a:rPr lang="cs-CZ" altLang="cs-CZ" dirty="0">
                <a:solidFill>
                  <a:schemeClr val="tx1"/>
                </a:solidFill>
              </a:rPr>
              <a:t> C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altLang="cs-CZ" dirty="0" err="1">
                <a:solidFill>
                  <a:schemeClr val="tx1"/>
                </a:solidFill>
              </a:rPr>
              <a:t>If</a:t>
            </a:r>
            <a:r>
              <a:rPr lang="cs-CZ" altLang="cs-CZ" dirty="0">
                <a:solidFill>
                  <a:schemeClr val="tx1"/>
                </a:solidFill>
              </a:rPr>
              <a:t> r</a:t>
            </a:r>
            <a:r>
              <a:rPr lang="en-GB" altLang="cs-CZ" dirty="0">
                <a:solidFill>
                  <a:schemeClr val="tx1"/>
                </a:solidFill>
              </a:rPr>
              <a:t>elative</a:t>
            </a:r>
            <a:r>
              <a:rPr lang="en-US" altLang="cs-CZ" dirty="0">
                <a:solidFill>
                  <a:schemeClr val="tx1"/>
                </a:solidFill>
              </a:rPr>
              <a:t> mass of electron</a:t>
            </a:r>
            <a:r>
              <a:rPr lang="cs-CZ" altLang="cs-CZ" dirty="0">
                <a:solidFill>
                  <a:schemeClr val="tx1"/>
                </a:solidFill>
              </a:rPr>
              <a:t> = 1                                        </a:t>
            </a:r>
            <a:r>
              <a:rPr lang="en-GB" altLang="cs-CZ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Symbol" pitchFamily="18" charset="2"/>
              </a:rPr>
              <a:t></a:t>
            </a:r>
            <a:r>
              <a:rPr lang="en-GB" altLang="cs-CZ" dirty="0">
                <a:solidFill>
                  <a:schemeClr val="tx1"/>
                </a:solidFill>
                <a:cs typeface="Arial" charset="0"/>
              </a:rPr>
              <a:t> Relative mass of proton = 1836</a:t>
            </a:r>
            <a:r>
              <a:rPr lang="cs-CZ" altLang="cs-CZ" dirty="0">
                <a:solidFill>
                  <a:schemeClr val="tx1"/>
                </a:solidFill>
                <a:cs typeface="Arial" charset="0"/>
              </a:rPr>
              <a:t>                           </a:t>
            </a:r>
            <a:r>
              <a:rPr lang="en-GB" altLang="cs-CZ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</a:t>
            </a:r>
            <a:r>
              <a:rPr lang="en-GB" altLang="cs-CZ" sz="2800" dirty="0">
                <a:solidFill>
                  <a:schemeClr val="tx1"/>
                </a:solidFill>
              </a:rPr>
              <a:t> </a:t>
            </a:r>
            <a:r>
              <a:rPr lang="en-GB" altLang="cs-CZ" dirty="0">
                <a:solidFill>
                  <a:schemeClr val="tx1"/>
                </a:solidFill>
                <a:cs typeface="Arial" charset="0"/>
              </a:rPr>
              <a:t>Relative mass of neutron = 1839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14C14C-6C89-497C-A6F5-AB17B174F6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2587" y="40634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číslo snímku 3">
            <a:extLst>
              <a:ext uri="{FF2B5EF4-FFF2-40B4-BE49-F238E27FC236}">
                <a16:creationId xmlns:a16="http://schemas.microsoft.com/office/drawing/2014/main" id="{B9C695A2-DFF1-4C0B-8B0B-18196755F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BDB29F7C-82C8-4B6D-A908-40342DC16B6E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2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9C4FBB0-62CC-48B9-B76D-64E04CE8707A}"/>
              </a:ext>
            </a:extLst>
          </p:cNvPr>
          <p:cNvSpPr>
            <a:spLocks noChangeArrowheads="1"/>
          </p:cNvSpPr>
          <p:nvPr>
            <p:ph type="subTitle" idx="1"/>
          </p:nvPr>
        </p:nvSpPr>
        <p:spPr bwMode="auto">
          <a:xfrm>
            <a:off x="1619250" y="5516563"/>
            <a:ext cx="6408738" cy="504825"/>
          </a:xfrm>
          <a:solidFill>
            <a:schemeClr val="accent2">
              <a:alpha val="30196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cs-CZ" sz="3600" b="1"/>
              <a:t>Structure of matter</a:t>
            </a:r>
          </a:p>
        </p:txBody>
      </p:sp>
      <p:pic>
        <p:nvPicPr>
          <p:cNvPr id="53262" name="Picture 14" descr="curie">
            <a:extLst>
              <a:ext uri="{FF2B5EF4-FFF2-40B4-BE49-F238E27FC236}">
                <a16:creationId xmlns:a16="http://schemas.microsoft.com/office/drawing/2014/main" id="{20E35415-09DE-4188-8842-00A38CA3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76475"/>
            <a:ext cx="2578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15">
            <a:extLst>
              <a:ext uri="{FF2B5EF4-FFF2-40B4-BE49-F238E27FC236}">
                <a16:creationId xmlns:a16="http://schemas.microsoft.com/office/drawing/2014/main" id="{CAED7BE5-B0D5-42B9-ACD0-EC333CDF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6583363"/>
            <a:ext cx="5292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>
                <a:solidFill>
                  <a:schemeClr val="tx1"/>
                </a:solidFill>
              </a:rPr>
              <a:t>http://www.accessexcellence.org/AE/AEC/CC/historical_background.html</a:t>
            </a:r>
          </a:p>
        </p:txBody>
      </p:sp>
      <p:sp>
        <p:nvSpPr>
          <p:cNvPr id="6150" name="Rectangle 19">
            <a:extLst>
              <a:ext uri="{FF2B5EF4-FFF2-40B4-BE49-F238E27FC236}">
                <a16:creationId xmlns:a16="http://schemas.microsoft.com/office/drawing/2014/main" id="{91F28E85-01F0-4269-BA31-DD642DABE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33375"/>
            <a:ext cx="80645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cs-CZ" sz="4000">
                <a:solidFill>
                  <a:schemeClr val="tx1"/>
                </a:solidFill>
              </a:rPr>
              <a:t>Lectures on Medical Biophysics</a:t>
            </a:r>
            <a:br>
              <a:rPr lang="en-GB" altLang="cs-CZ" sz="4000">
                <a:solidFill>
                  <a:schemeClr val="tx1"/>
                </a:solidFill>
              </a:rPr>
            </a:br>
            <a:r>
              <a:rPr lang="en-GB" altLang="cs-CZ">
                <a:solidFill>
                  <a:schemeClr val="tx1"/>
                </a:solidFill>
              </a:rPr>
              <a:t>Dep</a:t>
            </a:r>
            <a:r>
              <a:rPr lang="cs-CZ" altLang="cs-CZ">
                <a:solidFill>
                  <a:schemeClr val="tx1"/>
                </a:solidFill>
              </a:rPr>
              <a:t>artment of</a:t>
            </a:r>
            <a:r>
              <a:rPr lang="en-GB" altLang="cs-CZ">
                <a:solidFill>
                  <a:schemeClr val="tx1"/>
                </a:solidFill>
              </a:rPr>
              <a:t> Biophysics, Medical </a:t>
            </a:r>
            <a:r>
              <a:rPr lang="cs-CZ" altLang="cs-CZ">
                <a:solidFill>
                  <a:schemeClr val="tx1"/>
                </a:solidFill>
              </a:rPr>
              <a:t>F</a:t>
            </a:r>
            <a:r>
              <a:rPr lang="en-GB" altLang="cs-CZ">
                <a:solidFill>
                  <a:schemeClr val="tx1"/>
                </a:solidFill>
              </a:rPr>
              <a:t>aculty, </a:t>
            </a:r>
            <a:br>
              <a:rPr lang="en-GB" altLang="cs-CZ">
                <a:solidFill>
                  <a:schemeClr val="tx1"/>
                </a:solidFill>
              </a:rPr>
            </a:br>
            <a:r>
              <a:rPr lang="en-GB" altLang="cs-CZ">
                <a:solidFill>
                  <a:schemeClr val="tx1"/>
                </a:solidFill>
              </a:rPr>
              <a:t>Masaryk University in Brno</a:t>
            </a:r>
          </a:p>
        </p:txBody>
      </p:sp>
      <p:pic>
        <p:nvPicPr>
          <p:cNvPr id="6151" name="obrázek 1" descr="logo Masarykova univerzita – Lékařská fakulta">
            <a:extLst>
              <a:ext uri="{FF2B5EF4-FFF2-40B4-BE49-F238E27FC236}">
                <a16:creationId xmlns:a16="http://schemas.microsoft.com/office/drawing/2014/main" id="{9BFCE76E-CEAA-48CA-AAC3-352593C7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127" y="1197769"/>
            <a:ext cx="7620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D9C5A0-A341-44B4-A913-BC3533832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9926" y="2286482"/>
            <a:ext cx="406400" cy="4064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9BE2F2B-0EC2-4BE1-936C-ECFE1505A0CF}"/>
              </a:ext>
            </a:extLst>
          </p:cNvPr>
          <p:cNvSpPr txBox="1"/>
          <p:nvPr/>
        </p:nvSpPr>
        <p:spPr>
          <a:xfrm>
            <a:off x="6084168" y="2938537"/>
            <a:ext cx="30598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Marie </a:t>
            </a:r>
            <a:r>
              <a:rPr lang="cs-CZ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Skłodowska</a:t>
            </a:r>
            <a:r>
              <a:rPr lang="cs-CZ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Curie (1867 – 1934) and Pierre Curie (</a:t>
            </a:r>
            <a:r>
              <a:rPr lang="cs-CZ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1859 – 1906)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32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51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5">
            <a:extLst>
              <a:ext uri="{FF2B5EF4-FFF2-40B4-BE49-F238E27FC236}">
                <a16:creationId xmlns:a16="http://schemas.microsoft.com/office/drawing/2014/main" id="{E9963CC2-263F-4BFF-B85E-1E87E7669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1BA19F1E-7370-4B87-9817-CEFD18BBF9EF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20</a:t>
            </a:fld>
            <a:endParaRPr lang="cs-CZ" altLang="cs-CZ" sz="1400" dirty="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E69F22BB-296F-4A5B-9685-6BBE45043755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77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cs-CZ" sz="3600" b="1">
                <a:solidFill>
                  <a:schemeClr val="tx1"/>
                </a:solidFill>
              </a:rPr>
              <a:t>Mass defect of nucleus</a:t>
            </a:r>
            <a:endParaRPr lang="cs-CZ" altLang="cs-CZ" sz="3600" b="1">
              <a:solidFill>
                <a:schemeClr val="tx1"/>
              </a:solidFill>
            </a:endParaRP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745C1DC8-50F9-43A0-8D52-DFBBC6346B57}"/>
              </a:ext>
            </a:extLst>
          </p:cNvPr>
          <p:cNvSpPr>
            <a:spLocks noChangeArrowheads="1"/>
          </p:cNvSpPr>
          <p:nvPr>
            <p:ph type="body" sz="half" idx="1"/>
          </p:nvPr>
        </p:nvSpPr>
        <p:spPr bwMode="auto">
          <a:xfrm>
            <a:off x="539750" y="1052513"/>
            <a:ext cx="4537075" cy="1323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cs-CZ" altLang="cs-CZ" sz="2400"/>
              <a:t>= </a:t>
            </a:r>
            <a:r>
              <a:rPr lang="en-US" altLang="cs-CZ" sz="2400"/>
              <a:t>measure of nucleus stability</a:t>
            </a:r>
            <a:r>
              <a:rPr lang="cs-CZ" altLang="cs-CZ" sz="2400"/>
              <a:t>:</a:t>
            </a:r>
          </a:p>
          <a:p>
            <a:pPr algn="ctr" eaLnBrk="1" hangingPunct="1">
              <a:buFontTx/>
              <a:buNone/>
            </a:pPr>
            <a:r>
              <a:rPr lang="cs-CZ" altLang="cs-CZ" sz="2400"/>
              <a:t> </a:t>
            </a:r>
            <a:r>
              <a:rPr lang="cs-CZ" altLang="cs-CZ" sz="2400">
                <a:latin typeface="Symbol" panose="05050102010706020507" pitchFamily="18" charset="2"/>
              </a:rPr>
              <a:t>d</a:t>
            </a:r>
            <a:r>
              <a:rPr lang="cs-CZ" altLang="cs-CZ" sz="2400" i="1"/>
              <a:t>m</a:t>
            </a:r>
            <a:r>
              <a:rPr lang="cs-CZ" altLang="cs-CZ" sz="2400"/>
              <a:t> = (</a:t>
            </a:r>
            <a:r>
              <a:rPr lang="cs-CZ" altLang="cs-CZ" sz="2400" i="1"/>
              <a:t>Zm</a:t>
            </a:r>
            <a:r>
              <a:rPr lang="cs-CZ" altLang="cs-CZ" sz="2400" i="1" baseline="-25000"/>
              <a:t>p</a:t>
            </a:r>
            <a:r>
              <a:rPr lang="cs-CZ" altLang="cs-CZ" sz="2400" i="1"/>
              <a:t> + Nm</a:t>
            </a:r>
            <a:r>
              <a:rPr lang="cs-CZ" altLang="cs-CZ" sz="2400" i="1" baseline="-25000"/>
              <a:t>n</a:t>
            </a:r>
            <a:r>
              <a:rPr lang="cs-CZ" altLang="cs-CZ" sz="2400"/>
              <a:t>) - </a:t>
            </a:r>
            <a:r>
              <a:rPr lang="cs-CZ" altLang="cs-CZ" sz="2400" i="1"/>
              <a:t>m</a:t>
            </a:r>
            <a:r>
              <a:rPr lang="cs-CZ" altLang="cs-CZ" sz="2400" i="1" baseline="-25000"/>
              <a:t>nuc</a:t>
            </a:r>
            <a:endParaRPr lang="cs-CZ" altLang="cs-CZ" sz="2400" i="1"/>
          </a:p>
        </p:txBody>
      </p:sp>
      <p:graphicFrame>
        <p:nvGraphicFramePr>
          <p:cNvPr id="43013" name="Object 6">
            <a:extLst>
              <a:ext uri="{FF2B5EF4-FFF2-40B4-BE49-F238E27FC236}">
                <a16:creationId xmlns:a16="http://schemas.microsoft.com/office/drawing/2014/main" id="{EF96BFEE-04D9-4DA2-B89F-0228E7177C19}"/>
              </a:ext>
            </a:extLst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179388" y="2781300"/>
          <a:ext cx="6192837" cy="388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1" name="Rastrový obraz" r:id="rId10" imgW="7582958" imgH="4439270" progId="Obraz programu Malování">
                  <p:embed/>
                </p:oleObj>
              </mc:Choice>
              <mc:Fallback>
                <p:oleObj name="Rastrový obraz" r:id="rId10" imgW="7582958" imgH="4439270" progId="Obraz programu Malování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781300"/>
                        <a:ext cx="6192837" cy="3881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4" name="Text Box 8">
            <a:extLst>
              <a:ext uri="{FF2B5EF4-FFF2-40B4-BE49-F238E27FC236}">
                <a16:creationId xmlns:a16="http://schemas.microsoft.com/office/drawing/2014/main" id="{22DDDB5C-8B03-43DB-9CB7-4B6162EB2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852738"/>
            <a:ext cx="27717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000">
                <a:solidFill>
                  <a:schemeClr val="tx1"/>
                </a:solidFill>
              </a:rPr>
              <a:t>Sources</a:t>
            </a:r>
            <a:r>
              <a:rPr lang="cs-CZ" altLang="cs-CZ" sz="1000">
                <a:solidFill>
                  <a:schemeClr val="tx1"/>
                </a:solidFill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>
                <a:solidFill>
                  <a:schemeClr val="tx1"/>
                </a:solidFill>
              </a:rPr>
              <a:t>http://cwx.prenhall.com/bookbind/pubbooks/hillchem3/medialib/media_portfolio/text_images/CH19/FG19_05.JPG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>
                <a:solidFill>
                  <a:schemeClr val="tx1"/>
                </a:solidFill>
              </a:rPr>
              <a:t>http://cwx.prenhall.com/bookbind/pubbooks/hillchem3/medialib/media_portfolio/text_images/CH19/FG19_06.JPG</a:t>
            </a:r>
          </a:p>
        </p:txBody>
      </p:sp>
      <p:graphicFrame>
        <p:nvGraphicFramePr>
          <p:cNvPr id="43015" name="Object 4">
            <a:extLst>
              <a:ext uri="{FF2B5EF4-FFF2-40B4-BE49-F238E27FC236}">
                <a16:creationId xmlns:a16="http://schemas.microsoft.com/office/drawing/2014/main" id="{F665EAD2-A32D-4CD4-8A0A-338B6AC12FE1}"/>
              </a:ext>
            </a:extLst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5795963" y="476250"/>
          <a:ext cx="3059112" cy="229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2" name="Rastrový obrázek" r:id="rId12" imgW="7621064" imgH="5714286" progId="Paint.Picture">
                  <p:embed/>
                </p:oleObj>
              </mc:Choice>
              <mc:Fallback>
                <p:oleObj name="Rastrový obrázek" r:id="rId12" imgW="7621064" imgH="5714286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76250"/>
                        <a:ext cx="3059112" cy="229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6" name="Text Box 10">
            <a:extLst>
              <a:ext uri="{FF2B5EF4-FFF2-40B4-BE49-F238E27FC236}">
                <a16:creationId xmlns:a16="http://schemas.microsoft.com/office/drawing/2014/main" id="{92FC4DDF-3169-483E-92CB-8A82796F8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4149725"/>
            <a:ext cx="7921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400" b="1">
                <a:solidFill>
                  <a:schemeClr val="tx1"/>
                </a:solidFill>
              </a:rPr>
              <a:t>fission</a:t>
            </a:r>
          </a:p>
        </p:txBody>
      </p:sp>
      <p:sp>
        <p:nvSpPr>
          <p:cNvPr id="43017" name="Text Box 11">
            <a:extLst>
              <a:ext uri="{FF2B5EF4-FFF2-40B4-BE49-F238E27FC236}">
                <a16:creationId xmlns:a16="http://schemas.microsoft.com/office/drawing/2014/main" id="{F4A58545-FB43-4FB9-B5BF-DE475C5DE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6308725"/>
            <a:ext cx="1655762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400" b="1">
                <a:solidFill>
                  <a:schemeClr val="tx1"/>
                </a:solidFill>
              </a:rPr>
              <a:t>nucleon number</a:t>
            </a:r>
          </a:p>
        </p:txBody>
      </p:sp>
      <p:sp>
        <p:nvSpPr>
          <p:cNvPr id="43018" name="Text Box 12">
            <a:extLst>
              <a:ext uri="{FF2B5EF4-FFF2-40B4-BE49-F238E27FC236}">
                <a16:creationId xmlns:a16="http://schemas.microsoft.com/office/drawing/2014/main" id="{1FEED321-C327-431C-BCC2-27A1EF699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157788"/>
            <a:ext cx="100806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200" b="1">
                <a:solidFill>
                  <a:schemeClr val="tx1"/>
                </a:solidFill>
              </a:rPr>
              <a:t>nuclear synthesis</a:t>
            </a:r>
            <a:endParaRPr lang="cs-CZ" altLang="cs-CZ" sz="1200" b="1">
              <a:solidFill>
                <a:schemeClr val="tx1"/>
              </a:solidFill>
            </a:endParaRPr>
          </a:p>
        </p:txBody>
      </p:sp>
      <p:sp>
        <p:nvSpPr>
          <p:cNvPr id="43019" name="Text Box 13">
            <a:extLst>
              <a:ext uri="{FF2B5EF4-FFF2-40B4-BE49-F238E27FC236}">
                <a16:creationId xmlns:a16="http://schemas.microsoft.com/office/drawing/2014/main" id="{53402855-C8A3-41B0-82B0-004AC5597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5562600"/>
            <a:ext cx="7921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200" b="1">
                <a:solidFill>
                  <a:schemeClr val="tx1"/>
                </a:solidFill>
              </a:rPr>
              <a:t>scale change</a:t>
            </a:r>
            <a:endParaRPr lang="cs-CZ" altLang="cs-CZ" sz="1200" b="1">
              <a:solidFill>
                <a:schemeClr val="tx1"/>
              </a:solidFill>
            </a:endParaRPr>
          </a:p>
        </p:txBody>
      </p:sp>
      <p:sp>
        <p:nvSpPr>
          <p:cNvPr id="43020" name="Text Box 14">
            <a:extLst>
              <a:ext uri="{FF2B5EF4-FFF2-40B4-BE49-F238E27FC236}">
                <a16:creationId xmlns:a16="http://schemas.microsoft.com/office/drawing/2014/main" id="{A27C4ABD-9198-4136-B9E4-2D82C16AD05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403348" y="4371976"/>
            <a:ext cx="3313112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200" b="1" dirty="0">
                <a:solidFill>
                  <a:schemeClr val="tx1"/>
                </a:solidFill>
              </a:rPr>
              <a:t>Binding energy per one nucleon [MeV]</a:t>
            </a:r>
            <a:endParaRPr lang="cs-CZ" altLang="cs-CZ" sz="1200" b="1" dirty="0">
              <a:solidFill>
                <a:schemeClr val="tx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FEFBD0-C552-4A35-A79A-8044575497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1775" y="2116611"/>
            <a:ext cx="406400" cy="4064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7932461-2AFB-47A9-A4FB-D993F58B67D7}"/>
              </a:ext>
            </a:extLst>
          </p:cNvPr>
          <p:cNvSpPr txBox="1"/>
          <p:nvPr/>
        </p:nvSpPr>
        <p:spPr>
          <a:xfrm>
            <a:off x="6496049" y="4295306"/>
            <a:ext cx="246856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 = </a:t>
            </a:r>
            <a:r>
              <a:rPr lang="en-GB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GB" dirty="0">
                <a:solidFill>
                  <a:srgbClr val="FF0000"/>
                </a:solidFill>
              </a:rPr>
              <a:t>m.c</a:t>
            </a:r>
            <a:r>
              <a:rPr lang="en-GB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GB" sz="1800" dirty="0">
                <a:solidFill>
                  <a:schemeClr val="tx1"/>
                </a:solidFill>
              </a:rPr>
              <a:t>This formula allows to calculate amount of energy liberated during the synthesis of the nucleus.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4028AB-010D-4E40-BDCE-08DBDE15ED3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84348" y="2116611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35C4275-4A2B-41AF-8871-71129BFBF29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66921" y="211661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3">
            <a:extLst>
              <a:ext uri="{FF2B5EF4-FFF2-40B4-BE49-F238E27FC236}">
                <a16:creationId xmlns:a16="http://schemas.microsoft.com/office/drawing/2014/main" id="{F053EBA7-CB31-4051-87B2-2720A200A2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AF3C7B86-0A0B-4F1B-92D8-95DC5A44CB9D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21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B4842EE7-DC54-44D0-8B0D-A7E7554FD6B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3600" b="1">
                <a:solidFill>
                  <a:schemeClr val="tx1"/>
                </a:solidFill>
              </a:rPr>
              <a:t>Nuclides</a:t>
            </a:r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2B168A42-CC26-4677-B4F8-C720C203CDE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GB" altLang="cs-CZ" sz="2800" b="1"/>
              <a:t>nuclide</a:t>
            </a:r>
            <a:r>
              <a:rPr lang="en-GB" altLang="cs-CZ" sz="2800"/>
              <a:t> - a nucleus with a given A, Z and energy</a:t>
            </a:r>
            <a:endParaRPr lang="cs-CZ" altLang="cs-CZ" sz="2800"/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cs-CZ" sz="280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GB" altLang="cs-CZ" sz="2800" b="1"/>
              <a:t>Isotopes</a:t>
            </a:r>
            <a:r>
              <a:rPr lang="en-GB" altLang="cs-CZ" sz="2800"/>
              <a:t> - nuclides with same Z but different A</a:t>
            </a:r>
            <a:endParaRPr lang="cs-CZ" altLang="cs-CZ" sz="2800"/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cs-CZ" sz="280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GB" altLang="cs-CZ" sz="2800" b="1"/>
              <a:t>Isobars</a:t>
            </a:r>
            <a:r>
              <a:rPr lang="en-GB" altLang="cs-CZ" sz="2800"/>
              <a:t> – nuclides with same A but different Z</a:t>
            </a:r>
            <a:endParaRPr lang="cs-CZ" altLang="cs-CZ" sz="2800"/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cs-CZ" sz="280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GB" altLang="cs-CZ" sz="2800" b="1"/>
              <a:t>Isomers</a:t>
            </a:r>
            <a:r>
              <a:rPr lang="en-GB" altLang="cs-CZ" sz="2800"/>
              <a:t> – nuclides with same Z and A, but different energy (e.g., Tc</a:t>
            </a:r>
            <a:r>
              <a:rPr lang="en-GB" altLang="cs-CZ" sz="2800" baseline="30000"/>
              <a:t>99m </a:t>
            </a:r>
            <a:r>
              <a:rPr lang="en-GB" altLang="cs-CZ" sz="2800"/>
              <a:t>used in gamma camera imaging)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888C33-68FE-407A-9244-E2F3E5DC1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52863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3">
            <a:extLst>
              <a:ext uri="{FF2B5EF4-FFF2-40B4-BE49-F238E27FC236}">
                <a16:creationId xmlns:a16="http://schemas.microsoft.com/office/drawing/2014/main" id="{AE3B0C1F-DC33-40A5-8DC4-87CBF4F480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F8232C32-9A31-4C75-8091-EF59E929D5AC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22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C0A19F9A-2660-450F-8692-748FD94F9F78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4000" b="1">
                <a:solidFill>
                  <a:schemeClr val="tx1"/>
                </a:solidFill>
              </a:rPr>
              <a:t>Isotope composition of mercury</a:t>
            </a:r>
            <a:br>
              <a:rPr lang="en-GB" altLang="cs-CZ" sz="4000" b="1">
                <a:solidFill>
                  <a:schemeClr val="tx1"/>
                </a:solidFill>
              </a:rPr>
            </a:br>
            <a:r>
              <a:rPr lang="en-GB" altLang="cs-CZ" sz="2800" b="1">
                <a:solidFill>
                  <a:schemeClr val="tx1"/>
                </a:solidFill>
              </a:rPr>
              <a:t>% of </a:t>
            </a:r>
            <a:r>
              <a:rPr lang="cs-CZ" altLang="cs-CZ" sz="2800" b="1">
                <a:solidFill>
                  <a:schemeClr val="tx1"/>
                </a:solidFill>
              </a:rPr>
              <a:t>Hg </a:t>
            </a:r>
            <a:r>
              <a:rPr lang="en-GB" altLang="cs-CZ" sz="2800" b="1">
                <a:solidFill>
                  <a:schemeClr val="tx1"/>
                </a:solidFill>
              </a:rPr>
              <a:t>atoms vs. isotope nucleon number</a:t>
            </a:r>
            <a:r>
              <a:rPr lang="cs-CZ" altLang="cs-CZ" sz="2800" b="1">
                <a:solidFill>
                  <a:schemeClr val="tx1"/>
                </a:solidFill>
              </a:rPr>
              <a:t> (A)</a:t>
            </a:r>
            <a:endParaRPr lang="en-GB" altLang="cs-CZ" sz="2800" b="1">
              <a:solidFill>
                <a:schemeClr val="tx1"/>
              </a:solidFill>
            </a:endParaRPr>
          </a:p>
        </p:txBody>
      </p:sp>
      <p:sp>
        <p:nvSpPr>
          <p:cNvPr id="47108" name="Text Box 6">
            <a:extLst>
              <a:ext uri="{FF2B5EF4-FFF2-40B4-BE49-F238E27FC236}">
                <a16:creationId xmlns:a16="http://schemas.microsoft.com/office/drawing/2014/main" id="{2786EEE0-AC60-4CFC-B38E-72793B462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>
                <a:solidFill>
                  <a:schemeClr val="tx1"/>
                </a:solidFill>
              </a:rPr>
              <a:t>According</a:t>
            </a:r>
            <a:r>
              <a:rPr lang="cs-CZ" altLang="cs-CZ" sz="1200">
                <a:solidFill>
                  <a:schemeClr val="tx1"/>
                </a:solidFill>
              </a:rPr>
              <a:t> to: http://cwx.prenhall.com/bookbind/pubbooks/hillchem3/medialib/media_portfolio/text_images/CH07/FG07_08.JPG</a:t>
            </a:r>
          </a:p>
        </p:txBody>
      </p:sp>
      <p:sp>
        <p:nvSpPr>
          <p:cNvPr id="47109" name="Text Box 7">
            <a:extLst>
              <a:ext uri="{FF2B5EF4-FFF2-40B4-BE49-F238E27FC236}">
                <a16:creationId xmlns:a16="http://schemas.microsoft.com/office/drawing/2014/main" id="{DEA8F420-2105-49E1-98EB-6146881BA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844675"/>
            <a:ext cx="165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cs-CZ"/>
          </a:p>
        </p:txBody>
      </p:sp>
      <p:grpSp>
        <p:nvGrpSpPr>
          <p:cNvPr id="47110" name="Group 9">
            <a:extLst>
              <a:ext uri="{FF2B5EF4-FFF2-40B4-BE49-F238E27FC236}">
                <a16:creationId xmlns:a16="http://schemas.microsoft.com/office/drawing/2014/main" id="{B39069B7-3C66-45EB-A950-8036D408889D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700213"/>
            <a:ext cx="7158037" cy="4525962"/>
            <a:chOff x="567" y="981"/>
            <a:chExt cx="4509" cy="2851"/>
          </a:xfrm>
        </p:grpSpPr>
        <p:graphicFrame>
          <p:nvGraphicFramePr>
            <p:cNvPr id="47112" name="Object 3">
              <a:extLst>
                <a:ext uri="{FF2B5EF4-FFF2-40B4-BE49-F238E27FC236}">
                  <a16:creationId xmlns:a16="http://schemas.microsoft.com/office/drawing/2014/main" id="{900C683D-751B-4DE9-9373-1E7CDBD538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7" y="981"/>
            <a:ext cx="4509" cy="28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29" name="Rastrový obrázek" r:id="rId6" imgW="7411485" imgH="4686954" progId="Paint.Picture">
                    <p:embed/>
                  </p:oleObj>
                </mc:Choice>
                <mc:Fallback>
                  <p:oleObj name="Rastrový obrázek" r:id="rId6" imgW="7411485" imgH="4686954" progId="Paint.Picture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" y="981"/>
                          <a:ext cx="4509" cy="28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113" name="Text Box 8">
              <a:extLst>
                <a:ext uri="{FF2B5EF4-FFF2-40B4-BE49-F238E27FC236}">
                  <a16:creationId xmlns:a16="http://schemas.microsoft.com/office/drawing/2014/main" id="{6879D7CB-98AD-40BB-ABF2-6D1D51B648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1117"/>
              <a:ext cx="953" cy="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cs-CZ"/>
            </a:p>
            <a:p>
              <a:pPr eaLnBrk="1" hangingPunct="1"/>
              <a:endParaRPr lang="en-US" altLang="cs-CZ"/>
            </a:p>
            <a:p>
              <a:pPr eaLnBrk="1" hangingPunct="1"/>
              <a:endParaRPr lang="en-US" altLang="cs-CZ"/>
            </a:p>
            <a:p>
              <a:pPr eaLnBrk="1" hangingPunct="1"/>
              <a:endParaRPr lang="en-GB" altLang="cs-CZ"/>
            </a:p>
          </p:txBody>
        </p:sp>
      </p:grpSp>
      <p:sp>
        <p:nvSpPr>
          <p:cNvPr id="47111" name="Text Box 10">
            <a:extLst>
              <a:ext uri="{FF2B5EF4-FFF2-40B4-BE49-F238E27FC236}">
                <a16:creationId xmlns:a16="http://schemas.microsoft.com/office/drawing/2014/main" id="{CE915664-5C50-4213-81C4-E491C3877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5661025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33EF07D-C6CD-40FC-BE84-47CFCCAE4A37}"/>
              </a:ext>
            </a:extLst>
          </p:cNvPr>
          <p:cNvSpPr txBox="1"/>
          <p:nvPr/>
        </p:nvSpPr>
        <p:spPr>
          <a:xfrm>
            <a:off x="3751196" y="5851542"/>
            <a:ext cx="23763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b="1" dirty="0" err="1">
                <a:solidFill>
                  <a:schemeClr val="tx1"/>
                </a:solidFill>
              </a:rPr>
              <a:t>Nucleon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number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216C263-EB4A-4981-8C18-67D95A9BA088}"/>
              </a:ext>
            </a:extLst>
          </p:cNvPr>
          <p:cNvSpPr txBox="1"/>
          <p:nvPr/>
        </p:nvSpPr>
        <p:spPr>
          <a:xfrm rot="16200000">
            <a:off x="-161118" y="3277260"/>
            <a:ext cx="24099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tx1"/>
                </a:solidFill>
              </a:rPr>
              <a:t>Percentage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of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atoms</a:t>
            </a:r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DE5240-5AF7-496D-BAF5-075DA86E08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3">
            <a:extLst>
              <a:ext uri="{FF2B5EF4-FFF2-40B4-BE49-F238E27FC236}">
                <a16:creationId xmlns:a16="http://schemas.microsoft.com/office/drawing/2014/main" id="{8EBA76C6-9D17-49B8-A477-202D3B41D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3B30B6E6-E9B6-4861-9DE5-55970AE17115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23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8BC7B16B-F695-4ED4-9269-1BC969E6BFD8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cs-CZ" sz="3600" b="1">
                <a:solidFill>
                  <a:schemeClr val="tx1"/>
                </a:solidFill>
              </a:rPr>
              <a:t>What else is necessary to know</a:t>
            </a:r>
            <a:r>
              <a:rPr lang="cs-CZ" altLang="cs-CZ" sz="36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DFF471B9-CF4A-4D2B-A0AB-63BF8F9CBFB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800" b="1" dirty="0"/>
              <a:t>Radionuclides</a:t>
            </a:r>
            <a:r>
              <a:rPr lang="en-GB" altLang="cs-CZ" sz="2800" dirty="0"/>
              <a:t> – nuclides capable of radioactive decay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800" b="1" dirty="0"/>
              <a:t>Nuclear spin:</a:t>
            </a:r>
            <a:endParaRPr lang="cs-CZ" altLang="cs-CZ" sz="28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 dirty="0"/>
              <a:t>	</a:t>
            </a:r>
            <a:r>
              <a:rPr lang="en-GB" altLang="cs-CZ" sz="2800" dirty="0"/>
              <a:t>Nuclei have a property called spin. If the value of the spin is not zero the nuclei have a magnetic moment </a:t>
            </a:r>
            <a:r>
              <a:rPr lang="en-GB" altLang="cs-CZ" sz="2800" dirty="0" err="1"/>
              <a:t>i.e</a:t>
            </a:r>
            <a:r>
              <a:rPr lang="en-GB" altLang="cs-CZ" sz="2800" dirty="0"/>
              <a:t>, they behave like small magnets - NMR – nuclear magnetic resonance spectroscopy and magnetic resonance imaging </a:t>
            </a:r>
            <a:r>
              <a:rPr lang="cs-CZ" altLang="cs-CZ" sz="2800" dirty="0"/>
              <a:t>(MRI) </a:t>
            </a:r>
            <a:r>
              <a:rPr lang="en-GB" altLang="cs-CZ" sz="2800" dirty="0"/>
              <a:t>in radiology are based on this property.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BD8B50-7D1D-40DB-BCFA-31D96119A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9578" y="43716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3">
            <a:extLst>
              <a:ext uri="{FF2B5EF4-FFF2-40B4-BE49-F238E27FC236}">
                <a16:creationId xmlns:a16="http://schemas.microsoft.com/office/drawing/2014/main" id="{7B5FFFD1-C61E-4DB3-87A8-9AC8E8DED5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55EAA66A-E9CD-4F19-A855-D8AB0B8C4B57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24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93197F97-5414-4E67-A72B-71BB01785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908050"/>
            <a:ext cx="81359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  <a:t>Author: </a:t>
            </a:r>
            <a:b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</a:br>
            <a:r>
              <a:rPr lang="en-GB" altLang="cs-CZ" sz="3600" b="1">
                <a:solidFill>
                  <a:srgbClr val="808080"/>
                </a:solidFill>
                <a:latin typeface="Courier New" panose="02070309020205020404" pitchFamily="49" charset="0"/>
              </a:rPr>
              <a:t>Vojtěch Mornstein</a:t>
            </a:r>
            <a:b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</a:br>
            <a:b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</a:br>
            <a: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  <a:t>Content collaboration and language revision: </a:t>
            </a:r>
            <a:b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</a:br>
            <a:r>
              <a:rPr lang="en-GB" altLang="cs-CZ" sz="3600" b="1">
                <a:solidFill>
                  <a:srgbClr val="808080"/>
                </a:solidFill>
                <a:latin typeface="Courier New" panose="02070309020205020404" pitchFamily="49" charset="0"/>
              </a:rPr>
              <a:t>Carmel J. Caruana</a:t>
            </a:r>
            <a:b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</a:br>
            <a:b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</a:br>
            <a:r>
              <a:rPr lang="cs-CZ" altLang="cs-CZ" sz="3600">
                <a:solidFill>
                  <a:srgbClr val="808080"/>
                </a:solidFill>
                <a:latin typeface="Courier New" panose="02070309020205020404" pitchFamily="49" charset="0"/>
              </a:rPr>
              <a:t>Presentation</a:t>
            </a:r>
            <a: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  <a:t> design: </a:t>
            </a:r>
            <a:b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</a:br>
            <a:r>
              <a:rPr lang="en-GB" altLang="cs-CZ" sz="3600" b="1">
                <a:solidFill>
                  <a:srgbClr val="808080"/>
                </a:solidFill>
                <a:latin typeface="Courier New" panose="02070309020205020404" pitchFamily="49" charset="0"/>
              </a:rPr>
              <a:t>Lucie Mornsteinová</a:t>
            </a:r>
            <a:b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</a:br>
            <a:b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</a:br>
            <a: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  <a:t>Last revision:</a:t>
            </a:r>
            <a:r>
              <a:rPr lang="cs-CZ" altLang="cs-CZ" sz="3600">
                <a:solidFill>
                  <a:srgbClr val="808080"/>
                </a:solidFill>
                <a:latin typeface="Courier New" panose="02070309020205020404" pitchFamily="49" charset="0"/>
              </a:rPr>
              <a:t>December</a:t>
            </a:r>
            <a:r>
              <a:rPr lang="en-GB" altLang="cs-CZ" sz="3600">
                <a:solidFill>
                  <a:srgbClr val="808080"/>
                </a:solidFill>
                <a:latin typeface="Courier New" panose="02070309020205020404" pitchFamily="49" charset="0"/>
              </a:rPr>
              <a:t> 20</a:t>
            </a:r>
            <a:r>
              <a:rPr lang="cs-CZ" altLang="cs-CZ" sz="3600">
                <a:solidFill>
                  <a:srgbClr val="808080"/>
                </a:solidFill>
                <a:latin typeface="Courier New" panose="02070309020205020404" pitchFamily="49" charset="0"/>
              </a:rPr>
              <a:t>18</a:t>
            </a:r>
            <a:endParaRPr lang="en-GB" altLang="cs-CZ" sz="3600">
              <a:solidFill>
                <a:srgbClr val="808080"/>
              </a:solidFill>
              <a:latin typeface="Courier New" panose="02070309020205020404" pitchFamily="49" charset="0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A642D30B-EAA5-496E-82E1-2CDD1A107757}"/>
              </a:ext>
            </a:extLst>
          </p:cNvPr>
          <p:cNvSpPr>
            <a:spLocks noChangeArrowheads="1"/>
          </p:cNvSpPr>
          <p:nvPr>
            <p:ph type="ctrTitle"/>
          </p:nvPr>
        </p:nvSpPr>
        <p:spPr bwMode="auto">
          <a:xfrm>
            <a:off x="539750" y="260350"/>
            <a:ext cx="8135938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3600">
                <a:solidFill>
                  <a:schemeClr val="bg1"/>
                </a:solidFill>
                <a:latin typeface="Courier New" panose="02070309020205020404" pitchFamily="49" charset="0"/>
              </a:rPr>
              <a:t>Author: </a:t>
            </a:r>
            <a:br>
              <a:rPr lang="en-GB" altLang="cs-CZ" sz="3600">
                <a:solidFill>
                  <a:schemeClr val="bg1"/>
                </a:solidFill>
                <a:latin typeface="Courier New" panose="02070309020205020404" pitchFamily="49" charset="0"/>
              </a:rPr>
            </a:br>
            <a:r>
              <a:rPr lang="en-GB" altLang="cs-CZ" sz="3700" b="1">
                <a:solidFill>
                  <a:schemeClr val="bg1"/>
                </a:solidFill>
                <a:latin typeface="Courier New" panose="02070309020205020404" pitchFamily="49" charset="0"/>
              </a:rPr>
              <a:t>Vojtěch Mornstein</a:t>
            </a:r>
            <a:br>
              <a:rPr lang="en-GB" altLang="cs-CZ" sz="3700" b="1">
                <a:solidFill>
                  <a:schemeClr val="bg1"/>
                </a:solidFill>
                <a:latin typeface="Courier New" panose="02070309020205020404" pitchFamily="49" charset="0"/>
              </a:rPr>
            </a:br>
            <a:br>
              <a:rPr lang="en-GB" altLang="cs-CZ" sz="3600">
                <a:solidFill>
                  <a:schemeClr val="bg1"/>
                </a:solidFill>
                <a:latin typeface="Courier New" panose="02070309020205020404" pitchFamily="49" charset="0"/>
              </a:rPr>
            </a:br>
            <a:r>
              <a:rPr lang="en-GB" altLang="cs-CZ" sz="3600">
                <a:solidFill>
                  <a:schemeClr val="bg1"/>
                </a:solidFill>
                <a:latin typeface="Courier New" panose="02070309020205020404" pitchFamily="49" charset="0"/>
              </a:rPr>
              <a:t>Content collaboration and language revision: </a:t>
            </a:r>
            <a:br>
              <a:rPr lang="en-GB" altLang="cs-CZ" sz="3600">
                <a:solidFill>
                  <a:schemeClr val="bg1"/>
                </a:solidFill>
                <a:latin typeface="Courier New" panose="02070309020205020404" pitchFamily="49" charset="0"/>
              </a:rPr>
            </a:br>
            <a:r>
              <a:rPr lang="en-GB" altLang="cs-CZ" sz="3700" b="1">
                <a:solidFill>
                  <a:schemeClr val="bg1"/>
                </a:solidFill>
                <a:latin typeface="Courier New" panose="02070309020205020404" pitchFamily="49" charset="0"/>
              </a:rPr>
              <a:t>Carmel J. Caruana</a:t>
            </a:r>
            <a:br>
              <a:rPr lang="en-GB" altLang="cs-CZ" sz="3600">
                <a:solidFill>
                  <a:schemeClr val="bg1"/>
                </a:solidFill>
                <a:latin typeface="Courier New" panose="02070309020205020404" pitchFamily="49" charset="0"/>
              </a:rPr>
            </a:br>
            <a:br>
              <a:rPr lang="en-GB" altLang="cs-CZ" sz="3600">
                <a:solidFill>
                  <a:schemeClr val="bg1"/>
                </a:solidFill>
                <a:latin typeface="Courier New" panose="02070309020205020404" pitchFamily="49" charset="0"/>
              </a:rPr>
            </a:br>
            <a:r>
              <a:rPr lang="cs-CZ" altLang="cs-CZ" sz="3600">
                <a:solidFill>
                  <a:schemeClr val="bg1"/>
                </a:solidFill>
                <a:latin typeface="Courier New" panose="02070309020205020404" pitchFamily="49" charset="0"/>
              </a:rPr>
              <a:t>Presentation</a:t>
            </a:r>
            <a:r>
              <a:rPr lang="en-GB" altLang="cs-CZ" sz="3600">
                <a:solidFill>
                  <a:schemeClr val="bg1"/>
                </a:solidFill>
                <a:latin typeface="Courier New" panose="02070309020205020404" pitchFamily="49" charset="0"/>
              </a:rPr>
              <a:t> design: </a:t>
            </a:r>
            <a:br>
              <a:rPr lang="en-GB" altLang="cs-CZ" sz="3600">
                <a:solidFill>
                  <a:schemeClr val="bg1"/>
                </a:solidFill>
                <a:latin typeface="Courier New" panose="02070309020205020404" pitchFamily="49" charset="0"/>
              </a:rPr>
            </a:br>
            <a:r>
              <a:rPr lang="en-GB" altLang="cs-CZ" sz="3700" b="1">
                <a:solidFill>
                  <a:schemeClr val="bg1"/>
                </a:solidFill>
                <a:latin typeface="Courier New" panose="02070309020205020404" pitchFamily="49" charset="0"/>
              </a:rPr>
              <a:t>Lucie Mornsteinová</a:t>
            </a:r>
            <a:br>
              <a:rPr lang="en-GB" altLang="cs-CZ" sz="3600">
                <a:solidFill>
                  <a:schemeClr val="bg1"/>
                </a:solidFill>
                <a:latin typeface="Courier New" panose="02070309020205020404" pitchFamily="49" charset="0"/>
              </a:rPr>
            </a:br>
            <a:br>
              <a:rPr lang="en-GB" altLang="cs-CZ" sz="3600">
                <a:solidFill>
                  <a:schemeClr val="bg1"/>
                </a:solidFill>
                <a:latin typeface="Courier New" panose="02070309020205020404" pitchFamily="49" charset="0"/>
              </a:rPr>
            </a:br>
            <a:r>
              <a:rPr lang="en-GB" altLang="cs-CZ" sz="3600">
                <a:solidFill>
                  <a:schemeClr val="bg1"/>
                </a:solidFill>
                <a:latin typeface="Courier New" panose="02070309020205020404" pitchFamily="49" charset="0"/>
              </a:rPr>
              <a:t>Last revision:</a:t>
            </a:r>
            <a:r>
              <a:rPr lang="cs-CZ" altLang="cs-CZ" sz="3600">
                <a:solidFill>
                  <a:schemeClr val="bg1"/>
                </a:solidFill>
                <a:latin typeface="Courier New" panose="02070309020205020404" pitchFamily="49" charset="0"/>
              </a:rPr>
              <a:t>December </a:t>
            </a:r>
            <a:r>
              <a:rPr lang="en-GB" altLang="cs-CZ" sz="3600">
                <a:solidFill>
                  <a:schemeClr val="bg1"/>
                </a:solidFill>
                <a:latin typeface="Courier New" panose="02070309020205020404" pitchFamily="49" charset="0"/>
              </a:rPr>
              <a:t>20</a:t>
            </a:r>
            <a:r>
              <a:rPr lang="cs-CZ" altLang="cs-CZ" sz="3600">
                <a:solidFill>
                  <a:schemeClr val="bg1"/>
                </a:solidFill>
                <a:latin typeface="Courier New" panose="02070309020205020404" pitchFamily="49" charset="0"/>
              </a:rPr>
              <a:t>18</a:t>
            </a:r>
            <a:endParaRPr lang="en-GB" altLang="cs-CZ" sz="3600">
              <a:solidFill>
                <a:schemeClr val="bg1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26504 L 0.00399 -0.068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-0.33333  E" pathEditMode="relative" ptsTypes="">
                                      <p:cBhvr>
                                        <p:cTn id="12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6829 L 0.00399 -0.8976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/>
      <p:bldP spid="100355" grpId="1"/>
      <p:bldP spid="100355" grpId="2"/>
      <p:bldP spid="1003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3">
            <a:extLst>
              <a:ext uri="{FF2B5EF4-FFF2-40B4-BE49-F238E27FC236}">
                <a16:creationId xmlns:a16="http://schemas.microsoft.com/office/drawing/2014/main" id="{51F32D6B-4604-472D-AB51-AE24C535AE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5770ED64-EE79-4C46-9C40-5634D4A55C30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3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9D1B76B2-4847-449A-8D35-FCA634DCCDD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3600" b="1">
                <a:solidFill>
                  <a:schemeClr val="tx1"/>
                </a:solidFill>
              </a:rPr>
              <a:t>Matter and Energy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34E02DF8-7BDC-4104-BC00-575224B134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52562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cs-CZ" sz="3000" dirty="0"/>
              <a:t>Everything is made up of basic particles of matter and fields of energy / force, which also means that the fundamental structural elements of the organic and inorganic world are</a:t>
            </a:r>
            <a:r>
              <a:rPr lang="en-GB" altLang="cs-CZ" sz="3000" dirty="0">
                <a:solidFill>
                  <a:srgbClr val="FFFFCC"/>
                </a:solidFill>
              </a:rPr>
              <a:t> </a:t>
            </a:r>
            <a:r>
              <a:rPr lang="en-GB" altLang="cs-CZ" sz="3000" dirty="0">
                <a:solidFill>
                  <a:srgbClr val="FF0000"/>
                </a:solidFill>
              </a:rPr>
              <a:t>identical</a:t>
            </a:r>
            <a:r>
              <a:rPr lang="en-GB" altLang="cs-CZ" sz="3000" b="1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altLang="cs-CZ" sz="3000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cs-CZ" sz="3000" dirty="0"/>
              <a:t>Living matter differs from non-living matter </a:t>
            </a:r>
            <a:r>
              <a:rPr lang="cs-CZ" altLang="cs-CZ" sz="3000" dirty="0" err="1"/>
              <a:t>mainly</a:t>
            </a:r>
            <a:r>
              <a:rPr lang="en-GB" altLang="cs-CZ" sz="3000" dirty="0"/>
              <a:t> by its</a:t>
            </a:r>
            <a:r>
              <a:rPr lang="en-GB" altLang="cs-CZ" sz="3000" dirty="0">
                <a:solidFill>
                  <a:srgbClr val="FFFFCC"/>
                </a:solidFill>
              </a:rPr>
              <a:t> </a:t>
            </a:r>
            <a:r>
              <a:rPr lang="en-GB" altLang="cs-CZ" sz="3000" dirty="0">
                <a:solidFill>
                  <a:srgbClr val="FF0000"/>
                </a:solidFill>
              </a:rPr>
              <a:t>much higher level of organisation</a:t>
            </a:r>
            <a:r>
              <a:rPr lang="en-GB" altLang="cs-CZ" sz="3000" dirty="0"/>
              <a:t>.</a:t>
            </a:r>
            <a:endParaRPr lang="cs-CZ" altLang="cs-CZ" sz="3000" dirty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3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9588E6-BDE2-49D8-92D0-531D5F0F0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46790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3">
            <a:extLst>
              <a:ext uri="{FF2B5EF4-FFF2-40B4-BE49-F238E27FC236}">
                <a16:creationId xmlns:a16="http://schemas.microsoft.com/office/drawing/2014/main" id="{30173455-2A7A-41C1-8666-C754DA249E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06F73AE6-E980-4316-9E1E-B0AAE6149255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4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DC122AD-9160-4478-B31A-AB720C039F0E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3600" b="1">
                <a:solidFill>
                  <a:schemeClr val="tx1"/>
                </a:solidFill>
              </a:rPr>
              <a:t>Elementary Particles of Matter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67D686D-3EC0-411F-AF07-252EAD47D4B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395288" y="1773238"/>
            <a:ext cx="8362950" cy="4276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/>
              <a:t>The elementary (i.e</a:t>
            </a:r>
            <a:r>
              <a:rPr lang="cs-CZ" altLang="cs-CZ" sz="2400"/>
              <a:t>.</a:t>
            </a:r>
            <a:r>
              <a:rPr lang="en-GB" altLang="cs-CZ" sz="2400"/>
              <a:t> hav</a:t>
            </a:r>
            <a:r>
              <a:rPr lang="cs-CZ" altLang="cs-CZ" sz="2400"/>
              <a:t>ing</a:t>
            </a:r>
            <a:r>
              <a:rPr lang="en-GB" altLang="cs-CZ" sz="2400"/>
              <a:t> no internal structure) particles of matter are </a:t>
            </a:r>
            <a:r>
              <a:rPr lang="en-GB" altLang="cs-CZ" sz="2400" b="1"/>
              <a:t>leptons</a:t>
            </a:r>
            <a:r>
              <a:rPr lang="en-GB" altLang="cs-CZ" sz="2400"/>
              <a:t> and </a:t>
            </a:r>
            <a:r>
              <a:rPr lang="en-GB" altLang="cs-CZ" sz="2400" b="1"/>
              <a:t>quarks</a:t>
            </a:r>
            <a:endParaRPr lang="cs-CZ" altLang="cs-CZ" sz="2400" b="1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400" b="1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 b="1"/>
              <a:t>Leptons</a:t>
            </a:r>
            <a:r>
              <a:rPr lang="en-GB" altLang="cs-CZ" sz="2400"/>
              <a:t> – electrons, muons, neutrinos and their anti-particles – light particles without internal structure</a:t>
            </a:r>
            <a:endParaRPr lang="cs-CZ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 b="1"/>
              <a:t>Quarks</a:t>
            </a:r>
            <a:r>
              <a:rPr lang="en-GB" altLang="cs-CZ" sz="2400"/>
              <a:t> (u, c, t, d, s, b) – heavier particles without internal structure</a:t>
            </a:r>
            <a:endParaRPr lang="cs-CZ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400" b="1"/>
              <a:t>Hadrons</a:t>
            </a:r>
            <a:r>
              <a:rPr lang="en-GB" altLang="cs-CZ" sz="2400"/>
              <a:t> – heavy particles formed of quarks</a:t>
            </a:r>
            <a:r>
              <a:rPr lang="cs-CZ" altLang="cs-CZ" sz="2400"/>
              <a:t> </a:t>
            </a:r>
            <a:r>
              <a:rPr lang="en-US" altLang="cs-CZ" sz="2400"/>
              <a:t>e.g., </a:t>
            </a:r>
            <a:r>
              <a:rPr lang="en-GB" altLang="cs-CZ" sz="2400" b="1"/>
              <a:t>proton</a:t>
            </a:r>
            <a:r>
              <a:rPr lang="en-GB" altLang="cs-CZ" sz="2400"/>
              <a:t> (u, u, d), </a:t>
            </a:r>
            <a:r>
              <a:rPr lang="en-GB" altLang="cs-CZ" sz="2400" b="1"/>
              <a:t>neutron</a:t>
            </a:r>
            <a:r>
              <a:rPr lang="en-GB" altLang="cs-CZ" sz="2400"/>
              <a:t> (d, d, u)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GB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C08ACC-24F5-43D8-A2B9-547E7697D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46790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6">
            <a:extLst>
              <a:ext uri="{FF2B5EF4-FFF2-40B4-BE49-F238E27FC236}">
                <a16:creationId xmlns:a16="http://schemas.microsoft.com/office/drawing/2014/main" id="{89C67303-A180-4CA4-A6D0-FB36B0ED2D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5F4AC755-F4B5-44B1-92E5-27B630E00AA5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5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764387D5-6399-4C5E-89B6-DAAE698CD6DD}"/>
              </a:ext>
            </a:extLst>
          </p:cNvPr>
          <p:cNvSpPr>
            <a:spLocks noChangeArrowheads="1"/>
          </p:cNvSpPr>
          <p:nvPr>
            <p:ph type="title" sz="quarter"/>
          </p:nvPr>
        </p:nvSpPr>
        <p:spPr bwMode="auto">
          <a:xfrm>
            <a:off x="395288" y="188913"/>
            <a:ext cx="852011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3600" b="1">
                <a:solidFill>
                  <a:schemeClr val="tx1"/>
                </a:solidFill>
              </a:rPr>
              <a:t>The Four Fundamental Energy / Force Fields</a:t>
            </a:r>
          </a:p>
        </p:txBody>
      </p:sp>
      <p:grpSp>
        <p:nvGrpSpPr>
          <p:cNvPr id="12292" name="Group 21">
            <a:extLst>
              <a:ext uri="{FF2B5EF4-FFF2-40B4-BE49-F238E27FC236}">
                <a16:creationId xmlns:a16="http://schemas.microsoft.com/office/drawing/2014/main" id="{4F49B8D0-4734-4E69-8FE8-F1B872BB8EA1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1341438"/>
            <a:ext cx="2305050" cy="1931987"/>
            <a:chOff x="1156" y="845"/>
            <a:chExt cx="1432" cy="1255"/>
          </a:xfrm>
        </p:grpSpPr>
        <p:pic>
          <p:nvPicPr>
            <p:cNvPr id="12303" name="Picture 5" descr="[m31.jpg]">
              <a:hlinkClick r:id="rId7"/>
              <a:extLst>
                <a:ext uri="{FF2B5EF4-FFF2-40B4-BE49-F238E27FC236}">
                  <a16:creationId xmlns:a16="http://schemas.microsoft.com/office/drawing/2014/main" id="{3E057314-D2C5-4189-85B9-1B6E81F3B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845"/>
              <a:ext cx="1341" cy="1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4" name="Text Box 16">
              <a:extLst>
                <a:ext uri="{FF2B5EF4-FFF2-40B4-BE49-F238E27FC236}">
                  <a16:creationId xmlns:a16="http://schemas.microsoft.com/office/drawing/2014/main" id="{221916A4-DCDF-40BC-8E54-7F8CAC77C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6" y="1842"/>
              <a:ext cx="1089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cs-CZ">
                  <a:solidFill>
                    <a:schemeClr val="tx1"/>
                  </a:solidFill>
                </a:rPr>
                <a:t>gravitational</a:t>
              </a:r>
            </a:p>
          </p:txBody>
        </p:sp>
      </p:grpSp>
      <p:grpSp>
        <p:nvGrpSpPr>
          <p:cNvPr id="12293" name="Group 22">
            <a:extLst>
              <a:ext uri="{FF2B5EF4-FFF2-40B4-BE49-F238E27FC236}">
                <a16:creationId xmlns:a16="http://schemas.microsoft.com/office/drawing/2014/main" id="{91E69677-3234-4392-A72D-7D236AA40685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1341438"/>
            <a:ext cx="2376487" cy="1957387"/>
            <a:chOff x="2835" y="845"/>
            <a:chExt cx="1497" cy="1251"/>
          </a:xfrm>
        </p:grpSpPr>
        <p:pic>
          <p:nvPicPr>
            <p:cNvPr id="12301" name="Picture 8" descr="revlight5b">
              <a:hlinkClick r:id="rId9"/>
              <a:extLst>
                <a:ext uri="{FF2B5EF4-FFF2-40B4-BE49-F238E27FC236}">
                  <a16:creationId xmlns:a16="http://schemas.microsoft.com/office/drawing/2014/main" id="{506C94BA-C8E4-4306-883C-F5F328D48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845"/>
              <a:ext cx="1407" cy="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Text Box 17">
              <a:extLst>
                <a:ext uri="{FF2B5EF4-FFF2-40B4-BE49-F238E27FC236}">
                  <a16:creationId xmlns:a16="http://schemas.microsoft.com/office/drawing/2014/main" id="{0B40CD01-4AC5-48C1-96B0-48A6BAE8F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5" y="1842"/>
              <a:ext cx="147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cs-CZ">
                  <a:solidFill>
                    <a:schemeClr val="tx1"/>
                  </a:solidFill>
                </a:rPr>
                <a:t>electromagnetic</a:t>
              </a:r>
            </a:p>
          </p:txBody>
        </p:sp>
      </p:grpSp>
      <p:grpSp>
        <p:nvGrpSpPr>
          <p:cNvPr id="12294" name="Group 23">
            <a:extLst>
              <a:ext uri="{FF2B5EF4-FFF2-40B4-BE49-F238E27FC236}">
                <a16:creationId xmlns:a16="http://schemas.microsoft.com/office/drawing/2014/main" id="{D82FDA84-3572-48E8-8D70-8F62EC0DE774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3284538"/>
            <a:ext cx="2305050" cy="2111375"/>
            <a:chOff x="1156" y="2115"/>
            <a:chExt cx="1406" cy="1284"/>
          </a:xfrm>
        </p:grpSpPr>
        <p:pic>
          <p:nvPicPr>
            <p:cNvPr id="12299" name="Picture 11" descr="mush">
              <a:extLst>
                <a:ext uri="{FF2B5EF4-FFF2-40B4-BE49-F238E27FC236}">
                  <a16:creationId xmlns:a16="http://schemas.microsoft.com/office/drawing/2014/main" id="{43A5C48C-F154-4D0B-BAD4-1DAE12B8C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2115"/>
              <a:ext cx="1360" cy="1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18">
              <a:extLst>
                <a:ext uri="{FF2B5EF4-FFF2-40B4-BE49-F238E27FC236}">
                  <a16:creationId xmlns:a16="http://schemas.microsoft.com/office/drawing/2014/main" id="{663A0C70-49D9-4F34-8B79-937C53986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6" y="3158"/>
              <a:ext cx="635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cs-CZ">
                  <a:solidFill>
                    <a:schemeClr val="tx1"/>
                  </a:solidFill>
                </a:rPr>
                <a:t>strong</a:t>
              </a:r>
            </a:p>
          </p:txBody>
        </p:sp>
      </p:grpSp>
      <p:grpSp>
        <p:nvGrpSpPr>
          <p:cNvPr id="12295" name="Group 24">
            <a:extLst>
              <a:ext uri="{FF2B5EF4-FFF2-40B4-BE49-F238E27FC236}">
                <a16:creationId xmlns:a16="http://schemas.microsoft.com/office/drawing/2014/main" id="{3AE0120F-3E32-47FB-835F-E2C99638888F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357563"/>
            <a:ext cx="2663825" cy="2052637"/>
            <a:chOff x="2880" y="2115"/>
            <a:chExt cx="1678" cy="1293"/>
          </a:xfrm>
        </p:grpSpPr>
        <p:pic>
          <p:nvPicPr>
            <p:cNvPr id="12297" name="Picture 14" descr="betadecays.gif (31434 bytes)">
              <a:extLst>
                <a:ext uri="{FF2B5EF4-FFF2-40B4-BE49-F238E27FC236}">
                  <a16:creationId xmlns:a16="http://schemas.microsoft.com/office/drawing/2014/main" id="{24496E5E-6789-48EE-87C0-06D8BB42B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115"/>
              <a:ext cx="1633" cy="1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Text Box 19">
              <a:extLst>
                <a:ext uri="{FF2B5EF4-FFF2-40B4-BE49-F238E27FC236}">
                  <a16:creationId xmlns:a16="http://schemas.microsoft.com/office/drawing/2014/main" id="{9A7F73F3-BE6A-4D67-9B8B-0C236F028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158"/>
              <a:ext cx="9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cs-CZ">
                  <a:solidFill>
                    <a:schemeClr val="tx1"/>
                  </a:solidFill>
                </a:rPr>
                <a:t>weak</a:t>
              </a:r>
            </a:p>
          </p:txBody>
        </p:sp>
      </p:grpSp>
      <p:sp>
        <p:nvSpPr>
          <p:cNvPr id="12296" name="Text Box 20">
            <a:extLst>
              <a:ext uri="{FF2B5EF4-FFF2-40B4-BE49-F238E27FC236}">
                <a16:creationId xmlns:a16="http://schemas.microsoft.com/office/drawing/2014/main" id="{47BEC194-7FFC-48DE-9983-CA83615B2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34025"/>
            <a:ext cx="89646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>
                <a:solidFill>
                  <a:schemeClr val="tx1"/>
                </a:solidFill>
              </a:rPr>
              <a:t>Strong : weak : electromagnetic : gravitational force - 1 : 10</a:t>
            </a:r>
            <a:r>
              <a:rPr lang="cs-CZ" altLang="cs-CZ" baseline="30000">
                <a:solidFill>
                  <a:schemeClr val="tx1"/>
                </a:solidFill>
              </a:rPr>
              <a:t>-5</a:t>
            </a:r>
            <a:r>
              <a:rPr lang="cs-CZ" altLang="cs-CZ">
                <a:solidFill>
                  <a:schemeClr val="tx1"/>
                </a:solidFill>
              </a:rPr>
              <a:t> : 10</a:t>
            </a:r>
            <a:r>
              <a:rPr lang="cs-CZ" altLang="cs-CZ" baseline="30000">
                <a:solidFill>
                  <a:schemeClr val="tx1"/>
                </a:solidFill>
              </a:rPr>
              <a:t>-2</a:t>
            </a:r>
            <a:r>
              <a:rPr lang="cs-CZ" altLang="cs-CZ">
                <a:solidFill>
                  <a:schemeClr val="tx1"/>
                </a:solidFill>
              </a:rPr>
              <a:t> : 10</a:t>
            </a:r>
            <a:r>
              <a:rPr lang="cs-CZ" altLang="cs-CZ" baseline="30000">
                <a:solidFill>
                  <a:schemeClr val="tx1"/>
                </a:solidFill>
              </a:rPr>
              <a:t>-39 </a:t>
            </a:r>
            <a:r>
              <a:rPr lang="cs-CZ" altLang="cs-CZ">
                <a:solidFill>
                  <a:schemeClr val="tx1"/>
                </a:solidFill>
              </a:rPr>
              <a:t>at interaction distance of about 10</a:t>
            </a:r>
            <a:r>
              <a:rPr lang="cs-CZ" altLang="cs-CZ" baseline="30000">
                <a:solidFill>
                  <a:schemeClr val="tx1"/>
                </a:solidFill>
              </a:rPr>
              <a:t>-24</a:t>
            </a:r>
            <a:r>
              <a:rPr lang="cs-CZ" altLang="cs-CZ">
                <a:solidFill>
                  <a:schemeClr val="tx1"/>
                </a:solidFill>
              </a:rPr>
              <a:t> m; 10</a:t>
            </a:r>
            <a:r>
              <a:rPr lang="cs-CZ" altLang="cs-CZ" baseline="30000">
                <a:solidFill>
                  <a:schemeClr val="tx1"/>
                </a:solidFill>
              </a:rPr>
              <a:t>-7</a:t>
            </a:r>
            <a:r>
              <a:rPr lang="cs-CZ" altLang="cs-CZ">
                <a:solidFill>
                  <a:schemeClr val="tx1"/>
                </a:solidFill>
              </a:rPr>
              <a:t> : </a:t>
            </a:r>
            <a:r>
              <a:rPr lang="cs-CZ" altLang="cs-CZ">
                <a:solidFill>
                  <a:schemeClr val="tx1"/>
                </a:solidFill>
                <a:sym typeface="Symbol" panose="05050102010706020507" pitchFamily="18" charset="2"/>
              </a:rPr>
              <a:t></a:t>
            </a:r>
            <a:r>
              <a:rPr lang="cs-CZ" altLang="cs-CZ">
                <a:solidFill>
                  <a:schemeClr val="tx1"/>
                </a:solidFill>
              </a:rPr>
              <a:t>0 : 10</a:t>
            </a:r>
            <a:r>
              <a:rPr lang="cs-CZ" altLang="cs-CZ" baseline="30000">
                <a:solidFill>
                  <a:schemeClr val="tx1"/>
                </a:solidFill>
              </a:rPr>
              <a:t>-9</a:t>
            </a:r>
            <a:r>
              <a:rPr lang="cs-CZ" altLang="cs-CZ">
                <a:solidFill>
                  <a:schemeClr val="tx1"/>
                </a:solidFill>
              </a:rPr>
              <a:t> : 10</a:t>
            </a:r>
            <a:r>
              <a:rPr lang="cs-CZ" altLang="cs-CZ" baseline="30000">
                <a:solidFill>
                  <a:schemeClr val="tx1"/>
                </a:solidFill>
              </a:rPr>
              <a:t>-46</a:t>
            </a:r>
            <a:r>
              <a:rPr lang="cs-CZ" altLang="cs-CZ">
                <a:solidFill>
                  <a:schemeClr val="tx1"/>
                </a:solidFill>
              </a:rPr>
              <a:t> at a distance of  about 10</a:t>
            </a:r>
            <a:r>
              <a:rPr lang="cs-CZ" altLang="cs-CZ" baseline="30000">
                <a:solidFill>
                  <a:schemeClr val="tx1"/>
                </a:solidFill>
              </a:rPr>
              <a:t>-18</a:t>
            </a:r>
            <a:r>
              <a:rPr lang="cs-CZ" altLang="cs-CZ">
                <a:solidFill>
                  <a:schemeClr val="tx1"/>
                </a:solidFill>
              </a:rPr>
              <a:t> m (1/1000 of atom nucleus dimension). In the distance equal to nucleus dimension goes to zero also strong interaction.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A5FF8A-03BF-4FBA-AB94-560388DDF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2400" y="1063625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32951B-1372-4261-9AFA-64B028932C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2400" y="181041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3">
            <a:extLst>
              <a:ext uri="{FF2B5EF4-FFF2-40B4-BE49-F238E27FC236}">
                <a16:creationId xmlns:a16="http://schemas.microsoft.com/office/drawing/2014/main" id="{8C082C4D-E45D-4591-AD7D-37C64EA8A0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E11907DC-DD0E-40BE-AC38-5CDECFC3C988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6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77AB8810-656E-477B-BF71-1B3D9570318C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3600" b="1">
                <a:solidFill>
                  <a:schemeClr val="tx1"/>
                </a:solidFill>
              </a:rPr>
              <a:t>Photons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5C39BA0-6E76-4251-8163-EC00B504393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323850" y="1916113"/>
            <a:ext cx="7848600" cy="3913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800"/>
              <a:t>Photons </a:t>
            </a:r>
            <a:r>
              <a:rPr lang="en-US" altLang="cs-CZ" sz="2800"/>
              <a:t>-</a:t>
            </a:r>
            <a:r>
              <a:rPr lang="cs-CZ" altLang="cs-CZ" sz="2800"/>
              <a:t> </a:t>
            </a:r>
            <a:r>
              <a:rPr lang="en-US" altLang="cs-CZ" sz="2800"/>
              <a:t>energy quanta of electromagnetic field, zero mass </a:t>
            </a:r>
            <a:endParaRPr lang="cs-CZ" altLang="cs-CZ" sz="28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8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cs-CZ" sz="2800"/>
              <a:t>Energy of </a:t>
            </a:r>
            <a:r>
              <a:rPr lang="cs-CZ" altLang="cs-CZ" sz="2800"/>
              <a:t>(one)</a:t>
            </a:r>
            <a:r>
              <a:rPr lang="en-GB" altLang="cs-CZ" sz="2800"/>
              <a:t> photon: </a:t>
            </a:r>
            <a:r>
              <a:rPr lang="en-GB" altLang="cs-CZ" sz="2800" i="1"/>
              <a:t>E = hf = hc</a:t>
            </a:r>
            <a:r>
              <a:rPr lang="en-GB" altLang="cs-CZ" sz="2800"/>
              <a:t>/</a:t>
            </a:r>
            <a:r>
              <a:rPr lang="en-GB" altLang="cs-CZ" sz="2800">
                <a:latin typeface="Symbol" panose="05050102010706020507" pitchFamily="18" charset="2"/>
              </a:rPr>
              <a:t>l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 i="1"/>
              <a:t>h</a:t>
            </a:r>
            <a:r>
              <a:rPr lang="en-GB" altLang="cs-CZ"/>
              <a:t> is the Planck constant (6</a:t>
            </a:r>
            <a:r>
              <a:rPr lang="cs-CZ" altLang="cs-CZ"/>
              <a:t>.</a:t>
            </a:r>
            <a:r>
              <a:rPr lang="en-GB" altLang="cs-CZ"/>
              <a:t>62</a:t>
            </a:r>
            <a:r>
              <a:rPr lang="cs-CZ" altLang="cs-CZ"/>
              <a:t>·</a:t>
            </a:r>
            <a:r>
              <a:rPr lang="en-GB" altLang="cs-CZ"/>
              <a:t>10</a:t>
            </a:r>
            <a:r>
              <a:rPr lang="en-GB" altLang="cs-CZ" baseline="30000"/>
              <a:t>-34</a:t>
            </a:r>
            <a:r>
              <a:rPr lang="en-GB" altLang="cs-CZ"/>
              <a:t> J·s),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 i="1"/>
              <a:t>f  </a:t>
            </a:r>
            <a:r>
              <a:rPr lang="en-GB" altLang="cs-CZ"/>
              <a:t>is the frequency,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 i="1"/>
              <a:t>c</a:t>
            </a:r>
            <a:r>
              <a:rPr lang="en-GB" altLang="cs-CZ"/>
              <a:t> is speed of light in vakuum</a:t>
            </a:r>
            <a:r>
              <a:rPr lang="cs-CZ" altLang="cs-CZ"/>
              <a:t>,</a:t>
            </a:r>
            <a:r>
              <a:rPr lang="en-GB" altLang="cs-CZ"/>
              <a:t> 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>
                <a:latin typeface="Symbol" panose="05050102010706020507" pitchFamily="18" charset="2"/>
              </a:rPr>
              <a:t>l</a:t>
            </a:r>
            <a:r>
              <a:rPr lang="en-GB" altLang="cs-CZ"/>
              <a:t> is the wavelength</a:t>
            </a:r>
            <a:r>
              <a:rPr lang="cs-CZ" altLang="cs-CZ"/>
              <a:t>.</a:t>
            </a:r>
            <a:r>
              <a:rPr lang="en-GB" altLang="cs-CZ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3E09C8-EDA9-4C85-9370-66858C7F4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3">
            <a:extLst>
              <a:ext uri="{FF2B5EF4-FFF2-40B4-BE49-F238E27FC236}">
                <a16:creationId xmlns:a16="http://schemas.microsoft.com/office/drawing/2014/main" id="{8742A8A3-9573-4D30-954E-82358CD5BA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6810AE57-B28C-4C33-A7F7-F5FBC4D448A0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7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64F61F84-5FB7-42BC-BA9B-FB42A4BE7DE5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cs-CZ" sz="3600" b="1"/>
              <a:t>Particles and Field Energy Quanta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ACA9AEB0-BE6D-4E10-9946-71FB7BED313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68313" y="2636838"/>
            <a:ext cx="8229600" cy="266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Tx/>
              <a:buNone/>
            </a:pPr>
            <a:r>
              <a:rPr lang="en-GB" altLang="cs-CZ"/>
              <a:t>particles of matter and field energy quanta are capable of</a:t>
            </a:r>
            <a:r>
              <a:rPr lang="en-GB" altLang="cs-CZ">
                <a:solidFill>
                  <a:srgbClr val="FFFFCC"/>
                </a:solidFill>
              </a:rPr>
              <a:t> </a:t>
            </a:r>
            <a:r>
              <a:rPr lang="en-GB" altLang="cs-CZ">
                <a:solidFill>
                  <a:srgbClr val="FF0000"/>
                </a:solidFill>
              </a:rPr>
              <a:t>mutual transformation</a:t>
            </a:r>
            <a:r>
              <a:rPr lang="en-GB" altLang="cs-CZ">
                <a:solidFill>
                  <a:srgbClr val="FFFFCC"/>
                </a:solidFill>
              </a:rPr>
              <a:t> </a:t>
            </a:r>
            <a:r>
              <a:rPr lang="en-GB" altLang="cs-CZ"/>
              <a:t>(e.g., an electron and positron transform to two gamma photons in the so-called annihilation – this is used in PET imaging)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EAD585-DBDA-4C79-A047-BD9865D2F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9913" y="1173822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3179F1-BD27-4240-ACD7-9F8698197A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184771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4">
            <a:extLst>
              <a:ext uri="{FF2B5EF4-FFF2-40B4-BE49-F238E27FC236}">
                <a16:creationId xmlns:a16="http://schemas.microsoft.com/office/drawing/2014/main" id="{46B8BEB2-F311-4A83-8E51-31BF947D32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E4E5C481-758C-4C7B-859F-49B01F87D95B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8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18435" name="Picture 5" descr="Electron diffraction pattern">
            <a:extLst>
              <a:ext uri="{FF2B5EF4-FFF2-40B4-BE49-F238E27FC236}">
                <a16:creationId xmlns:a16="http://schemas.microsoft.com/office/drawing/2014/main" id="{40EA8A47-C269-4CF6-B444-D06E457F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33528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2">
            <a:extLst>
              <a:ext uri="{FF2B5EF4-FFF2-40B4-BE49-F238E27FC236}">
                <a16:creationId xmlns:a16="http://schemas.microsoft.com/office/drawing/2014/main" id="{21AC91AA-288C-4C7C-9F76-ED3148EACB6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74324" y="242887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3600" b="1">
                <a:solidFill>
                  <a:schemeClr val="tx1"/>
                </a:solidFill>
              </a:rPr>
              <a:t>Quantum Mechanics</a:t>
            </a:r>
          </a:p>
        </p:txBody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1B9569D1-D560-46C3-9ED1-CD61BC9CF4E8}"/>
              </a:ext>
            </a:extLst>
          </p:cNvPr>
          <p:cNvSpPr>
            <a:spLocks noChangeArrowheads="1"/>
          </p:cNvSpPr>
          <p:nvPr>
            <p:ph type="body" sz="half" idx="1"/>
          </p:nvPr>
        </p:nvSpPr>
        <p:spPr bwMode="auto">
          <a:xfrm>
            <a:off x="3995738" y="2997200"/>
            <a:ext cx="4418012" cy="152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cs-CZ" sz="2400"/>
              <a:t>The behaviors of ensembles of a given type of particle obey equations which are similar to wave equations. </a:t>
            </a:r>
            <a:endParaRPr lang="cs-CZ" altLang="cs-CZ" sz="1200"/>
          </a:p>
        </p:txBody>
      </p:sp>
      <p:sp>
        <p:nvSpPr>
          <p:cNvPr id="18438" name="Rectangle 10">
            <a:extLst>
              <a:ext uri="{FF2B5EF4-FFF2-40B4-BE49-F238E27FC236}">
                <a16:creationId xmlns:a16="http://schemas.microsoft.com/office/drawing/2014/main" id="{0194F03E-206D-48A3-808D-B334E9571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538" y="6600825"/>
            <a:ext cx="48434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None/>
            </a:pPr>
            <a:r>
              <a:rPr lang="cs-CZ" altLang="cs-CZ" sz="1200">
                <a:solidFill>
                  <a:schemeClr val="tx1"/>
                </a:solidFill>
              </a:rPr>
              <a:t>(http://www.matter.org.uk/diffraction/electron/electron_diffraction.htm)</a:t>
            </a:r>
          </a:p>
        </p:txBody>
      </p:sp>
      <p:sp>
        <p:nvSpPr>
          <p:cNvPr id="18439" name="Rectangle 11">
            <a:extLst>
              <a:ext uri="{FF2B5EF4-FFF2-40B4-BE49-F238E27FC236}">
                <a16:creationId xmlns:a16="http://schemas.microsoft.com/office/drawing/2014/main" id="{8A31C647-FB5D-4D93-BAF0-E7C71C7D3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868863"/>
            <a:ext cx="770572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None/>
            </a:pPr>
            <a:r>
              <a:rPr lang="en-GB" altLang="cs-CZ" sz="2400">
                <a:solidFill>
                  <a:schemeClr val="tx1"/>
                </a:solidFill>
              </a:rPr>
              <a:t>On the left pattern formed on a photographic plate by an ensemble of electrons hitting a crystal lattice. Notice that it is very similar to the diffraction pattern produced by a light wave passed through optical grating.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716D5C-BC6A-4949-BC5F-8EBCA8967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0611" y="1743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6">
            <a:extLst>
              <a:ext uri="{FF2B5EF4-FFF2-40B4-BE49-F238E27FC236}">
                <a16:creationId xmlns:a16="http://schemas.microsoft.com/office/drawing/2014/main" id="{CBF39DDE-B558-427F-A4B5-8AC43812F5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F81DBB70-C90A-4AB8-B3F4-40D4FD7ABD36}" type="slidenum">
              <a:rPr lang="cs-CZ" altLang="cs-CZ" sz="1400">
                <a:solidFill>
                  <a:schemeClr val="tx1"/>
                </a:solidFill>
              </a:rPr>
              <a:pPr>
                <a:buFontTx/>
                <a:buNone/>
              </a:pPr>
              <a:t>9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65544" name="Picture 8" descr="kag10602_e">
            <a:extLst>
              <a:ext uri="{FF2B5EF4-FFF2-40B4-BE49-F238E27FC236}">
                <a16:creationId xmlns:a16="http://schemas.microsoft.com/office/drawing/2014/main" id="{134092A3-CC5C-4734-8A91-838F1F3750E9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8135938" cy="4370387"/>
          </a:xfr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kag10601_e">
            <a:extLst>
              <a:ext uri="{FF2B5EF4-FFF2-40B4-BE49-F238E27FC236}">
                <a16:creationId xmlns:a16="http://schemas.microsoft.com/office/drawing/2014/main" id="{5390C33B-9578-4DF4-8E53-FEFA3A0E939F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8137525" cy="4371975"/>
          </a:xfr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2">
            <a:extLst>
              <a:ext uri="{FF2B5EF4-FFF2-40B4-BE49-F238E27FC236}">
                <a16:creationId xmlns:a16="http://schemas.microsoft.com/office/drawing/2014/main" id="{E43307D8-C5B5-4EA8-A658-40D539657559}"/>
              </a:ext>
            </a:extLst>
          </p:cNvPr>
          <p:cNvSpPr>
            <a:spLocks noChangeArrowheads="1"/>
          </p:cNvSpPr>
          <p:nvPr>
            <p:ph type="title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3200" b="1">
                <a:solidFill>
                  <a:schemeClr val="tx1"/>
                </a:solidFill>
              </a:rPr>
              <a:t>Quantum Mechanics </a:t>
            </a:r>
            <a:br>
              <a:rPr lang="en-GB" altLang="cs-CZ" sz="3200" b="1">
                <a:solidFill>
                  <a:schemeClr val="tx1"/>
                </a:solidFill>
              </a:rPr>
            </a:br>
            <a:br>
              <a:rPr lang="en-GB" altLang="cs-CZ" sz="1800">
                <a:solidFill>
                  <a:schemeClr val="tx1"/>
                </a:solidFill>
              </a:rPr>
            </a:br>
            <a:r>
              <a:rPr lang="en-GB" altLang="cs-CZ" sz="2400">
                <a:solidFill>
                  <a:schemeClr val="tx1"/>
                </a:solidFill>
              </a:rPr>
              <a:t>tunnel effect</a:t>
            </a:r>
            <a:r>
              <a:rPr lang="cs-CZ" altLang="cs-CZ" sz="240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65549" name="Picture 13" descr="kag10602_e">
            <a:extLst>
              <a:ext uri="{FF2B5EF4-FFF2-40B4-BE49-F238E27FC236}">
                <a16:creationId xmlns:a16="http://schemas.microsoft.com/office/drawing/2014/main" id="{E8D55205-D493-4B25-B528-3ECAC7973E3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924175"/>
            <a:ext cx="3959225" cy="2244725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1" name="Picture 15" descr="kag10601_e">
            <a:extLst>
              <a:ext uri="{FF2B5EF4-FFF2-40B4-BE49-F238E27FC236}">
                <a16:creationId xmlns:a16="http://schemas.microsoft.com/office/drawing/2014/main" id="{8B2B5358-9287-42FD-BEE6-0CA8838276E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3960813" cy="2206625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9C9E5C-9792-4521-B59E-E5F64D807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2120" y="557069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A782FF-3AD7-4185-95FD-AD32065315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53200" y="54422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6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d6ccdf5c-046b-4abf-b1d9-c8e057091ce7.mdb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2359</TotalTime>
  <Words>1530</Words>
  <Application>Microsoft Office PowerPoint</Application>
  <PresentationFormat>Předvádění na obrazovce (4:3)</PresentationFormat>
  <Paragraphs>185</Paragraphs>
  <Slides>24</Slides>
  <Notes>24</Notes>
  <HiddenSlides>0</HiddenSlides>
  <MMClips>29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32" baseType="lpstr">
      <vt:lpstr>Arial</vt:lpstr>
      <vt:lpstr>Wingdings</vt:lpstr>
      <vt:lpstr>Symbol</vt:lpstr>
      <vt:lpstr>Courier New</vt:lpstr>
      <vt:lpstr>Výchozí návrh</vt:lpstr>
      <vt:lpstr>Vlastní návrh</vt:lpstr>
      <vt:lpstr>Rastrový obrázek</vt:lpstr>
      <vt:lpstr>Rastrový obraz</vt:lpstr>
      <vt:lpstr>Prezentace aplikace PowerPoint</vt:lpstr>
      <vt:lpstr>Prezentace aplikace PowerPoint</vt:lpstr>
      <vt:lpstr>Matter and Energy</vt:lpstr>
      <vt:lpstr>Elementary Particles of Matter</vt:lpstr>
      <vt:lpstr>The Four Fundamental Energy / Force Fields</vt:lpstr>
      <vt:lpstr>Photons</vt:lpstr>
      <vt:lpstr>Particles and Field Energy Quanta</vt:lpstr>
      <vt:lpstr>Quantum Mechanics</vt:lpstr>
      <vt:lpstr>Quantum Mechanics   tunnel effect:</vt:lpstr>
      <vt:lpstr>Quantum Mechanics: Heisenberg uncertainty relations</vt:lpstr>
      <vt:lpstr>Schrödinger equation (to admire)</vt:lpstr>
      <vt:lpstr>Solution of the Schrödinger Equation</vt:lpstr>
      <vt:lpstr>Quantum numbers for Hydrogen</vt:lpstr>
      <vt:lpstr>Ionisation of Atoms</vt:lpstr>
      <vt:lpstr>Emission Spectra</vt:lpstr>
      <vt:lpstr>Hydrogen spectrum again  magenta, cyan and red line  according http://cwx.prenhall.com/bookbind/pubbooks/hillchem3/medialib/media_portfolio/text_images/CH07/FG07_19.JPG</vt:lpstr>
      <vt:lpstr>Excitation (absorption) Spectra for Atoms</vt:lpstr>
      <vt:lpstr>Excitation (Absorption) Spectrum for Molecules</vt:lpstr>
      <vt:lpstr>Atom nucleus</vt:lpstr>
      <vt:lpstr>Mass defect of nucleus</vt:lpstr>
      <vt:lpstr>Nuclides</vt:lpstr>
      <vt:lpstr>Isotope composition of mercury % of Hg atoms vs. isotope nucleon number (A)</vt:lpstr>
      <vt:lpstr>What else is necessary to know?</vt:lpstr>
      <vt:lpstr>Author:  Vojtěch Mornstein  Content collaboration and language revision:  Carmel J. Caruana  Presentation design:  Lucie Mornsteinová  Last revision:December 2018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123</cp:revision>
  <dcterms:created xsi:type="dcterms:W3CDTF">2002-09-11T06:40:40Z</dcterms:created>
  <dcterms:modified xsi:type="dcterms:W3CDTF">2020-09-16T11:55:21Z</dcterms:modified>
</cp:coreProperties>
</file>