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1" r:id="rId6"/>
    <p:sldId id="263" r:id="rId7"/>
    <p:sldId id="264" r:id="rId8"/>
    <p:sldId id="265" r:id="rId9"/>
    <p:sldId id="267" r:id="rId10"/>
    <p:sldId id="281" r:id="rId11"/>
    <p:sldId id="269" r:id="rId12"/>
    <p:sldId id="274" r:id="rId13"/>
    <p:sldId id="273" r:id="rId14"/>
    <p:sldId id="283" r:id="rId15"/>
    <p:sldId id="276" r:id="rId16"/>
    <p:sldId id="282" r:id="rId17"/>
    <p:sldId id="280" r:id="rId18"/>
  </p:sldIdLst>
  <p:sldSz cx="9144000" cy="6858000" type="screen4x3"/>
  <p:notesSz cx="6858000" cy="9144000"/>
  <p:custDataLst>
    <p:tags r:id="rId20"/>
  </p:custDataLst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FFFF99"/>
    <a:srgbClr val="FF00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484AA8C5-625D-47D0-8017-93F33D779A2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9D75465D-A9EB-4E04-877B-2698A8A210A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2B9DF660-9C3B-49F2-B80D-5D753CD87FF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301" name="Rectangle 5">
            <a:extLst>
              <a:ext uri="{FF2B5EF4-FFF2-40B4-BE49-F238E27FC236}">
                <a16:creationId xmlns:a16="http://schemas.microsoft.com/office/drawing/2014/main" id="{84DC8AF7-83C8-4E1C-8A8B-9B2484E7DE9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textu.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55302" name="Rectangle 6">
            <a:extLst>
              <a:ext uri="{FF2B5EF4-FFF2-40B4-BE49-F238E27FC236}">
                <a16:creationId xmlns:a16="http://schemas.microsoft.com/office/drawing/2014/main" id="{1708CDA4-A21F-4F83-830F-298C3DF0295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5303" name="Rectangle 7">
            <a:extLst>
              <a:ext uri="{FF2B5EF4-FFF2-40B4-BE49-F238E27FC236}">
                <a16:creationId xmlns:a16="http://schemas.microsoft.com/office/drawing/2014/main" id="{42867839-EC6F-4285-91FC-5AD86B666F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fld id="{E3DEDB6B-0139-4320-B569-AF6678EE9A59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54CC6231-F2B9-4C3B-BF6E-AB388A5D17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C064BDB-7395-4549-B5A6-9D5C655F86B7}" type="slidenum">
              <a:rPr lang="cs-CZ" altLang="cs-CZ"/>
              <a:pPr>
                <a:spcBef>
                  <a:spcPct val="0"/>
                </a:spcBef>
              </a:pPr>
              <a:t>1</a:t>
            </a:fld>
            <a:endParaRPr lang="cs-CZ" altLang="cs-CZ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8C12C133-D7CF-4F5D-BCC7-8F092ADA1F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EF40C302-B257-4DA2-BFEC-E9AEFAD6F9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C10610E3-DFDB-4BE1-B767-80DE2613EC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5D3F3FA-F7B1-4177-A3BF-7C8A2A624C8C}" type="slidenum">
              <a:rPr lang="cs-CZ" altLang="cs-CZ"/>
              <a:pPr>
                <a:spcBef>
                  <a:spcPct val="0"/>
                </a:spcBef>
              </a:pPr>
              <a:t>10</a:t>
            </a:fld>
            <a:endParaRPr lang="cs-CZ" altLang="cs-CZ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DD767066-71BD-415B-B20D-B9C272D88E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D21FCB7B-733F-4ED5-8B75-CB04A84142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A587480B-492C-47BE-B960-367707E99A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4F0CE31-C578-4A34-9030-ED5C9151BC05}" type="slidenum">
              <a:rPr lang="cs-CZ" altLang="cs-CZ"/>
              <a:pPr>
                <a:spcBef>
                  <a:spcPct val="0"/>
                </a:spcBef>
              </a:pPr>
              <a:t>11</a:t>
            </a:fld>
            <a:endParaRPr lang="cs-CZ" altLang="cs-CZ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31DDA959-423B-4B74-805C-115FE98C24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299D0E43-68B9-4F9C-B899-205E755106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58B7012B-43CB-44EB-8B9E-9F496D1C20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D5BB6C7-219B-4A8E-B5C7-6C5BB807A300}" type="slidenum">
              <a:rPr lang="cs-CZ" altLang="cs-CZ"/>
              <a:pPr>
                <a:spcBef>
                  <a:spcPct val="0"/>
                </a:spcBef>
              </a:pPr>
              <a:t>12</a:t>
            </a:fld>
            <a:endParaRPr lang="cs-CZ" altLang="cs-CZ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E8368353-9BB5-499B-AE9B-B02A98A11D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A0B17823-3132-4121-9E38-7AA68C15F9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55B90857-3385-4CAC-A4DE-20F93FD761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BA237B7-E225-47BD-B488-7F9C5A010E06}" type="slidenum">
              <a:rPr lang="cs-CZ" altLang="cs-CZ"/>
              <a:pPr>
                <a:spcBef>
                  <a:spcPct val="0"/>
                </a:spcBef>
              </a:pPr>
              <a:t>13</a:t>
            </a:fld>
            <a:endParaRPr lang="cs-CZ" altLang="cs-CZ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C1FC2844-EBC7-4CB7-ABB3-A672A2FAD4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7BB16189-2737-442A-AFEC-6127E781F4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A04A086A-381E-4ECB-92A5-333F59A232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1D56706-8022-4A88-AC60-9B374E3CB5D6}" type="slidenum">
              <a:rPr lang="cs-CZ" altLang="cs-CZ"/>
              <a:pPr>
                <a:spcBef>
                  <a:spcPct val="0"/>
                </a:spcBef>
              </a:pPr>
              <a:t>14</a:t>
            </a:fld>
            <a:endParaRPr lang="cs-CZ" altLang="cs-CZ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381CE33D-BE34-4669-9435-7BB8FF2AFF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04408088-2D50-42A8-ACED-0E8D6B87CE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6FD1C122-22DD-43A6-85D6-410736517B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AA4193E-F93A-4DA4-A62F-BEDBDFBA754D}" type="slidenum">
              <a:rPr lang="cs-CZ" altLang="cs-CZ"/>
              <a:pPr>
                <a:spcBef>
                  <a:spcPct val="0"/>
                </a:spcBef>
              </a:pPr>
              <a:t>15</a:t>
            </a:fld>
            <a:endParaRPr lang="cs-CZ" altLang="cs-CZ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DDC37350-5111-425D-B1F3-CD97D6F815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BD5C9C5A-0658-4C4D-B5B1-62FFEC0FBC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AA6582C4-3949-443E-9534-D8C8A745D8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7DDA4AF-EFFE-42FB-BC34-A104922D5512}" type="slidenum">
              <a:rPr lang="cs-CZ" altLang="cs-CZ"/>
              <a:pPr>
                <a:spcBef>
                  <a:spcPct val="0"/>
                </a:spcBef>
              </a:pPr>
              <a:t>16</a:t>
            </a:fld>
            <a:endParaRPr lang="cs-CZ" altLang="cs-CZ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4D5258B3-DFAD-4E1D-B209-5002A179EC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43BC8E30-D509-42AF-857B-14D7DCBAAD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92D2DAA2-E40E-46F6-864C-311466CDF2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6AECD8B-71C7-4722-977D-08263662DEE0}" type="slidenum">
              <a:rPr lang="cs-CZ" altLang="cs-CZ"/>
              <a:pPr>
                <a:spcBef>
                  <a:spcPct val="0"/>
                </a:spcBef>
              </a:pPr>
              <a:t>17</a:t>
            </a:fld>
            <a:endParaRPr lang="cs-CZ" altLang="cs-CZ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3650C744-916B-4F35-8EB8-638A7F7E08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C8F31F36-0C02-4718-A1F3-59ECBBC3C4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419EFA9F-8E84-45D0-89D1-28622DEA14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8FFE237-3DDE-4F1F-894E-705832E48336}" type="slidenum">
              <a:rPr lang="cs-CZ" altLang="cs-CZ"/>
              <a:pPr>
                <a:spcBef>
                  <a:spcPct val="0"/>
                </a:spcBef>
              </a:pPr>
              <a:t>2</a:t>
            </a:fld>
            <a:endParaRPr lang="cs-CZ" altLang="cs-CZ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275E5EDD-6D50-416D-B407-C9A1D7992E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00B5EA71-DAE8-425F-9A5D-0CCF36ACDD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D60D86BD-BB0B-4CCA-971F-6D195C145F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79264A9-EF20-4056-86B8-68D8E2FA1698}" type="slidenum">
              <a:rPr lang="cs-CZ" altLang="cs-CZ"/>
              <a:pPr>
                <a:spcBef>
                  <a:spcPct val="0"/>
                </a:spcBef>
              </a:pPr>
              <a:t>3</a:t>
            </a:fld>
            <a:endParaRPr lang="cs-CZ" altLang="cs-CZ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A29B851C-10B2-45A4-9BBC-B8A0BA5152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DE53467D-33D8-4552-9727-78FA27C05E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2BBA07C5-D0F4-4B05-B809-409DF7E304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F8E907C-3B8C-4A3E-88CC-DC1989F46B29}" type="slidenum">
              <a:rPr lang="cs-CZ" altLang="cs-CZ"/>
              <a:pPr>
                <a:spcBef>
                  <a:spcPct val="0"/>
                </a:spcBef>
              </a:pPr>
              <a:t>4</a:t>
            </a:fld>
            <a:endParaRPr lang="cs-CZ" altLang="cs-CZ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2AA790-6FA9-44F7-9692-186F6ADBF0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E9B69DA0-B525-43CE-BB4D-3CBC237FAF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2F45E9B2-2EB7-4958-B422-D4C4F1297E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E9DF2AE-7F26-423B-A74B-ED413C0F22A0}" type="slidenum">
              <a:rPr lang="cs-CZ" altLang="cs-CZ"/>
              <a:pPr>
                <a:spcBef>
                  <a:spcPct val="0"/>
                </a:spcBef>
              </a:pPr>
              <a:t>5</a:t>
            </a:fld>
            <a:endParaRPr lang="cs-CZ" altLang="cs-CZ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772B588D-8A60-4118-97C6-79D2EA30F2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BE559E2A-A121-455D-9D2D-AC3B47CAB5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27A2CFD9-D08B-40A3-9242-9D220C5642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8C0EE5A-C542-4F4F-BC74-E4A1579377A4}" type="slidenum">
              <a:rPr lang="cs-CZ" altLang="cs-CZ"/>
              <a:pPr>
                <a:spcBef>
                  <a:spcPct val="0"/>
                </a:spcBef>
              </a:pPr>
              <a:t>6</a:t>
            </a:fld>
            <a:endParaRPr lang="cs-CZ" altLang="cs-CZ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A4CA8AB0-51A8-49AB-9C76-C7ED60E6FF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E11B7786-50EF-49E5-9ADF-0B5055B537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569652C9-5983-4121-A548-E12D0B7D81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E4E10F0-A522-4DE0-8C37-84460D91B178}" type="slidenum">
              <a:rPr lang="cs-CZ" altLang="cs-CZ"/>
              <a:pPr>
                <a:spcBef>
                  <a:spcPct val="0"/>
                </a:spcBef>
              </a:pPr>
              <a:t>7</a:t>
            </a:fld>
            <a:endParaRPr lang="cs-CZ" altLang="cs-CZ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A8DF87F2-237C-4914-A6A0-02CEAB300E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2EEF8E76-A53B-4162-8542-389342A54A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1F89CCD6-8CB1-4D9D-B21D-AB060E07E3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95DB00-04B2-45C6-8293-5E22C68CCF2E}" type="slidenum">
              <a:rPr lang="cs-CZ" altLang="cs-CZ"/>
              <a:pPr>
                <a:spcBef>
                  <a:spcPct val="0"/>
                </a:spcBef>
              </a:pPr>
              <a:t>8</a:t>
            </a:fld>
            <a:endParaRPr lang="cs-CZ" altLang="cs-CZ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DBC19E46-AE39-4B42-B298-CFF0A158DE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98850805-3BE8-4332-A794-26ACF03D45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31734317-80AF-4026-8705-14C67B0DFF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08EC908-E877-458D-AB47-7D3EE6089200}" type="slidenum">
              <a:rPr lang="cs-CZ" altLang="cs-CZ"/>
              <a:pPr>
                <a:spcBef>
                  <a:spcPct val="0"/>
                </a:spcBef>
              </a:pPr>
              <a:t>9</a:t>
            </a:fld>
            <a:endParaRPr lang="cs-CZ" altLang="cs-CZ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172D26A9-0FDD-4DDF-A4C7-CFF97EEE1E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97FCFEE1-D944-4356-8A20-CA978FB89F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0286A9E-30B0-47F9-8CBC-167626DC1D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1FBA5CE-182F-4D42-A40E-923F9CC6AB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90097B6-021A-4A7A-BD14-97B9696301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A3375B-02D6-4B5C-A2AC-A78CB5A00A3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92856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DAADD20-236E-46B5-B9FC-E0A9A9822A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8D3EBAC-567F-44F5-AA69-41F5F64E1C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3F79734-C54E-468D-9F70-A122F009F7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DEEECF-0EC9-4C98-ADD1-21645521064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60364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909F362-CA63-4D4D-A34C-1E3117BA66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F2E71FC-C296-48E5-A0F9-6215576D67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DAD5874-FDF7-4FF4-B725-EC4B0392D7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446611-B923-42D1-B34D-79B17D4DB97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6176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3057EA-3605-446E-BF23-C2D0881A16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450F4F-A808-4754-8238-5889F42C08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60B9B7-ABC3-4ADC-A8E9-EFC3CDB863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5617F2-457C-4762-8BBE-20B33B845CA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589020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414B6BD-4B30-4276-87D7-C9E0C795C4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FF188B4-DB66-4FB6-AE7C-466B890828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4269CBA3-C250-47F3-81D1-E45E121E9E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C7518D-168E-445F-8F1F-F81A65DF98A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29269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B8F0E61-5B12-4818-BB86-E946A53EDA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73E21FE-0AAC-4486-80E0-49430CB612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84CC22C-B408-40D7-9098-C9E42F6DC4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D4C40F-9D03-4928-A077-BDE4536D51B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84593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2475B52-3834-42BA-8C2A-AFAE02AB03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30C4659-9603-46FC-B9FC-5B4ED871DA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0B44E3A-F098-4F7D-B32B-F4A2026074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3459B4-CA74-443D-B865-19965B2E2E3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52129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1226DF-EA04-4698-8221-A2BBFAC8C5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8B8A30E-C400-4D0A-BC78-931F9948A3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4238909-61FC-4790-A764-C6A9689DBA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C1DBEF-219C-42BE-B08E-612B083D30B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90584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C8299F-549C-4D8A-9248-F7E2E209A3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657BB9-6F1B-4DF0-95E8-D1165A1F0B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924150-13AB-4CFA-982A-0DAB526BAE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FB1D2C-CFDA-47E3-982F-5E40B65A290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45155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57F6AAA-AE05-4331-A42A-D61A8E1567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360E1E8-E823-46A5-87F0-943B602E1C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0E88A4A-B6E7-4720-AE77-57BD0DAC3F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7DFF47-7DBF-4D7A-81B8-36844EF3A2A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50391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F9288EA-27A7-4C2B-9A2F-F0DDE2B982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97EE013-5395-49B4-8A21-8149B31256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80A17BD-2039-41DD-8705-A9FD2C8C48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E2D706-9312-478B-AA5B-EEDC098D14C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3613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58904EA-C515-4937-AE70-DAEB4EA765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9FF415D-4175-40C3-9C62-40CA641D93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1920D85-8AF6-43F1-B64D-A7367C5A64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99DF44-647E-4EA4-8248-73F6CC008B8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9738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39567A-3FEC-4F0B-917B-EC85277E56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858A94-196C-4FDF-8FDA-31CB8F4EA4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170059-C1E4-4EDF-85A5-0F98FC1AB7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C2C2EA-6AFD-4AE2-A801-D8A9266EFD9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61205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A342E7-1F86-47D5-BF05-40D9EA54EB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FAA268-C1EC-4228-B106-38C891DD82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5E55A6-CB18-4E90-9F35-C7B7170175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B19038-1065-4F89-A17D-4BC6EDF8147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51260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170A27D-8003-4CAF-BD91-E56A6A9AF9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42CBB3C-73CD-4204-897A-1C1D4A69BC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E798DDB-C1C9-42C0-BBA9-A87C4D954A1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Tx/>
              <a:buNone/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9C5AEA4-CCC9-495E-9ED2-3694B884C02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FontTx/>
              <a:buNone/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0158213-8977-4086-9423-A538F11EB38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</a:defRPr>
            </a:lvl1pPr>
          </a:lstStyle>
          <a:p>
            <a:fld id="{E7A81F5C-EE9B-4CD5-83C0-F5CF333A4BE2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gif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4a"/><Relationship Id="rId3" Type="http://schemas.microsoft.com/office/2007/relationships/media" Target="../media/media11.m4a"/><Relationship Id="rId7" Type="http://schemas.microsoft.com/office/2007/relationships/media" Target="../media/media13.m4a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audio" Target="../media/media12.m4a"/><Relationship Id="rId11" Type="http://schemas.openxmlformats.org/officeDocument/2006/relationships/image" Target="../media/image3.png"/><Relationship Id="rId5" Type="http://schemas.microsoft.com/office/2007/relationships/media" Target="../media/media12.m4a"/><Relationship Id="rId10" Type="http://schemas.openxmlformats.org/officeDocument/2006/relationships/notesSlide" Target="../notesSlides/notesSlide10.xml"/><Relationship Id="rId4" Type="http://schemas.openxmlformats.org/officeDocument/2006/relationships/audio" Target="../media/media11.m4a"/><Relationship Id="rId9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8.gif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3" Type="http://schemas.microsoft.com/office/2007/relationships/media" Target="../media/media17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audio" Target="../media/media18.m4a"/><Relationship Id="rId5" Type="http://schemas.microsoft.com/office/2007/relationships/media" Target="../media/media18.m4a"/><Relationship Id="rId10" Type="http://schemas.openxmlformats.org/officeDocument/2006/relationships/image" Target="../media/image3.png"/><Relationship Id="rId4" Type="http://schemas.openxmlformats.org/officeDocument/2006/relationships/audio" Target="../media/media17.m4a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audio" Target="../media/media8.m4a"/><Relationship Id="rId7" Type="http://schemas.openxmlformats.org/officeDocument/2006/relationships/image" Target="../media/image5.png"/><Relationship Id="rId2" Type="http://schemas.microsoft.com/office/2007/relationships/media" Target="../media/media8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>
            <a:extLst>
              <a:ext uri="{FF2B5EF4-FFF2-40B4-BE49-F238E27FC236}">
                <a16:creationId xmlns:a16="http://schemas.microsoft.com/office/drawing/2014/main" id="{BDDCD75C-ACF0-4037-B196-EF3872AC737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403350" y="5516563"/>
            <a:ext cx="6400800" cy="792162"/>
          </a:xfrm>
        </p:spPr>
        <p:txBody>
          <a:bodyPr/>
          <a:lstStyle/>
          <a:p>
            <a:pPr eaLnBrk="1" hangingPunct="1"/>
            <a:r>
              <a:rPr lang="en-GB" altLang="cs-CZ" sz="3600" b="1"/>
              <a:t>Thermodynamic principles</a:t>
            </a:r>
            <a:endParaRPr lang="cs-CZ" altLang="cs-CZ" sz="3600" b="1"/>
          </a:p>
        </p:txBody>
      </p:sp>
      <p:pic>
        <p:nvPicPr>
          <p:cNvPr id="2053" name="Picture 5" descr="o_watt">
            <a:extLst>
              <a:ext uri="{FF2B5EF4-FFF2-40B4-BE49-F238E27FC236}">
                <a16:creationId xmlns:a16="http://schemas.microsoft.com/office/drawing/2014/main" id="{62D03A07-3C7F-416A-B696-74B1D80D1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781300"/>
            <a:ext cx="1484313" cy="1944688"/>
          </a:xfrm>
          <a:prstGeom prst="rect">
            <a:avLst/>
          </a:prstGeom>
          <a:noFill/>
          <a:ln w="76200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Rectangle 6">
            <a:extLst>
              <a:ext uri="{FF2B5EF4-FFF2-40B4-BE49-F238E27FC236}">
                <a16:creationId xmlns:a16="http://schemas.microsoft.com/office/drawing/2014/main" id="{4B9715A6-74CD-4999-B222-564748C78B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664" y="4946846"/>
            <a:ext cx="2003425" cy="407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25392" bIns="12696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 dirty="0"/>
              <a:t>JAMES WATT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 dirty="0"/>
              <a:t>19.1.1736 - 19.8.1819</a:t>
            </a:r>
            <a:endParaRPr lang="cs-CZ" altLang="cs-CZ" sz="1200" dirty="0"/>
          </a:p>
        </p:txBody>
      </p:sp>
      <p:pic>
        <p:nvPicPr>
          <p:cNvPr id="2056" name="Picture 8" descr="pstroj444">
            <a:extLst>
              <a:ext uri="{FF2B5EF4-FFF2-40B4-BE49-F238E27FC236}">
                <a16:creationId xmlns:a16="http://schemas.microsoft.com/office/drawing/2014/main" id="{150345DC-4D1C-4BF3-9920-A13767538D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068638"/>
            <a:ext cx="30384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9" name="Rectangle 11">
            <a:extLst>
              <a:ext uri="{FF2B5EF4-FFF2-40B4-BE49-F238E27FC236}">
                <a16:creationId xmlns:a16="http://schemas.microsoft.com/office/drawing/2014/main" id="{EFE19179-70B0-424E-A3EC-4004D010D9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260350"/>
            <a:ext cx="4968875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4000"/>
              <a:t>Lectures on Medical Biophysics</a:t>
            </a:r>
            <a:br>
              <a:rPr lang="en-GB" altLang="cs-CZ" sz="4000"/>
            </a:br>
            <a:r>
              <a:rPr lang="en-GB" altLang="cs-CZ" sz="2000"/>
              <a:t>Dept. Biophysics, Medical faculty, </a:t>
            </a:r>
            <a:br>
              <a:rPr lang="en-GB" altLang="cs-CZ" sz="2000"/>
            </a:br>
            <a:r>
              <a:rPr lang="en-GB" altLang="cs-CZ" sz="2000"/>
              <a:t>Masaryk University in Brno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29DB9FC-D506-4B21-99CB-188F239015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44408" y="548680"/>
            <a:ext cx="406400" cy="406400"/>
          </a:xfrm>
          <a:prstGeom prst="rect">
            <a:avLst/>
          </a:prstGeom>
        </p:spPr>
      </p:pic>
      <p:pic>
        <p:nvPicPr>
          <p:cNvPr id="18434" name="obrázek 1" descr="logo Masarykova univerzita – Lékařská fakulta">
            <a:extLst>
              <a:ext uri="{FF2B5EF4-FFF2-40B4-BE49-F238E27FC236}">
                <a16:creationId xmlns:a16="http://schemas.microsoft.com/office/drawing/2014/main" id="{B72DBCED-4498-4B0F-B423-F59EEF5CD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227263"/>
            <a:ext cx="7620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4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70" decel="100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770" decel="100000"/>
                                        <p:tgtEl>
                                          <p:spTgt spid="205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9" dur="77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1" dur="77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26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51" grpId="0" build="p"/>
      <p:bldP spid="2054" grpId="0"/>
      <p:bldP spid="205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6141732A-B722-4AA0-BB96-4A73F902E3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/>
              <a:t>2</a:t>
            </a:r>
            <a:r>
              <a:rPr lang="en-US" altLang="cs-CZ" baseline="30000"/>
              <a:t>nd</a:t>
            </a:r>
            <a:r>
              <a:rPr lang="en-US" altLang="cs-CZ"/>
              <a:t> law of thermodynamics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DA941495-1A67-432B-A48C-B47882D672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341438"/>
            <a:ext cx="8229600" cy="53276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cs-CZ" sz="2400"/>
              <a:t>2nd law of thermodynamics (definition of entropy </a:t>
            </a:r>
            <a:r>
              <a:rPr lang="en-GB" altLang="cs-CZ" sz="2400" i="1"/>
              <a:t>S</a:t>
            </a:r>
            <a:r>
              <a:rPr lang="en-GB" altLang="cs-CZ" sz="2400"/>
              <a:t>):</a:t>
            </a:r>
            <a:r>
              <a:rPr lang="en-GB" altLang="cs-CZ" sz="2400" i="1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cs-CZ" sz="2400"/>
              <a:t>It can be shown that, for a system with possible heat exchange with environment, it holds: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GB" altLang="cs-CZ" sz="2400"/>
              <a:t> </a:t>
            </a:r>
            <a:r>
              <a:rPr lang="en-GB" altLang="cs-CZ" sz="2400" i="1"/>
              <a:t>dS ≥ dQ/T                    (T is temperature)</a:t>
            </a:r>
            <a:endParaRPr lang="en-GB" altLang="cs-CZ" sz="2400"/>
          </a:p>
          <a:p>
            <a:pPr eaLnBrk="1" hangingPunct="1">
              <a:lnSpc>
                <a:spcPct val="80000"/>
              </a:lnSpc>
            </a:pPr>
            <a:endParaRPr lang="en-GB" altLang="cs-CZ" sz="24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cs-CZ" sz="2400" i="1"/>
              <a:t>The total entropy of any </a:t>
            </a:r>
            <a:r>
              <a:rPr lang="en-GB" altLang="cs-CZ" sz="2400" b="1" i="1"/>
              <a:t>isolated</a:t>
            </a:r>
            <a:r>
              <a:rPr lang="en-GB" altLang="cs-CZ" sz="2400" i="1"/>
              <a:t> thermodynamic system (dQ = 0) tends to increase over time, approaching a maximum value i.e.,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GB" altLang="cs-CZ" sz="2400"/>
              <a:t>d</a:t>
            </a:r>
            <a:r>
              <a:rPr lang="en-GB" altLang="cs-CZ" sz="2400" i="1"/>
              <a:t>S ≥ 0.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cs-CZ" sz="2400" i="1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cs-CZ" sz="2400"/>
              <a:t>This law determines the “direction” of natural processes, one of the most important natural principles.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cs-CZ" sz="2400"/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GB" altLang="cs-CZ" sz="2400" i="1"/>
              <a:t>dS = 0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cs-CZ" sz="2400" i="1"/>
              <a:t>for reversible processes only.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2B91389-7703-4FAD-9657-FE9056C65B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85957" y="846138"/>
            <a:ext cx="406400" cy="4064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085B5E6-C8E9-4B10-B097-C6FD12F4747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85957" y="1506538"/>
            <a:ext cx="406400" cy="406400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9B4D2D4-6332-41E8-A2F1-0877A53AFC7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69287" y="2281238"/>
            <a:ext cx="406400" cy="406400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A489964-C75D-4413-85E2-B9CEDA84567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69287" y="300196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5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45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7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7C626CAF-55A7-414B-8D0B-C51E9FF58D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eaLnBrk="1" hangingPunct="1"/>
            <a:r>
              <a:rPr lang="en-GB" altLang="cs-CZ" sz="4000">
                <a:solidFill>
                  <a:schemeClr val="tx1"/>
                </a:solidFill>
              </a:rPr>
              <a:t>Entropy and disorder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1BF0EFB4-71FA-4AFB-82E3-25B8D70784E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268413"/>
            <a:ext cx="8353425" cy="5040312"/>
          </a:xfrm>
        </p:spPr>
        <p:txBody>
          <a:bodyPr/>
          <a:lstStyle/>
          <a:p>
            <a:pPr marL="0" indent="6350" eaLnBrk="1" hangingPunct="1">
              <a:lnSpc>
                <a:spcPct val="80000"/>
              </a:lnSpc>
              <a:buFontTx/>
              <a:buNone/>
            </a:pPr>
            <a:r>
              <a:rPr lang="en-GB" altLang="cs-CZ" sz="2000"/>
              <a:t>Entropy S of a thermodynamic system depends on the number of different possible </a:t>
            </a:r>
            <a:r>
              <a:rPr lang="en-GB" altLang="cs-CZ" sz="2000" i="1"/>
              <a:t>microscopic</a:t>
            </a:r>
            <a:r>
              <a:rPr lang="en-GB" altLang="cs-CZ" sz="2000"/>
              <a:t> arrangements of particles (microstates) that result in the same observed </a:t>
            </a:r>
            <a:r>
              <a:rPr lang="en-GB" altLang="cs-CZ" sz="2000" i="1"/>
              <a:t>macroscopic</a:t>
            </a:r>
            <a:r>
              <a:rPr lang="en-GB" altLang="cs-CZ" sz="2000"/>
              <a:t> state of the thermodynamic system. The entropy of a system is higher when the microscopic arrangement of a system is more disordered and irregular.</a:t>
            </a:r>
          </a:p>
          <a:p>
            <a:pPr marL="0" indent="6350" eaLnBrk="1" hangingPunct="1">
              <a:lnSpc>
                <a:spcPct val="80000"/>
              </a:lnSpc>
              <a:buFontTx/>
              <a:buNone/>
            </a:pPr>
            <a:r>
              <a:rPr lang="en-GB" altLang="cs-CZ" sz="2000"/>
              <a:t>Ludwig Boltzmann derived formula </a:t>
            </a:r>
            <a:r>
              <a:rPr lang="cs-CZ" altLang="cs-CZ" sz="2000"/>
              <a:t>(principle) </a:t>
            </a:r>
            <a:r>
              <a:rPr lang="en-GB" altLang="cs-CZ" sz="2000"/>
              <a:t>expressing this fact:</a:t>
            </a:r>
            <a:endParaRPr lang="en-GB" altLang="cs-CZ" sz="2000" b="1" i="1"/>
          </a:p>
          <a:p>
            <a:pPr marL="0" indent="6350" algn="ctr" eaLnBrk="1" hangingPunct="1">
              <a:lnSpc>
                <a:spcPct val="80000"/>
              </a:lnSpc>
              <a:buFontTx/>
              <a:buNone/>
            </a:pPr>
            <a:r>
              <a:rPr lang="en-GB" altLang="cs-CZ" sz="2000" b="1" i="1"/>
              <a:t>S = k</a:t>
            </a:r>
            <a:r>
              <a:rPr lang="en-GB" altLang="cs-CZ" sz="2000" b="1"/>
              <a:t>ln </a:t>
            </a:r>
            <a:r>
              <a:rPr lang="cs-CZ" altLang="cs-CZ" sz="2000" b="1"/>
              <a:t>P</a:t>
            </a:r>
            <a:endParaRPr lang="en-GB" altLang="cs-CZ" sz="2000" b="1"/>
          </a:p>
          <a:p>
            <a:pPr marL="0" indent="6350" eaLnBrk="1" hangingPunct="1">
              <a:lnSpc>
                <a:spcPct val="80000"/>
              </a:lnSpc>
              <a:buFontTx/>
              <a:buNone/>
            </a:pPr>
            <a:r>
              <a:rPr lang="en-GB" altLang="cs-CZ" sz="2000"/>
              <a:t>Where </a:t>
            </a:r>
            <a:r>
              <a:rPr lang="cs-CZ" altLang="cs-CZ" sz="2000"/>
              <a:t>P</a:t>
            </a:r>
            <a:r>
              <a:rPr lang="en-GB" altLang="cs-CZ" sz="2000"/>
              <a:t> is the number of microscopic arrangements (microstates) which can form the respective </a:t>
            </a:r>
            <a:r>
              <a:rPr lang="cs-CZ" altLang="cs-CZ" sz="2000"/>
              <a:t>(the same) </a:t>
            </a:r>
            <a:r>
              <a:rPr lang="en-GB" altLang="cs-CZ" sz="2000"/>
              <a:t>macrostate.</a:t>
            </a:r>
          </a:p>
          <a:p>
            <a:pPr marL="0" indent="6350" eaLnBrk="1" hangingPunct="1">
              <a:lnSpc>
                <a:spcPct val="80000"/>
              </a:lnSpc>
              <a:buFontTx/>
              <a:buNone/>
            </a:pPr>
            <a:r>
              <a:rPr lang="en-GB" altLang="cs-CZ" sz="2000" i="1"/>
              <a:t>k</a:t>
            </a:r>
            <a:r>
              <a:rPr lang="en-GB" altLang="cs-CZ" sz="2000"/>
              <a:t> is </a:t>
            </a:r>
            <a:r>
              <a:rPr lang="en-GB" altLang="cs-CZ" sz="2000" b="1"/>
              <a:t>Boltzmann constant </a:t>
            </a:r>
            <a:r>
              <a:rPr lang="en-GB" altLang="cs-CZ" sz="2000"/>
              <a:t>(k = R/N</a:t>
            </a:r>
            <a:r>
              <a:rPr lang="en-GB" altLang="cs-CZ" sz="2000" baseline="-25000"/>
              <a:t>A</a:t>
            </a:r>
            <a:r>
              <a:rPr lang="en-GB" altLang="cs-CZ" sz="2000"/>
              <a:t> = 1</a:t>
            </a:r>
            <a:r>
              <a:rPr lang="cs-CZ" altLang="cs-CZ" sz="2000"/>
              <a:t>.</a:t>
            </a:r>
            <a:r>
              <a:rPr lang="en-GB" altLang="cs-CZ" sz="2000"/>
              <a:t>38·10</a:t>
            </a:r>
            <a:r>
              <a:rPr lang="en-GB" altLang="cs-CZ" sz="2000" baseline="30000"/>
              <a:t>-23</a:t>
            </a:r>
            <a:r>
              <a:rPr lang="en-GB" altLang="cs-CZ" sz="2000"/>
              <a:t> J·K</a:t>
            </a:r>
            <a:r>
              <a:rPr lang="en-GB" altLang="cs-CZ" sz="2000" baseline="30000"/>
              <a:t>-1</a:t>
            </a:r>
            <a:r>
              <a:rPr lang="cs-CZ" altLang="cs-CZ" sz="2000"/>
              <a:t>, N</a:t>
            </a:r>
            <a:r>
              <a:rPr lang="cs-CZ" altLang="cs-CZ" sz="2000" baseline="-25000"/>
              <a:t>A</a:t>
            </a:r>
            <a:r>
              <a:rPr lang="cs-CZ" altLang="cs-CZ" sz="2000"/>
              <a:t> is Avogadro constant</a:t>
            </a:r>
            <a:r>
              <a:rPr lang="en-GB" altLang="cs-CZ" sz="2000"/>
              <a:t>)</a:t>
            </a:r>
          </a:p>
          <a:p>
            <a:pPr marL="0" indent="6350" eaLnBrk="1" hangingPunct="1">
              <a:lnSpc>
                <a:spcPct val="80000"/>
              </a:lnSpc>
              <a:buFontTx/>
              <a:buNone/>
            </a:pPr>
            <a:endParaRPr lang="en-GB" altLang="cs-CZ" sz="2000"/>
          </a:p>
          <a:p>
            <a:pPr marL="0" indent="6350" eaLnBrk="1" hangingPunct="1">
              <a:lnSpc>
                <a:spcPct val="80000"/>
              </a:lnSpc>
              <a:buFontTx/>
              <a:buNone/>
            </a:pPr>
            <a:r>
              <a:rPr lang="en-GB" altLang="cs-CZ" sz="2000" i="1"/>
              <a:t>S</a:t>
            </a:r>
            <a:r>
              <a:rPr lang="en-GB" altLang="cs-CZ" sz="2000"/>
              <a:t> is a state parameter.</a:t>
            </a:r>
          </a:p>
          <a:p>
            <a:pPr marL="0" indent="6350" eaLnBrk="1" hangingPunct="1">
              <a:lnSpc>
                <a:spcPct val="80000"/>
              </a:lnSpc>
              <a:buFontTx/>
              <a:buNone/>
            </a:pPr>
            <a:endParaRPr lang="en-GB" altLang="cs-CZ" sz="2000" i="1"/>
          </a:p>
          <a:p>
            <a:pPr marL="0" indent="6350" eaLnBrk="1" hangingPunct="1">
              <a:lnSpc>
                <a:spcPct val="80000"/>
              </a:lnSpc>
              <a:buFontTx/>
              <a:buNone/>
            </a:pPr>
            <a:r>
              <a:rPr lang="en-GB" altLang="cs-CZ" sz="2000" i="1"/>
              <a:t>Derivation of the above formula is lengthy and relatively difficult. Next slides show rather simplified qualitative explanation. </a:t>
            </a:r>
          </a:p>
          <a:p>
            <a:pPr marL="0" indent="6350" eaLnBrk="1" hangingPunct="1">
              <a:lnSpc>
                <a:spcPct val="80000"/>
              </a:lnSpc>
              <a:buFontTx/>
              <a:buNone/>
            </a:pPr>
            <a:r>
              <a:rPr lang="en-GB" altLang="cs-CZ" sz="2000" i="1"/>
              <a:t>In following considerations we suppose that the total energy of particles and their number do not change</a:t>
            </a:r>
            <a:r>
              <a:rPr lang="en-GB" altLang="cs-CZ" sz="2000"/>
              <a:t>.</a:t>
            </a:r>
            <a:endParaRPr lang="en-GB" altLang="cs-CZ" sz="2000" i="1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82F8512-BF7C-4486-BD46-E9235AB3F7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45513" y="22118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>
            <a:extLst>
              <a:ext uri="{FF2B5EF4-FFF2-40B4-BE49-F238E27FC236}">
                <a16:creationId xmlns:a16="http://schemas.microsoft.com/office/drawing/2014/main" id="{B688B483-4C5D-457F-8ADC-05D4164B0028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„</a:t>
            </a:r>
            <a:r>
              <a:rPr lang="en-GB" altLang="cs-CZ">
                <a:solidFill>
                  <a:schemeClr val="tx1"/>
                </a:solidFill>
              </a:rPr>
              <a:t>An experiment with balls“</a:t>
            </a:r>
          </a:p>
        </p:txBody>
      </p:sp>
      <p:pic>
        <p:nvPicPr>
          <p:cNvPr id="25603" name="Picture 9" descr="shoebox">
            <a:extLst>
              <a:ext uri="{FF2B5EF4-FFF2-40B4-BE49-F238E27FC236}">
                <a16:creationId xmlns:a16="http://schemas.microsoft.com/office/drawing/2014/main" id="{4D0FF572-D0CA-4943-B225-02F20B76C307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1557338"/>
            <a:ext cx="2652712" cy="2185987"/>
          </a:xfrm>
          <a:noFill/>
        </p:spPr>
      </p:pic>
      <p:pic>
        <p:nvPicPr>
          <p:cNvPr id="34836" name="Picture 20" descr="smajlik">
            <a:extLst>
              <a:ext uri="{FF2B5EF4-FFF2-40B4-BE49-F238E27FC236}">
                <a16:creationId xmlns:a16="http://schemas.microsoft.com/office/drawing/2014/main" id="{526C7B53-B84D-4222-93C5-63F6BDA0F6E6}"/>
              </a:ext>
            </a:extLst>
          </p:cNvPr>
          <p:cNvPicPr>
            <a:picLocks noGrp="1" noChangeAspect="1" noChangeArrowheads="1" noCrop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5963" y="2852738"/>
            <a:ext cx="457200" cy="457200"/>
          </a:xfrm>
          <a:noFill/>
        </p:spPr>
      </p:pic>
      <p:pic>
        <p:nvPicPr>
          <p:cNvPr id="34839" name="Picture 23" descr="smajlik">
            <a:extLst>
              <a:ext uri="{FF2B5EF4-FFF2-40B4-BE49-F238E27FC236}">
                <a16:creationId xmlns:a16="http://schemas.microsoft.com/office/drawing/2014/main" id="{318B5BB5-36DA-4294-B664-DF77435D97C5}"/>
              </a:ext>
            </a:extLst>
          </p:cNvPr>
          <p:cNvPicPr>
            <a:picLocks noGrp="1" noChangeAspect="1" noChangeArrowheads="1" noCrop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48488" y="1989138"/>
            <a:ext cx="457200" cy="457200"/>
          </a:xfrm>
          <a:noFill/>
        </p:spPr>
      </p:pic>
      <p:pic>
        <p:nvPicPr>
          <p:cNvPr id="34842" name="Picture 26" descr="smajlik">
            <a:extLst>
              <a:ext uri="{FF2B5EF4-FFF2-40B4-BE49-F238E27FC236}">
                <a16:creationId xmlns:a16="http://schemas.microsoft.com/office/drawing/2014/main" id="{943B1720-16ED-451C-91BD-66DE2B7601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284538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4" name="Picture 28" descr="smajlik">
            <a:extLst>
              <a:ext uri="{FF2B5EF4-FFF2-40B4-BE49-F238E27FC236}">
                <a16:creationId xmlns:a16="http://schemas.microsoft.com/office/drawing/2014/main" id="{B39E1D9F-8C74-4C06-A673-BC55A7243E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708275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6" name="Picture 30" descr="smajlik">
            <a:extLst>
              <a:ext uri="{FF2B5EF4-FFF2-40B4-BE49-F238E27FC236}">
                <a16:creationId xmlns:a16="http://schemas.microsoft.com/office/drawing/2014/main" id="{7C6D2CBB-D944-47AF-A890-541B5E4B5F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492375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8" name="Picture 32" descr="smajlik">
            <a:extLst>
              <a:ext uri="{FF2B5EF4-FFF2-40B4-BE49-F238E27FC236}">
                <a16:creationId xmlns:a16="http://schemas.microsoft.com/office/drawing/2014/main" id="{CD339621-4A3C-4933-905C-19377A67F8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844675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0" name="Text Box 34">
            <a:extLst>
              <a:ext uri="{FF2B5EF4-FFF2-40B4-BE49-F238E27FC236}">
                <a16:creationId xmlns:a16="http://schemas.microsoft.com/office/drawing/2014/main" id="{C4A11C98-8631-41F7-A223-900DD06EE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4076700"/>
            <a:ext cx="6911975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cs-CZ" sz="2000"/>
              <a:t>The balls can be labelled by means of letters.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cs-CZ" sz="2000"/>
              <a:t>We draw a line parting bottom of a shoe box into two equal halves.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cs-CZ" sz="2000"/>
              <a:t>We shake the box and note positions (distribution) of balls.</a:t>
            </a:r>
            <a:endParaRPr lang="cs-CZ" altLang="cs-CZ" sz="2000"/>
          </a:p>
          <a:p>
            <a:pPr eaLnBrk="1" hangingPunct="1">
              <a:spcBef>
                <a:spcPct val="50000"/>
              </a:spcBef>
            </a:pPr>
            <a:r>
              <a:rPr lang="en-GB" altLang="cs-CZ" sz="2000" i="1"/>
              <a:t>Simplification: we deal only with positions of the balls, their momentum or energy is ignored</a:t>
            </a:r>
            <a:r>
              <a:rPr lang="cs-CZ" altLang="cs-CZ" sz="2000" i="1"/>
              <a:t>.</a:t>
            </a:r>
            <a:endParaRPr lang="en-GB" altLang="cs-CZ" sz="2000" i="1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CE4169D-2A01-4B2B-9F37-BEDEFFE9BF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83600" y="113809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4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26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0" descr="Balls">
            <a:extLst>
              <a:ext uri="{FF2B5EF4-FFF2-40B4-BE49-F238E27FC236}">
                <a16:creationId xmlns:a16="http://schemas.microsoft.com/office/drawing/2014/main" id="{642E4B45-CA3D-4F3E-A9C1-8EE647BC88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0400" y="0"/>
            <a:ext cx="6048375" cy="6858000"/>
          </a:xfrm>
          <a:noFill/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E2CDAE9-2742-48B9-8996-BC9D4F11B5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8424" y="404664"/>
            <a:ext cx="406400" cy="4064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D614A5E-A011-4556-B5D0-D19CBD9FFD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98609" y="980728"/>
            <a:ext cx="406400" cy="406400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F3E414F-FFD5-43C1-811F-1C259858E90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98609" y="156449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49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5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8FDAF92F-A2B7-4A94-9E69-AFE1CB4700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z="4000">
                <a:solidFill>
                  <a:schemeClr val="tx1"/>
                </a:solidFill>
              </a:rPr>
              <a:t>A few terms of statistical physics</a:t>
            </a:r>
            <a:r>
              <a:rPr lang="cs-CZ" altLang="cs-CZ" sz="400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75F95D45-DF42-4AE0-AC7B-DB1DC2C368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412875"/>
            <a:ext cx="8229600" cy="51847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altLang="cs-CZ" sz="2000" b="1"/>
              <a:t>phase space </a:t>
            </a:r>
            <a:r>
              <a:rPr lang="en-GB" altLang="cs-CZ" sz="2000"/>
              <a:t>(the bottom of the box </a:t>
            </a:r>
            <a:r>
              <a:rPr lang="en-GB" altLang="cs-CZ" sz="2000">
                <a:sym typeface="Wingdings" panose="05000000000000000000" pitchFamily="2" charset="2"/>
              </a:rPr>
              <a:t></a:t>
            </a:r>
            <a:r>
              <a:rPr lang="en-GB" altLang="cs-CZ" sz="200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GB" altLang="cs-CZ" sz="2000" b="1"/>
              <a:t>cell of phase space </a:t>
            </a:r>
            <a:r>
              <a:rPr lang="en-GB" altLang="cs-CZ" sz="2000"/>
              <a:t>(halves of the bottom </a:t>
            </a:r>
            <a:r>
              <a:rPr lang="en-GB" altLang="cs-CZ" sz="2000">
                <a:sym typeface="Wingdings" panose="05000000000000000000" pitchFamily="2" charset="2"/>
              </a:rPr>
              <a:t></a:t>
            </a:r>
            <a:r>
              <a:rPr lang="en-GB" altLang="cs-CZ" sz="200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GB" altLang="cs-CZ" sz="2000" b="1"/>
              <a:t>“occupation number” </a:t>
            </a:r>
            <a:r>
              <a:rPr lang="en-GB" altLang="cs-CZ" sz="2000"/>
              <a:t>(number of balls in one of the halves </a:t>
            </a:r>
            <a:r>
              <a:rPr lang="en-GB" altLang="cs-CZ" sz="2000">
                <a:sym typeface="Wingdings" panose="05000000000000000000" pitchFamily="2" charset="2"/>
              </a:rPr>
              <a:t></a:t>
            </a:r>
            <a:r>
              <a:rPr lang="en-GB" altLang="cs-CZ" sz="2000"/>
              <a:t>) </a:t>
            </a:r>
          </a:p>
          <a:p>
            <a:pPr eaLnBrk="1" hangingPunct="1">
              <a:lnSpc>
                <a:spcPct val="80000"/>
              </a:lnSpc>
            </a:pPr>
            <a:r>
              <a:rPr lang="en-GB" altLang="cs-CZ" sz="2000" b="1"/>
              <a:t>distribution function</a:t>
            </a:r>
          </a:p>
          <a:p>
            <a:pPr eaLnBrk="1" hangingPunct="1">
              <a:lnSpc>
                <a:spcPct val="80000"/>
              </a:lnSpc>
            </a:pPr>
            <a:r>
              <a:rPr lang="en-GB" altLang="cs-CZ" sz="2000" b="1"/>
              <a:t>microstate and macrostate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cs-CZ" sz="2000" b="1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cs-CZ" sz="2000"/>
              <a:t>	</a:t>
            </a:r>
            <a:r>
              <a:rPr lang="cs-CZ" altLang="cs-CZ" sz="2000"/>
              <a:t>S</a:t>
            </a:r>
            <a:r>
              <a:rPr lang="en-GB" altLang="cs-CZ" sz="2000"/>
              <a:t>upposed and verified in practice:</a:t>
            </a:r>
            <a:r>
              <a:rPr lang="en-GB" altLang="cs-CZ" sz="2000" b="1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cs-CZ" sz="2400" b="1"/>
              <a:t>Probability of formation of an arbitrary possible microstate is the same.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cs-CZ" sz="2000" b="1"/>
          </a:p>
          <a:p>
            <a:pPr eaLnBrk="1" hangingPunct="1">
              <a:lnSpc>
                <a:spcPct val="80000"/>
              </a:lnSpc>
            </a:pPr>
            <a:r>
              <a:rPr lang="en-GB" altLang="cs-CZ" sz="2000"/>
              <a:t>In the isolated systems, the macrostates of highest probability are formed by largest number of microstates.</a:t>
            </a:r>
          </a:p>
          <a:p>
            <a:pPr eaLnBrk="1" hangingPunct="1">
              <a:lnSpc>
                <a:spcPct val="80000"/>
              </a:lnSpc>
            </a:pPr>
            <a:r>
              <a:rPr lang="en-GB" altLang="cs-CZ" sz="2000" b="1"/>
              <a:t>The number of microstates forming the same macrostate, is called thermodynamic probability (</a:t>
            </a:r>
            <a:r>
              <a:rPr lang="cs-CZ" altLang="cs-CZ" sz="2000" b="1" i="1"/>
              <a:t>P</a:t>
            </a:r>
            <a:r>
              <a:rPr lang="en-GB" altLang="cs-CZ" sz="2000" b="1"/>
              <a:t>).</a:t>
            </a:r>
          </a:p>
          <a:p>
            <a:pPr eaLnBrk="1" hangingPunct="1">
              <a:lnSpc>
                <a:spcPct val="80000"/>
              </a:lnSpc>
            </a:pPr>
            <a:r>
              <a:rPr lang="en-GB" altLang="cs-CZ" sz="2000"/>
              <a:t>Macrostates differ one from another by their „occupation numbers“.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B0E3CEC-6786-4FF8-B384-41DF6F4E18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424" y="1556792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9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0F19286D-7044-4471-836F-F8490C285B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>
                <a:solidFill>
                  <a:schemeClr val="tx1"/>
                </a:solidFill>
              </a:rPr>
              <a:t>Free expansion of gas: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08997F7D-622E-4B95-B08C-368FF22ACAF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042988" y="1484313"/>
            <a:ext cx="7715250" cy="5048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400"/>
              <a:t>(</a:t>
            </a:r>
            <a:r>
              <a:rPr lang="en-GB" altLang="cs-CZ" sz="2400"/>
              <a:t>time course of an irreversible process in the ideal gas)</a:t>
            </a:r>
          </a:p>
        </p:txBody>
      </p:sp>
      <p:pic>
        <p:nvPicPr>
          <p:cNvPr id="31748" name="Picture 4">
            <a:extLst>
              <a:ext uri="{FF2B5EF4-FFF2-40B4-BE49-F238E27FC236}">
                <a16:creationId xmlns:a16="http://schemas.microsoft.com/office/drawing/2014/main" id="{5F1932BB-7082-498B-AE40-DB160577098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2420938"/>
            <a:ext cx="7416800" cy="1914525"/>
          </a:xfrm>
          <a:noFill/>
        </p:spPr>
      </p:pic>
      <p:sp>
        <p:nvSpPr>
          <p:cNvPr id="31749" name="Text Box 6">
            <a:extLst>
              <a:ext uri="{FF2B5EF4-FFF2-40B4-BE49-F238E27FC236}">
                <a16:creationId xmlns:a16="http://schemas.microsoft.com/office/drawing/2014/main" id="{6C905FE1-0347-4E56-895E-08CB124F5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4581525"/>
            <a:ext cx="74168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A) </a:t>
            </a:r>
            <a:r>
              <a:rPr lang="en-GB" altLang="cs-CZ" sz="2000"/>
              <a:t>A box is divided into two parts by a wall. In one of them, there is compressed ideal gas in equilibrium state.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000"/>
              <a:t>B) We make an opening in the wall, the gas expands in the second part of the box – an irreversible process is in progress.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000"/>
              <a:t>C) After certain time, in both parts of the box tmd. equilibrium is reached.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9DAD573-B716-46A3-B2E5-00DADF106F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3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AFE3D61F-002C-4B89-909D-7E246178C1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>
                <a:solidFill>
                  <a:schemeClr val="tx1"/>
                </a:solidFill>
              </a:rPr>
              <a:t>A</a:t>
            </a:r>
            <a:r>
              <a:rPr lang="en-GB" altLang="cs-CZ" sz="4000">
                <a:solidFill>
                  <a:schemeClr val="tx1"/>
                </a:solidFill>
              </a:rPr>
              <a:t>nalogy between both experiments:</a:t>
            </a:r>
            <a:r>
              <a:rPr lang="cs-CZ" altLang="cs-CZ" sz="4000"/>
              <a:t> </a:t>
            </a:r>
          </a:p>
        </p:txBody>
      </p:sp>
      <p:pic>
        <p:nvPicPr>
          <p:cNvPr id="33795" name="Picture 3" descr="tmd analogy">
            <a:extLst>
              <a:ext uri="{FF2B5EF4-FFF2-40B4-BE49-F238E27FC236}">
                <a16:creationId xmlns:a16="http://schemas.microsoft.com/office/drawing/2014/main" id="{3A1E628D-9253-4D35-A7D7-76A1683C1A2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1700213"/>
            <a:ext cx="7402513" cy="4525962"/>
          </a:xfrm>
          <a:noFill/>
        </p:spPr>
      </p:pic>
      <p:sp>
        <p:nvSpPr>
          <p:cNvPr id="33796" name="TextovéPole 5">
            <a:extLst>
              <a:ext uri="{FF2B5EF4-FFF2-40B4-BE49-F238E27FC236}">
                <a16:creationId xmlns:a16="http://schemas.microsoft.com/office/drawing/2014/main" id="{EEA3EF4A-5C12-4A57-9416-92106E3A8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3141663"/>
            <a:ext cx="287337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4</a:t>
            </a:r>
          </a:p>
        </p:txBody>
      </p:sp>
      <p:sp>
        <p:nvSpPr>
          <p:cNvPr id="33797" name="Ovál 1">
            <a:extLst>
              <a:ext uri="{FF2B5EF4-FFF2-40B4-BE49-F238E27FC236}">
                <a16:creationId xmlns:a16="http://schemas.microsoft.com/office/drawing/2014/main" id="{54E08876-AF60-4589-9683-5D97C6E80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775" y="5183188"/>
            <a:ext cx="7380288" cy="1042987"/>
          </a:xfrm>
          <a:prstGeom prst="ellipse">
            <a:avLst/>
          </a:prstGeom>
          <a:solidFill>
            <a:srgbClr val="FF0000">
              <a:alpha val="4196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4792AE5-2F92-4B29-B9DD-F5AF62C08E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18925" y="439738"/>
            <a:ext cx="540990" cy="540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5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E0A4B4BF-E57D-4021-B082-A916A43D547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9750" y="836613"/>
            <a:ext cx="8135938" cy="4968875"/>
          </a:xfrm>
        </p:spPr>
        <p:txBody>
          <a:bodyPr/>
          <a:lstStyle/>
          <a:p>
            <a:pPr eaLnBrk="1" hangingPunct="1"/>
            <a:r>
              <a:rPr lang="en-GB" altLang="cs-CZ" sz="3200" dirty="0"/>
              <a:t>Author: </a:t>
            </a:r>
            <a:br>
              <a:rPr lang="en-GB" altLang="cs-CZ" sz="3200" dirty="0"/>
            </a:br>
            <a:r>
              <a:rPr lang="en-GB" altLang="cs-CZ" sz="3200" b="1" dirty="0"/>
              <a:t>Vojtěch Mornstein</a:t>
            </a:r>
            <a:br>
              <a:rPr lang="en-GB" altLang="cs-CZ" sz="3200" dirty="0"/>
            </a:br>
            <a:br>
              <a:rPr lang="en-GB" altLang="cs-CZ" sz="3200" dirty="0"/>
            </a:br>
            <a:r>
              <a:rPr lang="en-GB" altLang="cs-CZ" sz="3200" dirty="0"/>
              <a:t>Language revision: </a:t>
            </a:r>
            <a:br>
              <a:rPr lang="en-GB" altLang="cs-CZ" sz="3200" dirty="0"/>
            </a:br>
            <a:r>
              <a:rPr lang="en-GB" altLang="cs-CZ" sz="3200" b="1" dirty="0"/>
              <a:t>Carmel J. Caruana</a:t>
            </a:r>
            <a:br>
              <a:rPr lang="en-GB" altLang="cs-CZ" sz="3200" dirty="0"/>
            </a:br>
            <a:br>
              <a:rPr lang="en-GB" altLang="cs-CZ" sz="3200"/>
            </a:br>
            <a:r>
              <a:rPr lang="en-GB" altLang="cs-CZ" sz="3200"/>
              <a:t>Last </a:t>
            </a:r>
            <a:r>
              <a:rPr lang="en-GB" altLang="cs-CZ" sz="3200" dirty="0"/>
              <a:t>revision</a:t>
            </a:r>
            <a:r>
              <a:rPr lang="cs-CZ" altLang="cs-CZ" sz="3200" dirty="0"/>
              <a:t> and </a:t>
            </a:r>
            <a:r>
              <a:rPr lang="cs-CZ" altLang="cs-CZ" sz="3200" dirty="0" err="1"/>
              <a:t>sound</a:t>
            </a:r>
            <a:r>
              <a:rPr lang="cs-CZ" altLang="cs-CZ" sz="3200" dirty="0"/>
              <a:t> track </a:t>
            </a:r>
            <a:r>
              <a:rPr lang="cs-CZ" altLang="cs-CZ" sz="3200" dirty="0" err="1"/>
              <a:t>addition</a:t>
            </a:r>
            <a:r>
              <a:rPr lang="en-GB" altLang="cs-CZ" sz="3200" dirty="0"/>
              <a:t>: </a:t>
            </a:r>
            <a:r>
              <a:rPr lang="cs-CZ" altLang="cs-CZ" sz="3200" dirty="0" err="1"/>
              <a:t>September</a:t>
            </a:r>
            <a:r>
              <a:rPr lang="en-GB" altLang="cs-CZ" sz="3200" dirty="0"/>
              <a:t> 20</a:t>
            </a:r>
            <a:r>
              <a:rPr lang="cs-CZ" altLang="cs-CZ" sz="3200" dirty="0"/>
              <a:t>20</a:t>
            </a:r>
            <a:endParaRPr lang="en-GB" altLang="cs-CZ" sz="3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5E288A6B-4543-4FDE-8211-458CD3A356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>
                <a:solidFill>
                  <a:schemeClr val="tx1"/>
                </a:solidFill>
              </a:rPr>
              <a:t>Lecture outline</a:t>
            </a:r>
            <a:endParaRPr lang="en-GB" altLang="cs-CZ">
              <a:solidFill>
                <a:schemeClr val="tx1"/>
              </a:solidFill>
            </a:endParaRP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90B656DC-1928-4056-9532-8F1F82DAB7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637088"/>
          </a:xfrm>
        </p:spPr>
        <p:txBody>
          <a:bodyPr/>
          <a:lstStyle/>
          <a:p>
            <a:pPr eaLnBrk="1" hangingPunct="1"/>
            <a:r>
              <a:rPr lang="en-GB" altLang="cs-CZ"/>
              <a:t>understanding basic concepts of thermodynamics, work and heat, 1</a:t>
            </a:r>
            <a:r>
              <a:rPr lang="en-GB" altLang="cs-CZ" baseline="30000"/>
              <a:t>st</a:t>
            </a:r>
            <a:r>
              <a:rPr lang="en-GB" altLang="cs-CZ"/>
              <a:t> and 2</a:t>
            </a:r>
            <a:r>
              <a:rPr lang="en-GB" altLang="cs-CZ" baseline="30000"/>
              <a:t>nd</a:t>
            </a:r>
            <a:r>
              <a:rPr lang="en-GB" altLang="cs-CZ"/>
              <a:t> Law of thermodynamics </a:t>
            </a:r>
          </a:p>
          <a:p>
            <a:pPr eaLnBrk="1" hangingPunct="1"/>
            <a:r>
              <a:rPr lang="en-GB" altLang="cs-CZ"/>
              <a:t>explanation of the relationship between entropy and disorder of a thermodynamic system, Boltzmann principle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1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5B1861BC-18D5-4B79-83A3-AA3E9DE5E0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476250"/>
            <a:ext cx="9144000" cy="1785938"/>
          </a:xfrm>
        </p:spPr>
        <p:txBody>
          <a:bodyPr/>
          <a:lstStyle/>
          <a:p>
            <a:pPr eaLnBrk="1" hangingPunct="1"/>
            <a:r>
              <a:rPr lang="en-US" altLang="cs-CZ" sz="4000">
                <a:solidFill>
                  <a:schemeClr val="tx1"/>
                </a:solidFill>
              </a:rPr>
              <a:t>Thermodynamics</a:t>
            </a:r>
            <a:r>
              <a:rPr lang="cs-CZ" altLang="cs-CZ" sz="4000">
                <a:solidFill>
                  <a:schemeClr val="tx1"/>
                </a:solidFill>
              </a:rPr>
              <a:t> – </a:t>
            </a:r>
            <a:r>
              <a:rPr lang="en-US" altLang="cs-CZ" sz="4000">
                <a:solidFill>
                  <a:schemeClr val="tx1"/>
                </a:solidFill>
              </a:rPr>
              <a:t>physical discipline dealing with transformations of energy in macroscopic systems</a:t>
            </a:r>
            <a:r>
              <a:rPr lang="cs-CZ" altLang="cs-CZ" sz="400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D8B339BE-4D49-444C-B85A-4166E965DA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2708275"/>
            <a:ext cx="8229600" cy="3921125"/>
          </a:xfrm>
        </p:spPr>
        <p:txBody>
          <a:bodyPr/>
          <a:lstStyle/>
          <a:p>
            <a:pPr eaLnBrk="1" hangingPunct="1"/>
            <a:r>
              <a:rPr lang="en-GB" altLang="cs-CZ"/>
              <a:t>Development: 19th century – steam engines, combustion engines, turbines. </a:t>
            </a:r>
          </a:p>
          <a:p>
            <a:pPr eaLnBrk="1" hangingPunct="1"/>
            <a:r>
              <a:rPr lang="en-GB" altLang="cs-CZ"/>
              <a:t>At the beginning of 20th century it became solid basis of physical chemistry</a:t>
            </a:r>
            <a:r>
              <a:rPr lang="cs-CZ" altLang="cs-CZ"/>
              <a:t>.</a:t>
            </a:r>
            <a:endParaRPr lang="en-GB" altLang="cs-CZ"/>
          </a:p>
          <a:p>
            <a:pPr eaLnBrk="1" hangingPunct="1"/>
            <a:r>
              <a:rPr lang="en-GB" altLang="cs-CZ"/>
              <a:t>Key to understanding uniqueness of life – non-equilibrium thermodynamics</a:t>
            </a:r>
            <a:r>
              <a:rPr lang="cs-CZ" altLang="cs-CZ"/>
              <a:t>.</a:t>
            </a:r>
            <a:endParaRPr lang="en-GB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3488CE4-05D3-44E9-B1C3-497D548EBD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2400" y="1875631"/>
            <a:ext cx="406400" cy="4064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6124FFE-3A06-4011-B8C7-611F6D3C54E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2400" y="2685952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60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F26D53A9-B60B-4231-9F50-576510C3FC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29600" cy="1584325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chemeClr val="tx1"/>
                </a:solidFill>
              </a:rPr>
              <a:t>T</a:t>
            </a:r>
            <a:r>
              <a:rPr lang="en-US" altLang="cs-CZ" sz="4000">
                <a:solidFill>
                  <a:schemeClr val="tx1"/>
                </a:solidFill>
              </a:rPr>
              <a:t>H</a:t>
            </a:r>
            <a:r>
              <a:rPr lang="cs-CZ" altLang="cs-CZ" sz="4000">
                <a:solidFill>
                  <a:schemeClr val="tx1"/>
                </a:solidFill>
              </a:rPr>
              <a:t>ERMODYNAMIC SYST</a:t>
            </a:r>
            <a:r>
              <a:rPr lang="en-US" altLang="cs-CZ" sz="4000">
                <a:solidFill>
                  <a:schemeClr val="tx1"/>
                </a:solidFill>
              </a:rPr>
              <a:t>E</a:t>
            </a:r>
            <a:r>
              <a:rPr lang="cs-CZ" altLang="cs-CZ" sz="4000">
                <a:solidFill>
                  <a:schemeClr val="tx1"/>
                </a:solidFill>
              </a:rPr>
              <a:t>M </a:t>
            </a:r>
            <a:endParaRPr lang="cs-CZ" altLang="cs-CZ" sz="3200">
              <a:solidFill>
                <a:schemeClr val="tx1"/>
              </a:solidFill>
            </a:endParaRP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172B4733-C411-488D-A5E2-A7A08D988C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188" y="1628775"/>
            <a:ext cx="8229600" cy="26638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cs-CZ" sz="2000"/>
              <a:t>Definitions: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cs-CZ" sz="2000"/>
              <a:t>Thermodynamic system: A region of space bounded by arbitrary surfaces which delineate the portion of the universe we are interested in 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cs-CZ" sz="2000"/>
              <a:t>Isolated system: one which cannot exchange particles or energy with its environment</a:t>
            </a:r>
            <a:r>
              <a:rPr lang="cs-CZ" altLang="cs-CZ" sz="2000"/>
              <a:t>.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cs-CZ" sz="2000"/>
              <a:t>Open system: one which can exchange both particles and energy with its environment.</a:t>
            </a:r>
            <a:endParaRPr lang="cs-CZ" altLang="cs-CZ" sz="2000"/>
          </a:p>
          <a:p>
            <a:pPr lvl="1" eaLnBrk="1" hangingPunct="1">
              <a:lnSpc>
                <a:spcPct val="80000"/>
              </a:lnSpc>
            </a:pPr>
            <a:r>
              <a:rPr lang="en-US" altLang="cs-CZ" sz="2000"/>
              <a:t>Closed system: can exchange energy but not particles</a:t>
            </a:r>
            <a:r>
              <a:rPr lang="cs-CZ" altLang="cs-CZ" sz="2000"/>
              <a:t>.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9BA9D40A-0D40-4BB7-975E-F0A9A6722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4292600"/>
            <a:ext cx="82296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cs-CZ" sz="2400" i="1"/>
              <a:t>An isolated</a:t>
            </a:r>
            <a:r>
              <a:rPr lang="en-GB" altLang="cs-CZ" sz="2400"/>
              <a:t> system always reaches an </a:t>
            </a:r>
            <a:r>
              <a:rPr lang="en-GB" altLang="cs-CZ" sz="2400" b="1"/>
              <a:t>equilibrium state</a:t>
            </a:r>
            <a:r>
              <a:rPr lang="en-GB" altLang="cs-CZ" sz="2400"/>
              <a:t> in which it does not change macroscopically. Open systems do not in general.</a:t>
            </a:r>
          </a:p>
          <a:p>
            <a:pPr eaLnBrk="1" hangingPunct="1"/>
            <a:r>
              <a:rPr lang="en-GB" altLang="cs-CZ" sz="2400" b="1"/>
              <a:t>LIVING SYSTEMS ARE OPEN SYSTEMS</a:t>
            </a:r>
            <a:endParaRPr lang="en-GB" altLang="cs-CZ" sz="24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2C17CE9-237A-40C9-9D4F-E3C9F5F999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1688" y="273844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E54E4CD5-179C-44D1-B9D4-C28CBF84A7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>
                <a:solidFill>
                  <a:schemeClr val="tx1"/>
                </a:solidFill>
              </a:rPr>
              <a:t>Basic terms</a:t>
            </a:r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D136D424-D053-41B7-B4CB-DC842B2BAD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cs-CZ" sz="2400"/>
              <a:t>Quantities describing a tmd. system in equilibrium are called</a:t>
            </a:r>
            <a:r>
              <a:rPr lang="en-US" altLang="cs-CZ" sz="2400">
                <a:solidFill>
                  <a:srgbClr val="FFFFCC"/>
                </a:solidFill>
              </a:rPr>
              <a:t> </a:t>
            </a:r>
            <a:r>
              <a:rPr lang="en-US" altLang="cs-CZ" sz="2400">
                <a:solidFill>
                  <a:srgbClr val="FF0066"/>
                </a:solidFill>
              </a:rPr>
              <a:t>state parameters</a:t>
            </a:r>
            <a:r>
              <a:rPr lang="cs-CZ" altLang="cs-CZ" sz="2400"/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cs-CZ" sz="2400"/>
              <a:t>A defined set of state parameters is necessary for full description of a tmd system</a:t>
            </a:r>
            <a:r>
              <a:rPr lang="cs-CZ" altLang="cs-CZ" sz="2400"/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cs-CZ" sz="2400"/>
              <a:t>These parameters are related to each other in the</a:t>
            </a:r>
            <a:r>
              <a:rPr lang="en-US" altLang="cs-CZ" sz="2400">
                <a:solidFill>
                  <a:srgbClr val="FFFFCC"/>
                </a:solidFill>
              </a:rPr>
              <a:t> </a:t>
            </a:r>
            <a:r>
              <a:rPr lang="en-US" altLang="cs-CZ" sz="2400">
                <a:solidFill>
                  <a:srgbClr val="FF0066"/>
                </a:solidFill>
              </a:rPr>
              <a:t>equations of state</a:t>
            </a:r>
            <a:r>
              <a:rPr lang="cs-CZ" altLang="cs-CZ" sz="2400"/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cs-CZ" sz="2400"/>
              <a:t>The simplest </a:t>
            </a:r>
            <a:r>
              <a:rPr lang="cs-CZ" altLang="cs-CZ" sz="2400"/>
              <a:t>tmd. </a:t>
            </a:r>
            <a:r>
              <a:rPr lang="en-US" altLang="cs-CZ" sz="2400"/>
              <a:t>system:</a:t>
            </a:r>
            <a:r>
              <a:rPr lang="cs-CZ" altLang="cs-CZ" sz="2400">
                <a:solidFill>
                  <a:srgbClr val="FFFFCC"/>
                </a:solidFill>
              </a:rPr>
              <a:t> </a:t>
            </a:r>
            <a:r>
              <a:rPr lang="en-US" altLang="cs-CZ" sz="2400">
                <a:solidFill>
                  <a:srgbClr val="FF0066"/>
                </a:solidFill>
              </a:rPr>
              <a:t>ideal (perfect) gas</a:t>
            </a:r>
            <a:r>
              <a:rPr lang="cs-CZ" altLang="cs-CZ" sz="2400" b="1"/>
              <a:t>.</a:t>
            </a:r>
            <a:endParaRPr lang="en-GB" altLang="cs-CZ" sz="2400" b="1"/>
          </a:p>
          <a:p>
            <a:pPr eaLnBrk="1" hangingPunct="1">
              <a:lnSpc>
                <a:spcPct val="90000"/>
              </a:lnSpc>
            </a:pPr>
            <a:r>
              <a:rPr lang="en-US" altLang="cs-CZ" sz="2400"/>
              <a:t>Equation of state for ideal gas (</a:t>
            </a:r>
            <a:r>
              <a:rPr lang="en-US" altLang="cs-CZ" sz="2400">
                <a:solidFill>
                  <a:srgbClr val="FF0066"/>
                </a:solidFill>
              </a:rPr>
              <a:t>universal gas law</a:t>
            </a:r>
            <a:r>
              <a:rPr lang="en-US" altLang="cs-CZ" sz="2400"/>
              <a:t>)</a:t>
            </a:r>
            <a:r>
              <a:rPr lang="cs-CZ" altLang="cs-CZ" sz="2400"/>
              <a:t>:</a:t>
            </a:r>
            <a:endParaRPr lang="en-GB" altLang="cs-CZ" sz="2400"/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cs-CZ" altLang="cs-CZ" sz="3600" i="1"/>
              <a:t>pV = nRT</a:t>
            </a:r>
            <a:r>
              <a:rPr lang="cs-CZ" altLang="cs-CZ" sz="2400"/>
              <a:t>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cs-CZ" altLang="cs-CZ" sz="2400"/>
              <a:t>[Pa, m</a:t>
            </a:r>
            <a:r>
              <a:rPr lang="cs-CZ" altLang="cs-CZ" sz="2400" baseline="30000"/>
              <a:t>3</a:t>
            </a:r>
            <a:r>
              <a:rPr lang="cs-CZ" altLang="cs-CZ" sz="2400"/>
              <a:t>, mol, J·K</a:t>
            </a:r>
            <a:r>
              <a:rPr lang="cs-CZ" altLang="cs-CZ" sz="2400" baseline="30000"/>
              <a:t>-1</a:t>
            </a:r>
            <a:r>
              <a:rPr lang="cs-CZ" altLang="cs-CZ" sz="2400"/>
              <a:t>·mol</a:t>
            </a:r>
            <a:r>
              <a:rPr lang="cs-CZ" altLang="cs-CZ" sz="2400" baseline="30000"/>
              <a:t>-1</a:t>
            </a:r>
            <a:r>
              <a:rPr lang="cs-CZ" altLang="cs-CZ" sz="2400"/>
              <a:t>, K]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C9282F1-C765-4C02-9838-4435AF9FE0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0400" y="52863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B0624383-FB9B-4754-ABF5-FB84A07B9B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>
                <a:solidFill>
                  <a:schemeClr val="tx1"/>
                </a:solidFill>
              </a:rPr>
              <a:t>Reversible process</a:t>
            </a:r>
            <a:r>
              <a:rPr lang="cs-CZ" altLang="cs-CZ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074C9AD5-599F-41FB-B469-310647AFAC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085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cs-CZ"/>
              <a:t>is one in which a second process could be performed so that the </a:t>
            </a:r>
            <a:r>
              <a:rPr lang="en-US" altLang="cs-CZ" i="1"/>
              <a:t>system and surroundings</a:t>
            </a:r>
            <a:r>
              <a:rPr lang="en-US" altLang="cs-CZ"/>
              <a:t> can be restored to their initial states with no change in the system or surroundings.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sz="2400"/>
              <a:t>Irreversible</a:t>
            </a:r>
            <a:r>
              <a:rPr lang="cs-CZ" altLang="cs-CZ" sz="2400"/>
              <a:t> </a:t>
            </a:r>
            <a:r>
              <a:rPr lang="en-US" altLang="cs-CZ" sz="2400"/>
              <a:t>process</a:t>
            </a:r>
            <a:endParaRPr lang="cs-CZ" altLang="cs-CZ" sz="2400"/>
          </a:p>
          <a:p>
            <a:pPr eaLnBrk="1" hangingPunct="1">
              <a:lnSpc>
                <a:spcPct val="80000"/>
              </a:lnSpc>
            </a:pPr>
            <a:r>
              <a:rPr lang="en-US" altLang="cs-CZ" sz="2400"/>
              <a:t>Cyclic process</a:t>
            </a:r>
            <a:r>
              <a:rPr lang="cs-CZ" altLang="cs-CZ" sz="2400"/>
              <a:t>: </a:t>
            </a:r>
            <a:r>
              <a:rPr lang="en-US" altLang="cs-CZ" sz="2400"/>
              <a:t>the initial and final states of the system are identical (but not necessarily the surroundings)</a:t>
            </a:r>
            <a:endParaRPr lang="cs-CZ" altLang="cs-CZ" sz="2400"/>
          </a:p>
          <a:p>
            <a:pPr eaLnBrk="1" hangingPunct="1">
              <a:lnSpc>
                <a:spcPct val="80000"/>
              </a:lnSpc>
            </a:pPr>
            <a:r>
              <a:rPr lang="en-US" altLang="cs-CZ" sz="2400"/>
              <a:t>Sign convention</a:t>
            </a:r>
            <a:r>
              <a:rPr lang="cs-CZ" altLang="cs-CZ" sz="2400"/>
              <a:t>: </a:t>
            </a:r>
            <a:r>
              <a:rPr lang="en-US" altLang="cs-CZ" sz="2400"/>
              <a:t>energy given to a system and work done by an external force on the system are considered to be positive</a:t>
            </a:r>
            <a:r>
              <a:rPr lang="cs-CZ" altLang="cs-CZ" sz="2400"/>
              <a:t>, </a:t>
            </a:r>
            <a:r>
              <a:rPr lang="en-US" altLang="cs-CZ" sz="2400"/>
              <a:t>energy lost from the system to its surroundings and work done by the system on its surroundings are considered to be negative</a:t>
            </a:r>
            <a:r>
              <a:rPr lang="cs-CZ" altLang="cs-CZ" sz="2400"/>
              <a:t>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F6B730C-A55F-4664-88A7-55E0BC4BB2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424" y="3460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9ED22004-5147-4DEA-8BC1-AFFE5848CB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 sz="4000">
                <a:solidFill>
                  <a:schemeClr val="tx1"/>
                </a:solidFill>
              </a:rPr>
              <a:t>Work done by / on thermodynamic system</a:t>
            </a:r>
            <a:r>
              <a:rPr lang="en-US" altLang="cs-CZ" sz="4000"/>
              <a:t>s</a:t>
            </a:r>
            <a:endParaRPr lang="cs-CZ" altLang="cs-CZ" sz="4000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3F7BFD45-E3C4-4519-AF45-2EB461F1BC0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55650" y="1628775"/>
            <a:ext cx="7848600" cy="4895850"/>
          </a:xfrm>
        </p:spPr>
        <p:txBody>
          <a:bodyPr/>
          <a:lstStyle/>
          <a:p>
            <a:pPr marL="6350" indent="22225" eaLnBrk="1" hangingPunct="1">
              <a:spcBef>
                <a:spcPct val="0"/>
              </a:spcBef>
              <a:buFontTx/>
              <a:buNone/>
            </a:pPr>
            <a:r>
              <a:rPr lang="en-GB" altLang="cs-CZ" sz="2400"/>
              <a:t>Gas and piston system </a:t>
            </a:r>
          </a:p>
          <a:p>
            <a:pPr marL="6350" indent="22225" algn="ctr" eaLnBrk="1" hangingPunct="1">
              <a:spcBef>
                <a:spcPct val="0"/>
              </a:spcBef>
              <a:buFontTx/>
              <a:buNone/>
            </a:pPr>
            <a:r>
              <a:rPr lang="en-GB" altLang="cs-CZ" sz="2400" i="1"/>
              <a:t>W =  p</a:t>
            </a:r>
            <a:r>
              <a:rPr lang="en-GB" altLang="cs-CZ" sz="2400">
                <a:latin typeface="Symbol" panose="05050102010706020507" pitchFamily="18" charset="2"/>
              </a:rPr>
              <a:t>D</a:t>
            </a:r>
            <a:r>
              <a:rPr lang="en-GB" altLang="cs-CZ" sz="2400" i="1"/>
              <a:t>V</a:t>
            </a:r>
          </a:p>
          <a:p>
            <a:pPr marL="6350" indent="22225" eaLnBrk="1" hangingPunct="1">
              <a:spcBef>
                <a:spcPct val="0"/>
              </a:spcBef>
              <a:buFontTx/>
              <a:buNone/>
            </a:pPr>
            <a:r>
              <a:rPr lang="en-GB" altLang="cs-CZ" sz="2800" i="1"/>
              <a:t>- </a:t>
            </a:r>
            <a:r>
              <a:rPr lang="en-GB" altLang="cs-CZ" sz="2000" i="1"/>
              <a:t>This work can be called mechanic or volumetric</a:t>
            </a:r>
            <a:r>
              <a:rPr lang="cs-CZ" altLang="cs-CZ" sz="2000" i="1"/>
              <a:t>.</a:t>
            </a:r>
            <a:r>
              <a:rPr lang="en-GB" altLang="cs-CZ" sz="2800" i="1"/>
              <a:t>  </a:t>
            </a:r>
          </a:p>
          <a:p>
            <a:pPr marL="6350" indent="22225" eaLnBrk="1" hangingPunct="1">
              <a:spcBef>
                <a:spcPct val="0"/>
              </a:spcBef>
              <a:buFontTx/>
              <a:buNone/>
            </a:pPr>
            <a:endParaRPr lang="en-GB" altLang="cs-CZ" sz="2400"/>
          </a:p>
          <a:p>
            <a:pPr marL="6350" indent="22225" eaLnBrk="1" hangingPunct="1">
              <a:spcBef>
                <a:spcPct val="0"/>
              </a:spcBef>
              <a:buFontTx/>
              <a:buNone/>
            </a:pPr>
            <a:r>
              <a:rPr lang="en-GB" altLang="cs-CZ" sz="2400"/>
              <a:t>electric system </a:t>
            </a:r>
          </a:p>
          <a:p>
            <a:pPr marL="6350" indent="22225" algn="ctr" eaLnBrk="1" hangingPunct="1">
              <a:spcBef>
                <a:spcPct val="0"/>
              </a:spcBef>
              <a:buFontTx/>
              <a:buNone/>
            </a:pPr>
            <a:r>
              <a:rPr lang="en-GB" altLang="cs-CZ" sz="2400" i="1"/>
              <a:t>W = QU</a:t>
            </a:r>
            <a:r>
              <a:rPr lang="en-GB" altLang="cs-CZ" sz="2400"/>
              <a:t> </a:t>
            </a:r>
          </a:p>
          <a:p>
            <a:pPr marL="6350" indent="22225" eaLnBrk="1" hangingPunct="1">
              <a:spcBef>
                <a:spcPct val="0"/>
              </a:spcBef>
              <a:buFontTx/>
              <a:buNone/>
            </a:pPr>
            <a:r>
              <a:rPr lang="en-GB" altLang="cs-CZ" sz="2000"/>
              <a:t>- </a:t>
            </a:r>
            <a:r>
              <a:rPr lang="en-GB" altLang="cs-CZ" sz="2000" i="1"/>
              <a:t>This the work necessary to transfer an electric charge Q between places with potential difference U</a:t>
            </a:r>
            <a:r>
              <a:rPr lang="cs-CZ" altLang="cs-CZ" sz="2000" i="1"/>
              <a:t>.</a:t>
            </a:r>
            <a:endParaRPr lang="en-GB" altLang="cs-CZ" sz="2000" i="1"/>
          </a:p>
          <a:p>
            <a:pPr marL="6350" indent="22225" eaLnBrk="1" hangingPunct="1">
              <a:spcBef>
                <a:spcPct val="0"/>
              </a:spcBef>
              <a:buFontTx/>
              <a:buNone/>
            </a:pPr>
            <a:endParaRPr lang="en-GB" altLang="cs-CZ" sz="2400"/>
          </a:p>
          <a:p>
            <a:pPr marL="6350" indent="22225" eaLnBrk="1" hangingPunct="1">
              <a:spcBef>
                <a:spcPct val="0"/>
              </a:spcBef>
              <a:buFontTx/>
              <a:buNone/>
            </a:pPr>
            <a:r>
              <a:rPr lang="en-GB" altLang="cs-CZ" sz="2400"/>
              <a:t>chemical system</a:t>
            </a:r>
          </a:p>
          <a:p>
            <a:pPr marL="6350" indent="22225" algn="ctr" eaLnBrk="1" hangingPunct="1">
              <a:spcBef>
                <a:spcPct val="0"/>
              </a:spcBef>
              <a:buFontTx/>
              <a:buNone/>
            </a:pPr>
            <a:r>
              <a:rPr lang="en-GB" altLang="cs-CZ" sz="2400"/>
              <a:t> </a:t>
            </a:r>
            <a:r>
              <a:rPr lang="en-GB" altLang="cs-CZ" sz="2400" i="1"/>
              <a:t>W = </a:t>
            </a:r>
            <a:r>
              <a:rPr lang="en-GB" altLang="cs-CZ" sz="2400">
                <a:latin typeface="Symbol" panose="05050102010706020507" pitchFamily="18" charset="2"/>
              </a:rPr>
              <a:t>mD</a:t>
            </a:r>
            <a:r>
              <a:rPr lang="en-GB" altLang="cs-CZ" sz="2400" i="1"/>
              <a:t>n</a:t>
            </a:r>
          </a:p>
          <a:p>
            <a:pPr marL="6350" indent="22225" eaLnBrk="1" hangingPunct="1">
              <a:spcBef>
                <a:spcPct val="0"/>
              </a:spcBef>
              <a:buFontTx/>
              <a:buNone/>
            </a:pPr>
            <a:r>
              <a:rPr lang="en-GB" altLang="cs-CZ" sz="2000"/>
              <a:t>- This is the work necessary to increase or decrease amount of a chemical compound </a:t>
            </a:r>
            <a:r>
              <a:rPr lang="en-GB" altLang="cs-CZ" sz="2000">
                <a:latin typeface="Symbol" panose="05050102010706020507" pitchFamily="18" charset="2"/>
              </a:rPr>
              <a:t>D</a:t>
            </a:r>
            <a:r>
              <a:rPr lang="en-GB" altLang="cs-CZ" sz="2000" i="1"/>
              <a:t>n</a:t>
            </a:r>
            <a:r>
              <a:rPr lang="en-GB" altLang="cs-CZ" sz="2000"/>
              <a:t> in chemical reaction. </a:t>
            </a:r>
            <a:r>
              <a:rPr lang="en-GB" altLang="cs-CZ" sz="2000">
                <a:latin typeface="Symbol" panose="05050102010706020507" pitchFamily="18" charset="2"/>
              </a:rPr>
              <a:t>m</a:t>
            </a:r>
            <a:r>
              <a:rPr lang="en-GB" altLang="cs-CZ" sz="2000"/>
              <a:t> is chemical potential</a:t>
            </a:r>
            <a:r>
              <a:rPr lang="cs-CZ" altLang="cs-CZ" sz="2000"/>
              <a:t>.</a:t>
            </a:r>
            <a:endParaRPr lang="en-GB" altLang="cs-CZ" sz="20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C6DD98B-59BF-46DD-B9BE-A2E141F4F5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408" y="1214438"/>
            <a:ext cx="563042" cy="5630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A3AB167E-9EDC-4BAE-9507-1279F71360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>
                <a:solidFill>
                  <a:schemeClr val="tx1"/>
                </a:solidFill>
              </a:rPr>
              <a:t>Other important quantities: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4A066FD6-8DDC-4FE2-8F13-5E72817A9B7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1412875"/>
            <a:ext cx="8208963" cy="1223963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GB" altLang="cs-CZ" sz="2400">
                <a:solidFill>
                  <a:srgbClr val="FF0066"/>
                </a:solidFill>
              </a:rPr>
              <a:t>Thermodynamic (Kelvin) temperature</a:t>
            </a:r>
            <a:r>
              <a:rPr lang="en-GB" altLang="cs-CZ" sz="2400">
                <a:solidFill>
                  <a:srgbClr val="FFFFCC"/>
                </a:solidFill>
              </a:rPr>
              <a:t> </a:t>
            </a:r>
            <a:r>
              <a:rPr lang="en-GB" altLang="cs-CZ" sz="2400"/>
              <a:t>is a quantity which indicates the average kinetic energy </a:t>
            </a:r>
            <a:r>
              <a:rPr lang="cs-CZ" altLang="cs-CZ" sz="2400" i="1"/>
              <a:t>W</a:t>
            </a:r>
            <a:r>
              <a:rPr lang="cs-CZ" altLang="cs-CZ" sz="2400" i="1" baseline="-25000"/>
              <a:t>KS</a:t>
            </a:r>
            <a:r>
              <a:rPr lang="cs-CZ" altLang="cs-CZ" sz="2400"/>
              <a:t> </a:t>
            </a:r>
            <a:r>
              <a:rPr lang="en-GB" altLang="cs-CZ" sz="2400"/>
              <a:t>of the particles in a system e.g., for an ideal monatomic gas:</a:t>
            </a:r>
          </a:p>
        </p:txBody>
      </p:sp>
      <p:graphicFrame>
        <p:nvGraphicFramePr>
          <p:cNvPr id="17412" name="Object 4">
            <a:extLst>
              <a:ext uri="{FF2B5EF4-FFF2-40B4-BE49-F238E27FC236}">
                <a16:creationId xmlns:a16="http://schemas.microsoft.com/office/drawing/2014/main" id="{22797AC0-85EC-483A-9012-3883CDB4D5F4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1116013" y="2879725"/>
          <a:ext cx="1685925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7" name="Rastrový obraz" r:id="rId6" imgW="1685714" imgH="876190" progId="Obraz programu Malování">
                  <p:embed/>
                </p:oleObj>
              </mc:Choice>
              <mc:Fallback>
                <p:oleObj name="Rastrový obraz" r:id="rId6" imgW="1685714" imgH="876190" progId="Obraz programu Malování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2879725"/>
                        <a:ext cx="1685925" cy="876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3" name="Text Box 9">
            <a:extLst>
              <a:ext uri="{FF2B5EF4-FFF2-40B4-BE49-F238E27FC236}">
                <a16:creationId xmlns:a16="http://schemas.microsoft.com/office/drawing/2014/main" id="{E33E85FC-C2DA-43AD-B634-856A9BA1E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4005263"/>
            <a:ext cx="84963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2400">
                <a:solidFill>
                  <a:srgbClr val="FF0066"/>
                </a:solidFill>
              </a:rPr>
              <a:t>Internal energy of the system</a:t>
            </a:r>
            <a:r>
              <a:rPr lang="en-GB" altLang="cs-CZ" sz="2400">
                <a:solidFill>
                  <a:srgbClr val="FFFFCC"/>
                </a:solidFill>
              </a:rPr>
              <a:t> </a:t>
            </a:r>
            <a:r>
              <a:rPr lang="en-GB" altLang="cs-CZ" sz="2400"/>
              <a:t>is the sum of all kinetic and potential energies of all particles forming the system.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2400">
                <a:solidFill>
                  <a:srgbClr val="FF0066"/>
                </a:solidFill>
              </a:rPr>
              <a:t>Heat (thermal energy)</a:t>
            </a:r>
            <a:r>
              <a:rPr lang="en-GB" altLang="cs-CZ" sz="2400" b="1">
                <a:solidFill>
                  <a:srgbClr val="FFFFCC"/>
                </a:solidFill>
              </a:rPr>
              <a:t> </a:t>
            </a:r>
            <a:r>
              <a:rPr lang="en-GB" altLang="cs-CZ" sz="2400"/>
              <a:t>is the part of internal energy of the system which can be exchanged between systems as a result of their different temperatures.</a:t>
            </a:r>
          </a:p>
        </p:txBody>
      </p:sp>
      <p:graphicFrame>
        <p:nvGraphicFramePr>
          <p:cNvPr id="17414" name="Object 6">
            <a:extLst>
              <a:ext uri="{FF2B5EF4-FFF2-40B4-BE49-F238E27FC236}">
                <a16:creationId xmlns:a16="http://schemas.microsoft.com/office/drawing/2014/main" id="{314395E4-8C9F-4416-8DEB-B31C6BC9B33F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5845175" y="2841625"/>
          <a:ext cx="1812925" cy="925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8" name="Rastrový obrázek" r:id="rId8" imgW="1790476" imgH="914286" progId="Paint.Picture">
                  <p:embed/>
                </p:oleObj>
              </mc:Choice>
              <mc:Fallback>
                <p:oleObj name="Rastrový obrázek" r:id="rId8" imgW="1790476" imgH="914286" progId="Paint.Picture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5175" y="2841625"/>
                        <a:ext cx="1812925" cy="925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5" name="Šipka: doprava 1">
            <a:extLst>
              <a:ext uri="{FF2B5EF4-FFF2-40B4-BE49-F238E27FC236}">
                <a16:creationId xmlns:a16="http://schemas.microsoft.com/office/drawing/2014/main" id="{57D23E93-E182-4628-9235-E90C12F712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24213" y="3249613"/>
            <a:ext cx="1512887" cy="358775"/>
          </a:xfrm>
          <a:prstGeom prst="rightArrow">
            <a:avLst>
              <a:gd name="adj1" fmla="val 50000"/>
              <a:gd name="adj2" fmla="val 501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7416" name="Šipka: doprava 2">
            <a:extLst>
              <a:ext uri="{FF2B5EF4-FFF2-40B4-BE49-F238E27FC236}">
                <a16:creationId xmlns:a16="http://schemas.microsoft.com/office/drawing/2014/main" id="{F161A363-FDED-487F-820A-FEE5C5BD6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613" y="3124200"/>
            <a:ext cx="977900" cy="484188"/>
          </a:xfrm>
          <a:prstGeom prst="rightArrow">
            <a:avLst>
              <a:gd name="adj1" fmla="val 50000"/>
              <a:gd name="adj2" fmla="val 50024"/>
            </a:avLst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9EF092C-01C8-4676-887F-831BFD37D42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62379" y="43735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1FB45D71-D818-427A-A899-6B001FAF0E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>
                <a:solidFill>
                  <a:schemeClr val="tx1"/>
                </a:solidFill>
              </a:rPr>
              <a:t>1st law of thermodynamics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2DCFC619-BAF9-418F-A070-5567A2C196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916113"/>
            <a:ext cx="8229600" cy="3844925"/>
          </a:xfrm>
        </p:spPr>
        <p:txBody>
          <a:bodyPr/>
          <a:lstStyle/>
          <a:p>
            <a:pPr marL="6350" indent="22225" eaLnBrk="1" hangingPunct="1">
              <a:lnSpc>
                <a:spcPct val="90000"/>
              </a:lnSpc>
              <a:buFontTx/>
              <a:buNone/>
            </a:pPr>
            <a:r>
              <a:rPr lang="en-GB" altLang="cs-CZ"/>
              <a:t>(a formulation of the law of conservation of energy used in thermodynamics):</a:t>
            </a:r>
          </a:p>
          <a:p>
            <a:pPr marL="6350" indent="22225" algn="ctr" eaLnBrk="1" hangingPunct="1">
              <a:lnSpc>
                <a:spcPct val="90000"/>
              </a:lnSpc>
              <a:buFontTx/>
              <a:buNone/>
            </a:pPr>
            <a:r>
              <a:rPr lang="en-GB" altLang="cs-CZ">
                <a:latin typeface="Symbol" panose="05050102010706020507" pitchFamily="18" charset="2"/>
              </a:rPr>
              <a:t>D</a:t>
            </a:r>
            <a:r>
              <a:rPr lang="en-GB" altLang="cs-CZ" i="1"/>
              <a:t>U = W + Q</a:t>
            </a:r>
          </a:p>
          <a:p>
            <a:pPr marL="6350" indent="22225" algn="ctr" eaLnBrk="1" hangingPunct="1">
              <a:lnSpc>
                <a:spcPct val="90000"/>
              </a:lnSpc>
              <a:buFontTx/>
              <a:buNone/>
            </a:pPr>
            <a:endParaRPr lang="en-GB" altLang="cs-CZ" i="1"/>
          </a:p>
          <a:p>
            <a:pPr marL="6350" indent="22225" eaLnBrk="1" hangingPunct="1">
              <a:lnSpc>
                <a:spcPct val="90000"/>
              </a:lnSpc>
              <a:buFontTx/>
              <a:buNone/>
            </a:pPr>
            <a:r>
              <a:rPr lang="en-GB" altLang="cs-CZ" sz="2000" i="1"/>
              <a:t>We can read, for example:  Internal energy </a:t>
            </a:r>
            <a:r>
              <a:rPr lang="cs-CZ" altLang="cs-CZ" sz="2000" i="1"/>
              <a:t>U </a:t>
            </a:r>
            <a:r>
              <a:rPr lang="en-GB" altLang="cs-CZ" sz="2000" i="1"/>
              <a:t>of the system increases with the work </a:t>
            </a:r>
            <a:r>
              <a:rPr lang="cs-CZ" altLang="cs-CZ" sz="2000" i="1"/>
              <a:t>W </a:t>
            </a:r>
            <a:r>
              <a:rPr lang="en-GB" altLang="cs-CZ" sz="2000" i="1"/>
              <a:t>done on the system, and the heat </a:t>
            </a:r>
            <a:r>
              <a:rPr lang="cs-CZ" altLang="cs-CZ" sz="2000" i="1"/>
              <a:t>Q </a:t>
            </a:r>
            <a:r>
              <a:rPr lang="en-GB" altLang="cs-CZ" sz="2000" i="1"/>
              <a:t>transferred from the environment to the system.</a:t>
            </a:r>
          </a:p>
          <a:p>
            <a:pPr marL="6350" indent="22225" eaLnBrk="1" hangingPunct="1">
              <a:lnSpc>
                <a:spcPct val="90000"/>
              </a:lnSpc>
              <a:buFontTx/>
              <a:buNone/>
            </a:pPr>
            <a:endParaRPr lang="en-GB" altLang="cs-CZ" sz="2000" i="1"/>
          </a:p>
          <a:p>
            <a:pPr marL="6350" indent="22225" eaLnBrk="1" hangingPunct="1">
              <a:lnSpc>
                <a:spcPct val="90000"/>
              </a:lnSpc>
              <a:buFontTx/>
              <a:buNone/>
            </a:pPr>
            <a:r>
              <a:rPr lang="en-GB" altLang="cs-CZ" sz="2400">
                <a:solidFill>
                  <a:srgbClr val="FF0066"/>
                </a:solidFill>
              </a:rPr>
              <a:t>Internal energy is a state parameter, heat and work are not.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1212A4F-E15C-4764-A323-1054D4C9B6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3158" y="332656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a81d9324-8804-47ce-a98f-4422d1b549de.mdb"/>
</p:tagLst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rgbClr val="FFFFCC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rgbClr val="FFFFCC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1521</TotalTime>
  <Words>1205</Words>
  <Application>Microsoft Office PowerPoint</Application>
  <PresentationFormat>Předvádění na obrazovce (4:3)</PresentationFormat>
  <Paragraphs>121</Paragraphs>
  <Slides>17</Slides>
  <Notes>17</Notes>
  <HiddenSlides>0</HiddenSlides>
  <MMClips>21</MMClips>
  <ScaleCrop>false</ScaleCrop>
  <HeadingPairs>
    <vt:vector size="8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17</vt:i4>
      </vt:variant>
    </vt:vector>
  </HeadingPairs>
  <TitlesOfParts>
    <vt:vector size="22" baseType="lpstr">
      <vt:lpstr>Arial</vt:lpstr>
      <vt:lpstr>Symbol</vt:lpstr>
      <vt:lpstr>Výchozí návrh</vt:lpstr>
      <vt:lpstr>Rastrový obraz</vt:lpstr>
      <vt:lpstr>Rastrový obrázek</vt:lpstr>
      <vt:lpstr>Prezentace aplikace PowerPoint</vt:lpstr>
      <vt:lpstr>Lecture outline</vt:lpstr>
      <vt:lpstr>Thermodynamics – physical discipline dealing with transformations of energy in macroscopic systems.</vt:lpstr>
      <vt:lpstr>THERMODYNAMIC SYSTEM </vt:lpstr>
      <vt:lpstr>Basic terms</vt:lpstr>
      <vt:lpstr>Reversible process:</vt:lpstr>
      <vt:lpstr>Work done by / on thermodynamic systems</vt:lpstr>
      <vt:lpstr>Other important quantities:</vt:lpstr>
      <vt:lpstr>1st law of thermodynamics</vt:lpstr>
      <vt:lpstr>2nd law of thermodynamics</vt:lpstr>
      <vt:lpstr>Entropy and disorder</vt:lpstr>
      <vt:lpstr>„An experiment with balls“</vt:lpstr>
      <vt:lpstr>Prezentace aplikace PowerPoint</vt:lpstr>
      <vt:lpstr>A few terms of statistical physics:</vt:lpstr>
      <vt:lpstr>Free expansion of gas:</vt:lpstr>
      <vt:lpstr>Analogy between both experiments: </vt:lpstr>
      <vt:lpstr>Author:  Vojtěch Mornstein  Language revision:  Carmel J. Caruana  Last revision and sound track addition: September 2020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Přednášky z lékařské biofyziky Masarykova univerzita v Brně</dc:title>
  <dc:creator>doc. Mornstein</dc:creator>
  <cp:lastModifiedBy>Vojtěch Mornstein</cp:lastModifiedBy>
  <cp:revision>70</cp:revision>
  <dcterms:created xsi:type="dcterms:W3CDTF">2002-09-11T06:40:40Z</dcterms:created>
  <dcterms:modified xsi:type="dcterms:W3CDTF">2020-09-16T07:45:24Z</dcterms:modified>
</cp:coreProperties>
</file>