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0" r:id="rId2"/>
    <p:sldMasterId id="2147483886" r:id="rId3"/>
    <p:sldMasterId id="2147483898" r:id="rId4"/>
    <p:sldMasterId id="2147484111" r:id="rId5"/>
    <p:sldMasterId id="2147484123" r:id="rId6"/>
    <p:sldMasterId id="2147484136" r:id="rId7"/>
    <p:sldMasterId id="2147484162" r:id="rId8"/>
    <p:sldMasterId id="2147484175" r:id="rId9"/>
    <p:sldMasterId id="2147484188" r:id="rId10"/>
    <p:sldMasterId id="2147484201" r:id="rId11"/>
  </p:sldMasterIdLst>
  <p:notesMasterIdLst>
    <p:notesMasterId r:id="rId68"/>
  </p:notesMasterIdLst>
  <p:handoutMasterIdLst>
    <p:handoutMasterId r:id="rId69"/>
  </p:handoutMasterIdLst>
  <p:sldIdLst>
    <p:sldId id="676" r:id="rId12"/>
    <p:sldId id="680" r:id="rId13"/>
    <p:sldId id="622" r:id="rId14"/>
    <p:sldId id="728" r:id="rId15"/>
    <p:sldId id="624" r:id="rId16"/>
    <p:sldId id="677" r:id="rId17"/>
    <p:sldId id="678" r:id="rId18"/>
    <p:sldId id="679" r:id="rId19"/>
    <p:sldId id="566" r:id="rId20"/>
    <p:sldId id="567" r:id="rId21"/>
    <p:sldId id="454" r:id="rId22"/>
    <p:sldId id="455" r:id="rId23"/>
    <p:sldId id="458" r:id="rId24"/>
    <p:sldId id="456" r:id="rId25"/>
    <p:sldId id="568" r:id="rId26"/>
    <p:sldId id="457" r:id="rId27"/>
    <p:sldId id="410" r:id="rId28"/>
    <p:sldId id="666" r:id="rId29"/>
    <p:sldId id="667" r:id="rId30"/>
    <p:sldId id="569" r:id="rId31"/>
    <p:sldId id="424" r:id="rId32"/>
    <p:sldId id="627" r:id="rId33"/>
    <p:sldId id="572" r:id="rId34"/>
    <p:sldId id="707" r:id="rId35"/>
    <p:sldId id="574" r:id="rId36"/>
    <p:sldId id="575" r:id="rId37"/>
    <p:sldId id="585" r:id="rId38"/>
    <p:sldId id="590" r:id="rId39"/>
    <p:sldId id="592" r:id="rId40"/>
    <p:sldId id="709" r:id="rId41"/>
    <p:sldId id="593" r:id="rId42"/>
    <p:sldId id="596" r:id="rId43"/>
    <p:sldId id="598" r:id="rId44"/>
    <p:sldId id="600" r:id="rId45"/>
    <p:sldId id="611" r:id="rId46"/>
    <p:sldId id="616" r:id="rId47"/>
    <p:sldId id="617" r:id="rId48"/>
    <p:sldId id="501" r:id="rId49"/>
    <p:sldId id="718" r:id="rId50"/>
    <p:sldId id="510" r:id="rId51"/>
    <p:sldId id="706" r:id="rId52"/>
    <p:sldId id="729" r:id="rId53"/>
    <p:sldId id="719" r:id="rId54"/>
    <p:sldId id="517" r:id="rId55"/>
    <p:sldId id="720" r:id="rId56"/>
    <p:sldId id="713" r:id="rId57"/>
    <p:sldId id="721" r:id="rId58"/>
    <p:sldId id="722" r:id="rId59"/>
    <p:sldId id="629" r:id="rId60"/>
    <p:sldId id="714" r:id="rId61"/>
    <p:sldId id="715" r:id="rId62"/>
    <p:sldId id="723" r:id="rId63"/>
    <p:sldId id="716" r:id="rId64"/>
    <p:sldId id="695" r:id="rId65"/>
    <p:sldId id="724" r:id="rId66"/>
    <p:sldId id="725" r:id="rId67"/>
  </p:sldIdLst>
  <p:sldSz cx="9144000" cy="6858000" type="screen4x3"/>
  <p:notesSz cx="6661150" cy="9871075"/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505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CC9900"/>
    <a:srgbClr val="66FFFF"/>
    <a:srgbClr val="0000FF"/>
    <a:srgbClr val="0066FF"/>
    <a:srgbClr val="00CC99"/>
    <a:srgbClr val="FF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113" d="100"/>
          <a:sy n="113" d="100"/>
        </p:scale>
        <p:origin x="360" y="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78"/>
    </p:cViewPr>
  </p:sorterViewPr>
  <p:notesViewPr>
    <p:cSldViewPr>
      <p:cViewPr varScale="1">
        <p:scale>
          <a:sx n="93" d="100"/>
          <a:sy n="93" d="100"/>
        </p:scale>
        <p:origin x="-3732" y="-120"/>
      </p:cViewPr>
      <p:guideLst>
        <p:guide orient="horz" pos="3109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habilitace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146C9FC-CFEB-4520-860D-559F22AA85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30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60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89475"/>
            <a:ext cx="488632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D47C4AE-902E-4E80-88F6-2ACF713F70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68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3B39834-12EF-4BEF-9F23-F1CB8926F575}" type="slidenum">
              <a:rPr lang="cs-CZ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cs-CZ" sz="1200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4A7E478D-453F-4337-A3CB-6C271821AC7A}" type="slidenum">
              <a:rPr lang="cs-CZ" sz="1200" b="0" smtClean="0">
                <a:latin typeface="Times New Roman" pitchFamily="18" charset="0"/>
              </a:rPr>
              <a:pPr/>
              <a:t>10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1F41DED5-D8C2-4B79-AE6D-E17226EC8838}" type="slidenum">
              <a:rPr lang="cs-CZ" sz="1200" b="0" smtClean="0">
                <a:latin typeface="Times New Roman" pitchFamily="18" charset="0"/>
              </a:rPr>
              <a:pPr/>
              <a:t>11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A8785A7-DC4A-41C1-BBCC-9B89678DF673}" type="slidenum">
              <a:rPr lang="cs-CZ" sz="1200" b="0" smtClean="0">
                <a:latin typeface="Times New Roman" pitchFamily="18" charset="0"/>
              </a:rPr>
              <a:pPr/>
              <a:t>12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C33051E1-D789-462C-8551-3525319C984F}" type="slidenum">
              <a:rPr lang="cs-CZ" sz="1200" b="0" smtClean="0">
                <a:latin typeface="Times New Roman" pitchFamily="18" charset="0"/>
              </a:rPr>
              <a:pPr/>
              <a:t>13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177DECD-AEEA-496A-8AA7-A85EC717D654}" type="slidenum">
              <a:rPr lang="cs-CZ" sz="1200" b="0" smtClean="0">
                <a:latin typeface="Times New Roman" pitchFamily="18" charset="0"/>
              </a:rPr>
              <a:pPr/>
              <a:t>14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5538" cy="370205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19" tIns="45710" rIns="91419" bIns="45710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0297396E-9927-4D81-89B1-63DD46ABC537}" type="slidenum">
              <a:rPr lang="cs-CZ" sz="1200" b="0" smtClean="0">
                <a:latin typeface="Times New Roman" pitchFamily="18" charset="0"/>
              </a:rPr>
              <a:pPr/>
              <a:t>15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0403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D99CE6C-D488-4B9F-9B97-BB466C4A2F6E}" type="slidenum">
              <a:rPr lang="cs-CZ" sz="1200" b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sz="1200" b="0">
              <a:latin typeface="Times New Roman" pitchFamily="18" charset="0"/>
            </a:endParaRPr>
          </a:p>
        </p:txBody>
      </p:sp>
      <p:sp>
        <p:nvSpPr>
          <p:cNvPr id="230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F4606A41-F874-4DD8-B6A9-DD449BBA16F1}" type="slidenum">
              <a:rPr lang="cs-CZ" sz="1200" b="0" smtClean="0">
                <a:latin typeface="Times New Roman" pitchFamily="18" charset="0"/>
              </a:rPr>
              <a:pPr/>
              <a:t>16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F15F1B84-BC68-4E9F-8424-8A92C6FFCD1C}" type="slidenum">
              <a:rPr lang="cs-CZ" sz="1200" b="0" smtClean="0">
                <a:latin typeface="Times New Roman" pitchFamily="18" charset="0"/>
              </a:rPr>
              <a:pPr/>
              <a:t>17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71A45AF-5C5B-4CA2-A78F-353F5D10B5CD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D2F6DB8C-9EB7-4FFA-85A7-0C3F732C8A5A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068ABD9-709C-483A-9BEF-C930AA5C042E}" type="slidenum">
              <a:rPr lang="cs-CZ" sz="1200" b="0" smtClean="0">
                <a:latin typeface="Times New Roman" pitchFamily="18" charset="0"/>
              </a:rPr>
              <a:pPr/>
              <a:t>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F7D8308-6177-4F0D-9013-CC43FC020EED}" type="slidenum">
              <a:rPr lang="cs-CZ" sz="1200" b="0" smtClean="0">
                <a:latin typeface="Times New Roman" pitchFamily="18" charset="0"/>
              </a:rPr>
              <a:pPr/>
              <a:t>20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5523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92A9B34-D3C7-45E9-8DFB-D5683897C1D6}" type="slidenum">
              <a:rPr lang="cs-CZ" sz="1200" b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sz="1200" b="0">
              <a:latin typeface="Times New Roman" pitchFamily="18" charset="0"/>
            </a:endParaRPr>
          </a:p>
        </p:txBody>
      </p:sp>
      <p:sp>
        <p:nvSpPr>
          <p:cNvPr id="235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C29ADDE-A8CD-4B82-84AA-211773CC3E52}" type="slidenum">
              <a:rPr lang="cs-CZ" sz="1200" b="0" smtClean="0">
                <a:latin typeface="Times New Roman" pitchFamily="18" charset="0"/>
              </a:rPr>
              <a:pPr/>
              <a:t>21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B2606D8-C4B1-40FC-B17F-B0648DD16756}" type="slidenum">
              <a:rPr lang="cs-CZ" sz="1200" b="0" smtClean="0">
                <a:latin typeface="Times New Roman" pitchFamily="18" charset="0"/>
              </a:rPr>
              <a:pPr/>
              <a:t>22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4625F146-42DC-451B-A8B0-5E49AAD9B225}" type="slidenum">
              <a:rPr lang="cs-CZ" sz="1200" b="0" smtClean="0">
                <a:latin typeface="Times New Roman" pitchFamily="18" charset="0"/>
              </a:rPr>
              <a:pPr/>
              <a:t>23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82D1296-5DE3-4EE6-BE2B-61CD86A39241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C58EF5A-79BC-4CE8-932A-40BD9E7F0A03}" type="slidenum">
              <a:rPr lang="cs-CZ" sz="1200" b="0" smtClean="0">
                <a:latin typeface="Times New Roman" pitchFamily="18" charset="0"/>
              </a:rPr>
              <a:pPr/>
              <a:t>25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9C2C6E74-C1E5-4014-BC59-9C8CF659F885}" type="slidenum">
              <a:rPr lang="cs-CZ" sz="1200" b="0" smtClean="0">
                <a:latin typeface="Times New Roman" pitchFamily="18" charset="0"/>
              </a:rPr>
              <a:pPr/>
              <a:t>26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FE27986-187C-4753-A171-A8D84EF26B36}" type="slidenum">
              <a:rPr lang="cs-CZ" sz="1200" b="0" smtClean="0">
                <a:latin typeface="Times New Roman" pitchFamily="18" charset="0"/>
              </a:rPr>
              <a:pPr/>
              <a:t>27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CC06A57A-0D97-4E55-A936-6FFE6E8D066B}" type="slidenum">
              <a:rPr lang="cs-CZ" sz="1200" b="0" smtClean="0">
                <a:latin typeface="Times New Roman" pitchFamily="18" charset="0"/>
              </a:rPr>
              <a:pPr/>
              <a:t>28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22331DA0-D0CB-4B75-958E-6E79088D5DF7}" type="slidenum">
              <a:rPr lang="cs-CZ" sz="1200" b="0" smtClean="0">
                <a:latin typeface="Times New Roman" pitchFamily="18" charset="0"/>
              </a:rPr>
              <a:pPr/>
              <a:t>29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068ABD9-709C-483A-9BEF-C930AA5C042E}" type="slidenum">
              <a:rPr lang="cs-CZ" sz="1200" b="0" smtClean="0">
                <a:latin typeface="Times New Roman" pitchFamily="18" charset="0"/>
              </a:rPr>
              <a:pPr/>
              <a:t>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63E0096-7033-4ABF-A51E-3A8F300E3A3C}" type="slidenum">
              <a:rPr lang="cs-CZ" sz="1200" b="0" smtClean="0">
                <a:latin typeface="Times New Roman" pitchFamily="18" charset="0"/>
              </a:rPr>
              <a:pPr/>
              <a:t>30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2381587-4884-4A3B-9EC7-129F93EBE20B}" type="slidenum">
              <a:rPr lang="cs-CZ" sz="1200" b="0" smtClean="0">
                <a:latin typeface="Times New Roman" pitchFamily="18" charset="0"/>
              </a:rPr>
              <a:pPr/>
              <a:t>31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E6EB394-EBAE-4BC9-8B2B-2D5154C15583}" type="slidenum">
              <a:rPr lang="cs-CZ" sz="1200" b="0" smtClean="0">
                <a:latin typeface="Times New Roman" pitchFamily="18" charset="0"/>
              </a:rPr>
              <a:pPr/>
              <a:t>32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80BDA0C0-2A35-48F7-B3D3-70DEFB98688F}" type="slidenum">
              <a:rPr lang="cs-CZ" sz="1200" b="0" smtClean="0">
                <a:latin typeface="Times New Roman" pitchFamily="18" charset="0"/>
              </a:rPr>
              <a:pPr/>
              <a:t>33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871F6D8-2C03-4826-83D7-5DB024D468FD}" type="slidenum">
              <a:rPr lang="cs-CZ" sz="1200" b="0" smtClean="0">
                <a:latin typeface="Times New Roman" pitchFamily="18" charset="0"/>
              </a:rPr>
              <a:pPr/>
              <a:t>34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DD11CE90-7E5D-4256-984C-83BC159F0F97}" type="slidenum">
              <a:rPr lang="cs-CZ" sz="1200" b="0" smtClean="0">
                <a:latin typeface="Times New Roman" pitchFamily="18" charset="0"/>
              </a:rPr>
              <a:pPr/>
              <a:t>35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F7E9343E-2D28-4B13-BA7F-970F976CBA1E}" type="slidenum">
              <a:rPr lang="cs-CZ" sz="1200" b="0" smtClean="0">
                <a:latin typeface="Times New Roman" pitchFamily="18" charset="0"/>
              </a:rPr>
              <a:pPr/>
              <a:t>36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123020DF-574F-466C-AC6D-1B80DBDF0B42}" type="slidenum">
              <a:rPr lang="cs-CZ" sz="1200" b="0" smtClean="0">
                <a:latin typeface="Times New Roman" pitchFamily="18" charset="0"/>
              </a:rPr>
              <a:pPr/>
              <a:t>37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6132F1DD-4F04-4D17-B737-39DD4D78330B}" type="slidenum">
              <a:rPr lang="cs-CZ" sz="1200" b="0" smtClean="0">
                <a:latin typeface="Times New Roman" pitchFamily="18" charset="0"/>
              </a:rPr>
              <a:pPr/>
              <a:t>38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9" tIns="45715" rIns="91429" bIns="45715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068ABD9-709C-483A-9BEF-C930AA5C042E}" type="slidenum">
              <a:rPr lang="cs-CZ" sz="1200" b="0" smtClean="0">
                <a:latin typeface="Times New Roman" pitchFamily="18" charset="0"/>
              </a:rPr>
              <a:pPr/>
              <a:t>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90EA6BE-11E1-45D9-8AAA-FA904D3CA4DA}" type="slidenum">
              <a:rPr lang="cs-CZ" sz="1200" b="0" smtClean="0">
                <a:latin typeface="Times New Roman" pitchFamily="18" charset="0"/>
              </a:rPr>
              <a:pPr/>
              <a:t>40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defTabSz="914131" eaLnBrk="0" hangingPunct="0">
              <a:spcBef>
                <a:spcPct val="0"/>
              </a:spcBef>
              <a:buClrTx/>
              <a:buSzTx/>
            </a:pPr>
            <a:fld id="{85600E65-D2F0-4B26-A666-6367CAACD7F3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defTabSz="914131" eaLnBrk="0" hangingPunct="0">
                <a:spcBef>
                  <a:spcPct val="0"/>
                </a:spcBef>
                <a:buClrTx/>
                <a:buSzTx/>
              </a:pPr>
              <a:t>41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238EB4E-8AB3-4084-AE63-1A7F44606DBA}" type="slidenum">
              <a:rPr lang="cs-CZ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42</a:t>
            </a:fld>
            <a:endParaRPr lang="cs-CZ" sz="1200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EC08BDE1-127A-4301-A314-79CC011A404B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EC08BDE1-127A-4301-A314-79CC011A404B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EC08BDE1-127A-4301-A314-79CC011A404B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/>
            <a:fld id="{EC08BDE1-127A-4301-A314-79CC011A404B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/>
              <a:t>47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/>
            <a:fld id="{EC08BDE1-127A-4301-A314-79CC011A404B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/>
              <a:t>48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BF6B902-3180-4C4B-965E-CBAF277C118C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49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618697DC-459B-4468-8DDC-3EEA872FF6DE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53EDEA1-6189-41B2-9C53-F690E59D599F}" type="slidenum">
              <a:rPr lang="cs-CZ" sz="1200" b="0" smtClean="0">
                <a:latin typeface="Times New Roman" pitchFamily="18" charset="0"/>
              </a:rPr>
              <a:pPr/>
              <a:t>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55B62D81-13FE-4B61-B38D-988AF713F990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E42C2B46-E651-4F2C-B36B-2F177160538E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4651B14E-5B98-4959-954F-6F38D7EF2C36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 txBox="1">
            <a:spLocks noGrp="1" noChangeArrowheads="1"/>
          </p:cNvSpPr>
          <p:nvPr/>
        </p:nvSpPr>
        <p:spPr bwMode="auto">
          <a:xfrm>
            <a:off x="3774964" y="9376968"/>
            <a:ext cx="2886186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defTabSz="923925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fld id="{618697DC-459B-4468-8DDC-3EEA872FF6DE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53EDEA1-6189-41B2-9C53-F690E59D599F}" type="slidenum">
              <a:rPr lang="cs-CZ" sz="1200" b="0" smtClean="0">
                <a:latin typeface="Times New Roman" pitchFamily="18" charset="0"/>
              </a:rPr>
              <a:pPr/>
              <a:t>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53EDEA1-6189-41B2-9C53-F690E59D599F}" type="slidenum">
              <a:rPr lang="cs-CZ" sz="1200" b="0" smtClean="0">
                <a:latin typeface="Times New Roman" pitchFamily="18" charset="0"/>
              </a:rPr>
              <a:pPr/>
              <a:t>7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53EDEA1-6189-41B2-9C53-F690E59D599F}" type="slidenum">
              <a:rPr lang="cs-CZ" sz="1200" b="0" smtClean="0">
                <a:latin typeface="Times New Roman" pitchFamily="18" charset="0"/>
              </a:rPr>
              <a:pPr/>
              <a:t>8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1560F4BA-CF8F-432B-B7C3-6862178E88AA}" type="slidenum">
              <a:rPr lang="cs-CZ" sz="1200" b="0" smtClean="0">
                <a:latin typeface="Times New Roman" pitchFamily="18" charset="0"/>
              </a:rPr>
              <a:pPr/>
              <a:t>9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5029200"/>
            <a:ext cx="9147175" cy="0"/>
          </a:xfrm>
          <a:prstGeom prst="line">
            <a:avLst/>
          </a:prstGeom>
          <a:noFill/>
          <a:ln w="1587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cs-CZ" noProof="0" smtClean="0"/>
              <a:t>Klepnutím upravíte styl předlohy nadpisu.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noProof="0" smtClean="0"/>
              <a:t>Klepnutím upravíte styl předlohy podnadpisu.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6956-01D9-4B57-AB0D-DDE9F4F4ED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853306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744B-C8F9-4121-AFCD-21E41CED8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217393"/>
      </p:ext>
    </p:extLst>
  </p:cSld>
  <p:clrMapOvr>
    <a:masterClrMapping/>
  </p:clrMapOvr>
  <p:transition>
    <p:pull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68CF-56CC-437B-A8E1-1CAB1E64D9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95138"/>
      </p:ext>
    </p:extLst>
  </p:cSld>
  <p:clrMapOvr>
    <a:masterClrMapping/>
  </p:clrMapOvr>
  <p:transition spd="med">
    <p:pull dir="r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9357-B854-40F7-9183-D1A709D7AF0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99791"/>
      </p:ext>
    </p:extLst>
  </p:cSld>
  <p:clrMapOvr>
    <a:masterClrMapping/>
  </p:clrMapOvr>
  <p:transition spd="med">
    <p:pull dir="r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FF5C-BDDC-4416-8E66-5EFB019CBAC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188"/>
      </p:ext>
    </p:extLst>
  </p:cSld>
  <p:clrMapOvr>
    <a:masterClrMapping/>
  </p:clrMapOvr>
  <p:transition spd="med">
    <p:pull dir="r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8768-DDC2-48B9-B983-CC53EF4154A1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8288"/>
      </p:ext>
    </p:extLst>
  </p:cSld>
  <p:clrMapOvr>
    <a:masterClrMapping/>
  </p:clrMapOvr>
  <p:transition spd="med">
    <p:pull dir="r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9DEC-07EE-4D87-906C-E8CAC6D41AB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33268"/>
      </p:ext>
    </p:extLst>
  </p:cSld>
  <p:clrMapOvr>
    <a:masterClrMapping/>
  </p:clrMapOvr>
  <p:transition spd="med">
    <p:pull dir="r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93C1-8C68-48C3-B802-E48042171E4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9588"/>
      </p:ext>
    </p:extLst>
  </p:cSld>
  <p:clrMapOvr>
    <a:masterClrMapping/>
  </p:clrMapOvr>
  <p:transition spd="med">
    <p:pull dir="r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F386-6A3D-44BF-8CDB-4C9AC085580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6977"/>
      </p:ext>
    </p:extLst>
  </p:cSld>
  <p:clrMapOvr>
    <a:masterClrMapping/>
  </p:clrMapOvr>
  <p:transition spd="med">
    <p:pull dir="r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BA91-93A0-4E08-A22B-B25402EE5DB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59157"/>
      </p:ext>
    </p:extLst>
  </p:cSld>
  <p:clrMapOvr>
    <a:masterClrMapping/>
  </p:clrMapOvr>
  <p:transition spd="med">
    <p:pull dir="r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143D-E591-475E-978E-7C5C7C1D72C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46925"/>
      </p:ext>
    </p:extLst>
  </p:cSld>
  <p:clrMapOvr>
    <a:masterClrMapping/>
  </p:clrMapOvr>
  <p:transition spd="med">
    <p:pull dir="r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84A5-6C7B-44B9-94F9-124D42F6E2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04714"/>
      </p:ext>
    </p:extLst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F78B-6AFA-4A6B-BDAE-3A07AAA630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133394"/>
      </p:ext>
    </p:extLst>
  </p:cSld>
  <p:clrMapOvr>
    <a:masterClrMapping/>
  </p:clrMapOvr>
  <p:transition>
    <p:pull dir="r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D6A2-6920-4FAA-A1DA-FE7C225EB4D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3213"/>
      </p:ext>
    </p:extLst>
  </p:cSld>
  <p:clrMapOvr>
    <a:masterClrMapping/>
  </p:clrMapOvr>
  <p:transition spd="med">
    <p:pull dir="r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DCED-C6B7-45B4-BEF7-5DECCEA1E36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1679"/>
      </p:ext>
    </p:extLst>
  </p:cSld>
  <p:clrMapOvr>
    <a:masterClrMapping/>
  </p:clrMapOvr>
  <p:transition spd="med">
    <p:pull dir="r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68CF-56CC-437B-A8E1-1CAB1E64D9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22517"/>
      </p:ext>
    </p:extLst>
  </p:cSld>
  <p:clrMapOvr>
    <a:masterClrMapping/>
  </p:clrMapOvr>
  <p:transition spd="med">
    <p:pull dir="r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9357-B854-40F7-9183-D1A709D7AF0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91027"/>
      </p:ext>
    </p:extLst>
  </p:cSld>
  <p:clrMapOvr>
    <a:masterClrMapping/>
  </p:clrMapOvr>
  <p:transition spd="med">
    <p:pull dir="r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FF5C-BDDC-4416-8E66-5EFB019CBAC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1153"/>
      </p:ext>
    </p:extLst>
  </p:cSld>
  <p:clrMapOvr>
    <a:masterClrMapping/>
  </p:clrMapOvr>
  <p:transition spd="med">
    <p:pull dir="r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8768-DDC2-48B9-B983-CC53EF4154A1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4168"/>
      </p:ext>
    </p:extLst>
  </p:cSld>
  <p:clrMapOvr>
    <a:masterClrMapping/>
  </p:clrMapOvr>
  <p:transition spd="med">
    <p:pull dir="r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9DEC-07EE-4D87-906C-E8CAC6D41AB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03848"/>
      </p:ext>
    </p:extLst>
  </p:cSld>
  <p:clrMapOvr>
    <a:masterClrMapping/>
  </p:clrMapOvr>
  <p:transition spd="med">
    <p:pull dir="r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93C1-8C68-48C3-B802-E48042171E4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6521"/>
      </p:ext>
    </p:extLst>
  </p:cSld>
  <p:clrMapOvr>
    <a:masterClrMapping/>
  </p:clrMapOvr>
  <p:transition spd="med">
    <p:pull dir="r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F386-6A3D-44BF-8CDB-4C9AC085580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4714"/>
      </p:ext>
    </p:extLst>
  </p:cSld>
  <p:clrMapOvr>
    <a:masterClrMapping/>
  </p:clrMapOvr>
  <p:transition spd="med">
    <p:pull dir="r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BA91-93A0-4E08-A22B-B25402EE5DB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3522"/>
      </p:ext>
    </p:extLst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9D59-C033-41BC-900E-986F852210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856596"/>
      </p:ext>
    </p:extLst>
  </p:cSld>
  <p:clrMapOvr>
    <a:masterClrMapping/>
  </p:clrMapOvr>
  <p:transition>
    <p:pull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5029200"/>
            <a:ext cx="9147175" cy="0"/>
          </a:xfrm>
          <a:prstGeom prst="line">
            <a:avLst/>
          </a:prstGeom>
          <a:noFill/>
          <a:ln w="1587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cs-CZ" noProof="0" smtClean="0"/>
              <a:t>Klepnutím upravíte styl předlohy nadpisu.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noProof="0" smtClean="0"/>
              <a:t>Klepnutím upravíte styl předlohy podnadpisu.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6956-01D9-4B57-AB0D-DDE9F4F4EDD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24789"/>
      </p:ext>
    </p:extLst>
  </p:cSld>
  <p:clrMapOvr>
    <a:masterClrMapping/>
  </p:clrMapOvr>
  <p:transition>
    <p:pull dir="r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89BD-EA87-4410-98CB-380843C84C8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40496"/>
      </p:ext>
    </p:extLst>
  </p:cSld>
  <p:clrMapOvr>
    <a:masterClrMapping/>
  </p:clrMapOvr>
  <p:transition>
    <p:pull dir="r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EF90-1F3A-4DFD-AA8E-B60DE0BD154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70281"/>
      </p:ext>
    </p:extLst>
  </p:cSld>
  <p:clrMapOvr>
    <a:masterClrMapping/>
  </p:clrMapOvr>
  <p:transition>
    <p:pull dir="r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B892-BE75-4667-9D5E-9A4615A40B3F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19994"/>
      </p:ext>
    </p:extLst>
  </p:cSld>
  <p:clrMapOvr>
    <a:masterClrMapping/>
  </p:clrMapOvr>
  <p:transition>
    <p:pull dir="r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4B9A-9AF2-48BA-AD5F-419DA65EC03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62969"/>
      </p:ext>
    </p:extLst>
  </p:cSld>
  <p:clrMapOvr>
    <a:masterClrMapping/>
  </p:clrMapOvr>
  <p:transition>
    <p:pull dir="r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4ED4-9322-402D-9ED5-9BDC0C5CD54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2408"/>
      </p:ext>
    </p:extLst>
  </p:cSld>
  <p:clrMapOvr>
    <a:masterClrMapping/>
  </p:clrMapOvr>
  <p:transition>
    <p:pull dir="r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D033-927C-4BBB-B630-A58D675A3F7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5141"/>
      </p:ext>
    </p:extLst>
  </p:cSld>
  <p:clrMapOvr>
    <a:masterClrMapping/>
  </p:clrMapOvr>
  <p:transition>
    <p:pull dir="r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6B7E-B9FC-4129-BFAB-72CCC61847D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54031"/>
      </p:ext>
    </p:extLst>
  </p:cSld>
  <p:clrMapOvr>
    <a:masterClrMapping/>
  </p:clrMapOvr>
  <p:transition>
    <p:pull dir="r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CD74-FA5F-4CED-B119-F7E6C6D1D0A6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6286"/>
      </p:ext>
    </p:extLst>
  </p:cSld>
  <p:clrMapOvr>
    <a:masterClrMapping/>
  </p:clrMapOvr>
  <p:transition>
    <p:pull dir="r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744B-C8F9-4121-AFCD-21E41CED82C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25768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99A0-C1D6-4ABA-A8A4-6E43A21E25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362405"/>
      </p:ext>
    </p:extLst>
  </p:cSld>
  <p:clrMapOvr>
    <a:masterClrMapping/>
  </p:clrMapOvr>
  <p:transition>
    <p:pull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F78B-6AFA-4A6B-BDAE-3A07AAA630C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65818"/>
      </p:ext>
    </p:extLst>
  </p:cSld>
  <p:clrMapOvr>
    <a:masterClrMapping/>
  </p:clrMapOvr>
  <p:transition>
    <p:pull dir="r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9D59-C033-41BC-900E-986F8522105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41263"/>
      </p:ext>
    </p:extLst>
  </p:cSld>
  <p:clrMapOvr>
    <a:masterClrMapping/>
  </p:clrMapOvr>
  <p:transition>
    <p:pull dir="r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99A0-C1D6-4ABA-A8A4-6E43A21E256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15256"/>
      </p:ext>
    </p:extLst>
  </p:cSld>
  <p:clrMapOvr>
    <a:masterClrMapping/>
  </p:clrMapOvr>
  <p:transition>
    <p:pull dir="r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19400" y="19812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2819400" y="41148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3F89-608F-460C-807F-1D3700F16CC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94949"/>
      </p:ext>
    </p:extLst>
  </p:cSld>
  <p:clrMapOvr>
    <a:masterClrMapping/>
  </p:clrMapOvr>
  <p:transition>
    <p:pull dir="r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D116-DF33-4162-B684-510CB54FCFE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36793"/>
      </p:ext>
    </p:extLst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19400" y="19812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2819400" y="41148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3F89-608F-460C-807F-1D3700F16C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622001"/>
      </p:ext>
    </p:extLst>
  </p:cSld>
  <p:clrMapOvr>
    <a:masterClrMapping/>
  </p:clrMapOvr>
  <p:transition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D116-DF33-4162-B684-510CB54FCF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383331"/>
      </p:ext>
    </p:extLst>
  </p:cSld>
  <p:clrMapOvr>
    <a:masterClrMapping/>
  </p:clrMapOvr>
  <p:transition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96F630B-FBB6-4694-A467-8421CEF85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117080"/>
      </p:ext>
    </p:extLst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86E61B8-D683-41CB-B9B2-7BDEB6F2E6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280307"/>
      </p:ext>
    </p:extLst>
  </p:cSld>
  <p:clrMapOvr>
    <a:masterClrMapping/>
  </p:clrMapOvr>
  <p:transition spd="med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376D174-C89A-4207-8A64-ADC86BB9FA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09841"/>
      </p:ext>
    </p:extLst>
  </p:cSld>
  <p:clrMapOvr>
    <a:masterClrMapping/>
  </p:clrMapOvr>
  <p:transition spd="med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1A2E0617-2567-4E07-8D4F-6F10E5DC47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39723"/>
      </p:ext>
    </p:extLst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89BD-EA87-4410-98CB-380843C84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13642"/>
      </p:ext>
    </p:extLst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A701238-6A0D-43B3-BD68-CE24D9EC0C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072061"/>
      </p:ext>
    </p:extLst>
  </p:cSld>
  <p:clrMapOvr>
    <a:masterClrMapping/>
  </p:clrMapOvr>
  <p:transition spd="med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D3648D4-4A84-485B-BD41-9017CF2B2D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04894"/>
      </p:ext>
    </p:extLst>
  </p:cSld>
  <p:clrMapOvr>
    <a:masterClrMapping/>
  </p:clrMapOvr>
  <p:transition spd="med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A655830-410C-4CB4-877D-18C3D6A476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090344"/>
      </p:ext>
    </p:extLst>
  </p:cSld>
  <p:clrMapOvr>
    <a:masterClrMapping/>
  </p:clrMapOvr>
  <p:transition spd="med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5D1DB3E-18FD-46B0-92D7-1FA6F0375A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545997"/>
      </p:ext>
    </p:extLst>
  </p:cSld>
  <p:clrMapOvr>
    <a:masterClrMapping/>
  </p:clrMapOvr>
  <p:transition spd="med"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B98C083-79B8-4975-9B6D-4298C99A78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368132"/>
      </p:ext>
    </p:extLst>
  </p:cSld>
  <p:clrMapOvr>
    <a:masterClrMapping/>
  </p:clrMapOvr>
  <p:transition spd="med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1CF14DD1-77E5-4A89-BE41-2FF09B96E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356872"/>
      </p:ext>
    </p:extLst>
  </p:cSld>
  <p:clrMapOvr>
    <a:masterClrMapping/>
  </p:clrMapOvr>
  <p:transition spd="med"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ACEFBC6-0C0F-40C2-B766-EB6D45E87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855467"/>
      </p:ext>
    </p:extLst>
  </p:cSld>
  <p:clrMapOvr>
    <a:masterClrMapping/>
  </p:clrMapOvr>
  <p:transition spd="med"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AE0DC57E-8CC0-48DA-8496-9206A1876FC1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DC90AFB-5FFB-43A6-A91A-209B28F29C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105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AD9CB7FC-3C15-4ACA-9975-574C25AE9A9C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577AAA1-4B93-4D45-B456-326E2E77D6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99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F1D5B29-49DE-4E71-85FB-1B8DE57399AD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6D6258D-E4AF-4561-A8D5-6E618031C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78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EF90-1F3A-4DFD-AA8E-B60DE0BD15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530931"/>
      </p:ext>
    </p:extLst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6340C5FF-DF41-4746-9A25-F534A84BC057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983180A-5017-4D47-8E57-19D9DD0CE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947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AE59232-AC73-478A-9830-405DE2468D11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F83327B-7FEF-4439-8FD7-F9AD68C7CB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37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4704EA7-C9FB-4818-BCBA-BFFFF2440003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719ACE7-8113-42CD-ADDD-7BD1F8DD4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711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B1FAEFC-AE8D-4C9A-860C-73AE847299BB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A50DACFF-4A20-4690-9DE2-0BAADAF22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505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C2EED6E-F572-4E4F-9347-3C45F63D879C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F0EB46A-F579-44D5-96E3-965CE7ACF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070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BD87A05-AC44-4AC6-AD3D-E57484998BBE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4EAB532-50BF-4F4A-934A-9A4A8B44F3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870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C1DCDD7-E323-4275-948A-8D7D5CFA3AEF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997950E-74AC-412B-9B7B-569D751077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63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6E595C6-BF14-4858-AB1B-0621561B26AC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0C55C3E-FC3C-41C4-9F7B-56CCACC3E7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452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E2665E5-D10E-4736-BFFA-1675EC88B387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12C0273-57C2-484C-9623-691E9DCA4E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691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557D874-EC67-457A-A55E-14064087A91E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135EEE9-6E1A-4575-9DD6-4AF4D8B5C8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1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B892-BE75-4667-9D5E-9A4615A40B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451254"/>
      </p:ext>
    </p:extLst>
  </p:cSld>
  <p:clrMapOvr>
    <a:masterClrMapping/>
  </p:clrMapOvr>
  <p:transition>
    <p:pull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E77CAF6-842F-4EF5-8635-22A8C429FFC5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C84CC79-05F0-417D-99CB-D18E4C90C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626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39C8CC8-5AF7-48AB-9731-0F137EEB0826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FE259B1-456F-48C6-8F5C-48A99B7B71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70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D4D364E-D5D3-4C7D-B219-C198201AE2A4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0E5B37F-72AD-4B78-A85F-E9B38485A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29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D74E27C9-6ADB-413B-9495-80E12785A368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3A3CCD0-BB14-4881-94BF-CB14117B11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03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B8BC9B7-B803-4422-B63C-66835273C4E9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05EE769-9EDB-4F23-BF78-8FA4FA8FF0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408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62F3BC40-6565-4238-A45A-7E082A938925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0FBB46E-293C-4317-BA45-453039715A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319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3519600-24CF-47ED-A497-67C7C12404F5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B929F8A-BD9A-4D39-A659-6C5E4C63BC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601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13DB5DEC-5846-4CDD-9B08-DF09EFF82C7E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EF3D4F3-7E12-477D-A78B-D4B53361B2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306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2C6B1AB-5246-4215-A718-9A9A17673E0F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14D51F3E-3A78-409B-AC14-7AEAA9C24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270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EDE5-BBF0-49A6-B685-A1A75AEB1D2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98564"/>
      </p:ext>
    </p:extLst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4B9A-9AF2-48BA-AD5F-419DA65EC0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142026"/>
      </p:ext>
    </p:extLst>
  </p:cSld>
  <p:clrMapOvr>
    <a:masterClrMapping/>
  </p:clrMapOvr>
  <p:transition>
    <p:pull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740B-6EEF-4B83-BC24-25DC92B9822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98160"/>
      </p:ext>
    </p:extLst>
  </p:cSld>
  <p:clrMapOvr>
    <a:masterClrMapping/>
  </p:clrMapOvr>
  <p:transition spd="med">
    <p:pull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B800-DC99-442D-A83B-AD40DCFC7C4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22988"/>
      </p:ext>
    </p:extLst>
  </p:cSld>
  <p:clrMapOvr>
    <a:masterClrMapping/>
  </p:clrMapOvr>
  <p:transition spd="med">
    <p:pull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4B54-5C01-4BFA-87D0-D524CF81A31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52934"/>
      </p:ext>
    </p:extLst>
  </p:cSld>
  <p:clrMapOvr>
    <a:masterClrMapping/>
  </p:clrMapOvr>
  <p:transition spd="med">
    <p:pull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6C2D-3F4D-4999-8021-AC1D079A6D79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5132"/>
      </p:ext>
    </p:extLst>
  </p:cSld>
  <p:clrMapOvr>
    <a:masterClrMapping/>
  </p:clrMapOvr>
  <p:transition spd="med">
    <p:pull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A5F9-CE7E-4268-98E6-A24A1D9A2BC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12992"/>
      </p:ext>
    </p:extLst>
  </p:cSld>
  <p:clrMapOvr>
    <a:masterClrMapping/>
  </p:clrMapOvr>
  <p:transition spd="med">
    <p:pull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B45A-3AB3-47DF-84F5-73337D404820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53977"/>
      </p:ext>
    </p:extLst>
  </p:cSld>
  <p:clrMapOvr>
    <a:masterClrMapping/>
  </p:clrMapOvr>
  <p:transition spd="med">
    <p:pull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5B37-AFB2-4EB3-BBA2-92B0C3B4FC0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15552"/>
      </p:ext>
    </p:extLst>
  </p:cSld>
  <p:clrMapOvr>
    <a:masterClrMapping/>
  </p:clrMapOvr>
  <p:transition spd="med">
    <p:pull dir="r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009D-00ED-4CC3-9D26-BE669023340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94306"/>
      </p:ext>
    </p:extLst>
  </p:cSld>
  <p:clrMapOvr>
    <a:masterClrMapping/>
  </p:clrMapOvr>
  <p:transition spd="med">
    <p:pull dir="r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3C51-AFCC-49BE-AEC9-2185D22707D1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0680"/>
      </p:ext>
    </p:extLst>
  </p:cSld>
  <p:clrMapOvr>
    <a:masterClrMapping/>
  </p:clrMapOvr>
  <p:transition spd="med">
    <p:pull dir="r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4648-31B9-41D8-A2D7-EFD9C97064E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7097"/>
      </p:ext>
    </p:extLst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4ED4-9322-402D-9ED5-9BDC0C5CD5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84652"/>
      </p:ext>
    </p:extLst>
  </p:cSld>
  <p:clrMapOvr>
    <a:masterClrMapping/>
  </p:clrMapOvr>
  <p:transition>
    <p:pull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143D-E591-475E-978E-7C5C7C1D72C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84785"/>
      </p:ext>
    </p:extLst>
  </p:cSld>
  <p:clrMapOvr>
    <a:masterClrMapping/>
  </p:clrMapOvr>
  <p:transition spd="med">
    <p:pull dir="r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84A5-6C7B-44B9-94F9-124D42F6E2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79282"/>
      </p:ext>
    </p:extLst>
  </p:cSld>
  <p:clrMapOvr>
    <a:masterClrMapping/>
  </p:clrMapOvr>
  <p:transition spd="med">
    <p:pull dir="r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D6A2-6920-4FAA-A1DA-FE7C225EB4D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88533"/>
      </p:ext>
    </p:extLst>
  </p:cSld>
  <p:clrMapOvr>
    <a:masterClrMapping/>
  </p:clrMapOvr>
  <p:transition spd="med">
    <p:pull dir="r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DCED-C6B7-45B4-BEF7-5DECCEA1E36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50658"/>
      </p:ext>
    </p:extLst>
  </p:cSld>
  <p:clrMapOvr>
    <a:masterClrMapping/>
  </p:clrMapOvr>
  <p:transition spd="med">
    <p:pull dir="r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68CF-56CC-437B-A8E1-1CAB1E64D9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1906"/>
      </p:ext>
    </p:extLst>
  </p:cSld>
  <p:clrMapOvr>
    <a:masterClrMapping/>
  </p:clrMapOvr>
  <p:transition spd="med">
    <p:pull dir="r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9357-B854-40F7-9183-D1A709D7AF0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6867"/>
      </p:ext>
    </p:extLst>
  </p:cSld>
  <p:clrMapOvr>
    <a:masterClrMapping/>
  </p:clrMapOvr>
  <p:transition spd="med">
    <p:pull dir="r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FF5C-BDDC-4416-8E66-5EFB019CBAC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42058"/>
      </p:ext>
    </p:extLst>
  </p:cSld>
  <p:clrMapOvr>
    <a:masterClrMapping/>
  </p:clrMapOvr>
  <p:transition spd="med">
    <p:pull dir="r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8768-DDC2-48B9-B983-CC53EF4154A1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06679"/>
      </p:ext>
    </p:extLst>
  </p:cSld>
  <p:clrMapOvr>
    <a:masterClrMapping/>
  </p:clrMapOvr>
  <p:transition spd="med">
    <p:pull dir="r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9DEC-07EE-4D87-906C-E8CAC6D41AB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36327"/>
      </p:ext>
    </p:extLst>
  </p:cSld>
  <p:clrMapOvr>
    <a:masterClrMapping/>
  </p:clrMapOvr>
  <p:transition spd="med">
    <p:pull dir="r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93C1-8C68-48C3-B802-E48042171E4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38250"/>
      </p:ext>
    </p:extLst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D033-927C-4BBB-B630-A58D675A3F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041873"/>
      </p:ext>
    </p:extLst>
  </p:cSld>
  <p:clrMapOvr>
    <a:masterClrMapping/>
  </p:clrMapOvr>
  <p:transition>
    <p:pull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F386-6A3D-44BF-8CDB-4C9AC085580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1736"/>
      </p:ext>
    </p:extLst>
  </p:cSld>
  <p:clrMapOvr>
    <a:masterClrMapping/>
  </p:clrMapOvr>
  <p:transition spd="med">
    <p:pull dir="r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BA91-93A0-4E08-A22B-B25402EE5DB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6062"/>
      </p:ext>
    </p:extLst>
  </p:cSld>
  <p:clrMapOvr>
    <a:masterClrMapping/>
  </p:clrMapOvr>
  <p:transition spd="med">
    <p:pull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143D-E591-475E-978E-7C5C7C1D72C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1013"/>
      </p:ext>
    </p:extLst>
  </p:cSld>
  <p:clrMapOvr>
    <a:masterClrMapping/>
  </p:clrMapOvr>
  <p:transition spd="med">
    <p:pull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84A5-6C7B-44B9-94F9-124D42F6E2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30774"/>
      </p:ext>
    </p:extLst>
  </p:cSld>
  <p:clrMapOvr>
    <a:masterClrMapping/>
  </p:clrMapOvr>
  <p:transition spd="med">
    <p:pull dir="r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D6A2-6920-4FAA-A1DA-FE7C225EB4D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22009"/>
      </p:ext>
    </p:extLst>
  </p:cSld>
  <p:clrMapOvr>
    <a:masterClrMapping/>
  </p:clrMapOvr>
  <p:transition spd="med">
    <p:pull dir="r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DCED-C6B7-45B4-BEF7-5DECCEA1E36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05681"/>
      </p:ext>
    </p:extLst>
  </p:cSld>
  <p:clrMapOvr>
    <a:masterClrMapping/>
  </p:clrMapOvr>
  <p:transition spd="med">
    <p:pull dir="r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68CF-56CC-437B-A8E1-1CAB1E64D9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67300"/>
      </p:ext>
    </p:extLst>
  </p:cSld>
  <p:clrMapOvr>
    <a:masterClrMapping/>
  </p:clrMapOvr>
  <p:transition spd="med">
    <p:pull dir="r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9357-B854-40F7-9183-D1A709D7AF0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72981"/>
      </p:ext>
    </p:extLst>
  </p:cSld>
  <p:clrMapOvr>
    <a:masterClrMapping/>
  </p:clrMapOvr>
  <p:transition spd="med">
    <p:pull dir="r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FF5C-BDDC-4416-8E66-5EFB019CBAC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29156"/>
      </p:ext>
    </p:extLst>
  </p:cSld>
  <p:clrMapOvr>
    <a:masterClrMapping/>
  </p:clrMapOvr>
  <p:transition spd="med">
    <p:pull dir="r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8768-DDC2-48B9-B983-CC53EF4154A1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0783"/>
      </p:ext>
    </p:extLst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6B7E-B9FC-4129-BFAB-72CCC6184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551728"/>
      </p:ext>
    </p:extLst>
  </p:cSld>
  <p:clrMapOvr>
    <a:masterClrMapping/>
  </p:clrMapOvr>
  <p:transition>
    <p:pull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9DEC-07EE-4D87-906C-E8CAC6D41AB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01033"/>
      </p:ext>
    </p:extLst>
  </p:cSld>
  <p:clrMapOvr>
    <a:masterClrMapping/>
  </p:clrMapOvr>
  <p:transition spd="med">
    <p:pull dir="r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93C1-8C68-48C3-B802-E48042171E4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9396"/>
      </p:ext>
    </p:extLst>
  </p:cSld>
  <p:clrMapOvr>
    <a:masterClrMapping/>
  </p:clrMapOvr>
  <p:transition spd="med">
    <p:pull dir="r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F386-6A3D-44BF-8CDB-4C9AC085580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45720"/>
      </p:ext>
    </p:extLst>
  </p:cSld>
  <p:clrMapOvr>
    <a:masterClrMapping/>
  </p:clrMapOvr>
  <p:transition spd="med">
    <p:pull dir="r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BA91-93A0-4E08-A22B-B25402EE5DB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05222"/>
      </p:ext>
    </p:extLst>
  </p:cSld>
  <p:clrMapOvr>
    <a:masterClrMapping/>
  </p:clrMapOvr>
  <p:transition spd="med">
    <p:pull dir="r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143D-E591-475E-978E-7C5C7C1D72C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03847"/>
      </p:ext>
    </p:extLst>
  </p:cSld>
  <p:clrMapOvr>
    <a:masterClrMapping/>
  </p:clrMapOvr>
  <p:transition spd="med">
    <p:pull dir="r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84A5-6C7B-44B9-94F9-124D42F6E2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7204"/>
      </p:ext>
    </p:extLst>
  </p:cSld>
  <p:clrMapOvr>
    <a:masterClrMapping/>
  </p:clrMapOvr>
  <p:transition spd="med">
    <p:pull dir="r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D6A2-6920-4FAA-A1DA-FE7C225EB4D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16001"/>
      </p:ext>
    </p:extLst>
  </p:cSld>
  <p:clrMapOvr>
    <a:masterClrMapping/>
  </p:clrMapOvr>
  <p:transition spd="med">
    <p:pull dir="r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DCED-C6B7-45B4-BEF7-5DECCEA1E36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10982"/>
      </p:ext>
    </p:extLst>
  </p:cSld>
  <p:clrMapOvr>
    <a:masterClrMapping/>
  </p:clrMapOvr>
  <p:transition spd="med">
    <p:pull dir="r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68CF-56CC-437B-A8E1-1CAB1E64D9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23252"/>
      </p:ext>
    </p:extLst>
  </p:cSld>
  <p:clrMapOvr>
    <a:masterClrMapping/>
  </p:clrMapOvr>
  <p:transition spd="med">
    <p:pull dir="r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9357-B854-40F7-9183-D1A709D7AF0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44005"/>
      </p:ext>
    </p:extLst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CD74-FA5F-4CED-B119-F7E6C6D1D0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406737"/>
      </p:ext>
    </p:extLst>
  </p:cSld>
  <p:clrMapOvr>
    <a:masterClrMapping/>
  </p:clrMapOvr>
  <p:transition>
    <p:pull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FF5C-BDDC-4416-8E66-5EFB019CBAC2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38526"/>
      </p:ext>
    </p:extLst>
  </p:cSld>
  <p:clrMapOvr>
    <a:masterClrMapping/>
  </p:clrMapOvr>
  <p:transition spd="med">
    <p:pull dir="r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8768-DDC2-48B9-B983-CC53EF4154A1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6139"/>
      </p:ext>
    </p:extLst>
  </p:cSld>
  <p:clrMapOvr>
    <a:masterClrMapping/>
  </p:clrMapOvr>
  <p:transition spd="med">
    <p:pull dir="r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9DEC-07EE-4D87-906C-E8CAC6D41AB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8726"/>
      </p:ext>
    </p:extLst>
  </p:cSld>
  <p:clrMapOvr>
    <a:masterClrMapping/>
  </p:clrMapOvr>
  <p:transition spd="med">
    <p:pull dir="r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93C1-8C68-48C3-B802-E48042171E4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9403"/>
      </p:ext>
    </p:extLst>
  </p:cSld>
  <p:clrMapOvr>
    <a:masterClrMapping/>
  </p:clrMapOvr>
  <p:transition spd="med">
    <p:pull dir="r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F386-6A3D-44BF-8CDB-4C9AC085580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6155"/>
      </p:ext>
    </p:extLst>
  </p:cSld>
  <p:clrMapOvr>
    <a:masterClrMapping/>
  </p:clrMapOvr>
  <p:transition spd="med">
    <p:pull dir="r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BA91-93A0-4E08-A22B-B25402EE5DB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56253"/>
      </p:ext>
    </p:extLst>
  </p:cSld>
  <p:clrMapOvr>
    <a:masterClrMapping/>
  </p:clrMapOvr>
  <p:transition spd="med">
    <p:pull dir="r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143D-E591-475E-978E-7C5C7C1D72C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55980"/>
      </p:ext>
    </p:extLst>
  </p:cSld>
  <p:clrMapOvr>
    <a:masterClrMapping/>
  </p:clrMapOvr>
  <p:transition spd="med">
    <p:pull dir="r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84A5-6C7B-44B9-94F9-124D42F6E2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4761"/>
      </p:ext>
    </p:extLst>
  </p:cSld>
  <p:clrMapOvr>
    <a:masterClrMapping/>
  </p:clrMapOvr>
  <p:transition spd="med">
    <p:pull dir="r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D6A2-6920-4FAA-A1DA-FE7C225EB4D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90008"/>
      </p:ext>
    </p:extLst>
  </p:cSld>
  <p:clrMapOvr>
    <a:masterClrMapping/>
  </p:clrMapOvr>
  <p:transition spd="med">
    <p:pull dir="r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DCED-C6B7-45B4-BEF7-5DECCEA1E36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5036"/>
      </p:ext>
    </p:extLst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 předlohy nadpisu.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styly předlohy textu. </a:t>
            </a:r>
          </a:p>
          <a:p>
            <a:pPr lvl="1"/>
            <a:r>
              <a:rPr lang="cs-CZ" smtClean="0"/>
              <a:t>Druhá úroveň 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  <a:p>
            <a:pPr lvl="4"/>
            <a:endParaRPr lang="cs-CZ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1AC3474-379A-4809-93B5-4A92D451E0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</p:sldLayoutIdLst>
  <p:transition>
    <p:pull dir="ru"/>
  </p:transition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5B675FC-80DD-4AE5-B8EE-516A1A95EC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2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 předlohy nadpisu.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styly předlohy textu. </a:t>
            </a:r>
          </a:p>
          <a:p>
            <a:pPr lvl="1"/>
            <a:r>
              <a:rPr lang="cs-CZ" smtClean="0"/>
              <a:t>Druhá úroveň 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  <a:p>
            <a:pPr lvl="4"/>
            <a:endParaRPr lang="cs-CZ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1AC3474-379A-4809-93B5-4A92D451E0E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92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</p:sldLayoutIdLst>
  <p:transition>
    <p:pull dir="ru"/>
  </p:transition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7176DCA-8448-4C03-91F0-0E39BB6994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16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3B2543E-7718-42B6-80BC-2B7E3389CDEC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13FD39C-C2F6-4E14-89DC-6802A6B42F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16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30ED00-58FB-4951-93AC-A489B6D452F0}" type="datetime1">
              <a:rPr lang="cs-CZ"/>
              <a:pPr>
                <a:defRPr/>
              </a:pPr>
              <a:t>09.10.2018</a:t>
            </a:fld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051FC17-CBB8-4F9D-AFD9-DEF3EE294F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51013C0-3C3C-466D-AAD1-289B9EE482E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5B675FC-80DD-4AE5-B8EE-516A1A95EC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5B675FC-80DD-4AE5-B8EE-516A1A95EC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4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5B675FC-80DD-4AE5-B8EE-516A1A95EC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3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5B675FC-80DD-4AE5-B8EE-516A1A95ECA5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WINDOWS\Profiles\tom\Plocha\LOGOSUPP.PC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0AF6C-A549-4488-B25D-312C4CAA1E0B}" type="slidenum">
              <a:rPr lang="cs-CZ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The 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Basisc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 of Hygiene in Dentistry:</a:t>
            </a:r>
            <a:endPara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5562600"/>
            <a:ext cx="5562600" cy="533400"/>
          </a:xfrm>
        </p:spPr>
        <p:txBody>
          <a:bodyPr/>
          <a:lstStyle/>
          <a:p>
            <a:pPr eaLnBrk="1" hangingPunct="1"/>
            <a:r>
              <a:rPr lang="cs-CZ" dirty="0" err="1" smtClean="0"/>
              <a:t>Assoc</a:t>
            </a:r>
            <a:r>
              <a:rPr lang="cs-CZ" dirty="0" smtClean="0"/>
              <a:t>. Prof. Jindřich Fiala</a:t>
            </a:r>
          </a:p>
        </p:txBody>
      </p:sp>
      <p:sp>
        <p:nvSpPr>
          <p:cNvPr id="103429" name="Text Box 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cs-CZ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2971800" y="6096000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en-US" sz="2400" b="0" dirty="0">
                <a:solidFill>
                  <a:srgbClr val="FFFFFF"/>
                </a:solidFill>
                <a:latin typeface="Times New Roman" pitchFamily="18" charset="0"/>
              </a:rPr>
              <a:t>Dept. of </a:t>
            </a:r>
            <a:r>
              <a:rPr lang="en-US" sz="2400" b="0" dirty="0" smtClean="0">
                <a:solidFill>
                  <a:srgbClr val="FFFFFF"/>
                </a:solidFill>
                <a:latin typeface="Times New Roman" pitchFamily="18" charset="0"/>
              </a:rPr>
              <a:t>P</a:t>
            </a:r>
            <a:r>
              <a:rPr lang="cs-CZ" sz="2400" b="0" dirty="0" err="1" smtClean="0">
                <a:solidFill>
                  <a:srgbClr val="FFFFFF"/>
                </a:solidFill>
                <a:latin typeface="Times New Roman" pitchFamily="18" charset="0"/>
              </a:rPr>
              <a:t>ublic</a:t>
            </a:r>
            <a:r>
              <a:rPr lang="cs-CZ" sz="2400" b="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cs-CZ" sz="2400" b="0" dirty="0" err="1" smtClean="0">
                <a:solidFill>
                  <a:srgbClr val="FFFFFF"/>
                </a:solidFill>
                <a:latin typeface="Times New Roman" pitchFamily="18" charset="0"/>
              </a:rPr>
              <a:t>Health</a:t>
            </a:r>
            <a:endParaRPr lang="en-US" sz="2400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3431" name="Picture 10" descr="C:\WINDOWS\Profiles\tom\Plocha\LOGOSUPP.PCX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34025"/>
            <a:ext cx="1074738" cy="10953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76200" y="16764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3600" dirty="0" smtClean="0">
                <a:latin typeface="Arial" charset="0"/>
              </a:rPr>
              <a:t>Prevention (types, goals, methods). </a:t>
            </a:r>
          </a:p>
          <a:p>
            <a:pPr algn="ctr" eaLnBrk="1" hangingPunct="1">
              <a:lnSpc>
                <a:spcPct val="120000"/>
              </a:lnSpc>
            </a:pPr>
            <a:endParaRPr lang="en-US" sz="1600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600" dirty="0" smtClean="0">
                <a:latin typeface="Arial" charset="0"/>
              </a:rPr>
              <a:t>Preventable risk factors in cardiovascular and oncologic </a:t>
            </a:r>
            <a:r>
              <a:rPr lang="cs-CZ" sz="3600" dirty="0" err="1" smtClean="0">
                <a:latin typeface="Arial" charset="0"/>
              </a:rPr>
              <a:t>diseases</a:t>
            </a:r>
            <a:r>
              <a:rPr lang="cs-CZ" sz="3600" dirty="0" smtClean="0">
                <a:latin typeface="Arial" charset="0"/>
              </a:rPr>
              <a:t>.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403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43DBC-2B33-4756-A7B8-AF254F7B3F93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381000"/>
          </a:xfrm>
        </p:spPr>
        <p:txBody>
          <a:bodyPr/>
          <a:lstStyle/>
          <a:p>
            <a:pPr algn="ctr" eaLnBrk="1" hangingPunct="1"/>
            <a:r>
              <a:rPr lang="cs-CZ" sz="2600" dirty="0" smtClean="0">
                <a:latin typeface="Arial" charset="0"/>
                <a:cs typeface="Times New Roman" pitchFamily="18" charset="0"/>
              </a:rPr>
              <a:t>5 </a:t>
            </a:r>
            <a:r>
              <a:rPr lang="cs-CZ" sz="2600" dirty="0" err="1" smtClean="0">
                <a:latin typeface="Arial" charset="0"/>
                <a:cs typeface="Times New Roman" pitchFamily="18" charset="0"/>
              </a:rPr>
              <a:t>Reasons</a:t>
            </a:r>
            <a:r>
              <a:rPr lang="cs-CZ" sz="2600" dirty="0" smtClean="0">
                <a:latin typeface="Arial" charset="0"/>
                <a:cs typeface="Times New Roman" pitchFamily="18" charset="0"/>
              </a:rPr>
              <a:t> </a:t>
            </a:r>
            <a:r>
              <a:rPr lang="cs-CZ" sz="2600" dirty="0" err="1" smtClean="0">
                <a:latin typeface="Arial" charset="0"/>
                <a:cs typeface="Times New Roman" pitchFamily="18" charset="0"/>
              </a:rPr>
              <a:t>for</a:t>
            </a:r>
            <a:r>
              <a:rPr lang="cs-CZ" sz="2600" dirty="0" smtClean="0">
                <a:latin typeface="Arial" charset="0"/>
                <a:cs typeface="Times New Roman" pitchFamily="18" charset="0"/>
              </a:rPr>
              <a:t> </a:t>
            </a:r>
            <a:r>
              <a:rPr lang="cs-CZ" sz="2600" dirty="0" err="1" smtClean="0">
                <a:latin typeface="Arial" charset="0"/>
                <a:cs typeface="Times New Roman" pitchFamily="18" charset="0"/>
              </a:rPr>
              <a:t>teaching</a:t>
            </a:r>
            <a:r>
              <a:rPr lang="cs-CZ" sz="2600" dirty="0" smtClean="0">
                <a:latin typeface="Arial" charset="0"/>
                <a:cs typeface="Times New Roman" pitchFamily="18" charset="0"/>
              </a:rPr>
              <a:t> </a:t>
            </a:r>
            <a:r>
              <a:rPr lang="cs-CZ" sz="2600" dirty="0" err="1" smtClean="0">
                <a:latin typeface="Arial" charset="0"/>
                <a:cs typeface="Times New Roman" pitchFamily="18" charset="0"/>
              </a:rPr>
              <a:t>Hygiene</a:t>
            </a:r>
            <a:r>
              <a:rPr lang="cs-CZ" sz="2600" dirty="0" smtClean="0">
                <a:latin typeface="Arial" charset="0"/>
                <a:cs typeface="Times New Roman" pitchFamily="18" charset="0"/>
              </a:rPr>
              <a:t> and Preventive Medicine in </a:t>
            </a:r>
            <a:r>
              <a:rPr lang="cs-CZ" sz="2600" dirty="0" err="1" smtClean="0">
                <a:latin typeface="Arial" charset="0"/>
                <a:cs typeface="Times New Roman" pitchFamily="18" charset="0"/>
              </a:rPr>
              <a:t>Dentistry</a:t>
            </a:r>
            <a:r>
              <a:rPr lang="cs-CZ" sz="2600" dirty="0" smtClean="0">
                <a:latin typeface="Arial" charset="0"/>
                <a:cs typeface="Times New Roman" pitchFamily="18" charset="0"/>
              </a:rPr>
              <a:t>:</a:t>
            </a:r>
            <a:endParaRPr lang="cs-CZ" sz="2600" dirty="0" smtClean="0"/>
          </a:p>
        </p:txBody>
      </p:sp>
      <p:sp>
        <p:nvSpPr>
          <p:cNvPr id="111620" name="Line 3"/>
          <p:cNvSpPr>
            <a:spLocks noChangeShapeType="1"/>
          </p:cNvSpPr>
          <p:nvPr/>
        </p:nvSpPr>
        <p:spPr bwMode="auto">
          <a:xfrm>
            <a:off x="5334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0661" name="Rectangle 5"/>
          <p:cNvSpPr>
            <a:spLocks noChangeArrowheads="1"/>
          </p:cNvSpPr>
          <p:nvPr/>
        </p:nvSpPr>
        <p:spPr bwMode="auto">
          <a:xfrm>
            <a:off x="152400" y="8382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+mj-lt"/>
              <a:buAutoNum type="arabicPeriod"/>
            </a:pPr>
            <a:r>
              <a:rPr lang="en-US" sz="2800" dirty="0" smtClean="0">
                <a:latin typeface="Arial" charset="0"/>
              </a:rPr>
              <a:t>Prevention </a:t>
            </a:r>
            <a:r>
              <a:rPr lang="en-US" sz="2800" dirty="0">
                <a:latin typeface="Arial" charset="0"/>
              </a:rPr>
              <a:t>works also in dentistry</a:t>
            </a:r>
          </a:p>
        </p:txBody>
      </p:sp>
      <p:sp>
        <p:nvSpPr>
          <p:cNvPr id="710662" name="Rectangle 6"/>
          <p:cNvSpPr>
            <a:spLocks noChangeArrowheads="1"/>
          </p:cNvSpPr>
          <p:nvPr/>
        </p:nvSpPr>
        <p:spPr bwMode="auto">
          <a:xfrm>
            <a:off x="76200" y="16002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+mj-lt"/>
              <a:buAutoNum type="arabicPeriod" startAt="2"/>
            </a:pPr>
            <a:r>
              <a:rPr lang="en-US" sz="2800" dirty="0">
                <a:latin typeface="Arial" charset="0"/>
              </a:rPr>
              <a:t>Oral health is greatly influenced by factors like nutrition, smoking, hygiene, infections….)</a:t>
            </a:r>
          </a:p>
        </p:txBody>
      </p:sp>
      <p:sp>
        <p:nvSpPr>
          <p:cNvPr id="710663" name="Rectangle 7"/>
          <p:cNvSpPr>
            <a:spLocks noChangeArrowheads="1"/>
          </p:cNvSpPr>
          <p:nvPr/>
        </p:nvSpPr>
        <p:spPr bwMode="auto">
          <a:xfrm>
            <a:off x="76200" y="28956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+mj-lt"/>
              <a:buAutoNum type="arabicPeriod" startAt="3"/>
            </a:pPr>
            <a:r>
              <a:rPr lang="en-US" sz="2800" dirty="0">
                <a:latin typeface="Arial" charset="0"/>
              </a:rPr>
              <a:t>Oral health is closely connected with main diseases and their risk factors</a:t>
            </a: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0" y="403860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+mj-lt"/>
              <a:buAutoNum type="arabicPeriod" startAt="4"/>
            </a:pPr>
            <a:r>
              <a:rPr lang="en-US" sz="2800" dirty="0">
                <a:latin typeface="Arial" charset="0"/>
              </a:rPr>
              <a:t>Occupational hygiene (physical and chemical factors): risks both for medical staff and patients</a:t>
            </a: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76200" y="57150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+mj-lt"/>
              <a:buAutoNum type="arabicPeriod" startAt="5"/>
            </a:pPr>
            <a:r>
              <a:rPr lang="cs-CZ" sz="2800" dirty="0" err="1">
                <a:latin typeface="Arial" charset="0"/>
              </a:rPr>
              <a:t>Infections</a:t>
            </a:r>
            <a:r>
              <a:rPr lang="cs-CZ" sz="2800" dirty="0">
                <a:latin typeface="Arial" charset="0"/>
              </a:rPr>
              <a:t> (</a:t>
            </a:r>
            <a:r>
              <a:rPr lang="cs-CZ" sz="2800" dirty="0" err="1">
                <a:latin typeface="Arial" charset="0"/>
              </a:rPr>
              <a:t>respiratory</a:t>
            </a:r>
            <a:r>
              <a:rPr lang="cs-CZ" sz="2800" dirty="0">
                <a:latin typeface="Arial" charset="0"/>
              </a:rPr>
              <a:t>, </a:t>
            </a:r>
            <a:r>
              <a:rPr lang="cs-CZ" sz="2800" dirty="0" err="1">
                <a:latin typeface="Arial" charset="0"/>
              </a:rPr>
              <a:t>parenteral</a:t>
            </a:r>
            <a:r>
              <a:rPr lang="cs-CZ" sz="2800" dirty="0">
                <a:latin typeface="Arial" charset="0"/>
              </a:rPr>
              <a:t>): </a:t>
            </a:r>
            <a:r>
              <a:rPr lang="en-US" sz="2800" dirty="0">
                <a:latin typeface="Arial" charset="0"/>
              </a:rPr>
              <a:t>risks both for medical staff and </a:t>
            </a:r>
            <a:r>
              <a:rPr lang="en-US" sz="2800" dirty="0" smtClean="0">
                <a:latin typeface="Arial" charset="0"/>
              </a:rPr>
              <a:t>patients</a:t>
            </a:r>
            <a:r>
              <a:rPr lang="cs-CZ" sz="2800" dirty="0" smtClean="0">
                <a:latin typeface="Arial" charset="0"/>
              </a:rPr>
              <a:t> </a:t>
            </a:r>
            <a:endParaRPr lang="cs-CZ" sz="2800" dirty="0">
              <a:latin typeface="Arial" charset="0"/>
            </a:endParaRPr>
          </a:p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endParaRPr lang="cs-CZ" sz="2800" dirty="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1" grpId="0"/>
      <p:bldP spid="710662" grpId="0"/>
      <p:bldP spid="710663" grpId="0"/>
      <p:bldP spid="710664" grpId="0"/>
      <p:bldP spid="7106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A0475-950B-403A-B805-ED872A01706B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5875"/>
            <a:ext cx="6337300" cy="5334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Determinants of health</a:t>
            </a:r>
          </a:p>
        </p:txBody>
      </p:sp>
      <p:sp>
        <p:nvSpPr>
          <p:cNvPr id="112644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45" name="Oval 4"/>
          <p:cNvSpPr>
            <a:spLocks noChangeArrowheads="1"/>
          </p:cNvSpPr>
          <p:nvPr/>
        </p:nvSpPr>
        <p:spPr bwMode="auto">
          <a:xfrm>
            <a:off x="3190875" y="2992438"/>
            <a:ext cx="2447925" cy="16557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 dirty="0">
                <a:latin typeface="Times New Roman" pitchFamily="18" charset="0"/>
              </a:rPr>
              <a:t>Hereditary</a:t>
            </a:r>
            <a:br>
              <a:rPr kumimoji="1" lang="en-US" sz="2800" b="0" dirty="0">
                <a:latin typeface="Times New Roman" pitchFamily="18" charset="0"/>
              </a:rPr>
            </a:br>
            <a:r>
              <a:rPr kumimoji="1" lang="en-US" sz="2800" b="0" dirty="0" smtClean="0">
                <a:latin typeface="Times New Roman" pitchFamily="18" charset="0"/>
              </a:rPr>
              <a:t>dispositions</a:t>
            </a:r>
            <a:r>
              <a:rPr kumimoji="1" lang="cs-CZ" sz="2800" b="0" dirty="0" smtClean="0">
                <a:latin typeface="Times New Roman" pitchFamily="18" charset="0"/>
              </a:rPr>
              <a:t> </a:t>
            </a:r>
            <a:br>
              <a:rPr kumimoji="1" lang="cs-CZ" sz="2800" b="0" dirty="0" smtClean="0">
                <a:latin typeface="Times New Roman" pitchFamily="18" charset="0"/>
              </a:rPr>
            </a:br>
            <a:r>
              <a:rPr kumimoji="1" lang="cs-CZ" sz="2800" b="0" dirty="0" smtClean="0">
                <a:latin typeface="Times New Roman" pitchFamily="18" charset="0"/>
              </a:rPr>
              <a:t>(genotype)</a:t>
            </a:r>
            <a:endParaRPr kumimoji="1" lang="en-US" sz="2800" b="0" dirty="0">
              <a:latin typeface="Times New Roman" pitchFamily="18" charset="0"/>
            </a:endParaRPr>
          </a:p>
        </p:txBody>
      </p:sp>
      <p:sp>
        <p:nvSpPr>
          <p:cNvPr id="112646" name="AutoShape 5"/>
          <p:cNvSpPr>
            <a:spLocks noChangeArrowheads="1"/>
          </p:cNvSpPr>
          <p:nvPr/>
        </p:nvSpPr>
        <p:spPr bwMode="auto">
          <a:xfrm>
            <a:off x="2971800" y="5867400"/>
            <a:ext cx="3048000" cy="685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4000" b="0" dirty="0">
                <a:latin typeface="Times New Roman" pitchFamily="18" charset="0"/>
              </a:rPr>
              <a:t>Health</a:t>
            </a:r>
          </a:p>
        </p:txBody>
      </p:sp>
      <p:sp>
        <p:nvSpPr>
          <p:cNvPr id="112647" name="AutoShape 6"/>
          <p:cNvSpPr>
            <a:spLocks noChangeArrowheads="1"/>
          </p:cNvSpPr>
          <p:nvPr/>
        </p:nvSpPr>
        <p:spPr bwMode="auto">
          <a:xfrm>
            <a:off x="4343400" y="48006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48" name="AutoShape 7"/>
          <p:cNvSpPr>
            <a:spLocks noChangeArrowheads="1"/>
          </p:cNvSpPr>
          <p:nvPr/>
        </p:nvSpPr>
        <p:spPr bwMode="auto">
          <a:xfrm>
            <a:off x="2133600" y="9144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dirty="0">
                <a:solidFill>
                  <a:schemeClr val="tx2"/>
                </a:solidFill>
                <a:latin typeface="Arial" charset="0"/>
              </a:rPr>
              <a:t>External influences</a:t>
            </a:r>
          </a:p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 dirty="0">
                <a:solidFill>
                  <a:schemeClr val="tx2"/>
                </a:solidFill>
                <a:latin typeface="Arial" charset="0"/>
              </a:rPr>
              <a:t>(including lifestyle</a:t>
            </a:r>
            <a:r>
              <a:rPr kumimoji="1" lang="cs-CZ" sz="2800" b="0" dirty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112649" name="AutoShape 8"/>
          <p:cNvSpPr>
            <a:spLocks noChangeArrowheads="1"/>
          </p:cNvSpPr>
          <p:nvPr/>
        </p:nvSpPr>
        <p:spPr bwMode="auto">
          <a:xfrm>
            <a:off x="4267200" y="19812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animBg="1"/>
      <p:bldP spid="112647" grpId="0" animBg="1"/>
      <p:bldP spid="112648" grpId="0" animBg="1"/>
      <p:bldP spid="1126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7482D-F3C0-4C14-8AFD-CE0FDC8C2636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75"/>
            <a:ext cx="7924800" cy="5334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On what depends, how healthy we are </a:t>
            </a:r>
          </a:p>
        </p:txBody>
      </p:sp>
      <p:sp>
        <p:nvSpPr>
          <p:cNvPr id="113668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69" name="Oval 4"/>
          <p:cNvSpPr>
            <a:spLocks noChangeArrowheads="1"/>
          </p:cNvSpPr>
          <p:nvPr/>
        </p:nvSpPr>
        <p:spPr bwMode="auto">
          <a:xfrm>
            <a:off x="3200400" y="2819400"/>
            <a:ext cx="2447925" cy="16557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4000" b="0">
                <a:latin typeface="Times New Roman" pitchFamily="18" charset="0"/>
              </a:rPr>
              <a:t>Inherited</a:t>
            </a:r>
            <a:br>
              <a:rPr kumimoji="1" lang="en-US" sz="4000" b="0">
                <a:latin typeface="Times New Roman" pitchFamily="18" charset="0"/>
              </a:rPr>
            </a:br>
            <a:r>
              <a:rPr kumimoji="1" lang="en-US" sz="4000" b="0">
                <a:latin typeface="Times New Roman" pitchFamily="18" charset="0"/>
              </a:rPr>
              <a:t> dispositions</a:t>
            </a:r>
          </a:p>
        </p:txBody>
      </p:sp>
      <p:sp>
        <p:nvSpPr>
          <p:cNvPr id="113670" name="AutoShape 5"/>
          <p:cNvSpPr>
            <a:spLocks noChangeArrowheads="1"/>
          </p:cNvSpPr>
          <p:nvPr/>
        </p:nvSpPr>
        <p:spPr bwMode="auto">
          <a:xfrm>
            <a:off x="3059113" y="5838825"/>
            <a:ext cx="3048000" cy="685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4000" b="0">
                <a:latin typeface="Times New Roman" pitchFamily="18" charset="0"/>
              </a:rPr>
              <a:t>Health</a:t>
            </a:r>
          </a:p>
        </p:txBody>
      </p:sp>
      <p:sp>
        <p:nvSpPr>
          <p:cNvPr id="113671" name="AutoShape 6"/>
          <p:cNvSpPr>
            <a:spLocks noChangeArrowheads="1"/>
          </p:cNvSpPr>
          <p:nvPr/>
        </p:nvSpPr>
        <p:spPr bwMode="auto">
          <a:xfrm>
            <a:off x="6553200" y="3352800"/>
            <a:ext cx="2514600" cy="152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>
                <a:latin typeface="Arial" charset="0"/>
              </a:rPr>
              <a:t>Environment</a:t>
            </a:r>
          </a:p>
          <a:p>
            <a:pPr eaLnBrk="0" hangingPunct="0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sz="1800" b="0">
                <a:latin typeface="Arial" charset="0"/>
              </a:rPr>
              <a:t>(</a:t>
            </a:r>
            <a:r>
              <a:rPr kumimoji="1" lang="en-US" sz="1800" b="0">
                <a:latin typeface="Arial" charset="0"/>
              </a:rPr>
              <a:t>air pollution, water quality,</a:t>
            </a:r>
            <a:r>
              <a:rPr kumimoji="1" lang="cs-CZ" sz="1800" b="0">
                <a:latin typeface="Arial" charset="0"/>
              </a:rPr>
              <a:t/>
            </a:r>
            <a:br>
              <a:rPr kumimoji="1" lang="cs-CZ" sz="1800" b="0">
                <a:latin typeface="Arial" charset="0"/>
              </a:rPr>
            </a:br>
            <a:r>
              <a:rPr kumimoji="1" lang="en-US" sz="1800" b="0">
                <a:latin typeface="Arial" charset="0"/>
              </a:rPr>
              <a:t> noise, chemicals</a:t>
            </a:r>
            <a:r>
              <a:rPr kumimoji="1" lang="cs-CZ" sz="1800" b="0">
                <a:latin typeface="Arial" charset="0"/>
              </a:rPr>
              <a:t>, </a:t>
            </a:r>
            <a:r>
              <a:rPr kumimoji="1" lang="en-US" sz="1800" b="0">
                <a:latin typeface="Arial" charset="0"/>
              </a:rPr>
              <a:t>etc</a:t>
            </a:r>
            <a:r>
              <a:rPr kumimoji="1" lang="cs-CZ" sz="1800" b="0">
                <a:latin typeface="Arial" charset="0"/>
              </a:rPr>
              <a:t>.)</a:t>
            </a:r>
          </a:p>
          <a:p>
            <a:pPr eaLnBrk="0" hangingPunct="0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sz="1800" b="0">
                <a:latin typeface="Arial" charset="0"/>
              </a:rPr>
              <a:t>(up to 5 %)</a:t>
            </a:r>
          </a:p>
        </p:txBody>
      </p:sp>
      <p:sp>
        <p:nvSpPr>
          <p:cNvPr id="113672" name="AutoShape 7"/>
          <p:cNvSpPr>
            <a:spLocks noChangeArrowheads="1"/>
          </p:cNvSpPr>
          <p:nvPr/>
        </p:nvSpPr>
        <p:spPr bwMode="auto">
          <a:xfrm>
            <a:off x="6732588" y="1557338"/>
            <a:ext cx="213360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1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 dirty="0">
                <a:latin typeface="Arial" charset="0"/>
              </a:rPr>
              <a:t>Health</a:t>
            </a:r>
            <a:r>
              <a:rPr kumimoji="1" lang="cs-CZ" sz="2800" b="0" dirty="0">
                <a:latin typeface="Arial" charset="0"/>
              </a:rPr>
              <a:t> Care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1600" b="0" dirty="0">
                <a:latin typeface="Arial" charset="0"/>
              </a:rPr>
              <a:t>(quality, availability,</a:t>
            </a:r>
            <a:br>
              <a:rPr kumimoji="1" lang="en-US" sz="1600" b="0" dirty="0">
                <a:latin typeface="Arial" charset="0"/>
              </a:rPr>
            </a:br>
            <a:r>
              <a:rPr kumimoji="1" lang="en-US" sz="1600" b="0" dirty="0">
                <a:latin typeface="Arial" charset="0"/>
              </a:rPr>
              <a:t>effectiveness)</a:t>
            </a:r>
            <a:r>
              <a:rPr kumimoji="1" lang="cs-CZ" sz="1600" b="0" dirty="0">
                <a:latin typeface="Arial" charset="0"/>
              </a:rPr>
              <a:t> </a:t>
            </a:r>
            <a:br>
              <a:rPr kumimoji="1" lang="cs-CZ" sz="1600" b="0" dirty="0">
                <a:latin typeface="Arial" charset="0"/>
              </a:rPr>
            </a:br>
            <a:r>
              <a:rPr kumimoji="1" lang="cs-CZ" sz="1600" b="0" dirty="0">
                <a:latin typeface="Arial" charset="0"/>
              </a:rPr>
              <a:t>up to 20%</a:t>
            </a:r>
            <a:endParaRPr kumimoji="1" lang="en-US" sz="1600" b="0" dirty="0">
              <a:latin typeface="Arial" charset="0"/>
            </a:endParaRPr>
          </a:p>
        </p:txBody>
      </p:sp>
      <p:sp>
        <p:nvSpPr>
          <p:cNvPr id="113673" name="AutoShape 8"/>
          <p:cNvSpPr>
            <a:spLocks noChangeArrowheads="1"/>
          </p:cNvSpPr>
          <p:nvPr/>
        </p:nvSpPr>
        <p:spPr bwMode="auto">
          <a:xfrm>
            <a:off x="152400" y="1628775"/>
            <a:ext cx="2286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>
                <a:latin typeface="Arial" charset="0"/>
              </a:rPr>
              <a:t>Lifestyle</a:t>
            </a:r>
            <a:br>
              <a:rPr kumimoji="1" lang="en-US" sz="2800" b="0">
                <a:latin typeface="Arial" charset="0"/>
              </a:rPr>
            </a:br>
            <a:r>
              <a:rPr kumimoji="1" lang="en-US" sz="2800" b="0">
                <a:latin typeface="Arial" charset="0"/>
              </a:rPr>
              <a:t> factors</a:t>
            </a:r>
            <a:r>
              <a:rPr kumimoji="1" lang="cs-CZ" sz="2800" b="0">
                <a:latin typeface="Arial" charset="0"/>
              </a:rPr>
              <a:t> (70%)</a:t>
            </a:r>
            <a:endParaRPr kumimoji="1" lang="en-US" sz="2800" b="0">
              <a:latin typeface="Arial" charset="0"/>
            </a:endParaRPr>
          </a:p>
        </p:txBody>
      </p:sp>
      <p:sp>
        <p:nvSpPr>
          <p:cNvPr id="113674" name="AutoShape 9"/>
          <p:cNvSpPr>
            <a:spLocks noChangeArrowheads="1"/>
          </p:cNvSpPr>
          <p:nvPr/>
        </p:nvSpPr>
        <p:spPr bwMode="auto">
          <a:xfrm>
            <a:off x="228600" y="3746500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>
                <a:solidFill>
                  <a:schemeClr val="bg1"/>
                </a:solidFill>
                <a:latin typeface="Arial" charset="0"/>
              </a:rPr>
              <a:t>Time (age)</a:t>
            </a:r>
          </a:p>
        </p:txBody>
      </p:sp>
      <p:sp>
        <p:nvSpPr>
          <p:cNvPr id="113675" name="AutoShape 10"/>
          <p:cNvSpPr>
            <a:spLocks noChangeArrowheads="1"/>
          </p:cNvSpPr>
          <p:nvPr/>
        </p:nvSpPr>
        <p:spPr bwMode="auto">
          <a:xfrm>
            <a:off x="4343400" y="46482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76" name="Line 11"/>
          <p:cNvSpPr>
            <a:spLocks noChangeShapeType="1"/>
          </p:cNvSpPr>
          <p:nvPr/>
        </p:nvSpPr>
        <p:spPr bwMode="auto">
          <a:xfrm flipV="1">
            <a:off x="2124075" y="4076700"/>
            <a:ext cx="1152525" cy="71438"/>
          </a:xfrm>
          <a:prstGeom prst="line">
            <a:avLst/>
          </a:prstGeom>
          <a:noFill/>
          <a:ln w="44450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77" name="Line 12"/>
          <p:cNvSpPr>
            <a:spLocks noChangeShapeType="1"/>
          </p:cNvSpPr>
          <p:nvPr/>
        </p:nvSpPr>
        <p:spPr bwMode="auto">
          <a:xfrm>
            <a:off x="2438400" y="2636838"/>
            <a:ext cx="863600" cy="504825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78" name="Line 13"/>
          <p:cNvSpPr>
            <a:spLocks noChangeShapeType="1"/>
          </p:cNvSpPr>
          <p:nvPr/>
        </p:nvSpPr>
        <p:spPr bwMode="auto">
          <a:xfrm flipH="1">
            <a:off x="5651500" y="2492375"/>
            <a:ext cx="1079500" cy="720725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79" name="Line 14"/>
          <p:cNvSpPr>
            <a:spLocks noChangeShapeType="1"/>
          </p:cNvSpPr>
          <p:nvPr/>
        </p:nvSpPr>
        <p:spPr bwMode="auto">
          <a:xfrm flipH="1" flipV="1">
            <a:off x="5638800" y="3733800"/>
            <a:ext cx="838200" cy="30480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0" name="AutoShape 15"/>
          <p:cNvSpPr>
            <a:spLocks noChangeArrowheads="1"/>
          </p:cNvSpPr>
          <p:nvPr/>
        </p:nvSpPr>
        <p:spPr bwMode="auto">
          <a:xfrm>
            <a:off x="2667000" y="938213"/>
            <a:ext cx="3657600" cy="762000"/>
          </a:xfrm>
          <a:prstGeom prst="roundRect">
            <a:avLst>
              <a:gd name="adj" fmla="val 16667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 dirty="0">
                <a:solidFill>
                  <a:srgbClr val="FF0066"/>
                </a:solidFill>
                <a:latin typeface="Arial" charset="0"/>
              </a:rPr>
              <a:t>Socioeconomic</a:t>
            </a:r>
            <a:br>
              <a:rPr kumimoji="1" lang="en-US" sz="2800" b="0" dirty="0">
                <a:solidFill>
                  <a:srgbClr val="FF0066"/>
                </a:solidFill>
                <a:latin typeface="Arial" charset="0"/>
              </a:rPr>
            </a:br>
            <a:r>
              <a:rPr kumimoji="1" lang="en-US" sz="2800" b="0" dirty="0">
                <a:solidFill>
                  <a:srgbClr val="FF0066"/>
                </a:solidFill>
                <a:latin typeface="Arial" charset="0"/>
              </a:rPr>
              <a:t> factors</a:t>
            </a:r>
          </a:p>
        </p:txBody>
      </p:sp>
      <p:sp>
        <p:nvSpPr>
          <p:cNvPr id="113681" name="Line 16"/>
          <p:cNvSpPr>
            <a:spLocks noChangeShapeType="1"/>
          </p:cNvSpPr>
          <p:nvPr/>
        </p:nvSpPr>
        <p:spPr bwMode="auto">
          <a:xfrm flipH="1">
            <a:off x="4500563" y="1844675"/>
            <a:ext cx="0" cy="9366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2" name="Line 17"/>
          <p:cNvSpPr>
            <a:spLocks noChangeShapeType="1"/>
          </p:cNvSpPr>
          <p:nvPr/>
        </p:nvSpPr>
        <p:spPr bwMode="auto">
          <a:xfrm>
            <a:off x="4724400" y="1828800"/>
            <a:ext cx="1905000" cy="4794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3" name="Line 18"/>
          <p:cNvSpPr>
            <a:spLocks noChangeShapeType="1"/>
          </p:cNvSpPr>
          <p:nvPr/>
        </p:nvSpPr>
        <p:spPr bwMode="auto">
          <a:xfrm flipH="1">
            <a:off x="2590800" y="1828800"/>
            <a:ext cx="1676400" cy="708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4" name="Line 19"/>
          <p:cNvSpPr>
            <a:spLocks noChangeShapeType="1"/>
          </p:cNvSpPr>
          <p:nvPr/>
        </p:nvSpPr>
        <p:spPr bwMode="auto">
          <a:xfrm>
            <a:off x="4724400" y="1905000"/>
            <a:ext cx="1905000" cy="13176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  <p:bldP spid="113672" grpId="0" animBg="1"/>
      <p:bldP spid="113673" grpId="0" animBg="1"/>
      <p:bldP spid="113674" grpId="0" animBg="1"/>
      <p:bldP spid="1136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ED1D8-27AE-4779-9E22-654D5E94C8FA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5257800" cy="533400"/>
          </a:xfrm>
        </p:spPr>
        <p:txBody>
          <a:bodyPr/>
          <a:lstStyle/>
          <a:p>
            <a:pPr algn="ctr" eaLnBrk="1" hangingPunct="1"/>
            <a:r>
              <a:rPr lang="cs-CZ" sz="3600" smtClean="0"/>
              <a:t>Health determinants</a:t>
            </a:r>
          </a:p>
        </p:txBody>
      </p:sp>
      <p:sp>
        <p:nvSpPr>
          <p:cNvPr id="114692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4693" name="AutoShape 4"/>
          <p:cNvSpPr>
            <a:spLocks noChangeArrowheads="1"/>
          </p:cNvSpPr>
          <p:nvPr/>
        </p:nvSpPr>
        <p:spPr bwMode="auto">
          <a:xfrm>
            <a:off x="1295400" y="3429000"/>
            <a:ext cx="6172200" cy="3200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sz="3200" b="0">
                <a:latin typeface="Times New Roman" pitchFamily="18" charset="0"/>
              </a:rPr>
              <a:t/>
            </a:r>
            <a:br>
              <a:rPr kumimoji="1" lang="cs-CZ" sz="3200" b="0">
                <a:latin typeface="Times New Roman" pitchFamily="18" charset="0"/>
              </a:rPr>
            </a:br>
            <a:r>
              <a:rPr kumimoji="1" lang="cs-CZ" sz="3200" b="0">
                <a:latin typeface="Times New Roman" pitchFamily="18" charset="0"/>
              </a:rPr>
              <a:t/>
            </a:r>
            <a:br>
              <a:rPr kumimoji="1" lang="cs-CZ" sz="3200" b="0">
                <a:latin typeface="Times New Roman" pitchFamily="18" charset="0"/>
              </a:rPr>
            </a:br>
            <a:r>
              <a:rPr kumimoji="1" lang="cs-CZ" sz="3200" b="0">
                <a:latin typeface="Times New Roman" pitchFamily="18" charset="0"/>
              </a:rPr>
              <a:t/>
            </a:r>
            <a:br>
              <a:rPr kumimoji="1" lang="cs-CZ" sz="3200" b="0">
                <a:latin typeface="Times New Roman" pitchFamily="18" charset="0"/>
              </a:rPr>
            </a:br>
            <a:r>
              <a:rPr kumimoji="1" lang="cs-CZ" sz="4800" b="0">
                <a:latin typeface="Times New Roman" pitchFamily="18" charset="0"/>
              </a:rPr>
              <a:t>Genetic basis</a:t>
            </a:r>
          </a:p>
        </p:txBody>
      </p:sp>
      <p:sp>
        <p:nvSpPr>
          <p:cNvPr id="114694" name="Line 5"/>
          <p:cNvSpPr>
            <a:spLocks noChangeShapeType="1"/>
          </p:cNvSpPr>
          <p:nvPr/>
        </p:nvSpPr>
        <p:spPr bwMode="auto">
          <a:xfrm flipV="1">
            <a:off x="1143000" y="2895600"/>
            <a:ext cx="6705600" cy="990600"/>
          </a:xfrm>
          <a:prstGeom prst="line">
            <a:avLst/>
          </a:prstGeom>
          <a:noFill/>
          <a:ln w="539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4695" name="AutoShape 6"/>
          <p:cNvSpPr>
            <a:spLocks noChangeArrowheads="1"/>
          </p:cNvSpPr>
          <p:nvPr/>
        </p:nvSpPr>
        <p:spPr bwMode="auto">
          <a:xfrm>
            <a:off x="304800" y="2209800"/>
            <a:ext cx="1905000" cy="1600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3200" b="0">
                <a:latin typeface="Times New Roman" pitchFamily="18" charset="0"/>
              </a:rPr>
              <a:t>Risk</a:t>
            </a:r>
            <a:br>
              <a:rPr kumimoji="1" lang="en-US" sz="3200" b="0">
                <a:latin typeface="Times New Roman" pitchFamily="18" charset="0"/>
              </a:rPr>
            </a:br>
            <a:r>
              <a:rPr kumimoji="1" lang="en-US" sz="3200" b="0">
                <a:latin typeface="Times New Roman" pitchFamily="18" charset="0"/>
              </a:rPr>
              <a:t> factors</a:t>
            </a:r>
          </a:p>
        </p:txBody>
      </p:sp>
      <p:sp>
        <p:nvSpPr>
          <p:cNvPr id="114696" name="Text Box 7"/>
          <p:cNvSpPr txBox="1">
            <a:spLocks noChangeArrowheads="1"/>
          </p:cNvSpPr>
          <p:nvPr/>
        </p:nvSpPr>
        <p:spPr bwMode="auto">
          <a:xfrm>
            <a:off x="2819400" y="908050"/>
            <a:ext cx="32766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>
              <a:lnSpc>
                <a:spcPts val="3300"/>
              </a:lnSpc>
              <a:buClrTx/>
              <a:buSzTx/>
              <a:buFontTx/>
              <a:buNone/>
            </a:pPr>
            <a:r>
              <a:rPr kumimoji="1" lang="en-US" sz="3200" b="0">
                <a:solidFill>
                  <a:srgbClr val="00CC99"/>
                </a:solidFill>
                <a:latin typeface="Times New Roman" pitchFamily="18" charset="0"/>
              </a:rPr>
              <a:t>The result depends on the balance</a:t>
            </a:r>
            <a:endParaRPr kumimoji="1" lang="cs-CZ" sz="3200" b="0">
              <a:solidFill>
                <a:srgbClr val="00CC99"/>
              </a:solidFill>
              <a:latin typeface="Times New Roman" pitchFamily="18" charset="0"/>
            </a:endParaRPr>
          </a:p>
        </p:txBody>
      </p:sp>
      <p:sp>
        <p:nvSpPr>
          <p:cNvPr id="114697" name="Text Box 8"/>
          <p:cNvSpPr txBox="1">
            <a:spLocks noChangeArrowheads="1"/>
          </p:cNvSpPr>
          <p:nvPr/>
        </p:nvSpPr>
        <p:spPr bwMode="auto">
          <a:xfrm>
            <a:off x="2362200" y="2684463"/>
            <a:ext cx="41148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>
              <a:lnSpc>
                <a:spcPts val="3300"/>
              </a:lnSpc>
              <a:buClrTx/>
              <a:buSzTx/>
              <a:buFontTx/>
              <a:buNone/>
            </a:pPr>
            <a:r>
              <a:rPr kumimoji="1" lang="cs-CZ" sz="3200" b="0">
                <a:solidFill>
                  <a:srgbClr val="00CC99"/>
                </a:solidFill>
                <a:latin typeface="Times New Roman" pitchFamily="18" charset="0"/>
              </a:rPr>
              <a:t>ILLNESS - HEALTH?</a:t>
            </a:r>
          </a:p>
        </p:txBody>
      </p:sp>
      <p:sp>
        <p:nvSpPr>
          <p:cNvPr id="114698" name="AutoShape 9"/>
          <p:cNvSpPr>
            <a:spLocks noChangeArrowheads="1"/>
          </p:cNvSpPr>
          <p:nvPr/>
        </p:nvSpPr>
        <p:spPr bwMode="auto">
          <a:xfrm>
            <a:off x="6629400" y="1295400"/>
            <a:ext cx="1828800" cy="1600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3200" b="0">
                <a:latin typeface="Times New Roman" pitchFamily="18" charset="0"/>
              </a:rPr>
              <a:t>Protective</a:t>
            </a:r>
            <a:br>
              <a:rPr kumimoji="1" lang="en-US" sz="3200" b="0">
                <a:latin typeface="Times New Roman" pitchFamily="18" charset="0"/>
              </a:rPr>
            </a:br>
            <a:r>
              <a:rPr kumimoji="1" lang="en-US" sz="3200" b="0">
                <a:latin typeface="Times New Roman" pitchFamily="18" charset="0"/>
              </a:rPr>
              <a:t> factors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14CA-2E16-45C2-BAD7-F2176A9D400F}" type="slidenum">
              <a:rPr lang="cs-CZ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2800" smtClean="0"/>
              <a:t>Progress of individual health– different combinations of genetics ans lifestyle</a:t>
            </a:r>
          </a:p>
        </p:txBody>
      </p:sp>
      <p:sp>
        <p:nvSpPr>
          <p:cNvPr id="115716" name="Line 3"/>
          <p:cNvSpPr>
            <a:spLocks noChangeShapeType="1"/>
          </p:cNvSpPr>
          <p:nvPr/>
        </p:nvSpPr>
        <p:spPr bwMode="auto">
          <a:xfrm>
            <a:off x="762000" y="5867400"/>
            <a:ext cx="79248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17" name="Rectangle 4"/>
          <p:cNvSpPr>
            <a:spLocks noChangeArrowheads="1"/>
          </p:cNvSpPr>
          <p:nvPr/>
        </p:nvSpPr>
        <p:spPr bwMode="auto">
          <a:xfrm>
            <a:off x="4114800" y="60198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 b="0">
                <a:solidFill>
                  <a:srgbClr val="C0C0C0"/>
                </a:solidFill>
                <a:latin typeface="Arial" charset="0"/>
              </a:rPr>
              <a:t>Time, age</a:t>
            </a:r>
            <a:r>
              <a:rPr lang="cs-CZ" sz="2400" b="0">
                <a:latin typeface="Arial" charset="0"/>
              </a:rPr>
              <a:t> </a:t>
            </a:r>
          </a:p>
        </p:txBody>
      </p:sp>
      <p:sp>
        <p:nvSpPr>
          <p:cNvPr id="115718" name="Line 5"/>
          <p:cNvSpPr>
            <a:spLocks noChangeShapeType="1"/>
          </p:cNvSpPr>
          <p:nvPr/>
        </p:nvSpPr>
        <p:spPr bwMode="auto">
          <a:xfrm flipV="1">
            <a:off x="914400" y="1295400"/>
            <a:ext cx="0" cy="47244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19" name="Rectangle 6"/>
          <p:cNvSpPr>
            <a:spLocks noChangeArrowheads="1"/>
          </p:cNvSpPr>
          <p:nvPr/>
        </p:nvSpPr>
        <p:spPr bwMode="auto">
          <a:xfrm rot="-5400000">
            <a:off x="-968375" y="318135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 b="0">
                <a:solidFill>
                  <a:srgbClr val="C0C0C0"/>
                </a:solidFill>
                <a:latin typeface="Arial" charset="0"/>
              </a:rPr>
              <a:t>Health quality (of life)</a:t>
            </a:r>
          </a:p>
        </p:txBody>
      </p:sp>
      <p:sp>
        <p:nvSpPr>
          <p:cNvPr id="115720" name="Line 7"/>
          <p:cNvSpPr>
            <a:spLocks noChangeShapeType="1"/>
          </p:cNvSpPr>
          <p:nvPr/>
        </p:nvSpPr>
        <p:spPr bwMode="auto">
          <a:xfrm>
            <a:off x="1143000" y="3657600"/>
            <a:ext cx="7772400" cy="0"/>
          </a:xfrm>
          <a:prstGeom prst="line">
            <a:avLst/>
          </a:prstGeom>
          <a:noFill/>
          <a:ln w="31750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21" name="Rectangle 8"/>
          <p:cNvSpPr>
            <a:spLocks noChangeArrowheads="1"/>
          </p:cNvSpPr>
          <p:nvPr/>
        </p:nvSpPr>
        <p:spPr bwMode="auto">
          <a:xfrm>
            <a:off x="914400" y="3276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C0C0C0"/>
                </a:solidFill>
                <a:latin typeface="Arial" charset="0"/>
              </a:rPr>
              <a:t>Health</a:t>
            </a:r>
            <a:endParaRPr lang="cs-CZ" sz="1600" b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15722" name="Rectangle 9"/>
          <p:cNvSpPr>
            <a:spLocks noChangeArrowheads="1"/>
          </p:cNvSpPr>
          <p:nvPr/>
        </p:nvSpPr>
        <p:spPr bwMode="auto">
          <a:xfrm>
            <a:off x="914400" y="36576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C0C0C0"/>
                </a:solidFill>
                <a:latin typeface="Arial" charset="0"/>
              </a:rPr>
              <a:t>Disease</a:t>
            </a:r>
            <a:endParaRPr lang="cs-CZ" sz="1600" b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15723" name="Rectangle 10"/>
          <p:cNvSpPr>
            <a:spLocks noChangeArrowheads="1"/>
          </p:cNvSpPr>
          <p:nvPr/>
        </p:nvSpPr>
        <p:spPr bwMode="auto">
          <a:xfrm>
            <a:off x="838200" y="52578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 dirty="0" err="1">
                <a:solidFill>
                  <a:srgbClr val="C0C0C0"/>
                </a:solidFill>
                <a:latin typeface="Arial" charset="0"/>
              </a:rPr>
              <a:t>Serious</a:t>
            </a:r>
            <a:r>
              <a:rPr lang="cs-CZ" sz="1600" b="0" i="1" dirty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cs-CZ" sz="1600" b="0" i="1" dirty="0" err="1" smtClean="0">
                <a:solidFill>
                  <a:srgbClr val="C0C0C0"/>
                </a:solidFill>
                <a:latin typeface="Arial" charset="0"/>
              </a:rPr>
              <a:t>illness</a:t>
            </a:r>
            <a:r>
              <a:rPr lang="cs-CZ" sz="1600" b="0" i="1" dirty="0" smtClean="0">
                <a:solidFill>
                  <a:srgbClr val="C0C0C0"/>
                </a:solidFill>
                <a:latin typeface="Arial" charset="0"/>
              </a:rPr>
              <a:t>, </a:t>
            </a:r>
            <a:r>
              <a:rPr lang="cs-CZ" sz="1600" b="0" i="1" dirty="0" err="1" smtClean="0">
                <a:solidFill>
                  <a:srgbClr val="C0C0C0"/>
                </a:solidFill>
                <a:latin typeface="Arial" charset="0"/>
              </a:rPr>
              <a:t>death</a:t>
            </a:r>
            <a:endParaRPr lang="cs-CZ" sz="1600" b="0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15724" name="Rectangle 11"/>
          <p:cNvSpPr>
            <a:spLocks noChangeArrowheads="1"/>
          </p:cNvSpPr>
          <p:nvPr/>
        </p:nvSpPr>
        <p:spPr bwMode="auto">
          <a:xfrm>
            <a:off x="1066800" y="5943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00CC99"/>
                </a:solidFill>
                <a:latin typeface="Arial" charset="0"/>
              </a:rPr>
              <a:t>Youth</a:t>
            </a:r>
            <a:endParaRPr lang="cs-CZ" sz="1600" b="0">
              <a:solidFill>
                <a:srgbClr val="00CC99"/>
              </a:solidFill>
              <a:latin typeface="Arial" charset="0"/>
            </a:endParaRPr>
          </a:p>
        </p:txBody>
      </p:sp>
      <p:sp>
        <p:nvSpPr>
          <p:cNvPr id="115725" name="Rectangle 12"/>
          <p:cNvSpPr>
            <a:spLocks noChangeArrowheads="1"/>
          </p:cNvSpPr>
          <p:nvPr/>
        </p:nvSpPr>
        <p:spPr bwMode="auto">
          <a:xfrm>
            <a:off x="609600" y="7620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C0C0C0"/>
                </a:solidFill>
                <a:latin typeface="Arial" charset="0"/>
              </a:rPr>
              <a:t>Excellent health (condition)</a:t>
            </a:r>
            <a:endParaRPr lang="cs-CZ" sz="1600" b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15726" name="Freeform 13"/>
          <p:cNvSpPr>
            <a:spLocks/>
          </p:cNvSpPr>
          <p:nvPr/>
        </p:nvSpPr>
        <p:spPr bwMode="auto">
          <a:xfrm>
            <a:off x="-1219200" y="1117600"/>
            <a:ext cx="6121400" cy="6273800"/>
          </a:xfrm>
          <a:custGeom>
            <a:avLst/>
            <a:gdLst>
              <a:gd name="T0" fmla="*/ 2147483647 w 3856"/>
              <a:gd name="T1" fmla="*/ 2147483647 h 3952"/>
              <a:gd name="T2" fmla="*/ 2147483647 w 3856"/>
              <a:gd name="T3" fmla="*/ 2147483647 h 3952"/>
              <a:gd name="T4" fmla="*/ 2147483647 w 3856"/>
              <a:gd name="T5" fmla="*/ 2147483647 h 3952"/>
              <a:gd name="T6" fmla="*/ 2147483647 w 3856"/>
              <a:gd name="T7" fmla="*/ 2147483647 h 3952"/>
              <a:gd name="T8" fmla="*/ 2147483647 w 3856"/>
              <a:gd name="T9" fmla="*/ 2147483647 h 3952"/>
              <a:gd name="T10" fmla="*/ 2147483647 w 3856"/>
              <a:gd name="T11" fmla="*/ 2147483647 h 3952"/>
              <a:gd name="T12" fmla="*/ 2147483647 w 3856"/>
              <a:gd name="T13" fmla="*/ 2147483647 h 3952"/>
              <a:gd name="T14" fmla="*/ 2147483647 w 3856"/>
              <a:gd name="T15" fmla="*/ 2147483647 h 3952"/>
              <a:gd name="T16" fmla="*/ 2147483647 w 3856"/>
              <a:gd name="T17" fmla="*/ 2147483647 h 3952"/>
              <a:gd name="T18" fmla="*/ 2147483647 w 3856"/>
              <a:gd name="T19" fmla="*/ 2147483647 h 3952"/>
              <a:gd name="T20" fmla="*/ 2147483647 w 3856"/>
              <a:gd name="T21" fmla="*/ 2147483647 h 3952"/>
              <a:gd name="T22" fmla="*/ 2147483647 w 3856"/>
              <a:gd name="T23" fmla="*/ 2147483647 h 3952"/>
              <a:gd name="T24" fmla="*/ 2147483647 w 3856"/>
              <a:gd name="T25" fmla="*/ 2147483647 h 3952"/>
              <a:gd name="T26" fmla="*/ 2147483647 w 3856"/>
              <a:gd name="T27" fmla="*/ 2147483647 h 3952"/>
              <a:gd name="T28" fmla="*/ 2147483647 w 3856"/>
              <a:gd name="T29" fmla="*/ 2147483647 h 3952"/>
              <a:gd name="T30" fmla="*/ 2147483647 w 3856"/>
              <a:gd name="T31" fmla="*/ 2147483647 h 3952"/>
              <a:gd name="T32" fmla="*/ 2147483647 w 3856"/>
              <a:gd name="T33" fmla="*/ 2147483647 h 39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56" h="3952">
                <a:moveTo>
                  <a:pt x="1312" y="64"/>
                </a:moveTo>
                <a:cubicBezTo>
                  <a:pt x="1660" y="68"/>
                  <a:pt x="2008" y="72"/>
                  <a:pt x="2272" y="160"/>
                </a:cubicBezTo>
                <a:cubicBezTo>
                  <a:pt x="2536" y="248"/>
                  <a:pt x="2696" y="456"/>
                  <a:pt x="2896" y="592"/>
                </a:cubicBezTo>
                <a:cubicBezTo>
                  <a:pt x="3096" y="728"/>
                  <a:pt x="3352" y="896"/>
                  <a:pt x="3472" y="976"/>
                </a:cubicBezTo>
                <a:cubicBezTo>
                  <a:pt x="3592" y="1056"/>
                  <a:pt x="3640" y="1088"/>
                  <a:pt x="3616" y="1072"/>
                </a:cubicBezTo>
                <a:cubicBezTo>
                  <a:pt x="3592" y="1056"/>
                  <a:pt x="3440" y="952"/>
                  <a:pt x="3328" y="880"/>
                </a:cubicBezTo>
                <a:cubicBezTo>
                  <a:pt x="3216" y="808"/>
                  <a:pt x="2936" y="632"/>
                  <a:pt x="2944" y="640"/>
                </a:cubicBezTo>
                <a:cubicBezTo>
                  <a:pt x="2952" y="648"/>
                  <a:pt x="3856" y="384"/>
                  <a:pt x="3376" y="928"/>
                </a:cubicBezTo>
                <a:cubicBezTo>
                  <a:pt x="2896" y="1472"/>
                  <a:pt x="128" y="3952"/>
                  <a:pt x="64" y="3904"/>
                </a:cubicBezTo>
                <a:cubicBezTo>
                  <a:pt x="0" y="3856"/>
                  <a:pt x="2776" y="1280"/>
                  <a:pt x="2992" y="640"/>
                </a:cubicBezTo>
                <a:cubicBezTo>
                  <a:pt x="3208" y="0"/>
                  <a:pt x="1392" y="120"/>
                  <a:pt x="1360" y="64"/>
                </a:cubicBezTo>
                <a:cubicBezTo>
                  <a:pt x="1328" y="8"/>
                  <a:pt x="2560" y="272"/>
                  <a:pt x="2800" y="304"/>
                </a:cubicBezTo>
                <a:cubicBezTo>
                  <a:pt x="3040" y="336"/>
                  <a:pt x="2784" y="176"/>
                  <a:pt x="2800" y="256"/>
                </a:cubicBezTo>
                <a:cubicBezTo>
                  <a:pt x="2816" y="336"/>
                  <a:pt x="2856" y="648"/>
                  <a:pt x="2896" y="784"/>
                </a:cubicBezTo>
                <a:cubicBezTo>
                  <a:pt x="2936" y="920"/>
                  <a:pt x="3048" y="1048"/>
                  <a:pt x="3040" y="1072"/>
                </a:cubicBezTo>
                <a:cubicBezTo>
                  <a:pt x="3032" y="1096"/>
                  <a:pt x="2864" y="1016"/>
                  <a:pt x="2848" y="928"/>
                </a:cubicBezTo>
                <a:cubicBezTo>
                  <a:pt x="2832" y="840"/>
                  <a:pt x="2920" y="592"/>
                  <a:pt x="2944" y="544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27" name="Freeform 14"/>
          <p:cNvSpPr>
            <a:spLocks/>
          </p:cNvSpPr>
          <p:nvPr/>
        </p:nvSpPr>
        <p:spPr bwMode="auto">
          <a:xfrm>
            <a:off x="1471613" y="1819275"/>
            <a:ext cx="2368550" cy="823913"/>
          </a:xfrm>
          <a:custGeom>
            <a:avLst/>
            <a:gdLst>
              <a:gd name="T0" fmla="*/ 0 w 1492"/>
              <a:gd name="T1" fmla="*/ 0 h 519"/>
              <a:gd name="T2" fmla="*/ 2147483647 w 1492"/>
              <a:gd name="T3" fmla="*/ 2147483647 h 519"/>
              <a:gd name="T4" fmla="*/ 2147483647 w 1492"/>
              <a:gd name="T5" fmla="*/ 2147483647 h 519"/>
              <a:gd name="T6" fmla="*/ 2147483647 w 1492"/>
              <a:gd name="T7" fmla="*/ 2147483647 h 519"/>
              <a:gd name="T8" fmla="*/ 2147483647 w 1492"/>
              <a:gd name="T9" fmla="*/ 2147483647 h 519"/>
              <a:gd name="T10" fmla="*/ 2147483647 w 1492"/>
              <a:gd name="T11" fmla="*/ 2147483647 h 519"/>
              <a:gd name="T12" fmla="*/ 2147483647 w 1492"/>
              <a:gd name="T13" fmla="*/ 2147483647 h 519"/>
              <a:gd name="T14" fmla="*/ 2147483647 w 1492"/>
              <a:gd name="T15" fmla="*/ 2147483647 h 519"/>
              <a:gd name="T16" fmla="*/ 2147483647 w 1492"/>
              <a:gd name="T17" fmla="*/ 2147483647 h 519"/>
              <a:gd name="T18" fmla="*/ 2147483647 w 1492"/>
              <a:gd name="T19" fmla="*/ 2147483647 h 519"/>
              <a:gd name="T20" fmla="*/ 2147483647 w 1492"/>
              <a:gd name="T21" fmla="*/ 2147483647 h 519"/>
              <a:gd name="T22" fmla="*/ 2147483647 w 1492"/>
              <a:gd name="T23" fmla="*/ 2147483647 h 519"/>
              <a:gd name="T24" fmla="*/ 2147483647 w 1492"/>
              <a:gd name="T25" fmla="*/ 2147483647 h 519"/>
              <a:gd name="T26" fmla="*/ 2147483647 w 1492"/>
              <a:gd name="T27" fmla="*/ 2147483647 h 519"/>
              <a:gd name="T28" fmla="*/ 2147483647 w 1492"/>
              <a:gd name="T29" fmla="*/ 2147483647 h 519"/>
              <a:gd name="T30" fmla="*/ 2147483647 w 1492"/>
              <a:gd name="T31" fmla="*/ 2147483647 h 519"/>
              <a:gd name="T32" fmla="*/ 2147483647 w 1492"/>
              <a:gd name="T33" fmla="*/ 2147483647 h 519"/>
              <a:gd name="T34" fmla="*/ 2147483647 w 1492"/>
              <a:gd name="T35" fmla="*/ 2147483647 h 519"/>
              <a:gd name="T36" fmla="*/ 2147483647 w 1492"/>
              <a:gd name="T37" fmla="*/ 2147483647 h 5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92" h="519">
                <a:moveTo>
                  <a:pt x="0" y="0"/>
                </a:moveTo>
                <a:cubicBezTo>
                  <a:pt x="41" y="6"/>
                  <a:pt x="75" y="22"/>
                  <a:pt x="116" y="29"/>
                </a:cubicBezTo>
                <a:cubicBezTo>
                  <a:pt x="169" y="48"/>
                  <a:pt x="224" y="63"/>
                  <a:pt x="277" y="81"/>
                </a:cubicBezTo>
                <a:cubicBezTo>
                  <a:pt x="290" y="86"/>
                  <a:pt x="309" y="89"/>
                  <a:pt x="323" y="92"/>
                </a:cubicBezTo>
                <a:cubicBezTo>
                  <a:pt x="338" y="96"/>
                  <a:pt x="369" y="104"/>
                  <a:pt x="369" y="104"/>
                </a:cubicBezTo>
                <a:cubicBezTo>
                  <a:pt x="395" y="130"/>
                  <a:pt x="377" y="117"/>
                  <a:pt x="421" y="133"/>
                </a:cubicBezTo>
                <a:cubicBezTo>
                  <a:pt x="431" y="136"/>
                  <a:pt x="440" y="140"/>
                  <a:pt x="450" y="144"/>
                </a:cubicBezTo>
                <a:cubicBezTo>
                  <a:pt x="456" y="146"/>
                  <a:pt x="467" y="150"/>
                  <a:pt x="467" y="150"/>
                </a:cubicBezTo>
                <a:cubicBezTo>
                  <a:pt x="491" y="168"/>
                  <a:pt x="509" y="169"/>
                  <a:pt x="536" y="179"/>
                </a:cubicBezTo>
                <a:cubicBezTo>
                  <a:pt x="588" y="172"/>
                  <a:pt x="635" y="153"/>
                  <a:pt x="686" y="138"/>
                </a:cubicBezTo>
                <a:cubicBezTo>
                  <a:pt x="765" y="140"/>
                  <a:pt x="844" y="138"/>
                  <a:pt x="922" y="144"/>
                </a:cubicBezTo>
                <a:cubicBezTo>
                  <a:pt x="946" y="146"/>
                  <a:pt x="1008" y="221"/>
                  <a:pt x="1037" y="242"/>
                </a:cubicBezTo>
                <a:cubicBezTo>
                  <a:pt x="1098" y="286"/>
                  <a:pt x="1162" y="315"/>
                  <a:pt x="1233" y="340"/>
                </a:cubicBezTo>
                <a:cubicBezTo>
                  <a:pt x="1274" y="381"/>
                  <a:pt x="1224" y="334"/>
                  <a:pt x="1273" y="369"/>
                </a:cubicBezTo>
                <a:cubicBezTo>
                  <a:pt x="1280" y="374"/>
                  <a:pt x="1286" y="380"/>
                  <a:pt x="1291" y="386"/>
                </a:cubicBezTo>
                <a:cubicBezTo>
                  <a:pt x="1295" y="391"/>
                  <a:pt x="1297" y="399"/>
                  <a:pt x="1302" y="403"/>
                </a:cubicBezTo>
                <a:cubicBezTo>
                  <a:pt x="1329" y="426"/>
                  <a:pt x="1368" y="440"/>
                  <a:pt x="1400" y="455"/>
                </a:cubicBezTo>
                <a:cubicBezTo>
                  <a:pt x="1417" y="473"/>
                  <a:pt x="1447" y="499"/>
                  <a:pt x="1469" y="507"/>
                </a:cubicBezTo>
                <a:cubicBezTo>
                  <a:pt x="1489" y="514"/>
                  <a:pt x="1482" y="509"/>
                  <a:pt x="1492" y="519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28" name="Freeform 15"/>
          <p:cNvSpPr>
            <a:spLocks/>
          </p:cNvSpPr>
          <p:nvPr/>
        </p:nvSpPr>
        <p:spPr bwMode="auto">
          <a:xfrm>
            <a:off x="1527175" y="1855788"/>
            <a:ext cx="2587625" cy="1497012"/>
          </a:xfrm>
          <a:custGeom>
            <a:avLst/>
            <a:gdLst>
              <a:gd name="T0" fmla="*/ 0 w 1630"/>
              <a:gd name="T1" fmla="*/ 0 h 943"/>
              <a:gd name="T2" fmla="*/ 2147483647 w 1630"/>
              <a:gd name="T3" fmla="*/ 2147483647 h 943"/>
              <a:gd name="T4" fmla="*/ 2147483647 w 1630"/>
              <a:gd name="T5" fmla="*/ 2147483647 h 943"/>
              <a:gd name="T6" fmla="*/ 2147483647 w 1630"/>
              <a:gd name="T7" fmla="*/ 2147483647 h 943"/>
              <a:gd name="T8" fmla="*/ 2147483647 w 1630"/>
              <a:gd name="T9" fmla="*/ 2147483647 h 943"/>
              <a:gd name="T10" fmla="*/ 2147483647 w 1630"/>
              <a:gd name="T11" fmla="*/ 2147483647 h 943"/>
              <a:gd name="T12" fmla="*/ 2147483647 w 1630"/>
              <a:gd name="T13" fmla="*/ 2147483647 h 943"/>
              <a:gd name="T14" fmla="*/ 2147483647 w 1630"/>
              <a:gd name="T15" fmla="*/ 2147483647 h 9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30" h="943">
                <a:moveTo>
                  <a:pt x="0" y="0"/>
                </a:moveTo>
                <a:cubicBezTo>
                  <a:pt x="67" y="17"/>
                  <a:pt x="128" y="54"/>
                  <a:pt x="196" y="69"/>
                </a:cubicBezTo>
                <a:cubicBezTo>
                  <a:pt x="255" y="100"/>
                  <a:pt x="337" y="121"/>
                  <a:pt x="403" y="121"/>
                </a:cubicBezTo>
                <a:lnTo>
                  <a:pt x="1006" y="319"/>
                </a:lnTo>
                <a:lnTo>
                  <a:pt x="1246" y="607"/>
                </a:lnTo>
                <a:lnTo>
                  <a:pt x="1630" y="943"/>
                </a:lnTo>
                <a:lnTo>
                  <a:pt x="1582" y="943"/>
                </a:lnTo>
                <a:lnTo>
                  <a:pt x="1534" y="655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29" name="Freeform 16"/>
          <p:cNvSpPr>
            <a:spLocks/>
          </p:cNvSpPr>
          <p:nvPr/>
        </p:nvSpPr>
        <p:spPr bwMode="auto">
          <a:xfrm>
            <a:off x="1143000" y="2032000"/>
            <a:ext cx="7315200" cy="3606800"/>
          </a:xfrm>
          <a:custGeom>
            <a:avLst/>
            <a:gdLst>
              <a:gd name="T0" fmla="*/ 0 w 4608"/>
              <a:gd name="T1" fmla="*/ 2147483647 h 2272"/>
              <a:gd name="T2" fmla="*/ 2147483647 w 4608"/>
              <a:gd name="T3" fmla="*/ 2147483647 h 2272"/>
              <a:gd name="T4" fmla="*/ 2147483647 w 4608"/>
              <a:gd name="T5" fmla="*/ 2147483647 h 2272"/>
              <a:gd name="T6" fmla="*/ 2147483647 w 4608"/>
              <a:gd name="T7" fmla="*/ 2147483647 h 2272"/>
              <a:gd name="T8" fmla="*/ 2147483647 w 4608"/>
              <a:gd name="T9" fmla="*/ 2147483647 h 2272"/>
              <a:gd name="T10" fmla="*/ 2147483647 w 4608"/>
              <a:gd name="T11" fmla="*/ 2147483647 h 2272"/>
              <a:gd name="T12" fmla="*/ 2147483647 w 4608"/>
              <a:gd name="T13" fmla="*/ 2147483647 h 2272"/>
              <a:gd name="T14" fmla="*/ 2147483647 w 4608"/>
              <a:gd name="T15" fmla="*/ 2147483647 h 2272"/>
              <a:gd name="T16" fmla="*/ 2147483647 w 4608"/>
              <a:gd name="T17" fmla="*/ 2147483647 h 2272"/>
              <a:gd name="T18" fmla="*/ 2147483647 w 4608"/>
              <a:gd name="T19" fmla="*/ 2147483647 h 2272"/>
              <a:gd name="T20" fmla="*/ 2147483647 w 4608"/>
              <a:gd name="T21" fmla="*/ 2147483647 h 2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08" h="2272">
                <a:moveTo>
                  <a:pt x="0" y="16"/>
                </a:moveTo>
                <a:cubicBezTo>
                  <a:pt x="128" y="8"/>
                  <a:pt x="256" y="0"/>
                  <a:pt x="432" y="16"/>
                </a:cubicBezTo>
                <a:cubicBezTo>
                  <a:pt x="608" y="32"/>
                  <a:pt x="896" y="64"/>
                  <a:pt x="1056" y="112"/>
                </a:cubicBezTo>
                <a:cubicBezTo>
                  <a:pt x="1216" y="160"/>
                  <a:pt x="1272" y="240"/>
                  <a:pt x="1392" y="304"/>
                </a:cubicBezTo>
                <a:cubicBezTo>
                  <a:pt x="1512" y="368"/>
                  <a:pt x="1616" y="384"/>
                  <a:pt x="1776" y="496"/>
                </a:cubicBezTo>
                <a:cubicBezTo>
                  <a:pt x="1936" y="608"/>
                  <a:pt x="2192" y="872"/>
                  <a:pt x="2352" y="976"/>
                </a:cubicBezTo>
                <a:cubicBezTo>
                  <a:pt x="2512" y="1080"/>
                  <a:pt x="2576" y="1048"/>
                  <a:pt x="2736" y="1120"/>
                </a:cubicBezTo>
                <a:cubicBezTo>
                  <a:pt x="2896" y="1192"/>
                  <a:pt x="3128" y="1304"/>
                  <a:pt x="3312" y="1408"/>
                </a:cubicBezTo>
                <a:cubicBezTo>
                  <a:pt x="3496" y="1512"/>
                  <a:pt x="3704" y="1656"/>
                  <a:pt x="3840" y="1744"/>
                </a:cubicBezTo>
                <a:cubicBezTo>
                  <a:pt x="3976" y="1832"/>
                  <a:pt x="4000" y="1848"/>
                  <a:pt x="4128" y="1936"/>
                </a:cubicBezTo>
                <a:cubicBezTo>
                  <a:pt x="4256" y="2024"/>
                  <a:pt x="4520" y="2216"/>
                  <a:pt x="4608" y="2272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30" name="Rectangle 17"/>
          <p:cNvSpPr>
            <a:spLocks noChangeArrowheads="1"/>
          </p:cNvSpPr>
          <p:nvPr/>
        </p:nvSpPr>
        <p:spPr bwMode="auto">
          <a:xfrm>
            <a:off x="7467600" y="5943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00CC99"/>
                </a:solidFill>
                <a:latin typeface="Arial" charset="0"/>
              </a:rPr>
              <a:t>Elderly</a:t>
            </a:r>
            <a:endParaRPr lang="cs-CZ" sz="1600" b="0">
              <a:solidFill>
                <a:srgbClr val="00CC99"/>
              </a:solidFill>
              <a:latin typeface="Arial" charset="0"/>
            </a:endParaRPr>
          </a:p>
        </p:txBody>
      </p:sp>
      <p:sp>
        <p:nvSpPr>
          <p:cNvPr id="115731" name="Freeform 18"/>
          <p:cNvSpPr>
            <a:spLocks/>
          </p:cNvSpPr>
          <p:nvPr/>
        </p:nvSpPr>
        <p:spPr bwMode="auto">
          <a:xfrm>
            <a:off x="1371600" y="3429000"/>
            <a:ext cx="6999288" cy="1281113"/>
          </a:xfrm>
          <a:custGeom>
            <a:avLst/>
            <a:gdLst>
              <a:gd name="T0" fmla="*/ 0 w 4409"/>
              <a:gd name="T1" fmla="*/ 2147483647 h 807"/>
              <a:gd name="T2" fmla="*/ 2147483647 w 4409"/>
              <a:gd name="T3" fmla="*/ 2147483647 h 807"/>
              <a:gd name="T4" fmla="*/ 2147483647 w 4409"/>
              <a:gd name="T5" fmla="*/ 2147483647 h 807"/>
              <a:gd name="T6" fmla="*/ 2147483647 w 4409"/>
              <a:gd name="T7" fmla="*/ 2147483647 h 807"/>
              <a:gd name="T8" fmla="*/ 2147483647 w 4409"/>
              <a:gd name="T9" fmla="*/ 2147483647 h 807"/>
              <a:gd name="T10" fmla="*/ 2147483647 w 4409"/>
              <a:gd name="T11" fmla="*/ 2147483647 h 807"/>
              <a:gd name="T12" fmla="*/ 2147483647 w 4409"/>
              <a:gd name="T13" fmla="*/ 2147483647 h 807"/>
              <a:gd name="T14" fmla="*/ 2147483647 w 4409"/>
              <a:gd name="T15" fmla="*/ 2147483647 h 807"/>
              <a:gd name="T16" fmla="*/ 2147483647 w 4409"/>
              <a:gd name="T17" fmla="*/ 2147483647 h 807"/>
              <a:gd name="T18" fmla="*/ 2147483647 w 4409"/>
              <a:gd name="T19" fmla="*/ 2147483647 h 807"/>
              <a:gd name="T20" fmla="*/ 2147483647 w 4409"/>
              <a:gd name="T21" fmla="*/ 2147483647 h 807"/>
              <a:gd name="T22" fmla="*/ 2147483647 w 4409"/>
              <a:gd name="T23" fmla="*/ 2147483647 h 807"/>
              <a:gd name="T24" fmla="*/ 2147483647 w 4409"/>
              <a:gd name="T25" fmla="*/ 2147483647 h 807"/>
              <a:gd name="T26" fmla="*/ 2147483647 w 4409"/>
              <a:gd name="T27" fmla="*/ 2147483647 h 807"/>
              <a:gd name="T28" fmla="*/ 2147483647 w 4409"/>
              <a:gd name="T29" fmla="*/ 2147483647 h 8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09" h="807">
                <a:moveTo>
                  <a:pt x="0" y="807"/>
                </a:moveTo>
                <a:cubicBezTo>
                  <a:pt x="153" y="724"/>
                  <a:pt x="708" y="419"/>
                  <a:pt x="917" y="310"/>
                </a:cubicBezTo>
                <a:cubicBezTo>
                  <a:pt x="1126" y="201"/>
                  <a:pt x="1186" y="182"/>
                  <a:pt x="1254" y="153"/>
                </a:cubicBezTo>
                <a:cubicBezTo>
                  <a:pt x="1322" y="124"/>
                  <a:pt x="1313" y="140"/>
                  <a:pt x="1323" y="135"/>
                </a:cubicBezTo>
                <a:cubicBezTo>
                  <a:pt x="1333" y="130"/>
                  <a:pt x="1316" y="127"/>
                  <a:pt x="1316" y="126"/>
                </a:cubicBezTo>
                <a:cubicBezTo>
                  <a:pt x="1316" y="125"/>
                  <a:pt x="1320" y="128"/>
                  <a:pt x="1325" y="126"/>
                </a:cubicBezTo>
                <a:cubicBezTo>
                  <a:pt x="1330" y="124"/>
                  <a:pt x="1343" y="115"/>
                  <a:pt x="1350" y="112"/>
                </a:cubicBezTo>
                <a:cubicBezTo>
                  <a:pt x="1357" y="109"/>
                  <a:pt x="1361" y="110"/>
                  <a:pt x="1366" y="107"/>
                </a:cubicBezTo>
                <a:cubicBezTo>
                  <a:pt x="1371" y="104"/>
                  <a:pt x="1350" y="106"/>
                  <a:pt x="1383" y="93"/>
                </a:cubicBezTo>
                <a:cubicBezTo>
                  <a:pt x="1416" y="80"/>
                  <a:pt x="1473" y="37"/>
                  <a:pt x="1567" y="29"/>
                </a:cubicBezTo>
                <a:cubicBezTo>
                  <a:pt x="1661" y="21"/>
                  <a:pt x="1835" y="45"/>
                  <a:pt x="1949" y="47"/>
                </a:cubicBezTo>
                <a:cubicBezTo>
                  <a:pt x="2063" y="49"/>
                  <a:pt x="2135" y="42"/>
                  <a:pt x="2249" y="38"/>
                </a:cubicBezTo>
                <a:cubicBezTo>
                  <a:pt x="2363" y="34"/>
                  <a:pt x="2437" y="0"/>
                  <a:pt x="2631" y="24"/>
                </a:cubicBezTo>
                <a:cubicBezTo>
                  <a:pt x="2825" y="48"/>
                  <a:pt x="3118" y="129"/>
                  <a:pt x="3414" y="180"/>
                </a:cubicBezTo>
                <a:cubicBezTo>
                  <a:pt x="3710" y="231"/>
                  <a:pt x="4202" y="297"/>
                  <a:pt x="4409" y="328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32" name="Freeform 19"/>
          <p:cNvSpPr>
            <a:spLocks/>
          </p:cNvSpPr>
          <p:nvPr/>
        </p:nvSpPr>
        <p:spPr bwMode="auto">
          <a:xfrm>
            <a:off x="1143000" y="1854200"/>
            <a:ext cx="7658100" cy="812800"/>
          </a:xfrm>
          <a:custGeom>
            <a:avLst/>
            <a:gdLst>
              <a:gd name="T0" fmla="*/ 0 w 4824"/>
              <a:gd name="T1" fmla="*/ 2147483647 h 512"/>
              <a:gd name="T2" fmla="*/ 2147483647 w 4824"/>
              <a:gd name="T3" fmla="*/ 2147483647 h 512"/>
              <a:gd name="T4" fmla="*/ 2147483647 w 4824"/>
              <a:gd name="T5" fmla="*/ 2147483647 h 512"/>
              <a:gd name="T6" fmla="*/ 2147483647 w 4824"/>
              <a:gd name="T7" fmla="*/ 2147483647 h 512"/>
              <a:gd name="T8" fmla="*/ 2147483647 w 4824"/>
              <a:gd name="T9" fmla="*/ 2147483647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4" h="512">
                <a:moveTo>
                  <a:pt x="0" y="16"/>
                </a:moveTo>
                <a:cubicBezTo>
                  <a:pt x="852" y="36"/>
                  <a:pt x="1704" y="56"/>
                  <a:pt x="2208" y="64"/>
                </a:cubicBezTo>
                <a:cubicBezTo>
                  <a:pt x="2712" y="72"/>
                  <a:pt x="2632" y="0"/>
                  <a:pt x="3024" y="64"/>
                </a:cubicBezTo>
                <a:cubicBezTo>
                  <a:pt x="3416" y="128"/>
                  <a:pt x="4296" y="384"/>
                  <a:pt x="4560" y="448"/>
                </a:cubicBezTo>
                <a:cubicBezTo>
                  <a:pt x="4824" y="512"/>
                  <a:pt x="4616" y="456"/>
                  <a:pt x="4608" y="448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33" name="Freeform 20"/>
          <p:cNvSpPr>
            <a:spLocks/>
          </p:cNvSpPr>
          <p:nvPr/>
        </p:nvSpPr>
        <p:spPr bwMode="auto">
          <a:xfrm>
            <a:off x="1219200" y="4368800"/>
            <a:ext cx="5003800" cy="1435100"/>
          </a:xfrm>
          <a:custGeom>
            <a:avLst/>
            <a:gdLst>
              <a:gd name="T0" fmla="*/ 0 w 3152"/>
              <a:gd name="T1" fmla="*/ 2147483647 h 904"/>
              <a:gd name="T2" fmla="*/ 2147483647 w 3152"/>
              <a:gd name="T3" fmla="*/ 2147483647 h 904"/>
              <a:gd name="T4" fmla="*/ 2147483647 w 3152"/>
              <a:gd name="T5" fmla="*/ 2147483647 h 904"/>
              <a:gd name="T6" fmla="*/ 2147483647 w 3152"/>
              <a:gd name="T7" fmla="*/ 2147483647 h 904"/>
              <a:gd name="T8" fmla="*/ 2147483647 w 3152"/>
              <a:gd name="T9" fmla="*/ 2147483647 h 904"/>
              <a:gd name="T10" fmla="*/ 2147483647 w 3152"/>
              <a:gd name="T11" fmla="*/ 2147483647 h 9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52" h="904">
                <a:moveTo>
                  <a:pt x="0" y="32"/>
                </a:moveTo>
                <a:cubicBezTo>
                  <a:pt x="272" y="16"/>
                  <a:pt x="544" y="0"/>
                  <a:pt x="864" y="32"/>
                </a:cubicBezTo>
                <a:cubicBezTo>
                  <a:pt x="1184" y="64"/>
                  <a:pt x="1624" y="136"/>
                  <a:pt x="1920" y="224"/>
                </a:cubicBezTo>
                <a:cubicBezTo>
                  <a:pt x="2216" y="312"/>
                  <a:pt x="2448" y="456"/>
                  <a:pt x="2640" y="560"/>
                </a:cubicBezTo>
                <a:cubicBezTo>
                  <a:pt x="2832" y="664"/>
                  <a:pt x="2992" y="792"/>
                  <a:pt x="3072" y="848"/>
                </a:cubicBezTo>
                <a:cubicBezTo>
                  <a:pt x="3152" y="904"/>
                  <a:pt x="3112" y="888"/>
                  <a:pt x="3120" y="896"/>
                </a:cubicBezTo>
              </a:path>
            </a:pathLst>
          </a:custGeom>
          <a:noFill/>
          <a:ln w="38100" cap="flat" cmpd="sng">
            <a:solidFill>
              <a:srgbClr val="9900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34" name="Rectangle 21"/>
          <p:cNvSpPr>
            <a:spLocks noChangeArrowheads="1"/>
          </p:cNvSpPr>
          <p:nvPr/>
        </p:nvSpPr>
        <p:spPr bwMode="auto">
          <a:xfrm>
            <a:off x="2819400" y="1600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008000"/>
                </a:solidFill>
                <a:latin typeface="Arial" charset="0"/>
              </a:rPr>
              <a:t>Excellent genotype  + very healthy lifestyle</a:t>
            </a:r>
          </a:p>
        </p:txBody>
      </p:sp>
      <p:sp>
        <p:nvSpPr>
          <p:cNvPr id="115735" name="Rectangle 22"/>
          <p:cNvSpPr>
            <a:spLocks noChangeArrowheads="1"/>
          </p:cNvSpPr>
          <p:nvPr/>
        </p:nvSpPr>
        <p:spPr bwMode="auto">
          <a:xfrm>
            <a:off x="2971800" y="2362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FF9900"/>
                </a:solidFill>
                <a:latin typeface="Arial" charset="0"/>
              </a:rPr>
              <a:t>Excellet genotype  + very unhealthy lifestyle</a:t>
            </a:r>
          </a:p>
        </p:txBody>
      </p:sp>
      <p:sp>
        <p:nvSpPr>
          <p:cNvPr id="115736" name="Rectangle 23"/>
          <p:cNvSpPr>
            <a:spLocks noChangeArrowheads="1"/>
          </p:cNvSpPr>
          <p:nvPr/>
        </p:nvSpPr>
        <p:spPr bwMode="auto">
          <a:xfrm>
            <a:off x="5029200" y="3124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 dirty="0" err="1">
                <a:solidFill>
                  <a:srgbClr val="66FF66"/>
                </a:solidFill>
                <a:latin typeface="Arial" charset="0"/>
              </a:rPr>
              <a:t>Bad</a:t>
            </a:r>
            <a:r>
              <a:rPr lang="cs-CZ" sz="1600" b="0" i="1" dirty="0">
                <a:solidFill>
                  <a:srgbClr val="66FF66"/>
                </a:solidFill>
                <a:latin typeface="Arial" charset="0"/>
              </a:rPr>
              <a:t> genotype  + </a:t>
            </a:r>
            <a:r>
              <a:rPr lang="cs-CZ" sz="1600" b="0" i="1" dirty="0" err="1">
                <a:solidFill>
                  <a:srgbClr val="66FF66"/>
                </a:solidFill>
                <a:latin typeface="Arial" charset="0"/>
              </a:rPr>
              <a:t>healthy</a:t>
            </a:r>
            <a:r>
              <a:rPr lang="cs-CZ" sz="1600" b="0" i="1" dirty="0">
                <a:solidFill>
                  <a:srgbClr val="66FF66"/>
                </a:solidFill>
                <a:latin typeface="Arial" charset="0"/>
              </a:rPr>
              <a:t> </a:t>
            </a:r>
            <a:r>
              <a:rPr lang="cs-CZ" sz="1600" b="0" i="1" dirty="0" err="1" smtClean="0">
                <a:solidFill>
                  <a:srgbClr val="66FF66"/>
                </a:solidFill>
                <a:latin typeface="Arial" charset="0"/>
              </a:rPr>
              <a:t>lifestyle</a:t>
            </a:r>
            <a:endParaRPr lang="cs-CZ" sz="1600" b="0" i="1" dirty="0">
              <a:solidFill>
                <a:srgbClr val="66FF66"/>
              </a:solidFill>
              <a:latin typeface="Arial" charset="0"/>
            </a:endParaRPr>
          </a:p>
        </p:txBody>
      </p:sp>
      <p:sp>
        <p:nvSpPr>
          <p:cNvPr id="115737" name="Rectangle 24"/>
          <p:cNvSpPr>
            <a:spLocks noChangeArrowheads="1"/>
          </p:cNvSpPr>
          <p:nvPr/>
        </p:nvSpPr>
        <p:spPr bwMode="auto">
          <a:xfrm>
            <a:off x="3124200" y="4191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990033"/>
                </a:solidFill>
                <a:latin typeface="Arial" charset="0"/>
              </a:rPr>
              <a:t>Bad genotype  + unhealthy lifestyle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17CC7-877A-4DE7-8C98-C5AF81E5998E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10" name="Zástupný symbol pro číslo snímku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CE686B25-8DB5-4D63-A850-D0B29A1EFC08}" type="slidenum">
              <a:rPr lang="cs-CZ" sz="1400" b="0">
                <a:latin typeface="+mn-lt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cs-CZ" sz="1400" b="0">
              <a:latin typeface="+mn-lt"/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15400" cy="609600"/>
          </a:xfrm>
        </p:spPr>
        <p:txBody>
          <a:bodyPr/>
          <a:lstStyle/>
          <a:p>
            <a:pPr algn="ctr" eaLnBrk="1" hangingPunct="1"/>
            <a:r>
              <a:rPr lang="cs-CZ" sz="4400" smtClean="0">
                <a:latin typeface="Arial" charset="0"/>
                <a:cs typeface="Times New Roman" pitchFamily="18" charset="0"/>
              </a:rPr>
              <a:t>Health protection and promotion</a:t>
            </a:r>
            <a:endParaRPr lang="cs-CZ" sz="4400" smtClean="0"/>
          </a:p>
        </p:txBody>
      </p:sp>
      <p:sp>
        <p:nvSpPr>
          <p:cNvPr id="116741" name="Line 3"/>
          <p:cNvSpPr>
            <a:spLocks noChangeShapeType="1"/>
          </p:cNvSpPr>
          <p:nvPr/>
        </p:nvSpPr>
        <p:spPr bwMode="auto">
          <a:xfrm>
            <a:off x="533400" y="838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2" name="Rectangle 2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6743" name="Rectangle 25"/>
          <p:cNvSpPr>
            <a:spLocks noChangeArrowheads="1"/>
          </p:cNvSpPr>
          <p:nvPr/>
        </p:nvSpPr>
        <p:spPr bwMode="auto">
          <a:xfrm>
            <a:off x="152400" y="11430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FF0000"/>
              </a:buClr>
              <a:buSzTx/>
              <a:buFont typeface="+mj-lt"/>
              <a:buAutoNum type="arabicParenR"/>
            </a:pPr>
            <a:r>
              <a:rPr lang="en-US" sz="3300" b="0" dirty="0">
                <a:latin typeface="Arial" charset="0"/>
              </a:rPr>
              <a:t>Protection </a:t>
            </a:r>
            <a:r>
              <a:rPr lang="cs-CZ" sz="3300" b="0" dirty="0" err="1" smtClean="0">
                <a:latin typeface="Arial" charset="0"/>
              </a:rPr>
              <a:t>against</a:t>
            </a:r>
            <a:r>
              <a:rPr lang="cs-CZ" sz="3300" b="0" dirty="0" smtClean="0">
                <a:latin typeface="Arial" charset="0"/>
              </a:rPr>
              <a:t> </a:t>
            </a:r>
            <a:r>
              <a:rPr lang="en-US" sz="3300" b="0" dirty="0" smtClean="0">
                <a:latin typeface="Arial" charset="0"/>
              </a:rPr>
              <a:t>harmful </a:t>
            </a:r>
            <a:r>
              <a:rPr lang="en-US" sz="3300" b="0" dirty="0">
                <a:latin typeface="Arial" charset="0"/>
              </a:rPr>
              <a:t>external influences</a:t>
            </a:r>
            <a:endParaRPr lang="cs-CZ" sz="3300" b="0" dirty="0">
              <a:latin typeface="Arial" charset="0"/>
            </a:endParaRPr>
          </a:p>
        </p:txBody>
      </p:sp>
      <p:sp>
        <p:nvSpPr>
          <p:cNvPr id="116744" name="Rectangle 25"/>
          <p:cNvSpPr>
            <a:spLocks noChangeArrowheads="1"/>
          </p:cNvSpPr>
          <p:nvPr/>
        </p:nvSpPr>
        <p:spPr bwMode="auto">
          <a:xfrm>
            <a:off x="228600" y="4114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920750" indent="-742950" algn="l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Tx/>
              <a:buFont typeface="+mj-lt"/>
              <a:buAutoNum type="arabicParenR" startAt="2"/>
            </a:pPr>
            <a:r>
              <a:rPr lang="en-US" sz="3600" b="0" dirty="0">
                <a:latin typeface="Arial" charset="0"/>
              </a:rPr>
              <a:t>Health promotion</a:t>
            </a:r>
            <a:endParaRPr lang="en-US" sz="3200" b="0" dirty="0">
              <a:latin typeface="Arial" charset="0"/>
            </a:endParaRPr>
          </a:p>
        </p:txBody>
      </p:sp>
      <p:sp>
        <p:nvSpPr>
          <p:cNvPr id="116745" name="Rectangle 25"/>
          <p:cNvSpPr>
            <a:spLocks noChangeArrowheads="1"/>
          </p:cNvSpPr>
          <p:nvPr/>
        </p:nvSpPr>
        <p:spPr bwMode="auto">
          <a:xfrm>
            <a:off x="1219200" y="2209800"/>
            <a:ext cx="807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00CC99"/>
              </a:buClr>
              <a:buSzTx/>
              <a:buFont typeface="+mj-lt"/>
              <a:buAutoNum type="alphaLcParenR"/>
            </a:pPr>
            <a:r>
              <a:rPr lang="en-US" sz="3200" b="0" dirty="0">
                <a:latin typeface="Arial" charset="0"/>
              </a:rPr>
              <a:t>Environmental </a:t>
            </a:r>
            <a:r>
              <a:rPr lang="en-US" sz="1800" b="0" dirty="0">
                <a:latin typeface="Arial" charset="0"/>
              </a:rPr>
              <a:t>(physical, chemical, biological)</a:t>
            </a:r>
            <a:r>
              <a:rPr lang="en-US" sz="3200" b="0" dirty="0">
                <a:latin typeface="Arial" charset="0"/>
              </a:rPr>
              <a:t> </a:t>
            </a:r>
          </a:p>
          <a:p>
            <a:pPr marL="714375" indent="-536575" algn="l">
              <a:spcBef>
                <a:spcPct val="20000"/>
              </a:spcBef>
              <a:buClr>
                <a:srgbClr val="00CC99"/>
              </a:buClr>
              <a:buSzTx/>
              <a:buFont typeface="+mj-lt"/>
              <a:buAutoNum type="alphaLcParenR"/>
            </a:pPr>
            <a:r>
              <a:rPr lang="en-US" sz="3200" b="0" dirty="0">
                <a:latin typeface="Arial" charset="0"/>
              </a:rPr>
              <a:t>Harms mediated by bad lifestyle</a:t>
            </a:r>
          </a:p>
        </p:txBody>
      </p:sp>
      <p:sp>
        <p:nvSpPr>
          <p:cNvPr id="116746" name="Rectangle 25"/>
          <p:cNvSpPr>
            <a:spLocks noChangeArrowheads="1"/>
          </p:cNvSpPr>
          <p:nvPr/>
        </p:nvSpPr>
        <p:spPr bwMode="auto">
          <a:xfrm>
            <a:off x="1295400" y="4876800"/>
            <a:ext cx="807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00CC99"/>
              </a:buClr>
              <a:buSzTx/>
              <a:buFont typeface="+mj-lt"/>
              <a:buAutoNum type="alphaLcParenR"/>
            </a:pPr>
            <a:r>
              <a:rPr lang="en-US" sz="3200" b="0" dirty="0">
                <a:latin typeface="Arial" charset="0"/>
              </a:rPr>
              <a:t>Healthy lifestyle</a:t>
            </a:r>
          </a:p>
          <a:p>
            <a:pPr marL="714375" indent="-536575" algn="l">
              <a:spcBef>
                <a:spcPct val="20000"/>
              </a:spcBef>
              <a:buClr>
                <a:srgbClr val="00CC99"/>
              </a:buClr>
              <a:buSzTx/>
              <a:buFont typeface="+mj-lt"/>
              <a:buAutoNum type="alphaLcParenR"/>
            </a:pPr>
            <a:r>
              <a:rPr lang="en-US" sz="3200" b="0" dirty="0">
                <a:latin typeface="Arial" charset="0"/>
              </a:rPr>
              <a:t>Medical promotion of </a:t>
            </a:r>
            <a:r>
              <a:rPr lang="en-US" sz="3200" b="0" dirty="0" err="1">
                <a:latin typeface="Arial" charset="0"/>
              </a:rPr>
              <a:t>imunity</a:t>
            </a:r>
            <a:endParaRPr lang="en-US" sz="3200" b="0" dirty="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F71A1-5158-4866-A272-9116655E993E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914400"/>
          </a:xfrm>
        </p:spPr>
        <p:txBody>
          <a:bodyPr/>
          <a:lstStyle/>
          <a:p>
            <a:pPr algn="ctr" eaLnBrk="1" hangingPunct="1"/>
            <a:r>
              <a:rPr lang="cs-CZ" sz="4000" smtClean="0">
                <a:latin typeface="Arial" charset="0"/>
                <a:cs typeface="Times New Roman" pitchFamily="18" charset="0"/>
              </a:rPr>
              <a:t>Hygiene, preventive medicine, epidemiology</a:t>
            </a:r>
            <a:endParaRPr lang="cs-CZ" sz="4000" smtClean="0"/>
          </a:p>
        </p:txBody>
      </p:sp>
      <p:sp>
        <p:nvSpPr>
          <p:cNvPr id="117764" name="Line 3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5" name="Rectangle 4"/>
          <p:cNvSpPr>
            <a:spLocks noChangeArrowheads="1"/>
          </p:cNvSpPr>
          <p:nvPr/>
        </p:nvSpPr>
        <p:spPr bwMode="auto">
          <a:xfrm>
            <a:off x="304800" y="1143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3200">
                <a:solidFill>
                  <a:srgbClr val="66FF33"/>
                </a:solidFill>
                <a:latin typeface="Times New Roman" pitchFamily="18" charset="0"/>
              </a:rPr>
              <a:t>Hygiene:</a:t>
            </a:r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7767" name="Rectangle 6"/>
          <p:cNvSpPr>
            <a:spLocks noChangeArrowheads="1"/>
          </p:cNvSpPr>
          <p:nvPr/>
        </p:nvSpPr>
        <p:spPr bwMode="auto">
          <a:xfrm>
            <a:off x="304800" y="17526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 b="0">
                <a:latin typeface="Arial" charset="0"/>
              </a:rPr>
              <a:t>Environment and its impact on health (living conditions, work…)</a:t>
            </a:r>
          </a:p>
        </p:txBody>
      </p:sp>
      <p:sp>
        <p:nvSpPr>
          <p:cNvPr id="117768" name="Rectangle 10"/>
          <p:cNvSpPr>
            <a:spLocks noChangeArrowheads="1"/>
          </p:cNvSpPr>
          <p:nvPr/>
        </p:nvSpPr>
        <p:spPr bwMode="auto">
          <a:xfrm>
            <a:off x="304800" y="3048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3200">
                <a:solidFill>
                  <a:srgbClr val="66FF33"/>
                </a:solidFill>
                <a:latin typeface="Times New Roman" pitchFamily="18" charset="0"/>
              </a:rPr>
              <a:t>Preventive medicine:</a:t>
            </a:r>
          </a:p>
        </p:txBody>
      </p:sp>
      <p:sp>
        <p:nvSpPr>
          <p:cNvPr id="117769" name="Rectangle 11"/>
          <p:cNvSpPr>
            <a:spLocks noChangeArrowheads="1"/>
          </p:cNvSpPr>
          <p:nvPr/>
        </p:nvSpPr>
        <p:spPr bwMode="auto">
          <a:xfrm>
            <a:off x="457200" y="35814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 b="0">
                <a:latin typeface="Arial" charset="0"/>
              </a:rPr>
              <a:t>Health protection, disease prevention, health promotion</a:t>
            </a:r>
          </a:p>
        </p:txBody>
      </p:sp>
      <p:sp>
        <p:nvSpPr>
          <p:cNvPr id="117770" name="Rectangle 12"/>
          <p:cNvSpPr>
            <a:spLocks noChangeArrowheads="1"/>
          </p:cNvSpPr>
          <p:nvPr/>
        </p:nvSpPr>
        <p:spPr bwMode="auto">
          <a:xfrm>
            <a:off x="304800" y="4876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200">
                <a:solidFill>
                  <a:srgbClr val="66FF33"/>
                </a:solidFill>
                <a:latin typeface="Times New Roman" pitchFamily="18" charset="0"/>
              </a:rPr>
              <a:t>Epidemiology:</a:t>
            </a:r>
          </a:p>
        </p:txBody>
      </p:sp>
      <p:sp>
        <p:nvSpPr>
          <p:cNvPr id="117771" name="Rectangle 13"/>
          <p:cNvSpPr>
            <a:spLocks noChangeArrowheads="1"/>
          </p:cNvSpPr>
          <p:nvPr/>
        </p:nvSpPr>
        <p:spPr bwMode="auto">
          <a:xfrm>
            <a:off x="457200" y="54864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 b="0">
                <a:latin typeface="Arial" charset="0"/>
              </a:rPr>
              <a:t>Study of the distribution and determinants of diseases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404D6-4A62-4A3F-889E-7669A92FE01D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algn="ctr" eaLnBrk="1" hangingPunct="1"/>
            <a:r>
              <a:rPr lang="cs-CZ" sz="3800" smtClean="0">
                <a:latin typeface="Arial" charset="0"/>
                <a:cs typeface="Times New Roman" pitchFamily="18" charset="0"/>
              </a:rPr>
              <a:t>TYPES OF PREVENTION</a:t>
            </a:r>
            <a:endParaRPr lang="cs-CZ" sz="3800" smtClean="0"/>
          </a:p>
        </p:txBody>
      </p:sp>
      <p:sp>
        <p:nvSpPr>
          <p:cNvPr id="118788" name="Line 3"/>
          <p:cNvSpPr>
            <a:spLocks noChangeShapeType="1"/>
          </p:cNvSpPr>
          <p:nvPr/>
        </p:nvSpPr>
        <p:spPr bwMode="auto">
          <a:xfrm>
            <a:off x="533400" y="838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71741" name="Group 29"/>
          <p:cNvGraphicFramePr>
            <a:graphicFrameLocks noGrp="1"/>
          </p:cNvGraphicFramePr>
          <p:nvPr/>
        </p:nvGraphicFramePr>
        <p:xfrm>
          <a:off x="152400" y="990600"/>
          <a:ext cx="8915400" cy="6426201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99"/>
                          </a:solidFill>
                          <a:effectLst/>
                          <a:latin typeface="Arial" charset="0"/>
                        </a:rPr>
                        <a:t>Principle</a:t>
                      </a:r>
                      <a:r>
                        <a:rPr kumimoji="0" lang="cs-CZ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99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806" name="Rectangle 19"/>
          <p:cNvSpPr>
            <a:spLocks noChangeArrowheads="1"/>
          </p:cNvSpPr>
          <p:nvPr/>
        </p:nvSpPr>
        <p:spPr bwMode="auto">
          <a:xfrm>
            <a:off x="0" y="13716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cs-CZ" sz="3200" i="1">
                <a:solidFill>
                  <a:srgbClr val="FFFF99"/>
                </a:solidFill>
                <a:latin typeface="Arial" charset="0"/>
              </a:rPr>
              <a:t>Prevention levels</a:t>
            </a:r>
          </a:p>
        </p:txBody>
      </p:sp>
      <p:sp>
        <p:nvSpPr>
          <p:cNvPr id="118807" name="Rectangle 20"/>
          <p:cNvSpPr>
            <a:spLocks noChangeArrowheads="1"/>
          </p:cNvSpPr>
          <p:nvPr/>
        </p:nvSpPr>
        <p:spPr bwMode="auto">
          <a:xfrm>
            <a:off x="228600" y="2590800"/>
            <a:ext cx="2438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sz="3600" i="1">
                <a:solidFill>
                  <a:srgbClr val="FF5050"/>
                </a:solidFill>
                <a:latin typeface="Times New Roman" pitchFamily="18" charset="0"/>
              </a:rPr>
              <a:t>Primary</a:t>
            </a:r>
          </a:p>
        </p:txBody>
      </p:sp>
      <p:sp>
        <p:nvSpPr>
          <p:cNvPr id="118808" name="Text Box 21"/>
          <p:cNvSpPr txBox="1">
            <a:spLocks noChangeArrowheads="1"/>
          </p:cNvSpPr>
          <p:nvPr/>
        </p:nvSpPr>
        <p:spPr bwMode="auto">
          <a:xfrm>
            <a:off x="152400" y="4159250"/>
            <a:ext cx="2514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600" i="1">
                <a:solidFill>
                  <a:srgbClr val="FF5050"/>
                </a:solidFill>
                <a:latin typeface="Times New Roman" pitchFamily="18" charset="0"/>
              </a:rPr>
              <a:t>Secondary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118809" name="Text Box 22"/>
          <p:cNvSpPr txBox="1">
            <a:spLocks noChangeArrowheads="1"/>
          </p:cNvSpPr>
          <p:nvPr/>
        </p:nvSpPr>
        <p:spPr bwMode="auto">
          <a:xfrm>
            <a:off x="2819400" y="2133600"/>
            <a:ext cx="6172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3000" b="0" dirty="0">
                <a:latin typeface="Arial" charset="0"/>
                <a:cs typeface="Times New Roman" pitchFamily="18" charset="0"/>
              </a:rPr>
              <a:t>Prevent the origin of </a:t>
            </a:r>
            <a:r>
              <a:rPr lang="cs-CZ" sz="3000" b="0" dirty="0" err="1" smtClean="0">
                <a:latin typeface="Arial" charset="0"/>
                <a:cs typeface="Times New Roman" pitchFamily="18" charset="0"/>
              </a:rPr>
              <a:t>il</a:t>
            </a:r>
            <a:r>
              <a:rPr lang="en-US" sz="3000" b="0" dirty="0" smtClean="0">
                <a:latin typeface="Arial" charset="0"/>
                <a:cs typeface="Times New Roman" pitchFamily="18" charset="0"/>
              </a:rPr>
              <a:t>ne</a:t>
            </a:r>
            <a:r>
              <a:rPr lang="cs-CZ" sz="3000" b="0" dirty="0" smtClean="0">
                <a:latin typeface="Arial" charset="0"/>
                <a:cs typeface="Times New Roman" pitchFamily="18" charset="0"/>
              </a:rPr>
              <a:t>s</a:t>
            </a:r>
            <a:r>
              <a:rPr lang="en-US" sz="3000" b="0" dirty="0" smtClean="0">
                <a:latin typeface="Arial" charset="0"/>
                <a:cs typeface="Times New Roman" pitchFamily="18" charset="0"/>
              </a:rPr>
              <a:t>s </a:t>
            </a:r>
            <a:r>
              <a:rPr lang="en-US" sz="3000" b="0" dirty="0">
                <a:latin typeface="Arial" charset="0"/>
                <a:cs typeface="Times New Roman" pitchFamily="18" charset="0"/>
              </a:rPr>
              <a:t>– by </a:t>
            </a:r>
            <a:r>
              <a:rPr lang="en-US" sz="3000" b="0" dirty="0" smtClean="0">
                <a:latin typeface="Arial" charset="0"/>
                <a:cs typeface="Times New Roman" pitchFamily="18" charset="0"/>
              </a:rPr>
              <a:t>el</a:t>
            </a:r>
            <a:r>
              <a:rPr lang="cs-CZ" sz="3000" b="0" dirty="0" smtClean="0">
                <a:latin typeface="Arial" charset="0"/>
                <a:cs typeface="Times New Roman" pitchFamily="18" charset="0"/>
              </a:rPr>
              <a:t>i</a:t>
            </a:r>
            <a:r>
              <a:rPr lang="en-US" sz="3000" b="0" dirty="0" err="1" smtClean="0">
                <a:latin typeface="Arial" charset="0"/>
                <a:cs typeface="Times New Roman" pitchFamily="18" charset="0"/>
              </a:rPr>
              <a:t>minating</a:t>
            </a:r>
            <a:r>
              <a:rPr lang="en-US" sz="3000" b="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3000" b="0" dirty="0">
                <a:latin typeface="Arial" charset="0"/>
                <a:cs typeface="Times New Roman" pitchFamily="18" charset="0"/>
              </a:rPr>
              <a:t>the causes of disease and/or by promoting the </a:t>
            </a:r>
            <a:r>
              <a:rPr lang="en-US" sz="3000" b="0" dirty="0" err="1">
                <a:latin typeface="Arial" charset="0"/>
                <a:cs typeface="Times New Roman" pitchFamily="18" charset="0"/>
              </a:rPr>
              <a:t>resistence</a:t>
            </a:r>
            <a:endParaRPr lang="en-US" sz="3000" b="0" dirty="0">
              <a:latin typeface="Arial" charset="0"/>
            </a:endParaRPr>
          </a:p>
        </p:txBody>
      </p:sp>
      <p:sp>
        <p:nvSpPr>
          <p:cNvPr id="118810" name="Text Box 23"/>
          <p:cNvSpPr txBox="1">
            <a:spLocks noChangeArrowheads="1"/>
          </p:cNvSpPr>
          <p:nvPr/>
        </p:nvSpPr>
        <p:spPr bwMode="auto">
          <a:xfrm>
            <a:off x="2819400" y="3810000"/>
            <a:ext cx="61722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b="0">
                <a:latin typeface="Arial" charset="0"/>
              </a:rPr>
              <a:t>Early diagnosis of disorder, </a:t>
            </a:r>
            <a:r>
              <a:rPr lang="en-US" sz="2600" b="0">
                <a:latin typeface="Arial" charset="0"/>
              </a:rPr>
              <a:t>interruption of the development of the disease before the symptomatic stage</a:t>
            </a:r>
            <a:endParaRPr lang="en-US" b="0">
              <a:latin typeface="Arial" charset="0"/>
            </a:endParaRPr>
          </a:p>
        </p:txBody>
      </p:sp>
      <p:sp>
        <p:nvSpPr>
          <p:cNvPr id="118811" name="Rectangle 2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8812" name="Text Box 30"/>
          <p:cNvSpPr txBox="1">
            <a:spLocks noChangeArrowheads="1"/>
          </p:cNvSpPr>
          <p:nvPr/>
        </p:nvSpPr>
        <p:spPr bwMode="auto">
          <a:xfrm>
            <a:off x="304800" y="5835650"/>
            <a:ext cx="2133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600" i="1">
                <a:solidFill>
                  <a:srgbClr val="FF5050"/>
                </a:solidFill>
                <a:latin typeface="Times New Roman" pitchFamily="18" charset="0"/>
              </a:rPr>
              <a:t>Terciary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118813" name="Text Box 31"/>
          <p:cNvSpPr txBox="1">
            <a:spLocks noChangeArrowheads="1"/>
          </p:cNvSpPr>
          <p:nvPr/>
        </p:nvSpPr>
        <p:spPr bwMode="auto">
          <a:xfrm>
            <a:off x="2971800" y="5514975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b="0">
                <a:latin typeface="Arial" charset="0"/>
              </a:rPr>
              <a:t>Reduce the progression of disease, prevent new attacs of disease</a:t>
            </a:r>
            <a:endParaRPr lang="en-US" b="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52A90-2773-494C-B45B-E06FBCE4975F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cs typeface="Times New Roman" pitchFamily="18" charset="0"/>
              </a:rPr>
              <a:t>Levels of prevention</a:t>
            </a:r>
            <a:r>
              <a:rPr lang="cs-CZ" sz="2000" b="1" smtClean="0"/>
              <a:t/>
            </a:r>
            <a:br>
              <a:rPr lang="cs-CZ" sz="2000" b="1" smtClean="0"/>
            </a:br>
            <a:r>
              <a:rPr lang="cs-CZ" sz="2000" b="1" smtClean="0"/>
              <a:t>a) primary, b) secondary, c) tertiary</a:t>
            </a:r>
            <a:endParaRPr lang="cs-CZ" sz="400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a. Primary prevention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is the prevention of disease or injury. Primary prevention activities can be directed at 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individuals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or at the 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environment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.</a:t>
            </a:r>
            <a:endParaRPr lang="cs-CZ" sz="2400" smtClean="0">
              <a:latin typeface="Arial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8839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(1) Health education</a:t>
            </a:r>
            <a:r>
              <a:rPr lang="cs-CZ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encouraging people to develop good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health habits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(nutrition, exercise)</a:t>
            </a:r>
            <a:r>
              <a:rPr 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to avoid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harmful substances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(alcohol, tobacco, drug abuse) and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harmful circumstances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(driving while intoxicated)</a:t>
            </a:r>
            <a:r>
              <a:rPr 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to use 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pecific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protective measures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(e.g., immunizations, condom use).</a:t>
            </a:r>
            <a:endParaRPr lang="cs-CZ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28600" y="4572000"/>
            <a:ext cx="853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</a:t>
            </a: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(2) Environmental modification</a:t>
            </a: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can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decrease injuries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from falls, fires, or automobile accidents. Environmental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sanitation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is used to provide an adequate sewage system, safe drinking water, clean air, and environment free of toxic substances.</a:t>
            </a:r>
            <a:endParaRPr lang="cs-CZ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  <p:bldP spid="103428" grpId="0" autoUpdateAnimBg="0"/>
      <p:bldP spid="10342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8BDFC-AD52-4295-A4A0-F0E94A7DC906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cs typeface="Times New Roman" pitchFamily="18" charset="0"/>
              </a:rPr>
              <a:t>b. Secondary prevention</a:t>
            </a:r>
            <a:r>
              <a:rPr lang="en-US" sz="2800" smtClean="0">
                <a:cs typeface="Times New Roman" pitchFamily="18" charset="0"/>
              </a:rPr>
              <a:t> </a:t>
            </a:r>
            <a:endParaRPr lang="cs-CZ" sz="2800" smtClean="0">
              <a:cs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772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is the early detection and prompt treatment of disease.</a:t>
            </a:r>
            <a:endParaRPr lang="cs-CZ" sz="2000" smtClean="0">
              <a:latin typeface="Arial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534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(1) Screening programs</a:t>
            </a: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are used to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detect diseases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in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early preclinical stages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 when effective therapy may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either cure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the disease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or limit its progression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(e.g., neonatal detection of phenylketonuria, the Pap test to detect in situ carcinoma of the cervix, glaucoma testing).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</a:t>
            </a: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(2) Primary medical care</a:t>
            </a: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is 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predominant form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of secondary prevention. Most health expenses are spent on, and most health care personnel are employed in, primary care.</a:t>
            </a:r>
            <a:endParaRPr lang="cs-CZ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sz="28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28600" y="4572000"/>
            <a:ext cx="8686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c. Tertiary prevention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is 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limitation of disability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and 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rehabilitation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from disease. It emphasizes a person’s remaining abilities and attempts to restore the person to as normal a life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  <p:bldP spid="104452" grpId="0" autoUpdateAnimBg="0"/>
      <p:bldP spid="104453" grpId="0" autoUpdateAnimBg="0"/>
      <p:bldP spid="104454" grpId="0" autoUpdateAnimBg="0"/>
      <p:bldP spid="1044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1D6D-8388-4913-8B4B-BF554F891739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4456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7" y="45720"/>
            <a:ext cx="7552923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954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15089-0979-4324-A989-9A3D8F9112BB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10" name="Zástupný symbol pro číslo snímku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CA350990-8C60-4FB4-B726-930088046B51}" type="slidenum">
              <a:rPr lang="cs-CZ" sz="1400" b="0">
                <a:latin typeface="+mn-lt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cs-CZ" sz="1400" b="0">
              <a:latin typeface="+mn-lt"/>
            </a:endParaRPr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763000" cy="914400"/>
          </a:xfrm>
        </p:spPr>
        <p:txBody>
          <a:bodyPr/>
          <a:lstStyle/>
          <a:p>
            <a:pPr algn="ctr" eaLnBrk="1" hangingPunct="1"/>
            <a:r>
              <a:rPr lang="en-US" sz="4400" smtClean="0">
                <a:latin typeface="Arial" charset="0"/>
                <a:cs typeface="Times New Roman" pitchFamily="18" charset="0"/>
              </a:rPr>
              <a:t>2 strategies in prevention:</a:t>
            </a:r>
            <a:endParaRPr lang="en-US" sz="4400" smtClean="0"/>
          </a:p>
        </p:txBody>
      </p:sp>
      <p:sp>
        <p:nvSpPr>
          <p:cNvPr id="121861" name="Line 3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2" name="Rectangle 2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1863" name="Rectangle 25"/>
          <p:cNvSpPr>
            <a:spLocks noChangeArrowheads="1"/>
          </p:cNvSpPr>
          <p:nvPr/>
        </p:nvSpPr>
        <p:spPr bwMode="auto">
          <a:xfrm>
            <a:off x="304800" y="1828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4400" b="0" dirty="0">
                <a:latin typeface="Arial" charset="0"/>
              </a:rPr>
              <a:t>Population approach </a:t>
            </a:r>
          </a:p>
        </p:txBody>
      </p:sp>
      <p:sp>
        <p:nvSpPr>
          <p:cNvPr id="121864" name="Rectangle 26"/>
          <p:cNvSpPr>
            <a:spLocks noChangeArrowheads="1"/>
          </p:cNvSpPr>
          <p:nvPr/>
        </p:nvSpPr>
        <p:spPr bwMode="auto">
          <a:xfrm>
            <a:off x="457200" y="3657600"/>
            <a:ext cx="815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623888" indent="-623888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4400" b="0" dirty="0">
                <a:latin typeface="Arial" charset="0"/>
              </a:rPr>
              <a:t>Individual approach </a:t>
            </a:r>
            <a:br>
              <a:rPr lang="en-US" sz="4400" b="0" dirty="0">
                <a:latin typeface="Arial" charset="0"/>
              </a:rPr>
            </a:br>
            <a:r>
              <a:rPr lang="en-US" sz="4400" b="0" dirty="0">
                <a:latin typeface="Arial" charset="0"/>
              </a:rPr>
              <a:t>(also „high risk strategy“)</a:t>
            </a:r>
            <a:endParaRPr lang="en-US" sz="4400" b="0" dirty="0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882DD-A0B8-476E-81EE-15CBD41123EA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i="1" dirty="0" err="1" smtClean="0"/>
              <a:t>What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belongs</a:t>
            </a:r>
            <a:r>
              <a:rPr lang="cs-CZ" sz="4000" i="1" dirty="0" smtClean="0"/>
              <a:t> to </a:t>
            </a:r>
            <a:r>
              <a:rPr lang="cs-CZ" sz="4000" i="1" dirty="0" err="1" smtClean="0"/>
              <a:t>primary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prevention</a:t>
            </a:r>
            <a:endParaRPr lang="cs-CZ" sz="4000" i="1" dirty="0" smtClean="0"/>
          </a:p>
        </p:txBody>
      </p:sp>
      <p:sp>
        <p:nvSpPr>
          <p:cNvPr id="122884" name="Line 10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885" name="Rectangle 13"/>
          <p:cNvSpPr>
            <a:spLocks noChangeArrowheads="1"/>
          </p:cNvSpPr>
          <p:nvPr/>
        </p:nvSpPr>
        <p:spPr bwMode="auto">
          <a:xfrm>
            <a:off x="838200" y="62484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Vaccination</a:t>
            </a:r>
          </a:p>
        </p:txBody>
      </p:sp>
      <p:sp>
        <p:nvSpPr>
          <p:cNvPr id="122886" name="Rectangle 14"/>
          <p:cNvSpPr>
            <a:spLocks noChangeArrowheads="1"/>
          </p:cNvSpPr>
          <p:nvPr/>
        </p:nvSpPr>
        <p:spPr bwMode="auto">
          <a:xfrm>
            <a:off x="762000" y="2819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 dirty="0" err="1">
                <a:latin typeface="Arial" charset="0"/>
              </a:rPr>
              <a:t>Occupational</a:t>
            </a:r>
            <a:r>
              <a:rPr lang="cs-CZ" sz="2800" b="0" dirty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hygiene</a:t>
            </a:r>
            <a:endParaRPr lang="cs-CZ" sz="2400" b="0" dirty="0">
              <a:latin typeface="Arial" charset="0"/>
            </a:endParaRPr>
          </a:p>
        </p:txBody>
      </p:sp>
      <p:sp>
        <p:nvSpPr>
          <p:cNvPr id="122887" name="Rectangle 15"/>
          <p:cNvSpPr>
            <a:spLocks noChangeArrowheads="1"/>
          </p:cNvSpPr>
          <p:nvPr/>
        </p:nvSpPr>
        <p:spPr bwMode="auto">
          <a:xfrm>
            <a:off x="762000" y="3657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 dirty="0" err="1">
                <a:latin typeface="Arial" charset="0"/>
              </a:rPr>
              <a:t>Environmental</a:t>
            </a:r>
            <a:r>
              <a:rPr lang="cs-CZ" sz="2800" b="0" dirty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hygiene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>
                <a:latin typeface="Arial" charset="0"/>
              </a:rPr>
              <a:t/>
            </a:r>
            <a:br>
              <a:rPr lang="cs-CZ" sz="2800" b="0" dirty="0">
                <a:latin typeface="Arial" charset="0"/>
              </a:rPr>
            </a:br>
            <a:r>
              <a:rPr lang="cs-CZ" sz="2400" b="0" dirty="0">
                <a:latin typeface="Arial" charset="0"/>
              </a:rPr>
              <a:t>(air, </a:t>
            </a:r>
            <a:r>
              <a:rPr lang="cs-CZ" sz="2400" b="0" dirty="0" err="1">
                <a:latin typeface="Arial" charset="0"/>
              </a:rPr>
              <a:t>water</a:t>
            </a:r>
            <a:r>
              <a:rPr lang="cs-CZ" sz="2400" b="0" dirty="0">
                <a:latin typeface="Arial" charset="0"/>
              </a:rPr>
              <a:t>, </a:t>
            </a:r>
            <a:r>
              <a:rPr lang="cs-CZ" sz="2400" b="0" dirty="0" err="1">
                <a:latin typeface="Arial" charset="0"/>
              </a:rPr>
              <a:t>noise</a:t>
            </a:r>
            <a:r>
              <a:rPr lang="cs-CZ" sz="2400" b="0" dirty="0">
                <a:latin typeface="Arial" charset="0"/>
              </a:rPr>
              <a:t>, </a:t>
            </a:r>
            <a:r>
              <a:rPr lang="cs-CZ" sz="2400" b="0" dirty="0" err="1">
                <a:latin typeface="Arial" charset="0"/>
              </a:rPr>
              <a:t>radiaton</a:t>
            </a:r>
            <a:r>
              <a:rPr lang="cs-CZ" sz="2400" b="0" dirty="0">
                <a:latin typeface="Arial" charset="0"/>
              </a:rPr>
              <a:t>…)</a:t>
            </a:r>
          </a:p>
        </p:txBody>
      </p:sp>
      <p:sp>
        <p:nvSpPr>
          <p:cNvPr id="122888" name="Rectangle 16"/>
          <p:cNvSpPr>
            <a:spLocks noChangeArrowheads="1"/>
          </p:cNvSpPr>
          <p:nvPr/>
        </p:nvSpPr>
        <p:spPr bwMode="auto">
          <a:xfrm>
            <a:off x="838200" y="54864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 dirty="0" err="1">
                <a:latin typeface="Arial" charset="0"/>
              </a:rPr>
              <a:t>Common</a:t>
            </a:r>
            <a:r>
              <a:rPr lang="cs-CZ" sz="2800" b="0" dirty="0">
                <a:latin typeface="Arial" charset="0"/>
              </a:rPr>
              <a:t> </a:t>
            </a:r>
            <a:r>
              <a:rPr lang="cs-CZ" sz="2800" b="0" dirty="0" err="1">
                <a:latin typeface="Arial" charset="0"/>
              </a:rPr>
              <a:t>hygiene</a:t>
            </a:r>
            <a:r>
              <a:rPr lang="cs-CZ" sz="2800" b="0" dirty="0">
                <a:latin typeface="Arial" charset="0"/>
              </a:rPr>
              <a:t> (</a:t>
            </a:r>
            <a:r>
              <a:rPr lang="cs-CZ" sz="2800" b="0" dirty="0" err="1">
                <a:latin typeface="Arial" charset="0"/>
              </a:rPr>
              <a:t>transmission</a:t>
            </a:r>
            <a:r>
              <a:rPr lang="cs-CZ" sz="2800" b="0" dirty="0">
                <a:latin typeface="Arial" charset="0"/>
              </a:rPr>
              <a:t> </a:t>
            </a:r>
            <a:r>
              <a:rPr lang="cs-CZ" sz="2800" b="0" dirty="0" err="1">
                <a:latin typeface="Arial" charset="0"/>
              </a:rPr>
              <a:t>of</a:t>
            </a:r>
            <a:r>
              <a:rPr lang="cs-CZ" sz="2800" b="0" dirty="0">
                <a:latin typeface="Arial" charset="0"/>
              </a:rPr>
              <a:t> </a:t>
            </a:r>
            <a:r>
              <a:rPr lang="cs-CZ" sz="2800" b="0" dirty="0" err="1">
                <a:latin typeface="Arial" charset="0"/>
              </a:rPr>
              <a:t>infections</a:t>
            </a:r>
            <a:r>
              <a:rPr lang="cs-CZ" sz="2800" b="0" dirty="0">
                <a:latin typeface="Arial" charset="0"/>
              </a:rPr>
              <a:t>)</a:t>
            </a:r>
          </a:p>
        </p:txBody>
      </p:sp>
      <p:sp>
        <p:nvSpPr>
          <p:cNvPr id="122889" name="Rectangle 17"/>
          <p:cNvSpPr>
            <a:spLocks noChangeArrowheads="1"/>
          </p:cNvSpPr>
          <p:nvPr/>
        </p:nvSpPr>
        <p:spPr bwMode="auto">
          <a:xfrm>
            <a:off x="838200" y="472440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Food safety</a:t>
            </a:r>
          </a:p>
        </p:txBody>
      </p:sp>
      <p:sp>
        <p:nvSpPr>
          <p:cNvPr id="122890" name="Rectangle 18"/>
          <p:cNvSpPr>
            <a:spLocks noChangeArrowheads="1"/>
          </p:cNvSpPr>
          <p:nvPr/>
        </p:nvSpPr>
        <p:spPr bwMode="auto">
          <a:xfrm>
            <a:off x="762000" y="76200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Lifestyle:</a:t>
            </a:r>
          </a:p>
        </p:txBody>
      </p:sp>
      <p:sp>
        <p:nvSpPr>
          <p:cNvPr id="122891" name="Rectangle 19"/>
          <p:cNvSpPr>
            <a:spLocks noChangeArrowheads="1"/>
          </p:cNvSpPr>
          <p:nvPr/>
        </p:nvSpPr>
        <p:spPr bwMode="auto">
          <a:xfrm>
            <a:off x="3276600" y="11430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rgbClr val="FF6699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No-Smoking</a:t>
            </a:r>
          </a:p>
        </p:txBody>
      </p:sp>
      <p:sp>
        <p:nvSpPr>
          <p:cNvPr id="122892" name="Rectangle 20"/>
          <p:cNvSpPr>
            <a:spLocks noChangeArrowheads="1"/>
          </p:cNvSpPr>
          <p:nvPr/>
        </p:nvSpPr>
        <p:spPr bwMode="auto">
          <a:xfrm>
            <a:off x="3276600" y="16002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rgbClr val="FF6699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Healthy diet</a:t>
            </a:r>
          </a:p>
        </p:txBody>
      </p:sp>
      <p:sp>
        <p:nvSpPr>
          <p:cNvPr id="122893" name="Rectangle 21"/>
          <p:cNvSpPr>
            <a:spLocks noChangeArrowheads="1"/>
          </p:cNvSpPr>
          <p:nvPr/>
        </p:nvSpPr>
        <p:spPr bwMode="auto">
          <a:xfrm>
            <a:off x="3276600" y="21336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rgbClr val="FF6699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Physical activity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5CB4-9B47-4CE7-B7BE-D7F0C54FFC9D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i="1" dirty="0" err="1" smtClean="0"/>
              <a:t>What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belongs</a:t>
            </a:r>
            <a:r>
              <a:rPr lang="cs-CZ" sz="4000" i="1" dirty="0" smtClean="0"/>
              <a:t> to </a:t>
            </a:r>
            <a:r>
              <a:rPr lang="cs-CZ" sz="4000" i="1" dirty="0" err="1" smtClean="0"/>
              <a:t>secondary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prevention</a:t>
            </a:r>
            <a:endParaRPr lang="cs-CZ" sz="4000" i="1" dirty="0" smtClean="0"/>
          </a:p>
        </p:txBody>
      </p:sp>
      <p:sp>
        <p:nvSpPr>
          <p:cNvPr id="123908" name="Line 10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09" name="Rectangle 13"/>
          <p:cNvSpPr>
            <a:spLocks noChangeArrowheads="1"/>
          </p:cNvSpPr>
          <p:nvPr/>
        </p:nvSpPr>
        <p:spPr bwMode="auto">
          <a:xfrm>
            <a:off x="762000" y="14478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 b="0">
                <a:latin typeface="Arial" charset="0"/>
              </a:rPr>
              <a:t>Screening, preventive check-ups with the aim of early diagnosis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5D7F4-CA49-4F5E-BB47-57E1C985879B}" type="slidenum">
              <a:rPr lang="cs-CZ"/>
              <a:pPr>
                <a:defRPr/>
              </a:pPr>
              <a:t>23</a:t>
            </a:fld>
            <a:endParaRPr lang="cs-CZ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65250"/>
            <a:ext cx="8459788" cy="2520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sz="5000" smtClean="0">
                <a:latin typeface="Arial" charset="0"/>
              </a:rPr>
              <a:t>Cardiovascular diseases – epidemiology, risk factors (etiology), prevention</a:t>
            </a:r>
            <a:endParaRPr lang="cs-CZ" sz="5000" smtClean="0">
              <a:latin typeface="Arial" charset="0"/>
              <a:cs typeface="Arial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cs-CZ" sz="2400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86526-08E6-4750-A00C-68A82F9325B7}" type="slidenum">
              <a:rPr lang="cs-CZ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44450"/>
            <a:ext cx="6096000" cy="6477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smtClean="0"/>
              <a:t>Mortality structure</a:t>
            </a:r>
            <a:endParaRPr lang="cs-CZ" sz="4000" i="1" smtClean="0"/>
          </a:p>
        </p:txBody>
      </p:sp>
      <p:sp>
        <p:nvSpPr>
          <p:cNvPr id="138244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8245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13824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81624"/>
              </p:ext>
            </p:extLst>
          </p:nvPr>
        </p:nvGraphicFramePr>
        <p:xfrm>
          <a:off x="65314" y="1371600"/>
          <a:ext cx="9036050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0" name="Graf" r:id="rId4" imgW="7562890" imgH="5819648" progId="Excel.Chart.8">
                  <p:embed/>
                </p:oleObj>
              </mc:Choice>
              <mc:Fallback>
                <p:oleObj name="Graf" r:id="rId4" imgW="7562890" imgH="581964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900" t="21033" r="10472" b="29074"/>
                      <a:stretch>
                        <a:fillRect/>
                      </a:stretch>
                    </p:blipFill>
                    <p:spPr bwMode="auto">
                      <a:xfrm>
                        <a:off x="65314" y="1371600"/>
                        <a:ext cx="9036050" cy="5032375"/>
                      </a:xfrm>
                      <a:prstGeom prst="rect">
                        <a:avLst/>
                      </a:prstGeom>
                      <a:solidFill>
                        <a:schemeClr val="tx1">
                          <a:alpha val="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315200" y="4038600"/>
            <a:ext cx="18288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3600" tIns="82800" rIns="92075" bIns="118800"/>
          <a:lstStyle/>
          <a:p>
            <a:pPr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1800" dirty="0" err="1" smtClean="0">
                <a:solidFill>
                  <a:schemeClr val="bg1"/>
                </a:solidFill>
                <a:latin typeface="Arial" charset="0"/>
              </a:rPr>
              <a:t>Cardio-vascular</a:t>
            </a:r>
            <a:endParaRPr lang="cs-CZ" sz="1800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52%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Tx/>
            </a:pP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05543" y="5105400"/>
            <a:ext cx="1338943" cy="838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3600" tIns="82800" rIns="92075" bIns="118800"/>
          <a:lstStyle/>
          <a:p>
            <a:pPr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1800" dirty="0" err="1" smtClean="0">
                <a:solidFill>
                  <a:schemeClr val="bg1"/>
                </a:solidFill>
                <a:latin typeface="Arial" charset="0"/>
              </a:rPr>
              <a:t>Cancer</a:t>
            </a:r>
            <a:endParaRPr lang="cs-CZ" sz="1800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26%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Tx/>
            </a:pP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048000"/>
            <a:ext cx="152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3600" tIns="82800" rIns="92075" bIns="118800"/>
          <a:lstStyle/>
          <a:p>
            <a:pPr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1800" dirty="0" err="1" smtClean="0">
                <a:solidFill>
                  <a:schemeClr val="bg1"/>
                </a:solidFill>
                <a:latin typeface="Arial" charset="0"/>
              </a:rPr>
              <a:t>Injuries</a:t>
            </a:r>
            <a:endParaRPr lang="cs-CZ" sz="1800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7%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Tx/>
            </a:pP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76600" y="2171700"/>
            <a:ext cx="914400" cy="838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3600" tIns="82800" rIns="92075" bIns="118800"/>
          <a:lstStyle/>
          <a:p>
            <a:pPr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1800" dirty="0" err="1" smtClean="0">
                <a:solidFill>
                  <a:schemeClr val="bg1"/>
                </a:solidFill>
                <a:latin typeface="Arial" charset="0"/>
              </a:rPr>
              <a:t>Other</a:t>
            </a:r>
            <a:r>
              <a:rPr lang="cs-CZ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cs-CZ" sz="1800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6%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Tx/>
            </a:pP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05543" y="2253343"/>
            <a:ext cx="1524000" cy="67491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3600" tIns="82800" rIns="92075" bIns="118800"/>
          <a:lstStyle/>
          <a:p>
            <a:pPr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1800" dirty="0" err="1" smtClean="0">
                <a:solidFill>
                  <a:schemeClr val="bg1"/>
                </a:solidFill>
                <a:latin typeface="Arial" charset="0"/>
              </a:rPr>
              <a:t>Respiratory</a:t>
            </a:r>
            <a:r>
              <a:rPr lang="cs-CZ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cs-CZ" sz="1800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Arial" charset="0"/>
              </a:rPr>
              <a:t> 5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%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Tx/>
            </a:pP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600200" y="1426029"/>
            <a:ext cx="1295400" cy="67491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3600" tIns="82800" rIns="92075" bIns="118800"/>
          <a:lstStyle/>
          <a:p>
            <a:pPr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1800" dirty="0" smtClean="0">
                <a:solidFill>
                  <a:schemeClr val="bg1"/>
                </a:solidFill>
                <a:latin typeface="Arial" charset="0"/>
              </a:rPr>
              <a:t>Digestive</a:t>
            </a:r>
            <a:br>
              <a:rPr lang="cs-CZ" sz="1800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1800" dirty="0" smtClean="0">
                <a:solidFill>
                  <a:schemeClr val="bg1"/>
                </a:solidFill>
                <a:latin typeface="Arial" charset="0"/>
              </a:rPr>
              <a:t> 4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%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Tx/>
            </a:pP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986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85E1B-C0CE-4AC4-BD71-9BB352D3E963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13619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36196" name="Picture 3" descr="AHD0501-01-07-00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762000"/>
            <a:ext cx="4211026" cy="597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cs-CZ" sz="2000" i="1" dirty="0" smtClean="0">
                <a:solidFill>
                  <a:srgbClr val="FFFFCC"/>
                </a:solidFill>
              </a:rPr>
              <a:t>Severe </a:t>
            </a:r>
            <a:r>
              <a:rPr lang="cs-CZ" sz="2000" i="1" dirty="0" err="1" smtClean="0">
                <a:solidFill>
                  <a:srgbClr val="FFFFCC"/>
                </a:solidFill>
              </a:rPr>
              <a:t>pain</a:t>
            </a:r>
            <a:r>
              <a:rPr lang="cs-CZ" sz="2000" i="1" dirty="0" smtClean="0">
                <a:solidFill>
                  <a:srgbClr val="FFFFCC"/>
                </a:solidFill>
              </a:rPr>
              <a:t> by </a:t>
            </a:r>
            <a:r>
              <a:rPr lang="cs-CZ" sz="2000" i="1" dirty="0" err="1" smtClean="0">
                <a:solidFill>
                  <a:srgbClr val="FFFFCC"/>
                </a:solidFill>
              </a:rPr>
              <a:t>myocardial</a:t>
            </a:r>
            <a:r>
              <a:rPr lang="cs-CZ" sz="2000" i="1" dirty="0" smtClean="0">
                <a:solidFill>
                  <a:srgbClr val="FFFFCC"/>
                </a:solidFill>
              </a:rPr>
              <a:t> </a:t>
            </a:r>
            <a:r>
              <a:rPr lang="cs-CZ" sz="2000" i="1" dirty="0" err="1" smtClean="0">
                <a:solidFill>
                  <a:srgbClr val="FFFFCC"/>
                </a:solidFill>
              </a:rPr>
              <a:t>infarction</a:t>
            </a:r>
            <a:endParaRPr lang="cs-CZ" sz="4000" i="1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412C8-BB3D-4666-A442-9B1221AB068B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137219" name="Line 2"/>
          <p:cNvSpPr>
            <a:spLocks noChangeShapeType="1"/>
          </p:cNvSpPr>
          <p:nvPr/>
        </p:nvSpPr>
        <p:spPr bwMode="auto">
          <a:xfrm>
            <a:off x="3810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7220" name="AutoShape 3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2895600" y="4541837"/>
            <a:ext cx="59547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 dirty="0" err="1">
                <a:latin typeface="Arial" charset="0"/>
              </a:rPr>
              <a:t>Myocardial</a:t>
            </a:r>
            <a:r>
              <a:rPr lang="cs-CZ" sz="3200" dirty="0">
                <a:latin typeface="Arial" charset="0"/>
              </a:rPr>
              <a:t> </a:t>
            </a:r>
            <a:r>
              <a:rPr lang="cs-CZ" sz="3200" dirty="0" err="1">
                <a:latin typeface="Arial" charset="0"/>
              </a:rPr>
              <a:t>infarction</a:t>
            </a:r>
            <a:endParaRPr lang="cs-CZ" sz="4400" dirty="0"/>
          </a:p>
        </p:txBody>
      </p:sp>
      <p:sp>
        <p:nvSpPr>
          <p:cNvPr id="137223" name="Rectangle 6"/>
          <p:cNvSpPr>
            <a:spLocks noChangeArrowheads="1"/>
          </p:cNvSpPr>
          <p:nvPr/>
        </p:nvSpPr>
        <p:spPr bwMode="auto">
          <a:xfrm>
            <a:off x="2890838" y="5168900"/>
            <a:ext cx="442436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 dirty="0" err="1">
                <a:latin typeface="Arial" charset="0"/>
              </a:rPr>
              <a:t>Stroke</a:t>
            </a:r>
            <a:r>
              <a:rPr lang="cs-CZ" sz="3600" dirty="0">
                <a:latin typeface="Arial" charset="0"/>
              </a:rPr>
              <a:t> </a:t>
            </a:r>
            <a:r>
              <a:rPr lang="cs-CZ" sz="4400" dirty="0">
                <a:latin typeface="Arial" charset="0"/>
              </a:rPr>
              <a:t> </a:t>
            </a:r>
            <a:endParaRPr lang="cs-CZ" sz="4400" dirty="0"/>
          </a:p>
        </p:txBody>
      </p:sp>
      <p:sp>
        <p:nvSpPr>
          <p:cNvPr id="137224" name="Rectangle 5"/>
          <p:cNvSpPr>
            <a:spLocks noChangeArrowheads="1"/>
          </p:cNvSpPr>
          <p:nvPr/>
        </p:nvSpPr>
        <p:spPr bwMode="auto">
          <a:xfrm>
            <a:off x="228600" y="3627437"/>
            <a:ext cx="84582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cs-CZ" sz="3200" dirty="0" err="1" smtClean="0">
                <a:latin typeface="Arial" charset="0"/>
              </a:rPr>
              <a:t>Clinical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3200" dirty="0" err="1" smtClean="0">
                <a:latin typeface="Arial" charset="0"/>
              </a:rPr>
              <a:t>consequences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3200" dirty="0" err="1" smtClean="0">
                <a:latin typeface="Arial" charset="0"/>
              </a:rPr>
              <a:t>of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3200" dirty="0" err="1" smtClean="0">
                <a:latin typeface="Arial" charset="0"/>
              </a:rPr>
              <a:t>atherosclerosis</a:t>
            </a:r>
            <a:r>
              <a:rPr lang="cs-CZ" sz="3200" dirty="0" smtClean="0">
                <a:latin typeface="Arial" charset="0"/>
              </a:rPr>
              <a:t>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6687" y="1219200"/>
            <a:ext cx="874871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algn="l">
              <a:lnSpc>
                <a:spcPct val="80000"/>
              </a:lnSpc>
              <a:spcBef>
                <a:spcPct val="0"/>
              </a:spcBef>
              <a:buClr>
                <a:srgbClr val="CC0000"/>
              </a:buClr>
              <a:buSzTx/>
            </a:pPr>
            <a:r>
              <a:rPr lang="cs-CZ" sz="3600" dirty="0" err="1" smtClean="0">
                <a:solidFill>
                  <a:srgbClr val="FF0066"/>
                </a:solidFill>
                <a:latin typeface="Arial" charset="0"/>
              </a:rPr>
              <a:t>Atherosclerosis</a:t>
            </a:r>
            <a:r>
              <a:rPr lang="cs-CZ" sz="3600" dirty="0" smtClean="0">
                <a:solidFill>
                  <a:srgbClr val="FF0066"/>
                </a:solidFill>
                <a:latin typeface="Arial" charset="0"/>
              </a:rPr>
              <a:t> =</a:t>
            </a:r>
            <a:endParaRPr lang="cs-CZ" sz="2400" b="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i="1" dirty="0" err="1" smtClean="0"/>
              <a:t>Cardiovascular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dieseases</a:t>
            </a:r>
            <a:endParaRPr lang="cs-CZ" sz="4000" i="1" dirty="0" smtClean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71838" y="1908175"/>
            <a:ext cx="5795962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algn="l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SzTx/>
            </a:pPr>
            <a:r>
              <a:rPr lang="cs-CZ" sz="2400" b="0" dirty="0" smtClean="0">
                <a:latin typeface="Arial" charset="0"/>
              </a:rPr>
              <a:t>C</a:t>
            </a:r>
            <a:r>
              <a:rPr lang="en-US" sz="2400" b="0" dirty="0" err="1">
                <a:latin typeface="Arial" charset="0"/>
              </a:rPr>
              <a:t>ommon</a:t>
            </a:r>
            <a:r>
              <a:rPr lang="en-US" sz="2400" b="0" dirty="0">
                <a:latin typeface="Arial" charset="0"/>
              </a:rPr>
              <a:t> denominator, and the </a:t>
            </a:r>
            <a:r>
              <a:rPr lang="cs-CZ" sz="2400" b="0" dirty="0" err="1" smtClean="0">
                <a:latin typeface="Arial" charset="0"/>
              </a:rPr>
              <a:t>principal</a:t>
            </a:r>
            <a:r>
              <a:rPr lang="en-US" sz="2400" b="0" dirty="0" smtClean="0">
                <a:latin typeface="Arial" charset="0"/>
              </a:rPr>
              <a:t> </a:t>
            </a:r>
            <a:r>
              <a:rPr lang="en-US" sz="2400" b="0" dirty="0">
                <a:latin typeface="Arial" charset="0"/>
              </a:rPr>
              <a:t>cause of </a:t>
            </a:r>
            <a:r>
              <a:rPr lang="cs-CZ" sz="2400" b="0" dirty="0" err="1" smtClean="0">
                <a:latin typeface="Arial" charset="0"/>
              </a:rPr>
              <a:t>the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main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en-US" sz="2400" b="0" dirty="0" smtClean="0">
                <a:latin typeface="Arial" charset="0"/>
              </a:rPr>
              <a:t>cardiovascular disease</a:t>
            </a:r>
            <a:r>
              <a:rPr lang="cs-CZ" sz="2400" b="0" dirty="0" smtClean="0">
                <a:latin typeface="Arial" charset="0"/>
              </a:rPr>
              <a:t>s</a:t>
            </a:r>
            <a:endParaRPr lang="cs-CZ" sz="2400" b="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E51EF-F246-4B30-A933-89843B17D7AA}" type="slidenum">
              <a:rPr lang="cs-CZ"/>
              <a:pPr>
                <a:defRPr/>
              </a:pPr>
              <a:t>27</a:t>
            </a:fld>
            <a:endParaRPr lang="cs-CZ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115888"/>
            <a:ext cx="8154987" cy="5032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2800" b="0" dirty="0" err="1" smtClean="0"/>
              <a:t>Development</a:t>
            </a:r>
            <a:r>
              <a:rPr lang="cs-CZ" sz="2800" b="0" dirty="0" smtClean="0"/>
              <a:t> </a:t>
            </a:r>
            <a:r>
              <a:rPr lang="cs-CZ" sz="2800" b="0" dirty="0" err="1" smtClean="0"/>
              <a:t>of</a:t>
            </a:r>
            <a:r>
              <a:rPr lang="cs-CZ" sz="2800" b="0" dirty="0" smtClean="0"/>
              <a:t> </a:t>
            </a:r>
            <a:r>
              <a:rPr lang="cs-CZ" sz="2800" b="0" dirty="0" err="1" smtClean="0"/>
              <a:t>atheroslerosis</a:t>
            </a:r>
            <a:r>
              <a:rPr lang="cs-CZ" sz="2800" b="0" dirty="0" smtClean="0"/>
              <a:t> in type ( </a:t>
            </a:r>
            <a:r>
              <a:rPr lang="cs-CZ" sz="2800" b="0" dirty="0" err="1" smtClean="0"/>
              <a:t>it</a:t>
            </a:r>
            <a:r>
              <a:rPr lang="cs-CZ" sz="2800" b="0" dirty="0" smtClean="0"/>
              <a:t> takes40-50 </a:t>
            </a:r>
            <a:r>
              <a:rPr lang="cs-CZ" sz="2800" b="0" dirty="0" err="1" smtClean="0"/>
              <a:t>years</a:t>
            </a:r>
            <a:r>
              <a:rPr lang="cs-CZ" sz="2800" b="0" dirty="0" smtClean="0"/>
              <a:t>)</a:t>
            </a:r>
            <a:endParaRPr lang="cs-CZ" sz="2800" b="0" i="1" dirty="0" smtClean="0"/>
          </a:p>
        </p:txBody>
      </p:sp>
      <p:sp>
        <p:nvSpPr>
          <p:cNvPr id="140292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293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40294" name="Picture 5" descr="AHD1004-01-0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"/>
          <a:stretch>
            <a:fillRect/>
          </a:stretch>
        </p:blipFill>
        <p:spPr>
          <a:xfrm>
            <a:off x="0" y="882650"/>
            <a:ext cx="9144000" cy="521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4EFA4-5EB6-4657-ADAE-74E77CB33028}" type="slidenum">
              <a:rPr lang="cs-CZ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9525" y="115888"/>
            <a:ext cx="4117975" cy="381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CC"/>
                </a:solidFill>
              </a:rPr>
              <a:t>Causes  of atherosclerosis</a:t>
            </a:r>
            <a:endParaRPr lang="cs-CZ" sz="3600" smtClean="0"/>
          </a:p>
        </p:txBody>
      </p:sp>
      <p:sp>
        <p:nvSpPr>
          <p:cNvPr id="141316" name="Line 3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317" name="Rectangle 4"/>
          <p:cNvSpPr>
            <a:spLocks noChangeArrowheads="1"/>
          </p:cNvSpPr>
          <p:nvPr/>
        </p:nvSpPr>
        <p:spPr bwMode="auto">
          <a:xfrm>
            <a:off x="228600" y="1295400"/>
            <a:ext cx="3962400" cy="609600"/>
          </a:xfrm>
          <a:prstGeom prst="rect">
            <a:avLst/>
          </a:prstGeom>
          <a:noFill/>
          <a:ln w="15875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60000"/>
            </a:pPr>
            <a:r>
              <a:rPr lang="en-US" sz="2800" b="0" i="1">
                <a:solidFill>
                  <a:srgbClr val="00FF99"/>
                </a:solidFill>
                <a:latin typeface="Arial" charset="0"/>
              </a:rPr>
              <a:t>Lifestyle factors</a:t>
            </a:r>
            <a:endParaRPr lang="cs-CZ" sz="2800" b="0" i="1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141318" name="Rectangle 5"/>
          <p:cNvSpPr>
            <a:spLocks noChangeArrowheads="1"/>
          </p:cNvSpPr>
          <p:nvPr/>
        </p:nvSpPr>
        <p:spPr bwMode="auto">
          <a:xfrm>
            <a:off x="152400" y="3429000"/>
            <a:ext cx="3886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6838" indent="-96838"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solidFill>
                  <a:srgbClr val="FFFFFF"/>
                </a:solidFill>
                <a:latin typeface="Arial" charset="0"/>
              </a:rPr>
              <a:t>Diet</a:t>
            </a:r>
            <a:r>
              <a:rPr lang="cs-CZ" b="0">
                <a:solidFill>
                  <a:srgbClr val="FFFFFF"/>
                </a:solidFill>
                <a:latin typeface="Arial" charset="0"/>
              </a:rPr>
              <a:t>  - </a:t>
            </a:r>
            <a:r>
              <a:rPr lang="en-US" b="0">
                <a:solidFill>
                  <a:srgbClr val="FFFFFF"/>
                </a:solidFill>
                <a:latin typeface="Arial" charset="0"/>
              </a:rPr>
              <a:t>rich in saturated fats, cholesterol and energy</a:t>
            </a:r>
            <a:endParaRPr lang="cs-CZ" b="0">
              <a:latin typeface="Arial" charset="0"/>
            </a:endParaRPr>
          </a:p>
        </p:txBody>
      </p:sp>
      <p:sp>
        <p:nvSpPr>
          <p:cNvPr id="141319" name="Rectangle 6"/>
          <p:cNvSpPr>
            <a:spLocks noChangeArrowheads="1"/>
          </p:cNvSpPr>
          <p:nvPr/>
        </p:nvSpPr>
        <p:spPr bwMode="auto">
          <a:xfrm>
            <a:off x="152400" y="2708275"/>
            <a:ext cx="2362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Smoking</a:t>
            </a:r>
          </a:p>
        </p:txBody>
      </p:sp>
      <p:sp>
        <p:nvSpPr>
          <p:cNvPr id="141320" name="Rectangle 7"/>
          <p:cNvSpPr>
            <a:spLocks noChangeArrowheads="1"/>
          </p:cNvSpPr>
          <p:nvPr/>
        </p:nvSpPr>
        <p:spPr bwMode="auto">
          <a:xfrm>
            <a:off x="152400" y="4643438"/>
            <a:ext cx="4114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400">
                <a:solidFill>
                  <a:srgbClr val="FFFFFF"/>
                </a:solidFill>
                <a:latin typeface="Arial" charset="0"/>
              </a:rPr>
              <a:t>Physical inactivity</a:t>
            </a:r>
            <a:endParaRPr lang="cs-CZ" sz="2600">
              <a:latin typeface="Arial" charset="0"/>
            </a:endParaRPr>
          </a:p>
        </p:txBody>
      </p:sp>
      <p:sp>
        <p:nvSpPr>
          <p:cNvPr id="141321" name="Rectangle 8"/>
          <p:cNvSpPr>
            <a:spLocks noChangeArrowheads="1"/>
          </p:cNvSpPr>
          <p:nvPr/>
        </p:nvSpPr>
        <p:spPr bwMode="auto">
          <a:xfrm>
            <a:off x="152400" y="5527675"/>
            <a:ext cx="4038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50000"/>
              <a:buFont typeface="Wingdings" pitchFamily="2" charset="2"/>
              <a:buChar char="§"/>
              <a:tabLst>
                <a:tab pos="193675" algn="l"/>
              </a:tabLst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solidFill>
                  <a:srgbClr val="FFFFFF"/>
                </a:solidFill>
                <a:latin typeface="Arial" charset="0"/>
              </a:rPr>
              <a:t>Alcohol</a:t>
            </a:r>
            <a:r>
              <a:rPr lang="cs-CZ" b="0">
                <a:solidFill>
                  <a:srgbClr val="FFFFFF"/>
                </a:solidFill>
                <a:latin typeface="Arial" charset="0"/>
              </a:rPr>
              <a:t> – high consumption </a:t>
            </a:r>
            <a:endParaRPr lang="cs-CZ" b="0">
              <a:latin typeface="Arial" charset="0"/>
            </a:endParaRPr>
          </a:p>
        </p:txBody>
      </p:sp>
      <p:sp>
        <p:nvSpPr>
          <p:cNvPr id="141322" name="Rectangle 9"/>
          <p:cNvSpPr>
            <a:spLocks noChangeArrowheads="1"/>
          </p:cNvSpPr>
          <p:nvPr/>
        </p:nvSpPr>
        <p:spPr bwMode="auto">
          <a:xfrm>
            <a:off x="4419600" y="1295400"/>
            <a:ext cx="4572000" cy="609600"/>
          </a:xfrm>
          <a:prstGeom prst="rect">
            <a:avLst/>
          </a:prstGeom>
          <a:noFill/>
          <a:ln w="15875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60325" indent="-60325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endParaRPr lang="cs-CZ" sz="2800" b="0" i="1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141323" name="Rectangle 10"/>
          <p:cNvSpPr>
            <a:spLocks noChangeArrowheads="1"/>
          </p:cNvSpPr>
          <p:nvPr/>
        </p:nvSpPr>
        <p:spPr bwMode="auto">
          <a:xfrm>
            <a:off x="4572000" y="2565400"/>
            <a:ext cx="4419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5263" indent="-195263" algn="l">
              <a:lnSpc>
                <a:spcPct val="80000"/>
              </a:lnSpc>
              <a:buSzPct val="160000"/>
              <a:buFont typeface="Wingdings" pitchFamily="2" charset="2"/>
              <a:buChar char="§"/>
              <a:tabLst>
                <a:tab pos="195263" algn="l"/>
                <a:tab pos="377825" algn="l"/>
              </a:tabLst>
            </a:pPr>
            <a:r>
              <a:rPr lang="cs-CZ" b="0" dirty="0">
                <a:latin typeface="Arial" charset="0"/>
              </a:rPr>
              <a:t> </a:t>
            </a:r>
            <a:r>
              <a:rPr lang="en-US" b="0" dirty="0" smtClean="0">
                <a:solidFill>
                  <a:srgbClr val="FFFFFF"/>
                </a:solidFill>
                <a:latin typeface="Arial" charset="0"/>
              </a:rPr>
              <a:t>High blood 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</a:rPr>
              <a:t>Cholesterol</a:t>
            </a:r>
            <a:endParaRPr lang="cs-CZ" sz="1600" b="0" dirty="0">
              <a:latin typeface="Arial" charset="0"/>
            </a:endParaRPr>
          </a:p>
        </p:txBody>
      </p:sp>
      <p:sp>
        <p:nvSpPr>
          <p:cNvPr id="141324" name="Rectangle 11"/>
          <p:cNvSpPr>
            <a:spLocks noChangeArrowheads="1"/>
          </p:cNvSpPr>
          <p:nvPr/>
        </p:nvSpPr>
        <p:spPr bwMode="auto">
          <a:xfrm>
            <a:off x="4572000" y="3084513"/>
            <a:ext cx="3886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6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b="0">
                <a:solidFill>
                  <a:srgbClr val="FFFFFF"/>
                </a:solidFill>
                <a:latin typeface="Arial" charset="0"/>
              </a:rPr>
              <a:t>High </a:t>
            </a:r>
            <a:r>
              <a:rPr lang="cs-CZ" sz="2600">
                <a:solidFill>
                  <a:srgbClr val="FFFFFF"/>
                </a:solidFill>
                <a:latin typeface="Arial" charset="0"/>
              </a:rPr>
              <a:t>Blood Pressure</a:t>
            </a:r>
            <a:endParaRPr lang="cs-CZ" sz="2600">
              <a:latin typeface="Arial" charset="0"/>
            </a:endParaRPr>
          </a:p>
        </p:txBody>
      </p:sp>
      <p:sp>
        <p:nvSpPr>
          <p:cNvPr id="141325" name="Rectangle 12"/>
          <p:cNvSpPr>
            <a:spLocks noChangeArrowheads="1"/>
          </p:cNvSpPr>
          <p:nvPr/>
        </p:nvSpPr>
        <p:spPr bwMode="auto">
          <a:xfrm>
            <a:off x="4578350" y="3716338"/>
            <a:ext cx="3810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40000"/>
              <a:buFont typeface="Wingdings" pitchFamily="2" charset="2"/>
              <a:buChar char="§"/>
              <a:tabLst>
                <a:tab pos="193675" algn="l"/>
              </a:tabLst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Overweight, obesity </a:t>
            </a:r>
            <a:endParaRPr lang="cs-CZ" sz="2600" b="0">
              <a:latin typeface="Arial" charset="0"/>
            </a:endParaRPr>
          </a:p>
        </p:txBody>
      </p:sp>
      <p:sp>
        <p:nvSpPr>
          <p:cNvPr id="141326" name="Rectangle 13"/>
          <p:cNvSpPr>
            <a:spLocks noChangeArrowheads="1"/>
          </p:cNvSpPr>
          <p:nvPr/>
        </p:nvSpPr>
        <p:spPr bwMode="auto">
          <a:xfrm>
            <a:off x="4591050" y="5661025"/>
            <a:ext cx="35814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4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500">
                <a:latin typeface="Arial" charset="0"/>
              </a:rPr>
              <a:t>Trombogenic</a:t>
            </a:r>
            <a:r>
              <a:rPr lang="cs-CZ" b="0">
                <a:latin typeface="Arial" charset="0"/>
              </a:rPr>
              <a:t> factors</a:t>
            </a:r>
          </a:p>
        </p:txBody>
      </p:sp>
      <p:sp>
        <p:nvSpPr>
          <p:cNvPr id="141327" name="Line 14"/>
          <p:cNvSpPr>
            <a:spLocks noChangeShapeType="1"/>
          </p:cNvSpPr>
          <p:nvPr/>
        </p:nvSpPr>
        <p:spPr bwMode="auto">
          <a:xfrm>
            <a:off x="4343400" y="1295400"/>
            <a:ext cx="0" cy="525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1328" name="Rectangle 15"/>
          <p:cNvSpPr>
            <a:spLocks noChangeArrowheads="1"/>
          </p:cNvSpPr>
          <p:nvPr/>
        </p:nvSpPr>
        <p:spPr bwMode="auto">
          <a:xfrm>
            <a:off x="2268538" y="549275"/>
            <a:ext cx="41751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buClrTx/>
              <a:buSzTx/>
            </a:pPr>
            <a:r>
              <a:rPr lang="en-US" sz="2200" b="0" i="1">
                <a:solidFill>
                  <a:srgbClr val="FFFFCC"/>
                </a:solidFill>
                <a:latin typeface="Arial Narrow" pitchFamily="34" charset="0"/>
              </a:rPr>
              <a:t>Main modifiable risk factors</a:t>
            </a:r>
            <a:endParaRPr lang="cs-CZ" sz="2400" b="0" i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1329" name="Rectangle 16"/>
          <p:cNvSpPr>
            <a:spLocks noChangeArrowheads="1"/>
          </p:cNvSpPr>
          <p:nvPr/>
        </p:nvSpPr>
        <p:spPr bwMode="auto">
          <a:xfrm>
            <a:off x="4572000" y="4487863"/>
            <a:ext cx="3744913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4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Diabetes, </a:t>
            </a:r>
            <a:br>
              <a:rPr lang="cs-CZ" sz="2600">
                <a:latin typeface="Arial" charset="0"/>
              </a:rPr>
            </a:br>
            <a:r>
              <a:rPr lang="cs-CZ" sz="2600">
                <a:latin typeface="Arial" charset="0"/>
              </a:rPr>
              <a:t>elevated blood sugar</a:t>
            </a:r>
            <a:endParaRPr lang="cs-CZ" sz="1600" b="0">
              <a:latin typeface="Arial" charset="0"/>
            </a:endParaRPr>
          </a:p>
        </p:txBody>
      </p:sp>
      <p:sp>
        <p:nvSpPr>
          <p:cNvPr id="141330" name="Rectangle 17"/>
          <p:cNvSpPr>
            <a:spLocks noChangeArrowheads="1"/>
          </p:cNvSpPr>
          <p:nvPr/>
        </p:nvSpPr>
        <p:spPr bwMode="auto">
          <a:xfrm>
            <a:off x="838200" y="2011363"/>
            <a:ext cx="2743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sz="2200" b="0" i="1">
                <a:solidFill>
                  <a:srgbClr val="FF3399"/>
                </a:solidFill>
                <a:latin typeface="Arial" charset="0"/>
              </a:rPr>
              <a:t> </a:t>
            </a:r>
            <a:r>
              <a:rPr lang="cs-CZ" sz="2400" b="0" i="1">
                <a:solidFill>
                  <a:srgbClr val="FF3399"/>
                </a:solidFill>
                <a:latin typeface="Arial" charset="0"/>
              </a:rPr>
              <a:t>(</a:t>
            </a:r>
            <a:r>
              <a:rPr lang="cs-CZ" sz="2400" i="1">
                <a:solidFill>
                  <a:srgbClr val="FF3399"/>
                </a:solidFill>
                <a:latin typeface="Times New Roman" pitchFamily="18" charset="0"/>
              </a:rPr>
              <a:t>Modifiable directly</a:t>
            </a:r>
            <a:endParaRPr lang="cs-CZ" sz="240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41331" name="Rectangle 18"/>
          <p:cNvSpPr>
            <a:spLocks noChangeArrowheads="1"/>
          </p:cNvSpPr>
          <p:nvPr/>
        </p:nvSpPr>
        <p:spPr bwMode="auto">
          <a:xfrm>
            <a:off x="4267200" y="1981200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sz="2200" b="0" i="1">
                <a:solidFill>
                  <a:srgbClr val="FF3399"/>
                </a:solidFill>
                <a:latin typeface="Arial" charset="0"/>
              </a:rPr>
              <a:t> </a:t>
            </a:r>
            <a:r>
              <a:rPr lang="cs-CZ" sz="2400" b="0" i="1">
                <a:solidFill>
                  <a:srgbClr val="FF3399"/>
                </a:solidFill>
                <a:latin typeface="Arial" charset="0"/>
              </a:rPr>
              <a:t>(</a:t>
            </a:r>
            <a:r>
              <a:rPr lang="cs-CZ" sz="2400" i="1">
                <a:solidFill>
                  <a:srgbClr val="FF3399"/>
                </a:solidFill>
                <a:latin typeface="Times New Roman" pitchFamily="18" charset="0"/>
              </a:rPr>
              <a:t>Modifiable undirectly, secondarily)</a:t>
            </a:r>
            <a:endParaRPr lang="cs-CZ" sz="240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41332" name="AutoShape 19"/>
          <p:cNvSpPr>
            <a:spLocks noChangeArrowheads="1"/>
          </p:cNvSpPr>
          <p:nvPr/>
        </p:nvSpPr>
        <p:spPr bwMode="auto">
          <a:xfrm>
            <a:off x="3886200" y="2209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1333" name="Obdélník 1"/>
          <p:cNvSpPr>
            <a:spLocks noChangeArrowheads="1"/>
          </p:cNvSpPr>
          <p:nvPr/>
        </p:nvSpPr>
        <p:spPr bwMode="auto">
          <a:xfrm>
            <a:off x="4513263" y="1370013"/>
            <a:ext cx="44021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0325" indent="-60325">
              <a:lnSpc>
                <a:spcPct val="85000"/>
              </a:lnSpc>
              <a:spcBef>
                <a:spcPct val="20000"/>
              </a:spcBef>
              <a:buClr>
                <a:srgbClr val="800000"/>
              </a:buClr>
              <a:buSzPct val="60000"/>
            </a:pPr>
            <a:r>
              <a:rPr lang="en-US" sz="2800" b="0" i="1">
                <a:solidFill>
                  <a:srgbClr val="00FF99"/>
                </a:solidFill>
                <a:latin typeface="Arial" charset="0"/>
              </a:rPr>
              <a:t>Physiologic characteristics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1C1EB-17EF-47A0-B2B1-F126B8DCF58B}" type="slidenum">
              <a:rPr lang="cs-CZ"/>
              <a:pPr>
                <a:defRPr/>
              </a:pPr>
              <a:t>29</a:t>
            </a:fld>
            <a:endParaRPr lang="cs-CZ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400" i="1" smtClean="0"/>
              <a:t>Smoking</a:t>
            </a:r>
          </a:p>
        </p:txBody>
      </p:sp>
      <p:sp>
        <p:nvSpPr>
          <p:cNvPr id="142340" name="Line 3"/>
          <p:cNvSpPr>
            <a:spLocks noChangeShapeType="1"/>
          </p:cNvSpPr>
          <p:nvPr/>
        </p:nvSpPr>
        <p:spPr bwMode="auto">
          <a:xfrm>
            <a:off x="3810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1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2342" name="Rectangle 5"/>
          <p:cNvSpPr>
            <a:spLocks noChangeArrowheads="1"/>
          </p:cNvSpPr>
          <p:nvPr/>
        </p:nvSpPr>
        <p:spPr bwMode="auto">
          <a:xfrm>
            <a:off x="228600" y="1628775"/>
            <a:ext cx="876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3200" b="0">
                <a:latin typeface="Arial" charset="0"/>
              </a:rPr>
              <a:t>The single most important risk factor for cardiovascular diseases (and cancer)</a:t>
            </a:r>
            <a:endParaRPr lang="en-US" sz="32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2343" name="Rectangle 6"/>
          <p:cNvSpPr>
            <a:spLocks noChangeArrowheads="1"/>
          </p:cNvSpPr>
          <p:nvPr/>
        </p:nvSpPr>
        <p:spPr bwMode="auto">
          <a:xfrm>
            <a:off x="381000" y="4652963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200" b="0">
                <a:latin typeface="Arial" charset="0"/>
              </a:rPr>
              <a:t> </a:t>
            </a:r>
            <a:r>
              <a:rPr lang="en-US" sz="3200" b="0">
                <a:latin typeface="Arial" charset="0"/>
              </a:rPr>
              <a:t>Basicaly very easy modifiability</a:t>
            </a:r>
            <a:endParaRPr lang="en-US" sz="32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2344" name="Rectangle 7"/>
          <p:cNvSpPr>
            <a:spLocks noChangeArrowheads="1"/>
          </p:cNvSpPr>
          <p:nvPr/>
        </p:nvSpPr>
        <p:spPr bwMode="auto">
          <a:xfrm>
            <a:off x="304800" y="34290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200" b="0">
                <a:latin typeface="Arial" charset="0"/>
              </a:rPr>
              <a:t> </a:t>
            </a:r>
            <a:r>
              <a:rPr lang="en-US" sz="3200" b="0">
                <a:latin typeface="Arial" charset="0"/>
              </a:rPr>
              <a:t>Harms even in the smallest dose</a:t>
            </a:r>
            <a:endParaRPr lang="en-US" sz="3200" b="0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1D6D-8388-4913-8B4B-BF554F891739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pPr algn="ctr" eaLnBrk="1" hangingPunct="1"/>
            <a:r>
              <a:rPr lang="cs-CZ" sz="4000" smtClean="0">
                <a:latin typeface="Arial" charset="0"/>
                <a:cs typeface="Times New Roman" pitchFamily="18" charset="0"/>
              </a:rPr>
              <a:t>Subject scope</a:t>
            </a:r>
            <a:endParaRPr lang="cs-CZ" sz="4000" smtClean="0"/>
          </a:p>
        </p:txBody>
      </p:sp>
      <p:sp>
        <p:nvSpPr>
          <p:cNvPr id="104452" name="Line 3"/>
          <p:cNvSpPr>
            <a:spLocks noChangeShapeType="1"/>
          </p:cNvSpPr>
          <p:nvPr/>
        </p:nvSpPr>
        <p:spPr bwMode="auto">
          <a:xfrm>
            <a:off x="533400" y="838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52400" y="914400"/>
            <a:ext cx="8763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3600">
                <a:latin typeface="Arial" charset="0"/>
              </a:rPr>
              <a:t>The basic general principles and methods of </a:t>
            </a:r>
            <a:r>
              <a:rPr lang="cs-CZ" sz="3600">
                <a:latin typeface="Arial" charset="0"/>
              </a:rPr>
              <a:t>health </a:t>
            </a:r>
            <a:r>
              <a:rPr lang="en-US" sz="3600">
                <a:latin typeface="Arial" charset="0"/>
              </a:rPr>
              <a:t>protection</a:t>
            </a:r>
            <a:endParaRPr lang="cs-CZ" sz="1800" b="0">
              <a:latin typeface="Arial" charset="0"/>
            </a:endParaRPr>
          </a:p>
        </p:txBody>
      </p:sp>
      <p:sp>
        <p:nvSpPr>
          <p:cNvPr id="104455" name="Rectangle 10"/>
          <p:cNvSpPr>
            <a:spLocks noChangeArrowheads="1"/>
          </p:cNvSpPr>
          <p:nvPr/>
        </p:nvSpPr>
        <p:spPr bwMode="auto">
          <a:xfrm>
            <a:off x="76200" y="2590800"/>
            <a:ext cx="777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3600" dirty="0" smtClean="0">
                <a:latin typeface="Arial" charset="0"/>
              </a:rPr>
              <a:t>Non-infectious factors affecting health </a:t>
            </a:r>
            <a:r>
              <a:rPr lang="en-US" sz="2800" b="0" dirty="0" smtClean="0">
                <a:latin typeface="Arial" charset="0"/>
              </a:rPr>
              <a:t>(environmental, occupational, nutritional and other lifestyle factors…)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104456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76200" y="53340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600">
                <a:latin typeface="Arial" charset="0"/>
              </a:rPr>
              <a:t>Infectious factors </a:t>
            </a:r>
            <a:r>
              <a:rPr lang="cs-CZ" sz="2800" b="0">
                <a:latin typeface="Arial" charset="0"/>
              </a:rPr>
              <a:t>(infectious epidemiology)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97FE3-9DE8-4412-8070-02C26E954456}" type="slidenum">
              <a:rPr lang="cs-CZ"/>
              <a:pPr>
                <a:defRPr/>
              </a:pPr>
              <a:t>30</a:t>
            </a:fld>
            <a:endParaRPr lang="cs-CZ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192088"/>
            <a:ext cx="8512174" cy="569912"/>
          </a:xfrm>
        </p:spPr>
        <p:txBody>
          <a:bodyPr/>
          <a:lstStyle/>
          <a:p>
            <a:pPr eaLnBrk="1" hangingPunct="1"/>
            <a:r>
              <a:rPr lang="cs-CZ" sz="3600" dirty="0" err="1" smtClean="0"/>
              <a:t>Prevention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cardiovascular</a:t>
            </a:r>
            <a:r>
              <a:rPr lang="cs-CZ" sz="3600" dirty="0" smtClean="0"/>
              <a:t> </a:t>
            </a:r>
            <a:r>
              <a:rPr lang="cs-CZ" sz="3600" dirty="0" err="1" smtClean="0"/>
              <a:t>diseases</a:t>
            </a:r>
            <a:r>
              <a:rPr lang="cs-CZ" sz="3600" dirty="0" smtClean="0"/>
              <a:t>  by diet</a:t>
            </a:r>
          </a:p>
        </p:txBody>
      </p:sp>
      <p:sp>
        <p:nvSpPr>
          <p:cNvPr id="144388" name="Line 3"/>
          <p:cNvSpPr>
            <a:spLocks noChangeShapeType="1"/>
          </p:cNvSpPr>
          <p:nvPr/>
        </p:nvSpPr>
        <p:spPr bwMode="auto">
          <a:xfrm>
            <a:off x="3810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23850" y="2362200"/>
            <a:ext cx="85693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71463" indent="-271463" algn="l"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People</a:t>
            </a:r>
            <a:r>
              <a:rPr lang="cs-CZ" sz="3600" b="0" dirty="0" smtClean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should</a:t>
            </a:r>
            <a:r>
              <a:rPr lang="cs-CZ" sz="3600" b="0" dirty="0" smtClean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be</a:t>
            </a:r>
            <a:r>
              <a:rPr lang="cs-CZ" sz="3600" b="0" dirty="0" smtClean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able</a:t>
            </a:r>
            <a:r>
              <a:rPr lang="cs-CZ" sz="3600" b="0" dirty="0" smtClean="0">
                <a:latin typeface="Arial" charset="0"/>
              </a:rPr>
              <a:t> to </a:t>
            </a:r>
            <a:r>
              <a:rPr lang="cs-CZ" sz="3600" b="0" dirty="0" err="1" smtClean="0">
                <a:latin typeface="Arial" charset="0"/>
              </a:rPr>
              <a:t>choose</a:t>
            </a:r>
            <a:r>
              <a:rPr lang="cs-CZ" sz="3600" b="0" dirty="0" smtClean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healthy</a:t>
            </a:r>
            <a:r>
              <a:rPr lang="cs-CZ" sz="3600" b="0" dirty="0" smtClean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foods</a:t>
            </a:r>
            <a:r>
              <a:rPr lang="cs-CZ" sz="3600" b="0" dirty="0" smtClean="0">
                <a:latin typeface="Arial" charset="0"/>
              </a:rPr>
              <a:t> and </a:t>
            </a:r>
            <a:r>
              <a:rPr lang="cs-CZ" sz="3600" b="0" dirty="0" err="1" smtClean="0">
                <a:latin typeface="Arial" charset="0"/>
              </a:rPr>
              <a:t>compose</a:t>
            </a:r>
            <a:r>
              <a:rPr lang="cs-CZ" sz="3600" b="0" dirty="0" smtClean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healthy</a:t>
            </a:r>
            <a:r>
              <a:rPr lang="cs-CZ" sz="3600" b="0" dirty="0" smtClean="0">
                <a:latin typeface="Arial" charset="0"/>
              </a:rPr>
              <a:t> diet </a:t>
            </a:r>
            <a:r>
              <a:rPr lang="cs-CZ" sz="3600" b="0" dirty="0" err="1" smtClean="0">
                <a:latin typeface="Arial" charset="0"/>
              </a:rPr>
              <a:t>for</a:t>
            </a:r>
            <a:r>
              <a:rPr lang="cs-CZ" sz="3600" b="0" dirty="0" smtClean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lowering</a:t>
            </a:r>
            <a:r>
              <a:rPr lang="cs-CZ" sz="3600" b="0" dirty="0" smtClean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the</a:t>
            </a:r>
            <a:r>
              <a:rPr lang="cs-CZ" sz="3600" b="0" dirty="0" smtClean="0">
                <a:latin typeface="Arial" charset="0"/>
              </a:rPr>
              <a:t> risk </a:t>
            </a:r>
            <a:r>
              <a:rPr lang="cs-CZ" sz="3600" b="0" dirty="0" err="1" smtClean="0">
                <a:latin typeface="Arial" charset="0"/>
              </a:rPr>
              <a:t>of</a:t>
            </a:r>
            <a:r>
              <a:rPr lang="cs-CZ" sz="3600" b="0" dirty="0" smtClean="0">
                <a:latin typeface="Arial" charset="0"/>
              </a:rPr>
              <a:t> </a:t>
            </a:r>
            <a:r>
              <a:rPr lang="cs-CZ" sz="3600" b="0" dirty="0" err="1" smtClean="0">
                <a:latin typeface="Arial" charset="0"/>
              </a:rPr>
              <a:t>atherosclerosis</a:t>
            </a:r>
            <a:endParaRPr lang="cs-CZ" sz="36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4464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14DEE-1880-4B49-8C42-C9FB96284575}" type="slidenum">
              <a:rPr lang="cs-CZ"/>
              <a:pPr>
                <a:defRPr/>
              </a:pPr>
              <a:t>31</a:t>
            </a:fld>
            <a:endParaRPr lang="cs-CZ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913"/>
            <a:ext cx="8763000" cy="381000"/>
          </a:xfrm>
        </p:spPr>
        <p:txBody>
          <a:bodyPr/>
          <a:lstStyle/>
          <a:p>
            <a:pPr eaLnBrk="1" hangingPunct="1"/>
            <a:r>
              <a:rPr lang="cs-CZ" sz="3000" dirty="0" smtClean="0"/>
              <a:t>Food, diet and </a:t>
            </a:r>
            <a:r>
              <a:rPr lang="cs-CZ" sz="3000" dirty="0" err="1" smtClean="0"/>
              <a:t>the</a:t>
            </a:r>
            <a:r>
              <a:rPr lang="cs-CZ" sz="3000" dirty="0" smtClean="0"/>
              <a:t> risk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atherosceloris</a:t>
            </a:r>
            <a:r>
              <a:rPr lang="cs-CZ" sz="3000" dirty="0" smtClean="0"/>
              <a:t> – </a:t>
            </a:r>
            <a:r>
              <a:rPr lang="cs-CZ" sz="3000" dirty="0" err="1" smtClean="0"/>
              <a:t>what</a:t>
            </a:r>
            <a:r>
              <a:rPr lang="cs-CZ" sz="3000" dirty="0" smtClean="0"/>
              <a:t> </a:t>
            </a:r>
            <a:r>
              <a:rPr lang="cs-CZ" sz="3000" dirty="0" err="1" smtClean="0"/>
              <a:t>matters</a:t>
            </a:r>
            <a:r>
              <a:rPr lang="cs-CZ" sz="3000" dirty="0" smtClean="0"/>
              <a:t>:</a:t>
            </a:r>
          </a:p>
        </p:txBody>
      </p:sp>
      <p:sp>
        <p:nvSpPr>
          <p:cNvPr id="143364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468313" y="836613"/>
            <a:ext cx="7667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3200" dirty="0" err="1" smtClean="0">
                <a:latin typeface="Arial" charset="0"/>
              </a:rPr>
              <a:t>Fats</a:t>
            </a:r>
            <a:r>
              <a:rPr lang="cs-CZ" sz="3200" dirty="0" smtClean="0">
                <a:latin typeface="Arial" charset="0"/>
              </a:rPr>
              <a:t> – </a:t>
            </a:r>
            <a:r>
              <a:rPr lang="cs-CZ" sz="3200" dirty="0" err="1" smtClean="0">
                <a:latin typeface="Arial" charset="0"/>
              </a:rPr>
              <a:t>mainly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3200" dirty="0" err="1" smtClean="0">
                <a:latin typeface="Arial" charset="0"/>
              </a:rPr>
              <a:t>their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3200" dirty="0" err="1" smtClean="0">
                <a:latin typeface="Arial" charset="0"/>
              </a:rPr>
              <a:t>composition</a:t>
            </a:r>
            <a:endParaRPr lang="cs-CZ" sz="3200" dirty="0">
              <a:latin typeface="Arial" charset="0"/>
            </a:endParaRPr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292100" y="5282625"/>
            <a:ext cx="7632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563" indent="-182563" algn="l"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3200" dirty="0" err="1" smtClean="0">
                <a:latin typeface="Arial" charset="0"/>
              </a:rPr>
              <a:t>Too</a:t>
            </a:r>
            <a:r>
              <a:rPr lang="cs-CZ" sz="3200" dirty="0" smtClean="0">
                <a:latin typeface="Arial" charset="0"/>
              </a:rPr>
              <a:t> much </a:t>
            </a:r>
            <a:r>
              <a:rPr lang="cs-CZ" sz="3200" dirty="0" err="1" smtClean="0">
                <a:latin typeface="Arial" charset="0"/>
              </a:rPr>
              <a:t>energy</a:t>
            </a:r>
            <a:endParaRPr lang="cs-CZ" sz="3200" dirty="0">
              <a:latin typeface="Arial" charset="0"/>
            </a:endParaRPr>
          </a:p>
        </p:txBody>
      </p:sp>
      <p:sp>
        <p:nvSpPr>
          <p:cNvPr id="143367" name="Rectangle 6"/>
          <p:cNvSpPr>
            <a:spLocks noChangeArrowheads="1"/>
          </p:cNvSpPr>
          <p:nvPr/>
        </p:nvSpPr>
        <p:spPr bwMode="auto">
          <a:xfrm>
            <a:off x="304800" y="6049963"/>
            <a:ext cx="8375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l"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3200" dirty="0" err="1" smtClean="0">
                <a:latin typeface="Arial" charset="0"/>
              </a:rPr>
              <a:t>Protective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3200" dirty="0" err="1" smtClean="0">
                <a:latin typeface="Arial" charset="0"/>
              </a:rPr>
              <a:t>substances</a:t>
            </a:r>
            <a:r>
              <a:rPr lang="cs-CZ" sz="3200" dirty="0" smtClean="0">
                <a:latin typeface="Arial" charset="0"/>
              </a:rPr>
              <a:t> </a:t>
            </a:r>
            <a:r>
              <a:rPr lang="cs-CZ" sz="2400" b="0" dirty="0" smtClean="0">
                <a:latin typeface="Arial" charset="0"/>
              </a:rPr>
              <a:t>(</a:t>
            </a:r>
            <a:r>
              <a:rPr lang="cs-CZ" sz="2400" b="0" dirty="0" err="1" smtClean="0">
                <a:latin typeface="Arial" charset="0"/>
              </a:rPr>
              <a:t>phytochemicals</a:t>
            </a:r>
            <a:r>
              <a:rPr lang="cs-CZ" sz="2400" b="0" dirty="0" smtClean="0">
                <a:latin typeface="Arial" charset="0"/>
              </a:rPr>
              <a:t>)</a:t>
            </a:r>
            <a:endParaRPr lang="cs-CZ" b="0" dirty="0">
              <a:latin typeface="Arial" charset="0"/>
            </a:endParaRPr>
          </a:p>
        </p:txBody>
      </p:sp>
      <p:sp>
        <p:nvSpPr>
          <p:cNvPr id="143368" name="Rectangle 7"/>
          <p:cNvSpPr>
            <a:spLocks noChangeArrowheads="1"/>
          </p:cNvSpPr>
          <p:nvPr/>
        </p:nvSpPr>
        <p:spPr bwMode="auto">
          <a:xfrm>
            <a:off x="1547813" y="1866900"/>
            <a:ext cx="70564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3200" b="0" dirty="0" err="1" smtClean="0">
                <a:latin typeface="Times New Roman" pitchFamily="18" charset="0"/>
              </a:rPr>
              <a:t>Saturated</a:t>
            </a:r>
            <a:r>
              <a:rPr lang="cs-CZ" sz="3200" b="0" dirty="0" smtClean="0">
                <a:latin typeface="Times New Roman" pitchFamily="18" charset="0"/>
              </a:rPr>
              <a:t> FA</a:t>
            </a:r>
            <a:r>
              <a:rPr lang="cs-CZ" sz="2400" b="0" dirty="0" smtClean="0">
                <a:latin typeface="Times New Roman" pitchFamily="18" charset="0"/>
              </a:rPr>
              <a:t> 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(animal fat in </a:t>
            </a:r>
            <a:r>
              <a:rPr lang="cs-CZ" b="0" dirty="0" err="1" smtClean="0">
                <a:solidFill>
                  <a:srgbClr val="FF0066"/>
                </a:solidFill>
                <a:latin typeface="Times New Roman" pitchFamily="18" charset="0"/>
              </a:rPr>
              <a:t>meat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cs-CZ" b="0" dirty="0" err="1" smtClean="0">
                <a:solidFill>
                  <a:srgbClr val="FF0066"/>
                </a:solidFill>
                <a:latin typeface="Times New Roman" pitchFamily="18" charset="0"/>
              </a:rPr>
              <a:t>milk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 fat, </a:t>
            </a:r>
            <a:r>
              <a:rPr lang="cs-CZ" b="0" dirty="0" err="1" smtClean="0">
                <a:solidFill>
                  <a:srgbClr val="FF0066"/>
                </a:solidFill>
                <a:latin typeface="Times New Roman" pitchFamily="18" charset="0"/>
              </a:rPr>
              <a:t>coconut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…)</a:t>
            </a:r>
            <a:r>
              <a:rPr lang="cs-CZ" b="0" dirty="0" smtClean="0">
                <a:latin typeface="Times New Roman" pitchFamily="18" charset="0"/>
              </a:rPr>
              <a:t> </a:t>
            </a:r>
            <a:endParaRPr lang="cs-CZ" b="0" dirty="0">
              <a:latin typeface="Times New Roman" pitchFamily="18" charset="0"/>
            </a:endParaRP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3200" b="0" dirty="0" err="1" smtClean="0">
                <a:latin typeface="Times New Roman" pitchFamily="18" charset="0"/>
              </a:rPr>
              <a:t>Unsaturated</a:t>
            </a:r>
            <a:r>
              <a:rPr lang="cs-CZ" sz="3200" b="0" dirty="0" smtClean="0">
                <a:latin typeface="Times New Roman" pitchFamily="18" charset="0"/>
              </a:rPr>
              <a:t> FA</a:t>
            </a:r>
            <a:r>
              <a:rPr lang="cs-CZ" sz="2400" b="0" dirty="0" smtClean="0">
                <a:latin typeface="Times New Roman" pitchFamily="18" charset="0"/>
              </a:rPr>
              <a:t> </a:t>
            </a:r>
            <a:r>
              <a:rPr lang="cs-CZ" b="0" dirty="0" smtClean="0">
                <a:solidFill>
                  <a:srgbClr val="00FF00"/>
                </a:solidFill>
                <a:latin typeface="Times New Roman" pitchFamily="18" charset="0"/>
              </a:rPr>
              <a:t>(in plant </a:t>
            </a:r>
            <a:r>
              <a:rPr lang="cs-CZ" b="0" dirty="0" err="1" smtClean="0">
                <a:solidFill>
                  <a:srgbClr val="00FF00"/>
                </a:solidFill>
                <a:latin typeface="Times New Roman" pitchFamily="18" charset="0"/>
              </a:rPr>
              <a:t>oils</a:t>
            </a:r>
            <a:r>
              <a:rPr lang="cs-CZ" b="0" dirty="0" smtClean="0">
                <a:solidFill>
                  <a:srgbClr val="00FF00"/>
                </a:solidFill>
                <a:latin typeface="Times New Roman" pitchFamily="18" charset="0"/>
              </a:rPr>
              <a:t>, </a:t>
            </a:r>
            <a:r>
              <a:rPr lang="cs-CZ" b="0" dirty="0" err="1" smtClean="0">
                <a:solidFill>
                  <a:srgbClr val="00FF00"/>
                </a:solidFill>
                <a:latin typeface="Times New Roman" pitchFamily="18" charset="0"/>
              </a:rPr>
              <a:t>fish</a:t>
            </a:r>
            <a:r>
              <a:rPr lang="cs-CZ" b="0" dirty="0" smtClean="0">
                <a:solidFill>
                  <a:srgbClr val="00FF00"/>
                </a:solidFill>
                <a:latin typeface="Times New Roman" pitchFamily="18" charset="0"/>
              </a:rPr>
              <a:t>)</a:t>
            </a:r>
            <a:endParaRPr lang="cs-CZ" b="0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43369" name="Rectangle 8"/>
          <p:cNvSpPr>
            <a:spLocks noChangeArrowheads="1"/>
          </p:cNvSpPr>
          <p:nvPr/>
        </p:nvSpPr>
        <p:spPr bwMode="auto">
          <a:xfrm>
            <a:off x="3132138" y="3022600"/>
            <a:ext cx="42370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 b="0" dirty="0">
                <a:latin typeface="Times New Roman" pitchFamily="18" charset="0"/>
              </a:rPr>
              <a:t>- </a:t>
            </a:r>
            <a:r>
              <a:rPr lang="cs-CZ" sz="2400" b="0" dirty="0" smtClean="0">
                <a:latin typeface="Times New Roman" pitchFamily="18" charset="0"/>
              </a:rPr>
              <a:t>MUFA – Mono </a:t>
            </a:r>
            <a:r>
              <a:rPr lang="cs-CZ" sz="2400" b="0" dirty="0" err="1" smtClean="0">
                <a:latin typeface="Times New Roman" pitchFamily="18" charset="0"/>
              </a:rPr>
              <a:t>Unsaturated</a:t>
            </a:r>
            <a:endParaRPr lang="cs-CZ" sz="2400" b="0" dirty="0">
              <a:latin typeface="Times New Roman" pitchFamily="18" charset="0"/>
            </a:endParaRP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b="0" dirty="0">
                <a:latin typeface="Times New Roman" pitchFamily="18" charset="0"/>
              </a:rPr>
              <a:t>- </a:t>
            </a:r>
            <a:r>
              <a:rPr lang="cs-CZ" sz="2400" b="0" dirty="0" smtClean="0">
                <a:latin typeface="Times New Roman" pitchFamily="18" charset="0"/>
              </a:rPr>
              <a:t>PUFA – </a:t>
            </a:r>
            <a:r>
              <a:rPr lang="cs-CZ" sz="2400" b="0" dirty="0" err="1" smtClean="0">
                <a:latin typeface="Times New Roman" pitchFamily="18" charset="0"/>
              </a:rPr>
              <a:t>Poly</a:t>
            </a:r>
            <a:r>
              <a:rPr lang="cs-CZ" sz="2400" b="0" dirty="0" smtClean="0">
                <a:latin typeface="Times New Roman" pitchFamily="18" charset="0"/>
              </a:rPr>
              <a:t> </a:t>
            </a:r>
            <a:r>
              <a:rPr lang="cs-CZ" sz="2400" b="0" dirty="0" err="1" smtClean="0">
                <a:latin typeface="Times New Roman" pitchFamily="18" charset="0"/>
              </a:rPr>
              <a:t>Unsaturated</a:t>
            </a:r>
            <a:r>
              <a:rPr lang="cs-CZ" sz="2400" b="0" dirty="0" smtClean="0">
                <a:latin typeface="Times New Roman" pitchFamily="18" charset="0"/>
              </a:rPr>
              <a:t> FA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143370" name="Rectangle 9"/>
          <p:cNvSpPr>
            <a:spLocks noChangeArrowheads="1"/>
          </p:cNvSpPr>
          <p:nvPr/>
        </p:nvSpPr>
        <p:spPr bwMode="auto">
          <a:xfrm>
            <a:off x="3132138" y="3911600"/>
            <a:ext cx="58594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 b="0" dirty="0">
                <a:latin typeface="Times New Roman" pitchFamily="18" charset="0"/>
              </a:rPr>
              <a:t>- </a:t>
            </a:r>
            <a:r>
              <a:rPr lang="cs-CZ" sz="2400" b="0" dirty="0">
                <a:solidFill>
                  <a:srgbClr val="FF0066"/>
                </a:solidFill>
                <a:latin typeface="Times New Roman" pitchFamily="18" charset="0"/>
              </a:rPr>
              <a:t>„Trans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“ </a:t>
            </a:r>
            <a:r>
              <a:rPr lang="cs-CZ" b="0" dirty="0" err="1" smtClean="0">
                <a:solidFill>
                  <a:srgbClr val="FF0066"/>
                </a:solidFill>
                <a:latin typeface="Times New Roman" pitchFamily="18" charset="0"/>
              </a:rPr>
              <a:t>fatty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cs-CZ" b="0" dirty="0" err="1" smtClean="0">
                <a:solidFill>
                  <a:srgbClr val="FF0066"/>
                </a:solidFill>
                <a:latin typeface="Times New Roman" pitchFamily="18" charset="0"/>
              </a:rPr>
              <a:t>acids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 (in </a:t>
            </a:r>
            <a:r>
              <a:rPr lang="cs-CZ" b="0" dirty="0" err="1" smtClean="0">
                <a:solidFill>
                  <a:srgbClr val="FF0066"/>
                </a:solidFill>
                <a:latin typeface="Times New Roman" pitchFamily="18" charset="0"/>
              </a:rPr>
              <a:t>cheap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cs-CZ" b="0" dirty="0" err="1" smtClean="0">
                <a:solidFill>
                  <a:srgbClr val="FF0066"/>
                </a:solidFill>
                <a:latin typeface="Times New Roman" pitchFamily="18" charset="0"/>
              </a:rPr>
              <a:t>pastries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cs-CZ" b="0" dirty="0" err="1" smtClean="0">
                <a:solidFill>
                  <a:srgbClr val="FF0066"/>
                </a:solidFill>
                <a:latin typeface="Times New Roman" pitchFamily="18" charset="0"/>
              </a:rPr>
              <a:t>etc</a:t>
            </a:r>
            <a:r>
              <a:rPr lang="cs-CZ" b="0" dirty="0" smtClean="0">
                <a:solidFill>
                  <a:srgbClr val="FF0066"/>
                </a:solidFill>
                <a:latin typeface="Times New Roman" pitchFamily="18" charset="0"/>
              </a:rPr>
              <a:t>.)</a:t>
            </a:r>
            <a:endParaRPr lang="cs-CZ" b="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3371" name="Rectangle 10"/>
          <p:cNvSpPr>
            <a:spLocks noChangeArrowheads="1"/>
          </p:cNvSpPr>
          <p:nvPr/>
        </p:nvSpPr>
        <p:spPr bwMode="auto">
          <a:xfrm>
            <a:off x="333375" y="4444425"/>
            <a:ext cx="8734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3200" dirty="0" smtClean="0">
                <a:latin typeface="Arial" charset="0"/>
              </a:rPr>
              <a:t>Cholesterol </a:t>
            </a:r>
            <a:r>
              <a:rPr lang="cs-CZ" dirty="0" smtClean="0">
                <a:latin typeface="Arial" charset="0"/>
              </a:rPr>
              <a:t>in food </a:t>
            </a:r>
            <a:r>
              <a:rPr lang="cs-CZ" b="0" dirty="0" smtClean="0">
                <a:latin typeface="Arial" charset="0"/>
              </a:rPr>
              <a:t>(but </a:t>
            </a:r>
            <a:r>
              <a:rPr lang="cs-CZ" b="0" dirty="0" err="1" smtClean="0">
                <a:latin typeface="Arial" charset="0"/>
              </a:rPr>
              <a:t>this</a:t>
            </a:r>
            <a:r>
              <a:rPr lang="cs-CZ" b="0" dirty="0" smtClean="0">
                <a:latin typeface="Arial" charset="0"/>
              </a:rPr>
              <a:t> </a:t>
            </a:r>
            <a:r>
              <a:rPr lang="cs-CZ" b="0" dirty="0" err="1" smtClean="0">
                <a:latin typeface="Arial" charset="0"/>
              </a:rPr>
              <a:t>is</a:t>
            </a:r>
            <a:r>
              <a:rPr lang="cs-CZ" b="0" dirty="0" smtClean="0">
                <a:latin typeface="Arial" charset="0"/>
              </a:rPr>
              <a:t> not </a:t>
            </a:r>
            <a:r>
              <a:rPr lang="cs-CZ" b="0" dirty="0" err="1" smtClean="0">
                <a:latin typeface="Arial" charset="0"/>
              </a:rPr>
              <a:t>the</a:t>
            </a:r>
            <a:r>
              <a:rPr lang="cs-CZ" b="0" dirty="0" smtClean="0">
                <a:latin typeface="Arial" charset="0"/>
              </a:rPr>
              <a:t> most </a:t>
            </a:r>
            <a:r>
              <a:rPr lang="cs-CZ" b="0" dirty="0" err="1" smtClean="0">
                <a:latin typeface="Arial" charset="0"/>
              </a:rPr>
              <a:t>important</a:t>
            </a:r>
            <a:r>
              <a:rPr lang="cs-CZ" b="0" dirty="0" smtClean="0">
                <a:latin typeface="Arial" charset="0"/>
              </a:rPr>
              <a:t> </a:t>
            </a:r>
            <a:r>
              <a:rPr lang="cs-CZ" b="0" dirty="0" err="1" smtClean="0">
                <a:latin typeface="Arial" charset="0"/>
              </a:rPr>
              <a:t>factor</a:t>
            </a:r>
            <a:r>
              <a:rPr lang="cs-CZ" b="0" dirty="0" smtClean="0">
                <a:latin typeface="Arial" charset="0"/>
              </a:rPr>
              <a:t>)</a:t>
            </a:r>
            <a:endParaRPr lang="cs-CZ" b="0" dirty="0">
              <a:latin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20713" y="1244025"/>
            <a:ext cx="7667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</a:pPr>
            <a:r>
              <a:rPr lang="cs-CZ" b="0" dirty="0">
                <a:latin typeface="Arial" charset="0"/>
              </a:rPr>
              <a:t> </a:t>
            </a:r>
            <a:r>
              <a:rPr lang="cs-CZ" sz="2800" b="0" dirty="0" smtClean="0">
                <a:latin typeface="Arial" charset="0"/>
              </a:rPr>
              <a:t>(</a:t>
            </a:r>
            <a:r>
              <a:rPr lang="cs-CZ" sz="2800" b="0" dirty="0" err="1" smtClean="0">
                <a:latin typeface="Arial" charset="0"/>
              </a:rPr>
              <a:t>different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types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of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fatty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acids</a:t>
            </a:r>
            <a:r>
              <a:rPr lang="cs-CZ" sz="2800" b="0" dirty="0" smtClean="0">
                <a:latin typeface="Arial" charset="0"/>
              </a:rPr>
              <a:t>):</a:t>
            </a:r>
            <a:endParaRPr lang="cs-CZ" sz="2800" b="0" dirty="0"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2444D-6648-4D4A-9264-C5E0D708C8FA}" type="slidenum">
              <a:rPr lang="cs-CZ"/>
              <a:pPr>
                <a:defRPr/>
              </a:pPr>
              <a:t>32</a:t>
            </a:fld>
            <a:endParaRPr lang="cs-CZ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613" y="76200"/>
            <a:ext cx="5005387" cy="38100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Diet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prevention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CVD:</a:t>
            </a:r>
          </a:p>
        </p:txBody>
      </p:sp>
      <p:sp>
        <p:nvSpPr>
          <p:cNvPr id="145412" name="Line 3"/>
          <p:cNvSpPr>
            <a:spLocks noChangeShapeType="1"/>
          </p:cNvSpPr>
          <p:nvPr/>
        </p:nvSpPr>
        <p:spPr bwMode="auto">
          <a:xfrm>
            <a:off x="381000" y="549275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5413" name="Rectangle 4"/>
          <p:cNvSpPr>
            <a:spLocks noChangeArrowheads="1"/>
          </p:cNvSpPr>
          <p:nvPr/>
        </p:nvSpPr>
        <p:spPr bwMode="auto">
          <a:xfrm>
            <a:off x="152400" y="476250"/>
            <a:ext cx="7667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2800" b="0" dirty="0" smtClean="0">
                <a:latin typeface="Arial" charset="0"/>
              </a:rPr>
              <a:t>Diet </a:t>
            </a:r>
            <a:r>
              <a:rPr lang="cs-CZ" sz="2800" b="0" dirty="0" err="1" smtClean="0">
                <a:latin typeface="Arial" charset="0"/>
              </a:rPr>
              <a:t>must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be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varied</a:t>
            </a:r>
            <a:endParaRPr lang="cs-CZ" sz="2800" b="0" dirty="0">
              <a:latin typeface="Arial" charset="0"/>
            </a:endParaRPr>
          </a:p>
        </p:txBody>
      </p:sp>
      <p:sp>
        <p:nvSpPr>
          <p:cNvPr id="145414" name="Rectangle 5"/>
          <p:cNvSpPr>
            <a:spLocks noChangeArrowheads="1"/>
          </p:cNvSpPr>
          <p:nvPr/>
        </p:nvSpPr>
        <p:spPr bwMode="auto">
          <a:xfrm>
            <a:off x="103187" y="1052513"/>
            <a:ext cx="8736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Energy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intake</a:t>
            </a:r>
            <a:r>
              <a:rPr lang="cs-CZ" sz="2800" b="0" dirty="0" smtClean="0">
                <a:latin typeface="Arial" charset="0"/>
              </a:rPr>
              <a:t> to </a:t>
            </a:r>
            <a:r>
              <a:rPr lang="cs-CZ" sz="2800" b="0" dirty="0" err="1" smtClean="0">
                <a:latin typeface="Arial" charset="0"/>
              </a:rPr>
              <a:t>maintain</a:t>
            </a:r>
            <a:r>
              <a:rPr lang="cs-CZ" sz="2800" b="0" dirty="0" smtClean="0">
                <a:latin typeface="Arial" charset="0"/>
              </a:rPr>
              <a:t> BMI in </a:t>
            </a:r>
            <a:r>
              <a:rPr lang="cs-CZ" sz="2800" b="0" dirty="0" err="1" smtClean="0">
                <a:latin typeface="Arial" charset="0"/>
              </a:rPr>
              <a:t>the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range</a:t>
            </a:r>
            <a:r>
              <a:rPr lang="cs-CZ" sz="2800" b="0" dirty="0" smtClean="0">
                <a:latin typeface="Arial" charset="0"/>
              </a:rPr>
              <a:t> 18.5 </a:t>
            </a:r>
            <a:r>
              <a:rPr lang="cs-CZ" sz="2800" b="0" dirty="0">
                <a:latin typeface="Arial" charset="0"/>
              </a:rPr>
              <a:t>- 25</a:t>
            </a:r>
          </a:p>
        </p:txBody>
      </p:sp>
      <p:sp>
        <p:nvSpPr>
          <p:cNvPr id="145415" name="Rectangle 6"/>
          <p:cNvSpPr>
            <a:spLocks noChangeArrowheads="1"/>
          </p:cNvSpPr>
          <p:nvPr/>
        </p:nvSpPr>
        <p:spPr bwMode="auto">
          <a:xfrm>
            <a:off x="2057400" y="2132013"/>
            <a:ext cx="690721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 dirty="0" err="1" smtClean="0">
                <a:latin typeface="Arial" charset="0"/>
              </a:rPr>
              <a:t>Fruits</a:t>
            </a:r>
            <a:r>
              <a:rPr lang="cs-CZ" sz="2400" b="0" dirty="0" smtClean="0">
                <a:latin typeface="Arial" charset="0"/>
              </a:rPr>
              <a:t> and </a:t>
            </a:r>
            <a:r>
              <a:rPr lang="cs-CZ" sz="2400" b="0" dirty="0" err="1" smtClean="0">
                <a:latin typeface="Arial" charset="0"/>
              </a:rPr>
              <a:t>vegetables</a:t>
            </a:r>
            <a:endParaRPr lang="cs-CZ" sz="2400" b="0" dirty="0">
              <a:latin typeface="Arial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 dirty="0" err="1" smtClean="0">
                <a:latin typeface="Arial" charset="0"/>
              </a:rPr>
              <a:t>Wholegrain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cereals</a:t>
            </a:r>
            <a:r>
              <a:rPr lang="cs-CZ" sz="2400" b="0" dirty="0" smtClean="0">
                <a:latin typeface="Arial" charset="0"/>
              </a:rPr>
              <a:t> and </a:t>
            </a:r>
            <a:r>
              <a:rPr lang="cs-CZ" sz="2400" b="0" dirty="0" err="1" smtClean="0">
                <a:latin typeface="Arial" charset="0"/>
              </a:rPr>
              <a:t>breads</a:t>
            </a:r>
            <a:endParaRPr lang="cs-CZ" sz="2400" b="0" dirty="0">
              <a:latin typeface="Arial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 dirty="0" err="1" smtClean="0">
                <a:latin typeface="Arial" charset="0"/>
              </a:rPr>
              <a:t>Low</a:t>
            </a:r>
            <a:r>
              <a:rPr lang="cs-CZ" sz="2400" b="0" dirty="0" smtClean="0">
                <a:latin typeface="Arial" charset="0"/>
              </a:rPr>
              <a:t>-fat </a:t>
            </a:r>
            <a:r>
              <a:rPr lang="cs-CZ" sz="2400" b="0" dirty="0" err="1" smtClean="0">
                <a:latin typeface="Arial" charset="0"/>
              </a:rPr>
              <a:t>dairy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products</a:t>
            </a:r>
            <a:endParaRPr lang="cs-CZ" sz="2400" dirty="0">
              <a:latin typeface="Arial" charset="0"/>
            </a:endParaRPr>
          </a:p>
        </p:txBody>
      </p:sp>
      <p:sp>
        <p:nvSpPr>
          <p:cNvPr id="145416" name="Rectangle 7"/>
          <p:cNvSpPr>
            <a:spLocks noChangeArrowheads="1"/>
          </p:cNvSpPr>
          <p:nvPr/>
        </p:nvSpPr>
        <p:spPr bwMode="auto">
          <a:xfrm>
            <a:off x="87313" y="1700213"/>
            <a:ext cx="8675687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0975" indent="-180975" algn="l">
              <a:lnSpc>
                <a:spcPct val="80000"/>
              </a:lnSpc>
              <a:spcBef>
                <a:spcPct val="0"/>
              </a:spcBef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Promote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the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consuption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of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following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foods</a:t>
            </a:r>
            <a:r>
              <a:rPr lang="cs-CZ" sz="2800" b="0" dirty="0" smtClean="0">
                <a:latin typeface="Arial" charset="0"/>
              </a:rPr>
              <a:t>:</a:t>
            </a:r>
            <a:endParaRPr lang="cs-CZ" sz="2800" b="0" dirty="0">
              <a:latin typeface="Arial" charset="0"/>
            </a:endParaRPr>
          </a:p>
        </p:txBody>
      </p:sp>
      <p:sp>
        <p:nvSpPr>
          <p:cNvPr id="145417" name="Rectangle 8"/>
          <p:cNvSpPr>
            <a:spLocks noChangeArrowheads="1"/>
          </p:cNvSpPr>
          <p:nvPr/>
        </p:nvSpPr>
        <p:spPr bwMode="auto">
          <a:xfrm>
            <a:off x="152400" y="3352800"/>
            <a:ext cx="8915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Fish</a:t>
            </a:r>
            <a:r>
              <a:rPr lang="cs-CZ" sz="2800" b="0" dirty="0" smtClean="0">
                <a:latin typeface="Arial" charset="0"/>
              </a:rPr>
              <a:t> and </a:t>
            </a:r>
            <a:r>
              <a:rPr lang="cs-CZ" sz="2800" b="0" dirty="0">
                <a:latin typeface="Arial" charset="0"/>
              </a:rPr>
              <a:t>omega-3 </a:t>
            </a:r>
            <a:r>
              <a:rPr lang="cs-CZ" sz="2800" b="0" dirty="0" smtClean="0">
                <a:latin typeface="Arial" charset="0"/>
              </a:rPr>
              <a:t>FA </a:t>
            </a:r>
            <a:r>
              <a:rPr lang="cs-CZ" sz="2800" b="0" dirty="0" err="1" smtClean="0">
                <a:latin typeface="Arial" charset="0"/>
              </a:rPr>
              <a:t>especially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protect</a:t>
            </a:r>
            <a:r>
              <a:rPr lang="cs-CZ" sz="2800" b="0" dirty="0" smtClean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against</a:t>
            </a:r>
            <a:r>
              <a:rPr lang="cs-CZ" sz="2800" b="0" dirty="0" smtClean="0">
                <a:latin typeface="Arial" charset="0"/>
              </a:rPr>
              <a:t> CVD</a:t>
            </a:r>
            <a:endParaRPr lang="cs-CZ" sz="2800" b="0" dirty="0">
              <a:latin typeface="Arial" charset="0"/>
            </a:endParaRPr>
          </a:p>
        </p:txBody>
      </p:sp>
      <p:sp>
        <p:nvSpPr>
          <p:cNvPr id="145418" name="Rectangle 9"/>
          <p:cNvSpPr>
            <a:spLocks noChangeArrowheads="1"/>
          </p:cNvSpPr>
          <p:nvPr/>
        </p:nvSpPr>
        <p:spPr bwMode="auto">
          <a:xfrm>
            <a:off x="152400" y="4201180"/>
            <a:ext cx="1366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 dirty="0">
                <a:latin typeface="Arial" charset="0"/>
              </a:rPr>
              <a:t> </a:t>
            </a:r>
            <a:r>
              <a:rPr lang="cs-CZ" sz="2800" b="0" dirty="0" err="1" smtClean="0">
                <a:latin typeface="Arial" charset="0"/>
              </a:rPr>
              <a:t>Fats</a:t>
            </a:r>
            <a:r>
              <a:rPr lang="cs-CZ" sz="2800" b="0" dirty="0" smtClean="0">
                <a:latin typeface="Arial" charset="0"/>
              </a:rPr>
              <a:t>:</a:t>
            </a:r>
            <a:endParaRPr lang="cs-CZ" sz="2800" b="0" dirty="0">
              <a:latin typeface="Arial" charset="0"/>
            </a:endParaRPr>
          </a:p>
        </p:txBody>
      </p:sp>
      <p:sp>
        <p:nvSpPr>
          <p:cNvPr id="145419" name="Rectangle 10"/>
          <p:cNvSpPr>
            <a:spLocks noChangeArrowheads="1"/>
          </p:cNvSpPr>
          <p:nvPr/>
        </p:nvSpPr>
        <p:spPr bwMode="auto">
          <a:xfrm>
            <a:off x="1981200" y="4572000"/>
            <a:ext cx="7086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 dirty="0" err="1" smtClean="0">
                <a:latin typeface="Arial" charset="0"/>
              </a:rPr>
              <a:t>Fats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should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acount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for</a:t>
            </a:r>
            <a:r>
              <a:rPr lang="cs-CZ" sz="2400" b="0" dirty="0" smtClean="0">
                <a:latin typeface="Arial" charset="0"/>
              </a:rPr>
              <a:t> 25-35% </a:t>
            </a:r>
            <a:r>
              <a:rPr lang="cs-CZ" sz="2400" b="0" dirty="0" err="1" smtClean="0">
                <a:latin typeface="Arial" charset="0"/>
              </a:rPr>
              <a:t>of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energy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intake</a:t>
            </a:r>
            <a:endParaRPr lang="cs-CZ" sz="2400" b="0" dirty="0">
              <a:latin typeface="Arial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 dirty="0" err="1" smtClean="0">
                <a:latin typeface="Arial" charset="0"/>
              </a:rPr>
              <a:t>Saturated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>
                <a:latin typeface="Arial" charset="0"/>
              </a:rPr>
              <a:t>– </a:t>
            </a:r>
            <a:r>
              <a:rPr lang="cs-CZ" sz="2400" b="0" dirty="0" smtClean="0">
                <a:latin typeface="Arial" charset="0"/>
              </a:rPr>
              <a:t>up to </a:t>
            </a:r>
            <a:r>
              <a:rPr lang="cs-CZ" sz="2400" b="0" dirty="0">
                <a:latin typeface="Arial" charset="0"/>
              </a:rPr>
              <a:t>7% </a:t>
            </a:r>
            <a:r>
              <a:rPr lang="cs-CZ" sz="2400" b="0" dirty="0" err="1" smtClean="0">
                <a:latin typeface="Arial" charset="0"/>
              </a:rPr>
              <a:t>of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total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energy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intake</a:t>
            </a:r>
            <a:endParaRPr lang="cs-CZ" sz="2400" b="0" dirty="0">
              <a:latin typeface="Arial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 dirty="0" err="1" smtClean="0">
                <a:latin typeface="Arial" charset="0"/>
              </a:rPr>
              <a:t>Dietary</a:t>
            </a:r>
            <a:r>
              <a:rPr lang="cs-CZ" sz="2400" b="0" dirty="0" smtClean="0">
                <a:latin typeface="Arial" charset="0"/>
              </a:rPr>
              <a:t> cholesterol </a:t>
            </a:r>
            <a:r>
              <a:rPr lang="en-US" sz="2400" b="0" dirty="0">
                <a:latin typeface="Arial" charset="0"/>
              </a:rPr>
              <a:t>&lt;</a:t>
            </a:r>
            <a:r>
              <a:rPr lang="cs-CZ" sz="2400" b="0" dirty="0">
                <a:latin typeface="Arial" charset="0"/>
              </a:rPr>
              <a:t> 200mg </a:t>
            </a:r>
            <a:r>
              <a:rPr lang="cs-CZ" sz="2400" b="0" dirty="0" smtClean="0">
                <a:latin typeface="Arial" charset="0"/>
              </a:rPr>
              <a:t>/ </a:t>
            </a:r>
            <a:r>
              <a:rPr lang="cs-CZ" sz="2400" b="0" dirty="0" err="1" smtClean="0">
                <a:latin typeface="Arial" charset="0"/>
              </a:rPr>
              <a:t>day</a:t>
            </a:r>
            <a:endParaRPr lang="cs-CZ" sz="2400" b="0" dirty="0">
              <a:latin typeface="Arial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 dirty="0" err="1" smtClean="0">
                <a:latin typeface="Arial" charset="0"/>
              </a:rPr>
              <a:t>Saturated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fats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should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be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replaced</a:t>
            </a:r>
            <a:r>
              <a:rPr lang="cs-CZ" sz="2400" b="0" dirty="0" smtClean="0">
                <a:latin typeface="Arial" charset="0"/>
              </a:rPr>
              <a:t> by </a:t>
            </a:r>
            <a:r>
              <a:rPr lang="cs-CZ" sz="2400" b="0" dirty="0" err="1" smtClean="0">
                <a:latin typeface="Arial" charset="0"/>
              </a:rPr>
              <a:t>carbohydrates</a:t>
            </a:r>
            <a:r>
              <a:rPr lang="cs-CZ" sz="2400" b="0" dirty="0" smtClean="0">
                <a:latin typeface="Arial" charset="0"/>
              </a:rPr>
              <a:t> and </a:t>
            </a:r>
            <a:r>
              <a:rPr lang="cs-CZ" sz="2400" b="0" dirty="0">
                <a:latin typeface="Arial" charset="0"/>
              </a:rPr>
              <a:t>MUFA+PUFA</a:t>
            </a:r>
            <a:endParaRPr lang="cs-CZ" sz="2600" b="0" dirty="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381000"/>
          </a:xfrm>
        </p:spPr>
        <p:txBody>
          <a:bodyPr/>
          <a:lstStyle/>
          <a:p>
            <a:pPr algn="ctr" eaLnBrk="1" hangingPunct="1"/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effect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physical</a:t>
            </a:r>
            <a:r>
              <a:rPr lang="cs-CZ" sz="2800" dirty="0" smtClean="0"/>
              <a:t> </a:t>
            </a:r>
            <a:r>
              <a:rPr lang="cs-CZ" sz="2800" dirty="0" err="1" smtClean="0"/>
              <a:t>activity</a:t>
            </a:r>
            <a:r>
              <a:rPr lang="cs-CZ" sz="2800" dirty="0" smtClean="0"/>
              <a:t> on </a:t>
            </a:r>
            <a:r>
              <a:rPr lang="cs-CZ" sz="2800" dirty="0" err="1" smtClean="0"/>
              <a:t>cardiovascular</a:t>
            </a:r>
            <a:r>
              <a:rPr lang="cs-CZ" sz="2800" dirty="0" smtClean="0"/>
              <a:t> risk </a:t>
            </a:r>
            <a:r>
              <a:rPr lang="cs-CZ" sz="2800" dirty="0" err="1" smtClean="0"/>
              <a:t>factors</a:t>
            </a:r>
            <a:endParaRPr lang="en-US" sz="3600" dirty="0" smtClean="0"/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4572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50825" y="1125538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800" b="0" i="1">
                <a:solidFill>
                  <a:srgbClr val="00FF99"/>
                </a:solidFill>
                <a:latin typeface="Arial" charset="0"/>
              </a:rPr>
              <a:t>Lifestyle factors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52400" y="3068638"/>
            <a:ext cx="3886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6838" indent="-96838"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Diet</a:t>
            </a:r>
            <a:r>
              <a:rPr lang="cs-CZ" b="0">
                <a:latin typeface="Arial" charset="0"/>
              </a:rPr>
              <a:t>  - </a:t>
            </a:r>
            <a:r>
              <a:rPr lang="en-US" b="0">
                <a:latin typeface="Arial" charset="0"/>
              </a:rPr>
              <a:t>rich in saturated fats, cholesterol and energy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152400" y="2276475"/>
            <a:ext cx="2362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Smoking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152400" y="4343400"/>
            <a:ext cx="4114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400">
                <a:latin typeface="Arial" charset="0"/>
              </a:rPr>
              <a:t>Physical inactivity</a:t>
            </a:r>
            <a:endParaRPr lang="cs-CZ" sz="2600">
              <a:latin typeface="Arial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152400" y="5410200"/>
            <a:ext cx="4114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50000"/>
              <a:buFont typeface="Wingdings" pitchFamily="2" charset="2"/>
              <a:buChar char="§"/>
              <a:tabLst>
                <a:tab pos="193675" algn="l"/>
              </a:tabLst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Alcohol</a:t>
            </a:r>
            <a:r>
              <a:rPr lang="cs-CZ" b="0">
                <a:latin typeface="Arial" charset="0"/>
              </a:rPr>
              <a:t> – high consumption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572000" y="1150938"/>
            <a:ext cx="4498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60325" indent="-60325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800" b="0" i="1">
                <a:solidFill>
                  <a:srgbClr val="00FF99"/>
                </a:solidFill>
                <a:latin typeface="Arial" charset="0"/>
              </a:rPr>
              <a:t>Physiologic characteristics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5638800" y="2298700"/>
            <a:ext cx="35687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5263" indent="-195263" algn="l">
              <a:lnSpc>
                <a:spcPct val="80000"/>
              </a:lnSpc>
              <a:buSzPct val="160000"/>
              <a:buFont typeface="Wingdings" pitchFamily="2" charset="2"/>
              <a:buChar char="§"/>
              <a:tabLst>
                <a:tab pos="195263" algn="l"/>
                <a:tab pos="377825" algn="l"/>
              </a:tabLst>
            </a:pPr>
            <a:r>
              <a:rPr lang="en-US" b="0">
                <a:latin typeface="Arial" charset="0"/>
              </a:rPr>
              <a:t> High blood </a:t>
            </a:r>
            <a:r>
              <a:rPr lang="en-US" sz="2600">
                <a:latin typeface="Arial" charset="0"/>
              </a:rPr>
              <a:t>Cholesterol</a:t>
            </a:r>
            <a:r>
              <a:rPr lang="en-US" b="0">
                <a:latin typeface="Arial" charset="0"/>
              </a:rPr>
              <a:t> </a:t>
            </a:r>
            <a:endParaRPr lang="en-US" sz="1600" b="0">
              <a:latin typeface="Arial" charset="0"/>
            </a:endParaRP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5638800" y="2940050"/>
            <a:ext cx="34925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6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High </a:t>
            </a:r>
            <a:r>
              <a:rPr lang="cs-CZ" sz="2600">
                <a:latin typeface="Arial" charset="0"/>
              </a:rPr>
              <a:t>Blood Pressure</a:t>
            </a: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5586413" y="3729038"/>
            <a:ext cx="36210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40000"/>
              <a:buFont typeface="Wingdings" pitchFamily="2" charset="2"/>
              <a:buChar char="§"/>
              <a:tabLst>
                <a:tab pos="193675" algn="l"/>
              </a:tabLst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Overweight, obesity</a:t>
            </a:r>
            <a:endParaRPr lang="cs-CZ" sz="2600" b="0">
              <a:latin typeface="Arial" charset="0"/>
            </a:endParaRP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5638800" y="5229225"/>
            <a:ext cx="33289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en-US" b="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Trombogenic </a:t>
            </a:r>
            <a:r>
              <a:rPr lang="en-US" sz="1800" b="0">
                <a:latin typeface="Arial" charset="0"/>
              </a:rPr>
              <a:t>factors</a:t>
            </a:r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4643438" y="1295400"/>
            <a:ext cx="0" cy="5257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5578475" y="4365625"/>
            <a:ext cx="36290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Diabetes, </a:t>
            </a:r>
            <a:br>
              <a:rPr lang="cs-CZ" sz="2600">
                <a:latin typeface="Arial" charset="0"/>
              </a:rPr>
            </a:br>
            <a:r>
              <a:rPr lang="cs-CZ">
                <a:latin typeface="Arial" charset="0"/>
              </a:rPr>
              <a:t>Glucose intolerance</a:t>
            </a:r>
            <a:r>
              <a:rPr lang="cs-CZ" b="0">
                <a:latin typeface="Arial" charset="0"/>
              </a:rPr>
              <a:t> </a:t>
            </a:r>
            <a:endParaRPr lang="cs-CZ" sz="1600" b="0">
              <a:latin typeface="Arial" charset="0"/>
            </a:endParaRPr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177800" y="4259263"/>
            <a:ext cx="4106863" cy="609600"/>
          </a:xfrm>
          <a:prstGeom prst="rect">
            <a:avLst/>
          </a:prstGeom>
          <a:noFill/>
          <a:ln w="349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endParaRPr lang="cs-CZ" sz="2800" b="0" i="1">
              <a:solidFill>
                <a:srgbClr val="00FF99"/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endParaRPr lang="cs-CZ" sz="2800" b="0" i="1">
              <a:solidFill>
                <a:srgbClr val="00FF99"/>
              </a:solidFill>
              <a:latin typeface="Arial" charset="0"/>
            </a:endParaRPr>
          </a:p>
        </p:txBody>
      </p:sp>
      <p:cxnSp>
        <p:nvCxnSpPr>
          <p:cNvPr id="146450" name="AutoShape 18"/>
          <p:cNvCxnSpPr>
            <a:cxnSpLocks noChangeShapeType="1"/>
          </p:cNvCxnSpPr>
          <p:nvPr/>
        </p:nvCxnSpPr>
        <p:spPr bwMode="auto">
          <a:xfrm flipV="1">
            <a:off x="4427538" y="2492375"/>
            <a:ext cx="1225550" cy="1800225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1" name="AutoShape 19"/>
          <p:cNvCxnSpPr>
            <a:cxnSpLocks noChangeShapeType="1"/>
          </p:cNvCxnSpPr>
          <p:nvPr/>
        </p:nvCxnSpPr>
        <p:spPr bwMode="auto">
          <a:xfrm flipV="1">
            <a:off x="4427538" y="3213100"/>
            <a:ext cx="1223962" cy="1295400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2" name="AutoShape 20"/>
          <p:cNvCxnSpPr>
            <a:cxnSpLocks noChangeShapeType="1"/>
          </p:cNvCxnSpPr>
          <p:nvPr/>
        </p:nvCxnSpPr>
        <p:spPr bwMode="auto">
          <a:xfrm flipV="1">
            <a:off x="4427538" y="4005263"/>
            <a:ext cx="1158875" cy="620712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3" name="AutoShape 21"/>
          <p:cNvCxnSpPr>
            <a:cxnSpLocks noChangeShapeType="1"/>
          </p:cNvCxnSpPr>
          <p:nvPr/>
        </p:nvCxnSpPr>
        <p:spPr bwMode="auto">
          <a:xfrm flipV="1">
            <a:off x="4500563" y="4581525"/>
            <a:ext cx="1079500" cy="142875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4" name="AutoShape 22"/>
          <p:cNvCxnSpPr>
            <a:cxnSpLocks noChangeShapeType="1"/>
          </p:cNvCxnSpPr>
          <p:nvPr/>
        </p:nvCxnSpPr>
        <p:spPr bwMode="auto">
          <a:xfrm>
            <a:off x="4500563" y="4797425"/>
            <a:ext cx="1228725" cy="576263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5" name="AutoShape 23"/>
          <p:cNvCxnSpPr>
            <a:cxnSpLocks noChangeShapeType="1"/>
          </p:cNvCxnSpPr>
          <p:nvPr/>
        </p:nvCxnSpPr>
        <p:spPr bwMode="auto">
          <a:xfrm>
            <a:off x="4427538" y="4868863"/>
            <a:ext cx="1296987" cy="1152525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6456" name="Rectangle 24"/>
          <p:cNvSpPr>
            <a:spLocks noChangeArrowheads="1"/>
          </p:cNvSpPr>
          <p:nvPr/>
        </p:nvSpPr>
        <p:spPr bwMode="auto">
          <a:xfrm>
            <a:off x="5638800" y="5878513"/>
            <a:ext cx="347345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300">
                <a:latin typeface="Arial" charset="0"/>
              </a:rPr>
              <a:t> Low</a:t>
            </a:r>
            <a:br>
              <a:rPr lang="cs-CZ" sz="2300">
                <a:latin typeface="Arial" charset="0"/>
              </a:rPr>
            </a:br>
            <a:r>
              <a:rPr lang="cs-CZ" sz="2300">
                <a:latin typeface="Arial" charset="0"/>
              </a:rPr>
              <a:t>    cardiorespiratory</a:t>
            </a:r>
            <a:br>
              <a:rPr lang="cs-CZ" sz="2300">
                <a:latin typeface="Arial" charset="0"/>
              </a:rPr>
            </a:br>
            <a:r>
              <a:rPr lang="cs-CZ" sz="2300">
                <a:latin typeface="Arial" charset="0"/>
              </a:rPr>
              <a:t>    fitness</a:t>
            </a:r>
            <a:endParaRPr lang="cs-CZ" b="0"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B3D85-7AAF-49AE-ACED-A9B72AB66F7A}" type="slidenum">
              <a:rPr lang="cs-CZ"/>
              <a:pPr>
                <a:defRPr/>
              </a:pPr>
              <a:t>34</a:t>
            </a:fld>
            <a:endParaRPr lang="cs-CZ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algn="ctr" eaLnBrk="1" hangingPunct="1"/>
            <a:r>
              <a:rPr lang="cs-CZ" sz="3600" dirty="0" err="1" smtClean="0"/>
              <a:t>Recommendations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physical</a:t>
            </a:r>
            <a:r>
              <a:rPr lang="cs-CZ" sz="3600" dirty="0" smtClean="0"/>
              <a:t> </a:t>
            </a:r>
            <a:r>
              <a:rPr lang="cs-CZ" sz="3600" dirty="0" err="1" smtClean="0"/>
              <a:t>activity</a:t>
            </a:r>
            <a:endParaRPr lang="cs-CZ" sz="3600" dirty="0" smtClean="0"/>
          </a:p>
        </p:txBody>
      </p:sp>
      <p:sp>
        <p:nvSpPr>
          <p:cNvPr id="147460" name="Rectangle 3"/>
          <p:cNvSpPr>
            <a:spLocks noChangeArrowheads="1"/>
          </p:cNvSpPr>
          <p:nvPr/>
        </p:nvSpPr>
        <p:spPr bwMode="auto">
          <a:xfrm>
            <a:off x="1676400" y="77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47461" name="Line 4"/>
          <p:cNvSpPr>
            <a:spLocks noChangeShapeType="1"/>
          </p:cNvSpPr>
          <p:nvPr/>
        </p:nvSpPr>
        <p:spPr bwMode="auto">
          <a:xfrm>
            <a:off x="381000" y="533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7462" name="Rectangle 5"/>
          <p:cNvSpPr>
            <a:spLocks noChangeArrowheads="1"/>
          </p:cNvSpPr>
          <p:nvPr/>
        </p:nvSpPr>
        <p:spPr bwMode="auto">
          <a:xfrm>
            <a:off x="152400" y="6096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Practice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physical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activity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 on </a:t>
            </a: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regular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basis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:</a:t>
            </a:r>
            <a:endParaRPr lang="cs-CZ" sz="2400" b="0" dirty="0">
              <a:latin typeface="Arial" charset="0"/>
            </a:endParaRPr>
          </a:p>
        </p:txBody>
      </p:sp>
      <p:sp>
        <p:nvSpPr>
          <p:cNvPr id="147464" name="Rectangle 7"/>
          <p:cNvSpPr>
            <a:spLocks noChangeArrowheads="1"/>
          </p:cNvSpPr>
          <p:nvPr/>
        </p:nvSpPr>
        <p:spPr bwMode="auto">
          <a:xfrm>
            <a:off x="3657600" y="22860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600" dirty="0" err="1" smtClean="0">
                <a:solidFill>
                  <a:srgbClr val="FF0066"/>
                </a:solidFill>
                <a:latin typeface="Arial" charset="0"/>
              </a:rPr>
              <a:t>Preferably</a:t>
            </a:r>
            <a:r>
              <a:rPr lang="cs-CZ" sz="3600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  <a:latin typeface="Arial" charset="0"/>
              </a:rPr>
              <a:t>daily</a:t>
            </a:r>
            <a:endParaRPr lang="cs-CZ" sz="360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7465" name="Rectangle 8"/>
          <p:cNvSpPr>
            <a:spLocks noChangeArrowheads="1"/>
          </p:cNvSpPr>
          <p:nvPr/>
        </p:nvSpPr>
        <p:spPr bwMode="auto">
          <a:xfrm>
            <a:off x="3352800" y="33528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endParaRPr lang="cs-CZ" sz="36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7467" name="Rectangle 10"/>
          <p:cNvSpPr>
            <a:spLocks noChangeArrowheads="1"/>
          </p:cNvSpPr>
          <p:nvPr/>
        </p:nvSpPr>
        <p:spPr bwMode="auto">
          <a:xfrm>
            <a:off x="609600" y="2209800"/>
            <a:ext cx="388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b="0" i="1" dirty="0" err="1" smtClean="0">
                <a:solidFill>
                  <a:srgbClr val="FFFF99"/>
                </a:solidFill>
                <a:latin typeface="Arial" charset="0"/>
              </a:rPr>
              <a:t>Frequency</a:t>
            </a:r>
            <a:r>
              <a:rPr lang="cs-CZ" sz="2800" b="0" i="1" dirty="0" smtClean="0">
                <a:solidFill>
                  <a:srgbClr val="FFFF99"/>
                </a:solidFill>
                <a:latin typeface="Arial" charset="0"/>
              </a:rPr>
              <a:t>:</a:t>
            </a:r>
          </a:p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400" b="0" i="1" dirty="0" smtClean="0">
                <a:solidFill>
                  <a:srgbClr val="FFFF99"/>
                </a:solidFill>
                <a:latin typeface="Arial" charset="0"/>
              </a:rPr>
              <a:t>(</a:t>
            </a:r>
            <a:r>
              <a:rPr lang="cs-CZ" sz="2400" b="0" i="1" dirty="0" err="1" smtClean="0">
                <a:solidFill>
                  <a:srgbClr val="FFFF99"/>
                </a:solidFill>
                <a:latin typeface="Arial" charset="0"/>
              </a:rPr>
              <a:t>how</a:t>
            </a:r>
            <a:r>
              <a:rPr lang="cs-CZ" sz="2400" b="0" i="1" dirty="0" smtClean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rgbClr val="FFFF99"/>
                </a:solidFill>
                <a:latin typeface="Arial" charset="0"/>
              </a:rPr>
              <a:t>often</a:t>
            </a:r>
            <a:r>
              <a:rPr lang="cs-CZ" sz="2400" b="0" i="1" dirty="0" smtClean="0">
                <a:solidFill>
                  <a:srgbClr val="FFFF99"/>
                </a:solidFill>
                <a:latin typeface="Arial" charset="0"/>
              </a:rPr>
              <a:t>)</a:t>
            </a:r>
            <a:endParaRPr lang="cs-CZ" sz="2400" b="0" i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47468" name="Rectangle 11"/>
          <p:cNvSpPr>
            <a:spLocks noChangeArrowheads="1"/>
          </p:cNvSpPr>
          <p:nvPr/>
        </p:nvSpPr>
        <p:spPr bwMode="auto">
          <a:xfrm>
            <a:off x="609600" y="34290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b="0" i="1" dirty="0" err="1" smtClean="0">
                <a:solidFill>
                  <a:srgbClr val="FFFF99"/>
                </a:solidFill>
                <a:latin typeface="Arial" charset="0"/>
              </a:rPr>
              <a:t>Length</a:t>
            </a:r>
            <a:r>
              <a:rPr lang="cs-CZ" sz="2800" b="0" i="1" dirty="0" smtClean="0">
                <a:solidFill>
                  <a:srgbClr val="FFFF99"/>
                </a:solidFill>
                <a:latin typeface="Arial" charset="0"/>
              </a:rPr>
              <a:t> - </a:t>
            </a:r>
            <a:r>
              <a:rPr lang="cs-CZ" sz="2800" b="0" i="1" dirty="0" err="1" smtClean="0">
                <a:solidFill>
                  <a:srgbClr val="FFFF99"/>
                </a:solidFill>
                <a:latin typeface="Arial" charset="0"/>
              </a:rPr>
              <a:t>duration</a:t>
            </a:r>
            <a:r>
              <a:rPr lang="cs-CZ" sz="2800" b="0" i="1" dirty="0" smtClean="0">
                <a:solidFill>
                  <a:srgbClr val="FFFF99"/>
                </a:solidFill>
                <a:latin typeface="Arial" charset="0"/>
              </a:rPr>
              <a:t>:</a:t>
            </a:r>
          </a:p>
          <a:p>
            <a:pPr marL="342900" indent="-342900" algn="l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400" b="0" i="1" dirty="0" smtClean="0">
                <a:solidFill>
                  <a:srgbClr val="FFFF99"/>
                </a:solidFill>
                <a:latin typeface="Arial" charset="0"/>
              </a:rPr>
              <a:t>(</a:t>
            </a:r>
            <a:r>
              <a:rPr lang="cs-CZ" sz="2400" b="0" i="1" dirty="0" err="1" smtClean="0">
                <a:solidFill>
                  <a:srgbClr val="FFFF99"/>
                </a:solidFill>
                <a:latin typeface="Arial" charset="0"/>
              </a:rPr>
              <a:t>of</a:t>
            </a:r>
            <a:r>
              <a:rPr lang="cs-CZ" sz="2400" b="0" i="1" dirty="0" smtClean="0">
                <a:solidFill>
                  <a:srgbClr val="FFFF99"/>
                </a:solidFill>
                <a:latin typeface="Arial" charset="0"/>
              </a:rPr>
              <a:t> 1 session)</a:t>
            </a:r>
            <a:endParaRPr lang="cs-CZ" sz="2800" b="0" i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47469" name="Rectangle 12"/>
          <p:cNvSpPr>
            <a:spLocks noChangeArrowheads="1"/>
          </p:cNvSpPr>
          <p:nvPr/>
        </p:nvSpPr>
        <p:spPr bwMode="auto">
          <a:xfrm>
            <a:off x="3733800" y="3352800"/>
            <a:ext cx="525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98425" indent="-98425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3600" dirty="0" smtClean="0">
                <a:solidFill>
                  <a:srgbClr val="FF0066"/>
                </a:solidFill>
                <a:latin typeface="Arial" charset="0"/>
              </a:rPr>
              <a:t>&gt;</a:t>
            </a:r>
            <a:r>
              <a:rPr lang="cs-CZ" sz="3600" dirty="0" smtClean="0">
                <a:solidFill>
                  <a:srgbClr val="FF0066"/>
                </a:solidFill>
                <a:latin typeface="Arial" charset="0"/>
              </a:rPr>
              <a:t>30 min</a:t>
            </a:r>
            <a:r>
              <a:rPr lang="en-US" sz="3600" dirty="0" err="1" smtClean="0">
                <a:solidFill>
                  <a:srgbClr val="FF0066"/>
                </a:solidFill>
                <a:latin typeface="Arial" charset="0"/>
              </a:rPr>
              <a:t>utes</a:t>
            </a:r>
            <a:endParaRPr lang="cs-CZ" sz="2800" b="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7470" name="Rectangle 13"/>
          <p:cNvSpPr>
            <a:spLocks noChangeArrowheads="1"/>
          </p:cNvSpPr>
          <p:nvPr/>
        </p:nvSpPr>
        <p:spPr bwMode="auto">
          <a:xfrm>
            <a:off x="685800" y="45720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b="0" i="1" dirty="0" smtClean="0">
                <a:solidFill>
                  <a:srgbClr val="FFFF99"/>
                </a:solidFill>
                <a:latin typeface="Arial" charset="0"/>
              </a:rPr>
              <a:t>Intensity:</a:t>
            </a:r>
            <a:endParaRPr lang="cs-CZ" sz="2800" b="0" i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47471" name="Rectangle 14"/>
          <p:cNvSpPr>
            <a:spLocks noChangeArrowheads="1"/>
          </p:cNvSpPr>
          <p:nvPr/>
        </p:nvSpPr>
        <p:spPr bwMode="auto">
          <a:xfrm>
            <a:off x="3581400" y="46482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600" dirty="0" err="1" smtClean="0">
                <a:solidFill>
                  <a:srgbClr val="FF0066"/>
                </a:solidFill>
                <a:latin typeface="Arial" charset="0"/>
              </a:rPr>
              <a:t>Moderate</a:t>
            </a:r>
            <a:r>
              <a:rPr lang="cs-CZ" sz="3600" dirty="0" smtClean="0">
                <a:solidFill>
                  <a:srgbClr val="FF0066"/>
                </a:solidFill>
                <a:latin typeface="Arial" charset="0"/>
              </a:rPr>
              <a:t> to </a:t>
            </a:r>
            <a:r>
              <a:rPr lang="cs-CZ" sz="3600" dirty="0" err="1" smtClean="0">
                <a:solidFill>
                  <a:srgbClr val="FF0066"/>
                </a:solidFill>
                <a:latin typeface="Arial" charset="0"/>
              </a:rPr>
              <a:t>Vigorous</a:t>
            </a:r>
            <a:r>
              <a:rPr lang="cs-CZ" sz="3600" dirty="0" smtClean="0">
                <a:solidFill>
                  <a:srgbClr val="FF0066"/>
                </a:solidFill>
                <a:latin typeface="Arial" charset="0"/>
              </a:rPr>
              <a:t/>
            </a:r>
            <a:br>
              <a:rPr lang="cs-CZ" sz="3600" dirty="0" smtClean="0">
                <a:solidFill>
                  <a:srgbClr val="FF0066"/>
                </a:solidFill>
                <a:latin typeface="Arial" charset="0"/>
              </a:rPr>
            </a:br>
            <a:r>
              <a:rPr lang="cs-CZ" sz="3600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rgbClr val="FF0066"/>
                </a:solidFill>
                <a:latin typeface="Arial" charset="0"/>
              </a:rPr>
              <a:t>(</a:t>
            </a:r>
            <a:r>
              <a:rPr lang="en-US" sz="2400" b="0" dirty="0" smtClean="0">
                <a:solidFill>
                  <a:srgbClr val="FF0066"/>
                </a:solidFill>
                <a:latin typeface="Arial" charset="0"/>
              </a:rPr>
              <a:t>6</a:t>
            </a:r>
            <a:r>
              <a:rPr lang="cs-CZ" sz="2400" b="0" dirty="0" smtClean="0">
                <a:solidFill>
                  <a:srgbClr val="FF0066"/>
                </a:solidFill>
                <a:latin typeface="Arial" charset="0"/>
              </a:rPr>
              <a:t>0-80 % </a:t>
            </a:r>
            <a:r>
              <a:rPr lang="cs-CZ" sz="2400" b="0" dirty="0" err="1" smtClean="0">
                <a:solidFill>
                  <a:srgbClr val="FF0066"/>
                </a:solidFill>
                <a:latin typeface="Arial" charset="0"/>
              </a:rPr>
              <a:t>of</a:t>
            </a:r>
            <a:r>
              <a:rPr lang="cs-CZ" sz="2400" b="0" dirty="0" smtClean="0">
                <a:solidFill>
                  <a:srgbClr val="FF0066"/>
                </a:solidFill>
                <a:latin typeface="Arial" charset="0"/>
              </a:rPr>
              <a:t> max</a:t>
            </a:r>
            <a:r>
              <a:rPr lang="cs-CZ" sz="2400" b="0" dirty="0">
                <a:solidFill>
                  <a:srgbClr val="FF0066"/>
                </a:solidFill>
                <a:latin typeface="Arial" charset="0"/>
              </a:rPr>
              <a:t>. </a:t>
            </a:r>
            <a:r>
              <a:rPr lang="cs-CZ" sz="2400" b="0" dirty="0" smtClean="0">
                <a:solidFill>
                  <a:srgbClr val="FF0066"/>
                </a:solidFill>
                <a:latin typeface="Arial" charset="0"/>
              </a:rPr>
              <a:t>HF</a:t>
            </a:r>
            <a:r>
              <a:rPr lang="cs-CZ" sz="2400" b="0" dirty="0">
                <a:solidFill>
                  <a:srgbClr val="FF0066"/>
                </a:solidFill>
                <a:latin typeface="Arial" charset="0"/>
              </a:rPr>
              <a:t>)</a:t>
            </a:r>
          </a:p>
        </p:txBody>
      </p:sp>
      <p:sp>
        <p:nvSpPr>
          <p:cNvPr id="147479" name="Rectangle 22"/>
          <p:cNvSpPr>
            <a:spLocks noChangeArrowheads="1"/>
          </p:cNvSpPr>
          <p:nvPr/>
        </p:nvSpPr>
        <p:spPr bwMode="auto">
          <a:xfrm>
            <a:off x="533400" y="1524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lnSpc>
                <a:spcPts val="19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b="0" i="1" dirty="0" smtClean="0">
                <a:solidFill>
                  <a:srgbClr val="FFFF99"/>
                </a:solidFill>
                <a:latin typeface="Arial" charset="0"/>
              </a:rPr>
              <a:t>Type </a:t>
            </a:r>
            <a:r>
              <a:rPr lang="cs-CZ" sz="2800" b="0" i="1" dirty="0" err="1" smtClean="0">
                <a:solidFill>
                  <a:srgbClr val="FFFF99"/>
                </a:solidFill>
                <a:latin typeface="Arial" charset="0"/>
              </a:rPr>
              <a:t>of</a:t>
            </a:r>
            <a:r>
              <a:rPr lang="cs-CZ" sz="2800" b="0" i="1" dirty="0" smtClean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cs-CZ" sz="2800" b="0" i="1" dirty="0" err="1" smtClean="0">
                <a:solidFill>
                  <a:srgbClr val="FFFF99"/>
                </a:solidFill>
                <a:latin typeface="Arial" charset="0"/>
              </a:rPr>
              <a:t>activity</a:t>
            </a:r>
            <a:r>
              <a:rPr lang="cs-CZ" sz="2800" b="0" i="1" dirty="0" smtClean="0">
                <a:solidFill>
                  <a:srgbClr val="FFFF99"/>
                </a:solidFill>
                <a:latin typeface="Arial" charset="0"/>
              </a:rPr>
              <a:t>:</a:t>
            </a:r>
            <a:endParaRPr lang="cs-CZ" sz="2800" b="0" i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47480" name="Rectangle 23"/>
          <p:cNvSpPr>
            <a:spLocks noChangeArrowheads="1"/>
          </p:cNvSpPr>
          <p:nvPr/>
        </p:nvSpPr>
        <p:spPr bwMode="auto">
          <a:xfrm>
            <a:off x="3657600" y="1371600"/>
            <a:ext cx="525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200" b="0" dirty="0" err="1" smtClean="0">
                <a:solidFill>
                  <a:srgbClr val="FF0066"/>
                </a:solidFill>
                <a:latin typeface="Arial" charset="0"/>
              </a:rPr>
              <a:t>Endurance</a:t>
            </a:r>
            <a:r>
              <a:rPr lang="cs-CZ" sz="3200" b="0" dirty="0" smtClean="0">
                <a:solidFill>
                  <a:srgbClr val="FF0066"/>
                </a:solidFill>
                <a:latin typeface="Arial" charset="0"/>
              </a:rPr>
              <a:t>, aerobic </a:t>
            </a:r>
            <a:endParaRPr lang="cs-CZ" sz="3200" b="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7481" name="Text Box 24"/>
          <p:cNvSpPr txBox="1">
            <a:spLocks noChangeArrowheads="1"/>
          </p:cNvSpPr>
          <p:nvPr/>
        </p:nvSpPr>
        <p:spPr bwMode="auto">
          <a:xfrm>
            <a:off x="3505200" y="5715000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eaLnBrk="1" hangingPunct="1"/>
            <a:r>
              <a:rPr lang="cs-CZ" b="0" i="1" dirty="0" err="1" smtClean="0">
                <a:latin typeface="Arial" charset="0"/>
              </a:rPr>
              <a:t>Max.HF</a:t>
            </a:r>
            <a:r>
              <a:rPr lang="cs-CZ" b="0" i="1" dirty="0" smtClean="0">
                <a:latin typeface="Arial" charset="0"/>
              </a:rPr>
              <a:t> (</a:t>
            </a:r>
            <a:r>
              <a:rPr lang="cs-CZ" b="0" i="1" dirty="0" err="1" smtClean="0">
                <a:latin typeface="Arial" charset="0"/>
              </a:rPr>
              <a:t>Heart</a:t>
            </a:r>
            <a:r>
              <a:rPr lang="cs-CZ" b="0" i="1" dirty="0" smtClean="0">
                <a:latin typeface="Arial" charset="0"/>
              </a:rPr>
              <a:t>  </a:t>
            </a:r>
            <a:r>
              <a:rPr lang="cs-CZ" b="0" i="1" dirty="0" err="1" smtClean="0">
                <a:latin typeface="Arial" charset="0"/>
              </a:rPr>
              <a:t>Frequency</a:t>
            </a:r>
            <a:r>
              <a:rPr lang="cs-CZ" b="0" i="1" dirty="0" smtClean="0">
                <a:latin typeface="Arial" charset="0"/>
              </a:rPr>
              <a:t>) </a:t>
            </a:r>
            <a:r>
              <a:rPr lang="cs-CZ" b="0" i="1" dirty="0">
                <a:latin typeface="Arial" charset="0"/>
              </a:rPr>
              <a:t>= 220 - </a:t>
            </a:r>
            <a:r>
              <a:rPr lang="cs-CZ" b="0" i="1" dirty="0" err="1" smtClean="0">
                <a:latin typeface="Arial" charset="0"/>
              </a:rPr>
              <a:t>age</a:t>
            </a:r>
            <a:endParaRPr lang="cs-CZ" b="0" i="1" dirty="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A5D92-AB7F-4056-883E-2B3BA7B2A49A}" type="slidenum">
              <a:rPr lang="cs-CZ"/>
              <a:pPr>
                <a:defRPr/>
              </a:pPr>
              <a:t>35</a:t>
            </a:fld>
            <a:endParaRPr lang="cs-CZ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9036050" cy="5032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smtClean="0"/>
              <a:t>Blood cholesterol</a:t>
            </a:r>
            <a:r>
              <a:rPr lang="cs-CZ" sz="4000" i="1" dirty="0" smtClean="0"/>
              <a:t> </a:t>
            </a:r>
          </a:p>
        </p:txBody>
      </p:sp>
      <p:sp>
        <p:nvSpPr>
          <p:cNvPr id="151556" name="Line 3"/>
          <p:cNvSpPr>
            <a:spLocks noChangeShapeType="1"/>
          </p:cNvSpPr>
          <p:nvPr/>
        </p:nvSpPr>
        <p:spPr bwMode="auto">
          <a:xfrm>
            <a:off x="446088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1557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51558" name="Rectangle 5"/>
          <p:cNvSpPr>
            <a:spLocks noChangeArrowheads="1"/>
          </p:cNvSpPr>
          <p:nvPr/>
        </p:nvSpPr>
        <p:spPr bwMode="auto">
          <a:xfrm>
            <a:off x="107950" y="765175"/>
            <a:ext cx="82089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en-US" sz="3200" dirty="0" smtClean="0">
                <a:latin typeface="Arial" charset="0"/>
              </a:rPr>
              <a:t>Total cholesterol </a:t>
            </a:r>
            <a:r>
              <a:rPr lang="cs-CZ" sz="3200" dirty="0" smtClean="0">
                <a:latin typeface="Arial" charset="0"/>
              </a:rPr>
              <a:t>(TC</a:t>
            </a:r>
            <a:r>
              <a:rPr lang="cs-CZ" sz="3200" dirty="0">
                <a:latin typeface="Arial" charset="0"/>
              </a:rPr>
              <a:t>)</a:t>
            </a:r>
            <a:r>
              <a:rPr lang="cs-CZ" sz="3600" dirty="0">
                <a:latin typeface="Arial" charset="0"/>
              </a:rPr>
              <a:t> </a:t>
            </a:r>
            <a:r>
              <a:rPr lang="cs-CZ" sz="4400" dirty="0">
                <a:latin typeface="Arial" charset="0"/>
              </a:rPr>
              <a:t> </a:t>
            </a:r>
            <a:endParaRPr lang="cs-CZ" sz="4400" dirty="0"/>
          </a:p>
        </p:txBody>
      </p:sp>
      <p:sp>
        <p:nvSpPr>
          <p:cNvPr id="151559" name="Rectangle 6"/>
          <p:cNvSpPr>
            <a:spLocks noChangeArrowheads="1"/>
          </p:cNvSpPr>
          <p:nvPr/>
        </p:nvSpPr>
        <p:spPr bwMode="auto">
          <a:xfrm>
            <a:off x="250825" y="2349500"/>
            <a:ext cx="8208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LDL-cholesterol</a:t>
            </a:r>
            <a:r>
              <a:rPr lang="en-US" sz="3200">
                <a:latin typeface="Arial" charset="0"/>
              </a:rPr>
              <a:t> (LDL</a:t>
            </a:r>
            <a:r>
              <a:rPr lang="cs-CZ" sz="3200">
                <a:latin typeface="Arial" charset="0"/>
              </a:rPr>
              <a:t>-</a:t>
            </a:r>
            <a:r>
              <a:rPr lang="en-US" sz="3200">
                <a:latin typeface="Arial" charset="0"/>
              </a:rPr>
              <a:t>C)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250825" y="4076700"/>
            <a:ext cx="82089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HDL-cholesterol (HDL-C)</a:t>
            </a:r>
            <a:endParaRPr lang="cs-CZ" sz="4400">
              <a:latin typeface="Arial" charset="0"/>
            </a:endParaRPr>
          </a:p>
        </p:txBody>
      </p:sp>
      <p:sp>
        <p:nvSpPr>
          <p:cNvPr id="151561" name="Rectangle 8"/>
          <p:cNvSpPr>
            <a:spLocks noChangeArrowheads="1"/>
          </p:cNvSpPr>
          <p:nvPr/>
        </p:nvSpPr>
        <p:spPr bwMode="auto">
          <a:xfrm>
            <a:off x="3130550" y="1484313"/>
            <a:ext cx="568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en-US" sz="3200" dirty="0">
                <a:latin typeface="Arial" charset="0"/>
              </a:rPr>
              <a:t> </a:t>
            </a:r>
            <a:r>
              <a:rPr lang="en-US" sz="3200" b="0" dirty="0">
                <a:solidFill>
                  <a:srgbClr val="00FF99"/>
                </a:solidFill>
                <a:latin typeface="Arial" charset="0"/>
              </a:rPr>
              <a:t>&lt; 5 </a:t>
            </a:r>
            <a:r>
              <a:rPr lang="en-US" sz="3200" b="0" dirty="0" err="1">
                <a:solidFill>
                  <a:srgbClr val="00FF99"/>
                </a:solidFill>
                <a:latin typeface="Arial" charset="0"/>
              </a:rPr>
              <a:t>mmol</a:t>
            </a:r>
            <a:r>
              <a:rPr lang="cs-CZ" sz="3200" b="0" dirty="0">
                <a:solidFill>
                  <a:srgbClr val="00FF99"/>
                </a:solidFill>
                <a:latin typeface="Arial" charset="0"/>
              </a:rPr>
              <a:t>/l</a:t>
            </a:r>
            <a:r>
              <a:rPr lang="en-US" sz="3200" b="0" dirty="0">
                <a:solidFill>
                  <a:srgbClr val="00FF99"/>
                </a:solidFill>
                <a:latin typeface="Arial" charset="0"/>
              </a:rPr>
              <a:t>,  </a:t>
            </a:r>
            <a:r>
              <a:rPr lang="en-US" sz="2400" b="0" dirty="0" smtClean="0">
                <a:solidFill>
                  <a:srgbClr val="00FF99"/>
                </a:solidFill>
                <a:latin typeface="Arial" charset="0"/>
              </a:rPr>
              <a:t>by hi</a:t>
            </a:r>
            <a:r>
              <a:rPr lang="cs-CZ" sz="2400" b="0" dirty="0" smtClean="0">
                <a:solidFill>
                  <a:srgbClr val="00FF99"/>
                </a:solidFill>
                <a:latin typeface="Arial" charset="0"/>
              </a:rPr>
              <a:t>-</a:t>
            </a:r>
            <a:r>
              <a:rPr lang="en-US" sz="2400" b="0" dirty="0" smtClean="0">
                <a:solidFill>
                  <a:srgbClr val="00FF99"/>
                </a:solidFill>
                <a:latin typeface="Arial" charset="0"/>
              </a:rPr>
              <a:t>risk </a:t>
            </a:r>
            <a:r>
              <a:rPr lang="en-US" sz="2400" b="0" dirty="0">
                <a:solidFill>
                  <a:srgbClr val="00FF99"/>
                </a:solidFill>
                <a:latin typeface="Arial" charset="0"/>
              </a:rPr>
              <a:t>&lt; 4,5 </a:t>
            </a:r>
            <a:r>
              <a:rPr lang="en-US" sz="2400" b="0" dirty="0" err="1">
                <a:solidFill>
                  <a:srgbClr val="00FF99"/>
                </a:solidFill>
                <a:latin typeface="Arial" charset="0"/>
              </a:rPr>
              <a:t>mmol</a:t>
            </a:r>
            <a:endParaRPr lang="cs-CZ" sz="2400" b="0" dirty="0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151562" name="Rectangle 9"/>
          <p:cNvSpPr>
            <a:spLocks noChangeArrowheads="1"/>
          </p:cNvSpPr>
          <p:nvPr/>
        </p:nvSpPr>
        <p:spPr bwMode="auto">
          <a:xfrm>
            <a:off x="3225800" y="3068638"/>
            <a:ext cx="568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en-US" sz="3200" dirty="0">
                <a:latin typeface="Arial" charset="0"/>
              </a:rPr>
              <a:t> </a:t>
            </a:r>
            <a:r>
              <a:rPr lang="en-US" sz="3200" b="0" dirty="0">
                <a:solidFill>
                  <a:srgbClr val="00FF99"/>
                </a:solidFill>
                <a:latin typeface="Arial" charset="0"/>
              </a:rPr>
              <a:t>&lt; </a:t>
            </a:r>
            <a:r>
              <a:rPr lang="cs-CZ" sz="3200" b="0" dirty="0">
                <a:solidFill>
                  <a:srgbClr val="00FF99"/>
                </a:solidFill>
                <a:latin typeface="Arial" charset="0"/>
              </a:rPr>
              <a:t>3</a:t>
            </a:r>
            <a:r>
              <a:rPr lang="en-US" sz="3200" b="0" dirty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en-US" sz="3200" b="0" dirty="0" err="1">
                <a:solidFill>
                  <a:srgbClr val="00FF99"/>
                </a:solidFill>
                <a:latin typeface="Arial" charset="0"/>
              </a:rPr>
              <a:t>mmol</a:t>
            </a:r>
            <a:r>
              <a:rPr lang="cs-CZ" sz="3200" b="0" dirty="0">
                <a:solidFill>
                  <a:srgbClr val="00FF99"/>
                </a:solidFill>
                <a:latin typeface="Arial" charset="0"/>
              </a:rPr>
              <a:t>/l</a:t>
            </a:r>
            <a:r>
              <a:rPr lang="en-US" sz="3200" b="0" dirty="0">
                <a:solidFill>
                  <a:srgbClr val="00FF99"/>
                </a:solidFill>
                <a:latin typeface="Arial" charset="0"/>
              </a:rPr>
              <a:t>,  </a:t>
            </a:r>
            <a:r>
              <a:rPr lang="cs-CZ" sz="2400" b="0" dirty="0" smtClean="0">
                <a:solidFill>
                  <a:srgbClr val="00FF99"/>
                </a:solidFill>
                <a:latin typeface="Arial" charset="0"/>
              </a:rPr>
              <a:t>by </a:t>
            </a:r>
            <a:r>
              <a:rPr lang="cs-CZ" sz="2400" b="0" dirty="0" err="1" smtClean="0">
                <a:solidFill>
                  <a:srgbClr val="00FF99"/>
                </a:solidFill>
                <a:latin typeface="Arial" charset="0"/>
              </a:rPr>
              <a:t>hi</a:t>
            </a:r>
            <a:r>
              <a:rPr lang="cs-CZ" sz="2400" b="0" dirty="0" smtClean="0">
                <a:solidFill>
                  <a:srgbClr val="00FF99"/>
                </a:solidFill>
                <a:latin typeface="Arial" charset="0"/>
              </a:rPr>
              <a:t>-risk</a:t>
            </a:r>
            <a:r>
              <a:rPr lang="en-US" sz="2400" b="0" dirty="0" smtClean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en-US" sz="2400" b="0" dirty="0">
                <a:solidFill>
                  <a:srgbClr val="00FF99"/>
                </a:solidFill>
                <a:latin typeface="Arial" charset="0"/>
              </a:rPr>
              <a:t>&lt; </a:t>
            </a:r>
            <a:r>
              <a:rPr lang="cs-CZ" sz="2400" b="0" dirty="0">
                <a:solidFill>
                  <a:srgbClr val="00FF99"/>
                </a:solidFill>
                <a:latin typeface="Arial" charset="0"/>
              </a:rPr>
              <a:t>2</a:t>
            </a:r>
            <a:r>
              <a:rPr lang="en-US" sz="2400" b="0" dirty="0">
                <a:solidFill>
                  <a:srgbClr val="00FF99"/>
                </a:solidFill>
                <a:latin typeface="Arial" charset="0"/>
              </a:rPr>
              <a:t>,5 </a:t>
            </a:r>
            <a:r>
              <a:rPr lang="en-US" sz="2400" b="0" dirty="0" err="1">
                <a:solidFill>
                  <a:srgbClr val="00FF99"/>
                </a:solidFill>
                <a:latin typeface="Arial" charset="0"/>
              </a:rPr>
              <a:t>mmol</a:t>
            </a:r>
            <a:endParaRPr lang="cs-CZ" sz="2400" b="0" dirty="0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151563" name="Rectangle 10"/>
          <p:cNvSpPr>
            <a:spLocks noChangeArrowheads="1"/>
          </p:cNvSpPr>
          <p:nvPr/>
        </p:nvSpPr>
        <p:spPr bwMode="auto">
          <a:xfrm>
            <a:off x="3419475" y="4868863"/>
            <a:ext cx="568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en-US" sz="3200" dirty="0">
                <a:latin typeface="Arial" charset="0"/>
              </a:rPr>
              <a:t> </a:t>
            </a:r>
            <a:r>
              <a:rPr lang="en-US" sz="3200" b="0" dirty="0">
                <a:solidFill>
                  <a:srgbClr val="00FF99"/>
                </a:solidFill>
                <a:latin typeface="Arial" charset="0"/>
              </a:rPr>
              <a:t>&gt; 1 </a:t>
            </a:r>
            <a:r>
              <a:rPr lang="en-US" sz="3200" b="0" dirty="0" err="1">
                <a:solidFill>
                  <a:srgbClr val="00FF99"/>
                </a:solidFill>
                <a:latin typeface="Arial" charset="0"/>
              </a:rPr>
              <a:t>mmol</a:t>
            </a:r>
            <a:r>
              <a:rPr lang="cs-CZ" sz="3200" b="0" dirty="0" smtClean="0">
                <a:solidFill>
                  <a:srgbClr val="00FF99"/>
                </a:solidFill>
                <a:latin typeface="Arial" charset="0"/>
              </a:rPr>
              <a:t>/l </a:t>
            </a:r>
            <a:r>
              <a:rPr lang="cs-CZ" sz="2400" b="0" dirty="0" smtClean="0">
                <a:solidFill>
                  <a:srgbClr val="00FF99"/>
                </a:solidFill>
                <a:latin typeface="Arial" charset="0"/>
              </a:rPr>
              <a:t>(</a:t>
            </a:r>
            <a:r>
              <a:rPr lang="cs-CZ" sz="2400" b="0" dirty="0" err="1" smtClean="0">
                <a:solidFill>
                  <a:srgbClr val="00FF99"/>
                </a:solidFill>
                <a:latin typeface="Arial" charset="0"/>
              </a:rPr>
              <a:t>the</a:t>
            </a:r>
            <a:r>
              <a:rPr lang="cs-CZ" sz="2400" b="0" dirty="0" smtClean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FF99"/>
                </a:solidFill>
                <a:latin typeface="Arial" charset="0"/>
              </a:rPr>
              <a:t>higher</a:t>
            </a:r>
            <a:r>
              <a:rPr lang="cs-CZ" sz="2400" b="0" dirty="0" smtClean="0">
                <a:solidFill>
                  <a:srgbClr val="00FF99"/>
                </a:solidFill>
                <a:latin typeface="Arial" charset="0"/>
              </a:rPr>
              <a:t>, </a:t>
            </a:r>
            <a:r>
              <a:rPr lang="cs-CZ" sz="2400" b="0" dirty="0" err="1" smtClean="0">
                <a:solidFill>
                  <a:srgbClr val="00FF99"/>
                </a:solidFill>
                <a:latin typeface="Arial" charset="0"/>
              </a:rPr>
              <a:t>the</a:t>
            </a:r>
            <a:r>
              <a:rPr lang="cs-CZ" sz="2400" b="0" dirty="0" smtClean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rgbClr val="00FF99"/>
                </a:solidFill>
                <a:latin typeface="Arial" charset="0"/>
              </a:rPr>
              <a:t>better</a:t>
            </a:r>
            <a:r>
              <a:rPr lang="cs-CZ" sz="2400" b="0" dirty="0" smtClean="0">
                <a:solidFill>
                  <a:srgbClr val="00FF99"/>
                </a:solidFill>
                <a:latin typeface="Arial" charset="0"/>
              </a:rPr>
              <a:t>)</a:t>
            </a:r>
            <a:endParaRPr lang="cs-CZ" sz="2400" b="0" dirty="0">
              <a:solidFill>
                <a:srgbClr val="00FF99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CF1EA-C131-4451-9E3F-03745D367615}" type="slidenum">
              <a:rPr lang="cs-CZ"/>
              <a:pPr>
                <a:defRPr/>
              </a:pPr>
              <a:t>36</a:t>
            </a:fld>
            <a:endParaRPr lang="cs-CZ"/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15200" cy="685800"/>
          </a:xfrm>
        </p:spPr>
        <p:txBody>
          <a:bodyPr/>
          <a:lstStyle/>
          <a:p>
            <a:pPr algn="ctr" eaLnBrk="1" hangingPunct="1"/>
            <a:r>
              <a:rPr lang="cs-CZ" sz="4000" dirty="0" smtClean="0"/>
              <a:t>Body </a:t>
            </a:r>
            <a:r>
              <a:rPr lang="cs-CZ" sz="4000" dirty="0" err="1" smtClean="0"/>
              <a:t>weight</a:t>
            </a:r>
            <a:r>
              <a:rPr lang="cs-CZ" sz="4000" dirty="0" smtClean="0"/>
              <a:t>, </a:t>
            </a:r>
            <a:r>
              <a:rPr lang="cs-CZ" sz="4000" dirty="0" err="1" smtClean="0"/>
              <a:t>fatness</a:t>
            </a:r>
            <a:endParaRPr lang="cs-CZ" sz="4000" dirty="0" smtClean="0"/>
          </a:p>
        </p:txBody>
      </p:sp>
      <p:sp>
        <p:nvSpPr>
          <p:cNvPr id="156676" name="Rectangle 3"/>
          <p:cNvSpPr>
            <a:spLocks noChangeArrowheads="1"/>
          </p:cNvSpPr>
          <p:nvPr/>
        </p:nvSpPr>
        <p:spPr bwMode="auto">
          <a:xfrm>
            <a:off x="1676400" y="77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6678" name="Line 5"/>
          <p:cNvSpPr>
            <a:spLocks noChangeShapeType="1"/>
          </p:cNvSpPr>
          <p:nvPr/>
        </p:nvSpPr>
        <p:spPr bwMode="auto">
          <a:xfrm>
            <a:off x="381000" y="838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6679" name="Rectangle 6"/>
          <p:cNvSpPr>
            <a:spLocks noChangeArrowheads="1"/>
          </p:cNvSpPr>
          <p:nvPr/>
        </p:nvSpPr>
        <p:spPr bwMode="auto">
          <a:xfrm>
            <a:off x="2209800" y="2286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4000">
                <a:solidFill>
                  <a:srgbClr val="FF0066"/>
                </a:solidFill>
                <a:latin typeface="Arial" charset="0"/>
              </a:rPr>
              <a:t>BMI 18,5 - 25</a:t>
            </a:r>
          </a:p>
        </p:txBody>
      </p:sp>
      <p:sp>
        <p:nvSpPr>
          <p:cNvPr id="156680" name="Rectangle 7"/>
          <p:cNvSpPr>
            <a:spLocks noChangeArrowheads="1"/>
          </p:cNvSpPr>
          <p:nvPr/>
        </p:nvSpPr>
        <p:spPr bwMode="auto">
          <a:xfrm>
            <a:off x="5884032" y="2438400"/>
            <a:ext cx="3238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i="1" dirty="0" err="1" smtClean="0">
                <a:solidFill>
                  <a:srgbClr val="99CCFF"/>
                </a:solidFill>
                <a:latin typeface="Times New Roman" pitchFamily="18" charset="0"/>
              </a:rPr>
              <a:t>Weight</a:t>
            </a:r>
            <a:r>
              <a:rPr lang="cs-CZ" i="1" dirty="0" smtClean="0">
                <a:solidFill>
                  <a:srgbClr val="99CCFF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rgbClr val="99CCFF"/>
                </a:solidFill>
                <a:latin typeface="Times New Roman" pitchFamily="18" charset="0"/>
              </a:rPr>
              <a:t>[kg]</a:t>
            </a:r>
            <a:r>
              <a:rPr lang="cs-CZ" i="1" dirty="0">
                <a:solidFill>
                  <a:srgbClr val="99CCFF"/>
                </a:solidFill>
                <a:latin typeface="Times New Roman" pitchFamily="18" charset="0"/>
              </a:rPr>
              <a:t>  / </a:t>
            </a:r>
            <a:r>
              <a:rPr lang="cs-CZ" i="1" dirty="0" smtClean="0">
                <a:solidFill>
                  <a:srgbClr val="99CCFF"/>
                </a:solidFill>
                <a:latin typeface="Times New Roman" pitchFamily="18" charset="0"/>
              </a:rPr>
              <a:t>(</a:t>
            </a:r>
            <a:r>
              <a:rPr lang="cs-CZ" i="1" dirty="0" err="1" smtClean="0">
                <a:solidFill>
                  <a:srgbClr val="99CCFF"/>
                </a:solidFill>
                <a:latin typeface="Times New Roman" pitchFamily="18" charset="0"/>
              </a:rPr>
              <a:t>Height</a:t>
            </a:r>
            <a:r>
              <a:rPr lang="cs-CZ" i="1" dirty="0" smtClean="0">
                <a:solidFill>
                  <a:srgbClr val="99CCFF"/>
                </a:solidFill>
                <a:latin typeface="Times New Roman" pitchFamily="18" charset="0"/>
              </a:rPr>
              <a:t>)</a:t>
            </a:r>
            <a:r>
              <a:rPr lang="en-US" i="1" baseline="30000" dirty="0">
                <a:solidFill>
                  <a:srgbClr val="99CCFF"/>
                </a:solidFill>
                <a:latin typeface="Times New Roman" pitchFamily="18" charset="0"/>
              </a:rPr>
              <a:t>2</a:t>
            </a:r>
            <a:r>
              <a:rPr lang="en-US" i="1" dirty="0">
                <a:solidFill>
                  <a:srgbClr val="99CCFF"/>
                </a:solidFill>
                <a:latin typeface="Times New Roman" pitchFamily="18" charset="0"/>
              </a:rPr>
              <a:t> [m]</a:t>
            </a:r>
            <a:r>
              <a:rPr lang="cs-CZ" sz="2400" i="1" dirty="0">
                <a:solidFill>
                  <a:srgbClr val="99CCFF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56681" name="Rectangle 8"/>
          <p:cNvSpPr>
            <a:spLocks noChangeArrowheads="1"/>
          </p:cNvSpPr>
          <p:nvPr/>
        </p:nvSpPr>
        <p:spPr bwMode="auto">
          <a:xfrm>
            <a:off x="228600" y="1219200"/>
            <a:ext cx="685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Maintan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the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 balance </a:t>
            </a: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between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energy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intake</a:t>
            </a:r>
            <a:r>
              <a:rPr lang="cs-CZ" sz="2800" b="0" i="1" dirty="0" smtClean="0">
                <a:solidFill>
                  <a:srgbClr val="00FF99"/>
                </a:solidFill>
                <a:latin typeface="Arial" charset="0"/>
              </a:rPr>
              <a:t> a output to </a:t>
            </a:r>
            <a:r>
              <a:rPr lang="cs-CZ" sz="2800" b="0" i="1" dirty="0" err="1" smtClean="0">
                <a:solidFill>
                  <a:srgbClr val="00FF99"/>
                </a:solidFill>
                <a:latin typeface="Arial" charset="0"/>
              </a:rPr>
              <a:t>keep</a:t>
            </a:r>
            <a:r>
              <a:rPr lang="cs-CZ" sz="2400" b="0" dirty="0" smtClean="0">
                <a:latin typeface="Arial" charset="0"/>
              </a:rPr>
              <a:t> </a:t>
            </a:r>
            <a:endParaRPr lang="cs-CZ" sz="2400" b="0" dirty="0">
              <a:latin typeface="Arial" charset="0"/>
            </a:endParaRPr>
          </a:p>
        </p:txBody>
      </p:sp>
      <p:graphicFrame>
        <p:nvGraphicFramePr>
          <p:cNvPr id="809994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1086"/>
              </p:ext>
            </p:extLst>
          </p:nvPr>
        </p:nvGraphicFramePr>
        <p:xfrm>
          <a:off x="457200" y="4038600"/>
          <a:ext cx="8077200" cy="175260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Underweight</a:t>
                      </a:r>
                      <a:endParaRPr kumimoji="0" lang="cs-CZ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Normal</a:t>
                      </a:r>
                      <a:r>
                        <a:rPr kumimoji="0" lang="cs-CZ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weight</a:t>
                      </a:r>
                      <a:endParaRPr kumimoji="0" lang="cs-CZ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Overweight</a:t>
                      </a:r>
                      <a:endParaRPr kumimoji="0" lang="cs-CZ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Obesity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&lt; 18,5</a:t>
                      </a:r>
                      <a:endParaRPr kumimoji="0" lang="cs-CZ" sz="3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18,5 - 25</a:t>
                      </a:r>
                      <a:endParaRPr kumimoji="0" lang="cs-CZ" sz="3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Arial" charset="0"/>
                        </a:rPr>
                        <a:t>25 - 30</a:t>
                      </a:r>
                      <a:endParaRPr kumimoji="0" lang="cs-CZ" sz="3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&gt; 30</a:t>
                      </a:r>
                      <a:endParaRPr kumimoji="0" lang="cs-CZ" sz="3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29DD5-93AF-4C94-9FF3-73009A54D436}" type="slidenum">
              <a:rPr lang="cs-CZ"/>
              <a:pPr>
                <a:defRPr/>
              </a:pPr>
              <a:t>37</a:t>
            </a:fld>
            <a:endParaRPr lang="cs-CZ"/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3924300" cy="381000"/>
          </a:xfrm>
        </p:spPr>
        <p:txBody>
          <a:bodyPr/>
          <a:lstStyle/>
          <a:p>
            <a:pPr eaLnBrk="1" hangingPunct="1"/>
            <a:r>
              <a:rPr lang="cs-CZ" sz="3400" dirty="0" err="1" smtClean="0"/>
              <a:t>Blood</a:t>
            </a:r>
            <a:r>
              <a:rPr lang="cs-CZ" sz="3400" dirty="0" smtClean="0"/>
              <a:t> </a:t>
            </a:r>
            <a:r>
              <a:rPr lang="cs-CZ" sz="3400" dirty="0" err="1" smtClean="0"/>
              <a:t>pressure</a:t>
            </a:r>
            <a:endParaRPr lang="cs-CZ" sz="3200" dirty="0" smtClean="0"/>
          </a:p>
        </p:txBody>
      </p:sp>
      <p:sp>
        <p:nvSpPr>
          <p:cNvPr id="157700" name="Line 3"/>
          <p:cNvSpPr>
            <a:spLocks noChangeShapeType="1"/>
          </p:cNvSpPr>
          <p:nvPr/>
        </p:nvSpPr>
        <p:spPr bwMode="auto">
          <a:xfrm>
            <a:off x="6096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7701" name="Rectangle 6"/>
          <p:cNvSpPr>
            <a:spLocks noChangeArrowheads="1"/>
          </p:cNvSpPr>
          <p:nvPr/>
        </p:nvSpPr>
        <p:spPr bwMode="auto">
          <a:xfrm>
            <a:off x="2819400" y="1447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00FF99"/>
                </a:solidFill>
                <a:latin typeface="Times New Roman" pitchFamily="18" charset="0"/>
              </a:rPr>
              <a:t>&lt; 120</a:t>
            </a:r>
            <a:endParaRPr lang="cs-CZ" sz="2400" b="0">
              <a:solidFill>
                <a:srgbClr val="FFCCCC"/>
              </a:solidFill>
              <a:latin typeface="Times New Roman" pitchFamily="18" charset="0"/>
            </a:endParaRPr>
          </a:p>
        </p:txBody>
      </p:sp>
      <p:graphicFrame>
        <p:nvGraphicFramePr>
          <p:cNvPr id="81203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7112"/>
              </p:ext>
            </p:extLst>
          </p:nvPr>
        </p:nvGraphicFramePr>
        <p:xfrm>
          <a:off x="2209800" y="990600"/>
          <a:ext cx="5334000" cy="2362200"/>
        </p:xfrm>
        <a:graphic>
          <a:graphicData uri="http://schemas.openxmlformats.org/drawingml/2006/table">
            <a:tbl>
              <a:tblPr/>
              <a:tblGrid>
                <a:gridCol w="16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imes New Roman" pitchFamily="18" charset="0"/>
                        </a:rPr>
                        <a:t>Systolic</a:t>
                      </a:r>
                      <a:r>
                        <a:rPr kumimoji="0" lang="cs-CZ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imes New Roman" pitchFamily="18" charset="0"/>
                        </a:rPr>
                        <a:t>Diastolic</a:t>
                      </a:r>
                      <a:endParaRPr kumimoji="0" lang="cs-CZ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imes New Roman" pitchFamily="18" charset="0"/>
                        </a:rPr>
                        <a:t>Category</a:t>
                      </a:r>
                      <a:endParaRPr kumimoji="0" lang="cs-CZ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7728" name="Rectangle 34"/>
          <p:cNvSpPr>
            <a:spLocks noChangeArrowheads="1"/>
          </p:cNvSpPr>
          <p:nvPr/>
        </p:nvSpPr>
        <p:spPr bwMode="auto">
          <a:xfrm>
            <a:off x="4267200" y="1447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00FF99"/>
                </a:solidFill>
                <a:latin typeface="Times New Roman" pitchFamily="18" charset="0"/>
              </a:rPr>
              <a:t>&lt; 80</a:t>
            </a:r>
            <a:endParaRPr lang="cs-CZ" sz="2400" b="0">
              <a:solidFill>
                <a:srgbClr val="FFCCCC"/>
              </a:solidFill>
              <a:latin typeface="Times New Roman" pitchFamily="18" charset="0"/>
            </a:endParaRPr>
          </a:p>
        </p:txBody>
      </p:sp>
      <p:sp>
        <p:nvSpPr>
          <p:cNvPr id="157729" name="Rectangle 35"/>
          <p:cNvSpPr>
            <a:spLocks noChangeArrowheads="1"/>
          </p:cNvSpPr>
          <p:nvPr/>
        </p:nvSpPr>
        <p:spPr bwMode="auto">
          <a:xfrm>
            <a:off x="2514600" y="190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99FF33"/>
                </a:solidFill>
                <a:latin typeface="Times New Roman" pitchFamily="18" charset="0"/>
              </a:rPr>
              <a:t>120 - 129</a:t>
            </a:r>
            <a:endParaRPr lang="cs-CZ" sz="2400" b="0">
              <a:solidFill>
                <a:srgbClr val="99FF33"/>
              </a:solidFill>
              <a:latin typeface="Times New Roman" pitchFamily="18" charset="0"/>
            </a:endParaRPr>
          </a:p>
        </p:txBody>
      </p:sp>
      <p:sp>
        <p:nvSpPr>
          <p:cNvPr id="157730" name="Rectangle 36"/>
          <p:cNvSpPr>
            <a:spLocks noChangeArrowheads="1"/>
          </p:cNvSpPr>
          <p:nvPr/>
        </p:nvSpPr>
        <p:spPr bwMode="auto">
          <a:xfrm>
            <a:off x="4114800" y="190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99FF66"/>
                </a:solidFill>
                <a:latin typeface="Times New Roman" pitchFamily="18" charset="0"/>
              </a:rPr>
              <a:t>80 - 84</a:t>
            </a:r>
            <a:endParaRPr lang="cs-CZ" sz="2400" b="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157731" name="Rectangle 37"/>
          <p:cNvSpPr>
            <a:spLocks noChangeArrowheads="1"/>
          </p:cNvSpPr>
          <p:nvPr/>
        </p:nvSpPr>
        <p:spPr bwMode="auto">
          <a:xfrm>
            <a:off x="4267200" y="236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FF6600"/>
                </a:solidFill>
                <a:latin typeface="Times New Roman" pitchFamily="18" charset="0"/>
              </a:rPr>
              <a:t>85 - 89</a:t>
            </a:r>
            <a:endParaRPr lang="cs-CZ" sz="2400" b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57732" name="Rectangle 38"/>
          <p:cNvSpPr>
            <a:spLocks noChangeArrowheads="1"/>
          </p:cNvSpPr>
          <p:nvPr/>
        </p:nvSpPr>
        <p:spPr bwMode="auto">
          <a:xfrm>
            <a:off x="4267200" y="2895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&gt; 90</a:t>
            </a:r>
            <a:endParaRPr lang="cs-CZ" sz="2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57733" name="Rectangle 39"/>
          <p:cNvSpPr>
            <a:spLocks noChangeArrowheads="1"/>
          </p:cNvSpPr>
          <p:nvPr/>
        </p:nvSpPr>
        <p:spPr bwMode="auto">
          <a:xfrm>
            <a:off x="2438400" y="2362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FF6600"/>
                </a:solidFill>
                <a:latin typeface="Times New Roman" pitchFamily="18" charset="0"/>
              </a:rPr>
              <a:t>130 - 139</a:t>
            </a:r>
            <a:endParaRPr lang="cs-CZ" sz="2400" b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57734" name="Rectangle 40"/>
          <p:cNvSpPr>
            <a:spLocks noChangeArrowheads="1"/>
          </p:cNvSpPr>
          <p:nvPr/>
        </p:nvSpPr>
        <p:spPr bwMode="auto">
          <a:xfrm>
            <a:off x="2667000" y="2895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&gt; 140</a:t>
            </a:r>
            <a:endParaRPr lang="cs-CZ" sz="2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57735" name="Rectangle 41"/>
          <p:cNvSpPr>
            <a:spLocks noChangeArrowheads="1"/>
          </p:cNvSpPr>
          <p:nvPr/>
        </p:nvSpPr>
        <p:spPr bwMode="auto">
          <a:xfrm>
            <a:off x="5943600" y="14478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b="0" dirty="0" err="1" smtClean="0">
                <a:solidFill>
                  <a:srgbClr val="00FF99"/>
                </a:solidFill>
                <a:latin typeface="Times New Roman" pitchFamily="18" charset="0"/>
              </a:rPr>
              <a:t>Optim</a:t>
            </a:r>
            <a:r>
              <a:rPr lang="cs-CZ" b="0" dirty="0" smtClean="0">
                <a:solidFill>
                  <a:srgbClr val="00FF99"/>
                </a:solidFill>
                <a:latin typeface="Times New Roman" pitchFamily="18" charset="0"/>
              </a:rPr>
              <a:t>al</a:t>
            </a:r>
            <a:endParaRPr lang="cs-CZ" b="0" dirty="0">
              <a:solidFill>
                <a:srgbClr val="FFCCCC"/>
              </a:solidFill>
              <a:latin typeface="Times New Roman" pitchFamily="18" charset="0"/>
            </a:endParaRPr>
          </a:p>
        </p:txBody>
      </p:sp>
      <p:sp>
        <p:nvSpPr>
          <p:cNvPr id="157736" name="Rectangle 42"/>
          <p:cNvSpPr>
            <a:spLocks noChangeArrowheads="1"/>
          </p:cNvSpPr>
          <p:nvPr/>
        </p:nvSpPr>
        <p:spPr bwMode="auto">
          <a:xfrm>
            <a:off x="6019800" y="19050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b="0" dirty="0" err="1" smtClean="0">
                <a:solidFill>
                  <a:srgbClr val="99FF66"/>
                </a:solidFill>
                <a:latin typeface="Times New Roman" pitchFamily="18" charset="0"/>
              </a:rPr>
              <a:t>Normal</a:t>
            </a:r>
            <a:r>
              <a:rPr lang="cs-CZ" sz="1800" b="0" dirty="0" smtClean="0">
                <a:solidFill>
                  <a:srgbClr val="99FF66"/>
                </a:solidFill>
                <a:latin typeface="Times New Roman" pitchFamily="18" charset="0"/>
              </a:rPr>
              <a:t> </a:t>
            </a:r>
            <a:endParaRPr lang="cs-CZ" sz="1800" b="0" dirty="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157737" name="Rectangle 43"/>
          <p:cNvSpPr>
            <a:spLocks noChangeArrowheads="1"/>
          </p:cNvSpPr>
          <p:nvPr/>
        </p:nvSpPr>
        <p:spPr bwMode="auto">
          <a:xfrm>
            <a:off x="5638800" y="2438400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b="0" dirty="0" err="1" smtClean="0">
                <a:solidFill>
                  <a:srgbClr val="FF6600"/>
                </a:solidFill>
                <a:latin typeface="Times New Roman" pitchFamily="18" charset="0"/>
              </a:rPr>
              <a:t>High</a:t>
            </a:r>
            <a:r>
              <a:rPr lang="cs-CZ" b="0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cs-CZ" b="0" dirty="0" err="1" smtClean="0">
                <a:solidFill>
                  <a:srgbClr val="FF6600"/>
                </a:solidFill>
                <a:latin typeface="Times New Roman" pitchFamily="18" charset="0"/>
              </a:rPr>
              <a:t>normal</a:t>
            </a:r>
            <a:endParaRPr lang="cs-CZ" sz="2400" b="0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57738" name="Rectangle 44"/>
          <p:cNvSpPr>
            <a:spLocks noChangeArrowheads="1"/>
          </p:cNvSpPr>
          <p:nvPr/>
        </p:nvSpPr>
        <p:spPr bwMode="auto">
          <a:xfrm>
            <a:off x="5791200" y="2895600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b="0" dirty="0" err="1" smtClean="0">
                <a:solidFill>
                  <a:srgbClr val="FF0066"/>
                </a:solidFill>
                <a:latin typeface="Times New Roman" pitchFamily="18" charset="0"/>
              </a:rPr>
              <a:t>Hypertension</a:t>
            </a:r>
            <a:endParaRPr lang="cs-CZ" b="0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C76B1-1135-48D3-921E-233E84B5ED5C}" type="slidenum">
              <a:rPr lang="cs-CZ"/>
              <a:pPr>
                <a:defRPr/>
              </a:pPr>
              <a:t>38</a:t>
            </a:fld>
            <a:endParaRPr lang="cs-CZ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8153400" cy="297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sz="7200" smtClean="0">
                <a:latin typeface="Arial" charset="0"/>
              </a:rPr>
              <a:t>Cancer</a:t>
            </a:r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cs-CZ" sz="2400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 algn="l">
              <a:buClr>
                <a:srgbClr val="E4E9EF"/>
              </a:buClr>
              <a:buSzTx/>
            </a:pPr>
            <a:endParaRPr lang="cs-CZ" sz="3200">
              <a:solidFill>
                <a:prstClr val="black"/>
              </a:solidFill>
            </a:endParaRPr>
          </a:p>
        </p:txBody>
      </p:sp>
      <p:sp>
        <p:nvSpPr>
          <p:cNvPr id="60419" name="Rectangle 4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381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</a:pPr>
            <a:r>
              <a:rPr lang="cs-CZ" sz="1800" dirty="0" smtClean="0">
                <a:effectLst/>
                <a:latin typeface="Arial" charset="0"/>
              </a:rPr>
              <a:t>Incidence and mortality </a:t>
            </a:r>
            <a:r>
              <a:rPr lang="cs-CZ" sz="1800" dirty="0" err="1" smtClean="0">
                <a:effectLst/>
                <a:latin typeface="Arial" charset="0"/>
              </a:rPr>
              <a:t>according</a:t>
            </a:r>
            <a:r>
              <a:rPr lang="cs-CZ" sz="1800" dirty="0" smtClean="0">
                <a:effectLst/>
                <a:latin typeface="Arial" charset="0"/>
              </a:rPr>
              <a:t> to </a:t>
            </a:r>
            <a:r>
              <a:rPr lang="cs-CZ" sz="1800" dirty="0" err="1" smtClean="0">
                <a:effectLst/>
                <a:latin typeface="Arial" charset="0"/>
              </a:rPr>
              <a:t>cancer</a:t>
            </a:r>
            <a:r>
              <a:rPr lang="cs-CZ" sz="1800" dirty="0" smtClean="0">
                <a:effectLst/>
                <a:latin typeface="Arial" charset="0"/>
              </a:rPr>
              <a:t> </a:t>
            </a:r>
            <a:r>
              <a:rPr lang="cs-CZ" sz="1800" dirty="0" err="1" smtClean="0">
                <a:effectLst/>
                <a:latin typeface="Arial" charset="0"/>
              </a:rPr>
              <a:t>sites</a:t>
            </a:r>
            <a:endParaRPr lang="cs-CZ" sz="1800" dirty="0" smtClean="0">
              <a:effectLst/>
              <a:latin typeface="Arial" charset="0"/>
            </a:endParaRPr>
          </a:p>
        </p:txBody>
      </p:sp>
      <p:pic>
        <p:nvPicPr>
          <p:cNvPr id="164866" name="Picture 2" descr="C:\Users\jfiala\Desktop\VÝUKA\Rakovina - příprava, mustry\výskyt nádor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27878" cy="45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2617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1D6D-8388-4913-8B4B-BF554F891739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pPr algn="ctr" eaLnBrk="1" hangingPunct="1"/>
            <a:r>
              <a:rPr lang="cs-CZ" sz="3200" dirty="0" err="1" smtClean="0">
                <a:latin typeface="Arial" charset="0"/>
                <a:cs typeface="Times New Roman" pitchFamily="18" charset="0"/>
              </a:rPr>
              <a:t>Exam</a:t>
            </a:r>
            <a:r>
              <a:rPr lang="cs-CZ" sz="3200" dirty="0" smtClean="0">
                <a:latin typeface="Arial" charset="0"/>
                <a:cs typeface="Times New Roman" pitchFamily="18" charset="0"/>
              </a:rPr>
              <a:t> </a:t>
            </a:r>
            <a:r>
              <a:rPr lang="cs-CZ" sz="3200" dirty="0" err="1" smtClean="0">
                <a:latin typeface="Arial" charset="0"/>
                <a:cs typeface="Times New Roman" pitchFamily="18" charset="0"/>
              </a:rPr>
              <a:t>questions</a:t>
            </a:r>
            <a:r>
              <a:rPr lang="cs-CZ" sz="3200" dirty="0" smtClean="0">
                <a:latin typeface="Arial" charset="0"/>
                <a:cs typeface="Times New Roman" pitchFamily="18" charset="0"/>
              </a:rPr>
              <a:t> (</a:t>
            </a:r>
            <a:r>
              <a:rPr lang="cs-CZ" sz="3200" dirty="0" err="1" smtClean="0">
                <a:latin typeface="Arial" charset="0"/>
                <a:cs typeface="Times New Roman" pitchFamily="18" charset="0"/>
              </a:rPr>
              <a:t>topics</a:t>
            </a:r>
            <a:r>
              <a:rPr lang="cs-CZ" sz="3200" dirty="0" smtClean="0">
                <a:latin typeface="Arial" charset="0"/>
                <a:cs typeface="Times New Roman" pitchFamily="18" charset="0"/>
              </a:rPr>
              <a:t>)</a:t>
            </a:r>
            <a:endParaRPr lang="cs-CZ" sz="3200" dirty="0" smtClean="0"/>
          </a:p>
        </p:txBody>
      </p:sp>
      <p:sp>
        <p:nvSpPr>
          <p:cNvPr id="104452" name="Line 3"/>
          <p:cNvSpPr>
            <a:spLocks noChangeShapeType="1"/>
          </p:cNvSpPr>
          <p:nvPr/>
        </p:nvSpPr>
        <p:spPr bwMode="auto">
          <a:xfrm>
            <a:off x="533400" y="838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52400" y="9144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400" dirty="0" smtClean="0">
                <a:latin typeface="Arial" charset="0"/>
              </a:rPr>
              <a:t>A) Hygiene and preventive medicine – 15 questions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104456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22098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400" dirty="0" smtClean="0">
                <a:latin typeface="Arial" charset="0"/>
              </a:rPr>
              <a:t>B) Epidemiology </a:t>
            </a:r>
            <a:r>
              <a:rPr lang="cs-CZ" sz="2400" dirty="0" err="1" smtClean="0">
                <a:latin typeface="Arial" charset="0"/>
              </a:rPr>
              <a:t>of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infectious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disease</a:t>
            </a:r>
            <a:r>
              <a:rPr lang="cs-CZ" sz="2400" dirty="0" smtClean="0">
                <a:latin typeface="Arial" charset="0"/>
              </a:rPr>
              <a:t> – 22 </a:t>
            </a:r>
            <a:r>
              <a:rPr lang="cs-CZ" sz="2400" dirty="0" err="1" smtClean="0">
                <a:latin typeface="Arial" charset="0"/>
              </a:rPr>
              <a:t>questions</a:t>
            </a:r>
            <a:endParaRPr lang="cs-CZ" sz="2400" b="0" dirty="0">
              <a:latin typeface="Arial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8600" y="40386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400" b="0" dirty="0" smtClean="0">
                <a:latin typeface="Arial" charset="0"/>
              </a:rPr>
              <a:t>For the exam, every </a:t>
            </a:r>
            <a:r>
              <a:rPr lang="en-US" sz="2400" b="0" dirty="0" err="1" smtClean="0">
                <a:latin typeface="Arial" charset="0"/>
              </a:rPr>
              <a:t>studen</a:t>
            </a:r>
            <a:r>
              <a:rPr lang="cs-CZ" sz="2400" b="0" dirty="0" smtClean="0">
                <a:latin typeface="Arial" charset="0"/>
              </a:rPr>
              <a:t>t</a:t>
            </a:r>
            <a:r>
              <a:rPr lang="en-US" sz="2400" b="0" dirty="0" smtClean="0">
                <a:latin typeface="Arial" charset="0"/>
              </a:rPr>
              <a:t> picks randomly one A-question and one B-question </a:t>
            </a:r>
            <a:endParaRPr lang="en-US" sz="24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5368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6E047-98AA-449D-98D4-54E5D8576454}" type="slidenum">
              <a:rPr lang="cs-CZ"/>
              <a:pPr>
                <a:defRPr/>
              </a:pPr>
              <a:t>40</a:t>
            </a:fld>
            <a:endParaRPr lang="cs-CZ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153400" cy="144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r>
              <a:rPr lang="cs-CZ" sz="5400" i="1" smtClean="0">
                <a:solidFill>
                  <a:srgbClr val="FFFF99"/>
                </a:solidFill>
                <a:latin typeface="Arial" charset="0"/>
              </a:rPr>
              <a:t>Main risk factors</a:t>
            </a:r>
            <a:endParaRPr lang="cs-CZ" sz="5400" smtClean="0">
              <a:latin typeface="Arial" charset="0"/>
              <a:cs typeface="Arial" charset="0"/>
            </a:endParaRPr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1905000" y="51816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cs-CZ" sz="2400" b="0">
              <a:latin typeface="Times New Roman" pitchFamily="18" charset="0"/>
            </a:endParaRPr>
          </a:p>
        </p:txBody>
      </p:sp>
      <p:sp>
        <p:nvSpPr>
          <p:cNvPr id="16486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685800"/>
            <a:ext cx="7924800" cy="990600"/>
          </a:xfrm>
          <a:noFill/>
        </p:spPr>
        <p:txBody>
          <a:bodyPr/>
          <a:lstStyle/>
          <a:p>
            <a:pPr eaLnBrk="1" hangingPunct="1"/>
            <a:r>
              <a:rPr lang="cs-CZ" sz="4800" i="1" smtClean="0">
                <a:solidFill>
                  <a:srgbClr val="FF0066"/>
                </a:solidFill>
              </a:rPr>
              <a:t>Causes of cancer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381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cs-CZ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Cancer</a:t>
            </a: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Causes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fld id="{2A13F2CA-EA3B-4F5A-BA61-6813D1545716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41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95235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95236" name="Picture 5" descr="obr "/>
          <p:cNvPicPr>
            <a:picLocks noChangeAspect="1" noChangeArrowheads="1"/>
          </p:cNvPicPr>
          <p:nvPr/>
        </p:nvPicPr>
        <p:blipFill rotWithShape="1">
          <a:blip r:embed="rId3"/>
          <a:srcRect l="15086" t="1151" r="-15086" b="1151"/>
          <a:stretch/>
        </p:blipFill>
        <p:spPr bwMode="auto">
          <a:xfrm>
            <a:off x="76200" y="371475"/>
            <a:ext cx="90678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6"/>
          <p:cNvSpPr>
            <a:spLocks noChangeArrowheads="1"/>
          </p:cNvSpPr>
          <p:nvPr/>
        </p:nvSpPr>
        <p:spPr bwMode="auto">
          <a:xfrm>
            <a:off x="838200" y="609600"/>
            <a:ext cx="3810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838200" y="3200400"/>
            <a:ext cx="3810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5105400" y="3276600"/>
            <a:ext cx="3810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5240" name="Rectangle 5"/>
          <p:cNvSpPr>
            <a:spLocks noChangeArrowheads="1"/>
          </p:cNvSpPr>
          <p:nvPr/>
        </p:nvSpPr>
        <p:spPr bwMode="auto">
          <a:xfrm>
            <a:off x="388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</a:pPr>
            <a:r>
              <a:rPr lang="cs-CZ" sz="1400" b="0" i="1">
                <a:solidFill>
                  <a:prstClr val="black"/>
                </a:solidFill>
                <a:latin typeface="Arial" charset="0"/>
              </a:rPr>
              <a:t>Anand et al. (2008)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2857500"/>
            <a:ext cx="3810000" cy="392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568506" y="2519320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01612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821BA-D9AD-4490-8744-DD8EAF032ED4}" type="slidenum">
              <a:rPr lang="cs-CZ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096000" cy="457200"/>
          </a:xfrm>
        </p:spPr>
        <p:txBody>
          <a:bodyPr/>
          <a:lstStyle/>
          <a:p>
            <a:pPr eaLnBrk="1" hangingPunct="1"/>
            <a:r>
              <a:rPr lang="cs-CZ" sz="2400" b="0" dirty="0" err="1" smtClean="0">
                <a:latin typeface="Arial Narrow CE" pitchFamily="34" charset="-18"/>
              </a:rPr>
              <a:t>Attributive</a:t>
            </a:r>
            <a:r>
              <a:rPr lang="cs-CZ" sz="2400" b="0" dirty="0" smtClean="0">
                <a:latin typeface="Arial Narrow CE" pitchFamily="34" charset="-18"/>
              </a:rPr>
              <a:t> part </a:t>
            </a:r>
            <a:r>
              <a:rPr lang="cs-CZ" sz="2400" b="0" dirty="0" err="1" smtClean="0">
                <a:latin typeface="Arial Narrow CE" pitchFamily="34" charset="-18"/>
              </a:rPr>
              <a:t>of</a:t>
            </a:r>
            <a:r>
              <a:rPr lang="cs-CZ" sz="2400" b="0" dirty="0" smtClean="0">
                <a:latin typeface="Arial Narrow CE" pitchFamily="34" charset="-18"/>
              </a:rPr>
              <a:t> </a:t>
            </a:r>
            <a:r>
              <a:rPr lang="cs-CZ" sz="2400" b="0" dirty="0" err="1" smtClean="0">
                <a:latin typeface="Arial Narrow CE" pitchFamily="34" charset="-18"/>
              </a:rPr>
              <a:t>overall</a:t>
            </a:r>
            <a:r>
              <a:rPr lang="cs-CZ" sz="2400" b="0" dirty="0" smtClean="0">
                <a:latin typeface="Arial Narrow CE" pitchFamily="34" charset="-18"/>
              </a:rPr>
              <a:t> </a:t>
            </a:r>
            <a:r>
              <a:rPr lang="cs-CZ" sz="2400" b="0" dirty="0" err="1" smtClean="0">
                <a:latin typeface="Arial Narrow CE" pitchFamily="34" charset="-18"/>
              </a:rPr>
              <a:t>cancer</a:t>
            </a:r>
            <a:r>
              <a:rPr lang="cs-CZ" sz="2400" b="0" dirty="0" smtClean="0">
                <a:latin typeface="Arial Narrow CE" pitchFamily="34" charset="-18"/>
              </a:rPr>
              <a:t> mortality</a:t>
            </a:r>
            <a:endParaRPr lang="cs-CZ" sz="2400" dirty="0" smtClean="0"/>
          </a:p>
        </p:txBody>
      </p:sp>
      <p:sp>
        <p:nvSpPr>
          <p:cNvPr id="166916" name="Line 3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17" name="Rectangle 4"/>
          <p:cNvSpPr>
            <a:spLocks noChangeArrowheads="1"/>
          </p:cNvSpPr>
          <p:nvPr/>
        </p:nvSpPr>
        <p:spPr bwMode="auto">
          <a:xfrm>
            <a:off x="1695450" y="-500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18" name="Rectangle 5"/>
          <p:cNvSpPr>
            <a:spLocks noChangeArrowheads="1"/>
          </p:cNvSpPr>
          <p:nvPr/>
        </p:nvSpPr>
        <p:spPr bwMode="auto">
          <a:xfrm>
            <a:off x="641350" y="1042988"/>
            <a:ext cx="7745413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19" name="Rectangle 6"/>
          <p:cNvSpPr>
            <a:spLocks noChangeArrowheads="1"/>
          </p:cNvSpPr>
          <p:nvPr/>
        </p:nvSpPr>
        <p:spPr bwMode="auto">
          <a:xfrm>
            <a:off x="609600" y="1190625"/>
            <a:ext cx="7745413" cy="5057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0" name="Rectangle 7"/>
          <p:cNvSpPr>
            <a:spLocks noChangeArrowheads="1"/>
          </p:cNvSpPr>
          <p:nvPr/>
        </p:nvSpPr>
        <p:spPr bwMode="auto">
          <a:xfrm>
            <a:off x="609600" y="5791200"/>
            <a:ext cx="252413" cy="3048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1" name="Rectangle 8"/>
          <p:cNvSpPr>
            <a:spLocks noChangeArrowheads="1"/>
          </p:cNvSpPr>
          <p:nvPr/>
        </p:nvSpPr>
        <p:spPr bwMode="auto">
          <a:xfrm>
            <a:off x="609600" y="5334000"/>
            <a:ext cx="381000" cy="3048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2" name="Rectangle 9"/>
          <p:cNvSpPr>
            <a:spLocks noChangeArrowheads="1"/>
          </p:cNvSpPr>
          <p:nvPr/>
        </p:nvSpPr>
        <p:spPr bwMode="auto">
          <a:xfrm>
            <a:off x="609600" y="4800600"/>
            <a:ext cx="381000" cy="3048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3" name="Rectangle 10"/>
          <p:cNvSpPr>
            <a:spLocks noChangeArrowheads="1"/>
          </p:cNvSpPr>
          <p:nvPr/>
        </p:nvSpPr>
        <p:spPr bwMode="auto">
          <a:xfrm>
            <a:off x="609600" y="4191000"/>
            <a:ext cx="457200" cy="3810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4" name="Rectangle 11"/>
          <p:cNvSpPr>
            <a:spLocks noChangeArrowheads="1"/>
          </p:cNvSpPr>
          <p:nvPr/>
        </p:nvSpPr>
        <p:spPr bwMode="auto">
          <a:xfrm>
            <a:off x="609600" y="3657600"/>
            <a:ext cx="903288" cy="3810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5" name="Rectangle 12"/>
          <p:cNvSpPr>
            <a:spLocks noChangeArrowheads="1"/>
          </p:cNvSpPr>
          <p:nvPr/>
        </p:nvSpPr>
        <p:spPr bwMode="auto">
          <a:xfrm>
            <a:off x="609600" y="1676400"/>
            <a:ext cx="6778625" cy="4572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6" name="Rectangle 13"/>
          <p:cNvSpPr>
            <a:spLocks noChangeArrowheads="1"/>
          </p:cNvSpPr>
          <p:nvPr/>
        </p:nvSpPr>
        <p:spPr bwMode="auto">
          <a:xfrm>
            <a:off x="609600" y="2362200"/>
            <a:ext cx="5810250" cy="4445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7" name="Line 14"/>
          <p:cNvSpPr>
            <a:spLocks noChangeShapeType="1"/>
          </p:cNvSpPr>
          <p:nvPr/>
        </p:nvSpPr>
        <p:spPr bwMode="auto">
          <a:xfrm>
            <a:off x="609600" y="6246813"/>
            <a:ext cx="7745413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8" name="Line 15"/>
          <p:cNvSpPr>
            <a:spLocks noChangeShapeType="1"/>
          </p:cNvSpPr>
          <p:nvPr/>
        </p:nvSpPr>
        <p:spPr bwMode="auto">
          <a:xfrm flipV="1">
            <a:off x="609600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29" name="Line 16"/>
          <p:cNvSpPr>
            <a:spLocks noChangeShapeType="1"/>
          </p:cNvSpPr>
          <p:nvPr/>
        </p:nvSpPr>
        <p:spPr bwMode="auto">
          <a:xfrm flipV="1">
            <a:off x="1608138" y="6172200"/>
            <a:ext cx="1587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0" name="Line 17"/>
          <p:cNvSpPr>
            <a:spLocks noChangeShapeType="1"/>
          </p:cNvSpPr>
          <p:nvPr/>
        </p:nvSpPr>
        <p:spPr bwMode="auto">
          <a:xfrm flipV="1">
            <a:off x="2576513" y="6172200"/>
            <a:ext cx="1587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1" name="Line 18"/>
          <p:cNvSpPr>
            <a:spLocks noChangeShapeType="1"/>
          </p:cNvSpPr>
          <p:nvPr/>
        </p:nvSpPr>
        <p:spPr bwMode="auto">
          <a:xfrm flipV="1">
            <a:off x="3544888" y="6172200"/>
            <a:ext cx="1587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2" name="Line 19"/>
          <p:cNvSpPr>
            <a:spLocks noChangeShapeType="1"/>
          </p:cNvSpPr>
          <p:nvPr/>
        </p:nvSpPr>
        <p:spPr bwMode="auto">
          <a:xfrm flipV="1">
            <a:off x="4514850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3" name="Line 20"/>
          <p:cNvSpPr>
            <a:spLocks noChangeShapeType="1"/>
          </p:cNvSpPr>
          <p:nvPr/>
        </p:nvSpPr>
        <p:spPr bwMode="auto">
          <a:xfrm flipV="1">
            <a:off x="5483225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4" name="Line 21"/>
          <p:cNvSpPr>
            <a:spLocks noChangeShapeType="1"/>
          </p:cNvSpPr>
          <p:nvPr/>
        </p:nvSpPr>
        <p:spPr bwMode="auto">
          <a:xfrm flipV="1">
            <a:off x="6451600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5" name="Line 22"/>
          <p:cNvSpPr>
            <a:spLocks noChangeShapeType="1"/>
          </p:cNvSpPr>
          <p:nvPr/>
        </p:nvSpPr>
        <p:spPr bwMode="auto">
          <a:xfrm flipV="1">
            <a:off x="7419975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6" name="Line 23"/>
          <p:cNvSpPr>
            <a:spLocks noChangeShapeType="1"/>
          </p:cNvSpPr>
          <p:nvPr/>
        </p:nvSpPr>
        <p:spPr bwMode="auto">
          <a:xfrm flipV="1">
            <a:off x="8380413" y="6172200"/>
            <a:ext cx="1587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7" name="Line 24"/>
          <p:cNvSpPr>
            <a:spLocks noChangeShapeType="1"/>
          </p:cNvSpPr>
          <p:nvPr/>
        </p:nvSpPr>
        <p:spPr bwMode="auto">
          <a:xfrm>
            <a:off x="593725" y="6248400"/>
            <a:ext cx="936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8" name="Line 25"/>
          <p:cNvSpPr>
            <a:spLocks noChangeShapeType="1"/>
          </p:cNvSpPr>
          <p:nvPr/>
        </p:nvSpPr>
        <p:spPr bwMode="auto">
          <a:xfrm>
            <a:off x="593725" y="2209800"/>
            <a:ext cx="936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39" name="Line 26"/>
          <p:cNvSpPr>
            <a:spLocks noChangeShapeType="1"/>
          </p:cNvSpPr>
          <p:nvPr/>
        </p:nvSpPr>
        <p:spPr bwMode="auto">
          <a:xfrm>
            <a:off x="593725" y="1600200"/>
            <a:ext cx="936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40" name="Rectangle 27"/>
          <p:cNvSpPr>
            <a:spLocks noChangeArrowheads="1"/>
          </p:cNvSpPr>
          <p:nvPr/>
        </p:nvSpPr>
        <p:spPr bwMode="auto">
          <a:xfrm>
            <a:off x="587375" y="6400800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0</a:t>
            </a:r>
            <a:endParaRPr lang="cs-CZ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41" name="Rectangle 28"/>
          <p:cNvSpPr>
            <a:spLocks noChangeArrowheads="1"/>
          </p:cNvSpPr>
          <p:nvPr/>
        </p:nvSpPr>
        <p:spPr bwMode="auto">
          <a:xfrm>
            <a:off x="1554163" y="6400800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5</a:t>
            </a:r>
            <a:endParaRPr lang="cs-CZ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42" name="Rectangle 29"/>
          <p:cNvSpPr>
            <a:spLocks noChangeArrowheads="1"/>
          </p:cNvSpPr>
          <p:nvPr/>
        </p:nvSpPr>
        <p:spPr bwMode="auto">
          <a:xfrm>
            <a:off x="2468563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10</a:t>
            </a:r>
            <a:endParaRPr lang="cs-CZ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43" name="Rectangle 30"/>
          <p:cNvSpPr>
            <a:spLocks noChangeArrowheads="1"/>
          </p:cNvSpPr>
          <p:nvPr/>
        </p:nvSpPr>
        <p:spPr bwMode="auto">
          <a:xfrm>
            <a:off x="3436938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15</a:t>
            </a:r>
            <a:endParaRPr lang="cs-CZ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44" name="Rectangle 31"/>
          <p:cNvSpPr>
            <a:spLocks noChangeArrowheads="1"/>
          </p:cNvSpPr>
          <p:nvPr/>
        </p:nvSpPr>
        <p:spPr bwMode="auto">
          <a:xfrm>
            <a:off x="4406900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20</a:t>
            </a:r>
            <a:endParaRPr lang="cs-CZ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45" name="Rectangle 32"/>
          <p:cNvSpPr>
            <a:spLocks noChangeArrowheads="1"/>
          </p:cNvSpPr>
          <p:nvPr/>
        </p:nvSpPr>
        <p:spPr bwMode="auto">
          <a:xfrm>
            <a:off x="5375275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25</a:t>
            </a:r>
            <a:endParaRPr lang="cs-CZ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46" name="Rectangle 33"/>
          <p:cNvSpPr>
            <a:spLocks noChangeArrowheads="1"/>
          </p:cNvSpPr>
          <p:nvPr/>
        </p:nvSpPr>
        <p:spPr bwMode="auto">
          <a:xfrm>
            <a:off x="6343650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30</a:t>
            </a:r>
            <a:endParaRPr lang="cs-CZ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47" name="Rectangle 34"/>
          <p:cNvSpPr>
            <a:spLocks noChangeArrowheads="1"/>
          </p:cNvSpPr>
          <p:nvPr/>
        </p:nvSpPr>
        <p:spPr bwMode="auto">
          <a:xfrm>
            <a:off x="7310438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35</a:t>
            </a:r>
            <a:endParaRPr lang="cs-CZ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48" name="Rectangle 35"/>
          <p:cNvSpPr>
            <a:spLocks noChangeArrowheads="1"/>
          </p:cNvSpPr>
          <p:nvPr/>
        </p:nvSpPr>
        <p:spPr bwMode="auto">
          <a:xfrm>
            <a:off x="8278813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40</a:t>
            </a:r>
            <a:endParaRPr lang="cs-CZ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49" name="Rectangle 36"/>
          <p:cNvSpPr>
            <a:spLocks noChangeArrowheads="1"/>
          </p:cNvSpPr>
          <p:nvPr/>
        </p:nvSpPr>
        <p:spPr bwMode="auto">
          <a:xfrm>
            <a:off x="8458200" y="586740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b="0">
                <a:solidFill>
                  <a:srgbClr val="FFFFFF"/>
                </a:solidFill>
                <a:latin typeface="Arial" charset="0"/>
              </a:rPr>
              <a:t>%</a:t>
            </a:r>
          </a:p>
        </p:txBody>
      </p:sp>
      <p:sp>
        <p:nvSpPr>
          <p:cNvPr id="166950" name="Rectangle 37"/>
          <p:cNvSpPr>
            <a:spLocks noChangeArrowheads="1"/>
          </p:cNvSpPr>
          <p:nvPr/>
        </p:nvSpPr>
        <p:spPr bwMode="auto">
          <a:xfrm>
            <a:off x="685800" y="2286000"/>
            <a:ext cx="18891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600" b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cs-CZ" sz="2600">
                <a:solidFill>
                  <a:srgbClr val="FFFFFF"/>
                </a:solidFill>
                <a:latin typeface="Arial" charset="0"/>
              </a:rPr>
              <a:t>Smoking</a:t>
            </a:r>
            <a:endParaRPr lang="cs-CZ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6951" name="Rectangle 38"/>
          <p:cNvSpPr>
            <a:spLocks noChangeArrowheads="1"/>
          </p:cNvSpPr>
          <p:nvPr/>
        </p:nvSpPr>
        <p:spPr bwMode="auto">
          <a:xfrm>
            <a:off x="762000" y="1600200"/>
            <a:ext cx="3733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cs-CZ" sz="2800">
                <a:solidFill>
                  <a:srgbClr val="FFFFFF"/>
                </a:solidFill>
                <a:latin typeface="Arial" charset="0"/>
              </a:rPr>
              <a:t>Diet </a:t>
            </a:r>
          </a:p>
        </p:txBody>
      </p:sp>
      <p:sp>
        <p:nvSpPr>
          <p:cNvPr id="166952" name="Rectangle 39"/>
          <p:cNvSpPr>
            <a:spLocks noChangeArrowheads="1"/>
          </p:cNvSpPr>
          <p:nvPr/>
        </p:nvSpPr>
        <p:spPr bwMode="auto">
          <a:xfrm>
            <a:off x="2667000" y="236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 30 % </a:t>
            </a:r>
          </a:p>
        </p:txBody>
      </p:sp>
      <p:sp>
        <p:nvSpPr>
          <p:cNvPr id="166953" name="Rectangle 40"/>
          <p:cNvSpPr>
            <a:spLocks noChangeArrowheads="1"/>
          </p:cNvSpPr>
          <p:nvPr/>
        </p:nvSpPr>
        <p:spPr bwMode="auto">
          <a:xfrm>
            <a:off x="1524000" y="3657600"/>
            <a:ext cx="1676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cs-CZ" sz="2400">
                <a:solidFill>
                  <a:srgbClr val="FFFFFF"/>
                </a:solidFill>
                <a:latin typeface="Arial" charset="0"/>
              </a:rPr>
              <a:t>Alcohol</a:t>
            </a:r>
          </a:p>
        </p:txBody>
      </p:sp>
      <p:sp>
        <p:nvSpPr>
          <p:cNvPr id="166954" name="Rectangle 41"/>
          <p:cNvSpPr>
            <a:spLocks noChangeArrowheads="1"/>
          </p:cNvSpPr>
          <p:nvPr/>
        </p:nvSpPr>
        <p:spPr bwMode="auto">
          <a:xfrm>
            <a:off x="990600" y="4191000"/>
            <a:ext cx="236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 Infections</a:t>
            </a:r>
          </a:p>
        </p:txBody>
      </p:sp>
      <p:sp>
        <p:nvSpPr>
          <p:cNvPr id="166955" name="Rectangle 42"/>
          <p:cNvSpPr>
            <a:spLocks noChangeArrowheads="1"/>
          </p:cNvSpPr>
          <p:nvPr/>
        </p:nvSpPr>
        <p:spPr bwMode="auto">
          <a:xfrm>
            <a:off x="990600" y="4724400"/>
            <a:ext cx="472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 Radiation (including Sun)</a:t>
            </a:r>
          </a:p>
        </p:txBody>
      </p:sp>
      <p:sp>
        <p:nvSpPr>
          <p:cNvPr id="166956" name="Rectangle 43"/>
          <p:cNvSpPr>
            <a:spLocks noChangeArrowheads="1"/>
          </p:cNvSpPr>
          <p:nvPr/>
        </p:nvSpPr>
        <p:spPr bwMode="auto">
          <a:xfrm>
            <a:off x="990600" y="5257800"/>
            <a:ext cx="3810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 Occupational exposures</a:t>
            </a:r>
          </a:p>
        </p:txBody>
      </p:sp>
      <p:sp>
        <p:nvSpPr>
          <p:cNvPr id="166957" name="Rectangle 44"/>
          <p:cNvSpPr>
            <a:spLocks noChangeArrowheads="1"/>
          </p:cNvSpPr>
          <p:nvPr/>
        </p:nvSpPr>
        <p:spPr bwMode="auto">
          <a:xfrm>
            <a:off x="838200" y="5715000"/>
            <a:ext cx="678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 Chemical pollution and residuals</a:t>
            </a:r>
          </a:p>
        </p:txBody>
      </p:sp>
      <p:sp>
        <p:nvSpPr>
          <p:cNvPr id="166958" name="Rectangle 45"/>
          <p:cNvSpPr>
            <a:spLocks noChangeArrowheads="1"/>
          </p:cNvSpPr>
          <p:nvPr/>
        </p:nvSpPr>
        <p:spPr bwMode="auto">
          <a:xfrm>
            <a:off x="4572000" y="1676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 35 %  </a:t>
            </a:r>
          </a:p>
        </p:txBody>
      </p:sp>
      <p:sp>
        <p:nvSpPr>
          <p:cNvPr id="166959" name="Rectangle 46"/>
          <p:cNvSpPr>
            <a:spLocks noChangeArrowheads="1"/>
          </p:cNvSpPr>
          <p:nvPr/>
        </p:nvSpPr>
        <p:spPr bwMode="auto">
          <a:xfrm>
            <a:off x="750888" y="3657600"/>
            <a:ext cx="62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>
                <a:solidFill>
                  <a:srgbClr val="FFFFFF"/>
                </a:solidFill>
                <a:latin typeface="Arial" charset="0"/>
              </a:rPr>
              <a:t>5 %</a:t>
            </a:r>
          </a:p>
        </p:txBody>
      </p:sp>
      <p:sp>
        <p:nvSpPr>
          <p:cNvPr id="166960" name="Rectangle 47"/>
          <p:cNvSpPr>
            <a:spLocks noChangeArrowheads="1"/>
          </p:cNvSpPr>
          <p:nvPr/>
        </p:nvSpPr>
        <p:spPr bwMode="auto">
          <a:xfrm>
            <a:off x="1066800" y="91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algn="l">
              <a:lnSpc>
                <a:spcPct val="90000"/>
              </a:lnSpc>
              <a:spcBef>
                <a:spcPct val="0"/>
              </a:spcBef>
              <a:buClr>
                <a:srgbClr val="800000"/>
              </a:buClr>
              <a:buSzPct val="60000"/>
            </a:pPr>
            <a:r>
              <a:rPr lang="cs-CZ" i="1" dirty="0" err="1">
                <a:solidFill>
                  <a:srgbClr val="00FF99"/>
                </a:solidFill>
                <a:latin typeface="Arial" charset="0"/>
              </a:rPr>
              <a:t>Modifiable</a:t>
            </a:r>
            <a:r>
              <a:rPr lang="cs-CZ" i="1" dirty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i="1" dirty="0" err="1">
                <a:solidFill>
                  <a:srgbClr val="00FF99"/>
                </a:solidFill>
                <a:latin typeface="Arial" charset="0"/>
              </a:rPr>
              <a:t>factors</a:t>
            </a:r>
            <a:r>
              <a:rPr lang="cs-CZ" b="0" i="1" dirty="0">
                <a:solidFill>
                  <a:srgbClr val="00FF99"/>
                </a:solidFill>
                <a:latin typeface="Arial" charset="0"/>
              </a:rPr>
              <a:t> cause</a:t>
            </a:r>
            <a:r>
              <a:rPr lang="en-US" b="0" i="1" dirty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i="1" dirty="0">
                <a:solidFill>
                  <a:srgbClr val="00FF99"/>
                </a:solidFill>
                <a:latin typeface="Arial" charset="0"/>
              </a:rPr>
              <a:t>90-95 % </a:t>
            </a:r>
            <a:r>
              <a:rPr lang="cs-CZ" i="1" dirty="0" err="1">
                <a:solidFill>
                  <a:srgbClr val="00FF99"/>
                </a:solidFill>
                <a:latin typeface="Arial" charset="0"/>
              </a:rPr>
              <a:t>of</a:t>
            </a:r>
            <a:r>
              <a:rPr lang="cs-CZ" i="1" dirty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i="1" dirty="0" err="1">
                <a:solidFill>
                  <a:srgbClr val="00FF99"/>
                </a:solidFill>
                <a:latin typeface="Arial" charset="0"/>
              </a:rPr>
              <a:t>all</a:t>
            </a:r>
            <a:r>
              <a:rPr lang="cs-CZ" i="1" dirty="0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i="1" dirty="0" err="1">
                <a:solidFill>
                  <a:srgbClr val="00FF99"/>
                </a:solidFill>
                <a:latin typeface="Arial" charset="0"/>
              </a:rPr>
              <a:t>cancers</a:t>
            </a:r>
            <a:r>
              <a:rPr lang="cs-CZ" b="0" i="1" dirty="0">
                <a:solidFill>
                  <a:srgbClr val="00FF99"/>
                </a:solidFill>
                <a:latin typeface="Arial" charset="0"/>
              </a:rPr>
              <a:t>!</a:t>
            </a:r>
          </a:p>
        </p:txBody>
      </p:sp>
      <p:sp>
        <p:nvSpPr>
          <p:cNvPr id="166961" name="Rectangle 48"/>
          <p:cNvSpPr>
            <a:spLocks noChangeArrowheads="1"/>
          </p:cNvSpPr>
          <p:nvPr/>
        </p:nvSpPr>
        <p:spPr bwMode="auto">
          <a:xfrm>
            <a:off x="2895600" y="76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3600">
                <a:solidFill>
                  <a:srgbClr val="FFFFCC"/>
                </a:solidFill>
                <a:latin typeface="Arial Narrow" pitchFamily="34" charset="0"/>
              </a:rPr>
              <a:t>Cancer causes</a:t>
            </a:r>
            <a:endParaRPr lang="cs-CZ" sz="3000">
              <a:solidFill>
                <a:srgbClr val="FFFFCC"/>
              </a:solidFill>
              <a:latin typeface="Arial Narrow" pitchFamily="34" charset="0"/>
            </a:endParaRPr>
          </a:p>
        </p:txBody>
      </p:sp>
      <p:sp>
        <p:nvSpPr>
          <p:cNvPr id="166962" name="Rectangle 49"/>
          <p:cNvSpPr>
            <a:spLocks noChangeArrowheads="1"/>
          </p:cNvSpPr>
          <p:nvPr/>
        </p:nvSpPr>
        <p:spPr bwMode="auto">
          <a:xfrm>
            <a:off x="609600" y="3048000"/>
            <a:ext cx="903288" cy="3810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66963" name="Rectangle 50"/>
          <p:cNvSpPr>
            <a:spLocks noChangeArrowheads="1"/>
          </p:cNvSpPr>
          <p:nvPr/>
        </p:nvSpPr>
        <p:spPr bwMode="auto">
          <a:xfrm>
            <a:off x="1524000" y="3048000"/>
            <a:ext cx="434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cs-CZ" sz="2400">
                <a:solidFill>
                  <a:srgbClr val="FFFFFF"/>
                </a:solidFill>
                <a:latin typeface="Arial" charset="0"/>
              </a:rPr>
              <a:t>Physical inactivity</a:t>
            </a:r>
          </a:p>
        </p:txBody>
      </p:sp>
      <p:sp>
        <p:nvSpPr>
          <p:cNvPr id="166964" name="Rectangle 51"/>
          <p:cNvSpPr>
            <a:spLocks noChangeArrowheads="1"/>
          </p:cNvSpPr>
          <p:nvPr/>
        </p:nvSpPr>
        <p:spPr bwMode="auto">
          <a:xfrm>
            <a:off x="762000" y="3048000"/>
            <a:ext cx="62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>
                <a:solidFill>
                  <a:srgbClr val="FFFFFF"/>
                </a:solidFill>
                <a:latin typeface="Arial" charset="0"/>
              </a:rPr>
              <a:t>5 %</a:t>
            </a:r>
          </a:p>
        </p:txBody>
      </p:sp>
      <p:sp>
        <p:nvSpPr>
          <p:cNvPr id="166965" name="Line 52"/>
          <p:cNvSpPr>
            <a:spLocks noChangeShapeType="1"/>
          </p:cNvSpPr>
          <p:nvPr/>
        </p:nvSpPr>
        <p:spPr bwMode="auto">
          <a:xfrm flipH="1">
            <a:off x="609600" y="1600200"/>
            <a:ext cx="0" cy="4572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7179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fld id="{7D42945E-08CC-4ECB-8068-6C5FA9052040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43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69634" name="Picture 2" descr="C:\Users\jfiala\Desktop\VÝUKA\15 - výuka podzim 2015\příčiny rakoviny - obrázky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3" y="1"/>
            <a:ext cx="7900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7920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279E2-8A88-4696-9335-53FA45BC2302}" type="slidenum">
              <a:rPr lang="cs-CZ"/>
              <a:pPr>
                <a:defRPr/>
              </a:pPr>
              <a:t>44</a:t>
            </a:fld>
            <a:endParaRPr lang="cs-CZ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5943600" cy="533400"/>
          </a:xfrm>
        </p:spPr>
        <p:txBody>
          <a:bodyPr/>
          <a:lstStyle/>
          <a:p>
            <a:pPr eaLnBrk="1" hangingPunct="1"/>
            <a:r>
              <a:rPr lang="cs-CZ" sz="3600" dirty="0" smtClean="0">
                <a:latin typeface="Arial" charset="0"/>
              </a:rPr>
              <a:t>Smoking and </a:t>
            </a:r>
            <a:r>
              <a:rPr lang="cs-CZ" sz="3600" dirty="0" err="1" smtClean="0">
                <a:latin typeface="Arial" charset="0"/>
              </a:rPr>
              <a:t>cancer</a:t>
            </a:r>
            <a:r>
              <a:rPr lang="cs-CZ" sz="3600" dirty="0" smtClean="0">
                <a:latin typeface="Arial" charset="0"/>
              </a:rPr>
              <a:t> risk</a:t>
            </a:r>
          </a:p>
        </p:txBody>
      </p:sp>
      <p:sp>
        <p:nvSpPr>
          <p:cNvPr id="167940" name="Line 3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7941" name="Rectangle 4"/>
          <p:cNvSpPr>
            <a:spLocks noChangeArrowheads="1"/>
          </p:cNvSpPr>
          <p:nvPr/>
        </p:nvSpPr>
        <p:spPr bwMode="auto">
          <a:xfrm>
            <a:off x="0" y="838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cs-CZ" sz="3200" b="0" dirty="0" err="1" smtClean="0">
                <a:latin typeface="Arial" charset="0"/>
              </a:rPr>
              <a:t>The</a:t>
            </a:r>
            <a:r>
              <a:rPr lang="cs-CZ" sz="3200" b="0" dirty="0" smtClean="0">
                <a:latin typeface="Arial" charset="0"/>
              </a:rPr>
              <a:t> most </a:t>
            </a:r>
            <a:r>
              <a:rPr lang="cs-CZ" sz="3200" b="0" dirty="0" err="1" smtClean="0">
                <a:latin typeface="Arial" charset="0"/>
              </a:rPr>
              <a:t>important</a:t>
            </a:r>
            <a:r>
              <a:rPr lang="cs-CZ" sz="3200" b="0" dirty="0" smtClean="0">
                <a:latin typeface="Arial" charset="0"/>
              </a:rPr>
              <a:t> single cause </a:t>
            </a:r>
            <a:r>
              <a:rPr lang="cs-CZ" sz="3200" b="0" dirty="0" err="1" smtClean="0">
                <a:latin typeface="Arial" charset="0"/>
              </a:rPr>
              <a:t>of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 err="1" smtClean="0">
                <a:latin typeface="Arial" charset="0"/>
              </a:rPr>
              <a:t>cancer</a:t>
            </a:r>
            <a:r>
              <a:rPr lang="cs-CZ" sz="3400" b="0" dirty="0" smtClean="0">
                <a:latin typeface="Arial" charset="0"/>
              </a:rPr>
              <a:t> </a:t>
            </a:r>
            <a:br>
              <a:rPr lang="cs-CZ" sz="3400" b="0" dirty="0" smtClean="0">
                <a:latin typeface="Arial" charset="0"/>
              </a:rPr>
            </a:br>
            <a:r>
              <a:rPr lang="cs-CZ" sz="2400" b="0" dirty="0" smtClean="0">
                <a:latin typeface="Arial" charset="0"/>
              </a:rPr>
              <a:t>(</a:t>
            </a:r>
            <a:r>
              <a:rPr lang="cs-CZ" sz="2400" b="0" dirty="0" err="1" smtClean="0">
                <a:latin typeface="Arial" charset="0"/>
              </a:rPr>
              <a:t>It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causes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approx</a:t>
            </a:r>
            <a:r>
              <a:rPr lang="cs-CZ" sz="2400" b="0" dirty="0" smtClean="0">
                <a:latin typeface="Arial" charset="0"/>
              </a:rPr>
              <a:t>. 30</a:t>
            </a:r>
            <a:r>
              <a:rPr lang="cs-CZ" sz="2400" b="0" dirty="0">
                <a:latin typeface="Arial" charset="0"/>
              </a:rPr>
              <a:t>% </a:t>
            </a:r>
            <a:r>
              <a:rPr lang="cs-CZ" sz="2400" b="0" dirty="0" err="1" smtClean="0">
                <a:latin typeface="Arial" charset="0"/>
              </a:rPr>
              <a:t>of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all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cancer</a:t>
            </a:r>
            <a:r>
              <a:rPr lang="cs-CZ" sz="2400" b="0" dirty="0" smtClean="0">
                <a:latin typeface="Arial" charset="0"/>
              </a:rPr>
              <a:t> </a:t>
            </a:r>
            <a:r>
              <a:rPr lang="cs-CZ" sz="2400" b="0" dirty="0" err="1" smtClean="0">
                <a:latin typeface="Arial" charset="0"/>
              </a:rPr>
              <a:t>deaths</a:t>
            </a:r>
            <a:r>
              <a:rPr lang="cs-CZ" sz="2400" b="0" dirty="0" smtClean="0">
                <a:latin typeface="Arial" charset="0"/>
              </a:rPr>
              <a:t>)</a:t>
            </a:r>
            <a:r>
              <a:rPr lang="cs-CZ" sz="3400" dirty="0" smtClean="0">
                <a:latin typeface="Arial" charset="0"/>
              </a:rPr>
              <a:t> </a:t>
            </a:r>
            <a:endParaRPr lang="cs-CZ" sz="2400" b="0" dirty="0">
              <a:latin typeface="Arial" charset="0"/>
            </a:endParaRPr>
          </a:p>
        </p:txBody>
      </p:sp>
      <p:sp>
        <p:nvSpPr>
          <p:cNvPr id="167942" name="Rectangle 5"/>
          <p:cNvSpPr>
            <a:spLocks noChangeArrowheads="1"/>
          </p:cNvSpPr>
          <p:nvPr/>
        </p:nvSpPr>
        <p:spPr bwMode="auto">
          <a:xfrm>
            <a:off x="76200" y="2286000"/>
            <a:ext cx="906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cs-CZ" sz="3200" b="0" dirty="0" err="1" smtClean="0">
                <a:latin typeface="Arial" charset="0"/>
              </a:rPr>
              <a:t>There</a:t>
            </a:r>
            <a:r>
              <a:rPr lang="cs-CZ" sz="3200" b="0" dirty="0" smtClean="0">
                <a:latin typeface="Arial" charset="0"/>
              </a:rPr>
              <a:t> are </a:t>
            </a:r>
            <a:r>
              <a:rPr lang="cs-CZ" sz="3200" b="0" dirty="0" err="1" smtClean="0">
                <a:latin typeface="Arial" charset="0"/>
              </a:rPr>
              <a:t>approx</a:t>
            </a:r>
            <a:r>
              <a:rPr lang="cs-CZ" sz="3200" b="0" dirty="0" smtClean="0">
                <a:latin typeface="Arial" charset="0"/>
              </a:rPr>
              <a:t>. 60 proved </a:t>
            </a:r>
            <a:r>
              <a:rPr lang="cs-CZ" sz="3200" b="0" dirty="0" err="1" smtClean="0">
                <a:latin typeface="Arial" charset="0"/>
              </a:rPr>
              <a:t>human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 err="1" smtClean="0">
                <a:latin typeface="Arial" charset="0"/>
              </a:rPr>
              <a:t>carcinogens</a:t>
            </a:r>
            <a:r>
              <a:rPr lang="cs-CZ" sz="3200" b="0" dirty="0" smtClean="0">
                <a:latin typeface="Arial" charset="0"/>
              </a:rPr>
              <a:t> in </a:t>
            </a:r>
            <a:r>
              <a:rPr lang="cs-CZ" sz="3200" b="0" dirty="0" err="1" smtClean="0">
                <a:latin typeface="Arial" charset="0"/>
              </a:rPr>
              <a:t>cigarette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 err="1" smtClean="0">
                <a:latin typeface="Arial" charset="0"/>
              </a:rPr>
              <a:t>smoke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>
                <a:latin typeface="Arial" charset="0"/>
              </a:rPr>
              <a:t>(!!!)</a:t>
            </a:r>
            <a:r>
              <a:rPr lang="cs-CZ" sz="3400" dirty="0">
                <a:latin typeface="Arial" charset="0"/>
              </a:rPr>
              <a:t> </a:t>
            </a:r>
            <a:endParaRPr lang="cs-CZ" sz="2400" b="0" dirty="0">
              <a:latin typeface="Arial" charset="0"/>
            </a:endParaRPr>
          </a:p>
        </p:txBody>
      </p:sp>
      <p:sp>
        <p:nvSpPr>
          <p:cNvPr id="167943" name="Rectangle 6"/>
          <p:cNvSpPr>
            <a:spLocks noChangeArrowheads="1"/>
          </p:cNvSpPr>
          <p:nvPr/>
        </p:nvSpPr>
        <p:spPr bwMode="auto">
          <a:xfrm>
            <a:off x="152400" y="3657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cs-CZ" sz="3200" b="0" dirty="0" err="1" smtClean="0">
                <a:latin typeface="Arial" charset="0"/>
              </a:rPr>
              <a:t>Cigarettes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 err="1" smtClean="0">
                <a:latin typeface="Arial" charset="0"/>
              </a:rPr>
              <a:t>classified</a:t>
            </a:r>
            <a:r>
              <a:rPr lang="cs-CZ" sz="3200" b="0" dirty="0" smtClean="0">
                <a:latin typeface="Arial" charset="0"/>
              </a:rPr>
              <a:t> as </a:t>
            </a:r>
            <a:r>
              <a:rPr lang="cs-CZ" sz="3200" b="0" dirty="0" err="1" smtClean="0">
                <a:latin typeface="Arial" charset="0"/>
              </a:rPr>
              <a:t>Carcinogen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 err="1" smtClean="0">
                <a:latin typeface="Arial" charset="0"/>
              </a:rPr>
              <a:t>class</a:t>
            </a:r>
            <a:r>
              <a:rPr lang="cs-CZ" sz="3200" b="0" dirty="0" smtClean="0">
                <a:latin typeface="Arial" charset="0"/>
              </a:rPr>
              <a:t> I (=proved </a:t>
            </a:r>
            <a:r>
              <a:rPr lang="cs-CZ" sz="3200" b="0" dirty="0" err="1" smtClean="0">
                <a:latin typeface="Arial" charset="0"/>
              </a:rPr>
              <a:t>human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 err="1" smtClean="0">
                <a:latin typeface="Arial" charset="0"/>
              </a:rPr>
              <a:t>carcinogen</a:t>
            </a:r>
            <a:r>
              <a:rPr lang="cs-CZ" sz="3200" b="0" dirty="0" smtClean="0">
                <a:latin typeface="Arial" charset="0"/>
              </a:rPr>
              <a:t>)</a:t>
            </a:r>
            <a:r>
              <a:rPr lang="cs-CZ" sz="3400" dirty="0" smtClean="0">
                <a:latin typeface="Arial" charset="0"/>
              </a:rPr>
              <a:t> </a:t>
            </a:r>
            <a:endParaRPr lang="cs-CZ" sz="2400" b="0" dirty="0">
              <a:latin typeface="Arial" charset="0"/>
            </a:endParaRPr>
          </a:p>
        </p:txBody>
      </p:sp>
      <p:sp>
        <p:nvSpPr>
          <p:cNvPr id="167944" name="Rectangle 7"/>
          <p:cNvSpPr>
            <a:spLocks noChangeArrowheads="1"/>
          </p:cNvSpPr>
          <p:nvPr/>
        </p:nvSpPr>
        <p:spPr bwMode="auto">
          <a:xfrm>
            <a:off x="228600" y="56388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cs-CZ" sz="3200" b="0" dirty="0" err="1" smtClean="0">
                <a:latin typeface="Arial" charset="0"/>
              </a:rPr>
              <a:t>Provably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 err="1" smtClean="0">
                <a:latin typeface="Arial" charset="0"/>
              </a:rPr>
              <a:t>causes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 err="1" smtClean="0">
                <a:latin typeface="Arial" charset="0"/>
              </a:rPr>
              <a:t>cancer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 err="1" smtClean="0">
                <a:latin typeface="Arial" charset="0"/>
              </a:rPr>
              <a:t>of</a:t>
            </a:r>
            <a:r>
              <a:rPr lang="cs-CZ" sz="3200" b="0" dirty="0" smtClean="0">
                <a:latin typeface="Arial" charset="0"/>
              </a:rPr>
              <a:t> </a:t>
            </a:r>
            <a:r>
              <a:rPr lang="cs-CZ" sz="3200" b="0" dirty="0">
                <a:latin typeface="Arial" charset="0"/>
              </a:rPr>
              <a:t>19 </a:t>
            </a:r>
            <a:r>
              <a:rPr lang="cs-CZ" sz="3200" b="0" dirty="0" err="1" smtClean="0">
                <a:latin typeface="Arial" charset="0"/>
              </a:rPr>
              <a:t>sites</a:t>
            </a:r>
            <a:r>
              <a:rPr lang="cs-CZ" sz="3200" b="0" dirty="0" smtClean="0">
                <a:latin typeface="Arial" charset="0"/>
              </a:rPr>
              <a:t> (!!!)</a:t>
            </a:r>
            <a:r>
              <a:rPr lang="cs-CZ" sz="3400" dirty="0" smtClean="0">
                <a:latin typeface="Arial" charset="0"/>
              </a:rPr>
              <a:t> </a:t>
            </a:r>
            <a:endParaRPr lang="cs-CZ" sz="2400" b="0" dirty="0"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00200" y="472440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SzTx/>
            </a:pPr>
            <a:r>
              <a:rPr lang="cs-CZ" b="0" dirty="0" smtClean="0">
                <a:solidFill>
                  <a:srgbClr val="FF0066"/>
                </a:solidFill>
                <a:latin typeface="Arial" charset="0"/>
              </a:rPr>
              <a:t>And </a:t>
            </a:r>
            <a:r>
              <a:rPr lang="cs-CZ" b="0" dirty="0" err="1" smtClean="0">
                <a:solidFill>
                  <a:srgbClr val="FF0066"/>
                </a:solidFill>
                <a:latin typeface="Arial" charset="0"/>
              </a:rPr>
              <a:t>normally</a:t>
            </a:r>
            <a:r>
              <a:rPr lang="cs-CZ" b="0" dirty="0" smtClean="0">
                <a:solidFill>
                  <a:srgbClr val="FF0066"/>
                </a:solidFill>
                <a:latin typeface="Arial" charset="0"/>
              </a:rPr>
              <a:t>, </a:t>
            </a:r>
            <a:r>
              <a:rPr lang="cs-CZ" b="0" dirty="0" err="1" smtClean="0">
                <a:solidFill>
                  <a:srgbClr val="FF0066"/>
                </a:solidFill>
                <a:latin typeface="Arial" charset="0"/>
              </a:rPr>
              <a:t>freely</a:t>
            </a:r>
            <a:r>
              <a:rPr lang="cs-CZ" b="0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cs-CZ" b="0" dirty="0" err="1" smtClean="0">
                <a:solidFill>
                  <a:srgbClr val="FF0066"/>
                </a:solidFill>
                <a:latin typeface="Arial" charset="0"/>
              </a:rPr>
              <a:t>being</a:t>
            </a:r>
            <a:r>
              <a:rPr lang="cs-CZ" b="0" dirty="0" smtClean="0">
                <a:solidFill>
                  <a:srgbClr val="FF0066"/>
                </a:solidFill>
                <a:latin typeface="Arial" charset="0"/>
              </a:rPr>
              <a:t> sold ??????</a:t>
            </a:r>
            <a:r>
              <a:rPr lang="cs-CZ" dirty="0" smtClean="0">
                <a:solidFill>
                  <a:srgbClr val="FF0066"/>
                </a:solidFill>
                <a:latin typeface="Arial" charset="0"/>
              </a:rPr>
              <a:t> </a:t>
            </a:r>
            <a:endParaRPr lang="cs-CZ" b="0" dirty="0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</a:pP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Kouření a rakovina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fld id="{7D42945E-08CC-4ECB-8068-6C5FA9052040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45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71685" name="Line 2"/>
          <p:cNvSpPr>
            <a:spLocks noChangeShapeType="1"/>
          </p:cNvSpPr>
          <p:nvPr/>
        </p:nvSpPr>
        <p:spPr bwMode="auto">
          <a:xfrm>
            <a:off x="457200" y="4572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68610" name="Picture 2" descr="C:\Users\jfiala\Desktop\VÝUKA\15 - výuka podzim 2015\příčiny rakoviny - obrázky\cances caused by sm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1" y="0"/>
            <a:ext cx="7927574" cy="79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0746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</a:pPr>
            <a:r>
              <a:rPr lang="cs-CZ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Cancer</a:t>
            </a: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sites</a:t>
            </a: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with</a:t>
            </a: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evidence </a:t>
            </a:r>
            <a:r>
              <a:rPr lang="cs-CZ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of</a:t>
            </a: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carcinogenity</a:t>
            </a: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of</a:t>
            </a: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smoking (</a:t>
            </a:r>
            <a:r>
              <a:rPr lang="cs-CZ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Secretan</a:t>
            </a: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2009)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fld id="{7D42945E-08CC-4ECB-8068-6C5FA9052040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46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71685" name="Line 2"/>
          <p:cNvSpPr>
            <a:spLocks noChangeShapeType="1"/>
          </p:cNvSpPr>
          <p:nvPr/>
        </p:nvSpPr>
        <p:spPr bwMode="auto">
          <a:xfrm>
            <a:off x="4572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86001" y="689312"/>
            <a:ext cx="563879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Mouth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Oropharynx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Nasopharynx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Hypopharynx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Oesophagus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Stomach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Colorectum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Liver</a:t>
            </a: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Packreas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Nasal</a:t>
            </a: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cavity</a:t>
            </a: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 and </a:t>
            </a: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paranasal</a:t>
            </a: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sinuses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Larynx</a:t>
            </a: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Lung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Cervix </a:t>
            </a: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uteri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Ovarium</a:t>
            </a: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Bladder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Kidney</a:t>
            </a:r>
            <a:endParaRPr lang="cs-CZ" i="1" dirty="0" smtClean="0">
              <a:solidFill>
                <a:srgbClr val="6076B4">
                  <a:lumMod val="75000"/>
                </a:srgbClr>
              </a:solidFill>
              <a:latin typeface="Arial" pitchFamily="34" charset="0"/>
            </a:endParaRP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Ureter</a:t>
            </a: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Bone </a:t>
            </a: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marrow</a:t>
            </a: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 (</a:t>
            </a: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myeloid</a:t>
            </a: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leukemia</a:t>
            </a: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)</a:t>
            </a:r>
          </a:p>
          <a:p>
            <a:pPr marL="457200" indent="-457200" algn="l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cs-CZ" i="1" dirty="0" err="1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Breast</a:t>
            </a:r>
            <a:r>
              <a:rPr lang="en-US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cs-CZ" i="1" dirty="0" smtClean="0">
                <a:solidFill>
                  <a:srgbClr val="6076B4">
                    <a:lumMod val="75000"/>
                  </a:srgbClr>
                </a:solidFill>
                <a:latin typeface="Arial" pitchFamily="34" charset="0"/>
              </a:rPr>
              <a:t>(limited evidence)</a:t>
            </a:r>
            <a:endParaRPr lang="cs-CZ" sz="240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1472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</a:pP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Infekce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7D42945E-08CC-4ECB-8068-6C5FA9052040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>
                <a:defRPr/>
              </a:pPr>
              <a:t>47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71682" name="Picture 2" descr="C:\Users\jfiala\Desktop\VÝUKA\15 - výuka podzim 2015\příčiny rakoviny - obrázky\infekce 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19" y="15688"/>
            <a:ext cx="5717381" cy="69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427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</a:pP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Infekce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7D42945E-08CC-4ECB-8068-6C5FA9052040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>
                <a:defRPr/>
              </a:pPr>
              <a:t>48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73730" name="Picture 2" descr="C:\Users\jfiala\Desktop\VÝUKA\15 - výuka podzim 2015\příčiny rakoviny - obrázky\kůž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28668"/>
            <a:ext cx="6793678" cy="69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2199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8153400" cy="1219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Diet and the risk of cancer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998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eaLnBrk="1" hangingPunct="1"/>
            <a:fld id="{C3654DAF-AD9E-45DA-9C72-CE61184344D8}" type="slidenum">
              <a:rPr lang="cs-CZ" sz="1200" smtClean="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49</a:t>
            </a:fld>
            <a:endParaRPr lang="cs-CZ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3AAD-9DCA-4351-9AED-1A13E1D9035A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6502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6503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150530" name="Picture 2" descr="E:\000000000\Angl.zubaři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59"/>
            <a:ext cx="9144000" cy="60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fld id="{8E564C97-FE2D-4EF5-BB31-9D8361799D14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50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-179388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>
              <a:buClr>
                <a:srgbClr val="E4E9EF"/>
              </a:buClr>
              <a:buSzTx/>
            </a:pPr>
            <a:endParaRPr lang="cs-CZ" sz="3200">
              <a:solidFill>
                <a:prstClr val="black"/>
              </a:solidFill>
              <a:latin typeface="Letter Gothic"/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5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Summary</a:t>
            </a:r>
            <a:r>
              <a:rPr lang="cs-CZ" sz="25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 – </a:t>
            </a:r>
            <a:r>
              <a:rPr lang="cs-CZ" sz="25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dietary</a:t>
            </a:r>
            <a:r>
              <a:rPr lang="cs-CZ" sz="25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5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factors</a:t>
            </a:r>
            <a:r>
              <a:rPr lang="cs-CZ" sz="25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5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with</a:t>
            </a:r>
            <a:r>
              <a:rPr lang="cs-CZ" sz="25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7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CONVINCING</a:t>
            </a:r>
            <a:r>
              <a:rPr lang="cs-CZ" sz="25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evidence </a:t>
            </a:r>
            <a:r>
              <a:rPr lang="cs-CZ" sz="25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</a:t>
            </a:r>
            <a:r>
              <a:rPr lang="cs-CZ" sz="25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5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effect</a:t>
            </a:r>
            <a:r>
              <a:rPr lang="cs-CZ" sz="25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on </a:t>
            </a:r>
            <a:r>
              <a:rPr lang="cs-CZ" sz="25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cancer</a:t>
            </a:r>
            <a:r>
              <a:rPr lang="cs-CZ" sz="25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risk:</a:t>
            </a:r>
            <a:endParaRPr lang="cs-CZ" sz="2500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60771" name="Picture 3" descr="C:\Users\jfiala\Desktop\VÝUKA\09 - výuka podzim 2012\Angl.zubaři\summary I - convinc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" y="1524000"/>
            <a:ext cx="9077081" cy="43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5425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fld id="{C6712FFC-00A4-4CB5-A66A-BD017762B579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51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-179388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>
              <a:buClr>
                <a:srgbClr val="E4E9EF"/>
              </a:buClr>
              <a:buSzTx/>
            </a:pPr>
            <a:endParaRPr lang="cs-CZ" sz="3200">
              <a:solidFill>
                <a:prstClr val="black"/>
              </a:solidFill>
              <a:latin typeface="Letter Gothic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36512"/>
            <a:ext cx="8724900" cy="268288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18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Summary</a:t>
            </a:r>
            <a:r>
              <a:rPr lang="cs-CZ" sz="18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II – </a:t>
            </a:r>
            <a:r>
              <a:rPr lang="cs-CZ" sz="18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dietary</a:t>
            </a:r>
            <a:r>
              <a:rPr lang="cs-CZ" sz="18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18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factors</a:t>
            </a:r>
            <a:r>
              <a:rPr lang="cs-CZ" sz="18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18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with</a:t>
            </a:r>
            <a:r>
              <a:rPr lang="cs-CZ" sz="18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18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PROBABLE</a:t>
            </a:r>
            <a:r>
              <a:rPr lang="cs-CZ" sz="18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evidence: </a:t>
            </a:r>
            <a:endParaRPr lang="cs-CZ" sz="1800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61794" name="Picture 2" descr="C:\Users\jfiala\Desktop\VÝUKA\09 - výuka podzim 2012\Angl.zubaři\summary II - prob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00791" cy="66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7863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fld id="{F1A31A14-91A3-4637-9C0C-CF122F1231A1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52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-179388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>
              <a:buClr>
                <a:srgbClr val="E4E9EF"/>
              </a:buClr>
              <a:buSzTx/>
            </a:pPr>
            <a:endParaRPr lang="cs-CZ" sz="3200">
              <a:solidFill>
                <a:prstClr val="black"/>
              </a:solidFill>
              <a:latin typeface="Letter Gothic"/>
            </a:endParaRPr>
          </a:p>
        </p:txBody>
      </p:sp>
      <p:pic>
        <p:nvPicPr>
          <p:cNvPr id="76802" name="Picture 2" descr="C:\Users\jfiala\Desktop\VÝUKA\14 - výuka jaro 2015\Cz - medici\Rakovina - příprava\01 - common canc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58" y="0"/>
            <a:ext cx="6224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9295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And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what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is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without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any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substantial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effect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on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cancer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risk (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both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adverse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or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cs-CZ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favourable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  <a:endParaRPr lang="cs-CZ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fld id="{B04D35D7-4F55-42F5-82AC-8C6F60A47490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53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79877" name="Line 2"/>
          <p:cNvSpPr>
            <a:spLocks noChangeShapeType="1"/>
          </p:cNvSpPr>
          <p:nvPr/>
        </p:nvSpPr>
        <p:spPr bwMode="auto">
          <a:xfrm>
            <a:off x="457200" y="1066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9880" name="Rectangle 4"/>
          <p:cNvSpPr>
            <a:spLocks noChangeArrowheads="1"/>
          </p:cNvSpPr>
          <p:nvPr/>
        </p:nvSpPr>
        <p:spPr bwMode="auto">
          <a:xfrm>
            <a:off x="533400" y="1066799"/>
            <a:ext cx="76200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„E-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numbers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“ in food</a:t>
            </a:r>
          </a:p>
          <a:p>
            <a:pPr marL="342900" indent="-342900" algn="l"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Pesticide and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other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chemicals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residuals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in food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Artificial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sweeteners</a:t>
            </a:r>
            <a:endParaRPr lang="cs-CZ" sz="2800" b="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Green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tea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black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tea</a:t>
            </a:r>
            <a:endParaRPr lang="cs-CZ" sz="2800" b="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Coffee</a:t>
            </a:r>
            <a:endParaRPr lang="cs-CZ" sz="2800" b="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Suplemments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pills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againts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cancer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(vitamin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etc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.) </a:t>
            </a:r>
          </a:p>
          <a:p>
            <a:pPr marL="342900" indent="-342900" algn="l"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Organic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food (no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other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effect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on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cancer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than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normal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0" dirty="0" err="1" smtClean="0">
                <a:solidFill>
                  <a:prstClr val="black"/>
                </a:solidFill>
                <a:latin typeface="Arial" pitchFamily="34" charset="0"/>
              </a:rPr>
              <a:t>foods</a:t>
            </a:r>
            <a:r>
              <a:rPr lang="cs-CZ" sz="2800" b="0" dirty="0" smtClean="0">
                <a:solidFill>
                  <a:prstClr val="black"/>
                </a:solidFill>
                <a:latin typeface="Arial" pitchFamily="34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endParaRPr lang="cs-CZ" sz="2800" b="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endParaRPr lang="cs-CZ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6844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:\Users\jfiala\Desktop\VÝUKA\Rakovina - příprava, mustry\mustry tabulek pro powerpoint -angl\physical activ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5" y="1487488"/>
            <a:ext cx="9233125" cy="41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89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 algn="l">
              <a:buClr>
                <a:srgbClr val="E4E9EF"/>
              </a:buClr>
              <a:buSzTx/>
            </a:pPr>
            <a:endParaRPr lang="cs-CZ" sz="3200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200" y="4114800"/>
            <a:ext cx="9067800" cy="1518028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228600"/>
            <a:ext cx="83058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8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Physical</a:t>
            </a:r>
            <a:r>
              <a:rPr lang="cs-CZ" sz="28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sz="2800" b="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activity</a:t>
            </a:r>
            <a:endParaRPr lang="cs-CZ" sz="2800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8300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 algn="l">
              <a:buClr>
                <a:srgbClr val="E4E9EF"/>
              </a:buClr>
              <a:buSzTx/>
            </a:pPr>
            <a:endParaRPr lang="cs-CZ" sz="3200">
              <a:solidFill>
                <a:prstClr val="black"/>
              </a:solidFill>
            </a:endParaRPr>
          </a:p>
        </p:txBody>
      </p:sp>
      <p:pic>
        <p:nvPicPr>
          <p:cNvPr id="72706" name="Picture 2" descr="C:\Users\jfiala\Desktop\VÝUKA\15 - výuka podzim 2015\příčiny rakoviny - obrázky\obezta a pohy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2" y="17958"/>
            <a:ext cx="6859058" cy="68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021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fld id="{8E564C97-FE2D-4EF5-BB31-9D8361799D14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56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indent="-179388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>
              <a:buClr>
                <a:srgbClr val="E4E9EF"/>
              </a:buClr>
              <a:buSzTx/>
            </a:pPr>
            <a:endParaRPr lang="cs-CZ" sz="3200">
              <a:solidFill>
                <a:prstClr val="black"/>
              </a:solidFill>
              <a:latin typeface="Letter Gothic"/>
            </a:endParaRPr>
          </a:p>
        </p:txBody>
      </p:sp>
      <p:pic>
        <p:nvPicPr>
          <p:cNvPr id="75778" name="Picture 2" descr="C:\Users\jfiala\Desktop\VÝUKA\14 - výuka jaro 2015\Cz - medici\Rakovina - příprava\50 % can be preven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1" y="56083"/>
            <a:ext cx="8817005" cy="68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0554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3AAD-9DCA-4351-9AED-1A13E1D9035A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6502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6503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151554" name="Picture 2" descr="E:\000000000\Angl.zubaři\Beze jmén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" y="433477"/>
            <a:ext cx="9101169" cy="59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0214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3AAD-9DCA-4351-9AED-1A13E1D9035A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6502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6503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152578" name="Picture 2" descr="E:\000000000\Angl.zubaři\Beze jména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22"/>
            <a:ext cx="9077378" cy="65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3920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3AAD-9DCA-4351-9AED-1A13E1D9035A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6502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6503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153602" name="Picture 2" descr="E:\000000000\Angl.zubaři\Beze jména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" y="76200"/>
            <a:ext cx="9039893" cy="67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631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AEF95-3DB6-47DC-8E4C-6B6EEC337659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905000"/>
            <a:ext cx="7239000" cy="2667000"/>
          </a:xfrm>
        </p:spPr>
        <p:txBody>
          <a:bodyPr/>
          <a:lstStyle/>
          <a:p>
            <a:pPr algn="ctr" eaLnBrk="1" hangingPunct="1"/>
            <a:r>
              <a:rPr lang="cs-CZ" sz="9600" smtClean="0">
                <a:latin typeface="Arial" charset="0"/>
                <a:cs typeface="Times New Roman" pitchFamily="18" charset="0"/>
              </a:rPr>
              <a:t>Why</a:t>
            </a:r>
            <a:r>
              <a:rPr lang="cs-CZ" sz="20000" smtClean="0">
                <a:latin typeface="Arial" charset="0"/>
                <a:cs typeface="Times New Roman" pitchFamily="18" charset="0"/>
              </a:rPr>
              <a:t>?</a:t>
            </a:r>
            <a:endParaRPr lang="cs-CZ" sz="20000" smtClean="0"/>
          </a:p>
        </p:txBody>
      </p:sp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ecná">
  <a:themeElements>
    <a:clrScheme name="Obecná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becná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9966"/>
          </a:buClr>
          <a:buSzPct val="120000"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etter Gothic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9966"/>
          </a:buClr>
          <a:buSzPct val="120000"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etter Gothic" pitchFamily="49" charset="0"/>
          </a:defRPr>
        </a:defPPr>
      </a:lstStyle>
    </a:lnDef>
  </a:objectDefaults>
  <a:extraClrSchemeLst>
    <a:extraClrScheme>
      <a:clrScheme name="Obecná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becná">
  <a:themeElements>
    <a:clrScheme name="Obecná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becná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9966"/>
          </a:buClr>
          <a:buSzPct val="120000"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etter Gothic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9966"/>
          </a:buClr>
          <a:buSzPct val="120000"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etter Gothic" pitchFamily="49" charset="0"/>
          </a:defRPr>
        </a:defPPr>
      </a:lstStyle>
    </a:lnDef>
  </a:objectDefaults>
  <a:extraClrSchemeLst>
    <a:extraClrScheme>
      <a:clrScheme name="Obecná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Office\Templates\1029\Obecná.pot</Template>
  <TotalTime>18441</TotalTime>
  <Words>1620</Words>
  <Application>Microsoft Office PowerPoint</Application>
  <PresentationFormat>Předvádění na obrazovce (4:3)</PresentationFormat>
  <Paragraphs>424</Paragraphs>
  <Slides>56</Slides>
  <Notes>55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77" baseType="lpstr">
      <vt:lpstr>Arial</vt:lpstr>
      <vt:lpstr>Arial Narrow</vt:lpstr>
      <vt:lpstr>Arial Narrow CE</vt:lpstr>
      <vt:lpstr>Century Gothic</vt:lpstr>
      <vt:lpstr>Courier New</vt:lpstr>
      <vt:lpstr>Letter Gothic</vt:lpstr>
      <vt:lpstr>Palatino Linotype</vt:lpstr>
      <vt:lpstr>Times New Roman</vt:lpstr>
      <vt:lpstr>Wingdings</vt:lpstr>
      <vt:lpstr>Obecná</vt:lpstr>
      <vt:lpstr>Exekutivní</vt:lpstr>
      <vt:lpstr>Vzletný</vt:lpstr>
      <vt:lpstr>1_Vzletný</vt:lpstr>
      <vt:lpstr>7_Exekutivní</vt:lpstr>
      <vt:lpstr>2_Exekutivní</vt:lpstr>
      <vt:lpstr>3_Exekutivní</vt:lpstr>
      <vt:lpstr>4_Exekutivní</vt:lpstr>
      <vt:lpstr>1_Exekutivní</vt:lpstr>
      <vt:lpstr>5_Exekutivní</vt:lpstr>
      <vt:lpstr>1_Obecná</vt:lpstr>
      <vt:lpstr>Graf</vt:lpstr>
      <vt:lpstr>The Basisc of Hygiene in Dentistry:</vt:lpstr>
      <vt:lpstr>Prezentace aplikace PowerPoint</vt:lpstr>
      <vt:lpstr>Subject scope</vt:lpstr>
      <vt:lpstr>Exam questions (topics)</vt:lpstr>
      <vt:lpstr>Prezentace aplikace PowerPoint</vt:lpstr>
      <vt:lpstr>Prezentace aplikace PowerPoint</vt:lpstr>
      <vt:lpstr>Prezentace aplikace PowerPoint</vt:lpstr>
      <vt:lpstr>Prezentace aplikace PowerPoint</vt:lpstr>
      <vt:lpstr>Why?</vt:lpstr>
      <vt:lpstr>5 Reasons for teaching Hygiene and Preventive Medicine in Dentistry:</vt:lpstr>
      <vt:lpstr>Determinants of health</vt:lpstr>
      <vt:lpstr>On what depends, how healthy we are </vt:lpstr>
      <vt:lpstr>Health determinants</vt:lpstr>
      <vt:lpstr>Progress of individual health– different combinations of genetics ans lifestyle</vt:lpstr>
      <vt:lpstr>Health protection and promotion</vt:lpstr>
      <vt:lpstr>Hygiene, preventive medicine, epidemiology</vt:lpstr>
      <vt:lpstr>TYPES OF PREVENTION</vt:lpstr>
      <vt:lpstr>Levels of prevention a) primary, b) secondary, c) tertiary</vt:lpstr>
      <vt:lpstr>b. Secondary prevention </vt:lpstr>
      <vt:lpstr>2 strategies in prevention:</vt:lpstr>
      <vt:lpstr>What belongs to primary prevention</vt:lpstr>
      <vt:lpstr>What belongs to secondary prevention</vt:lpstr>
      <vt:lpstr>Cardiovascular diseases – epidemiology, risk factors (etiology), prevention</vt:lpstr>
      <vt:lpstr>Mortality structure</vt:lpstr>
      <vt:lpstr>Prezentace aplikace PowerPoint</vt:lpstr>
      <vt:lpstr>Cardiovascular dieseases</vt:lpstr>
      <vt:lpstr>Development of atheroslerosis in type ( it takes40-50 years)</vt:lpstr>
      <vt:lpstr>Causes  of atherosclerosis</vt:lpstr>
      <vt:lpstr>Smoking</vt:lpstr>
      <vt:lpstr>Prevention of cardiovascular diseases  by diet</vt:lpstr>
      <vt:lpstr>Food, diet and the risk of atherosceloris – what matters:</vt:lpstr>
      <vt:lpstr>Diet for prevention of CVD:</vt:lpstr>
      <vt:lpstr>The effect of physical activity on cardiovascular risk factors</vt:lpstr>
      <vt:lpstr>Recommendations of physical activity</vt:lpstr>
      <vt:lpstr>Blood cholesterol </vt:lpstr>
      <vt:lpstr>Body weight, fatness</vt:lpstr>
      <vt:lpstr>Blood pressure</vt:lpstr>
      <vt:lpstr>Cancer</vt:lpstr>
      <vt:lpstr>Incidence and mortality according to cancer sites</vt:lpstr>
      <vt:lpstr> Main risk factors</vt:lpstr>
      <vt:lpstr>Cancer Causes</vt:lpstr>
      <vt:lpstr>Attributive part of overall cancer mortality</vt:lpstr>
      <vt:lpstr>Prezentace aplikace PowerPoint</vt:lpstr>
      <vt:lpstr>Smoking and cancer risk</vt:lpstr>
      <vt:lpstr>Kouření a rakovina</vt:lpstr>
      <vt:lpstr>Cancer sites with evidence of carcinogenity of smoking (Secretan 2009)</vt:lpstr>
      <vt:lpstr>Infekce</vt:lpstr>
      <vt:lpstr>Infekce</vt:lpstr>
      <vt:lpstr>Diet and the risk of cancer</vt:lpstr>
      <vt:lpstr>Prezentace aplikace PowerPoint</vt:lpstr>
      <vt:lpstr>Prezentace aplikace PowerPoint</vt:lpstr>
      <vt:lpstr>Prezentace aplikace PowerPoint</vt:lpstr>
      <vt:lpstr>And what is without any substantial effect on cancer risk (both adverse or favourable: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jfiala</dc:creator>
  <cp:lastModifiedBy>Jindřich Fiala</cp:lastModifiedBy>
  <cp:revision>639</cp:revision>
  <cp:lastPrinted>1601-01-01T00:00:00Z</cp:lastPrinted>
  <dcterms:created xsi:type="dcterms:W3CDTF">1601-01-01T00:00:00Z</dcterms:created>
  <dcterms:modified xsi:type="dcterms:W3CDTF">2018-10-09T16:58:30Z</dcterms:modified>
</cp:coreProperties>
</file>