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7"/>
  </p:notesMasterIdLst>
  <p:handoutMasterIdLst>
    <p:handoutMasterId r:id="rId7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123" d="100"/>
          <a:sy n="123" d="100"/>
        </p:scale>
        <p:origin x="-114" y="-23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005118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966452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=""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=""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=""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=""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=""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=""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=""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=""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=""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=""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=""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=""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=""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=""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=""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=""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=""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=""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=""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=""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=""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=""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=""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=""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=""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=""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=""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=""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=""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=""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=""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=""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=""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=""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=""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=""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=""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4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=""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=""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=""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=""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=""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=""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=""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=""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=""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=""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=""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=""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=""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=""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=""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1995888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762381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166257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062685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EF483-85AD-4D35-9B84-66A4D33CEAA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20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188415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5762746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780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78" r:id="rId12"/>
    <p:sldLayoutId id="2147483690" r:id="rId13"/>
    <p:sldLayoutId id="2147483684" r:id="rId14"/>
    <p:sldLayoutId id="2147483685" r:id="rId15"/>
    <p:sldLayoutId id="2147483688" r:id="rId16"/>
    <p:sldLayoutId id="2147483674" r:id="rId17"/>
    <p:sldLayoutId id="2147483673" r:id="rId18"/>
    <p:sldLayoutId id="2147483676" r:id="rId19"/>
    <p:sldLayoutId id="2147483675" r:id="rId20"/>
    <p:sldLayoutId id="2147483677" r:id="rId21"/>
    <p:sldLayoutId id="2147483686" r:id="rId22"/>
    <p:sldLayoutId id="2147483694" r:id="rId23"/>
    <p:sldLayoutId id="2147483692" r:id="rId24"/>
    <p:sldLayoutId id="2147483693" r:id="rId2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folHlink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Restorative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dentistry</a:t>
            </a:r>
            <a:r>
              <a:rPr lang="cs-CZ" altLang="cs-CZ" dirty="0" smtClean="0">
                <a:solidFill>
                  <a:srgbClr val="FF0000"/>
                </a:solidFill>
              </a:rPr>
              <a:t> 3rd </a:t>
            </a:r>
            <a:r>
              <a:rPr lang="cs-CZ" altLang="cs-CZ" dirty="0" err="1" smtClean="0">
                <a:solidFill>
                  <a:srgbClr val="FF0000"/>
                </a:solidFill>
              </a:rPr>
              <a:t>year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/>
            </a:r>
            <a:br>
              <a:rPr lang="cs-CZ" altLang="cs-CZ" dirty="0" smtClean="0">
                <a:solidFill>
                  <a:srgbClr val="FF0000"/>
                </a:solidFill>
              </a:rPr>
            </a:br>
            <a:r>
              <a:rPr lang="cs-CZ" altLang="cs-CZ" dirty="0" err="1" smtClean="0">
                <a:solidFill>
                  <a:srgbClr val="FF0000"/>
                </a:solidFill>
              </a:rPr>
              <a:t>Lecture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L. Roubalíková</a:t>
            </a:r>
          </a:p>
        </p:txBody>
      </p:sp>
    </p:spTree>
    <p:extLst>
      <p:ext uri="{BB962C8B-B14F-4D97-AF65-F5344CB8AC3E}">
        <p14:creationId xmlns:p14="http://schemas.microsoft.com/office/powerpoint/2010/main" val="105914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92696"/>
            <a:ext cx="5000373" cy="379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40" y="692696"/>
            <a:ext cx="4963253" cy="33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M:\obrazové a případové případové studie\pripad 02\DSC_0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0" y="3573017"/>
            <a:ext cx="6024860" cy="29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</a:t>
            </a:r>
            <a:endParaRPr lang="cs-CZ" alt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Preparation of cavity borders and  </a:t>
            </a:r>
            <a:r>
              <a:rPr lang="cs-CZ" altLang="cs-CZ" b="1" u="sng" smtClean="0"/>
              <a:t>extention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u="sng" smtClean="0"/>
              <a:t>for prevention (Cavosurface margin)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Depends 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 smtClean="0"/>
              <a:t>Dental material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 smtClean="0"/>
              <a:t>Oral hygiene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i="1" smtClean="0"/>
              <a:t>Precautions of secondary caries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4924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</a:t>
            </a:r>
            <a:endParaRPr lang="cs-CZ" alt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u="sng" dirty="0" smtClean="0"/>
          </a:p>
          <a:p>
            <a:pPr eaLnBrk="1" hangingPunct="1">
              <a:buFontTx/>
              <a:buNone/>
            </a:pPr>
            <a:r>
              <a:rPr lang="cs-CZ" altLang="cs-CZ" u="sng" dirty="0" err="1" smtClean="0"/>
              <a:t>Retention</a:t>
            </a:r>
            <a:r>
              <a:rPr lang="cs-CZ" altLang="cs-CZ" u="sng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</a:t>
            </a: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err="1" smtClean="0"/>
              <a:t>Precautions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lost</a:t>
            </a:r>
            <a:r>
              <a:rPr lang="cs-CZ" altLang="cs-CZ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i="1" dirty="0" err="1" smtClean="0"/>
              <a:t>Macromechanical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retention</a:t>
            </a:r>
            <a:endParaRPr lang="cs-CZ" altLang="cs-CZ" i="1" dirty="0" smtClean="0"/>
          </a:p>
          <a:p>
            <a:pPr eaLnBrk="1" hangingPunct="1">
              <a:buFontTx/>
              <a:buNone/>
            </a:pPr>
            <a:r>
              <a:rPr lang="cs-CZ" altLang="cs-CZ" i="1" dirty="0" err="1" smtClean="0"/>
              <a:t>Micromechanical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retention</a:t>
            </a:r>
            <a:endParaRPr lang="cs-CZ" altLang="cs-CZ" i="1" dirty="0" smtClean="0"/>
          </a:p>
          <a:p>
            <a:pPr eaLnBrk="1" hangingPunct="1">
              <a:buFontTx/>
              <a:buNone/>
            </a:pPr>
            <a:r>
              <a:rPr lang="cs-CZ" altLang="cs-CZ" i="1" dirty="0" err="1" smtClean="0"/>
              <a:t>Chemical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retention</a:t>
            </a:r>
            <a:endParaRPr lang="cs-CZ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0793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</a:t>
            </a:r>
            <a:endParaRPr lang="cs-CZ" alt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smtClean="0"/>
              <a:t>Resistance</a:t>
            </a:r>
            <a:r>
              <a:rPr lang="cs-CZ" altLang="cs-CZ" smtClean="0"/>
              <a:t> of the restored tooth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Against occlusal and other forces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Depends on</a:t>
            </a:r>
          </a:p>
          <a:p>
            <a:pPr eaLnBrk="1" hangingPunct="1">
              <a:buFontTx/>
              <a:buChar char="-"/>
            </a:pPr>
            <a:r>
              <a:rPr lang="cs-CZ" altLang="cs-CZ" i="1" smtClean="0"/>
              <a:t>Material</a:t>
            </a:r>
          </a:p>
          <a:p>
            <a:pPr eaLnBrk="1" hangingPunct="1">
              <a:buFontTx/>
              <a:buChar char="-"/>
            </a:pPr>
            <a:r>
              <a:rPr lang="cs-CZ" altLang="cs-CZ" i="1" smtClean="0"/>
              <a:t>Individual occlusal forces</a:t>
            </a:r>
          </a:p>
          <a:p>
            <a:pPr eaLnBrk="1" hangingPunct="1">
              <a:buFontTx/>
              <a:buNone/>
            </a:pPr>
            <a:endParaRPr lang="cs-CZ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343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Basic rules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>
              <a:buFontTx/>
              <a:buNone/>
            </a:pPr>
            <a:r>
              <a:rPr lang="cs-CZ" altLang="cs-CZ" sz="2800" dirty="0" err="1" smtClean="0"/>
              <a:t>Excavation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carious</a:t>
            </a:r>
            <a:r>
              <a:rPr lang="cs-CZ" altLang="cs-CZ" sz="2800" dirty="0" smtClean="0"/>
              <a:t> dentin</a:t>
            </a:r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>
              <a:buFontTx/>
              <a:buNone/>
            </a:pPr>
            <a:r>
              <a:rPr lang="cs-CZ" altLang="cs-CZ" sz="2800" dirty="0" err="1" smtClean="0"/>
              <a:t>Necessary</a:t>
            </a:r>
            <a:r>
              <a:rPr lang="cs-CZ" altLang="cs-CZ" sz="2800" dirty="0" smtClean="0"/>
              <a:t> (risk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recurrent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caries</a:t>
            </a:r>
            <a:r>
              <a:rPr lang="cs-CZ" altLang="cs-CZ" sz="2800" dirty="0" smtClean="0"/>
              <a:t>)</a:t>
            </a:r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>
              <a:buFontTx/>
              <a:buNone/>
            </a:pPr>
            <a:r>
              <a:rPr lang="cs-CZ" altLang="cs-CZ" sz="2800" i="1" dirty="0" err="1" smtClean="0"/>
              <a:t>Ball</a:t>
            </a:r>
            <a:r>
              <a:rPr lang="cs-CZ" altLang="cs-CZ" sz="2800" i="1" dirty="0" smtClean="0"/>
              <a:t> </a:t>
            </a:r>
            <a:r>
              <a:rPr lang="cs-CZ" altLang="cs-CZ" sz="2800" i="1" dirty="0" err="1" smtClean="0"/>
              <a:t>shaped</a:t>
            </a:r>
            <a:r>
              <a:rPr lang="cs-CZ" altLang="cs-CZ" sz="2800" i="1" dirty="0" smtClean="0"/>
              <a:t> (</a:t>
            </a:r>
            <a:r>
              <a:rPr lang="cs-CZ" altLang="cs-CZ" sz="2800" i="1" dirty="0" err="1" smtClean="0"/>
              <a:t>spheric</a:t>
            </a:r>
            <a:r>
              <a:rPr lang="cs-CZ" altLang="cs-CZ" sz="2800" i="1" dirty="0" smtClean="0"/>
              <a:t>) </a:t>
            </a:r>
            <a:r>
              <a:rPr lang="cs-CZ" altLang="cs-CZ" sz="2800" i="1" dirty="0" err="1" smtClean="0"/>
              <a:t>bur</a:t>
            </a:r>
            <a:r>
              <a:rPr lang="cs-CZ" altLang="cs-CZ" sz="2800" i="1" dirty="0" smtClean="0"/>
              <a:t> - </a:t>
            </a:r>
            <a:r>
              <a:rPr lang="cs-CZ" altLang="cs-CZ" sz="2800" i="1" dirty="0" err="1" smtClean="0"/>
              <a:t>slow</a:t>
            </a:r>
            <a:r>
              <a:rPr lang="cs-CZ" altLang="cs-CZ" sz="2800" i="1" dirty="0" smtClean="0"/>
              <a:t> speed (3000 </a:t>
            </a:r>
            <a:r>
              <a:rPr lang="cs-CZ" altLang="cs-CZ" sz="2800" i="1" dirty="0" err="1" smtClean="0"/>
              <a:t>rpm</a:t>
            </a:r>
            <a:r>
              <a:rPr lang="cs-CZ" altLang="cs-CZ" sz="2800" i="1" dirty="0" smtClean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800" i="1" dirty="0" err="1" smtClean="0"/>
              <a:t>or</a:t>
            </a:r>
            <a:endParaRPr lang="cs-CZ" altLang="cs-CZ" sz="2800" i="1" dirty="0" smtClean="0"/>
          </a:p>
          <a:p>
            <a:pPr eaLnBrk="1" hangingPunct="1">
              <a:buFontTx/>
              <a:buNone/>
            </a:pPr>
            <a:r>
              <a:rPr lang="cs-CZ" altLang="cs-CZ" sz="2800" i="1" dirty="0" err="1" smtClean="0"/>
              <a:t>Excavator</a:t>
            </a:r>
            <a:r>
              <a:rPr lang="cs-CZ" altLang="cs-CZ" sz="2800" i="1" dirty="0" smtClean="0"/>
              <a:t> (hand instrument)</a:t>
            </a:r>
          </a:p>
          <a:p>
            <a:pPr eaLnBrk="1" hangingPunct="1">
              <a:buFontTx/>
              <a:buNone/>
            </a:pPr>
            <a:endParaRPr lang="cs-CZ" altLang="cs-CZ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6100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Basic rules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Finishing of the walls 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Depends on the kind of material</a:t>
            </a:r>
          </a:p>
          <a:p>
            <a:pPr eaLnBrk="1" hangingPunct="1">
              <a:buFontTx/>
              <a:buChar char="-"/>
            </a:pPr>
            <a:r>
              <a:rPr lang="cs-CZ" altLang="cs-CZ" i="1" smtClean="0"/>
              <a:t>Bevel or without bevel</a:t>
            </a:r>
          </a:p>
          <a:p>
            <a:pPr eaLnBrk="1" hangingPunct="1">
              <a:buFontTx/>
              <a:buChar char="-"/>
            </a:pPr>
            <a:r>
              <a:rPr lang="cs-CZ" altLang="cs-CZ" i="1" smtClean="0"/>
              <a:t>Fine diamond bur</a:t>
            </a:r>
          </a:p>
          <a:p>
            <a:pPr eaLnBrk="1" hangingPunct="1">
              <a:buFontTx/>
              <a:buNone/>
            </a:pPr>
            <a:endParaRPr lang="cs-CZ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257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Basic rules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Final control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Direct or indirect view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Good illumination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Magnification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75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Preparation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Hand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Excavator, cleaver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Power driven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Burs, diamonds</a:t>
            </a:r>
          </a:p>
        </p:txBody>
      </p:sp>
    </p:spTree>
    <p:extLst>
      <p:ext uri="{BB962C8B-B14F-4D97-AF65-F5344CB8AC3E}">
        <p14:creationId xmlns:p14="http://schemas.microsoft.com/office/powerpoint/2010/main" val="13783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Chisel – for enamel</a:t>
            </a:r>
            <a:br>
              <a:rPr lang="cs-CZ" altLang="cs-CZ" sz="4000" smtClean="0"/>
            </a:br>
            <a:r>
              <a:rPr lang="cs-CZ" altLang="cs-CZ" sz="4000" smtClean="0"/>
              <a:t>Cleaver</a:t>
            </a:r>
          </a:p>
        </p:txBody>
      </p:sp>
      <p:pic>
        <p:nvPicPr>
          <p:cNvPr id="13315" name="Picture 3" descr="Black_dlátko_na_sklovin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418" y="2867025"/>
            <a:ext cx="10847916" cy="195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Chisel for enamel</a:t>
            </a:r>
          </a:p>
        </p:txBody>
      </p:sp>
      <p:pic>
        <p:nvPicPr>
          <p:cNvPr id="14339" name="Picture 3" descr="Black_dlátko_na_sklovinu_zahnut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234531"/>
            <a:ext cx="4914900" cy="125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Preparation</a:t>
            </a:r>
            <a:r>
              <a:rPr lang="cs-CZ" alt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cs-CZ" alt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cs-CZ" alt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caries</a:t>
            </a:r>
            <a:r>
              <a:rPr lang="cs-CZ" alt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alt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cs-CZ" altLang="cs-CZ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cavity</a:t>
            </a:r>
            <a:r>
              <a:rPr lang="cs-CZ" alt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preparation</a:t>
            </a:r>
            <a:r>
              <a:rPr lang="cs-CZ" alt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cs-CZ" altLang="cs-CZ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dirty="0"/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dirty="0" err="1" smtClean="0"/>
              <a:t>Instrumental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treatment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removes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caries</a:t>
            </a:r>
            <a:endParaRPr lang="cs-CZ" altLang="cs-CZ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dirty="0" err="1" smtClean="0"/>
              <a:t>The</a:t>
            </a:r>
            <a:r>
              <a:rPr lang="cs-CZ" altLang="cs-CZ" dirty="0" smtClean="0"/>
              <a:t> rest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tooth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must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restorable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materials</a:t>
            </a:r>
            <a:endParaRPr lang="cs-CZ" altLang="cs-CZ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dirty="0" err="1" smtClean="0"/>
              <a:t>The</a:t>
            </a:r>
            <a:r>
              <a:rPr lang="cs-CZ" altLang="cs-CZ" dirty="0" smtClean="0"/>
              <a:t> rest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tooth</a:t>
            </a:r>
            <a:r>
              <a:rPr lang="cs-CZ" altLang="cs-CZ" dirty="0" smtClean="0"/>
              <a:t> as </a:t>
            </a:r>
            <a:r>
              <a:rPr lang="cs-CZ" altLang="cs-CZ" dirty="0" err="1" smtClean="0"/>
              <a:t>well</a:t>
            </a:r>
            <a:r>
              <a:rPr lang="cs-CZ" altLang="cs-CZ" dirty="0" smtClean="0"/>
              <a:t> as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must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resistant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against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occlusal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forces</a:t>
            </a:r>
            <a:endParaRPr lang="cs-CZ" altLang="cs-CZ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dirty="0" err="1" smtClean="0"/>
              <a:t>The</a:t>
            </a:r>
            <a:r>
              <a:rPr lang="cs-CZ" altLang="cs-CZ" dirty="0" smtClean="0"/>
              <a:t> risk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secondary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must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minimized</a:t>
            </a:r>
            <a:endParaRPr lang="cs-CZ" altLang="cs-CZ" dirty="0" smtClean="0"/>
          </a:p>
          <a:p>
            <a:pPr eaLnBrk="1" hangingPunct="1">
              <a:buFont typeface="Wingdings" pitchFamily="2" charset="2"/>
              <a:buChar char="Ø"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Char char="Ø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1816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Excavator</a:t>
            </a:r>
          </a:p>
        </p:txBody>
      </p:sp>
      <p:pic>
        <p:nvPicPr>
          <p:cNvPr id="15363" name="Picture 3" descr="Exkavátor_oboustrann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234531"/>
            <a:ext cx="4914900" cy="125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 smtClean="0">
                <a:solidFill>
                  <a:srgbClr val="FFFF66"/>
                </a:solidFill>
              </a:rPr>
              <a:t> </a:t>
            </a:r>
            <a:r>
              <a:rPr lang="cs-CZ" altLang="cs-CZ" sz="4000" smtClean="0">
                <a:solidFill>
                  <a:srgbClr val="FFFF66"/>
                </a:solidFill>
              </a:rPr>
              <a:t> </a:t>
            </a:r>
            <a:r>
              <a:rPr lang="cs-CZ" altLang="cs-CZ" sz="4000" smtClean="0">
                <a:solidFill>
                  <a:schemeClr val="tx1"/>
                </a:solidFill>
              </a:rPr>
              <a:t>Instruments for  cavity preparation</a:t>
            </a:r>
            <a:endParaRPr lang="cs-CZ" altLang="cs-CZ" sz="320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Power driven (powered) instruments for cutting</a:t>
            </a:r>
          </a:p>
          <a:p>
            <a:pPr eaLnBrk="1" hangingPunct="1">
              <a:buFontTx/>
              <a:buChar char="-"/>
            </a:pPr>
            <a:r>
              <a:rPr lang="cs-CZ" altLang="cs-CZ" smtClean="0"/>
              <a:t>Rotary instruments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Comon design characteristics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9034" y="6473826"/>
            <a:ext cx="4060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lenka.roubalikova</a:t>
            </a:r>
            <a:r>
              <a:rPr lang="en-US" altLang="cs-CZ" b="0"/>
              <a:t>@tiscali.cz</a:t>
            </a:r>
            <a:endParaRPr lang="cs-CZ" altLang="cs-CZ" b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07533" y="4221163"/>
            <a:ext cx="5471584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6383867" y="4221163"/>
            <a:ext cx="2929467" cy="863600"/>
          </a:xfrm>
          <a:custGeom>
            <a:avLst/>
            <a:gdLst>
              <a:gd name="T0" fmla="*/ 0 w 1112"/>
              <a:gd name="T1" fmla="*/ 863600 h 544"/>
              <a:gd name="T2" fmla="*/ 1882946 w 1112"/>
              <a:gd name="T3" fmla="*/ 431800 h 544"/>
              <a:gd name="T4" fmla="*/ 1882946 w 1112"/>
              <a:gd name="T5" fmla="*/ 215900 h 544"/>
              <a:gd name="T6" fmla="*/ 0 w 1112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12" h="544">
                <a:moveTo>
                  <a:pt x="0" y="544"/>
                </a:moveTo>
                <a:cubicBezTo>
                  <a:pt x="397" y="442"/>
                  <a:pt x="794" y="340"/>
                  <a:pt x="953" y="272"/>
                </a:cubicBezTo>
                <a:cubicBezTo>
                  <a:pt x="1112" y="204"/>
                  <a:pt x="1112" y="181"/>
                  <a:pt x="953" y="136"/>
                </a:cubicBezTo>
                <a:cubicBezTo>
                  <a:pt x="794" y="91"/>
                  <a:pt x="159" y="23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8784167" y="4149725"/>
            <a:ext cx="12192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007533" y="52292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6383867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784167" y="508476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0128251" y="5013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33600" y="5248276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shank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029451" y="5176838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neck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9072033" y="5157788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18854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Cutting instruments - burs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Steel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Tungsten carbide</a:t>
            </a:r>
          </a:p>
        </p:txBody>
      </p:sp>
    </p:spTree>
    <p:extLst>
      <p:ext uri="{BB962C8B-B14F-4D97-AF65-F5344CB8AC3E}">
        <p14:creationId xmlns:p14="http://schemas.microsoft.com/office/powerpoint/2010/main" val="10211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Cutting instruments – burs</a:t>
            </a:r>
            <a:br>
              <a:rPr lang="cs-CZ" altLang="cs-CZ" sz="4000" smtClean="0"/>
            </a:br>
            <a:r>
              <a:rPr lang="cs-CZ" altLang="cs-CZ" sz="4000" smtClean="0"/>
              <a:t>head shapes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Round (ball shaped)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8436" name="Picture 4" descr="vrtáčk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213101"/>
            <a:ext cx="6572251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3407833" y="2133600"/>
            <a:ext cx="57573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359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Cutting instruments – burs</a:t>
            </a:r>
            <a:br>
              <a:rPr lang="cs-CZ" altLang="cs-CZ" sz="4000" smtClean="0"/>
            </a:br>
            <a:r>
              <a:rPr lang="cs-CZ" altLang="cs-CZ" sz="4000" smtClean="0"/>
              <a:t>head shapes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Fissure with flat end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Fissure with pointed end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Straight or tapered form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9460" name="Picture 4" descr="vrtáčk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3" y="4221164"/>
            <a:ext cx="5232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446867" y="3789363"/>
            <a:ext cx="3553884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000751" y="3789363"/>
            <a:ext cx="115146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36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Cutting instruments – burs</a:t>
            </a:r>
            <a:br>
              <a:rPr lang="cs-CZ" altLang="cs-CZ" sz="4000" smtClean="0"/>
            </a:br>
            <a:r>
              <a:rPr lang="cs-CZ" altLang="cs-CZ" sz="4000" smtClean="0"/>
              <a:t>head shapes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Pear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20484" name="Picture 4" descr="vrtáčk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213101"/>
            <a:ext cx="6572251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446867" y="2133601"/>
            <a:ext cx="3553884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94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Cutting instruments – burs</a:t>
            </a:r>
            <a:br>
              <a:rPr lang="cs-CZ" altLang="cs-CZ" sz="4000" smtClean="0"/>
            </a:br>
            <a:r>
              <a:rPr lang="cs-CZ" altLang="cs-CZ" sz="4000" smtClean="0"/>
              <a:t>head shapes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Inverted conus</a:t>
            </a:r>
          </a:p>
        </p:txBody>
      </p:sp>
      <p:pic>
        <p:nvPicPr>
          <p:cNvPr id="21508" name="Picture 4" descr="vrtáčk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213101"/>
            <a:ext cx="6572251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790951" y="2133601"/>
            <a:ext cx="865716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73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Cutting instruments – diamonds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27051" y="1484313"/>
            <a:ext cx="109728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Extra coarse – black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Coarse – green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Standard – blue or without any marker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Fine - 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Extra fine - yellow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Ultrafine - white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3600" smtClean="0"/>
          </a:p>
        </p:txBody>
      </p:sp>
    </p:spTree>
    <p:extLst>
      <p:ext uri="{BB962C8B-B14F-4D97-AF65-F5344CB8AC3E}">
        <p14:creationId xmlns:p14="http://schemas.microsoft.com/office/powerpoint/2010/main" val="640409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Cutting instruments – diamonds</a:t>
            </a:r>
            <a:br>
              <a:rPr lang="cs-CZ" altLang="cs-CZ" sz="4000" smtClean="0"/>
            </a:br>
            <a:r>
              <a:rPr lang="cs-CZ" altLang="cs-CZ" sz="4000" smtClean="0"/>
              <a:t>head shape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Ball, pear, cylinder,taper,flame, torpedo, lens and others…..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23556" name="Picture 5" descr="diambrouskytv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3141663"/>
            <a:ext cx="8058151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2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Hazards with cutting instruments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Pulpal precautions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Soft tissue precautions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Eye precautions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Ear precautions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Inhalation precautions</a:t>
            </a:r>
          </a:p>
        </p:txBody>
      </p:sp>
    </p:spTree>
    <p:extLst>
      <p:ext uri="{BB962C8B-B14F-4D97-AF65-F5344CB8AC3E}">
        <p14:creationId xmlns:p14="http://schemas.microsoft.com/office/powerpoint/2010/main" val="375564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by step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procedure</a:t>
            </a:r>
            <a:endParaRPr lang="cs-CZ" alt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Acces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cavity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Preparation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cavosurface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margin</a:t>
            </a:r>
            <a:r>
              <a:rPr lang="cs-CZ" altLang="cs-CZ" dirty="0" smtClean="0"/>
              <a:t>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u="sng" dirty="0" err="1" smtClean="0"/>
              <a:t>Extention</a:t>
            </a:r>
            <a:r>
              <a:rPr lang="cs-CZ" altLang="cs-CZ" u="sng" dirty="0" smtClean="0"/>
              <a:t> </a:t>
            </a:r>
            <a:r>
              <a:rPr lang="cs-CZ" altLang="cs-CZ" u="sng" dirty="0" err="1" smtClean="0"/>
              <a:t>for</a:t>
            </a:r>
            <a:r>
              <a:rPr lang="cs-CZ" altLang="cs-CZ" u="sng" dirty="0" smtClean="0"/>
              <a:t> </a:t>
            </a:r>
            <a:r>
              <a:rPr lang="cs-CZ" altLang="cs-CZ" u="sng" dirty="0" err="1" smtClean="0"/>
              <a:t>prevention</a:t>
            </a:r>
            <a:r>
              <a:rPr lang="cs-CZ" altLang="cs-CZ" u="sng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u="sng" dirty="0" err="1" smtClean="0"/>
              <a:t>Retention</a:t>
            </a:r>
            <a:r>
              <a:rPr lang="cs-CZ" altLang="cs-CZ" u="sng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u="sng" dirty="0" err="1" smtClean="0"/>
              <a:t>Resistance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restored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tooth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Excavation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carious</a:t>
            </a:r>
            <a:r>
              <a:rPr lang="cs-CZ" altLang="cs-CZ" dirty="0" smtClean="0"/>
              <a:t> dentin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Finishing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walls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Final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control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light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mirror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magnification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54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Filling materials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Temporary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Definitive, permanent</a:t>
            </a:r>
          </a:p>
        </p:txBody>
      </p:sp>
    </p:spTree>
    <p:extLst>
      <p:ext uri="{BB962C8B-B14F-4D97-AF65-F5344CB8AC3E}">
        <p14:creationId xmlns:p14="http://schemas.microsoft.com/office/powerpoint/2010/main" val="3467503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Temporary filling materials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Zinkoxidsulphate cement and 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smtClean="0"/>
              <a:t>   component derivates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Ziknoxidphosphate cement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Zinkoxideugenol cement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Polymer based materials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Guttapercha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2460454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 Permanent filling materials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Amalgam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Composites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Glasionomers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26633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Amalgam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29744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981075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>
                <a:solidFill>
                  <a:schemeClr val="tx1"/>
                </a:solidFill>
              </a:rPr>
              <a:t>Amalgam</a:t>
            </a:r>
            <a:br>
              <a:rPr lang="cs-CZ" altLang="cs-CZ" sz="4000" smtClean="0">
                <a:solidFill>
                  <a:schemeClr val="tx1"/>
                </a:solidFill>
              </a:rPr>
            </a:br>
            <a:endParaRPr lang="cs-CZ" altLang="cs-CZ" sz="4000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24417" y="1341438"/>
            <a:ext cx="109728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mtClean="0"/>
              <a:t>Metal-like restorative material composed of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silver-tin-copper alloy and mercury.</a:t>
            </a:r>
          </a:p>
        </p:txBody>
      </p:sp>
    </p:spTree>
    <p:extLst>
      <p:ext uri="{BB962C8B-B14F-4D97-AF65-F5344CB8AC3E}">
        <p14:creationId xmlns:p14="http://schemas.microsoft.com/office/powerpoint/2010/main" val="6629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chemeClr val="tx1"/>
                </a:solidFill>
              </a:rPr>
              <a:t>Types of amalgam restorative materials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smtClean="0"/>
              <a:t>Low – Copper Amalgam (5% or less copper)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Composition – wt%</a:t>
            </a:r>
            <a:endParaRPr lang="cs-CZ" altLang="cs-CZ" u="sng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Silver                            63 - 70 %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Tin                                26 – 28 %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Copper                           2 -  5%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Zinc                                0 -  2% </a:t>
            </a:r>
          </a:p>
        </p:txBody>
      </p:sp>
    </p:spTree>
    <p:extLst>
      <p:ext uri="{BB962C8B-B14F-4D97-AF65-F5344CB8AC3E}">
        <p14:creationId xmlns:p14="http://schemas.microsoft.com/office/powerpoint/2010/main" val="4210571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chemeClr val="tx1"/>
                </a:solidFill>
              </a:rPr>
              <a:t>Types of amalgam restorative materials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u="sng" smtClean="0"/>
              <a:t>High –  Copper Amalgam (13% - 30%)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u="sng" smtClean="0"/>
              <a:t>copper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Composition – wt%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Silver                            40 - 70 %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Tin                                26 – 30 %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Copper                           2 -  30%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Zinc                                0 -  2% </a:t>
            </a:r>
          </a:p>
        </p:txBody>
      </p:sp>
    </p:spTree>
    <p:extLst>
      <p:ext uri="{BB962C8B-B14F-4D97-AF65-F5344CB8AC3E}">
        <p14:creationId xmlns:p14="http://schemas.microsoft.com/office/powerpoint/2010/main" val="3073592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Particles of the alloy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15824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cs-CZ" altLang="cs-CZ" smtClean="0"/>
              <a:t>Irregulary shaped (filings - lathe cut)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mtClean="0"/>
              <a:t>Microsphers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mtClean="0"/>
              <a:t>Combination of the two.</a:t>
            </a:r>
          </a:p>
          <a:p>
            <a:pPr eaLnBrk="1" hangingPunct="1">
              <a:buFont typeface="Wingdings" pitchFamily="2" charset="2"/>
              <a:buChar char="ü"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50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Particles shape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smtClean="0"/>
              <a:t>High – Copper Amalgam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Microsphers of the same composition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(unicompositional)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Mixture of irregular and spherical particles of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different or the same composition (admixed)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6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Production of irregular particles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Metal </a:t>
            </a:r>
            <a:r>
              <a:rPr lang="cs-CZ" altLang="cs-CZ" dirty="0" err="1" smtClean="0"/>
              <a:t>ingrediences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heated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protected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from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oxidation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melted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poured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into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mold</a:t>
            </a:r>
            <a:r>
              <a:rPr lang="cs-CZ" altLang="cs-CZ" dirty="0" smtClean="0"/>
              <a:t> 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form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</a:t>
            </a:r>
            <a:r>
              <a:rPr lang="cs-CZ" altLang="cs-CZ" dirty="0" smtClean="0"/>
              <a:t> ingot.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Phases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alloy</a:t>
            </a:r>
            <a:r>
              <a:rPr lang="cs-CZ" altLang="cs-CZ" dirty="0" smtClean="0"/>
              <a:t>: (</a:t>
            </a:r>
            <a:r>
              <a:rPr lang="cs-CZ" altLang="cs-CZ" dirty="0" err="1" smtClean="0"/>
              <a:t>intermetallic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err="1" smtClean="0"/>
              <a:t>compounds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Ag</a:t>
            </a:r>
            <a:r>
              <a:rPr lang="cs-CZ" altLang="cs-CZ" baseline="-25000" dirty="0" smtClean="0"/>
              <a:t>3</a:t>
            </a:r>
            <a:r>
              <a:rPr lang="cs-CZ" altLang="cs-CZ" dirty="0" smtClean="0"/>
              <a:t>Sn - </a:t>
            </a:r>
            <a:r>
              <a:rPr lang="cs-CZ" altLang="cs-CZ" dirty="0" smtClean="0">
                <a:latin typeface="Symbol" pitchFamily="18" charset="2"/>
              </a:rPr>
              <a:t>g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Cu</a:t>
            </a:r>
            <a:r>
              <a:rPr lang="cs-CZ" altLang="cs-CZ" baseline="-25000" dirty="0" smtClean="0"/>
              <a:t>3</a:t>
            </a:r>
            <a:r>
              <a:rPr lang="cs-CZ" altLang="cs-CZ" dirty="0" smtClean="0"/>
              <a:t>Sn - </a:t>
            </a:r>
            <a:r>
              <a:rPr lang="cs-CZ" altLang="cs-CZ" dirty="0" smtClean="0">
                <a:latin typeface="Symbol" pitchFamily="18" charset="2"/>
              </a:rPr>
              <a:t>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Cu</a:t>
            </a:r>
            <a:r>
              <a:rPr lang="cs-CZ" altLang="cs-CZ" baseline="-25000" dirty="0" smtClean="0"/>
              <a:t>6</a:t>
            </a:r>
            <a:r>
              <a:rPr lang="cs-CZ" altLang="cs-CZ" dirty="0" smtClean="0"/>
              <a:t>Sn</a:t>
            </a:r>
            <a:r>
              <a:rPr lang="cs-CZ" altLang="cs-CZ" baseline="-25000" dirty="0" smtClean="0"/>
              <a:t>5 </a:t>
            </a:r>
            <a:r>
              <a:rPr lang="cs-CZ" altLang="cs-CZ" dirty="0" smtClean="0"/>
              <a:t>-  </a:t>
            </a:r>
            <a:r>
              <a:rPr lang="cs-CZ" altLang="cs-CZ" dirty="0" smtClean="0">
                <a:latin typeface="Symbol" pitchFamily="18" charset="2"/>
              </a:rPr>
              <a:t>h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Ag</a:t>
            </a:r>
            <a:r>
              <a:rPr lang="cs-CZ" altLang="cs-CZ" baseline="-25000" dirty="0" smtClean="0"/>
              <a:t>4</a:t>
            </a:r>
            <a:r>
              <a:rPr lang="cs-CZ" altLang="cs-CZ" dirty="0" smtClean="0"/>
              <a:t>Sn - </a:t>
            </a:r>
            <a:r>
              <a:rPr lang="cs-CZ" altLang="cs-CZ" dirty="0" smtClean="0">
                <a:latin typeface="Symbol" pitchFamily="18" charset="2"/>
              </a:rPr>
              <a:t>b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637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</a:t>
            </a:r>
            <a:endParaRPr lang="cs-CZ" alt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err="1" smtClean="0"/>
              <a:t>Acces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cavity</a:t>
            </a: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err="1" smtClean="0"/>
              <a:t>Preparation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through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hard </a:t>
            </a:r>
            <a:r>
              <a:rPr lang="cs-CZ" altLang="cs-CZ" dirty="0" err="1" smtClean="0"/>
              <a:t>dental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tissues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err="1" smtClean="0"/>
              <a:t>Removal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undermined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enamel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err="1" smtClean="0"/>
              <a:t>Separation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teeth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err="1" smtClean="0"/>
              <a:t>Separation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removal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gingiva</a:t>
            </a:r>
          </a:p>
        </p:txBody>
      </p:sp>
    </p:spTree>
    <p:extLst>
      <p:ext uri="{BB962C8B-B14F-4D97-AF65-F5344CB8AC3E}">
        <p14:creationId xmlns:p14="http://schemas.microsoft.com/office/powerpoint/2010/main" val="33229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Production of irregular particles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solidFill>
                  <a:schemeClr val="bg1"/>
                </a:solidFill>
              </a:rPr>
              <a:t>Ingot </a:t>
            </a:r>
            <a:r>
              <a:rPr lang="cs-CZ" altLang="cs-CZ" sz="2400" smtClean="0"/>
              <a:t>cooled slowly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Ingot heated at 400°C (6 – 8 hours)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(homogeneous distribution of Ag</a:t>
            </a:r>
            <a:r>
              <a:rPr lang="cs-CZ" altLang="cs-CZ" sz="2400" baseline="-25000" smtClean="0"/>
              <a:t>3</a:t>
            </a:r>
            <a:r>
              <a:rPr lang="cs-CZ" altLang="cs-CZ" sz="2400" smtClean="0"/>
              <a:t>Sn)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Ingot cut on the lathe, particles passed trough a fine sieve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and ball milled to form the proper particle size.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Aging of particles (60 - 100°C,  6 – 8 hours)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smtClean="0"/>
              <a:t>Particle size: 60 – 120 </a:t>
            </a:r>
            <a:r>
              <a:rPr lang="cs-CZ" altLang="cs-CZ" sz="2400" i="1" smtClean="0">
                <a:latin typeface="Symbol" pitchFamily="18" charset="2"/>
              </a:rPr>
              <a:t>m</a:t>
            </a:r>
            <a:r>
              <a:rPr lang="cs-CZ" altLang="cs-CZ" sz="2400" i="1" smtClean="0"/>
              <a:t>m in length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smtClean="0"/>
              <a:t>                     10 – 70 </a:t>
            </a:r>
            <a:r>
              <a:rPr lang="cs-CZ" altLang="cs-CZ" sz="2400" i="1" smtClean="0">
                <a:latin typeface="Symbol" pitchFamily="18" charset="2"/>
              </a:rPr>
              <a:t>m</a:t>
            </a:r>
            <a:r>
              <a:rPr lang="cs-CZ" altLang="cs-CZ" sz="2400" i="1" smtClean="0"/>
              <a:t>m in width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smtClean="0"/>
              <a:t>                     10 – 35 </a:t>
            </a:r>
            <a:r>
              <a:rPr lang="cs-CZ" altLang="cs-CZ" sz="2400" i="1" smtClean="0">
                <a:latin typeface="Symbol" pitchFamily="18" charset="2"/>
              </a:rPr>
              <a:t>m</a:t>
            </a:r>
            <a:r>
              <a:rPr lang="cs-CZ" altLang="cs-CZ" sz="2400" i="1" smtClean="0"/>
              <a:t>m in thickness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88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Production of irregular particles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Molten alloy is spraying into water under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high pressue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algn="ctr"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27651" y="2924176"/>
            <a:ext cx="647700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68501" y="4221164"/>
            <a:ext cx="687281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0" i="1"/>
              <a:t>Irregulary shaped high-copper particles</a:t>
            </a:r>
          </a:p>
        </p:txBody>
      </p:sp>
    </p:spTree>
    <p:extLst>
      <p:ext uri="{BB962C8B-B14F-4D97-AF65-F5344CB8AC3E}">
        <p14:creationId xmlns:p14="http://schemas.microsoft.com/office/powerpoint/2010/main" val="2718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chemeClr val="tx1"/>
                </a:solidFill>
              </a:rPr>
              <a:t>Production of  spherical particles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dirty="0" err="1" smtClean="0"/>
              <a:t>Molten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alloy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spraying</a:t>
            </a:r>
            <a:r>
              <a:rPr lang="cs-CZ" altLang="cs-CZ" dirty="0" smtClean="0"/>
              <a:t>   </a:t>
            </a:r>
            <a:r>
              <a:rPr lang="cs-CZ" altLang="cs-CZ" dirty="0" err="1" smtClean="0"/>
              <a:t>under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pressue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inert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gas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through</a:t>
            </a:r>
            <a:r>
              <a:rPr lang="cs-CZ" altLang="cs-CZ" dirty="0" smtClean="0"/>
              <a:t> a fine</a:t>
            </a:r>
          </a:p>
          <a:p>
            <a:pPr eaLnBrk="1" hangingPunct="1">
              <a:buFontTx/>
              <a:buNone/>
            </a:pPr>
            <a:r>
              <a:rPr lang="cs-CZ" altLang="cs-CZ" dirty="0" err="1" smtClean="0"/>
              <a:t>crack</a:t>
            </a:r>
            <a:r>
              <a:rPr lang="cs-CZ" altLang="cs-CZ" dirty="0" smtClean="0"/>
              <a:t> in a </a:t>
            </a:r>
            <a:r>
              <a:rPr lang="cs-CZ" altLang="cs-CZ" dirty="0" err="1" smtClean="0"/>
              <a:t>crucible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into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large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chamber</a:t>
            </a: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i="1" dirty="0" err="1" smtClean="0"/>
              <a:t>Diameter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of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the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spheres</a:t>
            </a:r>
            <a:r>
              <a:rPr lang="cs-CZ" altLang="cs-CZ" i="1" dirty="0" smtClean="0"/>
              <a:t>: 2 – 43</a:t>
            </a:r>
            <a:r>
              <a:rPr lang="cs-CZ" altLang="cs-CZ" i="1" dirty="0" smtClean="0">
                <a:latin typeface="Symbol" pitchFamily="18" charset="2"/>
              </a:rPr>
              <a:t>m</a:t>
            </a:r>
            <a:r>
              <a:rPr lang="cs-CZ" altLang="cs-CZ" i="1" dirty="0" smtClean="0"/>
              <a:t>m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Amalgamation processes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24417" y="1628776"/>
            <a:ext cx="10972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mtClean="0">
                <a:solidFill>
                  <a:schemeClr val="bg1"/>
                </a:solidFill>
              </a:rPr>
              <a:t>Metal </a:t>
            </a:r>
            <a:r>
              <a:rPr lang="cs-CZ" altLang="cs-CZ" smtClean="0"/>
              <a:t>alloy is mixed with pure mercury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422901" y="2997201"/>
            <a:ext cx="647700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927352" y="4724400"/>
            <a:ext cx="593724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200" b="0"/>
              <a:t>Trituration</a:t>
            </a:r>
          </a:p>
        </p:txBody>
      </p:sp>
    </p:spTree>
    <p:extLst>
      <p:ext uri="{BB962C8B-B14F-4D97-AF65-F5344CB8AC3E}">
        <p14:creationId xmlns:p14="http://schemas.microsoft.com/office/powerpoint/2010/main" val="12612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chemeClr val="tx1"/>
                </a:solidFill>
              </a:rPr>
              <a:t>Amalgamation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processes</a:t>
            </a:r>
            <a:endParaRPr lang="cs-CZ" altLang="cs-CZ" dirty="0" smtClean="0">
              <a:solidFill>
                <a:schemeClr val="tx1"/>
              </a:solidFill>
            </a:endParaRP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3119967" y="1916114"/>
            <a:ext cx="2302933" cy="2484437"/>
          </a:xfrm>
          <a:custGeom>
            <a:avLst/>
            <a:gdLst>
              <a:gd name="T0" fmla="*/ 267946 w 1315"/>
              <a:gd name="T1" fmla="*/ 352694 h 1754"/>
              <a:gd name="T2" fmla="*/ 1578779 w 1315"/>
              <a:gd name="T3" fmla="*/ 417850 h 1754"/>
              <a:gd name="T4" fmla="*/ 1161099 w 1315"/>
              <a:gd name="T5" fmla="*/ 2473105 h 1754"/>
              <a:gd name="T6" fmla="*/ 148421 w 1315"/>
              <a:gd name="T7" fmla="*/ 352694 h 1754"/>
              <a:gd name="T8" fmla="*/ 267946 w 1315"/>
              <a:gd name="T9" fmla="*/ 352694 h 1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5" h="1754">
                <a:moveTo>
                  <a:pt x="204" y="249"/>
                </a:moveTo>
                <a:cubicBezTo>
                  <a:pt x="385" y="257"/>
                  <a:pt x="1089" y="46"/>
                  <a:pt x="1202" y="295"/>
                </a:cubicBezTo>
                <a:cubicBezTo>
                  <a:pt x="1315" y="544"/>
                  <a:pt x="1065" y="1754"/>
                  <a:pt x="884" y="1746"/>
                </a:cubicBezTo>
                <a:cubicBezTo>
                  <a:pt x="703" y="1738"/>
                  <a:pt x="226" y="498"/>
                  <a:pt x="113" y="249"/>
                </a:cubicBezTo>
                <a:cubicBezTo>
                  <a:pt x="0" y="0"/>
                  <a:pt x="23" y="241"/>
                  <a:pt x="204" y="24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 rot="-1316915">
            <a:off x="3503084" y="4221164"/>
            <a:ext cx="2673349" cy="1100137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7 h 693"/>
              <a:gd name="T4" fmla="*/ 107950 w 1263"/>
              <a:gd name="T5" fmla="*/ 352425 h 693"/>
              <a:gd name="T6" fmla="*/ 39687 w 1263"/>
              <a:gd name="T7" fmla="*/ 401637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7 h 693"/>
              <a:gd name="T16" fmla="*/ 344487 w 1263"/>
              <a:gd name="T17" fmla="*/ 893762 h 693"/>
              <a:gd name="T18" fmla="*/ 431800 w 1263"/>
              <a:gd name="T19" fmla="*/ 1001712 h 693"/>
              <a:gd name="T20" fmla="*/ 481012 w 1263"/>
              <a:gd name="T21" fmla="*/ 1100137 h 693"/>
              <a:gd name="T22" fmla="*/ 992187 w 1263"/>
              <a:gd name="T23" fmla="*/ 933450 h 693"/>
              <a:gd name="T24" fmla="*/ 2005012 w 1263"/>
              <a:gd name="T25" fmla="*/ 912812 h 693"/>
              <a:gd name="T26" fmla="*/ 1887537 w 1263"/>
              <a:gd name="T27" fmla="*/ 854075 h 693"/>
              <a:gd name="T28" fmla="*/ 1671637 w 1263"/>
              <a:gd name="T29" fmla="*/ 696912 h 693"/>
              <a:gd name="T30" fmla="*/ 1573212 w 1263"/>
              <a:gd name="T31" fmla="*/ 608012 h 693"/>
              <a:gd name="T32" fmla="*/ 884237 w 1263"/>
              <a:gd name="T33" fmla="*/ 579437 h 693"/>
              <a:gd name="T34" fmla="*/ 776287 w 1263"/>
              <a:gd name="T35" fmla="*/ 382587 h 693"/>
              <a:gd name="T36" fmla="*/ 708025 w 1263"/>
              <a:gd name="T37" fmla="*/ 284162 h 693"/>
              <a:gd name="T38" fmla="*/ 677862 w 1263"/>
              <a:gd name="T39" fmla="*/ 254000 h 693"/>
              <a:gd name="T40" fmla="*/ 588962 w 1263"/>
              <a:gd name="T41" fmla="*/ 117475 h 693"/>
              <a:gd name="T42" fmla="*/ 560387 w 1263"/>
              <a:gd name="T43" fmla="*/ 77787 h 693"/>
              <a:gd name="T44" fmla="*/ 520700 w 1263"/>
              <a:gd name="T45" fmla="*/ 38100 h 693"/>
              <a:gd name="T46" fmla="*/ 501650 w 1263"/>
              <a:gd name="T47" fmla="*/ 7937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 rot="-2266837">
            <a:off x="5903384" y="4508500"/>
            <a:ext cx="2673349" cy="1100138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8 h 693"/>
              <a:gd name="T4" fmla="*/ 107950 w 1263"/>
              <a:gd name="T5" fmla="*/ 352425 h 693"/>
              <a:gd name="T6" fmla="*/ 39687 w 1263"/>
              <a:gd name="T7" fmla="*/ 401638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8 h 693"/>
              <a:gd name="T16" fmla="*/ 344487 w 1263"/>
              <a:gd name="T17" fmla="*/ 893763 h 693"/>
              <a:gd name="T18" fmla="*/ 431800 w 1263"/>
              <a:gd name="T19" fmla="*/ 1001713 h 693"/>
              <a:gd name="T20" fmla="*/ 481012 w 1263"/>
              <a:gd name="T21" fmla="*/ 1100138 h 693"/>
              <a:gd name="T22" fmla="*/ 992187 w 1263"/>
              <a:gd name="T23" fmla="*/ 933450 h 693"/>
              <a:gd name="T24" fmla="*/ 2005012 w 1263"/>
              <a:gd name="T25" fmla="*/ 912813 h 693"/>
              <a:gd name="T26" fmla="*/ 1887537 w 1263"/>
              <a:gd name="T27" fmla="*/ 854075 h 693"/>
              <a:gd name="T28" fmla="*/ 1671637 w 1263"/>
              <a:gd name="T29" fmla="*/ 696913 h 693"/>
              <a:gd name="T30" fmla="*/ 1573212 w 1263"/>
              <a:gd name="T31" fmla="*/ 608013 h 693"/>
              <a:gd name="T32" fmla="*/ 884237 w 1263"/>
              <a:gd name="T33" fmla="*/ 579438 h 693"/>
              <a:gd name="T34" fmla="*/ 776287 w 1263"/>
              <a:gd name="T35" fmla="*/ 382588 h 693"/>
              <a:gd name="T36" fmla="*/ 708025 w 1263"/>
              <a:gd name="T37" fmla="*/ 284163 h 693"/>
              <a:gd name="T38" fmla="*/ 677862 w 1263"/>
              <a:gd name="T39" fmla="*/ 254000 h 693"/>
              <a:gd name="T40" fmla="*/ 588962 w 1263"/>
              <a:gd name="T41" fmla="*/ 117475 h 693"/>
              <a:gd name="T42" fmla="*/ 560387 w 1263"/>
              <a:gd name="T43" fmla="*/ 77788 h 693"/>
              <a:gd name="T44" fmla="*/ 520700 w 1263"/>
              <a:gd name="T45" fmla="*/ 38100 h 693"/>
              <a:gd name="T46" fmla="*/ 501650 w 1263"/>
              <a:gd name="T47" fmla="*/ 7938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5327651" y="3573464"/>
            <a:ext cx="2673349" cy="1100137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7 h 693"/>
              <a:gd name="T4" fmla="*/ 107950 w 1263"/>
              <a:gd name="T5" fmla="*/ 352425 h 693"/>
              <a:gd name="T6" fmla="*/ 39687 w 1263"/>
              <a:gd name="T7" fmla="*/ 401637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7 h 693"/>
              <a:gd name="T16" fmla="*/ 344487 w 1263"/>
              <a:gd name="T17" fmla="*/ 893762 h 693"/>
              <a:gd name="T18" fmla="*/ 431800 w 1263"/>
              <a:gd name="T19" fmla="*/ 1001712 h 693"/>
              <a:gd name="T20" fmla="*/ 481012 w 1263"/>
              <a:gd name="T21" fmla="*/ 1100137 h 693"/>
              <a:gd name="T22" fmla="*/ 992187 w 1263"/>
              <a:gd name="T23" fmla="*/ 933450 h 693"/>
              <a:gd name="T24" fmla="*/ 2005012 w 1263"/>
              <a:gd name="T25" fmla="*/ 912812 h 693"/>
              <a:gd name="T26" fmla="*/ 1887537 w 1263"/>
              <a:gd name="T27" fmla="*/ 854075 h 693"/>
              <a:gd name="T28" fmla="*/ 1671637 w 1263"/>
              <a:gd name="T29" fmla="*/ 696912 h 693"/>
              <a:gd name="T30" fmla="*/ 1573212 w 1263"/>
              <a:gd name="T31" fmla="*/ 608012 h 693"/>
              <a:gd name="T32" fmla="*/ 884237 w 1263"/>
              <a:gd name="T33" fmla="*/ 579437 h 693"/>
              <a:gd name="T34" fmla="*/ 776287 w 1263"/>
              <a:gd name="T35" fmla="*/ 382587 h 693"/>
              <a:gd name="T36" fmla="*/ 708025 w 1263"/>
              <a:gd name="T37" fmla="*/ 284162 h 693"/>
              <a:gd name="T38" fmla="*/ 677862 w 1263"/>
              <a:gd name="T39" fmla="*/ 254000 h 693"/>
              <a:gd name="T40" fmla="*/ 588962 w 1263"/>
              <a:gd name="T41" fmla="*/ 117475 h 693"/>
              <a:gd name="T42" fmla="*/ 560387 w 1263"/>
              <a:gd name="T43" fmla="*/ 77787 h 693"/>
              <a:gd name="T44" fmla="*/ 520700 w 1263"/>
              <a:gd name="T45" fmla="*/ 38100 h 693"/>
              <a:gd name="T46" fmla="*/ 501650 w 1263"/>
              <a:gd name="T47" fmla="*/ 7937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 rot="-2928545">
            <a:off x="6210036" y="2402683"/>
            <a:ext cx="2005013" cy="1466849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7 h 693"/>
              <a:gd name="T4" fmla="*/ 107950 w 1263"/>
              <a:gd name="T5" fmla="*/ 352425 h 693"/>
              <a:gd name="T6" fmla="*/ 39688 w 1263"/>
              <a:gd name="T7" fmla="*/ 401637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7 h 693"/>
              <a:gd name="T16" fmla="*/ 344488 w 1263"/>
              <a:gd name="T17" fmla="*/ 893762 h 693"/>
              <a:gd name="T18" fmla="*/ 431800 w 1263"/>
              <a:gd name="T19" fmla="*/ 1001712 h 693"/>
              <a:gd name="T20" fmla="*/ 481013 w 1263"/>
              <a:gd name="T21" fmla="*/ 1100137 h 693"/>
              <a:gd name="T22" fmla="*/ 992188 w 1263"/>
              <a:gd name="T23" fmla="*/ 933450 h 693"/>
              <a:gd name="T24" fmla="*/ 2005013 w 1263"/>
              <a:gd name="T25" fmla="*/ 912812 h 693"/>
              <a:gd name="T26" fmla="*/ 1887538 w 1263"/>
              <a:gd name="T27" fmla="*/ 854075 h 693"/>
              <a:gd name="T28" fmla="*/ 1671638 w 1263"/>
              <a:gd name="T29" fmla="*/ 696912 h 693"/>
              <a:gd name="T30" fmla="*/ 1573213 w 1263"/>
              <a:gd name="T31" fmla="*/ 608012 h 693"/>
              <a:gd name="T32" fmla="*/ 884238 w 1263"/>
              <a:gd name="T33" fmla="*/ 579437 h 693"/>
              <a:gd name="T34" fmla="*/ 776288 w 1263"/>
              <a:gd name="T35" fmla="*/ 382587 h 693"/>
              <a:gd name="T36" fmla="*/ 708025 w 1263"/>
              <a:gd name="T37" fmla="*/ 284162 h 693"/>
              <a:gd name="T38" fmla="*/ 677863 w 1263"/>
              <a:gd name="T39" fmla="*/ 254000 h 693"/>
              <a:gd name="T40" fmla="*/ 588963 w 1263"/>
              <a:gd name="T41" fmla="*/ 117475 h 693"/>
              <a:gd name="T42" fmla="*/ 560388 w 1263"/>
              <a:gd name="T43" fmla="*/ 77787 h 693"/>
              <a:gd name="T44" fmla="*/ 520700 w 1263"/>
              <a:gd name="T45" fmla="*/ 38100 h 693"/>
              <a:gd name="T46" fmla="*/ 501650 w 1263"/>
              <a:gd name="T47" fmla="*/ 7937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4176185" y="4797425"/>
            <a:ext cx="571500" cy="427038"/>
          </a:xfrm>
          <a:custGeom>
            <a:avLst/>
            <a:gdLst>
              <a:gd name="T0" fmla="*/ 50800 w 270"/>
              <a:gd name="T1" fmla="*/ 192088 h 269"/>
              <a:gd name="T2" fmla="*/ 20638 w 270"/>
              <a:gd name="T3" fmla="*/ 260350 h 269"/>
              <a:gd name="T4" fmla="*/ 1588 w 270"/>
              <a:gd name="T5" fmla="*/ 319088 h 269"/>
              <a:gd name="T6" fmla="*/ 11113 w 270"/>
              <a:gd name="T7" fmla="*/ 368300 h 269"/>
              <a:gd name="T8" fmla="*/ 50800 w 270"/>
              <a:gd name="T9" fmla="*/ 379413 h 269"/>
              <a:gd name="T10" fmla="*/ 128588 w 270"/>
              <a:gd name="T11" fmla="*/ 427038 h 269"/>
              <a:gd name="T12" fmla="*/ 296863 w 270"/>
              <a:gd name="T13" fmla="*/ 407988 h 269"/>
              <a:gd name="T14" fmla="*/ 315913 w 270"/>
              <a:gd name="T15" fmla="*/ 368300 h 269"/>
              <a:gd name="T16" fmla="*/ 404813 w 270"/>
              <a:gd name="T17" fmla="*/ 290513 h 269"/>
              <a:gd name="T18" fmla="*/ 423863 w 270"/>
              <a:gd name="T19" fmla="*/ 269875 h 269"/>
              <a:gd name="T20" fmla="*/ 355600 w 270"/>
              <a:gd name="T21" fmla="*/ 220663 h 269"/>
              <a:gd name="T22" fmla="*/ 334963 w 270"/>
              <a:gd name="T23" fmla="*/ 152400 h 269"/>
              <a:gd name="T24" fmla="*/ 158750 w 270"/>
              <a:gd name="T25" fmla="*/ 74613 h 269"/>
              <a:gd name="T26" fmla="*/ 79375 w 270"/>
              <a:gd name="T27" fmla="*/ 171450 h 269"/>
              <a:gd name="T28" fmla="*/ 50800 w 270"/>
              <a:gd name="T29" fmla="*/ 192088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2159000" y="4508500"/>
            <a:ext cx="2673351" cy="1100138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8 h 693"/>
              <a:gd name="T4" fmla="*/ 107950 w 1263"/>
              <a:gd name="T5" fmla="*/ 352425 h 693"/>
              <a:gd name="T6" fmla="*/ 39688 w 1263"/>
              <a:gd name="T7" fmla="*/ 401638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8 h 693"/>
              <a:gd name="T16" fmla="*/ 344488 w 1263"/>
              <a:gd name="T17" fmla="*/ 893763 h 693"/>
              <a:gd name="T18" fmla="*/ 431800 w 1263"/>
              <a:gd name="T19" fmla="*/ 1001713 h 693"/>
              <a:gd name="T20" fmla="*/ 481013 w 1263"/>
              <a:gd name="T21" fmla="*/ 1100138 h 693"/>
              <a:gd name="T22" fmla="*/ 992188 w 1263"/>
              <a:gd name="T23" fmla="*/ 933450 h 693"/>
              <a:gd name="T24" fmla="*/ 2005013 w 1263"/>
              <a:gd name="T25" fmla="*/ 912813 h 693"/>
              <a:gd name="T26" fmla="*/ 1887538 w 1263"/>
              <a:gd name="T27" fmla="*/ 854075 h 693"/>
              <a:gd name="T28" fmla="*/ 1671638 w 1263"/>
              <a:gd name="T29" fmla="*/ 696913 h 693"/>
              <a:gd name="T30" fmla="*/ 1573213 w 1263"/>
              <a:gd name="T31" fmla="*/ 608013 h 693"/>
              <a:gd name="T32" fmla="*/ 884238 w 1263"/>
              <a:gd name="T33" fmla="*/ 579438 h 693"/>
              <a:gd name="T34" fmla="*/ 776288 w 1263"/>
              <a:gd name="T35" fmla="*/ 382588 h 693"/>
              <a:gd name="T36" fmla="*/ 708025 w 1263"/>
              <a:gd name="T37" fmla="*/ 284163 h 693"/>
              <a:gd name="T38" fmla="*/ 677863 w 1263"/>
              <a:gd name="T39" fmla="*/ 254000 h 693"/>
              <a:gd name="T40" fmla="*/ 588963 w 1263"/>
              <a:gd name="T41" fmla="*/ 117475 h 693"/>
              <a:gd name="T42" fmla="*/ 560388 w 1263"/>
              <a:gd name="T43" fmla="*/ 77788 h 693"/>
              <a:gd name="T44" fmla="*/ 520700 w 1263"/>
              <a:gd name="T45" fmla="*/ 38100 h 693"/>
              <a:gd name="T46" fmla="*/ 501650 w 1263"/>
              <a:gd name="T47" fmla="*/ 7938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6769101" y="5157789"/>
            <a:ext cx="571500" cy="427037"/>
          </a:xfrm>
          <a:custGeom>
            <a:avLst/>
            <a:gdLst>
              <a:gd name="T0" fmla="*/ 50800 w 270"/>
              <a:gd name="T1" fmla="*/ 192087 h 269"/>
              <a:gd name="T2" fmla="*/ 20638 w 270"/>
              <a:gd name="T3" fmla="*/ 260350 h 269"/>
              <a:gd name="T4" fmla="*/ 1588 w 270"/>
              <a:gd name="T5" fmla="*/ 319087 h 269"/>
              <a:gd name="T6" fmla="*/ 11113 w 270"/>
              <a:gd name="T7" fmla="*/ 368300 h 269"/>
              <a:gd name="T8" fmla="*/ 50800 w 270"/>
              <a:gd name="T9" fmla="*/ 379412 h 269"/>
              <a:gd name="T10" fmla="*/ 128588 w 270"/>
              <a:gd name="T11" fmla="*/ 427037 h 269"/>
              <a:gd name="T12" fmla="*/ 296863 w 270"/>
              <a:gd name="T13" fmla="*/ 407987 h 269"/>
              <a:gd name="T14" fmla="*/ 315913 w 270"/>
              <a:gd name="T15" fmla="*/ 368300 h 269"/>
              <a:gd name="T16" fmla="*/ 404813 w 270"/>
              <a:gd name="T17" fmla="*/ 290512 h 269"/>
              <a:gd name="T18" fmla="*/ 423863 w 270"/>
              <a:gd name="T19" fmla="*/ 269875 h 269"/>
              <a:gd name="T20" fmla="*/ 355600 w 270"/>
              <a:gd name="T21" fmla="*/ 220662 h 269"/>
              <a:gd name="T22" fmla="*/ 334963 w 270"/>
              <a:gd name="T23" fmla="*/ 152400 h 269"/>
              <a:gd name="T24" fmla="*/ 158750 w 270"/>
              <a:gd name="T25" fmla="*/ 74612 h 269"/>
              <a:gd name="T26" fmla="*/ 79375 w 270"/>
              <a:gd name="T27" fmla="*/ 171450 h 269"/>
              <a:gd name="T28" fmla="*/ 50800 w 270"/>
              <a:gd name="T29" fmla="*/ 19208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5903385" y="4076700"/>
            <a:ext cx="571500" cy="427038"/>
          </a:xfrm>
          <a:custGeom>
            <a:avLst/>
            <a:gdLst>
              <a:gd name="T0" fmla="*/ 50800 w 270"/>
              <a:gd name="T1" fmla="*/ 192088 h 269"/>
              <a:gd name="T2" fmla="*/ 20638 w 270"/>
              <a:gd name="T3" fmla="*/ 260350 h 269"/>
              <a:gd name="T4" fmla="*/ 1588 w 270"/>
              <a:gd name="T5" fmla="*/ 319088 h 269"/>
              <a:gd name="T6" fmla="*/ 11113 w 270"/>
              <a:gd name="T7" fmla="*/ 368300 h 269"/>
              <a:gd name="T8" fmla="*/ 50800 w 270"/>
              <a:gd name="T9" fmla="*/ 379413 h 269"/>
              <a:gd name="T10" fmla="*/ 128588 w 270"/>
              <a:gd name="T11" fmla="*/ 427038 h 269"/>
              <a:gd name="T12" fmla="*/ 296863 w 270"/>
              <a:gd name="T13" fmla="*/ 407988 h 269"/>
              <a:gd name="T14" fmla="*/ 315913 w 270"/>
              <a:gd name="T15" fmla="*/ 368300 h 269"/>
              <a:gd name="T16" fmla="*/ 404813 w 270"/>
              <a:gd name="T17" fmla="*/ 290513 h 269"/>
              <a:gd name="T18" fmla="*/ 423863 w 270"/>
              <a:gd name="T19" fmla="*/ 269875 h 269"/>
              <a:gd name="T20" fmla="*/ 355600 w 270"/>
              <a:gd name="T21" fmla="*/ 220663 h 269"/>
              <a:gd name="T22" fmla="*/ 334963 w 270"/>
              <a:gd name="T23" fmla="*/ 152400 h 269"/>
              <a:gd name="T24" fmla="*/ 158750 w 270"/>
              <a:gd name="T25" fmla="*/ 74613 h 269"/>
              <a:gd name="T26" fmla="*/ 79375 w 270"/>
              <a:gd name="T27" fmla="*/ 171450 h 269"/>
              <a:gd name="T28" fmla="*/ 50800 w 270"/>
              <a:gd name="T29" fmla="*/ 192088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6864351" y="3284538"/>
            <a:ext cx="571500" cy="427037"/>
          </a:xfrm>
          <a:custGeom>
            <a:avLst/>
            <a:gdLst>
              <a:gd name="T0" fmla="*/ 50800 w 270"/>
              <a:gd name="T1" fmla="*/ 192087 h 269"/>
              <a:gd name="T2" fmla="*/ 20638 w 270"/>
              <a:gd name="T3" fmla="*/ 260350 h 269"/>
              <a:gd name="T4" fmla="*/ 1588 w 270"/>
              <a:gd name="T5" fmla="*/ 319087 h 269"/>
              <a:gd name="T6" fmla="*/ 11113 w 270"/>
              <a:gd name="T7" fmla="*/ 368300 h 269"/>
              <a:gd name="T8" fmla="*/ 50800 w 270"/>
              <a:gd name="T9" fmla="*/ 379412 h 269"/>
              <a:gd name="T10" fmla="*/ 128588 w 270"/>
              <a:gd name="T11" fmla="*/ 427037 h 269"/>
              <a:gd name="T12" fmla="*/ 296863 w 270"/>
              <a:gd name="T13" fmla="*/ 407987 h 269"/>
              <a:gd name="T14" fmla="*/ 315913 w 270"/>
              <a:gd name="T15" fmla="*/ 368300 h 269"/>
              <a:gd name="T16" fmla="*/ 404813 w 270"/>
              <a:gd name="T17" fmla="*/ 290512 h 269"/>
              <a:gd name="T18" fmla="*/ 423863 w 270"/>
              <a:gd name="T19" fmla="*/ 269875 h 269"/>
              <a:gd name="T20" fmla="*/ 355600 w 270"/>
              <a:gd name="T21" fmla="*/ 220662 h 269"/>
              <a:gd name="T22" fmla="*/ 334963 w 270"/>
              <a:gd name="T23" fmla="*/ 152400 h 269"/>
              <a:gd name="T24" fmla="*/ 158750 w 270"/>
              <a:gd name="T25" fmla="*/ 74612 h 269"/>
              <a:gd name="T26" fmla="*/ 79375 w 270"/>
              <a:gd name="T27" fmla="*/ 171450 h 269"/>
              <a:gd name="T28" fmla="*/ 50800 w 270"/>
              <a:gd name="T29" fmla="*/ 19208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2734734" y="5013325"/>
            <a:ext cx="571500" cy="427038"/>
          </a:xfrm>
          <a:custGeom>
            <a:avLst/>
            <a:gdLst>
              <a:gd name="T0" fmla="*/ 50800 w 270"/>
              <a:gd name="T1" fmla="*/ 192088 h 269"/>
              <a:gd name="T2" fmla="*/ 20638 w 270"/>
              <a:gd name="T3" fmla="*/ 260350 h 269"/>
              <a:gd name="T4" fmla="*/ 1588 w 270"/>
              <a:gd name="T5" fmla="*/ 319088 h 269"/>
              <a:gd name="T6" fmla="*/ 11113 w 270"/>
              <a:gd name="T7" fmla="*/ 368300 h 269"/>
              <a:gd name="T8" fmla="*/ 50800 w 270"/>
              <a:gd name="T9" fmla="*/ 379413 h 269"/>
              <a:gd name="T10" fmla="*/ 128588 w 270"/>
              <a:gd name="T11" fmla="*/ 427038 h 269"/>
              <a:gd name="T12" fmla="*/ 296863 w 270"/>
              <a:gd name="T13" fmla="*/ 407988 h 269"/>
              <a:gd name="T14" fmla="*/ 315913 w 270"/>
              <a:gd name="T15" fmla="*/ 368300 h 269"/>
              <a:gd name="T16" fmla="*/ 404813 w 270"/>
              <a:gd name="T17" fmla="*/ 290513 h 269"/>
              <a:gd name="T18" fmla="*/ 423863 w 270"/>
              <a:gd name="T19" fmla="*/ 269875 h 269"/>
              <a:gd name="T20" fmla="*/ 355600 w 270"/>
              <a:gd name="T21" fmla="*/ 220663 h 269"/>
              <a:gd name="T22" fmla="*/ 334963 w 270"/>
              <a:gd name="T23" fmla="*/ 152400 h 269"/>
              <a:gd name="T24" fmla="*/ 158750 w 270"/>
              <a:gd name="T25" fmla="*/ 74613 h 269"/>
              <a:gd name="T26" fmla="*/ 79375 w 270"/>
              <a:gd name="T27" fmla="*/ 171450 h 269"/>
              <a:gd name="T28" fmla="*/ 50800 w 270"/>
              <a:gd name="T29" fmla="*/ 192088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176184" y="2852738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Hg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176184" y="48688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6769100" y="52292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903384" y="41497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769100" y="33575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734733" y="50847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312584" y="50847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4847167" y="46529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7440084" y="47974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6576484" y="41497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7247467" y="292417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39961" name="Freeform 25"/>
          <p:cNvSpPr>
            <a:spLocks/>
          </p:cNvSpPr>
          <p:nvPr/>
        </p:nvSpPr>
        <p:spPr bwMode="auto">
          <a:xfrm>
            <a:off x="3790951" y="4581526"/>
            <a:ext cx="522816" cy="454025"/>
          </a:xfrm>
          <a:custGeom>
            <a:avLst/>
            <a:gdLst>
              <a:gd name="T0" fmla="*/ 11112 w 247"/>
              <a:gd name="T1" fmla="*/ 223838 h 286"/>
              <a:gd name="T2" fmla="*/ 22225 w 247"/>
              <a:gd name="T3" fmla="*/ 384175 h 286"/>
              <a:gd name="T4" fmla="*/ 90487 w 247"/>
              <a:gd name="T5" fmla="*/ 403225 h 286"/>
              <a:gd name="T6" fmla="*/ 300037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2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2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2" name="Freeform 26"/>
          <p:cNvSpPr>
            <a:spLocks/>
          </p:cNvSpPr>
          <p:nvPr/>
        </p:nvSpPr>
        <p:spPr bwMode="auto">
          <a:xfrm>
            <a:off x="6288617" y="5013326"/>
            <a:ext cx="522816" cy="454025"/>
          </a:xfrm>
          <a:custGeom>
            <a:avLst/>
            <a:gdLst>
              <a:gd name="T0" fmla="*/ 11112 w 247"/>
              <a:gd name="T1" fmla="*/ 223838 h 286"/>
              <a:gd name="T2" fmla="*/ 22225 w 247"/>
              <a:gd name="T3" fmla="*/ 384175 h 286"/>
              <a:gd name="T4" fmla="*/ 90487 w 247"/>
              <a:gd name="T5" fmla="*/ 403225 h 286"/>
              <a:gd name="T6" fmla="*/ 300037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2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2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3" name="Freeform 27"/>
          <p:cNvSpPr>
            <a:spLocks/>
          </p:cNvSpPr>
          <p:nvPr/>
        </p:nvSpPr>
        <p:spPr bwMode="auto">
          <a:xfrm>
            <a:off x="5520268" y="3789364"/>
            <a:ext cx="522817" cy="454025"/>
          </a:xfrm>
          <a:custGeom>
            <a:avLst/>
            <a:gdLst>
              <a:gd name="T0" fmla="*/ 11113 w 247"/>
              <a:gd name="T1" fmla="*/ 223838 h 286"/>
              <a:gd name="T2" fmla="*/ 22225 w 247"/>
              <a:gd name="T3" fmla="*/ 384175 h 286"/>
              <a:gd name="T4" fmla="*/ 90488 w 247"/>
              <a:gd name="T5" fmla="*/ 403225 h 286"/>
              <a:gd name="T6" fmla="*/ 300038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3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3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4" name="Freeform 28"/>
          <p:cNvSpPr>
            <a:spLocks/>
          </p:cNvSpPr>
          <p:nvPr/>
        </p:nvSpPr>
        <p:spPr bwMode="auto">
          <a:xfrm>
            <a:off x="6288617" y="3213100"/>
            <a:ext cx="522816" cy="454025"/>
          </a:xfrm>
          <a:custGeom>
            <a:avLst/>
            <a:gdLst>
              <a:gd name="T0" fmla="*/ 11112 w 247"/>
              <a:gd name="T1" fmla="*/ 223838 h 286"/>
              <a:gd name="T2" fmla="*/ 22225 w 247"/>
              <a:gd name="T3" fmla="*/ 384175 h 286"/>
              <a:gd name="T4" fmla="*/ 90487 w 247"/>
              <a:gd name="T5" fmla="*/ 403225 h 286"/>
              <a:gd name="T6" fmla="*/ 300037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2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2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5" name="Freeform 29"/>
          <p:cNvSpPr>
            <a:spLocks/>
          </p:cNvSpPr>
          <p:nvPr/>
        </p:nvSpPr>
        <p:spPr bwMode="auto">
          <a:xfrm>
            <a:off x="2446868" y="4724401"/>
            <a:ext cx="522817" cy="454025"/>
          </a:xfrm>
          <a:custGeom>
            <a:avLst/>
            <a:gdLst>
              <a:gd name="T0" fmla="*/ 11113 w 247"/>
              <a:gd name="T1" fmla="*/ 223838 h 286"/>
              <a:gd name="T2" fmla="*/ 22225 w 247"/>
              <a:gd name="T3" fmla="*/ 384175 h 286"/>
              <a:gd name="T4" fmla="*/ 90488 w 247"/>
              <a:gd name="T5" fmla="*/ 403225 h 286"/>
              <a:gd name="T6" fmla="*/ 300038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3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3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446867" y="4797426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790951" y="4652963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6191251" y="5084763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520267" y="3860801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6288617" y="3284538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9359900" y="2781300"/>
            <a:ext cx="1545616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b="0" dirty="0">
                <a:solidFill>
                  <a:srgbClr val="FF0000"/>
                </a:solidFill>
              </a:rPr>
              <a:t>Ag</a:t>
            </a:r>
            <a:r>
              <a:rPr lang="cs-CZ" altLang="cs-CZ" b="0" baseline="-25000" dirty="0">
                <a:solidFill>
                  <a:srgbClr val="FF0000"/>
                </a:solidFill>
              </a:rPr>
              <a:t>3</a:t>
            </a:r>
            <a:r>
              <a:rPr lang="cs-CZ" altLang="cs-CZ" b="0" dirty="0">
                <a:solidFill>
                  <a:srgbClr val="FF0000"/>
                </a:solidFill>
              </a:rPr>
              <a:t>Sn – </a:t>
            </a:r>
            <a:r>
              <a:rPr lang="cs-CZ" altLang="cs-CZ" b="0" dirty="0">
                <a:solidFill>
                  <a:srgbClr val="FF0000"/>
                </a:solidFill>
                <a:latin typeface="Symbol" pitchFamily="18" charset="2"/>
              </a:rPr>
              <a:t>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b="0" dirty="0">
                <a:solidFill>
                  <a:srgbClr val="FF0000"/>
                </a:solidFill>
              </a:rPr>
              <a:t>Cu</a:t>
            </a:r>
            <a:r>
              <a:rPr lang="cs-CZ" altLang="cs-CZ" b="0" baseline="-25000" dirty="0">
                <a:solidFill>
                  <a:srgbClr val="FF0000"/>
                </a:solidFill>
              </a:rPr>
              <a:t>3</a:t>
            </a:r>
            <a:r>
              <a:rPr lang="cs-CZ" altLang="cs-CZ" b="0" dirty="0">
                <a:solidFill>
                  <a:srgbClr val="FF0000"/>
                </a:solidFill>
              </a:rPr>
              <a:t>Sn – </a:t>
            </a:r>
            <a:r>
              <a:rPr lang="cs-CZ" altLang="cs-CZ" b="0" dirty="0">
                <a:solidFill>
                  <a:srgbClr val="FF0000"/>
                </a:solidFill>
                <a:latin typeface="Symbol" pitchFamily="18" charset="2"/>
              </a:rPr>
              <a:t>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</a:endParaRPr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flipV="1">
            <a:off x="7727952" y="2997201"/>
            <a:ext cx="1441449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rot="4664689" flipV="1">
            <a:off x="8065294" y="2851943"/>
            <a:ext cx="576262" cy="144145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74" name="Oval 38"/>
          <p:cNvSpPr>
            <a:spLocks noChangeArrowheads="1"/>
          </p:cNvSpPr>
          <p:nvPr/>
        </p:nvSpPr>
        <p:spPr bwMode="auto">
          <a:xfrm>
            <a:off x="7440084" y="3284538"/>
            <a:ext cx="287867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43671" y="1452439"/>
            <a:ext cx="3536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Intermetallic</a:t>
            </a:r>
            <a:r>
              <a:rPr lang="cs-CZ" dirty="0" smtClean="0"/>
              <a:t> </a:t>
            </a:r>
            <a:r>
              <a:rPr lang="cs-CZ" dirty="0" err="1" smtClean="0"/>
              <a:t>compounds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8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Amalgamation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processes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 rot="-1316915">
            <a:off x="3503084" y="4221164"/>
            <a:ext cx="2673349" cy="1100137"/>
          </a:xfrm>
          <a:custGeom>
            <a:avLst/>
            <a:gdLst>
              <a:gd name="T0" fmla="*/ 2147483647 w 1263"/>
              <a:gd name="T1" fmla="*/ 2147483647 h 693"/>
              <a:gd name="T2" fmla="*/ 2147483647 w 1263"/>
              <a:gd name="T3" fmla="*/ 2147483647 h 693"/>
              <a:gd name="T4" fmla="*/ 2147483647 w 1263"/>
              <a:gd name="T5" fmla="*/ 2147483647 h 693"/>
              <a:gd name="T6" fmla="*/ 2147483647 w 1263"/>
              <a:gd name="T7" fmla="*/ 2147483647 h 693"/>
              <a:gd name="T8" fmla="*/ 0 w 1263"/>
              <a:gd name="T9" fmla="*/ 2147483647 h 693"/>
              <a:gd name="T10" fmla="*/ 2147483647 w 1263"/>
              <a:gd name="T11" fmla="*/ 2147483647 h 693"/>
              <a:gd name="T12" fmla="*/ 2147483647 w 1263"/>
              <a:gd name="T13" fmla="*/ 2147483647 h 693"/>
              <a:gd name="T14" fmla="*/ 2147483647 w 1263"/>
              <a:gd name="T15" fmla="*/ 2147483647 h 693"/>
              <a:gd name="T16" fmla="*/ 2147483647 w 1263"/>
              <a:gd name="T17" fmla="*/ 2147483647 h 693"/>
              <a:gd name="T18" fmla="*/ 2147483647 w 1263"/>
              <a:gd name="T19" fmla="*/ 2147483647 h 693"/>
              <a:gd name="T20" fmla="*/ 2147483647 w 1263"/>
              <a:gd name="T21" fmla="*/ 2147483647 h 693"/>
              <a:gd name="T22" fmla="*/ 2147483647 w 1263"/>
              <a:gd name="T23" fmla="*/ 2147483647 h 693"/>
              <a:gd name="T24" fmla="*/ 2147483647 w 1263"/>
              <a:gd name="T25" fmla="*/ 2147483647 h 693"/>
              <a:gd name="T26" fmla="*/ 2147483647 w 1263"/>
              <a:gd name="T27" fmla="*/ 2147483647 h 693"/>
              <a:gd name="T28" fmla="*/ 2147483647 w 1263"/>
              <a:gd name="T29" fmla="*/ 2147483647 h 693"/>
              <a:gd name="T30" fmla="*/ 2147483647 w 1263"/>
              <a:gd name="T31" fmla="*/ 2147483647 h 693"/>
              <a:gd name="T32" fmla="*/ 2147483647 w 1263"/>
              <a:gd name="T33" fmla="*/ 2147483647 h 693"/>
              <a:gd name="T34" fmla="*/ 2147483647 w 1263"/>
              <a:gd name="T35" fmla="*/ 2147483647 h 693"/>
              <a:gd name="T36" fmla="*/ 2147483647 w 1263"/>
              <a:gd name="T37" fmla="*/ 2147483647 h 693"/>
              <a:gd name="T38" fmla="*/ 2147483647 w 1263"/>
              <a:gd name="T39" fmla="*/ 2147483647 h 693"/>
              <a:gd name="T40" fmla="*/ 2147483647 w 1263"/>
              <a:gd name="T41" fmla="*/ 2147483647 h 693"/>
              <a:gd name="T42" fmla="*/ 2147483647 w 1263"/>
              <a:gd name="T43" fmla="*/ 2147483647 h 693"/>
              <a:gd name="T44" fmla="*/ 2147483647 w 1263"/>
              <a:gd name="T45" fmla="*/ 2147483647 h 693"/>
              <a:gd name="T46" fmla="*/ 2147483647 w 1263"/>
              <a:gd name="T47" fmla="*/ 2147483647 h 693"/>
              <a:gd name="T48" fmla="*/ 2147483647 w 1263"/>
              <a:gd name="T49" fmla="*/ 2147483647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63"/>
              <a:gd name="T76" fmla="*/ 0 h 693"/>
              <a:gd name="T77" fmla="*/ 1263 w 1263"/>
              <a:gd name="T78" fmla="*/ 693 h 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 rot="-2266837">
            <a:off x="5903384" y="4508500"/>
            <a:ext cx="2673349" cy="1100138"/>
          </a:xfrm>
          <a:custGeom>
            <a:avLst/>
            <a:gdLst>
              <a:gd name="T0" fmla="*/ 2147483647 w 1263"/>
              <a:gd name="T1" fmla="*/ 2147483647 h 693"/>
              <a:gd name="T2" fmla="*/ 2147483647 w 1263"/>
              <a:gd name="T3" fmla="*/ 2147483647 h 693"/>
              <a:gd name="T4" fmla="*/ 2147483647 w 1263"/>
              <a:gd name="T5" fmla="*/ 2147483647 h 693"/>
              <a:gd name="T6" fmla="*/ 2147483647 w 1263"/>
              <a:gd name="T7" fmla="*/ 2147483647 h 693"/>
              <a:gd name="T8" fmla="*/ 0 w 1263"/>
              <a:gd name="T9" fmla="*/ 2147483647 h 693"/>
              <a:gd name="T10" fmla="*/ 2147483647 w 1263"/>
              <a:gd name="T11" fmla="*/ 2147483647 h 693"/>
              <a:gd name="T12" fmla="*/ 2147483647 w 1263"/>
              <a:gd name="T13" fmla="*/ 2147483647 h 693"/>
              <a:gd name="T14" fmla="*/ 2147483647 w 1263"/>
              <a:gd name="T15" fmla="*/ 2147483647 h 693"/>
              <a:gd name="T16" fmla="*/ 2147483647 w 1263"/>
              <a:gd name="T17" fmla="*/ 2147483647 h 693"/>
              <a:gd name="T18" fmla="*/ 2147483647 w 1263"/>
              <a:gd name="T19" fmla="*/ 2147483647 h 693"/>
              <a:gd name="T20" fmla="*/ 2147483647 w 1263"/>
              <a:gd name="T21" fmla="*/ 2147483647 h 693"/>
              <a:gd name="T22" fmla="*/ 2147483647 w 1263"/>
              <a:gd name="T23" fmla="*/ 2147483647 h 693"/>
              <a:gd name="T24" fmla="*/ 2147483647 w 1263"/>
              <a:gd name="T25" fmla="*/ 2147483647 h 693"/>
              <a:gd name="T26" fmla="*/ 2147483647 w 1263"/>
              <a:gd name="T27" fmla="*/ 2147483647 h 693"/>
              <a:gd name="T28" fmla="*/ 2147483647 w 1263"/>
              <a:gd name="T29" fmla="*/ 2147483647 h 693"/>
              <a:gd name="T30" fmla="*/ 2147483647 w 1263"/>
              <a:gd name="T31" fmla="*/ 2147483647 h 693"/>
              <a:gd name="T32" fmla="*/ 2147483647 w 1263"/>
              <a:gd name="T33" fmla="*/ 2147483647 h 693"/>
              <a:gd name="T34" fmla="*/ 2147483647 w 1263"/>
              <a:gd name="T35" fmla="*/ 2147483647 h 693"/>
              <a:gd name="T36" fmla="*/ 2147483647 w 1263"/>
              <a:gd name="T37" fmla="*/ 2147483647 h 693"/>
              <a:gd name="T38" fmla="*/ 2147483647 w 1263"/>
              <a:gd name="T39" fmla="*/ 2147483647 h 693"/>
              <a:gd name="T40" fmla="*/ 2147483647 w 1263"/>
              <a:gd name="T41" fmla="*/ 2147483647 h 693"/>
              <a:gd name="T42" fmla="*/ 2147483647 w 1263"/>
              <a:gd name="T43" fmla="*/ 2147483647 h 693"/>
              <a:gd name="T44" fmla="*/ 2147483647 w 1263"/>
              <a:gd name="T45" fmla="*/ 2147483647 h 693"/>
              <a:gd name="T46" fmla="*/ 2147483647 w 1263"/>
              <a:gd name="T47" fmla="*/ 2147483647 h 693"/>
              <a:gd name="T48" fmla="*/ 2147483647 w 1263"/>
              <a:gd name="T49" fmla="*/ 2147483647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63"/>
              <a:gd name="T76" fmla="*/ 0 h 693"/>
              <a:gd name="T77" fmla="*/ 1263 w 1263"/>
              <a:gd name="T78" fmla="*/ 693 h 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5327651" y="3573464"/>
            <a:ext cx="2673349" cy="1100137"/>
          </a:xfrm>
          <a:custGeom>
            <a:avLst/>
            <a:gdLst>
              <a:gd name="T0" fmla="*/ 2147483647 w 1263"/>
              <a:gd name="T1" fmla="*/ 2147483647 h 693"/>
              <a:gd name="T2" fmla="*/ 2147483647 w 1263"/>
              <a:gd name="T3" fmla="*/ 2147483647 h 693"/>
              <a:gd name="T4" fmla="*/ 2147483647 w 1263"/>
              <a:gd name="T5" fmla="*/ 2147483647 h 693"/>
              <a:gd name="T6" fmla="*/ 2147483647 w 1263"/>
              <a:gd name="T7" fmla="*/ 2147483647 h 693"/>
              <a:gd name="T8" fmla="*/ 0 w 1263"/>
              <a:gd name="T9" fmla="*/ 2147483647 h 693"/>
              <a:gd name="T10" fmla="*/ 2147483647 w 1263"/>
              <a:gd name="T11" fmla="*/ 2147483647 h 693"/>
              <a:gd name="T12" fmla="*/ 2147483647 w 1263"/>
              <a:gd name="T13" fmla="*/ 2147483647 h 693"/>
              <a:gd name="T14" fmla="*/ 2147483647 w 1263"/>
              <a:gd name="T15" fmla="*/ 2147483647 h 693"/>
              <a:gd name="T16" fmla="*/ 2147483647 w 1263"/>
              <a:gd name="T17" fmla="*/ 2147483647 h 693"/>
              <a:gd name="T18" fmla="*/ 2147483647 w 1263"/>
              <a:gd name="T19" fmla="*/ 2147483647 h 693"/>
              <a:gd name="T20" fmla="*/ 2147483647 w 1263"/>
              <a:gd name="T21" fmla="*/ 2147483647 h 693"/>
              <a:gd name="T22" fmla="*/ 2147483647 w 1263"/>
              <a:gd name="T23" fmla="*/ 2147483647 h 693"/>
              <a:gd name="T24" fmla="*/ 2147483647 w 1263"/>
              <a:gd name="T25" fmla="*/ 2147483647 h 693"/>
              <a:gd name="T26" fmla="*/ 2147483647 w 1263"/>
              <a:gd name="T27" fmla="*/ 2147483647 h 693"/>
              <a:gd name="T28" fmla="*/ 2147483647 w 1263"/>
              <a:gd name="T29" fmla="*/ 2147483647 h 693"/>
              <a:gd name="T30" fmla="*/ 2147483647 w 1263"/>
              <a:gd name="T31" fmla="*/ 2147483647 h 693"/>
              <a:gd name="T32" fmla="*/ 2147483647 w 1263"/>
              <a:gd name="T33" fmla="*/ 2147483647 h 693"/>
              <a:gd name="T34" fmla="*/ 2147483647 w 1263"/>
              <a:gd name="T35" fmla="*/ 2147483647 h 693"/>
              <a:gd name="T36" fmla="*/ 2147483647 w 1263"/>
              <a:gd name="T37" fmla="*/ 2147483647 h 693"/>
              <a:gd name="T38" fmla="*/ 2147483647 w 1263"/>
              <a:gd name="T39" fmla="*/ 2147483647 h 693"/>
              <a:gd name="T40" fmla="*/ 2147483647 w 1263"/>
              <a:gd name="T41" fmla="*/ 2147483647 h 693"/>
              <a:gd name="T42" fmla="*/ 2147483647 w 1263"/>
              <a:gd name="T43" fmla="*/ 2147483647 h 693"/>
              <a:gd name="T44" fmla="*/ 2147483647 w 1263"/>
              <a:gd name="T45" fmla="*/ 2147483647 h 693"/>
              <a:gd name="T46" fmla="*/ 2147483647 w 1263"/>
              <a:gd name="T47" fmla="*/ 2147483647 h 693"/>
              <a:gd name="T48" fmla="*/ 2147483647 w 1263"/>
              <a:gd name="T49" fmla="*/ 2147483647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63"/>
              <a:gd name="T76" fmla="*/ 0 h 693"/>
              <a:gd name="T77" fmla="*/ 1263 w 1263"/>
              <a:gd name="T78" fmla="*/ 693 h 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 rot="-2928545">
            <a:off x="6210036" y="2402683"/>
            <a:ext cx="2005013" cy="1466849"/>
          </a:xfrm>
          <a:custGeom>
            <a:avLst/>
            <a:gdLst>
              <a:gd name="T0" fmla="*/ 2147483647 w 1263"/>
              <a:gd name="T1" fmla="*/ 2147483647 h 693"/>
              <a:gd name="T2" fmla="*/ 2147483647 w 1263"/>
              <a:gd name="T3" fmla="*/ 2147483647 h 693"/>
              <a:gd name="T4" fmla="*/ 2147483647 w 1263"/>
              <a:gd name="T5" fmla="*/ 2147483647 h 693"/>
              <a:gd name="T6" fmla="*/ 2147483647 w 1263"/>
              <a:gd name="T7" fmla="*/ 2147483647 h 693"/>
              <a:gd name="T8" fmla="*/ 0 w 1263"/>
              <a:gd name="T9" fmla="*/ 2147483647 h 693"/>
              <a:gd name="T10" fmla="*/ 2147483647 w 1263"/>
              <a:gd name="T11" fmla="*/ 2147483647 h 693"/>
              <a:gd name="T12" fmla="*/ 2147483647 w 1263"/>
              <a:gd name="T13" fmla="*/ 2147483647 h 693"/>
              <a:gd name="T14" fmla="*/ 2147483647 w 1263"/>
              <a:gd name="T15" fmla="*/ 2147483647 h 693"/>
              <a:gd name="T16" fmla="*/ 2147483647 w 1263"/>
              <a:gd name="T17" fmla="*/ 2147483647 h 693"/>
              <a:gd name="T18" fmla="*/ 2147483647 w 1263"/>
              <a:gd name="T19" fmla="*/ 2147483647 h 693"/>
              <a:gd name="T20" fmla="*/ 2147483647 w 1263"/>
              <a:gd name="T21" fmla="*/ 2147483647 h 693"/>
              <a:gd name="T22" fmla="*/ 2147483647 w 1263"/>
              <a:gd name="T23" fmla="*/ 2147483647 h 693"/>
              <a:gd name="T24" fmla="*/ 2147483647 w 1263"/>
              <a:gd name="T25" fmla="*/ 2147483647 h 693"/>
              <a:gd name="T26" fmla="*/ 2147483647 w 1263"/>
              <a:gd name="T27" fmla="*/ 2147483647 h 693"/>
              <a:gd name="T28" fmla="*/ 2147483647 w 1263"/>
              <a:gd name="T29" fmla="*/ 2147483647 h 693"/>
              <a:gd name="T30" fmla="*/ 2147483647 w 1263"/>
              <a:gd name="T31" fmla="*/ 2147483647 h 693"/>
              <a:gd name="T32" fmla="*/ 2147483647 w 1263"/>
              <a:gd name="T33" fmla="*/ 2147483647 h 693"/>
              <a:gd name="T34" fmla="*/ 2147483647 w 1263"/>
              <a:gd name="T35" fmla="*/ 2147483647 h 693"/>
              <a:gd name="T36" fmla="*/ 2147483647 w 1263"/>
              <a:gd name="T37" fmla="*/ 2147483647 h 693"/>
              <a:gd name="T38" fmla="*/ 2147483647 w 1263"/>
              <a:gd name="T39" fmla="*/ 2147483647 h 693"/>
              <a:gd name="T40" fmla="*/ 2147483647 w 1263"/>
              <a:gd name="T41" fmla="*/ 2147483647 h 693"/>
              <a:gd name="T42" fmla="*/ 2147483647 w 1263"/>
              <a:gd name="T43" fmla="*/ 2147483647 h 693"/>
              <a:gd name="T44" fmla="*/ 2147483647 w 1263"/>
              <a:gd name="T45" fmla="*/ 2147483647 h 693"/>
              <a:gd name="T46" fmla="*/ 2147483647 w 1263"/>
              <a:gd name="T47" fmla="*/ 2147483647 h 693"/>
              <a:gd name="T48" fmla="*/ 2147483647 w 1263"/>
              <a:gd name="T49" fmla="*/ 2147483647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63"/>
              <a:gd name="T76" fmla="*/ 0 h 693"/>
              <a:gd name="T77" fmla="*/ 1263 w 1263"/>
              <a:gd name="T78" fmla="*/ 693 h 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4176185" y="4797425"/>
            <a:ext cx="571500" cy="427038"/>
          </a:xfrm>
          <a:custGeom>
            <a:avLst/>
            <a:gdLst>
              <a:gd name="T0" fmla="*/ 2147483647 w 270"/>
              <a:gd name="T1" fmla="*/ 2147483647 h 269"/>
              <a:gd name="T2" fmla="*/ 2147483647 w 270"/>
              <a:gd name="T3" fmla="*/ 2147483647 h 269"/>
              <a:gd name="T4" fmla="*/ 2147483647 w 270"/>
              <a:gd name="T5" fmla="*/ 2147483647 h 269"/>
              <a:gd name="T6" fmla="*/ 2147483647 w 270"/>
              <a:gd name="T7" fmla="*/ 2147483647 h 269"/>
              <a:gd name="T8" fmla="*/ 2147483647 w 270"/>
              <a:gd name="T9" fmla="*/ 2147483647 h 269"/>
              <a:gd name="T10" fmla="*/ 2147483647 w 270"/>
              <a:gd name="T11" fmla="*/ 2147483647 h 269"/>
              <a:gd name="T12" fmla="*/ 2147483647 w 270"/>
              <a:gd name="T13" fmla="*/ 2147483647 h 269"/>
              <a:gd name="T14" fmla="*/ 2147483647 w 270"/>
              <a:gd name="T15" fmla="*/ 2147483647 h 269"/>
              <a:gd name="T16" fmla="*/ 2147483647 w 270"/>
              <a:gd name="T17" fmla="*/ 2147483647 h 269"/>
              <a:gd name="T18" fmla="*/ 2147483647 w 270"/>
              <a:gd name="T19" fmla="*/ 2147483647 h 269"/>
              <a:gd name="T20" fmla="*/ 2147483647 w 270"/>
              <a:gd name="T21" fmla="*/ 2147483647 h 269"/>
              <a:gd name="T22" fmla="*/ 2147483647 w 270"/>
              <a:gd name="T23" fmla="*/ 2147483647 h 269"/>
              <a:gd name="T24" fmla="*/ 2147483647 w 270"/>
              <a:gd name="T25" fmla="*/ 2147483647 h 269"/>
              <a:gd name="T26" fmla="*/ 2147483647 w 270"/>
              <a:gd name="T27" fmla="*/ 2147483647 h 269"/>
              <a:gd name="T28" fmla="*/ 2147483647 w 270"/>
              <a:gd name="T29" fmla="*/ 214748364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"/>
              <a:gd name="T46" fmla="*/ 0 h 269"/>
              <a:gd name="T47" fmla="*/ 270 w 270"/>
              <a:gd name="T48" fmla="*/ 269 h 2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2159000" y="4508500"/>
            <a:ext cx="2673351" cy="1100138"/>
          </a:xfrm>
          <a:custGeom>
            <a:avLst/>
            <a:gdLst>
              <a:gd name="T0" fmla="*/ 2147483647 w 1263"/>
              <a:gd name="T1" fmla="*/ 2147483647 h 693"/>
              <a:gd name="T2" fmla="*/ 2147483647 w 1263"/>
              <a:gd name="T3" fmla="*/ 2147483647 h 693"/>
              <a:gd name="T4" fmla="*/ 2147483647 w 1263"/>
              <a:gd name="T5" fmla="*/ 2147483647 h 693"/>
              <a:gd name="T6" fmla="*/ 2147483647 w 1263"/>
              <a:gd name="T7" fmla="*/ 2147483647 h 693"/>
              <a:gd name="T8" fmla="*/ 0 w 1263"/>
              <a:gd name="T9" fmla="*/ 2147483647 h 693"/>
              <a:gd name="T10" fmla="*/ 2147483647 w 1263"/>
              <a:gd name="T11" fmla="*/ 2147483647 h 693"/>
              <a:gd name="T12" fmla="*/ 2147483647 w 1263"/>
              <a:gd name="T13" fmla="*/ 2147483647 h 693"/>
              <a:gd name="T14" fmla="*/ 2147483647 w 1263"/>
              <a:gd name="T15" fmla="*/ 2147483647 h 693"/>
              <a:gd name="T16" fmla="*/ 2147483647 w 1263"/>
              <a:gd name="T17" fmla="*/ 2147483647 h 693"/>
              <a:gd name="T18" fmla="*/ 2147483647 w 1263"/>
              <a:gd name="T19" fmla="*/ 2147483647 h 693"/>
              <a:gd name="T20" fmla="*/ 2147483647 w 1263"/>
              <a:gd name="T21" fmla="*/ 2147483647 h 693"/>
              <a:gd name="T22" fmla="*/ 2147483647 w 1263"/>
              <a:gd name="T23" fmla="*/ 2147483647 h 693"/>
              <a:gd name="T24" fmla="*/ 2147483647 w 1263"/>
              <a:gd name="T25" fmla="*/ 2147483647 h 693"/>
              <a:gd name="T26" fmla="*/ 2147483647 w 1263"/>
              <a:gd name="T27" fmla="*/ 2147483647 h 693"/>
              <a:gd name="T28" fmla="*/ 2147483647 w 1263"/>
              <a:gd name="T29" fmla="*/ 2147483647 h 693"/>
              <a:gd name="T30" fmla="*/ 2147483647 w 1263"/>
              <a:gd name="T31" fmla="*/ 2147483647 h 693"/>
              <a:gd name="T32" fmla="*/ 2147483647 w 1263"/>
              <a:gd name="T33" fmla="*/ 2147483647 h 693"/>
              <a:gd name="T34" fmla="*/ 2147483647 w 1263"/>
              <a:gd name="T35" fmla="*/ 2147483647 h 693"/>
              <a:gd name="T36" fmla="*/ 2147483647 w 1263"/>
              <a:gd name="T37" fmla="*/ 2147483647 h 693"/>
              <a:gd name="T38" fmla="*/ 2147483647 w 1263"/>
              <a:gd name="T39" fmla="*/ 2147483647 h 693"/>
              <a:gd name="T40" fmla="*/ 2147483647 w 1263"/>
              <a:gd name="T41" fmla="*/ 2147483647 h 693"/>
              <a:gd name="T42" fmla="*/ 2147483647 w 1263"/>
              <a:gd name="T43" fmla="*/ 2147483647 h 693"/>
              <a:gd name="T44" fmla="*/ 2147483647 w 1263"/>
              <a:gd name="T45" fmla="*/ 2147483647 h 693"/>
              <a:gd name="T46" fmla="*/ 2147483647 w 1263"/>
              <a:gd name="T47" fmla="*/ 2147483647 h 693"/>
              <a:gd name="T48" fmla="*/ 2147483647 w 1263"/>
              <a:gd name="T49" fmla="*/ 2147483647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63"/>
              <a:gd name="T76" fmla="*/ 0 h 693"/>
              <a:gd name="T77" fmla="*/ 1263 w 1263"/>
              <a:gd name="T78" fmla="*/ 693 h 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6769101" y="5157789"/>
            <a:ext cx="571500" cy="427037"/>
          </a:xfrm>
          <a:custGeom>
            <a:avLst/>
            <a:gdLst>
              <a:gd name="T0" fmla="*/ 2147483647 w 270"/>
              <a:gd name="T1" fmla="*/ 2147483647 h 269"/>
              <a:gd name="T2" fmla="*/ 2147483647 w 270"/>
              <a:gd name="T3" fmla="*/ 2147483647 h 269"/>
              <a:gd name="T4" fmla="*/ 2147483647 w 270"/>
              <a:gd name="T5" fmla="*/ 2147483647 h 269"/>
              <a:gd name="T6" fmla="*/ 2147483647 w 270"/>
              <a:gd name="T7" fmla="*/ 2147483647 h 269"/>
              <a:gd name="T8" fmla="*/ 2147483647 w 270"/>
              <a:gd name="T9" fmla="*/ 2147483647 h 269"/>
              <a:gd name="T10" fmla="*/ 2147483647 w 270"/>
              <a:gd name="T11" fmla="*/ 2147483647 h 269"/>
              <a:gd name="T12" fmla="*/ 2147483647 w 270"/>
              <a:gd name="T13" fmla="*/ 2147483647 h 269"/>
              <a:gd name="T14" fmla="*/ 2147483647 w 270"/>
              <a:gd name="T15" fmla="*/ 2147483647 h 269"/>
              <a:gd name="T16" fmla="*/ 2147483647 w 270"/>
              <a:gd name="T17" fmla="*/ 2147483647 h 269"/>
              <a:gd name="T18" fmla="*/ 2147483647 w 270"/>
              <a:gd name="T19" fmla="*/ 2147483647 h 269"/>
              <a:gd name="T20" fmla="*/ 2147483647 w 270"/>
              <a:gd name="T21" fmla="*/ 2147483647 h 269"/>
              <a:gd name="T22" fmla="*/ 2147483647 w 270"/>
              <a:gd name="T23" fmla="*/ 2147483647 h 269"/>
              <a:gd name="T24" fmla="*/ 2147483647 w 270"/>
              <a:gd name="T25" fmla="*/ 2147483647 h 269"/>
              <a:gd name="T26" fmla="*/ 2147483647 w 270"/>
              <a:gd name="T27" fmla="*/ 2147483647 h 269"/>
              <a:gd name="T28" fmla="*/ 2147483647 w 270"/>
              <a:gd name="T29" fmla="*/ 214748364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"/>
              <a:gd name="T46" fmla="*/ 0 h 269"/>
              <a:gd name="T47" fmla="*/ 270 w 270"/>
              <a:gd name="T48" fmla="*/ 269 h 2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5903385" y="4076700"/>
            <a:ext cx="571500" cy="427038"/>
          </a:xfrm>
          <a:custGeom>
            <a:avLst/>
            <a:gdLst>
              <a:gd name="T0" fmla="*/ 2147483647 w 270"/>
              <a:gd name="T1" fmla="*/ 2147483647 h 269"/>
              <a:gd name="T2" fmla="*/ 2147483647 w 270"/>
              <a:gd name="T3" fmla="*/ 2147483647 h 269"/>
              <a:gd name="T4" fmla="*/ 2147483647 w 270"/>
              <a:gd name="T5" fmla="*/ 2147483647 h 269"/>
              <a:gd name="T6" fmla="*/ 2147483647 w 270"/>
              <a:gd name="T7" fmla="*/ 2147483647 h 269"/>
              <a:gd name="T8" fmla="*/ 2147483647 w 270"/>
              <a:gd name="T9" fmla="*/ 2147483647 h 269"/>
              <a:gd name="T10" fmla="*/ 2147483647 w 270"/>
              <a:gd name="T11" fmla="*/ 2147483647 h 269"/>
              <a:gd name="T12" fmla="*/ 2147483647 w 270"/>
              <a:gd name="T13" fmla="*/ 2147483647 h 269"/>
              <a:gd name="T14" fmla="*/ 2147483647 w 270"/>
              <a:gd name="T15" fmla="*/ 2147483647 h 269"/>
              <a:gd name="T16" fmla="*/ 2147483647 w 270"/>
              <a:gd name="T17" fmla="*/ 2147483647 h 269"/>
              <a:gd name="T18" fmla="*/ 2147483647 w 270"/>
              <a:gd name="T19" fmla="*/ 2147483647 h 269"/>
              <a:gd name="T20" fmla="*/ 2147483647 w 270"/>
              <a:gd name="T21" fmla="*/ 2147483647 h 269"/>
              <a:gd name="T22" fmla="*/ 2147483647 w 270"/>
              <a:gd name="T23" fmla="*/ 2147483647 h 269"/>
              <a:gd name="T24" fmla="*/ 2147483647 w 270"/>
              <a:gd name="T25" fmla="*/ 2147483647 h 269"/>
              <a:gd name="T26" fmla="*/ 2147483647 w 270"/>
              <a:gd name="T27" fmla="*/ 2147483647 h 269"/>
              <a:gd name="T28" fmla="*/ 2147483647 w 270"/>
              <a:gd name="T29" fmla="*/ 214748364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"/>
              <a:gd name="T46" fmla="*/ 0 h 269"/>
              <a:gd name="T47" fmla="*/ 270 w 270"/>
              <a:gd name="T48" fmla="*/ 269 h 2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6864351" y="3284538"/>
            <a:ext cx="571500" cy="427037"/>
          </a:xfrm>
          <a:custGeom>
            <a:avLst/>
            <a:gdLst>
              <a:gd name="T0" fmla="*/ 2147483647 w 270"/>
              <a:gd name="T1" fmla="*/ 2147483647 h 269"/>
              <a:gd name="T2" fmla="*/ 2147483647 w 270"/>
              <a:gd name="T3" fmla="*/ 2147483647 h 269"/>
              <a:gd name="T4" fmla="*/ 2147483647 w 270"/>
              <a:gd name="T5" fmla="*/ 2147483647 h 269"/>
              <a:gd name="T6" fmla="*/ 2147483647 w 270"/>
              <a:gd name="T7" fmla="*/ 2147483647 h 269"/>
              <a:gd name="T8" fmla="*/ 2147483647 w 270"/>
              <a:gd name="T9" fmla="*/ 2147483647 h 269"/>
              <a:gd name="T10" fmla="*/ 2147483647 w 270"/>
              <a:gd name="T11" fmla="*/ 2147483647 h 269"/>
              <a:gd name="T12" fmla="*/ 2147483647 w 270"/>
              <a:gd name="T13" fmla="*/ 2147483647 h 269"/>
              <a:gd name="T14" fmla="*/ 2147483647 w 270"/>
              <a:gd name="T15" fmla="*/ 2147483647 h 269"/>
              <a:gd name="T16" fmla="*/ 2147483647 w 270"/>
              <a:gd name="T17" fmla="*/ 2147483647 h 269"/>
              <a:gd name="T18" fmla="*/ 2147483647 w 270"/>
              <a:gd name="T19" fmla="*/ 2147483647 h 269"/>
              <a:gd name="T20" fmla="*/ 2147483647 w 270"/>
              <a:gd name="T21" fmla="*/ 2147483647 h 269"/>
              <a:gd name="T22" fmla="*/ 2147483647 w 270"/>
              <a:gd name="T23" fmla="*/ 2147483647 h 269"/>
              <a:gd name="T24" fmla="*/ 2147483647 w 270"/>
              <a:gd name="T25" fmla="*/ 2147483647 h 269"/>
              <a:gd name="T26" fmla="*/ 2147483647 w 270"/>
              <a:gd name="T27" fmla="*/ 2147483647 h 269"/>
              <a:gd name="T28" fmla="*/ 2147483647 w 270"/>
              <a:gd name="T29" fmla="*/ 214748364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"/>
              <a:gd name="T46" fmla="*/ 0 h 269"/>
              <a:gd name="T47" fmla="*/ 270 w 270"/>
              <a:gd name="T48" fmla="*/ 269 h 2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2734734" y="5013325"/>
            <a:ext cx="571500" cy="427038"/>
          </a:xfrm>
          <a:custGeom>
            <a:avLst/>
            <a:gdLst>
              <a:gd name="T0" fmla="*/ 2147483647 w 270"/>
              <a:gd name="T1" fmla="*/ 2147483647 h 269"/>
              <a:gd name="T2" fmla="*/ 2147483647 w 270"/>
              <a:gd name="T3" fmla="*/ 2147483647 h 269"/>
              <a:gd name="T4" fmla="*/ 2147483647 w 270"/>
              <a:gd name="T5" fmla="*/ 2147483647 h 269"/>
              <a:gd name="T6" fmla="*/ 2147483647 w 270"/>
              <a:gd name="T7" fmla="*/ 2147483647 h 269"/>
              <a:gd name="T8" fmla="*/ 2147483647 w 270"/>
              <a:gd name="T9" fmla="*/ 2147483647 h 269"/>
              <a:gd name="T10" fmla="*/ 2147483647 w 270"/>
              <a:gd name="T11" fmla="*/ 2147483647 h 269"/>
              <a:gd name="T12" fmla="*/ 2147483647 w 270"/>
              <a:gd name="T13" fmla="*/ 2147483647 h 269"/>
              <a:gd name="T14" fmla="*/ 2147483647 w 270"/>
              <a:gd name="T15" fmla="*/ 2147483647 h 269"/>
              <a:gd name="T16" fmla="*/ 2147483647 w 270"/>
              <a:gd name="T17" fmla="*/ 2147483647 h 269"/>
              <a:gd name="T18" fmla="*/ 2147483647 w 270"/>
              <a:gd name="T19" fmla="*/ 2147483647 h 269"/>
              <a:gd name="T20" fmla="*/ 2147483647 w 270"/>
              <a:gd name="T21" fmla="*/ 2147483647 h 269"/>
              <a:gd name="T22" fmla="*/ 2147483647 w 270"/>
              <a:gd name="T23" fmla="*/ 2147483647 h 269"/>
              <a:gd name="T24" fmla="*/ 2147483647 w 270"/>
              <a:gd name="T25" fmla="*/ 2147483647 h 269"/>
              <a:gd name="T26" fmla="*/ 2147483647 w 270"/>
              <a:gd name="T27" fmla="*/ 2147483647 h 269"/>
              <a:gd name="T28" fmla="*/ 2147483647 w 270"/>
              <a:gd name="T29" fmla="*/ 214748364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"/>
              <a:gd name="T46" fmla="*/ 0 h 269"/>
              <a:gd name="T47" fmla="*/ 270 w 270"/>
              <a:gd name="T48" fmla="*/ 269 h 2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176184" y="48688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Sn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769100" y="522922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903384" y="414972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Sn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769100" y="33575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Sn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734733" y="50847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Sn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312584" y="50847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Ag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847167" y="46529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Ag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440084" y="479742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Ag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576484" y="414972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Ag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247467" y="292417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Ag</a:t>
            </a:r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3790951" y="4581526"/>
            <a:ext cx="522816" cy="454025"/>
          </a:xfrm>
          <a:custGeom>
            <a:avLst/>
            <a:gdLst>
              <a:gd name="T0" fmla="*/ 2147483647 w 247"/>
              <a:gd name="T1" fmla="*/ 2147483647 h 286"/>
              <a:gd name="T2" fmla="*/ 2147483647 w 247"/>
              <a:gd name="T3" fmla="*/ 2147483647 h 286"/>
              <a:gd name="T4" fmla="*/ 2147483647 w 247"/>
              <a:gd name="T5" fmla="*/ 2147483647 h 286"/>
              <a:gd name="T6" fmla="*/ 2147483647 w 247"/>
              <a:gd name="T7" fmla="*/ 2147483647 h 286"/>
              <a:gd name="T8" fmla="*/ 2147483647 w 247"/>
              <a:gd name="T9" fmla="*/ 2147483647 h 286"/>
              <a:gd name="T10" fmla="*/ 2147483647 w 247"/>
              <a:gd name="T11" fmla="*/ 2147483647 h 286"/>
              <a:gd name="T12" fmla="*/ 2147483647 w 247"/>
              <a:gd name="T13" fmla="*/ 2147483647 h 286"/>
              <a:gd name="T14" fmla="*/ 2147483647 w 247"/>
              <a:gd name="T15" fmla="*/ 2147483647 h 286"/>
              <a:gd name="T16" fmla="*/ 2147483647 w 247"/>
              <a:gd name="T17" fmla="*/ 2147483647 h 286"/>
              <a:gd name="T18" fmla="*/ 2147483647 w 247"/>
              <a:gd name="T19" fmla="*/ 2147483647 h 286"/>
              <a:gd name="T20" fmla="*/ 2147483647 w 247"/>
              <a:gd name="T21" fmla="*/ 2147483647 h 286"/>
              <a:gd name="T22" fmla="*/ 2147483647 w 247"/>
              <a:gd name="T23" fmla="*/ 2147483647 h 286"/>
              <a:gd name="T24" fmla="*/ 2147483647 w 247"/>
              <a:gd name="T25" fmla="*/ 2147483647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7"/>
              <a:gd name="T40" fmla="*/ 0 h 286"/>
              <a:gd name="T41" fmla="*/ 247 w 247"/>
              <a:gd name="T42" fmla="*/ 286 h 2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6288617" y="5013326"/>
            <a:ext cx="522816" cy="454025"/>
          </a:xfrm>
          <a:custGeom>
            <a:avLst/>
            <a:gdLst>
              <a:gd name="T0" fmla="*/ 2147483647 w 247"/>
              <a:gd name="T1" fmla="*/ 2147483647 h 286"/>
              <a:gd name="T2" fmla="*/ 2147483647 w 247"/>
              <a:gd name="T3" fmla="*/ 2147483647 h 286"/>
              <a:gd name="T4" fmla="*/ 2147483647 w 247"/>
              <a:gd name="T5" fmla="*/ 2147483647 h 286"/>
              <a:gd name="T6" fmla="*/ 2147483647 w 247"/>
              <a:gd name="T7" fmla="*/ 2147483647 h 286"/>
              <a:gd name="T8" fmla="*/ 2147483647 w 247"/>
              <a:gd name="T9" fmla="*/ 2147483647 h 286"/>
              <a:gd name="T10" fmla="*/ 2147483647 w 247"/>
              <a:gd name="T11" fmla="*/ 2147483647 h 286"/>
              <a:gd name="T12" fmla="*/ 2147483647 w 247"/>
              <a:gd name="T13" fmla="*/ 2147483647 h 286"/>
              <a:gd name="T14" fmla="*/ 2147483647 w 247"/>
              <a:gd name="T15" fmla="*/ 2147483647 h 286"/>
              <a:gd name="T16" fmla="*/ 2147483647 w 247"/>
              <a:gd name="T17" fmla="*/ 2147483647 h 286"/>
              <a:gd name="T18" fmla="*/ 2147483647 w 247"/>
              <a:gd name="T19" fmla="*/ 2147483647 h 286"/>
              <a:gd name="T20" fmla="*/ 2147483647 w 247"/>
              <a:gd name="T21" fmla="*/ 2147483647 h 286"/>
              <a:gd name="T22" fmla="*/ 2147483647 w 247"/>
              <a:gd name="T23" fmla="*/ 2147483647 h 286"/>
              <a:gd name="T24" fmla="*/ 2147483647 w 247"/>
              <a:gd name="T25" fmla="*/ 2147483647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7"/>
              <a:gd name="T40" fmla="*/ 0 h 286"/>
              <a:gd name="T41" fmla="*/ 247 w 247"/>
              <a:gd name="T42" fmla="*/ 286 h 2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5520268" y="3789364"/>
            <a:ext cx="522817" cy="454025"/>
          </a:xfrm>
          <a:custGeom>
            <a:avLst/>
            <a:gdLst>
              <a:gd name="T0" fmla="*/ 2147483647 w 247"/>
              <a:gd name="T1" fmla="*/ 2147483647 h 286"/>
              <a:gd name="T2" fmla="*/ 2147483647 w 247"/>
              <a:gd name="T3" fmla="*/ 2147483647 h 286"/>
              <a:gd name="T4" fmla="*/ 2147483647 w 247"/>
              <a:gd name="T5" fmla="*/ 2147483647 h 286"/>
              <a:gd name="T6" fmla="*/ 2147483647 w 247"/>
              <a:gd name="T7" fmla="*/ 2147483647 h 286"/>
              <a:gd name="T8" fmla="*/ 2147483647 w 247"/>
              <a:gd name="T9" fmla="*/ 2147483647 h 286"/>
              <a:gd name="T10" fmla="*/ 2147483647 w 247"/>
              <a:gd name="T11" fmla="*/ 2147483647 h 286"/>
              <a:gd name="T12" fmla="*/ 2147483647 w 247"/>
              <a:gd name="T13" fmla="*/ 2147483647 h 286"/>
              <a:gd name="T14" fmla="*/ 2147483647 w 247"/>
              <a:gd name="T15" fmla="*/ 2147483647 h 286"/>
              <a:gd name="T16" fmla="*/ 2147483647 w 247"/>
              <a:gd name="T17" fmla="*/ 2147483647 h 286"/>
              <a:gd name="T18" fmla="*/ 2147483647 w 247"/>
              <a:gd name="T19" fmla="*/ 2147483647 h 286"/>
              <a:gd name="T20" fmla="*/ 2147483647 w 247"/>
              <a:gd name="T21" fmla="*/ 2147483647 h 286"/>
              <a:gd name="T22" fmla="*/ 2147483647 w 247"/>
              <a:gd name="T23" fmla="*/ 2147483647 h 286"/>
              <a:gd name="T24" fmla="*/ 2147483647 w 247"/>
              <a:gd name="T25" fmla="*/ 2147483647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7"/>
              <a:gd name="T40" fmla="*/ 0 h 286"/>
              <a:gd name="T41" fmla="*/ 247 w 247"/>
              <a:gd name="T42" fmla="*/ 286 h 2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4" name="Freeform 26"/>
          <p:cNvSpPr>
            <a:spLocks/>
          </p:cNvSpPr>
          <p:nvPr/>
        </p:nvSpPr>
        <p:spPr bwMode="auto">
          <a:xfrm>
            <a:off x="6288617" y="3213100"/>
            <a:ext cx="522816" cy="454025"/>
          </a:xfrm>
          <a:custGeom>
            <a:avLst/>
            <a:gdLst>
              <a:gd name="T0" fmla="*/ 2147483647 w 247"/>
              <a:gd name="T1" fmla="*/ 2147483647 h 286"/>
              <a:gd name="T2" fmla="*/ 2147483647 w 247"/>
              <a:gd name="T3" fmla="*/ 2147483647 h 286"/>
              <a:gd name="T4" fmla="*/ 2147483647 w 247"/>
              <a:gd name="T5" fmla="*/ 2147483647 h 286"/>
              <a:gd name="T6" fmla="*/ 2147483647 w 247"/>
              <a:gd name="T7" fmla="*/ 2147483647 h 286"/>
              <a:gd name="T8" fmla="*/ 2147483647 w 247"/>
              <a:gd name="T9" fmla="*/ 2147483647 h 286"/>
              <a:gd name="T10" fmla="*/ 2147483647 w 247"/>
              <a:gd name="T11" fmla="*/ 2147483647 h 286"/>
              <a:gd name="T12" fmla="*/ 2147483647 w 247"/>
              <a:gd name="T13" fmla="*/ 2147483647 h 286"/>
              <a:gd name="T14" fmla="*/ 2147483647 w 247"/>
              <a:gd name="T15" fmla="*/ 2147483647 h 286"/>
              <a:gd name="T16" fmla="*/ 2147483647 w 247"/>
              <a:gd name="T17" fmla="*/ 2147483647 h 286"/>
              <a:gd name="T18" fmla="*/ 2147483647 w 247"/>
              <a:gd name="T19" fmla="*/ 2147483647 h 286"/>
              <a:gd name="T20" fmla="*/ 2147483647 w 247"/>
              <a:gd name="T21" fmla="*/ 2147483647 h 286"/>
              <a:gd name="T22" fmla="*/ 2147483647 w 247"/>
              <a:gd name="T23" fmla="*/ 2147483647 h 286"/>
              <a:gd name="T24" fmla="*/ 2147483647 w 247"/>
              <a:gd name="T25" fmla="*/ 2147483647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7"/>
              <a:gd name="T40" fmla="*/ 0 h 286"/>
              <a:gd name="T41" fmla="*/ 247 w 247"/>
              <a:gd name="T42" fmla="*/ 286 h 2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>
            <a:off x="2446868" y="4724401"/>
            <a:ext cx="522817" cy="454025"/>
          </a:xfrm>
          <a:custGeom>
            <a:avLst/>
            <a:gdLst>
              <a:gd name="T0" fmla="*/ 2147483647 w 247"/>
              <a:gd name="T1" fmla="*/ 2147483647 h 286"/>
              <a:gd name="T2" fmla="*/ 2147483647 w 247"/>
              <a:gd name="T3" fmla="*/ 2147483647 h 286"/>
              <a:gd name="T4" fmla="*/ 2147483647 w 247"/>
              <a:gd name="T5" fmla="*/ 2147483647 h 286"/>
              <a:gd name="T6" fmla="*/ 2147483647 w 247"/>
              <a:gd name="T7" fmla="*/ 2147483647 h 286"/>
              <a:gd name="T8" fmla="*/ 2147483647 w 247"/>
              <a:gd name="T9" fmla="*/ 2147483647 h 286"/>
              <a:gd name="T10" fmla="*/ 2147483647 w 247"/>
              <a:gd name="T11" fmla="*/ 2147483647 h 286"/>
              <a:gd name="T12" fmla="*/ 2147483647 w 247"/>
              <a:gd name="T13" fmla="*/ 2147483647 h 286"/>
              <a:gd name="T14" fmla="*/ 2147483647 w 247"/>
              <a:gd name="T15" fmla="*/ 2147483647 h 286"/>
              <a:gd name="T16" fmla="*/ 2147483647 w 247"/>
              <a:gd name="T17" fmla="*/ 2147483647 h 286"/>
              <a:gd name="T18" fmla="*/ 2147483647 w 247"/>
              <a:gd name="T19" fmla="*/ 2147483647 h 286"/>
              <a:gd name="T20" fmla="*/ 2147483647 w 247"/>
              <a:gd name="T21" fmla="*/ 2147483647 h 286"/>
              <a:gd name="T22" fmla="*/ 2147483647 w 247"/>
              <a:gd name="T23" fmla="*/ 2147483647 h 286"/>
              <a:gd name="T24" fmla="*/ 2147483647 w 247"/>
              <a:gd name="T25" fmla="*/ 2147483647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7"/>
              <a:gd name="T40" fmla="*/ 0 h 286"/>
              <a:gd name="T41" fmla="*/ 247 w 247"/>
              <a:gd name="T42" fmla="*/ 286 h 2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446867" y="4797426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Cu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3790951" y="4652963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Cu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191251" y="5084763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Cu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520267" y="3860801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Cu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6288617" y="3284538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Cu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9840384" y="2276475"/>
            <a:ext cx="1338828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Ag</a:t>
            </a:r>
            <a:r>
              <a:rPr lang="cs-CZ" altLang="cs-CZ" sz="1800" baseline="-25000">
                <a:latin typeface="Arial" charset="0"/>
              </a:rPr>
              <a:t>3</a:t>
            </a:r>
            <a:r>
              <a:rPr lang="cs-CZ" altLang="cs-CZ" sz="1800">
                <a:latin typeface="Arial" charset="0"/>
              </a:rPr>
              <a:t>Sn – </a:t>
            </a:r>
            <a:r>
              <a:rPr lang="cs-CZ" altLang="cs-CZ" sz="1800">
                <a:latin typeface="Symbol" pitchFamily="18" charset="2"/>
              </a:rPr>
              <a:t>g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Cu</a:t>
            </a:r>
            <a:r>
              <a:rPr lang="cs-CZ" altLang="cs-CZ" sz="1800" baseline="-25000">
                <a:latin typeface="Arial" charset="0"/>
              </a:rPr>
              <a:t>3</a:t>
            </a:r>
            <a:r>
              <a:rPr lang="cs-CZ" altLang="cs-CZ" sz="1800">
                <a:latin typeface="Arial" charset="0"/>
              </a:rPr>
              <a:t>Sn – </a:t>
            </a:r>
            <a:r>
              <a:rPr lang="cs-CZ" altLang="cs-CZ" sz="1800">
                <a:latin typeface="Symbol" pitchFamily="18" charset="2"/>
              </a:rPr>
              <a:t>e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cs-CZ" altLang="cs-CZ" sz="1800"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cs-CZ" altLang="cs-CZ" sz="1800"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cs-CZ" altLang="cs-CZ" sz="1800"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Cu</a:t>
            </a:r>
            <a:r>
              <a:rPr lang="cs-CZ" altLang="cs-CZ" sz="1800" baseline="-25000">
                <a:latin typeface="Arial" charset="0"/>
              </a:rPr>
              <a:t>6</a:t>
            </a:r>
            <a:r>
              <a:rPr lang="cs-CZ" altLang="cs-CZ" sz="1800">
                <a:latin typeface="Arial" charset="0"/>
              </a:rPr>
              <a:t>Sn</a:t>
            </a:r>
            <a:r>
              <a:rPr lang="cs-CZ" altLang="cs-CZ" sz="1800" baseline="-25000">
                <a:latin typeface="Arial" charset="0"/>
              </a:rPr>
              <a:t>5 </a:t>
            </a:r>
            <a:r>
              <a:rPr lang="cs-CZ" altLang="cs-CZ" sz="1800">
                <a:latin typeface="Arial" charset="0"/>
              </a:rPr>
              <a:t>- </a:t>
            </a:r>
            <a:r>
              <a:rPr lang="cs-CZ" altLang="cs-CZ" sz="1800">
                <a:latin typeface="Symbol" pitchFamily="18" charset="2"/>
              </a:rPr>
              <a:t>h</a:t>
            </a:r>
            <a:endParaRPr lang="cs-CZ" altLang="cs-CZ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Sn</a:t>
            </a:r>
            <a:r>
              <a:rPr lang="cs-CZ" altLang="cs-CZ" sz="1800" baseline="-25000">
                <a:latin typeface="Arial" charset="0"/>
              </a:rPr>
              <a:t>7</a:t>
            </a:r>
            <a:r>
              <a:rPr lang="cs-CZ" altLang="cs-CZ" sz="1800">
                <a:latin typeface="Arial" charset="0"/>
              </a:rPr>
              <a:t>Hg – </a:t>
            </a:r>
            <a:r>
              <a:rPr lang="cs-CZ" altLang="cs-CZ" sz="1800">
                <a:latin typeface="Symbol" pitchFamily="18" charset="2"/>
              </a:rPr>
              <a:t>g</a:t>
            </a:r>
            <a:r>
              <a:rPr lang="cs-CZ" altLang="cs-CZ" sz="1800" baseline="-25000">
                <a:latin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Ag</a:t>
            </a:r>
            <a:r>
              <a:rPr lang="cs-CZ" altLang="cs-CZ" sz="1800" baseline="-25000">
                <a:latin typeface="Arial" charset="0"/>
              </a:rPr>
              <a:t>2</a:t>
            </a:r>
            <a:r>
              <a:rPr lang="cs-CZ" altLang="cs-CZ" sz="1800">
                <a:latin typeface="Arial" charset="0"/>
              </a:rPr>
              <a:t>Hg</a:t>
            </a:r>
            <a:r>
              <a:rPr lang="cs-CZ" altLang="cs-CZ" sz="1800" baseline="-25000">
                <a:latin typeface="Arial" charset="0"/>
              </a:rPr>
              <a:t>3 </a:t>
            </a:r>
            <a:r>
              <a:rPr lang="cs-CZ" altLang="cs-CZ" sz="1800">
                <a:latin typeface="Arial" charset="0"/>
              </a:rPr>
              <a:t>– </a:t>
            </a:r>
            <a:r>
              <a:rPr lang="cs-CZ" altLang="cs-CZ" sz="1800">
                <a:latin typeface="Symbol" pitchFamily="18" charset="2"/>
              </a:rPr>
              <a:t>g</a:t>
            </a:r>
            <a:r>
              <a:rPr lang="cs-CZ" altLang="cs-CZ" sz="1800" baseline="-25000">
                <a:latin typeface="Symbol" pitchFamily="18" charset="2"/>
              </a:rPr>
              <a:t>1</a:t>
            </a:r>
            <a:endParaRPr lang="cs-CZ" altLang="cs-CZ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17442" name="Freeform 34"/>
          <p:cNvSpPr>
            <a:spLocks/>
          </p:cNvSpPr>
          <p:nvPr/>
        </p:nvSpPr>
        <p:spPr bwMode="auto">
          <a:xfrm>
            <a:off x="1390651" y="2133600"/>
            <a:ext cx="8163983" cy="4148138"/>
          </a:xfrm>
          <a:custGeom>
            <a:avLst/>
            <a:gdLst>
              <a:gd name="T0" fmla="*/ 2147483647 w 4127"/>
              <a:gd name="T1" fmla="*/ 2147483647 h 2924"/>
              <a:gd name="T2" fmla="*/ 2147483647 w 4127"/>
              <a:gd name="T3" fmla="*/ 2147483647 h 2924"/>
              <a:gd name="T4" fmla="*/ 2147483647 w 4127"/>
              <a:gd name="T5" fmla="*/ 2147483647 h 2924"/>
              <a:gd name="T6" fmla="*/ 2147483647 w 4127"/>
              <a:gd name="T7" fmla="*/ 2147483647 h 2924"/>
              <a:gd name="T8" fmla="*/ 2147483647 w 4127"/>
              <a:gd name="T9" fmla="*/ 2147483647 h 2924"/>
              <a:gd name="T10" fmla="*/ 2147483647 w 4127"/>
              <a:gd name="T11" fmla="*/ 2147483647 h 2924"/>
              <a:gd name="T12" fmla="*/ 2147483647 w 4127"/>
              <a:gd name="T13" fmla="*/ 2147483647 h 2924"/>
              <a:gd name="T14" fmla="*/ 2147483647 w 4127"/>
              <a:gd name="T15" fmla="*/ 2147483647 h 2924"/>
              <a:gd name="T16" fmla="*/ 2147483647 w 4127"/>
              <a:gd name="T17" fmla="*/ 2147483647 h 2924"/>
              <a:gd name="T18" fmla="*/ 2147483647 w 4127"/>
              <a:gd name="T19" fmla="*/ 2147483647 h 2924"/>
              <a:gd name="T20" fmla="*/ 2147483647 w 4127"/>
              <a:gd name="T21" fmla="*/ 2147483647 h 2924"/>
              <a:gd name="T22" fmla="*/ 2147483647 w 4127"/>
              <a:gd name="T23" fmla="*/ 2147483647 h 2924"/>
              <a:gd name="T24" fmla="*/ 2147483647 w 4127"/>
              <a:gd name="T25" fmla="*/ 2147483647 h 2924"/>
              <a:gd name="T26" fmla="*/ 2147483647 w 4127"/>
              <a:gd name="T27" fmla="*/ 2147483647 h 2924"/>
              <a:gd name="T28" fmla="*/ 2147483647 w 4127"/>
              <a:gd name="T29" fmla="*/ 2147483647 h 2924"/>
              <a:gd name="T30" fmla="*/ 2147483647 w 4127"/>
              <a:gd name="T31" fmla="*/ 2147483647 h 2924"/>
              <a:gd name="T32" fmla="*/ 2147483647 w 4127"/>
              <a:gd name="T33" fmla="*/ 2147483647 h 2924"/>
              <a:gd name="T34" fmla="*/ 2147483647 w 4127"/>
              <a:gd name="T35" fmla="*/ 2147483647 h 2924"/>
              <a:gd name="T36" fmla="*/ 2147483647 w 4127"/>
              <a:gd name="T37" fmla="*/ 2147483647 h 2924"/>
              <a:gd name="T38" fmla="*/ 2147483647 w 4127"/>
              <a:gd name="T39" fmla="*/ 2147483647 h 2924"/>
              <a:gd name="T40" fmla="*/ 2147483647 w 4127"/>
              <a:gd name="T41" fmla="*/ 2147483647 h 2924"/>
              <a:gd name="T42" fmla="*/ 2147483647 w 4127"/>
              <a:gd name="T43" fmla="*/ 2147483647 h 2924"/>
              <a:gd name="T44" fmla="*/ 2147483647 w 4127"/>
              <a:gd name="T45" fmla="*/ 2147483647 h 2924"/>
              <a:gd name="T46" fmla="*/ 2147483647 w 4127"/>
              <a:gd name="T47" fmla="*/ 2147483647 h 2924"/>
              <a:gd name="T48" fmla="*/ 2147483647 w 4127"/>
              <a:gd name="T49" fmla="*/ 2147483647 h 2924"/>
              <a:gd name="T50" fmla="*/ 2147483647 w 4127"/>
              <a:gd name="T51" fmla="*/ 2147483647 h 2924"/>
              <a:gd name="T52" fmla="*/ 2147483647 w 4127"/>
              <a:gd name="T53" fmla="*/ 2147483647 h 2924"/>
              <a:gd name="T54" fmla="*/ 2147483647 w 4127"/>
              <a:gd name="T55" fmla="*/ 2147483647 h 2924"/>
              <a:gd name="T56" fmla="*/ 2147483647 w 4127"/>
              <a:gd name="T57" fmla="*/ 2147483647 h 2924"/>
              <a:gd name="T58" fmla="*/ 2147483647 w 4127"/>
              <a:gd name="T59" fmla="*/ 2147483647 h 2924"/>
              <a:gd name="T60" fmla="*/ 2147483647 w 4127"/>
              <a:gd name="T61" fmla="*/ 2147483647 h 2924"/>
              <a:gd name="T62" fmla="*/ 2147483647 w 4127"/>
              <a:gd name="T63" fmla="*/ 2147483647 h 2924"/>
              <a:gd name="T64" fmla="*/ 2147483647 w 4127"/>
              <a:gd name="T65" fmla="*/ 2147483647 h 2924"/>
              <a:gd name="T66" fmla="*/ 2147483647 w 4127"/>
              <a:gd name="T67" fmla="*/ 2147483647 h 2924"/>
              <a:gd name="T68" fmla="*/ 2147483647 w 4127"/>
              <a:gd name="T69" fmla="*/ 2147483647 h 2924"/>
              <a:gd name="T70" fmla="*/ 2147483647 w 4127"/>
              <a:gd name="T71" fmla="*/ 2147483647 h 2924"/>
              <a:gd name="T72" fmla="*/ 2147483647 w 4127"/>
              <a:gd name="T73" fmla="*/ 2147483647 h 2924"/>
              <a:gd name="T74" fmla="*/ 2147483647 w 4127"/>
              <a:gd name="T75" fmla="*/ 2147483647 h 2924"/>
              <a:gd name="T76" fmla="*/ 2147483647 w 4127"/>
              <a:gd name="T77" fmla="*/ 2147483647 h 2924"/>
              <a:gd name="T78" fmla="*/ 2147483647 w 4127"/>
              <a:gd name="T79" fmla="*/ 2147483647 h 2924"/>
              <a:gd name="T80" fmla="*/ 2147483647 w 4127"/>
              <a:gd name="T81" fmla="*/ 2147483647 h 2924"/>
              <a:gd name="T82" fmla="*/ 2147483647 w 4127"/>
              <a:gd name="T83" fmla="*/ 2147483647 h 2924"/>
              <a:gd name="T84" fmla="*/ 2147483647 w 4127"/>
              <a:gd name="T85" fmla="*/ 2147483647 h 2924"/>
              <a:gd name="T86" fmla="*/ 2147483647 w 4127"/>
              <a:gd name="T87" fmla="*/ 2147483647 h 2924"/>
              <a:gd name="T88" fmla="*/ 2147483647 w 4127"/>
              <a:gd name="T89" fmla="*/ 2147483647 h 2924"/>
              <a:gd name="T90" fmla="*/ 2147483647 w 4127"/>
              <a:gd name="T91" fmla="*/ 2147483647 h 2924"/>
              <a:gd name="T92" fmla="*/ 2147483647 w 4127"/>
              <a:gd name="T93" fmla="*/ 2147483647 h 2924"/>
              <a:gd name="T94" fmla="*/ 2147483647 w 4127"/>
              <a:gd name="T95" fmla="*/ 2147483647 h 2924"/>
              <a:gd name="T96" fmla="*/ 2147483647 w 4127"/>
              <a:gd name="T97" fmla="*/ 2147483647 h 2924"/>
              <a:gd name="T98" fmla="*/ 2147483647 w 4127"/>
              <a:gd name="T99" fmla="*/ 2147483647 h 2924"/>
              <a:gd name="T100" fmla="*/ 2147483647 w 4127"/>
              <a:gd name="T101" fmla="*/ 2147483647 h 2924"/>
              <a:gd name="T102" fmla="*/ 2147483647 w 4127"/>
              <a:gd name="T103" fmla="*/ 2147483647 h 2924"/>
              <a:gd name="T104" fmla="*/ 2147483647 w 4127"/>
              <a:gd name="T105" fmla="*/ 2147483647 h 2924"/>
              <a:gd name="T106" fmla="*/ 2147483647 w 4127"/>
              <a:gd name="T107" fmla="*/ 2147483647 h 2924"/>
              <a:gd name="T108" fmla="*/ 2147483647 w 4127"/>
              <a:gd name="T109" fmla="*/ 2147483647 h 2924"/>
              <a:gd name="T110" fmla="*/ 2147483647 w 4127"/>
              <a:gd name="T111" fmla="*/ 2147483647 h 2924"/>
              <a:gd name="T112" fmla="*/ 2147483647 w 4127"/>
              <a:gd name="T113" fmla="*/ 0 h 2924"/>
              <a:gd name="T114" fmla="*/ 2147483647 w 4127"/>
              <a:gd name="T115" fmla="*/ 2147483647 h 2924"/>
              <a:gd name="T116" fmla="*/ 2147483647 w 4127"/>
              <a:gd name="T117" fmla="*/ 2147483647 h 2924"/>
              <a:gd name="T118" fmla="*/ 2147483647 w 4127"/>
              <a:gd name="T119" fmla="*/ 2147483647 h 2924"/>
              <a:gd name="T120" fmla="*/ 2147483647 w 4127"/>
              <a:gd name="T121" fmla="*/ 2147483647 h 2924"/>
              <a:gd name="T122" fmla="*/ 2147483647 w 4127"/>
              <a:gd name="T123" fmla="*/ 2147483647 h 29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27"/>
              <a:gd name="T187" fmla="*/ 0 h 2924"/>
              <a:gd name="T188" fmla="*/ 4127 w 4127"/>
              <a:gd name="T189" fmla="*/ 2924 h 29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27" h="2924">
                <a:moveTo>
                  <a:pt x="2574" y="100"/>
                </a:moveTo>
                <a:cubicBezTo>
                  <a:pt x="2498" y="126"/>
                  <a:pt x="2434" y="175"/>
                  <a:pt x="2367" y="219"/>
                </a:cubicBezTo>
                <a:cubicBezTo>
                  <a:pt x="2355" y="257"/>
                  <a:pt x="2371" y="221"/>
                  <a:pt x="2342" y="250"/>
                </a:cubicBezTo>
                <a:cubicBezTo>
                  <a:pt x="2292" y="300"/>
                  <a:pt x="2355" y="252"/>
                  <a:pt x="2305" y="294"/>
                </a:cubicBezTo>
                <a:cubicBezTo>
                  <a:pt x="2263" y="329"/>
                  <a:pt x="2211" y="350"/>
                  <a:pt x="2173" y="388"/>
                </a:cubicBezTo>
                <a:cubicBezTo>
                  <a:pt x="2149" y="438"/>
                  <a:pt x="2120" y="489"/>
                  <a:pt x="2086" y="532"/>
                </a:cubicBezTo>
                <a:cubicBezTo>
                  <a:pt x="2079" y="558"/>
                  <a:pt x="2069" y="578"/>
                  <a:pt x="2054" y="601"/>
                </a:cubicBezTo>
                <a:cubicBezTo>
                  <a:pt x="2049" y="629"/>
                  <a:pt x="2036" y="644"/>
                  <a:pt x="2029" y="670"/>
                </a:cubicBezTo>
                <a:cubicBezTo>
                  <a:pt x="2019" y="710"/>
                  <a:pt x="2008" y="744"/>
                  <a:pt x="1992" y="783"/>
                </a:cubicBezTo>
                <a:cubicBezTo>
                  <a:pt x="1977" y="820"/>
                  <a:pt x="1951" y="920"/>
                  <a:pt x="1923" y="939"/>
                </a:cubicBezTo>
                <a:cubicBezTo>
                  <a:pt x="1893" y="960"/>
                  <a:pt x="1911" y="949"/>
                  <a:pt x="1867" y="970"/>
                </a:cubicBezTo>
                <a:cubicBezTo>
                  <a:pt x="1825" y="1012"/>
                  <a:pt x="1759" y="1022"/>
                  <a:pt x="1704" y="1039"/>
                </a:cubicBezTo>
                <a:cubicBezTo>
                  <a:pt x="1655" y="1054"/>
                  <a:pt x="1610" y="1077"/>
                  <a:pt x="1560" y="1089"/>
                </a:cubicBezTo>
                <a:cubicBezTo>
                  <a:pt x="1509" y="1164"/>
                  <a:pt x="1218" y="1146"/>
                  <a:pt x="1203" y="1146"/>
                </a:cubicBezTo>
                <a:cubicBezTo>
                  <a:pt x="1088" y="1150"/>
                  <a:pt x="974" y="1154"/>
                  <a:pt x="859" y="1158"/>
                </a:cubicBezTo>
                <a:cubicBezTo>
                  <a:pt x="808" y="1173"/>
                  <a:pt x="769" y="1178"/>
                  <a:pt x="715" y="1183"/>
                </a:cubicBezTo>
                <a:cubicBezTo>
                  <a:pt x="692" y="1191"/>
                  <a:pt x="668" y="1192"/>
                  <a:pt x="646" y="1202"/>
                </a:cubicBezTo>
                <a:cubicBezTo>
                  <a:pt x="612" y="1217"/>
                  <a:pt x="590" y="1246"/>
                  <a:pt x="558" y="1265"/>
                </a:cubicBezTo>
                <a:cubicBezTo>
                  <a:pt x="527" y="1284"/>
                  <a:pt x="424" y="1339"/>
                  <a:pt x="402" y="1365"/>
                </a:cubicBezTo>
                <a:cubicBezTo>
                  <a:pt x="393" y="1375"/>
                  <a:pt x="387" y="1388"/>
                  <a:pt x="376" y="1396"/>
                </a:cubicBezTo>
                <a:cubicBezTo>
                  <a:pt x="295" y="1456"/>
                  <a:pt x="195" y="1487"/>
                  <a:pt x="157" y="1590"/>
                </a:cubicBezTo>
                <a:cubicBezTo>
                  <a:pt x="146" y="1660"/>
                  <a:pt x="123" y="1698"/>
                  <a:pt x="88" y="1766"/>
                </a:cubicBezTo>
                <a:cubicBezTo>
                  <a:pt x="53" y="1835"/>
                  <a:pt x="24" y="1911"/>
                  <a:pt x="1" y="1985"/>
                </a:cubicBezTo>
                <a:cubicBezTo>
                  <a:pt x="3" y="2043"/>
                  <a:pt x="0" y="2102"/>
                  <a:pt x="7" y="2160"/>
                </a:cubicBezTo>
                <a:cubicBezTo>
                  <a:pt x="9" y="2173"/>
                  <a:pt x="38" y="2205"/>
                  <a:pt x="45" y="2216"/>
                </a:cubicBezTo>
                <a:cubicBezTo>
                  <a:pt x="71" y="2260"/>
                  <a:pt x="90" y="2306"/>
                  <a:pt x="120" y="2348"/>
                </a:cubicBezTo>
                <a:cubicBezTo>
                  <a:pt x="178" y="2429"/>
                  <a:pt x="233" y="2519"/>
                  <a:pt x="314" y="2579"/>
                </a:cubicBezTo>
                <a:cubicBezTo>
                  <a:pt x="409" y="2650"/>
                  <a:pt x="521" y="2669"/>
                  <a:pt x="633" y="2705"/>
                </a:cubicBezTo>
                <a:cubicBezTo>
                  <a:pt x="738" y="2739"/>
                  <a:pt x="842" y="2774"/>
                  <a:pt x="946" y="2811"/>
                </a:cubicBezTo>
                <a:cubicBezTo>
                  <a:pt x="1057" y="2850"/>
                  <a:pt x="1165" y="2890"/>
                  <a:pt x="1278" y="2924"/>
                </a:cubicBezTo>
                <a:cubicBezTo>
                  <a:pt x="1303" y="2922"/>
                  <a:pt x="1329" y="2924"/>
                  <a:pt x="1353" y="2918"/>
                </a:cubicBezTo>
                <a:cubicBezTo>
                  <a:pt x="1379" y="2912"/>
                  <a:pt x="1398" y="2890"/>
                  <a:pt x="1422" y="2880"/>
                </a:cubicBezTo>
                <a:cubicBezTo>
                  <a:pt x="1457" y="2866"/>
                  <a:pt x="1492" y="2854"/>
                  <a:pt x="1528" y="2842"/>
                </a:cubicBezTo>
                <a:cubicBezTo>
                  <a:pt x="1662" y="2796"/>
                  <a:pt x="1798" y="2744"/>
                  <a:pt x="1935" y="2711"/>
                </a:cubicBezTo>
                <a:cubicBezTo>
                  <a:pt x="2346" y="2505"/>
                  <a:pt x="3252" y="2632"/>
                  <a:pt x="3419" y="2630"/>
                </a:cubicBezTo>
                <a:cubicBezTo>
                  <a:pt x="3590" y="2583"/>
                  <a:pt x="3773" y="2533"/>
                  <a:pt x="3926" y="2442"/>
                </a:cubicBezTo>
                <a:cubicBezTo>
                  <a:pt x="3953" y="2400"/>
                  <a:pt x="3995" y="2338"/>
                  <a:pt x="4020" y="2291"/>
                </a:cubicBezTo>
                <a:cubicBezTo>
                  <a:pt x="4044" y="2245"/>
                  <a:pt x="4055" y="2196"/>
                  <a:pt x="4070" y="2147"/>
                </a:cubicBezTo>
                <a:cubicBezTo>
                  <a:pt x="4087" y="2090"/>
                  <a:pt x="4110" y="2035"/>
                  <a:pt x="4127" y="1978"/>
                </a:cubicBezTo>
                <a:cubicBezTo>
                  <a:pt x="4123" y="1893"/>
                  <a:pt x="4120" y="1807"/>
                  <a:pt x="4114" y="1722"/>
                </a:cubicBezTo>
                <a:cubicBezTo>
                  <a:pt x="4112" y="1697"/>
                  <a:pt x="4090" y="1685"/>
                  <a:pt x="4077" y="1665"/>
                </a:cubicBezTo>
                <a:cubicBezTo>
                  <a:pt x="4049" y="1622"/>
                  <a:pt x="4024" y="1577"/>
                  <a:pt x="3995" y="1534"/>
                </a:cubicBezTo>
                <a:cubicBezTo>
                  <a:pt x="3977" y="1478"/>
                  <a:pt x="4007" y="1563"/>
                  <a:pt x="3970" y="1490"/>
                </a:cubicBezTo>
                <a:cubicBezTo>
                  <a:pt x="3966" y="1482"/>
                  <a:pt x="3967" y="1473"/>
                  <a:pt x="3964" y="1465"/>
                </a:cubicBezTo>
                <a:cubicBezTo>
                  <a:pt x="3961" y="1456"/>
                  <a:pt x="3955" y="1448"/>
                  <a:pt x="3951" y="1440"/>
                </a:cubicBezTo>
                <a:cubicBezTo>
                  <a:pt x="3940" y="1396"/>
                  <a:pt x="3921" y="1348"/>
                  <a:pt x="3901" y="1308"/>
                </a:cubicBezTo>
                <a:cubicBezTo>
                  <a:pt x="3880" y="1200"/>
                  <a:pt x="3892" y="1245"/>
                  <a:pt x="3870" y="1171"/>
                </a:cubicBezTo>
                <a:cubicBezTo>
                  <a:pt x="3872" y="1090"/>
                  <a:pt x="3869" y="1008"/>
                  <a:pt x="3876" y="927"/>
                </a:cubicBezTo>
                <a:cubicBezTo>
                  <a:pt x="3877" y="913"/>
                  <a:pt x="3890" y="902"/>
                  <a:pt x="3895" y="889"/>
                </a:cubicBezTo>
                <a:cubicBezTo>
                  <a:pt x="3909" y="853"/>
                  <a:pt x="3920" y="813"/>
                  <a:pt x="3933" y="776"/>
                </a:cubicBezTo>
                <a:cubicBezTo>
                  <a:pt x="3929" y="705"/>
                  <a:pt x="3932" y="633"/>
                  <a:pt x="3920" y="563"/>
                </a:cubicBezTo>
                <a:cubicBezTo>
                  <a:pt x="3917" y="546"/>
                  <a:pt x="3899" y="535"/>
                  <a:pt x="3889" y="520"/>
                </a:cubicBezTo>
                <a:cubicBezTo>
                  <a:pt x="3860" y="474"/>
                  <a:pt x="3864" y="465"/>
                  <a:pt x="3826" y="419"/>
                </a:cubicBezTo>
                <a:cubicBezTo>
                  <a:pt x="3786" y="370"/>
                  <a:pt x="3727" y="331"/>
                  <a:pt x="3688" y="282"/>
                </a:cubicBezTo>
                <a:cubicBezTo>
                  <a:pt x="3658" y="245"/>
                  <a:pt x="3609" y="118"/>
                  <a:pt x="3551" y="106"/>
                </a:cubicBezTo>
                <a:cubicBezTo>
                  <a:pt x="3491" y="93"/>
                  <a:pt x="3429" y="92"/>
                  <a:pt x="3369" y="81"/>
                </a:cubicBezTo>
                <a:cubicBezTo>
                  <a:pt x="3279" y="64"/>
                  <a:pt x="3170" y="28"/>
                  <a:pt x="3081" y="0"/>
                </a:cubicBezTo>
                <a:cubicBezTo>
                  <a:pt x="3064" y="2"/>
                  <a:pt x="3048" y="5"/>
                  <a:pt x="3031" y="6"/>
                </a:cubicBezTo>
                <a:cubicBezTo>
                  <a:pt x="2966" y="9"/>
                  <a:pt x="2901" y="7"/>
                  <a:pt x="2837" y="12"/>
                </a:cubicBezTo>
                <a:cubicBezTo>
                  <a:pt x="2794" y="16"/>
                  <a:pt x="2754" y="38"/>
                  <a:pt x="2712" y="50"/>
                </a:cubicBezTo>
                <a:cubicBezTo>
                  <a:pt x="2672" y="61"/>
                  <a:pt x="2628" y="64"/>
                  <a:pt x="2587" y="69"/>
                </a:cubicBezTo>
                <a:cubicBezTo>
                  <a:pt x="2566" y="85"/>
                  <a:pt x="2553" y="109"/>
                  <a:pt x="2530" y="119"/>
                </a:cubicBezTo>
              </a:path>
            </a:pathLst>
          </a:custGeom>
          <a:solidFill>
            <a:srgbClr val="FFCC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7823200" y="2420939"/>
            <a:ext cx="1921933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V="1">
            <a:off x="7823201" y="2852739"/>
            <a:ext cx="211243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8879417" y="3933825"/>
            <a:ext cx="1056216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rot="981400" flipV="1">
            <a:off x="8879417" y="4076700"/>
            <a:ext cx="1056216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8879417" y="4221164"/>
            <a:ext cx="963083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8591551" y="4076700"/>
            <a:ext cx="480483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7823200" y="2852739"/>
            <a:ext cx="287867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275237" y="1339255"/>
            <a:ext cx="82509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High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copper</a:t>
            </a:r>
            <a:r>
              <a:rPr lang="cs-CZ" altLang="cs-CZ" sz="1800" dirty="0" smtClean="0">
                <a:latin typeface="Arial" charset="0"/>
              </a:rPr>
              <a:t> amalgam  </a:t>
            </a:r>
            <a:r>
              <a:rPr lang="cs-CZ" altLang="cs-CZ" sz="1800" dirty="0">
                <a:latin typeface="Arial" charset="0"/>
              </a:rPr>
              <a:t>– </a:t>
            </a:r>
            <a:r>
              <a:rPr lang="cs-CZ" altLang="cs-CZ" sz="1800" dirty="0" err="1" smtClean="0">
                <a:latin typeface="Arial" charset="0"/>
              </a:rPr>
              <a:t>copper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dissolved</a:t>
            </a:r>
            <a:r>
              <a:rPr lang="cs-CZ" altLang="cs-CZ" sz="1800" dirty="0" smtClean="0">
                <a:latin typeface="Arial" charset="0"/>
              </a:rPr>
              <a:t> in </a:t>
            </a:r>
            <a:r>
              <a:rPr lang="cs-CZ" altLang="cs-CZ" sz="1800" dirty="0" err="1" smtClean="0">
                <a:latin typeface="Arial" charset="0"/>
              </a:rPr>
              <a:t>mercury</a:t>
            </a:r>
            <a:r>
              <a:rPr lang="cs-CZ" altLang="cs-CZ" sz="1800" dirty="0" smtClean="0">
                <a:latin typeface="Arial" charset="0"/>
              </a:rPr>
              <a:t> has </a:t>
            </a:r>
            <a:r>
              <a:rPr lang="cs-CZ" altLang="cs-CZ" sz="1800" dirty="0" err="1" smtClean="0">
                <a:latin typeface="Arial" charset="0"/>
              </a:rPr>
              <a:t>high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reaction</a:t>
            </a:r>
            <a:r>
              <a:rPr lang="cs-CZ" altLang="cs-CZ" sz="1800" dirty="0" smtClean="0">
                <a:latin typeface="Arial" charset="0"/>
              </a:rPr>
              <a:t> afinity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latin typeface="Arial" charset="0"/>
              </a:rPr>
              <a:t>to </a:t>
            </a:r>
            <a:r>
              <a:rPr lang="cs-CZ" altLang="cs-CZ" sz="1800" dirty="0" err="1" smtClean="0">
                <a:latin typeface="Arial" charset="0"/>
              </a:rPr>
              <a:t>tin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that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is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also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dissolved</a:t>
            </a:r>
            <a:r>
              <a:rPr lang="cs-CZ" altLang="cs-CZ" sz="1800" dirty="0" smtClean="0">
                <a:latin typeface="Arial" charset="0"/>
              </a:rPr>
              <a:t> in </a:t>
            </a:r>
            <a:r>
              <a:rPr lang="cs-CZ" altLang="cs-CZ" sz="1800" dirty="0" err="1" smtClean="0">
                <a:latin typeface="Arial" charset="0"/>
              </a:rPr>
              <a:t>mercury</a:t>
            </a:r>
            <a:r>
              <a:rPr lang="cs-CZ" altLang="cs-CZ" sz="1800" dirty="0" smtClean="0">
                <a:latin typeface="Arial" charset="0"/>
              </a:rPr>
              <a:t>. </a:t>
            </a:r>
            <a:r>
              <a:rPr lang="cs-CZ" altLang="cs-CZ" sz="1800" dirty="0" err="1" smtClean="0">
                <a:latin typeface="Arial" charset="0"/>
              </a:rPr>
              <a:t>It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reacts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with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tin</a:t>
            </a:r>
            <a:r>
              <a:rPr lang="cs-CZ" altLang="cs-CZ" sz="1800" dirty="0" smtClean="0">
                <a:latin typeface="Arial" charset="0"/>
              </a:rPr>
              <a:t> in gamma2 </a:t>
            </a:r>
            <a:r>
              <a:rPr lang="cs-CZ" altLang="cs-CZ" sz="1800" dirty="0" err="1" smtClean="0">
                <a:latin typeface="Arial" charset="0"/>
              </a:rPr>
              <a:t>phase</a:t>
            </a:r>
            <a:r>
              <a:rPr lang="cs-CZ" altLang="cs-CZ" sz="1800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latin typeface="Arial" charset="0"/>
              </a:rPr>
              <a:t>and </a:t>
            </a:r>
            <a:r>
              <a:rPr lang="cs-CZ" altLang="cs-CZ" sz="1800" dirty="0" err="1" smtClean="0">
                <a:latin typeface="Arial" charset="0"/>
              </a:rPr>
              <a:t>eta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phase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comes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into</a:t>
            </a:r>
            <a:r>
              <a:rPr lang="cs-CZ" altLang="cs-CZ" sz="1800" dirty="0" smtClean="0">
                <a:latin typeface="Arial" charset="0"/>
              </a:rPr>
              <a:t> existence.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latin typeface="Arial" charset="0"/>
              </a:rPr>
              <a:t>The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gamma</a:t>
            </a:r>
            <a:r>
              <a:rPr lang="cs-CZ" altLang="cs-CZ" sz="1800" dirty="0" smtClean="0">
                <a:latin typeface="Arial" charset="0"/>
              </a:rPr>
              <a:t> 2 </a:t>
            </a:r>
            <a:r>
              <a:rPr lang="cs-CZ" altLang="cs-CZ" sz="1800" dirty="0" err="1" smtClean="0">
                <a:latin typeface="Arial" charset="0"/>
              </a:rPr>
              <a:t>phase</a:t>
            </a:r>
            <a:r>
              <a:rPr lang="cs-CZ" altLang="cs-CZ" sz="1800" dirty="0" smtClean="0">
                <a:latin typeface="Arial" charset="0"/>
              </a:rPr>
              <a:t> </a:t>
            </a:r>
            <a:r>
              <a:rPr lang="cs-CZ" altLang="cs-CZ" sz="1800" dirty="0" err="1" smtClean="0">
                <a:latin typeface="Arial" charset="0"/>
              </a:rPr>
              <a:t>disappears</a:t>
            </a:r>
            <a:r>
              <a:rPr lang="cs-CZ" altLang="cs-CZ" sz="1800" dirty="0" smtClean="0">
                <a:latin typeface="Arial" charset="0"/>
              </a:rPr>
              <a:t>.</a:t>
            </a:r>
            <a:endParaRPr lang="cs-CZ" altLang="cs-CZ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05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err="1" smtClean="0">
                <a:solidFill>
                  <a:schemeClr val="tx1"/>
                </a:solidFill>
              </a:rPr>
              <a:t>Setting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of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low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copper</a:t>
            </a:r>
            <a:r>
              <a:rPr lang="cs-CZ" sz="4000" dirty="0" smtClean="0">
                <a:solidFill>
                  <a:schemeClr val="tx1"/>
                </a:solidFill>
              </a:rPr>
              <a:t> amalgam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1587500"/>
            <a:ext cx="10363200" cy="4114800"/>
          </a:xfrm>
        </p:spPr>
        <p:txBody>
          <a:bodyPr/>
          <a:lstStyle/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Principle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setting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crystallization</a:t>
            </a:r>
            <a:endParaRPr lang="cs-CZ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Structure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amalgam </a:t>
            </a:r>
            <a:r>
              <a:rPr lang="cs-CZ" sz="2800" dirty="0" err="1" smtClean="0"/>
              <a:t>filling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Ag-Hg</a:t>
            </a:r>
            <a:r>
              <a:rPr lang="cs-CZ" sz="2800" dirty="0" smtClean="0"/>
              <a:t>: </a:t>
            </a:r>
            <a:r>
              <a:rPr lang="cs-CZ" sz="2800" dirty="0" err="1" smtClean="0"/>
              <a:t>gamma</a:t>
            </a:r>
            <a:r>
              <a:rPr lang="cs-CZ" sz="2800" dirty="0" smtClean="0"/>
              <a:t> 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Sn-Hg</a:t>
            </a:r>
            <a:r>
              <a:rPr lang="cs-CZ" sz="2800" dirty="0" smtClean="0"/>
              <a:t>: </a:t>
            </a:r>
            <a:r>
              <a:rPr lang="cs-CZ" sz="2800" dirty="0" err="1" smtClean="0"/>
              <a:t>gamma</a:t>
            </a:r>
            <a:r>
              <a:rPr lang="cs-CZ" sz="2800" dirty="0" smtClean="0"/>
              <a:t> 2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Gamma</a:t>
            </a:r>
            <a:r>
              <a:rPr lang="cs-CZ" sz="2800" dirty="0" smtClean="0"/>
              <a:t> </a:t>
            </a:r>
            <a:r>
              <a:rPr lang="cs-CZ" sz="2800" dirty="0" err="1" smtClean="0"/>
              <a:t>phase</a:t>
            </a:r>
            <a:r>
              <a:rPr lang="cs-CZ" sz="2800" dirty="0" smtClean="0"/>
              <a:t> (</a:t>
            </a:r>
            <a:r>
              <a:rPr lang="cs-CZ" sz="2800" dirty="0" err="1" smtClean="0"/>
              <a:t>Ag-Sn</a:t>
            </a:r>
            <a:r>
              <a:rPr lang="cs-CZ" sz="2800" dirty="0" smtClean="0"/>
              <a:t>) </a:t>
            </a:r>
            <a:r>
              <a:rPr lang="cs-CZ" sz="2800" dirty="0" err="1" smtClean="0"/>
              <a:t>does</a:t>
            </a:r>
            <a:r>
              <a:rPr lang="cs-CZ" sz="2800" dirty="0" smtClean="0"/>
              <a:t> not </a:t>
            </a:r>
            <a:r>
              <a:rPr lang="cs-CZ" sz="2800" dirty="0" err="1" smtClean="0"/>
              <a:t>dissolve</a:t>
            </a:r>
            <a:endParaRPr lang="cs-CZ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 </a:t>
            </a:r>
            <a:r>
              <a:rPr lang="cs-CZ" sz="2800" dirty="0" err="1" smtClean="0"/>
              <a:t>completely</a:t>
            </a:r>
            <a:r>
              <a:rPr lang="cs-CZ" sz="2800" dirty="0" smtClean="0"/>
              <a:t> – </a:t>
            </a:r>
            <a:r>
              <a:rPr lang="cs-CZ" sz="2800" dirty="0" err="1" smtClean="0"/>
              <a:t>remains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structure</a:t>
            </a:r>
            <a:endParaRPr lang="cs-CZ" sz="2800" dirty="0" smtClean="0"/>
          </a:p>
        </p:txBody>
      </p:sp>
      <p:sp>
        <p:nvSpPr>
          <p:cNvPr id="2" name="Pravá složená závorka 1"/>
          <p:cNvSpPr/>
          <p:nvPr/>
        </p:nvSpPr>
        <p:spPr>
          <a:xfrm>
            <a:off x="4840817" y="3187700"/>
            <a:ext cx="207433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1" name="TextovéPole 2"/>
          <p:cNvSpPr txBox="1">
            <a:spLocks noChangeArrowheads="1"/>
          </p:cNvSpPr>
          <p:nvPr/>
        </p:nvSpPr>
        <p:spPr bwMode="auto">
          <a:xfrm>
            <a:off x="5048249" y="3459957"/>
            <a:ext cx="5115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These </a:t>
            </a:r>
            <a:r>
              <a:rPr lang="cs-CZ" altLang="cs-CZ" dirty="0" err="1" smtClean="0"/>
              <a:t>phases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crystallized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become</a:t>
            </a:r>
            <a:r>
              <a:rPr lang="cs-CZ" altLang="cs-CZ" dirty="0" smtClean="0"/>
              <a:t> hard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827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Risks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gamma</a:t>
            </a:r>
            <a:r>
              <a:rPr lang="cs-CZ" dirty="0" smtClean="0"/>
              <a:t> 2 </a:t>
            </a:r>
            <a:r>
              <a:rPr lang="cs-CZ" dirty="0" err="1" smtClean="0"/>
              <a:t>phase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Non </a:t>
            </a:r>
            <a:r>
              <a:rPr lang="cs-CZ" dirty="0" err="1" smtClean="0"/>
              <a:t>stable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 Tin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released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electrogalvanism</a:t>
            </a:r>
            <a:r>
              <a:rPr lang="cs-CZ" dirty="0" smtClean="0"/>
              <a:t> in oral </a:t>
            </a:r>
            <a:r>
              <a:rPr lang="cs-CZ" dirty="0" err="1" smtClean="0"/>
              <a:t>cavity</a:t>
            </a:r>
            <a:r>
              <a:rPr lang="cs-CZ" dirty="0" smtClean="0"/>
              <a:t>  and </a:t>
            </a:r>
            <a:r>
              <a:rPr lang="cs-CZ" dirty="0" err="1" smtClean="0"/>
              <a:t>mercury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</a:t>
            </a:r>
            <a:r>
              <a:rPr lang="cs-CZ" dirty="0" err="1" smtClean="0"/>
              <a:t>reacts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/>
              <a:t> </a:t>
            </a:r>
            <a:r>
              <a:rPr lang="cs-CZ" dirty="0" err="1" smtClean="0"/>
              <a:t>remaining</a:t>
            </a:r>
            <a:r>
              <a:rPr lang="cs-CZ" dirty="0" smtClean="0"/>
              <a:t> </a:t>
            </a:r>
            <a:r>
              <a:rPr lang="cs-CZ" dirty="0" err="1" smtClean="0"/>
              <a:t>gamma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electrochemical</a:t>
            </a:r>
            <a:r>
              <a:rPr lang="cs-CZ" dirty="0" smtClean="0"/>
              <a:t> </a:t>
            </a:r>
            <a:r>
              <a:rPr lang="cs-CZ" dirty="0" err="1" smtClean="0"/>
              <a:t>corrosion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i="1" dirty="0" err="1" smtClean="0"/>
              <a:t>Low</a:t>
            </a:r>
            <a:r>
              <a:rPr lang="cs-CZ" i="1" dirty="0" smtClean="0"/>
              <a:t> </a:t>
            </a:r>
            <a:r>
              <a:rPr lang="cs-CZ" i="1" dirty="0" err="1" smtClean="0"/>
              <a:t>copper</a:t>
            </a:r>
            <a:r>
              <a:rPr lang="cs-CZ" i="1" dirty="0" smtClean="0"/>
              <a:t> amalgam has </a:t>
            </a:r>
            <a:r>
              <a:rPr lang="cs-CZ" i="1" dirty="0" err="1" smtClean="0"/>
              <a:t>worse</a:t>
            </a:r>
            <a:r>
              <a:rPr lang="cs-CZ" i="1" dirty="0" smtClean="0"/>
              <a:t> </a:t>
            </a:r>
            <a:r>
              <a:rPr lang="cs-CZ" i="1" dirty="0" err="1" smtClean="0"/>
              <a:t>mechanical</a:t>
            </a:r>
            <a:r>
              <a:rPr lang="cs-CZ" i="1" dirty="0" smtClean="0"/>
              <a:t>  and </a:t>
            </a:r>
            <a:r>
              <a:rPr lang="cs-CZ" i="1" dirty="0" err="1" smtClean="0"/>
              <a:t>corrosion</a:t>
            </a:r>
            <a:r>
              <a:rPr lang="cs-CZ" i="1" dirty="0" smtClean="0"/>
              <a:t> </a:t>
            </a:r>
            <a:r>
              <a:rPr lang="cs-CZ" i="1" dirty="0" err="1" smtClean="0"/>
              <a:t>resistance</a:t>
            </a:r>
            <a:r>
              <a:rPr lang="cs-CZ" i="1" dirty="0" smtClean="0"/>
              <a:t>  </a:t>
            </a:r>
            <a:r>
              <a:rPr lang="cs-CZ" i="1" dirty="0" err="1" smtClean="0"/>
              <a:t>than</a:t>
            </a:r>
            <a:r>
              <a:rPr lang="cs-CZ" i="1" dirty="0" smtClean="0"/>
              <a:t> </a:t>
            </a:r>
            <a:r>
              <a:rPr lang="cs-CZ" i="1" dirty="0" err="1" smtClean="0"/>
              <a:t>high</a:t>
            </a:r>
            <a:r>
              <a:rPr lang="cs-CZ" i="1" dirty="0" smtClean="0"/>
              <a:t> </a:t>
            </a:r>
            <a:r>
              <a:rPr lang="cs-CZ" i="1" dirty="0" err="1" smtClean="0"/>
              <a:t>copper</a:t>
            </a:r>
            <a:r>
              <a:rPr lang="cs-CZ" i="1" dirty="0" smtClean="0"/>
              <a:t> amalgam</a:t>
            </a:r>
          </a:p>
        </p:txBody>
      </p:sp>
    </p:spTree>
    <p:extLst>
      <p:ext uri="{BB962C8B-B14F-4D97-AF65-F5344CB8AC3E}">
        <p14:creationId xmlns:p14="http://schemas.microsoft.com/office/powerpoint/2010/main" val="2639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High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copper</a:t>
            </a:r>
            <a:r>
              <a:rPr lang="cs-CZ" dirty="0" smtClean="0">
                <a:solidFill>
                  <a:schemeClr val="tx1"/>
                </a:solidFill>
              </a:rPr>
              <a:t> amalgam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copper</a:t>
            </a:r>
            <a:r>
              <a:rPr lang="cs-CZ" dirty="0" smtClean="0"/>
              <a:t> </a:t>
            </a:r>
            <a:r>
              <a:rPr lang="cs-CZ" dirty="0" err="1" smtClean="0"/>
              <a:t>increased</a:t>
            </a:r>
            <a:r>
              <a:rPr lang="cs-CZ" dirty="0" smtClean="0"/>
              <a:t>: 12 </a:t>
            </a:r>
            <a:r>
              <a:rPr lang="cs-CZ" dirty="0"/>
              <a:t>– 13% </a:t>
            </a:r>
            <a:endParaRPr lang="cs-CZ" dirty="0" smtClean="0"/>
          </a:p>
          <a:p>
            <a:pPr marL="0" indent="0" eaLnBrk="1" hangingPunct="1">
              <a:buNone/>
              <a:defRPr/>
            </a:pPr>
            <a:r>
              <a:rPr lang="cs-CZ" dirty="0" smtClean="0"/>
              <a:t>(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tin</a:t>
            </a:r>
            <a:r>
              <a:rPr lang="cs-CZ" dirty="0" smtClean="0"/>
              <a:t>)</a:t>
            </a: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err="1" smtClean="0"/>
              <a:t>Or</a:t>
            </a:r>
            <a:r>
              <a:rPr lang="cs-CZ" dirty="0" smtClean="0"/>
              <a:t> up to 25</a:t>
            </a:r>
            <a:r>
              <a:rPr lang="cs-CZ" dirty="0"/>
              <a:t>% </a:t>
            </a:r>
            <a:r>
              <a:rPr lang="cs-CZ" dirty="0" smtClean="0"/>
              <a:t>(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tin</a:t>
            </a:r>
            <a:r>
              <a:rPr lang="cs-CZ" dirty="0" smtClean="0"/>
              <a:t> and </a:t>
            </a:r>
            <a:r>
              <a:rPr lang="cs-CZ" dirty="0" err="1" smtClean="0"/>
              <a:t>silver</a:t>
            </a:r>
            <a:r>
              <a:rPr lang="cs-CZ" dirty="0" smtClean="0"/>
              <a:t>)</a:t>
            </a:r>
            <a:endParaRPr lang="cs-CZ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mechanical</a:t>
            </a:r>
            <a:r>
              <a:rPr lang="cs-CZ" dirty="0" smtClean="0"/>
              <a:t> and </a:t>
            </a:r>
            <a:r>
              <a:rPr lang="cs-CZ" dirty="0" err="1" smtClean="0"/>
              <a:t>corrosion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8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Amalgamation processes</a:t>
            </a: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 rot="-1316915">
            <a:off x="3503084" y="4221164"/>
            <a:ext cx="2673349" cy="1100137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7 h 693"/>
              <a:gd name="T4" fmla="*/ 107950 w 1263"/>
              <a:gd name="T5" fmla="*/ 352425 h 693"/>
              <a:gd name="T6" fmla="*/ 39687 w 1263"/>
              <a:gd name="T7" fmla="*/ 401637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7 h 693"/>
              <a:gd name="T16" fmla="*/ 344487 w 1263"/>
              <a:gd name="T17" fmla="*/ 893762 h 693"/>
              <a:gd name="T18" fmla="*/ 431800 w 1263"/>
              <a:gd name="T19" fmla="*/ 1001712 h 693"/>
              <a:gd name="T20" fmla="*/ 481012 w 1263"/>
              <a:gd name="T21" fmla="*/ 1100137 h 693"/>
              <a:gd name="T22" fmla="*/ 992187 w 1263"/>
              <a:gd name="T23" fmla="*/ 933450 h 693"/>
              <a:gd name="T24" fmla="*/ 2005012 w 1263"/>
              <a:gd name="T25" fmla="*/ 912812 h 693"/>
              <a:gd name="T26" fmla="*/ 1887537 w 1263"/>
              <a:gd name="T27" fmla="*/ 854075 h 693"/>
              <a:gd name="T28" fmla="*/ 1671637 w 1263"/>
              <a:gd name="T29" fmla="*/ 696912 h 693"/>
              <a:gd name="T30" fmla="*/ 1573212 w 1263"/>
              <a:gd name="T31" fmla="*/ 608012 h 693"/>
              <a:gd name="T32" fmla="*/ 884237 w 1263"/>
              <a:gd name="T33" fmla="*/ 579437 h 693"/>
              <a:gd name="T34" fmla="*/ 776287 w 1263"/>
              <a:gd name="T35" fmla="*/ 382587 h 693"/>
              <a:gd name="T36" fmla="*/ 708025 w 1263"/>
              <a:gd name="T37" fmla="*/ 284162 h 693"/>
              <a:gd name="T38" fmla="*/ 677862 w 1263"/>
              <a:gd name="T39" fmla="*/ 254000 h 693"/>
              <a:gd name="T40" fmla="*/ 588962 w 1263"/>
              <a:gd name="T41" fmla="*/ 117475 h 693"/>
              <a:gd name="T42" fmla="*/ 560387 w 1263"/>
              <a:gd name="T43" fmla="*/ 77787 h 693"/>
              <a:gd name="T44" fmla="*/ 520700 w 1263"/>
              <a:gd name="T45" fmla="*/ 38100 h 693"/>
              <a:gd name="T46" fmla="*/ 501650 w 1263"/>
              <a:gd name="T47" fmla="*/ 7937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 rot="-2266837">
            <a:off x="5903384" y="4508500"/>
            <a:ext cx="2673349" cy="1100138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8 h 693"/>
              <a:gd name="T4" fmla="*/ 107950 w 1263"/>
              <a:gd name="T5" fmla="*/ 352425 h 693"/>
              <a:gd name="T6" fmla="*/ 39687 w 1263"/>
              <a:gd name="T7" fmla="*/ 401638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8 h 693"/>
              <a:gd name="T16" fmla="*/ 344487 w 1263"/>
              <a:gd name="T17" fmla="*/ 893763 h 693"/>
              <a:gd name="T18" fmla="*/ 431800 w 1263"/>
              <a:gd name="T19" fmla="*/ 1001713 h 693"/>
              <a:gd name="T20" fmla="*/ 481012 w 1263"/>
              <a:gd name="T21" fmla="*/ 1100138 h 693"/>
              <a:gd name="T22" fmla="*/ 992187 w 1263"/>
              <a:gd name="T23" fmla="*/ 933450 h 693"/>
              <a:gd name="T24" fmla="*/ 2005012 w 1263"/>
              <a:gd name="T25" fmla="*/ 912813 h 693"/>
              <a:gd name="T26" fmla="*/ 1887537 w 1263"/>
              <a:gd name="T27" fmla="*/ 854075 h 693"/>
              <a:gd name="T28" fmla="*/ 1671637 w 1263"/>
              <a:gd name="T29" fmla="*/ 696913 h 693"/>
              <a:gd name="T30" fmla="*/ 1573212 w 1263"/>
              <a:gd name="T31" fmla="*/ 608013 h 693"/>
              <a:gd name="T32" fmla="*/ 884237 w 1263"/>
              <a:gd name="T33" fmla="*/ 579438 h 693"/>
              <a:gd name="T34" fmla="*/ 776287 w 1263"/>
              <a:gd name="T35" fmla="*/ 382588 h 693"/>
              <a:gd name="T36" fmla="*/ 708025 w 1263"/>
              <a:gd name="T37" fmla="*/ 284163 h 693"/>
              <a:gd name="T38" fmla="*/ 677862 w 1263"/>
              <a:gd name="T39" fmla="*/ 254000 h 693"/>
              <a:gd name="T40" fmla="*/ 588962 w 1263"/>
              <a:gd name="T41" fmla="*/ 117475 h 693"/>
              <a:gd name="T42" fmla="*/ 560387 w 1263"/>
              <a:gd name="T43" fmla="*/ 77788 h 693"/>
              <a:gd name="T44" fmla="*/ 520700 w 1263"/>
              <a:gd name="T45" fmla="*/ 38100 h 693"/>
              <a:gd name="T46" fmla="*/ 501650 w 1263"/>
              <a:gd name="T47" fmla="*/ 7938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5327651" y="3573464"/>
            <a:ext cx="2673349" cy="1100137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7 h 693"/>
              <a:gd name="T4" fmla="*/ 107950 w 1263"/>
              <a:gd name="T5" fmla="*/ 352425 h 693"/>
              <a:gd name="T6" fmla="*/ 39687 w 1263"/>
              <a:gd name="T7" fmla="*/ 401637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7 h 693"/>
              <a:gd name="T16" fmla="*/ 344487 w 1263"/>
              <a:gd name="T17" fmla="*/ 893762 h 693"/>
              <a:gd name="T18" fmla="*/ 431800 w 1263"/>
              <a:gd name="T19" fmla="*/ 1001712 h 693"/>
              <a:gd name="T20" fmla="*/ 481012 w 1263"/>
              <a:gd name="T21" fmla="*/ 1100137 h 693"/>
              <a:gd name="T22" fmla="*/ 992187 w 1263"/>
              <a:gd name="T23" fmla="*/ 933450 h 693"/>
              <a:gd name="T24" fmla="*/ 2005012 w 1263"/>
              <a:gd name="T25" fmla="*/ 912812 h 693"/>
              <a:gd name="T26" fmla="*/ 1887537 w 1263"/>
              <a:gd name="T27" fmla="*/ 854075 h 693"/>
              <a:gd name="T28" fmla="*/ 1671637 w 1263"/>
              <a:gd name="T29" fmla="*/ 696912 h 693"/>
              <a:gd name="T30" fmla="*/ 1573212 w 1263"/>
              <a:gd name="T31" fmla="*/ 608012 h 693"/>
              <a:gd name="T32" fmla="*/ 884237 w 1263"/>
              <a:gd name="T33" fmla="*/ 579437 h 693"/>
              <a:gd name="T34" fmla="*/ 776287 w 1263"/>
              <a:gd name="T35" fmla="*/ 382587 h 693"/>
              <a:gd name="T36" fmla="*/ 708025 w 1263"/>
              <a:gd name="T37" fmla="*/ 284162 h 693"/>
              <a:gd name="T38" fmla="*/ 677862 w 1263"/>
              <a:gd name="T39" fmla="*/ 254000 h 693"/>
              <a:gd name="T40" fmla="*/ 588962 w 1263"/>
              <a:gd name="T41" fmla="*/ 117475 h 693"/>
              <a:gd name="T42" fmla="*/ 560387 w 1263"/>
              <a:gd name="T43" fmla="*/ 77787 h 693"/>
              <a:gd name="T44" fmla="*/ 520700 w 1263"/>
              <a:gd name="T45" fmla="*/ 38100 h 693"/>
              <a:gd name="T46" fmla="*/ 501650 w 1263"/>
              <a:gd name="T47" fmla="*/ 7937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 rot="-2928545">
            <a:off x="6210036" y="2402683"/>
            <a:ext cx="2005013" cy="1466849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7 h 693"/>
              <a:gd name="T4" fmla="*/ 107950 w 1263"/>
              <a:gd name="T5" fmla="*/ 352425 h 693"/>
              <a:gd name="T6" fmla="*/ 39688 w 1263"/>
              <a:gd name="T7" fmla="*/ 401637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7 h 693"/>
              <a:gd name="T16" fmla="*/ 344488 w 1263"/>
              <a:gd name="T17" fmla="*/ 893762 h 693"/>
              <a:gd name="T18" fmla="*/ 431800 w 1263"/>
              <a:gd name="T19" fmla="*/ 1001712 h 693"/>
              <a:gd name="T20" fmla="*/ 481013 w 1263"/>
              <a:gd name="T21" fmla="*/ 1100137 h 693"/>
              <a:gd name="T22" fmla="*/ 992188 w 1263"/>
              <a:gd name="T23" fmla="*/ 933450 h 693"/>
              <a:gd name="T24" fmla="*/ 2005013 w 1263"/>
              <a:gd name="T25" fmla="*/ 912812 h 693"/>
              <a:gd name="T26" fmla="*/ 1887538 w 1263"/>
              <a:gd name="T27" fmla="*/ 854075 h 693"/>
              <a:gd name="T28" fmla="*/ 1671638 w 1263"/>
              <a:gd name="T29" fmla="*/ 696912 h 693"/>
              <a:gd name="T30" fmla="*/ 1573213 w 1263"/>
              <a:gd name="T31" fmla="*/ 608012 h 693"/>
              <a:gd name="T32" fmla="*/ 884238 w 1263"/>
              <a:gd name="T33" fmla="*/ 579437 h 693"/>
              <a:gd name="T34" fmla="*/ 776288 w 1263"/>
              <a:gd name="T35" fmla="*/ 382587 h 693"/>
              <a:gd name="T36" fmla="*/ 708025 w 1263"/>
              <a:gd name="T37" fmla="*/ 284162 h 693"/>
              <a:gd name="T38" fmla="*/ 677863 w 1263"/>
              <a:gd name="T39" fmla="*/ 254000 h 693"/>
              <a:gd name="T40" fmla="*/ 588963 w 1263"/>
              <a:gd name="T41" fmla="*/ 117475 h 693"/>
              <a:gd name="T42" fmla="*/ 560388 w 1263"/>
              <a:gd name="T43" fmla="*/ 77787 h 693"/>
              <a:gd name="T44" fmla="*/ 520700 w 1263"/>
              <a:gd name="T45" fmla="*/ 38100 h 693"/>
              <a:gd name="T46" fmla="*/ 501650 w 1263"/>
              <a:gd name="T47" fmla="*/ 7937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4176185" y="4797425"/>
            <a:ext cx="571500" cy="427038"/>
          </a:xfrm>
          <a:custGeom>
            <a:avLst/>
            <a:gdLst>
              <a:gd name="T0" fmla="*/ 50800 w 270"/>
              <a:gd name="T1" fmla="*/ 192088 h 269"/>
              <a:gd name="T2" fmla="*/ 20638 w 270"/>
              <a:gd name="T3" fmla="*/ 260350 h 269"/>
              <a:gd name="T4" fmla="*/ 1588 w 270"/>
              <a:gd name="T5" fmla="*/ 319088 h 269"/>
              <a:gd name="T6" fmla="*/ 11113 w 270"/>
              <a:gd name="T7" fmla="*/ 368300 h 269"/>
              <a:gd name="T8" fmla="*/ 50800 w 270"/>
              <a:gd name="T9" fmla="*/ 379413 h 269"/>
              <a:gd name="T10" fmla="*/ 128588 w 270"/>
              <a:gd name="T11" fmla="*/ 427038 h 269"/>
              <a:gd name="T12" fmla="*/ 296863 w 270"/>
              <a:gd name="T13" fmla="*/ 407988 h 269"/>
              <a:gd name="T14" fmla="*/ 315913 w 270"/>
              <a:gd name="T15" fmla="*/ 368300 h 269"/>
              <a:gd name="T16" fmla="*/ 404813 w 270"/>
              <a:gd name="T17" fmla="*/ 290513 h 269"/>
              <a:gd name="T18" fmla="*/ 423863 w 270"/>
              <a:gd name="T19" fmla="*/ 269875 h 269"/>
              <a:gd name="T20" fmla="*/ 355600 w 270"/>
              <a:gd name="T21" fmla="*/ 220663 h 269"/>
              <a:gd name="T22" fmla="*/ 334963 w 270"/>
              <a:gd name="T23" fmla="*/ 152400 h 269"/>
              <a:gd name="T24" fmla="*/ 158750 w 270"/>
              <a:gd name="T25" fmla="*/ 74613 h 269"/>
              <a:gd name="T26" fmla="*/ 79375 w 270"/>
              <a:gd name="T27" fmla="*/ 171450 h 269"/>
              <a:gd name="T28" fmla="*/ 50800 w 270"/>
              <a:gd name="T29" fmla="*/ 192088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2159000" y="4508500"/>
            <a:ext cx="2673351" cy="1100138"/>
          </a:xfrm>
          <a:custGeom>
            <a:avLst/>
            <a:gdLst>
              <a:gd name="T0" fmla="*/ 530225 w 1263"/>
              <a:gd name="T1" fmla="*/ 28575 h 693"/>
              <a:gd name="T2" fmla="*/ 333375 w 1263"/>
              <a:gd name="T3" fmla="*/ 204788 h 693"/>
              <a:gd name="T4" fmla="*/ 107950 w 1263"/>
              <a:gd name="T5" fmla="*/ 352425 h 693"/>
              <a:gd name="T6" fmla="*/ 39688 w 1263"/>
              <a:gd name="T7" fmla="*/ 401638 h 693"/>
              <a:gd name="T8" fmla="*/ 0 w 1263"/>
              <a:gd name="T9" fmla="*/ 431800 h 693"/>
              <a:gd name="T10" fmla="*/ 88900 w 1263"/>
              <a:gd name="T11" fmla="*/ 530225 h 693"/>
              <a:gd name="T12" fmla="*/ 98425 w 1263"/>
              <a:gd name="T13" fmla="*/ 558800 h 693"/>
              <a:gd name="T14" fmla="*/ 117475 w 1263"/>
              <a:gd name="T15" fmla="*/ 579438 h 693"/>
              <a:gd name="T16" fmla="*/ 344488 w 1263"/>
              <a:gd name="T17" fmla="*/ 893763 h 693"/>
              <a:gd name="T18" fmla="*/ 431800 w 1263"/>
              <a:gd name="T19" fmla="*/ 1001713 h 693"/>
              <a:gd name="T20" fmla="*/ 481013 w 1263"/>
              <a:gd name="T21" fmla="*/ 1100138 h 693"/>
              <a:gd name="T22" fmla="*/ 992188 w 1263"/>
              <a:gd name="T23" fmla="*/ 933450 h 693"/>
              <a:gd name="T24" fmla="*/ 2005013 w 1263"/>
              <a:gd name="T25" fmla="*/ 912813 h 693"/>
              <a:gd name="T26" fmla="*/ 1887538 w 1263"/>
              <a:gd name="T27" fmla="*/ 854075 h 693"/>
              <a:gd name="T28" fmla="*/ 1671638 w 1263"/>
              <a:gd name="T29" fmla="*/ 696913 h 693"/>
              <a:gd name="T30" fmla="*/ 1573213 w 1263"/>
              <a:gd name="T31" fmla="*/ 608013 h 693"/>
              <a:gd name="T32" fmla="*/ 884238 w 1263"/>
              <a:gd name="T33" fmla="*/ 579438 h 693"/>
              <a:gd name="T34" fmla="*/ 776288 w 1263"/>
              <a:gd name="T35" fmla="*/ 382588 h 693"/>
              <a:gd name="T36" fmla="*/ 708025 w 1263"/>
              <a:gd name="T37" fmla="*/ 284163 h 693"/>
              <a:gd name="T38" fmla="*/ 677863 w 1263"/>
              <a:gd name="T39" fmla="*/ 254000 h 693"/>
              <a:gd name="T40" fmla="*/ 588963 w 1263"/>
              <a:gd name="T41" fmla="*/ 117475 h 693"/>
              <a:gd name="T42" fmla="*/ 560388 w 1263"/>
              <a:gd name="T43" fmla="*/ 77788 h 693"/>
              <a:gd name="T44" fmla="*/ 520700 w 1263"/>
              <a:gd name="T45" fmla="*/ 38100 h 693"/>
              <a:gd name="T46" fmla="*/ 501650 w 1263"/>
              <a:gd name="T47" fmla="*/ 7938 h 693"/>
              <a:gd name="T48" fmla="*/ 530225 w 1263"/>
              <a:gd name="T49" fmla="*/ 28575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63" h="693">
                <a:moveTo>
                  <a:pt x="334" y="18"/>
                </a:moveTo>
                <a:cubicBezTo>
                  <a:pt x="291" y="54"/>
                  <a:pt x="255" y="96"/>
                  <a:pt x="210" y="129"/>
                </a:cubicBezTo>
                <a:cubicBezTo>
                  <a:pt x="165" y="163"/>
                  <a:pt x="115" y="190"/>
                  <a:pt x="68" y="222"/>
                </a:cubicBezTo>
                <a:cubicBezTo>
                  <a:pt x="53" y="232"/>
                  <a:pt x="39" y="243"/>
                  <a:pt x="25" y="253"/>
                </a:cubicBezTo>
                <a:cubicBezTo>
                  <a:pt x="17" y="259"/>
                  <a:pt x="0" y="272"/>
                  <a:pt x="0" y="272"/>
                </a:cubicBezTo>
                <a:cubicBezTo>
                  <a:pt x="19" y="293"/>
                  <a:pt x="39" y="312"/>
                  <a:pt x="56" y="334"/>
                </a:cubicBezTo>
                <a:cubicBezTo>
                  <a:pt x="60" y="339"/>
                  <a:pt x="59" y="347"/>
                  <a:pt x="62" y="352"/>
                </a:cubicBezTo>
                <a:cubicBezTo>
                  <a:pt x="65" y="357"/>
                  <a:pt x="70" y="361"/>
                  <a:pt x="74" y="365"/>
                </a:cubicBezTo>
                <a:cubicBezTo>
                  <a:pt x="104" y="443"/>
                  <a:pt x="164" y="501"/>
                  <a:pt x="217" y="563"/>
                </a:cubicBezTo>
                <a:cubicBezTo>
                  <a:pt x="236" y="585"/>
                  <a:pt x="254" y="608"/>
                  <a:pt x="272" y="631"/>
                </a:cubicBezTo>
                <a:cubicBezTo>
                  <a:pt x="287" y="649"/>
                  <a:pt x="303" y="693"/>
                  <a:pt x="303" y="693"/>
                </a:cubicBezTo>
                <a:cubicBezTo>
                  <a:pt x="412" y="667"/>
                  <a:pt x="519" y="623"/>
                  <a:pt x="625" y="588"/>
                </a:cubicBezTo>
                <a:cubicBezTo>
                  <a:pt x="827" y="522"/>
                  <a:pt x="1050" y="579"/>
                  <a:pt x="1263" y="575"/>
                </a:cubicBezTo>
                <a:cubicBezTo>
                  <a:pt x="1240" y="552"/>
                  <a:pt x="1219" y="550"/>
                  <a:pt x="1189" y="538"/>
                </a:cubicBezTo>
                <a:cubicBezTo>
                  <a:pt x="1134" y="483"/>
                  <a:pt x="1118" y="480"/>
                  <a:pt x="1053" y="439"/>
                </a:cubicBezTo>
                <a:cubicBezTo>
                  <a:pt x="1051" y="438"/>
                  <a:pt x="996" y="383"/>
                  <a:pt x="991" y="383"/>
                </a:cubicBezTo>
                <a:cubicBezTo>
                  <a:pt x="871" y="379"/>
                  <a:pt x="697" y="365"/>
                  <a:pt x="557" y="365"/>
                </a:cubicBezTo>
                <a:cubicBezTo>
                  <a:pt x="526" y="331"/>
                  <a:pt x="514" y="280"/>
                  <a:pt x="489" y="241"/>
                </a:cubicBezTo>
                <a:cubicBezTo>
                  <a:pt x="476" y="220"/>
                  <a:pt x="464" y="197"/>
                  <a:pt x="446" y="179"/>
                </a:cubicBezTo>
                <a:cubicBezTo>
                  <a:pt x="440" y="173"/>
                  <a:pt x="432" y="167"/>
                  <a:pt x="427" y="160"/>
                </a:cubicBezTo>
                <a:cubicBezTo>
                  <a:pt x="407" y="132"/>
                  <a:pt x="390" y="102"/>
                  <a:pt x="371" y="74"/>
                </a:cubicBezTo>
                <a:cubicBezTo>
                  <a:pt x="365" y="65"/>
                  <a:pt x="359" y="57"/>
                  <a:pt x="353" y="49"/>
                </a:cubicBezTo>
                <a:cubicBezTo>
                  <a:pt x="346" y="39"/>
                  <a:pt x="336" y="33"/>
                  <a:pt x="328" y="24"/>
                </a:cubicBezTo>
                <a:cubicBezTo>
                  <a:pt x="323" y="18"/>
                  <a:pt x="311" y="10"/>
                  <a:pt x="316" y="5"/>
                </a:cubicBezTo>
                <a:cubicBezTo>
                  <a:pt x="321" y="0"/>
                  <a:pt x="328" y="14"/>
                  <a:pt x="334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6769101" y="5157789"/>
            <a:ext cx="571500" cy="427037"/>
          </a:xfrm>
          <a:custGeom>
            <a:avLst/>
            <a:gdLst>
              <a:gd name="T0" fmla="*/ 50800 w 270"/>
              <a:gd name="T1" fmla="*/ 192087 h 269"/>
              <a:gd name="T2" fmla="*/ 20638 w 270"/>
              <a:gd name="T3" fmla="*/ 260350 h 269"/>
              <a:gd name="T4" fmla="*/ 1588 w 270"/>
              <a:gd name="T5" fmla="*/ 319087 h 269"/>
              <a:gd name="T6" fmla="*/ 11113 w 270"/>
              <a:gd name="T7" fmla="*/ 368300 h 269"/>
              <a:gd name="T8" fmla="*/ 50800 w 270"/>
              <a:gd name="T9" fmla="*/ 379412 h 269"/>
              <a:gd name="T10" fmla="*/ 128588 w 270"/>
              <a:gd name="T11" fmla="*/ 427037 h 269"/>
              <a:gd name="T12" fmla="*/ 296863 w 270"/>
              <a:gd name="T13" fmla="*/ 407987 h 269"/>
              <a:gd name="T14" fmla="*/ 315913 w 270"/>
              <a:gd name="T15" fmla="*/ 368300 h 269"/>
              <a:gd name="T16" fmla="*/ 404813 w 270"/>
              <a:gd name="T17" fmla="*/ 290512 h 269"/>
              <a:gd name="T18" fmla="*/ 423863 w 270"/>
              <a:gd name="T19" fmla="*/ 269875 h 269"/>
              <a:gd name="T20" fmla="*/ 355600 w 270"/>
              <a:gd name="T21" fmla="*/ 220662 h 269"/>
              <a:gd name="T22" fmla="*/ 334963 w 270"/>
              <a:gd name="T23" fmla="*/ 152400 h 269"/>
              <a:gd name="T24" fmla="*/ 158750 w 270"/>
              <a:gd name="T25" fmla="*/ 74612 h 269"/>
              <a:gd name="T26" fmla="*/ 79375 w 270"/>
              <a:gd name="T27" fmla="*/ 171450 h 269"/>
              <a:gd name="T28" fmla="*/ 50800 w 270"/>
              <a:gd name="T29" fmla="*/ 19208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5903385" y="4076700"/>
            <a:ext cx="571500" cy="427038"/>
          </a:xfrm>
          <a:custGeom>
            <a:avLst/>
            <a:gdLst>
              <a:gd name="T0" fmla="*/ 50800 w 270"/>
              <a:gd name="T1" fmla="*/ 192088 h 269"/>
              <a:gd name="T2" fmla="*/ 20638 w 270"/>
              <a:gd name="T3" fmla="*/ 260350 h 269"/>
              <a:gd name="T4" fmla="*/ 1588 w 270"/>
              <a:gd name="T5" fmla="*/ 319088 h 269"/>
              <a:gd name="T6" fmla="*/ 11113 w 270"/>
              <a:gd name="T7" fmla="*/ 368300 h 269"/>
              <a:gd name="T8" fmla="*/ 50800 w 270"/>
              <a:gd name="T9" fmla="*/ 379413 h 269"/>
              <a:gd name="T10" fmla="*/ 128588 w 270"/>
              <a:gd name="T11" fmla="*/ 427038 h 269"/>
              <a:gd name="T12" fmla="*/ 296863 w 270"/>
              <a:gd name="T13" fmla="*/ 407988 h 269"/>
              <a:gd name="T14" fmla="*/ 315913 w 270"/>
              <a:gd name="T15" fmla="*/ 368300 h 269"/>
              <a:gd name="T16" fmla="*/ 404813 w 270"/>
              <a:gd name="T17" fmla="*/ 290513 h 269"/>
              <a:gd name="T18" fmla="*/ 423863 w 270"/>
              <a:gd name="T19" fmla="*/ 269875 h 269"/>
              <a:gd name="T20" fmla="*/ 355600 w 270"/>
              <a:gd name="T21" fmla="*/ 220663 h 269"/>
              <a:gd name="T22" fmla="*/ 334963 w 270"/>
              <a:gd name="T23" fmla="*/ 152400 h 269"/>
              <a:gd name="T24" fmla="*/ 158750 w 270"/>
              <a:gd name="T25" fmla="*/ 74613 h 269"/>
              <a:gd name="T26" fmla="*/ 79375 w 270"/>
              <a:gd name="T27" fmla="*/ 171450 h 269"/>
              <a:gd name="T28" fmla="*/ 50800 w 270"/>
              <a:gd name="T29" fmla="*/ 192088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6864351" y="3284538"/>
            <a:ext cx="571500" cy="427037"/>
          </a:xfrm>
          <a:custGeom>
            <a:avLst/>
            <a:gdLst>
              <a:gd name="T0" fmla="*/ 50800 w 270"/>
              <a:gd name="T1" fmla="*/ 192087 h 269"/>
              <a:gd name="T2" fmla="*/ 20638 w 270"/>
              <a:gd name="T3" fmla="*/ 260350 h 269"/>
              <a:gd name="T4" fmla="*/ 1588 w 270"/>
              <a:gd name="T5" fmla="*/ 319087 h 269"/>
              <a:gd name="T6" fmla="*/ 11113 w 270"/>
              <a:gd name="T7" fmla="*/ 368300 h 269"/>
              <a:gd name="T8" fmla="*/ 50800 w 270"/>
              <a:gd name="T9" fmla="*/ 379412 h 269"/>
              <a:gd name="T10" fmla="*/ 128588 w 270"/>
              <a:gd name="T11" fmla="*/ 427037 h 269"/>
              <a:gd name="T12" fmla="*/ 296863 w 270"/>
              <a:gd name="T13" fmla="*/ 407987 h 269"/>
              <a:gd name="T14" fmla="*/ 315913 w 270"/>
              <a:gd name="T15" fmla="*/ 368300 h 269"/>
              <a:gd name="T16" fmla="*/ 404813 w 270"/>
              <a:gd name="T17" fmla="*/ 290512 h 269"/>
              <a:gd name="T18" fmla="*/ 423863 w 270"/>
              <a:gd name="T19" fmla="*/ 269875 h 269"/>
              <a:gd name="T20" fmla="*/ 355600 w 270"/>
              <a:gd name="T21" fmla="*/ 220662 h 269"/>
              <a:gd name="T22" fmla="*/ 334963 w 270"/>
              <a:gd name="T23" fmla="*/ 152400 h 269"/>
              <a:gd name="T24" fmla="*/ 158750 w 270"/>
              <a:gd name="T25" fmla="*/ 74612 h 269"/>
              <a:gd name="T26" fmla="*/ 79375 w 270"/>
              <a:gd name="T27" fmla="*/ 171450 h 269"/>
              <a:gd name="T28" fmla="*/ 50800 w 270"/>
              <a:gd name="T29" fmla="*/ 192087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2734734" y="5013325"/>
            <a:ext cx="571500" cy="427038"/>
          </a:xfrm>
          <a:custGeom>
            <a:avLst/>
            <a:gdLst>
              <a:gd name="T0" fmla="*/ 50800 w 270"/>
              <a:gd name="T1" fmla="*/ 192088 h 269"/>
              <a:gd name="T2" fmla="*/ 20638 w 270"/>
              <a:gd name="T3" fmla="*/ 260350 h 269"/>
              <a:gd name="T4" fmla="*/ 1588 w 270"/>
              <a:gd name="T5" fmla="*/ 319088 h 269"/>
              <a:gd name="T6" fmla="*/ 11113 w 270"/>
              <a:gd name="T7" fmla="*/ 368300 h 269"/>
              <a:gd name="T8" fmla="*/ 50800 w 270"/>
              <a:gd name="T9" fmla="*/ 379413 h 269"/>
              <a:gd name="T10" fmla="*/ 128588 w 270"/>
              <a:gd name="T11" fmla="*/ 427038 h 269"/>
              <a:gd name="T12" fmla="*/ 296863 w 270"/>
              <a:gd name="T13" fmla="*/ 407988 h 269"/>
              <a:gd name="T14" fmla="*/ 315913 w 270"/>
              <a:gd name="T15" fmla="*/ 368300 h 269"/>
              <a:gd name="T16" fmla="*/ 404813 w 270"/>
              <a:gd name="T17" fmla="*/ 290513 h 269"/>
              <a:gd name="T18" fmla="*/ 423863 w 270"/>
              <a:gd name="T19" fmla="*/ 269875 h 269"/>
              <a:gd name="T20" fmla="*/ 355600 w 270"/>
              <a:gd name="T21" fmla="*/ 220663 h 269"/>
              <a:gd name="T22" fmla="*/ 334963 w 270"/>
              <a:gd name="T23" fmla="*/ 152400 h 269"/>
              <a:gd name="T24" fmla="*/ 158750 w 270"/>
              <a:gd name="T25" fmla="*/ 74613 h 269"/>
              <a:gd name="T26" fmla="*/ 79375 w 270"/>
              <a:gd name="T27" fmla="*/ 171450 h 269"/>
              <a:gd name="T28" fmla="*/ 50800 w 270"/>
              <a:gd name="T29" fmla="*/ 192088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269">
                <a:moveTo>
                  <a:pt x="32" y="121"/>
                </a:moveTo>
                <a:cubicBezTo>
                  <a:pt x="26" y="135"/>
                  <a:pt x="19" y="149"/>
                  <a:pt x="13" y="164"/>
                </a:cubicBezTo>
                <a:cubicBezTo>
                  <a:pt x="8" y="176"/>
                  <a:pt x="1" y="201"/>
                  <a:pt x="1" y="201"/>
                </a:cubicBezTo>
                <a:cubicBezTo>
                  <a:pt x="3" y="211"/>
                  <a:pt x="0" y="224"/>
                  <a:pt x="7" y="232"/>
                </a:cubicBezTo>
                <a:cubicBezTo>
                  <a:pt x="12" y="239"/>
                  <a:pt x="24" y="236"/>
                  <a:pt x="32" y="239"/>
                </a:cubicBezTo>
                <a:cubicBezTo>
                  <a:pt x="57" y="248"/>
                  <a:pt x="60" y="253"/>
                  <a:pt x="81" y="269"/>
                </a:cubicBezTo>
                <a:cubicBezTo>
                  <a:pt x="116" y="265"/>
                  <a:pt x="153" y="268"/>
                  <a:pt x="187" y="257"/>
                </a:cubicBezTo>
                <a:cubicBezTo>
                  <a:pt x="196" y="254"/>
                  <a:pt x="194" y="239"/>
                  <a:pt x="199" y="232"/>
                </a:cubicBezTo>
                <a:cubicBezTo>
                  <a:pt x="214" y="211"/>
                  <a:pt x="232" y="194"/>
                  <a:pt x="255" y="183"/>
                </a:cubicBezTo>
                <a:cubicBezTo>
                  <a:pt x="259" y="179"/>
                  <a:pt x="270" y="175"/>
                  <a:pt x="267" y="170"/>
                </a:cubicBezTo>
                <a:cubicBezTo>
                  <a:pt x="257" y="156"/>
                  <a:pt x="224" y="139"/>
                  <a:pt x="224" y="139"/>
                </a:cubicBezTo>
                <a:cubicBezTo>
                  <a:pt x="220" y="125"/>
                  <a:pt x="214" y="111"/>
                  <a:pt x="211" y="96"/>
                </a:cubicBezTo>
                <a:cubicBezTo>
                  <a:pt x="194" y="0"/>
                  <a:pt x="239" y="30"/>
                  <a:pt x="100" y="47"/>
                </a:cubicBezTo>
                <a:cubicBezTo>
                  <a:pt x="49" y="67"/>
                  <a:pt x="67" y="62"/>
                  <a:pt x="50" y="108"/>
                </a:cubicBezTo>
                <a:cubicBezTo>
                  <a:pt x="40" y="133"/>
                  <a:pt x="42" y="131"/>
                  <a:pt x="32" y="12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176184" y="48688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769100" y="52292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903384" y="41497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769100" y="33575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734733" y="50847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Sn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312584" y="50847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4847167" y="4652963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440084" y="47974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6576484" y="414972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7247467" y="292417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Ag</a:t>
            </a:r>
          </a:p>
        </p:txBody>
      </p:sp>
      <p:sp>
        <p:nvSpPr>
          <p:cNvPr id="42007" name="Freeform 23"/>
          <p:cNvSpPr>
            <a:spLocks/>
          </p:cNvSpPr>
          <p:nvPr/>
        </p:nvSpPr>
        <p:spPr bwMode="auto">
          <a:xfrm>
            <a:off x="3790951" y="4581526"/>
            <a:ext cx="522816" cy="454025"/>
          </a:xfrm>
          <a:custGeom>
            <a:avLst/>
            <a:gdLst>
              <a:gd name="T0" fmla="*/ 11112 w 247"/>
              <a:gd name="T1" fmla="*/ 223838 h 286"/>
              <a:gd name="T2" fmla="*/ 22225 w 247"/>
              <a:gd name="T3" fmla="*/ 384175 h 286"/>
              <a:gd name="T4" fmla="*/ 90487 w 247"/>
              <a:gd name="T5" fmla="*/ 403225 h 286"/>
              <a:gd name="T6" fmla="*/ 300037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2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2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8" name="Freeform 24"/>
          <p:cNvSpPr>
            <a:spLocks/>
          </p:cNvSpPr>
          <p:nvPr/>
        </p:nvSpPr>
        <p:spPr bwMode="auto">
          <a:xfrm>
            <a:off x="6288617" y="5013326"/>
            <a:ext cx="522816" cy="454025"/>
          </a:xfrm>
          <a:custGeom>
            <a:avLst/>
            <a:gdLst>
              <a:gd name="T0" fmla="*/ 11112 w 247"/>
              <a:gd name="T1" fmla="*/ 223838 h 286"/>
              <a:gd name="T2" fmla="*/ 22225 w 247"/>
              <a:gd name="T3" fmla="*/ 384175 h 286"/>
              <a:gd name="T4" fmla="*/ 90487 w 247"/>
              <a:gd name="T5" fmla="*/ 403225 h 286"/>
              <a:gd name="T6" fmla="*/ 300037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2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2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9" name="Freeform 25"/>
          <p:cNvSpPr>
            <a:spLocks/>
          </p:cNvSpPr>
          <p:nvPr/>
        </p:nvSpPr>
        <p:spPr bwMode="auto">
          <a:xfrm>
            <a:off x="5520268" y="3789364"/>
            <a:ext cx="522817" cy="454025"/>
          </a:xfrm>
          <a:custGeom>
            <a:avLst/>
            <a:gdLst>
              <a:gd name="T0" fmla="*/ 11113 w 247"/>
              <a:gd name="T1" fmla="*/ 223838 h 286"/>
              <a:gd name="T2" fmla="*/ 22225 w 247"/>
              <a:gd name="T3" fmla="*/ 384175 h 286"/>
              <a:gd name="T4" fmla="*/ 90488 w 247"/>
              <a:gd name="T5" fmla="*/ 403225 h 286"/>
              <a:gd name="T6" fmla="*/ 300038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3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3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0" name="Freeform 26"/>
          <p:cNvSpPr>
            <a:spLocks/>
          </p:cNvSpPr>
          <p:nvPr/>
        </p:nvSpPr>
        <p:spPr bwMode="auto">
          <a:xfrm>
            <a:off x="6288617" y="3213100"/>
            <a:ext cx="522816" cy="454025"/>
          </a:xfrm>
          <a:custGeom>
            <a:avLst/>
            <a:gdLst>
              <a:gd name="T0" fmla="*/ 11112 w 247"/>
              <a:gd name="T1" fmla="*/ 223838 h 286"/>
              <a:gd name="T2" fmla="*/ 22225 w 247"/>
              <a:gd name="T3" fmla="*/ 384175 h 286"/>
              <a:gd name="T4" fmla="*/ 90487 w 247"/>
              <a:gd name="T5" fmla="*/ 403225 h 286"/>
              <a:gd name="T6" fmla="*/ 300037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2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2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1" name="Freeform 27"/>
          <p:cNvSpPr>
            <a:spLocks/>
          </p:cNvSpPr>
          <p:nvPr/>
        </p:nvSpPr>
        <p:spPr bwMode="auto">
          <a:xfrm>
            <a:off x="2446868" y="4724401"/>
            <a:ext cx="522817" cy="454025"/>
          </a:xfrm>
          <a:custGeom>
            <a:avLst/>
            <a:gdLst>
              <a:gd name="T0" fmla="*/ 11113 w 247"/>
              <a:gd name="T1" fmla="*/ 223838 h 286"/>
              <a:gd name="T2" fmla="*/ 22225 w 247"/>
              <a:gd name="T3" fmla="*/ 384175 h 286"/>
              <a:gd name="T4" fmla="*/ 90488 w 247"/>
              <a:gd name="T5" fmla="*/ 403225 h 286"/>
              <a:gd name="T6" fmla="*/ 300038 w 247"/>
              <a:gd name="T7" fmla="*/ 452438 h 286"/>
              <a:gd name="T8" fmla="*/ 339725 w 247"/>
              <a:gd name="T9" fmla="*/ 442913 h 286"/>
              <a:gd name="T10" fmla="*/ 330200 w 247"/>
              <a:gd name="T11" fmla="*/ 412750 h 286"/>
              <a:gd name="T12" fmla="*/ 379413 w 247"/>
              <a:gd name="T13" fmla="*/ 195263 h 286"/>
              <a:gd name="T14" fmla="*/ 358775 w 247"/>
              <a:gd name="T15" fmla="*/ 25400 h 286"/>
              <a:gd name="T16" fmla="*/ 200025 w 247"/>
              <a:gd name="T17" fmla="*/ 55563 h 286"/>
              <a:gd name="T18" fmla="*/ 41275 w 247"/>
              <a:gd name="T19" fmla="*/ 125413 h 286"/>
              <a:gd name="T20" fmla="*/ 22225 w 247"/>
              <a:gd name="T21" fmla="*/ 195263 h 286"/>
              <a:gd name="T22" fmla="*/ 31750 w 247"/>
              <a:gd name="T23" fmla="*/ 234950 h 286"/>
              <a:gd name="T24" fmla="*/ 11113 w 247"/>
              <a:gd name="T25" fmla="*/ 223838 h 2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86">
                <a:moveTo>
                  <a:pt x="7" y="141"/>
                </a:moveTo>
                <a:cubicBezTo>
                  <a:pt x="9" y="175"/>
                  <a:pt x="0" y="211"/>
                  <a:pt x="14" y="242"/>
                </a:cubicBezTo>
                <a:cubicBezTo>
                  <a:pt x="20" y="256"/>
                  <a:pt x="43" y="250"/>
                  <a:pt x="57" y="254"/>
                </a:cubicBezTo>
                <a:cubicBezTo>
                  <a:pt x="101" y="267"/>
                  <a:pt x="144" y="274"/>
                  <a:pt x="189" y="285"/>
                </a:cubicBezTo>
                <a:cubicBezTo>
                  <a:pt x="197" y="283"/>
                  <a:pt x="209" y="286"/>
                  <a:pt x="214" y="279"/>
                </a:cubicBezTo>
                <a:cubicBezTo>
                  <a:pt x="218" y="274"/>
                  <a:pt x="207" y="267"/>
                  <a:pt x="208" y="260"/>
                </a:cubicBezTo>
                <a:cubicBezTo>
                  <a:pt x="215" y="214"/>
                  <a:pt x="230" y="169"/>
                  <a:pt x="239" y="123"/>
                </a:cubicBezTo>
                <a:cubicBezTo>
                  <a:pt x="235" y="87"/>
                  <a:pt x="247" y="45"/>
                  <a:pt x="226" y="16"/>
                </a:cubicBezTo>
                <a:cubicBezTo>
                  <a:pt x="214" y="0"/>
                  <a:pt x="147" y="28"/>
                  <a:pt x="126" y="35"/>
                </a:cubicBezTo>
                <a:cubicBezTo>
                  <a:pt x="72" y="72"/>
                  <a:pt x="108" y="69"/>
                  <a:pt x="26" y="79"/>
                </a:cubicBezTo>
                <a:cubicBezTo>
                  <a:pt x="23" y="88"/>
                  <a:pt x="14" y="115"/>
                  <a:pt x="14" y="123"/>
                </a:cubicBezTo>
                <a:cubicBezTo>
                  <a:pt x="14" y="132"/>
                  <a:pt x="23" y="140"/>
                  <a:pt x="20" y="148"/>
                </a:cubicBezTo>
                <a:cubicBezTo>
                  <a:pt x="18" y="153"/>
                  <a:pt x="11" y="143"/>
                  <a:pt x="7" y="14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2446867" y="4797426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790951" y="4652963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191251" y="5084763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5520267" y="3860801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6288617" y="3284538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/>
              <a:t>Cu</a:t>
            </a: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9840384" y="2276475"/>
            <a:ext cx="1726755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b="0" dirty="0">
                <a:solidFill>
                  <a:schemeClr val="bg1"/>
                </a:solidFill>
              </a:rPr>
              <a:t>Ag</a:t>
            </a:r>
            <a:r>
              <a:rPr lang="cs-CZ" altLang="cs-CZ" b="0" baseline="-25000" dirty="0">
                <a:solidFill>
                  <a:schemeClr val="bg1"/>
                </a:solidFill>
              </a:rPr>
              <a:t>3</a:t>
            </a:r>
            <a:r>
              <a:rPr lang="cs-CZ" altLang="cs-CZ" b="0" dirty="0">
                <a:solidFill>
                  <a:schemeClr val="bg1"/>
                </a:solidFill>
              </a:rPr>
              <a:t>Sn – </a:t>
            </a:r>
            <a:r>
              <a:rPr lang="cs-CZ" altLang="cs-CZ" b="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b="0" dirty="0">
                <a:solidFill>
                  <a:srgbClr val="FF0000"/>
                </a:solidFill>
              </a:rPr>
              <a:t>Cu</a:t>
            </a:r>
            <a:r>
              <a:rPr lang="cs-CZ" altLang="cs-CZ" b="0" baseline="-25000" dirty="0">
                <a:solidFill>
                  <a:srgbClr val="FF0000"/>
                </a:solidFill>
              </a:rPr>
              <a:t>3</a:t>
            </a:r>
            <a:r>
              <a:rPr lang="cs-CZ" altLang="cs-CZ" b="0" dirty="0">
                <a:solidFill>
                  <a:srgbClr val="FF0000"/>
                </a:solidFill>
              </a:rPr>
              <a:t>Sn – </a:t>
            </a:r>
            <a:r>
              <a:rPr lang="cs-CZ" altLang="cs-CZ" b="0" dirty="0">
                <a:solidFill>
                  <a:srgbClr val="FF0000"/>
                </a:solidFill>
                <a:latin typeface="Symbol" pitchFamily="18" charset="2"/>
              </a:rPr>
              <a:t>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b="0" dirty="0">
                <a:solidFill>
                  <a:srgbClr val="FF0000"/>
                </a:solidFill>
              </a:rPr>
              <a:t>Cu</a:t>
            </a:r>
            <a:r>
              <a:rPr lang="cs-CZ" altLang="cs-CZ" b="0" baseline="-25000" dirty="0">
                <a:solidFill>
                  <a:srgbClr val="FF0000"/>
                </a:solidFill>
              </a:rPr>
              <a:t>6</a:t>
            </a:r>
            <a:r>
              <a:rPr lang="cs-CZ" altLang="cs-CZ" b="0" dirty="0">
                <a:solidFill>
                  <a:srgbClr val="FF0000"/>
                </a:solidFill>
              </a:rPr>
              <a:t>Sn</a:t>
            </a:r>
            <a:r>
              <a:rPr lang="cs-CZ" altLang="cs-CZ" b="0" baseline="-25000" dirty="0">
                <a:solidFill>
                  <a:srgbClr val="FF0000"/>
                </a:solidFill>
              </a:rPr>
              <a:t>5 </a:t>
            </a:r>
            <a:r>
              <a:rPr lang="cs-CZ" altLang="cs-CZ" b="0" dirty="0">
                <a:solidFill>
                  <a:srgbClr val="FF0000"/>
                </a:solidFill>
              </a:rPr>
              <a:t>- </a:t>
            </a:r>
            <a:r>
              <a:rPr lang="cs-CZ" altLang="cs-CZ" b="0" dirty="0">
                <a:solidFill>
                  <a:srgbClr val="FF0000"/>
                </a:solidFill>
                <a:latin typeface="Symbol" pitchFamily="18" charset="2"/>
              </a:rPr>
              <a:t>h</a:t>
            </a: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b="0" dirty="0">
                <a:solidFill>
                  <a:srgbClr val="FF0000"/>
                </a:solidFill>
              </a:rPr>
              <a:t>Sn</a:t>
            </a:r>
            <a:r>
              <a:rPr lang="cs-CZ" altLang="cs-CZ" b="0" baseline="-25000" dirty="0">
                <a:solidFill>
                  <a:srgbClr val="FF0000"/>
                </a:solidFill>
              </a:rPr>
              <a:t>7</a:t>
            </a:r>
            <a:r>
              <a:rPr lang="cs-CZ" altLang="cs-CZ" b="0" dirty="0">
                <a:solidFill>
                  <a:srgbClr val="FF0000"/>
                </a:solidFill>
              </a:rPr>
              <a:t>Hg – </a:t>
            </a:r>
            <a:r>
              <a:rPr lang="cs-CZ" altLang="cs-CZ" b="0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cs-CZ" altLang="cs-CZ" b="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b="0" dirty="0">
                <a:solidFill>
                  <a:srgbClr val="FF0000"/>
                </a:solidFill>
              </a:rPr>
              <a:t>Ag</a:t>
            </a:r>
            <a:r>
              <a:rPr lang="cs-CZ" altLang="cs-CZ" b="0" baseline="-25000" dirty="0">
                <a:solidFill>
                  <a:srgbClr val="FF0000"/>
                </a:solidFill>
              </a:rPr>
              <a:t>2</a:t>
            </a:r>
            <a:r>
              <a:rPr lang="cs-CZ" altLang="cs-CZ" b="0" dirty="0">
                <a:solidFill>
                  <a:srgbClr val="FF0000"/>
                </a:solidFill>
              </a:rPr>
              <a:t>Hg</a:t>
            </a:r>
            <a:r>
              <a:rPr lang="cs-CZ" altLang="cs-CZ" b="0" baseline="-25000" dirty="0">
                <a:solidFill>
                  <a:srgbClr val="FF0000"/>
                </a:solidFill>
              </a:rPr>
              <a:t>3 </a:t>
            </a:r>
            <a:r>
              <a:rPr lang="cs-CZ" altLang="cs-CZ" b="0" dirty="0">
                <a:solidFill>
                  <a:srgbClr val="FF0000"/>
                </a:solidFill>
              </a:rPr>
              <a:t>– </a:t>
            </a:r>
            <a:r>
              <a:rPr lang="cs-CZ" altLang="cs-CZ" b="0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cs-CZ" altLang="cs-CZ" b="0" baseline="-25000" dirty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cs-CZ" altLang="cs-CZ" b="0" dirty="0">
              <a:solidFill>
                <a:srgbClr val="FF0000"/>
              </a:solidFill>
            </a:endParaRPr>
          </a:p>
        </p:txBody>
      </p:sp>
      <p:sp>
        <p:nvSpPr>
          <p:cNvPr id="42018" name="Freeform 34"/>
          <p:cNvSpPr>
            <a:spLocks/>
          </p:cNvSpPr>
          <p:nvPr/>
        </p:nvSpPr>
        <p:spPr bwMode="auto">
          <a:xfrm>
            <a:off x="1390651" y="2133600"/>
            <a:ext cx="8163983" cy="4148138"/>
          </a:xfrm>
          <a:custGeom>
            <a:avLst/>
            <a:gdLst>
              <a:gd name="T0" fmla="*/ 3818892 w 4127"/>
              <a:gd name="T1" fmla="*/ 141865 h 2924"/>
              <a:gd name="T2" fmla="*/ 3511779 w 4127"/>
              <a:gd name="T3" fmla="*/ 310685 h 2924"/>
              <a:gd name="T4" fmla="*/ 3474688 w 4127"/>
              <a:gd name="T5" fmla="*/ 354663 h 2924"/>
              <a:gd name="T6" fmla="*/ 3419793 w 4127"/>
              <a:gd name="T7" fmla="*/ 417084 h 2924"/>
              <a:gd name="T8" fmla="*/ 3223952 w 4127"/>
              <a:gd name="T9" fmla="*/ 550437 h 2924"/>
              <a:gd name="T10" fmla="*/ 3094875 w 4127"/>
              <a:gd name="T11" fmla="*/ 754723 h 2924"/>
              <a:gd name="T12" fmla="*/ 3047399 w 4127"/>
              <a:gd name="T13" fmla="*/ 852610 h 2924"/>
              <a:gd name="T14" fmla="*/ 3010308 w 4127"/>
              <a:gd name="T15" fmla="*/ 950497 h 2924"/>
              <a:gd name="T16" fmla="*/ 2955413 w 4127"/>
              <a:gd name="T17" fmla="*/ 1110804 h 2924"/>
              <a:gd name="T18" fmla="*/ 2853042 w 4127"/>
              <a:gd name="T19" fmla="*/ 1332114 h 2924"/>
              <a:gd name="T20" fmla="*/ 2769958 w 4127"/>
              <a:gd name="T21" fmla="*/ 1376092 h 2924"/>
              <a:gd name="T22" fmla="*/ 2528125 w 4127"/>
              <a:gd name="T23" fmla="*/ 1473979 h 2924"/>
              <a:gd name="T24" fmla="*/ 2314480 w 4127"/>
              <a:gd name="T25" fmla="*/ 1544912 h 2924"/>
              <a:gd name="T26" fmla="*/ 1784820 w 4127"/>
              <a:gd name="T27" fmla="*/ 1625775 h 2924"/>
              <a:gd name="T28" fmla="*/ 1274448 w 4127"/>
              <a:gd name="T29" fmla="*/ 1642799 h 2924"/>
              <a:gd name="T30" fmla="*/ 1060803 w 4127"/>
              <a:gd name="T31" fmla="*/ 1678265 h 2924"/>
              <a:gd name="T32" fmla="*/ 958432 w 4127"/>
              <a:gd name="T33" fmla="*/ 1705220 h 2924"/>
              <a:gd name="T34" fmla="*/ 827872 w 4127"/>
              <a:gd name="T35" fmla="*/ 1794595 h 2924"/>
              <a:gd name="T36" fmla="*/ 596424 w 4127"/>
              <a:gd name="T37" fmla="*/ 1936460 h 2924"/>
              <a:gd name="T38" fmla="*/ 557849 w 4127"/>
              <a:gd name="T39" fmla="*/ 1980438 h 2924"/>
              <a:gd name="T40" fmla="*/ 232932 w 4127"/>
              <a:gd name="T41" fmla="*/ 2255656 h 2924"/>
              <a:gd name="T42" fmla="*/ 130560 w 4127"/>
              <a:gd name="T43" fmla="*/ 2505339 h 2924"/>
              <a:gd name="T44" fmla="*/ 1484 w 4127"/>
              <a:gd name="T45" fmla="*/ 2816024 h 2924"/>
              <a:gd name="T46" fmla="*/ 10385 w 4127"/>
              <a:gd name="T47" fmla="*/ 3064288 h 2924"/>
              <a:gd name="T48" fmla="*/ 66764 w 4127"/>
              <a:gd name="T49" fmla="*/ 3143732 h 2924"/>
              <a:gd name="T50" fmla="*/ 178037 w 4127"/>
              <a:gd name="T51" fmla="*/ 3330995 h 2924"/>
              <a:gd name="T52" fmla="*/ 465863 w 4127"/>
              <a:gd name="T53" fmla="*/ 3658703 h 2924"/>
              <a:gd name="T54" fmla="*/ 939145 w 4127"/>
              <a:gd name="T55" fmla="*/ 3837453 h 2924"/>
              <a:gd name="T56" fmla="*/ 1403525 w 4127"/>
              <a:gd name="T57" fmla="*/ 3987830 h 2924"/>
              <a:gd name="T58" fmla="*/ 1896093 w 4127"/>
              <a:gd name="T59" fmla="*/ 4148138 h 2924"/>
              <a:gd name="T60" fmla="*/ 2007366 w 4127"/>
              <a:gd name="T61" fmla="*/ 4139626 h 2924"/>
              <a:gd name="T62" fmla="*/ 2109738 w 4127"/>
              <a:gd name="T63" fmla="*/ 4085717 h 2924"/>
              <a:gd name="T64" fmla="*/ 2267004 w 4127"/>
              <a:gd name="T65" fmla="*/ 4031809 h 2924"/>
              <a:gd name="T66" fmla="*/ 2870846 w 4127"/>
              <a:gd name="T67" fmla="*/ 3845965 h 2924"/>
              <a:gd name="T68" fmla="*/ 5072569 w 4127"/>
              <a:gd name="T69" fmla="*/ 3731054 h 2924"/>
              <a:gd name="T70" fmla="*/ 5824775 w 4127"/>
              <a:gd name="T71" fmla="*/ 3464348 h 2924"/>
              <a:gd name="T72" fmla="*/ 5964237 w 4127"/>
              <a:gd name="T73" fmla="*/ 3250131 h 2924"/>
              <a:gd name="T74" fmla="*/ 6038419 w 4127"/>
              <a:gd name="T75" fmla="*/ 3045846 h 2924"/>
              <a:gd name="T76" fmla="*/ 6122987 w 4127"/>
              <a:gd name="T77" fmla="*/ 2806093 h 2924"/>
              <a:gd name="T78" fmla="*/ 6103700 w 4127"/>
              <a:gd name="T79" fmla="*/ 2442918 h 2924"/>
              <a:gd name="T80" fmla="*/ 6048805 w 4127"/>
              <a:gd name="T81" fmla="*/ 2362055 h 2924"/>
              <a:gd name="T82" fmla="*/ 5927146 w 4127"/>
              <a:gd name="T83" fmla="*/ 2176212 h 2924"/>
              <a:gd name="T84" fmla="*/ 5890055 w 4127"/>
              <a:gd name="T85" fmla="*/ 2113791 h 2924"/>
              <a:gd name="T86" fmla="*/ 5881153 w 4127"/>
              <a:gd name="T87" fmla="*/ 2078325 h 2924"/>
              <a:gd name="T88" fmla="*/ 5861866 w 4127"/>
              <a:gd name="T89" fmla="*/ 2042859 h 2924"/>
              <a:gd name="T90" fmla="*/ 5787684 w 4127"/>
              <a:gd name="T91" fmla="*/ 1855597 h 2924"/>
              <a:gd name="T92" fmla="*/ 5741691 w 4127"/>
              <a:gd name="T93" fmla="*/ 1661241 h 2924"/>
              <a:gd name="T94" fmla="*/ 5750593 w 4127"/>
              <a:gd name="T95" fmla="*/ 1315090 h 2924"/>
              <a:gd name="T96" fmla="*/ 5778782 w 4127"/>
              <a:gd name="T97" fmla="*/ 1261181 h 2924"/>
              <a:gd name="T98" fmla="*/ 5835161 w 4127"/>
              <a:gd name="T99" fmla="*/ 1100874 h 2924"/>
              <a:gd name="T100" fmla="*/ 5815873 w 4127"/>
              <a:gd name="T101" fmla="*/ 798701 h 2924"/>
              <a:gd name="T102" fmla="*/ 5769880 w 4127"/>
              <a:gd name="T103" fmla="*/ 737699 h 2924"/>
              <a:gd name="T104" fmla="*/ 5676411 w 4127"/>
              <a:gd name="T105" fmla="*/ 594415 h 2924"/>
              <a:gd name="T106" fmla="*/ 5471669 w 4127"/>
              <a:gd name="T107" fmla="*/ 400060 h 2924"/>
              <a:gd name="T108" fmla="*/ 5268410 w 4127"/>
              <a:gd name="T109" fmla="*/ 150377 h 2924"/>
              <a:gd name="T110" fmla="*/ 4998387 w 4127"/>
              <a:gd name="T111" fmla="*/ 114911 h 2924"/>
              <a:gd name="T112" fmla="*/ 4571098 w 4127"/>
              <a:gd name="T113" fmla="*/ 0 h 2924"/>
              <a:gd name="T114" fmla="*/ 4496916 w 4127"/>
              <a:gd name="T115" fmla="*/ 8512 h 2924"/>
              <a:gd name="T116" fmla="*/ 4209090 w 4127"/>
              <a:gd name="T117" fmla="*/ 17024 h 2924"/>
              <a:gd name="T118" fmla="*/ 4023635 w 4127"/>
              <a:gd name="T119" fmla="*/ 70933 h 2924"/>
              <a:gd name="T120" fmla="*/ 3838180 w 4127"/>
              <a:gd name="T121" fmla="*/ 97887 h 2924"/>
              <a:gd name="T122" fmla="*/ 3753612 w 4127"/>
              <a:gd name="T123" fmla="*/ 168820 h 29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7" h="2924">
                <a:moveTo>
                  <a:pt x="2574" y="100"/>
                </a:moveTo>
                <a:cubicBezTo>
                  <a:pt x="2498" y="126"/>
                  <a:pt x="2434" y="175"/>
                  <a:pt x="2367" y="219"/>
                </a:cubicBezTo>
                <a:cubicBezTo>
                  <a:pt x="2355" y="257"/>
                  <a:pt x="2371" y="221"/>
                  <a:pt x="2342" y="250"/>
                </a:cubicBezTo>
                <a:cubicBezTo>
                  <a:pt x="2292" y="300"/>
                  <a:pt x="2355" y="252"/>
                  <a:pt x="2305" y="294"/>
                </a:cubicBezTo>
                <a:cubicBezTo>
                  <a:pt x="2263" y="329"/>
                  <a:pt x="2211" y="350"/>
                  <a:pt x="2173" y="388"/>
                </a:cubicBezTo>
                <a:cubicBezTo>
                  <a:pt x="2149" y="438"/>
                  <a:pt x="2120" y="489"/>
                  <a:pt x="2086" y="532"/>
                </a:cubicBezTo>
                <a:cubicBezTo>
                  <a:pt x="2079" y="558"/>
                  <a:pt x="2069" y="578"/>
                  <a:pt x="2054" y="601"/>
                </a:cubicBezTo>
                <a:cubicBezTo>
                  <a:pt x="2049" y="629"/>
                  <a:pt x="2036" y="644"/>
                  <a:pt x="2029" y="670"/>
                </a:cubicBezTo>
                <a:cubicBezTo>
                  <a:pt x="2019" y="710"/>
                  <a:pt x="2008" y="744"/>
                  <a:pt x="1992" y="783"/>
                </a:cubicBezTo>
                <a:cubicBezTo>
                  <a:pt x="1977" y="820"/>
                  <a:pt x="1951" y="920"/>
                  <a:pt x="1923" y="939"/>
                </a:cubicBezTo>
                <a:cubicBezTo>
                  <a:pt x="1893" y="960"/>
                  <a:pt x="1911" y="949"/>
                  <a:pt x="1867" y="970"/>
                </a:cubicBezTo>
                <a:cubicBezTo>
                  <a:pt x="1825" y="1012"/>
                  <a:pt x="1759" y="1022"/>
                  <a:pt x="1704" y="1039"/>
                </a:cubicBezTo>
                <a:cubicBezTo>
                  <a:pt x="1655" y="1054"/>
                  <a:pt x="1610" y="1077"/>
                  <a:pt x="1560" y="1089"/>
                </a:cubicBezTo>
                <a:cubicBezTo>
                  <a:pt x="1509" y="1164"/>
                  <a:pt x="1218" y="1146"/>
                  <a:pt x="1203" y="1146"/>
                </a:cubicBezTo>
                <a:cubicBezTo>
                  <a:pt x="1088" y="1150"/>
                  <a:pt x="974" y="1154"/>
                  <a:pt x="859" y="1158"/>
                </a:cubicBezTo>
                <a:cubicBezTo>
                  <a:pt x="808" y="1173"/>
                  <a:pt x="769" y="1178"/>
                  <a:pt x="715" y="1183"/>
                </a:cubicBezTo>
                <a:cubicBezTo>
                  <a:pt x="692" y="1191"/>
                  <a:pt x="668" y="1192"/>
                  <a:pt x="646" y="1202"/>
                </a:cubicBezTo>
                <a:cubicBezTo>
                  <a:pt x="612" y="1217"/>
                  <a:pt x="590" y="1246"/>
                  <a:pt x="558" y="1265"/>
                </a:cubicBezTo>
                <a:cubicBezTo>
                  <a:pt x="527" y="1284"/>
                  <a:pt x="424" y="1339"/>
                  <a:pt x="402" y="1365"/>
                </a:cubicBezTo>
                <a:cubicBezTo>
                  <a:pt x="393" y="1375"/>
                  <a:pt x="387" y="1388"/>
                  <a:pt x="376" y="1396"/>
                </a:cubicBezTo>
                <a:cubicBezTo>
                  <a:pt x="295" y="1456"/>
                  <a:pt x="195" y="1487"/>
                  <a:pt x="157" y="1590"/>
                </a:cubicBezTo>
                <a:cubicBezTo>
                  <a:pt x="146" y="1660"/>
                  <a:pt x="123" y="1698"/>
                  <a:pt x="88" y="1766"/>
                </a:cubicBezTo>
                <a:cubicBezTo>
                  <a:pt x="53" y="1835"/>
                  <a:pt x="24" y="1911"/>
                  <a:pt x="1" y="1985"/>
                </a:cubicBezTo>
                <a:cubicBezTo>
                  <a:pt x="3" y="2043"/>
                  <a:pt x="0" y="2102"/>
                  <a:pt x="7" y="2160"/>
                </a:cubicBezTo>
                <a:cubicBezTo>
                  <a:pt x="9" y="2173"/>
                  <a:pt x="38" y="2205"/>
                  <a:pt x="45" y="2216"/>
                </a:cubicBezTo>
                <a:cubicBezTo>
                  <a:pt x="71" y="2260"/>
                  <a:pt x="90" y="2306"/>
                  <a:pt x="120" y="2348"/>
                </a:cubicBezTo>
                <a:cubicBezTo>
                  <a:pt x="178" y="2429"/>
                  <a:pt x="233" y="2519"/>
                  <a:pt x="314" y="2579"/>
                </a:cubicBezTo>
                <a:cubicBezTo>
                  <a:pt x="409" y="2650"/>
                  <a:pt x="521" y="2669"/>
                  <a:pt x="633" y="2705"/>
                </a:cubicBezTo>
                <a:cubicBezTo>
                  <a:pt x="738" y="2739"/>
                  <a:pt x="842" y="2774"/>
                  <a:pt x="946" y="2811"/>
                </a:cubicBezTo>
                <a:cubicBezTo>
                  <a:pt x="1057" y="2850"/>
                  <a:pt x="1165" y="2890"/>
                  <a:pt x="1278" y="2924"/>
                </a:cubicBezTo>
                <a:cubicBezTo>
                  <a:pt x="1303" y="2922"/>
                  <a:pt x="1329" y="2924"/>
                  <a:pt x="1353" y="2918"/>
                </a:cubicBezTo>
                <a:cubicBezTo>
                  <a:pt x="1379" y="2912"/>
                  <a:pt x="1398" y="2890"/>
                  <a:pt x="1422" y="2880"/>
                </a:cubicBezTo>
                <a:cubicBezTo>
                  <a:pt x="1457" y="2866"/>
                  <a:pt x="1492" y="2854"/>
                  <a:pt x="1528" y="2842"/>
                </a:cubicBezTo>
                <a:cubicBezTo>
                  <a:pt x="1662" y="2796"/>
                  <a:pt x="1798" y="2744"/>
                  <a:pt x="1935" y="2711"/>
                </a:cubicBezTo>
                <a:cubicBezTo>
                  <a:pt x="2346" y="2505"/>
                  <a:pt x="3252" y="2632"/>
                  <a:pt x="3419" y="2630"/>
                </a:cubicBezTo>
                <a:cubicBezTo>
                  <a:pt x="3590" y="2583"/>
                  <a:pt x="3773" y="2533"/>
                  <a:pt x="3926" y="2442"/>
                </a:cubicBezTo>
                <a:cubicBezTo>
                  <a:pt x="3953" y="2400"/>
                  <a:pt x="3995" y="2338"/>
                  <a:pt x="4020" y="2291"/>
                </a:cubicBezTo>
                <a:cubicBezTo>
                  <a:pt x="4044" y="2245"/>
                  <a:pt x="4055" y="2196"/>
                  <a:pt x="4070" y="2147"/>
                </a:cubicBezTo>
                <a:cubicBezTo>
                  <a:pt x="4087" y="2090"/>
                  <a:pt x="4110" y="2035"/>
                  <a:pt x="4127" y="1978"/>
                </a:cubicBezTo>
                <a:cubicBezTo>
                  <a:pt x="4123" y="1893"/>
                  <a:pt x="4120" y="1807"/>
                  <a:pt x="4114" y="1722"/>
                </a:cubicBezTo>
                <a:cubicBezTo>
                  <a:pt x="4112" y="1697"/>
                  <a:pt x="4090" y="1685"/>
                  <a:pt x="4077" y="1665"/>
                </a:cubicBezTo>
                <a:cubicBezTo>
                  <a:pt x="4049" y="1622"/>
                  <a:pt x="4024" y="1577"/>
                  <a:pt x="3995" y="1534"/>
                </a:cubicBezTo>
                <a:cubicBezTo>
                  <a:pt x="3977" y="1478"/>
                  <a:pt x="4007" y="1563"/>
                  <a:pt x="3970" y="1490"/>
                </a:cubicBezTo>
                <a:cubicBezTo>
                  <a:pt x="3966" y="1482"/>
                  <a:pt x="3967" y="1473"/>
                  <a:pt x="3964" y="1465"/>
                </a:cubicBezTo>
                <a:cubicBezTo>
                  <a:pt x="3961" y="1456"/>
                  <a:pt x="3955" y="1448"/>
                  <a:pt x="3951" y="1440"/>
                </a:cubicBezTo>
                <a:cubicBezTo>
                  <a:pt x="3940" y="1396"/>
                  <a:pt x="3921" y="1348"/>
                  <a:pt x="3901" y="1308"/>
                </a:cubicBezTo>
                <a:cubicBezTo>
                  <a:pt x="3880" y="1200"/>
                  <a:pt x="3892" y="1245"/>
                  <a:pt x="3870" y="1171"/>
                </a:cubicBezTo>
                <a:cubicBezTo>
                  <a:pt x="3872" y="1090"/>
                  <a:pt x="3869" y="1008"/>
                  <a:pt x="3876" y="927"/>
                </a:cubicBezTo>
                <a:cubicBezTo>
                  <a:pt x="3877" y="913"/>
                  <a:pt x="3890" y="902"/>
                  <a:pt x="3895" y="889"/>
                </a:cubicBezTo>
                <a:cubicBezTo>
                  <a:pt x="3909" y="853"/>
                  <a:pt x="3920" y="813"/>
                  <a:pt x="3933" y="776"/>
                </a:cubicBezTo>
                <a:cubicBezTo>
                  <a:pt x="3929" y="705"/>
                  <a:pt x="3932" y="633"/>
                  <a:pt x="3920" y="563"/>
                </a:cubicBezTo>
                <a:cubicBezTo>
                  <a:pt x="3917" y="546"/>
                  <a:pt x="3899" y="535"/>
                  <a:pt x="3889" y="520"/>
                </a:cubicBezTo>
                <a:cubicBezTo>
                  <a:pt x="3860" y="474"/>
                  <a:pt x="3864" y="465"/>
                  <a:pt x="3826" y="419"/>
                </a:cubicBezTo>
                <a:cubicBezTo>
                  <a:pt x="3786" y="370"/>
                  <a:pt x="3727" y="331"/>
                  <a:pt x="3688" y="282"/>
                </a:cubicBezTo>
                <a:cubicBezTo>
                  <a:pt x="3658" y="245"/>
                  <a:pt x="3609" y="118"/>
                  <a:pt x="3551" y="106"/>
                </a:cubicBezTo>
                <a:cubicBezTo>
                  <a:pt x="3491" y="93"/>
                  <a:pt x="3429" y="92"/>
                  <a:pt x="3369" y="81"/>
                </a:cubicBezTo>
                <a:cubicBezTo>
                  <a:pt x="3279" y="64"/>
                  <a:pt x="3170" y="28"/>
                  <a:pt x="3081" y="0"/>
                </a:cubicBezTo>
                <a:cubicBezTo>
                  <a:pt x="3064" y="2"/>
                  <a:pt x="3048" y="5"/>
                  <a:pt x="3031" y="6"/>
                </a:cubicBezTo>
                <a:cubicBezTo>
                  <a:pt x="2966" y="9"/>
                  <a:pt x="2901" y="7"/>
                  <a:pt x="2837" y="12"/>
                </a:cubicBezTo>
                <a:cubicBezTo>
                  <a:pt x="2794" y="16"/>
                  <a:pt x="2754" y="38"/>
                  <a:pt x="2712" y="50"/>
                </a:cubicBezTo>
                <a:cubicBezTo>
                  <a:pt x="2672" y="61"/>
                  <a:pt x="2628" y="64"/>
                  <a:pt x="2587" y="69"/>
                </a:cubicBezTo>
                <a:cubicBezTo>
                  <a:pt x="2566" y="85"/>
                  <a:pt x="2553" y="109"/>
                  <a:pt x="2530" y="119"/>
                </a:cubicBezTo>
              </a:path>
            </a:pathLst>
          </a:custGeom>
          <a:solidFill>
            <a:srgbClr val="FFCC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7823200" y="2420939"/>
            <a:ext cx="1921933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V="1">
            <a:off x="7823201" y="2852739"/>
            <a:ext cx="2112433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 flipV="1">
            <a:off x="8879417" y="3933825"/>
            <a:ext cx="1056216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 rot="981400" flipV="1">
            <a:off x="8879417" y="4076700"/>
            <a:ext cx="1056216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8879417" y="4221164"/>
            <a:ext cx="963083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4" name="Oval 40"/>
          <p:cNvSpPr>
            <a:spLocks noChangeArrowheads="1"/>
          </p:cNvSpPr>
          <p:nvPr/>
        </p:nvSpPr>
        <p:spPr bwMode="auto">
          <a:xfrm>
            <a:off x="8591551" y="4076700"/>
            <a:ext cx="480483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2025" name="Oval 41"/>
          <p:cNvSpPr>
            <a:spLocks noChangeArrowheads="1"/>
          </p:cNvSpPr>
          <p:nvPr/>
        </p:nvSpPr>
        <p:spPr bwMode="auto">
          <a:xfrm>
            <a:off x="7823200" y="2852739"/>
            <a:ext cx="287867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431800" y="1700214"/>
            <a:ext cx="53623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0">
                <a:solidFill>
                  <a:schemeClr val="bg1"/>
                </a:solidFill>
              </a:rPr>
              <a:t>High copper amalgam</a:t>
            </a:r>
          </a:p>
          <a:p>
            <a:pPr eaLnBrk="1" hangingPunct="1"/>
            <a:endParaRPr lang="cs-CZ" altLang="cs-CZ" b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altLang="cs-CZ" b="0" baseline="-25000">
                <a:solidFill>
                  <a:schemeClr val="bg1"/>
                </a:solidFill>
                <a:latin typeface="Symbol" pitchFamily="18" charset="2"/>
              </a:rPr>
              <a:t>2 </a:t>
            </a:r>
            <a:r>
              <a:rPr lang="cs-CZ" altLang="cs-CZ" b="0">
                <a:solidFill>
                  <a:schemeClr val="bg1"/>
                </a:solidFill>
              </a:rPr>
              <a:t>phase disappears or does not occur</a:t>
            </a:r>
          </a:p>
          <a:p>
            <a:pPr eaLnBrk="1" hangingPunct="1"/>
            <a:r>
              <a:rPr lang="cs-CZ" altLang="cs-CZ" b="0">
                <a:solidFill>
                  <a:schemeClr val="bg1"/>
                </a:solidFill>
              </a:rPr>
              <a:t>depending on the content of copper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34338" y="6264276"/>
            <a:ext cx="102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Gamma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disapears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copper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h</a:t>
            </a:r>
            <a:r>
              <a:rPr lang="cs-CZ" dirty="0" err="1" smtClean="0"/>
              <a:t>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vychozist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946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122834" y="80327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3831167" y="4740275"/>
            <a:ext cx="76200" cy="19050"/>
          </a:xfrm>
          <a:custGeom>
            <a:avLst/>
            <a:gdLst>
              <a:gd name="T0" fmla="*/ 0 w 36"/>
              <a:gd name="T1" fmla="*/ 30241875 h 12"/>
              <a:gd name="T2" fmla="*/ 90725625 w 36"/>
              <a:gd name="T3" fmla="*/ 0 h 12"/>
              <a:gd name="T4" fmla="*/ 0 w 36"/>
              <a:gd name="T5" fmla="*/ 30241875 h 12"/>
              <a:gd name="T6" fmla="*/ 0 60000 65536"/>
              <a:gd name="T7" fmla="*/ 0 60000 65536"/>
              <a:gd name="T8" fmla="*/ 0 60000 65536"/>
              <a:gd name="T9" fmla="*/ 0 w 36"/>
              <a:gd name="T10" fmla="*/ 0 h 12"/>
              <a:gd name="T11" fmla="*/ 36 w 36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2">
                <a:moveTo>
                  <a:pt x="0" y="12"/>
                </a:moveTo>
                <a:cubicBezTo>
                  <a:pt x="12" y="8"/>
                  <a:pt x="36" y="0"/>
                  <a:pt x="36" y="0"/>
                </a:cubicBezTo>
                <a:cubicBezTo>
                  <a:pt x="36" y="0"/>
                  <a:pt x="12" y="8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pic>
        <p:nvPicPr>
          <p:cNvPr id="93191" name="Picture 7" descr="preparačni nastro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590801"/>
            <a:ext cx="4826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80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Amalgam - properties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07557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Amalgam</a:t>
            </a:r>
            <a:r>
              <a:rPr lang="cs-CZ" altLang="cs-CZ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196753"/>
            <a:ext cx="109728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Wear</a:t>
            </a:r>
            <a:r>
              <a:rPr lang="cs-CZ" altLang="cs-CZ" sz="2400" b="1" dirty="0" smtClean="0"/>
              <a:t> and </a:t>
            </a:r>
            <a:r>
              <a:rPr lang="cs-CZ" altLang="cs-CZ" sz="2400" b="1" dirty="0" err="1" smtClean="0"/>
              <a:t>pressure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resistance</a:t>
            </a:r>
            <a:r>
              <a:rPr lang="cs-CZ" altLang="cs-CZ" sz="2400" b="1" dirty="0" smtClean="0"/>
              <a:t> (2mm </a:t>
            </a:r>
            <a:r>
              <a:rPr lang="cs-CZ" altLang="cs-CZ" sz="2400" b="1" dirty="0" err="1" smtClean="0"/>
              <a:t>thickness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ast</a:t>
            </a:r>
            <a:r>
              <a:rPr lang="cs-CZ" altLang="cs-CZ" sz="2400" b="1" dirty="0" smtClean="0"/>
              <a:t> least</a:t>
            </a:r>
            <a:r>
              <a:rPr lang="cs-CZ" altLang="cs-CZ" sz="2400" dirty="0" smtClean="0"/>
              <a:t>)- </a:t>
            </a:r>
            <a:r>
              <a:rPr lang="cs-CZ" altLang="cs-CZ" sz="2400" dirty="0" err="1" smtClean="0"/>
              <a:t>b</a:t>
            </a:r>
            <a:r>
              <a:rPr lang="cs-CZ" sz="2400" dirty="0" err="1" smtClean="0"/>
              <a:t>rittleness</a:t>
            </a:r>
            <a:endParaRPr lang="cs-CZ" altLang="cs-CZ" sz="2400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Easy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handling</a:t>
            </a:r>
            <a:endParaRPr lang="cs-CZ" altLang="cs-CZ" sz="2400" b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Low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price</a:t>
            </a:r>
            <a:endParaRPr lang="cs-CZ" altLang="cs-CZ" sz="2400" b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Thermal</a:t>
            </a:r>
            <a:r>
              <a:rPr lang="cs-CZ" altLang="cs-CZ" sz="2400" b="1" dirty="0" smtClean="0"/>
              <a:t> and </a:t>
            </a:r>
            <a:r>
              <a:rPr lang="cs-CZ" altLang="cs-CZ" sz="2400" b="1" dirty="0" err="1" smtClean="0"/>
              <a:t>electrical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conductivity</a:t>
            </a:r>
            <a:endParaRPr lang="cs-CZ" altLang="cs-CZ" sz="2400" b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Corrosion</a:t>
            </a:r>
            <a:endParaRPr lang="cs-CZ" altLang="cs-CZ" sz="2400" b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Bad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aesthetics</a:t>
            </a:r>
            <a:endParaRPr lang="cs-CZ" altLang="cs-CZ" sz="2400" b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Flow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deformation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of</a:t>
            </a:r>
            <a:r>
              <a:rPr lang="cs-CZ" altLang="cs-CZ" sz="2400" b="1" dirty="0" smtClean="0"/>
              <a:t> not </a:t>
            </a:r>
            <a:r>
              <a:rPr lang="cs-CZ" altLang="cs-CZ" sz="2400" b="1" dirty="0" err="1" smtClean="0"/>
              <a:t>completely</a:t>
            </a:r>
            <a:r>
              <a:rPr lang="cs-CZ" altLang="cs-CZ" sz="2400" b="1" dirty="0" smtClean="0"/>
              <a:t> set amalgam </a:t>
            </a:r>
            <a:r>
              <a:rPr lang="cs-CZ" altLang="cs-CZ" sz="2400" b="1" dirty="0" err="1" smtClean="0"/>
              <a:t>if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the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filling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is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loaded</a:t>
            </a:r>
            <a:r>
              <a:rPr lang="cs-CZ" altLang="cs-CZ" sz="2400" b="1" dirty="0" smtClean="0"/>
              <a:t>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400" b="1" dirty="0" err="1" smtClean="0"/>
              <a:t>Creep</a:t>
            </a:r>
            <a:r>
              <a:rPr lang="cs-CZ" altLang="cs-CZ" sz="2400" b="1" dirty="0" smtClean="0"/>
              <a:t> – </a:t>
            </a:r>
            <a:r>
              <a:rPr lang="cs-CZ" altLang="cs-CZ" sz="2400" b="1" dirty="0" err="1" smtClean="0"/>
              <a:t>completely</a:t>
            </a:r>
            <a:r>
              <a:rPr lang="cs-CZ" altLang="cs-CZ" sz="2400" b="1" dirty="0" smtClean="0"/>
              <a:t> set amalgam </a:t>
            </a:r>
            <a:r>
              <a:rPr lang="cs-CZ" altLang="cs-CZ" sz="2400" b="1" dirty="0" err="1" smtClean="0"/>
              <a:t>can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be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deformed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due</a:t>
            </a:r>
            <a:r>
              <a:rPr lang="cs-CZ" altLang="cs-CZ" sz="2400" b="1" dirty="0" smtClean="0"/>
              <a:t> to bite </a:t>
            </a:r>
            <a:r>
              <a:rPr lang="cs-CZ" altLang="cs-CZ" sz="2400" b="1" dirty="0" err="1" smtClean="0"/>
              <a:t>forces</a:t>
            </a:r>
            <a:r>
              <a:rPr lang="cs-CZ" altLang="cs-CZ" sz="2400" b="1" dirty="0" smtClean="0"/>
              <a:t>. </a:t>
            </a:r>
            <a:r>
              <a:rPr lang="cs-CZ" altLang="cs-CZ" sz="2400" b="1" dirty="0" err="1" smtClean="0"/>
              <a:t>The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filimng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is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principly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hammered</a:t>
            </a:r>
            <a:r>
              <a:rPr lang="cs-CZ" altLang="cs-CZ" sz="2400" b="1" dirty="0" smtClean="0"/>
              <a:t>. </a:t>
            </a:r>
            <a:endParaRPr lang="cs-CZ" altLang="cs-CZ" sz="2400" b="1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6837918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r>
              <a:rPr lang="cs-CZ" dirty="0" err="1" smtClean="0"/>
              <a:t>Biocompatibility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160 </a:t>
            </a:r>
            <a:r>
              <a:rPr lang="cs-CZ" dirty="0" err="1" smtClean="0"/>
              <a:t>years</a:t>
            </a:r>
            <a:r>
              <a:rPr lang="cs-CZ" dirty="0" smtClean="0"/>
              <a:t>,  more </a:t>
            </a:r>
            <a:r>
              <a:rPr lang="cs-CZ" dirty="0" err="1" smtClean="0"/>
              <a:t>than</a:t>
            </a:r>
            <a:r>
              <a:rPr lang="cs-CZ" dirty="0" smtClean="0"/>
              <a:t> 200 </a:t>
            </a:r>
            <a:r>
              <a:rPr lang="cs-CZ" dirty="0" err="1" smtClean="0"/>
              <a:t>milions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  <a:r>
              <a:rPr lang="cs-CZ" dirty="0" err="1" smtClean="0"/>
              <a:t>fillings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in USA. </a:t>
            </a:r>
          </a:p>
          <a:p>
            <a:pPr>
              <a:defRPr/>
            </a:pPr>
            <a:r>
              <a:rPr lang="cs-CZ" dirty="0" err="1" smtClean="0"/>
              <a:t>Allergy</a:t>
            </a:r>
            <a:r>
              <a:rPr lang="cs-CZ" dirty="0" smtClean="0"/>
              <a:t> </a:t>
            </a:r>
            <a:r>
              <a:rPr lang="cs-CZ" dirty="0" err="1" smtClean="0"/>
              <a:t>rare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Precautions</a:t>
            </a:r>
            <a:r>
              <a:rPr lang="cs-CZ" dirty="0" smtClean="0"/>
              <a:t> in </a:t>
            </a:r>
            <a:r>
              <a:rPr lang="cs-CZ" dirty="0" err="1" smtClean="0"/>
              <a:t>children</a:t>
            </a:r>
            <a:r>
              <a:rPr lang="cs-CZ" dirty="0" smtClean="0"/>
              <a:t> and in </a:t>
            </a:r>
            <a:r>
              <a:rPr lang="cs-CZ" dirty="0" err="1" smtClean="0"/>
              <a:t>pregnancy</a:t>
            </a:r>
            <a:r>
              <a:rPr lang="cs-CZ" dirty="0" smtClean="0"/>
              <a:t>. 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AMALGAM IS STILL A MATERIAL OF CHOICE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5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Toxicity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cs-CZ" dirty="0" err="1" smtClean="0"/>
              <a:t>Organic</a:t>
            </a:r>
            <a:r>
              <a:rPr lang="cs-CZ" dirty="0" smtClean="0"/>
              <a:t> </a:t>
            </a:r>
            <a:r>
              <a:rPr lang="cs-CZ" dirty="0" err="1" smtClean="0"/>
              <a:t>compounds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cs-CZ" dirty="0" err="1" smtClean="0"/>
              <a:t>Vapours</a:t>
            </a:r>
            <a:r>
              <a:rPr lang="cs-CZ" dirty="0" smtClean="0"/>
              <a:t>, aerosol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  <a:r>
              <a:rPr lang="cs-CZ" dirty="0" err="1" smtClean="0"/>
              <a:t>Precautions</a:t>
            </a:r>
            <a:endParaRPr lang="cs-CZ" dirty="0"/>
          </a:p>
          <a:p>
            <a:pPr>
              <a:defRPr/>
            </a:pPr>
            <a:r>
              <a:rPr lang="cs-CZ" sz="2800" dirty="0" err="1" smtClean="0"/>
              <a:t>Ventilation</a:t>
            </a:r>
            <a:endParaRPr lang="cs-CZ" sz="2800" dirty="0" smtClean="0"/>
          </a:p>
          <a:p>
            <a:pPr>
              <a:defRPr/>
            </a:pPr>
            <a:r>
              <a:rPr lang="cs-CZ" sz="2800" dirty="0" err="1" smtClean="0"/>
              <a:t>Rests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amalgam in </a:t>
            </a:r>
            <a:r>
              <a:rPr lang="cs-CZ" sz="2800" dirty="0" err="1" smtClean="0"/>
              <a:t>water</a:t>
            </a: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Amalgam </a:t>
            </a:r>
            <a:r>
              <a:rPr lang="cs-CZ" sz="2800" dirty="0" err="1" smtClean="0"/>
              <a:t>separators</a:t>
            </a:r>
            <a:endParaRPr lang="cs-CZ" sz="2800" dirty="0" smtClean="0"/>
          </a:p>
          <a:p>
            <a:pPr>
              <a:defRPr/>
            </a:pPr>
            <a:r>
              <a:rPr lang="cs-CZ" sz="2800" dirty="0" err="1" smtClean="0"/>
              <a:t>Dangerous</a:t>
            </a:r>
            <a:r>
              <a:rPr lang="cs-CZ" sz="2800" dirty="0" smtClean="0"/>
              <a:t> </a:t>
            </a:r>
            <a:r>
              <a:rPr lang="cs-CZ" sz="2800" dirty="0" err="1" smtClean="0"/>
              <a:t>waste</a:t>
            </a:r>
            <a:r>
              <a:rPr lang="cs-CZ" sz="2800" dirty="0" smtClean="0"/>
              <a:t> (180 110)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590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Amalgam </a:t>
            </a:r>
            <a:r>
              <a:rPr lang="cs-CZ" dirty="0" err="1" smtClean="0"/>
              <a:t>indications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Posterior</a:t>
            </a:r>
            <a:r>
              <a:rPr lang="cs-CZ" dirty="0" smtClean="0"/>
              <a:t> area </a:t>
            </a:r>
          </a:p>
          <a:p>
            <a:r>
              <a:rPr lang="cs-CZ" dirty="0" smtClean="0"/>
              <a:t>I. a II. </a:t>
            </a:r>
            <a:r>
              <a:rPr lang="cs-CZ" dirty="0" err="1" smtClean="0"/>
              <a:t>class</a:t>
            </a:r>
            <a:r>
              <a:rPr lang="cs-CZ" dirty="0" smtClean="0"/>
              <a:t> :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cavities</a:t>
            </a:r>
            <a:r>
              <a:rPr lang="cs-CZ" dirty="0" smtClean="0"/>
              <a:t>, </a:t>
            </a:r>
          </a:p>
          <a:p>
            <a:r>
              <a:rPr lang="cs-CZ" dirty="0" smtClean="0"/>
              <a:t>V.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factores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consideration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/>
              <a:t>oral </a:t>
            </a:r>
            <a:r>
              <a:rPr lang="cs-CZ" dirty="0" err="1"/>
              <a:t>hygiene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 smtClean="0"/>
              <a:t>excellent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wants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filling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1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Indications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contraindications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amalgam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484785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800" u="sng" dirty="0" err="1" smtClean="0"/>
              <a:t>Indications</a:t>
            </a:r>
            <a:endParaRPr lang="cs-CZ" sz="2800" u="sng" dirty="0" smtClean="0"/>
          </a:p>
          <a:p>
            <a:pPr>
              <a:defRPr/>
            </a:pPr>
            <a:r>
              <a:rPr lang="cs-CZ" sz="2800" dirty="0" smtClean="0"/>
              <a:t> </a:t>
            </a:r>
            <a:r>
              <a:rPr lang="cs-CZ" sz="2800" dirty="0" err="1" smtClean="0"/>
              <a:t>Moderate</a:t>
            </a:r>
            <a:r>
              <a:rPr lang="cs-CZ" sz="2800" dirty="0" smtClean="0"/>
              <a:t> and </a:t>
            </a:r>
            <a:r>
              <a:rPr lang="cs-CZ" sz="2800" dirty="0" err="1" smtClean="0"/>
              <a:t>large</a:t>
            </a:r>
            <a:r>
              <a:rPr lang="cs-CZ" sz="2800" dirty="0" smtClean="0"/>
              <a:t> </a:t>
            </a:r>
            <a:r>
              <a:rPr lang="cs-CZ" sz="2800" dirty="0" err="1" smtClean="0"/>
              <a:t>cavities</a:t>
            </a:r>
            <a:r>
              <a:rPr lang="cs-CZ" sz="2800" dirty="0" smtClean="0"/>
              <a:t> in </a:t>
            </a:r>
            <a:r>
              <a:rPr lang="cs-CZ" sz="2800" dirty="0" err="1" smtClean="0"/>
              <a:t>posterior</a:t>
            </a:r>
            <a:r>
              <a:rPr lang="cs-CZ" sz="2800" dirty="0" smtClean="0"/>
              <a:t> area (</a:t>
            </a:r>
            <a:r>
              <a:rPr lang="cs-CZ" sz="2800" dirty="0" err="1" smtClean="0"/>
              <a:t>class</a:t>
            </a:r>
            <a:r>
              <a:rPr lang="cs-CZ" sz="2800" dirty="0" smtClean="0"/>
              <a:t> I., II. V)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800" u="sng" dirty="0" err="1" smtClean="0"/>
              <a:t>Contraindications</a:t>
            </a:r>
            <a:endParaRPr lang="cs-CZ" sz="2800" u="sng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800" dirty="0" err="1" smtClean="0"/>
              <a:t>Fillings</a:t>
            </a:r>
            <a:r>
              <a:rPr lang="cs-CZ" sz="2800" dirty="0" smtClean="0"/>
              <a:t> in </a:t>
            </a:r>
            <a:r>
              <a:rPr lang="cs-CZ" sz="2800" dirty="0" err="1" smtClean="0"/>
              <a:t>frontal</a:t>
            </a:r>
            <a:r>
              <a:rPr lang="cs-CZ" sz="2800" dirty="0" smtClean="0"/>
              <a:t> area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800" dirty="0" err="1" smtClean="0"/>
              <a:t>Pregnancy</a:t>
            </a:r>
            <a:r>
              <a:rPr lang="cs-CZ" sz="2800" dirty="0" smtClean="0"/>
              <a:t>, </a:t>
            </a:r>
            <a:r>
              <a:rPr lang="cs-CZ" sz="2800" dirty="0" err="1" smtClean="0"/>
              <a:t>children</a:t>
            </a:r>
            <a:r>
              <a:rPr lang="cs-CZ" sz="2800" dirty="0" smtClean="0"/>
              <a:t> </a:t>
            </a:r>
            <a:r>
              <a:rPr lang="cs-CZ" sz="2800" dirty="0" err="1" smtClean="0"/>
              <a:t>till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age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15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800" dirty="0" err="1" smtClean="0"/>
              <a:t>Allergy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i="1" dirty="0" err="1"/>
              <a:t>Other</a:t>
            </a:r>
            <a:r>
              <a:rPr lang="cs-CZ" sz="2800" i="1" dirty="0"/>
              <a:t> </a:t>
            </a:r>
            <a:r>
              <a:rPr lang="cs-CZ" sz="2800" i="1" dirty="0" err="1"/>
              <a:t>factores</a:t>
            </a:r>
            <a:r>
              <a:rPr lang="cs-CZ" sz="2800" i="1" dirty="0"/>
              <a:t> </a:t>
            </a:r>
            <a:r>
              <a:rPr lang="cs-CZ" sz="2800" i="1" dirty="0" err="1"/>
              <a:t>for</a:t>
            </a:r>
            <a:r>
              <a:rPr lang="cs-CZ" sz="2800" i="1" dirty="0"/>
              <a:t> </a:t>
            </a:r>
            <a:r>
              <a:rPr lang="cs-CZ" sz="2800" i="1" dirty="0" err="1"/>
              <a:t>consideration</a:t>
            </a:r>
            <a:endParaRPr lang="cs-CZ" sz="2800" i="1" dirty="0"/>
          </a:p>
          <a:p>
            <a:pPr marL="0" indent="0">
              <a:buNone/>
            </a:pPr>
            <a:r>
              <a:rPr lang="cs-CZ" sz="2800" i="1" dirty="0" err="1"/>
              <a:t>When</a:t>
            </a:r>
            <a:r>
              <a:rPr lang="cs-CZ" sz="2800" i="1" dirty="0"/>
              <a:t> oral </a:t>
            </a:r>
            <a:r>
              <a:rPr lang="cs-CZ" sz="2800" i="1" dirty="0" err="1"/>
              <a:t>hygiene</a:t>
            </a:r>
            <a:r>
              <a:rPr lang="cs-CZ" sz="2800" i="1" dirty="0"/>
              <a:t> </a:t>
            </a:r>
            <a:r>
              <a:rPr lang="cs-CZ" sz="2800" i="1" dirty="0" err="1"/>
              <a:t>is</a:t>
            </a:r>
            <a:r>
              <a:rPr lang="cs-CZ" sz="2800" i="1" dirty="0"/>
              <a:t> not </a:t>
            </a:r>
            <a:r>
              <a:rPr lang="cs-CZ" sz="2800" i="1" dirty="0" err="1"/>
              <a:t>excellent</a:t>
            </a:r>
            <a:r>
              <a:rPr lang="cs-CZ" sz="2800" i="1" dirty="0"/>
              <a:t> </a:t>
            </a:r>
          </a:p>
          <a:p>
            <a:pPr marL="0" indent="0">
              <a:buNone/>
            </a:pPr>
            <a:r>
              <a:rPr lang="cs-CZ" sz="2800" i="1" dirty="0" err="1"/>
              <a:t>When</a:t>
            </a:r>
            <a:r>
              <a:rPr lang="cs-CZ" sz="2800" i="1" dirty="0"/>
              <a:t> </a:t>
            </a:r>
            <a:r>
              <a:rPr lang="cs-CZ" sz="2800" i="1" dirty="0" err="1"/>
              <a:t>patient</a:t>
            </a:r>
            <a:r>
              <a:rPr lang="cs-CZ" sz="2800" i="1" dirty="0"/>
              <a:t> </a:t>
            </a:r>
            <a:r>
              <a:rPr lang="cs-CZ" sz="2800" i="1" dirty="0" err="1"/>
              <a:t>wants</a:t>
            </a:r>
            <a:r>
              <a:rPr lang="cs-CZ" sz="2800" i="1" dirty="0"/>
              <a:t> </a:t>
            </a:r>
            <a:r>
              <a:rPr lang="cs-CZ" sz="2800" i="1" dirty="0" err="1"/>
              <a:t>low</a:t>
            </a:r>
            <a:r>
              <a:rPr lang="cs-CZ" sz="2800" i="1" dirty="0"/>
              <a:t> </a:t>
            </a:r>
            <a:r>
              <a:rPr lang="cs-CZ" sz="2800" i="1" dirty="0" err="1"/>
              <a:t>cost</a:t>
            </a:r>
            <a:r>
              <a:rPr lang="cs-CZ" sz="2800" i="1" dirty="0"/>
              <a:t> </a:t>
            </a:r>
            <a:r>
              <a:rPr lang="cs-CZ" sz="2800" i="1" dirty="0" err="1"/>
              <a:t>filling</a:t>
            </a:r>
            <a:r>
              <a:rPr lang="cs-CZ" sz="2800" i="1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92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Mixing of amalgam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mtClean="0"/>
              <a:t> </a:t>
            </a:r>
            <a:r>
              <a:rPr lang="cs-CZ" altLang="cs-CZ" b="1" smtClean="0"/>
              <a:t>Hand mixing  (obsolete)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 smtClean="0"/>
          </a:p>
          <a:p>
            <a:pPr algn="ctr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Power driven trituration </a:t>
            </a:r>
          </a:p>
          <a:p>
            <a:pPr eaLnBrk="1" hangingPunct="1"/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mtClean="0">
              <a:solidFill>
                <a:schemeClr val="bg1"/>
              </a:solidFill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5903385" y="3644901"/>
            <a:ext cx="647700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695700" y="4724401"/>
            <a:ext cx="5192184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4000" i="1">
                <a:latin typeface="Garamond" pitchFamily="18" charset="0"/>
              </a:rPr>
              <a:t>Amalgamators</a:t>
            </a:r>
          </a:p>
        </p:txBody>
      </p:sp>
    </p:spTree>
    <p:extLst>
      <p:ext uri="{BB962C8B-B14F-4D97-AF65-F5344CB8AC3E}">
        <p14:creationId xmlns:p14="http://schemas.microsoft.com/office/powerpoint/2010/main" val="377819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malgA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76251"/>
            <a:ext cx="5791200" cy="373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lariovi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1557339"/>
            <a:ext cx="5577416" cy="307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duo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18" y="3357563"/>
            <a:ext cx="5166783" cy="292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903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odav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" y="476250"/>
            <a:ext cx="4064000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amalgam v prebyt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76250"/>
            <a:ext cx="5156200" cy="257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cp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2636838"/>
            <a:ext cx="3096684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1425" y="4221088"/>
            <a:ext cx="2058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Cup</a:t>
            </a:r>
          </a:p>
          <a:p>
            <a:r>
              <a:rPr lang="cs-CZ" dirty="0" smtClean="0"/>
              <a:t>Amalgam </a:t>
            </a:r>
            <a:r>
              <a:rPr lang="cs-CZ" dirty="0" err="1" smtClean="0"/>
              <a:t>gun</a:t>
            </a:r>
            <a:endParaRPr lang="cs-CZ" dirty="0" smtClean="0"/>
          </a:p>
          <a:p>
            <a:r>
              <a:rPr lang="cs-CZ" dirty="0" err="1"/>
              <a:t>C</a:t>
            </a:r>
            <a:r>
              <a:rPr lang="cs-CZ" dirty="0" err="1" smtClean="0"/>
              <a:t>ondensor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 bwMode="auto">
          <a:xfrm flipV="1">
            <a:off x="1487488" y="2708920"/>
            <a:ext cx="864096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 flipV="1">
            <a:off x="2543606" y="1852612"/>
            <a:ext cx="1344149" cy="2638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/>
          <p:nvPr/>
        </p:nvCxnSpPr>
        <p:spPr bwMode="auto">
          <a:xfrm flipV="1">
            <a:off x="2543605" y="1556792"/>
            <a:ext cx="4896544" cy="2934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V="1">
            <a:off x="2735627" y="4491038"/>
            <a:ext cx="2400267" cy="522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1561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odavani"/>
          <p:cNvPicPr>
            <a:picLocks noChangeAspect="1" noChangeArrowheads="1"/>
          </p:cNvPicPr>
          <p:nvPr/>
        </p:nvPicPr>
        <p:blipFill>
          <a:blip r:embed="rId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3" y="1989139"/>
            <a:ext cx="4064000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80018" y="2098675"/>
            <a:ext cx="307007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600" dirty="0">
                <a:latin typeface="Garamond" pitchFamily="18" charset="0"/>
              </a:rPr>
              <a:t>Amalgam </a:t>
            </a:r>
            <a:r>
              <a:rPr lang="cs-CZ" altLang="cs-CZ" sz="3600" dirty="0" err="1">
                <a:latin typeface="Garamond" pitchFamily="18" charset="0"/>
              </a:rPr>
              <a:t>gun</a:t>
            </a:r>
            <a:r>
              <a:rPr lang="cs-CZ" altLang="cs-CZ" sz="3600" dirty="0">
                <a:latin typeface="Garamond" pitchFamily="18" charset="0"/>
              </a:rPr>
              <a:t> </a:t>
            </a:r>
          </a:p>
          <a:p>
            <a:pPr eaLnBrk="1" hangingPunct="1"/>
            <a:endParaRPr lang="cs-CZ" altLang="cs-CZ" sz="3600" dirty="0">
              <a:latin typeface="Garamond" pitchFamily="18" charset="0"/>
            </a:endParaRPr>
          </a:p>
          <a:p>
            <a:pPr eaLnBrk="1" hangingPunct="1"/>
            <a:r>
              <a:rPr lang="cs-CZ" altLang="cs-CZ" sz="3600" dirty="0" err="1" smtClean="0">
                <a:latin typeface="Garamond" pitchFamily="18" charset="0"/>
              </a:rPr>
              <a:t>Crucible</a:t>
            </a:r>
            <a:r>
              <a:rPr lang="cs-CZ" altLang="cs-CZ" sz="3600" dirty="0" smtClean="0">
                <a:latin typeface="Garamond" pitchFamily="18" charset="0"/>
              </a:rPr>
              <a:t> (cup)</a:t>
            </a:r>
            <a:endParaRPr lang="cs-CZ" altLang="cs-CZ" sz="3600" dirty="0">
              <a:latin typeface="Garamond" pitchFamily="18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039785" y="2492376"/>
            <a:ext cx="3744383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407834" y="3716339"/>
            <a:ext cx="383963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737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zacatekpreparacek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 descr="vylom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1371600"/>
            <a:ext cx="45593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20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panistro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692150"/>
            <a:ext cx="52832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panistroj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4" y="3429001"/>
            <a:ext cx="5094816" cy="263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9403" y="4293097"/>
            <a:ext cx="3839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condensation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/>
              <a:t>h</a:t>
            </a:r>
            <a:r>
              <a:rPr lang="cs-CZ" dirty="0" err="1" smtClean="0"/>
              <a:t>andpiece</a:t>
            </a:r>
            <a:endParaRPr lang="cs-CZ" dirty="0" smtClean="0"/>
          </a:p>
          <a:p>
            <a:r>
              <a:rPr lang="cs-CZ" dirty="0" err="1" smtClean="0"/>
              <a:t>condensor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4772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tridar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1"/>
            <a:ext cx="6604000" cy="366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215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Instruments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1557338"/>
            <a:ext cx="10363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Preparation instruments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Filling instruments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Carvers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Burnishers</a:t>
            </a:r>
          </a:p>
          <a:p>
            <a:pPr eaLnBrk="1" hangingPunct="1">
              <a:buFontTx/>
              <a:buNone/>
            </a:pP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6805515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Instruments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1557338"/>
            <a:ext cx="10363200" cy="41148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cs-CZ" altLang="cs-CZ" b="1" smtClean="0"/>
              <a:t>Preparation instruments - power driven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b="1" smtClean="0"/>
          </a:p>
        </p:txBody>
      </p:sp>
      <p:pic>
        <p:nvPicPr>
          <p:cNvPr id="53252" name="Picture 4" descr="preparačni nastro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2276476"/>
            <a:ext cx="4826000" cy="36433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vrtáčky2"/>
          <p:cNvPicPr>
            <a:picLocks noChangeAspect="1" noChangeArrowheads="1"/>
          </p:cNvPicPr>
          <p:nvPr/>
        </p:nvPicPr>
        <p:blipFill>
          <a:blip r:embed="rId3">
            <a:lum bright="-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4292601"/>
            <a:ext cx="432011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063751" y="2565401"/>
            <a:ext cx="20008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>
                <a:latin typeface="Garamond" pitchFamily="18" charset="0"/>
              </a:rPr>
              <a:t>Burs </a:t>
            </a:r>
          </a:p>
          <a:p>
            <a:pPr eaLnBrk="1" hangingPunct="1"/>
            <a:endParaRPr lang="cs-CZ" altLang="cs-CZ" sz="3200">
              <a:latin typeface="Garamond" pitchFamily="18" charset="0"/>
            </a:endParaRPr>
          </a:p>
          <a:p>
            <a:pPr eaLnBrk="1" hangingPunct="1"/>
            <a:r>
              <a:rPr lang="cs-CZ" altLang="cs-CZ" sz="3200">
                <a:latin typeface="Garamond" pitchFamily="18" charset="0"/>
              </a:rPr>
              <a:t>Diamonds</a:t>
            </a:r>
          </a:p>
        </p:txBody>
      </p:sp>
    </p:spTree>
    <p:extLst>
      <p:ext uri="{BB962C8B-B14F-4D97-AF65-F5344CB8AC3E}">
        <p14:creationId xmlns:p14="http://schemas.microsoft.com/office/powerpoint/2010/main" val="12316442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Instruments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1557338"/>
            <a:ext cx="10363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Preparation instruments - hand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Chisel</a:t>
            </a:r>
          </a:p>
          <a:p>
            <a:pPr eaLnBrk="1" hangingPunct="1"/>
            <a:endParaRPr lang="cs-CZ" altLang="cs-CZ" b="1" smtClean="0"/>
          </a:p>
          <a:p>
            <a:pPr eaLnBrk="1" hangingPunct="1">
              <a:buFontTx/>
              <a:buNone/>
            </a:pPr>
            <a:r>
              <a:rPr lang="cs-CZ" altLang="cs-CZ" b="1" smtClean="0"/>
              <a:t>Excavator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cs-CZ" altLang="cs-CZ" b="1" smtClean="0">
              <a:solidFill>
                <a:schemeClr val="bg1"/>
              </a:solidFill>
            </a:endParaRPr>
          </a:p>
        </p:txBody>
      </p:sp>
      <p:pic>
        <p:nvPicPr>
          <p:cNvPr id="80900" name="Picture 4" descr="sikmi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2133601"/>
            <a:ext cx="41275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orezani okraj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7" y="3644900"/>
            <a:ext cx="4165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3024718" y="2565400"/>
            <a:ext cx="1246716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312585" y="3789363"/>
            <a:ext cx="4895849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3959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osičamalgáá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1052513"/>
            <a:ext cx="825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04284" y="2441575"/>
            <a:ext cx="2274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0">
                <a:latin typeface="Times New Roman" pitchFamily="18" charset="0"/>
              </a:rPr>
              <a:t>Amalgam carrier</a:t>
            </a:r>
          </a:p>
        </p:txBody>
      </p:sp>
    </p:spTree>
    <p:extLst>
      <p:ext uri="{BB962C8B-B14F-4D97-AF65-F5344CB8AC3E}">
        <p14:creationId xmlns:p14="http://schemas.microsoft.com/office/powerpoint/2010/main" val="3831530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  <a:r>
              <a:rPr lang="cs-CZ" altLang="cs-CZ" smtClean="0">
                <a:solidFill>
                  <a:schemeClr val="tx1"/>
                </a:solidFill>
              </a:rPr>
              <a:t>Amalgam carrier</a:t>
            </a:r>
          </a:p>
        </p:txBody>
      </p:sp>
      <p:pic>
        <p:nvPicPr>
          <p:cNvPr id="57347" name="Picture 3" descr="Cpátko_amalgámu_oboustranné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158331"/>
            <a:ext cx="4914900" cy="140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806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Instruments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1557338"/>
            <a:ext cx="10363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Filling instruments condensors and spatulas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6703712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páátkko tyčin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33376"/>
            <a:ext cx="7681384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31800" y="2565401"/>
            <a:ext cx="309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0" dirty="0" err="1">
                <a:latin typeface="Times New Roman" pitchFamily="18" charset="0"/>
              </a:rPr>
              <a:t>Condensor</a:t>
            </a:r>
            <a:r>
              <a:rPr lang="cs-CZ" altLang="cs-CZ" sz="2400" b="0" dirty="0">
                <a:latin typeface="Times New Roman" pitchFamily="18" charset="0"/>
              </a:rPr>
              <a:t> </a:t>
            </a:r>
            <a:r>
              <a:rPr lang="cs-CZ" altLang="cs-CZ" sz="2400" b="0" dirty="0" err="1" smtClean="0">
                <a:latin typeface="Times New Roman" pitchFamily="18" charset="0"/>
              </a:rPr>
              <a:t>with</a:t>
            </a:r>
            <a:r>
              <a:rPr lang="cs-CZ" altLang="cs-CZ" sz="2400" b="0" dirty="0" smtClean="0">
                <a:latin typeface="Times New Roman" pitchFamily="18" charset="0"/>
              </a:rPr>
              <a:t> </a:t>
            </a:r>
            <a:r>
              <a:rPr lang="cs-CZ" altLang="cs-CZ" sz="2400" b="0" dirty="0" err="1" smtClean="0">
                <a:latin typeface="Times New Roman" pitchFamily="18" charset="0"/>
              </a:rPr>
              <a:t>flat</a:t>
            </a:r>
            <a:r>
              <a:rPr lang="cs-CZ" altLang="cs-CZ" sz="2400" b="0" dirty="0" smtClean="0">
                <a:latin typeface="Times New Roman" pitchFamily="18" charset="0"/>
              </a:rPr>
              <a:t> front</a:t>
            </a:r>
            <a:endParaRPr lang="cs-CZ" altLang="cs-CZ" sz="24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27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chemeClr val="tx1"/>
                </a:solidFill>
              </a:rPr>
              <a:t>Condensor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with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flat</a:t>
            </a:r>
            <a:r>
              <a:rPr lang="cs-CZ" altLang="cs-CZ" dirty="0" smtClean="0">
                <a:solidFill>
                  <a:schemeClr val="tx1"/>
                </a:solidFill>
              </a:rPr>
              <a:t> front</a:t>
            </a:r>
          </a:p>
        </p:txBody>
      </p:sp>
      <p:pic>
        <p:nvPicPr>
          <p:cNvPr id="60419" name="Picture 3" descr="Cpátko_oboustrann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" t="41078" r="-876" b="41077"/>
          <a:stretch>
            <a:fillRect/>
          </a:stretch>
        </p:blipFill>
        <p:spPr>
          <a:xfrm>
            <a:off x="527051" y="3357564"/>
            <a:ext cx="10945283" cy="179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135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kavitankavitasklink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92696"/>
            <a:ext cx="494876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7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354137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 </a:t>
            </a:r>
            <a:r>
              <a:rPr lang="cs-CZ" altLang="cs-CZ" sz="4000" smtClean="0">
                <a:solidFill>
                  <a:schemeClr val="tx1"/>
                </a:solidFill>
              </a:rPr>
              <a:t>Condensor and burnisher - spatula combined</a:t>
            </a:r>
          </a:p>
        </p:txBody>
      </p:sp>
      <p:pic>
        <p:nvPicPr>
          <p:cNvPr id="61443" name="Picture 3" descr="Hladítko_se_cpátkem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158331"/>
            <a:ext cx="4914900" cy="140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195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>
              <a:solidFill>
                <a:srgbClr val="FFFF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62468" name="Picture 4" descr="cpanistroj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628776"/>
            <a:ext cx="5094816" cy="263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14917" y="1773238"/>
            <a:ext cx="42248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600" dirty="0" err="1">
                <a:latin typeface="Garamond" pitchFamily="18" charset="0"/>
              </a:rPr>
              <a:t>Power</a:t>
            </a:r>
            <a:r>
              <a:rPr lang="cs-CZ" altLang="cs-CZ" sz="3600" dirty="0">
                <a:latin typeface="Garamond" pitchFamily="18" charset="0"/>
              </a:rPr>
              <a:t> </a:t>
            </a:r>
            <a:r>
              <a:rPr lang="cs-CZ" altLang="cs-CZ" sz="3600" dirty="0" err="1">
                <a:latin typeface="Garamond" pitchFamily="18" charset="0"/>
              </a:rPr>
              <a:t>driven</a:t>
            </a:r>
            <a:r>
              <a:rPr lang="cs-CZ" altLang="cs-CZ" sz="3600" dirty="0">
                <a:latin typeface="Garamond" pitchFamily="18" charset="0"/>
              </a:rPr>
              <a:t> </a:t>
            </a:r>
            <a:r>
              <a:rPr lang="cs-CZ" altLang="cs-CZ" sz="3600" dirty="0" err="1">
                <a:latin typeface="Garamond" pitchFamily="18" charset="0"/>
              </a:rPr>
              <a:t>condensor</a:t>
            </a:r>
            <a:endParaRPr lang="cs-CZ" altLang="cs-CZ" sz="3600" dirty="0">
              <a:latin typeface="Garamond" pitchFamily="18" charset="0"/>
            </a:endParaRPr>
          </a:p>
          <a:p>
            <a:pPr eaLnBrk="1" hangingPunct="1"/>
            <a:r>
              <a:rPr lang="cs-CZ" altLang="cs-CZ" sz="3600" dirty="0">
                <a:latin typeface="Garamond" pitchFamily="18" charset="0"/>
              </a:rPr>
              <a:t> </a:t>
            </a:r>
          </a:p>
          <a:p>
            <a:pPr eaLnBrk="1" hangingPunct="1"/>
            <a:r>
              <a:rPr lang="cs-CZ" altLang="cs-CZ" sz="3600" dirty="0" err="1">
                <a:latin typeface="Garamond" pitchFamily="18" charset="0"/>
              </a:rPr>
              <a:t>Special</a:t>
            </a:r>
            <a:r>
              <a:rPr lang="cs-CZ" altLang="cs-CZ" sz="3600" dirty="0">
                <a:latin typeface="Garamond" pitchFamily="18" charset="0"/>
              </a:rPr>
              <a:t> </a:t>
            </a:r>
            <a:r>
              <a:rPr lang="cs-CZ" altLang="cs-CZ" sz="3600" dirty="0" err="1">
                <a:latin typeface="Garamond" pitchFamily="18" charset="0"/>
              </a:rPr>
              <a:t>handpiece</a:t>
            </a:r>
            <a:endParaRPr lang="cs-CZ" altLang="cs-CZ" sz="3600" dirty="0">
              <a:latin typeface="Garamond" pitchFamily="18" charset="0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3695701" y="2781300"/>
            <a:ext cx="4993217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3600452" y="3429001"/>
            <a:ext cx="6913033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6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274638"/>
            <a:ext cx="11055349" cy="1858962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r>
              <a:rPr lang="cs-CZ" altLang="cs-CZ" smtClean="0">
                <a:solidFill>
                  <a:schemeClr val="tx1"/>
                </a:solidFill>
              </a:rPr>
              <a:t>Burnisher - spatula</a:t>
            </a:r>
            <a:br>
              <a:rPr lang="cs-CZ" altLang="cs-CZ" smtClean="0">
                <a:solidFill>
                  <a:schemeClr val="tx1"/>
                </a:solidFill>
              </a:rPr>
            </a:br>
            <a:r>
              <a:rPr lang="cs-CZ" altLang="cs-CZ" smtClean="0">
                <a:solidFill>
                  <a:schemeClr val="tx1"/>
                </a:solidFill>
              </a:rPr>
              <a:t>Angular- trough edge trough face</a:t>
            </a:r>
            <a:endParaRPr lang="cs-CZ" altLang="cs-CZ" sz="2400" smtClean="0">
              <a:solidFill>
                <a:schemeClr val="tx1"/>
              </a:solidFill>
            </a:endParaRPr>
          </a:p>
        </p:txBody>
      </p:sp>
      <p:pic>
        <p:nvPicPr>
          <p:cNvPr id="63491" name="Picture 3" descr="Hladítko_oboustrann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3" r="-876" b="38551"/>
          <a:stretch>
            <a:fillRect/>
          </a:stretch>
        </p:blipFill>
        <p:spPr>
          <a:xfrm>
            <a:off x="527051" y="2719388"/>
            <a:ext cx="11040533" cy="234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04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549275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 </a:t>
            </a:r>
            <a:r>
              <a:rPr lang="cs-CZ" altLang="cs-CZ" sz="4000" smtClean="0">
                <a:solidFill>
                  <a:schemeClr val="tx1"/>
                </a:solidFill>
              </a:rPr>
              <a:t>Burnisher – spatula,</a:t>
            </a:r>
            <a:br>
              <a:rPr lang="cs-CZ" altLang="cs-CZ" sz="4000" smtClean="0">
                <a:solidFill>
                  <a:schemeClr val="tx1"/>
                </a:solidFill>
              </a:rPr>
            </a:br>
            <a:r>
              <a:rPr lang="cs-CZ" altLang="cs-CZ" sz="4000" smtClean="0">
                <a:solidFill>
                  <a:schemeClr val="tx1"/>
                </a:solidFill>
              </a:rPr>
              <a:t> angular three face</a:t>
            </a:r>
            <a:endParaRPr lang="cs-CZ" altLang="cs-CZ" sz="2000" smtClean="0">
              <a:solidFill>
                <a:schemeClr val="tx1"/>
              </a:solidFill>
            </a:endParaRPr>
          </a:p>
        </p:txBody>
      </p:sp>
      <p:pic>
        <p:nvPicPr>
          <p:cNvPr id="64515" name="Picture 3" descr="Hladítko_oboustranné_třikrát_lomen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158331"/>
            <a:ext cx="4914900" cy="140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9234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Instruments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1557338"/>
            <a:ext cx="10363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 smtClean="0"/>
              <a:t>Burnishers</a:t>
            </a:r>
          </a:p>
          <a:p>
            <a:pPr eaLnBrk="1" hangingPunct="1">
              <a:buFontTx/>
              <a:buNone/>
            </a:pP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23746198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4917" y="549275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Ball condensor – used as a burnisher at most </a:t>
            </a:r>
          </a:p>
        </p:txBody>
      </p:sp>
      <p:pic>
        <p:nvPicPr>
          <p:cNvPr id="66563" name="Picture 3" descr="Cpátko_kuličkové_oboustrann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158331"/>
            <a:ext cx="4914900" cy="140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927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52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5236" name="Picture 3" descr="Kopie k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19200"/>
            <a:ext cx="80264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preparačni nastro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895601"/>
            <a:ext cx="4826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70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aniel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837353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pristup do ka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191000"/>
            <a:ext cx="4353984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14918" y="5876926"/>
            <a:ext cx="3744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latin typeface="Times New Roman" pitchFamily="18" charset="0"/>
              </a:rPr>
              <a:t> </a:t>
            </a:r>
            <a:r>
              <a:rPr lang="cs-CZ" altLang="cs-CZ" sz="2400" dirty="0" err="1" smtClean="0">
                <a:latin typeface="Times New Roman" pitchFamily="18" charset="0"/>
              </a:rPr>
              <a:t>Old</a:t>
            </a:r>
            <a:r>
              <a:rPr lang="cs-CZ" altLang="cs-CZ" sz="2400" dirty="0" smtClean="0">
                <a:latin typeface="Times New Roman" pitchFamily="18" charset="0"/>
              </a:rPr>
              <a:t> </a:t>
            </a:r>
            <a:r>
              <a:rPr lang="cs-CZ" altLang="cs-CZ" sz="2400" dirty="0" err="1" smtClean="0">
                <a:latin typeface="Times New Roman" pitchFamily="18" charset="0"/>
              </a:rPr>
              <a:t>filling</a:t>
            </a:r>
            <a:r>
              <a:rPr lang="cs-CZ" altLang="cs-CZ" sz="2400" dirty="0" smtClean="0">
                <a:latin typeface="Times New Roman" pitchFamily="18" charset="0"/>
              </a:rPr>
              <a:t> </a:t>
            </a:r>
            <a:r>
              <a:rPr lang="cs-CZ" altLang="cs-CZ" sz="2400" dirty="0" err="1" smtClean="0">
                <a:latin typeface="Times New Roman" pitchFamily="18" charset="0"/>
              </a:rPr>
              <a:t>is</a:t>
            </a:r>
            <a:r>
              <a:rPr lang="cs-CZ" altLang="cs-CZ" sz="2400" dirty="0" smtClean="0">
                <a:latin typeface="Times New Roman" pitchFamily="18" charset="0"/>
              </a:rPr>
              <a:t> </a:t>
            </a:r>
            <a:r>
              <a:rPr lang="cs-CZ" altLang="cs-CZ" sz="2400" dirty="0" err="1" smtClean="0">
                <a:latin typeface="Times New Roman" pitchFamily="18" charset="0"/>
              </a:rPr>
              <a:t>being</a:t>
            </a:r>
            <a:r>
              <a:rPr lang="cs-CZ" altLang="cs-CZ" sz="2400" dirty="0" smtClean="0">
                <a:latin typeface="Times New Roman" pitchFamily="18" charset="0"/>
              </a:rPr>
              <a:t> </a:t>
            </a:r>
            <a:r>
              <a:rPr lang="cs-CZ" altLang="cs-CZ" sz="2400" dirty="0" err="1" smtClean="0">
                <a:latin typeface="Times New Roman" pitchFamily="18" charset="0"/>
              </a:rPr>
              <a:t>removed</a:t>
            </a:r>
            <a:endParaRPr lang="cs-CZ" altLang="cs-C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2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1342</Words>
  <Application>Microsoft Office PowerPoint</Application>
  <PresentationFormat>Vlastní</PresentationFormat>
  <Paragraphs>416</Paragraphs>
  <Slides>75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Motiv systému Office</vt:lpstr>
      <vt:lpstr> Restorative dentistry 3rd year  Lecture 1</vt:lpstr>
      <vt:lpstr>Preparation of dental caries (cavity preparation)</vt:lpstr>
      <vt:lpstr>Step by step procedure</vt:lpstr>
      <vt:lpstr>Basic rules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Basic rules</vt:lpstr>
      <vt:lpstr>Basic rules</vt:lpstr>
      <vt:lpstr>Basic rules</vt:lpstr>
      <vt:lpstr>Basic rules</vt:lpstr>
      <vt:lpstr>Basic rules</vt:lpstr>
      <vt:lpstr>Basic rules</vt:lpstr>
      <vt:lpstr>Preparation</vt:lpstr>
      <vt:lpstr>Chisel – for enamel Cleaver</vt:lpstr>
      <vt:lpstr> Chisel for enamel</vt:lpstr>
      <vt:lpstr> Excavator</vt:lpstr>
      <vt:lpstr>  Instruments for  cavity preparation</vt:lpstr>
      <vt:lpstr>Cutting instruments - burs</vt:lpstr>
      <vt:lpstr>Cutting instruments – burs head shapes</vt:lpstr>
      <vt:lpstr>Cutting instruments – burs head shapes</vt:lpstr>
      <vt:lpstr>Cutting instruments – burs head shapes</vt:lpstr>
      <vt:lpstr>Cutting instruments – burs head shapes</vt:lpstr>
      <vt:lpstr>Cutting instruments – diamonds</vt:lpstr>
      <vt:lpstr>Cutting instruments – diamonds head shape</vt:lpstr>
      <vt:lpstr>Hazards with cutting instruments</vt:lpstr>
      <vt:lpstr>Filling materials</vt:lpstr>
      <vt:lpstr> Temporary filling materials</vt:lpstr>
      <vt:lpstr>  Permanent filling materials</vt:lpstr>
      <vt:lpstr>Amalgam</vt:lpstr>
      <vt:lpstr>Amalgam </vt:lpstr>
      <vt:lpstr>Types of amalgam restorative materials</vt:lpstr>
      <vt:lpstr>Types of amalgam restorative materials</vt:lpstr>
      <vt:lpstr>Particles of the alloy</vt:lpstr>
      <vt:lpstr>Particles shape</vt:lpstr>
      <vt:lpstr>Production of irregular particles</vt:lpstr>
      <vt:lpstr>Production of irregular particles</vt:lpstr>
      <vt:lpstr>Production of irregular particles</vt:lpstr>
      <vt:lpstr>Production of  spherical particles</vt:lpstr>
      <vt:lpstr>Amalgamation processes</vt:lpstr>
      <vt:lpstr>Amalgamation processes</vt:lpstr>
      <vt:lpstr> Amalgamation processes</vt:lpstr>
      <vt:lpstr>Setting of low copper amalgam</vt:lpstr>
      <vt:lpstr>Risks of the gamma 2 phase</vt:lpstr>
      <vt:lpstr>High copper amalgam</vt:lpstr>
      <vt:lpstr>Amalgamation processes</vt:lpstr>
      <vt:lpstr>Amalgam - properties</vt:lpstr>
      <vt:lpstr>Amalgam </vt:lpstr>
      <vt:lpstr> Biocompatibility</vt:lpstr>
      <vt:lpstr>Toxicity</vt:lpstr>
      <vt:lpstr>Amalgam indications</vt:lpstr>
      <vt:lpstr>Indications and contraindications of amalgam</vt:lpstr>
      <vt:lpstr>Mixing of amalgam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Instruments</vt:lpstr>
      <vt:lpstr>Instruments</vt:lpstr>
      <vt:lpstr>Instruments</vt:lpstr>
      <vt:lpstr>Prezentace aplikace PowerPoint</vt:lpstr>
      <vt:lpstr> Amalgam carrier</vt:lpstr>
      <vt:lpstr>Instruments</vt:lpstr>
      <vt:lpstr>Prezentace aplikace PowerPoint</vt:lpstr>
      <vt:lpstr>Condensor with flat front</vt:lpstr>
      <vt:lpstr> Condensor and burnisher - spatula combined</vt:lpstr>
      <vt:lpstr>Prezentace aplikace PowerPoint</vt:lpstr>
      <vt:lpstr> Burnisher - spatula Angular- trough edge trough face</vt:lpstr>
      <vt:lpstr> Burnisher – spatula,  angular three face</vt:lpstr>
      <vt:lpstr>Instruments</vt:lpstr>
      <vt:lpstr>Ball condensor – used as a burnisher at most </vt:lpstr>
    </vt:vector>
  </TitlesOfParts>
  <Company>IBA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Restorative dentistry 3rd year Lecture 1</dc:title>
  <dc:creator>Martin Komenda</dc:creator>
  <cp:lastModifiedBy>Elite</cp:lastModifiedBy>
  <cp:revision>3</cp:revision>
  <cp:lastPrinted>1601-01-01T00:00:00Z</cp:lastPrinted>
  <dcterms:created xsi:type="dcterms:W3CDTF">2019-03-08T11:08:14Z</dcterms:created>
  <dcterms:modified xsi:type="dcterms:W3CDTF">2020-10-08T13:41:38Z</dcterms:modified>
</cp:coreProperties>
</file>