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0"/>
  </p:notesMasterIdLst>
  <p:handoutMasterIdLst>
    <p:handoutMasterId r:id="rId11"/>
  </p:handoutMasterIdLst>
  <p:sldIdLst>
    <p:sldId id="324" r:id="rId2"/>
    <p:sldId id="325" r:id="rId3"/>
    <p:sldId id="326" r:id="rId4"/>
    <p:sldId id="327" r:id="rId5"/>
    <p:sldId id="328" r:id="rId6"/>
    <p:sldId id="329" r:id="rId7"/>
    <p:sldId id="330" r:id="rId8"/>
    <p:sldId id="331" r:id="rId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4" autoAdjust="0"/>
    <p:restoredTop sz="86441" autoAdjust="0"/>
  </p:normalViewPr>
  <p:slideViewPr>
    <p:cSldViewPr snapToGrid="0">
      <p:cViewPr varScale="1">
        <p:scale>
          <a:sx n="58" d="100"/>
          <a:sy n="58" d="100"/>
        </p:scale>
        <p:origin x="233" y="3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232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CEB19-7A49-4166-8FED-68C826965FA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49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medicine</a:t>
            </a:r>
            <a:r>
              <a:rPr lang="cs-CZ" dirty="0"/>
              <a:t>, </a:t>
            </a:r>
            <a:r>
              <a:rPr lang="cs-CZ" dirty="0" err="1"/>
              <a:t>Dpt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restorative</a:t>
            </a:r>
            <a:r>
              <a:rPr lang="cs-CZ" dirty="0"/>
              <a:t> </a:t>
            </a:r>
            <a:r>
              <a:rPr lang="cs-CZ" dirty="0" err="1"/>
              <a:t>dentistry</a:t>
            </a:r>
            <a:r>
              <a:rPr lang="cs-CZ" dirty="0"/>
              <a:t>, </a:t>
            </a:r>
            <a:r>
              <a:rPr lang="cs-CZ" dirty="0" err="1"/>
              <a:t>ass.prof</a:t>
            </a:r>
            <a:r>
              <a:rPr lang="cs-CZ" dirty="0"/>
              <a:t>. L. </a:t>
            </a:r>
            <a:r>
              <a:rPr lang="cs-CZ" dirty="0" err="1"/>
              <a:t>Roubalikova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Restorative</a:t>
            </a:r>
            <a:r>
              <a:rPr lang="cs-CZ" dirty="0"/>
              <a:t> </a:t>
            </a:r>
            <a:r>
              <a:rPr lang="cs-CZ" dirty="0" err="1"/>
              <a:t>dentistry</a:t>
            </a:r>
            <a:r>
              <a:rPr lang="cs-CZ" dirty="0"/>
              <a:t> 3rd </a:t>
            </a:r>
            <a:r>
              <a:rPr lang="cs-CZ"/>
              <a:t>year</a:t>
            </a:r>
            <a:br>
              <a:rPr lang="cs-CZ" dirty="0"/>
            </a:br>
            <a:r>
              <a:rPr lang="cs-CZ" dirty="0" err="1"/>
              <a:t>Lecture</a:t>
            </a:r>
            <a:r>
              <a:rPr lang="cs-CZ" dirty="0"/>
              <a:t> 2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Indications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materials</a:t>
            </a:r>
            <a:r>
              <a:rPr lang="cs-CZ" dirty="0"/>
              <a:t> 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92C5E11A-B30D-4591-BF88-847EAC794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7"/>
    </mc:Choice>
    <mc:Fallback xmlns="">
      <p:transition spd="slow" advTm="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BFE46-9CA7-421F-A42D-6F8C1F81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caries</a:t>
            </a:r>
            <a:br>
              <a:rPr lang="cs-CZ" dirty="0"/>
            </a:br>
            <a:r>
              <a:rPr lang="cs-CZ" dirty="0"/>
              <a:t>Black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F9AEA8-0FC7-4CA4-963F-797794538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I. </a:t>
            </a:r>
            <a:r>
              <a:rPr lang="cs-CZ" dirty="0" err="1"/>
              <a:t>class</a:t>
            </a:r>
            <a:r>
              <a:rPr lang="cs-CZ" dirty="0"/>
              <a:t> – pit and </a:t>
            </a:r>
            <a:r>
              <a:rPr lang="cs-CZ" dirty="0" err="1"/>
              <a:t>fissure</a:t>
            </a:r>
            <a:r>
              <a:rPr lang="cs-CZ" dirty="0"/>
              <a:t> </a:t>
            </a:r>
            <a:r>
              <a:rPr lang="cs-CZ" dirty="0" err="1"/>
              <a:t>caries</a:t>
            </a:r>
            <a:endParaRPr lang="cs-CZ" dirty="0"/>
          </a:p>
          <a:p>
            <a:r>
              <a:rPr lang="cs-CZ" dirty="0" err="1"/>
              <a:t>II.class</a:t>
            </a:r>
            <a:r>
              <a:rPr lang="cs-CZ" dirty="0"/>
              <a:t> – </a:t>
            </a:r>
            <a:r>
              <a:rPr lang="cs-CZ" dirty="0" err="1"/>
              <a:t>caries</a:t>
            </a:r>
            <a:r>
              <a:rPr lang="cs-CZ" dirty="0"/>
              <a:t> on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premolars</a:t>
            </a:r>
            <a:r>
              <a:rPr lang="cs-CZ" dirty="0"/>
              <a:t> and </a:t>
            </a:r>
            <a:r>
              <a:rPr lang="cs-CZ" dirty="0" err="1"/>
              <a:t>molars</a:t>
            </a:r>
            <a:endParaRPr lang="cs-CZ" dirty="0"/>
          </a:p>
          <a:p>
            <a:r>
              <a:rPr lang="cs-CZ" dirty="0"/>
              <a:t>III. – </a:t>
            </a:r>
            <a:r>
              <a:rPr lang="cs-CZ" dirty="0" err="1"/>
              <a:t>caries</a:t>
            </a:r>
            <a:r>
              <a:rPr lang="cs-CZ" dirty="0"/>
              <a:t> on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incisors</a:t>
            </a:r>
            <a:r>
              <a:rPr lang="cs-CZ" dirty="0"/>
              <a:t> and  </a:t>
            </a:r>
            <a:r>
              <a:rPr lang="cs-CZ" dirty="0" err="1"/>
              <a:t>canines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lost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incisal</a:t>
            </a:r>
            <a:r>
              <a:rPr lang="cs-CZ" dirty="0"/>
              <a:t> </a:t>
            </a:r>
            <a:r>
              <a:rPr lang="cs-CZ" dirty="0" err="1"/>
              <a:t>edge</a:t>
            </a:r>
            <a:endParaRPr lang="cs-CZ" dirty="0"/>
          </a:p>
          <a:p>
            <a:r>
              <a:rPr lang="cs-CZ" dirty="0"/>
              <a:t>IV. - – </a:t>
            </a:r>
            <a:r>
              <a:rPr lang="cs-CZ" dirty="0" err="1"/>
              <a:t>caries</a:t>
            </a:r>
            <a:r>
              <a:rPr lang="cs-CZ" dirty="0"/>
              <a:t> on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incisors</a:t>
            </a:r>
            <a:r>
              <a:rPr lang="cs-CZ" dirty="0"/>
              <a:t> and  </a:t>
            </a:r>
            <a:r>
              <a:rPr lang="cs-CZ" dirty="0" err="1"/>
              <a:t>canines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lost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incisal</a:t>
            </a:r>
            <a:r>
              <a:rPr lang="cs-CZ" dirty="0"/>
              <a:t> </a:t>
            </a:r>
            <a:r>
              <a:rPr lang="cs-CZ" dirty="0" err="1"/>
              <a:t>edge</a:t>
            </a:r>
            <a:endParaRPr lang="cs-CZ" dirty="0"/>
          </a:p>
          <a:p>
            <a:r>
              <a:rPr lang="cs-CZ" dirty="0"/>
              <a:t>V- </a:t>
            </a:r>
            <a:r>
              <a:rPr lang="cs-CZ" dirty="0" err="1"/>
              <a:t>cervical</a:t>
            </a:r>
            <a:r>
              <a:rPr lang="cs-CZ" dirty="0"/>
              <a:t> </a:t>
            </a:r>
            <a:r>
              <a:rPr lang="cs-CZ" dirty="0" err="1"/>
              <a:t>caries</a:t>
            </a:r>
            <a:endParaRPr lang="cs-CZ" dirty="0"/>
          </a:p>
          <a:p>
            <a:r>
              <a:rPr lang="cs-CZ" dirty="0"/>
              <a:t>( VI. </a:t>
            </a:r>
            <a:r>
              <a:rPr lang="cs-CZ" dirty="0" err="1"/>
              <a:t>Caries</a:t>
            </a:r>
            <a:r>
              <a:rPr lang="cs-CZ" dirty="0"/>
              <a:t> on </a:t>
            </a:r>
            <a:r>
              <a:rPr lang="cs-CZ" dirty="0" err="1"/>
              <a:t>incisal</a:t>
            </a:r>
            <a:r>
              <a:rPr lang="cs-CZ" dirty="0"/>
              <a:t> </a:t>
            </a:r>
            <a:r>
              <a:rPr lang="cs-CZ" dirty="0" err="1"/>
              <a:t>edges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cusps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5CF34535-A648-40B5-9ACF-F7DEE0CDA3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2"/>
    </mc:Choice>
    <mc:Fallback xmlns="">
      <p:transition spd="slow" advTm="1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5D5CD-410E-4CE8-B581-60CC5C4D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caries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Mount and </a:t>
            </a:r>
            <a:r>
              <a:rPr lang="cs-CZ" dirty="0" err="1"/>
              <a:t>Hume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EE5386-B760-4729-9A56-4B6231D51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Location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 err="1"/>
              <a:t>Occlusal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 err="1"/>
              <a:t>Proximal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 err="1"/>
              <a:t>Cervical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Size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 err="1"/>
              <a:t>Small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/>
              <a:t>Medium</a:t>
            </a:r>
          </a:p>
          <a:p>
            <a:pPr marL="514350" indent="-514350">
              <a:buAutoNum type="arabicPeriod"/>
            </a:pPr>
            <a:r>
              <a:rPr lang="cs-CZ" dirty="0" err="1"/>
              <a:t>Large</a:t>
            </a: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FB3B3F7F-2B37-4812-877B-3BA5C8F745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7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2"/>
    </mc:Choice>
    <mc:Fallback xmlns="">
      <p:transition spd="slow" advTm="46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acc</a:t>
            </a:r>
            <a:r>
              <a:rPr lang="cs-CZ" dirty="0"/>
              <a:t>. to Mount and </a:t>
            </a:r>
            <a:r>
              <a:rPr lang="cs-CZ" dirty="0" err="1"/>
              <a:t>Hume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Occlusal</a:t>
            </a:r>
            <a:r>
              <a:rPr lang="cs-CZ" dirty="0"/>
              <a:t> </a:t>
            </a:r>
            <a:r>
              <a:rPr lang="cs-CZ" dirty="0" err="1"/>
              <a:t>caries</a:t>
            </a:r>
            <a:endParaRPr lang="cs-CZ" dirty="0"/>
          </a:p>
          <a:p>
            <a:r>
              <a:rPr lang="cs-CZ" dirty="0"/>
              <a:t>11 </a:t>
            </a:r>
            <a:r>
              <a:rPr lang="cs-CZ" dirty="0" err="1"/>
              <a:t>composit</a:t>
            </a:r>
            <a:r>
              <a:rPr lang="cs-CZ" dirty="0"/>
              <a:t>, amalgam </a:t>
            </a:r>
          </a:p>
          <a:p>
            <a:r>
              <a:rPr lang="cs-CZ" dirty="0"/>
              <a:t>12 </a:t>
            </a:r>
            <a:r>
              <a:rPr lang="cs-CZ" dirty="0" err="1"/>
              <a:t>composit</a:t>
            </a:r>
            <a:r>
              <a:rPr lang="cs-CZ" dirty="0"/>
              <a:t>, amalgam</a:t>
            </a:r>
          </a:p>
          <a:p>
            <a:pPr marL="72000" indent="0">
              <a:buNone/>
            </a:pPr>
            <a:r>
              <a:rPr lang="cs-CZ" dirty="0"/>
              <a:t>- 13 metal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adhesive</a:t>
            </a:r>
            <a:r>
              <a:rPr lang="cs-CZ" dirty="0"/>
              <a:t> inlay/</a:t>
            </a:r>
            <a:r>
              <a:rPr lang="cs-CZ" dirty="0" err="1"/>
              <a:t>onlay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amalgam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cusp</a:t>
            </a:r>
            <a:r>
              <a:rPr lang="cs-CZ" dirty="0"/>
              <a:t> </a:t>
            </a:r>
            <a:r>
              <a:rPr lang="cs-CZ" dirty="0" err="1"/>
              <a:t>replacement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CD3CBF-D004-49A4-826D-1ABC32D14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916832"/>
            <a:ext cx="3202330" cy="12186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644899-1E09-4536-931D-7850CE1D8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725145"/>
            <a:ext cx="3112734" cy="1291309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6C206EF-78CD-43A0-BE35-01B11B5C0891}"/>
              </a:ext>
            </a:extLst>
          </p:cNvPr>
          <p:cNvCxnSpPr/>
          <p:nvPr/>
        </p:nvCxnSpPr>
        <p:spPr>
          <a:xfrm flipV="1">
            <a:off x="6240016" y="2348881"/>
            <a:ext cx="432048" cy="177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FA59D31-50EE-42EC-8D64-1DE52847E338}"/>
              </a:ext>
            </a:extLst>
          </p:cNvPr>
          <p:cNvCxnSpPr/>
          <p:nvPr/>
        </p:nvCxnSpPr>
        <p:spPr>
          <a:xfrm flipV="1">
            <a:off x="6096000" y="3068960"/>
            <a:ext cx="2376264" cy="6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A8811DB-D2B1-4782-A2F7-414235EFBD77}"/>
              </a:ext>
            </a:extLst>
          </p:cNvPr>
          <p:cNvCxnSpPr/>
          <p:nvPr/>
        </p:nvCxnSpPr>
        <p:spPr>
          <a:xfrm flipH="1">
            <a:off x="7392144" y="4581128"/>
            <a:ext cx="288032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CCA02C2C-AF30-4E2B-92FF-CAD9F80AA284}"/>
              </a:ext>
            </a:extLst>
          </p:cNvPr>
          <p:cNvCxnSpPr>
            <a:cxnSpLocks/>
          </p:cNvCxnSpPr>
          <p:nvPr/>
        </p:nvCxnSpPr>
        <p:spPr>
          <a:xfrm>
            <a:off x="8832305" y="4492918"/>
            <a:ext cx="667703" cy="764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C05245C-A4EF-4C3D-9AB7-CD768B3E2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0"/>
    </mc:Choice>
    <mc:Fallback xmlns="">
      <p:transition spd="slow" advTm="34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acc</a:t>
            </a:r>
            <a:r>
              <a:rPr lang="cs-CZ" dirty="0"/>
              <a:t>. Mount and </a:t>
            </a:r>
            <a:r>
              <a:rPr lang="cs-CZ" dirty="0" err="1"/>
              <a:t>Hume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9341" y="1628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caries</a:t>
            </a:r>
            <a:r>
              <a:rPr lang="cs-CZ" dirty="0"/>
              <a:t> in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teeth</a:t>
            </a:r>
            <a:endParaRPr lang="cs-CZ" dirty="0"/>
          </a:p>
          <a:p>
            <a:r>
              <a:rPr lang="cs-CZ" dirty="0"/>
              <a:t>21 – </a:t>
            </a:r>
            <a:r>
              <a:rPr lang="cs-CZ" dirty="0" err="1"/>
              <a:t>composit</a:t>
            </a:r>
            <a:r>
              <a:rPr lang="cs-CZ" dirty="0"/>
              <a:t>, amalgam</a:t>
            </a:r>
          </a:p>
          <a:p>
            <a:r>
              <a:rPr lang="cs-CZ" dirty="0"/>
              <a:t>22 – </a:t>
            </a:r>
            <a:r>
              <a:rPr lang="cs-CZ" dirty="0" err="1"/>
              <a:t>composit</a:t>
            </a:r>
            <a:r>
              <a:rPr lang="cs-CZ" dirty="0"/>
              <a:t>, amalgam, </a:t>
            </a:r>
            <a:r>
              <a:rPr lang="cs-CZ" dirty="0" err="1"/>
              <a:t>adhesive</a:t>
            </a:r>
            <a:r>
              <a:rPr lang="cs-CZ" dirty="0"/>
              <a:t> inlay, metal inlay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23 – amalgam, </a:t>
            </a:r>
            <a:r>
              <a:rPr lang="cs-CZ" dirty="0" err="1"/>
              <a:t>adhesive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metal inlay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87BEA8-7DEC-4FDC-9BF0-5A7FD9CCD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1916832"/>
            <a:ext cx="2168865" cy="7760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A3A02C-0F49-4ADA-B6B2-F23050981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1" y="5090116"/>
            <a:ext cx="2129809" cy="893664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0734D60-BFC3-440F-8198-2370DFE67795}"/>
              </a:ext>
            </a:extLst>
          </p:cNvPr>
          <p:cNvCxnSpPr>
            <a:cxnSpLocks/>
          </p:cNvCxnSpPr>
          <p:nvPr/>
        </p:nvCxnSpPr>
        <p:spPr>
          <a:xfrm>
            <a:off x="7752184" y="5048756"/>
            <a:ext cx="626368" cy="666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C4989D09-30FC-44FC-A915-4388BC105DD7}"/>
              </a:ext>
            </a:extLst>
          </p:cNvPr>
          <p:cNvCxnSpPr>
            <a:cxnSpLocks/>
          </p:cNvCxnSpPr>
          <p:nvPr/>
        </p:nvCxnSpPr>
        <p:spPr>
          <a:xfrm>
            <a:off x="7608168" y="6093296"/>
            <a:ext cx="2376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2A56485-6E6F-49E9-9E4A-F0993EC23CD1}"/>
              </a:ext>
            </a:extLst>
          </p:cNvPr>
          <p:cNvCxnSpPr/>
          <p:nvPr/>
        </p:nvCxnSpPr>
        <p:spPr>
          <a:xfrm>
            <a:off x="1524000" y="1886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2543457B-9C56-42C3-B389-C2F61F2A24F6}"/>
              </a:ext>
            </a:extLst>
          </p:cNvPr>
          <p:cNvCxnSpPr>
            <a:cxnSpLocks/>
          </p:cNvCxnSpPr>
          <p:nvPr/>
        </p:nvCxnSpPr>
        <p:spPr>
          <a:xfrm>
            <a:off x="7086734" y="5611536"/>
            <a:ext cx="521434" cy="481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1A9D95EB-F78E-4BE6-ADC5-C67331D2292A}"/>
              </a:ext>
            </a:extLst>
          </p:cNvPr>
          <p:cNvCxnSpPr>
            <a:cxnSpLocks/>
          </p:cNvCxnSpPr>
          <p:nvPr/>
        </p:nvCxnSpPr>
        <p:spPr>
          <a:xfrm flipV="1">
            <a:off x="6816080" y="2348880"/>
            <a:ext cx="1283916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AAE102F1-6C57-48B9-981E-81B9230891FD}"/>
              </a:ext>
            </a:extLst>
          </p:cNvPr>
          <p:cNvCxnSpPr>
            <a:cxnSpLocks/>
          </p:cNvCxnSpPr>
          <p:nvPr/>
        </p:nvCxnSpPr>
        <p:spPr>
          <a:xfrm flipH="1" flipV="1">
            <a:off x="9912425" y="2692920"/>
            <a:ext cx="296517" cy="448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B0803FB-C42F-4BA7-A706-3FB9AC690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0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6"/>
    </mc:Choice>
    <mc:Fallback xmlns="">
      <p:transition spd="slow" advTm="4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acc</a:t>
            </a:r>
            <a:r>
              <a:rPr lang="cs-CZ" dirty="0"/>
              <a:t>. Mount and </a:t>
            </a:r>
            <a:r>
              <a:rPr lang="cs-CZ" dirty="0" err="1"/>
              <a:t>Hume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caries</a:t>
            </a:r>
            <a:r>
              <a:rPr lang="cs-CZ" dirty="0"/>
              <a:t> in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teeth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21,22,23 – </a:t>
            </a:r>
            <a:r>
              <a:rPr lang="cs-CZ" dirty="0" err="1"/>
              <a:t>composit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GIC –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worse</a:t>
            </a:r>
            <a:r>
              <a:rPr lang="cs-CZ" dirty="0"/>
              <a:t> </a:t>
            </a:r>
            <a:r>
              <a:rPr lang="cs-CZ" dirty="0" err="1"/>
              <a:t>cooperation</a:t>
            </a:r>
            <a:r>
              <a:rPr lang="cs-CZ" dirty="0"/>
              <a:t> (</a:t>
            </a:r>
            <a:r>
              <a:rPr lang="cs-CZ" dirty="0" err="1"/>
              <a:t>disabled</a:t>
            </a:r>
            <a:r>
              <a:rPr lang="cs-CZ" dirty="0"/>
              <a:t>, oral </a:t>
            </a:r>
            <a:r>
              <a:rPr lang="cs-CZ" dirty="0" err="1"/>
              <a:t>hygiene</a:t>
            </a:r>
            <a:r>
              <a:rPr lang="cs-CZ" dirty="0"/>
              <a:t> not </a:t>
            </a:r>
            <a:r>
              <a:rPr lang="cs-CZ" dirty="0" err="1"/>
              <a:t>optimal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24 (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incisal</a:t>
            </a:r>
            <a:r>
              <a:rPr lang="cs-CZ" dirty="0"/>
              <a:t> </a:t>
            </a:r>
            <a:r>
              <a:rPr lang="cs-CZ" dirty="0" err="1"/>
              <a:t>edge</a:t>
            </a:r>
            <a:r>
              <a:rPr lang="cs-CZ" dirty="0"/>
              <a:t>),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err="1"/>
              <a:t>composit</a:t>
            </a:r>
            <a:r>
              <a:rPr lang="cs-CZ" dirty="0"/>
              <a:t>, </a:t>
            </a:r>
            <a:r>
              <a:rPr lang="cs-CZ" dirty="0" err="1"/>
              <a:t>veneer</a:t>
            </a:r>
            <a:r>
              <a:rPr lang="cs-CZ" dirty="0"/>
              <a:t>, </a:t>
            </a:r>
            <a:r>
              <a:rPr lang="cs-CZ" dirty="0" err="1"/>
              <a:t>crown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06AD5BF-785E-4171-A57D-A4B9EE672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614281"/>
            <a:ext cx="1728192" cy="12953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488C822-A360-4835-9979-60B639BAF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4889539"/>
            <a:ext cx="2376264" cy="868483"/>
          </a:xfrm>
          <a:prstGeom prst="rect">
            <a:avLst/>
          </a:prstGeom>
        </p:spPr>
      </p:pic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27CF07B-9239-4259-B6BC-263FF78110BB}"/>
              </a:ext>
            </a:extLst>
          </p:cNvPr>
          <p:cNvCxnSpPr>
            <a:cxnSpLocks/>
          </p:cNvCxnSpPr>
          <p:nvPr/>
        </p:nvCxnSpPr>
        <p:spPr>
          <a:xfrm flipV="1">
            <a:off x="6384032" y="2420888"/>
            <a:ext cx="108012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B4FDFF85-5EC7-4A1B-B1BF-DD381BEB1808}"/>
              </a:ext>
            </a:extLst>
          </p:cNvPr>
          <p:cNvCxnSpPr>
            <a:cxnSpLocks/>
          </p:cNvCxnSpPr>
          <p:nvPr/>
        </p:nvCxnSpPr>
        <p:spPr>
          <a:xfrm flipV="1">
            <a:off x="6312024" y="2909657"/>
            <a:ext cx="2448272" cy="2033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9D8C4274-6B37-47F0-9248-37033915AD1F}"/>
              </a:ext>
            </a:extLst>
          </p:cNvPr>
          <p:cNvCxnSpPr>
            <a:cxnSpLocks/>
          </p:cNvCxnSpPr>
          <p:nvPr/>
        </p:nvCxnSpPr>
        <p:spPr>
          <a:xfrm flipV="1">
            <a:off x="6924092" y="2996953"/>
            <a:ext cx="900100" cy="762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4911BAB0-E852-4827-9C4D-F596F740A97C}"/>
              </a:ext>
            </a:extLst>
          </p:cNvPr>
          <p:cNvCxnSpPr>
            <a:cxnSpLocks/>
          </p:cNvCxnSpPr>
          <p:nvPr/>
        </p:nvCxnSpPr>
        <p:spPr>
          <a:xfrm flipV="1">
            <a:off x="6429037" y="5407038"/>
            <a:ext cx="990110" cy="84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C3F04D6-1B4F-454C-B09F-D98BF230B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34"/>
    </mc:Choice>
    <mc:Fallback xmlns="">
      <p:transition spd="slow" advTm="5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B67A9-D8AD-47CE-9D09-9F2DD939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acc</a:t>
            </a:r>
            <a:r>
              <a:rPr lang="cs-CZ" dirty="0"/>
              <a:t>. Mount and </a:t>
            </a:r>
            <a:r>
              <a:rPr lang="cs-CZ" dirty="0" err="1"/>
              <a:t>Hume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2A4C1-8CCA-4838-A172-B69CE3DB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/>
              <a:t>Cervical</a:t>
            </a:r>
            <a:r>
              <a:rPr lang="cs-CZ" dirty="0"/>
              <a:t> </a:t>
            </a:r>
            <a:r>
              <a:rPr lang="cs-CZ" dirty="0" err="1"/>
              <a:t>caries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31 – 33:</a:t>
            </a:r>
          </a:p>
          <a:p>
            <a:pPr marL="0" indent="0">
              <a:buNone/>
            </a:pPr>
            <a:r>
              <a:rPr lang="cs-CZ" dirty="0" err="1"/>
              <a:t>Depends</a:t>
            </a:r>
            <a:r>
              <a:rPr lang="cs-CZ" dirty="0"/>
              <a:t> on </a:t>
            </a:r>
            <a:r>
              <a:rPr lang="cs-CZ" dirty="0" err="1"/>
              <a:t>location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Composit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Glassionomer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Amalgam –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teeth</a:t>
            </a:r>
            <a:r>
              <a:rPr lang="cs-CZ" dirty="0"/>
              <a:t>, </a:t>
            </a:r>
            <a:r>
              <a:rPr lang="cs-CZ" dirty="0" err="1"/>
              <a:t>esp</a:t>
            </a:r>
            <a:r>
              <a:rPr lang="cs-CZ" dirty="0"/>
              <a:t>. In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worse</a:t>
            </a:r>
            <a:r>
              <a:rPr lang="cs-CZ" dirty="0"/>
              <a:t> level </a:t>
            </a:r>
            <a:r>
              <a:rPr lang="cs-CZ" dirty="0" err="1"/>
              <a:t>of</a:t>
            </a:r>
            <a:r>
              <a:rPr lang="cs-CZ" dirty="0"/>
              <a:t> oral </a:t>
            </a:r>
            <a:r>
              <a:rPr lang="cs-CZ" dirty="0" err="1"/>
              <a:t>hygiene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458461-71CC-40B6-AADF-44374448B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47" y="2798455"/>
            <a:ext cx="1224136" cy="10647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52F0A82-9078-4AD4-934D-F2D0C7FB38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92" y="3866794"/>
            <a:ext cx="1098696" cy="10273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61DD44-E130-4CB9-9479-0A9CDEDA1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3068961"/>
            <a:ext cx="1377463" cy="860223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83ABB4A-CCB8-45FB-90F9-F724B6A8B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23"/>
    </mc:Choice>
    <mc:Fallback xmlns="">
      <p:transition spd="slow" advTm="9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Indications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Consideration</a:t>
            </a:r>
          </a:p>
          <a:p>
            <a:r>
              <a:rPr lang="en-US" dirty="0"/>
              <a:t>Caries -Size - Location</a:t>
            </a:r>
          </a:p>
          <a:p>
            <a:r>
              <a:rPr lang="en-US" dirty="0"/>
              <a:t>Regional circumstances</a:t>
            </a:r>
            <a:endParaRPr lang="cs-CZ" dirty="0"/>
          </a:p>
          <a:p>
            <a:r>
              <a:rPr lang="cs-CZ" dirty="0"/>
              <a:t>Level </a:t>
            </a:r>
            <a:r>
              <a:rPr lang="cs-CZ" dirty="0" err="1"/>
              <a:t>of</a:t>
            </a:r>
            <a:r>
              <a:rPr lang="cs-CZ" dirty="0"/>
              <a:t> oral </a:t>
            </a:r>
            <a:r>
              <a:rPr lang="cs-CZ" dirty="0" err="1"/>
              <a:t>hygiene</a:t>
            </a:r>
            <a:endParaRPr lang="cs-CZ" dirty="0"/>
          </a:p>
          <a:p>
            <a:r>
              <a:rPr lang="en-US" dirty="0"/>
              <a:t>Intermaxillary relations Bite forces</a:t>
            </a:r>
          </a:p>
          <a:p>
            <a:r>
              <a:rPr lang="en-US" dirty="0"/>
              <a:t>Patient -General health -Cooperation</a:t>
            </a:r>
          </a:p>
        </p:txBody>
      </p:sp>
      <p:sp>
        <p:nvSpPr>
          <p:cNvPr id="5" name="Šipka dolů 4"/>
          <p:cNvSpPr/>
          <p:nvPr/>
        </p:nvSpPr>
        <p:spPr>
          <a:xfrm>
            <a:off x="8688288" y="485200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143672" y="5231316"/>
            <a:ext cx="563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/>
              <a:t>Choice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material</a:t>
            </a:r>
            <a:endParaRPr lang="cs-CZ" sz="3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3A6DD92-D12B-40A7-870F-EE0B85853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0"/>
    </mc:Choice>
    <mc:Fallback xmlns="">
      <p:transition spd="slow" advTm="4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-med-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</Template>
  <TotalTime>188</TotalTime>
  <Words>286</Words>
  <Application>Microsoft Office PowerPoint</Application>
  <PresentationFormat>Širokoúhlá obrazovka</PresentationFormat>
  <Paragraphs>58</Paragraphs>
  <Slides>8</Slides>
  <Notes>1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prezentace-med-cz</vt:lpstr>
      <vt:lpstr>Restorative dentistry 3rd year Lecture 2 </vt:lpstr>
      <vt:lpstr>Classification of dental caries Black</vt:lpstr>
      <vt:lpstr>Classification of dental caries  Mount and Hume</vt:lpstr>
      <vt:lpstr>Classification acc. to Mount and Hume</vt:lpstr>
      <vt:lpstr>Classification acc. Mount and Hume </vt:lpstr>
      <vt:lpstr>Classification acc. Mount and Hume </vt:lpstr>
      <vt:lpstr>Classification acc. Mount and Hume</vt:lpstr>
      <vt:lpstr>Indications of dental materials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Elite</dc:creator>
  <cp:lastModifiedBy>Lenka Roubalíková</cp:lastModifiedBy>
  <cp:revision>27</cp:revision>
  <cp:lastPrinted>1601-01-01T00:00:00Z</cp:lastPrinted>
  <dcterms:created xsi:type="dcterms:W3CDTF">2020-10-04T16:22:30Z</dcterms:created>
  <dcterms:modified xsi:type="dcterms:W3CDTF">2020-10-17T17:23:15Z</dcterms:modified>
</cp:coreProperties>
</file>