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5" r:id="rId3"/>
    <p:sldId id="278" r:id="rId4"/>
    <p:sldId id="259" r:id="rId5"/>
    <p:sldId id="276" r:id="rId6"/>
    <p:sldId id="277" r:id="rId7"/>
    <p:sldId id="283" r:id="rId8"/>
    <p:sldId id="313" r:id="rId9"/>
    <p:sldId id="314" r:id="rId10"/>
    <p:sldId id="279" r:id="rId11"/>
    <p:sldId id="280" r:id="rId12"/>
    <p:sldId id="267" r:id="rId13"/>
    <p:sldId id="281" r:id="rId14"/>
    <p:sldId id="284" r:id="rId15"/>
    <p:sldId id="294" r:id="rId16"/>
    <p:sldId id="285" r:id="rId17"/>
    <p:sldId id="282" r:id="rId18"/>
    <p:sldId id="286" r:id="rId19"/>
    <p:sldId id="287" r:id="rId20"/>
    <p:sldId id="289" r:id="rId21"/>
    <p:sldId id="293" r:id="rId22"/>
    <p:sldId id="290" r:id="rId23"/>
    <p:sldId id="295" r:id="rId24"/>
    <p:sldId id="288" r:id="rId25"/>
    <p:sldId id="297" r:id="rId26"/>
    <p:sldId id="291" r:id="rId27"/>
    <p:sldId id="308" r:id="rId28"/>
    <p:sldId id="292" r:id="rId29"/>
    <p:sldId id="309" r:id="rId30"/>
    <p:sldId id="310" r:id="rId31"/>
    <p:sldId id="298" r:id="rId32"/>
    <p:sldId id="299" r:id="rId33"/>
    <p:sldId id="300" r:id="rId34"/>
    <p:sldId id="301" r:id="rId35"/>
    <p:sldId id="302" r:id="rId36"/>
    <p:sldId id="305" r:id="rId37"/>
    <p:sldId id="303" r:id="rId38"/>
    <p:sldId id="304" r:id="rId39"/>
    <p:sldId id="306" r:id="rId40"/>
    <p:sldId id="307" r:id="rId41"/>
    <p:sldId id="311" r:id="rId42"/>
    <p:sldId id="312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>
        <p:scale>
          <a:sx n="80" d="100"/>
          <a:sy n="80" d="100"/>
        </p:scale>
        <p:origin x="-618" y="-90"/>
      </p:cViewPr>
      <p:guideLst>
        <p:guide orient="horz" pos="1120"/>
        <p:guide orient="horz" pos="1272"/>
        <p:guide orient="horz" pos="707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yfitnesspal.com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Metabolismus, výživa, jídelníček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</a:t>
            </a:r>
            <a:r>
              <a:rPr lang="cs-CZ" dirty="0" smtClean="0"/>
              <a:t>(jarní </a:t>
            </a:r>
            <a:r>
              <a:rPr lang="cs-CZ" dirty="0"/>
              <a:t>semestr: </a:t>
            </a:r>
            <a:r>
              <a:rPr lang="cs-CZ" dirty="0" smtClean="0"/>
              <a:t>1. </a:t>
            </a:r>
            <a:r>
              <a:rPr lang="cs-CZ" dirty="0"/>
              <a:t>– </a:t>
            </a:r>
            <a:r>
              <a:rPr lang="cs-CZ" dirty="0" smtClean="0"/>
              <a:t>3. </a:t>
            </a:r>
            <a:r>
              <a:rPr lang="cs-CZ" dirty="0"/>
              <a:t>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Dusíková bilance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poměr (nebo rozdíl) mezi dusíkem přijatým v potravě (bílkoviny, aminokyseliny) a dusíkem vyloučeným (především močí, ve stolici je dusíku minimálně)</a:t>
            </a:r>
          </a:p>
          <a:p>
            <a:pPr lvl="1"/>
            <a:r>
              <a:rPr lang="cs-CZ" dirty="0"/>
              <a:t>indikátor rozpadu bílkovin a aminokyselin nebo tvorby nové tkáně (zabudovávání bílkovin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negativní dusíková bilance</a:t>
            </a:r>
          </a:p>
          <a:p>
            <a:pPr lvl="1"/>
            <a:r>
              <a:rPr lang="cs-CZ" dirty="0"/>
              <a:t>dusík je více vylučován než přijímán</a:t>
            </a:r>
          </a:p>
          <a:p>
            <a:pPr lvl="1"/>
            <a:r>
              <a:rPr lang="cs-CZ" dirty="0"/>
              <a:t>znak degradace bílkovin a aminokyselin</a:t>
            </a:r>
          </a:p>
          <a:p>
            <a:pPr lvl="1"/>
            <a:r>
              <a:rPr lang="cs-CZ" dirty="0"/>
              <a:t>hladovění, nucená dlouhodobá nehybnost, nedostatek některé esenciální aminokyseliny, rozpad tkání (rozsáhlá zranění, popáleniny, rozpad nádorů, pooperační stavy)</a:t>
            </a:r>
          </a:p>
          <a:p>
            <a:pPr>
              <a:lnSpc>
                <a:spcPct val="100000"/>
              </a:lnSpc>
            </a:pPr>
            <a:r>
              <a:rPr lang="cs-CZ" dirty="0"/>
              <a:t>pozitivní dusíková bilance</a:t>
            </a:r>
          </a:p>
          <a:p>
            <a:pPr lvl="1"/>
            <a:r>
              <a:rPr lang="cs-CZ" dirty="0"/>
              <a:t>dusík je více přijímán než vylučován</a:t>
            </a:r>
          </a:p>
          <a:p>
            <a:pPr lvl="1"/>
            <a:r>
              <a:rPr lang="cs-CZ" dirty="0"/>
              <a:t>růst, těhotenství</a:t>
            </a:r>
          </a:p>
        </p:txBody>
      </p:sp>
    </p:spTree>
    <p:extLst>
      <p:ext uri="{BB962C8B-B14F-4D97-AF65-F5344CB8AC3E}">
        <p14:creationId xmlns:p14="http://schemas.microsoft.com/office/powerpoint/2010/main" val="16464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Bazální metabolismus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Množství </a:t>
            </a:r>
            <a:r>
              <a:rPr lang="cs-CZ" dirty="0"/>
              <a:t>energie nezbytné pro zachování základních životních </a:t>
            </a:r>
            <a:r>
              <a:rPr lang="cs-CZ" dirty="0" smtClean="0"/>
              <a:t>funkcí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Bazální energetický výdej (BEE): energetický výdej organismu za definovaných - tzv. bazálních podmínek:</a:t>
            </a:r>
          </a:p>
          <a:p>
            <a:pPr lvl="1"/>
            <a:r>
              <a:rPr lang="cs-CZ" dirty="0" err="1"/>
              <a:t>termoneutrální</a:t>
            </a:r>
            <a:r>
              <a:rPr lang="cs-CZ" dirty="0"/>
              <a:t> prostředí</a:t>
            </a:r>
          </a:p>
          <a:p>
            <a:pPr lvl="1"/>
            <a:r>
              <a:rPr lang="cs-CZ" dirty="0"/>
              <a:t>tělesný a duševní klid (ráno než vstaneme z lůžka)</a:t>
            </a:r>
          </a:p>
          <a:p>
            <a:pPr lvl="1"/>
            <a:r>
              <a:rPr lang="cs-CZ" dirty="0"/>
              <a:t>dieta bez bílkovin 12-18 hodin před měřením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BEE se mění v závislosti na mnoha faktorech</a:t>
            </a:r>
          </a:p>
          <a:p>
            <a:pPr lvl="1"/>
            <a:r>
              <a:rPr lang="cs-CZ" dirty="0" smtClean="0"/>
              <a:t>svalová tkán zvyšuje BEE, opakovaná hubnutí ho snižuje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I přes splnění podmínek je získaná hodnota pouze </a:t>
            </a:r>
            <a:r>
              <a:rPr lang="cs-CZ" sz="2400" dirty="0" smtClean="0"/>
              <a:t>odhadem </a:t>
            </a:r>
            <a:r>
              <a:rPr lang="cs-CZ" sz="2400" dirty="0"/>
              <a:t>skutečné energie spojené s bazálním </a:t>
            </a:r>
            <a:r>
              <a:rPr lang="cs-CZ" sz="2400" dirty="0" smtClean="0"/>
              <a:t>metabolismem</a:t>
            </a:r>
          </a:p>
          <a:p>
            <a:pPr lvl="1"/>
            <a:r>
              <a:rPr lang="cs-CZ" b="1" dirty="0" smtClean="0"/>
              <a:t>Klidový energetický výdej </a:t>
            </a:r>
            <a:r>
              <a:rPr lang="cs-CZ" dirty="0" smtClean="0"/>
              <a:t>– měření výdeje za klinických podmínek, kdy není možní dodržet všechny bazální podmínky – slouží k odhadu BEE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4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Měření spotřeby O</a:t>
            </a:r>
            <a:r>
              <a:rPr lang="cs-CZ" baseline="-25000" dirty="0" smtClean="0"/>
              <a:t>2</a:t>
            </a:r>
            <a:r>
              <a:rPr lang="cs-CZ" dirty="0" smtClean="0"/>
              <a:t> v praktiku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455033" y="1033822"/>
            <a:ext cx="10199179" cy="5249149"/>
            <a:chOff x="1055605" y="304673"/>
            <a:chExt cx="13337650" cy="7825180"/>
          </a:xfrm>
        </p:grpSpPr>
        <p:grpSp>
          <p:nvGrpSpPr>
            <p:cNvPr id="8" name="Skupina 7"/>
            <p:cNvGrpSpPr/>
            <p:nvPr/>
          </p:nvGrpSpPr>
          <p:grpSpPr>
            <a:xfrm>
              <a:off x="2065237" y="1010433"/>
              <a:ext cx="7299505" cy="2733658"/>
              <a:chOff x="3575713" y="1010434"/>
              <a:chExt cx="8937978" cy="4170879"/>
            </a:xfrm>
          </p:grpSpPr>
          <p:cxnSp>
            <p:nvCxnSpPr>
              <p:cNvPr id="32" name="Přímá spojnice 31"/>
              <p:cNvCxnSpPr/>
              <p:nvPr/>
            </p:nvCxnSpPr>
            <p:spPr>
              <a:xfrm>
                <a:off x="3600500" y="1656260"/>
                <a:ext cx="8867261" cy="338437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Volný tvar 32"/>
              <p:cNvSpPr/>
              <p:nvPr/>
            </p:nvSpPr>
            <p:spPr>
              <a:xfrm>
                <a:off x="3575713" y="1010434"/>
                <a:ext cx="8937978" cy="4170879"/>
              </a:xfrm>
              <a:custGeom>
                <a:avLst/>
                <a:gdLst>
                  <a:gd name="connsiteX0" fmla="*/ 0 w 8898341"/>
                  <a:gd name="connsiteY0" fmla="*/ 637036 h 4343763"/>
                  <a:gd name="connsiteX1" fmla="*/ 313899 w 8898341"/>
                  <a:gd name="connsiteY1" fmla="*/ 50182 h 4343763"/>
                  <a:gd name="connsiteX2" fmla="*/ 627797 w 8898341"/>
                  <a:gd name="connsiteY2" fmla="*/ 1783448 h 4343763"/>
                  <a:gd name="connsiteX3" fmla="*/ 1132765 w 8898341"/>
                  <a:gd name="connsiteY3" fmla="*/ 732571 h 4343763"/>
                  <a:gd name="connsiteX4" fmla="*/ 1514902 w 8898341"/>
                  <a:gd name="connsiteY4" fmla="*/ 1919926 h 4343763"/>
                  <a:gd name="connsiteX5" fmla="*/ 1992574 w 8898341"/>
                  <a:gd name="connsiteY5" fmla="*/ 1032821 h 4343763"/>
                  <a:gd name="connsiteX6" fmla="*/ 2524836 w 8898341"/>
                  <a:gd name="connsiteY6" fmla="*/ 2274768 h 4343763"/>
                  <a:gd name="connsiteX7" fmla="*/ 2934269 w 8898341"/>
                  <a:gd name="connsiteY7" fmla="*/ 1333072 h 4343763"/>
                  <a:gd name="connsiteX8" fmla="*/ 3452884 w 8898341"/>
                  <a:gd name="connsiteY8" fmla="*/ 2752439 h 4343763"/>
                  <a:gd name="connsiteX9" fmla="*/ 3794078 w 8898341"/>
                  <a:gd name="connsiteY9" fmla="*/ 1728857 h 4343763"/>
                  <a:gd name="connsiteX10" fmla="*/ 4258102 w 8898341"/>
                  <a:gd name="connsiteY10" fmla="*/ 2888917 h 4343763"/>
                  <a:gd name="connsiteX11" fmla="*/ 4708478 w 8898341"/>
                  <a:gd name="connsiteY11" fmla="*/ 1919926 h 4343763"/>
                  <a:gd name="connsiteX12" fmla="*/ 5104263 w 8898341"/>
                  <a:gd name="connsiteY12" fmla="*/ 3271054 h 4343763"/>
                  <a:gd name="connsiteX13" fmla="*/ 5513696 w 8898341"/>
                  <a:gd name="connsiteY13" fmla="*/ 2274768 h 4343763"/>
                  <a:gd name="connsiteX14" fmla="*/ 6196084 w 8898341"/>
                  <a:gd name="connsiteY14" fmla="*/ 3625896 h 4343763"/>
                  <a:gd name="connsiteX15" fmla="*/ 6428096 w 8898341"/>
                  <a:gd name="connsiteY15" fmla="*/ 2534075 h 4343763"/>
                  <a:gd name="connsiteX16" fmla="*/ 6987654 w 8898341"/>
                  <a:gd name="connsiteY16" fmla="*/ 3803317 h 4343763"/>
                  <a:gd name="connsiteX17" fmla="*/ 7492621 w 8898341"/>
                  <a:gd name="connsiteY17" fmla="*/ 2943508 h 4343763"/>
                  <a:gd name="connsiteX18" fmla="*/ 8024884 w 8898341"/>
                  <a:gd name="connsiteY18" fmla="*/ 4199102 h 4343763"/>
                  <a:gd name="connsiteX19" fmla="*/ 8420669 w 8898341"/>
                  <a:gd name="connsiteY19" fmla="*/ 3366588 h 4343763"/>
                  <a:gd name="connsiteX20" fmla="*/ 8720920 w 8898341"/>
                  <a:gd name="connsiteY20" fmla="*/ 4335579 h 4343763"/>
                  <a:gd name="connsiteX21" fmla="*/ 8898341 w 8898341"/>
                  <a:gd name="connsiteY21" fmla="*/ 3857908 h 4343763"/>
                  <a:gd name="connsiteX0" fmla="*/ 0 w 8898341"/>
                  <a:gd name="connsiteY0" fmla="*/ 539265 h 4245992"/>
                  <a:gd name="connsiteX1" fmla="*/ 313899 w 8898341"/>
                  <a:gd name="connsiteY1" fmla="*/ 61594 h 4245992"/>
                  <a:gd name="connsiteX2" fmla="*/ 627797 w 8898341"/>
                  <a:gd name="connsiteY2" fmla="*/ 1685677 h 4245992"/>
                  <a:gd name="connsiteX3" fmla="*/ 1132765 w 8898341"/>
                  <a:gd name="connsiteY3" fmla="*/ 634800 h 4245992"/>
                  <a:gd name="connsiteX4" fmla="*/ 1514902 w 8898341"/>
                  <a:gd name="connsiteY4" fmla="*/ 1822155 h 4245992"/>
                  <a:gd name="connsiteX5" fmla="*/ 1992574 w 8898341"/>
                  <a:gd name="connsiteY5" fmla="*/ 935050 h 4245992"/>
                  <a:gd name="connsiteX6" fmla="*/ 2524836 w 8898341"/>
                  <a:gd name="connsiteY6" fmla="*/ 2176997 h 4245992"/>
                  <a:gd name="connsiteX7" fmla="*/ 2934269 w 8898341"/>
                  <a:gd name="connsiteY7" fmla="*/ 1235301 h 4245992"/>
                  <a:gd name="connsiteX8" fmla="*/ 3452884 w 8898341"/>
                  <a:gd name="connsiteY8" fmla="*/ 2654668 h 4245992"/>
                  <a:gd name="connsiteX9" fmla="*/ 3794078 w 8898341"/>
                  <a:gd name="connsiteY9" fmla="*/ 1631086 h 4245992"/>
                  <a:gd name="connsiteX10" fmla="*/ 4258102 w 8898341"/>
                  <a:gd name="connsiteY10" fmla="*/ 2791146 h 4245992"/>
                  <a:gd name="connsiteX11" fmla="*/ 4708478 w 8898341"/>
                  <a:gd name="connsiteY11" fmla="*/ 1822155 h 4245992"/>
                  <a:gd name="connsiteX12" fmla="*/ 5104263 w 8898341"/>
                  <a:gd name="connsiteY12" fmla="*/ 3173283 h 4245992"/>
                  <a:gd name="connsiteX13" fmla="*/ 5513696 w 8898341"/>
                  <a:gd name="connsiteY13" fmla="*/ 2176997 h 4245992"/>
                  <a:gd name="connsiteX14" fmla="*/ 6196084 w 8898341"/>
                  <a:gd name="connsiteY14" fmla="*/ 3528125 h 4245992"/>
                  <a:gd name="connsiteX15" fmla="*/ 6428096 w 8898341"/>
                  <a:gd name="connsiteY15" fmla="*/ 2436304 h 4245992"/>
                  <a:gd name="connsiteX16" fmla="*/ 6987654 w 8898341"/>
                  <a:gd name="connsiteY16" fmla="*/ 3705546 h 4245992"/>
                  <a:gd name="connsiteX17" fmla="*/ 7492621 w 8898341"/>
                  <a:gd name="connsiteY17" fmla="*/ 2845737 h 4245992"/>
                  <a:gd name="connsiteX18" fmla="*/ 8024884 w 8898341"/>
                  <a:gd name="connsiteY18" fmla="*/ 4101331 h 4245992"/>
                  <a:gd name="connsiteX19" fmla="*/ 8420669 w 8898341"/>
                  <a:gd name="connsiteY19" fmla="*/ 3268817 h 4245992"/>
                  <a:gd name="connsiteX20" fmla="*/ 8720920 w 8898341"/>
                  <a:gd name="connsiteY20" fmla="*/ 4237808 h 4245992"/>
                  <a:gd name="connsiteX21" fmla="*/ 8898341 w 8898341"/>
                  <a:gd name="connsiteY21" fmla="*/ 3760137 h 4245992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794078 w 8898341"/>
                  <a:gd name="connsiteY9" fmla="*/ 1622895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513696 w 8898341"/>
                  <a:gd name="connsiteY13" fmla="*/ 2168806 h 4237801"/>
                  <a:gd name="connsiteX14" fmla="*/ 6196084 w 8898341"/>
                  <a:gd name="connsiteY14" fmla="*/ 3519934 h 4237801"/>
                  <a:gd name="connsiteX15" fmla="*/ 6428096 w 8898341"/>
                  <a:gd name="connsiteY15" fmla="*/ 2428113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794078 w 8898341"/>
                  <a:gd name="connsiteY9" fmla="*/ 1622895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513696 w 8898341"/>
                  <a:gd name="connsiteY13" fmla="*/ 2168806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794078 w 8898341"/>
                  <a:gd name="connsiteY9" fmla="*/ 1622895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848669 w 8898341"/>
                  <a:gd name="connsiteY9" fmla="*/ 1581952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2101756 w 8898341"/>
                  <a:gd name="connsiteY5" fmla="*/ 967802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848669 w 8898341"/>
                  <a:gd name="connsiteY9" fmla="*/ 1581952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87356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2101756 w 8898341"/>
                  <a:gd name="connsiteY5" fmla="*/ 967802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848669 w 8898341"/>
                  <a:gd name="connsiteY9" fmla="*/ 1581952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472127 h 4178854"/>
                  <a:gd name="connsiteX1" fmla="*/ 313899 w 8898341"/>
                  <a:gd name="connsiteY1" fmla="*/ 62695 h 4178854"/>
                  <a:gd name="connsiteX2" fmla="*/ 655093 w 8898341"/>
                  <a:gd name="connsiteY2" fmla="*/ 1495710 h 4178854"/>
                  <a:gd name="connsiteX3" fmla="*/ 1187356 w 8898341"/>
                  <a:gd name="connsiteY3" fmla="*/ 567662 h 4178854"/>
                  <a:gd name="connsiteX4" fmla="*/ 1514902 w 8898341"/>
                  <a:gd name="connsiteY4" fmla="*/ 1755017 h 4178854"/>
                  <a:gd name="connsiteX5" fmla="*/ 2101756 w 8898341"/>
                  <a:gd name="connsiteY5" fmla="*/ 908855 h 4178854"/>
                  <a:gd name="connsiteX6" fmla="*/ 2524836 w 8898341"/>
                  <a:gd name="connsiteY6" fmla="*/ 2109859 h 4178854"/>
                  <a:gd name="connsiteX7" fmla="*/ 2934269 w 8898341"/>
                  <a:gd name="connsiteY7" fmla="*/ 1168163 h 4178854"/>
                  <a:gd name="connsiteX8" fmla="*/ 3452884 w 8898341"/>
                  <a:gd name="connsiteY8" fmla="*/ 2587530 h 4178854"/>
                  <a:gd name="connsiteX9" fmla="*/ 3848669 w 8898341"/>
                  <a:gd name="connsiteY9" fmla="*/ 1523005 h 4178854"/>
                  <a:gd name="connsiteX10" fmla="*/ 4258102 w 8898341"/>
                  <a:gd name="connsiteY10" fmla="*/ 2724008 h 4178854"/>
                  <a:gd name="connsiteX11" fmla="*/ 4708478 w 8898341"/>
                  <a:gd name="connsiteY11" fmla="*/ 1755017 h 4178854"/>
                  <a:gd name="connsiteX12" fmla="*/ 5104263 w 8898341"/>
                  <a:gd name="connsiteY12" fmla="*/ 3106145 h 4178854"/>
                  <a:gd name="connsiteX13" fmla="*/ 5663821 w 8898341"/>
                  <a:gd name="connsiteY13" fmla="*/ 2178098 h 4178854"/>
                  <a:gd name="connsiteX14" fmla="*/ 6196084 w 8898341"/>
                  <a:gd name="connsiteY14" fmla="*/ 3460987 h 4178854"/>
                  <a:gd name="connsiteX15" fmla="*/ 6564574 w 8898341"/>
                  <a:gd name="connsiteY15" fmla="*/ 2519292 h 4178854"/>
                  <a:gd name="connsiteX16" fmla="*/ 6987654 w 8898341"/>
                  <a:gd name="connsiteY16" fmla="*/ 3638408 h 4178854"/>
                  <a:gd name="connsiteX17" fmla="*/ 7492621 w 8898341"/>
                  <a:gd name="connsiteY17" fmla="*/ 2778599 h 4178854"/>
                  <a:gd name="connsiteX18" fmla="*/ 8024884 w 8898341"/>
                  <a:gd name="connsiteY18" fmla="*/ 4034193 h 4178854"/>
                  <a:gd name="connsiteX19" fmla="*/ 8420669 w 8898341"/>
                  <a:gd name="connsiteY19" fmla="*/ 3201679 h 4178854"/>
                  <a:gd name="connsiteX20" fmla="*/ 8720920 w 8898341"/>
                  <a:gd name="connsiteY20" fmla="*/ 4170670 h 4178854"/>
                  <a:gd name="connsiteX21" fmla="*/ 8898341 w 8898341"/>
                  <a:gd name="connsiteY21" fmla="*/ 3692999 h 4178854"/>
                  <a:gd name="connsiteX0" fmla="*/ 0 w 8898341"/>
                  <a:gd name="connsiteY0" fmla="*/ 463528 h 4170255"/>
                  <a:gd name="connsiteX1" fmla="*/ 313899 w 8898341"/>
                  <a:gd name="connsiteY1" fmla="*/ 54096 h 4170255"/>
                  <a:gd name="connsiteX2" fmla="*/ 627797 w 8898341"/>
                  <a:gd name="connsiteY2" fmla="*/ 1364281 h 4170255"/>
                  <a:gd name="connsiteX3" fmla="*/ 1187356 w 8898341"/>
                  <a:gd name="connsiteY3" fmla="*/ 559063 h 4170255"/>
                  <a:gd name="connsiteX4" fmla="*/ 1514902 w 8898341"/>
                  <a:gd name="connsiteY4" fmla="*/ 1746418 h 4170255"/>
                  <a:gd name="connsiteX5" fmla="*/ 2101756 w 8898341"/>
                  <a:gd name="connsiteY5" fmla="*/ 900256 h 4170255"/>
                  <a:gd name="connsiteX6" fmla="*/ 2524836 w 8898341"/>
                  <a:gd name="connsiteY6" fmla="*/ 2101260 h 4170255"/>
                  <a:gd name="connsiteX7" fmla="*/ 2934269 w 8898341"/>
                  <a:gd name="connsiteY7" fmla="*/ 1159564 h 4170255"/>
                  <a:gd name="connsiteX8" fmla="*/ 3452884 w 8898341"/>
                  <a:gd name="connsiteY8" fmla="*/ 2578931 h 4170255"/>
                  <a:gd name="connsiteX9" fmla="*/ 3848669 w 8898341"/>
                  <a:gd name="connsiteY9" fmla="*/ 1514406 h 4170255"/>
                  <a:gd name="connsiteX10" fmla="*/ 4258102 w 8898341"/>
                  <a:gd name="connsiteY10" fmla="*/ 2715409 h 4170255"/>
                  <a:gd name="connsiteX11" fmla="*/ 4708478 w 8898341"/>
                  <a:gd name="connsiteY11" fmla="*/ 1746418 h 4170255"/>
                  <a:gd name="connsiteX12" fmla="*/ 5104263 w 8898341"/>
                  <a:gd name="connsiteY12" fmla="*/ 3097546 h 4170255"/>
                  <a:gd name="connsiteX13" fmla="*/ 5663821 w 8898341"/>
                  <a:gd name="connsiteY13" fmla="*/ 2169499 h 4170255"/>
                  <a:gd name="connsiteX14" fmla="*/ 6196084 w 8898341"/>
                  <a:gd name="connsiteY14" fmla="*/ 3452388 h 4170255"/>
                  <a:gd name="connsiteX15" fmla="*/ 6564574 w 8898341"/>
                  <a:gd name="connsiteY15" fmla="*/ 2510693 h 4170255"/>
                  <a:gd name="connsiteX16" fmla="*/ 6987654 w 8898341"/>
                  <a:gd name="connsiteY16" fmla="*/ 3629809 h 4170255"/>
                  <a:gd name="connsiteX17" fmla="*/ 7492621 w 8898341"/>
                  <a:gd name="connsiteY17" fmla="*/ 2770000 h 4170255"/>
                  <a:gd name="connsiteX18" fmla="*/ 8024884 w 8898341"/>
                  <a:gd name="connsiteY18" fmla="*/ 4025594 h 4170255"/>
                  <a:gd name="connsiteX19" fmla="*/ 8420669 w 8898341"/>
                  <a:gd name="connsiteY19" fmla="*/ 3193080 h 4170255"/>
                  <a:gd name="connsiteX20" fmla="*/ 8720920 w 8898341"/>
                  <a:gd name="connsiteY20" fmla="*/ 4162071 h 4170255"/>
                  <a:gd name="connsiteX21" fmla="*/ 8898341 w 8898341"/>
                  <a:gd name="connsiteY21" fmla="*/ 3684400 h 4170255"/>
                  <a:gd name="connsiteX0" fmla="*/ 0 w 8980228"/>
                  <a:gd name="connsiteY0" fmla="*/ 463528 h 4171491"/>
                  <a:gd name="connsiteX1" fmla="*/ 313899 w 8980228"/>
                  <a:gd name="connsiteY1" fmla="*/ 54096 h 4171491"/>
                  <a:gd name="connsiteX2" fmla="*/ 627797 w 8980228"/>
                  <a:gd name="connsiteY2" fmla="*/ 1364281 h 4171491"/>
                  <a:gd name="connsiteX3" fmla="*/ 1187356 w 8980228"/>
                  <a:gd name="connsiteY3" fmla="*/ 559063 h 4171491"/>
                  <a:gd name="connsiteX4" fmla="*/ 1514902 w 8980228"/>
                  <a:gd name="connsiteY4" fmla="*/ 1746418 h 4171491"/>
                  <a:gd name="connsiteX5" fmla="*/ 2101756 w 8980228"/>
                  <a:gd name="connsiteY5" fmla="*/ 900256 h 4171491"/>
                  <a:gd name="connsiteX6" fmla="*/ 2524836 w 8980228"/>
                  <a:gd name="connsiteY6" fmla="*/ 2101260 h 4171491"/>
                  <a:gd name="connsiteX7" fmla="*/ 2934269 w 8980228"/>
                  <a:gd name="connsiteY7" fmla="*/ 1159564 h 4171491"/>
                  <a:gd name="connsiteX8" fmla="*/ 3452884 w 8980228"/>
                  <a:gd name="connsiteY8" fmla="*/ 2578931 h 4171491"/>
                  <a:gd name="connsiteX9" fmla="*/ 3848669 w 8980228"/>
                  <a:gd name="connsiteY9" fmla="*/ 1514406 h 4171491"/>
                  <a:gd name="connsiteX10" fmla="*/ 4258102 w 8980228"/>
                  <a:gd name="connsiteY10" fmla="*/ 2715409 h 4171491"/>
                  <a:gd name="connsiteX11" fmla="*/ 4708478 w 8980228"/>
                  <a:gd name="connsiteY11" fmla="*/ 1746418 h 4171491"/>
                  <a:gd name="connsiteX12" fmla="*/ 5104263 w 8980228"/>
                  <a:gd name="connsiteY12" fmla="*/ 3097546 h 4171491"/>
                  <a:gd name="connsiteX13" fmla="*/ 5663821 w 8980228"/>
                  <a:gd name="connsiteY13" fmla="*/ 2169499 h 4171491"/>
                  <a:gd name="connsiteX14" fmla="*/ 6196084 w 8980228"/>
                  <a:gd name="connsiteY14" fmla="*/ 3452388 h 4171491"/>
                  <a:gd name="connsiteX15" fmla="*/ 6564574 w 8980228"/>
                  <a:gd name="connsiteY15" fmla="*/ 2510693 h 4171491"/>
                  <a:gd name="connsiteX16" fmla="*/ 6987654 w 8980228"/>
                  <a:gd name="connsiteY16" fmla="*/ 3629809 h 4171491"/>
                  <a:gd name="connsiteX17" fmla="*/ 7492621 w 8980228"/>
                  <a:gd name="connsiteY17" fmla="*/ 2770000 h 4171491"/>
                  <a:gd name="connsiteX18" fmla="*/ 8024884 w 8980228"/>
                  <a:gd name="connsiteY18" fmla="*/ 4025594 h 4171491"/>
                  <a:gd name="connsiteX19" fmla="*/ 8420669 w 8980228"/>
                  <a:gd name="connsiteY19" fmla="*/ 3193080 h 4171491"/>
                  <a:gd name="connsiteX20" fmla="*/ 8720920 w 8980228"/>
                  <a:gd name="connsiteY20" fmla="*/ 4162071 h 4171491"/>
                  <a:gd name="connsiteX21" fmla="*/ 8980228 w 8980228"/>
                  <a:gd name="connsiteY21" fmla="*/ 3711695 h 4171491"/>
                  <a:gd name="connsiteX0" fmla="*/ 0 w 8959102"/>
                  <a:gd name="connsiteY0" fmla="*/ 463528 h 4173528"/>
                  <a:gd name="connsiteX1" fmla="*/ 313899 w 8959102"/>
                  <a:gd name="connsiteY1" fmla="*/ 54096 h 4173528"/>
                  <a:gd name="connsiteX2" fmla="*/ 627797 w 8959102"/>
                  <a:gd name="connsiteY2" fmla="*/ 1364281 h 4173528"/>
                  <a:gd name="connsiteX3" fmla="*/ 1187356 w 8959102"/>
                  <a:gd name="connsiteY3" fmla="*/ 559063 h 4173528"/>
                  <a:gd name="connsiteX4" fmla="*/ 1514902 w 8959102"/>
                  <a:gd name="connsiteY4" fmla="*/ 1746418 h 4173528"/>
                  <a:gd name="connsiteX5" fmla="*/ 2101756 w 8959102"/>
                  <a:gd name="connsiteY5" fmla="*/ 900256 h 4173528"/>
                  <a:gd name="connsiteX6" fmla="*/ 2524836 w 8959102"/>
                  <a:gd name="connsiteY6" fmla="*/ 2101260 h 4173528"/>
                  <a:gd name="connsiteX7" fmla="*/ 2934269 w 8959102"/>
                  <a:gd name="connsiteY7" fmla="*/ 1159564 h 4173528"/>
                  <a:gd name="connsiteX8" fmla="*/ 3452884 w 8959102"/>
                  <a:gd name="connsiteY8" fmla="*/ 2578931 h 4173528"/>
                  <a:gd name="connsiteX9" fmla="*/ 3848669 w 8959102"/>
                  <a:gd name="connsiteY9" fmla="*/ 1514406 h 4173528"/>
                  <a:gd name="connsiteX10" fmla="*/ 4258102 w 8959102"/>
                  <a:gd name="connsiteY10" fmla="*/ 2715409 h 4173528"/>
                  <a:gd name="connsiteX11" fmla="*/ 4708478 w 8959102"/>
                  <a:gd name="connsiteY11" fmla="*/ 1746418 h 4173528"/>
                  <a:gd name="connsiteX12" fmla="*/ 5104263 w 8959102"/>
                  <a:gd name="connsiteY12" fmla="*/ 3097546 h 4173528"/>
                  <a:gd name="connsiteX13" fmla="*/ 5663821 w 8959102"/>
                  <a:gd name="connsiteY13" fmla="*/ 2169499 h 4173528"/>
                  <a:gd name="connsiteX14" fmla="*/ 6196084 w 8959102"/>
                  <a:gd name="connsiteY14" fmla="*/ 3452388 h 4173528"/>
                  <a:gd name="connsiteX15" fmla="*/ 6564574 w 8959102"/>
                  <a:gd name="connsiteY15" fmla="*/ 2510693 h 4173528"/>
                  <a:gd name="connsiteX16" fmla="*/ 6987654 w 8959102"/>
                  <a:gd name="connsiteY16" fmla="*/ 3629809 h 4173528"/>
                  <a:gd name="connsiteX17" fmla="*/ 7492621 w 8959102"/>
                  <a:gd name="connsiteY17" fmla="*/ 2770000 h 4173528"/>
                  <a:gd name="connsiteX18" fmla="*/ 8024884 w 8959102"/>
                  <a:gd name="connsiteY18" fmla="*/ 4025594 h 4173528"/>
                  <a:gd name="connsiteX19" fmla="*/ 8420669 w 8959102"/>
                  <a:gd name="connsiteY19" fmla="*/ 3193080 h 4173528"/>
                  <a:gd name="connsiteX20" fmla="*/ 8720920 w 8959102"/>
                  <a:gd name="connsiteY20" fmla="*/ 4162071 h 4173528"/>
                  <a:gd name="connsiteX21" fmla="*/ 8959102 w 8959102"/>
                  <a:gd name="connsiteY21" fmla="*/ 3751180 h 4173528"/>
                  <a:gd name="connsiteX0" fmla="*/ 0 w 8937978"/>
                  <a:gd name="connsiteY0" fmla="*/ 463528 h 4170879"/>
                  <a:gd name="connsiteX1" fmla="*/ 313899 w 8937978"/>
                  <a:gd name="connsiteY1" fmla="*/ 54096 h 4170879"/>
                  <a:gd name="connsiteX2" fmla="*/ 627797 w 8937978"/>
                  <a:gd name="connsiteY2" fmla="*/ 1364281 h 4170879"/>
                  <a:gd name="connsiteX3" fmla="*/ 1187356 w 8937978"/>
                  <a:gd name="connsiteY3" fmla="*/ 559063 h 4170879"/>
                  <a:gd name="connsiteX4" fmla="*/ 1514902 w 8937978"/>
                  <a:gd name="connsiteY4" fmla="*/ 1746418 h 4170879"/>
                  <a:gd name="connsiteX5" fmla="*/ 2101756 w 8937978"/>
                  <a:gd name="connsiteY5" fmla="*/ 900256 h 4170879"/>
                  <a:gd name="connsiteX6" fmla="*/ 2524836 w 8937978"/>
                  <a:gd name="connsiteY6" fmla="*/ 2101260 h 4170879"/>
                  <a:gd name="connsiteX7" fmla="*/ 2934269 w 8937978"/>
                  <a:gd name="connsiteY7" fmla="*/ 1159564 h 4170879"/>
                  <a:gd name="connsiteX8" fmla="*/ 3452884 w 8937978"/>
                  <a:gd name="connsiteY8" fmla="*/ 2578931 h 4170879"/>
                  <a:gd name="connsiteX9" fmla="*/ 3848669 w 8937978"/>
                  <a:gd name="connsiteY9" fmla="*/ 1514406 h 4170879"/>
                  <a:gd name="connsiteX10" fmla="*/ 4258102 w 8937978"/>
                  <a:gd name="connsiteY10" fmla="*/ 2715409 h 4170879"/>
                  <a:gd name="connsiteX11" fmla="*/ 4708478 w 8937978"/>
                  <a:gd name="connsiteY11" fmla="*/ 1746418 h 4170879"/>
                  <a:gd name="connsiteX12" fmla="*/ 5104263 w 8937978"/>
                  <a:gd name="connsiteY12" fmla="*/ 3097546 h 4170879"/>
                  <a:gd name="connsiteX13" fmla="*/ 5663821 w 8937978"/>
                  <a:gd name="connsiteY13" fmla="*/ 2169499 h 4170879"/>
                  <a:gd name="connsiteX14" fmla="*/ 6196084 w 8937978"/>
                  <a:gd name="connsiteY14" fmla="*/ 3452388 h 4170879"/>
                  <a:gd name="connsiteX15" fmla="*/ 6564574 w 8937978"/>
                  <a:gd name="connsiteY15" fmla="*/ 2510693 h 4170879"/>
                  <a:gd name="connsiteX16" fmla="*/ 6987654 w 8937978"/>
                  <a:gd name="connsiteY16" fmla="*/ 3629809 h 4170879"/>
                  <a:gd name="connsiteX17" fmla="*/ 7492621 w 8937978"/>
                  <a:gd name="connsiteY17" fmla="*/ 2770000 h 4170879"/>
                  <a:gd name="connsiteX18" fmla="*/ 8024884 w 8937978"/>
                  <a:gd name="connsiteY18" fmla="*/ 4025594 h 4170879"/>
                  <a:gd name="connsiteX19" fmla="*/ 8420669 w 8937978"/>
                  <a:gd name="connsiteY19" fmla="*/ 3193080 h 4170879"/>
                  <a:gd name="connsiteX20" fmla="*/ 8720920 w 8937978"/>
                  <a:gd name="connsiteY20" fmla="*/ 4162071 h 4170879"/>
                  <a:gd name="connsiteX21" fmla="*/ 8937978 w 8937978"/>
                  <a:gd name="connsiteY21" fmla="*/ 3698533 h 417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937978" h="4170879">
                    <a:moveTo>
                      <a:pt x="0" y="463528"/>
                    </a:moveTo>
                    <a:cubicBezTo>
                      <a:pt x="104633" y="74566"/>
                      <a:pt x="209266" y="-96029"/>
                      <a:pt x="313899" y="54096"/>
                    </a:cubicBezTo>
                    <a:cubicBezTo>
                      <a:pt x="418532" y="204221"/>
                      <a:pt x="482221" y="1280120"/>
                      <a:pt x="627797" y="1364281"/>
                    </a:cubicBezTo>
                    <a:cubicBezTo>
                      <a:pt x="773373" y="1448442"/>
                      <a:pt x="1039505" y="495374"/>
                      <a:pt x="1187356" y="559063"/>
                    </a:cubicBezTo>
                    <a:cubicBezTo>
                      <a:pt x="1335207" y="622753"/>
                      <a:pt x="1362502" y="1689553"/>
                      <a:pt x="1514902" y="1746418"/>
                    </a:cubicBezTo>
                    <a:cubicBezTo>
                      <a:pt x="1667302" y="1803283"/>
                      <a:pt x="1933434" y="841116"/>
                      <a:pt x="2101756" y="900256"/>
                    </a:cubicBezTo>
                    <a:cubicBezTo>
                      <a:pt x="2270078" y="959396"/>
                      <a:pt x="2386084" y="2058042"/>
                      <a:pt x="2524836" y="2101260"/>
                    </a:cubicBezTo>
                    <a:cubicBezTo>
                      <a:pt x="2663588" y="2144478"/>
                      <a:pt x="2779594" y="1079952"/>
                      <a:pt x="2934269" y="1159564"/>
                    </a:cubicBezTo>
                    <a:cubicBezTo>
                      <a:pt x="3088944" y="1239176"/>
                      <a:pt x="3300484" y="2519791"/>
                      <a:pt x="3452884" y="2578931"/>
                    </a:cubicBezTo>
                    <a:cubicBezTo>
                      <a:pt x="3605284" y="2638071"/>
                      <a:pt x="3714466" y="1491660"/>
                      <a:pt x="3848669" y="1514406"/>
                    </a:cubicBezTo>
                    <a:cubicBezTo>
                      <a:pt x="3982872" y="1537152"/>
                      <a:pt x="4114801" y="2676740"/>
                      <a:pt x="4258102" y="2715409"/>
                    </a:cubicBezTo>
                    <a:cubicBezTo>
                      <a:pt x="4401403" y="2754078"/>
                      <a:pt x="4567451" y="1682729"/>
                      <a:pt x="4708478" y="1746418"/>
                    </a:cubicBezTo>
                    <a:cubicBezTo>
                      <a:pt x="4849505" y="1810108"/>
                      <a:pt x="4945039" y="3027033"/>
                      <a:pt x="5104263" y="3097546"/>
                    </a:cubicBezTo>
                    <a:cubicBezTo>
                      <a:pt x="5263487" y="3168060"/>
                      <a:pt x="5481851" y="2110359"/>
                      <a:pt x="5663821" y="2169499"/>
                    </a:cubicBezTo>
                    <a:cubicBezTo>
                      <a:pt x="5845791" y="2228639"/>
                      <a:pt x="6045959" y="3395522"/>
                      <a:pt x="6196084" y="3452388"/>
                    </a:cubicBezTo>
                    <a:cubicBezTo>
                      <a:pt x="6346209" y="3509254"/>
                      <a:pt x="6432646" y="2481123"/>
                      <a:pt x="6564574" y="2510693"/>
                    </a:cubicBezTo>
                    <a:cubicBezTo>
                      <a:pt x="6696502" y="2540263"/>
                      <a:pt x="6832980" y="3586591"/>
                      <a:pt x="6987654" y="3629809"/>
                    </a:cubicBezTo>
                    <a:cubicBezTo>
                      <a:pt x="7142328" y="3673027"/>
                      <a:pt x="7319749" y="2704036"/>
                      <a:pt x="7492621" y="2770000"/>
                    </a:cubicBezTo>
                    <a:cubicBezTo>
                      <a:pt x="7665493" y="2835964"/>
                      <a:pt x="7870209" y="3955081"/>
                      <a:pt x="8024884" y="4025594"/>
                    </a:cubicBezTo>
                    <a:cubicBezTo>
                      <a:pt x="8179559" y="4096107"/>
                      <a:pt x="8304663" y="3170334"/>
                      <a:pt x="8420669" y="3193080"/>
                    </a:cubicBezTo>
                    <a:cubicBezTo>
                      <a:pt x="8536675" y="3215826"/>
                      <a:pt x="8634702" y="4077829"/>
                      <a:pt x="8720920" y="4162071"/>
                    </a:cubicBezTo>
                    <a:cubicBezTo>
                      <a:pt x="8807138" y="4246313"/>
                      <a:pt x="8937978" y="3698533"/>
                      <a:pt x="8937978" y="3698533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9327232" y="3242151"/>
              <a:ext cx="4463920" cy="3878091"/>
              <a:chOff x="3467723" y="1231728"/>
              <a:chExt cx="9313789" cy="3941429"/>
            </a:xfrm>
          </p:grpSpPr>
          <p:cxnSp>
            <p:nvCxnSpPr>
              <p:cNvPr id="30" name="Přímá spojnice 29"/>
              <p:cNvCxnSpPr/>
              <p:nvPr/>
            </p:nvCxnSpPr>
            <p:spPr>
              <a:xfrm>
                <a:off x="3636495" y="1656259"/>
                <a:ext cx="9145017" cy="338437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Volný tvar 30"/>
              <p:cNvSpPr/>
              <p:nvPr/>
            </p:nvSpPr>
            <p:spPr>
              <a:xfrm>
                <a:off x="3467723" y="1231728"/>
                <a:ext cx="9052224" cy="3941429"/>
              </a:xfrm>
              <a:custGeom>
                <a:avLst/>
                <a:gdLst>
                  <a:gd name="connsiteX0" fmla="*/ 0 w 8898341"/>
                  <a:gd name="connsiteY0" fmla="*/ 637036 h 4343763"/>
                  <a:gd name="connsiteX1" fmla="*/ 313899 w 8898341"/>
                  <a:gd name="connsiteY1" fmla="*/ 50182 h 4343763"/>
                  <a:gd name="connsiteX2" fmla="*/ 627797 w 8898341"/>
                  <a:gd name="connsiteY2" fmla="*/ 1783448 h 4343763"/>
                  <a:gd name="connsiteX3" fmla="*/ 1132765 w 8898341"/>
                  <a:gd name="connsiteY3" fmla="*/ 732571 h 4343763"/>
                  <a:gd name="connsiteX4" fmla="*/ 1514902 w 8898341"/>
                  <a:gd name="connsiteY4" fmla="*/ 1919926 h 4343763"/>
                  <a:gd name="connsiteX5" fmla="*/ 1992574 w 8898341"/>
                  <a:gd name="connsiteY5" fmla="*/ 1032821 h 4343763"/>
                  <a:gd name="connsiteX6" fmla="*/ 2524836 w 8898341"/>
                  <a:gd name="connsiteY6" fmla="*/ 2274768 h 4343763"/>
                  <a:gd name="connsiteX7" fmla="*/ 2934269 w 8898341"/>
                  <a:gd name="connsiteY7" fmla="*/ 1333072 h 4343763"/>
                  <a:gd name="connsiteX8" fmla="*/ 3452884 w 8898341"/>
                  <a:gd name="connsiteY8" fmla="*/ 2752439 h 4343763"/>
                  <a:gd name="connsiteX9" fmla="*/ 3794078 w 8898341"/>
                  <a:gd name="connsiteY9" fmla="*/ 1728857 h 4343763"/>
                  <a:gd name="connsiteX10" fmla="*/ 4258102 w 8898341"/>
                  <a:gd name="connsiteY10" fmla="*/ 2888917 h 4343763"/>
                  <a:gd name="connsiteX11" fmla="*/ 4708478 w 8898341"/>
                  <a:gd name="connsiteY11" fmla="*/ 1919926 h 4343763"/>
                  <a:gd name="connsiteX12" fmla="*/ 5104263 w 8898341"/>
                  <a:gd name="connsiteY12" fmla="*/ 3271054 h 4343763"/>
                  <a:gd name="connsiteX13" fmla="*/ 5513696 w 8898341"/>
                  <a:gd name="connsiteY13" fmla="*/ 2274768 h 4343763"/>
                  <a:gd name="connsiteX14" fmla="*/ 6196084 w 8898341"/>
                  <a:gd name="connsiteY14" fmla="*/ 3625896 h 4343763"/>
                  <a:gd name="connsiteX15" fmla="*/ 6428096 w 8898341"/>
                  <a:gd name="connsiteY15" fmla="*/ 2534075 h 4343763"/>
                  <a:gd name="connsiteX16" fmla="*/ 6987654 w 8898341"/>
                  <a:gd name="connsiteY16" fmla="*/ 3803317 h 4343763"/>
                  <a:gd name="connsiteX17" fmla="*/ 7492621 w 8898341"/>
                  <a:gd name="connsiteY17" fmla="*/ 2943508 h 4343763"/>
                  <a:gd name="connsiteX18" fmla="*/ 8024884 w 8898341"/>
                  <a:gd name="connsiteY18" fmla="*/ 4199102 h 4343763"/>
                  <a:gd name="connsiteX19" fmla="*/ 8420669 w 8898341"/>
                  <a:gd name="connsiteY19" fmla="*/ 3366588 h 4343763"/>
                  <a:gd name="connsiteX20" fmla="*/ 8720920 w 8898341"/>
                  <a:gd name="connsiteY20" fmla="*/ 4335579 h 4343763"/>
                  <a:gd name="connsiteX21" fmla="*/ 8898341 w 8898341"/>
                  <a:gd name="connsiteY21" fmla="*/ 3857908 h 4343763"/>
                  <a:gd name="connsiteX0" fmla="*/ 0 w 8898341"/>
                  <a:gd name="connsiteY0" fmla="*/ 539265 h 4245992"/>
                  <a:gd name="connsiteX1" fmla="*/ 313899 w 8898341"/>
                  <a:gd name="connsiteY1" fmla="*/ 61594 h 4245992"/>
                  <a:gd name="connsiteX2" fmla="*/ 627797 w 8898341"/>
                  <a:gd name="connsiteY2" fmla="*/ 1685677 h 4245992"/>
                  <a:gd name="connsiteX3" fmla="*/ 1132765 w 8898341"/>
                  <a:gd name="connsiteY3" fmla="*/ 634800 h 4245992"/>
                  <a:gd name="connsiteX4" fmla="*/ 1514902 w 8898341"/>
                  <a:gd name="connsiteY4" fmla="*/ 1822155 h 4245992"/>
                  <a:gd name="connsiteX5" fmla="*/ 1992574 w 8898341"/>
                  <a:gd name="connsiteY5" fmla="*/ 935050 h 4245992"/>
                  <a:gd name="connsiteX6" fmla="*/ 2524836 w 8898341"/>
                  <a:gd name="connsiteY6" fmla="*/ 2176997 h 4245992"/>
                  <a:gd name="connsiteX7" fmla="*/ 2934269 w 8898341"/>
                  <a:gd name="connsiteY7" fmla="*/ 1235301 h 4245992"/>
                  <a:gd name="connsiteX8" fmla="*/ 3452884 w 8898341"/>
                  <a:gd name="connsiteY8" fmla="*/ 2654668 h 4245992"/>
                  <a:gd name="connsiteX9" fmla="*/ 3794078 w 8898341"/>
                  <a:gd name="connsiteY9" fmla="*/ 1631086 h 4245992"/>
                  <a:gd name="connsiteX10" fmla="*/ 4258102 w 8898341"/>
                  <a:gd name="connsiteY10" fmla="*/ 2791146 h 4245992"/>
                  <a:gd name="connsiteX11" fmla="*/ 4708478 w 8898341"/>
                  <a:gd name="connsiteY11" fmla="*/ 1822155 h 4245992"/>
                  <a:gd name="connsiteX12" fmla="*/ 5104263 w 8898341"/>
                  <a:gd name="connsiteY12" fmla="*/ 3173283 h 4245992"/>
                  <a:gd name="connsiteX13" fmla="*/ 5513696 w 8898341"/>
                  <a:gd name="connsiteY13" fmla="*/ 2176997 h 4245992"/>
                  <a:gd name="connsiteX14" fmla="*/ 6196084 w 8898341"/>
                  <a:gd name="connsiteY14" fmla="*/ 3528125 h 4245992"/>
                  <a:gd name="connsiteX15" fmla="*/ 6428096 w 8898341"/>
                  <a:gd name="connsiteY15" fmla="*/ 2436304 h 4245992"/>
                  <a:gd name="connsiteX16" fmla="*/ 6987654 w 8898341"/>
                  <a:gd name="connsiteY16" fmla="*/ 3705546 h 4245992"/>
                  <a:gd name="connsiteX17" fmla="*/ 7492621 w 8898341"/>
                  <a:gd name="connsiteY17" fmla="*/ 2845737 h 4245992"/>
                  <a:gd name="connsiteX18" fmla="*/ 8024884 w 8898341"/>
                  <a:gd name="connsiteY18" fmla="*/ 4101331 h 4245992"/>
                  <a:gd name="connsiteX19" fmla="*/ 8420669 w 8898341"/>
                  <a:gd name="connsiteY19" fmla="*/ 3268817 h 4245992"/>
                  <a:gd name="connsiteX20" fmla="*/ 8720920 w 8898341"/>
                  <a:gd name="connsiteY20" fmla="*/ 4237808 h 4245992"/>
                  <a:gd name="connsiteX21" fmla="*/ 8898341 w 8898341"/>
                  <a:gd name="connsiteY21" fmla="*/ 3760137 h 4245992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794078 w 8898341"/>
                  <a:gd name="connsiteY9" fmla="*/ 1622895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513696 w 8898341"/>
                  <a:gd name="connsiteY13" fmla="*/ 2168806 h 4237801"/>
                  <a:gd name="connsiteX14" fmla="*/ 6196084 w 8898341"/>
                  <a:gd name="connsiteY14" fmla="*/ 3519934 h 4237801"/>
                  <a:gd name="connsiteX15" fmla="*/ 6428096 w 8898341"/>
                  <a:gd name="connsiteY15" fmla="*/ 2428113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794078 w 8898341"/>
                  <a:gd name="connsiteY9" fmla="*/ 1622895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513696 w 8898341"/>
                  <a:gd name="connsiteY13" fmla="*/ 2168806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794078 w 8898341"/>
                  <a:gd name="connsiteY9" fmla="*/ 1622895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1992574 w 8898341"/>
                  <a:gd name="connsiteY5" fmla="*/ 926859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848669 w 8898341"/>
                  <a:gd name="connsiteY9" fmla="*/ 1581952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32765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2101756 w 8898341"/>
                  <a:gd name="connsiteY5" fmla="*/ 967802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848669 w 8898341"/>
                  <a:gd name="connsiteY9" fmla="*/ 1581952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531074 h 4237801"/>
                  <a:gd name="connsiteX1" fmla="*/ 313899 w 8898341"/>
                  <a:gd name="connsiteY1" fmla="*/ 53403 h 4237801"/>
                  <a:gd name="connsiteX2" fmla="*/ 655093 w 8898341"/>
                  <a:gd name="connsiteY2" fmla="*/ 1554657 h 4237801"/>
                  <a:gd name="connsiteX3" fmla="*/ 1187356 w 8898341"/>
                  <a:gd name="connsiteY3" fmla="*/ 626609 h 4237801"/>
                  <a:gd name="connsiteX4" fmla="*/ 1514902 w 8898341"/>
                  <a:gd name="connsiteY4" fmla="*/ 1813964 h 4237801"/>
                  <a:gd name="connsiteX5" fmla="*/ 2101756 w 8898341"/>
                  <a:gd name="connsiteY5" fmla="*/ 967802 h 4237801"/>
                  <a:gd name="connsiteX6" fmla="*/ 2524836 w 8898341"/>
                  <a:gd name="connsiteY6" fmla="*/ 2168806 h 4237801"/>
                  <a:gd name="connsiteX7" fmla="*/ 2934269 w 8898341"/>
                  <a:gd name="connsiteY7" fmla="*/ 1227110 h 4237801"/>
                  <a:gd name="connsiteX8" fmla="*/ 3452884 w 8898341"/>
                  <a:gd name="connsiteY8" fmla="*/ 2646477 h 4237801"/>
                  <a:gd name="connsiteX9" fmla="*/ 3848669 w 8898341"/>
                  <a:gd name="connsiteY9" fmla="*/ 1581952 h 4237801"/>
                  <a:gd name="connsiteX10" fmla="*/ 4258102 w 8898341"/>
                  <a:gd name="connsiteY10" fmla="*/ 2782955 h 4237801"/>
                  <a:gd name="connsiteX11" fmla="*/ 4708478 w 8898341"/>
                  <a:gd name="connsiteY11" fmla="*/ 1813964 h 4237801"/>
                  <a:gd name="connsiteX12" fmla="*/ 5104263 w 8898341"/>
                  <a:gd name="connsiteY12" fmla="*/ 3165092 h 4237801"/>
                  <a:gd name="connsiteX13" fmla="*/ 5663821 w 8898341"/>
                  <a:gd name="connsiteY13" fmla="*/ 2237045 h 4237801"/>
                  <a:gd name="connsiteX14" fmla="*/ 6196084 w 8898341"/>
                  <a:gd name="connsiteY14" fmla="*/ 3519934 h 4237801"/>
                  <a:gd name="connsiteX15" fmla="*/ 6564574 w 8898341"/>
                  <a:gd name="connsiteY15" fmla="*/ 2578239 h 4237801"/>
                  <a:gd name="connsiteX16" fmla="*/ 6987654 w 8898341"/>
                  <a:gd name="connsiteY16" fmla="*/ 3697355 h 4237801"/>
                  <a:gd name="connsiteX17" fmla="*/ 7492621 w 8898341"/>
                  <a:gd name="connsiteY17" fmla="*/ 2837546 h 4237801"/>
                  <a:gd name="connsiteX18" fmla="*/ 8024884 w 8898341"/>
                  <a:gd name="connsiteY18" fmla="*/ 4093140 h 4237801"/>
                  <a:gd name="connsiteX19" fmla="*/ 8420669 w 8898341"/>
                  <a:gd name="connsiteY19" fmla="*/ 3260626 h 4237801"/>
                  <a:gd name="connsiteX20" fmla="*/ 8720920 w 8898341"/>
                  <a:gd name="connsiteY20" fmla="*/ 4229617 h 4237801"/>
                  <a:gd name="connsiteX21" fmla="*/ 8898341 w 8898341"/>
                  <a:gd name="connsiteY21" fmla="*/ 3751946 h 4237801"/>
                  <a:gd name="connsiteX0" fmla="*/ 0 w 8898341"/>
                  <a:gd name="connsiteY0" fmla="*/ 472127 h 4178854"/>
                  <a:gd name="connsiteX1" fmla="*/ 313899 w 8898341"/>
                  <a:gd name="connsiteY1" fmla="*/ 62695 h 4178854"/>
                  <a:gd name="connsiteX2" fmla="*/ 655093 w 8898341"/>
                  <a:gd name="connsiteY2" fmla="*/ 1495710 h 4178854"/>
                  <a:gd name="connsiteX3" fmla="*/ 1187356 w 8898341"/>
                  <a:gd name="connsiteY3" fmla="*/ 567662 h 4178854"/>
                  <a:gd name="connsiteX4" fmla="*/ 1514902 w 8898341"/>
                  <a:gd name="connsiteY4" fmla="*/ 1755017 h 4178854"/>
                  <a:gd name="connsiteX5" fmla="*/ 2101756 w 8898341"/>
                  <a:gd name="connsiteY5" fmla="*/ 908855 h 4178854"/>
                  <a:gd name="connsiteX6" fmla="*/ 2524836 w 8898341"/>
                  <a:gd name="connsiteY6" fmla="*/ 2109859 h 4178854"/>
                  <a:gd name="connsiteX7" fmla="*/ 2934269 w 8898341"/>
                  <a:gd name="connsiteY7" fmla="*/ 1168163 h 4178854"/>
                  <a:gd name="connsiteX8" fmla="*/ 3452884 w 8898341"/>
                  <a:gd name="connsiteY8" fmla="*/ 2587530 h 4178854"/>
                  <a:gd name="connsiteX9" fmla="*/ 3848669 w 8898341"/>
                  <a:gd name="connsiteY9" fmla="*/ 1523005 h 4178854"/>
                  <a:gd name="connsiteX10" fmla="*/ 4258102 w 8898341"/>
                  <a:gd name="connsiteY10" fmla="*/ 2724008 h 4178854"/>
                  <a:gd name="connsiteX11" fmla="*/ 4708478 w 8898341"/>
                  <a:gd name="connsiteY11" fmla="*/ 1755017 h 4178854"/>
                  <a:gd name="connsiteX12" fmla="*/ 5104263 w 8898341"/>
                  <a:gd name="connsiteY12" fmla="*/ 3106145 h 4178854"/>
                  <a:gd name="connsiteX13" fmla="*/ 5663821 w 8898341"/>
                  <a:gd name="connsiteY13" fmla="*/ 2178098 h 4178854"/>
                  <a:gd name="connsiteX14" fmla="*/ 6196084 w 8898341"/>
                  <a:gd name="connsiteY14" fmla="*/ 3460987 h 4178854"/>
                  <a:gd name="connsiteX15" fmla="*/ 6564574 w 8898341"/>
                  <a:gd name="connsiteY15" fmla="*/ 2519292 h 4178854"/>
                  <a:gd name="connsiteX16" fmla="*/ 6987654 w 8898341"/>
                  <a:gd name="connsiteY16" fmla="*/ 3638408 h 4178854"/>
                  <a:gd name="connsiteX17" fmla="*/ 7492621 w 8898341"/>
                  <a:gd name="connsiteY17" fmla="*/ 2778599 h 4178854"/>
                  <a:gd name="connsiteX18" fmla="*/ 8024884 w 8898341"/>
                  <a:gd name="connsiteY18" fmla="*/ 4034193 h 4178854"/>
                  <a:gd name="connsiteX19" fmla="*/ 8420669 w 8898341"/>
                  <a:gd name="connsiteY19" fmla="*/ 3201679 h 4178854"/>
                  <a:gd name="connsiteX20" fmla="*/ 8720920 w 8898341"/>
                  <a:gd name="connsiteY20" fmla="*/ 4170670 h 4178854"/>
                  <a:gd name="connsiteX21" fmla="*/ 8898341 w 8898341"/>
                  <a:gd name="connsiteY21" fmla="*/ 3692999 h 4178854"/>
                  <a:gd name="connsiteX0" fmla="*/ 0 w 8898341"/>
                  <a:gd name="connsiteY0" fmla="*/ 463528 h 4170255"/>
                  <a:gd name="connsiteX1" fmla="*/ 313899 w 8898341"/>
                  <a:gd name="connsiteY1" fmla="*/ 54096 h 4170255"/>
                  <a:gd name="connsiteX2" fmla="*/ 627797 w 8898341"/>
                  <a:gd name="connsiteY2" fmla="*/ 1364281 h 4170255"/>
                  <a:gd name="connsiteX3" fmla="*/ 1187356 w 8898341"/>
                  <a:gd name="connsiteY3" fmla="*/ 559063 h 4170255"/>
                  <a:gd name="connsiteX4" fmla="*/ 1514902 w 8898341"/>
                  <a:gd name="connsiteY4" fmla="*/ 1746418 h 4170255"/>
                  <a:gd name="connsiteX5" fmla="*/ 2101756 w 8898341"/>
                  <a:gd name="connsiteY5" fmla="*/ 900256 h 4170255"/>
                  <a:gd name="connsiteX6" fmla="*/ 2524836 w 8898341"/>
                  <a:gd name="connsiteY6" fmla="*/ 2101260 h 4170255"/>
                  <a:gd name="connsiteX7" fmla="*/ 2934269 w 8898341"/>
                  <a:gd name="connsiteY7" fmla="*/ 1159564 h 4170255"/>
                  <a:gd name="connsiteX8" fmla="*/ 3452884 w 8898341"/>
                  <a:gd name="connsiteY8" fmla="*/ 2578931 h 4170255"/>
                  <a:gd name="connsiteX9" fmla="*/ 3848669 w 8898341"/>
                  <a:gd name="connsiteY9" fmla="*/ 1514406 h 4170255"/>
                  <a:gd name="connsiteX10" fmla="*/ 4258102 w 8898341"/>
                  <a:gd name="connsiteY10" fmla="*/ 2715409 h 4170255"/>
                  <a:gd name="connsiteX11" fmla="*/ 4708478 w 8898341"/>
                  <a:gd name="connsiteY11" fmla="*/ 1746418 h 4170255"/>
                  <a:gd name="connsiteX12" fmla="*/ 5104263 w 8898341"/>
                  <a:gd name="connsiteY12" fmla="*/ 3097546 h 4170255"/>
                  <a:gd name="connsiteX13" fmla="*/ 5663821 w 8898341"/>
                  <a:gd name="connsiteY13" fmla="*/ 2169499 h 4170255"/>
                  <a:gd name="connsiteX14" fmla="*/ 6196084 w 8898341"/>
                  <a:gd name="connsiteY14" fmla="*/ 3452388 h 4170255"/>
                  <a:gd name="connsiteX15" fmla="*/ 6564574 w 8898341"/>
                  <a:gd name="connsiteY15" fmla="*/ 2510693 h 4170255"/>
                  <a:gd name="connsiteX16" fmla="*/ 6987654 w 8898341"/>
                  <a:gd name="connsiteY16" fmla="*/ 3629809 h 4170255"/>
                  <a:gd name="connsiteX17" fmla="*/ 7492621 w 8898341"/>
                  <a:gd name="connsiteY17" fmla="*/ 2770000 h 4170255"/>
                  <a:gd name="connsiteX18" fmla="*/ 8024884 w 8898341"/>
                  <a:gd name="connsiteY18" fmla="*/ 4025594 h 4170255"/>
                  <a:gd name="connsiteX19" fmla="*/ 8420669 w 8898341"/>
                  <a:gd name="connsiteY19" fmla="*/ 3193080 h 4170255"/>
                  <a:gd name="connsiteX20" fmla="*/ 8720920 w 8898341"/>
                  <a:gd name="connsiteY20" fmla="*/ 4162071 h 4170255"/>
                  <a:gd name="connsiteX21" fmla="*/ 8898341 w 8898341"/>
                  <a:gd name="connsiteY21" fmla="*/ 3684400 h 4170255"/>
                  <a:gd name="connsiteX0" fmla="*/ 0 w 8980228"/>
                  <a:gd name="connsiteY0" fmla="*/ 463528 h 4171491"/>
                  <a:gd name="connsiteX1" fmla="*/ 313899 w 8980228"/>
                  <a:gd name="connsiteY1" fmla="*/ 54096 h 4171491"/>
                  <a:gd name="connsiteX2" fmla="*/ 627797 w 8980228"/>
                  <a:gd name="connsiteY2" fmla="*/ 1364281 h 4171491"/>
                  <a:gd name="connsiteX3" fmla="*/ 1187356 w 8980228"/>
                  <a:gd name="connsiteY3" fmla="*/ 559063 h 4171491"/>
                  <a:gd name="connsiteX4" fmla="*/ 1514902 w 8980228"/>
                  <a:gd name="connsiteY4" fmla="*/ 1746418 h 4171491"/>
                  <a:gd name="connsiteX5" fmla="*/ 2101756 w 8980228"/>
                  <a:gd name="connsiteY5" fmla="*/ 900256 h 4171491"/>
                  <a:gd name="connsiteX6" fmla="*/ 2524836 w 8980228"/>
                  <a:gd name="connsiteY6" fmla="*/ 2101260 h 4171491"/>
                  <a:gd name="connsiteX7" fmla="*/ 2934269 w 8980228"/>
                  <a:gd name="connsiteY7" fmla="*/ 1159564 h 4171491"/>
                  <a:gd name="connsiteX8" fmla="*/ 3452884 w 8980228"/>
                  <a:gd name="connsiteY8" fmla="*/ 2578931 h 4171491"/>
                  <a:gd name="connsiteX9" fmla="*/ 3848669 w 8980228"/>
                  <a:gd name="connsiteY9" fmla="*/ 1514406 h 4171491"/>
                  <a:gd name="connsiteX10" fmla="*/ 4258102 w 8980228"/>
                  <a:gd name="connsiteY10" fmla="*/ 2715409 h 4171491"/>
                  <a:gd name="connsiteX11" fmla="*/ 4708478 w 8980228"/>
                  <a:gd name="connsiteY11" fmla="*/ 1746418 h 4171491"/>
                  <a:gd name="connsiteX12" fmla="*/ 5104263 w 8980228"/>
                  <a:gd name="connsiteY12" fmla="*/ 3097546 h 4171491"/>
                  <a:gd name="connsiteX13" fmla="*/ 5663821 w 8980228"/>
                  <a:gd name="connsiteY13" fmla="*/ 2169499 h 4171491"/>
                  <a:gd name="connsiteX14" fmla="*/ 6196084 w 8980228"/>
                  <a:gd name="connsiteY14" fmla="*/ 3452388 h 4171491"/>
                  <a:gd name="connsiteX15" fmla="*/ 6564574 w 8980228"/>
                  <a:gd name="connsiteY15" fmla="*/ 2510693 h 4171491"/>
                  <a:gd name="connsiteX16" fmla="*/ 6987654 w 8980228"/>
                  <a:gd name="connsiteY16" fmla="*/ 3629809 h 4171491"/>
                  <a:gd name="connsiteX17" fmla="*/ 7492621 w 8980228"/>
                  <a:gd name="connsiteY17" fmla="*/ 2770000 h 4171491"/>
                  <a:gd name="connsiteX18" fmla="*/ 8024884 w 8980228"/>
                  <a:gd name="connsiteY18" fmla="*/ 4025594 h 4171491"/>
                  <a:gd name="connsiteX19" fmla="*/ 8420669 w 8980228"/>
                  <a:gd name="connsiteY19" fmla="*/ 3193080 h 4171491"/>
                  <a:gd name="connsiteX20" fmla="*/ 8720920 w 8980228"/>
                  <a:gd name="connsiteY20" fmla="*/ 4162071 h 4171491"/>
                  <a:gd name="connsiteX21" fmla="*/ 8980228 w 8980228"/>
                  <a:gd name="connsiteY21" fmla="*/ 3711695 h 4171491"/>
                  <a:gd name="connsiteX0" fmla="*/ 0 w 8980228"/>
                  <a:gd name="connsiteY0" fmla="*/ 280653 h 3988616"/>
                  <a:gd name="connsiteX1" fmla="*/ 367895 w 8980228"/>
                  <a:gd name="connsiteY1" fmla="*/ 125473 h 3988616"/>
                  <a:gd name="connsiteX2" fmla="*/ 627797 w 8980228"/>
                  <a:gd name="connsiteY2" fmla="*/ 1181406 h 3988616"/>
                  <a:gd name="connsiteX3" fmla="*/ 1187356 w 8980228"/>
                  <a:gd name="connsiteY3" fmla="*/ 376188 h 3988616"/>
                  <a:gd name="connsiteX4" fmla="*/ 1514902 w 8980228"/>
                  <a:gd name="connsiteY4" fmla="*/ 1563543 h 3988616"/>
                  <a:gd name="connsiteX5" fmla="*/ 2101756 w 8980228"/>
                  <a:gd name="connsiteY5" fmla="*/ 717381 h 3988616"/>
                  <a:gd name="connsiteX6" fmla="*/ 2524836 w 8980228"/>
                  <a:gd name="connsiteY6" fmla="*/ 1918385 h 3988616"/>
                  <a:gd name="connsiteX7" fmla="*/ 2934269 w 8980228"/>
                  <a:gd name="connsiteY7" fmla="*/ 976689 h 3988616"/>
                  <a:gd name="connsiteX8" fmla="*/ 3452884 w 8980228"/>
                  <a:gd name="connsiteY8" fmla="*/ 2396056 h 3988616"/>
                  <a:gd name="connsiteX9" fmla="*/ 3848669 w 8980228"/>
                  <a:gd name="connsiteY9" fmla="*/ 1331531 h 3988616"/>
                  <a:gd name="connsiteX10" fmla="*/ 4258102 w 8980228"/>
                  <a:gd name="connsiteY10" fmla="*/ 2532534 h 3988616"/>
                  <a:gd name="connsiteX11" fmla="*/ 4708478 w 8980228"/>
                  <a:gd name="connsiteY11" fmla="*/ 1563543 h 3988616"/>
                  <a:gd name="connsiteX12" fmla="*/ 5104263 w 8980228"/>
                  <a:gd name="connsiteY12" fmla="*/ 2914671 h 3988616"/>
                  <a:gd name="connsiteX13" fmla="*/ 5663821 w 8980228"/>
                  <a:gd name="connsiteY13" fmla="*/ 1986624 h 3988616"/>
                  <a:gd name="connsiteX14" fmla="*/ 6196084 w 8980228"/>
                  <a:gd name="connsiteY14" fmla="*/ 3269513 h 3988616"/>
                  <a:gd name="connsiteX15" fmla="*/ 6564574 w 8980228"/>
                  <a:gd name="connsiteY15" fmla="*/ 2327818 h 3988616"/>
                  <a:gd name="connsiteX16" fmla="*/ 6987654 w 8980228"/>
                  <a:gd name="connsiteY16" fmla="*/ 3446934 h 3988616"/>
                  <a:gd name="connsiteX17" fmla="*/ 7492621 w 8980228"/>
                  <a:gd name="connsiteY17" fmla="*/ 2587125 h 3988616"/>
                  <a:gd name="connsiteX18" fmla="*/ 8024884 w 8980228"/>
                  <a:gd name="connsiteY18" fmla="*/ 3842719 h 3988616"/>
                  <a:gd name="connsiteX19" fmla="*/ 8420669 w 8980228"/>
                  <a:gd name="connsiteY19" fmla="*/ 3010205 h 3988616"/>
                  <a:gd name="connsiteX20" fmla="*/ 8720920 w 8980228"/>
                  <a:gd name="connsiteY20" fmla="*/ 3979196 h 3988616"/>
                  <a:gd name="connsiteX21" fmla="*/ 8980228 w 8980228"/>
                  <a:gd name="connsiteY21" fmla="*/ 3528820 h 3988616"/>
                  <a:gd name="connsiteX0" fmla="*/ 0 w 9034223"/>
                  <a:gd name="connsiteY0" fmla="*/ 307925 h 3963284"/>
                  <a:gd name="connsiteX1" fmla="*/ 421890 w 9034223"/>
                  <a:gd name="connsiteY1" fmla="*/ 100141 h 3963284"/>
                  <a:gd name="connsiteX2" fmla="*/ 681792 w 9034223"/>
                  <a:gd name="connsiteY2" fmla="*/ 1156074 h 3963284"/>
                  <a:gd name="connsiteX3" fmla="*/ 1241351 w 9034223"/>
                  <a:gd name="connsiteY3" fmla="*/ 350856 h 3963284"/>
                  <a:gd name="connsiteX4" fmla="*/ 1568897 w 9034223"/>
                  <a:gd name="connsiteY4" fmla="*/ 1538211 h 3963284"/>
                  <a:gd name="connsiteX5" fmla="*/ 2155751 w 9034223"/>
                  <a:gd name="connsiteY5" fmla="*/ 692049 h 3963284"/>
                  <a:gd name="connsiteX6" fmla="*/ 2578831 w 9034223"/>
                  <a:gd name="connsiteY6" fmla="*/ 1893053 h 3963284"/>
                  <a:gd name="connsiteX7" fmla="*/ 2988264 w 9034223"/>
                  <a:gd name="connsiteY7" fmla="*/ 951357 h 3963284"/>
                  <a:gd name="connsiteX8" fmla="*/ 3506879 w 9034223"/>
                  <a:gd name="connsiteY8" fmla="*/ 2370724 h 3963284"/>
                  <a:gd name="connsiteX9" fmla="*/ 3902664 w 9034223"/>
                  <a:gd name="connsiteY9" fmla="*/ 1306199 h 3963284"/>
                  <a:gd name="connsiteX10" fmla="*/ 4312097 w 9034223"/>
                  <a:gd name="connsiteY10" fmla="*/ 2507202 h 3963284"/>
                  <a:gd name="connsiteX11" fmla="*/ 4762473 w 9034223"/>
                  <a:gd name="connsiteY11" fmla="*/ 1538211 h 3963284"/>
                  <a:gd name="connsiteX12" fmla="*/ 5158258 w 9034223"/>
                  <a:gd name="connsiteY12" fmla="*/ 2889339 h 3963284"/>
                  <a:gd name="connsiteX13" fmla="*/ 5717816 w 9034223"/>
                  <a:gd name="connsiteY13" fmla="*/ 1961292 h 3963284"/>
                  <a:gd name="connsiteX14" fmla="*/ 6250079 w 9034223"/>
                  <a:gd name="connsiteY14" fmla="*/ 3244181 h 3963284"/>
                  <a:gd name="connsiteX15" fmla="*/ 6618569 w 9034223"/>
                  <a:gd name="connsiteY15" fmla="*/ 2302486 h 3963284"/>
                  <a:gd name="connsiteX16" fmla="*/ 7041649 w 9034223"/>
                  <a:gd name="connsiteY16" fmla="*/ 3421602 h 3963284"/>
                  <a:gd name="connsiteX17" fmla="*/ 7546616 w 9034223"/>
                  <a:gd name="connsiteY17" fmla="*/ 2561793 h 3963284"/>
                  <a:gd name="connsiteX18" fmla="*/ 8078879 w 9034223"/>
                  <a:gd name="connsiteY18" fmla="*/ 3817387 h 3963284"/>
                  <a:gd name="connsiteX19" fmla="*/ 8474664 w 9034223"/>
                  <a:gd name="connsiteY19" fmla="*/ 2984873 h 3963284"/>
                  <a:gd name="connsiteX20" fmla="*/ 8774915 w 9034223"/>
                  <a:gd name="connsiteY20" fmla="*/ 3953864 h 3963284"/>
                  <a:gd name="connsiteX21" fmla="*/ 9034223 w 9034223"/>
                  <a:gd name="connsiteY21" fmla="*/ 3503488 h 3963284"/>
                  <a:gd name="connsiteX0" fmla="*/ 0 w 9106218"/>
                  <a:gd name="connsiteY0" fmla="*/ 312828 h 3959419"/>
                  <a:gd name="connsiteX1" fmla="*/ 493885 w 9106218"/>
                  <a:gd name="connsiteY1" fmla="*/ 96276 h 3959419"/>
                  <a:gd name="connsiteX2" fmla="*/ 753787 w 9106218"/>
                  <a:gd name="connsiteY2" fmla="*/ 1152209 h 3959419"/>
                  <a:gd name="connsiteX3" fmla="*/ 1313346 w 9106218"/>
                  <a:gd name="connsiteY3" fmla="*/ 346991 h 3959419"/>
                  <a:gd name="connsiteX4" fmla="*/ 1640892 w 9106218"/>
                  <a:gd name="connsiteY4" fmla="*/ 1534346 h 3959419"/>
                  <a:gd name="connsiteX5" fmla="*/ 2227746 w 9106218"/>
                  <a:gd name="connsiteY5" fmla="*/ 688184 h 3959419"/>
                  <a:gd name="connsiteX6" fmla="*/ 2650826 w 9106218"/>
                  <a:gd name="connsiteY6" fmla="*/ 1889188 h 3959419"/>
                  <a:gd name="connsiteX7" fmla="*/ 3060259 w 9106218"/>
                  <a:gd name="connsiteY7" fmla="*/ 947492 h 3959419"/>
                  <a:gd name="connsiteX8" fmla="*/ 3578874 w 9106218"/>
                  <a:gd name="connsiteY8" fmla="*/ 2366859 h 3959419"/>
                  <a:gd name="connsiteX9" fmla="*/ 3974659 w 9106218"/>
                  <a:gd name="connsiteY9" fmla="*/ 1302334 h 3959419"/>
                  <a:gd name="connsiteX10" fmla="*/ 4384092 w 9106218"/>
                  <a:gd name="connsiteY10" fmla="*/ 2503337 h 3959419"/>
                  <a:gd name="connsiteX11" fmla="*/ 4834468 w 9106218"/>
                  <a:gd name="connsiteY11" fmla="*/ 1534346 h 3959419"/>
                  <a:gd name="connsiteX12" fmla="*/ 5230253 w 9106218"/>
                  <a:gd name="connsiteY12" fmla="*/ 2885474 h 3959419"/>
                  <a:gd name="connsiteX13" fmla="*/ 5789811 w 9106218"/>
                  <a:gd name="connsiteY13" fmla="*/ 1957427 h 3959419"/>
                  <a:gd name="connsiteX14" fmla="*/ 6322074 w 9106218"/>
                  <a:gd name="connsiteY14" fmla="*/ 3240316 h 3959419"/>
                  <a:gd name="connsiteX15" fmla="*/ 6690564 w 9106218"/>
                  <a:gd name="connsiteY15" fmla="*/ 2298621 h 3959419"/>
                  <a:gd name="connsiteX16" fmla="*/ 7113644 w 9106218"/>
                  <a:gd name="connsiteY16" fmla="*/ 3417737 h 3959419"/>
                  <a:gd name="connsiteX17" fmla="*/ 7618611 w 9106218"/>
                  <a:gd name="connsiteY17" fmla="*/ 2557928 h 3959419"/>
                  <a:gd name="connsiteX18" fmla="*/ 8150874 w 9106218"/>
                  <a:gd name="connsiteY18" fmla="*/ 3813522 h 3959419"/>
                  <a:gd name="connsiteX19" fmla="*/ 8546659 w 9106218"/>
                  <a:gd name="connsiteY19" fmla="*/ 2981008 h 3959419"/>
                  <a:gd name="connsiteX20" fmla="*/ 8846910 w 9106218"/>
                  <a:gd name="connsiteY20" fmla="*/ 3949999 h 3959419"/>
                  <a:gd name="connsiteX21" fmla="*/ 9106218 w 9106218"/>
                  <a:gd name="connsiteY21" fmla="*/ 3499623 h 3959419"/>
                  <a:gd name="connsiteX0" fmla="*/ 0 w 9106218"/>
                  <a:gd name="connsiteY0" fmla="*/ 291665 h 3938256"/>
                  <a:gd name="connsiteX1" fmla="*/ 493885 w 9106218"/>
                  <a:gd name="connsiteY1" fmla="*/ 75113 h 3938256"/>
                  <a:gd name="connsiteX2" fmla="*/ 753787 w 9106218"/>
                  <a:gd name="connsiteY2" fmla="*/ 1131046 h 3938256"/>
                  <a:gd name="connsiteX3" fmla="*/ 1313346 w 9106218"/>
                  <a:gd name="connsiteY3" fmla="*/ 325828 h 3938256"/>
                  <a:gd name="connsiteX4" fmla="*/ 1640892 w 9106218"/>
                  <a:gd name="connsiteY4" fmla="*/ 1513183 h 3938256"/>
                  <a:gd name="connsiteX5" fmla="*/ 2227746 w 9106218"/>
                  <a:gd name="connsiteY5" fmla="*/ 667021 h 3938256"/>
                  <a:gd name="connsiteX6" fmla="*/ 2650826 w 9106218"/>
                  <a:gd name="connsiteY6" fmla="*/ 1868025 h 3938256"/>
                  <a:gd name="connsiteX7" fmla="*/ 3060259 w 9106218"/>
                  <a:gd name="connsiteY7" fmla="*/ 926329 h 3938256"/>
                  <a:gd name="connsiteX8" fmla="*/ 3578874 w 9106218"/>
                  <a:gd name="connsiteY8" fmla="*/ 2345696 h 3938256"/>
                  <a:gd name="connsiteX9" fmla="*/ 3974659 w 9106218"/>
                  <a:gd name="connsiteY9" fmla="*/ 1281171 h 3938256"/>
                  <a:gd name="connsiteX10" fmla="*/ 4384092 w 9106218"/>
                  <a:gd name="connsiteY10" fmla="*/ 2482174 h 3938256"/>
                  <a:gd name="connsiteX11" fmla="*/ 4834468 w 9106218"/>
                  <a:gd name="connsiteY11" fmla="*/ 1513183 h 3938256"/>
                  <a:gd name="connsiteX12" fmla="*/ 5230253 w 9106218"/>
                  <a:gd name="connsiteY12" fmla="*/ 2864311 h 3938256"/>
                  <a:gd name="connsiteX13" fmla="*/ 5789811 w 9106218"/>
                  <a:gd name="connsiteY13" fmla="*/ 1936264 h 3938256"/>
                  <a:gd name="connsiteX14" fmla="*/ 6322074 w 9106218"/>
                  <a:gd name="connsiteY14" fmla="*/ 3219153 h 3938256"/>
                  <a:gd name="connsiteX15" fmla="*/ 6690564 w 9106218"/>
                  <a:gd name="connsiteY15" fmla="*/ 2277458 h 3938256"/>
                  <a:gd name="connsiteX16" fmla="*/ 7113644 w 9106218"/>
                  <a:gd name="connsiteY16" fmla="*/ 3396574 h 3938256"/>
                  <a:gd name="connsiteX17" fmla="*/ 7618611 w 9106218"/>
                  <a:gd name="connsiteY17" fmla="*/ 2536765 h 3938256"/>
                  <a:gd name="connsiteX18" fmla="*/ 8150874 w 9106218"/>
                  <a:gd name="connsiteY18" fmla="*/ 3792359 h 3938256"/>
                  <a:gd name="connsiteX19" fmla="*/ 8546659 w 9106218"/>
                  <a:gd name="connsiteY19" fmla="*/ 2959845 h 3938256"/>
                  <a:gd name="connsiteX20" fmla="*/ 8846910 w 9106218"/>
                  <a:gd name="connsiteY20" fmla="*/ 3928836 h 3938256"/>
                  <a:gd name="connsiteX21" fmla="*/ 9106218 w 9106218"/>
                  <a:gd name="connsiteY21" fmla="*/ 3478460 h 3938256"/>
                  <a:gd name="connsiteX0" fmla="*/ 0 w 9052223"/>
                  <a:gd name="connsiteY0" fmla="*/ 291665 h 3938256"/>
                  <a:gd name="connsiteX1" fmla="*/ 439890 w 9052223"/>
                  <a:gd name="connsiteY1" fmla="*/ 75113 h 3938256"/>
                  <a:gd name="connsiteX2" fmla="*/ 699792 w 9052223"/>
                  <a:gd name="connsiteY2" fmla="*/ 1131046 h 3938256"/>
                  <a:gd name="connsiteX3" fmla="*/ 1259351 w 9052223"/>
                  <a:gd name="connsiteY3" fmla="*/ 325828 h 3938256"/>
                  <a:gd name="connsiteX4" fmla="*/ 1586897 w 9052223"/>
                  <a:gd name="connsiteY4" fmla="*/ 1513183 h 3938256"/>
                  <a:gd name="connsiteX5" fmla="*/ 2173751 w 9052223"/>
                  <a:gd name="connsiteY5" fmla="*/ 667021 h 3938256"/>
                  <a:gd name="connsiteX6" fmla="*/ 2596831 w 9052223"/>
                  <a:gd name="connsiteY6" fmla="*/ 1868025 h 3938256"/>
                  <a:gd name="connsiteX7" fmla="*/ 3006264 w 9052223"/>
                  <a:gd name="connsiteY7" fmla="*/ 926329 h 3938256"/>
                  <a:gd name="connsiteX8" fmla="*/ 3524879 w 9052223"/>
                  <a:gd name="connsiteY8" fmla="*/ 2345696 h 3938256"/>
                  <a:gd name="connsiteX9" fmla="*/ 3920664 w 9052223"/>
                  <a:gd name="connsiteY9" fmla="*/ 1281171 h 3938256"/>
                  <a:gd name="connsiteX10" fmla="*/ 4330097 w 9052223"/>
                  <a:gd name="connsiteY10" fmla="*/ 2482174 h 3938256"/>
                  <a:gd name="connsiteX11" fmla="*/ 4780473 w 9052223"/>
                  <a:gd name="connsiteY11" fmla="*/ 1513183 h 3938256"/>
                  <a:gd name="connsiteX12" fmla="*/ 5176258 w 9052223"/>
                  <a:gd name="connsiteY12" fmla="*/ 2864311 h 3938256"/>
                  <a:gd name="connsiteX13" fmla="*/ 5735816 w 9052223"/>
                  <a:gd name="connsiteY13" fmla="*/ 1936264 h 3938256"/>
                  <a:gd name="connsiteX14" fmla="*/ 6268079 w 9052223"/>
                  <a:gd name="connsiteY14" fmla="*/ 3219153 h 3938256"/>
                  <a:gd name="connsiteX15" fmla="*/ 6636569 w 9052223"/>
                  <a:gd name="connsiteY15" fmla="*/ 2277458 h 3938256"/>
                  <a:gd name="connsiteX16" fmla="*/ 7059649 w 9052223"/>
                  <a:gd name="connsiteY16" fmla="*/ 3396574 h 3938256"/>
                  <a:gd name="connsiteX17" fmla="*/ 7564616 w 9052223"/>
                  <a:gd name="connsiteY17" fmla="*/ 2536765 h 3938256"/>
                  <a:gd name="connsiteX18" fmla="*/ 8096879 w 9052223"/>
                  <a:gd name="connsiteY18" fmla="*/ 3792359 h 3938256"/>
                  <a:gd name="connsiteX19" fmla="*/ 8492664 w 9052223"/>
                  <a:gd name="connsiteY19" fmla="*/ 2959845 h 3938256"/>
                  <a:gd name="connsiteX20" fmla="*/ 8792915 w 9052223"/>
                  <a:gd name="connsiteY20" fmla="*/ 3928836 h 3938256"/>
                  <a:gd name="connsiteX21" fmla="*/ 9052223 w 9052223"/>
                  <a:gd name="connsiteY21" fmla="*/ 3478460 h 3938256"/>
                  <a:gd name="connsiteX0" fmla="*/ 0 w 9052223"/>
                  <a:gd name="connsiteY0" fmla="*/ 286070 h 3941429"/>
                  <a:gd name="connsiteX1" fmla="*/ 439890 w 9052223"/>
                  <a:gd name="connsiteY1" fmla="*/ 78286 h 3941429"/>
                  <a:gd name="connsiteX2" fmla="*/ 699792 w 9052223"/>
                  <a:gd name="connsiteY2" fmla="*/ 1134219 h 3941429"/>
                  <a:gd name="connsiteX3" fmla="*/ 1259351 w 9052223"/>
                  <a:gd name="connsiteY3" fmla="*/ 329001 h 3941429"/>
                  <a:gd name="connsiteX4" fmla="*/ 1586897 w 9052223"/>
                  <a:gd name="connsiteY4" fmla="*/ 1516356 h 3941429"/>
                  <a:gd name="connsiteX5" fmla="*/ 2173751 w 9052223"/>
                  <a:gd name="connsiteY5" fmla="*/ 670194 h 3941429"/>
                  <a:gd name="connsiteX6" fmla="*/ 2596831 w 9052223"/>
                  <a:gd name="connsiteY6" fmla="*/ 1871198 h 3941429"/>
                  <a:gd name="connsiteX7" fmla="*/ 3006264 w 9052223"/>
                  <a:gd name="connsiteY7" fmla="*/ 929502 h 3941429"/>
                  <a:gd name="connsiteX8" fmla="*/ 3524879 w 9052223"/>
                  <a:gd name="connsiteY8" fmla="*/ 2348869 h 3941429"/>
                  <a:gd name="connsiteX9" fmla="*/ 3920664 w 9052223"/>
                  <a:gd name="connsiteY9" fmla="*/ 1284344 h 3941429"/>
                  <a:gd name="connsiteX10" fmla="*/ 4330097 w 9052223"/>
                  <a:gd name="connsiteY10" fmla="*/ 2485347 h 3941429"/>
                  <a:gd name="connsiteX11" fmla="*/ 4780473 w 9052223"/>
                  <a:gd name="connsiteY11" fmla="*/ 1516356 h 3941429"/>
                  <a:gd name="connsiteX12" fmla="*/ 5176258 w 9052223"/>
                  <a:gd name="connsiteY12" fmla="*/ 2867484 h 3941429"/>
                  <a:gd name="connsiteX13" fmla="*/ 5735816 w 9052223"/>
                  <a:gd name="connsiteY13" fmla="*/ 1939437 h 3941429"/>
                  <a:gd name="connsiteX14" fmla="*/ 6268079 w 9052223"/>
                  <a:gd name="connsiteY14" fmla="*/ 3222326 h 3941429"/>
                  <a:gd name="connsiteX15" fmla="*/ 6636569 w 9052223"/>
                  <a:gd name="connsiteY15" fmla="*/ 2280631 h 3941429"/>
                  <a:gd name="connsiteX16" fmla="*/ 7059649 w 9052223"/>
                  <a:gd name="connsiteY16" fmla="*/ 3399747 h 3941429"/>
                  <a:gd name="connsiteX17" fmla="*/ 7564616 w 9052223"/>
                  <a:gd name="connsiteY17" fmla="*/ 2539938 h 3941429"/>
                  <a:gd name="connsiteX18" fmla="*/ 8096879 w 9052223"/>
                  <a:gd name="connsiteY18" fmla="*/ 3795532 h 3941429"/>
                  <a:gd name="connsiteX19" fmla="*/ 8492664 w 9052223"/>
                  <a:gd name="connsiteY19" fmla="*/ 2963018 h 3941429"/>
                  <a:gd name="connsiteX20" fmla="*/ 8792915 w 9052223"/>
                  <a:gd name="connsiteY20" fmla="*/ 3932009 h 3941429"/>
                  <a:gd name="connsiteX21" fmla="*/ 9052223 w 9052223"/>
                  <a:gd name="connsiteY21" fmla="*/ 3481633 h 394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52223" h="3941429">
                    <a:moveTo>
                      <a:pt x="0" y="286070"/>
                    </a:moveTo>
                    <a:cubicBezTo>
                      <a:pt x="284620" y="-23986"/>
                      <a:pt x="323258" y="-63072"/>
                      <a:pt x="439890" y="78286"/>
                    </a:cubicBezTo>
                    <a:cubicBezTo>
                      <a:pt x="556522" y="219644"/>
                      <a:pt x="563215" y="1092433"/>
                      <a:pt x="699792" y="1134219"/>
                    </a:cubicBezTo>
                    <a:cubicBezTo>
                      <a:pt x="836369" y="1176005"/>
                      <a:pt x="1111500" y="265312"/>
                      <a:pt x="1259351" y="329001"/>
                    </a:cubicBezTo>
                    <a:cubicBezTo>
                      <a:pt x="1407202" y="392691"/>
                      <a:pt x="1434497" y="1459491"/>
                      <a:pt x="1586897" y="1516356"/>
                    </a:cubicBezTo>
                    <a:cubicBezTo>
                      <a:pt x="1739297" y="1573221"/>
                      <a:pt x="2005429" y="611054"/>
                      <a:pt x="2173751" y="670194"/>
                    </a:cubicBezTo>
                    <a:cubicBezTo>
                      <a:pt x="2342073" y="729334"/>
                      <a:pt x="2458079" y="1827980"/>
                      <a:pt x="2596831" y="1871198"/>
                    </a:cubicBezTo>
                    <a:cubicBezTo>
                      <a:pt x="2735583" y="1914416"/>
                      <a:pt x="2851589" y="849890"/>
                      <a:pt x="3006264" y="929502"/>
                    </a:cubicBezTo>
                    <a:cubicBezTo>
                      <a:pt x="3160939" y="1009114"/>
                      <a:pt x="3372479" y="2289729"/>
                      <a:pt x="3524879" y="2348869"/>
                    </a:cubicBezTo>
                    <a:cubicBezTo>
                      <a:pt x="3677279" y="2408009"/>
                      <a:pt x="3786461" y="1261598"/>
                      <a:pt x="3920664" y="1284344"/>
                    </a:cubicBezTo>
                    <a:cubicBezTo>
                      <a:pt x="4054867" y="1307090"/>
                      <a:pt x="4186796" y="2446678"/>
                      <a:pt x="4330097" y="2485347"/>
                    </a:cubicBezTo>
                    <a:cubicBezTo>
                      <a:pt x="4473398" y="2524016"/>
                      <a:pt x="4639446" y="1452667"/>
                      <a:pt x="4780473" y="1516356"/>
                    </a:cubicBezTo>
                    <a:cubicBezTo>
                      <a:pt x="4921500" y="1580046"/>
                      <a:pt x="5017034" y="2796971"/>
                      <a:pt x="5176258" y="2867484"/>
                    </a:cubicBezTo>
                    <a:cubicBezTo>
                      <a:pt x="5335482" y="2937998"/>
                      <a:pt x="5553846" y="1880297"/>
                      <a:pt x="5735816" y="1939437"/>
                    </a:cubicBezTo>
                    <a:cubicBezTo>
                      <a:pt x="5917786" y="1998577"/>
                      <a:pt x="6117954" y="3165460"/>
                      <a:pt x="6268079" y="3222326"/>
                    </a:cubicBezTo>
                    <a:cubicBezTo>
                      <a:pt x="6418204" y="3279192"/>
                      <a:pt x="6504641" y="2251061"/>
                      <a:pt x="6636569" y="2280631"/>
                    </a:cubicBezTo>
                    <a:cubicBezTo>
                      <a:pt x="6768497" y="2310201"/>
                      <a:pt x="6904975" y="3356529"/>
                      <a:pt x="7059649" y="3399747"/>
                    </a:cubicBezTo>
                    <a:cubicBezTo>
                      <a:pt x="7214323" y="3442965"/>
                      <a:pt x="7391744" y="2473974"/>
                      <a:pt x="7564616" y="2539938"/>
                    </a:cubicBezTo>
                    <a:cubicBezTo>
                      <a:pt x="7737488" y="2605902"/>
                      <a:pt x="7942204" y="3725019"/>
                      <a:pt x="8096879" y="3795532"/>
                    </a:cubicBezTo>
                    <a:cubicBezTo>
                      <a:pt x="8251554" y="3866045"/>
                      <a:pt x="8376658" y="2940272"/>
                      <a:pt x="8492664" y="2963018"/>
                    </a:cubicBezTo>
                    <a:cubicBezTo>
                      <a:pt x="8608670" y="2985764"/>
                      <a:pt x="8699655" y="3845573"/>
                      <a:pt x="8792915" y="3932009"/>
                    </a:cubicBezTo>
                    <a:cubicBezTo>
                      <a:pt x="8886175" y="4018445"/>
                      <a:pt x="9052223" y="3481633"/>
                      <a:pt x="9052223" y="3481633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cxnSp>
          <p:nvCxnSpPr>
            <p:cNvPr id="10" name="Přímá spojnice 9"/>
            <p:cNvCxnSpPr/>
            <p:nvPr/>
          </p:nvCxnSpPr>
          <p:spPr>
            <a:xfrm flipH="1" flipV="1">
              <a:off x="1621668" y="7504673"/>
              <a:ext cx="12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 flipV="1">
              <a:off x="1633190" y="309396"/>
              <a:ext cx="0" cy="72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 pole 2"/>
            <p:cNvSpPr/>
            <p:nvPr/>
          </p:nvSpPr>
          <p:spPr>
            <a:xfrm>
              <a:off x="2085481" y="2542803"/>
              <a:ext cx="2498774" cy="1996816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800" b="1" dirty="0" smtClean="0">
                  <a:ea typeface="Calibri"/>
                  <a:cs typeface="Times New Roman"/>
                </a:rPr>
                <a:t>výdech</a:t>
              </a:r>
              <a:r>
                <a:rPr lang="cs-CZ" sz="1800" dirty="0" smtClean="0">
                  <a:ea typeface="Calibri"/>
                  <a:cs typeface="Times New Roman"/>
                </a:rPr>
                <a:t> (rezervoár respirometru stoupá)</a:t>
              </a:r>
              <a:endParaRPr lang="cs-CZ" sz="2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Textové pole 2"/>
            <p:cNvSpPr/>
            <p:nvPr/>
          </p:nvSpPr>
          <p:spPr>
            <a:xfrm>
              <a:off x="4176564" y="576137"/>
              <a:ext cx="3312366" cy="1047063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800" b="1" dirty="0" smtClean="0">
                  <a:ea typeface="Calibri"/>
                  <a:cs typeface="Times New Roman"/>
                </a:rPr>
                <a:t>nádech</a:t>
              </a:r>
              <a:r>
                <a:rPr lang="cs-CZ" sz="1800" dirty="0" smtClean="0">
                  <a:ea typeface="Calibri"/>
                  <a:cs typeface="Times New Roman"/>
                </a:rPr>
                <a:t> (rezervoár respirometru klesá)</a:t>
              </a:r>
              <a:endParaRPr lang="cs-CZ" sz="2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Textové pole 2"/>
            <p:cNvSpPr/>
            <p:nvPr/>
          </p:nvSpPr>
          <p:spPr>
            <a:xfrm>
              <a:off x="3792055" y="5461666"/>
              <a:ext cx="4969929" cy="94593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600" dirty="0" smtClean="0">
                  <a:effectLst/>
                  <a:ea typeface="Calibri"/>
                  <a:cs typeface="Times New Roman"/>
                </a:rPr>
                <a:t>Křivka objemových změn v </a:t>
              </a:r>
              <a:r>
                <a:rPr lang="cs-CZ" sz="1600" dirty="0" err="1" smtClean="0">
                  <a:effectLst/>
                  <a:ea typeface="Calibri"/>
                  <a:cs typeface="Times New Roman"/>
                </a:rPr>
                <a:t>Kroghově</a:t>
              </a:r>
              <a:r>
                <a:rPr lang="cs-CZ" sz="1600" dirty="0" smtClean="0">
                  <a:effectLst/>
                  <a:ea typeface="Calibri"/>
                  <a:cs typeface="Times New Roman"/>
                </a:rPr>
                <a:t> respirometru během dýchání</a:t>
              </a:r>
              <a:endParaRPr lang="cs-CZ" sz="20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Textové pole 2"/>
            <p:cNvSpPr/>
            <p:nvPr/>
          </p:nvSpPr>
          <p:spPr>
            <a:xfrm>
              <a:off x="6975188" y="1205649"/>
              <a:ext cx="2497189" cy="123881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1600" dirty="0" smtClean="0">
                  <a:solidFill>
                    <a:srgbClr val="0000DC"/>
                  </a:solidFill>
                  <a:ea typeface="Calibri"/>
                  <a:cs typeface="Times New Roman"/>
                </a:rPr>
                <a:t>celkové množství spotřebovaného kyslíku v leže</a:t>
              </a:r>
              <a:endParaRPr lang="cs-CZ" sz="1600" dirty="0">
                <a:solidFill>
                  <a:srgbClr val="0000DC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>
            <a:xfrm flipH="1" flipV="1">
              <a:off x="1621668" y="1005465"/>
              <a:ext cx="124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 flipV="1">
              <a:off x="9705142" y="3453748"/>
              <a:ext cx="45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 flipH="1" flipV="1">
              <a:off x="9353102" y="304673"/>
              <a:ext cx="0" cy="72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 pole 2"/>
            <p:cNvSpPr/>
            <p:nvPr/>
          </p:nvSpPr>
          <p:spPr>
            <a:xfrm>
              <a:off x="1775829" y="6829045"/>
              <a:ext cx="6122057" cy="81354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800" dirty="0" smtClean="0">
                  <a:solidFill>
                    <a:srgbClr val="0000FF"/>
                  </a:solidFill>
                  <a:ea typeface="Calibri"/>
                  <a:cs typeface="Times New Roman"/>
                </a:rPr>
                <a:t>během ležení</a:t>
              </a:r>
              <a:endParaRPr lang="cs-CZ" sz="4000" dirty="0">
                <a:solidFill>
                  <a:srgbClr val="0000FF"/>
                </a:solidFill>
                <a:ea typeface="Calibri"/>
                <a:cs typeface="Times New Roman"/>
              </a:endParaRPr>
            </a:p>
          </p:txBody>
        </p:sp>
        <p:sp>
          <p:nvSpPr>
            <p:cNvPr id="20" name="Textové pole 2"/>
            <p:cNvSpPr/>
            <p:nvPr/>
          </p:nvSpPr>
          <p:spPr>
            <a:xfrm>
              <a:off x="9412632" y="6829045"/>
              <a:ext cx="4605932" cy="81354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800" dirty="0" smtClean="0">
                  <a:solidFill>
                    <a:srgbClr val="0000FF"/>
                  </a:solidFill>
                  <a:ea typeface="Calibri"/>
                  <a:cs typeface="Times New Roman"/>
                </a:rPr>
                <a:t>po fyzické aktivitě</a:t>
              </a:r>
              <a:endParaRPr lang="cs-CZ" sz="4000" dirty="0">
                <a:solidFill>
                  <a:srgbClr val="0000FF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21" name="Přímá spojnice se šipkou 20"/>
            <p:cNvCxnSpPr/>
            <p:nvPr/>
          </p:nvCxnSpPr>
          <p:spPr>
            <a:xfrm>
              <a:off x="9194031" y="1010432"/>
              <a:ext cx="0" cy="2649427"/>
            </a:xfrm>
            <a:prstGeom prst="straightConnector1">
              <a:avLst/>
            </a:prstGeom>
            <a:ln w="28575">
              <a:solidFill>
                <a:srgbClr val="0000D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 pole 2"/>
            <p:cNvSpPr/>
            <p:nvPr/>
          </p:nvSpPr>
          <p:spPr>
            <a:xfrm>
              <a:off x="12673508" y="7509396"/>
              <a:ext cx="1424417" cy="620457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000" dirty="0" smtClean="0">
                  <a:ea typeface="Calibri"/>
                  <a:cs typeface="Times New Roman"/>
                </a:rPr>
                <a:t>čas</a:t>
              </a:r>
              <a:r>
                <a:rPr lang="cs-CZ" sz="2000" dirty="0" smtClean="0">
                  <a:effectLst/>
                  <a:ea typeface="Calibri"/>
                  <a:cs typeface="Times New Roman"/>
                </a:rPr>
                <a:t> (s)</a:t>
              </a:r>
              <a:endParaRPr lang="cs-CZ" sz="3600" dirty="0">
                <a:ea typeface="Calibri"/>
                <a:cs typeface="Times New Roman"/>
              </a:endParaRPr>
            </a:p>
          </p:txBody>
        </p:sp>
        <p:sp>
          <p:nvSpPr>
            <p:cNvPr id="23" name="Textové pole 2"/>
            <p:cNvSpPr/>
            <p:nvPr/>
          </p:nvSpPr>
          <p:spPr>
            <a:xfrm rot="16200000">
              <a:off x="404619" y="1347542"/>
              <a:ext cx="1846250" cy="544277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2000" dirty="0" smtClean="0">
                  <a:effectLst/>
                  <a:ea typeface="Calibri"/>
                  <a:cs typeface="Times New Roman"/>
                </a:rPr>
                <a:t>objem (l)</a:t>
              </a:r>
              <a:endParaRPr lang="cs-CZ" sz="3600" dirty="0">
                <a:ea typeface="Calibri"/>
                <a:cs typeface="Times New Roman"/>
              </a:endParaRPr>
            </a:p>
          </p:txBody>
        </p:sp>
        <p:sp>
          <p:nvSpPr>
            <p:cNvPr id="24" name="Textové pole 2"/>
            <p:cNvSpPr/>
            <p:nvPr/>
          </p:nvSpPr>
          <p:spPr>
            <a:xfrm>
              <a:off x="11709183" y="3642310"/>
              <a:ext cx="2684072" cy="123881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1600" dirty="0">
                  <a:solidFill>
                    <a:srgbClr val="0000DC"/>
                  </a:solidFill>
                  <a:ea typeface="Calibri"/>
                  <a:cs typeface="Times New Roman"/>
                </a:rPr>
                <a:t>c</a:t>
              </a:r>
              <a:r>
                <a:rPr lang="cs-CZ" sz="1600" dirty="0" smtClean="0">
                  <a:solidFill>
                    <a:srgbClr val="0000DC"/>
                  </a:solidFill>
                  <a:ea typeface="Calibri"/>
                  <a:cs typeface="Times New Roman"/>
                </a:rPr>
                <a:t>elkové množství spotřebovaného kyslíku po aktivitě</a:t>
              </a:r>
              <a:endParaRPr lang="cs-CZ" sz="1600" dirty="0">
                <a:solidFill>
                  <a:srgbClr val="0000DC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25" name="Přímá spojnice se šipkou 24"/>
            <p:cNvCxnSpPr/>
            <p:nvPr/>
          </p:nvCxnSpPr>
          <p:spPr>
            <a:xfrm>
              <a:off x="13929984" y="3500723"/>
              <a:ext cx="0" cy="3384000"/>
            </a:xfrm>
            <a:prstGeom prst="straightConnector1">
              <a:avLst/>
            </a:prstGeom>
            <a:ln w="28575">
              <a:solidFill>
                <a:srgbClr val="0000D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 pole 2"/>
            <p:cNvSpPr/>
            <p:nvPr/>
          </p:nvSpPr>
          <p:spPr>
            <a:xfrm>
              <a:off x="4097229" y="3528468"/>
              <a:ext cx="5096803" cy="1468219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1800" dirty="0" smtClean="0">
                  <a:ea typeface="Calibri"/>
                  <a:cs typeface="Times New Roman"/>
                </a:rPr>
                <a:t>Sklon poklesu objemu ve respirometru </a:t>
              </a:r>
              <a:r>
                <a:rPr lang="cs-CZ" sz="2000" b="1" dirty="0" err="1" smtClean="0">
                  <a:solidFill>
                    <a:srgbClr val="FF0000"/>
                  </a:solidFill>
                  <a:ea typeface="Calibri"/>
                  <a:cs typeface="Times New Roman"/>
                </a:rPr>
                <a:t>v</a:t>
              </a:r>
              <a:r>
                <a:rPr lang="cs-CZ" sz="2000" b="1" baseline="-25000" dirty="0" err="1" smtClean="0">
                  <a:solidFill>
                    <a:srgbClr val="FF0000"/>
                  </a:solidFill>
                  <a:ea typeface="Calibri"/>
                  <a:cs typeface="Times New Roman"/>
                </a:rPr>
                <a:t>n</a:t>
              </a:r>
              <a:r>
                <a:rPr lang="cs-CZ" sz="2000" b="1" baseline="-25000" dirty="0" smtClean="0">
                  <a:solidFill>
                    <a:srgbClr val="FF0000"/>
                  </a:solidFill>
                  <a:ea typeface="Calibri"/>
                  <a:cs typeface="Times New Roman"/>
                </a:rPr>
                <a:t> </a:t>
              </a:r>
              <a:r>
                <a:rPr lang="cs-CZ" sz="2000" b="1" dirty="0" smtClean="0">
                  <a:solidFill>
                    <a:srgbClr val="FF0000"/>
                  </a:solidFill>
                  <a:ea typeface="Calibri"/>
                  <a:cs typeface="Times New Roman"/>
                </a:rPr>
                <a:t>(</a:t>
              </a:r>
              <a:r>
                <a:rPr lang="cs-CZ" sz="2000" b="1" dirty="0">
                  <a:solidFill>
                    <a:srgbClr val="FF0000"/>
                  </a:solidFill>
                  <a:ea typeface="Calibri"/>
                  <a:cs typeface="Times New Roman"/>
                </a:rPr>
                <a:t>l/s</a:t>
              </a:r>
              <a:r>
                <a:rPr lang="cs-CZ" sz="2000" b="1" dirty="0" smtClean="0">
                  <a:solidFill>
                    <a:srgbClr val="FF0000"/>
                  </a:solidFill>
                  <a:ea typeface="Calibri"/>
                  <a:cs typeface="Times New Roman"/>
                </a:rPr>
                <a:t>)</a:t>
              </a:r>
              <a:r>
                <a:rPr lang="cs-CZ" sz="2000" dirty="0" smtClean="0">
                  <a:ea typeface="Calibri"/>
                  <a:cs typeface="Times New Roman"/>
                </a:rPr>
                <a:t/>
              </a:r>
              <a:br>
                <a:rPr lang="cs-CZ" sz="2000" dirty="0" smtClean="0">
                  <a:ea typeface="Calibri"/>
                  <a:cs typeface="Times New Roman"/>
                </a:rPr>
              </a:br>
              <a:r>
                <a:rPr lang="cs-CZ" sz="2000" dirty="0" smtClean="0">
                  <a:effectLst/>
                  <a:ea typeface="Calibri"/>
                  <a:cs typeface="Times New Roman"/>
                </a:rPr>
                <a:t>= </a:t>
              </a:r>
              <a:r>
                <a:rPr lang="cs-CZ" sz="2000" b="1" dirty="0" smtClean="0">
                  <a:effectLst/>
                  <a:ea typeface="Calibri"/>
                  <a:cs typeface="Times New Roman"/>
                </a:rPr>
                <a:t>spotřeba kyslíku za čas</a:t>
              </a:r>
              <a:endParaRPr lang="cs-CZ" sz="2000" b="1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7" name="Přímá spojnice 26"/>
            <p:cNvCxnSpPr/>
            <p:nvPr/>
          </p:nvCxnSpPr>
          <p:spPr>
            <a:xfrm flipV="1">
              <a:off x="5613868" y="2590103"/>
              <a:ext cx="275122" cy="9856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endCxn id="33" idx="3"/>
            </p:cNvCxnSpPr>
            <p:nvPr/>
          </p:nvCxnSpPr>
          <p:spPr>
            <a:xfrm flipV="1">
              <a:off x="2567677" y="1376850"/>
              <a:ext cx="467254" cy="1197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stCxn id="33" idx="6"/>
            </p:cNvCxnSpPr>
            <p:nvPr/>
          </p:nvCxnSpPr>
          <p:spPr>
            <a:xfrm flipH="1" flipV="1">
              <a:off x="4097229" y="1258592"/>
              <a:ext cx="30002" cy="1129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 pole 2"/>
          <p:cNvSpPr/>
          <p:nvPr/>
        </p:nvSpPr>
        <p:spPr>
          <a:xfrm>
            <a:off x="6891262" y="1054261"/>
            <a:ext cx="4687594" cy="83099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600" dirty="0" smtClean="0">
                <a:effectLst/>
                <a:ea typeface="Calibri"/>
                <a:cs typeface="Times New Roman"/>
              </a:rPr>
              <a:t>kyslík ze spirometru je metabolizován, CO</a:t>
            </a:r>
            <a:r>
              <a:rPr lang="cs-CZ" sz="1600" baseline="-25000" dirty="0" smtClean="0">
                <a:effectLst/>
                <a:ea typeface="Calibri"/>
                <a:cs typeface="Times New Roman"/>
              </a:rPr>
              <a:t>2</a:t>
            </a:r>
            <a:r>
              <a:rPr lang="cs-CZ" sz="1600" dirty="0" smtClean="0">
                <a:effectLst/>
                <a:ea typeface="Calibri"/>
                <a:cs typeface="Times New Roman"/>
              </a:rPr>
              <a:t> je zachytáváno natronovým vápnem </a:t>
            </a:r>
            <a:r>
              <a:rPr lang="cs-CZ" sz="1600" dirty="0" smtClean="0">
                <a:effectLst/>
                <a:latin typeface="Arial"/>
                <a:ea typeface="Calibri"/>
                <a:cs typeface="Arial"/>
              </a:rPr>
              <a:t>→ </a:t>
            </a:r>
            <a:r>
              <a:rPr lang="cs-CZ" sz="1600" dirty="0" smtClean="0">
                <a:effectLst/>
                <a:ea typeface="Calibri"/>
                <a:cs typeface="Times New Roman"/>
              </a:rPr>
              <a:t>spotřeba O</a:t>
            </a:r>
            <a:r>
              <a:rPr lang="cs-CZ" sz="1600" baseline="-25000" dirty="0">
                <a:ea typeface="Calibri"/>
                <a:cs typeface="Times New Roman"/>
              </a:rPr>
              <a:t>2</a:t>
            </a:r>
            <a:r>
              <a:rPr lang="cs-CZ" sz="1600" dirty="0" smtClean="0">
                <a:effectLst/>
                <a:ea typeface="Calibri"/>
                <a:cs typeface="Times New Roman"/>
              </a:rPr>
              <a:t> se měří jako úbytek O</a:t>
            </a:r>
            <a:r>
              <a:rPr lang="cs-CZ" sz="1600" baseline="-25000" dirty="0">
                <a:ea typeface="Calibri"/>
                <a:cs typeface="Times New Roman"/>
              </a:rPr>
              <a:t>2</a:t>
            </a:r>
            <a:r>
              <a:rPr lang="cs-CZ" sz="1600" dirty="0" smtClean="0">
                <a:effectLst/>
                <a:ea typeface="Calibri"/>
                <a:cs typeface="Times New Roman"/>
              </a:rPr>
              <a:t> ve spirometru</a:t>
            </a:r>
            <a:endParaRPr lang="cs-CZ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1050242" cy="451576"/>
          </a:xfrm>
        </p:spPr>
        <p:txBody>
          <a:bodyPr/>
          <a:lstStyle/>
          <a:p>
            <a:r>
              <a:rPr lang="cs-CZ" sz="3600" dirty="0" smtClean="0"/>
              <a:t>Aktuální energetický výdej (AEE)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Výdej měřený za aktuálních podmínek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V praktiku: AEE</a:t>
            </a:r>
            <a:endParaRPr lang="cs-CZ" dirty="0"/>
          </a:p>
          <a:p>
            <a:pPr lvl="1"/>
            <a:r>
              <a:rPr lang="cs-CZ" dirty="0" smtClean="0"/>
              <a:t>v klidu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klidový výdej!</a:t>
            </a:r>
            <a:r>
              <a:rPr lang="cs-CZ" dirty="0" smtClean="0"/>
              <a:t>) – v leže</a:t>
            </a:r>
          </a:p>
          <a:p>
            <a:pPr lvl="1"/>
            <a:r>
              <a:rPr lang="cs-CZ" dirty="0" smtClean="0"/>
              <a:t>ve stoje </a:t>
            </a:r>
          </a:p>
          <a:p>
            <a:pPr lvl="1"/>
            <a:r>
              <a:rPr lang="cs-CZ" dirty="0" smtClean="0"/>
              <a:t>po fyzické zátěži – chůze na schůdcích po dobu 5 min</a:t>
            </a:r>
            <a:endParaRPr lang="cs-CZ" sz="1600" baseline="-250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Stanovte </a:t>
            </a:r>
          </a:p>
          <a:p>
            <a:pPr lvl="1"/>
            <a:r>
              <a:rPr lang="cs-CZ" dirty="0" err="1" smtClean="0"/>
              <a:t>v</a:t>
            </a:r>
            <a:r>
              <a:rPr lang="cs-CZ" baseline="-25000" dirty="0" err="1" smtClean="0"/>
              <a:t>n</a:t>
            </a:r>
            <a:r>
              <a:rPr lang="cs-CZ" dirty="0" smtClean="0"/>
              <a:t> - odečtená spotřeba O2 (l/s)</a:t>
            </a:r>
          </a:p>
          <a:p>
            <a:pPr lvl="1"/>
            <a:r>
              <a:rPr lang="cs-CZ" dirty="0" err="1"/>
              <a:t>v</a:t>
            </a:r>
            <a:r>
              <a:rPr lang="cs-CZ" baseline="-25000" dirty="0" err="1" smtClean="0"/>
              <a:t>r</a:t>
            </a:r>
            <a:r>
              <a:rPr lang="cs-CZ" dirty="0" smtClean="0"/>
              <a:t> – hodnota korigovaná na </a:t>
            </a:r>
            <a:r>
              <a:rPr lang="cs-CZ" dirty="0"/>
              <a:t>0°C a 101,325 </a:t>
            </a:r>
            <a:r>
              <a:rPr lang="cs-CZ" dirty="0" err="1" smtClean="0"/>
              <a:t>kP</a:t>
            </a:r>
            <a:r>
              <a:rPr lang="cs-CZ" dirty="0" smtClean="0"/>
              <a:t> (l/s)</a:t>
            </a:r>
          </a:p>
          <a:p>
            <a:pPr lvl="2"/>
            <a:r>
              <a:rPr lang="cs-CZ" sz="1300" dirty="0"/>
              <a:t>t</a:t>
            </a:r>
            <a:r>
              <a:rPr lang="cs-CZ" sz="1300" dirty="0" smtClean="0"/>
              <a:t>: Teplota místnosti °C, B: barometrický tlak </a:t>
            </a:r>
            <a:r>
              <a:rPr lang="cs-CZ" sz="1300" dirty="0" err="1" smtClean="0"/>
              <a:t>kPa</a:t>
            </a:r>
            <a:r>
              <a:rPr lang="cs-CZ" sz="1300" dirty="0" smtClean="0"/>
              <a:t> (1 </a:t>
            </a:r>
            <a:r>
              <a:rPr lang="cs-CZ" sz="1300" dirty="0" err="1" smtClean="0"/>
              <a:t>mmHg</a:t>
            </a:r>
            <a:r>
              <a:rPr lang="cs-CZ" sz="1300" dirty="0" smtClean="0"/>
              <a:t> = 0,133 </a:t>
            </a:r>
            <a:r>
              <a:rPr lang="cs-CZ" sz="1300" dirty="0" err="1" smtClean="0"/>
              <a:t>kPa</a:t>
            </a:r>
            <a:r>
              <a:rPr lang="cs-CZ" sz="1300" dirty="0" smtClean="0"/>
              <a:t>), napětí vodních par v </a:t>
            </a:r>
            <a:r>
              <a:rPr lang="cs-CZ" sz="1300" dirty="0" err="1" smtClean="0"/>
              <a:t>kPa</a:t>
            </a:r>
            <a:r>
              <a:rPr lang="cs-CZ" sz="1300" dirty="0" smtClean="0"/>
              <a:t> (podle tabulky)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Vypočítejte AEE</a:t>
            </a:r>
            <a:r>
              <a:rPr lang="cs-CZ" sz="1800" dirty="0" smtClean="0"/>
              <a:t> (chyba výpočtu je asi 8%)</a:t>
            </a:r>
            <a:endParaRPr lang="cs-CZ" sz="2400" dirty="0" smtClean="0"/>
          </a:p>
          <a:p>
            <a:pPr lvl="1"/>
            <a:r>
              <a:rPr lang="cs-CZ" sz="1800" dirty="0" smtClean="0"/>
              <a:t>AEE (</a:t>
            </a:r>
            <a:r>
              <a:rPr lang="cs-CZ" sz="1800" dirty="0" err="1" smtClean="0"/>
              <a:t>kJ</a:t>
            </a:r>
            <a:r>
              <a:rPr lang="cs-CZ" sz="1800" dirty="0" smtClean="0"/>
              <a:t>/s) = 20,19 . </a:t>
            </a:r>
            <a:r>
              <a:rPr lang="cs-CZ" sz="1800" dirty="0" err="1" smtClean="0"/>
              <a:t>v</a:t>
            </a:r>
            <a:r>
              <a:rPr lang="cs-CZ" sz="1800" baseline="-25000" dirty="0" err="1" smtClean="0"/>
              <a:t>r</a:t>
            </a:r>
            <a:r>
              <a:rPr lang="cs-CZ" sz="1800" dirty="0"/>
              <a:t> </a:t>
            </a:r>
          </a:p>
          <a:p>
            <a:pPr lvl="1"/>
            <a:r>
              <a:rPr lang="cs-CZ" sz="1800" dirty="0" smtClean="0"/>
              <a:t>AEE </a:t>
            </a:r>
            <a:r>
              <a:rPr lang="cs-CZ" sz="1800" dirty="0"/>
              <a:t>(</a:t>
            </a:r>
            <a:r>
              <a:rPr lang="cs-CZ" sz="1800" dirty="0" err="1" smtClean="0"/>
              <a:t>kJ</a:t>
            </a:r>
            <a:r>
              <a:rPr lang="cs-CZ" sz="1800" dirty="0" smtClean="0"/>
              <a:t>/den) </a:t>
            </a:r>
            <a:r>
              <a:rPr lang="cs-CZ" sz="1800" dirty="0"/>
              <a:t>= 20,19 . </a:t>
            </a:r>
            <a:r>
              <a:rPr lang="cs-CZ" sz="1800" dirty="0" err="1"/>
              <a:t>v</a:t>
            </a:r>
            <a:r>
              <a:rPr lang="cs-CZ" sz="1800" baseline="-25000" dirty="0" err="1"/>
              <a:t>r</a:t>
            </a:r>
            <a:r>
              <a:rPr lang="cs-CZ" sz="1800" dirty="0"/>
              <a:t> </a:t>
            </a:r>
            <a:r>
              <a:rPr lang="cs-CZ" sz="1800" dirty="0" smtClean="0"/>
              <a:t>. 86400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82831" y="3471531"/>
                <a:ext cx="3207032" cy="703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273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273−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101,325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31" y="3471531"/>
                <a:ext cx="3207032" cy="7030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4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Výpočet energetického výdeje rovnicí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bazální energetický </a:t>
            </a:r>
            <a:r>
              <a:rPr lang="cs-CZ" dirty="0" smtClean="0"/>
              <a:t>výdej (BEE) – </a:t>
            </a:r>
            <a:r>
              <a:rPr lang="cs-CZ" dirty="0" err="1" smtClean="0"/>
              <a:t>Harris-Benedictova</a:t>
            </a:r>
            <a:r>
              <a:rPr lang="cs-CZ" dirty="0" smtClean="0"/>
              <a:t> rovnice</a:t>
            </a:r>
            <a:endParaRPr lang="cs-CZ" sz="1200" dirty="0" smtClean="0"/>
          </a:p>
          <a:p>
            <a:pPr lvl="1"/>
            <a:r>
              <a:rPr lang="cs-CZ" sz="2400" dirty="0" smtClean="0"/>
              <a:t>Muži (kcal/den)</a:t>
            </a:r>
          </a:p>
          <a:p>
            <a:pPr lvl="1"/>
            <a:r>
              <a:rPr lang="cs-CZ" sz="2400" dirty="0" smtClean="0"/>
              <a:t>Ženy </a:t>
            </a:r>
            <a:r>
              <a:rPr lang="cs-CZ" sz="2400" dirty="0"/>
              <a:t>(</a:t>
            </a:r>
            <a:r>
              <a:rPr lang="cs-CZ" sz="2400" dirty="0" smtClean="0"/>
              <a:t>kcal/den)</a:t>
            </a:r>
          </a:p>
          <a:p>
            <a:pPr lvl="1"/>
            <a:r>
              <a:rPr lang="cs-CZ" dirty="0" smtClean="0"/>
              <a:t>m: hmotnost v kg, h: výška v cm, r věk v letech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BEE (</a:t>
            </a:r>
            <a:r>
              <a:rPr lang="cs-CZ" dirty="0" err="1" smtClean="0"/>
              <a:t>kJ</a:t>
            </a:r>
            <a:r>
              <a:rPr lang="cs-CZ" dirty="0" smtClean="0"/>
              <a:t>/den) = BEE (kcal/den) . 238,8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AEE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/den) = AF . TF . IF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bazálního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energetického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výdeje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/den)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aktivity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 - v praktiku: zdravý lehce pracující (AF = ženy 1,55; muži 1,6)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tělesné teploty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praktiku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normální (TF = 1)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poškození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IF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praktiku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žádné (IF = 1)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Zvýšení teploty a poškození zvyšuje AEE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 a AEE výpočtem představuje jen odhad vaší reálné hodnoty. Rovnice byla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jištěna na základě vyhodnocení mnoha lidí, ale dva lidé se stejnými parametry nikdy nebudou mít stejný výdej, pouze podobný. Rovnice například nepočítá se složením tělesné hmoty, podílem svalů a tuků, nastavením metabolismu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69579" y="1515139"/>
                <a:ext cx="5091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𝐵𝐸𝐸</m:t>
                      </m:r>
                      <m:r>
                        <a:rPr lang="cs-CZ" b="0" i="1" smtClean="0">
                          <a:latin typeface="Cambria Math"/>
                        </a:rPr>
                        <m:t>=66+13,7∙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+5∙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b="0" i="1" smtClean="0">
                          <a:latin typeface="Cambria Math"/>
                        </a:rPr>
                        <m:t>−6,8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579" y="1515139"/>
                <a:ext cx="50915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251851" y="1880199"/>
                <a:ext cx="5391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𝐵𝐸𝐸</m:t>
                      </m:r>
                      <m:r>
                        <a:rPr lang="cs-CZ" b="0" i="1" smtClean="0">
                          <a:latin typeface="Cambria Math"/>
                        </a:rPr>
                        <m:t>=655+9,6∙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1,7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b="0" i="1" smtClean="0">
                          <a:latin typeface="Cambria Math"/>
                        </a:rPr>
                        <m:t> −4,7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51" y="1880199"/>
                <a:ext cx="53913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1050242" cy="451576"/>
          </a:xfrm>
        </p:spPr>
        <p:txBody>
          <a:bodyPr/>
          <a:lstStyle/>
          <a:p>
            <a:r>
              <a:rPr lang="cs-CZ" sz="3600" dirty="0" smtClean="0"/>
              <a:t>Závěry 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Porovnejte spočítaný BEE a naměřený AEE v leže a po zátěži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Očekáváme: </a:t>
            </a: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             BEE &lt; AEE klid &lt; AEE po zátěži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Vysvětlete pozorované rozdíly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Může se stát: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BEE </a:t>
            </a:r>
            <a:r>
              <a:rPr lang="cs-CZ" sz="2400" dirty="0" smtClean="0">
                <a:latin typeface="Arial"/>
                <a:cs typeface="Arial"/>
              </a:rPr>
              <a:t>≥</a:t>
            </a:r>
            <a:r>
              <a:rPr lang="cs-CZ" sz="2400" dirty="0" smtClean="0"/>
              <a:t> </a:t>
            </a:r>
            <a:r>
              <a:rPr lang="cs-CZ" sz="2400" dirty="0"/>
              <a:t>AEE </a:t>
            </a:r>
            <a:r>
              <a:rPr lang="cs-CZ" sz="2400" dirty="0" smtClean="0"/>
              <a:t>klid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Vysvětlete tuto situaci</a:t>
            </a:r>
          </a:p>
        </p:txBody>
      </p:sp>
    </p:spTree>
    <p:extLst>
      <p:ext uri="{BB962C8B-B14F-4D97-AF65-F5344CB8AC3E}">
        <p14:creationId xmlns:p14="http://schemas.microsoft.com/office/powerpoint/2010/main" val="662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0377" y="2971617"/>
            <a:ext cx="11361600" cy="1171580"/>
          </a:xfrm>
        </p:spPr>
        <p:txBody>
          <a:bodyPr/>
          <a:lstStyle/>
          <a:p>
            <a:r>
              <a:rPr lang="cs-CZ" dirty="0" smtClean="0"/>
              <a:t>Zásady správné výživy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Jídelníček</a:t>
            </a:r>
            <a:endParaRPr lang="cs-CZ" dirty="0"/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93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Zásady správné výživy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Energetický příjem a výdej by měly být v rovnováze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Snažte se udržet adekvátní tělesnou hmotnost (dle BMI a obvodu pasu)</a:t>
            </a:r>
          </a:p>
          <a:p>
            <a:pPr>
              <a:lnSpc>
                <a:spcPct val="100000"/>
              </a:lnSpc>
            </a:pPr>
            <a:r>
              <a:rPr lang="cs-CZ" dirty="0"/>
              <a:t>Jezte minimálně 5-krát denně v pravidelných intervalech (každé 3-4 hodiny) – počet jídel závisí od celkového energetického příjmu:</a:t>
            </a:r>
          </a:p>
          <a:p>
            <a:pPr lvl="1"/>
            <a:r>
              <a:rPr lang="cs-CZ" dirty="0" smtClean="0"/>
              <a:t>1 600 kcal v 6 jídlech</a:t>
            </a:r>
          </a:p>
          <a:p>
            <a:pPr lvl="1"/>
            <a:r>
              <a:rPr lang="cs-CZ" dirty="0" smtClean="0"/>
              <a:t>2 200 kcal v 9 jídlech</a:t>
            </a:r>
          </a:p>
          <a:p>
            <a:pPr lvl="1"/>
            <a:r>
              <a:rPr lang="cs-CZ" dirty="0" smtClean="0"/>
              <a:t>2 800 kcal v 11 jídlech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Pravidelně cvičte – nejméně 30 minut fyzické aktivity mírné zátěže alespoň 5-krát týdně (nebo 3 - 4 x týdně 30 min zátěže, při které se </a:t>
            </a:r>
            <a:r>
              <a:rPr lang="cs-CZ" dirty="0"/>
              <a:t>z</a:t>
            </a:r>
            <a:r>
              <a:rPr lang="cs-CZ" dirty="0" smtClean="0"/>
              <a:t>potíte)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4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Zásady správné výživy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609725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Strava </a:t>
            </a:r>
            <a:r>
              <a:rPr lang="cs-CZ" b="1" dirty="0" smtClean="0"/>
              <a:t>by </a:t>
            </a:r>
            <a:r>
              <a:rPr lang="cs-CZ" b="1" dirty="0"/>
              <a:t>měla být </a:t>
            </a:r>
            <a:r>
              <a:rPr lang="cs-CZ" b="1" dirty="0" smtClean="0"/>
              <a:t>pestrá - </a:t>
            </a:r>
            <a:r>
              <a:rPr lang="cs-CZ" sz="2400" dirty="0" smtClean="0"/>
              <a:t>měla </a:t>
            </a:r>
            <a:r>
              <a:rPr lang="cs-CZ" sz="2400" dirty="0"/>
              <a:t>by </a:t>
            </a:r>
            <a:r>
              <a:rPr lang="cs-CZ" sz="2400" dirty="0" smtClean="0"/>
              <a:t>obsahovat: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šechny </a:t>
            </a:r>
            <a:r>
              <a:rPr lang="cs-CZ" dirty="0"/>
              <a:t>nezbytné </a:t>
            </a:r>
            <a:r>
              <a:rPr lang="cs-CZ" dirty="0" smtClean="0"/>
              <a:t>živiny (bílkoviny, tuky, cukry) správného složení, energetické hodnoty a poměru</a:t>
            </a:r>
          </a:p>
          <a:p>
            <a:pPr lvl="1"/>
            <a:r>
              <a:rPr lang="cs-CZ" dirty="0" smtClean="0"/>
              <a:t>Vitamíny</a:t>
            </a:r>
          </a:p>
          <a:p>
            <a:pPr lvl="1"/>
            <a:r>
              <a:rPr lang="cs-CZ" dirty="0" smtClean="0"/>
              <a:t>Minerální látky v optimálním množství</a:t>
            </a:r>
          </a:p>
          <a:p>
            <a:pPr lvl="1"/>
            <a:r>
              <a:rPr lang="cs-CZ" dirty="0" smtClean="0"/>
              <a:t>Vodu</a:t>
            </a:r>
          </a:p>
          <a:p>
            <a:pPr lvl="1"/>
            <a:r>
              <a:rPr lang="cs-CZ" dirty="0" smtClean="0"/>
              <a:t>Vlákniny</a:t>
            </a:r>
          </a:p>
          <a:p>
            <a:pPr lvl="1"/>
            <a:endParaRPr lang="cs-CZ" sz="1400" dirty="0"/>
          </a:p>
          <a:p>
            <a:pPr>
              <a:lnSpc>
                <a:spcPct val="100000"/>
              </a:lnSpc>
            </a:pPr>
            <a:r>
              <a:rPr lang="cs-CZ" dirty="0" smtClean="0"/>
              <a:t>Třeba omezit</a:t>
            </a:r>
          </a:p>
          <a:p>
            <a:pPr lvl="1"/>
            <a:r>
              <a:rPr lang="cs-CZ" dirty="0" smtClean="0"/>
              <a:t>Alkohol &lt;30 g/den</a:t>
            </a:r>
          </a:p>
          <a:p>
            <a:pPr lvl="1"/>
            <a:r>
              <a:rPr lang="cs-CZ" dirty="0"/>
              <a:t>Omezte příjem konzervovaného jídla a polotovarů, smažených pokrmů a </a:t>
            </a:r>
            <a:r>
              <a:rPr lang="cs-CZ" dirty="0" smtClean="0"/>
              <a:t>uzenin – ukazuje se, že je to jeden z významných faktorů vyvolávajících diabetes II</a:t>
            </a:r>
          </a:p>
          <a:p>
            <a:pPr lvl="1"/>
            <a:r>
              <a:rPr lang="cs-CZ" dirty="0" err="1" smtClean="0"/>
              <a:t>NaCl</a:t>
            </a:r>
            <a:r>
              <a:rPr lang="cs-CZ" dirty="0" smtClean="0"/>
              <a:t> &lt;5 g/den</a:t>
            </a:r>
          </a:p>
          <a:p>
            <a:pPr lvl="1"/>
            <a:r>
              <a:rPr lang="cs-CZ" dirty="0" smtClean="0"/>
              <a:t>Cholesterol &lt;300 mg/den</a:t>
            </a:r>
            <a:endParaRPr lang="cs-CZ" dirty="0"/>
          </a:p>
          <a:p>
            <a:pPr marL="324000" lvl="1" indent="0">
              <a:buNone/>
            </a:pPr>
            <a:endParaRPr lang="cs-CZ" sz="1600" dirty="0"/>
          </a:p>
          <a:p>
            <a:pPr lvl="1"/>
            <a:r>
              <a:rPr lang="cs-CZ" dirty="0" smtClean="0"/>
              <a:t>Další faktory – Slováci doporučují optimální kulturu stolování </a:t>
            </a:r>
            <a:r>
              <a:rPr lang="cs-CZ" sz="1800" dirty="0" smtClean="0"/>
              <a:t>(</a:t>
            </a:r>
            <a:r>
              <a:rPr lang="cs-CZ" sz="1800" dirty="0" err="1" smtClean="0"/>
              <a:t>Lékarská</a:t>
            </a:r>
            <a:r>
              <a:rPr lang="cs-CZ" sz="1800" dirty="0" smtClean="0"/>
              <a:t> </a:t>
            </a:r>
            <a:r>
              <a:rPr lang="cs-CZ" sz="1800" dirty="0" err="1" smtClean="0"/>
              <a:t>fyziologia</a:t>
            </a:r>
            <a:r>
              <a:rPr lang="cs-CZ" sz="1800" dirty="0" smtClean="0"/>
              <a:t>, Javorka a kol.)</a:t>
            </a:r>
          </a:p>
          <a:p>
            <a:pPr marL="989013" lvl="1" indent="-665163"/>
            <a:r>
              <a:rPr lang="cs-CZ" sz="2400" dirty="0" smtClean="0"/>
              <a:t>Jo… a Nekuřte!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8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Jídelní lístek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Jako prostředek k zhodnocení příjmu potravy: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kalorického příjmu, složení stravy, rozložení příjmu během </a:t>
            </a:r>
            <a:r>
              <a:rPr lang="cs-CZ" dirty="0" smtClean="0"/>
              <a:t>dne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Jako prostředek k terapeutické intervenci: </a:t>
            </a:r>
          </a:p>
          <a:p>
            <a:pPr lvl="1"/>
            <a:r>
              <a:rPr lang="cs-CZ" dirty="0"/>
              <a:t>plán denního příjmu potravy dle individuálních potřeb jedince a zásad správné </a:t>
            </a:r>
            <a:r>
              <a:rPr lang="cs-CZ" dirty="0" smtClean="0"/>
              <a:t>výživy, </a:t>
            </a:r>
            <a:r>
              <a:rPr lang="cs-CZ" dirty="0" err="1" smtClean="0"/>
              <a:t>setavení</a:t>
            </a:r>
            <a:r>
              <a:rPr lang="cs-CZ" dirty="0" smtClean="0"/>
              <a:t> jídelníčku vzhledem k onemocněním, zdravotnímu stavu, alergiím, aktivitě, úpravě hmotnosti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Tabulka by měla obsahovat</a:t>
            </a:r>
          </a:p>
          <a:p>
            <a:pPr lvl="1"/>
            <a:r>
              <a:rPr lang="cs-CZ" dirty="0" smtClean="0"/>
              <a:t>Jídlo</a:t>
            </a:r>
          </a:p>
          <a:p>
            <a:pPr lvl="1"/>
            <a:r>
              <a:rPr lang="cs-CZ" dirty="0" smtClean="0"/>
              <a:t>Čas jídla</a:t>
            </a:r>
          </a:p>
          <a:p>
            <a:pPr lvl="1"/>
            <a:r>
              <a:rPr lang="cs-CZ" dirty="0" smtClean="0"/>
              <a:t>Množství v g</a:t>
            </a:r>
          </a:p>
          <a:p>
            <a:pPr lvl="1"/>
            <a:r>
              <a:rPr lang="cs-CZ" dirty="0" smtClean="0"/>
              <a:t>Energetická hodnota jídla v </a:t>
            </a:r>
            <a:r>
              <a:rPr lang="cs-CZ" dirty="0" err="1" smtClean="0"/>
              <a:t>kJ</a:t>
            </a:r>
            <a:endParaRPr lang="cs-CZ" dirty="0" smtClean="0"/>
          </a:p>
          <a:p>
            <a:pPr lvl="1"/>
            <a:r>
              <a:rPr lang="cs-CZ" dirty="0" smtClean="0"/>
              <a:t>Složení – bílkoviny, tuky, cukry</a:t>
            </a:r>
          </a:p>
          <a:p>
            <a:pPr lvl="1"/>
            <a:r>
              <a:rPr lang="cs-CZ" dirty="0" smtClean="0"/>
              <a:t>Vitamíny, minerály</a:t>
            </a:r>
          </a:p>
          <a:p>
            <a:pPr lvl="1"/>
            <a:r>
              <a:rPr lang="cs-CZ" dirty="0" smtClean="0"/>
              <a:t>Výsledné hodnoty všech parametrů a doporučené denní dávky</a:t>
            </a:r>
          </a:p>
          <a:p>
            <a:pPr lvl="1"/>
            <a:r>
              <a:rPr lang="cs-CZ" dirty="0" smtClean="0"/>
              <a:t>Ideálně ještě spočítaný denní energetický výdej pro orientační porovnání s příjmem</a:t>
            </a:r>
          </a:p>
          <a:p>
            <a:pPr lvl="1"/>
            <a:r>
              <a:rPr lang="cs-CZ" dirty="0" smtClean="0"/>
              <a:t>Specifický dynamický účinek živin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8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energetického výdeje nepřímou kalorimetrií a výpočtem</a:t>
            </a:r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033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Živiny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Doporučení: 10% bílkoviny, 26% tuky, 64% cukry </a:t>
            </a:r>
            <a:br>
              <a:rPr lang="cs-CZ" dirty="0" smtClean="0"/>
            </a:br>
            <a:r>
              <a:rPr lang="cs-CZ" sz="2000" dirty="0" smtClean="0"/>
              <a:t>(alkohol je taky zdroj energie, ale nedoporučuje se)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Bílkoviny – </a:t>
            </a:r>
            <a:r>
              <a:rPr lang="cs-CZ" dirty="0" err="1" smtClean="0"/>
              <a:t>ddd</a:t>
            </a:r>
            <a:r>
              <a:rPr lang="cs-CZ" dirty="0" smtClean="0"/>
              <a:t> dospělí: 0,8–1,2 g/kg, děti: 1,2-1,5 g/kg</a:t>
            </a:r>
          </a:p>
          <a:p>
            <a:pPr lvl="1"/>
            <a:r>
              <a:rPr lang="cs-CZ" dirty="0" smtClean="0"/>
              <a:t>musí obsahovat všechny esenciální AMK ve správných poměrech vhodných pro syntézu nových bílkovin - příjem nahrazuje 20 – 30 g bílkovin, které se denně u člověka degradují</a:t>
            </a:r>
          </a:p>
          <a:p>
            <a:pPr lvl="1"/>
            <a:r>
              <a:rPr lang="cs-CZ" dirty="0" smtClean="0"/>
              <a:t>Živočišné bílkoviny mají vyrovnaný poměr AMK, v rostlinných bílkovinách často nějaká AMK chybí – rostlinná strava je náročnější na sestavení, pokud má obsahovat všechny AMK</a:t>
            </a:r>
          </a:p>
          <a:p>
            <a:pPr lvl="1"/>
            <a:r>
              <a:rPr lang="cs-CZ" dirty="0" err="1" smtClean="0"/>
              <a:t>fce</a:t>
            </a:r>
            <a:r>
              <a:rPr lang="cs-CZ" dirty="0" smtClean="0"/>
              <a:t>: strukturní, signální (hormony, receptory), jako zdroj energie jen výjimečně (při hladovění)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Cukry – </a:t>
            </a:r>
            <a:r>
              <a:rPr lang="cs-CZ" dirty="0" err="1" smtClean="0"/>
              <a:t>ddd</a:t>
            </a:r>
            <a:r>
              <a:rPr lang="cs-CZ" dirty="0" smtClean="0"/>
              <a:t> dospělí: 10-15 g/k, děti 5-8 g/kg</a:t>
            </a:r>
          </a:p>
          <a:p>
            <a:pPr lvl="1"/>
            <a:r>
              <a:rPr lang="cs-CZ" dirty="0" smtClean="0"/>
              <a:t>Nejrychlejší zdroj energie (17,1 </a:t>
            </a:r>
            <a:r>
              <a:rPr lang="cs-CZ" dirty="0" err="1" smtClean="0"/>
              <a:t>kJ</a:t>
            </a:r>
            <a:r>
              <a:rPr lang="cs-CZ" dirty="0" smtClean="0"/>
              <a:t>/g), především rostlinného původu</a:t>
            </a:r>
          </a:p>
          <a:p>
            <a:pPr lvl="1"/>
            <a:r>
              <a:rPr lang="cs-CZ" dirty="0" smtClean="0"/>
              <a:t>Využitelné sacharidy – </a:t>
            </a:r>
            <a:r>
              <a:rPr lang="cs-CZ" dirty="0"/>
              <a:t>64% přijaté </a:t>
            </a:r>
            <a:r>
              <a:rPr lang="cs-CZ" dirty="0" smtClean="0"/>
              <a:t>energie (rafinovaný cukr by měl být </a:t>
            </a:r>
            <a:r>
              <a:rPr lang="cs-CZ" dirty="0"/>
              <a:t>&lt;10</a:t>
            </a:r>
            <a:r>
              <a:rPr lang="cs-CZ" dirty="0" smtClean="0"/>
              <a:t>%)</a:t>
            </a:r>
            <a:br>
              <a:rPr lang="cs-CZ" dirty="0" smtClean="0"/>
            </a:br>
            <a:r>
              <a:rPr lang="cs-CZ" dirty="0" smtClean="0"/>
              <a:t>Nevyužitelné sacharidy – nestravitelné, součást vlákniny (hlavně celulóza), </a:t>
            </a:r>
            <a:r>
              <a:rPr lang="cs-CZ" dirty="0" err="1" smtClean="0"/>
              <a:t>ddd</a:t>
            </a:r>
            <a:r>
              <a:rPr lang="cs-CZ" dirty="0" smtClean="0"/>
              <a:t> 25-35g/den – podpora motility GIT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Živiny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Tuky: </a:t>
            </a:r>
            <a:r>
              <a:rPr lang="cs-CZ" dirty="0" err="1" smtClean="0"/>
              <a:t>ddd</a:t>
            </a:r>
            <a:r>
              <a:rPr lang="cs-CZ" dirty="0" smtClean="0"/>
              <a:t> dospělí 1g/kg, děti 4-5 g/kg</a:t>
            </a:r>
          </a:p>
          <a:p>
            <a:pPr lvl="1"/>
            <a:r>
              <a:rPr lang="cs-CZ" dirty="0" smtClean="0"/>
              <a:t>Největší zdroj energie (38,9kJ/g) – především zásobní </a:t>
            </a:r>
            <a:r>
              <a:rPr lang="cs-CZ" dirty="0" err="1" smtClean="0"/>
              <a:t>fce</a:t>
            </a:r>
            <a:endParaRPr lang="cs-CZ" dirty="0"/>
          </a:p>
          <a:p>
            <a:pPr lvl="1"/>
            <a:r>
              <a:rPr lang="cs-CZ" dirty="0" smtClean="0"/>
              <a:t>Další funkce – vitamíny rozpustné v tucích, stavební, termoregulace (hnědá tuková tkáň, izolace), mechanická ochrana orgánů, kostí</a:t>
            </a:r>
          </a:p>
          <a:p>
            <a:pPr lvl="1"/>
            <a:r>
              <a:rPr lang="cs-CZ" dirty="0" smtClean="0"/>
              <a:t>Optimální poměr tuků v potravě: 10% nasycené mastné </a:t>
            </a:r>
            <a:r>
              <a:rPr lang="cs-CZ" dirty="0" err="1" smtClean="0"/>
              <a:t>kys</a:t>
            </a:r>
            <a:r>
              <a:rPr lang="cs-CZ" dirty="0" smtClean="0"/>
              <a:t>. (MK), 10-12% </a:t>
            </a:r>
            <a:r>
              <a:rPr lang="cs-CZ" dirty="0" err="1" smtClean="0"/>
              <a:t>mononenasycené</a:t>
            </a:r>
            <a:r>
              <a:rPr lang="cs-CZ" dirty="0" smtClean="0"/>
              <a:t> MK, 8 – 10% polynenasycené MK</a:t>
            </a:r>
          </a:p>
          <a:p>
            <a:pPr lvl="1"/>
            <a:r>
              <a:rPr lang="cs-CZ" dirty="0" smtClean="0"/>
              <a:t>Cis-konfigurace MK – rostlinné a většina živočišných tuků. </a:t>
            </a:r>
            <a:br>
              <a:rPr lang="cs-CZ" dirty="0" smtClean="0"/>
            </a:br>
            <a:r>
              <a:rPr lang="cs-CZ" dirty="0" smtClean="0"/>
              <a:t>Trans-konfigurace – mléčné výrobky, hovězí a skopové maso, průmyslově ztužené tuky (margaríny) – zvýšení koncentrace LDL-cholesterolu</a:t>
            </a:r>
          </a:p>
          <a:p>
            <a:pPr lvl="1"/>
            <a:r>
              <a:rPr lang="cs-CZ" dirty="0" smtClean="0"/>
              <a:t>Cholesterol (jen živočišné produkty) – </a:t>
            </a:r>
            <a:r>
              <a:rPr lang="cs-CZ" dirty="0" err="1" smtClean="0"/>
              <a:t>fce</a:t>
            </a:r>
            <a:r>
              <a:rPr lang="cs-CZ" dirty="0" smtClean="0"/>
              <a:t> strukturní složka mozkové tkáně, buněčných membrán, prekurzor steroidních hormonů, vit. D, žlučových </a:t>
            </a:r>
            <a:r>
              <a:rPr lang="cs-CZ" dirty="0" err="1" smtClean="0"/>
              <a:t>kys</a:t>
            </a:r>
            <a:r>
              <a:rPr lang="cs-CZ" dirty="0" smtClean="0"/>
              <a:t> – v krvi koluje 4% celkového cholesterolu</a:t>
            </a:r>
            <a:br>
              <a:rPr lang="cs-CZ" dirty="0" smtClean="0"/>
            </a:br>
            <a:r>
              <a:rPr lang="cs-CZ" dirty="0" smtClean="0"/>
              <a:t>75% si tělo tvoří samo (játra), 25% z potravy</a:t>
            </a:r>
          </a:p>
          <a:p>
            <a:pPr>
              <a:lnSpc>
                <a:spcPct val="100000"/>
              </a:lnSpc>
            </a:pPr>
            <a:r>
              <a:rPr lang="cs-CZ" dirty="0"/>
              <a:t>Specifický dynamický účinek živin (SDÚ</a:t>
            </a:r>
            <a:r>
              <a:rPr lang="cs-CZ" dirty="0" smtClean="0"/>
              <a:t>):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energie potřebná pro zpracování živin, cca 10% z energie </a:t>
            </a:r>
            <a:r>
              <a:rPr lang="cs-CZ" sz="2400" dirty="0" smtClean="0"/>
              <a:t>přijaté smíšené potravy (bílkoviny mají vyšší SDÚ než </a:t>
            </a:r>
            <a:r>
              <a:rPr lang="cs-CZ" sz="2400" dirty="0" err="1" smtClean="0"/>
              <a:t>glukoza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76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Metabolický syndrom (MS)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34391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Civilizační onemocnění obsahující 3 a více z následujících faktorů</a:t>
            </a:r>
          </a:p>
          <a:p>
            <a:pPr lvl="1"/>
            <a:r>
              <a:rPr lang="cs-CZ" b="1" dirty="0" smtClean="0"/>
              <a:t>Obezita:</a:t>
            </a:r>
            <a:r>
              <a:rPr lang="cs-CZ" dirty="0" smtClean="0"/>
              <a:t> obvod </a:t>
            </a:r>
            <a:r>
              <a:rPr lang="cs-CZ" dirty="0"/>
              <a:t>pasu &gt; 102 cm u mužů, &gt; 88 cm u žen</a:t>
            </a:r>
          </a:p>
          <a:p>
            <a:pPr lvl="1"/>
            <a:r>
              <a:rPr lang="cs-CZ" b="1" dirty="0" err="1"/>
              <a:t>D</a:t>
            </a:r>
            <a:r>
              <a:rPr lang="cs-CZ" b="1" dirty="0" err="1" smtClean="0"/>
              <a:t>yslipidemie</a:t>
            </a:r>
            <a:r>
              <a:rPr lang="cs-CZ" b="1" dirty="0" smtClean="0"/>
              <a:t>: </a:t>
            </a:r>
            <a:r>
              <a:rPr lang="cs-CZ" dirty="0" smtClean="0"/>
              <a:t>TAG </a:t>
            </a:r>
            <a:r>
              <a:rPr lang="cs-CZ" dirty="0"/>
              <a:t>&gt; 1,7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pPr marL="324000" lvl="1" indent="0">
              <a:buNone/>
            </a:pPr>
            <a:r>
              <a:rPr lang="cs-CZ" dirty="0" smtClean="0"/>
              <a:t>                           HDL </a:t>
            </a:r>
            <a:r>
              <a:rPr lang="cs-CZ" dirty="0"/>
              <a:t>&lt; 1 </a:t>
            </a:r>
            <a:r>
              <a:rPr lang="cs-CZ" dirty="0" err="1"/>
              <a:t>mmol</a:t>
            </a:r>
            <a:r>
              <a:rPr lang="cs-CZ" dirty="0"/>
              <a:t>/l u mužů, &lt; 1,3 </a:t>
            </a:r>
            <a:r>
              <a:rPr lang="cs-CZ" dirty="0" err="1"/>
              <a:t>mmol</a:t>
            </a:r>
            <a:r>
              <a:rPr lang="cs-CZ" dirty="0"/>
              <a:t>/l u žen</a:t>
            </a:r>
          </a:p>
          <a:p>
            <a:pPr lvl="1"/>
            <a:r>
              <a:rPr lang="cs-CZ" b="1" dirty="0" smtClean="0"/>
              <a:t>Hypertenze: </a:t>
            </a:r>
            <a:r>
              <a:rPr lang="cs-CZ" dirty="0" smtClean="0"/>
              <a:t>TK </a:t>
            </a:r>
            <a:r>
              <a:rPr lang="cs-CZ" dirty="0"/>
              <a:t>&gt; 130/85 </a:t>
            </a:r>
            <a:r>
              <a:rPr lang="cs-CZ" dirty="0" err="1"/>
              <a:t>mmHg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b="1" dirty="0" smtClean="0"/>
              <a:t>Hyperglykémie: </a:t>
            </a:r>
            <a:r>
              <a:rPr lang="cs-CZ" dirty="0" smtClean="0"/>
              <a:t>Glykemie na lačno &gt; </a:t>
            </a:r>
            <a:r>
              <a:rPr lang="cs-CZ" dirty="0"/>
              <a:t>5,6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  <a:r>
              <a:rPr lang="cs-CZ" dirty="0" smtClean="0">
                <a:latin typeface="Arial"/>
                <a:cs typeface="Arial"/>
              </a:rPr>
              <a:t>← </a:t>
            </a:r>
            <a:r>
              <a:rPr lang="cs-CZ" dirty="0" err="1" smtClean="0">
                <a:latin typeface="Arial"/>
                <a:cs typeface="Arial"/>
              </a:rPr>
              <a:t>inzulinorezistence</a:t>
            </a:r>
            <a:r>
              <a:rPr lang="cs-CZ" dirty="0" smtClean="0">
                <a:latin typeface="Arial"/>
                <a:cs typeface="Arial"/>
              </a:rPr>
              <a:t>, diabetes II. typu (DM II)</a:t>
            </a:r>
            <a:endParaRPr lang="cs-CZ" dirty="0" smtClean="0"/>
          </a:p>
          <a:p>
            <a:pPr lvl="1"/>
            <a:endParaRPr lang="cs-CZ" sz="1100" dirty="0" smtClean="0"/>
          </a:p>
          <a:p>
            <a:pPr lvl="1"/>
            <a:r>
              <a:rPr lang="cs-CZ" dirty="0" smtClean="0"/>
              <a:t>ČR: 32% muži, 24% ženy, hlavně ve starší populaci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Vznik podmíněn genetickou predispozicí (hlavně k </a:t>
            </a:r>
            <a:r>
              <a:rPr lang="cs-CZ" sz="2400" dirty="0" err="1" smtClean="0"/>
              <a:t>inzulinorezistenci</a:t>
            </a:r>
            <a:r>
              <a:rPr lang="cs-CZ" sz="2400" dirty="0" smtClean="0"/>
              <a:t>) a špatným životním stylem (vyšší energetický příjem, nedostatek pohybu)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Významný </a:t>
            </a:r>
            <a:r>
              <a:rPr lang="cs-CZ" sz="2400" dirty="0"/>
              <a:t>prozánětlivý, </a:t>
            </a:r>
            <a:r>
              <a:rPr lang="cs-CZ" sz="2400" dirty="0" err="1"/>
              <a:t>prokolagulační</a:t>
            </a:r>
            <a:r>
              <a:rPr lang="cs-CZ" sz="2400" dirty="0"/>
              <a:t> a </a:t>
            </a:r>
            <a:r>
              <a:rPr lang="cs-CZ" sz="2400" dirty="0" err="1"/>
              <a:t>proaterogenní</a:t>
            </a:r>
            <a:r>
              <a:rPr lang="cs-CZ" sz="2400" dirty="0"/>
              <a:t> stav, </a:t>
            </a:r>
            <a:r>
              <a:rPr lang="cs-CZ" sz="2000" dirty="0"/>
              <a:t>jehož riziko pro kardiovaskulární nemoci je vyšší než riziko vzniklé prostým součtem rizik jeho jednotlivých rizikových </a:t>
            </a:r>
            <a:r>
              <a:rPr lang="cs-CZ" sz="2000" dirty="0" smtClean="0"/>
              <a:t>faktorů </a:t>
            </a:r>
            <a:r>
              <a:rPr lang="cs-CZ" sz="2400" dirty="0" smtClean="0"/>
              <a:t>– všechny faktory se vzájemně podporují</a:t>
            </a:r>
          </a:p>
          <a:p>
            <a:pPr>
              <a:lnSpc>
                <a:spcPct val="100000"/>
              </a:lnSpc>
            </a:pPr>
            <a:r>
              <a:rPr lang="cs-CZ" sz="2200" dirty="0" smtClean="0"/>
              <a:t>Důsledky: snížení kvality života i délky dožití protože: </a:t>
            </a:r>
            <a:r>
              <a:rPr lang="cs-CZ" sz="2000" dirty="0" smtClean="0"/>
              <a:t>DM II i s důsledky, kardiovaskulární i cerebrovaskulární </a:t>
            </a:r>
            <a:r>
              <a:rPr lang="cs-CZ" sz="2000" dirty="0" err="1" smtClean="0"/>
              <a:t>aterotrombotické</a:t>
            </a:r>
            <a:r>
              <a:rPr lang="cs-CZ" sz="2000" dirty="0" smtClean="0"/>
              <a:t> příhody (např. infarkt, mrtvice, embolie), ale ve výsledku se jedná o komplexní postižení celého organismu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Diabetes </a:t>
            </a:r>
            <a:r>
              <a:rPr lang="cs-CZ" dirty="0" err="1" smtClean="0"/>
              <a:t>mellitus</a:t>
            </a:r>
            <a:r>
              <a:rPr lang="cs-CZ" dirty="0" smtClean="0"/>
              <a:t> </a:t>
            </a:r>
            <a:r>
              <a:rPr lang="cs-CZ" b="0" dirty="0" smtClean="0"/>
              <a:t>(DM, cukrovka)</a:t>
            </a:r>
            <a:endParaRPr lang="cs-CZ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5990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Zahrnuje </a:t>
            </a:r>
            <a:r>
              <a:rPr lang="cs-CZ" dirty="0"/>
              <a:t>heterogenní skupinu chronických metabolických chorob, jejichž základním projevem je </a:t>
            </a:r>
            <a:r>
              <a:rPr lang="cs-CZ" b="1" dirty="0"/>
              <a:t>hyperglykémie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Vzniká v důsledku nedostatku inzulinu, jeho nedostatečného účinku (někdy se mluví o relativním nedostatku) nebo kombinací obojího.</a:t>
            </a:r>
          </a:p>
          <a:p>
            <a:pPr>
              <a:lnSpc>
                <a:spcPct val="100000"/>
              </a:lnSpc>
            </a:pPr>
            <a:r>
              <a:rPr lang="cs-CZ" sz="2400" i="1" dirty="0"/>
              <a:t>narušení transportu glukózy z krve do buňky</a:t>
            </a:r>
            <a:r>
              <a:rPr lang="cs-CZ" sz="2400" dirty="0"/>
              <a:t> buněčnou </a:t>
            </a:r>
            <a:r>
              <a:rPr lang="cs-CZ" sz="2400" dirty="0" smtClean="0"/>
              <a:t>membránou </a:t>
            </a:r>
            <a:r>
              <a:rPr lang="cs-CZ" sz="2400" dirty="0" smtClean="0">
                <a:latin typeface="Arial"/>
                <a:cs typeface="Arial"/>
              </a:rPr>
              <a:t>→ </a:t>
            </a:r>
            <a:r>
              <a:rPr lang="cs-CZ" sz="2400" dirty="0" smtClean="0"/>
              <a:t>hyperglykémie </a:t>
            </a:r>
            <a:r>
              <a:rPr lang="cs-CZ" sz="2400" dirty="0"/>
              <a:t>a </a:t>
            </a:r>
            <a:r>
              <a:rPr lang="cs-CZ" sz="2400" dirty="0" smtClean="0"/>
              <a:t>nedostatek </a:t>
            </a:r>
            <a:r>
              <a:rPr lang="cs-CZ" sz="2400" dirty="0"/>
              <a:t>glukózy </a:t>
            </a:r>
            <a:r>
              <a:rPr lang="cs-CZ" sz="2400" dirty="0" smtClean="0"/>
              <a:t>intracelulárně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DM I – </a:t>
            </a:r>
            <a:r>
              <a:rPr lang="cs-CZ" sz="2400" dirty="0" smtClean="0"/>
              <a:t>vzniká v dětském věku, autoimunitní destrukce beta-buněk slinivky – nutná substituce inzulinu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DM II – </a:t>
            </a:r>
            <a:r>
              <a:rPr lang="cs-CZ" sz="2400" dirty="0" smtClean="0"/>
              <a:t>v dospělém věku, rezistence (necitlivost) cílových tkání na inzulin (</a:t>
            </a:r>
            <a:r>
              <a:rPr lang="cs-CZ" sz="2400" dirty="0" err="1" smtClean="0"/>
              <a:t>inzulinorezistence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endParaRPr lang="cs-CZ" sz="1800" dirty="0" smtClean="0"/>
          </a:p>
          <a:p>
            <a:pPr>
              <a:lnSpc>
                <a:spcPct val="100000"/>
              </a:lnSpc>
            </a:pPr>
            <a:r>
              <a:rPr lang="cs-CZ" sz="2600" dirty="0" smtClean="0"/>
              <a:t>DM komplikuje léčbu a zvyšuje riziko a zhoršuje průběh dalších onemocnění, zhoršuje hojení. </a:t>
            </a:r>
            <a:r>
              <a:rPr lang="cs-CZ" sz="2000" dirty="0" smtClean="0"/>
              <a:t>DM je dřív nebo později onemocněním kardiovaskulárního systému</a:t>
            </a:r>
          </a:p>
        </p:txBody>
      </p:sp>
    </p:spTree>
    <p:extLst>
      <p:ext uri="{BB962C8B-B14F-4D97-AF65-F5344CB8AC3E}">
        <p14:creationId xmlns:p14="http://schemas.microsoft.com/office/powerpoint/2010/main" val="10998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Protokol</a:t>
            </a:r>
            <a:r>
              <a:rPr lang="cs-CZ" dirty="0" smtClean="0"/>
              <a:t>: </a:t>
            </a:r>
            <a:r>
              <a:rPr lang="cs-CZ" sz="3200" dirty="0" smtClean="0"/>
              <a:t>si vypracujete dopředu!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Zapište hmotnost, výšku, věk a pohlaví osoby, pro kterou budete sestavovat </a:t>
            </a:r>
            <a:r>
              <a:rPr lang="cs-CZ" sz="2400" dirty="0" smtClean="0"/>
              <a:t>jídelníček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Stanovte </a:t>
            </a:r>
            <a:r>
              <a:rPr lang="cs-CZ" sz="2400" dirty="0" smtClean="0"/>
              <a:t>jeho denní </a:t>
            </a:r>
            <a:r>
              <a:rPr lang="cs-CZ" sz="2400" dirty="0"/>
              <a:t>energetický výdej 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Sestavte </a:t>
            </a:r>
            <a:r>
              <a:rPr lang="cs-CZ" sz="2400" dirty="0"/>
              <a:t>jídelní lístek odpovídající předešlému </a:t>
            </a:r>
            <a:r>
              <a:rPr lang="cs-CZ" sz="2400" dirty="0" smtClean="0"/>
              <a:t>dni na </a:t>
            </a:r>
            <a:r>
              <a:rPr lang="cs-CZ" sz="2400" dirty="0" smtClean="0">
                <a:hlinkClick r:id="rId2"/>
              </a:rPr>
              <a:t>www.myfitnesspal.com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Jídelníček vytiskněte, zapište i BEE a AEE spočítané na základě tělesných parametrů a denních aktivit. To si opište/okopírujte, automaticky se to netiskne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Do protokolu zapište:</a:t>
            </a:r>
            <a:endParaRPr lang="cs-CZ" sz="2400" dirty="0"/>
          </a:p>
          <a:p>
            <a:pPr lvl="1"/>
            <a:r>
              <a:rPr lang="cs-CZ" sz="1600" dirty="0"/>
              <a:t>Součet přijaté energie, živin, minerálů a </a:t>
            </a:r>
            <a:r>
              <a:rPr lang="cs-CZ" sz="1600" dirty="0" smtClean="0"/>
              <a:t>vitamínů, SDÚ</a:t>
            </a:r>
            <a:endParaRPr lang="cs-CZ" sz="1600" dirty="0"/>
          </a:p>
          <a:p>
            <a:pPr lvl="1"/>
            <a:r>
              <a:rPr lang="cs-CZ" sz="1600" dirty="0"/>
              <a:t>Doporučené hodnoty všech sledovaných </a:t>
            </a:r>
            <a:r>
              <a:rPr lang="cs-CZ" sz="1600" dirty="0" smtClean="0"/>
              <a:t>parametrů</a:t>
            </a:r>
            <a:endParaRPr lang="cs-CZ" sz="1600" dirty="0"/>
          </a:p>
          <a:p>
            <a:pPr lvl="1"/>
            <a:r>
              <a:rPr lang="cs-CZ" sz="1600" dirty="0"/>
              <a:t>Porovnejte energetický příjem a výdej</a:t>
            </a:r>
            <a:r>
              <a:rPr lang="cs-CZ" sz="1600" dirty="0" smtClean="0"/>
              <a:t>, </a:t>
            </a:r>
            <a:r>
              <a:rPr lang="cs-CZ" sz="1600" dirty="0"/>
              <a:t>přijaté a doporučené denní dávky živin, minerálů a vitamínů. Zhodnoťte, jestli je jídelníček vyšetřované osoby v pořádku, popište chyby a navrhněte </a:t>
            </a:r>
            <a:r>
              <a:rPr lang="cs-CZ" sz="1600" dirty="0" smtClean="0"/>
              <a:t>vylepšení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1026" name="Picture 2" descr="C:\Users\Johanka\Desktop\FRMU 2018\Prezentace\jaro téma 1 - metabolismus, výživa, jídelníček\materiály a obrázky\496df6_c93a6939345348128aad8895e2c73d2c_m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99" y="4470302"/>
            <a:ext cx="1953991" cy="195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893785" y="5358576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AEE + SDÚ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854700" y="5337310"/>
            <a:ext cx="270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Energetický příjem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643226" y="5793976"/>
            <a:ext cx="324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dirty="0" smtClean="0"/>
              <a:t>(BEE + denní aktivity </a:t>
            </a:r>
            <a:r>
              <a:rPr lang="cs-CZ" sz="1800" dirty="0"/>
              <a:t>+ </a:t>
            </a:r>
            <a:r>
              <a:rPr lang="cs-CZ" sz="1800" dirty="0" smtClean="0"/>
              <a:t>SDÚ)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stavu výživy</a:t>
            </a:r>
            <a:endParaRPr lang="cs-CZ" dirty="0"/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227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Obezita – </a:t>
            </a:r>
            <a:r>
              <a:rPr lang="cs-CZ" dirty="0" smtClean="0"/>
              <a:t>nadměrné </a:t>
            </a:r>
            <a:r>
              <a:rPr lang="cs-CZ" dirty="0"/>
              <a:t>ukládání energetických zásob v podobě tuku z různých příčin. Energetický příjem je větší než výdej</a:t>
            </a:r>
            <a:r>
              <a:rPr lang="cs-CZ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ČR: dospělí: 35% nadváha, 17</a:t>
            </a:r>
            <a:r>
              <a:rPr lang="cs-CZ" sz="2400" dirty="0"/>
              <a:t>% </a:t>
            </a:r>
            <a:r>
              <a:rPr lang="cs-CZ" sz="2400" dirty="0" smtClean="0"/>
              <a:t>obezita - </a:t>
            </a:r>
            <a:r>
              <a:rPr lang="cs-CZ" sz="2400" dirty="0"/>
              <a:t>více </a:t>
            </a:r>
            <a:r>
              <a:rPr lang="cs-CZ" sz="2400" dirty="0" smtClean="0"/>
              <a:t>mužů</a:t>
            </a:r>
            <a:br>
              <a:rPr lang="cs-CZ" sz="2400" dirty="0" smtClean="0"/>
            </a:br>
            <a:r>
              <a:rPr lang="cs-CZ" sz="2400" dirty="0" smtClean="0"/>
              <a:t>       děti 6-12 let: 10% nadváha/10</a:t>
            </a:r>
            <a:r>
              <a:rPr lang="cs-CZ" sz="2400" dirty="0"/>
              <a:t>%</a:t>
            </a:r>
            <a:r>
              <a:rPr lang="cs-CZ" sz="2400" dirty="0" smtClean="0"/>
              <a:t> obezita; 13-17 let dohromady 11%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Příčiny jsou kombinací </a:t>
            </a:r>
            <a:r>
              <a:rPr lang="cs-CZ" sz="2400" dirty="0"/>
              <a:t>různých </a:t>
            </a:r>
            <a:r>
              <a:rPr lang="cs-CZ" sz="2400" dirty="0" smtClean="0"/>
              <a:t>faktorů </a:t>
            </a:r>
            <a:r>
              <a:rPr lang="cs-CZ" dirty="0" smtClean="0"/>
              <a:t>- </a:t>
            </a:r>
            <a:r>
              <a:rPr lang="cs-CZ" sz="2000" dirty="0" smtClean="0"/>
              <a:t>málokdy </a:t>
            </a:r>
            <a:r>
              <a:rPr lang="cs-CZ" sz="2000" dirty="0"/>
              <a:t>se jedná pouze o jednu konkrétní příčinu</a:t>
            </a:r>
            <a:endParaRPr lang="cs-CZ" sz="2000" dirty="0" smtClean="0"/>
          </a:p>
          <a:p>
            <a:pPr lvl="1"/>
            <a:r>
              <a:rPr lang="cs-CZ" dirty="0" smtClean="0"/>
              <a:t>Kombinace </a:t>
            </a:r>
            <a:r>
              <a:rPr lang="cs-CZ" dirty="0"/>
              <a:t>většího energetického příjmu, nedostatku </a:t>
            </a:r>
            <a:r>
              <a:rPr lang="cs-CZ" dirty="0" smtClean="0"/>
              <a:t>pohybu</a:t>
            </a:r>
          </a:p>
          <a:p>
            <a:pPr lvl="1"/>
            <a:r>
              <a:rPr lang="cs-CZ" dirty="0" smtClean="0"/>
              <a:t>Dědičné vlivy – genetické (obvykle jen predispozice, čistě genetická příčina je vzácná), výchova</a:t>
            </a:r>
          </a:p>
          <a:p>
            <a:pPr lvl="1"/>
            <a:r>
              <a:rPr lang="cs-CZ" dirty="0" smtClean="0"/>
              <a:t>Psychické vlivy – nežádoucí stres, deprese</a:t>
            </a:r>
          </a:p>
          <a:p>
            <a:pPr lvl="1"/>
            <a:r>
              <a:rPr lang="cs-CZ" dirty="0" smtClean="0"/>
              <a:t>Prenatální vlivy (chování matky v průběhu těhotenství), porod, rané </a:t>
            </a:r>
            <a:r>
              <a:rPr lang="cs-CZ" dirty="0" err="1" smtClean="0"/>
              <a:t>dětsví</a:t>
            </a:r>
            <a:endParaRPr lang="cs-CZ" dirty="0" smtClean="0"/>
          </a:p>
          <a:p>
            <a:pPr lvl="1"/>
            <a:r>
              <a:rPr lang="cs-CZ" dirty="0" smtClean="0"/>
              <a:t>Endokrinologická onemocnění – např. </a:t>
            </a:r>
            <a:r>
              <a:rPr lang="cs-CZ" dirty="0" err="1" smtClean="0"/>
              <a:t>hypothyreóza</a:t>
            </a:r>
            <a:endParaRPr lang="cs-CZ" dirty="0"/>
          </a:p>
          <a:p>
            <a:pPr lvl="1"/>
            <a:r>
              <a:rPr lang="cs-CZ" dirty="0" smtClean="0"/>
              <a:t>Může být důsledek jiných onemocnění či poranění</a:t>
            </a:r>
          </a:p>
          <a:p>
            <a:pPr lvl="1"/>
            <a:r>
              <a:rPr lang="cs-CZ" dirty="0" smtClean="0"/>
              <a:t>Důsledek léčby – např. </a:t>
            </a:r>
            <a:r>
              <a:rPr lang="cs-CZ" dirty="0"/>
              <a:t>n</a:t>
            </a:r>
            <a:r>
              <a:rPr lang="cs-CZ" dirty="0" smtClean="0"/>
              <a:t>ěkterá antidepresiva</a:t>
            </a:r>
          </a:p>
          <a:p>
            <a:pPr lvl="1"/>
            <a:r>
              <a:rPr lang="cs-CZ" dirty="0" smtClean="0"/>
              <a:t>Nízký </a:t>
            </a:r>
            <a:r>
              <a:rPr lang="cs-CZ" dirty="0"/>
              <a:t>s</a:t>
            </a:r>
            <a:r>
              <a:rPr lang="cs-CZ" dirty="0" smtClean="0"/>
              <a:t>ocioekonomický status</a:t>
            </a:r>
            <a:endParaRPr lang="cs-CZ" dirty="0"/>
          </a:p>
          <a:p>
            <a:r>
              <a:rPr lang="cs-CZ" sz="2600" dirty="0" smtClean="0"/>
              <a:t>Problém z hlediska zdravotníka: náročnější manipulace s pacientem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4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Podvýživa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Podvýživa </a:t>
            </a:r>
            <a:r>
              <a:rPr lang="cs-CZ" dirty="0"/>
              <a:t>- malnutrice je onemocnění podmíněné nedostatečným příjmem živin, neschopností vstřebávat živiny při nemocech trávicího traktu nebo nadměrným katabolismem tělesných zásob při závažném, např. nádorovém onemocnění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I obézní můžou být podvyživení – i přes vysoký energetický příjem některá živina může chybět</a:t>
            </a:r>
          </a:p>
          <a:p>
            <a:pPr lvl="1"/>
            <a:r>
              <a:rPr lang="cs-CZ" dirty="0" smtClean="0"/>
              <a:t>U nás není příčinou nedostatek potravin, ale spíše špatný jídelníček nebo poruchy příjmu potravy</a:t>
            </a: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Tuková a svalová tkáň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31358"/>
            <a:ext cx="11482893" cy="53476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Lipolyticky působící </a:t>
            </a:r>
            <a:r>
              <a:rPr lang="cs-CZ" sz="2400" b="1" dirty="0" smtClean="0"/>
              <a:t>hormony </a:t>
            </a:r>
            <a:r>
              <a:rPr lang="cs-CZ" sz="2400" dirty="0" smtClean="0"/>
              <a:t>(zároveň zvyšující glykémii):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Adrenalin, Noradrenalin, Růstový hormon, </a:t>
            </a:r>
            <a:r>
              <a:rPr lang="cs-CZ" sz="2000" dirty="0" err="1" smtClean="0"/>
              <a:t>Glukagon</a:t>
            </a:r>
            <a:r>
              <a:rPr lang="cs-CZ" sz="2000" dirty="0" smtClean="0"/>
              <a:t>, ACTH, Prolaktin, Kortizol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Tělesná hmota: aktivní (svaly) a pasivní (tuk)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Pomalé nabírání na váze s narůstajícím věkem je </a:t>
            </a:r>
            <a:r>
              <a:rPr lang="cs-CZ" sz="2400" dirty="0" smtClean="0"/>
              <a:t>fyziologické (snižuje se citlivost na inzulin, úspornější metabolismus). Nadváha </a:t>
            </a:r>
            <a:r>
              <a:rPr lang="cs-CZ" sz="2400" dirty="0"/>
              <a:t>ve </a:t>
            </a:r>
            <a:r>
              <a:rPr lang="cs-CZ" sz="2400" dirty="0" smtClean="0"/>
              <a:t>stáří (cca od 65 let) </a:t>
            </a:r>
            <a:r>
              <a:rPr lang="cs-CZ" sz="2400" dirty="0"/>
              <a:t>není škodlivá, pokud je důsledkem pomalého </a:t>
            </a:r>
            <a:r>
              <a:rPr lang="cs-CZ" sz="2400" dirty="0" smtClean="0"/>
              <a:t>přibírání (asi 0,25 kg/rok).</a:t>
            </a:r>
          </a:p>
          <a:p>
            <a:pPr>
              <a:lnSpc>
                <a:spcPct val="100000"/>
              </a:lnSpc>
            </a:pPr>
            <a:r>
              <a:rPr lang="cs-CZ" sz="2400" b="1" dirty="0" smtClean="0"/>
              <a:t>Typy tukové tkáně</a:t>
            </a:r>
          </a:p>
          <a:p>
            <a:pPr lvl="1"/>
            <a:r>
              <a:rPr lang="cs-CZ" dirty="0" smtClean="0"/>
              <a:t>Bílý podkožní – není škodlivý (v rámci </a:t>
            </a:r>
            <a:r>
              <a:rPr lang="cs-CZ" dirty="0" err="1" smtClean="0"/>
              <a:t>fyz</a:t>
            </a:r>
            <a:r>
              <a:rPr lang="cs-CZ" dirty="0" smtClean="0"/>
              <a:t>. hodnot)</a:t>
            </a:r>
          </a:p>
          <a:p>
            <a:pPr lvl="1"/>
            <a:r>
              <a:rPr lang="cs-CZ" dirty="0" smtClean="0"/>
              <a:t>Bílý abdominální – „pivní břicho“ (mezi břišními orgány) – silně hormonálně a metabolicky aktivní, tvorba prozánětlivých faktorů, vysoká kardiovaskulární rizika – větší náchylnost u mužů</a:t>
            </a:r>
          </a:p>
          <a:p>
            <a:pPr lvl="1"/>
            <a:r>
              <a:rPr lang="cs-CZ" dirty="0" smtClean="0"/>
              <a:t>Bílý orgánový - ochrana/zásoba u některých orgánů – kolem ledvin, kolem srdce, slinivky, v játrech – užitečný (</a:t>
            </a:r>
            <a:r>
              <a:rPr lang="cs-CZ" dirty="0"/>
              <a:t>v rámci </a:t>
            </a:r>
            <a:r>
              <a:rPr lang="cs-CZ" dirty="0" err="1"/>
              <a:t>fyz</a:t>
            </a:r>
            <a:r>
              <a:rPr lang="cs-CZ" dirty="0"/>
              <a:t>. hodnot</a:t>
            </a:r>
            <a:r>
              <a:rPr lang="cs-CZ" dirty="0" smtClean="0"/>
              <a:t>) – mobilizuje se rychleji než podkožní, např. při hubnutí</a:t>
            </a:r>
          </a:p>
          <a:p>
            <a:pPr lvl="1"/>
            <a:r>
              <a:rPr lang="cs-CZ" dirty="0" smtClean="0"/>
              <a:t>Hnědá tuková tkáň </a:t>
            </a:r>
            <a:r>
              <a:rPr lang="cs-CZ" dirty="0"/>
              <a:t>– </a:t>
            </a:r>
            <a:r>
              <a:rPr lang="cs-CZ" dirty="0" err="1"/>
              <a:t>termogenní</a:t>
            </a:r>
            <a:r>
              <a:rPr lang="cs-CZ" dirty="0"/>
              <a:t> - hlavně u malých dětí, přítomný i u některých dospělých mezi lopatkami a na krku (užitečný, prevence nadváhy</a:t>
            </a:r>
            <a:r>
              <a:rPr lang="cs-CZ" dirty="0" smtClean="0"/>
              <a:t>)</a:t>
            </a:r>
          </a:p>
          <a:p>
            <a:pPr lvl="1"/>
            <a:r>
              <a:rPr lang="cs-CZ" sz="1600" dirty="0" smtClean="0"/>
              <a:t>Béžová tuková tkáň – bílá obsahující hodně </a:t>
            </a:r>
            <a:r>
              <a:rPr lang="cs-CZ" sz="1600" dirty="0" err="1" smtClean="0"/>
              <a:t>mitochondrí</a:t>
            </a:r>
            <a:r>
              <a:rPr lang="cs-CZ" sz="1600" dirty="0" smtClean="0"/>
              <a:t> – důsledek fyzické zátěže</a:t>
            </a:r>
          </a:p>
          <a:p>
            <a:pPr lvl="1"/>
            <a:r>
              <a:rPr lang="cs-CZ" sz="1600" dirty="0" smtClean="0"/>
              <a:t>Nově objevená růžová tuková tkáň – umí se diferenciovat v jiné buňky, mléčná žláza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Tuková a svalová tkáň – pohlavní rozdíly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07707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 smtClean="0"/>
              <a:t> Muži mají větší podíl svalů, snáze zvýší svalovou tkáň (testosteron), která je větším energetickým spotřebitelem – lepší hubnutí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Stejný BMI u mužů a u žen má rozdílná rizika – riziko vzniku diabetu u žen bývá při mnohem vyšším BMI než u mužů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Rozdílné fáze nabírání váhy – ženy v těhotenství a po menopauze, muži při změně životního stylu (založení rodiny, rozvod, změna práce)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Androidní </a:t>
            </a:r>
            <a:r>
              <a:rPr lang="cs-CZ" sz="2400" dirty="0"/>
              <a:t>typ ukládání </a:t>
            </a:r>
            <a:r>
              <a:rPr lang="cs-CZ" sz="2400" dirty="0" smtClean="0"/>
              <a:t>tuku (jablko) </a:t>
            </a:r>
          </a:p>
          <a:p>
            <a:pPr lvl="1"/>
            <a:r>
              <a:rPr lang="cs-CZ" sz="1600" dirty="0" smtClean="0"/>
              <a:t>hromadění </a:t>
            </a:r>
            <a:r>
              <a:rPr lang="cs-CZ" sz="1600" dirty="0"/>
              <a:t>tuku v oblasti </a:t>
            </a:r>
            <a:r>
              <a:rPr lang="cs-CZ" sz="1600" dirty="0" smtClean="0"/>
              <a:t>břicha, podkoží i mezi orgány </a:t>
            </a:r>
            <a:br>
              <a:rPr lang="cs-CZ" sz="1600" dirty="0" smtClean="0"/>
            </a:br>
            <a:r>
              <a:rPr lang="cs-CZ" sz="1600" dirty="0" smtClean="0"/>
              <a:t>– škodlivější (větší ohrožení kardiovaskulárními riziky)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Gynoidní</a:t>
            </a:r>
            <a:r>
              <a:rPr lang="cs-CZ" sz="2400" dirty="0" smtClean="0"/>
              <a:t> typ ukládání tuku (hruška)</a:t>
            </a:r>
          </a:p>
          <a:p>
            <a:pPr lvl="1"/>
            <a:r>
              <a:rPr lang="cs-CZ" sz="1600" dirty="0" smtClean="0"/>
              <a:t>ukládání do podkoží stehen a hýždí -funkce je zásobní </a:t>
            </a:r>
            <a:br>
              <a:rPr lang="cs-CZ" sz="1600" dirty="0" smtClean="0"/>
            </a:br>
            <a:r>
              <a:rPr lang="cs-CZ" sz="1600" dirty="0" smtClean="0"/>
              <a:t>– energie pro období těhotenství a kojení (nižší </a:t>
            </a:r>
            <a:br>
              <a:rPr lang="cs-CZ" sz="1600" dirty="0" smtClean="0"/>
            </a:br>
            <a:r>
              <a:rPr lang="cs-CZ" sz="1600" dirty="0" smtClean="0"/>
              <a:t>    kardiovaskulární riziko)</a:t>
            </a:r>
          </a:p>
          <a:p>
            <a:pPr lvl="1"/>
            <a:endParaRPr lang="cs-CZ" sz="2400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Picture 3" descr="C:\Users\Johanka\Desktop\FRMU 2018\Prezentace\jaro téma 1 - metabolismus, výživa, jídelníček\materiály a obrázky\inbod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36" y="3579212"/>
            <a:ext cx="3214872" cy="23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Metabolismus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všechny chemické a energetické děje probíhající v těle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souvislosti s potravou: energetické a chemické přeměny, které probíhají v organismu po přijetí potravy (zahrnuje zpracování, trávení, vstřebávání a distribuci k buňkám)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živý organismus oxiduje živiny za vzniku H</a:t>
            </a:r>
            <a:r>
              <a:rPr lang="cs-CZ" sz="2400" baseline="-25000" dirty="0"/>
              <a:t>2</a:t>
            </a:r>
            <a:r>
              <a:rPr lang="cs-CZ" sz="2400" dirty="0"/>
              <a:t>O, </a:t>
            </a:r>
            <a:r>
              <a:rPr lang="cs-CZ" sz="2400" dirty="0" smtClean="0"/>
              <a:t>CO</a:t>
            </a:r>
            <a:r>
              <a:rPr lang="cs-CZ" sz="2400" baseline="-25000" dirty="0"/>
              <a:t>2</a:t>
            </a:r>
            <a:r>
              <a:rPr lang="cs-CZ" sz="2400" dirty="0" smtClean="0"/>
              <a:t> a </a:t>
            </a:r>
            <a:r>
              <a:rPr lang="cs-CZ" sz="2400" dirty="0"/>
              <a:t>energie potřebné pro životní procesy</a:t>
            </a:r>
          </a:p>
          <a:p>
            <a:pPr lvl="1"/>
            <a:r>
              <a:rPr lang="cs-CZ" dirty="0"/>
              <a:t>katabolismus: komplexní, postupný proces rozkladu látek na jednodušší sloučeniny, při němž se uvolňuje energie. </a:t>
            </a:r>
            <a:r>
              <a:rPr lang="cs-CZ" dirty="0" smtClean="0"/>
              <a:t>Energie </a:t>
            </a:r>
            <a:r>
              <a:rPr lang="cs-CZ" dirty="0"/>
              <a:t>se uvolňuje jako teplo nebo jako chemická energie (uložená do </a:t>
            </a:r>
            <a:r>
              <a:rPr lang="cs-CZ" dirty="0" err="1"/>
              <a:t>makroergních</a:t>
            </a:r>
            <a:r>
              <a:rPr lang="cs-CZ" dirty="0"/>
              <a:t> sloučenin, např. ATP)</a:t>
            </a:r>
          </a:p>
          <a:p>
            <a:pPr lvl="1"/>
            <a:r>
              <a:rPr lang="cs-CZ" dirty="0"/>
              <a:t>anabolismus: proces tvorby složitějších látek </a:t>
            </a:r>
            <a:r>
              <a:rPr lang="cs-CZ" dirty="0" smtClean="0"/>
              <a:t>z </a:t>
            </a:r>
            <a:r>
              <a:rPr lang="cs-CZ" dirty="0"/>
              <a:t>jednodušších, energie se spotřebovává</a:t>
            </a:r>
          </a:p>
        </p:txBody>
      </p:sp>
    </p:spTree>
    <p:extLst>
      <p:ext uri="{BB962C8B-B14F-4D97-AF65-F5344CB8AC3E}">
        <p14:creationId xmlns:p14="http://schemas.microsoft.com/office/powerpoint/2010/main" val="16464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Tuková a svalová tkáň</a:t>
            </a:r>
            <a:endParaRPr lang="cs-CZ" dirty="0"/>
          </a:p>
        </p:txBody>
      </p:sp>
      <p:pic>
        <p:nvPicPr>
          <p:cNvPr id="1026" name="Picture 2" descr="C:\Users\Johanka\Desktop\FRMU 2018\Prezentace\jaro téma 1 - metabolismus, výživa, jídelníček\materiály a obrázky\26.4.obezita_1000px B_1000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35063"/>
            <a:ext cx="6449459" cy="50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anka\Desktop\FRMU 2018\Prezentace\jaro téma 1 - metabolismus, výživa, jídelníček\materiály a obrázky\250-lbs-Woman-120-lbs-Woman_fb_21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33" y="2149446"/>
            <a:ext cx="2936432" cy="28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Vztah mezi jednotlivými faktory MS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 smtClean="0"/>
              <a:t>Dyslipidémie</a:t>
            </a:r>
            <a:r>
              <a:rPr lang="cs-CZ" dirty="0" smtClean="0"/>
              <a:t> - nadváha - hyperglykémie – hypertenze</a:t>
            </a:r>
          </a:p>
          <a:p>
            <a:pPr lvl="1"/>
            <a:r>
              <a:rPr lang="cs-CZ" dirty="0" smtClean="0"/>
              <a:t>Vysoká hladina LDL </a:t>
            </a:r>
            <a:r>
              <a:rPr lang="cs-CZ" dirty="0" smtClean="0">
                <a:latin typeface="Arial"/>
                <a:cs typeface="Arial"/>
              </a:rPr>
              <a:t>→ ateroskleróza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latin typeface="Arial"/>
                <a:cs typeface="Arial"/>
              </a:rPr>
              <a:t>Nadváha a DMII</a:t>
            </a:r>
          </a:p>
          <a:p>
            <a:pPr lvl="1"/>
            <a:r>
              <a:rPr lang="cs-CZ" dirty="0" err="1" smtClean="0">
                <a:latin typeface="Arial"/>
                <a:cs typeface="Arial"/>
              </a:rPr>
              <a:t>Inzulinorezistence</a:t>
            </a:r>
            <a:endParaRPr lang="cs-CZ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latin typeface="Arial"/>
                <a:cs typeface="Arial"/>
              </a:rPr>
              <a:t>DMII a hypertenze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Hyperglykémie + </a:t>
            </a:r>
            <a:r>
              <a:rPr lang="cs-CZ" dirty="0" err="1" smtClean="0">
                <a:latin typeface="Arial"/>
                <a:cs typeface="Arial"/>
              </a:rPr>
              <a:t>hyperinzulinémie</a:t>
            </a:r>
            <a:r>
              <a:rPr lang="cs-CZ" dirty="0" smtClean="0">
                <a:latin typeface="Arial"/>
                <a:cs typeface="Arial"/>
              </a:rPr>
              <a:t> + </a:t>
            </a:r>
            <a:r>
              <a:rPr lang="cs-CZ" dirty="0" err="1" smtClean="0">
                <a:latin typeface="Arial"/>
                <a:cs typeface="Arial"/>
              </a:rPr>
              <a:t>dyslipidémie</a:t>
            </a:r>
            <a:r>
              <a:rPr lang="cs-CZ" dirty="0" smtClean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dirty="0" smtClean="0">
                <a:cs typeface="Arial"/>
              </a:rPr>
              <a:t>endoteliální dysfunkce 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dirty="0" smtClean="0">
                <a:cs typeface="Arial"/>
              </a:rPr>
              <a:t>vyšší cévní rezistence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dirty="0" smtClean="0">
                <a:cs typeface="Arial"/>
              </a:rPr>
              <a:t>hypertenze</a:t>
            </a:r>
          </a:p>
          <a:p>
            <a:pPr lvl="1"/>
            <a:r>
              <a:rPr lang="cs-CZ" dirty="0" err="1" smtClean="0">
                <a:cs typeface="Arial"/>
              </a:rPr>
              <a:t>Inzulinorezistence</a:t>
            </a:r>
            <a:r>
              <a:rPr lang="cs-CZ" dirty="0" smtClean="0">
                <a:cs typeface="Arial"/>
              </a:rPr>
              <a:t> (a hyperglykémie) </a:t>
            </a:r>
            <a:r>
              <a:rPr lang="cs-CZ" dirty="0" smtClean="0">
                <a:latin typeface="Arial"/>
                <a:cs typeface="Arial"/>
              </a:rPr>
              <a:t>↔ sympatická aktivita 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dirty="0" err="1">
                <a:cs typeface="Arial"/>
              </a:rPr>
              <a:t>hyperzenze</a:t>
            </a:r>
            <a:endParaRPr lang="cs-CZ" dirty="0">
              <a:cs typeface="Arial"/>
            </a:endParaRPr>
          </a:p>
          <a:p>
            <a:pPr lvl="1"/>
            <a:r>
              <a:rPr lang="cs-CZ" dirty="0" smtClean="0">
                <a:cs typeface="Arial"/>
              </a:rPr>
              <a:t>Hyperglykémie 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dirty="0" smtClean="0">
                <a:cs typeface="Arial"/>
              </a:rPr>
              <a:t>autonomní neuropatie</a:t>
            </a:r>
            <a:r>
              <a:rPr lang="cs-CZ" dirty="0">
                <a:cs typeface="Arial"/>
              </a:rPr>
              <a:t> → </a:t>
            </a:r>
            <a:r>
              <a:rPr lang="cs-CZ" dirty="0" smtClean="0">
                <a:cs typeface="Arial"/>
              </a:rPr>
              <a:t>porucha regulace krevního tlaku</a:t>
            </a:r>
            <a:endParaRPr lang="cs-CZ" dirty="0">
              <a:cs typeface="Arial"/>
            </a:endParaRPr>
          </a:p>
          <a:p>
            <a:pPr lvl="1"/>
            <a:r>
              <a:rPr lang="cs-CZ" dirty="0" err="1" smtClean="0">
                <a:latin typeface="Arial"/>
                <a:cs typeface="Arial"/>
              </a:rPr>
              <a:t>Dyslipidémie</a:t>
            </a:r>
            <a:r>
              <a:rPr lang="cs-CZ" dirty="0" smtClean="0">
                <a:latin typeface="Arial"/>
                <a:cs typeface="Arial"/>
              </a:rPr>
              <a:t> a hypertenze</a:t>
            </a:r>
            <a:endParaRPr lang="cs-CZ" dirty="0">
              <a:latin typeface="Arial"/>
              <a:cs typeface="Arial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6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Zdravý životní styl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Zásady chování, které podporují náš organismus v udržení zdraví co nejdelší dobu</a:t>
            </a:r>
          </a:p>
          <a:p>
            <a:pPr>
              <a:lnSpc>
                <a:spcPct val="100000"/>
              </a:lnSpc>
            </a:pPr>
            <a:r>
              <a:rPr lang="cs-CZ" dirty="0"/>
              <a:t>Obecně: zdravá </a:t>
            </a:r>
            <a:r>
              <a:rPr lang="cs-CZ" dirty="0" smtClean="0"/>
              <a:t>strava, dostatek </a:t>
            </a:r>
            <a:r>
              <a:rPr lang="cs-CZ" dirty="0"/>
              <a:t>pohybu, dostatek spánku, zdravé životní prostředí (smog, kouření), zvládání stresu, životní pohoda atd</a:t>
            </a:r>
            <a:r>
              <a:rPr lang="cs-CZ" dirty="0" smtClean="0"/>
              <a:t>. </a:t>
            </a:r>
            <a:r>
              <a:rPr lang="cs-CZ" sz="2400" dirty="0" smtClean="0"/>
              <a:t>(prostě všechno to, co jako student nebo zdravotník nemáte šanci splnit)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hubení lidé bez dostatečné fyzické aktivity mají horší kardiovaskulární prognózu než sportující lidé s </a:t>
            </a:r>
            <a:r>
              <a:rPr lang="cs-CZ" sz="2400" dirty="0" smtClean="0"/>
              <a:t>nadváhou (fit-fat / </a:t>
            </a:r>
            <a:r>
              <a:rPr lang="cs-CZ" sz="2400" dirty="0" err="1" smtClean="0"/>
              <a:t>unfit-unfat</a:t>
            </a:r>
            <a:r>
              <a:rPr lang="cs-CZ" sz="24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Pravidelná fyzická aktivita</a:t>
            </a:r>
          </a:p>
          <a:p>
            <a:pPr lvl="1"/>
            <a:r>
              <a:rPr lang="cs-CZ" dirty="0"/>
              <a:t>Podporuje snížení hmotnosti</a:t>
            </a:r>
          </a:p>
          <a:p>
            <a:pPr lvl="1"/>
            <a:r>
              <a:rPr lang="cs-CZ" dirty="0"/>
              <a:t>Zlepšuje parametry diabetu a </a:t>
            </a:r>
            <a:r>
              <a:rPr lang="cs-CZ" dirty="0" smtClean="0"/>
              <a:t>faktory metabolického </a:t>
            </a:r>
            <a:r>
              <a:rPr lang="cs-CZ" dirty="0"/>
              <a:t>syndromu</a:t>
            </a:r>
          </a:p>
          <a:p>
            <a:pPr lvl="1"/>
            <a:r>
              <a:rPr lang="cs-CZ" dirty="0"/>
              <a:t>Pozitivní vliv na psychiku (klíčový v terapii depresí)</a:t>
            </a:r>
          </a:p>
          <a:p>
            <a:pPr lvl="1"/>
            <a:r>
              <a:rPr lang="cs-CZ" dirty="0"/>
              <a:t>Svalová síla (například </a:t>
            </a:r>
            <a:r>
              <a:rPr lang="cs-CZ" dirty="0" err="1"/>
              <a:t>handgrip</a:t>
            </a:r>
            <a:r>
              <a:rPr lang="cs-CZ" dirty="0"/>
              <a:t> test) je významným </a:t>
            </a:r>
            <a:r>
              <a:rPr lang="cs-CZ" dirty="0" smtClean="0"/>
              <a:t>ukazatelem </a:t>
            </a:r>
            <a:r>
              <a:rPr lang="cs-CZ" dirty="0"/>
              <a:t>schopnosti pacienta zotavit </a:t>
            </a:r>
            <a:r>
              <a:rPr lang="cs-CZ" dirty="0" smtClean="0"/>
              <a:t>se</a:t>
            </a:r>
          </a:p>
          <a:p>
            <a:pPr lvl="1"/>
            <a:r>
              <a:rPr lang="cs-CZ" dirty="0" smtClean="0"/>
              <a:t>Snižuje </a:t>
            </a:r>
            <a:r>
              <a:rPr lang="cs-CZ" dirty="0" err="1" smtClean="0"/>
              <a:t>postprandiální</a:t>
            </a:r>
            <a:r>
              <a:rPr lang="cs-CZ" dirty="0" smtClean="0"/>
              <a:t> zánět v tukové tkáni (imunitní reakce, která probíhá po jídle)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6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Objektivní hodnocení stavu výživy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Indexy </a:t>
            </a:r>
            <a:r>
              <a:rPr lang="cs-CZ" dirty="0"/>
              <a:t>vycházející z antropometrických </a:t>
            </a:r>
            <a:r>
              <a:rPr lang="cs-CZ" dirty="0" smtClean="0"/>
              <a:t>ukazatelů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Měření </a:t>
            </a:r>
            <a:r>
              <a:rPr lang="cs-CZ" dirty="0"/>
              <a:t>tělesného tuku </a:t>
            </a:r>
            <a:r>
              <a:rPr lang="cs-CZ" dirty="0" err="1"/>
              <a:t>kaliperem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Měření </a:t>
            </a:r>
            <a:r>
              <a:rPr lang="cs-CZ" dirty="0"/>
              <a:t>zastoupení tuku v organismu bioelektrickou impedanční metodou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Měření </a:t>
            </a:r>
            <a:r>
              <a:rPr lang="cs-CZ" dirty="0"/>
              <a:t>svalové hmoty</a:t>
            </a:r>
          </a:p>
        </p:txBody>
      </p:sp>
    </p:spTree>
    <p:extLst>
      <p:ext uri="{BB962C8B-B14F-4D97-AF65-F5344CB8AC3E}">
        <p14:creationId xmlns:p14="http://schemas.microsoft.com/office/powerpoint/2010/main" val="40054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935" cy="451576"/>
          </a:xfrm>
        </p:spPr>
        <p:txBody>
          <a:bodyPr/>
          <a:lstStyle/>
          <a:p>
            <a:r>
              <a:rPr lang="cs-CZ" sz="3600" dirty="0"/>
              <a:t>Indexy vycházející z antropometrických ukazatelů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69559"/>
            <a:ext cx="11482893" cy="46990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Stupeň obezity dle </a:t>
            </a:r>
            <a:r>
              <a:rPr lang="cs-CZ" dirty="0" err="1"/>
              <a:t>Brocova</a:t>
            </a:r>
            <a:r>
              <a:rPr lang="cs-CZ" dirty="0"/>
              <a:t> indexu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vychází </a:t>
            </a:r>
            <a:r>
              <a:rPr lang="cs-CZ" dirty="0"/>
              <a:t>z výpočtu ideální hmotnosti a procent dosažené ideální </a:t>
            </a:r>
            <a:r>
              <a:rPr lang="cs-CZ" dirty="0" smtClean="0"/>
              <a:t>hmotnosti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Ideální </a:t>
            </a:r>
            <a:r>
              <a:rPr lang="cs-CZ" dirty="0" smtClean="0"/>
              <a:t>hmotnost:</a:t>
            </a:r>
            <a:endParaRPr lang="cs-CZ" dirty="0"/>
          </a:p>
          <a:p>
            <a:pPr marL="712788" indent="-193675">
              <a:lnSpc>
                <a:spcPct val="100000"/>
              </a:lnSpc>
            </a:pPr>
            <a:r>
              <a:rPr lang="cs-CZ" dirty="0"/>
              <a:t>Pro muže:</a:t>
            </a:r>
          </a:p>
          <a:p>
            <a:pPr marL="893763" lvl="1" indent="-193675"/>
            <a:r>
              <a:rPr lang="cs-CZ" dirty="0" smtClean="0"/>
              <a:t>výška (cm) – 100</a:t>
            </a:r>
          </a:p>
          <a:p>
            <a:pPr marL="893763" lvl="1" indent="-193675"/>
            <a:r>
              <a:rPr lang="cs-CZ" dirty="0" smtClean="0"/>
              <a:t>(výška </a:t>
            </a:r>
            <a:r>
              <a:rPr lang="cs-CZ" dirty="0"/>
              <a:t>v </a:t>
            </a:r>
            <a:r>
              <a:rPr lang="cs-CZ" dirty="0" smtClean="0"/>
              <a:t>m)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– 23</a:t>
            </a:r>
          </a:p>
          <a:p>
            <a:pPr marL="712788" indent="-193675">
              <a:lnSpc>
                <a:spcPct val="100000"/>
              </a:lnSpc>
            </a:pPr>
            <a:r>
              <a:rPr lang="cs-CZ" dirty="0"/>
              <a:t>Pro ženy:</a:t>
            </a:r>
          </a:p>
          <a:p>
            <a:pPr marL="893763" lvl="1" indent="-193675"/>
            <a:r>
              <a:rPr lang="cs-CZ" dirty="0" smtClean="0"/>
              <a:t>výška (cm) </a:t>
            </a:r>
            <a:r>
              <a:rPr lang="cs-CZ" dirty="0"/>
              <a:t>– 100 – </a:t>
            </a:r>
            <a:r>
              <a:rPr lang="cs-CZ" dirty="0" smtClean="0"/>
              <a:t>10%</a:t>
            </a:r>
          </a:p>
          <a:p>
            <a:pPr marL="893763" lvl="1" indent="-193675"/>
            <a:r>
              <a:rPr lang="cs-CZ" dirty="0" smtClean="0"/>
              <a:t>(výška </a:t>
            </a:r>
            <a:r>
              <a:rPr lang="cs-CZ" dirty="0"/>
              <a:t>v </a:t>
            </a:r>
            <a:r>
              <a:rPr lang="cs-CZ" dirty="0" smtClean="0"/>
              <a:t>m)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– 21,5</a:t>
            </a:r>
          </a:p>
          <a:p>
            <a:pPr>
              <a:lnSpc>
                <a:spcPct val="100000"/>
              </a:lnSpc>
            </a:pPr>
            <a:r>
              <a:rPr lang="cs-CZ" dirty="0"/>
              <a:t>Index: aktuální hmot./ideální hmot. x </a:t>
            </a:r>
            <a:r>
              <a:rPr lang="cs-CZ" dirty="0" smtClean="0"/>
              <a:t>100</a:t>
            </a:r>
            <a:endParaRPr lang="cs-CZ" dirty="0"/>
          </a:p>
        </p:txBody>
      </p:sp>
      <p:graphicFrame>
        <p:nvGraphicFramePr>
          <p:cNvPr id="7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455866"/>
              </p:ext>
            </p:extLst>
          </p:nvPr>
        </p:nvGraphicFramePr>
        <p:xfrm>
          <a:off x="5656522" y="2731117"/>
          <a:ext cx="5086276" cy="2651760"/>
        </p:xfrm>
        <a:graphic>
          <a:graphicData uri="http://schemas.openxmlformats.org/drawingml/2006/table">
            <a:tbl>
              <a:tblPr/>
              <a:tblGrid>
                <a:gridCol w="2543138"/>
                <a:gridCol w="25431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Stupeň obezity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ideální hmotnosti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Mírný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 – 129 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 – 149 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– 199 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Morbidní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200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071507" cy="451576"/>
          </a:xfrm>
        </p:spPr>
        <p:txBody>
          <a:bodyPr/>
          <a:lstStyle/>
          <a:p>
            <a:r>
              <a:rPr lang="cs-CZ" sz="3600" dirty="0"/>
              <a:t>Indexy vycházející z antropometrických ukazatelů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BMI (body </a:t>
            </a:r>
            <a:r>
              <a:rPr lang="cs-CZ" dirty="0" err="1" smtClean="0"/>
              <a:t>mass</a:t>
            </a:r>
            <a:r>
              <a:rPr lang="cs-CZ" dirty="0" smtClean="0"/>
              <a:t> index) = váha(kg)/výška(m)</a:t>
            </a:r>
            <a:r>
              <a:rPr lang="cs-CZ" baseline="30000" dirty="0" smtClean="0"/>
              <a:t>2</a:t>
            </a:r>
          </a:p>
          <a:p>
            <a:pPr>
              <a:lnSpc>
                <a:spcPct val="100000"/>
              </a:lnSpc>
            </a:pPr>
            <a:endParaRPr lang="cs-CZ" baseline="30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aseline="30000" dirty="0" smtClean="0"/>
              <a:t>Pro dospělé</a:t>
            </a: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BMI různé tabulky pro muže/ženy, dospělé/dospívající/děti</a:t>
            </a:r>
          </a:p>
        </p:txBody>
      </p:sp>
      <p:graphicFrame>
        <p:nvGraphicFramePr>
          <p:cNvPr id="6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640877"/>
              </p:ext>
            </p:extLst>
          </p:nvPr>
        </p:nvGraphicFramePr>
        <p:xfrm>
          <a:off x="921379" y="2330153"/>
          <a:ext cx="6978611" cy="2743200"/>
        </p:xfrm>
        <a:graphic>
          <a:graphicData uri="http://schemas.openxmlformats.org/drawingml/2006/table">
            <a:tbl>
              <a:tblPr/>
              <a:tblGrid>
                <a:gridCol w="2325737"/>
                <a:gridCol w="2327136"/>
                <a:gridCol w="2325738"/>
              </a:tblGrid>
              <a:tr h="22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ženy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Podváha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</a:t>
                      </a: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19</a:t>
                      </a: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– 24,9 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– 23,9 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Nadváha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– 29,9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– 28,9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Obezita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– 39,9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– 38,9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Těžká obezita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40</a:t>
                      </a: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39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071507" cy="451576"/>
          </a:xfrm>
        </p:spPr>
        <p:txBody>
          <a:bodyPr/>
          <a:lstStyle/>
          <a:p>
            <a:r>
              <a:rPr lang="cs-CZ" sz="3600" dirty="0"/>
              <a:t>Indexy vycházející z antropometrických ukazatelů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70621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Výhoda: jednoduché na výpočet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Nevýhody</a:t>
            </a:r>
          </a:p>
          <a:p>
            <a:pPr lvl="1"/>
            <a:r>
              <a:rPr lang="cs-CZ" dirty="0" smtClean="0"/>
              <a:t>Nezabývají se tím, čím je tvořená tělesná hmota. Muž s velkou muskulaturou se může pohybovat v oblasti nadváhy, aniž by měl problém s výživou.</a:t>
            </a:r>
          </a:p>
          <a:p>
            <a:pPr lvl="1"/>
            <a:r>
              <a:rPr lang="cs-CZ" b="1" dirty="0" err="1" smtClean="0"/>
              <a:t>Brocův</a:t>
            </a:r>
            <a:r>
              <a:rPr lang="cs-CZ" b="1" dirty="0" smtClean="0"/>
              <a:t> index </a:t>
            </a:r>
            <a:r>
              <a:rPr lang="cs-CZ" dirty="0" smtClean="0"/>
              <a:t>používá lineární vztah mezi výškou a váhou… index je velice orientační</a:t>
            </a:r>
          </a:p>
          <a:p>
            <a:pPr lvl="1"/>
            <a:r>
              <a:rPr lang="cs-CZ" b="1" dirty="0" smtClean="0"/>
              <a:t>BMI</a:t>
            </a:r>
            <a:r>
              <a:rPr lang="cs-CZ" dirty="0"/>
              <a:t> </a:t>
            </a:r>
            <a:r>
              <a:rPr lang="cs-CZ" dirty="0" smtClean="0"/>
              <a:t>- kvadratický vztah mezi výškou a váhou – lepší než </a:t>
            </a:r>
            <a:r>
              <a:rPr lang="cs-CZ" dirty="0" err="1" smtClean="0"/>
              <a:t>Brocův</a:t>
            </a:r>
            <a:r>
              <a:rPr lang="cs-CZ" dirty="0" smtClean="0"/>
              <a:t>, ale přesto je nutné použití jiných tabulek pro dospělé, dospívající a děti – BMI 17 ještě normální v 15 letech, v dospělosti to znamená podváhu</a:t>
            </a:r>
          </a:p>
        </p:txBody>
      </p:sp>
      <p:pic>
        <p:nvPicPr>
          <p:cNvPr id="3074" name="Picture 2" descr="C:\Users\Johanka\Desktop\FRMU 2018\Prezentace\jaro téma 1 - metabolismus, výživa, jídelníček\materiály a obrázky\aid2071552-v4-728px-Calculate-BMI-for-Children-St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157543"/>
            <a:ext cx="5492305" cy="41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4"/>
          <p:cNvSpPr txBox="1">
            <a:spLocks/>
          </p:cNvSpPr>
          <p:nvPr/>
        </p:nvSpPr>
        <p:spPr>
          <a:xfrm>
            <a:off x="416950" y="5221342"/>
            <a:ext cx="11466773" cy="672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cs-CZ" b="1" dirty="0" err="1" smtClean="0"/>
              <a:t>Rohrerův</a:t>
            </a:r>
            <a:r>
              <a:rPr lang="cs-CZ" b="1" dirty="0" smtClean="0"/>
              <a:t> index </a:t>
            </a:r>
            <a:r>
              <a:rPr lang="cs-CZ" dirty="0" smtClean="0"/>
              <a:t>(100*hmotnost(g)/výška(cm)</a:t>
            </a:r>
            <a:r>
              <a:rPr lang="cs-CZ" baseline="30000" dirty="0" smtClean="0"/>
              <a:t>3</a:t>
            </a:r>
            <a:r>
              <a:rPr lang="cs-CZ" dirty="0" smtClean="0"/>
              <a:t>).</a:t>
            </a:r>
            <a:br>
              <a:rPr lang="cs-CZ" dirty="0" smtClean="0"/>
            </a:br>
            <a:r>
              <a:rPr lang="cs-CZ" dirty="0" smtClean="0"/>
              <a:t>Hmotnost je určena objemem, čili třetí mocninou rozměru, proto je tento index nejlepší. Věkově konzistentnější. Vhodnější po děti a dospívající.</a:t>
            </a:r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9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Obvod pasu, index pas/boky </a:t>
            </a:r>
            <a:r>
              <a:rPr lang="cs-CZ" b="0" dirty="0" smtClean="0"/>
              <a:t>(</a:t>
            </a:r>
            <a:r>
              <a:rPr lang="cs-CZ" b="0" dirty="0" err="1" smtClean="0"/>
              <a:t>waist</a:t>
            </a:r>
            <a:r>
              <a:rPr lang="cs-CZ" b="0" dirty="0" smtClean="0"/>
              <a:t>/hip)</a:t>
            </a:r>
            <a:endParaRPr lang="cs-CZ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Velice jednoduché, ale účinné prediktivní parametry hodnocení výživy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Pas/boky</a:t>
            </a:r>
          </a:p>
          <a:p>
            <a:pPr lvl="1"/>
            <a:r>
              <a:rPr lang="cs-CZ" dirty="0" smtClean="0"/>
              <a:t>Muži &lt;1</a:t>
            </a:r>
          </a:p>
          <a:p>
            <a:pPr lvl="1"/>
            <a:r>
              <a:rPr lang="cs-CZ" dirty="0" smtClean="0"/>
              <a:t>Ženy &lt; 0,8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99559"/>
              </p:ext>
            </p:extLst>
          </p:nvPr>
        </p:nvGraphicFramePr>
        <p:xfrm>
          <a:off x="3859619" y="2267097"/>
          <a:ext cx="6772938" cy="2651760"/>
        </p:xfrm>
        <a:graphic>
          <a:graphicData uri="http://schemas.openxmlformats.org/drawingml/2006/table">
            <a:tbl>
              <a:tblPr/>
              <a:tblGrid>
                <a:gridCol w="3779424"/>
                <a:gridCol w="1689439"/>
                <a:gridCol w="1304075"/>
              </a:tblGrid>
              <a:tr h="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Obvod pasu v cm</a:t>
                      </a:r>
                      <a:endParaRPr kumimoji="0" lang="sk-SK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</a:t>
                      </a:r>
                      <a:endParaRPr kumimoji="0" lang="sk-SK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  <a:endParaRPr kumimoji="0" lang="sk-SK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Doporučené rozmezí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k-SK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Nutné snížit hmotnost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– 102 </a:t>
                      </a:r>
                      <a:endParaRPr kumimoji="0" lang="sk-SK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– 90 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hmotnosti vyžaduje lékařskou pomoc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</a:t>
                      </a:r>
                      <a:endParaRPr kumimoji="0" lang="en-US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</a:t>
                      </a:r>
                      <a:endParaRPr kumimoji="0" lang="sk-SK" alt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79450" y="626110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Měření tělesného tuku </a:t>
            </a:r>
            <a:r>
              <a:rPr lang="cs-CZ" dirty="0" err="1"/>
              <a:t>kaliperem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74417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Měří se vrstva podkožního tuku</a:t>
            </a:r>
          </a:p>
          <a:p>
            <a:pPr>
              <a:lnSpc>
                <a:spcPct val="100000"/>
              </a:lnSpc>
            </a:pPr>
            <a:r>
              <a:rPr lang="cs-CZ" dirty="0"/>
              <a:t>Vypovídá o energetické bilanci organismu</a:t>
            </a:r>
          </a:p>
          <a:p>
            <a:pPr>
              <a:lnSpc>
                <a:spcPct val="100000"/>
              </a:lnSpc>
            </a:pPr>
            <a:r>
              <a:rPr lang="cs-CZ" dirty="0"/>
              <a:t>Nedokáže postihnout možné rozdíly v distribuci podkožního a viscerálního tuku</a:t>
            </a:r>
          </a:p>
          <a:p>
            <a:pPr>
              <a:lnSpc>
                <a:spcPct val="100000"/>
              </a:lnSpc>
            </a:pPr>
            <a:r>
              <a:rPr lang="cs-CZ" dirty="0"/>
              <a:t>Nejčastější místo měření: kožní řasa nad tricepsem </a:t>
            </a:r>
            <a:r>
              <a:rPr lang="cs-CZ" sz="2400" dirty="0"/>
              <a:t>(další možnosti: nad lopatkou, na břichu, nad spina </a:t>
            </a:r>
            <a:r>
              <a:rPr lang="cs-CZ" sz="2400" dirty="0" err="1"/>
              <a:t>iliaca,na</a:t>
            </a:r>
            <a:r>
              <a:rPr lang="cs-CZ" sz="2400" dirty="0"/>
              <a:t> stehně, na bérci)</a:t>
            </a:r>
          </a:p>
        </p:txBody>
      </p:sp>
      <p:pic>
        <p:nvPicPr>
          <p:cNvPr id="4098" name="Picture 2" descr="C:\Users\Johanka\Desktop\FRMU 2018\Prezentace\jaro téma 1 - metabolismus, výživa, jídelníček\materiály a obrázky\kaliperace-05-triceps-dominant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21" y="1145696"/>
            <a:ext cx="3638956" cy="3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588108"/>
              </p:ext>
            </p:extLst>
          </p:nvPr>
        </p:nvGraphicFramePr>
        <p:xfrm>
          <a:off x="679450" y="4239594"/>
          <a:ext cx="7134448" cy="1889744"/>
        </p:xfrm>
        <a:graphic>
          <a:graphicData uri="http://schemas.openxmlformats.org/drawingml/2006/table">
            <a:tbl>
              <a:tblPr/>
              <a:tblGrid>
                <a:gridCol w="893136"/>
                <a:gridCol w="2058213"/>
                <a:gridCol w="2461370"/>
                <a:gridCol w="1721729"/>
              </a:tblGrid>
              <a:tr h="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Hodnoty kožní řasy nad tricepsem</a:t>
                      </a:r>
                      <a:endParaRPr kumimoji="0" lang="sk-SK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6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Fyziologická norma (mm)</a:t>
                      </a:r>
                      <a:endParaRPr kumimoji="0" lang="sk-SK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Lehký až střední úbytek (mm)</a:t>
                      </a:r>
                      <a:endParaRPr kumimoji="0" lang="sk-SK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Výrazný deficit (mm)</a:t>
                      </a:r>
                      <a:endParaRPr kumimoji="0" lang="sk-SK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Žena</a:t>
                      </a:r>
                      <a:endParaRPr kumimoji="0" lang="sk-SK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16,5</a:t>
                      </a:r>
                      <a:endParaRPr kumimoji="0" lang="en-US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– 15 </a:t>
                      </a:r>
                      <a:endParaRPr kumimoji="0" lang="sk-SK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endParaRPr kumimoji="0" lang="en-US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  <a:endParaRPr kumimoji="0" lang="sk-SK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12,5</a:t>
                      </a:r>
                      <a:endParaRPr kumimoji="0" lang="sk-SK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7,5 – 11 </a:t>
                      </a:r>
                      <a:endParaRPr kumimoji="0" lang="sk-SK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7,5</a:t>
                      </a:r>
                      <a:endParaRPr kumimoji="0" lang="sk-SK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071507" cy="451576"/>
          </a:xfrm>
        </p:spPr>
        <p:txBody>
          <a:bodyPr/>
          <a:lstStyle/>
          <a:p>
            <a:r>
              <a:rPr lang="cs-CZ" sz="3600" dirty="0" smtClean="0"/>
              <a:t>Elektrická </a:t>
            </a:r>
            <a:r>
              <a:rPr lang="cs-CZ" sz="3600" dirty="0" err="1" smtClean="0"/>
              <a:t>bioimpedanční</a:t>
            </a:r>
            <a:r>
              <a:rPr lang="cs-CZ" sz="3600" dirty="0" smtClean="0"/>
              <a:t> metoda</a:t>
            </a:r>
            <a:br>
              <a:rPr lang="cs-CZ" sz="3600" dirty="0" smtClean="0"/>
            </a:br>
            <a:r>
              <a:rPr lang="cs-CZ" sz="3200" b="0" dirty="0" smtClean="0"/>
              <a:t>Měření </a:t>
            </a:r>
            <a:r>
              <a:rPr lang="cs-CZ" sz="3200" b="0" dirty="0"/>
              <a:t>zastoupení tuku v organismu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626781"/>
            <a:ext cx="11482893" cy="4752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Různé </a:t>
            </a:r>
            <a:r>
              <a:rPr lang="cs-CZ" dirty="0"/>
              <a:t>tkáně těla mají různou průchodnost pro velmi slabý střídavý elektrický proud (vodivost svalové versus tukové tkáně)</a:t>
            </a:r>
          </a:p>
          <a:p>
            <a:pPr>
              <a:lnSpc>
                <a:spcPct val="100000"/>
              </a:lnSpc>
            </a:pPr>
            <a:r>
              <a:rPr lang="cs-CZ" dirty="0"/>
              <a:t>Metoda vychází z bioelektrické analýzy impedance; měříme bioelektrickou </a:t>
            </a:r>
            <a:r>
              <a:rPr lang="cs-CZ" dirty="0" smtClean="0"/>
              <a:t>impedanci (odpor), </a:t>
            </a:r>
            <a:r>
              <a:rPr lang="cs-CZ" dirty="0"/>
              <a:t>který klade tuková tkáň prostupu elektrického proudu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Vypočítává </a:t>
            </a:r>
            <a:r>
              <a:rPr lang="cs-CZ" dirty="0"/>
              <a:t>se poměr tukové tkáně ke tkáním ostatním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Závisí </a:t>
            </a:r>
            <a:r>
              <a:rPr lang="cs-CZ" dirty="0"/>
              <a:t>od množství kapaliny v netukových tkáních – na hydrataci organismu (důvod kolísání hodnot během dne při nedodržení standardních podmínek jednotlivých měření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Přístroj je schopný vyhodnotit % tuku, vody i kostní tkáně</a:t>
            </a: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8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Kalorimetrie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Kalorimetrie – měření tepla, které se uvolní ve studovaném systému při určitém ději (chemickém, fyzikálním, biologickém)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Teplo = energie, jednotka joul (J)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Hodnocení metabolismu živočicha: Vychází </a:t>
            </a:r>
            <a:r>
              <a:rPr lang="cs-CZ" dirty="0"/>
              <a:t>z předpokladu, že všechny metabolické děje jsou provázeny tvorbou </a:t>
            </a:r>
            <a:r>
              <a:rPr lang="cs-CZ" dirty="0" smtClean="0"/>
              <a:t>tepla 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Metabolizování potravy je téměř ekvivalentní přímému spálení (shoření) potravy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 Přímá kalorimetrie </a:t>
            </a:r>
            <a:r>
              <a:rPr lang="cs-CZ" dirty="0"/>
              <a:t>- přímé měření tepla </a:t>
            </a:r>
            <a:r>
              <a:rPr lang="cs-CZ" dirty="0" smtClean="0"/>
              <a:t>kalorimetrem</a:t>
            </a:r>
          </a:p>
          <a:p>
            <a:pPr lvl="1"/>
            <a:r>
              <a:rPr lang="cs-CZ" dirty="0" smtClean="0"/>
              <a:t>vzniklého spálením potravy za dostatečného přísunu kyslíku</a:t>
            </a:r>
          </a:p>
          <a:p>
            <a:pPr lvl="1"/>
            <a:r>
              <a:rPr lang="cs-CZ" dirty="0" smtClean="0"/>
              <a:t>vydávaného metabolizujícím živočichem </a:t>
            </a:r>
            <a:r>
              <a:rPr lang="cs-CZ" dirty="0"/>
              <a:t>za dostatečného přísunu kyslíku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071507" cy="451576"/>
          </a:xfrm>
        </p:spPr>
        <p:txBody>
          <a:bodyPr/>
          <a:lstStyle/>
          <a:p>
            <a:r>
              <a:rPr lang="cs-CZ" sz="3600" dirty="0" smtClean="0"/>
              <a:t>Elektrická </a:t>
            </a:r>
            <a:r>
              <a:rPr lang="cs-CZ" sz="3600" dirty="0" err="1" smtClean="0"/>
              <a:t>bioimpedanční</a:t>
            </a:r>
            <a:r>
              <a:rPr lang="cs-CZ" sz="3600" dirty="0" smtClean="0"/>
              <a:t> metoda</a:t>
            </a:r>
            <a:br>
              <a:rPr lang="cs-CZ" sz="3600" dirty="0" smtClean="0"/>
            </a:br>
            <a:r>
              <a:rPr lang="cs-CZ" sz="3200" b="0" dirty="0" smtClean="0"/>
              <a:t>Měření </a:t>
            </a:r>
            <a:r>
              <a:rPr lang="cs-CZ" sz="3200" b="0" dirty="0"/>
              <a:t>zastoupení tuku v organismu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626781"/>
            <a:ext cx="7930860" cy="4752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Ruční přístroj měří horní polovinu těla, váha dolní polovinu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Nyní se používají kombinovaná zařízení měřící celé tělo</a:t>
            </a:r>
            <a:endParaRPr lang="cs-CZ" dirty="0"/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629426"/>
            <a:ext cx="2791376" cy="18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38" y="3225558"/>
            <a:ext cx="3550014" cy="26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ohanka\Desktop\FRMU 2018\Prezentace\jaro téma 1 - metabolismus, výživa, jídelníček\materiály a obrázky\inbody-tea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8" y="559390"/>
            <a:ext cx="3188758" cy="57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3"/>
            <a:ext cx="11071507" cy="506133"/>
          </a:xfrm>
        </p:spPr>
        <p:txBody>
          <a:bodyPr/>
          <a:lstStyle/>
          <a:p>
            <a:r>
              <a:rPr lang="cs-CZ" sz="3600" dirty="0" smtClean="0"/>
              <a:t>Měření svalové hmoty</a:t>
            </a:r>
            <a:endParaRPr lang="cs-CZ" sz="32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099438"/>
            <a:ext cx="11272106" cy="5243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 smtClean="0"/>
              <a:t>Svalová tkán je důležitý parametr stavu výživy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cs-CZ" altLang="cs-CZ" sz="2400" dirty="0" smtClean="0"/>
              <a:t>Obvod svalstva paže (OSP) - vše v cm</a:t>
            </a:r>
          </a:p>
          <a:p>
            <a:pPr marL="457200" indent="-457200">
              <a:lnSpc>
                <a:spcPct val="100000"/>
              </a:lnSpc>
              <a:defRPr/>
            </a:pPr>
            <a:endParaRPr lang="cs-CZ" altLang="cs-CZ" sz="3200" dirty="0"/>
          </a:p>
          <a:p>
            <a:pPr marL="457200" indent="-457200">
              <a:lnSpc>
                <a:spcPct val="100000"/>
              </a:lnSpc>
              <a:defRPr/>
            </a:pPr>
            <a:r>
              <a:rPr lang="cs-CZ" altLang="cs-CZ" sz="2400" dirty="0" smtClean="0"/>
              <a:t>Korigovaná plocha svalstva paže (</a:t>
            </a:r>
            <a:r>
              <a:rPr lang="cs-CZ" altLang="cs-CZ" sz="2400" dirty="0" err="1" smtClean="0"/>
              <a:t>kPSP</a:t>
            </a:r>
            <a:r>
              <a:rPr lang="cs-CZ" altLang="cs-CZ" sz="2400" dirty="0" smtClean="0"/>
              <a:t>)</a:t>
            </a:r>
            <a:r>
              <a:rPr lang="cs-CZ" altLang="cs-CZ" sz="2400" dirty="0"/>
              <a:t> - vše v </a:t>
            </a:r>
            <a:r>
              <a:rPr lang="cs-CZ" altLang="cs-CZ" sz="2400" dirty="0" smtClean="0"/>
              <a:t>cm</a:t>
            </a:r>
            <a:endParaRPr lang="cs-CZ" altLang="cs-CZ" sz="2400" dirty="0"/>
          </a:p>
          <a:p>
            <a:pPr marL="709200" lvl="1" indent="-457200">
              <a:defRPr/>
            </a:pPr>
            <a:r>
              <a:rPr lang="cs-CZ" altLang="cs-CZ" sz="2400" dirty="0" smtClean="0"/>
              <a:t>Muži</a:t>
            </a:r>
          </a:p>
          <a:p>
            <a:pPr marL="709200" lvl="1" indent="-457200">
              <a:defRPr/>
            </a:pPr>
            <a:endParaRPr lang="cs-CZ" altLang="cs-CZ" sz="2400" dirty="0"/>
          </a:p>
          <a:p>
            <a:pPr marL="709200" lvl="1" indent="-457200">
              <a:defRPr/>
            </a:pPr>
            <a:endParaRPr lang="cs-CZ" altLang="cs-CZ" sz="2400" dirty="0" smtClean="0"/>
          </a:p>
          <a:p>
            <a:pPr marL="709200" lvl="1" indent="-457200">
              <a:defRPr/>
            </a:pPr>
            <a:r>
              <a:rPr lang="cs-CZ" altLang="cs-CZ" sz="2400" dirty="0" smtClean="0"/>
              <a:t>Ženy</a:t>
            </a:r>
            <a:endParaRPr lang="cs-CZ" alt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97544" y="1881266"/>
                <a:ext cx="10114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𝑂𝑆𝑃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𝑐𝑚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𝑜𝑏𝑣𝑜𝑑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𝑝𝑎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ž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𝑘𝑜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ž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í 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𝑎𝑠𝑎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𝑛𝑎𝑑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𝑡𝑟𝑖𝑐𝑒𝑝𝑠𝑒𝑚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44" y="1881266"/>
                <a:ext cx="1011431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014463" y="2778047"/>
                <a:ext cx="8379473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𝑘𝑃𝑆𝑃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𝑜𝑏𝑣𝑜𝑑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𝑝𝑎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ž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𝑘𝑜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ž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í ř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𝑎𝑠𝑎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𝑛𝑎𝑑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𝑡𝑟𝑖𝑐𝑒𝑝𝑠𝑒𝑚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63" y="2778047"/>
                <a:ext cx="8379473" cy="8334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85743" y="3842794"/>
                <a:ext cx="8441990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𝑘𝑃𝑆𝑃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𝑜𝑏𝑣𝑜𝑑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𝑝𝑎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ž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𝑘𝑜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ž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í ř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𝑎𝑠𝑎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𝑛𝑎𝑑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𝑡𝑟𝑖𝑐𝑒𝑝𝑠𝑒𝑚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−6,5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743" y="3842794"/>
                <a:ext cx="8441990" cy="833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367718"/>
              </p:ext>
            </p:extLst>
          </p:nvPr>
        </p:nvGraphicFramePr>
        <p:xfrm>
          <a:off x="1002640" y="4878109"/>
          <a:ext cx="3973121" cy="1493520"/>
        </p:xfrm>
        <a:graphic>
          <a:graphicData uri="http://schemas.openxmlformats.org/drawingml/2006/table">
            <a:tbl>
              <a:tblPr/>
              <a:tblGrid>
                <a:gridCol w="956789"/>
                <a:gridCol w="1341911"/>
                <a:gridCol w="914400"/>
                <a:gridCol w="76002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Ztráta svalové hmoty</a:t>
                      </a:r>
                      <a:endParaRPr kumimoji="0" lang="sk-SK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Nepřítomná</a:t>
                      </a:r>
                      <a:b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(cm)</a:t>
                      </a:r>
                      <a:endParaRPr kumimoji="0" lang="sk-SK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 (cm)</a:t>
                      </a:r>
                      <a:endParaRPr kumimoji="0" lang="sk-SK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Těžká </a:t>
                      </a:r>
                      <a:b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(cm)</a:t>
                      </a:r>
                      <a:endParaRPr kumimoji="0" lang="sk-SK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Žena</a:t>
                      </a:r>
                      <a:endParaRPr kumimoji="0" lang="sk-SK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23,2</a:t>
                      </a:r>
                      <a:endParaRPr kumimoji="0" lang="en-US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– 21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25,3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– 23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913"/>
              </p:ext>
            </p:extLst>
          </p:nvPr>
        </p:nvGraphicFramePr>
        <p:xfrm>
          <a:off x="5373095" y="4887821"/>
          <a:ext cx="5421584" cy="1005840"/>
        </p:xfrm>
        <a:graphic>
          <a:graphicData uri="http://schemas.openxmlformats.org/drawingml/2006/table">
            <a:tbl>
              <a:tblPr/>
              <a:tblGrid>
                <a:gridCol w="888582"/>
                <a:gridCol w="1317430"/>
                <a:gridCol w="1235091"/>
                <a:gridCol w="1223328"/>
                <a:gridCol w="75715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Deficit</a:t>
                      </a:r>
                      <a:endParaRPr kumimoji="0" lang="sk-SK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nepřítomný</a:t>
                      </a:r>
                      <a:endParaRPr kumimoji="0" lang="sk-SK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mírný</a:t>
                      </a:r>
                      <a:endParaRPr kumimoji="0" lang="sk-SK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sk-SK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endParaRPr kumimoji="0" lang="sk-SK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Žena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36,3</a:t>
                      </a:r>
                      <a:endParaRPr kumimoji="0" lang="sk-SK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29,1 – 36,3</a:t>
                      </a:r>
                      <a:endParaRPr kumimoji="0" lang="sk-SK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25,5 – 29,0</a:t>
                      </a:r>
                      <a:endParaRPr kumimoji="0" lang="sk-SK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25,4</a:t>
                      </a:r>
                      <a:endParaRPr kumimoji="0" lang="sk-SK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40,9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32,8 – 40,8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28,7 – 32,7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28,6</a:t>
                      </a:r>
                      <a:endParaRPr kumimoji="0" lang="sk-SK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9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3"/>
            <a:ext cx="11071507" cy="506133"/>
          </a:xfrm>
        </p:spPr>
        <p:txBody>
          <a:bodyPr/>
          <a:lstStyle/>
          <a:p>
            <a:r>
              <a:rPr lang="cs-CZ" sz="3600" dirty="0" smtClean="0"/>
              <a:t>Závěr</a:t>
            </a:r>
            <a:endParaRPr lang="cs-CZ" sz="32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0155826" cy="524396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defRPr/>
            </a:pPr>
            <a:r>
              <a:rPr lang="cs-CZ" altLang="cs-CZ" dirty="0"/>
              <a:t>Hodnocení stavu výživy je důležitým ukazatelem ve všech oborech medicíny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cs-CZ" altLang="cs-CZ" dirty="0"/>
              <a:t>Ani podvýživa ani obezita nejsou pro lidský organismus prospěšné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cs-CZ" altLang="cs-CZ" dirty="0"/>
              <a:t>Proces hodnocení stavu výživy začíná od výpočtu jednoduchých indexů (z antropometrických ukazatelů hmotnosti a výšky) až po měření pomocí sofistikovaných přístrojů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cs-CZ" altLang="cs-CZ" dirty="0"/>
              <a:t>Výsledky nám pomáhají u pacientů správně nastavit dietu (či už racionální, redukční nebo vysokoenergetickou)</a:t>
            </a:r>
          </a:p>
        </p:txBody>
      </p:sp>
    </p:spTree>
    <p:extLst>
      <p:ext uri="{BB962C8B-B14F-4D97-AF65-F5344CB8AC3E}">
        <p14:creationId xmlns:p14="http://schemas.microsoft.com/office/powerpoint/2010/main" val="3373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Přímá kalorimetrie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13449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Technicky </a:t>
            </a:r>
            <a:r>
              <a:rPr lang="cs-CZ" dirty="0"/>
              <a:t>je </a:t>
            </a:r>
            <a:r>
              <a:rPr lang="cs-CZ" dirty="0" smtClean="0"/>
              <a:t>náročnější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Pokud se používá u živočichů, tak jen u malých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Izotermní kalorimetr</a:t>
            </a:r>
          </a:p>
          <a:p>
            <a:pPr lvl="1"/>
            <a:r>
              <a:rPr lang="cs-CZ" i="1" dirty="0"/>
              <a:t>Teplota se po celou dobu experimentu nemění.</a:t>
            </a:r>
            <a:r>
              <a:rPr lang="cs-CZ" dirty="0"/>
              <a:t> Vzniklé teplo je odváděno a v další fázi např. působí fázovou přeměnu čisté látky (např. led ve vodu)</a:t>
            </a:r>
          </a:p>
          <a:p>
            <a:pPr lvl="1"/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855852" y="1674932"/>
            <a:ext cx="6212108" cy="3564090"/>
            <a:chOff x="4127767" y="3787035"/>
            <a:chExt cx="4985459" cy="2758045"/>
          </a:xfrm>
        </p:grpSpPr>
        <p:sp>
          <p:nvSpPr>
            <p:cNvPr id="7" name="Obdélník 6"/>
            <p:cNvSpPr/>
            <p:nvPr/>
          </p:nvSpPr>
          <p:spPr>
            <a:xfrm>
              <a:off x="4705080" y="3787035"/>
              <a:ext cx="3533797" cy="270232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5113691" y="4136152"/>
              <a:ext cx="2748232" cy="1968723"/>
            </a:xfrm>
            <a:prstGeom prst="rect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8"/>
            <p:cNvGrpSpPr/>
            <p:nvPr/>
          </p:nvGrpSpPr>
          <p:grpSpPr>
            <a:xfrm rot="3775261">
              <a:off x="7221505" y="2878571"/>
              <a:ext cx="112021" cy="1941365"/>
              <a:chOff x="1907704" y="976960"/>
              <a:chExt cx="216024" cy="5300056"/>
            </a:xfrm>
          </p:grpSpPr>
          <p:sp>
            <p:nvSpPr>
              <p:cNvPr id="23" name="Zaoblený obdélník 22"/>
              <p:cNvSpPr/>
              <p:nvPr/>
            </p:nvSpPr>
            <p:spPr>
              <a:xfrm>
                <a:off x="1907704" y="976960"/>
                <a:ext cx="216024" cy="50405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" name="Přímá spojnice 23"/>
              <p:cNvCxnSpPr/>
              <p:nvPr/>
            </p:nvCxnSpPr>
            <p:spPr>
              <a:xfrm flipH="1" flipV="1">
                <a:off x="2015716" y="1124744"/>
                <a:ext cx="0" cy="4896000"/>
              </a:xfrm>
              <a:prstGeom prst="line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 flipV="1">
                <a:off x="2015716" y="4509288"/>
                <a:ext cx="0" cy="1512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aoblený obdélník 25"/>
              <p:cNvSpPr/>
              <p:nvPr/>
            </p:nvSpPr>
            <p:spPr>
              <a:xfrm>
                <a:off x="1977331" y="5989016"/>
                <a:ext cx="75153" cy="2880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1944930" y="1203635"/>
                <a:ext cx="117994" cy="4716394"/>
                <a:chOff x="1475656" y="1203634"/>
                <a:chExt cx="117994" cy="2915479"/>
              </a:xfrm>
            </p:grpSpPr>
            <p:grpSp>
              <p:nvGrpSpPr>
                <p:cNvPr id="28" name="Skupina 27"/>
                <p:cNvGrpSpPr/>
                <p:nvPr/>
              </p:nvGrpSpPr>
              <p:grpSpPr>
                <a:xfrm>
                  <a:off x="1475656" y="3737908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95" name="Přímá spojnice 9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Přímá spojnice 9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Přímá spojnice 9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Přímá spojnice 9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Přímá spojnice 9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Přímá spojnice 9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Přímá spojnice 10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Přímá spojnice 10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Přímá spojnice 10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Přímá spojnice 10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Skupina 28"/>
                <p:cNvGrpSpPr/>
                <p:nvPr/>
              </p:nvGrpSpPr>
              <p:grpSpPr>
                <a:xfrm>
                  <a:off x="1475656" y="3315529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85" name="Přímá spojnice 8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Přímá spojnice 8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Přímá spojnice 8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Přímá spojnice 8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Přímá spojnice 8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Přímá spojnice 8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Přímá spojnice 9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Přímá spojnice 9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Přímá spojnice 9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Přímá spojnice 9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Skupina 29"/>
                <p:cNvGrpSpPr/>
                <p:nvPr/>
              </p:nvGrpSpPr>
              <p:grpSpPr>
                <a:xfrm>
                  <a:off x="1475656" y="2893150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75" name="Přímá spojnice 7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Přímá spojnice 7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Přímá spojnice 7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Přímá spojnice 7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Přímá spojnice 7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Přímá spojnice 7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Přímá spojnice 8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Přímá spojnice 8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Přímá spojnice 8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Přímá spojnice 8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Skupina 30"/>
                <p:cNvGrpSpPr/>
                <p:nvPr/>
              </p:nvGrpSpPr>
              <p:grpSpPr>
                <a:xfrm>
                  <a:off x="1475656" y="2470771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65" name="Přímá spojnice 6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nice 6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nice 6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Přímá spojnice 6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nice 7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Přímá spojnice 7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Přímá spojnice 7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Přímá spojnice 7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Skupina 31"/>
                <p:cNvGrpSpPr/>
                <p:nvPr/>
              </p:nvGrpSpPr>
              <p:grpSpPr>
                <a:xfrm>
                  <a:off x="1475656" y="2048392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55" name="Přímá spojnice 5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Přímá spojnice 5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Přímá spojnice 5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Přímá spojnice 5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Přímá spojnice 5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Přímá spojnice 5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Přímá spojnice 6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Přímá spojnice 6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Přímá spojnice 6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nice 6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Skupina 32"/>
                <p:cNvGrpSpPr/>
                <p:nvPr/>
              </p:nvGrpSpPr>
              <p:grpSpPr>
                <a:xfrm>
                  <a:off x="1475656" y="1626013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45" name="Přímá spojnice 4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Přímá spojnice 4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Přímá spojnice 4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Přímá spojnice 5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Přímá spojnice 5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Přímá spojnice 5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Přímá spojnice 5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Skupina 33"/>
                <p:cNvGrpSpPr/>
                <p:nvPr/>
              </p:nvGrpSpPr>
              <p:grpSpPr>
                <a:xfrm>
                  <a:off x="1475656" y="1203634"/>
                  <a:ext cx="117994" cy="381205"/>
                  <a:chOff x="1475656" y="5136027"/>
                  <a:chExt cx="117994" cy="381205"/>
                </a:xfrm>
              </p:grpSpPr>
              <p:cxnSp>
                <p:nvCxnSpPr>
                  <p:cNvPr id="35" name="Přímá spojnice 34"/>
                  <p:cNvCxnSpPr/>
                  <p:nvPr/>
                </p:nvCxnSpPr>
                <p:spPr>
                  <a:xfrm>
                    <a:off x="1475656" y="5347807"/>
                    <a:ext cx="10113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/>
                  <p:cNvCxnSpPr/>
                  <p:nvPr/>
                </p:nvCxnSpPr>
                <p:spPr>
                  <a:xfrm>
                    <a:off x="1475656" y="539016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/>
                  <p:cNvCxnSpPr/>
                  <p:nvPr/>
                </p:nvCxnSpPr>
                <p:spPr>
                  <a:xfrm>
                    <a:off x="1475656" y="5432518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/>
                  <p:cNvCxnSpPr/>
                  <p:nvPr/>
                </p:nvCxnSpPr>
                <p:spPr>
                  <a:xfrm>
                    <a:off x="1475656" y="5517232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/>
                  <p:cNvCxnSpPr/>
                  <p:nvPr/>
                </p:nvCxnSpPr>
                <p:spPr>
                  <a:xfrm>
                    <a:off x="1475656" y="5474874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/>
                  <p:cNvCxnSpPr/>
                  <p:nvPr/>
                </p:nvCxnSpPr>
                <p:spPr>
                  <a:xfrm>
                    <a:off x="1475656" y="5136027"/>
                    <a:ext cx="11799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Přímá spojnice 40"/>
                  <p:cNvCxnSpPr/>
                  <p:nvPr/>
                </p:nvCxnSpPr>
                <p:spPr>
                  <a:xfrm>
                    <a:off x="1475656" y="5178383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Přímá spojnice 41"/>
                  <p:cNvCxnSpPr/>
                  <p:nvPr/>
                </p:nvCxnSpPr>
                <p:spPr>
                  <a:xfrm>
                    <a:off x="1475656" y="5220739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Přímá spojnice 42"/>
                  <p:cNvCxnSpPr/>
                  <p:nvPr/>
                </p:nvCxnSpPr>
                <p:spPr>
                  <a:xfrm>
                    <a:off x="1475656" y="5305451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Přímá spojnice 43"/>
                  <p:cNvCxnSpPr/>
                  <p:nvPr/>
                </p:nvCxnSpPr>
                <p:spPr>
                  <a:xfrm>
                    <a:off x="1475656" y="5263095"/>
                    <a:ext cx="6445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0" name="TextovéPole 9"/>
            <p:cNvSpPr txBox="1"/>
            <p:nvPr/>
          </p:nvSpPr>
          <p:spPr>
            <a:xfrm>
              <a:off x="5744544" y="5777029"/>
              <a:ext cx="1385623" cy="26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voda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257669" y="6175748"/>
              <a:ext cx="2349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t</a:t>
              </a:r>
              <a:r>
                <a:rPr lang="cs-CZ" dirty="0" smtClean="0">
                  <a:solidFill>
                    <a:schemeClr val="bg1"/>
                  </a:solidFill>
                </a:rPr>
                <a:t>epelná izolace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4" t="11940" r="11489"/>
            <a:stretch/>
          </p:blipFill>
          <p:spPr>
            <a:xfrm>
              <a:off x="5760318" y="4472736"/>
              <a:ext cx="1527331" cy="13080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13" name="Skupina 12"/>
            <p:cNvGrpSpPr/>
            <p:nvPr/>
          </p:nvGrpSpPr>
          <p:grpSpPr>
            <a:xfrm>
              <a:off x="4422973" y="4652804"/>
              <a:ext cx="1431453" cy="259839"/>
              <a:chOff x="2616408" y="2060848"/>
              <a:chExt cx="1739568" cy="216024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2627784" y="2060848"/>
                <a:ext cx="17281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1" name="Přímá spojnice 20"/>
              <p:cNvCxnSpPr/>
              <p:nvPr/>
            </p:nvCxnSpPr>
            <p:spPr>
              <a:xfrm flipH="1">
                <a:off x="2627784" y="2065434"/>
                <a:ext cx="17281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H="1">
                <a:off x="2616408" y="2276872"/>
                <a:ext cx="17281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Skupina 13"/>
            <p:cNvGrpSpPr/>
            <p:nvPr/>
          </p:nvGrpSpPr>
          <p:grpSpPr>
            <a:xfrm>
              <a:off x="7198989" y="4655723"/>
              <a:ext cx="1247759" cy="300317"/>
              <a:chOff x="2627041" y="2060848"/>
              <a:chExt cx="1728935" cy="216024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2627784" y="2060848"/>
                <a:ext cx="17281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8" name="Přímá spojnice 17"/>
              <p:cNvCxnSpPr/>
              <p:nvPr/>
            </p:nvCxnSpPr>
            <p:spPr>
              <a:xfrm flipH="1">
                <a:off x="2627784" y="2065434"/>
                <a:ext cx="17281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H="1">
                <a:off x="2627041" y="2276872"/>
                <a:ext cx="17281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ovéPole 14"/>
            <p:cNvSpPr txBox="1"/>
            <p:nvPr/>
          </p:nvSpPr>
          <p:spPr>
            <a:xfrm>
              <a:off x="4127767" y="4586708"/>
              <a:ext cx="1974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přívod vzduchu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164713" y="4621446"/>
              <a:ext cx="1948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odvod vzduchu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Spalné teplo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teplo/energie vzniklé oxidací 1 g substrátu za dostatečného přísunu </a:t>
            </a:r>
            <a:r>
              <a:rPr lang="cs-CZ" dirty="0" smtClean="0"/>
              <a:t>kyslíku</a:t>
            </a:r>
            <a:r>
              <a:rPr lang="cs-CZ" sz="2000" dirty="0" smtClean="0"/>
              <a:t> – energie </a:t>
            </a:r>
            <a:r>
              <a:rPr lang="cs-CZ" sz="2000" dirty="0"/>
              <a:t>v</a:t>
            </a:r>
            <a:r>
              <a:rPr lang="cs-CZ" sz="2000" dirty="0" smtClean="0"/>
              <a:t>ztažená na g substrátu</a:t>
            </a:r>
            <a:endParaRPr lang="cs-CZ" sz="2000" dirty="0"/>
          </a:p>
          <a:p>
            <a:pPr lvl="1"/>
            <a:r>
              <a:rPr lang="cs-CZ" dirty="0"/>
              <a:t>fyzikální spalné teplo – energie vzniklá hořením substrátu</a:t>
            </a:r>
          </a:p>
          <a:p>
            <a:pPr lvl="1"/>
            <a:r>
              <a:rPr lang="cs-CZ" dirty="0"/>
              <a:t>fyziologické spalné teplo – energie vzniklá oxidací substrátu živým organismem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cukry a tuky: fyziologické = fyzikální spalné teplo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bílkoviny: fyzikální &gt; fyziologické spalné teplo </a:t>
            </a:r>
          </a:p>
          <a:p>
            <a:pPr lvl="1"/>
            <a:r>
              <a:rPr lang="cs-CZ" dirty="0"/>
              <a:t>(hořením bílkovin vznikají oxidy dusíku, metabolizováním bílkovin vzniká močovina, která v sobě část chemické energie uchovává)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dirty="0"/>
              <a:t>spalné teplo živin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cukry 17,1 </a:t>
            </a:r>
            <a:r>
              <a:rPr lang="cs-CZ" sz="2000" dirty="0" err="1"/>
              <a:t>kJ</a:t>
            </a:r>
            <a:r>
              <a:rPr lang="cs-CZ" sz="2000" dirty="0"/>
              <a:t>/g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tuky 38,9 </a:t>
            </a:r>
            <a:r>
              <a:rPr lang="cs-CZ" sz="2000" dirty="0" err="1"/>
              <a:t>kJ</a:t>
            </a:r>
            <a:r>
              <a:rPr lang="cs-CZ" sz="2000" dirty="0"/>
              <a:t>/g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fyzikální spalné teplo bílkovin: 23 </a:t>
            </a:r>
            <a:r>
              <a:rPr lang="cs-CZ" sz="2000" dirty="0" err="1"/>
              <a:t>kJ</a:t>
            </a:r>
            <a:r>
              <a:rPr lang="cs-CZ" sz="2000" dirty="0"/>
              <a:t>/g</a:t>
            </a:r>
            <a:br>
              <a:rPr lang="cs-CZ" sz="2000" dirty="0"/>
            </a:br>
            <a:r>
              <a:rPr lang="cs-CZ" sz="2000" dirty="0"/>
              <a:t>fyziologické spalné teplo bílkovin: 17,1 </a:t>
            </a:r>
            <a:r>
              <a:rPr lang="cs-CZ" sz="2000" dirty="0" err="1"/>
              <a:t>kJ</a:t>
            </a:r>
            <a:r>
              <a:rPr lang="cs-CZ" sz="2000" dirty="0"/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11105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Nepřímá kalorimetrie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Princip: spotřeba </a:t>
            </a:r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, výdej </a:t>
            </a:r>
            <a:r>
              <a:rPr lang="cs-CZ" dirty="0" smtClean="0"/>
              <a:t>CO</a:t>
            </a:r>
            <a:r>
              <a:rPr lang="cs-CZ" baseline="-25000" dirty="0"/>
              <a:t>2</a:t>
            </a:r>
            <a:r>
              <a:rPr lang="cs-CZ" dirty="0" smtClean="0"/>
              <a:t> </a:t>
            </a:r>
            <a:r>
              <a:rPr lang="cs-CZ" dirty="0"/>
              <a:t>a odpad dusíkatých metabolitů jsou ve vztahu ke spotřebě </a:t>
            </a:r>
            <a:r>
              <a:rPr lang="cs-CZ" dirty="0" smtClean="0"/>
              <a:t>energie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možnost měřit v otevřeném či uzavřeném systému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praktiku otevřený systém – </a:t>
            </a:r>
            <a:r>
              <a:rPr lang="cs-CZ" dirty="0" err="1" smtClean="0"/>
              <a:t>Kroghův</a:t>
            </a:r>
            <a:r>
              <a:rPr lang="cs-CZ" dirty="0" smtClean="0"/>
              <a:t> spirometr </a:t>
            </a:r>
          </a:p>
          <a:p>
            <a:pPr lvl="1"/>
            <a:r>
              <a:rPr lang="cs-CZ" dirty="0" smtClean="0"/>
              <a:t>vybavený natronovým vápnem – vychytává CO</a:t>
            </a:r>
            <a:r>
              <a:rPr lang="cs-CZ" baseline="-25000" dirty="0" smtClean="0"/>
              <a:t>2</a:t>
            </a:r>
          </a:p>
          <a:p>
            <a:pPr lvl="1"/>
            <a:endParaRPr lang="cs-CZ" baseline="-25000" dirty="0"/>
          </a:p>
          <a:p>
            <a:pPr>
              <a:lnSpc>
                <a:spcPct val="10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Energetický ekvivalent kyslíku (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EE)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energie vztažená na l kyslíku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množství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energie, které se uvolní při spotřebě 1 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kyslíku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univerzální konstanta pro výpočet energetického výdeje při smíšené stravě</a:t>
            </a:r>
          </a:p>
          <a:p>
            <a:pPr marL="658368" lvl="2">
              <a:lnSpc>
                <a:spcPct val="10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   EE = 20,19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/ litr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00000"/>
              </a:lnSpc>
            </a:pPr>
            <a:r>
              <a:rPr lang="cs-CZ" b="1" dirty="0">
                <a:latin typeface="Arial" pitchFamily="34" charset="0"/>
                <a:cs typeface="Arial" pitchFamily="34" charset="0"/>
              </a:rPr>
              <a:t>EE živin: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Glukóza 21,4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kJ</a:t>
            </a:r>
            <a:r>
              <a:rPr lang="cs-CZ" dirty="0">
                <a:latin typeface="Arial" pitchFamily="34" charset="0"/>
                <a:cs typeface="Arial" pitchFamily="34" charset="0"/>
              </a:rPr>
              <a:t> / litr O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Proteiny 18,8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kJ</a:t>
            </a:r>
            <a:r>
              <a:rPr lang="cs-CZ" dirty="0">
                <a:latin typeface="Arial" pitchFamily="34" charset="0"/>
                <a:cs typeface="Arial" pitchFamily="34" charset="0"/>
              </a:rPr>
              <a:t> / litr O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Lipidy 19,6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kJ</a:t>
            </a:r>
            <a:r>
              <a:rPr lang="cs-CZ" dirty="0">
                <a:latin typeface="Arial" pitchFamily="34" charset="0"/>
                <a:cs typeface="Arial" pitchFamily="34" charset="0"/>
              </a:rPr>
              <a:t> / litr O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Respirační kvocient (RQ)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Poskytuje informaci ohledně zpracovaného substrátu</a:t>
            </a:r>
          </a:p>
          <a:p>
            <a:pPr lvl="1"/>
            <a:r>
              <a:rPr lang="cs-CZ" dirty="0" smtClean="0"/>
              <a:t>Sacharidy: RQ = 1 </a:t>
            </a:r>
            <a:r>
              <a:rPr lang="cs-CZ" dirty="0"/>
              <a:t>– stejný poměr C a O jako ve </a:t>
            </a:r>
            <a:r>
              <a:rPr lang="cs-CZ" dirty="0" smtClean="0"/>
              <a:t>vodě</a:t>
            </a:r>
          </a:p>
          <a:p>
            <a:pPr lvl="1"/>
            <a:r>
              <a:rPr lang="cs-CZ" dirty="0" smtClean="0"/>
              <a:t>Lipidy: RQ = 0,7 – obsahují méně kyslíku</a:t>
            </a:r>
          </a:p>
          <a:p>
            <a:pPr lvl="1"/>
            <a:r>
              <a:rPr lang="cs-CZ" dirty="0" smtClean="0"/>
              <a:t>Proteiny: RQ = 0,8 - 0,9 – komplikovanější, protože se musí počítat i s močí</a:t>
            </a:r>
          </a:p>
          <a:p>
            <a:pPr lvl="1"/>
            <a:r>
              <a:rPr lang="cs-CZ" dirty="0" smtClean="0"/>
              <a:t>Běžná smíšená potrava: RQ=0,85</a:t>
            </a:r>
          </a:p>
          <a:p>
            <a:pPr lvl="1"/>
            <a:r>
              <a:rPr lang="cs-CZ" dirty="0" err="1" smtClean="0"/>
              <a:t>Glukogeneze</a:t>
            </a:r>
            <a:r>
              <a:rPr lang="cs-CZ" dirty="0" smtClean="0"/>
              <a:t>: RQ </a:t>
            </a:r>
            <a:r>
              <a:rPr lang="cs-CZ" dirty="0" smtClean="0">
                <a:latin typeface="Arial"/>
                <a:cs typeface="Arial"/>
              </a:rPr>
              <a:t>≈ 0,4</a:t>
            </a:r>
            <a:endParaRPr lang="cs-CZ" dirty="0" smtClean="0"/>
          </a:p>
          <a:p>
            <a:pPr lvl="1"/>
            <a:r>
              <a:rPr lang="cs-CZ" dirty="0" smtClean="0"/>
              <a:t>Lipolýza </a:t>
            </a:r>
            <a:r>
              <a:rPr lang="cs-CZ" dirty="0"/>
              <a:t>: RQ </a:t>
            </a:r>
            <a:r>
              <a:rPr lang="cs-CZ" dirty="0">
                <a:cs typeface="Arial"/>
              </a:rPr>
              <a:t>≈ </a:t>
            </a:r>
            <a:r>
              <a:rPr lang="cs-CZ" dirty="0" smtClean="0">
                <a:cs typeface="Arial"/>
              </a:rPr>
              <a:t>0,7</a:t>
            </a:r>
            <a:endParaRPr lang="cs-CZ" dirty="0" smtClean="0"/>
          </a:p>
          <a:p>
            <a:pPr lvl="1"/>
            <a:r>
              <a:rPr lang="cs-CZ" dirty="0" err="1" smtClean="0"/>
              <a:t>Lipogeneze</a:t>
            </a:r>
            <a:r>
              <a:rPr lang="cs-CZ" dirty="0"/>
              <a:t> : RQ </a:t>
            </a:r>
            <a:r>
              <a:rPr lang="cs-CZ" dirty="0">
                <a:cs typeface="Arial"/>
              </a:rPr>
              <a:t>≈ </a:t>
            </a:r>
            <a:r>
              <a:rPr lang="cs-CZ" dirty="0" smtClean="0">
                <a:cs typeface="Arial"/>
              </a:rPr>
              <a:t>2,75</a:t>
            </a:r>
          </a:p>
          <a:p>
            <a:pPr lvl="1"/>
            <a:r>
              <a:rPr lang="cs-CZ" dirty="0"/>
              <a:t>Na lačno, při hladovění: RQ &lt;</a:t>
            </a:r>
            <a:r>
              <a:rPr lang="cs-CZ" dirty="0" smtClean="0"/>
              <a:t> 0,85 – </a:t>
            </a:r>
            <a:r>
              <a:rPr lang="cs-CZ" dirty="0" err="1" smtClean="0"/>
              <a:t>lypolýza</a:t>
            </a:r>
            <a:r>
              <a:rPr lang="cs-CZ" dirty="0" smtClean="0"/>
              <a:t>, glukoneogeneze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Jiné faktory ovlivňující RQ</a:t>
            </a:r>
          </a:p>
          <a:p>
            <a:pPr lvl="1"/>
            <a:r>
              <a:rPr lang="cs-CZ" dirty="0"/>
              <a:t>Hyperventilace RQ &gt; </a:t>
            </a:r>
            <a:r>
              <a:rPr lang="cs-CZ" dirty="0" smtClean="0"/>
              <a:t>1 je vydýcháván CO2</a:t>
            </a:r>
          </a:p>
          <a:p>
            <a:pPr lvl="1"/>
            <a:r>
              <a:rPr lang="cs-CZ" dirty="0" smtClean="0"/>
              <a:t>Během zátěže nebo při metabolické acidóze RQ &gt; 1</a:t>
            </a:r>
          </a:p>
          <a:p>
            <a:pPr lvl="1"/>
            <a:r>
              <a:rPr lang="cs-CZ" dirty="0" smtClean="0"/>
              <a:t>Volní hypoventilace nebo metabolická alkalóza může  RQ &lt; 0,7 </a:t>
            </a:r>
          </a:p>
          <a:p>
            <a:pPr lvl="1"/>
            <a:r>
              <a:rPr lang="cs-CZ" dirty="0" smtClean="0"/>
              <a:t>Podle orgánů – mozek RQ=1 (jí sacharidy), žaludek RQ &lt;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3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Respirační kvocient (RQ)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Poskytuje informaci ohledně zpracovaného substrátu</a:t>
            </a:r>
          </a:p>
          <a:p>
            <a:pPr lvl="1"/>
            <a:r>
              <a:rPr lang="cs-CZ" dirty="0" smtClean="0"/>
              <a:t>Sacharidy: RQ = 1 </a:t>
            </a:r>
            <a:r>
              <a:rPr lang="cs-CZ" dirty="0"/>
              <a:t>– stejný poměr C a O jako ve </a:t>
            </a:r>
            <a:r>
              <a:rPr lang="cs-CZ" dirty="0" smtClean="0"/>
              <a:t>vodě</a:t>
            </a:r>
          </a:p>
          <a:p>
            <a:pPr lvl="1"/>
            <a:r>
              <a:rPr lang="cs-CZ" dirty="0" smtClean="0"/>
              <a:t>Lipidy: RQ = 0,7 – obsahují méně kyslíku</a:t>
            </a:r>
          </a:p>
          <a:p>
            <a:pPr lvl="1"/>
            <a:r>
              <a:rPr lang="cs-CZ" dirty="0" smtClean="0"/>
              <a:t>Proteiny: RQ = 0,8 - 0,9 – komplikovanější, protože se musí počítat i s močí</a:t>
            </a:r>
          </a:p>
          <a:p>
            <a:pPr lvl="1"/>
            <a:r>
              <a:rPr lang="cs-CZ" dirty="0" smtClean="0"/>
              <a:t>Běžná smíšená potrava: RQ=0,85</a:t>
            </a:r>
          </a:p>
          <a:p>
            <a:pPr lvl="1"/>
            <a:r>
              <a:rPr lang="cs-CZ" dirty="0" err="1" smtClean="0"/>
              <a:t>Glukogeneze</a:t>
            </a:r>
            <a:r>
              <a:rPr lang="cs-CZ" dirty="0" smtClean="0"/>
              <a:t>: RQ </a:t>
            </a:r>
            <a:r>
              <a:rPr lang="cs-CZ" dirty="0" smtClean="0">
                <a:latin typeface="Arial"/>
                <a:cs typeface="Arial"/>
              </a:rPr>
              <a:t>≈ 0,4</a:t>
            </a:r>
            <a:endParaRPr lang="cs-CZ" dirty="0" smtClean="0"/>
          </a:p>
          <a:p>
            <a:pPr lvl="1"/>
            <a:r>
              <a:rPr lang="cs-CZ" dirty="0" smtClean="0"/>
              <a:t>Lipolýza </a:t>
            </a:r>
            <a:r>
              <a:rPr lang="cs-CZ" dirty="0"/>
              <a:t>: RQ </a:t>
            </a:r>
            <a:r>
              <a:rPr lang="cs-CZ" dirty="0">
                <a:cs typeface="Arial"/>
              </a:rPr>
              <a:t>≈ </a:t>
            </a:r>
            <a:r>
              <a:rPr lang="cs-CZ" dirty="0" smtClean="0">
                <a:cs typeface="Arial"/>
              </a:rPr>
              <a:t>0,7</a:t>
            </a:r>
            <a:endParaRPr lang="cs-CZ" dirty="0" smtClean="0"/>
          </a:p>
          <a:p>
            <a:pPr lvl="1"/>
            <a:r>
              <a:rPr lang="cs-CZ" dirty="0" err="1" smtClean="0"/>
              <a:t>Lipogeneze</a:t>
            </a:r>
            <a:r>
              <a:rPr lang="cs-CZ" dirty="0"/>
              <a:t> : RQ </a:t>
            </a:r>
            <a:r>
              <a:rPr lang="cs-CZ" dirty="0">
                <a:cs typeface="Arial"/>
              </a:rPr>
              <a:t>≈ </a:t>
            </a:r>
            <a:r>
              <a:rPr lang="cs-CZ" dirty="0" smtClean="0">
                <a:cs typeface="Arial"/>
              </a:rPr>
              <a:t>2,75</a:t>
            </a:r>
          </a:p>
          <a:p>
            <a:pPr lvl="1"/>
            <a:r>
              <a:rPr lang="cs-CZ" dirty="0"/>
              <a:t>Na lačno, při hladovění: RQ &lt;</a:t>
            </a:r>
            <a:r>
              <a:rPr lang="cs-CZ" dirty="0" smtClean="0"/>
              <a:t> 0,85 – </a:t>
            </a:r>
            <a:r>
              <a:rPr lang="cs-CZ" dirty="0" err="1" smtClean="0"/>
              <a:t>lypolýza</a:t>
            </a:r>
            <a:r>
              <a:rPr lang="cs-CZ" dirty="0" smtClean="0"/>
              <a:t>, glukoneogeneze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Jiné faktory ovlivňující RQ</a:t>
            </a:r>
          </a:p>
          <a:p>
            <a:pPr lvl="1"/>
            <a:r>
              <a:rPr lang="cs-CZ" dirty="0"/>
              <a:t>Hyperventilace RQ &gt; </a:t>
            </a:r>
            <a:r>
              <a:rPr lang="cs-CZ" dirty="0" smtClean="0"/>
              <a:t>1 je vydýcháván CO2</a:t>
            </a:r>
          </a:p>
          <a:p>
            <a:pPr lvl="1"/>
            <a:r>
              <a:rPr lang="cs-CZ" dirty="0" smtClean="0"/>
              <a:t>Během zátěže nebo při metabolické acidóze RQ &gt; 1</a:t>
            </a:r>
          </a:p>
          <a:p>
            <a:pPr lvl="1"/>
            <a:r>
              <a:rPr lang="cs-CZ" dirty="0" smtClean="0"/>
              <a:t>Volní hypoventilace nebo metabolická alkalóza může  RQ &lt; 0,7 </a:t>
            </a:r>
          </a:p>
          <a:p>
            <a:pPr lvl="1"/>
            <a:r>
              <a:rPr lang="cs-CZ" dirty="0" smtClean="0"/>
              <a:t>Podle orgánů – mozek RQ=0,97-0,99 (jí sacharidy), žaludek RQ &lt;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0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4536</TotalTime>
  <Words>3586</Words>
  <Application>Microsoft Office PowerPoint</Application>
  <PresentationFormat>Vlastní</PresentationFormat>
  <Paragraphs>554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Prezentace_MU_CZ</vt:lpstr>
      <vt:lpstr>Metabolismus, výživa, jídelníček</vt:lpstr>
      <vt:lpstr>Stanovení energetického výdeje nepřímou kalorimetrií a výpočtem</vt:lpstr>
      <vt:lpstr>Metabolismus</vt:lpstr>
      <vt:lpstr>Kalorimetrie</vt:lpstr>
      <vt:lpstr>Přímá kalorimetrie</vt:lpstr>
      <vt:lpstr>Spalné teplo</vt:lpstr>
      <vt:lpstr>Nepřímá kalorimetrie</vt:lpstr>
      <vt:lpstr>Respirační kvocient (RQ)</vt:lpstr>
      <vt:lpstr>Respirační kvocient (RQ)</vt:lpstr>
      <vt:lpstr>Dusíková bilance</vt:lpstr>
      <vt:lpstr>Bazální metabolismus</vt:lpstr>
      <vt:lpstr>Měření spotřeby O2 v praktiku</vt:lpstr>
      <vt:lpstr>Aktuální energetický výdej (AEE)</vt:lpstr>
      <vt:lpstr>Výpočet energetického výdeje rovnicí</vt:lpstr>
      <vt:lpstr>Závěry </vt:lpstr>
      <vt:lpstr>Zásady správné výživy  Jídelníček</vt:lpstr>
      <vt:lpstr>Zásady správné výživy</vt:lpstr>
      <vt:lpstr>Zásady správné výživy</vt:lpstr>
      <vt:lpstr>Jídelní lístek</vt:lpstr>
      <vt:lpstr>Živiny </vt:lpstr>
      <vt:lpstr>Živiny</vt:lpstr>
      <vt:lpstr>Metabolický syndrom (MS)</vt:lpstr>
      <vt:lpstr>Diabetes mellitus (DM, cukrovka)</vt:lpstr>
      <vt:lpstr>Protokol: si vypracujete dopředu!</vt:lpstr>
      <vt:lpstr>Hodnocení stavu výživy</vt:lpstr>
      <vt:lpstr>Obezita</vt:lpstr>
      <vt:lpstr>Podvýživa</vt:lpstr>
      <vt:lpstr>Tuková a svalová tkáň</vt:lpstr>
      <vt:lpstr>Tuková a svalová tkáň – pohlavní rozdíly</vt:lpstr>
      <vt:lpstr>Tuková a svalová tkáň</vt:lpstr>
      <vt:lpstr>Vztah mezi jednotlivými faktory MS</vt:lpstr>
      <vt:lpstr>Zdravý životní styl</vt:lpstr>
      <vt:lpstr>Objektivní hodnocení stavu výživy</vt:lpstr>
      <vt:lpstr>Indexy vycházející z antropometrických ukazatelů</vt:lpstr>
      <vt:lpstr>Indexy vycházející z antropometrických ukazatelů</vt:lpstr>
      <vt:lpstr>Indexy vycházející z antropometrických ukazatelů</vt:lpstr>
      <vt:lpstr>Obvod pasu, index pas/boky (waist/hip)</vt:lpstr>
      <vt:lpstr>Měření tělesného tuku kaliperem</vt:lpstr>
      <vt:lpstr>Elektrická bioimpedanční metoda Měření zastoupení tuku v organismu </vt:lpstr>
      <vt:lpstr>Elektrická bioimpedanční metoda Měření zastoupení tuku v organismu </vt:lpstr>
      <vt:lpstr>Měření svalové hmoty</vt:lpstr>
      <vt:lpstr>Závěr</vt:lpstr>
    </vt:vector>
  </TitlesOfParts>
  <Company>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Johanka</cp:lastModifiedBy>
  <cp:revision>310</cp:revision>
  <cp:lastPrinted>1601-01-01T00:00:00Z</cp:lastPrinted>
  <dcterms:created xsi:type="dcterms:W3CDTF">2018-10-05T10:13:37Z</dcterms:created>
  <dcterms:modified xsi:type="dcterms:W3CDTF">2020-01-27T10:44:29Z</dcterms:modified>
</cp:coreProperties>
</file>