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71" r:id="rId4"/>
    <p:sldId id="261" r:id="rId5"/>
    <p:sldId id="267" r:id="rId6"/>
    <p:sldId id="260" r:id="rId7"/>
    <p:sldId id="265" r:id="rId8"/>
    <p:sldId id="272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t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40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F4E-2E5F-434C-91D3-0CB7A5F94B2A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4A396-D89A-4544-BB96-1647664EE1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47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5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29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7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1FA5-EDDD-4B5C-9BB1-E3AAF7E85C70}" type="datetimeFigureOut">
              <a:rPr lang="cs-CZ" smtClean="0"/>
              <a:pPr/>
              <a:t>1.2.2016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6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414340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4297" y="548680"/>
            <a:ext cx="8098143" cy="1472184"/>
          </a:xfrm>
        </p:spPr>
        <p:txBody>
          <a:bodyPr>
            <a:normAutofit fontScale="90000"/>
          </a:bodyPr>
          <a:lstStyle/>
          <a:p>
            <a:pPr algn="l"/>
            <a:r>
              <a:rPr lang="cs-CZ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r>
              <a:rPr lang="cs-CZ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Evokované potenciály</a:t>
            </a:r>
            <a:endParaRPr lang="cs-CZ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297" y="5090424"/>
            <a:ext cx="8170152" cy="1506928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Fyziologický ústav</a:t>
            </a:r>
            <a:endParaRPr lang="cs-CZ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</a:t>
            </a:r>
            <a:endParaRPr lang="cs-CZ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endParaRPr lang="cs-CZ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16636"/>
            <a:ext cx="15859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29" y="4934098"/>
            <a:ext cx="153828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Elektroencefalografie (EEG)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2023863"/>
            <a:ext cx="8826184" cy="40694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sloužící k registraci elektrických </a:t>
            </a:r>
            <a:r>
              <a:rPr lang="cs-CZ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biopotenciálů</a:t>
            </a:r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mozku</a:t>
            </a:r>
          </a:p>
          <a:p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Berger (1929)</a:t>
            </a:r>
          </a:p>
          <a:p>
            <a:pPr marL="82296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skalpové</a:t>
            </a:r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elektrokortikorgram</a:t>
            </a:r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</a:t>
            </a:r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stereoelektroencefalogram</a:t>
            </a:r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(SEEG)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 EEG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cs-C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</a:p>
          <a:p>
            <a:pPr marL="82296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884" y="1556792"/>
            <a:ext cx="8537572" cy="489639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 elektrod: systém 10 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katulka\Desktop\EEG\systém 10 20 č.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643182"/>
            <a:ext cx="3214710" cy="370236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099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8347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upevnění elektrod při </a:t>
            </a:r>
            <a:r>
              <a:rPr lang="cs-CZ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skalpovém</a:t>
            </a:r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atulka\Desktop\EEG\čepice - dreamstime.c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9" y="2428868"/>
            <a:ext cx="3571900" cy="37938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811413" y="6305156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www.</a:t>
            </a:r>
            <a:r>
              <a:rPr lang="cs-CZ" sz="1400" i="1" dirty="0" err="1" smtClean="0"/>
              <a:t>dreamstime.com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6043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Elekroencefalografie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114816"/>
          </a:xfrm>
        </p:spPr>
        <p:txBody>
          <a:bodyPr>
            <a:normAutofit/>
          </a:bodyPr>
          <a:lstStyle/>
          <a:p>
            <a:r>
              <a:rPr lang="cs-CZ" sz="1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 rytmus: 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8-13 Hz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patrný při zavřených očích u 			bdělého, zdravého a zralého mozku, nejvíce 				</a:t>
            </a:r>
            <a:r>
              <a:rPr lang="cs-CZ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parietookcipitálně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rytmus: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frekvence 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14-30 Hz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patrný při otevřených očích, 			někdy však i trvale nad frontální oblastí. Fenomén 			potlačení alfa aktivity při otevření očí – reakce 			blokády nebo zástavy (AAR) nebo Bergerova 			reakce. </a:t>
            </a:r>
          </a:p>
          <a:p>
            <a:r>
              <a:rPr lang="cs-CZ" sz="18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r>
              <a:rPr lang="cs-CZ" sz="1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rytmus: 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4-7 Hz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patrný u dětí, u zdravého 				dospělého pouze v povrchních spánkových stádiích</a:t>
            </a:r>
          </a:p>
          <a:p>
            <a:r>
              <a:rPr lang="cs-CZ" sz="1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rytmus: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frekvence </a:t>
            </a:r>
            <a:r>
              <a:rPr lang="cs-CZ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Hz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bdělosti u novorozenců a 			kojenců,  u dospělého jen v hlubokém NREM 			spánku, v bdělém hrubě patologické </a:t>
            </a:r>
          </a:p>
          <a:p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Elektroencefalografie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1722" y="1428736"/>
            <a:ext cx="9132278" cy="75706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 vlny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katulka\Desktop\EEG\EEG vl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143116"/>
            <a:ext cx="6143668" cy="4220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0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Elektroenecefalografie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685791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 záznam - ukázka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64454"/>
            <a:ext cx="6143668" cy="409350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066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Evokované potenciály (EP)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79512" y="1500174"/>
            <a:ext cx="8754176" cy="1285884"/>
          </a:xfrm>
        </p:spPr>
        <p:txBody>
          <a:bodyPr>
            <a:normAutofit fontScale="25000" lnSpcReduction="20000"/>
          </a:bodyPr>
          <a:lstStyle/>
          <a:p>
            <a:pPr marL="269875" indent="-269875"/>
            <a:r>
              <a:rPr lang="cs-CZ" sz="8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elektrický projev mozkové činnosti vyvolaný zevním senzorickým podnětem</a:t>
            </a:r>
          </a:p>
          <a:p>
            <a:pPr marL="269875" indent="-269875"/>
            <a:endParaRPr lang="cs-CZ" sz="86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69875" indent="-269875"/>
            <a:r>
              <a:rPr lang="cs-CZ" sz="8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zhodnocení funkčního stavu dané nervové dráhy</a:t>
            </a:r>
          </a:p>
          <a:p>
            <a:pPr algn="ctr"/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3013076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u="sng" dirty="0" smtClean="0">
                <a:solidFill>
                  <a:srgbClr val="0070C0"/>
                </a:solidFill>
              </a:rPr>
              <a:t>TYPY EP:</a:t>
            </a:r>
          </a:p>
          <a:p>
            <a:pPr marL="285750" indent="-285750"/>
            <a:r>
              <a:rPr lang="cs-CZ" sz="2400" b="1" dirty="0" smtClean="0">
                <a:solidFill>
                  <a:srgbClr val="0070C0"/>
                </a:solidFill>
              </a:rPr>
              <a:t>			VEP (zrakové)</a:t>
            </a:r>
          </a:p>
          <a:p>
            <a:pPr marL="285750" indent="-285750"/>
            <a:r>
              <a:rPr lang="cs-CZ" sz="2400" b="1" dirty="0" smtClean="0">
                <a:solidFill>
                  <a:srgbClr val="0070C0"/>
                </a:solidFill>
              </a:rPr>
              <a:t>			AEP (sluchové)</a:t>
            </a:r>
          </a:p>
          <a:p>
            <a:pPr marL="285750" indent="-285750"/>
            <a:r>
              <a:rPr lang="cs-CZ" sz="2400" b="1" dirty="0" smtClean="0">
                <a:solidFill>
                  <a:srgbClr val="0070C0"/>
                </a:solidFill>
              </a:rPr>
              <a:t>			SEP (</a:t>
            </a:r>
            <a:r>
              <a:rPr lang="cs-CZ" sz="2400" b="1" dirty="0" err="1" smtClean="0">
                <a:solidFill>
                  <a:srgbClr val="0070C0"/>
                </a:solidFill>
              </a:rPr>
              <a:t>somatosenzorické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/>
            <a:r>
              <a:rPr lang="cs-CZ" sz="2400" b="1" dirty="0" smtClean="0">
                <a:solidFill>
                  <a:srgbClr val="0070C0"/>
                </a:solidFill>
              </a:rPr>
              <a:t>			MEP (motorické)</a:t>
            </a:r>
          </a:p>
          <a:p>
            <a:pPr marL="285750" indent="-285750"/>
            <a:r>
              <a:rPr lang="cs-CZ" sz="2400" b="1" dirty="0" smtClean="0">
                <a:solidFill>
                  <a:srgbClr val="0070C0"/>
                </a:solidFill>
              </a:rPr>
              <a:t>			SSEP (ustálené)</a:t>
            </a:r>
          </a:p>
          <a:p>
            <a:pPr marL="285750" indent="-285750"/>
            <a:r>
              <a:rPr lang="cs-CZ" sz="2400" b="1" dirty="0" smtClean="0">
                <a:solidFill>
                  <a:srgbClr val="0070C0"/>
                </a:solidFill>
              </a:rPr>
              <a:t>			ERP (kognitivní)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Evokované potenciály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757064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vlna p300 (průměrná latence 300ms)</a:t>
            </a:r>
            <a:endParaRPr lang="cs-CZ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920028"/>
            <a:ext cx="949678" cy="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4947325"/>
            <a:ext cx="954541" cy="9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katulka\Desktop\EEG\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214554"/>
            <a:ext cx="4191008" cy="428923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98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96</Words>
  <Application>Microsoft Office PowerPoint</Application>
  <PresentationFormat>Předvádění na obrazovce (4:3)</PresentationFormat>
  <Paragraphs>44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Elektroencefalografie Evokované potenciály</vt:lpstr>
      <vt:lpstr>Elektroencefalografie (EEG)</vt:lpstr>
      <vt:lpstr>Elektroencefalografie</vt:lpstr>
      <vt:lpstr>Elektroencefalografie</vt:lpstr>
      <vt:lpstr>Elekroencefalografie</vt:lpstr>
      <vt:lpstr>Elektroencefalografie</vt:lpstr>
      <vt:lpstr>Elektroenecefalografie</vt:lpstr>
      <vt:lpstr>Evokované potenciály (EP)</vt:lpstr>
      <vt:lpstr>Evokované potenciály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Electrocardiography</dc:title>
  <dc:creator>Markéta</dc:creator>
  <cp:lastModifiedBy>Zuzana Nováková</cp:lastModifiedBy>
  <cp:revision>79</cp:revision>
  <dcterms:created xsi:type="dcterms:W3CDTF">2015-09-14T18:44:08Z</dcterms:created>
  <dcterms:modified xsi:type="dcterms:W3CDTF">2016-02-01T11:45:56Z</dcterms:modified>
</cp:coreProperties>
</file>