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0" r:id="rId4"/>
    <p:sldId id="627" r:id="rId5"/>
    <p:sldId id="633" r:id="rId6"/>
    <p:sldId id="258" r:id="rId7"/>
    <p:sldId id="259" r:id="rId8"/>
    <p:sldId id="638" r:id="rId9"/>
    <p:sldId id="260" r:id="rId10"/>
    <p:sldId id="261" r:id="rId11"/>
    <p:sldId id="634" r:id="rId12"/>
    <p:sldId id="264" r:id="rId13"/>
    <p:sldId id="265" r:id="rId14"/>
    <p:sldId id="635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63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637" r:id="rId35"/>
    <p:sldId id="285" r:id="rId36"/>
    <p:sldId id="289" r:id="rId37"/>
    <p:sldId id="286" r:id="rId38"/>
    <p:sldId id="640" r:id="rId39"/>
    <p:sldId id="641" r:id="rId40"/>
    <p:sldId id="298" r:id="rId41"/>
    <p:sldId id="299" r:id="rId42"/>
    <p:sldId id="642" r:id="rId43"/>
    <p:sldId id="300" r:id="rId44"/>
    <p:sldId id="643" r:id="rId45"/>
    <p:sldId id="645" r:id="rId46"/>
    <p:sldId id="644" r:id="rId47"/>
    <p:sldId id="262" r:id="rId48"/>
    <p:sldId id="646" r:id="rId49"/>
    <p:sldId id="647" r:id="rId50"/>
    <p:sldId id="648" r:id="rId51"/>
    <p:sldId id="301" r:id="rId52"/>
    <p:sldId id="266" r:id="rId53"/>
    <p:sldId id="651" r:id="rId54"/>
    <p:sldId id="652" r:id="rId55"/>
    <p:sldId id="653" r:id="rId56"/>
    <p:sldId id="654" r:id="rId57"/>
    <p:sldId id="655" r:id="rId58"/>
    <p:sldId id="656" r:id="rId59"/>
    <p:sldId id="293" r:id="rId60"/>
    <p:sldId id="657" r:id="rId61"/>
    <p:sldId id="664" r:id="rId62"/>
    <p:sldId id="294" r:id="rId63"/>
    <p:sldId id="302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6754" autoAdjust="0"/>
  </p:normalViewPr>
  <p:slideViewPr>
    <p:cSldViewPr snapToGrid="0">
      <p:cViewPr varScale="1">
        <p:scale>
          <a:sx n="118" d="100"/>
          <a:sy n="118" d="100"/>
        </p:scale>
        <p:origin x="120" y="3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62B94E1-84E0-4C52-BDA3-1119D0BD2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AA88F-D03B-4440-98E9-AE5A513107A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8E58094-E927-4E2B-BD8F-0E14ABEFA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B87A729-8358-4C91-9006-1CCAB540E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i="1"/>
              <a:t>Vlevo parakardiáln</a:t>
            </a:r>
            <a:r>
              <a:rPr lang="cs-CZ" altLang="cs-CZ"/>
              <a:t>ě </a:t>
            </a:r>
            <a:r>
              <a:rPr lang="cs-CZ" altLang="cs-CZ" i="1"/>
              <a:t>nehomogenní snížení transparence  st</a:t>
            </a:r>
            <a:r>
              <a:rPr lang="cs-CZ" altLang="cs-CZ"/>
              <a:t>ř</a:t>
            </a:r>
            <a:r>
              <a:rPr lang="cs-CZ" altLang="cs-CZ" i="1"/>
              <a:t>edního laloku vpravo. nerespektující hranice lalok</a:t>
            </a:r>
            <a:r>
              <a:rPr lang="cs-CZ" altLang="cs-CZ"/>
              <a:t>ů</a:t>
            </a:r>
            <a:r>
              <a:rPr lang="cs-CZ" altLang="cs-CZ" i="1"/>
              <a:t>. </a:t>
            </a:r>
            <a:endParaRPr lang="cs-CZ" altLang="cs-CZ" b="1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C7D6CF9-D62D-4C1F-B000-F273CD048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9ACD6-E1A1-44AD-9780-9D038F21EC1D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B88D65A-8270-44DF-BC9F-7C74D64D6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1A2DEB1-2810-4431-AF15-126C11BED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i="1"/>
              <a:t>Vpravo silikotické uzly, po pravostranné dolní bilobektomii, retrakce mediastina na postiženou stranu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Pneumologie</a:t>
            </a:r>
            <a:r>
              <a:rPr lang="cs-CZ" altLang="cs-CZ" sz="5000" dirty="0">
                <a:latin typeface="Arial" panose="020B0604020202020204" pitchFamily="34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r>
              <a:rPr lang="cs-CZ" altLang="cs-CZ" sz="3000" dirty="0">
                <a:solidFill>
                  <a:schemeClr val="tx2"/>
                </a:solidFill>
              </a:rPr>
              <a:t>Infekční záněty plic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Neinfekční záněty plic</a:t>
            </a:r>
          </a:p>
          <a:p>
            <a:r>
              <a:rPr lang="cs-CZ" altLang="cs-CZ" sz="3000" dirty="0">
                <a:solidFill>
                  <a:schemeClr val="tx2"/>
                </a:solidFill>
              </a:rPr>
              <a:t>Pneumokoniózy</a:t>
            </a:r>
          </a:p>
          <a:p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585E18-D716-42EE-856B-103EE336B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710B4-2610-4E3B-A55F-FB8307AE4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6A67C35E-465D-4E2D-9E93-7F0A8DB2F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IV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E528DEE-C427-41CA-966B-19DDE51F7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RTG hrudníku </a:t>
            </a:r>
            <a:r>
              <a:rPr lang="cs-CZ" altLang="cs-CZ" sz="2000" dirty="0" err="1"/>
              <a:t>zadopřední</a:t>
            </a:r>
            <a:r>
              <a:rPr lang="cs-CZ" altLang="cs-CZ" sz="2000" dirty="0"/>
              <a:t>, boční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lobární – zastínění celého laloku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bronchopneumonie – drobnější infiltráty podél bronchů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 atypické pneumonie – splývající infiltrace, </a:t>
            </a:r>
            <a:r>
              <a:rPr lang="cs-CZ" altLang="cs-CZ" dirty="0" err="1"/>
              <a:t>vetšinou</a:t>
            </a:r>
            <a:r>
              <a:rPr lang="cs-CZ" altLang="cs-CZ" dirty="0"/>
              <a:t> oboustranná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mikrobiologické vyšetření sputa (agens se zjistí jen v 50 %), </a:t>
            </a:r>
            <a:r>
              <a:rPr lang="cs-CZ" altLang="cs-CZ" sz="2000" dirty="0" err="1"/>
              <a:t>hemokultivace</a:t>
            </a: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Vyšetření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legionel</a:t>
            </a:r>
            <a:r>
              <a:rPr lang="cs-CZ" altLang="cs-CZ" sz="2000" dirty="0"/>
              <a:t> a pneumokoků v moči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u atypické pneumonie  - sérologie, neurologický nález, EKG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Pleurální punkce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Doplňková dg.: CT, spirometrie, BSK s BAL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9689EE-AF88-41A0-8C83-C78538A8E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2290" name="Zástupný symbol pro číslo snímku 4">
            <a:extLst>
              <a:ext uri="{FF2B5EF4-FFF2-40B4-BE49-F238E27FC236}">
                <a16:creationId xmlns:a16="http://schemas.microsoft.com/office/drawing/2014/main" id="{5EE021F2-8B65-4438-845B-8692BE508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815E15-DAE3-46E7-8456-8ADE33BF0D5E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65CF134-9F1A-47E6-991A-114C5D4F1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horního laloku pravé plíce</a:t>
            </a:r>
          </a:p>
        </p:txBody>
      </p:sp>
      <p:pic>
        <p:nvPicPr>
          <p:cNvPr id="12292" name="Picture 3" descr="4">
            <a:extLst>
              <a:ext uri="{FF2B5EF4-FFF2-40B4-BE49-F238E27FC236}">
                <a16:creationId xmlns:a16="http://schemas.microsoft.com/office/drawing/2014/main" id="{C49E95A4-960F-44D5-819E-837D9153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84" y="1287582"/>
            <a:ext cx="63373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CB965D-E500-4CF6-91D6-B577FBBD0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Lobární pneumonie</a:t>
            </a:r>
          </a:p>
        </p:txBody>
      </p:sp>
      <p:pic>
        <p:nvPicPr>
          <p:cNvPr id="13315" name="Picture 5" descr="lobární pneumonie">
            <a:extLst>
              <a:ext uri="{FF2B5EF4-FFF2-40B4-BE49-F238E27FC236}">
                <a16:creationId xmlns:a16="http://schemas.microsoft.com/office/drawing/2014/main" id="{C0CF9632-5FB6-41D5-848C-D1441434C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874" y="720000"/>
            <a:ext cx="4725988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F34251-E88F-4F3F-B56C-FE14C358E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73EC8C-BF81-42C8-ADE5-9B16D39C2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1A9AF-2B7A-4D68-8B00-8DB4D1622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7AB1C-2ACB-4832-B96F-A7E09104D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F019E45-D1D9-4FC6-ABF7-68A949E3F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Lobulární pneumonie - bronchopneumonie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71AAF01-FD98-4AC8-B4E2-55814D8AF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61074"/>
            <a:ext cx="4134801" cy="48774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B0E5FA-0577-432E-BF9B-882769159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5362" name="Zástupný symbol pro číslo snímku 3">
            <a:extLst>
              <a:ext uri="{FF2B5EF4-FFF2-40B4-BE49-F238E27FC236}">
                <a16:creationId xmlns:a16="http://schemas.microsoft.com/office/drawing/2014/main" id="{F6DAA46E-43A0-4EBE-846E-44853124B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52812-3BD0-4A6A-9BE3-D0814605311A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DBA3DE-A31F-4555-A671-6D85095D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Rozsáhlá </a:t>
            </a:r>
            <a:r>
              <a:rPr lang="cs-CZ" altLang="cs-CZ" dirty="0" err="1"/>
              <a:t>legionelová</a:t>
            </a:r>
            <a:r>
              <a:rPr lang="cs-CZ" altLang="cs-CZ" dirty="0"/>
              <a:t> pneumonie</a:t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pic>
        <p:nvPicPr>
          <p:cNvPr id="15363" name="Picture 1026" descr="PC - Effenberger - před léčbou">
            <a:extLst>
              <a:ext uri="{FF2B5EF4-FFF2-40B4-BE49-F238E27FC236}">
                <a16:creationId xmlns:a16="http://schemas.microsoft.com/office/drawing/2014/main" id="{3A1F962C-44D6-45DC-955F-19E23CB6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68414"/>
            <a:ext cx="561657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D338ACA8-74D0-4A0E-9D67-46B3A1BF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692151"/>
            <a:ext cx="7993062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cs-CZ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02C59C-1D17-4AAF-8D71-C36DABC20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9B9EF8-91E1-4587-9A3F-8C5075BA9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F7680A-38C2-4B26-B8B2-C0D6FB5BA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pneumonie V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F499A43-9078-4BB5-9286-32EB70073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empiricky ATB, současně odběr sputa, dle výsledků korekce, nemocný v dobrém stavu nemusí být hospitalizován, starší nemocní, diabetici, kardiaci, s poruchami ledvin a jater – hospitalizace, </a:t>
            </a:r>
            <a:r>
              <a:rPr lang="cs-CZ" altLang="cs-CZ" sz="2000" dirty="0" err="1"/>
              <a:t>bronchodilatans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mukolytika</a:t>
            </a:r>
            <a:r>
              <a:rPr lang="cs-CZ" altLang="cs-CZ" sz="2000" dirty="0"/>
              <a:t>..</a:t>
            </a:r>
          </a:p>
          <a:p>
            <a:pPr eaLnBrk="1" hangingPunct="1"/>
            <a:r>
              <a:rPr lang="cs-CZ" altLang="cs-CZ" sz="2000" dirty="0"/>
              <a:t>při těžším průběhu –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až řízená ventilace, podpora oběhu, nutrice, řešení komplikací</a:t>
            </a:r>
          </a:p>
          <a:p>
            <a:pPr marL="72000" indent="0" eaLnBrk="1" hangingPunct="1">
              <a:buClr>
                <a:srgbClr val="FF3300"/>
              </a:buClr>
              <a:buNone/>
            </a:pPr>
            <a:r>
              <a:rPr lang="cs-CZ" altLang="cs-CZ" sz="2000" dirty="0"/>
              <a:t>	- atypická pneumonie – </a:t>
            </a:r>
            <a:r>
              <a:rPr lang="cs-CZ" altLang="cs-CZ" sz="2000" dirty="0" err="1"/>
              <a:t>makrolidy</a:t>
            </a:r>
            <a:r>
              <a:rPr lang="cs-CZ" altLang="cs-CZ" sz="2000" dirty="0"/>
              <a:t>, TTC</a:t>
            </a:r>
          </a:p>
          <a:p>
            <a:pPr marL="72000" indent="0" eaLnBrk="1" hangingPunct="1">
              <a:buClr>
                <a:srgbClr val="FF3300"/>
              </a:buClr>
              <a:buNone/>
            </a:pPr>
            <a:r>
              <a:rPr lang="cs-CZ" altLang="cs-CZ" sz="2000" dirty="0"/>
              <a:t>	- virové pneumonie – </a:t>
            </a:r>
            <a:r>
              <a:rPr lang="cs-CZ" altLang="cs-CZ" sz="2000" dirty="0" err="1"/>
              <a:t>ribavirin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amantadin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imunizace proti pneumokokové infekci, u dětí proti hemofilům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BFECAD-F081-45E7-AFA8-8DB96C1DF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CEA671-4E61-4E78-ACD3-ED83F0AC6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E603D46-04BC-4204-9116-99CBF6870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pneumonie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41BBAA-D62C-4C6F-8B47-1AF619FC4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pneumonie získaná v nemocničním prostředí za dva a více dní od přijetí či naopak 2 dny od propuštění, nejčastěji u pac. imobilních/s poruchou vědomí/ ve špatném nutričním stavu/po operacích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zdroj nákazy</a:t>
            </a:r>
            <a:r>
              <a:rPr lang="cs-CZ" altLang="cs-CZ" sz="2000" dirty="0"/>
              <a:t>: pacienti, personál, přístroje→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Ventilátorová pneumonie na zákl. </a:t>
            </a:r>
            <a:r>
              <a:rPr lang="cs-CZ" altLang="cs-CZ" dirty="0" err="1"/>
              <a:t>mikroaspirace</a:t>
            </a:r>
            <a:r>
              <a:rPr lang="cs-CZ" altLang="cs-CZ" dirty="0"/>
              <a:t> při UPV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Hemofilus</a:t>
            </a:r>
            <a:r>
              <a:rPr lang="cs-CZ" altLang="cs-CZ" dirty="0"/>
              <a:t>, </a:t>
            </a:r>
            <a:r>
              <a:rPr lang="cs-CZ" altLang="cs-CZ" dirty="0" err="1"/>
              <a:t>streptokokus</a:t>
            </a:r>
            <a:r>
              <a:rPr lang="cs-CZ" altLang="cs-CZ" dirty="0"/>
              <a:t>, častěji G- </a:t>
            </a:r>
            <a:r>
              <a:rPr lang="cs-CZ" altLang="cs-CZ" dirty="0" err="1"/>
              <a:t>bakt</a:t>
            </a:r>
            <a:r>
              <a:rPr lang="cs-CZ" altLang="cs-CZ" dirty="0"/>
              <a:t>. - E. coli, dále </a:t>
            </a:r>
            <a:r>
              <a:rPr lang="cs-CZ" altLang="cs-CZ" dirty="0" err="1"/>
              <a:t>Staf</a:t>
            </a:r>
            <a:r>
              <a:rPr lang="cs-CZ" altLang="cs-CZ" dirty="0"/>
              <a:t>. Aureus, </a:t>
            </a:r>
            <a:r>
              <a:rPr lang="cs-CZ" altLang="cs-CZ" dirty="0" err="1"/>
              <a:t>Pseudomonas</a:t>
            </a:r>
            <a:r>
              <a:rPr lang="cs-CZ" altLang="cs-CZ" dirty="0"/>
              <a:t>, </a:t>
            </a:r>
            <a:r>
              <a:rPr lang="cs-CZ" altLang="cs-CZ" dirty="0" err="1"/>
              <a:t>Serratia</a:t>
            </a:r>
            <a:r>
              <a:rPr lang="cs-CZ" altLang="cs-CZ" dirty="0"/>
              <a:t>, </a:t>
            </a:r>
            <a:r>
              <a:rPr lang="cs-CZ" altLang="cs-CZ" dirty="0" err="1"/>
              <a:t>Acinetobacter</a:t>
            </a:r>
            <a:r>
              <a:rPr lang="cs-CZ" altLang="cs-CZ" dirty="0"/>
              <a:t>, anaeroby. 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průběh</a:t>
            </a:r>
            <a:r>
              <a:rPr lang="cs-CZ" altLang="cs-CZ" sz="2000" dirty="0"/>
              <a:t> - nepříznivý, vysoký výskyt komplikací, horší prognóza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12741E-9CEF-4DBB-AE47-6B26D2666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E9565C-CE9A-4F09-8789-29EB3E32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DA059B-CF38-4142-8626-6229CA488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pneumonie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E0A0128-E5E4-414A-9823-6FEC9150C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zhoršení celkového stavu při základní probíhající chorobě, zhoršené dýchání, pocení, slabost, u </a:t>
            </a:r>
            <a:r>
              <a:rPr lang="cs-CZ" altLang="cs-CZ" sz="2000" dirty="0" err="1"/>
              <a:t>anergních</a:t>
            </a:r>
            <a:r>
              <a:rPr lang="cs-CZ" altLang="cs-CZ" sz="2000" dirty="0"/>
              <a:t> nemocných nemusí být patrné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bakterémie</a:t>
            </a:r>
            <a:r>
              <a:rPr lang="cs-CZ" altLang="cs-CZ" sz="2000" dirty="0"/>
              <a:t>, sepse, septický šok, multiorgánové selhání, tvorba abscesů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 </a:t>
            </a:r>
            <a:r>
              <a:rPr lang="cs-CZ" altLang="cs-CZ" sz="2000" dirty="0"/>
              <a:t>– vždy kombinací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podávaných ATB empiricky s úpravou dle výsledků mikrobiologického vyšetření,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hydratace, </a:t>
            </a:r>
            <a:r>
              <a:rPr lang="cs-CZ" altLang="cs-CZ" sz="2000" dirty="0" err="1"/>
              <a:t>sekretolytika</a:t>
            </a:r>
            <a:r>
              <a:rPr lang="cs-CZ" altLang="cs-CZ" sz="2000" dirty="0"/>
              <a:t>, podpora oběhu, výživy, profylaxe TEN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ACB70-7C73-421B-8228-518DE6130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D7111-8AD8-46E1-9B2A-46309C43C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1174FE6-E7B2-4A1B-9A0B-9C46D8AC6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Pneumonie </a:t>
            </a:r>
            <a:r>
              <a:rPr lang="cs-CZ" altLang="cs-CZ" dirty="0" err="1"/>
              <a:t>imunokompromitovaných</a:t>
            </a:r>
            <a:r>
              <a:rPr lang="cs-CZ" altLang="cs-CZ" dirty="0"/>
              <a:t> 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42AC0DC-3C3C-4A4C-B3F7-52B3BC1F7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pneumonie komplikující průběh stavů spojených s imunosupresí (po CHT, transplantaci, HIV pozitivní pacienti)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lvl="1" eaLnBrk="1" hangingPunct="1"/>
            <a:r>
              <a:rPr lang="cs-CZ" altLang="cs-CZ" dirty="0"/>
              <a:t>Běžné patogeny –</a:t>
            </a:r>
            <a:r>
              <a:rPr lang="cs-CZ" altLang="cs-CZ" dirty="0" err="1"/>
              <a:t>Kleb</a:t>
            </a:r>
            <a:r>
              <a:rPr lang="cs-CZ" altLang="cs-CZ" dirty="0"/>
              <a:t>. </a:t>
            </a:r>
            <a:r>
              <a:rPr lang="cs-CZ" altLang="cs-CZ" dirty="0" err="1"/>
              <a:t>pn</a:t>
            </a:r>
            <a:r>
              <a:rPr lang="cs-CZ" altLang="cs-CZ" dirty="0"/>
              <a:t>., </a:t>
            </a:r>
            <a:r>
              <a:rPr lang="cs-CZ" altLang="cs-CZ" dirty="0" err="1"/>
              <a:t>Legionella</a:t>
            </a:r>
            <a:r>
              <a:rPr lang="cs-CZ" altLang="cs-CZ" dirty="0"/>
              <a:t>, </a:t>
            </a:r>
            <a:r>
              <a:rPr lang="cs-CZ" altLang="cs-CZ" dirty="0" err="1"/>
              <a:t>Pseud</a:t>
            </a:r>
            <a:r>
              <a:rPr lang="cs-CZ" altLang="cs-CZ" dirty="0"/>
              <a:t>. </a:t>
            </a:r>
            <a:r>
              <a:rPr lang="cs-CZ" altLang="cs-CZ" dirty="0" err="1"/>
              <a:t>ae</a:t>
            </a:r>
            <a:r>
              <a:rPr lang="cs-CZ" altLang="cs-CZ" dirty="0"/>
              <a:t>., anaeroby</a:t>
            </a:r>
          </a:p>
          <a:p>
            <a:pPr lvl="1" eaLnBrk="1" hangingPunct="1"/>
            <a:r>
              <a:rPr lang="cs-CZ" altLang="cs-CZ" dirty="0"/>
              <a:t>Oportunní agens: RS virus, herpes </a:t>
            </a:r>
            <a:r>
              <a:rPr lang="cs-CZ" altLang="cs-CZ" dirty="0" err="1"/>
              <a:t>zoster</a:t>
            </a:r>
            <a:r>
              <a:rPr lang="cs-CZ" altLang="cs-CZ" dirty="0"/>
              <a:t> virus, </a:t>
            </a:r>
            <a:r>
              <a:rPr lang="cs-CZ" altLang="cs-CZ" dirty="0" err="1"/>
              <a:t>Pneumocystis</a:t>
            </a:r>
            <a:r>
              <a:rPr lang="cs-CZ" altLang="cs-CZ" dirty="0"/>
              <a:t> </a:t>
            </a:r>
            <a:r>
              <a:rPr lang="cs-CZ" altLang="cs-CZ" dirty="0" err="1"/>
              <a:t>jiroveci</a:t>
            </a:r>
            <a:r>
              <a:rPr lang="cs-CZ" altLang="cs-CZ" dirty="0"/>
              <a:t>, </a:t>
            </a:r>
            <a:r>
              <a:rPr lang="cs-CZ" altLang="cs-CZ" dirty="0" err="1"/>
              <a:t>atyp</a:t>
            </a:r>
            <a:r>
              <a:rPr lang="cs-CZ" altLang="cs-CZ" dirty="0"/>
              <a:t>. Mykobakterie, </a:t>
            </a:r>
            <a:r>
              <a:rPr lang="cs-CZ" altLang="cs-CZ" dirty="0" err="1"/>
              <a:t>Candida</a:t>
            </a:r>
            <a:r>
              <a:rPr lang="cs-CZ" altLang="cs-CZ" dirty="0"/>
              <a:t>, </a:t>
            </a:r>
            <a:r>
              <a:rPr lang="cs-CZ" altLang="cs-CZ" dirty="0" err="1"/>
              <a:t>Aspergilus</a:t>
            </a:r>
            <a:endParaRPr lang="cs-CZ" altLang="cs-CZ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 </a:t>
            </a:r>
            <a:r>
              <a:rPr lang="cs-CZ" altLang="cs-CZ" sz="2000" dirty="0"/>
              <a:t>– celkové zhoršení stavu, vzestup teplot, narůstající dušnost, poslechově nález od negativního po výrazné chropy difúzně, pleurální výpotek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390386-B9C7-41DF-8297-E83D3E207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1C755-2809-48E1-A928-DC4F8602B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C3DAC1F-525A-4857-9A42-937F1232E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Pneumonie imunokompromitovaných 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4EA4B3-544A-4E1B-8110-BB436FD9E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– disperzní stíny difúzně, u nemocných v </a:t>
            </a:r>
            <a:r>
              <a:rPr lang="cs-CZ" altLang="cs-CZ" sz="2000" dirty="0" err="1"/>
              <a:t>neutropenii</a:t>
            </a:r>
            <a:r>
              <a:rPr lang="cs-CZ" altLang="cs-CZ" sz="2000" dirty="0"/>
              <a:t> obraz chudý, při nejasném nálezu bronchoskopie s bronchoalveolární </a:t>
            </a:r>
            <a:r>
              <a:rPr lang="cs-CZ" altLang="cs-CZ" sz="2000" dirty="0" err="1"/>
              <a:t>laváží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rozvoj ARDS, DIC, septický šok s multiorgánovým selháním, možnost metastatického rozsevu infekce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průběh</a:t>
            </a:r>
            <a:r>
              <a:rPr lang="cs-CZ" altLang="cs-CZ" sz="2000" dirty="0"/>
              <a:t> – velmi dravý, během několika hodin od prvních příznaků může vzniknout nutnost řízené ventilace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9C4A84-7C43-4A44-A164-6698A5CFD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Záněty plic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86533C-1A52-4C8C-8855-9BCD68383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akutní zánětlivé onemocnění, které postihuje plicní alveoly, respirační bronchioly a plicní </a:t>
            </a:r>
            <a:r>
              <a:rPr lang="cs-CZ" altLang="cs-CZ" sz="2000" dirty="0" err="1"/>
              <a:t>intersticium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endParaRPr 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chemeClr val="tx2"/>
                </a:solidFill>
              </a:rPr>
              <a:t>klinicky</a:t>
            </a:r>
            <a:r>
              <a:rPr lang="cs-CZ" sz="2000" dirty="0"/>
              <a:t> je stav definován jako nález čerstvého </a:t>
            </a:r>
            <a:r>
              <a:rPr lang="cs-CZ" sz="2000" i="1" dirty="0"/>
              <a:t>infiltrátu na RTG </a:t>
            </a:r>
            <a:r>
              <a:rPr lang="cs-CZ" sz="2000" dirty="0"/>
              <a:t>hrudníku spolu s </a:t>
            </a:r>
            <a:r>
              <a:rPr lang="cs-CZ" sz="2000" i="1" dirty="0"/>
              <a:t>nejméně dvěma příznaky infekce respiračního traktu </a:t>
            </a:r>
            <a:r>
              <a:rPr lang="cs-CZ" sz="2000" dirty="0"/>
              <a:t>(nejčastěji kašel, dále dušnost, bolest na hrudníku, horečka a poslechový nález)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patogeneze</a:t>
            </a:r>
            <a:r>
              <a:rPr lang="cs-CZ" altLang="cs-CZ" sz="2000" dirty="0"/>
              <a:t> – překrvení plic, infiltrace alveolů, </a:t>
            </a:r>
            <a:r>
              <a:rPr lang="cs-CZ" altLang="cs-CZ" sz="2000" dirty="0" err="1"/>
              <a:t>intersticia</a:t>
            </a:r>
            <a:r>
              <a:rPr lang="cs-CZ" altLang="cs-CZ" sz="2000" dirty="0"/>
              <a:t> a/nebo dalších struktur, tím se redukuje dýchací plocha nebo výměna plynů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40B2CB-341E-4097-A351-CFF0164B1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CD1A5F-2262-4FF1-9B43-2BD89A734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947C82-3563-46D1-AB11-E9EFD3D13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E8E122-346A-4208-959B-D41C9F9C1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76957C6-9392-4A59-9FA8-27FF60A76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Pneumonie imunokompromitovaných III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9217F3-8AED-43C3-99CA-69369CA1D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razantní brzká léčba kombinací širokospektrých ATB, nutnost opakovaného odběru kvalitního materiálu pro mikrobiologické vyšetření, </a:t>
            </a:r>
            <a:r>
              <a:rPr lang="cs-CZ" altLang="cs-CZ" sz="2000" dirty="0" err="1"/>
              <a:t>oxygenoterapie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sekretolytika,inhalace</a:t>
            </a:r>
            <a:r>
              <a:rPr lang="cs-CZ" altLang="cs-CZ" sz="2000" dirty="0"/>
              <a:t>, podpora výživy, oběhu, podání </a:t>
            </a:r>
            <a:r>
              <a:rPr lang="cs-CZ" altLang="cs-CZ" sz="2000" dirty="0" err="1"/>
              <a:t>Ig</a:t>
            </a:r>
            <a:r>
              <a:rPr lang="cs-CZ" altLang="cs-CZ" sz="2000" dirty="0"/>
              <a:t>, profylaxe DIC, TEN, </a:t>
            </a:r>
            <a:r>
              <a:rPr lang="cs-CZ" altLang="cs-CZ" sz="2000" dirty="0" err="1"/>
              <a:t>Legionela</a:t>
            </a:r>
            <a:r>
              <a:rPr lang="cs-CZ" altLang="cs-CZ" sz="2000" dirty="0"/>
              <a:t> – erytromycin, </a:t>
            </a:r>
            <a:r>
              <a:rPr lang="cs-CZ" altLang="cs-CZ" sz="2000" dirty="0" err="1"/>
              <a:t>makrolidy</a:t>
            </a:r>
            <a:r>
              <a:rPr lang="cs-CZ" altLang="cs-CZ" sz="2000" dirty="0"/>
              <a:t>, CMV - </a:t>
            </a:r>
            <a:r>
              <a:rPr lang="cs-CZ" altLang="cs-CZ" sz="2000" dirty="0" err="1"/>
              <a:t>ganciclovir</a:t>
            </a:r>
            <a:r>
              <a:rPr lang="cs-CZ" altLang="cs-CZ" sz="2000" dirty="0"/>
              <a:t> 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F5C7A-8AD7-4374-BB17-D62A5DA6F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FE62C-8625-4466-B015-1C4095A1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266CAAC-C20B-44F5-8924-4EAD4033F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Mykotické pneumonie 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C53135-66E9-483A-9540-169B32223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 dýchacích cest a plicního parenchymu mykotického původu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	</a:t>
            </a:r>
            <a:r>
              <a:rPr lang="cs-CZ" altLang="cs-CZ" sz="2200" dirty="0"/>
              <a:t>-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primární – histoplazmóza, blastomykóza (USA, Asie, Afrika)           </a:t>
            </a:r>
          </a:p>
          <a:p>
            <a:pPr marL="72000" indent="0" eaLnBrk="1" hangingPunct="1">
              <a:buNone/>
            </a:pPr>
            <a:r>
              <a:rPr lang="cs-CZ" altLang="cs-CZ" sz="2000" dirty="0"/>
              <a:t>		- sekundární - </a:t>
            </a:r>
            <a:r>
              <a:rPr lang="cs-CZ" altLang="cs-CZ" sz="2000" i="1" dirty="0" err="1"/>
              <a:t>Candida</a:t>
            </a:r>
            <a:r>
              <a:rPr lang="cs-CZ" altLang="cs-CZ" sz="2000" i="1" dirty="0"/>
              <a:t>,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Aspergilus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Mucor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Cryptococcus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neoformans</a:t>
            </a:r>
            <a:r>
              <a:rPr lang="cs-CZ" altLang="cs-CZ" sz="2000" dirty="0"/>
              <a:t>, 					</a:t>
            </a:r>
            <a:r>
              <a:rPr lang="cs-CZ" altLang="cs-CZ" sz="2000" dirty="0" err="1"/>
              <a:t>Nocardia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Pneumocystis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carinii</a:t>
            </a:r>
            <a:r>
              <a:rPr lang="cs-CZ" altLang="cs-CZ" sz="2000" dirty="0"/>
              <a:t> 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výskyt</a:t>
            </a:r>
            <a:r>
              <a:rPr lang="cs-CZ" altLang="cs-CZ" sz="2000" dirty="0"/>
              <a:t> – 20% HIV pozitivní prodělá </a:t>
            </a:r>
            <a:r>
              <a:rPr lang="cs-CZ" altLang="cs-CZ" sz="2000" dirty="0" err="1"/>
              <a:t>pneumocystovou</a:t>
            </a:r>
            <a:r>
              <a:rPr lang="cs-CZ" altLang="cs-CZ" sz="2000" dirty="0"/>
              <a:t> pneumonii jako první příznak manifestace, za dobu trvání AIDS prodělá tuto pneumonii 50% nemocných, v poslední době více u astmatiků léčených lokálními steroidy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48A49-E9B5-460F-8026-93AE5CC2EC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643D57-34D9-4E0E-8007-809035FDA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7D5195B-A608-4B5D-AFE9-3CD428B7E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Mykotické pneumonie II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A2DB8F-471E-41AE-BDDF-CDAE93B816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plíživě, TT 38</a:t>
            </a:r>
            <a:r>
              <a:rPr lang="cs-CZ" altLang="cs-CZ" sz="2000" baseline="30000" dirty="0"/>
              <a:t>o</a:t>
            </a:r>
            <a:r>
              <a:rPr lang="cs-CZ" altLang="cs-CZ" sz="2000" dirty="0"/>
              <a:t>C, expektorace s příměsí krve, celkové zhoršení stavu, nereaguje na ATB, </a:t>
            </a:r>
            <a:r>
              <a:rPr lang="cs-CZ" altLang="cs-CZ" sz="2000" dirty="0" err="1"/>
              <a:t>pneumocysta</a:t>
            </a:r>
            <a:r>
              <a:rPr lang="cs-CZ" altLang="cs-CZ" sz="2000" dirty="0"/>
              <a:t> má rychlou progresi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hrudníku – disperzní infiltráty, kulovitý útvar u </a:t>
            </a:r>
            <a:r>
              <a:rPr lang="cs-CZ" altLang="cs-CZ" sz="2000" dirty="0" err="1"/>
              <a:t>aspergilomu</a:t>
            </a:r>
            <a:r>
              <a:rPr lang="cs-CZ" altLang="cs-CZ" sz="2000" dirty="0"/>
              <a:t>, kultivace sputa, spolehlivě z BAL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 </a:t>
            </a:r>
            <a:r>
              <a:rPr lang="cs-CZ" altLang="cs-CZ" sz="2000" dirty="0"/>
              <a:t>– rozvoj ARDS, respirační insuficience, hlenové zátky s </a:t>
            </a:r>
            <a:r>
              <a:rPr lang="cs-CZ" altLang="cs-CZ" sz="2000" dirty="0" err="1"/>
              <a:t>atelektázou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fluconazol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amphotericin</a:t>
            </a:r>
            <a:r>
              <a:rPr lang="cs-CZ" altLang="cs-CZ" sz="2000" dirty="0"/>
              <a:t> B, </a:t>
            </a:r>
            <a:r>
              <a:rPr lang="cs-CZ" altLang="cs-CZ" sz="2000" dirty="0" err="1"/>
              <a:t>itraconazol</a:t>
            </a:r>
            <a:r>
              <a:rPr lang="cs-CZ" altLang="cs-CZ" sz="2000" dirty="0"/>
              <a:t>, u </a:t>
            </a:r>
            <a:r>
              <a:rPr lang="cs-CZ" altLang="cs-CZ" sz="2000" dirty="0" err="1"/>
              <a:t>pneumocysty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cotrimoxazol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preventivně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cotrimoxazol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pentacarinat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CF11A3-CC0D-4DB5-83FA-7BF7FD0C5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517362-7552-44AF-B1D6-9E157FB9F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031E2C4-9A2C-4920-AE8A-55A85F97A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Plicní absces 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3B69638-2BF8-4F74-928D-AC662B6E66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lokalizovaný hnisavý proces s nekrózou plicní tkáně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aspirace, komplikace pneumonie, hematogenní rozsev, přestup z okolí, bronchogenní Ca, u starších oslabených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teploty, kašel, zhoršení stavu, </a:t>
            </a:r>
            <a:r>
              <a:rPr lang="cs-CZ" altLang="cs-CZ" sz="2000" dirty="0" err="1"/>
              <a:t>vomika</a:t>
            </a:r>
            <a:r>
              <a:rPr lang="cs-CZ" altLang="cs-CZ" sz="2000" dirty="0"/>
              <a:t>, hemoptýza, pleurální bolesti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může být </a:t>
            </a:r>
            <a:r>
              <a:rPr lang="cs-CZ" altLang="cs-CZ" sz="2000" dirty="0" err="1"/>
              <a:t>amforický</a:t>
            </a:r>
            <a:r>
              <a:rPr lang="cs-CZ" altLang="cs-CZ" sz="2000" dirty="0"/>
              <a:t> poklep, chropy, RTG hrudníku, kulovitý stín, </a:t>
            </a:r>
            <a:r>
              <a:rPr lang="cs-CZ" altLang="cs-CZ" sz="2000" dirty="0" err="1"/>
              <a:t>hydroaerický</a:t>
            </a:r>
            <a:r>
              <a:rPr lang="cs-CZ" altLang="cs-CZ" sz="2000" dirty="0"/>
              <a:t> efekt, pleurální reakce, mikrobiologie sputa, bronchoskopie s </a:t>
            </a:r>
            <a:r>
              <a:rPr lang="cs-CZ" altLang="cs-CZ" sz="2000" dirty="0" err="1"/>
              <a:t>laváží</a:t>
            </a:r>
            <a:r>
              <a:rPr lang="cs-CZ" altLang="cs-CZ" sz="2000" dirty="0"/>
              <a:t>, CT,  HRCT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AB2B8F-079E-4F26-BBBE-022B153DB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C43A3B-B4FA-4333-A075-0655259D9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973BBCD-5209-4F86-8D1A-E81067D99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Plicní absces II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3DA305-99BE-45F0-BE78-2E17371B5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metastatické abscesy – ledviny, CNS, přestup do mediastina, rozvoj </a:t>
            </a:r>
            <a:r>
              <a:rPr lang="cs-CZ" altLang="cs-CZ" sz="2000" dirty="0" err="1"/>
              <a:t>pyopneumothoraxu</a:t>
            </a:r>
            <a:r>
              <a:rPr lang="cs-CZ" altLang="cs-CZ" sz="2000" dirty="0"/>
              <a:t>, empyému, progrese do sepse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masivně a dlouhodobě ATB, nejlépe v kombinace proti aerobním a anaerobním původcům, lokálně výplachy ATB, drenážní poloha, chirurgické odstranění při chronicitě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301272-A8D6-4E09-8E3F-D97FDCA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27650" name="Zástupný symbol pro číslo snímku 3">
            <a:extLst>
              <a:ext uri="{FF2B5EF4-FFF2-40B4-BE49-F238E27FC236}">
                <a16:creationId xmlns:a16="http://schemas.microsoft.com/office/drawing/2014/main" id="{499201ED-BD5B-4E80-8226-CE6BB9A50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0F34DA-99DE-4DDF-81AB-490266A704C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A6F958-610A-4EF8-8208-CE667FA4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Abscedující</a:t>
            </a:r>
            <a:r>
              <a:rPr lang="cs-CZ" altLang="cs-CZ" dirty="0"/>
              <a:t> pneumonie horního laloku pravé plíce</a:t>
            </a:r>
            <a:br>
              <a:rPr lang="en-US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cs-CZ" dirty="0"/>
          </a:p>
        </p:txBody>
      </p:sp>
      <p:pic>
        <p:nvPicPr>
          <p:cNvPr id="27651" name="Picture 1026" descr="PC - Medunová - před léčbou">
            <a:extLst>
              <a:ext uri="{FF2B5EF4-FFF2-40B4-BE49-F238E27FC236}">
                <a16:creationId xmlns:a16="http://schemas.microsoft.com/office/drawing/2014/main" id="{43C7A4DB-1F7B-4444-8BA0-E55F7E2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61" y="1171576"/>
            <a:ext cx="5210154" cy="492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D206772D-5E51-4763-AA95-02E49ED9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60350"/>
            <a:ext cx="77771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cs-CZ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5C9569-A741-425D-9589-37AE9B92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E86182-8401-4256-A5E5-14572BA2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D5C8873-1215-4F61-9438-3463C035D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Plicní gangréna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F4CAB47-3E55-4510-AECC-84BBBA551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difúzní hnisavý proces s mnohočetnými rozpady plicní tkáně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vždy u oslabených, po hrudních operacích (lobektomie), </a:t>
            </a:r>
            <a:r>
              <a:rPr lang="cs-CZ" altLang="cs-CZ" sz="2000" dirty="0" err="1"/>
              <a:t>nejč</a:t>
            </a:r>
            <a:r>
              <a:rPr lang="cs-CZ" altLang="cs-CZ" sz="2000" dirty="0"/>
              <a:t>. anaeroby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dušnost, teploty, zhoršení stavu, dráždivý kašel, čokoládové sputum, respirační insuficience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difúzně chropy, RTG - cárovité zastření v horních </a:t>
            </a:r>
            <a:r>
              <a:rPr lang="cs-CZ" altLang="cs-CZ" sz="2000" dirty="0" err="1"/>
              <a:t>lal</a:t>
            </a:r>
            <a:r>
              <a:rPr lang="cs-CZ" altLang="cs-CZ" sz="2000" dirty="0"/>
              <a:t>., CT – infiltráty s </a:t>
            </a:r>
            <a:r>
              <a:rPr lang="cs-CZ" altLang="cs-CZ" sz="2000" dirty="0" err="1"/>
              <a:t>kolikvací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prakticky vždy RI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antianaerobní</a:t>
            </a:r>
            <a:r>
              <a:rPr lang="cs-CZ" altLang="cs-CZ" sz="2000" dirty="0"/>
              <a:t> ATB, </a:t>
            </a:r>
            <a:r>
              <a:rPr lang="cs-CZ" altLang="cs-CZ" sz="2000" dirty="0" err="1"/>
              <a:t>megadávky</a:t>
            </a:r>
            <a:r>
              <a:rPr lang="cs-CZ" altLang="cs-CZ" sz="2000" dirty="0"/>
              <a:t> PNC, </a:t>
            </a:r>
            <a:r>
              <a:rPr lang="cs-CZ" altLang="cs-CZ" sz="2000" dirty="0" err="1"/>
              <a:t>metronidazol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linkomycin</a:t>
            </a:r>
            <a:r>
              <a:rPr lang="cs-CZ" altLang="cs-CZ" sz="2000" dirty="0"/>
              <a:t>, CLMP,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odsávání, lokální </a:t>
            </a:r>
            <a:r>
              <a:rPr lang="cs-CZ" altLang="cs-CZ" sz="2000" dirty="0" err="1"/>
              <a:t>laváže</a:t>
            </a:r>
            <a:r>
              <a:rPr lang="cs-CZ" altLang="cs-CZ" sz="2000" dirty="0"/>
              <a:t> ATB, intubace, řízená ventilace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4DB30B-4D72-4194-BEF3-6EC8A50C7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829EC-A3A4-477E-B6CF-5D54E0F4B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F8579A7-0F62-4469-8A0C-B24DA3C4D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Neinfekční záněty plic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BA5701-3A91-41BA-8947-6E96DD699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Aspirační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Inhalační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 err="1">
                <a:solidFill>
                  <a:schemeClr val="tx2"/>
                </a:solidFill>
              </a:rPr>
              <a:t>Postiradiační</a:t>
            </a:r>
            <a:r>
              <a:rPr lang="cs-CZ" altLang="cs-CZ" sz="2500" b="1" dirty="0">
                <a:solidFill>
                  <a:schemeClr val="tx2"/>
                </a:solidFill>
              </a:rPr>
              <a:t> pneumonie, polékové poškození plic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5193C-ADB3-41B7-94DE-FB05F1A1C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18F60E-EC00-46B8-9405-B2D061886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6412BFC-BCFF-43CE-9E55-F9C252BB3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Aspirační pneumonie 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239A714-E410-4B5F-BD86-FE612BB08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zánětlivá odpověď dýchacích cest a plicního parenchymu na kontakt s chemicky aktivní látkou (žaludeční obsah, cizí těleso)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aspirace žaludečního obsahu, aspirace chemických substancí při nehodách </a:t>
            </a:r>
          </a:p>
          <a:p>
            <a:pPr eaLnBrk="1" hangingPunct="1"/>
            <a:r>
              <a:rPr lang="cs-CZ" altLang="cs-CZ" sz="2000" dirty="0"/>
              <a:t>často u imobilních ležících pac., u pac. s polykacími potížemi (po CMP), při výkonech (zavádění TSK, intubaci)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dušnost s cyanózou, bronchiální hypersekrece, bronchospasmus až akutní dušení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7F21A7-66D9-4032-B969-22044B7E6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F11D9-5BC7-49DA-B40E-9485DEFE8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6C52A92-22A5-46FF-B9B1-EAB948B7B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Aspirační pneumonie II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B8050EE-46F0-4FB9-8459-5845AD3B0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anamnéza,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průkaz substance z bronchoskopie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RTG – difúzní infiltrace až obraz plicního edému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edém, ARDS, RI, plicní absces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bronchiální </a:t>
            </a:r>
            <a:r>
              <a:rPr lang="cs-CZ" altLang="cs-CZ" sz="2000" dirty="0" err="1"/>
              <a:t>laváže</a:t>
            </a:r>
            <a:r>
              <a:rPr lang="cs-CZ" altLang="cs-CZ" sz="2000" dirty="0"/>
              <a:t>, ATB, intubace, řízená ventilace, po dobu trvání nebezpečí zvracení žal. sonda 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D6114C0-0CC6-4B05-BF58-8D7B06F74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Pneumonie</a:t>
            </a:r>
          </a:p>
        </p:txBody>
      </p:sp>
      <p:sp>
        <p:nvSpPr>
          <p:cNvPr id="4099" name="Zástupný obsah 2">
            <a:extLst>
              <a:ext uri="{FF2B5EF4-FFF2-40B4-BE49-F238E27FC236}">
                <a16:creationId xmlns:a16="http://schemas.microsoft.com/office/drawing/2014/main" id="{C65B8567-A714-4420-BC35-29B0D40137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Dělení: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dle agens: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infekční (bakterie, viry, houby, paraziti)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neinfekční (inhalační, alergické, </a:t>
            </a:r>
            <a:r>
              <a:rPr lang="cs-CZ" altLang="cs-CZ" sz="2000" dirty="0" err="1"/>
              <a:t>iatrogenní</a:t>
            </a:r>
            <a:r>
              <a:rPr lang="cs-CZ" altLang="cs-CZ" sz="2000" dirty="0"/>
              <a:t> – po lécích)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dle </a:t>
            </a:r>
            <a:r>
              <a:rPr lang="cs-CZ" altLang="cs-CZ" dirty="0" err="1"/>
              <a:t>patomorfologie</a:t>
            </a:r>
            <a:r>
              <a:rPr lang="cs-CZ" altLang="cs-CZ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povrchové – bronchopneumonie, pneumonie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2000" dirty="0"/>
              <a:t>Lobulární - lalůčkové (ložiskové), lobární – lalokové, </a:t>
            </a:r>
            <a:r>
              <a:rPr lang="cs-CZ" altLang="cs-CZ" sz="2000" dirty="0" err="1"/>
              <a:t>alární</a:t>
            </a:r>
            <a:endParaRPr lang="cs-CZ" altLang="cs-CZ" sz="2000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hluboké tzv. intersticiální – pneumonitidy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2000" dirty="0"/>
              <a:t>Nehnisavé, rozpadové, </a:t>
            </a:r>
            <a:r>
              <a:rPr lang="cs-CZ" altLang="cs-CZ" sz="2000" dirty="0" err="1"/>
              <a:t>proliferativní</a:t>
            </a:r>
            <a:endParaRPr lang="cs-CZ" alt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dle epidemiologie: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 komunitní, CAP – </a:t>
            </a:r>
            <a:r>
              <a:rPr lang="cs-CZ" altLang="cs-CZ" sz="2000" dirty="0" err="1"/>
              <a:t>community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acquired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pneumonia</a:t>
            </a:r>
            <a:endParaRPr lang="cs-CZ" altLang="cs-CZ" sz="2000" dirty="0"/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 </a:t>
            </a:r>
            <a:r>
              <a:rPr lang="cs-CZ" altLang="cs-CZ" sz="2000" dirty="0" err="1"/>
              <a:t>nozokomiální</a:t>
            </a:r>
            <a:r>
              <a:rPr lang="cs-CZ" altLang="cs-CZ" sz="2000" dirty="0"/>
              <a:t>, HAP – </a:t>
            </a:r>
            <a:r>
              <a:rPr lang="cs-CZ" altLang="cs-CZ" sz="2000" dirty="0" err="1"/>
              <a:t>hospital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acquired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pneumonia</a:t>
            </a:r>
            <a:endParaRPr lang="cs-CZ" altLang="cs-CZ" sz="2000" dirty="0"/>
          </a:p>
          <a:p>
            <a:pPr lvl="3" eaLnBrk="1" hangingPunct="1">
              <a:lnSpc>
                <a:spcPct val="90000"/>
              </a:lnSpc>
            </a:pPr>
            <a:r>
              <a:rPr lang="cs-CZ" altLang="cs-CZ" sz="2000" dirty="0"/>
              <a:t> ventilátorová pneumonie, VAP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/>
              <a:t>u </a:t>
            </a:r>
            <a:r>
              <a:rPr lang="cs-CZ" altLang="cs-CZ" sz="2000" dirty="0" err="1"/>
              <a:t>imunokompromitovaných</a:t>
            </a:r>
            <a:r>
              <a:rPr lang="cs-CZ" altLang="cs-CZ" sz="2000" dirty="0"/>
              <a:t>, PIIH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dirty="0"/>
          </a:p>
          <a:p>
            <a:pPr lvl="3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3FC77D-C993-4C87-AFFE-EDE2ABCCF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9BBC6F-0F56-4C09-9185-E23A9FBF8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136ED9-B01E-433E-B4AD-55FB317A7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DD2D-AFFC-47CF-BB5B-8F3D4AFB2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AA06DA2-0619-47E6-9249-79F429275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Inhalační pneumonie 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400E371-F472-4ACA-9EDE-702168579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zánětlivá odpověď dýchacích cest a plicního parenchymu na kontakt s plynnými látkami nebo s mikročásticemi ve vdechovaném vzduchu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oxidy síry, dusíku, ozón, chlór, amoniak, formaldehyd, radon, azbest,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rozpustné ve vodě poškozují dýchací cesty,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hůře rozpustné poškozují alveoly,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oxidující plyny poškozují buněčné enzymy,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plyny ovlivňující pH mění propustnost kapilár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kombinované poškození (chemické a termické) – zplodiny požáru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60FDE2-15D9-4ECE-9C0B-CC8B614A0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207F86-9C34-468D-9841-C066F76B6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4307591-425A-4DA0-B914-5570ADF05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Inhalační pneumonie II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E896BFC-8A78-4976-A820-1C0DD5F8F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pálení v očích, slzení, pálení v nosu, otok sliznic, dušnost, dráždivý kašel, bolesti na hrudi, možnost otoku epiglottis a hrtanu</a:t>
            </a:r>
          </a:p>
          <a:p>
            <a:pPr eaLnBrk="1" hangingPunct="1"/>
            <a:r>
              <a:rPr lang="cs-CZ" altLang="cs-CZ" sz="20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suché </a:t>
            </a:r>
            <a:r>
              <a:rPr lang="cs-CZ" altLang="cs-CZ" sz="2000" dirty="0" err="1"/>
              <a:t>fenomeny</a:t>
            </a:r>
            <a:r>
              <a:rPr lang="cs-CZ" altLang="cs-CZ" sz="2000" dirty="0"/>
              <a:t>, prodloužené </a:t>
            </a:r>
            <a:r>
              <a:rPr lang="cs-CZ" altLang="cs-CZ" sz="2000" dirty="0" err="1"/>
              <a:t>exspirium</a:t>
            </a:r>
            <a:r>
              <a:rPr lang="cs-CZ" altLang="cs-CZ" sz="2000" dirty="0"/>
              <a:t>, RTG – difúzní zastření až obraz edému, spirometrie  obstrukce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ARDS, RI, nekróza výstelky, abscesy, plicní fibróza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- 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preventivně ATB, steroidů, lokální ošetření spojivek a nosní sliznice steroidy, intubace, řízená  ventilace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prevence</a:t>
            </a:r>
            <a:r>
              <a:rPr lang="cs-CZ" altLang="cs-CZ" sz="2000" dirty="0"/>
              <a:t> - respirátory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824CB9-2A6D-49B1-B71F-D3AA2D965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6CE5-42FA-418A-8EC2-7ADE02533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408D204-D0F3-4327-9ABA-8813C8C6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Postiradiační</a:t>
            </a:r>
            <a:r>
              <a:rPr lang="cs-CZ" altLang="cs-CZ" dirty="0"/>
              <a:t> pneumonie,</a:t>
            </a:r>
            <a:br>
              <a:rPr lang="cs-CZ" altLang="cs-CZ" dirty="0"/>
            </a:br>
            <a:r>
              <a:rPr lang="cs-CZ" altLang="cs-CZ" dirty="0"/>
              <a:t>polékové poškození plic 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E38E70-F559-4F1C-B7CB-A440541A6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2000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reakce plicní tkáně a dýchacích cest na ozáření hrudníku nebo na podání léků (</a:t>
            </a:r>
            <a:r>
              <a:rPr lang="cs-CZ" altLang="cs-CZ" sz="2000" dirty="0" err="1"/>
              <a:t>busulfan</a:t>
            </a:r>
            <a:r>
              <a:rPr lang="cs-CZ" altLang="cs-CZ" sz="2000" dirty="0"/>
              <a:t>, nitrofurantoin, </a:t>
            </a:r>
            <a:r>
              <a:rPr lang="cs-CZ" altLang="cs-CZ" sz="2000" dirty="0" err="1"/>
              <a:t>amiodaron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bleomycin</a:t>
            </a:r>
            <a:r>
              <a:rPr lang="cs-CZ" altLang="cs-CZ" sz="2000" dirty="0"/>
              <a:t>)</a:t>
            </a:r>
          </a:p>
          <a:p>
            <a:pPr eaLnBrk="1" hangingPunct="1"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</a:t>
            </a:r>
          </a:p>
          <a:p>
            <a:pPr marL="0" indent="0">
              <a:buClr>
                <a:srgbClr val="FF3300"/>
              </a:buClr>
              <a:buNone/>
              <a:defRPr/>
            </a:pPr>
            <a:r>
              <a:rPr lang="cs-CZ" altLang="cs-CZ" sz="2000" dirty="0"/>
              <a:t>1. po ozáření změny </a:t>
            </a:r>
            <a:r>
              <a:rPr lang="cs-CZ" altLang="cs-CZ" sz="2000" dirty="0" err="1"/>
              <a:t>subcelulární</a:t>
            </a:r>
            <a:r>
              <a:rPr lang="cs-CZ" altLang="cs-CZ" sz="2000" dirty="0"/>
              <a:t>, deskvamace alveolární buněk, vznik kapilárních trombóz, </a:t>
            </a:r>
            <a:r>
              <a:rPr lang="cs-CZ" altLang="cs-CZ" sz="2000" i="1" dirty="0"/>
              <a:t>vznik plicní fibrózy</a:t>
            </a:r>
            <a:r>
              <a:rPr lang="cs-CZ" altLang="cs-CZ" sz="2000" dirty="0"/>
              <a:t>, začíná 1 - 4 měsíce od zahájení ozáření, zhoršuje se podobu dvou let, potom se stabilizuje</a:t>
            </a:r>
          </a:p>
          <a:p>
            <a:pPr marL="0" indent="0">
              <a:buClr>
                <a:srgbClr val="FF3300"/>
              </a:buClr>
              <a:buNone/>
              <a:defRPr/>
            </a:pPr>
            <a:r>
              <a:rPr lang="cs-CZ" altLang="cs-CZ" sz="2000" dirty="0"/>
              <a:t>2. po podání léků – akutní vznik alergické pneumonitidy 1. - 4. den užívání léku, poté dlouhodobé postižení charakteru plicní fibrózy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6C7095-E68D-4AA3-B057-3585A2B13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744641-96B2-45D8-8226-8F573B7A7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933DFE0-E6E1-4784-9983-661601A18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Postiradiační</a:t>
            </a:r>
            <a:r>
              <a:rPr lang="cs-CZ" altLang="cs-CZ" dirty="0"/>
              <a:t> pneumonie, </a:t>
            </a:r>
            <a:br>
              <a:rPr lang="cs-CZ" altLang="cs-CZ" dirty="0"/>
            </a:br>
            <a:r>
              <a:rPr lang="cs-CZ" altLang="cs-CZ" dirty="0"/>
              <a:t>polékové poškození plic 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AFC2FB4-55C5-4D3D-A134-9CC34CB0D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rgbClr val="FF3300"/>
              </a:solidFill>
            </a:endParaRP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suchý dráždivý kašel, teploty, později rozvoj dušnosti v závislosti na dávce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poslechově nekonstantní nepřízvučné </a:t>
            </a:r>
            <a:r>
              <a:rPr lang="cs-CZ" altLang="cs-CZ" sz="2000" dirty="0" err="1"/>
              <a:t>chrůpky</a:t>
            </a:r>
            <a:r>
              <a:rPr lang="cs-CZ" altLang="cs-CZ" sz="2000" dirty="0"/>
              <a:t>, RTG – zastření a známky </a:t>
            </a:r>
            <a:r>
              <a:rPr lang="cs-CZ" altLang="cs-CZ" sz="2000" dirty="0" err="1"/>
              <a:t>fibrotizace</a:t>
            </a:r>
            <a:endParaRPr lang="cs-CZ" altLang="cs-CZ" sz="2000" dirty="0"/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fibróza, RI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steroidy v akutním stadiu, později podpůrný efekt, léčba komplikací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DE96E-152F-41E2-AA98-43B740E65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D63932-6DEF-49E8-8816-AAEB5F1B3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6866" name="Nadpis 1">
            <a:extLst>
              <a:ext uri="{FF2B5EF4-FFF2-40B4-BE49-F238E27FC236}">
                <a16:creationId xmlns:a16="http://schemas.microsoft.com/office/drawing/2014/main" id="{B733DBFA-8C6E-4C22-AE27-FFAE8AF2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Pneumokoniózy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08461-256D-4C6A-88C5-1A17EC1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3946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profesionální respirační onemocnění, vyvolaná dlouhodobou inhalací anorganických prachů, které vyvolají následně fibrózu plicní tkáně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Silikóza</a:t>
            </a:r>
            <a:r>
              <a:rPr lang="cs-CZ" sz="2000" dirty="0"/>
              <a:t> inhalace prachu s oxidem křemičitým, vyznačuje se zánětem a jizvením v podobě </a:t>
            </a:r>
            <a:r>
              <a:rPr lang="cs-CZ" sz="2000" dirty="0" err="1"/>
              <a:t>nodulárních</a:t>
            </a:r>
            <a:r>
              <a:rPr lang="cs-CZ" sz="2000" dirty="0"/>
              <a:t> ložisek především v horních plicních polích. Celosvětově jde o nejrozšířenější profesionální onemocnění.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Pneumokonióza</a:t>
            </a:r>
            <a:r>
              <a:rPr lang="cs-CZ" sz="2000" dirty="0"/>
              <a:t> uhlokopů vyvolává dlouhodobá expozice černouhelnému prachu u horníků. </a:t>
            </a:r>
          </a:p>
          <a:p>
            <a:pPr>
              <a:defRPr/>
            </a:pPr>
            <a:r>
              <a:rPr lang="cs-CZ" sz="2200" dirty="0">
                <a:solidFill>
                  <a:schemeClr val="tx2"/>
                </a:solidFill>
              </a:rPr>
              <a:t>Azbestóza</a:t>
            </a:r>
            <a:r>
              <a:rPr lang="cs-CZ" sz="2000" dirty="0"/>
              <a:t> je chronické zánětlivé onemocnění postihující plicní parenchym, které se vyvíjí po dlouhodobé nadměrné expozici vláknům azbestu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EE232-936D-4231-A4A4-B9FDBB19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33A1F1-0CFB-4FD2-BFC7-B657B6BF5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68B2BF9-D660-4458-93A2-4CBA63156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Pneumokoniózy – silikóza 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EA12A5A-5723-49B9-98D4-2BCB33E75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postižení plicního parenchymu způsobené oxidem křemičitým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křemičitý prach pohlcují plicní makrofágy, ty uvolňují kyslíkové radikály a růstové faktory, aktivují fibroblasty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narůstající dušnost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RTG obraz se vyvíjí – </a:t>
            </a:r>
            <a:r>
              <a:rPr lang="cs-CZ" altLang="cs-CZ" sz="2000" dirty="0" err="1"/>
              <a:t>retikulace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nodulace</a:t>
            </a:r>
            <a:r>
              <a:rPr lang="cs-CZ" altLang="cs-CZ" sz="2000" dirty="0"/>
              <a:t>, vazivové uzly, </a:t>
            </a:r>
            <a:r>
              <a:rPr lang="cs-CZ" altLang="cs-CZ" sz="2000" dirty="0" err="1"/>
              <a:t>retrakce</a:t>
            </a:r>
            <a:r>
              <a:rPr lang="cs-CZ" altLang="cs-CZ" sz="2000" dirty="0"/>
              <a:t> – přetažení mediastina, postupující dechová nedostatečnost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852AD7-0003-44DA-8381-F9A8FA836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FFDFA-36A4-4755-9632-502860C17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E1A3E0E-C423-44EB-AD70-DFABBF136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Silikóza plic - RTG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877C3A6F-547E-4E3B-B53E-FDF015C05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01292"/>
            <a:ext cx="4766400" cy="467454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7E1AAA-DDBD-421F-AF4D-0C5D9CC83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4AD4CD-96A7-4702-BDB4-81F88F336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9981306-39EA-4E58-ACA1-BC07538EE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Pneumokoniózy – silikóza II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61B8A13-4C97-4D0F-A86E-1B53C7D8DD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– přetížení pravé komory a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r>
              <a:rPr lang="cs-CZ" altLang="cs-CZ" sz="2000" dirty="0"/>
              <a:t>, RI, predispozice k malignímu bujení, k TBC infekci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jen symptomatická, onemocnění progreduje i po přerušení kontaktu se škodlivinou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preventivní opatření </a:t>
            </a:r>
            <a:r>
              <a:rPr lang="cs-CZ" altLang="cs-CZ" sz="2000" dirty="0"/>
              <a:t>– používání ochranných prostředků, větrání, pravidelné kontroly pracovníků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C51312-2A1F-405F-9715-D15DFB909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Tuberkulóza</a:t>
            </a:r>
            <a:endParaRPr lang="cs-CZ" altLang="cs-CZ" dirty="0">
              <a:solidFill>
                <a:srgbClr val="FF66FF"/>
              </a:solidFill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EA87C5D6-3A38-4D30-A7F5-A02228D0E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= infekce vyvolaná </a:t>
            </a:r>
            <a:r>
              <a:rPr lang="cs-CZ" altLang="cs-CZ" sz="2000" dirty="0" err="1"/>
              <a:t>Mycobacterium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tuberculosis</a:t>
            </a:r>
            <a:r>
              <a:rPr lang="cs-CZ" altLang="cs-CZ" sz="2000" dirty="0"/>
              <a:t> (v ČR), M. </a:t>
            </a:r>
            <a:r>
              <a:rPr lang="cs-CZ" altLang="cs-CZ" sz="2000" dirty="0" err="1"/>
              <a:t>bovis</a:t>
            </a:r>
            <a:r>
              <a:rPr lang="cs-CZ" altLang="cs-CZ" sz="2000" dirty="0"/>
              <a:t>, M. </a:t>
            </a:r>
            <a:r>
              <a:rPr lang="cs-CZ" altLang="cs-CZ" sz="2000" dirty="0" err="1"/>
              <a:t>africanum</a:t>
            </a:r>
            <a:r>
              <a:rPr lang="cs-CZ" altLang="cs-CZ" sz="2000" dirty="0"/>
              <a:t>… nejčastěji jsou postižené plíce (85%), ale může být postižen kterýkoli orgán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u="sng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  <a:r>
              <a:rPr lang="cs-CZ" altLang="cs-CZ" sz="2000" dirty="0"/>
              <a:t> Kochův bacil – M. TBC – acidorezistentní, </a:t>
            </a:r>
            <a:r>
              <a:rPr lang="cs-CZ" altLang="cs-CZ" sz="2000" dirty="0" err="1"/>
              <a:t>alkalirezistentní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alkoholrezistentní</a:t>
            </a:r>
            <a:r>
              <a:rPr lang="cs-CZ" altLang="cs-CZ" sz="2000" dirty="0"/>
              <a:t> tyčinka (u člověka přežívají intra i extracelulárně)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u="sng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Šíření:</a:t>
            </a:r>
            <a:r>
              <a:rPr lang="cs-CZ" altLang="cs-CZ" sz="2000" dirty="0"/>
              <a:t> zdrojem nákazy je vždy člověk, přenos inhalační cestou, výjimečně </a:t>
            </a:r>
            <a:r>
              <a:rPr lang="cs-CZ" altLang="cs-CZ" sz="2000" dirty="0" err="1"/>
              <a:t>inokulačně</a:t>
            </a:r>
            <a:endParaRPr lang="cs-CZ" altLang="cs-CZ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73E9A1-4F26-4EBC-93C4-A273664B5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C7D5E-772F-4BDB-93EA-9E8C8BD5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A9AD52-AD5C-4A9F-9866-A5CF282F0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27BE11-B5A2-4B87-A5B0-06E00B82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60933225-D612-45BF-889B-6EE7839292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/>
              <a:t>manifestní x latentní forma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0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/>
              <a:t>manifestace závisí na mnoha faktorech </a:t>
            </a:r>
            <a:endParaRPr lang="cs-CZ" altLang="cs-CZ" sz="2800" dirty="0"/>
          </a:p>
          <a:p>
            <a:pPr marL="324000" lvl="1" indent="0">
              <a:lnSpc>
                <a:spcPct val="90000"/>
              </a:lnSpc>
              <a:buNone/>
            </a:pPr>
            <a:r>
              <a:rPr lang="cs-CZ" altLang="cs-CZ" sz="2800" dirty="0"/>
              <a:t>  </a:t>
            </a:r>
            <a:r>
              <a:rPr lang="cs-CZ" altLang="cs-CZ" sz="2000" dirty="0"/>
              <a:t>(genetická predispozice, virulence, množství, délka expozice, imunosuprese…)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0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cs-CZ" altLang="cs-CZ" dirty="0"/>
              <a:t>manifestní forma se dělí na primární a </a:t>
            </a:r>
            <a:r>
              <a:rPr lang="cs-CZ" altLang="cs-CZ" dirty="0" err="1"/>
              <a:t>postprimární</a:t>
            </a: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C9D0269-227E-44D5-A3B9-3AE07CF88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044">
            <a:extLst>
              <a:ext uri="{FF2B5EF4-FFF2-40B4-BE49-F238E27FC236}">
                <a16:creationId xmlns:a16="http://schemas.microsoft.com/office/drawing/2014/main" id="{B5EB3424-77AC-4962-9767-2480C4C2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5263" r="5698" b="7018"/>
          <a:stretch>
            <a:fillRect/>
          </a:stretch>
        </p:blipFill>
        <p:spPr bwMode="auto">
          <a:xfrm>
            <a:off x="2286000" y="1905000"/>
            <a:ext cx="274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045">
            <a:extLst>
              <a:ext uri="{FF2B5EF4-FFF2-40B4-BE49-F238E27FC236}">
                <a16:creationId xmlns:a16="http://schemas.microsoft.com/office/drawing/2014/main" id="{BA4223E9-8C5D-4085-A07E-DEE6341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 t="3572" b="3572"/>
          <a:stretch>
            <a:fillRect/>
          </a:stretch>
        </p:blipFill>
        <p:spPr bwMode="auto">
          <a:xfrm>
            <a:off x="6858000" y="1905000"/>
            <a:ext cx="34432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3" name="Text Box 5">
            <a:extLst>
              <a:ext uri="{FF2B5EF4-FFF2-40B4-BE49-F238E27FC236}">
                <a16:creationId xmlns:a16="http://schemas.microsoft.com/office/drawing/2014/main" id="{E3667F6E-6678-45AA-9B96-FE2DF9E6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219200"/>
            <a:ext cx="1662635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500" dirty="0">
                <a:solidFill>
                  <a:schemeClr val="tx2"/>
                </a:solidFill>
                <a:latin typeface="+mj-lt"/>
              </a:rPr>
              <a:t>povrchové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4667C272-3818-44AB-AF92-66667685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0" y="5416501"/>
            <a:ext cx="32004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1. bronchopneumonie</a:t>
            </a:r>
          </a:p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2. pneumonie</a:t>
            </a:r>
          </a:p>
        </p:txBody>
      </p:sp>
      <p:sp>
        <p:nvSpPr>
          <p:cNvPr id="391175" name="Text Box 7">
            <a:extLst>
              <a:ext uri="{FF2B5EF4-FFF2-40B4-BE49-F238E27FC236}">
                <a16:creationId xmlns:a16="http://schemas.microsoft.com/office/drawing/2014/main" id="{D2D07FFB-1DDE-442A-AC3F-5B06579A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1219200"/>
            <a:ext cx="3193503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500" dirty="0">
                <a:solidFill>
                  <a:schemeClr val="tx2"/>
                </a:solidFill>
                <a:latin typeface="+mj-lt"/>
              </a:rPr>
              <a:t>hluboké- intersticiální</a:t>
            </a:r>
          </a:p>
        </p:txBody>
      </p:sp>
      <p:sp>
        <p:nvSpPr>
          <p:cNvPr id="391176" name="Text Box 8">
            <a:extLst>
              <a:ext uri="{FF2B5EF4-FFF2-40B4-BE49-F238E27FC236}">
                <a16:creationId xmlns:a16="http://schemas.microsoft.com/office/drawing/2014/main" id="{CDFE40C5-DE16-40E0-8DF5-8843514D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457" y="5383670"/>
            <a:ext cx="2039341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200" b="1" dirty="0">
                <a:solidFill>
                  <a:schemeClr val="tx2"/>
                </a:solidFill>
                <a:latin typeface="+mj-lt"/>
              </a:rPr>
              <a:t>pneumonitidy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52EA10-226B-4240-97D4-8DCD9AF22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296556-9C18-4044-866B-20CE07C3B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CD2A1-EC28-42B3-9C80-A2CF9AEC95E3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E22117-ADC2-4582-8B7A-04A1AF79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plic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3F7C31-2402-475E-B13B-E9A241600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154B25-27F4-45B3-92BE-6CFBBA11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C30D1D-FEED-4F27-A77B-776BCBAC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500" dirty="0">
                <a:solidFill>
                  <a:schemeClr val="tx2"/>
                </a:solidFill>
              </a:rPr>
              <a:t>Primární TBC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500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reakce hostitele na 1. kontakt organismu s TBC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MTBC se dostane do organismu, vyvolá zánět a šíří se lymfatickou cestou do LU (ložisko zánětu + LU = primární komplex) – v této době ještě imunitní systém nemá paměťové </a:t>
            </a:r>
            <a:r>
              <a:rPr lang="cs-CZ" altLang="cs-CZ" sz="2000" dirty="0" err="1"/>
              <a:t>bb</a:t>
            </a:r>
            <a:r>
              <a:rPr lang="cs-CZ" altLang="cs-CZ" sz="2000" dirty="0"/>
              <a:t>, proto ohraničení není spolehlivé, dochází k bakteriemii a u </a:t>
            </a:r>
            <a:r>
              <a:rPr lang="cs-CZ" altLang="cs-CZ" sz="2000" dirty="0" err="1"/>
              <a:t>imonukompromintovaných</a:t>
            </a:r>
            <a:r>
              <a:rPr lang="cs-CZ" altLang="cs-CZ" sz="2000" dirty="0"/>
              <a:t> pacientů může dojít k pleuritidě nebo diseminaci (miliární TBC)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primární TBC se v 95% spontánně zhojí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3C35F7-98E0-4052-BF58-74EF09AB5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391073-C16D-4D87-A16B-59785DBE4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13E91F1-71CC-4A51-BCAA-74BFEA62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B9D909-8CDF-4973-BE9A-EA3E480F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500" dirty="0" err="1">
                <a:solidFill>
                  <a:schemeClr val="tx2"/>
                </a:solidFill>
              </a:rPr>
              <a:t>Postprimární</a:t>
            </a:r>
            <a:r>
              <a:rPr lang="cs-CZ" altLang="cs-CZ" sz="2500" dirty="0">
                <a:solidFill>
                  <a:schemeClr val="tx2"/>
                </a:solidFill>
              </a:rPr>
              <a:t> TBC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cs-CZ" altLang="cs-CZ" sz="2500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u osob již infikovaných </a:t>
            </a: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jedná se o reinfekci nebo endogenní reaktivaci např. při snížení imunity</a:t>
            </a: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jsou již vytvořeny paměťové </a:t>
            </a:r>
            <a:r>
              <a:rPr lang="cs-CZ" sz="2000" dirty="0" err="1"/>
              <a:t>bb</a:t>
            </a:r>
            <a:r>
              <a:rPr lang="cs-CZ" sz="2000" dirty="0"/>
              <a:t>, vzniká infiltrát s tendencí k ohraničení a vzniku kaseosní nekrózy</a:t>
            </a:r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365760" indent="-256032" fontAlgn="auto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hojení probíhá jizvením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B3E6AD3-9BD0-4782-A127-4399FAF1476B}"/>
              </a:ext>
            </a:extLst>
          </p:cNvPr>
          <p:cNvSpPr/>
          <p:nvPr/>
        </p:nvSpPr>
        <p:spPr>
          <a:xfrm>
            <a:off x="5190784" y="3198168"/>
            <a:ext cx="181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D71C36-B6EA-4E2C-8795-5CA3B0FCD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E5DE21-ED95-4346-824E-7DD766D9D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EBF5A2-EB53-4DA3-8A41-B405D6EA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669FC1F-4101-4C01-8A82-4B2962708A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200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Primární TBC -  </a:t>
            </a:r>
            <a:r>
              <a:rPr lang="cs-CZ" altLang="cs-CZ" sz="2000" dirty="0"/>
              <a:t>zvýšená únavnost, pocení, úbytek hmotnosti, ranní </a:t>
            </a:r>
            <a:r>
              <a:rPr lang="cs-CZ" altLang="cs-CZ" sz="2000" dirty="0" err="1"/>
              <a:t>subfebrilie</a:t>
            </a: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>
                <a:solidFill>
                  <a:schemeClr val="tx2"/>
                </a:solidFill>
              </a:rPr>
              <a:t>Postprimární</a:t>
            </a:r>
            <a:r>
              <a:rPr lang="cs-CZ" altLang="cs-CZ" sz="2000" dirty="0">
                <a:solidFill>
                  <a:schemeClr val="tx2"/>
                </a:solidFill>
              </a:rPr>
              <a:t> TBC – </a:t>
            </a:r>
            <a:r>
              <a:rPr lang="cs-CZ" altLang="cs-CZ" sz="2000" dirty="0"/>
              <a:t>únava, nechutenství, kašel suchý, později produktivní, hemoptýza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Miliární TBC – generalizace s rychlým průběhem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TBC pleuritida – </a:t>
            </a:r>
            <a:r>
              <a:rPr lang="cs-CZ" altLang="cs-CZ" sz="2000" dirty="0" err="1"/>
              <a:t>exudát</a:t>
            </a: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TBC nitrohrudních uzlin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FF52E7-C81E-4A47-81E9-9338E19F1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8F82E1-F644-4E1C-8413-579664440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0C15C64-1A7A-4368-8EFE-D1D95FFE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8AEB28-FB30-46C9-BBAD-71F83A30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500" dirty="0">
                <a:solidFill>
                  <a:schemeClr val="tx2"/>
                </a:solidFill>
              </a:rPr>
              <a:t>Mimoplicní TBC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Uzliny – krční v 90%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Skelet – páteř, </a:t>
            </a:r>
            <a:r>
              <a:rPr lang="cs-CZ" sz="2000" dirty="0" err="1"/>
              <a:t>patol</a:t>
            </a:r>
            <a:r>
              <a:rPr lang="cs-CZ" sz="2000" dirty="0"/>
              <a:t>. fraktury, komprese míchy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GIT – IC oblast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Ledviny – jednostranná </a:t>
            </a:r>
            <a:r>
              <a:rPr lang="cs-CZ" sz="2000" dirty="0" err="1"/>
              <a:t>pyelonefroza</a:t>
            </a:r>
            <a:r>
              <a:rPr lang="cs-CZ" sz="2000" dirty="0"/>
              <a:t> (pyurie bez bakterií)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Kůže, </a:t>
            </a:r>
            <a:r>
              <a:rPr lang="cs-CZ" sz="2000" dirty="0" err="1"/>
              <a:t>peritinitis</a:t>
            </a:r>
            <a:r>
              <a:rPr lang="cs-CZ" sz="2000" dirty="0"/>
              <a:t>, </a:t>
            </a:r>
            <a:r>
              <a:rPr lang="cs-CZ" sz="2000" dirty="0" err="1"/>
              <a:t>perikarditis</a:t>
            </a:r>
            <a:r>
              <a:rPr lang="cs-CZ" sz="2000" dirty="0"/>
              <a:t>, meningitida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EE8CAD-B8E7-49C1-A910-0601C917B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74A191-2B84-4041-A009-3C5A259C1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9DAACE-C92B-4B6F-9BFB-427DD0F9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34A343-40C2-4F38-A1BE-C06EF92A8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a) anamnéza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b) vyšetření – nález chudý, vlhké chrupky, nad kavernou bubínkový poklep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c) RTG, CT – dorzální apikální segment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d) kultivace sputa (nutno uvádět na žádanku TBC </a:t>
            </a:r>
            <a:r>
              <a:rPr lang="cs-CZ" altLang="cs-CZ" sz="2000" dirty="0" err="1"/>
              <a:t>susp</a:t>
            </a:r>
            <a:r>
              <a:rPr lang="cs-CZ" altLang="cs-CZ" sz="2000" dirty="0"/>
              <a:t>.)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e) MTX II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5BE776-C895-42FE-A119-4D678E1F4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E17D36-503F-4B28-9A7B-7124DB887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35A1BAF-C7D3-4E42-8B6E-5990305D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</a:t>
            </a:r>
            <a:endParaRPr lang="cs-CZ" b="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E89A212-D377-416F-B869-1E3AC91C3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endParaRPr lang="cs-CZ" altLang="cs-CZ" sz="2200" dirty="0"/>
          </a:p>
          <a:p>
            <a:pPr marL="0" indent="0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antituberkulotika</a:t>
            </a:r>
            <a:r>
              <a:rPr lang="cs-CZ" altLang="cs-CZ" sz="2000" dirty="0"/>
              <a:t> v kombinacích, dlouhodobá</a:t>
            </a:r>
          </a:p>
          <a:p>
            <a:pPr marL="0" indent="0">
              <a:buNone/>
            </a:pPr>
            <a:r>
              <a:rPr lang="cs-CZ" altLang="cs-CZ" sz="2000" dirty="0"/>
              <a:t>- ústavní léčba – 2 měsíce většinou 4kombinace, další léčba minimálně další 4měsíce dvojkombinace</a:t>
            </a:r>
          </a:p>
          <a:p>
            <a:pPr marL="0" indent="0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rifampicin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etambutol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izoniazid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pyrazinamid</a:t>
            </a:r>
            <a:r>
              <a:rPr lang="cs-CZ" altLang="cs-CZ" sz="2000" dirty="0"/>
              <a:t>, streptomycin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97199-C3BD-432A-89D6-9975D730C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3C2C19-BB55-4824-BB7E-88ADDDD99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6F60D04-3F59-4F15-8E6F-9327A66E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Tuberkulóza - RTG</a:t>
            </a:r>
            <a:endParaRPr lang="cs-CZ" dirty="0"/>
          </a:p>
        </p:txBody>
      </p:sp>
      <p:pic>
        <p:nvPicPr>
          <p:cNvPr id="17410" name="Zástupný symbol pro obsah 2">
            <a:extLst>
              <a:ext uri="{FF2B5EF4-FFF2-40B4-BE49-F238E27FC236}">
                <a16:creationId xmlns:a16="http://schemas.microsoft.com/office/drawing/2014/main" id="{BE325378-33F6-4CED-B5DE-25587A86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1" y="1295765"/>
            <a:ext cx="5568805" cy="477326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8A3504-FD4E-47B2-9EC0-8C81C1CF1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86105-D9AB-4234-9505-2DDA6645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64418AA-D97A-459B-9361-A27841EBC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 I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891EDC1-A322-4728-A0C5-18F7533D9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/>
              <a:t>= infekční onemocnění vyvolané jiným druhem </a:t>
            </a:r>
            <a:r>
              <a:rPr lang="cs-CZ" altLang="cs-CZ" sz="2000" dirty="0" err="1"/>
              <a:t>mykobakteria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M. </a:t>
            </a:r>
            <a:r>
              <a:rPr lang="cs-CZ" altLang="cs-CZ" sz="2000" dirty="0" err="1"/>
              <a:t>cansasi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avium</a:t>
            </a:r>
            <a:r>
              <a:rPr lang="cs-CZ" altLang="cs-CZ" sz="2000" dirty="0"/>
              <a:t>/</a:t>
            </a:r>
            <a:r>
              <a:rPr lang="cs-CZ" altLang="cs-CZ" sz="2000" dirty="0" err="1"/>
              <a:t>intracellulare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gordonae</a:t>
            </a:r>
            <a:r>
              <a:rPr lang="cs-CZ" altLang="cs-CZ" sz="2000" dirty="0"/>
              <a:t> (jsou méně virulentní, rezervoár – vodní plochy a živočichové), pouze u oslabených pacientů, neuplatňují se u zdravých osob - přenos většinou inhalace</a:t>
            </a:r>
          </a:p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dlouhodobé teploty, noční pocení, úbytek hmotnosti, kašel, většinou postižení plic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38D37D-2CDA-4B5D-863D-5272AA143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3B60D8-9702-4894-A37D-15C9F724BF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1200B1-A0A7-455E-86A6-F0184F4C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 II</a:t>
            </a:r>
            <a:endParaRPr lang="cs-CZ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6C64DD-CC8F-4AE2-8B3C-A606B5E5F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20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a) </a:t>
            </a:r>
            <a:r>
              <a:rPr lang="cs-CZ" altLang="cs-CZ" sz="2000" dirty="0" err="1"/>
              <a:t>Anamneza</a:t>
            </a:r>
            <a:r>
              <a:rPr lang="cs-CZ" altLang="cs-CZ" sz="2000" dirty="0"/>
              <a:t> (koníčky – chov ptactva, akvaristika)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b) Fyzikální vyšetření – zvětšení uzlin, zvětšení jater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c) RTG, CT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d) kultivace sputa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u="sng" dirty="0">
              <a:solidFill>
                <a:schemeClr val="tx2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dlouhodobě a v kombinacích – lépe dle citlivosti, často již od začátku kombinace s </a:t>
            </a:r>
            <a:r>
              <a:rPr lang="cs-CZ" altLang="cs-CZ" sz="2000" dirty="0" err="1"/>
              <a:t>makrolidem</a:t>
            </a: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985C9A-2F18-469C-B738-FDAC6BD27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45970-71A5-4E27-9378-D0911C376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B6BD3EE-9EE1-4CD5-9330-3B60F9E00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Intersticiální plicní procesy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E13E483-037F-4C8A-94C1-4BB6A37B3F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skupina postižení dýchacího ústrojí, charakterizovaných zánětem a ireverzibilní fibrózou </a:t>
            </a:r>
            <a:r>
              <a:rPr lang="cs-CZ" altLang="cs-CZ" sz="2000" dirty="0" err="1"/>
              <a:t>intersticia</a:t>
            </a:r>
            <a:r>
              <a:rPr lang="cs-CZ" altLang="cs-CZ" sz="2000" dirty="0"/>
              <a:t> a alveolárních prostorů – vede to k destrukci plicní struktury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Exogenní – pneumokoniózy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Idiopatické – sarkoidóza, idiopatická plicní fibróza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Klinika:</a:t>
            </a:r>
          </a:p>
          <a:p>
            <a:pPr marL="0" indent="0" fontAlgn="auto"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- </a:t>
            </a:r>
            <a:r>
              <a:rPr lang="cs-CZ" altLang="cs-CZ" sz="2000" dirty="0"/>
              <a:t>námahová, později klidová dušnost, unavenost, kašel, později cyanóza, u některým IPF –paličkovité prsty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2D68CA-8F50-4086-A9A7-B09A8C2C9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EA83CA-91C6-4DCB-9789-281B9D555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2D169-31E5-49B3-91F6-EA96E94E7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45C31-7B1D-4BBB-855C-18B0EED77BB8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1C3ECE3B-1DD7-485D-99CD-D4776FE65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Povrchové záněty plic</a:t>
            </a:r>
          </a:p>
        </p:txBody>
      </p:sp>
      <p:pic>
        <p:nvPicPr>
          <p:cNvPr id="6147" name="Picture 3" descr="img046">
            <a:extLst>
              <a:ext uri="{FF2B5EF4-FFF2-40B4-BE49-F238E27FC236}">
                <a16:creationId xmlns:a16="http://schemas.microsoft.com/office/drawing/2014/main" id="{2F4C669F-4C92-475A-9350-DEECDBCB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8" y="1652239"/>
            <a:ext cx="3212143" cy="415360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047">
            <a:extLst>
              <a:ext uri="{FF2B5EF4-FFF2-40B4-BE49-F238E27FC236}">
                <a16:creationId xmlns:a16="http://schemas.microsoft.com/office/drawing/2014/main" id="{91D126F5-4A59-43A5-9930-93EF2A07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41" y="1634180"/>
            <a:ext cx="3075041" cy="41897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7" name="Text Box 5">
            <a:extLst>
              <a:ext uri="{FF2B5EF4-FFF2-40B4-BE49-F238E27FC236}">
                <a16:creationId xmlns:a16="http://schemas.microsoft.com/office/drawing/2014/main" id="{6B324FCD-9289-42E1-A1D4-58B7802D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822634"/>
            <a:ext cx="614324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Bronchopneumonie lobulární (lalůčkové) - ložiskové</a:t>
            </a:r>
          </a:p>
        </p:txBody>
      </p:sp>
      <p:sp>
        <p:nvSpPr>
          <p:cNvPr id="397318" name="Text Box 6">
            <a:extLst>
              <a:ext uri="{FF2B5EF4-FFF2-40B4-BE49-F238E27FC236}">
                <a16:creationId xmlns:a16="http://schemas.microsoft.com/office/drawing/2014/main" id="{FAB5DBF7-538A-4FD8-866A-6D7C8ED7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97" y="5807770"/>
            <a:ext cx="42723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Navazující na bronchitis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42A16FC-1939-4C85-9542-6B81F1D4B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12192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7320" name="Text Box 8">
            <a:extLst>
              <a:ext uri="{FF2B5EF4-FFF2-40B4-BE49-F238E27FC236}">
                <a16:creationId xmlns:a16="http://schemas.microsoft.com/office/drawing/2014/main" id="{5C1291B5-041E-4D02-B522-D7ADC9A7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75" y="844677"/>
            <a:ext cx="350608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cs-CZ" altLang="cs-CZ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Pneumonie lobární - laloková</a:t>
            </a:r>
          </a:p>
        </p:txBody>
      </p:sp>
      <p:sp>
        <p:nvSpPr>
          <p:cNvPr id="397321" name="Text Box 9">
            <a:extLst>
              <a:ext uri="{FF2B5EF4-FFF2-40B4-BE49-F238E27FC236}">
                <a16:creationId xmlns:a16="http://schemas.microsoft.com/office/drawing/2014/main" id="{7C0403FE-2A90-49E3-98E7-988AA237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75" y="5805847"/>
            <a:ext cx="316144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Plošné šíření v plicní tkáni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566EB3-FD8E-4C31-8CA2-2D7B47866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D6747A6-638E-44D7-844B-CD9D072CD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Intersticiální plicní procesy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60626F-9DED-4C0C-A96A-D9E345627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/>
              <a:t>lab</a:t>
            </a:r>
            <a:r>
              <a:rPr lang="cs-CZ" altLang="cs-CZ" sz="2000" dirty="0"/>
              <a:t>. testy často v normě, u některých autoprotilátky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RTG + CT plic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FVP – restrikční ventilační porucha</a:t>
            </a:r>
          </a:p>
          <a:p>
            <a:pPr marL="36000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Bronchoskopie + BAL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Plicní biopsie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3600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kauzálním u známé příčiny, u idiopatické kortikoidy, imunosuprese, symptomatická léčba, transplantace plic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cs-CZ" altLang="cs-CZ" sz="2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210599-2D54-4E11-A98E-B83D00FC1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5768\Desktop\obrazek-text-9750-max-max.jpg">
            <a:extLst>
              <a:ext uri="{FF2B5EF4-FFF2-40B4-BE49-F238E27FC236}">
                <a16:creationId xmlns:a16="http://schemas.microsoft.com/office/drawing/2014/main" id="{BC5A0E52-E8EF-40D4-B8C3-8BF1E6DE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" y="1561763"/>
            <a:ext cx="6200279" cy="4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A98F61-E21D-443E-BE7C-7A269D09C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FC0B9-6AB9-4397-A6EA-B4469045E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783C3-E2D1-4AAF-AFF7-0B3B8DF18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23EAECF-D091-477F-B182-9957D6E07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Exogenní alergická alveolitida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471148D-6244-42AD-8933-F30F892CE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difusní postižení plic, vznikající po opakované inhalaci organických antigenů u </a:t>
            </a:r>
            <a:r>
              <a:rPr lang="cs-CZ" altLang="cs-CZ" sz="2000" dirty="0" err="1"/>
              <a:t>predisp</a:t>
            </a:r>
            <a:r>
              <a:rPr lang="cs-CZ" altLang="cs-CZ" sz="2000" dirty="0"/>
              <a:t>. Jedince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bakterie obsažené v hnijícím seně, ječmeni (farmářská plíce), sladu (sladovnická plíce), ptačích klecích, v klimatizaci</a:t>
            </a:r>
          </a:p>
          <a:p>
            <a:pPr marL="109728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altLang="cs-CZ" sz="2000" dirty="0"/>
              <a:t>Akutní 4-6 hodin po expozici vzestup teplot, myalgie, dušnost, kašel, spontánně mizí po odstranění alergenu, při opakovaných expozicích přetrvává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altLang="cs-CZ" sz="2000" dirty="0"/>
              <a:t>Chronické - delší expozice malé koncentrace antigenu – slabost, progreduje námahová dušnost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charset="0"/>
              <a:buAutoNum type="alphaLcParenR"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anamnéza, poslechově </a:t>
            </a:r>
            <a:r>
              <a:rPr lang="cs-CZ" altLang="cs-CZ" sz="2000" dirty="0" err="1"/>
              <a:t>krepitus</a:t>
            </a:r>
            <a:r>
              <a:rPr lang="cs-CZ" altLang="cs-CZ" sz="2000" dirty="0"/>
              <a:t>, na RTG přechodné infiltráty, při opakovaných expozicích vývoj poruchy difuze, pozitivní </a:t>
            </a:r>
            <a:r>
              <a:rPr lang="cs-CZ" altLang="cs-CZ" sz="2000" dirty="0" err="1"/>
              <a:t>IgE</a:t>
            </a: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plicní fibróza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eliminovat kontakt, při závažné reakci kortikoidy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194ED-D36C-4C0F-B165-402415F34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EB942D-F2F0-40F2-B590-547A5B7D2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71AE7D7-5105-482F-89A5-BF93D707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Sarkoióza</a:t>
            </a:r>
            <a:r>
              <a:rPr lang="cs-CZ" altLang="cs-CZ" dirty="0"/>
              <a:t> I</a:t>
            </a:r>
            <a:endParaRPr lang="cs-CZ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6A8382-0DC1-44B1-8E1C-AF0A73E6A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/>
              <a:t>Hyperkalcemie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hyperkalciurie</a:t>
            </a:r>
            <a:r>
              <a:rPr lang="cs-CZ" altLang="cs-CZ" sz="2000" dirty="0"/>
              <a:t> – následek tvorby vit D v granulomu, dále zvýšený ACE enzym, zmožení CIK, </a:t>
            </a:r>
            <a:r>
              <a:rPr lang="cs-CZ" altLang="cs-CZ" sz="2000" dirty="0" err="1"/>
              <a:t>renegativní</a:t>
            </a:r>
            <a:r>
              <a:rPr lang="cs-CZ" altLang="cs-CZ" sz="2000" dirty="0"/>
              <a:t> tuberkulinový test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Funkční – často norma, někdy restrikce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RTG - hilová lymfadenopatie, později postižení plic. parenchymu v závěru plicní fibróza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– 6 - 12 měsíců sledování bez terapie, dále dle vývoje – kortikoidy, kombinace s </a:t>
            </a:r>
            <a:r>
              <a:rPr lang="cs-CZ" altLang="cs-CZ" sz="2000" dirty="0" err="1"/>
              <a:t>imunosupresivy</a:t>
            </a:r>
            <a:endParaRPr lang="cs-CZ" alt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69BE0-D4ED-42E0-B278-71787A957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F4BAD-161F-4901-B90E-5AA226642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6CE5359-FE40-4FB1-A237-461C35A5B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Plicní manifestace kolagenóz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8979BF6-AF42-4666-BBE2-AFF9ACDC6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změny dýchacích cest a plicního parenchymu při probíhajícím systémovém onemocnění pojiva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autoimunitní proces, postižení charakteru vaskulitidy, neinfekčního zánětu až fibrózy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  <a:r>
              <a:rPr lang="cs-CZ" altLang="cs-CZ" sz="2000" dirty="0"/>
              <a:t> – náchylnost k respiračním infekcím, </a:t>
            </a:r>
            <a:r>
              <a:rPr lang="cs-CZ" altLang="cs-CZ" sz="2000" dirty="0" err="1"/>
              <a:t>progredující</a:t>
            </a:r>
            <a:r>
              <a:rPr lang="cs-CZ" altLang="cs-CZ" sz="2000" dirty="0"/>
              <a:t> dušnost, bolesti na hrudi pleurálního charakteru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</a:t>
            </a:r>
            <a:r>
              <a:rPr lang="cs-CZ" altLang="cs-CZ" sz="2000" dirty="0"/>
              <a:t> – pozitivní protilátky, funkční vyšetření – poruchy difúze, RTG, CT – kondenzace plicní tkáně rozvoj fibróza, pleurální výpotek, biopsie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</a:t>
            </a:r>
            <a:r>
              <a:rPr lang="cs-CZ" altLang="cs-CZ" sz="2000" dirty="0"/>
              <a:t> – léčba základní choroby, v případě potřeby intubace a řízená ventilace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F52417-D1CE-4CB1-9FB6-FE63443EB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C25B52-6D36-4E04-8A7C-7B4EF6604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45D6697-F2D1-426E-A559-D03A1089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Wegenerova</a:t>
            </a:r>
            <a:r>
              <a:rPr lang="cs-CZ" altLang="cs-CZ" dirty="0"/>
              <a:t> granulomatóza 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793C9AA-DCD8-40DC-AD86-8A20B57FD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2000" dirty="0"/>
              <a:t>= </a:t>
            </a:r>
            <a:r>
              <a:rPr lang="cs-CZ" altLang="cs-CZ" sz="2000" dirty="0" err="1"/>
              <a:t>granulomatózní</a:t>
            </a:r>
            <a:r>
              <a:rPr lang="cs-CZ" altLang="cs-CZ" sz="2000" dirty="0"/>
              <a:t> zánět charakteru vaskulitidy v tepnách horních a dolních cest dýchacích a glomerulů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autoimunitní onemocnění s PL proti </a:t>
            </a:r>
            <a:r>
              <a:rPr lang="cs-CZ" altLang="cs-CZ" sz="2000" dirty="0" err="1"/>
              <a:t>autoantigenům</a:t>
            </a:r>
            <a:r>
              <a:rPr lang="cs-CZ" altLang="cs-CZ" sz="2000" dirty="0"/>
              <a:t> (ANCA)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rýma, sinusitida, epistaxe, zánět středouší, porucha sluchu, kašel, hemoptýza, dušnost, bolesti na hrudi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  <a:r>
              <a:rPr lang="cs-CZ" altLang="cs-CZ" sz="2000" dirty="0"/>
              <a:t>  ANCA protilátky, RTG – oboustranné plicní infiltráty s tendencí k rozpadu, známky glomerulonefritidy, přesná DG – biopsie nosní nebo bronchiální sliznice a ledvin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Komplikace: </a:t>
            </a:r>
            <a:r>
              <a:rPr lang="cs-CZ" altLang="cs-CZ" sz="2000" dirty="0"/>
              <a:t>krvácení do dýchacího traktu, renální selhání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kombinace kortikoidů s cyklofosfamidem, při renálním postižení </a:t>
            </a:r>
            <a:r>
              <a:rPr lang="cs-CZ" altLang="cs-CZ" sz="2000" dirty="0" err="1"/>
              <a:t>nefrologická</a:t>
            </a:r>
            <a:r>
              <a:rPr lang="cs-CZ" altLang="cs-CZ" sz="2000" dirty="0"/>
              <a:t> péče, léčbou dosaženo dlouhodobé remise s relapsy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ED9124-39EB-4016-A8D6-58E6D6A27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058274-8DE8-47A7-A7DF-072AFF7B0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8B18FEB-7174-481A-923E-547A643CF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Zánět pohrudnice - pleuritida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A513585-C281-4883-A141-4D7BBD2FC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zánětlivá reakce pleury, suchá nebo s výpotkem na infekční nebo neinfekční poškození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viry, bakterie, neinfekční onemocnění - reakce na embolizaci, tupé poranění hrudníku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ohraničená bolest na hrudníku závislá na dýchání, zhoršuje se při kašli a dýchání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 </a:t>
            </a:r>
            <a:r>
              <a:rPr lang="cs-CZ" altLang="cs-CZ" sz="2000" dirty="0"/>
              <a:t>třecí šelest nad místem bolesti, RTG – syté zastření pleurálního charakteru, pleur. punkce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léčba příčiny, dále analgetika, tlumení kašle, NSA, ATB při bakteriálním původu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DA1CE7-C7E2-4170-B327-E38384179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636C17-2C3F-4722-B5B4-3BF93484A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5C8CBEB-8946-4486-B841-A33F69542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Pleurální výpotek I 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A25C9987-2AB1-43F4-91C9-B078032BF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= přítomnost tek. v pleurální dutině s kompresí plíce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zánět (TBC, pneumonie), nádor (bronchogenní Ca, lymfom, meta Ca plic, </a:t>
            </a:r>
            <a:r>
              <a:rPr lang="cs-CZ" altLang="cs-CZ" sz="2000" dirty="0" err="1"/>
              <a:t>mesoteliom</a:t>
            </a:r>
            <a:r>
              <a:rPr lang="cs-CZ" altLang="cs-CZ" sz="2000" dirty="0"/>
              <a:t>), srdeční selhání, plicní embolizace, </a:t>
            </a:r>
            <a:r>
              <a:rPr lang="cs-CZ" altLang="cs-CZ" sz="2000" dirty="0" err="1"/>
              <a:t>iatrogenně</a:t>
            </a:r>
            <a:endParaRPr lang="cs-CZ" altLang="cs-CZ" sz="20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2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Druhy výpotku: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1) podle obsahu - </a:t>
            </a:r>
            <a:r>
              <a:rPr lang="cs-CZ" altLang="cs-CZ" sz="2000" dirty="0" err="1"/>
              <a:t>fluidothorax</a:t>
            </a:r>
            <a:r>
              <a:rPr lang="cs-CZ" altLang="cs-CZ" sz="2000" dirty="0"/>
              <a:t>, empyém, </a:t>
            </a:r>
            <a:r>
              <a:rPr lang="cs-CZ" altLang="cs-CZ" sz="2000" dirty="0" err="1"/>
              <a:t>hemothorax</a:t>
            </a:r>
            <a:r>
              <a:rPr lang="cs-CZ" altLang="cs-CZ" sz="2000" dirty="0"/>
              <a:t>,  </a:t>
            </a:r>
            <a:r>
              <a:rPr lang="cs-CZ" altLang="cs-CZ" sz="2000" dirty="0" err="1"/>
              <a:t>chylothorax</a:t>
            </a:r>
            <a:r>
              <a:rPr lang="cs-CZ" altLang="cs-CZ" sz="2000" dirty="0"/>
              <a:t>,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2) podle původu: 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- transudát (nezánětlivá tekutina, vzniká v důsledku změněných tlakových poměru na úrovni kapilár, které vedou k výslednému průniku tekutiny z cév) – kardiální, jaterní, nefrotický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altLang="cs-CZ" sz="2000" dirty="0"/>
              <a:t>- exsudát (zánětlivý, na rozdíl od transudátu bývá zkalenější, někdy má až hnisavý charakter a obsahuje více bílkovin) – nádorový, zánětlivý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DF5D1-A1FA-43D2-864E-7C7233E4B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E9832E-50CD-4BDA-8474-BA9B1E5ED6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8E471A-9847-4388-A27D-877E0541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Pleurální výpotek II</a:t>
            </a:r>
            <a:endParaRPr lang="cs-CZ" dirty="0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24BADBD-DBD8-414D-95AA-91399FFD06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při větších výpotcích dušnost, pokud přechází suchý zánět v exsudativní, mizí bolestivost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a) fyzikálně - poklepové ztemnění, oslabené až vymizelé dýchání, trubicové dýchání na hranici výpotku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b) RTG – syté zastření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c) punkce výpotku s vyšetřením mikrobiologickým, cytologickým, biochemickým (rozlišení </a:t>
            </a:r>
            <a:r>
              <a:rPr lang="cs-CZ" altLang="cs-CZ" sz="2000" dirty="0" err="1"/>
              <a:t>exudátu</a:t>
            </a:r>
            <a:r>
              <a:rPr lang="cs-CZ" altLang="cs-CZ" sz="2000" dirty="0"/>
              <a:t> a transudátu)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000" dirty="0"/>
              <a:t>d) biopsie pleury, </a:t>
            </a:r>
            <a:r>
              <a:rPr lang="cs-CZ" altLang="cs-CZ" sz="2000" dirty="0" err="1"/>
              <a:t>thorakoskopie</a:t>
            </a:r>
            <a:r>
              <a:rPr lang="cs-CZ" altLang="cs-CZ" sz="2000" dirty="0"/>
              <a:t>, cílená biopsie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odlehčující punkce při dušnosti, léčba základní choroby, drenáž u empyému, ATB, u symptomatických maligních výpotků </a:t>
            </a:r>
            <a:r>
              <a:rPr lang="cs-CZ" altLang="cs-CZ" sz="2000" dirty="0" err="1"/>
              <a:t>pleurodéza</a:t>
            </a:r>
            <a:r>
              <a:rPr lang="cs-CZ" altLang="cs-CZ" sz="2000" dirty="0"/>
              <a:t> = paliativní zákrok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FCC076-63D6-4DFC-A7B6-89783A34D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63227F-94D5-4183-BAFC-7214BE6C7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6626" name="Rectangle 5">
            <a:extLst>
              <a:ext uri="{FF2B5EF4-FFF2-40B4-BE49-F238E27FC236}">
                <a16:creationId xmlns:a16="http://schemas.microsoft.com/office/drawing/2014/main" id="{0E552D9F-EC0A-416D-9C37-66F5A55A8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Pleurální výpotek - RTG</a:t>
            </a:r>
          </a:p>
        </p:txBody>
      </p:sp>
      <p:pic>
        <p:nvPicPr>
          <p:cNvPr id="33794" name="Zástupný symbol pro obsah 2">
            <a:extLst>
              <a:ext uri="{FF2B5EF4-FFF2-40B4-BE49-F238E27FC236}">
                <a16:creationId xmlns:a16="http://schemas.microsoft.com/office/drawing/2014/main" id="{2EE41383-EF0B-4BB8-A844-B081077C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5" y="1358900"/>
            <a:ext cx="5084149" cy="4779100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DF19EC-73EF-494D-806C-659FBD244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C46F54-96F1-49FD-A7E0-B64669DA8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C84B6-F80A-4A2A-AF76-8950D8ADD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FE882ED-8D8C-4191-B76C-10ACF38F8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C03754-5BF2-4F7D-94FC-91202E881F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definice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pn</a:t>
            </a:r>
            <a:r>
              <a:rPr lang="cs-CZ" altLang="cs-CZ" sz="2000" dirty="0"/>
              <a:t>. vzniklá </a:t>
            </a:r>
            <a:r>
              <a:rPr lang="cs-CZ" altLang="cs-CZ" sz="2000" i="1" dirty="0"/>
              <a:t>v běžném životním styku, mimo nemocniční prostředí  </a:t>
            </a:r>
            <a:r>
              <a:rPr lang="cs-CZ" altLang="cs-CZ" sz="2000" dirty="0"/>
              <a:t>(či do 2 dnů od přijetí do nemocnice) a bez vztahu k zdravotnickým výkonům. Způsobují je běžné patogeny, zpravidla dobře citlivé na antimikrobiální léky. </a:t>
            </a:r>
          </a:p>
          <a:p>
            <a:pPr eaLnBrk="1" hangingPunct="1"/>
            <a:r>
              <a:rPr lang="cs-CZ" altLang="cs-CZ" sz="2000" dirty="0"/>
              <a:t>80 – 90 %</a:t>
            </a:r>
          </a:p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>
                <a:solidFill>
                  <a:srgbClr val="FF3300"/>
                </a:solidFill>
              </a:rPr>
              <a:t> </a:t>
            </a:r>
            <a:r>
              <a:rPr lang="cs-CZ" altLang="cs-CZ" sz="20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Pneumokok (</a:t>
            </a:r>
            <a:r>
              <a:rPr lang="cs-CZ" altLang="cs-CZ" dirty="0" err="1"/>
              <a:t>Streptococcus</a:t>
            </a:r>
            <a:r>
              <a:rPr lang="cs-CZ" altLang="cs-CZ" dirty="0"/>
              <a:t> </a:t>
            </a:r>
            <a:r>
              <a:rPr lang="cs-CZ" altLang="cs-CZ" dirty="0" err="1"/>
              <a:t>pn</a:t>
            </a:r>
            <a:r>
              <a:rPr lang="cs-CZ" altLang="cs-CZ" dirty="0"/>
              <a:t>.) – typická lobární stafylokok,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Hemofilus</a:t>
            </a:r>
            <a:r>
              <a:rPr lang="cs-CZ" altLang="cs-CZ" dirty="0"/>
              <a:t> </a:t>
            </a:r>
            <a:r>
              <a:rPr lang="cs-CZ" altLang="cs-CZ" dirty="0" err="1"/>
              <a:t>pn</a:t>
            </a:r>
            <a:r>
              <a:rPr lang="cs-CZ" altLang="cs-CZ" dirty="0"/>
              <a:t>., méně G- bakterie – </a:t>
            </a:r>
            <a:r>
              <a:rPr lang="cs-CZ" altLang="cs-CZ" dirty="0" err="1"/>
              <a:t>Klebsiela</a:t>
            </a:r>
            <a:r>
              <a:rPr lang="cs-CZ" altLang="cs-CZ" dirty="0"/>
              <a:t>, </a:t>
            </a:r>
            <a:r>
              <a:rPr lang="cs-CZ" altLang="cs-CZ" dirty="0" err="1"/>
              <a:t>pseudomonas</a:t>
            </a:r>
            <a:r>
              <a:rPr lang="cs-CZ" altLang="cs-CZ" dirty="0"/>
              <a:t>, obvykle dobře citlivé na ATB – lobulární pneumonie, bronchopneumonie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 err="1"/>
              <a:t>mykoplazmata</a:t>
            </a:r>
            <a:r>
              <a:rPr lang="cs-CZ" altLang="cs-CZ" dirty="0"/>
              <a:t>, chlamydie, viry - atypické pneumonie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5C204C-404F-4494-9432-EAEF1B0380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AFFDF45-556A-45C1-89A8-9527DFE03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Nádory pleury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FA5957-16B1-47FF-9E59-C403A2BD6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/>
              <a:t>= nádorové bujení pleurální tkáně lokalizované – benigní, nebo difúzní – maligní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Etiologie: </a:t>
            </a:r>
            <a:r>
              <a:rPr lang="cs-CZ" altLang="cs-CZ" sz="2400" dirty="0"/>
              <a:t>u lokalizovaných neznámo, u difúzních expozice azbestu, meta postižení prorůstáním, </a:t>
            </a:r>
            <a:r>
              <a:rPr lang="cs-CZ" altLang="cs-CZ" sz="2400" dirty="0" err="1"/>
              <a:t>lymfogenně</a:t>
            </a:r>
            <a:r>
              <a:rPr lang="cs-CZ" altLang="cs-CZ" sz="2400" dirty="0"/>
              <a:t>, hematogenně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Příznaky: </a:t>
            </a:r>
            <a:r>
              <a:rPr lang="cs-CZ" altLang="cs-CZ" sz="2400" dirty="0"/>
              <a:t>klinicky většinou dlouho němé, dráždivý kašel, hubnutí, obtíže způsobené výpotkem, pleurální bolest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Diagnostika: </a:t>
            </a:r>
            <a:r>
              <a:rPr lang="cs-CZ" altLang="cs-CZ" sz="2400" dirty="0"/>
              <a:t>poslechově nekonstantní třecí šelest, u maligních pravidelně výpotek, RTG – laločnaté ztluštění pleury, pleurální kalcifikace, CT, punkce pleury, biopsie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Léčba: </a:t>
            </a:r>
            <a:r>
              <a:rPr lang="cs-CZ" altLang="cs-CZ" sz="2400" dirty="0"/>
              <a:t>chirurgicky, pokud lze, dále chemoterapie lokální, celková, radioterapie, celkově léčba neúspěšná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1145D5-CF1C-4455-8A6C-3E8250C87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33FFEB-6D34-4FB8-9FBB-7B5FE85A3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7D23838-EC3B-4D6D-94F1-17AC002B8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Brániční hernie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243A1A-0744-452F-86D4-3E50A0DB3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744927"/>
            <a:ext cx="10753200" cy="4139998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= břišní orgány pronikají v kýlním vaku peritonea do dutiny hrudní preformovanými otvory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 </a:t>
            </a:r>
            <a:r>
              <a:rPr lang="cs-CZ" altLang="cs-CZ" sz="2000" dirty="0"/>
              <a:t>zeslabení bránice v místě prostupu jícnu (hiátová, </a:t>
            </a:r>
            <a:r>
              <a:rPr lang="cs-CZ" altLang="cs-CZ" sz="2000" dirty="0" err="1"/>
              <a:t>paraezofageální</a:t>
            </a:r>
            <a:r>
              <a:rPr lang="cs-CZ" altLang="cs-CZ" sz="2000" dirty="0"/>
              <a:t>) a srůstu částí bránice (</a:t>
            </a:r>
            <a:r>
              <a:rPr lang="cs-CZ" altLang="cs-CZ" sz="2000" dirty="0" err="1"/>
              <a:t>parasternální</a:t>
            </a:r>
            <a:r>
              <a:rPr lang="cs-CZ" altLang="cs-CZ" sz="2000" dirty="0"/>
              <a:t>, zadní </a:t>
            </a:r>
            <a:r>
              <a:rPr lang="cs-CZ" altLang="cs-CZ" sz="2000" dirty="0" err="1"/>
              <a:t>posterolaterální</a:t>
            </a:r>
            <a:r>
              <a:rPr lang="cs-CZ" altLang="cs-CZ" sz="2000" dirty="0"/>
              <a:t>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 </a:t>
            </a:r>
            <a:r>
              <a:rPr lang="cs-CZ" altLang="cs-CZ" sz="2000" dirty="0"/>
              <a:t>u hiátové a </a:t>
            </a:r>
            <a:r>
              <a:rPr lang="cs-CZ" altLang="cs-CZ" sz="2000" dirty="0" err="1"/>
              <a:t>paraezofageální</a:t>
            </a:r>
            <a:r>
              <a:rPr lang="cs-CZ" altLang="cs-CZ" sz="2000" dirty="0"/>
              <a:t> bolest za sternem imitující stenokardie při použití břišního lisu, vleže pálení žáhy, noční kašel-EER, dále obtíže podle umístění hernie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 </a:t>
            </a:r>
            <a:r>
              <a:rPr lang="cs-CZ" altLang="cs-CZ" sz="2000" dirty="0"/>
              <a:t>RTG hrudníku, GFS, kontrastní RTG, CT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Komplikace: </a:t>
            </a:r>
            <a:r>
              <a:rPr lang="cs-CZ" altLang="cs-CZ" sz="2000" dirty="0"/>
              <a:t>při hiátové hernii erozivní gastritida, u ostatních hernií možnost inkarcerace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  <a:r>
              <a:rPr lang="cs-CZ" altLang="cs-CZ" sz="2000" dirty="0"/>
              <a:t>chirurgická, při menších nálezech někdy efektivní </a:t>
            </a:r>
            <a:r>
              <a:rPr lang="cs-CZ" altLang="cs-CZ" sz="2000" dirty="0" err="1"/>
              <a:t>metoclopramid</a:t>
            </a:r>
            <a:endParaRPr lang="cs-CZ" altLang="cs-CZ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sz="2000" dirty="0"/>
          </a:p>
        </p:txBody>
      </p:sp>
      <p:pic>
        <p:nvPicPr>
          <p:cNvPr id="44036" name="Picture 4" descr="C:\Users\5768\Desktop\hiatova-hernie-1368462563-83b29577.jpg">
            <a:extLst>
              <a:ext uri="{FF2B5EF4-FFF2-40B4-BE49-F238E27FC236}">
                <a16:creationId xmlns:a16="http://schemas.microsoft.com/office/drawing/2014/main" id="{0DBF5D66-5505-4578-8C2B-C4933106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9" y="4417268"/>
            <a:ext cx="2987329" cy="16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7B2ACF-26F1-4C98-911B-D63145748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DD6FD5-F832-4926-BD91-512CDC52E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C3FCB69-0817-4218-9ACA-721737D86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Brániční hernie – kontrastní RTG</a:t>
            </a:r>
          </a:p>
        </p:txBody>
      </p:sp>
      <p:pic>
        <p:nvPicPr>
          <p:cNvPr id="45058" name="Zástupný symbol pro obsah 2">
            <a:extLst>
              <a:ext uri="{FF2B5EF4-FFF2-40B4-BE49-F238E27FC236}">
                <a16:creationId xmlns:a16="http://schemas.microsoft.com/office/drawing/2014/main" id="{EC30A2F8-C430-45E1-95CB-79E4557B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4" y="1292988"/>
            <a:ext cx="4512750" cy="4813600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CB278-4AF2-4B0C-8A20-4976DA214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263D0-B906-4007-85EB-120719522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B3624529-D654-49A2-AFA6-2152FEE1D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77273"/>
            <a:ext cx="2864932" cy="40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F92506-2AA8-4EDA-B35F-F75060CD3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3D4E3-BB7F-4828-9E0E-EF7DE4781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E3AC524-7010-4A49-8D01-C2EE684F5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Komunitní pneumonie 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D7D16A-35F2-4509-B895-239A0DCD3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2"/>
                </a:solidFill>
              </a:rPr>
              <a:t>patogeneze</a:t>
            </a:r>
            <a:r>
              <a:rPr lang="cs-CZ" altLang="cs-CZ" sz="2000" dirty="0"/>
              <a:t> 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typická lobární před érou ATB čtyři fáze: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- 1. kongesce,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- 2. šedá </a:t>
            </a:r>
            <a:r>
              <a:rPr lang="cs-CZ" altLang="cs-CZ" sz="2000" dirty="0" err="1"/>
              <a:t>hepatizace</a:t>
            </a:r>
            <a:r>
              <a:rPr lang="cs-CZ" altLang="cs-CZ" sz="2000" dirty="0"/>
              <a:t>, (respirační insuficience, srdeční selhání),                 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- 3. červená </a:t>
            </a:r>
            <a:r>
              <a:rPr lang="cs-CZ" altLang="cs-CZ" sz="2000" dirty="0" err="1"/>
              <a:t>hepatizace</a:t>
            </a:r>
            <a:r>
              <a:rPr lang="cs-CZ" altLang="cs-CZ" sz="2000" dirty="0"/>
              <a:t>,                             </a:t>
            </a:r>
          </a:p>
          <a:p>
            <a:pPr marL="72000" indent="0" eaLnBrk="1" hangingPunct="1">
              <a:buClr>
                <a:schemeClr val="accent1"/>
              </a:buClr>
              <a:buNone/>
            </a:pPr>
            <a:r>
              <a:rPr lang="cs-CZ" altLang="cs-CZ" sz="2000" dirty="0"/>
              <a:t>	- 4. rezoluce nebo karnifikace, dnes od 2. fáze ovlivněno ATB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lobulární pneumonie – bronchopneumonie – šíří se podél bronchů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atypická pneumonie – postihuje nejvíce </a:t>
            </a:r>
            <a:r>
              <a:rPr lang="cs-CZ" altLang="cs-CZ" sz="2000" dirty="0" err="1"/>
              <a:t>intersticium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1FAA69-031A-414E-B525-14F688899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C16C58-5EB2-46CA-8F4F-5F3438A30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77CF126-A85A-4587-B54D-9ADEE1EC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Pneumonie lobární</a:t>
            </a:r>
            <a:r>
              <a:rPr lang="cs-CZ" altLang="cs-CZ" sz="2000" dirty="0"/>
              <a:t> – (hl. pneumokoky) – 4. stádia</a:t>
            </a:r>
            <a:br>
              <a:rPr lang="cs-CZ" altLang="cs-CZ" dirty="0"/>
            </a:br>
            <a:br>
              <a:rPr lang="cs-CZ" alt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FFCE75C-8F50-434D-80D8-8D8F5E14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7BA2B8-C9A6-486F-A501-D0E768C2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389123"/>
            <a:ext cx="7693875" cy="47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74A943-675B-4E8A-9CC5-1C31019D9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0DC6F-64CF-45A8-814C-8B22EAC1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A7F6608-588B-4D9D-B33D-36DAE7774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pneumonie III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D3777E-B77B-484B-B0FB-F11A86654A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sz="2200" dirty="0">
                <a:solidFill>
                  <a:schemeClr val="tx2"/>
                </a:solidFill>
              </a:rPr>
              <a:t>příznaky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horečky, třesavka, zimnice,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předchozí zánět HCD, bronchitida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kašel suchý či vlhký, včetně hemo­ptýzy,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pleurální bolest a dušnost mohou být různého stupně v závislosti na rozsahu infiltrace.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poslechovým nálezem jsou </a:t>
            </a:r>
            <a:r>
              <a:rPr lang="cs-CZ" altLang="cs-CZ" dirty="0" err="1"/>
              <a:t>chrůpky</a:t>
            </a:r>
            <a:r>
              <a:rPr lang="cs-CZ" altLang="cs-CZ" dirty="0"/>
              <a:t>, trubicové, oslabené dýchání, může být slyšet </a:t>
            </a:r>
            <a:r>
              <a:rPr lang="cs-CZ" altLang="cs-CZ" dirty="0" err="1"/>
              <a:t>krepitus</a:t>
            </a:r>
            <a:r>
              <a:rPr lang="cs-CZ" altLang="cs-CZ" dirty="0"/>
              <a:t>.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poklep bývá ztemnělý v oblasti výpotku,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RTG - různě rozsáhlá a různě homogenní infiltrace, výpotek 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celkové projevy: bolesti hlavy, svalů a kloubů, nauzea, zvracení a pocity slabosti, zmatenost při teplotách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laboratorně zvýšené FW, CRP, </a:t>
            </a:r>
            <a:r>
              <a:rPr lang="cs-CZ" altLang="cs-CZ" dirty="0" err="1"/>
              <a:t>leu</a:t>
            </a:r>
            <a:r>
              <a:rPr lang="cs-CZ" altLang="cs-CZ" dirty="0"/>
              <a:t>,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pleuritida, empyém, plicní absces, plicní gangréna, ARDS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</a:pPr>
            <a:r>
              <a:rPr lang="cs-CZ" altLang="cs-CZ" dirty="0"/>
              <a:t>mimoplicní: </a:t>
            </a:r>
            <a:r>
              <a:rPr lang="pt-BR" altLang="cs-CZ" dirty="0"/>
              <a:t>artritid</a:t>
            </a:r>
            <a:r>
              <a:rPr lang="cs-CZ" altLang="cs-CZ" dirty="0"/>
              <a:t>a</a:t>
            </a:r>
            <a:r>
              <a:rPr lang="pt-BR" altLang="cs-CZ" dirty="0"/>
              <a:t>, otitid</a:t>
            </a:r>
            <a:r>
              <a:rPr lang="cs-CZ" altLang="cs-CZ" dirty="0"/>
              <a:t>a</a:t>
            </a:r>
            <a:r>
              <a:rPr lang="pt-BR" altLang="cs-CZ" dirty="0"/>
              <a:t>, nefritid</a:t>
            </a:r>
            <a:r>
              <a:rPr lang="cs-CZ" altLang="cs-CZ" dirty="0"/>
              <a:t>a</a:t>
            </a:r>
            <a:r>
              <a:rPr lang="pt-BR" altLang="cs-CZ" dirty="0"/>
              <a:t> endokarditid</a:t>
            </a:r>
            <a:r>
              <a:rPr lang="cs-CZ" altLang="cs-CZ" dirty="0"/>
              <a:t>a</a:t>
            </a:r>
            <a:r>
              <a:rPr lang="pt-BR" altLang="cs-CZ" dirty="0"/>
              <a:t>, meningitid</a:t>
            </a:r>
            <a:r>
              <a:rPr lang="cs-CZ" altLang="cs-CZ" dirty="0"/>
              <a:t>a</a:t>
            </a:r>
            <a:r>
              <a:rPr lang="pt-BR" altLang="cs-CZ" dirty="0"/>
              <a:t>, peritonitid</a:t>
            </a:r>
            <a:r>
              <a:rPr lang="cs-CZ" altLang="cs-CZ" dirty="0"/>
              <a:t>a</a:t>
            </a:r>
            <a:r>
              <a:rPr lang="pt-BR" altLang="cs-CZ" dirty="0"/>
              <a:t> a také seps</a:t>
            </a:r>
            <a:r>
              <a:rPr lang="cs-CZ" altLang="cs-CZ" dirty="0"/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909</TotalTime>
  <Words>4569</Words>
  <Application>Microsoft Office PowerPoint</Application>
  <PresentationFormat>Širokoúhlá obrazovka</PresentationFormat>
  <Paragraphs>499</Paragraphs>
  <Slides>63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Tahoma</vt:lpstr>
      <vt:lpstr>Times New Roman</vt:lpstr>
      <vt:lpstr>Wingdings</vt:lpstr>
      <vt:lpstr>Wingdings 3</vt:lpstr>
      <vt:lpstr>Prezentace_MU_CZ</vt:lpstr>
      <vt:lpstr>Pneumologie II</vt:lpstr>
      <vt:lpstr>Záněty plic</vt:lpstr>
      <vt:lpstr>Pneumonie</vt:lpstr>
      <vt:lpstr>Záněty plic</vt:lpstr>
      <vt:lpstr>Povrchové záněty plic</vt:lpstr>
      <vt:lpstr>Komunitní pneumonie I</vt:lpstr>
      <vt:lpstr>Komunitní pneumonie II</vt:lpstr>
      <vt:lpstr>Pneumonie lobární – (hl. pneumokoky) – 4. stádia  </vt:lpstr>
      <vt:lpstr>Komunitní pneumonie III</vt:lpstr>
      <vt:lpstr>Komunitní pneumonie IV</vt:lpstr>
      <vt:lpstr>Komunitní pneumonie horního laloku pravé plíce</vt:lpstr>
      <vt:lpstr>Lobární pneumonie</vt:lpstr>
      <vt:lpstr>Lobulární pneumonie - bronchopneumonie</vt:lpstr>
      <vt:lpstr>Rozsáhlá legionelová pneumonie </vt:lpstr>
      <vt:lpstr>Komunitní pneumonie V</vt:lpstr>
      <vt:lpstr>Nozokomiální pneumonie I</vt:lpstr>
      <vt:lpstr>Nozokomiální pneumonie II</vt:lpstr>
      <vt:lpstr>Pneumonie imunokompromitovaných I</vt:lpstr>
      <vt:lpstr>Pneumonie imunokompromitovaných II</vt:lpstr>
      <vt:lpstr>Pneumonie imunokompromitovaných III</vt:lpstr>
      <vt:lpstr>Mykotické pneumonie I</vt:lpstr>
      <vt:lpstr>Mykotické pneumonie II</vt:lpstr>
      <vt:lpstr>Plicní absces I</vt:lpstr>
      <vt:lpstr>Plicní absces II</vt:lpstr>
      <vt:lpstr>Abscedující pneumonie horního laloku pravé plíce </vt:lpstr>
      <vt:lpstr>Plicní gangréna</vt:lpstr>
      <vt:lpstr>Neinfekční záněty plic</vt:lpstr>
      <vt:lpstr>Aspirační pneumonie I</vt:lpstr>
      <vt:lpstr>Aspirační pneumonie II</vt:lpstr>
      <vt:lpstr>Inhalační pneumonie I</vt:lpstr>
      <vt:lpstr>Inhalační pneumonie II</vt:lpstr>
      <vt:lpstr>Postiradiační pneumonie, polékové poškození plic I</vt:lpstr>
      <vt:lpstr>Postiradiační pneumonie,  polékové poškození plic II</vt:lpstr>
      <vt:lpstr>Pneumokoniózy</vt:lpstr>
      <vt:lpstr>Pneumokoniózy – silikóza I</vt:lpstr>
      <vt:lpstr>Silikóza plic - RTG</vt:lpstr>
      <vt:lpstr>Pneumokoniózy – silikóza II</vt:lpstr>
      <vt:lpstr>Tuberkulóza</vt:lpstr>
      <vt:lpstr>Tuberkulóza</vt:lpstr>
      <vt:lpstr>Tuberkulóza</vt:lpstr>
      <vt:lpstr>Tuberkulóza</vt:lpstr>
      <vt:lpstr>Tuberkulóza</vt:lpstr>
      <vt:lpstr>Tuberkulóza</vt:lpstr>
      <vt:lpstr>Tuberkulóza</vt:lpstr>
      <vt:lpstr>Tuberkulóza</vt:lpstr>
      <vt:lpstr>Tuberkulóza - RTG</vt:lpstr>
      <vt:lpstr>Atypické mykobakteriózy I</vt:lpstr>
      <vt:lpstr>Atypické mykobakteriózy II</vt:lpstr>
      <vt:lpstr>Intersticiální plicní procesy I</vt:lpstr>
      <vt:lpstr>Intersticiální plicní procesy II</vt:lpstr>
      <vt:lpstr>Prezentace aplikace PowerPoint</vt:lpstr>
      <vt:lpstr>Exogenní alergická alveolitida</vt:lpstr>
      <vt:lpstr>Sarkoióza I</vt:lpstr>
      <vt:lpstr>Plicní manifestace kolagenóz </vt:lpstr>
      <vt:lpstr>Wegenerova granulomatóza </vt:lpstr>
      <vt:lpstr>Zánět pohrudnice - pleuritida</vt:lpstr>
      <vt:lpstr>Pleurální výpotek I </vt:lpstr>
      <vt:lpstr>Pleurální výpotek II</vt:lpstr>
      <vt:lpstr>Pleurální výpotek - RTG</vt:lpstr>
      <vt:lpstr>Nádory pleury</vt:lpstr>
      <vt:lpstr>Brániční hernie </vt:lpstr>
      <vt:lpstr>Brániční hernie – kontrastní RTG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Jitka Skládaná</cp:lastModifiedBy>
  <cp:revision>51</cp:revision>
  <cp:lastPrinted>1601-01-01T00:00:00Z</cp:lastPrinted>
  <dcterms:created xsi:type="dcterms:W3CDTF">2021-04-27T07:29:37Z</dcterms:created>
  <dcterms:modified xsi:type="dcterms:W3CDTF">2021-05-18T06:28:43Z</dcterms:modified>
</cp:coreProperties>
</file>