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0"/>
  </p:notesMasterIdLst>
  <p:handoutMasterIdLst>
    <p:handoutMasterId r:id="rId41"/>
  </p:handout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2" r:id="rId3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6754" autoAdjust="0"/>
  </p:normalViewPr>
  <p:slideViewPr>
    <p:cSldViewPr snapToGrid="0">
      <p:cViewPr varScale="1">
        <p:scale>
          <a:sx n="86" d="100"/>
          <a:sy n="86" d="100"/>
        </p:scale>
        <p:origin x="418" y="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004C1A-0452-4A1F-A537-12025317D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976716-5817-4191-8495-7D19C6E3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01EFE9-6440-4E08-92EB-631C5D9A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4C73235-D7BB-4CEB-ACE8-774FFDD1E5E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700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0809E-85C0-4EC5-9C65-B10E4DE8C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</p:spTree>
    <p:extLst>
      <p:ext uri="{BB962C8B-B14F-4D97-AF65-F5344CB8AC3E}">
        <p14:creationId xmlns:p14="http://schemas.microsoft.com/office/powerpoint/2010/main" val="2481583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6" r:id="rId16"/>
    <p:sldLayoutId id="2147483697" r:id="rId17"/>
    <p:sldLayoutId id="2147483698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5000" dirty="0"/>
              <a:t>Nemoci GIT II</a:t>
            </a:r>
            <a:br>
              <a:rPr lang="cs-CZ" altLang="cs-CZ" sz="5400" dirty="0"/>
            </a:br>
            <a:br>
              <a:rPr lang="cs-CZ" altLang="cs-CZ" sz="5400" dirty="0"/>
            </a:br>
            <a:r>
              <a:rPr lang="cs-CZ" altLang="cs-CZ" sz="3000"/>
              <a:t>Nemoci tlustého </a:t>
            </a:r>
            <a:r>
              <a:rPr lang="cs-CZ" altLang="cs-CZ" sz="3000" dirty="0"/>
              <a:t>střeva</a:t>
            </a:r>
            <a:br>
              <a:rPr lang="cs-CZ" altLang="cs-CZ" sz="5400" dirty="0">
                <a:solidFill>
                  <a:srgbClr val="898989"/>
                </a:solidFill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br>
              <a:rPr lang="cs-CZ" altLang="cs-CZ" sz="5000" dirty="0">
                <a:latin typeface="Arial" panose="020B0604020202020204" pitchFamily="34" charset="0"/>
              </a:rPr>
            </a:br>
            <a:endParaRPr lang="cs-CZ" altLang="cs-CZ" sz="5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Ileus - střevní </a:t>
            </a:r>
            <a:r>
              <a:rPr lang="cs-CZ" altLang="cs-CZ" dirty="0" err="1"/>
              <a:t>nepůchodnost</a:t>
            </a:r>
            <a:endParaRPr lang="cs-CZ" altLang="cs-CZ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mechanický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1" dirty="0"/>
              <a:t> </a:t>
            </a:r>
            <a:r>
              <a:rPr lang="cs-CZ" altLang="cs-CZ" sz="2200" dirty="0"/>
              <a:t>- strangulační (hernie, </a:t>
            </a:r>
            <a:r>
              <a:rPr lang="cs-CZ" altLang="cs-CZ" sz="2200" dirty="0" err="1"/>
              <a:t>volvulus</a:t>
            </a:r>
            <a:r>
              <a:rPr lang="cs-CZ" altLang="cs-CZ" sz="2200" dirty="0"/>
              <a:t>, invaginace)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 - </a:t>
            </a:r>
            <a:r>
              <a:rPr lang="cs-CZ" altLang="cs-CZ" sz="2200" dirty="0" err="1"/>
              <a:t>obturační</a:t>
            </a:r>
            <a:r>
              <a:rPr lang="cs-CZ" altLang="cs-CZ" sz="2200" dirty="0"/>
              <a:t> (</a:t>
            </a:r>
            <a:r>
              <a:rPr lang="cs-CZ" altLang="cs-CZ" sz="2200" dirty="0" err="1"/>
              <a:t>intralum</a:t>
            </a:r>
            <a:r>
              <a:rPr lang="cs-CZ" altLang="cs-CZ" sz="2200" dirty="0"/>
              <a:t>., intra-  extramurální)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neurogenní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- paralytický - toxický, reflexní, </a:t>
            </a:r>
            <a:r>
              <a:rPr lang="cs-CZ" altLang="cs-CZ" sz="2200" dirty="0" err="1"/>
              <a:t>metab</a:t>
            </a:r>
            <a:r>
              <a:rPr lang="cs-CZ" altLang="cs-CZ" sz="2200" dirty="0"/>
              <a:t>.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cévní - trombóza, embolie </a:t>
            </a:r>
            <a:r>
              <a:rPr lang="cs-CZ" altLang="cs-CZ" sz="2200" b="1" dirty="0" err="1">
                <a:solidFill>
                  <a:schemeClr val="tx2"/>
                </a:solidFill>
              </a:rPr>
              <a:t>mesent</a:t>
            </a:r>
            <a:r>
              <a:rPr lang="cs-CZ" altLang="cs-CZ" sz="2200" b="1" dirty="0">
                <a:solidFill>
                  <a:schemeClr val="tx2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smíšený - peritonitida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09E4020-20D8-42FA-8CEF-BCAD9AB682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2E8E36-FF52-4C76-93C0-89FB234E2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01127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Ileus II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10560297" cy="41399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průběh</a:t>
            </a:r>
            <a:r>
              <a:rPr lang="cs-CZ" altLang="cs-CZ" sz="2200" dirty="0"/>
              <a:t> - sekrety stagnují, vytváří se „třetí prostor“, vede k metabolickému rozvratu, šoku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bolest, zvracení, zástava plynů a stolice, dehydratace, </a:t>
            </a:r>
            <a:r>
              <a:rPr lang="cs-CZ" altLang="cs-CZ" sz="2200" dirty="0" err="1"/>
              <a:t>hapovolemický</a:t>
            </a:r>
            <a:r>
              <a:rPr lang="cs-CZ" altLang="cs-CZ" sz="2200" dirty="0"/>
              <a:t> šok, u vysoko uloženého - zvracení žaludečního obsahu se žlučí, u nízko uloženého - „miserere“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fyzikální vyšetření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vzedmuté břicho, bubínkový poklep difuzně, usilovná peristaltika a ztužování kliček u obstrukčního, „hrobové“ ticho u paralytického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81BF0F-3C2D-446E-81AB-96F92B14B4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83B4AFE-D6B5-4DA9-B6F0-E5FC07D3A5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55617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Ileus III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nativní RTG břicha vodorovným paprskem - hladinky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laboratorně - leukocytóza, ionty, acidobazická rovnováha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diferenciální dg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biliární, renální kolika, pankreatitida, extrauterinní gravidita, </a:t>
            </a:r>
            <a:r>
              <a:rPr lang="cs-CZ" altLang="cs-CZ" sz="2200" dirty="0" err="1"/>
              <a:t>pseudoperitonitida</a:t>
            </a:r>
            <a:r>
              <a:rPr lang="cs-CZ" altLang="cs-CZ" sz="2200" dirty="0"/>
              <a:t> diabetická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paralytický - úprava vnitřního prostředí, </a:t>
            </a:r>
            <a:r>
              <a:rPr lang="cs-CZ" altLang="cs-CZ" sz="2200" dirty="0" err="1"/>
              <a:t>nasogatrická</a:t>
            </a:r>
            <a:r>
              <a:rPr lang="cs-CZ" altLang="cs-CZ" sz="2200" dirty="0"/>
              <a:t> sonda, </a:t>
            </a:r>
            <a:r>
              <a:rPr lang="cs-CZ" altLang="cs-CZ" sz="2200" dirty="0" err="1"/>
              <a:t>syntostigmin</a:t>
            </a:r>
            <a:endParaRPr lang="cs-CZ" altLang="cs-CZ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mechanické a cévní - chirurgicky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6EA093-8C10-4D3B-BACE-68105AD723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462901D-83BA-4D0E-8B32-785363F20B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472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Průjem - </a:t>
            </a:r>
            <a:r>
              <a:rPr lang="cs-CZ" altLang="cs-CZ" dirty="0" err="1"/>
              <a:t>diarrhoe</a:t>
            </a:r>
            <a:r>
              <a:rPr lang="cs-CZ" altLang="cs-CZ" dirty="0"/>
              <a:t> 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zvýšení počtu stolic, zřídnutí konzistence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sekreční průjem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 aktivní vylučování vody do střevního lumen, neutichá při lačnění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osmotický průjem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obsah střeva je </a:t>
            </a:r>
            <a:r>
              <a:rPr lang="cs-CZ" altLang="cs-CZ" sz="2200" dirty="0" err="1"/>
              <a:t>hyperosmolární</a:t>
            </a:r>
            <a:r>
              <a:rPr lang="cs-CZ" altLang="cs-CZ" sz="2200" dirty="0"/>
              <a:t> a nasává tekutinu z tkání do střevního lumen, při lačnění ustává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kombinace</a:t>
            </a:r>
            <a:endParaRPr lang="cs-CZ" altLang="cs-CZ" sz="2200" dirty="0">
              <a:solidFill>
                <a:schemeClr val="tx2"/>
              </a:solidFill>
            </a:endParaRP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E8C0D3-6FB7-4B83-A920-C012AB8544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A8D711-EF55-46D1-9667-B2F5E8E973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46448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Průjem II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etiologie</a:t>
            </a:r>
            <a:r>
              <a:rPr lang="cs-CZ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	</a:t>
            </a:r>
            <a:r>
              <a:rPr lang="cs-CZ" sz="2200" dirty="0" err="1"/>
              <a:t>enterotoxikózy</a:t>
            </a:r>
            <a:r>
              <a:rPr lang="cs-CZ" sz="22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	akutní infekční průjmy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	stavy napodobující akutní infekční průjmy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	subakutní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	chronické nebo recidivující průjmy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F7EBA4-B08A-4563-B638-E542F1F5CD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8485C23-58F7-414B-978B-D67B503B04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33473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Průjem III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léčba úvodní </a:t>
            </a:r>
            <a:r>
              <a:rPr lang="cs-CZ" sz="2200" b="1" dirty="0"/>
              <a:t>- </a:t>
            </a:r>
            <a:r>
              <a:rPr lang="cs-CZ" sz="2200" dirty="0"/>
              <a:t>rehydratace, úprava vnitřního hospodářství, dieta - černý čaj, rýžový, mrkvový odvar, 3 dny staré housky, banán, marmeláda, šunka, máslo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léčba medikamentózní </a:t>
            </a:r>
            <a:r>
              <a:rPr lang="cs-CZ" sz="2200" dirty="0">
                <a:solidFill>
                  <a:schemeClr val="tx2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střevní </a:t>
            </a:r>
            <a:r>
              <a:rPr lang="cs-CZ" sz="2200" dirty="0" err="1"/>
              <a:t>desinficiencia</a:t>
            </a:r>
            <a:r>
              <a:rPr lang="cs-CZ" sz="2200" dirty="0"/>
              <a:t> (</a:t>
            </a:r>
            <a:r>
              <a:rPr lang="cs-CZ" sz="2200" dirty="0" err="1"/>
              <a:t>Endiaron</a:t>
            </a:r>
            <a:r>
              <a:rPr lang="cs-CZ" sz="2200" dirty="0"/>
              <a:t>, </a:t>
            </a:r>
            <a:r>
              <a:rPr lang="cs-CZ" sz="2200" dirty="0" err="1"/>
              <a:t>Ercefuryl</a:t>
            </a:r>
            <a:r>
              <a:rPr lang="cs-CZ" sz="2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zpomalení peristaltiky (</a:t>
            </a:r>
            <a:r>
              <a:rPr lang="cs-CZ" sz="2200" dirty="0" err="1"/>
              <a:t>Imodium</a:t>
            </a:r>
            <a:r>
              <a:rPr lang="cs-CZ" sz="2200" dirty="0"/>
              <a:t>)      </a:t>
            </a:r>
            <a:r>
              <a:rPr lang="cs-CZ" dirty="0"/>
              <a:t>                 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37CA66-1621-49D3-8AFD-ED4C622A14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82A17C-C342-4969-8C40-F1D92AB64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81832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dirty="0"/>
              <a:t>Nejčastější původci střevních nákaz v ČR</a:t>
            </a:r>
          </a:p>
        </p:txBody>
      </p:sp>
      <p:graphicFrame>
        <p:nvGraphicFramePr>
          <p:cNvPr id="61443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458520"/>
              </p:ext>
            </p:extLst>
          </p:nvPr>
        </p:nvGraphicFramePr>
        <p:xfrm>
          <a:off x="719999" y="1279580"/>
          <a:ext cx="5676227" cy="4858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Fotografie" r:id="rId3" imgW="5819048" imgH="4982270" progId="MSPhotoEd.3">
                  <p:embed/>
                </p:oleObj>
              </mc:Choice>
              <mc:Fallback>
                <p:oleObj name="Fotografie" r:id="rId3" imgW="5819048" imgH="4982270" progId="MSPhotoEd.3">
                  <p:embed/>
                  <p:pic>
                    <p:nvPicPr>
                      <p:cNvPr id="614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999" y="1279580"/>
                        <a:ext cx="5676227" cy="48584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36F2FB-3332-44E3-BB76-D630B0132D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E0919B-20EF-459D-B030-FA835F04B9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16701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Záněty tlustého střeva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primární</a:t>
            </a:r>
            <a:r>
              <a:rPr lang="cs-CZ" altLang="cs-CZ" sz="2200" dirty="0"/>
              <a:t> - </a:t>
            </a:r>
            <a:r>
              <a:rPr lang="cs-CZ" altLang="cs-CZ" sz="2200" dirty="0" err="1"/>
              <a:t>proktokolitida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colitis</a:t>
            </a:r>
            <a:r>
              <a:rPr lang="cs-CZ" altLang="cs-CZ" sz="2200" dirty="0"/>
              <a:t> </a:t>
            </a:r>
            <a:r>
              <a:rPr lang="cs-CZ" altLang="cs-CZ" sz="2200" dirty="0" err="1"/>
              <a:t>regionalis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sekundární</a:t>
            </a:r>
            <a:r>
              <a:rPr lang="cs-CZ" altLang="cs-CZ" sz="2200" dirty="0"/>
              <a:t> - ischemická, </a:t>
            </a:r>
            <a:r>
              <a:rPr lang="cs-CZ" altLang="cs-CZ" sz="2200" dirty="0" err="1"/>
              <a:t>postiradiační</a:t>
            </a:r>
            <a:r>
              <a:rPr lang="cs-CZ" altLang="cs-CZ" sz="2200" dirty="0"/>
              <a:t>, při divertikulitidě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51DD380-93A6-4ADB-98AD-60493E3E5E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6F1D71-A0CE-4F30-8CE4-04962AE07A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52050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Ischemická kolitida</a:t>
            </a:r>
            <a:endParaRPr lang="cs-CZ" altLang="cs-CZ" dirty="0">
              <a:solidFill>
                <a:schemeClr val="hlink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stenóza</a:t>
            </a:r>
            <a:r>
              <a:rPr lang="cs-CZ" altLang="cs-CZ" sz="2200" dirty="0"/>
              <a:t> a. </a:t>
            </a:r>
            <a:r>
              <a:rPr lang="cs-CZ" altLang="cs-CZ" sz="2200" dirty="0" err="1"/>
              <a:t>mesenterica</a:t>
            </a:r>
            <a:r>
              <a:rPr lang="cs-CZ" altLang="cs-CZ" sz="2200" dirty="0"/>
              <a:t> sup. nebo </a:t>
            </a:r>
            <a:r>
              <a:rPr lang="cs-CZ" altLang="cs-CZ" sz="2200" dirty="0" err="1"/>
              <a:t>inf</a:t>
            </a:r>
            <a:r>
              <a:rPr lang="cs-CZ" altLang="cs-CZ" sz="2200" dirty="0"/>
              <a:t>., hranicí povodí je lineální </a:t>
            </a:r>
            <a:r>
              <a:rPr lang="cs-CZ" altLang="cs-CZ" sz="2200" dirty="0" err="1"/>
              <a:t>flexura</a:t>
            </a:r>
            <a:r>
              <a:rPr lang="cs-CZ" altLang="cs-CZ" sz="2200" dirty="0"/>
              <a:t> - zde nejčastěji poruchy prokrvení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embolie, trombóza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</a:t>
            </a:r>
            <a:r>
              <a:rPr lang="cs-CZ" altLang="cs-CZ" sz="2200" dirty="0" err="1"/>
              <a:t>infarzace</a:t>
            </a:r>
            <a:r>
              <a:rPr lang="cs-CZ" altLang="cs-CZ" sz="2200" dirty="0"/>
              <a:t> střeva, nekróza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inkompletní uzávěr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AS, snížení min. výdeje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bolesti obvykle v levém boku, průjem s příměsí, někdy jako NPB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- </a:t>
            </a:r>
            <a:r>
              <a:rPr lang="cs-CZ" altLang="cs-CZ" sz="2200" dirty="0"/>
              <a:t>endoskopie, Doppler, angiografie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b="1" dirty="0"/>
              <a:t> -</a:t>
            </a:r>
            <a:r>
              <a:rPr lang="cs-CZ" altLang="cs-CZ" sz="2200" dirty="0"/>
              <a:t> chirurgická, ATB, normalizace cirkulace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55FF825-AAA2-45C3-8972-4309344A1A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870B4F-ECA8-4658-80BA-FA2E2808E0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7146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Ischemická kolitida</a:t>
            </a:r>
          </a:p>
        </p:txBody>
      </p:sp>
      <p:graphicFrame>
        <p:nvGraphicFramePr>
          <p:cNvPr id="6553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715548"/>
              </p:ext>
            </p:extLst>
          </p:nvPr>
        </p:nvGraphicFramePr>
        <p:xfrm>
          <a:off x="720000" y="1359693"/>
          <a:ext cx="4921271" cy="4778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Fotografie" r:id="rId3" imgW="6563641" imgH="6373115" progId="MSPhotoEd.3">
                  <p:embed/>
                </p:oleObj>
              </mc:Choice>
              <mc:Fallback>
                <p:oleObj name="Fotografie" r:id="rId3" imgW="6563641" imgH="6373115" progId="MSPhotoEd.3">
                  <p:embed/>
                  <p:pic>
                    <p:nvPicPr>
                      <p:cNvPr id="655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" y="1359693"/>
                        <a:ext cx="4921271" cy="47783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5197C42-19B3-4D38-B068-347EC83E94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C4CD1A-D5B2-4454-AA39-65AD9EF21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2115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Choroby tlustého střeva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dráždivý tračník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obstipace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divertikulóza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ileus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průjem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kolitida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tumory</a:t>
            </a:r>
            <a:endParaRPr lang="cs-CZ" altLang="cs-CZ" sz="22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None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76B2C1-BCE8-4627-8F8C-6B2DC4E526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B4342EC-AA5D-419B-99B8-14ACD65100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35777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Další záněty tračníku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tx2"/>
                </a:solidFill>
              </a:rPr>
              <a:t>Crohnova kolitida </a:t>
            </a:r>
            <a:r>
              <a:rPr lang="cs-CZ" altLang="cs-CZ" b="1" dirty="0"/>
              <a:t>– </a:t>
            </a:r>
            <a:r>
              <a:rPr lang="cs-CZ" altLang="cs-CZ" dirty="0"/>
              <a:t>IBD, projevy Crohnovy nemoci na tlustém střevě – vzácnější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tx2"/>
                </a:solidFill>
              </a:rPr>
              <a:t>Ulcerózní kolitida </a:t>
            </a:r>
            <a:r>
              <a:rPr lang="cs-CZ" altLang="cs-CZ" b="1" dirty="0"/>
              <a:t>– </a:t>
            </a:r>
            <a:r>
              <a:rPr lang="cs-CZ" altLang="cs-CZ" dirty="0"/>
              <a:t>IBD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>
                <a:solidFill>
                  <a:schemeClr val="tx2"/>
                </a:solidFill>
              </a:rPr>
              <a:t>Iradiační kolitida </a:t>
            </a:r>
            <a:r>
              <a:rPr lang="cs-CZ" altLang="cs-CZ" b="1" dirty="0"/>
              <a:t>–</a:t>
            </a:r>
            <a:r>
              <a:rPr lang="cs-CZ" altLang="cs-CZ" dirty="0"/>
              <a:t> akutní reakce na ozáření, může přejít do chronicity - tenesmy a průjmy i několik let po ukončení terapie, poruchy vstřebávání minerálů, živin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b="1" dirty="0" err="1">
                <a:solidFill>
                  <a:schemeClr val="tx2"/>
                </a:solidFill>
              </a:rPr>
              <a:t>Pseudomembranózní</a:t>
            </a:r>
            <a:r>
              <a:rPr lang="cs-CZ" altLang="cs-CZ" b="1" dirty="0">
                <a:solidFill>
                  <a:schemeClr val="tx2"/>
                </a:solidFill>
              </a:rPr>
              <a:t> kolitida </a:t>
            </a:r>
            <a:r>
              <a:rPr lang="cs-CZ" altLang="cs-CZ" b="1" dirty="0"/>
              <a:t>– </a:t>
            </a:r>
            <a:r>
              <a:rPr lang="cs-CZ" altLang="cs-CZ" dirty="0"/>
              <a:t>obávaná komplikace  při léčbě ATB, ale i při celkově špatném stavu, vyvolává Clostridium </a:t>
            </a:r>
            <a:r>
              <a:rPr lang="cs-CZ" altLang="cs-CZ" dirty="0" err="1"/>
              <a:t>difficile</a:t>
            </a:r>
            <a:r>
              <a:rPr lang="cs-CZ" altLang="cs-CZ" dirty="0"/>
              <a:t> - léčba - </a:t>
            </a:r>
            <a:r>
              <a:rPr lang="cs-CZ" altLang="cs-CZ" dirty="0" err="1"/>
              <a:t>Vancomycin</a:t>
            </a:r>
            <a:r>
              <a:rPr lang="cs-CZ" altLang="cs-CZ" dirty="0"/>
              <a:t> </a:t>
            </a:r>
            <a:r>
              <a:rPr lang="cs-CZ" altLang="cs-CZ" dirty="0" err="1"/>
              <a:t>p.o</a:t>
            </a:r>
            <a:r>
              <a:rPr lang="cs-CZ" altLang="cs-CZ" dirty="0"/>
              <a:t>.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A81A44-3D43-4927-BDC4-F75FC21C9E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5E7BF4E-F313-49F0-9EB5-D6CC8C8CE7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8095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Nádory tlustého střeva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2200" b="1" dirty="0">
                <a:solidFill>
                  <a:schemeClr val="tx2"/>
                </a:solidFill>
              </a:rPr>
              <a:t>benigní</a:t>
            </a:r>
            <a:r>
              <a:rPr lang="cs-CZ" altLang="cs-CZ" sz="2200" dirty="0"/>
              <a:t> - polypy - prominence sliznice do </a:t>
            </a:r>
            <a:r>
              <a:rPr lang="cs-CZ" altLang="cs-CZ" sz="2200" dirty="0" err="1"/>
              <a:t>lumina</a:t>
            </a:r>
            <a:r>
              <a:rPr lang="cs-CZ" altLang="cs-CZ" sz="2200" dirty="0"/>
              <a:t> (přisedlý, stopkatý)</a:t>
            </a:r>
          </a:p>
          <a:p>
            <a:r>
              <a:rPr lang="cs-CZ" altLang="cs-CZ" sz="2200" b="1" dirty="0">
                <a:solidFill>
                  <a:schemeClr val="tx2"/>
                </a:solidFill>
              </a:rPr>
              <a:t>histologicky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hyperplastické, adenom - působí obtíže - krvácení tenesmy, mohou maligně metastázovat</a:t>
            </a:r>
          </a:p>
          <a:p>
            <a:r>
              <a:rPr lang="cs-CZ" altLang="cs-CZ" sz="2200" b="1" dirty="0">
                <a:solidFill>
                  <a:schemeClr val="tx2"/>
                </a:solidFill>
              </a:rPr>
              <a:t>postup</a:t>
            </a:r>
            <a:r>
              <a:rPr lang="cs-CZ" altLang="cs-CZ" sz="2200" dirty="0"/>
              <a:t> - opakované kontroly </a:t>
            </a:r>
            <a:r>
              <a:rPr lang="cs-CZ" altLang="cs-CZ" sz="2200" dirty="0" err="1"/>
              <a:t>kolonoskopické</a:t>
            </a:r>
            <a:r>
              <a:rPr lang="cs-CZ" altLang="cs-CZ" sz="2200" dirty="0"/>
              <a:t>, snesení polypů, histologická kontrola</a:t>
            </a:r>
          </a:p>
          <a:p>
            <a:r>
              <a:rPr lang="cs-CZ" altLang="cs-CZ" sz="2200" dirty="0" err="1"/>
              <a:t>Gardnerův</a:t>
            </a:r>
            <a:r>
              <a:rPr lang="cs-CZ" altLang="cs-CZ" sz="2200" dirty="0"/>
              <a:t> syndrom, </a:t>
            </a:r>
            <a:r>
              <a:rPr lang="cs-CZ" altLang="cs-CZ" sz="2200" dirty="0" err="1"/>
              <a:t>Peutz-Jeghersův</a:t>
            </a:r>
            <a:r>
              <a:rPr lang="cs-CZ" altLang="cs-CZ" sz="2200" dirty="0"/>
              <a:t> syndrom - dědičná </a:t>
            </a:r>
            <a:r>
              <a:rPr lang="cs-CZ" altLang="cs-CZ" sz="2200" dirty="0" err="1"/>
              <a:t>adenomatóza</a:t>
            </a:r>
            <a:r>
              <a:rPr lang="cs-CZ" altLang="cs-CZ" sz="2200" dirty="0"/>
              <a:t> tračníku - 100% prekanceróza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C87BC91-5311-445C-8985-BBBC5338F2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B46BAF-5047-4ECC-902A-8127D89C93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86591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Polyp tračníku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DA81212-DB3D-4B57-98C7-A28F3CAAC5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5F4ED3-2917-4823-8E8C-0B5F9B2AA5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1E10204-0695-4EF3-96F8-E29807215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2277191"/>
            <a:ext cx="10944225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13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Kolorektální karcinom 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nejčastější karcinom v našich zemích</a:t>
            </a:r>
            <a:endParaRPr lang="cs-CZ" sz="22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dirty="0"/>
              <a:t>60 – 70 % v </a:t>
            </a:r>
            <a:r>
              <a:rPr lang="cs-CZ" sz="2200" dirty="0" err="1"/>
              <a:t>rektosigmoideu</a:t>
            </a:r>
            <a:endParaRPr lang="cs-CZ" sz="2200" dirty="0"/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dirty="0"/>
              <a:t>60 % rektálních </a:t>
            </a:r>
            <a:r>
              <a:rPr lang="cs-CZ" sz="2200" dirty="0" err="1"/>
              <a:t>palpovatelných</a:t>
            </a:r>
            <a:r>
              <a:rPr lang="cs-CZ" sz="2200" dirty="0"/>
              <a:t> prstem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etiologie</a:t>
            </a:r>
            <a:r>
              <a:rPr lang="cs-CZ" sz="2200" b="1" dirty="0"/>
              <a:t> </a:t>
            </a:r>
            <a:r>
              <a:rPr lang="cs-CZ" sz="2200" dirty="0"/>
              <a:t>- kancerogeny v potravě, čím upravenější strava, tím více Ca tračníku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2200" b="1" dirty="0">
                <a:solidFill>
                  <a:schemeClr val="tx2"/>
                </a:solidFill>
              </a:rPr>
              <a:t>příznaky - změna charakteru stolice!!!</a:t>
            </a:r>
            <a:endParaRPr lang="cs-CZ" sz="22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vzestupný tračník - </a:t>
            </a:r>
            <a:r>
              <a:rPr lang="cs-CZ" sz="2200" dirty="0" err="1"/>
              <a:t>anemizace</a:t>
            </a:r>
            <a:r>
              <a:rPr lang="cs-CZ" sz="2200" dirty="0"/>
              <a:t>, okultní krvácení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cs-CZ" sz="2200" dirty="0"/>
              <a:t>sestupný tračník - </a:t>
            </a:r>
            <a:r>
              <a:rPr lang="cs-CZ" sz="2200" dirty="0" err="1"/>
              <a:t>subileózní</a:t>
            </a:r>
            <a:r>
              <a:rPr lang="cs-CZ" sz="2200" dirty="0"/>
              <a:t> stav, krvácení zřetelnější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E5A34E-7017-4158-A3B3-02137170E1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05F6D9-4259-4C74-936C-0ADF3CD307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9747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Kolorektální Ca</a:t>
            </a:r>
          </a:p>
        </p:txBody>
      </p:sp>
      <p:sp>
        <p:nvSpPr>
          <p:cNvPr id="7065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Lokalizace nádorů dle četnosti levý tračník – 64 %;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/>
              <a:t>rektum – 30 %;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 err="1"/>
              <a:t>sigmoideum</a:t>
            </a:r>
            <a:r>
              <a:rPr lang="cs-CZ" altLang="cs-CZ" sz="2200" dirty="0"/>
              <a:t> – 26 %;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 err="1"/>
              <a:t>colon</a:t>
            </a:r>
            <a:r>
              <a:rPr lang="cs-CZ" altLang="cs-CZ" sz="2200" dirty="0"/>
              <a:t> </a:t>
            </a:r>
            <a:r>
              <a:rPr lang="cs-CZ" altLang="cs-CZ" sz="2200" dirty="0" err="1"/>
              <a:t>descendens</a:t>
            </a:r>
            <a:r>
              <a:rPr lang="cs-CZ" altLang="cs-CZ" sz="2200" dirty="0"/>
              <a:t> – 8 %;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colon</a:t>
            </a:r>
            <a:r>
              <a:rPr lang="cs-CZ" altLang="cs-CZ" sz="2200" dirty="0"/>
              <a:t> </a:t>
            </a:r>
            <a:r>
              <a:rPr lang="cs-CZ" altLang="cs-CZ" sz="2200" dirty="0" err="1"/>
              <a:t>transverzum</a:t>
            </a:r>
            <a:r>
              <a:rPr lang="cs-CZ" altLang="cs-CZ" sz="2200" dirty="0"/>
              <a:t> – 13 %;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colon</a:t>
            </a:r>
            <a:r>
              <a:rPr lang="cs-CZ" altLang="cs-CZ" sz="2200" dirty="0"/>
              <a:t> </a:t>
            </a:r>
            <a:r>
              <a:rPr lang="cs-CZ" altLang="cs-CZ" sz="2200" dirty="0" err="1"/>
              <a:t>ascendens</a:t>
            </a:r>
            <a:r>
              <a:rPr lang="cs-CZ" altLang="cs-CZ" sz="2200" dirty="0"/>
              <a:t> – 9 %;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 err="1"/>
              <a:t>caecum</a:t>
            </a:r>
            <a:r>
              <a:rPr lang="cs-CZ" altLang="cs-CZ" sz="2200" dirty="0"/>
              <a:t> – 14 %.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6B1563D-62BA-44C6-A570-37F56D00EE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7A00D77-4303-4068-95CE-558832674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28687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Kolorektální CA</a:t>
            </a:r>
          </a:p>
        </p:txBody>
      </p:sp>
      <p:pic>
        <p:nvPicPr>
          <p:cNvPr id="716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522342"/>
            <a:ext cx="7009144" cy="4376751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16DB291-79E0-446D-BDAC-335EDC4B61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198CC8-E57A-43D2-B8D0-6B590CF0E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33951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Kolorektální CA</a:t>
            </a:r>
          </a:p>
        </p:txBody>
      </p:sp>
      <p:pic>
        <p:nvPicPr>
          <p:cNvPr id="72707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85" y="517554"/>
            <a:ext cx="5703907" cy="537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FBBB412-2713-4DFB-9D18-C1D2F610B3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C5135E3-A923-479C-B0C5-AD41DF6EF5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45564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Kolorektální CA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2B5A370-B2B7-4919-A7E0-5A66FB5F4C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E2438F-551D-4882-BBB1-7E7CC98C62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10" name="Zástupný symbol pro obsah 9">
            <a:extLst>
              <a:ext uri="{FF2B5EF4-FFF2-40B4-BE49-F238E27FC236}">
                <a16:creationId xmlns:a16="http://schemas.microsoft.com/office/drawing/2014/main" id="{1A542A89-9BDE-434C-8C79-DD6BD97E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4CD0CE8-F71D-4CB7-BF31-C9DB8141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00" y="1276951"/>
            <a:ext cx="8499967" cy="49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92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Hemoroidy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vnitřní</a:t>
            </a:r>
            <a:r>
              <a:rPr lang="cs-CZ" altLang="cs-CZ" sz="2200" dirty="0"/>
              <a:t> - větévky arterie, proto krvácení častěji a více, může vést až k </a:t>
            </a:r>
            <a:r>
              <a:rPr lang="cs-CZ" altLang="cs-CZ" sz="2200" dirty="0" err="1"/>
              <a:t>anemizaci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prolabují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vnější</a:t>
            </a:r>
            <a:r>
              <a:rPr lang="cs-CZ" altLang="cs-CZ" sz="2200" dirty="0"/>
              <a:t> - rozšíření análních žil, krvácení řidčeji, více </a:t>
            </a:r>
            <a:r>
              <a:rPr lang="cs-CZ" altLang="cs-CZ" sz="2200" dirty="0" err="1"/>
              <a:t>trombotizují</a:t>
            </a:r>
            <a:r>
              <a:rPr lang="cs-CZ" altLang="cs-CZ" sz="2200" dirty="0"/>
              <a:t> nebo se zanítí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péče o řídkou stolici, omývání po stolici, masti, čípky, celková léčba </a:t>
            </a:r>
            <a:r>
              <a:rPr lang="cs-CZ" altLang="cs-CZ" sz="2200" dirty="0" err="1"/>
              <a:t>venotoniky</a:t>
            </a:r>
            <a:endParaRPr lang="cs-CZ" altLang="cs-CZ" sz="22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7E276B-CF09-41F7-9B9F-79A70DDB19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5C52AC8-B85D-4BCE-9E43-300AF41A95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87503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Karcinoid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benigní, ale </a:t>
            </a:r>
            <a:r>
              <a:rPr lang="cs-CZ" altLang="cs-CZ" sz="2200" b="1" dirty="0" err="1">
                <a:solidFill>
                  <a:schemeClr val="tx2"/>
                </a:solidFill>
              </a:rPr>
              <a:t>progredující</a:t>
            </a:r>
            <a:r>
              <a:rPr lang="cs-CZ" altLang="cs-CZ" sz="2200" b="1" dirty="0">
                <a:solidFill>
                  <a:schemeClr val="tx2"/>
                </a:solidFill>
              </a:rPr>
              <a:t> nádor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na tenkém střevě, ale i na mnoha jiných místech, produkuje serotonin - biogenní </a:t>
            </a:r>
            <a:r>
              <a:rPr lang="cs-CZ" altLang="cs-CZ" sz="2200" dirty="0" err="1"/>
              <a:t>ami</a:t>
            </a:r>
            <a:r>
              <a:rPr lang="cs-CZ" altLang="cs-CZ" sz="2200" dirty="0"/>
              <a:t>, pomalý průběh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záchvatovité vzestupy TK s výsevem prchavého </a:t>
            </a:r>
            <a:r>
              <a:rPr lang="cs-CZ" altLang="cs-CZ" sz="2200" dirty="0" err="1"/>
              <a:t>exantému</a:t>
            </a:r>
            <a:r>
              <a:rPr lang="cs-CZ" altLang="cs-CZ" sz="2200" dirty="0"/>
              <a:t> na horní polovině těla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- sběr moči na HIOK, CT angiografie, </a:t>
            </a:r>
            <a:r>
              <a:rPr lang="cs-CZ" altLang="cs-CZ" sz="2200" dirty="0" err="1"/>
              <a:t>enteroklýza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chemoterapie, interferon, 5-FU, </a:t>
            </a:r>
            <a:r>
              <a:rPr lang="cs-CZ" altLang="cs-CZ" sz="2200" dirty="0" err="1"/>
              <a:t>streptozocin</a:t>
            </a: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402A76-0AAF-4BCC-910B-00FDFD0B2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47CEAF-0F49-4C99-BC00-F4267E0B9B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7878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b="1" dirty="0"/>
              <a:t>Dráždivý tračník – </a:t>
            </a:r>
            <a:r>
              <a:rPr lang="cs-CZ" altLang="cs-CZ" b="1" dirty="0" err="1"/>
              <a:t>colon</a:t>
            </a:r>
            <a:r>
              <a:rPr lang="cs-CZ" altLang="cs-CZ" b="1" dirty="0"/>
              <a:t> </a:t>
            </a:r>
            <a:r>
              <a:rPr lang="cs-CZ" altLang="cs-CZ" b="1" dirty="0" err="1"/>
              <a:t>irritabile</a:t>
            </a:r>
            <a:r>
              <a:rPr lang="cs-CZ" altLang="cs-CZ" b="1" dirty="0"/>
              <a:t> I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491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regulační </a:t>
            </a:r>
            <a:r>
              <a:rPr lang="cs-CZ" altLang="cs-CZ" sz="2200" b="1" dirty="0">
                <a:solidFill>
                  <a:schemeClr val="tx2"/>
                </a:solidFill>
              </a:rPr>
              <a:t>porucha motility tlustého střeva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segmentární</a:t>
            </a:r>
            <a:r>
              <a:rPr lang="cs-CZ" altLang="cs-CZ" sz="2200" dirty="0"/>
              <a:t> spasmy, </a:t>
            </a:r>
            <a:r>
              <a:rPr lang="cs-CZ" altLang="cs-CZ" sz="2200" dirty="0" err="1"/>
              <a:t>hypo</a:t>
            </a:r>
            <a:r>
              <a:rPr lang="cs-CZ" altLang="cs-CZ" sz="2200" dirty="0"/>
              <a:t>- a </a:t>
            </a:r>
            <a:r>
              <a:rPr lang="cs-CZ" altLang="cs-CZ" sz="2200" dirty="0" err="1"/>
              <a:t>hypermotilita</a:t>
            </a:r>
            <a:r>
              <a:rPr lang="cs-CZ" altLang="cs-CZ" sz="2200" dirty="0"/>
              <a:t> různých úseků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vznik</a:t>
            </a:r>
            <a:r>
              <a:rPr lang="cs-CZ" altLang="cs-CZ" sz="2200" dirty="0"/>
              <a:t> podporuje </a:t>
            </a:r>
            <a:r>
              <a:rPr lang="cs-CZ" altLang="cs-CZ" sz="2200" dirty="0" err="1"/>
              <a:t>málozbytková</a:t>
            </a:r>
            <a:r>
              <a:rPr lang="cs-CZ" altLang="cs-CZ" sz="2200" dirty="0"/>
              <a:t> strava, abusus laxativ, </a:t>
            </a:r>
            <a:r>
              <a:rPr lang="cs-CZ" altLang="cs-CZ" sz="2200" dirty="0" err="1"/>
              <a:t>antacida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codein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b="1" dirty="0"/>
              <a:t> </a:t>
            </a:r>
            <a:r>
              <a:rPr lang="cs-CZ" altLang="cs-CZ" sz="2200" dirty="0"/>
              <a:t>- ranní debakly, </a:t>
            </a:r>
            <a:r>
              <a:rPr lang="cs-CZ" altLang="cs-CZ" sz="2200" dirty="0" err="1"/>
              <a:t>postprandiální</a:t>
            </a:r>
            <a:r>
              <a:rPr lang="cs-CZ" altLang="cs-CZ" sz="2200" dirty="0"/>
              <a:t> průjem, funkční průjem, bolestivé pocity v břiše, zácpa, nadýmání, intenzita závisí i na psychické zátěži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F254CC-D7B4-4B5A-BBF0-5E3BCE9838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48C3D2-DF1C-4C0D-A1AF-E9CC1C85C1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43880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IBD</a:t>
            </a:r>
          </a:p>
        </p:txBody>
      </p:sp>
      <p:sp>
        <p:nvSpPr>
          <p:cNvPr id="768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jedná se o chronická zánětlivá onemocnění trávicího traktu, která bývají provázena bohatými </a:t>
            </a:r>
            <a:r>
              <a:rPr lang="cs-CZ" altLang="cs-CZ" sz="2200" dirty="0" err="1"/>
              <a:t>extraintestinálními</a:t>
            </a:r>
            <a:r>
              <a:rPr lang="cs-CZ" altLang="cs-CZ" sz="2200" dirty="0"/>
              <a:t> příznaky.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obě choroby začínají v dětství nebo během dospívání a jejich etiologie je nejasná.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incidence a prevalence nespecifických střevních zánětů v posledních letech stoupá, 20-30 % pacientů jsou děti do 18 let.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BCE1AFB-0C38-4045-A4E7-BB67F4C473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619F40-E3B8-44FF-B3AD-BAE14DD25B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73139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M. Crohn</a:t>
            </a:r>
          </a:p>
        </p:txBody>
      </p:sp>
      <p:sp>
        <p:nvSpPr>
          <p:cNvPr id="7782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chronické zánětlivé onemocnění s </a:t>
            </a:r>
            <a:r>
              <a:rPr lang="cs-CZ" altLang="cs-CZ" sz="2200" dirty="0" err="1"/>
              <a:t>granulomatózní</a:t>
            </a:r>
            <a:r>
              <a:rPr lang="cs-CZ" altLang="cs-CZ" sz="2200" dirty="0"/>
              <a:t> reakcí postihující nejčastěji terminální úsek ilea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etiologie</a:t>
            </a:r>
            <a:r>
              <a:rPr lang="cs-CZ" altLang="cs-CZ" sz="2200" dirty="0"/>
              <a:t> – genetické vlivy, autoimunitní vlivy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postihuje segmenty střeva formou aftózních vředů, stenóz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často vznikají ileózní stavy, píštěle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nejčastěji operovaná část populace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AF16E46-869F-4C50-8BB4-94AA9ADF4A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3472660-4EAB-45A9-B26E-124000BA55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06091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M. Crohn</a:t>
            </a:r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 chronické </a:t>
            </a:r>
            <a:r>
              <a:rPr lang="cs-CZ" altLang="cs-CZ" sz="2200" dirty="0"/>
              <a:t>– vleklý průjem, tendence k tvorbě píštělí, kloubní projevy, </a:t>
            </a:r>
            <a:r>
              <a:rPr lang="cs-CZ" altLang="cs-CZ" sz="2200" dirty="0" err="1"/>
              <a:t>iridocyklitida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sakroileitida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erytema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nodosum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 akutní </a:t>
            </a:r>
            <a:r>
              <a:rPr lang="cs-CZ" altLang="cs-CZ" sz="2200" dirty="0"/>
              <a:t>– bolest stálá nebo kolikovitá, teploty, </a:t>
            </a:r>
            <a:r>
              <a:rPr lang="cs-CZ" altLang="cs-CZ" sz="2200" dirty="0" err="1"/>
              <a:t>subileózní</a:t>
            </a:r>
            <a:r>
              <a:rPr lang="cs-CZ" altLang="cs-CZ" sz="2200" dirty="0"/>
              <a:t> stav, podoba s </a:t>
            </a:r>
            <a:r>
              <a:rPr lang="cs-CZ" altLang="cs-CZ" sz="2200" dirty="0" err="1"/>
              <a:t>appendicitidou</a:t>
            </a:r>
            <a:endParaRPr lang="cs-CZ" altLang="cs-CZ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– laboratorně FW, anémie, </a:t>
            </a:r>
            <a:r>
              <a:rPr lang="cs-CZ" altLang="cs-CZ" sz="2200" dirty="0" err="1"/>
              <a:t>sideropenie</a:t>
            </a:r>
            <a:r>
              <a:rPr lang="cs-CZ" altLang="cs-CZ" sz="2200" dirty="0"/>
              <a:t>, RTG – </a:t>
            </a:r>
            <a:r>
              <a:rPr lang="cs-CZ" altLang="cs-CZ" sz="2200" dirty="0" err="1"/>
              <a:t>enteroklýza</a:t>
            </a:r>
            <a:r>
              <a:rPr lang="cs-CZ" altLang="cs-CZ" sz="2200" dirty="0"/>
              <a:t>, biopsie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– desinfekce střeva, spasmolytika, </a:t>
            </a:r>
            <a:r>
              <a:rPr lang="cs-CZ" altLang="cs-CZ" sz="2200" dirty="0" err="1"/>
              <a:t>sulfasalazin</a:t>
            </a:r>
            <a:r>
              <a:rPr lang="cs-CZ" altLang="cs-CZ" sz="2200" dirty="0"/>
              <a:t>, kortikoidy, imunosuprese, zpomalení peristaltiky </a:t>
            </a:r>
            <a:r>
              <a:rPr lang="cs-CZ" altLang="cs-CZ" sz="2200" dirty="0" err="1"/>
              <a:t>Imodium</a:t>
            </a:r>
            <a:r>
              <a:rPr lang="cs-CZ" altLang="cs-CZ" sz="2200" dirty="0"/>
              <a:t>  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308AE01-F8ED-4AFB-A66C-1A26AB6F37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22596C-2762-4B77-AAB7-59350D577C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1720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IBD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2938D49-FCEB-46AC-AE1E-C52CCE3D38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F9645E5-61B9-4610-B8A8-401C3E121B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A2FEB28-728E-4096-96F1-83788DD0B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416929"/>
            <a:ext cx="7001002" cy="472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04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Ulcerózní kolitis </a:t>
            </a:r>
          </a:p>
        </p:txBody>
      </p:sp>
      <p:graphicFrame>
        <p:nvGraphicFramePr>
          <p:cNvPr id="8089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7669056"/>
              </p:ext>
            </p:extLst>
          </p:nvPr>
        </p:nvGraphicFramePr>
        <p:xfrm>
          <a:off x="6722701" y="1602040"/>
          <a:ext cx="4125912" cy="413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Fotografie" r:id="rId3" imgW="6314286" imgH="6335009" progId="MSPhotoEd.3">
                  <p:embed/>
                </p:oleObj>
              </mc:Choice>
              <mc:Fallback>
                <p:oleObj name="Fotografie" r:id="rId3" imgW="6314286" imgH="6335009" progId="MSPhotoEd.3">
                  <p:embed/>
                  <p:pic>
                    <p:nvPicPr>
                      <p:cNvPr id="808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2701" y="1602040"/>
                        <a:ext cx="4125912" cy="413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TextovéPole 1"/>
          <p:cNvSpPr txBox="1">
            <a:spLocks noChangeArrowheads="1"/>
          </p:cNvSpPr>
          <p:nvPr/>
        </p:nvSpPr>
        <p:spPr bwMode="auto">
          <a:xfrm>
            <a:off x="720000" y="1604063"/>
            <a:ext cx="5802181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hemoragicko-hnisavý až ulcerózní zánět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sliznice a </a:t>
            </a:r>
            <a:r>
              <a:rPr lang="cs-CZ" altLang="cs-CZ" sz="2200" dirty="0" err="1"/>
              <a:t>submukózy</a:t>
            </a:r>
            <a:r>
              <a:rPr lang="cs-CZ" altLang="cs-CZ" sz="2200" dirty="0"/>
              <a:t> konečníku a přilehlé části </a:t>
            </a:r>
            <a:r>
              <a:rPr lang="cs-CZ" altLang="cs-CZ" sz="2200" dirty="0" err="1"/>
              <a:t>colon</a:t>
            </a:r>
            <a:r>
              <a:rPr lang="cs-CZ" altLang="cs-CZ" sz="2200" dirty="0"/>
              <a:t> (</a:t>
            </a:r>
            <a:r>
              <a:rPr lang="cs-CZ" altLang="cs-CZ" sz="2200" dirty="0" err="1"/>
              <a:t>proctocolitis</a:t>
            </a:r>
            <a:r>
              <a:rPr lang="cs-CZ" altLang="cs-CZ" sz="2200" dirty="0"/>
              <a:t>, popř. celého </a:t>
            </a:r>
            <a:r>
              <a:rPr lang="cs-CZ" altLang="cs-CZ" sz="2200" dirty="0" err="1"/>
              <a:t>colon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pancolitis</a:t>
            </a:r>
            <a:r>
              <a:rPr lang="cs-CZ" altLang="cs-CZ" sz="2200" dirty="0"/>
              <a:t>, nikdy nejsou změny v tenkém střevě). </a:t>
            </a:r>
          </a:p>
          <a:p>
            <a:pPr marL="342900" indent="-342900" eaLnBrk="1" hangingPunct="1">
              <a:buClr>
                <a:schemeClr val="bg1"/>
              </a:buClr>
              <a:buFont typeface="Wingdings" panose="05000000000000000000" pitchFamily="2" charset="2"/>
              <a:buChar char="Ø"/>
            </a:pPr>
            <a:r>
              <a:rPr lang="cs-CZ" altLang="cs-CZ" sz="2200" dirty="0"/>
              <a:t>20 % pacientů je diagnostikováno před dvacátým rokem života.</a:t>
            </a:r>
          </a:p>
          <a:p>
            <a:pPr eaLnBrk="1" hangingPunct="1">
              <a:buFont typeface="Arial" charset="0"/>
              <a:buChar char="•"/>
            </a:pPr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DD2B3B6-62E7-4380-9B3A-1586A986C7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91F957-7469-4006-83AD-A12E7BA187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90731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Ulcerózní kolitis </a:t>
            </a:r>
          </a:p>
        </p:txBody>
      </p:sp>
      <p:sp>
        <p:nvSpPr>
          <p:cNvPr id="8192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Gastrointestinální příznaky: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/>
              <a:t>průjmy s krví; bolesti podbřišku v souvislosti s defekací; tenesmy (bolestivé nucení na stolici, po defekaci přetrvává pocit nucení).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altLang="cs-CZ" sz="2200" dirty="0"/>
              <a:t>Podle lokalizace rozlišujeme dva základní syndromy:  </a:t>
            </a:r>
          </a:p>
          <a:p>
            <a:pPr marL="1200150" lvl="2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altLang="cs-CZ" sz="1800" i="1" dirty="0">
                <a:solidFill>
                  <a:schemeClr val="tx2"/>
                </a:solidFill>
              </a:rPr>
              <a:t>rektální syndrom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  <a:r>
              <a:rPr lang="cs-CZ" altLang="cs-CZ" sz="1800" dirty="0"/>
              <a:t>– tenesmy (nutkavý pocit na stolici s defekací malého množství stolice nebo hlenu s krví); </a:t>
            </a:r>
          </a:p>
          <a:p>
            <a:pPr marL="1200150" lvl="2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cs-CZ" altLang="cs-CZ" sz="1800" i="1" dirty="0" err="1">
                <a:solidFill>
                  <a:schemeClr val="tx2"/>
                </a:solidFill>
              </a:rPr>
              <a:t>kolitický</a:t>
            </a:r>
            <a:r>
              <a:rPr lang="cs-CZ" altLang="cs-CZ" sz="1800" i="1" dirty="0">
                <a:solidFill>
                  <a:schemeClr val="tx2"/>
                </a:solidFill>
              </a:rPr>
              <a:t> syndrom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  <a:r>
              <a:rPr lang="cs-CZ" altLang="cs-CZ" sz="1800" dirty="0"/>
              <a:t>– křečovité bolesti břicha s vodnatými průjmy s příměsí krve a hlenu, ztráty albuminů.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Extraintestinální</a:t>
            </a:r>
            <a:r>
              <a:rPr lang="cs-CZ" altLang="cs-CZ" sz="2200" b="1" dirty="0">
                <a:solidFill>
                  <a:schemeClr val="tx2"/>
                </a:solidFill>
              </a:rPr>
              <a:t> manifestace:</a:t>
            </a:r>
            <a:r>
              <a:rPr lang="cs-CZ" altLang="cs-CZ" sz="2200" dirty="0"/>
              <a:t> jsou podstatně méně časté než u Crohnovy choroby. Patří mezi ně: artralgie, </a:t>
            </a:r>
            <a:r>
              <a:rPr lang="cs-CZ" altLang="cs-CZ" sz="2200" dirty="0" err="1"/>
              <a:t>erythema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nodosum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pyoderma</a:t>
            </a:r>
            <a:r>
              <a:rPr lang="cs-CZ" altLang="cs-CZ" sz="2200" dirty="0"/>
              <a:t> </a:t>
            </a:r>
            <a:r>
              <a:rPr lang="cs-CZ" altLang="cs-CZ" sz="2200" dirty="0" err="1"/>
              <a:t>gangrenosum</a:t>
            </a:r>
            <a:r>
              <a:rPr lang="cs-CZ" altLang="cs-CZ" sz="2200" dirty="0"/>
              <a:t>.</a:t>
            </a:r>
          </a:p>
          <a:p>
            <a:endParaRPr lang="cs-CZ" alt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F3FA196-F8C4-4C8C-8525-E064890264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3BF7038-6865-42FE-A0B1-CA202882E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346326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IBD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2C88063-7795-41E1-A3B0-31AF732E51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CF3F2A5-B959-4B13-B0E4-56528C1363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1651214-0FE1-4259-B410-9FC21639B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294830"/>
            <a:ext cx="6635576" cy="480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9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IBD</a:t>
            </a:r>
          </a:p>
        </p:txBody>
      </p:sp>
      <p:pic>
        <p:nvPicPr>
          <p:cNvPr id="8397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83932"/>
            <a:ext cx="6886513" cy="4223729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82AD05-D895-4AB9-9359-EA74BB678E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E2DE77-1F3C-436E-8465-5ECDCF74E4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186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sz="5000" b="1" dirty="0">
              <a:solidFill>
                <a:schemeClr val="tx2"/>
              </a:solidFill>
            </a:endParaRPr>
          </a:p>
          <a:p>
            <a:pPr marL="72000" indent="0" algn="ctr">
              <a:buNone/>
            </a:pPr>
            <a:r>
              <a:rPr lang="cs-CZ" sz="5000" b="1" dirty="0">
                <a:solidFill>
                  <a:schemeClr val="tx2"/>
                </a:solidFill>
              </a:rPr>
              <a:t>Děkuji za pozornost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Dráždivý tračník – </a:t>
            </a:r>
            <a:r>
              <a:rPr lang="cs-CZ" altLang="cs-CZ" dirty="0" err="1"/>
              <a:t>colon</a:t>
            </a:r>
            <a:r>
              <a:rPr lang="cs-CZ" altLang="cs-CZ" dirty="0"/>
              <a:t> </a:t>
            </a:r>
            <a:r>
              <a:rPr lang="cs-CZ" altLang="cs-CZ" dirty="0" err="1"/>
              <a:t>irritabile</a:t>
            </a:r>
            <a:r>
              <a:rPr lang="cs-CZ" altLang="cs-CZ" dirty="0"/>
              <a:t> II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</a:t>
            </a:r>
            <a:r>
              <a:rPr lang="cs-CZ" altLang="cs-CZ" sz="2200" dirty="0"/>
              <a:t>– většinou jasná již z anamnézy (opakované ranní stolice, závislost na psychickém zatížení), nutno vyloučit všechny organické příčiny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režim, dieta, spasmolytika, anxiolytika, krycí směs, někdy deriváty ASA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0C017EB-8CFB-482F-B45E-FE313AF162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1D2BD3-22F3-44BA-A431-555FE6D84D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75295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Zácpa, obstipace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jako příznak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mechanická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Tu, stenózy, hernie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endokrinní a metabolická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– hypotyreóza, dehydratace, </a:t>
            </a:r>
            <a:r>
              <a:rPr lang="cs-CZ" altLang="cs-CZ" sz="2200" dirty="0" err="1"/>
              <a:t>hypokalémie</a:t>
            </a:r>
            <a:endParaRPr lang="cs-CZ" altLang="cs-CZ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neurogenní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aganglioza</a:t>
            </a:r>
            <a:r>
              <a:rPr lang="cs-CZ" altLang="cs-CZ" sz="2200" dirty="0"/>
              <a:t>, míšní léze, SM, Parkinsonova choroba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b="1" dirty="0">
                <a:solidFill>
                  <a:schemeClr val="tx2"/>
                </a:solidFill>
              </a:rPr>
              <a:t>medikamentózní</a:t>
            </a:r>
            <a:r>
              <a:rPr lang="cs-CZ" altLang="cs-CZ" sz="2200" dirty="0"/>
              <a:t> – </a:t>
            </a:r>
            <a:r>
              <a:rPr lang="cs-CZ" altLang="cs-CZ" sz="2200" dirty="0" err="1"/>
              <a:t>antacida</a:t>
            </a:r>
            <a:r>
              <a:rPr lang="cs-CZ" altLang="cs-CZ" sz="2200" dirty="0"/>
              <a:t>, </a:t>
            </a:r>
            <a:r>
              <a:rPr lang="cs-CZ" altLang="cs-CZ" sz="2200" dirty="0" err="1"/>
              <a:t>anticholinergika</a:t>
            </a:r>
            <a:r>
              <a:rPr lang="cs-CZ" altLang="cs-CZ" sz="2200" dirty="0"/>
              <a:t>, hypotenziva, opiáty, antidepresiva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sz="2200" dirty="0"/>
              <a:t>bolestivé řitní afekce, reflexně podmíněná 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928080-0493-4983-BBE9-E6C017FC60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911045-BA25-44E0-9CC0-C03F07CB42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43493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Zácpa jako nemoc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útlum defekačního reflexu </a:t>
            </a:r>
            <a:r>
              <a:rPr lang="cs-CZ" altLang="cs-CZ" sz="2200" b="1" dirty="0"/>
              <a:t>- </a:t>
            </a:r>
            <a:r>
              <a:rPr lang="cs-CZ" altLang="cs-CZ" sz="2200" dirty="0"/>
              <a:t>časové poměry, kvalita WC, vynechání snídaně, směny, sedavá práce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b="1" dirty="0"/>
              <a:t> -</a:t>
            </a:r>
            <a:r>
              <a:rPr lang="cs-CZ" altLang="cs-CZ" sz="2200" dirty="0"/>
              <a:t> zpočátku nenápadné - plnost, bolesti hlavy, při abusu laxativ </a:t>
            </a:r>
            <a:r>
              <a:rPr lang="cs-CZ" altLang="cs-CZ" sz="2200" dirty="0" err="1"/>
              <a:t>irritace</a:t>
            </a:r>
            <a:r>
              <a:rPr lang="cs-CZ" altLang="cs-CZ" sz="2200" dirty="0"/>
              <a:t> střeva, </a:t>
            </a:r>
            <a:r>
              <a:rPr lang="cs-CZ" altLang="cs-CZ" sz="2200" dirty="0" err="1"/>
              <a:t>spasticita</a:t>
            </a:r>
            <a:r>
              <a:rPr lang="cs-CZ" altLang="cs-CZ" sz="2200" dirty="0"/>
              <a:t> - paradoxní zhoršení zácpy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b="1" dirty="0"/>
              <a:t> - </a:t>
            </a:r>
            <a:r>
              <a:rPr lang="cs-CZ" altLang="cs-CZ" sz="2200" dirty="0"/>
              <a:t>anamnesticky, nutno vyloučit další možné příčiny (Tu, hypotyreóza, </a:t>
            </a:r>
            <a:r>
              <a:rPr lang="cs-CZ" altLang="cs-CZ" sz="2200" dirty="0" err="1"/>
              <a:t>hypokalémie</a:t>
            </a:r>
            <a:r>
              <a:rPr lang="cs-CZ" altLang="cs-CZ" sz="2200" dirty="0"/>
              <a:t>) CAVE změna charakteru stolice!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DBAFDAC-DC5E-49E6-8488-64A82D09A96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95E087-179E-4CE7-834D-0C2772DD74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0200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Zácpa - léčba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obnovení defekačního reflexu</a:t>
            </a:r>
            <a:r>
              <a:rPr lang="cs-CZ" altLang="cs-CZ" sz="2200" dirty="0">
                <a:solidFill>
                  <a:schemeClr val="tx2"/>
                </a:solidFill>
              </a:rPr>
              <a:t> </a:t>
            </a:r>
            <a:r>
              <a:rPr lang="cs-CZ" altLang="cs-CZ" sz="2200" dirty="0"/>
              <a:t>- ráno po probuzení vypít 200-300 ml vlažné vody, poté toaleta, snídaně, čípek a po 15 minutách se pokoušet o vyprázdnění - využití </a:t>
            </a:r>
            <a:r>
              <a:rPr lang="cs-CZ" altLang="cs-CZ" sz="2200" dirty="0" err="1"/>
              <a:t>gastrokolického</a:t>
            </a:r>
            <a:r>
              <a:rPr lang="cs-CZ" altLang="cs-CZ" sz="2200" dirty="0"/>
              <a:t> reflexu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dostatek tekutin</a:t>
            </a:r>
            <a:endParaRPr lang="cs-CZ" altLang="cs-CZ" sz="22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režim, dostatek pohybu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masáže břicha</a:t>
            </a:r>
            <a:endParaRPr lang="cs-CZ" altLang="cs-CZ" sz="2200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 err="1">
                <a:solidFill>
                  <a:schemeClr val="tx2"/>
                </a:solidFill>
              </a:rPr>
              <a:t>laktulóza</a:t>
            </a:r>
            <a:r>
              <a:rPr lang="cs-CZ" altLang="cs-CZ" sz="2200" dirty="0"/>
              <a:t> - jediné povolené laxans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domnělá zácpa - představa o nutnosti každodenního vyprázdnění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16A9181-C160-4B51-93AD-45CD7BE047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FCD0A5-8F26-441A-B51D-0BEFB9E3EE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44380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Divertikulóza tračníku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altLang="cs-CZ" sz="2200" dirty="0"/>
              <a:t>výchlipky sliznice štěrbinami ve svalové vrstvě - nepravé divertikly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vznik</a:t>
            </a:r>
            <a:r>
              <a:rPr lang="cs-CZ" altLang="cs-CZ" sz="2200" dirty="0"/>
              <a:t> - usilovnou peristaltikou při </a:t>
            </a:r>
            <a:r>
              <a:rPr lang="cs-CZ" altLang="cs-CZ" sz="2200" dirty="0" err="1"/>
              <a:t>máloobjemové</a:t>
            </a:r>
            <a:r>
              <a:rPr lang="cs-CZ" altLang="cs-CZ" sz="2200" dirty="0"/>
              <a:t> stolici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příznaky</a:t>
            </a:r>
            <a:r>
              <a:rPr lang="cs-CZ" altLang="cs-CZ" sz="2200" dirty="0"/>
              <a:t> - asymptomaticky, divertikulitida, krvácení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diagnostika</a:t>
            </a:r>
            <a:r>
              <a:rPr lang="cs-CZ" altLang="cs-CZ" sz="2200" dirty="0"/>
              <a:t> - endoskopicky, </a:t>
            </a:r>
            <a:r>
              <a:rPr lang="cs-CZ" altLang="cs-CZ" sz="2200" dirty="0" err="1"/>
              <a:t>irrigo</a:t>
            </a:r>
            <a:r>
              <a:rPr lang="cs-CZ" altLang="cs-CZ" sz="2200" dirty="0"/>
              <a:t>, nutno pravidelně kontrolovat - nebezpečí     vzniku Ca!!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altLang="cs-CZ" sz="2200" b="1" dirty="0">
                <a:solidFill>
                  <a:schemeClr val="tx2"/>
                </a:solidFill>
              </a:rPr>
              <a:t>léčba</a:t>
            </a:r>
            <a:r>
              <a:rPr lang="cs-CZ" altLang="cs-CZ" sz="2200" dirty="0"/>
              <a:t> - složení stravy, spasmolytika, při opakovaných krváceních chirurgicky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AD60FC5-219D-4056-85F6-C9F2F61D81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DEEF70-4351-49F3-B348-60D43F35C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6254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Divertikulóza</a:t>
            </a:r>
          </a:p>
        </p:txBody>
      </p:sp>
      <p:graphicFrame>
        <p:nvGraphicFramePr>
          <p:cNvPr id="5529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432423"/>
              </p:ext>
            </p:extLst>
          </p:nvPr>
        </p:nvGraphicFramePr>
        <p:xfrm>
          <a:off x="720001" y="1295767"/>
          <a:ext cx="4642995" cy="4668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Fotografie" r:id="rId3" imgW="6373115" imgH="6409524" progId="MSPhotoEd.3">
                  <p:embed/>
                </p:oleObj>
              </mc:Choice>
              <mc:Fallback>
                <p:oleObj name="Fotografie" r:id="rId3" imgW="6373115" imgH="6409524" progId="MSPhotoEd.3">
                  <p:embed/>
                  <p:pic>
                    <p:nvPicPr>
                      <p:cNvPr id="5529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1" y="1295767"/>
                        <a:ext cx="4642995" cy="4668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0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07117027"/>
              </p:ext>
            </p:extLst>
          </p:nvPr>
        </p:nvGraphicFramePr>
        <p:xfrm>
          <a:off x="5669144" y="1295766"/>
          <a:ext cx="4759741" cy="4668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Fotografie" r:id="rId5" imgW="8430802" imgH="6373115" progId="MSPhotoEd.3">
                  <p:embed/>
                </p:oleObj>
              </mc:Choice>
              <mc:Fallback>
                <p:oleObj name="Fotografie" r:id="rId5" imgW="8430802" imgH="6373115" progId="MSPhotoEd.3">
                  <p:embed/>
                  <p:pic>
                    <p:nvPicPr>
                      <p:cNvPr id="5530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9144" y="1295766"/>
                        <a:ext cx="4759741" cy="4668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063F739-A121-4E89-9884-12804D3935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768DC6F-0610-4F8C-855B-B184DE0F5D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3490314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2031</TotalTime>
  <Words>1955</Words>
  <Application>Microsoft Office PowerPoint</Application>
  <PresentationFormat>Širokoúhlá obrazovka</PresentationFormat>
  <Paragraphs>233</Paragraphs>
  <Slides>38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3" baseType="lpstr">
      <vt:lpstr>Arial</vt:lpstr>
      <vt:lpstr>Tahoma</vt:lpstr>
      <vt:lpstr>Wingdings</vt:lpstr>
      <vt:lpstr>Prezentace_MU_CZ</vt:lpstr>
      <vt:lpstr>Fotografie</vt:lpstr>
      <vt:lpstr>Nemoci GIT II  Nemoci tlustého střeva   </vt:lpstr>
      <vt:lpstr>Choroby tlustého střeva</vt:lpstr>
      <vt:lpstr>Dráždivý tračník – colon irritabile I </vt:lpstr>
      <vt:lpstr>Dráždivý tračník – colon irritabile II</vt:lpstr>
      <vt:lpstr>Zácpa, obstipace</vt:lpstr>
      <vt:lpstr>Zácpa jako nemoc</vt:lpstr>
      <vt:lpstr>Zácpa - léčba</vt:lpstr>
      <vt:lpstr>Divertikulóza tračníku</vt:lpstr>
      <vt:lpstr>Divertikulóza</vt:lpstr>
      <vt:lpstr>Ileus - střevní nepůchodnost</vt:lpstr>
      <vt:lpstr>Ileus II</vt:lpstr>
      <vt:lpstr>Ileus III</vt:lpstr>
      <vt:lpstr>Průjem - diarrhoe I</vt:lpstr>
      <vt:lpstr>Průjem II</vt:lpstr>
      <vt:lpstr>Průjem III</vt:lpstr>
      <vt:lpstr>Nejčastější původci střevních nákaz v ČR</vt:lpstr>
      <vt:lpstr>Záněty tlustého střeva</vt:lpstr>
      <vt:lpstr>Ischemická kolitida</vt:lpstr>
      <vt:lpstr>Ischemická kolitida</vt:lpstr>
      <vt:lpstr>Další záněty tračníku</vt:lpstr>
      <vt:lpstr>Nádory tlustého střeva</vt:lpstr>
      <vt:lpstr>Polyp tračníku</vt:lpstr>
      <vt:lpstr>Kolorektální karcinom </vt:lpstr>
      <vt:lpstr>Kolorektální Ca</vt:lpstr>
      <vt:lpstr>Kolorektální CA</vt:lpstr>
      <vt:lpstr>Kolorektální CA</vt:lpstr>
      <vt:lpstr>Kolorektální CA</vt:lpstr>
      <vt:lpstr>Hemoroidy</vt:lpstr>
      <vt:lpstr>Karcinoid</vt:lpstr>
      <vt:lpstr>IBD</vt:lpstr>
      <vt:lpstr>M. Crohn</vt:lpstr>
      <vt:lpstr>M. Crohn</vt:lpstr>
      <vt:lpstr>IBD</vt:lpstr>
      <vt:lpstr>Ulcerózní kolitis </vt:lpstr>
      <vt:lpstr>Ulcerózní kolitis </vt:lpstr>
      <vt:lpstr>IBD</vt:lpstr>
      <vt:lpstr>IBD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Hana Matějovská Kubešová</cp:lastModifiedBy>
  <cp:revision>149</cp:revision>
  <cp:lastPrinted>1601-01-01T00:00:00Z</cp:lastPrinted>
  <dcterms:created xsi:type="dcterms:W3CDTF">2021-04-27T07:29:37Z</dcterms:created>
  <dcterms:modified xsi:type="dcterms:W3CDTF">2021-09-01T07:17:48Z</dcterms:modified>
</cp:coreProperties>
</file>