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36"/>
  </p:notesMasterIdLst>
  <p:handoutMasterIdLst>
    <p:handoutMasterId r:id="rId37"/>
  </p:handoutMasterIdLst>
  <p:sldIdLst>
    <p:sldId id="257" r:id="rId2"/>
    <p:sldId id="297" r:id="rId3"/>
    <p:sldId id="296" r:id="rId4"/>
    <p:sldId id="298" r:id="rId5"/>
    <p:sldId id="269" r:id="rId6"/>
    <p:sldId id="299" r:id="rId7"/>
    <p:sldId id="300" r:id="rId8"/>
    <p:sldId id="304" r:id="rId9"/>
    <p:sldId id="305" r:id="rId10"/>
    <p:sldId id="308" r:id="rId11"/>
    <p:sldId id="306" r:id="rId12"/>
    <p:sldId id="307" r:id="rId13"/>
    <p:sldId id="309" r:id="rId14"/>
    <p:sldId id="310" r:id="rId15"/>
    <p:sldId id="312" r:id="rId16"/>
    <p:sldId id="311" r:id="rId17"/>
    <p:sldId id="286" r:id="rId18"/>
    <p:sldId id="287" r:id="rId19"/>
    <p:sldId id="288" r:id="rId20"/>
    <p:sldId id="313" r:id="rId21"/>
    <p:sldId id="315" r:id="rId22"/>
    <p:sldId id="281" r:id="rId23"/>
    <p:sldId id="316" r:id="rId24"/>
    <p:sldId id="317" r:id="rId25"/>
    <p:sldId id="318" r:id="rId26"/>
    <p:sldId id="322" r:id="rId27"/>
    <p:sldId id="319" r:id="rId28"/>
    <p:sldId id="320" r:id="rId29"/>
    <p:sldId id="314" r:id="rId30"/>
    <p:sldId id="293" r:id="rId31"/>
    <p:sldId id="295" r:id="rId32"/>
    <p:sldId id="321" r:id="rId33"/>
    <p:sldId id="323" r:id="rId34"/>
    <p:sldId id="264" r:id="rId35"/>
  </p:sldIdLst>
  <p:sldSz cx="12192000" cy="6858000"/>
  <p:notesSz cx="6858000" cy="9144000"/>
  <p:custDataLst>
    <p:tags r:id="rId38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DC"/>
    <a:srgbClr val="F01928"/>
    <a:srgbClr val="9100DC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52" autoAdjust="0"/>
    <p:restoredTop sz="95768" autoAdjust="0"/>
  </p:normalViewPr>
  <p:slideViewPr>
    <p:cSldViewPr snapToGrid="0">
      <p:cViewPr varScale="1">
        <p:scale>
          <a:sx n="114" d="100"/>
          <a:sy n="114" d="100"/>
        </p:scale>
        <p:origin x="468" y="114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180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gs" Target="tags/tag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Ošetřovatelský proces při zajištění potřeby hygienické péče ve zdraví a nemoci 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 dirty="0"/>
              <a:t>Kliknutím vložíte nadpis</a:t>
            </a:r>
            <a:endParaRPr lang="cs-CZ" noProof="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46943" cy="1067390"/>
          </a:xfrm>
          <a:prstGeom prst="rect">
            <a:avLst/>
          </a:prstGeom>
        </p:spPr>
      </p:pic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,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19997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Ošetřovatelský proces při zajištění potřeby hygienické péče ve zdraví a nemoci 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6251278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Ošetřovatelský proces při zajištění potřeby hygienické péče ve zdraví a nemoci 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46943" cy="1067390"/>
          </a:xfrm>
          <a:prstGeom prst="rect">
            <a:avLst/>
          </a:prstGeom>
        </p:spPr>
      </p:pic>
      <p:sp>
        <p:nvSpPr>
          <p:cNvPr id="11" name="Nadpis 6">
            <a:extLst>
              <a:ext uri="{FF2B5EF4-FFF2-40B4-BE49-F238E27FC236}">
                <a16:creationId xmlns:a16="http://schemas.microsoft.com/office/drawing/2014/main" id="{210CF170-3CE8-4094-B136-F821606CD8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12" name="Podnadpis 2">
            <a:extLst>
              <a:ext uri="{FF2B5EF4-FFF2-40B4-BE49-F238E27FC236}">
                <a16:creationId xmlns:a16="http://schemas.microsoft.com/office/drawing/2014/main" id="{F805DFF4-9876-466D-A663-D549EEF8195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rgbClr val="0000DC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9" name="Zástupný symbol pro obrázek 7">
            <a:extLst>
              <a:ext uri="{FF2B5EF4-FFF2-40B4-BE49-F238E27FC236}">
                <a16:creationId xmlns:a16="http://schemas.microsoft.com/office/drawing/2014/main" id="{80C21443-92BF-4BF1-9C61-FDB664DC796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7" name="Zástupný symbol pro zápatí 1">
            <a:extLst>
              <a:ext uri="{FF2B5EF4-FFF2-40B4-BE49-F238E27FC236}">
                <a16:creationId xmlns:a16="http://schemas.microsoft.com/office/drawing/2014/main" id="{24438A88-1921-4DF2-9F65-459AAE83D1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Ošetřovatelský proces při zajištění potřeby hygienické péče ve zdraví a nemoci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5812725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- inverzní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Ošetřovatelský proces při zajištění potřeby hygienické péče ve zdraví a nemoci 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F585A7D-D2A5-48D6-9877-7D43E33E52E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868"/>
            <a:ext cx="1546943" cy="1065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2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F585A7D-D2A5-48D6-9877-7D43E33E52E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868"/>
            <a:ext cx="1546943" cy="1065653"/>
          </a:xfrm>
          <a:prstGeom prst="rect">
            <a:avLst/>
          </a:prstGeom>
        </p:spPr>
      </p:pic>
      <p:sp>
        <p:nvSpPr>
          <p:cNvPr id="10" name="Zástupný symbol pro obrázek 7">
            <a:extLst>
              <a:ext uri="{FF2B5EF4-FFF2-40B4-BE49-F238E27FC236}">
                <a16:creationId xmlns:a16="http://schemas.microsoft.com/office/drawing/2014/main" id="{05C2E24A-1A94-4B14-B9BB-CA01DE5DD20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12" name="Zástupný symbol pro zápatí 2">
            <a:extLst>
              <a:ext uri="{FF2B5EF4-FFF2-40B4-BE49-F238E27FC236}">
                <a16:creationId xmlns:a16="http://schemas.microsoft.com/office/drawing/2014/main" id="{CC921DFF-8B97-473C-919A-06F55168BD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Ošetřovatelský proces při zajištění potřeby hygienické péče ve zdraví a nemoci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1992485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 obrázkem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rázek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5419" cy="597600"/>
          </a:xfrm>
          <a:prstGeom prst="rect">
            <a:avLst/>
          </a:prstGeom>
        </p:spPr>
      </p:pic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46E80635-6C5C-49F3-8F11-AD16586CD0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000" y="6040795"/>
            <a:ext cx="8555976" cy="510831"/>
          </a:xfrm>
        </p:spPr>
        <p:txBody>
          <a:bodyPr lIns="0" tIns="0" rIns="0" bIns="0" numCol="1" spcCol="324000">
            <a:noAutofit/>
          </a:bodyPr>
          <a:lstStyle>
            <a:lvl1pPr marL="0" marR="0" indent="0" algn="l" defTabSz="914400" rtl="0" eaLnBrk="1" fontAlgn="base" latinLnBrk="0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 sz="1500" b="0">
                <a:solidFill>
                  <a:schemeClr val="bg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</p:spTree>
    <p:extLst>
      <p:ext uri="{BB962C8B-B14F-4D97-AF65-F5344CB8AC3E}">
        <p14:creationId xmlns:p14="http://schemas.microsoft.com/office/powerpoint/2010/main" val="19642117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MED slide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5">
            <a:extLst>
              <a:ext uri="{FF2B5EF4-FFF2-40B4-BE49-F238E27FC236}">
                <a16:creationId xmlns:a16="http://schemas.microsoft.com/office/drawing/2014/main" id="{B05C908F-B8F4-4FC8-A2D7-3536612277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872" y="2014647"/>
            <a:ext cx="4106255" cy="2828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C4DCCB8A-E23F-49B6-A0BE-D9E395C4E75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956" y="2298933"/>
            <a:ext cx="8725020" cy="226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cs-CZ"/>
              <a:t>Ošetřovatelský proces při zajištění potřeby hygienické péče ve zdraví a nemoci 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390E4E2C-8A81-45F0-A5ED-59F1EE588AF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cs-CZ"/>
              <a:t>Ošetřovatelský proces při zajištění potřeby hygienické péče ve zdraví a nemoci 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5CA9AC87-D3DE-408C-9471-D419F47483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Ošetřovatelský proces při zajištění potřeby hygienické péče ve zdraví a nemoci 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1D440DD4-5185-4C05-8E91-80CB3DC67394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91531ABC-E456-4507-A022-87C2E3C7A2AA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Ošetřovatelský proces při zajištění potřeby hygienické péče ve zdraví a nemoci 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pPr lvl="0"/>
            <a:r>
              <a:rPr lang="cs-CZ" dirty="0"/>
              <a:t>Kliknutím vložíte nadpis</a:t>
            </a:r>
            <a:endParaRPr lang="cs-CZ" noProof="0" dirty="0"/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D7707F6E-62D9-4ACE-A33C-A5E15E5CDF75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911B9D34-B8F8-4804-B959-27E40687C897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s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8DF9A9-CF6E-49C8-A8BC-74FDF24B8C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E1D20B9-1A33-484F-AB08-D95E85A9CB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Ošetřovatelský proces při zajištění potřeby hygienické péče ve zdraví a nemoci 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7A2EACA-93F7-4696-A84F-C07E4801CB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45EA606A-B012-497D-A062-93B4C5E7BD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47735" y="2596845"/>
            <a:ext cx="4125465" cy="3208441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sp>
        <p:nvSpPr>
          <p:cNvPr id="8" name="Zástupný symbol pro obrázek 7">
            <a:extLst>
              <a:ext uri="{FF2B5EF4-FFF2-40B4-BE49-F238E27FC236}">
                <a16:creationId xmlns:a16="http://schemas.microsoft.com/office/drawing/2014/main" id="{55454331-9726-47EA-9406-7071E2CA33D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29509" y="1665288"/>
            <a:ext cx="6207791" cy="4139998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A2E7788A-7319-4B13-B5BD-0D72FA9D7AD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1" name="Zástupný symbol pro text 7">
            <a:extLst>
              <a:ext uri="{FF2B5EF4-FFF2-40B4-BE49-F238E27FC236}">
                <a16:creationId xmlns:a16="http://schemas.microsoft.com/office/drawing/2014/main" id="{B0741B4D-1AE5-4AB1-8AD2-5E6FAC7F6F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</p:spTree>
    <p:extLst>
      <p:ext uri="{BB962C8B-B14F-4D97-AF65-F5344CB8AC3E}">
        <p14:creationId xmlns:p14="http://schemas.microsoft.com/office/powerpoint/2010/main" val="3832835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440000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Ošetřovatelský proces při zajištění potřeby hygienické péče ve zdraví a nemoci 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719999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8160001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Ošetřovatelský proces při zajištění potřeby hygienické péče ve zdraví a nemoci 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51439ED6-907B-45D9-8FCC-98AE21B3C06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72000" indent="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Ošetřovatelský proces při zajištění potřeby hygienické péče ve zdraví a nemoci 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6" name="Nadpis 12">
            <a:extLst>
              <a:ext uri="{FF2B5EF4-FFF2-40B4-BE49-F238E27FC236}">
                <a16:creationId xmlns:a16="http://schemas.microsoft.com/office/drawing/2014/main" id="{C80D1D37-E5CA-42AD-BE6B-219FAFB546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</p:spTree>
    <p:extLst>
      <p:ext uri="{BB962C8B-B14F-4D97-AF65-F5344CB8AC3E}">
        <p14:creationId xmlns:p14="http://schemas.microsoft.com/office/powerpoint/2010/main" val="3845540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/>
              <a:t>Ošetřovatelský proces při zajištění potřeby hygienické péče ve zdraví a nemoci </a:t>
            </a:r>
            <a:endParaRPr lang="cs-CZ" dirty="0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/>
            </a:pPr>
            <a:r>
              <a:rPr lang="cs-CZ" noProof="0" dirty="0"/>
              <a:t>Kliknutím vložíte text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85" r:id="rId3"/>
    <p:sldLayoutId id="2147483674" r:id="rId4"/>
    <p:sldLayoutId id="2147483688" r:id="rId5"/>
    <p:sldLayoutId id="2147483698" r:id="rId6"/>
    <p:sldLayoutId id="2147483673" r:id="rId7"/>
    <p:sldLayoutId id="2147483675" r:id="rId8"/>
    <p:sldLayoutId id="2147483695" r:id="rId9"/>
    <p:sldLayoutId id="2147483677" r:id="rId10"/>
    <p:sldLayoutId id="2147483686" r:id="rId11"/>
    <p:sldLayoutId id="2147483697" r:id="rId12"/>
    <p:sldLayoutId id="2147483690" r:id="rId13"/>
    <p:sldLayoutId id="2147483696" r:id="rId14"/>
    <p:sldLayoutId id="2147483694" r:id="rId15"/>
    <p:sldLayoutId id="2147483692" r:id="rId16"/>
    <p:sldLayoutId id="2147483693" r:id="rId17"/>
  </p:sldLayoutIdLst>
  <p:hf hd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marR="0" indent="0" algn="l" defTabSz="914400" rtl="0" eaLnBrk="1" fontAlgn="base" latinLnBrk="0" hangingPunct="1">
        <a:lnSpc>
          <a:spcPct val="114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tabLst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9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935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3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0.xml"/><Relationship Id="rId1" Type="http://schemas.openxmlformats.org/officeDocument/2006/relationships/tags" Target="../tags/tag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2.xml"/><Relationship Id="rId1" Type="http://schemas.openxmlformats.org/officeDocument/2006/relationships/tags" Target="../tags/tag2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4.xml"/><Relationship Id="rId1" Type="http://schemas.openxmlformats.org/officeDocument/2006/relationships/tags" Target="../tags/tag2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4.xml"/><Relationship Id="rId1" Type="http://schemas.openxmlformats.org/officeDocument/2006/relationships/tags" Target="../tags/tag3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6.xml"/><Relationship Id="rId1" Type="http://schemas.openxmlformats.org/officeDocument/2006/relationships/tags" Target="../tags/tag3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8.xml"/><Relationship Id="rId1" Type="http://schemas.openxmlformats.org/officeDocument/2006/relationships/tags" Target="../tags/tag3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.xml"/><Relationship Id="rId1" Type="http://schemas.openxmlformats.org/officeDocument/2006/relationships/tags" Target="../tags/tag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0.xml"/><Relationship Id="rId1" Type="http://schemas.openxmlformats.org/officeDocument/2006/relationships/tags" Target="../tags/tag3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2.xml"/><Relationship Id="rId1" Type="http://schemas.openxmlformats.org/officeDocument/2006/relationships/tags" Target="../tags/tag4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emf"/><Relationship Id="rId2" Type="http://schemas.openxmlformats.org/officeDocument/2006/relationships/tags" Target="../tags/tag4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2.emf"/><Relationship Id="rId5" Type="http://schemas.openxmlformats.org/officeDocument/2006/relationships/image" Target="../media/image11.png"/><Relationship Id="rId4" Type="http://schemas.openxmlformats.org/officeDocument/2006/relationships/oleObject" Target="../embeddings/oleObject1.bin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7.xml"/><Relationship Id="rId1" Type="http://schemas.openxmlformats.org/officeDocument/2006/relationships/tags" Target="../tags/tag46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9.xml"/><Relationship Id="rId1" Type="http://schemas.openxmlformats.org/officeDocument/2006/relationships/tags" Target="../tags/tag48.xml"/><Relationship Id="rId4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1.xml"/><Relationship Id="rId1" Type="http://schemas.openxmlformats.org/officeDocument/2006/relationships/tags" Target="../tags/tag5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3.xml"/><Relationship Id="rId1" Type="http://schemas.openxmlformats.org/officeDocument/2006/relationships/tags" Target="../tags/tag5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fE9zK2QhZYE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www.youtube.com/watch?v=bAJtoGo_Er4" TargetMode="External"/><Relationship Id="rId2" Type="http://schemas.openxmlformats.org/officeDocument/2006/relationships/tags" Target="../tags/tag57.xml"/><Relationship Id="rId1" Type="http://schemas.openxmlformats.org/officeDocument/2006/relationships/tags" Target="../tags/tag56.xml"/><Relationship Id="rId6" Type="http://schemas.openxmlformats.org/officeDocument/2006/relationships/hyperlink" Target="file:///C:\Users\amens\Desktop\Andrejka\Marta%20a%20Andrejka\2.%20t&#253;den\https" TargetMode="External"/><Relationship Id="rId5" Type="http://schemas.openxmlformats.org/officeDocument/2006/relationships/hyperlink" Target="https://www.youtube.com/watch?v=w71V54t1gL4" TargetMode="External"/><Relationship Id="rId4" Type="http://schemas.openxmlformats.org/officeDocument/2006/relationships/hyperlink" Target="https://www.youtube.com/watch?v=hYXYcOHT6aE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.xml"/><Relationship Id="rId1" Type="http://schemas.openxmlformats.org/officeDocument/2006/relationships/tags" Target="../tags/tag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5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5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1.xml"/><Relationship Id="rId1" Type="http://schemas.openxmlformats.org/officeDocument/2006/relationships/tags" Target="../tags/tag60.xml"/><Relationship Id="rId4" Type="http://schemas.openxmlformats.org/officeDocument/2006/relationships/hyperlink" Target="https://is.muni.cz/do/rect/el/estud/lf/js19/osetrovatelske_postupy/web/index.html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6.xml"/><Relationship Id="rId1" Type="http://schemas.openxmlformats.org/officeDocument/2006/relationships/tags" Target="../tags/tag6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.xml"/><Relationship Id="rId1" Type="http://schemas.openxmlformats.org/officeDocument/2006/relationships/tags" Target="../tags/tag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.xml"/><Relationship Id="rId1" Type="http://schemas.openxmlformats.org/officeDocument/2006/relationships/tags" Target="../tags/tag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16.xml"/><Relationship Id="rId1" Type="http://schemas.openxmlformats.org/officeDocument/2006/relationships/tags" Target="../tags/tag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18.xml"/><Relationship Id="rId1" Type="http://schemas.openxmlformats.org/officeDocument/2006/relationships/tags" Target="../tags/tag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4901BD5-B621-457A-A3C1-934C8991DD6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Ošetřovatelský proces při zajištění potřeby hygienické péče ve zdraví a nemoci 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093A52F-DFBC-4B6B-BBDC-1588FD46926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CADB5C8-0733-4C32-8641-03A48F52112A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altLang="cs-CZ" b="0" dirty="0">
                <a:latin typeface="Arial" charset="0"/>
              </a:rPr>
              <a:t>Ošetřovatelský proces při zajištění potřeby hygienické péče ve zdraví a nemoci</a:t>
            </a:r>
            <a:r>
              <a:rPr lang="cs-CZ" altLang="cs-CZ" b="0" dirty="0"/>
              <a:t> </a:t>
            </a:r>
            <a:endParaRPr lang="cs-CZ" dirty="0"/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70203146-06C9-4338-89C5-E96AFA8C11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5200" y="4451475"/>
            <a:ext cx="11361600" cy="698497"/>
          </a:xfrm>
        </p:spPr>
        <p:txBody>
          <a:bodyPr/>
          <a:lstStyle/>
          <a:p>
            <a:r>
              <a:rPr lang="cs-CZ" sz="1000" dirty="0">
                <a:latin typeface="+mn-lt"/>
              </a:rPr>
              <a:t>Mgr. et Mgr. Andrea Menšíková, Mgr. Marta Šenkyříková, PhD.</a:t>
            </a:r>
          </a:p>
          <a:p>
            <a:r>
              <a:rPr lang="cs-CZ" sz="1000" dirty="0">
                <a:latin typeface="+mn-lt"/>
              </a:rPr>
              <a:t>Ústav zdravotnických věd, LF MU Brno</a:t>
            </a:r>
          </a:p>
          <a:p>
            <a:endParaRPr 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175485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0F1F1DD-5BD9-4A1A-B72C-FB0868CC567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Ošetřovatelský proces při zajištění potřeby hygienické péče ve zdraví a nemoci 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4C36917-88EB-40BA-A2BA-03368DCBBE6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9755827F-1195-4A1D-85AA-2FB4548D17B0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/>
              <a:t>Provádění hygienické péče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34DEDA89-A0B1-4399-B2C0-55851753E8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Ráno – čas dle zvyklostí oddělení </a:t>
            </a:r>
          </a:p>
          <a:p>
            <a:r>
              <a:rPr lang="cs-CZ" dirty="0"/>
              <a:t>Večer – před uložením ke spánku </a:t>
            </a:r>
          </a:p>
          <a:p>
            <a:r>
              <a:rPr lang="cs-CZ" dirty="0"/>
              <a:t>Časově náročná, nutno si předem zorganizovat práci </a:t>
            </a:r>
          </a:p>
          <a:p>
            <a:r>
              <a:rPr lang="cs-CZ" dirty="0"/>
              <a:t>Dbát na zajištění intimity nemocného (zástěny) </a:t>
            </a:r>
          </a:p>
          <a:p>
            <a:r>
              <a:rPr lang="cs-CZ" dirty="0"/>
              <a:t>Dodržovat hygienicko-epidemiologické zásady (rukavice, empír) </a:t>
            </a:r>
          </a:p>
          <a:p>
            <a:r>
              <a:rPr lang="cs-CZ" dirty="0"/>
              <a:t>Brát v úvahu zvyklosti nemocného</a:t>
            </a:r>
          </a:p>
          <a:p>
            <a:endParaRPr 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059568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9CE61564-9CC9-4F44-B64F-0D755C759B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Ošetřovatelský proces při zajištění potřeby hygienické péče ve zdraví a nemoci 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BD4AB75-89DD-4CCB-97A8-5106C6467BD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19A1F95-C156-4022-9386-E8D683A99EB5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/>
              <a:t>Ranní hygienická péče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356677D6-BDEF-404A-961A-64C6DCE9F2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458538"/>
            <a:ext cx="10753200" cy="4139998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cs-CZ" dirty="0"/>
              <a:t>Péče o dutinu ústní </a:t>
            </a:r>
          </a:p>
          <a:p>
            <a:pPr>
              <a:lnSpc>
                <a:spcPct val="110000"/>
              </a:lnSpc>
            </a:pPr>
            <a:r>
              <a:rPr lang="cs-CZ" dirty="0"/>
              <a:t>Péče o čistotu těla</a:t>
            </a:r>
          </a:p>
          <a:p>
            <a:pPr>
              <a:lnSpc>
                <a:spcPct val="110000"/>
              </a:lnSpc>
            </a:pPr>
            <a:r>
              <a:rPr lang="cs-CZ" dirty="0"/>
              <a:t>Péče o genitál </a:t>
            </a:r>
          </a:p>
          <a:p>
            <a:pPr>
              <a:lnSpc>
                <a:spcPct val="110000"/>
              </a:lnSpc>
            </a:pPr>
            <a:r>
              <a:rPr lang="cs-CZ" dirty="0"/>
              <a:t>Česání </a:t>
            </a:r>
          </a:p>
          <a:p>
            <a:pPr>
              <a:lnSpc>
                <a:spcPct val="110000"/>
              </a:lnSpc>
            </a:pPr>
            <a:r>
              <a:rPr lang="cs-CZ" dirty="0"/>
              <a:t>U mužů oholení dle potřeby </a:t>
            </a:r>
          </a:p>
          <a:p>
            <a:pPr>
              <a:lnSpc>
                <a:spcPct val="110000"/>
              </a:lnSpc>
            </a:pPr>
            <a:r>
              <a:rPr lang="cs-CZ" dirty="0"/>
              <a:t>Péče o kůži (masáž) </a:t>
            </a:r>
          </a:p>
          <a:p>
            <a:pPr>
              <a:lnSpc>
                <a:spcPct val="110000"/>
              </a:lnSpc>
            </a:pPr>
            <a:r>
              <a:rPr lang="cs-CZ" dirty="0"/>
              <a:t>Výměna ložního i osobního prádla dle potřeby</a:t>
            </a:r>
          </a:p>
          <a:p>
            <a:pPr>
              <a:lnSpc>
                <a:spcPct val="110000"/>
              </a:lnSpc>
            </a:pPr>
            <a:r>
              <a:rPr lang="cs-CZ" dirty="0"/>
              <a:t>Úprava lůžka </a:t>
            </a:r>
          </a:p>
          <a:p>
            <a:pPr>
              <a:lnSpc>
                <a:spcPct val="110000"/>
              </a:lnSpc>
            </a:pPr>
            <a:r>
              <a:rPr lang="cs-CZ" dirty="0"/>
              <a:t>Výměna plen u inkontinentních nemocných </a:t>
            </a:r>
          </a:p>
          <a:p>
            <a:pPr>
              <a:lnSpc>
                <a:spcPct val="110000"/>
              </a:lnSpc>
            </a:pPr>
            <a:r>
              <a:rPr lang="cs-CZ" dirty="0"/>
              <a:t>Bandáže</a:t>
            </a:r>
          </a:p>
          <a:p>
            <a:endParaRPr 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800140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AA9D4D1D-F9E3-4BA2-A890-55961A0319C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Ošetřovatelský proces při zajištění potřeby hygienické péče ve zdraví a nemoci 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307C78D-3C5D-4D64-94FF-38EFCFF0E38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00660BA-F398-4B44-A4B1-78538EDCD5B0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/>
              <a:t>Večerní hygienická péče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C77DE113-6581-4DB5-BA5C-1C2D6424DC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Hygiena dutiny ústní </a:t>
            </a:r>
          </a:p>
          <a:p>
            <a:r>
              <a:rPr lang="cs-CZ" dirty="0"/>
              <a:t>Hygiena těla dle potřeby a zvyklostí pracoviště </a:t>
            </a:r>
          </a:p>
          <a:p>
            <a:r>
              <a:rPr lang="cs-CZ" dirty="0"/>
              <a:t>Péče o kůži (prevence proleženin) </a:t>
            </a:r>
          </a:p>
          <a:p>
            <a:r>
              <a:rPr lang="cs-CZ" dirty="0"/>
              <a:t>Úprava lůžka </a:t>
            </a:r>
          </a:p>
          <a:p>
            <a:r>
              <a:rPr lang="cs-CZ" dirty="0"/>
              <a:t>Výměna plen u inkontinentních</a:t>
            </a:r>
          </a:p>
          <a:p>
            <a:endParaRPr 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255325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1E668814-E8C4-4F83-AFB1-E7C79A007BC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Ošetřovatelský proces při zajištění potřeby hygienické péče ve zdraví a nemoci 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A9AAB98-A950-4330-B599-DED8D896855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5639D0C-3AAC-4DBE-AA62-7DBE2620BC1A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/>
              <a:t>Pomůcky k hygienické péči</a:t>
            </a:r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013B49DE-3E9B-4DD1-923D-2E10EBC871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493756" y="1692275"/>
            <a:ext cx="7206075" cy="41402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932260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FBFD6CA-F485-4F21-B3A3-45C9197C0FD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Ošetřovatelský proces při zajištění potřeby hygienické péče ve zdraví a nemoci 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DFB1E05-D049-45C5-92C4-37C9A73FA81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E1A0721-2464-48D2-8A66-3B679CE814EA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/>
              <a:t>Pomůcky k hygienické péči</a:t>
            </a:r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EF9A0740-B2D6-4987-B99C-82D3889953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249884" y="1692603"/>
            <a:ext cx="7693819" cy="413954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879091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C12D074B-9263-4EE8-9C1C-4D5D0DF6E1D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Ošetřovatelský proces při zajištění potřeby hygienické péče ve zdraví a nemoci 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33719B0-C40C-4087-A816-3B7C7C24E8B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6D7B90D2-A44A-4579-AA22-6AEFF31E964B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/>
              <a:t>Pomůcky k hygienické péči</a:t>
            </a:r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EF71CF4C-653C-44CD-89DC-D3D75372F8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524228" y="1823679"/>
            <a:ext cx="7145131" cy="387739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455073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1D49F55B-807B-4E63-918E-7A8682D4C82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Ošetřovatelský proces při zajištění potřeby hygienické péče ve zdraví a nemoci 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AF5739F-CDB6-419C-89F1-D926123D8B7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FF737AE-6BEF-4A26-B85A-9AF20ACE6170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/>
              <a:t>Pomůcky k hygienické péči</a:t>
            </a:r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2BD1C78E-E5B2-43A6-ACC3-497A2BDD85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570633" y="1692275"/>
            <a:ext cx="7052322" cy="41402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677153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Ošetřovatelský proces při zajištění potřeby hygienické péče ve zdraví a nemoci 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17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altLang="cs-CZ" dirty="0">
                <a:latin typeface="Arial" charset="0"/>
                <a:cs typeface="Arial" charset="0"/>
              </a:rPr>
              <a:t>Koupel pacienta na lůžku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cs-CZ" altLang="cs-CZ" b="1" dirty="0">
                <a:latin typeface="Arial" charset="0"/>
                <a:cs typeface="Arial" charset="0"/>
              </a:rPr>
              <a:t>Příprava prostředí</a:t>
            </a:r>
            <a:r>
              <a:rPr lang="cs-CZ" altLang="cs-CZ" dirty="0">
                <a:latin typeface="Arial" charset="0"/>
                <a:cs typeface="Arial" charset="0"/>
              </a:rPr>
              <a:t> – zavřít okna, dveře, zajistit soukromí, zeptat se, zda  nepotřebuje pacient na toaletu</a:t>
            </a:r>
          </a:p>
          <a:p>
            <a:pPr algn="just"/>
            <a:r>
              <a:rPr lang="cs-CZ" altLang="cs-CZ" b="1" dirty="0">
                <a:latin typeface="Arial" charset="0"/>
                <a:cs typeface="Arial" charset="0"/>
              </a:rPr>
              <a:t>Vhodná poloha pacienta</a:t>
            </a:r>
            <a:r>
              <a:rPr lang="cs-CZ" altLang="cs-CZ" dirty="0">
                <a:latin typeface="Arial" charset="0"/>
                <a:cs typeface="Arial" charset="0"/>
              </a:rPr>
              <a:t> – záhlavní panel – dle možností a pohybového rozsahu nemocného, odstranit pomůcky, přikrývku z lůžka, svléknout nemocného a zajistit intimitu </a:t>
            </a:r>
          </a:p>
          <a:p>
            <a:pPr algn="just"/>
            <a:r>
              <a:rPr lang="cs-CZ" altLang="cs-CZ" b="1" dirty="0">
                <a:latin typeface="Arial" charset="0"/>
                <a:cs typeface="Arial" charset="0"/>
              </a:rPr>
              <a:t>Tvář </a:t>
            </a:r>
            <a:r>
              <a:rPr lang="cs-CZ" altLang="cs-CZ" dirty="0">
                <a:latin typeface="Arial" charset="0"/>
                <a:cs typeface="Arial" charset="0"/>
              </a:rPr>
              <a:t>– na každé oko jiný roh žínky, postupujte od vnitřního koutku směrem k zevnímu, obličej pouze vodou, uši, krk, dobře osušit</a:t>
            </a:r>
          </a:p>
          <a:p>
            <a:pPr algn="just"/>
            <a:r>
              <a:rPr lang="cs-CZ" altLang="cs-CZ" b="1" dirty="0">
                <a:latin typeface="Arial" charset="0"/>
                <a:cs typeface="Arial" charset="0"/>
              </a:rPr>
              <a:t>Ramena a ruce</a:t>
            </a:r>
            <a:r>
              <a:rPr lang="cs-CZ" altLang="cs-CZ" dirty="0">
                <a:latin typeface="Arial" charset="0"/>
                <a:cs typeface="Arial" charset="0"/>
              </a:rPr>
              <a:t> – podložte  ručníkem, umývejte od konečků prstů směrem k rameni</a:t>
            </a:r>
            <a:endParaRPr lang="cs-CZ" dirty="0"/>
          </a:p>
        </p:txBody>
      </p:sp>
    </p:spTree>
    <p:custDataLst>
      <p:tags r:id="rId1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Ošetřovatelský proces při zajištění potřeby hygienické péče ve zdraví a nemoci 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18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altLang="cs-CZ" dirty="0">
                <a:latin typeface="Arial" charset="0"/>
                <a:cs typeface="Arial" charset="0"/>
              </a:rPr>
              <a:t>Koupel pacienta na lůžku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cs-CZ" altLang="cs-CZ" b="1" dirty="0">
                <a:latin typeface="Arial" charset="0"/>
                <a:cs typeface="Arial" charset="0"/>
              </a:rPr>
              <a:t>Hrudník a břicho</a:t>
            </a:r>
            <a:r>
              <a:rPr lang="cs-CZ" altLang="cs-CZ" dirty="0">
                <a:latin typeface="Arial" charset="0"/>
                <a:cs typeface="Arial" charset="0"/>
              </a:rPr>
              <a:t> – podložte ručníkem hrudník nemocného, umyjte a osušte, věnujte pozornost kožním záhybům</a:t>
            </a:r>
          </a:p>
          <a:p>
            <a:pPr algn="just"/>
            <a:r>
              <a:rPr lang="cs-CZ" altLang="cs-CZ" b="1" dirty="0">
                <a:latin typeface="Arial" charset="0"/>
                <a:cs typeface="Arial" charset="0"/>
              </a:rPr>
              <a:t>Záda </a:t>
            </a:r>
            <a:r>
              <a:rPr lang="cs-CZ" altLang="cs-CZ" dirty="0">
                <a:latin typeface="Arial" charset="0"/>
                <a:cs typeface="Arial" charset="0"/>
              </a:rPr>
              <a:t>– pomozte nemocnému natočit se, podložte ručníkem umyjte a osušte záda (namasírujte)</a:t>
            </a:r>
          </a:p>
          <a:p>
            <a:pPr algn="just"/>
            <a:r>
              <a:rPr lang="cs-CZ" altLang="cs-CZ" b="1" dirty="0">
                <a:latin typeface="Arial" charset="0"/>
                <a:cs typeface="Arial" charset="0"/>
              </a:rPr>
              <a:t>Dolní končetiny</a:t>
            </a:r>
            <a:r>
              <a:rPr lang="cs-CZ" altLang="cs-CZ" dirty="0">
                <a:latin typeface="Arial" charset="0"/>
                <a:cs typeface="Arial" charset="0"/>
              </a:rPr>
              <a:t> – vyměňte vodu, dbejte, aby při mytí DK zůstalo zahalené perineum, podložte ručníkem, nohy umýváme obdobně jako ruce (od prstů směrem do třísel), řádně vysušíme kožní záhyby</a:t>
            </a:r>
          </a:p>
        </p:txBody>
      </p:sp>
    </p:spTree>
    <p:custDataLst>
      <p:tags r:id="rId1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Ošetřovatelský proces při zajištění potřeby hygienické péče ve zdraví a nemoci 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19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altLang="cs-CZ" dirty="0">
                <a:latin typeface="Arial" charset="0"/>
                <a:cs typeface="Arial" charset="0"/>
              </a:rPr>
              <a:t>Koupel pacienta na lůžku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cs-CZ" altLang="cs-CZ" b="1" dirty="0">
                <a:latin typeface="Arial" charset="0"/>
                <a:cs typeface="Arial" charset="0"/>
              </a:rPr>
              <a:t>Genitál</a:t>
            </a:r>
            <a:r>
              <a:rPr lang="cs-CZ" altLang="cs-CZ" dirty="0">
                <a:latin typeface="Arial" charset="0"/>
                <a:cs typeface="Arial" charset="0"/>
              </a:rPr>
              <a:t> – opět výměna vody</a:t>
            </a:r>
          </a:p>
          <a:p>
            <a:pPr algn="just"/>
            <a:r>
              <a:rPr lang="cs-CZ" altLang="cs-CZ" b="1" dirty="0">
                <a:latin typeface="Arial" charset="0"/>
                <a:cs typeface="Arial" charset="0"/>
              </a:rPr>
              <a:t>Ženy</a:t>
            </a:r>
            <a:r>
              <a:rPr lang="cs-CZ" altLang="cs-CZ" dirty="0">
                <a:latin typeface="Arial" charset="0"/>
                <a:cs typeface="Arial" charset="0"/>
              </a:rPr>
              <a:t> – všímej si známek zánětu, otoku, výtoku, nejprve omyj velké pysky, ty pak rozevři a pečlivě omyj záhyby mezi labia minor a labia major, na každý pohyb použij nová žínka, postupujeme směrem od genitálií k rektu</a:t>
            </a:r>
          </a:p>
          <a:p>
            <a:pPr algn="just"/>
            <a:r>
              <a:rPr lang="cs-CZ" altLang="cs-CZ" b="1" dirty="0">
                <a:latin typeface="Arial" charset="0"/>
                <a:cs typeface="Arial" charset="0"/>
              </a:rPr>
              <a:t>Muži </a:t>
            </a:r>
            <a:r>
              <a:rPr lang="cs-CZ" altLang="cs-CZ" dirty="0">
                <a:latin typeface="Arial" charset="0"/>
                <a:cs typeface="Arial" charset="0"/>
              </a:rPr>
              <a:t>–stáhni předkožku a umyj žalud penisu, přetáhni předkožku zpět, umyj penis, nakonec umyj skrotum a rektum</a:t>
            </a:r>
          </a:p>
          <a:p>
            <a:pPr algn="just"/>
            <a:endParaRPr lang="cs-CZ" dirty="0"/>
          </a:p>
        </p:txBody>
      </p:sp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7A06492D-6C49-4AA1-B66C-B1A291FAB0D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Ošetřovatelský proces při zajištění potřeby hygienické péče ve zdraví a nemoci 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F38E85C-0F04-4627-8BAE-B0F1C9FC2BF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CC3FA0E-9C63-4D30-945B-4DE0CAB1F82E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/>
              <a:t>Hygiena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626DE521-2B25-433E-B50C-9B17F9B88A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487721"/>
            <a:ext cx="10753200" cy="4139998"/>
          </a:xfrm>
        </p:spPr>
        <p:txBody>
          <a:bodyPr/>
          <a:lstStyle/>
          <a:p>
            <a:r>
              <a:rPr lang="cs-CZ" dirty="0"/>
              <a:t>Základní biologická potřeba</a:t>
            </a:r>
          </a:p>
          <a:p>
            <a:r>
              <a:rPr lang="cs-CZ" dirty="0"/>
              <a:t>Soubor pravidel a postupů, které vedou k podpoře a ochraně zdraví</a:t>
            </a:r>
          </a:p>
          <a:p>
            <a:r>
              <a:rPr lang="cs-CZ" dirty="0"/>
              <a:t>Je dána individuálními hodnotami a návyky, vytváří se postupně od nejútlejšího věku v podobě hygienických návyků</a:t>
            </a:r>
          </a:p>
          <a:p>
            <a:pPr>
              <a:lnSpc>
                <a:spcPct val="110000"/>
              </a:lnSpc>
            </a:pPr>
            <a:r>
              <a:rPr lang="cs-CZ" dirty="0"/>
              <a:t>U různých lidí je potřeba hygieny různě vyjádřena. To, co pro jednoho člověka bude standard, dostatečná péče o čistotu těla, může jiný považovat za nedostačující. </a:t>
            </a:r>
          </a:p>
          <a:p>
            <a:pPr>
              <a:lnSpc>
                <a:spcPct val="110000"/>
              </a:lnSpc>
            </a:pPr>
            <a:r>
              <a:rPr lang="cs-CZ" dirty="0"/>
              <a:t>Hygiena je předpokladem pro pocit osobní pohody a tím zasahuje do oblasti potřeb biologických, psychologických a sociálních</a:t>
            </a:r>
          </a:p>
          <a:p>
            <a:endParaRPr lang="cs-CZ" dirty="0"/>
          </a:p>
          <a:p>
            <a:endParaRPr 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153988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44EA055F-45DE-4321-95C5-6B727BFE01C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Ošetřovatelský proces při zajištění potřeby hygienické péče ve zdraví a nemoci 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7FA526C-9A7B-4D64-B91D-FA31B2131F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034286EC-A9ED-4D9B-A8E2-59E406BD04C4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720000" y="467081"/>
            <a:ext cx="10753200" cy="451576"/>
          </a:xfrm>
        </p:spPr>
        <p:txBody>
          <a:bodyPr/>
          <a:lstStyle/>
          <a:p>
            <a:r>
              <a:rPr lang="cs-CZ" dirty="0"/>
              <a:t>Celková koupel na lůžku – shrnutí 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08BA1888-FA8D-4B5C-BA1E-D49CC9747A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205619"/>
            <a:ext cx="10753200" cy="4139998"/>
          </a:xfrm>
        </p:spPr>
        <p:txBody>
          <a:bodyPr/>
          <a:lstStyle/>
          <a:p>
            <a:r>
              <a:rPr lang="cs-CZ" dirty="0"/>
              <a:t>Uvolníme základ lůžka, odložíme pokrývku, polštář</a:t>
            </a:r>
          </a:p>
          <a:p>
            <a:r>
              <a:rPr lang="cs-CZ" dirty="0"/>
              <a:t>Nemocného svlékneme, necháme zakrytého povlakem z deky nebo kabátkem od pyžama</a:t>
            </a:r>
          </a:p>
          <a:p>
            <a:r>
              <a:rPr lang="cs-CZ" dirty="0"/>
              <a:t>Odhalujeme jen umývanou část! Šetrně umyjeme. Postupujeme: obličej, uši, krk, paže, hrudník, záda, dolní končetiny. Podkládáme umývané části. Nakonec umyjeme genitál. Každou část dosucha utřeme. </a:t>
            </a:r>
          </a:p>
          <a:p>
            <a:r>
              <a:rPr lang="cs-CZ" dirty="0"/>
              <a:t>Namasírujeme záda (krém, kafrová emulze, Alpa, atd.)</a:t>
            </a:r>
          </a:p>
          <a:p>
            <a:r>
              <a:rPr lang="cs-CZ" dirty="0"/>
              <a:t>Oblékneme čisté, suché prádlo, upravíme lůžko</a:t>
            </a:r>
          </a:p>
          <a:p>
            <a:r>
              <a:rPr lang="cs-CZ" dirty="0"/>
              <a:t>Podložíme hlavu ručníkem a učešeme vlasy. </a:t>
            </a:r>
          </a:p>
          <a:p>
            <a:r>
              <a:rPr lang="cs-CZ" dirty="0"/>
              <a:t>Provedeme péči o dutinu ústní</a:t>
            </a:r>
          </a:p>
          <a:p>
            <a:endParaRPr 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264055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6253F5F-D1E8-41F4-9DB9-4BFCB4018B6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Ošetřovatelský proces při zajištění potřeby hygienické péče ve zdraví a nemoci 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DFF75FF-D1C6-45E2-9FD4-49FE86ED73B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BDD20347-5CDA-481F-9535-34A20F3EED82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/>
              <a:t>Sprchování nemocného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7999F2F2-9232-4870-B824-F19671B751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Může-li nemocný stát vezmeme jej pod sprchu, pacient se drží madel, zajistíme protiskluzový povrch </a:t>
            </a:r>
          </a:p>
          <a:p>
            <a:r>
              <a:rPr lang="cs-CZ" dirty="0"/>
              <a:t>Lze využít i plastovou židli, nebo speciální křeslo do sprchy </a:t>
            </a:r>
          </a:p>
          <a:p>
            <a:r>
              <a:rPr lang="cs-CZ" dirty="0"/>
              <a:t>Nemocného osprchujeme přiměřeně teplou vodou, dle potřeby umyjeme vlasy, postupně umyjeme namydlenou žínkou od hlavy k nohám</a:t>
            </a:r>
          </a:p>
          <a:p>
            <a:r>
              <a:rPr lang="cs-CZ" dirty="0"/>
              <a:t>Nakonec znovu osprchujeme, osušíme, ošetříme pokožku a oblékneme.</a:t>
            </a:r>
          </a:p>
          <a:p>
            <a:endParaRPr 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18202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Ošetřovatelský proces při zajištění potřeby hygienické péče ve zdraví a nemoci 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22</a:t>
            </a:fld>
            <a:endParaRPr lang="cs-CZ" altLang="cs-CZ" dirty="0"/>
          </a:p>
        </p:txBody>
      </p:sp>
      <p:graphicFrame>
        <p:nvGraphicFramePr>
          <p:cNvPr id="2051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99732881"/>
              </p:ext>
            </p:extLst>
          </p:nvPr>
        </p:nvGraphicFramePr>
        <p:xfrm>
          <a:off x="8035047" y="3306335"/>
          <a:ext cx="3155909" cy="26708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1" name="Fotografie" r:id="rId4" imgW="2476190" imgH="2476190" progId="MSPhotoEd.3">
                  <p:embed/>
                </p:oleObj>
              </mc:Choice>
              <mc:Fallback>
                <p:oleObj name="Fotografie" r:id="rId4" imgW="2476190" imgH="2476190" progId="MSPhotoEd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35047" y="3306335"/>
                        <a:ext cx="3155909" cy="2670844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Obrázek 6">
            <a:extLst>
              <a:ext uri="{FF2B5EF4-FFF2-40B4-BE49-F238E27FC236}">
                <a16:creationId xmlns:a16="http://schemas.microsoft.com/office/drawing/2014/main" id="{A122F04D-929A-4980-9BE1-4BF3279D5F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59835" y="178036"/>
            <a:ext cx="3231121" cy="2506797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1DFF17ED-12A4-4CE0-8F01-5AC3FC3B250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6000" y="178037"/>
            <a:ext cx="6882664" cy="2968828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40837256-85C4-4253-9FE1-6313A0E3D87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6000" y="3306335"/>
            <a:ext cx="6882664" cy="2730976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C119D097-E4A7-45F9-B707-EC663653C4A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Ošetřovatelský proces při zajištění potřeby hygienické péče ve zdraví a nemoci 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522ABB9-133F-489B-A326-9D37902082A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BABAD4D2-BEE7-4E68-A27E-D60DC706109F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773501" y="469591"/>
            <a:ext cx="10753200" cy="451576"/>
          </a:xfrm>
        </p:spPr>
        <p:txBody>
          <a:bodyPr/>
          <a:lstStyle/>
          <a:p>
            <a:r>
              <a:rPr lang="cs-CZ" dirty="0"/>
              <a:t>Křesla a vozíky do sprchy</a:t>
            </a:r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81C381A8-953E-4D1A-8924-0CDD77A541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73501" y="3651247"/>
            <a:ext cx="5666209" cy="2444148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05EC360C-81BA-4CB5-88DE-D34471DAC6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501" y="1248997"/>
            <a:ext cx="5719711" cy="2269646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5577114D-FA91-4D5C-A8EB-AB1F6E230C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06985" y="1171576"/>
            <a:ext cx="2469094" cy="2286198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74E682B2-39A6-4BE6-830A-86E290FB13B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24572" y="861187"/>
            <a:ext cx="2867428" cy="2657456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BB6FDA32-9DA6-49DD-A061-360E5A7E2D8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06985" y="3623581"/>
            <a:ext cx="2438611" cy="2438611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9BDE5F61-6A6A-44A1-8B2F-626AFFAA44C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45596" y="3766427"/>
            <a:ext cx="2847079" cy="132904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055507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A38757F7-E8A1-4DD0-BB48-DCE881539B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Ošetřovatelský proces při zajištění potřeby hygienické péče ve zdraví a nemoci 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9A2F97A-ACC2-4624-91DB-BCDEEC11236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70069006-6682-40C0-876C-8A2820CD5B53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dirty="0" err="1"/>
              <a:t>Pomůcky</a:t>
            </a:r>
            <a:r>
              <a:rPr lang="en-US" dirty="0"/>
              <a:t> k </a:t>
            </a:r>
            <a:r>
              <a:rPr lang="en-US" dirty="0" err="1"/>
              <a:t>péči</a:t>
            </a:r>
            <a:r>
              <a:rPr lang="en-US" dirty="0"/>
              <a:t> o </a:t>
            </a:r>
            <a:r>
              <a:rPr lang="en-US" dirty="0" err="1"/>
              <a:t>dutinu</a:t>
            </a:r>
            <a:r>
              <a:rPr lang="en-US" dirty="0"/>
              <a:t> </a:t>
            </a:r>
            <a:r>
              <a:rPr lang="en-US" dirty="0" err="1"/>
              <a:t>ústní</a:t>
            </a:r>
            <a:endParaRPr lang="cs-CZ" dirty="0"/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17C80E43-7263-432B-ADC1-DE4B2735FA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45906" y="1468539"/>
            <a:ext cx="7466823" cy="414020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FE40D330-79FA-4F0C-BD35-B99679AE27F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419" t="1744" r="419" b="-1744"/>
          <a:stretch/>
        </p:blipFill>
        <p:spPr>
          <a:xfrm>
            <a:off x="7238663" y="1468539"/>
            <a:ext cx="4698479" cy="424159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88558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96C4BAB3-752E-43DD-B060-F83D311FBD5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Ošetřovatelský proces při zajištění potřeby hygienické péče ve zdraví a nemoci 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29DAC8A-EA95-40BC-9879-781E8E8542D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818C7B6D-3E78-49C8-8B29-461F1B0580E5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/>
              <a:t>Péče o dutinu ústní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973213BD-934A-40DD-A659-382137BC0C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Aktivní – pacient provede sám</a:t>
            </a:r>
          </a:p>
          <a:p>
            <a:r>
              <a:rPr lang="cs-CZ" dirty="0"/>
              <a:t>Pasivní či speciální (provádí místo pacienta personál)</a:t>
            </a:r>
          </a:p>
          <a:p>
            <a:pPr lvl="1"/>
            <a:r>
              <a:rPr lang="cs-CZ" sz="2800" dirty="0"/>
              <a:t>Péče o zdravou DÚ</a:t>
            </a:r>
          </a:p>
          <a:p>
            <a:pPr lvl="1"/>
            <a:r>
              <a:rPr lang="cs-CZ" sz="2800" dirty="0"/>
              <a:t>Zvláštní péče o DÚ</a:t>
            </a:r>
          </a:p>
          <a:p>
            <a:pPr lvl="1"/>
            <a:r>
              <a:rPr lang="cs-CZ" sz="2800" dirty="0"/>
              <a:t>Péče o umělý chrup</a:t>
            </a:r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F42E248C-92EB-4495-81AC-7BD38B3615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3409" y="2911626"/>
            <a:ext cx="3615241" cy="207891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563133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1F2840A4-EA3A-480B-93A3-4ABF3209B3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Ošetřovatelský proces při zajištění potřeby hygienické péče ve zdraví a nemoci 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83817C8-7570-4F2D-AB40-1F8045A3E14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019C56B-A2FF-419D-B268-5BE13C5CCCA6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6000" y="378000"/>
            <a:ext cx="10753200" cy="451576"/>
          </a:xfrm>
        </p:spPr>
        <p:txBody>
          <a:bodyPr/>
          <a:lstStyle/>
          <a:p>
            <a:r>
              <a:rPr lang="cs-CZ" dirty="0"/>
              <a:t>Péče o dutinu ústní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E3FDD99F-235A-44B2-B913-A0DF85E732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121551"/>
            <a:ext cx="10753200" cy="4139998"/>
          </a:xfrm>
        </p:spPr>
        <p:txBody>
          <a:bodyPr/>
          <a:lstStyle/>
          <a:p>
            <a:r>
              <a:rPr lang="cs-CZ" dirty="0"/>
              <a:t>Péče o zdravou DÚ</a:t>
            </a:r>
          </a:p>
          <a:p>
            <a:pPr lvl="1"/>
            <a:r>
              <a:rPr lang="cs-CZ" dirty="0"/>
              <a:t>soběstační – provádí sami</a:t>
            </a:r>
          </a:p>
          <a:p>
            <a:pPr lvl="1"/>
            <a:r>
              <a:rPr lang="cs-CZ" dirty="0"/>
              <a:t>částečně soběstační – připravíme pomůcky, asistujeme dle potřeby – přidržení emitní misky, podání skleničky s vodou</a:t>
            </a:r>
          </a:p>
          <a:p>
            <a:pPr lvl="1"/>
            <a:r>
              <a:rPr lang="cs-CZ" dirty="0"/>
              <a:t>nesoběstační – provedeme sami, řádně vypláchnout ústa, ošetření rtů</a:t>
            </a:r>
          </a:p>
          <a:p>
            <a:pPr lvl="1"/>
            <a:endParaRPr lang="cs-CZ" dirty="0"/>
          </a:p>
          <a:p>
            <a:pPr lvl="1"/>
            <a:r>
              <a:rPr lang="cs-CZ" altLang="cs-CZ" dirty="0"/>
              <a:t>2x denně, </a:t>
            </a:r>
          </a:p>
          <a:p>
            <a:pPr lvl="1"/>
            <a:r>
              <a:rPr lang="cs-CZ" altLang="cs-CZ" dirty="0"/>
              <a:t>kartáček, pasta, ručník, emitní miska, kelímek s vodou</a:t>
            </a:r>
          </a:p>
          <a:p>
            <a:pPr lvl="1"/>
            <a:r>
              <a:rPr lang="cs-CZ" altLang="cs-CZ" dirty="0"/>
              <a:t>kartáček přikládáme v úhlu 45 st., 2 – 3 zuby zároveň, zavibrujeme a stahujeme směrem od dásně + kousací plochy</a:t>
            </a:r>
          </a:p>
          <a:p>
            <a:pPr lvl="1"/>
            <a:r>
              <a:rPr lang="cs-CZ" altLang="cs-CZ" dirty="0"/>
              <a:t>jazyk – vyčistit tahem zezadu dopředu</a:t>
            </a:r>
            <a:endParaRPr lang="cs-CZ" dirty="0"/>
          </a:p>
          <a:p>
            <a:pPr lvl="1"/>
            <a:endParaRPr lang="cs-CZ" dirty="0"/>
          </a:p>
          <a:p>
            <a:pPr lvl="1"/>
            <a:endParaRPr lang="cs-CZ" dirty="0"/>
          </a:p>
          <a:p>
            <a:pPr lvl="1"/>
            <a:endParaRPr lang="cs-CZ" dirty="0"/>
          </a:p>
          <a:p>
            <a:endParaRPr 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211314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1F2840A4-EA3A-480B-93A3-4ABF3209B3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Ošetřovatelský proces při zajištění potřeby hygienické péče ve zdraví a nemoci 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83817C8-7570-4F2D-AB40-1F8045A3E14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019C56B-A2FF-419D-B268-5BE13C5CCCA6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6000" y="378000"/>
            <a:ext cx="10753200" cy="451576"/>
          </a:xfrm>
        </p:spPr>
        <p:txBody>
          <a:bodyPr/>
          <a:lstStyle/>
          <a:p>
            <a:r>
              <a:rPr lang="cs-CZ" dirty="0"/>
              <a:t>Péče o dutinu ústní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E3FDD99F-235A-44B2-B913-A0DF85E732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121551"/>
            <a:ext cx="10753200" cy="4139998"/>
          </a:xfrm>
        </p:spPr>
        <p:txBody>
          <a:bodyPr/>
          <a:lstStyle/>
          <a:p>
            <a:r>
              <a:rPr lang="cs-CZ" dirty="0"/>
              <a:t>Zvláštní péče o DÚ</a:t>
            </a:r>
          </a:p>
          <a:p>
            <a:pPr lvl="1"/>
            <a:r>
              <a:rPr lang="cs-CZ" dirty="0"/>
              <a:t>u pacientů nesoběstačných nebo v bezvědomí,</a:t>
            </a:r>
            <a:r>
              <a:rPr lang="cs-CZ" altLang="cs-CZ" dirty="0"/>
              <a:t> patologicky změněná sliznice – suchá sliznice, povlaky v DÚ</a:t>
            </a:r>
          </a:p>
          <a:p>
            <a:pPr lvl="1"/>
            <a:r>
              <a:rPr lang="cs-CZ" altLang="cs-CZ" dirty="0"/>
              <a:t>různé přípravky (štětičky, borax.-glycerinový olej, roztok heřmánku)</a:t>
            </a:r>
          </a:p>
          <a:p>
            <a:pPr lvl="1"/>
            <a:r>
              <a:rPr lang="cs-CZ" altLang="cs-CZ" dirty="0"/>
              <a:t>sterilní tampony, roztok, pinzeta, emitní miska</a:t>
            </a:r>
          </a:p>
          <a:p>
            <a:pPr lvl="1"/>
            <a:r>
              <a:rPr lang="cs-CZ" altLang="cs-CZ" dirty="0"/>
              <a:t>několikrát denně, dle potřeby (4x denně i každé 2 hodiny)</a:t>
            </a:r>
          </a:p>
          <a:p>
            <a:pPr lvl="1"/>
            <a:endParaRPr lang="cs-CZ" dirty="0"/>
          </a:p>
          <a:p>
            <a:r>
              <a:rPr lang="cs-CZ" dirty="0"/>
              <a:t>Péče o umělý chrup </a:t>
            </a:r>
          </a:p>
          <a:p>
            <a:pPr lvl="1"/>
            <a:r>
              <a:rPr lang="cs-CZ" dirty="0"/>
              <a:t>opatrná manipulace, řádné označení</a:t>
            </a:r>
          </a:p>
          <a:p>
            <a:pPr lvl="1"/>
            <a:r>
              <a:rPr lang="cs-CZ" dirty="0"/>
              <a:t>zubní náhrada – opatrně (speciální čistící prostředek + zubní kartáček), vlažná voda, důkladný oplach</a:t>
            </a:r>
          </a:p>
          <a:p>
            <a:pPr lvl="1"/>
            <a:endParaRPr lang="cs-CZ" dirty="0"/>
          </a:p>
          <a:p>
            <a:endParaRPr 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897515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AFE9A025-F6C3-4B43-98B1-17E0E2D2240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Ošetřovatelský proces při zajištění potřeby hygienické péče ve zdraví a nemoci 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0781B35-3B53-464B-A5E1-82974E74388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45A81D5-EBDF-474B-B904-60E4D71372E6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424306" y="2198154"/>
            <a:ext cx="2285847" cy="451576"/>
          </a:xfrm>
        </p:spPr>
        <p:txBody>
          <a:bodyPr/>
          <a:lstStyle/>
          <a:p>
            <a:r>
              <a:rPr lang="en-US" dirty="0" err="1"/>
              <a:t>Holení</a:t>
            </a:r>
            <a:r>
              <a:rPr lang="en-US" dirty="0"/>
              <a:t> </a:t>
            </a:r>
            <a:r>
              <a:rPr lang="en-US" dirty="0" err="1"/>
              <a:t>pacienta</a:t>
            </a:r>
            <a:r>
              <a:rPr lang="en-US" dirty="0"/>
              <a:t>, </a:t>
            </a:r>
            <a:r>
              <a:rPr lang="en-US" dirty="0" err="1"/>
              <a:t>pomůcky</a:t>
            </a:r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9139AF02-BEB9-488F-8400-EDF04DB172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000" y="249900"/>
            <a:ext cx="6925656" cy="3426249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1CF1737B-461C-433B-A77B-97B87B14D8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000" y="2649730"/>
            <a:ext cx="6925656" cy="342624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635668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A06161D8-DBE7-4C7A-BBB5-1E83BDD6CEB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Ošetřovatelský proces při zajištění potřeby hygienické péče ve zdraví a nemoci 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DBB1CB1-34FB-402F-90DC-17616991C44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05FA8FA9-1AA5-43AB-8D7A-98BEC95498D9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/>
              <a:t>Video – hygienická péče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A3E913DD-C0EF-4ABC-A2D9-BE6299F283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Celková hygiena na lůžku</a:t>
            </a:r>
          </a:p>
          <a:p>
            <a:pPr lvl="0"/>
            <a:r>
              <a:rPr lang="cs-CZ" u="sng" dirty="0">
                <a:hlinkClick r:id="rId4"/>
              </a:rPr>
              <a:t>https://www.youtube.com/watch?v=hYXYcOHT6aE</a:t>
            </a:r>
            <a:endParaRPr lang="cs-CZ" u="sng" dirty="0"/>
          </a:p>
          <a:p>
            <a:pPr marL="72000" lvl="0" indent="0">
              <a:buNone/>
            </a:pPr>
            <a:endParaRPr lang="cs-CZ" dirty="0"/>
          </a:p>
          <a:p>
            <a:r>
              <a:rPr lang="cs-CZ" dirty="0"/>
              <a:t>Hygienická péče ve sprše</a:t>
            </a:r>
          </a:p>
          <a:p>
            <a:r>
              <a:rPr lang="cs-CZ" u="sng" dirty="0">
                <a:hlinkClick r:id="rId5"/>
              </a:rPr>
              <a:t>https://www.youtube.com/watch?v=w71V54t1gL4</a:t>
            </a:r>
            <a:endParaRPr lang="cs-CZ" u="sng" dirty="0"/>
          </a:p>
          <a:p>
            <a:pPr marL="72000" indent="0">
              <a:buNone/>
            </a:pPr>
            <a:endParaRPr lang="cs-CZ" u="sng" dirty="0"/>
          </a:p>
          <a:p>
            <a:r>
              <a:rPr lang="cs-CZ" dirty="0"/>
              <a:t>Mytí vlasů</a:t>
            </a:r>
          </a:p>
          <a:p>
            <a:pPr lvl="0"/>
            <a:r>
              <a:rPr lang="cs-CZ" u="sng" dirty="0">
                <a:hlinkClick r:id="rId6"/>
              </a:rPr>
              <a:t>https</a:t>
            </a:r>
            <a:r>
              <a:rPr lang="cs-CZ" u="sng" dirty="0">
                <a:hlinkClick r:id="rId7"/>
              </a:rPr>
              <a:t>://www.youtube.com/watch?v=bAJtoGo_Er4</a:t>
            </a:r>
            <a:r>
              <a:rPr lang="cs-CZ" dirty="0"/>
              <a:t> </a:t>
            </a:r>
          </a:p>
          <a:p>
            <a:pPr lvl="0"/>
            <a:r>
              <a:rPr lang="cs-CZ" u="sng" dirty="0">
                <a:hlinkClick r:id="rId8"/>
              </a:rPr>
              <a:t>https://www.youtube.com/watch?v=fE9zK2QhZYE</a:t>
            </a:r>
            <a:endParaRPr lang="cs-CZ" dirty="0"/>
          </a:p>
          <a:p>
            <a:endParaRPr 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982785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1B7945AC-F565-4199-96B2-14C5536D4A9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Ošetřovatelský proces při zajištění potřeby hygienické péče ve zdraví a nemoci 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922DFDE-185A-4634-AE78-0887FEF0183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079DD119-E42D-4A02-9D88-586A9199E086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pPr marL="72000" indent="0">
              <a:buNone/>
            </a:pPr>
            <a:r>
              <a:rPr lang="cs-CZ" altLang="cs-CZ" dirty="0">
                <a:latin typeface="Arial" charset="0"/>
                <a:cs typeface="Arial" charset="0"/>
              </a:rPr>
              <a:t>Roviny potřeby hygienické péče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49EE18A3-13D7-4F58-8F1F-1898687968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b="1" dirty="0">
                <a:latin typeface="Arial" charset="0"/>
                <a:cs typeface="Arial" charset="0"/>
              </a:rPr>
              <a:t>Biologická </a:t>
            </a:r>
            <a:r>
              <a:rPr lang="cs-CZ" altLang="cs-CZ" dirty="0">
                <a:latin typeface="Arial" charset="0"/>
                <a:cs typeface="Arial" charset="0"/>
              </a:rPr>
              <a:t>rovina – podporuje čistotu, odstraňuje mikroorganismy, sekrety a exkrety z těla, brání vzniku </a:t>
            </a:r>
            <a:r>
              <a:rPr lang="cs-CZ" altLang="cs-CZ" dirty="0" err="1">
                <a:latin typeface="Arial" charset="0"/>
                <a:cs typeface="Arial" charset="0"/>
              </a:rPr>
              <a:t>infektů</a:t>
            </a:r>
            <a:endParaRPr lang="cs-CZ" altLang="cs-CZ" dirty="0">
              <a:latin typeface="Arial" charset="0"/>
              <a:cs typeface="Arial" charset="0"/>
            </a:endParaRPr>
          </a:p>
          <a:p>
            <a:r>
              <a:rPr lang="cs-CZ" altLang="cs-CZ" b="1" dirty="0">
                <a:latin typeface="Arial" charset="0"/>
                <a:cs typeface="Arial" charset="0"/>
              </a:rPr>
              <a:t>Psychologická</a:t>
            </a:r>
            <a:r>
              <a:rPr lang="cs-CZ" altLang="cs-CZ" dirty="0">
                <a:latin typeface="Arial" charset="0"/>
                <a:cs typeface="Arial" charset="0"/>
              </a:rPr>
              <a:t> rovina – pozitivní emoce, pocit spokojenosti, relaxace, uvolnění</a:t>
            </a:r>
          </a:p>
          <a:p>
            <a:r>
              <a:rPr lang="cs-CZ" altLang="cs-CZ" b="1" dirty="0">
                <a:latin typeface="Arial" charset="0"/>
                <a:cs typeface="Arial" charset="0"/>
              </a:rPr>
              <a:t>Sociální</a:t>
            </a:r>
            <a:r>
              <a:rPr lang="cs-CZ" altLang="cs-CZ" dirty="0">
                <a:latin typeface="Arial" charset="0"/>
                <a:cs typeface="Arial" charset="0"/>
              </a:rPr>
              <a:t> rovina – vytváří příjemné prostředí, předpoklad pozitivních meziosobních vztahů</a:t>
            </a:r>
          </a:p>
          <a:p>
            <a:endParaRPr 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66747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Ošetřovatelský proces při zajištění potřeby hygienické péče ve zdraví a nemoci 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30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Péče o dutinu ústní a chrup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52000" lvl="1">
              <a:lnSpc>
                <a:spcPts val="3600"/>
              </a:lnSpc>
            </a:pPr>
            <a:r>
              <a:rPr lang="cs-CZ" altLang="cs-CZ" sz="2800" dirty="0"/>
              <a:t>2x denně, </a:t>
            </a:r>
          </a:p>
          <a:p>
            <a:r>
              <a:rPr lang="cs-CZ" altLang="cs-CZ" dirty="0"/>
              <a:t>kartáček, pasta, ručník, </a:t>
            </a:r>
            <a:r>
              <a:rPr lang="cs-CZ" altLang="cs-CZ" dirty="0" err="1"/>
              <a:t>emitní</a:t>
            </a:r>
            <a:r>
              <a:rPr lang="cs-CZ" altLang="cs-CZ" dirty="0"/>
              <a:t> miska, kelímek s vodou</a:t>
            </a:r>
          </a:p>
          <a:p>
            <a:r>
              <a:rPr lang="cs-CZ" altLang="cs-CZ" dirty="0"/>
              <a:t>kartáček přikládáme v úhlu 45 stupňů, 2 – 3 zuby zároveň</a:t>
            </a:r>
          </a:p>
          <a:p>
            <a:pPr marL="252000" lvl="1">
              <a:lnSpc>
                <a:spcPts val="3600"/>
              </a:lnSpc>
            </a:pPr>
            <a:r>
              <a:rPr lang="cs-CZ" altLang="cs-CZ" sz="2800" dirty="0"/>
              <a:t>zavibrujeme a stahujeme směrem od dásně + kousací plochy</a:t>
            </a:r>
          </a:p>
          <a:p>
            <a:r>
              <a:rPr lang="cs-CZ" altLang="cs-CZ" dirty="0"/>
              <a:t>jazyk – vyčistit tahem zezadu dopředu</a:t>
            </a:r>
            <a:endParaRPr lang="cs-CZ" dirty="0"/>
          </a:p>
        </p:txBody>
      </p:sp>
    </p:spTree>
    <p:custDataLst>
      <p:tags r:id="rId1"/>
    </p:custData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Ošetřovatelský proces při zajištění potřeby hygienické péče ve zdraví a nemoci 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31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Masáž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/>
              <a:t>Slouží k relaxaci, ke snížení napětí, stimulaci cirkulace krve ve tkáních a svalech</a:t>
            </a:r>
          </a:p>
          <a:p>
            <a:r>
              <a:rPr lang="cs-CZ" altLang="cs-CZ" dirty="0"/>
              <a:t>Při masáži si všímejte zčervenání, poranění kůže, oděrek a modřin</a:t>
            </a:r>
          </a:p>
          <a:p>
            <a:r>
              <a:rPr lang="cs-CZ" altLang="cs-CZ" dirty="0"/>
              <a:t>Používejte krémy, které jsou klientovi příjemné</a:t>
            </a:r>
          </a:p>
          <a:p>
            <a:r>
              <a:rPr lang="cs-CZ" altLang="cs-CZ" dirty="0"/>
              <a:t>Používejte krouživé pohyby, postupuj směrem zdola k srdci</a:t>
            </a:r>
          </a:p>
          <a:p>
            <a:r>
              <a:rPr lang="cs-CZ" altLang="cs-CZ" dirty="0"/>
              <a:t>Kontraindikací masáže je probíhající zánět</a:t>
            </a:r>
          </a:p>
          <a:p>
            <a:endParaRPr lang="cs-CZ" dirty="0"/>
          </a:p>
        </p:txBody>
      </p:sp>
    </p:spTree>
    <p:custDataLst>
      <p:tags r:id="rId1"/>
    </p:custData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3A42415E-D46A-4B04-805A-3E99946E43B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Ošetřovatelský proces při zajištění potřeby hygienické péče ve zdraví a nemoci 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AFDB9BF-28D0-4741-9725-70EB06CBFA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553F0C2-ABC2-4C56-8E2A-0384289D78E7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/>
              <a:t>Literatura, zdroje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503BA453-542A-40ED-9930-3D8F6BF32C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/>
              <a:t>Trachtová, E. a kol. : Potřeby nemocného v ošetřovatelském procesu. Brno, IDVPZ 2013.</a:t>
            </a:r>
          </a:p>
          <a:p>
            <a:r>
              <a:rPr lang="cs-CZ" altLang="cs-CZ" dirty="0"/>
              <a:t>Pokorná, A., Komínková, A.,</a:t>
            </a:r>
            <a:r>
              <a:rPr lang="cs-CZ" dirty="0"/>
              <a:t> Menšíková A., Šenkyříková M</a:t>
            </a:r>
            <a:r>
              <a:rPr lang="cs-CZ" altLang="cs-CZ" dirty="0"/>
              <a:t> : Ošetřovatelské postupy založené na důkazech. Brno, Masarykova univerzita 2019.</a:t>
            </a:r>
          </a:p>
          <a:p>
            <a:r>
              <a:rPr lang="cs-CZ" altLang="cs-CZ" dirty="0"/>
              <a:t>Beharková, N., Soldánová, D. : Základy ošetřovatelských postupů a intervencí. </a:t>
            </a:r>
            <a:r>
              <a:rPr lang="cs-CZ" altLang="cs-CZ" dirty="0" err="1"/>
              <a:t>Elportál</a:t>
            </a:r>
            <a:r>
              <a:rPr lang="cs-CZ" altLang="cs-CZ" dirty="0"/>
              <a:t> Brno, Masarykova univerzita 2019. </a:t>
            </a:r>
            <a:r>
              <a:rPr lang="cs-CZ" dirty="0">
                <a:hlinkClick r:id="rId4"/>
              </a:rPr>
              <a:t>Základy ošetřovatelských postupů a intervencí | Lékařská fakulta Masarykovy univerzity (muni.cz)</a:t>
            </a:r>
            <a:endParaRPr lang="cs-CZ" dirty="0"/>
          </a:p>
          <a:p>
            <a:endParaRPr 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9453954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E8DCED0-ED98-4CD0-87A8-D36AB8FD561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Ošetřovatelský proces při zajištění potřeby hygienické péče ve zdraví a nemoci 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22CD2E1-4141-426C-AED8-B7E41848342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33</a:t>
            </a:fld>
            <a:endParaRPr lang="cs-CZ" altLang="cs-CZ" dirty="0"/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DDEA4B21-9FA6-49FD-B569-1187CFB0A4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20725" y="2144068"/>
            <a:ext cx="10752138" cy="323661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497668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26771086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96F18851-A265-47CB-AF81-C7F573EAA5D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Ošetřovatelský proces při zajištění potřeby hygienické péče ve zdraví a nemoci 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17191E2-430A-4564-B269-4289E35CEFD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968E41B-2603-4956-8782-A34028212358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/>
              <a:t>Význam hygienické péče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5ABBC7B9-DC6D-4589-AB4F-8B5BEE41AD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AutoNum type="arabicPeriod"/>
            </a:pPr>
            <a:r>
              <a:rPr lang="cs-CZ" dirty="0"/>
              <a:t>Prevence </a:t>
            </a:r>
            <a:r>
              <a:rPr lang="cs-CZ" dirty="0" err="1"/>
              <a:t>nozokomiálních</a:t>
            </a:r>
            <a:r>
              <a:rPr lang="cs-CZ" dirty="0"/>
              <a:t> nákaz </a:t>
            </a:r>
          </a:p>
          <a:p>
            <a:pPr marL="457200" indent="-457200">
              <a:buAutoNum type="arabicPeriod"/>
            </a:pPr>
            <a:r>
              <a:rPr lang="cs-CZ" dirty="0"/>
              <a:t>Zabraňuje vzniku komplikací, které vznikají z nedostatečné hygieny (např. dekubity, opruzeniny, záněty slinných žláz)</a:t>
            </a:r>
          </a:p>
          <a:p>
            <a:pPr marL="457200" indent="-457200">
              <a:buAutoNum type="arabicPeriod"/>
            </a:pPr>
            <a:r>
              <a:rPr lang="cs-CZ" dirty="0"/>
              <a:t>Zlepšuje subjektivní pocit nemocného 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Ve zdravotnickém zařízení lze vytvořit řadu žádoucích hygienických návyků.</a:t>
            </a:r>
          </a:p>
          <a:p>
            <a:endParaRPr 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135231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8C6DB7B-0E79-49FB-A48D-FA0B7C754BD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Ošetřovatelský proces při zajištění potřeby hygienické péče ve zdraví a nemoci 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03A3DE9-1367-4671-973C-2786C7D581F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4931586-3D00-408C-BE80-A128A28000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>
                <a:latin typeface="Arial" charset="0"/>
                <a:cs typeface="Arial" charset="0"/>
              </a:rPr>
              <a:t>Faktory ovlivňující hygienickou péči a oblékání</a:t>
            </a:r>
            <a:br>
              <a:rPr lang="cs-CZ" altLang="cs-CZ" dirty="0">
                <a:latin typeface="Arial" charset="0"/>
                <a:cs typeface="Arial" charset="0"/>
              </a:rPr>
            </a:br>
            <a:br>
              <a:rPr lang="cs-CZ" altLang="cs-CZ" dirty="0">
                <a:latin typeface="Arial" charset="0"/>
                <a:cs typeface="Arial" charset="0"/>
              </a:rPr>
            </a:b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8053A540-57EA-40B9-B753-E0A2E9F3D8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912690"/>
            <a:ext cx="10753200" cy="3919310"/>
          </a:xfrm>
        </p:spPr>
        <p:txBody>
          <a:bodyPr/>
          <a:lstStyle/>
          <a:p>
            <a:r>
              <a:rPr lang="cs-CZ" b="1" dirty="0"/>
              <a:t>Biologické</a:t>
            </a:r>
            <a:r>
              <a:rPr lang="cs-CZ" dirty="0"/>
              <a:t> – věk, pohlaví, stav, neporušenost a typ kůže (TT, pocení), nemoc, pohybová aktivita (nutno zhodnotit soběstačnost v aktivitách denního života – ADL), </a:t>
            </a:r>
          </a:p>
          <a:p>
            <a:r>
              <a:rPr lang="cs-CZ" b="1" dirty="0"/>
              <a:t>Psychické</a:t>
            </a:r>
            <a:r>
              <a:rPr lang="cs-CZ" dirty="0"/>
              <a:t> – emocionální ladění, nároky na potřebu hygieny, prostředí (intimita, klid apod.), </a:t>
            </a:r>
          </a:p>
          <a:p>
            <a:r>
              <a:rPr lang="cs-CZ" b="1" dirty="0"/>
              <a:t>Sociální</a:t>
            </a:r>
            <a:r>
              <a:rPr lang="cs-CZ" dirty="0"/>
              <a:t> – výchova  hygienické návyky, prostředí (vybavení, zázemí), móda,</a:t>
            </a:r>
          </a:p>
          <a:p>
            <a:r>
              <a:rPr lang="cs-CZ" b="1" dirty="0"/>
              <a:t>Prostředí </a:t>
            </a:r>
            <a:r>
              <a:rPr lang="cs-CZ" dirty="0"/>
              <a:t>– teplota, vlhkost vzduchu na pokoji.</a:t>
            </a:r>
          </a:p>
          <a:p>
            <a:endParaRPr 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449287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DDA4EB9-C8D8-46CB-A94A-EB0627A1DC1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Ošetřovatelský proces při zajištění potřeby hygienické péče ve zdraví a nemoci 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1AF0339-02CE-4CE1-BF05-5B533B83C4E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5B6BB7B-9480-4489-8DFF-CE6049B7F44E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6000" y="378000"/>
            <a:ext cx="10962918" cy="451576"/>
          </a:xfrm>
        </p:spPr>
        <p:txBody>
          <a:bodyPr/>
          <a:lstStyle/>
          <a:p>
            <a:r>
              <a:rPr lang="cs-CZ" dirty="0"/>
              <a:t>Hygienická péče a soběstačnost nemocného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6A9F5504-8B72-41DB-AE1B-217891A4C7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000" y="1359001"/>
            <a:ext cx="10962919" cy="4139998"/>
          </a:xfrm>
        </p:spPr>
        <p:txBody>
          <a:bodyPr/>
          <a:lstStyle/>
          <a:p>
            <a:pPr marL="0" indent="0">
              <a:buNone/>
            </a:pPr>
            <a:r>
              <a:rPr lang="cs-CZ" dirty="0"/>
              <a:t>Podle toho, kolik pomoci bude při hygieně nemocný od ošetřovatelského personálu vyžadovat, můžeme pacienty rozdělit na: </a:t>
            </a:r>
          </a:p>
          <a:p>
            <a:pPr marL="457200" indent="-457200">
              <a:buAutoNum type="arabicPeriod"/>
            </a:pPr>
            <a:r>
              <a:rPr lang="cs-CZ" dirty="0"/>
              <a:t>Chodící (pohybový režim A),</a:t>
            </a:r>
          </a:p>
          <a:p>
            <a:pPr marL="457200" indent="-457200">
              <a:buAutoNum type="arabicPeriod"/>
            </a:pPr>
            <a:r>
              <a:rPr lang="cs-CZ" dirty="0"/>
              <a:t>Obtížně chodící (pohybový režim B),</a:t>
            </a:r>
          </a:p>
          <a:p>
            <a:pPr marL="457200" indent="-457200">
              <a:buAutoNum type="arabicPeriod"/>
            </a:pPr>
            <a:r>
              <a:rPr lang="cs-CZ" dirty="0"/>
              <a:t>Ti, kteří nemohou opustit lůžko se zachovanou soběstačností  (pohybový režim C),</a:t>
            </a:r>
          </a:p>
          <a:p>
            <a:pPr marL="457200" indent="-457200">
              <a:buAutoNum type="arabicPeriod"/>
            </a:pPr>
            <a:r>
              <a:rPr lang="cs-CZ" dirty="0"/>
              <a:t>Ti, kteří nemohou opustit lůžko a nemají zachovanou soběstačnost (pohybový režim D).</a:t>
            </a:r>
          </a:p>
          <a:p>
            <a:pPr marL="0" indent="0">
              <a:buNone/>
            </a:pPr>
            <a:r>
              <a:rPr lang="cs-CZ" dirty="0"/>
              <a:t>Touto klasifikací(pohybovým režimem) je také dáno pořadí péče o pacienty na pokoji.</a:t>
            </a:r>
          </a:p>
          <a:p>
            <a:endParaRPr 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973470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D5BBC5A-A5DB-4F32-8BFD-DD7448AC887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Ošetřovatelský proces při zajištění potřeby hygienické péče ve zdraví a nemoci 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9B42C3A-94FB-4305-AEE5-F3F5657FDDD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B480BB2-33C2-4D3B-8C4E-0E275DE3620D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/>
              <a:t>Pohybový režim pacientů</a:t>
            </a:r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D4F99020-4E62-4B3D-ACB0-1382BBE05D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381129" y="2076685"/>
            <a:ext cx="9431329" cy="337138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489202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CD64114E-B807-4648-8A60-C80AD899908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Ošetřovatelský proces při zajištění potřeby hygienické péče ve zdraví a nemoci 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E130D99-7C72-4279-BD0F-E6E47192FFF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8</a:t>
            </a:fld>
            <a:endParaRPr lang="cs-CZ" altLang="cs-CZ" dirty="0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BCDC4676-6DD9-43AC-AC29-993C411C5687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1268" y="1842169"/>
            <a:ext cx="5220000" cy="27157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sz="2800" dirty="0">
                <a:solidFill>
                  <a:srgbClr val="FFFF00"/>
                </a:solidFill>
              </a:rPr>
              <a:t>PACIENT PLNĚ SOBĚSTAČNÝ S POHYBOVÝM REŽIMEM </a:t>
            </a:r>
            <a:r>
              <a:rPr lang="cs-CZ" sz="2800" b="1" dirty="0">
                <a:solidFill>
                  <a:srgbClr val="FFFF00"/>
                </a:solidFill>
              </a:rPr>
              <a:t>A</a:t>
            </a:r>
          </a:p>
          <a:p>
            <a:endParaRPr lang="cs-CZ" dirty="0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D926EB94-6E33-4318-8367-E7F2294D6308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6000" y="419903"/>
            <a:ext cx="10753200" cy="451576"/>
          </a:xfrm>
        </p:spPr>
        <p:txBody>
          <a:bodyPr/>
          <a:lstStyle/>
          <a:p>
            <a:r>
              <a:rPr lang="cs-CZ" dirty="0"/>
              <a:t>Zajištěni hygieny dle pohybového režimu a soběstačnosti</a:t>
            </a:r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A5FA2D8B-F8DB-488C-9DEA-1186FEA53ABE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346749" y="1822127"/>
            <a:ext cx="5220000" cy="27157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sz="2800" dirty="0">
                <a:solidFill>
                  <a:srgbClr val="00B050"/>
                </a:solidFill>
              </a:rPr>
              <a:t>PACIENT PLNĚ SOBĚSTAČNÝ S POHYBOVÝM REŽIMEM </a:t>
            </a:r>
            <a:r>
              <a:rPr lang="cs-CZ" sz="2800" b="1" dirty="0">
                <a:solidFill>
                  <a:srgbClr val="00B050"/>
                </a:solidFill>
              </a:rPr>
              <a:t>B</a:t>
            </a:r>
          </a:p>
          <a:p>
            <a:endParaRPr lang="cs-CZ" dirty="0"/>
          </a:p>
        </p:txBody>
      </p:sp>
      <p:sp>
        <p:nvSpPr>
          <p:cNvPr id="7" name="Zástupný symbol pro obsah 6">
            <a:extLst>
              <a:ext uri="{FF2B5EF4-FFF2-40B4-BE49-F238E27FC236}">
                <a16:creationId xmlns:a16="http://schemas.microsoft.com/office/drawing/2014/main" id="{BBCF395C-9297-4B5A-9C2E-9C81E373BADE}"/>
              </a:ext>
            </a:extLst>
          </p:cNvPr>
          <p:cNvSpPr>
            <a:spLocks noGrp="1"/>
          </p:cNvSpPr>
          <p:nvPr>
            <p:ph idx="29"/>
          </p:nvPr>
        </p:nvSpPr>
        <p:spPr>
          <a:xfrm>
            <a:off x="666000" y="3170381"/>
            <a:ext cx="5219998" cy="4139998"/>
          </a:xfrm>
        </p:spPr>
        <p:txBody>
          <a:bodyPr/>
          <a:lstStyle/>
          <a:p>
            <a:r>
              <a:rPr lang="cs-CZ" dirty="0"/>
              <a:t>Pacient se umyje sám</a:t>
            </a:r>
          </a:p>
          <a:p>
            <a:r>
              <a:rPr lang="cs-CZ" dirty="0"/>
              <a:t>Hygiena ve sprše nebo u umyvadla</a:t>
            </a:r>
          </a:p>
          <a:p>
            <a:endParaRPr lang="cs-CZ" dirty="0"/>
          </a:p>
        </p:txBody>
      </p:sp>
      <p:sp>
        <p:nvSpPr>
          <p:cNvPr id="8" name="Zástupný symbol pro obsah 7">
            <a:extLst>
              <a:ext uri="{FF2B5EF4-FFF2-40B4-BE49-F238E27FC236}">
                <a16:creationId xmlns:a16="http://schemas.microsoft.com/office/drawing/2014/main" id="{4CB3074A-52D6-4C1C-A663-CEF528D0C47E}"/>
              </a:ext>
            </a:extLst>
          </p:cNvPr>
          <p:cNvSpPr>
            <a:spLocks noGrp="1"/>
          </p:cNvSpPr>
          <p:nvPr>
            <p:ph idx="30"/>
          </p:nvPr>
        </p:nvSpPr>
        <p:spPr>
          <a:xfrm>
            <a:off x="6346751" y="3170381"/>
            <a:ext cx="5219998" cy="4139998"/>
          </a:xfrm>
        </p:spPr>
        <p:txBody>
          <a:bodyPr/>
          <a:lstStyle/>
          <a:p>
            <a:r>
              <a:rPr lang="cs-CZ" dirty="0"/>
              <a:t>Pacient se umyje sám</a:t>
            </a:r>
          </a:p>
          <a:p>
            <a:r>
              <a:rPr lang="cs-CZ" dirty="0"/>
              <a:t>Hygiena ve sprše nebo u umyvadla</a:t>
            </a:r>
          </a:p>
          <a:p>
            <a:endParaRPr 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43141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CD64114E-B807-4648-8A60-C80AD899908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Ošetřovatelský proces při zajištění potřeby hygienické péče ve zdraví a nemoci 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E130D99-7C72-4279-BD0F-E6E47192FFF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9</a:t>
            </a:fld>
            <a:endParaRPr lang="cs-CZ" altLang="cs-CZ" dirty="0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BCDC4676-6DD9-43AC-AC29-993C411C5687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1268" y="1842169"/>
            <a:ext cx="5220000" cy="27157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sz="2800" dirty="0">
                <a:solidFill>
                  <a:srgbClr val="0000DC"/>
                </a:solidFill>
              </a:rPr>
              <a:t>PACIENT ČÁSTEČNĚ SOBĚSTAČNÝ S POHYBOVÝM REŽIMEM </a:t>
            </a:r>
            <a:r>
              <a:rPr lang="cs-CZ" sz="2800" b="1" dirty="0">
                <a:solidFill>
                  <a:srgbClr val="0000DC"/>
                </a:solidFill>
              </a:rPr>
              <a:t>C</a:t>
            </a:r>
          </a:p>
          <a:p>
            <a:endParaRPr lang="cs-CZ" dirty="0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D926EB94-6E33-4318-8367-E7F2294D6308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6000" y="419903"/>
            <a:ext cx="10753200" cy="451576"/>
          </a:xfrm>
        </p:spPr>
        <p:txBody>
          <a:bodyPr/>
          <a:lstStyle/>
          <a:p>
            <a:r>
              <a:rPr lang="cs-CZ" dirty="0"/>
              <a:t>Zajištěni hygieny dle pohybového režimu a soběstačnosti</a:t>
            </a:r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A5FA2D8B-F8DB-488C-9DEA-1186FEA53ABE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346749" y="1822127"/>
            <a:ext cx="5220000" cy="27157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sz="2800" dirty="0">
                <a:solidFill>
                  <a:srgbClr val="FF0000"/>
                </a:solidFill>
              </a:rPr>
              <a:t>PACIENT PLNĚ NESOBĚSTAČNÝ, LEŽÍCÍ, S POHYBOVÝM REŽIMEM </a:t>
            </a:r>
            <a:r>
              <a:rPr lang="cs-CZ" sz="2800" b="1" dirty="0">
                <a:solidFill>
                  <a:srgbClr val="FF0000"/>
                </a:solidFill>
              </a:rPr>
              <a:t>D</a:t>
            </a:r>
          </a:p>
          <a:p>
            <a:endParaRPr lang="cs-CZ" dirty="0"/>
          </a:p>
        </p:txBody>
      </p:sp>
      <p:sp>
        <p:nvSpPr>
          <p:cNvPr id="7" name="Zástupný symbol pro obsah 6">
            <a:extLst>
              <a:ext uri="{FF2B5EF4-FFF2-40B4-BE49-F238E27FC236}">
                <a16:creationId xmlns:a16="http://schemas.microsoft.com/office/drawing/2014/main" id="{BBCF395C-9297-4B5A-9C2E-9C81E373BADE}"/>
              </a:ext>
            </a:extLst>
          </p:cNvPr>
          <p:cNvSpPr>
            <a:spLocks noGrp="1"/>
          </p:cNvSpPr>
          <p:nvPr>
            <p:ph idx="29"/>
          </p:nvPr>
        </p:nvSpPr>
        <p:spPr>
          <a:xfrm>
            <a:off x="711270" y="3510849"/>
            <a:ext cx="5219998" cy="4139998"/>
          </a:xfrm>
        </p:spPr>
        <p:txBody>
          <a:bodyPr/>
          <a:lstStyle/>
          <a:p>
            <a:r>
              <a:rPr lang="cs-CZ" dirty="0"/>
              <a:t>Vsedě na lůžku nebo na židli s přenosným umyvadlem</a:t>
            </a:r>
          </a:p>
          <a:p>
            <a:r>
              <a:rPr lang="cs-CZ" dirty="0"/>
              <a:t>Vsedě u umyvadla</a:t>
            </a:r>
          </a:p>
          <a:p>
            <a:r>
              <a:rPr lang="cs-CZ" dirty="0"/>
              <a:t>Na sedačce určené k hygieně ve sprše</a:t>
            </a:r>
          </a:p>
          <a:p>
            <a:endParaRPr lang="cs-CZ" dirty="0"/>
          </a:p>
        </p:txBody>
      </p:sp>
      <p:sp>
        <p:nvSpPr>
          <p:cNvPr id="8" name="Zástupný symbol pro obsah 7">
            <a:extLst>
              <a:ext uri="{FF2B5EF4-FFF2-40B4-BE49-F238E27FC236}">
                <a16:creationId xmlns:a16="http://schemas.microsoft.com/office/drawing/2014/main" id="{4CB3074A-52D6-4C1C-A663-CEF528D0C47E}"/>
              </a:ext>
            </a:extLst>
          </p:cNvPr>
          <p:cNvSpPr>
            <a:spLocks noGrp="1"/>
          </p:cNvSpPr>
          <p:nvPr>
            <p:ph idx="30"/>
          </p:nvPr>
        </p:nvSpPr>
        <p:spPr>
          <a:xfrm>
            <a:off x="6424573" y="3510849"/>
            <a:ext cx="5219998" cy="4139998"/>
          </a:xfrm>
        </p:spPr>
        <p:txBody>
          <a:bodyPr/>
          <a:lstStyle/>
          <a:p>
            <a:r>
              <a:rPr lang="cs-CZ" dirty="0"/>
              <a:t>Celková hygiena na lůžku</a:t>
            </a:r>
          </a:p>
          <a:p>
            <a:r>
              <a:rPr lang="cs-CZ" dirty="0"/>
              <a:t>Speciální vany (pojízdná vana, vana v koupelně)</a:t>
            </a:r>
          </a:p>
          <a:p>
            <a:endParaRPr 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4180205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_PERSONNUM" val="100"/>
  <p:tag name="ARS_PPT_DBNAME" val="3. přednáška Soběstačnost sebepéče (2) (002)[20210923161245940].mdb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sz="2800" dirty="0" err="1" smtClean="0">
            <a:latin typeface="+mn-lt"/>
          </a:defRPr>
        </a:defPPr>
      </a:lstStyle>
    </a:tx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ni-med-prezentace-16-9-cz-v11.potx" id="{AF0F71E7-5DF4-4053-86E5-72B8973D7F64}" vid="{53024889-B6B7-4D78-8AB9-6C3BF509ADE5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muni-med-prezentace-16-9-cz-v11 (1)</Template>
  <TotalTime>334</TotalTime>
  <Words>1841</Words>
  <Application>Microsoft Office PowerPoint</Application>
  <PresentationFormat>Širokoúhlá obrazovka</PresentationFormat>
  <Paragraphs>224</Paragraphs>
  <Slides>34</Slides>
  <Notes>0</Notes>
  <HiddenSlides>0</HiddenSlides>
  <MMClips>0</MMClips>
  <ScaleCrop>false</ScaleCrop>
  <HeadingPairs>
    <vt:vector size="8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34</vt:i4>
      </vt:variant>
    </vt:vector>
  </HeadingPairs>
  <TitlesOfParts>
    <vt:vector size="39" baseType="lpstr">
      <vt:lpstr>Arial</vt:lpstr>
      <vt:lpstr>Tahoma</vt:lpstr>
      <vt:lpstr>Wingdings</vt:lpstr>
      <vt:lpstr>Prezentace_MU_CZ</vt:lpstr>
      <vt:lpstr>Fotografie</vt:lpstr>
      <vt:lpstr>Ošetřovatelský proces při zajištění potřeby hygienické péče ve zdraví a nemoci </vt:lpstr>
      <vt:lpstr>Hygiena</vt:lpstr>
      <vt:lpstr>Roviny potřeby hygienické péče</vt:lpstr>
      <vt:lpstr>Význam hygienické péče</vt:lpstr>
      <vt:lpstr>Faktory ovlivňující hygienickou péči a oblékání  </vt:lpstr>
      <vt:lpstr>Hygienická péče a soběstačnost nemocného</vt:lpstr>
      <vt:lpstr>Pohybový režim pacientů</vt:lpstr>
      <vt:lpstr>Zajištěni hygieny dle pohybového režimu a soběstačnosti</vt:lpstr>
      <vt:lpstr>Zajištěni hygieny dle pohybového režimu a soběstačnosti</vt:lpstr>
      <vt:lpstr>Provádění hygienické péče</vt:lpstr>
      <vt:lpstr>Ranní hygienická péče</vt:lpstr>
      <vt:lpstr>Večerní hygienická péče</vt:lpstr>
      <vt:lpstr>Pomůcky k hygienické péči</vt:lpstr>
      <vt:lpstr>Pomůcky k hygienické péči</vt:lpstr>
      <vt:lpstr>Pomůcky k hygienické péči</vt:lpstr>
      <vt:lpstr>Pomůcky k hygienické péči</vt:lpstr>
      <vt:lpstr>Koupel pacienta na lůžku</vt:lpstr>
      <vt:lpstr>Koupel pacienta na lůžku</vt:lpstr>
      <vt:lpstr>Koupel pacienta na lůžku</vt:lpstr>
      <vt:lpstr>Celková koupel na lůžku – shrnutí </vt:lpstr>
      <vt:lpstr>Sprchování nemocného</vt:lpstr>
      <vt:lpstr>Prezentace aplikace PowerPoint</vt:lpstr>
      <vt:lpstr>Křesla a vozíky do sprchy</vt:lpstr>
      <vt:lpstr>Pomůcky k péči o dutinu ústní</vt:lpstr>
      <vt:lpstr>Péče o dutinu ústní</vt:lpstr>
      <vt:lpstr>Péče o dutinu ústní</vt:lpstr>
      <vt:lpstr>Péče o dutinu ústní</vt:lpstr>
      <vt:lpstr>Holení pacienta, pomůcky</vt:lpstr>
      <vt:lpstr>Video – hygienická péče</vt:lpstr>
      <vt:lpstr>Péče o dutinu ústní a chrup</vt:lpstr>
      <vt:lpstr>Masáž</vt:lpstr>
      <vt:lpstr>Literatura, zdroje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Andrea Menšíková</dc:creator>
  <cp:lastModifiedBy>Andrea Menšíková</cp:lastModifiedBy>
  <cp:revision>53</cp:revision>
  <cp:lastPrinted>2021-09-09T08:11:12Z</cp:lastPrinted>
  <dcterms:created xsi:type="dcterms:W3CDTF">2021-02-15T10:37:16Z</dcterms:created>
  <dcterms:modified xsi:type="dcterms:W3CDTF">2021-09-23T15:25:03Z</dcterms:modified>
</cp:coreProperties>
</file>