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7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300" r:id="rId33"/>
    <p:sldId id="296" r:id="rId34"/>
    <p:sldId id="297" r:id="rId35"/>
    <p:sldId id="298" r:id="rId36"/>
    <p:sldId id="299" r:id="rId37"/>
    <p:sldId id="264" r:id="rId38"/>
  </p:sldIdLst>
  <p:sldSz cx="12192000" cy="6858000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6" d="100"/>
          <a:sy n="116" d="100"/>
        </p:scale>
        <p:origin x="426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Nemocniční lůžko - teorie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E89566-2FC9-4F21-9986-5F183D17F9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6D162C-FAAF-4C06-BF6F-64F64A2C3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ACE293-39BA-4896-B7C0-39DA264F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Pomůcky doplňující lůžko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51E134-DB01-4D26-A24E-92F838B2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usnadňující pobyt na lůžku </a:t>
            </a:r>
            <a:r>
              <a:rPr lang="cs-CZ" altLang="cs-CZ" dirty="0"/>
              <a:t>– hrazdička, žebříček, uzdička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k zabezpečení nemocných </a:t>
            </a:r>
            <a:r>
              <a:rPr lang="cs-CZ" altLang="cs-CZ" dirty="0"/>
              <a:t>– postranice</a:t>
            </a:r>
          </a:p>
          <a:p>
            <a:r>
              <a:rPr lang="cs-CZ" altLang="cs-CZ" dirty="0">
                <a:solidFill>
                  <a:schemeClr val="tx2"/>
                </a:solidFill>
              </a:rPr>
              <a:t>zpříjemňující pobyt na lůžku </a:t>
            </a:r>
            <a:r>
              <a:rPr lang="cs-CZ" altLang="cs-CZ" dirty="0"/>
              <a:t>– jídelní stolek, stojan na knihy, kapsář na drobné předměty, signalizační zařízení, </a:t>
            </a:r>
            <a:r>
              <a:rPr lang="cs-CZ" altLang="cs-CZ" dirty="0" err="1"/>
              <a:t>antidekubitární</a:t>
            </a:r>
            <a:r>
              <a:rPr lang="cs-CZ" altLang="cs-CZ" dirty="0"/>
              <a:t> podložky</a:t>
            </a:r>
          </a:p>
          <a:p>
            <a:pPr marL="0" indent="0">
              <a:lnSpc>
                <a:spcPct val="110000"/>
              </a:lnSpc>
              <a:buClr>
                <a:srgbClr val="993300"/>
              </a:buClr>
              <a:buNone/>
            </a:pPr>
            <a:endParaRPr lang="cs-CZ" altLang="cs-CZ" dirty="0"/>
          </a:p>
          <a:p>
            <a:pPr marL="0" indent="0">
              <a:lnSpc>
                <a:spcPct val="110000"/>
              </a:lnSpc>
              <a:buClr>
                <a:srgbClr val="993300"/>
              </a:buClr>
              <a:buNone/>
            </a:pPr>
            <a:endParaRPr lang="cs-CZ" altLang="cs-CZ" dirty="0"/>
          </a:p>
          <a:p>
            <a:pPr marL="0" indent="0">
              <a:lnSpc>
                <a:spcPct val="110000"/>
              </a:lnSpc>
              <a:buClr>
                <a:srgbClr val="993300"/>
              </a:buClr>
              <a:buNone/>
            </a:pPr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D83C2E-10EB-4CC2-9835-C44FB711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000" y="4155179"/>
            <a:ext cx="1773193" cy="17679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E61E6F-9574-4D44-B82F-40ECB618E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654" y="4155180"/>
            <a:ext cx="1761897" cy="17679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9CBD88-1F1F-412D-AE7E-4B75E2122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63" y="4155180"/>
            <a:ext cx="1761897" cy="16964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B40E8C-F080-4D7D-BDA5-FBDE3BB06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335" y="3948206"/>
            <a:ext cx="1903379" cy="1903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25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5665F7-8583-4E0A-A75C-9CF5AA40B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40ADE2-18D2-4B9C-9498-4E06C4722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04544E-D535-4CA3-B236-756E23A5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Pomůcky doplňující lůžko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602625-0122-4867-B1AF-439721E15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b="1" dirty="0"/>
              <a:t>Pomůcky k úpravě polohy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nastavitelné panely lůžka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drátěné dlahy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plastové manžety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sáčky s pískem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válce, klíny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podložky noh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86D341-4AF5-446D-AA2D-6CC79C765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69" y="1692002"/>
            <a:ext cx="5145470" cy="3487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4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0F6C15-E344-41B3-8938-355E832D7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A19610-54A3-4387-ADEC-466FC7A921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33E7FE-A3AB-47D2-B594-63F24C78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FDE3E5A-0D62-431C-8F21-CFAED5507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732022" cy="4139998"/>
          </a:xfrm>
        </p:spPr>
        <p:txBody>
          <a:bodyPr/>
          <a:lstStyle/>
          <a:p>
            <a:r>
              <a:rPr lang="cs-CZ" altLang="cs-CZ" dirty="0"/>
              <a:t>důležitou součástí základní ošetřovatelské péče </a:t>
            </a:r>
          </a:p>
          <a:p>
            <a:r>
              <a:rPr lang="cs-CZ" altLang="cs-CZ" dirty="0"/>
              <a:t>přispívá ke zvýšení pohodlí nemocného </a:t>
            </a:r>
          </a:p>
          <a:p>
            <a:r>
              <a:rPr lang="cs-CZ" altLang="cs-CZ" dirty="0"/>
              <a:t>vhodnou úpravou lze předejít některým komplikacím ( např. dekubitům) </a:t>
            </a:r>
          </a:p>
          <a:p>
            <a:r>
              <a:rPr lang="cs-CZ" altLang="cs-CZ" dirty="0"/>
              <a:t>přestýlání zpravidla 2krát denně, dle potřeby </a:t>
            </a:r>
          </a:p>
          <a:p>
            <a:r>
              <a:rPr lang="cs-CZ" altLang="cs-CZ" dirty="0"/>
              <a:t>značné zatížení sester během úpravy lůžek na oddělení</a:t>
            </a:r>
          </a:p>
          <a:p>
            <a:r>
              <a:rPr lang="cs-CZ" altLang="cs-CZ" dirty="0"/>
              <a:t>vhodné, aby pracovali dvě sestry současně, každá z jedné strany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8C0ED9-7294-4C9C-A53A-23C7F176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62" y="1692002"/>
            <a:ext cx="3365968" cy="196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85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C7F19C-9A5A-4BB0-8232-AE2A94A7F2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0D0424-ADEA-4DBE-BDDA-911362F7E6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BC05B-D3A3-41BA-9112-AC8424524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Pomůcky</a:t>
            </a:r>
            <a:r>
              <a:rPr lang="en-US" dirty="0"/>
              <a:t> k </a:t>
            </a:r>
            <a:r>
              <a:rPr lang="en-US" dirty="0" err="1"/>
              <a:t>úpravě</a:t>
            </a:r>
            <a:r>
              <a:rPr lang="en-US" dirty="0"/>
              <a:t> </a:t>
            </a:r>
            <a:r>
              <a:rPr lang="en-US" dirty="0" err="1"/>
              <a:t>lůžka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4B83F6C-A638-43AA-9B51-E816C1881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0441" y="1692274"/>
            <a:ext cx="5738325" cy="4316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92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02DCF8-2913-495B-BE39-C413764058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87F875-1487-412E-8A45-FAAB11A1F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418A55-A953-4203-BF48-3E4E8B63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bez nemocného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B605A35-14A0-45AC-880F-C05067422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6167" y="1692275"/>
            <a:ext cx="6221253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52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611920-CF18-43D9-83A2-457487926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5AA916-983F-4AC8-A100-A5434845E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4F0F97-E051-4F36-B1EC-A9B32723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A7A5349-196B-4F71-8085-60C690DF9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polštář a přikrývku je nutno odložit mimo upravované lůžko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DFB8E2-D0B6-4C0F-BFF7-4238A8637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356" y="2206787"/>
            <a:ext cx="3139712" cy="41456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A5AA55-C409-44ED-8F5A-FEB7C1060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323" y="2206786"/>
            <a:ext cx="3139712" cy="4145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16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7E7386-E905-40B4-A317-5E3A8DF6A2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1D84DA-F373-43BD-8FBC-FBB99F566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763E59-3B49-4864-9890-6BEE9B04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(2)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4508DD1-4E14-445F-83DC-5D74D3061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prostěradlo se upravuje směrem od </a:t>
            </a:r>
            <a:r>
              <a:rPr lang="cs-CZ" altLang="cs-CZ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podhlavního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 panelu k nožnímu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FD1AE2-24A4-4081-9E14-DE9A8828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723" y="2258008"/>
            <a:ext cx="7029297" cy="4221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778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D8B60B-4FFD-49B2-91FB-1DB365B99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9EE054-6C9E-4AC3-A90D-A61575C886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9E4F84-B862-48BC-9A5D-FC4E8EAC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(3)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FF1A14-857A-4FBB-A3E1-AAA6EA439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5483"/>
            <a:ext cx="10753200" cy="4139998"/>
          </a:xfrm>
        </p:spPr>
        <p:txBody>
          <a:bodyPr/>
          <a:lstStyle/>
          <a:p>
            <a:r>
              <a:rPr lang="cs-CZ" altLang="cs-CZ" dirty="0"/>
              <a:t>fixace prostěradla pomocí uzlů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8650A1-D5E3-4B18-AA23-8FA2FA08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11" y="2137229"/>
            <a:ext cx="3066554" cy="40907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74F126-BFB9-4D14-B0D6-282BDBE24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664" y="2143325"/>
            <a:ext cx="2950720" cy="40785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964505E-22E8-4A5C-AE59-3D239A1B6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568" y="2131131"/>
            <a:ext cx="2987299" cy="4090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45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06FF88-9489-4AAF-9233-E419AA0F37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F9DF03-5F87-49DF-ADEE-0CBAAE5B0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810F43-9B32-4B7D-A847-EA893576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(4)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1F8D3E-3F6B-49B5-893F-5CB8DEED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nesprávná úprava uzlu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3EE42D-7754-4DB9-B627-8EC158EE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51" y="2351210"/>
            <a:ext cx="4781897" cy="3755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044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59610E-FEF8-438F-A0A8-3FC302D4EB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E163C0-F78B-4A7C-B0F3-3CDE02A481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5EE3DE-3A16-44BE-A35C-83C497988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(5)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6EAED55-D147-464A-A1D2-A083B1B58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25" y="1535483"/>
            <a:ext cx="10753200" cy="4139998"/>
          </a:xfrm>
        </p:spPr>
        <p:txBody>
          <a:bodyPr/>
          <a:lstStyle/>
          <a:p>
            <a:r>
              <a:rPr lang="cs-CZ" altLang="cs-CZ" dirty="0"/>
              <a:t>fixace prostěradla - založení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8F63D1-402D-42FE-894D-E64D5BB93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964" y="2164801"/>
            <a:ext cx="3761558" cy="38651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33A049-289B-47F0-8BE9-2B17E2721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25" y="2164800"/>
            <a:ext cx="4304149" cy="3865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71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Nemocniční</a:t>
            </a:r>
            <a:r>
              <a:rPr lang="en-US" dirty="0"/>
              <a:t> </a:t>
            </a:r>
            <a:r>
              <a:rPr lang="en-US" dirty="0" err="1"/>
              <a:t>lůžko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07CE10E-BCC1-41F8-9401-A06C5991E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1887" y="1706945"/>
            <a:ext cx="3192250" cy="31309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138EB2-16D1-4A3B-A6D1-170338058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416" y="1728501"/>
            <a:ext cx="3236820" cy="31309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854DAF-ADFB-49CA-9072-8842B0FBB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086" y="1706945"/>
            <a:ext cx="3529890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4150CB-CE10-4820-AF35-E46BAB163C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18775B-7773-4320-A867-723587D80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9D2146-4C43-4FA4-BC28-1D65792F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– postup (6)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1CDAF20-4206-433F-BCC4-274245937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prostěradlo s gumovkou pro nemocné s inkontinencí</a:t>
            </a:r>
          </a:p>
          <a:p>
            <a:r>
              <a:rPr lang="cs-CZ" altLang="cs-CZ" dirty="0"/>
              <a:t>v současné době dáváme přednost jednorázové podložce (vyšší komfort nemocného)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4AF07D-2FE2-4088-819E-E62AB15E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11" y="2988375"/>
            <a:ext cx="5666118" cy="3149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67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70A033-AF57-425E-BEF0-3F3987CB4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4FCAAA-9893-48A8-B287-32A30186F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1E319A-B948-426B-A54C-99B96339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(7)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ADD642B-F0BD-4352-8AA0-382ADE317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2532"/>
            <a:ext cx="10753200" cy="4139998"/>
          </a:xfrm>
        </p:spPr>
        <p:txBody>
          <a:bodyPr/>
          <a:lstStyle/>
          <a:p>
            <a:r>
              <a:rPr lang="cs-CZ" altLang="cs-CZ" dirty="0">
                <a:latin typeface="Tahoma" panose="020B0604030504040204" pitchFamily="34" charset="0"/>
              </a:rPr>
              <a:t>upravené lůžko (prostěradlo, gumovka, podložka)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1D2964-EACB-4D5C-B5A7-82527A5F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18" y="2159388"/>
            <a:ext cx="6626764" cy="397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395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87A27B-6B01-49DE-AA8A-5298440ACC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3E26EE-076B-4B3B-B20A-1CF4BC4AE9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3A3AB6-3B8F-4EC0-8F21-5B720242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(8)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731777-D167-420C-A127-5A00D744C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95496"/>
            <a:ext cx="10753200" cy="4139998"/>
          </a:xfrm>
        </p:spPr>
        <p:txBody>
          <a:bodyPr/>
          <a:lstStyle/>
          <a:p>
            <a:r>
              <a:rPr lang="cs-CZ" altLang="cs-CZ" dirty="0">
                <a:latin typeface="Tahoma" panose="020B0604030504040204" pitchFamily="34" charset="0"/>
              </a:rPr>
              <a:t>nesprávně upravená podložka s gumovkou</a:t>
            </a:r>
          </a:p>
          <a:p>
            <a:r>
              <a:rPr lang="cs-CZ" altLang="cs-CZ" dirty="0">
                <a:latin typeface="Tahoma" panose="020B0604030504040204" pitchFamily="34" charset="0"/>
              </a:rPr>
              <a:t>(gumovka nesmí přesahovat přes podložku – riziko opruzenin)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A8CB75-AA1E-4A3A-AD1F-73EB71860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964" y="2606015"/>
            <a:ext cx="6672072" cy="4002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097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C9AAEC-682B-4495-B358-B4B530C544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A37E79-8A94-4A6A-87DA-C1A955296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CAA09F-DD34-49DE-A311-C8F7D7E0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(9)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5C0155-74AC-4246-B6C4-3F0A088B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7906"/>
            <a:ext cx="10753200" cy="4139998"/>
          </a:xfrm>
        </p:spPr>
        <p:txBody>
          <a:bodyPr/>
          <a:lstStyle/>
          <a:p>
            <a:r>
              <a:rPr lang="cs-CZ" altLang="cs-CZ" dirty="0"/>
              <a:t>oblékání kapny (přikrývky)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7B86D4-11BE-43DF-A1BD-2634B439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85" y="2167712"/>
            <a:ext cx="3158002" cy="35601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023BEA-D64D-4459-AC9B-023E3B478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635" y="2120388"/>
            <a:ext cx="2956816" cy="36075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7DBB64-D31D-4756-8D62-F4BC63523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523" y="2120388"/>
            <a:ext cx="2956816" cy="3607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272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B6FDFE-90D9-4919-802B-3543894B00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DFBAAE-AEBC-4811-A1FE-7C3E6297D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571E83-34CE-47C6-BCA4-65EF6234A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(10)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84B1A3C-053F-4B82-B232-7F686180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2532"/>
            <a:ext cx="10753200" cy="4139998"/>
          </a:xfrm>
        </p:spPr>
        <p:txBody>
          <a:bodyPr/>
          <a:lstStyle/>
          <a:p>
            <a:r>
              <a:rPr lang="cs-CZ" altLang="cs-CZ" dirty="0"/>
              <a:t>úprava kapny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07AEFD-3B90-4CC0-9F68-83A0348A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950" y="2127379"/>
            <a:ext cx="6322100" cy="4010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175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E4BBB9-995B-41FF-A064-95D50BC865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9F80D6-A1F2-40BE-A565-EC4CE11084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7CAFEF-C2DA-44B1-B596-787938D2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(11)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9F5BC04-8148-4D0F-885C-D49672A8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8804"/>
            <a:ext cx="10753200" cy="4139998"/>
          </a:xfrm>
        </p:spPr>
        <p:txBody>
          <a:bodyPr/>
          <a:lstStyle/>
          <a:p>
            <a:r>
              <a:rPr lang="cs-CZ" altLang="cs-CZ" dirty="0"/>
              <a:t>založení kapny na šíři lůžka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E8367C-33FA-43F8-9858-0F3131289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69" y="2198469"/>
            <a:ext cx="2200847" cy="36457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1EE4F4-BD1C-49CB-98C6-6A06781D1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902" y="2186276"/>
            <a:ext cx="2219136" cy="36701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9179A3-C748-4E86-98C1-78E286E1F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923" y="2113118"/>
            <a:ext cx="2298391" cy="3718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700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67C5E2-34F1-449F-AC06-F180C2B9C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2EFABF-4130-4D4C-8754-0A2AC9C60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9C33E7-4699-4C70-89C8-185F8B64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úpravy lůžka – postup (12)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89CD3DA-BB20-408B-9D0A-BDA7DED7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789"/>
            <a:ext cx="10753200" cy="4139998"/>
          </a:xfrm>
        </p:spPr>
        <p:txBody>
          <a:bodyPr/>
          <a:lstStyle/>
          <a:p>
            <a:r>
              <a:rPr lang="cs-CZ" altLang="cs-CZ" dirty="0"/>
              <a:t>založení kapny – nožní panel lůžka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7E4EA2-1ED8-4721-955B-9D41B256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53" y="2236577"/>
            <a:ext cx="3676207" cy="40054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30B611-4DB4-436A-8F41-0FE172046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36" y="2222581"/>
            <a:ext cx="3493311" cy="4005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57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0D6619-499A-4B9E-97E1-66095791DC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F82DFD-2CDF-497D-BF55-C41F7DFFF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E3CDD3-2DA6-45D5-849C-F0EC9C06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– postup (13)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3C5D402-730D-43BE-BFB8-17F9163EE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474083"/>
            <a:ext cx="10753200" cy="4139998"/>
          </a:xfrm>
        </p:spPr>
        <p:txBody>
          <a:bodyPr/>
          <a:lstStyle/>
          <a:p>
            <a:r>
              <a:rPr lang="cs-CZ" altLang="cs-CZ" dirty="0"/>
              <a:t>povlečení polštáře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BC0EDD-1ED0-4970-B5A7-EF992C8EB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811" y="2134869"/>
            <a:ext cx="3700593" cy="34262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88631C-F67E-4774-B5A9-EFB38C22F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02" y="2134869"/>
            <a:ext cx="3700593" cy="342624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BE6D06-9B9C-4E44-9C45-8F6E6C7CE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00" y="2134869"/>
            <a:ext cx="3405807" cy="3432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04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A9A64A-83DB-403C-8F1A-374CF75EF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C823D2-199E-4192-8BC6-8588EC78C0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F3EC57-C011-44B5-AA90-29FF64C7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lůžka – postup (14)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4B28559-C0FF-4FD1-806F-8CD14CBC4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9007"/>
            <a:ext cx="10753200" cy="4139998"/>
          </a:xfrm>
        </p:spPr>
        <p:txBody>
          <a:bodyPr/>
          <a:lstStyle/>
          <a:p>
            <a:r>
              <a:rPr lang="cs-CZ" altLang="cs-CZ" dirty="0"/>
              <a:t>úprava kapny pomocí polštáře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18C26F-3383-4819-95B2-4067F595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928" y="2090515"/>
            <a:ext cx="5284143" cy="3984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785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C181B8-1490-46C0-8BA1-F96037B5C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4A64BF-8175-443D-8C71-9F9E7457D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8DA73E-90A5-4AA3-ACEE-A161D13C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Upravené lůžko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6E0655E-E4A5-4B67-A118-0F2A132FE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Tahoma" panose="020B0604030504040204" pitchFamily="34" charset="0"/>
              </a:rPr>
              <a:t>nezapomeň přisunout noční stolek a uklidit pokoj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D8C78E-B393-4A08-A0F4-4F972B46A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83" y="2693881"/>
            <a:ext cx="3493311" cy="26458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33F829-91C2-4F58-9F25-B65F1BA83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048" y="2693881"/>
            <a:ext cx="3487214" cy="264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50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400" y="684883"/>
            <a:ext cx="10753200" cy="451576"/>
          </a:xfrm>
        </p:spPr>
        <p:txBody>
          <a:bodyPr/>
          <a:lstStyle/>
          <a:p>
            <a:r>
              <a:rPr lang="cs-CZ" dirty="0"/>
              <a:t>Další typy lůžek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34EFA8F-DE9F-490C-9FAA-AD1A80A83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1500" y="1881415"/>
            <a:ext cx="2810500" cy="28105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8B0704-CB40-4C73-8EFD-1B282784A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211" y="1881415"/>
            <a:ext cx="2996281" cy="28105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AC1F8AD-0597-4049-9DF8-35C84ACB0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833" y="1881415"/>
            <a:ext cx="3471134" cy="281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92E0D6-E574-4011-AA21-DD75D3E5F4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3CBAF-9B98-4A5B-BEF2-7238DFEFA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17742E-EC6A-47B1-B3E5-5F3800EA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Úprava lůžka s nemocným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691E824-FED8-4981-8CB2-5AA4DB06C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 nemocných, které není možno posadit ( např. po operacích na páteři, v dutině břišní, nesoběstační pacienti,…)</a:t>
            </a:r>
          </a:p>
          <a:p>
            <a:r>
              <a:rPr lang="cs-CZ" altLang="cs-CZ" dirty="0"/>
              <a:t>předem nutno připravit pomůcky, vždy pracují min. 2 osoby </a:t>
            </a:r>
          </a:p>
          <a:p>
            <a:r>
              <a:rPr lang="cs-CZ" altLang="cs-CZ" dirty="0"/>
              <a:t>odstraníme polštář a peřinu, uvolníme základ lůžka </a:t>
            </a:r>
          </a:p>
          <a:p>
            <a:r>
              <a:rPr lang="cs-CZ" altLang="cs-CZ" dirty="0"/>
              <a:t>otáčení nemocného na bok </a:t>
            </a:r>
          </a:p>
          <a:p>
            <a:r>
              <a:rPr lang="cs-CZ" altLang="cs-CZ" dirty="0"/>
              <a:t>srolujeme prostěradlo + podložku po délce  </a:t>
            </a:r>
          </a:p>
          <a:p>
            <a:r>
              <a:rPr lang="cs-CZ" altLang="cs-CZ" dirty="0"/>
              <a:t>špinavé prádlo stočíme po délce pod pacienta, otočíme na druhý bok </a:t>
            </a:r>
          </a:p>
          <a:p>
            <a:r>
              <a:rPr lang="cs-CZ" altLang="cs-CZ" dirty="0"/>
              <a:t>odstraníme znečištěné prádlo a vypneme čisté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305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A848FA-E274-454B-AB6E-48032504C7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548D53-C8D3-437A-9951-2D45A080D5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A686F5-8195-4C02-94FD-02FA0945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Úprava lůžka s nemocným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E34F546-E720-4F38-BBA6-F2A1F0608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7176" y="1912776"/>
            <a:ext cx="5812823" cy="3778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171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328488-4BE8-4056-B92E-7F7CC0250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5A6FAC-E55F-4332-ABF0-CC08AD0D20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A88299-0B0C-4299-9D3F-5BDC371B4B0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Úprava lůžka s nemocným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40C5585-9131-4862-88A8-E0F4E2459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přetočení nemocného na druhou stranu</a:t>
            </a:r>
          </a:p>
          <a:p>
            <a:r>
              <a:rPr lang="cs-CZ" altLang="cs-CZ" dirty="0"/>
              <a:t>úplné odstranění znečištěného prádla</a:t>
            </a:r>
          </a:p>
          <a:p>
            <a:r>
              <a:rPr lang="cs-CZ" altLang="cs-CZ" dirty="0"/>
              <a:t>úprava čistého prádla</a:t>
            </a:r>
          </a:p>
          <a:p>
            <a:r>
              <a:rPr lang="cs-CZ" altLang="cs-CZ" dirty="0"/>
              <a:t>přiložení pleny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DC73FF-8ACB-4846-90D9-14C7DF7F5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70" y="2770973"/>
            <a:ext cx="4324865" cy="3649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762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256B1E-CAE7-44B1-9194-A34C85F793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B0FBE4-8861-475B-BFD7-2B5029B21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0E4477-B0E2-4FEA-B7A7-31BAFC4E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Úprava lůžka po šířce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8A85884-5A24-46E2-8C27-76D67A79E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užíváme u pacientů, které nemůžeme otočit na bok</a:t>
            </a:r>
          </a:p>
          <a:p>
            <a:r>
              <a:rPr lang="cs-CZ" altLang="cs-CZ" dirty="0"/>
              <a:t>postupujeme stejně, jako u předešlého případu</a:t>
            </a:r>
          </a:p>
          <a:p>
            <a:r>
              <a:rPr lang="cs-CZ" altLang="cs-CZ" dirty="0"/>
              <a:t>postupujeme od hlavy k trupu a dolním končetinám </a:t>
            </a:r>
          </a:p>
          <a:p>
            <a:r>
              <a:rPr lang="cs-CZ" altLang="cs-CZ" dirty="0"/>
              <a:t>nemocný se nejdříve posadí, potom se položí a nadzvedne pánev, nakonec dolní končetiny </a:t>
            </a:r>
          </a:p>
          <a:p>
            <a:r>
              <a:rPr lang="cs-CZ" altLang="cs-CZ" dirty="0"/>
              <a:t>srolujeme pouze prostěradlo a textilní podložku</a:t>
            </a:r>
          </a:p>
          <a:p>
            <a:r>
              <a:rPr lang="cs-CZ" altLang="cs-CZ" dirty="0"/>
              <a:t>jednorázovou podložku vsuneme pod pánev </a:t>
            </a:r>
          </a:p>
          <a:p>
            <a:r>
              <a:rPr lang="cs-CZ" altLang="cs-CZ" dirty="0"/>
              <a:t>nakonec nutno upravit a vypnout 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129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3FA2BA-88D9-4A39-A008-5FA2272D36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C74459-39FF-47B7-9AEC-2DB2E6CD6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9B1B03-072D-4220-9268-F68CAC03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Manipulace s prádlem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F5F9EE-C3EB-4239-95AC-610CD63F4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Manipulace se znečištěným prádlem – zdroj nákazy</a:t>
            </a:r>
          </a:p>
          <a:p>
            <a:r>
              <a:rPr lang="cs-CZ" altLang="cs-CZ" dirty="0"/>
              <a:t>Čisté prádlo je na ošetřovací jednotce uloženo v příručním skladu v uzavřených skříních </a:t>
            </a:r>
          </a:p>
          <a:p>
            <a:r>
              <a:rPr lang="cs-CZ" altLang="cs-CZ" dirty="0"/>
              <a:t>Roztříděno dle jednotlivých druhů</a:t>
            </a:r>
          </a:p>
          <a:p>
            <a:r>
              <a:rPr lang="cs-CZ" altLang="cs-CZ" dirty="0"/>
              <a:t>Skříně z prádlem se uklízejí a dezinfikují zpravidla 1krát týdně</a:t>
            </a:r>
          </a:p>
          <a:p>
            <a:r>
              <a:rPr lang="cs-CZ" altLang="cs-CZ" dirty="0"/>
              <a:t>S použitým prádlem se zachází jako s infekčním materiálem</a:t>
            </a:r>
          </a:p>
          <a:p>
            <a:r>
              <a:rPr lang="cs-CZ" altLang="cs-CZ" dirty="0"/>
              <a:t>Po znečištění s ním manipulujeme, co nejméně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493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327FCE-8315-400F-B768-2E169DCC99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F35534-2A62-46EC-8A69-3642684E1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25D56-AF8F-4A37-A01D-6C917D37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Manipulace s prádlem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5E57CC9-485A-4345-AAE0-2A26260D8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Ukládáme do vaků (pytlů), které se po naplnění uzavřou</a:t>
            </a:r>
          </a:p>
          <a:p>
            <a:r>
              <a:rPr lang="cs-CZ" altLang="cs-CZ" dirty="0"/>
              <a:t>Špinavé prádlo se ukládá v místnosti k tomu určené (nejčastěji čistící místnost)</a:t>
            </a:r>
          </a:p>
          <a:p>
            <a:r>
              <a:rPr lang="cs-CZ" altLang="cs-CZ" dirty="0"/>
              <a:t>Se znečištěným prádlem vždy manipulujeme v ochranném oblečení (empírový plášť, ústenka, gumové rukavice…) </a:t>
            </a:r>
          </a:p>
          <a:p>
            <a:r>
              <a:rPr lang="cs-CZ" altLang="cs-CZ" dirty="0"/>
              <a:t>Prádlo neodkládáme na podlahu </a:t>
            </a:r>
          </a:p>
          <a:p>
            <a:r>
              <a:rPr lang="cs-CZ" altLang="cs-CZ" dirty="0"/>
              <a:t>V nemocnicích se o čistotu prádla starají speciální firmy nebo ústavní prádelny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63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3B4074-6071-488B-AA7A-932EA83F5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ECC6F7-8D60-482B-AA29-F8AF3A36A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AAD59F4-7AB4-49CE-B1FD-D7D00E8DF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068"/>
            <a:ext cx="10752138" cy="32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474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1CD0F1-9644-4890-9121-FE6926CAF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1226B5-CDF8-4068-BFA7-4731A8016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2C78F6-56B6-4E85-A391-35E9D85946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Lůžko pro nemocné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3F03D39-C638-4B8D-9AFF-581AD2DC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69580"/>
            <a:ext cx="10753200" cy="4139998"/>
          </a:xfrm>
        </p:spPr>
        <p:txBody>
          <a:bodyPr/>
          <a:lstStyle/>
          <a:p>
            <a:r>
              <a:rPr lang="cs-CZ" altLang="cs-CZ" dirty="0"/>
              <a:t>patří k základnímu vybavení pokoje </a:t>
            </a:r>
          </a:p>
          <a:p>
            <a:r>
              <a:rPr lang="cs-CZ" altLang="cs-CZ" dirty="0"/>
              <a:t>místem klidu, odpočinku a pohodlí </a:t>
            </a:r>
          </a:p>
          <a:p>
            <a:r>
              <a:rPr lang="cs-CZ" altLang="cs-CZ" dirty="0"/>
              <a:t>musí vyhovovat, co největšímu počtu nemocných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AEF8BA-72F3-4792-B85C-62C9F68FB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56" y="3141405"/>
            <a:ext cx="4014381" cy="24681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497750-C352-487E-8A4E-B2B2A71A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980" y="3141405"/>
            <a:ext cx="3665501" cy="2468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65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63F991-90ED-4331-A1AA-4D28676AA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99E7AE-6694-46B9-89B7-4CCE683B0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756348-B006-4C68-9816-3CDEB91C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Lůžko pro nemocné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1261FC-3E23-445B-9C80-4F8AC8C82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musí umožnit zdravotnickému personálu co nejlépe a nejekonomičtěji ošetřovat </a:t>
            </a:r>
          </a:p>
          <a:p>
            <a:r>
              <a:rPr lang="cs-CZ" altLang="cs-CZ" dirty="0"/>
              <a:t>zřetel musí být brán na vysokou kvalitu, spolehlivost a bezpečnost pacienta i personálu </a:t>
            </a:r>
          </a:p>
          <a:p>
            <a:r>
              <a:rPr lang="cs-CZ" altLang="cs-CZ" dirty="0"/>
              <a:t>standardní rozměry: 2m x 80-90cm x 60cm </a:t>
            </a:r>
          </a:p>
          <a:p>
            <a:r>
              <a:rPr lang="cs-CZ" altLang="cs-CZ" dirty="0"/>
              <a:t>vhodný přístup za tří stran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7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C6DB7B-0E79-49FB-A48D-FA0B7C754B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A3DE9-1367-4671-973C-2786C7D58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931586-3D00-408C-BE80-A128A2800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Požadavky na konstrukci lůžka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053A540-57EA-40B9-B753-E0A2E9F3D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pojízdnost </a:t>
            </a:r>
          </a:p>
          <a:p>
            <a:r>
              <a:rPr lang="cs-CZ" altLang="cs-CZ" dirty="0"/>
              <a:t>pevná, ale polohovatelná ložní plocha ve 3-4 částech  </a:t>
            </a:r>
          </a:p>
          <a:p>
            <a:r>
              <a:rPr lang="cs-CZ" altLang="cs-CZ" dirty="0"/>
              <a:t>nastavitelná výška lůžka </a:t>
            </a:r>
          </a:p>
          <a:p>
            <a:r>
              <a:rPr lang="cs-CZ" altLang="cs-CZ" dirty="0"/>
              <a:t>nastavitelná délka lůžka </a:t>
            </a:r>
          </a:p>
          <a:p>
            <a:r>
              <a:rPr lang="cs-CZ" altLang="cs-CZ" dirty="0"/>
              <a:t>centrální podvozek lůžka ( kolečka schována..) </a:t>
            </a:r>
          </a:p>
          <a:p>
            <a:r>
              <a:rPr lang="cs-CZ" altLang="cs-CZ" dirty="0"/>
              <a:t>centrální ovládání koleček </a:t>
            </a:r>
          </a:p>
          <a:p>
            <a:r>
              <a:rPr lang="cs-CZ" altLang="cs-CZ" dirty="0"/>
              <a:t>příjemný design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2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7ACBC2-2DFB-42FD-9468-B4CBDCDC7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6ABF3F-0F3E-41C7-B0EB-87894AB22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E292BF-BF87-4F06-816B-3B3D9BBED8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Typy nemocničních lůžek- standardní/speciální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F54567F-FBE2-4A97-9A55-EE4906ED5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8656" y="2254911"/>
            <a:ext cx="3487214" cy="28897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77990E-262B-439C-9C8E-FE26CE5FF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140" y="2254911"/>
            <a:ext cx="3651821" cy="2871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43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95E5F6-E791-4062-9704-E210A4B77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699FA3-F142-48AB-B23E-2A45644B5B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B2B855-EFC3-43AF-9A30-E203A7C7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Základní vybavení lůžka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7402F9-98CD-49C1-A4F2-DA693EFE7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97708" cy="4139998"/>
          </a:xfrm>
        </p:spPr>
        <p:txBody>
          <a:bodyPr/>
          <a:lstStyle/>
          <a:p>
            <a:r>
              <a:rPr lang="cs-CZ" altLang="cs-CZ" dirty="0"/>
              <a:t>molitanová matrace v nepromokavém obalu</a:t>
            </a:r>
          </a:p>
          <a:p>
            <a:r>
              <a:rPr lang="cs-CZ" altLang="cs-CZ" dirty="0"/>
              <a:t>přikrývka – lehká, teplá, snadno čistitelná</a:t>
            </a:r>
          </a:p>
          <a:p>
            <a:r>
              <a:rPr lang="cs-CZ" altLang="cs-CZ" dirty="0"/>
              <a:t>polštáře</a:t>
            </a:r>
          </a:p>
          <a:p>
            <a:r>
              <a:rPr lang="cs-CZ" altLang="cs-CZ" dirty="0"/>
              <a:t>podložka z PVC – ochrana lůžka</a:t>
            </a:r>
          </a:p>
          <a:p>
            <a:r>
              <a:rPr lang="cs-CZ" altLang="cs-CZ" dirty="0"/>
              <a:t>povlečení (prostěradlo, podložka, povlak na polštář, peřina)</a:t>
            </a:r>
          </a:p>
          <a:p>
            <a:r>
              <a:rPr lang="cs-CZ" altLang="cs-CZ" dirty="0"/>
              <a:t>noční stolek, židle, paravány 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22AC3B-CEC8-47F0-80F6-A478EC2E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706" y="522492"/>
            <a:ext cx="2461596" cy="15702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1052B9-2D96-452F-B689-7CFC5DA4A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819" y="4692217"/>
            <a:ext cx="1609483" cy="19630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5129BDA-1265-44D5-8E67-FF61A6C74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398" y="2465748"/>
            <a:ext cx="157290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53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78A64B-551E-4750-87DD-30C8228CD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Nemocniční lůžko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E159ED-E8A3-4E4C-BDC8-149EFF64B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A615C93-F167-42D1-838E-FC414E6F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Pomocná zařízení lůžka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211CDAF-21F6-4CC7-8B21-0E9579A70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8131" y="1692274"/>
            <a:ext cx="8388220" cy="444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0390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Nemocniční lůžko JVS[2021091611054447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277</TotalTime>
  <Words>885</Words>
  <Application>Microsoft Office PowerPoint</Application>
  <PresentationFormat>Širokoúhlá obrazovka</PresentationFormat>
  <Paragraphs>193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Tahoma</vt:lpstr>
      <vt:lpstr>Wingdings</vt:lpstr>
      <vt:lpstr>Prezentace_MU_CZ</vt:lpstr>
      <vt:lpstr>Nemocniční lůžko - teorie</vt:lpstr>
      <vt:lpstr>Nemocniční lůžko</vt:lpstr>
      <vt:lpstr>Další typy lůžek</vt:lpstr>
      <vt:lpstr>Lůžko pro nemocné</vt:lpstr>
      <vt:lpstr>Lůžko pro nemocné</vt:lpstr>
      <vt:lpstr>Požadavky na konstrukci lůžka</vt:lpstr>
      <vt:lpstr>Typy nemocničních lůžek- standardní/speciální</vt:lpstr>
      <vt:lpstr>Základní vybavení lůžka</vt:lpstr>
      <vt:lpstr>Pomocná zařízení lůžka</vt:lpstr>
      <vt:lpstr>Pomůcky doplňující lůžko</vt:lpstr>
      <vt:lpstr>Pomůcky doplňující lůžko</vt:lpstr>
      <vt:lpstr>Úprava lůžka</vt:lpstr>
      <vt:lpstr>Pomůcky k úpravě lůžka</vt:lpstr>
      <vt:lpstr>Úprava lůžka bez nemocného</vt:lpstr>
      <vt:lpstr>Postup úpravy lůžka – postup (1)</vt:lpstr>
      <vt:lpstr>Postup úpravy lůžka – postup (2)</vt:lpstr>
      <vt:lpstr>Postup úpravy lůžka – postup (3)</vt:lpstr>
      <vt:lpstr>Postup úpravy lůžka – postup (4)</vt:lpstr>
      <vt:lpstr>Postup úpravy lůžka – postup (5)</vt:lpstr>
      <vt:lpstr>Úprava lůžka – postup (6)</vt:lpstr>
      <vt:lpstr>Postup úpravy lůžka – postup (7)</vt:lpstr>
      <vt:lpstr>Postup úpravy lůžka – postup (8)</vt:lpstr>
      <vt:lpstr>Postup úpravy lůžka – postup (9)</vt:lpstr>
      <vt:lpstr>Postup úpravy lůžka – postup (10)</vt:lpstr>
      <vt:lpstr>Postup úpravy lůžka – postup (11)</vt:lpstr>
      <vt:lpstr>Postup úpravy lůžka – postup (12)</vt:lpstr>
      <vt:lpstr>Úprava lůžka – postup (13)</vt:lpstr>
      <vt:lpstr>Úprava lůžka – postup (14)</vt:lpstr>
      <vt:lpstr>Upravené lůžko</vt:lpstr>
      <vt:lpstr>Úprava lůžka s nemocným</vt:lpstr>
      <vt:lpstr>Úprava lůžka s nemocným</vt:lpstr>
      <vt:lpstr>Úprava lůžka s nemocným </vt:lpstr>
      <vt:lpstr>Úprava lůžka po šířce</vt:lpstr>
      <vt:lpstr>Manipulace s prádlem</vt:lpstr>
      <vt:lpstr>Manipulace s prádlem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72</cp:revision>
  <cp:lastPrinted>2021-09-09T08:11:12Z</cp:lastPrinted>
  <dcterms:created xsi:type="dcterms:W3CDTF">2021-02-15T10:37:16Z</dcterms:created>
  <dcterms:modified xsi:type="dcterms:W3CDTF">2021-09-16T10:12:54Z</dcterms:modified>
</cp:coreProperties>
</file>