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323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3" r:id="rId28"/>
    <p:sldId id="351" r:id="rId29"/>
    <p:sldId id="354" r:id="rId30"/>
    <p:sldId id="355" r:id="rId31"/>
    <p:sldId id="352" r:id="rId32"/>
    <p:sldId id="356" r:id="rId33"/>
    <p:sldId id="357" r:id="rId34"/>
    <p:sldId id="274" r:id="rId35"/>
    <p:sldId id="319" r:id="rId36"/>
    <p:sldId id="264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291" autoAdjust="0"/>
  </p:normalViewPr>
  <p:slideViewPr>
    <p:cSldViewPr snapToGrid="0">
      <p:cViewPr varScale="1">
        <p:scale>
          <a:sx n="99" d="100"/>
          <a:sy n="99" d="100"/>
        </p:scale>
        <p:origin x="96" y="31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Odběry biologického materiálu –krev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Odběry biologického materiálu – krev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78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79D82-C8B9-403B-93F8-B29158BD7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AFCD60-9AAA-4E53-8447-A16D2501A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B17FE2-1F6F-4494-A69F-0CA9799A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Biochemické vyšetření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BB4F32-33AE-4B70-B160-D4BC434C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vyšetření provádí biochemická laboratoř – OKB </a:t>
            </a:r>
          </a:p>
          <a:p>
            <a:r>
              <a:rPr lang="cs-CZ" dirty="0">
                <a:sym typeface="+mn-ea"/>
              </a:rPr>
              <a:t>na lačno</a:t>
            </a:r>
            <a:endParaRPr lang="cs-CZ" dirty="0"/>
          </a:p>
          <a:p>
            <a:r>
              <a:rPr lang="cs-CZ" dirty="0">
                <a:sym typeface="+mn-ea"/>
              </a:rPr>
              <a:t>v klidu/po zátěži</a:t>
            </a:r>
            <a:endParaRPr lang="cs-CZ" dirty="0"/>
          </a:p>
          <a:p>
            <a:r>
              <a:rPr lang="cs-CZ" dirty="0">
                <a:sym typeface="+mn-ea"/>
              </a:rPr>
              <a:t>zatažení končetiny</a:t>
            </a:r>
            <a:endParaRPr lang="cs-CZ" dirty="0"/>
          </a:p>
          <a:p>
            <a:r>
              <a:rPr lang="cs-CZ" dirty="0">
                <a:sym typeface="+mn-ea"/>
              </a:rPr>
              <a:t>poloha pacienta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50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79D82-C8B9-403B-93F8-B29158BD7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AFCD60-9AAA-4E53-8447-A16D2501A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B17FE2-1F6F-4494-A69F-0CA9799A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Biochemické vyšetření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BB4F32-33AE-4B70-B160-D4BC434C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497"/>
            <a:ext cx="11207132" cy="4139998"/>
          </a:xfrm>
        </p:spPr>
        <p:txBody>
          <a:bodyPr/>
          <a:lstStyle/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ionty</a:t>
            </a:r>
            <a:r>
              <a:rPr lang="cs-CZ" altLang="en-US" dirty="0">
                <a:sym typeface="+mn-ea"/>
              </a:rPr>
              <a:t> – natrium, kalium, chloridy, </a:t>
            </a:r>
            <a:r>
              <a:rPr lang="cs-CZ" altLang="en-US" dirty="0" err="1">
                <a:sym typeface="+mn-ea"/>
              </a:rPr>
              <a:t>calcium</a:t>
            </a:r>
            <a:r>
              <a:rPr lang="cs-CZ" altLang="en-US" dirty="0">
                <a:sym typeface="+mn-ea"/>
              </a:rPr>
              <a:t>, fosfor, magnesium</a:t>
            </a:r>
            <a:endParaRPr lang="cs-CZ" altLang="en-US" dirty="0"/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železo</a:t>
            </a:r>
            <a:r>
              <a:rPr lang="cs-CZ" altLang="en-US" dirty="0">
                <a:sym typeface="+mn-ea"/>
              </a:rPr>
              <a:t> – resorpční křivka železa, feritin, vazebná kapacita železa</a:t>
            </a:r>
            <a:endParaRPr lang="cs-CZ" altLang="en-US" dirty="0"/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metabolity </a:t>
            </a:r>
            <a:r>
              <a:rPr lang="cs-CZ" altLang="en-US" dirty="0">
                <a:sym typeface="+mn-ea"/>
              </a:rPr>
              <a:t>– urea, kreatinin, kyselina močová a bilirubin</a:t>
            </a:r>
            <a:endParaRPr lang="cs-CZ" alt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bílkoviny</a:t>
            </a:r>
            <a:r>
              <a:rPr lang="cs-CZ" altLang="en-US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cs-CZ" altLang="en-US" dirty="0">
                <a:sym typeface="+mn-ea"/>
              </a:rPr>
              <a:t>– celková bílkovina, albumin, elektroforéza bílkovin, CRP</a:t>
            </a:r>
            <a:endParaRPr lang="cs-CZ" alt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jaterní testy</a:t>
            </a:r>
            <a:r>
              <a:rPr lang="cs-CZ" altLang="en-US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cs-CZ" altLang="en-US" dirty="0">
                <a:sym typeface="+mn-ea"/>
              </a:rPr>
              <a:t>– ALT, AST, ALP, GMT, LD</a:t>
            </a:r>
            <a:endParaRPr lang="cs-CZ" alt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enzymy</a:t>
            </a:r>
            <a:r>
              <a:rPr lang="cs-CZ" altLang="en-US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cs-CZ" altLang="en-US" dirty="0">
                <a:sym typeface="+mn-ea"/>
              </a:rPr>
              <a:t>– pankreatická amyláza – AMS, LIPÁZA</a:t>
            </a:r>
            <a:endParaRPr lang="cs-CZ" altLang="en-US" dirty="0"/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lipidy </a:t>
            </a:r>
            <a:r>
              <a:rPr lang="cs-CZ" altLang="en-US" dirty="0">
                <a:sym typeface="+mn-ea"/>
              </a:rPr>
              <a:t>– cholesterol – celkový cholesterol, HDL, LDL, </a:t>
            </a:r>
            <a:r>
              <a:rPr lang="cs-CZ" altLang="en-US" dirty="0" err="1">
                <a:sym typeface="+mn-ea"/>
              </a:rPr>
              <a:t>triacylglyceroly</a:t>
            </a:r>
            <a:endParaRPr lang="cs-CZ" alt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glukóza</a:t>
            </a:r>
            <a:r>
              <a:rPr lang="cs-CZ" altLang="en-US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 </a:t>
            </a:r>
            <a:r>
              <a:rPr lang="cs-CZ" altLang="en-US" dirty="0">
                <a:sym typeface="+mn-ea"/>
              </a:rPr>
              <a:t>– glykemie, OGTT, glykovaný hemoglobin, glykovaný protein, C – peptid 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hormony a tumorové </a:t>
            </a:r>
            <a:r>
              <a:rPr lang="cs-CZ" altLang="en-US" dirty="0" err="1">
                <a:solidFill>
                  <a:schemeClr val="accent1"/>
                </a:solidFill>
                <a:sym typeface="+mn-ea"/>
              </a:rPr>
              <a:t>markery</a:t>
            </a:r>
            <a:r>
              <a:rPr lang="cs-CZ" altLang="en-US" dirty="0">
                <a:solidFill>
                  <a:schemeClr val="accent1"/>
                </a:solidFill>
                <a:sym typeface="+mn-ea"/>
              </a:rPr>
              <a:t> </a:t>
            </a:r>
            <a:r>
              <a:rPr lang="cs-CZ" altLang="en-US" dirty="0">
                <a:sym typeface="+mn-ea"/>
              </a:rPr>
              <a:t>– T3, T4, TSH, HCG, PSA, CA 15, CA 50,  ...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66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D05FE-3763-404B-8D4A-30C21AB04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6F0ABF-3F7B-4081-A26E-4DB0532BC6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DF9B9-F859-47A7-900A-1674F4F6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Hematologické vyšetření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3D1D04F-8715-4E6F-B2C9-867A75F7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07" y="1480986"/>
            <a:ext cx="11336012" cy="4139998"/>
          </a:xfrm>
        </p:spPr>
        <p:txBody>
          <a:bodyPr/>
          <a:lstStyle/>
          <a:p>
            <a:r>
              <a:rPr lang="cs-CZ" dirty="0">
                <a:sym typeface="+mn-ea"/>
              </a:rPr>
              <a:t>provádí hematologická laboratoř - OKH</a:t>
            </a:r>
          </a:p>
          <a:p>
            <a:r>
              <a:rPr lang="cs-CZ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krevní obraz: </a:t>
            </a:r>
            <a:r>
              <a:rPr lang="cs-CZ" sz="2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RBC</a:t>
            </a:r>
            <a:r>
              <a:rPr lang="cs-CZ" sz="2800" dirty="0">
                <a:sym typeface="+mn-ea"/>
              </a:rPr>
              <a:t> – erytrocyty, </a:t>
            </a:r>
            <a:r>
              <a:rPr lang="cs-CZ" sz="2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WBC</a:t>
            </a:r>
            <a:r>
              <a:rPr lang="cs-CZ" sz="2800" dirty="0">
                <a:sym typeface="+mn-ea"/>
              </a:rPr>
              <a:t> – leukocyty, </a:t>
            </a:r>
            <a:r>
              <a:rPr lang="cs-CZ" sz="2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PLT</a:t>
            </a:r>
            <a:r>
              <a:rPr lang="cs-CZ" sz="2800" dirty="0">
                <a:sym typeface="+mn-ea"/>
              </a:rPr>
              <a:t> – trombocyty, </a:t>
            </a:r>
            <a:r>
              <a:rPr lang="cs-CZ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HB</a:t>
            </a:r>
            <a:r>
              <a:rPr lang="cs-CZ" dirty="0">
                <a:sym typeface="+mn-ea"/>
              </a:rPr>
              <a:t> – hemoglobin, </a:t>
            </a:r>
            <a:r>
              <a:rPr lang="cs-CZ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HCT</a:t>
            </a:r>
            <a:r>
              <a:rPr lang="cs-CZ" dirty="0">
                <a:sym typeface="+mn-ea"/>
              </a:rPr>
              <a:t> – </a:t>
            </a:r>
            <a:r>
              <a:rPr lang="cs-CZ" dirty="0" err="1">
                <a:sym typeface="+mn-ea"/>
              </a:rPr>
              <a:t>hematocrit</a:t>
            </a:r>
            <a:endParaRPr lang="cs-CZ" dirty="0">
              <a:sym typeface="+mn-ea"/>
            </a:endParaRPr>
          </a:p>
          <a:p>
            <a:r>
              <a:rPr lang="cs-CZ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krevní obraz + </a:t>
            </a:r>
            <a:r>
              <a:rPr lang="cs-CZ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diff</a:t>
            </a:r>
            <a:r>
              <a:rPr lang="cs-CZ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.: </a:t>
            </a:r>
            <a:r>
              <a:rPr lang="cs-CZ" dirty="0">
                <a:sym typeface="+mn-ea"/>
              </a:rPr>
              <a:t>lymfocyty, monocyty, </a:t>
            </a:r>
            <a:r>
              <a:rPr lang="cs-CZ" dirty="0" err="1">
                <a:sym typeface="+mn-ea"/>
              </a:rPr>
              <a:t>neutrofily</a:t>
            </a:r>
            <a:r>
              <a:rPr lang="cs-CZ" dirty="0">
                <a:sym typeface="+mn-ea"/>
              </a:rPr>
              <a:t>, </a:t>
            </a:r>
            <a:r>
              <a:rPr lang="cs-CZ" dirty="0" err="1">
                <a:sym typeface="+mn-ea"/>
              </a:rPr>
              <a:t>basofily</a:t>
            </a:r>
            <a:r>
              <a:rPr lang="cs-CZ" dirty="0">
                <a:sym typeface="+mn-ea"/>
              </a:rPr>
              <a:t>, eozinofily</a:t>
            </a:r>
          </a:p>
          <a:p>
            <a:r>
              <a:rPr lang="cs-CZ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koagulace:</a:t>
            </a:r>
            <a:endParaRPr lang="cs-CZ" dirty="0">
              <a:sym typeface="+mn-ea"/>
            </a:endParaRPr>
          </a:p>
          <a:p>
            <a:pPr lvl="1"/>
            <a:r>
              <a:rPr lang="cs-CZ" sz="2800" dirty="0">
                <a:sym typeface="+mn-ea"/>
              </a:rPr>
              <a:t> </a:t>
            </a:r>
            <a:r>
              <a:rPr lang="cs-CZ" sz="2800" dirty="0" err="1">
                <a:sym typeface="+mn-ea"/>
              </a:rPr>
              <a:t>Quick</a:t>
            </a:r>
            <a:r>
              <a:rPr lang="cs-CZ" sz="2800" dirty="0">
                <a:sym typeface="+mn-ea"/>
              </a:rPr>
              <a:t> test (protrombinový čas) – vnější </a:t>
            </a:r>
            <a:r>
              <a:rPr lang="cs-CZ" sz="2800" dirty="0" err="1">
                <a:sym typeface="+mn-ea"/>
              </a:rPr>
              <a:t>hemokoagulace</a:t>
            </a:r>
            <a:endParaRPr lang="cs-CZ" sz="2800" dirty="0">
              <a:sym typeface="+mn-ea"/>
            </a:endParaRPr>
          </a:p>
          <a:p>
            <a:pPr lvl="1"/>
            <a:r>
              <a:rPr lang="cs-CZ" sz="2800" dirty="0">
                <a:sym typeface="+mn-ea"/>
              </a:rPr>
              <a:t> APTT – vnitřní </a:t>
            </a:r>
            <a:r>
              <a:rPr lang="cs-CZ" sz="2800" dirty="0" err="1">
                <a:sym typeface="+mn-ea"/>
              </a:rPr>
              <a:t>hemokoagulace</a:t>
            </a:r>
            <a:endParaRPr lang="cs-CZ" sz="2800" dirty="0">
              <a:sym typeface="+mn-ea"/>
            </a:endParaRPr>
          </a:p>
          <a:p>
            <a:pPr lvl="1"/>
            <a:r>
              <a:rPr lang="cs-CZ" sz="2800" dirty="0">
                <a:sym typeface="+mn-ea"/>
              </a:rPr>
              <a:t> INR – poměr času, za který se vytvoří koagulum (relativní hodnota)</a:t>
            </a:r>
          </a:p>
          <a:p>
            <a:pPr lvl="1"/>
            <a:r>
              <a:rPr lang="cs-CZ" sz="2800" dirty="0">
                <a:sym typeface="+mn-ea"/>
              </a:rPr>
              <a:t> fibrinogen</a:t>
            </a:r>
          </a:p>
          <a:p>
            <a:r>
              <a:rPr lang="cs-CZ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krevní skupina + </a:t>
            </a:r>
            <a:r>
              <a:rPr lang="cs-CZ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Rh</a:t>
            </a:r>
            <a:r>
              <a:rPr lang="cs-CZ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faktor  </a:t>
            </a:r>
            <a:r>
              <a:rPr lang="cs-CZ" dirty="0">
                <a:sym typeface="+mn-ea"/>
              </a:rPr>
              <a:t>(v současnosti výhradně v krevní bance) 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89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D5F471-39C3-4AFF-87E4-1035D8AC2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7295D0-18FC-46AF-9C8A-2DF4E298E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4170-E5B1-4029-BAEF-6BEE4788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Mikrobiologické vyšetření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229AA3-924F-477E-8C8C-DCA98521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provádí mikrobiologická laboratoř </a:t>
            </a:r>
          </a:p>
          <a:p>
            <a:r>
              <a:rPr lang="cs-CZ" dirty="0">
                <a:sym typeface="+mn-ea"/>
              </a:rPr>
              <a:t>průkaz patologického agens</a:t>
            </a:r>
            <a:endParaRPr lang="cs-CZ" dirty="0"/>
          </a:p>
          <a:p>
            <a:r>
              <a:rPr lang="cs-CZ" dirty="0">
                <a:sym typeface="+mn-ea"/>
              </a:rPr>
              <a:t>viry, bakterie, kvasinky…</a:t>
            </a:r>
            <a:endParaRPr lang="cs-CZ" dirty="0"/>
          </a:p>
          <a:p>
            <a:r>
              <a:rPr lang="cs-CZ" dirty="0">
                <a:sym typeface="+mn-ea"/>
              </a:rPr>
              <a:t>hemokultury</a:t>
            </a:r>
            <a:endParaRPr lang="cs-CZ" dirty="0"/>
          </a:p>
          <a:p>
            <a:r>
              <a:rPr lang="cs-CZ" dirty="0">
                <a:sym typeface="+mn-ea"/>
              </a:rPr>
              <a:t>léčba ATB</a:t>
            </a:r>
            <a:endParaRPr lang="cs-CZ" dirty="0"/>
          </a:p>
          <a:p>
            <a:r>
              <a:rPr lang="cs-CZ" dirty="0">
                <a:sym typeface="+mn-ea"/>
              </a:rPr>
              <a:t>aseptický odběr</a:t>
            </a:r>
            <a:endParaRPr lang="cs-CZ" dirty="0"/>
          </a:p>
          <a:p>
            <a:r>
              <a:rPr lang="cs-CZ" dirty="0" err="1">
                <a:sym typeface="+mn-ea"/>
              </a:rPr>
              <a:t>screening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41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E84CB8-6FF0-489E-96CD-DAA20968D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6B0DAD-6F5B-4D5E-A066-BD12197B8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BCAF97-BCB8-4366-BB99-99D275DD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Serologické vyšetření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BE55D6E-3186-4C46-B143-EC7E00803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0"/>
            <a:ext cx="10753200" cy="5120999"/>
          </a:xfrm>
        </p:spPr>
        <p:txBody>
          <a:bodyPr/>
          <a:lstStyle/>
          <a:p>
            <a:r>
              <a:rPr lang="cs-CZ" dirty="0">
                <a:sym typeface="+mn-ea"/>
              </a:rPr>
              <a:t>provádí serologická laboratoř</a:t>
            </a:r>
          </a:p>
          <a:p>
            <a:r>
              <a:rPr lang="cs-CZ" dirty="0">
                <a:sym typeface="+mn-ea"/>
              </a:rPr>
              <a:t>hladiny protilátek v séru</a:t>
            </a:r>
            <a:endParaRPr lang="cs-CZ" dirty="0"/>
          </a:p>
          <a:p>
            <a:r>
              <a:rPr lang="cs-CZ" dirty="0">
                <a:sym typeface="+mn-ea"/>
              </a:rPr>
              <a:t>opakovaný odběr</a:t>
            </a:r>
            <a:endParaRPr lang="cs-CZ" dirty="0"/>
          </a:p>
          <a:p>
            <a:pPr lvl="1"/>
            <a:r>
              <a:rPr lang="cs-CZ" sz="2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BWR</a:t>
            </a:r>
            <a:r>
              <a:rPr lang="cs-CZ" sz="2800" dirty="0">
                <a:sym typeface="+mn-ea"/>
              </a:rPr>
              <a:t> – </a:t>
            </a:r>
            <a:r>
              <a:rPr lang="cs-CZ" sz="2800" dirty="0" err="1">
                <a:sym typeface="+mn-ea"/>
              </a:rPr>
              <a:t>Bordet</a:t>
            </a:r>
            <a:r>
              <a:rPr lang="cs-CZ" sz="2800" dirty="0">
                <a:sym typeface="+mn-ea"/>
              </a:rPr>
              <a:t>-Wassermannova reakce – průkaz syfilis</a:t>
            </a:r>
          </a:p>
          <a:p>
            <a:pPr lvl="1"/>
            <a:r>
              <a:rPr lang="cs-CZ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WR</a:t>
            </a:r>
            <a:r>
              <a:rPr lang="cs-CZ" sz="2800" dirty="0">
                <a:sym typeface="+mn-ea"/>
              </a:rPr>
              <a:t> – </a:t>
            </a:r>
            <a:r>
              <a:rPr lang="cs-CZ" sz="2800" dirty="0" err="1">
                <a:sym typeface="+mn-ea"/>
              </a:rPr>
              <a:t>Widalova</a:t>
            </a:r>
            <a:r>
              <a:rPr lang="cs-CZ" sz="2800" dirty="0">
                <a:sym typeface="+mn-ea"/>
              </a:rPr>
              <a:t> reakce – břišní tyfus</a:t>
            </a:r>
          </a:p>
          <a:p>
            <a:pPr lvl="1"/>
            <a:r>
              <a:rPr lang="cs-CZ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PBR</a:t>
            </a:r>
            <a:r>
              <a:rPr lang="cs-CZ" sz="2800" dirty="0">
                <a:sym typeface="+mn-ea"/>
              </a:rPr>
              <a:t> – Paul-</a:t>
            </a:r>
            <a:r>
              <a:rPr lang="cs-CZ" sz="2800" dirty="0" err="1">
                <a:sym typeface="+mn-ea"/>
              </a:rPr>
              <a:t>Bunellova</a:t>
            </a:r>
            <a:r>
              <a:rPr lang="cs-CZ" sz="2800" dirty="0">
                <a:sym typeface="+mn-ea"/>
              </a:rPr>
              <a:t> reakce – mononukleóza </a:t>
            </a:r>
          </a:p>
          <a:p>
            <a:pPr lvl="1"/>
            <a:r>
              <a:rPr lang="cs-CZ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ASLO </a:t>
            </a:r>
            <a:r>
              <a:rPr lang="cs-CZ" sz="2800" dirty="0">
                <a:sym typeface="+mn-ea"/>
              </a:rPr>
              <a:t>– </a:t>
            </a:r>
            <a:r>
              <a:rPr lang="cs-CZ" sz="2800" dirty="0" err="1">
                <a:sym typeface="+mn-ea"/>
              </a:rPr>
              <a:t>antistreptolyzin</a:t>
            </a:r>
            <a:r>
              <a:rPr lang="cs-CZ" sz="2800" dirty="0">
                <a:sym typeface="+mn-ea"/>
              </a:rPr>
              <a:t> – streptokokové nákazy, autoimunitní onemocnění</a:t>
            </a:r>
          </a:p>
          <a:p>
            <a:pPr lvl="1"/>
            <a:r>
              <a:rPr lang="cs-CZ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LATEX</a:t>
            </a:r>
            <a:r>
              <a:rPr lang="cs-CZ" sz="2800" dirty="0">
                <a:sym typeface="+mn-ea"/>
              </a:rPr>
              <a:t> – latexová fixační reakce – revmatismus </a:t>
            </a:r>
          </a:p>
          <a:p>
            <a:pPr lvl="1"/>
            <a:r>
              <a:rPr lang="cs-CZ" sz="28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HBsAg</a:t>
            </a:r>
            <a:r>
              <a:rPr lang="cs-CZ" sz="2800" dirty="0">
                <a:sym typeface="+mn-ea"/>
              </a:rPr>
              <a:t> – australský antigen – hepatitis typu B</a:t>
            </a:r>
          </a:p>
          <a:p>
            <a:pPr lvl="1"/>
            <a:r>
              <a:rPr lang="cs-CZ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anti HIV</a:t>
            </a:r>
            <a:r>
              <a:rPr lang="cs-CZ" sz="2800" dirty="0">
                <a:sym typeface="+mn-ea"/>
              </a:rPr>
              <a:t> – AIDS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12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8E1B68-2476-45A0-8BB7-6E10DA5F9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23FB22-B951-43C1-9B2D-91744BD45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D4EAF9-8825-4964-BEA9-00D35455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Morfologické vyšetření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E2A0C5-4052-4A99-AC76-E1973239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cytologie (BUŇKY)</a:t>
            </a:r>
          </a:p>
          <a:p>
            <a:r>
              <a:rPr lang="cs-CZ" dirty="0">
                <a:sym typeface="+mn-ea"/>
              </a:rPr>
              <a:t>histologie (TKÁŇ)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04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FF11A7-6CC3-48C8-8508-487037660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78F15B-643E-4DBF-9943-094140A1B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0E96B7-071B-4A1E-BF11-A7C1F4F7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odběru BM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657642D-335F-49A2-8D3F-074099E0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PREANALYTICKÁ FÁZE</a:t>
            </a:r>
            <a:r>
              <a:rPr lang="cs-CZ" altLang="en-US" dirty="0">
                <a:sym typeface="+mn-ea"/>
              </a:rPr>
              <a:t> – ordinace lékaře, příprava žádanky, příprava pomůcek, příprava pacienta, zajištění odběru, uchování materiálu a transport do laboratoře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ANALYTICKÁ FÁZE </a:t>
            </a:r>
            <a:r>
              <a:rPr lang="cs-CZ" altLang="en-US" dirty="0">
                <a:sym typeface="+mn-ea"/>
              </a:rPr>
              <a:t>– analýza vzorku v laboratoři</a:t>
            </a:r>
            <a:r>
              <a:rPr lang="cs-CZ" altLang="en-US" dirty="0">
                <a:solidFill>
                  <a:schemeClr val="accent1"/>
                </a:solidFill>
                <a:sym typeface="+mn-ea"/>
              </a:rPr>
              <a:t> (CITO, STATIM, PERICULUM MORTIS)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POSTANALYTICKÁ FÁZE</a:t>
            </a:r>
            <a:r>
              <a:rPr lang="cs-CZ" altLang="en-US" dirty="0">
                <a:sym typeface="+mn-ea"/>
              </a:rPr>
              <a:t> – interpretace výsledku vyšetření, sestra informuje lékaře</a:t>
            </a:r>
          </a:p>
          <a:p>
            <a:pPr marL="0" indent="0">
              <a:buNone/>
            </a:pPr>
            <a:r>
              <a:rPr lang="cs-CZ" altLang="en-US" dirty="0">
                <a:sym typeface="+mn-ea"/>
              </a:rPr>
              <a:t>  (H – HIGH, L – LOW, VH – VERY HIGH, VL – VERY LOW)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01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BAD40F-B007-4728-9645-9B882D010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A4539-F45F-4B92-97DE-1C5C37234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59CD50-5D7B-4B47-B8A8-5A01779C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Odběr kapilární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0365F5E-CE6D-4DE3-A6BA-01A8D651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bříška prstů na rukou, paty u malých dětí a kojenců</a:t>
            </a:r>
          </a:p>
          <a:p>
            <a:r>
              <a:rPr lang="cs-CZ" dirty="0">
                <a:sym typeface="+mn-ea"/>
              </a:rPr>
              <a:t>zajistit dobré prokrvení místa vpichu</a:t>
            </a:r>
          </a:p>
          <a:p>
            <a:r>
              <a:rPr lang="cs-CZ" dirty="0">
                <a:sym typeface="+mn-ea"/>
              </a:rPr>
              <a:t>dezinfekce, vpich, otření první kapky krve</a:t>
            </a:r>
          </a:p>
          <a:p>
            <a:r>
              <a:rPr lang="cs-CZ" dirty="0">
                <a:sym typeface="+mn-ea"/>
              </a:rPr>
              <a:t>odběr do kapilár (bez vzduchových bublin), do </a:t>
            </a:r>
            <a:r>
              <a:rPr lang="cs-CZ" dirty="0" err="1">
                <a:sym typeface="+mn-ea"/>
              </a:rPr>
              <a:t>kepu</a:t>
            </a:r>
            <a:endParaRPr lang="cs-CZ" dirty="0">
              <a:sym typeface="+mn-ea"/>
            </a:endParaRPr>
          </a:p>
          <a:p>
            <a:r>
              <a:rPr lang="cs-CZ" dirty="0">
                <a:sym typeface="+mn-ea"/>
              </a:rPr>
              <a:t>krev necháme volně nakapat, ošetření místa vpichu, náplast (čtvereček)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31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E9253E-8126-4B09-A43F-B29A316E7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6EF1D4-214C-4025-B90E-0B8B6C51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901D45-C56D-4B1E-A2BA-B2F24503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k odběru glykemie</a:t>
            </a:r>
          </a:p>
        </p:txBody>
      </p:sp>
      <p:pic>
        <p:nvPicPr>
          <p:cNvPr id="1026" name="Picture 2" descr="Pomůcky na vyšetření glykémie – kapilární odběr krve">
            <a:extLst>
              <a:ext uri="{FF2B5EF4-FFF2-40B4-BE49-F238E27FC236}">
                <a16:creationId xmlns:a16="http://schemas.microsoft.com/office/drawing/2014/main" id="{35F6D96A-BB2A-44CA-B169-01F03FBD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56" y="1479653"/>
            <a:ext cx="8052972" cy="45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37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3114A8-7299-4DCE-BF17-D6C3FC5C28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F0AB8B-42C3-4528-B3A5-500870450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6CE8A6-CBD9-4221-9C71-BCDCBBE4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 krve na glykemii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E1F646-28AD-435C-87F9-62EB0F7B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350080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probíhá denně 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vyšetření z kapilární krve před každým jídlem pacienta:</a:t>
            </a:r>
            <a:endParaRPr lang="cs-CZ" altLang="en-US" dirty="0"/>
          </a:p>
          <a:p>
            <a:pPr lvl="1"/>
            <a:r>
              <a:rPr lang="cs-CZ" altLang="en-US" sz="2800" dirty="0">
                <a:ln/>
                <a:solidFill>
                  <a:schemeClr val="accent1"/>
                </a:solidFill>
                <a:sym typeface="+mn-ea"/>
              </a:rPr>
              <a:t>glykemický profil malý </a:t>
            </a:r>
            <a:r>
              <a:rPr lang="cs-CZ" altLang="en-US" sz="2800" dirty="0">
                <a:sym typeface="+mn-ea"/>
              </a:rPr>
              <a:t>(6.00, 11.00, 17.00, 21.00) </a:t>
            </a:r>
            <a:endParaRPr lang="cs-CZ" altLang="en-US" sz="2800" dirty="0"/>
          </a:p>
          <a:p>
            <a:pPr lvl="1"/>
            <a:r>
              <a:rPr lang="cs-CZ" altLang="en-US" sz="2800" dirty="0">
                <a:ln/>
                <a:solidFill>
                  <a:schemeClr val="accent1"/>
                </a:solidFill>
                <a:sym typeface="+mn-ea"/>
              </a:rPr>
              <a:t>glykemický profil velký </a:t>
            </a:r>
            <a:r>
              <a:rPr lang="cs-CZ" altLang="en-US" sz="2800" dirty="0">
                <a:sym typeface="+mn-ea"/>
              </a:rPr>
              <a:t>(před jídlem, po jídle)</a:t>
            </a:r>
            <a:endParaRPr lang="cs-CZ" altLang="en-US" sz="2800" dirty="0"/>
          </a:p>
          <a:p>
            <a:pPr lvl="0"/>
            <a:r>
              <a:rPr lang="cs-CZ" altLang="en-US" dirty="0">
                <a:sym typeface="+mn-ea"/>
              </a:rPr>
              <a:t>dle zjištěné hladiny glykemie se ordinuje množství podaného inzulínu</a:t>
            </a:r>
            <a:endParaRPr lang="cs-CZ" altLang="en-US" dirty="0"/>
          </a:p>
          <a:p>
            <a:pPr lvl="0"/>
            <a:r>
              <a:rPr lang="cs-CZ" altLang="en-US" dirty="0">
                <a:sym typeface="+mn-ea"/>
              </a:rPr>
              <a:t>vyšetření na oddělení – GLUKOMETR, v laboratoři – BIOCHEMICKÝ ROZBOR</a:t>
            </a:r>
            <a:endParaRPr lang="cs-CZ" altLang="en-US" dirty="0"/>
          </a:p>
          <a:p>
            <a:pPr lvl="0"/>
            <a:r>
              <a:rPr lang="cs-CZ" altLang="en-US" dirty="0">
                <a:sym typeface="+mn-ea"/>
              </a:rPr>
              <a:t>fyzická aktivita, načasování odběru, identifikace pacienta, poloha při odběru, výběr místa odběru (2,3,4 prst)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30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68680" y="6274117"/>
            <a:ext cx="7459345" cy="252095"/>
          </a:xfrm>
        </p:spPr>
        <p:txBody>
          <a:bodyPr/>
          <a:lstStyle/>
          <a:p>
            <a:r>
              <a:rPr lang="cs-CZ">
                <a:sym typeface="+mn-ea"/>
              </a:rPr>
              <a:t>Odběry biologického materiálu –krev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74650" y="6320154"/>
            <a:ext cx="494030" cy="206058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t>2</a:t>
            </a:fld>
            <a:endParaRPr lang="cs-CZ" altLang="cs-CZ" dirty="0"/>
          </a:p>
        </p:txBody>
      </p:sp>
      <p:sp>
        <p:nvSpPr>
          <p:cNvPr id="56325" name="Oval 56324"/>
          <p:cNvSpPr/>
          <p:nvPr/>
        </p:nvSpPr>
        <p:spPr>
          <a:xfrm>
            <a:off x="4727575" y="3357563"/>
            <a:ext cx="2663825" cy="1152525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dirty="0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biologický</a:t>
            </a:r>
            <a:r>
              <a:rPr sz="24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materiál</a:t>
            </a:r>
            <a:endParaRPr sz="240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31" name="Straight Connector 56330"/>
          <p:cNvSpPr/>
          <p:nvPr/>
        </p:nvSpPr>
        <p:spPr>
          <a:xfrm flipH="1" flipV="1">
            <a:off x="3719513" y="3213100"/>
            <a:ext cx="1008062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5" name="Straight Connector 56334"/>
          <p:cNvSpPr/>
          <p:nvPr/>
        </p:nvSpPr>
        <p:spPr>
          <a:xfrm flipH="1">
            <a:off x="7391400" y="3213100"/>
            <a:ext cx="792163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37" name="Oval 56336"/>
          <p:cNvSpPr/>
          <p:nvPr/>
        </p:nvSpPr>
        <p:spPr>
          <a:xfrm>
            <a:off x="8004175" y="2349500"/>
            <a:ext cx="2663825" cy="1152525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neinvazivně</a:t>
            </a:r>
            <a:endParaRPr sz="24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43" name="Oval 56342"/>
          <p:cNvSpPr/>
          <p:nvPr/>
        </p:nvSpPr>
        <p:spPr>
          <a:xfrm>
            <a:off x="2566988" y="692150"/>
            <a:ext cx="1258887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46" name="Text Box 56345"/>
          <p:cNvSpPr txBox="1"/>
          <p:nvPr/>
        </p:nvSpPr>
        <p:spPr>
          <a:xfrm>
            <a:off x="3071813" y="836613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48" name="Text Box 56347"/>
          <p:cNvSpPr txBox="1"/>
          <p:nvPr/>
        </p:nvSpPr>
        <p:spPr>
          <a:xfrm>
            <a:off x="3071813" y="765175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50" name="Text Box 56349"/>
          <p:cNvSpPr txBox="1"/>
          <p:nvPr/>
        </p:nvSpPr>
        <p:spPr>
          <a:xfrm>
            <a:off x="2774474" y="692150"/>
            <a:ext cx="837565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punkce</a:t>
            </a:r>
          </a:p>
          <a:p>
            <a:pPr indent="0" algn="ctr">
              <a:buNone/>
            </a:pPr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tkáň</a:t>
            </a:r>
          </a:p>
          <a:p>
            <a:pPr indent="0" algn="ctr">
              <a:buNone/>
            </a:pPr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tekutina</a:t>
            </a:r>
          </a:p>
        </p:txBody>
      </p:sp>
      <p:sp>
        <p:nvSpPr>
          <p:cNvPr id="56352" name="Straight Connector 56351"/>
          <p:cNvSpPr/>
          <p:nvPr/>
        </p:nvSpPr>
        <p:spPr>
          <a:xfrm flipH="1" flipV="1">
            <a:off x="2566988" y="2060575"/>
            <a:ext cx="504825" cy="2889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3" name="Straight Connector 56352"/>
          <p:cNvSpPr/>
          <p:nvPr/>
        </p:nvSpPr>
        <p:spPr>
          <a:xfrm flipV="1">
            <a:off x="3071813" y="1557338"/>
            <a:ext cx="144462" cy="7921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4" name="Straight Connector 56353"/>
          <p:cNvSpPr/>
          <p:nvPr/>
        </p:nvSpPr>
        <p:spPr>
          <a:xfrm flipV="1">
            <a:off x="3071813" y="836613"/>
            <a:ext cx="1511300" cy="15128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5" name="Oval 56354"/>
          <p:cNvSpPr/>
          <p:nvPr/>
        </p:nvSpPr>
        <p:spPr>
          <a:xfrm>
            <a:off x="9409113" y="3644900"/>
            <a:ext cx="1258887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zvratky</a:t>
            </a:r>
          </a:p>
        </p:txBody>
      </p:sp>
      <p:sp>
        <p:nvSpPr>
          <p:cNvPr id="56356" name="Oval 56355"/>
          <p:cNvSpPr/>
          <p:nvPr/>
        </p:nvSpPr>
        <p:spPr>
          <a:xfrm>
            <a:off x="8328025" y="4365625"/>
            <a:ext cx="1258888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pot</a:t>
            </a:r>
          </a:p>
        </p:txBody>
      </p:sp>
      <p:sp>
        <p:nvSpPr>
          <p:cNvPr id="56357" name="Oval 56356"/>
          <p:cNvSpPr/>
          <p:nvPr/>
        </p:nvSpPr>
        <p:spPr>
          <a:xfrm>
            <a:off x="7248525" y="5084763"/>
            <a:ext cx="1258888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sekrety</a:t>
            </a:r>
          </a:p>
          <a:p>
            <a:pPr indent="0" algn="ctr">
              <a:buNone/>
            </a:pPr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sliznice</a:t>
            </a:r>
          </a:p>
          <a:p>
            <a:pPr indent="0" algn="ctr">
              <a:buNone/>
            </a:pPr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rány</a:t>
            </a:r>
          </a:p>
        </p:txBody>
      </p:sp>
      <p:sp>
        <p:nvSpPr>
          <p:cNvPr id="56358" name="Oval 56357"/>
          <p:cNvSpPr/>
          <p:nvPr/>
        </p:nvSpPr>
        <p:spPr>
          <a:xfrm>
            <a:off x="9409113" y="1341438"/>
            <a:ext cx="1258887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stolice</a:t>
            </a:r>
          </a:p>
          <a:p>
            <a:pPr algn="ctr"/>
            <a:endParaRPr sz="1600" b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60" name="Oval 56359"/>
          <p:cNvSpPr/>
          <p:nvPr/>
        </p:nvSpPr>
        <p:spPr>
          <a:xfrm>
            <a:off x="8256588" y="692150"/>
            <a:ext cx="1258887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moč</a:t>
            </a:r>
          </a:p>
          <a:p>
            <a:pPr algn="ctr"/>
            <a:endParaRPr sz="1600" b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68" name="Straight Connector 56367"/>
          <p:cNvSpPr/>
          <p:nvPr/>
        </p:nvSpPr>
        <p:spPr>
          <a:xfrm flipH="1" flipV="1">
            <a:off x="7824788" y="981075"/>
            <a:ext cx="647700" cy="15113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9" name="Straight Connector 56368"/>
          <p:cNvSpPr/>
          <p:nvPr/>
        </p:nvSpPr>
        <p:spPr>
          <a:xfrm flipV="1">
            <a:off x="8472488" y="1557338"/>
            <a:ext cx="215900" cy="9350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0" name="Straight Connector 56369"/>
          <p:cNvSpPr/>
          <p:nvPr/>
        </p:nvSpPr>
        <p:spPr>
          <a:xfrm flipV="1">
            <a:off x="8472488" y="1989138"/>
            <a:ext cx="1008062" cy="5032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2" name="Straight Connector 56371"/>
          <p:cNvSpPr/>
          <p:nvPr/>
        </p:nvSpPr>
        <p:spPr>
          <a:xfrm>
            <a:off x="8832850" y="3429000"/>
            <a:ext cx="719138" cy="431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3" name="Straight Connector 56372"/>
          <p:cNvSpPr/>
          <p:nvPr/>
        </p:nvSpPr>
        <p:spPr>
          <a:xfrm>
            <a:off x="8832850" y="3429000"/>
            <a:ext cx="0" cy="10795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74" name="Straight Connector 56373"/>
          <p:cNvSpPr/>
          <p:nvPr/>
        </p:nvSpPr>
        <p:spPr>
          <a:xfrm flipH="1">
            <a:off x="7824788" y="3429000"/>
            <a:ext cx="1008062" cy="16557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59" name="Oval 56358"/>
          <p:cNvSpPr/>
          <p:nvPr/>
        </p:nvSpPr>
        <p:spPr>
          <a:xfrm>
            <a:off x="7032625" y="115888"/>
            <a:ext cx="1258888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sputum</a:t>
            </a:r>
          </a:p>
        </p:txBody>
      </p:sp>
      <p:sp>
        <p:nvSpPr>
          <p:cNvPr id="56334" name="Oval 56333"/>
          <p:cNvSpPr/>
          <p:nvPr/>
        </p:nvSpPr>
        <p:spPr>
          <a:xfrm>
            <a:off x="1524000" y="2349500"/>
            <a:ext cx="2663825" cy="1152525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dirty="0" err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invazivně</a:t>
            </a:r>
            <a:endParaRPr sz="2400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42" name="Oval 56341"/>
          <p:cNvSpPr/>
          <p:nvPr/>
        </p:nvSpPr>
        <p:spPr>
          <a:xfrm>
            <a:off x="3792538" y="115888"/>
            <a:ext cx="1258887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mozkomíšní</a:t>
            </a:r>
          </a:p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mok</a:t>
            </a:r>
          </a:p>
          <a:p>
            <a:pPr algn="ctr"/>
            <a:endParaRPr sz="1600" b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6341" name="Oval 56340"/>
          <p:cNvSpPr/>
          <p:nvPr/>
        </p:nvSpPr>
        <p:spPr>
          <a:xfrm>
            <a:off x="1524000" y="1341438"/>
            <a:ext cx="1258888" cy="90805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krev </a:t>
            </a:r>
          </a:p>
          <a:p>
            <a:pPr algn="ctr"/>
            <a:r>
              <a:rPr lang="cs-CZ"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pl</a:t>
            </a:r>
            <a:r>
              <a:rPr sz="1600" b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azma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7E4FD2-50FA-491A-87D6-3533707DF6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E114E1-46F0-4D3D-AE06-8F9CE6679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3566CF-60B2-4961-A0A1-4946BB73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Odběr venózní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B367F5-BC66-4972-95DA-AE5CE00D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načasování odběru – ráno – 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↑ </a:t>
            </a:r>
            <a:r>
              <a:rPr lang="cs-CZ" altLang="en-US" dirty="0">
                <a:sym typeface="+mn-ea"/>
              </a:rPr>
              <a:t>koncentrace látek v krvi, př. 3 hod. po aplikaci LMH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příprava pacienta – lačnění, 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↓ </a:t>
            </a:r>
            <a:r>
              <a:rPr lang="cs-CZ" altLang="en-US" dirty="0">
                <a:sym typeface="+mn-ea"/>
              </a:rPr>
              <a:t>fyzické aktivity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dodržení ordinace lékaře – závislá činnost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příprava pomůcek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identifikace pacienta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ověření dodržení doporučených zásad pacientem před odběrem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poloha při odběru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výběr místa odběru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48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6E8CB3-C016-4E48-8815-576366B48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F8528B-915B-406E-87B6-FB486D547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7BEE16-B3CE-4EA9-BF89-DEB3119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Vhodná místa k odběru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4C25BD9-66FB-4D16-814D-295B8F7C8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vény v temenní a temporální oblasti  (u dětí - kojenci, batolata)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v. </a:t>
            </a:r>
            <a:r>
              <a:rPr lang="cs-CZ" altLang="en-US" dirty="0" err="1">
                <a:sym typeface="+mn-ea"/>
              </a:rPr>
              <a:t>mediana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v. </a:t>
            </a:r>
            <a:r>
              <a:rPr lang="cs-CZ" altLang="en-US" dirty="0" err="1">
                <a:sym typeface="+mn-ea"/>
              </a:rPr>
              <a:t>basilica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v. </a:t>
            </a:r>
            <a:r>
              <a:rPr lang="cs-CZ" altLang="en-US" dirty="0" err="1">
                <a:sym typeface="+mn-ea"/>
              </a:rPr>
              <a:t>cephalica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hřbet ruky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3226D1-9A61-447D-8645-6C7B09E8D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01" y="2622041"/>
            <a:ext cx="4602879" cy="3407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69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6354F-3F4E-403E-A082-D4AAA45F4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D743F1-247D-44B7-B933-2AB0E3EBB3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CA40FF-B59E-4C1E-9D03-D5AEABD8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k venóznímu odběru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3F006A9-01D9-48B8-89D4-B514A11E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4358437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podnos</a:t>
            </a:r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jehly, zkumavky, stříkačka....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dezinfekce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ster. tampóny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>
                <a:sym typeface="+mn-ea"/>
              </a:rPr>
              <a:t>Esmarchovo</a:t>
            </a:r>
            <a:r>
              <a:rPr lang="cs-CZ" dirty="0">
                <a:sym typeface="+mn-ea"/>
              </a:rPr>
              <a:t> obinadlo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box na infekční ostrý matriál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2x emitní miska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gumové rukavice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>
                <a:sym typeface="+mn-ea"/>
              </a:rPr>
              <a:t>podložka pod končetinu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34D729-A7E7-4EBF-93B0-026E2C36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934" y="1567576"/>
            <a:ext cx="7359996" cy="4139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588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AD3371-D345-4834-88DB-B0068B2DB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04FC31-5D60-484E-9556-AB52E0F44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5D2E03-43EB-4E11-BC38-704D075A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odběru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8155E1-FBF4-4E52-ABD3-52BA6372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251606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palpace místa odběru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rukavice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zatažení paže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dezinfekce kůže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venepunkce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nasávání krve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dodržení pořadí odběrových zkumavek:</a:t>
            </a:r>
            <a:r>
              <a:rPr lang="cs-CZ" altLang="en-US" sz="2000" dirty="0">
                <a:sym typeface="+mn-ea"/>
              </a:rPr>
              <a:t> </a:t>
            </a:r>
            <a:r>
              <a:rPr lang="cs-CZ" altLang="en-US" sz="2800" dirty="0">
                <a:sym typeface="+mn-ea"/>
              </a:rPr>
              <a:t>(hemokultura), </a:t>
            </a:r>
            <a:r>
              <a:rPr lang="cs-CZ" altLang="en-US" sz="2800" dirty="0">
                <a:solidFill>
                  <a:schemeClr val="accent5">
                    <a:lumMod val="50000"/>
                  </a:schemeClr>
                </a:solidFill>
                <a:sym typeface="+mn-ea"/>
              </a:rPr>
              <a:t>1. biochemie,</a:t>
            </a:r>
            <a:r>
              <a:rPr lang="cs-CZ" altLang="en-US" sz="2800" dirty="0">
                <a:sym typeface="+mn-ea"/>
              </a:rPr>
              <a:t> </a:t>
            </a:r>
            <a:r>
              <a:rPr lang="cs-CZ" altLang="en-US" sz="2800" dirty="0">
                <a:solidFill>
                  <a:srgbClr val="00B050"/>
                </a:solidFill>
                <a:sym typeface="+mn-ea"/>
              </a:rPr>
              <a:t>2. </a:t>
            </a:r>
            <a:r>
              <a:rPr lang="cs-CZ" altLang="en-US" sz="2800" dirty="0" err="1">
                <a:solidFill>
                  <a:srgbClr val="00B050"/>
                </a:solidFill>
                <a:sym typeface="+mn-ea"/>
              </a:rPr>
              <a:t>hemokoagulace</a:t>
            </a:r>
            <a:r>
              <a:rPr lang="cs-CZ" altLang="en-US" sz="2800" dirty="0">
                <a:solidFill>
                  <a:srgbClr val="00B050"/>
                </a:solidFill>
                <a:sym typeface="+mn-ea"/>
              </a:rPr>
              <a:t>, </a:t>
            </a:r>
            <a:r>
              <a:rPr lang="cs-CZ" altLang="en-US" sz="2800" dirty="0">
                <a:solidFill>
                  <a:srgbClr val="FF0000"/>
                </a:solidFill>
                <a:sym typeface="+mn-ea"/>
              </a:rPr>
              <a:t>3. krevní obraz, </a:t>
            </a:r>
            <a:r>
              <a:rPr lang="cs-CZ" altLang="en-US" sz="2800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4. sedimentace</a:t>
            </a:r>
            <a:endParaRPr lang="cs-CZ" altLang="en-US" sz="2800" dirty="0"/>
          </a:p>
          <a:p>
            <a:r>
              <a:rPr lang="cs-CZ" altLang="en-US" dirty="0">
                <a:sym typeface="+mn-ea"/>
              </a:rPr>
              <a:t>ukončení odběru, ošetření pacienta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12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5CE87-6826-42CC-AA43-81C01937C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0B04F2-34BB-48C5-B9DE-CEB4A860B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75662E-5B75-423D-B398-F93FC8D2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odběru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C93E83-7A22-46B1-8D02-B6F5E42B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145034" cy="4139998"/>
          </a:xfrm>
        </p:spPr>
        <p:txBody>
          <a:bodyPr/>
          <a:lstStyle/>
          <a:p>
            <a:r>
              <a:rPr lang="cs-CZ" altLang="en-US" dirty="0"/>
              <a:t>uvolnit turniket</a:t>
            </a:r>
          </a:p>
          <a:p>
            <a:r>
              <a:rPr lang="cs-CZ" altLang="en-US" dirty="0"/>
              <a:t>odpojit odběrovou zkumavku</a:t>
            </a:r>
          </a:p>
          <a:p>
            <a:r>
              <a:rPr lang="cs-CZ" altLang="en-US" dirty="0"/>
              <a:t>přiložit suchý sterilní tampon</a:t>
            </a:r>
          </a:p>
          <a:p>
            <a:r>
              <a:rPr lang="cs-CZ" altLang="en-US" dirty="0"/>
              <a:t>vytáhnout jehlu</a:t>
            </a:r>
          </a:p>
          <a:p>
            <a:r>
              <a:rPr lang="cs-CZ" altLang="en-US" dirty="0"/>
              <a:t>sterilní tampon stlačit – zastavit krvácení</a:t>
            </a:r>
          </a:p>
          <a:p>
            <a:r>
              <a:rPr lang="cs-CZ" altLang="en-US" dirty="0"/>
              <a:t>fixovat tampon náplastí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81490-ADE0-4D2E-B693-61C4CCAA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40" y="1692002"/>
            <a:ext cx="4948720" cy="3715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222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0B250A-123C-40DE-AEF5-4D7BD66D04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AAA6AA-27F9-40DA-BD52-D8FD4997F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8DF974-9AB0-4CA5-98E7-52474BF4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Odběr arteriální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2DD563-A4EE-4F09-B884-96C28F1C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sym typeface="+mn-ea"/>
              </a:rPr>
              <a:t>sestra asistuje lékaři, sestra specialistka</a:t>
            </a: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speciální odběrové arteriální </a:t>
            </a:r>
            <a:r>
              <a:rPr lang="cs-CZ" dirty="0" err="1">
                <a:latin typeface="Arial" panose="020B0604020202020204" pitchFamily="34" charset="0"/>
                <a:sym typeface="+mn-ea"/>
              </a:rPr>
              <a:t>mikrosoupravy</a:t>
            </a:r>
            <a:endParaRPr lang="cs-CZ" dirty="0">
              <a:latin typeface="Arial" panose="020B0604020202020204" pitchFamily="34" charset="0"/>
              <a:sym typeface="+mn-ea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použití stříkačky a jehly protažené heparinem</a:t>
            </a:r>
          </a:p>
          <a:p>
            <a:r>
              <a:rPr lang="cs-CZ" dirty="0" err="1">
                <a:latin typeface="Arial" panose="020B0604020202020204" pitchFamily="34" charset="0"/>
                <a:sym typeface="+mn-ea"/>
              </a:rPr>
              <a:t>a.femoralis</a:t>
            </a:r>
            <a:r>
              <a:rPr lang="cs-CZ" dirty="0">
                <a:latin typeface="Arial" panose="020B0604020202020204" pitchFamily="34" charset="0"/>
                <a:sym typeface="+mn-ea"/>
              </a:rPr>
              <a:t>, </a:t>
            </a:r>
            <a:r>
              <a:rPr lang="cs-CZ" dirty="0" err="1">
                <a:latin typeface="Arial" panose="020B0604020202020204" pitchFamily="34" charset="0"/>
                <a:sym typeface="+mn-ea"/>
              </a:rPr>
              <a:t>kanylace</a:t>
            </a:r>
            <a:r>
              <a:rPr lang="cs-CZ" dirty="0">
                <a:latin typeface="Arial" panose="020B0604020202020204" pitchFamily="34" charset="0"/>
                <a:sym typeface="+mn-ea"/>
              </a:rPr>
              <a:t> </a:t>
            </a:r>
            <a:r>
              <a:rPr lang="cs-CZ" dirty="0" err="1">
                <a:latin typeface="Arial" panose="020B0604020202020204" pitchFamily="34" charset="0"/>
                <a:sym typeface="+mn-ea"/>
              </a:rPr>
              <a:t>a.radialis</a:t>
            </a:r>
            <a:endParaRPr lang="cs-CZ" dirty="0">
              <a:latin typeface="Arial" panose="020B0604020202020204" pitchFamily="34" charset="0"/>
              <a:sym typeface="+mn-ea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ošetření místa vpichu – sterilní krytí, </a:t>
            </a:r>
            <a:r>
              <a:rPr lang="cs-CZ" u="sng" dirty="0">
                <a:latin typeface="Arial" panose="020B0604020202020204" pitchFamily="34" charset="0"/>
                <a:sym typeface="+mn-ea"/>
              </a:rPr>
              <a:t>komprese</a:t>
            </a:r>
            <a:r>
              <a:rPr lang="cs-CZ" dirty="0">
                <a:latin typeface="Arial" panose="020B0604020202020204" pitchFamily="34" charset="0"/>
                <a:sym typeface="+mn-ea"/>
              </a:rPr>
              <a:t> místa vpichu</a:t>
            </a: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6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EE819C-397C-4EC7-BB75-4EE0B5740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0F71E8-1A26-4E51-B2A3-594EE252E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1B3C85-F7B1-432A-890F-0079A9C5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ASTRUP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8C3FC4-94CD-4C5E-8690-1B33AF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9352468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vyšetření vnitřního prostředí pacienta 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vzorek do 15 minut do laboratoře 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rozlišení – arteriální, venózní nebo kapilární </a:t>
            </a:r>
          </a:p>
          <a:p>
            <a:endParaRPr lang="cs-CZ" dirty="0"/>
          </a:p>
        </p:txBody>
      </p:sp>
      <p:pic>
        <p:nvPicPr>
          <p:cNvPr id="2050" name="Picture 2" descr="Kapilára k odběru Astrupa (ABR) – kapilární odběr krve">
            <a:extLst>
              <a:ext uri="{FF2B5EF4-FFF2-40B4-BE49-F238E27FC236}">
                <a16:creationId xmlns:a16="http://schemas.microsoft.com/office/drawing/2014/main" id="{7F2410CD-718D-4041-ADF4-A2E36C8E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71" y="2920874"/>
            <a:ext cx="6500838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40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EE819C-397C-4EC7-BB75-4EE0B5740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0F71E8-1A26-4E51-B2A3-594EE252E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1B3C85-F7B1-432A-890F-0079A9C5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ASTRUP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8C3FC4-94CD-4C5E-8690-1B33AFEC2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5054"/>
            <a:ext cx="10753200" cy="4139998"/>
          </a:xfrm>
        </p:spPr>
        <p:txBody>
          <a:bodyPr/>
          <a:lstStyle/>
          <a:p>
            <a:r>
              <a:rPr lang="cs-CZ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nesrážlivá arteriální krev</a:t>
            </a:r>
            <a:r>
              <a:rPr lang="cs-CZ" altLang="en-US" dirty="0">
                <a:sym typeface="+mn-ea"/>
              </a:rPr>
              <a:t> – lékař, </a:t>
            </a:r>
            <a:r>
              <a:rPr lang="cs-CZ" altLang="en-US" dirty="0" err="1">
                <a:sym typeface="+mn-ea"/>
              </a:rPr>
              <a:t>spec</a:t>
            </a:r>
            <a:r>
              <a:rPr lang="cs-CZ" altLang="en-US" dirty="0">
                <a:sym typeface="+mn-ea"/>
              </a:rPr>
              <a:t>. zkumavka (oranžová), místo odběru – a. </a:t>
            </a:r>
            <a:r>
              <a:rPr lang="cs-CZ" altLang="en-US" dirty="0" err="1">
                <a:sym typeface="+mn-ea"/>
              </a:rPr>
              <a:t>radialis</a:t>
            </a:r>
            <a:r>
              <a:rPr lang="cs-CZ" altLang="en-US" dirty="0">
                <a:sym typeface="+mn-ea"/>
              </a:rPr>
              <a:t>, a. </a:t>
            </a:r>
            <a:r>
              <a:rPr lang="cs-CZ" altLang="en-US" dirty="0" err="1">
                <a:sym typeface="+mn-ea"/>
              </a:rPr>
              <a:t>femorali</a:t>
            </a:r>
            <a:r>
              <a:rPr lang="cs-CZ" altLang="en-US" dirty="0">
                <a:sym typeface="+mn-ea"/>
              </a:rPr>
              <a:t>, a. dorsalis </a:t>
            </a:r>
            <a:r>
              <a:rPr lang="cs-CZ" altLang="en-US" dirty="0" err="1">
                <a:sym typeface="+mn-ea"/>
              </a:rPr>
              <a:t>pedis</a:t>
            </a:r>
            <a:r>
              <a:rPr lang="cs-CZ" altLang="en-US" dirty="0">
                <a:sym typeface="+mn-ea"/>
              </a:rPr>
              <a:t>, JIP – arteriální katetr – odebírá sama sestra</a:t>
            </a:r>
          </a:p>
          <a:p>
            <a:r>
              <a:rPr lang="cs-CZ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nesrážlivá venózní krev</a:t>
            </a:r>
            <a:r>
              <a:rPr lang="cs-CZ" altLang="en-US" dirty="0">
                <a:sym typeface="+mn-ea"/>
              </a:rPr>
              <a:t> – běžný venózní odběr – sestra </a:t>
            </a:r>
          </a:p>
          <a:p>
            <a:r>
              <a:rPr lang="cs-CZ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nesrážlivá kapilární krev</a:t>
            </a:r>
            <a:r>
              <a:rPr lang="cs-CZ" altLang="en-US" dirty="0">
                <a:sym typeface="+mn-ea"/>
              </a:rPr>
              <a:t> – 2 </a:t>
            </a:r>
            <a:r>
              <a:rPr lang="cs-CZ" altLang="en-US" dirty="0" err="1">
                <a:sym typeface="+mn-ea"/>
              </a:rPr>
              <a:t>heparinizované</a:t>
            </a:r>
            <a:r>
              <a:rPr lang="cs-CZ" altLang="en-US" dirty="0">
                <a:sym typeface="+mn-ea"/>
              </a:rPr>
              <a:t> kapiláry, dobře prohřáté místo odběru (vazodilatace cév), místo odběru – bříško prstu, ušní lalůček, nasáváme z rány přímo do kapiláry, nepřerušený sloupec krve, konce kapiláry uzavřeny zátkami z plastu, promíchání pomocí magnetu a malého kovového </a:t>
            </a:r>
            <a:r>
              <a:rPr lang="cs-CZ" altLang="en-US" dirty="0" err="1">
                <a:sym typeface="+mn-ea"/>
              </a:rPr>
              <a:t>mandrénu</a:t>
            </a:r>
            <a:r>
              <a:rPr lang="cs-CZ" altLang="en-US" dirty="0">
                <a:sym typeface="+mn-ea"/>
              </a:rPr>
              <a:t>, transport kapiláry ve vodorovné poloze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93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A8968E-EDD1-4B14-85D4-146674E28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FD9A41-C374-42F9-954B-0285A9C4B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AEEA2A-8D13-4F29-B37E-1E792584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1601"/>
            <a:ext cx="10753200" cy="451576"/>
          </a:xfrm>
        </p:spPr>
        <p:txBody>
          <a:bodyPr/>
          <a:lstStyle/>
          <a:p>
            <a:r>
              <a:rPr lang="cs-CZ" dirty="0"/>
              <a:t>Sedimentace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97C96CF-261A-4D71-8C4D-92F51059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90189"/>
            <a:ext cx="5920384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FW – FAHREUS WESTERGREEN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rychlost klesání erytrocytů ve vzorku nesrážlivé krve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zrychluje se  při zánětech a infekčních onemocněních – nespecifické vyšetření zánětlivého procesu v tělu </a:t>
            </a:r>
          </a:p>
          <a:p>
            <a:r>
              <a:rPr lang="cs-CZ" altLang="en-US" dirty="0">
                <a:sym typeface="+mn-ea"/>
              </a:rPr>
              <a:t>odečítání za 1 a za 2 hod v 90 stupňovém sklonu,  ženy - 8/12, muži - 5/8</a:t>
            </a:r>
          </a:p>
          <a:p>
            <a:r>
              <a:rPr lang="cs-CZ" altLang="en-US" dirty="0">
                <a:sym typeface="+mn-ea"/>
              </a:rPr>
              <a:t>záznam do sedimentačního deníku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3F4D1B-E0DE-458D-A077-4FECEF6F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84" y="1974153"/>
            <a:ext cx="5172790" cy="2909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42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81457-A5E2-4C9B-98A7-FBD9FE0F1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4B5F36-7650-46DF-A2E4-C4C0A6594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CF2523-C11E-4290-BC1F-9FDAEFB3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Hemokultura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16349A8-4BDD-4AB3-AB65-7277FEB7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vypěstování mikrobů z odebrané krve pacienta na živné půdě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přísně aseptický odběr do speciálních </a:t>
            </a:r>
            <a:r>
              <a:rPr lang="cs-CZ" altLang="en-US" dirty="0" err="1">
                <a:sym typeface="+mn-ea"/>
              </a:rPr>
              <a:t>hemokultivačních</a:t>
            </a:r>
            <a:r>
              <a:rPr lang="cs-CZ" altLang="en-US" dirty="0">
                <a:sym typeface="+mn-ea"/>
              </a:rPr>
              <a:t> lahviček – aerobní, (modrá), anaerobní (fialová) – při špatně provedeném odběru – chybná interpretace výsledku – </a:t>
            </a:r>
            <a:r>
              <a:rPr lang="cs-CZ" altLang="en-US" dirty="0" err="1">
                <a:sym typeface="+mn-ea"/>
              </a:rPr>
              <a:t>iatrogenní</a:t>
            </a:r>
            <a:r>
              <a:rPr lang="cs-CZ" altLang="en-US" dirty="0">
                <a:sym typeface="+mn-ea"/>
              </a:rPr>
              <a:t> poškození pacienta</a:t>
            </a:r>
            <a:endParaRPr lang="cs-CZ" altLang="en-US" dirty="0"/>
          </a:p>
          <a:p>
            <a:endParaRPr lang="cs-CZ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2ECA7F0-222E-455C-94C5-A992DF01E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4039138"/>
            <a:ext cx="3435400" cy="257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90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A0E2EE-DEF6-4F27-AAC0-B28CDC8E9F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200BB5-192C-455F-81FC-7CF137D31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CB5A3A-BBF6-44A4-9931-320F5DC1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Times New Roman" panose="02020603050405020304" pitchFamily="18" charset="0"/>
                <a:sym typeface="+mn-ea"/>
              </a:rPr>
              <a:t>FAKTORY OVLIVŇUJÍCÍ VYŠETŘENÍ  BM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FCD4CA9-E7EC-44BE-B719-89B240BF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Biologické faktory – věk, rasa</a:t>
            </a:r>
          </a:p>
          <a:p>
            <a:r>
              <a:rPr lang="cs-CZ" dirty="0"/>
              <a:t>Již provedené terapeutické zákroky</a:t>
            </a:r>
          </a:p>
          <a:p>
            <a:r>
              <a:rPr lang="cs-CZ" dirty="0"/>
              <a:t>Postup při odběru</a:t>
            </a:r>
          </a:p>
          <a:p>
            <a:r>
              <a:rPr lang="cs-CZ" dirty="0"/>
              <a:t>Postup při transportu a skladování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775C64-43A6-4233-A735-9A1BA2D03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596" y="2368200"/>
            <a:ext cx="3558804" cy="376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037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81457-A5E2-4C9B-98A7-FBD9FE0F1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4B5F36-7650-46DF-A2E4-C4C0A6594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CF2523-C11E-4290-BC1F-9FDAEFB3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Hemokultura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16349A8-4BDD-4AB3-AB65-7277FEB71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  <a:sym typeface="+mn-ea"/>
              </a:rPr>
              <a:t>KDY</a:t>
            </a:r>
            <a:r>
              <a:rPr lang="cs-CZ" altLang="en-US" dirty="0">
                <a:sym typeface="+mn-ea"/>
              </a:rPr>
              <a:t> – při vzestupu TT nad 38 stupňů – třesavka, zimnice, před zahájením ATB léčby</a:t>
            </a:r>
            <a:endParaRPr lang="cs-CZ" altLang="en-US" dirty="0"/>
          </a:p>
          <a:p>
            <a:r>
              <a:rPr lang="cs-CZ" altLang="en-US" dirty="0">
                <a:solidFill>
                  <a:srgbClr val="0000DC"/>
                </a:solidFill>
                <a:sym typeface="+mn-ea"/>
              </a:rPr>
              <a:t>JAK</a:t>
            </a:r>
            <a:r>
              <a:rPr lang="cs-CZ" altLang="en-US" dirty="0">
                <a:sym typeface="+mn-ea"/>
              </a:rPr>
              <a:t> – místo vpichu (ne tam, kde je PŽK) očistíme alkoholem, před vpichem, ale již po dezinfekci stěr z kůže, turniket, zatnout pěst, sterilní rukavice, odběr 20 ml krve do </a:t>
            </a:r>
            <a:r>
              <a:rPr lang="cs-CZ" altLang="en-US" dirty="0" err="1">
                <a:sym typeface="+mn-ea"/>
              </a:rPr>
              <a:t>Luer</a:t>
            </a:r>
            <a:r>
              <a:rPr lang="cs-CZ" altLang="en-US" dirty="0">
                <a:sym typeface="+mn-ea"/>
              </a:rPr>
              <a:t> stříkačky, ukončení odběru, odstranění víček z lahviček, dezinfekce alkoholem, zaschnout, instilace novou jehlou – 10 ml do aerobní, 10 do anaerobní, žádný vzduch, transport do laboratoře ve speciálním kontejneru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352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A8968E-EDD1-4B14-85D4-146674E28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FD9A41-C374-42F9-954B-0285A9C4B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AEEA2A-8D13-4F29-B37E-1E792584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odběrů krve – shrnutí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97C96CF-261A-4D71-8C4D-92F510591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sym typeface="+mn-ea"/>
              </a:rPr>
              <a:t>obvykle ráno nalačno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do předem označených čistých a suchých nádob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lze kumulovat vyšetření z jednoho vzorku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nádoba označená štítkem, se žádankou</a:t>
            </a: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jehly dostatečného průměru</a:t>
            </a: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léky, které mohou ovlivnit výsledek – uvést na průvodce</a:t>
            </a: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včasný transport materiálu do laboratoře</a:t>
            </a: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136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57603F-EC18-41EF-89C7-0D1BF0B0A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46B802-9F8D-45E4-A55E-B79C37603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86C24D8-DBE5-4DEE-BB5D-3681C189CA6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Zásady odběru krve – shrnutí – zásada 6S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A64A375-3E54-46B5-9CF0-A2C31F19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právná technika</a:t>
            </a:r>
          </a:p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právná odběrová nádoba</a:t>
            </a:r>
          </a:p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právné označení zkumavky</a:t>
            </a:r>
          </a:p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právné vyplnění žádanky</a:t>
            </a:r>
          </a:p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právný způsob uložení</a:t>
            </a:r>
          </a:p>
          <a:p>
            <a:r>
              <a:rPr lang="cs-CZ" dirty="0">
                <a:solidFill>
                  <a:srgbClr val="0000DC"/>
                </a:solidFill>
              </a:rPr>
              <a:t>S</a:t>
            </a:r>
            <a:r>
              <a:rPr lang="cs-CZ" dirty="0"/>
              <a:t>právný transport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743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9C2CE0-CFFE-4E2C-BE14-DAB4BF6C61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EDEF78-9D53-4BE4-904F-A0DBD44F4A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B1B344-EAF2-40B8-9F11-990BF4FC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Chyby při odběru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E2B5A6A-C5C2-404E-9C73-88E198968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NEDODRŽENÍ ASEPTICKÉHO POSTUPU – nesterilní odběr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hemolýza krve: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znečištění jehly dezinfekcí, prudký tok krve, třepání zkumavkou, uskladnění krve v lednici, na radiátoru, slunci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zaškrcení končetiny při odběru</a:t>
            </a: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pozdní dodání do laboratoře</a:t>
            </a: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sym typeface="+mn-ea"/>
              </a:rPr>
              <a:t>záměna vzorků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B0530C5-B5E7-488B-8DB0-664C49AD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97" y="3762001"/>
            <a:ext cx="3710944" cy="206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49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9E1C5-26E7-4DA4-AEB4-2D9EBC4C6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9ADFB-23DE-403A-AF9D-24F4E212F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CED2049-7D00-4D16-B59B-07BEB58D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308F4D8-A89C-4BE2-BBC2-A935B26A9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25" y="3756411"/>
            <a:ext cx="3708282" cy="2597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35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3783F6-EC56-4B1B-A46D-1EF506DF7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D10F34-CBE2-4896-8560-5D7B1ECA9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CEA624-4DCF-42FE-9372-1C750B5F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sym typeface="+mn-ea"/>
              </a:rPr>
              <a:t>ZÁSADY BOZP PŘI ODBĚRU BM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FD61D0-115F-4FFE-9059-3C32995CD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Mytí rukou</a:t>
            </a:r>
            <a:r>
              <a:rPr lang="cs-CZ" dirty="0">
                <a:solidFill>
                  <a:srgbClr val="0000DC"/>
                </a:solidFill>
                <a:sym typeface="+mn-ea"/>
              </a:rPr>
              <a:t> </a:t>
            </a:r>
            <a:r>
              <a:rPr lang="cs-CZ" dirty="0">
                <a:sym typeface="+mn-ea"/>
              </a:rPr>
              <a:t>– před odběrem, po odběru u každého pacienta</a:t>
            </a:r>
          </a:p>
          <a:p>
            <a:r>
              <a:rPr lang="cs-CZ" dirty="0">
                <a:solidFill>
                  <a:srgbClr val="0000DC"/>
                </a:solidFill>
                <a:sym typeface="+mn-ea"/>
              </a:rPr>
              <a:t>VŽDY rukavice </a:t>
            </a:r>
            <a:r>
              <a:rPr lang="cs-CZ" dirty="0">
                <a:sym typeface="+mn-ea"/>
              </a:rPr>
              <a:t>– měnit u odběru z různých systémů</a:t>
            </a:r>
          </a:p>
          <a:p>
            <a:r>
              <a:rPr lang="cs-CZ" dirty="0">
                <a:solidFill>
                  <a:srgbClr val="0000DC"/>
                </a:solidFill>
                <a:sym typeface="+mn-ea"/>
              </a:rPr>
              <a:t>Ústenky, ochranný štít </a:t>
            </a:r>
            <a:r>
              <a:rPr lang="cs-CZ" dirty="0">
                <a:sym typeface="+mn-ea"/>
              </a:rPr>
              <a:t>tam, kde je to nutné – výtěr z krku, ran</a:t>
            </a:r>
          </a:p>
          <a:p>
            <a:r>
              <a:rPr lang="cs-CZ" dirty="0">
                <a:solidFill>
                  <a:srgbClr val="0000DC"/>
                </a:solidFill>
                <a:sym typeface="+mn-ea"/>
              </a:rPr>
              <a:t>Zabránit kontaminaci </a:t>
            </a:r>
            <a:r>
              <a:rPr lang="cs-CZ" dirty="0">
                <a:sym typeface="+mn-ea"/>
              </a:rPr>
              <a:t>vnějšku nádoby</a:t>
            </a:r>
          </a:p>
          <a:p>
            <a:r>
              <a:rPr lang="cs-CZ" dirty="0">
                <a:solidFill>
                  <a:srgbClr val="0000DC"/>
                </a:solidFill>
                <a:sym typeface="+mn-ea"/>
              </a:rPr>
              <a:t>Bezinfekčnost prostředí </a:t>
            </a:r>
            <a:r>
              <a:rPr lang="cs-CZ" dirty="0">
                <a:sym typeface="+mn-ea"/>
              </a:rPr>
              <a:t>– větrání, dezinfekce, úklid</a:t>
            </a:r>
            <a:endParaRPr lang="cs-CZ" dirty="0"/>
          </a:p>
          <a:p>
            <a:endParaRPr lang="cs-CZ" b="1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cs-CZ" b="1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cs-CZ" b="1" dirty="0">
                <a:solidFill>
                  <a:schemeClr val="accent1"/>
                </a:solidFill>
                <a:sym typeface="+mn-ea"/>
              </a:rPr>
              <a:t>VEŠKERÝ BIOLOGICKÝ MATERIÁL JE INFEKČNÍ!!!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2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397E98-2566-43B2-B9BB-CC69943CA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D229B-6749-4C1D-86AB-398ADCE2F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135B41-ECC7-476F-ACA9-5779A183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Zásady správného odběru BM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53B3D3-E12A-40FD-AF15-194271867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sym typeface="+mn-ea"/>
              </a:rPr>
              <a:t>materiál odebírat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sym typeface="+mn-ea"/>
              </a:rPr>
              <a:t>podle požadavků</a:t>
            </a:r>
            <a:endParaRPr lang="cs-CZ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DC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odběr do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sym typeface="+mn-ea"/>
              </a:rPr>
              <a:t>označených nádob</a:t>
            </a:r>
            <a:r>
              <a:rPr lang="cs-CZ" dirty="0">
                <a:latin typeface="Arial" panose="020B0604020202020204" pitchFamily="34" charset="0"/>
                <a:sym typeface="+mn-ea"/>
              </a:rPr>
              <a:t> – zkumavek, skleniček, </a:t>
            </a:r>
            <a:r>
              <a:rPr lang="cs-CZ" dirty="0" err="1">
                <a:latin typeface="Arial" panose="020B0604020202020204" pitchFamily="34" charset="0"/>
                <a:sym typeface="+mn-ea"/>
              </a:rPr>
              <a:t>kepů</a:t>
            </a:r>
            <a:endParaRPr lang="cs-CZ" dirty="0">
              <a:latin typeface="Arial" panose="020B0604020202020204" pitchFamily="34" charset="0"/>
              <a:sym typeface="+mn-ea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dodržet požadavky na transport – </a:t>
            </a:r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  <a:sym typeface="+mn-ea"/>
              </a:rPr>
              <a:t>do 2 hodin po</a:t>
            </a:r>
            <a:endParaRPr lang="cs-CZ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sym typeface="+mn-ea"/>
              </a:rPr>
              <a:t>výsledky vyšetření evidovat, dodržovat zásady BOZP</a:t>
            </a:r>
          </a:p>
          <a:p>
            <a:r>
              <a:rPr lang="cs-CZ" dirty="0">
                <a:solidFill>
                  <a:srgbClr val="0000DC"/>
                </a:solidFill>
                <a:latin typeface="Arial" panose="020B0604020202020204" pitchFamily="34" charset="0"/>
              </a:rPr>
              <a:t>ke každému odběru průvodka, </a:t>
            </a:r>
            <a:r>
              <a:rPr lang="cs-CZ" dirty="0">
                <a:latin typeface="Arial" panose="020B0604020202020204" pitchFamily="34" charset="0"/>
                <a:sym typeface="+mn-ea"/>
              </a:rPr>
              <a:t>žádanka – musí mít: jméno, rodné číslo, pojišťovna, oddělení, datum odběru, hodina, dg.</a:t>
            </a:r>
            <a:endParaRPr lang="cs-CZ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7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44BEAF-26C1-4EB4-B6F9-566FA0E5C4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75288E-AF90-44D9-B3DD-805891972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A4ED1EF-F050-4C8B-A588-E6EB220A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nejčastěji odebíraný materiál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krev, kterou odebíráme rozlišujeme podle :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podle místa a zdroje</a:t>
            </a:r>
            <a:r>
              <a:rPr lang="cs-CZ" altLang="en-US" dirty="0">
                <a:sym typeface="+mn-ea"/>
              </a:rPr>
              <a:t> odebírané krve – kapilární, venózní, arteriální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podle chemických vlastností krve </a:t>
            </a:r>
            <a:r>
              <a:rPr lang="cs-CZ" altLang="en-US" dirty="0">
                <a:sym typeface="+mn-ea"/>
              </a:rPr>
              <a:t>– srážlivá x nesrážlivá</a:t>
            </a:r>
          </a:p>
          <a:p>
            <a:endParaRPr lang="cs-CZ" altLang="en-US" dirty="0">
              <a:sym typeface="+mn-ea"/>
            </a:endParaRP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srážlivá krev</a:t>
            </a:r>
            <a:r>
              <a:rPr lang="cs-CZ" altLang="en-US" dirty="0">
                <a:sym typeface="+mn-ea"/>
              </a:rPr>
              <a:t> – </a:t>
            </a:r>
            <a:r>
              <a:rPr lang="cs-CZ" altLang="en-US" dirty="0" err="1">
                <a:sym typeface="+mn-ea"/>
              </a:rPr>
              <a:t>krasten</a:t>
            </a:r>
            <a:r>
              <a:rPr lang="cs-CZ" altLang="en-US" dirty="0">
                <a:sym typeface="+mn-ea"/>
              </a:rPr>
              <a:t> oddělí se sražený krevní koláč od krevní plazmy – nechat krev srazit ve vertikální poloze</a:t>
            </a:r>
          </a:p>
          <a:p>
            <a:r>
              <a:rPr lang="cs-CZ" altLang="en-US" dirty="0">
                <a:solidFill>
                  <a:schemeClr val="accent1"/>
                </a:solidFill>
                <a:sym typeface="+mn-ea"/>
              </a:rPr>
              <a:t>nesrážlivá krev</a:t>
            </a:r>
            <a:r>
              <a:rPr lang="cs-CZ" altLang="en-US" dirty="0">
                <a:sym typeface="+mn-ea"/>
              </a:rPr>
              <a:t> – protisrážlivá činidla – </a:t>
            </a:r>
            <a:r>
              <a:rPr lang="cs-CZ" altLang="en-US" dirty="0" err="1">
                <a:sym typeface="+mn-ea"/>
              </a:rPr>
              <a:t>edta</a:t>
            </a:r>
            <a:r>
              <a:rPr lang="cs-CZ" altLang="en-US" dirty="0">
                <a:sym typeface="+mn-ea"/>
              </a:rPr>
              <a:t>, citrát, heparin – se zkumavkou mícháme, netřepeme</a:t>
            </a:r>
            <a:endParaRPr lang="cs-CZ" altLang="en-US" dirty="0"/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E7A1A02-6F7B-49F6-B770-5534C3CA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Odběry a vyšetření krve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F51CEFF-2CC3-40AF-9EE1-9130D90799B1}"/>
              </a:ext>
            </a:extLst>
          </p:cNvPr>
          <p:cNvSpPr/>
          <p:nvPr/>
        </p:nvSpPr>
        <p:spPr>
          <a:xfrm>
            <a:off x="3048000" y="301350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cs-CZ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54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4E3B4E-738D-4243-A148-0C9AD399ED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11893D-A216-4A91-ABB3-6B3DE7ABB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7EE3F5-B727-4A2D-9F09-D5F597BA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Odběrové systémy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37B8499-CE26-4C66-A72F-C50FD7AD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OTEVŘENÝ SYSTÉM </a:t>
            </a:r>
            <a:r>
              <a:rPr lang="cs-CZ" altLang="en-US" dirty="0">
                <a:sym typeface="+mn-ea"/>
              </a:rPr>
              <a:t>– jehla, </a:t>
            </a:r>
            <a:r>
              <a:rPr lang="cs-CZ" altLang="en-US" dirty="0" err="1">
                <a:sym typeface="+mn-ea"/>
              </a:rPr>
              <a:t>Luer</a:t>
            </a:r>
            <a:r>
              <a:rPr lang="cs-CZ" altLang="en-US" dirty="0">
                <a:sym typeface="+mn-ea"/>
              </a:rPr>
              <a:t> stříkačka – necháme volně nakapat do odběrové nádobky nebo přestříkneme do zkumavky </a:t>
            </a:r>
          </a:p>
          <a:p>
            <a:endParaRPr lang="cs-CZ" altLang="en-US" dirty="0"/>
          </a:p>
          <a:p>
            <a:r>
              <a:rPr lang="cs-CZ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ZAVŘENÝ SYSTÉM </a:t>
            </a:r>
            <a:r>
              <a:rPr lang="cs-CZ" altLang="en-US" dirty="0">
                <a:sym typeface="+mn-ea"/>
              </a:rPr>
              <a:t>– SARSTEDT  X VACUTAINER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D9A0B1-E9AE-4797-A249-D8E2CDC7B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28DFC8-0EBB-417A-ABBB-5A9E4737B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652292-D1C0-4524-9789-FDC472FC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Odběrový systém VACUTAINER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4991A6F-54ED-43DB-9B72-65388C936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2448378"/>
            <a:ext cx="4054191" cy="24995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1173BE1-B80A-47A9-9FAC-1491BCF43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39" y="2387413"/>
            <a:ext cx="3737172" cy="2560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2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DA9E69-9646-4BD3-A07B-3248AD1AF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–krev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764C2A-2BBC-4468-B97B-F30076D09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809293-06C0-4966-A3C1-CF4847AE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Odběrový systém SARSTEDT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FAB1109-600C-41DF-95FA-811163740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1017" y="1994184"/>
            <a:ext cx="2712955" cy="2664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F8DB89-822D-4541-8F41-FF643FAD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00" y="2124343"/>
            <a:ext cx="2408129" cy="26702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A89FCA9-D154-40CF-96F3-90A460117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37" y="2093860"/>
            <a:ext cx="4066384" cy="2700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509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dběry biologického materiálu - krev[2021102511402413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489</TotalTime>
  <Words>1728</Words>
  <Application>Microsoft Office PowerPoint</Application>
  <PresentationFormat>Širokoúhlá obrazovka</PresentationFormat>
  <Paragraphs>286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Tahoma</vt:lpstr>
      <vt:lpstr>Times New Roman</vt:lpstr>
      <vt:lpstr>Wingdings</vt:lpstr>
      <vt:lpstr>Prezentace_MU_CZ</vt:lpstr>
      <vt:lpstr>Odběry biologického materiálu – krev </vt:lpstr>
      <vt:lpstr>Prezentace aplikace PowerPoint</vt:lpstr>
      <vt:lpstr>FAKTORY OVLIVŇUJÍCÍ VYŠETŘENÍ  BM</vt:lpstr>
      <vt:lpstr>ZÁSADY BOZP PŘI ODBĚRU BM</vt:lpstr>
      <vt:lpstr>Zásady správného odběru BM</vt:lpstr>
      <vt:lpstr>Odběry a vyšetření krve</vt:lpstr>
      <vt:lpstr>Odběrové systémy krve</vt:lpstr>
      <vt:lpstr>Odběrový systém VACUTAINER</vt:lpstr>
      <vt:lpstr>Odběrový systém SARSTEDT</vt:lpstr>
      <vt:lpstr>Biochemické vyšetření krve</vt:lpstr>
      <vt:lpstr>Biochemické vyšetření krve</vt:lpstr>
      <vt:lpstr>Hematologické vyšetření krve</vt:lpstr>
      <vt:lpstr>Mikrobiologické vyšetření krve</vt:lpstr>
      <vt:lpstr>Serologické vyšetření krve</vt:lpstr>
      <vt:lpstr>Morfologické vyšetření</vt:lpstr>
      <vt:lpstr>Fáze odběru BM</vt:lpstr>
      <vt:lpstr>1. Odběr kapilární krve</vt:lpstr>
      <vt:lpstr>Pomůcky k odběru glykemie</vt:lpstr>
      <vt:lpstr>Odběr krve na glykemii</vt:lpstr>
      <vt:lpstr>2. Odběr venózní krve</vt:lpstr>
      <vt:lpstr>Vhodná místa k odběru krve</vt:lpstr>
      <vt:lpstr>Pomůcky k venóznímu odběru </vt:lpstr>
      <vt:lpstr>Postup odběru krve</vt:lpstr>
      <vt:lpstr>Ukončení odběru</vt:lpstr>
      <vt:lpstr>3. Odběr arteriální krve</vt:lpstr>
      <vt:lpstr>ASTRUP</vt:lpstr>
      <vt:lpstr>ASTRUP</vt:lpstr>
      <vt:lpstr>Sedimentace</vt:lpstr>
      <vt:lpstr>Hemokultura</vt:lpstr>
      <vt:lpstr>Hemokultura</vt:lpstr>
      <vt:lpstr>Zásady odběrů krve – shrnutí </vt:lpstr>
      <vt:lpstr>Zásady odběru krve – shrnutí – zásada 6S</vt:lpstr>
      <vt:lpstr>Chyby při odběru krve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95</cp:revision>
  <cp:lastPrinted>2021-09-09T08:11:12Z</cp:lastPrinted>
  <dcterms:created xsi:type="dcterms:W3CDTF">2021-02-15T10:37:16Z</dcterms:created>
  <dcterms:modified xsi:type="dcterms:W3CDTF">2021-10-25T09:46:56Z</dcterms:modified>
</cp:coreProperties>
</file>